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1.xml" ContentType="application/vnd.openxmlformats-officedocument.themeOverr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theme/themeOverride2.xml" ContentType="application/vnd.openxmlformats-officedocument.themeOverr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theme/themeOverride3.xml" ContentType="application/vnd.openxmlformats-officedocument.themeOverride+xml"/>
  <Override PartName="/ppt/notesSlides/notesSlide100.xml" ContentType="application/vnd.openxmlformats-officedocument.presentationml.notesSlide+xml"/>
  <Override PartName="/ppt/theme/themeOverride4.xml" ContentType="application/vnd.openxmlformats-officedocument.themeOverride+xml"/>
  <Override PartName="/ppt/notesSlides/notesSlide101.xml" ContentType="application/vnd.openxmlformats-officedocument.presentationml.notesSlide+xml"/>
  <Override PartName="/ppt/theme/themeOverride5.xml" ContentType="application/vnd.openxmlformats-officedocument.themeOverride+xml"/>
  <Override PartName="/ppt/notesSlides/notesSlide102.xml" ContentType="application/vnd.openxmlformats-officedocument.presentationml.notesSlide+xml"/>
  <Override PartName="/ppt/theme/themeOverride6.xml" ContentType="application/vnd.openxmlformats-officedocument.themeOverride+xml"/>
  <Override PartName="/ppt/notesSlides/notesSlide103.xml" ContentType="application/vnd.openxmlformats-officedocument.presentationml.notesSlide+xml"/>
  <Override PartName="/ppt/theme/themeOverride7.xml" ContentType="application/vnd.openxmlformats-officedocument.themeOverride+xml"/>
  <Override PartName="/ppt/notesSlides/notesSlide104.xml" ContentType="application/vnd.openxmlformats-officedocument.presentationml.notesSlide+xml"/>
  <Override PartName="/ppt/theme/themeOverride8.xml" ContentType="application/vnd.openxmlformats-officedocument.themeOverride+xml"/>
  <Override PartName="/ppt/notesSlides/notesSlide105.xml" ContentType="application/vnd.openxmlformats-officedocument.presentationml.notesSlide+xml"/>
  <Override PartName="/ppt/theme/themeOverride9.xml" ContentType="application/vnd.openxmlformats-officedocument.themeOverr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Lst>
  <p:notesMasterIdLst>
    <p:notesMasterId r:id="rId115"/>
  </p:notesMasterIdLst>
  <p:sldIdLst>
    <p:sldId id="258" r:id="rId2"/>
    <p:sldId id="487" r:id="rId3"/>
    <p:sldId id="262" r:id="rId4"/>
    <p:sldId id="493" r:id="rId5"/>
    <p:sldId id="263" r:id="rId6"/>
    <p:sldId id="474" r:id="rId7"/>
    <p:sldId id="267" r:id="rId8"/>
    <p:sldId id="268" r:id="rId9"/>
    <p:sldId id="269" r:id="rId10"/>
    <p:sldId id="270" r:id="rId11"/>
    <p:sldId id="430" r:id="rId12"/>
    <p:sldId id="273" r:id="rId13"/>
    <p:sldId id="274" r:id="rId14"/>
    <p:sldId id="275" r:id="rId15"/>
    <p:sldId id="276" r:id="rId16"/>
    <p:sldId id="494" r:id="rId17"/>
    <p:sldId id="277" r:id="rId18"/>
    <p:sldId id="278" r:id="rId19"/>
    <p:sldId id="279" r:id="rId20"/>
    <p:sldId id="280" r:id="rId21"/>
    <p:sldId id="281" r:id="rId22"/>
    <p:sldId id="282" r:id="rId23"/>
    <p:sldId id="495" r:id="rId24"/>
    <p:sldId id="499" r:id="rId25"/>
    <p:sldId id="283" r:id="rId26"/>
    <p:sldId id="284" r:id="rId27"/>
    <p:sldId id="285" r:id="rId28"/>
    <p:sldId id="286" r:id="rId29"/>
    <p:sldId id="287" r:id="rId30"/>
    <p:sldId id="288" r:id="rId31"/>
    <p:sldId id="289" r:id="rId32"/>
    <p:sldId id="290" r:id="rId33"/>
    <p:sldId id="291" r:id="rId34"/>
    <p:sldId id="292" r:id="rId35"/>
    <p:sldId id="453" r:id="rId36"/>
    <p:sldId id="293" r:id="rId37"/>
    <p:sldId id="294" r:id="rId38"/>
    <p:sldId id="295" r:id="rId39"/>
    <p:sldId id="296" r:id="rId40"/>
    <p:sldId id="451" r:id="rId41"/>
    <p:sldId id="297" r:id="rId42"/>
    <p:sldId id="470" r:id="rId43"/>
    <p:sldId id="471" r:id="rId44"/>
    <p:sldId id="496" r:id="rId45"/>
    <p:sldId id="300" r:id="rId46"/>
    <p:sldId id="302" r:id="rId47"/>
    <p:sldId id="431" r:id="rId48"/>
    <p:sldId id="304" r:id="rId49"/>
    <p:sldId id="432" r:id="rId50"/>
    <p:sldId id="306" r:id="rId51"/>
    <p:sldId id="307" r:id="rId52"/>
    <p:sldId id="308" r:id="rId53"/>
    <p:sldId id="309" r:id="rId54"/>
    <p:sldId id="454" r:id="rId55"/>
    <p:sldId id="455" r:id="rId56"/>
    <p:sldId id="456" r:id="rId57"/>
    <p:sldId id="311" r:id="rId58"/>
    <p:sldId id="312" r:id="rId59"/>
    <p:sldId id="313" r:id="rId60"/>
    <p:sldId id="497" r:id="rId61"/>
    <p:sldId id="314" r:id="rId62"/>
    <p:sldId id="315" r:id="rId63"/>
    <p:sldId id="316" r:id="rId64"/>
    <p:sldId id="317" r:id="rId65"/>
    <p:sldId id="318" r:id="rId66"/>
    <p:sldId id="319" r:id="rId67"/>
    <p:sldId id="475" r:id="rId68"/>
    <p:sldId id="476" r:id="rId69"/>
    <p:sldId id="477" r:id="rId70"/>
    <p:sldId id="320" r:id="rId71"/>
    <p:sldId id="479" r:id="rId72"/>
    <p:sldId id="486" r:id="rId73"/>
    <p:sldId id="480" r:id="rId74"/>
    <p:sldId id="481" r:id="rId75"/>
    <p:sldId id="482" r:id="rId76"/>
    <p:sldId id="483" r:id="rId77"/>
    <p:sldId id="484" r:id="rId78"/>
    <p:sldId id="485" r:id="rId79"/>
    <p:sldId id="500" r:id="rId80"/>
    <p:sldId id="503" r:id="rId81"/>
    <p:sldId id="380" r:id="rId82"/>
    <p:sldId id="381" r:id="rId83"/>
    <p:sldId id="384" r:id="rId84"/>
    <p:sldId id="385" r:id="rId85"/>
    <p:sldId id="386" r:id="rId86"/>
    <p:sldId id="387" r:id="rId87"/>
    <p:sldId id="504" r:id="rId88"/>
    <p:sldId id="393" r:id="rId89"/>
    <p:sldId id="463" r:id="rId90"/>
    <p:sldId id="388" r:id="rId91"/>
    <p:sldId id="446" r:id="rId92"/>
    <p:sldId id="447" r:id="rId93"/>
    <p:sldId id="448" r:id="rId94"/>
    <p:sldId id="449" r:id="rId95"/>
    <p:sldId id="464" r:id="rId96"/>
    <p:sldId id="391" r:id="rId97"/>
    <p:sldId id="392" r:id="rId98"/>
    <p:sldId id="501" r:id="rId99"/>
    <p:sldId id="506" r:id="rId100"/>
    <p:sldId id="394" r:id="rId101"/>
    <p:sldId id="502" r:id="rId102"/>
    <p:sldId id="395" r:id="rId103"/>
    <p:sldId id="396" r:id="rId104"/>
    <p:sldId id="397" r:id="rId105"/>
    <p:sldId id="398" r:id="rId106"/>
    <p:sldId id="399" r:id="rId107"/>
    <p:sldId id="400" r:id="rId108"/>
    <p:sldId id="401" r:id="rId109"/>
    <p:sldId id="402" r:id="rId110"/>
    <p:sldId id="450" r:id="rId111"/>
    <p:sldId id="461" r:id="rId112"/>
    <p:sldId id="444" r:id="rId113"/>
    <p:sldId id="498" r:id="rId114"/>
  </p:sldIdLst>
  <p:sldSz cx="9144000" cy="6858000" type="screen4x3"/>
  <p:notesSz cx="6858000" cy="9144000"/>
  <p:defaultTextStyle>
    <a:defPPr>
      <a:defRPr lang="zh-CN"/>
    </a:defPPr>
    <a:lvl1pPr algn="l" rtl="0" eaLnBrk="0" fontAlgn="base" hangingPunct="0">
      <a:spcBef>
        <a:spcPct val="0"/>
      </a:spcBef>
      <a:spcAft>
        <a:spcPct val="0"/>
      </a:spcAft>
      <a:defRPr kumimoji="1" sz="2400" b="1" kern="1200">
        <a:solidFill>
          <a:srgbClr val="FF0000"/>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rgbClr val="FF0000"/>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rgbClr val="FF0000"/>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rgbClr val="FF0000"/>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rgbClr val="FF0000"/>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2400" b="1" kern="1200">
        <a:solidFill>
          <a:srgbClr val="FF0000"/>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2400" b="1" kern="1200">
        <a:solidFill>
          <a:srgbClr val="FF0000"/>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2400" b="1" kern="1200">
        <a:solidFill>
          <a:srgbClr val="FF0000"/>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2400" b="1" kern="1200">
        <a:solidFill>
          <a:srgbClr val="FF0000"/>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12">
          <p15:clr>
            <a:srgbClr val="A4A3A4"/>
          </p15:clr>
        </p15:guide>
        <p15:guide id="2" pos="3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00FF"/>
    <a:srgbClr val="66FF66"/>
    <a:srgbClr val="FFCC99"/>
    <a:srgbClr val="000099"/>
    <a:srgbClr val="0000CC"/>
    <a:srgbClr val="FFFFFF"/>
    <a:srgbClr val="FFFFCC"/>
    <a:srgbClr val="E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24" autoAdjust="0"/>
    <p:restoredTop sz="90827" autoAdjust="0"/>
  </p:normalViewPr>
  <p:slideViewPr>
    <p:cSldViewPr>
      <p:cViewPr varScale="1">
        <p:scale>
          <a:sx n="67" d="100"/>
          <a:sy n="67" d="100"/>
        </p:scale>
        <p:origin x="1488" y="78"/>
      </p:cViewPr>
      <p:guideLst>
        <p:guide orient="horz" pos="2112"/>
        <p:guide pos="3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940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 Id="rId4" Type="http://schemas.openxmlformats.org/officeDocument/2006/relationships/image" Target="../media/image2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75.emf"/><Relationship Id="rId1" Type="http://schemas.openxmlformats.org/officeDocument/2006/relationships/image" Target="../media/image74.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image" Target="../media/image78.emf"/><Relationship Id="rId1" Type="http://schemas.openxmlformats.org/officeDocument/2006/relationships/image" Target="../media/image77.emf"/><Relationship Id="rId6" Type="http://schemas.openxmlformats.org/officeDocument/2006/relationships/image" Target="../media/image82.emf"/><Relationship Id="rId5" Type="http://schemas.openxmlformats.org/officeDocument/2006/relationships/image" Target="../media/image81.emf"/><Relationship Id="rId4" Type="http://schemas.openxmlformats.org/officeDocument/2006/relationships/image" Target="../media/image80.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92.emf"/><Relationship Id="rId3" Type="http://schemas.openxmlformats.org/officeDocument/2006/relationships/image" Target="../media/image87.emf"/><Relationship Id="rId7" Type="http://schemas.openxmlformats.org/officeDocument/2006/relationships/image" Target="../media/image91.emf"/><Relationship Id="rId2" Type="http://schemas.openxmlformats.org/officeDocument/2006/relationships/image" Target="../media/image86.emf"/><Relationship Id="rId1" Type="http://schemas.openxmlformats.org/officeDocument/2006/relationships/image" Target="../media/image85.emf"/><Relationship Id="rId6" Type="http://schemas.openxmlformats.org/officeDocument/2006/relationships/image" Target="../media/image90.emf"/><Relationship Id="rId11" Type="http://schemas.openxmlformats.org/officeDocument/2006/relationships/image" Target="../media/image95.emf"/><Relationship Id="rId5" Type="http://schemas.openxmlformats.org/officeDocument/2006/relationships/image" Target="../media/image89.emf"/><Relationship Id="rId10" Type="http://schemas.openxmlformats.org/officeDocument/2006/relationships/image" Target="../media/image94.emf"/><Relationship Id="rId4" Type="http://schemas.openxmlformats.org/officeDocument/2006/relationships/image" Target="../media/image88.emf"/><Relationship Id="rId9" Type="http://schemas.openxmlformats.org/officeDocument/2006/relationships/image" Target="../media/image93.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04.emf"/><Relationship Id="rId3" Type="http://schemas.openxmlformats.org/officeDocument/2006/relationships/image" Target="../media/image99.emf"/><Relationship Id="rId7" Type="http://schemas.openxmlformats.org/officeDocument/2006/relationships/image" Target="../media/image103.emf"/><Relationship Id="rId2" Type="http://schemas.openxmlformats.org/officeDocument/2006/relationships/image" Target="../media/image98.emf"/><Relationship Id="rId1" Type="http://schemas.openxmlformats.org/officeDocument/2006/relationships/image" Target="../media/image97.emf"/><Relationship Id="rId6" Type="http://schemas.openxmlformats.org/officeDocument/2006/relationships/image" Target="../media/image102.emf"/><Relationship Id="rId5" Type="http://schemas.openxmlformats.org/officeDocument/2006/relationships/image" Target="../media/image101.emf"/><Relationship Id="rId10" Type="http://schemas.openxmlformats.org/officeDocument/2006/relationships/image" Target="../media/image106.emf"/><Relationship Id="rId4" Type="http://schemas.openxmlformats.org/officeDocument/2006/relationships/image" Target="../media/image100.emf"/><Relationship Id="rId9" Type="http://schemas.openxmlformats.org/officeDocument/2006/relationships/image" Target="../media/image105.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09.emf"/><Relationship Id="rId1" Type="http://schemas.openxmlformats.org/officeDocument/2006/relationships/image" Target="../media/image108.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17.emf"/><Relationship Id="rId2" Type="http://schemas.openxmlformats.org/officeDocument/2006/relationships/image" Target="../media/image116.emf"/><Relationship Id="rId1" Type="http://schemas.openxmlformats.org/officeDocument/2006/relationships/image" Target="../media/image115.emf"/><Relationship Id="rId4" Type="http://schemas.openxmlformats.org/officeDocument/2006/relationships/image" Target="../media/image118.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22.emf"/><Relationship Id="rId2" Type="http://schemas.openxmlformats.org/officeDocument/2006/relationships/image" Target="../media/image121.emf"/><Relationship Id="rId1" Type="http://schemas.openxmlformats.org/officeDocument/2006/relationships/image" Target="../media/image120.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25.emf"/><Relationship Id="rId2" Type="http://schemas.openxmlformats.org/officeDocument/2006/relationships/image" Target="../media/image124.emf"/><Relationship Id="rId1" Type="http://schemas.openxmlformats.org/officeDocument/2006/relationships/image" Target="../media/image123.png"/><Relationship Id="rId6" Type="http://schemas.openxmlformats.org/officeDocument/2006/relationships/image" Target="../media/image128.emf"/><Relationship Id="rId5" Type="http://schemas.openxmlformats.org/officeDocument/2006/relationships/image" Target="../media/image127.png"/><Relationship Id="rId4" Type="http://schemas.openxmlformats.org/officeDocument/2006/relationships/image" Target="../media/image126.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29.wmf"/><Relationship Id="rId1" Type="http://schemas.openxmlformats.org/officeDocument/2006/relationships/image" Target="../media/image123.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3.png"/><Relationship Id="rId1" Type="http://schemas.openxmlformats.org/officeDocument/2006/relationships/image" Target="../media/image130.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34.emf"/><Relationship Id="rId7" Type="http://schemas.openxmlformats.org/officeDocument/2006/relationships/image" Target="../media/image138.emf"/><Relationship Id="rId2" Type="http://schemas.openxmlformats.org/officeDocument/2006/relationships/image" Target="../media/image133.emf"/><Relationship Id="rId1" Type="http://schemas.openxmlformats.org/officeDocument/2006/relationships/image" Target="../media/image123.png"/><Relationship Id="rId6" Type="http://schemas.openxmlformats.org/officeDocument/2006/relationships/image" Target="../media/image137.emf"/><Relationship Id="rId5" Type="http://schemas.openxmlformats.org/officeDocument/2006/relationships/image" Target="../media/image136.emf"/><Relationship Id="rId4" Type="http://schemas.openxmlformats.org/officeDocument/2006/relationships/image" Target="../media/image13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4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4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46.emf"/><Relationship Id="rId2" Type="http://schemas.openxmlformats.org/officeDocument/2006/relationships/image" Target="../media/image145.emf"/><Relationship Id="rId1" Type="http://schemas.openxmlformats.org/officeDocument/2006/relationships/image" Target="../media/image144.emf"/><Relationship Id="rId4" Type="http://schemas.openxmlformats.org/officeDocument/2006/relationships/image" Target="../media/image147.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51.wmf"/><Relationship Id="rId7" Type="http://schemas.openxmlformats.org/officeDocument/2006/relationships/image" Target="../media/image155.emf"/><Relationship Id="rId2" Type="http://schemas.openxmlformats.org/officeDocument/2006/relationships/image" Target="../media/image150.emf"/><Relationship Id="rId1" Type="http://schemas.openxmlformats.org/officeDocument/2006/relationships/image" Target="../media/image149.emf"/><Relationship Id="rId6" Type="http://schemas.openxmlformats.org/officeDocument/2006/relationships/image" Target="../media/image154.emf"/><Relationship Id="rId5" Type="http://schemas.openxmlformats.org/officeDocument/2006/relationships/image" Target="../media/image153.emf"/><Relationship Id="rId4" Type="http://schemas.openxmlformats.org/officeDocument/2006/relationships/image" Target="../media/image152.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image" Target="../media/image160.emf"/><Relationship Id="rId1" Type="http://schemas.openxmlformats.org/officeDocument/2006/relationships/image" Target="../media/image159.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65.emf"/><Relationship Id="rId7" Type="http://schemas.openxmlformats.org/officeDocument/2006/relationships/image" Target="../media/image169.emf"/><Relationship Id="rId2" Type="http://schemas.openxmlformats.org/officeDocument/2006/relationships/image" Target="../media/image164.emf"/><Relationship Id="rId1" Type="http://schemas.openxmlformats.org/officeDocument/2006/relationships/image" Target="../media/image163.emf"/><Relationship Id="rId6" Type="http://schemas.openxmlformats.org/officeDocument/2006/relationships/image" Target="../media/image168.emf"/><Relationship Id="rId5" Type="http://schemas.openxmlformats.org/officeDocument/2006/relationships/image" Target="../media/image167.emf"/><Relationship Id="rId4" Type="http://schemas.openxmlformats.org/officeDocument/2006/relationships/image" Target="../media/image166.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73.emf"/><Relationship Id="rId2" Type="http://schemas.openxmlformats.org/officeDocument/2006/relationships/image" Target="../media/image172.emf"/><Relationship Id="rId1" Type="http://schemas.openxmlformats.org/officeDocument/2006/relationships/image" Target="../media/image171.emf"/><Relationship Id="rId6" Type="http://schemas.openxmlformats.org/officeDocument/2006/relationships/image" Target="../media/image176.emf"/><Relationship Id="rId5" Type="http://schemas.openxmlformats.org/officeDocument/2006/relationships/image" Target="../media/image175.emf"/><Relationship Id="rId4" Type="http://schemas.openxmlformats.org/officeDocument/2006/relationships/image" Target="../media/image174.e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85.emf"/><Relationship Id="rId13" Type="http://schemas.openxmlformats.org/officeDocument/2006/relationships/image" Target="../media/image190.emf"/><Relationship Id="rId3" Type="http://schemas.openxmlformats.org/officeDocument/2006/relationships/image" Target="../media/image180.emf"/><Relationship Id="rId7" Type="http://schemas.openxmlformats.org/officeDocument/2006/relationships/image" Target="../media/image184.emf"/><Relationship Id="rId12" Type="http://schemas.openxmlformats.org/officeDocument/2006/relationships/image" Target="../media/image189.emf"/><Relationship Id="rId2" Type="http://schemas.openxmlformats.org/officeDocument/2006/relationships/image" Target="../media/image179.emf"/><Relationship Id="rId1" Type="http://schemas.openxmlformats.org/officeDocument/2006/relationships/image" Target="../media/image178.emf"/><Relationship Id="rId6" Type="http://schemas.openxmlformats.org/officeDocument/2006/relationships/image" Target="../media/image183.emf"/><Relationship Id="rId11" Type="http://schemas.openxmlformats.org/officeDocument/2006/relationships/image" Target="../media/image188.emf"/><Relationship Id="rId5" Type="http://schemas.openxmlformats.org/officeDocument/2006/relationships/image" Target="../media/image182.emf"/><Relationship Id="rId10" Type="http://schemas.openxmlformats.org/officeDocument/2006/relationships/image" Target="../media/image187.emf"/><Relationship Id="rId4" Type="http://schemas.openxmlformats.org/officeDocument/2006/relationships/image" Target="../media/image181.emf"/><Relationship Id="rId9" Type="http://schemas.openxmlformats.org/officeDocument/2006/relationships/image" Target="../media/image18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 Id="rId5" Type="http://schemas.openxmlformats.org/officeDocument/2006/relationships/image" Target="../media/image32.emf"/><Relationship Id="rId4" Type="http://schemas.openxmlformats.org/officeDocument/2006/relationships/image" Target="../media/image31.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93.wmf"/><Relationship Id="rId2" Type="http://schemas.openxmlformats.org/officeDocument/2006/relationships/image" Target="../media/image192.wmf"/><Relationship Id="rId1" Type="http://schemas.openxmlformats.org/officeDocument/2006/relationships/image" Target="../media/image191.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96.emf"/><Relationship Id="rId2" Type="http://schemas.openxmlformats.org/officeDocument/2006/relationships/image" Target="../media/image195.emf"/><Relationship Id="rId1" Type="http://schemas.openxmlformats.org/officeDocument/2006/relationships/image" Target="../media/image194.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99.emf"/><Relationship Id="rId2" Type="http://schemas.openxmlformats.org/officeDocument/2006/relationships/image" Target="../media/image198.emf"/><Relationship Id="rId1" Type="http://schemas.openxmlformats.org/officeDocument/2006/relationships/image" Target="../media/image197.emf"/><Relationship Id="rId6" Type="http://schemas.openxmlformats.org/officeDocument/2006/relationships/image" Target="../media/image202.emf"/><Relationship Id="rId5" Type="http://schemas.openxmlformats.org/officeDocument/2006/relationships/image" Target="../media/image201.emf"/><Relationship Id="rId4" Type="http://schemas.openxmlformats.org/officeDocument/2006/relationships/image" Target="../media/image200.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207.wmf"/><Relationship Id="rId2" Type="http://schemas.openxmlformats.org/officeDocument/2006/relationships/image" Target="../media/image206.wmf"/><Relationship Id="rId1" Type="http://schemas.openxmlformats.org/officeDocument/2006/relationships/image" Target="../media/image205.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209.wmf"/><Relationship Id="rId1" Type="http://schemas.openxmlformats.org/officeDocument/2006/relationships/image" Target="../media/image208.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12.wmf"/><Relationship Id="rId2" Type="http://schemas.openxmlformats.org/officeDocument/2006/relationships/image" Target="../media/image211.wmf"/><Relationship Id="rId1" Type="http://schemas.openxmlformats.org/officeDocument/2006/relationships/image" Target="../media/image210.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20.wmf"/><Relationship Id="rId3" Type="http://schemas.openxmlformats.org/officeDocument/2006/relationships/image" Target="../media/image215.emf"/><Relationship Id="rId7" Type="http://schemas.openxmlformats.org/officeDocument/2006/relationships/image" Target="../media/image219.wmf"/><Relationship Id="rId2" Type="http://schemas.openxmlformats.org/officeDocument/2006/relationships/image" Target="../media/image214.wmf"/><Relationship Id="rId1" Type="http://schemas.openxmlformats.org/officeDocument/2006/relationships/image" Target="../media/image213.emf"/><Relationship Id="rId6" Type="http://schemas.openxmlformats.org/officeDocument/2006/relationships/image" Target="../media/image218.wmf"/><Relationship Id="rId5" Type="http://schemas.openxmlformats.org/officeDocument/2006/relationships/image" Target="../media/image217.emf"/><Relationship Id="rId4" Type="http://schemas.openxmlformats.org/officeDocument/2006/relationships/image" Target="../media/image216.emf"/><Relationship Id="rId9" Type="http://schemas.openxmlformats.org/officeDocument/2006/relationships/image" Target="../media/image221.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25.wmf"/><Relationship Id="rId2" Type="http://schemas.openxmlformats.org/officeDocument/2006/relationships/image" Target="../media/image224.wmf"/><Relationship Id="rId1" Type="http://schemas.openxmlformats.org/officeDocument/2006/relationships/image" Target="../media/image223.emf"/><Relationship Id="rId4" Type="http://schemas.openxmlformats.org/officeDocument/2006/relationships/image" Target="../media/image226.e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228.wmf"/><Relationship Id="rId1" Type="http://schemas.openxmlformats.org/officeDocument/2006/relationships/image" Target="../media/image227.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3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37.emf"/><Relationship Id="rId2" Type="http://schemas.openxmlformats.org/officeDocument/2006/relationships/image" Target="../media/image236.emf"/><Relationship Id="rId1" Type="http://schemas.openxmlformats.org/officeDocument/2006/relationships/image" Target="../media/image235.emf"/><Relationship Id="rId4" Type="http://schemas.openxmlformats.org/officeDocument/2006/relationships/image" Target="../media/image238.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241.emf"/><Relationship Id="rId1" Type="http://schemas.openxmlformats.org/officeDocument/2006/relationships/image" Target="../media/image240.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45.emf"/><Relationship Id="rId2" Type="http://schemas.openxmlformats.org/officeDocument/2006/relationships/image" Target="../media/image244.emf"/><Relationship Id="rId1" Type="http://schemas.openxmlformats.org/officeDocument/2006/relationships/image" Target="../media/image243.emf"/><Relationship Id="rId5" Type="http://schemas.openxmlformats.org/officeDocument/2006/relationships/image" Target="../media/image247.emf"/><Relationship Id="rId4" Type="http://schemas.openxmlformats.org/officeDocument/2006/relationships/image" Target="../media/image246.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50.emf"/><Relationship Id="rId2" Type="http://schemas.openxmlformats.org/officeDocument/2006/relationships/image" Target="../media/image249.emf"/><Relationship Id="rId1" Type="http://schemas.openxmlformats.org/officeDocument/2006/relationships/image" Target="../media/image248.emf"/><Relationship Id="rId6" Type="http://schemas.openxmlformats.org/officeDocument/2006/relationships/image" Target="../media/image253.emf"/><Relationship Id="rId5" Type="http://schemas.openxmlformats.org/officeDocument/2006/relationships/image" Target="../media/image252.emf"/><Relationship Id="rId4" Type="http://schemas.openxmlformats.org/officeDocument/2006/relationships/image" Target="../media/image251.e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255.emf"/><Relationship Id="rId1" Type="http://schemas.openxmlformats.org/officeDocument/2006/relationships/image" Target="../media/image254.e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257.emf"/><Relationship Id="rId1" Type="http://schemas.openxmlformats.org/officeDocument/2006/relationships/image" Target="../media/image256.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258.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259.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65.emf"/><Relationship Id="rId2" Type="http://schemas.openxmlformats.org/officeDocument/2006/relationships/image" Target="../media/image264.wmf"/><Relationship Id="rId1" Type="http://schemas.openxmlformats.org/officeDocument/2006/relationships/image" Target="../media/image263.wmf"/><Relationship Id="rId4" Type="http://schemas.openxmlformats.org/officeDocument/2006/relationships/image" Target="../media/image266.e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269.wmf"/><Relationship Id="rId1" Type="http://schemas.openxmlformats.org/officeDocument/2006/relationships/image" Target="../media/image26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6.emf"/><Relationship Id="rId4" Type="http://schemas.openxmlformats.org/officeDocument/2006/relationships/image" Target="../media/image39.e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273.wmf"/><Relationship Id="rId1" Type="http://schemas.openxmlformats.org/officeDocument/2006/relationships/image" Target="../media/image27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40.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 Id="rId4" Type="http://schemas.openxmlformats.org/officeDocument/2006/relationships/image" Target="../media/image47.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7.emf"/><Relationship Id="rId7" Type="http://schemas.openxmlformats.org/officeDocument/2006/relationships/image" Target="../media/image61.e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emf"/><Relationship Id="rId4" Type="http://schemas.openxmlformats.org/officeDocument/2006/relationships/image" Target="../media/image5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4.emf"/><Relationship Id="rId7" Type="http://schemas.openxmlformats.org/officeDocument/2006/relationships/image" Target="../media/image68.e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emf"/><Relationship Id="rId5" Type="http://schemas.openxmlformats.org/officeDocument/2006/relationships/image" Target="../media/image66.emf"/><Relationship Id="rId4" Type="http://schemas.openxmlformats.org/officeDocument/2006/relationships/image" Target="../media/image6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sz="1200" b="0">
                <a:solidFill>
                  <a:schemeClr val="tx1"/>
                </a:solidFill>
                <a:latin typeface="Times New Roman" pitchFamily="18" charset="0"/>
              </a:defRPr>
            </a:lvl1pPr>
          </a:lstStyle>
          <a:p>
            <a:pPr>
              <a:defRPr/>
            </a:pPr>
            <a:endParaRPr lang="en-US" altLang="zh-CN"/>
          </a:p>
        </p:txBody>
      </p:sp>
      <p:sp>
        <p:nvSpPr>
          <p:cNvPr id="327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b="0">
                <a:solidFill>
                  <a:schemeClr val="tx1"/>
                </a:solidFill>
                <a:latin typeface="Times New Roman" pitchFamily="18"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27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defRPr sz="1200" b="0">
                <a:solidFill>
                  <a:schemeClr val="tx1"/>
                </a:solidFill>
                <a:latin typeface="Times New Roman" pitchFamily="18" charset="0"/>
              </a:defRPr>
            </a:lvl1pPr>
          </a:lstStyle>
          <a:p>
            <a:pPr>
              <a:defRPr/>
            </a:pPr>
            <a:endParaRPr lang="en-US" altLang="zh-CN"/>
          </a:p>
        </p:txBody>
      </p:sp>
      <p:sp>
        <p:nvSpPr>
          <p:cNvPr id="327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sz="1200" b="0">
                <a:solidFill>
                  <a:schemeClr val="tx1"/>
                </a:solidFill>
                <a:latin typeface="Times New Roman" panose="02020603050405020304" pitchFamily="18" charset="0"/>
              </a:defRPr>
            </a:lvl1pPr>
          </a:lstStyle>
          <a:p>
            <a:pPr>
              <a:defRPr/>
            </a:pPr>
            <a:fld id="{13C2347F-C665-4455-BCA3-9C1E6783AA04}" type="slidenum">
              <a:rPr lang="en-US" altLang="zh-CN"/>
              <a:pPr>
                <a:defRPr/>
              </a:pPr>
              <a:t>‹#›</a:t>
            </a:fld>
            <a:endParaRPr lang="en-US" altLang="zh-CN"/>
          </a:p>
        </p:txBody>
      </p:sp>
    </p:spTree>
    <p:extLst>
      <p:ext uri="{BB962C8B-B14F-4D97-AF65-F5344CB8AC3E}">
        <p14:creationId xmlns:p14="http://schemas.microsoft.com/office/powerpoint/2010/main" val="29431243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D7092AA-2673-43DB-9955-20685181C11A}" type="slidenum">
              <a:rPr lang="en-US" altLang="zh-CN" smtClean="0"/>
              <a:pPr>
                <a:spcBef>
                  <a:spcPct val="0"/>
                </a:spcBef>
              </a:pPr>
              <a:t>1</a:t>
            </a:fld>
            <a:endParaRPr lang="en-US" altLang="zh-CN"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957659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C082BE0-AE03-4103-8C6A-D1C6EBEC9C17}" type="slidenum">
              <a:rPr lang="en-US" altLang="zh-CN" smtClean="0"/>
              <a:pPr>
                <a:spcBef>
                  <a:spcPct val="0"/>
                </a:spcBef>
              </a:pPr>
              <a:t>11</a:t>
            </a:fld>
            <a:endParaRPr lang="en-US" altLang="zh-CN"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99200514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54D5A76-4949-401A-BC46-DDEFECF3D379}" type="slidenum">
              <a:rPr lang="en-US" altLang="zh-CN" smtClean="0"/>
              <a:pPr>
                <a:spcBef>
                  <a:spcPct val="0"/>
                </a:spcBef>
              </a:pPr>
              <a:t>103</a:t>
            </a:fld>
            <a:endParaRPr lang="en-US" altLang="zh-CN" smtClean="0"/>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690104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A1BB523-F837-43AB-B9CA-4AAB2D95C1DA}" type="slidenum">
              <a:rPr lang="en-US" altLang="zh-CN" smtClean="0"/>
              <a:pPr>
                <a:spcBef>
                  <a:spcPct val="0"/>
                </a:spcBef>
              </a:pPr>
              <a:t>104</a:t>
            </a:fld>
            <a:endParaRPr lang="en-US" altLang="zh-CN" smtClean="0"/>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927629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949F88B-B54D-4B8E-9EBF-A4F272D2EC82}" type="slidenum">
              <a:rPr lang="en-US" altLang="zh-CN" smtClean="0"/>
              <a:pPr>
                <a:spcBef>
                  <a:spcPct val="0"/>
                </a:spcBef>
              </a:pPr>
              <a:t>105</a:t>
            </a:fld>
            <a:endParaRPr lang="en-US" altLang="zh-CN" smtClean="0"/>
          </a:p>
        </p:txBody>
      </p:sp>
      <p:sp>
        <p:nvSpPr>
          <p:cNvPr id="198659" name="Rectangle 2"/>
          <p:cNvSpPr>
            <a:spLocks noGrp="1" noRot="1" noChangeAspect="1" noChangeArrowheads="1" noTextEdit="1"/>
          </p:cNvSpPr>
          <p:nvPr>
            <p:ph type="sldImg"/>
          </p:nvPr>
        </p:nvSpPr>
        <p:spPr>
          <a:solidFill>
            <a:srgbClr val="FFFFFF"/>
          </a:solidFill>
          <a:ln/>
        </p:spPr>
      </p:sp>
      <p:sp>
        <p:nvSpPr>
          <p:cNvPr id="198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273634254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3DC273C-EA1A-4E0B-B91D-A5B31901FAFC}" type="slidenum">
              <a:rPr lang="en-US" altLang="zh-CN" smtClean="0"/>
              <a:pPr>
                <a:spcBef>
                  <a:spcPct val="0"/>
                </a:spcBef>
              </a:pPr>
              <a:t>106</a:t>
            </a:fld>
            <a:endParaRPr lang="en-US" altLang="zh-CN" smtClean="0"/>
          </a:p>
        </p:txBody>
      </p:sp>
      <p:sp>
        <p:nvSpPr>
          <p:cNvPr id="200707" name="Rectangle 2"/>
          <p:cNvSpPr>
            <a:spLocks noGrp="1" noRot="1" noChangeAspect="1" noChangeArrowheads="1" noTextEdit="1"/>
          </p:cNvSpPr>
          <p:nvPr>
            <p:ph type="sldImg"/>
          </p:nvPr>
        </p:nvSpPr>
        <p:spPr>
          <a:solidFill>
            <a:srgbClr val="FFFFFF"/>
          </a:solidFill>
          <a:ln/>
        </p:spPr>
      </p:sp>
      <p:sp>
        <p:nvSpPr>
          <p:cNvPr id="2007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44465291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C239960-C8F7-4DD0-84AE-249C5F0AF0D1}" type="slidenum">
              <a:rPr lang="en-US" altLang="zh-CN" smtClean="0"/>
              <a:pPr>
                <a:spcBef>
                  <a:spcPct val="0"/>
                </a:spcBef>
              </a:pPr>
              <a:t>107</a:t>
            </a:fld>
            <a:endParaRPr lang="en-US" altLang="zh-CN" smtClean="0"/>
          </a:p>
        </p:txBody>
      </p:sp>
      <p:sp>
        <p:nvSpPr>
          <p:cNvPr id="202755" name="Rectangle 2"/>
          <p:cNvSpPr>
            <a:spLocks noGrp="1" noRot="1" noChangeAspect="1" noChangeArrowheads="1" noTextEdit="1"/>
          </p:cNvSpPr>
          <p:nvPr>
            <p:ph type="sldImg"/>
          </p:nvPr>
        </p:nvSpPr>
        <p:spPr>
          <a:solidFill>
            <a:srgbClr val="FFFFFF"/>
          </a:solidFill>
          <a:ln/>
        </p:spPr>
      </p:sp>
      <p:sp>
        <p:nvSpPr>
          <p:cNvPr id="2027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343771347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E31190B-F488-4CC8-9E2D-78329E810073}" type="slidenum">
              <a:rPr lang="en-US" altLang="zh-CN" smtClean="0"/>
              <a:pPr>
                <a:spcBef>
                  <a:spcPct val="0"/>
                </a:spcBef>
              </a:pPr>
              <a:t>108</a:t>
            </a:fld>
            <a:endParaRPr lang="en-US" altLang="zh-CN" smtClean="0"/>
          </a:p>
        </p:txBody>
      </p:sp>
      <p:sp>
        <p:nvSpPr>
          <p:cNvPr id="204803" name="Rectangle 2"/>
          <p:cNvSpPr>
            <a:spLocks noGrp="1" noRot="1" noChangeAspect="1" noChangeArrowheads="1" noTextEdit="1"/>
          </p:cNvSpPr>
          <p:nvPr>
            <p:ph type="sldImg"/>
          </p:nvPr>
        </p:nvSpPr>
        <p:spPr>
          <a:solidFill>
            <a:srgbClr val="FFFFFF"/>
          </a:solidFill>
          <a:ln/>
        </p:spPr>
      </p:sp>
      <p:sp>
        <p:nvSpPr>
          <p:cNvPr id="204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59178470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9B297AA-53FC-4DD7-859C-E1CAB4826020}" type="slidenum">
              <a:rPr lang="en-US" altLang="zh-CN" smtClean="0"/>
              <a:pPr>
                <a:spcBef>
                  <a:spcPct val="0"/>
                </a:spcBef>
              </a:pPr>
              <a:t>109</a:t>
            </a:fld>
            <a:endParaRPr lang="en-US" altLang="zh-CN" smtClean="0"/>
          </a:p>
        </p:txBody>
      </p:sp>
      <p:sp>
        <p:nvSpPr>
          <p:cNvPr id="206851" name="Rectangle 2"/>
          <p:cNvSpPr>
            <a:spLocks noGrp="1" noRot="1" noChangeAspect="1" noChangeArrowheads="1" noTextEdit="1"/>
          </p:cNvSpPr>
          <p:nvPr>
            <p:ph type="sldImg"/>
          </p:nvPr>
        </p:nvSpPr>
        <p:spPr>
          <a:solidFill>
            <a:srgbClr val="FFFFFF"/>
          </a:solidFill>
          <a:ln/>
        </p:spPr>
      </p:sp>
      <p:sp>
        <p:nvSpPr>
          <p:cNvPr id="206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399420747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651B23B-034E-4A65-9B2C-978A3B7F9430}" type="slidenum">
              <a:rPr lang="en-US" altLang="zh-CN" smtClean="0"/>
              <a:pPr>
                <a:spcBef>
                  <a:spcPct val="0"/>
                </a:spcBef>
              </a:pPr>
              <a:t>110</a:t>
            </a:fld>
            <a:endParaRPr lang="en-US" altLang="zh-CN" smtClean="0"/>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3714768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DC2963E-D226-49D0-968B-8A620DF22EB0}" type="slidenum">
              <a:rPr lang="en-US" altLang="zh-CN" smtClean="0"/>
              <a:pPr>
                <a:spcBef>
                  <a:spcPct val="0"/>
                </a:spcBef>
              </a:pPr>
              <a:t>111</a:t>
            </a:fld>
            <a:endParaRPr lang="en-US" altLang="zh-CN" smtClean="0"/>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3631010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0F9EB63-AF55-4403-A233-8CDA8BA176F4}" type="slidenum">
              <a:rPr lang="en-US" altLang="zh-CN" smtClean="0"/>
              <a:pPr>
                <a:spcBef>
                  <a:spcPct val="0"/>
                </a:spcBef>
              </a:pPr>
              <a:t>112</a:t>
            </a:fld>
            <a:endParaRPr lang="en-US" altLang="zh-CN" smtClean="0"/>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114871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B6E5375-6E92-4025-B517-594F837BCF0B}" type="slidenum">
              <a:rPr lang="en-US" altLang="zh-CN" smtClean="0"/>
              <a:pPr>
                <a:spcBef>
                  <a:spcPct val="0"/>
                </a:spcBef>
              </a:pPr>
              <a:t>12</a:t>
            </a:fld>
            <a:endParaRPr lang="en-US" altLang="zh-CN"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158953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E074E8D-051B-4495-A775-B25F078805DB}" type="slidenum">
              <a:rPr lang="en-US" altLang="zh-CN" smtClean="0"/>
              <a:pPr>
                <a:spcBef>
                  <a:spcPct val="0"/>
                </a:spcBef>
              </a:pPr>
              <a:t>13</a:t>
            </a:fld>
            <a:endParaRPr lang="en-US" altLang="zh-CN"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87173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E00461B-9424-4C02-9DE2-95131D380426}" type="slidenum">
              <a:rPr lang="en-US" altLang="zh-CN" smtClean="0"/>
              <a:pPr>
                <a:spcBef>
                  <a:spcPct val="0"/>
                </a:spcBef>
              </a:pPr>
              <a:t>14</a:t>
            </a:fld>
            <a:endParaRPr lang="en-US" altLang="zh-CN"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404066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9F4A898-CBB5-46CF-9348-1287FCEBCBD2}" type="slidenum">
              <a:rPr lang="en-US" altLang="zh-CN" smtClean="0"/>
              <a:pPr>
                <a:spcBef>
                  <a:spcPct val="0"/>
                </a:spcBef>
              </a:pPr>
              <a:t>15</a:t>
            </a:fld>
            <a:endParaRPr lang="en-US" altLang="zh-CN"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08843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D7092AA-2673-43DB-9955-20685181C11A}" type="slidenum">
              <a:rPr lang="en-US" altLang="zh-CN" smtClean="0"/>
              <a:pPr>
                <a:spcBef>
                  <a:spcPct val="0"/>
                </a:spcBef>
              </a:pPr>
              <a:t>16</a:t>
            </a:fld>
            <a:endParaRPr lang="en-US" altLang="zh-CN"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25706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5A2204A-96EB-47C4-BCB3-06EF09131F91}" type="slidenum">
              <a:rPr lang="en-US" altLang="zh-CN" smtClean="0"/>
              <a:pPr>
                <a:spcBef>
                  <a:spcPct val="0"/>
                </a:spcBef>
              </a:pPr>
              <a:t>17</a:t>
            </a:fld>
            <a:endParaRPr lang="en-US" altLang="zh-CN"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26986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B80589B-1EF2-47BA-A97F-7D4DF1B229D0}" type="slidenum">
              <a:rPr lang="en-US" altLang="zh-CN" smtClean="0"/>
              <a:pPr>
                <a:spcBef>
                  <a:spcPct val="0"/>
                </a:spcBef>
              </a:pPr>
              <a:t>18</a:t>
            </a:fld>
            <a:endParaRPr lang="en-US" altLang="zh-CN"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071145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464BFB4-D8BD-4889-88DE-4F9B3F3F06A5}" type="slidenum">
              <a:rPr lang="en-US" altLang="zh-CN" smtClean="0"/>
              <a:pPr>
                <a:spcBef>
                  <a:spcPct val="0"/>
                </a:spcBef>
              </a:pPr>
              <a:t>19</a:t>
            </a:fld>
            <a:endParaRPr lang="en-US" altLang="zh-CN"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7366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BFA5E64-4AE4-469C-ABE2-139F7C33BF9E}" type="slidenum">
              <a:rPr lang="en-US" altLang="zh-CN" smtClean="0"/>
              <a:pPr>
                <a:spcBef>
                  <a:spcPct val="0"/>
                </a:spcBef>
              </a:pPr>
              <a:t>20</a:t>
            </a:fld>
            <a:endParaRPr lang="en-US" altLang="zh-CN"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22087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C1EC69C-F3E6-41ED-AC48-1AACDA1CDA85}" type="slidenum">
              <a:rPr lang="en-US" altLang="zh-CN" smtClean="0"/>
              <a:pPr>
                <a:spcBef>
                  <a:spcPct val="0"/>
                </a:spcBef>
              </a:pPr>
              <a:t>2</a:t>
            </a:fld>
            <a:endParaRPr lang="en-US" altLang="zh-CN" smtClean="0"/>
          </a:p>
        </p:txBody>
      </p:sp>
      <p:sp>
        <p:nvSpPr>
          <p:cNvPr id="6147" name="Rectangle 2"/>
          <p:cNvSpPr>
            <a:spLocks noGrp="1" noRot="1" noChangeAspect="1" noChangeArrowheads="1" noTextEdit="1"/>
          </p:cNvSpPr>
          <p:nvPr>
            <p:ph type="sldImg"/>
          </p:nvPr>
        </p:nvSpPr>
        <p:spPr>
          <a:solidFill>
            <a:srgbClr val="FFFFFF"/>
          </a:solidFill>
          <a:ln/>
        </p:spPr>
      </p:sp>
      <p:sp>
        <p:nvSpPr>
          <p:cNvPr id="61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2199336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8536A9A-70D1-47BE-A069-53DF61C702E1}" type="slidenum">
              <a:rPr lang="en-US" altLang="zh-CN" smtClean="0"/>
              <a:pPr>
                <a:spcBef>
                  <a:spcPct val="0"/>
                </a:spcBef>
              </a:pPr>
              <a:t>21</a:t>
            </a:fld>
            <a:endParaRPr lang="en-US" altLang="zh-CN"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19238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6B41608-949B-43FD-A24E-F17CB7C600D2}" type="slidenum">
              <a:rPr lang="en-US" altLang="zh-CN" smtClean="0"/>
              <a:pPr>
                <a:spcBef>
                  <a:spcPct val="0"/>
                </a:spcBef>
              </a:pPr>
              <a:t>22</a:t>
            </a:fld>
            <a:endParaRPr lang="en-US" altLang="zh-CN"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605826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D7092AA-2673-43DB-9955-20685181C11A}" type="slidenum">
              <a:rPr lang="en-US" altLang="zh-CN" smtClean="0"/>
              <a:pPr>
                <a:spcBef>
                  <a:spcPct val="0"/>
                </a:spcBef>
              </a:pPr>
              <a:t>23</a:t>
            </a:fld>
            <a:endParaRPr lang="en-US" altLang="zh-CN"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641185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38DB5F4-B384-41AB-872E-8069DBA1B997}" type="slidenum">
              <a:rPr lang="en-US" altLang="zh-CN" smtClean="0"/>
              <a:pPr>
                <a:spcBef>
                  <a:spcPct val="0"/>
                </a:spcBef>
              </a:pPr>
              <a:t>24</a:t>
            </a:fld>
            <a:endParaRPr lang="en-US" altLang="zh-CN"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84948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D665D2F-294C-4824-A427-051AE50D6D92}" type="slidenum">
              <a:rPr lang="en-US" altLang="zh-CN" smtClean="0"/>
              <a:pPr>
                <a:spcBef>
                  <a:spcPct val="0"/>
                </a:spcBef>
              </a:pPr>
              <a:t>25</a:t>
            </a:fld>
            <a:endParaRPr lang="en-US" altLang="zh-CN"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256874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A214738-3E76-458F-937E-768D46F622BA}" type="slidenum">
              <a:rPr lang="en-US" altLang="zh-CN" smtClean="0"/>
              <a:pPr>
                <a:spcBef>
                  <a:spcPct val="0"/>
                </a:spcBef>
              </a:pPr>
              <a:t>26</a:t>
            </a:fld>
            <a:endParaRPr lang="en-US" altLang="zh-CN"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266107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D46BF24-52DA-49D9-AA64-8E6CA96C1FC6}" type="slidenum">
              <a:rPr lang="en-US" altLang="zh-CN" smtClean="0"/>
              <a:pPr>
                <a:spcBef>
                  <a:spcPct val="0"/>
                </a:spcBef>
              </a:pPr>
              <a:t>27</a:t>
            </a:fld>
            <a:endParaRPr lang="en-US" altLang="zh-CN"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8233152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B451D45-9A46-4920-A87B-6C2BCCFDD5DC}" type="slidenum">
              <a:rPr lang="en-US" altLang="zh-CN" smtClean="0"/>
              <a:pPr>
                <a:spcBef>
                  <a:spcPct val="0"/>
                </a:spcBef>
              </a:pPr>
              <a:t>28</a:t>
            </a:fld>
            <a:endParaRPr lang="en-US" altLang="zh-CN"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918901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DF3CF30-DCB3-4E4B-A53C-44DE7365DD04}" type="slidenum">
              <a:rPr lang="en-US" altLang="zh-CN" smtClean="0"/>
              <a:pPr>
                <a:spcBef>
                  <a:spcPct val="0"/>
                </a:spcBef>
              </a:pPr>
              <a:t>29</a:t>
            </a:fld>
            <a:endParaRPr lang="en-US" altLang="zh-CN"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I</a:t>
            </a:r>
            <a:r>
              <a:rPr lang="en-US" altLang="zh-CN" baseline="-25000" dirty="0" smtClean="0"/>
              <a:t>C</a:t>
            </a:r>
            <a:r>
              <a:rPr lang="en-US" altLang="zh-CN" dirty="0" smtClean="0"/>
              <a:t> </a:t>
            </a:r>
            <a:r>
              <a:rPr lang="zh-CN" altLang="en-US" dirty="0" smtClean="0"/>
              <a:t>静态电路直流量</a:t>
            </a:r>
            <a:endParaRPr lang="en-US" altLang="zh-CN" dirty="0" smtClean="0"/>
          </a:p>
          <a:p>
            <a:pPr eaLnBrk="1" hangingPunct="1"/>
            <a:r>
              <a:rPr lang="en-US" altLang="zh-CN" dirty="0" err="1" smtClean="0"/>
              <a:t>i</a:t>
            </a:r>
            <a:r>
              <a:rPr lang="en-US" altLang="zh-CN" baseline="-25000" dirty="0" err="1" smtClean="0"/>
              <a:t>C</a:t>
            </a:r>
            <a:r>
              <a:rPr lang="en-US" altLang="zh-CN" baseline="-25000" dirty="0" smtClean="0"/>
              <a:t> </a:t>
            </a:r>
            <a:r>
              <a:rPr lang="zh-CN" altLang="en-US" dirty="0" smtClean="0"/>
              <a:t>全电路混合电流量</a:t>
            </a:r>
            <a:endParaRPr lang="en-US" altLang="zh-CN" dirty="0" smtClean="0"/>
          </a:p>
          <a:p>
            <a:pPr eaLnBrk="1" hangingPunct="1"/>
            <a:r>
              <a:rPr lang="en-US" altLang="zh-CN" dirty="0" err="1" smtClean="0"/>
              <a:t>i</a:t>
            </a:r>
            <a:r>
              <a:rPr lang="en-US" altLang="zh-CN" baseline="-25000" dirty="0" err="1" smtClean="0"/>
              <a:t>c</a:t>
            </a:r>
            <a:r>
              <a:rPr lang="en-US" altLang="zh-CN" dirty="0" smtClean="0"/>
              <a:t> </a:t>
            </a:r>
            <a:r>
              <a:rPr lang="zh-CN" altLang="en-US" dirty="0" smtClean="0"/>
              <a:t>微变等效电路纯交流量</a:t>
            </a:r>
            <a:endParaRPr lang="en-US" altLang="zh-CN" dirty="0" smtClean="0"/>
          </a:p>
          <a:p>
            <a:pPr eaLnBrk="1" hangingPunct="1"/>
            <a:r>
              <a:rPr lang="en-US" altLang="zh-CN" dirty="0" err="1" smtClean="0"/>
              <a:t>I</a:t>
            </a:r>
            <a:r>
              <a:rPr lang="en-US" altLang="zh-CN" baseline="-25000" dirty="0" err="1" smtClean="0"/>
              <a:t>c</a:t>
            </a:r>
            <a:r>
              <a:rPr lang="en-US" altLang="zh-CN" dirty="0" smtClean="0"/>
              <a:t>(</a:t>
            </a:r>
            <a:r>
              <a:rPr lang="zh-CN" altLang="en-US" dirty="0" smtClean="0"/>
              <a:t>带点</a:t>
            </a:r>
            <a:r>
              <a:rPr lang="en-US" altLang="zh-CN" dirty="0" smtClean="0"/>
              <a:t>) </a:t>
            </a:r>
            <a:r>
              <a:rPr lang="zh-CN" altLang="en-US" dirty="0" smtClean="0"/>
              <a:t>微变等效电路交流量相位表达形式</a:t>
            </a:r>
            <a:endParaRPr lang="zh-CN" altLang="zh-CN" dirty="0" smtClean="0"/>
          </a:p>
        </p:txBody>
      </p:sp>
    </p:spTree>
    <p:extLst>
      <p:ext uri="{BB962C8B-B14F-4D97-AF65-F5344CB8AC3E}">
        <p14:creationId xmlns:p14="http://schemas.microsoft.com/office/powerpoint/2010/main" val="3620074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5C1FBDB-65CC-460E-AC21-B54FB91F40C3}" type="slidenum">
              <a:rPr lang="en-US" altLang="zh-CN" smtClean="0"/>
              <a:pPr>
                <a:spcBef>
                  <a:spcPct val="0"/>
                </a:spcBef>
              </a:pPr>
              <a:t>30</a:t>
            </a:fld>
            <a:endParaRPr lang="en-US" altLang="zh-CN"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05970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FAEE9E3-C686-428B-A188-06EFA1145C5D}" type="slidenum">
              <a:rPr lang="en-US" altLang="zh-CN" smtClean="0"/>
              <a:pPr>
                <a:spcBef>
                  <a:spcPct val="0"/>
                </a:spcBef>
              </a:pPr>
              <a:t>3</a:t>
            </a:fld>
            <a:endParaRPr lang="en-US" altLang="zh-CN" smtClean="0"/>
          </a:p>
        </p:txBody>
      </p:sp>
      <p:sp>
        <p:nvSpPr>
          <p:cNvPr id="8195" name="Rectangle 2"/>
          <p:cNvSpPr>
            <a:spLocks noGrp="1" noRot="1" noChangeAspect="1" noChangeArrowheads="1" noTextEdit="1"/>
          </p:cNvSpPr>
          <p:nvPr>
            <p:ph type="sldImg"/>
          </p:nvPr>
        </p:nvSpPr>
        <p:spPr>
          <a:solidFill>
            <a:srgbClr val="FFFFFF"/>
          </a:solidFill>
          <a:ln/>
        </p:spPr>
      </p:sp>
      <p:sp>
        <p:nvSpPr>
          <p:cNvPr id="81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13751754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91E25D3-E693-4993-8F36-FA0FF1B80316}" type="slidenum">
              <a:rPr lang="en-US" altLang="zh-CN" smtClean="0"/>
              <a:pPr>
                <a:spcBef>
                  <a:spcPct val="0"/>
                </a:spcBef>
              </a:pPr>
              <a:t>31</a:t>
            </a:fld>
            <a:endParaRPr lang="en-US" altLang="zh-CN"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1665622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A158A24-0336-4C65-AC1C-4927344D7094}" type="slidenum">
              <a:rPr lang="en-US" altLang="zh-CN" smtClean="0"/>
              <a:pPr>
                <a:spcBef>
                  <a:spcPct val="0"/>
                </a:spcBef>
              </a:pPr>
              <a:t>32</a:t>
            </a:fld>
            <a:endParaRPr lang="en-US" altLang="zh-CN"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237469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96B5FD7-6AD8-483B-9B8C-D039E6F41966}" type="slidenum">
              <a:rPr lang="en-US" altLang="zh-CN" smtClean="0"/>
              <a:pPr>
                <a:spcBef>
                  <a:spcPct val="0"/>
                </a:spcBef>
              </a:pPr>
              <a:t>33</a:t>
            </a:fld>
            <a:endParaRPr lang="en-US" altLang="zh-CN"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4077399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4543165-C22B-4AE5-A9CF-DE2DC40B2BEC}" type="slidenum">
              <a:rPr lang="en-US" altLang="zh-CN" smtClean="0"/>
              <a:pPr>
                <a:spcBef>
                  <a:spcPct val="0"/>
                </a:spcBef>
              </a:pPr>
              <a:t>34</a:t>
            </a:fld>
            <a:endParaRPr lang="en-US" altLang="zh-CN"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366609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C9329FE-7BC1-410E-93E6-C20F6E2D35A5}" type="slidenum">
              <a:rPr lang="en-US" altLang="zh-CN" smtClean="0"/>
              <a:pPr>
                <a:spcBef>
                  <a:spcPct val="0"/>
                </a:spcBef>
              </a:pPr>
              <a:t>35</a:t>
            </a:fld>
            <a:endParaRPr lang="en-US" altLang="zh-CN"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750750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8A5BE19-1F0C-45C2-950C-1D55838BE28A}" type="slidenum">
              <a:rPr lang="en-US" altLang="zh-CN" smtClean="0"/>
              <a:pPr>
                <a:spcBef>
                  <a:spcPct val="0"/>
                </a:spcBef>
              </a:pPr>
              <a:t>36</a:t>
            </a:fld>
            <a:endParaRPr lang="en-US" altLang="zh-CN"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0831193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207720C-1586-4B1A-B710-0EB671A46761}" type="slidenum">
              <a:rPr lang="en-US" altLang="zh-CN" smtClean="0"/>
              <a:pPr>
                <a:spcBef>
                  <a:spcPct val="0"/>
                </a:spcBef>
              </a:pPr>
              <a:t>37</a:t>
            </a:fld>
            <a:endParaRPr lang="en-US" altLang="zh-CN"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323374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9790552-36FD-4E83-BB90-D1E17D58E01B}" type="slidenum">
              <a:rPr lang="en-US" altLang="zh-CN" smtClean="0"/>
              <a:pPr>
                <a:spcBef>
                  <a:spcPct val="0"/>
                </a:spcBef>
              </a:pPr>
              <a:t>38</a:t>
            </a:fld>
            <a:endParaRPr lang="en-US" altLang="zh-CN"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336781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12F04E7-DEF4-4A6F-8CF4-14B1825FC8DE}" type="slidenum">
              <a:rPr lang="en-US" altLang="zh-CN" smtClean="0"/>
              <a:pPr>
                <a:spcBef>
                  <a:spcPct val="0"/>
                </a:spcBef>
              </a:pPr>
              <a:t>39</a:t>
            </a:fld>
            <a:endParaRPr lang="en-US" altLang="zh-CN"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602781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2688B59-0FB8-48C4-B62F-0AFF96EB5A6C}" type="slidenum">
              <a:rPr lang="en-US" altLang="zh-CN" smtClean="0"/>
              <a:pPr>
                <a:spcBef>
                  <a:spcPct val="0"/>
                </a:spcBef>
              </a:pPr>
              <a:t>40</a:t>
            </a:fld>
            <a:endParaRPr lang="en-US" altLang="zh-CN"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149012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D7092AA-2673-43DB-9955-20685181C11A}" type="slidenum">
              <a:rPr lang="en-US" altLang="zh-CN" smtClean="0"/>
              <a:pPr>
                <a:spcBef>
                  <a:spcPct val="0"/>
                </a:spcBef>
              </a:pPr>
              <a:t>4</a:t>
            </a:fld>
            <a:endParaRPr lang="en-US" altLang="zh-CN"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796271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F771DEF-8656-4382-B92B-EC34F2750E9C}" type="slidenum">
              <a:rPr lang="en-US" altLang="zh-CN" smtClean="0"/>
              <a:pPr>
                <a:spcBef>
                  <a:spcPct val="0"/>
                </a:spcBef>
              </a:pPr>
              <a:t>41</a:t>
            </a:fld>
            <a:endParaRPr lang="en-US" altLang="zh-CN"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845942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D7092AA-2673-43DB-9955-20685181C11A}" type="slidenum">
              <a:rPr lang="en-US" altLang="zh-CN" smtClean="0"/>
              <a:pPr>
                <a:spcBef>
                  <a:spcPct val="0"/>
                </a:spcBef>
              </a:pPr>
              <a:t>44</a:t>
            </a:fld>
            <a:endParaRPr lang="en-US" altLang="zh-CN"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46412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CBF9916-2A0B-4FEC-A1D2-50963C6BFA4D}" type="slidenum">
              <a:rPr lang="en-US" altLang="zh-CN" smtClean="0"/>
              <a:pPr>
                <a:spcBef>
                  <a:spcPct val="0"/>
                </a:spcBef>
              </a:pPr>
              <a:t>45</a:t>
            </a:fld>
            <a:endParaRPr lang="en-US" altLang="zh-CN"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I</a:t>
            </a:r>
            <a:r>
              <a:rPr lang="en-US" altLang="zh-CN" baseline="-25000" smtClean="0"/>
              <a:t>CEO</a:t>
            </a:r>
            <a:r>
              <a:rPr lang="zh-CN" altLang="en-US" smtClean="0"/>
              <a:t> 集射级反向截至电流</a:t>
            </a:r>
            <a:endParaRPr lang="en-US" altLang="zh-CN" smtClean="0"/>
          </a:p>
          <a:p>
            <a:pPr eaLnBrk="1" hangingPunct="1"/>
            <a:r>
              <a:rPr lang="en-US" altLang="zh-CN" smtClean="0"/>
              <a:t>I</a:t>
            </a:r>
            <a:r>
              <a:rPr lang="en-US" altLang="zh-CN" baseline="-25000" smtClean="0"/>
              <a:t>CEB</a:t>
            </a:r>
            <a:r>
              <a:rPr lang="zh-CN" altLang="en-US" smtClean="0"/>
              <a:t> 集基极反向截至电流</a:t>
            </a:r>
            <a:endParaRPr lang="en-US" altLang="zh-CN" smtClean="0"/>
          </a:p>
          <a:p>
            <a:pPr eaLnBrk="1" hangingPunct="1"/>
            <a:r>
              <a:rPr lang="el-GR" altLang="zh-CN" smtClean="0">
                <a:cs typeface="Times New Roman" panose="02020603050405020304" pitchFamily="18" charset="0"/>
              </a:rPr>
              <a:t>β</a:t>
            </a:r>
            <a:r>
              <a:rPr lang="en-US" altLang="zh-CN" smtClean="0">
                <a:cs typeface="Times New Roman" panose="02020603050405020304" pitchFamily="18" charset="0"/>
              </a:rPr>
              <a:t>-</a:t>
            </a:r>
            <a:r>
              <a:rPr lang="zh-CN" altLang="en-US" smtClean="0"/>
              <a:t> 静态电流放大系数</a:t>
            </a:r>
            <a:endParaRPr lang="en-US" altLang="zh-CN" smtClean="0"/>
          </a:p>
          <a:p>
            <a:pPr eaLnBrk="1" hangingPunct="1"/>
            <a:r>
              <a:rPr lang="el-GR" altLang="zh-CN" smtClean="0">
                <a:cs typeface="Times New Roman" panose="02020603050405020304" pitchFamily="18" charset="0"/>
              </a:rPr>
              <a:t>β</a:t>
            </a:r>
            <a:r>
              <a:rPr lang="zh-CN" altLang="en-US" smtClean="0"/>
              <a:t> 动态电流放大系数</a:t>
            </a:r>
            <a:endParaRPr lang="en-US" altLang="zh-CN" baseline="30000" smtClean="0"/>
          </a:p>
        </p:txBody>
      </p:sp>
    </p:spTree>
    <p:extLst>
      <p:ext uri="{BB962C8B-B14F-4D97-AF65-F5344CB8AC3E}">
        <p14:creationId xmlns:p14="http://schemas.microsoft.com/office/powerpoint/2010/main" val="36745532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A509C6F-1A93-412B-8A23-A1B852E884B5}" type="slidenum">
              <a:rPr lang="en-US" altLang="zh-CN" smtClean="0"/>
              <a:pPr>
                <a:spcBef>
                  <a:spcPct val="0"/>
                </a:spcBef>
              </a:pPr>
              <a:t>46</a:t>
            </a:fld>
            <a:endParaRPr lang="en-US" altLang="zh-CN"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112502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4D81E34-8F70-4E21-A805-360EC81B8DBF}" type="slidenum">
              <a:rPr lang="en-US" altLang="zh-CN" smtClean="0"/>
              <a:pPr>
                <a:spcBef>
                  <a:spcPct val="0"/>
                </a:spcBef>
              </a:pPr>
              <a:t>47</a:t>
            </a:fld>
            <a:endParaRPr lang="en-US" altLang="zh-CN"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0293202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4803278-B9B9-46A1-8D9D-14783EF12246}" type="slidenum">
              <a:rPr lang="en-US" altLang="zh-CN" smtClean="0"/>
              <a:pPr>
                <a:spcBef>
                  <a:spcPct val="0"/>
                </a:spcBef>
              </a:pPr>
              <a:t>48</a:t>
            </a:fld>
            <a:endParaRPr lang="en-US" altLang="zh-CN"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132305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D85C60F-6800-4470-B5B6-10D1DFD0B10C}" type="slidenum">
              <a:rPr lang="en-US" altLang="zh-CN" smtClean="0"/>
              <a:pPr>
                <a:spcBef>
                  <a:spcPct val="0"/>
                </a:spcBef>
              </a:pPr>
              <a:t>49</a:t>
            </a:fld>
            <a:endParaRPr lang="en-US" altLang="zh-CN"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730157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94B4B9F-0C14-41B0-938D-DC211DF352B6}" type="slidenum">
              <a:rPr lang="en-US" altLang="zh-CN" smtClean="0"/>
              <a:pPr>
                <a:spcBef>
                  <a:spcPct val="0"/>
                </a:spcBef>
              </a:pPr>
              <a:t>50</a:t>
            </a:fld>
            <a:endParaRPr lang="en-US" altLang="zh-CN"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0406699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11A88B8-0CB4-427D-9782-82EA635ED0F0}" type="slidenum">
              <a:rPr lang="en-US" altLang="zh-CN" smtClean="0"/>
              <a:pPr>
                <a:spcBef>
                  <a:spcPct val="0"/>
                </a:spcBef>
              </a:pPr>
              <a:t>51</a:t>
            </a:fld>
            <a:endParaRPr lang="en-US" altLang="zh-CN"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407501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D7E1EFC-0220-41B9-8123-6FBA837E485C}" type="slidenum">
              <a:rPr lang="en-US" altLang="zh-CN" smtClean="0"/>
              <a:pPr>
                <a:spcBef>
                  <a:spcPct val="0"/>
                </a:spcBef>
              </a:pPr>
              <a:t>52</a:t>
            </a:fld>
            <a:endParaRPr lang="en-US" altLang="zh-CN"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p>
        </p:txBody>
      </p:sp>
    </p:spTree>
    <p:extLst>
      <p:ext uri="{BB962C8B-B14F-4D97-AF65-F5344CB8AC3E}">
        <p14:creationId xmlns:p14="http://schemas.microsoft.com/office/powerpoint/2010/main" val="1253847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3FFAA8B-A807-48BD-A0E1-D86B352717E2}" type="slidenum">
              <a:rPr lang="en-US" altLang="zh-CN" smtClean="0"/>
              <a:pPr>
                <a:spcBef>
                  <a:spcPct val="0"/>
                </a:spcBef>
              </a:pPr>
              <a:t>5</a:t>
            </a:fld>
            <a:endParaRPr lang="en-US" altLang="zh-CN"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solidFill>
                  <a:srgbClr val="FF0000"/>
                </a:solidFill>
              </a:rPr>
              <a:t>转变是什么意思？</a:t>
            </a:r>
            <a:endParaRPr lang="zh-CN" altLang="zh-CN" smtClean="0">
              <a:solidFill>
                <a:srgbClr val="FF0000"/>
              </a:solidFill>
            </a:endParaRPr>
          </a:p>
        </p:txBody>
      </p:sp>
    </p:spTree>
    <p:extLst>
      <p:ext uri="{BB962C8B-B14F-4D97-AF65-F5344CB8AC3E}">
        <p14:creationId xmlns:p14="http://schemas.microsoft.com/office/powerpoint/2010/main" val="8139819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113B8CF-4D43-4B89-AC36-8CC50FB95C8F}" type="slidenum">
              <a:rPr lang="en-US" altLang="zh-CN" smtClean="0"/>
              <a:pPr>
                <a:spcBef>
                  <a:spcPct val="0"/>
                </a:spcBef>
              </a:pPr>
              <a:t>53</a:t>
            </a:fld>
            <a:endParaRPr lang="en-US" altLang="zh-CN"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570288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D0496E8-21E8-4C75-A8CF-B278141B79CE}" type="slidenum">
              <a:rPr lang="en-US" altLang="zh-CN" smtClean="0"/>
              <a:pPr>
                <a:spcBef>
                  <a:spcPct val="0"/>
                </a:spcBef>
              </a:pPr>
              <a:t>54</a:t>
            </a:fld>
            <a:endParaRPr lang="en-US" altLang="zh-CN"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448126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DC6160F-BA4C-4442-BE3B-DF53E927505B}" type="slidenum">
              <a:rPr lang="en-US" altLang="zh-CN" smtClean="0"/>
              <a:pPr>
                <a:spcBef>
                  <a:spcPct val="0"/>
                </a:spcBef>
              </a:pPr>
              <a:t>55</a:t>
            </a:fld>
            <a:endParaRPr lang="en-US" altLang="zh-CN"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462134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6A35F0F-16CC-4E79-B07C-3B19BEFA8CB1}" type="slidenum">
              <a:rPr lang="en-US" altLang="zh-CN" smtClean="0"/>
              <a:pPr>
                <a:spcBef>
                  <a:spcPct val="0"/>
                </a:spcBef>
              </a:pPr>
              <a:t>56</a:t>
            </a:fld>
            <a:endParaRPr lang="en-US" altLang="zh-CN"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174439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BAF3CB7-83E8-48EE-9E93-641AF8C67D0A}" type="slidenum">
              <a:rPr lang="en-US" altLang="zh-CN" smtClean="0"/>
              <a:pPr>
                <a:spcBef>
                  <a:spcPct val="0"/>
                </a:spcBef>
              </a:pPr>
              <a:t>57</a:t>
            </a:fld>
            <a:endParaRPr lang="en-US" altLang="zh-CN"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267062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C96AD5B-35DF-4119-B466-3FD902A87846}" type="slidenum">
              <a:rPr lang="en-US" altLang="zh-CN" smtClean="0"/>
              <a:pPr>
                <a:spcBef>
                  <a:spcPct val="0"/>
                </a:spcBef>
              </a:pPr>
              <a:t>58</a:t>
            </a:fld>
            <a:endParaRPr lang="en-US" altLang="zh-CN"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160238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02C83D3-6923-41A4-81C3-390FAF8A50F6}" type="slidenum">
              <a:rPr lang="en-US" altLang="zh-CN" smtClean="0"/>
              <a:pPr>
                <a:spcBef>
                  <a:spcPct val="0"/>
                </a:spcBef>
              </a:pPr>
              <a:t>59</a:t>
            </a:fld>
            <a:endParaRPr lang="en-US" altLang="zh-CN"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098839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D7092AA-2673-43DB-9955-20685181C11A}" type="slidenum">
              <a:rPr lang="en-US" altLang="zh-CN" smtClean="0"/>
              <a:pPr>
                <a:spcBef>
                  <a:spcPct val="0"/>
                </a:spcBef>
              </a:pPr>
              <a:t>60</a:t>
            </a:fld>
            <a:endParaRPr lang="en-US" altLang="zh-CN"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489170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7D18218-E1A1-4E0B-B5AE-03DCABA0E58F}" type="slidenum">
              <a:rPr lang="en-US" altLang="zh-CN" smtClean="0"/>
              <a:pPr>
                <a:spcBef>
                  <a:spcPct val="0"/>
                </a:spcBef>
              </a:pPr>
              <a:t>61</a:t>
            </a:fld>
            <a:endParaRPr lang="en-US" altLang="zh-CN"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715746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F2E10A3-7375-4A70-B3C7-75095E4BDFA5}" type="slidenum">
              <a:rPr lang="en-US" altLang="zh-CN" smtClean="0"/>
              <a:pPr>
                <a:spcBef>
                  <a:spcPct val="0"/>
                </a:spcBef>
              </a:pPr>
              <a:t>62</a:t>
            </a:fld>
            <a:endParaRPr lang="en-US" altLang="zh-CN"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88400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1E6A57A-E01A-4E8E-BF7C-FE6896B65B2A}" type="slidenum">
              <a:rPr lang="en-US" altLang="zh-CN" smtClean="0"/>
              <a:pPr>
                <a:spcBef>
                  <a:spcPct val="0"/>
                </a:spcBef>
              </a:pPr>
              <a:t>7</a:t>
            </a:fld>
            <a:endParaRPr lang="en-US" altLang="zh-CN" smtClean="0"/>
          </a:p>
        </p:txBody>
      </p:sp>
      <p:sp>
        <p:nvSpPr>
          <p:cNvPr id="13315" name="Rectangle 2"/>
          <p:cNvSpPr>
            <a:spLocks noGrp="1" noRot="1" noChangeAspect="1" noChangeArrowheads="1" noTextEdit="1"/>
          </p:cNvSpPr>
          <p:nvPr>
            <p:ph type="sldImg"/>
          </p:nvPr>
        </p:nvSpPr>
        <p:spPr>
          <a:solidFill>
            <a:srgbClr val="FFFFFF"/>
          </a:solidFill>
          <a:ln/>
        </p:spPr>
      </p:sp>
      <p:sp>
        <p:nvSpPr>
          <p:cNvPr id="1331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smtClean="0"/>
              <a:t>U </a:t>
            </a:r>
            <a:r>
              <a:rPr lang="zh-CN" altLang="en-US" smtClean="0"/>
              <a:t>表示 静态值  </a:t>
            </a:r>
            <a:r>
              <a:rPr lang="en-US" altLang="zh-CN" smtClean="0"/>
              <a:t>u</a:t>
            </a:r>
            <a:r>
              <a:rPr lang="zh-CN" altLang="en-US" smtClean="0"/>
              <a:t>表示实际的瞬时值</a:t>
            </a:r>
            <a:endParaRPr lang="zh-CN" altLang="zh-CN" smtClean="0"/>
          </a:p>
        </p:txBody>
      </p:sp>
    </p:spTree>
    <p:extLst>
      <p:ext uri="{BB962C8B-B14F-4D97-AF65-F5344CB8AC3E}">
        <p14:creationId xmlns:p14="http://schemas.microsoft.com/office/powerpoint/2010/main" val="28558658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6098D06-9234-4495-B177-F5825286623F}" type="slidenum">
              <a:rPr lang="en-US" altLang="zh-CN" smtClean="0"/>
              <a:pPr>
                <a:spcBef>
                  <a:spcPct val="0"/>
                </a:spcBef>
              </a:pPr>
              <a:t>63</a:t>
            </a:fld>
            <a:endParaRPr lang="en-US" altLang="zh-CN"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908352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792B379-810F-4753-BF14-0F43B27883BA}" type="slidenum">
              <a:rPr lang="en-US" altLang="zh-CN" smtClean="0"/>
              <a:pPr>
                <a:spcBef>
                  <a:spcPct val="0"/>
                </a:spcBef>
              </a:pPr>
              <a:t>64</a:t>
            </a:fld>
            <a:endParaRPr lang="en-US" altLang="zh-CN"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14457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59E77E1-BB63-431D-95F2-9C7A1F7CD725}" type="slidenum">
              <a:rPr lang="en-US" altLang="zh-CN" smtClean="0"/>
              <a:pPr>
                <a:spcBef>
                  <a:spcPct val="0"/>
                </a:spcBef>
              </a:pPr>
              <a:t>65</a:t>
            </a:fld>
            <a:endParaRPr lang="en-US" altLang="zh-CN"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346252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69DEE38-7764-4852-A54E-1D28EA8561BA}" type="slidenum">
              <a:rPr lang="en-US" altLang="zh-CN" smtClean="0"/>
              <a:pPr>
                <a:spcBef>
                  <a:spcPct val="0"/>
                </a:spcBef>
              </a:pPr>
              <a:t>66</a:t>
            </a:fld>
            <a:endParaRPr lang="en-US" altLang="zh-CN"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4333072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4B4C38B-5FE7-44BB-B59C-4C7D854E158E}" type="slidenum">
              <a:rPr lang="en-US" altLang="zh-CN" smtClean="0"/>
              <a:pPr>
                <a:spcBef>
                  <a:spcPct val="0"/>
                </a:spcBef>
              </a:pPr>
              <a:t>67</a:t>
            </a:fld>
            <a:endParaRPr lang="en-US" altLang="zh-CN"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7274023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34EE9F5-AFB2-4682-B63F-EC1A66E302CA}" type="slidenum">
              <a:rPr lang="en-US" altLang="zh-CN" smtClean="0"/>
              <a:pPr>
                <a:spcBef>
                  <a:spcPct val="0"/>
                </a:spcBef>
              </a:pPr>
              <a:t>68</a:t>
            </a:fld>
            <a:endParaRPr lang="en-US" altLang="zh-CN"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2192291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C956AD5-A320-42CA-8919-6974590C9475}" type="slidenum">
              <a:rPr lang="en-US" altLang="zh-CN" smtClean="0"/>
              <a:pPr>
                <a:spcBef>
                  <a:spcPct val="0"/>
                </a:spcBef>
              </a:pPr>
              <a:t>69</a:t>
            </a:fld>
            <a:endParaRPr lang="en-US" altLang="zh-CN"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147233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EBC9DC2-3425-41E1-95DE-79E4E1D50240}" type="slidenum">
              <a:rPr lang="en-US" altLang="zh-CN" smtClean="0"/>
              <a:pPr>
                <a:spcBef>
                  <a:spcPct val="0"/>
                </a:spcBef>
              </a:pPr>
              <a:t>70</a:t>
            </a:fld>
            <a:endParaRPr lang="en-US" altLang="zh-CN"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3405822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A8716E7-12E1-4AA2-AC44-2F5ECCD1A1D0}" type="slidenum">
              <a:rPr lang="en-US" altLang="zh-CN" smtClean="0"/>
              <a:pPr>
                <a:spcBef>
                  <a:spcPct val="0"/>
                </a:spcBef>
              </a:pPr>
              <a:t>71</a:t>
            </a:fld>
            <a:endParaRPr lang="en-US" altLang="zh-CN"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72277754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434FE23-49A9-41EB-B990-17059023792B}" type="slidenum">
              <a:rPr lang="en-US" altLang="zh-CN" smtClean="0"/>
              <a:pPr>
                <a:spcBef>
                  <a:spcPct val="0"/>
                </a:spcBef>
              </a:pPr>
              <a:t>72</a:t>
            </a:fld>
            <a:endParaRPr lang="en-US" altLang="zh-CN"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64448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38DB5F4-B384-41AB-872E-8069DBA1B997}" type="slidenum">
              <a:rPr lang="en-US" altLang="zh-CN" smtClean="0"/>
              <a:pPr>
                <a:spcBef>
                  <a:spcPct val="0"/>
                </a:spcBef>
              </a:pPr>
              <a:t>8</a:t>
            </a:fld>
            <a:endParaRPr lang="en-US" altLang="zh-CN"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2305426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5CFCAD1-A505-40BA-8F41-4B595F15ABE2}" type="slidenum">
              <a:rPr lang="en-US" altLang="zh-CN" smtClean="0"/>
              <a:pPr>
                <a:spcBef>
                  <a:spcPct val="0"/>
                </a:spcBef>
              </a:pPr>
              <a:t>73</a:t>
            </a:fld>
            <a:endParaRPr lang="en-US" altLang="zh-CN"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4279221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15C3289-CAD1-4200-A16E-F546E5BB2A08}" type="slidenum">
              <a:rPr lang="en-US" altLang="zh-CN" smtClean="0"/>
              <a:pPr>
                <a:spcBef>
                  <a:spcPct val="0"/>
                </a:spcBef>
              </a:pPr>
              <a:t>74</a:t>
            </a:fld>
            <a:endParaRPr lang="en-US" altLang="zh-CN"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268489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990E484-30D4-4ED8-9612-E962720DE2F4}" type="slidenum">
              <a:rPr lang="en-US" altLang="zh-CN" smtClean="0"/>
              <a:pPr>
                <a:spcBef>
                  <a:spcPct val="0"/>
                </a:spcBef>
              </a:pPr>
              <a:t>75</a:t>
            </a:fld>
            <a:endParaRPr lang="en-US" altLang="zh-CN" smtClean="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080239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F723D60-C024-4C4F-AFE1-6599F5AE57F6}" type="slidenum">
              <a:rPr lang="en-US" altLang="zh-CN" smtClean="0"/>
              <a:pPr>
                <a:spcBef>
                  <a:spcPct val="0"/>
                </a:spcBef>
              </a:pPr>
              <a:t>76</a:t>
            </a:fld>
            <a:endParaRPr lang="en-US" altLang="zh-CN" smtClean="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1016816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1051345-76DD-47E1-ABAD-9CC8F3D20574}" type="slidenum">
              <a:rPr lang="en-US" altLang="zh-CN" smtClean="0"/>
              <a:pPr>
                <a:spcBef>
                  <a:spcPct val="0"/>
                </a:spcBef>
              </a:pPr>
              <a:t>77</a:t>
            </a:fld>
            <a:endParaRPr lang="en-US" altLang="zh-CN" smtClean="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47847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BE4D6F4-425B-4DC4-93EB-EA18D8BCC3AF}" type="slidenum">
              <a:rPr lang="en-US" altLang="zh-CN" smtClean="0"/>
              <a:pPr>
                <a:spcBef>
                  <a:spcPct val="0"/>
                </a:spcBef>
              </a:pPr>
              <a:t>78</a:t>
            </a:fld>
            <a:endParaRPr lang="en-US" altLang="zh-CN"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19374110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D7092AA-2673-43DB-9955-20685181C11A}" type="slidenum">
              <a:rPr lang="en-US" altLang="zh-CN" smtClean="0"/>
              <a:pPr>
                <a:spcBef>
                  <a:spcPct val="0"/>
                </a:spcBef>
              </a:pPr>
              <a:t>79</a:t>
            </a:fld>
            <a:endParaRPr lang="en-US" altLang="zh-CN"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8336967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7F6A67E-799D-4313-AC12-ED8DBF4ADA37}" type="slidenum">
              <a:rPr lang="en-US" altLang="zh-CN" smtClean="0"/>
              <a:pPr>
                <a:spcBef>
                  <a:spcPct val="0"/>
                </a:spcBef>
              </a:pPr>
              <a:t>80</a:t>
            </a:fld>
            <a:endParaRPr lang="en-US" altLang="zh-CN" smtClean="0"/>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7040610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7F6A67E-799D-4313-AC12-ED8DBF4ADA37}" type="slidenum">
              <a:rPr lang="en-US" altLang="zh-CN" smtClean="0"/>
              <a:pPr>
                <a:spcBef>
                  <a:spcPct val="0"/>
                </a:spcBef>
              </a:pPr>
              <a:t>81</a:t>
            </a:fld>
            <a:endParaRPr lang="en-US" altLang="zh-CN" smtClean="0"/>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1064035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144CF9F-A1C3-4589-9DAC-E4AA26975A22}" type="slidenum">
              <a:rPr lang="en-US" altLang="zh-CN" smtClean="0"/>
              <a:pPr>
                <a:spcBef>
                  <a:spcPct val="0"/>
                </a:spcBef>
              </a:pPr>
              <a:t>82</a:t>
            </a:fld>
            <a:endParaRPr lang="en-US" altLang="zh-CN" smtClean="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48653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9FFE26F-FF10-4E6E-9878-AD07A2367504}" type="slidenum">
              <a:rPr lang="en-US" altLang="zh-CN" smtClean="0"/>
              <a:pPr>
                <a:spcBef>
                  <a:spcPct val="0"/>
                </a:spcBef>
              </a:pPr>
              <a:t>9</a:t>
            </a:fld>
            <a:endParaRPr lang="en-US" altLang="zh-CN" smtClean="0"/>
          </a:p>
        </p:txBody>
      </p:sp>
      <p:sp>
        <p:nvSpPr>
          <p:cNvPr id="17411" name="Rectangle 2"/>
          <p:cNvSpPr>
            <a:spLocks noGrp="1" noRot="1" noChangeAspect="1" noChangeArrowheads="1" noTextEdit="1"/>
          </p:cNvSpPr>
          <p:nvPr>
            <p:ph type="sldImg"/>
          </p:nvPr>
        </p:nvSpPr>
        <p:spPr>
          <a:solidFill>
            <a:srgbClr val="FFFFFF"/>
          </a:solidFill>
          <a:ln/>
        </p:spPr>
      </p:sp>
      <p:sp>
        <p:nvSpPr>
          <p:cNvPr id="174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286866169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4AC8EA3-66CD-42EA-9FAD-49B4B9EB3B9A}" type="slidenum">
              <a:rPr lang="en-US" altLang="zh-CN" smtClean="0"/>
              <a:pPr>
                <a:spcBef>
                  <a:spcPct val="0"/>
                </a:spcBef>
              </a:pPr>
              <a:t>83</a:t>
            </a:fld>
            <a:endParaRPr lang="en-US" altLang="zh-CN" smtClean="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5658754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D6550E1-8FA5-48BA-B742-961D5E252D79}" type="slidenum">
              <a:rPr lang="en-US" altLang="zh-CN" smtClean="0"/>
              <a:pPr>
                <a:spcBef>
                  <a:spcPct val="0"/>
                </a:spcBef>
              </a:pPr>
              <a:t>84</a:t>
            </a:fld>
            <a:endParaRPr lang="en-US" altLang="zh-CN" smtClean="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2704871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58FAA3D-1A16-41FA-8DFF-72D845117A6D}" type="slidenum">
              <a:rPr lang="en-US" altLang="zh-CN" smtClean="0"/>
              <a:pPr>
                <a:spcBef>
                  <a:spcPct val="0"/>
                </a:spcBef>
              </a:pPr>
              <a:t>85</a:t>
            </a:fld>
            <a:endParaRPr lang="en-US" altLang="zh-CN" smtClean="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8975447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2D4D318-2C07-4B56-8868-202A28937109}" type="slidenum">
              <a:rPr lang="en-US" altLang="zh-CN" smtClean="0"/>
              <a:pPr>
                <a:spcBef>
                  <a:spcPct val="0"/>
                </a:spcBef>
              </a:pPr>
              <a:t>86</a:t>
            </a:fld>
            <a:endParaRPr lang="en-US" altLang="zh-CN" smtClean="0"/>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4771971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2D4D318-2C07-4B56-8868-202A28937109}" type="slidenum">
              <a:rPr lang="en-US" altLang="zh-CN" smtClean="0"/>
              <a:pPr>
                <a:spcBef>
                  <a:spcPct val="0"/>
                </a:spcBef>
              </a:pPr>
              <a:t>87</a:t>
            </a:fld>
            <a:endParaRPr lang="en-US" altLang="zh-CN" smtClean="0"/>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082229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39F7951-24DA-48FD-8069-34E4CA6B768A}" type="slidenum">
              <a:rPr lang="en-US" altLang="zh-CN" smtClean="0"/>
              <a:pPr>
                <a:spcBef>
                  <a:spcPct val="0"/>
                </a:spcBef>
              </a:pPr>
              <a:t>88</a:t>
            </a:fld>
            <a:endParaRPr lang="en-US" altLang="zh-CN" smtClean="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静态分析的时候</a:t>
            </a:r>
            <a:r>
              <a:rPr lang="en-US" altLang="zh-CN" smtClean="0"/>
              <a:t>Vc1 </a:t>
            </a:r>
            <a:r>
              <a:rPr lang="zh-CN" altLang="en-US" smtClean="0"/>
              <a:t>和 </a:t>
            </a:r>
            <a:r>
              <a:rPr lang="en-US" altLang="zh-CN" smtClean="0"/>
              <a:t>Vc2 </a:t>
            </a:r>
            <a:r>
              <a:rPr lang="zh-CN" altLang="en-US" smtClean="0"/>
              <a:t>电压一致 等同于断路。</a:t>
            </a:r>
            <a:endParaRPr lang="zh-CN" altLang="zh-CN" smtClean="0"/>
          </a:p>
        </p:txBody>
      </p:sp>
    </p:spTree>
    <p:extLst>
      <p:ext uri="{BB962C8B-B14F-4D97-AF65-F5344CB8AC3E}">
        <p14:creationId xmlns:p14="http://schemas.microsoft.com/office/powerpoint/2010/main" val="30109139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066D04B-4480-423C-88F8-728C95056340}" type="slidenum">
              <a:rPr lang="en-US" altLang="zh-CN" smtClean="0"/>
              <a:pPr>
                <a:spcBef>
                  <a:spcPct val="0"/>
                </a:spcBef>
              </a:pPr>
              <a:t>89</a:t>
            </a:fld>
            <a:endParaRPr lang="en-US" altLang="zh-CN" smtClean="0"/>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p>
        </p:txBody>
      </p:sp>
    </p:spTree>
    <p:extLst>
      <p:ext uri="{BB962C8B-B14F-4D97-AF65-F5344CB8AC3E}">
        <p14:creationId xmlns:p14="http://schemas.microsoft.com/office/powerpoint/2010/main" val="83266402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D318A5A-D30A-4200-8074-0BEA186E4CB2}" type="slidenum">
              <a:rPr lang="en-US" altLang="zh-CN" smtClean="0"/>
              <a:pPr>
                <a:spcBef>
                  <a:spcPct val="0"/>
                </a:spcBef>
              </a:pPr>
              <a:t>90</a:t>
            </a:fld>
            <a:endParaRPr lang="en-US" altLang="zh-CN" smtClean="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80945882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A5BF4D3-5912-4314-A36C-1D481D2CB605}" type="slidenum">
              <a:rPr lang="en-US" altLang="zh-CN" smtClean="0"/>
              <a:pPr>
                <a:spcBef>
                  <a:spcPct val="0"/>
                </a:spcBef>
              </a:pPr>
              <a:t>91</a:t>
            </a:fld>
            <a:endParaRPr lang="en-US" altLang="zh-CN" smtClean="0"/>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6913559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B52EA32-1F88-4C84-8896-2C607F5728A4}" type="slidenum">
              <a:rPr lang="en-US" altLang="zh-CN" smtClean="0"/>
              <a:pPr>
                <a:spcBef>
                  <a:spcPct val="0"/>
                </a:spcBef>
              </a:pPr>
              <a:t>92</a:t>
            </a:fld>
            <a:endParaRPr lang="en-US" altLang="zh-CN" smtClean="0"/>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55113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17D0B5D-7014-435E-9EC7-B1A9D839C6D0}" type="slidenum">
              <a:rPr lang="en-US" altLang="zh-CN" smtClean="0"/>
              <a:pPr>
                <a:spcBef>
                  <a:spcPct val="0"/>
                </a:spcBef>
              </a:pPr>
              <a:t>10</a:t>
            </a:fld>
            <a:endParaRPr lang="en-US" altLang="zh-CN"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1612139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9C5F876-9445-4A43-A757-30F747E8E417}" type="slidenum">
              <a:rPr lang="en-US" altLang="zh-CN" smtClean="0"/>
              <a:pPr>
                <a:spcBef>
                  <a:spcPct val="0"/>
                </a:spcBef>
              </a:pPr>
              <a:t>93</a:t>
            </a:fld>
            <a:endParaRPr lang="en-US" altLang="zh-CN" smtClean="0"/>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926789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FB53E2F-D535-4B5F-AFD7-31D9B171300F}" type="slidenum">
              <a:rPr lang="en-US" altLang="zh-CN" smtClean="0"/>
              <a:pPr>
                <a:spcBef>
                  <a:spcPct val="0"/>
                </a:spcBef>
              </a:pPr>
              <a:t>94</a:t>
            </a:fld>
            <a:endParaRPr lang="en-US" altLang="zh-CN" smtClean="0"/>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5620986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ADFE0A0-A84B-41C8-881D-3FE3E1738665}" type="slidenum">
              <a:rPr lang="en-US" altLang="zh-CN" smtClean="0"/>
              <a:pPr>
                <a:spcBef>
                  <a:spcPct val="0"/>
                </a:spcBef>
              </a:pPr>
              <a:t>95</a:t>
            </a:fld>
            <a:endParaRPr lang="en-US" altLang="zh-CN" smtClean="0"/>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37779833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76C9B01-5D95-4C50-87D2-7ED443E72534}" type="slidenum">
              <a:rPr lang="en-US" altLang="zh-CN" smtClean="0"/>
              <a:pPr>
                <a:spcBef>
                  <a:spcPct val="0"/>
                </a:spcBef>
              </a:pPr>
              <a:t>96</a:t>
            </a:fld>
            <a:endParaRPr lang="en-US" altLang="zh-CN" smtClean="0"/>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31149547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58D33FF-A100-443E-BAE7-60AE4388F3A3}" type="slidenum">
              <a:rPr lang="en-US" altLang="zh-CN" smtClean="0"/>
              <a:pPr>
                <a:spcBef>
                  <a:spcPct val="0"/>
                </a:spcBef>
              </a:pPr>
              <a:t>97</a:t>
            </a:fld>
            <a:endParaRPr lang="en-US" altLang="zh-CN" smtClean="0"/>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3576309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D7092AA-2673-43DB-9955-20685181C11A}" type="slidenum">
              <a:rPr lang="en-US" altLang="zh-CN" smtClean="0"/>
              <a:pPr>
                <a:spcBef>
                  <a:spcPct val="0"/>
                </a:spcBef>
              </a:pPr>
              <a:t>98</a:t>
            </a:fld>
            <a:endParaRPr lang="en-US" altLang="zh-CN"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6617952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38DB5F4-B384-41AB-872E-8069DBA1B997}" type="slidenum">
              <a:rPr lang="en-US" altLang="zh-CN" smtClean="0"/>
              <a:pPr>
                <a:spcBef>
                  <a:spcPct val="0"/>
                </a:spcBef>
              </a:pPr>
              <a:t>99</a:t>
            </a:fld>
            <a:endParaRPr lang="en-US" altLang="zh-CN"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4659166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0DBBE92-8042-4A50-9CA4-6B8B2B662749}" type="slidenum">
              <a:rPr lang="en-US" altLang="zh-CN" smtClean="0"/>
              <a:pPr>
                <a:spcBef>
                  <a:spcPct val="0"/>
                </a:spcBef>
              </a:pPr>
              <a:t>100</a:t>
            </a:fld>
            <a:endParaRPr lang="en-US" altLang="zh-CN" smtClean="0"/>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2665316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0DBBE92-8042-4A50-9CA4-6B8B2B662749}" type="slidenum">
              <a:rPr lang="en-US" altLang="zh-CN" smtClean="0"/>
              <a:pPr>
                <a:spcBef>
                  <a:spcPct val="0"/>
                </a:spcBef>
              </a:pPr>
              <a:t>101</a:t>
            </a:fld>
            <a:endParaRPr lang="en-US" altLang="zh-CN" smtClean="0"/>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9828897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0D07F4B-7197-4CA0-90E2-B4EF964B0E6B}" type="slidenum">
              <a:rPr lang="en-US" altLang="zh-CN" smtClean="0"/>
              <a:pPr>
                <a:spcBef>
                  <a:spcPct val="0"/>
                </a:spcBef>
              </a:pPr>
              <a:t>102</a:t>
            </a:fld>
            <a:endParaRPr lang="en-US" altLang="zh-CN" smtClean="0"/>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0506820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8" name="图片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94688" y="-4763"/>
            <a:ext cx="849312" cy="844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6"/>
          <p:cNvSpPr txBox="1">
            <a:spLocks noChangeArrowheads="1"/>
          </p:cNvSpPr>
          <p:nvPr userDrawn="1"/>
        </p:nvSpPr>
        <p:spPr bwMode="auto">
          <a:xfrm>
            <a:off x="4221708" y="6413266"/>
            <a:ext cx="928588" cy="400110"/>
          </a:xfrm>
          <a:prstGeom prst="rect">
            <a:avLst/>
          </a:prstGeom>
          <a:noFill/>
          <a:ln>
            <a:noFill/>
          </a:ln>
          <a:extLst/>
        </p:spPr>
        <p:txBody>
          <a:bodyPr wrap="none">
            <a:spAutoFit/>
          </a:bodyPr>
          <a:lstStyle>
            <a:lvl1pPr eaLnBrk="0" hangingPunct="0">
              <a:defRPr kumimoji="1" sz="28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defRPr/>
            </a:pPr>
            <a:fld id="{9858B909-B861-4430-B9A9-73BDA8038B33}" type="slidenum">
              <a:rPr kumimoji="0" lang="en-US" altLang="zh-CN" sz="2000" b="0" smtClean="0">
                <a:solidFill>
                  <a:srgbClr val="0000FF"/>
                </a:solidFill>
              </a:rPr>
              <a:pPr eaLnBrk="1" hangingPunct="1">
                <a:defRPr/>
              </a:pPr>
              <a:t>‹#›</a:t>
            </a:fld>
            <a:r>
              <a:rPr kumimoji="0" lang="en-US" altLang="zh-CN" sz="2000" b="0" dirty="0" smtClean="0">
                <a:solidFill>
                  <a:srgbClr val="0000FF"/>
                </a:solidFill>
              </a:rPr>
              <a:t>/112</a:t>
            </a:r>
          </a:p>
        </p:txBody>
      </p:sp>
      <p:sp>
        <p:nvSpPr>
          <p:cNvPr id="10" name="文本框 9"/>
          <p:cNvSpPr txBox="1">
            <a:spLocks noChangeArrowheads="1"/>
          </p:cNvSpPr>
          <p:nvPr userDrawn="1"/>
        </p:nvSpPr>
        <p:spPr bwMode="auto">
          <a:xfrm>
            <a:off x="7189619" y="6413266"/>
            <a:ext cx="19543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2"/>
                </a:solidFill>
                <a:latin typeface="Times New Roman" panose="02020603050405020304" pitchFamily="18" charset="0"/>
                <a:ea typeface="宋体" panose="02010600030101010101" pitchFamily="2" charset="-122"/>
              </a:defRPr>
            </a:lvl1pPr>
            <a:lvl2pPr marL="742950" indent="-285750">
              <a:defRPr kumimoji="1" sz="2800" b="1">
                <a:solidFill>
                  <a:schemeClr val="tx2"/>
                </a:solidFill>
                <a:latin typeface="Times New Roman" panose="02020603050405020304" pitchFamily="18" charset="0"/>
                <a:ea typeface="宋体" panose="02010600030101010101" pitchFamily="2" charset="-122"/>
              </a:defRPr>
            </a:lvl2pPr>
            <a:lvl3pPr marL="1143000" indent="-228600">
              <a:defRPr kumimoji="1" sz="2800" b="1">
                <a:solidFill>
                  <a:schemeClr val="tx2"/>
                </a:solidFill>
                <a:latin typeface="Times New Roman" panose="02020603050405020304" pitchFamily="18" charset="0"/>
                <a:ea typeface="宋体" panose="02010600030101010101" pitchFamily="2" charset="-122"/>
              </a:defRPr>
            </a:lvl3pPr>
            <a:lvl4pPr marL="1600200" indent="-228600">
              <a:defRPr kumimoji="1" sz="2800" b="1">
                <a:solidFill>
                  <a:schemeClr val="tx2"/>
                </a:solidFill>
                <a:latin typeface="Times New Roman" panose="02020603050405020304" pitchFamily="18" charset="0"/>
                <a:ea typeface="宋体" panose="02010600030101010101" pitchFamily="2" charset="-122"/>
              </a:defRPr>
            </a:lvl4pPr>
            <a:lvl5pPr marL="2057400" indent="-228600">
              <a:defRPr kumimoji="1" sz="28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2"/>
                </a:solidFill>
                <a:latin typeface="Times New Roman" panose="02020603050405020304" pitchFamily="18" charset="0"/>
                <a:ea typeface="宋体" panose="02010600030101010101" pitchFamily="2" charset="-122"/>
              </a:defRPr>
            </a:lvl9pPr>
          </a:lstStyle>
          <a:p>
            <a:pPr eaLnBrk="1" hangingPunct="1">
              <a:defRPr/>
            </a:pPr>
            <a:r>
              <a:rPr lang="zh-CN" altLang="en-US" sz="2000" b="0" dirty="0" smtClean="0">
                <a:solidFill>
                  <a:srgbClr val="0000FF"/>
                </a:solidFill>
                <a:latin typeface="微软雅黑" panose="020B0503020204020204" pitchFamily="34" charset="-122"/>
                <a:ea typeface="微软雅黑" panose="020B0503020204020204" pitchFamily="34" charset="-122"/>
              </a:rPr>
              <a:t>东南大学   王伟</a:t>
            </a:r>
          </a:p>
        </p:txBody>
      </p:sp>
      <p:cxnSp>
        <p:nvCxnSpPr>
          <p:cNvPr id="11" name="直接连接符 10"/>
          <p:cNvCxnSpPr/>
          <p:nvPr userDrawn="1"/>
        </p:nvCxnSpPr>
        <p:spPr bwMode="auto">
          <a:xfrm>
            <a:off x="0" y="639763"/>
            <a:ext cx="8316416" cy="0"/>
          </a:xfrm>
          <a:prstGeom prst="line">
            <a:avLst/>
          </a:prstGeom>
          <a:solidFill>
            <a:schemeClr val="accent1"/>
          </a:solidFill>
          <a:ln w="63500" cap="flat" cmpd="sng" algn="ctr">
            <a:gradFill flip="none" rotWithShape="1">
              <a:gsLst>
                <a:gs pos="0">
                  <a:srgbClr val="0000FF"/>
                </a:gs>
                <a:gs pos="100000">
                  <a:schemeClr val="bg1">
                    <a:lumMod val="95000"/>
                  </a:schemeClr>
                </a:gs>
              </a:gsLst>
              <a:lin ang="0" scaled="1"/>
              <a:tileRect/>
            </a:gradFill>
            <a:prstDash val="solid"/>
            <a:round/>
            <a:headEnd type="none" w="med" len="med"/>
            <a:tailEnd type="none" w="med" len="med"/>
          </a:ln>
          <a:effectLst/>
        </p:spPr>
      </p:cxnSp>
      <p:cxnSp>
        <p:nvCxnSpPr>
          <p:cNvPr id="12" name="直接连接符 11"/>
          <p:cNvCxnSpPr/>
          <p:nvPr userDrawn="1"/>
        </p:nvCxnSpPr>
        <p:spPr bwMode="auto">
          <a:xfrm>
            <a:off x="0" y="6370638"/>
            <a:ext cx="9144000" cy="0"/>
          </a:xfrm>
          <a:prstGeom prst="line">
            <a:avLst/>
          </a:prstGeom>
          <a:solidFill>
            <a:schemeClr val="accent1"/>
          </a:solidFill>
          <a:ln w="63500" cap="flat" cmpd="sng" algn="ctr">
            <a:gradFill flip="none" rotWithShape="1">
              <a:gsLst>
                <a:gs pos="0">
                  <a:srgbClr val="0000FF"/>
                </a:gs>
                <a:gs pos="100000">
                  <a:schemeClr val="bg1">
                    <a:lumMod val="95000"/>
                  </a:schemeClr>
                </a:gs>
              </a:gsLst>
              <a:lin ang="10800000" scaled="1"/>
              <a:tileRect/>
            </a:gradFill>
            <a:prstDash val="solid"/>
            <a:round/>
            <a:headEnd type="none" w="med" len="med"/>
            <a:tailEnd type="none" w="med" len="med"/>
          </a:ln>
          <a:effectLst/>
        </p:spPr>
      </p:cxnSp>
    </p:spTree>
    <p:extLst>
      <p:ext uri="{BB962C8B-B14F-4D97-AF65-F5344CB8AC3E}">
        <p14:creationId xmlns:p14="http://schemas.microsoft.com/office/powerpoint/2010/main" val="3438171548"/>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94688" y="-4763"/>
            <a:ext cx="849312" cy="844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912614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823656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7821928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681400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4743062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图片 1"/>
          <p:cNvPicPr>
            <a:picLocks noChangeAspect="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8294688" y="-4763"/>
            <a:ext cx="849312" cy="844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 id="2147483655" r:id="rId4"/>
    <p:sldLayoutId id="2147483656" r:id="rId5"/>
    <p:sldLayoutId id="2147483661" r:id="rId6"/>
  </p:sldLayoutIdLst>
  <p:transition/>
  <p:timing>
    <p:tnLst>
      <p:par>
        <p:cTn id="1" dur="indefinite" restart="never" nodeType="tmRoot"/>
      </p:par>
    </p:tnLst>
  </p:timing>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00.xml"/><Relationship Id="rId3" Type="http://schemas.openxmlformats.org/officeDocument/2006/relationships/slide" Target="slide5.xml"/><Relationship Id="rId7" Type="http://schemas.openxmlformats.org/officeDocument/2006/relationships/slide" Target="slide6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45.xml"/><Relationship Id="rId11" Type="http://schemas.openxmlformats.org/officeDocument/2006/relationships/slide" Target="slide81.xml"/><Relationship Id="rId5" Type="http://schemas.openxmlformats.org/officeDocument/2006/relationships/slide" Target="slide17.xml"/><Relationship Id="rId10" Type="http://schemas.openxmlformats.org/officeDocument/2006/relationships/slide" Target="slide108.xml"/><Relationship Id="rId4" Type="http://schemas.openxmlformats.org/officeDocument/2006/relationships/slide" Target="slide1.xml"/><Relationship Id="rId9" Type="http://schemas.openxmlformats.org/officeDocument/2006/relationships/slide" Target="slide25.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emf"/><Relationship Id="rId4" Type="http://schemas.openxmlformats.org/officeDocument/2006/relationships/image" Target="../media/image11.emf"/></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98.xml"/><Relationship Id="rId7" Type="http://schemas.openxmlformats.org/officeDocument/2006/relationships/image" Target="../media/image27.emf"/><Relationship Id="rId2" Type="http://schemas.openxmlformats.org/officeDocument/2006/relationships/slideLayout" Target="../slideLayouts/slideLayout1.xml"/><Relationship Id="rId1" Type="http://schemas.openxmlformats.org/officeDocument/2006/relationships/vmlDrawing" Target="../drawings/vmlDrawing47.vml"/><Relationship Id="rId6" Type="http://schemas.openxmlformats.org/officeDocument/2006/relationships/image" Target="../media/image4.emf"/><Relationship Id="rId5" Type="http://schemas.openxmlformats.org/officeDocument/2006/relationships/image" Target="../media/image259.wmf"/><Relationship Id="rId4" Type="http://schemas.openxmlformats.org/officeDocument/2006/relationships/oleObject" Target="../embeddings/oleObject192.bin"/></Relationships>
</file>

<file path=ppt/slides/_rels/slide102.xml.rels><?xml version="1.0" encoding="UTF-8" standalone="yes"?>
<Relationships xmlns="http://schemas.openxmlformats.org/package/2006/relationships"><Relationship Id="rId3" Type="http://schemas.openxmlformats.org/officeDocument/2006/relationships/image" Target="../media/image260.emf"/><Relationship Id="rId2" Type="http://schemas.openxmlformats.org/officeDocument/2006/relationships/notesSlide" Target="../notesSlides/notesSlide99.xml"/><Relationship Id="rId1" Type="http://schemas.openxmlformats.org/officeDocument/2006/relationships/slideLayout" Target="../slideLayouts/slideLayout1.xml"/><Relationship Id="rId5" Type="http://schemas.openxmlformats.org/officeDocument/2006/relationships/image" Target="../media/image262.emf"/><Relationship Id="rId4" Type="http://schemas.openxmlformats.org/officeDocument/2006/relationships/image" Target="../media/image261.emf"/></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104.xml.rels><?xml version="1.0" encoding="UTF-8" standalone="yes"?>
<Relationships xmlns="http://schemas.openxmlformats.org/package/2006/relationships"><Relationship Id="rId8" Type="http://schemas.openxmlformats.org/officeDocument/2006/relationships/image" Target="../media/image264.wmf"/><Relationship Id="rId13" Type="http://schemas.openxmlformats.org/officeDocument/2006/relationships/image" Target="../media/image267.emf"/><Relationship Id="rId3" Type="http://schemas.openxmlformats.org/officeDocument/2006/relationships/slideLayout" Target="../slideLayouts/slideLayout1.xml"/><Relationship Id="rId7" Type="http://schemas.openxmlformats.org/officeDocument/2006/relationships/oleObject" Target="../embeddings/oleObject194.bin"/><Relationship Id="rId12" Type="http://schemas.openxmlformats.org/officeDocument/2006/relationships/image" Target="../media/image266.emf"/><Relationship Id="rId2" Type="http://schemas.openxmlformats.org/officeDocument/2006/relationships/vmlDrawing" Target="../drawings/vmlDrawing48.vml"/><Relationship Id="rId1" Type="http://schemas.openxmlformats.org/officeDocument/2006/relationships/themeOverride" Target="../theme/themeOverride4.xml"/><Relationship Id="rId6" Type="http://schemas.openxmlformats.org/officeDocument/2006/relationships/image" Target="../media/image263.wmf"/><Relationship Id="rId11" Type="http://schemas.openxmlformats.org/officeDocument/2006/relationships/oleObject" Target="../embeddings/oleObject196.bin"/><Relationship Id="rId5" Type="http://schemas.openxmlformats.org/officeDocument/2006/relationships/oleObject" Target="../embeddings/oleObject193.bin"/><Relationship Id="rId10" Type="http://schemas.openxmlformats.org/officeDocument/2006/relationships/image" Target="../media/image265.emf"/><Relationship Id="rId4" Type="http://schemas.openxmlformats.org/officeDocument/2006/relationships/notesSlide" Target="../notesSlides/notesSlide101.xml"/><Relationship Id="rId9" Type="http://schemas.openxmlformats.org/officeDocument/2006/relationships/oleObject" Target="../embeddings/oleObject195.bin"/></Relationships>
</file>

<file path=ppt/slides/_rels/slide105.xml.rels><?xml version="1.0" encoding="UTF-8" standalone="yes"?>
<Relationships xmlns="http://schemas.openxmlformats.org/package/2006/relationships"><Relationship Id="rId8" Type="http://schemas.openxmlformats.org/officeDocument/2006/relationships/image" Target="../media/image269.wmf"/><Relationship Id="rId3" Type="http://schemas.openxmlformats.org/officeDocument/2006/relationships/slideLayout" Target="../slideLayouts/slideLayout1.xml"/><Relationship Id="rId7" Type="http://schemas.openxmlformats.org/officeDocument/2006/relationships/oleObject" Target="../embeddings/oleObject198.bin"/><Relationship Id="rId2" Type="http://schemas.openxmlformats.org/officeDocument/2006/relationships/vmlDrawing" Target="../drawings/vmlDrawing49.vml"/><Relationship Id="rId1" Type="http://schemas.openxmlformats.org/officeDocument/2006/relationships/themeOverride" Target="../theme/themeOverride5.xml"/><Relationship Id="rId6" Type="http://schemas.openxmlformats.org/officeDocument/2006/relationships/image" Target="../media/image268.wmf"/><Relationship Id="rId5" Type="http://schemas.openxmlformats.org/officeDocument/2006/relationships/oleObject" Target="../embeddings/oleObject197.bin"/><Relationship Id="rId4" Type="http://schemas.openxmlformats.org/officeDocument/2006/relationships/notesSlide" Target="../notesSlides/notesSlide102.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1.xml"/><Relationship Id="rId1" Type="http://schemas.openxmlformats.org/officeDocument/2006/relationships/themeOverride" Target="../theme/themeOverride6.xml"/><Relationship Id="rId5" Type="http://schemas.openxmlformats.org/officeDocument/2006/relationships/image" Target="../media/image271.emf"/><Relationship Id="rId4" Type="http://schemas.openxmlformats.org/officeDocument/2006/relationships/image" Target="../media/image270.emf"/></Relationships>
</file>

<file path=ppt/slides/_rels/slide107.xml.rels><?xml version="1.0" encoding="UTF-8" standalone="yes"?>
<Relationships xmlns="http://schemas.openxmlformats.org/package/2006/relationships"><Relationship Id="rId8" Type="http://schemas.openxmlformats.org/officeDocument/2006/relationships/image" Target="../media/image273.wmf"/><Relationship Id="rId3" Type="http://schemas.openxmlformats.org/officeDocument/2006/relationships/slideLayout" Target="../slideLayouts/slideLayout1.xml"/><Relationship Id="rId7" Type="http://schemas.openxmlformats.org/officeDocument/2006/relationships/oleObject" Target="../embeddings/oleObject200.bin"/><Relationship Id="rId2" Type="http://schemas.openxmlformats.org/officeDocument/2006/relationships/vmlDrawing" Target="../drawings/vmlDrawing50.vml"/><Relationship Id="rId1" Type="http://schemas.openxmlformats.org/officeDocument/2006/relationships/themeOverride" Target="../theme/themeOverride7.xml"/><Relationship Id="rId6" Type="http://schemas.openxmlformats.org/officeDocument/2006/relationships/image" Target="../media/image272.wmf"/><Relationship Id="rId5" Type="http://schemas.openxmlformats.org/officeDocument/2006/relationships/oleObject" Target="../embeddings/oleObject199.bin"/><Relationship Id="rId4" Type="http://schemas.openxmlformats.org/officeDocument/2006/relationships/notesSlide" Target="../notesSlides/notesSlide104.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1.xml"/><Relationship Id="rId1" Type="http://schemas.openxmlformats.org/officeDocument/2006/relationships/themeOverride" Target="../theme/themeOverride8.xml"/><Relationship Id="rId5" Type="http://schemas.openxmlformats.org/officeDocument/2006/relationships/image" Target="../media/image275.emf"/><Relationship Id="rId4" Type="http://schemas.openxmlformats.org/officeDocument/2006/relationships/image" Target="../media/image274.emf"/></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1.xml"/><Relationship Id="rId1" Type="http://schemas.openxmlformats.org/officeDocument/2006/relationships/themeOverride" Target="../theme/themeOverride9.xml"/><Relationship Id="rId5" Type="http://schemas.openxmlformats.org/officeDocument/2006/relationships/image" Target="../media/image277.emf"/><Relationship Id="rId4" Type="http://schemas.openxmlformats.org/officeDocument/2006/relationships/image" Target="../media/image276.emf"/></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emf"/></Relationships>
</file>

<file path=ppt/slides/_rels/slide110.xml.rels><?xml version="1.0" encoding="UTF-8" standalone="yes"?>
<Relationships xmlns="http://schemas.openxmlformats.org/package/2006/relationships"><Relationship Id="rId3" Type="http://schemas.openxmlformats.org/officeDocument/2006/relationships/image" Target="../media/image278.emf"/><Relationship Id="rId2" Type="http://schemas.openxmlformats.org/officeDocument/2006/relationships/notesSlide" Target="../notesSlides/notesSlide107.xml"/><Relationship Id="rId1" Type="http://schemas.openxmlformats.org/officeDocument/2006/relationships/slideLayout" Target="../slideLayouts/slideLayout1.xml"/><Relationship Id="rId4" Type="http://schemas.openxmlformats.org/officeDocument/2006/relationships/image" Target="../media/image279.emf"/></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3" Type="http://schemas.openxmlformats.org/officeDocument/2006/relationships/image" Target="../media/image280.emf"/><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8" Type="http://schemas.openxmlformats.org/officeDocument/2006/relationships/slide" Target="slide100.xml"/><Relationship Id="rId3" Type="http://schemas.openxmlformats.org/officeDocument/2006/relationships/slide" Target="slide5.xml"/><Relationship Id="rId7" Type="http://schemas.openxmlformats.org/officeDocument/2006/relationships/slide" Target="slide6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slide" Target="slide45.xml"/><Relationship Id="rId11" Type="http://schemas.openxmlformats.org/officeDocument/2006/relationships/slide" Target="slide81.xml"/><Relationship Id="rId5" Type="http://schemas.openxmlformats.org/officeDocument/2006/relationships/slide" Target="slide17.xml"/><Relationship Id="rId10" Type="http://schemas.openxmlformats.org/officeDocument/2006/relationships/slide" Target="slide108.xml"/><Relationship Id="rId4" Type="http://schemas.openxmlformats.org/officeDocument/2006/relationships/slide" Target="slide1.xml"/><Relationship Id="rId9" Type="http://schemas.openxmlformats.org/officeDocument/2006/relationships/slide" Target="slide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7.xml"/><Relationship Id="rId7" Type="http://schemas.openxmlformats.org/officeDocument/2006/relationships/image" Target="../media/image20.emf"/><Relationship Id="rId12" Type="http://schemas.openxmlformats.org/officeDocument/2006/relationships/image" Target="../media/image23.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2.emf"/><Relationship Id="rId5" Type="http://schemas.openxmlformats.org/officeDocument/2006/relationships/image" Target="../media/image19.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21.e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8.xml"/><Relationship Id="rId7" Type="http://schemas.openxmlformats.org/officeDocument/2006/relationships/image" Target="../media/image25.e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24.emf"/><Relationship Id="rId10" Type="http://schemas.openxmlformats.org/officeDocument/2006/relationships/image" Target="../media/image27.emf"/><Relationship Id="rId4" Type="http://schemas.openxmlformats.org/officeDocument/2006/relationships/oleObject" Target="../embeddings/oleObject5.bin"/><Relationship Id="rId9" Type="http://schemas.openxmlformats.org/officeDocument/2006/relationships/image" Target="../media/image26.emf"/></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9.emf"/><Relationship Id="rId13" Type="http://schemas.openxmlformats.org/officeDocument/2006/relationships/oleObject" Target="../embeddings/oleObject12.bin"/><Relationship Id="rId3" Type="http://schemas.openxmlformats.org/officeDocument/2006/relationships/notesSlide" Target="../notesSlides/notesSlide19.xml"/><Relationship Id="rId7" Type="http://schemas.openxmlformats.org/officeDocument/2006/relationships/oleObject" Target="../embeddings/oleObject9.bin"/><Relationship Id="rId12" Type="http://schemas.openxmlformats.org/officeDocument/2006/relationships/image" Target="../media/image31.e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28.e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30.emf"/><Relationship Id="rId4" Type="http://schemas.openxmlformats.org/officeDocument/2006/relationships/image" Target="../media/image33.emf"/><Relationship Id="rId9" Type="http://schemas.openxmlformats.org/officeDocument/2006/relationships/oleObject" Target="../embeddings/oleObject10.bin"/><Relationship Id="rId14" Type="http://schemas.openxmlformats.org/officeDocument/2006/relationships/image" Target="../media/image32.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oleObject" Target="../embeddings/oleObject13.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21.xml"/><Relationship Id="rId7" Type="http://schemas.openxmlformats.org/officeDocument/2006/relationships/image" Target="../media/image37.e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15.bin"/><Relationship Id="rId11" Type="http://schemas.openxmlformats.org/officeDocument/2006/relationships/image" Target="../media/image39.emf"/><Relationship Id="rId5" Type="http://schemas.openxmlformats.org/officeDocument/2006/relationships/image" Target="../media/image36.e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38.emf"/></Relationships>
</file>

<file path=ppt/slides/_rels/slide23.xml.rels><?xml version="1.0" encoding="UTF-8" standalone="yes"?>
<Relationships xmlns="http://schemas.openxmlformats.org/package/2006/relationships"><Relationship Id="rId8" Type="http://schemas.openxmlformats.org/officeDocument/2006/relationships/slide" Target="slide100.xml"/><Relationship Id="rId3" Type="http://schemas.openxmlformats.org/officeDocument/2006/relationships/slide" Target="slide5.xml"/><Relationship Id="rId7" Type="http://schemas.openxmlformats.org/officeDocument/2006/relationships/slide" Target="slide6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slide" Target="slide45.xml"/><Relationship Id="rId11" Type="http://schemas.openxmlformats.org/officeDocument/2006/relationships/slide" Target="slide81.xml"/><Relationship Id="rId5" Type="http://schemas.openxmlformats.org/officeDocument/2006/relationships/slide" Target="slide17.xml"/><Relationship Id="rId10" Type="http://schemas.openxmlformats.org/officeDocument/2006/relationships/slide" Target="slide108.xml"/><Relationship Id="rId4" Type="http://schemas.openxmlformats.org/officeDocument/2006/relationships/slide" Target="slide1.xml"/><Relationship Id="rId9" Type="http://schemas.openxmlformats.org/officeDocument/2006/relationships/slide" Target="slide25.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7.emf"/><Relationship Id="rId4" Type="http://schemas.openxmlformats.org/officeDocument/2006/relationships/image" Target="../media/image7.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notesSlide" Target="../notesSlides/notesSlide26.xml"/><Relationship Id="rId7" Type="http://schemas.openxmlformats.org/officeDocument/2006/relationships/oleObject" Target="../embeddings/oleObject19.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40.emf"/><Relationship Id="rId5" Type="http://schemas.openxmlformats.org/officeDocument/2006/relationships/oleObject" Target="../embeddings/oleObject18.bin"/><Relationship Id="rId10" Type="http://schemas.openxmlformats.org/officeDocument/2006/relationships/image" Target="../media/image42.emf"/><Relationship Id="rId4" Type="http://schemas.openxmlformats.org/officeDocument/2006/relationships/image" Target="../media/image43.emf"/><Relationship Id="rId9" Type="http://schemas.openxmlformats.org/officeDocument/2006/relationships/oleObject" Target="../embeddings/oleObject20.bin"/></Relationships>
</file>

<file path=ppt/slides/_rels/slide28.x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notesSlide" Target="../notesSlides/notesSlide27.xml"/><Relationship Id="rId7" Type="http://schemas.openxmlformats.org/officeDocument/2006/relationships/oleObject" Target="../embeddings/oleObject22.bin"/><Relationship Id="rId12" Type="http://schemas.openxmlformats.org/officeDocument/2006/relationships/image" Target="../media/image47.emf"/><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44.e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46.emf"/><Relationship Id="rId4" Type="http://schemas.openxmlformats.org/officeDocument/2006/relationships/image" Target="../media/image48.emf"/><Relationship Id="rId9" Type="http://schemas.openxmlformats.org/officeDocument/2006/relationships/oleObject" Target="../embeddings/oleObject23.bin"/></Relationships>
</file>

<file path=ppt/slides/_rels/slide29.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50.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52.emf"/></Relationships>
</file>

<file path=ppt/slides/_rels/slide31.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54.e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59.emf"/><Relationship Id="rId18" Type="http://schemas.openxmlformats.org/officeDocument/2006/relationships/image" Target="../media/image54.emf"/><Relationship Id="rId3" Type="http://schemas.openxmlformats.org/officeDocument/2006/relationships/notesSlide" Target="../notesSlides/notesSlide31.xml"/><Relationship Id="rId7" Type="http://schemas.openxmlformats.org/officeDocument/2006/relationships/image" Target="../media/image56.wmf"/><Relationship Id="rId12" Type="http://schemas.openxmlformats.org/officeDocument/2006/relationships/oleObject" Target="../embeddings/oleObject29.bin"/><Relationship Id="rId17" Type="http://schemas.openxmlformats.org/officeDocument/2006/relationships/image" Target="../media/image61.emf"/><Relationship Id="rId2" Type="http://schemas.openxmlformats.org/officeDocument/2006/relationships/slideLayout" Target="../slideLayouts/slideLayout1.xml"/><Relationship Id="rId16" Type="http://schemas.openxmlformats.org/officeDocument/2006/relationships/oleObject" Target="../embeddings/oleObject31.bin"/><Relationship Id="rId1" Type="http://schemas.openxmlformats.org/officeDocument/2006/relationships/vmlDrawing" Target="../drawings/vmlDrawing8.vml"/><Relationship Id="rId6" Type="http://schemas.openxmlformats.org/officeDocument/2006/relationships/oleObject" Target="../embeddings/oleObject26.bin"/><Relationship Id="rId11" Type="http://schemas.openxmlformats.org/officeDocument/2006/relationships/image" Target="../media/image58.wmf"/><Relationship Id="rId5" Type="http://schemas.openxmlformats.org/officeDocument/2006/relationships/image" Target="../media/image55.wmf"/><Relationship Id="rId15" Type="http://schemas.openxmlformats.org/officeDocument/2006/relationships/image" Target="../media/image60.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57.emf"/><Relationship Id="rId14" Type="http://schemas.openxmlformats.org/officeDocument/2006/relationships/oleObject" Target="../embeddings/oleObject30.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66.emf"/><Relationship Id="rId18" Type="http://schemas.openxmlformats.org/officeDocument/2006/relationships/image" Target="../media/image69.emf"/><Relationship Id="rId3" Type="http://schemas.openxmlformats.org/officeDocument/2006/relationships/notesSlide" Target="../notesSlides/notesSlide32.xml"/><Relationship Id="rId7" Type="http://schemas.openxmlformats.org/officeDocument/2006/relationships/image" Target="../media/image63.wmf"/><Relationship Id="rId12" Type="http://schemas.openxmlformats.org/officeDocument/2006/relationships/oleObject" Target="../embeddings/oleObject36.bin"/><Relationship Id="rId17" Type="http://schemas.openxmlformats.org/officeDocument/2006/relationships/image" Target="../media/image68.emf"/><Relationship Id="rId2" Type="http://schemas.openxmlformats.org/officeDocument/2006/relationships/slideLayout" Target="../slideLayouts/slideLayout1.xml"/><Relationship Id="rId16" Type="http://schemas.openxmlformats.org/officeDocument/2006/relationships/oleObject" Target="../embeddings/oleObject38.bin"/><Relationship Id="rId1" Type="http://schemas.openxmlformats.org/officeDocument/2006/relationships/vmlDrawing" Target="../drawings/vmlDrawing9.vml"/><Relationship Id="rId6" Type="http://schemas.openxmlformats.org/officeDocument/2006/relationships/oleObject" Target="../embeddings/oleObject33.bin"/><Relationship Id="rId11" Type="http://schemas.openxmlformats.org/officeDocument/2006/relationships/image" Target="../media/image65.wmf"/><Relationship Id="rId5" Type="http://schemas.openxmlformats.org/officeDocument/2006/relationships/image" Target="../media/image62.wmf"/><Relationship Id="rId15" Type="http://schemas.openxmlformats.org/officeDocument/2006/relationships/image" Target="../media/image67.e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64.emf"/><Relationship Id="rId14" Type="http://schemas.openxmlformats.org/officeDocument/2006/relationships/oleObject" Target="../embeddings/oleObject37.bin"/></Relationships>
</file>

<file path=ppt/slides/_rels/slide34.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notesSlide" Target="../notesSlides/notesSlide33.xml"/><Relationship Id="rId7" Type="http://schemas.openxmlformats.org/officeDocument/2006/relationships/oleObject" Target="../embeddings/oleObject39.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73.emf"/><Relationship Id="rId5" Type="http://schemas.openxmlformats.org/officeDocument/2006/relationships/image" Target="../media/image72.emf"/><Relationship Id="rId4" Type="http://schemas.openxmlformats.org/officeDocument/2006/relationships/image" Target="../media/image71.jpeg"/></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notesSlide" Target="../notesSlides/notesSlide34.xml"/><Relationship Id="rId7" Type="http://schemas.openxmlformats.org/officeDocument/2006/relationships/image" Target="../media/image75.emf"/><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oleObject" Target="../embeddings/oleObject41.bin"/><Relationship Id="rId5" Type="http://schemas.openxmlformats.org/officeDocument/2006/relationships/image" Target="../media/image74.emf"/><Relationship Id="rId10" Type="http://schemas.openxmlformats.org/officeDocument/2006/relationships/image" Target="../media/image72.emf"/><Relationship Id="rId4" Type="http://schemas.openxmlformats.org/officeDocument/2006/relationships/oleObject" Target="../embeddings/oleObject40.bin"/><Relationship Id="rId9" Type="http://schemas.openxmlformats.org/officeDocument/2006/relationships/image" Target="../media/image76.emf"/></Relationships>
</file>

<file path=ppt/slides/_rels/slide36.xml.rels><?xml version="1.0" encoding="UTF-8" standalone="yes"?>
<Relationships xmlns="http://schemas.openxmlformats.org/package/2006/relationships"><Relationship Id="rId8" Type="http://schemas.openxmlformats.org/officeDocument/2006/relationships/image" Target="../media/image78.emf"/><Relationship Id="rId13" Type="http://schemas.openxmlformats.org/officeDocument/2006/relationships/oleObject" Target="../embeddings/oleObject47.bin"/><Relationship Id="rId3" Type="http://schemas.openxmlformats.org/officeDocument/2006/relationships/notesSlide" Target="../notesSlides/notesSlide35.xml"/><Relationship Id="rId7" Type="http://schemas.openxmlformats.org/officeDocument/2006/relationships/oleObject" Target="../embeddings/oleObject44.bin"/><Relationship Id="rId12" Type="http://schemas.openxmlformats.org/officeDocument/2006/relationships/image" Target="../media/image80.emf"/><Relationship Id="rId2" Type="http://schemas.openxmlformats.org/officeDocument/2006/relationships/slideLayout" Target="../slideLayouts/slideLayout1.xml"/><Relationship Id="rId16" Type="http://schemas.openxmlformats.org/officeDocument/2006/relationships/image" Target="../media/image82.emf"/><Relationship Id="rId1" Type="http://schemas.openxmlformats.org/officeDocument/2006/relationships/vmlDrawing" Target="../drawings/vmlDrawing12.vml"/><Relationship Id="rId6" Type="http://schemas.openxmlformats.org/officeDocument/2006/relationships/image" Target="../media/image77.emf"/><Relationship Id="rId11" Type="http://schemas.openxmlformats.org/officeDocument/2006/relationships/oleObject" Target="../embeddings/oleObject46.bin"/><Relationship Id="rId5" Type="http://schemas.openxmlformats.org/officeDocument/2006/relationships/oleObject" Target="../embeddings/oleObject43.bin"/><Relationship Id="rId15" Type="http://schemas.openxmlformats.org/officeDocument/2006/relationships/oleObject" Target="../embeddings/oleObject48.bin"/><Relationship Id="rId10" Type="http://schemas.openxmlformats.org/officeDocument/2006/relationships/image" Target="../media/image79.emf"/><Relationship Id="rId4" Type="http://schemas.openxmlformats.org/officeDocument/2006/relationships/image" Target="../media/image83.emf"/><Relationship Id="rId9" Type="http://schemas.openxmlformats.org/officeDocument/2006/relationships/oleObject" Target="../embeddings/oleObject45.bin"/><Relationship Id="rId14" Type="http://schemas.openxmlformats.org/officeDocument/2006/relationships/image" Target="../media/image81.emf"/></Relationships>
</file>

<file path=ppt/slides/_rels/slide37.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84.emf"/></Relationships>
</file>

<file path=ppt/slides/_rels/slide38.xml.rels><?xml version="1.0" encoding="UTF-8" standalone="yes"?>
<Relationships xmlns="http://schemas.openxmlformats.org/package/2006/relationships"><Relationship Id="rId8" Type="http://schemas.openxmlformats.org/officeDocument/2006/relationships/image" Target="../media/image86.emf"/><Relationship Id="rId13" Type="http://schemas.openxmlformats.org/officeDocument/2006/relationships/oleObject" Target="../embeddings/oleObject53.bin"/><Relationship Id="rId18" Type="http://schemas.openxmlformats.org/officeDocument/2006/relationships/image" Target="../media/image91.emf"/><Relationship Id="rId26" Type="http://schemas.openxmlformats.org/officeDocument/2006/relationships/image" Target="../media/image95.emf"/><Relationship Id="rId3" Type="http://schemas.openxmlformats.org/officeDocument/2006/relationships/notesSlide" Target="../notesSlides/notesSlide37.xml"/><Relationship Id="rId21" Type="http://schemas.openxmlformats.org/officeDocument/2006/relationships/oleObject" Target="../embeddings/oleObject57.bin"/><Relationship Id="rId7" Type="http://schemas.openxmlformats.org/officeDocument/2006/relationships/oleObject" Target="../embeddings/oleObject50.bin"/><Relationship Id="rId12" Type="http://schemas.openxmlformats.org/officeDocument/2006/relationships/image" Target="../media/image88.emf"/><Relationship Id="rId17" Type="http://schemas.openxmlformats.org/officeDocument/2006/relationships/oleObject" Target="../embeddings/oleObject55.bin"/><Relationship Id="rId25" Type="http://schemas.openxmlformats.org/officeDocument/2006/relationships/oleObject" Target="../embeddings/oleObject59.bin"/><Relationship Id="rId2" Type="http://schemas.openxmlformats.org/officeDocument/2006/relationships/slideLayout" Target="../slideLayouts/slideLayout1.xml"/><Relationship Id="rId16" Type="http://schemas.openxmlformats.org/officeDocument/2006/relationships/image" Target="../media/image90.emf"/><Relationship Id="rId20" Type="http://schemas.openxmlformats.org/officeDocument/2006/relationships/image" Target="../media/image92.emf"/><Relationship Id="rId1" Type="http://schemas.openxmlformats.org/officeDocument/2006/relationships/vmlDrawing" Target="../drawings/vmlDrawing13.vml"/><Relationship Id="rId6" Type="http://schemas.openxmlformats.org/officeDocument/2006/relationships/image" Target="../media/image85.emf"/><Relationship Id="rId11" Type="http://schemas.openxmlformats.org/officeDocument/2006/relationships/oleObject" Target="../embeddings/oleObject52.bin"/><Relationship Id="rId24" Type="http://schemas.openxmlformats.org/officeDocument/2006/relationships/image" Target="../media/image94.emf"/><Relationship Id="rId5" Type="http://schemas.openxmlformats.org/officeDocument/2006/relationships/oleObject" Target="../embeddings/oleObject49.bin"/><Relationship Id="rId15" Type="http://schemas.openxmlformats.org/officeDocument/2006/relationships/oleObject" Target="../embeddings/oleObject54.bin"/><Relationship Id="rId23" Type="http://schemas.openxmlformats.org/officeDocument/2006/relationships/oleObject" Target="../embeddings/oleObject58.bin"/><Relationship Id="rId10" Type="http://schemas.openxmlformats.org/officeDocument/2006/relationships/image" Target="../media/image87.emf"/><Relationship Id="rId19" Type="http://schemas.openxmlformats.org/officeDocument/2006/relationships/oleObject" Target="../embeddings/oleObject56.bin"/><Relationship Id="rId4" Type="http://schemas.openxmlformats.org/officeDocument/2006/relationships/image" Target="../media/image96.emf"/><Relationship Id="rId9" Type="http://schemas.openxmlformats.org/officeDocument/2006/relationships/oleObject" Target="../embeddings/oleObject51.bin"/><Relationship Id="rId14" Type="http://schemas.openxmlformats.org/officeDocument/2006/relationships/image" Target="../media/image89.emf"/><Relationship Id="rId22" Type="http://schemas.openxmlformats.org/officeDocument/2006/relationships/image" Target="../media/image93.emf"/></Relationships>
</file>

<file path=ppt/slides/_rels/slide39.xml.rels><?xml version="1.0" encoding="UTF-8" standalone="yes"?>
<Relationships xmlns="http://schemas.openxmlformats.org/package/2006/relationships"><Relationship Id="rId8" Type="http://schemas.openxmlformats.org/officeDocument/2006/relationships/image" Target="../media/image98.emf"/><Relationship Id="rId13" Type="http://schemas.openxmlformats.org/officeDocument/2006/relationships/oleObject" Target="../embeddings/oleObject64.bin"/><Relationship Id="rId18" Type="http://schemas.openxmlformats.org/officeDocument/2006/relationships/image" Target="../media/image103.emf"/><Relationship Id="rId3" Type="http://schemas.openxmlformats.org/officeDocument/2006/relationships/notesSlide" Target="../notesSlides/notesSlide38.xml"/><Relationship Id="rId21" Type="http://schemas.openxmlformats.org/officeDocument/2006/relationships/oleObject" Target="../embeddings/oleObject68.bin"/><Relationship Id="rId7" Type="http://schemas.openxmlformats.org/officeDocument/2006/relationships/oleObject" Target="../embeddings/oleObject61.bin"/><Relationship Id="rId12" Type="http://schemas.openxmlformats.org/officeDocument/2006/relationships/image" Target="../media/image100.emf"/><Relationship Id="rId17" Type="http://schemas.openxmlformats.org/officeDocument/2006/relationships/oleObject" Target="../embeddings/oleObject66.bin"/><Relationship Id="rId2" Type="http://schemas.openxmlformats.org/officeDocument/2006/relationships/slideLayout" Target="../slideLayouts/slideLayout1.xml"/><Relationship Id="rId16" Type="http://schemas.openxmlformats.org/officeDocument/2006/relationships/image" Target="../media/image102.emf"/><Relationship Id="rId20" Type="http://schemas.openxmlformats.org/officeDocument/2006/relationships/image" Target="../media/image104.emf"/><Relationship Id="rId1" Type="http://schemas.openxmlformats.org/officeDocument/2006/relationships/vmlDrawing" Target="../drawings/vmlDrawing14.vml"/><Relationship Id="rId6" Type="http://schemas.openxmlformats.org/officeDocument/2006/relationships/image" Target="../media/image97.emf"/><Relationship Id="rId11" Type="http://schemas.openxmlformats.org/officeDocument/2006/relationships/oleObject" Target="../embeddings/oleObject63.bin"/><Relationship Id="rId24" Type="http://schemas.openxmlformats.org/officeDocument/2006/relationships/image" Target="../media/image106.emf"/><Relationship Id="rId5" Type="http://schemas.openxmlformats.org/officeDocument/2006/relationships/oleObject" Target="../embeddings/oleObject60.bin"/><Relationship Id="rId15" Type="http://schemas.openxmlformats.org/officeDocument/2006/relationships/oleObject" Target="../embeddings/oleObject65.bin"/><Relationship Id="rId23" Type="http://schemas.openxmlformats.org/officeDocument/2006/relationships/oleObject" Target="../embeddings/oleObject69.bin"/><Relationship Id="rId10" Type="http://schemas.openxmlformats.org/officeDocument/2006/relationships/image" Target="../media/image99.emf"/><Relationship Id="rId19" Type="http://schemas.openxmlformats.org/officeDocument/2006/relationships/oleObject" Target="../embeddings/oleObject67.bin"/><Relationship Id="rId4" Type="http://schemas.openxmlformats.org/officeDocument/2006/relationships/image" Target="../media/image107.emf"/><Relationship Id="rId9" Type="http://schemas.openxmlformats.org/officeDocument/2006/relationships/oleObject" Target="../embeddings/oleObject62.bin"/><Relationship Id="rId14" Type="http://schemas.openxmlformats.org/officeDocument/2006/relationships/image" Target="../media/image101.emf"/><Relationship Id="rId22" Type="http://schemas.openxmlformats.org/officeDocument/2006/relationships/image" Target="../media/image105.emf"/></Relationships>
</file>

<file path=ppt/slides/_rels/slide4.xml.rels><?xml version="1.0" encoding="UTF-8" standalone="yes"?>
<Relationships xmlns="http://schemas.openxmlformats.org/package/2006/relationships"><Relationship Id="rId8" Type="http://schemas.openxmlformats.org/officeDocument/2006/relationships/slide" Target="slide100.xml"/><Relationship Id="rId3" Type="http://schemas.openxmlformats.org/officeDocument/2006/relationships/slide" Target="slide5.xml"/><Relationship Id="rId7" Type="http://schemas.openxmlformats.org/officeDocument/2006/relationships/slide" Target="slide6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45.xml"/><Relationship Id="rId11" Type="http://schemas.openxmlformats.org/officeDocument/2006/relationships/slide" Target="slide81.xml"/><Relationship Id="rId5" Type="http://schemas.openxmlformats.org/officeDocument/2006/relationships/slide" Target="slide17.xml"/><Relationship Id="rId10" Type="http://schemas.openxmlformats.org/officeDocument/2006/relationships/slide" Target="slide108.xml"/><Relationship Id="rId4" Type="http://schemas.openxmlformats.org/officeDocument/2006/relationships/slide" Target="slide1.xml"/><Relationship Id="rId9" Type="http://schemas.openxmlformats.org/officeDocument/2006/relationships/slide" Target="slide25.xml"/></Relationships>
</file>

<file path=ppt/slides/_rels/slide40.xml.rels><?xml version="1.0" encoding="UTF-8" standalone="yes"?>
<Relationships xmlns="http://schemas.openxmlformats.org/package/2006/relationships"><Relationship Id="rId8" Type="http://schemas.openxmlformats.org/officeDocument/2006/relationships/image" Target="../media/image109.emf"/><Relationship Id="rId3" Type="http://schemas.openxmlformats.org/officeDocument/2006/relationships/notesSlide" Target="../notesSlides/notesSlide39.xml"/><Relationship Id="rId7" Type="http://schemas.openxmlformats.org/officeDocument/2006/relationships/oleObject" Target="../embeddings/oleObject71.bin"/><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image" Target="../media/image108.emf"/><Relationship Id="rId5" Type="http://schemas.openxmlformats.org/officeDocument/2006/relationships/oleObject" Target="../embeddings/oleObject70.bin"/><Relationship Id="rId4" Type="http://schemas.openxmlformats.org/officeDocument/2006/relationships/image" Target="../media/image110.emf"/></Relationships>
</file>

<file path=ppt/slides/_rels/slide41.xml.rels><?xml version="1.0" encoding="UTF-8" standalone="yes"?>
<Relationships xmlns="http://schemas.openxmlformats.org/package/2006/relationships"><Relationship Id="rId3" Type="http://schemas.openxmlformats.org/officeDocument/2006/relationships/image" Target="../media/image111.emf"/><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12.em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13.em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8" Type="http://schemas.openxmlformats.org/officeDocument/2006/relationships/slide" Target="slide100.xml"/><Relationship Id="rId3" Type="http://schemas.openxmlformats.org/officeDocument/2006/relationships/slide" Target="slide5.xml"/><Relationship Id="rId7" Type="http://schemas.openxmlformats.org/officeDocument/2006/relationships/slide" Target="slide61.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slide" Target="slide45.xml"/><Relationship Id="rId11" Type="http://schemas.openxmlformats.org/officeDocument/2006/relationships/slide" Target="slide81.xml"/><Relationship Id="rId5" Type="http://schemas.openxmlformats.org/officeDocument/2006/relationships/slide" Target="slide17.xml"/><Relationship Id="rId10" Type="http://schemas.openxmlformats.org/officeDocument/2006/relationships/slide" Target="slide108.xml"/><Relationship Id="rId4" Type="http://schemas.openxmlformats.org/officeDocument/2006/relationships/slide" Target="slide1.xml"/><Relationship Id="rId9" Type="http://schemas.openxmlformats.org/officeDocument/2006/relationships/slide" Target="slide25.xml"/></Relationships>
</file>

<file path=ppt/slides/_rels/slide45.xml.rels><?xml version="1.0" encoding="UTF-8" standalone="yes"?>
<Relationships xmlns="http://schemas.openxmlformats.org/package/2006/relationships"><Relationship Id="rId3" Type="http://schemas.openxmlformats.org/officeDocument/2006/relationships/image" Target="../media/image114.emf"/><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notesSlide" Target="../notesSlides/notesSlide43.xml"/><Relationship Id="rId7" Type="http://schemas.openxmlformats.org/officeDocument/2006/relationships/image" Target="../media/image116.emf"/><Relationship Id="rId12" Type="http://schemas.openxmlformats.org/officeDocument/2006/relationships/image" Target="../media/image119.emf"/><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oleObject" Target="../embeddings/oleObject73.bin"/><Relationship Id="rId11" Type="http://schemas.openxmlformats.org/officeDocument/2006/relationships/image" Target="../media/image118.emf"/><Relationship Id="rId5" Type="http://schemas.openxmlformats.org/officeDocument/2006/relationships/image" Target="../media/image115.emf"/><Relationship Id="rId10" Type="http://schemas.openxmlformats.org/officeDocument/2006/relationships/oleObject" Target="../embeddings/oleObject75.bin"/><Relationship Id="rId4" Type="http://schemas.openxmlformats.org/officeDocument/2006/relationships/oleObject" Target="../embeddings/oleObject72.bin"/><Relationship Id="rId9" Type="http://schemas.openxmlformats.org/officeDocument/2006/relationships/image" Target="../media/image117.e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78.bin"/><Relationship Id="rId3" Type="http://schemas.openxmlformats.org/officeDocument/2006/relationships/notesSlide" Target="../notesSlides/notesSlide44.xml"/><Relationship Id="rId7" Type="http://schemas.openxmlformats.org/officeDocument/2006/relationships/image" Target="../media/image121.emf"/><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oleObject" Target="../embeddings/oleObject77.bin"/><Relationship Id="rId5" Type="http://schemas.openxmlformats.org/officeDocument/2006/relationships/image" Target="../media/image120.emf"/><Relationship Id="rId10" Type="http://schemas.openxmlformats.org/officeDocument/2006/relationships/image" Target="../media/image119.emf"/><Relationship Id="rId4" Type="http://schemas.openxmlformats.org/officeDocument/2006/relationships/oleObject" Target="../embeddings/oleObject76.bin"/><Relationship Id="rId9" Type="http://schemas.openxmlformats.org/officeDocument/2006/relationships/image" Target="../media/image122.emf"/></Relationships>
</file>

<file path=ppt/slides/_rels/slide48.xml.rels><?xml version="1.0" encoding="UTF-8" standalone="yes"?>
<Relationships xmlns="http://schemas.openxmlformats.org/package/2006/relationships"><Relationship Id="rId3" Type="http://schemas.openxmlformats.org/officeDocument/2006/relationships/image" Target="../media/image119.emf"/><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19.emf"/><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8" Type="http://schemas.openxmlformats.org/officeDocument/2006/relationships/image" Target="../media/image125.emf"/><Relationship Id="rId3" Type="http://schemas.openxmlformats.org/officeDocument/2006/relationships/notesSlide" Target="../notesSlides/notesSlide47.xml"/><Relationship Id="rId7" Type="http://schemas.openxmlformats.org/officeDocument/2006/relationships/oleObject" Target="../embeddings/oleObject80.bin"/><Relationship Id="rId12" Type="http://schemas.openxmlformats.org/officeDocument/2006/relationships/image" Target="../media/image128.emf"/><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image" Target="../media/image124.emf"/><Relationship Id="rId11" Type="http://schemas.openxmlformats.org/officeDocument/2006/relationships/oleObject" Target="../embeddings/oleObject82.bin"/><Relationship Id="rId5" Type="http://schemas.openxmlformats.org/officeDocument/2006/relationships/oleObject" Target="../embeddings/oleObject79.bin"/><Relationship Id="rId10" Type="http://schemas.openxmlformats.org/officeDocument/2006/relationships/image" Target="../media/image126.emf"/><Relationship Id="rId4" Type="http://schemas.openxmlformats.org/officeDocument/2006/relationships/image" Target="../media/image119.emf"/><Relationship Id="rId9" Type="http://schemas.openxmlformats.org/officeDocument/2006/relationships/oleObject" Target="../embeddings/oleObject81.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image" Target="../media/image119.emf"/><Relationship Id="rId5" Type="http://schemas.openxmlformats.org/officeDocument/2006/relationships/image" Target="../media/image129.wmf"/><Relationship Id="rId4" Type="http://schemas.openxmlformats.org/officeDocument/2006/relationships/oleObject" Target="../embeddings/oleObject83.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85.bin"/><Relationship Id="rId3" Type="http://schemas.openxmlformats.org/officeDocument/2006/relationships/notesSlide" Target="../notesSlides/notesSlide49.xml"/><Relationship Id="rId7" Type="http://schemas.openxmlformats.org/officeDocument/2006/relationships/image" Target="../media/image131.emf"/><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image" Target="../media/image71.jpeg"/><Relationship Id="rId5" Type="http://schemas.openxmlformats.org/officeDocument/2006/relationships/image" Target="../media/image130.emf"/><Relationship Id="rId10" Type="http://schemas.openxmlformats.org/officeDocument/2006/relationships/image" Target="../media/image132.emf"/><Relationship Id="rId4" Type="http://schemas.openxmlformats.org/officeDocument/2006/relationships/oleObject" Target="../embeddings/oleObject84.bin"/><Relationship Id="rId9" Type="http://schemas.openxmlformats.org/officeDocument/2006/relationships/image" Target="../media/image129.wmf"/></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88.bin"/><Relationship Id="rId13" Type="http://schemas.openxmlformats.org/officeDocument/2006/relationships/image" Target="../media/image137.emf"/><Relationship Id="rId3" Type="http://schemas.openxmlformats.org/officeDocument/2006/relationships/notesSlide" Target="../notesSlides/notesSlide50.xml"/><Relationship Id="rId7" Type="http://schemas.openxmlformats.org/officeDocument/2006/relationships/image" Target="../media/image134.emf"/><Relationship Id="rId12" Type="http://schemas.openxmlformats.org/officeDocument/2006/relationships/oleObject" Target="../embeddings/oleObject90.bin"/><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oleObject" Target="../embeddings/oleObject87.bin"/><Relationship Id="rId11" Type="http://schemas.openxmlformats.org/officeDocument/2006/relationships/image" Target="../media/image136.emf"/><Relationship Id="rId5" Type="http://schemas.openxmlformats.org/officeDocument/2006/relationships/image" Target="../media/image133.emf"/><Relationship Id="rId15" Type="http://schemas.openxmlformats.org/officeDocument/2006/relationships/image" Target="../media/image138.emf"/><Relationship Id="rId10" Type="http://schemas.openxmlformats.org/officeDocument/2006/relationships/oleObject" Target="../embeddings/oleObject89.bin"/><Relationship Id="rId4" Type="http://schemas.openxmlformats.org/officeDocument/2006/relationships/oleObject" Target="../embeddings/oleObject86.bin"/><Relationship Id="rId9" Type="http://schemas.openxmlformats.org/officeDocument/2006/relationships/image" Target="../media/image135.emf"/><Relationship Id="rId14" Type="http://schemas.openxmlformats.org/officeDocument/2006/relationships/oleObject" Target="../embeddings/oleObject91.bin"/></Relationships>
</file>

<file path=ppt/slides/_rels/slide54.xml.rels><?xml version="1.0" encoding="UTF-8" standalone="yes"?>
<Relationships xmlns="http://schemas.openxmlformats.org/package/2006/relationships"><Relationship Id="rId3" Type="http://schemas.openxmlformats.org/officeDocument/2006/relationships/image" Target="../media/image139.emf"/><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image" Target="../media/image140.wmf"/><Relationship Id="rId5" Type="http://schemas.openxmlformats.org/officeDocument/2006/relationships/oleObject" Target="../embeddings/oleObject92.bin"/><Relationship Id="rId4" Type="http://schemas.openxmlformats.org/officeDocument/2006/relationships/image" Target="../media/image139.emf"/></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image" Target="../media/image141.wmf"/><Relationship Id="rId5" Type="http://schemas.openxmlformats.org/officeDocument/2006/relationships/oleObject" Target="../embeddings/oleObject93.bin"/><Relationship Id="rId4" Type="http://schemas.openxmlformats.org/officeDocument/2006/relationships/image" Target="../media/image142.emf"/></Relationships>
</file>

<file path=ppt/slides/_rels/slide57.xml.rels><?xml version="1.0" encoding="UTF-8" standalone="yes"?>
<Relationships xmlns="http://schemas.openxmlformats.org/package/2006/relationships"><Relationship Id="rId3" Type="http://schemas.openxmlformats.org/officeDocument/2006/relationships/image" Target="../media/image143.emf"/><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96.bin"/><Relationship Id="rId3" Type="http://schemas.openxmlformats.org/officeDocument/2006/relationships/notesSlide" Target="../notesSlides/notesSlide55.xml"/><Relationship Id="rId7" Type="http://schemas.openxmlformats.org/officeDocument/2006/relationships/image" Target="../media/image145.emf"/><Relationship Id="rId12" Type="http://schemas.openxmlformats.org/officeDocument/2006/relationships/image" Target="../media/image148.emf"/><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oleObject" Target="../embeddings/oleObject95.bin"/><Relationship Id="rId11" Type="http://schemas.openxmlformats.org/officeDocument/2006/relationships/image" Target="../media/image147.emf"/><Relationship Id="rId5" Type="http://schemas.openxmlformats.org/officeDocument/2006/relationships/image" Target="../media/image144.emf"/><Relationship Id="rId10" Type="http://schemas.openxmlformats.org/officeDocument/2006/relationships/oleObject" Target="../embeddings/oleObject97.bin"/><Relationship Id="rId4" Type="http://schemas.openxmlformats.org/officeDocument/2006/relationships/oleObject" Target="../embeddings/oleObject94.bin"/><Relationship Id="rId9" Type="http://schemas.openxmlformats.org/officeDocument/2006/relationships/image" Target="../media/image146.e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00.bin"/><Relationship Id="rId13" Type="http://schemas.openxmlformats.org/officeDocument/2006/relationships/image" Target="../media/image153.emf"/><Relationship Id="rId18" Type="http://schemas.openxmlformats.org/officeDocument/2006/relationships/image" Target="../media/image156.emf"/><Relationship Id="rId3" Type="http://schemas.openxmlformats.org/officeDocument/2006/relationships/notesSlide" Target="../notesSlides/notesSlide56.xml"/><Relationship Id="rId7" Type="http://schemas.openxmlformats.org/officeDocument/2006/relationships/image" Target="../media/image150.emf"/><Relationship Id="rId12" Type="http://schemas.openxmlformats.org/officeDocument/2006/relationships/oleObject" Target="../embeddings/oleObject102.bin"/><Relationship Id="rId17" Type="http://schemas.openxmlformats.org/officeDocument/2006/relationships/image" Target="../media/image155.emf"/><Relationship Id="rId2" Type="http://schemas.openxmlformats.org/officeDocument/2006/relationships/slideLayout" Target="../slideLayouts/slideLayout1.xml"/><Relationship Id="rId16" Type="http://schemas.openxmlformats.org/officeDocument/2006/relationships/oleObject" Target="../embeddings/oleObject104.bin"/><Relationship Id="rId1" Type="http://schemas.openxmlformats.org/officeDocument/2006/relationships/vmlDrawing" Target="../drawings/vmlDrawing25.vml"/><Relationship Id="rId6" Type="http://schemas.openxmlformats.org/officeDocument/2006/relationships/oleObject" Target="../embeddings/oleObject99.bin"/><Relationship Id="rId11" Type="http://schemas.openxmlformats.org/officeDocument/2006/relationships/image" Target="../media/image152.emf"/><Relationship Id="rId5" Type="http://schemas.openxmlformats.org/officeDocument/2006/relationships/image" Target="../media/image149.emf"/><Relationship Id="rId15" Type="http://schemas.openxmlformats.org/officeDocument/2006/relationships/image" Target="../media/image154.emf"/><Relationship Id="rId10" Type="http://schemas.openxmlformats.org/officeDocument/2006/relationships/oleObject" Target="../embeddings/oleObject101.bin"/><Relationship Id="rId4" Type="http://schemas.openxmlformats.org/officeDocument/2006/relationships/oleObject" Target="../embeddings/oleObject98.bin"/><Relationship Id="rId9" Type="http://schemas.openxmlformats.org/officeDocument/2006/relationships/image" Target="../media/image151.wmf"/><Relationship Id="rId14" Type="http://schemas.openxmlformats.org/officeDocument/2006/relationships/oleObject" Target="../embeddings/oleObject103.bin"/></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slide" Target="slide100.xml"/><Relationship Id="rId3" Type="http://schemas.openxmlformats.org/officeDocument/2006/relationships/slide" Target="slide5.xml"/><Relationship Id="rId7" Type="http://schemas.openxmlformats.org/officeDocument/2006/relationships/slide" Target="slide61.xml"/><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slide" Target="slide45.xml"/><Relationship Id="rId11" Type="http://schemas.openxmlformats.org/officeDocument/2006/relationships/slide" Target="slide81.xml"/><Relationship Id="rId5" Type="http://schemas.openxmlformats.org/officeDocument/2006/relationships/slide" Target="slide17.xml"/><Relationship Id="rId10" Type="http://schemas.openxmlformats.org/officeDocument/2006/relationships/slide" Target="slide108.xml"/><Relationship Id="rId4" Type="http://schemas.openxmlformats.org/officeDocument/2006/relationships/slide" Target="slide1.xml"/><Relationship Id="rId9" Type="http://schemas.openxmlformats.org/officeDocument/2006/relationships/slide" Target="slide25.xml"/></Relationships>
</file>

<file path=ppt/slides/_rels/slide61.xml.rels><?xml version="1.0" encoding="UTF-8" standalone="yes"?>
<Relationships xmlns="http://schemas.openxmlformats.org/package/2006/relationships"><Relationship Id="rId3" Type="http://schemas.openxmlformats.org/officeDocument/2006/relationships/image" Target="../media/image157.emf"/><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158.emf"/></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107.bin"/><Relationship Id="rId3" Type="http://schemas.openxmlformats.org/officeDocument/2006/relationships/notesSlide" Target="../notesSlides/notesSlide59.xml"/><Relationship Id="rId7" Type="http://schemas.openxmlformats.org/officeDocument/2006/relationships/image" Target="../media/image160.emf"/><Relationship Id="rId2" Type="http://schemas.openxmlformats.org/officeDocument/2006/relationships/slideLayout" Target="../slideLayouts/slideLayout1.xml"/><Relationship Id="rId1" Type="http://schemas.openxmlformats.org/officeDocument/2006/relationships/vmlDrawing" Target="../drawings/vmlDrawing26.vml"/><Relationship Id="rId6" Type="http://schemas.openxmlformats.org/officeDocument/2006/relationships/oleObject" Target="../embeddings/oleObject106.bin"/><Relationship Id="rId11" Type="http://schemas.openxmlformats.org/officeDocument/2006/relationships/image" Target="../media/image162.emf"/><Relationship Id="rId5" Type="http://schemas.openxmlformats.org/officeDocument/2006/relationships/image" Target="../media/image159.emf"/><Relationship Id="rId10" Type="http://schemas.openxmlformats.org/officeDocument/2006/relationships/image" Target="../media/image157.emf"/><Relationship Id="rId4" Type="http://schemas.openxmlformats.org/officeDocument/2006/relationships/oleObject" Target="../embeddings/oleObject105.bin"/><Relationship Id="rId9" Type="http://schemas.openxmlformats.org/officeDocument/2006/relationships/image" Target="../media/image161.wmf"/></Relationships>
</file>

<file path=ppt/slides/_rels/slide63.xml.rels><?xml version="1.0" encoding="UTF-8" standalone="yes"?>
<Relationships xmlns="http://schemas.openxmlformats.org/package/2006/relationships"><Relationship Id="rId8" Type="http://schemas.openxmlformats.org/officeDocument/2006/relationships/image" Target="../media/image164.emf"/><Relationship Id="rId13" Type="http://schemas.openxmlformats.org/officeDocument/2006/relationships/oleObject" Target="../embeddings/oleObject112.bin"/><Relationship Id="rId18" Type="http://schemas.openxmlformats.org/officeDocument/2006/relationships/image" Target="../media/image169.emf"/><Relationship Id="rId3" Type="http://schemas.openxmlformats.org/officeDocument/2006/relationships/notesSlide" Target="../notesSlides/notesSlide60.xml"/><Relationship Id="rId7" Type="http://schemas.openxmlformats.org/officeDocument/2006/relationships/oleObject" Target="../embeddings/oleObject109.bin"/><Relationship Id="rId12" Type="http://schemas.openxmlformats.org/officeDocument/2006/relationships/image" Target="../media/image166.emf"/><Relationship Id="rId17" Type="http://schemas.openxmlformats.org/officeDocument/2006/relationships/oleObject" Target="../embeddings/oleObject114.bin"/><Relationship Id="rId2" Type="http://schemas.openxmlformats.org/officeDocument/2006/relationships/slideLayout" Target="../slideLayouts/slideLayout1.xml"/><Relationship Id="rId16" Type="http://schemas.openxmlformats.org/officeDocument/2006/relationships/image" Target="../media/image168.emf"/><Relationship Id="rId20" Type="http://schemas.openxmlformats.org/officeDocument/2006/relationships/image" Target="../media/image170.emf"/><Relationship Id="rId1" Type="http://schemas.openxmlformats.org/officeDocument/2006/relationships/vmlDrawing" Target="../drawings/vmlDrawing27.vml"/><Relationship Id="rId6" Type="http://schemas.openxmlformats.org/officeDocument/2006/relationships/image" Target="../media/image163.emf"/><Relationship Id="rId11" Type="http://schemas.openxmlformats.org/officeDocument/2006/relationships/oleObject" Target="../embeddings/oleObject111.bin"/><Relationship Id="rId5" Type="http://schemas.openxmlformats.org/officeDocument/2006/relationships/oleObject" Target="../embeddings/oleObject108.bin"/><Relationship Id="rId15" Type="http://schemas.openxmlformats.org/officeDocument/2006/relationships/oleObject" Target="../embeddings/oleObject113.bin"/><Relationship Id="rId10" Type="http://schemas.openxmlformats.org/officeDocument/2006/relationships/image" Target="../media/image165.emf"/><Relationship Id="rId19" Type="http://schemas.openxmlformats.org/officeDocument/2006/relationships/image" Target="../media/image158.emf"/><Relationship Id="rId4" Type="http://schemas.openxmlformats.org/officeDocument/2006/relationships/audio" Target="../media/audio1.wav"/><Relationship Id="rId9" Type="http://schemas.openxmlformats.org/officeDocument/2006/relationships/oleObject" Target="../embeddings/oleObject110.bin"/><Relationship Id="rId14" Type="http://schemas.openxmlformats.org/officeDocument/2006/relationships/image" Target="../media/image167.emf"/></Relationships>
</file>

<file path=ppt/slides/_rels/slide64.xml.rels><?xml version="1.0" encoding="UTF-8" standalone="yes"?>
<Relationships xmlns="http://schemas.openxmlformats.org/package/2006/relationships"><Relationship Id="rId8" Type="http://schemas.openxmlformats.org/officeDocument/2006/relationships/image" Target="../media/image172.emf"/><Relationship Id="rId13" Type="http://schemas.openxmlformats.org/officeDocument/2006/relationships/oleObject" Target="../embeddings/oleObject119.bin"/><Relationship Id="rId3" Type="http://schemas.openxmlformats.org/officeDocument/2006/relationships/notesSlide" Target="../notesSlides/notesSlide61.xml"/><Relationship Id="rId7" Type="http://schemas.openxmlformats.org/officeDocument/2006/relationships/oleObject" Target="../embeddings/oleObject116.bin"/><Relationship Id="rId12" Type="http://schemas.openxmlformats.org/officeDocument/2006/relationships/image" Target="../media/image174.emf"/><Relationship Id="rId2" Type="http://schemas.openxmlformats.org/officeDocument/2006/relationships/slideLayout" Target="../slideLayouts/slideLayout1.xml"/><Relationship Id="rId16" Type="http://schemas.openxmlformats.org/officeDocument/2006/relationships/image" Target="../media/image176.emf"/><Relationship Id="rId1" Type="http://schemas.openxmlformats.org/officeDocument/2006/relationships/vmlDrawing" Target="../drawings/vmlDrawing28.vml"/><Relationship Id="rId6" Type="http://schemas.openxmlformats.org/officeDocument/2006/relationships/image" Target="../media/image171.emf"/><Relationship Id="rId11" Type="http://schemas.openxmlformats.org/officeDocument/2006/relationships/oleObject" Target="../embeddings/oleObject118.bin"/><Relationship Id="rId5" Type="http://schemas.openxmlformats.org/officeDocument/2006/relationships/oleObject" Target="../embeddings/oleObject115.bin"/><Relationship Id="rId15" Type="http://schemas.openxmlformats.org/officeDocument/2006/relationships/oleObject" Target="../embeddings/oleObject120.bin"/><Relationship Id="rId10" Type="http://schemas.openxmlformats.org/officeDocument/2006/relationships/image" Target="../media/image173.emf"/><Relationship Id="rId4" Type="http://schemas.openxmlformats.org/officeDocument/2006/relationships/image" Target="../media/image177.emf"/><Relationship Id="rId9" Type="http://schemas.openxmlformats.org/officeDocument/2006/relationships/oleObject" Target="../embeddings/oleObject117.bin"/><Relationship Id="rId14" Type="http://schemas.openxmlformats.org/officeDocument/2006/relationships/image" Target="../media/image175.emf"/></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123.bin"/><Relationship Id="rId13" Type="http://schemas.openxmlformats.org/officeDocument/2006/relationships/image" Target="../media/image182.emf"/><Relationship Id="rId18" Type="http://schemas.openxmlformats.org/officeDocument/2006/relationships/oleObject" Target="../embeddings/oleObject128.bin"/><Relationship Id="rId26" Type="http://schemas.openxmlformats.org/officeDocument/2006/relationships/oleObject" Target="../embeddings/oleObject132.bin"/><Relationship Id="rId3" Type="http://schemas.openxmlformats.org/officeDocument/2006/relationships/notesSlide" Target="../notesSlides/notesSlide62.xml"/><Relationship Id="rId21" Type="http://schemas.openxmlformats.org/officeDocument/2006/relationships/image" Target="../media/image186.emf"/><Relationship Id="rId7" Type="http://schemas.openxmlformats.org/officeDocument/2006/relationships/image" Target="../media/image179.emf"/><Relationship Id="rId12" Type="http://schemas.openxmlformats.org/officeDocument/2006/relationships/oleObject" Target="../embeddings/oleObject125.bin"/><Relationship Id="rId17" Type="http://schemas.openxmlformats.org/officeDocument/2006/relationships/image" Target="../media/image184.emf"/><Relationship Id="rId25" Type="http://schemas.openxmlformats.org/officeDocument/2006/relationships/image" Target="../media/image188.emf"/><Relationship Id="rId2" Type="http://schemas.openxmlformats.org/officeDocument/2006/relationships/slideLayout" Target="../slideLayouts/slideLayout1.xml"/><Relationship Id="rId16" Type="http://schemas.openxmlformats.org/officeDocument/2006/relationships/oleObject" Target="../embeddings/oleObject127.bin"/><Relationship Id="rId20" Type="http://schemas.openxmlformats.org/officeDocument/2006/relationships/oleObject" Target="../embeddings/oleObject129.bin"/><Relationship Id="rId29" Type="http://schemas.openxmlformats.org/officeDocument/2006/relationships/image" Target="../media/image190.emf"/><Relationship Id="rId1" Type="http://schemas.openxmlformats.org/officeDocument/2006/relationships/vmlDrawing" Target="../drawings/vmlDrawing29.vml"/><Relationship Id="rId6" Type="http://schemas.openxmlformats.org/officeDocument/2006/relationships/oleObject" Target="../embeddings/oleObject122.bin"/><Relationship Id="rId11" Type="http://schemas.openxmlformats.org/officeDocument/2006/relationships/image" Target="../media/image181.emf"/><Relationship Id="rId24" Type="http://schemas.openxmlformats.org/officeDocument/2006/relationships/oleObject" Target="../embeddings/oleObject131.bin"/><Relationship Id="rId5" Type="http://schemas.openxmlformats.org/officeDocument/2006/relationships/image" Target="../media/image178.emf"/><Relationship Id="rId15" Type="http://schemas.openxmlformats.org/officeDocument/2006/relationships/image" Target="../media/image183.emf"/><Relationship Id="rId23" Type="http://schemas.openxmlformats.org/officeDocument/2006/relationships/image" Target="../media/image187.emf"/><Relationship Id="rId28" Type="http://schemas.openxmlformats.org/officeDocument/2006/relationships/oleObject" Target="../embeddings/oleObject133.bin"/><Relationship Id="rId10" Type="http://schemas.openxmlformats.org/officeDocument/2006/relationships/oleObject" Target="../embeddings/oleObject124.bin"/><Relationship Id="rId19" Type="http://schemas.openxmlformats.org/officeDocument/2006/relationships/image" Target="../media/image185.emf"/><Relationship Id="rId4" Type="http://schemas.openxmlformats.org/officeDocument/2006/relationships/oleObject" Target="../embeddings/oleObject121.bin"/><Relationship Id="rId9" Type="http://schemas.openxmlformats.org/officeDocument/2006/relationships/image" Target="../media/image180.emf"/><Relationship Id="rId14" Type="http://schemas.openxmlformats.org/officeDocument/2006/relationships/oleObject" Target="../embeddings/oleObject126.bin"/><Relationship Id="rId22" Type="http://schemas.openxmlformats.org/officeDocument/2006/relationships/oleObject" Target="../embeddings/oleObject130.bin"/><Relationship Id="rId27" Type="http://schemas.openxmlformats.org/officeDocument/2006/relationships/image" Target="../media/image189.emf"/></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136.bin"/><Relationship Id="rId3" Type="http://schemas.openxmlformats.org/officeDocument/2006/relationships/notesSlide" Target="../notesSlides/notesSlide63.xml"/><Relationship Id="rId7" Type="http://schemas.openxmlformats.org/officeDocument/2006/relationships/image" Target="../media/image192.wmf"/><Relationship Id="rId2" Type="http://schemas.openxmlformats.org/officeDocument/2006/relationships/slideLayout" Target="../slideLayouts/slideLayout1.xml"/><Relationship Id="rId1" Type="http://schemas.openxmlformats.org/officeDocument/2006/relationships/vmlDrawing" Target="../drawings/vmlDrawing30.vml"/><Relationship Id="rId6" Type="http://schemas.openxmlformats.org/officeDocument/2006/relationships/oleObject" Target="../embeddings/oleObject135.bin"/><Relationship Id="rId5" Type="http://schemas.openxmlformats.org/officeDocument/2006/relationships/image" Target="../media/image191.emf"/><Relationship Id="rId4" Type="http://schemas.openxmlformats.org/officeDocument/2006/relationships/oleObject" Target="../embeddings/oleObject134.bin"/><Relationship Id="rId9" Type="http://schemas.openxmlformats.org/officeDocument/2006/relationships/image" Target="../media/image193.wmf"/></Relationships>
</file>

<file path=ppt/slides/_rels/slide67.xml.rels><?xml version="1.0" encoding="UTF-8" standalone="yes"?>
<Relationships xmlns="http://schemas.openxmlformats.org/package/2006/relationships"><Relationship Id="rId3" Type="http://schemas.openxmlformats.org/officeDocument/2006/relationships/image" Target="../media/image157.emf"/><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139.bin"/><Relationship Id="rId3" Type="http://schemas.openxmlformats.org/officeDocument/2006/relationships/notesSlide" Target="../notesSlides/notesSlide65.xml"/><Relationship Id="rId7" Type="http://schemas.openxmlformats.org/officeDocument/2006/relationships/image" Target="../media/image195.emf"/><Relationship Id="rId2" Type="http://schemas.openxmlformats.org/officeDocument/2006/relationships/slideLayout" Target="../slideLayouts/slideLayout1.xml"/><Relationship Id="rId1" Type="http://schemas.openxmlformats.org/officeDocument/2006/relationships/vmlDrawing" Target="../drawings/vmlDrawing31.vml"/><Relationship Id="rId6" Type="http://schemas.openxmlformats.org/officeDocument/2006/relationships/oleObject" Target="../embeddings/oleObject138.bin"/><Relationship Id="rId5" Type="http://schemas.openxmlformats.org/officeDocument/2006/relationships/image" Target="../media/image194.emf"/><Relationship Id="rId10" Type="http://schemas.openxmlformats.org/officeDocument/2006/relationships/image" Target="../media/image162.emf"/><Relationship Id="rId4" Type="http://schemas.openxmlformats.org/officeDocument/2006/relationships/oleObject" Target="../embeddings/oleObject137.bin"/><Relationship Id="rId9" Type="http://schemas.openxmlformats.org/officeDocument/2006/relationships/image" Target="../media/image196.emf"/></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142.bin"/><Relationship Id="rId13" Type="http://schemas.openxmlformats.org/officeDocument/2006/relationships/image" Target="../media/image201.emf"/><Relationship Id="rId3" Type="http://schemas.openxmlformats.org/officeDocument/2006/relationships/notesSlide" Target="../notesSlides/notesSlide66.xml"/><Relationship Id="rId7" Type="http://schemas.openxmlformats.org/officeDocument/2006/relationships/image" Target="../media/image198.emf"/><Relationship Id="rId12" Type="http://schemas.openxmlformats.org/officeDocument/2006/relationships/oleObject" Target="../embeddings/oleObject144.bin"/><Relationship Id="rId2" Type="http://schemas.openxmlformats.org/officeDocument/2006/relationships/slideLayout" Target="../slideLayouts/slideLayout1.xml"/><Relationship Id="rId16" Type="http://schemas.openxmlformats.org/officeDocument/2006/relationships/image" Target="../media/image203.emf"/><Relationship Id="rId1" Type="http://schemas.openxmlformats.org/officeDocument/2006/relationships/vmlDrawing" Target="../drawings/vmlDrawing32.vml"/><Relationship Id="rId6" Type="http://schemas.openxmlformats.org/officeDocument/2006/relationships/oleObject" Target="../embeddings/oleObject141.bin"/><Relationship Id="rId11" Type="http://schemas.openxmlformats.org/officeDocument/2006/relationships/image" Target="../media/image200.emf"/><Relationship Id="rId5" Type="http://schemas.openxmlformats.org/officeDocument/2006/relationships/image" Target="../media/image197.emf"/><Relationship Id="rId15" Type="http://schemas.openxmlformats.org/officeDocument/2006/relationships/image" Target="../media/image202.emf"/><Relationship Id="rId10" Type="http://schemas.openxmlformats.org/officeDocument/2006/relationships/oleObject" Target="../embeddings/oleObject143.bin"/><Relationship Id="rId4" Type="http://schemas.openxmlformats.org/officeDocument/2006/relationships/oleObject" Target="../embeddings/oleObject140.bin"/><Relationship Id="rId9" Type="http://schemas.openxmlformats.org/officeDocument/2006/relationships/image" Target="../media/image199.emf"/><Relationship Id="rId14" Type="http://schemas.openxmlformats.org/officeDocument/2006/relationships/oleObject" Target="../embeddings/oleObject145.bin"/></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204.emf"/><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204.emf"/><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148.bin"/><Relationship Id="rId3" Type="http://schemas.openxmlformats.org/officeDocument/2006/relationships/notesSlide" Target="../notesSlides/notesSlide70.xml"/><Relationship Id="rId7" Type="http://schemas.openxmlformats.org/officeDocument/2006/relationships/image" Target="../media/image206.wmf"/><Relationship Id="rId2" Type="http://schemas.openxmlformats.org/officeDocument/2006/relationships/slideLayout" Target="../slideLayouts/slideLayout1.xml"/><Relationship Id="rId1" Type="http://schemas.openxmlformats.org/officeDocument/2006/relationships/vmlDrawing" Target="../drawings/vmlDrawing33.vml"/><Relationship Id="rId6" Type="http://schemas.openxmlformats.org/officeDocument/2006/relationships/oleObject" Target="../embeddings/oleObject147.bin"/><Relationship Id="rId5" Type="http://schemas.openxmlformats.org/officeDocument/2006/relationships/image" Target="../media/image205.wmf"/><Relationship Id="rId10" Type="http://schemas.openxmlformats.org/officeDocument/2006/relationships/image" Target="../media/image204.emf"/><Relationship Id="rId4" Type="http://schemas.openxmlformats.org/officeDocument/2006/relationships/oleObject" Target="../embeddings/oleObject146.bin"/><Relationship Id="rId9" Type="http://schemas.openxmlformats.org/officeDocument/2006/relationships/image" Target="../media/image207.wmf"/></Relationships>
</file>

<file path=ppt/slides/_rels/slide74.xml.rels><?xml version="1.0" encoding="UTF-8" standalone="yes"?>
<Relationships xmlns="http://schemas.openxmlformats.org/package/2006/relationships"><Relationship Id="rId8" Type="http://schemas.openxmlformats.org/officeDocument/2006/relationships/image" Target="../media/image204.emf"/><Relationship Id="rId3" Type="http://schemas.openxmlformats.org/officeDocument/2006/relationships/notesSlide" Target="../notesSlides/notesSlide71.xml"/><Relationship Id="rId7" Type="http://schemas.openxmlformats.org/officeDocument/2006/relationships/image" Target="../media/image209.wmf"/><Relationship Id="rId2" Type="http://schemas.openxmlformats.org/officeDocument/2006/relationships/slideLayout" Target="../slideLayouts/slideLayout1.xml"/><Relationship Id="rId1" Type="http://schemas.openxmlformats.org/officeDocument/2006/relationships/vmlDrawing" Target="../drawings/vmlDrawing34.vml"/><Relationship Id="rId6" Type="http://schemas.openxmlformats.org/officeDocument/2006/relationships/oleObject" Target="../embeddings/oleObject150.bin"/><Relationship Id="rId5" Type="http://schemas.openxmlformats.org/officeDocument/2006/relationships/image" Target="../media/image208.wmf"/><Relationship Id="rId4" Type="http://schemas.openxmlformats.org/officeDocument/2006/relationships/oleObject" Target="../embeddings/oleObject149.bin"/></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153.bin"/><Relationship Id="rId3" Type="http://schemas.openxmlformats.org/officeDocument/2006/relationships/notesSlide" Target="../notesSlides/notesSlide72.xml"/><Relationship Id="rId7" Type="http://schemas.openxmlformats.org/officeDocument/2006/relationships/image" Target="../media/image211.wmf"/><Relationship Id="rId2" Type="http://schemas.openxmlformats.org/officeDocument/2006/relationships/slideLayout" Target="../slideLayouts/slideLayout1.xml"/><Relationship Id="rId1" Type="http://schemas.openxmlformats.org/officeDocument/2006/relationships/vmlDrawing" Target="../drawings/vmlDrawing35.vml"/><Relationship Id="rId6" Type="http://schemas.openxmlformats.org/officeDocument/2006/relationships/oleObject" Target="../embeddings/oleObject152.bin"/><Relationship Id="rId5" Type="http://schemas.openxmlformats.org/officeDocument/2006/relationships/image" Target="../media/image210.wmf"/><Relationship Id="rId10" Type="http://schemas.openxmlformats.org/officeDocument/2006/relationships/image" Target="../media/image204.emf"/><Relationship Id="rId4" Type="http://schemas.openxmlformats.org/officeDocument/2006/relationships/oleObject" Target="../embeddings/oleObject151.bin"/><Relationship Id="rId9" Type="http://schemas.openxmlformats.org/officeDocument/2006/relationships/image" Target="../media/image212.wmf"/></Relationships>
</file>

<file path=ppt/slides/_rels/slide76.xml.rels><?xml version="1.0" encoding="UTF-8" standalone="yes"?>
<Relationships xmlns="http://schemas.openxmlformats.org/package/2006/relationships"><Relationship Id="rId8" Type="http://schemas.openxmlformats.org/officeDocument/2006/relationships/image" Target="../media/image214.wmf"/><Relationship Id="rId13" Type="http://schemas.openxmlformats.org/officeDocument/2006/relationships/oleObject" Target="../embeddings/oleObject158.bin"/><Relationship Id="rId18" Type="http://schemas.openxmlformats.org/officeDocument/2006/relationships/image" Target="../media/image219.wmf"/><Relationship Id="rId3" Type="http://schemas.openxmlformats.org/officeDocument/2006/relationships/notesSlide" Target="../notesSlides/notesSlide73.xml"/><Relationship Id="rId21" Type="http://schemas.openxmlformats.org/officeDocument/2006/relationships/oleObject" Target="../embeddings/oleObject162.bin"/><Relationship Id="rId7" Type="http://schemas.openxmlformats.org/officeDocument/2006/relationships/oleObject" Target="../embeddings/oleObject155.bin"/><Relationship Id="rId12" Type="http://schemas.openxmlformats.org/officeDocument/2006/relationships/image" Target="../media/image216.emf"/><Relationship Id="rId17" Type="http://schemas.openxmlformats.org/officeDocument/2006/relationships/oleObject" Target="../embeddings/oleObject160.bin"/><Relationship Id="rId2" Type="http://schemas.openxmlformats.org/officeDocument/2006/relationships/slideLayout" Target="../slideLayouts/slideLayout1.xml"/><Relationship Id="rId16" Type="http://schemas.openxmlformats.org/officeDocument/2006/relationships/image" Target="../media/image218.wmf"/><Relationship Id="rId20" Type="http://schemas.openxmlformats.org/officeDocument/2006/relationships/image" Target="../media/image220.wmf"/><Relationship Id="rId1" Type="http://schemas.openxmlformats.org/officeDocument/2006/relationships/vmlDrawing" Target="../drawings/vmlDrawing36.vml"/><Relationship Id="rId6" Type="http://schemas.openxmlformats.org/officeDocument/2006/relationships/image" Target="../media/image213.emf"/><Relationship Id="rId11" Type="http://schemas.openxmlformats.org/officeDocument/2006/relationships/oleObject" Target="../embeddings/oleObject157.bin"/><Relationship Id="rId5" Type="http://schemas.openxmlformats.org/officeDocument/2006/relationships/oleObject" Target="../embeddings/oleObject154.bin"/><Relationship Id="rId15" Type="http://schemas.openxmlformats.org/officeDocument/2006/relationships/oleObject" Target="../embeddings/oleObject159.bin"/><Relationship Id="rId10" Type="http://schemas.openxmlformats.org/officeDocument/2006/relationships/image" Target="../media/image215.emf"/><Relationship Id="rId19" Type="http://schemas.openxmlformats.org/officeDocument/2006/relationships/oleObject" Target="../embeddings/oleObject161.bin"/><Relationship Id="rId4" Type="http://schemas.openxmlformats.org/officeDocument/2006/relationships/image" Target="../media/image222.emf"/><Relationship Id="rId9" Type="http://schemas.openxmlformats.org/officeDocument/2006/relationships/oleObject" Target="../embeddings/oleObject156.bin"/><Relationship Id="rId14" Type="http://schemas.openxmlformats.org/officeDocument/2006/relationships/image" Target="../media/image217.emf"/><Relationship Id="rId22" Type="http://schemas.openxmlformats.org/officeDocument/2006/relationships/image" Target="../media/image221.wmf"/></Relationships>
</file>

<file path=ppt/slides/_rels/slide77.xml.rels><?xml version="1.0" encoding="UTF-8" standalone="yes"?>
<Relationships xmlns="http://schemas.openxmlformats.org/package/2006/relationships"><Relationship Id="rId8" Type="http://schemas.openxmlformats.org/officeDocument/2006/relationships/image" Target="../media/image224.wmf"/><Relationship Id="rId3" Type="http://schemas.openxmlformats.org/officeDocument/2006/relationships/notesSlide" Target="../notesSlides/notesSlide74.xml"/><Relationship Id="rId7" Type="http://schemas.openxmlformats.org/officeDocument/2006/relationships/oleObject" Target="../embeddings/oleObject164.bin"/><Relationship Id="rId12" Type="http://schemas.openxmlformats.org/officeDocument/2006/relationships/image" Target="../media/image226.emf"/><Relationship Id="rId2" Type="http://schemas.openxmlformats.org/officeDocument/2006/relationships/slideLayout" Target="../slideLayouts/slideLayout1.xml"/><Relationship Id="rId1" Type="http://schemas.openxmlformats.org/officeDocument/2006/relationships/vmlDrawing" Target="../drawings/vmlDrawing37.vml"/><Relationship Id="rId6" Type="http://schemas.openxmlformats.org/officeDocument/2006/relationships/image" Target="../media/image223.emf"/><Relationship Id="rId11" Type="http://schemas.openxmlformats.org/officeDocument/2006/relationships/oleObject" Target="../embeddings/oleObject166.bin"/><Relationship Id="rId5" Type="http://schemas.openxmlformats.org/officeDocument/2006/relationships/oleObject" Target="../embeddings/oleObject163.bin"/><Relationship Id="rId10" Type="http://schemas.openxmlformats.org/officeDocument/2006/relationships/image" Target="../media/image225.wmf"/><Relationship Id="rId4" Type="http://schemas.openxmlformats.org/officeDocument/2006/relationships/image" Target="../media/image222.emf"/><Relationship Id="rId9" Type="http://schemas.openxmlformats.org/officeDocument/2006/relationships/oleObject" Target="../embeddings/oleObject165.bin"/></Relationships>
</file>

<file path=ppt/slides/_rels/slide78.xml.rels><?xml version="1.0" encoding="UTF-8" standalone="yes"?>
<Relationships xmlns="http://schemas.openxmlformats.org/package/2006/relationships"><Relationship Id="rId8" Type="http://schemas.openxmlformats.org/officeDocument/2006/relationships/image" Target="../media/image222.emf"/><Relationship Id="rId3" Type="http://schemas.openxmlformats.org/officeDocument/2006/relationships/notesSlide" Target="../notesSlides/notesSlide75.xml"/><Relationship Id="rId7" Type="http://schemas.openxmlformats.org/officeDocument/2006/relationships/image" Target="../media/image228.wmf"/><Relationship Id="rId2" Type="http://schemas.openxmlformats.org/officeDocument/2006/relationships/slideLayout" Target="../slideLayouts/slideLayout1.xml"/><Relationship Id="rId1" Type="http://schemas.openxmlformats.org/officeDocument/2006/relationships/vmlDrawing" Target="../drawings/vmlDrawing38.vml"/><Relationship Id="rId6" Type="http://schemas.openxmlformats.org/officeDocument/2006/relationships/oleObject" Target="../embeddings/oleObject168.bin"/><Relationship Id="rId5" Type="http://schemas.openxmlformats.org/officeDocument/2006/relationships/image" Target="../media/image227.wmf"/><Relationship Id="rId4" Type="http://schemas.openxmlformats.org/officeDocument/2006/relationships/oleObject" Target="../embeddings/oleObject167.bin"/></Relationships>
</file>

<file path=ppt/slides/_rels/slide79.xml.rels><?xml version="1.0" encoding="UTF-8" standalone="yes"?>
<Relationships xmlns="http://schemas.openxmlformats.org/package/2006/relationships"><Relationship Id="rId8" Type="http://schemas.openxmlformats.org/officeDocument/2006/relationships/slide" Target="slide100.xml"/><Relationship Id="rId3" Type="http://schemas.openxmlformats.org/officeDocument/2006/relationships/slide" Target="slide5.xml"/><Relationship Id="rId7" Type="http://schemas.openxmlformats.org/officeDocument/2006/relationships/slide" Target="slide61.xml"/><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slide" Target="slide45.xml"/><Relationship Id="rId11" Type="http://schemas.openxmlformats.org/officeDocument/2006/relationships/slide" Target="slide81.xml"/><Relationship Id="rId5" Type="http://schemas.openxmlformats.org/officeDocument/2006/relationships/slide" Target="slide17.xml"/><Relationship Id="rId10" Type="http://schemas.openxmlformats.org/officeDocument/2006/relationships/slide" Target="slide108.xml"/><Relationship Id="rId4" Type="http://schemas.openxmlformats.org/officeDocument/2006/relationships/slide" Target="slide1.xml"/><Relationship Id="rId9" Type="http://schemas.openxmlformats.org/officeDocument/2006/relationships/slide" Target="slide25.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emf"/></Relationships>
</file>

<file path=ppt/slides/_rels/slide80.xml.rels><?xml version="1.0" encoding="UTF-8" standalone="yes"?>
<Relationships xmlns="http://schemas.openxmlformats.org/package/2006/relationships"><Relationship Id="rId3" Type="http://schemas.openxmlformats.org/officeDocument/2006/relationships/image" Target="../media/image157.emf"/><Relationship Id="rId2" Type="http://schemas.openxmlformats.org/officeDocument/2006/relationships/notesSlide" Target="../notesSlides/notesSlide77.xml"/><Relationship Id="rId1" Type="http://schemas.openxmlformats.org/officeDocument/2006/relationships/slideLayout" Target="../slideLayouts/slideLayout1.xml"/><Relationship Id="rId4" Type="http://schemas.openxmlformats.org/officeDocument/2006/relationships/image" Target="../media/image229.jpeg"/></Relationships>
</file>

<file path=ppt/slides/_rels/slide81.xml.rels><?xml version="1.0" encoding="UTF-8" standalone="yes"?>
<Relationships xmlns="http://schemas.openxmlformats.org/package/2006/relationships"><Relationship Id="rId3" Type="http://schemas.openxmlformats.org/officeDocument/2006/relationships/image" Target="../media/image157.emf"/><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230.emf"/><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xml"/><Relationship Id="rId1" Type="http://schemas.openxmlformats.org/officeDocument/2006/relationships/vmlDrawing" Target="../drawings/vmlDrawing39.vml"/><Relationship Id="rId5" Type="http://schemas.openxmlformats.org/officeDocument/2006/relationships/image" Target="../media/image231.emf"/><Relationship Id="rId4" Type="http://schemas.openxmlformats.org/officeDocument/2006/relationships/oleObject" Target="../embeddings/oleObject169.bin"/></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232.emf"/><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232.emf"/><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232.emf"/><Relationship Id="rId2" Type="http://schemas.openxmlformats.org/officeDocument/2006/relationships/notesSlide" Target="../notesSlides/notesSlide84.xml"/><Relationship Id="rId1" Type="http://schemas.openxmlformats.org/officeDocument/2006/relationships/slideLayout" Target="../slideLayouts/slideLayout1.xml"/><Relationship Id="rId4" Type="http://schemas.openxmlformats.org/officeDocument/2006/relationships/image" Target="../media/image233.gif"/></Relationships>
</file>

<file path=ppt/slides/_rels/slide88.xml.rels><?xml version="1.0" encoding="UTF-8" standalone="yes"?>
<Relationships xmlns="http://schemas.openxmlformats.org/package/2006/relationships"><Relationship Id="rId3" Type="http://schemas.openxmlformats.org/officeDocument/2006/relationships/image" Target="../media/image234.png"/><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8" Type="http://schemas.openxmlformats.org/officeDocument/2006/relationships/image" Target="../media/image236.emf"/><Relationship Id="rId13" Type="http://schemas.openxmlformats.org/officeDocument/2006/relationships/image" Target="../media/image239.emf"/><Relationship Id="rId3" Type="http://schemas.openxmlformats.org/officeDocument/2006/relationships/notesSlide" Target="../notesSlides/notesSlide86.xml"/><Relationship Id="rId7" Type="http://schemas.openxmlformats.org/officeDocument/2006/relationships/oleObject" Target="../embeddings/oleObject171.bin"/><Relationship Id="rId12" Type="http://schemas.openxmlformats.org/officeDocument/2006/relationships/image" Target="../media/image238.emf"/><Relationship Id="rId2" Type="http://schemas.openxmlformats.org/officeDocument/2006/relationships/slideLayout" Target="../slideLayouts/slideLayout1.xml"/><Relationship Id="rId1" Type="http://schemas.openxmlformats.org/officeDocument/2006/relationships/vmlDrawing" Target="../drawings/vmlDrawing40.vml"/><Relationship Id="rId6" Type="http://schemas.openxmlformats.org/officeDocument/2006/relationships/image" Target="../media/image235.emf"/><Relationship Id="rId11" Type="http://schemas.openxmlformats.org/officeDocument/2006/relationships/oleObject" Target="../embeddings/oleObject173.bin"/><Relationship Id="rId5" Type="http://schemas.openxmlformats.org/officeDocument/2006/relationships/oleObject" Target="../embeddings/oleObject170.bin"/><Relationship Id="rId10" Type="http://schemas.openxmlformats.org/officeDocument/2006/relationships/image" Target="../media/image237.emf"/><Relationship Id="rId4" Type="http://schemas.openxmlformats.org/officeDocument/2006/relationships/slide" Target="slide49.xml"/><Relationship Id="rId9" Type="http://schemas.openxmlformats.org/officeDocument/2006/relationships/oleObject" Target="../embeddings/oleObject172.bin"/></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em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8" Type="http://schemas.openxmlformats.org/officeDocument/2006/relationships/image" Target="../media/image242.emf"/><Relationship Id="rId3" Type="http://schemas.openxmlformats.org/officeDocument/2006/relationships/notesSlide" Target="../notesSlides/notesSlide88.xml"/><Relationship Id="rId7" Type="http://schemas.openxmlformats.org/officeDocument/2006/relationships/image" Target="../media/image241.emf"/><Relationship Id="rId2" Type="http://schemas.openxmlformats.org/officeDocument/2006/relationships/slideLayout" Target="../slideLayouts/slideLayout1.xml"/><Relationship Id="rId1" Type="http://schemas.openxmlformats.org/officeDocument/2006/relationships/vmlDrawing" Target="../drawings/vmlDrawing41.vml"/><Relationship Id="rId6" Type="http://schemas.openxmlformats.org/officeDocument/2006/relationships/oleObject" Target="../embeddings/oleObject175.bin"/><Relationship Id="rId5" Type="http://schemas.openxmlformats.org/officeDocument/2006/relationships/image" Target="../media/image240.emf"/><Relationship Id="rId4" Type="http://schemas.openxmlformats.org/officeDocument/2006/relationships/oleObject" Target="../embeddings/oleObject174.bin"/></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178.bin"/><Relationship Id="rId13" Type="http://schemas.openxmlformats.org/officeDocument/2006/relationships/image" Target="../media/image247.emf"/><Relationship Id="rId3" Type="http://schemas.openxmlformats.org/officeDocument/2006/relationships/notesSlide" Target="../notesSlides/notesSlide89.xml"/><Relationship Id="rId7" Type="http://schemas.openxmlformats.org/officeDocument/2006/relationships/image" Target="../media/image244.emf"/><Relationship Id="rId12" Type="http://schemas.openxmlformats.org/officeDocument/2006/relationships/oleObject" Target="../embeddings/oleObject180.bin"/><Relationship Id="rId2" Type="http://schemas.openxmlformats.org/officeDocument/2006/relationships/slideLayout" Target="../slideLayouts/slideLayout1.xml"/><Relationship Id="rId1" Type="http://schemas.openxmlformats.org/officeDocument/2006/relationships/vmlDrawing" Target="../drawings/vmlDrawing42.vml"/><Relationship Id="rId6" Type="http://schemas.openxmlformats.org/officeDocument/2006/relationships/oleObject" Target="../embeddings/oleObject177.bin"/><Relationship Id="rId11" Type="http://schemas.openxmlformats.org/officeDocument/2006/relationships/image" Target="../media/image246.emf"/><Relationship Id="rId5" Type="http://schemas.openxmlformats.org/officeDocument/2006/relationships/image" Target="../media/image243.emf"/><Relationship Id="rId10" Type="http://schemas.openxmlformats.org/officeDocument/2006/relationships/oleObject" Target="../embeddings/oleObject179.bin"/><Relationship Id="rId4" Type="http://schemas.openxmlformats.org/officeDocument/2006/relationships/oleObject" Target="../embeddings/oleObject176.bin"/><Relationship Id="rId9" Type="http://schemas.openxmlformats.org/officeDocument/2006/relationships/image" Target="../media/image245.emf"/><Relationship Id="rId14" Type="http://schemas.openxmlformats.org/officeDocument/2006/relationships/image" Target="../media/image234.png"/></Relationships>
</file>

<file path=ppt/slides/_rels/slide93.xml.rels><?xml version="1.0" encoding="UTF-8" standalone="yes"?>
<Relationships xmlns="http://schemas.openxmlformats.org/package/2006/relationships"><Relationship Id="rId8" Type="http://schemas.openxmlformats.org/officeDocument/2006/relationships/oleObject" Target="../embeddings/oleObject183.bin"/><Relationship Id="rId13" Type="http://schemas.openxmlformats.org/officeDocument/2006/relationships/image" Target="../media/image252.emf"/><Relationship Id="rId3" Type="http://schemas.openxmlformats.org/officeDocument/2006/relationships/notesSlide" Target="../notesSlides/notesSlide90.xml"/><Relationship Id="rId7" Type="http://schemas.openxmlformats.org/officeDocument/2006/relationships/image" Target="../media/image249.emf"/><Relationship Id="rId12" Type="http://schemas.openxmlformats.org/officeDocument/2006/relationships/oleObject" Target="../embeddings/oleObject185.bin"/><Relationship Id="rId2" Type="http://schemas.openxmlformats.org/officeDocument/2006/relationships/slideLayout" Target="../slideLayouts/slideLayout1.xml"/><Relationship Id="rId1" Type="http://schemas.openxmlformats.org/officeDocument/2006/relationships/vmlDrawing" Target="../drawings/vmlDrawing43.vml"/><Relationship Id="rId6" Type="http://schemas.openxmlformats.org/officeDocument/2006/relationships/oleObject" Target="../embeddings/oleObject182.bin"/><Relationship Id="rId11" Type="http://schemas.openxmlformats.org/officeDocument/2006/relationships/image" Target="../media/image251.emf"/><Relationship Id="rId5" Type="http://schemas.openxmlformats.org/officeDocument/2006/relationships/image" Target="../media/image248.emf"/><Relationship Id="rId15" Type="http://schemas.openxmlformats.org/officeDocument/2006/relationships/image" Target="../media/image253.emf"/><Relationship Id="rId10" Type="http://schemas.openxmlformats.org/officeDocument/2006/relationships/oleObject" Target="../embeddings/oleObject184.bin"/><Relationship Id="rId4" Type="http://schemas.openxmlformats.org/officeDocument/2006/relationships/oleObject" Target="../embeddings/oleObject181.bin"/><Relationship Id="rId9" Type="http://schemas.openxmlformats.org/officeDocument/2006/relationships/image" Target="../media/image250.emf"/><Relationship Id="rId14" Type="http://schemas.openxmlformats.org/officeDocument/2006/relationships/oleObject" Target="../embeddings/oleObject186.bin"/></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1.xml"/><Relationship Id="rId7" Type="http://schemas.openxmlformats.org/officeDocument/2006/relationships/image" Target="../media/image255.emf"/><Relationship Id="rId2" Type="http://schemas.openxmlformats.org/officeDocument/2006/relationships/slideLayout" Target="../slideLayouts/slideLayout1.xml"/><Relationship Id="rId1" Type="http://schemas.openxmlformats.org/officeDocument/2006/relationships/vmlDrawing" Target="../drawings/vmlDrawing44.vml"/><Relationship Id="rId6" Type="http://schemas.openxmlformats.org/officeDocument/2006/relationships/oleObject" Target="../embeddings/oleObject188.bin"/><Relationship Id="rId5" Type="http://schemas.openxmlformats.org/officeDocument/2006/relationships/image" Target="../media/image254.emf"/><Relationship Id="rId4" Type="http://schemas.openxmlformats.org/officeDocument/2006/relationships/oleObject" Target="../embeddings/oleObject187.bin"/></Relationships>
</file>

<file path=ppt/slides/_rels/slide9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3.xml"/><Relationship Id="rId7" Type="http://schemas.openxmlformats.org/officeDocument/2006/relationships/image" Target="../media/image257.emf"/><Relationship Id="rId2" Type="http://schemas.openxmlformats.org/officeDocument/2006/relationships/slideLayout" Target="../slideLayouts/slideLayout1.xml"/><Relationship Id="rId1" Type="http://schemas.openxmlformats.org/officeDocument/2006/relationships/vmlDrawing" Target="../drawings/vmlDrawing45.vml"/><Relationship Id="rId6" Type="http://schemas.openxmlformats.org/officeDocument/2006/relationships/oleObject" Target="../embeddings/oleObject190.bin"/><Relationship Id="rId5" Type="http://schemas.openxmlformats.org/officeDocument/2006/relationships/image" Target="../media/image256.emf"/><Relationship Id="rId4" Type="http://schemas.openxmlformats.org/officeDocument/2006/relationships/oleObject" Target="../embeddings/oleObject189.bin"/></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xml"/><Relationship Id="rId1" Type="http://schemas.openxmlformats.org/officeDocument/2006/relationships/vmlDrawing" Target="../drawings/vmlDrawing46.vml"/><Relationship Id="rId5" Type="http://schemas.openxmlformats.org/officeDocument/2006/relationships/image" Target="../media/image258.emf"/><Relationship Id="rId4" Type="http://schemas.openxmlformats.org/officeDocument/2006/relationships/oleObject" Target="../embeddings/oleObject191.bin"/></Relationships>
</file>

<file path=ppt/slides/_rels/slide98.xml.rels><?xml version="1.0" encoding="UTF-8" standalone="yes"?>
<Relationships xmlns="http://schemas.openxmlformats.org/package/2006/relationships"><Relationship Id="rId8" Type="http://schemas.openxmlformats.org/officeDocument/2006/relationships/slide" Target="slide100.xml"/><Relationship Id="rId3" Type="http://schemas.openxmlformats.org/officeDocument/2006/relationships/slide" Target="slide5.xml"/><Relationship Id="rId7" Type="http://schemas.openxmlformats.org/officeDocument/2006/relationships/slide" Target="slide61.xml"/><Relationship Id="rId2" Type="http://schemas.openxmlformats.org/officeDocument/2006/relationships/notesSlide" Target="../notesSlides/notesSlide95.xml"/><Relationship Id="rId1" Type="http://schemas.openxmlformats.org/officeDocument/2006/relationships/slideLayout" Target="../slideLayouts/slideLayout2.xml"/><Relationship Id="rId6" Type="http://schemas.openxmlformats.org/officeDocument/2006/relationships/slide" Target="slide45.xml"/><Relationship Id="rId11" Type="http://schemas.openxmlformats.org/officeDocument/2006/relationships/slide" Target="slide81.xml"/><Relationship Id="rId5" Type="http://schemas.openxmlformats.org/officeDocument/2006/relationships/slide" Target="slide17.xml"/><Relationship Id="rId10" Type="http://schemas.openxmlformats.org/officeDocument/2006/relationships/slide" Target="slide108.xml"/><Relationship Id="rId4" Type="http://schemas.openxmlformats.org/officeDocument/2006/relationships/slide" Target="slide1.xml"/><Relationship Id="rId9" Type="http://schemas.openxmlformats.org/officeDocument/2006/relationships/slide" Target="slide25.xml"/></Relationships>
</file>

<file path=ppt/slides/_rels/slide9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6.xml"/><Relationship Id="rId1" Type="http://schemas.openxmlformats.org/officeDocument/2006/relationships/slideLayout" Target="../slideLayouts/slideLayout1.xml"/><Relationship Id="rId5" Type="http://schemas.openxmlformats.org/officeDocument/2006/relationships/image" Target="../media/image17.emf"/><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8" name="Rectangle 12"/>
          <p:cNvSpPr>
            <a:spLocks noChangeArrowheads="1"/>
          </p:cNvSpPr>
          <p:nvPr/>
        </p:nvSpPr>
        <p:spPr bwMode="auto">
          <a:xfrm>
            <a:off x="1676400" y="646113"/>
            <a:ext cx="6400800" cy="838200"/>
          </a:xfrm>
          <a:prstGeom prst="rect">
            <a:avLst/>
          </a:prstGeom>
          <a:noFill/>
          <a:ln w="9525">
            <a:noFill/>
            <a:miter lim="800000"/>
            <a:headEnd/>
            <a:tailEnd/>
          </a:ln>
          <a:effectLst/>
        </p:spPr>
        <p:txBody>
          <a:bodyPr/>
          <a:lstStyle/>
          <a:p>
            <a:pPr marL="342900" indent="-342900" algn="ctr" eaLnBrk="1" hangingPunct="1">
              <a:defRPr/>
            </a:pPr>
            <a:r>
              <a:rPr lang="zh-CN" altLang="en-US" sz="4000" dirty="0">
                <a:solidFill>
                  <a:srgbClr val="0000FF"/>
                </a:solidFill>
                <a:latin typeface="微软雅黑" panose="020B0503020204020204" pitchFamily="34" charset="-122"/>
                <a:ea typeface="微软雅黑" panose="020B0503020204020204" pitchFamily="34" charset="-122"/>
                <a:cs typeface="+mj-cs"/>
              </a:rPr>
              <a:t>第</a:t>
            </a:r>
            <a:r>
              <a:rPr lang="en-US" altLang="zh-CN" sz="4000" dirty="0">
                <a:solidFill>
                  <a:srgbClr val="0000FF"/>
                </a:solidFill>
                <a:latin typeface="微软雅黑" panose="020B0503020204020204" pitchFamily="34" charset="-122"/>
                <a:ea typeface="微软雅黑" panose="020B0503020204020204" pitchFamily="34" charset="-122"/>
                <a:cs typeface="+mj-cs"/>
              </a:rPr>
              <a:t>15</a:t>
            </a:r>
            <a:r>
              <a:rPr lang="zh-CN" altLang="en-US" sz="4000" dirty="0">
                <a:solidFill>
                  <a:srgbClr val="0000FF"/>
                </a:solidFill>
                <a:latin typeface="微软雅黑" panose="020B0503020204020204" pitchFamily="34" charset="-122"/>
                <a:ea typeface="微软雅黑" panose="020B0503020204020204" pitchFamily="34" charset="-122"/>
                <a:cs typeface="+mj-cs"/>
              </a:rPr>
              <a:t>章  基本放大电路</a:t>
            </a:r>
          </a:p>
        </p:txBody>
      </p:sp>
      <p:sp>
        <p:nvSpPr>
          <p:cNvPr id="4124" name="Rectangle 28">
            <a:hlinkClick r:id="rId3" action="ppaction://hlinksldjump"/>
          </p:cNvPr>
          <p:cNvSpPr>
            <a:spLocks noChangeArrowheads="1"/>
          </p:cNvSpPr>
          <p:nvPr/>
        </p:nvSpPr>
        <p:spPr bwMode="auto">
          <a:xfrm>
            <a:off x="1600200" y="1433544"/>
            <a:ext cx="54102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15.1 </a:t>
            </a:r>
            <a:r>
              <a:rPr lang="zh-CN" altLang="en-US" sz="2800" dirty="0">
                <a:solidFill>
                  <a:srgbClr val="0000FF"/>
                </a:solidFill>
                <a:latin typeface="微软雅黑" panose="020B0503020204020204" pitchFamily="34" charset="-122"/>
                <a:ea typeface="微软雅黑" panose="020B0503020204020204" pitchFamily="34" charset="-122"/>
              </a:rPr>
              <a:t>共发射极放大电路的组成</a:t>
            </a:r>
            <a:endParaRPr lang="zh-CN" altLang="en-US" sz="2800" dirty="0">
              <a:solidFill>
                <a:srgbClr val="0000FF"/>
              </a:solidFill>
              <a:latin typeface="微软雅黑" panose="020B0503020204020204" pitchFamily="34" charset="-122"/>
              <a:ea typeface="微软雅黑" panose="020B0503020204020204" pitchFamily="34" charset="-122"/>
              <a:hlinkClick r:id="rId4" action="ppaction://hlinksldjump"/>
            </a:endParaRPr>
          </a:p>
        </p:txBody>
      </p:sp>
      <p:sp>
        <p:nvSpPr>
          <p:cNvPr id="4125" name="Rectangle 29">
            <a:hlinkClick r:id="rId5" action="ppaction://hlinksldjump"/>
          </p:cNvPr>
          <p:cNvSpPr>
            <a:spLocks noChangeArrowheads="1"/>
          </p:cNvSpPr>
          <p:nvPr/>
        </p:nvSpPr>
        <p:spPr bwMode="auto">
          <a:xfrm>
            <a:off x="1604963" y="1983165"/>
            <a:ext cx="5481637"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15.2 </a:t>
            </a:r>
            <a:r>
              <a:rPr lang="zh-CN" altLang="en-US" sz="2800" dirty="0">
                <a:solidFill>
                  <a:srgbClr val="0000FF"/>
                </a:solidFill>
                <a:latin typeface="微软雅黑" panose="020B0503020204020204" pitchFamily="34" charset="-122"/>
                <a:ea typeface="微软雅黑" panose="020B0503020204020204" pitchFamily="34" charset="-122"/>
              </a:rPr>
              <a:t>放大电路的静态分析</a:t>
            </a:r>
          </a:p>
        </p:txBody>
      </p:sp>
      <p:sp>
        <p:nvSpPr>
          <p:cNvPr id="4126" name="Rectangle 30">
            <a:hlinkClick r:id="rId6" action="ppaction://hlinksldjump"/>
          </p:cNvPr>
          <p:cNvSpPr>
            <a:spLocks noChangeArrowheads="1"/>
          </p:cNvSpPr>
          <p:nvPr/>
        </p:nvSpPr>
        <p:spPr bwMode="auto">
          <a:xfrm>
            <a:off x="1600200" y="3117781"/>
            <a:ext cx="51816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15.4 </a:t>
            </a:r>
            <a:r>
              <a:rPr lang="zh-CN" altLang="en-US" sz="2800" dirty="0">
                <a:solidFill>
                  <a:srgbClr val="0000FF"/>
                </a:solidFill>
                <a:latin typeface="微软雅黑" panose="020B0503020204020204" pitchFamily="34" charset="-122"/>
                <a:ea typeface="微软雅黑" panose="020B0503020204020204" pitchFamily="34" charset="-122"/>
              </a:rPr>
              <a:t>静态工作点的稳定</a:t>
            </a:r>
          </a:p>
        </p:txBody>
      </p:sp>
      <p:sp>
        <p:nvSpPr>
          <p:cNvPr id="4127" name="Rectangle 31">
            <a:hlinkClick r:id="rId7" action="ppaction://hlinksldjump"/>
          </p:cNvPr>
          <p:cNvSpPr>
            <a:spLocks noChangeArrowheads="1"/>
          </p:cNvSpPr>
          <p:nvPr/>
        </p:nvSpPr>
        <p:spPr bwMode="auto">
          <a:xfrm>
            <a:off x="1600200" y="4149080"/>
            <a:ext cx="35052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15.6 </a:t>
            </a:r>
            <a:r>
              <a:rPr lang="zh-CN" altLang="en-US" sz="2800" dirty="0">
                <a:solidFill>
                  <a:srgbClr val="0000FF"/>
                </a:solidFill>
                <a:latin typeface="微软雅黑" panose="020B0503020204020204" pitchFamily="34" charset="-122"/>
                <a:ea typeface="微软雅黑" panose="020B0503020204020204" pitchFamily="34" charset="-122"/>
              </a:rPr>
              <a:t>射极输出器</a:t>
            </a:r>
          </a:p>
        </p:txBody>
      </p:sp>
      <p:sp>
        <p:nvSpPr>
          <p:cNvPr id="4128" name="Rectangle 32">
            <a:hlinkClick r:id="rId8" action="ppaction://hlinksldjump"/>
          </p:cNvPr>
          <p:cNvSpPr>
            <a:spLocks noChangeArrowheads="1"/>
          </p:cNvSpPr>
          <p:nvPr/>
        </p:nvSpPr>
        <p:spPr bwMode="auto">
          <a:xfrm>
            <a:off x="1581150" y="5114280"/>
            <a:ext cx="58674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15.8 </a:t>
            </a:r>
            <a:r>
              <a:rPr lang="zh-CN" altLang="en-US" sz="2800" dirty="0">
                <a:solidFill>
                  <a:srgbClr val="0000FF"/>
                </a:solidFill>
                <a:latin typeface="微软雅黑" panose="020B0503020204020204" pitchFamily="34" charset="-122"/>
                <a:ea typeface="微软雅黑" panose="020B0503020204020204" pitchFamily="34" charset="-122"/>
              </a:rPr>
              <a:t>互补对称功率放大电路</a:t>
            </a:r>
          </a:p>
        </p:txBody>
      </p:sp>
      <p:sp>
        <p:nvSpPr>
          <p:cNvPr id="4129" name="Rectangle 33">
            <a:hlinkClick r:id="" action="ppaction://noaction"/>
          </p:cNvPr>
          <p:cNvSpPr>
            <a:spLocks noChangeArrowheads="1"/>
          </p:cNvSpPr>
          <p:nvPr/>
        </p:nvSpPr>
        <p:spPr bwMode="auto">
          <a:xfrm>
            <a:off x="1562100" y="5590499"/>
            <a:ext cx="5715000" cy="525463"/>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u="sng" dirty="0">
                <a:solidFill>
                  <a:srgbClr val="0000FF"/>
                </a:solidFill>
                <a:latin typeface="微软雅黑" panose="020B0503020204020204" pitchFamily="34" charset="-122"/>
                <a:ea typeface="微软雅黑" panose="020B0503020204020204" pitchFamily="34" charset="-122"/>
              </a:rPr>
              <a:t>15.9 </a:t>
            </a:r>
            <a:r>
              <a:rPr lang="zh-CN" altLang="en-US" sz="2800" u="sng" dirty="0">
                <a:solidFill>
                  <a:srgbClr val="0000FF"/>
                </a:solidFill>
                <a:latin typeface="微软雅黑" panose="020B0503020204020204" pitchFamily="34" charset="-122"/>
                <a:ea typeface="微软雅黑" panose="020B0503020204020204" pitchFamily="34" charset="-122"/>
              </a:rPr>
              <a:t>场效晶体管及其放大电路</a:t>
            </a:r>
          </a:p>
        </p:txBody>
      </p:sp>
      <p:sp>
        <p:nvSpPr>
          <p:cNvPr id="4130" name="Rectangle 34">
            <a:hlinkClick r:id="rId9" action="ppaction://hlinksldjump"/>
          </p:cNvPr>
          <p:cNvSpPr>
            <a:spLocks noChangeArrowheads="1"/>
          </p:cNvSpPr>
          <p:nvPr/>
        </p:nvSpPr>
        <p:spPr bwMode="auto">
          <a:xfrm>
            <a:off x="1604963" y="2550473"/>
            <a:ext cx="5634037"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15.3 </a:t>
            </a:r>
            <a:r>
              <a:rPr lang="zh-CN" altLang="en-US" sz="2800" dirty="0">
                <a:solidFill>
                  <a:srgbClr val="0000FF"/>
                </a:solidFill>
                <a:latin typeface="微软雅黑" panose="020B0503020204020204" pitchFamily="34" charset="-122"/>
                <a:ea typeface="微软雅黑" panose="020B0503020204020204" pitchFamily="34" charset="-122"/>
              </a:rPr>
              <a:t>放大电路的动态分析</a:t>
            </a:r>
          </a:p>
        </p:txBody>
      </p:sp>
      <p:sp>
        <p:nvSpPr>
          <p:cNvPr id="4131" name="Rectangle 35">
            <a:hlinkClick r:id="rId10" action="ppaction://hlinksldjump"/>
          </p:cNvPr>
          <p:cNvSpPr>
            <a:spLocks noChangeArrowheads="1"/>
          </p:cNvSpPr>
          <p:nvPr/>
        </p:nvSpPr>
        <p:spPr bwMode="auto">
          <a:xfrm>
            <a:off x="1600200" y="3623618"/>
            <a:ext cx="6019800" cy="525462"/>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u="sng" dirty="0">
                <a:solidFill>
                  <a:srgbClr val="0000FF"/>
                </a:solidFill>
                <a:latin typeface="微软雅黑" panose="020B0503020204020204" pitchFamily="34" charset="-122"/>
                <a:ea typeface="微软雅黑" panose="020B0503020204020204" pitchFamily="34" charset="-122"/>
              </a:rPr>
              <a:t>15.5 </a:t>
            </a:r>
            <a:r>
              <a:rPr lang="zh-CN" altLang="en-US" sz="2800" u="sng" dirty="0">
                <a:solidFill>
                  <a:srgbClr val="0000FF"/>
                </a:solidFill>
                <a:latin typeface="微软雅黑" panose="020B0503020204020204" pitchFamily="34" charset="-122"/>
                <a:ea typeface="微软雅黑" panose="020B0503020204020204" pitchFamily="34" charset="-122"/>
              </a:rPr>
              <a:t>放大电路的频率特性</a:t>
            </a:r>
          </a:p>
        </p:txBody>
      </p:sp>
      <p:sp>
        <p:nvSpPr>
          <p:cNvPr id="4132" name="Rectangle 36">
            <a:hlinkClick r:id="rId11" action="ppaction://hlinksldjump"/>
          </p:cNvPr>
          <p:cNvSpPr>
            <a:spLocks noChangeArrowheads="1"/>
          </p:cNvSpPr>
          <p:nvPr/>
        </p:nvSpPr>
        <p:spPr bwMode="auto">
          <a:xfrm>
            <a:off x="1581150" y="4638030"/>
            <a:ext cx="3786188"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15.7 </a:t>
            </a:r>
            <a:r>
              <a:rPr lang="zh-CN" altLang="en-US" sz="2800" dirty="0">
                <a:solidFill>
                  <a:srgbClr val="0000FF"/>
                </a:solidFill>
                <a:latin typeface="微软雅黑" panose="020B0503020204020204" pitchFamily="34" charset="-122"/>
                <a:ea typeface="微软雅黑" panose="020B0503020204020204" pitchFamily="34" charset="-122"/>
              </a:rPr>
              <a:t>差分放大电路</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687" name="Picture 127" descr="图片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965450"/>
            <a:ext cx="2195513" cy="262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86" name="Picture 126" descr="图片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50" y="2971800"/>
            <a:ext cx="2152650" cy="263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2" name="Rectangle 2"/>
          <p:cNvSpPr>
            <a:spLocks noGrp="1" noChangeArrowheads="1"/>
          </p:cNvSpPr>
          <p:nvPr>
            <p:ph type="title" idx="4294967295"/>
          </p:nvPr>
        </p:nvSpPr>
        <p:spPr bwMode="auto">
          <a:xfrm>
            <a:off x="0" y="620688"/>
            <a:ext cx="2667000" cy="6858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zh-CN" altLang="en-US" sz="2800" b="1" dirty="0" smtClean="0">
                <a:solidFill>
                  <a:srgbClr val="FF0000"/>
                </a:solidFill>
              </a:rPr>
              <a:t>结论：</a:t>
            </a:r>
          </a:p>
        </p:txBody>
      </p:sp>
      <p:sp>
        <p:nvSpPr>
          <p:cNvPr id="66608" name="Rectangle 48"/>
          <p:cNvSpPr>
            <a:spLocks noChangeArrowheads="1"/>
          </p:cNvSpPr>
          <p:nvPr/>
        </p:nvSpPr>
        <p:spPr bwMode="auto">
          <a:xfrm>
            <a:off x="476250" y="1104876"/>
            <a:ext cx="8283575" cy="1501775"/>
          </a:xfrm>
          <a:prstGeom prst="rect">
            <a:avLst/>
          </a:prstGeom>
          <a:noFill/>
          <a:ln w="9525">
            <a:noFill/>
            <a:miter lim="800000"/>
            <a:headEnd/>
            <a:tailEnd/>
          </a:ln>
          <a:effectLst/>
        </p:spPr>
        <p:txBody>
          <a:bodyPr>
            <a:spAutoFit/>
          </a:bodyPr>
          <a:lstStyle/>
          <a:p>
            <a:pPr eaLnBrk="1" hangingPunct="1">
              <a:lnSpc>
                <a:spcPct val="110000"/>
              </a:lnSpc>
              <a:defRPr/>
            </a:pPr>
            <a:r>
              <a:rPr lang="en-US" altLang="zh-CN" sz="2800" dirty="0">
                <a:solidFill>
                  <a:srgbClr val="0000FF"/>
                </a:solidFill>
                <a:latin typeface="Times New Roman" pitchFamily="18" charset="0"/>
              </a:rPr>
              <a:t>(2) </a:t>
            </a:r>
            <a:r>
              <a:rPr lang="zh-CN" altLang="en-US" sz="2800" dirty="0">
                <a:solidFill>
                  <a:srgbClr val="0000FF"/>
                </a:solidFill>
                <a:latin typeface="Times New Roman" pitchFamily="18" charset="0"/>
              </a:rPr>
              <a:t>加上输入信号后，各电极电流和电压的大小均发</a:t>
            </a:r>
          </a:p>
          <a:p>
            <a:pPr eaLnBrk="1" hangingPunct="1">
              <a:lnSpc>
                <a:spcPct val="110000"/>
              </a:lnSpc>
              <a:defRPr/>
            </a:pPr>
            <a:r>
              <a:rPr lang="zh-CN" altLang="en-US" sz="2800" dirty="0">
                <a:solidFill>
                  <a:srgbClr val="0000FF"/>
                </a:solidFill>
                <a:latin typeface="Times New Roman" pitchFamily="18" charset="0"/>
              </a:rPr>
              <a:t>     生了变化，都在直流量的基础上叠加了一个交流</a:t>
            </a:r>
          </a:p>
          <a:p>
            <a:pPr eaLnBrk="1" hangingPunct="1">
              <a:lnSpc>
                <a:spcPct val="110000"/>
              </a:lnSpc>
              <a:defRPr/>
            </a:pPr>
            <a:r>
              <a:rPr lang="zh-CN" altLang="en-US" sz="2800" dirty="0">
                <a:solidFill>
                  <a:srgbClr val="0000FF"/>
                </a:solidFill>
                <a:latin typeface="Times New Roman" pitchFamily="18" charset="0"/>
              </a:rPr>
              <a:t>     量，但方向始终不变。</a:t>
            </a:r>
          </a:p>
        </p:txBody>
      </p:sp>
      <p:sp>
        <p:nvSpPr>
          <p:cNvPr id="66619" name="AutoShape 59"/>
          <p:cNvSpPr>
            <a:spLocks noChangeArrowheads="1"/>
          </p:cNvSpPr>
          <p:nvPr/>
        </p:nvSpPr>
        <p:spPr bwMode="auto">
          <a:xfrm>
            <a:off x="2533650" y="4016375"/>
            <a:ext cx="838200" cy="457200"/>
          </a:xfrm>
          <a:prstGeom prst="notchedRightArrow">
            <a:avLst>
              <a:gd name="adj1" fmla="val 50000"/>
              <a:gd name="adj2" fmla="val 45833"/>
            </a:avLst>
          </a:prstGeom>
          <a:gradFill rotWithShape="0">
            <a:gsLst>
              <a:gs pos="0">
                <a:srgbClr val="FFFFCC"/>
              </a:gs>
              <a:gs pos="100000">
                <a:srgbClr val="FF3300"/>
              </a:gs>
            </a:gsLst>
            <a:lin ang="0" scaled="1"/>
          </a:gradFill>
          <a:ln w="12700">
            <a:solidFill>
              <a:schemeClr val="tx1"/>
            </a:solidFill>
            <a:miter lim="800000"/>
            <a:headEnd/>
            <a:tailEnd/>
          </a:ln>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66630" name="Text Box 70"/>
          <p:cNvSpPr txBox="1">
            <a:spLocks noChangeArrowheads="1"/>
          </p:cNvSpPr>
          <p:nvPr/>
        </p:nvSpPr>
        <p:spPr bwMode="auto">
          <a:xfrm>
            <a:off x="5505450" y="3787775"/>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2800">
                <a:solidFill>
                  <a:schemeClr val="tx1"/>
                </a:solidFill>
                <a:latin typeface="Times New Roman" panose="02020603050405020304" pitchFamily="18" charset="0"/>
              </a:rPr>
              <a:t>+</a:t>
            </a:r>
          </a:p>
        </p:txBody>
      </p:sp>
      <p:sp>
        <p:nvSpPr>
          <p:cNvPr id="66631" name="AutoShape 71" descr="80%"/>
          <p:cNvSpPr>
            <a:spLocks noChangeArrowheads="1"/>
          </p:cNvSpPr>
          <p:nvPr/>
        </p:nvSpPr>
        <p:spPr bwMode="auto">
          <a:xfrm>
            <a:off x="1314450" y="2924175"/>
            <a:ext cx="1912938" cy="546100"/>
          </a:xfrm>
          <a:prstGeom prst="wedgeRoundRectCallout">
            <a:avLst>
              <a:gd name="adj1" fmla="val -55310"/>
              <a:gd name="adj2" fmla="val 129653"/>
              <a:gd name="adj3" fmla="val 16667"/>
            </a:avLst>
          </a:prstGeom>
          <a:pattFill prst="pct80">
            <a:fgClr>
              <a:srgbClr val="FFCC99"/>
            </a:fgClr>
            <a:bgClr>
              <a:schemeClr val="bg1"/>
            </a:bgClr>
          </a:pattFill>
          <a:ln w="28575">
            <a:solidFill>
              <a:srgbClr val="339933"/>
            </a:solidFill>
            <a:miter lim="800000"/>
            <a:headEnd/>
            <a:tailEnd/>
          </a:ln>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zh-CN" altLang="en-US">
                <a:solidFill>
                  <a:schemeClr val="tx1"/>
                </a:solidFill>
                <a:latin typeface="Times New Roman" panose="02020603050405020304" pitchFamily="18" charset="0"/>
              </a:rPr>
              <a:t>集电极电流</a:t>
            </a:r>
          </a:p>
        </p:txBody>
      </p:sp>
      <p:sp>
        <p:nvSpPr>
          <p:cNvPr id="66632" name="AutoShape 72" descr="75%"/>
          <p:cNvSpPr>
            <a:spLocks noChangeArrowheads="1"/>
          </p:cNvSpPr>
          <p:nvPr/>
        </p:nvSpPr>
        <p:spPr bwMode="auto">
          <a:xfrm>
            <a:off x="4514850" y="2492375"/>
            <a:ext cx="1639888" cy="546100"/>
          </a:xfrm>
          <a:prstGeom prst="wedgeRoundRectCallout">
            <a:avLst>
              <a:gd name="adj1" fmla="val -58907"/>
              <a:gd name="adj2" fmla="val 242440"/>
              <a:gd name="adj3" fmla="val 16667"/>
            </a:avLst>
          </a:prstGeom>
          <a:pattFill prst="pct75">
            <a:fgClr>
              <a:srgbClr val="FFFF00"/>
            </a:fgClr>
            <a:bgClr>
              <a:schemeClr val="bg1"/>
            </a:bgClr>
          </a:pattFill>
          <a:ln w="28575">
            <a:solidFill>
              <a:srgbClr val="FF3300"/>
            </a:solidFill>
            <a:miter lim="800000"/>
            <a:headEnd/>
            <a:tailEnd/>
          </a:ln>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zh-CN" altLang="en-US">
                <a:solidFill>
                  <a:schemeClr val="tx1"/>
                </a:solidFill>
                <a:latin typeface="Times New Roman" panose="02020603050405020304" pitchFamily="18" charset="0"/>
              </a:rPr>
              <a:t>直流分量</a:t>
            </a:r>
          </a:p>
        </p:txBody>
      </p:sp>
      <p:sp>
        <p:nvSpPr>
          <p:cNvPr id="66633" name="AutoShape 73" descr="75%"/>
          <p:cNvSpPr>
            <a:spLocks noChangeArrowheads="1"/>
          </p:cNvSpPr>
          <p:nvPr/>
        </p:nvSpPr>
        <p:spPr bwMode="auto">
          <a:xfrm>
            <a:off x="6724650" y="2339975"/>
            <a:ext cx="1639888" cy="546100"/>
          </a:xfrm>
          <a:prstGeom prst="wedgeRoundRectCallout">
            <a:avLst>
              <a:gd name="adj1" fmla="val -43708"/>
              <a:gd name="adj2" fmla="val 195060"/>
              <a:gd name="adj3" fmla="val 16667"/>
            </a:avLst>
          </a:prstGeom>
          <a:pattFill prst="pct75">
            <a:fgClr>
              <a:srgbClr val="FFFF99"/>
            </a:fgClr>
            <a:bgClr>
              <a:schemeClr val="bg1"/>
            </a:bgClr>
          </a:pattFill>
          <a:ln w="28575">
            <a:solidFill>
              <a:srgbClr val="FF0000"/>
            </a:solidFill>
            <a:miter lim="800000"/>
            <a:headEnd/>
            <a:tailEnd/>
          </a:ln>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zh-CN" altLang="en-US">
                <a:solidFill>
                  <a:schemeClr val="tx1"/>
                </a:solidFill>
                <a:latin typeface="Times New Roman" panose="02020603050405020304" pitchFamily="18" charset="0"/>
              </a:rPr>
              <a:t>交流分量</a:t>
            </a:r>
          </a:p>
        </p:txBody>
      </p:sp>
      <p:sp>
        <p:nvSpPr>
          <p:cNvPr id="66635" name="AutoShape 75" descr="75%"/>
          <p:cNvSpPr>
            <a:spLocks noChangeArrowheads="1"/>
          </p:cNvSpPr>
          <p:nvPr/>
        </p:nvSpPr>
        <p:spPr bwMode="auto">
          <a:xfrm>
            <a:off x="6038850" y="5540375"/>
            <a:ext cx="1639888" cy="546100"/>
          </a:xfrm>
          <a:prstGeom prst="wedgeRoundRectCallout">
            <a:avLst>
              <a:gd name="adj1" fmla="val 25894"/>
              <a:gd name="adj2" fmla="val -182269"/>
              <a:gd name="adj3" fmla="val 16667"/>
            </a:avLst>
          </a:prstGeom>
          <a:pattFill prst="pct75">
            <a:fgClr>
              <a:srgbClr val="00FF00"/>
            </a:fgClr>
            <a:bgClr>
              <a:srgbClr val="FFFFFF"/>
            </a:bgClr>
          </a:pattFill>
          <a:ln w="28575">
            <a:solidFill>
              <a:srgbClr val="FF0000"/>
            </a:solidFill>
            <a:miter lim="800000"/>
            <a:headEnd/>
            <a:tailEnd/>
          </a:ln>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zh-CN" altLang="en-US">
                <a:latin typeface="Times New Roman" panose="02020603050405020304" pitchFamily="18" charset="0"/>
              </a:rPr>
              <a:t>动态分析</a:t>
            </a:r>
          </a:p>
        </p:txBody>
      </p:sp>
      <p:sp>
        <p:nvSpPr>
          <p:cNvPr id="66634" name="AutoShape 74" descr="75%"/>
          <p:cNvSpPr>
            <a:spLocks noChangeArrowheads="1"/>
          </p:cNvSpPr>
          <p:nvPr/>
        </p:nvSpPr>
        <p:spPr bwMode="auto">
          <a:xfrm>
            <a:off x="3219450" y="5616575"/>
            <a:ext cx="1639888" cy="546100"/>
          </a:xfrm>
          <a:prstGeom prst="wedgeRoundRectCallout">
            <a:avLst>
              <a:gd name="adj1" fmla="val 25120"/>
              <a:gd name="adj2" fmla="val -225583"/>
              <a:gd name="adj3" fmla="val 16667"/>
            </a:avLst>
          </a:prstGeom>
          <a:pattFill prst="pct75">
            <a:fgClr>
              <a:srgbClr val="00FF00"/>
            </a:fgClr>
            <a:bgClr>
              <a:srgbClr val="FFFFFF"/>
            </a:bgClr>
          </a:pattFill>
          <a:ln w="28575">
            <a:solidFill>
              <a:srgbClr val="006600"/>
            </a:solidFill>
            <a:miter lim="800000"/>
            <a:headEnd/>
            <a:tailEnd/>
          </a:ln>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zh-CN" altLang="en-US">
                <a:solidFill>
                  <a:schemeClr val="accent2"/>
                </a:solidFill>
                <a:latin typeface="Times New Roman" panose="02020603050405020304" pitchFamily="18" charset="0"/>
              </a:rPr>
              <a:t>静态分析</a:t>
            </a:r>
          </a:p>
        </p:txBody>
      </p:sp>
      <p:pic>
        <p:nvPicPr>
          <p:cNvPr id="66688" name="Picture 128" descr="图片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4563" y="3013075"/>
            <a:ext cx="2144712"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
          <p:cNvSpPr txBox="1">
            <a:spLocks noChangeArrowheads="1"/>
          </p:cNvSpPr>
          <p:nvPr/>
        </p:nvSpPr>
        <p:spPr bwMode="auto">
          <a:xfrm>
            <a:off x="-11907" y="32543"/>
            <a:ext cx="5756275" cy="631825"/>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defRPr/>
            </a:pPr>
            <a:r>
              <a:rPr lang="en-US" altLang="zh-CN" sz="2800" b="1" kern="1200" dirty="0" smtClean="0">
                <a:solidFill>
                  <a:srgbClr val="0000FF"/>
                </a:solidFill>
                <a:latin typeface="微软雅黑" panose="020B0503020204020204" pitchFamily="34" charset="-122"/>
                <a:ea typeface="微软雅黑" panose="020B0503020204020204" pitchFamily="34" charset="-122"/>
              </a:rPr>
              <a:t>15.1.2  </a:t>
            </a:r>
            <a:r>
              <a:rPr lang="zh-CN" altLang="en-US" sz="2800" b="1" kern="1200" dirty="0" smtClean="0">
                <a:solidFill>
                  <a:srgbClr val="0000FF"/>
                </a:solidFill>
                <a:latin typeface="微软雅黑" panose="020B0503020204020204" pitchFamily="34" charset="-122"/>
                <a:ea typeface="微软雅黑" panose="020B0503020204020204" pitchFamily="34" charset="-122"/>
              </a:rPr>
              <a:t>电路的电压放大作用</a:t>
            </a:r>
            <a:endParaRPr lang="zh-CN" altLang="en-US" sz="2800" b="1" kern="12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608"/>
                                        </p:tgtEl>
                                        <p:attrNameLst>
                                          <p:attrName>style.visibility</p:attrName>
                                        </p:attrNameLst>
                                      </p:cBhvr>
                                      <p:to>
                                        <p:strVal val="visible"/>
                                      </p:to>
                                    </p:set>
                                    <p:animEffect transition="in" filter="wipe(left)">
                                      <p:cBhvr>
                                        <p:cTn id="7" dur="500"/>
                                        <p:tgtEl>
                                          <p:spTgt spid="666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6686"/>
                                        </p:tgtEl>
                                        <p:attrNameLst>
                                          <p:attrName>style.visibility</p:attrName>
                                        </p:attrNameLst>
                                      </p:cBhvr>
                                      <p:to>
                                        <p:strVal val="visible"/>
                                      </p:to>
                                    </p:set>
                                    <p:animEffect transition="in" filter="wipe(left)">
                                      <p:cBhvr>
                                        <p:cTn id="12" dur="500"/>
                                        <p:tgtEl>
                                          <p:spTgt spid="666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6631"/>
                                        </p:tgtEl>
                                        <p:attrNameLst>
                                          <p:attrName>style.visibility</p:attrName>
                                        </p:attrNameLst>
                                      </p:cBhvr>
                                      <p:to>
                                        <p:strVal val="visible"/>
                                      </p:to>
                                    </p:set>
                                    <p:animEffect transition="in" filter="wipe(up)">
                                      <p:cBhvr>
                                        <p:cTn id="17" dur="500"/>
                                        <p:tgtEl>
                                          <p:spTgt spid="666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6619"/>
                                        </p:tgtEl>
                                        <p:attrNameLst>
                                          <p:attrName>style.visibility</p:attrName>
                                        </p:attrNameLst>
                                      </p:cBhvr>
                                      <p:to>
                                        <p:strVal val="visible"/>
                                      </p:to>
                                    </p:set>
                                    <p:animEffect transition="in" filter="wipe(left)">
                                      <p:cBhvr>
                                        <p:cTn id="22" dur="500"/>
                                        <p:tgtEl>
                                          <p:spTgt spid="666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6687"/>
                                        </p:tgtEl>
                                        <p:attrNameLst>
                                          <p:attrName>style.visibility</p:attrName>
                                        </p:attrNameLst>
                                      </p:cBhvr>
                                      <p:to>
                                        <p:strVal val="visible"/>
                                      </p:to>
                                    </p:set>
                                    <p:animEffect transition="in" filter="wipe(left)">
                                      <p:cBhvr>
                                        <p:cTn id="27" dur="500"/>
                                        <p:tgtEl>
                                          <p:spTgt spid="666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6632"/>
                                        </p:tgtEl>
                                        <p:attrNameLst>
                                          <p:attrName>style.visibility</p:attrName>
                                        </p:attrNameLst>
                                      </p:cBhvr>
                                      <p:to>
                                        <p:strVal val="visible"/>
                                      </p:to>
                                    </p:set>
                                    <p:animEffect transition="in" filter="wipe(up)">
                                      <p:cBhvr>
                                        <p:cTn id="32" dur="500"/>
                                        <p:tgtEl>
                                          <p:spTgt spid="6663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6688"/>
                                        </p:tgtEl>
                                        <p:attrNameLst>
                                          <p:attrName>style.visibility</p:attrName>
                                        </p:attrNameLst>
                                      </p:cBhvr>
                                      <p:to>
                                        <p:strVal val="visible"/>
                                      </p:to>
                                    </p:set>
                                    <p:animEffect transition="in" filter="wipe(left)">
                                      <p:cBhvr>
                                        <p:cTn id="37" dur="500"/>
                                        <p:tgtEl>
                                          <p:spTgt spid="66688"/>
                                        </p:tgtEl>
                                      </p:cBhvr>
                                    </p:animEffect>
                                  </p:childTnLst>
                                </p:cTn>
                              </p:par>
                            </p:childTnLst>
                          </p:cTn>
                        </p:par>
                        <p:par>
                          <p:cTn id="38" fill="hold" nodeType="afterGroup">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66630"/>
                                        </p:tgtEl>
                                        <p:attrNameLst>
                                          <p:attrName>style.visibility</p:attrName>
                                        </p:attrNameLst>
                                      </p:cBhvr>
                                      <p:to>
                                        <p:strVal val="visible"/>
                                      </p:to>
                                    </p:set>
                                    <p:animEffect transition="in" filter="wipe(left)">
                                      <p:cBhvr>
                                        <p:cTn id="41" dur="500"/>
                                        <p:tgtEl>
                                          <p:spTgt spid="6663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66633"/>
                                        </p:tgtEl>
                                        <p:attrNameLst>
                                          <p:attrName>style.visibility</p:attrName>
                                        </p:attrNameLst>
                                      </p:cBhvr>
                                      <p:to>
                                        <p:strVal val="visible"/>
                                      </p:to>
                                    </p:set>
                                    <p:animEffect transition="in" filter="wipe(up)">
                                      <p:cBhvr>
                                        <p:cTn id="46" dur="500"/>
                                        <p:tgtEl>
                                          <p:spTgt spid="6663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66634"/>
                                        </p:tgtEl>
                                        <p:attrNameLst>
                                          <p:attrName>style.visibility</p:attrName>
                                        </p:attrNameLst>
                                      </p:cBhvr>
                                      <p:to>
                                        <p:strVal val="visible"/>
                                      </p:to>
                                    </p:set>
                                    <p:animEffect transition="in" filter="wipe(down)">
                                      <p:cBhvr>
                                        <p:cTn id="51" dur="500"/>
                                        <p:tgtEl>
                                          <p:spTgt spid="6663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66635"/>
                                        </p:tgtEl>
                                        <p:attrNameLst>
                                          <p:attrName>style.visibility</p:attrName>
                                        </p:attrNameLst>
                                      </p:cBhvr>
                                      <p:to>
                                        <p:strVal val="visible"/>
                                      </p:to>
                                    </p:set>
                                    <p:animEffect transition="in" filter="wipe(down)">
                                      <p:cBhvr>
                                        <p:cTn id="56" dur="500"/>
                                        <p:tgtEl>
                                          <p:spTgt spid="66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08" grpId="0" autoUpdateAnimBg="0"/>
      <p:bldP spid="66619" grpId="0" animBg="1"/>
      <p:bldP spid="66630" grpId="0" autoUpdateAnimBg="0"/>
      <p:bldP spid="66631" grpId="0" animBg="1" autoUpdateAnimBg="0"/>
      <p:bldP spid="66632" grpId="0" animBg="1" autoUpdateAnimBg="0"/>
      <p:bldP spid="66633" grpId="0" animBg="1" autoUpdateAnimBg="0"/>
      <p:bldP spid="66635" grpId="0" animBg="1" autoUpdateAnimBg="0"/>
      <p:bldP spid="66634" grpId="0" animBg="1"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634" name="Rectangle 2"/>
          <p:cNvSpPr>
            <a:spLocks noGrp="1" noChangeArrowheads="1"/>
          </p:cNvSpPr>
          <p:nvPr>
            <p:ph type="ctrTitle" idx="4294967295"/>
          </p:nvPr>
        </p:nvSpPr>
        <p:spPr bwMode="auto">
          <a:xfrm>
            <a:off x="0" y="-30162"/>
            <a:ext cx="7772400" cy="6096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eaLnBrk="1" hangingPunct="1">
              <a:spcBef>
                <a:spcPct val="50000"/>
              </a:spcBef>
              <a:defRPr/>
            </a:pPr>
            <a:r>
              <a:rPr lang="en-US" altLang="zh-CN" sz="2800" b="1" kern="1200" dirty="0" smtClean="0">
                <a:solidFill>
                  <a:srgbClr val="0000FF"/>
                </a:solidFill>
                <a:latin typeface="微软雅黑" panose="020B0503020204020204" pitchFamily="34" charset="-122"/>
                <a:ea typeface="微软雅黑" panose="020B0503020204020204" pitchFamily="34" charset="-122"/>
                <a:cs typeface="+mn-cs"/>
              </a:rPr>
              <a:t>15.8.0  </a:t>
            </a:r>
            <a:r>
              <a:rPr lang="zh-CN" altLang="en-US" sz="2800" b="1" kern="1200" dirty="0" smtClean="0">
                <a:solidFill>
                  <a:srgbClr val="0000FF"/>
                </a:solidFill>
                <a:latin typeface="微软雅黑" panose="020B0503020204020204" pitchFamily="34" charset="-122"/>
                <a:ea typeface="微软雅黑" panose="020B0503020204020204" pitchFamily="34" charset="-122"/>
                <a:cs typeface="+mn-cs"/>
              </a:rPr>
              <a:t>引言</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sp>
        <p:nvSpPr>
          <p:cNvPr id="4" name="Rectangle 87"/>
          <p:cNvSpPr>
            <a:spLocks noChangeArrowheads="1"/>
          </p:cNvSpPr>
          <p:nvPr/>
        </p:nvSpPr>
        <p:spPr bwMode="auto">
          <a:xfrm>
            <a:off x="1038742" y="4560569"/>
            <a:ext cx="2804269" cy="1532727"/>
          </a:xfrm>
          <a:prstGeom prst="rect">
            <a:avLst/>
          </a:prstGeom>
          <a:noFill/>
          <a:ln w="9525">
            <a:noFill/>
            <a:miter lim="800000"/>
            <a:headEnd/>
            <a:tailEnd/>
          </a:ln>
          <a:effectLst/>
        </p:spPr>
        <p:txBody>
          <a:bodyPr wrap="square">
            <a:spAutoFit/>
          </a:bodyPr>
          <a:lstStyle/>
          <a:p>
            <a:pPr algn="ctr" eaLnBrk="1" hangingPunct="1">
              <a:lnSpc>
                <a:spcPct val="130000"/>
              </a:lnSpc>
              <a:defRPr/>
            </a:pPr>
            <a:r>
              <a:rPr lang="zh-CN" altLang="en-US" dirty="0" smtClean="0">
                <a:solidFill>
                  <a:srgbClr val="CC0000"/>
                </a:solidFill>
              </a:rPr>
              <a:t>电压</a:t>
            </a:r>
            <a:r>
              <a:rPr lang="zh-CN" altLang="en-US" dirty="0" smtClean="0">
                <a:solidFill>
                  <a:srgbClr val="E60000"/>
                </a:solidFill>
              </a:rPr>
              <a:t>放大电路</a:t>
            </a:r>
            <a:endParaRPr lang="en-US" altLang="zh-CN" dirty="0" smtClean="0">
              <a:solidFill>
                <a:schemeClr val="tx1"/>
              </a:solidFill>
            </a:endParaRPr>
          </a:p>
          <a:p>
            <a:pPr algn="ctr" eaLnBrk="1" hangingPunct="1">
              <a:lnSpc>
                <a:spcPct val="130000"/>
              </a:lnSpc>
              <a:defRPr/>
            </a:pPr>
            <a:r>
              <a:rPr lang="zh-CN" altLang="en-US" dirty="0" smtClean="0">
                <a:solidFill>
                  <a:schemeClr val="tx1"/>
                </a:solidFill>
              </a:rPr>
              <a:t>放大电压</a:t>
            </a:r>
            <a:endParaRPr lang="en-US" altLang="zh-CN" dirty="0" smtClean="0">
              <a:solidFill>
                <a:schemeClr val="tx1"/>
              </a:solidFill>
            </a:endParaRPr>
          </a:p>
          <a:p>
            <a:pPr algn="ctr" eaLnBrk="1" hangingPunct="1">
              <a:lnSpc>
                <a:spcPct val="130000"/>
              </a:lnSpc>
              <a:defRPr/>
            </a:pPr>
            <a:r>
              <a:rPr lang="zh-CN" altLang="en-US" dirty="0">
                <a:solidFill>
                  <a:schemeClr val="tx1"/>
                </a:solidFill>
              </a:rPr>
              <a:t>小</a:t>
            </a:r>
            <a:r>
              <a:rPr lang="zh-CN" altLang="en-US" dirty="0" smtClean="0">
                <a:solidFill>
                  <a:schemeClr val="tx1"/>
                </a:solidFill>
              </a:rPr>
              <a:t>信号工作模式</a:t>
            </a:r>
            <a:endParaRPr lang="zh-CN" altLang="en-US" dirty="0">
              <a:solidFill>
                <a:schemeClr val="tx1"/>
              </a:solidFill>
            </a:endParaRPr>
          </a:p>
        </p:txBody>
      </p:sp>
      <p:sp>
        <p:nvSpPr>
          <p:cNvPr id="5" name="Rectangle 87"/>
          <p:cNvSpPr>
            <a:spLocks noChangeArrowheads="1"/>
          </p:cNvSpPr>
          <p:nvPr/>
        </p:nvSpPr>
        <p:spPr bwMode="auto">
          <a:xfrm>
            <a:off x="5114896" y="4540031"/>
            <a:ext cx="2773065" cy="1532727"/>
          </a:xfrm>
          <a:prstGeom prst="rect">
            <a:avLst/>
          </a:prstGeom>
          <a:noFill/>
          <a:ln w="9525">
            <a:noFill/>
            <a:miter lim="800000"/>
            <a:headEnd/>
            <a:tailEnd/>
          </a:ln>
          <a:effectLst/>
        </p:spPr>
        <p:txBody>
          <a:bodyPr wrap="square">
            <a:spAutoFit/>
          </a:bodyPr>
          <a:lstStyle/>
          <a:p>
            <a:pPr algn="ctr" eaLnBrk="1" hangingPunct="1">
              <a:lnSpc>
                <a:spcPct val="130000"/>
              </a:lnSpc>
              <a:defRPr/>
            </a:pPr>
            <a:r>
              <a:rPr lang="zh-CN" altLang="en-US" dirty="0" smtClean="0">
                <a:solidFill>
                  <a:srgbClr val="E60000"/>
                </a:solidFill>
              </a:rPr>
              <a:t>功率</a:t>
            </a:r>
            <a:r>
              <a:rPr lang="zh-CN" altLang="en-US" dirty="0">
                <a:solidFill>
                  <a:srgbClr val="E60000"/>
                </a:solidFill>
              </a:rPr>
              <a:t>放大</a:t>
            </a:r>
            <a:r>
              <a:rPr lang="zh-CN" altLang="en-US" dirty="0" smtClean="0">
                <a:solidFill>
                  <a:srgbClr val="E60000"/>
                </a:solidFill>
              </a:rPr>
              <a:t>电路</a:t>
            </a:r>
            <a:endParaRPr lang="en-US" altLang="zh-CN" dirty="0" smtClean="0">
              <a:solidFill>
                <a:schemeClr val="tx1"/>
              </a:solidFill>
            </a:endParaRPr>
          </a:p>
          <a:p>
            <a:pPr algn="ctr" eaLnBrk="1" hangingPunct="1">
              <a:lnSpc>
                <a:spcPct val="130000"/>
              </a:lnSpc>
              <a:defRPr/>
            </a:pPr>
            <a:r>
              <a:rPr lang="zh-CN" altLang="en-US" dirty="0" smtClean="0">
                <a:solidFill>
                  <a:schemeClr val="tx1"/>
                </a:solidFill>
              </a:rPr>
              <a:t>放大功率</a:t>
            </a:r>
            <a:endParaRPr lang="en-US" altLang="zh-CN" dirty="0" smtClean="0">
              <a:solidFill>
                <a:schemeClr val="tx1"/>
              </a:solidFill>
            </a:endParaRPr>
          </a:p>
          <a:p>
            <a:pPr algn="ctr" eaLnBrk="1" hangingPunct="1">
              <a:lnSpc>
                <a:spcPct val="130000"/>
              </a:lnSpc>
              <a:defRPr/>
            </a:pPr>
            <a:r>
              <a:rPr lang="zh-CN" altLang="en-US" dirty="0" smtClean="0">
                <a:solidFill>
                  <a:schemeClr val="tx1"/>
                </a:solidFill>
              </a:rPr>
              <a:t>大信号工作模式</a:t>
            </a:r>
            <a:endParaRPr lang="zh-CN" altLang="en-US" dirty="0">
              <a:solidFill>
                <a:schemeClr val="tx1"/>
              </a:solidFill>
            </a:endParaRPr>
          </a:p>
        </p:txBody>
      </p:sp>
      <p:sp>
        <p:nvSpPr>
          <p:cNvPr id="6" name="Rectangle 87"/>
          <p:cNvSpPr>
            <a:spLocks noChangeArrowheads="1"/>
          </p:cNvSpPr>
          <p:nvPr/>
        </p:nvSpPr>
        <p:spPr bwMode="auto">
          <a:xfrm>
            <a:off x="3799900" y="4860407"/>
            <a:ext cx="1353220" cy="812530"/>
          </a:xfrm>
          <a:prstGeom prst="rect">
            <a:avLst/>
          </a:prstGeom>
          <a:noFill/>
          <a:ln w="9525">
            <a:noFill/>
            <a:miter lim="800000"/>
            <a:headEnd/>
            <a:tailEnd/>
          </a:ln>
          <a:effectLst/>
        </p:spPr>
        <p:txBody>
          <a:bodyPr wrap="square">
            <a:spAutoFit/>
          </a:bodyPr>
          <a:lstStyle/>
          <a:p>
            <a:pPr algn="ctr" eaLnBrk="1" hangingPunct="1">
              <a:lnSpc>
                <a:spcPct val="130000"/>
              </a:lnSpc>
              <a:defRPr/>
            </a:pPr>
            <a:r>
              <a:rPr lang="en-US" altLang="zh-CN" sz="3600" dirty="0" smtClean="0">
                <a:solidFill>
                  <a:srgbClr val="0000FF"/>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VS</a:t>
            </a:r>
            <a:endParaRPr lang="zh-CN" altLang="en-US" sz="3600" dirty="0">
              <a:solidFill>
                <a:srgbClr val="0000FF"/>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7" name="Rectangle 87"/>
          <p:cNvSpPr>
            <a:spLocks noChangeArrowheads="1"/>
          </p:cNvSpPr>
          <p:nvPr/>
        </p:nvSpPr>
        <p:spPr bwMode="auto">
          <a:xfrm>
            <a:off x="325607" y="692696"/>
            <a:ext cx="8785225" cy="1052596"/>
          </a:xfrm>
          <a:prstGeom prst="rect">
            <a:avLst/>
          </a:prstGeom>
          <a:noFill/>
          <a:ln w="9525">
            <a:noFill/>
            <a:miter lim="800000"/>
            <a:headEnd/>
            <a:tailEnd/>
          </a:ln>
          <a:effectLst/>
        </p:spPr>
        <p:txBody>
          <a:bodyPr>
            <a:spAutoFit/>
          </a:bodyPr>
          <a:lstStyle/>
          <a:p>
            <a:pPr eaLnBrk="1" hangingPunct="1">
              <a:lnSpc>
                <a:spcPct val="130000"/>
              </a:lnSpc>
              <a:defRPr/>
            </a:pPr>
            <a:r>
              <a:rPr lang="en-US" altLang="zh-CN" dirty="0">
                <a:solidFill>
                  <a:srgbClr val="CC0000"/>
                </a:solidFill>
              </a:rPr>
              <a:t>  </a:t>
            </a:r>
            <a:r>
              <a:rPr lang="zh-CN" altLang="en-US" dirty="0" smtClean="0">
                <a:solidFill>
                  <a:srgbClr val="E60000"/>
                </a:solidFill>
              </a:rPr>
              <a:t>放大</a:t>
            </a:r>
            <a:r>
              <a:rPr lang="zh-CN" altLang="en-US" dirty="0">
                <a:solidFill>
                  <a:srgbClr val="E60000"/>
                </a:solidFill>
              </a:rPr>
              <a:t>电路</a:t>
            </a:r>
            <a:r>
              <a:rPr lang="zh-CN" altLang="en-US" dirty="0" smtClean="0">
                <a:solidFill>
                  <a:schemeClr val="tx1"/>
                </a:solidFill>
              </a:rPr>
              <a:t>是</a:t>
            </a:r>
            <a:r>
              <a:rPr lang="zh-CN" altLang="en-US" dirty="0">
                <a:solidFill>
                  <a:schemeClr val="tx1"/>
                </a:solidFill>
              </a:rPr>
              <a:t>在</a:t>
            </a:r>
            <a:r>
              <a:rPr lang="zh-CN" altLang="en-US" dirty="0" smtClean="0">
                <a:solidFill>
                  <a:schemeClr val="tx1"/>
                </a:solidFill>
              </a:rPr>
              <a:t>推动</a:t>
            </a:r>
            <a:r>
              <a:rPr lang="zh-CN" altLang="en-US" dirty="0">
                <a:solidFill>
                  <a:schemeClr val="tx1"/>
                </a:solidFill>
              </a:rPr>
              <a:t>负载</a:t>
            </a:r>
            <a:r>
              <a:rPr lang="zh-CN" altLang="en-US" dirty="0" smtClean="0">
                <a:solidFill>
                  <a:schemeClr val="tx1"/>
                </a:solidFill>
              </a:rPr>
              <a:t>工作时，需要较大功率，如</a:t>
            </a:r>
            <a:r>
              <a:rPr lang="zh-CN" altLang="en-US" dirty="0">
                <a:solidFill>
                  <a:schemeClr val="tx1"/>
                </a:solidFill>
              </a:rPr>
              <a:t>使扬声器发声、继电器动作、仪表指针偏转、</a:t>
            </a:r>
            <a:r>
              <a:rPr lang="zh-CN" altLang="en-US" dirty="0" smtClean="0">
                <a:solidFill>
                  <a:schemeClr val="tx1"/>
                </a:solidFill>
              </a:rPr>
              <a:t>电动机</a:t>
            </a:r>
            <a:r>
              <a:rPr lang="zh-CN" altLang="en-US" dirty="0">
                <a:solidFill>
                  <a:schemeClr val="tx1"/>
                </a:solidFill>
              </a:rPr>
              <a:t>旋转等。</a:t>
            </a:r>
          </a:p>
        </p:txBody>
      </p:sp>
      <p:sp>
        <p:nvSpPr>
          <p:cNvPr id="8" name="Rectangle 87"/>
          <p:cNvSpPr>
            <a:spLocks noChangeArrowheads="1"/>
          </p:cNvSpPr>
          <p:nvPr/>
        </p:nvSpPr>
        <p:spPr bwMode="auto">
          <a:xfrm>
            <a:off x="325606" y="1745292"/>
            <a:ext cx="8785225" cy="2973122"/>
          </a:xfrm>
          <a:prstGeom prst="rect">
            <a:avLst/>
          </a:prstGeom>
          <a:noFill/>
          <a:ln w="9525">
            <a:noFill/>
            <a:miter lim="800000"/>
            <a:headEnd/>
            <a:tailEnd/>
          </a:ln>
          <a:effectLst/>
        </p:spPr>
        <p:txBody>
          <a:bodyPr>
            <a:spAutoFit/>
          </a:bodyPr>
          <a:lstStyle/>
          <a:p>
            <a:pPr eaLnBrk="1" hangingPunct="1">
              <a:lnSpc>
                <a:spcPct val="130000"/>
              </a:lnSpc>
              <a:defRPr/>
            </a:pPr>
            <a:r>
              <a:rPr lang="en-US" altLang="zh-CN" dirty="0">
                <a:solidFill>
                  <a:srgbClr val="CC0000"/>
                </a:solidFill>
              </a:rPr>
              <a:t>  </a:t>
            </a:r>
            <a:r>
              <a:rPr lang="zh-CN" altLang="en-US" dirty="0" smtClean="0">
                <a:solidFill>
                  <a:srgbClr val="CC0000"/>
                </a:solidFill>
              </a:rPr>
              <a:t>电压</a:t>
            </a:r>
            <a:r>
              <a:rPr lang="zh-CN" altLang="en-US" dirty="0" smtClean="0">
                <a:solidFill>
                  <a:srgbClr val="E60000"/>
                </a:solidFill>
              </a:rPr>
              <a:t>放大</a:t>
            </a:r>
            <a:r>
              <a:rPr lang="zh-CN" altLang="en-US" dirty="0">
                <a:solidFill>
                  <a:srgbClr val="E60000"/>
                </a:solidFill>
              </a:rPr>
              <a:t>电路</a:t>
            </a:r>
            <a:r>
              <a:rPr lang="zh-CN" altLang="en-US" dirty="0" smtClean="0">
                <a:solidFill>
                  <a:schemeClr val="tx1"/>
                </a:solidFill>
              </a:rPr>
              <a:t>是为了避免非线性失真，通常将静态工作点设置在直流负载线居中的位置。</a:t>
            </a:r>
            <a:r>
              <a:rPr lang="en-US" altLang="zh-CN" dirty="0" smtClean="0">
                <a:solidFill>
                  <a:schemeClr val="tx1"/>
                </a:solidFill>
              </a:rPr>
              <a:t/>
            </a:r>
            <a:br>
              <a:rPr lang="en-US" altLang="zh-CN" dirty="0" smtClean="0">
                <a:solidFill>
                  <a:schemeClr val="tx1"/>
                </a:solidFill>
              </a:rPr>
            </a:br>
            <a:endParaRPr lang="en-US" altLang="zh-CN" dirty="0" smtClean="0">
              <a:solidFill>
                <a:schemeClr val="tx1"/>
              </a:solidFill>
            </a:endParaRPr>
          </a:p>
          <a:p>
            <a:pPr marL="342900" indent="-342900" eaLnBrk="1" hangingPunct="1">
              <a:lnSpc>
                <a:spcPct val="130000"/>
              </a:lnSpc>
              <a:buFont typeface="Wingdings" panose="05000000000000000000" pitchFamily="2" charset="2"/>
              <a:buChar char="u"/>
              <a:defRPr/>
            </a:pPr>
            <a:r>
              <a:rPr lang="zh-CN" altLang="en-US" dirty="0" smtClean="0">
                <a:solidFill>
                  <a:schemeClr val="tx1"/>
                </a:solidFill>
              </a:rPr>
              <a:t>电源消耗功率</a:t>
            </a:r>
            <a:r>
              <a:rPr lang="en-US" altLang="zh-CN" dirty="0" smtClean="0">
                <a:solidFill>
                  <a:schemeClr val="tx1"/>
                </a:solidFill>
              </a:rPr>
              <a:t>=</a:t>
            </a:r>
            <a:r>
              <a:rPr lang="en-US" altLang="zh-CN" dirty="0" err="1" smtClean="0">
                <a:solidFill>
                  <a:schemeClr val="tx1"/>
                </a:solidFill>
              </a:rPr>
              <a:t>Ucc</a:t>
            </a:r>
            <a:r>
              <a:rPr lang="zh-CN" altLang="en-US" dirty="0" smtClean="0">
                <a:solidFill>
                  <a:schemeClr val="tx1"/>
                </a:solidFill>
              </a:rPr>
              <a:t>*</a:t>
            </a:r>
            <a:r>
              <a:rPr lang="en-US" altLang="zh-CN" dirty="0" err="1" smtClean="0">
                <a:solidFill>
                  <a:schemeClr val="tx1"/>
                </a:solidFill>
              </a:rPr>
              <a:t>Ic</a:t>
            </a:r>
            <a:endParaRPr lang="en-US" altLang="zh-CN" dirty="0" smtClean="0">
              <a:solidFill>
                <a:schemeClr val="tx1"/>
              </a:solidFill>
            </a:endParaRPr>
          </a:p>
          <a:p>
            <a:pPr marL="342900" indent="-342900" eaLnBrk="1" hangingPunct="1">
              <a:lnSpc>
                <a:spcPct val="130000"/>
              </a:lnSpc>
              <a:buFont typeface="Wingdings" panose="05000000000000000000" pitchFamily="2" charset="2"/>
              <a:buChar char="u"/>
              <a:defRPr/>
            </a:pPr>
            <a:r>
              <a:rPr lang="zh-CN" altLang="en-US" dirty="0" smtClean="0">
                <a:solidFill>
                  <a:schemeClr val="tx1"/>
                </a:solidFill>
              </a:rPr>
              <a:t>缺点：不管负载如何，电源均消耗这么多的功率</a:t>
            </a:r>
            <a:r>
              <a:rPr lang="en-US" altLang="zh-CN" dirty="0" smtClean="0">
                <a:solidFill>
                  <a:schemeClr val="tx1"/>
                </a:solidFill>
              </a:rPr>
              <a:t>=&gt;</a:t>
            </a:r>
            <a:r>
              <a:rPr lang="zh-CN" altLang="en-US" dirty="0" smtClean="0"/>
              <a:t>浪费</a:t>
            </a:r>
            <a:endParaRPr lang="en-US" altLang="zh-CN" dirty="0" smtClean="0"/>
          </a:p>
          <a:p>
            <a:pPr marL="342900" indent="-342900" eaLnBrk="1" hangingPunct="1">
              <a:lnSpc>
                <a:spcPct val="130000"/>
              </a:lnSpc>
              <a:buFont typeface="Wingdings" panose="05000000000000000000" pitchFamily="2" charset="2"/>
              <a:buChar char="u"/>
              <a:defRPr/>
            </a:pPr>
            <a:r>
              <a:rPr lang="zh-CN" altLang="en-US" dirty="0" smtClean="0">
                <a:solidFill>
                  <a:schemeClr val="tx1"/>
                </a:solidFill>
              </a:rPr>
              <a:t>应对策略：</a:t>
            </a:r>
            <a:r>
              <a:rPr lang="zh-CN" altLang="en-US" dirty="0" smtClean="0"/>
              <a:t>功率放大电路</a:t>
            </a:r>
            <a:r>
              <a:rPr lang="zh-CN" altLang="en-US" dirty="0" smtClean="0">
                <a:solidFill>
                  <a:schemeClr val="tx1"/>
                </a:solidFill>
              </a:rPr>
              <a:t>（提高效率）</a:t>
            </a:r>
            <a:endParaRPr lang="zh-CN" altLang="en-US" dirty="0">
              <a:solidFill>
                <a:schemeClr val="tx1"/>
              </a:solidFill>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left)">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wipe(left)">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wipe(left)">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634" name="Rectangle 2"/>
          <p:cNvSpPr>
            <a:spLocks noGrp="1" noChangeArrowheads="1"/>
          </p:cNvSpPr>
          <p:nvPr>
            <p:ph type="ctrTitle" idx="4294967295"/>
          </p:nvPr>
        </p:nvSpPr>
        <p:spPr bwMode="auto">
          <a:xfrm>
            <a:off x="0" y="-30162"/>
            <a:ext cx="7772400" cy="6096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eaLnBrk="1" hangingPunct="1">
              <a:spcBef>
                <a:spcPct val="50000"/>
              </a:spcBef>
              <a:defRPr/>
            </a:pPr>
            <a:r>
              <a:rPr lang="en-US" altLang="zh-CN" sz="2800" b="1" kern="1200" dirty="0" smtClean="0">
                <a:solidFill>
                  <a:srgbClr val="0000FF"/>
                </a:solidFill>
                <a:latin typeface="微软雅黑" panose="020B0503020204020204" pitchFamily="34" charset="-122"/>
                <a:ea typeface="微软雅黑" panose="020B0503020204020204" pitchFamily="34" charset="-122"/>
                <a:cs typeface="+mn-cs"/>
              </a:rPr>
              <a:t>15.8.1  </a:t>
            </a:r>
            <a:r>
              <a:rPr lang="zh-CN" altLang="en-US" sz="2800" b="1" kern="1200" dirty="0">
                <a:solidFill>
                  <a:srgbClr val="0000FF"/>
                </a:solidFill>
                <a:latin typeface="微软雅黑" panose="020B0503020204020204" pitchFamily="34" charset="-122"/>
                <a:ea typeface="微软雅黑" panose="020B0503020204020204" pitchFamily="34" charset="-122"/>
                <a:cs typeface="+mn-cs"/>
              </a:rPr>
              <a:t>对功率放大电路的基本要求</a:t>
            </a:r>
          </a:p>
        </p:txBody>
      </p:sp>
      <p:sp>
        <p:nvSpPr>
          <p:cNvPr id="185348" name="Line 85"/>
          <p:cNvSpPr>
            <a:spLocks noChangeShapeType="1"/>
          </p:cNvSpPr>
          <p:nvPr/>
        </p:nvSpPr>
        <p:spPr bwMode="auto">
          <a:xfrm>
            <a:off x="7418512" y="973683"/>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5349" name="Line 86"/>
          <p:cNvSpPr>
            <a:spLocks noChangeShapeType="1"/>
          </p:cNvSpPr>
          <p:nvPr/>
        </p:nvSpPr>
        <p:spPr bwMode="auto">
          <a:xfrm>
            <a:off x="7342312" y="1068933"/>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85351" name="Line 88"/>
          <p:cNvSpPr>
            <a:spLocks noChangeShapeType="1"/>
          </p:cNvSpPr>
          <p:nvPr/>
        </p:nvSpPr>
        <p:spPr bwMode="auto">
          <a:xfrm>
            <a:off x="7221662" y="1526133"/>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FF"/>
              </a:solidFill>
            </a:endParaRPr>
          </a:p>
        </p:txBody>
      </p:sp>
      <p:sp>
        <p:nvSpPr>
          <p:cNvPr id="197721" name="Text Box 89"/>
          <p:cNvSpPr txBox="1">
            <a:spLocks noChangeArrowheads="1"/>
          </p:cNvSpPr>
          <p:nvPr/>
        </p:nvSpPr>
        <p:spPr bwMode="auto">
          <a:xfrm>
            <a:off x="179512" y="692696"/>
            <a:ext cx="7673975" cy="559897"/>
          </a:xfrm>
          <a:prstGeom prst="rect">
            <a:avLst/>
          </a:prstGeom>
          <a:noFill/>
          <a:ln w="9525">
            <a:noFill/>
            <a:miter lim="800000"/>
            <a:headEnd/>
            <a:tailEnd/>
          </a:ln>
          <a:effectLst/>
        </p:spPr>
        <p:txBody>
          <a:bodyPr>
            <a:spAutoFit/>
          </a:bodyPr>
          <a:lstStyle/>
          <a:p>
            <a:pPr eaLnBrk="1" hangingPunct="1">
              <a:lnSpc>
                <a:spcPct val="120000"/>
              </a:lnSpc>
              <a:defRPr/>
            </a:pPr>
            <a:r>
              <a:rPr lang="en-US" altLang="zh-CN" sz="2800" dirty="0">
                <a:solidFill>
                  <a:srgbClr val="0000FF"/>
                </a:solidFill>
                <a:latin typeface="Times New Roman" pitchFamily="18" charset="0"/>
              </a:rPr>
              <a:t>(1) </a:t>
            </a:r>
            <a:r>
              <a:rPr lang="zh-CN" altLang="en-US" sz="2800" dirty="0">
                <a:solidFill>
                  <a:srgbClr val="0000FF"/>
                </a:solidFill>
              </a:rPr>
              <a:t>在不失真的情况下能输出尽可能大的功率。</a:t>
            </a:r>
          </a:p>
        </p:txBody>
      </p:sp>
      <p:sp>
        <p:nvSpPr>
          <p:cNvPr id="197722" name="Text Box 90"/>
          <p:cNvSpPr txBox="1">
            <a:spLocks noChangeArrowheads="1"/>
          </p:cNvSpPr>
          <p:nvPr/>
        </p:nvSpPr>
        <p:spPr bwMode="auto">
          <a:xfrm>
            <a:off x="179512" y="1226096"/>
            <a:ext cx="6378575" cy="559897"/>
          </a:xfrm>
          <a:prstGeom prst="rect">
            <a:avLst/>
          </a:prstGeom>
          <a:noFill/>
          <a:ln w="9525">
            <a:noFill/>
            <a:miter lim="800000"/>
            <a:headEnd/>
            <a:tailEnd/>
          </a:ln>
          <a:effectLst/>
        </p:spPr>
        <p:txBody>
          <a:bodyPr>
            <a:spAutoFit/>
          </a:bodyPr>
          <a:lstStyle/>
          <a:p>
            <a:pPr eaLnBrk="1" hangingPunct="1">
              <a:lnSpc>
                <a:spcPct val="120000"/>
              </a:lnSpc>
              <a:defRPr/>
            </a:pPr>
            <a:r>
              <a:rPr lang="en-US" altLang="zh-CN" sz="2800" dirty="0">
                <a:solidFill>
                  <a:srgbClr val="0000FF"/>
                </a:solidFill>
                <a:latin typeface="Times New Roman" pitchFamily="18" charset="0"/>
              </a:rPr>
              <a:t>(2) </a:t>
            </a:r>
            <a:r>
              <a:rPr lang="zh-CN" altLang="en-US" sz="2800" dirty="0">
                <a:solidFill>
                  <a:srgbClr val="0000FF"/>
                </a:solidFill>
              </a:rPr>
              <a:t>由于功率较大，要求提高效率。</a:t>
            </a:r>
          </a:p>
        </p:txBody>
      </p:sp>
      <p:graphicFrame>
        <p:nvGraphicFramePr>
          <p:cNvPr id="197723" name="Object 91"/>
          <p:cNvGraphicFramePr>
            <a:graphicFrameLocks noChangeAspect="1"/>
          </p:cNvGraphicFramePr>
          <p:nvPr>
            <p:extLst>
              <p:ext uri="{D42A27DB-BD31-4B8C-83A1-F6EECF244321}">
                <p14:modId xmlns:p14="http://schemas.microsoft.com/office/powerpoint/2010/main" val="3305489018"/>
              </p:ext>
            </p:extLst>
          </p:nvPr>
        </p:nvGraphicFramePr>
        <p:xfrm>
          <a:off x="835025" y="1954213"/>
          <a:ext cx="4984750" cy="992187"/>
        </p:xfrm>
        <a:graphic>
          <a:graphicData uri="http://schemas.openxmlformats.org/presentationml/2006/ole">
            <mc:AlternateContent xmlns:mc="http://schemas.openxmlformats.org/markup-compatibility/2006">
              <mc:Choice xmlns:v="urn:schemas-microsoft-com:vml" Requires="v">
                <p:oleObj spid="_x0000_s202818" name="公式" r:id="rId4" imgW="2006280" imgH="419040" progId="Equation.3">
                  <p:embed/>
                </p:oleObj>
              </mc:Choice>
              <mc:Fallback>
                <p:oleObj name="公式" r:id="rId4" imgW="2006280" imgH="419040" progId="Equation.3">
                  <p:embed/>
                  <p:pic>
                    <p:nvPicPr>
                      <p:cNvPr id="0" name=""/>
                      <p:cNvPicPr>
                        <a:picLocks noChangeAspect="1" noChangeArrowheads="1"/>
                      </p:cNvPicPr>
                      <p:nvPr/>
                    </p:nvPicPr>
                    <p:blipFill>
                      <a:blip r:embed="rId5"/>
                      <a:srcRect/>
                      <a:stretch>
                        <a:fillRect/>
                      </a:stretch>
                    </p:blipFill>
                    <p:spPr bwMode="auto">
                      <a:xfrm>
                        <a:off x="835025" y="1954213"/>
                        <a:ext cx="4984750" cy="992187"/>
                      </a:xfrm>
                      <a:prstGeom prst="rect">
                        <a:avLst/>
                      </a:prstGeom>
                      <a:noFill/>
                      <a:ln>
                        <a:noFill/>
                      </a:ln>
                      <a:effectLst/>
                      <a:extLst/>
                    </p:spPr>
                  </p:pic>
                </p:oleObj>
              </mc:Fallback>
            </mc:AlternateContent>
          </a:graphicData>
        </a:graphic>
      </p:graphicFrame>
      <p:sp>
        <p:nvSpPr>
          <p:cNvPr id="197724" name="Line 92"/>
          <p:cNvSpPr>
            <a:spLocks noChangeShapeType="1"/>
          </p:cNvSpPr>
          <p:nvPr/>
        </p:nvSpPr>
        <p:spPr bwMode="auto">
          <a:xfrm>
            <a:off x="5356350" y="2516733"/>
            <a:ext cx="0" cy="533400"/>
          </a:xfrm>
          <a:prstGeom prst="line">
            <a:avLst/>
          </a:prstGeom>
          <a:noFill/>
          <a:ln w="38100">
            <a:solidFill>
              <a:srgbClr val="FF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725" name="Line 93"/>
          <p:cNvSpPr>
            <a:spLocks noChangeShapeType="1"/>
          </p:cNvSpPr>
          <p:nvPr/>
        </p:nvSpPr>
        <p:spPr bwMode="auto">
          <a:xfrm flipV="1">
            <a:off x="1119312" y="2123033"/>
            <a:ext cx="0" cy="609600"/>
          </a:xfrm>
          <a:prstGeom prst="line">
            <a:avLst/>
          </a:prstGeom>
          <a:noFill/>
          <a:ln w="38100">
            <a:solidFill>
              <a:srgbClr val="FF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1" name="Picture 614" descr="图片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9388" y="3284562"/>
            <a:ext cx="4087812"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5" descr="图片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95963" y="3284562"/>
            <a:ext cx="2614612" cy="273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右箭头 1"/>
          <p:cNvSpPr>
            <a:spLocks noChangeArrowheads="1"/>
          </p:cNvSpPr>
          <p:nvPr/>
        </p:nvSpPr>
        <p:spPr bwMode="auto">
          <a:xfrm>
            <a:off x="4267200" y="4651399"/>
            <a:ext cx="1600200" cy="361950"/>
          </a:xfrm>
          <a:prstGeom prst="rightArrow">
            <a:avLst>
              <a:gd name="adj1" fmla="val 50000"/>
              <a:gd name="adj2" fmla="val 50003"/>
            </a:avLst>
          </a:prstGeom>
          <a:solidFill>
            <a:schemeClr val="accent1"/>
          </a:solidFill>
          <a:ln>
            <a:noFill/>
          </a:ln>
          <a:extLst>
            <a:ext uri="{91240B29-F687-4F45-9708-019B960494DF}">
              <a14:hiddenLine xmlns:a14="http://schemas.microsoft.com/office/drawing/2010/main" w="38100" algn="ctr">
                <a:solidFill>
                  <a:srgbClr val="000000"/>
                </a:solidFill>
                <a:round/>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Tree>
    <p:extLst>
      <p:ext uri="{BB962C8B-B14F-4D97-AF65-F5344CB8AC3E}">
        <p14:creationId xmlns:p14="http://schemas.microsoft.com/office/powerpoint/2010/main" val="17222008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7721"/>
                                        </p:tgtEl>
                                        <p:attrNameLst>
                                          <p:attrName>style.visibility</p:attrName>
                                        </p:attrNameLst>
                                      </p:cBhvr>
                                      <p:to>
                                        <p:strVal val="visible"/>
                                      </p:to>
                                    </p:set>
                                    <p:animEffect transition="in" filter="wipe(left)">
                                      <p:cBhvr>
                                        <p:cTn id="7" dur="500"/>
                                        <p:tgtEl>
                                          <p:spTgt spid="1977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7722"/>
                                        </p:tgtEl>
                                        <p:attrNameLst>
                                          <p:attrName>style.visibility</p:attrName>
                                        </p:attrNameLst>
                                      </p:cBhvr>
                                      <p:to>
                                        <p:strVal val="visible"/>
                                      </p:to>
                                    </p:set>
                                    <p:animEffect transition="in" filter="wipe(left)">
                                      <p:cBhvr>
                                        <p:cTn id="12" dur="500"/>
                                        <p:tgtEl>
                                          <p:spTgt spid="1977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7723"/>
                                        </p:tgtEl>
                                        <p:attrNameLst>
                                          <p:attrName>style.visibility</p:attrName>
                                        </p:attrNameLst>
                                      </p:cBhvr>
                                      <p:to>
                                        <p:strVal val="visible"/>
                                      </p:to>
                                    </p:set>
                                    <p:animEffect transition="in" filter="wipe(left)">
                                      <p:cBhvr>
                                        <p:cTn id="17" dur="500"/>
                                        <p:tgtEl>
                                          <p:spTgt spid="1977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97724"/>
                                        </p:tgtEl>
                                        <p:attrNameLst>
                                          <p:attrName>style.visibility</p:attrName>
                                        </p:attrNameLst>
                                      </p:cBhvr>
                                      <p:to>
                                        <p:strVal val="visible"/>
                                      </p:to>
                                    </p:set>
                                    <p:animEffect transition="in" filter="wipe(up)">
                                      <p:cBhvr>
                                        <p:cTn id="22" dur="500"/>
                                        <p:tgtEl>
                                          <p:spTgt spid="1977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97725"/>
                                        </p:tgtEl>
                                        <p:attrNameLst>
                                          <p:attrName>style.visibility</p:attrName>
                                        </p:attrNameLst>
                                      </p:cBhvr>
                                      <p:to>
                                        <p:strVal val="visible"/>
                                      </p:to>
                                    </p:set>
                                    <p:animEffect transition="in" filter="wipe(down)">
                                      <p:cBhvr>
                                        <p:cTn id="27" dur="500"/>
                                        <p:tgtEl>
                                          <p:spTgt spid="197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721" grpId="0" autoUpdateAnimBg="0"/>
      <p:bldP spid="197722" grpId="0" autoUpdateAnimBg="0"/>
      <p:bldP spid="197724" grpId="0" animBg="1"/>
      <p:bldP spid="197725"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741" name="Text Box 85"/>
          <p:cNvSpPr txBox="1">
            <a:spLocks noChangeArrowheads="1"/>
          </p:cNvSpPr>
          <p:nvPr/>
        </p:nvSpPr>
        <p:spPr bwMode="auto">
          <a:xfrm>
            <a:off x="42923" y="1079524"/>
            <a:ext cx="4224277" cy="1717393"/>
          </a:xfrm>
          <a:prstGeom prst="rect">
            <a:avLst/>
          </a:prstGeom>
          <a:noFill/>
          <a:ln w="9525">
            <a:noFill/>
            <a:miter lim="800000"/>
            <a:headEnd/>
            <a:tailEnd/>
          </a:ln>
          <a:effectLst/>
        </p:spPr>
        <p:txBody>
          <a:bodyPr wrap="square">
            <a:spAutoFit/>
          </a:bodyPr>
          <a:lstStyle/>
          <a:p>
            <a:pPr algn="ctr" eaLnBrk="1" hangingPunct="1">
              <a:lnSpc>
                <a:spcPct val="110000"/>
              </a:lnSpc>
              <a:defRPr/>
            </a:pPr>
            <a:r>
              <a:rPr lang="zh-CN" altLang="en-US" dirty="0">
                <a:solidFill>
                  <a:srgbClr val="CC0000"/>
                </a:solidFill>
                <a:latin typeface="Times New Roman" pitchFamily="18" charset="0"/>
              </a:rPr>
              <a:t>甲类工作状态</a:t>
            </a:r>
          </a:p>
          <a:p>
            <a:pPr algn="just" eaLnBrk="1" hangingPunct="1">
              <a:lnSpc>
                <a:spcPct val="110000"/>
              </a:lnSpc>
              <a:defRPr/>
            </a:pPr>
            <a:r>
              <a:rPr lang="zh-CN" altLang="en-US" dirty="0">
                <a:solidFill>
                  <a:schemeClr val="tx1"/>
                </a:solidFill>
                <a:latin typeface="Times New Roman" pitchFamily="18" charset="0"/>
              </a:rPr>
              <a:t>     晶体管在输入信号的</a:t>
            </a:r>
            <a:r>
              <a:rPr lang="zh-CN" altLang="en-US" dirty="0" smtClean="0">
                <a:solidFill>
                  <a:schemeClr val="tx1"/>
                </a:solidFill>
                <a:latin typeface="Times New Roman" pitchFamily="18" charset="0"/>
              </a:rPr>
              <a:t>整个</a:t>
            </a:r>
            <a:r>
              <a:rPr lang="zh-CN" altLang="en-US" dirty="0">
                <a:solidFill>
                  <a:schemeClr val="tx1"/>
                </a:solidFill>
                <a:latin typeface="Times New Roman" pitchFamily="18" charset="0"/>
              </a:rPr>
              <a:t>周期内都导通</a:t>
            </a:r>
            <a:r>
              <a:rPr lang="en-US" altLang="zh-CN" dirty="0">
                <a:solidFill>
                  <a:schemeClr val="tx1"/>
                </a:solidFill>
                <a:latin typeface="Times New Roman" pitchFamily="18" charset="0"/>
              </a:rPr>
              <a:t>, </a:t>
            </a:r>
            <a:r>
              <a:rPr lang="zh-CN" altLang="en-US" dirty="0">
                <a:solidFill>
                  <a:schemeClr val="tx1"/>
                </a:solidFill>
                <a:latin typeface="Times New Roman" pitchFamily="18" charset="0"/>
              </a:rPr>
              <a:t>静态</a:t>
            </a:r>
            <a:r>
              <a:rPr lang="en-US" altLang="zh-CN" i="1" dirty="0">
                <a:solidFill>
                  <a:schemeClr val="tx1"/>
                </a:solidFill>
                <a:latin typeface="Times New Roman" pitchFamily="18" charset="0"/>
              </a:rPr>
              <a:t>I</a:t>
            </a:r>
            <a:r>
              <a:rPr lang="en-US" altLang="zh-CN" baseline="-25000" dirty="0">
                <a:solidFill>
                  <a:schemeClr val="tx1"/>
                </a:solidFill>
                <a:latin typeface="Times New Roman" pitchFamily="18" charset="0"/>
              </a:rPr>
              <a:t>C</a:t>
            </a:r>
            <a:r>
              <a:rPr lang="zh-CN" altLang="en-US" dirty="0" smtClean="0">
                <a:solidFill>
                  <a:schemeClr val="tx1"/>
                </a:solidFill>
                <a:latin typeface="Times New Roman" pitchFamily="18" charset="0"/>
              </a:rPr>
              <a:t>较大</a:t>
            </a:r>
            <a:r>
              <a:rPr lang="en-US" altLang="zh-CN" dirty="0">
                <a:solidFill>
                  <a:schemeClr val="tx1"/>
                </a:solidFill>
                <a:latin typeface="Times New Roman" pitchFamily="18" charset="0"/>
              </a:rPr>
              <a:t>, </a:t>
            </a:r>
            <a:r>
              <a:rPr lang="zh-CN" altLang="en-US" dirty="0">
                <a:solidFill>
                  <a:schemeClr val="tx1"/>
                </a:solidFill>
                <a:latin typeface="Times New Roman" pitchFamily="18" charset="0"/>
              </a:rPr>
              <a:t>波形好</a:t>
            </a:r>
            <a:r>
              <a:rPr lang="en-US" altLang="zh-CN" dirty="0">
                <a:solidFill>
                  <a:schemeClr val="tx1"/>
                </a:solidFill>
                <a:latin typeface="Times New Roman" pitchFamily="18" charset="0"/>
              </a:rPr>
              <a:t>, </a:t>
            </a:r>
            <a:r>
              <a:rPr lang="zh-CN" altLang="en-US" dirty="0">
                <a:solidFill>
                  <a:schemeClr val="tx1"/>
                </a:solidFill>
                <a:latin typeface="Times New Roman" pitchFamily="18" charset="0"/>
              </a:rPr>
              <a:t>管耗大</a:t>
            </a:r>
            <a:r>
              <a:rPr lang="en-US" altLang="zh-CN" dirty="0">
                <a:solidFill>
                  <a:schemeClr val="tx1"/>
                </a:solidFill>
                <a:latin typeface="Times New Roman" pitchFamily="18" charset="0"/>
              </a:rPr>
              <a:t>,</a:t>
            </a:r>
            <a:r>
              <a:rPr lang="zh-CN" altLang="en-US" dirty="0">
                <a:solidFill>
                  <a:schemeClr val="tx1"/>
                </a:solidFill>
                <a:latin typeface="Times New Roman" pitchFamily="18" charset="0"/>
              </a:rPr>
              <a:t>效率低。</a:t>
            </a:r>
          </a:p>
        </p:txBody>
      </p:sp>
      <p:sp>
        <p:nvSpPr>
          <p:cNvPr id="198744" name="Text Box 88"/>
          <p:cNvSpPr txBox="1">
            <a:spLocks noChangeArrowheads="1"/>
          </p:cNvSpPr>
          <p:nvPr/>
        </p:nvSpPr>
        <p:spPr bwMode="auto">
          <a:xfrm>
            <a:off x="663575" y="708049"/>
            <a:ext cx="3170238" cy="488950"/>
          </a:xfrm>
          <a:prstGeom prst="rect">
            <a:avLst/>
          </a:prstGeom>
          <a:noFill/>
          <a:ln w="9525">
            <a:noFill/>
            <a:miter lim="800000"/>
            <a:headEnd/>
            <a:tailEnd/>
          </a:ln>
          <a:effectLst/>
        </p:spPr>
        <p:txBody>
          <a:bodyPr wrap="none">
            <a:spAutoFit/>
          </a:bodyPr>
          <a:lstStyle/>
          <a:p>
            <a:pPr algn="ctr" eaLnBrk="1" hangingPunct="1">
              <a:defRPr/>
            </a:pPr>
            <a:r>
              <a:rPr lang="zh-CN" altLang="en-US" sz="2600" dirty="0">
                <a:solidFill>
                  <a:srgbClr val="0000FF"/>
                </a:solidFill>
                <a:latin typeface="Times New Roman" pitchFamily="18" charset="0"/>
              </a:rPr>
              <a:t>放大电路的工作状态</a:t>
            </a:r>
          </a:p>
        </p:txBody>
      </p:sp>
      <p:pic>
        <p:nvPicPr>
          <p:cNvPr id="187396" name="Picture 175" descr="图片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619120"/>
            <a:ext cx="4310140" cy="202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0" y="-30162"/>
            <a:ext cx="7772400" cy="609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b="1" kern="1200" dirty="0" smtClean="0">
                <a:solidFill>
                  <a:srgbClr val="0000FF"/>
                </a:solidFill>
                <a:latin typeface="微软雅黑" panose="020B0503020204020204" pitchFamily="34" charset="-122"/>
                <a:ea typeface="微软雅黑" panose="020B0503020204020204" pitchFamily="34" charset="-122"/>
                <a:cs typeface="+mn-cs"/>
              </a:rPr>
              <a:t>15.8.1  </a:t>
            </a:r>
            <a:r>
              <a:rPr lang="zh-CN" altLang="en-US" sz="2800" b="1" kern="1200" dirty="0" smtClean="0">
                <a:solidFill>
                  <a:srgbClr val="0000FF"/>
                </a:solidFill>
                <a:latin typeface="微软雅黑" panose="020B0503020204020204" pitchFamily="34" charset="-122"/>
                <a:ea typeface="微软雅黑" panose="020B0503020204020204" pitchFamily="34" charset="-122"/>
                <a:cs typeface="+mn-cs"/>
              </a:rPr>
              <a:t>对功率放大电路的基本要求</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sp>
        <p:nvSpPr>
          <p:cNvPr id="10" name="Text Box 86"/>
          <p:cNvSpPr txBox="1">
            <a:spLocks noChangeArrowheads="1"/>
          </p:cNvSpPr>
          <p:nvPr/>
        </p:nvSpPr>
        <p:spPr bwMode="auto">
          <a:xfrm>
            <a:off x="179512" y="2737371"/>
            <a:ext cx="3912071" cy="2123658"/>
          </a:xfrm>
          <a:prstGeom prst="rect">
            <a:avLst/>
          </a:prstGeom>
          <a:noFill/>
          <a:ln w="9525">
            <a:noFill/>
            <a:miter lim="800000"/>
            <a:headEnd/>
            <a:tailEnd/>
          </a:ln>
          <a:effectLst/>
        </p:spPr>
        <p:txBody>
          <a:bodyPr wrap="square">
            <a:spAutoFit/>
          </a:bodyPr>
          <a:lstStyle/>
          <a:p>
            <a:pPr eaLnBrk="1" hangingPunct="1">
              <a:lnSpc>
                <a:spcPct val="110000"/>
              </a:lnSpc>
              <a:defRPr/>
            </a:pPr>
            <a:r>
              <a:rPr lang="en-US" altLang="zh-CN" dirty="0">
                <a:solidFill>
                  <a:srgbClr val="CC0000"/>
                </a:solidFill>
                <a:latin typeface="Times New Roman" pitchFamily="18" charset="0"/>
              </a:rPr>
              <a:t>       </a:t>
            </a:r>
            <a:r>
              <a:rPr lang="en-US" altLang="zh-CN" dirty="0" smtClean="0">
                <a:solidFill>
                  <a:srgbClr val="CC0000"/>
                </a:solidFill>
                <a:latin typeface="Times New Roman" pitchFamily="18" charset="0"/>
              </a:rPr>
              <a:t>     </a:t>
            </a:r>
            <a:r>
              <a:rPr lang="zh-CN" altLang="en-US" dirty="0" smtClean="0">
                <a:solidFill>
                  <a:srgbClr val="CC0000"/>
                </a:solidFill>
                <a:latin typeface="Times New Roman" pitchFamily="18" charset="0"/>
              </a:rPr>
              <a:t>乙</a:t>
            </a:r>
            <a:r>
              <a:rPr lang="zh-CN" altLang="en-US" dirty="0">
                <a:solidFill>
                  <a:srgbClr val="CC0000"/>
                </a:solidFill>
                <a:latin typeface="Times New Roman" pitchFamily="18" charset="0"/>
              </a:rPr>
              <a:t>类工作状态</a:t>
            </a:r>
          </a:p>
          <a:p>
            <a:pPr algn="just" eaLnBrk="1" hangingPunct="1">
              <a:lnSpc>
                <a:spcPct val="110000"/>
              </a:lnSpc>
              <a:defRPr/>
            </a:pPr>
            <a:r>
              <a:rPr lang="zh-CN" altLang="en-US" dirty="0">
                <a:solidFill>
                  <a:schemeClr val="tx1"/>
                </a:solidFill>
                <a:latin typeface="Times New Roman" pitchFamily="18" charset="0"/>
              </a:rPr>
              <a:t>    晶体管只在输入信号的</a:t>
            </a:r>
            <a:r>
              <a:rPr lang="zh-CN" altLang="en-US" dirty="0" smtClean="0">
                <a:solidFill>
                  <a:schemeClr val="tx1"/>
                </a:solidFill>
                <a:latin typeface="Times New Roman" pitchFamily="18" charset="0"/>
              </a:rPr>
              <a:t>半个周期</a:t>
            </a:r>
            <a:r>
              <a:rPr lang="zh-CN" altLang="en-US" dirty="0">
                <a:solidFill>
                  <a:schemeClr val="tx1"/>
                </a:solidFill>
                <a:latin typeface="Times New Roman" pitchFamily="18" charset="0"/>
              </a:rPr>
              <a:t>内导通</a:t>
            </a:r>
            <a:r>
              <a:rPr lang="en-US" altLang="zh-CN" dirty="0">
                <a:solidFill>
                  <a:schemeClr val="tx1"/>
                </a:solidFill>
                <a:latin typeface="Times New Roman" pitchFamily="18" charset="0"/>
              </a:rPr>
              <a:t>,  </a:t>
            </a:r>
            <a:r>
              <a:rPr lang="zh-CN" altLang="en-US" dirty="0">
                <a:solidFill>
                  <a:schemeClr val="tx1"/>
                </a:solidFill>
                <a:latin typeface="Times New Roman" pitchFamily="18" charset="0"/>
              </a:rPr>
              <a:t>静态</a:t>
            </a:r>
            <a:r>
              <a:rPr lang="en-US" altLang="zh-CN" i="1" dirty="0">
                <a:solidFill>
                  <a:schemeClr val="tx1"/>
                </a:solidFill>
                <a:latin typeface="Times New Roman" pitchFamily="18" charset="0"/>
              </a:rPr>
              <a:t>I</a:t>
            </a:r>
            <a:r>
              <a:rPr lang="en-US" altLang="zh-CN" baseline="-25000" dirty="0">
                <a:solidFill>
                  <a:schemeClr val="tx1"/>
                </a:solidFill>
                <a:latin typeface="Times New Roman" pitchFamily="18" charset="0"/>
              </a:rPr>
              <a:t>C</a:t>
            </a:r>
            <a:r>
              <a:rPr lang="en-US" altLang="zh-CN" dirty="0">
                <a:solidFill>
                  <a:schemeClr val="tx1"/>
                </a:solidFill>
                <a:latin typeface="Times New Roman" pitchFamily="18" charset="0"/>
              </a:rPr>
              <a:t>= 0,  </a:t>
            </a:r>
            <a:r>
              <a:rPr lang="zh-CN" altLang="en-US" dirty="0">
                <a:solidFill>
                  <a:schemeClr val="tx1"/>
                </a:solidFill>
                <a:latin typeface="Times New Roman" pitchFamily="18" charset="0"/>
              </a:rPr>
              <a:t>波形严重失真，管耗小</a:t>
            </a:r>
            <a:r>
              <a:rPr lang="en-US" altLang="zh-CN" dirty="0">
                <a:solidFill>
                  <a:schemeClr val="tx1"/>
                </a:solidFill>
                <a:latin typeface="Times New Roman" pitchFamily="18" charset="0"/>
              </a:rPr>
              <a:t>,  </a:t>
            </a:r>
            <a:r>
              <a:rPr lang="zh-CN" altLang="en-US" dirty="0">
                <a:solidFill>
                  <a:schemeClr val="tx1"/>
                </a:solidFill>
                <a:latin typeface="Times New Roman" pitchFamily="18" charset="0"/>
              </a:rPr>
              <a:t>效率高。</a:t>
            </a:r>
          </a:p>
        </p:txBody>
      </p:sp>
      <p:pic>
        <p:nvPicPr>
          <p:cNvPr id="11" name="Picture 176" descr="图片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9295" y="2621696"/>
            <a:ext cx="4476032" cy="1998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77" descr="图片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3235" y="4478304"/>
            <a:ext cx="4369495" cy="1963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87"/>
          <p:cNvSpPr txBox="1">
            <a:spLocks noChangeArrowheads="1"/>
          </p:cNvSpPr>
          <p:nvPr/>
        </p:nvSpPr>
        <p:spPr bwMode="auto">
          <a:xfrm>
            <a:off x="137417" y="4706084"/>
            <a:ext cx="4222553" cy="1717393"/>
          </a:xfrm>
          <a:prstGeom prst="rect">
            <a:avLst/>
          </a:prstGeom>
          <a:noFill/>
          <a:ln w="9525">
            <a:noFill/>
            <a:miter lim="800000"/>
            <a:headEnd/>
            <a:tailEnd/>
          </a:ln>
          <a:effectLst/>
        </p:spPr>
        <p:txBody>
          <a:bodyPr wrap="square">
            <a:spAutoFit/>
          </a:bodyPr>
          <a:lstStyle/>
          <a:p>
            <a:pPr algn="ctr" eaLnBrk="1" hangingPunct="1">
              <a:lnSpc>
                <a:spcPct val="110000"/>
              </a:lnSpc>
              <a:defRPr/>
            </a:pPr>
            <a:r>
              <a:rPr lang="zh-CN" altLang="en-US" dirty="0">
                <a:solidFill>
                  <a:srgbClr val="CC0000"/>
                </a:solidFill>
                <a:latin typeface="Times New Roman" pitchFamily="18" charset="0"/>
              </a:rPr>
              <a:t>甲乙类工作状态</a:t>
            </a:r>
          </a:p>
          <a:p>
            <a:pPr algn="just" eaLnBrk="1" hangingPunct="1">
              <a:lnSpc>
                <a:spcPct val="110000"/>
              </a:lnSpc>
              <a:defRPr/>
            </a:pPr>
            <a:r>
              <a:rPr lang="zh-CN" altLang="en-US" dirty="0">
                <a:solidFill>
                  <a:schemeClr val="tx1"/>
                </a:solidFill>
                <a:latin typeface="Times New Roman" pitchFamily="18" charset="0"/>
              </a:rPr>
              <a:t>    晶体管导通的时间</a:t>
            </a:r>
            <a:r>
              <a:rPr lang="zh-CN" altLang="en-US" dirty="0" smtClean="0">
                <a:solidFill>
                  <a:schemeClr val="tx1"/>
                </a:solidFill>
                <a:latin typeface="Times New Roman" pitchFamily="18" charset="0"/>
              </a:rPr>
              <a:t>大于半个</a:t>
            </a:r>
            <a:r>
              <a:rPr lang="zh-CN" altLang="en-US" dirty="0">
                <a:solidFill>
                  <a:schemeClr val="tx1"/>
                </a:solidFill>
                <a:latin typeface="Times New Roman" pitchFamily="18" charset="0"/>
              </a:rPr>
              <a:t>周期</a:t>
            </a:r>
            <a:r>
              <a:rPr lang="en-US" altLang="zh-CN" dirty="0">
                <a:solidFill>
                  <a:schemeClr val="tx1"/>
                </a:solidFill>
                <a:latin typeface="Times New Roman" pitchFamily="18" charset="0"/>
              </a:rPr>
              <a:t>, </a:t>
            </a:r>
            <a:r>
              <a:rPr lang="zh-CN" altLang="en-US" dirty="0">
                <a:solidFill>
                  <a:schemeClr val="tx1"/>
                </a:solidFill>
                <a:latin typeface="Times New Roman" pitchFamily="18" charset="0"/>
              </a:rPr>
              <a:t>静态</a:t>
            </a:r>
            <a:r>
              <a:rPr lang="en-US" altLang="zh-CN" i="1" dirty="0">
                <a:solidFill>
                  <a:schemeClr val="tx1"/>
                </a:solidFill>
                <a:latin typeface="Times New Roman" pitchFamily="18" charset="0"/>
              </a:rPr>
              <a:t>I</a:t>
            </a:r>
            <a:r>
              <a:rPr lang="en-US" altLang="zh-CN" baseline="-25000" dirty="0">
                <a:solidFill>
                  <a:schemeClr val="tx1"/>
                </a:solidFill>
                <a:latin typeface="Times New Roman" pitchFamily="18" charset="0"/>
              </a:rPr>
              <a:t>C </a:t>
            </a:r>
            <a:r>
              <a:rPr lang="en-US" altLang="zh-CN" dirty="0">
                <a:solidFill>
                  <a:schemeClr val="tx1"/>
                </a:solidFill>
                <a:latin typeface="Times New Roman" pitchFamily="18" charset="0"/>
                <a:sym typeface="Symbol" pitchFamily="18" charset="2"/>
              </a:rPr>
              <a:t> </a:t>
            </a:r>
            <a:r>
              <a:rPr lang="en-US" altLang="zh-CN" dirty="0">
                <a:solidFill>
                  <a:schemeClr val="tx1"/>
                </a:solidFill>
                <a:latin typeface="Times New Roman" pitchFamily="18" charset="0"/>
              </a:rPr>
              <a:t>0, </a:t>
            </a:r>
            <a:r>
              <a:rPr lang="zh-CN" altLang="en-US" dirty="0">
                <a:solidFill>
                  <a:schemeClr val="tx1"/>
                </a:solidFill>
                <a:latin typeface="Times New Roman" pitchFamily="18" charset="0"/>
              </a:rPr>
              <a:t>一般功放常采用此种工作状态。</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8741">
                                            <p:txEl>
                                              <p:pRg st="0" end="0"/>
                                            </p:txEl>
                                          </p:spTgt>
                                        </p:tgtEl>
                                        <p:attrNameLst>
                                          <p:attrName>style.visibility</p:attrName>
                                        </p:attrNameLst>
                                      </p:cBhvr>
                                      <p:to>
                                        <p:strVal val="visible"/>
                                      </p:to>
                                    </p:set>
                                    <p:animEffect transition="in" filter="wipe(down)">
                                      <p:cBhvr>
                                        <p:cTn id="7" dur="500"/>
                                        <p:tgtEl>
                                          <p:spTgt spid="198741">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wipe(down)">
                                      <p:cBhvr>
                                        <p:cTn id="10" dur="500"/>
                                        <p:tgtEl>
                                          <p:spTgt spid="10">
                                            <p:txEl>
                                              <p:pRg st="0" end="0"/>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wipe(down)">
                                      <p:cBhvr>
                                        <p:cTn id="13" dur="500"/>
                                        <p:tgtEl>
                                          <p:spTgt spid="1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98741">
                                            <p:txEl>
                                              <p:pRg st="1" end="1"/>
                                            </p:txEl>
                                          </p:spTgt>
                                        </p:tgtEl>
                                        <p:attrNameLst>
                                          <p:attrName>style.visibility</p:attrName>
                                        </p:attrNameLst>
                                      </p:cBhvr>
                                      <p:to>
                                        <p:strVal val="visible"/>
                                      </p:to>
                                    </p:set>
                                    <p:animEffect transition="in" filter="wipe(down)">
                                      <p:cBhvr>
                                        <p:cTn id="18" dur="500"/>
                                        <p:tgtEl>
                                          <p:spTgt spid="198741">
                                            <p:txEl>
                                              <p:pRg st="1" end="1"/>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187396"/>
                                        </p:tgtEl>
                                        <p:attrNameLst>
                                          <p:attrName>style.visibility</p:attrName>
                                        </p:attrNameLst>
                                      </p:cBhvr>
                                      <p:to>
                                        <p:strVal val="visible"/>
                                      </p:to>
                                    </p:set>
                                    <p:animEffect transition="in" filter="wipe(down)">
                                      <p:cBhvr>
                                        <p:cTn id="21" dur="500"/>
                                        <p:tgtEl>
                                          <p:spTgt spid="18739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0">
                                            <p:txEl>
                                              <p:pRg st="1" end="1"/>
                                            </p:txEl>
                                          </p:spTgt>
                                        </p:tgtEl>
                                        <p:attrNameLst>
                                          <p:attrName>style.visibility</p:attrName>
                                        </p:attrNameLst>
                                      </p:cBhvr>
                                      <p:to>
                                        <p:strVal val="visible"/>
                                      </p:to>
                                    </p:set>
                                    <p:animEffect transition="in" filter="wipe(down)">
                                      <p:cBhvr>
                                        <p:cTn id="26" dur="500"/>
                                        <p:tgtEl>
                                          <p:spTgt spid="10">
                                            <p:txEl>
                                              <p:pRg st="1" end="1"/>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3">
                                            <p:txEl>
                                              <p:pRg st="1" end="1"/>
                                            </p:txEl>
                                          </p:spTgt>
                                        </p:tgtEl>
                                        <p:attrNameLst>
                                          <p:attrName>style.visibility</p:attrName>
                                        </p:attrNameLst>
                                      </p:cBhvr>
                                      <p:to>
                                        <p:strVal val="visible"/>
                                      </p:to>
                                    </p:set>
                                    <p:animEffect transition="in" filter="wipe(down)">
                                      <p:cBhvr>
                                        <p:cTn id="34" dur="500"/>
                                        <p:tgtEl>
                                          <p:spTgt spid="13">
                                            <p:txEl>
                                              <p:pRg st="1" end="1"/>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33" name="Rectangle 53"/>
          <p:cNvSpPr>
            <a:spLocks noChangeArrowheads="1"/>
          </p:cNvSpPr>
          <p:nvPr/>
        </p:nvSpPr>
        <p:spPr bwMode="auto">
          <a:xfrm>
            <a:off x="395536" y="980728"/>
            <a:ext cx="8497887" cy="4745915"/>
          </a:xfrm>
          <a:prstGeom prst="rect">
            <a:avLst/>
          </a:prstGeom>
          <a:noFill/>
          <a:ln w="9525">
            <a:noFill/>
            <a:miter lim="800000"/>
            <a:headEnd/>
            <a:tailEnd/>
          </a:ln>
          <a:effectLst/>
        </p:spPr>
        <p:txBody>
          <a:bodyPr>
            <a:spAutoFit/>
          </a:bodyPr>
          <a:lstStyle/>
          <a:p>
            <a:pPr indent="457200" eaLnBrk="1" hangingPunct="1">
              <a:lnSpc>
                <a:spcPct val="120000"/>
              </a:lnSpc>
              <a:defRPr/>
            </a:pPr>
            <a:r>
              <a:rPr lang="zh-CN" altLang="en-US" sz="2800" dirty="0" smtClean="0">
                <a:solidFill>
                  <a:schemeClr val="tx1"/>
                </a:solidFill>
                <a:latin typeface="Times New Roman" pitchFamily="18" charset="0"/>
              </a:rPr>
              <a:t>互补</a:t>
            </a:r>
            <a:r>
              <a:rPr lang="zh-CN" altLang="en-US" sz="2800" dirty="0">
                <a:solidFill>
                  <a:schemeClr val="tx1"/>
                </a:solidFill>
                <a:latin typeface="Times New Roman" pitchFamily="18" charset="0"/>
              </a:rPr>
              <a:t>对称电路是集成功率放大电路输出级的基本形式</a:t>
            </a:r>
            <a:r>
              <a:rPr lang="zh-CN" altLang="en-US" sz="2800" dirty="0" smtClean="0">
                <a:solidFill>
                  <a:schemeClr val="tx1"/>
                </a:solidFill>
                <a:latin typeface="Times New Roman" pitchFamily="18" charset="0"/>
              </a:rPr>
              <a:t>。</a:t>
            </a:r>
            <a:endParaRPr lang="en-US" altLang="zh-CN" sz="2800" dirty="0" smtClean="0">
              <a:solidFill>
                <a:schemeClr val="tx1"/>
              </a:solidFill>
              <a:latin typeface="Times New Roman" pitchFamily="18" charset="0"/>
            </a:endParaRPr>
          </a:p>
          <a:p>
            <a:pPr indent="457200" eaLnBrk="1" hangingPunct="1">
              <a:lnSpc>
                <a:spcPct val="120000"/>
              </a:lnSpc>
              <a:defRPr/>
            </a:pPr>
            <a:r>
              <a:rPr lang="zh-CN" altLang="en-US" sz="2800" dirty="0" smtClean="0">
                <a:solidFill>
                  <a:schemeClr val="tx1"/>
                </a:solidFill>
                <a:latin typeface="Times New Roman" pitchFamily="18" charset="0"/>
              </a:rPr>
              <a:t>当</a:t>
            </a:r>
            <a:r>
              <a:rPr lang="zh-CN" altLang="en-US" sz="2800" dirty="0">
                <a:solidFill>
                  <a:schemeClr val="tx1"/>
                </a:solidFill>
                <a:latin typeface="Times New Roman" pitchFamily="18" charset="0"/>
              </a:rPr>
              <a:t>它通过容量较大的电容与负载耦合时，由于省去了变压器而被称为无输出变压器</a:t>
            </a:r>
            <a:r>
              <a:rPr lang="en-US" altLang="zh-CN" sz="2800" dirty="0">
                <a:solidFill>
                  <a:srgbClr val="CC0000"/>
                </a:solidFill>
                <a:latin typeface="Times New Roman" pitchFamily="18" charset="0"/>
              </a:rPr>
              <a:t>(</a:t>
            </a:r>
            <a:r>
              <a:rPr lang="en-US" altLang="zh-CN" sz="2800" dirty="0">
                <a:solidFill>
                  <a:srgbClr val="CC0000"/>
                </a:solidFill>
                <a:effectLst>
                  <a:outerShdw blurRad="38100" dist="38100" dir="2700000" algn="tl">
                    <a:srgbClr val="C0C0C0"/>
                  </a:outerShdw>
                </a:effectLst>
                <a:latin typeface="Times New Roman" pitchFamily="18" charset="0"/>
              </a:rPr>
              <a:t>Output  Trans</a:t>
            </a:r>
            <a:r>
              <a:rPr lang="en-US" altLang="zh-CN" sz="2800" dirty="0">
                <a:solidFill>
                  <a:srgbClr val="CC0000"/>
                </a:solidFill>
                <a:effectLst>
                  <a:outerShdw blurRad="38100" dist="38100" dir="2700000" algn="tl">
                    <a:srgbClr val="C0C0C0"/>
                  </a:outerShdw>
                </a:effectLst>
                <a:latin typeface="Times New Roman" pitchFamily="18" charset="0"/>
                <a:sym typeface="Symbol" pitchFamily="18" charset="2"/>
              </a:rPr>
              <a:t></a:t>
            </a:r>
            <a:r>
              <a:rPr lang="en-US" altLang="zh-CN" sz="2800" dirty="0">
                <a:solidFill>
                  <a:srgbClr val="CC0000"/>
                </a:solidFill>
                <a:effectLst>
                  <a:outerShdw blurRad="38100" dist="38100" dir="2700000" algn="tl">
                    <a:srgbClr val="C0C0C0"/>
                  </a:outerShdw>
                </a:effectLst>
                <a:latin typeface="Times New Roman" pitchFamily="18" charset="0"/>
              </a:rPr>
              <a:t> </a:t>
            </a:r>
            <a:r>
              <a:rPr lang="en-US" altLang="zh-CN" sz="2800" dirty="0" err="1">
                <a:solidFill>
                  <a:srgbClr val="CC0000"/>
                </a:solidFill>
                <a:effectLst>
                  <a:outerShdw blurRad="38100" dist="38100" dir="2700000" algn="tl">
                    <a:srgbClr val="C0C0C0"/>
                  </a:outerShdw>
                </a:effectLst>
                <a:latin typeface="Times New Roman" pitchFamily="18" charset="0"/>
              </a:rPr>
              <a:t>formerless</a:t>
            </a:r>
            <a:r>
              <a:rPr lang="en-US" altLang="zh-CN" sz="2800" dirty="0">
                <a:solidFill>
                  <a:srgbClr val="CC0000"/>
                </a:solidFill>
                <a:latin typeface="Times New Roman" pitchFamily="18" charset="0"/>
              </a:rPr>
              <a:t>)</a:t>
            </a:r>
            <a:r>
              <a:rPr lang="zh-CN" altLang="en-US" sz="2800" dirty="0">
                <a:solidFill>
                  <a:schemeClr val="tx1"/>
                </a:solidFill>
                <a:latin typeface="Times New Roman" pitchFamily="18" charset="0"/>
              </a:rPr>
              <a:t>电路，简称</a:t>
            </a:r>
            <a:r>
              <a:rPr lang="en-US" altLang="zh-CN" sz="2800" dirty="0">
                <a:solidFill>
                  <a:schemeClr val="tx1"/>
                </a:solidFill>
                <a:latin typeface="Times New Roman" pitchFamily="18" charset="0"/>
              </a:rPr>
              <a:t>OTL</a:t>
            </a:r>
            <a:r>
              <a:rPr lang="zh-CN" altLang="en-US" sz="2800" dirty="0">
                <a:solidFill>
                  <a:schemeClr val="tx1"/>
                </a:solidFill>
                <a:latin typeface="Times New Roman" pitchFamily="18" charset="0"/>
              </a:rPr>
              <a:t>电路</a:t>
            </a:r>
            <a:r>
              <a:rPr lang="zh-CN" altLang="en-US" sz="2800" dirty="0" smtClean="0">
                <a:solidFill>
                  <a:schemeClr val="tx1"/>
                </a:solidFill>
                <a:latin typeface="Times New Roman" pitchFamily="18" charset="0"/>
              </a:rPr>
              <a:t>。</a:t>
            </a:r>
            <a:r>
              <a:rPr lang="en-US" altLang="zh-CN" sz="2800" dirty="0">
                <a:solidFill>
                  <a:schemeClr val="tx1"/>
                </a:solidFill>
                <a:latin typeface="Times New Roman" pitchFamily="18" charset="0"/>
              </a:rPr>
              <a:t> OTL</a:t>
            </a:r>
            <a:r>
              <a:rPr lang="zh-CN" altLang="en-US" sz="2800" dirty="0">
                <a:solidFill>
                  <a:schemeClr val="tx1"/>
                </a:solidFill>
                <a:latin typeface="Times New Roman" pitchFamily="18" charset="0"/>
              </a:rPr>
              <a:t>电路采用单电源供电</a:t>
            </a:r>
            <a:endParaRPr lang="en-US" altLang="zh-CN" sz="2800" dirty="0" smtClean="0">
              <a:solidFill>
                <a:schemeClr val="tx1"/>
              </a:solidFill>
              <a:latin typeface="Times New Roman" pitchFamily="18" charset="0"/>
            </a:endParaRPr>
          </a:p>
          <a:p>
            <a:pPr indent="457200" eaLnBrk="1" hangingPunct="1">
              <a:lnSpc>
                <a:spcPct val="120000"/>
              </a:lnSpc>
              <a:defRPr/>
            </a:pPr>
            <a:r>
              <a:rPr lang="zh-CN" altLang="en-US" sz="2800" dirty="0" smtClean="0">
                <a:solidFill>
                  <a:schemeClr val="tx1"/>
                </a:solidFill>
                <a:latin typeface="Times New Roman" pitchFamily="18" charset="0"/>
              </a:rPr>
              <a:t>若</a:t>
            </a:r>
            <a:r>
              <a:rPr lang="zh-CN" altLang="en-US" sz="2800" dirty="0">
                <a:solidFill>
                  <a:schemeClr val="tx1"/>
                </a:solidFill>
                <a:latin typeface="Times New Roman" pitchFamily="18" charset="0"/>
              </a:rPr>
              <a:t>互补对称电路直接与负载相连，输出电容也省去，就成为无输出电容</a:t>
            </a:r>
            <a:r>
              <a:rPr lang="en-US" altLang="zh-CN" sz="2800" dirty="0">
                <a:solidFill>
                  <a:schemeClr val="tx1"/>
                </a:solidFill>
                <a:latin typeface="Times New Roman" pitchFamily="18" charset="0"/>
              </a:rPr>
              <a:t>(</a:t>
            </a:r>
            <a:r>
              <a:rPr lang="en-US" altLang="zh-CN" sz="2800" dirty="0">
                <a:solidFill>
                  <a:srgbClr val="CC0000"/>
                </a:solidFill>
                <a:effectLst>
                  <a:outerShdw blurRad="38100" dist="38100" dir="2700000" algn="tl">
                    <a:srgbClr val="C0C0C0"/>
                  </a:outerShdw>
                </a:effectLst>
                <a:latin typeface="Times New Roman" pitchFamily="18" charset="0"/>
              </a:rPr>
              <a:t>Output  </a:t>
            </a:r>
            <a:r>
              <a:rPr lang="en-US" altLang="zh-CN" sz="2800" dirty="0" err="1">
                <a:solidFill>
                  <a:srgbClr val="CC0000"/>
                </a:solidFill>
                <a:effectLst>
                  <a:outerShdw blurRad="38100" dist="38100" dir="2700000" algn="tl">
                    <a:srgbClr val="C0C0C0"/>
                  </a:outerShdw>
                </a:effectLst>
                <a:latin typeface="Times New Roman" pitchFamily="18" charset="0"/>
              </a:rPr>
              <a:t>Capacitorless</a:t>
            </a:r>
            <a:r>
              <a:rPr lang="en-US" altLang="zh-CN" sz="2800" dirty="0">
                <a:solidFill>
                  <a:schemeClr val="tx1"/>
                </a:solidFill>
                <a:effectLst>
                  <a:outerShdw blurRad="38100" dist="38100" dir="2700000" algn="tl">
                    <a:srgbClr val="C0C0C0"/>
                  </a:outerShdw>
                </a:effectLst>
                <a:latin typeface="Times New Roman" pitchFamily="18" charset="0"/>
              </a:rPr>
              <a:t>)</a:t>
            </a:r>
            <a:r>
              <a:rPr lang="zh-CN" altLang="en-US" sz="2800" dirty="0">
                <a:solidFill>
                  <a:schemeClr val="tx1"/>
                </a:solidFill>
                <a:latin typeface="Times New Roman" pitchFamily="18" charset="0"/>
              </a:rPr>
              <a:t>电路，简称</a:t>
            </a:r>
            <a:r>
              <a:rPr lang="en-US" altLang="zh-CN" sz="2800" dirty="0">
                <a:solidFill>
                  <a:schemeClr val="tx1"/>
                </a:solidFill>
                <a:latin typeface="Times New Roman" pitchFamily="18" charset="0"/>
              </a:rPr>
              <a:t>OCL</a:t>
            </a:r>
            <a:r>
              <a:rPr lang="zh-CN" altLang="en-US" sz="2800" dirty="0">
                <a:solidFill>
                  <a:schemeClr val="tx1"/>
                </a:solidFill>
                <a:latin typeface="Times New Roman" pitchFamily="18" charset="0"/>
              </a:rPr>
              <a:t>电路</a:t>
            </a:r>
            <a:r>
              <a:rPr lang="zh-CN" altLang="en-US" sz="2800" dirty="0" smtClean="0">
                <a:solidFill>
                  <a:schemeClr val="tx1"/>
                </a:solidFill>
                <a:latin typeface="Times New Roman" pitchFamily="18" charset="0"/>
              </a:rPr>
              <a:t>。</a:t>
            </a:r>
            <a:r>
              <a:rPr lang="en-US" altLang="zh-CN" sz="2800" dirty="0">
                <a:solidFill>
                  <a:schemeClr val="tx1"/>
                </a:solidFill>
                <a:latin typeface="Times New Roman" pitchFamily="18" charset="0"/>
              </a:rPr>
              <a:t> OCL</a:t>
            </a:r>
            <a:r>
              <a:rPr lang="zh-CN" altLang="en-US" sz="2800" dirty="0">
                <a:solidFill>
                  <a:schemeClr val="tx1"/>
                </a:solidFill>
                <a:latin typeface="Times New Roman" pitchFamily="18" charset="0"/>
              </a:rPr>
              <a:t>电路采用双电源供电</a:t>
            </a:r>
            <a:r>
              <a:rPr lang="zh-CN" altLang="en-US" sz="2800" dirty="0" smtClean="0">
                <a:solidFill>
                  <a:schemeClr val="tx1"/>
                </a:solidFill>
                <a:latin typeface="Times New Roman" pitchFamily="18" charset="0"/>
              </a:rPr>
              <a:t>。</a:t>
            </a:r>
            <a:endParaRPr lang="zh-CN" altLang="en-US" sz="2800" dirty="0">
              <a:solidFill>
                <a:schemeClr val="tx1"/>
              </a:solidFill>
              <a:latin typeface="Times New Roman" pitchFamily="18" charset="0"/>
            </a:endParaRPr>
          </a:p>
        </p:txBody>
      </p:sp>
      <p:sp>
        <p:nvSpPr>
          <p:cNvPr id="4" name="Rectangle 2"/>
          <p:cNvSpPr txBox="1">
            <a:spLocks noChangeArrowheads="1"/>
          </p:cNvSpPr>
          <p:nvPr/>
        </p:nvSpPr>
        <p:spPr bwMode="auto">
          <a:xfrm>
            <a:off x="-52387" y="95250"/>
            <a:ext cx="7772400" cy="609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cs typeface="+mn-cs"/>
              </a:rPr>
              <a:t>15.8.2  </a:t>
            </a:r>
            <a:r>
              <a:rPr lang="zh-CN" altLang="en-US" sz="2800" dirty="0">
                <a:solidFill>
                  <a:srgbClr val="0000FF"/>
                </a:solidFill>
                <a:latin typeface="微软雅黑" panose="020B0503020204020204" pitchFamily="34" charset="-122"/>
                <a:ea typeface="微软雅黑" panose="020B0503020204020204" pitchFamily="34" charset="-122"/>
                <a:cs typeface="+mn-cs"/>
              </a:rPr>
              <a:t>互补对称放大电路</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9733">
                                            <p:txEl>
                                              <p:pRg st="0" end="0"/>
                                            </p:txEl>
                                          </p:spTgt>
                                        </p:tgtEl>
                                        <p:attrNameLst>
                                          <p:attrName>style.visibility</p:attrName>
                                        </p:attrNameLst>
                                      </p:cBhvr>
                                      <p:to>
                                        <p:strVal val="visible"/>
                                      </p:to>
                                    </p:set>
                                    <p:animEffect transition="in" filter="wipe(left)">
                                      <p:cBhvr>
                                        <p:cTn id="7" dur="500"/>
                                        <p:tgtEl>
                                          <p:spTgt spid="1997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9733">
                                            <p:txEl>
                                              <p:pRg st="1" end="1"/>
                                            </p:txEl>
                                          </p:spTgt>
                                        </p:tgtEl>
                                        <p:attrNameLst>
                                          <p:attrName>style.visibility</p:attrName>
                                        </p:attrNameLst>
                                      </p:cBhvr>
                                      <p:to>
                                        <p:strVal val="visible"/>
                                      </p:to>
                                    </p:set>
                                    <p:animEffect transition="in" filter="wipe(left)">
                                      <p:cBhvr>
                                        <p:cTn id="12" dur="500"/>
                                        <p:tgtEl>
                                          <p:spTgt spid="1997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9733">
                                            <p:txEl>
                                              <p:pRg st="2" end="2"/>
                                            </p:txEl>
                                          </p:spTgt>
                                        </p:tgtEl>
                                        <p:attrNameLst>
                                          <p:attrName>style.visibility</p:attrName>
                                        </p:attrNameLst>
                                      </p:cBhvr>
                                      <p:to>
                                        <p:strVal val="visible"/>
                                      </p:to>
                                    </p:set>
                                    <p:animEffect transition="in" filter="wipe(left)">
                                      <p:cBhvr>
                                        <p:cTn id="17" dur="500"/>
                                        <p:tgtEl>
                                          <p:spTgt spid="1997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733" grpId="0" build="p"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13"/>
          <p:cNvSpPr txBox="1">
            <a:spLocks noChangeArrowheads="1"/>
          </p:cNvSpPr>
          <p:nvPr/>
        </p:nvSpPr>
        <p:spPr bwMode="auto">
          <a:xfrm>
            <a:off x="6693694" y="4153742"/>
            <a:ext cx="2052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a:solidFill>
                  <a:srgbClr val="000099"/>
                </a:solidFill>
                <a:latin typeface="Times New Roman" panose="02020603050405020304" pitchFamily="18" charset="0"/>
              </a:rPr>
              <a:t>OTL</a:t>
            </a:r>
            <a:r>
              <a:rPr lang="zh-CN" altLang="en-US">
                <a:solidFill>
                  <a:srgbClr val="000099"/>
                </a:solidFill>
                <a:latin typeface="Times New Roman" panose="02020603050405020304" pitchFamily="18" charset="0"/>
              </a:rPr>
              <a:t>原理电路</a:t>
            </a:r>
          </a:p>
        </p:txBody>
      </p:sp>
      <p:sp>
        <p:nvSpPr>
          <p:cNvPr id="200770" name="Rectangle 66"/>
          <p:cNvSpPr>
            <a:spLocks noGrp="1" noChangeArrowheads="1"/>
          </p:cNvSpPr>
          <p:nvPr>
            <p:ph type="ctrTitle" idx="4294967295"/>
          </p:nvPr>
        </p:nvSpPr>
        <p:spPr bwMode="auto">
          <a:xfrm>
            <a:off x="0" y="640605"/>
            <a:ext cx="2514600" cy="6096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smtClean="0">
                <a:solidFill>
                  <a:srgbClr val="E60000"/>
                </a:solidFill>
                <a:effectLst>
                  <a:outerShdw blurRad="38100" dist="38100" dir="2700000" algn="tl">
                    <a:srgbClr val="C0C0C0"/>
                  </a:outerShdw>
                </a:effectLst>
              </a:rPr>
              <a:t>1. OTL</a:t>
            </a:r>
            <a:r>
              <a:rPr lang="zh-CN" altLang="en-US" sz="2800" b="1" smtClean="0">
                <a:solidFill>
                  <a:srgbClr val="E60000"/>
                </a:solidFill>
                <a:effectLst>
                  <a:outerShdw blurRad="38100" dist="38100" dir="2700000" algn="tl">
                    <a:srgbClr val="C0C0C0"/>
                  </a:outerShdw>
                </a:effectLst>
              </a:rPr>
              <a:t>电路</a:t>
            </a:r>
          </a:p>
        </p:txBody>
      </p:sp>
      <p:sp>
        <p:nvSpPr>
          <p:cNvPr id="200771" name="Text Box 67"/>
          <p:cNvSpPr txBox="1">
            <a:spLocks noChangeArrowheads="1"/>
          </p:cNvSpPr>
          <p:nvPr/>
        </p:nvSpPr>
        <p:spPr bwMode="auto">
          <a:xfrm>
            <a:off x="381000" y="1120030"/>
            <a:ext cx="22463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dirty="0">
                <a:solidFill>
                  <a:srgbClr val="0000FF"/>
                </a:solidFill>
                <a:latin typeface="Times New Roman" panose="02020603050405020304" pitchFamily="18" charset="0"/>
              </a:rPr>
              <a:t>(1)</a:t>
            </a:r>
            <a:r>
              <a:rPr lang="en-US" altLang="zh-CN" dirty="0">
                <a:solidFill>
                  <a:srgbClr val="0000FF"/>
                </a:solidFill>
              </a:rPr>
              <a:t> </a:t>
            </a:r>
            <a:r>
              <a:rPr lang="zh-CN" altLang="en-US" dirty="0">
                <a:solidFill>
                  <a:srgbClr val="0000FF"/>
                </a:solidFill>
              </a:rPr>
              <a:t>特点</a:t>
            </a:r>
          </a:p>
        </p:txBody>
      </p:sp>
      <p:sp>
        <p:nvSpPr>
          <p:cNvPr id="200772" name="Text Box 68"/>
          <p:cNvSpPr txBox="1">
            <a:spLocks noChangeArrowheads="1"/>
          </p:cNvSpPr>
          <p:nvPr/>
        </p:nvSpPr>
        <p:spPr bwMode="auto">
          <a:xfrm>
            <a:off x="939800" y="1532780"/>
            <a:ext cx="43434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10000"/>
              </a:lnSpc>
            </a:pPr>
            <a:r>
              <a:rPr lang="en-US" altLang="zh-CN" dirty="0">
                <a:solidFill>
                  <a:schemeClr val="tx1"/>
                </a:solidFill>
                <a:latin typeface="Times New Roman" panose="02020603050405020304" pitchFamily="18" charset="0"/>
              </a:rPr>
              <a:t>T</a:t>
            </a:r>
            <a:r>
              <a:rPr lang="en-US" altLang="zh-CN" baseline="-25000" dirty="0">
                <a:solidFill>
                  <a:schemeClr val="tx1"/>
                </a:solidFill>
                <a:latin typeface="Times New Roman" panose="02020603050405020304" pitchFamily="18" charset="0"/>
              </a:rPr>
              <a:t>1</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T</a:t>
            </a:r>
            <a:r>
              <a:rPr lang="en-US" altLang="zh-CN" baseline="-25000" dirty="0">
                <a:solidFill>
                  <a:schemeClr val="tx1"/>
                </a:solidFill>
                <a:latin typeface="Times New Roman" panose="02020603050405020304" pitchFamily="18" charset="0"/>
              </a:rPr>
              <a:t>2</a:t>
            </a:r>
            <a:r>
              <a:rPr lang="zh-CN" altLang="en-US" dirty="0">
                <a:solidFill>
                  <a:schemeClr val="tx1"/>
                </a:solidFill>
                <a:latin typeface="Times New Roman" panose="02020603050405020304" pitchFamily="18" charset="0"/>
              </a:rPr>
              <a:t>的特性一致；</a:t>
            </a:r>
          </a:p>
          <a:p>
            <a:pPr eaLnBrk="1" hangingPunct="1">
              <a:lnSpc>
                <a:spcPct val="110000"/>
              </a:lnSpc>
            </a:pPr>
            <a:r>
              <a:rPr lang="zh-CN" altLang="en-US" dirty="0">
                <a:solidFill>
                  <a:schemeClr val="tx1"/>
                </a:solidFill>
                <a:latin typeface="Times New Roman" panose="02020603050405020304" pitchFamily="18" charset="0"/>
              </a:rPr>
              <a:t>一个</a:t>
            </a:r>
            <a:r>
              <a:rPr lang="en-US" altLang="zh-CN" dirty="0">
                <a:solidFill>
                  <a:schemeClr val="tx1"/>
                </a:solidFill>
                <a:latin typeface="Times New Roman" panose="02020603050405020304" pitchFamily="18" charset="0"/>
              </a:rPr>
              <a:t>NPN</a:t>
            </a:r>
            <a:r>
              <a:rPr lang="zh-CN" altLang="en-US" dirty="0">
                <a:solidFill>
                  <a:schemeClr val="tx1"/>
                </a:solidFill>
                <a:latin typeface="Times New Roman" panose="02020603050405020304" pitchFamily="18" charset="0"/>
              </a:rPr>
              <a:t>型、一个</a:t>
            </a:r>
            <a:r>
              <a:rPr lang="en-US" altLang="zh-CN" dirty="0">
                <a:solidFill>
                  <a:schemeClr val="tx1"/>
                </a:solidFill>
                <a:latin typeface="Times New Roman" panose="02020603050405020304" pitchFamily="18" charset="0"/>
              </a:rPr>
              <a:t>PNP</a:t>
            </a:r>
            <a:r>
              <a:rPr lang="zh-CN" altLang="en-US" dirty="0">
                <a:solidFill>
                  <a:schemeClr val="tx1"/>
                </a:solidFill>
                <a:latin typeface="Times New Roman" panose="02020603050405020304" pitchFamily="18" charset="0"/>
              </a:rPr>
              <a:t>型</a:t>
            </a:r>
            <a:r>
              <a:rPr lang="en-US" altLang="zh-CN" dirty="0" smtClean="0">
                <a:solidFill>
                  <a:schemeClr val="tx1"/>
                </a:solidFill>
                <a:latin typeface="Times New Roman" panose="02020603050405020304" pitchFamily="18" charset="0"/>
              </a:rPr>
              <a:t>;</a:t>
            </a:r>
          </a:p>
          <a:p>
            <a:pPr eaLnBrk="1" hangingPunct="1">
              <a:lnSpc>
                <a:spcPct val="110000"/>
              </a:lnSpc>
            </a:pPr>
            <a:r>
              <a:rPr lang="zh-CN" altLang="en-US" dirty="0" smtClean="0">
                <a:solidFill>
                  <a:schemeClr val="tx1"/>
                </a:solidFill>
                <a:latin typeface="Times New Roman" panose="02020603050405020304" pitchFamily="18" charset="0"/>
              </a:rPr>
              <a:t>两</a:t>
            </a:r>
            <a:r>
              <a:rPr lang="zh-CN" altLang="en-US" dirty="0">
                <a:solidFill>
                  <a:schemeClr val="tx1"/>
                </a:solidFill>
                <a:latin typeface="Times New Roman" panose="02020603050405020304" pitchFamily="18" charset="0"/>
              </a:rPr>
              <a:t>管均接成射极输出器</a:t>
            </a:r>
            <a:r>
              <a:rPr lang="zh-CN" altLang="en-US" dirty="0" smtClean="0">
                <a:solidFill>
                  <a:schemeClr val="tx1"/>
                </a:solidFill>
                <a:latin typeface="Times New Roman" panose="02020603050405020304" pitchFamily="18" charset="0"/>
              </a:rPr>
              <a:t>；</a:t>
            </a:r>
            <a:endParaRPr lang="en-US" altLang="zh-CN" dirty="0" smtClean="0">
              <a:solidFill>
                <a:schemeClr val="tx1"/>
              </a:solidFill>
              <a:latin typeface="Times New Roman" panose="02020603050405020304" pitchFamily="18" charset="0"/>
            </a:endParaRPr>
          </a:p>
          <a:p>
            <a:pPr eaLnBrk="1" hangingPunct="1">
              <a:lnSpc>
                <a:spcPct val="110000"/>
              </a:lnSpc>
            </a:pPr>
            <a:r>
              <a:rPr lang="zh-CN" altLang="en-US" dirty="0" smtClean="0">
                <a:solidFill>
                  <a:schemeClr val="tx1"/>
                </a:solidFill>
                <a:latin typeface="Times New Roman" panose="02020603050405020304" pitchFamily="18" charset="0"/>
              </a:rPr>
              <a:t>输出</a:t>
            </a:r>
            <a:r>
              <a:rPr lang="zh-CN" altLang="en-US" dirty="0">
                <a:solidFill>
                  <a:schemeClr val="tx1"/>
                </a:solidFill>
                <a:latin typeface="Times New Roman" panose="02020603050405020304" pitchFamily="18" charset="0"/>
              </a:rPr>
              <a:t>端有大电容</a:t>
            </a:r>
            <a:r>
              <a:rPr lang="zh-CN" altLang="en-US" dirty="0" smtClean="0">
                <a:solidFill>
                  <a:schemeClr val="tx1"/>
                </a:solidFill>
                <a:latin typeface="Times New Roman" panose="02020603050405020304" pitchFamily="18" charset="0"/>
              </a:rPr>
              <a:t>；</a:t>
            </a:r>
            <a:endParaRPr lang="en-US" altLang="zh-CN" dirty="0" smtClean="0">
              <a:solidFill>
                <a:schemeClr val="tx1"/>
              </a:solidFill>
              <a:latin typeface="Times New Roman" panose="02020603050405020304" pitchFamily="18" charset="0"/>
            </a:endParaRPr>
          </a:p>
          <a:p>
            <a:pPr eaLnBrk="1" hangingPunct="1">
              <a:lnSpc>
                <a:spcPct val="110000"/>
              </a:lnSpc>
            </a:pPr>
            <a:r>
              <a:rPr lang="zh-CN" altLang="en-US" dirty="0" smtClean="0">
                <a:solidFill>
                  <a:schemeClr val="tx1"/>
                </a:solidFill>
                <a:latin typeface="Times New Roman" panose="02020603050405020304" pitchFamily="18" charset="0"/>
              </a:rPr>
              <a:t>单</a:t>
            </a:r>
            <a:r>
              <a:rPr lang="zh-CN" altLang="en-US" dirty="0">
                <a:solidFill>
                  <a:schemeClr val="tx1"/>
                </a:solidFill>
                <a:latin typeface="Times New Roman" panose="02020603050405020304" pitchFamily="18" charset="0"/>
              </a:rPr>
              <a:t>电源供电。</a:t>
            </a:r>
          </a:p>
        </p:txBody>
      </p:sp>
      <p:sp>
        <p:nvSpPr>
          <p:cNvPr id="200773" name="Text Box 69"/>
          <p:cNvSpPr txBox="1">
            <a:spLocks noChangeArrowheads="1"/>
          </p:cNvSpPr>
          <p:nvPr/>
        </p:nvSpPr>
        <p:spPr bwMode="auto">
          <a:xfrm>
            <a:off x="447675" y="3645024"/>
            <a:ext cx="32988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dirty="0">
                <a:solidFill>
                  <a:srgbClr val="0000FF"/>
                </a:solidFill>
                <a:latin typeface="Times New Roman" panose="02020603050405020304" pitchFamily="18" charset="0"/>
              </a:rPr>
              <a:t>(2) </a:t>
            </a:r>
            <a:r>
              <a:rPr lang="zh-CN" altLang="en-US" dirty="0">
                <a:solidFill>
                  <a:srgbClr val="0000FF"/>
                </a:solidFill>
              </a:rPr>
              <a:t>静态时</a:t>
            </a:r>
            <a:r>
              <a:rPr lang="en-US" altLang="zh-CN" dirty="0">
                <a:solidFill>
                  <a:srgbClr val="0000FF"/>
                </a:solidFill>
              </a:rPr>
              <a:t>(</a:t>
            </a:r>
            <a:r>
              <a:rPr lang="en-US" altLang="zh-CN" i="1" dirty="0" err="1">
                <a:solidFill>
                  <a:srgbClr val="0000FF"/>
                </a:solidFill>
                <a:latin typeface="Times New Roman" panose="02020603050405020304" pitchFamily="18" charset="0"/>
                <a:ea typeface="楷体_GB2312" pitchFamily="49" charset="-122"/>
              </a:rPr>
              <a:t>u</a:t>
            </a:r>
            <a:r>
              <a:rPr lang="en-US" altLang="zh-CN" baseline="-25000" dirty="0" err="1">
                <a:solidFill>
                  <a:srgbClr val="0000FF"/>
                </a:solidFill>
                <a:latin typeface="Times New Roman" panose="02020603050405020304" pitchFamily="18" charset="0"/>
                <a:ea typeface="楷体_GB2312" pitchFamily="49" charset="-122"/>
              </a:rPr>
              <a:t>i</a:t>
            </a:r>
            <a:r>
              <a:rPr lang="en-US" altLang="zh-CN" i="1" dirty="0">
                <a:solidFill>
                  <a:srgbClr val="0000FF"/>
                </a:solidFill>
                <a:latin typeface="Times New Roman" panose="02020603050405020304" pitchFamily="18" charset="0"/>
                <a:ea typeface="楷体_GB2312" pitchFamily="49" charset="-122"/>
              </a:rPr>
              <a:t>= </a:t>
            </a:r>
            <a:r>
              <a:rPr lang="en-US" altLang="zh-CN" dirty="0">
                <a:solidFill>
                  <a:srgbClr val="0000FF"/>
                </a:solidFill>
                <a:latin typeface="Times New Roman" panose="02020603050405020304" pitchFamily="18" charset="0"/>
                <a:ea typeface="楷体_GB2312" pitchFamily="49" charset="-122"/>
              </a:rPr>
              <a:t>0</a:t>
            </a:r>
            <a:r>
              <a:rPr lang="en-US" altLang="zh-CN" dirty="0">
                <a:solidFill>
                  <a:srgbClr val="0000FF"/>
                </a:solidFill>
              </a:rPr>
              <a:t>)</a:t>
            </a:r>
          </a:p>
        </p:txBody>
      </p:sp>
      <p:sp>
        <p:nvSpPr>
          <p:cNvPr id="200774" name="Rectangle 70"/>
          <p:cNvSpPr>
            <a:spLocks noChangeArrowheads="1"/>
          </p:cNvSpPr>
          <p:nvPr/>
        </p:nvSpPr>
        <p:spPr bwMode="auto">
          <a:xfrm>
            <a:off x="4499992" y="5603647"/>
            <a:ext cx="35179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dirty="0">
                <a:solidFill>
                  <a:srgbClr val="000099"/>
                </a:solidFill>
                <a:latin typeface="Times New Roman" panose="02020603050405020304" pitchFamily="18" charset="0"/>
                <a:ea typeface="楷体_GB2312" pitchFamily="49" charset="-122"/>
              </a:rPr>
              <a:t>,</a:t>
            </a:r>
            <a:r>
              <a:rPr lang="en-US" altLang="zh-CN" i="1" dirty="0">
                <a:solidFill>
                  <a:schemeClr val="tx1"/>
                </a:solidFill>
                <a:latin typeface="Times New Roman" panose="02020603050405020304" pitchFamily="18" charset="0"/>
                <a:ea typeface="楷体_GB2312" pitchFamily="49" charset="-122"/>
              </a:rPr>
              <a:t>  I</a:t>
            </a:r>
            <a:r>
              <a:rPr lang="en-US" altLang="zh-CN" baseline="-25000" dirty="0">
                <a:solidFill>
                  <a:schemeClr val="tx1"/>
                </a:solidFill>
                <a:latin typeface="Times New Roman" panose="02020603050405020304" pitchFamily="18" charset="0"/>
                <a:ea typeface="楷体_GB2312" pitchFamily="49" charset="-122"/>
              </a:rPr>
              <a:t>C1</a:t>
            </a:r>
            <a:r>
              <a:rPr lang="en-US" altLang="zh-CN" dirty="0">
                <a:solidFill>
                  <a:schemeClr val="tx1"/>
                </a:solidFill>
                <a:latin typeface="Times New Roman" panose="02020603050405020304" pitchFamily="18" charset="0"/>
                <a:ea typeface="楷体_GB2312" pitchFamily="49" charset="-122"/>
                <a:sym typeface="Symbol" panose="05050102010706020507" pitchFamily="18" charset="2"/>
              </a:rPr>
              <a:t> 0</a:t>
            </a:r>
            <a:r>
              <a:rPr lang="zh-CN" altLang="en-US" dirty="0">
                <a:solidFill>
                  <a:schemeClr val="tx1"/>
                </a:solidFill>
                <a:latin typeface="Times New Roman" panose="02020603050405020304" pitchFamily="18" charset="0"/>
                <a:ea typeface="楷体_GB2312" pitchFamily="49" charset="-122"/>
              </a:rPr>
              <a:t>， </a:t>
            </a:r>
            <a:r>
              <a:rPr lang="en-US" altLang="zh-CN" i="1" dirty="0">
                <a:solidFill>
                  <a:schemeClr val="tx1"/>
                </a:solidFill>
                <a:latin typeface="Times New Roman" panose="02020603050405020304" pitchFamily="18" charset="0"/>
                <a:ea typeface="楷体_GB2312" pitchFamily="49" charset="-122"/>
              </a:rPr>
              <a:t>I</a:t>
            </a:r>
            <a:r>
              <a:rPr lang="en-US" altLang="zh-CN" baseline="-25000" dirty="0">
                <a:solidFill>
                  <a:schemeClr val="tx1"/>
                </a:solidFill>
                <a:latin typeface="Times New Roman" panose="02020603050405020304" pitchFamily="18" charset="0"/>
                <a:ea typeface="楷体_GB2312" pitchFamily="49" charset="-122"/>
              </a:rPr>
              <a:t>C2 </a:t>
            </a:r>
            <a:r>
              <a:rPr lang="en-US" altLang="zh-CN" dirty="0">
                <a:solidFill>
                  <a:schemeClr val="tx1"/>
                </a:solidFill>
                <a:latin typeface="Times New Roman" panose="02020603050405020304" pitchFamily="18" charset="0"/>
                <a:ea typeface="楷体_GB2312" pitchFamily="49" charset="-122"/>
                <a:sym typeface="Symbol" panose="05050102010706020507" pitchFamily="18" charset="2"/>
              </a:rPr>
              <a:t> 0</a:t>
            </a:r>
            <a:r>
              <a:rPr lang="zh-CN" altLang="en-US" dirty="0">
                <a:solidFill>
                  <a:schemeClr val="tx1"/>
                </a:solidFill>
                <a:latin typeface="Times New Roman" panose="02020603050405020304" pitchFamily="18" charset="0"/>
                <a:ea typeface="楷体_GB2312" pitchFamily="49" charset="-122"/>
                <a:sym typeface="Symbol" panose="05050102010706020507" pitchFamily="18" charset="2"/>
              </a:rPr>
              <a:t>。</a:t>
            </a:r>
          </a:p>
        </p:txBody>
      </p:sp>
      <p:grpSp>
        <p:nvGrpSpPr>
          <p:cNvPr id="2" name="Group 71"/>
          <p:cNvGrpSpPr>
            <a:grpSpLocks/>
          </p:cNvGrpSpPr>
          <p:nvPr/>
        </p:nvGrpSpPr>
        <p:grpSpPr bwMode="auto">
          <a:xfrm>
            <a:off x="938340" y="4117647"/>
            <a:ext cx="4625724" cy="683915"/>
            <a:chOff x="538" y="2612"/>
            <a:chExt cx="2888" cy="520"/>
          </a:xfrm>
        </p:grpSpPr>
        <p:graphicFrame>
          <p:nvGraphicFramePr>
            <p:cNvPr id="195600" name="Object 72"/>
            <p:cNvGraphicFramePr>
              <a:graphicFrameLocks noChangeAspect="1"/>
            </p:cNvGraphicFramePr>
            <p:nvPr>
              <p:extLst>
                <p:ext uri="{D42A27DB-BD31-4B8C-83A1-F6EECF244321}">
                  <p14:modId xmlns:p14="http://schemas.microsoft.com/office/powerpoint/2010/main" val="360518550"/>
                </p:ext>
              </p:extLst>
            </p:nvPr>
          </p:nvGraphicFramePr>
          <p:xfrm>
            <a:off x="538" y="2718"/>
            <a:ext cx="2269" cy="309"/>
          </p:xfrm>
          <a:graphic>
            <a:graphicData uri="http://schemas.openxmlformats.org/presentationml/2006/ole">
              <mc:AlternateContent xmlns:mc="http://schemas.openxmlformats.org/markup-compatibility/2006">
                <mc:Choice xmlns:v="urn:schemas-microsoft-com:vml" Requires="v">
                  <p:oleObj spid="_x0000_s196110" name="公式" r:id="rId5" imgW="1688760" imgH="215640" progId="Equation.3">
                    <p:embed/>
                  </p:oleObj>
                </mc:Choice>
                <mc:Fallback>
                  <p:oleObj name="公式" r:id="rId5" imgW="1688760" imgH="215640" progId="Equation.3">
                    <p:embed/>
                    <p:pic>
                      <p:nvPicPr>
                        <p:cNvPr id="0" name="Object 72"/>
                        <p:cNvPicPr>
                          <a:picLocks noChangeAspect="1" noChangeArrowheads="1"/>
                        </p:cNvPicPr>
                        <p:nvPr/>
                      </p:nvPicPr>
                      <p:blipFill>
                        <a:blip r:embed="rId6"/>
                        <a:srcRect/>
                        <a:stretch>
                          <a:fillRect/>
                        </a:stretch>
                      </p:blipFill>
                      <p:spPr bwMode="auto">
                        <a:xfrm>
                          <a:off x="538" y="2718"/>
                          <a:ext cx="2269" cy="309"/>
                        </a:xfrm>
                        <a:prstGeom prst="rect">
                          <a:avLst/>
                        </a:prstGeom>
                        <a:noFill/>
                        <a:ln>
                          <a:noFill/>
                        </a:ln>
                        <a:effectLst/>
                        <a:extLst/>
                      </p:spPr>
                    </p:pic>
                  </p:oleObj>
                </mc:Fallback>
              </mc:AlternateContent>
            </a:graphicData>
          </a:graphic>
        </p:graphicFrame>
        <p:graphicFrame>
          <p:nvGraphicFramePr>
            <p:cNvPr id="195601" name="Object 73"/>
            <p:cNvGraphicFramePr>
              <a:graphicFrameLocks noChangeAspect="1"/>
            </p:cNvGraphicFramePr>
            <p:nvPr>
              <p:extLst>
                <p:ext uri="{D42A27DB-BD31-4B8C-83A1-F6EECF244321}">
                  <p14:modId xmlns:p14="http://schemas.microsoft.com/office/powerpoint/2010/main" val="1772763202"/>
                </p:ext>
              </p:extLst>
            </p:nvPr>
          </p:nvGraphicFramePr>
          <p:xfrm>
            <a:off x="2556" y="2612"/>
            <a:ext cx="870" cy="520"/>
          </p:xfrm>
          <a:graphic>
            <a:graphicData uri="http://schemas.openxmlformats.org/presentationml/2006/ole">
              <mc:AlternateContent xmlns:mc="http://schemas.openxmlformats.org/markup-compatibility/2006">
                <mc:Choice xmlns:v="urn:schemas-microsoft-com:vml" Requires="v">
                  <p:oleObj spid="_x0000_s196111" name="公式" r:id="rId7" imgW="596900" imgH="342900" progId="Equation.3">
                    <p:embed/>
                  </p:oleObj>
                </mc:Choice>
                <mc:Fallback>
                  <p:oleObj name="公式" r:id="rId7" imgW="596900" imgH="342900" progId="Equation.3">
                    <p:embed/>
                    <p:pic>
                      <p:nvPicPr>
                        <p:cNvPr id="0" name="Object 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6" y="2612"/>
                          <a:ext cx="870"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75"/>
          <p:cNvGrpSpPr>
            <a:grpSpLocks/>
          </p:cNvGrpSpPr>
          <p:nvPr/>
        </p:nvGrpSpPr>
        <p:grpSpPr bwMode="auto">
          <a:xfrm>
            <a:off x="903289" y="4734098"/>
            <a:ext cx="4460799" cy="778617"/>
            <a:chOff x="672" y="3120"/>
            <a:chExt cx="2928" cy="567"/>
          </a:xfrm>
        </p:grpSpPr>
        <p:graphicFrame>
          <p:nvGraphicFramePr>
            <p:cNvPr id="195598" name="Object 76"/>
            <p:cNvGraphicFramePr>
              <a:graphicFrameLocks noChangeAspect="1"/>
            </p:cNvGraphicFramePr>
            <p:nvPr/>
          </p:nvGraphicFramePr>
          <p:xfrm>
            <a:off x="2640" y="3120"/>
            <a:ext cx="960" cy="567"/>
          </p:xfrm>
          <a:graphic>
            <a:graphicData uri="http://schemas.openxmlformats.org/presentationml/2006/ole">
              <mc:AlternateContent xmlns:mc="http://schemas.openxmlformats.org/markup-compatibility/2006">
                <mc:Choice xmlns:v="urn:schemas-microsoft-com:vml" Requires="v">
                  <p:oleObj spid="_x0000_s196112" name="Equation" r:id="rId9" imgW="600079" imgH="323920" progId="Equation.3">
                    <p:embed/>
                  </p:oleObj>
                </mc:Choice>
                <mc:Fallback>
                  <p:oleObj name="Equation" r:id="rId9" imgW="600079" imgH="323920" progId="Equation.3">
                    <p:embed/>
                    <p:pic>
                      <p:nvPicPr>
                        <p:cNvPr id="0" name="Object 7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0" y="3120"/>
                          <a:ext cx="960" cy="5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599" name="Rectangle 77"/>
            <p:cNvSpPr>
              <a:spLocks noChangeArrowheads="1"/>
            </p:cNvSpPr>
            <p:nvPr/>
          </p:nvSpPr>
          <p:spPr bwMode="auto">
            <a:xfrm>
              <a:off x="672" y="3273"/>
              <a:ext cx="1754"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zh-CN" altLang="en-US" dirty="0">
                  <a:solidFill>
                    <a:schemeClr val="tx1"/>
                  </a:solidFill>
                  <a:latin typeface="Times New Roman" panose="02020603050405020304" pitchFamily="18" charset="0"/>
                </a:rPr>
                <a:t>由于</a:t>
              </a:r>
              <a:r>
                <a:rPr lang="en-US" altLang="zh-CN" dirty="0">
                  <a:solidFill>
                    <a:schemeClr val="tx1"/>
                  </a:solidFill>
                  <a:latin typeface="Times New Roman" panose="02020603050405020304" pitchFamily="18" charset="0"/>
                </a:rPr>
                <a:t>T</a:t>
              </a:r>
              <a:r>
                <a:rPr lang="en-US" altLang="zh-CN" baseline="-25000" dirty="0">
                  <a:solidFill>
                    <a:schemeClr val="tx1"/>
                  </a:solidFill>
                  <a:latin typeface="Times New Roman" panose="02020603050405020304" pitchFamily="18" charset="0"/>
                </a:rPr>
                <a:t>1</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T</a:t>
              </a:r>
              <a:r>
                <a:rPr lang="en-US" altLang="zh-CN" baseline="-25000" dirty="0">
                  <a:solidFill>
                    <a:schemeClr val="tx1"/>
                  </a:solidFill>
                  <a:latin typeface="Times New Roman" panose="02020603050405020304" pitchFamily="18" charset="0"/>
                </a:rPr>
                <a:t>2</a:t>
              </a:r>
              <a:r>
                <a:rPr lang="zh-CN" altLang="en-US" dirty="0">
                  <a:solidFill>
                    <a:schemeClr val="tx1"/>
                  </a:solidFill>
                  <a:latin typeface="Times New Roman" panose="02020603050405020304" pitchFamily="18" charset="0"/>
                </a:rPr>
                <a:t>对称，使</a:t>
              </a:r>
            </a:p>
          </p:txBody>
        </p:sp>
      </p:grpSp>
      <p:graphicFrame>
        <p:nvGraphicFramePr>
          <p:cNvPr id="200782" name="Object 78"/>
          <p:cNvGraphicFramePr>
            <a:graphicFrameLocks noChangeAspect="1"/>
          </p:cNvGraphicFramePr>
          <p:nvPr>
            <p:extLst>
              <p:ext uri="{D42A27DB-BD31-4B8C-83A1-F6EECF244321}">
                <p14:modId xmlns:p14="http://schemas.microsoft.com/office/powerpoint/2010/main" val="2195021009"/>
              </p:ext>
            </p:extLst>
          </p:nvPr>
        </p:nvGraphicFramePr>
        <p:xfrm>
          <a:off x="938340" y="5512715"/>
          <a:ext cx="4011612" cy="724768"/>
        </p:xfrm>
        <a:graphic>
          <a:graphicData uri="http://schemas.openxmlformats.org/presentationml/2006/ole">
            <mc:AlternateContent xmlns:mc="http://schemas.openxmlformats.org/markup-compatibility/2006">
              <mc:Choice xmlns:v="urn:schemas-microsoft-com:vml" Requires="v">
                <p:oleObj spid="_x0000_s196113" name="公式" r:id="rId11" imgW="1895525" imgH="323920" progId="Equation.3">
                  <p:embed/>
                </p:oleObj>
              </mc:Choice>
              <mc:Fallback>
                <p:oleObj name="公式" r:id="rId11" imgW="1895525" imgH="323920" progId="Equation.3">
                  <p:embed/>
                  <p:pic>
                    <p:nvPicPr>
                      <p:cNvPr id="0" name="Object 7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8340" y="5512715"/>
                        <a:ext cx="4011612" cy="724768"/>
                      </a:xfrm>
                      <a:prstGeom prst="rect">
                        <a:avLst/>
                      </a:prstGeom>
                      <a:noFill/>
                      <a:ln>
                        <a:noFill/>
                      </a:ln>
                      <a:extLst/>
                    </p:spPr>
                  </p:pic>
                </p:oleObj>
              </mc:Fallback>
            </mc:AlternateContent>
          </a:graphicData>
        </a:graphic>
      </p:graphicFrame>
      <p:pic>
        <p:nvPicPr>
          <p:cNvPr id="195595" name="Picture 64" descr="图片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19700" y="719980"/>
            <a:ext cx="3813175" cy="350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596" name="Rectangle 74"/>
          <p:cNvSpPr>
            <a:spLocks noChangeArrowheads="1"/>
          </p:cNvSpPr>
          <p:nvPr/>
        </p:nvSpPr>
        <p:spPr bwMode="auto">
          <a:xfrm>
            <a:off x="5727700" y="207729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a:latin typeface="Times New Roman" panose="02020603050405020304" pitchFamily="18" charset="0"/>
                <a:ea typeface="楷体_GB2312" pitchFamily="49" charset="-122"/>
              </a:rPr>
              <a:t>B</a:t>
            </a:r>
          </a:p>
        </p:txBody>
      </p:sp>
      <p:sp>
        <p:nvSpPr>
          <p:cNvPr id="195597" name="AutoShape 21"/>
          <p:cNvSpPr>
            <a:spLocks noChangeAspect="1" noChangeArrowheads="1"/>
          </p:cNvSpPr>
          <p:nvPr/>
        </p:nvSpPr>
        <p:spPr bwMode="auto">
          <a:xfrm>
            <a:off x="5292725" y="808880"/>
            <a:ext cx="3706813"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8" name="Rectangle 2"/>
          <p:cNvSpPr txBox="1">
            <a:spLocks noChangeArrowheads="1"/>
          </p:cNvSpPr>
          <p:nvPr/>
        </p:nvSpPr>
        <p:spPr bwMode="auto">
          <a:xfrm>
            <a:off x="-52387" y="95250"/>
            <a:ext cx="7772400" cy="609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cs typeface="+mn-cs"/>
              </a:rPr>
              <a:t>15.8.2  </a:t>
            </a:r>
            <a:r>
              <a:rPr lang="zh-CN" altLang="en-US" sz="2800" dirty="0">
                <a:solidFill>
                  <a:srgbClr val="0000FF"/>
                </a:solidFill>
                <a:latin typeface="微软雅黑" panose="020B0503020204020204" pitchFamily="34" charset="-122"/>
                <a:ea typeface="微软雅黑" panose="020B0503020204020204" pitchFamily="34" charset="-122"/>
                <a:cs typeface="+mn-cs"/>
              </a:rPr>
              <a:t>互补对称放大电路</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71"/>
                                        </p:tgtEl>
                                        <p:attrNameLst>
                                          <p:attrName>style.visibility</p:attrName>
                                        </p:attrNameLst>
                                      </p:cBhvr>
                                      <p:to>
                                        <p:strVal val="visible"/>
                                      </p:to>
                                    </p:set>
                                    <p:animEffect transition="in" filter="wipe(left)">
                                      <p:cBhvr>
                                        <p:cTn id="7" dur="500"/>
                                        <p:tgtEl>
                                          <p:spTgt spid="2007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72"/>
                                        </p:tgtEl>
                                        <p:attrNameLst>
                                          <p:attrName>style.visibility</p:attrName>
                                        </p:attrNameLst>
                                      </p:cBhvr>
                                      <p:to>
                                        <p:strVal val="visible"/>
                                      </p:to>
                                    </p:set>
                                    <p:animEffect transition="in" filter="wipe(left)">
                                      <p:cBhvr>
                                        <p:cTn id="12" dur="500"/>
                                        <p:tgtEl>
                                          <p:spTgt spid="2007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0773"/>
                                        </p:tgtEl>
                                        <p:attrNameLst>
                                          <p:attrName>style.visibility</p:attrName>
                                        </p:attrNameLst>
                                      </p:cBhvr>
                                      <p:to>
                                        <p:strVal val="visible"/>
                                      </p:to>
                                    </p:set>
                                    <p:animEffect transition="in" filter="wipe(left)">
                                      <p:cBhvr>
                                        <p:cTn id="17" dur="500"/>
                                        <p:tgtEl>
                                          <p:spTgt spid="2007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200782"/>
                                        </p:tgtEl>
                                        <p:attrNameLst>
                                          <p:attrName>style.visibility</p:attrName>
                                        </p:attrNameLst>
                                      </p:cBhvr>
                                      <p:to>
                                        <p:strVal val="visible"/>
                                      </p:to>
                                    </p:set>
                                    <p:animEffect transition="in" filter="wipe(left)">
                                      <p:cBhvr>
                                        <p:cTn id="31" dur="500"/>
                                        <p:tgtEl>
                                          <p:spTgt spid="20078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00774"/>
                                        </p:tgtEl>
                                        <p:attrNameLst>
                                          <p:attrName>style.visibility</p:attrName>
                                        </p:attrNameLst>
                                      </p:cBhvr>
                                      <p:to>
                                        <p:strVal val="visible"/>
                                      </p:to>
                                    </p:set>
                                    <p:animEffect transition="in" filter="wipe(left)">
                                      <p:cBhvr>
                                        <p:cTn id="36" dur="500"/>
                                        <p:tgtEl>
                                          <p:spTgt spid="200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71" grpId="0" autoUpdateAnimBg="0"/>
      <p:bldP spid="200772" grpId="0" autoUpdateAnimBg="0"/>
      <p:bldP spid="200773" grpId="0" autoUpdateAnimBg="0"/>
      <p:bldP spid="200774"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64" name="Text Box 36"/>
          <p:cNvSpPr txBox="1">
            <a:spLocks noChangeArrowheads="1"/>
          </p:cNvSpPr>
          <p:nvPr/>
        </p:nvSpPr>
        <p:spPr bwMode="auto">
          <a:xfrm>
            <a:off x="393700" y="654626"/>
            <a:ext cx="1905000" cy="461665"/>
          </a:xfrm>
          <a:prstGeom prst="rect">
            <a:avLst/>
          </a:prstGeom>
          <a:noFill/>
          <a:ln w="9525">
            <a:noFill/>
            <a:miter lim="800000"/>
            <a:headEnd/>
            <a:tailEnd/>
          </a:ln>
          <a:effectLst/>
        </p:spPr>
        <p:txBody>
          <a:bodyPr>
            <a:spAutoFit/>
          </a:bodyPr>
          <a:lstStyle/>
          <a:p>
            <a:pPr eaLnBrk="1" hangingPunct="1">
              <a:defRPr/>
            </a:pPr>
            <a:r>
              <a:rPr lang="en-US" altLang="zh-CN" dirty="0">
                <a:solidFill>
                  <a:srgbClr val="0000FF"/>
                </a:solidFill>
                <a:latin typeface="Times New Roman" panose="02020603050405020304" pitchFamily="18" charset="0"/>
              </a:rPr>
              <a:t>(3)  </a:t>
            </a:r>
            <a:r>
              <a:rPr lang="zh-CN" altLang="en-US" dirty="0">
                <a:solidFill>
                  <a:srgbClr val="0000FF"/>
                </a:solidFill>
                <a:latin typeface="Times New Roman" panose="02020603050405020304" pitchFamily="18" charset="0"/>
              </a:rPr>
              <a:t>动态时</a:t>
            </a:r>
          </a:p>
        </p:txBody>
      </p:sp>
      <p:sp>
        <p:nvSpPr>
          <p:cNvPr id="201765" name="Text Box 37"/>
          <p:cNvSpPr txBox="1">
            <a:spLocks noChangeArrowheads="1"/>
          </p:cNvSpPr>
          <p:nvPr/>
        </p:nvSpPr>
        <p:spPr bwMode="auto">
          <a:xfrm>
            <a:off x="176213" y="1107207"/>
            <a:ext cx="87518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a:solidFill>
                  <a:schemeClr val="tx1"/>
                </a:solidFill>
              </a:rPr>
              <a:t>   </a:t>
            </a:r>
            <a:r>
              <a:rPr lang="zh-CN" altLang="en-US">
                <a:solidFill>
                  <a:schemeClr val="tx1"/>
                </a:solidFill>
              </a:rPr>
              <a:t>设输入端在</a:t>
            </a:r>
            <a:r>
              <a:rPr lang="en-US" altLang="zh-CN" i="1">
                <a:solidFill>
                  <a:schemeClr val="tx1"/>
                </a:solidFill>
                <a:latin typeface="Times New Roman" panose="02020603050405020304" pitchFamily="18" charset="0"/>
              </a:rPr>
              <a:t>U</a:t>
            </a:r>
            <a:r>
              <a:rPr lang="en-US" altLang="zh-CN" baseline="-25000">
                <a:solidFill>
                  <a:schemeClr val="tx1"/>
                </a:solidFill>
                <a:latin typeface="Times New Roman" panose="02020603050405020304" pitchFamily="18" charset="0"/>
              </a:rPr>
              <a:t>CC</a:t>
            </a:r>
            <a:r>
              <a:rPr lang="en-US" altLang="zh-CN">
                <a:solidFill>
                  <a:schemeClr val="tx1"/>
                </a:solidFill>
                <a:latin typeface="Times New Roman" panose="02020603050405020304" pitchFamily="18" charset="0"/>
              </a:rPr>
              <a:t>/2</a:t>
            </a:r>
            <a:r>
              <a:rPr lang="en-US" altLang="zh-CN">
                <a:solidFill>
                  <a:schemeClr val="tx1"/>
                </a:solidFill>
              </a:rPr>
              <a:t> </a:t>
            </a:r>
            <a:r>
              <a:rPr lang="zh-CN" altLang="zh-CN">
                <a:solidFill>
                  <a:schemeClr val="tx1"/>
                </a:solidFill>
              </a:rPr>
              <a:t>直流</a:t>
            </a:r>
            <a:r>
              <a:rPr lang="zh-CN" altLang="en-US">
                <a:solidFill>
                  <a:schemeClr val="tx1"/>
                </a:solidFill>
              </a:rPr>
              <a:t>基础上加入正弦信号。</a:t>
            </a:r>
            <a:endParaRPr lang="zh-CN" altLang="en-US">
              <a:solidFill>
                <a:schemeClr val="accent2"/>
              </a:solidFill>
            </a:endParaRPr>
          </a:p>
        </p:txBody>
      </p:sp>
      <p:sp>
        <p:nvSpPr>
          <p:cNvPr id="201766" name="Text Box 38"/>
          <p:cNvSpPr txBox="1">
            <a:spLocks noChangeArrowheads="1"/>
          </p:cNvSpPr>
          <p:nvPr/>
        </p:nvSpPr>
        <p:spPr bwMode="auto">
          <a:xfrm>
            <a:off x="393700" y="2768637"/>
            <a:ext cx="3962400" cy="904863"/>
          </a:xfrm>
          <a:prstGeom prst="rect">
            <a:avLst/>
          </a:prstGeom>
          <a:noFill/>
          <a:ln w="9525">
            <a:noFill/>
            <a:miter lim="800000"/>
            <a:headEnd/>
            <a:tailEnd/>
          </a:ln>
          <a:effectLst/>
        </p:spPr>
        <p:txBody>
          <a:bodyPr>
            <a:spAutoFit/>
          </a:bodyPr>
          <a:lstStyle/>
          <a:p>
            <a:pPr eaLnBrk="1" hangingPunct="1">
              <a:lnSpc>
                <a:spcPct val="110000"/>
              </a:lnSpc>
              <a:defRPr/>
            </a:pPr>
            <a:r>
              <a:rPr lang="en-US" altLang="zh-CN" dirty="0">
                <a:solidFill>
                  <a:srgbClr val="CC0000"/>
                </a:solidFill>
                <a:latin typeface="Times New Roman" pitchFamily="18" charset="0"/>
                <a:ea typeface="楷体_GB2312" pitchFamily="49" charset="-122"/>
              </a:rPr>
              <a:t>T</a:t>
            </a:r>
            <a:r>
              <a:rPr lang="en-US" altLang="zh-CN" baseline="-25000" dirty="0">
                <a:solidFill>
                  <a:srgbClr val="CC0000"/>
                </a:solidFill>
                <a:latin typeface="Times New Roman" pitchFamily="18" charset="0"/>
                <a:ea typeface="楷体_GB2312" pitchFamily="49" charset="-122"/>
              </a:rPr>
              <a:t>1</a:t>
            </a:r>
            <a:r>
              <a:rPr lang="zh-CN" altLang="en-US" dirty="0">
                <a:solidFill>
                  <a:srgbClr val="CC0000"/>
                </a:solidFill>
                <a:latin typeface="Times New Roman" pitchFamily="18" charset="0"/>
              </a:rPr>
              <a:t>导通</a:t>
            </a:r>
            <a:r>
              <a:rPr lang="zh-CN" altLang="en-US" dirty="0">
                <a:solidFill>
                  <a:srgbClr val="CC0000"/>
                </a:solidFill>
                <a:latin typeface="Times New Roman" pitchFamily="18" charset="0"/>
                <a:ea typeface="楷体_GB2312" pitchFamily="49" charset="-122"/>
              </a:rPr>
              <a:t>、</a:t>
            </a:r>
            <a:r>
              <a:rPr lang="en-US" altLang="zh-CN" dirty="0">
                <a:solidFill>
                  <a:srgbClr val="CC0000"/>
                </a:solidFill>
                <a:latin typeface="Times New Roman" pitchFamily="18" charset="0"/>
                <a:ea typeface="楷体_GB2312" pitchFamily="49" charset="-122"/>
              </a:rPr>
              <a:t>T</a:t>
            </a:r>
            <a:r>
              <a:rPr lang="en-US" altLang="zh-CN" baseline="-25000" dirty="0">
                <a:solidFill>
                  <a:srgbClr val="CC0000"/>
                </a:solidFill>
                <a:latin typeface="Times New Roman" pitchFamily="18" charset="0"/>
                <a:ea typeface="楷体_GB2312" pitchFamily="49" charset="-122"/>
              </a:rPr>
              <a:t>2</a:t>
            </a:r>
            <a:r>
              <a:rPr lang="zh-CN" altLang="en-US" dirty="0">
                <a:solidFill>
                  <a:srgbClr val="CC0000"/>
                </a:solidFill>
                <a:latin typeface="Times New Roman" pitchFamily="18" charset="0"/>
              </a:rPr>
              <a:t>截止</a:t>
            </a:r>
            <a:r>
              <a:rPr lang="zh-CN" altLang="en-US" dirty="0">
                <a:solidFill>
                  <a:srgbClr val="CC0000"/>
                </a:solidFill>
                <a:latin typeface="Times New Roman" pitchFamily="18" charset="0"/>
                <a:ea typeface="楷体_GB2312" pitchFamily="49" charset="-122"/>
              </a:rPr>
              <a:t>；</a:t>
            </a:r>
            <a:r>
              <a:rPr lang="en-US" altLang="zh-CN" i="1" dirty="0">
                <a:solidFill>
                  <a:srgbClr val="CC0000"/>
                </a:solidFill>
                <a:latin typeface="Times New Roman" pitchFamily="18" charset="0"/>
                <a:ea typeface="楷体_GB2312" pitchFamily="49" charset="-122"/>
              </a:rPr>
              <a:t>i</a:t>
            </a:r>
            <a:r>
              <a:rPr lang="en-US" altLang="zh-CN" i="1" baseline="-25000" dirty="0">
                <a:solidFill>
                  <a:srgbClr val="CC0000"/>
                </a:solidFill>
                <a:latin typeface="Times New Roman" pitchFamily="18" charset="0"/>
                <a:ea typeface="楷体_GB2312" pitchFamily="49" charset="-122"/>
              </a:rPr>
              <a:t>C</a:t>
            </a:r>
            <a:r>
              <a:rPr lang="en-US" altLang="zh-CN" baseline="-25000" dirty="0">
                <a:solidFill>
                  <a:srgbClr val="CC0000"/>
                </a:solidFill>
                <a:latin typeface="Times New Roman" pitchFamily="18" charset="0"/>
                <a:ea typeface="楷体_GB2312" pitchFamily="49" charset="-122"/>
              </a:rPr>
              <a:t>1</a:t>
            </a:r>
            <a:r>
              <a:rPr lang="zh-CN" altLang="en-US" dirty="0">
                <a:solidFill>
                  <a:srgbClr val="CC0000"/>
                </a:solidFill>
                <a:latin typeface="Times New Roman" pitchFamily="18" charset="0"/>
              </a:rPr>
              <a:t>流过负载，并向电容充电</a:t>
            </a:r>
          </a:p>
        </p:txBody>
      </p:sp>
      <p:grpSp>
        <p:nvGrpSpPr>
          <p:cNvPr id="2" name="Group 39"/>
          <p:cNvGrpSpPr>
            <a:grpSpLocks/>
          </p:cNvGrpSpPr>
          <p:nvPr/>
        </p:nvGrpSpPr>
        <p:grpSpPr bwMode="auto">
          <a:xfrm>
            <a:off x="4806950" y="3817974"/>
            <a:ext cx="869950" cy="228600"/>
            <a:chOff x="3052" y="2361"/>
            <a:chExt cx="548" cy="144"/>
          </a:xfrm>
        </p:grpSpPr>
        <p:sp>
          <p:nvSpPr>
            <p:cNvPr id="197668" name="Line 40"/>
            <p:cNvSpPr>
              <a:spLocks noChangeShapeType="1"/>
            </p:cNvSpPr>
            <p:nvPr/>
          </p:nvSpPr>
          <p:spPr bwMode="auto">
            <a:xfrm>
              <a:off x="3052" y="2505"/>
              <a:ext cx="54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669" name="Freeform 41"/>
            <p:cNvSpPr>
              <a:spLocks/>
            </p:cNvSpPr>
            <p:nvPr/>
          </p:nvSpPr>
          <p:spPr bwMode="auto">
            <a:xfrm>
              <a:off x="3084" y="2361"/>
              <a:ext cx="233" cy="144"/>
            </a:xfrm>
            <a:custGeom>
              <a:avLst/>
              <a:gdLst>
                <a:gd name="T0" fmla="*/ 0 w 1488"/>
                <a:gd name="T1" fmla="*/ 0 h 337"/>
                <a:gd name="T2" fmla="*/ 0 w 1488"/>
                <a:gd name="T3" fmla="*/ 0 h 337"/>
                <a:gd name="T4" fmla="*/ 0 w 1488"/>
                <a:gd name="T5" fmla="*/ 0 h 337"/>
                <a:gd name="T6" fmla="*/ 0 w 1488"/>
                <a:gd name="T7" fmla="*/ 0 h 337"/>
                <a:gd name="T8" fmla="*/ 0 w 1488"/>
                <a:gd name="T9" fmla="*/ 0 h 337"/>
                <a:gd name="T10" fmla="*/ 0 w 1488"/>
                <a:gd name="T11" fmla="*/ 0 h 337"/>
                <a:gd name="T12" fmla="*/ 0 w 1488"/>
                <a:gd name="T13" fmla="*/ 0 h 337"/>
                <a:gd name="T14" fmla="*/ 0 w 1488"/>
                <a:gd name="T15" fmla="*/ 0 h 337"/>
                <a:gd name="T16" fmla="*/ 0 w 1488"/>
                <a:gd name="T17" fmla="*/ 0 h 337"/>
                <a:gd name="T18" fmla="*/ 0 w 1488"/>
                <a:gd name="T19" fmla="*/ 0 h 337"/>
                <a:gd name="T20" fmla="*/ 0 w 1488"/>
                <a:gd name="T21" fmla="*/ 0 h 337"/>
                <a:gd name="T22" fmla="*/ 0 w 1488"/>
                <a:gd name="T23" fmla="*/ 0 h 337"/>
                <a:gd name="T24" fmla="*/ 0 w 1488"/>
                <a:gd name="T25" fmla="*/ 0 h 3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88"/>
                <a:gd name="T40" fmla="*/ 0 h 337"/>
                <a:gd name="T41" fmla="*/ 1488 w 1488"/>
                <a:gd name="T42" fmla="*/ 337 h 3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88" h="337">
                  <a:moveTo>
                    <a:pt x="0" y="336"/>
                  </a:moveTo>
                  <a:lnTo>
                    <a:pt x="124" y="244"/>
                  </a:lnTo>
                  <a:lnTo>
                    <a:pt x="248" y="164"/>
                  </a:lnTo>
                  <a:lnTo>
                    <a:pt x="376" y="97"/>
                  </a:lnTo>
                  <a:lnTo>
                    <a:pt x="501" y="39"/>
                  </a:lnTo>
                  <a:lnTo>
                    <a:pt x="606" y="10"/>
                  </a:lnTo>
                  <a:lnTo>
                    <a:pt x="731" y="0"/>
                  </a:lnTo>
                  <a:lnTo>
                    <a:pt x="859" y="10"/>
                  </a:lnTo>
                  <a:lnTo>
                    <a:pt x="983" y="39"/>
                  </a:lnTo>
                  <a:lnTo>
                    <a:pt x="1107" y="97"/>
                  </a:lnTo>
                  <a:lnTo>
                    <a:pt x="1235" y="164"/>
                  </a:lnTo>
                  <a:lnTo>
                    <a:pt x="1359" y="249"/>
                  </a:lnTo>
                  <a:lnTo>
                    <a:pt x="1487" y="336"/>
                  </a:lnTo>
                </a:path>
              </a:pathLst>
            </a:custGeom>
            <a:noFill/>
            <a:ln w="3810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01770" name="Freeform 42"/>
          <p:cNvSpPr>
            <a:spLocks/>
          </p:cNvSpPr>
          <p:nvPr/>
        </p:nvSpPr>
        <p:spPr bwMode="auto">
          <a:xfrm>
            <a:off x="5227638" y="4046574"/>
            <a:ext cx="371475" cy="228600"/>
          </a:xfrm>
          <a:custGeom>
            <a:avLst/>
            <a:gdLst>
              <a:gd name="T0" fmla="*/ 2147483646 w 1491"/>
              <a:gd name="T1" fmla="*/ 0 h 337"/>
              <a:gd name="T2" fmla="*/ 2147483646 w 1491"/>
              <a:gd name="T3" fmla="*/ 2147483646 h 337"/>
              <a:gd name="T4" fmla="*/ 2147483646 w 1491"/>
              <a:gd name="T5" fmla="*/ 2147483646 h 337"/>
              <a:gd name="T6" fmla="*/ 2147483646 w 1491"/>
              <a:gd name="T7" fmla="*/ 2147483646 h 337"/>
              <a:gd name="T8" fmla="*/ 2147483646 w 1491"/>
              <a:gd name="T9" fmla="*/ 2147483646 h 337"/>
              <a:gd name="T10" fmla="*/ 2147483646 w 1491"/>
              <a:gd name="T11" fmla="*/ 2147483646 h 337"/>
              <a:gd name="T12" fmla="*/ 2147483646 w 1491"/>
              <a:gd name="T13" fmla="*/ 2147483646 h 337"/>
              <a:gd name="T14" fmla="*/ 2147483646 w 1491"/>
              <a:gd name="T15" fmla="*/ 2147483646 h 337"/>
              <a:gd name="T16" fmla="*/ 2147483646 w 1491"/>
              <a:gd name="T17" fmla="*/ 2147483646 h 337"/>
              <a:gd name="T18" fmla="*/ 2147483646 w 1491"/>
              <a:gd name="T19" fmla="*/ 2147483646 h 337"/>
              <a:gd name="T20" fmla="*/ 2147483646 w 1491"/>
              <a:gd name="T21" fmla="*/ 2147483646 h 337"/>
              <a:gd name="T22" fmla="*/ 2147483646 w 1491"/>
              <a:gd name="T23" fmla="*/ 2147483646 h 337"/>
              <a:gd name="T24" fmla="*/ 0 w 1491"/>
              <a:gd name="T25" fmla="*/ 0 h 3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91"/>
              <a:gd name="T40" fmla="*/ 0 h 337"/>
              <a:gd name="T41" fmla="*/ 1491 w 1491"/>
              <a:gd name="T42" fmla="*/ 337 h 3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91" h="337">
                <a:moveTo>
                  <a:pt x="1490" y="0"/>
                </a:moveTo>
                <a:lnTo>
                  <a:pt x="1362" y="90"/>
                </a:lnTo>
                <a:lnTo>
                  <a:pt x="1238" y="171"/>
                </a:lnTo>
                <a:lnTo>
                  <a:pt x="1110" y="238"/>
                </a:lnTo>
                <a:lnTo>
                  <a:pt x="986" y="295"/>
                </a:lnTo>
                <a:lnTo>
                  <a:pt x="880" y="325"/>
                </a:lnTo>
                <a:lnTo>
                  <a:pt x="752" y="336"/>
                </a:lnTo>
                <a:lnTo>
                  <a:pt x="628" y="325"/>
                </a:lnTo>
                <a:lnTo>
                  <a:pt x="500" y="295"/>
                </a:lnTo>
                <a:lnTo>
                  <a:pt x="376" y="238"/>
                </a:lnTo>
                <a:lnTo>
                  <a:pt x="248" y="171"/>
                </a:lnTo>
                <a:lnTo>
                  <a:pt x="124" y="85"/>
                </a:lnTo>
                <a:lnTo>
                  <a:pt x="0" y="0"/>
                </a:lnTo>
              </a:path>
            </a:pathLst>
          </a:custGeom>
          <a:noFill/>
          <a:ln w="3810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1771" name="Text Box 43"/>
          <p:cNvSpPr txBox="1">
            <a:spLocks noChangeArrowheads="1"/>
          </p:cNvSpPr>
          <p:nvPr/>
        </p:nvSpPr>
        <p:spPr bwMode="auto">
          <a:xfrm>
            <a:off x="652463" y="5157192"/>
            <a:ext cx="7239000" cy="904863"/>
          </a:xfrm>
          <a:prstGeom prst="rect">
            <a:avLst/>
          </a:prstGeom>
          <a:noFill/>
          <a:ln w="9525">
            <a:noFill/>
            <a:miter lim="800000"/>
            <a:headEnd/>
            <a:tailEnd/>
          </a:ln>
          <a:effectLst/>
        </p:spPr>
        <p:txBody>
          <a:bodyPr>
            <a:spAutoFit/>
          </a:bodyPr>
          <a:lstStyle/>
          <a:p>
            <a:pPr eaLnBrk="1" hangingPunct="1">
              <a:spcBef>
                <a:spcPct val="20000"/>
              </a:spcBef>
              <a:defRPr/>
            </a:pPr>
            <a:r>
              <a:rPr lang="en-US" altLang="zh-CN">
                <a:solidFill>
                  <a:srgbClr val="CC0000"/>
                </a:solidFill>
                <a:effectLst>
                  <a:outerShdw blurRad="38100" dist="38100" dir="2700000" algn="tl">
                    <a:srgbClr val="C0C0C0"/>
                  </a:outerShdw>
                </a:effectLst>
                <a:latin typeface="Times New Roman" pitchFamily="18" charset="0"/>
                <a:ea typeface="楷体_GB2312" pitchFamily="49" charset="-122"/>
              </a:rPr>
              <a:t>T</a:t>
            </a:r>
            <a:r>
              <a:rPr lang="en-US" altLang="zh-CN" baseline="-25000">
                <a:solidFill>
                  <a:srgbClr val="CC0000"/>
                </a:solidFill>
                <a:effectLst>
                  <a:outerShdw blurRad="38100" dist="38100" dir="2700000" algn="tl">
                    <a:srgbClr val="C0C0C0"/>
                  </a:outerShdw>
                </a:effectLst>
                <a:latin typeface="Times New Roman" pitchFamily="18" charset="0"/>
                <a:ea typeface="楷体_GB2312" pitchFamily="49" charset="-122"/>
              </a:rPr>
              <a:t>2</a:t>
            </a:r>
            <a:r>
              <a:rPr lang="zh-CN" altLang="en-US">
                <a:solidFill>
                  <a:srgbClr val="CC0000"/>
                </a:solidFill>
                <a:effectLst>
                  <a:outerShdw blurRad="38100" dist="38100" dir="2700000" algn="tl">
                    <a:srgbClr val="C0C0C0"/>
                  </a:outerShdw>
                </a:effectLst>
                <a:latin typeface="Times New Roman" pitchFamily="18" charset="0"/>
              </a:rPr>
              <a:t>导通</a:t>
            </a:r>
            <a:r>
              <a:rPr lang="zh-CN" altLang="en-US">
                <a:solidFill>
                  <a:srgbClr val="CC0000"/>
                </a:solidFill>
                <a:effectLst>
                  <a:outerShdw blurRad="38100" dist="38100" dir="2700000" algn="tl">
                    <a:srgbClr val="C0C0C0"/>
                  </a:outerShdw>
                </a:effectLst>
                <a:latin typeface="Times New Roman" pitchFamily="18" charset="0"/>
                <a:ea typeface="楷体_GB2312" pitchFamily="49" charset="-122"/>
              </a:rPr>
              <a:t>、</a:t>
            </a:r>
            <a:r>
              <a:rPr lang="en-US" altLang="zh-CN">
                <a:solidFill>
                  <a:srgbClr val="CC0000"/>
                </a:solidFill>
                <a:effectLst>
                  <a:outerShdw blurRad="38100" dist="38100" dir="2700000" algn="tl">
                    <a:srgbClr val="C0C0C0"/>
                  </a:outerShdw>
                </a:effectLst>
                <a:latin typeface="Times New Roman" pitchFamily="18" charset="0"/>
                <a:ea typeface="楷体_GB2312" pitchFamily="49" charset="-122"/>
              </a:rPr>
              <a:t>T</a:t>
            </a:r>
            <a:r>
              <a:rPr lang="en-US" altLang="zh-CN" baseline="-25000">
                <a:solidFill>
                  <a:srgbClr val="CC0000"/>
                </a:solidFill>
                <a:effectLst>
                  <a:outerShdw blurRad="38100" dist="38100" dir="2700000" algn="tl">
                    <a:srgbClr val="C0C0C0"/>
                  </a:outerShdw>
                </a:effectLst>
                <a:latin typeface="Times New Roman" pitchFamily="18" charset="0"/>
                <a:ea typeface="楷体_GB2312" pitchFamily="49" charset="-122"/>
              </a:rPr>
              <a:t>1</a:t>
            </a:r>
            <a:r>
              <a:rPr lang="zh-CN" altLang="en-US">
                <a:solidFill>
                  <a:srgbClr val="CC0000"/>
                </a:solidFill>
                <a:effectLst>
                  <a:outerShdw blurRad="38100" dist="38100" dir="2700000" algn="tl">
                    <a:srgbClr val="C0C0C0"/>
                  </a:outerShdw>
                </a:effectLst>
                <a:latin typeface="Times New Roman" pitchFamily="18" charset="0"/>
              </a:rPr>
              <a:t>截止</a:t>
            </a:r>
            <a:r>
              <a:rPr lang="zh-CN" altLang="en-US">
                <a:solidFill>
                  <a:srgbClr val="CC0000"/>
                </a:solidFill>
                <a:effectLst>
                  <a:outerShdw blurRad="38100" dist="38100" dir="2700000" algn="tl">
                    <a:srgbClr val="C0C0C0"/>
                  </a:outerShdw>
                </a:effectLst>
                <a:latin typeface="Times New Roman" pitchFamily="18" charset="0"/>
                <a:ea typeface="楷体_GB2312" pitchFamily="49" charset="-122"/>
              </a:rPr>
              <a:t>；</a:t>
            </a:r>
            <a:r>
              <a:rPr lang="en-US" altLang="zh-CN" i="1">
                <a:solidFill>
                  <a:srgbClr val="CC0000"/>
                </a:solidFill>
                <a:effectLst>
                  <a:outerShdw blurRad="38100" dist="38100" dir="2700000" algn="tl">
                    <a:srgbClr val="C0C0C0"/>
                  </a:outerShdw>
                </a:effectLst>
                <a:latin typeface="Times New Roman" pitchFamily="18" charset="0"/>
                <a:ea typeface="楷体_GB2312" pitchFamily="49" charset="-122"/>
              </a:rPr>
              <a:t>i</a:t>
            </a:r>
            <a:r>
              <a:rPr lang="en-US" altLang="zh-CN" baseline="-25000">
                <a:solidFill>
                  <a:srgbClr val="CC0000"/>
                </a:solidFill>
                <a:effectLst>
                  <a:outerShdw blurRad="38100" dist="38100" dir="2700000" algn="tl">
                    <a:srgbClr val="C0C0C0"/>
                  </a:outerShdw>
                </a:effectLst>
                <a:latin typeface="Times New Roman" pitchFamily="18" charset="0"/>
                <a:ea typeface="楷体_GB2312" pitchFamily="49" charset="-122"/>
              </a:rPr>
              <a:t>C2</a:t>
            </a:r>
            <a:r>
              <a:rPr lang="zh-CN" altLang="en-US">
                <a:solidFill>
                  <a:srgbClr val="CC0000"/>
                </a:solidFill>
                <a:effectLst>
                  <a:outerShdw blurRad="38100" dist="38100" dir="2700000" algn="tl">
                    <a:srgbClr val="C0C0C0"/>
                  </a:outerShdw>
                </a:effectLst>
                <a:latin typeface="Times New Roman" pitchFamily="18" charset="0"/>
              </a:rPr>
              <a:t>流过负载，</a:t>
            </a:r>
          </a:p>
          <a:p>
            <a:pPr eaLnBrk="1" hangingPunct="1">
              <a:spcBef>
                <a:spcPct val="20000"/>
              </a:spcBef>
              <a:defRPr/>
            </a:pPr>
            <a:r>
              <a:rPr lang="zh-CN" altLang="en-US">
                <a:solidFill>
                  <a:srgbClr val="CC0000"/>
                </a:solidFill>
                <a:effectLst>
                  <a:outerShdw blurRad="38100" dist="38100" dir="2700000" algn="tl">
                    <a:srgbClr val="C0C0C0"/>
                  </a:outerShdw>
                </a:effectLst>
                <a:latin typeface="Times New Roman" pitchFamily="18" charset="0"/>
              </a:rPr>
              <a:t>同时电容放电，相当于电源</a:t>
            </a:r>
          </a:p>
        </p:txBody>
      </p:sp>
      <p:grpSp>
        <p:nvGrpSpPr>
          <p:cNvPr id="3" name="Group 45"/>
          <p:cNvGrpSpPr>
            <a:grpSpLocks/>
          </p:cNvGrpSpPr>
          <p:nvPr/>
        </p:nvGrpSpPr>
        <p:grpSpPr bwMode="auto">
          <a:xfrm>
            <a:off x="6465888" y="1997794"/>
            <a:ext cx="762000" cy="1219200"/>
            <a:chOff x="4320" y="912"/>
            <a:chExt cx="480" cy="768"/>
          </a:xfrm>
        </p:grpSpPr>
        <p:sp>
          <p:nvSpPr>
            <p:cNvPr id="197665" name="Line 46"/>
            <p:cNvSpPr>
              <a:spLocks noChangeShapeType="1"/>
            </p:cNvSpPr>
            <p:nvPr/>
          </p:nvSpPr>
          <p:spPr bwMode="auto">
            <a:xfrm>
              <a:off x="4320" y="1632"/>
              <a:ext cx="480" cy="0"/>
            </a:xfrm>
            <a:prstGeom prst="line">
              <a:avLst/>
            </a:prstGeom>
            <a:noFill/>
            <a:ln w="38100">
              <a:solidFill>
                <a:srgbClr val="E6000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7666" name="Line 47"/>
            <p:cNvSpPr>
              <a:spLocks noChangeShapeType="1"/>
            </p:cNvSpPr>
            <p:nvPr/>
          </p:nvSpPr>
          <p:spPr bwMode="auto">
            <a:xfrm flipH="1" flipV="1">
              <a:off x="4800" y="912"/>
              <a:ext cx="0" cy="720"/>
            </a:xfrm>
            <a:prstGeom prst="line">
              <a:avLst/>
            </a:prstGeom>
            <a:noFill/>
            <a:ln w="38100">
              <a:solidFill>
                <a:srgbClr val="E60000"/>
              </a:solidFill>
              <a:prstDash val="sysDot"/>
              <a:round/>
              <a:headEnd/>
              <a:tailEnd type="arrow"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7667" name="Line 48"/>
            <p:cNvSpPr>
              <a:spLocks noChangeShapeType="1"/>
            </p:cNvSpPr>
            <p:nvPr/>
          </p:nvSpPr>
          <p:spPr bwMode="auto">
            <a:xfrm flipH="1">
              <a:off x="4320" y="912"/>
              <a:ext cx="0" cy="768"/>
            </a:xfrm>
            <a:prstGeom prst="line">
              <a:avLst/>
            </a:prstGeom>
            <a:noFill/>
            <a:ln w="38100">
              <a:solidFill>
                <a:srgbClr val="E6000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201777" name="Text Box 49"/>
          <p:cNvSpPr txBox="1">
            <a:spLocks noChangeArrowheads="1"/>
          </p:cNvSpPr>
          <p:nvPr/>
        </p:nvSpPr>
        <p:spPr bwMode="auto">
          <a:xfrm>
            <a:off x="6598947" y="2218605"/>
            <a:ext cx="5196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dash"/>
                <a:miter lim="800000"/>
                <a:headEnd/>
                <a:tailEnd/>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i="1">
                <a:solidFill>
                  <a:srgbClr val="000099"/>
                </a:solidFill>
                <a:latin typeface="Times New Roman" panose="02020603050405020304" pitchFamily="18" charset="0"/>
                <a:ea typeface="楷体_GB2312" pitchFamily="49" charset="-122"/>
              </a:rPr>
              <a:t>i</a:t>
            </a:r>
            <a:r>
              <a:rPr lang="en-US" altLang="zh-CN" baseline="-25000">
                <a:solidFill>
                  <a:srgbClr val="000099"/>
                </a:solidFill>
                <a:latin typeface="Times New Roman" panose="02020603050405020304" pitchFamily="18" charset="0"/>
                <a:ea typeface="楷体_GB2312" pitchFamily="49" charset="-122"/>
              </a:rPr>
              <a:t>C1</a:t>
            </a:r>
            <a:endParaRPr lang="en-US" altLang="zh-CN" i="1">
              <a:solidFill>
                <a:srgbClr val="000099"/>
              </a:solidFill>
              <a:latin typeface="Times New Roman" panose="02020603050405020304" pitchFamily="18" charset="0"/>
              <a:ea typeface="楷体_GB2312" pitchFamily="49" charset="-122"/>
            </a:endParaRPr>
          </a:p>
        </p:txBody>
      </p:sp>
      <p:sp>
        <p:nvSpPr>
          <p:cNvPr id="201778" name="Text Box 50"/>
          <p:cNvSpPr txBox="1">
            <a:spLocks noChangeArrowheads="1"/>
          </p:cNvSpPr>
          <p:nvPr/>
        </p:nvSpPr>
        <p:spPr bwMode="auto">
          <a:xfrm>
            <a:off x="6424613" y="3818160"/>
            <a:ext cx="5196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i="1" dirty="0">
                <a:solidFill>
                  <a:srgbClr val="000099"/>
                </a:solidFill>
                <a:latin typeface="Times New Roman" panose="02020603050405020304" pitchFamily="18" charset="0"/>
                <a:ea typeface="楷体_GB2312" pitchFamily="49" charset="-122"/>
              </a:rPr>
              <a:t>i</a:t>
            </a:r>
            <a:r>
              <a:rPr lang="en-US" altLang="zh-CN" baseline="-25000" dirty="0">
                <a:solidFill>
                  <a:srgbClr val="000099"/>
                </a:solidFill>
                <a:latin typeface="Times New Roman" panose="02020603050405020304" pitchFamily="18" charset="0"/>
                <a:ea typeface="楷体_GB2312" pitchFamily="49" charset="-122"/>
              </a:rPr>
              <a:t>C2</a:t>
            </a:r>
            <a:endParaRPr lang="en-US" altLang="zh-CN" i="1" dirty="0">
              <a:solidFill>
                <a:srgbClr val="000099"/>
              </a:solidFill>
              <a:latin typeface="Times New Roman" panose="02020603050405020304" pitchFamily="18" charset="0"/>
              <a:ea typeface="楷体_GB2312" pitchFamily="49" charset="-122"/>
            </a:endParaRPr>
          </a:p>
        </p:txBody>
      </p:sp>
      <p:sp>
        <p:nvSpPr>
          <p:cNvPr id="197644" name="Text Box 55"/>
          <p:cNvSpPr txBox="1">
            <a:spLocks noChangeArrowheads="1"/>
          </p:cNvSpPr>
          <p:nvPr/>
        </p:nvSpPr>
        <p:spPr bwMode="auto">
          <a:xfrm>
            <a:off x="5359400" y="5060032"/>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zh-CN" altLang="en-US" dirty="0">
                <a:solidFill>
                  <a:srgbClr val="000099"/>
                </a:solidFill>
                <a:latin typeface="Times New Roman" panose="02020603050405020304" pitchFamily="18" charset="0"/>
              </a:rPr>
              <a:t>交流通路</a:t>
            </a:r>
          </a:p>
        </p:txBody>
      </p:sp>
      <p:grpSp>
        <p:nvGrpSpPr>
          <p:cNvPr id="4" name="Group 56"/>
          <p:cNvGrpSpPr>
            <a:grpSpLocks/>
          </p:cNvGrpSpPr>
          <p:nvPr/>
        </p:nvGrpSpPr>
        <p:grpSpPr bwMode="auto">
          <a:xfrm flipH="1" flipV="1">
            <a:off x="6465888" y="3429000"/>
            <a:ext cx="762000" cy="1219200"/>
            <a:chOff x="4320" y="912"/>
            <a:chExt cx="480" cy="768"/>
          </a:xfrm>
        </p:grpSpPr>
        <p:sp>
          <p:nvSpPr>
            <p:cNvPr id="197662" name="Line 57"/>
            <p:cNvSpPr>
              <a:spLocks noChangeShapeType="1"/>
            </p:cNvSpPr>
            <p:nvPr/>
          </p:nvSpPr>
          <p:spPr bwMode="auto">
            <a:xfrm>
              <a:off x="4320" y="1632"/>
              <a:ext cx="480" cy="0"/>
            </a:xfrm>
            <a:prstGeom prst="line">
              <a:avLst/>
            </a:prstGeom>
            <a:noFill/>
            <a:ln w="38100">
              <a:solidFill>
                <a:srgbClr val="E6000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7663" name="Line 58"/>
            <p:cNvSpPr>
              <a:spLocks noChangeShapeType="1"/>
            </p:cNvSpPr>
            <p:nvPr/>
          </p:nvSpPr>
          <p:spPr bwMode="auto">
            <a:xfrm flipH="1" flipV="1">
              <a:off x="4800" y="912"/>
              <a:ext cx="0" cy="720"/>
            </a:xfrm>
            <a:prstGeom prst="line">
              <a:avLst/>
            </a:prstGeom>
            <a:noFill/>
            <a:ln w="38100">
              <a:solidFill>
                <a:srgbClr val="E60000"/>
              </a:solidFill>
              <a:prstDash val="sysDot"/>
              <a:round/>
              <a:headEnd/>
              <a:tailEnd type="arrow"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7664" name="Line 59"/>
            <p:cNvSpPr>
              <a:spLocks noChangeShapeType="1"/>
            </p:cNvSpPr>
            <p:nvPr/>
          </p:nvSpPr>
          <p:spPr bwMode="auto">
            <a:xfrm flipH="1">
              <a:off x="4320" y="912"/>
              <a:ext cx="0" cy="768"/>
            </a:xfrm>
            <a:prstGeom prst="line">
              <a:avLst/>
            </a:prstGeom>
            <a:noFill/>
            <a:ln w="38100">
              <a:solidFill>
                <a:srgbClr val="E60000"/>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201788" name="Rectangle 60"/>
          <p:cNvSpPr>
            <a:spLocks noChangeArrowheads="1"/>
          </p:cNvSpPr>
          <p:nvPr/>
        </p:nvSpPr>
        <p:spPr bwMode="auto">
          <a:xfrm>
            <a:off x="8158682" y="2531194"/>
            <a:ext cx="5164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i="1">
                <a:solidFill>
                  <a:srgbClr val="000099"/>
                </a:solidFill>
                <a:latin typeface="Times New Roman" panose="02020603050405020304" pitchFamily="18" charset="0"/>
                <a:ea typeface="楷体_GB2312" pitchFamily="49" charset="-122"/>
              </a:rPr>
              <a:t>u</a:t>
            </a:r>
            <a:r>
              <a:rPr lang="en-US" altLang="zh-CN" baseline="-25000">
                <a:solidFill>
                  <a:srgbClr val="000099"/>
                </a:solidFill>
                <a:latin typeface="Times New Roman" panose="02020603050405020304" pitchFamily="18" charset="0"/>
                <a:ea typeface="楷体_GB2312" pitchFamily="49" charset="-122"/>
              </a:rPr>
              <a:t>O</a:t>
            </a:r>
          </a:p>
        </p:txBody>
      </p:sp>
      <p:grpSp>
        <p:nvGrpSpPr>
          <p:cNvPr id="5" name="Group 61"/>
          <p:cNvGrpSpPr>
            <a:grpSpLocks/>
          </p:cNvGrpSpPr>
          <p:nvPr/>
        </p:nvGrpSpPr>
        <p:grpSpPr bwMode="auto">
          <a:xfrm>
            <a:off x="7450138" y="2343466"/>
            <a:ext cx="1477962" cy="807382"/>
            <a:chOff x="4739" y="1697"/>
            <a:chExt cx="813" cy="438"/>
          </a:xfrm>
        </p:grpSpPr>
        <p:sp>
          <p:nvSpPr>
            <p:cNvPr id="197657" name="Line 62"/>
            <p:cNvSpPr>
              <a:spLocks noChangeShapeType="1"/>
            </p:cNvSpPr>
            <p:nvPr/>
          </p:nvSpPr>
          <p:spPr bwMode="auto">
            <a:xfrm>
              <a:off x="4739" y="2130"/>
              <a:ext cx="813"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197658" name="Group 63"/>
            <p:cNvGrpSpPr>
              <a:grpSpLocks/>
            </p:cNvGrpSpPr>
            <p:nvPr/>
          </p:nvGrpSpPr>
          <p:grpSpPr bwMode="auto">
            <a:xfrm rot="-27723">
              <a:off x="4784" y="1697"/>
              <a:ext cx="367" cy="438"/>
              <a:chOff x="2720" y="721"/>
              <a:chExt cx="416" cy="533"/>
            </a:xfrm>
          </p:grpSpPr>
          <p:sp>
            <p:nvSpPr>
              <p:cNvPr id="197659" name="Freeform 64"/>
              <p:cNvSpPr>
                <a:spLocks/>
              </p:cNvSpPr>
              <p:nvPr/>
            </p:nvSpPr>
            <p:spPr bwMode="auto">
              <a:xfrm rot="1918500" flipV="1">
                <a:off x="2833" y="721"/>
                <a:ext cx="234" cy="304"/>
              </a:xfrm>
              <a:custGeom>
                <a:avLst/>
                <a:gdLst>
                  <a:gd name="T0" fmla="*/ 0 w 740"/>
                  <a:gd name="T1" fmla="*/ 0 h 812"/>
                  <a:gd name="T2" fmla="*/ 0 w 740"/>
                  <a:gd name="T3" fmla="*/ 0 h 812"/>
                  <a:gd name="T4" fmla="*/ 0 w 740"/>
                  <a:gd name="T5" fmla="*/ 0 h 812"/>
                  <a:gd name="T6" fmla="*/ 0 60000 65536"/>
                  <a:gd name="T7" fmla="*/ 0 60000 65536"/>
                  <a:gd name="T8" fmla="*/ 0 60000 65536"/>
                  <a:gd name="T9" fmla="*/ 0 w 740"/>
                  <a:gd name="T10" fmla="*/ 0 h 812"/>
                  <a:gd name="T11" fmla="*/ 740 w 740"/>
                  <a:gd name="T12" fmla="*/ 812 h 812"/>
                </a:gdLst>
                <a:ahLst/>
                <a:cxnLst>
                  <a:cxn ang="T6">
                    <a:pos x="T0" y="T1"/>
                  </a:cxn>
                  <a:cxn ang="T7">
                    <a:pos x="T2" y="T3"/>
                  </a:cxn>
                  <a:cxn ang="T8">
                    <a:pos x="T4" y="T5"/>
                  </a:cxn>
                </a:cxnLst>
                <a:rect l="T9" t="T10" r="T11" b="T12"/>
                <a:pathLst>
                  <a:path w="740" h="812">
                    <a:moveTo>
                      <a:pt x="168" y="0"/>
                    </a:moveTo>
                    <a:cubicBezTo>
                      <a:pt x="84" y="358"/>
                      <a:pt x="0" y="716"/>
                      <a:pt x="95" y="764"/>
                    </a:cubicBezTo>
                    <a:cubicBezTo>
                      <a:pt x="190" y="812"/>
                      <a:pt x="465" y="551"/>
                      <a:pt x="740" y="291"/>
                    </a:cubicBezTo>
                  </a:path>
                </a:pathLst>
              </a:custGeom>
              <a:noFill/>
              <a:ln w="38100">
                <a:solidFill>
                  <a:srgbClr val="0066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97660" name="Freeform 65"/>
              <p:cNvSpPr>
                <a:spLocks/>
              </p:cNvSpPr>
              <p:nvPr/>
            </p:nvSpPr>
            <p:spPr bwMode="auto">
              <a:xfrm>
                <a:off x="3024" y="949"/>
                <a:ext cx="112" cy="305"/>
              </a:xfrm>
              <a:custGeom>
                <a:avLst/>
                <a:gdLst>
                  <a:gd name="T0" fmla="*/ 0 w 272"/>
                  <a:gd name="T1" fmla="*/ 0 h 259"/>
                  <a:gd name="T2" fmla="*/ 0 w 272"/>
                  <a:gd name="T3" fmla="*/ 0 h 259"/>
                  <a:gd name="T4" fmla="*/ 0 w 272"/>
                  <a:gd name="T5" fmla="*/ 0 h 259"/>
                  <a:gd name="T6" fmla="*/ 0 60000 65536"/>
                  <a:gd name="T7" fmla="*/ 0 60000 65536"/>
                  <a:gd name="T8" fmla="*/ 0 60000 65536"/>
                  <a:gd name="T9" fmla="*/ 0 w 272"/>
                  <a:gd name="T10" fmla="*/ 0 h 259"/>
                  <a:gd name="T11" fmla="*/ 272 w 272"/>
                  <a:gd name="T12" fmla="*/ 259 h 259"/>
                </a:gdLst>
                <a:ahLst/>
                <a:cxnLst>
                  <a:cxn ang="T6">
                    <a:pos x="T0" y="T1"/>
                  </a:cxn>
                  <a:cxn ang="T7">
                    <a:pos x="T2" y="T3"/>
                  </a:cxn>
                  <a:cxn ang="T8">
                    <a:pos x="T4" y="T5"/>
                  </a:cxn>
                </a:cxnLst>
                <a:rect l="T9" t="T10" r="T11" b="T12"/>
                <a:pathLst>
                  <a:path w="272" h="259">
                    <a:moveTo>
                      <a:pt x="0" y="0"/>
                    </a:moveTo>
                    <a:cubicBezTo>
                      <a:pt x="29" y="86"/>
                      <a:pt x="59" y="173"/>
                      <a:pt x="104" y="216"/>
                    </a:cubicBezTo>
                    <a:cubicBezTo>
                      <a:pt x="149" y="259"/>
                      <a:pt x="245" y="247"/>
                      <a:pt x="272" y="256"/>
                    </a:cubicBezTo>
                  </a:path>
                </a:pathLst>
              </a:custGeom>
              <a:noFill/>
              <a:ln w="38100">
                <a:solidFill>
                  <a:srgbClr val="0066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97661" name="Freeform 66"/>
              <p:cNvSpPr>
                <a:spLocks/>
              </p:cNvSpPr>
              <p:nvPr/>
            </p:nvSpPr>
            <p:spPr bwMode="auto">
              <a:xfrm flipH="1">
                <a:off x="2720" y="949"/>
                <a:ext cx="112" cy="305"/>
              </a:xfrm>
              <a:custGeom>
                <a:avLst/>
                <a:gdLst>
                  <a:gd name="T0" fmla="*/ 0 w 272"/>
                  <a:gd name="T1" fmla="*/ 0 h 259"/>
                  <a:gd name="T2" fmla="*/ 0 w 272"/>
                  <a:gd name="T3" fmla="*/ 0 h 259"/>
                  <a:gd name="T4" fmla="*/ 0 w 272"/>
                  <a:gd name="T5" fmla="*/ 0 h 259"/>
                  <a:gd name="T6" fmla="*/ 0 60000 65536"/>
                  <a:gd name="T7" fmla="*/ 0 60000 65536"/>
                  <a:gd name="T8" fmla="*/ 0 60000 65536"/>
                  <a:gd name="T9" fmla="*/ 0 w 272"/>
                  <a:gd name="T10" fmla="*/ 0 h 259"/>
                  <a:gd name="T11" fmla="*/ 272 w 272"/>
                  <a:gd name="T12" fmla="*/ 259 h 259"/>
                </a:gdLst>
                <a:ahLst/>
                <a:cxnLst>
                  <a:cxn ang="T6">
                    <a:pos x="T0" y="T1"/>
                  </a:cxn>
                  <a:cxn ang="T7">
                    <a:pos x="T2" y="T3"/>
                  </a:cxn>
                  <a:cxn ang="T8">
                    <a:pos x="T4" y="T5"/>
                  </a:cxn>
                </a:cxnLst>
                <a:rect l="T9" t="T10" r="T11" b="T12"/>
                <a:pathLst>
                  <a:path w="272" h="259">
                    <a:moveTo>
                      <a:pt x="0" y="0"/>
                    </a:moveTo>
                    <a:cubicBezTo>
                      <a:pt x="29" y="86"/>
                      <a:pt x="59" y="173"/>
                      <a:pt x="104" y="216"/>
                    </a:cubicBezTo>
                    <a:cubicBezTo>
                      <a:pt x="149" y="259"/>
                      <a:pt x="245" y="247"/>
                      <a:pt x="272" y="256"/>
                    </a:cubicBezTo>
                  </a:path>
                </a:pathLst>
              </a:custGeom>
              <a:noFill/>
              <a:ln w="38100">
                <a:solidFill>
                  <a:srgbClr val="0066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grpSp>
      <p:grpSp>
        <p:nvGrpSpPr>
          <p:cNvPr id="7" name="Group 67"/>
          <p:cNvGrpSpPr>
            <a:grpSpLocks/>
          </p:cNvGrpSpPr>
          <p:nvPr/>
        </p:nvGrpSpPr>
        <p:grpSpPr bwMode="auto">
          <a:xfrm rot="27723" flipV="1">
            <a:off x="8153106" y="3134036"/>
            <a:ext cx="666750" cy="882219"/>
            <a:chOff x="2720" y="726"/>
            <a:chExt cx="416" cy="528"/>
          </a:xfrm>
        </p:grpSpPr>
        <p:sp>
          <p:nvSpPr>
            <p:cNvPr id="197654" name="Freeform 68"/>
            <p:cNvSpPr>
              <a:spLocks/>
            </p:cNvSpPr>
            <p:nvPr/>
          </p:nvSpPr>
          <p:spPr bwMode="auto">
            <a:xfrm rot="1918500" flipV="1">
              <a:off x="2875" y="726"/>
              <a:ext cx="194" cy="304"/>
            </a:xfrm>
            <a:custGeom>
              <a:avLst/>
              <a:gdLst>
                <a:gd name="T0" fmla="*/ 0 w 740"/>
                <a:gd name="T1" fmla="*/ 0 h 812"/>
                <a:gd name="T2" fmla="*/ 0 w 740"/>
                <a:gd name="T3" fmla="*/ 0 h 812"/>
                <a:gd name="T4" fmla="*/ 0 w 740"/>
                <a:gd name="T5" fmla="*/ 0 h 812"/>
                <a:gd name="T6" fmla="*/ 0 60000 65536"/>
                <a:gd name="T7" fmla="*/ 0 60000 65536"/>
                <a:gd name="T8" fmla="*/ 0 60000 65536"/>
                <a:gd name="T9" fmla="*/ 0 w 740"/>
                <a:gd name="T10" fmla="*/ 0 h 812"/>
                <a:gd name="T11" fmla="*/ 740 w 740"/>
                <a:gd name="T12" fmla="*/ 812 h 812"/>
              </a:gdLst>
              <a:ahLst/>
              <a:cxnLst>
                <a:cxn ang="T6">
                  <a:pos x="T0" y="T1"/>
                </a:cxn>
                <a:cxn ang="T7">
                  <a:pos x="T2" y="T3"/>
                </a:cxn>
                <a:cxn ang="T8">
                  <a:pos x="T4" y="T5"/>
                </a:cxn>
              </a:cxnLst>
              <a:rect l="T9" t="T10" r="T11" b="T12"/>
              <a:pathLst>
                <a:path w="740" h="812">
                  <a:moveTo>
                    <a:pt x="168" y="0"/>
                  </a:moveTo>
                  <a:cubicBezTo>
                    <a:pt x="84" y="358"/>
                    <a:pt x="0" y="716"/>
                    <a:pt x="95" y="764"/>
                  </a:cubicBezTo>
                  <a:cubicBezTo>
                    <a:pt x="190" y="812"/>
                    <a:pt x="465" y="551"/>
                    <a:pt x="740" y="291"/>
                  </a:cubicBezTo>
                </a:path>
              </a:pathLst>
            </a:custGeom>
            <a:noFill/>
            <a:ln w="38100">
              <a:solidFill>
                <a:srgbClr val="003399"/>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97655" name="Freeform 69"/>
            <p:cNvSpPr>
              <a:spLocks/>
            </p:cNvSpPr>
            <p:nvPr/>
          </p:nvSpPr>
          <p:spPr bwMode="auto">
            <a:xfrm>
              <a:off x="3024" y="950"/>
              <a:ext cx="112" cy="304"/>
            </a:xfrm>
            <a:custGeom>
              <a:avLst/>
              <a:gdLst>
                <a:gd name="T0" fmla="*/ 0 w 272"/>
                <a:gd name="T1" fmla="*/ 0 h 259"/>
                <a:gd name="T2" fmla="*/ 0 w 272"/>
                <a:gd name="T3" fmla="*/ 0 h 259"/>
                <a:gd name="T4" fmla="*/ 0 w 272"/>
                <a:gd name="T5" fmla="*/ 0 h 259"/>
                <a:gd name="T6" fmla="*/ 0 60000 65536"/>
                <a:gd name="T7" fmla="*/ 0 60000 65536"/>
                <a:gd name="T8" fmla="*/ 0 60000 65536"/>
                <a:gd name="T9" fmla="*/ 0 w 272"/>
                <a:gd name="T10" fmla="*/ 0 h 259"/>
                <a:gd name="T11" fmla="*/ 272 w 272"/>
                <a:gd name="T12" fmla="*/ 259 h 259"/>
              </a:gdLst>
              <a:ahLst/>
              <a:cxnLst>
                <a:cxn ang="T6">
                  <a:pos x="T0" y="T1"/>
                </a:cxn>
                <a:cxn ang="T7">
                  <a:pos x="T2" y="T3"/>
                </a:cxn>
                <a:cxn ang="T8">
                  <a:pos x="T4" y="T5"/>
                </a:cxn>
              </a:cxnLst>
              <a:rect l="T9" t="T10" r="T11" b="T12"/>
              <a:pathLst>
                <a:path w="272" h="259">
                  <a:moveTo>
                    <a:pt x="0" y="0"/>
                  </a:moveTo>
                  <a:cubicBezTo>
                    <a:pt x="29" y="86"/>
                    <a:pt x="59" y="173"/>
                    <a:pt x="104" y="216"/>
                  </a:cubicBezTo>
                  <a:cubicBezTo>
                    <a:pt x="149" y="259"/>
                    <a:pt x="245" y="247"/>
                    <a:pt x="272" y="256"/>
                  </a:cubicBezTo>
                </a:path>
              </a:pathLst>
            </a:custGeom>
            <a:noFill/>
            <a:ln w="38100">
              <a:solidFill>
                <a:srgbClr val="003399"/>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97656" name="Freeform 70"/>
            <p:cNvSpPr>
              <a:spLocks/>
            </p:cNvSpPr>
            <p:nvPr/>
          </p:nvSpPr>
          <p:spPr bwMode="auto">
            <a:xfrm flipH="1">
              <a:off x="2720" y="950"/>
              <a:ext cx="112" cy="304"/>
            </a:xfrm>
            <a:custGeom>
              <a:avLst/>
              <a:gdLst>
                <a:gd name="T0" fmla="*/ 0 w 272"/>
                <a:gd name="T1" fmla="*/ 0 h 259"/>
                <a:gd name="T2" fmla="*/ 0 w 272"/>
                <a:gd name="T3" fmla="*/ 0 h 259"/>
                <a:gd name="T4" fmla="*/ 0 w 272"/>
                <a:gd name="T5" fmla="*/ 0 h 259"/>
                <a:gd name="T6" fmla="*/ 0 60000 65536"/>
                <a:gd name="T7" fmla="*/ 0 60000 65536"/>
                <a:gd name="T8" fmla="*/ 0 60000 65536"/>
                <a:gd name="T9" fmla="*/ 0 w 272"/>
                <a:gd name="T10" fmla="*/ 0 h 259"/>
                <a:gd name="T11" fmla="*/ 272 w 272"/>
                <a:gd name="T12" fmla="*/ 259 h 259"/>
              </a:gdLst>
              <a:ahLst/>
              <a:cxnLst>
                <a:cxn ang="T6">
                  <a:pos x="T0" y="T1"/>
                </a:cxn>
                <a:cxn ang="T7">
                  <a:pos x="T2" y="T3"/>
                </a:cxn>
                <a:cxn ang="T8">
                  <a:pos x="T4" y="T5"/>
                </a:cxn>
              </a:cxnLst>
              <a:rect l="T9" t="T10" r="T11" b="T12"/>
              <a:pathLst>
                <a:path w="272" h="259">
                  <a:moveTo>
                    <a:pt x="0" y="0"/>
                  </a:moveTo>
                  <a:cubicBezTo>
                    <a:pt x="29" y="86"/>
                    <a:pt x="59" y="173"/>
                    <a:pt x="104" y="216"/>
                  </a:cubicBezTo>
                  <a:cubicBezTo>
                    <a:pt x="149" y="259"/>
                    <a:pt x="245" y="247"/>
                    <a:pt x="272" y="256"/>
                  </a:cubicBezTo>
                </a:path>
              </a:pathLst>
            </a:custGeom>
            <a:noFill/>
            <a:ln w="38100">
              <a:solidFill>
                <a:srgbClr val="003399"/>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pSp>
      <p:sp>
        <p:nvSpPr>
          <p:cNvPr id="201799" name="Text Box 71"/>
          <p:cNvSpPr txBox="1">
            <a:spLocks noChangeArrowheads="1"/>
          </p:cNvSpPr>
          <p:nvPr/>
        </p:nvSpPr>
        <p:spPr bwMode="auto">
          <a:xfrm>
            <a:off x="393700" y="1602507"/>
            <a:ext cx="3557384" cy="461665"/>
          </a:xfrm>
          <a:prstGeom prst="rect">
            <a:avLst/>
          </a:prstGeom>
          <a:noFill/>
          <a:ln w="38100">
            <a:noFill/>
            <a:miter lim="800000"/>
            <a:headEnd/>
            <a:tailEnd/>
          </a:ln>
          <a:effectLst/>
        </p:spPr>
        <p:txBody>
          <a:bodyPr wrap="none">
            <a:spAutoFit/>
          </a:bodyPr>
          <a:lstStyle/>
          <a:p>
            <a:pPr eaLnBrk="1" hangingPunct="1">
              <a:spcBef>
                <a:spcPct val="50000"/>
              </a:spcBef>
              <a:defRPr/>
            </a:pPr>
            <a:r>
              <a:rPr lang="en-US" altLang="zh-CN" dirty="0">
                <a:solidFill>
                  <a:srgbClr val="000099"/>
                </a:solidFill>
                <a:effectLst>
                  <a:outerShdw blurRad="38100" dist="38100" dir="2700000" algn="tl">
                    <a:srgbClr val="C0C0C0"/>
                  </a:outerShdw>
                </a:effectLst>
                <a:latin typeface="Times New Roman" pitchFamily="18" charset="0"/>
                <a:ea typeface="长城楷体" pitchFamily="49" charset="-122"/>
              </a:rPr>
              <a:t>    </a:t>
            </a:r>
            <a:r>
              <a:rPr lang="zh-CN" altLang="en-US" dirty="0">
                <a:solidFill>
                  <a:srgbClr val="000099"/>
                </a:solidFill>
                <a:latin typeface="Times New Roman" pitchFamily="18" charset="0"/>
                <a:ea typeface="长城楷体" pitchFamily="49" charset="-122"/>
              </a:rPr>
              <a:t>输入交流信号</a:t>
            </a:r>
            <a:r>
              <a:rPr lang="en-US" altLang="zh-CN" i="1" dirty="0" err="1">
                <a:solidFill>
                  <a:srgbClr val="000099"/>
                </a:solidFill>
                <a:latin typeface="Times New Roman" pitchFamily="18" charset="0"/>
                <a:ea typeface="长城楷体" pitchFamily="49" charset="-122"/>
              </a:rPr>
              <a:t>u</a:t>
            </a:r>
            <a:r>
              <a:rPr lang="en-US" altLang="zh-CN" baseline="-25000" dirty="0" err="1">
                <a:solidFill>
                  <a:srgbClr val="000099"/>
                </a:solidFill>
                <a:latin typeface="Times New Roman" pitchFamily="18" charset="0"/>
                <a:ea typeface="长城楷体" pitchFamily="49" charset="-122"/>
              </a:rPr>
              <a:t>i</a:t>
            </a:r>
            <a:r>
              <a:rPr lang="en-US" altLang="zh-CN" baseline="-25000" dirty="0">
                <a:solidFill>
                  <a:srgbClr val="000099"/>
                </a:solidFill>
                <a:latin typeface="Times New Roman" pitchFamily="18" charset="0"/>
                <a:ea typeface="长城楷体" pitchFamily="49" charset="-122"/>
              </a:rPr>
              <a:t> </a:t>
            </a:r>
            <a:r>
              <a:rPr lang="zh-CN" altLang="en-US" dirty="0">
                <a:solidFill>
                  <a:srgbClr val="000099"/>
                </a:solidFill>
                <a:latin typeface="Times New Roman" pitchFamily="18" charset="0"/>
                <a:ea typeface="长城楷体" pitchFamily="49" charset="-122"/>
              </a:rPr>
              <a:t>正半周</a:t>
            </a:r>
          </a:p>
        </p:txBody>
      </p:sp>
      <p:sp>
        <p:nvSpPr>
          <p:cNvPr id="201800" name="Text Box 72"/>
          <p:cNvSpPr txBox="1">
            <a:spLocks noChangeArrowheads="1"/>
          </p:cNvSpPr>
          <p:nvPr/>
        </p:nvSpPr>
        <p:spPr bwMode="auto">
          <a:xfrm>
            <a:off x="350838" y="3645024"/>
            <a:ext cx="4508500" cy="461665"/>
          </a:xfrm>
          <a:prstGeom prst="rect">
            <a:avLst/>
          </a:prstGeom>
          <a:noFill/>
          <a:ln w="38100">
            <a:noFill/>
            <a:miter lim="800000"/>
            <a:headEnd/>
            <a:tailEnd/>
          </a:ln>
          <a:effectLst/>
        </p:spPr>
        <p:txBody>
          <a:bodyPr>
            <a:spAutoFit/>
          </a:bodyPr>
          <a:lstStyle/>
          <a:p>
            <a:pPr eaLnBrk="1" hangingPunct="1">
              <a:spcBef>
                <a:spcPct val="50000"/>
              </a:spcBef>
              <a:defRPr/>
            </a:pPr>
            <a:r>
              <a:rPr lang="en-US" altLang="zh-CN" dirty="0">
                <a:solidFill>
                  <a:srgbClr val="000099"/>
                </a:solidFill>
                <a:effectLst>
                  <a:outerShdw blurRad="38100" dist="38100" dir="2700000" algn="tl">
                    <a:srgbClr val="C0C0C0"/>
                  </a:outerShdw>
                </a:effectLst>
                <a:latin typeface="Times New Roman" pitchFamily="18" charset="0"/>
                <a:ea typeface="长城楷体" pitchFamily="49" charset="-122"/>
              </a:rPr>
              <a:t>    </a:t>
            </a:r>
            <a:r>
              <a:rPr lang="zh-CN" altLang="en-US" dirty="0">
                <a:solidFill>
                  <a:srgbClr val="000099"/>
                </a:solidFill>
                <a:latin typeface="Times New Roman" pitchFamily="18" charset="0"/>
                <a:ea typeface="长城楷体" pitchFamily="49" charset="-122"/>
              </a:rPr>
              <a:t>输入交流信号</a:t>
            </a:r>
            <a:r>
              <a:rPr lang="en-US" altLang="zh-CN" i="1" dirty="0" err="1">
                <a:solidFill>
                  <a:srgbClr val="000099"/>
                </a:solidFill>
                <a:latin typeface="Times New Roman" pitchFamily="18" charset="0"/>
                <a:ea typeface="长城楷体" pitchFamily="49" charset="-122"/>
              </a:rPr>
              <a:t>u</a:t>
            </a:r>
            <a:r>
              <a:rPr lang="en-US" altLang="zh-CN" baseline="-25000" dirty="0" err="1">
                <a:solidFill>
                  <a:srgbClr val="000099"/>
                </a:solidFill>
                <a:latin typeface="Times New Roman" pitchFamily="18" charset="0"/>
                <a:ea typeface="长城楷体" pitchFamily="49" charset="-122"/>
              </a:rPr>
              <a:t>i</a:t>
            </a:r>
            <a:r>
              <a:rPr lang="en-US" altLang="zh-CN" baseline="-25000" dirty="0">
                <a:solidFill>
                  <a:srgbClr val="000099"/>
                </a:solidFill>
                <a:latin typeface="Times New Roman" pitchFamily="18" charset="0"/>
                <a:ea typeface="长城楷体" pitchFamily="49" charset="-122"/>
              </a:rPr>
              <a:t> </a:t>
            </a:r>
            <a:r>
              <a:rPr lang="zh-CN" altLang="en-US" dirty="0">
                <a:solidFill>
                  <a:srgbClr val="000099"/>
                </a:solidFill>
                <a:latin typeface="Times New Roman" pitchFamily="18" charset="0"/>
                <a:ea typeface="长城楷体" pitchFamily="49" charset="-122"/>
              </a:rPr>
              <a:t>负半周</a:t>
            </a:r>
          </a:p>
        </p:txBody>
      </p:sp>
      <p:graphicFrame>
        <p:nvGraphicFramePr>
          <p:cNvPr id="201810" name="Object 82"/>
          <p:cNvGraphicFramePr>
            <a:graphicFrameLocks noChangeAspect="1"/>
          </p:cNvGraphicFramePr>
          <p:nvPr>
            <p:extLst>
              <p:ext uri="{D42A27DB-BD31-4B8C-83A1-F6EECF244321}">
                <p14:modId xmlns:p14="http://schemas.microsoft.com/office/powerpoint/2010/main" val="828936836"/>
              </p:ext>
            </p:extLst>
          </p:nvPr>
        </p:nvGraphicFramePr>
        <p:xfrm>
          <a:off x="1670051" y="2058765"/>
          <a:ext cx="1547812" cy="833437"/>
        </p:xfrm>
        <a:graphic>
          <a:graphicData uri="http://schemas.openxmlformats.org/presentationml/2006/ole">
            <mc:AlternateContent xmlns:mc="http://schemas.openxmlformats.org/markup-compatibility/2006">
              <mc:Choice xmlns:v="urn:schemas-microsoft-com:vml" Requires="v">
                <p:oleObj spid="_x0000_s198007" name="公式" r:id="rId5" imgW="571252" imgH="342751" progId="Equation.3">
                  <p:embed/>
                </p:oleObj>
              </mc:Choice>
              <mc:Fallback>
                <p:oleObj name="公式" r:id="rId5" imgW="571252" imgH="342751" progId="Equation.3">
                  <p:embed/>
                  <p:pic>
                    <p:nvPicPr>
                      <p:cNvPr id="0" name="Object 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0051" y="2058765"/>
                        <a:ext cx="1547812" cy="833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811" name="Object 83"/>
          <p:cNvGraphicFramePr>
            <a:graphicFrameLocks noChangeAspect="1"/>
          </p:cNvGraphicFramePr>
          <p:nvPr>
            <p:extLst>
              <p:ext uri="{D42A27DB-BD31-4B8C-83A1-F6EECF244321}">
                <p14:modId xmlns:p14="http://schemas.microsoft.com/office/powerpoint/2010/main" val="2489477414"/>
              </p:ext>
            </p:extLst>
          </p:nvPr>
        </p:nvGraphicFramePr>
        <p:xfrm>
          <a:off x="1547813" y="4077072"/>
          <a:ext cx="1719262" cy="987425"/>
        </p:xfrm>
        <a:graphic>
          <a:graphicData uri="http://schemas.openxmlformats.org/presentationml/2006/ole">
            <mc:AlternateContent xmlns:mc="http://schemas.openxmlformats.org/markup-compatibility/2006">
              <mc:Choice xmlns:v="urn:schemas-microsoft-com:vml" Requires="v">
                <p:oleObj spid="_x0000_s198008" name="Equation" r:id="rId7" imgW="634725" imgH="406224" progId="Equation.3">
                  <p:embed/>
                </p:oleObj>
              </mc:Choice>
              <mc:Fallback>
                <p:oleObj name="Equation" r:id="rId7" imgW="634725" imgH="406224" progId="Equation.3">
                  <p:embed/>
                  <p:pic>
                    <p:nvPicPr>
                      <p:cNvPr id="0" name="Object 8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4077072"/>
                        <a:ext cx="1719262"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 name="Rectangle 2"/>
          <p:cNvSpPr txBox="1">
            <a:spLocks noChangeArrowheads="1"/>
          </p:cNvSpPr>
          <p:nvPr/>
        </p:nvSpPr>
        <p:spPr bwMode="auto">
          <a:xfrm>
            <a:off x="-52387" y="95250"/>
            <a:ext cx="7772400" cy="609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cs typeface="+mn-cs"/>
              </a:rPr>
              <a:t>15.8.2  </a:t>
            </a:r>
            <a:r>
              <a:rPr lang="zh-CN" altLang="en-US" sz="2800" dirty="0">
                <a:solidFill>
                  <a:srgbClr val="0000FF"/>
                </a:solidFill>
                <a:latin typeface="微软雅黑" panose="020B0503020204020204" pitchFamily="34" charset="-122"/>
                <a:ea typeface="微软雅黑" panose="020B0503020204020204" pitchFamily="34" charset="-122"/>
                <a:cs typeface="+mn-cs"/>
              </a:rPr>
              <a:t>互补对称放大电路</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sp>
        <p:nvSpPr>
          <p:cNvPr id="9" name="Line 213"/>
          <p:cNvSpPr>
            <a:spLocks noChangeShapeType="1"/>
          </p:cNvSpPr>
          <p:nvPr/>
        </p:nvSpPr>
        <p:spPr bwMode="auto">
          <a:xfrm>
            <a:off x="6042025" y="4373563"/>
            <a:ext cx="0" cy="665162"/>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214"/>
          <p:cNvSpPr>
            <a:spLocks noChangeShapeType="1"/>
          </p:cNvSpPr>
          <p:nvPr/>
        </p:nvSpPr>
        <p:spPr bwMode="auto">
          <a:xfrm>
            <a:off x="6040438" y="2905125"/>
            <a:ext cx="1587" cy="760412"/>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215"/>
          <p:cNvSpPr>
            <a:spLocks noChangeShapeType="1"/>
          </p:cNvSpPr>
          <p:nvPr/>
        </p:nvSpPr>
        <p:spPr bwMode="auto">
          <a:xfrm>
            <a:off x="6037263" y="3292475"/>
            <a:ext cx="503237" cy="0"/>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216"/>
          <p:cNvSpPr>
            <a:spLocks noChangeArrowheads="1"/>
          </p:cNvSpPr>
          <p:nvPr/>
        </p:nvSpPr>
        <p:spPr bwMode="auto">
          <a:xfrm>
            <a:off x="6586538" y="3462338"/>
            <a:ext cx="3968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1" u="none" strike="noStrike" cap="none" normalizeH="0" baseline="0" smtClean="0">
                <a:ln>
                  <a:noFill/>
                </a:ln>
                <a:solidFill>
                  <a:srgbClr val="000000"/>
                </a:solidFill>
                <a:effectLst/>
                <a:latin typeface="Times New Roman" panose="02020603050405020304" pitchFamily="18" charset="0"/>
              </a:rPr>
              <a:t>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3" name="Rectangle 217"/>
          <p:cNvSpPr>
            <a:spLocks noChangeArrowheads="1"/>
          </p:cNvSpPr>
          <p:nvPr/>
        </p:nvSpPr>
        <p:spPr bwMode="auto">
          <a:xfrm>
            <a:off x="6823075" y="3648075"/>
            <a:ext cx="27781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1" i="0" u="none" strike="noStrike" cap="none" normalizeH="0" baseline="0" smtClean="0">
                <a:ln>
                  <a:noFill/>
                </a:ln>
                <a:solidFill>
                  <a:srgbClr val="000000"/>
                </a:solidFill>
                <a:effectLst/>
                <a:latin typeface="Times New Roman" panose="02020603050405020304" pitchFamily="18" charset="0"/>
              </a:rPr>
              <a:t>L</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4" name="Line 218"/>
          <p:cNvSpPr>
            <a:spLocks noChangeShapeType="1"/>
          </p:cNvSpPr>
          <p:nvPr/>
        </p:nvSpPr>
        <p:spPr bwMode="auto">
          <a:xfrm flipH="1">
            <a:off x="5402263" y="4051300"/>
            <a:ext cx="338137" cy="11112"/>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219"/>
          <p:cNvSpPr>
            <a:spLocks noEditPoints="1"/>
          </p:cNvSpPr>
          <p:nvPr/>
        </p:nvSpPr>
        <p:spPr bwMode="auto">
          <a:xfrm>
            <a:off x="5737225" y="3652838"/>
            <a:ext cx="327025" cy="327025"/>
          </a:xfrm>
          <a:custGeom>
            <a:avLst/>
            <a:gdLst>
              <a:gd name="T0" fmla="*/ 206 w 206"/>
              <a:gd name="T1" fmla="*/ 17 h 206"/>
              <a:gd name="T2" fmla="*/ 59 w 206"/>
              <a:gd name="T3" fmla="*/ 164 h 206"/>
              <a:gd name="T4" fmla="*/ 42 w 206"/>
              <a:gd name="T5" fmla="*/ 147 h 206"/>
              <a:gd name="T6" fmla="*/ 189 w 206"/>
              <a:gd name="T7" fmla="*/ 0 h 206"/>
              <a:gd name="T8" fmla="*/ 206 w 206"/>
              <a:gd name="T9" fmla="*/ 17 h 206"/>
              <a:gd name="T10" fmla="*/ 51 w 206"/>
              <a:gd name="T11" fmla="*/ 156 h 206"/>
              <a:gd name="T12" fmla="*/ 110 w 206"/>
              <a:gd name="T13" fmla="*/ 147 h 206"/>
              <a:gd name="T14" fmla="*/ 0 w 206"/>
              <a:gd name="T15" fmla="*/ 206 h 206"/>
              <a:gd name="T16" fmla="*/ 59 w 206"/>
              <a:gd name="T17" fmla="*/ 96 h 206"/>
              <a:gd name="T18" fmla="*/ 51 w 206"/>
              <a:gd name="T19" fmla="*/ 15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06">
                <a:moveTo>
                  <a:pt x="206" y="17"/>
                </a:moveTo>
                <a:lnTo>
                  <a:pt x="59" y="164"/>
                </a:lnTo>
                <a:lnTo>
                  <a:pt x="42" y="147"/>
                </a:lnTo>
                <a:lnTo>
                  <a:pt x="189" y="0"/>
                </a:lnTo>
                <a:lnTo>
                  <a:pt x="206" y="17"/>
                </a:lnTo>
                <a:close/>
                <a:moveTo>
                  <a:pt x="51" y="156"/>
                </a:moveTo>
                <a:lnTo>
                  <a:pt x="110" y="147"/>
                </a:lnTo>
                <a:lnTo>
                  <a:pt x="0" y="206"/>
                </a:lnTo>
                <a:lnTo>
                  <a:pt x="59" y="96"/>
                </a:lnTo>
                <a:lnTo>
                  <a:pt x="51" y="156"/>
                </a:lnTo>
                <a:close/>
              </a:path>
            </a:pathLst>
          </a:custGeom>
          <a:solidFill>
            <a:srgbClr val="000000"/>
          </a:solidFill>
          <a:ln w="4763"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Line 220"/>
          <p:cNvSpPr>
            <a:spLocks noChangeShapeType="1"/>
          </p:cNvSpPr>
          <p:nvPr/>
        </p:nvSpPr>
        <p:spPr bwMode="auto">
          <a:xfrm>
            <a:off x="5732463" y="3776663"/>
            <a:ext cx="1587" cy="596900"/>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221"/>
          <p:cNvSpPr>
            <a:spLocks noChangeArrowheads="1"/>
          </p:cNvSpPr>
          <p:nvPr/>
        </p:nvSpPr>
        <p:spPr bwMode="auto">
          <a:xfrm>
            <a:off x="4429125" y="3832225"/>
            <a:ext cx="355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1" u="none" strike="noStrike" cap="none" normalizeH="0" baseline="0" smtClean="0">
                <a:ln>
                  <a:noFill/>
                </a:ln>
                <a:solidFill>
                  <a:srgbClr val="000099"/>
                </a:solidFill>
                <a:effectLst/>
                <a:latin typeface="Times New Roman" panose="02020603050405020304" pitchFamily="18" charset="0"/>
              </a:rPr>
              <a:t>u</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8" name="Rectangle 222"/>
          <p:cNvSpPr>
            <a:spLocks noChangeArrowheads="1"/>
          </p:cNvSpPr>
          <p:nvPr/>
        </p:nvSpPr>
        <p:spPr bwMode="auto">
          <a:xfrm>
            <a:off x="4624388" y="4019550"/>
            <a:ext cx="18256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1" i="0" u="none" strike="noStrike" cap="none" normalizeH="0" baseline="0" smtClean="0">
                <a:ln>
                  <a:noFill/>
                </a:ln>
                <a:solidFill>
                  <a:srgbClr val="000099"/>
                </a:solidFill>
                <a:effectLst/>
                <a:latin typeface="Times New Roman" panose="02020603050405020304" pitchFamily="18" charset="0"/>
              </a:rPr>
              <a:t>i</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9" name="Line 223"/>
          <p:cNvSpPr>
            <a:spLocks noChangeShapeType="1"/>
          </p:cNvSpPr>
          <p:nvPr/>
        </p:nvSpPr>
        <p:spPr bwMode="auto">
          <a:xfrm>
            <a:off x="5424488" y="2527300"/>
            <a:ext cx="0" cy="1563687"/>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224"/>
          <p:cNvSpPr>
            <a:spLocks noChangeShapeType="1"/>
          </p:cNvSpPr>
          <p:nvPr/>
        </p:nvSpPr>
        <p:spPr bwMode="auto">
          <a:xfrm>
            <a:off x="5745163" y="4070350"/>
            <a:ext cx="309562" cy="323850"/>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225"/>
          <p:cNvSpPr>
            <a:spLocks noChangeShapeType="1"/>
          </p:cNvSpPr>
          <p:nvPr/>
        </p:nvSpPr>
        <p:spPr bwMode="auto">
          <a:xfrm>
            <a:off x="5762625" y="2276475"/>
            <a:ext cx="1587" cy="527050"/>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226"/>
          <p:cNvSpPr>
            <a:spLocks noChangeShapeType="1"/>
          </p:cNvSpPr>
          <p:nvPr/>
        </p:nvSpPr>
        <p:spPr bwMode="auto">
          <a:xfrm flipH="1">
            <a:off x="5762625" y="2219325"/>
            <a:ext cx="277812" cy="271462"/>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27"/>
          <p:cNvSpPr>
            <a:spLocks noEditPoints="1"/>
          </p:cNvSpPr>
          <p:nvPr/>
        </p:nvSpPr>
        <p:spPr bwMode="auto">
          <a:xfrm>
            <a:off x="5746750" y="2593975"/>
            <a:ext cx="311150" cy="311150"/>
          </a:xfrm>
          <a:custGeom>
            <a:avLst/>
            <a:gdLst>
              <a:gd name="T0" fmla="*/ 17 w 196"/>
              <a:gd name="T1" fmla="*/ 0 h 196"/>
              <a:gd name="T2" fmla="*/ 153 w 196"/>
              <a:gd name="T3" fmla="*/ 136 h 196"/>
              <a:gd name="T4" fmla="*/ 136 w 196"/>
              <a:gd name="T5" fmla="*/ 153 h 196"/>
              <a:gd name="T6" fmla="*/ 0 w 196"/>
              <a:gd name="T7" fmla="*/ 17 h 196"/>
              <a:gd name="T8" fmla="*/ 17 w 196"/>
              <a:gd name="T9" fmla="*/ 0 h 196"/>
              <a:gd name="T10" fmla="*/ 145 w 196"/>
              <a:gd name="T11" fmla="*/ 145 h 196"/>
              <a:gd name="T12" fmla="*/ 136 w 196"/>
              <a:gd name="T13" fmla="*/ 85 h 196"/>
              <a:gd name="T14" fmla="*/ 196 w 196"/>
              <a:gd name="T15" fmla="*/ 196 h 196"/>
              <a:gd name="T16" fmla="*/ 86 w 196"/>
              <a:gd name="T17" fmla="*/ 136 h 196"/>
              <a:gd name="T18" fmla="*/ 145 w 196"/>
              <a:gd name="T19" fmla="*/ 145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6" h="196">
                <a:moveTo>
                  <a:pt x="17" y="0"/>
                </a:moveTo>
                <a:lnTo>
                  <a:pt x="153" y="136"/>
                </a:lnTo>
                <a:lnTo>
                  <a:pt x="136" y="153"/>
                </a:lnTo>
                <a:lnTo>
                  <a:pt x="0" y="17"/>
                </a:lnTo>
                <a:lnTo>
                  <a:pt x="17" y="0"/>
                </a:lnTo>
                <a:close/>
                <a:moveTo>
                  <a:pt x="145" y="145"/>
                </a:moveTo>
                <a:lnTo>
                  <a:pt x="136" y="85"/>
                </a:lnTo>
                <a:lnTo>
                  <a:pt x="196" y="196"/>
                </a:lnTo>
                <a:lnTo>
                  <a:pt x="86" y="136"/>
                </a:lnTo>
                <a:lnTo>
                  <a:pt x="145" y="145"/>
                </a:lnTo>
                <a:close/>
              </a:path>
            </a:pathLst>
          </a:custGeom>
          <a:solidFill>
            <a:srgbClr val="000000"/>
          </a:solidFill>
          <a:ln w="4763"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Line 228"/>
          <p:cNvSpPr>
            <a:spLocks noChangeShapeType="1"/>
          </p:cNvSpPr>
          <p:nvPr/>
        </p:nvSpPr>
        <p:spPr bwMode="auto">
          <a:xfrm flipH="1">
            <a:off x="5411788" y="2527300"/>
            <a:ext cx="366712" cy="1587"/>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229"/>
          <p:cNvSpPr>
            <a:spLocks noChangeShapeType="1"/>
          </p:cNvSpPr>
          <p:nvPr/>
        </p:nvSpPr>
        <p:spPr bwMode="auto">
          <a:xfrm>
            <a:off x="7412038" y="1779588"/>
            <a:ext cx="0" cy="3048000"/>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230"/>
          <p:cNvSpPr>
            <a:spLocks noChangeShapeType="1"/>
          </p:cNvSpPr>
          <p:nvPr/>
        </p:nvSpPr>
        <p:spPr bwMode="auto">
          <a:xfrm>
            <a:off x="5918200" y="5054600"/>
            <a:ext cx="265112" cy="0"/>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231"/>
          <p:cNvSpPr>
            <a:spLocks noChangeShapeType="1"/>
          </p:cNvSpPr>
          <p:nvPr/>
        </p:nvSpPr>
        <p:spPr bwMode="auto">
          <a:xfrm>
            <a:off x="6037263" y="1776413"/>
            <a:ext cx="1374775" cy="3175"/>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232"/>
          <p:cNvSpPr>
            <a:spLocks noChangeArrowheads="1"/>
          </p:cNvSpPr>
          <p:nvPr/>
        </p:nvSpPr>
        <p:spPr bwMode="auto">
          <a:xfrm>
            <a:off x="6027738" y="2373313"/>
            <a:ext cx="4064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rgbClr val="000000"/>
                </a:solidFill>
                <a:effectLst/>
                <a:latin typeface="Times New Roman" panose="02020603050405020304" pitchFamily="18" charset="0"/>
              </a:rPr>
              <a:t>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9" name="Rectangle 233"/>
          <p:cNvSpPr>
            <a:spLocks noChangeArrowheads="1"/>
          </p:cNvSpPr>
          <p:nvPr/>
        </p:nvSpPr>
        <p:spPr bwMode="auto">
          <a:xfrm>
            <a:off x="6265863" y="2570163"/>
            <a:ext cx="2365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1" i="0" u="none" strike="noStrike" cap="none" normalizeH="0" baseline="0" smtClean="0">
                <a:ln>
                  <a:noFill/>
                </a:ln>
                <a:solidFill>
                  <a:srgbClr val="000000"/>
                </a:solidFill>
                <a:effectLst/>
                <a:latin typeface="Times New Roman" panose="02020603050405020304" pitchFamily="18" charset="0"/>
              </a:rPr>
              <a:t>1</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0" name="Rectangle 234"/>
          <p:cNvSpPr>
            <a:spLocks noChangeArrowheads="1"/>
          </p:cNvSpPr>
          <p:nvPr/>
        </p:nvSpPr>
        <p:spPr bwMode="auto">
          <a:xfrm>
            <a:off x="6056313" y="3959225"/>
            <a:ext cx="4064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rgbClr val="000000"/>
                </a:solidFill>
                <a:effectLst/>
                <a:latin typeface="Times New Roman" panose="02020603050405020304" pitchFamily="18" charset="0"/>
              </a:rPr>
              <a:t>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1" name="Rectangle 235"/>
          <p:cNvSpPr>
            <a:spLocks noChangeArrowheads="1"/>
          </p:cNvSpPr>
          <p:nvPr/>
        </p:nvSpPr>
        <p:spPr bwMode="auto">
          <a:xfrm>
            <a:off x="6292850" y="4156075"/>
            <a:ext cx="2365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1" i="0" u="none" strike="noStrike" cap="none" normalizeH="0" baseline="0" smtClean="0">
                <a:ln>
                  <a:noFill/>
                </a:ln>
                <a:solidFill>
                  <a:srgbClr val="000000"/>
                </a:solidFill>
                <a:effectLst/>
                <a:latin typeface="Times New Roman" panose="02020603050405020304" pitchFamily="18" charset="0"/>
              </a:rPr>
              <a:t>2</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2" name="Line 236"/>
          <p:cNvSpPr>
            <a:spLocks noChangeShapeType="1"/>
          </p:cNvSpPr>
          <p:nvPr/>
        </p:nvSpPr>
        <p:spPr bwMode="auto">
          <a:xfrm flipH="1">
            <a:off x="6040438" y="1795463"/>
            <a:ext cx="1587" cy="488950"/>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Line 237"/>
          <p:cNvSpPr>
            <a:spLocks noChangeShapeType="1"/>
          </p:cNvSpPr>
          <p:nvPr/>
        </p:nvSpPr>
        <p:spPr bwMode="auto">
          <a:xfrm flipH="1">
            <a:off x="4575175" y="3341688"/>
            <a:ext cx="858837" cy="0"/>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238"/>
          <p:cNvSpPr>
            <a:spLocks noChangeShapeType="1"/>
          </p:cNvSpPr>
          <p:nvPr/>
        </p:nvSpPr>
        <p:spPr bwMode="auto">
          <a:xfrm>
            <a:off x="6980238" y="3292475"/>
            <a:ext cx="431800" cy="0"/>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Oval 239"/>
          <p:cNvSpPr>
            <a:spLocks noChangeArrowheads="1"/>
          </p:cNvSpPr>
          <p:nvPr/>
        </p:nvSpPr>
        <p:spPr bwMode="auto">
          <a:xfrm>
            <a:off x="4513263" y="3300413"/>
            <a:ext cx="88900" cy="69850"/>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240"/>
          <p:cNvSpPr>
            <a:spLocks noChangeShapeType="1"/>
          </p:cNvSpPr>
          <p:nvPr/>
        </p:nvSpPr>
        <p:spPr bwMode="auto">
          <a:xfrm>
            <a:off x="4516438" y="4827588"/>
            <a:ext cx="2936875" cy="0"/>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241"/>
          <p:cNvSpPr>
            <a:spLocks noChangeArrowheads="1"/>
          </p:cNvSpPr>
          <p:nvPr/>
        </p:nvSpPr>
        <p:spPr bwMode="auto">
          <a:xfrm>
            <a:off x="5699125" y="3081338"/>
            <a:ext cx="42386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rgbClr val="FF0000"/>
                </a:solidFill>
                <a:effectLst/>
                <a:latin typeface="Times New Roman" panose="02020603050405020304" pitchFamily="18" charset="0"/>
              </a:rPr>
              <a:t>A</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9" name="Rectangle 242"/>
          <p:cNvSpPr>
            <a:spLocks noChangeArrowheads="1"/>
          </p:cNvSpPr>
          <p:nvPr/>
        </p:nvSpPr>
        <p:spPr bwMode="auto">
          <a:xfrm>
            <a:off x="6591300" y="2724026"/>
            <a:ext cx="355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1" u="none" strike="noStrike" cap="none" normalizeH="0" baseline="0" dirty="0" smtClean="0">
                <a:ln>
                  <a:noFill/>
                </a:ln>
                <a:solidFill>
                  <a:srgbClr val="FF0000"/>
                </a:solidFill>
                <a:effectLst/>
                <a:latin typeface="Times New Roman" panose="02020603050405020304" pitchFamily="18" charset="0"/>
              </a:rPr>
              <a:t>u</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40" name="Rectangle 243"/>
          <p:cNvSpPr>
            <a:spLocks noChangeArrowheads="1"/>
          </p:cNvSpPr>
          <p:nvPr/>
        </p:nvSpPr>
        <p:spPr bwMode="auto">
          <a:xfrm>
            <a:off x="6786563" y="2852936"/>
            <a:ext cx="2365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1" i="0" u="none" strike="noStrike" cap="none" normalizeH="0" baseline="0" dirty="0" smtClean="0">
                <a:ln>
                  <a:noFill/>
                </a:ln>
                <a:solidFill>
                  <a:srgbClr val="FF0000"/>
                </a:solidFill>
                <a:effectLst/>
                <a:latin typeface="Times New Roman" panose="02020603050405020304" pitchFamily="18" charset="0"/>
              </a:rPr>
              <a:t>o</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41" name="Rectangle 244"/>
          <p:cNvSpPr>
            <a:spLocks noChangeArrowheads="1"/>
          </p:cNvSpPr>
          <p:nvPr/>
        </p:nvSpPr>
        <p:spPr bwMode="auto">
          <a:xfrm>
            <a:off x="6542088" y="3205163"/>
            <a:ext cx="412750" cy="174625"/>
          </a:xfrm>
          <a:prstGeom prst="rect">
            <a:avLst/>
          </a:prstGeom>
          <a:noFill/>
          <a:ln w="38100"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Rectangle 245"/>
          <p:cNvSpPr>
            <a:spLocks noChangeArrowheads="1"/>
          </p:cNvSpPr>
          <p:nvPr/>
        </p:nvSpPr>
        <p:spPr bwMode="auto">
          <a:xfrm>
            <a:off x="6211888" y="2954338"/>
            <a:ext cx="3746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rgbClr val="FF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3" name="Rectangle 246"/>
          <p:cNvSpPr>
            <a:spLocks noChangeArrowheads="1"/>
          </p:cNvSpPr>
          <p:nvPr/>
        </p:nvSpPr>
        <p:spPr bwMode="auto">
          <a:xfrm>
            <a:off x="7048500" y="2954338"/>
            <a:ext cx="3746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rgbClr val="FF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4" name="Oval 247"/>
          <p:cNvSpPr>
            <a:spLocks noChangeArrowheads="1"/>
          </p:cNvSpPr>
          <p:nvPr/>
        </p:nvSpPr>
        <p:spPr bwMode="auto">
          <a:xfrm>
            <a:off x="4440238" y="4794250"/>
            <a:ext cx="88900" cy="69850"/>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45" name="Group 250"/>
          <p:cNvGrpSpPr>
            <a:grpSpLocks/>
          </p:cNvGrpSpPr>
          <p:nvPr/>
        </p:nvGrpSpPr>
        <p:grpSpPr bwMode="auto">
          <a:xfrm>
            <a:off x="6002338" y="4784725"/>
            <a:ext cx="88900" cy="71437"/>
            <a:chOff x="3781" y="3014"/>
            <a:chExt cx="56" cy="45"/>
          </a:xfrm>
        </p:grpSpPr>
        <p:sp>
          <p:nvSpPr>
            <p:cNvPr id="197674" name="Oval 248"/>
            <p:cNvSpPr>
              <a:spLocks noChangeArrowheads="1"/>
            </p:cNvSpPr>
            <p:nvPr/>
          </p:nvSpPr>
          <p:spPr bwMode="auto">
            <a:xfrm>
              <a:off x="3781" y="3014"/>
              <a:ext cx="56" cy="45"/>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7675" name="Oval 249"/>
            <p:cNvSpPr>
              <a:spLocks noChangeArrowheads="1"/>
            </p:cNvSpPr>
            <p:nvPr/>
          </p:nvSpPr>
          <p:spPr bwMode="auto">
            <a:xfrm>
              <a:off x="3781" y="3014"/>
              <a:ext cx="56" cy="45"/>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6" name="Rectangle 251"/>
          <p:cNvSpPr>
            <a:spLocks noChangeArrowheads="1"/>
          </p:cNvSpPr>
          <p:nvPr/>
        </p:nvSpPr>
        <p:spPr bwMode="auto">
          <a:xfrm>
            <a:off x="4505325" y="3425825"/>
            <a:ext cx="3746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rgbClr val="FF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7" name="Rectangle 252"/>
          <p:cNvSpPr>
            <a:spLocks noChangeArrowheads="1"/>
          </p:cNvSpPr>
          <p:nvPr/>
        </p:nvSpPr>
        <p:spPr bwMode="auto">
          <a:xfrm>
            <a:off x="4487863" y="4495800"/>
            <a:ext cx="3746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rgbClr val="FF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8" name="Line 253"/>
          <p:cNvSpPr>
            <a:spLocks noChangeShapeType="1"/>
          </p:cNvSpPr>
          <p:nvPr/>
        </p:nvSpPr>
        <p:spPr bwMode="auto">
          <a:xfrm>
            <a:off x="6042025" y="4373563"/>
            <a:ext cx="0" cy="665162"/>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Line 254"/>
          <p:cNvSpPr>
            <a:spLocks noChangeShapeType="1"/>
          </p:cNvSpPr>
          <p:nvPr/>
        </p:nvSpPr>
        <p:spPr bwMode="auto">
          <a:xfrm>
            <a:off x="6040438" y="2905125"/>
            <a:ext cx="1587" cy="760412"/>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Line 255"/>
          <p:cNvSpPr>
            <a:spLocks noChangeShapeType="1"/>
          </p:cNvSpPr>
          <p:nvPr/>
        </p:nvSpPr>
        <p:spPr bwMode="auto">
          <a:xfrm>
            <a:off x="6037263" y="3292475"/>
            <a:ext cx="503237" cy="0"/>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256"/>
          <p:cNvSpPr>
            <a:spLocks noChangeArrowheads="1"/>
          </p:cNvSpPr>
          <p:nvPr/>
        </p:nvSpPr>
        <p:spPr bwMode="auto">
          <a:xfrm>
            <a:off x="6586538" y="3462338"/>
            <a:ext cx="3968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1" u="none" strike="noStrike" cap="none" normalizeH="0" baseline="0" smtClean="0">
                <a:ln>
                  <a:noFill/>
                </a:ln>
                <a:solidFill>
                  <a:srgbClr val="000000"/>
                </a:solidFill>
                <a:effectLst/>
                <a:latin typeface="Times New Roman" panose="02020603050405020304" pitchFamily="18" charset="0"/>
              </a:rPr>
              <a:t>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2" name="Rectangle 257"/>
          <p:cNvSpPr>
            <a:spLocks noChangeArrowheads="1"/>
          </p:cNvSpPr>
          <p:nvPr/>
        </p:nvSpPr>
        <p:spPr bwMode="auto">
          <a:xfrm>
            <a:off x="6823075" y="3648075"/>
            <a:ext cx="27781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1" i="0" u="none" strike="noStrike" cap="none" normalizeH="0" baseline="0" smtClean="0">
                <a:ln>
                  <a:noFill/>
                </a:ln>
                <a:solidFill>
                  <a:srgbClr val="000000"/>
                </a:solidFill>
                <a:effectLst/>
                <a:latin typeface="Times New Roman" panose="02020603050405020304" pitchFamily="18" charset="0"/>
              </a:rPr>
              <a:t>L</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3" name="Line 258"/>
          <p:cNvSpPr>
            <a:spLocks noChangeShapeType="1"/>
          </p:cNvSpPr>
          <p:nvPr/>
        </p:nvSpPr>
        <p:spPr bwMode="auto">
          <a:xfrm flipH="1">
            <a:off x="5402263" y="4051300"/>
            <a:ext cx="338137" cy="11112"/>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259"/>
          <p:cNvSpPr>
            <a:spLocks noEditPoints="1"/>
          </p:cNvSpPr>
          <p:nvPr/>
        </p:nvSpPr>
        <p:spPr bwMode="auto">
          <a:xfrm>
            <a:off x="5737225" y="3652838"/>
            <a:ext cx="327025" cy="327025"/>
          </a:xfrm>
          <a:custGeom>
            <a:avLst/>
            <a:gdLst>
              <a:gd name="T0" fmla="*/ 206 w 206"/>
              <a:gd name="T1" fmla="*/ 17 h 206"/>
              <a:gd name="T2" fmla="*/ 59 w 206"/>
              <a:gd name="T3" fmla="*/ 164 h 206"/>
              <a:gd name="T4" fmla="*/ 42 w 206"/>
              <a:gd name="T5" fmla="*/ 147 h 206"/>
              <a:gd name="T6" fmla="*/ 189 w 206"/>
              <a:gd name="T7" fmla="*/ 0 h 206"/>
              <a:gd name="T8" fmla="*/ 206 w 206"/>
              <a:gd name="T9" fmla="*/ 17 h 206"/>
              <a:gd name="T10" fmla="*/ 51 w 206"/>
              <a:gd name="T11" fmla="*/ 156 h 206"/>
              <a:gd name="T12" fmla="*/ 110 w 206"/>
              <a:gd name="T13" fmla="*/ 147 h 206"/>
              <a:gd name="T14" fmla="*/ 0 w 206"/>
              <a:gd name="T15" fmla="*/ 206 h 206"/>
              <a:gd name="T16" fmla="*/ 59 w 206"/>
              <a:gd name="T17" fmla="*/ 96 h 206"/>
              <a:gd name="T18" fmla="*/ 51 w 206"/>
              <a:gd name="T19" fmla="*/ 15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06">
                <a:moveTo>
                  <a:pt x="206" y="17"/>
                </a:moveTo>
                <a:lnTo>
                  <a:pt x="59" y="164"/>
                </a:lnTo>
                <a:lnTo>
                  <a:pt x="42" y="147"/>
                </a:lnTo>
                <a:lnTo>
                  <a:pt x="189" y="0"/>
                </a:lnTo>
                <a:lnTo>
                  <a:pt x="206" y="17"/>
                </a:lnTo>
                <a:close/>
                <a:moveTo>
                  <a:pt x="51" y="156"/>
                </a:moveTo>
                <a:lnTo>
                  <a:pt x="110" y="147"/>
                </a:lnTo>
                <a:lnTo>
                  <a:pt x="0" y="206"/>
                </a:lnTo>
                <a:lnTo>
                  <a:pt x="59" y="96"/>
                </a:lnTo>
                <a:lnTo>
                  <a:pt x="51" y="156"/>
                </a:lnTo>
                <a:close/>
              </a:path>
            </a:pathLst>
          </a:custGeom>
          <a:solidFill>
            <a:srgbClr val="000000"/>
          </a:solidFill>
          <a:ln w="4763"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Line 260"/>
          <p:cNvSpPr>
            <a:spLocks noChangeShapeType="1"/>
          </p:cNvSpPr>
          <p:nvPr/>
        </p:nvSpPr>
        <p:spPr bwMode="auto">
          <a:xfrm>
            <a:off x="5732463" y="3776663"/>
            <a:ext cx="1587" cy="596900"/>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Rectangle 261"/>
          <p:cNvSpPr>
            <a:spLocks noChangeArrowheads="1"/>
          </p:cNvSpPr>
          <p:nvPr/>
        </p:nvSpPr>
        <p:spPr bwMode="auto">
          <a:xfrm>
            <a:off x="4429125" y="3832225"/>
            <a:ext cx="355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1" u="none" strike="noStrike" cap="none" normalizeH="0" baseline="0" smtClean="0">
                <a:ln>
                  <a:noFill/>
                </a:ln>
                <a:solidFill>
                  <a:srgbClr val="000099"/>
                </a:solidFill>
                <a:effectLst/>
                <a:latin typeface="Times New Roman" panose="02020603050405020304" pitchFamily="18" charset="0"/>
              </a:rPr>
              <a:t>u</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7" name="Rectangle 262"/>
          <p:cNvSpPr>
            <a:spLocks noChangeArrowheads="1"/>
          </p:cNvSpPr>
          <p:nvPr/>
        </p:nvSpPr>
        <p:spPr bwMode="auto">
          <a:xfrm>
            <a:off x="4624388" y="4019550"/>
            <a:ext cx="18256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1" i="0" u="none" strike="noStrike" cap="none" normalizeH="0" baseline="0" smtClean="0">
                <a:ln>
                  <a:noFill/>
                </a:ln>
                <a:solidFill>
                  <a:srgbClr val="000099"/>
                </a:solidFill>
                <a:effectLst/>
                <a:latin typeface="Times New Roman" panose="02020603050405020304" pitchFamily="18" charset="0"/>
              </a:rPr>
              <a:t>i</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8" name="Line 263"/>
          <p:cNvSpPr>
            <a:spLocks noChangeShapeType="1"/>
          </p:cNvSpPr>
          <p:nvPr/>
        </p:nvSpPr>
        <p:spPr bwMode="auto">
          <a:xfrm>
            <a:off x="5424488" y="2527300"/>
            <a:ext cx="0" cy="1563687"/>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Line 264"/>
          <p:cNvSpPr>
            <a:spLocks noChangeShapeType="1"/>
          </p:cNvSpPr>
          <p:nvPr/>
        </p:nvSpPr>
        <p:spPr bwMode="auto">
          <a:xfrm>
            <a:off x="5745163" y="4070350"/>
            <a:ext cx="309562" cy="323850"/>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265"/>
          <p:cNvSpPr>
            <a:spLocks noChangeShapeType="1"/>
          </p:cNvSpPr>
          <p:nvPr/>
        </p:nvSpPr>
        <p:spPr bwMode="auto">
          <a:xfrm>
            <a:off x="5762625" y="2276475"/>
            <a:ext cx="1587" cy="527050"/>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Line 266"/>
          <p:cNvSpPr>
            <a:spLocks noChangeShapeType="1"/>
          </p:cNvSpPr>
          <p:nvPr/>
        </p:nvSpPr>
        <p:spPr bwMode="auto">
          <a:xfrm flipH="1">
            <a:off x="5762625" y="2219325"/>
            <a:ext cx="277812" cy="271462"/>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267"/>
          <p:cNvSpPr>
            <a:spLocks noEditPoints="1"/>
          </p:cNvSpPr>
          <p:nvPr/>
        </p:nvSpPr>
        <p:spPr bwMode="auto">
          <a:xfrm>
            <a:off x="5746750" y="2593975"/>
            <a:ext cx="311150" cy="311150"/>
          </a:xfrm>
          <a:custGeom>
            <a:avLst/>
            <a:gdLst>
              <a:gd name="T0" fmla="*/ 17 w 196"/>
              <a:gd name="T1" fmla="*/ 0 h 196"/>
              <a:gd name="T2" fmla="*/ 153 w 196"/>
              <a:gd name="T3" fmla="*/ 136 h 196"/>
              <a:gd name="T4" fmla="*/ 136 w 196"/>
              <a:gd name="T5" fmla="*/ 153 h 196"/>
              <a:gd name="T6" fmla="*/ 0 w 196"/>
              <a:gd name="T7" fmla="*/ 17 h 196"/>
              <a:gd name="T8" fmla="*/ 17 w 196"/>
              <a:gd name="T9" fmla="*/ 0 h 196"/>
              <a:gd name="T10" fmla="*/ 145 w 196"/>
              <a:gd name="T11" fmla="*/ 145 h 196"/>
              <a:gd name="T12" fmla="*/ 136 w 196"/>
              <a:gd name="T13" fmla="*/ 85 h 196"/>
              <a:gd name="T14" fmla="*/ 196 w 196"/>
              <a:gd name="T15" fmla="*/ 196 h 196"/>
              <a:gd name="T16" fmla="*/ 86 w 196"/>
              <a:gd name="T17" fmla="*/ 136 h 196"/>
              <a:gd name="T18" fmla="*/ 145 w 196"/>
              <a:gd name="T19" fmla="*/ 145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6" h="196">
                <a:moveTo>
                  <a:pt x="17" y="0"/>
                </a:moveTo>
                <a:lnTo>
                  <a:pt x="153" y="136"/>
                </a:lnTo>
                <a:lnTo>
                  <a:pt x="136" y="153"/>
                </a:lnTo>
                <a:lnTo>
                  <a:pt x="0" y="17"/>
                </a:lnTo>
                <a:lnTo>
                  <a:pt x="17" y="0"/>
                </a:lnTo>
                <a:close/>
                <a:moveTo>
                  <a:pt x="145" y="145"/>
                </a:moveTo>
                <a:lnTo>
                  <a:pt x="136" y="85"/>
                </a:lnTo>
                <a:lnTo>
                  <a:pt x="196" y="196"/>
                </a:lnTo>
                <a:lnTo>
                  <a:pt x="86" y="136"/>
                </a:lnTo>
                <a:lnTo>
                  <a:pt x="145" y="145"/>
                </a:lnTo>
                <a:close/>
              </a:path>
            </a:pathLst>
          </a:custGeom>
          <a:solidFill>
            <a:srgbClr val="000000"/>
          </a:solidFill>
          <a:ln w="4763"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Line 268"/>
          <p:cNvSpPr>
            <a:spLocks noChangeShapeType="1"/>
          </p:cNvSpPr>
          <p:nvPr/>
        </p:nvSpPr>
        <p:spPr bwMode="auto">
          <a:xfrm flipH="1">
            <a:off x="5411788" y="2527300"/>
            <a:ext cx="366712" cy="1587"/>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7632" name="Line 269"/>
          <p:cNvSpPr>
            <a:spLocks noChangeShapeType="1"/>
          </p:cNvSpPr>
          <p:nvPr/>
        </p:nvSpPr>
        <p:spPr bwMode="auto">
          <a:xfrm>
            <a:off x="7412038" y="1779588"/>
            <a:ext cx="0" cy="3048000"/>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7633" name="Line 270"/>
          <p:cNvSpPr>
            <a:spLocks noChangeShapeType="1"/>
          </p:cNvSpPr>
          <p:nvPr/>
        </p:nvSpPr>
        <p:spPr bwMode="auto">
          <a:xfrm>
            <a:off x="5918200" y="5054600"/>
            <a:ext cx="265112" cy="0"/>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7634" name="Line 271"/>
          <p:cNvSpPr>
            <a:spLocks noChangeShapeType="1"/>
          </p:cNvSpPr>
          <p:nvPr/>
        </p:nvSpPr>
        <p:spPr bwMode="auto">
          <a:xfrm>
            <a:off x="6037263" y="1776413"/>
            <a:ext cx="1374775" cy="3175"/>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7635" name="Rectangle 272"/>
          <p:cNvSpPr>
            <a:spLocks noChangeArrowheads="1"/>
          </p:cNvSpPr>
          <p:nvPr/>
        </p:nvSpPr>
        <p:spPr bwMode="auto">
          <a:xfrm>
            <a:off x="6027738" y="2373313"/>
            <a:ext cx="4064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rgbClr val="000000"/>
                </a:solidFill>
                <a:effectLst/>
                <a:latin typeface="Times New Roman" panose="02020603050405020304" pitchFamily="18" charset="0"/>
              </a:rPr>
              <a:t>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97636" name="Rectangle 273"/>
          <p:cNvSpPr>
            <a:spLocks noChangeArrowheads="1"/>
          </p:cNvSpPr>
          <p:nvPr/>
        </p:nvSpPr>
        <p:spPr bwMode="auto">
          <a:xfrm>
            <a:off x="6265863" y="2570163"/>
            <a:ext cx="2365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1" i="0" u="none" strike="noStrike" cap="none" normalizeH="0" baseline="0" smtClean="0">
                <a:ln>
                  <a:noFill/>
                </a:ln>
                <a:solidFill>
                  <a:srgbClr val="000000"/>
                </a:solidFill>
                <a:effectLst/>
                <a:latin typeface="Times New Roman" panose="02020603050405020304" pitchFamily="18" charset="0"/>
              </a:rPr>
              <a:t>1</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97637" name="Rectangle 274"/>
          <p:cNvSpPr>
            <a:spLocks noChangeArrowheads="1"/>
          </p:cNvSpPr>
          <p:nvPr/>
        </p:nvSpPr>
        <p:spPr bwMode="auto">
          <a:xfrm>
            <a:off x="6056313" y="3959225"/>
            <a:ext cx="4064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rgbClr val="000000"/>
                </a:solidFill>
                <a:effectLst/>
                <a:latin typeface="Times New Roman" panose="02020603050405020304" pitchFamily="18" charset="0"/>
              </a:rPr>
              <a:t>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97638" name="Rectangle 275"/>
          <p:cNvSpPr>
            <a:spLocks noChangeArrowheads="1"/>
          </p:cNvSpPr>
          <p:nvPr/>
        </p:nvSpPr>
        <p:spPr bwMode="auto">
          <a:xfrm>
            <a:off x="6292850" y="4156075"/>
            <a:ext cx="2365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1" i="0" u="none" strike="noStrike" cap="none" normalizeH="0" baseline="0" smtClean="0">
                <a:ln>
                  <a:noFill/>
                </a:ln>
                <a:solidFill>
                  <a:srgbClr val="000000"/>
                </a:solidFill>
                <a:effectLst/>
                <a:latin typeface="Times New Roman" panose="02020603050405020304" pitchFamily="18" charset="0"/>
              </a:rPr>
              <a:t>2</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97639" name="Line 276"/>
          <p:cNvSpPr>
            <a:spLocks noChangeShapeType="1"/>
          </p:cNvSpPr>
          <p:nvPr/>
        </p:nvSpPr>
        <p:spPr bwMode="auto">
          <a:xfrm flipH="1">
            <a:off x="6040438" y="1795463"/>
            <a:ext cx="1587" cy="488950"/>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7640" name="Line 277"/>
          <p:cNvSpPr>
            <a:spLocks noChangeShapeType="1"/>
          </p:cNvSpPr>
          <p:nvPr/>
        </p:nvSpPr>
        <p:spPr bwMode="auto">
          <a:xfrm flipH="1">
            <a:off x="4575175" y="3341688"/>
            <a:ext cx="858837" cy="0"/>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7641" name="Line 278"/>
          <p:cNvSpPr>
            <a:spLocks noChangeShapeType="1"/>
          </p:cNvSpPr>
          <p:nvPr/>
        </p:nvSpPr>
        <p:spPr bwMode="auto">
          <a:xfrm>
            <a:off x="6980238" y="3292475"/>
            <a:ext cx="431800" cy="0"/>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7642" name="Oval 279"/>
          <p:cNvSpPr>
            <a:spLocks noChangeArrowheads="1"/>
          </p:cNvSpPr>
          <p:nvPr/>
        </p:nvSpPr>
        <p:spPr bwMode="auto">
          <a:xfrm>
            <a:off x="4513263" y="3300413"/>
            <a:ext cx="88900" cy="69850"/>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7643" name="Line 280"/>
          <p:cNvSpPr>
            <a:spLocks noChangeShapeType="1"/>
          </p:cNvSpPr>
          <p:nvPr/>
        </p:nvSpPr>
        <p:spPr bwMode="auto">
          <a:xfrm>
            <a:off x="4516438" y="4827588"/>
            <a:ext cx="2936875" cy="0"/>
          </a:xfrm>
          <a:prstGeom prst="line">
            <a:avLst/>
          </a:prstGeom>
          <a:noFill/>
          <a:ln w="381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7645" name="Rectangle 281"/>
          <p:cNvSpPr>
            <a:spLocks noChangeArrowheads="1"/>
          </p:cNvSpPr>
          <p:nvPr/>
        </p:nvSpPr>
        <p:spPr bwMode="auto">
          <a:xfrm>
            <a:off x="5699125" y="3081338"/>
            <a:ext cx="42386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rgbClr val="FF0000"/>
                </a:solidFill>
                <a:effectLst/>
                <a:latin typeface="Times New Roman" panose="02020603050405020304" pitchFamily="18" charset="0"/>
              </a:rPr>
              <a:t>A</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97648" name="Rectangle 284"/>
          <p:cNvSpPr>
            <a:spLocks noChangeArrowheads="1"/>
          </p:cNvSpPr>
          <p:nvPr/>
        </p:nvSpPr>
        <p:spPr bwMode="auto">
          <a:xfrm>
            <a:off x="6542088" y="3205163"/>
            <a:ext cx="412750" cy="174625"/>
          </a:xfrm>
          <a:prstGeom prst="rect">
            <a:avLst/>
          </a:prstGeom>
          <a:noFill/>
          <a:ln w="38100"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7649" name="Rectangle 285"/>
          <p:cNvSpPr>
            <a:spLocks noChangeArrowheads="1"/>
          </p:cNvSpPr>
          <p:nvPr/>
        </p:nvSpPr>
        <p:spPr bwMode="auto">
          <a:xfrm>
            <a:off x="6211888" y="2954338"/>
            <a:ext cx="3746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rgbClr val="FF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97650" name="Rectangle 286"/>
          <p:cNvSpPr>
            <a:spLocks noChangeArrowheads="1"/>
          </p:cNvSpPr>
          <p:nvPr/>
        </p:nvSpPr>
        <p:spPr bwMode="auto">
          <a:xfrm>
            <a:off x="7048500" y="2954338"/>
            <a:ext cx="3746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rgbClr val="FF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97651" name="Oval 287"/>
          <p:cNvSpPr>
            <a:spLocks noChangeArrowheads="1"/>
          </p:cNvSpPr>
          <p:nvPr/>
        </p:nvSpPr>
        <p:spPr bwMode="auto">
          <a:xfrm>
            <a:off x="4440238" y="4794250"/>
            <a:ext cx="88900" cy="69850"/>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97652" name="Group 290"/>
          <p:cNvGrpSpPr>
            <a:grpSpLocks/>
          </p:cNvGrpSpPr>
          <p:nvPr/>
        </p:nvGrpSpPr>
        <p:grpSpPr bwMode="auto">
          <a:xfrm>
            <a:off x="6002338" y="4784725"/>
            <a:ext cx="88900" cy="71437"/>
            <a:chOff x="3781" y="3014"/>
            <a:chExt cx="56" cy="45"/>
          </a:xfrm>
        </p:grpSpPr>
        <p:sp>
          <p:nvSpPr>
            <p:cNvPr id="197672" name="Oval 288"/>
            <p:cNvSpPr>
              <a:spLocks noChangeArrowheads="1"/>
            </p:cNvSpPr>
            <p:nvPr/>
          </p:nvSpPr>
          <p:spPr bwMode="auto">
            <a:xfrm>
              <a:off x="3781" y="3014"/>
              <a:ext cx="56" cy="45"/>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7673" name="Oval 289"/>
            <p:cNvSpPr>
              <a:spLocks noChangeArrowheads="1"/>
            </p:cNvSpPr>
            <p:nvPr/>
          </p:nvSpPr>
          <p:spPr bwMode="auto">
            <a:xfrm>
              <a:off x="3781" y="3014"/>
              <a:ext cx="56" cy="45"/>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97670" name="Rectangle 291"/>
          <p:cNvSpPr>
            <a:spLocks noChangeArrowheads="1"/>
          </p:cNvSpPr>
          <p:nvPr/>
        </p:nvSpPr>
        <p:spPr bwMode="auto">
          <a:xfrm>
            <a:off x="4505325" y="3425825"/>
            <a:ext cx="3746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rgbClr val="FF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97671" name="Rectangle 292"/>
          <p:cNvSpPr>
            <a:spLocks noChangeArrowheads="1"/>
          </p:cNvSpPr>
          <p:nvPr/>
        </p:nvSpPr>
        <p:spPr bwMode="auto">
          <a:xfrm>
            <a:off x="4487863" y="4495800"/>
            <a:ext cx="3746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rgbClr val="FF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1772" name="Rectangle 44" descr="75%"/>
          <p:cNvSpPr>
            <a:spLocks noChangeArrowheads="1"/>
          </p:cNvSpPr>
          <p:nvPr/>
        </p:nvSpPr>
        <p:spPr bwMode="auto">
          <a:xfrm>
            <a:off x="323850" y="5217517"/>
            <a:ext cx="8502650" cy="904863"/>
          </a:xfrm>
          <a:prstGeom prst="rect">
            <a:avLst/>
          </a:prstGeom>
          <a:pattFill prst="pct75">
            <a:fgClr>
              <a:srgbClr val="FFFF00"/>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10000"/>
              </a:lnSpc>
            </a:pP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若输出电容足够大，其上电压基本保持不变，则负载上得到的交流信号正、负半周对称。</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1765"/>
                                        </p:tgtEl>
                                        <p:attrNameLst>
                                          <p:attrName>style.visibility</p:attrName>
                                        </p:attrNameLst>
                                      </p:cBhvr>
                                      <p:to>
                                        <p:strVal val="visible"/>
                                      </p:to>
                                    </p:set>
                                    <p:animEffect transition="in" filter="wipe(left)">
                                      <p:cBhvr>
                                        <p:cTn id="7" dur="500"/>
                                        <p:tgtEl>
                                          <p:spTgt spid="2017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1799"/>
                                        </p:tgtEl>
                                        <p:attrNameLst>
                                          <p:attrName>style.visibility</p:attrName>
                                        </p:attrNameLst>
                                      </p:cBhvr>
                                      <p:to>
                                        <p:strVal val="visible"/>
                                      </p:to>
                                    </p:set>
                                    <p:animEffect transition="in" filter="wipe(left)">
                                      <p:cBhvr>
                                        <p:cTn id="12" dur="500"/>
                                        <p:tgtEl>
                                          <p:spTgt spid="2017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01810"/>
                                        </p:tgtEl>
                                        <p:attrNameLst>
                                          <p:attrName>style.visibility</p:attrName>
                                        </p:attrNameLst>
                                      </p:cBhvr>
                                      <p:to>
                                        <p:strVal val="visible"/>
                                      </p:to>
                                    </p:set>
                                    <p:animEffect transition="in" filter="wipe(left)">
                                      <p:cBhvr>
                                        <p:cTn id="22" dur="500"/>
                                        <p:tgtEl>
                                          <p:spTgt spid="2018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1766"/>
                                        </p:tgtEl>
                                        <p:attrNameLst>
                                          <p:attrName>style.visibility</p:attrName>
                                        </p:attrNameLst>
                                      </p:cBhvr>
                                      <p:to>
                                        <p:strVal val="visible"/>
                                      </p:to>
                                    </p:set>
                                    <p:animEffect transition="in" filter="wipe(left)">
                                      <p:cBhvr>
                                        <p:cTn id="27" dur="500"/>
                                        <p:tgtEl>
                                          <p:spTgt spid="2017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par>
                          <p:cTn id="33" fill="hold" nodeType="afterGroup">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201777"/>
                                        </p:tgtEl>
                                        <p:attrNameLst>
                                          <p:attrName>style.visibility</p:attrName>
                                        </p:attrNameLst>
                                      </p:cBhvr>
                                      <p:to>
                                        <p:strVal val="visible"/>
                                      </p:to>
                                    </p:set>
                                    <p:animEffect transition="in" filter="wipe(up)">
                                      <p:cBhvr>
                                        <p:cTn id="36" dur="500"/>
                                        <p:tgtEl>
                                          <p:spTgt spid="20177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left)">
                                      <p:cBhvr>
                                        <p:cTn id="41" dur="500"/>
                                        <p:tgtEl>
                                          <p:spTgt spid="5"/>
                                        </p:tgtEl>
                                      </p:cBhvr>
                                    </p:animEffect>
                                  </p:childTnLst>
                                </p:cTn>
                              </p:par>
                            </p:childTnLst>
                          </p:cTn>
                        </p:par>
                        <p:par>
                          <p:cTn id="42" fill="hold" nodeType="afterGroup">
                            <p:stCondLst>
                              <p:cond delay="500"/>
                            </p:stCondLst>
                            <p:childTnLst>
                              <p:par>
                                <p:cTn id="43" presetID="1" presetClass="entr" presetSubtype="0" fill="hold" grpId="0" nodeType="afterEffect">
                                  <p:stCondLst>
                                    <p:cond delay="0"/>
                                  </p:stCondLst>
                                  <p:childTnLst>
                                    <p:set>
                                      <p:cBhvr>
                                        <p:cTn id="44" dur="1" fill="hold">
                                          <p:stCondLst>
                                            <p:cond delay="499"/>
                                          </p:stCondLst>
                                        </p:cTn>
                                        <p:tgtEl>
                                          <p:spTgt spid="20178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01800"/>
                                        </p:tgtEl>
                                        <p:attrNameLst>
                                          <p:attrName>style.visibility</p:attrName>
                                        </p:attrNameLst>
                                      </p:cBhvr>
                                      <p:to>
                                        <p:strVal val="visible"/>
                                      </p:to>
                                    </p:set>
                                    <p:animEffect transition="in" filter="wipe(left)">
                                      <p:cBhvr>
                                        <p:cTn id="49" dur="500"/>
                                        <p:tgtEl>
                                          <p:spTgt spid="20180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01770"/>
                                        </p:tgtEl>
                                        <p:attrNameLst>
                                          <p:attrName>style.visibility</p:attrName>
                                        </p:attrNameLst>
                                      </p:cBhvr>
                                      <p:to>
                                        <p:strVal val="visible"/>
                                      </p:to>
                                    </p:set>
                                    <p:animEffect transition="in" filter="wipe(left)">
                                      <p:cBhvr>
                                        <p:cTn id="54" dur="500"/>
                                        <p:tgtEl>
                                          <p:spTgt spid="20177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201811"/>
                                        </p:tgtEl>
                                        <p:attrNameLst>
                                          <p:attrName>style.visibility</p:attrName>
                                        </p:attrNameLst>
                                      </p:cBhvr>
                                      <p:to>
                                        <p:strVal val="visible"/>
                                      </p:to>
                                    </p:set>
                                    <p:animEffect transition="in" filter="wipe(left)">
                                      <p:cBhvr>
                                        <p:cTn id="59" dur="500"/>
                                        <p:tgtEl>
                                          <p:spTgt spid="20181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01771"/>
                                        </p:tgtEl>
                                        <p:attrNameLst>
                                          <p:attrName>style.visibility</p:attrName>
                                        </p:attrNameLst>
                                      </p:cBhvr>
                                      <p:to>
                                        <p:strVal val="visible"/>
                                      </p:to>
                                    </p:set>
                                    <p:animEffect transition="in" filter="wipe(left)">
                                      <p:cBhvr>
                                        <p:cTn id="64" dur="500"/>
                                        <p:tgtEl>
                                          <p:spTgt spid="20177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2"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animEffect transition="in" filter="wipe(right)">
                                      <p:cBhvr>
                                        <p:cTn id="69" dur="500"/>
                                        <p:tgtEl>
                                          <p:spTgt spid="4"/>
                                        </p:tgtEl>
                                      </p:cBhvr>
                                    </p:animEffect>
                                  </p:childTnLst>
                                </p:cTn>
                              </p:par>
                            </p:childTnLst>
                          </p:cTn>
                        </p:par>
                        <p:par>
                          <p:cTn id="70" fill="hold" nodeType="afterGroup">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201778"/>
                                        </p:tgtEl>
                                        <p:attrNameLst>
                                          <p:attrName>style.visibility</p:attrName>
                                        </p:attrNameLst>
                                      </p:cBhvr>
                                      <p:to>
                                        <p:strVal val="visible"/>
                                      </p:to>
                                    </p:set>
                                    <p:animEffect transition="in" filter="wipe(left)">
                                      <p:cBhvr>
                                        <p:cTn id="73" dur="500"/>
                                        <p:tgtEl>
                                          <p:spTgt spid="201778"/>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7"/>
                                        </p:tgtEl>
                                        <p:attrNameLst>
                                          <p:attrName>style.visibility</p:attrName>
                                        </p:attrNameLst>
                                      </p:cBhvr>
                                      <p:to>
                                        <p:strVal val="visible"/>
                                      </p:to>
                                    </p:set>
                                    <p:animEffect transition="in" filter="wipe(left)">
                                      <p:cBhvr>
                                        <p:cTn id="78" dur="500"/>
                                        <p:tgtEl>
                                          <p:spTgt spid="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5" fill="hold" grpId="0" nodeType="clickEffect">
                                  <p:stCondLst>
                                    <p:cond delay="0"/>
                                  </p:stCondLst>
                                  <p:childTnLst>
                                    <p:set>
                                      <p:cBhvr>
                                        <p:cTn id="82" dur="1" fill="hold">
                                          <p:stCondLst>
                                            <p:cond delay="0"/>
                                          </p:stCondLst>
                                        </p:cTn>
                                        <p:tgtEl>
                                          <p:spTgt spid="201772"/>
                                        </p:tgtEl>
                                        <p:attrNameLst>
                                          <p:attrName>style.visibility</p:attrName>
                                        </p:attrNameLst>
                                      </p:cBhvr>
                                      <p:to>
                                        <p:strVal val="visible"/>
                                      </p:to>
                                    </p:set>
                                    <p:animEffect transition="in" filter="blinds(vertical)">
                                      <p:cBhvr>
                                        <p:cTn id="83" dur="500"/>
                                        <p:tgtEl>
                                          <p:spTgt spid="201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65" grpId="0" autoUpdateAnimBg="0"/>
      <p:bldP spid="201766" grpId="0" autoUpdateAnimBg="0"/>
      <p:bldP spid="201770" grpId="0" animBg="1"/>
      <p:bldP spid="201771" grpId="0" autoUpdateAnimBg="0"/>
      <p:bldP spid="201777" grpId="0" autoUpdateAnimBg="0"/>
      <p:bldP spid="201778" grpId="0" autoUpdateAnimBg="0"/>
      <p:bldP spid="201788" grpId="0" autoUpdateAnimBg="0"/>
      <p:bldP spid="201799" grpId="0" autoUpdateAnimBg="0"/>
      <p:bldP spid="201800" grpId="0" autoUpdateAnimBg="0"/>
      <p:bldP spid="201772" grpId="0" animBg="1"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860" name="Picture 84" descr="图片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5925" y="2854226"/>
            <a:ext cx="2747963" cy="211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9683" name="Text Box 2"/>
          <p:cNvSpPr txBox="1">
            <a:spLocks noChangeArrowheads="1"/>
          </p:cNvSpPr>
          <p:nvPr/>
        </p:nvSpPr>
        <p:spPr bwMode="auto">
          <a:xfrm>
            <a:off x="323850" y="677639"/>
            <a:ext cx="19351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defRPr/>
            </a:pPr>
            <a:r>
              <a:rPr lang="en-US" altLang="zh-CN" dirty="0">
                <a:solidFill>
                  <a:srgbClr val="0000FF"/>
                </a:solidFill>
                <a:latin typeface="Times New Roman" panose="02020603050405020304" pitchFamily="18" charset="0"/>
              </a:rPr>
              <a:t> (4) </a:t>
            </a:r>
            <a:r>
              <a:rPr lang="zh-CN" altLang="en-US" dirty="0">
                <a:solidFill>
                  <a:srgbClr val="0000FF"/>
                </a:solidFill>
                <a:latin typeface="Times New Roman" panose="02020603050405020304" pitchFamily="18" charset="0"/>
              </a:rPr>
              <a:t>交越失真</a:t>
            </a:r>
          </a:p>
        </p:txBody>
      </p:sp>
      <p:sp>
        <p:nvSpPr>
          <p:cNvPr id="203779" name="Oval 3"/>
          <p:cNvSpPr>
            <a:spLocks noChangeArrowheads="1"/>
          </p:cNvSpPr>
          <p:nvPr/>
        </p:nvSpPr>
        <p:spPr bwMode="auto">
          <a:xfrm>
            <a:off x="6510338" y="3851225"/>
            <a:ext cx="357187" cy="649188"/>
          </a:xfrm>
          <a:prstGeom prst="ellipse">
            <a:avLst/>
          </a:prstGeom>
          <a:noFill/>
          <a:ln w="28575">
            <a:solidFill>
              <a:srgbClr val="0099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endParaRPr lang="zh-CN" altLang="zh-CN">
              <a:solidFill>
                <a:schemeClr val="tx1"/>
              </a:solidFill>
              <a:latin typeface="Times New Roman" panose="02020603050405020304" pitchFamily="18" charset="0"/>
              <a:ea typeface="楷体_GB2312" pitchFamily="49" charset="-122"/>
            </a:endParaRPr>
          </a:p>
        </p:txBody>
      </p:sp>
      <p:sp>
        <p:nvSpPr>
          <p:cNvPr id="203787" name="Text Box 11"/>
          <p:cNvSpPr txBox="1">
            <a:spLocks noChangeArrowheads="1"/>
          </p:cNvSpPr>
          <p:nvPr/>
        </p:nvSpPr>
        <p:spPr bwMode="auto">
          <a:xfrm>
            <a:off x="446088" y="1328080"/>
            <a:ext cx="4128053"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20000"/>
              </a:lnSpc>
            </a:pPr>
            <a:r>
              <a:rPr lang="en-US" altLang="zh-CN" dirty="0">
                <a:solidFill>
                  <a:schemeClr val="tx1"/>
                </a:solidFill>
              </a:rPr>
              <a:t>  </a:t>
            </a:r>
            <a:r>
              <a:rPr lang="zh-CN" altLang="en-US" dirty="0">
                <a:solidFill>
                  <a:schemeClr val="tx1"/>
                </a:solidFill>
              </a:rPr>
              <a:t>当输入信号</a:t>
            </a:r>
            <a:r>
              <a:rPr lang="en-US" altLang="zh-CN" i="1" dirty="0" err="1">
                <a:solidFill>
                  <a:schemeClr val="tx1"/>
                </a:solidFill>
                <a:latin typeface="Times New Roman" panose="02020603050405020304" pitchFamily="18" charset="0"/>
              </a:rPr>
              <a:t>u</a:t>
            </a:r>
            <a:r>
              <a:rPr lang="en-US" altLang="zh-CN" baseline="-25000" dirty="0" err="1">
                <a:solidFill>
                  <a:schemeClr val="tx1"/>
                </a:solidFill>
                <a:latin typeface="Times New Roman" panose="02020603050405020304" pitchFamily="18" charset="0"/>
              </a:rPr>
              <a:t>i</a:t>
            </a:r>
            <a:r>
              <a:rPr lang="zh-CN" altLang="en-US" dirty="0">
                <a:solidFill>
                  <a:schemeClr val="tx1"/>
                </a:solidFill>
              </a:rPr>
              <a:t>为正弦波时，</a:t>
            </a:r>
          </a:p>
          <a:p>
            <a:pPr eaLnBrk="1" hangingPunct="1">
              <a:lnSpc>
                <a:spcPct val="120000"/>
              </a:lnSpc>
            </a:pPr>
            <a:r>
              <a:rPr lang="zh-CN" altLang="en-US" dirty="0">
                <a:solidFill>
                  <a:schemeClr val="tx1"/>
                </a:solidFill>
              </a:rPr>
              <a:t>输出信号在过零前后出现的</a:t>
            </a:r>
          </a:p>
          <a:p>
            <a:pPr eaLnBrk="1" hangingPunct="1">
              <a:lnSpc>
                <a:spcPct val="120000"/>
              </a:lnSpc>
            </a:pPr>
            <a:r>
              <a:rPr lang="zh-CN" altLang="en-US" dirty="0">
                <a:solidFill>
                  <a:schemeClr val="tx1"/>
                </a:solidFill>
              </a:rPr>
              <a:t>失真称为交越失真。</a:t>
            </a:r>
          </a:p>
        </p:txBody>
      </p:sp>
      <p:sp>
        <p:nvSpPr>
          <p:cNvPr id="203788" name="Text Box 12"/>
          <p:cNvSpPr txBox="1">
            <a:spLocks noChangeArrowheads="1"/>
          </p:cNvSpPr>
          <p:nvPr/>
        </p:nvSpPr>
        <p:spPr bwMode="auto">
          <a:xfrm>
            <a:off x="304800" y="2912405"/>
            <a:ext cx="5715000"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20000"/>
              </a:lnSpc>
            </a:pPr>
            <a:r>
              <a:rPr lang="en-US" altLang="zh-CN" dirty="0">
                <a:solidFill>
                  <a:schemeClr val="tx1"/>
                </a:solidFill>
              </a:rPr>
              <a:t>   </a:t>
            </a:r>
            <a:r>
              <a:rPr lang="zh-CN" altLang="en-US" dirty="0">
                <a:solidFill>
                  <a:srgbClr val="CC0000"/>
                </a:solidFill>
              </a:rPr>
              <a:t>交越失真产生的原因</a:t>
            </a:r>
            <a:r>
              <a:rPr lang="en-US" altLang="zh-CN" dirty="0">
                <a:solidFill>
                  <a:srgbClr val="CC0000"/>
                </a:solidFill>
              </a:rPr>
              <a:t>:</a:t>
            </a:r>
          </a:p>
          <a:p>
            <a:pPr eaLnBrk="1" hangingPunct="1">
              <a:lnSpc>
                <a:spcPct val="120000"/>
              </a:lnSpc>
            </a:pPr>
            <a:r>
              <a:rPr lang="en-US" altLang="zh-CN" dirty="0">
                <a:solidFill>
                  <a:schemeClr val="tx1"/>
                </a:solidFill>
              </a:rPr>
              <a:t>   </a:t>
            </a:r>
            <a:r>
              <a:rPr lang="zh-CN" altLang="en-US" dirty="0">
                <a:solidFill>
                  <a:schemeClr val="tx1"/>
                </a:solidFill>
              </a:rPr>
              <a:t>由于晶体管特性存在非线性，</a:t>
            </a:r>
          </a:p>
          <a:p>
            <a:pPr eaLnBrk="1" hangingPunct="1">
              <a:lnSpc>
                <a:spcPct val="120000"/>
              </a:lnSpc>
            </a:pPr>
            <a:r>
              <a:rPr lang="zh-CN" altLang="en-US" dirty="0">
                <a:solidFill>
                  <a:schemeClr val="tx1"/>
                </a:solidFill>
              </a:rPr>
              <a:t> </a:t>
            </a:r>
            <a:r>
              <a:rPr lang="en-US" altLang="zh-CN" i="1" dirty="0" err="1">
                <a:solidFill>
                  <a:schemeClr val="tx1"/>
                </a:solidFill>
                <a:latin typeface="Times New Roman" panose="02020603050405020304" pitchFamily="18" charset="0"/>
              </a:rPr>
              <a:t>u</a:t>
            </a:r>
            <a:r>
              <a:rPr lang="en-US" altLang="zh-CN" baseline="-25000" dirty="0" err="1">
                <a:solidFill>
                  <a:schemeClr val="tx1"/>
                </a:solidFill>
                <a:latin typeface="Times New Roman" panose="02020603050405020304" pitchFamily="18" charset="0"/>
              </a:rPr>
              <a:t>I</a:t>
            </a:r>
            <a:r>
              <a:rPr lang="en-US" altLang="zh-CN" i="1" baseline="-25000" dirty="0">
                <a:solidFill>
                  <a:schemeClr val="tx1"/>
                </a:solidFill>
                <a:latin typeface="Times New Roman" panose="02020603050405020304" pitchFamily="18" charset="0"/>
              </a:rPr>
              <a:t> </a:t>
            </a:r>
            <a:r>
              <a:rPr lang="en-US" altLang="zh-CN" dirty="0">
                <a:solidFill>
                  <a:schemeClr val="tx1"/>
                </a:solidFill>
                <a:sym typeface="Symbol" panose="05050102010706020507" pitchFamily="18" charset="2"/>
              </a:rPr>
              <a:t></a:t>
            </a:r>
            <a:r>
              <a:rPr lang="zh-CN" altLang="en-US" dirty="0">
                <a:solidFill>
                  <a:schemeClr val="tx1"/>
                </a:solidFill>
              </a:rPr>
              <a:t>死区电压晶体管导通不好。</a:t>
            </a:r>
          </a:p>
        </p:txBody>
      </p:sp>
      <p:grpSp>
        <p:nvGrpSpPr>
          <p:cNvPr id="2" name="Group 28"/>
          <p:cNvGrpSpPr>
            <a:grpSpLocks/>
          </p:cNvGrpSpPr>
          <p:nvPr/>
        </p:nvGrpSpPr>
        <p:grpSpPr bwMode="auto">
          <a:xfrm>
            <a:off x="6791325" y="2868513"/>
            <a:ext cx="1828800" cy="762000"/>
            <a:chOff x="4368" y="1921"/>
            <a:chExt cx="1152" cy="480"/>
          </a:xfrm>
        </p:grpSpPr>
        <p:sp>
          <p:nvSpPr>
            <p:cNvPr id="199691" name="AutoShape 29"/>
            <p:cNvSpPr>
              <a:spLocks noChangeArrowheads="1"/>
            </p:cNvSpPr>
            <p:nvPr/>
          </p:nvSpPr>
          <p:spPr bwMode="auto">
            <a:xfrm>
              <a:off x="4368" y="1921"/>
              <a:ext cx="1152" cy="480"/>
            </a:xfrm>
            <a:prstGeom prst="wedgeEllipseCallout">
              <a:avLst>
                <a:gd name="adj1" fmla="val -52259"/>
                <a:gd name="adj2" fmla="val 119167"/>
              </a:avLst>
            </a:prstGeom>
            <a:solidFill>
              <a:srgbClr val="FFFFCC"/>
            </a:solidFill>
            <a:ln w="28575">
              <a:solidFill>
                <a:srgbClr val="005C00"/>
              </a:solidFill>
              <a:miter lim="800000"/>
              <a:headEnd/>
              <a:tailEnd/>
            </a:ln>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endParaRPr lang="zh-CN" altLang="zh-CN">
                <a:solidFill>
                  <a:schemeClr val="tx1"/>
                </a:solidFill>
                <a:latin typeface="Times New Roman" panose="02020603050405020304" pitchFamily="18" charset="0"/>
                <a:ea typeface="楷体_GB2312" pitchFamily="49" charset="-122"/>
              </a:endParaRPr>
            </a:p>
          </p:txBody>
        </p:sp>
        <p:sp>
          <p:nvSpPr>
            <p:cNvPr id="199692" name="Rectangle 30"/>
            <p:cNvSpPr>
              <a:spLocks noChangeArrowheads="1"/>
            </p:cNvSpPr>
            <p:nvPr/>
          </p:nvSpPr>
          <p:spPr bwMode="auto">
            <a:xfrm>
              <a:off x="4518" y="1997"/>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zh-CN" altLang="en-US">
                  <a:solidFill>
                    <a:srgbClr val="CC0000"/>
                  </a:solidFill>
                  <a:latin typeface="Times New Roman" panose="02020603050405020304" pitchFamily="18" charset="0"/>
                </a:rPr>
                <a:t>交越失真</a:t>
              </a:r>
            </a:p>
          </p:txBody>
        </p:sp>
      </p:grpSp>
      <p:sp>
        <p:nvSpPr>
          <p:cNvPr id="203807" name="Text Box 31" descr="30%"/>
          <p:cNvSpPr txBox="1">
            <a:spLocks noChangeArrowheads="1"/>
          </p:cNvSpPr>
          <p:nvPr/>
        </p:nvSpPr>
        <p:spPr bwMode="auto">
          <a:xfrm>
            <a:off x="381000" y="4989413"/>
            <a:ext cx="8153400"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10000"/>
              </a:lnSpc>
            </a:pPr>
            <a:r>
              <a:rPr lang="zh-CN" altLang="en-US">
                <a:solidFill>
                  <a:srgbClr val="000099"/>
                </a:solidFill>
              </a:rPr>
              <a:t>　采用各种电路以产生有不大的偏流，使静态工作点稍高于截止点，即工作于甲乙类状态。</a:t>
            </a:r>
          </a:p>
        </p:txBody>
      </p:sp>
      <p:sp>
        <p:nvSpPr>
          <p:cNvPr id="203808" name="Text Box 32"/>
          <p:cNvSpPr txBox="1">
            <a:spLocks noChangeArrowheads="1"/>
          </p:cNvSpPr>
          <p:nvPr/>
        </p:nvSpPr>
        <p:spPr bwMode="auto">
          <a:xfrm>
            <a:off x="762000" y="4478238"/>
            <a:ext cx="40973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zh-CN" altLang="en-US">
                <a:solidFill>
                  <a:srgbClr val="CC0000"/>
                </a:solidFill>
                <a:latin typeface="Times New Roman" panose="02020603050405020304" pitchFamily="18" charset="0"/>
              </a:rPr>
              <a:t>克服交越失真的措施</a:t>
            </a:r>
            <a:r>
              <a:rPr lang="en-US" altLang="zh-CN">
                <a:solidFill>
                  <a:srgbClr val="CC0000"/>
                </a:solidFill>
                <a:latin typeface="Times New Roman" panose="02020603050405020304" pitchFamily="18" charset="0"/>
              </a:rPr>
              <a:t>:</a:t>
            </a:r>
          </a:p>
        </p:txBody>
      </p:sp>
      <p:pic>
        <p:nvPicPr>
          <p:cNvPr id="203862" name="Picture 86" descr="图片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4338" y="953988"/>
            <a:ext cx="2684462" cy="185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
          <p:cNvSpPr txBox="1">
            <a:spLocks noChangeArrowheads="1"/>
          </p:cNvSpPr>
          <p:nvPr/>
        </p:nvSpPr>
        <p:spPr bwMode="auto">
          <a:xfrm>
            <a:off x="-52387" y="95250"/>
            <a:ext cx="7772400" cy="609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cs typeface="+mn-cs"/>
              </a:rPr>
              <a:t>15.8.2  </a:t>
            </a:r>
            <a:r>
              <a:rPr lang="zh-CN" altLang="en-US" sz="2800" dirty="0">
                <a:solidFill>
                  <a:srgbClr val="0000FF"/>
                </a:solidFill>
                <a:latin typeface="微软雅黑" panose="020B0503020204020204" pitchFamily="34" charset="-122"/>
                <a:ea typeface="微软雅黑" panose="020B0503020204020204" pitchFamily="34" charset="-122"/>
                <a:cs typeface="+mn-cs"/>
              </a:rPr>
              <a:t>互补对称放大电路</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3787"/>
                                        </p:tgtEl>
                                        <p:attrNameLst>
                                          <p:attrName>style.visibility</p:attrName>
                                        </p:attrNameLst>
                                      </p:cBhvr>
                                      <p:to>
                                        <p:strVal val="visible"/>
                                      </p:to>
                                    </p:set>
                                    <p:animEffect transition="in" filter="wipe(left)">
                                      <p:cBhvr>
                                        <p:cTn id="7" dur="500"/>
                                        <p:tgtEl>
                                          <p:spTgt spid="2037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3862"/>
                                        </p:tgtEl>
                                        <p:attrNameLst>
                                          <p:attrName>style.visibility</p:attrName>
                                        </p:attrNameLst>
                                      </p:cBhvr>
                                      <p:to>
                                        <p:strVal val="visible"/>
                                      </p:to>
                                    </p:set>
                                    <p:animEffect transition="in" filter="wipe(left)">
                                      <p:cBhvr>
                                        <p:cTn id="12" dur="500"/>
                                        <p:tgtEl>
                                          <p:spTgt spid="2038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3860"/>
                                        </p:tgtEl>
                                        <p:attrNameLst>
                                          <p:attrName>style.visibility</p:attrName>
                                        </p:attrNameLst>
                                      </p:cBhvr>
                                      <p:to>
                                        <p:strVal val="visible"/>
                                      </p:to>
                                    </p:set>
                                    <p:animEffect transition="in" filter="wipe(left)">
                                      <p:cBhvr>
                                        <p:cTn id="17" dur="500"/>
                                        <p:tgtEl>
                                          <p:spTgt spid="203860"/>
                                        </p:tgtEl>
                                      </p:cBhvr>
                                    </p:animEffect>
                                  </p:childTnLst>
                                </p:cTn>
                              </p:par>
                            </p:childTnLst>
                          </p:cTn>
                        </p:par>
                        <p:par>
                          <p:cTn id="18" fill="hold" nodeType="afterGroup">
                            <p:stCondLst>
                              <p:cond delay="500"/>
                            </p:stCondLst>
                            <p:childTnLst>
                              <p:par>
                                <p:cTn id="19" presetID="23" presetClass="entr" presetSubtype="272" fill="hold" grpId="0" nodeType="afterEffect">
                                  <p:stCondLst>
                                    <p:cond delay="0"/>
                                  </p:stCondLst>
                                  <p:childTnLst>
                                    <p:set>
                                      <p:cBhvr>
                                        <p:cTn id="20" dur="1" fill="hold">
                                          <p:stCondLst>
                                            <p:cond delay="0"/>
                                          </p:stCondLst>
                                        </p:cTn>
                                        <p:tgtEl>
                                          <p:spTgt spid="203779"/>
                                        </p:tgtEl>
                                        <p:attrNameLst>
                                          <p:attrName>style.visibility</p:attrName>
                                        </p:attrNameLst>
                                      </p:cBhvr>
                                      <p:to>
                                        <p:strVal val="visible"/>
                                      </p:to>
                                    </p:set>
                                    <p:anim calcmode="lin" valueType="num">
                                      <p:cBhvr>
                                        <p:cTn id="21" dur="500" fill="hold"/>
                                        <p:tgtEl>
                                          <p:spTgt spid="203779"/>
                                        </p:tgtEl>
                                        <p:attrNameLst>
                                          <p:attrName>ppt_w</p:attrName>
                                        </p:attrNameLst>
                                      </p:cBhvr>
                                      <p:tavLst>
                                        <p:tav tm="0">
                                          <p:val>
                                            <p:strVal val="2/3*#ppt_w"/>
                                          </p:val>
                                        </p:tav>
                                        <p:tav tm="100000">
                                          <p:val>
                                            <p:strVal val="#ppt_w"/>
                                          </p:val>
                                        </p:tav>
                                      </p:tavLst>
                                    </p:anim>
                                    <p:anim calcmode="lin" valueType="num">
                                      <p:cBhvr>
                                        <p:cTn id="22" dur="500" fill="hold"/>
                                        <p:tgtEl>
                                          <p:spTgt spid="203779"/>
                                        </p:tgtEl>
                                        <p:attrNameLst>
                                          <p:attrName>ppt_h</p:attrName>
                                        </p:attrNameLst>
                                      </p:cBhvr>
                                      <p:tavLst>
                                        <p:tav tm="0">
                                          <p:val>
                                            <p:strVal val="2/3*#ppt_h"/>
                                          </p:val>
                                        </p:tav>
                                        <p:tav tm="100000">
                                          <p:val>
                                            <p:strVal val="#ppt_h"/>
                                          </p:val>
                                        </p:tav>
                                      </p:tavLst>
                                    </p:anim>
                                  </p:childTnLst>
                                </p:cTn>
                              </p:par>
                            </p:childTnLst>
                          </p:cTn>
                        </p:par>
                        <p:par>
                          <p:cTn id="23" fill="hold" nodeType="afterGroup">
                            <p:stCondLst>
                              <p:cond delay="1000"/>
                            </p:stCondLst>
                            <p:childTnLst>
                              <p:par>
                                <p:cTn id="24" presetID="18" presetClass="entr" presetSubtype="12"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strips(downLeft)">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03788"/>
                                        </p:tgtEl>
                                        <p:attrNameLst>
                                          <p:attrName>style.visibility</p:attrName>
                                        </p:attrNameLst>
                                      </p:cBhvr>
                                      <p:to>
                                        <p:strVal val="visible"/>
                                      </p:to>
                                    </p:set>
                                    <p:animEffect transition="in" filter="wipe(left)">
                                      <p:cBhvr>
                                        <p:cTn id="31" dur="1000"/>
                                        <p:tgtEl>
                                          <p:spTgt spid="20378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03808"/>
                                        </p:tgtEl>
                                        <p:attrNameLst>
                                          <p:attrName>style.visibility</p:attrName>
                                        </p:attrNameLst>
                                      </p:cBhvr>
                                      <p:to>
                                        <p:strVal val="visible"/>
                                      </p:to>
                                    </p:set>
                                    <p:animEffect transition="in" filter="wipe(left)">
                                      <p:cBhvr>
                                        <p:cTn id="36" dur="500"/>
                                        <p:tgtEl>
                                          <p:spTgt spid="20380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03807"/>
                                        </p:tgtEl>
                                        <p:attrNameLst>
                                          <p:attrName>style.visibility</p:attrName>
                                        </p:attrNameLst>
                                      </p:cBhvr>
                                      <p:to>
                                        <p:strVal val="visible"/>
                                      </p:to>
                                    </p:set>
                                    <p:animEffect transition="in" filter="wipe(left)">
                                      <p:cBhvr>
                                        <p:cTn id="41" dur="500"/>
                                        <p:tgtEl>
                                          <p:spTgt spid="203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animBg="1" autoUpdateAnimBg="0"/>
      <p:bldP spid="203787" grpId="0" autoUpdateAnimBg="0"/>
      <p:bldP spid="203788" grpId="0"/>
      <p:bldP spid="203807" grpId="0" autoUpdateAnimBg="0"/>
      <p:bldP spid="203808"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59"/>
          <p:cNvSpPr txBox="1">
            <a:spLocks noChangeArrowheads="1"/>
          </p:cNvSpPr>
          <p:nvPr/>
        </p:nvSpPr>
        <p:spPr bwMode="auto">
          <a:xfrm>
            <a:off x="387350" y="620688"/>
            <a:ext cx="8001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dirty="0">
                <a:solidFill>
                  <a:srgbClr val="0000FF"/>
                </a:solidFill>
                <a:latin typeface="Times New Roman" panose="02020603050405020304" pitchFamily="18" charset="0"/>
              </a:rPr>
              <a:t>(5) </a:t>
            </a:r>
            <a:r>
              <a:rPr lang="zh-CN" altLang="en-US" dirty="0">
                <a:solidFill>
                  <a:srgbClr val="0000FF"/>
                </a:solidFill>
                <a:latin typeface="Times New Roman" panose="02020603050405020304" pitchFamily="18" charset="0"/>
              </a:rPr>
              <a:t>克服交越失真的</a:t>
            </a:r>
            <a:r>
              <a:rPr lang="en-US" altLang="zh-CN" dirty="0">
                <a:solidFill>
                  <a:srgbClr val="CC0000"/>
                </a:solidFill>
                <a:latin typeface="Times New Roman" panose="02020603050405020304" pitchFamily="18" charset="0"/>
              </a:rPr>
              <a:t>OTL</a:t>
            </a:r>
            <a:r>
              <a:rPr lang="zh-CN" altLang="en-US" dirty="0">
                <a:solidFill>
                  <a:srgbClr val="CC0000"/>
                </a:solidFill>
                <a:latin typeface="Times New Roman" panose="02020603050405020304" pitchFamily="18" charset="0"/>
              </a:rPr>
              <a:t>互补对称放大电路 </a:t>
            </a:r>
          </a:p>
        </p:txBody>
      </p:sp>
      <p:sp>
        <p:nvSpPr>
          <p:cNvPr id="205889" name="Text Box 65"/>
          <p:cNvSpPr txBox="1">
            <a:spLocks noChangeArrowheads="1"/>
          </p:cNvSpPr>
          <p:nvPr/>
        </p:nvSpPr>
        <p:spPr bwMode="auto">
          <a:xfrm>
            <a:off x="327025" y="1059011"/>
            <a:ext cx="3657600"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lg"/>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just" eaLnBrk="1" hangingPunct="1">
              <a:lnSpc>
                <a:spcPct val="105000"/>
              </a:lnSpc>
            </a:pP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两个晶体管 </a:t>
            </a:r>
            <a:r>
              <a:rPr lang="en-US" altLang="zh-CN" dirty="0">
                <a:solidFill>
                  <a:schemeClr val="tx1"/>
                </a:solidFill>
                <a:latin typeface="Times New Roman" panose="02020603050405020304" pitchFamily="18" charset="0"/>
              </a:rPr>
              <a:t>T</a:t>
            </a:r>
            <a:r>
              <a:rPr lang="en-US" altLang="zh-CN" baseline="-25000" dirty="0">
                <a:solidFill>
                  <a:schemeClr val="tx1"/>
                </a:solidFill>
                <a:latin typeface="Times New Roman" panose="02020603050405020304" pitchFamily="18" charset="0"/>
              </a:rPr>
              <a:t>1 </a:t>
            </a:r>
            <a:endParaRPr lang="en-US" altLang="zh-CN" dirty="0">
              <a:solidFill>
                <a:schemeClr val="tx1"/>
              </a:solidFill>
              <a:latin typeface="Times New Roman" panose="02020603050405020304" pitchFamily="18" charset="0"/>
            </a:endParaRPr>
          </a:p>
          <a:p>
            <a:pPr algn="just" eaLnBrk="1" hangingPunct="1">
              <a:lnSpc>
                <a:spcPct val="105000"/>
              </a:lnSpc>
            </a:pPr>
            <a:r>
              <a:rPr lang="en-US" altLang="zh-CN" dirty="0">
                <a:solidFill>
                  <a:schemeClr val="tx1"/>
                </a:solidFill>
              </a:rPr>
              <a:t>(</a:t>
            </a:r>
            <a:r>
              <a:rPr lang="en-US" altLang="zh-CN" dirty="0">
                <a:solidFill>
                  <a:schemeClr val="tx1"/>
                </a:solidFill>
                <a:latin typeface="Times New Roman" panose="02020603050405020304" pitchFamily="18" charset="0"/>
              </a:rPr>
              <a:t>NPN</a:t>
            </a:r>
            <a:r>
              <a:rPr lang="zh-CN" altLang="en-US" dirty="0">
                <a:solidFill>
                  <a:schemeClr val="tx1"/>
                </a:solidFill>
                <a:latin typeface="Times New Roman" panose="02020603050405020304" pitchFamily="18" charset="0"/>
              </a:rPr>
              <a:t>型</a:t>
            </a:r>
            <a:r>
              <a:rPr lang="en-US" altLang="zh-CN" dirty="0">
                <a:solidFill>
                  <a:schemeClr val="tx1"/>
                </a:solidFill>
              </a:rPr>
              <a:t>)</a:t>
            </a:r>
            <a:r>
              <a:rPr lang="zh-CN" altLang="en-US" dirty="0">
                <a:solidFill>
                  <a:schemeClr val="tx1"/>
                </a:solidFill>
                <a:latin typeface="Times New Roman" panose="02020603050405020304" pitchFamily="18" charset="0"/>
              </a:rPr>
              <a:t>和</a:t>
            </a:r>
            <a:r>
              <a:rPr lang="en-US" altLang="zh-CN" dirty="0">
                <a:solidFill>
                  <a:schemeClr val="tx1"/>
                </a:solidFill>
                <a:latin typeface="Times New Roman" panose="02020603050405020304" pitchFamily="18" charset="0"/>
              </a:rPr>
              <a:t>T</a:t>
            </a:r>
            <a:r>
              <a:rPr lang="en-US" altLang="zh-CN" baseline="-25000" dirty="0">
                <a:solidFill>
                  <a:schemeClr val="tx1"/>
                </a:solidFill>
                <a:latin typeface="Times New Roman" panose="02020603050405020304" pitchFamily="18" charset="0"/>
              </a:rPr>
              <a:t>2</a:t>
            </a:r>
            <a:r>
              <a:rPr lang="en-US" altLang="zh-CN" dirty="0">
                <a:solidFill>
                  <a:schemeClr val="tx1"/>
                </a:solidFill>
              </a:rPr>
              <a:t>(</a:t>
            </a:r>
            <a:r>
              <a:rPr lang="en-US" altLang="zh-CN" dirty="0">
                <a:solidFill>
                  <a:schemeClr val="tx1"/>
                </a:solidFill>
                <a:latin typeface="Times New Roman" panose="02020603050405020304" pitchFamily="18" charset="0"/>
              </a:rPr>
              <a:t>PNP</a:t>
            </a:r>
          </a:p>
          <a:p>
            <a:pPr algn="just" eaLnBrk="1" hangingPunct="1">
              <a:lnSpc>
                <a:spcPct val="105000"/>
              </a:lnSpc>
            </a:pPr>
            <a:r>
              <a:rPr lang="zh-CN" altLang="en-US" dirty="0">
                <a:solidFill>
                  <a:schemeClr val="tx1"/>
                </a:solidFill>
                <a:latin typeface="Times New Roman" panose="02020603050405020304" pitchFamily="18" charset="0"/>
              </a:rPr>
              <a:t>型</a:t>
            </a:r>
            <a:r>
              <a:rPr lang="en-US" altLang="zh-CN" dirty="0">
                <a:solidFill>
                  <a:schemeClr val="tx1"/>
                </a:solidFill>
              </a:rPr>
              <a:t>)</a:t>
            </a:r>
            <a:r>
              <a:rPr lang="zh-CN" altLang="en-US" dirty="0">
                <a:solidFill>
                  <a:schemeClr val="tx1"/>
                </a:solidFill>
                <a:latin typeface="Times New Roman" panose="02020603050405020304" pitchFamily="18" charset="0"/>
              </a:rPr>
              <a:t>的特性基本相同。</a:t>
            </a:r>
          </a:p>
        </p:txBody>
      </p:sp>
      <p:grpSp>
        <p:nvGrpSpPr>
          <p:cNvPr id="2" name="Group 247"/>
          <p:cNvGrpSpPr>
            <a:grpSpLocks/>
          </p:cNvGrpSpPr>
          <p:nvPr/>
        </p:nvGrpSpPr>
        <p:grpSpPr bwMode="auto">
          <a:xfrm>
            <a:off x="327025" y="2418544"/>
            <a:ext cx="3225800" cy="1114425"/>
            <a:chOff x="376" y="1253"/>
            <a:chExt cx="2032" cy="702"/>
          </a:xfrm>
        </p:grpSpPr>
        <p:sp>
          <p:nvSpPr>
            <p:cNvPr id="201739" name="Text Box 67"/>
            <p:cNvSpPr txBox="1">
              <a:spLocks noChangeArrowheads="1"/>
            </p:cNvSpPr>
            <p:nvPr/>
          </p:nvSpPr>
          <p:spPr bwMode="auto">
            <a:xfrm>
              <a:off x="376" y="1253"/>
              <a:ext cx="2024" cy="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lg"/>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10000"/>
                </a:lnSpc>
              </a:pPr>
              <a:r>
                <a:rPr lang="zh-CN" altLang="en-US" dirty="0">
                  <a:solidFill>
                    <a:schemeClr val="tx1"/>
                  </a:solidFill>
                  <a:latin typeface="Times New Roman" panose="02020603050405020304" pitchFamily="18" charset="0"/>
                </a:rPr>
                <a:t>　　静态时</a:t>
              </a: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调节 </a:t>
              </a:r>
              <a:r>
                <a:rPr lang="en-US" altLang="zh-CN" i="1" dirty="0">
                  <a:solidFill>
                    <a:schemeClr val="tx1"/>
                  </a:solidFill>
                  <a:latin typeface="Times New Roman" panose="02020603050405020304" pitchFamily="18" charset="0"/>
                </a:rPr>
                <a:t>R</a:t>
              </a:r>
              <a:r>
                <a:rPr lang="en-US" altLang="zh-CN" baseline="-25000" dirty="0">
                  <a:solidFill>
                    <a:schemeClr val="tx1"/>
                  </a:solidFill>
                  <a:latin typeface="Times New Roman" panose="02020603050405020304" pitchFamily="18" charset="0"/>
                </a:rPr>
                <a:t>3</a:t>
              </a: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使 </a:t>
              </a:r>
              <a:r>
                <a:rPr lang="en-US" altLang="zh-CN" dirty="0">
                  <a:solidFill>
                    <a:schemeClr val="tx1"/>
                  </a:solidFill>
                  <a:latin typeface="Times New Roman" panose="02020603050405020304" pitchFamily="18" charset="0"/>
                </a:rPr>
                <a:t>A </a:t>
              </a:r>
              <a:r>
                <a:rPr lang="zh-CN" altLang="en-US" dirty="0">
                  <a:solidFill>
                    <a:schemeClr val="tx1"/>
                  </a:solidFill>
                  <a:latin typeface="Times New Roman" panose="02020603050405020304" pitchFamily="18" charset="0"/>
                </a:rPr>
                <a:t>点的</a:t>
              </a:r>
              <a:r>
                <a:rPr lang="zh-CN" altLang="en-US" dirty="0" smtClean="0">
                  <a:solidFill>
                    <a:schemeClr val="tx1"/>
                  </a:solidFill>
                  <a:latin typeface="Times New Roman" panose="02020603050405020304" pitchFamily="18" charset="0"/>
                </a:rPr>
                <a:t>电位为</a:t>
              </a:r>
              <a:r>
                <a:rPr lang="zh-CN" altLang="en-US" dirty="0">
                  <a:solidFill>
                    <a:schemeClr val="tx1"/>
                  </a:solidFill>
                  <a:latin typeface="Times New Roman" panose="02020603050405020304" pitchFamily="18" charset="0"/>
                </a:rPr>
                <a:t>　　   。</a:t>
              </a:r>
            </a:p>
          </p:txBody>
        </p:sp>
        <p:graphicFrame>
          <p:nvGraphicFramePr>
            <p:cNvPr id="201740" name="Object 68"/>
            <p:cNvGraphicFramePr>
              <a:graphicFrameLocks noChangeAspect="1"/>
            </p:cNvGraphicFramePr>
            <p:nvPr>
              <p:extLst>
                <p:ext uri="{D42A27DB-BD31-4B8C-83A1-F6EECF244321}">
                  <p14:modId xmlns:p14="http://schemas.microsoft.com/office/powerpoint/2010/main" val="2798168247"/>
                </p:ext>
              </p:extLst>
            </p:nvPr>
          </p:nvGraphicFramePr>
          <p:xfrm>
            <a:off x="1801" y="1427"/>
            <a:ext cx="607" cy="528"/>
          </p:xfrm>
          <a:graphic>
            <a:graphicData uri="http://schemas.openxmlformats.org/presentationml/2006/ole">
              <mc:AlternateContent xmlns:mc="http://schemas.openxmlformats.org/markup-compatibility/2006">
                <mc:Choice xmlns:v="urn:schemas-microsoft-com:vml" Requires="v">
                  <p:oleObj spid="_x0000_s202242" name="公式" r:id="rId5" imgW="406048" imgH="406048" progId="Equation.3">
                    <p:embed/>
                  </p:oleObj>
                </mc:Choice>
                <mc:Fallback>
                  <p:oleObj name="公式" r:id="rId5" imgW="406048" imgH="406048" progId="Equation.3">
                    <p:embed/>
                    <p:pic>
                      <p:nvPicPr>
                        <p:cNvPr id="0" name="Object 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1" y="1427"/>
                          <a:ext cx="607"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248"/>
          <p:cNvGrpSpPr>
            <a:grpSpLocks/>
          </p:cNvGrpSpPr>
          <p:nvPr/>
        </p:nvGrpSpPr>
        <p:grpSpPr bwMode="auto">
          <a:xfrm>
            <a:off x="327025" y="3789042"/>
            <a:ext cx="3657600" cy="1122363"/>
            <a:chOff x="384" y="2304"/>
            <a:chExt cx="2304" cy="707"/>
          </a:xfrm>
        </p:grpSpPr>
        <p:sp>
          <p:nvSpPr>
            <p:cNvPr id="201737" name="Text Box 70"/>
            <p:cNvSpPr txBox="1">
              <a:spLocks noChangeArrowheads="1"/>
            </p:cNvSpPr>
            <p:nvPr/>
          </p:nvSpPr>
          <p:spPr bwMode="auto">
            <a:xfrm>
              <a:off x="384" y="2304"/>
              <a:ext cx="2304"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lg"/>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20000"/>
                </a:lnSpc>
              </a:pP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输出电容</a:t>
              </a:r>
              <a:r>
                <a:rPr lang="en-US" altLang="zh-CN" i="1" dirty="0">
                  <a:solidFill>
                    <a:schemeClr val="tx1"/>
                  </a:solidFill>
                  <a:latin typeface="Times New Roman" panose="02020603050405020304" pitchFamily="18" charset="0"/>
                </a:rPr>
                <a:t>C</a:t>
              </a:r>
              <a:r>
                <a:rPr lang="en-US" altLang="zh-CN" baseline="-25000" dirty="0">
                  <a:solidFill>
                    <a:schemeClr val="tx1"/>
                  </a:solidFill>
                  <a:latin typeface="Times New Roman" panose="02020603050405020304" pitchFamily="18" charset="0"/>
                </a:rPr>
                <a:t>L</a:t>
              </a:r>
              <a:r>
                <a:rPr lang="zh-CN" altLang="en-US" dirty="0" smtClean="0">
                  <a:solidFill>
                    <a:schemeClr val="tx1"/>
                  </a:solidFill>
                  <a:latin typeface="Times New Roman" panose="02020603050405020304" pitchFamily="18" charset="0"/>
                </a:rPr>
                <a:t>上的</a:t>
              </a:r>
              <a:r>
                <a:rPr lang="zh-CN" altLang="en-US" dirty="0">
                  <a:solidFill>
                    <a:schemeClr val="tx1"/>
                  </a:solidFill>
                  <a:latin typeface="Times New Roman" panose="02020603050405020304" pitchFamily="18" charset="0"/>
                </a:rPr>
                <a:t>电压也等于          。</a:t>
              </a:r>
            </a:p>
          </p:txBody>
        </p:sp>
        <p:graphicFrame>
          <p:nvGraphicFramePr>
            <p:cNvPr id="201738" name="Object 71"/>
            <p:cNvGraphicFramePr>
              <a:graphicFrameLocks noChangeAspect="1"/>
            </p:cNvGraphicFramePr>
            <p:nvPr>
              <p:extLst>
                <p:ext uri="{D42A27DB-BD31-4B8C-83A1-F6EECF244321}">
                  <p14:modId xmlns:p14="http://schemas.microsoft.com/office/powerpoint/2010/main" val="883048874"/>
                </p:ext>
              </p:extLst>
            </p:nvPr>
          </p:nvGraphicFramePr>
          <p:xfrm>
            <a:off x="1031" y="2483"/>
            <a:ext cx="528" cy="528"/>
          </p:xfrm>
          <a:graphic>
            <a:graphicData uri="http://schemas.openxmlformats.org/presentationml/2006/ole">
              <mc:AlternateContent xmlns:mc="http://schemas.openxmlformats.org/markup-compatibility/2006">
                <mc:Choice xmlns:v="urn:schemas-microsoft-com:vml" Requires="v">
                  <p:oleObj spid="_x0000_s202243" name="Equation" r:id="rId7" imgW="406048" imgH="406048" progId="Equation.3">
                    <p:embed/>
                  </p:oleObj>
                </mc:Choice>
                <mc:Fallback>
                  <p:oleObj name="Equation" r:id="rId7" imgW="406048" imgH="406048" progId="Equation.3">
                    <p:embed/>
                    <p:pic>
                      <p:nvPicPr>
                        <p:cNvPr id="0" name="Object 7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1" y="2483"/>
                          <a:ext cx="528"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5896" name="Text Box 72"/>
          <p:cNvSpPr txBox="1">
            <a:spLocks noChangeArrowheads="1"/>
          </p:cNvSpPr>
          <p:nvPr/>
        </p:nvSpPr>
        <p:spPr bwMode="auto">
          <a:xfrm>
            <a:off x="327025" y="4869160"/>
            <a:ext cx="7053263"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lg"/>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just" eaLnBrk="1" hangingPunct="1">
              <a:lnSpc>
                <a:spcPct val="105000"/>
              </a:lnSpc>
            </a:pPr>
            <a:r>
              <a:rPr lang="en-US" altLang="zh-CN" i="1" dirty="0">
                <a:solidFill>
                  <a:schemeClr val="tx1"/>
                </a:solidFill>
                <a:latin typeface="Times New Roman" panose="02020603050405020304" pitchFamily="18" charset="0"/>
              </a:rPr>
              <a:t>        R</a:t>
            </a:r>
            <a:r>
              <a:rPr lang="en-US" altLang="zh-CN" baseline="-25000" dirty="0">
                <a:solidFill>
                  <a:schemeClr val="tx1"/>
                </a:solidFill>
                <a:latin typeface="Times New Roman" panose="02020603050405020304" pitchFamily="18" charset="0"/>
              </a:rPr>
              <a:t>1 </a:t>
            </a:r>
            <a:r>
              <a:rPr lang="zh-CN" altLang="en-US" dirty="0">
                <a:solidFill>
                  <a:schemeClr val="tx1"/>
                </a:solidFill>
                <a:latin typeface="Times New Roman" panose="02020603050405020304" pitchFamily="18" charset="0"/>
              </a:rPr>
              <a:t>和 </a:t>
            </a:r>
            <a:r>
              <a:rPr lang="en-US" altLang="zh-CN" dirty="0">
                <a:solidFill>
                  <a:schemeClr val="tx1"/>
                </a:solidFill>
                <a:latin typeface="Times New Roman" panose="02020603050405020304" pitchFamily="18" charset="0"/>
              </a:rPr>
              <a:t>D</a:t>
            </a:r>
            <a:r>
              <a:rPr lang="en-US" altLang="zh-CN" baseline="-25000" dirty="0">
                <a:solidFill>
                  <a:schemeClr val="tx1"/>
                </a:solidFill>
                <a:latin typeface="Times New Roman" panose="02020603050405020304" pitchFamily="18" charset="0"/>
              </a:rPr>
              <a:t>1</a:t>
            </a:r>
            <a:r>
              <a:rPr lang="zh-CN" altLang="en-US" dirty="0">
                <a:solidFill>
                  <a:schemeClr val="tx1"/>
                </a:solidFill>
                <a:latin typeface="Times New Roman" panose="02020603050405020304" pitchFamily="18" charset="0"/>
              </a:rPr>
              <a:t>、</a:t>
            </a:r>
            <a:r>
              <a:rPr lang="en-US" altLang="zh-CN" dirty="0" smtClean="0">
                <a:solidFill>
                  <a:schemeClr val="tx1"/>
                </a:solidFill>
                <a:latin typeface="Times New Roman" panose="02020603050405020304" pitchFamily="18" charset="0"/>
              </a:rPr>
              <a:t>D</a:t>
            </a:r>
            <a:r>
              <a:rPr lang="en-US" altLang="zh-CN" baseline="-25000" dirty="0" smtClean="0">
                <a:solidFill>
                  <a:schemeClr val="tx1"/>
                </a:solidFill>
                <a:latin typeface="Times New Roman" panose="02020603050405020304" pitchFamily="18" charset="0"/>
              </a:rPr>
              <a:t>2</a:t>
            </a:r>
            <a:r>
              <a:rPr lang="zh-CN" altLang="en-US" dirty="0" smtClean="0">
                <a:solidFill>
                  <a:schemeClr val="tx1"/>
                </a:solidFill>
                <a:latin typeface="Times New Roman" panose="02020603050405020304" pitchFamily="18" charset="0"/>
              </a:rPr>
              <a:t>上</a:t>
            </a:r>
            <a:r>
              <a:rPr lang="zh-CN" altLang="en-US" dirty="0">
                <a:solidFill>
                  <a:schemeClr val="tx1"/>
                </a:solidFill>
                <a:latin typeface="Times New Roman" panose="02020603050405020304" pitchFamily="18" charset="0"/>
              </a:rPr>
              <a:t>的</a:t>
            </a:r>
            <a:r>
              <a:rPr lang="zh-CN" altLang="en-US" dirty="0" smtClean="0">
                <a:solidFill>
                  <a:schemeClr val="tx1"/>
                </a:solidFill>
                <a:latin typeface="Times New Roman" panose="02020603050405020304" pitchFamily="18" charset="0"/>
              </a:rPr>
              <a:t>压</a:t>
            </a:r>
            <a:endParaRPr lang="en-US" altLang="zh-CN" dirty="0" smtClean="0">
              <a:solidFill>
                <a:schemeClr val="tx1"/>
              </a:solidFill>
              <a:latin typeface="Times New Roman" panose="02020603050405020304" pitchFamily="18" charset="0"/>
            </a:endParaRPr>
          </a:p>
          <a:p>
            <a:pPr algn="just" eaLnBrk="1" hangingPunct="1">
              <a:lnSpc>
                <a:spcPct val="105000"/>
              </a:lnSpc>
            </a:pPr>
            <a:r>
              <a:rPr lang="zh-CN" altLang="en-US" dirty="0" smtClean="0">
                <a:solidFill>
                  <a:schemeClr val="tx1"/>
                </a:solidFill>
                <a:latin typeface="Times New Roman" panose="02020603050405020304" pitchFamily="18" charset="0"/>
              </a:rPr>
              <a:t>降</a:t>
            </a:r>
            <a:r>
              <a:rPr lang="zh-CN" altLang="en-US" dirty="0">
                <a:solidFill>
                  <a:schemeClr val="tx1"/>
                </a:solidFill>
                <a:latin typeface="Times New Roman" panose="02020603050405020304" pitchFamily="18" charset="0"/>
              </a:rPr>
              <a:t>使两管</a:t>
            </a:r>
            <a:r>
              <a:rPr lang="zh-CN" altLang="en-US" dirty="0" smtClean="0">
                <a:solidFill>
                  <a:schemeClr val="tx1"/>
                </a:solidFill>
                <a:latin typeface="Times New Roman" panose="02020603050405020304" pitchFamily="18" charset="0"/>
              </a:rPr>
              <a:t>获得</a:t>
            </a:r>
            <a:r>
              <a:rPr lang="zh-CN" altLang="en-US" dirty="0">
                <a:solidFill>
                  <a:schemeClr val="tx1"/>
                </a:solidFill>
                <a:latin typeface="Times New Roman" panose="02020603050405020304" pitchFamily="18" charset="0"/>
              </a:rPr>
              <a:t>合适的偏压</a:t>
            </a:r>
            <a:r>
              <a:rPr lang="zh-CN" altLang="en-US" dirty="0" smtClean="0">
                <a:solidFill>
                  <a:schemeClr val="tx1"/>
                </a:solidFill>
                <a:latin typeface="Times New Roman" panose="02020603050405020304" pitchFamily="18" charset="0"/>
              </a:rPr>
              <a:t>，</a:t>
            </a:r>
            <a:endParaRPr lang="en-US" altLang="zh-CN" dirty="0" smtClean="0">
              <a:solidFill>
                <a:schemeClr val="tx1"/>
              </a:solidFill>
              <a:latin typeface="Times New Roman" panose="02020603050405020304" pitchFamily="18" charset="0"/>
            </a:endParaRPr>
          </a:p>
          <a:p>
            <a:pPr algn="just" eaLnBrk="1" hangingPunct="1">
              <a:lnSpc>
                <a:spcPct val="105000"/>
              </a:lnSpc>
            </a:pPr>
            <a:r>
              <a:rPr lang="zh-CN" altLang="en-US" dirty="0" smtClean="0">
                <a:solidFill>
                  <a:schemeClr val="tx1"/>
                </a:solidFill>
                <a:latin typeface="Times New Roman" panose="02020603050405020304" pitchFamily="18" charset="0"/>
              </a:rPr>
              <a:t>工作</a:t>
            </a:r>
            <a:r>
              <a:rPr lang="zh-CN" altLang="en-US" dirty="0">
                <a:solidFill>
                  <a:schemeClr val="tx1"/>
                </a:solidFill>
                <a:latin typeface="Times New Roman" panose="02020603050405020304" pitchFamily="18" charset="0"/>
              </a:rPr>
              <a:t>在甲乙类状态。</a:t>
            </a:r>
          </a:p>
        </p:txBody>
      </p:sp>
      <p:sp>
        <p:nvSpPr>
          <p:cNvPr id="205984" name="Rectangle 160"/>
          <p:cNvSpPr>
            <a:spLocks noChangeArrowheads="1"/>
          </p:cNvSpPr>
          <p:nvPr/>
        </p:nvSpPr>
        <p:spPr bwMode="auto">
          <a:xfrm>
            <a:off x="5115941" y="5583386"/>
            <a:ext cx="3354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dirty="0">
                <a:solidFill>
                  <a:srgbClr val="CC0000"/>
                </a:solidFill>
                <a:latin typeface="Times New Roman" panose="02020603050405020304" pitchFamily="18" charset="0"/>
              </a:rPr>
              <a:t>OTL</a:t>
            </a:r>
            <a:r>
              <a:rPr lang="zh-CN" altLang="en-US" dirty="0">
                <a:solidFill>
                  <a:srgbClr val="CC0000"/>
                </a:solidFill>
                <a:latin typeface="Times New Roman" panose="02020603050405020304" pitchFamily="18" charset="0"/>
              </a:rPr>
              <a:t>互补对称放大电路 </a:t>
            </a:r>
          </a:p>
        </p:txBody>
      </p:sp>
      <p:sp>
        <p:nvSpPr>
          <p:cNvPr id="13" name="Rectangle 2"/>
          <p:cNvSpPr txBox="1">
            <a:spLocks noChangeArrowheads="1"/>
          </p:cNvSpPr>
          <p:nvPr/>
        </p:nvSpPr>
        <p:spPr bwMode="auto">
          <a:xfrm>
            <a:off x="-52387" y="95250"/>
            <a:ext cx="7772400" cy="609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cs typeface="+mn-cs"/>
              </a:rPr>
              <a:t>15.8.2  </a:t>
            </a:r>
            <a:r>
              <a:rPr lang="zh-CN" altLang="en-US" sz="2800" dirty="0">
                <a:solidFill>
                  <a:srgbClr val="0000FF"/>
                </a:solidFill>
                <a:latin typeface="微软雅黑" panose="020B0503020204020204" pitchFamily="34" charset="-122"/>
                <a:ea typeface="微软雅黑" panose="020B0503020204020204" pitchFamily="34" charset="-122"/>
                <a:cs typeface="+mn-cs"/>
              </a:rPr>
              <a:t>互补对称放大电路</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grpSp>
        <p:nvGrpSpPr>
          <p:cNvPr id="4" name="Group 215"/>
          <p:cNvGrpSpPr>
            <a:grpSpLocks noChangeAspect="1"/>
          </p:cNvGrpSpPr>
          <p:nvPr/>
        </p:nvGrpSpPr>
        <p:grpSpPr bwMode="auto">
          <a:xfrm>
            <a:off x="3865563" y="981075"/>
            <a:ext cx="5243512" cy="4618038"/>
            <a:chOff x="2435" y="618"/>
            <a:chExt cx="3303" cy="2909"/>
          </a:xfrm>
        </p:grpSpPr>
        <p:sp>
          <p:nvSpPr>
            <p:cNvPr id="5" name="AutoShape 214"/>
            <p:cNvSpPr>
              <a:spLocks noChangeAspect="1" noChangeArrowheads="1" noTextEdit="1"/>
            </p:cNvSpPr>
            <p:nvPr/>
          </p:nvSpPr>
          <p:spPr bwMode="auto">
            <a:xfrm>
              <a:off x="2435" y="618"/>
              <a:ext cx="3303" cy="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6" name="Group 223"/>
            <p:cNvGrpSpPr>
              <a:grpSpLocks/>
            </p:cNvGrpSpPr>
            <p:nvPr/>
          </p:nvGrpSpPr>
          <p:grpSpPr bwMode="auto">
            <a:xfrm>
              <a:off x="2493" y="1836"/>
              <a:ext cx="662" cy="795"/>
              <a:chOff x="2493" y="1836"/>
              <a:chExt cx="662" cy="795"/>
            </a:xfrm>
          </p:grpSpPr>
          <p:sp>
            <p:nvSpPr>
              <p:cNvPr id="206143" name="Freeform 216"/>
              <p:cNvSpPr>
                <a:spLocks noEditPoints="1"/>
              </p:cNvSpPr>
              <p:nvPr/>
            </p:nvSpPr>
            <p:spPr bwMode="auto">
              <a:xfrm>
                <a:off x="2550" y="2366"/>
                <a:ext cx="572" cy="32"/>
              </a:xfrm>
              <a:custGeom>
                <a:avLst/>
                <a:gdLst>
                  <a:gd name="T0" fmla="*/ 0 w 572"/>
                  <a:gd name="T1" fmla="*/ 8 h 32"/>
                  <a:gd name="T2" fmla="*/ 524 w 572"/>
                  <a:gd name="T3" fmla="*/ 8 h 32"/>
                  <a:gd name="T4" fmla="*/ 524 w 572"/>
                  <a:gd name="T5" fmla="*/ 24 h 32"/>
                  <a:gd name="T6" fmla="*/ 0 w 572"/>
                  <a:gd name="T7" fmla="*/ 24 h 32"/>
                  <a:gd name="T8" fmla="*/ 0 w 572"/>
                  <a:gd name="T9" fmla="*/ 8 h 32"/>
                  <a:gd name="T10" fmla="*/ 524 w 572"/>
                  <a:gd name="T11" fmla="*/ 16 h 32"/>
                  <a:gd name="T12" fmla="*/ 492 w 572"/>
                  <a:gd name="T13" fmla="*/ 0 h 32"/>
                  <a:gd name="T14" fmla="*/ 572 w 572"/>
                  <a:gd name="T15" fmla="*/ 16 h 32"/>
                  <a:gd name="T16" fmla="*/ 492 w 572"/>
                  <a:gd name="T17" fmla="*/ 32 h 32"/>
                  <a:gd name="T18" fmla="*/ 524 w 572"/>
                  <a:gd name="T19"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2" h="32">
                    <a:moveTo>
                      <a:pt x="0" y="8"/>
                    </a:moveTo>
                    <a:lnTo>
                      <a:pt x="524" y="8"/>
                    </a:lnTo>
                    <a:lnTo>
                      <a:pt x="524" y="24"/>
                    </a:lnTo>
                    <a:lnTo>
                      <a:pt x="0" y="24"/>
                    </a:lnTo>
                    <a:lnTo>
                      <a:pt x="0" y="8"/>
                    </a:lnTo>
                    <a:close/>
                    <a:moveTo>
                      <a:pt x="524" y="16"/>
                    </a:moveTo>
                    <a:lnTo>
                      <a:pt x="492" y="0"/>
                    </a:lnTo>
                    <a:lnTo>
                      <a:pt x="572" y="16"/>
                    </a:lnTo>
                    <a:lnTo>
                      <a:pt x="492" y="32"/>
                    </a:lnTo>
                    <a:lnTo>
                      <a:pt x="524" y="16"/>
                    </a:lnTo>
                    <a:close/>
                  </a:path>
                </a:pathLst>
              </a:custGeom>
              <a:solidFill>
                <a:srgbClr val="000000"/>
              </a:solidFill>
              <a:ln w="317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144" name="Freeform 217"/>
              <p:cNvSpPr>
                <a:spLocks noEditPoints="1"/>
              </p:cNvSpPr>
              <p:nvPr/>
            </p:nvSpPr>
            <p:spPr bwMode="auto">
              <a:xfrm>
                <a:off x="2524" y="2022"/>
                <a:ext cx="32" cy="362"/>
              </a:xfrm>
              <a:custGeom>
                <a:avLst/>
                <a:gdLst>
                  <a:gd name="T0" fmla="*/ 8 w 32"/>
                  <a:gd name="T1" fmla="*/ 362 h 362"/>
                  <a:gd name="T2" fmla="*/ 8 w 32"/>
                  <a:gd name="T3" fmla="*/ 48 h 362"/>
                  <a:gd name="T4" fmla="*/ 24 w 32"/>
                  <a:gd name="T5" fmla="*/ 48 h 362"/>
                  <a:gd name="T6" fmla="*/ 24 w 32"/>
                  <a:gd name="T7" fmla="*/ 362 h 362"/>
                  <a:gd name="T8" fmla="*/ 8 w 32"/>
                  <a:gd name="T9" fmla="*/ 362 h 362"/>
                  <a:gd name="T10" fmla="*/ 16 w 32"/>
                  <a:gd name="T11" fmla="*/ 48 h 362"/>
                  <a:gd name="T12" fmla="*/ 0 w 32"/>
                  <a:gd name="T13" fmla="*/ 80 h 362"/>
                  <a:gd name="T14" fmla="*/ 16 w 32"/>
                  <a:gd name="T15" fmla="*/ 0 h 362"/>
                  <a:gd name="T16" fmla="*/ 32 w 32"/>
                  <a:gd name="T17" fmla="*/ 80 h 362"/>
                  <a:gd name="T18" fmla="*/ 16 w 32"/>
                  <a:gd name="T19" fmla="*/ 48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62">
                    <a:moveTo>
                      <a:pt x="8" y="362"/>
                    </a:moveTo>
                    <a:lnTo>
                      <a:pt x="8" y="48"/>
                    </a:lnTo>
                    <a:lnTo>
                      <a:pt x="24" y="48"/>
                    </a:lnTo>
                    <a:lnTo>
                      <a:pt x="24" y="362"/>
                    </a:lnTo>
                    <a:lnTo>
                      <a:pt x="8" y="362"/>
                    </a:lnTo>
                    <a:close/>
                    <a:moveTo>
                      <a:pt x="16" y="48"/>
                    </a:moveTo>
                    <a:lnTo>
                      <a:pt x="0" y="80"/>
                    </a:lnTo>
                    <a:lnTo>
                      <a:pt x="16" y="0"/>
                    </a:lnTo>
                    <a:lnTo>
                      <a:pt x="32" y="80"/>
                    </a:lnTo>
                    <a:lnTo>
                      <a:pt x="16" y="48"/>
                    </a:lnTo>
                    <a:close/>
                  </a:path>
                </a:pathLst>
              </a:custGeom>
              <a:solidFill>
                <a:srgbClr val="000000"/>
              </a:solidFill>
              <a:ln w="317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145" name="Rectangle 218"/>
              <p:cNvSpPr>
                <a:spLocks noChangeArrowheads="1"/>
              </p:cNvSpPr>
              <p:nvPr/>
            </p:nvSpPr>
            <p:spPr bwMode="auto">
              <a:xfrm>
                <a:off x="2493" y="2398"/>
                <a:ext cx="19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1" u="none" strike="noStrike" cap="none" normalizeH="0" baseline="0" smtClean="0">
                    <a:ln>
                      <a:noFill/>
                    </a:ln>
                    <a:solidFill>
                      <a:srgbClr val="000000"/>
                    </a:solidFill>
                    <a:effectLst/>
                    <a:latin typeface="Times New Roman" panose="02020603050405020304" pitchFamily="18" charset="0"/>
                  </a:rPr>
                  <a:t>O</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146" name="Rectangle 219"/>
              <p:cNvSpPr>
                <a:spLocks noChangeArrowheads="1"/>
              </p:cNvSpPr>
              <p:nvPr/>
            </p:nvSpPr>
            <p:spPr bwMode="auto">
              <a:xfrm>
                <a:off x="3020" y="2366"/>
                <a:ext cx="13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000000"/>
                    </a:solidFill>
                    <a:effectLst/>
                    <a:latin typeface="Times New Roman" panose="02020603050405020304" pitchFamily="18" charset="0"/>
                  </a:rPr>
                  <a:t>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147" name="Rectangle 220"/>
              <p:cNvSpPr>
                <a:spLocks noChangeArrowheads="1"/>
              </p:cNvSpPr>
              <p:nvPr/>
            </p:nvSpPr>
            <p:spPr bwMode="auto">
              <a:xfrm>
                <a:off x="2544" y="1836"/>
                <a:ext cx="19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FF5050"/>
                    </a:solidFill>
                    <a:effectLst/>
                    <a:latin typeface="Times New Roman" panose="02020603050405020304" pitchFamily="18" charset="0"/>
                  </a:rPr>
                  <a:t>u</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148" name="Rectangle 221"/>
              <p:cNvSpPr>
                <a:spLocks noChangeArrowheads="1"/>
              </p:cNvSpPr>
              <p:nvPr/>
            </p:nvSpPr>
            <p:spPr bwMode="auto">
              <a:xfrm>
                <a:off x="2651" y="1943"/>
                <a:ext cx="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FF5050"/>
                    </a:solidFill>
                    <a:effectLst/>
                    <a:latin typeface="Times New Roman" panose="02020603050405020304" pitchFamily="18" charset="0"/>
                  </a:rPr>
                  <a:t>i</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149" name="Freeform 222"/>
              <p:cNvSpPr>
                <a:spLocks/>
              </p:cNvSpPr>
              <p:nvPr/>
            </p:nvSpPr>
            <p:spPr bwMode="auto">
              <a:xfrm>
                <a:off x="2549" y="2154"/>
                <a:ext cx="365" cy="452"/>
              </a:xfrm>
              <a:custGeom>
                <a:avLst/>
                <a:gdLst>
                  <a:gd name="T0" fmla="*/ 0 w 365"/>
                  <a:gd name="T1" fmla="*/ 196 h 452"/>
                  <a:gd name="T2" fmla="*/ 86 w 365"/>
                  <a:gd name="T3" fmla="*/ 37 h 452"/>
                  <a:gd name="T4" fmla="*/ 258 w 365"/>
                  <a:gd name="T5" fmla="*/ 422 h 452"/>
                  <a:gd name="T6" fmla="*/ 365 w 365"/>
                  <a:gd name="T7" fmla="*/ 218 h 452"/>
                </a:gdLst>
                <a:ahLst/>
                <a:cxnLst>
                  <a:cxn ang="0">
                    <a:pos x="T0" y="T1"/>
                  </a:cxn>
                  <a:cxn ang="0">
                    <a:pos x="T2" y="T3"/>
                  </a:cxn>
                  <a:cxn ang="0">
                    <a:pos x="T4" y="T5"/>
                  </a:cxn>
                  <a:cxn ang="0">
                    <a:pos x="T6" y="T7"/>
                  </a:cxn>
                </a:cxnLst>
                <a:rect l="0" t="0" r="r" b="b"/>
                <a:pathLst>
                  <a:path w="365" h="452">
                    <a:moveTo>
                      <a:pt x="0" y="196"/>
                    </a:moveTo>
                    <a:cubicBezTo>
                      <a:pt x="14" y="169"/>
                      <a:pt x="43" y="0"/>
                      <a:pt x="86" y="37"/>
                    </a:cubicBezTo>
                    <a:cubicBezTo>
                      <a:pt x="129" y="75"/>
                      <a:pt x="211" y="391"/>
                      <a:pt x="258" y="422"/>
                    </a:cubicBezTo>
                    <a:cubicBezTo>
                      <a:pt x="304" y="452"/>
                      <a:pt x="343" y="261"/>
                      <a:pt x="365" y="218"/>
                    </a:cubicBezTo>
                  </a:path>
                </a:pathLst>
              </a:custGeom>
              <a:noFill/>
              <a:ln w="36513" cap="flat">
                <a:solidFill>
                  <a:srgbClr val="FF5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 name="Group 231"/>
            <p:cNvGrpSpPr>
              <a:grpSpLocks/>
            </p:cNvGrpSpPr>
            <p:nvPr/>
          </p:nvGrpSpPr>
          <p:grpSpPr bwMode="auto">
            <a:xfrm>
              <a:off x="4958" y="1545"/>
              <a:ext cx="794" cy="1109"/>
              <a:chOff x="4958" y="1545"/>
              <a:chExt cx="794" cy="1109"/>
            </a:xfrm>
          </p:grpSpPr>
          <p:sp>
            <p:nvSpPr>
              <p:cNvPr id="206136" name="Freeform 224"/>
              <p:cNvSpPr>
                <a:spLocks noEditPoints="1"/>
              </p:cNvSpPr>
              <p:nvPr/>
            </p:nvSpPr>
            <p:spPr bwMode="auto">
              <a:xfrm>
                <a:off x="5102" y="2214"/>
                <a:ext cx="611" cy="32"/>
              </a:xfrm>
              <a:custGeom>
                <a:avLst/>
                <a:gdLst>
                  <a:gd name="T0" fmla="*/ 0 w 611"/>
                  <a:gd name="T1" fmla="*/ 8 h 32"/>
                  <a:gd name="T2" fmla="*/ 564 w 611"/>
                  <a:gd name="T3" fmla="*/ 8 h 32"/>
                  <a:gd name="T4" fmla="*/ 564 w 611"/>
                  <a:gd name="T5" fmla="*/ 24 h 32"/>
                  <a:gd name="T6" fmla="*/ 0 w 611"/>
                  <a:gd name="T7" fmla="*/ 24 h 32"/>
                  <a:gd name="T8" fmla="*/ 0 w 611"/>
                  <a:gd name="T9" fmla="*/ 8 h 32"/>
                  <a:gd name="T10" fmla="*/ 564 w 611"/>
                  <a:gd name="T11" fmla="*/ 16 h 32"/>
                  <a:gd name="T12" fmla="*/ 532 w 611"/>
                  <a:gd name="T13" fmla="*/ 0 h 32"/>
                  <a:gd name="T14" fmla="*/ 611 w 611"/>
                  <a:gd name="T15" fmla="*/ 16 h 32"/>
                  <a:gd name="T16" fmla="*/ 532 w 611"/>
                  <a:gd name="T17" fmla="*/ 32 h 32"/>
                  <a:gd name="T18" fmla="*/ 564 w 611"/>
                  <a:gd name="T19"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1" h="32">
                    <a:moveTo>
                      <a:pt x="0" y="8"/>
                    </a:moveTo>
                    <a:lnTo>
                      <a:pt x="564" y="8"/>
                    </a:lnTo>
                    <a:lnTo>
                      <a:pt x="564" y="24"/>
                    </a:lnTo>
                    <a:lnTo>
                      <a:pt x="0" y="24"/>
                    </a:lnTo>
                    <a:lnTo>
                      <a:pt x="0" y="8"/>
                    </a:lnTo>
                    <a:close/>
                    <a:moveTo>
                      <a:pt x="564" y="16"/>
                    </a:moveTo>
                    <a:lnTo>
                      <a:pt x="532" y="0"/>
                    </a:lnTo>
                    <a:lnTo>
                      <a:pt x="611" y="16"/>
                    </a:lnTo>
                    <a:lnTo>
                      <a:pt x="532" y="32"/>
                    </a:lnTo>
                    <a:lnTo>
                      <a:pt x="564" y="16"/>
                    </a:lnTo>
                    <a:close/>
                  </a:path>
                </a:pathLst>
              </a:custGeom>
              <a:solidFill>
                <a:srgbClr val="000000"/>
              </a:solidFill>
              <a:ln w="317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137" name="Rectangle 225"/>
              <p:cNvSpPr>
                <a:spLocks noChangeArrowheads="1"/>
              </p:cNvSpPr>
              <p:nvPr/>
            </p:nvSpPr>
            <p:spPr bwMode="auto">
              <a:xfrm>
                <a:off x="4958" y="2147"/>
                <a:ext cx="19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1" u="none" strike="noStrike" cap="none" normalizeH="0" baseline="0" smtClean="0">
                    <a:ln>
                      <a:noFill/>
                    </a:ln>
                    <a:solidFill>
                      <a:srgbClr val="000000"/>
                    </a:solidFill>
                    <a:effectLst/>
                    <a:latin typeface="Times New Roman" panose="02020603050405020304" pitchFamily="18" charset="0"/>
                  </a:rPr>
                  <a:t>O</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138" name="Rectangle 226"/>
              <p:cNvSpPr>
                <a:spLocks noChangeArrowheads="1"/>
              </p:cNvSpPr>
              <p:nvPr/>
            </p:nvSpPr>
            <p:spPr bwMode="auto">
              <a:xfrm>
                <a:off x="5617" y="2205"/>
                <a:ext cx="13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000000"/>
                    </a:solidFill>
                    <a:effectLst/>
                    <a:latin typeface="Times New Roman" panose="02020603050405020304" pitchFamily="18" charset="0"/>
                  </a:rPr>
                  <a:t>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139" name="Rectangle 227"/>
              <p:cNvSpPr>
                <a:spLocks noChangeArrowheads="1"/>
              </p:cNvSpPr>
              <p:nvPr/>
            </p:nvSpPr>
            <p:spPr bwMode="auto">
              <a:xfrm>
                <a:off x="5156" y="1545"/>
                <a:ext cx="19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FF5050"/>
                    </a:solidFill>
                    <a:effectLst/>
                    <a:latin typeface="Times New Roman" panose="02020603050405020304" pitchFamily="18" charset="0"/>
                  </a:rPr>
                  <a:t>u</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140" name="Rectangle 228"/>
              <p:cNvSpPr>
                <a:spLocks noChangeArrowheads="1"/>
              </p:cNvSpPr>
              <p:nvPr/>
            </p:nvSpPr>
            <p:spPr bwMode="auto">
              <a:xfrm>
                <a:off x="5263" y="1664"/>
                <a:ext cx="12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FF5050"/>
                    </a:solidFill>
                    <a:effectLst/>
                    <a:latin typeface="Times New Roman" panose="02020603050405020304" pitchFamily="18" charset="0"/>
                  </a:rPr>
                  <a:t>O</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141" name="Freeform 229"/>
              <p:cNvSpPr>
                <a:spLocks noEditPoints="1"/>
              </p:cNvSpPr>
              <p:nvPr/>
            </p:nvSpPr>
            <p:spPr bwMode="auto">
              <a:xfrm>
                <a:off x="5085" y="1645"/>
                <a:ext cx="32" cy="587"/>
              </a:xfrm>
              <a:custGeom>
                <a:avLst/>
                <a:gdLst>
                  <a:gd name="T0" fmla="*/ 8 w 32"/>
                  <a:gd name="T1" fmla="*/ 587 h 587"/>
                  <a:gd name="T2" fmla="*/ 8 w 32"/>
                  <a:gd name="T3" fmla="*/ 48 h 587"/>
                  <a:gd name="T4" fmla="*/ 24 w 32"/>
                  <a:gd name="T5" fmla="*/ 48 h 587"/>
                  <a:gd name="T6" fmla="*/ 24 w 32"/>
                  <a:gd name="T7" fmla="*/ 587 h 587"/>
                  <a:gd name="T8" fmla="*/ 8 w 32"/>
                  <a:gd name="T9" fmla="*/ 587 h 587"/>
                  <a:gd name="T10" fmla="*/ 16 w 32"/>
                  <a:gd name="T11" fmla="*/ 48 h 587"/>
                  <a:gd name="T12" fmla="*/ 0 w 32"/>
                  <a:gd name="T13" fmla="*/ 80 h 587"/>
                  <a:gd name="T14" fmla="*/ 16 w 32"/>
                  <a:gd name="T15" fmla="*/ 0 h 587"/>
                  <a:gd name="T16" fmla="*/ 32 w 32"/>
                  <a:gd name="T17" fmla="*/ 80 h 587"/>
                  <a:gd name="T18" fmla="*/ 16 w 32"/>
                  <a:gd name="T19" fmla="*/ 48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87">
                    <a:moveTo>
                      <a:pt x="8" y="587"/>
                    </a:moveTo>
                    <a:lnTo>
                      <a:pt x="8" y="48"/>
                    </a:lnTo>
                    <a:lnTo>
                      <a:pt x="24" y="48"/>
                    </a:lnTo>
                    <a:lnTo>
                      <a:pt x="24" y="587"/>
                    </a:lnTo>
                    <a:lnTo>
                      <a:pt x="8" y="587"/>
                    </a:lnTo>
                    <a:close/>
                    <a:moveTo>
                      <a:pt x="16" y="48"/>
                    </a:moveTo>
                    <a:lnTo>
                      <a:pt x="0" y="80"/>
                    </a:lnTo>
                    <a:lnTo>
                      <a:pt x="16" y="0"/>
                    </a:lnTo>
                    <a:lnTo>
                      <a:pt x="32" y="80"/>
                    </a:lnTo>
                    <a:lnTo>
                      <a:pt x="16" y="48"/>
                    </a:lnTo>
                    <a:close/>
                  </a:path>
                </a:pathLst>
              </a:custGeom>
              <a:solidFill>
                <a:srgbClr val="000000"/>
              </a:solidFill>
              <a:ln w="317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142" name="Freeform 230"/>
              <p:cNvSpPr>
                <a:spLocks/>
              </p:cNvSpPr>
              <p:nvPr/>
            </p:nvSpPr>
            <p:spPr bwMode="auto">
              <a:xfrm>
                <a:off x="5104" y="1810"/>
                <a:ext cx="429" cy="844"/>
              </a:xfrm>
              <a:custGeom>
                <a:avLst/>
                <a:gdLst>
                  <a:gd name="T0" fmla="*/ 0 w 429"/>
                  <a:gd name="T1" fmla="*/ 422 h 844"/>
                  <a:gd name="T2" fmla="*/ 129 w 429"/>
                  <a:gd name="T3" fmla="*/ 60 h 844"/>
                  <a:gd name="T4" fmla="*/ 301 w 429"/>
                  <a:gd name="T5" fmla="*/ 783 h 844"/>
                  <a:gd name="T6" fmla="*/ 429 w 429"/>
                  <a:gd name="T7" fmla="*/ 422 h 844"/>
                </a:gdLst>
                <a:ahLst/>
                <a:cxnLst>
                  <a:cxn ang="0">
                    <a:pos x="T0" y="T1"/>
                  </a:cxn>
                  <a:cxn ang="0">
                    <a:pos x="T2" y="T3"/>
                  </a:cxn>
                  <a:cxn ang="0">
                    <a:pos x="T4" y="T5"/>
                  </a:cxn>
                  <a:cxn ang="0">
                    <a:pos x="T6" y="T7"/>
                  </a:cxn>
                </a:cxnLst>
                <a:rect l="0" t="0" r="r" b="b"/>
                <a:pathLst>
                  <a:path w="429" h="844">
                    <a:moveTo>
                      <a:pt x="0" y="422"/>
                    </a:moveTo>
                    <a:cubicBezTo>
                      <a:pt x="39" y="211"/>
                      <a:pt x="79" y="0"/>
                      <a:pt x="129" y="60"/>
                    </a:cubicBezTo>
                    <a:cubicBezTo>
                      <a:pt x="179" y="120"/>
                      <a:pt x="250" y="723"/>
                      <a:pt x="301" y="783"/>
                    </a:cubicBezTo>
                    <a:cubicBezTo>
                      <a:pt x="351" y="844"/>
                      <a:pt x="390" y="633"/>
                      <a:pt x="429" y="422"/>
                    </a:cubicBezTo>
                  </a:path>
                </a:pathLst>
              </a:custGeom>
              <a:noFill/>
              <a:ln w="36513" cap="flat">
                <a:solidFill>
                  <a:srgbClr val="FF5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 name="Freeform 232"/>
            <p:cNvSpPr>
              <a:spLocks noEditPoints="1"/>
            </p:cNvSpPr>
            <p:nvPr/>
          </p:nvSpPr>
          <p:spPr bwMode="auto">
            <a:xfrm>
              <a:off x="4223" y="825"/>
              <a:ext cx="573" cy="1816"/>
            </a:xfrm>
            <a:custGeom>
              <a:avLst/>
              <a:gdLst>
                <a:gd name="T0" fmla="*/ 21 w 573"/>
                <a:gd name="T1" fmla="*/ 33 h 1816"/>
                <a:gd name="T2" fmla="*/ 21 w 573"/>
                <a:gd name="T3" fmla="*/ 99 h 1816"/>
                <a:gd name="T4" fmla="*/ 20 w 573"/>
                <a:gd name="T5" fmla="*/ 181 h 1816"/>
                <a:gd name="T6" fmla="*/ 18 w 573"/>
                <a:gd name="T7" fmla="*/ 306 h 1816"/>
                <a:gd name="T8" fmla="*/ 20 w 573"/>
                <a:gd name="T9" fmla="*/ 512 h 1816"/>
                <a:gd name="T10" fmla="*/ 31 w 573"/>
                <a:gd name="T11" fmla="*/ 710 h 1816"/>
                <a:gd name="T12" fmla="*/ 43 w 573"/>
                <a:gd name="T13" fmla="*/ 798 h 1816"/>
                <a:gd name="T14" fmla="*/ 59 w 573"/>
                <a:gd name="T15" fmla="*/ 871 h 1816"/>
                <a:gd name="T16" fmla="*/ 80 w 573"/>
                <a:gd name="T17" fmla="*/ 927 h 1816"/>
                <a:gd name="T18" fmla="*/ 110 w 573"/>
                <a:gd name="T19" fmla="*/ 967 h 1816"/>
                <a:gd name="T20" fmla="*/ 147 w 573"/>
                <a:gd name="T21" fmla="*/ 995 h 1816"/>
                <a:gd name="T22" fmla="*/ 221 w 573"/>
                <a:gd name="T23" fmla="*/ 1025 h 1816"/>
                <a:gd name="T24" fmla="*/ 320 w 573"/>
                <a:gd name="T25" fmla="*/ 1046 h 1816"/>
                <a:gd name="T26" fmla="*/ 415 w 573"/>
                <a:gd name="T27" fmla="*/ 1070 h 1816"/>
                <a:gd name="T28" fmla="*/ 470 w 573"/>
                <a:gd name="T29" fmla="*/ 1099 h 1816"/>
                <a:gd name="T30" fmla="*/ 503 w 573"/>
                <a:gd name="T31" fmla="*/ 1133 h 1816"/>
                <a:gd name="T32" fmla="*/ 527 w 573"/>
                <a:gd name="T33" fmla="*/ 1179 h 1816"/>
                <a:gd name="T34" fmla="*/ 548 w 573"/>
                <a:gd name="T35" fmla="*/ 1255 h 1816"/>
                <a:gd name="T36" fmla="*/ 564 w 573"/>
                <a:gd name="T37" fmla="*/ 1391 h 1816"/>
                <a:gd name="T38" fmla="*/ 567 w 573"/>
                <a:gd name="T39" fmla="*/ 1537 h 1816"/>
                <a:gd name="T40" fmla="*/ 566 w 573"/>
                <a:gd name="T41" fmla="*/ 1675 h 1816"/>
                <a:gd name="T42" fmla="*/ 565 w 573"/>
                <a:gd name="T43" fmla="*/ 1762 h 1816"/>
                <a:gd name="T44" fmla="*/ 547 w 573"/>
                <a:gd name="T45" fmla="*/ 1716 h 1816"/>
                <a:gd name="T46" fmla="*/ 549 w 573"/>
                <a:gd name="T47" fmla="*/ 1585 h 1816"/>
                <a:gd name="T48" fmla="*/ 548 w 573"/>
                <a:gd name="T49" fmla="*/ 1440 h 1816"/>
                <a:gd name="T50" fmla="*/ 537 w 573"/>
                <a:gd name="T51" fmla="*/ 1301 h 1816"/>
                <a:gd name="T52" fmla="*/ 516 w 573"/>
                <a:gd name="T53" fmla="*/ 1203 h 1816"/>
                <a:gd name="T54" fmla="*/ 497 w 573"/>
                <a:gd name="T55" fmla="*/ 1157 h 1816"/>
                <a:gd name="T56" fmla="*/ 471 w 573"/>
                <a:gd name="T57" fmla="*/ 1123 h 1816"/>
                <a:gd name="T58" fmla="*/ 437 w 573"/>
                <a:gd name="T59" fmla="*/ 1099 h 1816"/>
                <a:gd name="T60" fmla="*/ 349 w 573"/>
                <a:gd name="T61" fmla="*/ 1070 h 1816"/>
                <a:gd name="T62" fmla="*/ 249 w 573"/>
                <a:gd name="T63" fmla="*/ 1050 h 1816"/>
                <a:gd name="T64" fmla="*/ 152 w 573"/>
                <a:gd name="T65" fmla="*/ 1018 h 1816"/>
                <a:gd name="T66" fmla="*/ 109 w 573"/>
                <a:gd name="T67" fmla="*/ 990 h 1816"/>
                <a:gd name="T68" fmla="*/ 74 w 573"/>
                <a:gd name="T69" fmla="*/ 951 h 1816"/>
                <a:gd name="T70" fmla="*/ 48 w 573"/>
                <a:gd name="T71" fmla="*/ 897 h 1816"/>
                <a:gd name="T72" fmla="*/ 30 w 573"/>
                <a:gd name="T73" fmla="*/ 827 h 1816"/>
                <a:gd name="T74" fmla="*/ 16 w 573"/>
                <a:gd name="T75" fmla="*/ 743 h 1816"/>
                <a:gd name="T76" fmla="*/ 4 w 573"/>
                <a:gd name="T77" fmla="*/ 581 h 1816"/>
                <a:gd name="T78" fmla="*/ 0 w 573"/>
                <a:gd name="T79" fmla="*/ 373 h 1816"/>
                <a:gd name="T80" fmla="*/ 1 w 573"/>
                <a:gd name="T81" fmla="*/ 210 h 1816"/>
                <a:gd name="T82" fmla="*/ 2 w 573"/>
                <a:gd name="T83" fmla="*/ 125 h 1816"/>
                <a:gd name="T84" fmla="*/ 3 w 573"/>
                <a:gd name="T85" fmla="*/ 54 h 1816"/>
                <a:gd name="T86" fmla="*/ 2 w 573"/>
                <a:gd name="T87" fmla="*/ 1 h 1816"/>
                <a:gd name="T88" fmla="*/ 573 w 573"/>
                <a:gd name="T89" fmla="*/ 1725 h 1816"/>
                <a:gd name="T90" fmla="*/ 556 w 573"/>
                <a:gd name="T91" fmla="*/ 1762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73" h="1816">
                  <a:moveTo>
                    <a:pt x="20" y="0"/>
                  </a:moveTo>
                  <a:lnTo>
                    <a:pt x="20" y="16"/>
                  </a:lnTo>
                  <a:lnTo>
                    <a:pt x="21" y="33"/>
                  </a:lnTo>
                  <a:lnTo>
                    <a:pt x="21" y="54"/>
                  </a:lnTo>
                  <a:lnTo>
                    <a:pt x="21" y="76"/>
                  </a:lnTo>
                  <a:lnTo>
                    <a:pt x="21" y="99"/>
                  </a:lnTo>
                  <a:lnTo>
                    <a:pt x="20" y="125"/>
                  </a:lnTo>
                  <a:lnTo>
                    <a:pt x="20" y="152"/>
                  </a:lnTo>
                  <a:lnTo>
                    <a:pt x="20" y="181"/>
                  </a:lnTo>
                  <a:lnTo>
                    <a:pt x="19" y="210"/>
                  </a:lnTo>
                  <a:lnTo>
                    <a:pt x="19" y="241"/>
                  </a:lnTo>
                  <a:lnTo>
                    <a:pt x="18" y="306"/>
                  </a:lnTo>
                  <a:lnTo>
                    <a:pt x="18" y="373"/>
                  </a:lnTo>
                  <a:lnTo>
                    <a:pt x="18" y="442"/>
                  </a:lnTo>
                  <a:lnTo>
                    <a:pt x="20" y="512"/>
                  </a:lnTo>
                  <a:lnTo>
                    <a:pt x="22" y="580"/>
                  </a:lnTo>
                  <a:lnTo>
                    <a:pt x="26" y="647"/>
                  </a:lnTo>
                  <a:lnTo>
                    <a:pt x="31" y="710"/>
                  </a:lnTo>
                  <a:lnTo>
                    <a:pt x="34" y="741"/>
                  </a:lnTo>
                  <a:lnTo>
                    <a:pt x="38" y="770"/>
                  </a:lnTo>
                  <a:lnTo>
                    <a:pt x="43" y="798"/>
                  </a:lnTo>
                  <a:lnTo>
                    <a:pt x="47" y="824"/>
                  </a:lnTo>
                  <a:lnTo>
                    <a:pt x="53" y="848"/>
                  </a:lnTo>
                  <a:lnTo>
                    <a:pt x="59" y="871"/>
                  </a:lnTo>
                  <a:lnTo>
                    <a:pt x="65" y="892"/>
                  </a:lnTo>
                  <a:lnTo>
                    <a:pt x="72" y="910"/>
                  </a:lnTo>
                  <a:lnTo>
                    <a:pt x="80" y="927"/>
                  </a:lnTo>
                  <a:lnTo>
                    <a:pt x="89" y="941"/>
                  </a:lnTo>
                  <a:lnTo>
                    <a:pt x="99" y="955"/>
                  </a:lnTo>
                  <a:lnTo>
                    <a:pt x="110" y="967"/>
                  </a:lnTo>
                  <a:lnTo>
                    <a:pt x="121" y="977"/>
                  </a:lnTo>
                  <a:lnTo>
                    <a:pt x="134" y="987"/>
                  </a:lnTo>
                  <a:lnTo>
                    <a:pt x="147" y="995"/>
                  </a:lnTo>
                  <a:lnTo>
                    <a:pt x="160" y="1003"/>
                  </a:lnTo>
                  <a:lnTo>
                    <a:pt x="190" y="1015"/>
                  </a:lnTo>
                  <a:lnTo>
                    <a:pt x="221" y="1025"/>
                  </a:lnTo>
                  <a:lnTo>
                    <a:pt x="253" y="1033"/>
                  </a:lnTo>
                  <a:lnTo>
                    <a:pt x="286" y="1039"/>
                  </a:lnTo>
                  <a:lnTo>
                    <a:pt x="320" y="1046"/>
                  </a:lnTo>
                  <a:lnTo>
                    <a:pt x="352" y="1052"/>
                  </a:lnTo>
                  <a:lnTo>
                    <a:pt x="384" y="1060"/>
                  </a:lnTo>
                  <a:lnTo>
                    <a:pt x="415" y="1070"/>
                  </a:lnTo>
                  <a:lnTo>
                    <a:pt x="444" y="1082"/>
                  </a:lnTo>
                  <a:lnTo>
                    <a:pt x="458" y="1090"/>
                  </a:lnTo>
                  <a:lnTo>
                    <a:pt x="470" y="1099"/>
                  </a:lnTo>
                  <a:lnTo>
                    <a:pt x="482" y="1109"/>
                  </a:lnTo>
                  <a:lnTo>
                    <a:pt x="493" y="1120"/>
                  </a:lnTo>
                  <a:lnTo>
                    <a:pt x="503" y="1133"/>
                  </a:lnTo>
                  <a:lnTo>
                    <a:pt x="512" y="1147"/>
                  </a:lnTo>
                  <a:lnTo>
                    <a:pt x="520" y="1163"/>
                  </a:lnTo>
                  <a:lnTo>
                    <a:pt x="527" y="1179"/>
                  </a:lnTo>
                  <a:lnTo>
                    <a:pt x="533" y="1197"/>
                  </a:lnTo>
                  <a:lnTo>
                    <a:pt x="539" y="1215"/>
                  </a:lnTo>
                  <a:lnTo>
                    <a:pt x="548" y="1255"/>
                  </a:lnTo>
                  <a:lnTo>
                    <a:pt x="555" y="1298"/>
                  </a:lnTo>
                  <a:lnTo>
                    <a:pt x="560" y="1344"/>
                  </a:lnTo>
                  <a:lnTo>
                    <a:pt x="564" y="1391"/>
                  </a:lnTo>
                  <a:lnTo>
                    <a:pt x="566" y="1439"/>
                  </a:lnTo>
                  <a:lnTo>
                    <a:pt x="567" y="1488"/>
                  </a:lnTo>
                  <a:lnTo>
                    <a:pt x="567" y="1537"/>
                  </a:lnTo>
                  <a:lnTo>
                    <a:pt x="567" y="1585"/>
                  </a:lnTo>
                  <a:lnTo>
                    <a:pt x="566" y="1631"/>
                  </a:lnTo>
                  <a:lnTo>
                    <a:pt x="566" y="1675"/>
                  </a:lnTo>
                  <a:lnTo>
                    <a:pt x="565" y="1716"/>
                  </a:lnTo>
                  <a:lnTo>
                    <a:pt x="565" y="1754"/>
                  </a:lnTo>
                  <a:lnTo>
                    <a:pt x="565" y="1762"/>
                  </a:lnTo>
                  <a:lnTo>
                    <a:pt x="547" y="1762"/>
                  </a:lnTo>
                  <a:lnTo>
                    <a:pt x="547" y="1754"/>
                  </a:lnTo>
                  <a:lnTo>
                    <a:pt x="547" y="1716"/>
                  </a:lnTo>
                  <a:lnTo>
                    <a:pt x="548" y="1675"/>
                  </a:lnTo>
                  <a:lnTo>
                    <a:pt x="548" y="1631"/>
                  </a:lnTo>
                  <a:lnTo>
                    <a:pt x="549" y="1585"/>
                  </a:lnTo>
                  <a:lnTo>
                    <a:pt x="549" y="1537"/>
                  </a:lnTo>
                  <a:lnTo>
                    <a:pt x="549" y="1489"/>
                  </a:lnTo>
                  <a:lnTo>
                    <a:pt x="548" y="1440"/>
                  </a:lnTo>
                  <a:lnTo>
                    <a:pt x="546" y="1392"/>
                  </a:lnTo>
                  <a:lnTo>
                    <a:pt x="542" y="1346"/>
                  </a:lnTo>
                  <a:lnTo>
                    <a:pt x="537" y="1301"/>
                  </a:lnTo>
                  <a:lnTo>
                    <a:pt x="530" y="1259"/>
                  </a:lnTo>
                  <a:lnTo>
                    <a:pt x="521" y="1221"/>
                  </a:lnTo>
                  <a:lnTo>
                    <a:pt x="516" y="1203"/>
                  </a:lnTo>
                  <a:lnTo>
                    <a:pt x="510" y="1186"/>
                  </a:lnTo>
                  <a:lnTo>
                    <a:pt x="504" y="1171"/>
                  </a:lnTo>
                  <a:lnTo>
                    <a:pt x="497" y="1157"/>
                  </a:lnTo>
                  <a:lnTo>
                    <a:pt x="489" y="1144"/>
                  </a:lnTo>
                  <a:lnTo>
                    <a:pt x="480" y="1133"/>
                  </a:lnTo>
                  <a:lnTo>
                    <a:pt x="471" y="1123"/>
                  </a:lnTo>
                  <a:lnTo>
                    <a:pt x="460" y="1114"/>
                  </a:lnTo>
                  <a:lnTo>
                    <a:pt x="449" y="1106"/>
                  </a:lnTo>
                  <a:lnTo>
                    <a:pt x="437" y="1099"/>
                  </a:lnTo>
                  <a:lnTo>
                    <a:pt x="410" y="1087"/>
                  </a:lnTo>
                  <a:lnTo>
                    <a:pt x="380" y="1077"/>
                  </a:lnTo>
                  <a:lnTo>
                    <a:pt x="349" y="1070"/>
                  </a:lnTo>
                  <a:lnTo>
                    <a:pt x="316" y="1064"/>
                  </a:lnTo>
                  <a:lnTo>
                    <a:pt x="283" y="1057"/>
                  </a:lnTo>
                  <a:lnTo>
                    <a:pt x="249" y="1050"/>
                  </a:lnTo>
                  <a:lnTo>
                    <a:pt x="215" y="1042"/>
                  </a:lnTo>
                  <a:lnTo>
                    <a:pt x="183" y="1032"/>
                  </a:lnTo>
                  <a:lnTo>
                    <a:pt x="152" y="1018"/>
                  </a:lnTo>
                  <a:lnTo>
                    <a:pt x="137" y="1010"/>
                  </a:lnTo>
                  <a:lnTo>
                    <a:pt x="123" y="1001"/>
                  </a:lnTo>
                  <a:lnTo>
                    <a:pt x="109" y="990"/>
                  </a:lnTo>
                  <a:lnTo>
                    <a:pt x="97" y="979"/>
                  </a:lnTo>
                  <a:lnTo>
                    <a:pt x="85" y="965"/>
                  </a:lnTo>
                  <a:lnTo>
                    <a:pt x="74" y="951"/>
                  </a:lnTo>
                  <a:lnTo>
                    <a:pt x="64" y="934"/>
                  </a:lnTo>
                  <a:lnTo>
                    <a:pt x="56" y="917"/>
                  </a:lnTo>
                  <a:lnTo>
                    <a:pt x="48" y="897"/>
                  </a:lnTo>
                  <a:lnTo>
                    <a:pt x="41" y="875"/>
                  </a:lnTo>
                  <a:lnTo>
                    <a:pt x="35" y="852"/>
                  </a:lnTo>
                  <a:lnTo>
                    <a:pt x="30" y="827"/>
                  </a:lnTo>
                  <a:lnTo>
                    <a:pt x="25" y="800"/>
                  </a:lnTo>
                  <a:lnTo>
                    <a:pt x="20" y="772"/>
                  </a:lnTo>
                  <a:lnTo>
                    <a:pt x="16" y="743"/>
                  </a:lnTo>
                  <a:lnTo>
                    <a:pt x="13" y="712"/>
                  </a:lnTo>
                  <a:lnTo>
                    <a:pt x="8" y="648"/>
                  </a:lnTo>
                  <a:lnTo>
                    <a:pt x="4" y="581"/>
                  </a:lnTo>
                  <a:lnTo>
                    <a:pt x="2" y="512"/>
                  </a:lnTo>
                  <a:lnTo>
                    <a:pt x="0" y="442"/>
                  </a:lnTo>
                  <a:lnTo>
                    <a:pt x="0" y="373"/>
                  </a:lnTo>
                  <a:lnTo>
                    <a:pt x="0" y="306"/>
                  </a:lnTo>
                  <a:lnTo>
                    <a:pt x="1" y="241"/>
                  </a:lnTo>
                  <a:lnTo>
                    <a:pt x="1" y="210"/>
                  </a:lnTo>
                  <a:lnTo>
                    <a:pt x="2" y="180"/>
                  </a:lnTo>
                  <a:lnTo>
                    <a:pt x="2" y="152"/>
                  </a:lnTo>
                  <a:lnTo>
                    <a:pt x="2" y="125"/>
                  </a:lnTo>
                  <a:lnTo>
                    <a:pt x="3" y="99"/>
                  </a:lnTo>
                  <a:lnTo>
                    <a:pt x="3" y="76"/>
                  </a:lnTo>
                  <a:lnTo>
                    <a:pt x="3" y="54"/>
                  </a:lnTo>
                  <a:lnTo>
                    <a:pt x="3" y="34"/>
                  </a:lnTo>
                  <a:lnTo>
                    <a:pt x="2" y="16"/>
                  </a:lnTo>
                  <a:lnTo>
                    <a:pt x="2" y="1"/>
                  </a:lnTo>
                  <a:lnTo>
                    <a:pt x="20" y="0"/>
                  </a:lnTo>
                  <a:close/>
                  <a:moveTo>
                    <a:pt x="556" y="1762"/>
                  </a:moveTo>
                  <a:lnTo>
                    <a:pt x="573" y="1725"/>
                  </a:lnTo>
                  <a:lnTo>
                    <a:pt x="558" y="1816"/>
                  </a:lnTo>
                  <a:lnTo>
                    <a:pt x="537" y="1727"/>
                  </a:lnTo>
                  <a:lnTo>
                    <a:pt x="556" y="1762"/>
                  </a:lnTo>
                  <a:close/>
                </a:path>
              </a:pathLst>
            </a:custGeom>
            <a:solidFill>
              <a:srgbClr val="FF5050"/>
            </a:solidFill>
            <a:ln w="3175" cap="flat">
              <a:solidFill>
                <a:srgbClr val="FF505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Rectangle 233"/>
            <p:cNvSpPr>
              <a:spLocks noChangeArrowheads="1"/>
            </p:cNvSpPr>
            <p:nvPr/>
          </p:nvSpPr>
          <p:spPr bwMode="auto">
            <a:xfrm>
              <a:off x="4313" y="2971"/>
              <a:ext cx="13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FF0000"/>
                  </a:solidFill>
                  <a:effectLst/>
                  <a:latin typeface="Times New Roman" panose="02020603050405020304" pitchFamily="18" charset="0"/>
                </a:rPr>
                <a:t>i</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 name="Rectangle 234"/>
            <p:cNvSpPr>
              <a:spLocks noChangeArrowheads="1"/>
            </p:cNvSpPr>
            <p:nvPr/>
          </p:nvSpPr>
          <p:spPr bwMode="auto">
            <a:xfrm>
              <a:off x="4367" y="3078"/>
              <a:ext cx="21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FF0000"/>
                  </a:solidFill>
                  <a:effectLst/>
                  <a:latin typeface="Times New Roman" panose="02020603050405020304" pitchFamily="18" charset="0"/>
                </a:rPr>
                <a:t>C2</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 name="Freeform 235"/>
            <p:cNvSpPr>
              <a:spLocks noEditPoints="1"/>
            </p:cNvSpPr>
            <p:nvPr/>
          </p:nvSpPr>
          <p:spPr bwMode="auto">
            <a:xfrm>
              <a:off x="4212" y="2353"/>
              <a:ext cx="412" cy="947"/>
            </a:xfrm>
            <a:custGeom>
              <a:avLst/>
              <a:gdLst>
                <a:gd name="T0" fmla="*/ 62 w 2285"/>
                <a:gd name="T1" fmla="*/ 400 h 5261"/>
                <a:gd name="T2" fmla="*/ 149 w 2285"/>
                <a:gd name="T3" fmla="*/ 704 h 5261"/>
                <a:gd name="T4" fmla="*/ 34 w 2285"/>
                <a:gd name="T5" fmla="*/ 1100 h 5261"/>
                <a:gd name="T6" fmla="*/ 149 w 2285"/>
                <a:gd name="T7" fmla="*/ 704 h 5261"/>
                <a:gd name="T8" fmla="*/ 111 w 2285"/>
                <a:gd name="T9" fmla="*/ 1779 h 5261"/>
                <a:gd name="T10" fmla="*/ 11 w 2285"/>
                <a:gd name="T11" fmla="*/ 1776 h 5261"/>
                <a:gd name="T12" fmla="*/ 122 w 2285"/>
                <a:gd name="T13" fmla="*/ 1403 h 5261"/>
                <a:gd name="T14" fmla="*/ 100 w 2285"/>
                <a:gd name="T15" fmla="*/ 2452 h 5261"/>
                <a:gd name="T16" fmla="*/ 0 w 2285"/>
                <a:gd name="T17" fmla="*/ 2451 h 5261"/>
                <a:gd name="T18" fmla="*/ 105 w 2285"/>
                <a:gd name="T19" fmla="*/ 2102 h 5261"/>
                <a:gd name="T20" fmla="*/ 111 w 2285"/>
                <a:gd name="T21" fmla="*/ 3199 h 5261"/>
                <a:gd name="T22" fmla="*/ 2 w 2285"/>
                <a:gd name="T23" fmla="*/ 2802 h 5261"/>
                <a:gd name="T24" fmla="*/ 133 w 2285"/>
                <a:gd name="T25" fmla="*/ 3645 h 5261"/>
                <a:gd name="T26" fmla="*/ 34 w 2285"/>
                <a:gd name="T27" fmla="*/ 3650 h 5261"/>
                <a:gd name="T28" fmla="*/ 196 w 2285"/>
                <a:gd name="T29" fmla="*/ 4188 h 5261"/>
                <a:gd name="T30" fmla="*/ 246 w 2285"/>
                <a:gd name="T31" fmla="*/ 4436 h 5261"/>
                <a:gd name="T32" fmla="*/ 189 w 2285"/>
                <a:gd name="T33" fmla="*/ 4601 h 5261"/>
                <a:gd name="T34" fmla="*/ 126 w 2285"/>
                <a:gd name="T35" fmla="*/ 4360 h 5261"/>
                <a:gd name="T36" fmla="*/ 196 w 2285"/>
                <a:gd name="T37" fmla="*/ 4188 h 5261"/>
                <a:gd name="T38" fmla="*/ 464 w 2285"/>
                <a:gd name="T39" fmla="*/ 4907 h 5261"/>
                <a:gd name="T40" fmla="*/ 669 w 2285"/>
                <a:gd name="T41" fmla="*/ 5067 h 5261"/>
                <a:gd name="T42" fmla="*/ 641 w 2285"/>
                <a:gd name="T43" fmla="*/ 5163 h 5261"/>
                <a:gd name="T44" fmla="*/ 503 w 2285"/>
                <a:gd name="T45" fmla="*/ 5077 h 5261"/>
                <a:gd name="T46" fmla="*/ 391 w 2285"/>
                <a:gd name="T47" fmla="*/ 4974 h 5261"/>
                <a:gd name="T48" fmla="*/ 953 w 2285"/>
                <a:gd name="T49" fmla="*/ 5153 h 5261"/>
                <a:gd name="T50" fmla="*/ 1286 w 2285"/>
                <a:gd name="T51" fmla="*/ 5142 h 5261"/>
                <a:gd name="T52" fmla="*/ 1299 w 2285"/>
                <a:gd name="T53" fmla="*/ 5241 h 5261"/>
                <a:gd name="T54" fmla="*/ 941 w 2285"/>
                <a:gd name="T55" fmla="*/ 5252 h 5261"/>
                <a:gd name="T56" fmla="*/ 1650 w 2285"/>
                <a:gd name="T57" fmla="*/ 4998 h 5261"/>
                <a:gd name="T58" fmla="*/ 1887 w 2285"/>
                <a:gd name="T59" fmla="*/ 4784 h 5261"/>
                <a:gd name="T60" fmla="*/ 1815 w 2285"/>
                <a:gd name="T61" fmla="*/ 5002 h 5261"/>
                <a:gd name="T62" fmla="*/ 1598 w 2285"/>
                <a:gd name="T63" fmla="*/ 5025 h 5261"/>
                <a:gd name="T64" fmla="*/ 2067 w 2285"/>
                <a:gd name="T65" fmla="*/ 4395 h 5261"/>
                <a:gd name="T66" fmla="*/ 2109 w 2285"/>
                <a:gd name="T67" fmla="*/ 4158 h 5261"/>
                <a:gd name="T68" fmla="*/ 2184 w 2285"/>
                <a:gd name="T69" fmla="*/ 4322 h 5261"/>
                <a:gd name="T70" fmla="*/ 2120 w 2285"/>
                <a:gd name="T71" fmla="*/ 4571 h 5261"/>
                <a:gd name="T72" fmla="*/ 2143 w 2285"/>
                <a:gd name="T73" fmla="*/ 3849 h 5261"/>
                <a:gd name="T74" fmla="*/ 2263 w 2285"/>
                <a:gd name="T75" fmla="*/ 3469 h 5261"/>
                <a:gd name="T76" fmla="*/ 2241 w 2285"/>
                <a:gd name="T77" fmla="*/ 3871 h 5261"/>
                <a:gd name="T78" fmla="*/ 2172 w 2285"/>
                <a:gd name="T79" fmla="*/ 3014 h 5261"/>
                <a:gd name="T80" fmla="*/ 2272 w 2285"/>
                <a:gd name="T81" fmla="*/ 3015 h 5261"/>
                <a:gd name="T82" fmla="*/ 2169 w 2285"/>
                <a:gd name="T83" fmla="*/ 2468 h 5261"/>
                <a:gd name="T84" fmla="*/ 2161 w 2285"/>
                <a:gd name="T85" fmla="*/ 2069 h 5261"/>
                <a:gd name="T86" fmla="*/ 2268 w 2285"/>
                <a:gd name="T87" fmla="*/ 2412 h 5261"/>
                <a:gd name="T88" fmla="*/ 2153 w 2285"/>
                <a:gd name="T89" fmla="*/ 1769 h 5261"/>
                <a:gd name="T90" fmla="*/ 2243 w 2285"/>
                <a:gd name="T91" fmla="*/ 1367 h 5261"/>
                <a:gd name="T92" fmla="*/ 2153 w 2285"/>
                <a:gd name="T93" fmla="*/ 1769 h 5261"/>
                <a:gd name="T94" fmla="*/ 2137 w 2285"/>
                <a:gd name="T95" fmla="*/ 974 h 5261"/>
                <a:gd name="T96" fmla="*/ 2238 w 2285"/>
                <a:gd name="T97" fmla="*/ 1067 h 5261"/>
                <a:gd name="T98" fmla="*/ 2085 w 2285"/>
                <a:gd name="T99" fmla="*/ 1173 h 5261"/>
                <a:gd name="T100" fmla="*/ 2187 w 2285"/>
                <a:gd name="T101" fmla="*/ 973 h 5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85" h="5261">
                  <a:moveTo>
                    <a:pt x="179" y="5"/>
                  </a:moveTo>
                  <a:lnTo>
                    <a:pt x="162" y="404"/>
                  </a:lnTo>
                  <a:lnTo>
                    <a:pt x="62" y="400"/>
                  </a:lnTo>
                  <a:lnTo>
                    <a:pt x="80" y="0"/>
                  </a:lnTo>
                  <a:lnTo>
                    <a:pt x="179" y="5"/>
                  </a:lnTo>
                  <a:close/>
                  <a:moveTo>
                    <a:pt x="149" y="704"/>
                  </a:moveTo>
                  <a:lnTo>
                    <a:pt x="148" y="720"/>
                  </a:lnTo>
                  <a:lnTo>
                    <a:pt x="134" y="1103"/>
                  </a:lnTo>
                  <a:lnTo>
                    <a:pt x="34" y="1100"/>
                  </a:lnTo>
                  <a:lnTo>
                    <a:pt x="49" y="715"/>
                  </a:lnTo>
                  <a:lnTo>
                    <a:pt x="49" y="700"/>
                  </a:lnTo>
                  <a:lnTo>
                    <a:pt x="149" y="704"/>
                  </a:lnTo>
                  <a:close/>
                  <a:moveTo>
                    <a:pt x="122" y="1403"/>
                  </a:moveTo>
                  <a:lnTo>
                    <a:pt x="121" y="1430"/>
                  </a:lnTo>
                  <a:lnTo>
                    <a:pt x="111" y="1779"/>
                  </a:lnTo>
                  <a:lnTo>
                    <a:pt x="111" y="1802"/>
                  </a:lnTo>
                  <a:lnTo>
                    <a:pt x="11" y="1800"/>
                  </a:lnTo>
                  <a:lnTo>
                    <a:pt x="11" y="1776"/>
                  </a:lnTo>
                  <a:lnTo>
                    <a:pt x="22" y="1427"/>
                  </a:lnTo>
                  <a:lnTo>
                    <a:pt x="23" y="1399"/>
                  </a:lnTo>
                  <a:lnTo>
                    <a:pt x="122" y="1403"/>
                  </a:lnTo>
                  <a:close/>
                  <a:moveTo>
                    <a:pt x="105" y="2102"/>
                  </a:moveTo>
                  <a:lnTo>
                    <a:pt x="104" y="2119"/>
                  </a:lnTo>
                  <a:lnTo>
                    <a:pt x="100" y="2452"/>
                  </a:lnTo>
                  <a:lnTo>
                    <a:pt x="101" y="2501"/>
                  </a:lnTo>
                  <a:lnTo>
                    <a:pt x="1" y="2501"/>
                  </a:lnTo>
                  <a:lnTo>
                    <a:pt x="0" y="2451"/>
                  </a:lnTo>
                  <a:lnTo>
                    <a:pt x="4" y="2117"/>
                  </a:lnTo>
                  <a:lnTo>
                    <a:pt x="5" y="2100"/>
                  </a:lnTo>
                  <a:lnTo>
                    <a:pt x="105" y="2102"/>
                  </a:lnTo>
                  <a:close/>
                  <a:moveTo>
                    <a:pt x="102" y="2800"/>
                  </a:moveTo>
                  <a:lnTo>
                    <a:pt x="106" y="3079"/>
                  </a:lnTo>
                  <a:lnTo>
                    <a:pt x="111" y="3199"/>
                  </a:lnTo>
                  <a:lnTo>
                    <a:pt x="11" y="3203"/>
                  </a:lnTo>
                  <a:lnTo>
                    <a:pt x="6" y="3080"/>
                  </a:lnTo>
                  <a:lnTo>
                    <a:pt x="2" y="2802"/>
                  </a:lnTo>
                  <a:lnTo>
                    <a:pt x="102" y="2800"/>
                  </a:lnTo>
                  <a:close/>
                  <a:moveTo>
                    <a:pt x="125" y="3498"/>
                  </a:moveTo>
                  <a:lnTo>
                    <a:pt x="133" y="3645"/>
                  </a:lnTo>
                  <a:lnTo>
                    <a:pt x="156" y="3895"/>
                  </a:lnTo>
                  <a:lnTo>
                    <a:pt x="56" y="3904"/>
                  </a:lnTo>
                  <a:lnTo>
                    <a:pt x="34" y="3650"/>
                  </a:lnTo>
                  <a:lnTo>
                    <a:pt x="25" y="3503"/>
                  </a:lnTo>
                  <a:lnTo>
                    <a:pt x="125" y="3498"/>
                  </a:lnTo>
                  <a:close/>
                  <a:moveTo>
                    <a:pt x="196" y="4188"/>
                  </a:moveTo>
                  <a:lnTo>
                    <a:pt x="205" y="4239"/>
                  </a:lnTo>
                  <a:lnTo>
                    <a:pt x="225" y="4341"/>
                  </a:lnTo>
                  <a:lnTo>
                    <a:pt x="246" y="4436"/>
                  </a:lnTo>
                  <a:lnTo>
                    <a:pt x="270" y="4525"/>
                  </a:lnTo>
                  <a:lnTo>
                    <a:pt x="284" y="4571"/>
                  </a:lnTo>
                  <a:lnTo>
                    <a:pt x="189" y="4601"/>
                  </a:lnTo>
                  <a:lnTo>
                    <a:pt x="173" y="4550"/>
                  </a:lnTo>
                  <a:lnTo>
                    <a:pt x="149" y="4459"/>
                  </a:lnTo>
                  <a:lnTo>
                    <a:pt x="126" y="4360"/>
                  </a:lnTo>
                  <a:lnTo>
                    <a:pt x="106" y="4256"/>
                  </a:lnTo>
                  <a:lnTo>
                    <a:pt x="98" y="4205"/>
                  </a:lnTo>
                  <a:lnTo>
                    <a:pt x="196" y="4188"/>
                  </a:lnTo>
                  <a:close/>
                  <a:moveTo>
                    <a:pt x="405" y="4826"/>
                  </a:moveTo>
                  <a:lnTo>
                    <a:pt x="470" y="4913"/>
                  </a:lnTo>
                  <a:lnTo>
                    <a:pt x="464" y="4907"/>
                  </a:lnTo>
                  <a:lnTo>
                    <a:pt x="564" y="4999"/>
                  </a:lnTo>
                  <a:lnTo>
                    <a:pt x="558" y="4994"/>
                  </a:lnTo>
                  <a:lnTo>
                    <a:pt x="669" y="5067"/>
                  </a:lnTo>
                  <a:lnTo>
                    <a:pt x="662" y="5063"/>
                  </a:lnTo>
                  <a:lnTo>
                    <a:pt x="681" y="5071"/>
                  </a:lnTo>
                  <a:lnTo>
                    <a:pt x="641" y="5163"/>
                  </a:lnTo>
                  <a:lnTo>
                    <a:pt x="621" y="5154"/>
                  </a:lnTo>
                  <a:cubicBezTo>
                    <a:pt x="619" y="5153"/>
                    <a:pt x="616" y="5152"/>
                    <a:pt x="614" y="5150"/>
                  </a:cubicBezTo>
                  <a:lnTo>
                    <a:pt x="503" y="5077"/>
                  </a:lnTo>
                  <a:cubicBezTo>
                    <a:pt x="501" y="5076"/>
                    <a:pt x="499" y="5074"/>
                    <a:pt x="497" y="5072"/>
                  </a:cubicBezTo>
                  <a:lnTo>
                    <a:pt x="397" y="4980"/>
                  </a:lnTo>
                  <a:cubicBezTo>
                    <a:pt x="394" y="4978"/>
                    <a:pt x="392" y="4976"/>
                    <a:pt x="391" y="4974"/>
                  </a:cubicBezTo>
                  <a:lnTo>
                    <a:pt x="325" y="4886"/>
                  </a:lnTo>
                  <a:lnTo>
                    <a:pt x="405" y="4826"/>
                  </a:lnTo>
                  <a:close/>
                  <a:moveTo>
                    <a:pt x="953" y="5153"/>
                  </a:moveTo>
                  <a:lnTo>
                    <a:pt x="1028" y="5162"/>
                  </a:lnTo>
                  <a:lnTo>
                    <a:pt x="1157" y="5159"/>
                  </a:lnTo>
                  <a:lnTo>
                    <a:pt x="1286" y="5142"/>
                  </a:lnTo>
                  <a:lnTo>
                    <a:pt x="1331" y="5130"/>
                  </a:lnTo>
                  <a:lnTo>
                    <a:pt x="1356" y="5226"/>
                  </a:lnTo>
                  <a:lnTo>
                    <a:pt x="1299" y="5241"/>
                  </a:lnTo>
                  <a:lnTo>
                    <a:pt x="1158" y="5259"/>
                  </a:lnTo>
                  <a:lnTo>
                    <a:pt x="1016" y="5261"/>
                  </a:lnTo>
                  <a:lnTo>
                    <a:pt x="941" y="5252"/>
                  </a:lnTo>
                  <a:lnTo>
                    <a:pt x="953" y="5153"/>
                  </a:lnTo>
                  <a:close/>
                  <a:moveTo>
                    <a:pt x="1598" y="5025"/>
                  </a:moveTo>
                  <a:lnTo>
                    <a:pt x="1650" y="4998"/>
                  </a:lnTo>
                  <a:lnTo>
                    <a:pt x="1756" y="4921"/>
                  </a:lnTo>
                  <a:lnTo>
                    <a:pt x="1850" y="4831"/>
                  </a:lnTo>
                  <a:lnTo>
                    <a:pt x="1887" y="4784"/>
                  </a:lnTo>
                  <a:lnTo>
                    <a:pt x="1965" y="4846"/>
                  </a:lnTo>
                  <a:lnTo>
                    <a:pt x="1919" y="4904"/>
                  </a:lnTo>
                  <a:lnTo>
                    <a:pt x="1815" y="5002"/>
                  </a:lnTo>
                  <a:lnTo>
                    <a:pt x="1697" y="5085"/>
                  </a:lnTo>
                  <a:lnTo>
                    <a:pt x="1646" y="5113"/>
                  </a:lnTo>
                  <a:lnTo>
                    <a:pt x="1598" y="5025"/>
                  </a:lnTo>
                  <a:close/>
                  <a:moveTo>
                    <a:pt x="2025" y="4539"/>
                  </a:moveTo>
                  <a:lnTo>
                    <a:pt x="2045" y="4479"/>
                  </a:lnTo>
                  <a:lnTo>
                    <a:pt x="2067" y="4395"/>
                  </a:lnTo>
                  <a:lnTo>
                    <a:pt x="2087" y="4301"/>
                  </a:lnTo>
                  <a:lnTo>
                    <a:pt x="2103" y="4199"/>
                  </a:lnTo>
                  <a:lnTo>
                    <a:pt x="2109" y="4158"/>
                  </a:lnTo>
                  <a:lnTo>
                    <a:pt x="2208" y="4172"/>
                  </a:lnTo>
                  <a:lnTo>
                    <a:pt x="2202" y="4216"/>
                  </a:lnTo>
                  <a:lnTo>
                    <a:pt x="2184" y="4322"/>
                  </a:lnTo>
                  <a:lnTo>
                    <a:pt x="2164" y="4420"/>
                  </a:lnTo>
                  <a:lnTo>
                    <a:pt x="2140" y="4510"/>
                  </a:lnTo>
                  <a:lnTo>
                    <a:pt x="2120" y="4571"/>
                  </a:lnTo>
                  <a:lnTo>
                    <a:pt x="2025" y="4539"/>
                  </a:lnTo>
                  <a:close/>
                  <a:moveTo>
                    <a:pt x="2141" y="3862"/>
                  </a:moveTo>
                  <a:lnTo>
                    <a:pt x="2143" y="3849"/>
                  </a:lnTo>
                  <a:lnTo>
                    <a:pt x="2159" y="3586"/>
                  </a:lnTo>
                  <a:lnTo>
                    <a:pt x="2163" y="3466"/>
                  </a:lnTo>
                  <a:lnTo>
                    <a:pt x="2263" y="3469"/>
                  </a:lnTo>
                  <a:lnTo>
                    <a:pt x="2258" y="3592"/>
                  </a:lnTo>
                  <a:lnTo>
                    <a:pt x="2242" y="3858"/>
                  </a:lnTo>
                  <a:lnTo>
                    <a:pt x="2241" y="3871"/>
                  </a:lnTo>
                  <a:lnTo>
                    <a:pt x="2141" y="3862"/>
                  </a:lnTo>
                  <a:close/>
                  <a:moveTo>
                    <a:pt x="2170" y="3167"/>
                  </a:moveTo>
                  <a:lnTo>
                    <a:pt x="2172" y="3014"/>
                  </a:lnTo>
                  <a:lnTo>
                    <a:pt x="2172" y="2768"/>
                  </a:lnTo>
                  <a:lnTo>
                    <a:pt x="2272" y="2767"/>
                  </a:lnTo>
                  <a:lnTo>
                    <a:pt x="2272" y="3015"/>
                  </a:lnTo>
                  <a:lnTo>
                    <a:pt x="2270" y="3168"/>
                  </a:lnTo>
                  <a:lnTo>
                    <a:pt x="2170" y="3167"/>
                  </a:lnTo>
                  <a:close/>
                  <a:moveTo>
                    <a:pt x="2169" y="2468"/>
                  </a:moveTo>
                  <a:lnTo>
                    <a:pt x="2168" y="2413"/>
                  </a:lnTo>
                  <a:lnTo>
                    <a:pt x="2162" y="2115"/>
                  </a:lnTo>
                  <a:lnTo>
                    <a:pt x="2161" y="2069"/>
                  </a:lnTo>
                  <a:lnTo>
                    <a:pt x="2261" y="2066"/>
                  </a:lnTo>
                  <a:lnTo>
                    <a:pt x="2262" y="2113"/>
                  </a:lnTo>
                  <a:lnTo>
                    <a:pt x="2268" y="2412"/>
                  </a:lnTo>
                  <a:lnTo>
                    <a:pt x="2269" y="2467"/>
                  </a:lnTo>
                  <a:lnTo>
                    <a:pt x="2169" y="2468"/>
                  </a:lnTo>
                  <a:close/>
                  <a:moveTo>
                    <a:pt x="2153" y="1769"/>
                  </a:moveTo>
                  <a:lnTo>
                    <a:pt x="2147" y="1548"/>
                  </a:lnTo>
                  <a:lnTo>
                    <a:pt x="2143" y="1369"/>
                  </a:lnTo>
                  <a:lnTo>
                    <a:pt x="2243" y="1367"/>
                  </a:lnTo>
                  <a:lnTo>
                    <a:pt x="2247" y="1545"/>
                  </a:lnTo>
                  <a:lnTo>
                    <a:pt x="2253" y="1766"/>
                  </a:lnTo>
                  <a:lnTo>
                    <a:pt x="2153" y="1769"/>
                  </a:lnTo>
                  <a:close/>
                  <a:moveTo>
                    <a:pt x="2138" y="1068"/>
                  </a:moveTo>
                  <a:lnTo>
                    <a:pt x="2137" y="1054"/>
                  </a:lnTo>
                  <a:lnTo>
                    <a:pt x="2137" y="974"/>
                  </a:lnTo>
                  <a:lnTo>
                    <a:pt x="2237" y="973"/>
                  </a:lnTo>
                  <a:lnTo>
                    <a:pt x="2237" y="1053"/>
                  </a:lnTo>
                  <a:lnTo>
                    <a:pt x="2238" y="1067"/>
                  </a:lnTo>
                  <a:lnTo>
                    <a:pt x="2138" y="1068"/>
                  </a:lnTo>
                  <a:close/>
                  <a:moveTo>
                    <a:pt x="2187" y="973"/>
                  </a:moveTo>
                  <a:lnTo>
                    <a:pt x="2085" y="1173"/>
                  </a:lnTo>
                  <a:lnTo>
                    <a:pt x="2189" y="673"/>
                  </a:lnTo>
                  <a:lnTo>
                    <a:pt x="2285" y="1174"/>
                  </a:lnTo>
                  <a:lnTo>
                    <a:pt x="2187" y="973"/>
                  </a:lnTo>
                  <a:close/>
                </a:path>
              </a:pathLst>
            </a:custGeom>
            <a:solidFill>
              <a:srgbClr val="FF0000"/>
            </a:solidFill>
            <a:ln w="3175"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Rectangle 236"/>
            <p:cNvSpPr>
              <a:spLocks noChangeArrowheads="1"/>
            </p:cNvSpPr>
            <p:nvPr/>
          </p:nvSpPr>
          <p:spPr bwMode="auto">
            <a:xfrm>
              <a:off x="4408" y="1531"/>
              <a:ext cx="13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FF0000"/>
                  </a:solidFill>
                  <a:effectLst/>
                  <a:latin typeface="Times New Roman" panose="02020603050405020304" pitchFamily="18" charset="0"/>
                </a:rPr>
                <a:t>i</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4" name="Rectangle 237"/>
            <p:cNvSpPr>
              <a:spLocks noChangeArrowheads="1"/>
            </p:cNvSpPr>
            <p:nvPr/>
          </p:nvSpPr>
          <p:spPr bwMode="auto">
            <a:xfrm>
              <a:off x="4462" y="1638"/>
              <a:ext cx="21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FF0000"/>
                  </a:solidFill>
                  <a:effectLst/>
                  <a:latin typeface="Times New Roman" panose="02020603050405020304" pitchFamily="18" charset="0"/>
                </a:rPr>
                <a:t>C1</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5" name="Rectangle 238"/>
            <p:cNvSpPr>
              <a:spLocks noChangeArrowheads="1"/>
            </p:cNvSpPr>
            <p:nvPr/>
          </p:nvSpPr>
          <p:spPr bwMode="auto">
            <a:xfrm>
              <a:off x="2570" y="3256"/>
              <a:ext cx="14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FF0000"/>
                  </a:solidFill>
                  <a:effectLst/>
                  <a:latin typeface="Symbol" panose="05050102010706020507" pitchFamily="18" charset="2"/>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nvGrpSpPr>
            <p:cNvPr id="16" name="Group 242"/>
            <p:cNvGrpSpPr>
              <a:grpSpLocks/>
            </p:cNvGrpSpPr>
            <p:nvPr/>
          </p:nvGrpSpPr>
          <p:grpSpPr bwMode="auto">
            <a:xfrm>
              <a:off x="3941" y="1304"/>
              <a:ext cx="216" cy="328"/>
              <a:chOff x="3941" y="1304"/>
              <a:chExt cx="216" cy="328"/>
            </a:xfrm>
          </p:grpSpPr>
          <p:sp>
            <p:nvSpPr>
              <p:cNvPr id="206133" name="Line 239"/>
              <p:cNvSpPr>
                <a:spLocks noChangeShapeType="1"/>
              </p:cNvSpPr>
              <p:nvPr/>
            </p:nvSpPr>
            <p:spPr bwMode="auto">
              <a:xfrm>
                <a:off x="3941" y="1335"/>
                <a:ext cx="0" cy="286"/>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134" name="Line 240"/>
              <p:cNvSpPr>
                <a:spLocks noChangeShapeType="1"/>
              </p:cNvSpPr>
              <p:nvPr/>
            </p:nvSpPr>
            <p:spPr bwMode="auto">
              <a:xfrm flipV="1">
                <a:off x="3949" y="1304"/>
                <a:ext cx="208" cy="123"/>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135" name="Freeform 241"/>
              <p:cNvSpPr>
                <a:spLocks noEditPoints="1"/>
              </p:cNvSpPr>
              <p:nvPr/>
            </p:nvSpPr>
            <p:spPr bwMode="auto">
              <a:xfrm>
                <a:off x="3942" y="1497"/>
                <a:ext cx="214" cy="135"/>
              </a:xfrm>
              <a:custGeom>
                <a:avLst/>
                <a:gdLst>
                  <a:gd name="T0" fmla="*/ 12 w 214"/>
                  <a:gd name="T1" fmla="*/ 0 h 135"/>
                  <a:gd name="T2" fmla="*/ 158 w 214"/>
                  <a:gd name="T3" fmla="*/ 87 h 135"/>
                  <a:gd name="T4" fmla="*/ 146 w 214"/>
                  <a:gd name="T5" fmla="*/ 108 h 135"/>
                  <a:gd name="T6" fmla="*/ 0 w 214"/>
                  <a:gd name="T7" fmla="*/ 21 h 135"/>
                  <a:gd name="T8" fmla="*/ 12 w 214"/>
                  <a:gd name="T9" fmla="*/ 0 h 135"/>
                  <a:gd name="T10" fmla="*/ 152 w 214"/>
                  <a:gd name="T11" fmla="*/ 98 h 135"/>
                  <a:gd name="T12" fmla="*/ 129 w 214"/>
                  <a:gd name="T13" fmla="*/ 42 h 135"/>
                  <a:gd name="T14" fmla="*/ 214 w 214"/>
                  <a:gd name="T15" fmla="*/ 135 h 135"/>
                  <a:gd name="T16" fmla="*/ 92 w 214"/>
                  <a:gd name="T17" fmla="*/ 104 h 135"/>
                  <a:gd name="T18" fmla="*/ 152 w 214"/>
                  <a:gd name="T19" fmla="*/ 9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4" h="135">
                    <a:moveTo>
                      <a:pt x="12" y="0"/>
                    </a:moveTo>
                    <a:lnTo>
                      <a:pt x="158" y="87"/>
                    </a:lnTo>
                    <a:lnTo>
                      <a:pt x="146" y="108"/>
                    </a:lnTo>
                    <a:lnTo>
                      <a:pt x="0" y="21"/>
                    </a:lnTo>
                    <a:lnTo>
                      <a:pt x="12" y="0"/>
                    </a:lnTo>
                    <a:close/>
                    <a:moveTo>
                      <a:pt x="152" y="98"/>
                    </a:moveTo>
                    <a:lnTo>
                      <a:pt x="129" y="42"/>
                    </a:lnTo>
                    <a:lnTo>
                      <a:pt x="214" y="135"/>
                    </a:lnTo>
                    <a:lnTo>
                      <a:pt x="92" y="104"/>
                    </a:lnTo>
                    <a:lnTo>
                      <a:pt x="152" y="98"/>
                    </a:lnTo>
                    <a:close/>
                  </a:path>
                </a:pathLst>
              </a:custGeom>
              <a:solidFill>
                <a:srgbClr val="000000"/>
              </a:solidFill>
              <a:ln w="317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7" name="Group 246"/>
            <p:cNvGrpSpPr>
              <a:grpSpLocks/>
            </p:cNvGrpSpPr>
            <p:nvPr/>
          </p:nvGrpSpPr>
          <p:grpSpPr bwMode="auto">
            <a:xfrm>
              <a:off x="3946" y="2662"/>
              <a:ext cx="213" cy="306"/>
              <a:chOff x="3946" y="2662"/>
              <a:chExt cx="213" cy="306"/>
            </a:xfrm>
          </p:grpSpPr>
          <p:sp>
            <p:nvSpPr>
              <p:cNvPr id="206130" name="Line 243"/>
              <p:cNvSpPr>
                <a:spLocks noChangeShapeType="1"/>
              </p:cNvSpPr>
              <p:nvPr/>
            </p:nvSpPr>
            <p:spPr bwMode="auto">
              <a:xfrm>
                <a:off x="3960" y="2673"/>
                <a:ext cx="0" cy="287"/>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131" name="Freeform 244"/>
              <p:cNvSpPr>
                <a:spLocks noEditPoints="1"/>
              </p:cNvSpPr>
              <p:nvPr/>
            </p:nvSpPr>
            <p:spPr bwMode="auto">
              <a:xfrm>
                <a:off x="3946" y="2662"/>
                <a:ext cx="213" cy="135"/>
              </a:xfrm>
              <a:custGeom>
                <a:avLst/>
                <a:gdLst>
                  <a:gd name="T0" fmla="*/ 213 w 213"/>
                  <a:gd name="T1" fmla="*/ 21 h 135"/>
                  <a:gd name="T2" fmla="*/ 68 w 213"/>
                  <a:gd name="T3" fmla="*/ 108 h 135"/>
                  <a:gd name="T4" fmla="*/ 55 w 213"/>
                  <a:gd name="T5" fmla="*/ 88 h 135"/>
                  <a:gd name="T6" fmla="*/ 201 w 213"/>
                  <a:gd name="T7" fmla="*/ 0 h 135"/>
                  <a:gd name="T8" fmla="*/ 213 w 213"/>
                  <a:gd name="T9" fmla="*/ 21 h 135"/>
                  <a:gd name="T10" fmla="*/ 61 w 213"/>
                  <a:gd name="T11" fmla="*/ 98 h 135"/>
                  <a:gd name="T12" fmla="*/ 121 w 213"/>
                  <a:gd name="T13" fmla="*/ 104 h 135"/>
                  <a:gd name="T14" fmla="*/ 0 w 213"/>
                  <a:gd name="T15" fmla="*/ 135 h 135"/>
                  <a:gd name="T16" fmla="*/ 84 w 213"/>
                  <a:gd name="T17" fmla="*/ 42 h 135"/>
                  <a:gd name="T18" fmla="*/ 61 w 213"/>
                  <a:gd name="T19" fmla="*/ 9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135">
                    <a:moveTo>
                      <a:pt x="213" y="21"/>
                    </a:moveTo>
                    <a:lnTo>
                      <a:pt x="68" y="108"/>
                    </a:lnTo>
                    <a:lnTo>
                      <a:pt x="55" y="88"/>
                    </a:lnTo>
                    <a:lnTo>
                      <a:pt x="201" y="0"/>
                    </a:lnTo>
                    <a:lnTo>
                      <a:pt x="213" y="21"/>
                    </a:lnTo>
                    <a:close/>
                    <a:moveTo>
                      <a:pt x="61" y="98"/>
                    </a:moveTo>
                    <a:lnTo>
                      <a:pt x="121" y="104"/>
                    </a:lnTo>
                    <a:lnTo>
                      <a:pt x="0" y="135"/>
                    </a:lnTo>
                    <a:lnTo>
                      <a:pt x="84" y="42"/>
                    </a:lnTo>
                    <a:lnTo>
                      <a:pt x="61" y="98"/>
                    </a:lnTo>
                    <a:close/>
                  </a:path>
                </a:pathLst>
              </a:custGeom>
              <a:solidFill>
                <a:srgbClr val="000000"/>
              </a:solidFill>
              <a:ln w="317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132" name="Line 245"/>
              <p:cNvSpPr>
                <a:spLocks noChangeShapeType="1"/>
              </p:cNvSpPr>
              <p:nvPr/>
            </p:nvSpPr>
            <p:spPr bwMode="auto">
              <a:xfrm>
                <a:off x="3957" y="2845"/>
                <a:ext cx="166" cy="123"/>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8" name="Line 247"/>
            <p:cNvSpPr>
              <a:spLocks noChangeShapeType="1"/>
            </p:cNvSpPr>
            <p:nvPr/>
          </p:nvSpPr>
          <p:spPr bwMode="auto">
            <a:xfrm flipV="1">
              <a:off x="4156" y="746"/>
              <a:ext cx="0" cy="574"/>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248"/>
            <p:cNvSpPr>
              <a:spLocks noChangeShapeType="1"/>
            </p:cNvSpPr>
            <p:nvPr/>
          </p:nvSpPr>
          <p:spPr bwMode="auto">
            <a:xfrm>
              <a:off x="4157" y="1633"/>
              <a:ext cx="0" cy="1057"/>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 name="Group 253"/>
            <p:cNvGrpSpPr>
              <a:grpSpLocks/>
            </p:cNvGrpSpPr>
            <p:nvPr/>
          </p:nvGrpSpPr>
          <p:grpSpPr bwMode="auto">
            <a:xfrm>
              <a:off x="3194" y="2078"/>
              <a:ext cx="203" cy="201"/>
              <a:chOff x="3194" y="2078"/>
              <a:chExt cx="203" cy="201"/>
            </a:xfrm>
          </p:grpSpPr>
          <p:sp>
            <p:nvSpPr>
              <p:cNvPr id="206126" name="Line 249"/>
              <p:cNvSpPr>
                <a:spLocks noChangeShapeType="1"/>
              </p:cNvSpPr>
              <p:nvPr/>
            </p:nvSpPr>
            <p:spPr bwMode="auto">
              <a:xfrm>
                <a:off x="3194" y="2078"/>
                <a:ext cx="203" cy="0"/>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127" name="Line 250"/>
              <p:cNvSpPr>
                <a:spLocks noChangeShapeType="1"/>
              </p:cNvSpPr>
              <p:nvPr/>
            </p:nvSpPr>
            <p:spPr bwMode="auto">
              <a:xfrm>
                <a:off x="3194" y="2279"/>
                <a:ext cx="203" cy="0"/>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128" name="Line 251"/>
              <p:cNvSpPr>
                <a:spLocks noChangeShapeType="1"/>
              </p:cNvSpPr>
              <p:nvPr/>
            </p:nvSpPr>
            <p:spPr bwMode="auto">
              <a:xfrm>
                <a:off x="3194" y="2078"/>
                <a:ext cx="102" cy="201"/>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129" name="Line 252"/>
              <p:cNvSpPr>
                <a:spLocks noChangeShapeType="1"/>
              </p:cNvSpPr>
              <p:nvPr/>
            </p:nvSpPr>
            <p:spPr bwMode="auto">
              <a:xfrm flipH="1">
                <a:off x="3287" y="2078"/>
                <a:ext cx="102" cy="201"/>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1" name="Group 258"/>
            <p:cNvGrpSpPr>
              <a:grpSpLocks/>
            </p:cNvGrpSpPr>
            <p:nvPr/>
          </p:nvGrpSpPr>
          <p:grpSpPr bwMode="auto">
            <a:xfrm>
              <a:off x="3194" y="2463"/>
              <a:ext cx="203" cy="201"/>
              <a:chOff x="3194" y="2463"/>
              <a:chExt cx="203" cy="201"/>
            </a:xfrm>
          </p:grpSpPr>
          <p:sp>
            <p:nvSpPr>
              <p:cNvPr id="206122" name="Line 254"/>
              <p:cNvSpPr>
                <a:spLocks noChangeShapeType="1"/>
              </p:cNvSpPr>
              <p:nvPr/>
            </p:nvSpPr>
            <p:spPr bwMode="auto">
              <a:xfrm>
                <a:off x="3194" y="2463"/>
                <a:ext cx="203" cy="0"/>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123" name="Line 255"/>
              <p:cNvSpPr>
                <a:spLocks noChangeShapeType="1"/>
              </p:cNvSpPr>
              <p:nvPr/>
            </p:nvSpPr>
            <p:spPr bwMode="auto">
              <a:xfrm>
                <a:off x="3194" y="2664"/>
                <a:ext cx="203" cy="0"/>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124" name="Line 256"/>
              <p:cNvSpPr>
                <a:spLocks noChangeShapeType="1"/>
              </p:cNvSpPr>
              <p:nvPr/>
            </p:nvSpPr>
            <p:spPr bwMode="auto">
              <a:xfrm>
                <a:off x="3194" y="2463"/>
                <a:ext cx="102" cy="201"/>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125" name="Line 257"/>
              <p:cNvSpPr>
                <a:spLocks noChangeShapeType="1"/>
              </p:cNvSpPr>
              <p:nvPr/>
            </p:nvSpPr>
            <p:spPr bwMode="auto">
              <a:xfrm flipH="1">
                <a:off x="3287" y="2463"/>
                <a:ext cx="102" cy="201"/>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 name="Rectangle 259"/>
            <p:cNvSpPr>
              <a:spLocks noChangeArrowheads="1"/>
            </p:cNvSpPr>
            <p:nvPr/>
          </p:nvSpPr>
          <p:spPr bwMode="auto">
            <a:xfrm>
              <a:off x="3388" y="1701"/>
              <a:ext cx="21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000000"/>
                  </a:solidFill>
                  <a:effectLst/>
                  <a:latin typeface="Times New Roman" panose="02020603050405020304" pitchFamily="18" charset="0"/>
                </a:rPr>
                <a:t>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3" name="Rectangle 260"/>
            <p:cNvSpPr>
              <a:spLocks noChangeArrowheads="1"/>
            </p:cNvSpPr>
            <p:nvPr/>
          </p:nvSpPr>
          <p:spPr bwMode="auto">
            <a:xfrm>
              <a:off x="3518" y="1808"/>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00"/>
                  </a:solidFill>
                  <a:effectLst/>
                  <a:latin typeface="Times New Roman" panose="02020603050405020304" pitchFamily="18" charset="0"/>
                </a:rPr>
                <a:t>1</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nvGrpSpPr>
            <p:cNvPr id="24" name="Group 263"/>
            <p:cNvGrpSpPr>
              <a:grpSpLocks/>
            </p:cNvGrpSpPr>
            <p:nvPr/>
          </p:nvGrpSpPr>
          <p:grpSpPr bwMode="auto">
            <a:xfrm>
              <a:off x="3278" y="1439"/>
              <a:ext cx="42" cy="41"/>
              <a:chOff x="3278" y="1439"/>
              <a:chExt cx="42" cy="41"/>
            </a:xfrm>
          </p:grpSpPr>
          <p:sp>
            <p:nvSpPr>
              <p:cNvPr id="206120" name="Oval 261"/>
              <p:cNvSpPr>
                <a:spLocks noChangeArrowheads="1"/>
              </p:cNvSpPr>
              <p:nvPr/>
            </p:nvSpPr>
            <p:spPr bwMode="auto">
              <a:xfrm>
                <a:off x="3278" y="1439"/>
                <a:ext cx="42" cy="41"/>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121" name="Oval 262"/>
              <p:cNvSpPr>
                <a:spLocks noChangeArrowheads="1"/>
              </p:cNvSpPr>
              <p:nvPr/>
            </p:nvSpPr>
            <p:spPr bwMode="auto">
              <a:xfrm>
                <a:off x="3278" y="1439"/>
                <a:ext cx="42" cy="41"/>
              </a:xfrm>
              <a:prstGeom prst="ellipse">
                <a:avLst/>
              </a:prstGeom>
              <a:noFill/>
              <a:ln w="365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5" name="Oval 264"/>
            <p:cNvSpPr>
              <a:spLocks noChangeArrowheads="1"/>
            </p:cNvSpPr>
            <p:nvPr/>
          </p:nvSpPr>
          <p:spPr bwMode="auto">
            <a:xfrm>
              <a:off x="2699" y="3332"/>
              <a:ext cx="41" cy="41"/>
            </a:xfrm>
            <a:prstGeom prst="ellipse">
              <a:avLst/>
            </a:prstGeom>
            <a:noFill/>
            <a:ln w="365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65"/>
            <p:cNvSpPr>
              <a:spLocks noChangeArrowheads="1"/>
            </p:cNvSpPr>
            <p:nvPr/>
          </p:nvSpPr>
          <p:spPr bwMode="auto">
            <a:xfrm>
              <a:off x="4570" y="724"/>
              <a:ext cx="48" cy="49"/>
            </a:xfrm>
            <a:prstGeom prst="ellipse">
              <a:avLst/>
            </a:prstGeom>
            <a:noFill/>
            <a:ln w="365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266"/>
            <p:cNvSpPr>
              <a:spLocks noChangeShapeType="1"/>
            </p:cNvSpPr>
            <p:nvPr/>
          </p:nvSpPr>
          <p:spPr bwMode="auto">
            <a:xfrm>
              <a:off x="3293" y="749"/>
              <a:ext cx="1277" cy="0"/>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8" name="Group 269"/>
            <p:cNvGrpSpPr>
              <a:grpSpLocks/>
            </p:cNvGrpSpPr>
            <p:nvPr/>
          </p:nvGrpSpPr>
          <p:grpSpPr bwMode="auto">
            <a:xfrm>
              <a:off x="3006" y="1365"/>
              <a:ext cx="83" cy="205"/>
              <a:chOff x="3006" y="1365"/>
              <a:chExt cx="83" cy="205"/>
            </a:xfrm>
          </p:grpSpPr>
          <p:sp>
            <p:nvSpPr>
              <p:cNvPr id="206118" name="Line 267"/>
              <p:cNvSpPr>
                <a:spLocks noChangeShapeType="1"/>
              </p:cNvSpPr>
              <p:nvPr/>
            </p:nvSpPr>
            <p:spPr bwMode="auto">
              <a:xfrm>
                <a:off x="3006" y="1365"/>
                <a:ext cx="0" cy="205"/>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119" name="Line 268"/>
              <p:cNvSpPr>
                <a:spLocks noChangeShapeType="1"/>
              </p:cNvSpPr>
              <p:nvPr/>
            </p:nvSpPr>
            <p:spPr bwMode="auto">
              <a:xfrm>
                <a:off x="3089" y="1365"/>
                <a:ext cx="0" cy="205"/>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9" name="Line 270"/>
            <p:cNvSpPr>
              <a:spLocks noChangeShapeType="1"/>
            </p:cNvSpPr>
            <p:nvPr/>
          </p:nvSpPr>
          <p:spPr bwMode="auto">
            <a:xfrm>
              <a:off x="3091" y="1468"/>
              <a:ext cx="244" cy="0"/>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271"/>
            <p:cNvSpPr>
              <a:spLocks noChangeShapeType="1"/>
            </p:cNvSpPr>
            <p:nvPr/>
          </p:nvSpPr>
          <p:spPr bwMode="auto">
            <a:xfrm>
              <a:off x="2790" y="1468"/>
              <a:ext cx="207" cy="0"/>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272"/>
            <p:cNvSpPr>
              <a:spLocks noChangeArrowheads="1"/>
            </p:cNvSpPr>
            <p:nvPr/>
          </p:nvSpPr>
          <p:spPr bwMode="auto">
            <a:xfrm>
              <a:off x="4445" y="2643"/>
              <a:ext cx="21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000000"/>
                  </a:solidFill>
                  <a:effectLst/>
                  <a:latin typeface="Times New Roman" panose="02020603050405020304" pitchFamily="18" charset="0"/>
                </a:rPr>
                <a:t>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5888" name="Rectangle 273"/>
            <p:cNvSpPr>
              <a:spLocks noChangeArrowheads="1"/>
            </p:cNvSpPr>
            <p:nvPr/>
          </p:nvSpPr>
          <p:spPr bwMode="auto">
            <a:xfrm>
              <a:off x="4575" y="2750"/>
              <a:ext cx="14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00"/>
                  </a:solidFill>
                  <a:effectLst/>
                  <a:latin typeface="Times New Roman" panose="02020603050405020304" pitchFamily="18" charset="0"/>
                </a:rPr>
                <a:t>L</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5890" name="Rectangle 274"/>
            <p:cNvSpPr>
              <a:spLocks noChangeArrowheads="1"/>
            </p:cNvSpPr>
            <p:nvPr/>
          </p:nvSpPr>
          <p:spPr bwMode="auto">
            <a:xfrm>
              <a:off x="3388" y="943"/>
              <a:ext cx="21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000000"/>
                  </a:solidFill>
                  <a:effectLst/>
                  <a:latin typeface="Times New Roman" panose="02020603050405020304" pitchFamily="18" charset="0"/>
                </a:rPr>
                <a:t>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5891" name="Rectangle 275"/>
            <p:cNvSpPr>
              <a:spLocks noChangeArrowheads="1"/>
            </p:cNvSpPr>
            <p:nvPr/>
          </p:nvSpPr>
          <p:spPr bwMode="auto">
            <a:xfrm>
              <a:off x="3518" y="1050"/>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00"/>
                  </a:solidFill>
                  <a:effectLst/>
                  <a:latin typeface="Times New Roman" panose="02020603050405020304" pitchFamily="18" charset="0"/>
                </a:rPr>
                <a:t>3</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5892" name="Rectangle 276"/>
            <p:cNvSpPr>
              <a:spLocks noChangeArrowheads="1"/>
            </p:cNvSpPr>
            <p:nvPr/>
          </p:nvSpPr>
          <p:spPr bwMode="auto">
            <a:xfrm>
              <a:off x="3388" y="3055"/>
              <a:ext cx="21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000000"/>
                  </a:solidFill>
                  <a:effectLst/>
                  <a:latin typeface="Times New Roman" panose="02020603050405020304" pitchFamily="18" charset="0"/>
                </a:rPr>
                <a:t>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5893" name="Rectangle 277"/>
            <p:cNvSpPr>
              <a:spLocks noChangeArrowheads="1"/>
            </p:cNvSpPr>
            <p:nvPr/>
          </p:nvSpPr>
          <p:spPr bwMode="auto">
            <a:xfrm>
              <a:off x="3518" y="3161"/>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00"/>
                  </a:solidFill>
                  <a:effectLst/>
                  <a:latin typeface="Times New Roman" panose="02020603050405020304" pitchFamily="18" charset="0"/>
                </a:rPr>
                <a:t>2</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5894" name="Rectangle 278"/>
            <p:cNvSpPr>
              <a:spLocks noChangeArrowheads="1"/>
            </p:cNvSpPr>
            <p:nvPr/>
          </p:nvSpPr>
          <p:spPr bwMode="auto">
            <a:xfrm>
              <a:off x="3449" y="2049"/>
              <a:ext cx="22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000000"/>
                  </a:solidFill>
                  <a:effectLst/>
                  <a:latin typeface="Times New Roman" panose="02020603050405020304" pitchFamily="18" charset="0"/>
                </a:rPr>
                <a:t>D</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5895" name="Rectangle 279"/>
            <p:cNvSpPr>
              <a:spLocks noChangeArrowheads="1"/>
            </p:cNvSpPr>
            <p:nvPr/>
          </p:nvSpPr>
          <p:spPr bwMode="auto">
            <a:xfrm>
              <a:off x="3587" y="2159"/>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00"/>
                  </a:solidFill>
                  <a:effectLst/>
                  <a:latin typeface="Times New Roman" panose="02020603050405020304" pitchFamily="18" charset="0"/>
                </a:rPr>
                <a:t>1</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5897" name="Rectangle 280"/>
            <p:cNvSpPr>
              <a:spLocks noChangeArrowheads="1"/>
            </p:cNvSpPr>
            <p:nvPr/>
          </p:nvSpPr>
          <p:spPr bwMode="auto">
            <a:xfrm>
              <a:off x="3457" y="2421"/>
              <a:ext cx="22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000000"/>
                  </a:solidFill>
                  <a:effectLst/>
                  <a:latin typeface="Times New Roman" panose="02020603050405020304" pitchFamily="18" charset="0"/>
                </a:rPr>
                <a:t>D</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5898" name="Rectangle 281"/>
            <p:cNvSpPr>
              <a:spLocks noChangeArrowheads="1"/>
            </p:cNvSpPr>
            <p:nvPr/>
          </p:nvSpPr>
          <p:spPr bwMode="auto">
            <a:xfrm>
              <a:off x="3595" y="2531"/>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00"/>
                  </a:solidFill>
                  <a:effectLst/>
                  <a:latin typeface="Times New Roman" panose="02020603050405020304" pitchFamily="18" charset="0"/>
                </a:rPr>
                <a:t>2</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5899" name="Rectangle 282"/>
            <p:cNvSpPr>
              <a:spLocks noChangeArrowheads="1"/>
            </p:cNvSpPr>
            <p:nvPr/>
          </p:nvSpPr>
          <p:spPr bwMode="auto">
            <a:xfrm>
              <a:off x="3906" y="1081"/>
              <a:ext cx="21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000000"/>
                  </a:solidFill>
                  <a:effectLst/>
                  <a:latin typeface="Times New Roman" panose="02020603050405020304" pitchFamily="18" charset="0"/>
                </a:rPr>
                <a:t>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5900" name="Rectangle 283"/>
            <p:cNvSpPr>
              <a:spLocks noChangeArrowheads="1"/>
            </p:cNvSpPr>
            <p:nvPr/>
          </p:nvSpPr>
          <p:spPr bwMode="auto">
            <a:xfrm>
              <a:off x="4036" y="1191"/>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00"/>
                  </a:solidFill>
                  <a:effectLst/>
                  <a:latin typeface="Times New Roman" panose="02020603050405020304" pitchFamily="18" charset="0"/>
                </a:rPr>
                <a:t>1</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5901" name="Rectangle 284"/>
            <p:cNvSpPr>
              <a:spLocks noChangeArrowheads="1"/>
            </p:cNvSpPr>
            <p:nvPr/>
          </p:nvSpPr>
          <p:spPr bwMode="auto">
            <a:xfrm>
              <a:off x="3909" y="2931"/>
              <a:ext cx="21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000000"/>
                  </a:solidFill>
                  <a:effectLst/>
                  <a:latin typeface="Times New Roman" panose="02020603050405020304" pitchFamily="18" charset="0"/>
                </a:rPr>
                <a:t>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5902" name="Rectangle 285"/>
            <p:cNvSpPr>
              <a:spLocks noChangeArrowheads="1"/>
            </p:cNvSpPr>
            <p:nvPr/>
          </p:nvSpPr>
          <p:spPr bwMode="auto">
            <a:xfrm>
              <a:off x="4039" y="3041"/>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00"/>
                  </a:solidFill>
                  <a:effectLst/>
                  <a:latin typeface="Times New Roman" panose="02020603050405020304" pitchFamily="18" charset="0"/>
                </a:rPr>
                <a:t>2</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5903" name="Rectangle 286"/>
            <p:cNvSpPr>
              <a:spLocks noChangeArrowheads="1"/>
            </p:cNvSpPr>
            <p:nvPr/>
          </p:nvSpPr>
          <p:spPr bwMode="auto">
            <a:xfrm>
              <a:off x="4670" y="658"/>
              <a:ext cx="33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000000"/>
                  </a:solidFill>
                  <a:effectLst/>
                  <a:latin typeface="Times New Roman" panose="02020603050405020304" pitchFamily="18" charset="0"/>
                </a:rPr>
                <a:t>+U</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5904" name="Rectangle 287"/>
            <p:cNvSpPr>
              <a:spLocks noChangeArrowheads="1"/>
            </p:cNvSpPr>
            <p:nvPr/>
          </p:nvSpPr>
          <p:spPr bwMode="auto">
            <a:xfrm>
              <a:off x="4917" y="765"/>
              <a:ext cx="23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00"/>
                  </a:solidFill>
                  <a:effectLst/>
                  <a:latin typeface="Times New Roman" panose="02020603050405020304" pitchFamily="18" charset="0"/>
                </a:rPr>
                <a:t>CC</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5905" name="Rectangle 288"/>
            <p:cNvSpPr>
              <a:spLocks noChangeArrowheads="1"/>
            </p:cNvSpPr>
            <p:nvPr/>
          </p:nvSpPr>
          <p:spPr bwMode="auto">
            <a:xfrm>
              <a:off x="3996" y="2055"/>
              <a:ext cx="22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000000"/>
                  </a:solidFill>
                  <a:effectLst/>
                  <a:latin typeface="Times New Roman" panose="02020603050405020304" pitchFamily="18" charset="0"/>
                </a:rPr>
                <a:t>A</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5906" name="Rectangle 289"/>
            <p:cNvSpPr>
              <a:spLocks noChangeArrowheads="1"/>
            </p:cNvSpPr>
            <p:nvPr/>
          </p:nvSpPr>
          <p:spPr bwMode="auto">
            <a:xfrm>
              <a:off x="2873" y="1194"/>
              <a:ext cx="21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000000"/>
                  </a:solidFill>
                  <a:effectLst/>
                  <a:latin typeface="Times New Roman" panose="02020603050405020304" pitchFamily="18" charset="0"/>
                </a:rPr>
                <a:t>C</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5907" name="Rectangle 290"/>
            <p:cNvSpPr>
              <a:spLocks noChangeArrowheads="1"/>
            </p:cNvSpPr>
            <p:nvPr/>
          </p:nvSpPr>
          <p:spPr bwMode="auto">
            <a:xfrm>
              <a:off x="3132" y="1269"/>
              <a:ext cx="19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000000"/>
                  </a:solidFill>
                  <a:effectLst/>
                  <a:latin typeface="Times New Roman" panose="02020603050405020304" pitchFamily="18"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5908" name="Rectangle 291"/>
            <p:cNvSpPr>
              <a:spLocks noChangeArrowheads="1"/>
            </p:cNvSpPr>
            <p:nvPr/>
          </p:nvSpPr>
          <p:spPr bwMode="auto">
            <a:xfrm>
              <a:off x="4825" y="2591"/>
              <a:ext cx="19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FF0000"/>
                  </a:solidFill>
                  <a:effectLst/>
                  <a:latin typeface="Times New Roman" panose="02020603050405020304" pitchFamily="18" charset="0"/>
                </a:rPr>
                <a:t>u</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5909" name="Rectangle 292"/>
            <p:cNvSpPr>
              <a:spLocks noChangeArrowheads="1"/>
            </p:cNvSpPr>
            <p:nvPr/>
          </p:nvSpPr>
          <p:spPr bwMode="auto">
            <a:xfrm>
              <a:off x="4932" y="2698"/>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FF0000"/>
                  </a:solidFill>
                  <a:effectLst/>
                  <a:latin typeface="Times New Roman" panose="02020603050405020304" pitchFamily="18" charset="0"/>
                </a:rPr>
                <a:t>o</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5910" name="Line 293"/>
            <p:cNvSpPr>
              <a:spLocks noChangeShapeType="1"/>
            </p:cNvSpPr>
            <p:nvPr/>
          </p:nvSpPr>
          <p:spPr bwMode="auto">
            <a:xfrm flipH="1">
              <a:off x="3293" y="2816"/>
              <a:ext cx="664" cy="0"/>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911" name="Line 294"/>
            <p:cNvSpPr>
              <a:spLocks noChangeShapeType="1"/>
            </p:cNvSpPr>
            <p:nvPr/>
          </p:nvSpPr>
          <p:spPr bwMode="auto">
            <a:xfrm>
              <a:off x="3305" y="1468"/>
              <a:ext cx="623" cy="0"/>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912" name="Line 295"/>
            <p:cNvSpPr>
              <a:spLocks noChangeShapeType="1"/>
            </p:cNvSpPr>
            <p:nvPr/>
          </p:nvSpPr>
          <p:spPr bwMode="auto">
            <a:xfrm>
              <a:off x="2743" y="3362"/>
              <a:ext cx="1984" cy="0"/>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913" name="Line 296"/>
            <p:cNvSpPr>
              <a:spLocks noChangeShapeType="1"/>
            </p:cNvSpPr>
            <p:nvPr/>
          </p:nvSpPr>
          <p:spPr bwMode="auto">
            <a:xfrm>
              <a:off x="4125" y="2969"/>
              <a:ext cx="0" cy="537"/>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914" name="Line 297"/>
            <p:cNvSpPr>
              <a:spLocks noChangeShapeType="1"/>
            </p:cNvSpPr>
            <p:nvPr/>
          </p:nvSpPr>
          <p:spPr bwMode="auto">
            <a:xfrm>
              <a:off x="3301" y="749"/>
              <a:ext cx="0" cy="2607"/>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5915" name="Group 300"/>
            <p:cNvGrpSpPr>
              <a:grpSpLocks/>
            </p:cNvGrpSpPr>
            <p:nvPr/>
          </p:nvGrpSpPr>
          <p:grpSpPr bwMode="auto">
            <a:xfrm>
              <a:off x="3257" y="902"/>
              <a:ext cx="83" cy="252"/>
              <a:chOff x="3257" y="902"/>
              <a:chExt cx="83" cy="252"/>
            </a:xfrm>
          </p:grpSpPr>
          <p:sp>
            <p:nvSpPr>
              <p:cNvPr id="206116" name="Rectangle 298"/>
              <p:cNvSpPr>
                <a:spLocks noChangeArrowheads="1"/>
              </p:cNvSpPr>
              <p:nvPr/>
            </p:nvSpPr>
            <p:spPr bwMode="auto">
              <a:xfrm>
                <a:off x="3257" y="902"/>
                <a:ext cx="83" cy="2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117" name="Rectangle 299"/>
              <p:cNvSpPr>
                <a:spLocks noChangeArrowheads="1"/>
              </p:cNvSpPr>
              <p:nvPr/>
            </p:nvSpPr>
            <p:spPr bwMode="auto">
              <a:xfrm>
                <a:off x="3257" y="902"/>
                <a:ext cx="83" cy="252"/>
              </a:xfrm>
              <a:prstGeom prst="rect">
                <a:avLst/>
              </a:prstGeom>
              <a:noFill/>
              <a:ln w="365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5916" name="Group 303"/>
            <p:cNvGrpSpPr>
              <a:grpSpLocks/>
            </p:cNvGrpSpPr>
            <p:nvPr/>
          </p:nvGrpSpPr>
          <p:grpSpPr bwMode="auto">
            <a:xfrm>
              <a:off x="3256" y="2977"/>
              <a:ext cx="83" cy="246"/>
              <a:chOff x="3256" y="2977"/>
              <a:chExt cx="83" cy="246"/>
            </a:xfrm>
          </p:grpSpPr>
          <p:sp>
            <p:nvSpPr>
              <p:cNvPr id="206114" name="Rectangle 301"/>
              <p:cNvSpPr>
                <a:spLocks noChangeArrowheads="1"/>
              </p:cNvSpPr>
              <p:nvPr/>
            </p:nvSpPr>
            <p:spPr bwMode="auto">
              <a:xfrm>
                <a:off x="3256" y="2977"/>
                <a:ext cx="83" cy="2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115" name="Rectangle 302"/>
              <p:cNvSpPr>
                <a:spLocks noChangeArrowheads="1"/>
              </p:cNvSpPr>
              <p:nvPr/>
            </p:nvSpPr>
            <p:spPr bwMode="auto">
              <a:xfrm>
                <a:off x="3256" y="2977"/>
                <a:ext cx="83" cy="246"/>
              </a:xfrm>
              <a:prstGeom prst="rect">
                <a:avLst/>
              </a:prstGeom>
              <a:noFill/>
              <a:ln w="365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5917" name="Group 306"/>
            <p:cNvGrpSpPr>
              <a:grpSpLocks/>
            </p:cNvGrpSpPr>
            <p:nvPr/>
          </p:nvGrpSpPr>
          <p:grpSpPr bwMode="auto">
            <a:xfrm>
              <a:off x="3257" y="1645"/>
              <a:ext cx="83" cy="252"/>
              <a:chOff x="3257" y="1645"/>
              <a:chExt cx="83" cy="252"/>
            </a:xfrm>
          </p:grpSpPr>
          <p:sp>
            <p:nvSpPr>
              <p:cNvPr id="206112" name="Rectangle 304"/>
              <p:cNvSpPr>
                <a:spLocks noChangeArrowheads="1"/>
              </p:cNvSpPr>
              <p:nvPr/>
            </p:nvSpPr>
            <p:spPr bwMode="auto">
              <a:xfrm>
                <a:off x="3257" y="1645"/>
                <a:ext cx="83" cy="2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113" name="Rectangle 305"/>
              <p:cNvSpPr>
                <a:spLocks noChangeArrowheads="1"/>
              </p:cNvSpPr>
              <p:nvPr/>
            </p:nvSpPr>
            <p:spPr bwMode="auto">
              <a:xfrm>
                <a:off x="3257" y="1645"/>
                <a:ext cx="83" cy="252"/>
              </a:xfrm>
              <a:prstGeom prst="rect">
                <a:avLst/>
              </a:prstGeom>
              <a:noFill/>
              <a:ln w="365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05918" name="Oval 307"/>
            <p:cNvSpPr>
              <a:spLocks noChangeArrowheads="1"/>
            </p:cNvSpPr>
            <p:nvPr/>
          </p:nvSpPr>
          <p:spPr bwMode="auto">
            <a:xfrm>
              <a:off x="2741" y="1442"/>
              <a:ext cx="48" cy="48"/>
            </a:xfrm>
            <a:prstGeom prst="ellipse">
              <a:avLst/>
            </a:prstGeom>
            <a:noFill/>
            <a:ln w="365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919" name="Line 308"/>
            <p:cNvSpPr>
              <a:spLocks noChangeShapeType="1"/>
            </p:cNvSpPr>
            <p:nvPr/>
          </p:nvSpPr>
          <p:spPr bwMode="auto">
            <a:xfrm>
              <a:off x="4147" y="2219"/>
              <a:ext cx="245" cy="0"/>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1728" name="Line 309"/>
            <p:cNvSpPr>
              <a:spLocks noChangeShapeType="1"/>
            </p:cNvSpPr>
            <p:nvPr/>
          </p:nvSpPr>
          <p:spPr bwMode="auto">
            <a:xfrm>
              <a:off x="4723" y="2210"/>
              <a:ext cx="0" cy="1152"/>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1729" name="Group 312"/>
            <p:cNvGrpSpPr>
              <a:grpSpLocks/>
            </p:cNvGrpSpPr>
            <p:nvPr/>
          </p:nvGrpSpPr>
          <p:grpSpPr bwMode="auto">
            <a:xfrm>
              <a:off x="4681" y="2641"/>
              <a:ext cx="83" cy="252"/>
              <a:chOff x="4681" y="2641"/>
              <a:chExt cx="83" cy="252"/>
            </a:xfrm>
          </p:grpSpPr>
          <p:sp>
            <p:nvSpPr>
              <p:cNvPr id="206110" name="Rectangle 310"/>
              <p:cNvSpPr>
                <a:spLocks noChangeArrowheads="1"/>
              </p:cNvSpPr>
              <p:nvPr/>
            </p:nvSpPr>
            <p:spPr bwMode="auto">
              <a:xfrm>
                <a:off x="4681" y="2641"/>
                <a:ext cx="83" cy="2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111" name="Rectangle 311"/>
              <p:cNvSpPr>
                <a:spLocks noChangeArrowheads="1"/>
              </p:cNvSpPr>
              <p:nvPr/>
            </p:nvSpPr>
            <p:spPr bwMode="auto">
              <a:xfrm>
                <a:off x="4681" y="2641"/>
                <a:ext cx="83" cy="252"/>
              </a:xfrm>
              <a:prstGeom prst="rect">
                <a:avLst/>
              </a:prstGeom>
              <a:noFill/>
              <a:ln w="365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01731" name="Line 313"/>
            <p:cNvSpPr>
              <a:spLocks noChangeShapeType="1"/>
            </p:cNvSpPr>
            <p:nvPr/>
          </p:nvSpPr>
          <p:spPr bwMode="auto">
            <a:xfrm>
              <a:off x="4042" y="3497"/>
              <a:ext cx="166" cy="0"/>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1732" name="Group 316"/>
            <p:cNvGrpSpPr>
              <a:grpSpLocks/>
            </p:cNvGrpSpPr>
            <p:nvPr/>
          </p:nvGrpSpPr>
          <p:grpSpPr bwMode="auto">
            <a:xfrm>
              <a:off x="4405" y="2113"/>
              <a:ext cx="83" cy="205"/>
              <a:chOff x="4405" y="2113"/>
              <a:chExt cx="83" cy="205"/>
            </a:xfrm>
          </p:grpSpPr>
          <p:sp>
            <p:nvSpPr>
              <p:cNvPr id="206108" name="Line 314"/>
              <p:cNvSpPr>
                <a:spLocks noChangeShapeType="1"/>
              </p:cNvSpPr>
              <p:nvPr/>
            </p:nvSpPr>
            <p:spPr bwMode="auto">
              <a:xfrm>
                <a:off x="4405" y="2113"/>
                <a:ext cx="0" cy="205"/>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109" name="Line 315"/>
              <p:cNvSpPr>
                <a:spLocks noChangeShapeType="1"/>
              </p:cNvSpPr>
              <p:nvPr/>
            </p:nvSpPr>
            <p:spPr bwMode="auto">
              <a:xfrm>
                <a:off x="4488" y="2113"/>
                <a:ext cx="0" cy="205"/>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01733" name="Line 317"/>
            <p:cNvSpPr>
              <a:spLocks noChangeShapeType="1"/>
            </p:cNvSpPr>
            <p:nvPr/>
          </p:nvSpPr>
          <p:spPr bwMode="auto">
            <a:xfrm>
              <a:off x="4492" y="2216"/>
              <a:ext cx="240" cy="0"/>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1734" name="Rectangle 318"/>
            <p:cNvSpPr>
              <a:spLocks noChangeArrowheads="1"/>
            </p:cNvSpPr>
            <p:nvPr/>
          </p:nvSpPr>
          <p:spPr bwMode="auto">
            <a:xfrm>
              <a:off x="4814" y="2188"/>
              <a:ext cx="19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FF0000"/>
                  </a:solidFill>
                  <a:effectLst/>
                  <a:latin typeface="Times New Roman" panose="02020603050405020304" pitchFamily="18"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1735" name="Rectangle 319"/>
            <p:cNvSpPr>
              <a:spLocks noChangeArrowheads="1"/>
            </p:cNvSpPr>
            <p:nvPr/>
          </p:nvSpPr>
          <p:spPr bwMode="auto">
            <a:xfrm>
              <a:off x="4845" y="3187"/>
              <a:ext cx="14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FF0000"/>
                  </a:solidFill>
                  <a:effectLst/>
                  <a:latin typeface="Symbol" panose="05050102010706020507" pitchFamily="18" charset="2"/>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1741" name="Rectangle 320"/>
            <p:cNvSpPr>
              <a:spLocks noChangeArrowheads="1"/>
            </p:cNvSpPr>
            <p:nvPr/>
          </p:nvSpPr>
          <p:spPr bwMode="auto">
            <a:xfrm>
              <a:off x="2588" y="1352"/>
              <a:ext cx="19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FF0000"/>
                  </a:solidFill>
                  <a:effectLst/>
                  <a:latin typeface="Times New Roman" panose="02020603050405020304" pitchFamily="18"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nvGrpSpPr>
            <p:cNvPr id="201742" name="Group 323"/>
            <p:cNvGrpSpPr>
              <a:grpSpLocks/>
            </p:cNvGrpSpPr>
            <p:nvPr/>
          </p:nvGrpSpPr>
          <p:grpSpPr bwMode="auto">
            <a:xfrm>
              <a:off x="4106" y="3326"/>
              <a:ext cx="48" cy="52"/>
              <a:chOff x="4106" y="3326"/>
              <a:chExt cx="48" cy="52"/>
            </a:xfrm>
          </p:grpSpPr>
          <p:sp>
            <p:nvSpPr>
              <p:cNvPr id="206106" name="Oval 321"/>
              <p:cNvSpPr>
                <a:spLocks noChangeArrowheads="1"/>
              </p:cNvSpPr>
              <p:nvPr/>
            </p:nvSpPr>
            <p:spPr bwMode="auto">
              <a:xfrm>
                <a:off x="4106" y="3326"/>
                <a:ext cx="48" cy="52"/>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107" name="Oval 322"/>
              <p:cNvSpPr>
                <a:spLocks noChangeArrowheads="1"/>
              </p:cNvSpPr>
              <p:nvPr/>
            </p:nvSpPr>
            <p:spPr bwMode="auto">
              <a:xfrm>
                <a:off x="4106" y="3326"/>
                <a:ext cx="48" cy="52"/>
              </a:xfrm>
              <a:prstGeom prst="ellipse">
                <a:avLst/>
              </a:prstGeom>
              <a:noFill/>
              <a:ln w="365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01743" name="Rectangle 324"/>
            <p:cNvSpPr>
              <a:spLocks noChangeArrowheads="1"/>
            </p:cNvSpPr>
            <p:nvPr/>
          </p:nvSpPr>
          <p:spPr bwMode="auto">
            <a:xfrm>
              <a:off x="4402" y="1914"/>
              <a:ext cx="21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000000"/>
                  </a:solidFill>
                  <a:effectLst/>
                  <a:latin typeface="Times New Roman" panose="02020603050405020304" pitchFamily="18" charset="0"/>
                </a:rPr>
                <a:t>C</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1744" name="Rectangle 325"/>
            <p:cNvSpPr>
              <a:spLocks noChangeArrowheads="1"/>
            </p:cNvSpPr>
            <p:nvPr/>
          </p:nvSpPr>
          <p:spPr bwMode="auto">
            <a:xfrm>
              <a:off x="4531" y="2021"/>
              <a:ext cx="14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00"/>
                  </a:solidFill>
                  <a:effectLst/>
                  <a:latin typeface="Times New Roman" panose="02020603050405020304" pitchFamily="18" charset="0"/>
                </a:rPr>
                <a:t>L</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1745" name="Rectangle 326"/>
            <p:cNvSpPr>
              <a:spLocks noChangeArrowheads="1"/>
            </p:cNvSpPr>
            <p:nvPr/>
          </p:nvSpPr>
          <p:spPr bwMode="auto">
            <a:xfrm>
              <a:off x="4266" y="2023"/>
              <a:ext cx="19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000000"/>
                  </a:solidFill>
                  <a:effectLst/>
                  <a:latin typeface="Times New Roman" panose="02020603050405020304" pitchFamily="18"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1746" name="Freeform 327"/>
            <p:cNvSpPr>
              <a:spLocks noEditPoints="1"/>
            </p:cNvSpPr>
            <p:nvPr/>
          </p:nvSpPr>
          <p:spPr bwMode="auto">
            <a:xfrm>
              <a:off x="2550" y="2366"/>
              <a:ext cx="572" cy="32"/>
            </a:xfrm>
            <a:custGeom>
              <a:avLst/>
              <a:gdLst>
                <a:gd name="T0" fmla="*/ 0 w 572"/>
                <a:gd name="T1" fmla="*/ 8 h 32"/>
                <a:gd name="T2" fmla="*/ 524 w 572"/>
                <a:gd name="T3" fmla="*/ 8 h 32"/>
                <a:gd name="T4" fmla="*/ 524 w 572"/>
                <a:gd name="T5" fmla="*/ 24 h 32"/>
                <a:gd name="T6" fmla="*/ 0 w 572"/>
                <a:gd name="T7" fmla="*/ 24 h 32"/>
                <a:gd name="T8" fmla="*/ 0 w 572"/>
                <a:gd name="T9" fmla="*/ 8 h 32"/>
                <a:gd name="T10" fmla="*/ 524 w 572"/>
                <a:gd name="T11" fmla="*/ 16 h 32"/>
                <a:gd name="T12" fmla="*/ 492 w 572"/>
                <a:gd name="T13" fmla="*/ 0 h 32"/>
                <a:gd name="T14" fmla="*/ 572 w 572"/>
                <a:gd name="T15" fmla="*/ 16 h 32"/>
                <a:gd name="T16" fmla="*/ 492 w 572"/>
                <a:gd name="T17" fmla="*/ 32 h 32"/>
                <a:gd name="T18" fmla="*/ 524 w 572"/>
                <a:gd name="T19"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2" h="32">
                  <a:moveTo>
                    <a:pt x="0" y="8"/>
                  </a:moveTo>
                  <a:lnTo>
                    <a:pt x="524" y="8"/>
                  </a:lnTo>
                  <a:lnTo>
                    <a:pt x="524" y="24"/>
                  </a:lnTo>
                  <a:lnTo>
                    <a:pt x="0" y="24"/>
                  </a:lnTo>
                  <a:lnTo>
                    <a:pt x="0" y="8"/>
                  </a:lnTo>
                  <a:close/>
                  <a:moveTo>
                    <a:pt x="524" y="16"/>
                  </a:moveTo>
                  <a:lnTo>
                    <a:pt x="492" y="0"/>
                  </a:lnTo>
                  <a:lnTo>
                    <a:pt x="572" y="16"/>
                  </a:lnTo>
                  <a:lnTo>
                    <a:pt x="492" y="32"/>
                  </a:lnTo>
                  <a:lnTo>
                    <a:pt x="524" y="16"/>
                  </a:lnTo>
                  <a:close/>
                </a:path>
              </a:pathLst>
            </a:custGeom>
            <a:solidFill>
              <a:srgbClr val="000000"/>
            </a:solidFill>
            <a:ln w="317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1747" name="Freeform 328"/>
            <p:cNvSpPr>
              <a:spLocks noEditPoints="1"/>
            </p:cNvSpPr>
            <p:nvPr/>
          </p:nvSpPr>
          <p:spPr bwMode="auto">
            <a:xfrm>
              <a:off x="2524" y="2022"/>
              <a:ext cx="32" cy="362"/>
            </a:xfrm>
            <a:custGeom>
              <a:avLst/>
              <a:gdLst>
                <a:gd name="T0" fmla="*/ 8 w 32"/>
                <a:gd name="T1" fmla="*/ 362 h 362"/>
                <a:gd name="T2" fmla="*/ 8 w 32"/>
                <a:gd name="T3" fmla="*/ 48 h 362"/>
                <a:gd name="T4" fmla="*/ 24 w 32"/>
                <a:gd name="T5" fmla="*/ 48 h 362"/>
                <a:gd name="T6" fmla="*/ 24 w 32"/>
                <a:gd name="T7" fmla="*/ 362 h 362"/>
                <a:gd name="T8" fmla="*/ 8 w 32"/>
                <a:gd name="T9" fmla="*/ 362 h 362"/>
                <a:gd name="T10" fmla="*/ 16 w 32"/>
                <a:gd name="T11" fmla="*/ 48 h 362"/>
                <a:gd name="T12" fmla="*/ 0 w 32"/>
                <a:gd name="T13" fmla="*/ 80 h 362"/>
                <a:gd name="T14" fmla="*/ 16 w 32"/>
                <a:gd name="T15" fmla="*/ 0 h 362"/>
                <a:gd name="T16" fmla="*/ 32 w 32"/>
                <a:gd name="T17" fmla="*/ 80 h 362"/>
                <a:gd name="T18" fmla="*/ 16 w 32"/>
                <a:gd name="T19" fmla="*/ 48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62">
                  <a:moveTo>
                    <a:pt x="8" y="362"/>
                  </a:moveTo>
                  <a:lnTo>
                    <a:pt x="8" y="48"/>
                  </a:lnTo>
                  <a:lnTo>
                    <a:pt x="24" y="48"/>
                  </a:lnTo>
                  <a:lnTo>
                    <a:pt x="24" y="362"/>
                  </a:lnTo>
                  <a:lnTo>
                    <a:pt x="8" y="362"/>
                  </a:lnTo>
                  <a:close/>
                  <a:moveTo>
                    <a:pt x="16" y="48"/>
                  </a:moveTo>
                  <a:lnTo>
                    <a:pt x="0" y="80"/>
                  </a:lnTo>
                  <a:lnTo>
                    <a:pt x="16" y="0"/>
                  </a:lnTo>
                  <a:lnTo>
                    <a:pt x="32" y="80"/>
                  </a:lnTo>
                  <a:lnTo>
                    <a:pt x="16" y="48"/>
                  </a:lnTo>
                  <a:close/>
                </a:path>
              </a:pathLst>
            </a:custGeom>
            <a:solidFill>
              <a:srgbClr val="000000"/>
            </a:solidFill>
            <a:ln w="317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1748" name="Rectangle 329"/>
            <p:cNvSpPr>
              <a:spLocks noChangeArrowheads="1"/>
            </p:cNvSpPr>
            <p:nvPr/>
          </p:nvSpPr>
          <p:spPr bwMode="auto">
            <a:xfrm>
              <a:off x="2493" y="2398"/>
              <a:ext cx="19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1" u="none" strike="noStrike" cap="none" normalizeH="0" baseline="0" smtClean="0">
                  <a:ln>
                    <a:noFill/>
                  </a:ln>
                  <a:solidFill>
                    <a:srgbClr val="000000"/>
                  </a:solidFill>
                  <a:effectLst/>
                  <a:latin typeface="Times New Roman" panose="02020603050405020304" pitchFamily="18" charset="0"/>
                </a:rPr>
                <a:t>O</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1749" name="Rectangle 330"/>
            <p:cNvSpPr>
              <a:spLocks noChangeArrowheads="1"/>
            </p:cNvSpPr>
            <p:nvPr/>
          </p:nvSpPr>
          <p:spPr bwMode="auto">
            <a:xfrm>
              <a:off x="3020" y="2366"/>
              <a:ext cx="13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000000"/>
                  </a:solidFill>
                  <a:effectLst/>
                  <a:latin typeface="Times New Roman" panose="02020603050405020304" pitchFamily="18" charset="0"/>
                </a:rPr>
                <a:t>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1750" name="Rectangle 331"/>
            <p:cNvSpPr>
              <a:spLocks noChangeArrowheads="1"/>
            </p:cNvSpPr>
            <p:nvPr/>
          </p:nvSpPr>
          <p:spPr bwMode="auto">
            <a:xfrm>
              <a:off x="2544" y="1836"/>
              <a:ext cx="19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FF5050"/>
                  </a:solidFill>
                  <a:effectLst/>
                  <a:latin typeface="Times New Roman" panose="02020603050405020304" pitchFamily="18" charset="0"/>
                </a:rPr>
                <a:t>u</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1751" name="Rectangle 332"/>
            <p:cNvSpPr>
              <a:spLocks noChangeArrowheads="1"/>
            </p:cNvSpPr>
            <p:nvPr/>
          </p:nvSpPr>
          <p:spPr bwMode="auto">
            <a:xfrm>
              <a:off x="2651" y="1943"/>
              <a:ext cx="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FF5050"/>
                  </a:solidFill>
                  <a:effectLst/>
                  <a:latin typeface="Times New Roman" panose="02020603050405020304" pitchFamily="18" charset="0"/>
                </a:rPr>
                <a:t>i</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1752" name="Freeform 333"/>
            <p:cNvSpPr>
              <a:spLocks/>
            </p:cNvSpPr>
            <p:nvPr/>
          </p:nvSpPr>
          <p:spPr bwMode="auto">
            <a:xfrm>
              <a:off x="2549" y="2154"/>
              <a:ext cx="365" cy="452"/>
            </a:xfrm>
            <a:custGeom>
              <a:avLst/>
              <a:gdLst>
                <a:gd name="T0" fmla="*/ 0 w 365"/>
                <a:gd name="T1" fmla="*/ 196 h 452"/>
                <a:gd name="T2" fmla="*/ 86 w 365"/>
                <a:gd name="T3" fmla="*/ 37 h 452"/>
                <a:gd name="T4" fmla="*/ 258 w 365"/>
                <a:gd name="T5" fmla="*/ 422 h 452"/>
                <a:gd name="T6" fmla="*/ 365 w 365"/>
                <a:gd name="T7" fmla="*/ 218 h 452"/>
              </a:gdLst>
              <a:ahLst/>
              <a:cxnLst>
                <a:cxn ang="0">
                  <a:pos x="T0" y="T1"/>
                </a:cxn>
                <a:cxn ang="0">
                  <a:pos x="T2" y="T3"/>
                </a:cxn>
                <a:cxn ang="0">
                  <a:pos x="T4" y="T5"/>
                </a:cxn>
                <a:cxn ang="0">
                  <a:pos x="T6" y="T7"/>
                </a:cxn>
              </a:cxnLst>
              <a:rect l="0" t="0" r="r" b="b"/>
              <a:pathLst>
                <a:path w="365" h="452">
                  <a:moveTo>
                    <a:pt x="0" y="196"/>
                  </a:moveTo>
                  <a:cubicBezTo>
                    <a:pt x="14" y="169"/>
                    <a:pt x="43" y="0"/>
                    <a:pt x="86" y="37"/>
                  </a:cubicBezTo>
                  <a:cubicBezTo>
                    <a:pt x="129" y="75"/>
                    <a:pt x="211" y="391"/>
                    <a:pt x="258" y="422"/>
                  </a:cubicBezTo>
                  <a:cubicBezTo>
                    <a:pt x="304" y="452"/>
                    <a:pt x="343" y="261"/>
                    <a:pt x="365" y="218"/>
                  </a:cubicBezTo>
                </a:path>
              </a:pathLst>
            </a:custGeom>
            <a:noFill/>
            <a:ln w="36513" cap="flat">
              <a:solidFill>
                <a:srgbClr val="FF5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1753" name="Freeform 334"/>
            <p:cNvSpPr>
              <a:spLocks noEditPoints="1"/>
            </p:cNvSpPr>
            <p:nvPr/>
          </p:nvSpPr>
          <p:spPr bwMode="auto">
            <a:xfrm>
              <a:off x="2550" y="2366"/>
              <a:ext cx="572" cy="32"/>
            </a:xfrm>
            <a:custGeom>
              <a:avLst/>
              <a:gdLst>
                <a:gd name="T0" fmla="*/ 0 w 572"/>
                <a:gd name="T1" fmla="*/ 8 h 32"/>
                <a:gd name="T2" fmla="*/ 524 w 572"/>
                <a:gd name="T3" fmla="*/ 8 h 32"/>
                <a:gd name="T4" fmla="*/ 524 w 572"/>
                <a:gd name="T5" fmla="*/ 24 h 32"/>
                <a:gd name="T6" fmla="*/ 0 w 572"/>
                <a:gd name="T7" fmla="*/ 24 h 32"/>
                <a:gd name="T8" fmla="*/ 0 w 572"/>
                <a:gd name="T9" fmla="*/ 8 h 32"/>
                <a:gd name="T10" fmla="*/ 524 w 572"/>
                <a:gd name="T11" fmla="*/ 16 h 32"/>
                <a:gd name="T12" fmla="*/ 492 w 572"/>
                <a:gd name="T13" fmla="*/ 0 h 32"/>
                <a:gd name="T14" fmla="*/ 572 w 572"/>
                <a:gd name="T15" fmla="*/ 16 h 32"/>
                <a:gd name="T16" fmla="*/ 492 w 572"/>
                <a:gd name="T17" fmla="*/ 32 h 32"/>
                <a:gd name="T18" fmla="*/ 524 w 572"/>
                <a:gd name="T19"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2" h="32">
                  <a:moveTo>
                    <a:pt x="0" y="8"/>
                  </a:moveTo>
                  <a:lnTo>
                    <a:pt x="524" y="8"/>
                  </a:lnTo>
                  <a:lnTo>
                    <a:pt x="524" y="24"/>
                  </a:lnTo>
                  <a:lnTo>
                    <a:pt x="0" y="24"/>
                  </a:lnTo>
                  <a:lnTo>
                    <a:pt x="0" y="8"/>
                  </a:lnTo>
                  <a:close/>
                  <a:moveTo>
                    <a:pt x="524" y="16"/>
                  </a:moveTo>
                  <a:lnTo>
                    <a:pt x="492" y="0"/>
                  </a:lnTo>
                  <a:lnTo>
                    <a:pt x="572" y="16"/>
                  </a:lnTo>
                  <a:lnTo>
                    <a:pt x="492" y="32"/>
                  </a:lnTo>
                  <a:lnTo>
                    <a:pt x="524" y="16"/>
                  </a:lnTo>
                  <a:close/>
                </a:path>
              </a:pathLst>
            </a:custGeom>
            <a:solidFill>
              <a:srgbClr val="000000"/>
            </a:solidFill>
            <a:ln w="317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1754" name="Freeform 335"/>
            <p:cNvSpPr>
              <a:spLocks noEditPoints="1"/>
            </p:cNvSpPr>
            <p:nvPr/>
          </p:nvSpPr>
          <p:spPr bwMode="auto">
            <a:xfrm>
              <a:off x="2524" y="2022"/>
              <a:ext cx="32" cy="362"/>
            </a:xfrm>
            <a:custGeom>
              <a:avLst/>
              <a:gdLst>
                <a:gd name="T0" fmla="*/ 8 w 32"/>
                <a:gd name="T1" fmla="*/ 362 h 362"/>
                <a:gd name="T2" fmla="*/ 8 w 32"/>
                <a:gd name="T3" fmla="*/ 48 h 362"/>
                <a:gd name="T4" fmla="*/ 24 w 32"/>
                <a:gd name="T5" fmla="*/ 48 h 362"/>
                <a:gd name="T6" fmla="*/ 24 w 32"/>
                <a:gd name="T7" fmla="*/ 362 h 362"/>
                <a:gd name="T8" fmla="*/ 8 w 32"/>
                <a:gd name="T9" fmla="*/ 362 h 362"/>
                <a:gd name="T10" fmla="*/ 16 w 32"/>
                <a:gd name="T11" fmla="*/ 48 h 362"/>
                <a:gd name="T12" fmla="*/ 0 w 32"/>
                <a:gd name="T13" fmla="*/ 80 h 362"/>
                <a:gd name="T14" fmla="*/ 16 w 32"/>
                <a:gd name="T15" fmla="*/ 0 h 362"/>
                <a:gd name="T16" fmla="*/ 32 w 32"/>
                <a:gd name="T17" fmla="*/ 80 h 362"/>
                <a:gd name="T18" fmla="*/ 16 w 32"/>
                <a:gd name="T19" fmla="*/ 48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62">
                  <a:moveTo>
                    <a:pt x="8" y="362"/>
                  </a:moveTo>
                  <a:lnTo>
                    <a:pt x="8" y="48"/>
                  </a:lnTo>
                  <a:lnTo>
                    <a:pt x="24" y="48"/>
                  </a:lnTo>
                  <a:lnTo>
                    <a:pt x="24" y="362"/>
                  </a:lnTo>
                  <a:lnTo>
                    <a:pt x="8" y="362"/>
                  </a:lnTo>
                  <a:close/>
                  <a:moveTo>
                    <a:pt x="16" y="48"/>
                  </a:moveTo>
                  <a:lnTo>
                    <a:pt x="0" y="80"/>
                  </a:lnTo>
                  <a:lnTo>
                    <a:pt x="16" y="0"/>
                  </a:lnTo>
                  <a:lnTo>
                    <a:pt x="32" y="80"/>
                  </a:lnTo>
                  <a:lnTo>
                    <a:pt x="16" y="48"/>
                  </a:lnTo>
                  <a:close/>
                </a:path>
              </a:pathLst>
            </a:custGeom>
            <a:solidFill>
              <a:srgbClr val="000000"/>
            </a:solidFill>
            <a:ln w="317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1755" name="Rectangle 336"/>
            <p:cNvSpPr>
              <a:spLocks noChangeArrowheads="1"/>
            </p:cNvSpPr>
            <p:nvPr/>
          </p:nvSpPr>
          <p:spPr bwMode="auto">
            <a:xfrm>
              <a:off x="2493" y="2398"/>
              <a:ext cx="19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1" u="none" strike="noStrike" cap="none" normalizeH="0" baseline="0" smtClean="0">
                  <a:ln>
                    <a:noFill/>
                  </a:ln>
                  <a:solidFill>
                    <a:srgbClr val="000000"/>
                  </a:solidFill>
                  <a:effectLst/>
                  <a:latin typeface="Times New Roman" panose="02020603050405020304" pitchFamily="18" charset="0"/>
                </a:rPr>
                <a:t>O</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1756" name="Rectangle 337"/>
            <p:cNvSpPr>
              <a:spLocks noChangeArrowheads="1"/>
            </p:cNvSpPr>
            <p:nvPr/>
          </p:nvSpPr>
          <p:spPr bwMode="auto">
            <a:xfrm>
              <a:off x="3020" y="2366"/>
              <a:ext cx="13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000000"/>
                  </a:solidFill>
                  <a:effectLst/>
                  <a:latin typeface="Times New Roman" panose="02020603050405020304" pitchFamily="18" charset="0"/>
                </a:rPr>
                <a:t>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1757" name="Rectangle 338"/>
            <p:cNvSpPr>
              <a:spLocks noChangeArrowheads="1"/>
            </p:cNvSpPr>
            <p:nvPr/>
          </p:nvSpPr>
          <p:spPr bwMode="auto">
            <a:xfrm>
              <a:off x="2544" y="1836"/>
              <a:ext cx="19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FF5050"/>
                  </a:solidFill>
                  <a:effectLst/>
                  <a:latin typeface="Times New Roman" panose="02020603050405020304" pitchFamily="18" charset="0"/>
                </a:rPr>
                <a:t>u</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1758" name="Rectangle 339"/>
            <p:cNvSpPr>
              <a:spLocks noChangeArrowheads="1"/>
            </p:cNvSpPr>
            <p:nvPr/>
          </p:nvSpPr>
          <p:spPr bwMode="auto">
            <a:xfrm>
              <a:off x="2651" y="1943"/>
              <a:ext cx="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FF5050"/>
                  </a:solidFill>
                  <a:effectLst/>
                  <a:latin typeface="Times New Roman" panose="02020603050405020304" pitchFamily="18" charset="0"/>
                </a:rPr>
                <a:t>i</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1759" name="Freeform 340"/>
            <p:cNvSpPr>
              <a:spLocks/>
            </p:cNvSpPr>
            <p:nvPr/>
          </p:nvSpPr>
          <p:spPr bwMode="auto">
            <a:xfrm>
              <a:off x="2549" y="2154"/>
              <a:ext cx="365" cy="452"/>
            </a:xfrm>
            <a:custGeom>
              <a:avLst/>
              <a:gdLst>
                <a:gd name="T0" fmla="*/ 0 w 365"/>
                <a:gd name="T1" fmla="*/ 196 h 452"/>
                <a:gd name="T2" fmla="*/ 86 w 365"/>
                <a:gd name="T3" fmla="*/ 37 h 452"/>
                <a:gd name="T4" fmla="*/ 258 w 365"/>
                <a:gd name="T5" fmla="*/ 422 h 452"/>
                <a:gd name="T6" fmla="*/ 365 w 365"/>
                <a:gd name="T7" fmla="*/ 218 h 452"/>
              </a:gdLst>
              <a:ahLst/>
              <a:cxnLst>
                <a:cxn ang="0">
                  <a:pos x="T0" y="T1"/>
                </a:cxn>
                <a:cxn ang="0">
                  <a:pos x="T2" y="T3"/>
                </a:cxn>
                <a:cxn ang="0">
                  <a:pos x="T4" y="T5"/>
                </a:cxn>
                <a:cxn ang="0">
                  <a:pos x="T6" y="T7"/>
                </a:cxn>
              </a:cxnLst>
              <a:rect l="0" t="0" r="r" b="b"/>
              <a:pathLst>
                <a:path w="365" h="452">
                  <a:moveTo>
                    <a:pt x="0" y="196"/>
                  </a:moveTo>
                  <a:cubicBezTo>
                    <a:pt x="14" y="169"/>
                    <a:pt x="43" y="0"/>
                    <a:pt x="86" y="37"/>
                  </a:cubicBezTo>
                  <a:cubicBezTo>
                    <a:pt x="129" y="75"/>
                    <a:pt x="211" y="391"/>
                    <a:pt x="258" y="422"/>
                  </a:cubicBezTo>
                  <a:cubicBezTo>
                    <a:pt x="304" y="452"/>
                    <a:pt x="343" y="261"/>
                    <a:pt x="365" y="218"/>
                  </a:cubicBezTo>
                </a:path>
              </a:pathLst>
            </a:custGeom>
            <a:noFill/>
            <a:ln w="36513" cap="flat">
              <a:solidFill>
                <a:srgbClr val="FF5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985" name="Freeform 341"/>
            <p:cNvSpPr>
              <a:spLocks noEditPoints="1"/>
            </p:cNvSpPr>
            <p:nvPr/>
          </p:nvSpPr>
          <p:spPr bwMode="auto">
            <a:xfrm>
              <a:off x="5102" y="2214"/>
              <a:ext cx="611" cy="32"/>
            </a:xfrm>
            <a:custGeom>
              <a:avLst/>
              <a:gdLst>
                <a:gd name="T0" fmla="*/ 0 w 611"/>
                <a:gd name="T1" fmla="*/ 8 h 32"/>
                <a:gd name="T2" fmla="*/ 564 w 611"/>
                <a:gd name="T3" fmla="*/ 8 h 32"/>
                <a:gd name="T4" fmla="*/ 564 w 611"/>
                <a:gd name="T5" fmla="*/ 24 h 32"/>
                <a:gd name="T6" fmla="*/ 0 w 611"/>
                <a:gd name="T7" fmla="*/ 24 h 32"/>
                <a:gd name="T8" fmla="*/ 0 w 611"/>
                <a:gd name="T9" fmla="*/ 8 h 32"/>
                <a:gd name="T10" fmla="*/ 564 w 611"/>
                <a:gd name="T11" fmla="*/ 16 h 32"/>
                <a:gd name="T12" fmla="*/ 532 w 611"/>
                <a:gd name="T13" fmla="*/ 0 h 32"/>
                <a:gd name="T14" fmla="*/ 611 w 611"/>
                <a:gd name="T15" fmla="*/ 16 h 32"/>
                <a:gd name="T16" fmla="*/ 532 w 611"/>
                <a:gd name="T17" fmla="*/ 32 h 32"/>
                <a:gd name="T18" fmla="*/ 564 w 611"/>
                <a:gd name="T19"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1" h="32">
                  <a:moveTo>
                    <a:pt x="0" y="8"/>
                  </a:moveTo>
                  <a:lnTo>
                    <a:pt x="564" y="8"/>
                  </a:lnTo>
                  <a:lnTo>
                    <a:pt x="564" y="24"/>
                  </a:lnTo>
                  <a:lnTo>
                    <a:pt x="0" y="24"/>
                  </a:lnTo>
                  <a:lnTo>
                    <a:pt x="0" y="8"/>
                  </a:lnTo>
                  <a:close/>
                  <a:moveTo>
                    <a:pt x="564" y="16"/>
                  </a:moveTo>
                  <a:lnTo>
                    <a:pt x="532" y="0"/>
                  </a:lnTo>
                  <a:lnTo>
                    <a:pt x="611" y="16"/>
                  </a:lnTo>
                  <a:lnTo>
                    <a:pt x="532" y="32"/>
                  </a:lnTo>
                  <a:lnTo>
                    <a:pt x="564" y="16"/>
                  </a:lnTo>
                  <a:close/>
                </a:path>
              </a:pathLst>
            </a:custGeom>
            <a:solidFill>
              <a:srgbClr val="000000"/>
            </a:solidFill>
            <a:ln w="317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986" name="Rectangle 342"/>
            <p:cNvSpPr>
              <a:spLocks noChangeArrowheads="1"/>
            </p:cNvSpPr>
            <p:nvPr/>
          </p:nvSpPr>
          <p:spPr bwMode="auto">
            <a:xfrm>
              <a:off x="4958" y="2147"/>
              <a:ext cx="19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1" u="none" strike="noStrike" cap="none" normalizeH="0" baseline="0" smtClean="0">
                  <a:ln>
                    <a:noFill/>
                  </a:ln>
                  <a:solidFill>
                    <a:srgbClr val="000000"/>
                  </a:solidFill>
                  <a:effectLst/>
                  <a:latin typeface="Times New Roman" panose="02020603050405020304" pitchFamily="18" charset="0"/>
                </a:rPr>
                <a:t>O</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5987" name="Rectangle 343"/>
            <p:cNvSpPr>
              <a:spLocks noChangeArrowheads="1"/>
            </p:cNvSpPr>
            <p:nvPr/>
          </p:nvSpPr>
          <p:spPr bwMode="auto">
            <a:xfrm>
              <a:off x="5617" y="2205"/>
              <a:ext cx="13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000000"/>
                  </a:solidFill>
                  <a:effectLst/>
                  <a:latin typeface="Times New Roman" panose="02020603050405020304" pitchFamily="18" charset="0"/>
                </a:rPr>
                <a:t>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5988" name="Rectangle 344"/>
            <p:cNvSpPr>
              <a:spLocks noChangeArrowheads="1"/>
            </p:cNvSpPr>
            <p:nvPr/>
          </p:nvSpPr>
          <p:spPr bwMode="auto">
            <a:xfrm>
              <a:off x="5156" y="1545"/>
              <a:ext cx="19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FF5050"/>
                  </a:solidFill>
                  <a:effectLst/>
                  <a:latin typeface="Times New Roman" panose="02020603050405020304" pitchFamily="18" charset="0"/>
                </a:rPr>
                <a:t>u</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5989" name="Rectangle 345"/>
            <p:cNvSpPr>
              <a:spLocks noChangeArrowheads="1"/>
            </p:cNvSpPr>
            <p:nvPr/>
          </p:nvSpPr>
          <p:spPr bwMode="auto">
            <a:xfrm>
              <a:off x="5263" y="1664"/>
              <a:ext cx="12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FF5050"/>
                  </a:solidFill>
                  <a:effectLst/>
                  <a:latin typeface="Times New Roman" panose="02020603050405020304" pitchFamily="18" charset="0"/>
                </a:rPr>
                <a:t>O</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5990" name="Freeform 346"/>
            <p:cNvSpPr>
              <a:spLocks noEditPoints="1"/>
            </p:cNvSpPr>
            <p:nvPr/>
          </p:nvSpPr>
          <p:spPr bwMode="auto">
            <a:xfrm>
              <a:off x="5085" y="1645"/>
              <a:ext cx="32" cy="587"/>
            </a:xfrm>
            <a:custGeom>
              <a:avLst/>
              <a:gdLst>
                <a:gd name="T0" fmla="*/ 8 w 32"/>
                <a:gd name="T1" fmla="*/ 587 h 587"/>
                <a:gd name="T2" fmla="*/ 8 w 32"/>
                <a:gd name="T3" fmla="*/ 48 h 587"/>
                <a:gd name="T4" fmla="*/ 24 w 32"/>
                <a:gd name="T5" fmla="*/ 48 h 587"/>
                <a:gd name="T6" fmla="*/ 24 w 32"/>
                <a:gd name="T7" fmla="*/ 587 h 587"/>
                <a:gd name="T8" fmla="*/ 8 w 32"/>
                <a:gd name="T9" fmla="*/ 587 h 587"/>
                <a:gd name="T10" fmla="*/ 16 w 32"/>
                <a:gd name="T11" fmla="*/ 48 h 587"/>
                <a:gd name="T12" fmla="*/ 0 w 32"/>
                <a:gd name="T13" fmla="*/ 80 h 587"/>
                <a:gd name="T14" fmla="*/ 16 w 32"/>
                <a:gd name="T15" fmla="*/ 0 h 587"/>
                <a:gd name="T16" fmla="*/ 32 w 32"/>
                <a:gd name="T17" fmla="*/ 80 h 587"/>
                <a:gd name="T18" fmla="*/ 16 w 32"/>
                <a:gd name="T19" fmla="*/ 48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87">
                  <a:moveTo>
                    <a:pt x="8" y="587"/>
                  </a:moveTo>
                  <a:lnTo>
                    <a:pt x="8" y="48"/>
                  </a:lnTo>
                  <a:lnTo>
                    <a:pt x="24" y="48"/>
                  </a:lnTo>
                  <a:lnTo>
                    <a:pt x="24" y="587"/>
                  </a:lnTo>
                  <a:lnTo>
                    <a:pt x="8" y="587"/>
                  </a:lnTo>
                  <a:close/>
                  <a:moveTo>
                    <a:pt x="16" y="48"/>
                  </a:moveTo>
                  <a:lnTo>
                    <a:pt x="0" y="80"/>
                  </a:lnTo>
                  <a:lnTo>
                    <a:pt x="16" y="0"/>
                  </a:lnTo>
                  <a:lnTo>
                    <a:pt x="32" y="80"/>
                  </a:lnTo>
                  <a:lnTo>
                    <a:pt x="16" y="48"/>
                  </a:lnTo>
                  <a:close/>
                </a:path>
              </a:pathLst>
            </a:custGeom>
            <a:solidFill>
              <a:srgbClr val="000000"/>
            </a:solidFill>
            <a:ln w="317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991" name="Freeform 347"/>
            <p:cNvSpPr>
              <a:spLocks/>
            </p:cNvSpPr>
            <p:nvPr/>
          </p:nvSpPr>
          <p:spPr bwMode="auto">
            <a:xfrm>
              <a:off x="5104" y="1810"/>
              <a:ext cx="429" cy="844"/>
            </a:xfrm>
            <a:custGeom>
              <a:avLst/>
              <a:gdLst>
                <a:gd name="T0" fmla="*/ 0 w 429"/>
                <a:gd name="T1" fmla="*/ 422 h 844"/>
                <a:gd name="T2" fmla="*/ 129 w 429"/>
                <a:gd name="T3" fmla="*/ 60 h 844"/>
                <a:gd name="T4" fmla="*/ 301 w 429"/>
                <a:gd name="T5" fmla="*/ 783 h 844"/>
                <a:gd name="T6" fmla="*/ 429 w 429"/>
                <a:gd name="T7" fmla="*/ 422 h 844"/>
              </a:gdLst>
              <a:ahLst/>
              <a:cxnLst>
                <a:cxn ang="0">
                  <a:pos x="T0" y="T1"/>
                </a:cxn>
                <a:cxn ang="0">
                  <a:pos x="T2" y="T3"/>
                </a:cxn>
                <a:cxn ang="0">
                  <a:pos x="T4" y="T5"/>
                </a:cxn>
                <a:cxn ang="0">
                  <a:pos x="T6" y="T7"/>
                </a:cxn>
              </a:cxnLst>
              <a:rect l="0" t="0" r="r" b="b"/>
              <a:pathLst>
                <a:path w="429" h="844">
                  <a:moveTo>
                    <a:pt x="0" y="422"/>
                  </a:moveTo>
                  <a:cubicBezTo>
                    <a:pt x="39" y="211"/>
                    <a:pt x="79" y="0"/>
                    <a:pt x="129" y="60"/>
                  </a:cubicBezTo>
                  <a:cubicBezTo>
                    <a:pt x="179" y="120"/>
                    <a:pt x="250" y="723"/>
                    <a:pt x="301" y="783"/>
                  </a:cubicBezTo>
                  <a:cubicBezTo>
                    <a:pt x="351" y="844"/>
                    <a:pt x="390" y="633"/>
                    <a:pt x="429" y="422"/>
                  </a:cubicBezTo>
                </a:path>
              </a:pathLst>
            </a:custGeom>
            <a:noFill/>
            <a:ln w="36513" cap="flat">
              <a:solidFill>
                <a:srgbClr val="FF5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992" name="Freeform 348"/>
            <p:cNvSpPr>
              <a:spLocks noEditPoints="1"/>
            </p:cNvSpPr>
            <p:nvPr/>
          </p:nvSpPr>
          <p:spPr bwMode="auto">
            <a:xfrm>
              <a:off x="5102" y="2214"/>
              <a:ext cx="611" cy="32"/>
            </a:xfrm>
            <a:custGeom>
              <a:avLst/>
              <a:gdLst>
                <a:gd name="T0" fmla="*/ 0 w 611"/>
                <a:gd name="T1" fmla="*/ 8 h 32"/>
                <a:gd name="T2" fmla="*/ 564 w 611"/>
                <a:gd name="T3" fmla="*/ 8 h 32"/>
                <a:gd name="T4" fmla="*/ 564 w 611"/>
                <a:gd name="T5" fmla="*/ 24 h 32"/>
                <a:gd name="T6" fmla="*/ 0 w 611"/>
                <a:gd name="T7" fmla="*/ 24 h 32"/>
                <a:gd name="T8" fmla="*/ 0 w 611"/>
                <a:gd name="T9" fmla="*/ 8 h 32"/>
                <a:gd name="T10" fmla="*/ 564 w 611"/>
                <a:gd name="T11" fmla="*/ 16 h 32"/>
                <a:gd name="T12" fmla="*/ 532 w 611"/>
                <a:gd name="T13" fmla="*/ 0 h 32"/>
                <a:gd name="T14" fmla="*/ 611 w 611"/>
                <a:gd name="T15" fmla="*/ 16 h 32"/>
                <a:gd name="T16" fmla="*/ 532 w 611"/>
                <a:gd name="T17" fmla="*/ 32 h 32"/>
                <a:gd name="T18" fmla="*/ 564 w 611"/>
                <a:gd name="T19"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1" h="32">
                  <a:moveTo>
                    <a:pt x="0" y="8"/>
                  </a:moveTo>
                  <a:lnTo>
                    <a:pt x="564" y="8"/>
                  </a:lnTo>
                  <a:lnTo>
                    <a:pt x="564" y="24"/>
                  </a:lnTo>
                  <a:lnTo>
                    <a:pt x="0" y="24"/>
                  </a:lnTo>
                  <a:lnTo>
                    <a:pt x="0" y="8"/>
                  </a:lnTo>
                  <a:close/>
                  <a:moveTo>
                    <a:pt x="564" y="16"/>
                  </a:moveTo>
                  <a:lnTo>
                    <a:pt x="532" y="0"/>
                  </a:lnTo>
                  <a:lnTo>
                    <a:pt x="611" y="16"/>
                  </a:lnTo>
                  <a:lnTo>
                    <a:pt x="532" y="32"/>
                  </a:lnTo>
                  <a:lnTo>
                    <a:pt x="564" y="16"/>
                  </a:lnTo>
                  <a:close/>
                </a:path>
              </a:pathLst>
            </a:custGeom>
            <a:solidFill>
              <a:srgbClr val="000000"/>
            </a:solidFill>
            <a:ln w="317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993" name="Rectangle 349"/>
            <p:cNvSpPr>
              <a:spLocks noChangeArrowheads="1"/>
            </p:cNvSpPr>
            <p:nvPr/>
          </p:nvSpPr>
          <p:spPr bwMode="auto">
            <a:xfrm>
              <a:off x="4958" y="2147"/>
              <a:ext cx="19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1" u="none" strike="noStrike" cap="none" normalizeH="0" baseline="0" smtClean="0">
                  <a:ln>
                    <a:noFill/>
                  </a:ln>
                  <a:solidFill>
                    <a:srgbClr val="000000"/>
                  </a:solidFill>
                  <a:effectLst/>
                  <a:latin typeface="Times New Roman" panose="02020603050405020304" pitchFamily="18" charset="0"/>
                </a:rPr>
                <a:t>O</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5994" name="Rectangle 350"/>
            <p:cNvSpPr>
              <a:spLocks noChangeArrowheads="1"/>
            </p:cNvSpPr>
            <p:nvPr/>
          </p:nvSpPr>
          <p:spPr bwMode="auto">
            <a:xfrm>
              <a:off x="5617" y="2205"/>
              <a:ext cx="13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000000"/>
                  </a:solidFill>
                  <a:effectLst/>
                  <a:latin typeface="Times New Roman" panose="02020603050405020304" pitchFamily="18" charset="0"/>
                </a:rPr>
                <a:t>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5995" name="Rectangle 351"/>
            <p:cNvSpPr>
              <a:spLocks noChangeArrowheads="1"/>
            </p:cNvSpPr>
            <p:nvPr/>
          </p:nvSpPr>
          <p:spPr bwMode="auto">
            <a:xfrm>
              <a:off x="5156" y="1545"/>
              <a:ext cx="19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FF5050"/>
                  </a:solidFill>
                  <a:effectLst/>
                  <a:latin typeface="Times New Roman" panose="02020603050405020304" pitchFamily="18" charset="0"/>
                </a:rPr>
                <a:t>u</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5996" name="Rectangle 352"/>
            <p:cNvSpPr>
              <a:spLocks noChangeArrowheads="1"/>
            </p:cNvSpPr>
            <p:nvPr/>
          </p:nvSpPr>
          <p:spPr bwMode="auto">
            <a:xfrm>
              <a:off x="5263" y="1664"/>
              <a:ext cx="12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FF5050"/>
                  </a:solidFill>
                  <a:effectLst/>
                  <a:latin typeface="Times New Roman" panose="02020603050405020304" pitchFamily="18" charset="0"/>
                </a:rPr>
                <a:t>O</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5997" name="Freeform 353"/>
            <p:cNvSpPr>
              <a:spLocks noEditPoints="1"/>
            </p:cNvSpPr>
            <p:nvPr/>
          </p:nvSpPr>
          <p:spPr bwMode="auto">
            <a:xfrm>
              <a:off x="5085" y="1645"/>
              <a:ext cx="32" cy="587"/>
            </a:xfrm>
            <a:custGeom>
              <a:avLst/>
              <a:gdLst>
                <a:gd name="T0" fmla="*/ 8 w 32"/>
                <a:gd name="T1" fmla="*/ 587 h 587"/>
                <a:gd name="T2" fmla="*/ 8 w 32"/>
                <a:gd name="T3" fmla="*/ 48 h 587"/>
                <a:gd name="T4" fmla="*/ 24 w 32"/>
                <a:gd name="T5" fmla="*/ 48 h 587"/>
                <a:gd name="T6" fmla="*/ 24 w 32"/>
                <a:gd name="T7" fmla="*/ 587 h 587"/>
                <a:gd name="T8" fmla="*/ 8 w 32"/>
                <a:gd name="T9" fmla="*/ 587 h 587"/>
                <a:gd name="T10" fmla="*/ 16 w 32"/>
                <a:gd name="T11" fmla="*/ 48 h 587"/>
                <a:gd name="T12" fmla="*/ 0 w 32"/>
                <a:gd name="T13" fmla="*/ 80 h 587"/>
                <a:gd name="T14" fmla="*/ 16 w 32"/>
                <a:gd name="T15" fmla="*/ 0 h 587"/>
                <a:gd name="T16" fmla="*/ 32 w 32"/>
                <a:gd name="T17" fmla="*/ 80 h 587"/>
                <a:gd name="T18" fmla="*/ 16 w 32"/>
                <a:gd name="T19" fmla="*/ 48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87">
                  <a:moveTo>
                    <a:pt x="8" y="587"/>
                  </a:moveTo>
                  <a:lnTo>
                    <a:pt x="8" y="48"/>
                  </a:lnTo>
                  <a:lnTo>
                    <a:pt x="24" y="48"/>
                  </a:lnTo>
                  <a:lnTo>
                    <a:pt x="24" y="587"/>
                  </a:lnTo>
                  <a:lnTo>
                    <a:pt x="8" y="587"/>
                  </a:lnTo>
                  <a:close/>
                  <a:moveTo>
                    <a:pt x="16" y="48"/>
                  </a:moveTo>
                  <a:lnTo>
                    <a:pt x="0" y="80"/>
                  </a:lnTo>
                  <a:lnTo>
                    <a:pt x="16" y="0"/>
                  </a:lnTo>
                  <a:lnTo>
                    <a:pt x="32" y="80"/>
                  </a:lnTo>
                  <a:lnTo>
                    <a:pt x="16" y="48"/>
                  </a:lnTo>
                  <a:close/>
                </a:path>
              </a:pathLst>
            </a:custGeom>
            <a:solidFill>
              <a:srgbClr val="000000"/>
            </a:solidFill>
            <a:ln w="317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998" name="Freeform 354"/>
            <p:cNvSpPr>
              <a:spLocks/>
            </p:cNvSpPr>
            <p:nvPr/>
          </p:nvSpPr>
          <p:spPr bwMode="auto">
            <a:xfrm>
              <a:off x="5104" y="1810"/>
              <a:ext cx="429" cy="844"/>
            </a:xfrm>
            <a:custGeom>
              <a:avLst/>
              <a:gdLst>
                <a:gd name="T0" fmla="*/ 0 w 429"/>
                <a:gd name="T1" fmla="*/ 422 h 844"/>
                <a:gd name="T2" fmla="*/ 129 w 429"/>
                <a:gd name="T3" fmla="*/ 60 h 844"/>
                <a:gd name="T4" fmla="*/ 301 w 429"/>
                <a:gd name="T5" fmla="*/ 783 h 844"/>
                <a:gd name="T6" fmla="*/ 429 w 429"/>
                <a:gd name="T7" fmla="*/ 422 h 844"/>
              </a:gdLst>
              <a:ahLst/>
              <a:cxnLst>
                <a:cxn ang="0">
                  <a:pos x="T0" y="T1"/>
                </a:cxn>
                <a:cxn ang="0">
                  <a:pos x="T2" y="T3"/>
                </a:cxn>
                <a:cxn ang="0">
                  <a:pos x="T4" y="T5"/>
                </a:cxn>
                <a:cxn ang="0">
                  <a:pos x="T6" y="T7"/>
                </a:cxn>
              </a:cxnLst>
              <a:rect l="0" t="0" r="r" b="b"/>
              <a:pathLst>
                <a:path w="429" h="844">
                  <a:moveTo>
                    <a:pt x="0" y="422"/>
                  </a:moveTo>
                  <a:cubicBezTo>
                    <a:pt x="39" y="211"/>
                    <a:pt x="79" y="0"/>
                    <a:pt x="129" y="60"/>
                  </a:cubicBezTo>
                  <a:cubicBezTo>
                    <a:pt x="179" y="120"/>
                    <a:pt x="250" y="723"/>
                    <a:pt x="301" y="783"/>
                  </a:cubicBezTo>
                  <a:cubicBezTo>
                    <a:pt x="351" y="844"/>
                    <a:pt x="390" y="633"/>
                    <a:pt x="429" y="422"/>
                  </a:cubicBezTo>
                </a:path>
              </a:pathLst>
            </a:custGeom>
            <a:noFill/>
            <a:ln w="36513" cap="flat">
              <a:solidFill>
                <a:srgbClr val="FF505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999" name="Freeform 355"/>
            <p:cNvSpPr>
              <a:spLocks noEditPoints="1"/>
            </p:cNvSpPr>
            <p:nvPr/>
          </p:nvSpPr>
          <p:spPr bwMode="auto">
            <a:xfrm>
              <a:off x="4223" y="825"/>
              <a:ext cx="573" cy="1816"/>
            </a:xfrm>
            <a:custGeom>
              <a:avLst/>
              <a:gdLst>
                <a:gd name="T0" fmla="*/ 21 w 573"/>
                <a:gd name="T1" fmla="*/ 33 h 1816"/>
                <a:gd name="T2" fmla="*/ 21 w 573"/>
                <a:gd name="T3" fmla="*/ 99 h 1816"/>
                <a:gd name="T4" fmla="*/ 20 w 573"/>
                <a:gd name="T5" fmla="*/ 181 h 1816"/>
                <a:gd name="T6" fmla="*/ 18 w 573"/>
                <a:gd name="T7" fmla="*/ 306 h 1816"/>
                <a:gd name="T8" fmla="*/ 20 w 573"/>
                <a:gd name="T9" fmla="*/ 512 h 1816"/>
                <a:gd name="T10" fmla="*/ 31 w 573"/>
                <a:gd name="T11" fmla="*/ 710 h 1816"/>
                <a:gd name="T12" fmla="*/ 43 w 573"/>
                <a:gd name="T13" fmla="*/ 798 h 1816"/>
                <a:gd name="T14" fmla="*/ 59 w 573"/>
                <a:gd name="T15" fmla="*/ 871 h 1816"/>
                <a:gd name="T16" fmla="*/ 80 w 573"/>
                <a:gd name="T17" fmla="*/ 927 h 1816"/>
                <a:gd name="T18" fmla="*/ 110 w 573"/>
                <a:gd name="T19" fmla="*/ 967 h 1816"/>
                <a:gd name="T20" fmla="*/ 147 w 573"/>
                <a:gd name="T21" fmla="*/ 995 h 1816"/>
                <a:gd name="T22" fmla="*/ 221 w 573"/>
                <a:gd name="T23" fmla="*/ 1025 h 1816"/>
                <a:gd name="T24" fmla="*/ 320 w 573"/>
                <a:gd name="T25" fmla="*/ 1046 h 1816"/>
                <a:gd name="T26" fmla="*/ 415 w 573"/>
                <a:gd name="T27" fmla="*/ 1070 h 1816"/>
                <a:gd name="T28" fmla="*/ 470 w 573"/>
                <a:gd name="T29" fmla="*/ 1099 h 1816"/>
                <a:gd name="T30" fmla="*/ 503 w 573"/>
                <a:gd name="T31" fmla="*/ 1133 h 1816"/>
                <a:gd name="T32" fmla="*/ 527 w 573"/>
                <a:gd name="T33" fmla="*/ 1179 h 1816"/>
                <a:gd name="T34" fmla="*/ 548 w 573"/>
                <a:gd name="T35" fmla="*/ 1255 h 1816"/>
                <a:gd name="T36" fmla="*/ 564 w 573"/>
                <a:gd name="T37" fmla="*/ 1391 h 1816"/>
                <a:gd name="T38" fmla="*/ 567 w 573"/>
                <a:gd name="T39" fmla="*/ 1537 h 1816"/>
                <a:gd name="T40" fmla="*/ 566 w 573"/>
                <a:gd name="T41" fmla="*/ 1675 h 1816"/>
                <a:gd name="T42" fmla="*/ 565 w 573"/>
                <a:gd name="T43" fmla="*/ 1762 h 1816"/>
                <a:gd name="T44" fmla="*/ 547 w 573"/>
                <a:gd name="T45" fmla="*/ 1716 h 1816"/>
                <a:gd name="T46" fmla="*/ 549 w 573"/>
                <a:gd name="T47" fmla="*/ 1585 h 1816"/>
                <a:gd name="T48" fmla="*/ 548 w 573"/>
                <a:gd name="T49" fmla="*/ 1440 h 1816"/>
                <a:gd name="T50" fmla="*/ 537 w 573"/>
                <a:gd name="T51" fmla="*/ 1301 h 1816"/>
                <a:gd name="T52" fmla="*/ 516 w 573"/>
                <a:gd name="T53" fmla="*/ 1203 h 1816"/>
                <a:gd name="T54" fmla="*/ 497 w 573"/>
                <a:gd name="T55" fmla="*/ 1157 h 1816"/>
                <a:gd name="T56" fmla="*/ 471 w 573"/>
                <a:gd name="T57" fmla="*/ 1123 h 1816"/>
                <a:gd name="T58" fmla="*/ 437 w 573"/>
                <a:gd name="T59" fmla="*/ 1099 h 1816"/>
                <a:gd name="T60" fmla="*/ 349 w 573"/>
                <a:gd name="T61" fmla="*/ 1070 h 1816"/>
                <a:gd name="T62" fmla="*/ 249 w 573"/>
                <a:gd name="T63" fmla="*/ 1050 h 1816"/>
                <a:gd name="T64" fmla="*/ 152 w 573"/>
                <a:gd name="T65" fmla="*/ 1018 h 1816"/>
                <a:gd name="T66" fmla="*/ 109 w 573"/>
                <a:gd name="T67" fmla="*/ 990 h 1816"/>
                <a:gd name="T68" fmla="*/ 74 w 573"/>
                <a:gd name="T69" fmla="*/ 951 h 1816"/>
                <a:gd name="T70" fmla="*/ 48 w 573"/>
                <a:gd name="T71" fmla="*/ 897 h 1816"/>
                <a:gd name="T72" fmla="*/ 30 w 573"/>
                <a:gd name="T73" fmla="*/ 827 h 1816"/>
                <a:gd name="T74" fmla="*/ 16 w 573"/>
                <a:gd name="T75" fmla="*/ 743 h 1816"/>
                <a:gd name="T76" fmla="*/ 4 w 573"/>
                <a:gd name="T77" fmla="*/ 581 h 1816"/>
                <a:gd name="T78" fmla="*/ 0 w 573"/>
                <a:gd name="T79" fmla="*/ 373 h 1816"/>
                <a:gd name="T80" fmla="*/ 1 w 573"/>
                <a:gd name="T81" fmla="*/ 210 h 1816"/>
                <a:gd name="T82" fmla="*/ 2 w 573"/>
                <a:gd name="T83" fmla="*/ 125 h 1816"/>
                <a:gd name="T84" fmla="*/ 3 w 573"/>
                <a:gd name="T85" fmla="*/ 54 h 1816"/>
                <a:gd name="T86" fmla="*/ 2 w 573"/>
                <a:gd name="T87" fmla="*/ 1 h 1816"/>
                <a:gd name="T88" fmla="*/ 573 w 573"/>
                <a:gd name="T89" fmla="*/ 1725 h 1816"/>
                <a:gd name="T90" fmla="*/ 556 w 573"/>
                <a:gd name="T91" fmla="*/ 1762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73" h="1816">
                  <a:moveTo>
                    <a:pt x="20" y="0"/>
                  </a:moveTo>
                  <a:lnTo>
                    <a:pt x="20" y="16"/>
                  </a:lnTo>
                  <a:lnTo>
                    <a:pt x="21" y="33"/>
                  </a:lnTo>
                  <a:lnTo>
                    <a:pt x="21" y="54"/>
                  </a:lnTo>
                  <a:lnTo>
                    <a:pt x="21" y="76"/>
                  </a:lnTo>
                  <a:lnTo>
                    <a:pt x="21" y="99"/>
                  </a:lnTo>
                  <a:lnTo>
                    <a:pt x="20" y="125"/>
                  </a:lnTo>
                  <a:lnTo>
                    <a:pt x="20" y="152"/>
                  </a:lnTo>
                  <a:lnTo>
                    <a:pt x="20" y="181"/>
                  </a:lnTo>
                  <a:lnTo>
                    <a:pt x="19" y="210"/>
                  </a:lnTo>
                  <a:lnTo>
                    <a:pt x="19" y="241"/>
                  </a:lnTo>
                  <a:lnTo>
                    <a:pt x="18" y="306"/>
                  </a:lnTo>
                  <a:lnTo>
                    <a:pt x="18" y="373"/>
                  </a:lnTo>
                  <a:lnTo>
                    <a:pt x="18" y="442"/>
                  </a:lnTo>
                  <a:lnTo>
                    <a:pt x="20" y="512"/>
                  </a:lnTo>
                  <a:lnTo>
                    <a:pt x="22" y="580"/>
                  </a:lnTo>
                  <a:lnTo>
                    <a:pt x="26" y="647"/>
                  </a:lnTo>
                  <a:lnTo>
                    <a:pt x="31" y="710"/>
                  </a:lnTo>
                  <a:lnTo>
                    <a:pt x="34" y="741"/>
                  </a:lnTo>
                  <a:lnTo>
                    <a:pt x="38" y="770"/>
                  </a:lnTo>
                  <a:lnTo>
                    <a:pt x="43" y="798"/>
                  </a:lnTo>
                  <a:lnTo>
                    <a:pt x="47" y="824"/>
                  </a:lnTo>
                  <a:lnTo>
                    <a:pt x="53" y="848"/>
                  </a:lnTo>
                  <a:lnTo>
                    <a:pt x="59" y="871"/>
                  </a:lnTo>
                  <a:lnTo>
                    <a:pt x="65" y="892"/>
                  </a:lnTo>
                  <a:lnTo>
                    <a:pt x="72" y="910"/>
                  </a:lnTo>
                  <a:lnTo>
                    <a:pt x="80" y="927"/>
                  </a:lnTo>
                  <a:lnTo>
                    <a:pt x="89" y="941"/>
                  </a:lnTo>
                  <a:lnTo>
                    <a:pt x="99" y="955"/>
                  </a:lnTo>
                  <a:lnTo>
                    <a:pt x="110" y="967"/>
                  </a:lnTo>
                  <a:lnTo>
                    <a:pt x="121" y="977"/>
                  </a:lnTo>
                  <a:lnTo>
                    <a:pt x="134" y="987"/>
                  </a:lnTo>
                  <a:lnTo>
                    <a:pt x="147" y="995"/>
                  </a:lnTo>
                  <a:lnTo>
                    <a:pt x="160" y="1003"/>
                  </a:lnTo>
                  <a:lnTo>
                    <a:pt x="190" y="1015"/>
                  </a:lnTo>
                  <a:lnTo>
                    <a:pt x="221" y="1025"/>
                  </a:lnTo>
                  <a:lnTo>
                    <a:pt x="253" y="1033"/>
                  </a:lnTo>
                  <a:lnTo>
                    <a:pt x="286" y="1039"/>
                  </a:lnTo>
                  <a:lnTo>
                    <a:pt x="320" y="1046"/>
                  </a:lnTo>
                  <a:lnTo>
                    <a:pt x="352" y="1052"/>
                  </a:lnTo>
                  <a:lnTo>
                    <a:pt x="384" y="1060"/>
                  </a:lnTo>
                  <a:lnTo>
                    <a:pt x="415" y="1070"/>
                  </a:lnTo>
                  <a:lnTo>
                    <a:pt x="444" y="1082"/>
                  </a:lnTo>
                  <a:lnTo>
                    <a:pt x="458" y="1090"/>
                  </a:lnTo>
                  <a:lnTo>
                    <a:pt x="470" y="1099"/>
                  </a:lnTo>
                  <a:lnTo>
                    <a:pt x="482" y="1109"/>
                  </a:lnTo>
                  <a:lnTo>
                    <a:pt x="493" y="1120"/>
                  </a:lnTo>
                  <a:lnTo>
                    <a:pt x="503" y="1133"/>
                  </a:lnTo>
                  <a:lnTo>
                    <a:pt x="512" y="1147"/>
                  </a:lnTo>
                  <a:lnTo>
                    <a:pt x="520" y="1163"/>
                  </a:lnTo>
                  <a:lnTo>
                    <a:pt x="527" y="1179"/>
                  </a:lnTo>
                  <a:lnTo>
                    <a:pt x="533" y="1197"/>
                  </a:lnTo>
                  <a:lnTo>
                    <a:pt x="539" y="1215"/>
                  </a:lnTo>
                  <a:lnTo>
                    <a:pt x="548" y="1255"/>
                  </a:lnTo>
                  <a:lnTo>
                    <a:pt x="555" y="1298"/>
                  </a:lnTo>
                  <a:lnTo>
                    <a:pt x="560" y="1344"/>
                  </a:lnTo>
                  <a:lnTo>
                    <a:pt x="564" y="1391"/>
                  </a:lnTo>
                  <a:lnTo>
                    <a:pt x="566" y="1439"/>
                  </a:lnTo>
                  <a:lnTo>
                    <a:pt x="567" y="1488"/>
                  </a:lnTo>
                  <a:lnTo>
                    <a:pt x="567" y="1537"/>
                  </a:lnTo>
                  <a:lnTo>
                    <a:pt x="567" y="1585"/>
                  </a:lnTo>
                  <a:lnTo>
                    <a:pt x="566" y="1631"/>
                  </a:lnTo>
                  <a:lnTo>
                    <a:pt x="566" y="1675"/>
                  </a:lnTo>
                  <a:lnTo>
                    <a:pt x="565" y="1716"/>
                  </a:lnTo>
                  <a:lnTo>
                    <a:pt x="565" y="1754"/>
                  </a:lnTo>
                  <a:lnTo>
                    <a:pt x="565" y="1762"/>
                  </a:lnTo>
                  <a:lnTo>
                    <a:pt x="547" y="1762"/>
                  </a:lnTo>
                  <a:lnTo>
                    <a:pt x="547" y="1754"/>
                  </a:lnTo>
                  <a:lnTo>
                    <a:pt x="547" y="1716"/>
                  </a:lnTo>
                  <a:lnTo>
                    <a:pt x="548" y="1675"/>
                  </a:lnTo>
                  <a:lnTo>
                    <a:pt x="548" y="1631"/>
                  </a:lnTo>
                  <a:lnTo>
                    <a:pt x="549" y="1585"/>
                  </a:lnTo>
                  <a:lnTo>
                    <a:pt x="549" y="1537"/>
                  </a:lnTo>
                  <a:lnTo>
                    <a:pt x="549" y="1489"/>
                  </a:lnTo>
                  <a:lnTo>
                    <a:pt x="548" y="1440"/>
                  </a:lnTo>
                  <a:lnTo>
                    <a:pt x="546" y="1392"/>
                  </a:lnTo>
                  <a:lnTo>
                    <a:pt x="542" y="1346"/>
                  </a:lnTo>
                  <a:lnTo>
                    <a:pt x="537" y="1301"/>
                  </a:lnTo>
                  <a:lnTo>
                    <a:pt x="530" y="1259"/>
                  </a:lnTo>
                  <a:lnTo>
                    <a:pt x="521" y="1221"/>
                  </a:lnTo>
                  <a:lnTo>
                    <a:pt x="516" y="1203"/>
                  </a:lnTo>
                  <a:lnTo>
                    <a:pt x="510" y="1186"/>
                  </a:lnTo>
                  <a:lnTo>
                    <a:pt x="504" y="1171"/>
                  </a:lnTo>
                  <a:lnTo>
                    <a:pt x="497" y="1157"/>
                  </a:lnTo>
                  <a:lnTo>
                    <a:pt x="489" y="1144"/>
                  </a:lnTo>
                  <a:lnTo>
                    <a:pt x="480" y="1133"/>
                  </a:lnTo>
                  <a:lnTo>
                    <a:pt x="471" y="1123"/>
                  </a:lnTo>
                  <a:lnTo>
                    <a:pt x="460" y="1114"/>
                  </a:lnTo>
                  <a:lnTo>
                    <a:pt x="449" y="1106"/>
                  </a:lnTo>
                  <a:lnTo>
                    <a:pt x="437" y="1099"/>
                  </a:lnTo>
                  <a:lnTo>
                    <a:pt x="410" y="1087"/>
                  </a:lnTo>
                  <a:lnTo>
                    <a:pt x="380" y="1077"/>
                  </a:lnTo>
                  <a:lnTo>
                    <a:pt x="349" y="1070"/>
                  </a:lnTo>
                  <a:lnTo>
                    <a:pt x="316" y="1064"/>
                  </a:lnTo>
                  <a:lnTo>
                    <a:pt x="283" y="1057"/>
                  </a:lnTo>
                  <a:lnTo>
                    <a:pt x="249" y="1050"/>
                  </a:lnTo>
                  <a:lnTo>
                    <a:pt x="215" y="1042"/>
                  </a:lnTo>
                  <a:lnTo>
                    <a:pt x="183" y="1032"/>
                  </a:lnTo>
                  <a:lnTo>
                    <a:pt x="152" y="1018"/>
                  </a:lnTo>
                  <a:lnTo>
                    <a:pt x="137" y="1010"/>
                  </a:lnTo>
                  <a:lnTo>
                    <a:pt x="123" y="1001"/>
                  </a:lnTo>
                  <a:lnTo>
                    <a:pt x="109" y="990"/>
                  </a:lnTo>
                  <a:lnTo>
                    <a:pt x="97" y="979"/>
                  </a:lnTo>
                  <a:lnTo>
                    <a:pt x="85" y="965"/>
                  </a:lnTo>
                  <a:lnTo>
                    <a:pt x="74" y="951"/>
                  </a:lnTo>
                  <a:lnTo>
                    <a:pt x="64" y="934"/>
                  </a:lnTo>
                  <a:lnTo>
                    <a:pt x="56" y="917"/>
                  </a:lnTo>
                  <a:lnTo>
                    <a:pt x="48" y="897"/>
                  </a:lnTo>
                  <a:lnTo>
                    <a:pt x="41" y="875"/>
                  </a:lnTo>
                  <a:lnTo>
                    <a:pt x="35" y="852"/>
                  </a:lnTo>
                  <a:lnTo>
                    <a:pt x="30" y="827"/>
                  </a:lnTo>
                  <a:lnTo>
                    <a:pt x="25" y="800"/>
                  </a:lnTo>
                  <a:lnTo>
                    <a:pt x="20" y="772"/>
                  </a:lnTo>
                  <a:lnTo>
                    <a:pt x="16" y="743"/>
                  </a:lnTo>
                  <a:lnTo>
                    <a:pt x="13" y="712"/>
                  </a:lnTo>
                  <a:lnTo>
                    <a:pt x="8" y="648"/>
                  </a:lnTo>
                  <a:lnTo>
                    <a:pt x="4" y="581"/>
                  </a:lnTo>
                  <a:lnTo>
                    <a:pt x="2" y="512"/>
                  </a:lnTo>
                  <a:lnTo>
                    <a:pt x="0" y="442"/>
                  </a:lnTo>
                  <a:lnTo>
                    <a:pt x="0" y="373"/>
                  </a:lnTo>
                  <a:lnTo>
                    <a:pt x="0" y="306"/>
                  </a:lnTo>
                  <a:lnTo>
                    <a:pt x="1" y="241"/>
                  </a:lnTo>
                  <a:lnTo>
                    <a:pt x="1" y="210"/>
                  </a:lnTo>
                  <a:lnTo>
                    <a:pt x="2" y="180"/>
                  </a:lnTo>
                  <a:lnTo>
                    <a:pt x="2" y="152"/>
                  </a:lnTo>
                  <a:lnTo>
                    <a:pt x="2" y="125"/>
                  </a:lnTo>
                  <a:lnTo>
                    <a:pt x="3" y="99"/>
                  </a:lnTo>
                  <a:lnTo>
                    <a:pt x="3" y="76"/>
                  </a:lnTo>
                  <a:lnTo>
                    <a:pt x="3" y="54"/>
                  </a:lnTo>
                  <a:lnTo>
                    <a:pt x="3" y="34"/>
                  </a:lnTo>
                  <a:lnTo>
                    <a:pt x="2" y="16"/>
                  </a:lnTo>
                  <a:lnTo>
                    <a:pt x="2" y="1"/>
                  </a:lnTo>
                  <a:lnTo>
                    <a:pt x="20" y="0"/>
                  </a:lnTo>
                  <a:close/>
                  <a:moveTo>
                    <a:pt x="556" y="1762"/>
                  </a:moveTo>
                  <a:lnTo>
                    <a:pt x="573" y="1725"/>
                  </a:lnTo>
                  <a:lnTo>
                    <a:pt x="558" y="1816"/>
                  </a:lnTo>
                  <a:lnTo>
                    <a:pt x="537" y="1727"/>
                  </a:lnTo>
                  <a:lnTo>
                    <a:pt x="556" y="1762"/>
                  </a:lnTo>
                  <a:close/>
                </a:path>
              </a:pathLst>
            </a:custGeom>
            <a:solidFill>
              <a:srgbClr val="FF5050"/>
            </a:solidFill>
            <a:ln w="3175" cap="flat">
              <a:solidFill>
                <a:srgbClr val="FF505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000" name="Rectangle 356"/>
            <p:cNvSpPr>
              <a:spLocks noChangeArrowheads="1"/>
            </p:cNvSpPr>
            <p:nvPr/>
          </p:nvSpPr>
          <p:spPr bwMode="auto">
            <a:xfrm>
              <a:off x="4313" y="2971"/>
              <a:ext cx="13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FF0000"/>
                  </a:solidFill>
                  <a:effectLst/>
                  <a:latin typeface="Times New Roman" panose="02020603050405020304" pitchFamily="18" charset="0"/>
                </a:rPr>
                <a:t>i</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001" name="Rectangle 357"/>
            <p:cNvSpPr>
              <a:spLocks noChangeArrowheads="1"/>
            </p:cNvSpPr>
            <p:nvPr/>
          </p:nvSpPr>
          <p:spPr bwMode="auto">
            <a:xfrm>
              <a:off x="4367" y="3078"/>
              <a:ext cx="21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FF0000"/>
                  </a:solidFill>
                  <a:effectLst/>
                  <a:latin typeface="Times New Roman" panose="02020603050405020304" pitchFamily="18" charset="0"/>
                </a:rPr>
                <a:t>C2</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002" name="Freeform 358"/>
            <p:cNvSpPr>
              <a:spLocks noEditPoints="1"/>
            </p:cNvSpPr>
            <p:nvPr/>
          </p:nvSpPr>
          <p:spPr bwMode="auto">
            <a:xfrm>
              <a:off x="4212" y="2353"/>
              <a:ext cx="412" cy="947"/>
            </a:xfrm>
            <a:custGeom>
              <a:avLst/>
              <a:gdLst>
                <a:gd name="T0" fmla="*/ 62 w 2285"/>
                <a:gd name="T1" fmla="*/ 400 h 5261"/>
                <a:gd name="T2" fmla="*/ 149 w 2285"/>
                <a:gd name="T3" fmla="*/ 704 h 5261"/>
                <a:gd name="T4" fmla="*/ 34 w 2285"/>
                <a:gd name="T5" fmla="*/ 1100 h 5261"/>
                <a:gd name="T6" fmla="*/ 149 w 2285"/>
                <a:gd name="T7" fmla="*/ 704 h 5261"/>
                <a:gd name="T8" fmla="*/ 111 w 2285"/>
                <a:gd name="T9" fmla="*/ 1779 h 5261"/>
                <a:gd name="T10" fmla="*/ 11 w 2285"/>
                <a:gd name="T11" fmla="*/ 1776 h 5261"/>
                <a:gd name="T12" fmla="*/ 122 w 2285"/>
                <a:gd name="T13" fmla="*/ 1403 h 5261"/>
                <a:gd name="T14" fmla="*/ 100 w 2285"/>
                <a:gd name="T15" fmla="*/ 2452 h 5261"/>
                <a:gd name="T16" fmla="*/ 0 w 2285"/>
                <a:gd name="T17" fmla="*/ 2451 h 5261"/>
                <a:gd name="T18" fmla="*/ 105 w 2285"/>
                <a:gd name="T19" fmla="*/ 2102 h 5261"/>
                <a:gd name="T20" fmla="*/ 111 w 2285"/>
                <a:gd name="T21" fmla="*/ 3199 h 5261"/>
                <a:gd name="T22" fmla="*/ 2 w 2285"/>
                <a:gd name="T23" fmla="*/ 2802 h 5261"/>
                <a:gd name="T24" fmla="*/ 133 w 2285"/>
                <a:gd name="T25" fmla="*/ 3645 h 5261"/>
                <a:gd name="T26" fmla="*/ 34 w 2285"/>
                <a:gd name="T27" fmla="*/ 3650 h 5261"/>
                <a:gd name="T28" fmla="*/ 196 w 2285"/>
                <a:gd name="T29" fmla="*/ 4188 h 5261"/>
                <a:gd name="T30" fmla="*/ 246 w 2285"/>
                <a:gd name="T31" fmla="*/ 4436 h 5261"/>
                <a:gd name="T32" fmla="*/ 189 w 2285"/>
                <a:gd name="T33" fmla="*/ 4601 h 5261"/>
                <a:gd name="T34" fmla="*/ 126 w 2285"/>
                <a:gd name="T35" fmla="*/ 4360 h 5261"/>
                <a:gd name="T36" fmla="*/ 196 w 2285"/>
                <a:gd name="T37" fmla="*/ 4188 h 5261"/>
                <a:gd name="T38" fmla="*/ 464 w 2285"/>
                <a:gd name="T39" fmla="*/ 4907 h 5261"/>
                <a:gd name="T40" fmla="*/ 669 w 2285"/>
                <a:gd name="T41" fmla="*/ 5067 h 5261"/>
                <a:gd name="T42" fmla="*/ 641 w 2285"/>
                <a:gd name="T43" fmla="*/ 5163 h 5261"/>
                <a:gd name="T44" fmla="*/ 503 w 2285"/>
                <a:gd name="T45" fmla="*/ 5077 h 5261"/>
                <a:gd name="T46" fmla="*/ 391 w 2285"/>
                <a:gd name="T47" fmla="*/ 4974 h 5261"/>
                <a:gd name="T48" fmla="*/ 953 w 2285"/>
                <a:gd name="T49" fmla="*/ 5153 h 5261"/>
                <a:gd name="T50" fmla="*/ 1286 w 2285"/>
                <a:gd name="T51" fmla="*/ 5142 h 5261"/>
                <a:gd name="T52" fmla="*/ 1299 w 2285"/>
                <a:gd name="T53" fmla="*/ 5241 h 5261"/>
                <a:gd name="T54" fmla="*/ 941 w 2285"/>
                <a:gd name="T55" fmla="*/ 5252 h 5261"/>
                <a:gd name="T56" fmla="*/ 1650 w 2285"/>
                <a:gd name="T57" fmla="*/ 4998 h 5261"/>
                <a:gd name="T58" fmla="*/ 1887 w 2285"/>
                <a:gd name="T59" fmla="*/ 4784 h 5261"/>
                <a:gd name="T60" fmla="*/ 1815 w 2285"/>
                <a:gd name="T61" fmla="*/ 5002 h 5261"/>
                <a:gd name="T62" fmla="*/ 1598 w 2285"/>
                <a:gd name="T63" fmla="*/ 5025 h 5261"/>
                <a:gd name="T64" fmla="*/ 2067 w 2285"/>
                <a:gd name="T65" fmla="*/ 4395 h 5261"/>
                <a:gd name="T66" fmla="*/ 2109 w 2285"/>
                <a:gd name="T67" fmla="*/ 4158 h 5261"/>
                <a:gd name="T68" fmla="*/ 2184 w 2285"/>
                <a:gd name="T69" fmla="*/ 4322 h 5261"/>
                <a:gd name="T70" fmla="*/ 2120 w 2285"/>
                <a:gd name="T71" fmla="*/ 4571 h 5261"/>
                <a:gd name="T72" fmla="*/ 2143 w 2285"/>
                <a:gd name="T73" fmla="*/ 3849 h 5261"/>
                <a:gd name="T74" fmla="*/ 2263 w 2285"/>
                <a:gd name="T75" fmla="*/ 3469 h 5261"/>
                <a:gd name="T76" fmla="*/ 2241 w 2285"/>
                <a:gd name="T77" fmla="*/ 3871 h 5261"/>
                <a:gd name="T78" fmla="*/ 2172 w 2285"/>
                <a:gd name="T79" fmla="*/ 3014 h 5261"/>
                <a:gd name="T80" fmla="*/ 2272 w 2285"/>
                <a:gd name="T81" fmla="*/ 3015 h 5261"/>
                <a:gd name="T82" fmla="*/ 2169 w 2285"/>
                <a:gd name="T83" fmla="*/ 2468 h 5261"/>
                <a:gd name="T84" fmla="*/ 2161 w 2285"/>
                <a:gd name="T85" fmla="*/ 2069 h 5261"/>
                <a:gd name="T86" fmla="*/ 2268 w 2285"/>
                <a:gd name="T87" fmla="*/ 2412 h 5261"/>
                <a:gd name="T88" fmla="*/ 2153 w 2285"/>
                <a:gd name="T89" fmla="*/ 1769 h 5261"/>
                <a:gd name="T90" fmla="*/ 2243 w 2285"/>
                <a:gd name="T91" fmla="*/ 1367 h 5261"/>
                <a:gd name="T92" fmla="*/ 2153 w 2285"/>
                <a:gd name="T93" fmla="*/ 1769 h 5261"/>
                <a:gd name="T94" fmla="*/ 2137 w 2285"/>
                <a:gd name="T95" fmla="*/ 974 h 5261"/>
                <a:gd name="T96" fmla="*/ 2238 w 2285"/>
                <a:gd name="T97" fmla="*/ 1067 h 5261"/>
                <a:gd name="T98" fmla="*/ 2085 w 2285"/>
                <a:gd name="T99" fmla="*/ 1173 h 5261"/>
                <a:gd name="T100" fmla="*/ 2187 w 2285"/>
                <a:gd name="T101" fmla="*/ 973 h 5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85" h="5261">
                  <a:moveTo>
                    <a:pt x="179" y="5"/>
                  </a:moveTo>
                  <a:lnTo>
                    <a:pt x="162" y="404"/>
                  </a:lnTo>
                  <a:lnTo>
                    <a:pt x="62" y="400"/>
                  </a:lnTo>
                  <a:lnTo>
                    <a:pt x="80" y="0"/>
                  </a:lnTo>
                  <a:lnTo>
                    <a:pt x="179" y="5"/>
                  </a:lnTo>
                  <a:close/>
                  <a:moveTo>
                    <a:pt x="149" y="704"/>
                  </a:moveTo>
                  <a:lnTo>
                    <a:pt x="148" y="720"/>
                  </a:lnTo>
                  <a:lnTo>
                    <a:pt x="134" y="1103"/>
                  </a:lnTo>
                  <a:lnTo>
                    <a:pt x="34" y="1100"/>
                  </a:lnTo>
                  <a:lnTo>
                    <a:pt x="49" y="715"/>
                  </a:lnTo>
                  <a:lnTo>
                    <a:pt x="49" y="700"/>
                  </a:lnTo>
                  <a:lnTo>
                    <a:pt x="149" y="704"/>
                  </a:lnTo>
                  <a:close/>
                  <a:moveTo>
                    <a:pt x="122" y="1403"/>
                  </a:moveTo>
                  <a:lnTo>
                    <a:pt x="121" y="1430"/>
                  </a:lnTo>
                  <a:lnTo>
                    <a:pt x="111" y="1779"/>
                  </a:lnTo>
                  <a:lnTo>
                    <a:pt x="111" y="1802"/>
                  </a:lnTo>
                  <a:lnTo>
                    <a:pt x="11" y="1800"/>
                  </a:lnTo>
                  <a:lnTo>
                    <a:pt x="11" y="1776"/>
                  </a:lnTo>
                  <a:lnTo>
                    <a:pt x="22" y="1427"/>
                  </a:lnTo>
                  <a:lnTo>
                    <a:pt x="23" y="1399"/>
                  </a:lnTo>
                  <a:lnTo>
                    <a:pt x="122" y="1403"/>
                  </a:lnTo>
                  <a:close/>
                  <a:moveTo>
                    <a:pt x="105" y="2102"/>
                  </a:moveTo>
                  <a:lnTo>
                    <a:pt x="104" y="2119"/>
                  </a:lnTo>
                  <a:lnTo>
                    <a:pt x="100" y="2452"/>
                  </a:lnTo>
                  <a:lnTo>
                    <a:pt x="101" y="2501"/>
                  </a:lnTo>
                  <a:lnTo>
                    <a:pt x="1" y="2501"/>
                  </a:lnTo>
                  <a:lnTo>
                    <a:pt x="0" y="2451"/>
                  </a:lnTo>
                  <a:lnTo>
                    <a:pt x="4" y="2117"/>
                  </a:lnTo>
                  <a:lnTo>
                    <a:pt x="5" y="2100"/>
                  </a:lnTo>
                  <a:lnTo>
                    <a:pt x="105" y="2102"/>
                  </a:lnTo>
                  <a:close/>
                  <a:moveTo>
                    <a:pt x="102" y="2800"/>
                  </a:moveTo>
                  <a:lnTo>
                    <a:pt x="106" y="3079"/>
                  </a:lnTo>
                  <a:lnTo>
                    <a:pt x="111" y="3199"/>
                  </a:lnTo>
                  <a:lnTo>
                    <a:pt x="11" y="3203"/>
                  </a:lnTo>
                  <a:lnTo>
                    <a:pt x="6" y="3080"/>
                  </a:lnTo>
                  <a:lnTo>
                    <a:pt x="2" y="2802"/>
                  </a:lnTo>
                  <a:lnTo>
                    <a:pt x="102" y="2800"/>
                  </a:lnTo>
                  <a:close/>
                  <a:moveTo>
                    <a:pt x="125" y="3498"/>
                  </a:moveTo>
                  <a:lnTo>
                    <a:pt x="133" y="3645"/>
                  </a:lnTo>
                  <a:lnTo>
                    <a:pt x="156" y="3895"/>
                  </a:lnTo>
                  <a:lnTo>
                    <a:pt x="56" y="3904"/>
                  </a:lnTo>
                  <a:lnTo>
                    <a:pt x="34" y="3650"/>
                  </a:lnTo>
                  <a:lnTo>
                    <a:pt x="25" y="3503"/>
                  </a:lnTo>
                  <a:lnTo>
                    <a:pt x="125" y="3498"/>
                  </a:lnTo>
                  <a:close/>
                  <a:moveTo>
                    <a:pt x="196" y="4188"/>
                  </a:moveTo>
                  <a:lnTo>
                    <a:pt x="205" y="4239"/>
                  </a:lnTo>
                  <a:lnTo>
                    <a:pt x="225" y="4341"/>
                  </a:lnTo>
                  <a:lnTo>
                    <a:pt x="246" y="4436"/>
                  </a:lnTo>
                  <a:lnTo>
                    <a:pt x="270" y="4525"/>
                  </a:lnTo>
                  <a:lnTo>
                    <a:pt x="284" y="4571"/>
                  </a:lnTo>
                  <a:lnTo>
                    <a:pt x="189" y="4601"/>
                  </a:lnTo>
                  <a:lnTo>
                    <a:pt x="173" y="4550"/>
                  </a:lnTo>
                  <a:lnTo>
                    <a:pt x="149" y="4459"/>
                  </a:lnTo>
                  <a:lnTo>
                    <a:pt x="126" y="4360"/>
                  </a:lnTo>
                  <a:lnTo>
                    <a:pt x="106" y="4256"/>
                  </a:lnTo>
                  <a:lnTo>
                    <a:pt x="98" y="4205"/>
                  </a:lnTo>
                  <a:lnTo>
                    <a:pt x="196" y="4188"/>
                  </a:lnTo>
                  <a:close/>
                  <a:moveTo>
                    <a:pt x="405" y="4826"/>
                  </a:moveTo>
                  <a:lnTo>
                    <a:pt x="470" y="4913"/>
                  </a:lnTo>
                  <a:lnTo>
                    <a:pt x="464" y="4907"/>
                  </a:lnTo>
                  <a:lnTo>
                    <a:pt x="564" y="4999"/>
                  </a:lnTo>
                  <a:lnTo>
                    <a:pt x="558" y="4994"/>
                  </a:lnTo>
                  <a:lnTo>
                    <a:pt x="669" y="5067"/>
                  </a:lnTo>
                  <a:lnTo>
                    <a:pt x="662" y="5063"/>
                  </a:lnTo>
                  <a:lnTo>
                    <a:pt x="681" y="5071"/>
                  </a:lnTo>
                  <a:lnTo>
                    <a:pt x="641" y="5163"/>
                  </a:lnTo>
                  <a:lnTo>
                    <a:pt x="621" y="5154"/>
                  </a:lnTo>
                  <a:cubicBezTo>
                    <a:pt x="619" y="5153"/>
                    <a:pt x="616" y="5152"/>
                    <a:pt x="614" y="5150"/>
                  </a:cubicBezTo>
                  <a:lnTo>
                    <a:pt x="503" y="5077"/>
                  </a:lnTo>
                  <a:cubicBezTo>
                    <a:pt x="501" y="5076"/>
                    <a:pt x="499" y="5074"/>
                    <a:pt x="497" y="5072"/>
                  </a:cubicBezTo>
                  <a:lnTo>
                    <a:pt x="397" y="4980"/>
                  </a:lnTo>
                  <a:cubicBezTo>
                    <a:pt x="394" y="4978"/>
                    <a:pt x="392" y="4976"/>
                    <a:pt x="391" y="4974"/>
                  </a:cubicBezTo>
                  <a:lnTo>
                    <a:pt x="325" y="4886"/>
                  </a:lnTo>
                  <a:lnTo>
                    <a:pt x="405" y="4826"/>
                  </a:lnTo>
                  <a:close/>
                  <a:moveTo>
                    <a:pt x="953" y="5153"/>
                  </a:moveTo>
                  <a:lnTo>
                    <a:pt x="1028" y="5162"/>
                  </a:lnTo>
                  <a:lnTo>
                    <a:pt x="1157" y="5159"/>
                  </a:lnTo>
                  <a:lnTo>
                    <a:pt x="1286" y="5142"/>
                  </a:lnTo>
                  <a:lnTo>
                    <a:pt x="1331" y="5130"/>
                  </a:lnTo>
                  <a:lnTo>
                    <a:pt x="1356" y="5226"/>
                  </a:lnTo>
                  <a:lnTo>
                    <a:pt x="1299" y="5241"/>
                  </a:lnTo>
                  <a:lnTo>
                    <a:pt x="1158" y="5259"/>
                  </a:lnTo>
                  <a:lnTo>
                    <a:pt x="1016" y="5261"/>
                  </a:lnTo>
                  <a:lnTo>
                    <a:pt x="941" y="5252"/>
                  </a:lnTo>
                  <a:lnTo>
                    <a:pt x="953" y="5153"/>
                  </a:lnTo>
                  <a:close/>
                  <a:moveTo>
                    <a:pt x="1598" y="5025"/>
                  </a:moveTo>
                  <a:lnTo>
                    <a:pt x="1650" y="4998"/>
                  </a:lnTo>
                  <a:lnTo>
                    <a:pt x="1756" y="4921"/>
                  </a:lnTo>
                  <a:lnTo>
                    <a:pt x="1850" y="4831"/>
                  </a:lnTo>
                  <a:lnTo>
                    <a:pt x="1887" y="4784"/>
                  </a:lnTo>
                  <a:lnTo>
                    <a:pt x="1965" y="4846"/>
                  </a:lnTo>
                  <a:lnTo>
                    <a:pt x="1919" y="4904"/>
                  </a:lnTo>
                  <a:lnTo>
                    <a:pt x="1815" y="5002"/>
                  </a:lnTo>
                  <a:lnTo>
                    <a:pt x="1697" y="5085"/>
                  </a:lnTo>
                  <a:lnTo>
                    <a:pt x="1646" y="5113"/>
                  </a:lnTo>
                  <a:lnTo>
                    <a:pt x="1598" y="5025"/>
                  </a:lnTo>
                  <a:close/>
                  <a:moveTo>
                    <a:pt x="2025" y="4539"/>
                  </a:moveTo>
                  <a:lnTo>
                    <a:pt x="2045" y="4479"/>
                  </a:lnTo>
                  <a:lnTo>
                    <a:pt x="2067" y="4395"/>
                  </a:lnTo>
                  <a:lnTo>
                    <a:pt x="2087" y="4301"/>
                  </a:lnTo>
                  <a:lnTo>
                    <a:pt x="2103" y="4199"/>
                  </a:lnTo>
                  <a:lnTo>
                    <a:pt x="2109" y="4158"/>
                  </a:lnTo>
                  <a:lnTo>
                    <a:pt x="2208" y="4172"/>
                  </a:lnTo>
                  <a:lnTo>
                    <a:pt x="2202" y="4216"/>
                  </a:lnTo>
                  <a:lnTo>
                    <a:pt x="2184" y="4322"/>
                  </a:lnTo>
                  <a:lnTo>
                    <a:pt x="2164" y="4420"/>
                  </a:lnTo>
                  <a:lnTo>
                    <a:pt x="2140" y="4510"/>
                  </a:lnTo>
                  <a:lnTo>
                    <a:pt x="2120" y="4571"/>
                  </a:lnTo>
                  <a:lnTo>
                    <a:pt x="2025" y="4539"/>
                  </a:lnTo>
                  <a:close/>
                  <a:moveTo>
                    <a:pt x="2141" y="3862"/>
                  </a:moveTo>
                  <a:lnTo>
                    <a:pt x="2143" y="3849"/>
                  </a:lnTo>
                  <a:lnTo>
                    <a:pt x="2159" y="3586"/>
                  </a:lnTo>
                  <a:lnTo>
                    <a:pt x="2163" y="3466"/>
                  </a:lnTo>
                  <a:lnTo>
                    <a:pt x="2263" y="3469"/>
                  </a:lnTo>
                  <a:lnTo>
                    <a:pt x="2258" y="3592"/>
                  </a:lnTo>
                  <a:lnTo>
                    <a:pt x="2242" y="3858"/>
                  </a:lnTo>
                  <a:lnTo>
                    <a:pt x="2241" y="3871"/>
                  </a:lnTo>
                  <a:lnTo>
                    <a:pt x="2141" y="3862"/>
                  </a:lnTo>
                  <a:close/>
                  <a:moveTo>
                    <a:pt x="2170" y="3167"/>
                  </a:moveTo>
                  <a:lnTo>
                    <a:pt x="2172" y="3014"/>
                  </a:lnTo>
                  <a:lnTo>
                    <a:pt x="2172" y="2768"/>
                  </a:lnTo>
                  <a:lnTo>
                    <a:pt x="2272" y="2767"/>
                  </a:lnTo>
                  <a:lnTo>
                    <a:pt x="2272" y="3015"/>
                  </a:lnTo>
                  <a:lnTo>
                    <a:pt x="2270" y="3168"/>
                  </a:lnTo>
                  <a:lnTo>
                    <a:pt x="2170" y="3167"/>
                  </a:lnTo>
                  <a:close/>
                  <a:moveTo>
                    <a:pt x="2169" y="2468"/>
                  </a:moveTo>
                  <a:lnTo>
                    <a:pt x="2168" y="2413"/>
                  </a:lnTo>
                  <a:lnTo>
                    <a:pt x="2162" y="2115"/>
                  </a:lnTo>
                  <a:lnTo>
                    <a:pt x="2161" y="2069"/>
                  </a:lnTo>
                  <a:lnTo>
                    <a:pt x="2261" y="2066"/>
                  </a:lnTo>
                  <a:lnTo>
                    <a:pt x="2262" y="2113"/>
                  </a:lnTo>
                  <a:lnTo>
                    <a:pt x="2268" y="2412"/>
                  </a:lnTo>
                  <a:lnTo>
                    <a:pt x="2269" y="2467"/>
                  </a:lnTo>
                  <a:lnTo>
                    <a:pt x="2169" y="2468"/>
                  </a:lnTo>
                  <a:close/>
                  <a:moveTo>
                    <a:pt x="2153" y="1769"/>
                  </a:moveTo>
                  <a:lnTo>
                    <a:pt x="2147" y="1548"/>
                  </a:lnTo>
                  <a:lnTo>
                    <a:pt x="2143" y="1369"/>
                  </a:lnTo>
                  <a:lnTo>
                    <a:pt x="2243" y="1367"/>
                  </a:lnTo>
                  <a:lnTo>
                    <a:pt x="2247" y="1545"/>
                  </a:lnTo>
                  <a:lnTo>
                    <a:pt x="2253" y="1766"/>
                  </a:lnTo>
                  <a:lnTo>
                    <a:pt x="2153" y="1769"/>
                  </a:lnTo>
                  <a:close/>
                  <a:moveTo>
                    <a:pt x="2138" y="1068"/>
                  </a:moveTo>
                  <a:lnTo>
                    <a:pt x="2137" y="1054"/>
                  </a:lnTo>
                  <a:lnTo>
                    <a:pt x="2137" y="974"/>
                  </a:lnTo>
                  <a:lnTo>
                    <a:pt x="2237" y="973"/>
                  </a:lnTo>
                  <a:lnTo>
                    <a:pt x="2237" y="1053"/>
                  </a:lnTo>
                  <a:lnTo>
                    <a:pt x="2238" y="1067"/>
                  </a:lnTo>
                  <a:lnTo>
                    <a:pt x="2138" y="1068"/>
                  </a:lnTo>
                  <a:close/>
                  <a:moveTo>
                    <a:pt x="2187" y="973"/>
                  </a:moveTo>
                  <a:lnTo>
                    <a:pt x="2085" y="1173"/>
                  </a:lnTo>
                  <a:lnTo>
                    <a:pt x="2189" y="673"/>
                  </a:lnTo>
                  <a:lnTo>
                    <a:pt x="2285" y="1174"/>
                  </a:lnTo>
                  <a:lnTo>
                    <a:pt x="2187" y="973"/>
                  </a:lnTo>
                  <a:close/>
                </a:path>
              </a:pathLst>
            </a:custGeom>
            <a:solidFill>
              <a:srgbClr val="FF0000"/>
            </a:solidFill>
            <a:ln w="3175"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003" name="Rectangle 359"/>
            <p:cNvSpPr>
              <a:spLocks noChangeArrowheads="1"/>
            </p:cNvSpPr>
            <p:nvPr/>
          </p:nvSpPr>
          <p:spPr bwMode="auto">
            <a:xfrm>
              <a:off x="4408" y="1531"/>
              <a:ext cx="13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FF0000"/>
                  </a:solidFill>
                  <a:effectLst/>
                  <a:latin typeface="Times New Roman" panose="02020603050405020304" pitchFamily="18" charset="0"/>
                </a:rPr>
                <a:t>i</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004" name="Rectangle 360"/>
            <p:cNvSpPr>
              <a:spLocks noChangeArrowheads="1"/>
            </p:cNvSpPr>
            <p:nvPr/>
          </p:nvSpPr>
          <p:spPr bwMode="auto">
            <a:xfrm>
              <a:off x="4462" y="1638"/>
              <a:ext cx="21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FF0000"/>
                  </a:solidFill>
                  <a:effectLst/>
                  <a:latin typeface="Times New Roman" panose="02020603050405020304" pitchFamily="18" charset="0"/>
                </a:rPr>
                <a:t>C1</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005" name="Rectangle 361"/>
            <p:cNvSpPr>
              <a:spLocks noChangeArrowheads="1"/>
            </p:cNvSpPr>
            <p:nvPr/>
          </p:nvSpPr>
          <p:spPr bwMode="auto">
            <a:xfrm>
              <a:off x="2570" y="3256"/>
              <a:ext cx="14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FF0000"/>
                  </a:solidFill>
                  <a:effectLst/>
                  <a:latin typeface="Symbol" panose="05050102010706020507" pitchFamily="18" charset="2"/>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006" name="Line 362"/>
            <p:cNvSpPr>
              <a:spLocks noChangeShapeType="1"/>
            </p:cNvSpPr>
            <p:nvPr/>
          </p:nvSpPr>
          <p:spPr bwMode="auto">
            <a:xfrm>
              <a:off x="3941" y="1335"/>
              <a:ext cx="0" cy="286"/>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07" name="Line 363"/>
            <p:cNvSpPr>
              <a:spLocks noChangeShapeType="1"/>
            </p:cNvSpPr>
            <p:nvPr/>
          </p:nvSpPr>
          <p:spPr bwMode="auto">
            <a:xfrm flipV="1">
              <a:off x="3949" y="1304"/>
              <a:ext cx="208" cy="123"/>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08" name="Freeform 364"/>
            <p:cNvSpPr>
              <a:spLocks noEditPoints="1"/>
            </p:cNvSpPr>
            <p:nvPr/>
          </p:nvSpPr>
          <p:spPr bwMode="auto">
            <a:xfrm>
              <a:off x="3942" y="1497"/>
              <a:ext cx="214" cy="135"/>
            </a:xfrm>
            <a:custGeom>
              <a:avLst/>
              <a:gdLst>
                <a:gd name="T0" fmla="*/ 12 w 214"/>
                <a:gd name="T1" fmla="*/ 0 h 135"/>
                <a:gd name="T2" fmla="*/ 158 w 214"/>
                <a:gd name="T3" fmla="*/ 87 h 135"/>
                <a:gd name="T4" fmla="*/ 146 w 214"/>
                <a:gd name="T5" fmla="*/ 108 h 135"/>
                <a:gd name="T6" fmla="*/ 0 w 214"/>
                <a:gd name="T7" fmla="*/ 21 h 135"/>
                <a:gd name="T8" fmla="*/ 12 w 214"/>
                <a:gd name="T9" fmla="*/ 0 h 135"/>
                <a:gd name="T10" fmla="*/ 152 w 214"/>
                <a:gd name="T11" fmla="*/ 98 h 135"/>
                <a:gd name="T12" fmla="*/ 129 w 214"/>
                <a:gd name="T13" fmla="*/ 42 h 135"/>
                <a:gd name="T14" fmla="*/ 214 w 214"/>
                <a:gd name="T15" fmla="*/ 135 h 135"/>
                <a:gd name="T16" fmla="*/ 92 w 214"/>
                <a:gd name="T17" fmla="*/ 104 h 135"/>
                <a:gd name="T18" fmla="*/ 152 w 214"/>
                <a:gd name="T19" fmla="*/ 9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4" h="135">
                  <a:moveTo>
                    <a:pt x="12" y="0"/>
                  </a:moveTo>
                  <a:lnTo>
                    <a:pt x="158" y="87"/>
                  </a:lnTo>
                  <a:lnTo>
                    <a:pt x="146" y="108"/>
                  </a:lnTo>
                  <a:lnTo>
                    <a:pt x="0" y="21"/>
                  </a:lnTo>
                  <a:lnTo>
                    <a:pt x="12" y="0"/>
                  </a:lnTo>
                  <a:close/>
                  <a:moveTo>
                    <a:pt x="152" y="98"/>
                  </a:moveTo>
                  <a:lnTo>
                    <a:pt x="129" y="42"/>
                  </a:lnTo>
                  <a:lnTo>
                    <a:pt x="214" y="135"/>
                  </a:lnTo>
                  <a:lnTo>
                    <a:pt x="92" y="104"/>
                  </a:lnTo>
                  <a:lnTo>
                    <a:pt x="152" y="98"/>
                  </a:lnTo>
                  <a:close/>
                </a:path>
              </a:pathLst>
            </a:custGeom>
            <a:solidFill>
              <a:srgbClr val="000000"/>
            </a:solidFill>
            <a:ln w="317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009" name="Line 365"/>
            <p:cNvSpPr>
              <a:spLocks noChangeShapeType="1"/>
            </p:cNvSpPr>
            <p:nvPr/>
          </p:nvSpPr>
          <p:spPr bwMode="auto">
            <a:xfrm>
              <a:off x="3941" y="1335"/>
              <a:ext cx="0" cy="286"/>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10" name="Line 366"/>
            <p:cNvSpPr>
              <a:spLocks noChangeShapeType="1"/>
            </p:cNvSpPr>
            <p:nvPr/>
          </p:nvSpPr>
          <p:spPr bwMode="auto">
            <a:xfrm flipV="1">
              <a:off x="3949" y="1304"/>
              <a:ext cx="208" cy="123"/>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11" name="Freeform 367"/>
            <p:cNvSpPr>
              <a:spLocks noEditPoints="1"/>
            </p:cNvSpPr>
            <p:nvPr/>
          </p:nvSpPr>
          <p:spPr bwMode="auto">
            <a:xfrm>
              <a:off x="3942" y="1497"/>
              <a:ext cx="214" cy="135"/>
            </a:xfrm>
            <a:custGeom>
              <a:avLst/>
              <a:gdLst>
                <a:gd name="T0" fmla="*/ 12 w 214"/>
                <a:gd name="T1" fmla="*/ 0 h 135"/>
                <a:gd name="T2" fmla="*/ 158 w 214"/>
                <a:gd name="T3" fmla="*/ 87 h 135"/>
                <a:gd name="T4" fmla="*/ 146 w 214"/>
                <a:gd name="T5" fmla="*/ 108 h 135"/>
                <a:gd name="T6" fmla="*/ 0 w 214"/>
                <a:gd name="T7" fmla="*/ 21 h 135"/>
                <a:gd name="T8" fmla="*/ 12 w 214"/>
                <a:gd name="T9" fmla="*/ 0 h 135"/>
                <a:gd name="T10" fmla="*/ 152 w 214"/>
                <a:gd name="T11" fmla="*/ 98 h 135"/>
                <a:gd name="T12" fmla="*/ 129 w 214"/>
                <a:gd name="T13" fmla="*/ 42 h 135"/>
                <a:gd name="T14" fmla="*/ 214 w 214"/>
                <a:gd name="T15" fmla="*/ 135 h 135"/>
                <a:gd name="T16" fmla="*/ 92 w 214"/>
                <a:gd name="T17" fmla="*/ 104 h 135"/>
                <a:gd name="T18" fmla="*/ 152 w 214"/>
                <a:gd name="T19" fmla="*/ 9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4" h="135">
                  <a:moveTo>
                    <a:pt x="12" y="0"/>
                  </a:moveTo>
                  <a:lnTo>
                    <a:pt x="158" y="87"/>
                  </a:lnTo>
                  <a:lnTo>
                    <a:pt x="146" y="108"/>
                  </a:lnTo>
                  <a:lnTo>
                    <a:pt x="0" y="21"/>
                  </a:lnTo>
                  <a:lnTo>
                    <a:pt x="12" y="0"/>
                  </a:lnTo>
                  <a:close/>
                  <a:moveTo>
                    <a:pt x="152" y="98"/>
                  </a:moveTo>
                  <a:lnTo>
                    <a:pt x="129" y="42"/>
                  </a:lnTo>
                  <a:lnTo>
                    <a:pt x="214" y="135"/>
                  </a:lnTo>
                  <a:lnTo>
                    <a:pt x="92" y="104"/>
                  </a:lnTo>
                  <a:lnTo>
                    <a:pt x="152" y="98"/>
                  </a:lnTo>
                  <a:close/>
                </a:path>
              </a:pathLst>
            </a:custGeom>
            <a:solidFill>
              <a:srgbClr val="000000"/>
            </a:solidFill>
            <a:ln w="317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012" name="Line 368"/>
            <p:cNvSpPr>
              <a:spLocks noChangeShapeType="1"/>
            </p:cNvSpPr>
            <p:nvPr/>
          </p:nvSpPr>
          <p:spPr bwMode="auto">
            <a:xfrm>
              <a:off x="3960" y="2673"/>
              <a:ext cx="0" cy="287"/>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13" name="Freeform 369"/>
            <p:cNvSpPr>
              <a:spLocks noEditPoints="1"/>
            </p:cNvSpPr>
            <p:nvPr/>
          </p:nvSpPr>
          <p:spPr bwMode="auto">
            <a:xfrm>
              <a:off x="3946" y="2662"/>
              <a:ext cx="213" cy="135"/>
            </a:xfrm>
            <a:custGeom>
              <a:avLst/>
              <a:gdLst>
                <a:gd name="T0" fmla="*/ 213 w 213"/>
                <a:gd name="T1" fmla="*/ 21 h 135"/>
                <a:gd name="T2" fmla="*/ 68 w 213"/>
                <a:gd name="T3" fmla="*/ 108 h 135"/>
                <a:gd name="T4" fmla="*/ 55 w 213"/>
                <a:gd name="T5" fmla="*/ 88 h 135"/>
                <a:gd name="T6" fmla="*/ 201 w 213"/>
                <a:gd name="T7" fmla="*/ 0 h 135"/>
                <a:gd name="T8" fmla="*/ 213 w 213"/>
                <a:gd name="T9" fmla="*/ 21 h 135"/>
                <a:gd name="T10" fmla="*/ 61 w 213"/>
                <a:gd name="T11" fmla="*/ 98 h 135"/>
                <a:gd name="T12" fmla="*/ 121 w 213"/>
                <a:gd name="T13" fmla="*/ 104 h 135"/>
                <a:gd name="T14" fmla="*/ 0 w 213"/>
                <a:gd name="T15" fmla="*/ 135 h 135"/>
                <a:gd name="T16" fmla="*/ 84 w 213"/>
                <a:gd name="T17" fmla="*/ 42 h 135"/>
                <a:gd name="T18" fmla="*/ 61 w 213"/>
                <a:gd name="T19" fmla="*/ 9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135">
                  <a:moveTo>
                    <a:pt x="213" y="21"/>
                  </a:moveTo>
                  <a:lnTo>
                    <a:pt x="68" y="108"/>
                  </a:lnTo>
                  <a:lnTo>
                    <a:pt x="55" y="88"/>
                  </a:lnTo>
                  <a:lnTo>
                    <a:pt x="201" y="0"/>
                  </a:lnTo>
                  <a:lnTo>
                    <a:pt x="213" y="21"/>
                  </a:lnTo>
                  <a:close/>
                  <a:moveTo>
                    <a:pt x="61" y="98"/>
                  </a:moveTo>
                  <a:lnTo>
                    <a:pt x="121" y="104"/>
                  </a:lnTo>
                  <a:lnTo>
                    <a:pt x="0" y="135"/>
                  </a:lnTo>
                  <a:lnTo>
                    <a:pt x="84" y="42"/>
                  </a:lnTo>
                  <a:lnTo>
                    <a:pt x="61" y="98"/>
                  </a:lnTo>
                  <a:close/>
                </a:path>
              </a:pathLst>
            </a:custGeom>
            <a:solidFill>
              <a:srgbClr val="000000"/>
            </a:solidFill>
            <a:ln w="317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014" name="Line 370"/>
            <p:cNvSpPr>
              <a:spLocks noChangeShapeType="1"/>
            </p:cNvSpPr>
            <p:nvPr/>
          </p:nvSpPr>
          <p:spPr bwMode="auto">
            <a:xfrm>
              <a:off x="3957" y="2845"/>
              <a:ext cx="166" cy="123"/>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15" name="Line 371"/>
            <p:cNvSpPr>
              <a:spLocks noChangeShapeType="1"/>
            </p:cNvSpPr>
            <p:nvPr/>
          </p:nvSpPr>
          <p:spPr bwMode="auto">
            <a:xfrm>
              <a:off x="3960" y="2673"/>
              <a:ext cx="0" cy="287"/>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16" name="Freeform 372"/>
            <p:cNvSpPr>
              <a:spLocks noEditPoints="1"/>
            </p:cNvSpPr>
            <p:nvPr/>
          </p:nvSpPr>
          <p:spPr bwMode="auto">
            <a:xfrm>
              <a:off x="3946" y="2662"/>
              <a:ext cx="213" cy="135"/>
            </a:xfrm>
            <a:custGeom>
              <a:avLst/>
              <a:gdLst>
                <a:gd name="T0" fmla="*/ 213 w 213"/>
                <a:gd name="T1" fmla="*/ 21 h 135"/>
                <a:gd name="T2" fmla="*/ 68 w 213"/>
                <a:gd name="T3" fmla="*/ 108 h 135"/>
                <a:gd name="T4" fmla="*/ 55 w 213"/>
                <a:gd name="T5" fmla="*/ 88 h 135"/>
                <a:gd name="T6" fmla="*/ 201 w 213"/>
                <a:gd name="T7" fmla="*/ 0 h 135"/>
                <a:gd name="T8" fmla="*/ 213 w 213"/>
                <a:gd name="T9" fmla="*/ 21 h 135"/>
                <a:gd name="T10" fmla="*/ 61 w 213"/>
                <a:gd name="T11" fmla="*/ 98 h 135"/>
                <a:gd name="T12" fmla="*/ 121 w 213"/>
                <a:gd name="T13" fmla="*/ 104 h 135"/>
                <a:gd name="T14" fmla="*/ 0 w 213"/>
                <a:gd name="T15" fmla="*/ 135 h 135"/>
                <a:gd name="T16" fmla="*/ 84 w 213"/>
                <a:gd name="T17" fmla="*/ 42 h 135"/>
                <a:gd name="T18" fmla="*/ 61 w 213"/>
                <a:gd name="T19" fmla="*/ 9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135">
                  <a:moveTo>
                    <a:pt x="213" y="21"/>
                  </a:moveTo>
                  <a:lnTo>
                    <a:pt x="68" y="108"/>
                  </a:lnTo>
                  <a:lnTo>
                    <a:pt x="55" y="88"/>
                  </a:lnTo>
                  <a:lnTo>
                    <a:pt x="201" y="0"/>
                  </a:lnTo>
                  <a:lnTo>
                    <a:pt x="213" y="21"/>
                  </a:lnTo>
                  <a:close/>
                  <a:moveTo>
                    <a:pt x="61" y="98"/>
                  </a:moveTo>
                  <a:lnTo>
                    <a:pt x="121" y="104"/>
                  </a:lnTo>
                  <a:lnTo>
                    <a:pt x="0" y="135"/>
                  </a:lnTo>
                  <a:lnTo>
                    <a:pt x="84" y="42"/>
                  </a:lnTo>
                  <a:lnTo>
                    <a:pt x="61" y="98"/>
                  </a:lnTo>
                  <a:close/>
                </a:path>
              </a:pathLst>
            </a:custGeom>
            <a:solidFill>
              <a:srgbClr val="000000"/>
            </a:solidFill>
            <a:ln w="3175"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017" name="Line 373"/>
            <p:cNvSpPr>
              <a:spLocks noChangeShapeType="1"/>
            </p:cNvSpPr>
            <p:nvPr/>
          </p:nvSpPr>
          <p:spPr bwMode="auto">
            <a:xfrm>
              <a:off x="3957" y="2845"/>
              <a:ext cx="166" cy="123"/>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18" name="Line 374"/>
            <p:cNvSpPr>
              <a:spLocks noChangeShapeType="1"/>
            </p:cNvSpPr>
            <p:nvPr/>
          </p:nvSpPr>
          <p:spPr bwMode="auto">
            <a:xfrm flipV="1">
              <a:off x="4156" y="746"/>
              <a:ext cx="0" cy="574"/>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19" name="Line 375"/>
            <p:cNvSpPr>
              <a:spLocks noChangeShapeType="1"/>
            </p:cNvSpPr>
            <p:nvPr/>
          </p:nvSpPr>
          <p:spPr bwMode="auto">
            <a:xfrm>
              <a:off x="4157" y="1633"/>
              <a:ext cx="0" cy="1057"/>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20" name="Line 376"/>
            <p:cNvSpPr>
              <a:spLocks noChangeShapeType="1"/>
            </p:cNvSpPr>
            <p:nvPr/>
          </p:nvSpPr>
          <p:spPr bwMode="auto">
            <a:xfrm>
              <a:off x="3194" y="2078"/>
              <a:ext cx="203" cy="0"/>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21" name="Line 377"/>
            <p:cNvSpPr>
              <a:spLocks noChangeShapeType="1"/>
            </p:cNvSpPr>
            <p:nvPr/>
          </p:nvSpPr>
          <p:spPr bwMode="auto">
            <a:xfrm>
              <a:off x="3194" y="2279"/>
              <a:ext cx="203" cy="0"/>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22" name="Line 378"/>
            <p:cNvSpPr>
              <a:spLocks noChangeShapeType="1"/>
            </p:cNvSpPr>
            <p:nvPr/>
          </p:nvSpPr>
          <p:spPr bwMode="auto">
            <a:xfrm>
              <a:off x="3194" y="2078"/>
              <a:ext cx="102" cy="201"/>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23" name="Line 379"/>
            <p:cNvSpPr>
              <a:spLocks noChangeShapeType="1"/>
            </p:cNvSpPr>
            <p:nvPr/>
          </p:nvSpPr>
          <p:spPr bwMode="auto">
            <a:xfrm flipH="1">
              <a:off x="3287" y="2078"/>
              <a:ext cx="102" cy="201"/>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24" name="Line 380"/>
            <p:cNvSpPr>
              <a:spLocks noChangeShapeType="1"/>
            </p:cNvSpPr>
            <p:nvPr/>
          </p:nvSpPr>
          <p:spPr bwMode="auto">
            <a:xfrm>
              <a:off x="3194" y="2078"/>
              <a:ext cx="203" cy="0"/>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25" name="Line 381"/>
            <p:cNvSpPr>
              <a:spLocks noChangeShapeType="1"/>
            </p:cNvSpPr>
            <p:nvPr/>
          </p:nvSpPr>
          <p:spPr bwMode="auto">
            <a:xfrm>
              <a:off x="3194" y="2279"/>
              <a:ext cx="203" cy="0"/>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26" name="Line 382"/>
            <p:cNvSpPr>
              <a:spLocks noChangeShapeType="1"/>
            </p:cNvSpPr>
            <p:nvPr/>
          </p:nvSpPr>
          <p:spPr bwMode="auto">
            <a:xfrm>
              <a:off x="3194" y="2078"/>
              <a:ext cx="102" cy="201"/>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27" name="Line 383"/>
            <p:cNvSpPr>
              <a:spLocks noChangeShapeType="1"/>
            </p:cNvSpPr>
            <p:nvPr/>
          </p:nvSpPr>
          <p:spPr bwMode="auto">
            <a:xfrm flipH="1">
              <a:off x="3287" y="2078"/>
              <a:ext cx="102" cy="201"/>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28" name="Line 384"/>
            <p:cNvSpPr>
              <a:spLocks noChangeShapeType="1"/>
            </p:cNvSpPr>
            <p:nvPr/>
          </p:nvSpPr>
          <p:spPr bwMode="auto">
            <a:xfrm>
              <a:off x="3194" y="2463"/>
              <a:ext cx="203" cy="0"/>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29" name="Line 385"/>
            <p:cNvSpPr>
              <a:spLocks noChangeShapeType="1"/>
            </p:cNvSpPr>
            <p:nvPr/>
          </p:nvSpPr>
          <p:spPr bwMode="auto">
            <a:xfrm>
              <a:off x="3194" y="2664"/>
              <a:ext cx="203" cy="0"/>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30" name="Line 386"/>
            <p:cNvSpPr>
              <a:spLocks noChangeShapeType="1"/>
            </p:cNvSpPr>
            <p:nvPr/>
          </p:nvSpPr>
          <p:spPr bwMode="auto">
            <a:xfrm>
              <a:off x="3194" y="2463"/>
              <a:ext cx="102" cy="201"/>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31" name="Line 387"/>
            <p:cNvSpPr>
              <a:spLocks noChangeShapeType="1"/>
            </p:cNvSpPr>
            <p:nvPr/>
          </p:nvSpPr>
          <p:spPr bwMode="auto">
            <a:xfrm flipH="1">
              <a:off x="3287" y="2463"/>
              <a:ext cx="102" cy="201"/>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32" name="Line 388"/>
            <p:cNvSpPr>
              <a:spLocks noChangeShapeType="1"/>
            </p:cNvSpPr>
            <p:nvPr/>
          </p:nvSpPr>
          <p:spPr bwMode="auto">
            <a:xfrm>
              <a:off x="3194" y="2463"/>
              <a:ext cx="203" cy="0"/>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33" name="Line 389"/>
            <p:cNvSpPr>
              <a:spLocks noChangeShapeType="1"/>
            </p:cNvSpPr>
            <p:nvPr/>
          </p:nvSpPr>
          <p:spPr bwMode="auto">
            <a:xfrm>
              <a:off x="3194" y="2664"/>
              <a:ext cx="203" cy="0"/>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34" name="Line 390"/>
            <p:cNvSpPr>
              <a:spLocks noChangeShapeType="1"/>
            </p:cNvSpPr>
            <p:nvPr/>
          </p:nvSpPr>
          <p:spPr bwMode="auto">
            <a:xfrm>
              <a:off x="3194" y="2463"/>
              <a:ext cx="102" cy="201"/>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35" name="Line 391"/>
            <p:cNvSpPr>
              <a:spLocks noChangeShapeType="1"/>
            </p:cNvSpPr>
            <p:nvPr/>
          </p:nvSpPr>
          <p:spPr bwMode="auto">
            <a:xfrm flipH="1">
              <a:off x="3287" y="2463"/>
              <a:ext cx="102" cy="201"/>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36" name="Rectangle 392"/>
            <p:cNvSpPr>
              <a:spLocks noChangeArrowheads="1"/>
            </p:cNvSpPr>
            <p:nvPr/>
          </p:nvSpPr>
          <p:spPr bwMode="auto">
            <a:xfrm>
              <a:off x="3388" y="1701"/>
              <a:ext cx="21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000000"/>
                  </a:solidFill>
                  <a:effectLst/>
                  <a:latin typeface="Times New Roman" panose="02020603050405020304" pitchFamily="18" charset="0"/>
                </a:rPr>
                <a:t>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037" name="Rectangle 393"/>
            <p:cNvSpPr>
              <a:spLocks noChangeArrowheads="1"/>
            </p:cNvSpPr>
            <p:nvPr/>
          </p:nvSpPr>
          <p:spPr bwMode="auto">
            <a:xfrm>
              <a:off x="3518" y="1808"/>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00"/>
                  </a:solidFill>
                  <a:effectLst/>
                  <a:latin typeface="Times New Roman" panose="02020603050405020304" pitchFamily="18" charset="0"/>
                </a:rPr>
                <a:t>1</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nvGrpSpPr>
            <p:cNvPr id="206038" name="Group 396"/>
            <p:cNvGrpSpPr>
              <a:grpSpLocks/>
            </p:cNvGrpSpPr>
            <p:nvPr/>
          </p:nvGrpSpPr>
          <p:grpSpPr bwMode="auto">
            <a:xfrm>
              <a:off x="3278" y="1439"/>
              <a:ext cx="42" cy="41"/>
              <a:chOff x="3278" y="1439"/>
              <a:chExt cx="42" cy="41"/>
            </a:xfrm>
          </p:grpSpPr>
          <p:sp>
            <p:nvSpPr>
              <p:cNvPr id="206104" name="Oval 394"/>
              <p:cNvSpPr>
                <a:spLocks noChangeArrowheads="1"/>
              </p:cNvSpPr>
              <p:nvPr/>
            </p:nvSpPr>
            <p:spPr bwMode="auto">
              <a:xfrm>
                <a:off x="3278" y="1439"/>
                <a:ext cx="42" cy="41"/>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105" name="Oval 395"/>
              <p:cNvSpPr>
                <a:spLocks noChangeArrowheads="1"/>
              </p:cNvSpPr>
              <p:nvPr/>
            </p:nvSpPr>
            <p:spPr bwMode="auto">
              <a:xfrm>
                <a:off x="3278" y="1439"/>
                <a:ext cx="42" cy="41"/>
              </a:xfrm>
              <a:prstGeom prst="ellipse">
                <a:avLst/>
              </a:prstGeom>
              <a:noFill/>
              <a:ln w="365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06039" name="Oval 397"/>
            <p:cNvSpPr>
              <a:spLocks noChangeArrowheads="1"/>
            </p:cNvSpPr>
            <p:nvPr/>
          </p:nvSpPr>
          <p:spPr bwMode="auto">
            <a:xfrm>
              <a:off x="2699" y="3332"/>
              <a:ext cx="41" cy="41"/>
            </a:xfrm>
            <a:prstGeom prst="ellipse">
              <a:avLst/>
            </a:prstGeom>
            <a:noFill/>
            <a:ln w="365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40" name="Oval 398"/>
            <p:cNvSpPr>
              <a:spLocks noChangeArrowheads="1"/>
            </p:cNvSpPr>
            <p:nvPr/>
          </p:nvSpPr>
          <p:spPr bwMode="auto">
            <a:xfrm>
              <a:off x="4570" y="724"/>
              <a:ext cx="48" cy="49"/>
            </a:xfrm>
            <a:prstGeom prst="ellipse">
              <a:avLst/>
            </a:prstGeom>
            <a:noFill/>
            <a:ln w="365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41" name="Line 399"/>
            <p:cNvSpPr>
              <a:spLocks noChangeShapeType="1"/>
            </p:cNvSpPr>
            <p:nvPr/>
          </p:nvSpPr>
          <p:spPr bwMode="auto">
            <a:xfrm>
              <a:off x="3293" y="749"/>
              <a:ext cx="1277" cy="0"/>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42" name="Line 400"/>
            <p:cNvSpPr>
              <a:spLocks noChangeShapeType="1"/>
            </p:cNvSpPr>
            <p:nvPr/>
          </p:nvSpPr>
          <p:spPr bwMode="auto">
            <a:xfrm>
              <a:off x="3006" y="1365"/>
              <a:ext cx="0" cy="205"/>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43" name="Line 401"/>
            <p:cNvSpPr>
              <a:spLocks noChangeShapeType="1"/>
            </p:cNvSpPr>
            <p:nvPr/>
          </p:nvSpPr>
          <p:spPr bwMode="auto">
            <a:xfrm>
              <a:off x="3089" y="1365"/>
              <a:ext cx="0" cy="205"/>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44" name="Line 402"/>
            <p:cNvSpPr>
              <a:spLocks noChangeShapeType="1"/>
            </p:cNvSpPr>
            <p:nvPr/>
          </p:nvSpPr>
          <p:spPr bwMode="auto">
            <a:xfrm>
              <a:off x="3006" y="1365"/>
              <a:ext cx="0" cy="205"/>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45" name="Line 403"/>
            <p:cNvSpPr>
              <a:spLocks noChangeShapeType="1"/>
            </p:cNvSpPr>
            <p:nvPr/>
          </p:nvSpPr>
          <p:spPr bwMode="auto">
            <a:xfrm>
              <a:off x="3089" y="1365"/>
              <a:ext cx="0" cy="205"/>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46" name="Line 404"/>
            <p:cNvSpPr>
              <a:spLocks noChangeShapeType="1"/>
            </p:cNvSpPr>
            <p:nvPr/>
          </p:nvSpPr>
          <p:spPr bwMode="auto">
            <a:xfrm>
              <a:off x="3091" y="1468"/>
              <a:ext cx="244" cy="0"/>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47" name="Line 405"/>
            <p:cNvSpPr>
              <a:spLocks noChangeShapeType="1"/>
            </p:cNvSpPr>
            <p:nvPr/>
          </p:nvSpPr>
          <p:spPr bwMode="auto">
            <a:xfrm>
              <a:off x="2790" y="1468"/>
              <a:ext cx="207" cy="0"/>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48" name="Rectangle 406"/>
            <p:cNvSpPr>
              <a:spLocks noChangeArrowheads="1"/>
            </p:cNvSpPr>
            <p:nvPr/>
          </p:nvSpPr>
          <p:spPr bwMode="auto">
            <a:xfrm>
              <a:off x="4445" y="2643"/>
              <a:ext cx="21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000000"/>
                  </a:solidFill>
                  <a:effectLst/>
                  <a:latin typeface="Times New Roman" panose="02020603050405020304" pitchFamily="18" charset="0"/>
                </a:rPr>
                <a:t>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049" name="Rectangle 407"/>
            <p:cNvSpPr>
              <a:spLocks noChangeArrowheads="1"/>
            </p:cNvSpPr>
            <p:nvPr/>
          </p:nvSpPr>
          <p:spPr bwMode="auto">
            <a:xfrm>
              <a:off x="4575" y="2750"/>
              <a:ext cx="14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00"/>
                  </a:solidFill>
                  <a:effectLst/>
                  <a:latin typeface="Times New Roman" panose="02020603050405020304" pitchFamily="18" charset="0"/>
                </a:rPr>
                <a:t>L</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050" name="Rectangle 408"/>
            <p:cNvSpPr>
              <a:spLocks noChangeArrowheads="1"/>
            </p:cNvSpPr>
            <p:nvPr/>
          </p:nvSpPr>
          <p:spPr bwMode="auto">
            <a:xfrm>
              <a:off x="3388" y="943"/>
              <a:ext cx="21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000000"/>
                  </a:solidFill>
                  <a:effectLst/>
                  <a:latin typeface="Times New Roman" panose="02020603050405020304" pitchFamily="18" charset="0"/>
                </a:rPr>
                <a:t>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051" name="Rectangle 409"/>
            <p:cNvSpPr>
              <a:spLocks noChangeArrowheads="1"/>
            </p:cNvSpPr>
            <p:nvPr/>
          </p:nvSpPr>
          <p:spPr bwMode="auto">
            <a:xfrm>
              <a:off x="3518" y="1050"/>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00"/>
                  </a:solidFill>
                  <a:effectLst/>
                  <a:latin typeface="Times New Roman" panose="02020603050405020304" pitchFamily="18" charset="0"/>
                </a:rPr>
                <a:t>3</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052" name="Rectangle 410"/>
            <p:cNvSpPr>
              <a:spLocks noChangeArrowheads="1"/>
            </p:cNvSpPr>
            <p:nvPr/>
          </p:nvSpPr>
          <p:spPr bwMode="auto">
            <a:xfrm>
              <a:off x="3388" y="3055"/>
              <a:ext cx="21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000000"/>
                  </a:solidFill>
                  <a:effectLst/>
                  <a:latin typeface="Times New Roman" panose="02020603050405020304" pitchFamily="18" charset="0"/>
                </a:rPr>
                <a:t>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053" name="Rectangle 411"/>
            <p:cNvSpPr>
              <a:spLocks noChangeArrowheads="1"/>
            </p:cNvSpPr>
            <p:nvPr/>
          </p:nvSpPr>
          <p:spPr bwMode="auto">
            <a:xfrm>
              <a:off x="3518" y="3161"/>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00"/>
                  </a:solidFill>
                  <a:effectLst/>
                  <a:latin typeface="Times New Roman" panose="02020603050405020304" pitchFamily="18" charset="0"/>
                </a:rPr>
                <a:t>2</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054" name="Rectangle 412"/>
            <p:cNvSpPr>
              <a:spLocks noChangeArrowheads="1"/>
            </p:cNvSpPr>
            <p:nvPr/>
          </p:nvSpPr>
          <p:spPr bwMode="auto">
            <a:xfrm>
              <a:off x="3449" y="2049"/>
              <a:ext cx="22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000000"/>
                  </a:solidFill>
                  <a:effectLst/>
                  <a:latin typeface="Times New Roman" panose="02020603050405020304" pitchFamily="18" charset="0"/>
                </a:rPr>
                <a:t>D</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055" name="Rectangle 413"/>
            <p:cNvSpPr>
              <a:spLocks noChangeArrowheads="1"/>
            </p:cNvSpPr>
            <p:nvPr/>
          </p:nvSpPr>
          <p:spPr bwMode="auto">
            <a:xfrm>
              <a:off x="3587" y="2159"/>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00"/>
                  </a:solidFill>
                  <a:effectLst/>
                  <a:latin typeface="Times New Roman" panose="02020603050405020304" pitchFamily="18" charset="0"/>
                </a:rPr>
                <a:t>1</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056" name="Rectangle 414"/>
            <p:cNvSpPr>
              <a:spLocks noChangeArrowheads="1"/>
            </p:cNvSpPr>
            <p:nvPr/>
          </p:nvSpPr>
          <p:spPr bwMode="auto">
            <a:xfrm>
              <a:off x="3457" y="2421"/>
              <a:ext cx="22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000000"/>
                  </a:solidFill>
                  <a:effectLst/>
                  <a:latin typeface="Times New Roman" panose="02020603050405020304" pitchFamily="18" charset="0"/>
                </a:rPr>
                <a:t>D</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057" name="Rectangle 415"/>
            <p:cNvSpPr>
              <a:spLocks noChangeArrowheads="1"/>
            </p:cNvSpPr>
            <p:nvPr/>
          </p:nvSpPr>
          <p:spPr bwMode="auto">
            <a:xfrm>
              <a:off x="3595" y="2531"/>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00"/>
                  </a:solidFill>
                  <a:effectLst/>
                  <a:latin typeface="Times New Roman" panose="02020603050405020304" pitchFamily="18" charset="0"/>
                </a:rPr>
                <a:t>2</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058" name="Rectangle 416"/>
            <p:cNvSpPr>
              <a:spLocks noChangeArrowheads="1"/>
            </p:cNvSpPr>
            <p:nvPr/>
          </p:nvSpPr>
          <p:spPr bwMode="auto">
            <a:xfrm>
              <a:off x="3906" y="1081"/>
              <a:ext cx="21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000000"/>
                  </a:solidFill>
                  <a:effectLst/>
                  <a:latin typeface="Times New Roman" panose="02020603050405020304" pitchFamily="18" charset="0"/>
                </a:rPr>
                <a:t>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059" name="Rectangle 417"/>
            <p:cNvSpPr>
              <a:spLocks noChangeArrowheads="1"/>
            </p:cNvSpPr>
            <p:nvPr/>
          </p:nvSpPr>
          <p:spPr bwMode="auto">
            <a:xfrm>
              <a:off x="4036" y="1191"/>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00"/>
                  </a:solidFill>
                  <a:effectLst/>
                  <a:latin typeface="Times New Roman" panose="02020603050405020304" pitchFamily="18" charset="0"/>
                </a:rPr>
                <a:t>1</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060" name="Rectangle 418"/>
            <p:cNvSpPr>
              <a:spLocks noChangeArrowheads="1"/>
            </p:cNvSpPr>
            <p:nvPr/>
          </p:nvSpPr>
          <p:spPr bwMode="auto">
            <a:xfrm>
              <a:off x="3909" y="2931"/>
              <a:ext cx="21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000000"/>
                  </a:solidFill>
                  <a:effectLst/>
                  <a:latin typeface="Times New Roman" panose="02020603050405020304" pitchFamily="18" charset="0"/>
                </a:rPr>
                <a:t>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061" name="Rectangle 419"/>
            <p:cNvSpPr>
              <a:spLocks noChangeArrowheads="1"/>
            </p:cNvSpPr>
            <p:nvPr/>
          </p:nvSpPr>
          <p:spPr bwMode="auto">
            <a:xfrm>
              <a:off x="4039" y="3041"/>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00"/>
                  </a:solidFill>
                  <a:effectLst/>
                  <a:latin typeface="Times New Roman" panose="02020603050405020304" pitchFamily="18" charset="0"/>
                </a:rPr>
                <a:t>2</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062" name="Rectangle 420"/>
            <p:cNvSpPr>
              <a:spLocks noChangeArrowheads="1"/>
            </p:cNvSpPr>
            <p:nvPr/>
          </p:nvSpPr>
          <p:spPr bwMode="auto">
            <a:xfrm>
              <a:off x="4670" y="658"/>
              <a:ext cx="33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000000"/>
                  </a:solidFill>
                  <a:effectLst/>
                  <a:latin typeface="Times New Roman" panose="02020603050405020304" pitchFamily="18" charset="0"/>
                </a:rPr>
                <a:t>+U</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063" name="Rectangle 421"/>
            <p:cNvSpPr>
              <a:spLocks noChangeArrowheads="1"/>
            </p:cNvSpPr>
            <p:nvPr/>
          </p:nvSpPr>
          <p:spPr bwMode="auto">
            <a:xfrm>
              <a:off x="4917" y="765"/>
              <a:ext cx="23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00"/>
                  </a:solidFill>
                  <a:effectLst/>
                  <a:latin typeface="Times New Roman" panose="02020603050405020304" pitchFamily="18" charset="0"/>
                </a:rPr>
                <a:t>CC</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064" name="Rectangle 422"/>
            <p:cNvSpPr>
              <a:spLocks noChangeArrowheads="1"/>
            </p:cNvSpPr>
            <p:nvPr/>
          </p:nvSpPr>
          <p:spPr bwMode="auto">
            <a:xfrm>
              <a:off x="3996" y="2055"/>
              <a:ext cx="22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000000"/>
                  </a:solidFill>
                  <a:effectLst/>
                  <a:latin typeface="Times New Roman" panose="02020603050405020304" pitchFamily="18" charset="0"/>
                </a:rPr>
                <a:t>A</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065" name="Rectangle 423"/>
            <p:cNvSpPr>
              <a:spLocks noChangeArrowheads="1"/>
            </p:cNvSpPr>
            <p:nvPr/>
          </p:nvSpPr>
          <p:spPr bwMode="auto">
            <a:xfrm>
              <a:off x="2873" y="1194"/>
              <a:ext cx="21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000000"/>
                  </a:solidFill>
                  <a:effectLst/>
                  <a:latin typeface="Times New Roman" panose="02020603050405020304" pitchFamily="18" charset="0"/>
                </a:rPr>
                <a:t>C</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066" name="Rectangle 424"/>
            <p:cNvSpPr>
              <a:spLocks noChangeArrowheads="1"/>
            </p:cNvSpPr>
            <p:nvPr/>
          </p:nvSpPr>
          <p:spPr bwMode="auto">
            <a:xfrm>
              <a:off x="3132" y="1269"/>
              <a:ext cx="19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000000"/>
                  </a:solidFill>
                  <a:effectLst/>
                  <a:latin typeface="Times New Roman" panose="02020603050405020304" pitchFamily="18"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067" name="Rectangle 425"/>
            <p:cNvSpPr>
              <a:spLocks noChangeArrowheads="1"/>
            </p:cNvSpPr>
            <p:nvPr/>
          </p:nvSpPr>
          <p:spPr bwMode="auto">
            <a:xfrm>
              <a:off x="4825" y="2591"/>
              <a:ext cx="19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FF0000"/>
                  </a:solidFill>
                  <a:effectLst/>
                  <a:latin typeface="Times New Roman" panose="02020603050405020304" pitchFamily="18" charset="0"/>
                </a:rPr>
                <a:t>u</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068" name="Rectangle 426"/>
            <p:cNvSpPr>
              <a:spLocks noChangeArrowheads="1"/>
            </p:cNvSpPr>
            <p:nvPr/>
          </p:nvSpPr>
          <p:spPr bwMode="auto">
            <a:xfrm>
              <a:off x="4932" y="2698"/>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FF0000"/>
                  </a:solidFill>
                  <a:effectLst/>
                  <a:latin typeface="Times New Roman" panose="02020603050405020304" pitchFamily="18" charset="0"/>
                </a:rPr>
                <a:t>o</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069" name="Line 427"/>
            <p:cNvSpPr>
              <a:spLocks noChangeShapeType="1"/>
            </p:cNvSpPr>
            <p:nvPr/>
          </p:nvSpPr>
          <p:spPr bwMode="auto">
            <a:xfrm flipH="1">
              <a:off x="3293" y="2816"/>
              <a:ext cx="664" cy="0"/>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70" name="Line 428"/>
            <p:cNvSpPr>
              <a:spLocks noChangeShapeType="1"/>
            </p:cNvSpPr>
            <p:nvPr/>
          </p:nvSpPr>
          <p:spPr bwMode="auto">
            <a:xfrm>
              <a:off x="3305" y="1468"/>
              <a:ext cx="623" cy="0"/>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71" name="Line 429"/>
            <p:cNvSpPr>
              <a:spLocks noChangeShapeType="1"/>
            </p:cNvSpPr>
            <p:nvPr/>
          </p:nvSpPr>
          <p:spPr bwMode="auto">
            <a:xfrm>
              <a:off x="2743" y="3362"/>
              <a:ext cx="1984" cy="0"/>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72" name="Line 430"/>
            <p:cNvSpPr>
              <a:spLocks noChangeShapeType="1"/>
            </p:cNvSpPr>
            <p:nvPr/>
          </p:nvSpPr>
          <p:spPr bwMode="auto">
            <a:xfrm>
              <a:off x="4125" y="2969"/>
              <a:ext cx="0" cy="537"/>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73" name="Line 431"/>
            <p:cNvSpPr>
              <a:spLocks noChangeShapeType="1"/>
            </p:cNvSpPr>
            <p:nvPr/>
          </p:nvSpPr>
          <p:spPr bwMode="auto">
            <a:xfrm>
              <a:off x="3301" y="749"/>
              <a:ext cx="0" cy="2607"/>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6074" name="Group 434"/>
            <p:cNvGrpSpPr>
              <a:grpSpLocks/>
            </p:cNvGrpSpPr>
            <p:nvPr/>
          </p:nvGrpSpPr>
          <p:grpSpPr bwMode="auto">
            <a:xfrm>
              <a:off x="3257" y="902"/>
              <a:ext cx="83" cy="252"/>
              <a:chOff x="3257" y="902"/>
              <a:chExt cx="83" cy="252"/>
            </a:xfrm>
          </p:grpSpPr>
          <p:sp>
            <p:nvSpPr>
              <p:cNvPr id="206102" name="Rectangle 432"/>
              <p:cNvSpPr>
                <a:spLocks noChangeArrowheads="1"/>
              </p:cNvSpPr>
              <p:nvPr/>
            </p:nvSpPr>
            <p:spPr bwMode="auto">
              <a:xfrm>
                <a:off x="3257" y="902"/>
                <a:ext cx="83" cy="2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103" name="Rectangle 433"/>
              <p:cNvSpPr>
                <a:spLocks noChangeArrowheads="1"/>
              </p:cNvSpPr>
              <p:nvPr/>
            </p:nvSpPr>
            <p:spPr bwMode="auto">
              <a:xfrm>
                <a:off x="3257" y="902"/>
                <a:ext cx="83" cy="252"/>
              </a:xfrm>
              <a:prstGeom prst="rect">
                <a:avLst/>
              </a:prstGeom>
              <a:noFill/>
              <a:ln w="365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6075" name="Group 437"/>
            <p:cNvGrpSpPr>
              <a:grpSpLocks/>
            </p:cNvGrpSpPr>
            <p:nvPr/>
          </p:nvGrpSpPr>
          <p:grpSpPr bwMode="auto">
            <a:xfrm>
              <a:off x="3256" y="2977"/>
              <a:ext cx="83" cy="246"/>
              <a:chOff x="3256" y="2977"/>
              <a:chExt cx="83" cy="246"/>
            </a:xfrm>
          </p:grpSpPr>
          <p:sp>
            <p:nvSpPr>
              <p:cNvPr id="206100" name="Rectangle 435"/>
              <p:cNvSpPr>
                <a:spLocks noChangeArrowheads="1"/>
              </p:cNvSpPr>
              <p:nvPr/>
            </p:nvSpPr>
            <p:spPr bwMode="auto">
              <a:xfrm>
                <a:off x="3256" y="2977"/>
                <a:ext cx="83" cy="2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101" name="Rectangle 436"/>
              <p:cNvSpPr>
                <a:spLocks noChangeArrowheads="1"/>
              </p:cNvSpPr>
              <p:nvPr/>
            </p:nvSpPr>
            <p:spPr bwMode="auto">
              <a:xfrm>
                <a:off x="3256" y="2977"/>
                <a:ext cx="83" cy="246"/>
              </a:xfrm>
              <a:prstGeom prst="rect">
                <a:avLst/>
              </a:prstGeom>
              <a:noFill/>
              <a:ln w="365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6076" name="Group 440"/>
            <p:cNvGrpSpPr>
              <a:grpSpLocks/>
            </p:cNvGrpSpPr>
            <p:nvPr/>
          </p:nvGrpSpPr>
          <p:grpSpPr bwMode="auto">
            <a:xfrm>
              <a:off x="3257" y="1645"/>
              <a:ext cx="83" cy="252"/>
              <a:chOff x="3257" y="1645"/>
              <a:chExt cx="83" cy="252"/>
            </a:xfrm>
          </p:grpSpPr>
          <p:sp>
            <p:nvSpPr>
              <p:cNvPr id="206098" name="Rectangle 438"/>
              <p:cNvSpPr>
                <a:spLocks noChangeArrowheads="1"/>
              </p:cNvSpPr>
              <p:nvPr/>
            </p:nvSpPr>
            <p:spPr bwMode="auto">
              <a:xfrm>
                <a:off x="3257" y="1645"/>
                <a:ext cx="83" cy="2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099" name="Rectangle 439"/>
              <p:cNvSpPr>
                <a:spLocks noChangeArrowheads="1"/>
              </p:cNvSpPr>
              <p:nvPr/>
            </p:nvSpPr>
            <p:spPr bwMode="auto">
              <a:xfrm>
                <a:off x="3257" y="1645"/>
                <a:ext cx="83" cy="252"/>
              </a:xfrm>
              <a:prstGeom prst="rect">
                <a:avLst/>
              </a:prstGeom>
              <a:noFill/>
              <a:ln w="365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06077" name="Oval 441"/>
            <p:cNvSpPr>
              <a:spLocks noChangeArrowheads="1"/>
            </p:cNvSpPr>
            <p:nvPr/>
          </p:nvSpPr>
          <p:spPr bwMode="auto">
            <a:xfrm>
              <a:off x="2741" y="1442"/>
              <a:ext cx="48" cy="48"/>
            </a:xfrm>
            <a:prstGeom prst="ellipse">
              <a:avLst/>
            </a:prstGeom>
            <a:noFill/>
            <a:ln w="365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78" name="Line 442"/>
            <p:cNvSpPr>
              <a:spLocks noChangeShapeType="1"/>
            </p:cNvSpPr>
            <p:nvPr/>
          </p:nvSpPr>
          <p:spPr bwMode="auto">
            <a:xfrm>
              <a:off x="4147" y="2219"/>
              <a:ext cx="245" cy="0"/>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79" name="Line 443"/>
            <p:cNvSpPr>
              <a:spLocks noChangeShapeType="1"/>
            </p:cNvSpPr>
            <p:nvPr/>
          </p:nvSpPr>
          <p:spPr bwMode="auto">
            <a:xfrm>
              <a:off x="4723" y="2210"/>
              <a:ext cx="0" cy="1152"/>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6080" name="Group 446"/>
            <p:cNvGrpSpPr>
              <a:grpSpLocks/>
            </p:cNvGrpSpPr>
            <p:nvPr/>
          </p:nvGrpSpPr>
          <p:grpSpPr bwMode="auto">
            <a:xfrm>
              <a:off x="4681" y="2641"/>
              <a:ext cx="83" cy="252"/>
              <a:chOff x="4681" y="2641"/>
              <a:chExt cx="83" cy="252"/>
            </a:xfrm>
          </p:grpSpPr>
          <p:sp>
            <p:nvSpPr>
              <p:cNvPr id="206096" name="Rectangle 444"/>
              <p:cNvSpPr>
                <a:spLocks noChangeArrowheads="1"/>
              </p:cNvSpPr>
              <p:nvPr/>
            </p:nvSpPr>
            <p:spPr bwMode="auto">
              <a:xfrm>
                <a:off x="4681" y="2641"/>
                <a:ext cx="83" cy="2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097" name="Rectangle 445"/>
              <p:cNvSpPr>
                <a:spLocks noChangeArrowheads="1"/>
              </p:cNvSpPr>
              <p:nvPr/>
            </p:nvSpPr>
            <p:spPr bwMode="auto">
              <a:xfrm>
                <a:off x="4681" y="2641"/>
                <a:ext cx="83" cy="252"/>
              </a:xfrm>
              <a:prstGeom prst="rect">
                <a:avLst/>
              </a:prstGeom>
              <a:noFill/>
              <a:ln w="365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06081" name="Line 447"/>
            <p:cNvSpPr>
              <a:spLocks noChangeShapeType="1"/>
            </p:cNvSpPr>
            <p:nvPr/>
          </p:nvSpPr>
          <p:spPr bwMode="auto">
            <a:xfrm>
              <a:off x="4042" y="3497"/>
              <a:ext cx="166" cy="0"/>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82" name="Line 448"/>
            <p:cNvSpPr>
              <a:spLocks noChangeShapeType="1"/>
            </p:cNvSpPr>
            <p:nvPr/>
          </p:nvSpPr>
          <p:spPr bwMode="auto">
            <a:xfrm>
              <a:off x="4405" y="2113"/>
              <a:ext cx="0" cy="205"/>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83" name="Line 449"/>
            <p:cNvSpPr>
              <a:spLocks noChangeShapeType="1"/>
            </p:cNvSpPr>
            <p:nvPr/>
          </p:nvSpPr>
          <p:spPr bwMode="auto">
            <a:xfrm>
              <a:off x="4488" y="2113"/>
              <a:ext cx="0" cy="205"/>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84" name="Line 450"/>
            <p:cNvSpPr>
              <a:spLocks noChangeShapeType="1"/>
            </p:cNvSpPr>
            <p:nvPr/>
          </p:nvSpPr>
          <p:spPr bwMode="auto">
            <a:xfrm>
              <a:off x="4405" y="2113"/>
              <a:ext cx="0" cy="205"/>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85" name="Line 451"/>
            <p:cNvSpPr>
              <a:spLocks noChangeShapeType="1"/>
            </p:cNvSpPr>
            <p:nvPr/>
          </p:nvSpPr>
          <p:spPr bwMode="auto">
            <a:xfrm>
              <a:off x="4488" y="2113"/>
              <a:ext cx="0" cy="205"/>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86" name="Line 452"/>
            <p:cNvSpPr>
              <a:spLocks noChangeShapeType="1"/>
            </p:cNvSpPr>
            <p:nvPr/>
          </p:nvSpPr>
          <p:spPr bwMode="auto">
            <a:xfrm>
              <a:off x="4492" y="2216"/>
              <a:ext cx="240" cy="0"/>
            </a:xfrm>
            <a:prstGeom prst="line">
              <a:avLst/>
            </a:prstGeom>
            <a:noFill/>
            <a:ln w="365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087" name="Rectangle 453"/>
            <p:cNvSpPr>
              <a:spLocks noChangeArrowheads="1"/>
            </p:cNvSpPr>
            <p:nvPr/>
          </p:nvSpPr>
          <p:spPr bwMode="auto">
            <a:xfrm>
              <a:off x="4814" y="2188"/>
              <a:ext cx="19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FF0000"/>
                  </a:solidFill>
                  <a:effectLst/>
                  <a:latin typeface="Times New Roman" panose="02020603050405020304" pitchFamily="18"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088" name="Rectangle 454"/>
            <p:cNvSpPr>
              <a:spLocks noChangeArrowheads="1"/>
            </p:cNvSpPr>
            <p:nvPr/>
          </p:nvSpPr>
          <p:spPr bwMode="auto">
            <a:xfrm>
              <a:off x="4845" y="3187"/>
              <a:ext cx="14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FF0000"/>
                  </a:solidFill>
                  <a:effectLst/>
                  <a:latin typeface="Symbol" panose="05050102010706020507" pitchFamily="18" charset="2"/>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089" name="Rectangle 455"/>
            <p:cNvSpPr>
              <a:spLocks noChangeArrowheads="1"/>
            </p:cNvSpPr>
            <p:nvPr/>
          </p:nvSpPr>
          <p:spPr bwMode="auto">
            <a:xfrm>
              <a:off x="2588" y="1352"/>
              <a:ext cx="19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FF0000"/>
                  </a:solidFill>
                  <a:effectLst/>
                  <a:latin typeface="Times New Roman" panose="02020603050405020304" pitchFamily="18"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nvGrpSpPr>
            <p:cNvPr id="206090" name="Group 458"/>
            <p:cNvGrpSpPr>
              <a:grpSpLocks/>
            </p:cNvGrpSpPr>
            <p:nvPr/>
          </p:nvGrpSpPr>
          <p:grpSpPr bwMode="auto">
            <a:xfrm>
              <a:off x="4106" y="3326"/>
              <a:ext cx="48" cy="52"/>
              <a:chOff x="4106" y="3326"/>
              <a:chExt cx="48" cy="52"/>
            </a:xfrm>
          </p:grpSpPr>
          <p:sp>
            <p:nvSpPr>
              <p:cNvPr id="206094" name="Oval 456"/>
              <p:cNvSpPr>
                <a:spLocks noChangeArrowheads="1"/>
              </p:cNvSpPr>
              <p:nvPr/>
            </p:nvSpPr>
            <p:spPr bwMode="auto">
              <a:xfrm>
                <a:off x="4106" y="3326"/>
                <a:ext cx="48" cy="52"/>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095" name="Oval 457"/>
              <p:cNvSpPr>
                <a:spLocks noChangeArrowheads="1"/>
              </p:cNvSpPr>
              <p:nvPr/>
            </p:nvSpPr>
            <p:spPr bwMode="auto">
              <a:xfrm>
                <a:off x="4106" y="3326"/>
                <a:ext cx="48" cy="52"/>
              </a:xfrm>
              <a:prstGeom prst="ellipse">
                <a:avLst/>
              </a:prstGeom>
              <a:noFill/>
              <a:ln w="365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06091" name="Rectangle 459"/>
            <p:cNvSpPr>
              <a:spLocks noChangeArrowheads="1"/>
            </p:cNvSpPr>
            <p:nvPr/>
          </p:nvSpPr>
          <p:spPr bwMode="auto">
            <a:xfrm>
              <a:off x="4402" y="1914"/>
              <a:ext cx="21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000000"/>
                  </a:solidFill>
                  <a:effectLst/>
                  <a:latin typeface="Times New Roman" panose="02020603050405020304" pitchFamily="18" charset="0"/>
                </a:rPr>
                <a:t>C</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092" name="Rectangle 460"/>
            <p:cNvSpPr>
              <a:spLocks noChangeArrowheads="1"/>
            </p:cNvSpPr>
            <p:nvPr/>
          </p:nvSpPr>
          <p:spPr bwMode="auto">
            <a:xfrm>
              <a:off x="4531" y="2021"/>
              <a:ext cx="14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00"/>
                  </a:solidFill>
                  <a:effectLst/>
                  <a:latin typeface="Times New Roman" panose="02020603050405020304" pitchFamily="18" charset="0"/>
                </a:rPr>
                <a:t>L</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6093" name="Rectangle 461"/>
            <p:cNvSpPr>
              <a:spLocks noChangeArrowheads="1"/>
            </p:cNvSpPr>
            <p:nvPr/>
          </p:nvSpPr>
          <p:spPr bwMode="auto">
            <a:xfrm>
              <a:off x="4266" y="2023"/>
              <a:ext cx="19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000000"/>
                  </a:solidFill>
                  <a:effectLst/>
                  <a:latin typeface="Times New Roman" panose="02020603050405020304" pitchFamily="18"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984"/>
                                        </p:tgtEl>
                                        <p:attrNameLst>
                                          <p:attrName>style.visibility</p:attrName>
                                        </p:attrNameLst>
                                      </p:cBhvr>
                                      <p:to>
                                        <p:strVal val="visible"/>
                                      </p:to>
                                    </p:set>
                                    <p:animEffect transition="in" filter="wipe(left)">
                                      <p:cBhvr>
                                        <p:cTn id="7" dur="500"/>
                                        <p:tgtEl>
                                          <p:spTgt spid="2059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889"/>
                                        </p:tgtEl>
                                        <p:attrNameLst>
                                          <p:attrName>style.visibility</p:attrName>
                                        </p:attrNameLst>
                                      </p:cBhvr>
                                      <p:to>
                                        <p:strVal val="visible"/>
                                      </p:to>
                                    </p:set>
                                    <p:animEffect transition="in" filter="wipe(left)">
                                      <p:cBhvr>
                                        <p:cTn id="12" dur="500"/>
                                        <p:tgtEl>
                                          <p:spTgt spid="2058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5896"/>
                                        </p:tgtEl>
                                        <p:attrNameLst>
                                          <p:attrName>style.visibility</p:attrName>
                                        </p:attrNameLst>
                                      </p:cBhvr>
                                      <p:to>
                                        <p:strVal val="visible"/>
                                      </p:to>
                                    </p:set>
                                    <p:animEffect transition="in" filter="wipe(left)">
                                      <p:cBhvr>
                                        <p:cTn id="27" dur="500"/>
                                        <p:tgtEl>
                                          <p:spTgt spid="205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89" grpId="0" autoUpdateAnimBg="0"/>
      <p:bldP spid="205896" grpId="0" autoUpdateAnimBg="0"/>
      <p:bldP spid="205984"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p:cNvSpPr txBox="1">
            <a:spLocks noChangeArrowheads="1"/>
          </p:cNvSpPr>
          <p:nvPr/>
        </p:nvSpPr>
        <p:spPr bwMode="auto">
          <a:xfrm>
            <a:off x="381000" y="669205"/>
            <a:ext cx="5622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zh-CN" altLang="en-US" dirty="0">
                <a:solidFill>
                  <a:schemeClr val="tx1"/>
                </a:solidFill>
                <a:latin typeface="Times New Roman" panose="02020603050405020304" pitchFamily="18" charset="0"/>
              </a:rPr>
              <a:t>当输出功率较大时常采用复合管</a:t>
            </a:r>
          </a:p>
        </p:txBody>
      </p:sp>
      <p:sp>
        <p:nvSpPr>
          <p:cNvPr id="207875" name="Text Box 3"/>
          <p:cNvSpPr txBox="1">
            <a:spLocks noChangeArrowheads="1"/>
          </p:cNvSpPr>
          <p:nvPr/>
        </p:nvSpPr>
        <p:spPr bwMode="auto">
          <a:xfrm>
            <a:off x="909929" y="1174030"/>
            <a:ext cx="20409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zh-CN" altLang="en-US">
                <a:solidFill>
                  <a:srgbClr val="CC0000"/>
                </a:solidFill>
                <a:latin typeface="Times New Roman" panose="02020603050405020304" pitchFamily="18" charset="0"/>
              </a:rPr>
              <a:t>复合管的构成</a:t>
            </a:r>
          </a:p>
        </p:txBody>
      </p:sp>
      <p:sp>
        <p:nvSpPr>
          <p:cNvPr id="207879" name="Text Box 7"/>
          <p:cNvSpPr txBox="1">
            <a:spLocks noChangeArrowheads="1"/>
          </p:cNvSpPr>
          <p:nvPr/>
        </p:nvSpPr>
        <p:spPr bwMode="auto">
          <a:xfrm>
            <a:off x="909929" y="1658789"/>
            <a:ext cx="10342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zh-CN" altLang="en-US" dirty="0">
                <a:solidFill>
                  <a:srgbClr val="000099"/>
                </a:solidFill>
                <a:latin typeface="Times New Roman" panose="02020603050405020304" pitchFamily="18" charset="0"/>
              </a:rPr>
              <a:t>方式 </a:t>
            </a:r>
            <a:r>
              <a:rPr lang="en-US" altLang="zh-CN" dirty="0">
                <a:solidFill>
                  <a:srgbClr val="000099"/>
                </a:solidFill>
                <a:latin typeface="Times New Roman" panose="02020603050405020304" pitchFamily="18" charset="0"/>
              </a:rPr>
              <a:t>1</a:t>
            </a:r>
          </a:p>
        </p:txBody>
      </p:sp>
      <p:grpSp>
        <p:nvGrpSpPr>
          <p:cNvPr id="2" name="Group 131"/>
          <p:cNvGrpSpPr>
            <a:grpSpLocks/>
          </p:cNvGrpSpPr>
          <p:nvPr/>
        </p:nvGrpSpPr>
        <p:grpSpPr bwMode="auto">
          <a:xfrm>
            <a:off x="3886200" y="2720553"/>
            <a:ext cx="4375150" cy="3660775"/>
            <a:chOff x="2448" y="1737"/>
            <a:chExt cx="2756" cy="2306"/>
          </a:xfrm>
        </p:grpSpPr>
        <p:sp>
          <p:nvSpPr>
            <p:cNvPr id="203785" name="Text Box 4"/>
            <p:cNvSpPr txBox="1">
              <a:spLocks noChangeArrowheads="1"/>
            </p:cNvSpPr>
            <p:nvPr/>
          </p:nvSpPr>
          <p:spPr bwMode="auto">
            <a:xfrm>
              <a:off x="2461" y="2392"/>
              <a:ext cx="12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sz="2800" i="1">
                  <a:solidFill>
                    <a:schemeClr val="tx1"/>
                  </a:solidFill>
                  <a:latin typeface="Times New Roman" panose="02020603050405020304" pitchFamily="18" charset="0"/>
                  <a:ea typeface="楷体_GB2312" pitchFamily="49" charset="-122"/>
                  <a:sym typeface="Symbol" panose="05050102010706020507" pitchFamily="18" charset="2"/>
                </a:rPr>
                <a:t>i</a:t>
              </a:r>
              <a:r>
                <a:rPr lang="en-US" altLang="zh-CN" sz="2800" baseline="-25000">
                  <a:solidFill>
                    <a:schemeClr val="tx1"/>
                  </a:solidFill>
                  <a:latin typeface="Times New Roman" panose="02020603050405020304" pitchFamily="18" charset="0"/>
                  <a:ea typeface="楷体_GB2312" pitchFamily="49" charset="-122"/>
                  <a:sym typeface="Symbol" panose="05050102010706020507" pitchFamily="18" charset="2"/>
                </a:rPr>
                <a:t>c1</a:t>
              </a:r>
              <a:r>
                <a:rPr lang="en-US" altLang="zh-CN" sz="2800" i="1">
                  <a:solidFill>
                    <a:schemeClr val="tx1"/>
                  </a:solidFill>
                  <a:latin typeface="Times New Roman" panose="02020603050405020304" pitchFamily="18" charset="0"/>
                  <a:ea typeface="楷体_GB2312" pitchFamily="49" charset="-122"/>
                  <a:sym typeface="Symbol" panose="05050102010706020507" pitchFamily="18" charset="2"/>
                </a:rPr>
                <a:t>=</a:t>
              </a:r>
              <a:r>
                <a:rPr lang="en-US" altLang="zh-CN" sz="2800">
                  <a:solidFill>
                    <a:schemeClr val="tx1"/>
                  </a:solidFill>
                  <a:latin typeface="Times New Roman" panose="02020603050405020304" pitchFamily="18" charset="0"/>
                  <a:ea typeface="楷体_GB2312" pitchFamily="49" charset="-122"/>
                  <a:sym typeface="Symbol" panose="05050102010706020507" pitchFamily="18" charset="2"/>
                </a:rPr>
                <a:t> </a:t>
              </a:r>
              <a:r>
                <a:rPr lang="en-US" altLang="zh-CN" sz="2800" baseline="-25000">
                  <a:solidFill>
                    <a:schemeClr val="tx1"/>
                  </a:solidFill>
                  <a:latin typeface="Times New Roman" panose="02020603050405020304" pitchFamily="18" charset="0"/>
                  <a:ea typeface="楷体_GB2312" pitchFamily="49" charset="-122"/>
                  <a:sym typeface="Symbol" panose="05050102010706020507" pitchFamily="18" charset="2"/>
                </a:rPr>
                <a:t>1</a:t>
              </a:r>
              <a:r>
                <a:rPr lang="en-US" altLang="zh-CN" sz="2800">
                  <a:solidFill>
                    <a:schemeClr val="tx1"/>
                  </a:solidFill>
                  <a:latin typeface="Times New Roman" panose="02020603050405020304" pitchFamily="18" charset="0"/>
                  <a:ea typeface="楷体_GB2312" pitchFamily="49" charset="-122"/>
                  <a:sym typeface="Symbol" panose="05050102010706020507" pitchFamily="18" charset="2"/>
                </a:rPr>
                <a:t> </a:t>
              </a:r>
              <a:r>
                <a:rPr lang="en-US" altLang="zh-CN" sz="2800" i="1">
                  <a:solidFill>
                    <a:schemeClr val="tx1"/>
                  </a:solidFill>
                  <a:latin typeface="Times New Roman" panose="02020603050405020304" pitchFamily="18" charset="0"/>
                  <a:ea typeface="楷体_GB2312" pitchFamily="49" charset="-122"/>
                  <a:sym typeface="Symbol" panose="05050102010706020507" pitchFamily="18" charset="2"/>
                </a:rPr>
                <a:t>i</a:t>
              </a:r>
              <a:r>
                <a:rPr lang="en-US" altLang="zh-CN" sz="2800" baseline="-25000">
                  <a:solidFill>
                    <a:schemeClr val="tx1"/>
                  </a:solidFill>
                  <a:latin typeface="Times New Roman" panose="02020603050405020304" pitchFamily="18" charset="0"/>
                  <a:ea typeface="楷体_GB2312" pitchFamily="49" charset="-122"/>
                  <a:sym typeface="Symbol" panose="05050102010706020507" pitchFamily="18" charset="2"/>
                </a:rPr>
                <a:t>b1  </a:t>
              </a:r>
              <a:endParaRPr lang="en-US" altLang="zh-CN" sz="2800">
                <a:solidFill>
                  <a:schemeClr val="tx1"/>
                </a:solidFill>
                <a:latin typeface="Times New Roman" panose="02020603050405020304" pitchFamily="18" charset="0"/>
                <a:ea typeface="楷体_GB2312" pitchFamily="49" charset="-122"/>
              </a:endParaRPr>
            </a:p>
          </p:txBody>
        </p:sp>
        <p:sp>
          <p:nvSpPr>
            <p:cNvPr id="203786" name="Text Box 5"/>
            <p:cNvSpPr txBox="1">
              <a:spLocks noChangeArrowheads="1"/>
            </p:cNvSpPr>
            <p:nvPr/>
          </p:nvSpPr>
          <p:spPr bwMode="auto">
            <a:xfrm>
              <a:off x="2468" y="2728"/>
              <a:ext cx="27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sz="2800" i="1">
                  <a:solidFill>
                    <a:schemeClr val="tx1"/>
                  </a:solidFill>
                  <a:latin typeface="Times New Roman" panose="02020603050405020304" pitchFamily="18" charset="0"/>
                  <a:ea typeface="楷体_GB2312" pitchFamily="49" charset="-122"/>
                </a:rPr>
                <a:t>i</a:t>
              </a:r>
              <a:r>
                <a:rPr lang="en-US" altLang="zh-CN" sz="2800" baseline="-25000">
                  <a:solidFill>
                    <a:schemeClr val="tx1"/>
                  </a:solidFill>
                  <a:latin typeface="Times New Roman" panose="02020603050405020304" pitchFamily="18" charset="0"/>
                  <a:ea typeface="楷体_GB2312" pitchFamily="49" charset="-122"/>
                </a:rPr>
                <a:t>c2</a:t>
              </a:r>
              <a:r>
                <a:rPr lang="en-US" altLang="zh-CN" sz="2800" i="1">
                  <a:solidFill>
                    <a:schemeClr val="tx1"/>
                  </a:solidFill>
                  <a:latin typeface="Times New Roman" panose="02020603050405020304" pitchFamily="18" charset="0"/>
                  <a:ea typeface="楷体_GB2312" pitchFamily="49" charset="-122"/>
                </a:rPr>
                <a:t>=</a:t>
              </a:r>
              <a:r>
                <a:rPr lang="en-US" altLang="zh-CN" sz="2800">
                  <a:solidFill>
                    <a:schemeClr val="tx1"/>
                  </a:solidFill>
                  <a:latin typeface="Times New Roman" panose="02020603050405020304" pitchFamily="18" charset="0"/>
                  <a:ea typeface="楷体_GB2312" pitchFamily="49" charset="-122"/>
                  <a:sym typeface="Symbol" panose="05050102010706020507" pitchFamily="18" charset="2"/>
                </a:rPr>
                <a:t></a:t>
              </a:r>
              <a:r>
                <a:rPr lang="en-US" altLang="zh-CN" sz="2800" i="1">
                  <a:solidFill>
                    <a:schemeClr val="tx1"/>
                  </a:solidFill>
                  <a:latin typeface="Times New Roman" panose="02020603050405020304" pitchFamily="18" charset="0"/>
                  <a:ea typeface="楷体_GB2312" pitchFamily="49" charset="-122"/>
                  <a:sym typeface="Symbol" panose="05050102010706020507" pitchFamily="18" charset="2"/>
                </a:rPr>
                <a:t></a:t>
              </a:r>
              <a:r>
                <a:rPr lang="en-US" altLang="zh-CN" sz="2800" baseline="-25000">
                  <a:solidFill>
                    <a:schemeClr val="tx1"/>
                  </a:solidFill>
                  <a:latin typeface="Times New Roman" panose="02020603050405020304" pitchFamily="18" charset="0"/>
                  <a:ea typeface="楷体_GB2312" pitchFamily="49" charset="-122"/>
                  <a:sym typeface="Symbol" panose="05050102010706020507" pitchFamily="18" charset="2"/>
                </a:rPr>
                <a:t>2</a:t>
              </a:r>
              <a:r>
                <a:rPr lang="en-US" altLang="zh-CN" sz="2800" i="1">
                  <a:solidFill>
                    <a:schemeClr val="tx1"/>
                  </a:solidFill>
                  <a:latin typeface="Times New Roman" panose="02020603050405020304" pitchFamily="18" charset="0"/>
                  <a:ea typeface="楷体_GB2312" pitchFamily="49" charset="-122"/>
                  <a:sym typeface="Symbol" panose="05050102010706020507" pitchFamily="18" charset="2"/>
                </a:rPr>
                <a:t> i</a:t>
              </a:r>
              <a:r>
                <a:rPr lang="en-US" altLang="zh-CN" sz="2800" baseline="-25000">
                  <a:solidFill>
                    <a:schemeClr val="tx1"/>
                  </a:solidFill>
                  <a:latin typeface="Times New Roman" panose="02020603050405020304" pitchFamily="18" charset="0"/>
                  <a:ea typeface="楷体_GB2312" pitchFamily="49" charset="-122"/>
                  <a:sym typeface="Symbol" panose="05050102010706020507" pitchFamily="18" charset="2"/>
                </a:rPr>
                <a:t>b2</a:t>
              </a:r>
              <a:r>
                <a:rPr lang="en-US" altLang="zh-CN" sz="2800" i="1" baseline="-25000">
                  <a:solidFill>
                    <a:schemeClr val="tx1"/>
                  </a:solidFill>
                  <a:latin typeface="Times New Roman" panose="02020603050405020304" pitchFamily="18" charset="0"/>
                  <a:ea typeface="楷体_GB2312" pitchFamily="49" charset="-122"/>
                  <a:sym typeface="Symbol" panose="05050102010706020507" pitchFamily="18" charset="2"/>
                </a:rPr>
                <a:t> </a:t>
              </a:r>
              <a:r>
                <a:rPr lang="en-US" altLang="zh-CN" sz="2800" i="1">
                  <a:solidFill>
                    <a:schemeClr val="tx1"/>
                  </a:solidFill>
                  <a:latin typeface="Times New Roman" panose="02020603050405020304" pitchFamily="18" charset="0"/>
                </a:rPr>
                <a:t>= </a:t>
              </a:r>
              <a:r>
                <a:rPr lang="en-US" altLang="zh-CN" sz="2800" i="1">
                  <a:solidFill>
                    <a:schemeClr val="tx1"/>
                  </a:solidFill>
                  <a:latin typeface="Times New Roman" panose="02020603050405020304" pitchFamily="18" charset="0"/>
                  <a:ea typeface="楷体_GB2312" pitchFamily="49" charset="-122"/>
                  <a:sym typeface="Symbol" panose="05050102010706020507" pitchFamily="18" charset="2"/>
                </a:rPr>
                <a:t></a:t>
              </a:r>
              <a:r>
                <a:rPr lang="en-US" altLang="zh-CN" sz="2800" baseline="-25000">
                  <a:solidFill>
                    <a:schemeClr val="tx1"/>
                  </a:solidFill>
                  <a:latin typeface="Times New Roman" panose="02020603050405020304" pitchFamily="18" charset="0"/>
                  <a:ea typeface="楷体_GB2312" pitchFamily="49" charset="-122"/>
                  <a:sym typeface="Symbol" panose="05050102010706020507" pitchFamily="18" charset="2"/>
                </a:rPr>
                <a:t>2 </a:t>
              </a:r>
              <a:r>
                <a:rPr lang="en-US" altLang="zh-CN" sz="2800">
                  <a:solidFill>
                    <a:schemeClr val="tx1"/>
                  </a:solidFill>
                  <a:latin typeface="Times New Roman" panose="02020603050405020304" pitchFamily="18" charset="0"/>
                </a:rPr>
                <a:t>(1+</a:t>
              </a:r>
              <a:r>
                <a:rPr lang="en-US" altLang="zh-CN" sz="2800" i="1">
                  <a:solidFill>
                    <a:schemeClr val="tx1"/>
                  </a:solidFill>
                  <a:latin typeface="Times New Roman" panose="02020603050405020304" pitchFamily="18" charset="0"/>
                  <a:sym typeface="Symbol" panose="05050102010706020507" pitchFamily="18" charset="2"/>
                </a:rPr>
                <a:t></a:t>
              </a:r>
              <a:r>
                <a:rPr lang="en-US" altLang="zh-CN" sz="2800" baseline="-25000">
                  <a:solidFill>
                    <a:schemeClr val="tx1"/>
                  </a:solidFill>
                  <a:latin typeface="Times New Roman" panose="02020603050405020304" pitchFamily="18" charset="0"/>
                  <a:sym typeface="Symbol" panose="05050102010706020507" pitchFamily="18" charset="2"/>
                </a:rPr>
                <a:t>1 </a:t>
              </a:r>
              <a:r>
                <a:rPr lang="en-US" altLang="zh-CN" sz="2800">
                  <a:solidFill>
                    <a:schemeClr val="tx1"/>
                  </a:solidFill>
                  <a:latin typeface="Times New Roman" panose="02020603050405020304" pitchFamily="18" charset="0"/>
                  <a:sym typeface="Symbol" panose="05050102010706020507" pitchFamily="18" charset="2"/>
                </a:rPr>
                <a:t>)</a:t>
              </a:r>
              <a:r>
                <a:rPr lang="en-US" altLang="zh-CN" sz="2800" i="1">
                  <a:solidFill>
                    <a:schemeClr val="tx1"/>
                  </a:solidFill>
                  <a:latin typeface="Times New Roman" panose="02020603050405020304" pitchFamily="18" charset="0"/>
                  <a:sym typeface="Symbol" panose="05050102010706020507" pitchFamily="18" charset="2"/>
                </a:rPr>
                <a:t> i</a:t>
              </a:r>
              <a:r>
                <a:rPr lang="en-US" altLang="zh-CN" sz="2800" baseline="-25000">
                  <a:solidFill>
                    <a:schemeClr val="tx1"/>
                  </a:solidFill>
                  <a:latin typeface="Times New Roman" panose="02020603050405020304" pitchFamily="18" charset="0"/>
                  <a:sym typeface="Symbol" panose="05050102010706020507" pitchFamily="18" charset="2"/>
                </a:rPr>
                <a:t>b1</a:t>
              </a:r>
              <a:endParaRPr lang="en-US" altLang="zh-CN" sz="2800" i="1">
                <a:solidFill>
                  <a:schemeClr val="tx1"/>
                </a:solidFill>
                <a:latin typeface="Times New Roman" panose="02020603050405020304" pitchFamily="18" charset="0"/>
                <a:ea typeface="楷体_GB2312" pitchFamily="49" charset="-122"/>
                <a:sym typeface="Symbol" panose="05050102010706020507" pitchFamily="18" charset="2"/>
              </a:endParaRPr>
            </a:p>
          </p:txBody>
        </p:sp>
        <p:sp>
          <p:nvSpPr>
            <p:cNvPr id="203787" name="Text Box 6"/>
            <p:cNvSpPr txBox="1">
              <a:spLocks noChangeArrowheads="1"/>
            </p:cNvSpPr>
            <p:nvPr/>
          </p:nvSpPr>
          <p:spPr bwMode="auto">
            <a:xfrm>
              <a:off x="2509" y="3016"/>
              <a:ext cx="2544" cy="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20000"/>
                </a:lnSpc>
              </a:pPr>
              <a:r>
                <a:rPr lang="en-US" altLang="zh-CN" sz="2800" i="1" dirty="0" err="1">
                  <a:solidFill>
                    <a:srgbClr val="000099"/>
                  </a:solidFill>
                  <a:latin typeface="Times New Roman" panose="02020603050405020304" pitchFamily="18" charset="0"/>
                  <a:ea typeface="楷体_GB2312" pitchFamily="49" charset="-122"/>
                </a:rPr>
                <a:t>i</a:t>
              </a:r>
              <a:r>
                <a:rPr lang="en-US" altLang="zh-CN" sz="2800" baseline="-25000" dirty="0" err="1">
                  <a:solidFill>
                    <a:srgbClr val="000099"/>
                  </a:solidFill>
                  <a:latin typeface="Times New Roman" panose="02020603050405020304" pitchFamily="18" charset="0"/>
                  <a:ea typeface="楷体_GB2312" pitchFamily="49" charset="-122"/>
                </a:rPr>
                <a:t>c</a:t>
              </a:r>
              <a:r>
                <a:rPr lang="en-US" altLang="zh-CN" sz="2800" i="1" baseline="-25000" dirty="0">
                  <a:solidFill>
                    <a:srgbClr val="000099"/>
                  </a:solidFill>
                  <a:latin typeface="Times New Roman" panose="02020603050405020304" pitchFamily="18" charset="0"/>
                  <a:ea typeface="楷体_GB2312" pitchFamily="49" charset="-122"/>
                </a:rPr>
                <a:t> </a:t>
              </a:r>
              <a:r>
                <a:rPr lang="en-US" altLang="zh-CN" sz="2800" i="1" dirty="0">
                  <a:solidFill>
                    <a:srgbClr val="000099"/>
                  </a:solidFill>
                  <a:latin typeface="Times New Roman" panose="02020603050405020304" pitchFamily="18" charset="0"/>
                  <a:ea typeface="楷体_GB2312" pitchFamily="49" charset="-122"/>
                </a:rPr>
                <a:t>= i</a:t>
              </a:r>
              <a:r>
                <a:rPr lang="en-US" altLang="zh-CN" sz="2800" baseline="-25000" dirty="0">
                  <a:solidFill>
                    <a:srgbClr val="000099"/>
                  </a:solidFill>
                  <a:latin typeface="Times New Roman" panose="02020603050405020304" pitchFamily="18" charset="0"/>
                  <a:ea typeface="楷体_GB2312" pitchFamily="49" charset="-122"/>
                </a:rPr>
                <a:t>c1</a:t>
              </a:r>
              <a:r>
                <a:rPr lang="en-US" altLang="zh-CN" sz="2800" i="1" dirty="0">
                  <a:solidFill>
                    <a:srgbClr val="000099"/>
                  </a:solidFill>
                  <a:latin typeface="Times New Roman" panose="02020603050405020304" pitchFamily="18" charset="0"/>
                  <a:ea typeface="楷体_GB2312" pitchFamily="49" charset="-122"/>
                </a:rPr>
                <a:t>+ i</a:t>
              </a:r>
              <a:r>
                <a:rPr lang="en-US" altLang="zh-CN" sz="2800" baseline="-25000" dirty="0">
                  <a:solidFill>
                    <a:srgbClr val="000099"/>
                  </a:solidFill>
                  <a:latin typeface="Times New Roman" panose="02020603050405020304" pitchFamily="18" charset="0"/>
                  <a:ea typeface="楷体_GB2312" pitchFamily="49" charset="-122"/>
                </a:rPr>
                <a:t>c2</a:t>
              </a:r>
              <a:r>
                <a:rPr lang="en-US" altLang="zh-CN" sz="2800" i="1" dirty="0">
                  <a:solidFill>
                    <a:srgbClr val="000099"/>
                  </a:solidFill>
                  <a:latin typeface="Times New Roman" panose="02020603050405020304" pitchFamily="18" charset="0"/>
                  <a:ea typeface="楷体_GB2312" pitchFamily="49" charset="-122"/>
                </a:rPr>
                <a:t>   </a:t>
              </a:r>
            </a:p>
            <a:p>
              <a:pPr eaLnBrk="1" hangingPunct="1">
                <a:lnSpc>
                  <a:spcPct val="120000"/>
                </a:lnSpc>
              </a:pPr>
              <a:r>
                <a:rPr lang="en-US" altLang="zh-CN" sz="2800" dirty="0">
                  <a:solidFill>
                    <a:srgbClr val="000099"/>
                  </a:solidFill>
                  <a:latin typeface="Times New Roman" panose="02020603050405020304" pitchFamily="18" charset="0"/>
                  <a:ea typeface="楷体_GB2312" pitchFamily="49" charset="-122"/>
                </a:rPr>
                <a:t>   =[</a:t>
              </a:r>
              <a:r>
                <a:rPr lang="en-US" altLang="zh-CN" sz="2800" i="1" dirty="0">
                  <a:solidFill>
                    <a:srgbClr val="000099"/>
                  </a:solidFill>
                  <a:latin typeface="Times New Roman" panose="02020603050405020304" pitchFamily="18" charset="0"/>
                  <a:ea typeface="楷体_GB2312" pitchFamily="49" charset="-122"/>
                  <a:sym typeface="Symbol" panose="05050102010706020507" pitchFamily="18" charset="2"/>
                </a:rPr>
                <a:t></a:t>
              </a:r>
              <a:r>
                <a:rPr lang="en-US" altLang="zh-CN" sz="2800" baseline="-25000" dirty="0">
                  <a:solidFill>
                    <a:srgbClr val="000099"/>
                  </a:solidFill>
                  <a:latin typeface="Times New Roman" panose="02020603050405020304" pitchFamily="18" charset="0"/>
                  <a:ea typeface="楷体_GB2312" pitchFamily="49" charset="-122"/>
                  <a:sym typeface="Symbol" panose="05050102010706020507" pitchFamily="18" charset="2"/>
                </a:rPr>
                <a:t>1</a:t>
              </a:r>
              <a:r>
                <a:rPr lang="en-US" altLang="zh-CN" sz="2800" dirty="0">
                  <a:solidFill>
                    <a:srgbClr val="000099"/>
                  </a:solidFill>
                  <a:latin typeface="Times New Roman" panose="02020603050405020304" pitchFamily="18" charset="0"/>
                  <a:ea typeface="楷体_GB2312" pitchFamily="49" charset="-122"/>
                  <a:sym typeface="Symbol" panose="05050102010706020507" pitchFamily="18" charset="2"/>
                </a:rPr>
                <a:t>+</a:t>
              </a:r>
              <a:r>
                <a:rPr lang="en-US" altLang="zh-CN" sz="2800" i="1" dirty="0">
                  <a:solidFill>
                    <a:srgbClr val="000099"/>
                  </a:solidFill>
                  <a:latin typeface="Times New Roman" panose="02020603050405020304" pitchFamily="18" charset="0"/>
                  <a:ea typeface="楷体_GB2312" pitchFamily="49" charset="-122"/>
                  <a:sym typeface="Symbol" panose="05050102010706020507" pitchFamily="18" charset="2"/>
                </a:rPr>
                <a:t></a:t>
              </a:r>
              <a:r>
                <a:rPr lang="en-US" altLang="zh-CN" sz="2800" baseline="-25000" dirty="0">
                  <a:solidFill>
                    <a:srgbClr val="000099"/>
                  </a:solidFill>
                  <a:latin typeface="Times New Roman" panose="02020603050405020304" pitchFamily="18" charset="0"/>
                  <a:ea typeface="楷体_GB2312" pitchFamily="49" charset="-122"/>
                  <a:sym typeface="Symbol" panose="05050102010706020507" pitchFamily="18" charset="2"/>
                </a:rPr>
                <a:t>2 </a:t>
              </a:r>
              <a:r>
                <a:rPr lang="en-US" altLang="zh-CN" sz="2800" dirty="0">
                  <a:solidFill>
                    <a:srgbClr val="000099"/>
                  </a:solidFill>
                  <a:latin typeface="Times New Roman" panose="02020603050405020304" pitchFamily="18" charset="0"/>
                  <a:ea typeface="楷体_GB2312" pitchFamily="49" charset="-122"/>
                  <a:sym typeface="Symbol" panose="05050102010706020507" pitchFamily="18" charset="2"/>
                </a:rPr>
                <a:t>(1+</a:t>
              </a:r>
              <a:r>
                <a:rPr lang="en-US" altLang="zh-CN" sz="2800" i="1" dirty="0">
                  <a:solidFill>
                    <a:srgbClr val="000099"/>
                  </a:solidFill>
                  <a:latin typeface="Times New Roman" panose="02020603050405020304" pitchFamily="18" charset="0"/>
                  <a:ea typeface="楷体_GB2312" pitchFamily="49" charset="-122"/>
                  <a:sym typeface="Symbol" panose="05050102010706020507" pitchFamily="18" charset="2"/>
                </a:rPr>
                <a:t></a:t>
              </a:r>
              <a:r>
                <a:rPr lang="en-US" altLang="zh-CN" sz="2800" baseline="-25000" dirty="0">
                  <a:solidFill>
                    <a:srgbClr val="000099"/>
                  </a:solidFill>
                  <a:latin typeface="Times New Roman" panose="02020603050405020304" pitchFamily="18" charset="0"/>
                  <a:ea typeface="楷体_GB2312" pitchFamily="49" charset="-122"/>
                  <a:sym typeface="Symbol" panose="05050102010706020507" pitchFamily="18" charset="2"/>
                </a:rPr>
                <a:t>1 </a:t>
              </a:r>
              <a:r>
                <a:rPr lang="en-US" altLang="zh-CN" sz="2800" dirty="0">
                  <a:solidFill>
                    <a:srgbClr val="000099"/>
                  </a:solidFill>
                  <a:latin typeface="Times New Roman" panose="02020603050405020304" pitchFamily="18" charset="0"/>
                  <a:ea typeface="楷体_GB2312" pitchFamily="49" charset="-122"/>
                  <a:sym typeface="Symbol" panose="05050102010706020507" pitchFamily="18" charset="2"/>
                </a:rPr>
                <a:t>)]</a:t>
              </a:r>
              <a:r>
                <a:rPr lang="en-US" altLang="zh-CN" sz="2800" i="1" dirty="0">
                  <a:solidFill>
                    <a:srgbClr val="000099"/>
                  </a:solidFill>
                  <a:latin typeface="Times New Roman" panose="02020603050405020304" pitchFamily="18" charset="0"/>
                  <a:ea typeface="楷体_GB2312" pitchFamily="49" charset="-122"/>
                  <a:sym typeface="Symbol" panose="05050102010706020507" pitchFamily="18" charset="2"/>
                </a:rPr>
                <a:t> i</a:t>
              </a:r>
              <a:r>
                <a:rPr lang="en-US" altLang="zh-CN" sz="2800" baseline="-25000" dirty="0">
                  <a:solidFill>
                    <a:srgbClr val="000099"/>
                  </a:solidFill>
                  <a:latin typeface="Times New Roman" panose="02020603050405020304" pitchFamily="18" charset="0"/>
                  <a:ea typeface="楷体_GB2312" pitchFamily="49" charset="-122"/>
                  <a:sym typeface="Symbol" panose="05050102010706020507" pitchFamily="18" charset="2"/>
                </a:rPr>
                <a:t>b1</a:t>
              </a:r>
            </a:p>
            <a:p>
              <a:pPr eaLnBrk="1" hangingPunct="1">
                <a:lnSpc>
                  <a:spcPct val="120000"/>
                </a:lnSpc>
              </a:pPr>
              <a:r>
                <a:rPr lang="en-US" altLang="zh-CN" sz="2800" baseline="-25000" dirty="0">
                  <a:solidFill>
                    <a:srgbClr val="000099"/>
                  </a:solidFill>
                  <a:latin typeface="Times New Roman" panose="02020603050405020304" pitchFamily="18" charset="0"/>
                  <a:ea typeface="楷体_GB2312" pitchFamily="49" charset="-122"/>
                  <a:sym typeface="Symbol" panose="05050102010706020507" pitchFamily="18" charset="2"/>
                </a:rPr>
                <a:t>    </a:t>
              </a:r>
              <a:r>
                <a:rPr lang="en-US" altLang="zh-CN" sz="3600" baseline="-25000" dirty="0">
                  <a:solidFill>
                    <a:srgbClr val="000099"/>
                  </a:solidFill>
                  <a:latin typeface="Times New Roman" panose="02020603050405020304" pitchFamily="18" charset="0"/>
                  <a:ea typeface="楷体_GB2312" pitchFamily="49" charset="-122"/>
                  <a:sym typeface="Symbol" panose="05050102010706020507" pitchFamily="18" charset="2"/>
                </a:rPr>
                <a:t> </a:t>
              </a:r>
              <a:r>
                <a:rPr lang="en-US" altLang="zh-CN" sz="2800" dirty="0">
                  <a:solidFill>
                    <a:srgbClr val="000099"/>
                  </a:solidFill>
                  <a:latin typeface="Times New Roman" panose="02020603050405020304" pitchFamily="18" charset="0"/>
                  <a:ea typeface="楷体_GB2312" pitchFamily="49" charset="-122"/>
                  <a:sym typeface="Symbol" panose="05050102010706020507" pitchFamily="18" charset="2"/>
                </a:rPr>
                <a:t> </a:t>
              </a:r>
              <a:r>
                <a:rPr lang="en-US" altLang="zh-CN" sz="2800" i="1" dirty="0">
                  <a:solidFill>
                    <a:srgbClr val="000099"/>
                  </a:solidFill>
                  <a:latin typeface="Times New Roman" panose="02020603050405020304" pitchFamily="18" charset="0"/>
                  <a:ea typeface="楷体_GB2312" pitchFamily="49" charset="-122"/>
                  <a:sym typeface="Symbol" panose="05050102010706020507" pitchFamily="18" charset="2"/>
                </a:rPr>
                <a:t></a:t>
              </a:r>
              <a:r>
                <a:rPr lang="en-US" altLang="zh-CN" sz="2800" baseline="-25000" dirty="0">
                  <a:solidFill>
                    <a:srgbClr val="000099"/>
                  </a:solidFill>
                  <a:latin typeface="Times New Roman" panose="02020603050405020304" pitchFamily="18" charset="0"/>
                  <a:ea typeface="楷体_GB2312" pitchFamily="49" charset="-122"/>
                  <a:sym typeface="Symbol" panose="05050102010706020507" pitchFamily="18" charset="2"/>
                </a:rPr>
                <a:t>1 </a:t>
              </a:r>
              <a:r>
                <a:rPr lang="en-US" altLang="zh-CN" sz="2800" i="1" dirty="0">
                  <a:solidFill>
                    <a:srgbClr val="000099"/>
                  </a:solidFill>
                  <a:latin typeface="Times New Roman" panose="02020603050405020304" pitchFamily="18" charset="0"/>
                  <a:ea typeface="楷体_GB2312" pitchFamily="49" charset="-122"/>
                  <a:sym typeface="Symbol" panose="05050102010706020507" pitchFamily="18" charset="2"/>
                </a:rPr>
                <a:t></a:t>
              </a:r>
              <a:r>
                <a:rPr lang="en-US" altLang="zh-CN" sz="2800" baseline="-25000" dirty="0">
                  <a:solidFill>
                    <a:srgbClr val="000099"/>
                  </a:solidFill>
                  <a:latin typeface="Times New Roman" panose="02020603050405020304" pitchFamily="18" charset="0"/>
                  <a:ea typeface="楷体_GB2312" pitchFamily="49" charset="-122"/>
                  <a:sym typeface="Symbol" panose="05050102010706020507" pitchFamily="18" charset="2"/>
                </a:rPr>
                <a:t>2 </a:t>
              </a:r>
              <a:r>
                <a:rPr lang="en-US" altLang="zh-CN" sz="2800" i="1" dirty="0">
                  <a:solidFill>
                    <a:srgbClr val="000099"/>
                  </a:solidFill>
                  <a:latin typeface="Times New Roman" panose="02020603050405020304" pitchFamily="18" charset="0"/>
                  <a:ea typeface="楷体_GB2312" pitchFamily="49" charset="-122"/>
                  <a:sym typeface="Symbol" panose="05050102010706020507" pitchFamily="18" charset="2"/>
                </a:rPr>
                <a:t>i</a:t>
              </a:r>
              <a:r>
                <a:rPr lang="en-US" altLang="zh-CN" sz="2800" baseline="-25000" dirty="0">
                  <a:solidFill>
                    <a:srgbClr val="000099"/>
                  </a:solidFill>
                  <a:latin typeface="Times New Roman" panose="02020603050405020304" pitchFamily="18" charset="0"/>
                  <a:ea typeface="楷体_GB2312" pitchFamily="49" charset="-122"/>
                  <a:sym typeface="Symbol" panose="05050102010706020507" pitchFamily="18" charset="2"/>
                </a:rPr>
                <a:t>b1 </a:t>
              </a:r>
            </a:p>
          </p:txBody>
        </p:sp>
        <p:sp>
          <p:nvSpPr>
            <p:cNvPr id="203788" name="Text Box 8"/>
            <p:cNvSpPr txBox="1">
              <a:spLocks noChangeArrowheads="1"/>
            </p:cNvSpPr>
            <p:nvPr/>
          </p:nvSpPr>
          <p:spPr bwMode="auto">
            <a:xfrm>
              <a:off x="2448" y="2064"/>
              <a:ext cx="2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sz="2800" i="1">
                  <a:solidFill>
                    <a:schemeClr val="tx1"/>
                  </a:solidFill>
                  <a:latin typeface="Times New Roman" panose="02020603050405020304" pitchFamily="18" charset="0"/>
                </a:rPr>
                <a:t>i</a:t>
              </a:r>
              <a:r>
                <a:rPr lang="en-US" altLang="zh-CN" sz="2800" baseline="-25000">
                  <a:solidFill>
                    <a:schemeClr val="tx1"/>
                  </a:solidFill>
                  <a:latin typeface="Times New Roman" panose="02020603050405020304" pitchFamily="18" charset="0"/>
                </a:rPr>
                <a:t>b2</a:t>
              </a:r>
              <a:r>
                <a:rPr lang="en-US" altLang="zh-CN" sz="2800" i="1">
                  <a:solidFill>
                    <a:schemeClr val="tx1"/>
                  </a:solidFill>
                  <a:latin typeface="Times New Roman" panose="02020603050405020304" pitchFamily="18" charset="0"/>
                </a:rPr>
                <a:t>= i</a:t>
              </a:r>
              <a:r>
                <a:rPr lang="en-US" altLang="zh-CN" sz="2800" baseline="-25000">
                  <a:solidFill>
                    <a:schemeClr val="tx1"/>
                  </a:solidFill>
                  <a:latin typeface="Times New Roman" panose="02020603050405020304" pitchFamily="18" charset="0"/>
                </a:rPr>
                <a:t>e1</a:t>
              </a:r>
              <a:r>
                <a:rPr lang="en-US" altLang="zh-CN" sz="2800">
                  <a:solidFill>
                    <a:schemeClr val="tx1"/>
                  </a:solidFill>
                  <a:latin typeface="Times New Roman" panose="02020603050405020304" pitchFamily="18" charset="0"/>
                </a:rPr>
                <a:t>=(1+</a:t>
              </a:r>
              <a:r>
                <a:rPr lang="en-US" altLang="zh-CN" sz="2800" i="1">
                  <a:solidFill>
                    <a:schemeClr val="tx1"/>
                  </a:solidFill>
                  <a:latin typeface="Times New Roman" panose="02020603050405020304" pitchFamily="18" charset="0"/>
                  <a:sym typeface="Symbol" panose="05050102010706020507" pitchFamily="18" charset="2"/>
                </a:rPr>
                <a:t></a:t>
              </a:r>
              <a:r>
                <a:rPr lang="en-US" altLang="zh-CN" sz="2800" baseline="-25000">
                  <a:solidFill>
                    <a:schemeClr val="tx1"/>
                  </a:solidFill>
                  <a:latin typeface="Times New Roman" panose="02020603050405020304" pitchFamily="18" charset="0"/>
                  <a:sym typeface="Symbol" panose="05050102010706020507" pitchFamily="18" charset="2"/>
                </a:rPr>
                <a:t>1 </a:t>
              </a:r>
              <a:r>
                <a:rPr lang="en-US" altLang="zh-CN" sz="2800">
                  <a:solidFill>
                    <a:schemeClr val="tx1"/>
                  </a:solidFill>
                  <a:latin typeface="Times New Roman" panose="02020603050405020304" pitchFamily="18" charset="0"/>
                  <a:sym typeface="Symbol" panose="05050102010706020507" pitchFamily="18" charset="2"/>
                </a:rPr>
                <a:t>)</a:t>
              </a:r>
              <a:r>
                <a:rPr lang="en-US" altLang="zh-CN" sz="2800" i="1">
                  <a:solidFill>
                    <a:schemeClr val="tx1"/>
                  </a:solidFill>
                  <a:latin typeface="Times New Roman" panose="02020603050405020304" pitchFamily="18" charset="0"/>
                  <a:sym typeface="Symbol" panose="05050102010706020507" pitchFamily="18" charset="2"/>
                </a:rPr>
                <a:t> i</a:t>
              </a:r>
              <a:r>
                <a:rPr lang="en-US" altLang="zh-CN" sz="2800" baseline="-25000">
                  <a:solidFill>
                    <a:schemeClr val="tx1"/>
                  </a:solidFill>
                  <a:latin typeface="Times New Roman" panose="02020603050405020304" pitchFamily="18" charset="0"/>
                  <a:sym typeface="Symbol" panose="05050102010706020507" pitchFamily="18" charset="2"/>
                </a:rPr>
                <a:t>b1</a:t>
              </a:r>
              <a:endParaRPr lang="en-US" altLang="zh-CN" sz="2800">
                <a:solidFill>
                  <a:schemeClr val="tx1"/>
                </a:solidFill>
                <a:latin typeface="Times New Roman" panose="02020603050405020304" pitchFamily="18" charset="0"/>
              </a:endParaRPr>
            </a:p>
          </p:txBody>
        </p:sp>
        <p:sp>
          <p:nvSpPr>
            <p:cNvPr id="203789" name="Text Box 13"/>
            <p:cNvSpPr txBox="1">
              <a:spLocks noChangeArrowheads="1"/>
            </p:cNvSpPr>
            <p:nvPr/>
          </p:nvSpPr>
          <p:spPr bwMode="auto">
            <a:xfrm>
              <a:off x="2467" y="1737"/>
              <a:ext cx="10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sz="2800" i="1">
                  <a:solidFill>
                    <a:schemeClr val="tx1"/>
                  </a:solidFill>
                  <a:latin typeface="Times New Roman" panose="02020603050405020304" pitchFamily="18" charset="0"/>
                </a:rPr>
                <a:t>i</a:t>
              </a:r>
              <a:r>
                <a:rPr lang="en-US" altLang="zh-CN" sz="2800" baseline="-25000">
                  <a:solidFill>
                    <a:schemeClr val="tx1"/>
                  </a:solidFill>
                  <a:latin typeface="Times New Roman" panose="02020603050405020304" pitchFamily="18" charset="0"/>
                </a:rPr>
                <a:t>b</a:t>
              </a:r>
              <a:r>
                <a:rPr lang="en-US" altLang="zh-CN" sz="2800" i="1">
                  <a:solidFill>
                    <a:schemeClr val="tx1"/>
                  </a:solidFill>
                  <a:latin typeface="Times New Roman" panose="02020603050405020304" pitchFamily="18" charset="0"/>
                </a:rPr>
                <a:t>=</a:t>
              </a:r>
              <a:r>
                <a:rPr lang="en-US" altLang="zh-CN" sz="2800" i="1">
                  <a:solidFill>
                    <a:schemeClr val="tx1"/>
                  </a:solidFill>
                  <a:latin typeface="Times New Roman" panose="02020603050405020304" pitchFamily="18" charset="0"/>
                  <a:sym typeface="Symbol" panose="05050102010706020507" pitchFamily="18" charset="2"/>
                </a:rPr>
                <a:t> i</a:t>
              </a:r>
              <a:r>
                <a:rPr lang="en-US" altLang="zh-CN" sz="2800" baseline="-25000">
                  <a:solidFill>
                    <a:schemeClr val="tx1"/>
                  </a:solidFill>
                  <a:latin typeface="Times New Roman" panose="02020603050405020304" pitchFamily="18" charset="0"/>
                  <a:sym typeface="Symbol" panose="05050102010706020507" pitchFamily="18" charset="2"/>
                </a:rPr>
                <a:t>b1</a:t>
              </a:r>
              <a:endParaRPr lang="en-US" altLang="zh-CN" sz="2800">
                <a:solidFill>
                  <a:schemeClr val="tx1"/>
                </a:solidFill>
                <a:latin typeface="Times New Roman" panose="02020603050405020304" pitchFamily="18" charset="0"/>
              </a:endParaRPr>
            </a:p>
          </p:txBody>
        </p:sp>
      </p:grpSp>
      <p:sp>
        <p:nvSpPr>
          <p:cNvPr id="207886" name="AutoShape 14"/>
          <p:cNvSpPr>
            <a:spLocks noChangeArrowheads="1"/>
          </p:cNvSpPr>
          <p:nvPr/>
        </p:nvSpPr>
        <p:spPr bwMode="auto">
          <a:xfrm rot="-53156">
            <a:off x="4114800" y="1935881"/>
            <a:ext cx="2057400" cy="455613"/>
          </a:xfrm>
          <a:prstGeom prst="curvedDownArrow">
            <a:avLst>
              <a:gd name="adj1" fmla="val 90313"/>
              <a:gd name="adj2" fmla="val 180627"/>
              <a:gd name="adj3" fmla="val 33333"/>
            </a:avLst>
          </a:prstGeom>
          <a:gradFill rotWithShape="0">
            <a:gsLst>
              <a:gs pos="0">
                <a:srgbClr val="006600"/>
              </a:gs>
              <a:gs pos="100000">
                <a:srgbClr val="CC0000"/>
              </a:gs>
            </a:gsLst>
            <a:lin ang="0" scaled="1"/>
          </a:gradFill>
          <a:ln w="19050">
            <a:solidFill>
              <a:schemeClr val="tx1"/>
            </a:solidFill>
            <a:miter lim="800000"/>
            <a:headEnd/>
            <a:tailEnd/>
          </a:ln>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pic>
        <p:nvPicPr>
          <p:cNvPr id="208006" name="Picture 134" descr="图片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1450106"/>
            <a:ext cx="2478087"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007" name="Picture 135" descr="图片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388" y="2084809"/>
            <a:ext cx="3309938"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52387" y="95250"/>
            <a:ext cx="7772400" cy="609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cs typeface="+mn-cs"/>
              </a:rPr>
              <a:t>15.8.2  </a:t>
            </a:r>
            <a:r>
              <a:rPr lang="zh-CN" altLang="en-US" sz="2800" dirty="0">
                <a:solidFill>
                  <a:srgbClr val="0000FF"/>
                </a:solidFill>
                <a:latin typeface="微软雅黑" panose="020B0503020204020204" pitchFamily="34" charset="-122"/>
                <a:ea typeface="微软雅黑" panose="020B0503020204020204" pitchFamily="34" charset="-122"/>
                <a:cs typeface="+mn-cs"/>
              </a:rPr>
              <a:t>互补对称放大电路</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7874"/>
                                        </p:tgtEl>
                                        <p:attrNameLst>
                                          <p:attrName>style.visibility</p:attrName>
                                        </p:attrNameLst>
                                      </p:cBhvr>
                                      <p:to>
                                        <p:strVal val="visible"/>
                                      </p:to>
                                    </p:set>
                                    <p:animEffect transition="in" filter="wipe(left)">
                                      <p:cBhvr>
                                        <p:cTn id="7" dur="500"/>
                                        <p:tgtEl>
                                          <p:spTgt spid="2078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7875"/>
                                        </p:tgtEl>
                                        <p:attrNameLst>
                                          <p:attrName>style.visibility</p:attrName>
                                        </p:attrNameLst>
                                      </p:cBhvr>
                                      <p:to>
                                        <p:strVal val="visible"/>
                                      </p:to>
                                    </p:set>
                                    <p:animEffect transition="in" filter="wipe(left)">
                                      <p:cBhvr>
                                        <p:cTn id="12" dur="500"/>
                                        <p:tgtEl>
                                          <p:spTgt spid="2078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7879">
                                            <p:txEl>
                                              <p:pRg st="0" end="0"/>
                                            </p:txEl>
                                          </p:spTgt>
                                        </p:tgtEl>
                                        <p:attrNameLst>
                                          <p:attrName>style.visibility</p:attrName>
                                        </p:attrNameLst>
                                      </p:cBhvr>
                                      <p:to>
                                        <p:strVal val="visible"/>
                                      </p:to>
                                    </p:set>
                                    <p:animEffect transition="in" filter="wipe(left)">
                                      <p:cBhvr>
                                        <p:cTn id="17" dur="500"/>
                                        <p:tgtEl>
                                          <p:spTgt spid="20787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08007"/>
                                        </p:tgtEl>
                                        <p:attrNameLst>
                                          <p:attrName>style.visibility</p:attrName>
                                        </p:attrNameLst>
                                      </p:cBhvr>
                                      <p:to>
                                        <p:strVal val="visible"/>
                                      </p:to>
                                    </p:set>
                                    <p:animEffect transition="in" filter="wipe(left)">
                                      <p:cBhvr>
                                        <p:cTn id="22" dur="500"/>
                                        <p:tgtEl>
                                          <p:spTgt spid="2080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7886"/>
                                        </p:tgtEl>
                                        <p:attrNameLst>
                                          <p:attrName>style.visibility</p:attrName>
                                        </p:attrNameLst>
                                      </p:cBhvr>
                                      <p:to>
                                        <p:strVal val="visible"/>
                                      </p:to>
                                    </p:set>
                                    <p:animEffect transition="in" filter="wipe(left)">
                                      <p:cBhvr>
                                        <p:cTn id="27" dur="500"/>
                                        <p:tgtEl>
                                          <p:spTgt spid="2078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08006"/>
                                        </p:tgtEl>
                                        <p:attrNameLst>
                                          <p:attrName>style.visibility</p:attrName>
                                        </p:attrNameLst>
                                      </p:cBhvr>
                                      <p:to>
                                        <p:strVal val="visible"/>
                                      </p:to>
                                    </p:set>
                                    <p:animEffect transition="in" filter="wipe(left)">
                                      <p:cBhvr>
                                        <p:cTn id="32" dur="500"/>
                                        <p:tgtEl>
                                          <p:spTgt spid="20800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utoUpdateAnimBg="0"/>
      <p:bldP spid="207875" grpId="0" autoUpdateAnimBg="0"/>
      <p:bldP spid="207879" grpId="0" build="p" autoUpdateAnimBg="0"/>
      <p:bldP spid="207886"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AutoShape 2"/>
          <p:cNvSpPr>
            <a:spLocks noChangeArrowheads="1"/>
          </p:cNvSpPr>
          <p:nvPr/>
        </p:nvSpPr>
        <p:spPr bwMode="auto">
          <a:xfrm rot="-53156">
            <a:off x="4049713" y="857523"/>
            <a:ext cx="2057400" cy="455612"/>
          </a:xfrm>
          <a:prstGeom prst="curvedDownArrow">
            <a:avLst>
              <a:gd name="adj1" fmla="val 90314"/>
              <a:gd name="adj2" fmla="val 180627"/>
              <a:gd name="adj3" fmla="val 33333"/>
            </a:avLst>
          </a:prstGeom>
          <a:gradFill rotWithShape="0">
            <a:gsLst>
              <a:gs pos="0">
                <a:srgbClr val="006600"/>
              </a:gs>
              <a:gs pos="100000">
                <a:srgbClr val="CC0000"/>
              </a:gs>
            </a:gsLst>
            <a:lin ang="0" scaled="1"/>
          </a:gradFill>
          <a:ln w="19050">
            <a:solidFill>
              <a:schemeClr val="tx1"/>
            </a:solidFill>
            <a:miter lim="800000"/>
            <a:headEnd/>
            <a:tailEnd/>
          </a:ln>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209923" name="Text Box 3"/>
          <p:cNvSpPr txBox="1">
            <a:spLocks noChangeArrowheads="1"/>
          </p:cNvSpPr>
          <p:nvPr/>
        </p:nvSpPr>
        <p:spPr bwMode="auto">
          <a:xfrm>
            <a:off x="329878" y="4718471"/>
            <a:ext cx="59155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a:solidFill>
                  <a:schemeClr val="tx1"/>
                </a:solidFill>
                <a:latin typeface="Times New Roman" panose="02020603050405020304" pitchFamily="18" charset="0"/>
                <a:sym typeface="Symbol" panose="05050102010706020507" pitchFamily="18" charset="2"/>
              </a:rPr>
              <a:t></a:t>
            </a:r>
            <a:r>
              <a:rPr lang="zh-CN" altLang="en-US">
                <a:solidFill>
                  <a:schemeClr val="tx1"/>
                </a:solidFill>
                <a:latin typeface="Times New Roman" panose="02020603050405020304" pitchFamily="18" charset="0"/>
                <a:sym typeface="Symbol" panose="05050102010706020507" pitchFamily="18" charset="2"/>
              </a:rPr>
              <a:t>复合管的电流放大系数 </a:t>
            </a:r>
            <a:r>
              <a:rPr lang="zh-CN" altLang="en-US" i="1">
                <a:solidFill>
                  <a:schemeClr val="tx1"/>
                </a:solidFill>
                <a:latin typeface="Times New Roman" panose="02020603050405020304" pitchFamily="18" charset="0"/>
                <a:sym typeface="Symbol" panose="05050102010706020507" pitchFamily="18" charset="2"/>
              </a:rPr>
              <a:t></a:t>
            </a:r>
            <a:r>
              <a:rPr lang="zh-CN" altLang="en-US">
                <a:solidFill>
                  <a:schemeClr val="tx1"/>
                </a:solidFill>
                <a:latin typeface="Times New Roman" panose="02020603050405020304" pitchFamily="18" charset="0"/>
                <a:sym typeface="Symbol" panose="05050102010706020507" pitchFamily="18" charset="2"/>
              </a:rPr>
              <a:t>  </a:t>
            </a:r>
            <a:r>
              <a:rPr lang="zh-CN" altLang="en-US" i="1">
                <a:solidFill>
                  <a:schemeClr val="tx1"/>
                </a:solidFill>
                <a:latin typeface="Times New Roman" panose="02020603050405020304" pitchFamily="18" charset="0"/>
                <a:sym typeface="Symbol" panose="05050102010706020507" pitchFamily="18" charset="2"/>
              </a:rPr>
              <a:t></a:t>
            </a:r>
            <a:r>
              <a:rPr lang="en-US" altLang="zh-CN" baseline="-25000">
                <a:solidFill>
                  <a:schemeClr val="tx1"/>
                </a:solidFill>
                <a:latin typeface="Times New Roman" panose="02020603050405020304" pitchFamily="18" charset="0"/>
                <a:sym typeface="Symbol" panose="05050102010706020507" pitchFamily="18" charset="2"/>
              </a:rPr>
              <a:t>1 </a:t>
            </a:r>
            <a:r>
              <a:rPr lang="en-US" altLang="zh-CN">
                <a:solidFill>
                  <a:schemeClr val="tx1"/>
                </a:solidFill>
                <a:latin typeface="Times New Roman" panose="02020603050405020304" pitchFamily="18" charset="0"/>
                <a:sym typeface="Symbol" panose="05050102010706020507" pitchFamily="18" charset="2"/>
              </a:rPr>
              <a:t> </a:t>
            </a:r>
            <a:r>
              <a:rPr lang="en-US" altLang="zh-CN" i="1">
                <a:solidFill>
                  <a:schemeClr val="tx1"/>
                </a:solidFill>
                <a:latin typeface="Times New Roman" panose="02020603050405020304" pitchFamily="18" charset="0"/>
                <a:sym typeface="Symbol" panose="05050102010706020507" pitchFamily="18" charset="2"/>
              </a:rPr>
              <a:t></a:t>
            </a:r>
            <a:r>
              <a:rPr lang="en-US" altLang="zh-CN" baseline="-25000">
                <a:solidFill>
                  <a:schemeClr val="tx1"/>
                </a:solidFill>
                <a:latin typeface="Times New Roman" panose="02020603050405020304" pitchFamily="18" charset="0"/>
                <a:sym typeface="Symbol" panose="05050102010706020507" pitchFamily="18" charset="2"/>
              </a:rPr>
              <a:t>2</a:t>
            </a:r>
            <a:endParaRPr lang="en-US" altLang="zh-CN">
              <a:solidFill>
                <a:schemeClr val="tx1"/>
              </a:solidFill>
            </a:endParaRPr>
          </a:p>
        </p:txBody>
      </p:sp>
      <p:sp>
        <p:nvSpPr>
          <p:cNvPr id="209924" name="Text Box 4"/>
          <p:cNvSpPr txBox="1">
            <a:spLocks noChangeArrowheads="1"/>
          </p:cNvSpPr>
          <p:nvPr/>
        </p:nvSpPr>
        <p:spPr bwMode="auto">
          <a:xfrm>
            <a:off x="460053" y="4178721"/>
            <a:ext cx="69431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zh-CN" altLang="en-US">
                <a:solidFill>
                  <a:schemeClr val="tx1"/>
                </a:solidFill>
              </a:rPr>
              <a:t>复合管的类型与复合管中第一只管子的类型相同</a:t>
            </a:r>
          </a:p>
        </p:txBody>
      </p:sp>
      <p:sp>
        <p:nvSpPr>
          <p:cNvPr id="209925" name="Text Box 5"/>
          <p:cNvSpPr txBox="1">
            <a:spLocks noChangeArrowheads="1"/>
          </p:cNvSpPr>
          <p:nvPr/>
        </p:nvSpPr>
        <p:spPr bwMode="auto">
          <a:xfrm>
            <a:off x="517525" y="649560"/>
            <a:ext cx="1174750" cy="519113"/>
          </a:xfrm>
          <a:prstGeom prst="rect">
            <a:avLst/>
          </a:prstGeom>
          <a:noFill/>
          <a:ln w="9525">
            <a:noFill/>
            <a:miter lim="800000"/>
            <a:headEnd/>
            <a:tailEnd/>
          </a:ln>
          <a:effectLst/>
        </p:spPr>
        <p:txBody>
          <a:bodyPr>
            <a:spAutoFit/>
          </a:bodyPr>
          <a:lstStyle/>
          <a:p>
            <a:pPr eaLnBrk="1" hangingPunct="1">
              <a:defRPr/>
            </a:pPr>
            <a:r>
              <a:rPr lang="zh-CN" altLang="en-US" sz="2800">
                <a:solidFill>
                  <a:srgbClr val="CC0000"/>
                </a:solidFill>
                <a:effectLst>
                  <a:outerShdw blurRad="38100" dist="38100" dir="2700000" algn="tl">
                    <a:srgbClr val="C0C0C0"/>
                  </a:outerShdw>
                </a:effectLst>
              </a:rPr>
              <a:t>方式</a:t>
            </a:r>
            <a:r>
              <a:rPr lang="en-US" altLang="zh-CN" sz="2800">
                <a:solidFill>
                  <a:srgbClr val="CC0000"/>
                </a:solidFill>
                <a:effectLst>
                  <a:outerShdw blurRad="38100" dist="38100" dir="2700000" algn="tl">
                    <a:srgbClr val="C0C0C0"/>
                  </a:outerShdw>
                </a:effectLst>
                <a:latin typeface="Times New Roman" pitchFamily="18" charset="0"/>
              </a:rPr>
              <a:t>2</a:t>
            </a:r>
            <a:endParaRPr lang="en-US" altLang="zh-CN" sz="2800">
              <a:solidFill>
                <a:srgbClr val="CC0000"/>
              </a:solidFill>
              <a:effectLst>
                <a:outerShdw blurRad="38100" dist="38100" dir="2700000" algn="tl">
                  <a:srgbClr val="C0C0C0"/>
                </a:outerShdw>
              </a:effectLst>
              <a:latin typeface="Times New Roman" pitchFamily="18" charset="0"/>
              <a:ea typeface="长城楷体" pitchFamily="49" charset="-122"/>
            </a:endParaRPr>
          </a:p>
        </p:txBody>
      </p:sp>
      <p:sp>
        <p:nvSpPr>
          <p:cNvPr id="209926" name="AutoShape 6"/>
          <p:cNvSpPr>
            <a:spLocks/>
          </p:cNvSpPr>
          <p:nvPr/>
        </p:nvSpPr>
        <p:spPr bwMode="auto">
          <a:xfrm>
            <a:off x="323528" y="4308748"/>
            <a:ext cx="164962" cy="712787"/>
          </a:xfrm>
          <a:prstGeom prst="leftBrace">
            <a:avLst>
              <a:gd name="adj1" fmla="val 37417"/>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209989" name="Text Box 69"/>
          <p:cNvSpPr txBox="1">
            <a:spLocks noChangeArrowheads="1"/>
          </p:cNvSpPr>
          <p:nvPr/>
        </p:nvSpPr>
        <p:spPr bwMode="auto">
          <a:xfrm>
            <a:off x="399728" y="5733256"/>
            <a:ext cx="8599487"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10000"/>
              </a:lnSpc>
            </a:pPr>
            <a:r>
              <a:rPr lang="zh-CN" altLang="en-US" dirty="0">
                <a:solidFill>
                  <a:schemeClr val="tx1"/>
                </a:solidFill>
                <a:latin typeface="Times New Roman" panose="02020603050405020304" pitchFamily="18" charset="0"/>
              </a:rPr>
              <a:t>用复合管组成的互补对称放大电路常称为</a:t>
            </a:r>
            <a:r>
              <a:rPr lang="zh-CN" altLang="en-US" dirty="0">
                <a:solidFill>
                  <a:srgbClr val="CC0000"/>
                </a:solidFill>
                <a:latin typeface="Times New Roman" panose="02020603050405020304" pitchFamily="18" charset="0"/>
              </a:rPr>
              <a:t>准互补对称放大电路。</a:t>
            </a:r>
          </a:p>
        </p:txBody>
      </p:sp>
      <p:sp>
        <p:nvSpPr>
          <p:cNvPr id="209990" name="Rectangle 70"/>
          <p:cNvSpPr>
            <a:spLocks noChangeArrowheads="1"/>
          </p:cNvSpPr>
          <p:nvPr/>
        </p:nvSpPr>
        <p:spPr bwMode="auto">
          <a:xfrm>
            <a:off x="437827" y="5218385"/>
            <a:ext cx="77598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zh-CN" altLang="en-US">
                <a:solidFill>
                  <a:schemeClr val="tx1"/>
                </a:solidFill>
                <a:latin typeface="Times New Roman" panose="02020603050405020304" pitchFamily="18" charset="0"/>
                <a:sym typeface="Symbol" panose="05050102010706020507" pitchFamily="18" charset="2"/>
              </a:rPr>
              <a:t>产品手册中常把复合管称为“达林顿”晶体管。</a:t>
            </a:r>
          </a:p>
        </p:txBody>
      </p:sp>
      <p:pic>
        <p:nvPicPr>
          <p:cNvPr id="209992" name="Picture 72" descr="图片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1097235"/>
            <a:ext cx="2463800"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993" name="Picture 73" descr="图片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736873"/>
            <a:ext cx="3305175" cy="356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p:cNvSpPr txBox="1">
            <a:spLocks noChangeArrowheads="1"/>
          </p:cNvSpPr>
          <p:nvPr/>
        </p:nvSpPr>
        <p:spPr bwMode="auto">
          <a:xfrm>
            <a:off x="-52387" y="95250"/>
            <a:ext cx="7772400" cy="609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cs typeface="+mn-cs"/>
              </a:rPr>
              <a:t>15.8.2  </a:t>
            </a:r>
            <a:r>
              <a:rPr lang="zh-CN" altLang="en-US" sz="2800" dirty="0">
                <a:solidFill>
                  <a:srgbClr val="0000FF"/>
                </a:solidFill>
                <a:latin typeface="微软雅黑" panose="020B0503020204020204" pitchFamily="34" charset="-122"/>
                <a:ea typeface="微软雅黑" panose="020B0503020204020204" pitchFamily="34" charset="-122"/>
                <a:cs typeface="+mn-cs"/>
              </a:rPr>
              <a:t>互补对称放大电路</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9925">
                                            <p:txEl>
                                              <p:pRg st="0" end="0"/>
                                            </p:txEl>
                                          </p:spTgt>
                                        </p:tgtEl>
                                        <p:attrNameLst>
                                          <p:attrName>style.visibility</p:attrName>
                                        </p:attrNameLst>
                                      </p:cBhvr>
                                      <p:to>
                                        <p:strVal val="visible"/>
                                      </p:to>
                                    </p:set>
                                    <p:animEffect transition="in" filter="wipe(left)">
                                      <p:cBhvr>
                                        <p:cTn id="7" dur="500"/>
                                        <p:tgtEl>
                                          <p:spTgt spid="20992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9993"/>
                                        </p:tgtEl>
                                        <p:attrNameLst>
                                          <p:attrName>style.visibility</p:attrName>
                                        </p:attrNameLst>
                                      </p:cBhvr>
                                      <p:to>
                                        <p:strVal val="visible"/>
                                      </p:to>
                                    </p:set>
                                    <p:animEffect transition="in" filter="wipe(left)">
                                      <p:cBhvr>
                                        <p:cTn id="12" dur="500"/>
                                        <p:tgtEl>
                                          <p:spTgt spid="2099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9922"/>
                                        </p:tgtEl>
                                        <p:attrNameLst>
                                          <p:attrName>style.visibility</p:attrName>
                                        </p:attrNameLst>
                                      </p:cBhvr>
                                      <p:to>
                                        <p:strVal val="visible"/>
                                      </p:to>
                                    </p:set>
                                    <p:animEffect transition="in" filter="wipe(left)">
                                      <p:cBhvr>
                                        <p:cTn id="17" dur="500"/>
                                        <p:tgtEl>
                                          <p:spTgt spid="209922"/>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209992"/>
                                        </p:tgtEl>
                                        <p:attrNameLst>
                                          <p:attrName>style.visibility</p:attrName>
                                        </p:attrNameLst>
                                      </p:cBhvr>
                                      <p:to>
                                        <p:strVal val="visible"/>
                                      </p:to>
                                    </p:set>
                                    <p:animEffect transition="in" filter="wipe(left)">
                                      <p:cBhvr>
                                        <p:cTn id="21" dur="1000"/>
                                        <p:tgtEl>
                                          <p:spTgt spid="20999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09924">
                                            <p:txEl>
                                              <p:pRg st="0" end="0"/>
                                            </p:txEl>
                                          </p:spTgt>
                                        </p:tgtEl>
                                        <p:attrNameLst>
                                          <p:attrName>style.visibility</p:attrName>
                                        </p:attrNameLst>
                                      </p:cBhvr>
                                      <p:to>
                                        <p:strVal val="visible"/>
                                      </p:to>
                                    </p:set>
                                    <p:animEffect transition="in" filter="wipe(left)">
                                      <p:cBhvr>
                                        <p:cTn id="26" dur="500"/>
                                        <p:tgtEl>
                                          <p:spTgt spid="209924">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09926"/>
                                        </p:tgtEl>
                                        <p:attrNameLst>
                                          <p:attrName>style.visibility</p:attrName>
                                        </p:attrNameLst>
                                      </p:cBhvr>
                                      <p:to>
                                        <p:strVal val="visible"/>
                                      </p:to>
                                    </p:set>
                                    <p:animEffect transition="in" filter="wipe(up)">
                                      <p:cBhvr>
                                        <p:cTn id="31" dur="500"/>
                                        <p:tgtEl>
                                          <p:spTgt spid="209926"/>
                                        </p:tgtEl>
                                      </p:cBhvr>
                                    </p:animEffec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209923">
                                            <p:txEl>
                                              <p:pRg st="0" end="0"/>
                                            </p:txEl>
                                          </p:spTgt>
                                        </p:tgtEl>
                                        <p:attrNameLst>
                                          <p:attrName>style.visibility</p:attrName>
                                        </p:attrNameLst>
                                      </p:cBhvr>
                                      <p:to>
                                        <p:strVal val="visible"/>
                                      </p:to>
                                    </p:set>
                                    <p:animEffect transition="in" filter="wipe(left)">
                                      <p:cBhvr>
                                        <p:cTn id="35" dur="500"/>
                                        <p:tgtEl>
                                          <p:spTgt spid="209923">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09990"/>
                                        </p:tgtEl>
                                        <p:attrNameLst>
                                          <p:attrName>style.visibility</p:attrName>
                                        </p:attrNameLst>
                                      </p:cBhvr>
                                      <p:to>
                                        <p:strVal val="visible"/>
                                      </p:to>
                                    </p:set>
                                    <p:animEffect transition="in" filter="wipe(left)">
                                      <p:cBhvr>
                                        <p:cTn id="40" dur="500"/>
                                        <p:tgtEl>
                                          <p:spTgt spid="20999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09989"/>
                                        </p:tgtEl>
                                        <p:attrNameLst>
                                          <p:attrName>style.visibility</p:attrName>
                                        </p:attrNameLst>
                                      </p:cBhvr>
                                      <p:to>
                                        <p:strVal val="visible"/>
                                      </p:to>
                                    </p:set>
                                    <p:animEffect transition="in" filter="wipe(left)">
                                      <p:cBhvr>
                                        <p:cTn id="45" dur="500"/>
                                        <p:tgtEl>
                                          <p:spTgt spid="209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animBg="1"/>
      <p:bldP spid="209923" grpId="0" build="p" autoUpdateAnimBg="0" advAuto="0"/>
      <p:bldP spid="209924" grpId="0" build="p" autoUpdateAnimBg="0"/>
      <p:bldP spid="209925" grpId="0" build="p" autoUpdateAnimBg="0"/>
      <p:bldP spid="209926" grpId="0" animBg="1"/>
      <p:bldP spid="209989" grpId="0" autoUpdateAnimBg="0"/>
      <p:bldP spid="20999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78" name="Rectangle 42"/>
          <p:cNvSpPr>
            <a:spLocks noChangeArrowheads="1"/>
          </p:cNvSpPr>
          <p:nvPr/>
        </p:nvSpPr>
        <p:spPr bwMode="auto">
          <a:xfrm>
            <a:off x="268288" y="1111250"/>
            <a:ext cx="8785225" cy="1152367"/>
          </a:xfrm>
          <a:prstGeom prst="rect">
            <a:avLst/>
          </a:prstGeom>
          <a:noFill/>
          <a:ln w="9525">
            <a:noFill/>
            <a:miter lim="800000"/>
            <a:headEnd/>
            <a:tailEnd/>
          </a:ln>
          <a:effectLst/>
        </p:spPr>
        <p:txBody>
          <a:bodyPr>
            <a:spAutoFit/>
          </a:bodyPr>
          <a:lstStyle/>
          <a:p>
            <a:pPr eaLnBrk="1" hangingPunct="1">
              <a:lnSpc>
                <a:spcPct val="130000"/>
              </a:lnSpc>
              <a:defRPr/>
            </a:pPr>
            <a:r>
              <a:rPr lang="en-US" altLang="zh-CN" sz="2800" dirty="0">
                <a:solidFill>
                  <a:srgbClr val="0000FF"/>
                </a:solidFill>
                <a:latin typeface="Times New Roman" pitchFamily="18" charset="0"/>
              </a:rPr>
              <a:t>        (3) </a:t>
            </a:r>
            <a:r>
              <a:rPr lang="zh-CN" altLang="en-US" sz="2800" dirty="0">
                <a:solidFill>
                  <a:srgbClr val="0000FF"/>
                </a:solidFill>
                <a:latin typeface="Times New Roman" pitchFamily="18" charset="0"/>
              </a:rPr>
              <a:t>若参数选取得当</a:t>
            </a:r>
            <a:r>
              <a:rPr lang="en-US" altLang="zh-CN" sz="2800" dirty="0">
                <a:solidFill>
                  <a:srgbClr val="0000FF"/>
                </a:solidFill>
                <a:latin typeface="Times New Roman" pitchFamily="18" charset="0"/>
              </a:rPr>
              <a:t>,   </a:t>
            </a:r>
            <a:r>
              <a:rPr lang="zh-CN" altLang="en-US" sz="2800" dirty="0">
                <a:solidFill>
                  <a:srgbClr val="0000FF"/>
                </a:solidFill>
                <a:latin typeface="Times New Roman" pitchFamily="18" charset="0"/>
              </a:rPr>
              <a:t>输出电压可比输入电压大 </a:t>
            </a:r>
            <a:r>
              <a:rPr lang="en-US" altLang="zh-CN" sz="2800" dirty="0">
                <a:solidFill>
                  <a:srgbClr val="0000FF"/>
                </a:solidFill>
                <a:latin typeface="Times New Roman" pitchFamily="18" charset="0"/>
              </a:rPr>
              <a:t>,  </a:t>
            </a:r>
            <a:r>
              <a:rPr lang="zh-CN" altLang="en-US" sz="2800" dirty="0">
                <a:solidFill>
                  <a:srgbClr val="0000FF"/>
                </a:solidFill>
                <a:latin typeface="Times New Roman" pitchFamily="18" charset="0"/>
              </a:rPr>
              <a:t>即电路具有电压放大作用。</a:t>
            </a:r>
          </a:p>
        </p:txBody>
      </p:sp>
      <p:sp>
        <p:nvSpPr>
          <p:cNvPr id="244779" name="Rectangle 43"/>
          <p:cNvSpPr>
            <a:spLocks noChangeArrowheads="1"/>
          </p:cNvSpPr>
          <p:nvPr/>
        </p:nvSpPr>
        <p:spPr bwMode="auto">
          <a:xfrm>
            <a:off x="242888" y="4221163"/>
            <a:ext cx="8713787" cy="1212640"/>
          </a:xfrm>
          <a:prstGeom prst="rect">
            <a:avLst/>
          </a:prstGeom>
          <a:noFill/>
          <a:ln w="9525">
            <a:noFill/>
            <a:miter lim="800000"/>
            <a:headEnd/>
            <a:tailEnd/>
          </a:ln>
          <a:effectLst/>
        </p:spPr>
        <p:txBody>
          <a:bodyPr>
            <a:spAutoFit/>
          </a:bodyPr>
          <a:lstStyle/>
          <a:p>
            <a:pPr eaLnBrk="1" hangingPunct="1">
              <a:lnSpc>
                <a:spcPct val="130000"/>
              </a:lnSpc>
              <a:defRPr/>
            </a:pPr>
            <a:r>
              <a:rPr lang="en-US" altLang="zh-CN" sz="2800" dirty="0">
                <a:solidFill>
                  <a:schemeClr val="tx2"/>
                </a:solidFill>
                <a:effectLst>
                  <a:outerShdw blurRad="38100" dist="38100" dir="2700000" algn="tl">
                    <a:srgbClr val="C0C0C0"/>
                  </a:outerShdw>
                </a:effectLst>
                <a:latin typeface="Times New Roman" pitchFamily="18" charset="0"/>
              </a:rPr>
              <a:t>        </a:t>
            </a:r>
            <a:r>
              <a:rPr lang="en-US" altLang="zh-CN" sz="2800" dirty="0">
                <a:solidFill>
                  <a:srgbClr val="0000FF"/>
                </a:solidFill>
                <a:latin typeface="Times New Roman" pitchFamily="18" charset="0"/>
              </a:rPr>
              <a:t>(4) </a:t>
            </a:r>
            <a:r>
              <a:rPr lang="zh-CN" altLang="en-US" sz="2800" dirty="0">
                <a:solidFill>
                  <a:srgbClr val="0000FF"/>
                </a:solidFill>
                <a:latin typeface="Times New Roman" pitchFamily="18" charset="0"/>
              </a:rPr>
              <a:t>输出电压与输入电压在相位上相差</a:t>
            </a:r>
            <a:r>
              <a:rPr lang="en-US" altLang="zh-CN" sz="2800" dirty="0">
                <a:solidFill>
                  <a:srgbClr val="0000FF"/>
                </a:solidFill>
                <a:latin typeface="Times New Roman" pitchFamily="18" charset="0"/>
              </a:rPr>
              <a:t>180°,  </a:t>
            </a:r>
            <a:r>
              <a:rPr lang="zh-CN" altLang="en-US" sz="2800" dirty="0">
                <a:solidFill>
                  <a:srgbClr val="0000FF"/>
                </a:solidFill>
                <a:latin typeface="Times New Roman" pitchFamily="18" charset="0"/>
              </a:rPr>
              <a:t>即共发射极电路具有</a:t>
            </a:r>
            <a:r>
              <a:rPr lang="zh-CN" altLang="en-US" sz="2800" u="sng" dirty="0">
                <a:latin typeface="Times New Roman" pitchFamily="18" charset="0"/>
              </a:rPr>
              <a:t>反相作用</a:t>
            </a:r>
            <a:r>
              <a:rPr lang="zh-CN" altLang="en-US" sz="2800" dirty="0">
                <a:latin typeface="Times New Roman" pitchFamily="18" charset="0"/>
              </a:rPr>
              <a:t>。</a:t>
            </a:r>
          </a:p>
        </p:txBody>
      </p:sp>
      <p:pic>
        <p:nvPicPr>
          <p:cNvPr id="244799" name="Picture 63" descr="图片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492375"/>
            <a:ext cx="2541588"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4800" name="Picture 64" descr="图片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4788" y="2460625"/>
            <a:ext cx="2455862"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bwMode="auto">
          <a:xfrm>
            <a:off x="0" y="726976"/>
            <a:ext cx="2667000" cy="6858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defRPr/>
            </a:pPr>
            <a:r>
              <a:rPr lang="zh-CN" altLang="en-US" sz="2800" b="1" kern="0" dirty="0" smtClean="0">
                <a:solidFill>
                  <a:srgbClr val="FF0000"/>
                </a:solidFill>
              </a:rPr>
              <a:t>结论：</a:t>
            </a:r>
          </a:p>
        </p:txBody>
      </p:sp>
      <p:sp>
        <p:nvSpPr>
          <p:cNvPr id="8" name="Rectangle 2"/>
          <p:cNvSpPr txBox="1">
            <a:spLocks noChangeArrowheads="1"/>
          </p:cNvSpPr>
          <p:nvPr/>
        </p:nvSpPr>
        <p:spPr bwMode="auto">
          <a:xfrm>
            <a:off x="-11907" y="32543"/>
            <a:ext cx="5756275" cy="631825"/>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defRPr/>
            </a:pPr>
            <a:r>
              <a:rPr lang="en-US" altLang="zh-CN" sz="2800" b="1" kern="1200" dirty="0" smtClean="0">
                <a:solidFill>
                  <a:srgbClr val="0000FF"/>
                </a:solidFill>
                <a:latin typeface="微软雅黑" panose="020B0503020204020204" pitchFamily="34" charset="-122"/>
                <a:ea typeface="微软雅黑" panose="020B0503020204020204" pitchFamily="34" charset="-122"/>
              </a:rPr>
              <a:t>15.1.2  </a:t>
            </a:r>
            <a:r>
              <a:rPr lang="zh-CN" altLang="en-US" sz="2800" b="1" kern="1200" dirty="0" smtClean="0">
                <a:solidFill>
                  <a:srgbClr val="0000FF"/>
                </a:solidFill>
                <a:latin typeface="微软雅黑" panose="020B0503020204020204" pitchFamily="34" charset="-122"/>
                <a:ea typeface="微软雅黑" panose="020B0503020204020204" pitchFamily="34" charset="-122"/>
              </a:rPr>
              <a:t>电路的电压放大作用</a:t>
            </a:r>
            <a:endParaRPr lang="zh-CN" altLang="en-US" sz="2800" b="1" kern="12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4799"/>
                                        </p:tgtEl>
                                        <p:attrNameLst>
                                          <p:attrName>style.visibility</p:attrName>
                                        </p:attrNameLst>
                                      </p:cBhvr>
                                      <p:to>
                                        <p:strVal val="visible"/>
                                      </p:to>
                                    </p:set>
                                    <p:animEffect transition="in" filter="wipe(left)">
                                      <p:cBhvr>
                                        <p:cTn id="7" dur="500"/>
                                        <p:tgtEl>
                                          <p:spTgt spid="2447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4800"/>
                                        </p:tgtEl>
                                        <p:attrNameLst>
                                          <p:attrName>style.visibility</p:attrName>
                                        </p:attrNameLst>
                                      </p:cBhvr>
                                      <p:to>
                                        <p:strVal val="visible"/>
                                      </p:to>
                                    </p:set>
                                    <p:animEffect transition="in" filter="wipe(left)">
                                      <p:cBhvr>
                                        <p:cTn id="12" dur="500"/>
                                        <p:tgtEl>
                                          <p:spTgt spid="2448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4779"/>
                                        </p:tgtEl>
                                        <p:attrNameLst>
                                          <p:attrName>style.visibility</p:attrName>
                                        </p:attrNameLst>
                                      </p:cBhvr>
                                      <p:to>
                                        <p:strVal val="visible"/>
                                      </p:to>
                                    </p:set>
                                    <p:animEffect transition="in" filter="wipe(left)">
                                      <p:cBhvr>
                                        <p:cTn id="17" dur="500"/>
                                        <p:tgtEl>
                                          <p:spTgt spid="244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79"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p:cNvSpPr txBox="1">
            <a:spLocks noChangeArrowheads="1"/>
          </p:cNvSpPr>
          <p:nvPr/>
        </p:nvSpPr>
        <p:spPr bwMode="auto">
          <a:xfrm>
            <a:off x="127000" y="692696"/>
            <a:ext cx="792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sz="2800" dirty="0">
                <a:solidFill>
                  <a:srgbClr val="000099"/>
                </a:solidFill>
                <a:latin typeface="Times New Roman" panose="02020603050405020304" pitchFamily="18" charset="0"/>
              </a:rPr>
              <a:t>     </a:t>
            </a:r>
            <a:r>
              <a:rPr lang="en-US" altLang="zh-CN" dirty="0">
                <a:solidFill>
                  <a:srgbClr val="0000FF"/>
                </a:solidFill>
                <a:latin typeface="Times New Roman" panose="02020603050405020304" pitchFamily="18" charset="0"/>
              </a:rPr>
              <a:t>2. </a:t>
            </a:r>
            <a:r>
              <a:rPr lang="zh-CN" altLang="en-US" dirty="0">
                <a:solidFill>
                  <a:srgbClr val="0000FF"/>
                </a:solidFill>
                <a:latin typeface="Times New Roman" panose="02020603050405020304" pitchFamily="18" charset="0"/>
              </a:rPr>
              <a:t>无输出电容</a:t>
            </a:r>
            <a:r>
              <a:rPr lang="en-US" altLang="zh-CN" dirty="0">
                <a:solidFill>
                  <a:srgbClr val="0000FF"/>
                </a:solidFill>
              </a:rPr>
              <a:t>(</a:t>
            </a:r>
            <a:r>
              <a:rPr lang="en-US" altLang="zh-CN" dirty="0">
                <a:solidFill>
                  <a:srgbClr val="0000FF"/>
                </a:solidFill>
                <a:latin typeface="Times New Roman" panose="02020603050405020304" pitchFamily="18" charset="0"/>
              </a:rPr>
              <a:t>OCL</a:t>
            </a:r>
            <a:r>
              <a:rPr lang="en-US" altLang="zh-CN" dirty="0">
                <a:solidFill>
                  <a:srgbClr val="0000FF"/>
                </a:solidFill>
              </a:rPr>
              <a:t>)</a:t>
            </a:r>
            <a:r>
              <a:rPr lang="zh-CN" altLang="en-US" dirty="0">
                <a:solidFill>
                  <a:srgbClr val="0000FF"/>
                </a:solidFill>
                <a:latin typeface="Times New Roman" panose="02020603050405020304" pitchFamily="18" charset="0"/>
              </a:rPr>
              <a:t>的互补对称放大电路</a:t>
            </a:r>
          </a:p>
        </p:txBody>
      </p:sp>
      <p:sp>
        <p:nvSpPr>
          <p:cNvPr id="269441" name="Rectangle 129"/>
          <p:cNvSpPr>
            <a:spLocks noChangeArrowheads="1"/>
          </p:cNvSpPr>
          <p:nvPr/>
        </p:nvSpPr>
        <p:spPr bwMode="auto">
          <a:xfrm>
            <a:off x="5162550" y="5791200"/>
            <a:ext cx="3371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a:solidFill>
                  <a:srgbClr val="CC0000"/>
                </a:solidFill>
                <a:latin typeface="Times New Roman" panose="02020603050405020304" pitchFamily="18" charset="0"/>
              </a:rPr>
              <a:t>OCL</a:t>
            </a:r>
            <a:r>
              <a:rPr lang="zh-CN" altLang="en-US">
                <a:solidFill>
                  <a:srgbClr val="CC0000"/>
                </a:solidFill>
                <a:latin typeface="Times New Roman" panose="02020603050405020304" pitchFamily="18" charset="0"/>
              </a:rPr>
              <a:t>互补对称放大电路 </a:t>
            </a:r>
          </a:p>
        </p:txBody>
      </p:sp>
      <p:pic>
        <p:nvPicPr>
          <p:cNvPr id="269444" name="Picture 132" descr="图片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1484784"/>
            <a:ext cx="3672408" cy="1375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9446" name="Picture 134" descr="图片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1171575"/>
            <a:ext cx="3910012"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52387" y="95250"/>
            <a:ext cx="7772400" cy="609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cs typeface="+mn-cs"/>
              </a:rPr>
              <a:t>15.8.2  </a:t>
            </a:r>
            <a:r>
              <a:rPr lang="zh-CN" altLang="en-US" sz="2800" dirty="0">
                <a:solidFill>
                  <a:srgbClr val="0000FF"/>
                </a:solidFill>
                <a:latin typeface="微软雅黑" panose="020B0503020204020204" pitchFamily="34" charset="-122"/>
                <a:ea typeface="微软雅黑" panose="020B0503020204020204" pitchFamily="34" charset="-122"/>
                <a:cs typeface="+mn-cs"/>
              </a:rPr>
              <a:t>互补对称放大电路</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9446"/>
                                        </p:tgtEl>
                                        <p:attrNameLst>
                                          <p:attrName>style.visibility</p:attrName>
                                        </p:attrNameLst>
                                      </p:cBhvr>
                                      <p:to>
                                        <p:strVal val="visible"/>
                                      </p:to>
                                    </p:set>
                                    <p:animEffect transition="in" filter="wipe(left)">
                                      <p:cBhvr>
                                        <p:cTn id="7" dur="500"/>
                                        <p:tgtEl>
                                          <p:spTgt spid="26944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9441"/>
                                        </p:tgtEl>
                                        <p:attrNameLst>
                                          <p:attrName>style.visibility</p:attrName>
                                        </p:attrNameLst>
                                      </p:cBhvr>
                                      <p:to>
                                        <p:strVal val="visible"/>
                                      </p:to>
                                    </p:set>
                                    <p:animEffect transition="in" filter="wipe(left)">
                                      <p:cBhvr>
                                        <p:cTn id="11" dur="500"/>
                                        <p:tgtEl>
                                          <p:spTgt spid="26944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69444"/>
                                        </p:tgtEl>
                                        <p:attrNameLst>
                                          <p:attrName>style.visibility</p:attrName>
                                        </p:attrNameLst>
                                      </p:cBhvr>
                                      <p:to>
                                        <p:strVal val="visible"/>
                                      </p:to>
                                    </p:set>
                                    <p:animEffect transition="in" filter="wipe(left)">
                                      <p:cBhvr>
                                        <p:cTn id="16" dur="500"/>
                                        <p:tgtEl>
                                          <p:spTgt spid="269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441"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81" name="Text Box 5"/>
          <p:cNvSpPr txBox="1">
            <a:spLocks noChangeArrowheads="1"/>
          </p:cNvSpPr>
          <p:nvPr/>
        </p:nvSpPr>
        <p:spPr bwMode="auto">
          <a:xfrm>
            <a:off x="514350" y="3971925"/>
            <a:ext cx="855345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10000"/>
              </a:lnSpc>
            </a:pPr>
            <a:r>
              <a:rPr lang="en-US" altLang="zh-CN" sz="2800">
                <a:solidFill>
                  <a:schemeClr val="tx1"/>
                </a:solidFill>
                <a:latin typeface="Times New Roman" panose="02020603050405020304" pitchFamily="18" charset="0"/>
              </a:rPr>
              <a:t>        LM386</a:t>
            </a:r>
            <a:r>
              <a:rPr lang="zh-CN" altLang="en-US" sz="2800">
                <a:solidFill>
                  <a:schemeClr val="tx1"/>
                </a:solidFill>
                <a:latin typeface="Times New Roman" panose="02020603050405020304" pitchFamily="18" charset="0"/>
              </a:rPr>
              <a:t>是一种低电压通用型低频集成功放。该</a:t>
            </a:r>
          </a:p>
          <a:p>
            <a:pPr eaLnBrk="1" hangingPunct="1">
              <a:lnSpc>
                <a:spcPct val="110000"/>
              </a:lnSpc>
            </a:pPr>
            <a:r>
              <a:rPr lang="zh-CN" altLang="en-US" sz="2800">
                <a:solidFill>
                  <a:schemeClr val="tx1"/>
                </a:solidFill>
                <a:latin typeface="Times New Roman" panose="02020603050405020304" pitchFamily="18" charset="0"/>
              </a:rPr>
              <a:t>电路功耗低、允许的电源电压范围宽、通频带宽、</a:t>
            </a:r>
          </a:p>
          <a:p>
            <a:pPr eaLnBrk="1" hangingPunct="1">
              <a:lnSpc>
                <a:spcPct val="110000"/>
              </a:lnSpc>
            </a:pPr>
            <a:r>
              <a:rPr lang="zh-CN" altLang="en-US" sz="2800">
                <a:solidFill>
                  <a:schemeClr val="tx1"/>
                </a:solidFill>
                <a:latin typeface="Times New Roman" panose="02020603050405020304" pitchFamily="18" charset="0"/>
              </a:rPr>
              <a:t>外接元件少</a:t>
            </a:r>
            <a:r>
              <a:rPr lang="en-US" altLang="zh-CN" sz="2800">
                <a:solidFill>
                  <a:schemeClr val="tx1"/>
                </a:solidFill>
                <a:latin typeface="Times New Roman" panose="02020603050405020304" pitchFamily="18" charset="0"/>
              </a:rPr>
              <a:t>, </a:t>
            </a:r>
            <a:r>
              <a:rPr lang="zh-CN" altLang="en-US" sz="2800">
                <a:solidFill>
                  <a:schemeClr val="tx1"/>
                </a:solidFill>
                <a:latin typeface="Times New Roman" panose="02020603050405020304" pitchFamily="18" charset="0"/>
              </a:rPr>
              <a:t>广泛用于收录机、 对讲机、 电视伴音</a:t>
            </a:r>
          </a:p>
          <a:p>
            <a:pPr eaLnBrk="1" hangingPunct="1">
              <a:lnSpc>
                <a:spcPct val="110000"/>
              </a:lnSpc>
            </a:pPr>
            <a:r>
              <a:rPr lang="zh-CN" altLang="en-US" sz="2800">
                <a:solidFill>
                  <a:schemeClr val="tx1"/>
                </a:solidFill>
                <a:latin typeface="Times New Roman" panose="02020603050405020304" pitchFamily="18" charset="0"/>
              </a:rPr>
              <a:t>等系统中。        </a:t>
            </a:r>
          </a:p>
        </p:txBody>
      </p:sp>
      <p:sp>
        <p:nvSpPr>
          <p:cNvPr id="280582" name="Rectangle 6"/>
          <p:cNvSpPr>
            <a:spLocks noChangeArrowheads="1"/>
          </p:cNvSpPr>
          <p:nvPr/>
        </p:nvSpPr>
        <p:spPr bwMode="auto">
          <a:xfrm>
            <a:off x="395536" y="873538"/>
            <a:ext cx="8439150"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10000"/>
              </a:lnSpc>
            </a:pPr>
            <a:r>
              <a:rPr lang="en-US" altLang="zh-CN" sz="2800" dirty="0">
                <a:solidFill>
                  <a:schemeClr val="tx1"/>
                </a:solidFill>
                <a:latin typeface="Times New Roman" panose="02020603050405020304" pitchFamily="18" charset="0"/>
              </a:rPr>
              <a:t>        </a:t>
            </a:r>
            <a:r>
              <a:rPr lang="zh-CN" altLang="en-US" sz="2800" dirty="0">
                <a:solidFill>
                  <a:schemeClr val="tx1"/>
                </a:solidFill>
                <a:latin typeface="Times New Roman" panose="02020603050405020304" pitchFamily="18" charset="0"/>
              </a:rPr>
              <a:t>目前集成功放电路获得了广泛的应用</a:t>
            </a:r>
            <a:r>
              <a:rPr lang="en-US" altLang="zh-CN" sz="2800" dirty="0">
                <a:solidFill>
                  <a:schemeClr val="tx1"/>
                </a:solidFill>
                <a:latin typeface="Times New Roman" panose="02020603050405020304" pitchFamily="18" charset="0"/>
              </a:rPr>
              <a:t>,  </a:t>
            </a:r>
            <a:r>
              <a:rPr lang="zh-CN" altLang="en-US" sz="2800" dirty="0">
                <a:solidFill>
                  <a:schemeClr val="tx1"/>
                </a:solidFill>
                <a:latin typeface="Times New Roman" panose="02020603050405020304" pitchFamily="18" charset="0"/>
              </a:rPr>
              <a:t>其内部电路一般均为</a:t>
            </a:r>
            <a:r>
              <a:rPr lang="en-US" altLang="zh-CN" sz="2800" dirty="0">
                <a:solidFill>
                  <a:schemeClr val="tx1"/>
                </a:solidFill>
                <a:latin typeface="Times New Roman" panose="02020603050405020304" pitchFamily="18" charset="0"/>
              </a:rPr>
              <a:t>OTL </a:t>
            </a:r>
            <a:r>
              <a:rPr lang="zh-CN" altLang="en-US" sz="2800" dirty="0">
                <a:solidFill>
                  <a:schemeClr val="tx1"/>
                </a:solidFill>
                <a:latin typeface="Times New Roman" panose="02020603050405020304" pitchFamily="18" charset="0"/>
              </a:rPr>
              <a:t>或 </a:t>
            </a:r>
            <a:r>
              <a:rPr lang="en-US" altLang="zh-CN" sz="2800" dirty="0">
                <a:solidFill>
                  <a:schemeClr val="tx1"/>
                </a:solidFill>
                <a:latin typeface="Times New Roman" panose="02020603050405020304" pitchFamily="18" charset="0"/>
              </a:rPr>
              <a:t>OCL</a:t>
            </a:r>
            <a:r>
              <a:rPr lang="zh-CN" altLang="en-US" sz="2800" dirty="0">
                <a:solidFill>
                  <a:schemeClr val="tx1"/>
                </a:solidFill>
                <a:latin typeface="Times New Roman" panose="02020603050405020304" pitchFamily="18" charset="0"/>
              </a:rPr>
              <a:t>电路。集成功率放大电路除了具有分立元件</a:t>
            </a:r>
            <a:r>
              <a:rPr lang="en-US" altLang="zh-CN" sz="2800" dirty="0">
                <a:solidFill>
                  <a:schemeClr val="tx1"/>
                </a:solidFill>
                <a:latin typeface="Times New Roman" panose="02020603050405020304" pitchFamily="18" charset="0"/>
              </a:rPr>
              <a:t>OTL</a:t>
            </a:r>
            <a:r>
              <a:rPr lang="zh-CN" altLang="en-US" sz="2800" dirty="0">
                <a:solidFill>
                  <a:schemeClr val="tx1"/>
                </a:solidFill>
                <a:latin typeface="Times New Roman" panose="02020603050405020304" pitchFamily="18" charset="0"/>
              </a:rPr>
              <a:t>或</a:t>
            </a:r>
            <a:r>
              <a:rPr lang="en-US" altLang="zh-CN" sz="2800" dirty="0">
                <a:solidFill>
                  <a:schemeClr val="tx1"/>
                </a:solidFill>
                <a:latin typeface="Times New Roman" panose="02020603050405020304" pitchFamily="18" charset="0"/>
              </a:rPr>
              <a:t>OCL</a:t>
            </a:r>
            <a:r>
              <a:rPr lang="zh-CN" altLang="en-US" sz="2800" dirty="0">
                <a:solidFill>
                  <a:schemeClr val="tx1"/>
                </a:solidFill>
                <a:latin typeface="Times New Roman" panose="02020603050405020304" pitchFamily="18" charset="0"/>
              </a:rPr>
              <a:t>电路的优点外</a:t>
            </a:r>
            <a:r>
              <a:rPr lang="en-US" altLang="zh-CN" sz="2800" dirty="0">
                <a:solidFill>
                  <a:schemeClr val="tx1"/>
                </a:solidFill>
                <a:latin typeface="Times New Roman" panose="02020603050405020304" pitchFamily="18" charset="0"/>
              </a:rPr>
              <a:t>, </a:t>
            </a:r>
            <a:r>
              <a:rPr lang="zh-CN" altLang="en-US" sz="2800" dirty="0">
                <a:solidFill>
                  <a:schemeClr val="tx1"/>
                </a:solidFill>
                <a:latin typeface="Times New Roman" panose="02020603050405020304" pitchFamily="18" charset="0"/>
              </a:rPr>
              <a:t>还具有体积小、工作稳定可靠、使用方便等优点。</a:t>
            </a:r>
          </a:p>
          <a:p>
            <a:pPr eaLnBrk="1" hangingPunct="1">
              <a:lnSpc>
                <a:spcPct val="110000"/>
              </a:lnSpc>
            </a:pPr>
            <a:r>
              <a:rPr lang="zh-CN" altLang="en-US" sz="2800" dirty="0">
                <a:solidFill>
                  <a:schemeClr val="tx1"/>
                </a:solidFill>
                <a:latin typeface="Times New Roman" panose="02020603050405020304" pitchFamily="18" charset="0"/>
              </a:rPr>
              <a:t>        低频集成功放的种类很多</a:t>
            </a:r>
            <a:r>
              <a:rPr lang="en-US" altLang="zh-CN" sz="2800" dirty="0">
                <a:solidFill>
                  <a:schemeClr val="tx1"/>
                </a:solidFill>
                <a:latin typeface="Times New Roman" panose="02020603050405020304" pitchFamily="18" charset="0"/>
              </a:rPr>
              <a:t>, </a:t>
            </a:r>
            <a:r>
              <a:rPr lang="zh-CN" altLang="en-US" sz="2800" dirty="0">
                <a:solidFill>
                  <a:schemeClr val="tx1"/>
                </a:solidFill>
                <a:latin typeface="Times New Roman" panose="02020603050405020304" pitchFamily="18" charset="0"/>
              </a:rPr>
              <a:t>下面以</a:t>
            </a:r>
            <a:r>
              <a:rPr lang="en-US" altLang="zh-CN" sz="2800" dirty="0">
                <a:solidFill>
                  <a:schemeClr val="tx1"/>
                </a:solidFill>
                <a:latin typeface="Times New Roman" panose="02020603050405020304" pitchFamily="18" charset="0"/>
              </a:rPr>
              <a:t>LM386</a:t>
            </a:r>
            <a:r>
              <a:rPr lang="zh-CN" altLang="en-US" sz="2800" dirty="0">
                <a:solidFill>
                  <a:schemeClr val="tx1"/>
                </a:solidFill>
                <a:latin typeface="Times New Roman" panose="02020603050405020304" pitchFamily="18" charset="0"/>
              </a:rPr>
              <a:t>为例作一简单介绍。</a:t>
            </a:r>
          </a:p>
        </p:txBody>
      </p:sp>
      <p:sp>
        <p:nvSpPr>
          <p:cNvPr id="5" name="Rectangle 2"/>
          <p:cNvSpPr txBox="1">
            <a:spLocks noChangeArrowheads="1"/>
          </p:cNvSpPr>
          <p:nvPr/>
        </p:nvSpPr>
        <p:spPr bwMode="auto">
          <a:xfrm>
            <a:off x="-52387" y="95250"/>
            <a:ext cx="7772400" cy="609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cs typeface="+mn-cs"/>
              </a:rPr>
              <a:t>15.8.3 </a:t>
            </a:r>
            <a:r>
              <a:rPr lang="zh-CN" altLang="en-US" sz="2800" dirty="0">
                <a:solidFill>
                  <a:srgbClr val="0000FF"/>
                </a:solidFill>
                <a:latin typeface="微软雅黑" panose="020B0503020204020204" pitchFamily="34" charset="-122"/>
                <a:ea typeface="微软雅黑" panose="020B0503020204020204" pitchFamily="34" charset="-122"/>
                <a:cs typeface="+mn-cs"/>
              </a:rPr>
              <a:t>集成功率放大电路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0582"/>
                                        </p:tgtEl>
                                        <p:attrNameLst>
                                          <p:attrName>style.visibility</p:attrName>
                                        </p:attrNameLst>
                                      </p:cBhvr>
                                      <p:to>
                                        <p:strVal val="visible"/>
                                      </p:to>
                                    </p:set>
                                    <p:animEffect transition="in" filter="wipe(left)">
                                      <p:cBhvr>
                                        <p:cTn id="7" dur="500"/>
                                        <p:tgtEl>
                                          <p:spTgt spid="2805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0581"/>
                                        </p:tgtEl>
                                        <p:attrNameLst>
                                          <p:attrName>style.visibility</p:attrName>
                                        </p:attrNameLst>
                                      </p:cBhvr>
                                      <p:to>
                                        <p:strVal val="visible"/>
                                      </p:to>
                                    </p:set>
                                    <p:animEffect transition="in" filter="wipe(left)">
                                      <p:cBhvr>
                                        <p:cTn id="12" dur="500"/>
                                        <p:tgtEl>
                                          <p:spTgt spid="280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81" grpId="0" autoUpdateAnimBg="0"/>
      <p:bldP spid="280582"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50" name="Text Box 6"/>
          <p:cNvSpPr txBox="1">
            <a:spLocks noChangeArrowheads="1"/>
          </p:cNvSpPr>
          <p:nvPr/>
        </p:nvSpPr>
        <p:spPr bwMode="auto">
          <a:xfrm>
            <a:off x="6299200" y="4941888"/>
            <a:ext cx="2376488" cy="1106487"/>
          </a:xfrm>
          <a:prstGeom prst="rect">
            <a:avLst/>
          </a:prstGeom>
          <a:solidFill>
            <a:srgbClr val="99FF99"/>
          </a:solidFill>
          <a:ln w="28575">
            <a:solidFill>
              <a:srgbClr val="006600"/>
            </a:solidFill>
            <a:miter lim="800000"/>
            <a:headEnd/>
            <a:tailEnd/>
          </a:ln>
        </p:spPr>
        <p:txBody>
          <a:bodyPr lIns="90000" tIns="46800" rIns="90000" bIns="46800">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90000"/>
              </a:lnSpc>
            </a:pPr>
            <a:r>
              <a:rPr lang="en-US" altLang="zh-CN">
                <a:solidFill>
                  <a:schemeClr val="tx1"/>
                </a:solidFill>
                <a:latin typeface="Times New Roman" panose="02020603050405020304" pitchFamily="18" charset="0"/>
                <a:ea typeface="长城楷体" pitchFamily="49" charset="-122"/>
              </a:rPr>
              <a:t> </a:t>
            </a:r>
            <a:r>
              <a:rPr lang="zh-CN" altLang="en-US">
                <a:solidFill>
                  <a:schemeClr val="tx1"/>
                </a:solidFill>
                <a:latin typeface="Times New Roman" panose="02020603050405020304" pitchFamily="18" charset="0"/>
                <a:ea typeface="长城楷体" pitchFamily="49" charset="-122"/>
              </a:rPr>
              <a:t>相位补偿</a:t>
            </a:r>
            <a:r>
              <a:rPr lang="en-US" altLang="zh-CN">
                <a:solidFill>
                  <a:schemeClr val="tx1"/>
                </a:solidFill>
                <a:latin typeface="Times New Roman" panose="02020603050405020304" pitchFamily="18" charset="0"/>
                <a:ea typeface="长城楷体" pitchFamily="49" charset="-122"/>
              </a:rPr>
              <a:t>, </a:t>
            </a:r>
            <a:r>
              <a:rPr lang="zh-CN" altLang="en-US">
                <a:solidFill>
                  <a:schemeClr val="tx1"/>
                </a:solidFill>
                <a:latin typeface="Times New Roman" panose="02020603050405020304" pitchFamily="18" charset="0"/>
                <a:ea typeface="长城楷体" pitchFamily="49" charset="-122"/>
              </a:rPr>
              <a:t>消除</a:t>
            </a:r>
          </a:p>
          <a:p>
            <a:pPr eaLnBrk="1" hangingPunct="1">
              <a:lnSpc>
                <a:spcPct val="90000"/>
              </a:lnSpc>
            </a:pPr>
            <a:r>
              <a:rPr lang="zh-CN" altLang="en-US">
                <a:solidFill>
                  <a:schemeClr val="tx1"/>
                </a:solidFill>
                <a:latin typeface="Times New Roman" panose="02020603050405020304" pitchFamily="18" charset="0"/>
                <a:ea typeface="长城楷体" pitchFamily="49" charset="-122"/>
              </a:rPr>
              <a:t>自激振荡</a:t>
            </a:r>
            <a:r>
              <a:rPr lang="en-US" altLang="zh-CN">
                <a:solidFill>
                  <a:schemeClr val="tx1"/>
                </a:solidFill>
                <a:latin typeface="Times New Roman" panose="02020603050405020304" pitchFamily="18" charset="0"/>
                <a:ea typeface="长城楷体" pitchFamily="49" charset="-122"/>
              </a:rPr>
              <a:t>,  </a:t>
            </a:r>
            <a:r>
              <a:rPr lang="zh-CN" altLang="en-US">
                <a:solidFill>
                  <a:schemeClr val="tx1"/>
                </a:solidFill>
                <a:latin typeface="Times New Roman" panose="02020603050405020304" pitchFamily="18" charset="0"/>
                <a:ea typeface="长城楷体" pitchFamily="49" charset="-122"/>
              </a:rPr>
              <a:t>改善</a:t>
            </a:r>
          </a:p>
          <a:p>
            <a:pPr eaLnBrk="1" hangingPunct="1">
              <a:lnSpc>
                <a:spcPct val="90000"/>
              </a:lnSpc>
            </a:pPr>
            <a:r>
              <a:rPr lang="zh-CN" altLang="en-US">
                <a:solidFill>
                  <a:schemeClr val="tx1"/>
                </a:solidFill>
                <a:latin typeface="Times New Roman" panose="02020603050405020304" pitchFamily="18" charset="0"/>
                <a:ea typeface="长城楷体" pitchFamily="49" charset="-122"/>
              </a:rPr>
              <a:t>高频负载特性</a:t>
            </a:r>
          </a:p>
        </p:txBody>
      </p:sp>
      <p:sp>
        <p:nvSpPr>
          <p:cNvPr id="262151" name="Text Box 7"/>
          <p:cNvSpPr txBox="1">
            <a:spLocks noChangeArrowheads="1"/>
          </p:cNvSpPr>
          <p:nvPr/>
        </p:nvSpPr>
        <p:spPr bwMode="auto">
          <a:xfrm>
            <a:off x="6629400" y="1752600"/>
            <a:ext cx="2057400" cy="704850"/>
          </a:xfrm>
          <a:prstGeom prst="rect">
            <a:avLst/>
          </a:prstGeom>
          <a:solidFill>
            <a:srgbClr val="99FF99"/>
          </a:solidFill>
          <a:ln w="28575">
            <a:solidFill>
              <a:srgbClr val="006600"/>
            </a:solidFill>
            <a:miter lim="800000"/>
            <a:headEnd/>
            <a:tailEnd/>
          </a:ln>
        </p:spPr>
        <p:txBody>
          <a:bodyPr lIns="90000" tIns="46800" rIns="90000" bIns="46800">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80000"/>
              </a:lnSpc>
            </a:pPr>
            <a:r>
              <a:rPr lang="zh-CN" altLang="en-US">
                <a:solidFill>
                  <a:schemeClr val="tx1"/>
                </a:solidFill>
                <a:latin typeface="Times New Roman" panose="02020603050405020304" pitchFamily="18" charset="0"/>
                <a:ea typeface="长城楷体" pitchFamily="49" charset="-122"/>
              </a:rPr>
              <a:t>去耦，滤掉高频交流</a:t>
            </a:r>
          </a:p>
        </p:txBody>
      </p:sp>
      <p:sp>
        <p:nvSpPr>
          <p:cNvPr id="262153" name="Text Box 9"/>
          <p:cNvSpPr txBox="1">
            <a:spLocks noChangeArrowheads="1"/>
          </p:cNvSpPr>
          <p:nvPr/>
        </p:nvSpPr>
        <p:spPr bwMode="auto">
          <a:xfrm>
            <a:off x="3657600" y="5105400"/>
            <a:ext cx="2057400" cy="850900"/>
          </a:xfrm>
          <a:prstGeom prst="rect">
            <a:avLst/>
          </a:prstGeom>
          <a:solidFill>
            <a:srgbClr val="99FF99"/>
          </a:solidFill>
          <a:ln w="28575">
            <a:solidFill>
              <a:srgbClr val="006600"/>
            </a:solidFill>
            <a:miter lim="800000"/>
            <a:headEnd/>
            <a:tailEnd/>
          </a:ln>
        </p:spPr>
        <p:txBody>
          <a:bodyPr lIns="90000" tIns="46800" rIns="90000" bIns="46800">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a:solidFill>
                  <a:schemeClr val="tx1"/>
                </a:solidFill>
                <a:latin typeface="Times New Roman" panose="02020603050405020304" pitchFamily="18" charset="0"/>
                <a:ea typeface="长城楷体" pitchFamily="49" charset="-122"/>
              </a:rPr>
              <a:t>消振，防止高频自激</a:t>
            </a:r>
          </a:p>
        </p:txBody>
      </p:sp>
      <p:sp>
        <p:nvSpPr>
          <p:cNvPr id="262154" name="Text Box 10" descr="30%"/>
          <p:cNvSpPr txBox="1">
            <a:spLocks noChangeArrowheads="1"/>
          </p:cNvSpPr>
          <p:nvPr/>
        </p:nvSpPr>
        <p:spPr bwMode="auto">
          <a:xfrm>
            <a:off x="927100" y="1054100"/>
            <a:ext cx="3305175" cy="485775"/>
          </a:xfrm>
          <a:prstGeom prst="rect">
            <a:avLst/>
          </a:prstGeom>
          <a:noFill/>
          <a:ln w="28575">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zh-CN" altLang="en-US">
                <a:solidFill>
                  <a:srgbClr val="000099"/>
                </a:solidFill>
                <a:latin typeface="Times New Roman" panose="02020603050405020304" pitchFamily="18" charset="0"/>
              </a:rPr>
              <a:t>集成功放</a:t>
            </a:r>
            <a:r>
              <a:rPr lang="en-US" altLang="zh-CN">
                <a:solidFill>
                  <a:srgbClr val="000099"/>
                </a:solidFill>
                <a:latin typeface="Times New Roman" panose="02020603050405020304" pitchFamily="18" charset="0"/>
              </a:rPr>
              <a:t>LM386</a:t>
            </a:r>
            <a:r>
              <a:rPr lang="zh-CN" altLang="en-US">
                <a:solidFill>
                  <a:srgbClr val="000099"/>
                </a:solidFill>
                <a:latin typeface="Times New Roman" panose="02020603050405020304" pitchFamily="18" charset="0"/>
              </a:rPr>
              <a:t>接线图</a:t>
            </a:r>
          </a:p>
        </p:txBody>
      </p:sp>
      <p:sp>
        <p:nvSpPr>
          <p:cNvPr id="262155" name="Text Box 11" descr="40%"/>
          <p:cNvSpPr txBox="1">
            <a:spLocks noChangeArrowheads="1"/>
          </p:cNvSpPr>
          <p:nvPr/>
        </p:nvSpPr>
        <p:spPr bwMode="auto">
          <a:xfrm>
            <a:off x="381000" y="1524000"/>
            <a:ext cx="2246313"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10000"/>
              </a:lnSpc>
            </a:pPr>
            <a:r>
              <a:rPr lang="zh-CN" altLang="en-US" sz="2800">
                <a:solidFill>
                  <a:srgbClr val="CC0000"/>
                </a:solidFill>
              </a:rPr>
              <a:t>特点</a:t>
            </a:r>
            <a:r>
              <a:rPr lang="en-US" altLang="zh-CN" sz="2800">
                <a:solidFill>
                  <a:srgbClr val="CC0000"/>
                </a:solidFill>
              </a:rPr>
              <a:t>:</a:t>
            </a:r>
          </a:p>
          <a:p>
            <a:pPr eaLnBrk="1" hangingPunct="1">
              <a:lnSpc>
                <a:spcPct val="110000"/>
              </a:lnSpc>
            </a:pPr>
            <a:r>
              <a:rPr lang="zh-CN" altLang="en-US" sz="2800">
                <a:solidFill>
                  <a:srgbClr val="000099"/>
                </a:solidFill>
              </a:rPr>
              <a:t>工作可靠、使用方便。只需在器件外部适当连线，即可向负载提供一定的功率。</a:t>
            </a:r>
          </a:p>
        </p:txBody>
      </p:sp>
      <p:sp>
        <p:nvSpPr>
          <p:cNvPr id="262148" name="Oval 4"/>
          <p:cNvSpPr>
            <a:spLocks noChangeArrowheads="1"/>
          </p:cNvSpPr>
          <p:nvPr/>
        </p:nvSpPr>
        <p:spPr bwMode="auto">
          <a:xfrm>
            <a:off x="6553200" y="3124200"/>
            <a:ext cx="457200" cy="16002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262149" name="Oval 5"/>
          <p:cNvSpPr>
            <a:spLocks noChangeArrowheads="1"/>
          </p:cNvSpPr>
          <p:nvPr/>
        </p:nvSpPr>
        <p:spPr bwMode="auto">
          <a:xfrm>
            <a:off x="5638800" y="1143000"/>
            <a:ext cx="1143000" cy="838200"/>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262152" name="Oval 8"/>
          <p:cNvSpPr>
            <a:spLocks noChangeArrowheads="1"/>
          </p:cNvSpPr>
          <p:nvPr/>
        </p:nvSpPr>
        <p:spPr bwMode="auto">
          <a:xfrm>
            <a:off x="5486400" y="4114800"/>
            <a:ext cx="609600" cy="609600"/>
          </a:xfrm>
          <a:prstGeom prst="ellipse">
            <a:avLst/>
          </a:pr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pic>
        <p:nvPicPr>
          <p:cNvPr id="262249" name="Picture 105" descr="图片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865188"/>
            <a:ext cx="6327775"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txBox="1">
            <a:spLocks noChangeArrowheads="1"/>
          </p:cNvSpPr>
          <p:nvPr/>
        </p:nvSpPr>
        <p:spPr bwMode="auto">
          <a:xfrm>
            <a:off x="-52387" y="95250"/>
            <a:ext cx="7772400" cy="609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cs typeface="+mn-cs"/>
              </a:rPr>
              <a:t>15.8.3 </a:t>
            </a:r>
            <a:r>
              <a:rPr lang="zh-CN" altLang="en-US" sz="2800" dirty="0">
                <a:solidFill>
                  <a:srgbClr val="0000FF"/>
                </a:solidFill>
                <a:latin typeface="微软雅黑" panose="020B0503020204020204" pitchFamily="34" charset="-122"/>
                <a:ea typeface="微软雅黑" panose="020B0503020204020204" pitchFamily="34" charset="-122"/>
                <a:cs typeface="+mn-cs"/>
              </a:rPr>
              <a:t>集成功率放大电路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2154"/>
                                        </p:tgtEl>
                                        <p:attrNameLst>
                                          <p:attrName>style.visibility</p:attrName>
                                        </p:attrNameLst>
                                      </p:cBhvr>
                                      <p:to>
                                        <p:strVal val="visible"/>
                                      </p:to>
                                    </p:set>
                                    <p:animEffect transition="in" filter="wipe(left)">
                                      <p:cBhvr>
                                        <p:cTn id="7" dur="500"/>
                                        <p:tgtEl>
                                          <p:spTgt spid="262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2249"/>
                                        </p:tgtEl>
                                        <p:attrNameLst>
                                          <p:attrName>style.visibility</p:attrName>
                                        </p:attrNameLst>
                                      </p:cBhvr>
                                      <p:to>
                                        <p:strVal val="visible"/>
                                      </p:to>
                                    </p:set>
                                    <p:animEffect transition="in" filter="wipe(left)">
                                      <p:cBhvr>
                                        <p:cTn id="12" dur="500"/>
                                        <p:tgtEl>
                                          <p:spTgt spid="2622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2155"/>
                                        </p:tgtEl>
                                        <p:attrNameLst>
                                          <p:attrName>style.visibility</p:attrName>
                                        </p:attrNameLst>
                                      </p:cBhvr>
                                      <p:to>
                                        <p:strVal val="visible"/>
                                      </p:to>
                                    </p:set>
                                    <p:animEffect transition="in" filter="wipe(up)">
                                      <p:cBhvr>
                                        <p:cTn id="17" dur="500"/>
                                        <p:tgtEl>
                                          <p:spTgt spid="2621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262148"/>
                                        </p:tgtEl>
                                        <p:attrNameLst>
                                          <p:attrName>style.visibility</p:attrName>
                                        </p:attrNameLst>
                                      </p:cBhvr>
                                      <p:to>
                                        <p:strVal val="visible"/>
                                      </p:to>
                                    </p:set>
                                    <p:animEffect transition="in" filter="barn(outHorizontal)">
                                      <p:cBhvr>
                                        <p:cTn id="22" dur="500"/>
                                        <p:tgtEl>
                                          <p:spTgt spid="2621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2150"/>
                                        </p:tgtEl>
                                        <p:attrNameLst>
                                          <p:attrName>style.visibility</p:attrName>
                                        </p:attrNameLst>
                                      </p:cBhvr>
                                      <p:to>
                                        <p:strVal val="visible"/>
                                      </p:to>
                                    </p:set>
                                    <p:animEffect transition="in" filter="blinds(horizontal)">
                                      <p:cBhvr>
                                        <p:cTn id="27" dur="500"/>
                                        <p:tgtEl>
                                          <p:spTgt spid="2621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262149"/>
                                        </p:tgtEl>
                                        <p:attrNameLst>
                                          <p:attrName>style.visibility</p:attrName>
                                        </p:attrNameLst>
                                      </p:cBhvr>
                                      <p:to>
                                        <p:strVal val="visible"/>
                                      </p:to>
                                    </p:set>
                                    <p:animEffect transition="in" filter="barn(outHorizontal)">
                                      <p:cBhvr>
                                        <p:cTn id="32" dur="500"/>
                                        <p:tgtEl>
                                          <p:spTgt spid="2621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62151"/>
                                        </p:tgtEl>
                                        <p:attrNameLst>
                                          <p:attrName>style.visibility</p:attrName>
                                        </p:attrNameLst>
                                      </p:cBhvr>
                                      <p:to>
                                        <p:strVal val="visible"/>
                                      </p:to>
                                    </p:set>
                                    <p:animEffect transition="in" filter="blinds(horizontal)">
                                      <p:cBhvr>
                                        <p:cTn id="37" dur="500"/>
                                        <p:tgtEl>
                                          <p:spTgt spid="26215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262152"/>
                                        </p:tgtEl>
                                        <p:attrNameLst>
                                          <p:attrName>style.visibility</p:attrName>
                                        </p:attrNameLst>
                                      </p:cBhvr>
                                      <p:to>
                                        <p:strVal val="visible"/>
                                      </p:to>
                                    </p:set>
                                    <p:animEffect transition="in" filter="barn(outHorizontal)">
                                      <p:cBhvr>
                                        <p:cTn id="42" dur="500"/>
                                        <p:tgtEl>
                                          <p:spTgt spid="26215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62153"/>
                                        </p:tgtEl>
                                        <p:attrNameLst>
                                          <p:attrName>style.visibility</p:attrName>
                                        </p:attrNameLst>
                                      </p:cBhvr>
                                      <p:to>
                                        <p:strVal val="visible"/>
                                      </p:to>
                                    </p:set>
                                    <p:animEffect transition="in" filter="blinds(horizontal)">
                                      <p:cBhvr>
                                        <p:cTn id="47" dur="500"/>
                                        <p:tgtEl>
                                          <p:spTgt spid="262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50" grpId="0" animBg="1" autoUpdateAnimBg="0"/>
      <p:bldP spid="262151" grpId="0" animBg="1" autoUpdateAnimBg="0"/>
      <p:bldP spid="262153" grpId="0" animBg="1" autoUpdateAnimBg="0"/>
      <p:bldP spid="262154" grpId="0" animBg="1" autoUpdateAnimBg="0"/>
      <p:bldP spid="262155" grpId="0" autoUpdateAnimBg="0"/>
      <p:bldP spid="262148" grpId="0" animBg="1"/>
      <p:bldP spid="262149" grpId="0" animBg="1"/>
      <p:bldP spid="262152"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8" name="Rectangle 4"/>
          <p:cNvSpPr>
            <a:spLocks noChangeArrowheads="1"/>
          </p:cNvSpPr>
          <p:nvPr/>
        </p:nvSpPr>
        <p:spPr bwMode="auto">
          <a:xfrm>
            <a:off x="4179094" y="27856"/>
            <a:ext cx="3294063" cy="457200"/>
          </a:xfrm>
          <a:prstGeom prst="rect">
            <a:avLst/>
          </a:prstGeom>
          <a:noFill/>
          <a:ln w="9525">
            <a:noFill/>
            <a:miter lim="800000"/>
            <a:headEnd/>
            <a:tailEnd/>
          </a:ln>
        </p:spPr>
        <p:txBody>
          <a:bodyPr/>
          <a:lstStyle/>
          <a:p>
            <a:pPr eaLnBrk="1" hangingPunct="1">
              <a:spcBef>
                <a:spcPct val="20000"/>
              </a:spcBef>
              <a:defRPr/>
            </a:pPr>
            <a:r>
              <a:rPr lang="zh-CN" altLang="en-US" sz="2800" dirty="0" smtClean="0">
                <a:solidFill>
                  <a:srgbClr val="0000FF"/>
                </a:solidFill>
                <a:latin typeface="微软雅黑" panose="020B0503020204020204" pitchFamily="34" charset="-122"/>
                <a:ea typeface="微软雅黑" panose="020B0503020204020204" pitchFamily="34" charset="-122"/>
              </a:rPr>
              <a:t>作业</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
        <p:nvSpPr>
          <p:cNvPr id="8" name="Rectangle 4"/>
          <p:cNvSpPr>
            <a:spLocks noChangeArrowheads="1"/>
          </p:cNvSpPr>
          <p:nvPr/>
        </p:nvSpPr>
        <p:spPr bwMode="auto">
          <a:xfrm>
            <a:off x="2843808" y="1340768"/>
            <a:ext cx="1988269" cy="1927101"/>
          </a:xfrm>
          <a:prstGeom prst="rect">
            <a:avLst/>
          </a:prstGeom>
          <a:noFill/>
          <a:ln w="9525">
            <a:noFill/>
            <a:miter lim="800000"/>
            <a:headEnd/>
            <a:tailEnd/>
          </a:ln>
        </p:spPr>
        <p:txBody>
          <a:bodyPr/>
          <a:lstStyle/>
          <a:p>
            <a:pPr eaLnBrk="1" hangingPunct="1">
              <a:defRPr/>
            </a:pPr>
            <a:r>
              <a:rPr lang="en-US" altLang="zh-CN" sz="2800" dirty="0" smtClean="0">
                <a:solidFill>
                  <a:srgbClr val="0000FF"/>
                </a:solidFill>
                <a:latin typeface="Times New Roman" pitchFamily="18" charset="0"/>
              </a:rPr>
              <a:t>P89-15.4.5</a:t>
            </a:r>
          </a:p>
          <a:p>
            <a:pPr eaLnBrk="1" hangingPunct="1">
              <a:defRPr/>
            </a:pPr>
            <a:r>
              <a:rPr lang="en-US" altLang="zh-CN" sz="2800" dirty="0" smtClean="0">
                <a:solidFill>
                  <a:srgbClr val="0000FF"/>
                </a:solidFill>
                <a:latin typeface="Times New Roman" pitchFamily="18" charset="0"/>
              </a:rPr>
              <a:t>P89-15.4.7</a:t>
            </a:r>
          </a:p>
          <a:p>
            <a:pPr eaLnBrk="1" hangingPunct="1">
              <a:defRPr/>
            </a:pPr>
            <a:r>
              <a:rPr lang="en-US" altLang="zh-CN" sz="2800" dirty="0" smtClean="0">
                <a:solidFill>
                  <a:srgbClr val="0000FF"/>
                </a:solidFill>
                <a:latin typeface="Times New Roman" pitchFamily="18" charset="0"/>
              </a:rPr>
              <a:t>P90-15.6.3</a:t>
            </a:r>
          </a:p>
          <a:p>
            <a:pPr eaLnBrk="1" hangingPunct="1">
              <a:defRPr/>
            </a:pPr>
            <a:r>
              <a:rPr lang="en-US" altLang="zh-CN" sz="2800" dirty="0" smtClean="0">
                <a:solidFill>
                  <a:srgbClr val="0000FF"/>
                </a:solidFill>
                <a:latin typeface="Times New Roman" pitchFamily="18" charset="0"/>
              </a:rPr>
              <a:t>P91-15.7.3</a:t>
            </a:r>
            <a:endParaRPr lang="en-US" altLang="zh-CN" sz="2800" dirty="0">
              <a:solidFill>
                <a:srgbClr val="E60000"/>
              </a:solidFill>
              <a:effectLst>
                <a:outerShdw blurRad="38100" dist="38100" dir="2700000" algn="tl">
                  <a:srgbClr val="C0C0C0"/>
                </a:outerShdw>
              </a:effectLst>
              <a:latin typeface="Times New Roman" pitchFamily="18" charset="0"/>
            </a:endParaRPr>
          </a:p>
          <a:p>
            <a:pPr eaLnBrk="1" hangingPunct="1">
              <a:defRPr/>
            </a:pPr>
            <a:endParaRPr lang="zh-CN" altLang="en-US" sz="2800" dirty="0">
              <a:solidFill>
                <a:srgbClr val="E60000"/>
              </a:solidFill>
              <a:effectLst>
                <a:outerShdw blurRad="38100" dist="38100" dir="2700000" algn="tl">
                  <a:srgbClr val="C0C0C0"/>
                </a:outerShdw>
              </a:effectLst>
              <a:latin typeface="Times New Roman" pitchFamily="18" charset="0"/>
            </a:endParaRPr>
          </a:p>
          <a:p>
            <a:pPr eaLnBrk="1" hangingPunct="1">
              <a:defRPr/>
            </a:pPr>
            <a:endParaRPr lang="zh-CN" altLang="en-US" sz="2800" dirty="0">
              <a:solidFill>
                <a:srgbClr val="E60000"/>
              </a:solidFill>
              <a:effectLst>
                <a:outerShdw blurRad="38100" dist="38100" dir="2700000" algn="tl">
                  <a:srgbClr val="C0C0C0"/>
                </a:outerShdw>
              </a:effectLst>
              <a:latin typeface="Times New Roman" pitchFamily="18" charset="0"/>
            </a:endParaRPr>
          </a:p>
        </p:txBody>
      </p:sp>
    </p:spTree>
    <p:extLst>
      <p:ext uri="{BB962C8B-B14F-4D97-AF65-F5344CB8AC3E}">
        <p14:creationId xmlns:p14="http://schemas.microsoft.com/office/powerpoint/2010/main" val="203668961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bwMode="auto">
          <a:xfrm>
            <a:off x="0" y="801182"/>
            <a:ext cx="3760788" cy="5334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eaLnBrk="1" hangingPunct="1">
              <a:lnSpc>
                <a:spcPct val="115000"/>
              </a:lnSpc>
              <a:defRPr/>
            </a:pPr>
            <a:r>
              <a:rPr lang="zh-CN" altLang="en-US" sz="2800" b="1" dirty="0" smtClean="0">
                <a:solidFill>
                  <a:srgbClr val="FF0000"/>
                </a:solidFill>
              </a:rPr>
              <a:t>实现放大的条件 </a:t>
            </a:r>
          </a:p>
        </p:txBody>
      </p:sp>
      <p:sp>
        <p:nvSpPr>
          <p:cNvPr id="69635" name="Text Box 3"/>
          <p:cNvSpPr txBox="1">
            <a:spLocks noChangeArrowheads="1"/>
          </p:cNvSpPr>
          <p:nvPr/>
        </p:nvSpPr>
        <p:spPr bwMode="auto">
          <a:xfrm>
            <a:off x="107504" y="1471396"/>
            <a:ext cx="8928992" cy="3326168"/>
          </a:xfrm>
          <a:prstGeom prst="rect">
            <a:avLst/>
          </a:prstGeom>
          <a:noFill/>
          <a:ln w="38100">
            <a:noFill/>
            <a:miter lim="800000"/>
            <a:headEnd/>
            <a:tailEnd/>
          </a:ln>
          <a:effectLst/>
        </p:spPr>
        <p:txBody>
          <a:bodyPr wrap="square" lIns="90000" tIns="46800" rIns="90000" bIns="46800" anchor="ctr">
            <a:spAutoFit/>
          </a:bodyPr>
          <a:lstStyle/>
          <a:p>
            <a:pPr eaLnBrk="1" hangingPunct="1">
              <a:lnSpc>
                <a:spcPct val="150000"/>
              </a:lnSpc>
              <a:defRPr/>
            </a:pPr>
            <a:r>
              <a:rPr lang="en-US" altLang="zh-CN" sz="2800" dirty="0" smtClean="0">
                <a:solidFill>
                  <a:schemeClr val="tx1"/>
                </a:solidFill>
                <a:latin typeface="Times New Roman" pitchFamily="18" charset="0"/>
              </a:rPr>
              <a:t>(</a:t>
            </a:r>
            <a:r>
              <a:rPr lang="en-US" altLang="zh-CN" sz="2800" dirty="0">
                <a:solidFill>
                  <a:schemeClr val="tx1"/>
                </a:solidFill>
                <a:latin typeface="Times New Roman" pitchFamily="18" charset="0"/>
              </a:rPr>
              <a:t>1) </a:t>
            </a:r>
            <a:r>
              <a:rPr lang="zh-CN" altLang="en-US" sz="2800" dirty="0">
                <a:solidFill>
                  <a:schemeClr val="tx1"/>
                </a:solidFill>
              </a:rPr>
              <a:t>晶体管必须工作在放大区。发射结正偏，</a:t>
            </a:r>
            <a:r>
              <a:rPr lang="zh-CN" altLang="en-US" sz="2800" dirty="0" smtClean="0">
                <a:solidFill>
                  <a:schemeClr val="tx1"/>
                </a:solidFill>
              </a:rPr>
              <a:t>集电结反偏。</a:t>
            </a:r>
            <a:endParaRPr lang="zh-CN" altLang="en-US" sz="2800" dirty="0">
              <a:solidFill>
                <a:schemeClr val="tx1"/>
              </a:solidFill>
            </a:endParaRPr>
          </a:p>
          <a:p>
            <a:pPr eaLnBrk="1" hangingPunct="1">
              <a:lnSpc>
                <a:spcPct val="150000"/>
              </a:lnSpc>
              <a:defRPr/>
            </a:pPr>
            <a:r>
              <a:rPr lang="en-US" altLang="zh-CN" sz="2800" dirty="0" smtClean="0">
                <a:solidFill>
                  <a:schemeClr val="tx1"/>
                </a:solidFill>
                <a:latin typeface="Times New Roman" pitchFamily="18" charset="0"/>
              </a:rPr>
              <a:t>(</a:t>
            </a:r>
            <a:r>
              <a:rPr lang="en-US" altLang="zh-CN" sz="2800" dirty="0">
                <a:solidFill>
                  <a:schemeClr val="tx1"/>
                </a:solidFill>
                <a:latin typeface="Times New Roman" pitchFamily="18" charset="0"/>
              </a:rPr>
              <a:t>2) </a:t>
            </a:r>
            <a:r>
              <a:rPr lang="zh-CN" altLang="en-US" sz="2800" dirty="0">
                <a:solidFill>
                  <a:schemeClr val="tx1"/>
                </a:solidFill>
              </a:rPr>
              <a:t>正确设置静态工作点，使晶体管工作于放大区。</a:t>
            </a:r>
          </a:p>
          <a:p>
            <a:pPr eaLnBrk="1" hangingPunct="1">
              <a:lnSpc>
                <a:spcPct val="150000"/>
              </a:lnSpc>
              <a:defRPr/>
            </a:pPr>
            <a:r>
              <a:rPr lang="en-US" altLang="zh-CN" sz="2800" dirty="0" smtClean="0">
                <a:solidFill>
                  <a:schemeClr val="tx1"/>
                </a:solidFill>
                <a:latin typeface="Times New Roman" pitchFamily="18" charset="0"/>
              </a:rPr>
              <a:t>(</a:t>
            </a:r>
            <a:r>
              <a:rPr lang="en-US" altLang="zh-CN" sz="2800" dirty="0">
                <a:solidFill>
                  <a:schemeClr val="tx1"/>
                </a:solidFill>
                <a:latin typeface="Times New Roman" pitchFamily="18" charset="0"/>
              </a:rPr>
              <a:t>3) </a:t>
            </a:r>
            <a:r>
              <a:rPr lang="zh-CN" altLang="en-US" sz="2800" dirty="0">
                <a:solidFill>
                  <a:schemeClr val="tx1"/>
                </a:solidFill>
              </a:rPr>
              <a:t>输入回路将变化的电压转化成变化的基极电流。</a:t>
            </a:r>
          </a:p>
          <a:p>
            <a:pPr eaLnBrk="1" hangingPunct="1">
              <a:lnSpc>
                <a:spcPct val="150000"/>
              </a:lnSpc>
              <a:defRPr/>
            </a:pPr>
            <a:r>
              <a:rPr lang="en-US" altLang="zh-CN" sz="2800" dirty="0" smtClean="0">
                <a:solidFill>
                  <a:schemeClr val="tx1"/>
                </a:solidFill>
                <a:latin typeface="Times New Roman" pitchFamily="18" charset="0"/>
              </a:rPr>
              <a:t>(</a:t>
            </a:r>
            <a:r>
              <a:rPr lang="en-US" altLang="zh-CN" sz="2800" dirty="0">
                <a:solidFill>
                  <a:schemeClr val="tx1"/>
                </a:solidFill>
                <a:latin typeface="Times New Roman" pitchFamily="18" charset="0"/>
              </a:rPr>
              <a:t>4) </a:t>
            </a:r>
            <a:r>
              <a:rPr lang="zh-CN" altLang="en-US" sz="2800" dirty="0">
                <a:solidFill>
                  <a:schemeClr val="tx1"/>
                </a:solidFill>
              </a:rPr>
              <a:t>输出回路将变化的集电极电流转化成变化的</a:t>
            </a:r>
            <a:r>
              <a:rPr lang="zh-CN" altLang="en-US" sz="2800" dirty="0" smtClean="0">
                <a:solidFill>
                  <a:schemeClr val="tx1"/>
                </a:solidFill>
              </a:rPr>
              <a:t>集电极</a:t>
            </a:r>
            <a:r>
              <a:rPr lang="zh-CN" altLang="en-US" sz="2800" dirty="0">
                <a:solidFill>
                  <a:schemeClr val="tx1"/>
                </a:solidFill>
              </a:rPr>
              <a:t>电压，经电容耦合只输出交流信号。</a:t>
            </a:r>
          </a:p>
        </p:txBody>
      </p:sp>
      <p:sp>
        <p:nvSpPr>
          <p:cNvPr id="5" name="Rectangle 2"/>
          <p:cNvSpPr txBox="1">
            <a:spLocks noChangeArrowheads="1"/>
          </p:cNvSpPr>
          <p:nvPr/>
        </p:nvSpPr>
        <p:spPr bwMode="auto">
          <a:xfrm>
            <a:off x="-11907" y="32543"/>
            <a:ext cx="5756275" cy="631825"/>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defRPr/>
            </a:pPr>
            <a:r>
              <a:rPr lang="en-US" altLang="zh-CN" sz="2800" b="1" kern="1200" dirty="0" smtClean="0">
                <a:solidFill>
                  <a:srgbClr val="0000FF"/>
                </a:solidFill>
                <a:latin typeface="微软雅黑" panose="020B0503020204020204" pitchFamily="34" charset="-122"/>
                <a:ea typeface="微软雅黑" panose="020B0503020204020204" pitchFamily="34" charset="-122"/>
              </a:rPr>
              <a:t>15.1.2  </a:t>
            </a:r>
            <a:r>
              <a:rPr lang="zh-CN" altLang="en-US" sz="2800" b="1" kern="1200" dirty="0" smtClean="0">
                <a:solidFill>
                  <a:srgbClr val="0000FF"/>
                </a:solidFill>
                <a:latin typeface="微软雅黑" panose="020B0503020204020204" pitchFamily="34" charset="-122"/>
                <a:ea typeface="微软雅黑" panose="020B0503020204020204" pitchFamily="34" charset="-122"/>
              </a:rPr>
              <a:t>电路的电压放大作用</a:t>
            </a:r>
            <a:endParaRPr lang="zh-CN" altLang="en-US" sz="2800" b="1" kern="12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wipe(left)">
                                      <p:cBhvr>
                                        <p:cTn id="7" dur="500"/>
                                        <p:tgtEl>
                                          <p:spTgt spid="69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35">
                                            <p:txEl>
                                              <p:pRg st="1" end="1"/>
                                            </p:txEl>
                                          </p:spTgt>
                                        </p:tgtEl>
                                        <p:attrNameLst>
                                          <p:attrName>style.visibility</p:attrName>
                                        </p:attrNameLst>
                                      </p:cBhvr>
                                      <p:to>
                                        <p:strVal val="visible"/>
                                      </p:to>
                                    </p:set>
                                    <p:animEffect transition="in" filter="wipe(left)">
                                      <p:cBhvr>
                                        <p:cTn id="12" dur="500"/>
                                        <p:tgtEl>
                                          <p:spTgt spid="696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635">
                                            <p:txEl>
                                              <p:pRg st="2" end="2"/>
                                            </p:txEl>
                                          </p:spTgt>
                                        </p:tgtEl>
                                        <p:attrNameLst>
                                          <p:attrName>style.visibility</p:attrName>
                                        </p:attrNameLst>
                                      </p:cBhvr>
                                      <p:to>
                                        <p:strVal val="visible"/>
                                      </p:to>
                                    </p:set>
                                    <p:animEffect transition="in" filter="wipe(left)">
                                      <p:cBhvr>
                                        <p:cTn id="17" dur="500"/>
                                        <p:tgtEl>
                                          <p:spTgt spid="696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635">
                                            <p:txEl>
                                              <p:pRg st="3" end="3"/>
                                            </p:txEl>
                                          </p:spTgt>
                                        </p:tgtEl>
                                        <p:attrNameLst>
                                          <p:attrName>style.visibility</p:attrName>
                                        </p:attrNameLst>
                                      </p:cBhvr>
                                      <p:to>
                                        <p:strVal val="visible"/>
                                      </p:to>
                                    </p:set>
                                    <p:animEffect transition="in" filter="wipe(left)">
                                      <p:cBhvr>
                                        <p:cTn id="22" dur="500"/>
                                        <p:tgtEl>
                                          <p:spTgt spid="696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bwMode="auto">
          <a:xfrm>
            <a:off x="0" y="44624"/>
            <a:ext cx="4953000" cy="519113"/>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kern="1200" dirty="0">
                <a:solidFill>
                  <a:srgbClr val="0000FF"/>
                </a:solidFill>
                <a:latin typeface="微软雅黑" panose="020B0503020204020204" pitchFamily="34" charset="-122"/>
                <a:ea typeface="微软雅黑" panose="020B0503020204020204" pitchFamily="34" charset="-122"/>
              </a:rPr>
              <a:t>15.1.3  </a:t>
            </a:r>
            <a:r>
              <a:rPr lang="zh-CN" altLang="en-US" sz="2800" b="1" kern="1200" dirty="0">
                <a:solidFill>
                  <a:srgbClr val="0000FF"/>
                </a:solidFill>
                <a:latin typeface="微软雅黑" panose="020B0503020204020204" pitchFamily="34" charset="-122"/>
                <a:ea typeface="微软雅黑" panose="020B0503020204020204" pitchFamily="34" charset="-122"/>
              </a:rPr>
              <a:t>直流通路和交流通路 </a:t>
            </a:r>
          </a:p>
        </p:txBody>
      </p:sp>
      <p:sp>
        <p:nvSpPr>
          <p:cNvPr id="70659" name="Rectangle 3"/>
          <p:cNvSpPr>
            <a:spLocks noChangeArrowheads="1"/>
          </p:cNvSpPr>
          <p:nvPr/>
        </p:nvSpPr>
        <p:spPr bwMode="auto">
          <a:xfrm>
            <a:off x="323850" y="836712"/>
            <a:ext cx="8496300" cy="2143125"/>
          </a:xfrm>
          <a:prstGeom prst="rect">
            <a:avLst/>
          </a:prstGeom>
          <a:noFill/>
          <a:ln w="9525">
            <a:noFill/>
            <a:miter lim="800000"/>
            <a:headEnd/>
            <a:tailEnd/>
          </a:ln>
          <a:effectLst/>
        </p:spPr>
        <p:txBody>
          <a:bodyPr>
            <a:spAutoFit/>
          </a:bodyPr>
          <a:lstStyle/>
          <a:p>
            <a:pPr eaLnBrk="1" hangingPunct="1">
              <a:lnSpc>
                <a:spcPct val="120000"/>
              </a:lnSpc>
              <a:spcBef>
                <a:spcPct val="20000"/>
              </a:spcBef>
              <a:defRPr/>
            </a:pPr>
            <a:r>
              <a:rPr lang="en-US" altLang="zh-CN" sz="2800" dirty="0">
                <a:solidFill>
                  <a:schemeClr val="tx1"/>
                </a:solidFill>
              </a:rPr>
              <a:t>    </a:t>
            </a:r>
            <a:r>
              <a:rPr lang="zh-CN" altLang="en-US" sz="2800" dirty="0">
                <a:solidFill>
                  <a:schemeClr val="tx1"/>
                </a:solidFill>
              </a:rPr>
              <a:t>电容对交、直流的作用不同。在放大电路中，如果电容的容量足够大，可以认为它对交流分量不起作用，即对交流短路，而对直流可以看成开路。这样，交、直流所走的通路是不同的。</a:t>
            </a:r>
          </a:p>
        </p:txBody>
      </p:sp>
      <p:sp>
        <p:nvSpPr>
          <p:cNvPr id="70660" name="Rectangle 4"/>
          <p:cNvSpPr>
            <a:spLocks noChangeArrowheads="1"/>
          </p:cNvSpPr>
          <p:nvPr/>
        </p:nvSpPr>
        <p:spPr bwMode="auto">
          <a:xfrm>
            <a:off x="323850" y="3124200"/>
            <a:ext cx="8599488" cy="1031875"/>
          </a:xfrm>
          <a:prstGeom prst="rect">
            <a:avLst/>
          </a:prstGeom>
          <a:noFill/>
          <a:ln w="9525">
            <a:noFill/>
            <a:miter lim="800000"/>
            <a:headEnd/>
            <a:tailEnd/>
          </a:ln>
          <a:effectLst/>
        </p:spPr>
        <p:txBody>
          <a:bodyPr>
            <a:spAutoFit/>
          </a:bodyPr>
          <a:lstStyle/>
          <a:p>
            <a:pPr eaLnBrk="1" hangingPunct="1">
              <a:spcBef>
                <a:spcPct val="20000"/>
              </a:spcBef>
              <a:defRPr/>
            </a:pPr>
            <a:r>
              <a:rPr lang="zh-CN" altLang="en-US" sz="2800" dirty="0">
                <a:solidFill>
                  <a:srgbClr val="CC0000"/>
                </a:solidFill>
              </a:rPr>
              <a:t>直流通路：</a:t>
            </a:r>
            <a:r>
              <a:rPr lang="zh-CN" altLang="en-US" sz="2800" dirty="0">
                <a:solidFill>
                  <a:srgbClr val="0000FF"/>
                </a:solidFill>
              </a:rPr>
              <a:t>无信号时电流（直流电流）的通路，用来</a:t>
            </a:r>
          </a:p>
          <a:p>
            <a:pPr eaLnBrk="1" hangingPunct="1">
              <a:spcBef>
                <a:spcPct val="20000"/>
              </a:spcBef>
              <a:defRPr/>
            </a:pPr>
            <a:r>
              <a:rPr lang="zh-CN" altLang="en-US" sz="2800" dirty="0">
                <a:solidFill>
                  <a:srgbClr val="0000FF"/>
                </a:solidFill>
              </a:rPr>
              <a:t>          计算静态工作点。</a:t>
            </a:r>
          </a:p>
        </p:txBody>
      </p:sp>
      <p:sp>
        <p:nvSpPr>
          <p:cNvPr id="70661" name="Rectangle 5"/>
          <p:cNvSpPr>
            <a:spLocks noChangeArrowheads="1"/>
          </p:cNvSpPr>
          <p:nvPr/>
        </p:nvSpPr>
        <p:spPr bwMode="auto">
          <a:xfrm>
            <a:off x="332166" y="4304698"/>
            <a:ext cx="8599488" cy="1544638"/>
          </a:xfrm>
          <a:prstGeom prst="rect">
            <a:avLst/>
          </a:prstGeom>
          <a:noFill/>
          <a:ln w="9525">
            <a:noFill/>
            <a:miter lim="800000"/>
            <a:headEnd/>
            <a:tailEnd/>
          </a:ln>
          <a:effectLst/>
        </p:spPr>
        <p:txBody>
          <a:bodyPr>
            <a:spAutoFit/>
          </a:bodyPr>
          <a:lstStyle/>
          <a:p>
            <a:pPr eaLnBrk="1" hangingPunct="1">
              <a:spcBef>
                <a:spcPct val="20000"/>
              </a:spcBef>
              <a:defRPr/>
            </a:pPr>
            <a:r>
              <a:rPr lang="zh-CN" altLang="en-US" sz="2800" dirty="0">
                <a:solidFill>
                  <a:srgbClr val="CC0000"/>
                </a:solidFill>
              </a:rPr>
              <a:t>交流通路：</a:t>
            </a:r>
            <a:r>
              <a:rPr lang="zh-CN" altLang="en-US" sz="2800" dirty="0">
                <a:solidFill>
                  <a:srgbClr val="0000FF"/>
                </a:solidFill>
              </a:rPr>
              <a:t>有信号时交流分量（变化量）的通路，用</a:t>
            </a:r>
          </a:p>
          <a:p>
            <a:pPr eaLnBrk="1" hangingPunct="1">
              <a:spcBef>
                <a:spcPct val="20000"/>
              </a:spcBef>
              <a:defRPr/>
            </a:pPr>
            <a:r>
              <a:rPr lang="zh-CN" altLang="en-US" sz="2800" dirty="0">
                <a:solidFill>
                  <a:srgbClr val="0000FF"/>
                </a:solidFill>
              </a:rPr>
              <a:t>          来计算电压放大倍数、输入电阻、输出电</a:t>
            </a:r>
          </a:p>
          <a:p>
            <a:pPr eaLnBrk="1" hangingPunct="1">
              <a:spcBef>
                <a:spcPct val="20000"/>
              </a:spcBef>
              <a:defRPr/>
            </a:pPr>
            <a:r>
              <a:rPr lang="zh-CN" altLang="en-US" sz="2800" dirty="0">
                <a:solidFill>
                  <a:srgbClr val="0000FF"/>
                </a:solidFill>
              </a:rPr>
              <a:t>          阻等动态参数。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59"/>
                                        </p:tgtEl>
                                        <p:attrNameLst>
                                          <p:attrName>style.visibility</p:attrName>
                                        </p:attrNameLst>
                                      </p:cBhvr>
                                      <p:to>
                                        <p:strVal val="visible"/>
                                      </p:to>
                                    </p:set>
                                    <p:animEffect transition="in" filter="wipe(left)">
                                      <p:cBhvr>
                                        <p:cTn id="7" dur="500"/>
                                        <p:tgtEl>
                                          <p:spTgt spid="706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660"/>
                                        </p:tgtEl>
                                        <p:attrNameLst>
                                          <p:attrName>style.visibility</p:attrName>
                                        </p:attrNameLst>
                                      </p:cBhvr>
                                      <p:to>
                                        <p:strVal val="visible"/>
                                      </p:to>
                                    </p:set>
                                    <p:animEffect transition="in" filter="wipe(left)">
                                      <p:cBhvr>
                                        <p:cTn id="12" dur="500"/>
                                        <p:tgtEl>
                                          <p:spTgt spid="706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70661"/>
                                        </p:tgtEl>
                                        <p:attrNameLst>
                                          <p:attrName>style.visibility</p:attrName>
                                        </p:attrNameLst>
                                      </p:cBhvr>
                                      <p:to>
                                        <p:strVal val="visible"/>
                                      </p:to>
                                    </p:set>
                                    <p:animEffect transition="in" filter="blinds(vertical)">
                                      <p:cBhvr>
                                        <p:cTn id="17" dur="500"/>
                                        <p:tgtEl>
                                          <p:spTgt spid="70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autoUpdateAnimBg="0"/>
      <p:bldP spid="70660" grpId="0" autoUpdateAnimBg="0"/>
      <p:bldP spid="7066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619125" y="704906"/>
            <a:ext cx="7265988"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zh-CN" altLang="en-US" sz="2800" dirty="0">
                <a:solidFill>
                  <a:schemeClr val="tx2"/>
                </a:solidFill>
                <a:latin typeface="Times New Roman" pitchFamily="18" charset="0"/>
              </a:rPr>
              <a:t>例：</a:t>
            </a:r>
            <a:r>
              <a:rPr lang="zh-CN" altLang="en-US" sz="2800" dirty="0">
                <a:solidFill>
                  <a:schemeClr val="tx1"/>
                </a:solidFill>
              </a:rPr>
              <a:t>画出下图所示放大电路的直流通路。</a:t>
            </a:r>
          </a:p>
        </p:txBody>
      </p:sp>
      <p:sp>
        <p:nvSpPr>
          <p:cNvPr id="71683" name="Text Box 3" descr="80%"/>
          <p:cNvSpPr txBox="1">
            <a:spLocks noChangeArrowheads="1"/>
          </p:cNvSpPr>
          <p:nvPr/>
        </p:nvSpPr>
        <p:spPr bwMode="auto">
          <a:xfrm>
            <a:off x="5014913" y="4608537"/>
            <a:ext cx="1717675" cy="519113"/>
          </a:xfrm>
          <a:prstGeom prst="rect">
            <a:avLst/>
          </a:prstGeom>
          <a:pattFill prst="pct80">
            <a:fgClr>
              <a:srgbClr val="FFCC99"/>
            </a:fgClr>
            <a:bgClr>
              <a:srgbClr val="FFFFFF"/>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latin typeface="Times New Roman" panose="02020603050405020304" pitchFamily="18" charset="0"/>
              </a:rPr>
              <a:t>直流通路</a:t>
            </a:r>
          </a:p>
        </p:txBody>
      </p:sp>
      <p:sp>
        <p:nvSpPr>
          <p:cNvPr id="71684" name="Rectangle 4" descr="80%"/>
          <p:cNvSpPr>
            <a:spLocks noChangeArrowheads="1"/>
          </p:cNvSpPr>
          <p:nvPr/>
        </p:nvSpPr>
        <p:spPr bwMode="auto">
          <a:xfrm>
            <a:off x="555625" y="5718200"/>
            <a:ext cx="8264525" cy="519112"/>
          </a:xfrm>
          <a:prstGeom prst="rect">
            <a:avLst/>
          </a:prstGeom>
          <a:noFill/>
          <a:ln w="9525">
            <a:noFill/>
            <a:miter lim="800000"/>
            <a:headEnd/>
            <a:tailEnd/>
          </a:ln>
          <a:effectLst/>
        </p:spPr>
        <p:txBody>
          <a:bodyPr>
            <a:spAutoFit/>
          </a:bodyPr>
          <a:lstStyle/>
          <a:p>
            <a:pPr eaLnBrk="1" hangingPunct="1">
              <a:defRPr/>
            </a:pPr>
            <a:r>
              <a:rPr lang="zh-CN" altLang="en-US" sz="2800">
                <a:solidFill>
                  <a:srgbClr val="000099"/>
                </a:solidFill>
              </a:rPr>
              <a:t>直流通路用来计算静态工作点 </a:t>
            </a:r>
            <a:r>
              <a:rPr lang="en-US" altLang="zh-CN" sz="2800" i="1">
                <a:solidFill>
                  <a:srgbClr val="000099"/>
                </a:solidFill>
                <a:latin typeface="Times New Roman" pitchFamily="18" charset="0"/>
              </a:rPr>
              <a:t>Q </a:t>
            </a:r>
            <a:r>
              <a:rPr lang="en-US" altLang="zh-CN" sz="2800">
                <a:solidFill>
                  <a:srgbClr val="000099"/>
                </a:solidFill>
                <a:latin typeface="Times New Roman" pitchFamily="18" charset="0"/>
              </a:rPr>
              <a:t>( </a:t>
            </a:r>
            <a:r>
              <a:rPr lang="en-US" altLang="zh-CN" sz="2800" i="1">
                <a:solidFill>
                  <a:srgbClr val="CC0000"/>
                </a:solidFill>
                <a:latin typeface="Times New Roman" pitchFamily="18" charset="0"/>
                <a:ea typeface="楷体_GB2312" pitchFamily="49" charset="-122"/>
              </a:rPr>
              <a:t>I</a:t>
            </a:r>
            <a:r>
              <a:rPr lang="en-US" altLang="zh-CN" sz="2800" baseline="-25000">
                <a:solidFill>
                  <a:srgbClr val="CC0000"/>
                </a:solidFill>
                <a:latin typeface="Times New Roman" pitchFamily="18" charset="0"/>
                <a:ea typeface="楷体_GB2312" pitchFamily="49" charset="-122"/>
              </a:rPr>
              <a:t>B</a:t>
            </a:r>
            <a:r>
              <a:rPr lang="zh-CN" altLang="en-US" sz="2800">
                <a:solidFill>
                  <a:srgbClr val="CC0000"/>
                </a:solidFill>
                <a:latin typeface="Times New Roman" pitchFamily="18" charset="0"/>
              </a:rPr>
              <a:t>、</a:t>
            </a:r>
            <a:r>
              <a:rPr lang="en-US" altLang="zh-CN" sz="2800" i="1">
                <a:solidFill>
                  <a:srgbClr val="CC0000"/>
                </a:solidFill>
                <a:latin typeface="Times New Roman" pitchFamily="18" charset="0"/>
                <a:ea typeface="楷体_GB2312" pitchFamily="49" charset="-122"/>
              </a:rPr>
              <a:t>I</a:t>
            </a:r>
            <a:r>
              <a:rPr lang="en-US" altLang="zh-CN" sz="2800" baseline="-25000">
                <a:solidFill>
                  <a:srgbClr val="CC0000"/>
                </a:solidFill>
                <a:latin typeface="Times New Roman" pitchFamily="18" charset="0"/>
                <a:ea typeface="楷体_GB2312" pitchFamily="49" charset="-122"/>
              </a:rPr>
              <a:t>C</a:t>
            </a:r>
            <a:r>
              <a:rPr lang="zh-CN" altLang="en-US" sz="2800">
                <a:solidFill>
                  <a:srgbClr val="CC0000"/>
                </a:solidFill>
                <a:latin typeface="Times New Roman" pitchFamily="18" charset="0"/>
              </a:rPr>
              <a:t>、</a:t>
            </a:r>
            <a:r>
              <a:rPr lang="en-US" altLang="zh-CN" sz="2800" i="1">
                <a:solidFill>
                  <a:srgbClr val="CC0000"/>
                </a:solidFill>
                <a:latin typeface="Times New Roman" pitchFamily="18" charset="0"/>
                <a:ea typeface="楷体_GB2312" pitchFamily="49" charset="-122"/>
              </a:rPr>
              <a:t>U</a:t>
            </a:r>
            <a:r>
              <a:rPr lang="en-US" altLang="zh-CN" sz="2800" baseline="-25000">
                <a:solidFill>
                  <a:srgbClr val="CC0000"/>
                </a:solidFill>
                <a:latin typeface="Times New Roman" pitchFamily="18" charset="0"/>
                <a:ea typeface="楷体_GB2312" pitchFamily="49" charset="-122"/>
              </a:rPr>
              <a:t>CE</a:t>
            </a:r>
            <a:r>
              <a:rPr lang="en-US" altLang="zh-CN" sz="2800">
                <a:solidFill>
                  <a:srgbClr val="000099"/>
                </a:solidFill>
                <a:latin typeface="Times New Roman" pitchFamily="18" charset="0"/>
              </a:rPr>
              <a:t> )</a:t>
            </a:r>
            <a:r>
              <a:rPr lang="zh-CN" altLang="en-US" sz="2800">
                <a:solidFill>
                  <a:srgbClr val="000099"/>
                </a:solidFill>
                <a:latin typeface="Times New Roman" pitchFamily="18" charset="0"/>
              </a:rPr>
              <a:t>。</a:t>
            </a:r>
          </a:p>
        </p:txBody>
      </p:sp>
      <p:sp>
        <p:nvSpPr>
          <p:cNvPr id="71685" name="Rectangle 5" descr="40%"/>
          <p:cNvSpPr>
            <a:spLocks noChangeArrowheads="1"/>
          </p:cNvSpPr>
          <p:nvPr/>
        </p:nvSpPr>
        <p:spPr bwMode="auto">
          <a:xfrm>
            <a:off x="657225" y="1303362"/>
            <a:ext cx="8091488" cy="547688"/>
          </a:xfrm>
          <a:prstGeom prst="rect">
            <a:avLst/>
          </a:prstGeom>
          <a:pattFill prst="pct40">
            <a:fgClr>
              <a:srgbClr val="FFCCCC"/>
            </a:fgClr>
            <a:bgClr>
              <a:srgbClr val="FFFFFF"/>
            </a:bgClr>
          </a:pattFill>
          <a:ln w="28575">
            <a:solidFill>
              <a:srgbClr val="006600"/>
            </a:solidFill>
            <a:miter lim="800000"/>
            <a:headEnd/>
            <a:tailEnd/>
          </a:ln>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zh-CN" altLang="en-US" sz="2800">
                <a:latin typeface="Times New Roman" panose="02020603050405020304" pitchFamily="18" charset="0"/>
                <a:sym typeface="Symbol" panose="05050102010706020507" pitchFamily="18" charset="2"/>
              </a:rPr>
              <a:t>对直流信号，电容 </a:t>
            </a:r>
            <a:r>
              <a:rPr lang="en-US" altLang="zh-CN" sz="2800" i="1">
                <a:latin typeface="Times New Roman" panose="02020603050405020304" pitchFamily="18" charset="0"/>
                <a:sym typeface="Symbol" panose="05050102010706020507" pitchFamily="18" charset="2"/>
              </a:rPr>
              <a:t>C </a:t>
            </a:r>
            <a:r>
              <a:rPr lang="zh-CN" altLang="en-US" sz="2800">
                <a:latin typeface="Times New Roman" panose="02020603050405020304" pitchFamily="18" charset="0"/>
                <a:sym typeface="Symbol" panose="05050102010706020507" pitchFamily="18" charset="2"/>
              </a:rPr>
              <a:t>可看作开路</a:t>
            </a:r>
            <a:r>
              <a:rPr lang="en-US" altLang="zh-CN" sz="2800">
                <a:latin typeface="Times New Roman" panose="02020603050405020304" pitchFamily="18" charset="0"/>
                <a:sym typeface="Symbol" panose="05050102010706020507" pitchFamily="18" charset="2"/>
              </a:rPr>
              <a:t>(</a:t>
            </a:r>
            <a:r>
              <a:rPr lang="zh-CN" altLang="en-US" sz="2800">
                <a:latin typeface="Times New Roman" panose="02020603050405020304" pitchFamily="18" charset="0"/>
                <a:sym typeface="Symbol" panose="05050102010706020507" pitchFamily="18" charset="2"/>
              </a:rPr>
              <a:t>即将电容断开</a:t>
            </a:r>
            <a:r>
              <a:rPr lang="en-US" altLang="zh-CN" sz="2800">
                <a:latin typeface="Times New Roman" panose="02020603050405020304" pitchFamily="18" charset="0"/>
                <a:sym typeface="Symbol" panose="05050102010706020507" pitchFamily="18" charset="2"/>
              </a:rPr>
              <a:t>)</a:t>
            </a:r>
            <a:r>
              <a:rPr lang="zh-CN" altLang="en-US" sz="2800">
                <a:latin typeface="Times New Roman" panose="02020603050405020304" pitchFamily="18" charset="0"/>
                <a:sym typeface="Symbol" panose="05050102010706020507" pitchFamily="18" charset="2"/>
              </a:rPr>
              <a:t>。</a:t>
            </a:r>
          </a:p>
        </p:txBody>
      </p:sp>
      <p:sp>
        <p:nvSpPr>
          <p:cNvPr id="71686" name="AutoShape 6"/>
          <p:cNvSpPr>
            <a:spLocks noChangeArrowheads="1"/>
          </p:cNvSpPr>
          <p:nvPr/>
        </p:nvSpPr>
        <p:spPr bwMode="auto">
          <a:xfrm>
            <a:off x="449263" y="2798787"/>
            <a:ext cx="1020762" cy="520700"/>
          </a:xfrm>
          <a:prstGeom prst="wedgeRoundRectCallout">
            <a:avLst>
              <a:gd name="adj1" fmla="val 57620"/>
              <a:gd name="adj2" fmla="val 129880"/>
              <a:gd name="adj3" fmla="val 16667"/>
            </a:avLst>
          </a:prstGeom>
          <a:noFill/>
          <a:ln w="28575">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zh-CN" altLang="en-US">
                <a:solidFill>
                  <a:srgbClr val="E60000"/>
                </a:solidFill>
                <a:latin typeface="Times New Roman" panose="02020603050405020304" pitchFamily="18" charset="0"/>
              </a:rPr>
              <a:t>断开</a:t>
            </a:r>
          </a:p>
        </p:txBody>
      </p:sp>
      <p:sp>
        <p:nvSpPr>
          <p:cNvPr id="71687" name="AutoShape 7"/>
          <p:cNvSpPr>
            <a:spLocks noChangeArrowheads="1"/>
          </p:cNvSpPr>
          <p:nvPr/>
        </p:nvSpPr>
        <p:spPr bwMode="auto">
          <a:xfrm>
            <a:off x="3875088" y="2268562"/>
            <a:ext cx="1023937" cy="557213"/>
          </a:xfrm>
          <a:prstGeom prst="wedgeRoundRectCallout">
            <a:avLst>
              <a:gd name="adj1" fmla="val -74495"/>
              <a:gd name="adj2" fmla="val 87037"/>
              <a:gd name="adj3" fmla="val 16667"/>
            </a:avLst>
          </a:prstGeom>
          <a:noFill/>
          <a:ln w="28575">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zh-CN" altLang="en-US">
                <a:solidFill>
                  <a:srgbClr val="E60000"/>
                </a:solidFill>
                <a:latin typeface="Times New Roman" panose="02020603050405020304" pitchFamily="18" charset="0"/>
              </a:rPr>
              <a:t>断开</a:t>
            </a:r>
          </a:p>
        </p:txBody>
      </p:sp>
      <p:sp>
        <p:nvSpPr>
          <p:cNvPr id="71691" name="AutoShape 11"/>
          <p:cNvSpPr>
            <a:spLocks noChangeArrowheads="1"/>
          </p:cNvSpPr>
          <p:nvPr/>
        </p:nvSpPr>
        <p:spPr bwMode="auto">
          <a:xfrm>
            <a:off x="4899025" y="3432200"/>
            <a:ext cx="838200" cy="457200"/>
          </a:xfrm>
          <a:prstGeom prst="notchedRightArrow">
            <a:avLst>
              <a:gd name="adj1" fmla="val 50000"/>
              <a:gd name="adj2" fmla="val 45833"/>
            </a:avLst>
          </a:prstGeom>
          <a:gradFill rotWithShape="0">
            <a:gsLst>
              <a:gs pos="0">
                <a:srgbClr val="FFFFCC"/>
              </a:gs>
              <a:gs pos="100000">
                <a:srgbClr val="FF3300"/>
              </a:gs>
            </a:gsLst>
            <a:lin ang="0" scaled="1"/>
          </a:gradFill>
          <a:ln w="9525">
            <a:solidFill>
              <a:schemeClr val="tx1"/>
            </a:solidFill>
            <a:miter lim="800000"/>
            <a:headEnd/>
            <a:tailEnd/>
          </a:ln>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pic>
        <p:nvPicPr>
          <p:cNvPr id="26633" name="Picture 274" descr="图片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822475"/>
            <a:ext cx="4745038" cy="376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55" name="Picture 275" descr="图片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7863" y="2001862"/>
            <a:ext cx="2990850" cy="314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p:cNvSpPr txBox="1">
            <a:spLocks noChangeArrowheads="1"/>
          </p:cNvSpPr>
          <p:nvPr/>
        </p:nvSpPr>
        <p:spPr bwMode="auto">
          <a:xfrm>
            <a:off x="0" y="44624"/>
            <a:ext cx="4953000" cy="519113"/>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defRPr/>
            </a:pPr>
            <a:r>
              <a:rPr lang="en-US" altLang="zh-CN" sz="2800" b="1" kern="1200" dirty="0" smtClean="0">
                <a:solidFill>
                  <a:srgbClr val="0000FF"/>
                </a:solidFill>
                <a:latin typeface="微软雅黑" panose="020B0503020204020204" pitchFamily="34" charset="-122"/>
                <a:ea typeface="微软雅黑" panose="020B0503020204020204" pitchFamily="34" charset="-122"/>
              </a:rPr>
              <a:t>15.1.3  </a:t>
            </a:r>
            <a:r>
              <a:rPr lang="zh-CN" altLang="en-US" sz="2800" b="1" kern="1200" dirty="0" smtClean="0">
                <a:solidFill>
                  <a:srgbClr val="0000FF"/>
                </a:solidFill>
                <a:latin typeface="微软雅黑" panose="020B0503020204020204" pitchFamily="34" charset="-122"/>
                <a:ea typeface="微软雅黑" panose="020B0503020204020204" pitchFamily="34" charset="-122"/>
              </a:rPr>
              <a:t>直流通路和交流通路 </a:t>
            </a:r>
            <a:endParaRPr lang="zh-CN" altLang="en-US" sz="2800" b="1" kern="12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5"/>
                                        </p:tgtEl>
                                        <p:attrNameLst>
                                          <p:attrName>style.visibility</p:attrName>
                                        </p:attrNameLst>
                                      </p:cBhvr>
                                      <p:to>
                                        <p:strVal val="visible"/>
                                      </p:to>
                                    </p:set>
                                    <p:animEffect transition="in" filter="wipe(left)">
                                      <p:cBhvr>
                                        <p:cTn id="7" dur="500"/>
                                        <p:tgtEl>
                                          <p:spTgt spid="716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1686"/>
                                        </p:tgtEl>
                                        <p:attrNameLst>
                                          <p:attrName>style.visibility</p:attrName>
                                        </p:attrNameLst>
                                      </p:cBhvr>
                                      <p:to>
                                        <p:strVal val="visible"/>
                                      </p:to>
                                    </p:set>
                                    <p:animEffect transition="in" filter="wipe(up)">
                                      <p:cBhvr>
                                        <p:cTn id="12" dur="500"/>
                                        <p:tgtEl>
                                          <p:spTgt spid="716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1687"/>
                                        </p:tgtEl>
                                        <p:attrNameLst>
                                          <p:attrName>style.visibility</p:attrName>
                                        </p:attrNameLst>
                                      </p:cBhvr>
                                      <p:to>
                                        <p:strVal val="visible"/>
                                      </p:to>
                                    </p:set>
                                    <p:animEffect transition="in" filter="wipe(up)">
                                      <p:cBhvr>
                                        <p:cTn id="17" dur="500"/>
                                        <p:tgtEl>
                                          <p:spTgt spid="716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683"/>
                                        </p:tgtEl>
                                        <p:attrNameLst>
                                          <p:attrName>style.visibility</p:attrName>
                                        </p:attrNameLst>
                                      </p:cBhvr>
                                      <p:to>
                                        <p:strVal val="visible"/>
                                      </p:to>
                                    </p:set>
                                    <p:animEffect transition="in" filter="blinds(horizontal)">
                                      <p:cBhvr>
                                        <p:cTn id="22" dur="500"/>
                                        <p:tgtEl>
                                          <p:spTgt spid="716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1691"/>
                                        </p:tgtEl>
                                        <p:attrNameLst>
                                          <p:attrName>style.visibility</p:attrName>
                                        </p:attrNameLst>
                                      </p:cBhvr>
                                      <p:to>
                                        <p:strVal val="visible"/>
                                      </p:to>
                                    </p:set>
                                    <p:animEffect transition="in" filter="wipe(left)">
                                      <p:cBhvr>
                                        <p:cTn id="27" dur="500"/>
                                        <p:tgtEl>
                                          <p:spTgt spid="71691"/>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71955"/>
                                        </p:tgtEl>
                                        <p:attrNameLst>
                                          <p:attrName>style.visibility</p:attrName>
                                        </p:attrNameLst>
                                      </p:cBhvr>
                                      <p:to>
                                        <p:strVal val="visible"/>
                                      </p:to>
                                    </p:set>
                                    <p:animEffect transition="in" filter="wipe(left)">
                                      <p:cBhvr>
                                        <p:cTn id="31" dur="1000"/>
                                        <p:tgtEl>
                                          <p:spTgt spid="7195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5" fill="hold" grpId="0" nodeType="clickEffect">
                                  <p:stCondLst>
                                    <p:cond delay="0"/>
                                  </p:stCondLst>
                                  <p:childTnLst>
                                    <p:set>
                                      <p:cBhvr>
                                        <p:cTn id="35" dur="1" fill="hold">
                                          <p:stCondLst>
                                            <p:cond delay="0"/>
                                          </p:stCondLst>
                                        </p:cTn>
                                        <p:tgtEl>
                                          <p:spTgt spid="71684"/>
                                        </p:tgtEl>
                                        <p:attrNameLst>
                                          <p:attrName>style.visibility</p:attrName>
                                        </p:attrNameLst>
                                      </p:cBhvr>
                                      <p:to>
                                        <p:strVal val="visible"/>
                                      </p:to>
                                    </p:set>
                                    <p:animEffect transition="in" filter="blinds(vertical)">
                                      <p:cBhvr>
                                        <p:cTn id="36" dur="500"/>
                                        <p:tgtEl>
                                          <p:spTgt spid="71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animBg="1" autoUpdateAnimBg="0"/>
      <p:bldP spid="71684" grpId="0" autoUpdateAnimBg="0"/>
      <p:bldP spid="71685" grpId="0" animBg="1" autoUpdateAnimBg="0"/>
      <p:bldP spid="71686" grpId="0" animBg="1" autoUpdateAnimBg="0"/>
      <p:bldP spid="71687" grpId="0" animBg="1" autoUpdateAnimBg="0"/>
      <p:bldP spid="7169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38" descr="图片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1225823"/>
            <a:ext cx="4749800" cy="376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98"/>
          <p:cNvGrpSpPr>
            <a:grpSpLocks/>
          </p:cNvGrpSpPr>
          <p:nvPr/>
        </p:nvGrpSpPr>
        <p:grpSpPr bwMode="auto">
          <a:xfrm>
            <a:off x="3657600" y="1454423"/>
            <a:ext cx="1216025" cy="3238500"/>
            <a:chOff x="4116" y="912"/>
            <a:chExt cx="972" cy="2580"/>
          </a:xfrm>
        </p:grpSpPr>
        <p:sp>
          <p:nvSpPr>
            <p:cNvPr id="28685" name="Line 99"/>
            <p:cNvSpPr>
              <a:spLocks noChangeShapeType="1"/>
            </p:cNvSpPr>
            <p:nvPr/>
          </p:nvSpPr>
          <p:spPr bwMode="auto">
            <a:xfrm>
              <a:off x="4116" y="912"/>
              <a:ext cx="97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28686" name="Line 100"/>
            <p:cNvSpPr>
              <a:spLocks noChangeShapeType="1"/>
            </p:cNvSpPr>
            <p:nvPr/>
          </p:nvSpPr>
          <p:spPr bwMode="auto">
            <a:xfrm>
              <a:off x="5076" y="924"/>
              <a:ext cx="0" cy="256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28687" name="Line 101"/>
            <p:cNvSpPr>
              <a:spLocks noChangeShapeType="1"/>
            </p:cNvSpPr>
            <p:nvPr/>
          </p:nvSpPr>
          <p:spPr bwMode="auto">
            <a:xfrm>
              <a:off x="4320" y="3492"/>
              <a:ext cx="768"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sp>
        <p:nvSpPr>
          <p:cNvPr id="72797" name="Text Box 93"/>
          <p:cNvSpPr txBox="1">
            <a:spLocks noChangeArrowheads="1"/>
          </p:cNvSpPr>
          <p:nvPr/>
        </p:nvSpPr>
        <p:spPr bwMode="auto">
          <a:xfrm>
            <a:off x="393700" y="679754"/>
            <a:ext cx="78486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zh-CN" altLang="en-US" sz="2800" dirty="0"/>
              <a:t>对交流信号</a:t>
            </a:r>
            <a:r>
              <a:rPr lang="en-US" altLang="zh-CN" sz="2800" dirty="0"/>
              <a:t>(</a:t>
            </a:r>
            <a:r>
              <a:rPr lang="zh-CN" altLang="en-US" sz="2800" dirty="0"/>
              <a:t>有输入信号 </a:t>
            </a:r>
            <a:r>
              <a:rPr lang="en-US" altLang="zh-CN" sz="2800" i="1" dirty="0" err="1">
                <a:latin typeface="Times New Roman" pitchFamily="18" charset="0"/>
              </a:rPr>
              <a:t>u</a:t>
            </a:r>
            <a:r>
              <a:rPr lang="en-US" altLang="zh-CN" sz="2800" baseline="-25000" dirty="0" err="1">
                <a:latin typeface="Times New Roman" pitchFamily="18" charset="0"/>
              </a:rPr>
              <a:t>i</a:t>
            </a:r>
            <a:r>
              <a:rPr lang="en-US" altLang="zh-CN" sz="2800" i="1" baseline="-25000" dirty="0">
                <a:latin typeface="Times New Roman" pitchFamily="18" charset="0"/>
              </a:rPr>
              <a:t> </a:t>
            </a:r>
            <a:r>
              <a:rPr lang="zh-CN" altLang="en-US" sz="2800" dirty="0"/>
              <a:t>时的交流分量</a:t>
            </a:r>
            <a:r>
              <a:rPr lang="en-US" altLang="zh-CN" sz="2800" dirty="0"/>
              <a:t>)</a:t>
            </a:r>
          </a:p>
        </p:txBody>
      </p:sp>
      <p:sp>
        <p:nvSpPr>
          <p:cNvPr id="72798" name="Text Box 94" descr="40%"/>
          <p:cNvSpPr txBox="1">
            <a:spLocks noChangeArrowheads="1"/>
          </p:cNvSpPr>
          <p:nvPr/>
        </p:nvSpPr>
        <p:spPr bwMode="auto">
          <a:xfrm>
            <a:off x="5435600" y="1413148"/>
            <a:ext cx="3384550" cy="2303462"/>
          </a:xfrm>
          <a:prstGeom prst="rect">
            <a:avLst/>
          </a:prstGeom>
          <a:pattFill prst="pct40">
            <a:fgClr>
              <a:srgbClr val="FFCC99"/>
            </a:fgClr>
            <a:bgClr>
              <a:srgbClr val="FFFFFF"/>
            </a:bgClr>
          </a:pattFill>
          <a:ln w="28575">
            <a:solidFill>
              <a:srgbClr val="006600"/>
            </a:solidFill>
            <a:miter lim="800000"/>
            <a:headEnd/>
            <a:tailEnd/>
          </a:ln>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10000"/>
              </a:lnSpc>
              <a:spcBef>
                <a:spcPct val="20000"/>
              </a:spcBef>
            </a:pPr>
            <a:r>
              <a:rPr lang="en-US" altLang="zh-CN" sz="2600" i="1" dirty="0">
                <a:latin typeface="Times New Roman" panose="02020603050405020304" pitchFamily="18" charset="0"/>
              </a:rPr>
              <a:t>    X</a:t>
            </a:r>
            <a:r>
              <a:rPr lang="en-US" altLang="zh-CN" sz="2600" i="1" baseline="-25000" dirty="0">
                <a:latin typeface="Times New Roman" panose="02020603050405020304" pitchFamily="18" charset="0"/>
              </a:rPr>
              <a:t>C  </a:t>
            </a:r>
            <a:r>
              <a:rPr lang="en-US" altLang="zh-CN" sz="2600" dirty="0">
                <a:latin typeface="Times New Roman" panose="02020603050405020304" pitchFamily="18" charset="0"/>
                <a:sym typeface="Symbol" panose="05050102010706020507" pitchFamily="18" charset="2"/>
              </a:rPr>
              <a:t> 0, </a:t>
            </a:r>
            <a:r>
              <a:rPr lang="en-US" altLang="zh-CN" sz="2600" i="1" dirty="0">
                <a:latin typeface="Times New Roman" panose="02020603050405020304" pitchFamily="18" charset="0"/>
                <a:sym typeface="Symbol" panose="05050102010706020507" pitchFamily="18" charset="2"/>
              </a:rPr>
              <a:t>C </a:t>
            </a:r>
            <a:r>
              <a:rPr lang="zh-CN" altLang="en-US" sz="2600" dirty="0">
                <a:latin typeface="Times New Roman" panose="02020603050405020304" pitchFamily="18" charset="0"/>
                <a:sym typeface="Symbol" panose="05050102010706020507" pitchFamily="18" charset="2"/>
              </a:rPr>
              <a:t>可看作短路。忽略电源的内阻</a:t>
            </a:r>
            <a:r>
              <a:rPr lang="en-US" altLang="zh-CN" sz="2600" dirty="0">
                <a:latin typeface="Times New Roman" panose="02020603050405020304" pitchFamily="18" charset="0"/>
                <a:sym typeface="Symbol" panose="05050102010706020507" pitchFamily="18" charset="2"/>
              </a:rPr>
              <a:t>,</a:t>
            </a:r>
            <a:r>
              <a:rPr lang="zh-CN" altLang="en-US" sz="2600" dirty="0">
                <a:latin typeface="Times New Roman" panose="02020603050405020304" pitchFamily="18" charset="0"/>
                <a:sym typeface="Symbol" panose="05050102010706020507" pitchFamily="18" charset="2"/>
              </a:rPr>
              <a:t>电源的端电压恒定，直流电源对交流可看作短路。</a:t>
            </a:r>
            <a:endParaRPr lang="zh-CN" altLang="en-US" sz="2600" dirty="0">
              <a:latin typeface="Times New Roman" panose="02020603050405020304" pitchFamily="18" charset="0"/>
            </a:endParaRPr>
          </a:p>
        </p:txBody>
      </p:sp>
      <p:sp>
        <p:nvSpPr>
          <p:cNvPr id="72809" name="Text Box 105" descr="40%"/>
          <p:cNvSpPr txBox="1">
            <a:spLocks noChangeArrowheads="1"/>
          </p:cNvSpPr>
          <p:nvPr/>
        </p:nvSpPr>
        <p:spPr bwMode="auto">
          <a:xfrm>
            <a:off x="6448425" y="3791075"/>
            <a:ext cx="1652588" cy="463846"/>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zh-CN" altLang="en-US" dirty="0">
                <a:solidFill>
                  <a:srgbClr val="0000FF"/>
                </a:solidFill>
                <a:latin typeface="Times New Roman" pitchFamily="18" charset="0"/>
              </a:rPr>
              <a:t>交流通路</a:t>
            </a:r>
          </a:p>
        </p:txBody>
      </p:sp>
      <p:sp>
        <p:nvSpPr>
          <p:cNvPr id="72810" name="Rectangle 106" descr="40%"/>
          <p:cNvSpPr>
            <a:spLocks noChangeArrowheads="1"/>
          </p:cNvSpPr>
          <p:nvPr/>
        </p:nvSpPr>
        <p:spPr bwMode="auto">
          <a:xfrm>
            <a:off x="252413" y="4941168"/>
            <a:ext cx="4248150" cy="1373188"/>
          </a:xfrm>
          <a:prstGeom prst="rect">
            <a:avLst/>
          </a:prstGeom>
          <a:noFill/>
          <a:ln w="9525">
            <a:noFill/>
            <a:miter lim="800000"/>
            <a:headEnd/>
            <a:tailEnd/>
          </a:ln>
          <a:effectLst/>
        </p:spPr>
        <p:txBody>
          <a:bodyPr>
            <a:spAutoFit/>
          </a:bodyPr>
          <a:lstStyle/>
          <a:p>
            <a:pPr eaLnBrk="1" hangingPunct="1">
              <a:spcBef>
                <a:spcPct val="20000"/>
              </a:spcBef>
              <a:defRPr/>
            </a:pPr>
            <a:r>
              <a:rPr lang="en-US" altLang="zh-CN" sz="2800" dirty="0">
                <a:solidFill>
                  <a:srgbClr val="000099"/>
                </a:solidFill>
              </a:rPr>
              <a:t>  </a:t>
            </a:r>
            <a:r>
              <a:rPr lang="zh-CN" altLang="en-US" sz="2800" dirty="0">
                <a:solidFill>
                  <a:srgbClr val="0000FF"/>
                </a:solidFill>
              </a:rPr>
              <a:t>交流通路用来计算电压放大倍数、输入电阻、输出电阻等动态参数。</a:t>
            </a:r>
          </a:p>
        </p:txBody>
      </p:sp>
      <p:sp>
        <p:nvSpPr>
          <p:cNvPr id="72811" name="AutoShape 107"/>
          <p:cNvSpPr>
            <a:spLocks noChangeArrowheads="1"/>
          </p:cNvSpPr>
          <p:nvPr/>
        </p:nvSpPr>
        <p:spPr bwMode="auto">
          <a:xfrm rot="2027997">
            <a:off x="5105400" y="4051573"/>
            <a:ext cx="838200" cy="457200"/>
          </a:xfrm>
          <a:prstGeom prst="notchedRightArrow">
            <a:avLst>
              <a:gd name="adj1" fmla="val 50000"/>
              <a:gd name="adj2" fmla="val 45833"/>
            </a:avLst>
          </a:prstGeom>
          <a:gradFill rotWithShape="0">
            <a:gsLst>
              <a:gs pos="0">
                <a:srgbClr val="FFFFCC"/>
              </a:gs>
              <a:gs pos="100000">
                <a:srgbClr val="FF3300"/>
              </a:gs>
            </a:gsLst>
            <a:lin ang="0" scaled="1"/>
          </a:gradFill>
          <a:ln w="9525">
            <a:solidFill>
              <a:schemeClr val="tx1"/>
            </a:solidFill>
            <a:miter lim="800000"/>
            <a:headEnd/>
            <a:tailEnd/>
          </a:ln>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72806" name="AutoShape 102" descr="小棋盘"/>
          <p:cNvSpPr>
            <a:spLocks noChangeArrowheads="1"/>
          </p:cNvSpPr>
          <p:nvPr/>
        </p:nvSpPr>
        <p:spPr bwMode="auto">
          <a:xfrm>
            <a:off x="1233488" y="3449910"/>
            <a:ext cx="1066800" cy="520700"/>
          </a:xfrm>
          <a:prstGeom prst="wedgeRoundRectCallout">
            <a:avLst>
              <a:gd name="adj1" fmla="val -43602"/>
              <a:gd name="adj2" fmla="val -87806"/>
              <a:gd name="adj3" fmla="val 16667"/>
            </a:avLst>
          </a:prstGeom>
          <a:pattFill prst="smCheck">
            <a:fgClr>
              <a:srgbClr val="FFFF00"/>
            </a:fgClr>
            <a:bgClr>
              <a:schemeClr val="bg1"/>
            </a:bgClr>
          </a:pattFill>
          <a:ln w="28575">
            <a:solidFill>
              <a:srgbClr val="006600"/>
            </a:solidFill>
            <a:miter lim="800000"/>
            <a:headEnd/>
            <a:tailEnd/>
          </a:ln>
        </p:spPr>
        <p:txBody>
          <a:bodyPr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zh-CN" altLang="en-US">
                <a:solidFill>
                  <a:srgbClr val="E60000"/>
                </a:solidFill>
                <a:latin typeface="Times New Roman" panose="02020603050405020304" pitchFamily="18" charset="0"/>
              </a:rPr>
              <a:t>短路</a:t>
            </a:r>
          </a:p>
        </p:txBody>
      </p:sp>
      <p:sp>
        <p:nvSpPr>
          <p:cNvPr id="72807" name="AutoShape 103" descr="小棋盘"/>
          <p:cNvSpPr>
            <a:spLocks noChangeArrowheads="1"/>
          </p:cNvSpPr>
          <p:nvPr/>
        </p:nvSpPr>
        <p:spPr bwMode="auto">
          <a:xfrm>
            <a:off x="3760788" y="2772048"/>
            <a:ext cx="1020762" cy="520700"/>
          </a:xfrm>
          <a:prstGeom prst="wedgeRoundRectCallout">
            <a:avLst>
              <a:gd name="adj1" fmla="val -79394"/>
              <a:gd name="adj2" fmla="val -98782"/>
              <a:gd name="adj3" fmla="val 16667"/>
            </a:avLst>
          </a:prstGeom>
          <a:pattFill prst="smCheck">
            <a:fgClr>
              <a:srgbClr val="FFFF00"/>
            </a:fgClr>
            <a:bgClr>
              <a:schemeClr val="bg1"/>
            </a:bgClr>
          </a:pattFill>
          <a:ln w="28575">
            <a:solidFill>
              <a:srgbClr val="006600"/>
            </a:solidFill>
            <a:miter lim="800000"/>
            <a:headEnd/>
            <a:tailEnd/>
          </a:ln>
        </p:spPr>
        <p:txBody>
          <a:bodyPr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zh-CN" altLang="en-US">
                <a:solidFill>
                  <a:srgbClr val="E60000"/>
                </a:solidFill>
                <a:latin typeface="Times New Roman" panose="02020603050405020304" pitchFamily="18" charset="0"/>
              </a:rPr>
              <a:t>短路</a:t>
            </a:r>
          </a:p>
        </p:txBody>
      </p:sp>
      <p:sp>
        <p:nvSpPr>
          <p:cNvPr id="72808" name="AutoShape 104" descr="小棋盘"/>
          <p:cNvSpPr>
            <a:spLocks noChangeArrowheads="1"/>
          </p:cNvSpPr>
          <p:nvPr/>
        </p:nvSpPr>
        <p:spPr bwMode="auto">
          <a:xfrm>
            <a:off x="3670300" y="1976710"/>
            <a:ext cx="1549400" cy="515938"/>
          </a:xfrm>
          <a:prstGeom prst="wedgeRoundRectCallout">
            <a:avLst>
              <a:gd name="adj1" fmla="val -29815"/>
              <a:gd name="adj2" fmla="val -141384"/>
              <a:gd name="adj3" fmla="val 16667"/>
            </a:avLst>
          </a:prstGeom>
          <a:pattFill prst="smCheck">
            <a:fgClr>
              <a:srgbClr val="FFFF00"/>
            </a:fgClr>
            <a:bgClr>
              <a:schemeClr val="bg1"/>
            </a:bgClr>
          </a:pattFill>
          <a:ln w="28575">
            <a:solidFill>
              <a:srgbClr val="006600"/>
            </a:solidFill>
            <a:miter lim="800000"/>
            <a:headEnd/>
            <a:tailEnd/>
          </a:ln>
        </p:spPr>
        <p:txBody>
          <a:bodyPr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zh-CN" altLang="en-US">
                <a:solidFill>
                  <a:srgbClr val="E60000"/>
                </a:solidFill>
                <a:latin typeface="Times New Roman" panose="02020603050405020304" pitchFamily="18" charset="0"/>
              </a:rPr>
              <a:t>对地短路</a:t>
            </a:r>
          </a:p>
        </p:txBody>
      </p:sp>
      <p:pic>
        <p:nvPicPr>
          <p:cNvPr id="73026" name="Picture 322" descr="图片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075" y="4293096"/>
            <a:ext cx="4752975" cy="202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2"/>
          <p:cNvSpPr txBox="1">
            <a:spLocks noChangeArrowheads="1"/>
          </p:cNvSpPr>
          <p:nvPr/>
        </p:nvSpPr>
        <p:spPr bwMode="auto">
          <a:xfrm>
            <a:off x="0" y="44624"/>
            <a:ext cx="4953000" cy="519113"/>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defRPr/>
            </a:pPr>
            <a:r>
              <a:rPr lang="en-US" altLang="zh-CN" sz="2800" b="1" kern="1200" dirty="0" smtClean="0">
                <a:solidFill>
                  <a:srgbClr val="0000FF"/>
                </a:solidFill>
                <a:latin typeface="微软雅黑" panose="020B0503020204020204" pitchFamily="34" charset="-122"/>
                <a:ea typeface="微软雅黑" panose="020B0503020204020204" pitchFamily="34" charset="-122"/>
              </a:rPr>
              <a:t>15.1.3  </a:t>
            </a:r>
            <a:r>
              <a:rPr lang="zh-CN" altLang="en-US" sz="2800" b="1" kern="1200" dirty="0" smtClean="0">
                <a:solidFill>
                  <a:srgbClr val="0000FF"/>
                </a:solidFill>
                <a:latin typeface="微软雅黑" panose="020B0503020204020204" pitchFamily="34" charset="-122"/>
                <a:ea typeface="微软雅黑" panose="020B0503020204020204" pitchFamily="34" charset="-122"/>
              </a:rPr>
              <a:t>直流通路和交流通路 </a:t>
            </a:r>
            <a:endParaRPr lang="zh-CN" altLang="en-US" sz="2800" b="1" kern="12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98"/>
                                        </p:tgtEl>
                                        <p:attrNameLst>
                                          <p:attrName>style.visibility</p:attrName>
                                        </p:attrNameLst>
                                      </p:cBhvr>
                                      <p:to>
                                        <p:strVal val="visible"/>
                                      </p:to>
                                    </p:set>
                                    <p:animEffect transition="in" filter="wipe(left)">
                                      <p:cBhvr>
                                        <p:cTn id="7" dur="500"/>
                                        <p:tgtEl>
                                          <p:spTgt spid="727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2806"/>
                                        </p:tgtEl>
                                        <p:attrNameLst>
                                          <p:attrName>style.visibility</p:attrName>
                                        </p:attrNameLst>
                                      </p:cBhvr>
                                      <p:to>
                                        <p:strVal val="visible"/>
                                      </p:to>
                                    </p:set>
                                    <p:animEffect transition="in" filter="wipe(down)">
                                      <p:cBhvr>
                                        <p:cTn id="12" dur="500"/>
                                        <p:tgtEl>
                                          <p:spTgt spid="728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2807"/>
                                        </p:tgtEl>
                                        <p:attrNameLst>
                                          <p:attrName>style.visibility</p:attrName>
                                        </p:attrNameLst>
                                      </p:cBhvr>
                                      <p:to>
                                        <p:strVal val="visible"/>
                                      </p:to>
                                    </p:set>
                                    <p:animEffect transition="in" filter="wipe(down)">
                                      <p:cBhvr>
                                        <p:cTn id="17" dur="500"/>
                                        <p:tgtEl>
                                          <p:spTgt spid="728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2808"/>
                                        </p:tgtEl>
                                        <p:attrNameLst>
                                          <p:attrName>style.visibility</p:attrName>
                                        </p:attrNameLst>
                                      </p:cBhvr>
                                      <p:to>
                                        <p:strVal val="visible"/>
                                      </p:to>
                                    </p:set>
                                    <p:animEffect transition="in" filter="wipe(down)">
                                      <p:cBhvr>
                                        <p:cTn id="22" dur="500"/>
                                        <p:tgtEl>
                                          <p:spTgt spid="72808"/>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72811"/>
                                        </p:tgtEl>
                                        <p:attrNameLst>
                                          <p:attrName>style.visibility</p:attrName>
                                        </p:attrNameLst>
                                      </p:cBhvr>
                                      <p:to>
                                        <p:strVal val="visible"/>
                                      </p:to>
                                    </p:set>
                                    <p:animEffect transition="in" filter="strips(downRight)">
                                      <p:cBhvr>
                                        <p:cTn id="31" dur="500"/>
                                        <p:tgtEl>
                                          <p:spTgt spid="72811"/>
                                        </p:tgtEl>
                                      </p:cBhvr>
                                    </p:animEffec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72809"/>
                                        </p:tgtEl>
                                        <p:attrNameLst>
                                          <p:attrName>style.visibility</p:attrName>
                                        </p:attrNameLst>
                                      </p:cBhvr>
                                      <p:to>
                                        <p:strVal val="visible"/>
                                      </p:to>
                                    </p:set>
                                    <p:animEffect transition="in" filter="wipe(left)">
                                      <p:cBhvr>
                                        <p:cTn id="35" dur="500"/>
                                        <p:tgtEl>
                                          <p:spTgt spid="7280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2810"/>
                                        </p:tgtEl>
                                        <p:attrNameLst>
                                          <p:attrName>style.visibility</p:attrName>
                                        </p:attrNameLst>
                                      </p:cBhvr>
                                      <p:to>
                                        <p:strVal val="visible"/>
                                      </p:to>
                                    </p:set>
                                    <p:animEffect transition="in" filter="wipe(left)">
                                      <p:cBhvr>
                                        <p:cTn id="40" dur="500"/>
                                        <p:tgtEl>
                                          <p:spTgt spid="7281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73026"/>
                                        </p:tgtEl>
                                        <p:attrNameLst>
                                          <p:attrName>style.visibility</p:attrName>
                                        </p:attrNameLst>
                                      </p:cBhvr>
                                      <p:to>
                                        <p:strVal val="visible"/>
                                      </p:to>
                                    </p:set>
                                    <p:animEffect transition="in" filter="wipe(left)">
                                      <p:cBhvr>
                                        <p:cTn id="45" dur="500"/>
                                        <p:tgtEl>
                                          <p:spTgt spid="73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98" grpId="0" animBg="1" autoUpdateAnimBg="0"/>
      <p:bldP spid="72809" grpId="0" autoUpdateAnimBg="0"/>
      <p:bldP spid="72810" grpId="0" autoUpdateAnimBg="0"/>
      <p:bldP spid="72811" grpId="0" animBg="1"/>
      <p:bldP spid="72806" grpId="0" animBg="1" autoUpdateAnimBg="0"/>
      <p:bldP spid="72807" grpId="0" animBg="1" autoUpdateAnimBg="0"/>
      <p:bldP spid="72808"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8" name="Rectangle 12"/>
          <p:cNvSpPr>
            <a:spLocks noChangeArrowheads="1"/>
          </p:cNvSpPr>
          <p:nvPr/>
        </p:nvSpPr>
        <p:spPr bwMode="auto">
          <a:xfrm>
            <a:off x="1676400" y="646113"/>
            <a:ext cx="6400800" cy="838200"/>
          </a:xfrm>
          <a:prstGeom prst="rect">
            <a:avLst/>
          </a:prstGeom>
          <a:noFill/>
          <a:ln w="9525">
            <a:noFill/>
            <a:miter lim="800000"/>
            <a:headEnd/>
            <a:tailEnd/>
          </a:ln>
          <a:effectLst/>
        </p:spPr>
        <p:txBody>
          <a:bodyPr/>
          <a:lstStyle/>
          <a:p>
            <a:pPr marL="342900" indent="-342900" algn="ctr" eaLnBrk="1" hangingPunct="1">
              <a:defRPr/>
            </a:pPr>
            <a:r>
              <a:rPr lang="zh-CN" altLang="en-US" sz="4000" dirty="0">
                <a:solidFill>
                  <a:srgbClr val="0000FF"/>
                </a:solidFill>
                <a:latin typeface="微软雅黑" panose="020B0503020204020204" pitchFamily="34" charset="-122"/>
                <a:ea typeface="微软雅黑" panose="020B0503020204020204" pitchFamily="34" charset="-122"/>
                <a:cs typeface="+mj-cs"/>
              </a:rPr>
              <a:t>第</a:t>
            </a:r>
            <a:r>
              <a:rPr lang="en-US" altLang="zh-CN" sz="4000" dirty="0">
                <a:solidFill>
                  <a:srgbClr val="0000FF"/>
                </a:solidFill>
                <a:latin typeface="微软雅黑" panose="020B0503020204020204" pitchFamily="34" charset="-122"/>
                <a:ea typeface="微软雅黑" panose="020B0503020204020204" pitchFamily="34" charset="-122"/>
                <a:cs typeface="+mj-cs"/>
              </a:rPr>
              <a:t>15</a:t>
            </a:r>
            <a:r>
              <a:rPr lang="zh-CN" altLang="en-US" sz="4000" dirty="0">
                <a:solidFill>
                  <a:srgbClr val="0000FF"/>
                </a:solidFill>
                <a:latin typeface="微软雅黑" panose="020B0503020204020204" pitchFamily="34" charset="-122"/>
                <a:ea typeface="微软雅黑" panose="020B0503020204020204" pitchFamily="34" charset="-122"/>
                <a:cs typeface="+mj-cs"/>
              </a:rPr>
              <a:t>章  基本放大电路</a:t>
            </a:r>
          </a:p>
        </p:txBody>
      </p:sp>
      <p:sp>
        <p:nvSpPr>
          <p:cNvPr id="4124" name="Rectangle 28">
            <a:hlinkClick r:id="rId3" action="ppaction://hlinksldjump"/>
          </p:cNvPr>
          <p:cNvSpPr>
            <a:spLocks noChangeArrowheads="1"/>
          </p:cNvSpPr>
          <p:nvPr/>
        </p:nvSpPr>
        <p:spPr bwMode="auto">
          <a:xfrm>
            <a:off x="1600200" y="1433544"/>
            <a:ext cx="54102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15.1 </a:t>
            </a:r>
            <a:r>
              <a:rPr lang="zh-CN" altLang="en-US" sz="2800" dirty="0">
                <a:solidFill>
                  <a:srgbClr val="0000FF"/>
                </a:solidFill>
                <a:latin typeface="微软雅黑" panose="020B0503020204020204" pitchFamily="34" charset="-122"/>
                <a:ea typeface="微软雅黑" panose="020B0503020204020204" pitchFamily="34" charset="-122"/>
              </a:rPr>
              <a:t>共发射极放大电路的组成</a:t>
            </a:r>
            <a:endParaRPr lang="zh-CN" altLang="en-US" sz="2800" dirty="0">
              <a:solidFill>
                <a:srgbClr val="0000FF"/>
              </a:solidFill>
              <a:latin typeface="微软雅黑" panose="020B0503020204020204" pitchFamily="34" charset="-122"/>
              <a:ea typeface="微软雅黑" panose="020B0503020204020204" pitchFamily="34" charset="-122"/>
              <a:hlinkClick r:id="rId4" action="ppaction://hlinksldjump"/>
            </a:endParaRPr>
          </a:p>
        </p:txBody>
      </p:sp>
      <p:sp>
        <p:nvSpPr>
          <p:cNvPr id="4125" name="Rectangle 29">
            <a:hlinkClick r:id="rId5" action="ppaction://hlinksldjump"/>
          </p:cNvPr>
          <p:cNvSpPr>
            <a:spLocks noChangeArrowheads="1"/>
          </p:cNvSpPr>
          <p:nvPr/>
        </p:nvSpPr>
        <p:spPr bwMode="auto">
          <a:xfrm>
            <a:off x="1604963" y="1983165"/>
            <a:ext cx="5481637"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latin typeface="微软雅黑" panose="020B0503020204020204" pitchFamily="34" charset="-122"/>
                <a:ea typeface="微软雅黑" panose="020B0503020204020204" pitchFamily="34" charset="-122"/>
              </a:rPr>
              <a:t>15.2 </a:t>
            </a:r>
            <a:r>
              <a:rPr lang="zh-CN" altLang="en-US" sz="2800" dirty="0">
                <a:latin typeface="微软雅黑" panose="020B0503020204020204" pitchFamily="34" charset="-122"/>
                <a:ea typeface="微软雅黑" panose="020B0503020204020204" pitchFamily="34" charset="-122"/>
              </a:rPr>
              <a:t>放大电路的静态分析</a:t>
            </a:r>
          </a:p>
        </p:txBody>
      </p:sp>
      <p:sp>
        <p:nvSpPr>
          <p:cNvPr id="4126" name="Rectangle 30">
            <a:hlinkClick r:id="rId6" action="ppaction://hlinksldjump"/>
          </p:cNvPr>
          <p:cNvSpPr>
            <a:spLocks noChangeArrowheads="1"/>
          </p:cNvSpPr>
          <p:nvPr/>
        </p:nvSpPr>
        <p:spPr bwMode="auto">
          <a:xfrm>
            <a:off x="1600200" y="3117781"/>
            <a:ext cx="51816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15.4 </a:t>
            </a:r>
            <a:r>
              <a:rPr lang="zh-CN" altLang="en-US" sz="2800" dirty="0">
                <a:solidFill>
                  <a:srgbClr val="0000FF"/>
                </a:solidFill>
                <a:latin typeface="微软雅黑" panose="020B0503020204020204" pitchFamily="34" charset="-122"/>
                <a:ea typeface="微软雅黑" panose="020B0503020204020204" pitchFamily="34" charset="-122"/>
              </a:rPr>
              <a:t>静态工作点的稳定</a:t>
            </a:r>
          </a:p>
        </p:txBody>
      </p:sp>
      <p:sp>
        <p:nvSpPr>
          <p:cNvPr id="4127" name="Rectangle 31">
            <a:hlinkClick r:id="rId7" action="ppaction://hlinksldjump"/>
          </p:cNvPr>
          <p:cNvSpPr>
            <a:spLocks noChangeArrowheads="1"/>
          </p:cNvSpPr>
          <p:nvPr/>
        </p:nvSpPr>
        <p:spPr bwMode="auto">
          <a:xfrm>
            <a:off x="1600200" y="4149080"/>
            <a:ext cx="35052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15.6 </a:t>
            </a:r>
            <a:r>
              <a:rPr lang="zh-CN" altLang="en-US" sz="2800" dirty="0">
                <a:solidFill>
                  <a:srgbClr val="0000FF"/>
                </a:solidFill>
                <a:latin typeface="微软雅黑" panose="020B0503020204020204" pitchFamily="34" charset="-122"/>
                <a:ea typeface="微软雅黑" panose="020B0503020204020204" pitchFamily="34" charset="-122"/>
              </a:rPr>
              <a:t>射极输出器</a:t>
            </a:r>
          </a:p>
        </p:txBody>
      </p:sp>
      <p:sp>
        <p:nvSpPr>
          <p:cNvPr id="4128" name="Rectangle 32">
            <a:hlinkClick r:id="rId8" action="ppaction://hlinksldjump"/>
          </p:cNvPr>
          <p:cNvSpPr>
            <a:spLocks noChangeArrowheads="1"/>
          </p:cNvSpPr>
          <p:nvPr/>
        </p:nvSpPr>
        <p:spPr bwMode="auto">
          <a:xfrm>
            <a:off x="1581150" y="5114280"/>
            <a:ext cx="58674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15.8 </a:t>
            </a:r>
            <a:r>
              <a:rPr lang="zh-CN" altLang="en-US" sz="2800" dirty="0">
                <a:solidFill>
                  <a:srgbClr val="0000FF"/>
                </a:solidFill>
                <a:latin typeface="微软雅黑" panose="020B0503020204020204" pitchFamily="34" charset="-122"/>
                <a:ea typeface="微软雅黑" panose="020B0503020204020204" pitchFamily="34" charset="-122"/>
              </a:rPr>
              <a:t>互补对称功率放大电路</a:t>
            </a:r>
          </a:p>
        </p:txBody>
      </p:sp>
      <p:sp>
        <p:nvSpPr>
          <p:cNvPr id="4129" name="Rectangle 33">
            <a:hlinkClick r:id="" action="ppaction://noaction"/>
          </p:cNvPr>
          <p:cNvSpPr>
            <a:spLocks noChangeArrowheads="1"/>
          </p:cNvSpPr>
          <p:nvPr/>
        </p:nvSpPr>
        <p:spPr bwMode="auto">
          <a:xfrm>
            <a:off x="1562100" y="5590499"/>
            <a:ext cx="5715000" cy="525463"/>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u="sng" dirty="0">
                <a:solidFill>
                  <a:srgbClr val="0000FF"/>
                </a:solidFill>
                <a:latin typeface="微软雅黑" panose="020B0503020204020204" pitchFamily="34" charset="-122"/>
                <a:ea typeface="微软雅黑" panose="020B0503020204020204" pitchFamily="34" charset="-122"/>
              </a:rPr>
              <a:t>15.9 </a:t>
            </a:r>
            <a:r>
              <a:rPr lang="zh-CN" altLang="en-US" sz="2800" u="sng" dirty="0">
                <a:solidFill>
                  <a:srgbClr val="0000FF"/>
                </a:solidFill>
                <a:latin typeface="微软雅黑" panose="020B0503020204020204" pitchFamily="34" charset="-122"/>
                <a:ea typeface="微软雅黑" panose="020B0503020204020204" pitchFamily="34" charset="-122"/>
              </a:rPr>
              <a:t>场效晶体管及其放大电路</a:t>
            </a:r>
          </a:p>
        </p:txBody>
      </p:sp>
      <p:sp>
        <p:nvSpPr>
          <p:cNvPr id="4130" name="Rectangle 34">
            <a:hlinkClick r:id="rId9" action="ppaction://hlinksldjump"/>
          </p:cNvPr>
          <p:cNvSpPr>
            <a:spLocks noChangeArrowheads="1"/>
          </p:cNvSpPr>
          <p:nvPr/>
        </p:nvSpPr>
        <p:spPr bwMode="auto">
          <a:xfrm>
            <a:off x="1604963" y="2550473"/>
            <a:ext cx="5634037"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15.3 </a:t>
            </a:r>
            <a:r>
              <a:rPr lang="zh-CN" altLang="en-US" sz="2800" dirty="0">
                <a:solidFill>
                  <a:srgbClr val="0000FF"/>
                </a:solidFill>
                <a:latin typeface="微软雅黑" panose="020B0503020204020204" pitchFamily="34" charset="-122"/>
                <a:ea typeface="微软雅黑" panose="020B0503020204020204" pitchFamily="34" charset="-122"/>
              </a:rPr>
              <a:t>放大电路的动态分析</a:t>
            </a:r>
          </a:p>
        </p:txBody>
      </p:sp>
      <p:sp>
        <p:nvSpPr>
          <p:cNvPr id="4131" name="Rectangle 35">
            <a:hlinkClick r:id="rId10" action="ppaction://hlinksldjump"/>
          </p:cNvPr>
          <p:cNvSpPr>
            <a:spLocks noChangeArrowheads="1"/>
          </p:cNvSpPr>
          <p:nvPr/>
        </p:nvSpPr>
        <p:spPr bwMode="auto">
          <a:xfrm>
            <a:off x="1600200" y="3623618"/>
            <a:ext cx="6019800" cy="525462"/>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u="sng" dirty="0">
                <a:solidFill>
                  <a:srgbClr val="0000FF"/>
                </a:solidFill>
                <a:latin typeface="微软雅黑" panose="020B0503020204020204" pitchFamily="34" charset="-122"/>
                <a:ea typeface="微软雅黑" panose="020B0503020204020204" pitchFamily="34" charset="-122"/>
              </a:rPr>
              <a:t>15.5 </a:t>
            </a:r>
            <a:r>
              <a:rPr lang="zh-CN" altLang="en-US" sz="2800" u="sng" dirty="0">
                <a:solidFill>
                  <a:srgbClr val="0000FF"/>
                </a:solidFill>
                <a:latin typeface="微软雅黑" panose="020B0503020204020204" pitchFamily="34" charset="-122"/>
                <a:ea typeface="微软雅黑" panose="020B0503020204020204" pitchFamily="34" charset="-122"/>
              </a:rPr>
              <a:t>放大电路的频率特性</a:t>
            </a:r>
          </a:p>
        </p:txBody>
      </p:sp>
      <p:sp>
        <p:nvSpPr>
          <p:cNvPr id="4132" name="Rectangle 36">
            <a:hlinkClick r:id="rId11" action="ppaction://hlinksldjump"/>
          </p:cNvPr>
          <p:cNvSpPr>
            <a:spLocks noChangeArrowheads="1"/>
          </p:cNvSpPr>
          <p:nvPr/>
        </p:nvSpPr>
        <p:spPr bwMode="auto">
          <a:xfrm>
            <a:off x="1581150" y="4638030"/>
            <a:ext cx="3786188"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15.7 </a:t>
            </a:r>
            <a:r>
              <a:rPr lang="zh-CN" altLang="en-US" sz="2800" dirty="0">
                <a:solidFill>
                  <a:srgbClr val="0000FF"/>
                </a:solidFill>
                <a:latin typeface="微软雅黑" panose="020B0503020204020204" pitchFamily="34" charset="-122"/>
                <a:ea typeface="微软雅黑" panose="020B0503020204020204" pitchFamily="34" charset="-122"/>
              </a:rPr>
              <a:t>差分放大电路</a:t>
            </a:r>
          </a:p>
        </p:txBody>
      </p:sp>
    </p:spTree>
    <p:extLst>
      <p:ext uri="{BB962C8B-B14F-4D97-AF65-F5344CB8AC3E}">
        <p14:creationId xmlns:p14="http://schemas.microsoft.com/office/powerpoint/2010/main" val="306937618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ctrTitle" idx="4294967295"/>
          </p:nvPr>
        </p:nvSpPr>
        <p:spPr bwMode="auto">
          <a:xfrm>
            <a:off x="-19051" y="66675"/>
            <a:ext cx="6702425" cy="627063"/>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kern="1200" dirty="0" smtClean="0">
                <a:solidFill>
                  <a:srgbClr val="0000FF"/>
                </a:solidFill>
                <a:latin typeface="微软雅黑" panose="020B0503020204020204" pitchFamily="34" charset="-122"/>
                <a:ea typeface="微软雅黑" panose="020B0503020204020204" pitchFamily="34" charset="-122"/>
              </a:rPr>
              <a:t>15.2.0  </a:t>
            </a:r>
            <a:r>
              <a:rPr lang="zh-CN" altLang="en-US" sz="2800" b="1" kern="1200" dirty="0" smtClean="0">
                <a:solidFill>
                  <a:srgbClr val="0000FF"/>
                </a:solidFill>
                <a:latin typeface="微软雅黑" panose="020B0503020204020204" pitchFamily="34" charset="-122"/>
                <a:ea typeface="微软雅黑" panose="020B0503020204020204" pitchFamily="34" charset="-122"/>
              </a:rPr>
              <a:t>引言</a:t>
            </a:r>
            <a:endParaRPr lang="zh-CN" altLang="en-US" sz="2800" b="1" kern="1200" dirty="0">
              <a:solidFill>
                <a:srgbClr val="0000FF"/>
              </a:solidFill>
              <a:latin typeface="微软雅黑" panose="020B0503020204020204" pitchFamily="34" charset="-122"/>
              <a:ea typeface="微软雅黑" panose="020B0503020204020204" pitchFamily="34" charset="-122"/>
            </a:endParaRPr>
          </a:p>
        </p:txBody>
      </p:sp>
      <p:sp>
        <p:nvSpPr>
          <p:cNvPr id="73731" name="Rectangle 3"/>
          <p:cNvSpPr>
            <a:spLocks noChangeArrowheads="1"/>
          </p:cNvSpPr>
          <p:nvPr/>
        </p:nvSpPr>
        <p:spPr bwMode="auto">
          <a:xfrm>
            <a:off x="381000" y="908720"/>
            <a:ext cx="8763000" cy="527580"/>
          </a:xfrm>
          <a:prstGeom prst="rect">
            <a:avLst/>
          </a:prstGeom>
          <a:noFill/>
          <a:ln w="9525">
            <a:noFill/>
            <a:miter lim="800000"/>
            <a:headEnd/>
            <a:tailEnd/>
          </a:ln>
          <a:effectLst/>
        </p:spPr>
        <p:txBody>
          <a:bodyPr>
            <a:spAutoFit/>
          </a:bodyPr>
          <a:lstStyle/>
          <a:p>
            <a:pPr eaLnBrk="1" hangingPunct="1">
              <a:lnSpc>
                <a:spcPct val="110000"/>
              </a:lnSpc>
              <a:spcBef>
                <a:spcPct val="5000"/>
              </a:spcBef>
              <a:defRPr/>
            </a:pPr>
            <a:r>
              <a:rPr lang="zh-CN" altLang="en-US" sz="2800" dirty="0">
                <a:solidFill>
                  <a:srgbClr val="CC0000"/>
                </a:solidFill>
              </a:rPr>
              <a:t>静态：</a:t>
            </a:r>
            <a:r>
              <a:rPr lang="zh-CN" altLang="en-US" sz="2800" dirty="0">
                <a:solidFill>
                  <a:schemeClr val="tx1"/>
                </a:solidFill>
              </a:rPr>
              <a:t>放大电路无信号输入（</a:t>
            </a:r>
            <a:r>
              <a:rPr lang="en-US" altLang="zh-CN" sz="2800" i="1" dirty="0" err="1">
                <a:solidFill>
                  <a:schemeClr val="tx1"/>
                </a:solidFill>
                <a:latin typeface="Times New Roman" pitchFamily="18" charset="0"/>
              </a:rPr>
              <a:t>u</a:t>
            </a:r>
            <a:r>
              <a:rPr lang="en-US" altLang="zh-CN" sz="2800" baseline="-25000" dirty="0" err="1">
                <a:solidFill>
                  <a:schemeClr val="tx1"/>
                </a:solidFill>
                <a:latin typeface="Times New Roman" pitchFamily="18" charset="0"/>
              </a:rPr>
              <a:t>i</a:t>
            </a:r>
            <a:r>
              <a:rPr lang="en-US" altLang="zh-CN" sz="2800" i="1" baseline="-25000" dirty="0">
                <a:solidFill>
                  <a:schemeClr val="tx1"/>
                </a:solidFill>
                <a:latin typeface="Times New Roman" pitchFamily="18" charset="0"/>
              </a:rPr>
              <a:t> </a:t>
            </a:r>
            <a:r>
              <a:rPr lang="en-US" altLang="zh-CN" sz="2800" i="1" dirty="0">
                <a:solidFill>
                  <a:schemeClr val="tx1"/>
                </a:solidFill>
                <a:latin typeface="Times New Roman" pitchFamily="18" charset="0"/>
              </a:rPr>
              <a:t>= </a:t>
            </a:r>
            <a:r>
              <a:rPr lang="en-US" altLang="zh-CN" sz="2800" dirty="0">
                <a:solidFill>
                  <a:schemeClr val="tx1"/>
                </a:solidFill>
                <a:latin typeface="Times New Roman" pitchFamily="18" charset="0"/>
              </a:rPr>
              <a:t>0</a:t>
            </a:r>
            <a:r>
              <a:rPr lang="zh-CN" altLang="en-US" sz="2800" dirty="0">
                <a:solidFill>
                  <a:schemeClr val="tx1"/>
                </a:solidFill>
              </a:rPr>
              <a:t>）时的工作状态。</a:t>
            </a:r>
          </a:p>
        </p:txBody>
      </p:sp>
      <p:sp>
        <p:nvSpPr>
          <p:cNvPr id="73732" name="Rectangle 4"/>
          <p:cNvSpPr>
            <a:spLocks noChangeArrowheads="1"/>
          </p:cNvSpPr>
          <p:nvPr/>
        </p:nvSpPr>
        <p:spPr bwMode="auto">
          <a:xfrm>
            <a:off x="368300" y="2359695"/>
            <a:ext cx="6997700" cy="1501775"/>
          </a:xfrm>
          <a:prstGeom prst="rect">
            <a:avLst/>
          </a:prstGeom>
          <a:noFill/>
          <a:ln w="9525">
            <a:noFill/>
            <a:miter lim="800000"/>
            <a:headEnd/>
            <a:tailEnd/>
          </a:ln>
          <a:effectLst/>
        </p:spPr>
        <p:txBody>
          <a:bodyPr>
            <a:spAutoFit/>
          </a:bodyPr>
          <a:lstStyle/>
          <a:p>
            <a:pPr eaLnBrk="1" hangingPunct="1">
              <a:lnSpc>
                <a:spcPct val="110000"/>
              </a:lnSpc>
              <a:defRPr/>
            </a:pPr>
            <a:r>
              <a:rPr lang="zh-CN" altLang="en-US" sz="2800">
                <a:solidFill>
                  <a:srgbClr val="CC0000"/>
                </a:solidFill>
              </a:rPr>
              <a:t>分析方法：</a:t>
            </a:r>
            <a:r>
              <a:rPr lang="zh-CN" altLang="en-US" sz="2800">
                <a:solidFill>
                  <a:schemeClr val="tx2"/>
                </a:solidFill>
              </a:rPr>
              <a:t>估算法、图解法。</a:t>
            </a:r>
          </a:p>
          <a:p>
            <a:pPr eaLnBrk="1" hangingPunct="1">
              <a:lnSpc>
                <a:spcPct val="110000"/>
              </a:lnSpc>
              <a:defRPr/>
            </a:pPr>
            <a:r>
              <a:rPr lang="zh-CN" altLang="en-US" sz="2800">
                <a:solidFill>
                  <a:srgbClr val="CC0000"/>
                </a:solidFill>
              </a:rPr>
              <a:t>分析对象：</a:t>
            </a:r>
            <a:r>
              <a:rPr lang="zh-CN" altLang="en-US" sz="2800">
                <a:solidFill>
                  <a:schemeClr val="tx1"/>
                </a:solidFill>
              </a:rPr>
              <a:t>各极电压、电流的直流分量。</a:t>
            </a:r>
          </a:p>
          <a:p>
            <a:pPr eaLnBrk="1" hangingPunct="1">
              <a:lnSpc>
                <a:spcPct val="110000"/>
              </a:lnSpc>
              <a:defRPr/>
            </a:pPr>
            <a:r>
              <a:rPr lang="zh-CN" altLang="en-US" sz="2800">
                <a:solidFill>
                  <a:srgbClr val="CC0000"/>
                </a:solidFill>
              </a:rPr>
              <a:t>所用电路：</a:t>
            </a:r>
            <a:r>
              <a:rPr lang="zh-CN" altLang="en-US" sz="2800">
                <a:solidFill>
                  <a:schemeClr val="tx2"/>
                </a:solidFill>
              </a:rPr>
              <a:t>放大电路的直流通路。</a:t>
            </a:r>
          </a:p>
        </p:txBody>
      </p:sp>
      <p:sp>
        <p:nvSpPr>
          <p:cNvPr id="73733" name="Rectangle 5"/>
          <p:cNvSpPr>
            <a:spLocks noChangeArrowheads="1"/>
          </p:cNvSpPr>
          <p:nvPr/>
        </p:nvSpPr>
        <p:spPr bwMode="auto">
          <a:xfrm>
            <a:off x="330200" y="3812257"/>
            <a:ext cx="8548687" cy="2012950"/>
          </a:xfrm>
          <a:prstGeom prst="rect">
            <a:avLst/>
          </a:prstGeom>
          <a:noFill/>
          <a:ln w="9525">
            <a:noFill/>
            <a:miter lim="800000"/>
            <a:headEnd/>
            <a:tailEnd/>
          </a:ln>
          <a:effectLst/>
        </p:spPr>
        <p:txBody>
          <a:bodyPr>
            <a:spAutoFit/>
          </a:bodyPr>
          <a:lstStyle/>
          <a:p>
            <a:pPr eaLnBrk="1" hangingPunct="1">
              <a:lnSpc>
                <a:spcPct val="110000"/>
              </a:lnSpc>
              <a:spcBef>
                <a:spcPct val="5000"/>
              </a:spcBef>
              <a:defRPr/>
            </a:pPr>
            <a:r>
              <a:rPr lang="zh-CN" altLang="en-US" sz="2800" dirty="0">
                <a:solidFill>
                  <a:srgbClr val="CC0000"/>
                </a:solidFill>
              </a:rPr>
              <a:t>设置 </a:t>
            </a:r>
            <a:r>
              <a:rPr lang="en-US" altLang="zh-CN" sz="2800" i="1" dirty="0">
                <a:solidFill>
                  <a:srgbClr val="CC0000"/>
                </a:solidFill>
                <a:latin typeface="Times New Roman" pitchFamily="18" charset="0"/>
              </a:rPr>
              <a:t>Q </a:t>
            </a:r>
            <a:r>
              <a:rPr lang="zh-CN" altLang="en-US" sz="2800" dirty="0">
                <a:solidFill>
                  <a:srgbClr val="CC0000"/>
                </a:solidFill>
              </a:rPr>
              <a:t>点的目的：</a:t>
            </a:r>
          </a:p>
          <a:p>
            <a:pPr eaLnBrk="1" hangingPunct="1">
              <a:lnSpc>
                <a:spcPct val="110000"/>
              </a:lnSpc>
              <a:spcBef>
                <a:spcPct val="5000"/>
              </a:spcBef>
              <a:defRPr/>
            </a:pPr>
            <a:r>
              <a:rPr lang="zh-CN" altLang="en-US" sz="2800" dirty="0">
                <a:solidFill>
                  <a:schemeClr val="tx1"/>
                </a:solidFill>
                <a:latin typeface="Times New Roman" pitchFamily="18" charset="0"/>
              </a:rPr>
              <a:t>     </a:t>
            </a:r>
            <a:r>
              <a:rPr lang="en-US" altLang="zh-CN" sz="2800" dirty="0">
                <a:solidFill>
                  <a:srgbClr val="0000FF"/>
                </a:solidFill>
                <a:latin typeface="Times New Roman" pitchFamily="18" charset="0"/>
              </a:rPr>
              <a:t>(1) </a:t>
            </a:r>
            <a:r>
              <a:rPr lang="zh-CN" altLang="en-US" sz="2800" dirty="0">
                <a:solidFill>
                  <a:srgbClr val="0000FF"/>
                </a:solidFill>
              </a:rPr>
              <a:t>使放大电路的放大信号不失真；</a:t>
            </a:r>
          </a:p>
          <a:p>
            <a:pPr eaLnBrk="1" hangingPunct="1">
              <a:lnSpc>
                <a:spcPct val="110000"/>
              </a:lnSpc>
              <a:spcBef>
                <a:spcPct val="5000"/>
              </a:spcBef>
              <a:defRPr/>
            </a:pPr>
            <a:r>
              <a:rPr lang="zh-CN" altLang="en-US" sz="2800" dirty="0">
                <a:solidFill>
                  <a:srgbClr val="0000FF"/>
                </a:solidFill>
              </a:rPr>
              <a:t>  </a:t>
            </a:r>
            <a:r>
              <a:rPr lang="en-US" altLang="zh-CN" sz="2800" dirty="0">
                <a:solidFill>
                  <a:srgbClr val="0000FF"/>
                </a:solidFill>
              </a:rPr>
              <a:t>(</a:t>
            </a:r>
            <a:r>
              <a:rPr lang="en-US" altLang="zh-CN" sz="2800" dirty="0">
                <a:solidFill>
                  <a:srgbClr val="0000FF"/>
                </a:solidFill>
                <a:latin typeface="Times New Roman" pitchFamily="18" charset="0"/>
              </a:rPr>
              <a:t>2) </a:t>
            </a:r>
            <a:r>
              <a:rPr lang="zh-CN" altLang="en-US" sz="2800" dirty="0">
                <a:solidFill>
                  <a:srgbClr val="0000FF"/>
                </a:solidFill>
              </a:rPr>
              <a:t>使放大电路工作在较佳的工作状态</a:t>
            </a:r>
            <a:r>
              <a:rPr lang="en-US" altLang="zh-CN" sz="2800" dirty="0">
                <a:solidFill>
                  <a:srgbClr val="0000FF"/>
                </a:solidFill>
              </a:rPr>
              <a:t>,</a:t>
            </a:r>
            <a:r>
              <a:rPr lang="zh-CN" altLang="en-US" sz="2800" dirty="0">
                <a:solidFill>
                  <a:srgbClr val="0000FF"/>
                </a:solidFill>
              </a:rPr>
              <a:t>静态是动态的基础。</a:t>
            </a:r>
          </a:p>
        </p:txBody>
      </p:sp>
      <p:sp>
        <p:nvSpPr>
          <p:cNvPr id="73734" name="Rectangle 6"/>
          <p:cNvSpPr>
            <a:spLocks noChangeArrowheads="1"/>
          </p:cNvSpPr>
          <p:nvPr/>
        </p:nvSpPr>
        <p:spPr bwMode="auto">
          <a:xfrm>
            <a:off x="1936750" y="1873920"/>
            <a:ext cx="5481637" cy="527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10000"/>
              </a:lnSpc>
              <a:spcBef>
                <a:spcPct val="20000"/>
              </a:spcBef>
            </a:pPr>
            <a:r>
              <a:rPr lang="en-US" altLang="zh-CN" sz="2800">
                <a:solidFill>
                  <a:schemeClr val="tx2"/>
                </a:solidFill>
              </a:rPr>
              <a:t>(</a:t>
            </a:r>
            <a:r>
              <a:rPr lang="zh-CN" altLang="en-US" sz="2800">
                <a:solidFill>
                  <a:schemeClr val="tx2"/>
                </a:solidFill>
              </a:rPr>
              <a:t>静态工作点</a:t>
            </a:r>
            <a:r>
              <a:rPr lang="en-US" altLang="zh-CN" sz="2800" i="1">
                <a:solidFill>
                  <a:schemeClr val="tx2"/>
                </a:solidFill>
                <a:latin typeface="Times New Roman" panose="02020603050405020304" pitchFamily="18" charset="0"/>
              </a:rPr>
              <a:t>Q</a:t>
            </a:r>
            <a:r>
              <a:rPr lang="zh-CN" altLang="en-US" sz="2800">
                <a:solidFill>
                  <a:schemeClr val="tx2"/>
                </a:solidFill>
              </a:rPr>
              <a:t>：</a:t>
            </a:r>
            <a:r>
              <a:rPr lang="en-US" altLang="zh-CN" sz="2800" i="1">
                <a:solidFill>
                  <a:schemeClr val="tx2"/>
                </a:solidFill>
                <a:latin typeface="Times New Roman" panose="02020603050405020304" pitchFamily="18" charset="0"/>
              </a:rPr>
              <a:t>I</a:t>
            </a:r>
            <a:r>
              <a:rPr lang="en-US" altLang="zh-CN" sz="2800" baseline="-25000">
                <a:solidFill>
                  <a:schemeClr val="tx2"/>
                </a:solidFill>
                <a:latin typeface="Times New Roman" panose="02020603050405020304" pitchFamily="18" charset="0"/>
              </a:rPr>
              <a:t>B</a:t>
            </a:r>
            <a:r>
              <a:rPr lang="zh-CN" altLang="en-US" sz="2800">
                <a:solidFill>
                  <a:schemeClr val="tx2"/>
                </a:solidFill>
              </a:rPr>
              <a:t>、</a:t>
            </a:r>
            <a:r>
              <a:rPr lang="en-US" altLang="zh-CN" sz="2800" i="1">
                <a:solidFill>
                  <a:schemeClr val="tx2"/>
                </a:solidFill>
                <a:latin typeface="Times New Roman" panose="02020603050405020304" pitchFamily="18" charset="0"/>
              </a:rPr>
              <a:t>I</a:t>
            </a:r>
            <a:r>
              <a:rPr lang="en-US" altLang="zh-CN" sz="2800" baseline="-25000">
                <a:solidFill>
                  <a:schemeClr val="tx2"/>
                </a:solidFill>
                <a:latin typeface="Times New Roman" panose="02020603050405020304" pitchFamily="18" charset="0"/>
              </a:rPr>
              <a:t>C</a:t>
            </a:r>
            <a:r>
              <a:rPr lang="zh-CN" altLang="en-US"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U</a:t>
            </a:r>
            <a:r>
              <a:rPr lang="en-US" altLang="zh-CN" sz="2800" baseline="-25000">
                <a:solidFill>
                  <a:schemeClr val="tx2"/>
                </a:solidFill>
                <a:latin typeface="Times New Roman" panose="02020603050405020304" pitchFamily="18" charset="0"/>
              </a:rPr>
              <a:t>CE</a:t>
            </a:r>
            <a:r>
              <a:rPr lang="en-US" altLang="zh-CN" sz="2800">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rPr>
              <a:t>。</a:t>
            </a:r>
          </a:p>
        </p:txBody>
      </p:sp>
      <p:sp>
        <p:nvSpPr>
          <p:cNvPr id="73735" name="Rectangle 7"/>
          <p:cNvSpPr>
            <a:spLocks noChangeArrowheads="1"/>
          </p:cNvSpPr>
          <p:nvPr/>
        </p:nvSpPr>
        <p:spPr bwMode="auto">
          <a:xfrm>
            <a:off x="341591" y="1407488"/>
            <a:ext cx="5952568" cy="510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lnSpc>
                <a:spcPct val="110000"/>
              </a:lnSpc>
              <a:spcBef>
                <a:spcPct val="50000"/>
              </a:spcBef>
            </a:pPr>
            <a:r>
              <a:rPr lang="zh-CN" altLang="en-US" sz="2800">
                <a:solidFill>
                  <a:srgbClr val="CC0000"/>
                </a:solidFill>
              </a:rPr>
              <a:t>静态分析：</a:t>
            </a:r>
            <a:r>
              <a:rPr lang="zh-CN" altLang="en-US" sz="2800">
                <a:solidFill>
                  <a:schemeClr val="tx1"/>
                </a:solidFill>
              </a:rPr>
              <a:t>确定放大电路的静态值。</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73731"/>
                                        </p:tgtEl>
                                        <p:attrNameLst>
                                          <p:attrName>style.visibility</p:attrName>
                                        </p:attrNameLst>
                                      </p:cBhvr>
                                      <p:to>
                                        <p:strVal val="visible"/>
                                      </p:to>
                                    </p:set>
                                    <p:animEffect transition="in" filter="blinds(vertical)">
                                      <p:cBhvr>
                                        <p:cTn id="7" dur="500"/>
                                        <p:tgtEl>
                                          <p:spTgt spid="737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735"/>
                                        </p:tgtEl>
                                        <p:attrNameLst>
                                          <p:attrName>style.visibility</p:attrName>
                                        </p:attrNameLst>
                                      </p:cBhvr>
                                      <p:to>
                                        <p:strVal val="visible"/>
                                      </p:to>
                                    </p:set>
                                    <p:animEffect transition="in" filter="wipe(left)">
                                      <p:cBhvr>
                                        <p:cTn id="12" dur="500"/>
                                        <p:tgtEl>
                                          <p:spTgt spid="737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73734">
                                            <p:txEl>
                                              <p:pRg st="0" end="0"/>
                                            </p:txEl>
                                          </p:spTgt>
                                        </p:tgtEl>
                                        <p:attrNameLst>
                                          <p:attrName>style.visibility</p:attrName>
                                        </p:attrNameLst>
                                      </p:cBhvr>
                                      <p:to>
                                        <p:strVal val="visible"/>
                                      </p:to>
                                    </p:set>
                                    <p:animEffect transition="in" filter="blinds(vertical)">
                                      <p:cBhvr>
                                        <p:cTn id="17" dur="500"/>
                                        <p:tgtEl>
                                          <p:spTgt spid="7373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73732">
                                            <p:txEl>
                                              <p:pRg st="0" end="0"/>
                                            </p:txEl>
                                          </p:spTgt>
                                        </p:tgtEl>
                                        <p:attrNameLst>
                                          <p:attrName>style.visibility</p:attrName>
                                        </p:attrNameLst>
                                      </p:cBhvr>
                                      <p:to>
                                        <p:strVal val="visible"/>
                                      </p:to>
                                    </p:set>
                                    <p:animEffect transition="in" filter="blinds(vertical)">
                                      <p:cBhvr>
                                        <p:cTn id="22" dur="500"/>
                                        <p:tgtEl>
                                          <p:spTgt spid="73732">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73732">
                                            <p:txEl>
                                              <p:pRg st="1" end="1"/>
                                            </p:txEl>
                                          </p:spTgt>
                                        </p:tgtEl>
                                        <p:attrNameLst>
                                          <p:attrName>style.visibility</p:attrName>
                                        </p:attrNameLst>
                                      </p:cBhvr>
                                      <p:to>
                                        <p:strVal val="visible"/>
                                      </p:to>
                                    </p:set>
                                    <p:animEffect transition="in" filter="blinds(vertical)">
                                      <p:cBhvr>
                                        <p:cTn id="27" dur="500"/>
                                        <p:tgtEl>
                                          <p:spTgt spid="73732">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73732">
                                            <p:txEl>
                                              <p:pRg st="2" end="2"/>
                                            </p:txEl>
                                          </p:spTgt>
                                        </p:tgtEl>
                                        <p:attrNameLst>
                                          <p:attrName>style.visibility</p:attrName>
                                        </p:attrNameLst>
                                      </p:cBhvr>
                                      <p:to>
                                        <p:strVal val="visible"/>
                                      </p:to>
                                    </p:set>
                                    <p:animEffect transition="in" filter="blinds(vertical)">
                                      <p:cBhvr>
                                        <p:cTn id="32" dur="500"/>
                                        <p:tgtEl>
                                          <p:spTgt spid="73732">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73733">
                                            <p:txEl>
                                              <p:pRg st="0" end="0"/>
                                            </p:txEl>
                                          </p:spTgt>
                                        </p:tgtEl>
                                        <p:attrNameLst>
                                          <p:attrName>style.visibility</p:attrName>
                                        </p:attrNameLst>
                                      </p:cBhvr>
                                      <p:to>
                                        <p:strVal val="visible"/>
                                      </p:to>
                                    </p:set>
                                    <p:animEffect transition="in" filter="blinds(vertical)">
                                      <p:cBhvr>
                                        <p:cTn id="37" dur="500"/>
                                        <p:tgtEl>
                                          <p:spTgt spid="73733">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73733">
                                            <p:txEl>
                                              <p:pRg st="1" end="1"/>
                                            </p:txEl>
                                          </p:spTgt>
                                        </p:tgtEl>
                                        <p:attrNameLst>
                                          <p:attrName>style.visibility</p:attrName>
                                        </p:attrNameLst>
                                      </p:cBhvr>
                                      <p:to>
                                        <p:strVal val="visible"/>
                                      </p:to>
                                    </p:set>
                                    <p:animEffect transition="in" filter="blinds(vertical)">
                                      <p:cBhvr>
                                        <p:cTn id="42" dur="500"/>
                                        <p:tgtEl>
                                          <p:spTgt spid="73733">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73733">
                                            <p:txEl>
                                              <p:pRg st="2" end="2"/>
                                            </p:txEl>
                                          </p:spTgt>
                                        </p:tgtEl>
                                        <p:attrNameLst>
                                          <p:attrName>style.visibility</p:attrName>
                                        </p:attrNameLst>
                                      </p:cBhvr>
                                      <p:to>
                                        <p:strVal val="visible"/>
                                      </p:to>
                                    </p:set>
                                    <p:animEffect transition="in" filter="blinds(vertical)">
                                      <p:cBhvr>
                                        <p:cTn id="47" dur="500"/>
                                        <p:tgtEl>
                                          <p:spTgt spid="737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autoUpdateAnimBg="0"/>
      <p:bldP spid="73732" grpId="0" build="p" autoUpdateAnimBg="0"/>
      <p:bldP spid="73733" grpId="0" build="p" autoUpdateAnimBg="0"/>
      <p:bldP spid="73734" grpId="0" build="p" autoUpdateAnimBg="0"/>
      <p:bldP spid="7373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bwMode="auto">
          <a:xfrm>
            <a:off x="0" y="60792"/>
            <a:ext cx="7878763" cy="542925"/>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kern="1200" dirty="0" smtClean="0">
                <a:solidFill>
                  <a:srgbClr val="0000FF"/>
                </a:solidFill>
                <a:latin typeface="微软雅黑" panose="020B0503020204020204" pitchFamily="34" charset="-122"/>
                <a:ea typeface="微软雅黑" panose="020B0503020204020204" pitchFamily="34" charset="-122"/>
              </a:rPr>
              <a:t>15.2.1  </a:t>
            </a:r>
            <a:r>
              <a:rPr lang="zh-CN" altLang="en-US" sz="2800" b="1" kern="1200" dirty="0">
                <a:solidFill>
                  <a:srgbClr val="0000FF"/>
                </a:solidFill>
                <a:latin typeface="微软雅黑" panose="020B0503020204020204" pitchFamily="34" charset="-122"/>
                <a:ea typeface="微软雅黑" panose="020B0503020204020204" pitchFamily="34" charset="-122"/>
              </a:rPr>
              <a:t>用放大电路直流通路确定静态值</a:t>
            </a:r>
          </a:p>
        </p:txBody>
      </p:sp>
      <p:sp>
        <p:nvSpPr>
          <p:cNvPr id="74755" name="Text Box 3"/>
          <p:cNvSpPr txBox="1">
            <a:spLocks noChangeArrowheads="1"/>
          </p:cNvSpPr>
          <p:nvPr/>
        </p:nvSpPr>
        <p:spPr bwMode="auto">
          <a:xfrm>
            <a:off x="463550" y="761560"/>
            <a:ext cx="4252913"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a:solidFill>
                  <a:srgbClr val="E60000"/>
                </a:solidFill>
                <a:latin typeface="Times New Roman" pitchFamily="18" charset="0"/>
              </a:rPr>
              <a:t>1.</a:t>
            </a:r>
            <a:r>
              <a:rPr lang="en-US" altLang="zh-CN" sz="2800">
                <a:solidFill>
                  <a:srgbClr val="E60000"/>
                </a:solidFill>
              </a:rPr>
              <a:t> </a:t>
            </a:r>
            <a:r>
              <a:rPr lang="zh-CN" altLang="en-US" sz="2800">
                <a:solidFill>
                  <a:srgbClr val="E60000"/>
                </a:solidFill>
              </a:rPr>
              <a:t>由直流通路估算</a:t>
            </a:r>
            <a:r>
              <a:rPr lang="en-US" altLang="zh-CN" sz="2800" i="1">
                <a:solidFill>
                  <a:srgbClr val="E60000"/>
                </a:solidFill>
                <a:latin typeface="Times New Roman" pitchFamily="18" charset="0"/>
              </a:rPr>
              <a:t>I</a:t>
            </a:r>
            <a:r>
              <a:rPr lang="en-US" altLang="zh-CN" sz="2800" baseline="-25000">
                <a:solidFill>
                  <a:srgbClr val="E60000"/>
                </a:solidFill>
                <a:latin typeface="Times New Roman" pitchFamily="18" charset="0"/>
              </a:rPr>
              <a:t>B</a:t>
            </a:r>
            <a:endParaRPr lang="en-US" altLang="zh-CN" sz="2800">
              <a:solidFill>
                <a:srgbClr val="E60000"/>
              </a:solidFill>
              <a:latin typeface="Times New Roman" pitchFamily="18" charset="0"/>
            </a:endParaRPr>
          </a:p>
        </p:txBody>
      </p:sp>
      <p:graphicFrame>
        <p:nvGraphicFramePr>
          <p:cNvPr id="74757" name="Object 5"/>
          <p:cNvGraphicFramePr>
            <a:graphicFrameLocks noChangeAspect="1"/>
          </p:cNvGraphicFramePr>
          <p:nvPr>
            <p:extLst>
              <p:ext uri="{D42A27DB-BD31-4B8C-83A1-F6EECF244321}">
                <p14:modId xmlns:p14="http://schemas.microsoft.com/office/powerpoint/2010/main" val="3465668332"/>
              </p:ext>
            </p:extLst>
          </p:nvPr>
        </p:nvGraphicFramePr>
        <p:xfrm>
          <a:off x="5219700" y="1895004"/>
          <a:ext cx="2582863" cy="1111250"/>
        </p:xfrm>
        <a:graphic>
          <a:graphicData uri="http://schemas.openxmlformats.org/presentationml/2006/ole">
            <mc:AlternateContent xmlns:mc="http://schemas.openxmlformats.org/markup-compatibility/2006">
              <mc:Choice xmlns:v="urn:schemas-microsoft-com:vml" Requires="v">
                <p:oleObj spid="_x0000_s33293" name="公式" r:id="rId4" imgW="942903" imgH="361981" progId="Equation.3">
                  <p:embed/>
                </p:oleObj>
              </mc:Choice>
              <mc:Fallback>
                <p:oleObj name="公式" r:id="rId4" imgW="942903" imgH="361981"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700" y="1895004"/>
                        <a:ext cx="2582863"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58" name="Object 6"/>
          <p:cNvGraphicFramePr>
            <a:graphicFrameLocks noChangeAspect="1"/>
          </p:cNvGraphicFramePr>
          <p:nvPr>
            <p:extLst>
              <p:ext uri="{D42A27DB-BD31-4B8C-83A1-F6EECF244321}">
                <p14:modId xmlns:p14="http://schemas.microsoft.com/office/powerpoint/2010/main" val="1739660226"/>
              </p:ext>
            </p:extLst>
          </p:nvPr>
        </p:nvGraphicFramePr>
        <p:xfrm>
          <a:off x="5219700" y="3582517"/>
          <a:ext cx="1584325" cy="984250"/>
        </p:xfrm>
        <a:graphic>
          <a:graphicData uri="http://schemas.openxmlformats.org/presentationml/2006/ole">
            <mc:AlternateContent xmlns:mc="http://schemas.openxmlformats.org/markup-compatibility/2006">
              <mc:Choice xmlns:v="urn:schemas-microsoft-com:vml" Requires="v">
                <p:oleObj spid="_x0000_s33294" name="Equation" r:id="rId6" imgW="552569" imgH="314203" progId="Equation.3">
                  <p:embed/>
                </p:oleObj>
              </mc:Choice>
              <mc:Fallback>
                <p:oleObj name="Equation" r:id="rId6" imgW="552569" imgH="314203"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9700" y="3582517"/>
                        <a:ext cx="1584325"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9" name="Text Box 7"/>
          <p:cNvSpPr txBox="1">
            <a:spLocks noChangeArrowheads="1"/>
          </p:cNvSpPr>
          <p:nvPr/>
        </p:nvSpPr>
        <p:spPr bwMode="auto">
          <a:xfrm>
            <a:off x="709613" y="4971579"/>
            <a:ext cx="358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solidFill>
                  <a:schemeClr val="tx2"/>
                </a:solidFill>
                <a:latin typeface="Times New Roman" panose="02020603050405020304" pitchFamily="18" charset="0"/>
              </a:rPr>
              <a:t>根据电流放大作用</a:t>
            </a:r>
          </a:p>
        </p:txBody>
      </p:sp>
      <p:graphicFrame>
        <p:nvGraphicFramePr>
          <p:cNvPr id="74760" name="Object 8"/>
          <p:cNvGraphicFramePr>
            <a:graphicFrameLocks noChangeAspect="1"/>
          </p:cNvGraphicFramePr>
          <p:nvPr>
            <p:extLst>
              <p:ext uri="{D42A27DB-BD31-4B8C-83A1-F6EECF244321}">
                <p14:modId xmlns:p14="http://schemas.microsoft.com/office/powerpoint/2010/main" val="74124839"/>
              </p:ext>
            </p:extLst>
          </p:nvPr>
        </p:nvGraphicFramePr>
        <p:xfrm>
          <a:off x="3851275" y="4950942"/>
          <a:ext cx="2478088" cy="595312"/>
        </p:xfrm>
        <a:graphic>
          <a:graphicData uri="http://schemas.openxmlformats.org/presentationml/2006/ole">
            <mc:AlternateContent xmlns:mc="http://schemas.openxmlformats.org/markup-compatibility/2006">
              <mc:Choice xmlns:v="urn:schemas-microsoft-com:vml" Requires="v">
                <p:oleObj spid="_x0000_s33295" name="Equation" r:id="rId8" imgW="942903" imgH="133347" progId="Equation.3">
                  <p:embed/>
                </p:oleObj>
              </mc:Choice>
              <mc:Fallback>
                <p:oleObj name="Equation" r:id="rId8" imgW="942903" imgH="133347"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1275" y="4950942"/>
                        <a:ext cx="2478088"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61" name="Object 9"/>
          <p:cNvGraphicFramePr>
            <a:graphicFrameLocks noChangeAspect="1"/>
          </p:cNvGraphicFramePr>
          <p:nvPr>
            <p:extLst>
              <p:ext uri="{D42A27DB-BD31-4B8C-83A1-F6EECF244321}">
                <p14:modId xmlns:p14="http://schemas.microsoft.com/office/powerpoint/2010/main" val="2554698521"/>
              </p:ext>
            </p:extLst>
          </p:nvPr>
        </p:nvGraphicFramePr>
        <p:xfrm>
          <a:off x="6356350" y="4928717"/>
          <a:ext cx="1963738" cy="665162"/>
        </p:xfrm>
        <a:graphic>
          <a:graphicData uri="http://schemas.openxmlformats.org/presentationml/2006/ole">
            <mc:AlternateContent xmlns:mc="http://schemas.openxmlformats.org/markup-compatibility/2006">
              <mc:Choice xmlns:v="urn:schemas-microsoft-com:vml" Requires="v">
                <p:oleObj spid="_x0000_s33296" name="公式" r:id="rId10" imgW="752595" imgH="161960" progId="Equation.3">
                  <p:embed/>
                </p:oleObj>
              </mc:Choice>
              <mc:Fallback>
                <p:oleObj name="公式" r:id="rId10" imgW="752595" imgH="16196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56350" y="4928717"/>
                        <a:ext cx="1963738" cy="665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2" name="Text Box 10"/>
          <p:cNvSpPr txBox="1">
            <a:spLocks noChangeArrowheads="1"/>
          </p:cNvSpPr>
          <p:nvPr/>
        </p:nvSpPr>
        <p:spPr bwMode="auto">
          <a:xfrm>
            <a:off x="395288" y="4368329"/>
            <a:ext cx="5638800" cy="654050"/>
          </a:xfrm>
          <a:prstGeom prst="rect">
            <a:avLst/>
          </a:prstGeom>
          <a:noFill/>
          <a:ln w="38100">
            <a:noFill/>
            <a:miter lim="800000"/>
            <a:headEnd/>
            <a:tailEnd/>
          </a:ln>
          <a:effectLst/>
        </p:spPr>
        <p:txBody>
          <a:bodyPr anchor="ctr"/>
          <a:lstStyle/>
          <a:p>
            <a:pPr eaLnBrk="1" hangingPunct="1">
              <a:spcBef>
                <a:spcPct val="50000"/>
              </a:spcBef>
              <a:defRPr/>
            </a:pPr>
            <a:r>
              <a:rPr lang="en-US" altLang="zh-CN" sz="2800">
                <a:solidFill>
                  <a:srgbClr val="CC0000"/>
                </a:solidFill>
                <a:latin typeface="Times New Roman" pitchFamily="18" charset="0"/>
              </a:rPr>
              <a:t>2. </a:t>
            </a:r>
            <a:r>
              <a:rPr lang="zh-CN" altLang="en-US" sz="2800">
                <a:solidFill>
                  <a:srgbClr val="CC0000"/>
                </a:solidFill>
              </a:rPr>
              <a:t>由直流通路估算</a:t>
            </a:r>
            <a:r>
              <a:rPr lang="en-US" altLang="zh-CN" sz="2800" i="1">
                <a:solidFill>
                  <a:srgbClr val="CC0000"/>
                </a:solidFill>
                <a:latin typeface="Times New Roman" pitchFamily="18" charset="0"/>
              </a:rPr>
              <a:t>U</a:t>
            </a:r>
            <a:r>
              <a:rPr lang="en-US" altLang="zh-CN" sz="2800" baseline="-25000">
                <a:solidFill>
                  <a:srgbClr val="CC0000"/>
                </a:solidFill>
                <a:latin typeface="Times New Roman" pitchFamily="18" charset="0"/>
              </a:rPr>
              <a:t>CE</a:t>
            </a:r>
            <a:r>
              <a:rPr lang="zh-CN" altLang="en-US" sz="2800" i="1">
                <a:solidFill>
                  <a:srgbClr val="CC0000"/>
                </a:solidFill>
                <a:latin typeface="Times New Roman" pitchFamily="18" charset="0"/>
              </a:rPr>
              <a:t>、</a:t>
            </a:r>
            <a:r>
              <a:rPr lang="en-US" altLang="zh-CN" sz="2800" i="1">
                <a:solidFill>
                  <a:srgbClr val="CC0000"/>
                </a:solidFill>
                <a:latin typeface="Times New Roman" pitchFamily="18" charset="0"/>
              </a:rPr>
              <a:t>I</a:t>
            </a:r>
            <a:r>
              <a:rPr lang="en-US" altLang="zh-CN" sz="2800" baseline="-25000">
                <a:solidFill>
                  <a:srgbClr val="CC0000"/>
                </a:solidFill>
                <a:latin typeface="Times New Roman" pitchFamily="18" charset="0"/>
              </a:rPr>
              <a:t>C</a:t>
            </a:r>
          </a:p>
        </p:txBody>
      </p:sp>
      <p:sp>
        <p:nvSpPr>
          <p:cNvPr id="74763" name="Rectangle 11"/>
          <p:cNvSpPr>
            <a:spLocks noChangeArrowheads="1"/>
          </p:cNvSpPr>
          <p:nvPr/>
        </p:nvSpPr>
        <p:spPr bwMode="auto">
          <a:xfrm>
            <a:off x="5076825" y="2969742"/>
            <a:ext cx="3184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zh-CN" altLang="en-US" sz="2800">
                <a:solidFill>
                  <a:srgbClr val="000099"/>
                </a:solidFill>
                <a:latin typeface="Times New Roman" panose="02020603050405020304" pitchFamily="18" charset="0"/>
              </a:rPr>
              <a:t>当</a:t>
            </a:r>
            <a:r>
              <a:rPr lang="en-US" altLang="zh-CN" sz="2800" i="1">
                <a:solidFill>
                  <a:srgbClr val="000099"/>
                </a:solidFill>
                <a:latin typeface="Times New Roman" panose="02020603050405020304" pitchFamily="18" charset="0"/>
              </a:rPr>
              <a:t>U</a:t>
            </a:r>
            <a:r>
              <a:rPr lang="en-US" altLang="zh-CN" sz="2800" baseline="-25000">
                <a:solidFill>
                  <a:srgbClr val="000099"/>
                </a:solidFill>
                <a:latin typeface="Times New Roman" panose="02020603050405020304" pitchFamily="18" charset="0"/>
              </a:rPr>
              <a:t>BE</a:t>
            </a:r>
            <a:r>
              <a:rPr lang="en-US" altLang="zh-CN" sz="2800">
                <a:solidFill>
                  <a:srgbClr val="000099"/>
                </a:solidFill>
                <a:latin typeface="Times New Roman" panose="02020603050405020304" pitchFamily="18" charset="0"/>
              </a:rPr>
              <a:t>&lt;&lt; </a:t>
            </a:r>
            <a:r>
              <a:rPr lang="en-US" altLang="zh-CN" sz="2800" i="1">
                <a:solidFill>
                  <a:srgbClr val="000099"/>
                </a:solidFill>
                <a:latin typeface="Times New Roman" panose="02020603050405020304" pitchFamily="18" charset="0"/>
              </a:rPr>
              <a:t>U</a:t>
            </a:r>
            <a:r>
              <a:rPr lang="en-US" altLang="zh-CN" sz="2800" baseline="-25000">
                <a:solidFill>
                  <a:srgbClr val="000099"/>
                </a:solidFill>
                <a:latin typeface="Times New Roman" panose="02020603050405020304" pitchFamily="18" charset="0"/>
              </a:rPr>
              <a:t>CC</a:t>
            </a:r>
            <a:r>
              <a:rPr lang="zh-CN" altLang="en-US" sz="2800">
                <a:solidFill>
                  <a:srgbClr val="000099"/>
                </a:solidFill>
                <a:latin typeface="Times New Roman" panose="02020603050405020304" pitchFamily="18" charset="0"/>
              </a:rPr>
              <a:t>时</a:t>
            </a:r>
          </a:p>
        </p:txBody>
      </p:sp>
      <p:grpSp>
        <p:nvGrpSpPr>
          <p:cNvPr id="2" name="Group 14"/>
          <p:cNvGrpSpPr>
            <a:grpSpLocks/>
          </p:cNvGrpSpPr>
          <p:nvPr/>
        </p:nvGrpSpPr>
        <p:grpSpPr bwMode="auto">
          <a:xfrm>
            <a:off x="1600200" y="3122142"/>
            <a:ext cx="984250" cy="1223962"/>
            <a:chOff x="816" y="2025"/>
            <a:chExt cx="678" cy="677"/>
          </a:xfrm>
        </p:grpSpPr>
        <p:sp>
          <p:nvSpPr>
            <p:cNvPr id="32790" name="Line 15"/>
            <p:cNvSpPr>
              <a:spLocks noChangeShapeType="1"/>
            </p:cNvSpPr>
            <p:nvPr/>
          </p:nvSpPr>
          <p:spPr bwMode="auto">
            <a:xfrm>
              <a:off x="816" y="2025"/>
              <a:ext cx="549" cy="0"/>
            </a:xfrm>
            <a:prstGeom prst="line">
              <a:avLst/>
            </a:prstGeom>
            <a:noFill/>
            <a:ln w="28575">
              <a:solidFill>
                <a:srgbClr val="005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1" name="Line 16"/>
            <p:cNvSpPr>
              <a:spLocks noChangeShapeType="1"/>
            </p:cNvSpPr>
            <p:nvPr/>
          </p:nvSpPr>
          <p:spPr bwMode="auto">
            <a:xfrm>
              <a:off x="1354" y="2036"/>
              <a:ext cx="140" cy="169"/>
            </a:xfrm>
            <a:prstGeom prst="line">
              <a:avLst/>
            </a:prstGeom>
            <a:noFill/>
            <a:ln w="28575">
              <a:solidFill>
                <a:srgbClr val="005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2" name="Line 17"/>
            <p:cNvSpPr>
              <a:spLocks noChangeShapeType="1"/>
            </p:cNvSpPr>
            <p:nvPr/>
          </p:nvSpPr>
          <p:spPr bwMode="auto">
            <a:xfrm>
              <a:off x="1494" y="2217"/>
              <a:ext cx="0" cy="485"/>
            </a:xfrm>
            <a:prstGeom prst="line">
              <a:avLst/>
            </a:prstGeom>
            <a:noFill/>
            <a:ln w="28575">
              <a:solidFill>
                <a:srgbClr val="005C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8"/>
          <p:cNvGrpSpPr>
            <a:grpSpLocks/>
          </p:cNvGrpSpPr>
          <p:nvPr/>
        </p:nvGrpSpPr>
        <p:grpSpPr bwMode="auto">
          <a:xfrm>
            <a:off x="2867025" y="1648942"/>
            <a:ext cx="430213" cy="2595562"/>
            <a:chOff x="1705" y="971"/>
            <a:chExt cx="271" cy="1694"/>
          </a:xfrm>
        </p:grpSpPr>
        <p:sp>
          <p:nvSpPr>
            <p:cNvPr id="32788" name="Line 19"/>
            <p:cNvSpPr>
              <a:spLocks noChangeShapeType="1"/>
            </p:cNvSpPr>
            <p:nvPr/>
          </p:nvSpPr>
          <p:spPr bwMode="auto">
            <a:xfrm flipH="1" flipV="1">
              <a:off x="1705" y="971"/>
              <a:ext cx="271" cy="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9" name="Line 20"/>
            <p:cNvSpPr>
              <a:spLocks noChangeShapeType="1"/>
            </p:cNvSpPr>
            <p:nvPr/>
          </p:nvSpPr>
          <p:spPr bwMode="auto">
            <a:xfrm>
              <a:off x="1717" y="983"/>
              <a:ext cx="0" cy="1682"/>
            </a:xfrm>
            <a:prstGeom prst="line">
              <a:avLst/>
            </a:prstGeom>
            <a:noFill/>
            <a:ln w="28575">
              <a:solidFill>
                <a:srgbClr val="FF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24"/>
          <p:cNvGrpSpPr>
            <a:grpSpLocks/>
          </p:cNvGrpSpPr>
          <p:nvPr/>
        </p:nvGrpSpPr>
        <p:grpSpPr bwMode="auto">
          <a:xfrm>
            <a:off x="1576388" y="1445742"/>
            <a:ext cx="1516062" cy="1676400"/>
            <a:chOff x="816" y="827"/>
            <a:chExt cx="969" cy="1211"/>
          </a:xfrm>
        </p:grpSpPr>
        <p:sp>
          <p:nvSpPr>
            <p:cNvPr id="32786" name="Line 25"/>
            <p:cNvSpPr>
              <a:spLocks noChangeShapeType="1"/>
            </p:cNvSpPr>
            <p:nvPr/>
          </p:nvSpPr>
          <p:spPr bwMode="auto">
            <a:xfrm flipH="1">
              <a:off x="827" y="827"/>
              <a:ext cx="958"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7" name="Line 26"/>
            <p:cNvSpPr>
              <a:spLocks noChangeShapeType="1"/>
            </p:cNvSpPr>
            <p:nvPr/>
          </p:nvSpPr>
          <p:spPr bwMode="auto">
            <a:xfrm>
              <a:off x="816" y="838"/>
              <a:ext cx="0" cy="1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74809" name="Text Box 57"/>
          <p:cNvSpPr txBox="1">
            <a:spLocks noChangeArrowheads="1"/>
          </p:cNvSpPr>
          <p:nvPr/>
        </p:nvSpPr>
        <p:spPr bwMode="auto">
          <a:xfrm>
            <a:off x="4954588" y="1353698"/>
            <a:ext cx="3217862"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2800" i="1">
                <a:solidFill>
                  <a:schemeClr val="tx1"/>
                </a:solidFill>
                <a:latin typeface="Times New Roman" panose="02020603050405020304" pitchFamily="18" charset="0"/>
              </a:rPr>
              <a:t>  U</a:t>
            </a:r>
            <a:r>
              <a:rPr lang="en-US" altLang="zh-CN" sz="2800" baseline="-25000">
                <a:solidFill>
                  <a:schemeClr val="tx1"/>
                </a:solidFill>
                <a:latin typeface="Times New Roman" panose="02020603050405020304" pitchFamily="18" charset="0"/>
              </a:rPr>
              <a:t>CC </a:t>
            </a:r>
            <a:r>
              <a:rPr lang="en-US" altLang="zh-CN" sz="2800">
                <a:solidFill>
                  <a:schemeClr val="tx1"/>
                </a:solidFill>
                <a:latin typeface="Times New Roman" panose="02020603050405020304" pitchFamily="18" charset="0"/>
              </a:rPr>
              <a:t>= </a:t>
            </a:r>
            <a:r>
              <a:rPr lang="en-US" altLang="zh-CN" sz="2800" i="1">
                <a:solidFill>
                  <a:schemeClr val="tx1"/>
                </a:solidFill>
                <a:latin typeface="Times New Roman" panose="02020603050405020304" pitchFamily="18" charset="0"/>
              </a:rPr>
              <a:t>I</a:t>
            </a:r>
            <a:r>
              <a:rPr lang="en-US" altLang="zh-CN" sz="2800" baseline="-25000">
                <a:solidFill>
                  <a:schemeClr val="tx1"/>
                </a:solidFill>
                <a:latin typeface="Times New Roman" panose="02020603050405020304" pitchFamily="18" charset="0"/>
              </a:rPr>
              <a:t>B </a:t>
            </a: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B</a:t>
            </a:r>
            <a:r>
              <a:rPr lang="en-US" altLang="zh-CN" sz="2800">
                <a:solidFill>
                  <a:schemeClr val="tx1"/>
                </a:solidFill>
                <a:latin typeface="Times New Roman" panose="02020603050405020304" pitchFamily="18" charset="0"/>
              </a:rPr>
              <a:t>+</a:t>
            </a:r>
            <a:r>
              <a:rPr lang="en-US" altLang="zh-CN" sz="2800" baseline="-25000">
                <a:solidFill>
                  <a:schemeClr val="tx1"/>
                </a:solidFill>
                <a:latin typeface="Times New Roman" panose="02020603050405020304" pitchFamily="18" charset="0"/>
              </a:rPr>
              <a:t> </a:t>
            </a:r>
            <a:r>
              <a:rPr lang="en-US" altLang="zh-CN" sz="2800" i="1">
                <a:solidFill>
                  <a:schemeClr val="tx1"/>
                </a:solidFill>
                <a:latin typeface="Times New Roman" panose="02020603050405020304" pitchFamily="18" charset="0"/>
              </a:rPr>
              <a:t>U</a:t>
            </a:r>
            <a:r>
              <a:rPr lang="en-US" altLang="zh-CN" sz="2800" baseline="-25000">
                <a:solidFill>
                  <a:schemeClr val="tx1"/>
                </a:solidFill>
                <a:latin typeface="Times New Roman" panose="02020603050405020304" pitchFamily="18" charset="0"/>
              </a:rPr>
              <a:t>BE</a:t>
            </a:r>
          </a:p>
        </p:txBody>
      </p:sp>
      <p:sp>
        <p:nvSpPr>
          <p:cNvPr id="74810" name="Text Box 58"/>
          <p:cNvSpPr txBox="1">
            <a:spLocks noChangeArrowheads="1"/>
          </p:cNvSpPr>
          <p:nvPr/>
        </p:nvSpPr>
        <p:spPr bwMode="auto">
          <a:xfrm>
            <a:off x="700088" y="5514535"/>
            <a:ext cx="516255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zh-CN" altLang="en-US" sz="2800">
                <a:solidFill>
                  <a:schemeClr val="tx1"/>
                </a:solidFill>
                <a:latin typeface="Times New Roman" pitchFamily="18" charset="0"/>
              </a:rPr>
              <a:t>由</a:t>
            </a:r>
            <a:r>
              <a:rPr lang="en-US" altLang="zh-CN" sz="2800">
                <a:solidFill>
                  <a:schemeClr val="tx1"/>
                </a:solidFill>
                <a:latin typeface="Times New Roman" pitchFamily="18" charset="0"/>
              </a:rPr>
              <a:t>KVL   </a:t>
            </a:r>
            <a:r>
              <a:rPr lang="en-US" altLang="zh-CN" sz="2800" i="1">
                <a:solidFill>
                  <a:schemeClr val="tx1"/>
                </a:solidFill>
                <a:latin typeface="Times New Roman" pitchFamily="18" charset="0"/>
              </a:rPr>
              <a:t>U</a:t>
            </a:r>
            <a:r>
              <a:rPr lang="en-US" altLang="zh-CN" sz="2800" baseline="-25000">
                <a:solidFill>
                  <a:schemeClr val="tx1"/>
                </a:solidFill>
                <a:latin typeface="Times New Roman" pitchFamily="18" charset="0"/>
              </a:rPr>
              <a:t>CC </a:t>
            </a:r>
            <a:r>
              <a:rPr lang="en-US" altLang="zh-CN" sz="2800">
                <a:solidFill>
                  <a:schemeClr val="tx1"/>
                </a:solidFill>
                <a:latin typeface="Times New Roman" pitchFamily="18" charset="0"/>
              </a:rPr>
              <a:t>= </a:t>
            </a:r>
            <a:r>
              <a:rPr lang="en-US" altLang="zh-CN" sz="2800" i="1">
                <a:solidFill>
                  <a:schemeClr val="tx1"/>
                </a:solidFill>
                <a:latin typeface="Times New Roman" pitchFamily="18" charset="0"/>
              </a:rPr>
              <a:t>I</a:t>
            </a:r>
            <a:r>
              <a:rPr lang="en-US" altLang="zh-CN" sz="2800" baseline="-25000">
                <a:solidFill>
                  <a:schemeClr val="tx1"/>
                </a:solidFill>
                <a:latin typeface="Times New Roman" pitchFamily="18" charset="0"/>
              </a:rPr>
              <a:t>C </a:t>
            </a:r>
            <a:r>
              <a:rPr lang="en-US" altLang="zh-CN" sz="2800" i="1">
                <a:solidFill>
                  <a:schemeClr val="tx1"/>
                </a:solidFill>
                <a:latin typeface="Times New Roman" pitchFamily="18" charset="0"/>
              </a:rPr>
              <a:t>R</a:t>
            </a:r>
            <a:r>
              <a:rPr lang="en-US" altLang="zh-CN" sz="2800" baseline="-25000">
                <a:solidFill>
                  <a:schemeClr val="tx1"/>
                </a:solidFill>
                <a:latin typeface="Times New Roman" pitchFamily="18" charset="0"/>
              </a:rPr>
              <a:t>C</a:t>
            </a:r>
            <a:r>
              <a:rPr lang="en-US" altLang="zh-CN" sz="2800">
                <a:solidFill>
                  <a:schemeClr val="tx1"/>
                </a:solidFill>
                <a:latin typeface="Times New Roman" pitchFamily="18" charset="0"/>
              </a:rPr>
              <a:t>+</a:t>
            </a:r>
            <a:r>
              <a:rPr lang="en-US" altLang="zh-CN" sz="2800" baseline="-25000">
                <a:solidFill>
                  <a:schemeClr val="tx1"/>
                </a:solidFill>
                <a:latin typeface="Times New Roman" pitchFamily="18" charset="0"/>
              </a:rPr>
              <a:t> </a:t>
            </a:r>
            <a:r>
              <a:rPr lang="en-US" altLang="zh-CN" sz="2800" i="1">
                <a:solidFill>
                  <a:schemeClr val="tx1"/>
                </a:solidFill>
                <a:latin typeface="Times New Roman" pitchFamily="18" charset="0"/>
              </a:rPr>
              <a:t>U</a:t>
            </a:r>
            <a:r>
              <a:rPr lang="en-US" altLang="zh-CN" sz="2800" baseline="-25000">
                <a:solidFill>
                  <a:schemeClr val="tx1"/>
                </a:solidFill>
                <a:latin typeface="Times New Roman" pitchFamily="18" charset="0"/>
              </a:rPr>
              <a:t>CE</a:t>
            </a:r>
            <a:r>
              <a:rPr lang="zh-CN" altLang="en-US" sz="2800">
                <a:solidFill>
                  <a:schemeClr val="tx1"/>
                </a:solidFill>
                <a:latin typeface="Times New Roman" pitchFamily="18" charset="0"/>
              </a:rPr>
              <a:t>，</a:t>
            </a:r>
          </a:p>
        </p:txBody>
      </p:sp>
      <p:sp>
        <p:nvSpPr>
          <p:cNvPr id="74811" name="Text Box 59"/>
          <p:cNvSpPr txBox="1">
            <a:spLocks noChangeArrowheads="1"/>
          </p:cNvSpPr>
          <p:nvPr/>
        </p:nvSpPr>
        <p:spPr bwMode="auto">
          <a:xfrm>
            <a:off x="4891088" y="5579623"/>
            <a:ext cx="4252912"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zh-CN" altLang="en-US" sz="2800">
                <a:solidFill>
                  <a:srgbClr val="CC0000"/>
                </a:solidFill>
                <a:latin typeface="Times New Roman" pitchFamily="18" charset="0"/>
              </a:rPr>
              <a:t>所以，</a:t>
            </a:r>
            <a:r>
              <a:rPr lang="en-US" altLang="zh-CN" sz="2800" i="1">
                <a:solidFill>
                  <a:srgbClr val="CC0000"/>
                </a:solidFill>
                <a:latin typeface="Times New Roman" pitchFamily="18" charset="0"/>
              </a:rPr>
              <a:t>U</a:t>
            </a:r>
            <a:r>
              <a:rPr lang="en-US" altLang="zh-CN" sz="2800" baseline="-25000">
                <a:solidFill>
                  <a:srgbClr val="CC0000"/>
                </a:solidFill>
                <a:latin typeface="Times New Roman" pitchFamily="18" charset="0"/>
              </a:rPr>
              <a:t>CE </a:t>
            </a:r>
            <a:r>
              <a:rPr lang="en-US" altLang="zh-CN" sz="2800">
                <a:solidFill>
                  <a:srgbClr val="CC0000"/>
                </a:solidFill>
                <a:latin typeface="Times New Roman" pitchFamily="18" charset="0"/>
              </a:rPr>
              <a:t>= </a:t>
            </a:r>
            <a:r>
              <a:rPr lang="en-US" altLang="zh-CN" sz="2800" i="1">
                <a:solidFill>
                  <a:srgbClr val="CC0000"/>
                </a:solidFill>
                <a:latin typeface="Times New Roman" pitchFamily="18" charset="0"/>
              </a:rPr>
              <a:t>U</a:t>
            </a:r>
            <a:r>
              <a:rPr lang="en-US" altLang="zh-CN" sz="2800" baseline="-25000">
                <a:solidFill>
                  <a:srgbClr val="CC0000"/>
                </a:solidFill>
                <a:latin typeface="Times New Roman" pitchFamily="18" charset="0"/>
              </a:rPr>
              <a:t>CC </a:t>
            </a:r>
            <a:r>
              <a:rPr lang="en-US" altLang="zh-CN" sz="2800">
                <a:solidFill>
                  <a:srgbClr val="CC0000"/>
                </a:solidFill>
                <a:latin typeface="Times New Roman" pitchFamily="18" charset="0"/>
                <a:cs typeface="Times New Roman" pitchFamily="18" charset="0"/>
              </a:rPr>
              <a:t>–</a:t>
            </a:r>
            <a:r>
              <a:rPr lang="en-US" altLang="zh-CN" sz="2800" baseline="-25000">
                <a:solidFill>
                  <a:srgbClr val="CC0000"/>
                </a:solidFill>
                <a:latin typeface="Times New Roman" pitchFamily="18" charset="0"/>
              </a:rPr>
              <a:t> </a:t>
            </a:r>
            <a:r>
              <a:rPr lang="en-US" altLang="zh-CN" sz="2800" i="1">
                <a:solidFill>
                  <a:srgbClr val="CC0000"/>
                </a:solidFill>
                <a:latin typeface="Times New Roman" pitchFamily="18" charset="0"/>
              </a:rPr>
              <a:t>I</a:t>
            </a:r>
            <a:r>
              <a:rPr lang="en-US" altLang="zh-CN" sz="2800" baseline="-25000">
                <a:solidFill>
                  <a:srgbClr val="CC0000"/>
                </a:solidFill>
                <a:latin typeface="Times New Roman" pitchFamily="18" charset="0"/>
              </a:rPr>
              <a:t>C </a:t>
            </a:r>
            <a:r>
              <a:rPr lang="en-US" altLang="zh-CN" sz="2800" i="1">
                <a:solidFill>
                  <a:srgbClr val="CC0000"/>
                </a:solidFill>
                <a:latin typeface="Times New Roman" pitchFamily="18" charset="0"/>
              </a:rPr>
              <a:t>R</a:t>
            </a:r>
            <a:r>
              <a:rPr lang="en-US" altLang="zh-CN" sz="2800" baseline="-25000">
                <a:solidFill>
                  <a:srgbClr val="CC0000"/>
                </a:solidFill>
                <a:latin typeface="Times New Roman" pitchFamily="18" charset="0"/>
              </a:rPr>
              <a:t>C</a:t>
            </a:r>
            <a:r>
              <a:rPr lang="zh-CN" altLang="en-US" sz="2800">
                <a:solidFill>
                  <a:srgbClr val="CC0000"/>
                </a:solidFill>
                <a:latin typeface="Times New Roman" pitchFamily="18" charset="0"/>
              </a:rPr>
              <a:t>。</a:t>
            </a:r>
            <a:r>
              <a:rPr lang="zh-CN" altLang="en-US" sz="2800" baseline="-25000">
                <a:solidFill>
                  <a:srgbClr val="CC0000"/>
                </a:solidFill>
                <a:latin typeface="Times New Roman" pitchFamily="18" charset="0"/>
              </a:rPr>
              <a:t> </a:t>
            </a:r>
          </a:p>
        </p:txBody>
      </p:sp>
      <p:pic>
        <p:nvPicPr>
          <p:cNvPr id="32785" name="Picture 148" descr="图片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7600" y="1307629"/>
            <a:ext cx="300355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wipe(left)">
                                      <p:cBhvr>
                                        <p:cTn id="7" dur="500"/>
                                        <p:tgtEl>
                                          <p:spTgt spid="74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500"/>
                                        <p:tgtEl>
                                          <p:spTgt spid="4"/>
                                        </p:tgtEl>
                                      </p:cBhvr>
                                    </p:animEffect>
                                  </p:childTnLst>
                                </p:cTn>
                              </p:par>
                            </p:childTnLst>
                          </p:cTn>
                        </p:par>
                        <p:par>
                          <p:cTn id="13" fill="hold" nodeType="afterGroup">
                            <p:stCondLst>
                              <p:cond delay="500"/>
                            </p:stCondLst>
                            <p:childTnLst>
                              <p:par>
                                <p:cTn id="14" presetID="18" presetClass="entr" presetSubtype="6"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strips(downRight)">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4809">
                                            <p:txEl>
                                              <p:pRg st="0" end="0"/>
                                            </p:txEl>
                                          </p:spTgt>
                                        </p:tgtEl>
                                        <p:attrNameLst>
                                          <p:attrName>style.visibility</p:attrName>
                                        </p:attrNameLst>
                                      </p:cBhvr>
                                      <p:to>
                                        <p:strVal val="visible"/>
                                      </p:to>
                                    </p:set>
                                    <p:animEffect transition="in" filter="wipe(left)">
                                      <p:cBhvr>
                                        <p:cTn id="21" dur="500"/>
                                        <p:tgtEl>
                                          <p:spTgt spid="74809">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74757"/>
                                        </p:tgtEl>
                                        <p:attrNameLst>
                                          <p:attrName>style.visibility</p:attrName>
                                        </p:attrNameLst>
                                      </p:cBhvr>
                                      <p:to>
                                        <p:strVal val="visible"/>
                                      </p:to>
                                    </p:set>
                                    <p:animEffect transition="in" filter="wipe(left)">
                                      <p:cBhvr>
                                        <p:cTn id="26" dur="500"/>
                                        <p:tgtEl>
                                          <p:spTgt spid="7475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4763"/>
                                        </p:tgtEl>
                                        <p:attrNameLst>
                                          <p:attrName>style.visibility</p:attrName>
                                        </p:attrNameLst>
                                      </p:cBhvr>
                                      <p:to>
                                        <p:strVal val="visible"/>
                                      </p:to>
                                    </p:set>
                                    <p:animEffect transition="in" filter="wipe(left)">
                                      <p:cBhvr>
                                        <p:cTn id="31" dur="500"/>
                                        <p:tgtEl>
                                          <p:spTgt spid="7476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74758"/>
                                        </p:tgtEl>
                                        <p:attrNameLst>
                                          <p:attrName>style.visibility</p:attrName>
                                        </p:attrNameLst>
                                      </p:cBhvr>
                                      <p:to>
                                        <p:strVal val="visible"/>
                                      </p:to>
                                    </p:set>
                                    <p:animEffect transition="in" filter="wipe(left)">
                                      <p:cBhvr>
                                        <p:cTn id="36" dur="500"/>
                                        <p:tgtEl>
                                          <p:spTgt spid="7475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4762"/>
                                        </p:tgtEl>
                                        <p:attrNameLst>
                                          <p:attrName>style.visibility</p:attrName>
                                        </p:attrNameLst>
                                      </p:cBhvr>
                                      <p:to>
                                        <p:strVal val="visible"/>
                                      </p:to>
                                    </p:set>
                                    <p:animEffect transition="in" filter="wipe(left)">
                                      <p:cBhvr>
                                        <p:cTn id="41" dur="500"/>
                                        <p:tgtEl>
                                          <p:spTgt spid="7476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up)">
                                      <p:cBhvr>
                                        <p:cTn id="46" dur="500"/>
                                        <p:tgtEl>
                                          <p:spTgt spid="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4759"/>
                                        </p:tgtEl>
                                        <p:attrNameLst>
                                          <p:attrName>style.visibility</p:attrName>
                                        </p:attrNameLst>
                                      </p:cBhvr>
                                      <p:to>
                                        <p:strVal val="visible"/>
                                      </p:to>
                                    </p:set>
                                    <p:animEffect transition="in" filter="wipe(left)">
                                      <p:cBhvr>
                                        <p:cTn id="51" dur="500"/>
                                        <p:tgtEl>
                                          <p:spTgt spid="74759"/>
                                        </p:tgtEl>
                                      </p:cBhvr>
                                    </p:animEffect>
                                  </p:childTnLst>
                                </p:cTn>
                              </p:par>
                            </p:childTnLst>
                          </p:cTn>
                        </p:par>
                        <p:par>
                          <p:cTn id="52" fill="hold" nodeType="afterGroup">
                            <p:stCondLst>
                              <p:cond delay="500"/>
                            </p:stCondLst>
                            <p:childTnLst>
                              <p:par>
                                <p:cTn id="53" presetID="22" presetClass="entr" presetSubtype="8" fill="hold" nodeType="afterEffect">
                                  <p:stCondLst>
                                    <p:cond delay="1000"/>
                                  </p:stCondLst>
                                  <p:childTnLst>
                                    <p:set>
                                      <p:cBhvr>
                                        <p:cTn id="54" dur="1" fill="hold">
                                          <p:stCondLst>
                                            <p:cond delay="0"/>
                                          </p:stCondLst>
                                        </p:cTn>
                                        <p:tgtEl>
                                          <p:spTgt spid="74760"/>
                                        </p:tgtEl>
                                        <p:attrNameLst>
                                          <p:attrName>style.visibility</p:attrName>
                                        </p:attrNameLst>
                                      </p:cBhvr>
                                      <p:to>
                                        <p:strVal val="visible"/>
                                      </p:to>
                                    </p:set>
                                    <p:animEffect transition="in" filter="wipe(left)">
                                      <p:cBhvr>
                                        <p:cTn id="55" dur="500"/>
                                        <p:tgtEl>
                                          <p:spTgt spid="7476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74761"/>
                                        </p:tgtEl>
                                        <p:attrNameLst>
                                          <p:attrName>style.visibility</p:attrName>
                                        </p:attrNameLst>
                                      </p:cBhvr>
                                      <p:to>
                                        <p:strVal val="visible"/>
                                      </p:to>
                                    </p:set>
                                    <p:animEffect transition="in" filter="wipe(left)">
                                      <p:cBhvr>
                                        <p:cTn id="60" dur="500"/>
                                        <p:tgtEl>
                                          <p:spTgt spid="7476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74810">
                                            <p:txEl>
                                              <p:pRg st="0" end="0"/>
                                            </p:txEl>
                                          </p:spTgt>
                                        </p:tgtEl>
                                        <p:attrNameLst>
                                          <p:attrName>style.visibility</p:attrName>
                                        </p:attrNameLst>
                                      </p:cBhvr>
                                      <p:to>
                                        <p:strVal val="visible"/>
                                      </p:to>
                                    </p:set>
                                    <p:animEffect transition="in" filter="wipe(left)">
                                      <p:cBhvr>
                                        <p:cTn id="65" dur="500"/>
                                        <p:tgtEl>
                                          <p:spTgt spid="74810">
                                            <p:txEl>
                                              <p:pRg st="0" end="0"/>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74811">
                                            <p:txEl>
                                              <p:pRg st="0" end="0"/>
                                            </p:txEl>
                                          </p:spTgt>
                                        </p:tgtEl>
                                        <p:attrNameLst>
                                          <p:attrName>style.visibility</p:attrName>
                                        </p:attrNameLst>
                                      </p:cBhvr>
                                      <p:to>
                                        <p:strVal val="visible"/>
                                      </p:to>
                                    </p:set>
                                    <p:animEffect transition="in" filter="wipe(left)">
                                      <p:cBhvr>
                                        <p:cTn id="70" dur="500"/>
                                        <p:tgtEl>
                                          <p:spTgt spid="748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autoUpdateAnimBg="0"/>
      <p:bldP spid="74759" grpId="0" autoUpdateAnimBg="0"/>
      <p:bldP spid="74762" grpId="0" autoUpdateAnimBg="0"/>
      <p:bldP spid="74763" grpId="0" autoUpdateAnimBg="0"/>
      <p:bldP spid="74809" grpId="0" build="p" autoUpdateAnimBg="0"/>
      <p:bldP spid="74810" grpId="0" build="p" autoUpdateAnimBg="0"/>
      <p:bldP spid="74811"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398463" y="692206"/>
            <a:ext cx="54737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zh-CN" altLang="en-US" sz="2800">
                <a:solidFill>
                  <a:srgbClr val="CC0000"/>
                </a:solidFill>
                <a:latin typeface="Times New Roman" pitchFamily="18" charset="0"/>
              </a:rPr>
              <a:t>例</a:t>
            </a:r>
            <a:r>
              <a:rPr lang="en-US" altLang="zh-CN" sz="2800">
                <a:solidFill>
                  <a:srgbClr val="CC0000"/>
                </a:solidFill>
                <a:latin typeface="Times New Roman" pitchFamily="18" charset="0"/>
              </a:rPr>
              <a:t>1</a:t>
            </a:r>
            <a:r>
              <a:rPr lang="zh-CN" altLang="en-US" sz="2800">
                <a:solidFill>
                  <a:srgbClr val="CC0000"/>
                </a:solidFill>
                <a:latin typeface="Times New Roman" pitchFamily="18" charset="0"/>
              </a:rPr>
              <a:t>：</a:t>
            </a:r>
            <a:r>
              <a:rPr lang="zh-CN" altLang="en-US" sz="2800">
                <a:solidFill>
                  <a:srgbClr val="000099"/>
                </a:solidFill>
                <a:latin typeface="Times New Roman" pitchFamily="18" charset="0"/>
              </a:rPr>
              <a:t>用估算法计算静态工作点。</a:t>
            </a:r>
          </a:p>
        </p:txBody>
      </p:sp>
      <p:sp>
        <p:nvSpPr>
          <p:cNvPr id="34819" name="Text Box 3"/>
          <p:cNvSpPr txBox="1">
            <a:spLocks noChangeArrowheads="1"/>
          </p:cNvSpPr>
          <p:nvPr/>
        </p:nvSpPr>
        <p:spPr bwMode="auto">
          <a:xfrm>
            <a:off x="395288" y="1118878"/>
            <a:ext cx="8748712" cy="594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marL="1238250" indent="-1238250">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30000"/>
              </a:lnSpc>
            </a:pPr>
            <a:r>
              <a:rPr lang="zh-CN" altLang="en-US" sz="2800">
                <a:solidFill>
                  <a:schemeClr val="tx2"/>
                </a:solidFill>
              </a:rPr>
              <a:t>已知：</a:t>
            </a:r>
            <a:r>
              <a:rPr lang="en-US" altLang="zh-CN" sz="2800" i="1">
                <a:solidFill>
                  <a:schemeClr val="tx2"/>
                </a:solidFill>
                <a:latin typeface="Times New Roman" panose="02020603050405020304" pitchFamily="18" charset="0"/>
              </a:rPr>
              <a:t>U</a:t>
            </a:r>
            <a:r>
              <a:rPr lang="en-US" altLang="zh-CN" sz="2800" baseline="-25000">
                <a:solidFill>
                  <a:schemeClr val="tx2"/>
                </a:solidFill>
                <a:latin typeface="Times New Roman" panose="02020603050405020304" pitchFamily="18" charset="0"/>
              </a:rPr>
              <a:t>CC</a:t>
            </a:r>
            <a:r>
              <a:rPr lang="en-US" altLang="zh-CN" sz="2800">
                <a:solidFill>
                  <a:schemeClr val="tx2"/>
                </a:solidFill>
                <a:latin typeface="Times New Roman" panose="02020603050405020304" pitchFamily="18" charset="0"/>
              </a:rPr>
              <a:t>=12V</a:t>
            </a:r>
            <a:r>
              <a:rPr lang="zh-CN" altLang="en-US"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R</a:t>
            </a:r>
            <a:r>
              <a:rPr lang="en-US" altLang="zh-CN" sz="2800" baseline="-25000">
                <a:solidFill>
                  <a:schemeClr val="tx2"/>
                </a:solidFill>
                <a:latin typeface="Times New Roman" panose="02020603050405020304" pitchFamily="18" charset="0"/>
              </a:rPr>
              <a:t>C</a:t>
            </a:r>
            <a:r>
              <a:rPr lang="en-US" altLang="zh-CN" sz="2800">
                <a:solidFill>
                  <a:schemeClr val="tx2"/>
                </a:solidFill>
                <a:latin typeface="Times New Roman" panose="02020603050405020304" pitchFamily="18" charset="0"/>
              </a:rPr>
              <a:t>= 4k</a:t>
            </a:r>
            <a:r>
              <a:rPr lang="en-US" altLang="zh-CN" sz="2800">
                <a:solidFill>
                  <a:schemeClr val="tx2"/>
                </a:solidFill>
                <a:latin typeface="Times New Roman" panose="02020603050405020304" pitchFamily="18" charset="0"/>
                <a:sym typeface="Symbol" panose="05050102010706020507" pitchFamily="18" charset="2"/>
              </a:rPr>
              <a:t></a:t>
            </a:r>
            <a:r>
              <a:rPr lang="zh-CN" altLang="en-US" sz="2800">
                <a:solidFill>
                  <a:schemeClr val="tx2"/>
                </a:solidFill>
                <a:latin typeface="Times New Roman" panose="02020603050405020304" pitchFamily="18" charset="0"/>
                <a:sym typeface="Symbol" panose="05050102010706020507" pitchFamily="18" charset="2"/>
              </a:rPr>
              <a:t>，</a:t>
            </a:r>
            <a:r>
              <a:rPr lang="en-US" altLang="zh-CN" sz="2800" i="1">
                <a:solidFill>
                  <a:schemeClr val="tx2"/>
                </a:solidFill>
                <a:latin typeface="Times New Roman" panose="02020603050405020304" pitchFamily="18" charset="0"/>
                <a:sym typeface="Symbol" panose="05050102010706020507" pitchFamily="18" charset="2"/>
              </a:rPr>
              <a:t>R</a:t>
            </a:r>
            <a:r>
              <a:rPr lang="en-US" altLang="zh-CN" sz="2800" baseline="-25000">
                <a:solidFill>
                  <a:schemeClr val="tx2"/>
                </a:solidFill>
                <a:latin typeface="Times New Roman" panose="02020603050405020304" pitchFamily="18" charset="0"/>
                <a:sym typeface="Symbol" panose="05050102010706020507" pitchFamily="18" charset="2"/>
              </a:rPr>
              <a:t>B </a:t>
            </a:r>
            <a:r>
              <a:rPr lang="en-US" altLang="zh-CN" sz="2800">
                <a:solidFill>
                  <a:schemeClr val="tx2"/>
                </a:solidFill>
                <a:latin typeface="Times New Roman" panose="02020603050405020304" pitchFamily="18" charset="0"/>
                <a:sym typeface="Symbol" panose="05050102010706020507" pitchFamily="18" charset="2"/>
              </a:rPr>
              <a:t>= 300k</a:t>
            </a:r>
            <a:r>
              <a:rPr lang="zh-CN" altLang="en-US" sz="2800">
                <a:solidFill>
                  <a:schemeClr val="tx2"/>
                </a:solidFill>
                <a:latin typeface="Times New Roman" panose="02020603050405020304" pitchFamily="18" charset="0"/>
                <a:sym typeface="Symbol" panose="05050102010706020507" pitchFamily="18" charset="2"/>
              </a:rPr>
              <a:t>，</a:t>
            </a:r>
            <a:r>
              <a:rPr lang="zh-CN" altLang="en-US" sz="2800" i="1">
                <a:solidFill>
                  <a:schemeClr val="tx2"/>
                </a:solidFill>
                <a:latin typeface="Times New Roman" panose="02020603050405020304" pitchFamily="18" charset="0"/>
                <a:sym typeface="Symbol" panose="05050102010706020507" pitchFamily="18" charset="2"/>
              </a:rPr>
              <a:t>  </a:t>
            </a:r>
            <a:r>
              <a:rPr lang="en-US" altLang="zh-CN" sz="2800">
                <a:solidFill>
                  <a:schemeClr val="tx2"/>
                </a:solidFill>
                <a:latin typeface="Times New Roman" panose="02020603050405020304" pitchFamily="18" charset="0"/>
                <a:sym typeface="Symbol" panose="05050102010706020507" pitchFamily="18" charset="2"/>
              </a:rPr>
              <a:t>= 37.5 </a:t>
            </a:r>
            <a:r>
              <a:rPr lang="zh-CN" altLang="en-US" sz="2800">
                <a:solidFill>
                  <a:schemeClr val="tx2"/>
                </a:solidFill>
                <a:sym typeface="Symbol" panose="05050102010706020507" pitchFamily="18" charset="2"/>
              </a:rPr>
              <a:t>。</a:t>
            </a:r>
          </a:p>
        </p:txBody>
      </p:sp>
      <p:sp>
        <p:nvSpPr>
          <p:cNvPr id="75780" name="Text Box 4"/>
          <p:cNvSpPr txBox="1">
            <a:spLocks noChangeArrowheads="1"/>
          </p:cNvSpPr>
          <p:nvPr/>
        </p:nvSpPr>
        <p:spPr bwMode="auto">
          <a:xfrm>
            <a:off x="468313" y="3022656"/>
            <a:ext cx="11811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solidFill>
                  <a:srgbClr val="000099"/>
                </a:solidFill>
                <a:latin typeface="Times New Roman" panose="02020603050405020304" pitchFamily="18" charset="0"/>
              </a:rPr>
              <a:t>解：</a:t>
            </a:r>
          </a:p>
        </p:txBody>
      </p:sp>
      <p:sp>
        <p:nvSpPr>
          <p:cNvPr id="75781" name="Rectangle 5"/>
          <p:cNvSpPr>
            <a:spLocks noChangeArrowheads="1"/>
          </p:cNvSpPr>
          <p:nvPr/>
        </p:nvSpPr>
        <p:spPr bwMode="auto">
          <a:xfrm>
            <a:off x="877888" y="5718200"/>
            <a:ext cx="7439025" cy="519112"/>
          </a:xfrm>
          <a:prstGeom prst="rect">
            <a:avLst/>
          </a:prstGeom>
          <a:noFill/>
          <a:ln w="9525">
            <a:noFill/>
            <a:miter lim="800000"/>
            <a:headEnd/>
            <a:tailEnd/>
          </a:ln>
          <a:effectLst/>
        </p:spPr>
        <p:txBody>
          <a:bodyPr>
            <a:spAutoFit/>
          </a:bodyPr>
          <a:lstStyle/>
          <a:p>
            <a:pPr eaLnBrk="1" hangingPunct="1">
              <a:defRPr/>
            </a:pPr>
            <a:r>
              <a:rPr lang="zh-CN" altLang="en-US" sz="2800">
                <a:solidFill>
                  <a:srgbClr val="CC0000"/>
                </a:solidFill>
              </a:rPr>
              <a:t>注意：</a:t>
            </a:r>
            <a:r>
              <a:rPr lang="zh-CN" altLang="en-US" sz="2800">
                <a:solidFill>
                  <a:srgbClr val="005C00"/>
                </a:solidFill>
              </a:rPr>
              <a:t>电路中 </a:t>
            </a:r>
            <a:r>
              <a:rPr lang="en-US" altLang="zh-CN" sz="2800" i="1">
                <a:solidFill>
                  <a:srgbClr val="005C00"/>
                </a:solidFill>
                <a:latin typeface="Times New Roman" pitchFamily="18" charset="0"/>
              </a:rPr>
              <a:t>I</a:t>
            </a:r>
            <a:r>
              <a:rPr lang="en-US" altLang="zh-CN" sz="2800" baseline="-25000">
                <a:solidFill>
                  <a:srgbClr val="005C00"/>
                </a:solidFill>
                <a:latin typeface="Times New Roman" pitchFamily="18" charset="0"/>
              </a:rPr>
              <a:t>B</a:t>
            </a:r>
            <a:r>
              <a:rPr lang="en-US" altLang="zh-CN" sz="2800" i="1" baseline="-25000">
                <a:solidFill>
                  <a:srgbClr val="005C00"/>
                </a:solidFill>
                <a:latin typeface="Times New Roman" pitchFamily="18" charset="0"/>
              </a:rPr>
              <a:t> </a:t>
            </a:r>
            <a:r>
              <a:rPr lang="zh-CN" altLang="en-US" sz="2800">
                <a:solidFill>
                  <a:srgbClr val="005C00"/>
                </a:solidFill>
              </a:rPr>
              <a:t>和 </a:t>
            </a:r>
            <a:r>
              <a:rPr lang="en-US" altLang="zh-CN" sz="2800" i="1">
                <a:solidFill>
                  <a:srgbClr val="005C00"/>
                </a:solidFill>
                <a:latin typeface="Times New Roman" pitchFamily="18" charset="0"/>
              </a:rPr>
              <a:t>I</a:t>
            </a:r>
            <a:r>
              <a:rPr lang="en-US" altLang="zh-CN" sz="2800" baseline="-25000">
                <a:solidFill>
                  <a:srgbClr val="005C00"/>
                </a:solidFill>
                <a:latin typeface="Times New Roman" pitchFamily="18" charset="0"/>
              </a:rPr>
              <a:t>C</a:t>
            </a:r>
            <a:r>
              <a:rPr lang="en-US" altLang="zh-CN" sz="2800" i="1" baseline="-25000">
                <a:solidFill>
                  <a:srgbClr val="005C00"/>
                </a:solidFill>
                <a:latin typeface="Times New Roman" pitchFamily="18" charset="0"/>
              </a:rPr>
              <a:t>  </a:t>
            </a:r>
            <a:r>
              <a:rPr lang="zh-CN" altLang="en-US" sz="2800">
                <a:solidFill>
                  <a:srgbClr val="005C00"/>
                </a:solidFill>
              </a:rPr>
              <a:t>的数量级不同。</a:t>
            </a:r>
          </a:p>
        </p:txBody>
      </p:sp>
      <p:graphicFrame>
        <p:nvGraphicFramePr>
          <p:cNvPr id="75782" name="Object 6"/>
          <p:cNvGraphicFramePr>
            <a:graphicFrameLocks noChangeAspect="1"/>
          </p:cNvGraphicFramePr>
          <p:nvPr>
            <p:extLst>
              <p:ext uri="{D42A27DB-BD31-4B8C-83A1-F6EECF244321}">
                <p14:modId xmlns:p14="http://schemas.microsoft.com/office/powerpoint/2010/main" val="2112032790"/>
              </p:ext>
            </p:extLst>
          </p:nvPr>
        </p:nvGraphicFramePr>
        <p:xfrm>
          <a:off x="1116013" y="2841650"/>
          <a:ext cx="4679950" cy="1101725"/>
        </p:xfrm>
        <a:graphic>
          <a:graphicData uri="http://schemas.openxmlformats.org/presentationml/2006/ole">
            <mc:AlternateContent xmlns:mc="http://schemas.openxmlformats.org/markup-compatibility/2006">
              <mc:Choice xmlns:v="urn:schemas-microsoft-com:vml" Requires="v">
                <p:oleObj spid="_x0000_s35201" name="公式" r:id="rId4" imgW="1914421" imgH="361981" progId="Equation.3">
                  <p:embed/>
                </p:oleObj>
              </mc:Choice>
              <mc:Fallback>
                <p:oleObj name="公式" r:id="rId4" imgW="1914421" imgH="361981"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2841650"/>
                        <a:ext cx="4679950" cy="110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3" name="Object 7"/>
          <p:cNvGraphicFramePr>
            <a:graphicFrameLocks noChangeAspect="1"/>
          </p:cNvGraphicFramePr>
          <p:nvPr>
            <p:extLst>
              <p:ext uri="{D42A27DB-BD31-4B8C-83A1-F6EECF244321}">
                <p14:modId xmlns:p14="http://schemas.microsoft.com/office/powerpoint/2010/main" val="3313710120"/>
              </p:ext>
            </p:extLst>
          </p:nvPr>
        </p:nvGraphicFramePr>
        <p:xfrm>
          <a:off x="1089025" y="3949725"/>
          <a:ext cx="5570538" cy="600075"/>
        </p:xfrm>
        <a:graphic>
          <a:graphicData uri="http://schemas.openxmlformats.org/presentationml/2006/ole">
            <mc:AlternateContent xmlns:mc="http://schemas.openxmlformats.org/markup-compatibility/2006">
              <mc:Choice xmlns:v="urn:schemas-microsoft-com:vml" Requires="v">
                <p:oleObj spid="_x0000_s35202" name="公式" r:id="rId6" imgW="2181122" imgH="142795" progId="Equation.3">
                  <p:embed/>
                </p:oleObj>
              </mc:Choice>
              <mc:Fallback>
                <p:oleObj name="公式" r:id="rId6" imgW="2181122" imgH="142795"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9025" y="3949725"/>
                        <a:ext cx="5570538"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4" name="Object 8"/>
          <p:cNvGraphicFramePr>
            <a:graphicFrameLocks noChangeAspect="1"/>
          </p:cNvGraphicFramePr>
          <p:nvPr>
            <p:extLst>
              <p:ext uri="{D42A27DB-BD31-4B8C-83A1-F6EECF244321}">
                <p14:modId xmlns:p14="http://schemas.microsoft.com/office/powerpoint/2010/main" val="1230623879"/>
              </p:ext>
            </p:extLst>
          </p:nvPr>
        </p:nvGraphicFramePr>
        <p:xfrm>
          <a:off x="1023938" y="4573612"/>
          <a:ext cx="4268787" cy="1109663"/>
        </p:xfrm>
        <a:graphic>
          <a:graphicData uri="http://schemas.openxmlformats.org/presentationml/2006/ole">
            <mc:AlternateContent xmlns:mc="http://schemas.openxmlformats.org/markup-compatibility/2006">
              <mc:Choice xmlns:v="urn:schemas-microsoft-com:vml" Requires="v">
                <p:oleObj spid="_x0000_s35203" name="公式" r:id="rId8" imgW="1581044" imgH="352533" progId="Equation.3">
                  <p:embed/>
                </p:oleObj>
              </mc:Choice>
              <mc:Fallback>
                <p:oleObj name="公式" r:id="rId8" imgW="1581044" imgH="352533"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3938" y="4573612"/>
                        <a:ext cx="4268787" cy="1109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4825" name="Picture 45" descr="图片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5963" y="1830412"/>
            <a:ext cx="3027362" cy="316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bwMode="auto">
          <a:xfrm>
            <a:off x="0" y="60792"/>
            <a:ext cx="7878763" cy="5429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defRPr/>
            </a:pPr>
            <a:r>
              <a:rPr lang="en-US" altLang="zh-CN" sz="2800" b="1" kern="1200" dirty="0" smtClean="0">
                <a:solidFill>
                  <a:srgbClr val="0000FF"/>
                </a:solidFill>
                <a:latin typeface="微软雅黑" panose="020B0503020204020204" pitchFamily="34" charset="-122"/>
                <a:ea typeface="微软雅黑" panose="020B0503020204020204" pitchFamily="34" charset="-122"/>
              </a:rPr>
              <a:t>15.2.1  </a:t>
            </a:r>
            <a:r>
              <a:rPr lang="zh-CN" altLang="en-US" sz="2800" b="1" kern="1200" dirty="0" smtClean="0">
                <a:solidFill>
                  <a:srgbClr val="0000FF"/>
                </a:solidFill>
                <a:latin typeface="微软雅黑" panose="020B0503020204020204" pitchFamily="34" charset="-122"/>
                <a:ea typeface="微软雅黑" panose="020B0503020204020204" pitchFamily="34" charset="-122"/>
              </a:rPr>
              <a:t>用放大电路直流通路确定静态值</a:t>
            </a:r>
            <a:endParaRPr lang="zh-CN" altLang="en-US" sz="2800" b="1" kern="12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80">
                                            <p:txEl>
                                              <p:pRg st="0" end="0"/>
                                            </p:txEl>
                                          </p:spTgt>
                                        </p:tgtEl>
                                        <p:attrNameLst>
                                          <p:attrName>style.visibility</p:attrName>
                                        </p:attrNameLst>
                                      </p:cBhvr>
                                      <p:to>
                                        <p:strVal val="visible"/>
                                      </p:to>
                                    </p:set>
                                    <p:animEffect transition="in" filter="wipe(left)">
                                      <p:cBhvr>
                                        <p:cTn id="7" dur="500"/>
                                        <p:tgtEl>
                                          <p:spTgt spid="757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5782"/>
                                        </p:tgtEl>
                                        <p:attrNameLst>
                                          <p:attrName>style.visibility</p:attrName>
                                        </p:attrNameLst>
                                      </p:cBhvr>
                                      <p:to>
                                        <p:strVal val="visible"/>
                                      </p:to>
                                    </p:set>
                                    <p:animEffect transition="in" filter="wipe(left)">
                                      <p:cBhvr>
                                        <p:cTn id="12" dur="500"/>
                                        <p:tgtEl>
                                          <p:spTgt spid="757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5783"/>
                                        </p:tgtEl>
                                        <p:attrNameLst>
                                          <p:attrName>style.visibility</p:attrName>
                                        </p:attrNameLst>
                                      </p:cBhvr>
                                      <p:to>
                                        <p:strVal val="visible"/>
                                      </p:to>
                                    </p:set>
                                    <p:animEffect transition="in" filter="wipe(left)">
                                      <p:cBhvr>
                                        <p:cTn id="17" dur="500"/>
                                        <p:tgtEl>
                                          <p:spTgt spid="757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5784"/>
                                        </p:tgtEl>
                                        <p:attrNameLst>
                                          <p:attrName>style.visibility</p:attrName>
                                        </p:attrNameLst>
                                      </p:cBhvr>
                                      <p:to>
                                        <p:strVal val="visible"/>
                                      </p:to>
                                    </p:set>
                                    <p:animEffect transition="in" filter="wipe(left)">
                                      <p:cBhvr>
                                        <p:cTn id="22" dur="500"/>
                                        <p:tgtEl>
                                          <p:spTgt spid="75784"/>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75781"/>
                                        </p:tgtEl>
                                        <p:attrNameLst>
                                          <p:attrName>style.visibility</p:attrName>
                                        </p:attrNameLst>
                                      </p:cBhvr>
                                      <p:to>
                                        <p:strVal val="visible"/>
                                      </p:to>
                                    </p:set>
                                    <p:animEffect transition="in" filter="wipe(left)">
                                      <p:cBhvr>
                                        <p:cTn id="26" dur="500"/>
                                        <p:tgtEl>
                                          <p:spTgt spid="75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build="p" autoUpdateAnimBg="0"/>
      <p:bldP spid="75781"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矩形 1"/>
          <p:cNvSpPr>
            <a:spLocks noChangeArrowheads="1"/>
          </p:cNvSpPr>
          <p:nvPr/>
        </p:nvSpPr>
        <p:spPr bwMode="auto">
          <a:xfrm>
            <a:off x="2028" y="116632"/>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dirty="0">
                <a:solidFill>
                  <a:srgbClr val="0000FF"/>
                </a:solidFill>
                <a:latin typeface="微软雅黑" panose="020B0503020204020204" pitchFamily="34" charset="-122"/>
                <a:ea typeface="微软雅黑" panose="020B0503020204020204" pitchFamily="34" charset="-122"/>
                <a:cs typeface="+mj-cs"/>
              </a:rPr>
              <a:t>引言</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836712"/>
            <a:ext cx="8485792" cy="5040560"/>
          </a:xfrm>
          <a:prstGeom prst="rect">
            <a:avLst/>
          </a:prstGeom>
        </p:spPr>
      </p:pic>
      <p:sp>
        <p:nvSpPr>
          <p:cNvPr id="14" name="Rectangle 2"/>
          <p:cNvSpPr txBox="1">
            <a:spLocks noChangeArrowheads="1"/>
          </p:cNvSpPr>
          <p:nvPr/>
        </p:nvSpPr>
        <p:spPr bwMode="auto">
          <a:xfrm>
            <a:off x="3635896" y="5858370"/>
            <a:ext cx="2895600" cy="609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eaLnBrk="1" hangingPunct="1">
              <a:spcBef>
                <a:spcPct val="50000"/>
              </a:spcBef>
              <a:buFontTx/>
              <a:buNone/>
              <a:defRPr/>
            </a:pPr>
            <a:r>
              <a:rPr lang="zh-CN" altLang="en-US" sz="2800" b="1" kern="0" dirty="0" smtClean="0">
                <a:solidFill>
                  <a:srgbClr val="FF0000"/>
                </a:solidFill>
              </a:rPr>
              <a:t>手术机器人</a:t>
            </a:r>
            <a:endParaRPr lang="en-US" altLang="zh-CN" sz="2800" b="1" kern="0" dirty="0" smtClean="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92" descr="图片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214586"/>
            <a:ext cx="2989262" cy="33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2" name="Text Box 2"/>
          <p:cNvSpPr txBox="1">
            <a:spLocks noChangeArrowheads="1"/>
          </p:cNvSpPr>
          <p:nvPr/>
        </p:nvSpPr>
        <p:spPr bwMode="auto">
          <a:xfrm>
            <a:off x="468313" y="664325"/>
            <a:ext cx="83820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zh-CN" altLang="en-US" sz="2800">
                <a:solidFill>
                  <a:srgbClr val="CC0000"/>
                </a:solidFill>
                <a:latin typeface="Times New Roman" pitchFamily="18" charset="0"/>
              </a:rPr>
              <a:t>例</a:t>
            </a:r>
            <a:r>
              <a:rPr lang="en-US" altLang="zh-CN" sz="2800">
                <a:solidFill>
                  <a:srgbClr val="CC0000"/>
                </a:solidFill>
                <a:latin typeface="Times New Roman" pitchFamily="18" charset="0"/>
              </a:rPr>
              <a:t>2</a:t>
            </a:r>
            <a:r>
              <a:rPr lang="zh-CN" altLang="en-US" sz="2800">
                <a:solidFill>
                  <a:srgbClr val="CC0000"/>
                </a:solidFill>
                <a:latin typeface="Times New Roman" pitchFamily="18" charset="0"/>
              </a:rPr>
              <a:t>：</a:t>
            </a:r>
            <a:r>
              <a:rPr lang="zh-CN" altLang="en-US" sz="2800">
                <a:solidFill>
                  <a:srgbClr val="000099"/>
                </a:solidFill>
                <a:latin typeface="Times New Roman" pitchFamily="18" charset="0"/>
              </a:rPr>
              <a:t>用估算法计算图示电路的静态工作点。</a:t>
            </a:r>
          </a:p>
        </p:txBody>
      </p:sp>
      <p:graphicFrame>
        <p:nvGraphicFramePr>
          <p:cNvPr id="76803" name="Object 3"/>
          <p:cNvGraphicFramePr>
            <a:graphicFrameLocks noChangeAspect="1"/>
          </p:cNvGraphicFramePr>
          <p:nvPr>
            <p:extLst>
              <p:ext uri="{D42A27DB-BD31-4B8C-83A1-F6EECF244321}">
                <p14:modId xmlns:p14="http://schemas.microsoft.com/office/powerpoint/2010/main" val="982842704"/>
              </p:ext>
            </p:extLst>
          </p:nvPr>
        </p:nvGraphicFramePr>
        <p:xfrm>
          <a:off x="4060825" y="4437112"/>
          <a:ext cx="3679825" cy="1082675"/>
        </p:xfrm>
        <a:graphic>
          <a:graphicData uri="http://schemas.openxmlformats.org/presentationml/2006/ole">
            <mc:AlternateContent xmlns:mc="http://schemas.openxmlformats.org/markup-compatibility/2006">
              <mc:Choice xmlns:v="urn:schemas-microsoft-com:vml" Requires="v">
                <p:oleObj spid="_x0000_s37510" name="公式" r:id="rId5" imgW="1542982" imgH="323920" progId="Equation.3">
                  <p:embed/>
                </p:oleObj>
              </mc:Choice>
              <mc:Fallback>
                <p:oleObj name="公式" r:id="rId5" imgW="1542982" imgH="32392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0825" y="4437112"/>
                        <a:ext cx="3679825"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4" name="Object 4"/>
          <p:cNvGraphicFramePr>
            <a:graphicFrameLocks noChangeAspect="1"/>
          </p:cNvGraphicFramePr>
          <p:nvPr>
            <p:extLst>
              <p:ext uri="{D42A27DB-BD31-4B8C-83A1-F6EECF244321}">
                <p14:modId xmlns:p14="http://schemas.microsoft.com/office/powerpoint/2010/main" val="2173698849"/>
              </p:ext>
            </p:extLst>
          </p:nvPr>
        </p:nvGraphicFramePr>
        <p:xfrm>
          <a:off x="4017963" y="2806849"/>
          <a:ext cx="3217862" cy="1089025"/>
        </p:xfrm>
        <a:graphic>
          <a:graphicData uri="http://schemas.openxmlformats.org/presentationml/2006/ole">
            <mc:AlternateContent xmlns:mc="http://schemas.openxmlformats.org/markup-compatibility/2006">
              <mc:Choice xmlns:v="urn:schemas-microsoft-com:vml" Requires="v">
                <p:oleObj spid="_x0000_s37511" name="Equation" r:id="rId7" imgW="1228771" imgH="361981" progId="Equation.3">
                  <p:embed/>
                </p:oleObj>
              </mc:Choice>
              <mc:Fallback>
                <p:oleObj name="Equation" r:id="rId7" imgW="1228771" imgH="361981"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7963" y="2806849"/>
                        <a:ext cx="3217862"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5" name="Object 5"/>
          <p:cNvGraphicFramePr>
            <a:graphicFrameLocks noChangeAspect="1"/>
          </p:cNvGraphicFramePr>
          <p:nvPr>
            <p:extLst>
              <p:ext uri="{D42A27DB-BD31-4B8C-83A1-F6EECF244321}">
                <p14:modId xmlns:p14="http://schemas.microsoft.com/office/powerpoint/2010/main" val="4140568134"/>
              </p:ext>
            </p:extLst>
          </p:nvPr>
        </p:nvGraphicFramePr>
        <p:xfrm>
          <a:off x="4056063" y="3886349"/>
          <a:ext cx="1595437" cy="638175"/>
        </p:xfrm>
        <a:graphic>
          <a:graphicData uri="http://schemas.openxmlformats.org/presentationml/2006/ole">
            <mc:AlternateContent xmlns:mc="http://schemas.openxmlformats.org/markup-compatibility/2006">
              <mc:Choice xmlns:v="urn:schemas-microsoft-com:vml" Requires="v">
                <p:oleObj spid="_x0000_s37512" name="公式" r:id="rId9" imgW="552569" imgH="171408" progId="Equation.3">
                  <p:embed/>
                </p:oleObj>
              </mc:Choice>
              <mc:Fallback>
                <p:oleObj name="公式" r:id="rId9" imgW="552569" imgH="171408"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56063" y="3886349"/>
                        <a:ext cx="1595437"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6" name="Object 6"/>
          <p:cNvGraphicFramePr>
            <a:graphicFrameLocks noChangeAspect="1"/>
          </p:cNvGraphicFramePr>
          <p:nvPr>
            <p:extLst>
              <p:ext uri="{D42A27DB-BD31-4B8C-83A1-F6EECF244321}">
                <p14:modId xmlns:p14="http://schemas.microsoft.com/office/powerpoint/2010/main" val="3345850654"/>
              </p:ext>
            </p:extLst>
          </p:nvPr>
        </p:nvGraphicFramePr>
        <p:xfrm>
          <a:off x="3911600" y="1663849"/>
          <a:ext cx="3619500" cy="581025"/>
        </p:xfrm>
        <a:graphic>
          <a:graphicData uri="http://schemas.openxmlformats.org/presentationml/2006/ole">
            <mc:AlternateContent xmlns:mc="http://schemas.openxmlformats.org/markup-compatibility/2006">
              <mc:Choice xmlns:v="urn:schemas-microsoft-com:vml" Requires="v">
                <p:oleObj spid="_x0000_s37513" name="Equation" r:id="rId11" imgW="1542982" imgH="142795" progId="Equation.3">
                  <p:embed/>
                </p:oleObj>
              </mc:Choice>
              <mc:Fallback>
                <p:oleObj name="Equation" r:id="rId11" imgW="1542982" imgH="142795"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11600" y="1663849"/>
                        <a:ext cx="36195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7" name="Object 7"/>
          <p:cNvGraphicFramePr>
            <a:graphicFrameLocks noChangeAspect="1"/>
          </p:cNvGraphicFramePr>
          <p:nvPr>
            <p:extLst>
              <p:ext uri="{D42A27DB-BD31-4B8C-83A1-F6EECF244321}">
                <p14:modId xmlns:p14="http://schemas.microsoft.com/office/powerpoint/2010/main" val="2620920887"/>
              </p:ext>
            </p:extLst>
          </p:nvPr>
        </p:nvGraphicFramePr>
        <p:xfrm>
          <a:off x="4598988" y="2309961"/>
          <a:ext cx="3860800" cy="527050"/>
        </p:xfrm>
        <a:graphic>
          <a:graphicData uri="http://schemas.openxmlformats.org/presentationml/2006/ole">
            <mc:AlternateContent xmlns:mc="http://schemas.openxmlformats.org/markup-compatibility/2006">
              <mc:Choice xmlns:v="urn:schemas-microsoft-com:vml" Requires="v">
                <p:oleObj spid="_x0000_s37514" name="Equation" r:id="rId13" imgW="1724112" imgH="133347" progId="Equation.3">
                  <p:embed/>
                </p:oleObj>
              </mc:Choice>
              <mc:Fallback>
                <p:oleObj name="Equation" r:id="rId13" imgW="1724112" imgH="133347"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98988" y="2309961"/>
                        <a:ext cx="3860800"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08" name="Rectangle 8"/>
          <p:cNvSpPr>
            <a:spLocks noChangeArrowheads="1"/>
          </p:cNvSpPr>
          <p:nvPr/>
        </p:nvSpPr>
        <p:spPr bwMode="auto">
          <a:xfrm>
            <a:off x="323850" y="5445224"/>
            <a:ext cx="8497888" cy="946150"/>
          </a:xfrm>
          <a:prstGeom prst="rect">
            <a:avLst/>
          </a:prstGeom>
          <a:noFill/>
          <a:ln w="9525">
            <a:noFill/>
            <a:miter lim="800000"/>
            <a:headEnd/>
            <a:tailEnd/>
          </a:ln>
          <a:effectLst/>
        </p:spPr>
        <p:txBody>
          <a:bodyPr>
            <a:spAutoFit/>
          </a:bodyPr>
          <a:lstStyle/>
          <a:p>
            <a:pPr eaLnBrk="1" hangingPunct="1">
              <a:defRPr/>
            </a:pPr>
            <a:r>
              <a:rPr lang="en-US" altLang="zh-CN" sz="2800" dirty="0">
                <a:solidFill>
                  <a:srgbClr val="000099"/>
                </a:solidFill>
              </a:rPr>
              <a:t>    </a:t>
            </a:r>
            <a:r>
              <a:rPr lang="zh-CN" altLang="en-US" sz="2800" dirty="0">
                <a:solidFill>
                  <a:srgbClr val="000099"/>
                </a:solidFill>
              </a:rPr>
              <a:t>由例</a:t>
            </a:r>
            <a:r>
              <a:rPr lang="en-US" altLang="zh-CN" sz="2800" dirty="0">
                <a:solidFill>
                  <a:srgbClr val="000099"/>
                </a:solidFill>
                <a:latin typeface="Times New Roman" pitchFamily="18" charset="0"/>
              </a:rPr>
              <a:t>1</a:t>
            </a:r>
            <a:r>
              <a:rPr lang="zh-CN" altLang="en-US" sz="2800" dirty="0">
                <a:solidFill>
                  <a:srgbClr val="000099"/>
                </a:solidFill>
              </a:rPr>
              <a:t>、例</a:t>
            </a:r>
            <a:r>
              <a:rPr lang="en-US" altLang="zh-CN" sz="2800" dirty="0">
                <a:solidFill>
                  <a:srgbClr val="000099"/>
                </a:solidFill>
                <a:latin typeface="Times New Roman" pitchFamily="18" charset="0"/>
              </a:rPr>
              <a:t>2</a:t>
            </a:r>
            <a:r>
              <a:rPr lang="zh-CN" altLang="en-US" sz="2800" dirty="0">
                <a:solidFill>
                  <a:srgbClr val="000099"/>
                </a:solidFill>
              </a:rPr>
              <a:t>可知，当电路不同时，计算</a:t>
            </a:r>
            <a:r>
              <a:rPr lang="zh-CN" altLang="en-US" sz="2800" dirty="0">
                <a:solidFill>
                  <a:srgbClr val="000099"/>
                </a:solidFill>
                <a:latin typeface="Times New Roman" pitchFamily="18" charset="0"/>
              </a:rPr>
              <a:t>静态值的公式也不同。</a:t>
            </a:r>
            <a:endParaRPr lang="zh-CN" altLang="en-US" sz="2800" dirty="0">
              <a:solidFill>
                <a:srgbClr val="000099"/>
              </a:solidFill>
            </a:endParaRPr>
          </a:p>
        </p:txBody>
      </p:sp>
      <p:sp>
        <p:nvSpPr>
          <p:cNvPr id="76809" name="Rectangle 9"/>
          <p:cNvSpPr>
            <a:spLocks noChangeArrowheads="1"/>
          </p:cNvSpPr>
          <p:nvPr/>
        </p:nvSpPr>
        <p:spPr bwMode="auto">
          <a:xfrm>
            <a:off x="3922713" y="1114574"/>
            <a:ext cx="4105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zh-CN" altLang="en-US" sz="2800">
                <a:solidFill>
                  <a:schemeClr val="tx2"/>
                </a:solidFill>
              </a:rPr>
              <a:t>解：由</a:t>
            </a:r>
            <a:r>
              <a:rPr lang="en-US" altLang="zh-CN" sz="2800">
                <a:solidFill>
                  <a:schemeClr val="tx2"/>
                </a:solidFill>
                <a:latin typeface="Times New Roman" panose="02020603050405020304" pitchFamily="18" charset="0"/>
              </a:rPr>
              <a:t>KVL</a:t>
            </a:r>
            <a:r>
              <a:rPr lang="zh-CN" altLang="en-US" sz="2800">
                <a:solidFill>
                  <a:schemeClr val="tx2"/>
                </a:solidFill>
                <a:latin typeface="Times New Roman" panose="02020603050405020304" pitchFamily="18" charset="0"/>
              </a:rPr>
              <a:t>可得出</a:t>
            </a:r>
          </a:p>
        </p:txBody>
      </p:sp>
      <p:sp>
        <p:nvSpPr>
          <p:cNvPr id="76810" name="Rectangle 10"/>
          <p:cNvSpPr>
            <a:spLocks noChangeArrowheads="1"/>
          </p:cNvSpPr>
          <p:nvPr/>
        </p:nvSpPr>
        <p:spPr bwMode="auto">
          <a:xfrm>
            <a:off x="1687513" y="4556274"/>
            <a:ext cx="2452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zh-CN" altLang="en-US" sz="2800">
                <a:solidFill>
                  <a:schemeClr val="tx2"/>
                </a:solidFill>
              </a:rPr>
              <a:t>由</a:t>
            </a:r>
            <a:r>
              <a:rPr lang="en-US" altLang="zh-CN" sz="2800">
                <a:solidFill>
                  <a:schemeClr val="tx2"/>
                </a:solidFill>
                <a:latin typeface="Times New Roman" panose="02020603050405020304" pitchFamily="18" charset="0"/>
              </a:rPr>
              <a:t>KVL</a:t>
            </a:r>
            <a:r>
              <a:rPr lang="zh-CN" altLang="en-US" sz="2800">
                <a:solidFill>
                  <a:schemeClr val="tx2"/>
                </a:solidFill>
                <a:latin typeface="Times New Roman" panose="02020603050405020304" pitchFamily="18" charset="0"/>
              </a:rPr>
              <a:t>可得</a:t>
            </a:r>
          </a:p>
        </p:txBody>
      </p:sp>
      <p:grpSp>
        <p:nvGrpSpPr>
          <p:cNvPr id="2" name="Group 14"/>
          <p:cNvGrpSpPr>
            <a:grpSpLocks/>
          </p:cNvGrpSpPr>
          <p:nvPr/>
        </p:nvGrpSpPr>
        <p:grpSpPr bwMode="auto">
          <a:xfrm>
            <a:off x="981075" y="1254274"/>
            <a:ext cx="1676400" cy="3086100"/>
            <a:chOff x="503" y="936"/>
            <a:chExt cx="1056" cy="1944"/>
          </a:xfrm>
        </p:grpSpPr>
        <p:sp>
          <p:nvSpPr>
            <p:cNvPr id="36880" name="Line 15"/>
            <p:cNvSpPr>
              <a:spLocks noChangeShapeType="1"/>
            </p:cNvSpPr>
            <p:nvPr/>
          </p:nvSpPr>
          <p:spPr bwMode="auto">
            <a:xfrm>
              <a:off x="509" y="2135"/>
              <a:ext cx="57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1" name="Line 16"/>
            <p:cNvSpPr>
              <a:spLocks noChangeShapeType="1"/>
            </p:cNvSpPr>
            <p:nvPr/>
          </p:nvSpPr>
          <p:spPr bwMode="auto">
            <a:xfrm>
              <a:off x="1074" y="2146"/>
              <a:ext cx="147" cy="16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2" name="Line 17"/>
            <p:cNvSpPr>
              <a:spLocks noChangeShapeType="1"/>
            </p:cNvSpPr>
            <p:nvPr/>
          </p:nvSpPr>
          <p:spPr bwMode="auto">
            <a:xfrm>
              <a:off x="505" y="936"/>
              <a:ext cx="0" cy="1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3" name="Line 18"/>
            <p:cNvSpPr>
              <a:spLocks noChangeShapeType="1"/>
            </p:cNvSpPr>
            <p:nvPr/>
          </p:nvSpPr>
          <p:spPr bwMode="auto">
            <a:xfrm>
              <a:off x="503" y="936"/>
              <a:ext cx="105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4" name="Line 19"/>
            <p:cNvSpPr>
              <a:spLocks noChangeShapeType="1"/>
            </p:cNvSpPr>
            <p:nvPr/>
          </p:nvSpPr>
          <p:spPr bwMode="auto">
            <a:xfrm>
              <a:off x="1226" y="2304"/>
              <a:ext cx="0" cy="576"/>
            </a:xfrm>
            <a:prstGeom prst="line">
              <a:avLst/>
            </a:prstGeom>
            <a:noFill/>
            <a:ln w="28575">
              <a:solidFill>
                <a:schemeClr val="accent2"/>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20"/>
          <p:cNvGrpSpPr>
            <a:grpSpLocks/>
          </p:cNvGrpSpPr>
          <p:nvPr/>
        </p:nvGrpSpPr>
        <p:grpSpPr bwMode="auto">
          <a:xfrm>
            <a:off x="2376488" y="1592411"/>
            <a:ext cx="381000" cy="2670175"/>
            <a:chOff x="1344" y="1149"/>
            <a:chExt cx="240" cy="1682"/>
          </a:xfrm>
        </p:grpSpPr>
        <p:sp>
          <p:nvSpPr>
            <p:cNvPr id="36878" name="Line 21"/>
            <p:cNvSpPr>
              <a:spLocks noChangeShapeType="1"/>
            </p:cNvSpPr>
            <p:nvPr/>
          </p:nvSpPr>
          <p:spPr bwMode="auto">
            <a:xfrm>
              <a:off x="1368" y="1149"/>
              <a:ext cx="0" cy="1682"/>
            </a:xfrm>
            <a:prstGeom prst="line">
              <a:avLst/>
            </a:prstGeom>
            <a:noFill/>
            <a:ln w="28575">
              <a:solidFill>
                <a:srgbClr val="FF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9" name="Line 22"/>
            <p:cNvSpPr>
              <a:spLocks noChangeShapeType="1"/>
            </p:cNvSpPr>
            <p:nvPr/>
          </p:nvSpPr>
          <p:spPr bwMode="auto">
            <a:xfrm>
              <a:off x="1344" y="1152"/>
              <a:ext cx="24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21" name="Rectangle 2"/>
          <p:cNvSpPr txBox="1">
            <a:spLocks noChangeArrowheads="1"/>
          </p:cNvSpPr>
          <p:nvPr/>
        </p:nvSpPr>
        <p:spPr bwMode="auto">
          <a:xfrm>
            <a:off x="0" y="60792"/>
            <a:ext cx="7878763" cy="5429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defRPr/>
            </a:pPr>
            <a:r>
              <a:rPr lang="en-US" altLang="zh-CN" sz="2800" b="1" kern="1200" dirty="0" smtClean="0">
                <a:solidFill>
                  <a:srgbClr val="0000FF"/>
                </a:solidFill>
                <a:latin typeface="微软雅黑" panose="020B0503020204020204" pitchFamily="34" charset="-122"/>
                <a:ea typeface="微软雅黑" panose="020B0503020204020204" pitchFamily="34" charset="-122"/>
              </a:rPr>
              <a:t>15.2.1  </a:t>
            </a:r>
            <a:r>
              <a:rPr lang="zh-CN" altLang="en-US" sz="2800" b="1" kern="1200" dirty="0" smtClean="0">
                <a:solidFill>
                  <a:srgbClr val="0000FF"/>
                </a:solidFill>
                <a:latin typeface="微软雅黑" panose="020B0503020204020204" pitchFamily="34" charset="-122"/>
                <a:ea typeface="微软雅黑" panose="020B0503020204020204" pitchFamily="34" charset="-122"/>
              </a:rPr>
              <a:t>用放大电路直流通路确定静态值</a:t>
            </a:r>
            <a:endParaRPr lang="zh-CN" altLang="en-US" sz="2800" b="1" kern="12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809"/>
                                        </p:tgtEl>
                                        <p:attrNameLst>
                                          <p:attrName>style.visibility</p:attrName>
                                        </p:attrNameLst>
                                      </p:cBhvr>
                                      <p:to>
                                        <p:strVal val="visible"/>
                                      </p:to>
                                    </p:set>
                                    <p:animEffect transition="in" filter="wipe(left)">
                                      <p:cBhvr>
                                        <p:cTn id="12" dur="500"/>
                                        <p:tgtEl>
                                          <p:spTgt spid="768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6806"/>
                                        </p:tgtEl>
                                        <p:attrNameLst>
                                          <p:attrName>style.visibility</p:attrName>
                                        </p:attrNameLst>
                                      </p:cBhvr>
                                      <p:to>
                                        <p:strVal val="visible"/>
                                      </p:to>
                                    </p:set>
                                    <p:animEffect transition="in" filter="wipe(left)">
                                      <p:cBhvr>
                                        <p:cTn id="17" dur="500"/>
                                        <p:tgtEl>
                                          <p:spTgt spid="768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6807"/>
                                        </p:tgtEl>
                                        <p:attrNameLst>
                                          <p:attrName>style.visibility</p:attrName>
                                        </p:attrNameLst>
                                      </p:cBhvr>
                                      <p:to>
                                        <p:strVal val="visible"/>
                                      </p:to>
                                    </p:set>
                                    <p:animEffect transition="in" filter="wipe(left)">
                                      <p:cBhvr>
                                        <p:cTn id="22" dur="500"/>
                                        <p:tgtEl>
                                          <p:spTgt spid="768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6804"/>
                                        </p:tgtEl>
                                        <p:attrNameLst>
                                          <p:attrName>style.visibility</p:attrName>
                                        </p:attrNameLst>
                                      </p:cBhvr>
                                      <p:to>
                                        <p:strVal val="visible"/>
                                      </p:to>
                                    </p:set>
                                    <p:animEffect transition="in" filter="wipe(left)">
                                      <p:cBhvr>
                                        <p:cTn id="27" dur="500"/>
                                        <p:tgtEl>
                                          <p:spTgt spid="768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6805"/>
                                        </p:tgtEl>
                                        <p:attrNameLst>
                                          <p:attrName>style.visibility</p:attrName>
                                        </p:attrNameLst>
                                      </p:cBhvr>
                                      <p:to>
                                        <p:strVal val="visible"/>
                                      </p:to>
                                    </p:set>
                                    <p:animEffect transition="in" filter="wipe(left)">
                                      <p:cBhvr>
                                        <p:cTn id="32" dur="500"/>
                                        <p:tgtEl>
                                          <p:spTgt spid="7680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up)">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6810"/>
                                        </p:tgtEl>
                                        <p:attrNameLst>
                                          <p:attrName>style.visibility</p:attrName>
                                        </p:attrNameLst>
                                      </p:cBhvr>
                                      <p:to>
                                        <p:strVal val="visible"/>
                                      </p:to>
                                    </p:set>
                                    <p:animEffect transition="in" filter="wipe(left)">
                                      <p:cBhvr>
                                        <p:cTn id="42" dur="500"/>
                                        <p:tgtEl>
                                          <p:spTgt spid="768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6803"/>
                                        </p:tgtEl>
                                        <p:attrNameLst>
                                          <p:attrName>style.visibility</p:attrName>
                                        </p:attrNameLst>
                                      </p:cBhvr>
                                      <p:to>
                                        <p:strVal val="visible"/>
                                      </p:to>
                                    </p:set>
                                    <p:animEffect transition="in" filter="wipe(left)">
                                      <p:cBhvr>
                                        <p:cTn id="47" dur="500"/>
                                        <p:tgtEl>
                                          <p:spTgt spid="7680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6808"/>
                                        </p:tgtEl>
                                        <p:attrNameLst>
                                          <p:attrName>style.visibility</p:attrName>
                                        </p:attrNameLst>
                                      </p:cBhvr>
                                      <p:to>
                                        <p:strVal val="visible"/>
                                      </p:to>
                                    </p:set>
                                    <p:animEffect transition="in" filter="wipe(left)">
                                      <p:cBhvr>
                                        <p:cTn id="52" dur="500"/>
                                        <p:tgtEl>
                                          <p:spTgt spid="76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8" grpId="0" autoUpdateAnimBg="0"/>
      <p:bldP spid="76809" grpId="0" autoUpdateAnimBg="0"/>
      <p:bldP spid="7681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bwMode="auto">
          <a:xfrm>
            <a:off x="0" y="50801"/>
            <a:ext cx="6238875" cy="528637"/>
          </a:xfrm>
          <a:prstGeom prst="rect">
            <a:avLst/>
          </a:prstGeom>
          <a:ln>
            <a:miter lim="800000"/>
            <a:headEnd/>
            <a:tailEnd/>
          </a:ln>
        </p:spPr>
        <p:txBody>
          <a:bodyPr vert="horz" wrap="square" lIns="91440" tIns="45720" rIns="91440" bIns="45720" numCol="1" anchor="ctr" anchorCtr="0" compatLnSpc="1">
            <a:prstTxWarp prst="textNoShape">
              <a:avLst/>
            </a:prstTxWarp>
          </a:bodyPr>
          <a:lstStyle/>
          <a:p>
            <a:pPr algn="l" eaLnBrk="1" hangingPunct="1">
              <a:defRPr/>
            </a:pPr>
            <a:r>
              <a:rPr lang="en-US" altLang="zh-CN" sz="2800" b="1" kern="1200" dirty="0">
                <a:solidFill>
                  <a:srgbClr val="0000FF"/>
                </a:solidFill>
                <a:latin typeface="微软雅黑" panose="020B0503020204020204" pitchFamily="34" charset="-122"/>
                <a:ea typeface="微软雅黑" panose="020B0503020204020204" pitchFamily="34" charset="-122"/>
              </a:rPr>
              <a:t>15.2.2 </a:t>
            </a:r>
            <a:r>
              <a:rPr lang="en-US" altLang="zh-CN" sz="2800" b="1" kern="1200" dirty="0" smtClean="0">
                <a:solidFill>
                  <a:srgbClr val="0000FF"/>
                </a:solidFill>
                <a:latin typeface="微软雅黑" panose="020B0503020204020204" pitchFamily="34" charset="-122"/>
                <a:ea typeface="微软雅黑" panose="020B0503020204020204" pitchFamily="34" charset="-122"/>
              </a:rPr>
              <a:t> </a:t>
            </a:r>
            <a:r>
              <a:rPr lang="zh-CN" altLang="en-US" sz="2800" b="1" kern="1200" dirty="0" smtClean="0">
                <a:solidFill>
                  <a:srgbClr val="0000FF"/>
                </a:solidFill>
                <a:latin typeface="微软雅黑" panose="020B0503020204020204" pitchFamily="34" charset="-122"/>
                <a:ea typeface="微软雅黑" panose="020B0503020204020204" pitchFamily="34" charset="-122"/>
              </a:rPr>
              <a:t>用</a:t>
            </a:r>
            <a:r>
              <a:rPr lang="zh-CN" altLang="en-US" sz="2800" b="1" kern="1200" dirty="0">
                <a:solidFill>
                  <a:srgbClr val="0000FF"/>
                </a:solidFill>
                <a:latin typeface="微软雅黑" panose="020B0503020204020204" pitchFamily="34" charset="-122"/>
                <a:ea typeface="微软雅黑" panose="020B0503020204020204" pitchFamily="34" charset="-122"/>
              </a:rPr>
              <a:t>图解法确定静态值</a:t>
            </a:r>
          </a:p>
        </p:txBody>
      </p:sp>
      <p:sp>
        <p:nvSpPr>
          <p:cNvPr id="77827" name="Rectangle 3" descr="40%"/>
          <p:cNvSpPr>
            <a:spLocks noChangeArrowheads="1"/>
          </p:cNvSpPr>
          <p:nvPr/>
        </p:nvSpPr>
        <p:spPr bwMode="auto">
          <a:xfrm>
            <a:off x="1149350" y="943676"/>
            <a:ext cx="4964113"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zh-CN" altLang="en-US" sz="2800">
                <a:solidFill>
                  <a:schemeClr val="tx2"/>
                </a:solidFill>
              </a:rPr>
              <a:t>用作图的方法确定静态值</a:t>
            </a:r>
            <a:endParaRPr lang="zh-CN" altLang="en-US" sz="2800">
              <a:solidFill>
                <a:schemeClr val="tx2"/>
              </a:solidFill>
              <a:latin typeface="Times New Roman" pitchFamily="18" charset="0"/>
              <a:ea typeface="楷体_GB2312" pitchFamily="49" charset="-122"/>
            </a:endParaRPr>
          </a:p>
        </p:txBody>
      </p:sp>
      <p:sp>
        <p:nvSpPr>
          <p:cNvPr id="77828" name="Rectangle 4"/>
          <p:cNvSpPr>
            <a:spLocks noChangeArrowheads="1"/>
          </p:cNvSpPr>
          <p:nvPr/>
        </p:nvSpPr>
        <p:spPr bwMode="auto">
          <a:xfrm>
            <a:off x="395288" y="3022510"/>
            <a:ext cx="4918075" cy="977833"/>
          </a:xfrm>
          <a:prstGeom prst="rect">
            <a:avLst/>
          </a:prstGeom>
          <a:noFill/>
          <a:ln w="38100">
            <a:noFill/>
            <a:miter lim="800000"/>
            <a:headEnd/>
            <a:tailEnd/>
          </a:ln>
          <a:effectLst/>
        </p:spPr>
        <p:txBody>
          <a:bodyPr lIns="90000" tIns="46800" rIns="90000" bIns="46800" anchor="ctr">
            <a:spAutoFit/>
          </a:bodyPr>
          <a:lstStyle/>
          <a:p>
            <a:pPr eaLnBrk="1" hangingPunct="1">
              <a:spcBef>
                <a:spcPct val="5000"/>
              </a:spcBef>
              <a:defRPr/>
            </a:pPr>
            <a:r>
              <a:rPr lang="zh-CN" altLang="en-US" sz="2800" dirty="0">
                <a:solidFill>
                  <a:srgbClr val="CC0000"/>
                </a:solidFill>
                <a:latin typeface="Times New Roman" pitchFamily="18" charset="0"/>
              </a:rPr>
              <a:t>步骤：</a:t>
            </a:r>
          </a:p>
          <a:p>
            <a:pPr eaLnBrk="1" hangingPunct="1">
              <a:spcBef>
                <a:spcPct val="5000"/>
              </a:spcBef>
              <a:defRPr/>
            </a:pPr>
            <a:r>
              <a:rPr lang="zh-CN" altLang="en-US" sz="2800" dirty="0">
                <a:solidFill>
                  <a:srgbClr val="005C00"/>
                </a:solidFill>
                <a:latin typeface="Times New Roman" pitchFamily="18" charset="0"/>
              </a:rPr>
              <a:t>        </a:t>
            </a:r>
            <a:r>
              <a:rPr lang="en-US" altLang="zh-CN" sz="2800" dirty="0">
                <a:solidFill>
                  <a:srgbClr val="000099"/>
                </a:solidFill>
                <a:latin typeface="Times New Roman" pitchFamily="18" charset="0"/>
              </a:rPr>
              <a:t>1. </a:t>
            </a:r>
            <a:r>
              <a:rPr lang="zh-CN" altLang="en-US" sz="2800" dirty="0">
                <a:solidFill>
                  <a:srgbClr val="000099"/>
                </a:solidFill>
              </a:rPr>
              <a:t>用估算法确定</a:t>
            </a:r>
            <a:r>
              <a:rPr lang="en-US" altLang="zh-CN" sz="2800" i="1" dirty="0">
                <a:solidFill>
                  <a:srgbClr val="000099"/>
                </a:solidFill>
                <a:latin typeface="Times New Roman" pitchFamily="18" charset="0"/>
              </a:rPr>
              <a:t>I</a:t>
            </a:r>
            <a:r>
              <a:rPr lang="en-US" altLang="zh-CN" sz="2800" baseline="-25000" dirty="0">
                <a:solidFill>
                  <a:srgbClr val="000099"/>
                </a:solidFill>
                <a:latin typeface="Times New Roman" pitchFamily="18" charset="0"/>
              </a:rPr>
              <a:t>B </a:t>
            </a:r>
            <a:r>
              <a:rPr lang="zh-CN" altLang="en-US" sz="2800" dirty="0">
                <a:solidFill>
                  <a:srgbClr val="000099"/>
                </a:solidFill>
                <a:latin typeface="Times New Roman" pitchFamily="18" charset="0"/>
              </a:rPr>
              <a:t>。</a:t>
            </a:r>
          </a:p>
        </p:txBody>
      </p:sp>
      <p:sp>
        <p:nvSpPr>
          <p:cNvPr id="77829" name="Rectangle 5" descr="40%"/>
          <p:cNvSpPr>
            <a:spLocks noChangeArrowheads="1"/>
          </p:cNvSpPr>
          <p:nvPr/>
        </p:nvSpPr>
        <p:spPr bwMode="auto">
          <a:xfrm>
            <a:off x="398463" y="1550221"/>
            <a:ext cx="4978400" cy="1537986"/>
          </a:xfrm>
          <a:prstGeom prst="rect">
            <a:avLst/>
          </a:prstGeom>
          <a:noFill/>
          <a:ln w="38100">
            <a:noFill/>
            <a:miter lim="800000"/>
            <a:headEnd/>
            <a:tailEnd/>
          </a:ln>
          <a:effectLst/>
        </p:spPr>
        <p:txBody>
          <a:bodyPr lIns="90000" tIns="46800" rIns="90000" bIns="46800" anchor="ctr">
            <a:spAutoFit/>
          </a:bodyPr>
          <a:lstStyle/>
          <a:p>
            <a:pPr eaLnBrk="1" hangingPunct="1">
              <a:lnSpc>
                <a:spcPct val="110000"/>
              </a:lnSpc>
              <a:spcBef>
                <a:spcPct val="5000"/>
              </a:spcBef>
              <a:defRPr/>
            </a:pPr>
            <a:r>
              <a:rPr lang="zh-CN" altLang="en-US" sz="2800">
                <a:solidFill>
                  <a:srgbClr val="CC0000"/>
                </a:solidFill>
              </a:rPr>
              <a:t>优点：</a:t>
            </a:r>
          </a:p>
          <a:p>
            <a:pPr eaLnBrk="1" hangingPunct="1">
              <a:lnSpc>
                <a:spcPct val="110000"/>
              </a:lnSpc>
              <a:spcBef>
                <a:spcPct val="5000"/>
              </a:spcBef>
              <a:defRPr/>
            </a:pPr>
            <a:r>
              <a:rPr lang="zh-CN" altLang="en-US" sz="2800">
                <a:solidFill>
                  <a:srgbClr val="CC0000"/>
                </a:solidFill>
              </a:rPr>
              <a:t>    </a:t>
            </a:r>
            <a:r>
              <a:rPr lang="zh-CN" altLang="en-US" sz="2800">
                <a:solidFill>
                  <a:schemeClr val="tx2"/>
                </a:solidFill>
              </a:rPr>
              <a:t>能直观地分析和了解静态值的变化对放大电路的影响。</a:t>
            </a:r>
            <a:endParaRPr lang="zh-CN" altLang="en-US" sz="2800">
              <a:solidFill>
                <a:schemeClr val="tx2"/>
              </a:solidFill>
              <a:latin typeface="Times New Roman" pitchFamily="18" charset="0"/>
              <a:ea typeface="楷体_GB2312" pitchFamily="49" charset="-122"/>
            </a:endParaRPr>
          </a:p>
        </p:txBody>
      </p:sp>
      <p:sp>
        <p:nvSpPr>
          <p:cNvPr id="77830" name="Rectangle 6"/>
          <p:cNvSpPr>
            <a:spLocks noChangeArrowheads="1"/>
          </p:cNvSpPr>
          <p:nvPr/>
        </p:nvSpPr>
        <p:spPr bwMode="auto">
          <a:xfrm>
            <a:off x="1114425" y="3953576"/>
            <a:ext cx="5618163"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99"/>
                </a:solidFill>
                <a:latin typeface="Times New Roman" pitchFamily="18" charset="0"/>
              </a:rPr>
              <a:t>2. </a:t>
            </a:r>
            <a:r>
              <a:rPr lang="zh-CN" altLang="en-US" sz="2800" dirty="0">
                <a:solidFill>
                  <a:srgbClr val="000099"/>
                </a:solidFill>
              </a:rPr>
              <a:t>由输出特性确定</a:t>
            </a:r>
            <a:r>
              <a:rPr lang="en-US" altLang="zh-CN" sz="2800" i="1" dirty="0">
                <a:solidFill>
                  <a:srgbClr val="000099"/>
                </a:solidFill>
                <a:latin typeface="Times New Roman" pitchFamily="18" charset="0"/>
                <a:ea typeface="楷体_GB2312" pitchFamily="49" charset="-122"/>
              </a:rPr>
              <a:t>I</a:t>
            </a:r>
            <a:r>
              <a:rPr lang="en-US" altLang="zh-CN" sz="2800" baseline="-25000" dirty="0">
                <a:solidFill>
                  <a:srgbClr val="000099"/>
                </a:solidFill>
                <a:latin typeface="Times New Roman" pitchFamily="18" charset="0"/>
                <a:ea typeface="楷体_GB2312" pitchFamily="49" charset="-122"/>
              </a:rPr>
              <a:t>C</a:t>
            </a:r>
            <a:r>
              <a:rPr lang="en-US" altLang="zh-CN" sz="2800" i="1" baseline="-25000" dirty="0">
                <a:solidFill>
                  <a:srgbClr val="000099"/>
                </a:solidFill>
                <a:latin typeface="Times New Roman" pitchFamily="18" charset="0"/>
                <a:ea typeface="楷体_GB2312" pitchFamily="49" charset="-122"/>
              </a:rPr>
              <a:t> </a:t>
            </a:r>
            <a:r>
              <a:rPr lang="zh-CN" altLang="en-US" sz="2800" dirty="0">
                <a:solidFill>
                  <a:srgbClr val="000099"/>
                </a:solidFill>
              </a:rPr>
              <a:t>和</a:t>
            </a:r>
            <a:r>
              <a:rPr lang="en-US" altLang="zh-CN" sz="2800" i="1" dirty="0" smtClean="0">
                <a:solidFill>
                  <a:srgbClr val="000099"/>
                </a:solidFill>
                <a:latin typeface="Times New Roman" pitchFamily="18" charset="0"/>
                <a:ea typeface="楷体_GB2312" pitchFamily="49" charset="-122"/>
              </a:rPr>
              <a:t>U</a:t>
            </a:r>
            <a:r>
              <a:rPr lang="en-US" altLang="zh-CN" sz="2800" baseline="-25000" dirty="0" smtClean="0">
                <a:solidFill>
                  <a:srgbClr val="000099"/>
                </a:solidFill>
                <a:latin typeface="Times New Roman" pitchFamily="18" charset="0"/>
                <a:ea typeface="楷体_GB2312" pitchFamily="49" charset="-122"/>
              </a:rPr>
              <a:t>CE</a:t>
            </a:r>
            <a:r>
              <a:rPr lang="zh-CN" altLang="en-US" sz="2800" dirty="0" smtClean="0">
                <a:solidFill>
                  <a:srgbClr val="000099"/>
                </a:solidFill>
                <a:latin typeface="Times New Roman" pitchFamily="18" charset="0"/>
                <a:ea typeface="楷体_GB2312" pitchFamily="49" charset="-122"/>
              </a:rPr>
              <a:t>。</a:t>
            </a:r>
            <a:endParaRPr lang="zh-CN" altLang="en-US" sz="2800" dirty="0">
              <a:solidFill>
                <a:srgbClr val="000099"/>
              </a:solidFill>
              <a:latin typeface="Times New Roman" pitchFamily="18" charset="0"/>
              <a:ea typeface="楷体_GB2312" pitchFamily="49" charset="-122"/>
            </a:endParaRPr>
          </a:p>
        </p:txBody>
      </p:sp>
      <p:grpSp>
        <p:nvGrpSpPr>
          <p:cNvPr id="2" name="Group 44"/>
          <p:cNvGrpSpPr>
            <a:grpSpLocks/>
          </p:cNvGrpSpPr>
          <p:nvPr/>
        </p:nvGrpSpPr>
        <p:grpSpPr bwMode="auto">
          <a:xfrm>
            <a:off x="1465263" y="4526632"/>
            <a:ext cx="3733800" cy="1231900"/>
            <a:chOff x="960" y="3072"/>
            <a:chExt cx="2352" cy="776"/>
          </a:xfrm>
        </p:grpSpPr>
        <p:graphicFrame>
          <p:nvGraphicFramePr>
            <p:cNvPr id="38922" name="Object 8"/>
            <p:cNvGraphicFramePr>
              <a:graphicFrameLocks noChangeAspect="1"/>
            </p:cNvGraphicFramePr>
            <p:nvPr/>
          </p:nvGraphicFramePr>
          <p:xfrm>
            <a:off x="1053" y="3408"/>
            <a:ext cx="2259" cy="440"/>
          </p:xfrm>
          <a:graphic>
            <a:graphicData uri="http://schemas.openxmlformats.org/presentationml/2006/ole">
              <mc:AlternateContent xmlns:mc="http://schemas.openxmlformats.org/markup-compatibility/2006">
                <mc:Choice xmlns:v="urn:schemas-microsoft-com:vml" Requires="v">
                  <p:oleObj spid="_x0000_s39050" name="Equation" r:id="rId4" imgW="1247667" imgH="209468" progId="Equation.3">
                    <p:embed/>
                  </p:oleObj>
                </mc:Choice>
                <mc:Fallback>
                  <p:oleObj name="Equation" r:id="rId4" imgW="1247667" imgH="209468"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3" y="3408"/>
                          <a:ext cx="2259"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3" name="Rectangle 9"/>
            <p:cNvSpPr>
              <a:spLocks noChangeArrowheads="1"/>
            </p:cNvSpPr>
            <p:nvPr/>
          </p:nvSpPr>
          <p:spPr bwMode="auto">
            <a:xfrm>
              <a:off x="960" y="3072"/>
              <a:ext cx="18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sz="2800" i="1">
                  <a:solidFill>
                    <a:schemeClr val="tx1"/>
                  </a:solidFill>
                  <a:latin typeface="Times New Roman" panose="02020603050405020304" pitchFamily="18" charset="0"/>
                  <a:ea typeface="楷体_GB2312" pitchFamily="49" charset="-122"/>
                </a:rPr>
                <a:t>U</a:t>
              </a:r>
              <a:r>
                <a:rPr lang="en-US" altLang="zh-CN" sz="2800" baseline="-25000">
                  <a:solidFill>
                    <a:schemeClr val="tx1"/>
                  </a:solidFill>
                  <a:latin typeface="Times New Roman" panose="02020603050405020304" pitchFamily="18" charset="0"/>
                  <a:ea typeface="楷体_GB2312" pitchFamily="49" charset="-122"/>
                </a:rPr>
                <a:t>CE</a:t>
              </a:r>
              <a:r>
                <a:rPr lang="en-US" altLang="zh-CN" sz="2800" i="1" baseline="-25000">
                  <a:solidFill>
                    <a:schemeClr val="tx1"/>
                  </a:solidFill>
                  <a:latin typeface="Times New Roman" panose="02020603050405020304" pitchFamily="18" charset="0"/>
                  <a:ea typeface="楷体_GB2312" pitchFamily="49" charset="-122"/>
                </a:rPr>
                <a:t> </a:t>
              </a:r>
              <a:r>
                <a:rPr lang="en-US" altLang="zh-CN" sz="2800" i="1">
                  <a:solidFill>
                    <a:schemeClr val="tx1"/>
                  </a:solidFill>
                  <a:latin typeface="Times New Roman" panose="02020603050405020304" pitchFamily="18" charset="0"/>
                  <a:ea typeface="楷体_GB2312" pitchFamily="49" charset="-122"/>
                </a:rPr>
                <a:t>= U</a:t>
              </a:r>
              <a:r>
                <a:rPr lang="en-US" altLang="zh-CN" sz="2800" baseline="-25000">
                  <a:solidFill>
                    <a:schemeClr val="tx1"/>
                  </a:solidFill>
                  <a:latin typeface="Times New Roman" panose="02020603050405020304" pitchFamily="18" charset="0"/>
                  <a:ea typeface="楷体_GB2312" pitchFamily="49" charset="-122"/>
                </a:rPr>
                <a:t>CC</a:t>
              </a:r>
              <a:r>
                <a:rPr lang="en-US" altLang="zh-CN" sz="2800" i="1">
                  <a:solidFill>
                    <a:schemeClr val="tx1"/>
                  </a:solidFill>
                  <a:latin typeface="Times New Roman" panose="02020603050405020304" pitchFamily="18" charset="0"/>
                  <a:ea typeface="楷体_GB2312" pitchFamily="49" charset="-122"/>
                </a:rPr>
                <a:t>– I</a:t>
              </a:r>
              <a:r>
                <a:rPr lang="en-US" altLang="zh-CN" sz="2800" baseline="-25000">
                  <a:solidFill>
                    <a:schemeClr val="tx1"/>
                  </a:solidFill>
                  <a:latin typeface="Times New Roman" panose="02020603050405020304" pitchFamily="18" charset="0"/>
                  <a:ea typeface="楷体_GB2312" pitchFamily="49" charset="-122"/>
                </a:rPr>
                <a:t>C</a:t>
              </a:r>
              <a:r>
                <a:rPr lang="en-US" altLang="zh-CN" sz="2800" i="1">
                  <a:solidFill>
                    <a:schemeClr val="tx1"/>
                  </a:solidFill>
                  <a:latin typeface="Times New Roman" panose="02020603050405020304" pitchFamily="18" charset="0"/>
                  <a:ea typeface="楷体_GB2312" pitchFamily="49" charset="-122"/>
                </a:rPr>
                <a:t>R</a:t>
              </a:r>
              <a:r>
                <a:rPr lang="en-US" altLang="zh-CN" sz="2800" baseline="-25000">
                  <a:solidFill>
                    <a:schemeClr val="tx1"/>
                  </a:solidFill>
                  <a:latin typeface="Times New Roman" panose="02020603050405020304" pitchFamily="18" charset="0"/>
                  <a:ea typeface="楷体_GB2312" pitchFamily="49" charset="-122"/>
                </a:rPr>
                <a:t>C  </a:t>
              </a:r>
            </a:p>
          </p:txBody>
        </p:sp>
        <p:sp>
          <p:nvSpPr>
            <p:cNvPr id="38924" name="AutoShape 10"/>
            <p:cNvSpPr>
              <a:spLocks/>
            </p:cNvSpPr>
            <p:nvPr/>
          </p:nvSpPr>
          <p:spPr bwMode="auto">
            <a:xfrm>
              <a:off x="968" y="3197"/>
              <a:ext cx="88" cy="403"/>
            </a:xfrm>
            <a:prstGeom prst="leftBrace">
              <a:avLst>
                <a:gd name="adj1" fmla="val 38163"/>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grpSp>
      <p:sp>
        <p:nvSpPr>
          <p:cNvPr id="77870" name="AutoShape 46" descr="小棋盘"/>
          <p:cNvSpPr>
            <a:spLocks noChangeArrowheads="1"/>
          </p:cNvSpPr>
          <p:nvPr/>
        </p:nvSpPr>
        <p:spPr bwMode="auto">
          <a:xfrm>
            <a:off x="5089525" y="4526632"/>
            <a:ext cx="2566988" cy="557213"/>
          </a:xfrm>
          <a:prstGeom prst="wedgeRoundRectCallout">
            <a:avLst>
              <a:gd name="adj1" fmla="val -80491"/>
              <a:gd name="adj2" fmla="val 21227"/>
              <a:gd name="adj3" fmla="val 16667"/>
            </a:avLst>
          </a:prstGeom>
          <a:pattFill prst="smCheck">
            <a:fgClr>
              <a:srgbClr val="FFFF00"/>
            </a:fgClr>
            <a:bgClr>
              <a:srgbClr val="FFFFFF"/>
            </a:bgClr>
          </a:pattFill>
          <a:ln w="28575">
            <a:solidFill>
              <a:srgbClr val="006600"/>
            </a:solidFill>
            <a:miter lim="800000"/>
            <a:headEnd/>
            <a:tailEnd/>
          </a:ln>
          <a:effectLst/>
        </p:spPr>
        <p:txBody>
          <a:bodyPr/>
          <a:lstStyle/>
          <a:p>
            <a:pPr algn="ctr" eaLnBrk="1" hangingPunct="1">
              <a:defRPr/>
            </a:pPr>
            <a:r>
              <a:rPr lang="zh-CN" altLang="en-US" dirty="0">
                <a:latin typeface="Times New Roman" pitchFamily="18" charset="0"/>
              </a:rPr>
              <a:t>直流负载线方程</a:t>
            </a:r>
          </a:p>
        </p:txBody>
      </p:sp>
      <p:pic>
        <p:nvPicPr>
          <p:cNvPr id="38921" name="Picture 107" descr="图片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5163" y="908720"/>
            <a:ext cx="300355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27"/>
                                        </p:tgtEl>
                                        <p:attrNameLst>
                                          <p:attrName>style.visibility</p:attrName>
                                        </p:attrNameLst>
                                      </p:cBhvr>
                                      <p:to>
                                        <p:strVal val="visible"/>
                                      </p:to>
                                    </p:set>
                                    <p:animEffect transition="in" filter="wipe(left)">
                                      <p:cBhvr>
                                        <p:cTn id="7" dur="500"/>
                                        <p:tgtEl>
                                          <p:spTgt spid="778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829"/>
                                        </p:tgtEl>
                                        <p:attrNameLst>
                                          <p:attrName>style.visibility</p:attrName>
                                        </p:attrNameLst>
                                      </p:cBhvr>
                                      <p:to>
                                        <p:strVal val="visible"/>
                                      </p:to>
                                    </p:set>
                                    <p:animEffect transition="in" filter="wipe(left)">
                                      <p:cBhvr>
                                        <p:cTn id="12" dur="500"/>
                                        <p:tgtEl>
                                          <p:spTgt spid="778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828"/>
                                        </p:tgtEl>
                                        <p:attrNameLst>
                                          <p:attrName>style.visibility</p:attrName>
                                        </p:attrNameLst>
                                      </p:cBhvr>
                                      <p:to>
                                        <p:strVal val="visible"/>
                                      </p:to>
                                    </p:set>
                                    <p:animEffect transition="in" filter="wipe(left)">
                                      <p:cBhvr>
                                        <p:cTn id="17" dur="500"/>
                                        <p:tgtEl>
                                          <p:spTgt spid="778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7830"/>
                                        </p:tgtEl>
                                        <p:attrNameLst>
                                          <p:attrName>style.visibility</p:attrName>
                                        </p:attrNameLst>
                                      </p:cBhvr>
                                      <p:to>
                                        <p:strVal val="visible"/>
                                      </p:to>
                                    </p:set>
                                    <p:animEffect transition="in" filter="wipe(left)">
                                      <p:cBhvr>
                                        <p:cTn id="22" dur="500"/>
                                        <p:tgtEl>
                                          <p:spTgt spid="778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77870"/>
                                        </p:tgtEl>
                                        <p:attrNameLst>
                                          <p:attrName>style.visibility</p:attrName>
                                        </p:attrNameLst>
                                      </p:cBhvr>
                                      <p:to>
                                        <p:strVal val="visible"/>
                                      </p:to>
                                    </p:set>
                                    <p:animEffect transition="in" filter="wipe(right)">
                                      <p:cBhvr>
                                        <p:cTn id="32" dur="500"/>
                                        <p:tgtEl>
                                          <p:spTgt spid="77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autoUpdateAnimBg="0"/>
      <p:bldP spid="77828" grpId="0" autoUpdateAnimBg="0"/>
      <p:bldP spid="77829" grpId="0" autoUpdateAnimBg="0"/>
      <p:bldP spid="77830" grpId="0" autoUpdateAnimBg="0"/>
      <p:bldP spid="77870"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4"/>
          <p:cNvGrpSpPr>
            <a:grpSpLocks/>
          </p:cNvGrpSpPr>
          <p:nvPr/>
        </p:nvGrpSpPr>
        <p:grpSpPr bwMode="auto">
          <a:xfrm>
            <a:off x="1431925" y="2624237"/>
            <a:ext cx="3417888" cy="2740025"/>
            <a:chOff x="3252" y="1842"/>
            <a:chExt cx="2153" cy="1726"/>
          </a:xfrm>
        </p:grpSpPr>
        <p:grpSp>
          <p:nvGrpSpPr>
            <p:cNvPr id="41000" name="Group 155"/>
            <p:cNvGrpSpPr>
              <a:grpSpLocks/>
            </p:cNvGrpSpPr>
            <p:nvPr/>
          </p:nvGrpSpPr>
          <p:grpSpPr bwMode="auto">
            <a:xfrm>
              <a:off x="3252" y="2099"/>
              <a:ext cx="1645" cy="1411"/>
              <a:chOff x="2143" y="1541"/>
              <a:chExt cx="1321" cy="1294"/>
            </a:xfrm>
          </p:grpSpPr>
          <p:grpSp>
            <p:nvGrpSpPr>
              <p:cNvPr id="41005" name="Group 156"/>
              <p:cNvGrpSpPr>
                <a:grpSpLocks/>
              </p:cNvGrpSpPr>
              <p:nvPr/>
            </p:nvGrpSpPr>
            <p:grpSpPr bwMode="auto">
              <a:xfrm>
                <a:off x="2197" y="1833"/>
                <a:ext cx="1172" cy="547"/>
                <a:chOff x="673" y="2038"/>
                <a:chExt cx="1210" cy="547"/>
              </a:xfrm>
            </p:grpSpPr>
            <p:sp>
              <p:nvSpPr>
                <p:cNvPr id="41020" name="Freeform 157"/>
                <p:cNvSpPr>
                  <a:spLocks/>
                </p:cNvSpPr>
                <p:nvPr/>
              </p:nvSpPr>
              <p:spPr bwMode="auto">
                <a:xfrm>
                  <a:off x="705" y="2082"/>
                  <a:ext cx="243" cy="166"/>
                </a:xfrm>
                <a:custGeom>
                  <a:avLst/>
                  <a:gdLst>
                    <a:gd name="T0" fmla="*/ 0 w 217"/>
                    <a:gd name="T1" fmla="*/ 2 h 217"/>
                    <a:gd name="T2" fmla="*/ 571 w 217"/>
                    <a:gd name="T3" fmla="*/ 2 h 217"/>
                    <a:gd name="T4" fmla="*/ 2617 w 217"/>
                    <a:gd name="T5" fmla="*/ 0 h 217"/>
                    <a:gd name="T6" fmla="*/ 0 60000 65536"/>
                    <a:gd name="T7" fmla="*/ 0 60000 65536"/>
                    <a:gd name="T8" fmla="*/ 0 60000 65536"/>
                    <a:gd name="T9" fmla="*/ 0 w 217"/>
                    <a:gd name="T10" fmla="*/ 0 h 217"/>
                    <a:gd name="T11" fmla="*/ 217 w 217"/>
                    <a:gd name="T12" fmla="*/ 217 h 217"/>
                  </a:gdLst>
                  <a:ahLst/>
                  <a:cxnLst>
                    <a:cxn ang="T6">
                      <a:pos x="T0" y="T1"/>
                    </a:cxn>
                    <a:cxn ang="T7">
                      <a:pos x="T2" y="T3"/>
                    </a:cxn>
                    <a:cxn ang="T8">
                      <a:pos x="T4" y="T5"/>
                    </a:cxn>
                  </a:cxnLst>
                  <a:rect l="T9" t="T10" r="T11" b="T12"/>
                  <a:pathLst>
                    <a:path w="217" h="217">
                      <a:moveTo>
                        <a:pt x="0" y="217"/>
                      </a:moveTo>
                      <a:cubicBezTo>
                        <a:pt x="5" y="150"/>
                        <a:pt x="11" y="83"/>
                        <a:pt x="47" y="47"/>
                      </a:cubicBezTo>
                      <a:cubicBezTo>
                        <a:pt x="83" y="11"/>
                        <a:pt x="150" y="5"/>
                        <a:pt x="217"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21" name="Line 158"/>
                <p:cNvSpPr>
                  <a:spLocks noChangeShapeType="1"/>
                </p:cNvSpPr>
                <p:nvPr/>
              </p:nvSpPr>
              <p:spPr bwMode="auto">
                <a:xfrm flipH="1">
                  <a:off x="673" y="2241"/>
                  <a:ext cx="32" cy="3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2" name="Line 159"/>
                <p:cNvSpPr>
                  <a:spLocks noChangeShapeType="1"/>
                </p:cNvSpPr>
                <p:nvPr/>
              </p:nvSpPr>
              <p:spPr bwMode="auto">
                <a:xfrm flipV="1">
                  <a:off x="940" y="2038"/>
                  <a:ext cx="943" cy="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006" name="Group 160"/>
              <p:cNvGrpSpPr>
                <a:grpSpLocks/>
              </p:cNvGrpSpPr>
              <p:nvPr/>
            </p:nvGrpSpPr>
            <p:grpSpPr bwMode="auto">
              <a:xfrm>
                <a:off x="2169" y="2127"/>
                <a:ext cx="1229" cy="547"/>
                <a:chOff x="673" y="2038"/>
                <a:chExt cx="1210" cy="547"/>
              </a:xfrm>
            </p:grpSpPr>
            <p:sp>
              <p:nvSpPr>
                <p:cNvPr id="41017" name="Freeform 161"/>
                <p:cNvSpPr>
                  <a:spLocks/>
                </p:cNvSpPr>
                <p:nvPr/>
              </p:nvSpPr>
              <p:spPr bwMode="auto">
                <a:xfrm>
                  <a:off x="705" y="2082"/>
                  <a:ext cx="243" cy="166"/>
                </a:xfrm>
                <a:custGeom>
                  <a:avLst/>
                  <a:gdLst>
                    <a:gd name="T0" fmla="*/ 0 w 217"/>
                    <a:gd name="T1" fmla="*/ 2 h 217"/>
                    <a:gd name="T2" fmla="*/ 571 w 217"/>
                    <a:gd name="T3" fmla="*/ 2 h 217"/>
                    <a:gd name="T4" fmla="*/ 2617 w 217"/>
                    <a:gd name="T5" fmla="*/ 0 h 217"/>
                    <a:gd name="T6" fmla="*/ 0 60000 65536"/>
                    <a:gd name="T7" fmla="*/ 0 60000 65536"/>
                    <a:gd name="T8" fmla="*/ 0 60000 65536"/>
                    <a:gd name="T9" fmla="*/ 0 w 217"/>
                    <a:gd name="T10" fmla="*/ 0 h 217"/>
                    <a:gd name="T11" fmla="*/ 217 w 217"/>
                    <a:gd name="T12" fmla="*/ 217 h 217"/>
                  </a:gdLst>
                  <a:ahLst/>
                  <a:cxnLst>
                    <a:cxn ang="T6">
                      <a:pos x="T0" y="T1"/>
                    </a:cxn>
                    <a:cxn ang="T7">
                      <a:pos x="T2" y="T3"/>
                    </a:cxn>
                    <a:cxn ang="T8">
                      <a:pos x="T4" y="T5"/>
                    </a:cxn>
                  </a:cxnLst>
                  <a:rect l="T9" t="T10" r="T11" b="T12"/>
                  <a:pathLst>
                    <a:path w="217" h="217">
                      <a:moveTo>
                        <a:pt x="0" y="217"/>
                      </a:moveTo>
                      <a:cubicBezTo>
                        <a:pt x="5" y="150"/>
                        <a:pt x="11" y="83"/>
                        <a:pt x="47" y="47"/>
                      </a:cubicBezTo>
                      <a:cubicBezTo>
                        <a:pt x="83" y="11"/>
                        <a:pt x="150" y="5"/>
                        <a:pt x="217"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18" name="Line 162"/>
                <p:cNvSpPr>
                  <a:spLocks noChangeShapeType="1"/>
                </p:cNvSpPr>
                <p:nvPr/>
              </p:nvSpPr>
              <p:spPr bwMode="auto">
                <a:xfrm flipH="1">
                  <a:off x="673" y="2241"/>
                  <a:ext cx="32" cy="3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9" name="Line 163"/>
                <p:cNvSpPr>
                  <a:spLocks noChangeShapeType="1"/>
                </p:cNvSpPr>
                <p:nvPr/>
              </p:nvSpPr>
              <p:spPr bwMode="auto">
                <a:xfrm flipV="1">
                  <a:off x="940" y="2038"/>
                  <a:ext cx="943" cy="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007" name="Group 164"/>
              <p:cNvGrpSpPr>
                <a:grpSpLocks/>
              </p:cNvGrpSpPr>
              <p:nvPr/>
            </p:nvGrpSpPr>
            <p:grpSpPr bwMode="auto">
              <a:xfrm>
                <a:off x="2171" y="2409"/>
                <a:ext cx="1263" cy="210"/>
                <a:chOff x="722" y="2604"/>
                <a:chExt cx="1141" cy="210"/>
              </a:xfrm>
            </p:grpSpPr>
            <p:sp>
              <p:nvSpPr>
                <p:cNvPr id="41015" name="Freeform 165"/>
                <p:cNvSpPr>
                  <a:spLocks/>
                </p:cNvSpPr>
                <p:nvPr/>
              </p:nvSpPr>
              <p:spPr bwMode="auto">
                <a:xfrm>
                  <a:off x="722" y="2648"/>
                  <a:ext cx="235" cy="166"/>
                </a:xfrm>
                <a:custGeom>
                  <a:avLst/>
                  <a:gdLst>
                    <a:gd name="T0" fmla="*/ 0 w 217"/>
                    <a:gd name="T1" fmla="*/ 2 h 217"/>
                    <a:gd name="T2" fmla="*/ 271 w 217"/>
                    <a:gd name="T3" fmla="*/ 2 h 217"/>
                    <a:gd name="T4" fmla="*/ 1252 w 217"/>
                    <a:gd name="T5" fmla="*/ 0 h 217"/>
                    <a:gd name="T6" fmla="*/ 0 60000 65536"/>
                    <a:gd name="T7" fmla="*/ 0 60000 65536"/>
                    <a:gd name="T8" fmla="*/ 0 60000 65536"/>
                    <a:gd name="T9" fmla="*/ 0 w 217"/>
                    <a:gd name="T10" fmla="*/ 0 h 217"/>
                    <a:gd name="T11" fmla="*/ 217 w 217"/>
                    <a:gd name="T12" fmla="*/ 217 h 217"/>
                  </a:gdLst>
                  <a:ahLst/>
                  <a:cxnLst>
                    <a:cxn ang="T6">
                      <a:pos x="T0" y="T1"/>
                    </a:cxn>
                    <a:cxn ang="T7">
                      <a:pos x="T2" y="T3"/>
                    </a:cxn>
                    <a:cxn ang="T8">
                      <a:pos x="T4" y="T5"/>
                    </a:cxn>
                  </a:cxnLst>
                  <a:rect l="T9" t="T10" r="T11" b="T12"/>
                  <a:pathLst>
                    <a:path w="217" h="217">
                      <a:moveTo>
                        <a:pt x="0" y="217"/>
                      </a:moveTo>
                      <a:cubicBezTo>
                        <a:pt x="5" y="150"/>
                        <a:pt x="11" y="83"/>
                        <a:pt x="47" y="47"/>
                      </a:cubicBezTo>
                      <a:cubicBezTo>
                        <a:pt x="83" y="11"/>
                        <a:pt x="150" y="5"/>
                        <a:pt x="217"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16" name="Line 166"/>
                <p:cNvSpPr>
                  <a:spLocks noChangeShapeType="1"/>
                </p:cNvSpPr>
                <p:nvPr/>
              </p:nvSpPr>
              <p:spPr bwMode="auto">
                <a:xfrm flipV="1">
                  <a:off x="950" y="2604"/>
                  <a:ext cx="913" cy="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008" name="Group 167"/>
              <p:cNvGrpSpPr>
                <a:grpSpLocks/>
              </p:cNvGrpSpPr>
              <p:nvPr/>
            </p:nvGrpSpPr>
            <p:grpSpPr bwMode="auto">
              <a:xfrm>
                <a:off x="2143" y="2683"/>
                <a:ext cx="1321" cy="143"/>
                <a:chOff x="722" y="2604"/>
                <a:chExt cx="1141" cy="210"/>
              </a:xfrm>
            </p:grpSpPr>
            <p:sp>
              <p:nvSpPr>
                <p:cNvPr id="41013" name="Freeform 168"/>
                <p:cNvSpPr>
                  <a:spLocks/>
                </p:cNvSpPr>
                <p:nvPr/>
              </p:nvSpPr>
              <p:spPr bwMode="auto">
                <a:xfrm>
                  <a:off x="722" y="2648"/>
                  <a:ext cx="235" cy="166"/>
                </a:xfrm>
                <a:custGeom>
                  <a:avLst/>
                  <a:gdLst>
                    <a:gd name="T0" fmla="*/ 0 w 217"/>
                    <a:gd name="T1" fmla="*/ 2 h 217"/>
                    <a:gd name="T2" fmla="*/ 271 w 217"/>
                    <a:gd name="T3" fmla="*/ 2 h 217"/>
                    <a:gd name="T4" fmla="*/ 1252 w 217"/>
                    <a:gd name="T5" fmla="*/ 0 h 217"/>
                    <a:gd name="T6" fmla="*/ 0 60000 65536"/>
                    <a:gd name="T7" fmla="*/ 0 60000 65536"/>
                    <a:gd name="T8" fmla="*/ 0 60000 65536"/>
                    <a:gd name="T9" fmla="*/ 0 w 217"/>
                    <a:gd name="T10" fmla="*/ 0 h 217"/>
                    <a:gd name="T11" fmla="*/ 217 w 217"/>
                    <a:gd name="T12" fmla="*/ 217 h 217"/>
                  </a:gdLst>
                  <a:ahLst/>
                  <a:cxnLst>
                    <a:cxn ang="T6">
                      <a:pos x="T0" y="T1"/>
                    </a:cxn>
                    <a:cxn ang="T7">
                      <a:pos x="T2" y="T3"/>
                    </a:cxn>
                    <a:cxn ang="T8">
                      <a:pos x="T4" y="T5"/>
                    </a:cxn>
                  </a:cxnLst>
                  <a:rect l="T9" t="T10" r="T11" b="T12"/>
                  <a:pathLst>
                    <a:path w="217" h="217">
                      <a:moveTo>
                        <a:pt x="0" y="217"/>
                      </a:moveTo>
                      <a:cubicBezTo>
                        <a:pt x="5" y="150"/>
                        <a:pt x="11" y="83"/>
                        <a:pt x="47" y="47"/>
                      </a:cubicBezTo>
                      <a:cubicBezTo>
                        <a:pt x="83" y="11"/>
                        <a:pt x="150" y="5"/>
                        <a:pt x="217"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14" name="Line 169"/>
                <p:cNvSpPr>
                  <a:spLocks noChangeShapeType="1"/>
                </p:cNvSpPr>
                <p:nvPr/>
              </p:nvSpPr>
              <p:spPr bwMode="auto">
                <a:xfrm flipV="1">
                  <a:off x="950" y="2604"/>
                  <a:ext cx="913" cy="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009" name="Group 170"/>
              <p:cNvGrpSpPr>
                <a:grpSpLocks/>
              </p:cNvGrpSpPr>
              <p:nvPr/>
            </p:nvGrpSpPr>
            <p:grpSpPr bwMode="auto">
              <a:xfrm>
                <a:off x="2148" y="1541"/>
                <a:ext cx="1164" cy="1294"/>
                <a:chOff x="227" y="1671"/>
                <a:chExt cx="1164" cy="1294"/>
              </a:xfrm>
            </p:grpSpPr>
            <p:sp>
              <p:nvSpPr>
                <p:cNvPr id="41010" name="Freeform 171"/>
                <p:cNvSpPr>
                  <a:spLocks/>
                </p:cNvSpPr>
                <p:nvPr/>
              </p:nvSpPr>
              <p:spPr bwMode="auto">
                <a:xfrm>
                  <a:off x="340" y="1728"/>
                  <a:ext cx="217" cy="217"/>
                </a:xfrm>
                <a:custGeom>
                  <a:avLst/>
                  <a:gdLst>
                    <a:gd name="T0" fmla="*/ 0 w 217"/>
                    <a:gd name="T1" fmla="*/ 217 h 217"/>
                    <a:gd name="T2" fmla="*/ 47 w 217"/>
                    <a:gd name="T3" fmla="*/ 47 h 217"/>
                    <a:gd name="T4" fmla="*/ 217 w 217"/>
                    <a:gd name="T5" fmla="*/ 0 h 217"/>
                    <a:gd name="T6" fmla="*/ 0 60000 65536"/>
                    <a:gd name="T7" fmla="*/ 0 60000 65536"/>
                    <a:gd name="T8" fmla="*/ 0 60000 65536"/>
                    <a:gd name="T9" fmla="*/ 0 w 217"/>
                    <a:gd name="T10" fmla="*/ 0 h 217"/>
                    <a:gd name="T11" fmla="*/ 217 w 217"/>
                    <a:gd name="T12" fmla="*/ 217 h 217"/>
                  </a:gdLst>
                  <a:ahLst/>
                  <a:cxnLst>
                    <a:cxn ang="T6">
                      <a:pos x="T0" y="T1"/>
                    </a:cxn>
                    <a:cxn ang="T7">
                      <a:pos x="T2" y="T3"/>
                    </a:cxn>
                    <a:cxn ang="T8">
                      <a:pos x="T4" y="T5"/>
                    </a:cxn>
                  </a:cxnLst>
                  <a:rect l="T9" t="T10" r="T11" b="T12"/>
                  <a:pathLst>
                    <a:path w="217" h="217">
                      <a:moveTo>
                        <a:pt x="0" y="217"/>
                      </a:moveTo>
                      <a:cubicBezTo>
                        <a:pt x="5" y="150"/>
                        <a:pt x="11" y="83"/>
                        <a:pt x="47" y="47"/>
                      </a:cubicBezTo>
                      <a:cubicBezTo>
                        <a:pt x="83" y="11"/>
                        <a:pt x="150" y="5"/>
                        <a:pt x="217"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11" name="Line 172"/>
                <p:cNvSpPr>
                  <a:spLocks noChangeShapeType="1"/>
                </p:cNvSpPr>
                <p:nvPr/>
              </p:nvSpPr>
              <p:spPr bwMode="auto">
                <a:xfrm flipH="1">
                  <a:off x="227" y="1936"/>
                  <a:ext cx="113" cy="102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2" name="Line 173"/>
                <p:cNvSpPr>
                  <a:spLocks noChangeShapeType="1"/>
                </p:cNvSpPr>
                <p:nvPr/>
              </p:nvSpPr>
              <p:spPr bwMode="auto">
                <a:xfrm flipV="1">
                  <a:off x="550" y="1671"/>
                  <a:ext cx="841" cy="5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001" name="Line 174"/>
            <p:cNvSpPr>
              <a:spLocks noChangeShapeType="1"/>
            </p:cNvSpPr>
            <p:nvPr/>
          </p:nvSpPr>
          <p:spPr bwMode="auto">
            <a:xfrm flipV="1">
              <a:off x="3259" y="3491"/>
              <a:ext cx="1728" cy="0"/>
            </a:xfrm>
            <a:prstGeom prst="line">
              <a:avLst/>
            </a:prstGeom>
            <a:noFill/>
            <a:ln w="28575">
              <a:solidFill>
                <a:srgbClr val="003300"/>
              </a:solidFill>
              <a:round/>
              <a:headEnd type="none" w="sm" len="sm"/>
              <a:tailEnd type="stealth"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41002" name="Line 175"/>
            <p:cNvSpPr>
              <a:spLocks noChangeShapeType="1"/>
            </p:cNvSpPr>
            <p:nvPr/>
          </p:nvSpPr>
          <p:spPr bwMode="auto">
            <a:xfrm flipH="1" flipV="1">
              <a:off x="3259" y="1883"/>
              <a:ext cx="0" cy="1608"/>
            </a:xfrm>
            <a:prstGeom prst="line">
              <a:avLst/>
            </a:prstGeom>
            <a:noFill/>
            <a:ln w="28575">
              <a:solidFill>
                <a:srgbClr val="003300"/>
              </a:solidFill>
              <a:round/>
              <a:headEnd type="none" w="sm" len="sm"/>
              <a:tailEnd type="stealth"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41003" name="Text Box 176"/>
            <p:cNvSpPr txBox="1">
              <a:spLocks noChangeArrowheads="1"/>
            </p:cNvSpPr>
            <p:nvPr/>
          </p:nvSpPr>
          <p:spPr bwMode="auto">
            <a:xfrm>
              <a:off x="3334" y="1842"/>
              <a:ext cx="168"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0" tIns="0" rIns="0" bIns="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lnSpc>
                  <a:spcPct val="90000"/>
                </a:lnSpc>
              </a:pPr>
              <a:r>
                <a:rPr lang="en-US" altLang="zh-CN" i="1">
                  <a:solidFill>
                    <a:srgbClr val="000050"/>
                  </a:solidFill>
                  <a:latin typeface="Times New Roman" panose="02020603050405020304" pitchFamily="18" charset="0"/>
                  <a:ea typeface="楷体_GB2312" pitchFamily="49" charset="-122"/>
                </a:rPr>
                <a:t>I</a:t>
              </a:r>
              <a:r>
                <a:rPr lang="en-US" altLang="zh-CN" baseline="-25000">
                  <a:solidFill>
                    <a:srgbClr val="000050"/>
                  </a:solidFill>
                  <a:latin typeface="Times New Roman" panose="02020603050405020304" pitchFamily="18" charset="0"/>
                  <a:ea typeface="楷体_GB2312" pitchFamily="49" charset="-122"/>
                </a:rPr>
                <a:t>C</a:t>
              </a:r>
            </a:p>
          </p:txBody>
        </p:sp>
        <p:sp>
          <p:nvSpPr>
            <p:cNvPr id="41004" name="Text Box 177"/>
            <p:cNvSpPr txBox="1">
              <a:spLocks noChangeArrowheads="1"/>
            </p:cNvSpPr>
            <p:nvPr/>
          </p:nvSpPr>
          <p:spPr bwMode="auto">
            <a:xfrm>
              <a:off x="5078" y="3343"/>
              <a:ext cx="327"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0" tIns="0" rIns="0" bIns="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lnSpc>
                  <a:spcPct val="90000"/>
                </a:lnSpc>
              </a:pPr>
              <a:r>
                <a:rPr lang="en-US" altLang="zh-CN" sz="2600" i="1">
                  <a:solidFill>
                    <a:srgbClr val="000050"/>
                  </a:solidFill>
                  <a:latin typeface="Times New Roman" panose="02020603050405020304" pitchFamily="18" charset="0"/>
                  <a:ea typeface="楷体_GB2312" pitchFamily="49" charset="-122"/>
                </a:rPr>
                <a:t>U</a:t>
              </a:r>
              <a:r>
                <a:rPr lang="en-US" altLang="zh-CN" baseline="-25000">
                  <a:solidFill>
                    <a:srgbClr val="000050"/>
                  </a:solidFill>
                  <a:latin typeface="Times New Roman" panose="02020603050405020304" pitchFamily="18" charset="0"/>
                  <a:ea typeface="楷体_GB2312" pitchFamily="49" charset="-122"/>
                </a:rPr>
                <a:t>CE</a:t>
              </a:r>
            </a:p>
          </p:txBody>
        </p:sp>
      </p:grpSp>
      <p:sp>
        <p:nvSpPr>
          <p:cNvPr id="78850" name="Rectangle 2"/>
          <p:cNvSpPr>
            <a:spLocks noGrp="1" noChangeArrowheads="1"/>
          </p:cNvSpPr>
          <p:nvPr>
            <p:ph type="title" idx="4294967295"/>
          </p:nvPr>
        </p:nvSpPr>
        <p:spPr bwMode="auto">
          <a:xfrm>
            <a:off x="0" y="42062"/>
            <a:ext cx="5410200" cy="7620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kern="1200" dirty="0">
                <a:solidFill>
                  <a:srgbClr val="0000FF"/>
                </a:solidFill>
                <a:latin typeface="微软雅黑" panose="020B0503020204020204" pitchFamily="34" charset="-122"/>
                <a:ea typeface="微软雅黑" panose="020B0503020204020204" pitchFamily="34" charset="-122"/>
              </a:rPr>
              <a:t>15.2.2 </a:t>
            </a:r>
            <a:r>
              <a:rPr lang="zh-CN" altLang="en-US" sz="2800" b="1" kern="1200" dirty="0">
                <a:solidFill>
                  <a:srgbClr val="0000FF"/>
                </a:solidFill>
                <a:latin typeface="微软雅黑" panose="020B0503020204020204" pitchFamily="34" charset="-122"/>
                <a:ea typeface="微软雅黑" panose="020B0503020204020204" pitchFamily="34" charset="-122"/>
              </a:rPr>
              <a:t>用图解法确定静态值</a:t>
            </a:r>
          </a:p>
        </p:txBody>
      </p:sp>
      <p:grpSp>
        <p:nvGrpSpPr>
          <p:cNvPr id="9" name="Group 62"/>
          <p:cNvGrpSpPr>
            <a:grpSpLocks/>
          </p:cNvGrpSpPr>
          <p:nvPr/>
        </p:nvGrpSpPr>
        <p:grpSpPr bwMode="auto">
          <a:xfrm>
            <a:off x="6195670" y="4921352"/>
            <a:ext cx="2346965" cy="1236790"/>
            <a:chOff x="3967" y="3159"/>
            <a:chExt cx="1434" cy="749"/>
          </a:xfrm>
        </p:grpSpPr>
        <p:graphicFrame>
          <p:nvGraphicFramePr>
            <p:cNvPr id="40998" name="Object 10"/>
            <p:cNvGraphicFramePr>
              <a:graphicFrameLocks noChangeAspect="1"/>
            </p:cNvGraphicFramePr>
            <p:nvPr/>
          </p:nvGraphicFramePr>
          <p:xfrm>
            <a:off x="4032" y="3159"/>
            <a:ext cx="1128" cy="537"/>
          </p:xfrm>
          <a:graphic>
            <a:graphicData uri="http://schemas.openxmlformats.org/presentationml/2006/ole">
              <mc:AlternateContent xmlns:mc="http://schemas.openxmlformats.org/markup-compatibility/2006">
                <mc:Choice xmlns:v="urn:schemas-microsoft-com:vml" Requires="v">
                  <p:oleObj spid="_x0000_s41523" name="Equation" r:id="rId4" imgW="771491" imgH="352533" progId="Equation.3">
                    <p:embed/>
                  </p:oleObj>
                </mc:Choice>
                <mc:Fallback>
                  <p:oleObj name="Equation" r:id="rId4" imgW="771491" imgH="352533"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2" y="3159"/>
                          <a:ext cx="1128" cy="53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9" name="Rectangle 11"/>
            <p:cNvSpPr>
              <a:spLocks noChangeArrowheads="1"/>
            </p:cNvSpPr>
            <p:nvPr/>
          </p:nvSpPr>
          <p:spPr bwMode="auto">
            <a:xfrm>
              <a:off x="3967" y="3627"/>
              <a:ext cx="1434" cy="281"/>
            </a:xfrm>
            <a:prstGeom prst="rect">
              <a:avLst/>
            </a:prstGeom>
            <a:noFill/>
            <a:ln w="38100">
              <a:noFill/>
              <a:miter lim="800000"/>
              <a:headEnd/>
              <a:tailEnd/>
            </a:ln>
            <a:effectLst/>
          </p:spPr>
          <p:txBody>
            <a:bodyPr wrap="none" lIns="90000" tIns="46800" rIns="90000" bIns="46800" anchor="ctr">
              <a:spAutoFit/>
            </a:bodyPr>
            <a:lstStyle/>
            <a:p>
              <a:pPr algn="ctr" eaLnBrk="1" hangingPunct="1">
                <a:spcBef>
                  <a:spcPct val="50000"/>
                </a:spcBef>
                <a:defRPr/>
              </a:pPr>
              <a:r>
                <a:rPr lang="zh-CN" altLang="en-US" dirty="0">
                  <a:solidFill>
                    <a:srgbClr val="000099"/>
                  </a:solidFill>
                  <a:latin typeface="Times New Roman" pitchFamily="18" charset="0"/>
                </a:rPr>
                <a:t>直流负载线斜率</a:t>
              </a:r>
            </a:p>
          </p:txBody>
        </p:sp>
      </p:grpSp>
      <p:sp>
        <p:nvSpPr>
          <p:cNvPr id="40965" name="Line 12"/>
          <p:cNvSpPr>
            <a:spLocks noChangeShapeType="1"/>
          </p:cNvSpPr>
          <p:nvPr/>
        </p:nvSpPr>
        <p:spPr bwMode="auto">
          <a:xfrm>
            <a:off x="995363" y="3702150"/>
            <a:ext cx="1444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lIns="90000" tIns="46800" rIns="90000" bIns="46800" anchor="ctr">
            <a:spAutoFit/>
          </a:bodyPr>
          <a:lstStyle/>
          <a:p>
            <a:endParaRPr lang="zh-CN" altLang="en-US"/>
          </a:p>
        </p:txBody>
      </p:sp>
      <p:sp>
        <p:nvSpPr>
          <p:cNvPr id="78861" name="Line 13"/>
          <p:cNvSpPr>
            <a:spLocks noChangeShapeType="1"/>
          </p:cNvSpPr>
          <p:nvPr/>
        </p:nvSpPr>
        <p:spPr bwMode="auto">
          <a:xfrm rot="21234940">
            <a:off x="1565275" y="2927450"/>
            <a:ext cx="2154238" cy="242728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grpSp>
        <p:nvGrpSpPr>
          <p:cNvPr id="10" name="Group 14"/>
          <p:cNvGrpSpPr>
            <a:grpSpLocks/>
          </p:cNvGrpSpPr>
          <p:nvPr/>
        </p:nvGrpSpPr>
        <p:grpSpPr bwMode="auto">
          <a:xfrm>
            <a:off x="539750" y="3786287"/>
            <a:ext cx="2084388" cy="457200"/>
            <a:chOff x="1039" y="2001"/>
            <a:chExt cx="1213" cy="288"/>
          </a:xfrm>
        </p:grpSpPr>
        <p:sp>
          <p:nvSpPr>
            <p:cNvPr id="40996" name="Line 15"/>
            <p:cNvSpPr>
              <a:spLocks noChangeShapeType="1"/>
            </p:cNvSpPr>
            <p:nvPr/>
          </p:nvSpPr>
          <p:spPr bwMode="auto">
            <a:xfrm flipH="1" flipV="1">
              <a:off x="1643" y="2181"/>
              <a:ext cx="609" cy="1"/>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40997" name="Rectangle 16"/>
            <p:cNvSpPr>
              <a:spLocks noChangeArrowheads="1"/>
            </p:cNvSpPr>
            <p:nvPr/>
          </p:nvSpPr>
          <p:spPr bwMode="auto">
            <a:xfrm>
              <a:off x="1039" y="2001"/>
              <a:ext cx="6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i="1">
                  <a:solidFill>
                    <a:schemeClr val="tx2"/>
                  </a:solidFill>
                  <a:latin typeface="Times New Roman" panose="02020603050405020304" pitchFamily="18" charset="0"/>
                </a:rPr>
                <a:t>I</a:t>
              </a:r>
              <a:r>
                <a:rPr lang="en-US" altLang="zh-CN" baseline="-25000">
                  <a:solidFill>
                    <a:schemeClr val="tx2"/>
                  </a:solidFill>
                  <a:latin typeface="Times New Roman" panose="02020603050405020304" pitchFamily="18" charset="0"/>
                </a:rPr>
                <a:t>C</a:t>
              </a:r>
              <a:r>
                <a:rPr lang="en-US" altLang="zh-CN" i="1" baseline="-25000">
                  <a:solidFill>
                    <a:schemeClr val="tx2"/>
                  </a:solidFill>
                  <a:latin typeface="Times New Roman" panose="02020603050405020304" pitchFamily="18" charset="0"/>
                </a:rPr>
                <a:t>Q</a:t>
              </a:r>
            </a:p>
          </p:txBody>
        </p:sp>
      </p:grpSp>
      <p:grpSp>
        <p:nvGrpSpPr>
          <p:cNvPr id="11" name="Group 17"/>
          <p:cNvGrpSpPr>
            <a:grpSpLocks/>
          </p:cNvGrpSpPr>
          <p:nvPr/>
        </p:nvGrpSpPr>
        <p:grpSpPr bwMode="auto">
          <a:xfrm>
            <a:off x="1976438" y="4097437"/>
            <a:ext cx="1168400" cy="1393825"/>
            <a:chOff x="2258" y="2346"/>
            <a:chExt cx="736" cy="912"/>
          </a:xfrm>
        </p:grpSpPr>
        <p:sp>
          <p:nvSpPr>
            <p:cNvPr id="40993" name="Line 18"/>
            <p:cNvSpPr>
              <a:spLocks noChangeShapeType="1"/>
            </p:cNvSpPr>
            <p:nvPr/>
          </p:nvSpPr>
          <p:spPr bwMode="auto">
            <a:xfrm>
              <a:off x="2654" y="2346"/>
              <a:ext cx="0" cy="654"/>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40994" name="Rectangle 19"/>
            <p:cNvSpPr>
              <a:spLocks noChangeArrowheads="1"/>
            </p:cNvSpPr>
            <p:nvPr/>
          </p:nvSpPr>
          <p:spPr bwMode="auto">
            <a:xfrm>
              <a:off x="2258" y="2959"/>
              <a:ext cx="73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i="1">
                  <a:solidFill>
                    <a:schemeClr val="tx2"/>
                  </a:solidFill>
                  <a:latin typeface="Times New Roman" panose="02020603050405020304" pitchFamily="18" charset="0"/>
                  <a:ea typeface="华文新魏" panose="02010800040101010101" pitchFamily="2" charset="-122"/>
                </a:rPr>
                <a:t>U</a:t>
              </a:r>
              <a:r>
                <a:rPr lang="en-US" altLang="zh-CN" baseline="-25000">
                  <a:solidFill>
                    <a:schemeClr val="tx2"/>
                  </a:solidFill>
                  <a:latin typeface="Times New Roman" panose="02020603050405020304" pitchFamily="18" charset="0"/>
                  <a:ea typeface="华文新魏" panose="02010800040101010101" pitchFamily="2" charset="-122"/>
                </a:rPr>
                <a:t>CE</a:t>
              </a:r>
              <a:r>
                <a:rPr lang="en-US" altLang="zh-CN" i="1" baseline="-25000">
                  <a:solidFill>
                    <a:schemeClr val="tx2"/>
                  </a:solidFill>
                  <a:latin typeface="Times New Roman" panose="02020603050405020304" pitchFamily="18" charset="0"/>
                  <a:ea typeface="华文新魏" panose="02010800040101010101" pitchFamily="2" charset="-122"/>
                </a:rPr>
                <a:t>Q</a:t>
              </a:r>
            </a:p>
          </p:txBody>
        </p:sp>
        <p:sp>
          <p:nvSpPr>
            <p:cNvPr id="40995" name="Line 20"/>
            <p:cNvSpPr>
              <a:spLocks noChangeShapeType="1"/>
            </p:cNvSpPr>
            <p:nvPr/>
          </p:nvSpPr>
          <p:spPr bwMode="auto">
            <a:xfrm rot="16200000" flipV="1">
              <a:off x="2623" y="3013"/>
              <a:ext cx="64" cy="1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grpSp>
      <p:grpSp>
        <p:nvGrpSpPr>
          <p:cNvPr id="12" name="Group 24"/>
          <p:cNvGrpSpPr>
            <a:grpSpLocks/>
          </p:cNvGrpSpPr>
          <p:nvPr/>
        </p:nvGrpSpPr>
        <p:grpSpPr bwMode="auto">
          <a:xfrm>
            <a:off x="760413" y="2609950"/>
            <a:ext cx="719137" cy="954087"/>
            <a:chOff x="1093" y="1166"/>
            <a:chExt cx="560" cy="624"/>
          </a:xfrm>
        </p:grpSpPr>
        <p:graphicFrame>
          <p:nvGraphicFramePr>
            <p:cNvPr id="40991" name="Object 25"/>
            <p:cNvGraphicFramePr>
              <a:graphicFrameLocks noChangeAspect="1"/>
            </p:cNvGraphicFramePr>
            <p:nvPr/>
          </p:nvGraphicFramePr>
          <p:xfrm>
            <a:off x="1093" y="1166"/>
            <a:ext cx="530" cy="624"/>
          </p:xfrm>
          <a:graphic>
            <a:graphicData uri="http://schemas.openxmlformats.org/presentationml/2006/ole">
              <mc:AlternateContent xmlns:mc="http://schemas.openxmlformats.org/markup-compatibility/2006">
                <mc:Choice xmlns:v="urn:schemas-microsoft-com:vml" Requires="v">
                  <p:oleObj spid="_x0000_s41524" name="Equation" r:id="rId6" imgW="238088" imgH="323920" progId="Equation.3">
                    <p:embed/>
                  </p:oleObj>
                </mc:Choice>
                <mc:Fallback>
                  <p:oleObj name="Equation" r:id="rId6" imgW="238088" imgH="323920" progId="Equation.3">
                    <p:embed/>
                    <p:pic>
                      <p:nvPicPr>
                        <p:cNvPr id="0"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3" y="1166"/>
                          <a:ext cx="530"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92" name="Line 26"/>
            <p:cNvSpPr>
              <a:spLocks noChangeShapeType="1"/>
            </p:cNvSpPr>
            <p:nvPr/>
          </p:nvSpPr>
          <p:spPr bwMode="auto">
            <a:xfrm flipH="1">
              <a:off x="1605" y="1440"/>
              <a:ext cx="4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40970" name="Line 27"/>
          <p:cNvSpPr>
            <a:spLocks noChangeShapeType="1"/>
          </p:cNvSpPr>
          <p:nvPr/>
        </p:nvSpPr>
        <p:spPr bwMode="auto">
          <a:xfrm>
            <a:off x="3365500" y="5286475"/>
            <a:ext cx="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nvGrpSpPr>
          <p:cNvPr id="13" name="Group 28"/>
          <p:cNvGrpSpPr>
            <a:grpSpLocks/>
          </p:cNvGrpSpPr>
          <p:nvPr/>
        </p:nvGrpSpPr>
        <p:grpSpPr bwMode="auto">
          <a:xfrm>
            <a:off x="3498850" y="5170587"/>
            <a:ext cx="949325" cy="569913"/>
            <a:chOff x="2609" y="2736"/>
            <a:chExt cx="598" cy="359"/>
          </a:xfrm>
        </p:grpSpPr>
        <p:grpSp>
          <p:nvGrpSpPr>
            <p:cNvPr id="40987" name="Group 29"/>
            <p:cNvGrpSpPr>
              <a:grpSpLocks/>
            </p:cNvGrpSpPr>
            <p:nvPr/>
          </p:nvGrpSpPr>
          <p:grpSpPr bwMode="auto">
            <a:xfrm>
              <a:off x="2609" y="2750"/>
              <a:ext cx="598" cy="345"/>
              <a:chOff x="1754" y="3792"/>
              <a:chExt cx="598" cy="345"/>
            </a:xfrm>
          </p:grpSpPr>
          <p:sp>
            <p:nvSpPr>
              <p:cNvPr id="40989" name="Line 30"/>
              <p:cNvSpPr>
                <a:spLocks noChangeShapeType="1"/>
              </p:cNvSpPr>
              <p:nvPr/>
            </p:nvSpPr>
            <p:spPr bwMode="auto">
              <a:xfrm flipV="1">
                <a:off x="1975" y="3792"/>
                <a:ext cx="0" cy="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lIns="90000" tIns="46800" rIns="90000" bIns="46800" anchor="ctr">
                <a:spAutoFit/>
              </a:bodyPr>
              <a:lstStyle/>
              <a:p>
                <a:endParaRPr lang="zh-CN" altLang="en-US"/>
              </a:p>
            </p:txBody>
          </p:sp>
          <p:sp>
            <p:nvSpPr>
              <p:cNvPr id="40990" name="Text Box 31"/>
              <p:cNvSpPr txBox="1">
                <a:spLocks noChangeArrowheads="1"/>
              </p:cNvSpPr>
              <p:nvPr/>
            </p:nvSpPr>
            <p:spPr bwMode="auto">
              <a:xfrm>
                <a:off x="1754" y="3849"/>
                <a:ext cx="5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i="1">
                    <a:solidFill>
                      <a:schemeClr val="tx1"/>
                    </a:solidFill>
                    <a:latin typeface="Times New Roman" panose="02020603050405020304" pitchFamily="18" charset="0"/>
                    <a:ea typeface="楷体_GB2312" pitchFamily="49" charset="-122"/>
                  </a:rPr>
                  <a:t>U</a:t>
                </a:r>
                <a:r>
                  <a:rPr lang="en-US" altLang="zh-CN" baseline="-25000">
                    <a:solidFill>
                      <a:schemeClr val="tx1"/>
                    </a:solidFill>
                    <a:latin typeface="Times New Roman" panose="02020603050405020304" pitchFamily="18" charset="0"/>
                    <a:ea typeface="楷体_GB2312" pitchFamily="49" charset="-122"/>
                  </a:rPr>
                  <a:t>CC</a:t>
                </a:r>
                <a:endParaRPr lang="en-US" altLang="zh-CN">
                  <a:solidFill>
                    <a:schemeClr val="tx1"/>
                  </a:solidFill>
                  <a:latin typeface="Times New Roman" panose="02020603050405020304" pitchFamily="18" charset="0"/>
                  <a:ea typeface="楷体_GB2312" pitchFamily="49" charset="-122"/>
                </a:endParaRPr>
              </a:p>
            </p:txBody>
          </p:sp>
        </p:grpSp>
        <p:sp>
          <p:nvSpPr>
            <p:cNvPr id="40988" name="Line 32"/>
            <p:cNvSpPr>
              <a:spLocks noChangeShapeType="1"/>
            </p:cNvSpPr>
            <p:nvPr/>
          </p:nvSpPr>
          <p:spPr bwMode="auto">
            <a:xfrm flipV="1">
              <a:off x="2832" y="2736"/>
              <a:ext cx="0" cy="8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40972" name="Group 60"/>
          <p:cNvGrpSpPr>
            <a:grpSpLocks/>
          </p:cNvGrpSpPr>
          <p:nvPr/>
        </p:nvGrpSpPr>
        <p:grpSpPr bwMode="auto">
          <a:xfrm>
            <a:off x="1136650" y="836712"/>
            <a:ext cx="3733800" cy="1285875"/>
            <a:chOff x="912" y="567"/>
            <a:chExt cx="2352" cy="810"/>
          </a:xfrm>
        </p:grpSpPr>
        <p:graphicFrame>
          <p:nvGraphicFramePr>
            <p:cNvPr id="40984" name="Object 34"/>
            <p:cNvGraphicFramePr>
              <a:graphicFrameLocks noChangeAspect="1"/>
            </p:cNvGraphicFramePr>
            <p:nvPr/>
          </p:nvGraphicFramePr>
          <p:xfrm>
            <a:off x="1050" y="962"/>
            <a:ext cx="2214" cy="415"/>
          </p:xfrm>
          <a:graphic>
            <a:graphicData uri="http://schemas.openxmlformats.org/presentationml/2006/ole">
              <mc:AlternateContent xmlns:mc="http://schemas.openxmlformats.org/markup-compatibility/2006">
                <mc:Choice xmlns:v="urn:schemas-microsoft-com:vml" Requires="v">
                  <p:oleObj spid="_x0000_s41525" name="Equation" r:id="rId8" imgW="1247667" imgH="209468" progId="Equation.3">
                    <p:embed/>
                  </p:oleObj>
                </mc:Choice>
                <mc:Fallback>
                  <p:oleObj name="Equation" r:id="rId8" imgW="1247667" imgH="209468" progId="Equation.3">
                    <p:embed/>
                    <p:pic>
                      <p:nvPicPr>
                        <p:cNvPr id="0" name="Object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0" y="962"/>
                          <a:ext cx="2214" cy="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83" name="Rectangle 35"/>
            <p:cNvSpPr>
              <a:spLocks noChangeArrowheads="1"/>
            </p:cNvSpPr>
            <p:nvPr/>
          </p:nvSpPr>
          <p:spPr bwMode="auto">
            <a:xfrm>
              <a:off x="1055" y="567"/>
              <a:ext cx="1603" cy="327"/>
            </a:xfrm>
            <a:prstGeom prst="rect">
              <a:avLst/>
            </a:prstGeom>
            <a:noFill/>
            <a:ln w="38100">
              <a:noFill/>
              <a:miter lim="800000"/>
              <a:headEnd/>
              <a:tailEnd/>
            </a:ln>
            <a:effectLst/>
          </p:spPr>
          <p:txBody>
            <a:bodyPr wrap="none" lIns="90000" tIns="46800" rIns="90000" bIns="46800" anchor="ctr">
              <a:spAutoFit/>
            </a:bodyPr>
            <a:lstStyle/>
            <a:p>
              <a:pPr algn="ctr" eaLnBrk="1" hangingPunct="1">
                <a:spcBef>
                  <a:spcPct val="50000"/>
                </a:spcBef>
                <a:defRPr/>
              </a:pPr>
              <a:r>
                <a:rPr lang="en-US" altLang="zh-CN" sz="2800" i="1">
                  <a:solidFill>
                    <a:schemeClr val="tx1"/>
                  </a:solidFill>
                  <a:effectLst>
                    <a:outerShdw blurRad="38100" dist="38100" dir="2700000" algn="tl">
                      <a:srgbClr val="C0C0C0"/>
                    </a:outerShdw>
                  </a:effectLst>
                  <a:latin typeface="Times New Roman" pitchFamily="18" charset="0"/>
                  <a:ea typeface="楷体_GB2312" pitchFamily="49" charset="-122"/>
                </a:rPr>
                <a:t>U</a:t>
              </a:r>
              <a:r>
                <a:rPr lang="en-US" altLang="zh-CN" sz="2800" baseline="-25000">
                  <a:solidFill>
                    <a:schemeClr val="tx1"/>
                  </a:solidFill>
                  <a:effectLst>
                    <a:outerShdw blurRad="38100" dist="38100" dir="2700000" algn="tl">
                      <a:srgbClr val="C0C0C0"/>
                    </a:outerShdw>
                  </a:effectLst>
                  <a:latin typeface="Times New Roman" pitchFamily="18" charset="0"/>
                  <a:ea typeface="楷体_GB2312" pitchFamily="49" charset="-122"/>
                </a:rPr>
                <a:t>CE</a:t>
              </a:r>
              <a:r>
                <a:rPr lang="en-US" altLang="zh-CN" sz="2800" i="1" baseline="-25000">
                  <a:solidFill>
                    <a:schemeClr val="tx1"/>
                  </a:solidFill>
                  <a:effectLst>
                    <a:outerShdw blurRad="38100" dist="38100" dir="2700000" algn="tl">
                      <a:srgbClr val="C0C0C0"/>
                    </a:outerShdw>
                  </a:effectLst>
                  <a:latin typeface="Times New Roman" pitchFamily="18" charset="0"/>
                  <a:ea typeface="楷体_GB2312" pitchFamily="49" charset="-122"/>
                </a:rPr>
                <a:t> </a:t>
              </a:r>
              <a:r>
                <a:rPr lang="en-US" altLang="zh-CN" sz="2800" i="1">
                  <a:solidFill>
                    <a:schemeClr val="tx1"/>
                  </a:solidFill>
                  <a:effectLst>
                    <a:outerShdw blurRad="38100" dist="38100" dir="2700000" algn="tl">
                      <a:srgbClr val="C0C0C0"/>
                    </a:outerShdw>
                  </a:effectLst>
                  <a:latin typeface="Times New Roman" pitchFamily="18" charset="0"/>
                  <a:ea typeface="楷体_GB2312" pitchFamily="49" charset="-122"/>
                </a:rPr>
                <a:t>=U</a:t>
              </a:r>
              <a:r>
                <a:rPr lang="en-US" altLang="zh-CN" sz="2800" baseline="-25000">
                  <a:solidFill>
                    <a:schemeClr val="tx1"/>
                  </a:solidFill>
                  <a:effectLst>
                    <a:outerShdw blurRad="38100" dist="38100" dir="2700000" algn="tl">
                      <a:srgbClr val="C0C0C0"/>
                    </a:outerShdw>
                  </a:effectLst>
                  <a:latin typeface="Times New Roman" pitchFamily="18" charset="0"/>
                  <a:ea typeface="楷体_GB2312" pitchFamily="49" charset="-122"/>
                </a:rPr>
                <a:t>CC</a:t>
              </a:r>
              <a:r>
                <a:rPr lang="en-US" altLang="zh-CN" sz="2800" i="1">
                  <a:solidFill>
                    <a:schemeClr val="tx1"/>
                  </a:solidFill>
                  <a:effectLst>
                    <a:outerShdw blurRad="38100" dist="38100" dir="2700000" algn="tl">
                      <a:srgbClr val="C0C0C0"/>
                    </a:outerShdw>
                  </a:effectLst>
                  <a:latin typeface="Times New Roman" pitchFamily="18" charset="0"/>
                  <a:ea typeface="楷体_GB2312" pitchFamily="49" charset="-122"/>
                </a:rPr>
                <a:t>–I</a:t>
              </a:r>
              <a:r>
                <a:rPr lang="en-US" altLang="zh-CN" sz="2800" baseline="-25000">
                  <a:solidFill>
                    <a:schemeClr val="tx1"/>
                  </a:solidFill>
                  <a:effectLst>
                    <a:outerShdw blurRad="38100" dist="38100" dir="2700000" algn="tl">
                      <a:srgbClr val="C0C0C0"/>
                    </a:outerShdw>
                  </a:effectLst>
                  <a:latin typeface="Times New Roman" pitchFamily="18" charset="0"/>
                  <a:ea typeface="楷体_GB2312" pitchFamily="49" charset="-122"/>
                </a:rPr>
                <a:t>C</a:t>
              </a:r>
              <a:r>
                <a:rPr lang="en-US" altLang="zh-CN" sz="2800" i="1">
                  <a:solidFill>
                    <a:schemeClr val="tx1"/>
                  </a:solidFill>
                  <a:effectLst>
                    <a:outerShdw blurRad="38100" dist="38100" dir="2700000" algn="tl">
                      <a:srgbClr val="C0C0C0"/>
                    </a:outerShdw>
                  </a:effectLst>
                  <a:latin typeface="Times New Roman" pitchFamily="18" charset="0"/>
                  <a:ea typeface="楷体_GB2312" pitchFamily="49" charset="-122"/>
                </a:rPr>
                <a:t>R</a:t>
              </a:r>
              <a:r>
                <a:rPr lang="en-US" altLang="zh-CN" sz="2800" baseline="-25000">
                  <a:solidFill>
                    <a:schemeClr val="tx1"/>
                  </a:solidFill>
                  <a:effectLst>
                    <a:outerShdw blurRad="38100" dist="38100" dir="2700000" algn="tl">
                      <a:srgbClr val="C0C0C0"/>
                    </a:outerShdw>
                  </a:effectLst>
                  <a:latin typeface="Times New Roman" pitchFamily="18" charset="0"/>
                  <a:ea typeface="楷体_GB2312" pitchFamily="49" charset="-122"/>
                </a:rPr>
                <a:t>C</a:t>
              </a:r>
            </a:p>
          </p:txBody>
        </p:sp>
        <p:sp>
          <p:nvSpPr>
            <p:cNvPr id="40986" name="AutoShape 36"/>
            <p:cNvSpPr>
              <a:spLocks/>
            </p:cNvSpPr>
            <p:nvPr/>
          </p:nvSpPr>
          <p:spPr bwMode="auto">
            <a:xfrm>
              <a:off x="912" y="738"/>
              <a:ext cx="86" cy="381"/>
            </a:xfrm>
            <a:prstGeom prst="leftBrace">
              <a:avLst>
                <a:gd name="adj1" fmla="val 36919"/>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grpSp>
      <p:sp>
        <p:nvSpPr>
          <p:cNvPr id="78902" name="AutoShape 54" descr="40%"/>
          <p:cNvSpPr>
            <a:spLocks noChangeArrowheads="1"/>
          </p:cNvSpPr>
          <p:nvPr/>
        </p:nvSpPr>
        <p:spPr bwMode="auto">
          <a:xfrm>
            <a:off x="2268538" y="2679800"/>
            <a:ext cx="1890712" cy="514350"/>
          </a:xfrm>
          <a:prstGeom prst="wedgeRoundRectCallout">
            <a:avLst>
              <a:gd name="adj1" fmla="val -56806"/>
              <a:gd name="adj2" fmla="val 120606"/>
              <a:gd name="adj3" fmla="val 16667"/>
            </a:avLst>
          </a:prstGeom>
          <a:pattFill prst="pct40">
            <a:fgClr>
              <a:srgbClr val="66FF66"/>
            </a:fgClr>
            <a:bgClr>
              <a:srgbClr val="FFFFFF"/>
            </a:bgClr>
          </a:pattFill>
          <a:ln w="28575">
            <a:solidFill>
              <a:srgbClr val="006600"/>
            </a:solidFill>
            <a:miter lim="800000"/>
            <a:headEnd/>
            <a:tailEnd/>
          </a:ln>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zh-CN" altLang="en-US">
                <a:solidFill>
                  <a:schemeClr val="tx2"/>
                </a:solidFill>
                <a:latin typeface="Times New Roman" panose="02020603050405020304" pitchFamily="18" charset="0"/>
              </a:rPr>
              <a:t>直流负载线</a:t>
            </a:r>
          </a:p>
        </p:txBody>
      </p:sp>
      <p:sp>
        <p:nvSpPr>
          <p:cNvPr id="78906" name="AutoShape 58" descr="40%"/>
          <p:cNvSpPr>
            <a:spLocks noChangeArrowheads="1"/>
          </p:cNvSpPr>
          <p:nvPr/>
        </p:nvSpPr>
        <p:spPr bwMode="auto">
          <a:xfrm>
            <a:off x="4543425" y="2082900"/>
            <a:ext cx="3240088" cy="1538287"/>
          </a:xfrm>
          <a:prstGeom prst="wedgeRoundRectCallout">
            <a:avLst>
              <a:gd name="adj1" fmla="val -105759"/>
              <a:gd name="adj2" fmla="val 75731"/>
              <a:gd name="adj3" fmla="val 16667"/>
            </a:avLst>
          </a:prstGeom>
          <a:pattFill prst="pct40">
            <a:fgClr>
              <a:srgbClr val="FFCCCC"/>
            </a:fgClr>
            <a:bgClr>
              <a:srgbClr val="FFFFFF"/>
            </a:bgClr>
          </a:pattFill>
          <a:ln w="28575">
            <a:solidFill>
              <a:srgbClr val="006600"/>
            </a:solidFill>
            <a:miter lim="800000"/>
            <a:headEnd/>
            <a:tailEnd/>
          </a:ln>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20000"/>
              </a:lnSpc>
              <a:spcBef>
                <a:spcPct val="50000"/>
              </a:spcBef>
            </a:pPr>
            <a:r>
              <a:rPr lang="zh-CN" altLang="en-US">
                <a:solidFill>
                  <a:srgbClr val="FF3300"/>
                </a:solidFill>
                <a:latin typeface="Times New Roman" panose="02020603050405020304" pitchFamily="18" charset="0"/>
              </a:rPr>
              <a:t>由</a:t>
            </a:r>
            <a:r>
              <a:rPr lang="en-US" altLang="zh-CN" i="1">
                <a:solidFill>
                  <a:srgbClr val="FF3300"/>
                </a:solidFill>
                <a:latin typeface="Times New Roman" panose="02020603050405020304" pitchFamily="18" charset="0"/>
              </a:rPr>
              <a:t>I</a:t>
            </a:r>
            <a:r>
              <a:rPr lang="en-US" altLang="zh-CN" baseline="-25000">
                <a:solidFill>
                  <a:srgbClr val="FF3300"/>
                </a:solidFill>
                <a:latin typeface="Times New Roman" panose="02020603050405020304" pitchFamily="18" charset="0"/>
              </a:rPr>
              <a:t>B</a:t>
            </a:r>
            <a:r>
              <a:rPr lang="zh-CN" altLang="en-US">
                <a:solidFill>
                  <a:srgbClr val="FF3300"/>
                </a:solidFill>
                <a:latin typeface="Times New Roman" panose="02020603050405020304" pitchFamily="18" charset="0"/>
              </a:rPr>
              <a:t>确定的那条输出特性曲线与直流负载线的交点就是</a:t>
            </a:r>
            <a:r>
              <a:rPr lang="en-US" altLang="zh-CN" i="1">
                <a:solidFill>
                  <a:srgbClr val="FF3300"/>
                </a:solidFill>
                <a:latin typeface="Times New Roman" panose="02020603050405020304" pitchFamily="18" charset="0"/>
              </a:rPr>
              <a:t>Q</a:t>
            </a:r>
            <a:r>
              <a:rPr lang="zh-CN" altLang="en-US">
                <a:solidFill>
                  <a:srgbClr val="FF3300"/>
                </a:solidFill>
                <a:latin typeface="Times New Roman" panose="02020603050405020304" pitchFamily="18" charset="0"/>
              </a:rPr>
              <a:t>点。</a:t>
            </a:r>
          </a:p>
        </p:txBody>
      </p:sp>
      <p:grpSp>
        <p:nvGrpSpPr>
          <p:cNvPr id="16" name="Group 79"/>
          <p:cNvGrpSpPr>
            <a:grpSpLocks/>
          </p:cNvGrpSpPr>
          <p:nvPr/>
        </p:nvGrpSpPr>
        <p:grpSpPr bwMode="auto">
          <a:xfrm>
            <a:off x="4643438" y="3922812"/>
            <a:ext cx="2362200" cy="952500"/>
            <a:chOff x="3304" y="2715"/>
            <a:chExt cx="1488" cy="600"/>
          </a:xfrm>
        </p:grpSpPr>
        <p:sp>
          <p:nvSpPr>
            <p:cNvPr id="40982" name="AutoShape 77" descr="70%"/>
            <p:cNvSpPr>
              <a:spLocks noChangeArrowheads="1"/>
            </p:cNvSpPr>
            <p:nvPr/>
          </p:nvSpPr>
          <p:spPr bwMode="auto">
            <a:xfrm>
              <a:off x="3304" y="2715"/>
              <a:ext cx="1488" cy="600"/>
            </a:xfrm>
            <a:prstGeom prst="wedgeRoundRectCallout">
              <a:avLst>
                <a:gd name="adj1" fmla="val -82125"/>
                <a:gd name="adj2" fmla="val -36000"/>
                <a:gd name="adj3" fmla="val 16667"/>
              </a:avLst>
            </a:prstGeom>
            <a:pattFill prst="openDmnd">
              <a:fgClr>
                <a:srgbClr val="00FF00"/>
              </a:fgClr>
              <a:bgClr>
                <a:srgbClr val="FFFFFF"/>
              </a:bgClr>
            </a:pattFill>
            <a:ln w="28575">
              <a:solidFill>
                <a:srgbClr val="005C00"/>
              </a:solidFill>
              <a:miter lim="800000"/>
              <a:headEnd/>
              <a:tailEnd/>
            </a:ln>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90000"/>
                </a:lnSpc>
              </a:pPr>
              <a:endParaRPr lang="en-US" altLang="zh-CN" sz="2800">
                <a:solidFill>
                  <a:srgbClr val="FF3300"/>
                </a:solidFill>
              </a:endParaRPr>
            </a:p>
            <a:p>
              <a:pPr eaLnBrk="1" hangingPunct="1">
                <a:lnSpc>
                  <a:spcPct val="90000"/>
                </a:lnSpc>
              </a:pPr>
              <a:endParaRPr lang="en-US" altLang="zh-CN" sz="2800">
                <a:solidFill>
                  <a:srgbClr val="FF3300"/>
                </a:solidFill>
              </a:endParaRPr>
            </a:p>
          </p:txBody>
        </p:sp>
        <p:graphicFrame>
          <p:nvGraphicFramePr>
            <p:cNvPr id="40983" name="Object 78"/>
            <p:cNvGraphicFramePr>
              <a:graphicFrameLocks noChangeAspect="1"/>
            </p:cNvGraphicFramePr>
            <p:nvPr/>
          </p:nvGraphicFramePr>
          <p:xfrm>
            <a:off x="3384" y="2716"/>
            <a:ext cx="1344" cy="581"/>
          </p:xfrm>
          <a:graphic>
            <a:graphicData uri="http://schemas.openxmlformats.org/presentationml/2006/ole">
              <mc:AlternateContent xmlns:mc="http://schemas.openxmlformats.org/markup-compatibility/2006">
                <mc:Choice xmlns:v="urn:schemas-microsoft-com:vml" Requires="v">
                  <p:oleObj spid="_x0000_s41526" name="Equation" r:id="rId10" imgW="942903" imgH="361981" progId="Equation.3">
                    <p:embed/>
                  </p:oleObj>
                </mc:Choice>
                <mc:Fallback>
                  <p:oleObj name="Equation" r:id="rId10" imgW="942903" imgH="361981" progId="Equation.3">
                    <p:embed/>
                    <p:pic>
                      <p:nvPicPr>
                        <p:cNvPr id="0" name="Object 7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84" y="2716"/>
                          <a:ext cx="1344" cy="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7" name="Group 80"/>
          <p:cNvGrpSpPr>
            <a:grpSpLocks/>
          </p:cNvGrpSpPr>
          <p:nvPr/>
        </p:nvGrpSpPr>
        <p:grpSpPr bwMode="auto">
          <a:xfrm>
            <a:off x="2527300" y="3602137"/>
            <a:ext cx="674688" cy="536575"/>
            <a:chOff x="1655" y="2435"/>
            <a:chExt cx="425" cy="338"/>
          </a:xfrm>
        </p:grpSpPr>
        <p:sp>
          <p:nvSpPr>
            <p:cNvPr id="40980" name="Oval 56"/>
            <p:cNvSpPr>
              <a:spLocks noChangeArrowheads="1"/>
            </p:cNvSpPr>
            <p:nvPr/>
          </p:nvSpPr>
          <p:spPr bwMode="auto">
            <a:xfrm>
              <a:off x="1655" y="2696"/>
              <a:ext cx="75" cy="77"/>
            </a:xfrm>
            <a:prstGeom prst="ellipse">
              <a:avLst/>
            </a:prstGeom>
            <a:solidFill>
              <a:schemeClr val="accent2"/>
            </a:solidFill>
            <a:ln w="25400">
              <a:solidFill>
                <a:schemeClr val="accent2"/>
              </a:solidFill>
              <a:round/>
              <a:headEnd/>
              <a:tailEnd/>
            </a:ln>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40981" name="Text Box 57"/>
            <p:cNvSpPr txBox="1">
              <a:spLocks noChangeArrowheads="1"/>
            </p:cNvSpPr>
            <p:nvPr/>
          </p:nvSpPr>
          <p:spPr bwMode="auto">
            <a:xfrm>
              <a:off x="1677" y="2435"/>
              <a:ext cx="4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i="1">
                  <a:solidFill>
                    <a:schemeClr val="accent2"/>
                  </a:solidFill>
                  <a:latin typeface="Times New Roman" panose="02020603050405020304" pitchFamily="18" charset="0"/>
                  <a:ea typeface="楷体_GB2312" pitchFamily="49" charset="-122"/>
                </a:rPr>
                <a:t>Q</a:t>
              </a:r>
            </a:p>
          </p:txBody>
        </p:sp>
      </p:grpSp>
      <p:grpSp>
        <p:nvGrpSpPr>
          <p:cNvPr id="18" name="Group 6"/>
          <p:cNvGrpSpPr>
            <a:grpSpLocks/>
          </p:cNvGrpSpPr>
          <p:nvPr/>
        </p:nvGrpSpPr>
        <p:grpSpPr bwMode="auto">
          <a:xfrm rot="958596">
            <a:off x="3657600" y="4640362"/>
            <a:ext cx="523875" cy="595313"/>
            <a:chOff x="2112" y="3465"/>
            <a:chExt cx="330" cy="375"/>
          </a:xfrm>
        </p:grpSpPr>
        <p:sp>
          <p:nvSpPr>
            <p:cNvPr id="40978" name="Freeform 7"/>
            <p:cNvSpPr>
              <a:spLocks/>
            </p:cNvSpPr>
            <p:nvPr/>
          </p:nvSpPr>
          <p:spPr bwMode="auto">
            <a:xfrm>
              <a:off x="2112" y="3744"/>
              <a:ext cx="240" cy="96"/>
            </a:xfrm>
            <a:custGeom>
              <a:avLst/>
              <a:gdLst>
                <a:gd name="T0" fmla="*/ 0 w 192"/>
                <a:gd name="T1" fmla="*/ 1 h 168"/>
                <a:gd name="T2" fmla="*/ 19510 w 192"/>
                <a:gd name="T3" fmla="*/ 1 h 168"/>
                <a:gd name="T4" fmla="*/ 26033 w 192"/>
                <a:gd name="T5" fmla="*/ 1 h 168"/>
                <a:gd name="T6" fmla="*/ 0 60000 65536"/>
                <a:gd name="T7" fmla="*/ 0 60000 65536"/>
                <a:gd name="T8" fmla="*/ 0 60000 65536"/>
                <a:gd name="T9" fmla="*/ 0 w 192"/>
                <a:gd name="T10" fmla="*/ 0 h 168"/>
                <a:gd name="T11" fmla="*/ 192 w 192"/>
                <a:gd name="T12" fmla="*/ 168 h 168"/>
              </a:gdLst>
              <a:ahLst/>
              <a:cxnLst>
                <a:cxn ang="T6">
                  <a:pos x="T0" y="T1"/>
                </a:cxn>
                <a:cxn ang="T7">
                  <a:pos x="T2" y="T3"/>
                </a:cxn>
                <a:cxn ang="T8">
                  <a:pos x="T4" y="T5"/>
                </a:cxn>
              </a:cxnLst>
              <a:rect l="T9" t="T10" r="T11" b="T12"/>
              <a:pathLst>
                <a:path w="192" h="168">
                  <a:moveTo>
                    <a:pt x="0" y="24"/>
                  </a:moveTo>
                  <a:cubicBezTo>
                    <a:pt x="56" y="12"/>
                    <a:pt x="112" y="0"/>
                    <a:pt x="144" y="24"/>
                  </a:cubicBezTo>
                  <a:cubicBezTo>
                    <a:pt x="176" y="48"/>
                    <a:pt x="184" y="144"/>
                    <a:pt x="192" y="168"/>
                  </a:cubicBez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40979" name="Text Box 8"/>
            <p:cNvSpPr txBox="1">
              <a:spLocks noChangeArrowheads="1"/>
            </p:cNvSpPr>
            <p:nvPr/>
          </p:nvSpPr>
          <p:spPr bwMode="auto">
            <a:xfrm>
              <a:off x="2112" y="3465"/>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i="1">
                  <a:solidFill>
                    <a:schemeClr val="tx2"/>
                  </a:solidFill>
                  <a:latin typeface="Times New Roman" panose="02020603050405020304" pitchFamily="18" charset="0"/>
                  <a:ea typeface="楷体_GB2312" pitchFamily="49" charset="-122"/>
                  <a:sym typeface="Symbol" panose="05050102010706020507" pitchFamily="18" charset="2"/>
                </a:rPr>
                <a:t></a:t>
              </a:r>
              <a:endParaRPr lang="en-US" altLang="zh-CN" i="1">
                <a:solidFill>
                  <a:schemeClr val="tx2"/>
                </a:solidFill>
                <a:latin typeface="Times New Roman" panose="02020603050405020304" pitchFamily="18" charset="0"/>
                <a:ea typeface="楷体_GB2312"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78861"/>
                                        </p:tgtEl>
                                        <p:attrNameLst>
                                          <p:attrName>style.visibility</p:attrName>
                                        </p:attrNameLst>
                                      </p:cBhvr>
                                      <p:to>
                                        <p:strVal val="visible"/>
                                      </p:to>
                                    </p:set>
                                    <p:animEffect transition="in" filter="wipe(left)">
                                      <p:cBhvr>
                                        <p:cTn id="21" dur="500"/>
                                        <p:tgtEl>
                                          <p:spTgt spid="78861"/>
                                        </p:tgtEl>
                                      </p:cBhvr>
                                    </p:animEffect>
                                  </p:childTnLst>
                                </p:cTn>
                              </p:par>
                            </p:childTnLst>
                          </p:cTn>
                        </p:par>
                        <p:par>
                          <p:cTn id="22" fill="hold" nodeType="afterGroup">
                            <p:stCondLst>
                              <p:cond delay="1000"/>
                            </p:stCondLst>
                            <p:childTnLst>
                              <p:par>
                                <p:cTn id="23" presetID="22" presetClass="entr" presetSubtype="2" fill="hold" grpId="0" nodeType="afterEffect">
                                  <p:stCondLst>
                                    <p:cond delay="0"/>
                                  </p:stCondLst>
                                  <p:childTnLst>
                                    <p:set>
                                      <p:cBhvr>
                                        <p:cTn id="24" dur="1" fill="hold">
                                          <p:stCondLst>
                                            <p:cond delay="0"/>
                                          </p:stCondLst>
                                        </p:cTn>
                                        <p:tgtEl>
                                          <p:spTgt spid="78902"/>
                                        </p:tgtEl>
                                        <p:attrNameLst>
                                          <p:attrName>style.visibility</p:attrName>
                                        </p:attrNameLst>
                                      </p:cBhvr>
                                      <p:to>
                                        <p:strVal val="visible"/>
                                      </p:to>
                                    </p:set>
                                    <p:animEffect transition="in" filter="wipe(right)">
                                      <p:cBhvr>
                                        <p:cTn id="25" dur="500"/>
                                        <p:tgtEl>
                                          <p:spTgt spid="7890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2"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right)">
                                      <p:cBhvr>
                                        <p:cTn id="40" dur="500"/>
                                        <p:tgtEl>
                                          <p:spTgt spid="16"/>
                                        </p:tgtEl>
                                      </p:cBhvr>
                                    </p:animEffect>
                                  </p:childTnLst>
                                </p:cTn>
                              </p:par>
                            </p:childTnLst>
                          </p:cTn>
                        </p:par>
                        <p:par>
                          <p:cTn id="41" fill="hold" nodeType="afterGroup">
                            <p:stCondLst>
                              <p:cond delay="500"/>
                            </p:stCondLst>
                            <p:childTnLst>
                              <p:par>
                                <p:cTn id="42" presetID="22" presetClass="entr" presetSubtype="8"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500"/>
                                        <p:tgtEl>
                                          <p:spTgt spid="1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up)">
                                      <p:cBhvr>
                                        <p:cTn id="49" dur="500"/>
                                        <p:tgtEl>
                                          <p:spTgt spid="11"/>
                                        </p:tgtEl>
                                      </p:cBhvr>
                                    </p:animEffect>
                                  </p:childTnLst>
                                </p:cTn>
                              </p:par>
                            </p:childTnLst>
                          </p:cTn>
                        </p:par>
                        <p:par>
                          <p:cTn id="50" fill="hold" nodeType="afterGroup">
                            <p:stCondLst>
                              <p:cond delay="500"/>
                            </p:stCondLst>
                            <p:childTnLst>
                              <p:par>
                                <p:cTn id="51" presetID="22" presetClass="entr" presetSubtype="2" fill="hold" nodeType="after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right)">
                                      <p:cBhvr>
                                        <p:cTn id="53" dur="500"/>
                                        <p:tgtEl>
                                          <p:spTgt spid="1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2" fill="hold" grpId="0" nodeType="clickEffect">
                                  <p:stCondLst>
                                    <p:cond delay="0"/>
                                  </p:stCondLst>
                                  <p:childTnLst>
                                    <p:set>
                                      <p:cBhvr>
                                        <p:cTn id="57" dur="1" fill="hold">
                                          <p:stCondLst>
                                            <p:cond delay="0"/>
                                          </p:stCondLst>
                                        </p:cTn>
                                        <p:tgtEl>
                                          <p:spTgt spid="78906"/>
                                        </p:tgtEl>
                                        <p:attrNameLst>
                                          <p:attrName>style.visibility</p:attrName>
                                        </p:attrNameLst>
                                      </p:cBhvr>
                                      <p:to>
                                        <p:strVal val="visible"/>
                                      </p:to>
                                    </p:set>
                                    <p:animEffect transition="in" filter="wipe(right)">
                                      <p:cBhvr>
                                        <p:cTn id="58" dur="500"/>
                                        <p:tgtEl>
                                          <p:spTgt spid="78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61" grpId="0" animBg="1"/>
      <p:bldP spid="78902" grpId="0" animBg="1" autoUpdateAnimBg="0"/>
      <p:bldP spid="78906"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8" name="Rectangle 12"/>
          <p:cNvSpPr>
            <a:spLocks noChangeArrowheads="1"/>
          </p:cNvSpPr>
          <p:nvPr/>
        </p:nvSpPr>
        <p:spPr bwMode="auto">
          <a:xfrm>
            <a:off x="1676400" y="646113"/>
            <a:ext cx="6400800" cy="838200"/>
          </a:xfrm>
          <a:prstGeom prst="rect">
            <a:avLst/>
          </a:prstGeom>
          <a:noFill/>
          <a:ln w="9525">
            <a:noFill/>
            <a:miter lim="800000"/>
            <a:headEnd/>
            <a:tailEnd/>
          </a:ln>
          <a:effectLst/>
        </p:spPr>
        <p:txBody>
          <a:bodyPr/>
          <a:lstStyle/>
          <a:p>
            <a:pPr marL="342900" indent="-342900" algn="ctr" eaLnBrk="1" hangingPunct="1">
              <a:defRPr/>
            </a:pPr>
            <a:r>
              <a:rPr lang="zh-CN" altLang="en-US" sz="4000" dirty="0">
                <a:solidFill>
                  <a:srgbClr val="0000FF"/>
                </a:solidFill>
                <a:latin typeface="微软雅黑" panose="020B0503020204020204" pitchFamily="34" charset="-122"/>
                <a:ea typeface="微软雅黑" panose="020B0503020204020204" pitchFamily="34" charset="-122"/>
                <a:cs typeface="+mj-cs"/>
              </a:rPr>
              <a:t>第</a:t>
            </a:r>
            <a:r>
              <a:rPr lang="en-US" altLang="zh-CN" sz="4000" dirty="0">
                <a:solidFill>
                  <a:srgbClr val="0000FF"/>
                </a:solidFill>
                <a:latin typeface="微软雅黑" panose="020B0503020204020204" pitchFamily="34" charset="-122"/>
                <a:ea typeface="微软雅黑" panose="020B0503020204020204" pitchFamily="34" charset="-122"/>
                <a:cs typeface="+mj-cs"/>
              </a:rPr>
              <a:t>15</a:t>
            </a:r>
            <a:r>
              <a:rPr lang="zh-CN" altLang="en-US" sz="4000" dirty="0">
                <a:solidFill>
                  <a:srgbClr val="0000FF"/>
                </a:solidFill>
                <a:latin typeface="微软雅黑" panose="020B0503020204020204" pitchFamily="34" charset="-122"/>
                <a:ea typeface="微软雅黑" panose="020B0503020204020204" pitchFamily="34" charset="-122"/>
                <a:cs typeface="+mj-cs"/>
              </a:rPr>
              <a:t>章  基本放大电路</a:t>
            </a:r>
          </a:p>
        </p:txBody>
      </p:sp>
      <p:sp>
        <p:nvSpPr>
          <p:cNvPr id="4124" name="Rectangle 28">
            <a:hlinkClick r:id="rId3" action="ppaction://hlinksldjump"/>
          </p:cNvPr>
          <p:cNvSpPr>
            <a:spLocks noChangeArrowheads="1"/>
          </p:cNvSpPr>
          <p:nvPr/>
        </p:nvSpPr>
        <p:spPr bwMode="auto">
          <a:xfrm>
            <a:off x="1600200" y="1433544"/>
            <a:ext cx="54102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15.1 </a:t>
            </a:r>
            <a:r>
              <a:rPr lang="zh-CN" altLang="en-US" sz="2800" dirty="0">
                <a:solidFill>
                  <a:srgbClr val="0000FF"/>
                </a:solidFill>
                <a:latin typeface="微软雅黑" panose="020B0503020204020204" pitchFamily="34" charset="-122"/>
                <a:ea typeface="微软雅黑" panose="020B0503020204020204" pitchFamily="34" charset="-122"/>
              </a:rPr>
              <a:t>共发射极放大电路的组成</a:t>
            </a:r>
            <a:endParaRPr lang="zh-CN" altLang="en-US" sz="2800" dirty="0">
              <a:solidFill>
                <a:srgbClr val="0000FF"/>
              </a:solidFill>
              <a:latin typeface="微软雅黑" panose="020B0503020204020204" pitchFamily="34" charset="-122"/>
              <a:ea typeface="微软雅黑" panose="020B0503020204020204" pitchFamily="34" charset="-122"/>
              <a:hlinkClick r:id="rId4" action="ppaction://hlinksldjump"/>
            </a:endParaRPr>
          </a:p>
        </p:txBody>
      </p:sp>
      <p:sp>
        <p:nvSpPr>
          <p:cNvPr id="4125" name="Rectangle 29">
            <a:hlinkClick r:id="rId5" action="ppaction://hlinksldjump"/>
          </p:cNvPr>
          <p:cNvSpPr>
            <a:spLocks noChangeArrowheads="1"/>
          </p:cNvSpPr>
          <p:nvPr/>
        </p:nvSpPr>
        <p:spPr bwMode="auto">
          <a:xfrm>
            <a:off x="1604963" y="1983165"/>
            <a:ext cx="5481637"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15.2 </a:t>
            </a:r>
            <a:r>
              <a:rPr lang="zh-CN" altLang="en-US" sz="2800" dirty="0">
                <a:solidFill>
                  <a:srgbClr val="0000FF"/>
                </a:solidFill>
                <a:latin typeface="微软雅黑" panose="020B0503020204020204" pitchFamily="34" charset="-122"/>
                <a:ea typeface="微软雅黑" panose="020B0503020204020204" pitchFamily="34" charset="-122"/>
              </a:rPr>
              <a:t>放大电路的静态分析</a:t>
            </a:r>
          </a:p>
        </p:txBody>
      </p:sp>
      <p:sp>
        <p:nvSpPr>
          <p:cNvPr id="4126" name="Rectangle 30">
            <a:hlinkClick r:id="rId6" action="ppaction://hlinksldjump"/>
          </p:cNvPr>
          <p:cNvSpPr>
            <a:spLocks noChangeArrowheads="1"/>
          </p:cNvSpPr>
          <p:nvPr/>
        </p:nvSpPr>
        <p:spPr bwMode="auto">
          <a:xfrm>
            <a:off x="1600200" y="3117781"/>
            <a:ext cx="51816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15.4 </a:t>
            </a:r>
            <a:r>
              <a:rPr lang="zh-CN" altLang="en-US" sz="2800" dirty="0">
                <a:solidFill>
                  <a:srgbClr val="0000FF"/>
                </a:solidFill>
                <a:latin typeface="微软雅黑" panose="020B0503020204020204" pitchFamily="34" charset="-122"/>
                <a:ea typeface="微软雅黑" panose="020B0503020204020204" pitchFamily="34" charset="-122"/>
              </a:rPr>
              <a:t>静态工作点的稳定</a:t>
            </a:r>
          </a:p>
        </p:txBody>
      </p:sp>
      <p:sp>
        <p:nvSpPr>
          <p:cNvPr id="4127" name="Rectangle 31">
            <a:hlinkClick r:id="rId7" action="ppaction://hlinksldjump"/>
          </p:cNvPr>
          <p:cNvSpPr>
            <a:spLocks noChangeArrowheads="1"/>
          </p:cNvSpPr>
          <p:nvPr/>
        </p:nvSpPr>
        <p:spPr bwMode="auto">
          <a:xfrm>
            <a:off x="1600200" y="4149080"/>
            <a:ext cx="35052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15.6 </a:t>
            </a:r>
            <a:r>
              <a:rPr lang="zh-CN" altLang="en-US" sz="2800" dirty="0">
                <a:solidFill>
                  <a:srgbClr val="0000FF"/>
                </a:solidFill>
                <a:latin typeface="微软雅黑" panose="020B0503020204020204" pitchFamily="34" charset="-122"/>
                <a:ea typeface="微软雅黑" panose="020B0503020204020204" pitchFamily="34" charset="-122"/>
              </a:rPr>
              <a:t>射极输出器</a:t>
            </a:r>
          </a:p>
        </p:txBody>
      </p:sp>
      <p:sp>
        <p:nvSpPr>
          <p:cNvPr id="4128" name="Rectangle 32">
            <a:hlinkClick r:id="rId8" action="ppaction://hlinksldjump"/>
          </p:cNvPr>
          <p:cNvSpPr>
            <a:spLocks noChangeArrowheads="1"/>
          </p:cNvSpPr>
          <p:nvPr/>
        </p:nvSpPr>
        <p:spPr bwMode="auto">
          <a:xfrm>
            <a:off x="1581150" y="5114280"/>
            <a:ext cx="58674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15.8 </a:t>
            </a:r>
            <a:r>
              <a:rPr lang="zh-CN" altLang="en-US" sz="2800" dirty="0">
                <a:solidFill>
                  <a:srgbClr val="0000FF"/>
                </a:solidFill>
                <a:latin typeface="微软雅黑" panose="020B0503020204020204" pitchFamily="34" charset="-122"/>
                <a:ea typeface="微软雅黑" panose="020B0503020204020204" pitchFamily="34" charset="-122"/>
              </a:rPr>
              <a:t>互补对称功率放大电路</a:t>
            </a:r>
          </a:p>
        </p:txBody>
      </p:sp>
      <p:sp>
        <p:nvSpPr>
          <p:cNvPr id="4129" name="Rectangle 33">
            <a:hlinkClick r:id="" action="ppaction://noaction"/>
          </p:cNvPr>
          <p:cNvSpPr>
            <a:spLocks noChangeArrowheads="1"/>
          </p:cNvSpPr>
          <p:nvPr/>
        </p:nvSpPr>
        <p:spPr bwMode="auto">
          <a:xfrm>
            <a:off x="1562100" y="5590499"/>
            <a:ext cx="5715000" cy="525463"/>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u="sng" dirty="0">
                <a:solidFill>
                  <a:srgbClr val="0000FF"/>
                </a:solidFill>
                <a:latin typeface="微软雅黑" panose="020B0503020204020204" pitchFamily="34" charset="-122"/>
                <a:ea typeface="微软雅黑" panose="020B0503020204020204" pitchFamily="34" charset="-122"/>
              </a:rPr>
              <a:t>15.9 </a:t>
            </a:r>
            <a:r>
              <a:rPr lang="zh-CN" altLang="en-US" sz="2800" u="sng" dirty="0">
                <a:solidFill>
                  <a:srgbClr val="0000FF"/>
                </a:solidFill>
                <a:latin typeface="微软雅黑" panose="020B0503020204020204" pitchFamily="34" charset="-122"/>
                <a:ea typeface="微软雅黑" panose="020B0503020204020204" pitchFamily="34" charset="-122"/>
              </a:rPr>
              <a:t>场效晶体管及其放大电路</a:t>
            </a:r>
          </a:p>
        </p:txBody>
      </p:sp>
      <p:sp>
        <p:nvSpPr>
          <p:cNvPr id="4130" name="Rectangle 34">
            <a:hlinkClick r:id="rId9" action="ppaction://hlinksldjump"/>
          </p:cNvPr>
          <p:cNvSpPr>
            <a:spLocks noChangeArrowheads="1"/>
          </p:cNvSpPr>
          <p:nvPr/>
        </p:nvSpPr>
        <p:spPr bwMode="auto">
          <a:xfrm>
            <a:off x="1604963" y="2550473"/>
            <a:ext cx="5634037"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latin typeface="微软雅黑" panose="020B0503020204020204" pitchFamily="34" charset="-122"/>
                <a:ea typeface="微软雅黑" panose="020B0503020204020204" pitchFamily="34" charset="-122"/>
              </a:rPr>
              <a:t>15.3 </a:t>
            </a:r>
            <a:r>
              <a:rPr lang="zh-CN" altLang="en-US" sz="2800" dirty="0">
                <a:latin typeface="微软雅黑" panose="020B0503020204020204" pitchFamily="34" charset="-122"/>
                <a:ea typeface="微软雅黑" panose="020B0503020204020204" pitchFamily="34" charset="-122"/>
              </a:rPr>
              <a:t>放大电路的动态分析</a:t>
            </a:r>
          </a:p>
        </p:txBody>
      </p:sp>
      <p:sp>
        <p:nvSpPr>
          <p:cNvPr id="4131" name="Rectangle 35">
            <a:hlinkClick r:id="rId10" action="ppaction://hlinksldjump"/>
          </p:cNvPr>
          <p:cNvSpPr>
            <a:spLocks noChangeArrowheads="1"/>
          </p:cNvSpPr>
          <p:nvPr/>
        </p:nvSpPr>
        <p:spPr bwMode="auto">
          <a:xfrm>
            <a:off x="1600200" y="3623618"/>
            <a:ext cx="6019800" cy="525462"/>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u="sng" dirty="0">
                <a:solidFill>
                  <a:srgbClr val="0000FF"/>
                </a:solidFill>
                <a:latin typeface="微软雅黑" panose="020B0503020204020204" pitchFamily="34" charset="-122"/>
                <a:ea typeface="微软雅黑" panose="020B0503020204020204" pitchFamily="34" charset="-122"/>
              </a:rPr>
              <a:t>15.5 </a:t>
            </a:r>
            <a:r>
              <a:rPr lang="zh-CN" altLang="en-US" sz="2800" u="sng" dirty="0">
                <a:solidFill>
                  <a:srgbClr val="0000FF"/>
                </a:solidFill>
                <a:latin typeface="微软雅黑" panose="020B0503020204020204" pitchFamily="34" charset="-122"/>
                <a:ea typeface="微软雅黑" panose="020B0503020204020204" pitchFamily="34" charset="-122"/>
              </a:rPr>
              <a:t>放大电路的频率特性</a:t>
            </a:r>
          </a:p>
        </p:txBody>
      </p:sp>
      <p:sp>
        <p:nvSpPr>
          <p:cNvPr id="4132" name="Rectangle 36">
            <a:hlinkClick r:id="rId11" action="ppaction://hlinksldjump"/>
          </p:cNvPr>
          <p:cNvSpPr>
            <a:spLocks noChangeArrowheads="1"/>
          </p:cNvSpPr>
          <p:nvPr/>
        </p:nvSpPr>
        <p:spPr bwMode="auto">
          <a:xfrm>
            <a:off x="1581150" y="4638030"/>
            <a:ext cx="3786188"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15.7 </a:t>
            </a:r>
            <a:r>
              <a:rPr lang="zh-CN" altLang="en-US" sz="2800" dirty="0">
                <a:solidFill>
                  <a:srgbClr val="0000FF"/>
                </a:solidFill>
                <a:latin typeface="微软雅黑" panose="020B0503020204020204" pitchFamily="34" charset="-122"/>
                <a:ea typeface="微软雅黑" panose="020B0503020204020204" pitchFamily="34" charset="-122"/>
              </a:rPr>
              <a:t>差分放大电路</a:t>
            </a:r>
          </a:p>
        </p:txBody>
      </p:sp>
    </p:spTree>
    <p:extLst>
      <p:ext uri="{BB962C8B-B14F-4D97-AF65-F5344CB8AC3E}">
        <p14:creationId xmlns:p14="http://schemas.microsoft.com/office/powerpoint/2010/main" val="1494940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586" name="Picture 98" descr="图片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3001" y="3440205"/>
            <a:ext cx="3465513" cy="255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85" name="Picture 97" descr="图片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7001" y="498761"/>
            <a:ext cx="2689225" cy="27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Text Box 4"/>
          <p:cNvSpPr txBox="1">
            <a:spLocks noChangeArrowheads="1"/>
          </p:cNvSpPr>
          <p:nvPr/>
        </p:nvSpPr>
        <p:spPr bwMode="auto">
          <a:xfrm>
            <a:off x="320795" y="4836206"/>
            <a:ext cx="4461032" cy="1313309"/>
          </a:xfrm>
          <a:prstGeom prst="rect">
            <a:avLst/>
          </a:prstGeom>
          <a:noFill/>
          <a:ln w="38100">
            <a:noFill/>
            <a:miter lim="800000"/>
            <a:headEnd/>
            <a:tailEnd/>
          </a:ln>
          <a:effectLst/>
        </p:spPr>
        <p:txBody>
          <a:bodyPr wrap="square" lIns="90000" tIns="46800" rIns="90000" bIns="46800" anchor="ctr">
            <a:spAutoFit/>
          </a:bodyPr>
          <a:lstStyle/>
          <a:p>
            <a:pPr algn="just" eaLnBrk="1" hangingPunct="1">
              <a:lnSpc>
                <a:spcPct val="110000"/>
              </a:lnSpc>
              <a:defRPr/>
            </a:pPr>
            <a:r>
              <a:rPr lang="en-US" altLang="zh-CN" dirty="0">
                <a:solidFill>
                  <a:schemeClr val="accent2"/>
                </a:solidFill>
                <a:effectLst>
                  <a:outerShdw blurRad="38100" dist="38100" dir="2700000" algn="tl">
                    <a:srgbClr val="C0C0C0"/>
                  </a:outerShdw>
                </a:effectLst>
              </a:rPr>
              <a:t>  </a:t>
            </a:r>
            <a:r>
              <a:rPr lang="en-US" altLang="zh-CN" dirty="0">
                <a:solidFill>
                  <a:srgbClr val="000099"/>
                </a:solidFill>
              </a:rPr>
              <a:t>(</a:t>
            </a:r>
            <a:r>
              <a:rPr lang="en-US" altLang="zh-CN" i="1" dirty="0">
                <a:solidFill>
                  <a:srgbClr val="000099"/>
                </a:solidFill>
                <a:latin typeface="Times New Roman" pitchFamily="18" charset="0"/>
              </a:rPr>
              <a:t>I</a:t>
            </a:r>
            <a:r>
              <a:rPr lang="en-US" altLang="zh-CN" baseline="-25000" dirty="0">
                <a:solidFill>
                  <a:srgbClr val="000099"/>
                </a:solidFill>
                <a:latin typeface="Times New Roman" pitchFamily="18" charset="0"/>
              </a:rPr>
              <a:t>B</a:t>
            </a:r>
            <a:r>
              <a:rPr lang="zh-CN" altLang="en-US" dirty="0">
                <a:solidFill>
                  <a:srgbClr val="000099"/>
                </a:solidFill>
              </a:rPr>
              <a:t>、</a:t>
            </a:r>
            <a:r>
              <a:rPr lang="en-US" altLang="zh-CN" i="1" dirty="0">
                <a:solidFill>
                  <a:srgbClr val="000099"/>
                </a:solidFill>
                <a:latin typeface="Times New Roman" pitchFamily="18" charset="0"/>
              </a:rPr>
              <a:t>U</a:t>
            </a:r>
            <a:r>
              <a:rPr lang="en-US" altLang="zh-CN" baseline="-25000" dirty="0">
                <a:solidFill>
                  <a:srgbClr val="000099"/>
                </a:solidFill>
                <a:latin typeface="Times New Roman" pitchFamily="18" charset="0"/>
              </a:rPr>
              <a:t>BE</a:t>
            </a:r>
            <a:r>
              <a:rPr lang="en-US" altLang="zh-CN" dirty="0">
                <a:solidFill>
                  <a:srgbClr val="000099"/>
                </a:solidFill>
              </a:rPr>
              <a:t>)</a:t>
            </a:r>
            <a:r>
              <a:rPr lang="en-US" altLang="zh-CN" dirty="0">
                <a:solidFill>
                  <a:schemeClr val="tx1"/>
                </a:solidFill>
              </a:rPr>
              <a:t> </a:t>
            </a:r>
            <a:r>
              <a:rPr lang="zh-CN" altLang="zh-CN" dirty="0">
                <a:solidFill>
                  <a:schemeClr val="tx1"/>
                </a:solidFill>
              </a:rPr>
              <a:t>和</a:t>
            </a:r>
            <a:r>
              <a:rPr lang="en-US" altLang="zh-CN" dirty="0">
                <a:solidFill>
                  <a:srgbClr val="000099"/>
                </a:solidFill>
              </a:rPr>
              <a:t>(</a:t>
            </a:r>
            <a:r>
              <a:rPr lang="en-US" altLang="zh-CN" i="1" dirty="0">
                <a:solidFill>
                  <a:srgbClr val="000099"/>
                </a:solidFill>
                <a:latin typeface="Times New Roman" pitchFamily="18" charset="0"/>
              </a:rPr>
              <a:t>I</a:t>
            </a:r>
            <a:r>
              <a:rPr lang="en-US" altLang="zh-CN" baseline="-25000" dirty="0">
                <a:solidFill>
                  <a:srgbClr val="000099"/>
                </a:solidFill>
                <a:latin typeface="Times New Roman" pitchFamily="18" charset="0"/>
              </a:rPr>
              <a:t>C</a:t>
            </a:r>
            <a:r>
              <a:rPr lang="zh-CN" altLang="en-US" dirty="0">
                <a:solidFill>
                  <a:srgbClr val="000099"/>
                </a:solidFill>
                <a:latin typeface="Times New Roman" pitchFamily="18" charset="0"/>
              </a:rPr>
              <a:t>、</a:t>
            </a:r>
            <a:r>
              <a:rPr lang="en-US" altLang="zh-CN" i="1" dirty="0">
                <a:solidFill>
                  <a:srgbClr val="000099"/>
                </a:solidFill>
                <a:latin typeface="Times New Roman" pitchFamily="18" charset="0"/>
              </a:rPr>
              <a:t>U</a:t>
            </a:r>
            <a:r>
              <a:rPr lang="en-US" altLang="zh-CN" baseline="-25000" dirty="0">
                <a:solidFill>
                  <a:srgbClr val="000099"/>
                </a:solidFill>
                <a:latin typeface="Times New Roman" pitchFamily="18" charset="0"/>
              </a:rPr>
              <a:t>CE</a:t>
            </a:r>
            <a:r>
              <a:rPr lang="en-US" altLang="zh-CN" dirty="0">
                <a:solidFill>
                  <a:srgbClr val="000099"/>
                </a:solidFill>
              </a:rPr>
              <a:t>)</a:t>
            </a:r>
            <a:r>
              <a:rPr lang="zh-CN" altLang="en-US" dirty="0">
                <a:solidFill>
                  <a:schemeClr val="tx1"/>
                </a:solidFill>
              </a:rPr>
              <a:t>分别对应于输入、输出特性曲线上的一个点，称为</a:t>
            </a:r>
            <a:r>
              <a:rPr lang="zh-CN" altLang="en-US" dirty="0">
                <a:solidFill>
                  <a:schemeClr val="tx2"/>
                </a:solidFill>
              </a:rPr>
              <a:t>静态工作点</a:t>
            </a:r>
            <a:r>
              <a:rPr lang="zh-CN" altLang="en-US" dirty="0">
                <a:solidFill>
                  <a:schemeClr val="tx1"/>
                </a:solidFill>
              </a:rPr>
              <a:t>。</a:t>
            </a:r>
          </a:p>
        </p:txBody>
      </p:sp>
      <p:grpSp>
        <p:nvGrpSpPr>
          <p:cNvPr id="2" name="Group 11"/>
          <p:cNvGrpSpPr>
            <a:grpSpLocks/>
          </p:cNvGrpSpPr>
          <p:nvPr/>
        </p:nvGrpSpPr>
        <p:grpSpPr bwMode="auto">
          <a:xfrm>
            <a:off x="6963351" y="1602074"/>
            <a:ext cx="477837" cy="457200"/>
            <a:chOff x="1512" y="2231"/>
            <a:chExt cx="395" cy="427"/>
          </a:xfrm>
        </p:grpSpPr>
        <p:sp>
          <p:nvSpPr>
            <p:cNvPr id="14359" name="Oval 12"/>
            <p:cNvSpPr>
              <a:spLocks noChangeArrowheads="1"/>
            </p:cNvSpPr>
            <p:nvPr/>
          </p:nvSpPr>
          <p:spPr bwMode="auto">
            <a:xfrm>
              <a:off x="1512" y="2556"/>
              <a:ext cx="72" cy="84"/>
            </a:xfrm>
            <a:prstGeom prst="ellipse">
              <a:avLst/>
            </a:prstGeom>
            <a:solidFill>
              <a:srgbClr val="FF3300"/>
            </a:solidFill>
            <a:ln w="38100">
              <a:solidFill>
                <a:srgbClr val="FF3300"/>
              </a:solidFill>
              <a:round/>
              <a:headEnd/>
              <a:tailEnd/>
            </a:ln>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4360" name="Text Box 13"/>
            <p:cNvSpPr txBox="1">
              <a:spLocks noChangeArrowheads="1"/>
            </p:cNvSpPr>
            <p:nvPr/>
          </p:nvSpPr>
          <p:spPr bwMode="auto">
            <a:xfrm>
              <a:off x="1654" y="2231"/>
              <a:ext cx="253"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i="1">
                  <a:solidFill>
                    <a:srgbClr val="CC0000"/>
                  </a:solidFill>
                  <a:latin typeface="Times New Roman" panose="02020603050405020304" pitchFamily="18" charset="0"/>
                  <a:ea typeface="楷体_GB2312" pitchFamily="49" charset="-122"/>
                </a:rPr>
                <a:t>Q</a:t>
              </a:r>
            </a:p>
          </p:txBody>
        </p:sp>
      </p:grpSp>
      <p:grpSp>
        <p:nvGrpSpPr>
          <p:cNvPr id="3" name="Group 14"/>
          <p:cNvGrpSpPr>
            <a:grpSpLocks/>
          </p:cNvGrpSpPr>
          <p:nvPr/>
        </p:nvGrpSpPr>
        <p:grpSpPr bwMode="auto">
          <a:xfrm>
            <a:off x="5542538" y="1633824"/>
            <a:ext cx="1581150" cy="519112"/>
            <a:chOff x="483" y="2263"/>
            <a:chExt cx="1173" cy="370"/>
          </a:xfrm>
        </p:grpSpPr>
        <p:sp>
          <p:nvSpPr>
            <p:cNvPr id="14357" name="Line 15"/>
            <p:cNvSpPr>
              <a:spLocks noChangeShapeType="1"/>
            </p:cNvSpPr>
            <p:nvPr/>
          </p:nvSpPr>
          <p:spPr bwMode="auto">
            <a:xfrm>
              <a:off x="900" y="2520"/>
              <a:ext cx="756" cy="0"/>
            </a:xfrm>
            <a:prstGeom prst="line">
              <a:avLst/>
            </a:prstGeom>
            <a:noFill/>
            <a:ln w="38100">
              <a:solidFill>
                <a:srgbClr val="FF33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4358" name="Rectangle 16"/>
            <p:cNvSpPr>
              <a:spLocks noChangeArrowheads="1"/>
            </p:cNvSpPr>
            <p:nvPr/>
          </p:nvSpPr>
          <p:spPr bwMode="auto">
            <a:xfrm>
              <a:off x="483" y="2263"/>
              <a:ext cx="356"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sz="2800" i="1">
                  <a:solidFill>
                    <a:srgbClr val="CC0000"/>
                  </a:solidFill>
                  <a:latin typeface="Times New Roman" panose="02020603050405020304" pitchFamily="18" charset="0"/>
                  <a:ea typeface="楷体_GB2312" pitchFamily="49" charset="-122"/>
                </a:rPr>
                <a:t>I</a:t>
              </a:r>
              <a:r>
                <a:rPr lang="en-US" altLang="zh-CN" sz="2800" baseline="-25000">
                  <a:solidFill>
                    <a:srgbClr val="CC0000"/>
                  </a:solidFill>
                  <a:latin typeface="Times New Roman" panose="02020603050405020304" pitchFamily="18" charset="0"/>
                  <a:ea typeface="楷体_GB2312" pitchFamily="49" charset="-122"/>
                </a:rPr>
                <a:t>B</a:t>
              </a:r>
              <a:endParaRPr lang="en-US" altLang="zh-CN" sz="2800">
                <a:solidFill>
                  <a:srgbClr val="CC0000"/>
                </a:solidFill>
                <a:latin typeface="Times New Roman" panose="02020603050405020304" pitchFamily="18" charset="0"/>
                <a:ea typeface="楷体_GB2312" pitchFamily="49" charset="-122"/>
              </a:endParaRPr>
            </a:p>
          </p:txBody>
        </p:sp>
      </p:grpSp>
      <p:grpSp>
        <p:nvGrpSpPr>
          <p:cNvPr id="4" name="Group 17"/>
          <p:cNvGrpSpPr>
            <a:grpSpLocks/>
          </p:cNvGrpSpPr>
          <p:nvPr/>
        </p:nvGrpSpPr>
        <p:grpSpPr bwMode="auto">
          <a:xfrm>
            <a:off x="6736338" y="2049749"/>
            <a:ext cx="671513" cy="1547812"/>
            <a:chOff x="1395" y="2484"/>
            <a:chExt cx="423" cy="1560"/>
          </a:xfrm>
        </p:grpSpPr>
        <p:sp>
          <p:nvSpPr>
            <p:cNvPr id="14355" name="Line 18"/>
            <p:cNvSpPr>
              <a:spLocks noChangeShapeType="1"/>
            </p:cNvSpPr>
            <p:nvPr/>
          </p:nvSpPr>
          <p:spPr bwMode="auto">
            <a:xfrm>
              <a:off x="1572" y="2484"/>
              <a:ext cx="0" cy="1080"/>
            </a:xfrm>
            <a:prstGeom prst="line">
              <a:avLst/>
            </a:prstGeom>
            <a:noFill/>
            <a:ln w="38100">
              <a:solidFill>
                <a:srgbClr val="FF33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4356" name="Rectangle 19"/>
            <p:cNvSpPr>
              <a:spLocks noChangeArrowheads="1"/>
            </p:cNvSpPr>
            <p:nvPr/>
          </p:nvSpPr>
          <p:spPr bwMode="auto">
            <a:xfrm>
              <a:off x="1395" y="3583"/>
              <a:ext cx="423"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i="1">
                  <a:solidFill>
                    <a:srgbClr val="CC0000"/>
                  </a:solidFill>
                  <a:latin typeface="Times New Roman" panose="02020603050405020304" pitchFamily="18" charset="0"/>
                  <a:ea typeface="楷体_GB2312" pitchFamily="49" charset="-122"/>
                </a:rPr>
                <a:t>U</a:t>
              </a:r>
              <a:r>
                <a:rPr lang="en-US" altLang="zh-CN" baseline="-25000">
                  <a:solidFill>
                    <a:srgbClr val="CC0000"/>
                  </a:solidFill>
                  <a:latin typeface="Times New Roman" panose="02020603050405020304" pitchFamily="18" charset="0"/>
                  <a:ea typeface="楷体_GB2312" pitchFamily="49" charset="-122"/>
                </a:rPr>
                <a:t>BE</a:t>
              </a:r>
            </a:p>
          </p:txBody>
        </p:sp>
      </p:grpSp>
      <p:grpSp>
        <p:nvGrpSpPr>
          <p:cNvPr id="5" name="Group 81"/>
          <p:cNvGrpSpPr>
            <a:grpSpLocks/>
          </p:cNvGrpSpPr>
          <p:nvPr/>
        </p:nvGrpSpPr>
        <p:grpSpPr bwMode="auto">
          <a:xfrm>
            <a:off x="6675714" y="4397468"/>
            <a:ext cx="568325" cy="465137"/>
            <a:chOff x="1512" y="2254"/>
            <a:chExt cx="416" cy="386"/>
          </a:xfrm>
        </p:grpSpPr>
        <p:sp>
          <p:nvSpPr>
            <p:cNvPr id="14353" name="Oval 82"/>
            <p:cNvSpPr>
              <a:spLocks noChangeArrowheads="1"/>
            </p:cNvSpPr>
            <p:nvPr/>
          </p:nvSpPr>
          <p:spPr bwMode="auto">
            <a:xfrm>
              <a:off x="1512" y="2556"/>
              <a:ext cx="72" cy="84"/>
            </a:xfrm>
            <a:prstGeom prst="ellipse">
              <a:avLst/>
            </a:prstGeom>
            <a:solidFill>
              <a:srgbClr val="FF3300"/>
            </a:solidFill>
            <a:ln w="38100">
              <a:solidFill>
                <a:srgbClr val="FF3300"/>
              </a:solidFill>
              <a:round/>
              <a:headEnd/>
              <a:tailEnd/>
            </a:ln>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4354" name="Text Box 83"/>
            <p:cNvSpPr txBox="1">
              <a:spLocks noChangeArrowheads="1"/>
            </p:cNvSpPr>
            <p:nvPr/>
          </p:nvSpPr>
          <p:spPr bwMode="auto">
            <a:xfrm>
              <a:off x="1634" y="2254"/>
              <a:ext cx="294"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i="1">
                  <a:solidFill>
                    <a:srgbClr val="CC0000"/>
                  </a:solidFill>
                  <a:latin typeface="Times New Roman" panose="02020603050405020304" pitchFamily="18" charset="0"/>
                  <a:ea typeface="楷体_GB2312" pitchFamily="49" charset="-122"/>
                </a:rPr>
                <a:t>Q</a:t>
              </a:r>
            </a:p>
          </p:txBody>
        </p:sp>
      </p:grpSp>
      <p:grpSp>
        <p:nvGrpSpPr>
          <p:cNvPr id="6" name="Group 84"/>
          <p:cNvGrpSpPr>
            <a:grpSpLocks/>
          </p:cNvGrpSpPr>
          <p:nvPr/>
        </p:nvGrpSpPr>
        <p:grpSpPr bwMode="auto">
          <a:xfrm>
            <a:off x="6559826" y="4916580"/>
            <a:ext cx="682625" cy="1474788"/>
            <a:chOff x="3948" y="2448"/>
            <a:chExt cx="430" cy="1588"/>
          </a:xfrm>
        </p:grpSpPr>
        <p:sp>
          <p:nvSpPr>
            <p:cNvPr id="14351" name="Line 85"/>
            <p:cNvSpPr>
              <a:spLocks noChangeShapeType="1"/>
            </p:cNvSpPr>
            <p:nvPr/>
          </p:nvSpPr>
          <p:spPr bwMode="auto">
            <a:xfrm>
              <a:off x="4056" y="2448"/>
              <a:ext cx="0" cy="1164"/>
            </a:xfrm>
            <a:prstGeom prst="line">
              <a:avLst/>
            </a:prstGeom>
            <a:noFill/>
            <a:ln w="38100">
              <a:solidFill>
                <a:srgbClr val="FF33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4352" name="Rectangle 86"/>
            <p:cNvSpPr>
              <a:spLocks noChangeArrowheads="1"/>
            </p:cNvSpPr>
            <p:nvPr/>
          </p:nvSpPr>
          <p:spPr bwMode="auto">
            <a:xfrm>
              <a:off x="3948" y="3544"/>
              <a:ext cx="430"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i="1">
                  <a:solidFill>
                    <a:srgbClr val="CC0000"/>
                  </a:solidFill>
                  <a:latin typeface="Times New Roman" panose="02020603050405020304" pitchFamily="18" charset="0"/>
                  <a:ea typeface="楷体_GB2312" pitchFamily="49" charset="-122"/>
                </a:rPr>
                <a:t>U</a:t>
              </a:r>
              <a:r>
                <a:rPr lang="en-US" altLang="zh-CN" baseline="-25000">
                  <a:solidFill>
                    <a:srgbClr val="CC0000"/>
                  </a:solidFill>
                  <a:latin typeface="Times New Roman" panose="02020603050405020304" pitchFamily="18" charset="0"/>
                  <a:ea typeface="楷体_GB2312" pitchFamily="49" charset="-122"/>
                </a:rPr>
                <a:t>CE</a:t>
              </a:r>
            </a:p>
          </p:txBody>
        </p:sp>
      </p:grpSp>
      <p:grpSp>
        <p:nvGrpSpPr>
          <p:cNvPr id="7" name="Group 87"/>
          <p:cNvGrpSpPr>
            <a:grpSpLocks/>
          </p:cNvGrpSpPr>
          <p:nvPr/>
        </p:nvGrpSpPr>
        <p:grpSpPr bwMode="auto">
          <a:xfrm>
            <a:off x="5054876" y="4586380"/>
            <a:ext cx="1682750" cy="519113"/>
            <a:chOff x="2833" y="2372"/>
            <a:chExt cx="1295" cy="370"/>
          </a:xfrm>
        </p:grpSpPr>
        <p:sp>
          <p:nvSpPr>
            <p:cNvPr id="14349" name="Line 88"/>
            <p:cNvSpPr>
              <a:spLocks noChangeShapeType="1"/>
            </p:cNvSpPr>
            <p:nvPr/>
          </p:nvSpPr>
          <p:spPr bwMode="auto">
            <a:xfrm>
              <a:off x="3288" y="2532"/>
              <a:ext cx="840" cy="0"/>
            </a:xfrm>
            <a:prstGeom prst="line">
              <a:avLst/>
            </a:prstGeom>
            <a:noFill/>
            <a:ln w="38100">
              <a:solidFill>
                <a:srgbClr val="FF33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4350" name="Rectangle 89"/>
            <p:cNvSpPr>
              <a:spLocks noChangeArrowheads="1"/>
            </p:cNvSpPr>
            <p:nvPr/>
          </p:nvSpPr>
          <p:spPr bwMode="auto">
            <a:xfrm>
              <a:off x="2833" y="2372"/>
              <a:ext cx="380"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sz="2800" i="1">
                  <a:solidFill>
                    <a:srgbClr val="CC0000"/>
                  </a:solidFill>
                  <a:latin typeface="Times New Roman" panose="02020603050405020304" pitchFamily="18" charset="0"/>
                  <a:ea typeface="楷体_GB2312" pitchFamily="49" charset="-122"/>
                </a:rPr>
                <a:t>I</a:t>
              </a:r>
              <a:r>
                <a:rPr lang="en-US" altLang="zh-CN" sz="2800" baseline="-25000">
                  <a:solidFill>
                    <a:srgbClr val="CC0000"/>
                  </a:solidFill>
                  <a:latin typeface="Times New Roman" panose="02020603050405020304" pitchFamily="18" charset="0"/>
                  <a:ea typeface="楷体_GB2312" pitchFamily="49" charset="-122"/>
                </a:rPr>
                <a:t>C</a:t>
              </a:r>
            </a:p>
          </p:txBody>
        </p:sp>
      </p:grpSp>
      <p:sp>
        <p:nvSpPr>
          <p:cNvPr id="26" name="Rectangle 2"/>
          <p:cNvSpPr txBox="1">
            <a:spLocks noChangeArrowheads="1"/>
          </p:cNvSpPr>
          <p:nvPr/>
        </p:nvSpPr>
        <p:spPr bwMode="auto">
          <a:xfrm>
            <a:off x="0" y="50801"/>
            <a:ext cx="5791200" cy="609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b="1" kern="1200" smtClean="0">
                <a:solidFill>
                  <a:srgbClr val="0000FF"/>
                </a:solidFill>
                <a:latin typeface="微软雅黑" panose="020B0503020204020204" pitchFamily="34" charset="-122"/>
                <a:ea typeface="微软雅黑" panose="020B0503020204020204" pitchFamily="34" charset="-122"/>
                <a:cs typeface="+mn-cs"/>
              </a:rPr>
              <a:t>15.3.0  </a:t>
            </a:r>
            <a:r>
              <a:rPr lang="zh-CN" altLang="en-US" sz="2800" b="1" kern="1200" smtClean="0">
                <a:solidFill>
                  <a:srgbClr val="0000FF"/>
                </a:solidFill>
                <a:latin typeface="微软雅黑" panose="020B0503020204020204" pitchFamily="34" charset="-122"/>
                <a:ea typeface="微软雅黑" panose="020B0503020204020204" pitchFamily="34" charset="-122"/>
                <a:cs typeface="+mn-cs"/>
              </a:rPr>
              <a:t>引言</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pic>
        <p:nvPicPr>
          <p:cNvPr id="27" name="Picture 238" descr="图片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95" y="630331"/>
            <a:ext cx="4749800" cy="376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533691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ctrTitle" idx="4294967295"/>
          </p:nvPr>
        </p:nvSpPr>
        <p:spPr bwMode="auto">
          <a:xfrm>
            <a:off x="0" y="50801"/>
            <a:ext cx="5791200" cy="6096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eaLnBrk="1" hangingPunct="1">
              <a:spcBef>
                <a:spcPct val="50000"/>
              </a:spcBef>
              <a:defRPr/>
            </a:pPr>
            <a:r>
              <a:rPr lang="en-US" altLang="zh-CN" sz="2800" b="1" kern="1200" dirty="0" smtClean="0">
                <a:solidFill>
                  <a:srgbClr val="0000FF"/>
                </a:solidFill>
                <a:latin typeface="微软雅黑" panose="020B0503020204020204" pitchFamily="34" charset="-122"/>
                <a:ea typeface="微软雅黑" panose="020B0503020204020204" pitchFamily="34" charset="-122"/>
                <a:cs typeface="+mn-cs"/>
              </a:rPr>
              <a:t>15.3.0  </a:t>
            </a:r>
            <a:r>
              <a:rPr lang="zh-CN" altLang="en-US" sz="2800" b="1" kern="1200" dirty="0" smtClean="0">
                <a:solidFill>
                  <a:srgbClr val="0000FF"/>
                </a:solidFill>
                <a:latin typeface="微软雅黑" panose="020B0503020204020204" pitchFamily="34" charset="-122"/>
                <a:ea typeface="微软雅黑" panose="020B0503020204020204" pitchFamily="34" charset="-122"/>
                <a:cs typeface="+mn-cs"/>
              </a:rPr>
              <a:t>引言</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sp>
        <p:nvSpPr>
          <p:cNvPr id="79875" name="Rectangle 3"/>
          <p:cNvSpPr>
            <a:spLocks noChangeArrowheads="1"/>
          </p:cNvSpPr>
          <p:nvPr/>
        </p:nvSpPr>
        <p:spPr bwMode="auto">
          <a:xfrm>
            <a:off x="323528" y="908720"/>
            <a:ext cx="84582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10000"/>
              </a:lnSpc>
            </a:pPr>
            <a:r>
              <a:rPr lang="zh-CN" altLang="en-US" sz="2800" dirty="0">
                <a:solidFill>
                  <a:srgbClr val="CC0000"/>
                </a:solidFill>
              </a:rPr>
              <a:t>动态：</a:t>
            </a:r>
            <a:r>
              <a:rPr lang="zh-CN" altLang="en-US" sz="2800" dirty="0">
                <a:solidFill>
                  <a:schemeClr val="tx1"/>
                </a:solidFill>
              </a:rPr>
              <a:t>放大电路有信号输入</a:t>
            </a:r>
            <a:r>
              <a:rPr lang="en-US" altLang="zh-CN" sz="2800" dirty="0">
                <a:solidFill>
                  <a:schemeClr val="tx1"/>
                </a:solidFill>
              </a:rPr>
              <a:t>(</a:t>
            </a:r>
            <a:r>
              <a:rPr lang="en-US" altLang="zh-CN" sz="2800" i="1" dirty="0" err="1">
                <a:solidFill>
                  <a:schemeClr val="tx1"/>
                </a:solidFill>
                <a:latin typeface="Times New Roman" panose="02020603050405020304" pitchFamily="18" charset="0"/>
              </a:rPr>
              <a:t>u</a:t>
            </a:r>
            <a:r>
              <a:rPr lang="en-US" altLang="zh-CN" sz="2800" baseline="-25000" dirty="0" err="1">
                <a:solidFill>
                  <a:schemeClr val="tx1"/>
                </a:solidFill>
                <a:latin typeface="Times New Roman" panose="02020603050405020304" pitchFamily="18" charset="0"/>
              </a:rPr>
              <a:t>i</a:t>
            </a:r>
            <a:r>
              <a:rPr lang="en-US" altLang="zh-CN" sz="2800" i="1" baseline="-25000" dirty="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sym typeface="Symbol" panose="05050102010706020507" pitchFamily="18" charset="2"/>
              </a:rPr>
              <a:t></a:t>
            </a:r>
            <a:r>
              <a:rPr lang="en-US" altLang="zh-CN" sz="2800" dirty="0">
                <a:solidFill>
                  <a:schemeClr val="tx1"/>
                </a:solidFill>
              </a:rPr>
              <a:t>0)</a:t>
            </a:r>
            <a:r>
              <a:rPr lang="zh-CN" altLang="en-US" sz="2800" dirty="0">
                <a:solidFill>
                  <a:schemeClr val="tx1"/>
                </a:solidFill>
              </a:rPr>
              <a:t>时的工作状态。</a:t>
            </a:r>
          </a:p>
        </p:txBody>
      </p:sp>
      <p:sp>
        <p:nvSpPr>
          <p:cNvPr id="79876" name="Rectangle 4"/>
          <p:cNvSpPr>
            <a:spLocks noChangeArrowheads="1"/>
          </p:cNvSpPr>
          <p:nvPr/>
        </p:nvSpPr>
        <p:spPr bwMode="auto">
          <a:xfrm>
            <a:off x="261616" y="3235995"/>
            <a:ext cx="6323012"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10000"/>
              </a:lnSpc>
            </a:pPr>
            <a:r>
              <a:rPr lang="zh-CN" altLang="en-US" sz="2800">
                <a:solidFill>
                  <a:srgbClr val="000099"/>
                </a:solidFill>
              </a:rPr>
              <a:t>分析方法：</a:t>
            </a:r>
          </a:p>
          <a:p>
            <a:pPr eaLnBrk="1" hangingPunct="1">
              <a:lnSpc>
                <a:spcPct val="110000"/>
              </a:lnSpc>
            </a:pPr>
            <a:r>
              <a:rPr lang="zh-CN" altLang="en-US" sz="2800">
                <a:solidFill>
                  <a:srgbClr val="CC0000"/>
                </a:solidFill>
              </a:rPr>
              <a:t>    </a:t>
            </a:r>
            <a:r>
              <a:rPr lang="zh-CN" altLang="en-US" sz="2800">
                <a:solidFill>
                  <a:schemeClr val="tx2"/>
                </a:solidFill>
              </a:rPr>
              <a:t>微变等效电路法，图解法。</a:t>
            </a:r>
          </a:p>
          <a:p>
            <a:pPr eaLnBrk="1" hangingPunct="1">
              <a:lnSpc>
                <a:spcPct val="110000"/>
              </a:lnSpc>
            </a:pPr>
            <a:r>
              <a:rPr lang="zh-CN" altLang="en-US" sz="2800">
                <a:solidFill>
                  <a:srgbClr val="000099"/>
                </a:solidFill>
              </a:rPr>
              <a:t>所用电路：</a:t>
            </a:r>
          </a:p>
          <a:p>
            <a:pPr eaLnBrk="1" hangingPunct="1">
              <a:lnSpc>
                <a:spcPct val="110000"/>
              </a:lnSpc>
            </a:pPr>
            <a:r>
              <a:rPr lang="zh-CN" altLang="en-US" sz="2800">
                <a:solidFill>
                  <a:srgbClr val="CC0000"/>
                </a:solidFill>
              </a:rPr>
              <a:t>    </a:t>
            </a:r>
            <a:r>
              <a:rPr lang="zh-CN" altLang="en-US" sz="2800">
                <a:solidFill>
                  <a:schemeClr val="tx2"/>
                </a:solidFill>
              </a:rPr>
              <a:t>放大电路的交流通路。</a:t>
            </a:r>
          </a:p>
        </p:txBody>
      </p:sp>
      <p:sp>
        <p:nvSpPr>
          <p:cNvPr id="79877" name="Rectangle 5"/>
          <p:cNvSpPr>
            <a:spLocks noChangeArrowheads="1"/>
          </p:cNvSpPr>
          <p:nvPr/>
        </p:nvSpPr>
        <p:spPr bwMode="auto">
          <a:xfrm>
            <a:off x="298128" y="1370682"/>
            <a:ext cx="895032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10000"/>
              </a:lnSpc>
            </a:pPr>
            <a:r>
              <a:rPr lang="zh-CN" altLang="en-US" sz="2800" dirty="0">
                <a:solidFill>
                  <a:srgbClr val="000099"/>
                </a:solidFill>
              </a:rPr>
              <a:t>动态分析</a:t>
            </a:r>
            <a:r>
              <a:rPr lang="en-US" altLang="zh-CN" sz="2800" dirty="0">
                <a:solidFill>
                  <a:srgbClr val="000099"/>
                </a:solidFill>
              </a:rPr>
              <a:t>: </a:t>
            </a:r>
          </a:p>
          <a:p>
            <a:pPr eaLnBrk="1" hangingPunct="1">
              <a:lnSpc>
                <a:spcPct val="110000"/>
              </a:lnSpc>
            </a:pPr>
            <a:r>
              <a:rPr lang="en-US" altLang="zh-CN" sz="2800" dirty="0">
                <a:solidFill>
                  <a:schemeClr val="tx1"/>
                </a:solidFill>
              </a:rPr>
              <a:t>    </a:t>
            </a:r>
            <a:r>
              <a:rPr lang="zh-CN" altLang="en-US" sz="2800" dirty="0">
                <a:solidFill>
                  <a:schemeClr val="tx1"/>
                </a:solidFill>
              </a:rPr>
              <a:t>计算电压放大倍数</a:t>
            </a:r>
            <a:r>
              <a:rPr lang="en-US" altLang="zh-CN" sz="2800" i="1" dirty="0">
                <a:solidFill>
                  <a:schemeClr val="tx1"/>
                </a:solidFill>
                <a:latin typeface="Times New Roman" panose="02020603050405020304" pitchFamily="18" charset="0"/>
              </a:rPr>
              <a:t>A</a:t>
            </a:r>
            <a:r>
              <a:rPr lang="en-US" altLang="zh-CN" sz="2800" i="1" baseline="-25000" dirty="0">
                <a:solidFill>
                  <a:schemeClr val="tx1"/>
                </a:solidFill>
                <a:latin typeface="Times New Roman" panose="02020603050405020304" pitchFamily="18" charset="0"/>
              </a:rPr>
              <a:t>u</a:t>
            </a:r>
            <a:r>
              <a:rPr lang="zh-CN" altLang="en-US" sz="2800" dirty="0">
                <a:solidFill>
                  <a:schemeClr val="tx1"/>
                </a:solidFill>
              </a:rPr>
              <a:t>、输入电阻</a:t>
            </a:r>
            <a:r>
              <a:rPr lang="en-US" altLang="zh-CN" sz="2800" i="1" dirty="0" err="1">
                <a:solidFill>
                  <a:schemeClr val="tx1"/>
                </a:solidFill>
                <a:latin typeface="Times New Roman" panose="02020603050405020304" pitchFamily="18" charset="0"/>
              </a:rPr>
              <a:t>r</a:t>
            </a:r>
            <a:r>
              <a:rPr lang="en-US" altLang="zh-CN" sz="2800" baseline="-25000" dirty="0" err="1">
                <a:solidFill>
                  <a:schemeClr val="tx1"/>
                </a:solidFill>
                <a:latin typeface="Times New Roman" panose="02020603050405020304" pitchFamily="18" charset="0"/>
              </a:rPr>
              <a:t>i</a:t>
            </a:r>
            <a:r>
              <a:rPr lang="zh-CN" altLang="en-US" sz="2800" dirty="0">
                <a:solidFill>
                  <a:schemeClr val="tx1"/>
                </a:solidFill>
              </a:rPr>
              <a:t>、输出电阻</a:t>
            </a:r>
            <a:r>
              <a:rPr lang="en-US" altLang="zh-CN" sz="2800" i="1" dirty="0" err="1">
                <a:solidFill>
                  <a:schemeClr val="tx1"/>
                </a:solidFill>
                <a:latin typeface="Times New Roman" panose="02020603050405020304" pitchFamily="18" charset="0"/>
              </a:rPr>
              <a:t>r</a:t>
            </a:r>
            <a:r>
              <a:rPr lang="en-US" altLang="zh-CN" sz="2800" baseline="-25000" dirty="0" err="1">
                <a:solidFill>
                  <a:schemeClr val="tx1"/>
                </a:solidFill>
                <a:latin typeface="Times New Roman" panose="02020603050405020304" pitchFamily="18" charset="0"/>
              </a:rPr>
              <a:t>o</a:t>
            </a:r>
            <a:r>
              <a:rPr lang="zh-CN" altLang="en-US" sz="2800" dirty="0">
                <a:solidFill>
                  <a:schemeClr val="tx1"/>
                </a:solidFill>
              </a:rPr>
              <a:t>等。</a:t>
            </a:r>
          </a:p>
        </p:txBody>
      </p:sp>
      <p:sp>
        <p:nvSpPr>
          <p:cNvPr id="79878" name="Rectangle 6"/>
          <p:cNvSpPr>
            <a:spLocks noChangeArrowheads="1"/>
          </p:cNvSpPr>
          <p:nvPr/>
        </p:nvSpPr>
        <p:spPr bwMode="auto">
          <a:xfrm>
            <a:off x="294953" y="2299370"/>
            <a:ext cx="650557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10000"/>
              </a:lnSpc>
            </a:pPr>
            <a:r>
              <a:rPr lang="zh-CN" altLang="en-US" sz="2800">
                <a:solidFill>
                  <a:srgbClr val="000099"/>
                </a:solidFill>
              </a:rPr>
              <a:t>分析对象：</a:t>
            </a:r>
          </a:p>
          <a:p>
            <a:pPr eaLnBrk="1" hangingPunct="1">
              <a:lnSpc>
                <a:spcPct val="110000"/>
              </a:lnSpc>
            </a:pPr>
            <a:r>
              <a:rPr lang="zh-CN" altLang="en-US" sz="2800">
                <a:solidFill>
                  <a:srgbClr val="CC0000"/>
                </a:solidFill>
              </a:rPr>
              <a:t>    </a:t>
            </a:r>
            <a:r>
              <a:rPr lang="zh-CN" altLang="en-US" sz="2800">
                <a:solidFill>
                  <a:schemeClr val="tx1"/>
                </a:solidFill>
              </a:rPr>
              <a:t>各极电压和电流的交流分量。</a:t>
            </a:r>
          </a:p>
        </p:txBody>
      </p:sp>
      <p:sp>
        <p:nvSpPr>
          <p:cNvPr id="79879" name="Rectangle 7"/>
          <p:cNvSpPr>
            <a:spLocks noChangeArrowheads="1"/>
          </p:cNvSpPr>
          <p:nvPr/>
        </p:nvSpPr>
        <p:spPr bwMode="auto">
          <a:xfrm>
            <a:off x="247328" y="5174332"/>
            <a:ext cx="889317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10000"/>
              </a:lnSpc>
            </a:pPr>
            <a:r>
              <a:rPr lang="zh-CN" altLang="en-US" sz="2800">
                <a:solidFill>
                  <a:srgbClr val="000099"/>
                </a:solidFill>
              </a:rPr>
              <a:t>目的：</a:t>
            </a:r>
            <a:r>
              <a:rPr lang="zh-CN" altLang="en-US" sz="2800">
                <a:solidFill>
                  <a:schemeClr val="tx2"/>
                </a:solidFill>
              </a:rPr>
              <a:t>找出</a:t>
            </a:r>
            <a:r>
              <a:rPr lang="en-US" altLang="zh-CN" sz="2800" i="1">
                <a:solidFill>
                  <a:schemeClr val="tx1"/>
                </a:solidFill>
                <a:latin typeface="Times New Roman" panose="02020603050405020304" pitchFamily="18" charset="0"/>
              </a:rPr>
              <a:t>A</a:t>
            </a:r>
            <a:r>
              <a:rPr lang="en-US" altLang="zh-CN" sz="2800" i="1" baseline="-25000">
                <a:solidFill>
                  <a:schemeClr val="tx1"/>
                </a:solidFill>
                <a:latin typeface="Times New Roman" panose="02020603050405020304" pitchFamily="18" charset="0"/>
              </a:rPr>
              <a:t>u</a:t>
            </a:r>
            <a:r>
              <a:rPr lang="zh-CN" altLang="en-US" sz="2800">
                <a:solidFill>
                  <a:schemeClr val="tx1"/>
                </a:solidFill>
              </a:rPr>
              <a:t>、</a:t>
            </a: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i</a:t>
            </a:r>
            <a:r>
              <a:rPr lang="zh-CN" altLang="en-US" sz="2800">
                <a:solidFill>
                  <a:schemeClr val="tx1"/>
                </a:solidFill>
              </a:rPr>
              <a:t>、</a:t>
            </a: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o </a:t>
            </a:r>
            <a:r>
              <a:rPr lang="zh-CN" altLang="en-US" sz="2800">
                <a:solidFill>
                  <a:schemeClr val="tx2"/>
                </a:solidFill>
              </a:rPr>
              <a:t>与电路参数的关系，为设计打</a:t>
            </a:r>
          </a:p>
          <a:p>
            <a:pPr eaLnBrk="1" hangingPunct="1">
              <a:lnSpc>
                <a:spcPct val="110000"/>
              </a:lnSpc>
            </a:pPr>
            <a:r>
              <a:rPr lang="zh-CN" altLang="en-US" sz="2800">
                <a:solidFill>
                  <a:schemeClr val="tx2"/>
                </a:solidFill>
              </a:rPr>
              <a:t>    基础。</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875"/>
                                        </p:tgtEl>
                                        <p:attrNameLst>
                                          <p:attrName>style.visibility</p:attrName>
                                        </p:attrNameLst>
                                      </p:cBhvr>
                                      <p:to>
                                        <p:strVal val="visible"/>
                                      </p:to>
                                    </p:set>
                                    <p:animEffect transition="in" filter="wipe(left)">
                                      <p:cBhvr>
                                        <p:cTn id="7" dur="500"/>
                                        <p:tgtEl>
                                          <p:spTgt spid="798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877"/>
                                        </p:tgtEl>
                                        <p:attrNameLst>
                                          <p:attrName>style.visibility</p:attrName>
                                        </p:attrNameLst>
                                      </p:cBhvr>
                                      <p:to>
                                        <p:strVal val="visible"/>
                                      </p:to>
                                    </p:set>
                                    <p:animEffect transition="in" filter="wipe(left)">
                                      <p:cBhvr>
                                        <p:cTn id="12" dur="500"/>
                                        <p:tgtEl>
                                          <p:spTgt spid="798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79878">
                                            <p:txEl>
                                              <p:pRg st="0" end="0"/>
                                            </p:txEl>
                                          </p:spTgt>
                                        </p:tgtEl>
                                        <p:attrNameLst>
                                          <p:attrName>style.visibility</p:attrName>
                                        </p:attrNameLst>
                                      </p:cBhvr>
                                      <p:to>
                                        <p:strVal val="visible"/>
                                      </p:to>
                                    </p:set>
                                    <p:animEffect transition="in" filter="blinds(vertical)">
                                      <p:cBhvr>
                                        <p:cTn id="17" dur="500"/>
                                        <p:tgtEl>
                                          <p:spTgt spid="7987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79878">
                                            <p:txEl>
                                              <p:pRg st="1" end="1"/>
                                            </p:txEl>
                                          </p:spTgt>
                                        </p:tgtEl>
                                        <p:attrNameLst>
                                          <p:attrName>style.visibility</p:attrName>
                                        </p:attrNameLst>
                                      </p:cBhvr>
                                      <p:to>
                                        <p:strVal val="visible"/>
                                      </p:to>
                                    </p:set>
                                    <p:animEffect transition="in" filter="blinds(vertical)">
                                      <p:cBhvr>
                                        <p:cTn id="22" dur="500"/>
                                        <p:tgtEl>
                                          <p:spTgt spid="7987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9876"/>
                                        </p:tgtEl>
                                        <p:attrNameLst>
                                          <p:attrName>style.visibility</p:attrName>
                                        </p:attrNameLst>
                                      </p:cBhvr>
                                      <p:to>
                                        <p:strVal val="visible"/>
                                      </p:to>
                                    </p:set>
                                    <p:animEffect transition="in" filter="wipe(left)">
                                      <p:cBhvr>
                                        <p:cTn id="27" dur="500"/>
                                        <p:tgtEl>
                                          <p:spTgt spid="798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9879"/>
                                        </p:tgtEl>
                                        <p:attrNameLst>
                                          <p:attrName>style.visibility</p:attrName>
                                        </p:attrNameLst>
                                      </p:cBhvr>
                                      <p:to>
                                        <p:strVal val="visible"/>
                                      </p:to>
                                    </p:set>
                                    <p:animEffect transition="in" filter="wipe(left)">
                                      <p:cBhvr>
                                        <p:cTn id="32" dur="500"/>
                                        <p:tgtEl>
                                          <p:spTgt spid="79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autoUpdateAnimBg="0"/>
      <p:bldP spid="79876" grpId="0" autoUpdateAnimBg="0"/>
      <p:bldP spid="79877" grpId="0" autoUpdateAnimBg="0"/>
      <p:bldP spid="79878" grpId="0" build="p" autoUpdateAnimBg="0"/>
      <p:bldP spid="7987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subTitle" idx="4294967295"/>
          </p:nvPr>
        </p:nvSpPr>
        <p:spPr bwMode="auto">
          <a:xfrm>
            <a:off x="0" y="69057"/>
            <a:ext cx="4419600" cy="523875"/>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marL="0" indent="0" algn="l" eaLnBrk="1" hangingPunct="1">
              <a:buNone/>
              <a:defRPr/>
            </a:pPr>
            <a:r>
              <a:rPr lang="en-US" altLang="zh-CN" sz="2800" b="1" kern="1200" dirty="0">
                <a:solidFill>
                  <a:srgbClr val="0000FF"/>
                </a:solidFill>
                <a:latin typeface="微软雅黑" panose="020B0503020204020204" pitchFamily="34" charset="-122"/>
                <a:ea typeface="微软雅黑" panose="020B0503020204020204" pitchFamily="34" charset="-122"/>
              </a:rPr>
              <a:t>15.3.1   </a:t>
            </a:r>
            <a:r>
              <a:rPr lang="zh-CN" altLang="en-US" sz="2800" b="1" kern="1200" dirty="0">
                <a:solidFill>
                  <a:srgbClr val="0000FF"/>
                </a:solidFill>
                <a:latin typeface="微软雅黑" panose="020B0503020204020204" pitchFamily="34" charset="-122"/>
                <a:ea typeface="微软雅黑" panose="020B0503020204020204" pitchFamily="34" charset="-122"/>
              </a:rPr>
              <a:t>微变等效电路法</a:t>
            </a:r>
          </a:p>
        </p:txBody>
      </p:sp>
      <p:sp>
        <p:nvSpPr>
          <p:cNvPr id="80899" name="Text Box 3"/>
          <p:cNvSpPr txBox="1">
            <a:spLocks noChangeArrowheads="1"/>
          </p:cNvSpPr>
          <p:nvPr/>
        </p:nvSpPr>
        <p:spPr bwMode="auto">
          <a:xfrm>
            <a:off x="438150" y="1639987"/>
            <a:ext cx="8356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10000"/>
              </a:lnSpc>
            </a:pPr>
            <a:r>
              <a:rPr lang="en-US" altLang="zh-CN" sz="2800">
                <a:solidFill>
                  <a:schemeClr val="tx2"/>
                </a:solidFill>
              </a:rPr>
              <a:t>  </a:t>
            </a:r>
          </a:p>
        </p:txBody>
      </p:sp>
      <p:sp>
        <p:nvSpPr>
          <p:cNvPr id="80900" name="Rectangle 4"/>
          <p:cNvSpPr>
            <a:spLocks noChangeArrowheads="1"/>
          </p:cNvSpPr>
          <p:nvPr/>
        </p:nvSpPr>
        <p:spPr bwMode="auto">
          <a:xfrm>
            <a:off x="395288" y="836712"/>
            <a:ext cx="8497887" cy="1928813"/>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zh-CN" altLang="en-US" sz="2800" dirty="0">
                <a:solidFill>
                  <a:srgbClr val="CC0000"/>
                </a:solidFill>
                <a:effectLst>
                  <a:outerShdw blurRad="38100" dist="38100" dir="2700000" algn="tl">
                    <a:srgbClr val="C0C0C0"/>
                  </a:outerShdw>
                </a:effectLst>
                <a:latin typeface="Times New Roman" pitchFamily="18" charset="0"/>
              </a:rPr>
              <a:t>微变等效电路：</a:t>
            </a:r>
          </a:p>
          <a:p>
            <a:pPr eaLnBrk="1" hangingPunct="1">
              <a:lnSpc>
                <a:spcPct val="110000"/>
              </a:lnSpc>
              <a:defRPr/>
            </a:pPr>
            <a:r>
              <a:rPr lang="zh-CN" altLang="en-US" sz="2800" dirty="0">
                <a:solidFill>
                  <a:schemeClr val="tx2"/>
                </a:solidFill>
              </a:rPr>
              <a:t>    把非线性元件晶体管所组成的放大电路等效为一个线性电路。即把非线性的晶体管线性化，等效为一个线性元件。</a:t>
            </a:r>
            <a:endParaRPr lang="zh-CN" altLang="en-US" sz="2800" dirty="0">
              <a:solidFill>
                <a:schemeClr val="accent2"/>
              </a:solidFill>
              <a:latin typeface="Times New Roman" pitchFamily="18" charset="0"/>
            </a:endParaRPr>
          </a:p>
        </p:txBody>
      </p:sp>
      <p:sp>
        <p:nvSpPr>
          <p:cNvPr id="80901" name="Text Box 5"/>
          <p:cNvSpPr txBox="1">
            <a:spLocks noChangeArrowheads="1"/>
          </p:cNvSpPr>
          <p:nvPr/>
        </p:nvSpPr>
        <p:spPr bwMode="auto">
          <a:xfrm>
            <a:off x="430213" y="2700437"/>
            <a:ext cx="8462962" cy="1971675"/>
          </a:xfrm>
          <a:prstGeom prst="rect">
            <a:avLst/>
          </a:prstGeom>
          <a:noFill/>
          <a:ln w="38100">
            <a:noFill/>
            <a:miter lim="800000"/>
            <a:headEnd/>
            <a:tailEnd/>
          </a:ln>
          <a:effectLst/>
        </p:spPr>
        <p:txBody>
          <a:bodyPr lIns="90000" tIns="46800" rIns="90000" bIns="46800" anchor="ctr">
            <a:spAutoFit/>
          </a:bodyPr>
          <a:lstStyle/>
          <a:p>
            <a:pPr eaLnBrk="1" hangingPunct="1">
              <a:lnSpc>
                <a:spcPct val="110000"/>
              </a:lnSpc>
              <a:defRPr/>
            </a:pPr>
            <a:r>
              <a:rPr lang="zh-CN" altLang="en-US" sz="2800" dirty="0">
                <a:solidFill>
                  <a:srgbClr val="CC0000"/>
                </a:solidFill>
                <a:effectLst>
                  <a:outerShdw blurRad="38100" dist="38100" dir="2700000" algn="tl">
                    <a:srgbClr val="C0C0C0"/>
                  </a:outerShdw>
                </a:effectLst>
              </a:rPr>
              <a:t>线性化的条件：</a:t>
            </a:r>
          </a:p>
          <a:p>
            <a:pPr eaLnBrk="1" hangingPunct="1">
              <a:lnSpc>
                <a:spcPct val="110000"/>
              </a:lnSpc>
              <a:defRPr/>
            </a:pPr>
            <a:r>
              <a:rPr lang="zh-CN" altLang="en-US" sz="2800" dirty="0">
                <a:solidFill>
                  <a:schemeClr val="tx2"/>
                </a:solidFill>
              </a:rPr>
              <a:t>    晶体管在小信号（微变量）情况下工作。因此，在静态工作点附近小范围内的特性曲线可用直线近似代替。</a:t>
            </a:r>
          </a:p>
        </p:txBody>
      </p:sp>
      <p:sp>
        <p:nvSpPr>
          <p:cNvPr id="80902" name="Rectangle 6"/>
          <p:cNvSpPr>
            <a:spLocks noChangeArrowheads="1"/>
          </p:cNvSpPr>
          <p:nvPr/>
        </p:nvSpPr>
        <p:spPr bwMode="auto">
          <a:xfrm>
            <a:off x="425450" y="4630837"/>
            <a:ext cx="8467725" cy="1458913"/>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zh-CN" altLang="en-US" sz="2800">
                <a:solidFill>
                  <a:srgbClr val="CC0000"/>
                </a:solidFill>
                <a:effectLst>
                  <a:outerShdw blurRad="38100" dist="38100" dir="2700000" algn="tl">
                    <a:srgbClr val="C0C0C0"/>
                  </a:outerShdw>
                </a:effectLst>
                <a:latin typeface="Times New Roman" pitchFamily="18" charset="0"/>
              </a:rPr>
              <a:t>微变等效电路法：</a:t>
            </a:r>
          </a:p>
          <a:p>
            <a:pPr eaLnBrk="1" hangingPunct="1">
              <a:lnSpc>
                <a:spcPct val="110000"/>
              </a:lnSpc>
              <a:defRPr/>
            </a:pPr>
            <a:r>
              <a:rPr lang="zh-CN" altLang="en-US" sz="2800">
                <a:solidFill>
                  <a:schemeClr val="tx2"/>
                </a:solidFill>
              </a:rPr>
              <a:t>    利用放大电路的微变等效电路分析</a:t>
            </a:r>
            <a:r>
              <a:rPr lang="zh-CN" altLang="en-US" sz="2800">
                <a:solidFill>
                  <a:schemeClr val="tx1"/>
                </a:solidFill>
              </a:rPr>
              <a:t>计算</a:t>
            </a:r>
            <a:r>
              <a:rPr lang="zh-CN" altLang="en-US" sz="2800">
                <a:solidFill>
                  <a:schemeClr val="tx2"/>
                </a:solidFill>
              </a:rPr>
              <a:t>放大电路</a:t>
            </a:r>
            <a:r>
              <a:rPr lang="zh-CN" altLang="en-US" sz="2800">
                <a:solidFill>
                  <a:schemeClr val="tx1"/>
                </a:solidFill>
              </a:rPr>
              <a:t>电压放大倍数 </a:t>
            </a:r>
            <a:r>
              <a:rPr lang="en-US" altLang="zh-CN" sz="2800" i="1">
                <a:solidFill>
                  <a:schemeClr val="tx1"/>
                </a:solidFill>
                <a:latin typeface="Times New Roman" pitchFamily="18" charset="0"/>
              </a:rPr>
              <a:t>A</a:t>
            </a:r>
            <a:r>
              <a:rPr lang="en-US" altLang="zh-CN" sz="2800" i="1" baseline="-25000">
                <a:solidFill>
                  <a:schemeClr val="tx1"/>
                </a:solidFill>
                <a:latin typeface="Times New Roman" pitchFamily="18" charset="0"/>
              </a:rPr>
              <a:t>u</a:t>
            </a:r>
            <a:r>
              <a:rPr lang="zh-CN" altLang="en-US" sz="2800">
                <a:solidFill>
                  <a:schemeClr val="tx1"/>
                </a:solidFill>
              </a:rPr>
              <a:t>、输入电阻 </a:t>
            </a:r>
            <a:r>
              <a:rPr lang="en-US" altLang="zh-CN" sz="2800" i="1">
                <a:solidFill>
                  <a:schemeClr val="tx1"/>
                </a:solidFill>
                <a:latin typeface="Times New Roman" pitchFamily="18" charset="0"/>
              </a:rPr>
              <a:t>r</a:t>
            </a:r>
            <a:r>
              <a:rPr lang="en-US" altLang="zh-CN" sz="2800" baseline="-25000">
                <a:solidFill>
                  <a:schemeClr val="tx1"/>
                </a:solidFill>
                <a:latin typeface="Times New Roman" pitchFamily="18" charset="0"/>
              </a:rPr>
              <a:t>i</a:t>
            </a:r>
            <a:r>
              <a:rPr lang="zh-CN" altLang="en-US" sz="2800">
                <a:solidFill>
                  <a:schemeClr val="tx1"/>
                </a:solidFill>
              </a:rPr>
              <a:t>、输出电阻 </a:t>
            </a:r>
            <a:r>
              <a:rPr lang="en-US" altLang="zh-CN" sz="2800" i="1">
                <a:solidFill>
                  <a:schemeClr val="tx1"/>
                </a:solidFill>
                <a:latin typeface="Times New Roman" pitchFamily="18" charset="0"/>
              </a:rPr>
              <a:t>r</a:t>
            </a:r>
            <a:r>
              <a:rPr lang="en-US" altLang="zh-CN" sz="2800" baseline="-25000">
                <a:solidFill>
                  <a:schemeClr val="tx1"/>
                </a:solidFill>
                <a:latin typeface="Times New Roman" pitchFamily="18" charset="0"/>
              </a:rPr>
              <a:t>o</a:t>
            </a:r>
            <a:r>
              <a:rPr lang="zh-CN" altLang="en-US" sz="2800">
                <a:solidFill>
                  <a:schemeClr val="tx1"/>
                </a:solidFill>
              </a:rPr>
              <a:t>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900"/>
                                        </p:tgtEl>
                                        <p:attrNameLst>
                                          <p:attrName>style.visibility</p:attrName>
                                        </p:attrNameLst>
                                      </p:cBhvr>
                                      <p:to>
                                        <p:strVal val="visible"/>
                                      </p:to>
                                    </p:set>
                                    <p:animEffect transition="in" filter="wipe(left)">
                                      <p:cBhvr>
                                        <p:cTn id="7" dur="500"/>
                                        <p:tgtEl>
                                          <p:spTgt spid="809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0901"/>
                                        </p:tgtEl>
                                        <p:attrNameLst>
                                          <p:attrName>style.visibility</p:attrName>
                                        </p:attrNameLst>
                                      </p:cBhvr>
                                      <p:to>
                                        <p:strVal val="visible"/>
                                      </p:to>
                                    </p:set>
                                    <p:animEffect transition="in" filter="wipe(left)">
                                      <p:cBhvr>
                                        <p:cTn id="12" dur="500"/>
                                        <p:tgtEl>
                                          <p:spTgt spid="809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0902"/>
                                        </p:tgtEl>
                                        <p:attrNameLst>
                                          <p:attrName>style.visibility</p:attrName>
                                        </p:attrNameLst>
                                      </p:cBhvr>
                                      <p:to>
                                        <p:strVal val="visible"/>
                                      </p:to>
                                    </p:set>
                                    <p:animEffect transition="in" filter="wipe(left)">
                                      <p:cBhvr>
                                        <p:cTn id="17" dur="500"/>
                                        <p:tgtEl>
                                          <p:spTgt spid="809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0899"/>
                                        </p:tgtEl>
                                        <p:attrNameLst>
                                          <p:attrName>style.visibility</p:attrName>
                                        </p:attrNameLst>
                                      </p:cBhvr>
                                      <p:to>
                                        <p:strVal val="visible"/>
                                      </p:to>
                                    </p:set>
                                    <p:animEffect transition="in" filter="wipe(left)">
                                      <p:cBhvr>
                                        <p:cTn id="22" dur="500"/>
                                        <p:tgtEl>
                                          <p:spTgt spid="80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autoUpdateAnimBg="0"/>
      <p:bldP spid="80900" grpId="0" autoUpdateAnimBg="0"/>
      <p:bldP spid="80901" grpId="0" autoUpdateAnimBg="0"/>
      <p:bldP spid="8090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9" name="Picture 49" descr="图片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738" y="2151038"/>
            <a:ext cx="25654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2" name="Text Box 2"/>
          <p:cNvSpPr txBox="1">
            <a:spLocks noChangeArrowheads="1"/>
          </p:cNvSpPr>
          <p:nvPr/>
        </p:nvSpPr>
        <p:spPr bwMode="auto">
          <a:xfrm>
            <a:off x="693738" y="1030263"/>
            <a:ext cx="8450262" cy="519113"/>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a:solidFill>
                  <a:schemeClr val="tx1"/>
                </a:solidFill>
                <a:effectLst>
                  <a:outerShdw blurRad="38100" dist="38100" dir="2700000" algn="tl">
                    <a:srgbClr val="C0C0C0"/>
                  </a:outerShdw>
                </a:effectLst>
              </a:rPr>
              <a:t> </a:t>
            </a:r>
            <a:r>
              <a:rPr lang="zh-CN" altLang="en-US" sz="2800">
                <a:solidFill>
                  <a:schemeClr val="tx1"/>
                </a:solidFill>
                <a:effectLst>
                  <a:outerShdw blurRad="38100" dist="38100" dir="2700000" algn="tl">
                    <a:srgbClr val="C0C0C0"/>
                  </a:outerShdw>
                </a:effectLst>
              </a:rPr>
              <a:t>晶体管的微变等效电路可由晶体管特性曲线求出。</a:t>
            </a:r>
          </a:p>
        </p:txBody>
      </p:sp>
      <p:sp>
        <p:nvSpPr>
          <p:cNvPr id="81933" name="Text Box 13"/>
          <p:cNvSpPr txBox="1">
            <a:spLocks noChangeArrowheads="1"/>
          </p:cNvSpPr>
          <p:nvPr/>
        </p:nvSpPr>
        <p:spPr bwMode="auto">
          <a:xfrm>
            <a:off x="3352800" y="1525563"/>
            <a:ext cx="5516563" cy="1435100"/>
          </a:xfrm>
          <a:prstGeom prst="rect">
            <a:avLst/>
          </a:prstGeom>
          <a:noFill/>
          <a:ln w="38100">
            <a:noFill/>
            <a:miter lim="800000"/>
            <a:headEnd/>
            <a:tailEnd/>
          </a:ln>
          <a:effectLst/>
        </p:spPr>
        <p:txBody>
          <a:bodyPr lIns="90000" tIns="46800" rIns="90000" bIns="46800" anchor="ctr">
            <a:spAutoFit/>
          </a:bodyPr>
          <a:lstStyle/>
          <a:p>
            <a:pPr eaLnBrk="1" hangingPunct="1">
              <a:lnSpc>
                <a:spcPct val="105000"/>
              </a:lnSpc>
              <a:spcBef>
                <a:spcPct val="50000"/>
              </a:spcBef>
              <a:defRPr/>
            </a:pPr>
            <a:r>
              <a:rPr lang="en-US" altLang="zh-CN" sz="2800">
                <a:solidFill>
                  <a:srgbClr val="000099"/>
                </a:solidFill>
                <a:effectLst>
                  <a:outerShdw blurRad="38100" dist="38100" dir="2700000" algn="tl">
                    <a:srgbClr val="C0C0C0"/>
                  </a:outerShdw>
                </a:effectLst>
                <a:latin typeface="Times New Roman" pitchFamily="18" charset="0"/>
              </a:rPr>
              <a:t>        </a:t>
            </a:r>
            <a:r>
              <a:rPr lang="zh-CN" altLang="en-US" sz="2800">
                <a:solidFill>
                  <a:srgbClr val="000099"/>
                </a:solidFill>
                <a:effectLst>
                  <a:outerShdw blurRad="38100" dist="38100" dir="2700000" algn="tl">
                    <a:srgbClr val="C0C0C0"/>
                  </a:outerShdw>
                </a:effectLst>
                <a:latin typeface="Times New Roman" pitchFamily="18" charset="0"/>
              </a:rPr>
              <a:t>当信号很小时，在静态工作点附近的输入特性在小范围内可近似线性化。</a:t>
            </a:r>
          </a:p>
        </p:txBody>
      </p:sp>
      <p:grpSp>
        <p:nvGrpSpPr>
          <p:cNvPr id="2" name="Group 14"/>
          <p:cNvGrpSpPr>
            <a:grpSpLocks/>
          </p:cNvGrpSpPr>
          <p:nvPr/>
        </p:nvGrpSpPr>
        <p:grpSpPr bwMode="auto">
          <a:xfrm>
            <a:off x="1600200" y="2859063"/>
            <a:ext cx="1047750" cy="1622425"/>
            <a:chOff x="1368" y="2484"/>
            <a:chExt cx="660" cy="1164"/>
          </a:xfrm>
        </p:grpSpPr>
        <p:grpSp>
          <p:nvGrpSpPr>
            <p:cNvPr id="47131" name="Group 15"/>
            <p:cNvGrpSpPr>
              <a:grpSpLocks/>
            </p:cNvGrpSpPr>
            <p:nvPr/>
          </p:nvGrpSpPr>
          <p:grpSpPr bwMode="auto">
            <a:xfrm>
              <a:off x="1644" y="2484"/>
              <a:ext cx="108" cy="1164"/>
              <a:chOff x="1644" y="2484"/>
              <a:chExt cx="108" cy="1164"/>
            </a:xfrm>
          </p:grpSpPr>
          <p:sp>
            <p:nvSpPr>
              <p:cNvPr id="47135" name="Line 16"/>
              <p:cNvSpPr>
                <a:spLocks noChangeShapeType="1"/>
              </p:cNvSpPr>
              <p:nvPr/>
            </p:nvSpPr>
            <p:spPr bwMode="auto">
              <a:xfrm>
                <a:off x="1644" y="2988"/>
                <a:ext cx="0" cy="64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47136" name="Line 17"/>
              <p:cNvSpPr>
                <a:spLocks noChangeShapeType="1"/>
              </p:cNvSpPr>
              <p:nvPr/>
            </p:nvSpPr>
            <p:spPr bwMode="auto">
              <a:xfrm>
                <a:off x="1752" y="2484"/>
                <a:ext cx="0" cy="1164"/>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grpSp>
        <p:grpSp>
          <p:nvGrpSpPr>
            <p:cNvPr id="47132" name="Group 18"/>
            <p:cNvGrpSpPr>
              <a:grpSpLocks/>
            </p:cNvGrpSpPr>
            <p:nvPr/>
          </p:nvGrpSpPr>
          <p:grpSpPr bwMode="auto">
            <a:xfrm>
              <a:off x="1368" y="3408"/>
              <a:ext cx="660" cy="12"/>
              <a:chOff x="1368" y="3408"/>
              <a:chExt cx="660" cy="12"/>
            </a:xfrm>
          </p:grpSpPr>
          <p:sp>
            <p:nvSpPr>
              <p:cNvPr id="47133" name="Line 19"/>
              <p:cNvSpPr>
                <a:spLocks noChangeShapeType="1"/>
              </p:cNvSpPr>
              <p:nvPr/>
            </p:nvSpPr>
            <p:spPr bwMode="auto">
              <a:xfrm>
                <a:off x="1368" y="3408"/>
                <a:ext cx="264" cy="0"/>
              </a:xfrm>
              <a:prstGeom prst="line">
                <a:avLst/>
              </a:prstGeom>
              <a:noFill/>
              <a:ln w="38100">
                <a:solidFill>
                  <a:schemeClr val="accent2"/>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47134" name="Line 20"/>
              <p:cNvSpPr>
                <a:spLocks noChangeShapeType="1"/>
              </p:cNvSpPr>
              <p:nvPr/>
            </p:nvSpPr>
            <p:spPr bwMode="auto">
              <a:xfrm flipH="1">
                <a:off x="1764" y="3420"/>
                <a:ext cx="264" cy="0"/>
              </a:xfrm>
              <a:prstGeom prst="line">
                <a:avLst/>
              </a:prstGeom>
              <a:noFill/>
              <a:ln w="38100">
                <a:solidFill>
                  <a:schemeClr val="accent2"/>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grpSp>
      <p:sp>
        <p:nvSpPr>
          <p:cNvPr id="81941" name="Rectangle 21"/>
          <p:cNvSpPr>
            <a:spLocks noChangeArrowheads="1"/>
          </p:cNvSpPr>
          <p:nvPr/>
        </p:nvSpPr>
        <p:spPr bwMode="auto">
          <a:xfrm>
            <a:off x="357188" y="620688"/>
            <a:ext cx="4441825" cy="519113"/>
          </a:xfrm>
          <a:prstGeom prst="rect">
            <a:avLst/>
          </a:prstGeom>
          <a:noFill/>
          <a:ln w="38100">
            <a:noFill/>
            <a:miter lim="800000"/>
            <a:headEnd/>
            <a:tailEnd/>
          </a:ln>
          <a:effectLst/>
        </p:spPr>
        <p:txBody>
          <a:bodyPr lIns="90000" tIns="46800" rIns="90000" bIns="46800" anchor="ctr">
            <a:spAutoFit/>
          </a:bodyPr>
          <a:lstStyle/>
          <a:p>
            <a:pPr algn="ctr" eaLnBrk="1" hangingPunct="1">
              <a:spcBef>
                <a:spcPct val="50000"/>
              </a:spcBef>
              <a:defRPr/>
            </a:pPr>
            <a:r>
              <a:rPr lang="en-US" altLang="zh-CN" sz="2800">
                <a:solidFill>
                  <a:srgbClr val="CC0000"/>
                </a:solidFill>
                <a:effectLst>
                  <a:outerShdw blurRad="38100" dist="38100" dir="2700000" algn="tl">
                    <a:srgbClr val="C0C0C0"/>
                  </a:outerShdw>
                </a:effectLst>
                <a:latin typeface="Times New Roman" pitchFamily="18" charset="0"/>
              </a:rPr>
              <a:t>1.  </a:t>
            </a:r>
            <a:r>
              <a:rPr lang="zh-CN" altLang="en-US" sz="2800">
                <a:solidFill>
                  <a:srgbClr val="CC0000"/>
                </a:solidFill>
                <a:effectLst>
                  <a:outerShdw blurRad="38100" dist="38100" dir="2700000" algn="tl">
                    <a:srgbClr val="C0C0C0"/>
                  </a:outerShdw>
                </a:effectLst>
                <a:latin typeface="Times New Roman" pitchFamily="18" charset="0"/>
              </a:rPr>
              <a:t>晶体管的微变等效电路</a:t>
            </a:r>
          </a:p>
        </p:txBody>
      </p:sp>
      <p:sp>
        <p:nvSpPr>
          <p:cNvPr id="81942" name="Text Box 22"/>
          <p:cNvSpPr txBox="1">
            <a:spLocks noChangeArrowheads="1"/>
          </p:cNvSpPr>
          <p:nvPr/>
        </p:nvSpPr>
        <p:spPr bwMode="auto">
          <a:xfrm>
            <a:off x="2166938" y="3662338"/>
            <a:ext cx="1036637" cy="457200"/>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en-US">
                <a:solidFill>
                  <a:schemeClr val="tx2"/>
                </a:solidFill>
                <a:effectLst>
                  <a:outerShdw blurRad="38100" dist="38100" dir="2700000" algn="tl">
                    <a:srgbClr val="C0C0C0"/>
                  </a:outerShdw>
                </a:effectLst>
                <a:latin typeface="Times New Roman" pitchFamily="18" charset="0"/>
                <a:ea typeface="楷体_GB2312" pitchFamily="49" charset="-122"/>
                <a:sym typeface="Symbol" pitchFamily="18" charset="2"/>
              </a:rPr>
              <a:t></a:t>
            </a:r>
            <a:r>
              <a:rPr lang="en-US" altLang="zh-CN" i="1">
                <a:solidFill>
                  <a:schemeClr val="tx2"/>
                </a:solidFill>
                <a:effectLst>
                  <a:outerShdw blurRad="38100" dist="38100" dir="2700000" algn="tl">
                    <a:srgbClr val="C0C0C0"/>
                  </a:outerShdw>
                </a:effectLst>
                <a:latin typeface="Times New Roman" pitchFamily="18" charset="0"/>
                <a:ea typeface="楷体_GB2312" pitchFamily="49" charset="-122"/>
              </a:rPr>
              <a:t>U</a:t>
            </a:r>
            <a:r>
              <a:rPr lang="en-US" altLang="zh-CN" sz="2000" baseline="-25000">
                <a:solidFill>
                  <a:schemeClr val="tx2"/>
                </a:solidFill>
                <a:effectLst>
                  <a:outerShdw blurRad="38100" dist="38100" dir="2700000" algn="tl">
                    <a:srgbClr val="C0C0C0"/>
                  </a:outerShdw>
                </a:effectLst>
                <a:latin typeface="Times New Roman" pitchFamily="18" charset="0"/>
                <a:ea typeface="楷体_GB2312" pitchFamily="49" charset="-122"/>
              </a:rPr>
              <a:t>BE</a:t>
            </a:r>
            <a:endParaRPr lang="en-US" altLang="zh-CN" sz="2000">
              <a:solidFill>
                <a:srgbClr val="FF3300"/>
              </a:solidFill>
              <a:effectLst>
                <a:outerShdw blurRad="38100" dist="38100" dir="2700000" algn="tl">
                  <a:srgbClr val="C0C0C0"/>
                </a:outerShdw>
              </a:effectLst>
              <a:latin typeface="Times New Roman" pitchFamily="18" charset="0"/>
              <a:ea typeface="楷体_GB2312" pitchFamily="49" charset="-122"/>
            </a:endParaRPr>
          </a:p>
        </p:txBody>
      </p:sp>
      <p:grpSp>
        <p:nvGrpSpPr>
          <p:cNvPr id="5" name="Group 23"/>
          <p:cNvGrpSpPr>
            <a:grpSpLocks/>
          </p:cNvGrpSpPr>
          <p:nvPr/>
        </p:nvGrpSpPr>
        <p:grpSpPr bwMode="auto">
          <a:xfrm>
            <a:off x="304800" y="2863826"/>
            <a:ext cx="1919288" cy="838200"/>
            <a:chOff x="456" y="2484"/>
            <a:chExt cx="1356" cy="528"/>
          </a:xfrm>
        </p:grpSpPr>
        <p:sp>
          <p:nvSpPr>
            <p:cNvPr id="47125" name="Line 24"/>
            <p:cNvSpPr>
              <a:spLocks noChangeShapeType="1"/>
            </p:cNvSpPr>
            <p:nvPr/>
          </p:nvSpPr>
          <p:spPr bwMode="auto">
            <a:xfrm>
              <a:off x="948" y="2484"/>
              <a:ext cx="0" cy="528"/>
            </a:xfrm>
            <a:prstGeom prst="line">
              <a:avLst/>
            </a:prstGeom>
            <a:noFill/>
            <a:ln w="28575">
              <a:solidFill>
                <a:schemeClr val="accent2"/>
              </a:solidFill>
              <a:round/>
              <a:headEnd type="stealth" w="med" len="lg"/>
              <a:tailEnd type="stealth" w="med"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nvGrpSpPr>
            <p:cNvPr id="47126" name="Group 25"/>
            <p:cNvGrpSpPr>
              <a:grpSpLocks/>
            </p:cNvGrpSpPr>
            <p:nvPr/>
          </p:nvGrpSpPr>
          <p:grpSpPr bwMode="auto">
            <a:xfrm>
              <a:off x="456" y="2484"/>
              <a:ext cx="1356" cy="528"/>
              <a:chOff x="456" y="2484"/>
              <a:chExt cx="1356" cy="528"/>
            </a:xfrm>
          </p:grpSpPr>
          <p:grpSp>
            <p:nvGrpSpPr>
              <p:cNvPr id="47127" name="Group 26"/>
              <p:cNvGrpSpPr>
                <a:grpSpLocks/>
              </p:cNvGrpSpPr>
              <p:nvPr/>
            </p:nvGrpSpPr>
            <p:grpSpPr bwMode="auto">
              <a:xfrm>
                <a:off x="900" y="2484"/>
                <a:ext cx="912" cy="528"/>
                <a:chOff x="900" y="2484"/>
                <a:chExt cx="912" cy="528"/>
              </a:xfrm>
            </p:grpSpPr>
            <p:sp>
              <p:nvSpPr>
                <p:cNvPr id="47129" name="Line 27"/>
                <p:cNvSpPr>
                  <a:spLocks noChangeShapeType="1"/>
                </p:cNvSpPr>
                <p:nvPr/>
              </p:nvSpPr>
              <p:spPr bwMode="auto">
                <a:xfrm>
                  <a:off x="900" y="2484"/>
                  <a:ext cx="912"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47130" name="Line 28"/>
                <p:cNvSpPr>
                  <a:spLocks noChangeShapeType="1"/>
                </p:cNvSpPr>
                <p:nvPr/>
              </p:nvSpPr>
              <p:spPr bwMode="auto">
                <a:xfrm>
                  <a:off x="900" y="3012"/>
                  <a:ext cx="912"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sp>
            <p:nvSpPr>
              <p:cNvPr id="81949" name="Text Box 29"/>
              <p:cNvSpPr txBox="1">
                <a:spLocks noChangeArrowheads="1"/>
              </p:cNvSpPr>
              <p:nvPr/>
            </p:nvSpPr>
            <p:spPr bwMode="auto">
              <a:xfrm>
                <a:off x="456" y="2597"/>
                <a:ext cx="684" cy="288"/>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a:solidFill>
                      <a:schemeClr val="tx2"/>
                    </a:solidFill>
                    <a:effectLst>
                      <a:outerShdw blurRad="38100" dist="38100" dir="2700000" algn="tl">
                        <a:srgbClr val="C0C0C0"/>
                      </a:outerShdw>
                    </a:effectLst>
                    <a:latin typeface="Times New Roman" pitchFamily="18" charset="0"/>
                    <a:ea typeface="楷体_GB2312" pitchFamily="49" charset="-122"/>
                    <a:sym typeface="Symbol" pitchFamily="18" charset="2"/>
                  </a:rPr>
                  <a:t> </a:t>
                </a:r>
                <a:r>
                  <a:rPr lang="en-US" altLang="zh-CN" i="1">
                    <a:solidFill>
                      <a:schemeClr val="tx2"/>
                    </a:solidFill>
                    <a:effectLst>
                      <a:outerShdw blurRad="38100" dist="38100" dir="2700000" algn="tl">
                        <a:srgbClr val="C0C0C0"/>
                      </a:outerShdw>
                    </a:effectLst>
                    <a:latin typeface="Times New Roman" pitchFamily="18" charset="0"/>
                    <a:ea typeface="楷体_GB2312" pitchFamily="49" charset="-122"/>
                    <a:sym typeface="Symbol" pitchFamily="18" charset="2"/>
                  </a:rPr>
                  <a:t>I</a:t>
                </a:r>
                <a:r>
                  <a:rPr lang="en-US" altLang="zh-CN" sz="2000" baseline="-25000">
                    <a:solidFill>
                      <a:schemeClr val="tx2"/>
                    </a:solidFill>
                    <a:effectLst>
                      <a:outerShdw blurRad="38100" dist="38100" dir="2700000" algn="tl">
                        <a:srgbClr val="C0C0C0"/>
                      </a:outerShdw>
                    </a:effectLst>
                    <a:latin typeface="Times New Roman" pitchFamily="18" charset="0"/>
                    <a:ea typeface="楷体_GB2312" pitchFamily="49" charset="-122"/>
                    <a:sym typeface="Symbol" pitchFamily="18" charset="2"/>
                  </a:rPr>
                  <a:t>B</a:t>
                </a:r>
                <a:endParaRPr lang="en-US" altLang="zh-CN" sz="2000">
                  <a:solidFill>
                    <a:srgbClr val="FF3300"/>
                  </a:solidFill>
                  <a:effectLst>
                    <a:outerShdw blurRad="38100" dist="38100" dir="2700000" algn="tl">
                      <a:srgbClr val="C0C0C0"/>
                    </a:outerShdw>
                  </a:effectLst>
                  <a:latin typeface="Times New Roman" pitchFamily="18" charset="0"/>
                  <a:ea typeface="楷体_GB2312" pitchFamily="49" charset="-122"/>
                </a:endParaRPr>
              </a:p>
            </p:txBody>
          </p:sp>
        </p:grpSp>
      </p:grpSp>
      <p:sp>
        <p:nvSpPr>
          <p:cNvPr id="81951" name="Text Box 31"/>
          <p:cNvSpPr txBox="1">
            <a:spLocks noChangeArrowheads="1"/>
          </p:cNvSpPr>
          <p:nvPr/>
        </p:nvSpPr>
        <p:spPr bwMode="auto">
          <a:xfrm>
            <a:off x="266700" y="5048226"/>
            <a:ext cx="3471863" cy="519112"/>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zh-CN" altLang="en-US" sz="2800">
                <a:solidFill>
                  <a:schemeClr val="tx2"/>
                </a:solidFill>
                <a:effectLst>
                  <a:outerShdw blurRad="38100" dist="38100" dir="2700000" algn="tl">
                    <a:srgbClr val="C0C0C0"/>
                  </a:outerShdw>
                </a:effectLst>
                <a:latin typeface="Times New Roman" pitchFamily="18" charset="0"/>
              </a:rPr>
              <a:t>对于小功率晶体管：</a:t>
            </a:r>
          </a:p>
        </p:txBody>
      </p:sp>
      <p:graphicFrame>
        <p:nvGraphicFramePr>
          <p:cNvPr id="81952" name="Object 32"/>
          <p:cNvGraphicFramePr>
            <a:graphicFrameLocks noChangeAspect="1"/>
          </p:cNvGraphicFramePr>
          <p:nvPr>
            <p:extLst>
              <p:ext uri="{D42A27DB-BD31-4B8C-83A1-F6EECF244321}">
                <p14:modId xmlns:p14="http://schemas.microsoft.com/office/powerpoint/2010/main" val="875844134"/>
              </p:ext>
            </p:extLst>
          </p:nvPr>
        </p:nvGraphicFramePr>
        <p:xfrm>
          <a:off x="395288" y="5419701"/>
          <a:ext cx="4219575" cy="960437"/>
        </p:xfrm>
        <a:graphic>
          <a:graphicData uri="http://schemas.openxmlformats.org/presentationml/2006/ole">
            <mc:AlternateContent xmlns:mc="http://schemas.openxmlformats.org/markup-compatibility/2006">
              <mc:Choice xmlns:v="urn:schemas-microsoft-com:vml" Requires="v">
                <p:oleObj spid="_x0000_s47509" name="公式" r:id="rId5" imgW="1914421" imgH="361981" progId="Equation.3">
                  <p:embed/>
                </p:oleObj>
              </mc:Choice>
              <mc:Fallback>
                <p:oleObj name="公式" r:id="rId5" imgW="1914421" imgH="361981" progId="Equation.3">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5419701"/>
                        <a:ext cx="4219575" cy="9604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53" name="Rectangle 33"/>
          <p:cNvSpPr>
            <a:spLocks noChangeArrowheads="1"/>
          </p:cNvSpPr>
          <p:nvPr/>
        </p:nvSpPr>
        <p:spPr bwMode="auto">
          <a:xfrm>
            <a:off x="4500563" y="5545113"/>
            <a:ext cx="4643437" cy="519113"/>
          </a:xfrm>
          <a:prstGeom prst="rect">
            <a:avLst/>
          </a:prstGeom>
          <a:noFill/>
          <a:ln w="38100">
            <a:noFill/>
            <a:miter lim="800000"/>
            <a:headEnd/>
            <a:tailEnd/>
          </a:ln>
          <a:effectLst/>
        </p:spPr>
        <p:txBody>
          <a:bodyPr lIns="90000" tIns="46800" rIns="90000" bIns="46800" anchor="ctr">
            <a:spAutoFit/>
          </a:bodyPr>
          <a:lstStyle/>
          <a:p>
            <a:pPr algn="ctr" eaLnBrk="1" hangingPunct="1">
              <a:spcBef>
                <a:spcPct val="50000"/>
              </a:spcBef>
              <a:defRPr/>
            </a:pPr>
            <a:r>
              <a:rPr lang="en-US" altLang="zh-CN" sz="2800" i="1">
                <a:solidFill>
                  <a:srgbClr val="000099"/>
                </a:solidFill>
                <a:effectLst>
                  <a:outerShdw blurRad="38100" dist="38100" dir="2700000" algn="tl">
                    <a:srgbClr val="C0C0C0"/>
                  </a:outerShdw>
                </a:effectLst>
                <a:latin typeface="Times New Roman" pitchFamily="18" charset="0"/>
              </a:rPr>
              <a:t>, r</a:t>
            </a:r>
            <a:r>
              <a:rPr lang="en-US" altLang="zh-CN" sz="2800" baseline="-25000">
                <a:solidFill>
                  <a:srgbClr val="000099"/>
                </a:solidFill>
                <a:effectLst>
                  <a:outerShdw blurRad="38100" dist="38100" dir="2700000" algn="tl">
                    <a:srgbClr val="C0C0C0"/>
                  </a:outerShdw>
                </a:effectLst>
                <a:latin typeface="Times New Roman" pitchFamily="18" charset="0"/>
              </a:rPr>
              <a:t>be</a:t>
            </a:r>
            <a:r>
              <a:rPr lang="zh-CN" altLang="en-US" sz="2800">
                <a:solidFill>
                  <a:srgbClr val="000099"/>
                </a:solidFill>
                <a:effectLst>
                  <a:outerShdw blurRad="38100" dist="38100" dir="2700000" algn="tl">
                    <a:srgbClr val="C0C0C0"/>
                  </a:outerShdw>
                </a:effectLst>
              </a:rPr>
              <a:t>一般为几百欧到几千欧。</a:t>
            </a:r>
          </a:p>
        </p:txBody>
      </p:sp>
      <p:graphicFrame>
        <p:nvGraphicFramePr>
          <p:cNvPr id="81954" name="Object 34"/>
          <p:cNvGraphicFramePr>
            <a:graphicFrameLocks noChangeAspect="1"/>
          </p:cNvGraphicFramePr>
          <p:nvPr>
            <p:extLst>
              <p:ext uri="{D42A27DB-BD31-4B8C-83A1-F6EECF244321}">
                <p14:modId xmlns:p14="http://schemas.microsoft.com/office/powerpoint/2010/main" val="2806741907"/>
              </p:ext>
            </p:extLst>
          </p:nvPr>
        </p:nvGraphicFramePr>
        <p:xfrm>
          <a:off x="4954588" y="2911451"/>
          <a:ext cx="2425700" cy="1065212"/>
        </p:xfrm>
        <a:graphic>
          <a:graphicData uri="http://schemas.openxmlformats.org/presentationml/2006/ole">
            <mc:AlternateContent xmlns:mc="http://schemas.openxmlformats.org/markup-compatibility/2006">
              <mc:Choice xmlns:v="urn:schemas-microsoft-com:vml" Requires="v">
                <p:oleObj spid="_x0000_s47510" name="Equation" r:id="rId7" imgW="895394" imgH="352533" progId="Equation.3">
                  <p:embed/>
                </p:oleObj>
              </mc:Choice>
              <mc:Fallback>
                <p:oleObj name="Equation" r:id="rId7" imgW="895394" imgH="352533" progId="Equation.3">
                  <p:embed/>
                  <p:pic>
                    <p:nvPicPr>
                      <p:cNvPr id="0" name="Object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4588" y="2911451"/>
                        <a:ext cx="2425700" cy="1065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56" name="Text Box 36"/>
          <p:cNvSpPr txBox="1">
            <a:spLocks noChangeArrowheads="1"/>
          </p:cNvSpPr>
          <p:nvPr/>
        </p:nvSpPr>
        <p:spPr bwMode="auto">
          <a:xfrm>
            <a:off x="371475" y="1512863"/>
            <a:ext cx="2743200" cy="519113"/>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a:solidFill>
                  <a:srgbClr val="003300"/>
                </a:solidFill>
                <a:effectLst>
                  <a:outerShdw blurRad="38100" dist="38100" dir="2700000" algn="tl">
                    <a:srgbClr val="C0C0C0"/>
                  </a:outerShdw>
                </a:effectLst>
                <a:latin typeface="Times New Roman" pitchFamily="18" charset="0"/>
              </a:rPr>
              <a:t>(1) </a:t>
            </a:r>
            <a:r>
              <a:rPr lang="zh-CN" altLang="en-US" sz="2800">
                <a:solidFill>
                  <a:srgbClr val="003300"/>
                </a:solidFill>
                <a:effectLst>
                  <a:outerShdw blurRad="38100" dist="38100" dir="2700000" algn="tl">
                    <a:srgbClr val="C0C0C0"/>
                  </a:outerShdw>
                </a:effectLst>
              </a:rPr>
              <a:t>输入回路</a:t>
            </a:r>
          </a:p>
        </p:txBody>
      </p:sp>
      <p:sp>
        <p:nvSpPr>
          <p:cNvPr id="81957" name="Text Box 37"/>
          <p:cNvSpPr txBox="1">
            <a:spLocks noChangeArrowheads="1"/>
          </p:cNvSpPr>
          <p:nvPr/>
        </p:nvSpPr>
        <p:spPr bwMode="auto">
          <a:xfrm>
            <a:off x="1762125" y="2822551"/>
            <a:ext cx="404813" cy="457200"/>
          </a:xfrm>
          <a:prstGeom prst="rect">
            <a:avLst/>
          </a:prstGeom>
          <a:noFill/>
          <a:ln w="9525">
            <a:noFill/>
            <a:miter lim="800000"/>
            <a:headEnd/>
            <a:tailEnd/>
          </a:ln>
          <a:effectLst/>
        </p:spPr>
        <p:txBody>
          <a:bodyPr wrap="none">
            <a:spAutoFit/>
          </a:bodyPr>
          <a:lstStyle>
            <a:lvl1pPr eaLnBrk="0" hangingPunct="0">
              <a:defRPr kumimoji="1" sz="2400" b="1">
                <a:solidFill>
                  <a:srgbClr val="FF0000"/>
                </a:solidFill>
                <a:latin typeface="宋体" panose="02010600030101010101" pitchFamily="2" charset="-122"/>
                <a:ea typeface="宋体" panose="02010600030101010101" pitchFamily="2" charset="-122"/>
              </a:defRPr>
            </a:lvl1pPr>
            <a:lvl2pPr marL="742950" indent="-285750" eaLnBrk="0" hangingPunct="0">
              <a:defRPr kumimoji="1" sz="2400" b="1">
                <a:solidFill>
                  <a:srgbClr val="FF0000"/>
                </a:solidFill>
                <a:latin typeface="宋体" panose="02010600030101010101" pitchFamily="2" charset="-122"/>
                <a:ea typeface="宋体" panose="02010600030101010101" pitchFamily="2" charset="-122"/>
              </a:defRPr>
            </a:lvl2pPr>
            <a:lvl3pPr marL="1143000" indent="-228600" eaLnBrk="0" hangingPunct="0">
              <a:defRPr kumimoji="1" sz="2400" b="1">
                <a:solidFill>
                  <a:srgbClr val="FF0000"/>
                </a:solidFill>
                <a:latin typeface="宋体" panose="02010600030101010101" pitchFamily="2" charset="-122"/>
                <a:ea typeface="宋体" panose="02010600030101010101" pitchFamily="2" charset="-122"/>
              </a:defRPr>
            </a:lvl3pPr>
            <a:lvl4pPr marL="1600200" indent="-228600" eaLnBrk="0" hangingPunct="0">
              <a:defRPr kumimoji="1" sz="2400" b="1">
                <a:solidFill>
                  <a:srgbClr val="FF0000"/>
                </a:solidFill>
                <a:latin typeface="宋体" panose="02010600030101010101" pitchFamily="2" charset="-122"/>
                <a:ea typeface="宋体" panose="02010600030101010101" pitchFamily="2" charset="-122"/>
              </a:defRPr>
            </a:lvl4pPr>
            <a:lvl5pPr marL="2057400" indent="-228600" eaLnBrk="0" hangingPunct="0">
              <a:defRPr kumimoji="1" sz="2400" b="1">
                <a:solidFill>
                  <a:srgbClr val="FF0000"/>
                </a:solidFill>
                <a:latin typeface="宋体" panose="02010600030101010101" pitchFamily="2" charset="-122"/>
                <a:ea typeface="宋体" panose="02010600030101010101" pitchFamily="2" charset="-122"/>
              </a:defRPr>
            </a:lvl5pPr>
            <a:lvl6pPr marL="2514600" indent="-228600" algn="ctr" eaLnBrk="0" fontAlgn="base" hangingPunct="0">
              <a:spcBef>
                <a:spcPct val="5000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algn="ctr" eaLnBrk="0" fontAlgn="base" hangingPunct="0">
              <a:spcBef>
                <a:spcPct val="5000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algn="ctr" eaLnBrk="0" fontAlgn="base" hangingPunct="0">
              <a:spcBef>
                <a:spcPct val="5000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algn="ctr" eaLnBrk="0" fontAlgn="base" hangingPunct="0">
              <a:spcBef>
                <a:spcPct val="5000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defRPr/>
            </a:pPr>
            <a:r>
              <a:rPr lang="en-US" altLang="zh-CN" i="1" smtClean="0">
                <a:solidFill>
                  <a:schemeClr val="tx1"/>
                </a:solidFill>
                <a:effectLst>
                  <a:outerShdw blurRad="38100" dist="38100" dir="2700000" algn="tl">
                    <a:srgbClr val="C0C0C0"/>
                  </a:outerShdw>
                </a:effectLst>
                <a:latin typeface="Times New Roman" panose="02020603050405020304" pitchFamily="18" charset="0"/>
                <a:ea typeface="楷体_GB2312" pitchFamily="49" charset="-122"/>
              </a:rPr>
              <a:t>Q</a:t>
            </a:r>
          </a:p>
        </p:txBody>
      </p:sp>
      <p:graphicFrame>
        <p:nvGraphicFramePr>
          <p:cNvPr id="81959" name="Object 39"/>
          <p:cNvGraphicFramePr>
            <a:graphicFrameLocks noChangeAspect="1"/>
          </p:cNvGraphicFramePr>
          <p:nvPr>
            <p:extLst>
              <p:ext uri="{D42A27DB-BD31-4B8C-83A1-F6EECF244321}">
                <p14:modId xmlns:p14="http://schemas.microsoft.com/office/powerpoint/2010/main" val="1312868198"/>
              </p:ext>
            </p:extLst>
          </p:nvPr>
        </p:nvGraphicFramePr>
        <p:xfrm>
          <a:off x="7131050" y="2878113"/>
          <a:ext cx="1689100" cy="1169988"/>
        </p:xfrm>
        <a:graphic>
          <a:graphicData uri="http://schemas.openxmlformats.org/presentationml/2006/ole">
            <mc:AlternateContent xmlns:mc="http://schemas.openxmlformats.org/markup-compatibility/2006">
              <mc:Choice xmlns:v="urn:schemas-microsoft-com:vml" Requires="v">
                <p:oleObj spid="_x0000_s47511" name="Equation" r:id="rId9" imgW="542851" imgH="352533" progId="Equation.3">
                  <p:embed/>
                </p:oleObj>
              </mc:Choice>
              <mc:Fallback>
                <p:oleObj name="Equation" r:id="rId9" imgW="542851" imgH="352533" progId="Equation.3">
                  <p:embed/>
                  <p:pic>
                    <p:nvPicPr>
                      <p:cNvPr id="0" name="Object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31050" y="2878113"/>
                        <a:ext cx="1689100" cy="1169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60" name="Text Box 40"/>
          <p:cNvSpPr txBox="1">
            <a:spLocks noChangeArrowheads="1"/>
          </p:cNvSpPr>
          <p:nvPr/>
        </p:nvSpPr>
        <p:spPr bwMode="auto">
          <a:xfrm>
            <a:off x="1239838" y="4551338"/>
            <a:ext cx="1524000" cy="457200"/>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zh-CN" altLang="en-US">
                <a:solidFill>
                  <a:srgbClr val="006600"/>
                </a:solidFill>
                <a:effectLst>
                  <a:outerShdw blurRad="38100" dist="38100" dir="2700000" algn="tl">
                    <a:srgbClr val="C0C0C0"/>
                  </a:outerShdw>
                </a:effectLst>
              </a:rPr>
              <a:t>输入特性</a:t>
            </a:r>
          </a:p>
        </p:txBody>
      </p:sp>
      <p:sp>
        <p:nvSpPr>
          <p:cNvPr id="81961" name="Text Box 41"/>
          <p:cNvSpPr txBox="1">
            <a:spLocks noChangeArrowheads="1"/>
          </p:cNvSpPr>
          <p:nvPr/>
        </p:nvSpPr>
        <p:spPr bwMode="auto">
          <a:xfrm>
            <a:off x="3330575" y="2906688"/>
            <a:ext cx="1766888" cy="946150"/>
          </a:xfrm>
          <a:prstGeom prst="rect">
            <a:avLst/>
          </a:prstGeom>
          <a:noFill/>
          <a:ln w="38100">
            <a:noFill/>
            <a:miter lim="800000"/>
            <a:headEnd/>
            <a:tailEnd/>
          </a:ln>
          <a:effectLst/>
        </p:spPr>
        <p:txBody>
          <a:bodyPr lIns="90000" tIns="46800" rIns="90000" bIns="46800" anchor="ctr">
            <a:spAutoFit/>
          </a:bodyPr>
          <a:lstStyle/>
          <a:p>
            <a:pPr eaLnBrk="1" hangingPunct="1">
              <a:defRPr/>
            </a:pPr>
            <a:r>
              <a:rPr lang="zh-CN" altLang="en-US" sz="2800">
                <a:solidFill>
                  <a:srgbClr val="CC0000"/>
                </a:solidFill>
                <a:effectLst>
                  <a:outerShdw blurRad="38100" dist="38100" dir="2700000" algn="tl">
                    <a:srgbClr val="C0C0C0"/>
                  </a:outerShdw>
                </a:effectLst>
                <a:latin typeface="Times New Roman" pitchFamily="18" charset="0"/>
              </a:rPr>
              <a:t>晶体管的</a:t>
            </a:r>
          </a:p>
          <a:p>
            <a:pPr eaLnBrk="1" hangingPunct="1">
              <a:defRPr/>
            </a:pPr>
            <a:r>
              <a:rPr lang="zh-CN" altLang="en-US" sz="2800">
                <a:solidFill>
                  <a:srgbClr val="CC0000"/>
                </a:solidFill>
                <a:effectLst>
                  <a:outerShdw blurRad="38100" dist="38100" dir="2700000" algn="tl">
                    <a:srgbClr val="C0C0C0"/>
                  </a:outerShdw>
                </a:effectLst>
                <a:latin typeface="Times New Roman" pitchFamily="18" charset="0"/>
              </a:rPr>
              <a:t>输入电阻</a:t>
            </a:r>
          </a:p>
        </p:txBody>
      </p:sp>
      <p:sp>
        <p:nvSpPr>
          <p:cNvPr id="81962" name="Text Box 42"/>
          <p:cNvSpPr txBox="1">
            <a:spLocks noChangeArrowheads="1"/>
          </p:cNvSpPr>
          <p:nvPr/>
        </p:nvSpPr>
        <p:spPr bwMode="auto">
          <a:xfrm>
            <a:off x="3348038" y="3835376"/>
            <a:ext cx="5616575" cy="1501775"/>
          </a:xfrm>
          <a:prstGeom prst="rect">
            <a:avLst/>
          </a:prstGeom>
          <a:noFill/>
          <a:ln w="38100">
            <a:noFill/>
            <a:miter lim="800000"/>
            <a:headEnd/>
            <a:tailEnd/>
          </a:ln>
          <a:effectLst/>
        </p:spPr>
        <p:txBody>
          <a:bodyPr lIns="90000" tIns="46800" rIns="90000" bIns="46800" anchor="ctr">
            <a:spAutoFit/>
          </a:bodyPr>
          <a:lstStyle/>
          <a:p>
            <a:pPr eaLnBrk="1" hangingPunct="1">
              <a:lnSpc>
                <a:spcPct val="110000"/>
              </a:lnSpc>
              <a:spcBef>
                <a:spcPct val="50000"/>
              </a:spcBef>
              <a:defRPr/>
            </a:pPr>
            <a:r>
              <a:rPr lang="en-US" altLang="zh-CN" sz="2800">
                <a:solidFill>
                  <a:schemeClr val="tx2"/>
                </a:solidFill>
                <a:effectLst>
                  <a:outerShdw blurRad="38100" dist="38100" dir="2700000" algn="tl">
                    <a:srgbClr val="C0C0C0"/>
                  </a:outerShdw>
                </a:effectLst>
                <a:latin typeface="Times New Roman" pitchFamily="18" charset="0"/>
              </a:rPr>
              <a:t>        </a:t>
            </a:r>
            <a:r>
              <a:rPr lang="zh-CN" altLang="en-US" sz="2800">
                <a:solidFill>
                  <a:schemeClr val="tx2"/>
                </a:solidFill>
                <a:effectLst>
                  <a:outerShdw blurRad="38100" dist="38100" dir="2700000" algn="tl">
                    <a:srgbClr val="C0C0C0"/>
                  </a:outerShdw>
                </a:effectLst>
                <a:latin typeface="Times New Roman" pitchFamily="18" charset="0"/>
              </a:rPr>
              <a:t>晶体管的输入回路 </a:t>
            </a:r>
            <a:r>
              <a:rPr lang="en-US" altLang="zh-CN" sz="2800">
                <a:solidFill>
                  <a:schemeClr val="tx2"/>
                </a:solidFill>
                <a:effectLst>
                  <a:outerShdw blurRad="38100" dist="38100" dir="2700000" algn="tl">
                    <a:srgbClr val="C0C0C0"/>
                  </a:outerShdw>
                </a:effectLst>
                <a:latin typeface="Times New Roman" pitchFamily="18" charset="0"/>
              </a:rPr>
              <a:t>( B</a:t>
            </a:r>
            <a:r>
              <a:rPr lang="zh-CN" altLang="en-US" sz="2800">
                <a:solidFill>
                  <a:schemeClr val="tx2"/>
                </a:solidFill>
                <a:effectLst>
                  <a:outerShdw blurRad="38100" dist="38100" dir="2700000" algn="tl">
                    <a:srgbClr val="C0C0C0"/>
                  </a:outerShdw>
                </a:effectLst>
                <a:latin typeface="Times New Roman" pitchFamily="18" charset="0"/>
              </a:rPr>
              <a:t>、</a:t>
            </a:r>
            <a:r>
              <a:rPr lang="en-US" altLang="zh-CN" sz="2800">
                <a:solidFill>
                  <a:schemeClr val="tx2"/>
                </a:solidFill>
                <a:effectLst>
                  <a:outerShdw blurRad="38100" dist="38100" dir="2700000" algn="tl">
                    <a:srgbClr val="C0C0C0"/>
                  </a:outerShdw>
                </a:effectLst>
                <a:latin typeface="Times New Roman" pitchFamily="18" charset="0"/>
              </a:rPr>
              <a:t>E </a:t>
            </a:r>
            <a:r>
              <a:rPr lang="zh-CN" altLang="en-US" sz="2800">
                <a:solidFill>
                  <a:schemeClr val="tx2"/>
                </a:solidFill>
                <a:effectLst>
                  <a:outerShdw blurRad="38100" dist="38100" dir="2700000" algn="tl">
                    <a:srgbClr val="C0C0C0"/>
                  </a:outerShdw>
                </a:effectLst>
                <a:latin typeface="Times New Roman" pitchFamily="18" charset="0"/>
              </a:rPr>
              <a:t>之间 </a:t>
            </a:r>
            <a:r>
              <a:rPr lang="en-US" altLang="zh-CN" sz="2800">
                <a:solidFill>
                  <a:schemeClr val="tx2"/>
                </a:solidFill>
                <a:effectLst>
                  <a:outerShdw blurRad="38100" dist="38100" dir="2700000" algn="tl">
                    <a:srgbClr val="C0C0C0"/>
                  </a:outerShdw>
                </a:effectLst>
                <a:latin typeface="Times New Roman" pitchFamily="18" charset="0"/>
              </a:rPr>
              <a:t>)</a:t>
            </a:r>
            <a:r>
              <a:rPr lang="zh-CN" altLang="en-US" sz="2800">
                <a:solidFill>
                  <a:schemeClr val="tx2"/>
                </a:solidFill>
                <a:effectLst>
                  <a:outerShdw blurRad="38100" dist="38100" dir="2700000" algn="tl">
                    <a:srgbClr val="C0C0C0"/>
                  </a:outerShdw>
                </a:effectLst>
                <a:latin typeface="Times New Roman" pitchFamily="18" charset="0"/>
              </a:rPr>
              <a:t>可用</a:t>
            </a:r>
            <a:r>
              <a:rPr lang="en-US" altLang="zh-CN" sz="2800" i="1">
                <a:solidFill>
                  <a:schemeClr val="tx2"/>
                </a:solidFill>
                <a:effectLst>
                  <a:outerShdw blurRad="38100" dist="38100" dir="2700000" algn="tl">
                    <a:srgbClr val="C0C0C0"/>
                  </a:outerShdw>
                </a:effectLst>
                <a:latin typeface="Times New Roman" pitchFamily="18" charset="0"/>
              </a:rPr>
              <a:t>r</a:t>
            </a:r>
            <a:r>
              <a:rPr lang="en-US" altLang="zh-CN" sz="2800" baseline="-25000">
                <a:solidFill>
                  <a:schemeClr val="tx2"/>
                </a:solidFill>
                <a:effectLst>
                  <a:outerShdw blurRad="38100" dist="38100" dir="2700000" algn="tl">
                    <a:srgbClr val="C0C0C0"/>
                  </a:outerShdw>
                </a:effectLst>
                <a:latin typeface="Times New Roman" pitchFamily="18" charset="0"/>
              </a:rPr>
              <a:t>be</a:t>
            </a:r>
            <a:r>
              <a:rPr lang="zh-CN" altLang="en-US" sz="2800">
                <a:solidFill>
                  <a:schemeClr val="tx2"/>
                </a:solidFill>
                <a:effectLst>
                  <a:outerShdw blurRad="38100" dist="38100" dir="2700000" algn="tl">
                    <a:srgbClr val="C0C0C0"/>
                  </a:outerShdw>
                </a:effectLst>
                <a:latin typeface="Times New Roman" pitchFamily="18" charset="0"/>
              </a:rPr>
              <a:t>等效代替</a:t>
            </a:r>
            <a:r>
              <a:rPr lang="en-US" altLang="zh-CN" sz="2800">
                <a:solidFill>
                  <a:schemeClr val="tx2"/>
                </a:solidFill>
                <a:effectLst>
                  <a:outerShdw blurRad="38100" dist="38100" dir="2700000" algn="tl">
                    <a:srgbClr val="C0C0C0"/>
                  </a:outerShdw>
                </a:effectLst>
                <a:latin typeface="Times New Roman" pitchFamily="18" charset="0"/>
              </a:rPr>
              <a:t>, </a:t>
            </a:r>
            <a:r>
              <a:rPr lang="zh-CN" altLang="en-US" sz="2800">
                <a:solidFill>
                  <a:schemeClr val="tx2"/>
                </a:solidFill>
                <a:effectLst>
                  <a:outerShdw blurRad="38100" dist="38100" dir="2700000" algn="tl">
                    <a:srgbClr val="C0C0C0"/>
                  </a:outerShdw>
                </a:effectLst>
                <a:latin typeface="Times New Roman" pitchFamily="18" charset="0"/>
              </a:rPr>
              <a:t>即由</a:t>
            </a:r>
            <a:r>
              <a:rPr lang="en-US" altLang="zh-CN" sz="2800" i="1">
                <a:solidFill>
                  <a:schemeClr val="tx2"/>
                </a:solidFill>
                <a:effectLst>
                  <a:outerShdw blurRad="38100" dist="38100" dir="2700000" algn="tl">
                    <a:srgbClr val="C0C0C0"/>
                  </a:outerShdw>
                </a:effectLst>
                <a:latin typeface="Times New Roman" pitchFamily="18" charset="0"/>
              </a:rPr>
              <a:t>r</a:t>
            </a:r>
            <a:r>
              <a:rPr lang="en-US" altLang="zh-CN" sz="2800" baseline="-25000">
                <a:solidFill>
                  <a:schemeClr val="tx2"/>
                </a:solidFill>
                <a:effectLst>
                  <a:outerShdw blurRad="38100" dist="38100" dir="2700000" algn="tl">
                    <a:srgbClr val="C0C0C0"/>
                  </a:outerShdw>
                </a:effectLst>
                <a:latin typeface="Times New Roman" pitchFamily="18" charset="0"/>
              </a:rPr>
              <a:t>be</a:t>
            </a:r>
            <a:r>
              <a:rPr lang="zh-CN" altLang="en-US" sz="2800">
                <a:solidFill>
                  <a:schemeClr val="tx2"/>
                </a:solidFill>
                <a:effectLst>
                  <a:outerShdw blurRad="38100" dist="38100" dir="2700000" algn="tl">
                    <a:srgbClr val="C0C0C0"/>
                  </a:outerShdw>
                </a:effectLst>
                <a:latin typeface="Times New Roman" pitchFamily="18" charset="0"/>
              </a:rPr>
              <a:t>来确定</a:t>
            </a:r>
            <a:r>
              <a:rPr lang="en-US" altLang="zh-CN" sz="2800" i="1">
                <a:solidFill>
                  <a:schemeClr val="tx2"/>
                </a:solidFill>
                <a:effectLst>
                  <a:outerShdw blurRad="38100" dist="38100" dir="2700000" algn="tl">
                    <a:srgbClr val="C0C0C0"/>
                  </a:outerShdw>
                </a:effectLst>
                <a:latin typeface="Times New Roman" pitchFamily="18" charset="0"/>
              </a:rPr>
              <a:t>u</a:t>
            </a:r>
            <a:r>
              <a:rPr lang="en-US" altLang="zh-CN" sz="2800" baseline="-25000">
                <a:solidFill>
                  <a:schemeClr val="tx2"/>
                </a:solidFill>
                <a:effectLst>
                  <a:outerShdw blurRad="38100" dist="38100" dir="2700000" algn="tl">
                    <a:srgbClr val="C0C0C0"/>
                  </a:outerShdw>
                </a:effectLst>
                <a:latin typeface="Times New Roman" pitchFamily="18" charset="0"/>
              </a:rPr>
              <a:t>be</a:t>
            </a:r>
            <a:r>
              <a:rPr lang="zh-CN" altLang="en-US" sz="2800">
                <a:solidFill>
                  <a:schemeClr val="tx2"/>
                </a:solidFill>
                <a:effectLst>
                  <a:outerShdw blurRad="38100" dist="38100" dir="2700000" algn="tl">
                    <a:srgbClr val="C0C0C0"/>
                  </a:outerShdw>
                </a:effectLst>
                <a:latin typeface="Times New Roman" pitchFamily="18" charset="0"/>
              </a:rPr>
              <a:t>和 </a:t>
            </a:r>
            <a:r>
              <a:rPr lang="en-US" altLang="zh-CN" sz="2800" i="1">
                <a:solidFill>
                  <a:schemeClr val="tx2"/>
                </a:solidFill>
                <a:effectLst>
                  <a:outerShdw blurRad="38100" dist="38100" dir="2700000" algn="tl">
                    <a:srgbClr val="C0C0C0"/>
                  </a:outerShdw>
                </a:effectLst>
                <a:latin typeface="Times New Roman" pitchFamily="18" charset="0"/>
              </a:rPr>
              <a:t>i</a:t>
            </a:r>
            <a:r>
              <a:rPr lang="en-US" altLang="zh-CN" sz="2800" baseline="-25000">
                <a:solidFill>
                  <a:schemeClr val="tx2"/>
                </a:solidFill>
                <a:effectLst>
                  <a:outerShdw blurRad="38100" dist="38100" dir="2700000" algn="tl">
                    <a:srgbClr val="C0C0C0"/>
                  </a:outerShdw>
                </a:effectLst>
                <a:latin typeface="Times New Roman" pitchFamily="18" charset="0"/>
              </a:rPr>
              <a:t>b</a:t>
            </a:r>
            <a:r>
              <a:rPr lang="zh-CN" altLang="en-US" sz="2800">
                <a:solidFill>
                  <a:schemeClr val="tx2"/>
                </a:solidFill>
                <a:effectLst>
                  <a:outerShdw blurRad="38100" dist="38100" dir="2700000" algn="tl">
                    <a:srgbClr val="C0C0C0"/>
                  </a:outerShdw>
                </a:effectLst>
                <a:latin typeface="Times New Roman" pitchFamily="18" charset="0"/>
              </a:rPr>
              <a:t>之间的关系。</a:t>
            </a:r>
          </a:p>
        </p:txBody>
      </p:sp>
      <p:sp>
        <p:nvSpPr>
          <p:cNvPr id="81958" name="Line 38"/>
          <p:cNvSpPr>
            <a:spLocks noChangeShapeType="1"/>
          </p:cNvSpPr>
          <p:nvPr/>
        </p:nvSpPr>
        <p:spPr bwMode="auto">
          <a:xfrm flipH="1">
            <a:off x="2011363" y="2870176"/>
            <a:ext cx="160337" cy="842962"/>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Rectangle 2"/>
          <p:cNvSpPr txBox="1">
            <a:spLocks noChangeArrowheads="1"/>
          </p:cNvSpPr>
          <p:nvPr/>
        </p:nvSpPr>
        <p:spPr bwMode="auto">
          <a:xfrm>
            <a:off x="0" y="69057"/>
            <a:ext cx="4419600" cy="5238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eaLnBrk="1" hangingPunct="1">
              <a:buFontTx/>
              <a:buNone/>
              <a:defRPr/>
            </a:pPr>
            <a:r>
              <a:rPr lang="en-US" altLang="zh-CN" sz="2800" b="1" kern="1200" dirty="0" smtClean="0">
                <a:solidFill>
                  <a:srgbClr val="0000FF"/>
                </a:solidFill>
                <a:latin typeface="微软雅黑" panose="020B0503020204020204" pitchFamily="34" charset="-122"/>
                <a:ea typeface="微软雅黑" panose="020B0503020204020204" pitchFamily="34" charset="-122"/>
              </a:rPr>
              <a:t>15.3.1   </a:t>
            </a:r>
            <a:r>
              <a:rPr lang="zh-CN" altLang="en-US" sz="2800" b="1" kern="1200" dirty="0" smtClean="0">
                <a:solidFill>
                  <a:srgbClr val="0000FF"/>
                </a:solidFill>
                <a:latin typeface="微软雅黑" panose="020B0503020204020204" pitchFamily="34" charset="-122"/>
                <a:ea typeface="微软雅黑" panose="020B0503020204020204" pitchFamily="34" charset="-122"/>
              </a:rPr>
              <a:t>微变等效电路法</a:t>
            </a:r>
            <a:endParaRPr lang="zh-CN" altLang="en-US" sz="2800" b="1" kern="12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41"/>
                                        </p:tgtEl>
                                        <p:attrNameLst>
                                          <p:attrName>style.visibility</p:attrName>
                                        </p:attrNameLst>
                                      </p:cBhvr>
                                      <p:to>
                                        <p:strVal val="visible"/>
                                      </p:to>
                                    </p:set>
                                    <p:animEffect transition="in" filter="wipe(left)">
                                      <p:cBhvr>
                                        <p:cTn id="7" dur="500"/>
                                        <p:tgtEl>
                                          <p:spTgt spid="819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22"/>
                                        </p:tgtEl>
                                        <p:attrNameLst>
                                          <p:attrName>style.visibility</p:attrName>
                                        </p:attrNameLst>
                                      </p:cBhvr>
                                      <p:to>
                                        <p:strVal val="visible"/>
                                      </p:to>
                                    </p:set>
                                    <p:animEffect transition="in" filter="wipe(left)">
                                      <p:cBhvr>
                                        <p:cTn id="12" dur="500"/>
                                        <p:tgtEl>
                                          <p:spTgt spid="819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56"/>
                                        </p:tgtEl>
                                        <p:attrNameLst>
                                          <p:attrName>style.visibility</p:attrName>
                                        </p:attrNameLst>
                                      </p:cBhvr>
                                      <p:to>
                                        <p:strVal val="visible"/>
                                      </p:to>
                                    </p:set>
                                    <p:animEffect transition="in" filter="wipe(left)">
                                      <p:cBhvr>
                                        <p:cTn id="17" dur="500"/>
                                        <p:tgtEl>
                                          <p:spTgt spid="819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1969"/>
                                        </p:tgtEl>
                                        <p:attrNameLst>
                                          <p:attrName>style.visibility</p:attrName>
                                        </p:attrNameLst>
                                      </p:cBhvr>
                                      <p:to>
                                        <p:strVal val="visible"/>
                                      </p:to>
                                    </p:set>
                                    <p:animEffect transition="in" filter="wipe(left)">
                                      <p:cBhvr>
                                        <p:cTn id="22" dur="500"/>
                                        <p:tgtEl>
                                          <p:spTgt spid="81969"/>
                                        </p:tgtEl>
                                      </p:cBhvr>
                                    </p:animEffect>
                                  </p:childTnLst>
                                </p:cTn>
                              </p:par>
                            </p:childTnLst>
                          </p:cTn>
                        </p:par>
                        <p:par>
                          <p:cTn id="23" fill="hold" nodeType="afterGroup">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81957"/>
                                        </p:tgtEl>
                                        <p:attrNameLst>
                                          <p:attrName>style.visibility</p:attrName>
                                        </p:attrNameLst>
                                      </p:cBhvr>
                                      <p:to>
                                        <p:strVal val="visible"/>
                                      </p:to>
                                    </p:set>
                                  </p:childTnLst>
                                </p:cTn>
                              </p:par>
                            </p:childTnLst>
                          </p:cTn>
                        </p:par>
                        <p:par>
                          <p:cTn id="26" fill="hold" nodeType="afterGroup">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81960"/>
                                        </p:tgtEl>
                                        <p:attrNameLst>
                                          <p:attrName>style.visibility</p:attrName>
                                        </p:attrNameLst>
                                      </p:cBhvr>
                                      <p:to>
                                        <p:strVal val="visible"/>
                                      </p:to>
                                    </p:set>
                                    <p:animEffect transition="in" filter="wipe(left)">
                                      <p:cBhvr>
                                        <p:cTn id="29" dur="500"/>
                                        <p:tgtEl>
                                          <p:spTgt spid="8196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81933">
                                            <p:txEl>
                                              <p:pRg st="0" end="0"/>
                                            </p:txEl>
                                          </p:spTgt>
                                        </p:tgtEl>
                                        <p:attrNameLst>
                                          <p:attrName>style.visibility</p:attrName>
                                        </p:attrNameLst>
                                      </p:cBhvr>
                                      <p:to>
                                        <p:strVal val="visible"/>
                                      </p:to>
                                    </p:set>
                                    <p:animEffect transition="in" filter="wipe(left)">
                                      <p:cBhvr>
                                        <p:cTn id="34" dur="500"/>
                                        <p:tgtEl>
                                          <p:spTgt spid="81933">
                                            <p:txEl>
                                              <p:pRg st="0" end="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81958"/>
                                        </p:tgtEl>
                                        <p:attrNameLst>
                                          <p:attrName>style.visibility</p:attrName>
                                        </p:attrNameLst>
                                      </p:cBhvr>
                                      <p:to>
                                        <p:strVal val="visible"/>
                                      </p:to>
                                    </p:set>
                                    <p:animEffect transition="in" filter="wipe(up)">
                                      <p:cBhvr>
                                        <p:cTn id="39" dur="500"/>
                                        <p:tgtEl>
                                          <p:spTgt spid="8195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up)">
                                      <p:cBhvr>
                                        <p:cTn id="44" dur="500"/>
                                        <p:tgtEl>
                                          <p:spTgt spid="2"/>
                                        </p:tgtEl>
                                      </p:cBhvr>
                                    </p:animEffect>
                                  </p:childTnLst>
                                </p:cTn>
                              </p:par>
                            </p:childTnLst>
                          </p:cTn>
                        </p:par>
                        <p:par>
                          <p:cTn id="45" fill="hold" nodeType="afterGroup">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81942">
                                            <p:txEl>
                                              <p:pRg st="0" end="0"/>
                                            </p:txEl>
                                          </p:spTgt>
                                        </p:tgtEl>
                                        <p:attrNameLst>
                                          <p:attrName>style.visibility</p:attrName>
                                        </p:attrNameLst>
                                      </p:cBhvr>
                                      <p:to>
                                        <p:strVal val="visible"/>
                                      </p:to>
                                    </p:set>
                                    <p:animEffect transition="in" filter="wipe(left)">
                                      <p:cBhvr>
                                        <p:cTn id="48" dur="500"/>
                                        <p:tgtEl>
                                          <p:spTgt spid="81942">
                                            <p:txEl>
                                              <p:pRg st="0" end="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2"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right)">
                                      <p:cBhvr>
                                        <p:cTn id="53" dur="500"/>
                                        <p:tgtEl>
                                          <p:spTgt spid="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81961"/>
                                        </p:tgtEl>
                                        <p:attrNameLst>
                                          <p:attrName>style.visibility</p:attrName>
                                        </p:attrNameLst>
                                      </p:cBhvr>
                                      <p:to>
                                        <p:strVal val="visible"/>
                                      </p:to>
                                    </p:set>
                                    <p:animEffect transition="in" filter="wipe(left)">
                                      <p:cBhvr>
                                        <p:cTn id="58" dur="500"/>
                                        <p:tgtEl>
                                          <p:spTgt spid="8196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81954"/>
                                        </p:tgtEl>
                                        <p:attrNameLst>
                                          <p:attrName>style.visibility</p:attrName>
                                        </p:attrNameLst>
                                      </p:cBhvr>
                                      <p:to>
                                        <p:strVal val="visible"/>
                                      </p:to>
                                    </p:set>
                                    <p:animEffect transition="in" filter="wipe(left)">
                                      <p:cBhvr>
                                        <p:cTn id="63" dur="500"/>
                                        <p:tgtEl>
                                          <p:spTgt spid="8195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81959"/>
                                        </p:tgtEl>
                                        <p:attrNameLst>
                                          <p:attrName>style.visibility</p:attrName>
                                        </p:attrNameLst>
                                      </p:cBhvr>
                                      <p:to>
                                        <p:strVal val="visible"/>
                                      </p:to>
                                    </p:set>
                                    <p:animEffect transition="in" filter="wipe(left)">
                                      <p:cBhvr>
                                        <p:cTn id="68" dur="500"/>
                                        <p:tgtEl>
                                          <p:spTgt spid="81959"/>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81962"/>
                                        </p:tgtEl>
                                        <p:attrNameLst>
                                          <p:attrName>style.visibility</p:attrName>
                                        </p:attrNameLst>
                                      </p:cBhvr>
                                      <p:to>
                                        <p:strVal val="visible"/>
                                      </p:to>
                                    </p:set>
                                    <p:animEffect transition="in" filter="wipe(left)">
                                      <p:cBhvr>
                                        <p:cTn id="73" dur="500"/>
                                        <p:tgtEl>
                                          <p:spTgt spid="8196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81951"/>
                                        </p:tgtEl>
                                        <p:attrNameLst>
                                          <p:attrName>style.visibility</p:attrName>
                                        </p:attrNameLst>
                                      </p:cBhvr>
                                      <p:to>
                                        <p:strVal val="visible"/>
                                      </p:to>
                                    </p:set>
                                    <p:animEffect transition="in" filter="wipe(left)">
                                      <p:cBhvr>
                                        <p:cTn id="78" dur="500"/>
                                        <p:tgtEl>
                                          <p:spTgt spid="8195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nodeType="clickEffect">
                                  <p:stCondLst>
                                    <p:cond delay="0"/>
                                  </p:stCondLst>
                                  <p:childTnLst>
                                    <p:set>
                                      <p:cBhvr>
                                        <p:cTn id="82" dur="1" fill="hold">
                                          <p:stCondLst>
                                            <p:cond delay="0"/>
                                          </p:stCondLst>
                                        </p:cTn>
                                        <p:tgtEl>
                                          <p:spTgt spid="81952"/>
                                        </p:tgtEl>
                                        <p:attrNameLst>
                                          <p:attrName>style.visibility</p:attrName>
                                        </p:attrNameLst>
                                      </p:cBhvr>
                                      <p:to>
                                        <p:strVal val="visible"/>
                                      </p:to>
                                    </p:set>
                                    <p:animEffect transition="in" filter="wipe(left)">
                                      <p:cBhvr>
                                        <p:cTn id="83" dur="500"/>
                                        <p:tgtEl>
                                          <p:spTgt spid="81952"/>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81953"/>
                                        </p:tgtEl>
                                        <p:attrNameLst>
                                          <p:attrName>style.visibility</p:attrName>
                                        </p:attrNameLst>
                                      </p:cBhvr>
                                      <p:to>
                                        <p:strVal val="visible"/>
                                      </p:to>
                                    </p:set>
                                    <p:animEffect transition="in" filter="wipe(left)">
                                      <p:cBhvr>
                                        <p:cTn id="88" dur="500"/>
                                        <p:tgtEl>
                                          <p:spTgt spid="819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81933" grpId="0" build="p" autoUpdateAnimBg="0"/>
      <p:bldP spid="81941" grpId="0" autoUpdateAnimBg="0"/>
      <p:bldP spid="81942" grpId="0" build="p" autoUpdateAnimBg="0" advAuto="0"/>
      <p:bldP spid="81951" grpId="0" autoUpdateAnimBg="0"/>
      <p:bldP spid="81953" grpId="0" autoUpdateAnimBg="0"/>
      <p:bldP spid="81956" grpId="0" autoUpdateAnimBg="0"/>
      <p:bldP spid="81957" grpId="0" autoUpdateAnimBg="0"/>
      <p:bldP spid="81960" grpId="0" autoUpdateAnimBg="0"/>
      <p:bldP spid="81961" grpId="0" autoUpdateAnimBg="0"/>
      <p:bldP spid="81962" grpId="0" autoUpdateAnimBg="0"/>
      <p:bldP spid="819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94" descr="图片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454869"/>
            <a:ext cx="3465513" cy="255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6" name="Text Box 2"/>
          <p:cNvSpPr txBox="1">
            <a:spLocks noChangeArrowheads="1"/>
          </p:cNvSpPr>
          <p:nvPr/>
        </p:nvSpPr>
        <p:spPr bwMode="auto">
          <a:xfrm>
            <a:off x="393700" y="626194"/>
            <a:ext cx="2819400" cy="519112"/>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3300"/>
                </a:solidFill>
                <a:effectLst>
                  <a:outerShdw blurRad="38100" dist="38100" dir="2700000" algn="tl">
                    <a:srgbClr val="C0C0C0"/>
                  </a:outerShdw>
                </a:effectLst>
                <a:latin typeface="Times New Roman" pitchFamily="18" charset="0"/>
              </a:rPr>
              <a:t>(2) </a:t>
            </a:r>
            <a:r>
              <a:rPr lang="zh-CN" altLang="en-US" sz="2800" dirty="0">
                <a:solidFill>
                  <a:srgbClr val="003300"/>
                </a:solidFill>
                <a:effectLst>
                  <a:outerShdw blurRad="38100" dist="38100" dir="2700000" algn="tl">
                    <a:srgbClr val="C0C0C0"/>
                  </a:outerShdw>
                </a:effectLst>
              </a:rPr>
              <a:t>输出回路</a:t>
            </a:r>
          </a:p>
        </p:txBody>
      </p:sp>
      <p:graphicFrame>
        <p:nvGraphicFramePr>
          <p:cNvPr id="82947" name="Object 3"/>
          <p:cNvGraphicFramePr>
            <a:graphicFrameLocks noChangeAspect="1"/>
          </p:cNvGraphicFramePr>
          <p:nvPr>
            <p:extLst>
              <p:ext uri="{D42A27DB-BD31-4B8C-83A1-F6EECF244321}">
                <p14:modId xmlns:p14="http://schemas.microsoft.com/office/powerpoint/2010/main" val="1187035785"/>
              </p:ext>
            </p:extLst>
          </p:nvPr>
        </p:nvGraphicFramePr>
        <p:xfrm>
          <a:off x="5864225" y="1531069"/>
          <a:ext cx="1914525" cy="1293812"/>
        </p:xfrm>
        <a:graphic>
          <a:graphicData uri="http://schemas.openxmlformats.org/presentationml/2006/ole">
            <mc:AlternateContent xmlns:mc="http://schemas.openxmlformats.org/markup-compatibility/2006">
              <mc:Choice xmlns:v="urn:schemas-microsoft-com:vml" Requires="v">
                <p:oleObj spid="_x0000_s49667" name="Equation" r:id="rId5" imgW="666754" imgH="428655" progId="Equation.3">
                  <p:embed/>
                </p:oleObj>
              </mc:Choice>
              <mc:Fallback>
                <p:oleObj name="Equation" r:id="rId5" imgW="666754" imgH="428655"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4225" y="1531069"/>
                        <a:ext cx="1914525" cy="1293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48" name="Text Box 4"/>
          <p:cNvSpPr txBox="1">
            <a:spLocks noChangeArrowheads="1"/>
          </p:cNvSpPr>
          <p:nvPr/>
        </p:nvSpPr>
        <p:spPr bwMode="auto">
          <a:xfrm>
            <a:off x="5019674" y="5082306"/>
            <a:ext cx="4124325" cy="1218795"/>
          </a:xfrm>
          <a:prstGeom prst="rect">
            <a:avLst/>
          </a:prstGeom>
          <a:noFill/>
          <a:ln w="9525">
            <a:noFill/>
            <a:miter lim="800000"/>
            <a:headEnd/>
            <a:tailEnd/>
          </a:ln>
          <a:effectLst/>
        </p:spPr>
        <p:txBody>
          <a:bodyPr wrap="square">
            <a:spAutoFit/>
          </a:bodyPr>
          <a:lstStyle/>
          <a:p>
            <a:pPr>
              <a:spcBef>
                <a:spcPct val="5000"/>
              </a:spcBef>
              <a:defRPr/>
            </a:pPr>
            <a:r>
              <a:rPr lang="en-US" altLang="zh-CN" i="1" dirty="0" err="1">
                <a:solidFill>
                  <a:srgbClr val="CC0000"/>
                </a:solidFill>
                <a:effectLst>
                  <a:outerShdw blurRad="38100" dist="38100" dir="2700000" algn="tl">
                    <a:srgbClr val="C0C0C0"/>
                  </a:outerShdw>
                </a:effectLst>
                <a:latin typeface="Times New Roman" pitchFamily="18" charset="0"/>
              </a:rPr>
              <a:t>r</a:t>
            </a:r>
            <a:r>
              <a:rPr lang="en-US" altLang="zh-CN" baseline="-25000" dirty="0" err="1">
                <a:solidFill>
                  <a:srgbClr val="CC0000"/>
                </a:solidFill>
                <a:effectLst>
                  <a:outerShdw blurRad="38100" dist="38100" dir="2700000" algn="tl">
                    <a:srgbClr val="C0C0C0"/>
                  </a:outerShdw>
                </a:effectLst>
                <a:latin typeface="Times New Roman" pitchFamily="18" charset="0"/>
              </a:rPr>
              <a:t>ce</a:t>
            </a:r>
            <a:r>
              <a:rPr lang="zh-CN" altLang="en-US" dirty="0">
                <a:solidFill>
                  <a:srgbClr val="CC0000"/>
                </a:solidFill>
                <a:effectLst>
                  <a:outerShdw blurRad="38100" dist="38100" dir="2700000" algn="tl">
                    <a:srgbClr val="C0C0C0"/>
                  </a:outerShdw>
                </a:effectLst>
              </a:rPr>
              <a:t>愈大，恒流特性愈好</a:t>
            </a:r>
            <a:r>
              <a:rPr lang="en-US" altLang="zh-CN" dirty="0">
                <a:solidFill>
                  <a:srgbClr val="CC0000"/>
                </a:solidFill>
                <a:effectLst>
                  <a:outerShdw blurRad="38100" dist="38100" dir="2700000" algn="tl">
                    <a:srgbClr val="C0C0C0"/>
                  </a:outerShdw>
                </a:effectLst>
              </a:rPr>
              <a:t>,</a:t>
            </a:r>
          </a:p>
          <a:p>
            <a:pPr>
              <a:spcBef>
                <a:spcPct val="5000"/>
              </a:spcBef>
              <a:defRPr/>
            </a:pPr>
            <a:r>
              <a:rPr lang="zh-CN" altLang="en-US" dirty="0">
                <a:solidFill>
                  <a:srgbClr val="CC0000"/>
                </a:solidFill>
                <a:effectLst>
                  <a:outerShdw blurRad="38100" dist="38100" dir="2700000" algn="tl">
                    <a:srgbClr val="C0C0C0"/>
                  </a:outerShdw>
                </a:effectLst>
              </a:rPr>
              <a:t>因</a:t>
            </a:r>
            <a:r>
              <a:rPr lang="en-US" altLang="zh-CN" i="1" dirty="0" err="1">
                <a:solidFill>
                  <a:srgbClr val="CC0000"/>
                </a:solidFill>
                <a:effectLst>
                  <a:outerShdw blurRad="38100" dist="38100" dir="2700000" algn="tl">
                    <a:srgbClr val="C0C0C0"/>
                  </a:outerShdw>
                </a:effectLst>
                <a:latin typeface="Times New Roman" pitchFamily="18" charset="0"/>
              </a:rPr>
              <a:t>r</a:t>
            </a:r>
            <a:r>
              <a:rPr lang="en-US" altLang="zh-CN" baseline="-25000" dirty="0" err="1">
                <a:solidFill>
                  <a:srgbClr val="CC0000"/>
                </a:solidFill>
                <a:effectLst>
                  <a:outerShdw blurRad="38100" dist="38100" dir="2700000" algn="tl">
                    <a:srgbClr val="C0C0C0"/>
                  </a:outerShdw>
                </a:effectLst>
                <a:latin typeface="Times New Roman" pitchFamily="18" charset="0"/>
              </a:rPr>
              <a:t>ce</a:t>
            </a:r>
            <a:r>
              <a:rPr lang="zh-CN" altLang="en-US" dirty="0">
                <a:solidFill>
                  <a:srgbClr val="CC0000"/>
                </a:solidFill>
                <a:effectLst>
                  <a:outerShdw blurRad="38100" dist="38100" dir="2700000" algn="tl">
                    <a:srgbClr val="C0C0C0"/>
                  </a:outerShdw>
                </a:effectLst>
              </a:rPr>
              <a:t>阻值很高，一般忽略不计。</a:t>
            </a:r>
          </a:p>
        </p:txBody>
      </p:sp>
      <p:sp>
        <p:nvSpPr>
          <p:cNvPr id="82949" name="Text Box 5"/>
          <p:cNvSpPr txBox="1">
            <a:spLocks noChangeArrowheads="1"/>
          </p:cNvSpPr>
          <p:nvPr/>
        </p:nvSpPr>
        <p:spPr bwMode="auto">
          <a:xfrm>
            <a:off x="393700" y="5226769"/>
            <a:ext cx="1730375" cy="830997"/>
          </a:xfrm>
          <a:prstGeom prst="rect">
            <a:avLst/>
          </a:prstGeom>
          <a:noFill/>
          <a:ln w="9525">
            <a:noFill/>
            <a:miter lim="800000"/>
            <a:headEnd/>
            <a:tailEnd/>
          </a:ln>
          <a:effectLst/>
        </p:spPr>
        <p:txBody>
          <a:bodyPr>
            <a:spAutoFit/>
          </a:bodyPr>
          <a:lstStyle/>
          <a:p>
            <a:pPr>
              <a:spcBef>
                <a:spcPct val="50000"/>
              </a:spcBef>
              <a:defRPr/>
            </a:pPr>
            <a:r>
              <a:rPr lang="zh-CN" altLang="en-US" dirty="0">
                <a:solidFill>
                  <a:srgbClr val="CC0000"/>
                </a:solidFill>
                <a:effectLst>
                  <a:outerShdw blurRad="38100" dist="38100" dir="2700000" algn="tl">
                    <a:srgbClr val="C0C0C0"/>
                  </a:outerShdw>
                </a:effectLst>
              </a:rPr>
              <a:t>晶体管的输出电阻</a:t>
            </a:r>
          </a:p>
        </p:txBody>
      </p:sp>
      <p:sp>
        <p:nvSpPr>
          <p:cNvPr id="82950" name="Text Box 6"/>
          <p:cNvSpPr txBox="1">
            <a:spLocks noChangeArrowheads="1"/>
          </p:cNvSpPr>
          <p:nvPr/>
        </p:nvSpPr>
        <p:spPr bwMode="auto">
          <a:xfrm>
            <a:off x="1155700" y="3964706"/>
            <a:ext cx="1524000" cy="457200"/>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zh-CN" altLang="en-US">
                <a:solidFill>
                  <a:srgbClr val="000099"/>
                </a:solidFill>
                <a:effectLst>
                  <a:outerShdw blurRad="38100" dist="38100" dir="2700000" algn="tl">
                    <a:srgbClr val="C0C0C0"/>
                  </a:outerShdw>
                </a:effectLst>
              </a:rPr>
              <a:t>输出特性</a:t>
            </a:r>
          </a:p>
        </p:txBody>
      </p:sp>
      <p:sp>
        <p:nvSpPr>
          <p:cNvPr id="82962" name="Text Box 18"/>
          <p:cNvSpPr txBox="1">
            <a:spLocks noChangeArrowheads="1"/>
          </p:cNvSpPr>
          <p:nvPr/>
        </p:nvSpPr>
        <p:spPr bwMode="auto">
          <a:xfrm>
            <a:off x="3814763" y="619844"/>
            <a:ext cx="5078412" cy="1031875"/>
          </a:xfrm>
          <a:prstGeom prst="rect">
            <a:avLst/>
          </a:prstGeom>
          <a:noFill/>
          <a:ln w="38100">
            <a:noFill/>
            <a:miter lim="800000"/>
            <a:headEnd/>
            <a:tailEnd/>
          </a:ln>
          <a:effectLst/>
        </p:spPr>
        <p:txBody>
          <a:bodyPr lIns="90000" tIns="46800" rIns="90000" bIns="46800" anchor="ctr">
            <a:spAutoFit/>
          </a:bodyPr>
          <a:lstStyle/>
          <a:p>
            <a:pPr eaLnBrk="1" hangingPunct="1">
              <a:lnSpc>
                <a:spcPct val="110000"/>
              </a:lnSpc>
              <a:defRPr/>
            </a:pPr>
            <a:r>
              <a:rPr lang="en-US" altLang="zh-CN" sz="2800">
                <a:solidFill>
                  <a:srgbClr val="000099"/>
                </a:solidFill>
                <a:effectLst>
                  <a:outerShdw blurRad="38100" dist="38100" dir="2700000" algn="tl">
                    <a:srgbClr val="C0C0C0"/>
                  </a:outerShdw>
                </a:effectLst>
                <a:latin typeface="Times New Roman" pitchFamily="18" charset="0"/>
              </a:rPr>
              <a:t>    </a:t>
            </a:r>
            <a:r>
              <a:rPr lang="zh-CN" altLang="en-US" sz="2800">
                <a:solidFill>
                  <a:srgbClr val="000099"/>
                </a:solidFill>
                <a:effectLst>
                  <a:outerShdw blurRad="38100" dist="38100" dir="2700000" algn="tl">
                    <a:srgbClr val="C0C0C0"/>
                  </a:outerShdw>
                </a:effectLst>
                <a:latin typeface="Times New Roman" pitchFamily="18" charset="0"/>
              </a:rPr>
              <a:t>输出特性曲线在线性工作区是一组近似等距的平行直线。</a:t>
            </a:r>
          </a:p>
        </p:txBody>
      </p:sp>
      <p:graphicFrame>
        <p:nvGraphicFramePr>
          <p:cNvPr id="82963" name="Object 19"/>
          <p:cNvGraphicFramePr>
            <a:graphicFrameLocks noChangeAspect="1"/>
          </p:cNvGraphicFramePr>
          <p:nvPr>
            <p:extLst>
              <p:ext uri="{D42A27DB-BD31-4B8C-83A1-F6EECF244321}">
                <p14:modId xmlns:p14="http://schemas.microsoft.com/office/powerpoint/2010/main" val="2452419282"/>
              </p:ext>
            </p:extLst>
          </p:nvPr>
        </p:nvGraphicFramePr>
        <p:xfrm>
          <a:off x="7486650" y="1477094"/>
          <a:ext cx="1433513" cy="1427162"/>
        </p:xfrm>
        <a:graphic>
          <a:graphicData uri="http://schemas.openxmlformats.org/presentationml/2006/ole">
            <mc:AlternateContent xmlns:mc="http://schemas.openxmlformats.org/markup-compatibility/2006">
              <mc:Choice xmlns:v="urn:schemas-microsoft-com:vml" Requires="v">
                <p:oleObj spid="_x0000_s49668" name="Equation" r:id="rId7" imgW="428666" imgH="428655" progId="Equation.3">
                  <p:embed/>
                </p:oleObj>
              </mc:Choice>
              <mc:Fallback>
                <p:oleObj name="Equation" r:id="rId7" imgW="428666" imgH="428655"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86650" y="1477094"/>
                        <a:ext cx="1433513" cy="1427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64" name="Text Box 20"/>
          <p:cNvSpPr txBox="1">
            <a:spLocks noChangeArrowheads="1"/>
          </p:cNvSpPr>
          <p:nvPr/>
        </p:nvSpPr>
        <p:spPr bwMode="auto">
          <a:xfrm>
            <a:off x="3841750" y="1615206"/>
            <a:ext cx="2232025" cy="946150"/>
          </a:xfrm>
          <a:prstGeom prst="rect">
            <a:avLst/>
          </a:prstGeom>
          <a:noFill/>
          <a:ln w="38100">
            <a:noFill/>
            <a:miter lim="800000"/>
            <a:headEnd/>
            <a:tailEnd/>
          </a:ln>
          <a:effectLst/>
        </p:spPr>
        <p:txBody>
          <a:bodyPr lIns="90000" tIns="46800" rIns="90000" bIns="46800" anchor="ctr">
            <a:spAutoFit/>
          </a:bodyPr>
          <a:lstStyle/>
          <a:p>
            <a:pPr eaLnBrk="1" hangingPunct="1">
              <a:defRPr/>
            </a:pPr>
            <a:r>
              <a:rPr lang="zh-CN" altLang="en-US" sz="2800">
                <a:solidFill>
                  <a:srgbClr val="CC0000"/>
                </a:solidFill>
                <a:effectLst>
                  <a:outerShdw blurRad="38100" dist="38100" dir="2700000" algn="tl">
                    <a:srgbClr val="C0C0C0"/>
                  </a:outerShdw>
                </a:effectLst>
                <a:latin typeface="Times New Roman" pitchFamily="18" charset="0"/>
              </a:rPr>
              <a:t>晶体管的电流放大系数</a:t>
            </a:r>
          </a:p>
        </p:txBody>
      </p:sp>
      <p:sp>
        <p:nvSpPr>
          <p:cNvPr id="82965" name="Text Box 21"/>
          <p:cNvSpPr txBox="1">
            <a:spLocks noChangeArrowheads="1"/>
          </p:cNvSpPr>
          <p:nvPr/>
        </p:nvSpPr>
        <p:spPr bwMode="auto">
          <a:xfrm>
            <a:off x="3911600" y="2731219"/>
            <a:ext cx="4932363" cy="1971675"/>
          </a:xfrm>
          <a:prstGeom prst="rect">
            <a:avLst/>
          </a:prstGeom>
          <a:noFill/>
          <a:ln w="38100">
            <a:noFill/>
            <a:miter lim="800000"/>
            <a:headEnd/>
            <a:tailEnd/>
          </a:ln>
          <a:effectLst/>
        </p:spPr>
        <p:txBody>
          <a:bodyPr lIns="90000" tIns="46800" rIns="90000" bIns="46800" anchor="ctr">
            <a:spAutoFit/>
          </a:bodyPr>
          <a:lstStyle/>
          <a:p>
            <a:pPr eaLnBrk="1" hangingPunct="1">
              <a:lnSpc>
                <a:spcPct val="110000"/>
              </a:lnSpc>
              <a:defRPr/>
            </a:pPr>
            <a:r>
              <a:rPr lang="en-US" altLang="zh-CN" sz="2800">
                <a:solidFill>
                  <a:schemeClr val="tx2"/>
                </a:solidFill>
                <a:effectLst>
                  <a:outerShdw blurRad="38100" dist="38100" dir="2700000" algn="tl">
                    <a:srgbClr val="C0C0C0"/>
                  </a:outerShdw>
                </a:effectLst>
                <a:latin typeface="Times New Roman" pitchFamily="18" charset="0"/>
              </a:rPr>
              <a:t>    </a:t>
            </a:r>
            <a:r>
              <a:rPr lang="zh-CN" altLang="en-US" sz="2800">
                <a:solidFill>
                  <a:schemeClr val="tx2"/>
                </a:solidFill>
                <a:effectLst>
                  <a:outerShdw blurRad="38100" dist="38100" dir="2700000" algn="tl">
                    <a:srgbClr val="C0C0C0"/>
                  </a:outerShdw>
                </a:effectLst>
                <a:latin typeface="Times New Roman" pitchFamily="18" charset="0"/>
              </a:rPr>
              <a:t>晶体管的输出回路</a:t>
            </a:r>
            <a:r>
              <a:rPr lang="en-US" altLang="zh-CN" sz="2800">
                <a:solidFill>
                  <a:schemeClr val="tx2"/>
                </a:solidFill>
                <a:effectLst>
                  <a:outerShdw blurRad="38100" dist="38100" dir="2700000" algn="tl">
                    <a:srgbClr val="C0C0C0"/>
                  </a:outerShdw>
                </a:effectLst>
                <a:latin typeface="Times New Roman" pitchFamily="18" charset="0"/>
              </a:rPr>
              <a:t>(C</a:t>
            </a:r>
            <a:r>
              <a:rPr lang="zh-CN" altLang="en-US" sz="2800">
                <a:solidFill>
                  <a:schemeClr val="tx2"/>
                </a:solidFill>
                <a:effectLst>
                  <a:outerShdw blurRad="38100" dist="38100" dir="2700000" algn="tl">
                    <a:srgbClr val="C0C0C0"/>
                  </a:outerShdw>
                </a:effectLst>
                <a:latin typeface="Times New Roman" pitchFamily="18" charset="0"/>
              </a:rPr>
              <a:t>、</a:t>
            </a:r>
            <a:r>
              <a:rPr lang="en-US" altLang="zh-CN" sz="2800">
                <a:solidFill>
                  <a:schemeClr val="tx2"/>
                </a:solidFill>
                <a:effectLst>
                  <a:outerShdw blurRad="38100" dist="38100" dir="2700000" algn="tl">
                    <a:srgbClr val="C0C0C0"/>
                  </a:outerShdw>
                </a:effectLst>
                <a:latin typeface="Times New Roman" pitchFamily="18" charset="0"/>
              </a:rPr>
              <a:t>E </a:t>
            </a:r>
            <a:r>
              <a:rPr lang="zh-CN" altLang="en-US" sz="2800">
                <a:solidFill>
                  <a:schemeClr val="tx2"/>
                </a:solidFill>
                <a:effectLst>
                  <a:outerShdw blurRad="38100" dist="38100" dir="2700000" algn="tl">
                    <a:srgbClr val="C0C0C0"/>
                  </a:outerShdw>
                </a:effectLst>
                <a:latin typeface="Times New Roman" pitchFamily="18" charset="0"/>
              </a:rPr>
              <a:t>之间</a:t>
            </a:r>
            <a:r>
              <a:rPr lang="en-US" altLang="zh-CN" sz="2800">
                <a:solidFill>
                  <a:schemeClr val="tx2"/>
                </a:solidFill>
                <a:effectLst>
                  <a:outerShdw blurRad="38100" dist="38100" dir="2700000" algn="tl">
                    <a:srgbClr val="C0C0C0"/>
                  </a:outerShdw>
                </a:effectLst>
                <a:latin typeface="Times New Roman" pitchFamily="18" charset="0"/>
              </a:rPr>
              <a:t>)</a:t>
            </a:r>
            <a:r>
              <a:rPr lang="zh-CN" altLang="en-US" sz="2800">
                <a:solidFill>
                  <a:schemeClr val="tx2"/>
                </a:solidFill>
                <a:effectLst>
                  <a:outerShdw blurRad="38100" dist="38100" dir="2700000" algn="tl">
                    <a:srgbClr val="C0C0C0"/>
                  </a:outerShdw>
                </a:effectLst>
                <a:latin typeface="Times New Roman" pitchFamily="18" charset="0"/>
              </a:rPr>
              <a:t>可用一受控电流源 </a:t>
            </a:r>
            <a:r>
              <a:rPr lang="en-US" altLang="zh-CN" sz="2800" i="1">
                <a:solidFill>
                  <a:schemeClr val="tx2"/>
                </a:solidFill>
                <a:effectLst>
                  <a:outerShdw blurRad="38100" dist="38100" dir="2700000" algn="tl">
                    <a:srgbClr val="C0C0C0"/>
                  </a:outerShdw>
                </a:effectLst>
                <a:latin typeface="Times New Roman" pitchFamily="18" charset="0"/>
              </a:rPr>
              <a:t>i</a:t>
            </a:r>
            <a:r>
              <a:rPr lang="en-US" altLang="zh-CN" sz="2800" baseline="-25000">
                <a:solidFill>
                  <a:schemeClr val="tx2"/>
                </a:solidFill>
                <a:effectLst>
                  <a:outerShdw blurRad="38100" dist="38100" dir="2700000" algn="tl">
                    <a:srgbClr val="C0C0C0"/>
                  </a:outerShdw>
                </a:effectLst>
                <a:latin typeface="Times New Roman" pitchFamily="18" charset="0"/>
              </a:rPr>
              <a:t>c </a:t>
            </a:r>
            <a:r>
              <a:rPr lang="en-US" altLang="zh-CN" sz="2800">
                <a:solidFill>
                  <a:schemeClr val="tx2"/>
                </a:solidFill>
                <a:effectLst>
                  <a:outerShdw blurRad="38100" dist="38100" dir="2700000" algn="tl">
                    <a:srgbClr val="C0C0C0"/>
                  </a:outerShdw>
                </a:effectLst>
                <a:latin typeface="Times New Roman" pitchFamily="18" charset="0"/>
              </a:rPr>
              <a:t>= </a:t>
            </a:r>
            <a:r>
              <a:rPr lang="en-US" altLang="zh-CN" sz="2800" i="1">
                <a:solidFill>
                  <a:schemeClr val="tx2"/>
                </a:solidFill>
                <a:effectLst>
                  <a:outerShdw blurRad="38100" dist="38100" dir="2700000" algn="tl">
                    <a:srgbClr val="C0C0C0"/>
                  </a:outerShdw>
                </a:effectLst>
                <a:latin typeface="Times New Roman" pitchFamily="18" charset="0"/>
                <a:sym typeface="Symbol" pitchFamily="18" charset="2"/>
              </a:rPr>
              <a:t> i</a:t>
            </a:r>
            <a:r>
              <a:rPr lang="en-US" altLang="zh-CN" sz="2800" baseline="-25000">
                <a:solidFill>
                  <a:schemeClr val="tx2"/>
                </a:solidFill>
                <a:effectLst>
                  <a:outerShdw blurRad="38100" dist="38100" dir="2700000" algn="tl">
                    <a:srgbClr val="C0C0C0"/>
                  </a:outerShdw>
                </a:effectLst>
                <a:latin typeface="Times New Roman" pitchFamily="18" charset="0"/>
              </a:rPr>
              <a:t>b</a:t>
            </a:r>
            <a:r>
              <a:rPr lang="zh-CN" altLang="en-US" sz="2800">
                <a:solidFill>
                  <a:schemeClr val="tx2"/>
                </a:solidFill>
                <a:effectLst>
                  <a:outerShdw blurRad="38100" dist="38100" dir="2700000" algn="tl">
                    <a:srgbClr val="C0C0C0"/>
                  </a:outerShdw>
                </a:effectLst>
                <a:latin typeface="Times New Roman" pitchFamily="18" charset="0"/>
              </a:rPr>
              <a:t>等效代替，即由 </a:t>
            </a:r>
            <a:r>
              <a:rPr lang="zh-CN" altLang="en-US" sz="2800" i="1">
                <a:solidFill>
                  <a:schemeClr val="tx2"/>
                </a:solidFill>
                <a:effectLst>
                  <a:outerShdw blurRad="38100" dist="38100" dir="2700000" algn="tl">
                    <a:srgbClr val="C0C0C0"/>
                  </a:outerShdw>
                </a:effectLst>
                <a:latin typeface="Times New Roman" pitchFamily="18" charset="0"/>
                <a:sym typeface="Symbol" pitchFamily="18" charset="2"/>
              </a:rPr>
              <a:t> </a:t>
            </a:r>
            <a:r>
              <a:rPr lang="zh-CN" altLang="en-US" sz="2800">
                <a:solidFill>
                  <a:schemeClr val="tx2"/>
                </a:solidFill>
                <a:effectLst>
                  <a:outerShdw blurRad="38100" dist="38100" dir="2700000" algn="tl">
                    <a:srgbClr val="C0C0C0"/>
                  </a:outerShdw>
                </a:effectLst>
                <a:latin typeface="Times New Roman" pitchFamily="18" charset="0"/>
              </a:rPr>
              <a:t>来确定 </a:t>
            </a:r>
            <a:r>
              <a:rPr lang="en-US" altLang="zh-CN" sz="2800" i="1">
                <a:solidFill>
                  <a:schemeClr val="tx2"/>
                </a:solidFill>
                <a:effectLst>
                  <a:outerShdw blurRad="38100" dist="38100" dir="2700000" algn="tl">
                    <a:srgbClr val="C0C0C0"/>
                  </a:outerShdw>
                </a:effectLst>
                <a:latin typeface="Times New Roman" pitchFamily="18" charset="0"/>
              </a:rPr>
              <a:t>i</a:t>
            </a:r>
            <a:r>
              <a:rPr lang="en-US" altLang="zh-CN" sz="2800" baseline="-25000">
                <a:solidFill>
                  <a:schemeClr val="tx2"/>
                </a:solidFill>
                <a:effectLst>
                  <a:outerShdw blurRad="38100" dist="38100" dir="2700000" algn="tl">
                    <a:srgbClr val="C0C0C0"/>
                  </a:outerShdw>
                </a:effectLst>
                <a:latin typeface="Times New Roman" pitchFamily="18" charset="0"/>
              </a:rPr>
              <a:t>c </a:t>
            </a:r>
            <a:r>
              <a:rPr lang="zh-CN" altLang="en-US" sz="2800">
                <a:solidFill>
                  <a:schemeClr val="tx2"/>
                </a:solidFill>
                <a:effectLst>
                  <a:outerShdw blurRad="38100" dist="38100" dir="2700000" algn="tl">
                    <a:srgbClr val="C0C0C0"/>
                  </a:outerShdw>
                </a:effectLst>
                <a:latin typeface="Times New Roman" pitchFamily="18" charset="0"/>
              </a:rPr>
              <a:t>和 </a:t>
            </a:r>
            <a:r>
              <a:rPr lang="en-US" altLang="zh-CN" sz="2800" i="1">
                <a:solidFill>
                  <a:schemeClr val="tx2"/>
                </a:solidFill>
                <a:effectLst>
                  <a:outerShdw blurRad="38100" dist="38100" dir="2700000" algn="tl">
                    <a:srgbClr val="C0C0C0"/>
                  </a:outerShdw>
                </a:effectLst>
                <a:latin typeface="Times New Roman" pitchFamily="18" charset="0"/>
              </a:rPr>
              <a:t>i</a:t>
            </a:r>
            <a:r>
              <a:rPr lang="en-US" altLang="zh-CN" sz="2800" baseline="-25000">
                <a:solidFill>
                  <a:schemeClr val="tx2"/>
                </a:solidFill>
                <a:effectLst>
                  <a:outerShdw blurRad="38100" dist="38100" dir="2700000" algn="tl">
                    <a:srgbClr val="C0C0C0"/>
                  </a:outerShdw>
                </a:effectLst>
                <a:latin typeface="Times New Roman" pitchFamily="18" charset="0"/>
              </a:rPr>
              <a:t>b </a:t>
            </a:r>
            <a:r>
              <a:rPr lang="zh-CN" altLang="en-US" sz="2800">
                <a:solidFill>
                  <a:schemeClr val="tx2"/>
                </a:solidFill>
                <a:effectLst>
                  <a:outerShdw blurRad="38100" dist="38100" dir="2700000" algn="tl">
                    <a:srgbClr val="C0C0C0"/>
                  </a:outerShdw>
                </a:effectLst>
                <a:latin typeface="Times New Roman" pitchFamily="18" charset="0"/>
              </a:rPr>
              <a:t>之间的关系。</a:t>
            </a:r>
          </a:p>
        </p:txBody>
      </p:sp>
      <p:sp>
        <p:nvSpPr>
          <p:cNvPr id="82966" name="Line 22"/>
          <p:cNvSpPr>
            <a:spLocks noChangeShapeType="1"/>
          </p:cNvSpPr>
          <p:nvPr/>
        </p:nvSpPr>
        <p:spPr bwMode="auto">
          <a:xfrm flipH="1">
            <a:off x="1785938" y="2308944"/>
            <a:ext cx="42862" cy="1592262"/>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7" name="Rectangle 23"/>
          <p:cNvSpPr>
            <a:spLocks noChangeArrowheads="1"/>
          </p:cNvSpPr>
          <p:nvPr/>
        </p:nvSpPr>
        <p:spPr bwMode="auto">
          <a:xfrm>
            <a:off x="196850" y="4602881"/>
            <a:ext cx="8201025" cy="519113"/>
          </a:xfrm>
          <a:prstGeom prst="rect">
            <a:avLst/>
          </a:prstGeom>
          <a:noFill/>
          <a:ln w="38100">
            <a:noFill/>
            <a:miter lim="800000"/>
            <a:headEnd/>
            <a:tailEnd/>
          </a:ln>
          <a:effectLst/>
        </p:spPr>
        <p:txBody>
          <a:bodyPr wrap="none" lIns="90000" tIns="46800" rIns="90000" bIns="46800" anchor="ctr">
            <a:spAutoFit/>
          </a:bodyPr>
          <a:lstStyle/>
          <a:p>
            <a:pPr algn="ctr" eaLnBrk="1" hangingPunct="1">
              <a:spcBef>
                <a:spcPct val="50000"/>
              </a:spcBef>
              <a:defRPr/>
            </a:pPr>
            <a:r>
              <a:rPr lang="en-US" altLang="zh-CN" sz="2800" i="1">
                <a:solidFill>
                  <a:srgbClr val="000099"/>
                </a:solidFill>
                <a:effectLst>
                  <a:outerShdw blurRad="38100" dist="38100" dir="2700000" algn="tl">
                    <a:srgbClr val="C0C0C0"/>
                  </a:outerShdw>
                </a:effectLst>
                <a:latin typeface="Times New Roman" pitchFamily="18" charset="0"/>
                <a:sym typeface="Symbol" pitchFamily="18" charset="2"/>
              </a:rPr>
              <a:t>       </a:t>
            </a:r>
            <a:r>
              <a:rPr lang="zh-CN" altLang="en-US" sz="2800">
                <a:solidFill>
                  <a:srgbClr val="000099"/>
                </a:solidFill>
                <a:effectLst>
                  <a:outerShdw blurRad="38100" dist="38100" dir="2700000" algn="tl">
                    <a:srgbClr val="C0C0C0"/>
                  </a:outerShdw>
                </a:effectLst>
              </a:rPr>
              <a:t>一般在</a:t>
            </a:r>
            <a:r>
              <a:rPr lang="en-US" altLang="zh-CN" sz="2800">
                <a:solidFill>
                  <a:srgbClr val="000099"/>
                </a:solidFill>
                <a:effectLst>
                  <a:outerShdw blurRad="38100" dist="38100" dir="2700000" algn="tl">
                    <a:srgbClr val="C0C0C0"/>
                  </a:outerShdw>
                </a:effectLst>
                <a:latin typeface="Times New Roman" pitchFamily="18" charset="0"/>
              </a:rPr>
              <a:t>20</a:t>
            </a:r>
            <a:r>
              <a:rPr lang="zh-CN" altLang="en-US" sz="2800">
                <a:solidFill>
                  <a:srgbClr val="000099"/>
                </a:solidFill>
                <a:effectLst>
                  <a:outerShdw blurRad="38100" dist="38100" dir="2700000" algn="tl">
                    <a:srgbClr val="C0C0C0"/>
                  </a:outerShdw>
                </a:effectLst>
                <a:latin typeface="Times New Roman" pitchFamily="18" charset="0"/>
              </a:rPr>
              <a:t>～</a:t>
            </a:r>
            <a:r>
              <a:rPr lang="en-US" altLang="zh-CN" sz="2800">
                <a:solidFill>
                  <a:srgbClr val="000099"/>
                </a:solidFill>
                <a:effectLst>
                  <a:outerShdw blurRad="38100" dist="38100" dir="2700000" algn="tl">
                    <a:srgbClr val="C0C0C0"/>
                  </a:outerShdw>
                </a:effectLst>
                <a:latin typeface="Times New Roman" pitchFamily="18" charset="0"/>
              </a:rPr>
              <a:t>200</a:t>
            </a:r>
            <a:r>
              <a:rPr lang="zh-CN" altLang="en-US" sz="2800">
                <a:solidFill>
                  <a:srgbClr val="000099"/>
                </a:solidFill>
                <a:effectLst>
                  <a:outerShdw blurRad="38100" dist="38100" dir="2700000" algn="tl">
                    <a:srgbClr val="C0C0C0"/>
                  </a:outerShdw>
                </a:effectLst>
              </a:rPr>
              <a:t>之间，在手册中常用 </a:t>
            </a:r>
            <a:r>
              <a:rPr lang="en-US" altLang="zh-CN" sz="2800" i="1">
                <a:solidFill>
                  <a:srgbClr val="000099"/>
                </a:solidFill>
                <a:effectLst>
                  <a:outerShdw blurRad="38100" dist="38100" dir="2700000" algn="tl">
                    <a:srgbClr val="C0C0C0"/>
                  </a:outerShdw>
                </a:effectLst>
                <a:latin typeface="Times New Roman" pitchFamily="18" charset="0"/>
              </a:rPr>
              <a:t>h</a:t>
            </a:r>
            <a:r>
              <a:rPr lang="en-US" altLang="zh-CN" sz="2800" baseline="-25000">
                <a:solidFill>
                  <a:srgbClr val="000099"/>
                </a:solidFill>
                <a:effectLst>
                  <a:outerShdw blurRad="38100" dist="38100" dir="2700000" algn="tl">
                    <a:srgbClr val="C0C0C0"/>
                  </a:outerShdw>
                </a:effectLst>
                <a:latin typeface="Times New Roman" pitchFamily="18" charset="0"/>
              </a:rPr>
              <a:t>fe </a:t>
            </a:r>
            <a:r>
              <a:rPr lang="zh-CN" altLang="en-US" sz="2800">
                <a:solidFill>
                  <a:srgbClr val="000099"/>
                </a:solidFill>
                <a:effectLst>
                  <a:outerShdw blurRad="38100" dist="38100" dir="2700000" algn="tl">
                    <a:srgbClr val="C0C0C0"/>
                  </a:outerShdw>
                </a:effectLst>
              </a:rPr>
              <a:t>表示。</a:t>
            </a:r>
          </a:p>
        </p:txBody>
      </p:sp>
      <p:graphicFrame>
        <p:nvGraphicFramePr>
          <p:cNvPr id="82968" name="Object 24"/>
          <p:cNvGraphicFramePr>
            <a:graphicFrameLocks noChangeAspect="1"/>
          </p:cNvGraphicFramePr>
          <p:nvPr>
            <p:extLst>
              <p:ext uri="{D42A27DB-BD31-4B8C-83A1-F6EECF244321}">
                <p14:modId xmlns:p14="http://schemas.microsoft.com/office/powerpoint/2010/main" val="1298173933"/>
              </p:ext>
            </p:extLst>
          </p:nvPr>
        </p:nvGraphicFramePr>
        <p:xfrm>
          <a:off x="1947863" y="5190256"/>
          <a:ext cx="2063750" cy="1209675"/>
        </p:xfrm>
        <a:graphic>
          <a:graphicData uri="http://schemas.openxmlformats.org/presentationml/2006/ole">
            <mc:AlternateContent xmlns:mc="http://schemas.openxmlformats.org/markup-compatibility/2006">
              <mc:Choice xmlns:v="urn:schemas-microsoft-com:vml" Requires="v">
                <p:oleObj spid="_x0000_s49669" name="Equation" r:id="rId9" imgW="780939" imgH="428655" progId="Equation.3">
                  <p:embed/>
                </p:oleObj>
              </mc:Choice>
              <mc:Fallback>
                <p:oleObj name="Equation" r:id="rId9" imgW="780939" imgH="428655" progId="Equation.3">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47863" y="5190256"/>
                        <a:ext cx="2063750" cy="120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69" name="Object 25"/>
          <p:cNvGraphicFramePr>
            <a:graphicFrameLocks noChangeAspect="1"/>
          </p:cNvGraphicFramePr>
          <p:nvPr>
            <p:extLst>
              <p:ext uri="{D42A27DB-BD31-4B8C-83A1-F6EECF244321}">
                <p14:modId xmlns:p14="http://schemas.microsoft.com/office/powerpoint/2010/main" val="3737758700"/>
              </p:ext>
            </p:extLst>
          </p:nvPr>
        </p:nvGraphicFramePr>
        <p:xfrm>
          <a:off x="3676650" y="5098181"/>
          <a:ext cx="1433513" cy="1427163"/>
        </p:xfrm>
        <a:graphic>
          <a:graphicData uri="http://schemas.openxmlformats.org/presentationml/2006/ole">
            <mc:AlternateContent xmlns:mc="http://schemas.openxmlformats.org/markup-compatibility/2006">
              <mc:Choice xmlns:v="urn:schemas-microsoft-com:vml" Requires="v">
                <p:oleObj spid="_x0000_s49670" name="Equation" r:id="rId11" imgW="428666" imgH="428655" progId="Equation.3">
                  <p:embed/>
                </p:oleObj>
              </mc:Choice>
              <mc:Fallback>
                <p:oleObj name="Equation" r:id="rId11" imgW="428666" imgH="428655" progId="Equation.3">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76650" y="5098181"/>
                        <a:ext cx="1433513" cy="1427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9168" name="Group 91"/>
          <p:cNvGrpSpPr>
            <a:grpSpLocks/>
          </p:cNvGrpSpPr>
          <p:nvPr/>
        </p:nvGrpSpPr>
        <p:grpSpPr bwMode="auto">
          <a:xfrm>
            <a:off x="1765300" y="2405781"/>
            <a:ext cx="568325" cy="465138"/>
            <a:chOff x="1512" y="2254"/>
            <a:chExt cx="416" cy="386"/>
          </a:xfrm>
        </p:grpSpPr>
        <p:sp>
          <p:nvSpPr>
            <p:cNvPr id="49169" name="Oval 92"/>
            <p:cNvSpPr>
              <a:spLocks noChangeArrowheads="1"/>
            </p:cNvSpPr>
            <p:nvPr/>
          </p:nvSpPr>
          <p:spPr bwMode="auto">
            <a:xfrm>
              <a:off x="1512" y="2556"/>
              <a:ext cx="72" cy="84"/>
            </a:xfrm>
            <a:prstGeom prst="ellipse">
              <a:avLst/>
            </a:prstGeom>
            <a:solidFill>
              <a:srgbClr val="FF3300"/>
            </a:solidFill>
            <a:ln w="38100">
              <a:solidFill>
                <a:srgbClr val="FF3300"/>
              </a:solidFill>
              <a:round/>
              <a:headEnd/>
              <a:tailEnd/>
            </a:ln>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49170" name="Text Box 93"/>
            <p:cNvSpPr txBox="1">
              <a:spLocks noChangeArrowheads="1"/>
            </p:cNvSpPr>
            <p:nvPr/>
          </p:nvSpPr>
          <p:spPr bwMode="auto">
            <a:xfrm>
              <a:off x="1634" y="2254"/>
              <a:ext cx="294"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i="1">
                  <a:solidFill>
                    <a:srgbClr val="CC0000"/>
                  </a:solidFill>
                  <a:latin typeface="Times New Roman" panose="02020603050405020304" pitchFamily="18" charset="0"/>
                  <a:ea typeface="楷体_GB2312" pitchFamily="49" charset="-122"/>
                </a:rPr>
                <a:t>Q</a:t>
              </a:r>
            </a:p>
          </p:txBody>
        </p:sp>
      </p:grpSp>
      <p:sp>
        <p:nvSpPr>
          <p:cNvPr id="19" name="Rectangle 2"/>
          <p:cNvSpPr txBox="1">
            <a:spLocks noChangeArrowheads="1"/>
          </p:cNvSpPr>
          <p:nvPr/>
        </p:nvSpPr>
        <p:spPr bwMode="auto">
          <a:xfrm>
            <a:off x="0" y="69057"/>
            <a:ext cx="4419600" cy="5238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eaLnBrk="1" hangingPunct="1">
              <a:buFontTx/>
              <a:buNone/>
              <a:defRPr/>
            </a:pPr>
            <a:r>
              <a:rPr lang="en-US" altLang="zh-CN" sz="2800" b="1" kern="1200" dirty="0" smtClean="0">
                <a:solidFill>
                  <a:srgbClr val="0000FF"/>
                </a:solidFill>
                <a:latin typeface="微软雅黑" panose="020B0503020204020204" pitchFamily="34" charset="-122"/>
                <a:ea typeface="微软雅黑" panose="020B0503020204020204" pitchFamily="34" charset="-122"/>
              </a:rPr>
              <a:t>15.3.1   </a:t>
            </a:r>
            <a:r>
              <a:rPr lang="zh-CN" altLang="en-US" sz="2800" b="1" kern="1200" dirty="0" smtClean="0">
                <a:solidFill>
                  <a:srgbClr val="0000FF"/>
                </a:solidFill>
                <a:latin typeface="微软雅黑" panose="020B0503020204020204" pitchFamily="34" charset="-122"/>
                <a:ea typeface="微软雅黑" panose="020B0503020204020204" pitchFamily="34" charset="-122"/>
              </a:rPr>
              <a:t>微变等效电路法</a:t>
            </a:r>
            <a:endParaRPr lang="zh-CN" altLang="en-US" sz="2800" b="1" kern="12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2950"/>
                                        </p:tgtEl>
                                        <p:attrNameLst>
                                          <p:attrName>style.visibility</p:attrName>
                                        </p:attrNameLst>
                                      </p:cBhvr>
                                      <p:to>
                                        <p:strVal val="visible"/>
                                      </p:to>
                                    </p:set>
                                    <p:animEffect transition="in" filter="wipe(left)">
                                      <p:cBhvr>
                                        <p:cTn id="7" dur="500"/>
                                        <p:tgtEl>
                                          <p:spTgt spid="829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962"/>
                                        </p:tgtEl>
                                        <p:attrNameLst>
                                          <p:attrName>style.visibility</p:attrName>
                                        </p:attrNameLst>
                                      </p:cBhvr>
                                      <p:to>
                                        <p:strVal val="visible"/>
                                      </p:to>
                                    </p:set>
                                    <p:animEffect transition="in" filter="wipe(left)">
                                      <p:cBhvr>
                                        <p:cTn id="12" dur="500"/>
                                        <p:tgtEl>
                                          <p:spTgt spid="82962"/>
                                        </p:tgtEl>
                                      </p:cBhvr>
                                    </p:animEffec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8296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2964"/>
                                        </p:tgtEl>
                                        <p:attrNameLst>
                                          <p:attrName>style.visibility</p:attrName>
                                        </p:attrNameLst>
                                      </p:cBhvr>
                                      <p:to>
                                        <p:strVal val="visible"/>
                                      </p:to>
                                    </p:set>
                                    <p:animEffect transition="in" filter="wipe(left)">
                                      <p:cBhvr>
                                        <p:cTn id="20" dur="500"/>
                                        <p:tgtEl>
                                          <p:spTgt spid="8296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82947"/>
                                        </p:tgtEl>
                                        <p:attrNameLst>
                                          <p:attrName>style.visibility</p:attrName>
                                        </p:attrNameLst>
                                      </p:cBhvr>
                                      <p:to>
                                        <p:strVal val="visible"/>
                                      </p:to>
                                    </p:set>
                                    <p:animEffect transition="in" filter="wipe(left)">
                                      <p:cBhvr>
                                        <p:cTn id="25" dur="500"/>
                                        <p:tgtEl>
                                          <p:spTgt spid="8294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82963"/>
                                        </p:tgtEl>
                                        <p:attrNameLst>
                                          <p:attrName>style.visibility</p:attrName>
                                        </p:attrNameLst>
                                      </p:cBhvr>
                                      <p:to>
                                        <p:strVal val="visible"/>
                                      </p:to>
                                    </p:set>
                                    <p:animEffect transition="in" filter="wipe(left)">
                                      <p:cBhvr>
                                        <p:cTn id="30" dur="500"/>
                                        <p:tgtEl>
                                          <p:spTgt spid="8296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2965"/>
                                        </p:tgtEl>
                                        <p:attrNameLst>
                                          <p:attrName>style.visibility</p:attrName>
                                        </p:attrNameLst>
                                      </p:cBhvr>
                                      <p:to>
                                        <p:strVal val="visible"/>
                                      </p:to>
                                    </p:set>
                                    <p:animEffect transition="in" filter="wipe(left)">
                                      <p:cBhvr>
                                        <p:cTn id="35" dur="500"/>
                                        <p:tgtEl>
                                          <p:spTgt spid="8296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82967"/>
                                        </p:tgtEl>
                                        <p:attrNameLst>
                                          <p:attrName>style.visibility</p:attrName>
                                        </p:attrNameLst>
                                      </p:cBhvr>
                                      <p:to>
                                        <p:strVal val="visible"/>
                                      </p:to>
                                    </p:set>
                                    <p:animEffect transition="in" filter="wipe(left)">
                                      <p:cBhvr>
                                        <p:cTn id="40" dur="500"/>
                                        <p:tgtEl>
                                          <p:spTgt spid="8296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82949"/>
                                        </p:tgtEl>
                                        <p:attrNameLst>
                                          <p:attrName>style.visibility</p:attrName>
                                        </p:attrNameLst>
                                      </p:cBhvr>
                                      <p:to>
                                        <p:strVal val="visible"/>
                                      </p:to>
                                    </p:set>
                                    <p:animEffect transition="in" filter="wipe(left)">
                                      <p:cBhvr>
                                        <p:cTn id="45" dur="500"/>
                                        <p:tgtEl>
                                          <p:spTgt spid="8294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82968"/>
                                        </p:tgtEl>
                                        <p:attrNameLst>
                                          <p:attrName>style.visibility</p:attrName>
                                        </p:attrNameLst>
                                      </p:cBhvr>
                                      <p:to>
                                        <p:strVal val="visible"/>
                                      </p:to>
                                    </p:set>
                                    <p:animEffect transition="in" filter="wipe(left)">
                                      <p:cBhvr>
                                        <p:cTn id="50" dur="500"/>
                                        <p:tgtEl>
                                          <p:spTgt spid="8296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82969"/>
                                        </p:tgtEl>
                                        <p:attrNameLst>
                                          <p:attrName>style.visibility</p:attrName>
                                        </p:attrNameLst>
                                      </p:cBhvr>
                                      <p:to>
                                        <p:strVal val="visible"/>
                                      </p:to>
                                    </p:set>
                                    <p:animEffect transition="in" filter="wipe(left)">
                                      <p:cBhvr>
                                        <p:cTn id="55" dur="500"/>
                                        <p:tgtEl>
                                          <p:spTgt spid="8296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82948"/>
                                        </p:tgtEl>
                                        <p:attrNameLst>
                                          <p:attrName>style.visibility</p:attrName>
                                        </p:attrNameLst>
                                      </p:cBhvr>
                                      <p:to>
                                        <p:strVal val="visible"/>
                                      </p:to>
                                    </p:set>
                                    <p:animEffect transition="in" filter="wipe(left)">
                                      <p:cBhvr>
                                        <p:cTn id="60" dur="500"/>
                                        <p:tgtEl>
                                          <p:spTgt spid="82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autoUpdateAnimBg="0"/>
      <p:bldP spid="82949" grpId="0" autoUpdateAnimBg="0"/>
      <p:bldP spid="82950" grpId="0" autoUpdateAnimBg="0"/>
      <p:bldP spid="82962" grpId="0" autoUpdateAnimBg="0"/>
      <p:bldP spid="82964" grpId="0" autoUpdateAnimBg="0"/>
      <p:bldP spid="82965" grpId="0" autoUpdateAnimBg="0"/>
      <p:bldP spid="82966" grpId="0" animBg="1"/>
      <p:bldP spid="82967"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92" name="Line 24"/>
          <p:cNvSpPr>
            <a:spLocks noChangeShapeType="1"/>
          </p:cNvSpPr>
          <p:nvPr/>
        </p:nvSpPr>
        <p:spPr bwMode="auto">
          <a:xfrm>
            <a:off x="4191000" y="1731938"/>
            <a:ext cx="0" cy="3962400"/>
          </a:xfrm>
          <a:prstGeom prst="line">
            <a:avLst/>
          </a:prstGeom>
          <a:noFill/>
          <a:ln w="76200" cmpd="tri">
            <a:solidFill>
              <a:schemeClr val="accent2"/>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83993" name="AutoShape 25"/>
          <p:cNvSpPr>
            <a:spLocks noChangeArrowheads="1"/>
          </p:cNvSpPr>
          <p:nvPr/>
        </p:nvSpPr>
        <p:spPr bwMode="auto">
          <a:xfrm>
            <a:off x="3352800" y="1230288"/>
            <a:ext cx="1981200" cy="412750"/>
          </a:xfrm>
          <a:prstGeom prst="curvedDownArrow">
            <a:avLst>
              <a:gd name="adj1" fmla="val 96000"/>
              <a:gd name="adj2" fmla="val 192000"/>
              <a:gd name="adj3" fmla="val 33333"/>
            </a:avLst>
          </a:prstGeom>
          <a:gradFill rotWithShape="0">
            <a:gsLst>
              <a:gs pos="0">
                <a:srgbClr val="005200"/>
              </a:gs>
              <a:gs pos="50000">
                <a:srgbClr val="CC0000"/>
              </a:gs>
              <a:gs pos="100000">
                <a:srgbClr val="005200"/>
              </a:gs>
            </a:gsLst>
            <a:lin ang="0" scaled="1"/>
          </a:gradFill>
          <a:ln w="38100">
            <a:solidFill>
              <a:srgbClr val="339933"/>
            </a:solidFill>
            <a:miter lim="800000"/>
            <a:headEnd/>
            <a:tailEnd/>
          </a:ln>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84003" name="Text Box 35" descr="40%"/>
          <p:cNvSpPr txBox="1">
            <a:spLocks noChangeArrowheads="1"/>
          </p:cNvSpPr>
          <p:nvPr/>
        </p:nvSpPr>
        <p:spPr bwMode="auto">
          <a:xfrm>
            <a:off x="390525" y="1198538"/>
            <a:ext cx="1517650" cy="519112"/>
          </a:xfrm>
          <a:prstGeom prst="rect">
            <a:avLst/>
          </a:prstGeom>
          <a:pattFill prst="pct40">
            <a:fgClr>
              <a:srgbClr val="FFFF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zh-CN" altLang="en-US" sz="2800">
                <a:latin typeface="Times New Roman" panose="02020603050405020304" pitchFamily="18" charset="0"/>
              </a:rPr>
              <a:t>晶体管</a:t>
            </a:r>
          </a:p>
        </p:txBody>
      </p:sp>
      <p:sp>
        <p:nvSpPr>
          <p:cNvPr id="84004" name="Text Box 36" descr="40%"/>
          <p:cNvSpPr txBox="1">
            <a:spLocks noChangeArrowheads="1"/>
          </p:cNvSpPr>
          <p:nvPr/>
        </p:nvSpPr>
        <p:spPr bwMode="auto">
          <a:xfrm>
            <a:off x="5580063" y="1152500"/>
            <a:ext cx="2457450" cy="519113"/>
          </a:xfrm>
          <a:prstGeom prst="rect">
            <a:avLst/>
          </a:prstGeom>
          <a:pattFill prst="pct40">
            <a:fgClr>
              <a:srgbClr val="FFCCCC"/>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zh-CN" altLang="en-US" sz="2800">
                <a:latin typeface="Times New Roman" panose="02020603050405020304" pitchFamily="18" charset="0"/>
              </a:rPr>
              <a:t>微变等效电路</a:t>
            </a:r>
          </a:p>
        </p:txBody>
      </p:sp>
      <p:sp>
        <p:nvSpPr>
          <p:cNvPr id="84005" name="Rectangle 37"/>
          <p:cNvSpPr>
            <a:spLocks noChangeArrowheads="1"/>
          </p:cNvSpPr>
          <p:nvPr/>
        </p:nvSpPr>
        <p:spPr bwMode="auto">
          <a:xfrm>
            <a:off x="5029200" y="1857350"/>
            <a:ext cx="2286000" cy="3276600"/>
          </a:xfrm>
          <a:prstGeom prst="rect">
            <a:avLst/>
          </a:prstGeom>
          <a:noFill/>
          <a:ln w="28575">
            <a:solidFill>
              <a:schemeClr val="accent2"/>
            </a:solidFill>
            <a:prstDash val="dash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84023" name="Rectangle 55"/>
          <p:cNvSpPr>
            <a:spLocks noChangeArrowheads="1"/>
          </p:cNvSpPr>
          <p:nvPr/>
        </p:nvSpPr>
        <p:spPr bwMode="auto">
          <a:xfrm>
            <a:off x="481013" y="620688"/>
            <a:ext cx="4883150" cy="519112"/>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a:solidFill>
                  <a:srgbClr val="E60000"/>
                </a:solidFill>
                <a:effectLst>
                  <a:outerShdw blurRad="38100" dist="38100" dir="2700000" algn="tl">
                    <a:srgbClr val="C0C0C0"/>
                  </a:outerShdw>
                </a:effectLst>
                <a:latin typeface="Times New Roman" pitchFamily="18" charset="0"/>
              </a:rPr>
              <a:t>1.  </a:t>
            </a:r>
            <a:r>
              <a:rPr lang="zh-CN" altLang="en-US" sz="2800">
                <a:solidFill>
                  <a:srgbClr val="E60000"/>
                </a:solidFill>
                <a:effectLst>
                  <a:outerShdw blurRad="38100" dist="38100" dir="2700000" algn="tl">
                    <a:srgbClr val="C0C0C0"/>
                  </a:outerShdw>
                </a:effectLst>
                <a:latin typeface="Times New Roman" pitchFamily="18" charset="0"/>
              </a:rPr>
              <a:t>晶体管的微变等效电路</a:t>
            </a:r>
          </a:p>
        </p:txBody>
      </p:sp>
      <p:sp>
        <p:nvSpPr>
          <p:cNvPr id="84044" name="Text Box 76"/>
          <p:cNvSpPr txBox="1">
            <a:spLocks noChangeArrowheads="1"/>
          </p:cNvSpPr>
          <p:nvPr/>
        </p:nvSpPr>
        <p:spPr bwMode="auto">
          <a:xfrm>
            <a:off x="401638" y="5373216"/>
            <a:ext cx="37385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2800" dirty="0">
                <a:solidFill>
                  <a:schemeClr val="tx2"/>
                </a:solidFill>
                <a:latin typeface="Times New Roman" panose="02020603050405020304" pitchFamily="18" charset="0"/>
              </a:rPr>
              <a:t>    </a:t>
            </a:r>
            <a:r>
              <a:rPr lang="zh-CN" altLang="en-US" sz="2800" dirty="0">
                <a:solidFill>
                  <a:schemeClr val="tx2"/>
                </a:solidFill>
                <a:latin typeface="Times New Roman" panose="02020603050405020304" pitchFamily="18" charset="0"/>
              </a:rPr>
              <a:t>晶体管的</a:t>
            </a:r>
            <a:r>
              <a:rPr lang="en-US" altLang="zh-CN" sz="2800" dirty="0">
                <a:solidFill>
                  <a:schemeClr val="tx2"/>
                </a:solidFill>
                <a:latin typeface="Times New Roman" panose="02020603050405020304" pitchFamily="18" charset="0"/>
              </a:rPr>
              <a:t>B</a:t>
            </a:r>
            <a:r>
              <a:rPr lang="zh-CN" altLang="en-US" sz="2800" dirty="0">
                <a:solidFill>
                  <a:schemeClr val="tx2"/>
                </a:solidFill>
                <a:latin typeface="Times New Roman" panose="02020603050405020304" pitchFamily="18" charset="0"/>
              </a:rPr>
              <a:t>、</a:t>
            </a:r>
            <a:r>
              <a:rPr lang="en-US" altLang="zh-CN" sz="2800" dirty="0">
                <a:solidFill>
                  <a:schemeClr val="tx2"/>
                </a:solidFill>
                <a:latin typeface="Times New Roman" panose="02020603050405020304" pitchFamily="18" charset="0"/>
              </a:rPr>
              <a:t>E</a:t>
            </a:r>
            <a:r>
              <a:rPr lang="zh-CN" altLang="en-US" sz="2800" dirty="0">
                <a:solidFill>
                  <a:schemeClr val="tx2"/>
                </a:solidFill>
                <a:latin typeface="Times New Roman" panose="02020603050405020304" pitchFamily="18" charset="0"/>
              </a:rPr>
              <a:t>之间可用 </a:t>
            </a:r>
            <a:r>
              <a:rPr lang="en-US" altLang="zh-CN" sz="2800" i="1" dirty="0" err="1">
                <a:solidFill>
                  <a:schemeClr val="tx2"/>
                </a:solidFill>
                <a:latin typeface="Times New Roman" panose="02020603050405020304" pitchFamily="18" charset="0"/>
              </a:rPr>
              <a:t>r</a:t>
            </a:r>
            <a:r>
              <a:rPr lang="en-US" altLang="zh-CN" sz="2800" baseline="-25000" dirty="0" err="1">
                <a:solidFill>
                  <a:schemeClr val="tx2"/>
                </a:solidFill>
                <a:latin typeface="Times New Roman" panose="02020603050405020304" pitchFamily="18" charset="0"/>
              </a:rPr>
              <a:t>be</a:t>
            </a:r>
            <a:r>
              <a:rPr lang="zh-CN" altLang="en-US" sz="2800" dirty="0">
                <a:solidFill>
                  <a:schemeClr val="tx2"/>
                </a:solidFill>
                <a:latin typeface="Times New Roman" panose="02020603050405020304" pitchFamily="18" charset="0"/>
              </a:rPr>
              <a:t>等效代替。</a:t>
            </a:r>
          </a:p>
        </p:txBody>
      </p:sp>
      <p:sp>
        <p:nvSpPr>
          <p:cNvPr id="84045" name="Text Box 77"/>
          <p:cNvSpPr txBox="1">
            <a:spLocks noChangeArrowheads="1"/>
          </p:cNvSpPr>
          <p:nvPr/>
        </p:nvSpPr>
        <p:spPr bwMode="auto">
          <a:xfrm>
            <a:off x="4344988" y="5387950"/>
            <a:ext cx="47990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2800">
                <a:solidFill>
                  <a:schemeClr val="tx2"/>
                </a:solidFill>
                <a:latin typeface="Times New Roman" panose="02020603050405020304" pitchFamily="18" charset="0"/>
              </a:rPr>
              <a:t>    </a:t>
            </a:r>
            <a:r>
              <a:rPr lang="zh-CN" altLang="en-US" sz="2800">
                <a:solidFill>
                  <a:schemeClr val="tx2"/>
                </a:solidFill>
                <a:latin typeface="Times New Roman" panose="02020603050405020304" pitchFamily="18" charset="0"/>
              </a:rPr>
              <a:t>晶体管的</a:t>
            </a:r>
            <a:r>
              <a:rPr lang="en-US" altLang="zh-CN" sz="2800">
                <a:solidFill>
                  <a:schemeClr val="tx2"/>
                </a:solidFill>
                <a:latin typeface="Times New Roman" panose="02020603050405020304" pitchFamily="18" charset="0"/>
              </a:rPr>
              <a:t>C</a:t>
            </a:r>
            <a:r>
              <a:rPr lang="zh-CN" altLang="en-US" sz="2800">
                <a:solidFill>
                  <a:schemeClr val="tx2"/>
                </a:solidFill>
                <a:latin typeface="Times New Roman" panose="02020603050405020304" pitchFamily="18" charset="0"/>
              </a:rPr>
              <a:t>、</a:t>
            </a:r>
            <a:r>
              <a:rPr lang="en-US" altLang="zh-CN" sz="2800">
                <a:solidFill>
                  <a:schemeClr val="tx2"/>
                </a:solidFill>
                <a:latin typeface="Times New Roman" panose="02020603050405020304" pitchFamily="18" charset="0"/>
              </a:rPr>
              <a:t>E</a:t>
            </a:r>
            <a:r>
              <a:rPr lang="zh-CN" altLang="en-US" sz="2800">
                <a:solidFill>
                  <a:schemeClr val="tx2"/>
                </a:solidFill>
                <a:latin typeface="Times New Roman" panose="02020603050405020304" pitchFamily="18" charset="0"/>
              </a:rPr>
              <a:t>之间可用一受控电流源 </a:t>
            </a:r>
            <a:r>
              <a:rPr lang="en-US" altLang="zh-CN" sz="2800" i="1">
                <a:solidFill>
                  <a:schemeClr val="tx2"/>
                </a:solidFill>
                <a:latin typeface="Times New Roman" panose="02020603050405020304" pitchFamily="18" charset="0"/>
              </a:rPr>
              <a:t>i</a:t>
            </a:r>
            <a:r>
              <a:rPr lang="en-US" altLang="zh-CN" sz="2800" baseline="-25000">
                <a:solidFill>
                  <a:schemeClr val="tx2"/>
                </a:solidFill>
                <a:latin typeface="Times New Roman" panose="02020603050405020304" pitchFamily="18" charset="0"/>
              </a:rPr>
              <a:t>c</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sym typeface="Symbol" panose="05050102010706020507" pitchFamily="18" charset="2"/>
              </a:rPr>
              <a:t> i</a:t>
            </a:r>
            <a:r>
              <a:rPr lang="en-US" altLang="zh-CN" sz="2800" baseline="-25000">
                <a:solidFill>
                  <a:schemeClr val="tx2"/>
                </a:solidFill>
                <a:latin typeface="Times New Roman" panose="02020603050405020304" pitchFamily="18" charset="0"/>
              </a:rPr>
              <a:t>b</a:t>
            </a:r>
            <a:r>
              <a:rPr lang="zh-CN" altLang="en-US" sz="2800">
                <a:solidFill>
                  <a:schemeClr val="tx2"/>
                </a:solidFill>
                <a:latin typeface="Times New Roman" panose="02020603050405020304" pitchFamily="18" charset="0"/>
              </a:rPr>
              <a:t>等效代替。</a:t>
            </a:r>
          </a:p>
        </p:txBody>
      </p:sp>
      <p:pic>
        <p:nvPicPr>
          <p:cNvPr id="84055" name="Picture 87" descr="图片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538" y="1754163"/>
            <a:ext cx="3721100" cy="363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056" name="Picture 88" descr="图片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6100" y="1731938"/>
            <a:ext cx="4392613"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22" name="Oval 54"/>
          <p:cNvSpPr>
            <a:spLocks noChangeArrowheads="1"/>
          </p:cNvSpPr>
          <p:nvPr/>
        </p:nvSpPr>
        <p:spPr bwMode="auto">
          <a:xfrm>
            <a:off x="1358900" y="2994000"/>
            <a:ext cx="1295400" cy="1281113"/>
          </a:xfrm>
          <a:prstGeom prst="ellipse">
            <a:avLst/>
          </a:prstGeom>
          <a:noFill/>
          <a:ln w="28575">
            <a:solidFill>
              <a:schemeClr val="accent2"/>
            </a:solidFill>
            <a:prstDash val="dash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3" name="Rectangle 2"/>
          <p:cNvSpPr txBox="1">
            <a:spLocks noChangeArrowheads="1"/>
          </p:cNvSpPr>
          <p:nvPr/>
        </p:nvSpPr>
        <p:spPr bwMode="auto">
          <a:xfrm>
            <a:off x="0" y="69057"/>
            <a:ext cx="4419600" cy="5238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eaLnBrk="1" hangingPunct="1">
              <a:buFontTx/>
              <a:buNone/>
              <a:defRPr/>
            </a:pPr>
            <a:r>
              <a:rPr lang="en-US" altLang="zh-CN" sz="2800" b="1" kern="1200" dirty="0" smtClean="0">
                <a:solidFill>
                  <a:srgbClr val="0000FF"/>
                </a:solidFill>
                <a:latin typeface="微软雅黑" panose="020B0503020204020204" pitchFamily="34" charset="-122"/>
                <a:ea typeface="微软雅黑" panose="020B0503020204020204" pitchFamily="34" charset="-122"/>
              </a:rPr>
              <a:t>15.3.1   </a:t>
            </a:r>
            <a:r>
              <a:rPr lang="zh-CN" altLang="en-US" sz="2800" b="1" kern="1200" dirty="0" smtClean="0">
                <a:solidFill>
                  <a:srgbClr val="0000FF"/>
                </a:solidFill>
                <a:latin typeface="微软雅黑" panose="020B0503020204020204" pitchFamily="34" charset="-122"/>
                <a:ea typeface="微软雅黑" panose="020B0503020204020204" pitchFamily="34" charset="-122"/>
              </a:rPr>
              <a:t>微变等效电路法</a:t>
            </a:r>
            <a:endParaRPr lang="zh-CN" altLang="en-US" sz="2800" b="1" kern="12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003"/>
                                        </p:tgtEl>
                                        <p:attrNameLst>
                                          <p:attrName>style.visibility</p:attrName>
                                        </p:attrNameLst>
                                      </p:cBhvr>
                                      <p:to>
                                        <p:strVal val="visible"/>
                                      </p:to>
                                    </p:set>
                                    <p:animEffect transition="in" filter="wipe(left)">
                                      <p:cBhvr>
                                        <p:cTn id="7" dur="500"/>
                                        <p:tgtEl>
                                          <p:spTgt spid="840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4055"/>
                                        </p:tgtEl>
                                        <p:attrNameLst>
                                          <p:attrName>style.visibility</p:attrName>
                                        </p:attrNameLst>
                                      </p:cBhvr>
                                      <p:to>
                                        <p:strVal val="visible"/>
                                      </p:to>
                                    </p:set>
                                    <p:animEffect transition="in" filter="wipe(left)">
                                      <p:cBhvr>
                                        <p:cTn id="12" dur="500"/>
                                        <p:tgtEl>
                                          <p:spTgt spid="840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4044"/>
                                        </p:tgtEl>
                                        <p:attrNameLst>
                                          <p:attrName>style.visibility</p:attrName>
                                        </p:attrNameLst>
                                      </p:cBhvr>
                                      <p:to>
                                        <p:strVal val="visible"/>
                                      </p:to>
                                    </p:set>
                                    <p:animEffect transition="in" filter="wipe(left)">
                                      <p:cBhvr>
                                        <p:cTn id="17" dur="500"/>
                                        <p:tgtEl>
                                          <p:spTgt spid="840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4045"/>
                                        </p:tgtEl>
                                        <p:attrNameLst>
                                          <p:attrName>style.visibility</p:attrName>
                                        </p:attrNameLst>
                                      </p:cBhvr>
                                      <p:to>
                                        <p:strVal val="visible"/>
                                      </p:to>
                                    </p:set>
                                    <p:animEffect transition="in" filter="wipe(left)">
                                      <p:cBhvr>
                                        <p:cTn id="22" dur="500"/>
                                        <p:tgtEl>
                                          <p:spTgt spid="840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3992"/>
                                        </p:tgtEl>
                                        <p:attrNameLst>
                                          <p:attrName>style.visibility</p:attrName>
                                        </p:attrNameLst>
                                      </p:cBhvr>
                                      <p:to>
                                        <p:strVal val="visible"/>
                                      </p:to>
                                    </p:set>
                                    <p:animEffect transition="in" filter="wipe(left)">
                                      <p:cBhvr>
                                        <p:cTn id="27" dur="500"/>
                                        <p:tgtEl>
                                          <p:spTgt spid="83992"/>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3993"/>
                                        </p:tgtEl>
                                        <p:attrNameLst>
                                          <p:attrName>style.visibility</p:attrName>
                                        </p:attrNameLst>
                                      </p:cBhvr>
                                      <p:to>
                                        <p:strVal val="visible"/>
                                      </p:to>
                                    </p:set>
                                    <p:animEffect transition="in" filter="wipe(left)">
                                      <p:cBhvr>
                                        <p:cTn id="31" dur="500"/>
                                        <p:tgtEl>
                                          <p:spTgt spid="83993"/>
                                        </p:tgtEl>
                                      </p:cBhvr>
                                    </p:animEffect>
                                  </p:childTnLst>
                                </p:cTn>
                              </p:par>
                            </p:childTnLst>
                          </p:cTn>
                        </p:par>
                        <p:par>
                          <p:cTn id="32" fill="hold" nodeType="afterGroup">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84004"/>
                                        </p:tgtEl>
                                        <p:attrNameLst>
                                          <p:attrName>style.visibility</p:attrName>
                                        </p:attrNameLst>
                                      </p:cBhvr>
                                      <p:to>
                                        <p:strVal val="visible"/>
                                      </p:to>
                                    </p:set>
                                    <p:animEffect transition="in" filter="wipe(left)">
                                      <p:cBhvr>
                                        <p:cTn id="35" dur="500"/>
                                        <p:tgtEl>
                                          <p:spTgt spid="8400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84056"/>
                                        </p:tgtEl>
                                        <p:attrNameLst>
                                          <p:attrName>style.visibility</p:attrName>
                                        </p:attrNameLst>
                                      </p:cBhvr>
                                      <p:to>
                                        <p:strVal val="visible"/>
                                      </p:to>
                                    </p:set>
                                    <p:animEffect transition="in" filter="wipe(left)">
                                      <p:cBhvr>
                                        <p:cTn id="40" dur="500"/>
                                        <p:tgtEl>
                                          <p:spTgt spid="8405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84022"/>
                                        </p:tgtEl>
                                        <p:attrNameLst>
                                          <p:attrName>style.visibility</p:attrName>
                                        </p:attrNameLst>
                                      </p:cBhvr>
                                      <p:to>
                                        <p:strVal val="visible"/>
                                      </p:to>
                                    </p:set>
                                    <p:animEffect transition="in" filter="box(out)">
                                      <p:cBhvr>
                                        <p:cTn id="45" dur="1000"/>
                                        <p:tgtEl>
                                          <p:spTgt spid="8402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3" presetClass="entr" presetSubtype="288" fill="hold" grpId="0" nodeType="clickEffect">
                                  <p:stCondLst>
                                    <p:cond delay="0"/>
                                  </p:stCondLst>
                                  <p:childTnLst>
                                    <p:set>
                                      <p:cBhvr>
                                        <p:cTn id="49" dur="1" fill="hold">
                                          <p:stCondLst>
                                            <p:cond delay="0"/>
                                          </p:stCondLst>
                                        </p:cTn>
                                        <p:tgtEl>
                                          <p:spTgt spid="84005"/>
                                        </p:tgtEl>
                                        <p:attrNameLst>
                                          <p:attrName>style.visibility</p:attrName>
                                        </p:attrNameLst>
                                      </p:cBhvr>
                                      <p:to>
                                        <p:strVal val="visible"/>
                                      </p:to>
                                    </p:set>
                                    <p:anim calcmode="lin" valueType="num">
                                      <p:cBhvr>
                                        <p:cTn id="50" dur="500" fill="hold"/>
                                        <p:tgtEl>
                                          <p:spTgt spid="84005"/>
                                        </p:tgtEl>
                                        <p:attrNameLst>
                                          <p:attrName>ppt_w</p:attrName>
                                        </p:attrNameLst>
                                      </p:cBhvr>
                                      <p:tavLst>
                                        <p:tav tm="0">
                                          <p:val>
                                            <p:strVal val="4/3*#ppt_w"/>
                                          </p:val>
                                        </p:tav>
                                        <p:tav tm="100000">
                                          <p:val>
                                            <p:strVal val="#ppt_w"/>
                                          </p:val>
                                        </p:tav>
                                      </p:tavLst>
                                    </p:anim>
                                    <p:anim calcmode="lin" valueType="num">
                                      <p:cBhvr>
                                        <p:cTn id="51" dur="500" fill="hold"/>
                                        <p:tgtEl>
                                          <p:spTgt spid="84005"/>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92" grpId="0" animBg="1"/>
      <p:bldP spid="83993" grpId="0" animBg="1"/>
      <p:bldP spid="84003" grpId="0" animBg="1" autoUpdateAnimBg="0"/>
      <p:bldP spid="84004" grpId="0" animBg="1" autoUpdateAnimBg="0"/>
      <p:bldP spid="84005" grpId="0" animBg="1"/>
      <p:bldP spid="84044" grpId="0" autoUpdateAnimBg="0"/>
      <p:bldP spid="84045" grpId="0" autoUpdateAnimBg="0"/>
      <p:bldP spid="84022"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subTitle" idx="4294967295"/>
          </p:nvPr>
        </p:nvSpPr>
        <p:spPr bwMode="auto">
          <a:xfrm>
            <a:off x="682625" y="684213"/>
            <a:ext cx="2895600" cy="6096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marL="0" indent="0" algn="l" eaLnBrk="1" hangingPunct="1">
              <a:spcBef>
                <a:spcPct val="50000"/>
              </a:spcBef>
              <a:buNone/>
              <a:defRPr/>
            </a:pPr>
            <a:r>
              <a:rPr lang="zh-CN" altLang="en-US" sz="2800" b="1" dirty="0" smtClean="0">
                <a:solidFill>
                  <a:srgbClr val="FF0000"/>
                </a:solidFill>
              </a:rPr>
              <a:t>放大的概念</a:t>
            </a:r>
            <a:r>
              <a:rPr lang="en-US" altLang="zh-CN" sz="2800" b="1" dirty="0" smtClean="0">
                <a:solidFill>
                  <a:srgbClr val="FF0000"/>
                </a:solidFill>
              </a:rPr>
              <a:t>:</a:t>
            </a:r>
          </a:p>
        </p:txBody>
      </p:sp>
      <p:sp>
        <p:nvSpPr>
          <p:cNvPr id="55299" name="Rectangle 3"/>
          <p:cNvSpPr>
            <a:spLocks noChangeArrowheads="1"/>
          </p:cNvSpPr>
          <p:nvPr/>
        </p:nvSpPr>
        <p:spPr bwMode="auto">
          <a:xfrm>
            <a:off x="323850" y="1152126"/>
            <a:ext cx="8915400" cy="519112"/>
          </a:xfrm>
          <a:prstGeom prst="rect">
            <a:avLst/>
          </a:prstGeom>
          <a:noFill/>
          <a:ln w="9525">
            <a:noFill/>
            <a:miter lim="800000"/>
            <a:headEnd/>
            <a:tailEnd/>
          </a:ln>
          <a:effectLst/>
        </p:spPr>
        <p:txBody>
          <a:bodyPr>
            <a:spAutoFit/>
          </a:bodyPr>
          <a:lstStyle/>
          <a:p>
            <a:pPr eaLnBrk="1" hangingPunct="1">
              <a:spcBef>
                <a:spcPct val="5000"/>
              </a:spcBef>
              <a:defRPr/>
            </a:pPr>
            <a:r>
              <a:rPr lang="en-US" altLang="zh-CN" sz="2800" dirty="0">
                <a:solidFill>
                  <a:schemeClr val="tx1"/>
                </a:solidFill>
                <a:latin typeface="Times New Roman" pitchFamily="18" charset="0"/>
              </a:rPr>
              <a:t>    </a:t>
            </a:r>
            <a:r>
              <a:rPr lang="zh-CN" altLang="en-US" dirty="0">
                <a:solidFill>
                  <a:schemeClr val="tx1"/>
                </a:solidFill>
                <a:latin typeface="Times New Roman" pitchFamily="18" charset="0"/>
              </a:rPr>
              <a:t>放大的目的是将</a:t>
            </a:r>
            <a:r>
              <a:rPr lang="zh-CN" altLang="en-US" dirty="0">
                <a:latin typeface="Times New Roman" pitchFamily="18" charset="0"/>
              </a:rPr>
              <a:t>微弱</a:t>
            </a:r>
            <a:r>
              <a:rPr lang="zh-CN" altLang="en-US" dirty="0">
                <a:solidFill>
                  <a:schemeClr val="tx1"/>
                </a:solidFill>
                <a:latin typeface="Times New Roman" pitchFamily="18" charset="0"/>
              </a:rPr>
              <a:t>的</a:t>
            </a:r>
            <a:r>
              <a:rPr lang="zh-CN" altLang="en-US" dirty="0">
                <a:solidFill>
                  <a:schemeClr val="tx2"/>
                </a:solidFill>
                <a:latin typeface="Times New Roman" pitchFamily="18" charset="0"/>
              </a:rPr>
              <a:t>变化信号</a:t>
            </a:r>
            <a:r>
              <a:rPr lang="zh-CN" altLang="en-US" dirty="0">
                <a:solidFill>
                  <a:schemeClr val="tx1"/>
                </a:solidFill>
                <a:latin typeface="Times New Roman" pitchFamily="18" charset="0"/>
              </a:rPr>
              <a:t>放大成</a:t>
            </a:r>
            <a:r>
              <a:rPr lang="zh-CN" altLang="en-US" dirty="0">
                <a:latin typeface="Times New Roman" pitchFamily="18" charset="0"/>
              </a:rPr>
              <a:t>较大</a:t>
            </a:r>
            <a:r>
              <a:rPr lang="zh-CN" altLang="en-US" dirty="0">
                <a:solidFill>
                  <a:schemeClr val="tx1"/>
                </a:solidFill>
                <a:latin typeface="Times New Roman" pitchFamily="18" charset="0"/>
              </a:rPr>
              <a:t>的信号。</a:t>
            </a:r>
          </a:p>
        </p:txBody>
      </p:sp>
      <p:sp>
        <p:nvSpPr>
          <p:cNvPr id="55300" name="Rectangle 4"/>
          <p:cNvSpPr>
            <a:spLocks noChangeArrowheads="1"/>
          </p:cNvSpPr>
          <p:nvPr/>
        </p:nvSpPr>
        <p:spPr bwMode="auto">
          <a:xfrm>
            <a:off x="323850" y="1732704"/>
            <a:ext cx="8534400" cy="1435100"/>
          </a:xfrm>
          <a:prstGeom prst="rect">
            <a:avLst/>
          </a:prstGeom>
          <a:noFill/>
          <a:ln w="9525">
            <a:noFill/>
            <a:miter lim="800000"/>
            <a:headEnd/>
            <a:tailEnd/>
          </a:ln>
          <a:effectLst/>
        </p:spPr>
        <p:txBody>
          <a:bodyPr>
            <a:spAutoFit/>
          </a:bodyPr>
          <a:lstStyle/>
          <a:p>
            <a:pPr eaLnBrk="1" hangingPunct="1">
              <a:lnSpc>
                <a:spcPct val="105000"/>
              </a:lnSpc>
              <a:defRPr/>
            </a:pPr>
            <a:r>
              <a:rPr lang="en-US" altLang="zh-CN" sz="2800" dirty="0">
                <a:solidFill>
                  <a:srgbClr val="CC0000"/>
                </a:solidFill>
                <a:latin typeface="Times New Roman" pitchFamily="18" charset="0"/>
              </a:rPr>
              <a:t>    </a:t>
            </a:r>
            <a:r>
              <a:rPr lang="zh-CN" altLang="en-US" sz="2800" dirty="0">
                <a:latin typeface="Times New Roman" pitchFamily="18" charset="0"/>
              </a:rPr>
              <a:t>放大的实质</a:t>
            </a:r>
            <a:r>
              <a:rPr lang="en-US" altLang="zh-CN" sz="2800" dirty="0">
                <a:latin typeface="Times New Roman" pitchFamily="18" charset="0"/>
              </a:rPr>
              <a:t>:</a:t>
            </a:r>
          </a:p>
          <a:p>
            <a:pPr eaLnBrk="1" hangingPunct="1">
              <a:lnSpc>
                <a:spcPct val="105000"/>
              </a:lnSpc>
              <a:defRPr/>
            </a:pPr>
            <a:r>
              <a:rPr lang="en-US" altLang="zh-CN" sz="2800" dirty="0">
                <a:solidFill>
                  <a:schemeClr val="tx2"/>
                </a:solidFill>
                <a:latin typeface="Times New Roman" pitchFamily="18" charset="0"/>
              </a:rPr>
              <a:t>    </a:t>
            </a:r>
            <a:r>
              <a:rPr lang="zh-CN" altLang="en-US" dirty="0" smtClean="0">
                <a:solidFill>
                  <a:schemeClr val="tx2"/>
                </a:solidFill>
                <a:latin typeface="Times New Roman" pitchFamily="18" charset="0"/>
              </a:rPr>
              <a:t>用</a:t>
            </a:r>
            <a:r>
              <a:rPr lang="zh-CN" altLang="en-US" dirty="0">
                <a:solidFill>
                  <a:schemeClr val="tx2"/>
                </a:solidFill>
                <a:latin typeface="Times New Roman" pitchFamily="18" charset="0"/>
              </a:rPr>
              <a:t>小能量的信号通过晶体管的电流控制作用，将放大电路中直流电源的能量转化成交流能量输出。</a:t>
            </a:r>
          </a:p>
        </p:txBody>
      </p:sp>
      <p:sp>
        <p:nvSpPr>
          <p:cNvPr id="55301" name="Rectangle 5"/>
          <p:cNvSpPr>
            <a:spLocks noChangeArrowheads="1"/>
          </p:cNvSpPr>
          <p:nvPr/>
        </p:nvSpPr>
        <p:spPr bwMode="auto">
          <a:xfrm>
            <a:off x="323850" y="3240383"/>
            <a:ext cx="8534400" cy="1772793"/>
          </a:xfrm>
          <a:prstGeom prst="rect">
            <a:avLst/>
          </a:prstGeom>
          <a:noFill/>
          <a:ln w="9525">
            <a:noFill/>
            <a:miter lim="800000"/>
            <a:headEnd/>
            <a:tailEnd/>
          </a:ln>
          <a:effectLst/>
        </p:spPr>
        <p:txBody>
          <a:bodyPr>
            <a:spAutoFit/>
          </a:bodyPr>
          <a:lstStyle/>
          <a:p>
            <a:pPr eaLnBrk="1" hangingPunct="1">
              <a:lnSpc>
                <a:spcPct val="105000"/>
              </a:lnSpc>
              <a:defRPr/>
            </a:pPr>
            <a:r>
              <a:rPr lang="en-US" altLang="zh-CN" sz="2800" dirty="0">
                <a:solidFill>
                  <a:schemeClr val="tx1"/>
                </a:solidFill>
                <a:latin typeface="Times New Roman" pitchFamily="18" charset="0"/>
              </a:rPr>
              <a:t>    </a:t>
            </a:r>
            <a:r>
              <a:rPr lang="zh-CN" altLang="en-US" sz="2800" dirty="0">
                <a:latin typeface="Times New Roman" pitchFamily="18" charset="0"/>
              </a:rPr>
              <a:t>对放大电路的基本要求 ：</a:t>
            </a:r>
          </a:p>
          <a:p>
            <a:pPr eaLnBrk="1" hangingPunct="1">
              <a:lnSpc>
                <a:spcPct val="105000"/>
              </a:lnSpc>
              <a:defRPr/>
            </a:pPr>
            <a:r>
              <a:rPr lang="zh-CN" altLang="en-US" sz="2800" dirty="0">
                <a:solidFill>
                  <a:schemeClr val="tx2"/>
                </a:solidFill>
                <a:latin typeface="Times New Roman" pitchFamily="18" charset="0"/>
              </a:rPr>
              <a:t>    </a:t>
            </a:r>
            <a:r>
              <a:rPr lang="en-US" altLang="zh-CN" dirty="0" smtClean="0">
                <a:solidFill>
                  <a:schemeClr val="tx2"/>
                </a:solidFill>
                <a:latin typeface="Times New Roman" pitchFamily="18" charset="0"/>
              </a:rPr>
              <a:t>1</a:t>
            </a:r>
            <a:r>
              <a:rPr lang="en-US" altLang="zh-CN" dirty="0">
                <a:solidFill>
                  <a:schemeClr val="tx2"/>
                </a:solidFill>
                <a:latin typeface="Times New Roman" pitchFamily="18" charset="0"/>
              </a:rPr>
              <a:t>. </a:t>
            </a:r>
            <a:r>
              <a:rPr lang="zh-CN" altLang="en-US" dirty="0">
                <a:solidFill>
                  <a:schemeClr val="tx2"/>
                </a:solidFill>
                <a:latin typeface="Times New Roman" pitchFamily="18" charset="0"/>
              </a:rPr>
              <a:t>要有足够的放大倍数</a:t>
            </a:r>
            <a:r>
              <a:rPr lang="en-US" altLang="zh-CN" dirty="0">
                <a:solidFill>
                  <a:schemeClr val="tx2"/>
                </a:solidFill>
                <a:latin typeface="Times New Roman" pitchFamily="18" charset="0"/>
              </a:rPr>
              <a:t>(</a:t>
            </a:r>
            <a:r>
              <a:rPr lang="zh-CN" altLang="en-US" dirty="0">
                <a:solidFill>
                  <a:schemeClr val="tx2"/>
                </a:solidFill>
                <a:latin typeface="Times New Roman" pitchFamily="18" charset="0"/>
              </a:rPr>
              <a:t>电压、电流、功率</a:t>
            </a:r>
            <a:r>
              <a:rPr lang="en-US" altLang="zh-CN" dirty="0">
                <a:solidFill>
                  <a:schemeClr val="tx2"/>
                </a:solidFill>
                <a:latin typeface="Times New Roman" pitchFamily="18" charset="0"/>
              </a:rPr>
              <a:t>)</a:t>
            </a:r>
            <a:r>
              <a:rPr lang="zh-CN" altLang="en-US" dirty="0">
                <a:solidFill>
                  <a:schemeClr val="tx2"/>
                </a:solidFill>
                <a:latin typeface="Times New Roman" pitchFamily="18" charset="0"/>
              </a:rPr>
              <a:t>。</a:t>
            </a:r>
          </a:p>
          <a:p>
            <a:pPr eaLnBrk="1" hangingPunct="1">
              <a:lnSpc>
                <a:spcPct val="105000"/>
              </a:lnSpc>
              <a:defRPr/>
            </a:pPr>
            <a:r>
              <a:rPr lang="zh-CN" altLang="en-US" dirty="0">
                <a:solidFill>
                  <a:schemeClr val="tx2"/>
                </a:solidFill>
                <a:latin typeface="Times New Roman" pitchFamily="18" charset="0"/>
              </a:rPr>
              <a:t>     </a:t>
            </a:r>
            <a:r>
              <a:rPr lang="en-US" altLang="zh-CN" dirty="0">
                <a:solidFill>
                  <a:schemeClr val="tx2"/>
                </a:solidFill>
                <a:latin typeface="Times New Roman" pitchFamily="18" charset="0"/>
              </a:rPr>
              <a:t>2. </a:t>
            </a:r>
            <a:r>
              <a:rPr lang="zh-CN" altLang="en-US" dirty="0">
                <a:solidFill>
                  <a:schemeClr val="tx2"/>
                </a:solidFill>
                <a:latin typeface="Times New Roman" pitchFamily="18" charset="0"/>
              </a:rPr>
              <a:t>尽可能小的波形失真。</a:t>
            </a:r>
          </a:p>
          <a:p>
            <a:pPr eaLnBrk="1" hangingPunct="1">
              <a:lnSpc>
                <a:spcPct val="105000"/>
              </a:lnSpc>
              <a:defRPr/>
            </a:pPr>
            <a:r>
              <a:rPr lang="zh-CN" altLang="en-US" dirty="0">
                <a:solidFill>
                  <a:schemeClr val="tx2"/>
                </a:solidFill>
                <a:latin typeface="Times New Roman" pitchFamily="18" charset="0"/>
              </a:rPr>
              <a:t>    另外还有输入电阻、输出电阻、通频带等其他技术指标。</a:t>
            </a:r>
          </a:p>
        </p:txBody>
      </p:sp>
      <p:sp>
        <p:nvSpPr>
          <p:cNvPr id="55302" name="Rectangle 6"/>
          <p:cNvSpPr>
            <a:spLocks noChangeArrowheads="1"/>
          </p:cNvSpPr>
          <p:nvPr/>
        </p:nvSpPr>
        <p:spPr bwMode="auto">
          <a:xfrm>
            <a:off x="468312" y="5219700"/>
            <a:ext cx="8568183" cy="523220"/>
          </a:xfrm>
          <a:prstGeom prst="rect">
            <a:avLst/>
          </a:prstGeom>
          <a:noFill/>
          <a:ln w="9525">
            <a:noFill/>
            <a:miter lim="800000"/>
            <a:headEnd/>
            <a:tailEnd/>
          </a:ln>
          <a:effectLst/>
        </p:spPr>
        <p:txBody>
          <a:bodyPr wrap="square">
            <a:spAutoFit/>
          </a:bodyPr>
          <a:lstStyle/>
          <a:p>
            <a:pPr eaLnBrk="1" hangingPunct="1">
              <a:spcBef>
                <a:spcPct val="20000"/>
              </a:spcBef>
              <a:defRPr/>
            </a:pPr>
            <a:r>
              <a:rPr lang="zh-CN" altLang="en-US" sz="2800" dirty="0" smtClean="0">
                <a:solidFill>
                  <a:srgbClr val="000099"/>
                </a:solidFill>
                <a:latin typeface="Times New Roman" pitchFamily="18" charset="0"/>
              </a:rPr>
              <a:t>本章</a:t>
            </a:r>
            <a:r>
              <a:rPr lang="zh-CN" altLang="en-US" sz="2800" dirty="0">
                <a:solidFill>
                  <a:srgbClr val="000099"/>
                </a:solidFill>
                <a:latin typeface="Times New Roman" pitchFamily="18" charset="0"/>
              </a:rPr>
              <a:t>主要讨论电压放大电路，同时介绍功率放大电路。</a:t>
            </a:r>
          </a:p>
        </p:txBody>
      </p:sp>
      <p:sp>
        <p:nvSpPr>
          <p:cNvPr id="7" name="矩形 1"/>
          <p:cNvSpPr>
            <a:spLocks noChangeArrowheads="1"/>
          </p:cNvSpPr>
          <p:nvPr/>
        </p:nvSpPr>
        <p:spPr bwMode="auto">
          <a:xfrm>
            <a:off x="2028" y="116632"/>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dirty="0">
                <a:solidFill>
                  <a:srgbClr val="0000FF"/>
                </a:solidFill>
                <a:latin typeface="微软雅黑" panose="020B0503020204020204" pitchFamily="34" charset="-122"/>
                <a:ea typeface="微软雅黑" panose="020B0503020204020204" pitchFamily="34" charset="-122"/>
                <a:cs typeface="+mj-cs"/>
              </a:rPr>
              <a:t>引言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299"/>
                                        </p:tgtEl>
                                        <p:attrNameLst>
                                          <p:attrName>style.visibility</p:attrName>
                                        </p:attrNameLst>
                                      </p:cBhvr>
                                      <p:to>
                                        <p:strVal val="visible"/>
                                      </p:to>
                                    </p:set>
                                    <p:animEffect transition="in" filter="wipe(left)">
                                      <p:cBhvr>
                                        <p:cTn id="7" dur="500"/>
                                        <p:tgtEl>
                                          <p:spTgt spid="55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300">
                                            <p:txEl>
                                              <p:pRg st="0" end="0"/>
                                            </p:txEl>
                                          </p:spTgt>
                                        </p:tgtEl>
                                        <p:attrNameLst>
                                          <p:attrName>style.visibility</p:attrName>
                                        </p:attrNameLst>
                                      </p:cBhvr>
                                      <p:to>
                                        <p:strVal val="visible"/>
                                      </p:to>
                                    </p:set>
                                    <p:animEffect transition="in" filter="wipe(left)">
                                      <p:cBhvr>
                                        <p:cTn id="12" dur="500"/>
                                        <p:tgtEl>
                                          <p:spTgt spid="5530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300">
                                            <p:txEl>
                                              <p:pRg st="1" end="1"/>
                                            </p:txEl>
                                          </p:spTgt>
                                        </p:tgtEl>
                                        <p:attrNameLst>
                                          <p:attrName>style.visibility</p:attrName>
                                        </p:attrNameLst>
                                      </p:cBhvr>
                                      <p:to>
                                        <p:strVal val="visible"/>
                                      </p:to>
                                    </p:set>
                                    <p:animEffect transition="in" filter="wipe(left)">
                                      <p:cBhvr>
                                        <p:cTn id="17" dur="500"/>
                                        <p:tgtEl>
                                          <p:spTgt spid="5530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301">
                                            <p:txEl>
                                              <p:pRg st="0" end="0"/>
                                            </p:txEl>
                                          </p:spTgt>
                                        </p:tgtEl>
                                        <p:attrNameLst>
                                          <p:attrName>style.visibility</p:attrName>
                                        </p:attrNameLst>
                                      </p:cBhvr>
                                      <p:to>
                                        <p:strVal val="visible"/>
                                      </p:to>
                                    </p:set>
                                    <p:animEffect transition="in" filter="wipe(left)">
                                      <p:cBhvr>
                                        <p:cTn id="22" dur="500"/>
                                        <p:tgtEl>
                                          <p:spTgt spid="5530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5301">
                                            <p:txEl>
                                              <p:pRg st="1" end="1"/>
                                            </p:txEl>
                                          </p:spTgt>
                                        </p:tgtEl>
                                        <p:attrNameLst>
                                          <p:attrName>style.visibility</p:attrName>
                                        </p:attrNameLst>
                                      </p:cBhvr>
                                      <p:to>
                                        <p:strVal val="visible"/>
                                      </p:to>
                                    </p:set>
                                    <p:animEffect transition="in" filter="wipe(left)">
                                      <p:cBhvr>
                                        <p:cTn id="27" dur="500"/>
                                        <p:tgtEl>
                                          <p:spTgt spid="55301">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5301">
                                            <p:txEl>
                                              <p:pRg st="2" end="2"/>
                                            </p:txEl>
                                          </p:spTgt>
                                        </p:tgtEl>
                                        <p:attrNameLst>
                                          <p:attrName>style.visibility</p:attrName>
                                        </p:attrNameLst>
                                      </p:cBhvr>
                                      <p:to>
                                        <p:strVal val="visible"/>
                                      </p:to>
                                    </p:set>
                                    <p:animEffect transition="in" filter="wipe(left)">
                                      <p:cBhvr>
                                        <p:cTn id="32" dur="500"/>
                                        <p:tgtEl>
                                          <p:spTgt spid="55301">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5301">
                                            <p:txEl>
                                              <p:pRg st="3" end="3"/>
                                            </p:txEl>
                                          </p:spTgt>
                                        </p:tgtEl>
                                        <p:attrNameLst>
                                          <p:attrName>style.visibility</p:attrName>
                                        </p:attrNameLst>
                                      </p:cBhvr>
                                      <p:to>
                                        <p:strVal val="visible"/>
                                      </p:to>
                                    </p:set>
                                    <p:animEffect transition="in" filter="wipe(left)">
                                      <p:cBhvr>
                                        <p:cTn id="37" dur="500"/>
                                        <p:tgtEl>
                                          <p:spTgt spid="55301">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5302"/>
                                        </p:tgtEl>
                                        <p:attrNameLst>
                                          <p:attrName>style.visibility</p:attrName>
                                        </p:attrNameLst>
                                      </p:cBhvr>
                                      <p:to>
                                        <p:strVal val="visible"/>
                                      </p:to>
                                    </p:set>
                                    <p:animEffect transition="in" filter="wipe(left)">
                                      <p:cBhvr>
                                        <p:cTn id="42" dur="500"/>
                                        <p:tgtEl>
                                          <p:spTgt spid="55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autoUpdateAnimBg="0"/>
      <p:bldP spid="55300" grpId="0" build="p" autoUpdateAnimBg="0"/>
      <p:bldP spid="55301" grpId="0" build="p" autoUpdateAnimBg="0"/>
      <p:bldP spid="55302"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70" name="Text Box 178"/>
          <p:cNvSpPr txBox="1">
            <a:spLocks noChangeArrowheads="1"/>
          </p:cNvSpPr>
          <p:nvPr/>
        </p:nvSpPr>
        <p:spPr bwMode="auto">
          <a:xfrm>
            <a:off x="550863" y="649436"/>
            <a:ext cx="5468937" cy="519113"/>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a:solidFill>
                  <a:srgbClr val="E60000"/>
                </a:solidFill>
                <a:effectLst>
                  <a:outerShdw blurRad="38100" dist="38100" dir="2700000" algn="tl">
                    <a:srgbClr val="C0C0C0"/>
                  </a:outerShdw>
                </a:effectLst>
                <a:latin typeface="Times New Roman" pitchFamily="18" charset="0"/>
              </a:rPr>
              <a:t>2.</a:t>
            </a:r>
            <a:r>
              <a:rPr lang="en-US" altLang="zh-CN" sz="2800">
                <a:solidFill>
                  <a:srgbClr val="E60000"/>
                </a:solidFill>
                <a:effectLst>
                  <a:outerShdw blurRad="38100" dist="38100" dir="2700000" algn="tl">
                    <a:srgbClr val="C0C0C0"/>
                  </a:outerShdw>
                </a:effectLst>
              </a:rPr>
              <a:t> </a:t>
            </a:r>
            <a:r>
              <a:rPr lang="zh-CN" altLang="en-US" sz="2800">
                <a:solidFill>
                  <a:srgbClr val="E60000"/>
                </a:solidFill>
                <a:effectLst>
                  <a:outerShdw blurRad="38100" dist="38100" dir="2700000" algn="tl">
                    <a:srgbClr val="C0C0C0"/>
                  </a:outerShdw>
                </a:effectLst>
              </a:rPr>
              <a:t>放大电路的微变等效电路</a:t>
            </a:r>
          </a:p>
        </p:txBody>
      </p:sp>
      <p:sp>
        <p:nvSpPr>
          <p:cNvPr id="85171" name="Rectangle 179"/>
          <p:cNvSpPr>
            <a:spLocks noChangeArrowheads="1"/>
          </p:cNvSpPr>
          <p:nvPr/>
        </p:nvSpPr>
        <p:spPr bwMode="auto">
          <a:xfrm>
            <a:off x="6532563" y="878036"/>
            <a:ext cx="833437" cy="2590800"/>
          </a:xfrm>
          <a:prstGeom prst="rect">
            <a:avLst/>
          </a:prstGeom>
          <a:noFill/>
          <a:ln w="28575">
            <a:solidFill>
              <a:srgbClr val="CC0066"/>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85172" name="Rectangle 180"/>
          <p:cNvSpPr>
            <a:spLocks noChangeArrowheads="1"/>
          </p:cNvSpPr>
          <p:nvPr/>
        </p:nvSpPr>
        <p:spPr bwMode="auto">
          <a:xfrm>
            <a:off x="2449513" y="3405336"/>
            <a:ext cx="1725612" cy="2438400"/>
          </a:xfrm>
          <a:prstGeom prst="rect">
            <a:avLst/>
          </a:prstGeom>
          <a:noFill/>
          <a:ln w="28575">
            <a:solidFill>
              <a:srgbClr val="CC0066"/>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85173" name="Text Box 181"/>
          <p:cNvSpPr txBox="1">
            <a:spLocks noChangeArrowheads="1"/>
          </p:cNvSpPr>
          <p:nvPr/>
        </p:nvSpPr>
        <p:spPr bwMode="auto">
          <a:xfrm>
            <a:off x="561975" y="1241574"/>
            <a:ext cx="3865563" cy="1971675"/>
          </a:xfrm>
          <a:prstGeom prst="rect">
            <a:avLst/>
          </a:prstGeom>
          <a:noFill/>
          <a:ln w="38100">
            <a:noFill/>
            <a:miter lim="800000"/>
            <a:headEnd/>
            <a:tailEnd/>
          </a:ln>
          <a:effectLst/>
        </p:spPr>
        <p:txBody>
          <a:bodyPr lIns="90000" tIns="46800" rIns="90000" bIns="46800" anchor="ctr">
            <a:spAutoFit/>
          </a:bodyPr>
          <a:lstStyle/>
          <a:p>
            <a:pPr eaLnBrk="1" hangingPunct="1">
              <a:lnSpc>
                <a:spcPct val="110000"/>
              </a:lnSpc>
              <a:defRPr/>
            </a:pPr>
            <a:r>
              <a:rPr lang="en-US" altLang="zh-CN" sz="2800">
                <a:solidFill>
                  <a:schemeClr val="tx1"/>
                </a:solidFill>
                <a:effectLst>
                  <a:outerShdw blurRad="38100" dist="38100" dir="2700000" algn="tl">
                    <a:srgbClr val="C0C0C0"/>
                  </a:outerShdw>
                </a:effectLst>
                <a:latin typeface="Times New Roman" pitchFamily="18" charset="0"/>
              </a:rPr>
              <a:t>        </a:t>
            </a:r>
            <a:r>
              <a:rPr lang="zh-CN" altLang="en-US" sz="2800">
                <a:solidFill>
                  <a:schemeClr val="tx1"/>
                </a:solidFill>
                <a:effectLst>
                  <a:outerShdw blurRad="38100" dist="38100" dir="2700000" algn="tl">
                    <a:srgbClr val="C0C0C0"/>
                  </a:outerShdw>
                </a:effectLst>
                <a:latin typeface="Times New Roman" pitchFamily="18" charset="0"/>
              </a:rPr>
              <a:t>将交流通路中的晶体管用晶体管微变等效电路代替即可得放大电路的微变等效电路。</a:t>
            </a:r>
          </a:p>
        </p:txBody>
      </p:sp>
      <p:sp>
        <p:nvSpPr>
          <p:cNvPr id="85174" name="Text Box 182"/>
          <p:cNvSpPr txBox="1">
            <a:spLocks noChangeArrowheads="1"/>
          </p:cNvSpPr>
          <p:nvPr/>
        </p:nvSpPr>
        <p:spPr bwMode="auto">
          <a:xfrm>
            <a:off x="6216650" y="3592661"/>
            <a:ext cx="1524000" cy="457200"/>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zh-CN" altLang="en-US">
                <a:solidFill>
                  <a:srgbClr val="006600"/>
                </a:solidFill>
                <a:effectLst>
                  <a:outerShdw blurRad="38100" dist="38100" dir="2700000" algn="tl">
                    <a:srgbClr val="C0C0C0"/>
                  </a:outerShdw>
                </a:effectLst>
              </a:rPr>
              <a:t>交流通路</a:t>
            </a:r>
          </a:p>
        </p:txBody>
      </p:sp>
      <p:sp>
        <p:nvSpPr>
          <p:cNvPr id="85175" name="Text Box 183"/>
          <p:cNvSpPr txBox="1">
            <a:spLocks noChangeArrowheads="1"/>
          </p:cNvSpPr>
          <p:nvPr/>
        </p:nvSpPr>
        <p:spPr bwMode="auto">
          <a:xfrm>
            <a:off x="2297113" y="5996136"/>
            <a:ext cx="2635250" cy="457200"/>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zh-CN" altLang="en-US">
                <a:solidFill>
                  <a:srgbClr val="006600"/>
                </a:solidFill>
                <a:effectLst>
                  <a:outerShdw blurRad="38100" dist="38100" dir="2700000" algn="tl">
                    <a:srgbClr val="C0C0C0"/>
                  </a:outerShdw>
                </a:effectLst>
              </a:rPr>
              <a:t>微变等效电路</a:t>
            </a:r>
          </a:p>
        </p:txBody>
      </p:sp>
      <p:sp>
        <p:nvSpPr>
          <p:cNvPr id="85176" name="AutoShape 184"/>
          <p:cNvSpPr>
            <a:spLocks noChangeArrowheads="1"/>
          </p:cNvSpPr>
          <p:nvPr/>
        </p:nvSpPr>
        <p:spPr bwMode="auto">
          <a:xfrm rot="8318427">
            <a:off x="5867400" y="4680099"/>
            <a:ext cx="1905000" cy="617537"/>
          </a:xfrm>
          <a:prstGeom prst="curvedDownArrow">
            <a:avLst>
              <a:gd name="adj1" fmla="val 61697"/>
              <a:gd name="adj2" fmla="val 123393"/>
              <a:gd name="adj3" fmla="val 33333"/>
            </a:avLst>
          </a:prstGeom>
          <a:gradFill rotWithShape="0">
            <a:gsLst>
              <a:gs pos="0">
                <a:srgbClr val="006600"/>
              </a:gs>
              <a:gs pos="100000">
                <a:srgbClr val="CC0000"/>
              </a:gs>
            </a:gsLst>
            <a:lin ang="0" scaled="1"/>
          </a:gradFill>
          <a:ln w="38100">
            <a:solidFill>
              <a:srgbClr val="005C00"/>
            </a:solidFill>
            <a:miter lim="800000"/>
            <a:headEnd/>
            <a:tailEnd/>
          </a:ln>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pic>
        <p:nvPicPr>
          <p:cNvPr id="85281" name="Picture 289" descr="图片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340249"/>
            <a:ext cx="5281613"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8" name="Picture 339" descr="图片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6313" y="881211"/>
            <a:ext cx="4357687" cy="277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p:cNvSpPr txBox="1">
            <a:spLocks noChangeArrowheads="1"/>
          </p:cNvSpPr>
          <p:nvPr/>
        </p:nvSpPr>
        <p:spPr bwMode="auto">
          <a:xfrm>
            <a:off x="0" y="69057"/>
            <a:ext cx="4419600" cy="5238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eaLnBrk="1" hangingPunct="1">
              <a:buFontTx/>
              <a:buNone/>
              <a:defRPr/>
            </a:pPr>
            <a:r>
              <a:rPr lang="en-US" altLang="zh-CN" sz="2800" b="1" kern="1200" dirty="0" smtClean="0">
                <a:solidFill>
                  <a:srgbClr val="0000FF"/>
                </a:solidFill>
                <a:latin typeface="微软雅黑" panose="020B0503020204020204" pitchFamily="34" charset="-122"/>
                <a:ea typeface="微软雅黑" panose="020B0503020204020204" pitchFamily="34" charset="-122"/>
              </a:rPr>
              <a:t>15.3.1   </a:t>
            </a:r>
            <a:r>
              <a:rPr lang="zh-CN" altLang="en-US" sz="2800" b="1" kern="1200" dirty="0" smtClean="0">
                <a:solidFill>
                  <a:srgbClr val="0000FF"/>
                </a:solidFill>
                <a:latin typeface="微软雅黑" panose="020B0503020204020204" pitchFamily="34" charset="-122"/>
                <a:ea typeface="微软雅黑" panose="020B0503020204020204" pitchFamily="34" charset="-122"/>
              </a:rPr>
              <a:t>微变等效电路法</a:t>
            </a:r>
            <a:endParaRPr lang="zh-CN" altLang="en-US" sz="2800" b="1" kern="12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5173"/>
                                        </p:tgtEl>
                                        <p:attrNameLst>
                                          <p:attrName>style.visibility</p:attrName>
                                        </p:attrNameLst>
                                      </p:cBhvr>
                                      <p:to>
                                        <p:strVal val="visible"/>
                                      </p:to>
                                    </p:set>
                                    <p:animEffect transition="in" filter="wipe(left)">
                                      <p:cBhvr>
                                        <p:cTn id="7" dur="500"/>
                                        <p:tgtEl>
                                          <p:spTgt spid="85173"/>
                                        </p:tgtEl>
                                      </p:cBhvr>
                                    </p:animEffect>
                                  </p:childTnLst>
                                </p:cTn>
                              </p:par>
                            </p:childTnLst>
                          </p:cTn>
                        </p:par>
                        <p:par>
                          <p:cTn id="8" fill="hold" nodeType="afterGroup">
                            <p:stCondLst>
                              <p:cond delay="500"/>
                            </p:stCondLst>
                            <p:childTnLst>
                              <p:par>
                                <p:cTn id="9" presetID="23" presetClass="entr" presetSubtype="288" fill="hold" grpId="0" nodeType="afterEffect">
                                  <p:stCondLst>
                                    <p:cond delay="0"/>
                                  </p:stCondLst>
                                  <p:childTnLst>
                                    <p:set>
                                      <p:cBhvr>
                                        <p:cTn id="10" dur="1" fill="hold">
                                          <p:stCondLst>
                                            <p:cond delay="0"/>
                                          </p:stCondLst>
                                        </p:cTn>
                                        <p:tgtEl>
                                          <p:spTgt spid="85171"/>
                                        </p:tgtEl>
                                        <p:attrNameLst>
                                          <p:attrName>style.visibility</p:attrName>
                                        </p:attrNameLst>
                                      </p:cBhvr>
                                      <p:to>
                                        <p:strVal val="visible"/>
                                      </p:to>
                                    </p:set>
                                    <p:anim calcmode="lin" valueType="num">
                                      <p:cBhvr>
                                        <p:cTn id="11" dur="500" fill="hold"/>
                                        <p:tgtEl>
                                          <p:spTgt spid="85171"/>
                                        </p:tgtEl>
                                        <p:attrNameLst>
                                          <p:attrName>ppt_w</p:attrName>
                                        </p:attrNameLst>
                                      </p:cBhvr>
                                      <p:tavLst>
                                        <p:tav tm="0">
                                          <p:val>
                                            <p:strVal val="4/3*#ppt_w"/>
                                          </p:val>
                                        </p:tav>
                                        <p:tav tm="100000">
                                          <p:val>
                                            <p:strVal val="#ppt_w"/>
                                          </p:val>
                                        </p:tav>
                                      </p:tavLst>
                                    </p:anim>
                                    <p:anim calcmode="lin" valueType="num">
                                      <p:cBhvr>
                                        <p:cTn id="12" dur="500" fill="hold"/>
                                        <p:tgtEl>
                                          <p:spTgt spid="85171"/>
                                        </p:tgtEl>
                                        <p:attrNameLst>
                                          <p:attrName>ppt_h</p:attrName>
                                        </p:attrNameLst>
                                      </p:cBhvr>
                                      <p:tavLst>
                                        <p:tav tm="0">
                                          <p:val>
                                            <p:strVal val="4/3*#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85176"/>
                                        </p:tgtEl>
                                        <p:attrNameLst>
                                          <p:attrName>style.visibility</p:attrName>
                                        </p:attrNameLst>
                                      </p:cBhvr>
                                      <p:to>
                                        <p:strVal val="visible"/>
                                      </p:to>
                                    </p:set>
                                    <p:animEffect transition="in" filter="wipe(right)">
                                      <p:cBhvr>
                                        <p:cTn id="17" dur="500"/>
                                        <p:tgtEl>
                                          <p:spTgt spid="851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5281"/>
                                        </p:tgtEl>
                                        <p:attrNameLst>
                                          <p:attrName>style.visibility</p:attrName>
                                        </p:attrNameLst>
                                      </p:cBhvr>
                                      <p:to>
                                        <p:strVal val="visible"/>
                                      </p:to>
                                    </p:set>
                                    <p:animEffect transition="in" filter="wipe(left)">
                                      <p:cBhvr>
                                        <p:cTn id="22" dur="500"/>
                                        <p:tgtEl>
                                          <p:spTgt spid="852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288" fill="hold" grpId="0" nodeType="clickEffect">
                                  <p:stCondLst>
                                    <p:cond delay="0"/>
                                  </p:stCondLst>
                                  <p:childTnLst>
                                    <p:set>
                                      <p:cBhvr>
                                        <p:cTn id="26" dur="1" fill="hold">
                                          <p:stCondLst>
                                            <p:cond delay="0"/>
                                          </p:stCondLst>
                                        </p:cTn>
                                        <p:tgtEl>
                                          <p:spTgt spid="85172"/>
                                        </p:tgtEl>
                                        <p:attrNameLst>
                                          <p:attrName>style.visibility</p:attrName>
                                        </p:attrNameLst>
                                      </p:cBhvr>
                                      <p:to>
                                        <p:strVal val="visible"/>
                                      </p:to>
                                    </p:set>
                                    <p:anim calcmode="lin" valueType="num">
                                      <p:cBhvr>
                                        <p:cTn id="27" dur="500" fill="hold"/>
                                        <p:tgtEl>
                                          <p:spTgt spid="85172"/>
                                        </p:tgtEl>
                                        <p:attrNameLst>
                                          <p:attrName>ppt_w</p:attrName>
                                        </p:attrNameLst>
                                      </p:cBhvr>
                                      <p:tavLst>
                                        <p:tav tm="0">
                                          <p:val>
                                            <p:strVal val="4/3*#ppt_w"/>
                                          </p:val>
                                        </p:tav>
                                        <p:tav tm="100000">
                                          <p:val>
                                            <p:strVal val="#ppt_w"/>
                                          </p:val>
                                        </p:tav>
                                      </p:tavLst>
                                    </p:anim>
                                    <p:anim calcmode="lin" valueType="num">
                                      <p:cBhvr>
                                        <p:cTn id="28" dur="500" fill="hold"/>
                                        <p:tgtEl>
                                          <p:spTgt spid="85172"/>
                                        </p:tgtEl>
                                        <p:attrNameLst>
                                          <p:attrName>ppt_h</p:attrName>
                                        </p:attrNameLst>
                                      </p:cBhvr>
                                      <p:tavLst>
                                        <p:tav tm="0">
                                          <p:val>
                                            <p:strVal val="4/3*#ppt_h"/>
                                          </p:val>
                                        </p:tav>
                                        <p:tav tm="100000">
                                          <p:val>
                                            <p:strVal val="#ppt_h"/>
                                          </p:val>
                                        </p:tav>
                                      </p:tavLst>
                                    </p:anim>
                                  </p:child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85175"/>
                                        </p:tgtEl>
                                        <p:attrNameLst>
                                          <p:attrName>style.visibility</p:attrName>
                                        </p:attrNameLst>
                                      </p:cBhvr>
                                      <p:to>
                                        <p:strVal val="visible"/>
                                      </p:to>
                                    </p:set>
                                    <p:animEffect transition="in" filter="wipe(left)">
                                      <p:cBhvr>
                                        <p:cTn id="32" dur="500"/>
                                        <p:tgtEl>
                                          <p:spTgt spid="85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71" grpId="0" animBg="1"/>
      <p:bldP spid="85172" grpId="0" animBg="1"/>
      <p:bldP spid="85173" grpId="0" autoUpdateAnimBg="0"/>
      <p:bldP spid="85175" grpId="0" autoUpdateAnimBg="0"/>
      <p:bldP spid="8517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36" name="Text Box 120"/>
          <p:cNvSpPr txBox="1">
            <a:spLocks noChangeArrowheads="1"/>
          </p:cNvSpPr>
          <p:nvPr/>
        </p:nvSpPr>
        <p:spPr bwMode="auto">
          <a:xfrm>
            <a:off x="395288" y="620688"/>
            <a:ext cx="5392737" cy="519113"/>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E60000"/>
                </a:solidFill>
                <a:effectLst>
                  <a:outerShdw blurRad="38100" dist="38100" dir="2700000" algn="tl">
                    <a:srgbClr val="C0C0C0"/>
                  </a:outerShdw>
                </a:effectLst>
                <a:latin typeface="Times New Roman" pitchFamily="18" charset="0"/>
              </a:rPr>
              <a:t>2.</a:t>
            </a:r>
            <a:r>
              <a:rPr lang="en-US" altLang="zh-CN" sz="2800" dirty="0">
                <a:solidFill>
                  <a:srgbClr val="E60000"/>
                </a:solidFill>
                <a:effectLst>
                  <a:outerShdw blurRad="38100" dist="38100" dir="2700000" algn="tl">
                    <a:srgbClr val="C0C0C0"/>
                  </a:outerShdw>
                </a:effectLst>
              </a:rPr>
              <a:t> </a:t>
            </a:r>
            <a:r>
              <a:rPr lang="zh-CN" altLang="en-US" sz="2800" dirty="0">
                <a:solidFill>
                  <a:srgbClr val="E60000"/>
                </a:solidFill>
                <a:effectLst>
                  <a:outerShdw blurRad="38100" dist="38100" dir="2700000" algn="tl">
                    <a:srgbClr val="C0C0C0"/>
                  </a:outerShdw>
                </a:effectLst>
              </a:rPr>
              <a:t>放大电路的微变等效电路</a:t>
            </a:r>
          </a:p>
        </p:txBody>
      </p:sp>
      <p:sp>
        <p:nvSpPr>
          <p:cNvPr id="86371" name="Text Box 355"/>
          <p:cNvSpPr txBox="1">
            <a:spLocks noChangeArrowheads="1"/>
          </p:cNvSpPr>
          <p:nvPr/>
        </p:nvSpPr>
        <p:spPr bwMode="auto">
          <a:xfrm>
            <a:off x="250825" y="3892550"/>
            <a:ext cx="3889375" cy="1971675"/>
          </a:xfrm>
          <a:prstGeom prst="rect">
            <a:avLst/>
          </a:prstGeom>
          <a:noFill/>
          <a:ln w="38100">
            <a:noFill/>
            <a:miter lim="800000"/>
            <a:headEnd/>
            <a:tailEnd/>
          </a:ln>
          <a:effectLst/>
        </p:spPr>
        <p:txBody>
          <a:bodyPr lIns="90000" tIns="46800" rIns="90000" bIns="46800" anchor="ctr">
            <a:spAutoFit/>
          </a:bodyPr>
          <a:lstStyle/>
          <a:p>
            <a:pPr eaLnBrk="1" hangingPunct="1">
              <a:lnSpc>
                <a:spcPct val="110000"/>
              </a:lnSpc>
              <a:spcBef>
                <a:spcPct val="50000"/>
              </a:spcBef>
              <a:defRPr/>
            </a:pPr>
            <a:r>
              <a:rPr lang="en-US" altLang="zh-CN" sz="2800">
                <a:solidFill>
                  <a:srgbClr val="000099"/>
                </a:solidFill>
                <a:effectLst>
                  <a:outerShdw blurRad="38100" dist="38100" dir="2700000" algn="tl">
                    <a:srgbClr val="C0C0C0"/>
                  </a:outerShdw>
                </a:effectLst>
                <a:latin typeface="Times New Roman" pitchFamily="18" charset="0"/>
              </a:rPr>
              <a:t>        </a:t>
            </a:r>
            <a:r>
              <a:rPr lang="zh-CN" altLang="en-US" sz="2800">
                <a:solidFill>
                  <a:srgbClr val="000099"/>
                </a:solidFill>
                <a:effectLst>
                  <a:outerShdw blurRad="38100" dist="38100" dir="2700000" algn="tl">
                    <a:srgbClr val="C0C0C0"/>
                  </a:outerShdw>
                </a:effectLst>
                <a:latin typeface="Times New Roman" pitchFamily="18" charset="0"/>
              </a:rPr>
              <a:t>分析时假设输入为正弦交流，所以等效电路中的电压与电流可用相量表示。</a:t>
            </a:r>
          </a:p>
        </p:txBody>
      </p:sp>
      <p:sp>
        <p:nvSpPr>
          <p:cNvPr id="86372" name="Text Box 356"/>
          <p:cNvSpPr txBox="1">
            <a:spLocks noChangeArrowheads="1"/>
          </p:cNvSpPr>
          <p:nvPr/>
        </p:nvSpPr>
        <p:spPr bwMode="auto">
          <a:xfrm>
            <a:off x="5580063" y="3440113"/>
            <a:ext cx="2259012" cy="457200"/>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zh-CN" altLang="en-US">
                <a:solidFill>
                  <a:srgbClr val="006600"/>
                </a:solidFill>
                <a:effectLst>
                  <a:outerShdw blurRad="38100" dist="38100" dir="2700000" algn="tl">
                    <a:srgbClr val="C0C0C0"/>
                  </a:outerShdw>
                </a:effectLst>
              </a:rPr>
              <a:t>微变等效电路</a:t>
            </a:r>
          </a:p>
        </p:txBody>
      </p:sp>
      <p:sp>
        <p:nvSpPr>
          <p:cNvPr id="86373" name="Text Box 357"/>
          <p:cNvSpPr txBox="1">
            <a:spLocks noChangeArrowheads="1"/>
          </p:cNvSpPr>
          <p:nvPr/>
        </p:nvSpPr>
        <p:spPr bwMode="auto">
          <a:xfrm>
            <a:off x="250825" y="1241301"/>
            <a:ext cx="3887788" cy="1971675"/>
          </a:xfrm>
          <a:prstGeom prst="rect">
            <a:avLst/>
          </a:prstGeom>
          <a:noFill/>
          <a:ln w="38100">
            <a:noFill/>
            <a:miter lim="800000"/>
            <a:headEnd/>
            <a:tailEnd/>
          </a:ln>
          <a:effectLst/>
        </p:spPr>
        <p:txBody>
          <a:bodyPr lIns="90000" tIns="46800" rIns="90000" bIns="46800" anchor="ctr">
            <a:spAutoFit/>
          </a:bodyPr>
          <a:lstStyle/>
          <a:p>
            <a:pPr eaLnBrk="1" hangingPunct="1">
              <a:lnSpc>
                <a:spcPct val="110000"/>
              </a:lnSpc>
              <a:defRPr/>
            </a:pPr>
            <a:r>
              <a:rPr lang="en-US" altLang="zh-CN" sz="2800" dirty="0">
                <a:solidFill>
                  <a:schemeClr val="tx1"/>
                </a:solidFill>
                <a:effectLst>
                  <a:outerShdw blurRad="38100" dist="38100" dir="2700000" algn="tl">
                    <a:srgbClr val="C0C0C0"/>
                  </a:outerShdw>
                </a:effectLst>
                <a:latin typeface="Times New Roman" pitchFamily="18" charset="0"/>
              </a:rPr>
              <a:t>        </a:t>
            </a:r>
            <a:r>
              <a:rPr lang="zh-CN" altLang="en-US" sz="2800" dirty="0">
                <a:solidFill>
                  <a:schemeClr val="tx1"/>
                </a:solidFill>
                <a:effectLst>
                  <a:outerShdw blurRad="38100" dist="38100" dir="2700000" algn="tl">
                    <a:srgbClr val="C0C0C0"/>
                  </a:outerShdw>
                </a:effectLst>
                <a:latin typeface="Times New Roman" pitchFamily="18" charset="0"/>
              </a:rPr>
              <a:t>将交流通路中的晶</a:t>
            </a:r>
          </a:p>
          <a:p>
            <a:pPr eaLnBrk="1" hangingPunct="1">
              <a:lnSpc>
                <a:spcPct val="110000"/>
              </a:lnSpc>
              <a:defRPr/>
            </a:pPr>
            <a:r>
              <a:rPr lang="zh-CN" altLang="en-US" sz="2800" dirty="0">
                <a:solidFill>
                  <a:schemeClr val="tx1"/>
                </a:solidFill>
                <a:effectLst>
                  <a:outerShdw blurRad="38100" dist="38100" dir="2700000" algn="tl">
                    <a:srgbClr val="C0C0C0"/>
                  </a:outerShdw>
                </a:effectLst>
                <a:latin typeface="Times New Roman" pitchFamily="18" charset="0"/>
              </a:rPr>
              <a:t>体管用晶体管微变等效电路代替即可得放大电路的微变等效电路。</a:t>
            </a:r>
          </a:p>
        </p:txBody>
      </p:sp>
      <p:sp>
        <p:nvSpPr>
          <p:cNvPr id="86374" name="AutoShape 358"/>
          <p:cNvSpPr>
            <a:spLocks noChangeArrowheads="1"/>
          </p:cNvSpPr>
          <p:nvPr/>
        </p:nvSpPr>
        <p:spPr bwMode="auto">
          <a:xfrm rot="5370260">
            <a:off x="8136731" y="3680619"/>
            <a:ext cx="1077913" cy="434975"/>
          </a:xfrm>
          <a:prstGeom prst="curvedDownArrow">
            <a:avLst>
              <a:gd name="adj1" fmla="val 49562"/>
              <a:gd name="adj2" fmla="val 99124"/>
              <a:gd name="adj3" fmla="val 57713"/>
            </a:avLst>
          </a:prstGeom>
          <a:gradFill rotWithShape="0">
            <a:gsLst>
              <a:gs pos="0">
                <a:srgbClr val="006600"/>
              </a:gs>
              <a:gs pos="100000">
                <a:srgbClr val="CC0000"/>
              </a:gs>
            </a:gsLst>
            <a:lin ang="0" scaled="1"/>
          </a:gradFill>
          <a:ln w="38100">
            <a:solidFill>
              <a:srgbClr val="005C00"/>
            </a:solidFill>
            <a:miter lim="800000"/>
            <a:headEnd/>
            <a:tailEnd/>
          </a:ln>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pic>
        <p:nvPicPr>
          <p:cNvPr id="55303" name="Picture 469" descr="图片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9850" y="862013"/>
            <a:ext cx="5281613"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486" name="Picture 470" descr="图片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5725" y="3833813"/>
            <a:ext cx="499745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bwMode="auto">
          <a:xfrm>
            <a:off x="0" y="69057"/>
            <a:ext cx="4419600" cy="5238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eaLnBrk="1" hangingPunct="1">
              <a:buFontTx/>
              <a:buNone/>
              <a:defRPr/>
            </a:pPr>
            <a:r>
              <a:rPr lang="en-US" altLang="zh-CN" sz="2800" b="1" kern="1200" dirty="0" smtClean="0">
                <a:solidFill>
                  <a:srgbClr val="0000FF"/>
                </a:solidFill>
                <a:latin typeface="微软雅黑" panose="020B0503020204020204" pitchFamily="34" charset="-122"/>
                <a:ea typeface="微软雅黑" panose="020B0503020204020204" pitchFamily="34" charset="-122"/>
              </a:rPr>
              <a:t>15.3.1   </a:t>
            </a:r>
            <a:r>
              <a:rPr lang="zh-CN" altLang="en-US" sz="2800" b="1" kern="1200" dirty="0" smtClean="0">
                <a:solidFill>
                  <a:srgbClr val="0000FF"/>
                </a:solidFill>
                <a:latin typeface="微软雅黑" panose="020B0503020204020204" pitchFamily="34" charset="-122"/>
                <a:ea typeface="微软雅黑" panose="020B0503020204020204" pitchFamily="34" charset="-122"/>
              </a:rPr>
              <a:t>微变等效电路法</a:t>
            </a:r>
            <a:endParaRPr lang="zh-CN" altLang="en-US" sz="2800" b="1" kern="12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371">
                                            <p:txEl>
                                              <p:pRg st="0" end="0"/>
                                            </p:txEl>
                                          </p:spTgt>
                                        </p:tgtEl>
                                        <p:attrNameLst>
                                          <p:attrName>style.visibility</p:attrName>
                                        </p:attrNameLst>
                                      </p:cBhvr>
                                      <p:to>
                                        <p:strVal val="visible"/>
                                      </p:to>
                                    </p:set>
                                    <p:animEffect transition="in" filter="wipe(left)">
                                      <p:cBhvr>
                                        <p:cTn id="7" dur="500"/>
                                        <p:tgtEl>
                                          <p:spTgt spid="86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6374"/>
                                        </p:tgtEl>
                                        <p:attrNameLst>
                                          <p:attrName>style.visibility</p:attrName>
                                        </p:attrNameLst>
                                      </p:cBhvr>
                                      <p:to>
                                        <p:strVal val="visible"/>
                                      </p:to>
                                    </p:set>
                                    <p:animEffect transition="in" filter="wipe(up)">
                                      <p:cBhvr>
                                        <p:cTn id="12" dur="500"/>
                                        <p:tgtEl>
                                          <p:spTgt spid="863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6486"/>
                                        </p:tgtEl>
                                        <p:attrNameLst>
                                          <p:attrName>style.visibility</p:attrName>
                                        </p:attrNameLst>
                                      </p:cBhvr>
                                      <p:to>
                                        <p:strVal val="visible"/>
                                      </p:to>
                                    </p:set>
                                    <p:animEffect transition="in" filter="wipe(left)">
                                      <p:cBhvr>
                                        <p:cTn id="17" dur="500"/>
                                        <p:tgtEl>
                                          <p:spTgt spid="86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371" grpId="0" build="p" autoUpdateAnimBg="0"/>
      <p:bldP spid="8637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595313" y="745389"/>
            <a:ext cx="4337050" cy="463846"/>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a:solidFill>
                  <a:srgbClr val="E60000"/>
                </a:solidFill>
                <a:effectLst>
                  <a:outerShdw blurRad="38100" dist="38100" dir="2700000" algn="tl">
                    <a:srgbClr val="C0C0C0"/>
                  </a:outerShdw>
                </a:effectLst>
                <a:latin typeface="Times New Roman" pitchFamily="18" charset="0"/>
              </a:rPr>
              <a:t>3. </a:t>
            </a:r>
            <a:r>
              <a:rPr lang="zh-CN" altLang="en-US">
                <a:solidFill>
                  <a:srgbClr val="E60000"/>
                </a:solidFill>
                <a:effectLst>
                  <a:outerShdw blurRad="38100" dist="38100" dir="2700000" algn="tl">
                    <a:srgbClr val="C0C0C0"/>
                  </a:outerShdw>
                </a:effectLst>
              </a:rPr>
              <a:t>电压放大倍数的计算</a:t>
            </a:r>
          </a:p>
        </p:txBody>
      </p:sp>
      <p:graphicFrame>
        <p:nvGraphicFramePr>
          <p:cNvPr id="87043" name="Object 3"/>
          <p:cNvGraphicFramePr>
            <a:graphicFrameLocks noChangeAspect="1"/>
          </p:cNvGraphicFramePr>
          <p:nvPr>
            <p:extLst>
              <p:ext uri="{D42A27DB-BD31-4B8C-83A1-F6EECF244321}">
                <p14:modId xmlns:p14="http://schemas.microsoft.com/office/powerpoint/2010/main" val="3773887485"/>
              </p:ext>
            </p:extLst>
          </p:nvPr>
        </p:nvGraphicFramePr>
        <p:xfrm>
          <a:off x="1538289" y="2165556"/>
          <a:ext cx="1408112" cy="533169"/>
        </p:xfrm>
        <a:graphic>
          <a:graphicData uri="http://schemas.openxmlformats.org/presentationml/2006/ole">
            <mc:AlternateContent xmlns:mc="http://schemas.openxmlformats.org/markup-compatibility/2006">
              <mc:Choice xmlns:v="urn:schemas-microsoft-com:vml" Requires="v">
                <p:oleObj spid="_x0000_s58229" name="Equation" r:id="rId4" imgW="634725" imgH="241195" progId="Equation.3">
                  <p:embed/>
                </p:oleObj>
              </mc:Choice>
              <mc:Fallback>
                <p:oleObj name="Equation" r:id="rId4" imgW="634725" imgH="241195"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8289" y="2165556"/>
                        <a:ext cx="1408112" cy="533169"/>
                      </a:xfrm>
                      <a:prstGeom prst="rect">
                        <a:avLst/>
                      </a:prstGeom>
                      <a:noFill/>
                      <a:ln>
                        <a:noFill/>
                      </a:ln>
                      <a:effectLst/>
                      <a:extLst/>
                    </p:spPr>
                  </p:pic>
                </p:oleObj>
              </mc:Fallback>
            </mc:AlternateContent>
          </a:graphicData>
        </a:graphic>
      </p:graphicFrame>
      <p:graphicFrame>
        <p:nvGraphicFramePr>
          <p:cNvPr id="87044" name="Object 4"/>
          <p:cNvGraphicFramePr>
            <a:graphicFrameLocks noChangeAspect="1"/>
          </p:cNvGraphicFramePr>
          <p:nvPr>
            <p:extLst>
              <p:ext uri="{D42A27DB-BD31-4B8C-83A1-F6EECF244321}">
                <p14:modId xmlns:p14="http://schemas.microsoft.com/office/powerpoint/2010/main" val="242888906"/>
              </p:ext>
            </p:extLst>
          </p:nvPr>
        </p:nvGraphicFramePr>
        <p:xfrm>
          <a:off x="1570038" y="2830718"/>
          <a:ext cx="1717965" cy="525463"/>
        </p:xfrm>
        <a:graphic>
          <a:graphicData uri="http://schemas.openxmlformats.org/presentationml/2006/ole">
            <mc:AlternateContent xmlns:mc="http://schemas.openxmlformats.org/markup-compatibility/2006">
              <mc:Choice xmlns:v="urn:schemas-microsoft-com:vml" Requires="v">
                <p:oleObj spid="_x0000_s58230" name="Equation" r:id="rId6" imgW="888614" imgH="241195" progId="Equation.3">
                  <p:embed/>
                </p:oleObj>
              </mc:Choice>
              <mc:Fallback>
                <p:oleObj name="Equation" r:id="rId6" imgW="888614" imgH="241195"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0038" y="2830718"/>
                        <a:ext cx="1717965" cy="525463"/>
                      </a:xfrm>
                      <a:prstGeom prst="rect">
                        <a:avLst/>
                      </a:prstGeom>
                      <a:noFill/>
                      <a:ln>
                        <a:noFill/>
                      </a:ln>
                      <a:effectLst/>
                      <a:extLst/>
                    </p:spPr>
                  </p:pic>
                </p:oleObj>
              </mc:Fallback>
            </mc:AlternateContent>
          </a:graphicData>
        </a:graphic>
      </p:graphicFrame>
      <p:graphicFrame>
        <p:nvGraphicFramePr>
          <p:cNvPr id="87045" name="Object 5"/>
          <p:cNvGraphicFramePr>
            <a:graphicFrameLocks noChangeAspect="1"/>
          </p:cNvGraphicFramePr>
          <p:nvPr>
            <p:extLst>
              <p:ext uri="{D42A27DB-BD31-4B8C-83A1-F6EECF244321}">
                <p14:modId xmlns:p14="http://schemas.microsoft.com/office/powerpoint/2010/main" val="1139377546"/>
              </p:ext>
            </p:extLst>
          </p:nvPr>
        </p:nvGraphicFramePr>
        <p:xfrm>
          <a:off x="1538288" y="4075318"/>
          <a:ext cx="1881584" cy="993547"/>
        </p:xfrm>
        <a:graphic>
          <a:graphicData uri="http://schemas.openxmlformats.org/presentationml/2006/ole">
            <mc:AlternateContent xmlns:mc="http://schemas.openxmlformats.org/markup-compatibility/2006">
              <mc:Choice xmlns:v="urn:schemas-microsoft-com:vml" Requires="v">
                <p:oleObj spid="_x0000_s58231" name="Equation" r:id="rId8" imgW="733429" imgH="352533" progId="Equation.3">
                  <p:embed/>
                </p:oleObj>
              </mc:Choice>
              <mc:Fallback>
                <p:oleObj name="Equation" r:id="rId8" imgW="733429" imgH="352533"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8288" y="4075318"/>
                        <a:ext cx="1881584" cy="993547"/>
                      </a:xfrm>
                      <a:prstGeom prst="rect">
                        <a:avLst/>
                      </a:prstGeom>
                      <a:noFill/>
                      <a:ln>
                        <a:noFill/>
                      </a:ln>
                      <a:effectLst/>
                      <a:extLst/>
                    </p:spPr>
                  </p:pic>
                </p:oleObj>
              </mc:Fallback>
            </mc:AlternateContent>
          </a:graphicData>
        </a:graphic>
      </p:graphicFrame>
      <p:graphicFrame>
        <p:nvGraphicFramePr>
          <p:cNvPr id="87046" name="Object 6"/>
          <p:cNvGraphicFramePr>
            <a:graphicFrameLocks noChangeAspect="1"/>
          </p:cNvGraphicFramePr>
          <p:nvPr>
            <p:extLst>
              <p:ext uri="{D42A27DB-BD31-4B8C-83A1-F6EECF244321}">
                <p14:modId xmlns:p14="http://schemas.microsoft.com/office/powerpoint/2010/main" val="3273657462"/>
              </p:ext>
            </p:extLst>
          </p:nvPr>
        </p:nvGraphicFramePr>
        <p:xfrm>
          <a:off x="7132638" y="3587956"/>
          <a:ext cx="1760537" cy="512762"/>
        </p:xfrm>
        <a:graphic>
          <a:graphicData uri="http://schemas.openxmlformats.org/presentationml/2006/ole">
            <mc:AlternateContent xmlns:mc="http://schemas.openxmlformats.org/markup-compatibility/2006">
              <mc:Choice xmlns:v="urn:schemas-microsoft-com:vml" Requires="v">
                <p:oleObj spid="_x0000_s58232" name="Equation" r:id="rId10" imgW="876300" imgH="228600" progId="Equation.3">
                  <p:embed/>
                </p:oleObj>
              </mc:Choice>
              <mc:Fallback>
                <p:oleObj name="Equation" r:id="rId10" imgW="876300" imgH="2286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32638" y="3587956"/>
                        <a:ext cx="1760537" cy="512762"/>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7" name="Object 7"/>
          <p:cNvGraphicFramePr>
            <a:graphicFrameLocks noChangeAspect="1"/>
          </p:cNvGraphicFramePr>
          <p:nvPr>
            <p:extLst>
              <p:ext uri="{D42A27DB-BD31-4B8C-83A1-F6EECF244321}">
                <p14:modId xmlns:p14="http://schemas.microsoft.com/office/powerpoint/2010/main" val="3791419957"/>
              </p:ext>
            </p:extLst>
          </p:nvPr>
        </p:nvGraphicFramePr>
        <p:xfrm>
          <a:off x="611189" y="1132093"/>
          <a:ext cx="2016596" cy="992807"/>
        </p:xfrm>
        <a:graphic>
          <a:graphicData uri="http://schemas.openxmlformats.org/presentationml/2006/ole">
            <mc:AlternateContent xmlns:mc="http://schemas.openxmlformats.org/markup-compatibility/2006">
              <mc:Choice xmlns:v="urn:schemas-microsoft-com:vml" Requires="v">
                <p:oleObj spid="_x0000_s58233" name="公式" r:id="rId12" imgW="847614" imgH="371429" progId="Equation.3">
                  <p:embed/>
                </p:oleObj>
              </mc:Choice>
              <mc:Fallback>
                <p:oleObj name="公式" r:id="rId12" imgW="847614" imgH="371429"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1189" y="1132093"/>
                        <a:ext cx="2016596" cy="992807"/>
                      </a:xfrm>
                      <a:prstGeom prst="rect">
                        <a:avLst/>
                      </a:prstGeom>
                      <a:noFill/>
                      <a:ln>
                        <a:noFill/>
                      </a:ln>
                      <a:effectLst/>
                      <a:extLst/>
                    </p:spPr>
                  </p:pic>
                </p:oleObj>
              </mc:Fallback>
            </mc:AlternateContent>
          </a:graphicData>
        </a:graphic>
      </p:graphicFrame>
      <p:sp>
        <p:nvSpPr>
          <p:cNvPr id="87048" name="Rectangle 8"/>
          <p:cNvSpPr>
            <a:spLocks noChangeArrowheads="1"/>
          </p:cNvSpPr>
          <p:nvPr/>
        </p:nvSpPr>
        <p:spPr bwMode="auto">
          <a:xfrm>
            <a:off x="261938" y="5009414"/>
            <a:ext cx="2684462" cy="463846"/>
          </a:xfrm>
          <a:prstGeom prst="rect">
            <a:avLst/>
          </a:prstGeom>
          <a:noFill/>
          <a:ln w="38100">
            <a:noFill/>
            <a:miter lim="800000"/>
            <a:headEnd/>
            <a:tailEnd/>
          </a:ln>
          <a:effectLst/>
        </p:spPr>
        <p:txBody>
          <a:bodyPr lIns="90000" tIns="46800" rIns="90000" bIns="46800" anchor="ctr">
            <a:spAutoFit/>
          </a:bodyPr>
          <a:lstStyle/>
          <a:p>
            <a:pPr algn="ctr" eaLnBrk="1" hangingPunct="1">
              <a:spcBef>
                <a:spcPct val="50000"/>
              </a:spcBef>
              <a:defRPr/>
            </a:pPr>
            <a:r>
              <a:rPr lang="zh-CN" altLang="en-US">
                <a:solidFill>
                  <a:srgbClr val="E60000"/>
                </a:solidFill>
                <a:effectLst>
                  <a:outerShdw blurRad="38100" dist="38100" dir="2700000" algn="tl">
                    <a:srgbClr val="C0C0C0"/>
                  </a:outerShdw>
                </a:effectLst>
                <a:latin typeface="Times New Roman" pitchFamily="18" charset="0"/>
              </a:rPr>
              <a:t>输出端开路时</a:t>
            </a:r>
          </a:p>
        </p:txBody>
      </p:sp>
      <p:graphicFrame>
        <p:nvGraphicFramePr>
          <p:cNvPr id="87049" name="Object 9"/>
          <p:cNvGraphicFramePr>
            <a:graphicFrameLocks noChangeAspect="1"/>
          </p:cNvGraphicFramePr>
          <p:nvPr>
            <p:extLst>
              <p:ext uri="{D42A27DB-BD31-4B8C-83A1-F6EECF244321}">
                <p14:modId xmlns:p14="http://schemas.microsoft.com/office/powerpoint/2010/main" val="2767768270"/>
              </p:ext>
            </p:extLst>
          </p:nvPr>
        </p:nvGraphicFramePr>
        <p:xfrm>
          <a:off x="1655763" y="3495881"/>
          <a:ext cx="1764109" cy="513529"/>
        </p:xfrm>
        <a:graphic>
          <a:graphicData uri="http://schemas.openxmlformats.org/presentationml/2006/ole">
            <mc:AlternateContent xmlns:mc="http://schemas.openxmlformats.org/markup-compatibility/2006">
              <mc:Choice xmlns:v="urn:schemas-microsoft-com:vml" Requires="v">
                <p:oleObj spid="_x0000_s58234" name="Equation" r:id="rId14" imgW="888614" imgH="241195" progId="Equation.3">
                  <p:embed/>
                </p:oleObj>
              </mc:Choice>
              <mc:Fallback>
                <p:oleObj name="Equation" r:id="rId14" imgW="888614" imgH="241195" progId="Equation.3">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55763" y="3495881"/>
                        <a:ext cx="1764109" cy="513529"/>
                      </a:xfrm>
                      <a:prstGeom prst="rect">
                        <a:avLst/>
                      </a:prstGeom>
                      <a:noFill/>
                      <a:ln>
                        <a:noFill/>
                      </a:ln>
                      <a:effectLst/>
                      <a:extLst/>
                    </p:spPr>
                  </p:pic>
                </p:oleObj>
              </mc:Fallback>
            </mc:AlternateContent>
          </a:graphicData>
        </a:graphic>
      </p:graphicFrame>
      <p:sp>
        <p:nvSpPr>
          <p:cNvPr id="87050" name="Rectangle 10"/>
          <p:cNvSpPr>
            <a:spLocks noChangeArrowheads="1"/>
          </p:cNvSpPr>
          <p:nvPr/>
        </p:nvSpPr>
        <p:spPr bwMode="auto">
          <a:xfrm>
            <a:off x="3833813" y="5365904"/>
            <a:ext cx="5019675" cy="907044"/>
          </a:xfrm>
          <a:prstGeom prst="rect">
            <a:avLst/>
          </a:prstGeom>
          <a:noFill/>
          <a:ln w="38100">
            <a:noFill/>
            <a:miter lim="800000"/>
            <a:headEnd/>
            <a:tailEnd/>
          </a:ln>
          <a:effectLst/>
        </p:spPr>
        <p:txBody>
          <a:bodyPr lIns="90000" tIns="46800" rIns="90000" bIns="46800" anchor="ctr">
            <a:spAutoFit/>
          </a:bodyPr>
          <a:lstStyle/>
          <a:p>
            <a:pPr eaLnBrk="1" hangingPunct="1">
              <a:lnSpc>
                <a:spcPct val="110000"/>
              </a:lnSpc>
              <a:spcBef>
                <a:spcPct val="50000"/>
              </a:spcBef>
              <a:defRPr/>
            </a:pPr>
            <a:r>
              <a:rPr lang="zh-CN" altLang="en-US" dirty="0" smtClean="0">
                <a:solidFill>
                  <a:schemeClr val="tx2"/>
                </a:solidFill>
                <a:effectLst>
                  <a:outerShdw blurRad="38100" dist="38100" dir="2700000" algn="tl">
                    <a:srgbClr val="C0C0C0"/>
                  </a:outerShdw>
                </a:effectLst>
                <a:latin typeface="Times New Roman" pitchFamily="18" charset="0"/>
              </a:rPr>
              <a:t>因 </a:t>
            </a:r>
            <a:r>
              <a:rPr lang="en-US" altLang="zh-CN" i="1" dirty="0" err="1">
                <a:solidFill>
                  <a:schemeClr val="tx1"/>
                </a:solidFill>
                <a:latin typeface="Times New Roman" pitchFamily="18" charset="0"/>
                <a:ea typeface="楷体_GB2312" pitchFamily="49" charset="-122"/>
              </a:rPr>
              <a:t>r</a:t>
            </a:r>
            <a:r>
              <a:rPr lang="en-US" altLang="zh-CN" baseline="-25000" dirty="0" err="1">
                <a:solidFill>
                  <a:schemeClr val="tx1"/>
                </a:solidFill>
                <a:latin typeface="Times New Roman" pitchFamily="18" charset="0"/>
                <a:ea typeface="楷体_GB2312" pitchFamily="49" charset="-122"/>
              </a:rPr>
              <a:t>be</a:t>
            </a:r>
            <a:r>
              <a:rPr lang="zh-CN" altLang="en-US" dirty="0">
                <a:solidFill>
                  <a:schemeClr val="tx2"/>
                </a:solidFill>
                <a:effectLst>
                  <a:outerShdw blurRad="38100" dist="38100" dir="2700000" algn="tl">
                    <a:srgbClr val="C0C0C0"/>
                  </a:outerShdw>
                </a:effectLst>
                <a:latin typeface="Times New Roman" pitchFamily="18" charset="0"/>
              </a:rPr>
              <a:t>与 </a:t>
            </a:r>
            <a:r>
              <a:rPr lang="en-US" altLang="zh-CN" i="1" dirty="0">
                <a:solidFill>
                  <a:schemeClr val="tx2"/>
                </a:solidFill>
                <a:effectLst>
                  <a:outerShdw blurRad="38100" dist="38100" dir="2700000" algn="tl">
                    <a:srgbClr val="C0C0C0"/>
                  </a:outerShdw>
                </a:effectLst>
                <a:latin typeface="Times New Roman" pitchFamily="18" charset="0"/>
              </a:rPr>
              <a:t>I</a:t>
            </a:r>
            <a:r>
              <a:rPr lang="en-US" altLang="zh-CN" baseline="-25000" dirty="0">
                <a:solidFill>
                  <a:schemeClr val="tx2"/>
                </a:solidFill>
                <a:effectLst>
                  <a:outerShdw blurRad="38100" dist="38100" dir="2700000" algn="tl">
                    <a:srgbClr val="C0C0C0"/>
                  </a:outerShdw>
                </a:effectLst>
                <a:latin typeface="Times New Roman" pitchFamily="18" charset="0"/>
              </a:rPr>
              <a:t>E </a:t>
            </a:r>
            <a:r>
              <a:rPr lang="zh-CN" altLang="en-US" dirty="0">
                <a:solidFill>
                  <a:schemeClr val="tx2"/>
                </a:solidFill>
                <a:effectLst>
                  <a:outerShdw blurRad="38100" dist="38100" dir="2700000" algn="tl">
                    <a:srgbClr val="C0C0C0"/>
                  </a:outerShdw>
                </a:effectLst>
                <a:latin typeface="Times New Roman" pitchFamily="18" charset="0"/>
              </a:rPr>
              <a:t>有关</a:t>
            </a:r>
            <a:r>
              <a:rPr lang="en-US" altLang="zh-CN" dirty="0">
                <a:solidFill>
                  <a:schemeClr val="tx2"/>
                </a:solidFill>
                <a:effectLst>
                  <a:outerShdw blurRad="38100" dist="38100" dir="2700000" algn="tl">
                    <a:srgbClr val="C0C0C0"/>
                  </a:outerShdw>
                </a:effectLst>
                <a:latin typeface="Times New Roman" pitchFamily="18" charset="0"/>
              </a:rPr>
              <a:t>, </a:t>
            </a:r>
            <a:r>
              <a:rPr lang="zh-CN" altLang="en-US" dirty="0">
                <a:solidFill>
                  <a:schemeClr val="tx2"/>
                </a:solidFill>
                <a:effectLst>
                  <a:outerShdw blurRad="38100" dist="38100" dir="2700000" algn="tl">
                    <a:srgbClr val="C0C0C0"/>
                  </a:outerShdw>
                </a:effectLst>
                <a:latin typeface="Times New Roman" pitchFamily="18" charset="0"/>
              </a:rPr>
              <a:t>故放大倍数与静态 </a:t>
            </a:r>
            <a:r>
              <a:rPr lang="en-US" altLang="zh-CN" i="1" dirty="0">
                <a:solidFill>
                  <a:schemeClr val="tx2"/>
                </a:solidFill>
                <a:effectLst>
                  <a:outerShdw blurRad="38100" dist="38100" dir="2700000" algn="tl">
                    <a:srgbClr val="C0C0C0"/>
                  </a:outerShdw>
                </a:effectLst>
                <a:latin typeface="Times New Roman" pitchFamily="18" charset="0"/>
              </a:rPr>
              <a:t>I</a:t>
            </a:r>
            <a:r>
              <a:rPr lang="en-US" altLang="zh-CN" baseline="-25000" dirty="0">
                <a:solidFill>
                  <a:schemeClr val="tx2"/>
                </a:solidFill>
                <a:effectLst>
                  <a:outerShdw blurRad="38100" dist="38100" dir="2700000" algn="tl">
                    <a:srgbClr val="C0C0C0"/>
                  </a:outerShdw>
                </a:effectLst>
                <a:latin typeface="Times New Roman" pitchFamily="18" charset="0"/>
              </a:rPr>
              <a:t>E</a:t>
            </a:r>
            <a:r>
              <a:rPr lang="zh-CN" altLang="en-US" dirty="0">
                <a:solidFill>
                  <a:schemeClr val="tx2"/>
                </a:solidFill>
                <a:effectLst>
                  <a:outerShdw blurRad="38100" dist="38100" dir="2700000" algn="tl">
                    <a:srgbClr val="C0C0C0"/>
                  </a:outerShdw>
                </a:effectLst>
                <a:latin typeface="Times New Roman" pitchFamily="18" charset="0"/>
              </a:rPr>
              <a:t>有关。</a:t>
            </a:r>
          </a:p>
        </p:txBody>
      </p:sp>
      <p:sp>
        <p:nvSpPr>
          <p:cNvPr id="87051" name="AutoShape 11"/>
          <p:cNvSpPr>
            <a:spLocks/>
          </p:cNvSpPr>
          <p:nvPr/>
        </p:nvSpPr>
        <p:spPr bwMode="auto">
          <a:xfrm rot="16200000">
            <a:off x="7860506" y="3150600"/>
            <a:ext cx="250825" cy="661988"/>
          </a:xfrm>
          <a:prstGeom prst="leftBrace">
            <a:avLst>
              <a:gd name="adj1" fmla="val 21994"/>
              <a:gd name="adj2"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87052" name="Rectangle 12"/>
          <p:cNvSpPr>
            <a:spLocks noChangeArrowheads="1"/>
          </p:cNvSpPr>
          <p:nvPr/>
        </p:nvSpPr>
        <p:spPr bwMode="auto">
          <a:xfrm>
            <a:off x="4156075" y="4869160"/>
            <a:ext cx="5076825" cy="463846"/>
          </a:xfrm>
          <a:prstGeom prst="rect">
            <a:avLst/>
          </a:prstGeom>
          <a:noFill/>
          <a:ln w="38100">
            <a:noFill/>
            <a:miter lim="800000"/>
            <a:headEnd/>
            <a:tailEnd/>
          </a:ln>
          <a:effectLst/>
        </p:spPr>
        <p:txBody>
          <a:bodyPr lIns="90000" tIns="46800" rIns="90000" bIns="46800" anchor="ctr">
            <a:spAutoFit/>
          </a:bodyPr>
          <a:lstStyle/>
          <a:p>
            <a:pPr algn="ctr" eaLnBrk="1" hangingPunct="1">
              <a:spcBef>
                <a:spcPct val="50000"/>
              </a:spcBef>
              <a:defRPr/>
            </a:pPr>
            <a:r>
              <a:rPr lang="zh-CN" altLang="en-US" dirty="0">
                <a:solidFill>
                  <a:schemeClr val="tx2"/>
                </a:solidFill>
                <a:effectLst>
                  <a:outerShdw blurRad="38100" dist="38100" dir="2700000" algn="tl">
                    <a:srgbClr val="C0C0C0"/>
                  </a:outerShdw>
                </a:effectLst>
                <a:latin typeface="Times New Roman" pitchFamily="18" charset="0"/>
              </a:rPr>
              <a:t>负载电阻愈小</a:t>
            </a:r>
            <a:r>
              <a:rPr lang="en-US" altLang="zh-CN" dirty="0">
                <a:solidFill>
                  <a:schemeClr val="tx2"/>
                </a:solidFill>
                <a:effectLst>
                  <a:outerShdw blurRad="38100" dist="38100" dir="2700000" algn="tl">
                    <a:srgbClr val="C0C0C0"/>
                  </a:outerShdw>
                </a:effectLst>
                <a:latin typeface="Times New Roman" pitchFamily="18" charset="0"/>
              </a:rPr>
              <a:t>, </a:t>
            </a:r>
            <a:r>
              <a:rPr lang="zh-CN" altLang="en-US" dirty="0">
                <a:solidFill>
                  <a:schemeClr val="tx2"/>
                </a:solidFill>
                <a:effectLst>
                  <a:outerShdw blurRad="38100" dist="38100" dir="2700000" algn="tl">
                    <a:srgbClr val="C0C0C0"/>
                  </a:outerShdw>
                </a:effectLst>
                <a:latin typeface="Times New Roman" pitchFamily="18" charset="0"/>
              </a:rPr>
              <a:t>放大倍数愈小。</a:t>
            </a:r>
          </a:p>
        </p:txBody>
      </p:sp>
      <p:graphicFrame>
        <p:nvGraphicFramePr>
          <p:cNvPr id="87053" name="Object 13"/>
          <p:cNvGraphicFramePr>
            <a:graphicFrameLocks noChangeAspect="1"/>
          </p:cNvGraphicFramePr>
          <p:nvPr>
            <p:extLst>
              <p:ext uri="{D42A27DB-BD31-4B8C-83A1-F6EECF244321}">
                <p14:modId xmlns:p14="http://schemas.microsoft.com/office/powerpoint/2010/main" val="935586133"/>
              </p:ext>
            </p:extLst>
          </p:nvPr>
        </p:nvGraphicFramePr>
        <p:xfrm>
          <a:off x="1522414" y="5349384"/>
          <a:ext cx="1917746" cy="1031944"/>
        </p:xfrm>
        <a:graphic>
          <a:graphicData uri="http://schemas.openxmlformats.org/presentationml/2006/ole">
            <mc:AlternateContent xmlns:mc="http://schemas.openxmlformats.org/markup-compatibility/2006">
              <mc:Choice xmlns:v="urn:schemas-microsoft-com:vml" Requires="v">
                <p:oleObj spid="_x0000_s58235" name="Equation" r:id="rId16" imgW="714264" imgH="352533" progId="Equation.3">
                  <p:embed/>
                </p:oleObj>
              </mc:Choice>
              <mc:Fallback>
                <p:oleObj name="Equation" r:id="rId16" imgW="714264" imgH="352533" progId="Equation.3">
                  <p:embed/>
                  <p:pic>
                    <p:nvPicPr>
                      <p:cNvPr id="0"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22414" y="5349384"/>
                        <a:ext cx="1917746" cy="1031944"/>
                      </a:xfrm>
                      <a:prstGeom prst="rect">
                        <a:avLst/>
                      </a:prstGeom>
                      <a:noFill/>
                      <a:ln>
                        <a:noFill/>
                      </a:ln>
                      <a:effectLst/>
                      <a:extLst/>
                    </p:spPr>
                  </p:pic>
                </p:oleObj>
              </mc:Fallback>
            </mc:AlternateContent>
          </a:graphicData>
        </a:graphic>
      </p:graphicFrame>
      <p:sp>
        <p:nvSpPr>
          <p:cNvPr id="87054" name="Rectangle 14"/>
          <p:cNvSpPr>
            <a:spLocks noChangeArrowheads="1"/>
          </p:cNvSpPr>
          <p:nvPr/>
        </p:nvSpPr>
        <p:spPr bwMode="auto">
          <a:xfrm>
            <a:off x="3792538" y="4005064"/>
            <a:ext cx="5157787" cy="907044"/>
          </a:xfrm>
          <a:prstGeom prst="rect">
            <a:avLst/>
          </a:prstGeom>
          <a:noFill/>
          <a:ln w="38100">
            <a:noFill/>
            <a:miter lim="800000"/>
            <a:headEnd/>
            <a:tailEnd/>
          </a:ln>
          <a:effectLst/>
        </p:spPr>
        <p:txBody>
          <a:bodyPr lIns="90000" tIns="46800" rIns="90000" bIns="46800" anchor="ctr">
            <a:spAutoFit/>
          </a:bodyPr>
          <a:lstStyle/>
          <a:p>
            <a:pPr eaLnBrk="1" hangingPunct="1">
              <a:lnSpc>
                <a:spcPct val="110000"/>
              </a:lnSpc>
              <a:spcBef>
                <a:spcPct val="50000"/>
              </a:spcBef>
              <a:defRPr/>
            </a:pPr>
            <a:r>
              <a:rPr lang="en-US" altLang="zh-CN" dirty="0">
                <a:solidFill>
                  <a:schemeClr val="tx2"/>
                </a:solidFill>
                <a:effectLst>
                  <a:outerShdw blurRad="38100" dist="38100" dir="2700000" algn="tl">
                    <a:srgbClr val="C0C0C0"/>
                  </a:outerShdw>
                </a:effectLst>
                <a:latin typeface="Times New Roman" pitchFamily="18" charset="0"/>
              </a:rPr>
              <a:t>     </a:t>
            </a:r>
            <a:r>
              <a:rPr lang="zh-CN" altLang="en-US" dirty="0">
                <a:solidFill>
                  <a:schemeClr val="tx2"/>
                </a:solidFill>
                <a:effectLst>
                  <a:outerShdw blurRad="38100" dist="38100" dir="2700000" algn="tl">
                    <a:srgbClr val="C0C0C0"/>
                  </a:outerShdw>
                </a:effectLst>
                <a:latin typeface="Times New Roman" pitchFamily="18" charset="0"/>
              </a:rPr>
              <a:t>式中的</a:t>
            </a:r>
            <a:r>
              <a:rPr lang="zh-CN" altLang="en-US" dirty="0">
                <a:effectLst>
                  <a:outerShdw blurRad="38100" dist="38100" dir="2700000" algn="tl">
                    <a:srgbClr val="C0C0C0"/>
                  </a:outerShdw>
                </a:effectLst>
                <a:latin typeface="Times New Roman" pitchFamily="18" charset="0"/>
              </a:rPr>
              <a:t>负号</a:t>
            </a:r>
            <a:r>
              <a:rPr lang="zh-CN" altLang="en-US" dirty="0">
                <a:solidFill>
                  <a:schemeClr val="tx2"/>
                </a:solidFill>
                <a:effectLst>
                  <a:outerShdw blurRad="38100" dist="38100" dir="2700000" algn="tl">
                    <a:srgbClr val="C0C0C0"/>
                  </a:outerShdw>
                </a:effectLst>
                <a:latin typeface="Times New Roman" pitchFamily="18" charset="0"/>
              </a:rPr>
              <a:t>表示输出电压的相位与输入电压的相位相反。</a:t>
            </a:r>
          </a:p>
        </p:txBody>
      </p:sp>
      <p:sp>
        <p:nvSpPr>
          <p:cNvPr id="87055" name="Text Box 15"/>
          <p:cNvSpPr txBox="1">
            <a:spLocks noChangeArrowheads="1"/>
          </p:cNvSpPr>
          <p:nvPr/>
        </p:nvSpPr>
        <p:spPr bwMode="auto">
          <a:xfrm>
            <a:off x="481013" y="2165556"/>
            <a:ext cx="1203325" cy="461665"/>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a:solidFill>
                  <a:srgbClr val="E60000"/>
                </a:solidFill>
                <a:effectLst>
                  <a:outerShdw blurRad="38100" dist="38100" dir="2700000" algn="tl">
                    <a:srgbClr val="C0C0C0"/>
                  </a:outerShdw>
                </a:effectLst>
                <a:latin typeface="楷体_GB2312" pitchFamily="49" charset="-122"/>
                <a:ea typeface="楷体_GB2312" pitchFamily="49" charset="-122"/>
              </a:rPr>
              <a:t>例</a:t>
            </a:r>
            <a:r>
              <a:rPr lang="en-US" altLang="zh-CN">
                <a:solidFill>
                  <a:srgbClr val="E60000"/>
                </a:solidFill>
                <a:effectLst>
                  <a:outerShdw blurRad="38100" dist="38100" dir="2700000" algn="tl">
                    <a:srgbClr val="C0C0C0"/>
                  </a:outerShdw>
                </a:effectLst>
                <a:latin typeface="Times New Roman" pitchFamily="18" charset="0"/>
                <a:ea typeface="楷体_GB2312" pitchFamily="49" charset="-122"/>
              </a:rPr>
              <a:t>1</a:t>
            </a:r>
            <a:r>
              <a:rPr lang="zh-CN" altLang="en-US">
                <a:solidFill>
                  <a:srgbClr val="E60000"/>
                </a:solidFill>
                <a:effectLst>
                  <a:outerShdw blurRad="38100" dist="38100" dir="2700000" algn="tl">
                    <a:srgbClr val="C0C0C0"/>
                  </a:outerShdw>
                </a:effectLst>
                <a:latin typeface="楷体_GB2312" pitchFamily="49" charset="-122"/>
                <a:ea typeface="楷体_GB2312" pitchFamily="49" charset="-122"/>
              </a:rPr>
              <a:t>：</a:t>
            </a:r>
          </a:p>
        </p:txBody>
      </p:sp>
      <p:pic>
        <p:nvPicPr>
          <p:cNvPr id="57360" name="Picture 187" descr="图片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22700" y="933656"/>
            <a:ext cx="499745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
          <p:cNvSpPr txBox="1">
            <a:spLocks noChangeArrowheads="1"/>
          </p:cNvSpPr>
          <p:nvPr/>
        </p:nvSpPr>
        <p:spPr bwMode="auto">
          <a:xfrm>
            <a:off x="0" y="69057"/>
            <a:ext cx="4419600" cy="5238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eaLnBrk="1" hangingPunct="1">
              <a:buFontTx/>
              <a:buNone/>
              <a:defRPr/>
            </a:pPr>
            <a:r>
              <a:rPr lang="en-US" altLang="zh-CN" sz="2800" b="1" kern="1200" dirty="0" smtClean="0">
                <a:solidFill>
                  <a:srgbClr val="0000FF"/>
                </a:solidFill>
                <a:latin typeface="微软雅黑" panose="020B0503020204020204" pitchFamily="34" charset="-122"/>
                <a:ea typeface="微软雅黑" panose="020B0503020204020204" pitchFamily="34" charset="-122"/>
              </a:rPr>
              <a:t>15.3.1   </a:t>
            </a:r>
            <a:r>
              <a:rPr lang="zh-CN" altLang="en-US" sz="2800" b="1" kern="1200" dirty="0" smtClean="0">
                <a:solidFill>
                  <a:srgbClr val="0000FF"/>
                </a:solidFill>
                <a:latin typeface="微软雅黑" panose="020B0503020204020204" pitchFamily="34" charset="-122"/>
                <a:ea typeface="微软雅黑" panose="020B0503020204020204" pitchFamily="34" charset="-122"/>
              </a:rPr>
              <a:t>微变等效电路法</a:t>
            </a:r>
            <a:endParaRPr lang="zh-CN" altLang="en-US" sz="2800" b="1" kern="12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7047"/>
                                        </p:tgtEl>
                                        <p:attrNameLst>
                                          <p:attrName>style.visibility</p:attrName>
                                        </p:attrNameLst>
                                      </p:cBhvr>
                                      <p:to>
                                        <p:strVal val="visible"/>
                                      </p:to>
                                    </p:set>
                                    <p:animEffect transition="in" filter="wipe(left)">
                                      <p:cBhvr>
                                        <p:cTn id="7" dur="500"/>
                                        <p:tgtEl>
                                          <p:spTgt spid="870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055"/>
                                        </p:tgtEl>
                                        <p:attrNameLst>
                                          <p:attrName>style.visibility</p:attrName>
                                        </p:attrNameLst>
                                      </p:cBhvr>
                                      <p:to>
                                        <p:strVal val="visible"/>
                                      </p:to>
                                    </p:set>
                                    <p:animEffect transition="in" filter="blinds(horizontal)">
                                      <p:cBhvr>
                                        <p:cTn id="12" dur="500"/>
                                        <p:tgtEl>
                                          <p:spTgt spid="870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7043"/>
                                        </p:tgtEl>
                                        <p:attrNameLst>
                                          <p:attrName>style.visibility</p:attrName>
                                        </p:attrNameLst>
                                      </p:cBhvr>
                                      <p:to>
                                        <p:strVal val="visible"/>
                                      </p:to>
                                    </p:set>
                                    <p:animEffect transition="in" filter="wipe(left)">
                                      <p:cBhvr>
                                        <p:cTn id="17" dur="500"/>
                                        <p:tgtEl>
                                          <p:spTgt spid="870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7051"/>
                                        </p:tgtEl>
                                        <p:attrNameLst>
                                          <p:attrName>style.visibility</p:attrName>
                                        </p:attrNameLst>
                                      </p:cBhvr>
                                      <p:to>
                                        <p:strVal val="visible"/>
                                      </p:to>
                                    </p:set>
                                    <p:animEffect transition="in" filter="wipe(left)">
                                      <p:cBhvr>
                                        <p:cTn id="22" dur="500"/>
                                        <p:tgtEl>
                                          <p:spTgt spid="870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7046"/>
                                        </p:tgtEl>
                                        <p:attrNameLst>
                                          <p:attrName>style.visibility</p:attrName>
                                        </p:attrNameLst>
                                      </p:cBhvr>
                                      <p:to>
                                        <p:strVal val="visible"/>
                                      </p:to>
                                    </p:set>
                                    <p:animEffect transition="in" filter="wipe(left)">
                                      <p:cBhvr>
                                        <p:cTn id="27" dur="500"/>
                                        <p:tgtEl>
                                          <p:spTgt spid="870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7044"/>
                                        </p:tgtEl>
                                        <p:attrNameLst>
                                          <p:attrName>style.visibility</p:attrName>
                                        </p:attrNameLst>
                                      </p:cBhvr>
                                      <p:to>
                                        <p:strVal val="visible"/>
                                      </p:to>
                                    </p:set>
                                    <p:animEffect transition="in" filter="wipe(left)">
                                      <p:cBhvr>
                                        <p:cTn id="32" dur="500"/>
                                        <p:tgtEl>
                                          <p:spTgt spid="870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7049"/>
                                        </p:tgtEl>
                                        <p:attrNameLst>
                                          <p:attrName>style.visibility</p:attrName>
                                        </p:attrNameLst>
                                      </p:cBhvr>
                                      <p:to>
                                        <p:strVal val="visible"/>
                                      </p:to>
                                    </p:set>
                                    <p:animEffect transition="in" filter="wipe(left)">
                                      <p:cBhvr>
                                        <p:cTn id="37" dur="500"/>
                                        <p:tgtEl>
                                          <p:spTgt spid="8704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87045"/>
                                        </p:tgtEl>
                                        <p:attrNameLst>
                                          <p:attrName>style.visibility</p:attrName>
                                        </p:attrNameLst>
                                      </p:cBhvr>
                                      <p:to>
                                        <p:strVal val="visible"/>
                                      </p:to>
                                    </p:set>
                                    <p:animEffect transition="in" filter="wipe(left)">
                                      <p:cBhvr>
                                        <p:cTn id="42" dur="500"/>
                                        <p:tgtEl>
                                          <p:spTgt spid="8704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7054"/>
                                        </p:tgtEl>
                                        <p:attrNameLst>
                                          <p:attrName>style.visibility</p:attrName>
                                        </p:attrNameLst>
                                      </p:cBhvr>
                                      <p:to>
                                        <p:strVal val="visible"/>
                                      </p:to>
                                    </p:set>
                                    <p:animEffect transition="in" filter="wipe(left)">
                                      <p:cBhvr>
                                        <p:cTn id="47" dur="500"/>
                                        <p:tgtEl>
                                          <p:spTgt spid="8705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7048"/>
                                        </p:tgtEl>
                                        <p:attrNameLst>
                                          <p:attrName>style.visibility</p:attrName>
                                        </p:attrNameLst>
                                      </p:cBhvr>
                                      <p:to>
                                        <p:strVal val="visible"/>
                                      </p:to>
                                    </p:set>
                                    <p:animEffect transition="in" filter="wipe(left)">
                                      <p:cBhvr>
                                        <p:cTn id="52" dur="500"/>
                                        <p:tgtEl>
                                          <p:spTgt spid="8704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87053"/>
                                        </p:tgtEl>
                                        <p:attrNameLst>
                                          <p:attrName>style.visibility</p:attrName>
                                        </p:attrNameLst>
                                      </p:cBhvr>
                                      <p:to>
                                        <p:strVal val="visible"/>
                                      </p:to>
                                    </p:set>
                                    <p:animEffect transition="in" filter="wipe(left)">
                                      <p:cBhvr>
                                        <p:cTn id="57" dur="500"/>
                                        <p:tgtEl>
                                          <p:spTgt spid="8705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87052"/>
                                        </p:tgtEl>
                                        <p:attrNameLst>
                                          <p:attrName>style.visibility</p:attrName>
                                        </p:attrNameLst>
                                      </p:cBhvr>
                                      <p:to>
                                        <p:strVal val="visible"/>
                                      </p:to>
                                    </p:set>
                                    <p:animEffect transition="in" filter="wipe(left)">
                                      <p:cBhvr>
                                        <p:cTn id="62" dur="500"/>
                                        <p:tgtEl>
                                          <p:spTgt spid="8705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7050"/>
                                        </p:tgtEl>
                                        <p:attrNameLst>
                                          <p:attrName>style.visibility</p:attrName>
                                        </p:attrNameLst>
                                      </p:cBhvr>
                                      <p:to>
                                        <p:strVal val="visible"/>
                                      </p:to>
                                    </p:set>
                                    <p:animEffect transition="in" filter="wipe(left)">
                                      <p:cBhvr>
                                        <p:cTn id="67" dur="500"/>
                                        <p:tgtEl>
                                          <p:spTgt spid="87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8" grpId="0" autoUpdateAnimBg="0"/>
      <p:bldP spid="87050" grpId="0" autoUpdateAnimBg="0"/>
      <p:bldP spid="87051" grpId="0" animBg="1"/>
      <p:bldP spid="87052" grpId="0" autoUpdateAnimBg="0"/>
      <p:bldP spid="87054" grpId="0" autoUpdateAnimBg="0"/>
      <p:bldP spid="87055"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381000" y="677639"/>
            <a:ext cx="4032250" cy="519113"/>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E60000"/>
                </a:solidFill>
                <a:effectLst>
                  <a:outerShdw blurRad="38100" dist="38100" dir="2700000" algn="tl">
                    <a:srgbClr val="C0C0C0"/>
                  </a:outerShdw>
                </a:effectLst>
                <a:latin typeface="Times New Roman" pitchFamily="18" charset="0"/>
              </a:rPr>
              <a:t>3. </a:t>
            </a:r>
            <a:r>
              <a:rPr lang="zh-CN" altLang="en-US" sz="2800" dirty="0">
                <a:solidFill>
                  <a:srgbClr val="E60000"/>
                </a:solidFill>
                <a:effectLst>
                  <a:outerShdw blurRad="38100" dist="38100" dir="2700000" algn="tl">
                    <a:srgbClr val="C0C0C0"/>
                  </a:outerShdw>
                </a:effectLst>
                <a:latin typeface="Times New Roman" pitchFamily="18" charset="0"/>
              </a:rPr>
              <a:t>电压放大倍数的计算</a:t>
            </a:r>
          </a:p>
        </p:txBody>
      </p:sp>
      <p:graphicFrame>
        <p:nvGraphicFramePr>
          <p:cNvPr id="88067" name="Object 3"/>
          <p:cNvGraphicFramePr>
            <a:graphicFrameLocks noChangeAspect="1"/>
          </p:cNvGraphicFramePr>
          <p:nvPr>
            <p:extLst>
              <p:ext uri="{D42A27DB-BD31-4B8C-83A1-F6EECF244321}">
                <p14:modId xmlns:p14="http://schemas.microsoft.com/office/powerpoint/2010/main" val="2378626703"/>
              </p:ext>
            </p:extLst>
          </p:nvPr>
        </p:nvGraphicFramePr>
        <p:xfrm>
          <a:off x="749301" y="3277492"/>
          <a:ext cx="1734468" cy="511548"/>
        </p:xfrm>
        <a:graphic>
          <a:graphicData uri="http://schemas.openxmlformats.org/presentationml/2006/ole">
            <mc:AlternateContent xmlns:mc="http://schemas.openxmlformats.org/markup-compatibility/2006">
              <mc:Choice xmlns:v="urn:schemas-microsoft-com:vml" Requires="v">
                <p:oleObj spid="_x0000_s60274" name="Equation" r:id="rId4" imgW="888614" imgH="241195" progId="Equation.3">
                  <p:embed/>
                </p:oleObj>
              </mc:Choice>
              <mc:Fallback>
                <p:oleObj name="Equation" r:id="rId4" imgW="888614" imgH="241195"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301" y="3277492"/>
                        <a:ext cx="1734468" cy="511548"/>
                      </a:xfrm>
                      <a:prstGeom prst="rect">
                        <a:avLst/>
                      </a:prstGeom>
                      <a:noFill/>
                      <a:ln>
                        <a:noFill/>
                      </a:ln>
                      <a:effectLst/>
                      <a:extLst/>
                    </p:spPr>
                  </p:pic>
                </p:oleObj>
              </mc:Fallback>
            </mc:AlternateContent>
          </a:graphicData>
        </a:graphic>
      </p:graphicFrame>
      <p:graphicFrame>
        <p:nvGraphicFramePr>
          <p:cNvPr id="59396" name="Object 4"/>
          <p:cNvGraphicFramePr>
            <a:graphicFrameLocks noChangeAspect="1"/>
          </p:cNvGraphicFramePr>
          <p:nvPr/>
        </p:nvGraphicFramePr>
        <p:xfrm>
          <a:off x="7143750" y="3678238"/>
          <a:ext cx="1525588" cy="512762"/>
        </p:xfrm>
        <a:graphic>
          <a:graphicData uri="http://schemas.openxmlformats.org/presentationml/2006/ole">
            <mc:AlternateContent xmlns:mc="http://schemas.openxmlformats.org/markup-compatibility/2006">
              <mc:Choice xmlns:v="urn:schemas-microsoft-com:vml" Requires="v">
                <p:oleObj spid="_x0000_s60275" name="Equation" r:id="rId6" imgW="876300" imgH="228600" progId="Equation.3">
                  <p:embed/>
                </p:oleObj>
              </mc:Choice>
              <mc:Fallback>
                <p:oleObj name="Equation" r:id="rId6" imgW="876300" imgH="2286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3750" y="3678238"/>
                        <a:ext cx="1525588" cy="512762"/>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7" name="Object 5"/>
          <p:cNvGraphicFramePr>
            <a:graphicFrameLocks noChangeAspect="1"/>
          </p:cNvGraphicFramePr>
          <p:nvPr>
            <p:extLst>
              <p:ext uri="{D42A27DB-BD31-4B8C-83A1-F6EECF244321}">
                <p14:modId xmlns:p14="http://schemas.microsoft.com/office/powerpoint/2010/main" val="4073495039"/>
              </p:ext>
            </p:extLst>
          </p:nvPr>
        </p:nvGraphicFramePr>
        <p:xfrm>
          <a:off x="468313" y="1138479"/>
          <a:ext cx="1871439" cy="922369"/>
        </p:xfrm>
        <a:graphic>
          <a:graphicData uri="http://schemas.openxmlformats.org/presentationml/2006/ole">
            <mc:AlternateContent xmlns:mc="http://schemas.openxmlformats.org/markup-compatibility/2006">
              <mc:Choice xmlns:v="urn:schemas-microsoft-com:vml" Requires="v">
                <p:oleObj spid="_x0000_s60276" name="公式" r:id="rId8" imgW="847614" imgH="371429" progId="Equation.3">
                  <p:embed/>
                </p:oleObj>
              </mc:Choice>
              <mc:Fallback>
                <p:oleObj name="公式" r:id="rId8" imgW="847614" imgH="371429"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313" y="1138479"/>
                        <a:ext cx="1871439" cy="922369"/>
                      </a:xfrm>
                      <a:prstGeom prst="rect">
                        <a:avLst/>
                      </a:prstGeom>
                      <a:noFill/>
                      <a:ln>
                        <a:noFill/>
                      </a:ln>
                      <a:effectLst/>
                      <a:extLst/>
                    </p:spPr>
                  </p:pic>
                </p:oleObj>
              </mc:Fallback>
            </mc:AlternateContent>
          </a:graphicData>
        </a:graphic>
      </p:graphicFrame>
      <p:graphicFrame>
        <p:nvGraphicFramePr>
          <p:cNvPr id="88070" name="Object 6"/>
          <p:cNvGraphicFramePr>
            <a:graphicFrameLocks noChangeAspect="1"/>
          </p:cNvGraphicFramePr>
          <p:nvPr>
            <p:extLst>
              <p:ext uri="{D42A27DB-BD31-4B8C-83A1-F6EECF244321}">
                <p14:modId xmlns:p14="http://schemas.microsoft.com/office/powerpoint/2010/main" val="808992020"/>
              </p:ext>
            </p:extLst>
          </p:nvPr>
        </p:nvGraphicFramePr>
        <p:xfrm>
          <a:off x="1888867" y="3277492"/>
          <a:ext cx="1598116" cy="466065"/>
        </p:xfrm>
        <a:graphic>
          <a:graphicData uri="http://schemas.openxmlformats.org/presentationml/2006/ole">
            <mc:AlternateContent xmlns:mc="http://schemas.openxmlformats.org/markup-compatibility/2006">
              <mc:Choice xmlns:v="urn:schemas-microsoft-com:vml" Requires="v">
                <p:oleObj spid="_x0000_s60277" name="Equation" r:id="rId10" imgW="888614" imgH="241195" progId="Equation.3">
                  <p:embed/>
                </p:oleObj>
              </mc:Choice>
              <mc:Fallback>
                <p:oleObj name="Equation" r:id="rId10" imgW="888614" imgH="241195"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88867" y="3277492"/>
                        <a:ext cx="1598116" cy="466065"/>
                      </a:xfrm>
                      <a:prstGeom prst="rect">
                        <a:avLst/>
                      </a:prstGeom>
                      <a:noFill/>
                      <a:ln>
                        <a:noFill/>
                      </a:ln>
                      <a:effectLst/>
                      <a:extLst/>
                    </p:spPr>
                  </p:pic>
                </p:oleObj>
              </mc:Fallback>
            </mc:AlternateContent>
          </a:graphicData>
        </a:graphic>
      </p:graphicFrame>
      <p:graphicFrame>
        <p:nvGraphicFramePr>
          <p:cNvPr id="88134" name="Object 70"/>
          <p:cNvGraphicFramePr>
            <a:graphicFrameLocks noChangeAspect="1"/>
          </p:cNvGraphicFramePr>
          <p:nvPr>
            <p:extLst>
              <p:ext uri="{D42A27DB-BD31-4B8C-83A1-F6EECF244321}">
                <p14:modId xmlns:p14="http://schemas.microsoft.com/office/powerpoint/2010/main" val="3330513817"/>
              </p:ext>
            </p:extLst>
          </p:nvPr>
        </p:nvGraphicFramePr>
        <p:xfrm>
          <a:off x="1128713" y="1972567"/>
          <a:ext cx="2075135" cy="515677"/>
        </p:xfrm>
        <a:graphic>
          <a:graphicData uri="http://schemas.openxmlformats.org/presentationml/2006/ole">
            <mc:AlternateContent xmlns:mc="http://schemas.openxmlformats.org/markup-compatibility/2006">
              <mc:Choice xmlns:v="urn:schemas-microsoft-com:vml" Requires="v">
                <p:oleObj spid="_x0000_s60278" name="Equation" r:id="rId12" imgW="1000131" imgH="161960" progId="Equation.3">
                  <p:embed/>
                </p:oleObj>
              </mc:Choice>
              <mc:Fallback>
                <p:oleObj name="Equation" r:id="rId12" imgW="1000131" imgH="161960" progId="Equation.3">
                  <p:embed/>
                  <p:pic>
                    <p:nvPicPr>
                      <p:cNvPr id="0" name="Object 7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28713" y="1972567"/>
                        <a:ext cx="2075135" cy="515677"/>
                      </a:xfrm>
                      <a:prstGeom prst="rect">
                        <a:avLst/>
                      </a:prstGeom>
                      <a:noFill/>
                      <a:ln>
                        <a:noFill/>
                      </a:ln>
                      <a:effectLst/>
                      <a:extLst/>
                    </p:spPr>
                  </p:pic>
                </p:oleObj>
              </mc:Fallback>
            </mc:AlternateContent>
          </a:graphicData>
        </a:graphic>
      </p:graphicFrame>
      <p:graphicFrame>
        <p:nvGraphicFramePr>
          <p:cNvPr id="88135" name="Object 71"/>
          <p:cNvGraphicFramePr>
            <a:graphicFrameLocks noChangeAspect="1"/>
          </p:cNvGraphicFramePr>
          <p:nvPr>
            <p:extLst>
              <p:ext uri="{D42A27DB-BD31-4B8C-83A1-F6EECF244321}">
                <p14:modId xmlns:p14="http://schemas.microsoft.com/office/powerpoint/2010/main" val="391941622"/>
              </p:ext>
            </p:extLst>
          </p:nvPr>
        </p:nvGraphicFramePr>
        <p:xfrm>
          <a:off x="1187450" y="2636142"/>
          <a:ext cx="2520454" cy="520031"/>
        </p:xfrm>
        <a:graphic>
          <a:graphicData uri="http://schemas.openxmlformats.org/presentationml/2006/ole">
            <mc:AlternateContent xmlns:mc="http://schemas.openxmlformats.org/markup-compatibility/2006">
              <mc:Choice xmlns:v="urn:schemas-microsoft-com:vml" Requires="v">
                <p:oleObj spid="_x0000_s60279" name="Equation" r:id="rId14" imgW="1247667" imgH="161960" progId="Equation.3">
                  <p:embed/>
                </p:oleObj>
              </mc:Choice>
              <mc:Fallback>
                <p:oleObj name="Equation" r:id="rId14" imgW="1247667" imgH="161960" progId="Equation.3">
                  <p:embed/>
                  <p:pic>
                    <p:nvPicPr>
                      <p:cNvPr id="0" name="Object 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87450" y="2636142"/>
                        <a:ext cx="2520454" cy="520031"/>
                      </a:xfrm>
                      <a:prstGeom prst="rect">
                        <a:avLst/>
                      </a:prstGeom>
                      <a:noFill/>
                      <a:ln>
                        <a:noFill/>
                      </a:ln>
                      <a:effectLst/>
                      <a:extLst/>
                    </p:spPr>
                  </p:pic>
                </p:oleObj>
              </mc:Fallback>
            </mc:AlternateContent>
          </a:graphicData>
        </a:graphic>
      </p:graphicFrame>
      <p:graphicFrame>
        <p:nvGraphicFramePr>
          <p:cNvPr id="88136" name="Object 72"/>
          <p:cNvGraphicFramePr>
            <a:graphicFrameLocks noChangeAspect="1"/>
          </p:cNvGraphicFramePr>
          <p:nvPr/>
        </p:nvGraphicFramePr>
        <p:xfrm>
          <a:off x="1143000" y="3789363"/>
          <a:ext cx="3500438" cy="1100137"/>
        </p:xfrm>
        <a:graphic>
          <a:graphicData uri="http://schemas.openxmlformats.org/presentationml/2006/ole">
            <mc:AlternateContent xmlns:mc="http://schemas.openxmlformats.org/markup-compatibility/2006">
              <mc:Choice xmlns:v="urn:schemas-microsoft-com:vml" Requires="v">
                <p:oleObj spid="_x0000_s60280" name="Equation" r:id="rId16" imgW="1324060" imgH="352533" progId="Equation.3">
                  <p:embed/>
                </p:oleObj>
              </mc:Choice>
              <mc:Fallback>
                <p:oleObj name="Equation" r:id="rId16" imgW="1324060" imgH="352533" progId="Equation.3">
                  <p:embed/>
                  <p:pic>
                    <p:nvPicPr>
                      <p:cNvPr id="0" name="Object 7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43000" y="3789363"/>
                        <a:ext cx="3500438" cy="1100137"/>
                      </a:xfrm>
                      <a:prstGeom prst="rect">
                        <a:avLst/>
                      </a:prstGeom>
                      <a:solidFill>
                        <a:srgbClr val="FFFFCC"/>
                      </a:solidFill>
                      <a:ln w="38100">
                        <a:solidFill>
                          <a:srgbClr val="00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137" name="Text Box 73"/>
          <p:cNvSpPr txBox="1">
            <a:spLocks noChangeArrowheads="1"/>
          </p:cNvSpPr>
          <p:nvPr/>
        </p:nvSpPr>
        <p:spPr bwMode="auto">
          <a:xfrm>
            <a:off x="192088" y="2015429"/>
            <a:ext cx="1296987" cy="519113"/>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800">
                <a:solidFill>
                  <a:srgbClr val="E60000"/>
                </a:solidFill>
                <a:effectLst>
                  <a:outerShdw blurRad="38100" dist="38100" dir="2700000" algn="tl">
                    <a:srgbClr val="C0C0C0"/>
                  </a:outerShdw>
                </a:effectLst>
                <a:latin typeface="Times New Roman" pitchFamily="18" charset="0"/>
              </a:rPr>
              <a:t>例</a:t>
            </a:r>
            <a:r>
              <a:rPr lang="en-US" altLang="zh-CN" sz="2800">
                <a:solidFill>
                  <a:srgbClr val="E60000"/>
                </a:solidFill>
                <a:effectLst>
                  <a:outerShdw blurRad="38100" dist="38100" dir="2700000" algn="tl">
                    <a:srgbClr val="C0C0C0"/>
                  </a:outerShdw>
                </a:effectLst>
                <a:latin typeface="Times New Roman" pitchFamily="18" charset="0"/>
              </a:rPr>
              <a:t>2</a:t>
            </a:r>
            <a:r>
              <a:rPr lang="zh-CN" altLang="en-US" sz="2800">
                <a:solidFill>
                  <a:srgbClr val="E60000"/>
                </a:solidFill>
                <a:effectLst>
                  <a:outerShdw blurRad="38100" dist="38100" dir="2700000" algn="tl">
                    <a:srgbClr val="C0C0C0"/>
                  </a:outerShdw>
                </a:effectLst>
                <a:latin typeface="Times New Roman" pitchFamily="18" charset="0"/>
              </a:rPr>
              <a:t>：</a:t>
            </a:r>
          </a:p>
        </p:txBody>
      </p:sp>
      <p:sp>
        <p:nvSpPr>
          <p:cNvPr id="88138" name="Rectangle 74"/>
          <p:cNvSpPr>
            <a:spLocks noChangeArrowheads="1"/>
          </p:cNvSpPr>
          <p:nvPr/>
        </p:nvSpPr>
        <p:spPr bwMode="auto">
          <a:xfrm>
            <a:off x="323850" y="4868863"/>
            <a:ext cx="8569325" cy="1501775"/>
          </a:xfrm>
          <a:prstGeom prst="rect">
            <a:avLst/>
          </a:prstGeom>
          <a:noFill/>
          <a:ln w="9525">
            <a:noFill/>
            <a:miter lim="800000"/>
            <a:headEnd/>
            <a:tailEnd/>
          </a:ln>
          <a:effectLst/>
        </p:spPr>
        <p:txBody>
          <a:bodyPr>
            <a:spAutoFit/>
          </a:bodyPr>
          <a:lstStyle/>
          <a:p>
            <a:pPr eaLnBrk="1" hangingPunct="1">
              <a:lnSpc>
                <a:spcPct val="110000"/>
              </a:lnSpc>
              <a:defRPr/>
            </a:pPr>
            <a:r>
              <a:rPr lang="en-US" altLang="zh-CN" sz="2800" dirty="0">
                <a:solidFill>
                  <a:srgbClr val="CC0000"/>
                </a:solidFill>
                <a:effectLst>
                  <a:outerShdw blurRad="38100" dist="38100" dir="2700000" algn="tl">
                    <a:srgbClr val="C0C0C0"/>
                  </a:outerShdw>
                </a:effectLst>
              </a:rPr>
              <a:t>  </a:t>
            </a:r>
            <a:r>
              <a:rPr lang="zh-CN" altLang="en-US" sz="2800" dirty="0">
                <a:solidFill>
                  <a:srgbClr val="CC0000"/>
                </a:solidFill>
                <a:effectLst>
                  <a:outerShdw blurRad="38100" dist="38100" dir="2700000" algn="tl">
                    <a:srgbClr val="C0C0C0"/>
                  </a:outerShdw>
                </a:effectLst>
              </a:rPr>
              <a:t>由以上</a:t>
            </a:r>
            <a:r>
              <a:rPr lang="en-US" altLang="zh-CN" sz="2800" dirty="0">
                <a:solidFill>
                  <a:srgbClr val="CC0000"/>
                </a:solidFill>
                <a:effectLst>
                  <a:outerShdw blurRad="38100" dist="38100" dir="2700000" algn="tl">
                    <a:srgbClr val="C0C0C0"/>
                  </a:outerShdw>
                </a:effectLst>
                <a:latin typeface="Times New Roman" pitchFamily="18" charset="0"/>
              </a:rPr>
              <a:t>2</a:t>
            </a:r>
            <a:r>
              <a:rPr lang="zh-CN" altLang="en-US" sz="2800" dirty="0">
                <a:solidFill>
                  <a:srgbClr val="CC0000"/>
                </a:solidFill>
                <a:effectLst>
                  <a:outerShdw blurRad="38100" dist="38100" dir="2700000" algn="tl">
                    <a:srgbClr val="C0C0C0"/>
                  </a:outerShdw>
                </a:effectLst>
                <a:latin typeface="Times New Roman" pitchFamily="18" charset="0"/>
              </a:rPr>
              <a:t>个例子</a:t>
            </a:r>
            <a:r>
              <a:rPr lang="zh-CN" altLang="en-US" sz="2800" dirty="0">
                <a:solidFill>
                  <a:srgbClr val="CC0000"/>
                </a:solidFill>
                <a:effectLst>
                  <a:outerShdw blurRad="38100" dist="38100" dir="2700000" algn="tl">
                    <a:srgbClr val="C0C0C0"/>
                  </a:outerShdw>
                </a:effectLst>
              </a:rPr>
              <a:t>可知，当电路不同时，计算</a:t>
            </a:r>
            <a:r>
              <a:rPr lang="zh-CN" altLang="en-US" sz="2800" dirty="0">
                <a:solidFill>
                  <a:srgbClr val="CC0000"/>
                </a:solidFill>
                <a:effectLst>
                  <a:outerShdw blurRad="38100" dist="38100" dir="2700000" algn="tl">
                    <a:srgbClr val="C0C0C0"/>
                  </a:outerShdw>
                </a:effectLst>
                <a:latin typeface="Times New Roman" pitchFamily="18" charset="0"/>
              </a:rPr>
              <a:t>电压放大倍数 </a:t>
            </a:r>
            <a:r>
              <a:rPr lang="en-US" altLang="zh-CN" sz="2800" i="1" dirty="0">
                <a:solidFill>
                  <a:srgbClr val="CC0000"/>
                </a:solidFill>
                <a:effectLst>
                  <a:outerShdw blurRad="38100" dist="38100" dir="2700000" algn="tl">
                    <a:srgbClr val="C0C0C0"/>
                  </a:outerShdw>
                </a:effectLst>
                <a:latin typeface="Times New Roman" pitchFamily="18" charset="0"/>
              </a:rPr>
              <a:t>A</a:t>
            </a:r>
            <a:r>
              <a:rPr lang="en-US" altLang="zh-CN" sz="2800" i="1" baseline="-25000" dirty="0">
                <a:solidFill>
                  <a:srgbClr val="CC0000"/>
                </a:solidFill>
                <a:effectLst>
                  <a:outerShdw blurRad="38100" dist="38100" dir="2700000" algn="tl">
                    <a:srgbClr val="C0C0C0"/>
                  </a:outerShdw>
                </a:effectLst>
                <a:latin typeface="Times New Roman" pitchFamily="18" charset="0"/>
              </a:rPr>
              <a:t>u</a:t>
            </a:r>
            <a:r>
              <a:rPr lang="en-US" altLang="zh-CN" sz="2800" dirty="0">
                <a:solidFill>
                  <a:srgbClr val="CC0000"/>
                </a:solidFill>
                <a:effectLst>
                  <a:outerShdw blurRad="38100" dist="38100" dir="2700000" algn="tl">
                    <a:srgbClr val="C0C0C0"/>
                  </a:outerShdw>
                </a:effectLst>
                <a:latin typeface="Times New Roman" pitchFamily="18" charset="0"/>
              </a:rPr>
              <a:t> </a:t>
            </a:r>
            <a:r>
              <a:rPr lang="zh-CN" altLang="en-US" sz="2800" dirty="0">
                <a:solidFill>
                  <a:srgbClr val="CC0000"/>
                </a:solidFill>
                <a:effectLst>
                  <a:outerShdw blurRad="38100" dist="38100" dir="2700000" algn="tl">
                    <a:srgbClr val="C0C0C0"/>
                  </a:outerShdw>
                </a:effectLst>
                <a:latin typeface="Times New Roman" pitchFamily="18" charset="0"/>
              </a:rPr>
              <a:t>的公式也不同。</a:t>
            </a:r>
            <a:r>
              <a:rPr lang="zh-CN" altLang="en-US" sz="2800" dirty="0">
                <a:solidFill>
                  <a:schemeClr val="tx2"/>
                </a:solidFill>
                <a:effectLst>
                  <a:outerShdw blurRad="38100" dist="38100" dir="2700000" algn="tl">
                    <a:srgbClr val="C0C0C0"/>
                  </a:outerShdw>
                </a:effectLst>
                <a:latin typeface="Times New Roman" pitchFamily="18" charset="0"/>
              </a:rPr>
              <a:t>要根据微变等效电路找出 </a:t>
            </a:r>
            <a:r>
              <a:rPr lang="en-US" altLang="zh-CN" sz="2800" i="1" dirty="0" err="1">
                <a:solidFill>
                  <a:schemeClr val="tx2"/>
                </a:solidFill>
                <a:effectLst>
                  <a:outerShdw blurRad="38100" dist="38100" dir="2700000" algn="tl">
                    <a:srgbClr val="C0C0C0"/>
                  </a:outerShdw>
                </a:effectLst>
                <a:latin typeface="Times New Roman" pitchFamily="18" charset="0"/>
                <a:ea typeface="楷体_GB2312" pitchFamily="49" charset="-122"/>
              </a:rPr>
              <a:t>u</a:t>
            </a:r>
            <a:r>
              <a:rPr lang="en-US" altLang="zh-CN" sz="2800" baseline="-25000" dirty="0" err="1">
                <a:solidFill>
                  <a:schemeClr val="tx2"/>
                </a:solidFill>
                <a:effectLst>
                  <a:outerShdw blurRad="38100" dist="38100" dir="2700000" algn="tl">
                    <a:srgbClr val="C0C0C0"/>
                  </a:outerShdw>
                </a:effectLst>
                <a:latin typeface="Times New Roman" pitchFamily="18" charset="0"/>
                <a:ea typeface="楷体_GB2312" pitchFamily="49" charset="-122"/>
              </a:rPr>
              <a:t>i</a:t>
            </a:r>
            <a:r>
              <a:rPr lang="en-US" altLang="zh-CN" sz="2800" baseline="-25000" dirty="0">
                <a:solidFill>
                  <a:schemeClr val="tx2"/>
                </a:solidFill>
                <a:effectLst>
                  <a:outerShdw blurRad="38100" dist="38100" dir="2700000" algn="tl">
                    <a:srgbClr val="C0C0C0"/>
                  </a:outerShdw>
                </a:effectLst>
                <a:latin typeface="Times New Roman" pitchFamily="18" charset="0"/>
                <a:ea typeface="楷体_GB2312" pitchFamily="49" charset="-122"/>
              </a:rPr>
              <a:t> </a:t>
            </a:r>
            <a:r>
              <a:rPr lang="zh-CN" altLang="en-US" sz="2800" dirty="0">
                <a:solidFill>
                  <a:schemeClr val="tx2"/>
                </a:solidFill>
                <a:effectLst>
                  <a:outerShdw blurRad="38100" dist="38100" dir="2700000" algn="tl">
                    <a:srgbClr val="C0C0C0"/>
                  </a:outerShdw>
                </a:effectLst>
                <a:latin typeface="Times New Roman" pitchFamily="18" charset="0"/>
              </a:rPr>
              <a:t>与 </a:t>
            </a:r>
            <a:r>
              <a:rPr lang="en-US" altLang="zh-CN" sz="2800" i="1" dirty="0" err="1">
                <a:solidFill>
                  <a:schemeClr val="tx2"/>
                </a:solidFill>
                <a:effectLst>
                  <a:outerShdw blurRad="38100" dist="38100" dir="2700000" algn="tl">
                    <a:srgbClr val="C0C0C0"/>
                  </a:outerShdw>
                </a:effectLst>
                <a:latin typeface="Times New Roman" pitchFamily="18" charset="0"/>
                <a:ea typeface="楷体_GB2312" pitchFamily="49" charset="-122"/>
              </a:rPr>
              <a:t>i</a:t>
            </a:r>
            <a:r>
              <a:rPr lang="en-US" altLang="zh-CN" sz="2800" baseline="-25000" dirty="0" err="1">
                <a:solidFill>
                  <a:schemeClr val="tx2"/>
                </a:solidFill>
                <a:effectLst>
                  <a:outerShdw blurRad="38100" dist="38100" dir="2700000" algn="tl">
                    <a:srgbClr val="C0C0C0"/>
                  </a:outerShdw>
                </a:effectLst>
                <a:latin typeface="Times New Roman" pitchFamily="18" charset="0"/>
                <a:ea typeface="楷体_GB2312" pitchFamily="49" charset="-122"/>
              </a:rPr>
              <a:t>b</a:t>
            </a:r>
            <a:r>
              <a:rPr lang="en-US" altLang="zh-CN" sz="2800" baseline="-25000" dirty="0">
                <a:solidFill>
                  <a:schemeClr val="tx2"/>
                </a:solidFill>
                <a:effectLst>
                  <a:outerShdw blurRad="38100" dist="38100" dir="2700000" algn="tl">
                    <a:srgbClr val="C0C0C0"/>
                  </a:outerShdw>
                </a:effectLst>
                <a:latin typeface="Times New Roman" pitchFamily="18" charset="0"/>
                <a:ea typeface="楷体_GB2312" pitchFamily="49" charset="-122"/>
              </a:rPr>
              <a:t> </a:t>
            </a:r>
            <a:r>
              <a:rPr lang="zh-CN" altLang="en-US" sz="2800" dirty="0">
                <a:solidFill>
                  <a:schemeClr val="tx2"/>
                </a:solidFill>
                <a:effectLst>
                  <a:outerShdw blurRad="38100" dist="38100" dir="2700000" algn="tl">
                    <a:srgbClr val="C0C0C0"/>
                  </a:outerShdw>
                </a:effectLst>
                <a:latin typeface="Times New Roman" pitchFamily="18" charset="0"/>
              </a:rPr>
              <a:t>的关系、 </a:t>
            </a:r>
            <a:r>
              <a:rPr lang="en-US" altLang="zh-CN" sz="2800" i="1" dirty="0" err="1">
                <a:solidFill>
                  <a:schemeClr val="tx2"/>
                </a:solidFill>
                <a:effectLst>
                  <a:outerShdw blurRad="38100" dist="38100" dir="2700000" algn="tl">
                    <a:srgbClr val="C0C0C0"/>
                  </a:outerShdw>
                </a:effectLst>
                <a:latin typeface="Times New Roman" pitchFamily="18" charset="0"/>
                <a:ea typeface="楷体_GB2312" pitchFamily="49" charset="-122"/>
              </a:rPr>
              <a:t>u</a:t>
            </a:r>
            <a:r>
              <a:rPr lang="en-US" altLang="zh-CN" sz="2800" baseline="-25000" dirty="0" err="1">
                <a:solidFill>
                  <a:schemeClr val="tx2"/>
                </a:solidFill>
                <a:effectLst>
                  <a:outerShdw blurRad="38100" dist="38100" dir="2700000" algn="tl">
                    <a:srgbClr val="C0C0C0"/>
                  </a:outerShdw>
                </a:effectLst>
                <a:latin typeface="Times New Roman" pitchFamily="18" charset="0"/>
                <a:ea typeface="楷体_GB2312" pitchFamily="49" charset="-122"/>
              </a:rPr>
              <a:t>o</a:t>
            </a:r>
            <a:r>
              <a:rPr lang="en-US" altLang="zh-CN" sz="2800" baseline="-25000" dirty="0">
                <a:solidFill>
                  <a:schemeClr val="tx2"/>
                </a:solidFill>
                <a:effectLst>
                  <a:outerShdw blurRad="38100" dist="38100" dir="2700000" algn="tl">
                    <a:srgbClr val="C0C0C0"/>
                  </a:outerShdw>
                </a:effectLst>
                <a:latin typeface="Times New Roman" pitchFamily="18" charset="0"/>
                <a:ea typeface="楷体_GB2312" pitchFamily="49" charset="-122"/>
              </a:rPr>
              <a:t> </a:t>
            </a:r>
            <a:r>
              <a:rPr lang="zh-CN" altLang="en-US" sz="2800" dirty="0">
                <a:solidFill>
                  <a:schemeClr val="tx2"/>
                </a:solidFill>
                <a:effectLst>
                  <a:outerShdw blurRad="38100" dist="38100" dir="2700000" algn="tl">
                    <a:srgbClr val="C0C0C0"/>
                  </a:outerShdw>
                </a:effectLst>
                <a:latin typeface="Times New Roman" pitchFamily="18" charset="0"/>
              </a:rPr>
              <a:t>与 </a:t>
            </a:r>
            <a:r>
              <a:rPr lang="en-US" altLang="zh-CN" sz="2800" i="1" dirty="0" err="1">
                <a:solidFill>
                  <a:schemeClr val="tx2"/>
                </a:solidFill>
                <a:effectLst>
                  <a:outerShdw blurRad="38100" dist="38100" dir="2700000" algn="tl">
                    <a:srgbClr val="C0C0C0"/>
                  </a:outerShdw>
                </a:effectLst>
                <a:latin typeface="Times New Roman" pitchFamily="18" charset="0"/>
                <a:ea typeface="楷体_GB2312" pitchFamily="49" charset="-122"/>
              </a:rPr>
              <a:t>i</a:t>
            </a:r>
            <a:r>
              <a:rPr lang="en-US" altLang="zh-CN" sz="2800" baseline="-25000" dirty="0" err="1">
                <a:solidFill>
                  <a:schemeClr val="tx2"/>
                </a:solidFill>
                <a:effectLst>
                  <a:outerShdw blurRad="38100" dist="38100" dir="2700000" algn="tl">
                    <a:srgbClr val="C0C0C0"/>
                  </a:outerShdw>
                </a:effectLst>
                <a:latin typeface="Times New Roman" pitchFamily="18" charset="0"/>
                <a:ea typeface="楷体_GB2312" pitchFamily="49" charset="-122"/>
              </a:rPr>
              <a:t>c</a:t>
            </a:r>
            <a:r>
              <a:rPr lang="en-US" altLang="zh-CN" sz="2800" i="1" baseline="-25000" dirty="0">
                <a:solidFill>
                  <a:schemeClr val="tx2"/>
                </a:solidFill>
                <a:effectLst>
                  <a:outerShdw blurRad="38100" dist="38100" dir="2700000" algn="tl">
                    <a:srgbClr val="C0C0C0"/>
                  </a:outerShdw>
                </a:effectLst>
                <a:latin typeface="Times New Roman" pitchFamily="18" charset="0"/>
                <a:ea typeface="楷体_GB2312" pitchFamily="49" charset="-122"/>
              </a:rPr>
              <a:t> </a:t>
            </a:r>
            <a:r>
              <a:rPr lang="zh-CN" altLang="en-US" sz="2800" dirty="0">
                <a:solidFill>
                  <a:schemeClr val="tx2"/>
                </a:solidFill>
                <a:effectLst>
                  <a:outerShdw blurRad="38100" dist="38100" dir="2700000" algn="tl">
                    <a:srgbClr val="C0C0C0"/>
                  </a:outerShdw>
                </a:effectLst>
                <a:latin typeface="Times New Roman" pitchFamily="18" charset="0"/>
              </a:rPr>
              <a:t>的关系。</a:t>
            </a:r>
          </a:p>
        </p:txBody>
      </p:sp>
      <p:sp>
        <p:nvSpPr>
          <p:cNvPr id="59404" name="AutoShape 83"/>
          <p:cNvSpPr>
            <a:spLocks/>
          </p:cNvSpPr>
          <p:nvPr/>
        </p:nvSpPr>
        <p:spPr bwMode="auto">
          <a:xfrm rot="-5400000">
            <a:off x="8027193" y="3326607"/>
            <a:ext cx="233363" cy="615950"/>
          </a:xfrm>
          <a:prstGeom prst="leftBrace">
            <a:avLst>
              <a:gd name="adj1" fmla="val 21995"/>
              <a:gd name="adj2" fmla="val 50255"/>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pic>
        <p:nvPicPr>
          <p:cNvPr id="59405" name="Picture 209" descr="图片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59263" y="606425"/>
            <a:ext cx="4691062"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txBox="1">
            <a:spLocks noChangeArrowheads="1"/>
          </p:cNvSpPr>
          <p:nvPr/>
        </p:nvSpPr>
        <p:spPr bwMode="auto">
          <a:xfrm>
            <a:off x="0" y="69057"/>
            <a:ext cx="4419600" cy="5238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eaLnBrk="1" hangingPunct="1">
              <a:buFontTx/>
              <a:buNone/>
              <a:defRPr/>
            </a:pPr>
            <a:r>
              <a:rPr lang="en-US" altLang="zh-CN" sz="2800" b="1" kern="1200" dirty="0" smtClean="0">
                <a:solidFill>
                  <a:srgbClr val="0000FF"/>
                </a:solidFill>
                <a:latin typeface="微软雅黑" panose="020B0503020204020204" pitchFamily="34" charset="-122"/>
                <a:ea typeface="微软雅黑" panose="020B0503020204020204" pitchFamily="34" charset="-122"/>
              </a:rPr>
              <a:t>15.3.1   </a:t>
            </a:r>
            <a:r>
              <a:rPr lang="zh-CN" altLang="en-US" sz="2800" b="1" kern="1200" dirty="0" smtClean="0">
                <a:solidFill>
                  <a:srgbClr val="0000FF"/>
                </a:solidFill>
                <a:latin typeface="微软雅黑" panose="020B0503020204020204" pitchFamily="34" charset="-122"/>
                <a:ea typeface="微软雅黑" panose="020B0503020204020204" pitchFamily="34" charset="-122"/>
              </a:rPr>
              <a:t>微变等效电路法</a:t>
            </a:r>
            <a:endParaRPr lang="zh-CN" altLang="en-US" sz="2800" b="1" kern="12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8134"/>
                                        </p:tgtEl>
                                        <p:attrNameLst>
                                          <p:attrName>style.visibility</p:attrName>
                                        </p:attrNameLst>
                                      </p:cBhvr>
                                      <p:to>
                                        <p:strVal val="visible"/>
                                      </p:to>
                                    </p:set>
                                    <p:animEffect transition="in" filter="wipe(left)">
                                      <p:cBhvr>
                                        <p:cTn id="7" dur="500"/>
                                        <p:tgtEl>
                                          <p:spTgt spid="881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8135"/>
                                        </p:tgtEl>
                                        <p:attrNameLst>
                                          <p:attrName>style.visibility</p:attrName>
                                        </p:attrNameLst>
                                      </p:cBhvr>
                                      <p:to>
                                        <p:strVal val="visible"/>
                                      </p:to>
                                    </p:set>
                                    <p:animEffect transition="in" filter="wipe(left)">
                                      <p:cBhvr>
                                        <p:cTn id="12" dur="500"/>
                                        <p:tgtEl>
                                          <p:spTgt spid="881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8067"/>
                                        </p:tgtEl>
                                        <p:attrNameLst>
                                          <p:attrName>style.visibility</p:attrName>
                                        </p:attrNameLst>
                                      </p:cBhvr>
                                      <p:to>
                                        <p:strVal val="visible"/>
                                      </p:to>
                                    </p:set>
                                    <p:animEffect transition="in" filter="wipe(left)">
                                      <p:cBhvr>
                                        <p:cTn id="17" dur="500"/>
                                        <p:tgtEl>
                                          <p:spTgt spid="880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8070"/>
                                        </p:tgtEl>
                                        <p:attrNameLst>
                                          <p:attrName>style.visibility</p:attrName>
                                        </p:attrNameLst>
                                      </p:cBhvr>
                                      <p:to>
                                        <p:strVal val="visible"/>
                                      </p:to>
                                    </p:set>
                                    <p:animEffect transition="in" filter="wipe(left)">
                                      <p:cBhvr>
                                        <p:cTn id="22" dur="500"/>
                                        <p:tgtEl>
                                          <p:spTgt spid="880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8136"/>
                                        </p:tgtEl>
                                        <p:attrNameLst>
                                          <p:attrName>style.visibility</p:attrName>
                                        </p:attrNameLst>
                                      </p:cBhvr>
                                      <p:to>
                                        <p:strVal val="visible"/>
                                      </p:to>
                                    </p:set>
                                    <p:animEffect transition="in" filter="wipe(left)">
                                      <p:cBhvr>
                                        <p:cTn id="27" dur="500"/>
                                        <p:tgtEl>
                                          <p:spTgt spid="881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8138"/>
                                        </p:tgtEl>
                                        <p:attrNameLst>
                                          <p:attrName>style.visibility</p:attrName>
                                        </p:attrNameLst>
                                      </p:cBhvr>
                                      <p:to>
                                        <p:strVal val="visible"/>
                                      </p:to>
                                    </p:set>
                                    <p:animEffect transition="in" filter="wipe(left)">
                                      <p:cBhvr>
                                        <p:cTn id="32" dur="500"/>
                                        <p:tgtEl>
                                          <p:spTgt spid="88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38"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407988" y="625078"/>
            <a:ext cx="6858000" cy="519113"/>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a:solidFill>
                  <a:srgbClr val="E60000"/>
                </a:solidFill>
                <a:effectLst>
                  <a:outerShdw blurRad="38100" dist="38100" dir="2700000" algn="tl">
                    <a:srgbClr val="C0C0C0"/>
                  </a:outerShdw>
                </a:effectLst>
                <a:latin typeface="Times New Roman" pitchFamily="18" charset="0"/>
              </a:rPr>
              <a:t>4</a:t>
            </a:r>
            <a:r>
              <a:rPr lang="en-US" altLang="zh-CN" sz="2800">
                <a:solidFill>
                  <a:srgbClr val="E60000"/>
                </a:solidFill>
                <a:effectLst>
                  <a:outerShdw blurRad="38100" dist="38100" dir="2700000" algn="tl">
                    <a:srgbClr val="C0C0C0"/>
                  </a:outerShdw>
                </a:effectLst>
              </a:rPr>
              <a:t>.</a:t>
            </a:r>
            <a:r>
              <a:rPr lang="zh-CN" altLang="en-US" sz="2800">
                <a:solidFill>
                  <a:srgbClr val="E60000"/>
                </a:solidFill>
                <a:effectLst>
                  <a:outerShdw blurRad="38100" dist="38100" dir="2700000" algn="tl">
                    <a:srgbClr val="C0C0C0"/>
                  </a:outerShdw>
                </a:effectLst>
              </a:rPr>
              <a:t>放大电路输入电阻的计算</a:t>
            </a:r>
          </a:p>
        </p:txBody>
      </p:sp>
      <p:sp>
        <p:nvSpPr>
          <p:cNvPr id="89152" name="Text Box 64"/>
          <p:cNvSpPr txBox="1">
            <a:spLocks noChangeArrowheads="1"/>
          </p:cNvSpPr>
          <p:nvPr/>
        </p:nvSpPr>
        <p:spPr bwMode="auto">
          <a:xfrm>
            <a:off x="293688" y="1080691"/>
            <a:ext cx="8420100" cy="1373187"/>
          </a:xfrm>
          <a:prstGeom prst="rect">
            <a:avLst/>
          </a:prstGeom>
          <a:noFill/>
          <a:ln w="38100">
            <a:noFill/>
            <a:miter lim="800000"/>
            <a:headEnd/>
            <a:tailEnd/>
          </a:ln>
          <a:effectLst/>
        </p:spPr>
        <p:txBody>
          <a:bodyPr lIns="90000" tIns="46800" rIns="90000" bIns="46800" anchor="ctr">
            <a:spAutoFit/>
          </a:bodyPr>
          <a:lstStyle/>
          <a:p>
            <a:pPr indent="571500" eaLnBrk="1" hangingPunct="1">
              <a:defRPr/>
            </a:pPr>
            <a:r>
              <a:rPr lang="zh-CN" altLang="en-US" sz="2800">
                <a:solidFill>
                  <a:schemeClr val="tx1"/>
                </a:solidFill>
                <a:effectLst>
                  <a:outerShdw blurRad="38100" dist="38100" dir="2700000" algn="tl">
                    <a:srgbClr val="C0C0C0"/>
                  </a:outerShdw>
                </a:effectLst>
              </a:rPr>
              <a:t>放大电路对信号源</a:t>
            </a:r>
            <a:r>
              <a:rPr lang="en-US" altLang="zh-CN" sz="2800">
                <a:solidFill>
                  <a:schemeClr val="tx1"/>
                </a:solidFill>
                <a:effectLst>
                  <a:outerShdw blurRad="38100" dist="38100" dir="2700000" algn="tl">
                    <a:srgbClr val="C0C0C0"/>
                  </a:outerShdw>
                </a:effectLst>
              </a:rPr>
              <a:t>(</a:t>
            </a:r>
            <a:r>
              <a:rPr lang="zh-CN" altLang="en-US" sz="2800">
                <a:solidFill>
                  <a:schemeClr val="tx1"/>
                </a:solidFill>
                <a:effectLst>
                  <a:outerShdw blurRad="38100" dist="38100" dir="2700000" algn="tl">
                    <a:srgbClr val="C0C0C0"/>
                  </a:outerShdw>
                </a:effectLst>
              </a:rPr>
              <a:t>或对前级放大电路</a:t>
            </a:r>
            <a:r>
              <a:rPr lang="en-US" altLang="zh-CN" sz="2800">
                <a:solidFill>
                  <a:schemeClr val="tx1"/>
                </a:solidFill>
                <a:effectLst>
                  <a:outerShdw blurRad="38100" dist="38100" dir="2700000" algn="tl">
                    <a:srgbClr val="C0C0C0"/>
                  </a:outerShdw>
                </a:effectLst>
              </a:rPr>
              <a:t>)</a:t>
            </a:r>
            <a:r>
              <a:rPr lang="zh-CN" altLang="en-US" sz="2800">
                <a:solidFill>
                  <a:schemeClr val="tx1"/>
                </a:solidFill>
                <a:effectLst>
                  <a:outerShdw blurRad="38100" dist="38100" dir="2700000" algn="tl">
                    <a:srgbClr val="C0C0C0"/>
                  </a:outerShdw>
                </a:effectLst>
              </a:rPr>
              <a:t>来说，是一个负载，可用一个电阻来等效代替。这个电阻是信号源的负载电阻</a:t>
            </a:r>
            <a:r>
              <a:rPr lang="en-US" altLang="zh-CN" sz="2800">
                <a:solidFill>
                  <a:schemeClr val="tx1"/>
                </a:solidFill>
                <a:effectLst>
                  <a:outerShdw blurRad="38100" dist="38100" dir="2700000" algn="tl">
                    <a:srgbClr val="C0C0C0"/>
                  </a:outerShdw>
                </a:effectLst>
              </a:rPr>
              <a:t>,</a:t>
            </a:r>
            <a:r>
              <a:rPr lang="zh-CN" altLang="en-US" sz="2800">
                <a:solidFill>
                  <a:schemeClr val="tx1"/>
                </a:solidFill>
                <a:effectLst>
                  <a:outerShdw blurRad="38100" dist="38100" dir="2700000" algn="tl">
                    <a:srgbClr val="C0C0C0"/>
                  </a:outerShdw>
                </a:effectLst>
              </a:rPr>
              <a:t>也就是放大电路的输入电阻。</a:t>
            </a:r>
          </a:p>
        </p:txBody>
      </p:sp>
      <p:sp>
        <p:nvSpPr>
          <p:cNvPr id="89153" name="Text Box 65"/>
          <p:cNvSpPr txBox="1">
            <a:spLocks noChangeArrowheads="1"/>
          </p:cNvSpPr>
          <p:nvPr/>
        </p:nvSpPr>
        <p:spPr bwMode="auto">
          <a:xfrm>
            <a:off x="179388" y="4566071"/>
            <a:ext cx="1752600" cy="519113"/>
          </a:xfrm>
          <a:prstGeom prst="rect">
            <a:avLst/>
          </a:prstGeom>
          <a:noFill/>
          <a:ln w="38100">
            <a:noFill/>
            <a:miter lim="800000"/>
            <a:headEnd/>
            <a:tailEnd/>
          </a:ln>
          <a:effectLst/>
        </p:spPr>
        <p:txBody>
          <a:bodyPr lIns="90000" tIns="46800" rIns="90000" bIns="46800" anchor="ctr">
            <a:spAutoFit/>
          </a:bodyPr>
          <a:lstStyle/>
          <a:p>
            <a:pPr algn="ctr" eaLnBrk="1" hangingPunct="1">
              <a:spcBef>
                <a:spcPct val="50000"/>
              </a:spcBef>
              <a:defRPr/>
            </a:pPr>
            <a:r>
              <a:rPr lang="zh-CN" altLang="en-US" sz="2800" dirty="0">
                <a:solidFill>
                  <a:srgbClr val="CC0000"/>
                </a:solidFill>
                <a:effectLst>
                  <a:outerShdw blurRad="38100" dist="38100" dir="2700000" algn="tl">
                    <a:srgbClr val="C0C0C0"/>
                  </a:outerShdw>
                </a:effectLst>
              </a:rPr>
              <a:t>定义：</a:t>
            </a:r>
          </a:p>
        </p:txBody>
      </p:sp>
      <p:sp>
        <p:nvSpPr>
          <p:cNvPr id="89154" name="Text Box 66"/>
          <p:cNvSpPr txBox="1">
            <a:spLocks noChangeArrowheads="1"/>
          </p:cNvSpPr>
          <p:nvPr/>
        </p:nvSpPr>
        <p:spPr bwMode="auto">
          <a:xfrm>
            <a:off x="5940425" y="2745978"/>
            <a:ext cx="2765425" cy="1501775"/>
          </a:xfrm>
          <a:prstGeom prst="rect">
            <a:avLst/>
          </a:prstGeom>
          <a:noFill/>
          <a:ln w="38100">
            <a:noFill/>
            <a:miter lim="800000"/>
            <a:headEnd/>
            <a:tailEnd/>
          </a:ln>
          <a:effectLst/>
        </p:spPr>
        <p:txBody>
          <a:bodyPr lIns="90000" tIns="46800" rIns="90000" bIns="46800" anchor="ctr">
            <a:spAutoFit/>
          </a:bodyPr>
          <a:lstStyle/>
          <a:p>
            <a:pPr eaLnBrk="1" hangingPunct="1">
              <a:lnSpc>
                <a:spcPct val="110000"/>
              </a:lnSpc>
              <a:defRPr/>
            </a:pPr>
            <a:r>
              <a:rPr lang="en-US" altLang="zh-CN" sz="2800">
                <a:solidFill>
                  <a:srgbClr val="000099"/>
                </a:solidFill>
                <a:effectLst>
                  <a:outerShdw blurRad="38100" dist="38100" dir="2700000" algn="tl">
                    <a:srgbClr val="C0C0C0"/>
                  </a:outerShdw>
                </a:effectLst>
              </a:rPr>
              <a:t>  </a:t>
            </a:r>
            <a:r>
              <a:rPr lang="zh-CN" altLang="en-US" sz="2800">
                <a:solidFill>
                  <a:srgbClr val="000099"/>
                </a:solidFill>
                <a:effectLst>
                  <a:outerShdw blurRad="38100" dist="38100" dir="2700000" algn="tl">
                    <a:srgbClr val="C0C0C0"/>
                  </a:outerShdw>
                </a:effectLst>
              </a:rPr>
              <a:t>输入电阻是对交流信号而言的</a:t>
            </a:r>
            <a:r>
              <a:rPr lang="en-US" altLang="zh-CN" sz="2800">
                <a:solidFill>
                  <a:srgbClr val="000099"/>
                </a:solidFill>
                <a:effectLst>
                  <a:outerShdw blurRad="38100" dist="38100" dir="2700000" algn="tl">
                    <a:srgbClr val="C0C0C0"/>
                  </a:outerShdw>
                </a:effectLst>
              </a:rPr>
              <a:t>,</a:t>
            </a:r>
            <a:r>
              <a:rPr lang="zh-CN" altLang="en-US" sz="2800">
                <a:solidFill>
                  <a:srgbClr val="000099"/>
                </a:solidFill>
                <a:effectLst>
                  <a:outerShdw blurRad="38100" dist="38100" dir="2700000" algn="tl">
                    <a:srgbClr val="C0C0C0"/>
                  </a:outerShdw>
                </a:effectLst>
              </a:rPr>
              <a:t>是动态电阻。</a:t>
            </a:r>
          </a:p>
        </p:txBody>
      </p:sp>
      <p:sp>
        <p:nvSpPr>
          <p:cNvPr id="61446" name="Rectangle 67"/>
          <p:cNvSpPr>
            <a:spLocks noChangeArrowheads="1"/>
          </p:cNvSpPr>
          <p:nvPr/>
        </p:nvSpPr>
        <p:spPr bwMode="auto">
          <a:xfrm>
            <a:off x="331788" y="2103041"/>
            <a:ext cx="4876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89157" name="AutoShape 69" descr="水滴"/>
          <p:cNvSpPr>
            <a:spLocks noChangeArrowheads="1"/>
          </p:cNvSpPr>
          <p:nvPr/>
        </p:nvSpPr>
        <p:spPr bwMode="auto">
          <a:xfrm rot="18907361">
            <a:off x="5267325" y="2952353"/>
            <a:ext cx="457200" cy="1143000"/>
          </a:xfrm>
          <a:prstGeom prst="curvedLeftArrow">
            <a:avLst>
              <a:gd name="adj1" fmla="val 50000"/>
              <a:gd name="adj2" fmla="val 100000"/>
              <a:gd name="adj3" fmla="val 33333"/>
            </a:avLst>
          </a:prstGeom>
          <a:blipFill dpi="0" rotWithShape="0">
            <a:blip r:embed="rId4"/>
            <a:srcRect/>
            <a:tile tx="0" ty="0" sx="100000" sy="100000" flip="none" algn="tl"/>
          </a:blipFill>
          <a:ln w="38100">
            <a:solidFill>
              <a:srgbClr val="006600"/>
            </a:solidFill>
            <a:miter lim="800000"/>
            <a:headEnd/>
            <a:tailEnd/>
          </a:ln>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pic>
        <p:nvPicPr>
          <p:cNvPr id="89202" name="Picture 114" descr="图片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163" y="2606278"/>
            <a:ext cx="4394200"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203" name="Picture 115" descr="图片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4238625"/>
            <a:ext cx="5194300"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1450" name="对象 1"/>
          <p:cNvGraphicFramePr>
            <a:graphicFrameLocks noChangeAspect="1"/>
          </p:cNvGraphicFramePr>
          <p:nvPr/>
        </p:nvGraphicFramePr>
        <p:xfrm>
          <a:off x="701675" y="5119688"/>
          <a:ext cx="2628900" cy="939800"/>
        </p:xfrm>
        <a:graphic>
          <a:graphicData uri="http://schemas.openxmlformats.org/presentationml/2006/ole">
            <mc:AlternateContent xmlns:mc="http://schemas.openxmlformats.org/markup-compatibility/2006">
              <mc:Choice xmlns:v="urn:schemas-microsoft-com:vml" Requires="v">
                <p:oleObj spid="_x0000_s61575" name="公式" r:id="rId7" imgW="2628900" imgH="939800" progId="Equation.3">
                  <p:embed/>
                </p:oleObj>
              </mc:Choice>
              <mc:Fallback>
                <p:oleObj name="公式" r:id="rId7" imgW="2628900" imgH="939800" progId="Equation.3">
                  <p:embed/>
                  <p:pic>
                    <p:nvPicPr>
                      <p:cNvPr id="0" name="对象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675" y="5119688"/>
                        <a:ext cx="26289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2"/>
          <p:cNvSpPr txBox="1">
            <a:spLocks noChangeArrowheads="1"/>
          </p:cNvSpPr>
          <p:nvPr/>
        </p:nvSpPr>
        <p:spPr bwMode="auto">
          <a:xfrm>
            <a:off x="0" y="69057"/>
            <a:ext cx="4419600" cy="5238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eaLnBrk="1" hangingPunct="1">
              <a:buFontTx/>
              <a:buNone/>
              <a:defRPr/>
            </a:pPr>
            <a:r>
              <a:rPr lang="en-US" altLang="zh-CN" sz="2800" b="1" kern="1200" dirty="0" smtClean="0">
                <a:solidFill>
                  <a:srgbClr val="0000FF"/>
                </a:solidFill>
                <a:latin typeface="微软雅黑" panose="020B0503020204020204" pitchFamily="34" charset="-122"/>
                <a:ea typeface="微软雅黑" panose="020B0503020204020204" pitchFamily="34" charset="-122"/>
              </a:rPr>
              <a:t>15.3.1   </a:t>
            </a:r>
            <a:r>
              <a:rPr lang="zh-CN" altLang="en-US" sz="2800" b="1" kern="1200" dirty="0" smtClean="0">
                <a:solidFill>
                  <a:srgbClr val="0000FF"/>
                </a:solidFill>
                <a:latin typeface="微软雅黑" panose="020B0503020204020204" pitchFamily="34" charset="-122"/>
                <a:ea typeface="微软雅黑" panose="020B0503020204020204" pitchFamily="34" charset="-122"/>
              </a:rPr>
              <a:t>微变等效电路法</a:t>
            </a:r>
            <a:endParaRPr lang="zh-CN" altLang="en-US" sz="2800" b="1" kern="12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152">
                                            <p:txEl>
                                              <p:pRg st="0" end="0"/>
                                            </p:txEl>
                                          </p:spTgt>
                                        </p:tgtEl>
                                        <p:attrNameLst>
                                          <p:attrName>style.visibility</p:attrName>
                                        </p:attrNameLst>
                                      </p:cBhvr>
                                      <p:to>
                                        <p:strVal val="visible"/>
                                      </p:to>
                                    </p:set>
                                    <p:animEffect transition="in" filter="wipe(left)">
                                      <p:cBhvr>
                                        <p:cTn id="7" dur="500"/>
                                        <p:tgtEl>
                                          <p:spTgt spid="891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9202"/>
                                        </p:tgtEl>
                                        <p:attrNameLst>
                                          <p:attrName>style.visibility</p:attrName>
                                        </p:attrNameLst>
                                      </p:cBhvr>
                                      <p:to>
                                        <p:strVal val="visible"/>
                                      </p:to>
                                    </p:set>
                                    <p:animEffect transition="in" filter="wipe(left)">
                                      <p:cBhvr>
                                        <p:cTn id="12" dur="500"/>
                                        <p:tgtEl>
                                          <p:spTgt spid="892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9153"/>
                                        </p:tgtEl>
                                        <p:attrNameLst>
                                          <p:attrName>style.visibility</p:attrName>
                                        </p:attrNameLst>
                                      </p:cBhvr>
                                      <p:to>
                                        <p:strVal val="visible"/>
                                      </p:to>
                                    </p:set>
                                    <p:animEffect transition="in" filter="wipe(left)">
                                      <p:cBhvr>
                                        <p:cTn id="17" dur="500"/>
                                        <p:tgtEl>
                                          <p:spTgt spid="89153"/>
                                        </p:tgtEl>
                                      </p:cBhvr>
                                    </p:animEffect>
                                  </p:childTnLst>
                                </p:cTn>
                              </p:par>
                              <p:par>
                                <p:cTn id="18" presetID="22" presetClass="entr" presetSubtype="4" fill="hold" nodeType="withEffect">
                                  <p:stCondLst>
                                    <p:cond delay="0"/>
                                  </p:stCondLst>
                                  <p:childTnLst>
                                    <p:set>
                                      <p:cBhvr>
                                        <p:cTn id="19" dur="1" fill="hold">
                                          <p:stCondLst>
                                            <p:cond delay="0"/>
                                          </p:stCondLst>
                                        </p:cTn>
                                        <p:tgtEl>
                                          <p:spTgt spid="61450"/>
                                        </p:tgtEl>
                                        <p:attrNameLst>
                                          <p:attrName>style.visibility</p:attrName>
                                        </p:attrNameLst>
                                      </p:cBhvr>
                                      <p:to>
                                        <p:strVal val="visible"/>
                                      </p:to>
                                    </p:set>
                                    <p:animEffect transition="in" filter="wipe(down)">
                                      <p:cBhvr>
                                        <p:cTn id="20" dur="500"/>
                                        <p:tgtEl>
                                          <p:spTgt spid="6145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89157"/>
                                        </p:tgtEl>
                                        <p:attrNameLst>
                                          <p:attrName>style.visibility</p:attrName>
                                        </p:attrNameLst>
                                      </p:cBhvr>
                                      <p:to>
                                        <p:strVal val="visible"/>
                                      </p:to>
                                    </p:set>
                                    <p:animEffect transition="in" filter="wipe(up)">
                                      <p:cBhvr>
                                        <p:cTn id="25" dur="500"/>
                                        <p:tgtEl>
                                          <p:spTgt spid="8915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89203"/>
                                        </p:tgtEl>
                                        <p:attrNameLst>
                                          <p:attrName>style.visibility</p:attrName>
                                        </p:attrNameLst>
                                      </p:cBhvr>
                                      <p:to>
                                        <p:strVal val="visible"/>
                                      </p:to>
                                    </p:set>
                                    <p:animEffect transition="in" filter="wipe(left)">
                                      <p:cBhvr>
                                        <p:cTn id="30" dur="500"/>
                                        <p:tgtEl>
                                          <p:spTgt spid="8920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9154">
                                            <p:txEl>
                                              <p:pRg st="0" end="0"/>
                                            </p:txEl>
                                          </p:spTgt>
                                        </p:tgtEl>
                                        <p:attrNameLst>
                                          <p:attrName>style.visibility</p:attrName>
                                        </p:attrNameLst>
                                      </p:cBhvr>
                                      <p:to>
                                        <p:strVal val="visible"/>
                                      </p:to>
                                    </p:set>
                                    <p:animEffect transition="in" filter="wipe(left)">
                                      <p:cBhvr>
                                        <p:cTn id="35" dur="500"/>
                                        <p:tgtEl>
                                          <p:spTgt spid="891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52" grpId="0" build="p" autoUpdateAnimBg="0"/>
      <p:bldP spid="89153" grpId="0" autoUpdateAnimBg="0"/>
      <p:bldP spid="89154" grpId="0" build="p" autoUpdateAnimBg="0"/>
      <p:bldP spid="8915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4"/>
          <p:cNvGrpSpPr>
            <a:grpSpLocks/>
          </p:cNvGrpSpPr>
          <p:nvPr/>
        </p:nvGrpSpPr>
        <p:grpSpPr bwMode="auto">
          <a:xfrm>
            <a:off x="971550" y="2873375"/>
            <a:ext cx="6426200" cy="1635125"/>
            <a:chOff x="624" y="1728"/>
            <a:chExt cx="4048" cy="1030"/>
          </a:xfrm>
        </p:grpSpPr>
        <p:graphicFrame>
          <p:nvGraphicFramePr>
            <p:cNvPr id="63493" name="Object 53"/>
            <p:cNvGraphicFramePr>
              <a:graphicFrameLocks noChangeAspect="1"/>
            </p:cNvGraphicFramePr>
            <p:nvPr/>
          </p:nvGraphicFramePr>
          <p:xfrm>
            <a:off x="624" y="1731"/>
            <a:ext cx="906" cy="721"/>
          </p:xfrm>
          <a:graphic>
            <a:graphicData uri="http://schemas.openxmlformats.org/presentationml/2006/ole">
              <mc:AlternateContent xmlns:mc="http://schemas.openxmlformats.org/markup-compatibility/2006">
                <mc:Choice xmlns:v="urn:schemas-microsoft-com:vml" Requires="v">
                  <p:oleObj spid="_x0000_s63872" name="Equation" r:id="rId4" imgW="476176" imgH="361981" progId="Equation.3">
                    <p:embed/>
                  </p:oleObj>
                </mc:Choice>
                <mc:Fallback>
                  <p:oleObj name="Equation" r:id="rId4" imgW="476176" imgH="361981" progId="Equation.3">
                    <p:embed/>
                    <p:pic>
                      <p:nvPicPr>
                        <p:cNvPr id="0" name="Object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 y="1731"/>
                          <a:ext cx="906" cy="72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4" name="Line 54"/>
            <p:cNvSpPr>
              <a:spLocks noChangeShapeType="1"/>
            </p:cNvSpPr>
            <p:nvPr/>
          </p:nvSpPr>
          <p:spPr bwMode="auto">
            <a:xfrm flipV="1">
              <a:off x="1468" y="2142"/>
              <a:ext cx="0" cy="310"/>
            </a:xfrm>
            <a:prstGeom prst="line">
              <a:avLst/>
            </a:prstGeom>
            <a:noFill/>
            <a:ln w="28575">
              <a:solidFill>
                <a:srgbClr val="FF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3495" name="Line 55"/>
            <p:cNvSpPr>
              <a:spLocks noChangeShapeType="1"/>
            </p:cNvSpPr>
            <p:nvPr/>
          </p:nvSpPr>
          <p:spPr bwMode="auto">
            <a:xfrm>
              <a:off x="1002" y="1935"/>
              <a:ext cx="0" cy="310"/>
            </a:xfrm>
            <a:prstGeom prst="line">
              <a:avLst/>
            </a:prstGeom>
            <a:noFill/>
            <a:ln w="28575">
              <a:solidFill>
                <a:srgbClr val="FF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3496" name="Object 56"/>
            <p:cNvGraphicFramePr>
              <a:graphicFrameLocks noChangeAspect="1"/>
            </p:cNvGraphicFramePr>
            <p:nvPr/>
          </p:nvGraphicFramePr>
          <p:xfrm>
            <a:off x="1792" y="1731"/>
            <a:ext cx="1648" cy="721"/>
          </p:xfrm>
          <a:graphic>
            <a:graphicData uri="http://schemas.openxmlformats.org/presentationml/2006/ole">
              <mc:AlternateContent xmlns:mc="http://schemas.openxmlformats.org/markup-compatibility/2006">
                <mc:Choice xmlns:v="urn:schemas-microsoft-com:vml" Requires="v">
                  <p:oleObj spid="_x0000_s63873" name="公式" r:id="rId6" imgW="933456" imgH="361981" progId="Equation.3">
                    <p:embed/>
                  </p:oleObj>
                </mc:Choice>
                <mc:Fallback>
                  <p:oleObj name="公式" r:id="rId6" imgW="933456" imgH="361981" progId="Equation.3">
                    <p:embed/>
                    <p:pic>
                      <p:nvPicPr>
                        <p:cNvPr id="0" name="Object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2" y="1731"/>
                          <a:ext cx="1648" cy="72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7" name="Line 57"/>
            <p:cNvSpPr>
              <a:spLocks noChangeShapeType="1"/>
            </p:cNvSpPr>
            <p:nvPr/>
          </p:nvSpPr>
          <p:spPr bwMode="auto">
            <a:xfrm flipV="1">
              <a:off x="4002" y="2426"/>
              <a:ext cx="0" cy="310"/>
            </a:xfrm>
            <a:prstGeom prst="line">
              <a:avLst/>
            </a:prstGeom>
            <a:noFill/>
            <a:ln w="28575">
              <a:solidFill>
                <a:srgbClr val="FF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3498" name="Object 58"/>
            <p:cNvGraphicFramePr>
              <a:graphicFrameLocks noChangeAspect="1"/>
            </p:cNvGraphicFramePr>
            <p:nvPr/>
          </p:nvGraphicFramePr>
          <p:xfrm>
            <a:off x="3292" y="1728"/>
            <a:ext cx="1380" cy="1030"/>
          </p:xfrm>
          <a:graphic>
            <a:graphicData uri="http://schemas.openxmlformats.org/presentationml/2006/ole">
              <mc:AlternateContent xmlns:mc="http://schemas.openxmlformats.org/markup-compatibility/2006">
                <mc:Choice xmlns:v="urn:schemas-microsoft-com:vml" Requires="v">
                  <p:oleObj spid="_x0000_s63874" name="公式" r:id="rId8" imgW="771491" imgH="552554" progId="Equation.3">
                    <p:embed/>
                  </p:oleObj>
                </mc:Choice>
                <mc:Fallback>
                  <p:oleObj name="公式" r:id="rId8" imgW="771491" imgH="552554" progId="Equation.3">
                    <p:embed/>
                    <p:pic>
                      <p:nvPicPr>
                        <p:cNvPr id="0" name="Object 5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92" y="1728"/>
                          <a:ext cx="1380" cy="103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9" name="Line 59"/>
            <p:cNvSpPr>
              <a:spLocks noChangeShapeType="1"/>
            </p:cNvSpPr>
            <p:nvPr/>
          </p:nvSpPr>
          <p:spPr bwMode="auto">
            <a:xfrm flipV="1">
              <a:off x="2218" y="1909"/>
              <a:ext cx="0" cy="310"/>
            </a:xfrm>
            <a:prstGeom prst="line">
              <a:avLst/>
            </a:prstGeom>
            <a:noFill/>
            <a:ln w="28575">
              <a:solidFill>
                <a:srgbClr val="FF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272444" name="Rectangle 60"/>
          <p:cNvSpPr>
            <a:spLocks noChangeArrowheads="1"/>
          </p:cNvSpPr>
          <p:nvPr/>
        </p:nvSpPr>
        <p:spPr bwMode="auto">
          <a:xfrm>
            <a:off x="323850" y="4508500"/>
            <a:ext cx="8569325" cy="1501775"/>
          </a:xfrm>
          <a:prstGeom prst="rect">
            <a:avLst/>
          </a:prstGeom>
          <a:noFill/>
          <a:ln w="9525">
            <a:noFill/>
            <a:miter lim="800000"/>
            <a:headEnd/>
            <a:tailEnd/>
          </a:ln>
          <a:effectLst/>
        </p:spPr>
        <p:txBody>
          <a:bodyPr>
            <a:spAutoFit/>
          </a:bodyPr>
          <a:lstStyle/>
          <a:p>
            <a:pPr eaLnBrk="1" hangingPunct="1">
              <a:lnSpc>
                <a:spcPct val="110000"/>
              </a:lnSpc>
              <a:defRPr/>
            </a:pPr>
            <a:r>
              <a:rPr lang="en-US" altLang="zh-CN" sz="2800">
                <a:solidFill>
                  <a:srgbClr val="CC0000"/>
                </a:solidFill>
                <a:effectLst>
                  <a:outerShdw blurRad="38100" dist="38100" dir="2700000" algn="tl">
                    <a:srgbClr val="C0C0C0"/>
                  </a:outerShdw>
                </a:effectLst>
              </a:rPr>
              <a:t>    </a:t>
            </a:r>
            <a:r>
              <a:rPr lang="zh-CN" altLang="en-US" sz="2800">
                <a:solidFill>
                  <a:srgbClr val="CC0000"/>
                </a:solidFill>
                <a:effectLst>
                  <a:outerShdw blurRad="38100" dist="38100" dir="2700000" algn="tl">
                    <a:srgbClr val="C0C0C0"/>
                  </a:outerShdw>
                </a:effectLst>
              </a:rPr>
              <a:t>输入电阻是表明放大电路从信号源吸取电流大小的参数。</a:t>
            </a:r>
            <a:r>
              <a:rPr lang="zh-CN" altLang="en-US" sz="2800">
                <a:solidFill>
                  <a:schemeClr val="tx1"/>
                </a:solidFill>
                <a:effectLst>
                  <a:outerShdw blurRad="38100" dist="38100" dir="2700000" algn="tl">
                    <a:srgbClr val="C0C0C0"/>
                  </a:outerShdw>
                </a:effectLst>
                <a:latin typeface="Times New Roman" pitchFamily="18" charset="0"/>
              </a:rPr>
              <a:t>电路的输入电阻愈大，从信号源取得的电流愈小，因此一般总是希望得到较大的输入电阻。</a:t>
            </a:r>
          </a:p>
        </p:txBody>
      </p:sp>
      <p:pic>
        <p:nvPicPr>
          <p:cNvPr id="63492" name="Picture 86" descr="图片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513" y="765175"/>
            <a:ext cx="4608512"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txBox="1">
            <a:spLocks noChangeArrowheads="1"/>
          </p:cNvSpPr>
          <p:nvPr/>
        </p:nvSpPr>
        <p:spPr bwMode="auto">
          <a:xfrm>
            <a:off x="0" y="69057"/>
            <a:ext cx="4419600" cy="5238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eaLnBrk="1" hangingPunct="1">
              <a:buFontTx/>
              <a:buNone/>
              <a:defRPr/>
            </a:pPr>
            <a:r>
              <a:rPr lang="en-US" altLang="zh-CN" sz="2800" b="1" kern="1200" dirty="0" smtClean="0">
                <a:solidFill>
                  <a:srgbClr val="0000FF"/>
                </a:solidFill>
                <a:latin typeface="微软雅黑" panose="020B0503020204020204" pitchFamily="34" charset="-122"/>
                <a:ea typeface="微软雅黑" panose="020B0503020204020204" pitchFamily="34" charset="-122"/>
              </a:rPr>
              <a:t>15.3.1   </a:t>
            </a:r>
            <a:r>
              <a:rPr lang="zh-CN" altLang="en-US" sz="2800" b="1" kern="1200" dirty="0" smtClean="0">
                <a:solidFill>
                  <a:srgbClr val="0000FF"/>
                </a:solidFill>
                <a:latin typeface="微软雅黑" panose="020B0503020204020204" pitchFamily="34" charset="-122"/>
                <a:ea typeface="微软雅黑" panose="020B0503020204020204" pitchFamily="34" charset="-122"/>
              </a:rPr>
              <a:t>微变等效电路法</a:t>
            </a:r>
            <a:endParaRPr lang="zh-CN" altLang="en-US" sz="2800" b="1" kern="12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2444"/>
                                        </p:tgtEl>
                                        <p:attrNameLst>
                                          <p:attrName>style.visibility</p:attrName>
                                        </p:attrNameLst>
                                      </p:cBhvr>
                                      <p:to>
                                        <p:strVal val="visible"/>
                                      </p:to>
                                    </p:set>
                                    <p:animEffect transition="in" filter="wipe(left)">
                                      <p:cBhvr>
                                        <p:cTn id="12" dur="500"/>
                                        <p:tgtEl>
                                          <p:spTgt spid="272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444"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485" descr="图片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363" y="1797050"/>
            <a:ext cx="4973637"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5539" name="Object 344"/>
          <p:cNvGraphicFramePr>
            <a:graphicFrameLocks noChangeAspect="1"/>
          </p:cNvGraphicFramePr>
          <p:nvPr/>
        </p:nvGraphicFramePr>
        <p:xfrm>
          <a:off x="5749925" y="2012950"/>
          <a:ext cx="1231900" cy="1169988"/>
        </p:xfrm>
        <a:graphic>
          <a:graphicData uri="http://schemas.openxmlformats.org/presentationml/2006/ole">
            <mc:AlternateContent xmlns:mc="http://schemas.openxmlformats.org/markup-compatibility/2006">
              <mc:Choice xmlns:v="urn:schemas-microsoft-com:vml" Requires="v">
                <p:oleObj spid="_x0000_s66296" name="公式" r:id="rId5" imgW="400052" imgH="371429" progId="Equation.3">
                  <p:embed/>
                </p:oleObj>
              </mc:Choice>
              <mc:Fallback>
                <p:oleObj name="公式" r:id="rId5" imgW="400052" imgH="371429" progId="Equation.3">
                  <p:embed/>
                  <p:pic>
                    <p:nvPicPr>
                      <p:cNvPr id="0" name="Object 3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9925" y="2012950"/>
                        <a:ext cx="1231900" cy="11699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457" name="Object 345"/>
          <p:cNvGraphicFramePr>
            <a:graphicFrameLocks noChangeAspect="1"/>
          </p:cNvGraphicFramePr>
          <p:nvPr/>
        </p:nvGraphicFramePr>
        <p:xfrm>
          <a:off x="6113463" y="3119438"/>
          <a:ext cx="1216025" cy="569912"/>
        </p:xfrm>
        <a:graphic>
          <a:graphicData uri="http://schemas.openxmlformats.org/presentationml/2006/ole">
            <mc:AlternateContent xmlns:mc="http://schemas.openxmlformats.org/markup-compatibility/2006">
              <mc:Choice xmlns:v="urn:schemas-microsoft-com:vml" Requires="v">
                <p:oleObj spid="_x0000_s66297" name="Equation" r:id="rId7" imgW="542851" imgH="142795" progId="Equation.3">
                  <p:embed/>
                </p:oleObj>
              </mc:Choice>
              <mc:Fallback>
                <p:oleObj name="Equation" r:id="rId7" imgW="542851" imgH="142795" progId="Equation.3">
                  <p:embed/>
                  <p:pic>
                    <p:nvPicPr>
                      <p:cNvPr id="0" name="Object 3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3463" y="3119438"/>
                        <a:ext cx="1216025" cy="56991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458" name="Object 346"/>
          <p:cNvGraphicFramePr>
            <a:graphicFrameLocks noChangeAspect="1"/>
          </p:cNvGraphicFramePr>
          <p:nvPr/>
        </p:nvGraphicFramePr>
        <p:xfrm>
          <a:off x="5799138" y="3651250"/>
          <a:ext cx="2109787" cy="554038"/>
        </p:xfrm>
        <a:graphic>
          <a:graphicData uri="http://schemas.openxmlformats.org/presentationml/2006/ole">
            <mc:AlternateContent xmlns:mc="http://schemas.openxmlformats.org/markup-compatibility/2006">
              <mc:Choice xmlns:v="urn:schemas-microsoft-com:vml" Requires="v">
                <p:oleObj spid="_x0000_s66298" name="公式" r:id="rId9" imgW="790657" imgH="142795" progId="Equation.3">
                  <p:embed/>
                </p:oleObj>
              </mc:Choice>
              <mc:Fallback>
                <p:oleObj name="公式" r:id="rId9" imgW="790657" imgH="142795" progId="Equation.3">
                  <p:embed/>
                  <p:pic>
                    <p:nvPicPr>
                      <p:cNvPr id="0" name="Object 3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9138" y="3651250"/>
                        <a:ext cx="2109787" cy="5540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459" name="Rectangle 347"/>
          <p:cNvSpPr>
            <a:spLocks noChangeArrowheads="1"/>
          </p:cNvSpPr>
          <p:nvPr/>
        </p:nvSpPr>
        <p:spPr bwMode="auto">
          <a:xfrm>
            <a:off x="1931988" y="2125663"/>
            <a:ext cx="3421062" cy="2338387"/>
          </a:xfrm>
          <a:prstGeom prst="rect">
            <a:avLst/>
          </a:prstGeom>
          <a:noFill/>
          <a:ln w="28575">
            <a:solidFill>
              <a:srgbClr val="0066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graphicFrame>
        <p:nvGraphicFramePr>
          <p:cNvPr id="90460" name="Object 348"/>
          <p:cNvGraphicFramePr>
            <a:graphicFrameLocks noChangeAspect="1"/>
          </p:cNvGraphicFramePr>
          <p:nvPr/>
        </p:nvGraphicFramePr>
        <p:xfrm>
          <a:off x="6904038" y="2039938"/>
          <a:ext cx="1771650" cy="1214437"/>
        </p:xfrm>
        <a:graphic>
          <a:graphicData uri="http://schemas.openxmlformats.org/presentationml/2006/ole">
            <mc:AlternateContent xmlns:mc="http://schemas.openxmlformats.org/markup-compatibility/2006">
              <mc:Choice xmlns:v="urn:schemas-microsoft-com:vml" Requires="v">
                <p:oleObj spid="_x0000_s66299" name="公式" r:id="rId11" imgW="600079" imgH="390594" progId="Equation.3">
                  <p:embed/>
                </p:oleObj>
              </mc:Choice>
              <mc:Fallback>
                <p:oleObj name="公式" r:id="rId11" imgW="600079" imgH="390594" progId="Equation.3">
                  <p:embed/>
                  <p:pic>
                    <p:nvPicPr>
                      <p:cNvPr id="0" name="Object 3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04038" y="2039938"/>
                        <a:ext cx="1771650" cy="12144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466" name="Object 354"/>
          <p:cNvGraphicFramePr>
            <a:graphicFrameLocks noChangeAspect="1"/>
          </p:cNvGraphicFramePr>
          <p:nvPr/>
        </p:nvGraphicFramePr>
        <p:xfrm>
          <a:off x="5740400" y="4102100"/>
          <a:ext cx="1304925" cy="695325"/>
        </p:xfrm>
        <a:graphic>
          <a:graphicData uri="http://schemas.openxmlformats.org/presentationml/2006/ole">
            <mc:AlternateContent xmlns:mc="http://schemas.openxmlformats.org/markup-compatibility/2006">
              <mc:Choice xmlns:v="urn:schemas-microsoft-com:vml" Requires="v">
                <p:oleObj spid="_x0000_s66300" name="Equation" r:id="rId13" imgW="352543" imgH="142795" progId="Equation.3">
                  <p:embed/>
                </p:oleObj>
              </mc:Choice>
              <mc:Fallback>
                <p:oleObj name="Equation" r:id="rId13" imgW="352543" imgH="142795" progId="Equation.3">
                  <p:embed/>
                  <p:pic>
                    <p:nvPicPr>
                      <p:cNvPr id="0" name="Object 35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40400" y="4102100"/>
                        <a:ext cx="1304925" cy="6953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522" name="Rectangle 410"/>
          <p:cNvSpPr>
            <a:spLocks noChangeArrowheads="1"/>
          </p:cNvSpPr>
          <p:nvPr/>
        </p:nvSpPr>
        <p:spPr bwMode="auto">
          <a:xfrm>
            <a:off x="312738" y="2092325"/>
            <a:ext cx="1076325" cy="519113"/>
          </a:xfrm>
          <a:prstGeom prst="rect">
            <a:avLst/>
          </a:prstGeom>
          <a:noFill/>
          <a:ln w="9525">
            <a:noFill/>
            <a:miter lim="800000"/>
            <a:headEnd/>
            <a:tailEnd/>
          </a:ln>
          <a:effectLst/>
        </p:spPr>
        <p:txBody>
          <a:bodyPr wrap="none">
            <a:spAutoFit/>
          </a:bodyPr>
          <a:lstStyle/>
          <a:p>
            <a:pPr eaLnBrk="1" hangingPunct="1">
              <a:defRPr/>
            </a:pPr>
            <a:r>
              <a:rPr lang="zh-CN" altLang="en-US" sz="2800">
                <a:solidFill>
                  <a:srgbClr val="E60000"/>
                </a:solidFill>
                <a:effectLst>
                  <a:outerShdw blurRad="38100" dist="38100" dir="2700000" algn="tl">
                    <a:srgbClr val="C0C0C0"/>
                  </a:outerShdw>
                </a:effectLst>
                <a:latin typeface="Times New Roman" pitchFamily="18" charset="0"/>
                <a:ea typeface="楷体_GB2312" pitchFamily="49" charset="-122"/>
              </a:rPr>
              <a:t>例</a:t>
            </a:r>
            <a:r>
              <a:rPr lang="en-US" altLang="zh-CN" sz="2800">
                <a:solidFill>
                  <a:srgbClr val="E60000"/>
                </a:solidFill>
                <a:effectLst>
                  <a:outerShdw blurRad="38100" dist="38100" dir="2700000" algn="tl">
                    <a:srgbClr val="C0C0C0"/>
                  </a:outerShdw>
                </a:effectLst>
                <a:latin typeface="Times New Roman" pitchFamily="18" charset="0"/>
                <a:ea typeface="楷体_GB2312" pitchFamily="49" charset="-122"/>
              </a:rPr>
              <a:t>1</a:t>
            </a:r>
            <a:r>
              <a:rPr lang="zh-CN" altLang="en-US" sz="2800">
                <a:solidFill>
                  <a:srgbClr val="E60000"/>
                </a:solidFill>
                <a:effectLst>
                  <a:outerShdw blurRad="38100" dist="38100" dir="2700000" algn="tl">
                    <a:srgbClr val="C0C0C0"/>
                  </a:outerShdw>
                </a:effectLst>
                <a:latin typeface="Times New Roman" pitchFamily="18" charset="0"/>
                <a:ea typeface="楷体_GB2312" pitchFamily="49" charset="-122"/>
              </a:rPr>
              <a:t>：</a:t>
            </a:r>
          </a:p>
        </p:txBody>
      </p:sp>
      <p:grpSp>
        <p:nvGrpSpPr>
          <p:cNvPr id="2" name="Group 411"/>
          <p:cNvGrpSpPr>
            <a:grpSpLocks/>
          </p:cNvGrpSpPr>
          <p:nvPr/>
        </p:nvGrpSpPr>
        <p:grpSpPr bwMode="auto">
          <a:xfrm>
            <a:off x="1531938" y="3871913"/>
            <a:ext cx="439737" cy="796925"/>
            <a:chOff x="875" y="1361"/>
            <a:chExt cx="277" cy="502"/>
          </a:xfrm>
        </p:grpSpPr>
        <p:sp>
          <p:nvSpPr>
            <p:cNvPr id="65550" name="AutoShape 412"/>
            <p:cNvSpPr>
              <a:spLocks noChangeArrowheads="1"/>
            </p:cNvSpPr>
            <p:nvPr/>
          </p:nvSpPr>
          <p:spPr bwMode="auto">
            <a:xfrm>
              <a:off x="875" y="1361"/>
              <a:ext cx="179" cy="39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29 w 21600"/>
                <a:gd name="T13" fmla="*/ 2935 h 21600"/>
                <a:gd name="T14" fmla="*/ 18221 w 21600"/>
                <a:gd name="T15" fmla="*/ 9249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0">
              <a:gsLst>
                <a:gs pos="0">
                  <a:srgbClr val="FFFF00"/>
                </a:gs>
                <a:gs pos="100000">
                  <a:srgbClr val="FF0000"/>
                </a:gs>
              </a:gsLst>
              <a:lin ang="18900000" scaled="1"/>
            </a:gradFill>
            <a:ln w="38100">
              <a:solidFill>
                <a:srgbClr val="FF0000"/>
              </a:solidFill>
              <a:miter lim="800000"/>
              <a:headEnd/>
              <a:tailEnd/>
            </a:ln>
          </p:spPr>
          <p:txBody>
            <a:bodyPr wrap="none" lIns="90000" tIns="46800" rIns="90000" bIns="46800" anchor="ctr">
              <a:spAutoFit/>
            </a:bodyPr>
            <a:lstStyle/>
            <a:p>
              <a:endParaRPr lang="zh-CN" altLang="en-US"/>
            </a:p>
          </p:txBody>
        </p:sp>
        <p:sp>
          <p:nvSpPr>
            <p:cNvPr id="65551" name="Rectangle 413"/>
            <p:cNvSpPr>
              <a:spLocks noChangeArrowheads="1"/>
            </p:cNvSpPr>
            <p:nvPr/>
          </p:nvSpPr>
          <p:spPr bwMode="auto">
            <a:xfrm>
              <a:off x="907" y="1536"/>
              <a:ext cx="2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sz="2800" i="1">
                  <a:solidFill>
                    <a:srgbClr val="CC0000"/>
                  </a:solidFill>
                  <a:latin typeface="Times New Roman" panose="02020603050405020304" pitchFamily="18" charset="0"/>
                  <a:ea typeface="楷体_GB2312" pitchFamily="49" charset="-122"/>
                </a:rPr>
                <a:t>r</a:t>
              </a:r>
              <a:r>
                <a:rPr lang="en-US" altLang="zh-CN" sz="2800" baseline="-25000">
                  <a:solidFill>
                    <a:srgbClr val="CC0000"/>
                  </a:solidFill>
                  <a:latin typeface="Times New Roman" panose="02020603050405020304" pitchFamily="18" charset="0"/>
                  <a:ea typeface="楷体_GB2312" pitchFamily="49" charset="-122"/>
                </a:rPr>
                <a:t>i</a:t>
              </a:r>
            </a:p>
          </p:txBody>
        </p:sp>
      </p:grpSp>
      <p:grpSp>
        <p:nvGrpSpPr>
          <p:cNvPr id="3" name="Group 417"/>
          <p:cNvGrpSpPr>
            <a:grpSpLocks/>
          </p:cNvGrpSpPr>
          <p:nvPr/>
        </p:nvGrpSpPr>
        <p:grpSpPr bwMode="auto">
          <a:xfrm>
            <a:off x="2211388" y="2373313"/>
            <a:ext cx="511175" cy="533400"/>
            <a:chOff x="1288" y="432"/>
            <a:chExt cx="370" cy="336"/>
          </a:xfrm>
        </p:grpSpPr>
        <p:sp>
          <p:nvSpPr>
            <p:cNvPr id="65548" name="Line 418"/>
            <p:cNvSpPr>
              <a:spLocks noChangeShapeType="1"/>
            </p:cNvSpPr>
            <p:nvPr/>
          </p:nvSpPr>
          <p:spPr bwMode="auto">
            <a:xfrm>
              <a:off x="1296" y="480"/>
              <a:ext cx="0" cy="288"/>
            </a:xfrm>
            <a:prstGeom prst="line">
              <a:avLst/>
            </a:prstGeom>
            <a:noFill/>
            <a:ln w="38100">
              <a:solidFill>
                <a:srgbClr val="FF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5549" name="Object 419"/>
            <p:cNvGraphicFramePr>
              <a:graphicFrameLocks noChangeAspect="1"/>
            </p:cNvGraphicFramePr>
            <p:nvPr/>
          </p:nvGraphicFramePr>
          <p:xfrm>
            <a:off x="1288" y="432"/>
            <a:ext cx="370" cy="336"/>
          </p:xfrm>
          <a:graphic>
            <a:graphicData uri="http://schemas.openxmlformats.org/presentationml/2006/ole">
              <mc:AlternateContent xmlns:mc="http://schemas.openxmlformats.org/markup-compatibility/2006">
                <mc:Choice xmlns:v="urn:schemas-microsoft-com:vml" Requires="v">
                  <p:oleObj spid="_x0000_s66301" name="公式" r:id="rId15" imgW="200026" imgH="171408" progId="Equation.3">
                    <p:embed/>
                  </p:oleObj>
                </mc:Choice>
                <mc:Fallback>
                  <p:oleObj name="公式" r:id="rId15" imgW="200026" imgH="171408" progId="Equation.3">
                    <p:embed/>
                    <p:pic>
                      <p:nvPicPr>
                        <p:cNvPr id="0" name="Object 4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88" y="432"/>
                          <a:ext cx="370" cy="33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 name="Rectangle 2"/>
          <p:cNvSpPr txBox="1">
            <a:spLocks noChangeArrowheads="1"/>
          </p:cNvSpPr>
          <p:nvPr/>
        </p:nvSpPr>
        <p:spPr bwMode="auto">
          <a:xfrm>
            <a:off x="0" y="69057"/>
            <a:ext cx="4419600" cy="5238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eaLnBrk="1" hangingPunct="1">
              <a:buFontTx/>
              <a:buNone/>
              <a:defRPr/>
            </a:pPr>
            <a:r>
              <a:rPr lang="en-US" altLang="zh-CN" sz="2800" b="1" kern="1200" dirty="0" smtClean="0">
                <a:solidFill>
                  <a:srgbClr val="0000FF"/>
                </a:solidFill>
                <a:latin typeface="微软雅黑" panose="020B0503020204020204" pitchFamily="34" charset="-122"/>
                <a:ea typeface="微软雅黑" panose="020B0503020204020204" pitchFamily="34" charset="-122"/>
              </a:rPr>
              <a:t>15.3.1   </a:t>
            </a:r>
            <a:r>
              <a:rPr lang="zh-CN" altLang="en-US" sz="2800" b="1" kern="1200" dirty="0" smtClean="0">
                <a:solidFill>
                  <a:srgbClr val="0000FF"/>
                </a:solidFill>
                <a:latin typeface="微软雅黑" panose="020B0503020204020204" pitchFamily="34" charset="-122"/>
                <a:ea typeface="微软雅黑" panose="020B0503020204020204" pitchFamily="34" charset="-122"/>
              </a:rPr>
              <a:t>微变等效电路法</a:t>
            </a:r>
            <a:endParaRPr lang="zh-CN" altLang="en-US" sz="2800" b="1" kern="12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90459"/>
                                        </p:tgtEl>
                                        <p:attrNameLst>
                                          <p:attrName>style.visibility</p:attrName>
                                        </p:attrNameLst>
                                      </p:cBhvr>
                                      <p:to>
                                        <p:strVal val="visible"/>
                                      </p:to>
                                    </p:set>
                                    <p:anim calcmode="lin" valueType="num">
                                      <p:cBhvr>
                                        <p:cTn id="7" dur="500" fill="hold"/>
                                        <p:tgtEl>
                                          <p:spTgt spid="90459"/>
                                        </p:tgtEl>
                                        <p:attrNameLst>
                                          <p:attrName>ppt_w</p:attrName>
                                        </p:attrNameLst>
                                      </p:cBhvr>
                                      <p:tavLst>
                                        <p:tav tm="0">
                                          <p:val>
                                            <p:strVal val="4/3*#ppt_w"/>
                                          </p:val>
                                        </p:tav>
                                        <p:tav tm="100000">
                                          <p:val>
                                            <p:strVal val="#ppt_w"/>
                                          </p:val>
                                        </p:tav>
                                      </p:tavLst>
                                    </p:anim>
                                    <p:anim calcmode="lin" valueType="num">
                                      <p:cBhvr>
                                        <p:cTn id="8" dur="500" fill="hold"/>
                                        <p:tgtEl>
                                          <p:spTgt spid="90459"/>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strips(upRight)">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90460"/>
                                        </p:tgtEl>
                                        <p:attrNameLst>
                                          <p:attrName>style.visibility</p:attrName>
                                        </p:attrNameLst>
                                      </p:cBhvr>
                                      <p:to>
                                        <p:strVal val="visible"/>
                                      </p:to>
                                    </p:set>
                                    <p:animEffect transition="in" filter="wipe(left)">
                                      <p:cBhvr>
                                        <p:cTn id="23" dur="500"/>
                                        <p:tgtEl>
                                          <p:spTgt spid="9046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90457"/>
                                        </p:tgtEl>
                                        <p:attrNameLst>
                                          <p:attrName>style.visibility</p:attrName>
                                        </p:attrNameLst>
                                      </p:cBhvr>
                                      <p:to>
                                        <p:strVal val="visible"/>
                                      </p:to>
                                    </p:set>
                                    <p:animEffect transition="in" filter="wipe(left)">
                                      <p:cBhvr>
                                        <p:cTn id="28" dur="500"/>
                                        <p:tgtEl>
                                          <p:spTgt spid="9045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90458"/>
                                        </p:tgtEl>
                                        <p:attrNameLst>
                                          <p:attrName>style.visibility</p:attrName>
                                        </p:attrNameLst>
                                      </p:cBhvr>
                                      <p:to>
                                        <p:strVal val="visible"/>
                                      </p:to>
                                    </p:set>
                                    <p:animEffect transition="in" filter="wipe(left)">
                                      <p:cBhvr>
                                        <p:cTn id="33" dur="500"/>
                                        <p:tgtEl>
                                          <p:spTgt spid="9045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90466"/>
                                        </p:tgtEl>
                                        <p:attrNameLst>
                                          <p:attrName>style.visibility</p:attrName>
                                        </p:attrNameLst>
                                      </p:cBhvr>
                                      <p:to>
                                        <p:strVal val="visible"/>
                                      </p:to>
                                    </p:set>
                                    <p:animEffect transition="in" filter="wipe(left)">
                                      <p:cBhvr>
                                        <p:cTn id="38" dur="500"/>
                                        <p:tgtEl>
                                          <p:spTgt spid="90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45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250825" y="781981"/>
            <a:ext cx="6032500" cy="537712"/>
          </a:xfrm>
          <a:prstGeom prst="rect">
            <a:avLst/>
          </a:prstGeom>
          <a:noFill/>
          <a:ln w="38100">
            <a:noFill/>
            <a:miter lim="800000"/>
            <a:headEnd/>
            <a:tailEnd/>
          </a:ln>
          <a:effectLst/>
        </p:spPr>
        <p:txBody>
          <a:bodyPr lIns="90000" tIns="46800" rIns="90000" bIns="46800" anchor="ctr">
            <a:spAutoFit/>
          </a:bodyPr>
          <a:lstStyle/>
          <a:p>
            <a:pPr eaLnBrk="1" hangingPunct="1">
              <a:lnSpc>
                <a:spcPct val="120000"/>
              </a:lnSpc>
              <a:defRPr/>
            </a:pPr>
            <a:r>
              <a:rPr lang="en-US" altLang="zh-CN">
                <a:solidFill>
                  <a:srgbClr val="CC0000"/>
                </a:solidFill>
                <a:effectLst>
                  <a:outerShdw blurRad="38100" dist="38100" dir="2700000" algn="tl">
                    <a:srgbClr val="C0C0C0"/>
                  </a:outerShdw>
                </a:effectLst>
                <a:latin typeface="Times New Roman" pitchFamily="18" charset="0"/>
              </a:rPr>
              <a:t> 5.</a:t>
            </a:r>
            <a:r>
              <a:rPr lang="en-US" altLang="zh-CN">
                <a:solidFill>
                  <a:srgbClr val="CC0000"/>
                </a:solidFill>
                <a:effectLst>
                  <a:outerShdw blurRad="38100" dist="38100" dir="2700000" algn="tl">
                    <a:srgbClr val="C0C0C0"/>
                  </a:outerShdw>
                </a:effectLst>
              </a:rPr>
              <a:t> </a:t>
            </a:r>
            <a:r>
              <a:rPr lang="zh-CN" altLang="en-US">
                <a:solidFill>
                  <a:srgbClr val="CC0000"/>
                </a:solidFill>
                <a:effectLst>
                  <a:outerShdw blurRad="38100" dist="38100" dir="2700000" algn="tl">
                    <a:srgbClr val="C0C0C0"/>
                  </a:outerShdw>
                </a:effectLst>
              </a:rPr>
              <a:t>放大电路输出电阻的计算</a:t>
            </a:r>
          </a:p>
        </p:txBody>
      </p:sp>
      <p:sp>
        <p:nvSpPr>
          <p:cNvPr id="91139" name="Text Box 3"/>
          <p:cNvSpPr txBox="1">
            <a:spLocks noChangeArrowheads="1"/>
          </p:cNvSpPr>
          <p:nvPr/>
        </p:nvSpPr>
        <p:spPr bwMode="auto">
          <a:xfrm>
            <a:off x="288925" y="1362394"/>
            <a:ext cx="8713788" cy="1202510"/>
          </a:xfrm>
          <a:prstGeom prst="rect">
            <a:avLst/>
          </a:prstGeom>
          <a:noFill/>
          <a:ln w="38100">
            <a:noFill/>
            <a:miter lim="800000"/>
            <a:headEnd/>
            <a:tailEnd/>
          </a:ln>
          <a:effectLst/>
        </p:spPr>
        <p:txBody>
          <a:bodyPr lIns="90000" tIns="46800" rIns="90000" bIns="46800" anchor="ctr">
            <a:spAutoFit/>
          </a:bodyPr>
          <a:lstStyle/>
          <a:p>
            <a:pPr indent="476250" eaLnBrk="1" hangingPunct="1">
              <a:defRPr/>
            </a:pPr>
            <a:r>
              <a:rPr lang="zh-CN" altLang="en-US" dirty="0">
                <a:solidFill>
                  <a:schemeClr val="tx1"/>
                </a:solidFill>
                <a:effectLst>
                  <a:outerShdw blurRad="38100" dist="38100" dir="2700000" algn="tl">
                    <a:srgbClr val="C0C0C0"/>
                  </a:outerShdw>
                </a:effectLst>
              </a:rPr>
              <a:t>放大电路</a:t>
            </a:r>
            <a:r>
              <a:rPr lang="zh-CN" altLang="en-US" dirty="0">
                <a:solidFill>
                  <a:schemeClr val="tx2"/>
                </a:solidFill>
                <a:effectLst>
                  <a:outerShdw blurRad="38100" dist="38100" dir="2700000" algn="tl">
                    <a:srgbClr val="C0C0C0"/>
                  </a:outerShdw>
                </a:effectLst>
              </a:rPr>
              <a:t>对负载</a:t>
            </a:r>
            <a:r>
              <a:rPr lang="en-US" altLang="zh-CN" dirty="0">
                <a:solidFill>
                  <a:schemeClr val="tx1"/>
                </a:solidFill>
                <a:effectLst>
                  <a:outerShdw blurRad="38100" dist="38100" dir="2700000" algn="tl">
                    <a:srgbClr val="C0C0C0"/>
                  </a:outerShdw>
                </a:effectLst>
              </a:rPr>
              <a:t>(</a:t>
            </a:r>
            <a:r>
              <a:rPr lang="zh-CN" altLang="en-US" dirty="0">
                <a:solidFill>
                  <a:schemeClr val="tx1"/>
                </a:solidFill>
                <a:effectLst>
                  <a:outerShdw blurRad="38100" dist="38100" dir="2700000" algn="tl">
                    <a:srgbClr val="C0C0C0"/>
                  </a:outerShdw>
                </a:effectLst>
              </a:rPr>
              <a:t>或对后级放大电路</a:t>
            </a:r>
            <a:r>
              <a:rPr lang="en-US" altLang="zh-CN" dirty="0">
                <a:solidFill>
                  <a:schemeClr val="tx1"/>
                </a:solidFill>
                <a:effectLst>
                  <a:outerShdw blurRad="38100" dist="38100" dir="2700000" algn="tl">
                    <a:srgbClr val="C0C0C0"/>
                  </a:outerShdw>
                </a:effectLst>
              </a:rPr>
              <a:t>)</a:t>
            </a:r>
            <a:r>
              <a:rPr lang="zh-CN" altLang="en-US" dirty="0">
                <a:solidFill>
                  <a:schemeClr val="tx1"/>
                </a:solidFill>
                <a:effectLst>
                  <a:outerShdw blurRad="38100" dist="38100" dir="2700000" algn="tl">
                    <a:srgbClr val="C0C0C0"/>
                  </a:outerShdw>
                </a:effectLst>
              </a:rPr>
              <a:t>来说</a:t>
            </a:r>
            <a:r>
              <a:rPr lang="en-US" altLang="zh-CN" dirty="0">
                <a:solidFill>
                  <a:schemeClr val="tx2"/>
                </a:solidFill>
                <a:effectLst>
                  <a:outerShdw blurRad="38100" dist="38100" dir="2700000" algn="tl">
                    <a:srgbClr val="C0C0C0"/>
                  </a:outerShdw>
                </a:effectLst>
              </a:rPr>
              <a:t>, </a:t>
            </a:r>
            <a:r>
              <a:rPr lang="zh-CN" altLang="en-US" dirty="0">
                <a:solidFill>
                  <a:schemeClr val="tx2"/>
                </a:solidFill>
                <a:effectLst>
                  <a:outerShdw blurRad="38100" dist="38100" dir="2700000" algn="tl">
                    <a:srgbClr val="C0C0C0"/>
                  </a:outerShdw>
                </a:effectLst>
              </a:rPr>
              <a:t>是一个信号源，可以将它进行戴维宁等效，等效电源的内阻即为放大电路的输出电阻。</a:t>
            </a:r>
          </a:p>
        </p:txBody>
      </p:sp>
      <p:sp>
        <p:nvSpPr>
          <p:cNvPr id="67588" name="Rectangle 28" descr="30%"/>
          <p:cNvSpPr>
            <a:spLocks noChangeArrowheads="1"/>
          </p:cNvSpPr>
          <p:nvPr/>
        </p:nvSpPr>
        <p:spPr bwMode="auto">
          <a:xfrm>
            <a:off x="3147589" y="5025877"/>
            <a:ext cx="181821"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91165" name="Rectangle 29"/>
          <p:cNvSpPr>
            <a:spLocks noChangeArrowheads="1"/>
          </p:cNvSpPr>
          <p:nvPr/>
        </p:nvSpPr>
        <p:spPr bwMode="auto">
          <a:xfrm>
            <a:off x="520700" y="2617034"/>
            <a:ext cx="3535363" cy="1571842"/>
          </a:xfrm>
          <a:prstGeom prst="rect">
            <a:avLst/>
          </a:prstGeom>
          <a:noFill/>
          <a:ln w="28575">
            <a:solidFill>
              <a:srgbClr val="0066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en-US" altLang="zh-CN" dirty="0" smtClean="0"/>
          </a:p>
          <a:p>
            <a:pPr algn="ctr" eaLnBrk="1" hangingPunct="1">
              <a:spcBef>
                <a:spcPct val="50000"/>
              </a:spcBef>
            </a:pPr>
            <a:endParaRPr lang="en-US" altLang="zh-CN" dirty="0"/>
          </a:p>
          <a:p>
            <a:pPr algn="ctr" eaLnBrk="1" hangingPunct="1">
              <a:spcBef>
                <a:spcPct val="50000"/>
              </a:spcBef>
            </a:pPr>
            <a:endParaRPr lang="zh-CN" altLang="en-US" dirty="0"/>
          </a:p>
        </p:txBody>
      </p:sp>
      <p:sp>
        <p:nvSpPr>
          <p:cNvPr id="91166" name="AutoShape 30" descr="水滴"/>
          <p:cNvSpPr>
            <a:spLocks noChangeArrowheads="1"/>
          </p:cNvSpPr>
          <p:nvPr/>
        </p:nvSpPr>
        <p:spPr bwMode="auto">
          <a:xfrm rot="-4899164">
            <a:off x="5031582" y="2403475"/>
            <a:ext cx="573088" cy="463846"/>
          </a:xfrm>
          <a:prstGeom prst="curvedLeftArrow">
            <a:avLst>
              <a:gd name="adj1" fmla="val 47091"/>
              <a:gd name="adj2" fmla="val 94183"/>
              <a:gd name="adj3" fmla="val 33333"/>
            </a:avLst>
          </a:prstGeom>
          <a:blipFill dpi="0" rotWithShape="0">
            <a:blip r:embed="rId3"/>
            <a:srcRect/>
            <a:tile tx="0" ty="0" sx="100000" sy="100000" flip="none" algn="tl"/>
          </a:blipFill>
          <a:ln w="38100">
            <a:solidFill>
              <a:srgbClr val="006600"/>
            </a:solidFill>
            <a:miter lim="800000"/>
            <a:headEnd/>
            <a:tailEnd/>
          </a:ln>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91169" name="Text Box 33"/>
          <p:cNvSpPr txBox="1">
            <a:spLocks noChangeArrowheads="1"/>
          </p:cNvSpPr>
          <p:nvPr/>
        </p:nvSpPr>
        <p:spPr bwMode="auto">
          <a:xfrm>
            <a:off x="6011863" y="2223945"/>
            <a:ext cx="2736850" cy="907044"/>
          </a:xfrm>
          <a:prstGeom prst="rect">
            <a:avLst/>
          </a:prstGeom>
          <a:noFill/>
          <a:ln w="38100">
            <a:noFill/>
            <a:miter lim="800000"/>
            <a:headEnd/>
            <a:tailEnd/>
          </a:ln>
          <a:effectLst/>
        </p:spPr>
        <p:txBody>
          <a:bodyPr lIns="90000" tIns="46800" rIns="90000" bIns="46800" anchor="ctr">
            <a:spAutoFit/>
          </a:bodyPr>
          <a:lstStyle/>
          <a:p>
            <a:pPr eaLnBrk="1" hangingPunct="1">
              <a:lnSpc>
                <a:spcPct val="110000"/>
              </a:lnSpc>
              <a:defRPr/>
            </a:pPr>
            <a:r>
              <a:rPr lang="en-US" altLang="zh-CN">
                <a:solidFill>
                  <a:schemeClr val="tx2"/>
                </a:solidFill>
                <a:effectLst>
                  <a:outerShdw blurRad="38100" dist="38100" dir="2700000" algn="tl">
                    <a:srgbClr val="C0C0C0"/>
                  </a:outerShdw>
                </a:effectLst>
              </a:rPr>
              <a:t>  </a:t>
            </a:r>
            <a:r>
              <a:rPr lang="zh-CN" altLang="en-US">
                <a:solidFill>
                  <a:schemeClr val="tx2"/>
                </a:solidFill>
                <a:effectLst>
                  <a:outerShdw blurRad="38100" dist="38100" dir="2700000" algn="tl">
                    <a:srgbClr val="C0C0C0"/>
                  </a:outerShdw>
                </a:effectLst>
              </a:rPr>
              <a:t>输出电阻是动态电阻，与负载无关。</a:t>
            </a:r>
          </a:p>
        </p:txBody>
      </p:sp>
      <p:sp>
        <p:nvSpPr>
          <p:cNvPr id="91174" name="Rectangle 38"/>
          <p:cNvSpPr>
            <a:spLocks noChangeArrowheads="1"/>
          </p:cNvSpPr>
          <p:nvPr/>
        </p:nvSpPr>
        <p:spPr bwMode="auto">
          <a:xfrm>
            <a:off x="304800" y="4941888"/>
            <a:ext cx="8458200" cy="1255728"/>
          </a:xfrm>
          <a:prstGeom prst="rect">
            <a:avLst/>
          </a:prstGeom>
          <a:noFill/>
          <a:ln w="9525">
            <a:noFill/>
            <a:miter lim="800000"/>
            <a:headEnd/>
            <a:tailEnd/>
          </a:ln>
          <a:effectLst/>
        </p:spPr>
        <p:txBody>
          <a:bodyPr>
            <a:spAutoFit/>
          </a:bodyPr>
          <a:lstStyle/>
          <a:p>
            <a:pPr eaLnBrk="1" hangingPunct="1">
              <a:lnSpc>
                <a:spcPct val="105000"/>
              </a:lnSpc>
              <a:defRPr/>
            </a:pPr>
            <a:r>
              <a:rPr lang="en-US" altLang="zh-CN">
                <a:solidFill>
                  <a:srgbClr val="CC0000"/>
                </a:solidFill>
                <a:effectLst>
                  <a:outerShdw blurRad="38100" dist="38100" dir="2700000" algn="tl">
                    <a:srgbClr val="C0C0C0"/>
                  </a:outerShdw>
                </a:effectLst>
              </a:rPr>
              <a:t>  </a:t>
            </a:r>
            <a:r>
              <a:rPr lang="zh-CN" altLang="en-US">
                <a:solidFill>
                  <a:srgbClr val="CC0000"/>
                </a:solidFill>
                <a:effectLst>
                  <a:outerShdw blurRad="38100" dist="38100" dir="2700000" algn="tl">
                    <a:srgbClr val="C0C0C0"/>
                  </a:outerShdw>
                </a:effectLst>
              </a:rPr>
              <a:t>输出电阻是表明放大电路带负载能力的参数。</a:t>
            </a:r>
            <a:r>
              <a:rPr lang="zh-CN" altLang="en-US">
                <a:solidFill>
                  <a:schemeClr val="tx1"/>
                </a:solidFill>
                <a:effectLst>
                  <a:outerShdw blurRad="38100" dist="38100" dir="2700000" algn="tl">
                    <a:srgbClr val="C0C0C0"/>
                  </a:outerShdw>
                </a:effectLst>
                <a:latin typeface="Times New Roman" pitchFamily="18" charset="0"/>
              </a:rPr>
              <a:t>电路的输出电阻愈小，负载变化时输出电压的变化愈小，因此一般总是希望得到较小的输出电阻。</a:t>
            </a:r>
          </a:p>
        </p:txBody>
      </p:sp>
      <p:pic>
        <p:nvPicPr>
          <p:cNvPr id="91207" name="Picture 71" descr="图片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1963" y="3213100"/>
            <a:ext cx="3351212"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p:cNvSpPr txBox="1">
            <a:spLocks noChangeArrowheads="1"/>
          </p:cNvSpPr>
          <p:nvPr/>
        </p:nvSpPr>
        <p:spPr bwMode="auto">
          <a:xfrm>
            <a:off x="0" y="69057"/>
            <a:ext cx="4419600" cy="5238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eaLnBrk="1" hangingPunct="1">
              <a:buFontTx/>
              <a:buNone/>
              <a:defRPr/>
            </a:pPr>
            <a:r>
              <a:rPr lang="en-US" altLang="zh-CN" sz="2800" b="1" kern="1200" dirty="0" smtClean="0">
                <a:solidFill>
                  <a:srgbClr val="0000FF"/>
                </a:solidFill>
                <a:latin typeface="微软雅黑" panose="020B0503020204020204" pitchFamily="34" charset="-122"/>
                <a:ea typeface="微软雅黑" panose="020B0503020204020204" pitchFamily="34" charset="-122"/>
              </a:rPr>
              <a:t>15.3.1   </a:t>
            </a:r>
            <a:r>
              <a:rPr lang="zh-CN" altLang="en-US" sz="2800" b="1" kern="1200" dirty="0" smtClean="0">
                <a:solidFill>
                  <a:srgbClr val="0000FF"/>
                </a:solidFill>
                <a:latin typeface="微软雅黑" panose="020B0503020204020204" pitchFamily="34" charset="-122"/>
                <a:ea typeface="微软雅黑" panose="020B0503020204020204" pitchFamily="34" charset="-122"/>
              </a:rPr>
              <a:t>微变等效电路法</a:t>
            </a:r>
            <a:endParaRPr lang="zh-CN" altLang="en-US" sz="2800" b="1" kern="1200" dirty="0">
              <a:solidFill>
                <a:srgbClr val="0000FF"/>
              </a:solidFill>
              <a:latin typeface="微软雅黑" panose="020B0503020204020204" pitchFamily="34" charset="-122"/>
              <a:ea typeface="微软雅黑" panose="020B0503020204020204" pitchFamily="34" charset="-122"/>
            </a:endParaRPr>
          </a:p>
        </p:txBody>
      </p:sp>
      <p:sp>
        <p:nvSpPr>
          <p:cNvPr id="4" name="Rectangle 5"/>
          <p:cNvSpPr>
            <a:spLocks noChangeArrowheads="1"/>
          </p:cNvSpPr>
          <p:nvPr/>
        </p:nvSpPr>
        <p:spPr bwMode="auto">
          <a:xfrm>
            <a:off x="1474788" y="2566988"/>
            <a:ext cx="33813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C0C0C0"/>
                </a:solidFill>
                <a:effectLst/>
                <a:latin typeface="Times New Roman" panose="02020603050405020304" pitchFamily="18" charset="0"/>
              </a:rPr>
              <a:t>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Rectangle 6"/>
          <p:cNvSpPr>
            <a:spLocks noChangeArrowheads="1"/>
          </p:cNvSpPr>
          <p:nvPr/>
        </p:nvSpPr>
        <p:spPr bwMode="auto">
          <a:xfrm>
            <a:off x="1465263" y="2557463"/>
            <a:ext cx="33813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000000"/>
                </a:solidFill>
                <a:effectLst/>
                <a:latin typeface="Times New Roman" panose="02020603050405020304" pitchFamily="18" charset="0"/>
              </a:rPr>
              <a:t>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 name="Rectangle 7"/>
          <p:cNvSpPr>
            <a:spLocks noChangeArrowheads="1"/>
          </p:cNvSpPr>
          <p:nvPr/>
        </p:nvSpPr>
        <p:spPr bwMode="auto">
          <a:xfrm>
            <a:off x="1676400" y="2732088"/>
            <a:ext cx="2016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C0C0C0"/>
                </a:solidFill>
                <a:effectLst/>
                <a:latin typeface="Times New Roman" panose="02020603050405020304" pitchFamily="18" charset="0"/>
              </a:rPr>
              <a:t>S</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7" name="Rectangle 8"/>
          <p:cNvSpPr>
            <a:spLocks noChangeArrowheads="1"/>
          </p:cNvSpPr>
          <p:nvPr/>
        </p:nvSpPr>
        <p:spPr bwMode="auto">
          <a:xfrm>
            <a:off x="1671638" y="2727325"/>
            <a:ext cx="2016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00"/>
                </a:solidFill>
                <a:effectLst/>
                <a:latin typeface="Times New Roman" panose="02020603050405020304" pitchFamily="18" charset="0"/>
              </a:rPr>
              <a:t>S</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nvGrpSpPr>
          <p:cNvPr id="8" name="Group 53"/>
          <p:cNvGrpSpPr>
            <a:grpSpLocks/>
          </p:cNvGrpSpPr>
          <p:nvPr/>
        </p:nvGrpSpPr>
        <p:grpSpPr bwMode="auto">
          <a:xfrm>
            <a:off x="547688" y="2960688"/>
            <a:ext cx="4751388" cy="1154112"/>
            <a:chOff x="345" y="1865"/>
            <a:chExt cx="2993" cy="727"/>
          </a:xfrm>
        </p:grpSpPr>
        <p:sp>
          <p:nvSpPr>
            <p:cNvPr id="67595" name="Oval 9"/>
            <p:cNvSpPr>
              <a:spLocks noChangeArrowheads="1"/>
            </p:cNvSpPr>
            <p:nvPr/>
          </p:nvSpPr>
          <p:spPr bwMode="auto">
            <a:xfrm>
              <a:off x="1258" y="1894"/>
              <a:ext cx="50" cy="48"/>
            </a:xfrm>
            <a:prstGeom prst="ellipse">
              <a:avLst/>
            </a:prstGeom>
            <a:noFill/>
            <a:ln w="285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7596" name="Line 10"/>
            <p:cNvSpPr>
              <a:spLocks noChangeShapeType="1"/>
            </p:cNvSpPr>
            <p:nvPr/>
          </p:nvSpPr>
          <p:spPr bwMode="auto">
            <a:xfrm flipH="1">
              <a:off x="2167" y="1932"/>
              <a:ext cx="792" cy="0"/>
            </a:xfrm>
            <a:prstGeom prst="line">
              <a:avLst/>
            </a:prstGeom>
            <a:noFill/>
            <a:ln w="28575" cap="flat">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7597" name="Line 11"/>
            <p:cNvSpPr>
              <a:spLocks noChangeShapeType="1"/>
            </p:cNvSpPr>
            <p:nvPr/>
          </p:nvSpPr>
          <p:spPr bwMode="auto">
            <a:xfrm flipH="1">
              <a:off x="2166" y="2537"/>
              <a:ext cx="792" cy="0"/>
            </a:xfrm>
            <a:prstGeom prst="line">
              <a:avLst/>
            </a:prstGeom>
            <a:noFill/>
            <a:ln w="28575" cap="flat">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7598" name="Rectangle 12"/>
            <p:cNvSpPr>
              <a:spLocks noChangeArrowheads="1"/>
            </p:cNvSpPr>
            <p:nvPr/>
          </p:nvSpPr>
          <p:spPr bwMode="auto">
            <a:xfrm>
              <a:off x="2605" y="2113"/>
              <a:ext cx="21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C0C0C0"/>
                  </a:solidFill>
                  <a:effectLst/>
                  <a:latin typeface="Times New Roman" panose="02020603050405020304" pitchFamily="18" charset="0"/>
                </a:rPr>
                <a:t>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7599" name="Rectangle 13"/>
            <p:cNvSpPr>
              <a:spLocks noChangeArrowheads="1"/>
            </p:cNvSpPr>
            <p:nvPr/>
          </p:nvSpPr>
          <p:spPr bwMode="auto">
            <a:xfrm>
              <a:off x="2599" y="2107"/>
              <a:ext cx="21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000000"/>
                  </a:solidFill>
                  <a:effectLst/>
                  <a:latin typeface="Times New Roman" panose="02020603050405020304" pitchFamily="18" charset="0"/>
                </a:rPr>
                <a:t>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7600" name="Rectangle 14"/>
            <p:cNvSpPr>
              <a:spLocks noChangeArrowheads="1"/>
            </p:cNvSpPr>
            <p:nvPr/>
          </p:nvSpPr>
          <p:spPr bwMode="auto">
            <a:xfrm>
              <a:off x="2732" y="2217"/>
              <a:ext cx="14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C0C0C0"/>
                  </a:solidFill>
                  <a:effectLst/>
                  <a:latin typeface="Times New Roman" panose="02020603050405020304" pitchFamily="18" charset="0"/>
                </a:rPr>
                <a:t>L</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7601" name="Rectangle 15"/>
            <p:cNvSpPr>
              <a:spLocks noChangeArrowheads="1"/>
            </p:cNvSpPr>
            <p:nvPr/>
          </p:nvSpPr>
          <p:spPr bwMode="auto">
            <a:xfrm>
              <a:off x="2729" y="2214"/>
              <a:ext cx="14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00"/>
                  </a:solidFill>
                  <a:effectLst/>
                  <a:latin typeface="Times New Roman" panose="02020603050405020304" pitchFamily="18" charset="0"/>
                </a:rPr>
                <a:t>L</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7602" name="Rectangle 16"/>
            <p:cNvSpPr>
              <a:spLocks noChangeArrowheads="1"/>
            </p:cNvSpPr>
            <p:nvPr/>
          </p:nvSpPr>
          <p:spPr bwMode="auto">
            <a:xfrm>
              <a:off x="2891" y="2085"/>
              <a:ext cx="107" cy="258"/>
            </a:xfrm>
            <a:prstGeom prst="rect">
              <a:avLst/>
            </a:prstGeom>
            <a:noFill/>
            <a:ln w="28575"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7603" name="Line 17"/>
            <p:cNvSpPr>
              <a:spLocks noChangeShapeType="1"/>
            </p:cNvSpPr>
            <p:nvPr/>
          </p:nvSpPr>
          <p:spPr bwMode="auto">
            <a:xfrm>
              <a:off x="2955" y="2332"/>
              <a:ext cx="0" cy="201"/>
            </a:xfrm>
            <a:prstGeom prst="line">
              <a:avLst/>
            </a:prstGeom>
            <a:noFill/>
            <a:ln w="28575" cap="flat">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7604" name="Line 18"/>
            <p:cNvSpPr>
              <a:spLocks noChangeShapeType="1"/>
            </p:cNvSpPr>
            <p:nvPr/>
          </p:nvSpPr>
          <p:spPr bwMode="auto">
            <a:xfrm>
              <a:off x="2950" y="1928"/>
              <a:ext cx="0" cy="157"/>
            </a:xfrm>
            <a:prstGeom prst="line">
              <a:avLst/>
            </a:prstGeom>
            <a:noFill/>
            <a:ln w="28575" cap="flat">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67605" name="Group 22"/>
            <p:cNvGrpSpPr>
              <a:grpSpLocks/>
            </p:cNvGrpSpPr>
            <p:nvPr/>
          </p:nvGrpSpPr>
          <p:grpSpPr bwMode="auto">
            <a:xfrm>
              <a:off x="3077" y="2105"/>
              <a:ext cx="261" cy="295"/>
              <a:chOff x="3077" y="2105"/>
              <a:chExt cx="261" cy="295"/>
            </a:xfrm>
          </p:grpSpPr>
          <p:sp>
            <p:nvSpPr>
              <p:cNvPr id="91158" name="Rectangle 19"/>
              <p:cNvSpPr>
                <a:spLocks noChangeArrowheads="1"/>
              </p:cNvSpPr>
              <p:nvPr/>
            </p:nvSpPr>
            <p:spPr bwMode="auto">
              <a:xfrm>
                <a:off x="3228" y="2247"/>
                <a:ext cx="11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000099"/>
                    </a:solidFill>
                    <a:effectLst/>
                    <a:latin typeface="Times New Roman" panose="02020603050405020304" pitchFamily="18" charset="0"/>
                  </a:rPr>
                  <a:t>o</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59" name="Rectangle 20"/>
              <p:cNvSpPr>
                <a:spLocks noChangeArrowheads="1"/>
              </p:cNvSpPr>
              <p:nvPr/>
            </p:nvSpPr>
            <p:spPr bwMode="auto">
              <a:xfrm>
                <a:off x="3077" y="2134"/>
                <a:ext cx="220"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300" b="1" i="1" u="none" strike="noStrike" cap="none" normalizeH="0" baseline="0" smtClean="0">
                    <a:ln>
                      <a:noFill/>
                    </a:ln>
                    <a:solidFill>
                      <a:srgbClr val="000099"/>
                    </a:solidFill>
                    <a:effectLst/>
                    <a:latin typeface="Times New Roman" panose="02020603050405020304" pitchFamily="18" charset="0"/>
                  </a:rPr>
                  <a:t>U</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60" name="Rectangle 21"/>
              <p:cNvSpPr>
                <a:spLocks noChangeArrowheads="1"/>
              </p:cNvSpPr>
              <p:nvPr/>
            </p:nvSpPr>
            <p:spPr bwMode="auto">
              <a:xfrm>
                <a:off x="3145" y="2105"/>
                <a:ext cx="18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300" b="0" i="0" u="none" strike="noStrike" cap="none" normalizeH="0" baseline="0" smtClean="0">
                    <a:ln>
                      <a:noFill/>
                    </a:ln>
                    <a:solidFill>
                      <a:srgbClr val="000099"/>
                    </a:solidFill>
                    <a:effectLst/>
                    <a:latin typeface="MT Extra" panose="05050102010205020202" pitchFamily="18" charset="2"/>
                  </a:rPr>
                  <a:t>&amp;</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sp>
          <p:nvSpPr>
            <p:cNvPr id="67606" name="Rectangle 23"/>
            <p:cNvSpPr>
              <a:spLocks noChangeArrowheads="1"/>
            </p:cNvSpPr>
            <p:nvPr/>
          </p:nvSpPr>
          <p:spPr bwMode="auto">
            <a:xfrm>
              <a:off x="887" y="1871"/>
              <a:ext cx="272" cy="102"/>
            </a:xfrm>
            <a:prstGeom prst="rect">
              <a:avLst/>
            </a:prstGeom>
            <a:noFill/>
            <a:ln w="28575"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7607" name="Oval 24"/>
            <p:cNvSpPr>
              <a:spLocks noChangeArrowheads="1"/>
            </p:cNvSpPr>
            <p:nvPr/>
          </p:nvSpPr>
          <p:spPr bwMode="auto">
            <a:xfrm>
              <a:off x="1258" y="2452"/>
              <a:ext cx="50" cy="48"/>
            </a:xfrm>
            <a:prstGeom prst="ellipse">
              <a:avLst/>
            </a:prstGeom>
            <a:noFill/>
            <a:ln w="285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7608" name="Oval 25"/>
            <p:cNvSpPr>
              <a:spLocks noChangeArrowheads="1"/>
            </p:cNvSpPr>
            <p:nvPr/>
          </p:nvSpPr>
          <p:spPr bwMode="auto">
            <a:xfrm>
              <a:off x="2522" y="1905"/>
              <a:ext cx="49" cy="48"/>
            </a:xfrm>
            <a:prstGeom prst="ellipse">
              <a:avLst/>
            </a:prstGeom>
            <a:noFill/>
            <a:ln w="28575"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7609" name="Oval 26"/>
            <p:cNvSpPr>
              <a:spLocks noChangeArrowheads="1"/>
            </p:cNvSpPr>
            <p:nvPr/>
          </p:nvSpPr>
          <p:spPr bwMode="auto">
            <a:xfrm>
              <a:off x="2524" y="2503"/>
              <a:ext cx="49" cy="48"/>
            </a:xfrm>
            <a:prstGeom prst="ellipse">
              <a:avLst/>
            </a:prstGeom>
            <a:noFill/>
            <a:ln w="28575"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7610" name="Rectangle 27"/>
            <p:cNvSpPr>
              <a:spLocks noChangeArrowheads="1"/>
            </p:cNvSpPr>
            <p:nvPr/>
          </p:nvSpPr>
          <p:spPr bwMode="auto">
            <a:xfrm>
              <a:off x="3106" y="1948"/>
              <a:ext cx="15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smtClean="0">
                  <a:ln>
                    <a:noFill/>
                  </a:ln>
                  <a:solidFill>
                    <a:srgbClr val="C0C0C0"/>
                  </a:solidFill>
                  <a:effectLst/>
                  <a:latin typeface="Times New Roman" panose="02020603050405020304" pitchFamily="18"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7611" name="Rectangle 28"/>
            <p:cNvSpPr>
              <a:spLocks noChangeArrowheads="1"/>
            </p:cNvSpPr>
            <p:nvPr/>
          </p:nvSpPr>
          <p:spPr bwMode="auto">
            <a:xfrm>
              <a:off x="3100" y="1942"/>
              <a:ext cx="15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smtClean="0">
                  <a:ln>
                    <a:noFill/>
                  </a:ln>
                  <a:solidFill>
                    <a:srgbClr val="FF0000"/>
                  </a:solidFill>
                  <a:effectLst/>
                  <a:latin typeface="Times New Roman" panose="02020603050405020304" pitchFamily="18"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7612" name="Rectangle 29"/>
            <p:cNvSpPr>
              <a:spLocks noChangeArrowheads="1"/>
            </p:cNvSpPr>
            <p:nvPr/>
          </p:nvSpPr>
          <p:spPr bwMode="auto">
            <a:xfrm>
              <a:off x="3080" y="2204"/>
              <a:ext cx="219"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rgbClr val="C0C0C0"/>
                  </a:solidFill>
                  <a:effectLst/>
                  <a:latin typeface="Times New Roman" panose="02020603050405020304" pitchFamily="18" charset="0"/>
                </a:rPr>
                <a:t>_</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7613" name="Rectangle 30"/>
            <p:cNvSpPr>
              <a:spLocks noChangeArrowheads="1"/>
            </p:cNvSpPr>
            <p:nvPr/>
          </p:nvSpPr>
          <p:spPr bwMode="auto">
            <a:xfrm>
              <a:off x="3072" y="2196"/>
              <a:ext cx="219"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rgbClr val="FF0000"/>
                  </a:solidFill>
                  <a:effectLst/>
                  <a:latin typeface="Times New Roman" panose="02020603050405020304" pitchFamily="18" charset="0"/>
                </a:rPr>
                <a:t>_</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7614" name="Rectangle 31"/>
            <p:cNvSpPr>
              <a:spLocks noChangeArrowheads="1"/>
            </p:cNvSpPr>
            <p:nvPr/>
          </p:nvSpPr>
          <p:spPr bwMode="auto">
            <a:xfrm>
              <a:off x="1531" y="1865"/>
              <a:ext cx="631" cy="727"/>
            </a:xfrm>
            <a:prstGeom prst="rect">
              <a:avLst/>
            </a:prstGeom>
            <a:noFill/>
            <a:ln w="38100"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7615" name="Rectangle 32"/>
            <p:cNvSpPr>
              <a:spLocks noChangeArrowheads="1"/>
            </p:cNvSpPr>
            <p:nvPr/>
          </p:nvSpPr>
          <p:spPr bwMode="auto">
            <a:xfrm>
              <a:off x="1753" y="1925"/>
              <a:ext cx="21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C0C0C0"/>
                  </a:solidFill>
                  <a:effectLst/>
                  <a:latin typeface="Times New Roman" panose="02020603050405020304" pitchFamily="18" charset="0"/>
                </a:rPr>
                <a:t>A</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36" name="Rectangle 33"/>
            <p:cNvSpPr>
              <a:spLocks noChangeArrowheads="1"/>
            </p:cNvSpPr>
            <p:nvPr/>
          </p:nvSpPr>
          <p:spPr bwMode="auto">
            <a:xfrm>
              <a:off x="1747" y="1919"/>
              <a:ext cx="21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FF0000"/>
                  </a:solidFill>
                  <a:effectLst/>
                  <a:latin typeface="Times New Roman" panose="02020603050405020304" pitchFamily="18" charset="0"/>
                </a:rPr>
                <a:t>A</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37" name="Rectangle 34"/>
            <p:cNvSpPr>
              <a:spLocks noChangeArrowheads="1"/>
            </p:cNvSpPr>
            <p:nvPr/>
          </p:nvSpPr>
          <p:spPr bwMode="auto">
            <a:xfrm>
              <a:off x="1879" y="2029"/>
              <a:ext cx="12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1" u="none" strike="noStrike" cap="none" normalizeH="0" baseline="0" smtClean="0">
                  <a:ln>
                    <a:noFill/>
                  </a:ln>
                  <a:solidFill>
                    <a:srgbClr val="C0C0C0"/>
                  </a:solidFill>
                  <a:effectLst/>
                  <a:latin typeface="Times New Roman" panose="02020603050405020304" pitchFamily="18" charset="0"/>
                </a:rPr>
                <a:t>u</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40" name="Rectangle 35"/>
            <p:cNvSpPr>
              <a:spLocks noChangeArrowheads="1"/>
            </p:cNvSpPr>
            <p:nvPr/>
          </p:nvSpPr>
          <p:spPr bwMode="auto">
            <a:xfrm>
              <a:off x="1876" y="2026"/>
              <a:ext cx="12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1" u="none" strike="noStrike" cap="none" normalizeH="0" baseline="0" smtClean="0">
                  <a:ln>
                    <a:noFill/>
                  </a:ln>
                  <a:solidFill>
                    <a:srgbClr val="FF0000"/>
                  </a:solidFill>
                  <a:effectLst/>
                  <a:latin typeface="Times New Roman" panose="02020603050405020304" pitchFamily="18" charset="0"/>
                </a:rPr>
                <a:t>u</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41" name="Rectangle 36"/>
            <p:cNvSpPr>
              <a:spLocks noChangeArrowheads="1"/>
            </p:cNvSpPr>
            <p:nvPr/>
          </p:nvSpPr>
          <p:spPr bwMode="auto">
            <a:xfrm>
              <a:off x="1658" y="2156"/>
              <a:ext cx="30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C0C0C0"/>
                  </a:solidFill>
                  <a:effectLst/>
                  <a:latin typeface="宋体" panose="02010600030101010101" pitchFamily="2" charset="-122"/>
                  <a:ea typeface="宋体" panose="02010600030101010101" pitchFamily="2" charset="-122"/>
                </a:rPr>
                <a:t>放大</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42" name="Rectangle 37"/>
            <p:cNvSpPr>
              <a:spLocks noChangeArrowheads="1"/>
            </p:cNvSpPr>
            <p:nvPr/>
          </p:nvSpPr>
          <p:spPr bwMode="auto">
            <a:xfrm>
              <a:off x="1652" y="2150"/>
              <a:ext cx="30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CC0000"/>
                  </a:solidFill>
                  <a:effectLst/>
                  <a:latin typeface="宋体" panose="02010600030101010101" pitchFamily="2" charset="-122"/>
                  <a:ea typeface="宋体" panose="02010600030101010101" pitchFamily="2" charset="-122"/>
                </a:rPr>
                <a:t>放大</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43" name="Rectangle 38"/>
            <p:cNvSpPr>
              <a:spLocks noChangeArrowheads="1"/>
            </p:cNvSpPr>
            <p:nvPr/>
          </p:nvSpPr>
          <p:spPr bwMode="auto">
            <a:xfrm>
              <a:off x="1658" y="2363"/>
              <a:ext cx="30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C0C0C0"/>
                  </a:solidFill>
                  <a:effectLst/>
                  <a:latin typeface="宋体" panose="02010600030101010101" pitchFamily="2" charset="-122"/>
                  <a:ea typeface="宋体" panose="02010600030101010101" pitchFamily="2" charset="-122"/>
                </a:rPr>
                <a:t>电路</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44" name="Rectangle 39"/>
            <p:cNvSpPr>
              <a:spLocks noChangeArrowheads="1"/>
            </p:cNvSpPr>
            <p:nvPr/>
          </p:nvSpPr>
          <p:spPr bwMode="auto">
            <a:xfrm>
              <a:off x="1652" y="2358"/>
              <a:ext cx="30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CC0000"/>
                  </a:solidFill>
                  <a:effectLst/>
                  <a:latin typeface="宋体" panose="02010600030101010101" pitchFamily="2" charset="-122"/>
                  <a:ea typeface="宋体" panose="02010600030101010101" pitchFamily="2" charset="-122"/>
                </a:rPr>
                <a:t>电路</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45" name="Rectangle 40"/>
            <p:cNvSpPr>
              <a:spLocks noChangeArrowheads="1"/>
            </p:cNvSpPr>
            <p:nvPr/>
          </p:nvSpPr>
          <p:spPr bwMode="auto">
            <a:xfrm>
              <a:off x="537" y="1933"/>
              <a:ext cx="15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smtClean="0">
                  <a:ln>
                    <a:noFill/>
                  </a:ln>
                  <a:solidFill>
                    <a:srgbClr val="C0C0C0"/>
                  </a:solidFill>
                  <a:effectLst/>
                  <a:latin typeface="Times New Roman" panose="02020603050405020304" pitchFamily="18"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46" name="Rectangle 41"/>
            <p:cNvSpPr>
              <a:spLocks noChangeArrowheads="1"/>
            </p:cNvSpPr>
            <p:nvPr/>
          </p:nvSpPr>
          <p:spPr bwMode="auto">
            <a:xfrm>
              <a:off x="531" y="1928"/>
              <a:ext cx="15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smtClean="0">
                  <a:ln>
                    <a:noFill/>
                  </a:ln>
                  <a:solidFill>
                    <a:srgbClr val="FF0000"/>
                  </a:solidFill>
                  <a:effectLst/>
                  <a:latin typeface="Times New Roman" panose="02020603050405020304" pitchFamily="18"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47" name="Rectangle 42"/>
            <p:cNvSpPr>
              <a:spLocks noChangeArrowheads="1"/>
            </p:cNvSpPr>
            <p:nvPr/>
          </p:nvSpPr>
          <p:spPr bwMode="auto">
            <a:xfrm>
              <a:off x="552" y="2196"/>
              <a:ext cx="133"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C0C0C0"/>
                  </a:solidFill>
                  <a:effectLst/>
                  <a:latin typeface="Times New Roman" panose="02020603050405020304" pitchFamily="18" charset="0"/>
                </a:rPr>
                <a:t>_</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48" name="Rectangle 43"/>
            <p:cNvSpPr>
              <a:spLocks noChangeArrowheads="1"/>
            </p:cNvSpPr>
            <p:nvPr/>
          </p:nvSpPr>
          <p:spPr bwMode="auto">
            <a:xfrm>
              <a:off x="546" y="2190"/>
              <a:ext cx="133"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FF0000"/>
                  </a:solidFill>
                  <a:effectLst/>
                  <a:latin typeface="Times New Roman" panose="02020603050405020304" pitchFamily="18" charset="0"/>
                </a:rPr>
                <a:t>_</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49" name="Oval 44"/>
            <p:cNvSpPr>
              <a:spLocks noChangeArrowheads="1"/>
            </p:cNvSpPr>
            <p:nvPr/>
          </p:nvSpPr>
          <p:spPr bwMode="auto">
            <a:xfrm>
              <a:off x="553" y="2074"/>
              <a:ext cx="265" cy="249"/>
            </a:xfrm>
            <a:prstGeom prst="ellipse">
              <a:avLst/>
            </a:prstGeom>
            <a:noFill/>
            <a:ln w="285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150" name="Line 45"/>
            <p:cNvSpPr>
              <a:spLocks noChangeShapeType="1"/>
            </p:cNvSpPr>
            <p:nvPr/>
          </p:nvSpPr>
          <p:spPr bwMode="auto">
            <a:xfrm>
              <a:off x="675" y="1915"/>
              <a:ext cx="0" cy="584"/>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1151" name="Group 49"/>
            <p:cNvGrpSpPr>
              <a:grpSpLocks/>
            </p:cNvGrpSpPr>
            <p:nvPr/>
          </p:nvGrpSpPr>
          <p:grpSpPr bwMode="auto">
            <a:xfrm>
              <a:off x="345" y="2039"/>
              <a:ext cx="256" cy="303"/>
              <a:chOff x="345" y="2039"/>
              <a:chExt cx="256" cy="303"/>
            </a:xfrm>
          </p:grpSpPr>
          <p:sp>
            <p:nvSpPr>
              <p:cNvPr id="91155" name="Rectangle 46"/>
              <p:cNvSpPr>
                <a:spLocks noChangeArrowheads="1"/>
              </p:cNvSpPr>
              <p:nvPr/>
            </p:nvSpPr>
            <p:spPr bwMode="auto">
              <a:xfrm>
                <a:off x="487" y="2189"/>
                <a:ext cx="9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smtClean="0">
                    <a:ln>
                      <a:noFill/>
                    </a:ln>
                    <a:solidFill>
                      <a:srgbClr val="000099"/>
                    </a:solidFill>
                    <a:effectLst/>
                    <a:latin typeface="Times New Roman" panose="02020603050405020304" pitchFamily="18" charset="0"/>
                  </a:rPr>
                  <a:t>s</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56" name="Rectangle 47"/>
              <p:cNvSpPr>
                <a:spLocks noChangeArrowheads="1"/>
              </p:cNvSpPr>
              <p:nvPr/>
            </p:nvSpPr>
            <p:spPr bwMode="auto">
              <a:xfrm>
                <a:off x="345" y="2070"/>
                <a:ext cx="23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000099"/>
                    </a:solidFill>
                    <a:effectLst/>
                    <a:latin typeface="Times New Roman" panose="02020603050405020304" pitchFamily="18" charset="0"/>
                  </a:rPr>
                  <a:t>E</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57" name="Rectangle 48"/>
              <p:cNvSpPr>
                <a:spLocks noChangeArrowheads="1"/>
              </p:cNvSpPr>
              <p:nvPr/>
            </p:nvSpPr>
            <p:spPr bwMode="auto">
              <a:xfrm>
                <a:off x="396" y="2039"/>
                <a:ext cx="20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smtClean="0">
                    <a:ln>
                      <a:noFill/>
                    </a:ln>
                    <a:solidFill>
                      <a:srgbClr val="000099"/>
                    </a:solidFill>
                    <a:effectLst/>
                    <a:latin typeface="MT Extra" panose="05050102010205020202" pitchFamily="18" charset="2"/>
                  </a:rPr>
                  <a:t>&amp;</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sp>
          <p:nvSpPr>
            <p:cNvPr id="91152" name="Line 50"/>
            <p:cNvSpPr>
              <a:spLocks noChangeShapeType="1"/>
            </p:cNvSpPr>
            <p:nvPr/>
          </p:nvSpPr>
          <p:spPr bwMode="auto">
            <a:xfrm>
              <a:off x="680" y="1926"/>
              <a:ext cx="209"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153" name="Line 51"/>
            <p:cNvSpPr>
              <a:spLocks noChangeShapeType="1"/>
            </p:cNvSpPr>
            <p:nvPr/>
          </p:nvSpPr>
          <p:spPr bwMode="auto">
            <a:xfrm>
              <a:off x="1159" y="1926"/>
              <a:ext cx="384"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154" name="Line 52"/>
            <p:cNvSpPr>
              <a:spLocks noChangeShapeType="1"/>
            </p:cNvSpPr>
            <p:nvPr/>
          </p:nvSpPr>
          <p:spPr bwMode="auto">
            <a:xfrm>
              <a:off x="679" y="2482"/>
              <a:ext cx="864"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 name="Rectangle 54"/>
          <p:cNvSpPr>
            <a:spLocks noChangeArrowheads="1"/>
          </p:cNvSpPr>
          <p:nvPr/>
        </p:nvSpPr>
        <p:spPr bwMode="auto">
          <a:xfrm>
            <a:off x="1474788" y="2566988"/>
            <a:ext cx="33813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C0C0C0"/>
                </a:solidFill>
                <a:effectLst/>
                <a:latin typeface="Times New Roman" panose="02020603050405020304" pitchFamily="18" charset="0"/>
              </a:rPr>
              <a:t>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 name="Rectangle 55"/>
          <p:cNvSpPr>
            <a:spLocks noChangeArrowheads="1"/>
          </p:cNvSpPr>
          <p:nvPr/>
        </p:nvSpPr>
        <p:spPr bwMode="auto">
          <a:xfrm>
            <a:off x="1465263" y="2557463"/>
            <a:ext cx="33813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000000"/>
                </a:solidFill>
                <a:effectLst/>
                <a:latin typeface="Times New Roman" panose="02020603050405020304" pitchFamily="18" charset="0"/>
              </a:rPr>
              <a:t>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2" name="Rectangle 56"/>
          <p:cNvSpPr>
            <a:spLocks noChangeArrowheads="1"/>
          </p:cNvSpPr>
          <p:nvPr/>
        </p:nvSpPr>
        <p:spPr bwMode="auto">
          <a:xfrm>
            <a:off x="1676400" y="2732088"/>
            <a:ext cx="2016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C0C0C0"/>
                </a:solidFill>
                <a:effectLst/>
                <a:latin typeface="Times New Roman" panose="02020603050405020304" pitchFamily="18" charset="0"/>
              </a:rPr>
              <a:t>S</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3" name="Rectangle 57"/>
          <p:cNvSpPr>
            <a:spLocks noChangeArrowheads="1"/>
          </p:cNvSpPr>
          <p:nvPr/>
        </p:nvSpPr>
        <p:spPr bwMode="auto">
          <a:xfrm>
            <a:off x="1671638" y="2727325"/>
            <a:ext cx="2016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00"/>
                </a:solidFill>
                <a:effectLst/>
                <a:latin typeface="Times New Roman" panose="02020603050405020304" pitchFamily="18" charset="0"/>
              </a:rPr>
              <a:t>S</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4" name="Oval 58"/>
          <p:cNvSpPr>
            <a:spLocks noChangeArrowheads="1"/>
          </p:cNvSpPr>
          <p:nvPr/>
        </p:nvSpPr>
        <p:spPr bwMode="auto">
          <a:xfrm>
            <a:off x="1997075" y="3006725"/>
            <a:ext cx="79375" cy="76200"/>
          </a:xfrm>
          <a:prstGeom prst="ellipse">
            <a:avLst/>
          </a:prstGeom>
          <a:noFill/>
          <a:ln w="285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59"/>
          <p:cNvSpPr>
            <a:spLocks noChangeShapeType="1"/>
          </p:cNvSpPr>
          <p:nvPr/>
        </p:nvSpPr>
        <p:spPr bwMode="auto">
          <a:xfrm flipH="1">
            <a:off x="3440113" y="3067050"/>
            <a:ext cx="1257300" cy="0"/>
          </a:xfrm>
          <a:prstGeom prst="line">
            <a:avLst/>
          </a:prstGeom>
          <a:noFill/>
          <a:ln w="28575" cap="flat">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60"/>
          <p:cNvSpPr>
            <a:spLocks noChangeShapeType="1"/>
          </p:cNvSpPr>
          <p:nvPr/>
        </p:nvSpPr>
        <p:spPr bwMode="auto">
          <a:xfrm flipH="1">
            <a:off x="3438525" y="4027488"/>
            <a:ext cx="1257300" cy="0"/>
          </a:xfrm>
          <a:prstGeom prst="line">
            <a:avLst/>
          </a:prstGeom>
          <a:noFill/>
          <a:ln w="28575" cap="flat">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61"/>
          <p:cNvSpPr>
            <a:spLocks noChangeArrowheads="1"/>
          </p:cNvSpPr>
          <p:nvPr/>
        </p:nvSpPr>
        <p:spPr bwMode="auto">
          <a:xfrm>
            <a:off x="4135438" y="3354388"/>
            <a:ext cx="33813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C0C0C0"/>
                </a:solidFill>
                <a:effectLst/>
                <a:latin typeface="Times New Roman" panose="02020603050405020304" pitchFamily="18" charset="0"/>
              </a:rPr>
              <a:t>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8" name="Rectangle 62"/>
          <p:cNvSpPr>
            <a:spLocks noChangeArrowheads="1"/>
          </p:cNvSpPr>
          <p:nvPr/>
        </p:nvSpPr>
        <p:spPr bwMode="auto">
          <a:xfrm>
            <a:off x="4125913" y="3344863"/>
            <a:ext cx="33813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000000"/>
                </a:solidFill>
                <a:effectLst/>
                <a:latin typeface="Times New Roman" panose="02020603050405020304" pitchFamily="18" charset="0"/>
              </a:rPr>
              <a:t>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9" name="Rectangle 63"/>
          <p:cNvSpPr>
            <a:spLocks noChangeArrowheads="1"/>
          </p:cNvSpPr>
          <p:nvPr/>
        </p:nvSpPr>
        <p:spPr bwMode="auto">
          <a:xfrm>
            <a:off x="4337050" y="3519488"/>
            <a:ext cx="223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C0C0C0"/>
                </a:solidFill>
                <a:effectLst/>
                <a:latin typeface="Times New Roman" panose="02020603050405020304" pitchFamily="18" charset="0"/>
              </a:rPr>
              <a:t>L</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 name="Rectangle 64"/>
          <p:cNvSpPr>
            <a:spLocks noChangeArrowheads="1"/>
          </p:cNvSpPr>
          <p:nvPr/>
        </p:nvSpPr>
        <p:spPr bwMode="auto">
          <a:xfrm>
            <a:off x="4332288" y="3514725"/>
            <a:ext cx="223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00"/>
                </a:solidFill>
                <a:effectLst/>
                <a:latin typeface="Times New Roman" panose="02020603050405020304" pitchFamily="18" charset="0"/>
              </a:rPr>
              <a:t>L</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1" name="Rectangle 65"/>
          <p:cNvSpPr>
            <a:spLocks noChangeArrowheads="1"/>
          </p:cNvSpPr>
          <p:nvPr/>
        </p:nvSpPr>
        <p:spPr bwMode="auto">
          <a:xfrm>
            <a:off x="4589463" y="3309938"/>
            <a:ext cx="169863" cy="409575"/>
          </a:xfrm>
          <a:prstGeom prst="rect">
            <a:avLst/>
          </a:prstGeom>
          <a:noFill/>
          <a:ln w="28575"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66"/>
          <p:cNvSpPr>
            <a:spLocks noChangeShapeType="1"/>
          </p:cNvSpPr>
          <p:nvPr/>
        </p:nvSpPr>
        <p:spPr bwMode="auto">
          <a:xfrm>
            <a:off x="4691063" y="3702050"/>
            <a:ext cx="0" cy="319087"/>
          </a:xfrm>
          <a:prstGeom prst="line">
            <a:avLst/>
          </a:prstGeom>
          <a:noFill/>
          <a:ln w="28575" cap="flat">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67"/>
          <p:cNvSpPr>
            <a:spLocks noChangeShapeType="1"/>
          </p:cNvSpPr>
          <p:nvPr/>
        </p:nvSpPr>
        <p:spPr bwMode="auto">
          <a:xfrm>
            <a:off x="4683125" y="3060700"/>
            <a:ext cx="0" cy="249237"/>
          </a:xfrm>
          <a:prstGeom prst="line">
            <a:avLst/>
          </a:prstGeom>
          <a:noFill/>
          <a:ln w="28575" cap="flat">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4" name="Group 71"/>
          <p:cNvGrpSpPr>
            <a:grpSpLocks/>
          </p:cNvGrpSpPr>
          <p:nvPr/>
        </p:nvGrpSpPr>
        <p:grpSpPr bwMode="auto">
          <a:xfrm>
            <a:off x="4884738" y="3341688"/>
            <a:ext cx="414338" cy="468312"/>
            <a:chOff x="3077" y="2105"/>
            <a:chExt cx="261" cy="295"/>
          </a:xfrm>
        </p:grpSpPr>
        <p:sp>
          <p:nvSpPr>
            <p:cNvPr id="67592" name="Rectangle 68"/>
            <p:cNvSpPr>
              <a:spLocks noChangeArrowheads="1"/>
            </p:cNvSpPr>
            <p:nvPr/>
          </p:nvSpPr>
          <p:spPr bwMode="auto">
            <a:xfrm>
              <a:off x="3228" y="2247"/>
              <a:ext cx="11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000099"/>
                  </a:solidFill>
                  <a:effectLst/>
                  <a:latin typeface="Times New Roman" panose="02020603050405020304" pitchFamily="18" charset="0"/>
                </a:rPr>
                <a:t>o</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7593" name="Rectangle 69"/>
            <p:cNvSpPr>
              <a:spLocks noChangeArrowheads="1"/>
            </p:cNvSpPr>
            <p:nvPr/>
          </p:nvSpPr>
          <p:spPr bwMode="auto">
            <a:xfrm>
              <a:off x="3077" y="2134"/>
              <a:ext cx="220"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300" b="1" i="1" u="none" strike="noStrike" cap="none" normalizeH="0" baseline="0" smtClean="0">
                  <a:ln>
                    <a:noFill/>
                  </a:ln>
                  <a:solidFill>
                    <a:srgbClr val="000099"/>
                  </a:solidFill>
                  <a:effectLst/>
                  <a:latin typeface="Times New Roman" panose="02020603050405020304" pitchFamily="18" charset="0"/>
                </a:rPr>
                <a:t>U</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7594" name="Rectangle 70"/>
            <p:cNvSpPr>
              <a:spLocks noChangeArrowheads="1"/>
            </p:cNvSpPr>
            <p:nvPr/>
          </p:nvSpPr>
          <p:spPr bwMode="auto">
            <a:xfrm>
              <a:off x="3145" y="2105"/>
              <a:ext cx="18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300" b="0" i="0" u="none" strike="noStrike" cap="none" normalizeH="0" baseline="0" smtClean="0">
                  <a:ln>
                    <a:noFill/>
                  </a:ln>
                  <a:solidFill>
                    <a:srgbClr val="000099"/>
                  </a:solidFill>
                  <a:effectLst/>
                  <a:latin typeface="MT Extra" panose="05050102010205020202" pitchFamily="18" charset="2"/>
                </a:rPr>
                <a:t>&amp;</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sp>
        <p:nvSpPr>
          <p:cNvPr id="25" name="Rectangle 72"/>
          <p:cNvSpPr>
            <a:spLocks noChangeArrowheads="1"/>
          </p:cNvSpPr>
          <p:nvPr/>
        </p:nvSpPr>
        <p:spPr bwMode="auto">
          <a:xfrm>
            <a:off x="1408113" y="2970213"/>
            <a:ext cx="431800" cy="161925"/>
          </a:xfrm>
          <a:prstGeom prst="rect">
            <a:avLst/>
          </a:prstGeom>
          <a:noFill/>
          <a:ln w="28575"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73"/>
          <p:cNvSpPr>
            <a:spLocks noChangeArrowheads="1"/>
          </p:cNvSpPr>
          <p:nvPr/>
        </p:nvSpPr>
        <p:spPr bwMode="auto">
          <a:xfrm>
            <a:off x="1997075" y="3892550"/>
            <a:ext cx="79375" cy="76200"/>
          </a:xfrm>
          <a:prstGeom prst="ellipse">
            <a:avLst/>
          </a:prstGeom>
          <a:noFill/>
          <a:ln w="285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Oval 74"/>
          <p:cNvSpPr>
            <a:spLocks noChangeArrowheads="1"/>
          </p:cNvSpPr>
          <p:nvPr/>
        </p:nvSpPr>
        <p:spPr bwMode="auto">
          <a:xfrm>
            <a:off x="4003675" y="3024188"/>
            <a:ext cx="77788" cy="76200"/>
          </a:xfrm>
          <a:prstGeom prst="ellipse">
            <a:avLst/>
          </a:prstGeom>
          <a:noFill/>
          <a:ln w="28575"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75"/>
          <p:cNvSpPr>
            <a:spLocks noChangeArrowheads="1"/>
          </p:cNvSpPr>
          <p:nvPr/>
        </p:nvSpPr>
        <p:spPr bwMode="auto">
          <a:xfrm>
            <a:off x="4006850" y="3973513"/>
            <a:ext cx="77788" cy="76200"/>
          </a:xfrm>
          <a:prstGeom prst="ellipse">
            <a:avLst/>
          </a:prstGeom>
          <a:noFill/>
          <a:ln w="28575"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76"/>
          <p:cNvSpPr>
            <a:spLocks noChangeArrowheads="1"/>
          </p:cNvSpPr>
          <p:nvPr/>
        </p:nvSpPr>
        <p:spPr bwMode="auto">
          <a:xfrm>
            <a:off x="4930775" y="3092450"/>
            <a:ext cx="247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smtClean="0">
                <a:ln>
                  <a:noFill/>
                </a:ln>
                <a:solidFill>
                  <a:srgbClr val="C0C0C0"/>
                </a:solidFill>
                <a:effectLst/>
                <a:latin typeface="Times New Roman" panose="02020603050405020304" pitchFamily="18"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0" name="Rectangle 77"/>
          <p:cNvSpPr>
            <a:spLocks noChangeArrowheads="1"/>
          </p:cNvSpPr>
          <p:nvPr/>
        </p:nvSpPr>
        <p:spPr bwMode="auto">
          <a:xfrm>
            <a:off x="4921250" y="3082925"/>
            <a:ext cx="247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smtClean="0">
                <a:ln>
                  <a:noFill/>
                </a:ln>
                <a:solidFill>
                  <a:srgbClr val="FF0000"/>
                </a:solidFill>
                <a:effectLst/>
                <a:latin typeface="Times New Roman" panose="02020603050405020304" pitchFamily="18"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1" name="Rectangle 78"/>
          <p:cNvSpPr>
            <a:spLocks noChangeArrowheads="1"/>
          </p:cNvSpPr>
          <p:nvPr/>
        </p:nvSpPr>
        <p:spPr bwMode="auto">
          <a:xfrm>
            <a:off x="4889500" y="3498850"/>
            <a:ext cx="34766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rgbClr val="C0C0C0"/>
                </a:solidFill>
                <a:effectLst/>
                <a:latin typeface="Times New Roman" panose="02020603050405020304" pitchFamily="18" charset="0"/>
              </a:rPr>
              <a:t>_</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68" name="Rectangle 79"/>
          <p:cNvSpPr>
            <a:spLocks noChangeArrowheads="1"/>
          </p:cNvSpPr>
          <p:nvPr/>
        </p:nvSpPr>
        <p:spPr bwMode="auto">
          <a:xfrm>
            <a:off x="4876800" y="3486150"/>
            <a:ext cx="34766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rgbClr val="FF0000"/>
                </a:solidFill>
                <a:effectLst/>
                <a:latin typeface="Times New Roman" panose="02020603050405020304" pitchFamily="18" charset="0"/>
              </a:rPr>
              <a:t>_</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70" name="Rectangle 80"/>
          <p:cNvSpPr>
            <a:spLocks noChangeArrowheads="1"/>
          </p:cNvSpPr>
          <p:nvPr/>
        </p:nvSpPr>
        <p:spPr bwMode="auto">
          <a:xfrm>
            <a:off x="2430463" y="2960688"/>
            <a:ext cx="1001713" cy="1154112"/>
          </a:xfrm>
          <a:prstGeom prst="rect">
            <a:avLst/>
          </a:prstGeom>
          <a:noFill/>
          <a:ln w="38100"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171" name="Rectangle 81"/>
          <p:cNvSpPr>
            <a:spLocks noChangeArrowheads="1"/>
          </p:cNvSpPr>
          <p:nvPr/>
        </p:nvSpPr>
        <p:spPr bwMode="auto">
          <a:xfrm>
            <a:off x="2782888" y="3055938"/>
            <a:ext cx="33813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C0C0C0"/>
                </a:solidFill>
                <a:effectLst/>
                <a:latin typeface="Times New Roman" panose="02020603050405020304" pitchFamily="18" charset="0"/>
              </a:rPr>
              <a:t>A</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72" name="Rectangle 82"/>
          <p:cNvSpPr>
            <a:spLocks noChangeArrowheads="1"/>
          </p:cNvSpPr>
          <p:nvPr/>
        </p:nvSpPr>
        <p:spPr bwMode="auto">
          <a:xfrm>
            <a:off x="2773363" y="3046413"/>
            <a:ext cx="33813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FF0000"/>
                </a:solidFill>
                <a:effectLst/>
                <a:latin typeface="Times New Roman" panose="02020603050405020304" pitchFamily="18" charset="0"/>
              </a:rPr>
              <a:t>A</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73" name="Rectangle 83"/>
          <p:cNvSpPr>
            <a:spLocks noChangeArrowheads="1"/>
          </p:cNvSpPr>
          <p:nvPr/>
        </p:nvSpPr>
        <p:spPr bwMode="auto">
          <a:xfrm>
            <a:off x="2982913" y="3221038"/>
            <a:ext cx="19685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1" u="none" strike="noStrike" cap="none" normalizeH="0" baseline="0" smtClean="0">
                <a:ln>
                  <a:noFill/>
                </a:ln>
                <a:solidFill>
                  <a:srgbClr val="C0C0C0"/>
                </a:solidFill>
                <a:effectLst/>
                <a:latin typeface="Times New Roman" panose="02020603050405020304" pitchFamily="18" charset="0"/>
              </a:rPr>
              <a:t>u</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75" name="Rectangle 84"/>
          <p:cNvSpPr>
            <a:spLocks noChangeArrowheads="1"/>
          </p:cNvSpPr>
          <p:nvPr/>
        </p:nvSpPr>
        <p:spPr bwMode="auto">
          <a:xfrm>
            <a:off x="2978150" y="3216275"/>
            <a:ext cx="19685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1" u="none" strike="noStrike" cap="none" normalizeH="0" baseline="0" smtClean="0">
                <a:ln>
                  <a:noFill/>
                </a:ln>
                <a:solidFill>
                  <a:srgbClr val="FF0000"/>
                </a:solidFill>
                <a:effectLst/>
                <a:latin typeface="Times New Roman" panose="02020603050405020304" pitchFamily="18" charset="0"/>
              </a:rPr>
              <a:t>u</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76" name="Rectangle 85"/>
          <p:cNvSpPr>
            <a:spLocks noChangeArrowheads="1"/>
          </p:cNvSpPr>
          <p:nvPr/>
        </p:nvSpPr>
        <p:spPr bwMode="auto">
          <a:xfrm>
            <a:off x="2632075" y="3422650"/>
            <a:ext cx="4762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C0C0C0"/>
                </a:solidFill>
                <a:effectLst/>
                <a:latin typeface="宋体" panose="02010600030101010101" pitchFamily="2" charset="-122"/>
                <a:ea typeface="宋体" panose="02010600030101010101" pitchFamily="2" charset="-122"/>
              </a:rPr>
              <a:t>放大</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77" name="Rectangle 86"/>
          <p:cNvSpPr>
            <a:spLocks noChangeArrowheads="1"/>
          </p:cNvSpPr>
          <p:nvPr/>
        </p:nvSpPr>
        <p:spPr bwMode="auto">
          <a:xfrm>
            <a:off x="2622550" y="3413125"/>
            <a:ext cx="4762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CC0000"/>
                </a:solidFill>
                <a:effectLst/>
                <a:latin typeface="宋体" panose="02010600030101010101" pitchFamily="2" charset="-122"/>
                <a:ea typeface="宋体" panose="02010600030101010101" pitchFamily="2" charset="-122"/>
              </a:rPr>
              <a:t>放大</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78" name="Rectangle 87"/>
          <p:cNvSpPr>
            <a:spLocks noChangeArrowheads="1"/>
          </p:cNvSpPr>
          <p:nvPr/>
        </p:nvSpPr>
        <p:spPr bwMode="auto">
          <a:xfrm>
            <a:off x="2632075" y="3751263"/>
            <a:ext cx="4762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C0C0C0"/>
                </a:solidFill>
                <a:effectLst/>
                <a:latin typeface="宋体" panose="02010600030101010101" pitchFamily="2" charset="-122"/>
                <a:ea typeface="宋体" panose="02010600030101010101" pitchFamily="2" charset="-122"/>
              </a:rPr>
              <a:t>电路</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79" name="Rectangle 88"/>
          <p:cNvSpPr>
            <a:spLocks noChangeArrowheads="1"/>
          </p:cNvSpPr>
          <p:nvPr/>
        </p:nvSpPr>
        <p:spPr bwMode="auto">
          <a:xfrm>
            <a:off x="2622550" y="3743325"/>
            <a:ext cx="4762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CC0000"/>
                </a:solidFill>
                <a:effectLst/>
                <a:latin typeface="宋体" panose="02010600030101010101" pitchFamily="2" charset="-122"/>
                <a:ea typeface="宋体" panose="02010600030101010101" pitchFamily="2" charset="-122"/>
              </a:rPr>
              <a:t>电路</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80" name="Rectangle 89"/>
          <p:cNvSpPr>
            <a:spLocks noChangeArrowheads="1"/>
          </p:cNvSpPr>
          <p:nvPr/>
        </p:nvSpPr>
        <p:spPr bwMode="auto">
          <a:xfrm>
            <a:off x="852488" y="3068638"/>
            <a:ext cx="247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smtClean="0">
                <a:ln>
                  <a:noFill/>
                </a:ln>
                <a:solidFill>
                  <a:srgbClr val="C0C0C0"/>
                </a:solidFill>
                <a:effectLst/>
                <a:latin typeface="Times New Roman" panose="02020603050405020304" pitchFamily="18"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81" name="Rectangle 90"/>
          <p:cNvSpPr>
            <a:spLocks noChangeArrowheads="1"/>
          </p:cNvSpPr>
          <p:nvPr/>
        </p:nvSpPr>
        <p:spPr bwMode="auto">
          <a:xfrm>
            <a:off x="842963" y="3060700"/>
            <a:ext cx="247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smtClean="0">
                <a:ln>
                  <a:noFill/>
                </a:ln>
                <a:solidFill>
                  <a:srgbClr val="FF0000"/>
                </a:solidFill>
                <a:effectLst/>
                <a:latin typeface="Times New Roman" panose="02020603050405020304" pitchFamily="18"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82" name="Rectangle 91"/>
          <p:cNvSpPr>
            <a:spLocks noChangeArrowheads="1"/>
          </p:cNvSpPr>
          <p:nvPr/>
        </p:nvSpPr>
        <p:spPr bwMode="auto">
          <a:xfrm>
            <a:off x="876300" y="3486150"/>
            <a:ext cx="211138"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C0C0C0"/>
                </a:solidFill>
                <a:effectLst/>
                <a:latin typeface="Times New Roman" panose="02020603050405020304" pitchFamily="18" charset="0"/>
              </a:rPr>
              <a:t>_</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83" name="Rectangle 92"/>
          <p:cNvSpPr>
            <a:spLocks noChangeArrowheads="1"/>
          </p:cNvSpPr>
          <p:nvPr/>
        </p:nvSpPr>
        <p:spPr bwMode="auto">
          <a:xfrm>
            <a:off x="866775" y="3476625"/>
            <a:ext cx="211138"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FF0000"/>
                </a:solidFill>
                <a:effectLst/>
                <a:latin typeface="Times New Roman" panose="02020603050405020304" pitchFamily="18" charset="0"/>
              </a:rPr>
              <a:t>_</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84" name="Oval 93"/>
          <p:cNvSpPr>
            <a:spLocks noChangeArrowheads="1"/>
          </p:cNvSpPr>
          <p:nvPr/>
        </p:nvSpPr>
        <p:spPr bwMode="auto">
          <a:xfrm>
            <a:off x="877888" y="3292475"/>
            <a:ext cx="420688" cy="395287"/>
          </a:xfrm>
          <a:prstGeom prst="ellipse">
            <a:avLst/>
          </a:prstGeom>
          <a:noFill/>
          <a:ln w="285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185" name="Line 94"/>
          <p:cNvSpPr>
            <a:spLocks noChangeShapeType="1"/>
          </p:cNvSpPr>
          <p:nvPr/>
        </p:nvSpPr>
        <p:spPr bwMode="auto">
          <a:xfrm>
            <a:off x="1071563" y="3040063"/>
            <a:ext cx="0" cy="92710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1186" name="Group 98"/>
          <p:cNvGrpSpPr>
            <a:grpSpLocks/>
          </p:cNvGrpSpPr>
          <p:nvPr/>
        </p:nvGrpSpPr>
        <p:grpSpPr bwMode="auto">
          <a:xfrm>
            <a:off x="547688" y="3236913"/>
            <a:ext cx="406400" cy="481012"/>
            <a:chOff x="345" y="2039"/>
            <a:chExt cx="256" cy="303"/>
          </a:xfrm>
        </p:grpSpPr>
        <p:sp>
          <p:nvSpPr>
            <p:cNvPr id="67589" name="Rectangle 95"/>
            <p:cNvSpPr>
              <a:spLocks noChangeArrowheads="1"/>
            </p:cNvSpPr>
            <p:nvPr/>
          </p:nvSpPr>
          <p:spPr bwMode="auto">
            <a:xfrm>
              <a:off x="487" y="2189"/>
              <a:ext cx="9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smtClean="0">
                  <a:ln>
                    <a:noFill/>
                  </a:ln>
                  <a:solidFill>
                    <a:srgbClr val="000099"/>
                  </a:solidFill>
                  <a:effectLst/>
                  <a:latin typeface="Times New Roman" panose="02020603050405020304" pitchFamily="18" charset="0"/>
                </a:rPr>
                <a:t>s</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7590" name="Rectangle 96"/>
            <p:cNvSpPr>
              <a:spLocks noChangeArrowheads="1"/>
            </p:cNvSpPr>
            <p:nvPr/>
          </p:nvSpPr>
          <p:spPr bwMode="auto">
            <a:xfrm>
              <a:off x="345" y="2070"/>
              <a:ext cx="23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000099"/>
                  </a:solidFill>
                  <a:effectLst/>
                  <a:latin typeface="Times New Roman" panose="02020603050405020304" pitchFamily="18" charset="0"/>
                </a:rPr>
                <a:t>E</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7591" name="Rectangle 97"/>
            <p:cNvSpPr>
              <a:spLocks noChangeArrowheads="1"/>
            </p:cNvSpPr>
            <p:nvPr/>
          </p:nvSpPr>
          <p:spPr bwMode="auto">
            <a:xfrm>
              <a:off x="396" y="2039"/>
              <a:ext cx="20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smtClean="0">
                  <a:ln>
                    <a:noFill/>
                  </a:ln>
                  <a:solidFill>
                    <a:srgbClr val="000099"/>
                  </a:solidFill>
                  <a:effectLst/>
                  <a:latin typeface="MT Extra" panose="05050102010205020202" pitchFamily="18" charset="2"/>
                </a:rPr>
                <a:t>&amp;</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sp>
        <p:nvSpPr>
          <p:cNvPr id="91187" name="Line 99"/>
          <p:cNvSpPr>
            <a:spLocks noChangeShapeType="1"/>
          </p:cNvSpPr>
          <p:nvPr/>
        </p:nvSpPr>
        <p:spPr bwMode="auto">
          <a:xfrm>
            <a:off x="1079500" y="3057525"/>
            <a:ext cx="331788"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188" name="Line 100"/>
          <p:cNvSpPr>
            <a:spLocks noChangeShapeType="1"/>
          </p:cNvSpPr>
          <p:nvPr/>
        </p:nvSpPr>
        <p:spPr bwMode="auto">
          <a:xfrm>
            <a:off x="1839913" y="3057525"/>
            <a:ext cx="609600"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189" name="Line 101"/>
          <p:cNvSpPr>
            <a:spLocks noChangeShapeType="1"/>
          </p:cNvSpPr>
          <p:nvPr/>
        </p:nvSpPr>
        <p:spPr bwMode="auto">
          <a:xfrm>
            <a:off x="1077913" y="3940175"/>
            <a:ext cx="1371600"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190" name="Oval 102"/>
          <p:cNvSpPr>
            <a:spLocks noChangeArrowheads="1"/>
          </p:cNvSpPr>
          <p:nvPr/>
        </p:nvSpPr>
        <p:spPr bwMode="auto">
          <a:xfrm>
            <a:off x="1997075" y="3006725"/>
            <a:ext cx="79375" cy="76200"/>
          </a:xfrm>
          <a:prstGeom prst="ellipse">
            <a:avLst/>
          </a:prstGeom>
          <a:noFill/>
          <a:ln w="285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191" name="Line 103"/>
          <p:cNvSpPr>
            <a:spLocks noChangeShapeType="1"/>
          </p:cNvSpPr>
          <p:nvPr/>
        </p:nvSpPr>
        <p:spPr bwMode="auto">
          <a:xfrm flipH="1">
            <a:off x="3440113" y="3067050"/>
            <a:ext cx="1257300" cy="0"/>
          </a:xfrm>
          <a:prstGeom prst="line">
            <a:avLst/>
          </a:prstGeom>
          <a:noFill/>
          <a:ln w="28575" cap="flat">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192" name="Line 104"/>
          <p:cNvSpPr>
            <a:spLocks noChangeShapeType="1"/>
          </p:cNvSpPr>
          <p:nvPr/>
        </p:nvSpPr>
        <p:spPr bwMode="auto">
          <a:xfrm flipH="1">
            <a:off x="3438525" y="4027488"/>
            <a:ext cx="1257300" cy="0"/>
          </a:xfrm>
          <a:prstGeom prst="line">
            <a:avLst/>
          </a:prstGeom>
          <a:noFill/>
          <a:ln w="28575" cap="flat">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193" name="Rectangle 105"/>
          <p:cNvSpPr>
            <a:spLocks noChangeArrowheads="1"/>
          </p:cNvSpPr>
          <p:nvPr/>
        </p:nvSpPr>
        <p:spPr bwMode="auto">
          <a:xfrm>
            <a:off x="4135438" y="3354388"/>
            <a:ext cx="33813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C0C0C0"/>
                </a:solidFill>
                <a:effectLst/>
                <a:latin typeface="Times New Roman" panose="02020603050405020304" pitchFamily="18" charset="0"/>
              </a:rPr>
              <a:t>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94" name="Rectangle 106"/>
          <p:cNvSpPr>
            <a:spLocks noChangeArrowheads="1"/>
          </p:cNvSpPr>
          <p:nvPr/>
        </p:nvSpPr>
        <p:spPr bwMode="auto">
          <a:xfrm>
            <a:off x="4125913" y="3344863"/>
            <a:ext cx="33813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000000"/>
                </a:solidFill>
                <a:effectLst/>
                <a:latin typeface="Times New Roman" panose="02020603050405020304" pitchFamily="18" charset="0"/>
              </a:rPr>
              <a:t>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95" name="Rectangle 107"/>
          <p:cNvSpPr>
            <a:spLocks noChangeArrowheads="1"/>
          </p:cNvSpPr>
          <p:nvPr/>
        </p:nvSpPr>
        <p:spPr bwMode="auto">
          <a:xfrm>
            <a:off x="4337050" y="3519488"/>
            <a:ext cx="223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C0C0C0"/>
                </a:solidFill>
                <a:effectLst/>
                <a:latin typeface="Times New Roman" panose="02020603050405020304" pitchFamily="18" charset="0"/>
              </a:rPr>
              <a:t>L</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96" name="Rectangle 108"/>
          <p:cNvSpPr>
            <a:spLocks noChangeArrowheads="1"/>
          </p:cNvSpPr>
          <p:nvPr/>
        </p:nvSpPr>
        <p:spPr bwMode="auto">
          <a:xfrm>
            <a:off x="4332288" y="3514725"/>
            <a:ext cx="223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00"/>
                </a:solidFill>
                <a:effectLst/>
                <a:latin typeface="Times New Roman" panose="02020603050405020304" pitchFamily="18" charset="0"/>
              </a:rPr>
              <a:t>L</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197" name="Rectangle 109"/>
          <p:cNvSpPr>
            <a:spLocks noChangeArrowheads="1"/>
          </p:cNvSpPr>
          <p:nvPr/>
        </p:nvSpPr>
        <p:spPr bwMode="auto">
          <a:xfrm>
            <a:off x="4589463" y="3309938"/>
            <a:ext cx="169863" cy="409575"/>
          </a:xfrm>
          <a:prstGeom prst="rect">
            <a:avLst/>
          </a:prstGeom>
          <a:noFill/>
          <a:ln w="28575"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198" name="Line 110"/>
          <p:cNvSpPr>
            <a:spLocks noChangeShapeType="1"/>
          </p:cNvSpPr>
          <p:nvPr/>
        </p:nvSpPr>
        <p:spPr bwMode="auto">
          <a:xfrm>
            <a:off x="4691063" y="3702050"/>
            <a:ext cx="0" cy="319087"/>
          </a:xfrm>
          <a:prstGeom prst="line">
            <a:avLst/>
          </a:prstGeom>
          <a:noFill/>
          <a:ln w="28575" cap="flat">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199" name="Line 111"/>
          <p:cNvSpPr>
            <a:spLocks noChangeShapeType="1"/>
          </p:cNvSpPr>
          <p:nvPr/>
        </p:nvSpPr>
        <p:spPr bwMode="auto">
          <a:xfrm>
            <a:off x="4683125" y="3060700"/>
            <a:ext cx="0" cy="249237"/>
          </a:xfrm>
          <a:prstGeom prst="line">
            <a:avLst/>
          </a:prstGeom>
          <a:noFill/>
          <a:ln w="28575" cap="flat">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1200" name="Group 115"/>
          <p:cNvGrpSpPr>
            <a:grpSpLocks/>
          </p:cNvGrpSpPr>
          <p:nvPr/>
        </p:nvGrpSpPr>
        <p:grpSpPr bwMode="auto">
          <a:xfrm>
            <a:off x="4884738" y="3341688"/>
            <a:ext cx="414338" cy="468312"/>
            <a:chOff x="3077" y="2105"/>
            <a:chExt cx="261" cy="295"/>
          </a:xfrm>
        </p:grpSpPr>
        <p:sp>
          <p:nvSpPr>
            <p:cNvPr id="67585" name="Rectangle 112"/>
            <p:cNvSpPr>
              <a:spLocks noChangeArrowheads="1"/>
            </p:cNvSpPr>
            <p:nvPr/>
          </p:nvSpPr>
          <p:spPr bwMode="auto">
            <a:xfrm>
              <a:off x="3228" y="2247"/>
              <a:ext cx="11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000099"/>
                  </a:solidFill>
                  <a:effectLst/>
                  <a:latin typeface="Times New Roman" panose="02020603050405020304" pitchFamily="18" charset="0"/>
                </a:rPr>
                <a:t>o</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7586" name="Rectangle 113"/>
            <p:cNvSpPr>
              <a:spLocks noChangeArrowheads="1"/>
            </p:cNvSpPr>
            <p:nvPr/>
          </p:nvSpPr>
          <p:spPr bwMode="auto">
            <a:xfrm>
              <a:off x="3077" y="2134"/>
              <a:ext cx="220"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300" b="1" i="1" u="none" strike="noStrike" cap="none" normalizeH="0" baseline="0" smtClean="0">
                  <a:ln>
                    <a:noFill/>
                  </a:ln>
                  <a:solidFill>
                    <a:srgbClr val="000099"/>
                  </a:solidFill>
                  <a:effectLst/>
                  <a:latin typeface="Times New Roman" panose="02020603050405020304" pitchFamily="18" charset="0"/>
                </a:rPr>
                <a:t>U</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7587" name="Rectangle 114"/>
            <p:cNvSpPr>
              <a:spLocks noChangeArrowheads="1"/>
            </p:cNvSpPr>
            <p:nvPr/>
          </p:nvSpPr>
          <p:spPr bwMode="auto">
            <a:xfrm>
              <a:off x="3145" y="2105"/>
              <a:ext cx="18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300" b="0" i="0" u="none" strike="noStrike" cap="none" normalizeH="0" baseline="0" smtClean="0">
                  <a:ln>
                    <a:noFill/>
                  </a:ln>
                  <a:solidFill>
                    <a:srgbClr val="000099"/>
                  </a:solidFill>
                  <a:effectLst/>
                  <a:latin typeface="MT Extra" panose="05050102010205020202" pitchFamily="18" charset="2"/>
                </a:rPr>
                <a:t>&amp;</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sp>
        <p:nvSpPr>
          <p:cNvPr id="91201" name="Rectangle 116"/>
          <p:cNvSpPr>
            <a:spLocks noChangeArrowheads="1"/>
          </p:cNvSpPr>
          <p:nvPr/>
        </p:nvSpPr>
        <p:spPr bwMode="auto">
          <a:xfrm>
            <a:off x="1408113" y="2970213"/>
            <a:ext cx="431800" cy="161925"/>
          </a:xfrm>
          <a:prstGeom prst="rect">
            <a:avLst/>
          </a:prstGeom>
          <a:noFill/>
          <a:ln w="28575"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202" name="Oval 117"/>
          <p:cNvSpPr>
            <a:spLocks noChangeArrowheads="1"/>
          </p:cNvSpPr>
          <p:nvPr/>
        </p:nvSpPr>
        <p:spPr bwMode="auto">
          <a:xfrm>
            <a:off x="1997075" y="3892550"/>
            <a:ext cx="79375" cy="76200"/>
          </a:xfrm>
          <a:prstGeom prst="ellipse">
            <a:avLst/>
          </a:prstGeom>
          <a:noFill/>
          <a:ln w="285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203" name="Oval 118"/>
          <p:cNvSpPr>
            <a:spLocks noChangeArrowheads="1"/>
          </p:cNvSpPr>
          <p:nvPr/>
        </p:nvSpPr>
        <p:spPr bwMode="auto">
          <a:xfrm>
            <a:off x="4003675" y="3024188"/>
            <a:ext cx="77788" cy="76200"/>
          </a:xfrm>
          <a:prstGeom prst="ellipse">
            <a:avLst/>
          </a:prstGeom>
          <a:noFill/>
          <a:ln w="28575"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204" name="Oval 119"/>
          <p:cNvSpPr>
            <a:spLocks noChangeArrowheads="1"/>
          </p:cNvSpPr>
          <p:nvPr/>
        </p:nvSpPr>
        <p:spPr bwMode="auto">
          <a:xfrm>
            <a:off x="4006850" y="3973513"/>
            <a:ext cx="77788" cy="76200"/>
          </a:xfrm>
          <a:prstGeom prst="ellipse">
            <a:avLst/>
          </a:prstGeom>
          <a:noFill/>
          <a:ln w="28575"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205" name="Rectangle 120"/>
          <p:cNvSpPr>
            <a:spLocks noChangeArrowheads="1"/>
          </p:cNvSpPr>
          <p:nvPr/>
        </p:nvSpPr>
        <p:spPr bwMode="auto">
          <a:xfrm>
            <a:off x="4930775" y="3092450"/>
            <a:ext cx="247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smtClean="0">
                <a:ln>
                  <a:noFill/>
                </a:ln>
                <a:solidFill>
                  <a:srgbClr val="C0C0C0"/>
                </a:solidFill>
                <a:effectLst/>
                <a:latin typeface="Times New Roman" panose="02020603050405020304" pitchFamily="18"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208" name="Rectangle 121"/>
          <p:cNvSpPr>
            <a:spLocks noChangeArrowheads="1"/>
          </p:cNvSpPr>
          <p:nvPr/>
        </p:nvSpPr>
        <p:spPr bwMode="auto">
          <a:xfrm>
            <a:off x="4921250" y="3082925"/>
            <a:ext cx="247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smtClean="0">
                <a:ln>
                  <a:noFill/>
                </a:ln>
                <a:solidFill>
                  <a:srgbClr val="FF0000"/>
                </a:solidFill>
                <a:effectLst/>
                <a:latin typeface="Times New Roman" panose="02020603050405020304" pitchFamily="18"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209" name="Rectangle 122"/>
          <p:cNvSpPr>
            <a:spLocks noChangeArrowheads="1"/>
          </p:cNvSpPr>
          <p:nvPr/>
        </p:nvSpPr>
        <p:spPr bwMode="auto">
          <a:xfrm>
            <a:off x="4889500" y="3498850"/>
            <a:ext cx="34766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rgbClr val="C0C0C0"/>
                </a:solidFill>
                <a:effectLst/>
                <a:latin typeface="Times New Roman" panose="02020603050405020304" pitchFamily="18" charset="0"/>
              </a:rPr>
              <a:t>_</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210" name="Rectangle 123"/>
          <p:cNvSpPr>
            <a:spLocks noChangeArrowheads="1"/>
          </p:cNvSpPr>
          <p:nvPr/>
        </p:nvSpPr>
        <p:spPr bwMode="auto">
          <a:xfrm>
            <a:off x="4876800" y="3486150"/>
            <a:ext cx="34766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rgbClr val="FF0000"/>
                </a:solidFill>
                <a:effectLst/>
                <a:latin typeface="Times New Roman" panose="02020603050405020304" pitchFamily="18" charset="0"/>
              </a:rPr>
              <a:t>_</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211" name="Rectangle 124"/>
          <p:cNvSpPr>
            <a:spLocks noChangeArrowheads="1"/>
          </p:cNvSpPr>
          <p:nvPr/>
        </p:nvSpPr>
        <p:spPr bwMode="auto">
          <a:xfrm>
            <a:off x="2430463" y="2960688"/>
            <a:ext cx="1001713" cy="1154112"/>
          </a:xfrm>
          <a:prstGeom prst="rect">
            <a:avLst/>
          </a:prstGeom>
          <a:noFill/>
          <a:ln w="38100"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212" name="Rectangle 125"/>
          <p:cNvSpPr>
            <a:spLocks noChangeArrowheads="1"/>
          </p:cNvSpPr>
          <p:nvPr/>
        </p:nvSpPr>
        <p:spPr bwMode="auto">
          <a:xfrm>
            <a:off x="2782888" y="3055938"/>
            <a:ext cx="33813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C0C0C0"/>
                </a:solidFill>
                <a:effectLst/>
                <a:latin typeface="Times New Roman" panose="02020603050405020304" pitchFamily="18" charset="0"/>
              </a:rPr>
              <a:t>A</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213" name="Rectangle 126"/>
          <p:cNvSpPr>
            <a:spLocks noChangeArrowheads="1"/>
          </p:cNvSpPr>
          <p:nvPr/>
        </p:nvSpPr>
        <p:spPr bwMode="auto">
          <a:xfrm>
            <a:off x="2773363" y="3046413"/>
            <a:ext cx="33813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FF0000"/>
                </a:solidFill>
                <a:effectLst/>
                <a:latin typeface="Times New Roman" panose="02020603050405020304" pitchFamily="18" charset="0"/>
              </a:rPr>
              <a:t>A</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214" name="Rectangle 127"/>
          <p:cNvSpPr>
            <a:spLocks noChangeArrowheads="1"/>
          </p:cNvSpPr>
          <p:nvPr/>
        </p:nvSpPr>
        <p:spPr bwMode="auto">
          <a:xfrm>
            <a:off x="2982913" y="3221038"/>
            <a:ext cx="19685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1" u="none" strike="noStrike" cap="none" normalizeH="0" baseline="0" smtClean="0">
                <a:ln>
                  <a:noFill/>
                </a:ln>
                <a:solidFill>
                  <a:srgbClr val="C0C0C0"/>
                </a:solidFill>
                <a:effectLst/>
                <a:latin typeface="Times New Roman" panose="02020603050405020304" pitchFamily="18" charset="0"/>
              </a:rPr>
              <a:t>u</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215" name="Rectangle 128"/>
          <p:cNvSpPr>
            <a:spLocks noChangeArrowheads="1"/>
          </p:cNvSpPr>
          <p:nvPr/>
        </p:nvSpPr>
        <p:spPr bwMode="auto">
          <a:xfrm>
            <a:off x="2978150" y="3216275"/>
            <a:ext cx="19685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1" u="none" strike="noStrike" cap="none" normalizeH="0" baseline="0" smtClean="0">
                <a:ln>
                  <a:noFill/>
                </a:ln>
                <a:solidFill>
                  <a:srgbClr val="FF0000"/>
                </a:solidFill>
                <a:effectLst/>
                <a:latin typeface="Times New Roman" panose="02020603050405020304" pitchFamily="18" charset="0"/>
              </a:rPr>
              <a:t>u</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216" name="Rectangle 129"/>
          <p:cNvSpPr>
            <a:spLocks noChangeArrowheads="1"/>
          </p:cNvSpPr>
          <p:nvPr/>
        </p:nvSpPr>
        <p:spPr bwMode="auto">
          <a:xfrm>
            <a:off x="2632075" y="3422650"/>
            <a:ext cx="4762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C0C0C0"/>
                </a:solidFill>
                <a:effectLst/>
                <a:latin typeface="宋体" panose="02010600030101010101" pitchFamily="2" charset="-122"/>
                <a:ea typeface="宋体" panose="02010600030101010101" pitchFamily="2" charset="-122"/>
              </a:rPr>
              <a:t>放大</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217" name="Rectangle 130"/>
          <p:cNvSpPr>
            <a:spLocks noChangeArrowheads="1"/>
          </p:cNvSpPr>
          <p:nvPr/>
        </p:nvSpPr>
        <p:spPr bwMode="auto">
          <a:xfrm>
            <a:off x="2622550" y="3413125"/>
            <a:ext cx="4762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CC0000"/>
                </a:solidFill>
                <a:effectLst/>
                <a:latin typeface="宋体" panose="02010600030101010101" pitchFamily="2" charset="-122"/>
                <a:ea typeface="宋体" panose="02010600030101010101" pitchFamily="2" charset="-122"/>
              </a:rPr>
              <a:t>放大</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218" name="Rectangle 131"/>
          <p:cNvSpPr>
            <a:spLocks noChangeArrowheads="1"/>
          </p:cNvSpPr>
          <p:nvPr/>
        </p:nvSpPr>
        <p:spPr bwMode="auto">
          <a:xfrm>
            <a:off x="2632075" y="3751263"/>
            <a:ext cx="4762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C0C0C0"/>
                </a:solidFill>
                <a:effectLst/>
                <a:latin typeface="宋体" panose="02010600030101010101" pitchFamily="2" charset="-122"/>
                <a:ea typeface="宋体" panose="02010600030101010101" pitchFamily="2" charset="-122"/>
              </a:rPr>
              <a:t>电路</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219" name="Rectangle 132"/>
          <p:cNvSpPr>
            <a:spLocks noChangeArrowheads="1"/>
          </p:cNvSpPr>
          <p:nvPr/>
        </p:nvSpPr>
        <p:spPr bwMode="auto">
          <a:xfrm>
            <a:off x="2622550" y="3743325"/>
            <a:ext cx="4762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rgbClr val="CC0000"/>
                </a:solidFill>
                <a:effectLst/>
                <a:latin typeface="宋体" panose="02010600030101010101" pitchFamily="2" charset="-122"/>
                <a:ea typeface="宋体" panose="02010600030101010101" pitchFamily="2" charset="-122"/>
              </a:rPr>
              <a:t>电路</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220" name="Rectangle 133"/>
          <p:cNvSpPr>
            <a:spLocks noChangeArrowheads="1"/>
          </p:cNvSpPr>
          <p:nvPr/>
        </p:nvSpPr>
        <p:spPr bwMode="auto">
          <a:xfrm>
            <a:off x="852488" y="3068638"/>
            <a:ext cx="247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smtClean="0">
                <a:ln>
                  <a:noFill/>
                </a:ln>
                <a:solidFill>
                  <a:srgbClr val="C0C0C0"/>
                </a:solidFill>
                <a:effectLst/>
                <a:latin typeface="Times New Roman" panose="02020603050405020304" pitchFamily="18"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221" name="Rectangle 134"/>
          <p:cNvSpPr>
            <a:spLocks noChangeArrowheads="1"/>
          </p:cNvSpPr>
          <p:nvPr/>
        </p:nvSpPr>
        <p:spPr bwMode="auto">
          <a:xfrm>
            <a:off x="842963" y="3060700"/>
            <a:ext cx="2476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smtClean="0">
                <a:ln>
                  <a:noFill/>
                </a:ln>
                <a:solidFill>
                  <a:srgbClr val="FF0000"/>
                </a:solidFill>
                <a:effectLst/>
                <a:latin typeface="Times New Roman" panose="02020603050405020304" pitchFamily="18"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222" name="Rectangle 135"/>
          <p:cNvSpPr>
            <a:spLocks noChangeArrowheads="1"/>
          </p:cNvSpPr>
          <p:nvPr/>
        </p:nvSpPr>
        <p:spPr bwMode="auto">
          <a:xfrm>
            <a:off x="876300" y="3486150"/>
            <a:ext cx="211138"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C0C0C0"/>
                </a:solidFill>
                <a:effectLst/>
                <a:latin typeface="Times New Roman" panose="02020603050405020304" pitchFamily="18" charset="0"/>
              </a:rPr>
              <a:t>_</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223" name="Rectangle 136"/>
          <p:cNvSpPr>
            <a:spLocks noChangeArrowheads="1"/>
          </p:cNvSpPr>
          <p:nvPr/>
        </p:nvSpPr>
        <p:spPr bwMode="auto">
          <a:xfrm>
            <a:off x="866775" y="3476625"/>
            <a:ext cx="211138"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FF0000"/>
                </a:solidFill>
                <a:effectLst/>
                <a:latin typeface="Times New Roman" panose="02020603050405020304" pitchFamily="18" charset="0"/>
              </a:rPr>
              <a:t>_</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224" name="Oval 137"/>
          <p:cNvSpPr>
            <a:spLocks noChangeArrowheads="1"/>
          </p:cNvSpPr>
          <p:nvPr/>
        </p:nvSpPr>
        <p:spPr bwMode="auto">
          <a:xfrm>
            <a:off x="877888" y="3292475"/>
            <a:ext cx="420688" cy="395287"/>
          </a:xfrm>
          <a:prstGeom prst="ellipse">
            <a:avLst/>
          </a:prstGeom>
          <a:noFill/>
          <a:ln w="285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225" name="Line 138"/>
          <p:cNvSpPr>
            <a:spLocks noChangeShapeType="1"/>
          </p:cNvSpPr>
          <p:nvPr/>
        </p:nvSpPr>
        <p:spPr bwMode="auto">
          <a:xfrm>
            <a:off x="1071563" y="3040063"/>
            <a:ext cx="0" cy="92710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1226" name="Group 142"/>
          <p:cNvGrpSpPr>
            <a:grpSpLocks/>
          </p:cNvGrpSpPr>
          <p:nvPr/>
        </p:nvGrpSpPr>
        <p:grpSpPr bwMode="auto">
          <a:xfrm>
            <a:off x="547688" y="3236913"/>
            <a:ext cx="406400" cy="481012"/>
            <a:chOff x="345" y="2039"/>
            <a:chExt cx="256" cy="303"/>
          </a:xfrm>
        </p:grpSpPr>
        <p:sp>
          <p:nvSpPr>
            <p:cNvPr id="91230" name="Rectangle 139"/>
            <p:cNvSpPr>
              <a:spLocks noChangeArrowheads="1"/>
            </p:cNvSpPr>
            <p:nvPr/>
          </p:nvSpPr>
          <p:spPr bwMode="auto">
            <a:xfrm>
              <a:off x="487" y="2189"/>
              <a:ext cx="9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smtClean="0">
                  <a:ln>
                    <a:noFill/>
                  </a:ln>
                  <a:solidFill>
                    <a:srgbClr val="000099"/>
                  </a:solidFill>
                  <a:effectLst/>
                  <a:latin typeface="Times New Roman" panose="02020603050405020304" pitchFamily="18" charset="0"/>
                </a:rPr>
                <a:t>s</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1231" name="Rectangle 140"/>
            <p:cNvSpPr>
              <a:spLocks noChangeArrowheads="1"/>
            </p:cNvSpPr>
            <p:nvPr/>
          </p:nvSpPr>
          <p:spPr bwMode="auto">
            <a:xfrm>
              <a:off x="345" y="2070"/>
              <a:ext cx="23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smtClean="0">
                  <a:ln>
                    <a:noFill/>
                  </a:ln>
                  <a:solidFill>
                    <a:srgbClr val="000099"/>
                  </a:solidFill>
                  <a:effectLst/>
                  <a:latin typeface="Times New Roman" panose="02020603050405020304" pitchFamily="18" charset="0"/>
                </a:rPr>
                <a:t>E</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7584" name="Rectangle 141"/>
            <p:cNvSpPr>
              <a:spLocks noChangeArrowheads="1"/>
            </p:cNvSpPr>
            <p:nvPr/>
          </p:nvSpPr>
          <p:spPr bwMode="auto">
            <a:xfrm>
              <a:off x="396" y="2039"/>
              <a:ext cx="20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smtClean="0">
                  <a:ln>
                    <a:noFill/>
                  </a:ln>
                  <a:solidFill>
                    <a:srgbClr val="000099"/>
                  </a:solidFill>
                  <a:effectLst/>
                  <a:latin typeface="MT Extra" panose="05050102010205020202" pitchFamily="18" charset="2"/>
                </a:rPr>
                <a:t>&amp;</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sp>
        <p:nvSpPr>
          <p:cNvPr id="91227" name="Line 143"/>
          <p:cNvSpPr>
            <a:spLocks noChangeShapeType="1"/>
          </p:cNvSpPr>
          <p:nvPr/>
        </p:nvSpPr>
        <p:spPr bwMode="auto">
          <a:xfrm>
            <a:off x="1079500" y="3057525"/>
            <a:ext cx="331788"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228" name="Line 144"/>
          <p:cNvSpPr>
            <a:spLocks noChangeShapeType="1"/>
          </p:cNvSpPr>
          <p:nvPr/>
        </p:nvSpPr>
        <p:spPr bwMode="auto">
          <a:xfrm>
            <a:off x="1839913" y="3057525"/>
            <a:ext cx="609600"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229" name="Line 145"/>
          <p:cNvSpPr>
            <a:spLocks noChangeShapeType="1"/>
          </p:cNvSpPr>
          <p:nvPr/>
        </p:nvSpPr>
        <p:spPr bwMode="auto">
          <a:xfrm>
            <a:off x="1077913" y="3940175"/>
            <a:ext cx="1371600"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wipe(left)">
                                      <p:cBhvr>
                                        <p:cTn id="7" dur="500"/>
                                        <p:tgtEl>
                                          <p:spTgt spid="91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72" fill="hold" grpId="0" nodeType="clickEffect">
                                  <p:stCondLst>
                                    <p:cond delay="0"/>
                                  </p:stCondLst>
                                  <p:childTnLst>
                                    <p:set>
                                      <p:cBhvr>
                                        <p:cTn id="11" dur="1" fill="hold">
                                          <p:stCondLst>
                                            <p:cond delay="0"/>
                                          </p:stCondLst>
                                        </p:cTn>
                                        <p:tgtEl>
                                          <p:spTgt spid="91165"/>
                                        </p:tgtEl>
                                        <p:attrNameLst>
                                          <p:attrName>style.visibility</p:attrName>
                                        </p:attrNameLst>
                                      </p:cBhvr>
                                      <p:to>
                                        <p:strVal val="visible"/>
                                      </p:to>
                                    </p:set>
                                    <p:anim calcmode="lin" valueType="num">
                                      <p:cBhvr>
                                        <p:cTn id="12" dur="500" fill="hold"/>
                                        <p:tgtEl>
                                          <p:spTgt spid="91165"/>
                                        </p:tgtEl>
                                        <p:attrNameLst>
                                          <p:attrName>ppt_w</p:attrName>
                                        </p:attrNameLst>
                                      </p:cBhvr>
                                      <p:tavLst>
                                        <p:tav tm="0">
                                          <p:val>
                                            <p:strVal val="2/3*#ppt_w"/>
                                          </p:val>
                                        </p:tav>
                                        <p:tav tm="100000">
                                          <p:val>
                                            <p:strVal val="#ppt_w"/>
                                          </p:val>
                                        </p:tav>
                                      </p:tavLst>
                                    </p:anim>
                                    <p:anim calcmode="lin" valueType="num">
                                      <p:cBhvr>
                                        <p:cTn id="13" dur="500" fill="hold"/>
                                        <p:tgtEl>
                                          <p:spTgt spid="91165"/>
                                        </p:tgtEl>
                                        <p:attrNameLst>
                                          <p:attrName>ppt_h</p:attrName>
                                        </p:attrNameLst>
                                      </p:cBhvr>
                                      <p:tavLst>
                                        <p:tav tm="0">
                                          <p:val>
                                            <p:strVal val="2/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91166"/>
                                        </p:tgtEl>
                                        <p:attrNameLst>
                                          <p:attrName>style.visibility</p:attrName>
                                        </p:attrNameLst>
                                      </p:cBhvr>
                                      <p:to>
                                        <p:strVal val="visible"/>
                                      </p:to>
                                    </p:set>
                                    <p:animEffect transition="in" filter="wipe(up)">
                                      <p:cBhvr>
                                        <p:cTn id="18" dur="500"/>
                                        <p:tgtEl>
                                          <p:spTgt spid="9116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91207"/>
                                        </p:tgtEl>
                                        <p:attrNameLst>
                                          <p:attrName>style.visibility</p:attrName>
                                        </p:attrNameLst>
                                      </p:cBhvr>
                                      <p:to>
                                        <p:strVal val="visible"/>
                                      </p:to>
                                    </p:set>
                                    <p:animEffect transition="in" filter="wipe(left)">
                                      <p:cBhvr>
                                        <p:cTn id="23" dur="500"/>
                                        <p:tgtEl>
                                          <p:spTgt spid="9120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91169">
                                            <p:txEl>
                                              <p:pRg st="0" end="0"/>
                                            </p:txEl>
                                          </p:spTgt>
                                        </p:tgtEl>
                                        <p:attrNameLst>
                                          <p:attrName>style.visibility</p:attrName>
                                        </p:attrNameLst>
                                      </p:cBhvr>
                                      <p:to>
                                        <p:strVal val="visible"/>
                                      </p:to>
                                    </p:set>
                                    <p:animEffect transition="in" filter="wipe(left)">
                                      <p:cBhvr>
                                        <p:cTn id="28" dur="500"/>
                                        <p:tgtEl>
                                          <p:spTgt spid="91169">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91174"/>
                                        </p:tgtEl>
                                        <p:attrNameLst>
                                          <p:attrName>style.visibility</p:attrName>
                                        </p:attrNameLst>
                                      </p:cBhvr>
                                      <p:to>
                                        <p:strVal val="visible"/>
                                      </p:to>
                                    </p:set>
                                    <p:animEffect transition="in" filter="wipe(left)">
                                      <p:cBhvr>
                                        <p:cTn id="33" dur="500"/>
                                        <p:tgtEl>
                                          <p:spTgt spid="91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autoUpdateAnimBg="0"/>
      <p:bldP spid="91165" grpId="0" animBg="1"/>
      <p:bldP spid="91166" grpId="0" animBg="1"/>
      <p:bldP spid="91169" grpId="0" build="p" autoUpdateAnimBg="0"/>
      <p:bldP spid="91174"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08" descr="图片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 y="1063897"/>
            <a:ext cx="4659313"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0" name="Text Box 60"/>
          <p:cNvSpPr txBox="1">
            <a:spLocks noChangeArrowheads="1"/>
          </p:cNvSpPr>
          <p:nvPr/>
        </p:nvSpPr>
        <p:spPr bwMode="auto">
          <a:xfrm>
            <a:off x="5405438" y="1860822"/>
            <a:ext cx="3630612" cy="2544763"/>
          </a:xfrm>
          <a:prstGeom prst="rect">
            <a:avLst/>
          </a:prstGeom>
          <a:noFill/>
          <a:ln w="38100">
            <a:noFill/>
            <a:miter lim="800000"/>
            <a:headEnd/>
            <a:tailEnd/>
          </a:ln>
          <a:effectLst/>
        </p:spPr>
        <p:txBody>
          <a:bodyPr lIns="90000" tIns="46800" rIns="90000" bIns="46800" anchor="ctr">
            <a:spAutoFit/>
          </a:bodyPr>
          <a:lstStyle/>
          <a:p>
            <a:pPr eaLnBrk="1" hangingPunct="1">
              <a:lnSpc>
                <a:spcPct val="115000"/>
              </a:lnSpc>
              <a:defRPr/>
            </a:pPr>
            <a:r>
              <a:rPr lang="zh-CN" altLang="en-US" sz="2800" dirty="0">
                <a:solidFill>
                  <a:schemeClr val="tx2"/>
                </a:solidFill>
                <a:effectLst>
                  <a:outerShdw blurRad="38100" dist="38100" dir="2700000" algn="tl">
                    <a:srgbClr val="C0C0C0"/>
                  </a:outerShdw>
                </a:effectLst>
                <a:latin typeface="Times New Roman" pitchFamily="18" charset="0"/>
              </a:rPr>
              <a:t>共发射极放大电路特点：</a:t>
            </a:r>
            <a:r>
              <a:rPr lang="zh-CN" altLang="en-US" sz="2800" dirty="0">
                <a:solidFill>
                  <a:schemeClr val="hlink"/>
                </a:solidFill>
                <a:effectLst>
                  <a:outerShdw blurRad="38100" dist="38100" dir="2700000" algn="tl">
                    <a:srgbClr val="C0C0C0"/>
                  </a:outerShdw>
                </a:effectLst>
              </a:rPr>
              <a:t> </a:t>
            </a:r>
          </a:p>
          <a:p>
            <a:pPr eaLnBrk="1" hangingPunct="1">
              <a:lnSpc>
                <a:spcPct val="115000"/>
              </a:lnSpc>
              <a:defRPr/>
            </a:pPr>
            <a:r>
              <a:rPr lang="en-US" altLang="zh-CN" sz="2800" dirty="0">
                <a:solidFill>
                  <a:srgbClr val="CC0000"/>
                </a:solidFill>
                <a:effectLst>
                  <a:outerShdw blurRad="38100" dist="38100" dir="2700000" algn="tl">
                    <a:srgbClr val="C0C0C0"/>
                  </a:outerShdw>
                </a:effectLst>
                <a:latin typeface="Times New Roman" pitchFamily="18" charset="0"/>
              </a:rPr>
              <a:t>(1) </a:t>
            </a:r>
            <a:r>
              <a:rPr lang="zh-CN" altLang="en-US" sz="2800" dirty="0">
                <a:solidFill>
                  <a:srgbClr val="CC0000"/>
                </a:solidFill>
                <a:effectLst>
                  <a:outerShdw blurRad="38100" dist="38100" dir="2700000" algn="tl">
                    <a:srgbClr val="C0C0C0"/>
                  </a:outerShdw>
                </a:effectLst>
              </a:rPr>
              <a:t>放大倍数高；</a:t>
            </a:r>
          </a:p>
          <a:p>
            <a:pPr eaLnBrk="1" hangingPunct="1">
              <a:lnSpc>
                <a:spcPct val="115000"/>
              </a:lnSpc>
              <a:defRPr/>
            </a:pPr>
            <a:r>
              <a:rPr lang="en-US" altLang="zh-CN" sz="2800" dirty="0">
                <a:solidFill>
                  <a:srgbClr val="CC0000"/>
                </a:solidFill>
                <a:effectLst>
                  <a:outerShdw blurRad="38100" dist="38100" dir="2700000" algn="tl">
                    <a:srgbClr val="C0C0C0"/>
                  </a:outerShdw>
                </a:effectLst>
                <a:latin typeface="Times New Roman" pitchFamily="18" charset="0"/>
              </a:rPr>
              <a:t>(2) </a:t>
            </a:r>
            <a:r>
              <a:rPr lang="zh-CN" altLang="en-US" sz="2800" dirty="0">
                <a:solidFill>
                  <a:srgbClr val="CC0000"/>
                </a:solidFill>
                <a:effectLst>
                  <a:outerShdw blurRad="38100" dist="38100" dir="2700000" algn="tl">
                    <a:srgbClr val="C0C0C0"/>
                  </a:outerShdw>
                </a:effectLst>
              </a:rPr>
              <a:t>输入电阻小；</a:t>
            </a:r>
          </a:p>
          <a:p>
            <a:pPr eaLnBrk="1" hangingPunct="1">
              <a:lnSpc>
                <a:spcPct val="115000"/>
              </a:lnSpc>
              <a:defRPr/>
            </a:pPr>
            <a:r>
              <a:rPr lang="en-US" altLang="zh-CN" sz="2800" dirty="0">
                <a:solidFill>
                  <a:srgbClr val="CC0000"/>
                </a:solidFill>
                <a:effectLst>
                  <a:outerShdw blurRad="38100" dist="38100" dir="2700000" algn="tl">
                    <a:srgbClr val="C0C0C0"/>
                  </a:outerShdw>
                </a:effectLst>
                <a:latin typeface="Times New Roman" pitchFamily="18" charset="0"/>
              </a:rPr>
              <a:t>(3) </a:t>
            </a:r>
            <a:r>
              <a:rPr lang="zh-CN" altLang="en-US" sz="2800" dirty="0">
                <a:solidFill>
                  <a:srgbClr val="CC0000"/>
                </a:solidFill>
                <a:effectLst>
                  <a:outerShdw blurRad="38100" dist="38100" dir="2700000" algn="tl">
                    <a:srgbClr val="C0C0C0"/>
                  </a:outerShdw>
                </a:effectLst>
              </a:rPr>
              <a:t>输出电阻大。</a:t>
            </a:r>
          </a:p>
        </p:txBody>
      </p:sp>
      <p:graphicFrame>
        <p:nvGraphicFramePr>
          <p:cNvPr id="92221" name="Object 61"/>
          <p:cNvGraphicFramePr>
            <a:graphicFrameLocks noChangeAspect="1"/>
          </p:cNvGraphicFramePr>
          <p:nvPr>
            <p:extLst>
              <p:ext uri="{D42A27DB-BD31-4B8C-83A1-F6EECF244321}">
                <p14:modId xmlns:p14="http://schemas.microsoft.com/office/powerpoint/2010/main" val="3672956959"/>
              </p:ext>
            </p:extLst>
          </p:nvPr>
        </p:nvGraphicFramePr>
        <p:xfrm>
          <a:off x="5724525" y="5301208"/>
          <a:ext cx="2119313" cy="1154113"/>
        </p:xfrm>
        <a:graphic>
          <a:graphicData uri="http://schemas.openxmlformats.org/presentationml/2006/ole">
            <mc:AlternateContent xmlns:mc="http://schemas.openxmlformats.org/markup-compatibility/2006">
              <mc:Choice xmlns:v="urn:schemas-microsoft-com:vml" Requires="v">
                <p:oleObj spid="_x0000_s222580" name="Equation" r:id="rId5" imgW="752595" imgH="371429" progId="Equation.3">
                  <p:embed/>
                </p:oleObj>
              </mc:Choice>
              <mc:Fallback>
                <p:oleObj name="Equation" r:id="rId5" imgW="752595" imgH="371429" progId="Equation.3">
                  <p:embed/>
                  <p:pic>
                    <p:nvPicPr>
                      <p:cNvPr id="0" name="Object 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525" y="5301208"/>
                        <a:ext cx="2119313" cy="11541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22" name="Rectangle 62"/>
          <p:cNvSpPr>
            <a:spLocks noChangeArrowheads="1"/>
          </p:cNvSpPr>
          <p:nvPr/>
        </p:nvSpPr>
        <p:spPr bwMode="auto">
          <a:xfrm>
            <a:off x="728663" y="1060722"/>
            <a:ext cx="3636962" cy="2667000"/>
          </a:xfrm>
          <a:prstGeom prst="rect">
            <a:avLst/>
          </a:prstGeom>
          <a:noFill/>
          <a:ln w="28575">
            <a:solidFill>
              <a:srgbClr val="0066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69638" name="Text Box 63"/>
          <p:cNvSpPr txBox="1">
            <a:spLocks noChangeArrowheads="1"/>
          </p:cNvSpPr>
          <p:nvPr/>
        </p:nvSpPr>
        <p:spPr bwMode="auto">
          <a:xfrm>
            <a:off x="179388" y="597172"/>
            <a:ext cx="12239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zh-CN" altLang="en-US" sz="2800">
                <a:solidFill>
                  <a:srgbClr val="E60000"/>
                </a:solidFill>
                <a:latin typeface="Times New Roman" panose="02020603050405020304" pitchFamily="18" charset="0"/>
                <a:ea typeface="楷体_GB2312" pitchFamily="49" charset="-122"/>
              </a:rPr>
              <a:t>例</a:t>
            </a:r>
            <a:r>
              <a:rPr lang="en-US" altLang="zh-CN" sz="2800">
                <a:solidFill>
                  <a:srgbClr val="E60000"/>
                </a:solidFill>
                <a:latin typeface="Times New Roman" panose="02020603050405020304" pitchFamily="18" charset="0"/>
                <a:ea typeface="楷体_GB2312" pitchFamily="49" charset="-122"/>
              </a:rPr>
              <a:t>1</a:t>
            </a:r>
            <a:r>
              <a:rPr lang="zh-CN" altLang="en-US" sz="2800">
                <a:solidFill>
                  <a:srgbClr val="E60000"/>
                </a:solidFill>
                <a:latin typeface="Times New Roman" panose="02020603050405020304" pitchFamily="18" charset="0"/>
                <a:ea typeface="楷体_GB2312" pitchFamily="49" charset="-122"/>
              </a:rPr>
              <a:t>：</a:t>
            </a:r>
          </a:p>
        </p:txBody>
      </p:sp>
      <p:sp>
        <p:nvSpPr>
          <p:cNvPr id="92224" name="Text Box 64"/>
          <p:cNvSpPr txBox="1">
            <a:spLocks noChangeArrowheads="1"/>
          </p:cNvSpPr>
          <p:nvPr/>
        </p:nvSpPr>
        <p:spPr bwMode="auto">
          <a:xfrm>
            <a:off x="506413" y="3807097"/>
            <a:ext cx="34290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10000"/>
              </a:lnSpc>
            </a:pPr>
            <a:r>
              <a:rPr lang="zh-CN" altLang="en-US" sz="2800">
                <a:solidFill>
                  <a:srgbClr val="CC0000"/>
                </a:solidFill>
              </a:rPr>
              <a:t>求</a:t>
            </a:r>
            <a:r>
              <a:rPr lang="en-US" altLang="zh-CN" sz="2800" i="1">
                <a:solidFill>
                  <a:srgbClr val="CC0000"/>
                </a:solidFill>
                <a:latin typeface="Times New Roman" panose="02020603050405020304" pitchFamily="18" charset="0"/>
              </a:rPr>
              <a:t>r</a:t>
            </a:r>
            <a:r>
              <a:rPr lang="en-US" altLang="zh-CN" sz="2800" baseline="-25000">
                <a:solidFill>
                  <a:srgbClr val="CC0000"/>
                </a:solidFill>
                <a:latin typeface="Times New Roman" panose="02020603050405020304" pitchFamily="18" charset="0"/>
              </a:rPr>
              <a:t>o</a:t>
            </a:r>
            <a:r>
              <a:rPr lang="zh-CN" altLang="en-US" sz="2800">
                <a:solidFill>
                  <a:srgbClr val="CC0000"/>
                </a:solidFill>
              </a:rPr>
              <a:t>的步骤：</a:t>
            </a:r>
            <a:endParaRPr lang="zh-CN" altLang="en-US" sz="2800">
              <a:solidFill>
                <a:srgbClr val="0000FF"/>
              </a:solidFill>
            </a:endParaRPr>
          </a:p>
          <a:p>
            <a:pPr eaLnBrk="1" hangingPunct="1">
              <a:lnSpc>
                <a:spcPct val="110000"/>
              </a:lnSpc>
            </a:pPr>
            <a:r>
              <a:rPr lang="en-US" altLang="zh-CN" sz="2800">
                <a:solidFill>
                  <a:schemeClr val="tx1"/>
                </a:solidFill>
                <a:latin typeface="Times New Roman" panose="02020603050405020304" pitchFamily="18" charset="0"/>
              </a:rPr>
              <a:t>(1)</a:t>
            </a:r>
            <a:r>
              <a:rPr lang="en-US" altLang="zh-CN" sz="2800">
                <a:solidFill>
                  <a:schemeClr val="tx1"/>
                </a:solidFill>
              </a:rPr>
              <a:t> </a:t>
            </a:r>
            <a:r>
              <a:rPr lang="zh-CN" altLang="en-US" sz="2800">
                <a:solidFill>
                  <a:schemeClr val="tx1"/>
                </a:solidFill>
              </a:rPr>
              <a:t>断开负载</a:t>
            </a: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L</a:t>
            </a:r>
            <a:r>
              <a:rPr lang="en-US" altLang="zh-CN" sz="2800">
                <a:solidFill>
                  <a:schemeClr val="tx1"/>
                </a:solidFill>
                <a:latin typeface="Times New Roman" panose="02020603050405020304" pitchFamily="18" charset="0"/>
              </a:rPr>
              <a:t>;</a:t>
            </a:r>
          </a:p>
        </p:txBody>
      </p:sp>
      <p:grpSp>
        <p:nvGrpSpPr>
          <p:cNvPr id="2" name="Group 209"/>
          <p:cNvGrpSpPr>
            <a:grpSpLocks/>
          </p:cNvGrpSpPr>
          <p:nvPr/>
        </p:nvGrpSpPr>
        <p:grpSpPr bwMode="auto">
          <a:xfrm>
            <a:off x="320675" y="5310460"/>
            <a:ext cx="2882900" cy="577850"/>
            <a:chOff x="202" y="3129"/>
            <a:chExt cx="1816" cy="364"/>
          </a:xfrm>
        </p:grpSpPr>
        <p:graphicFrame>
          <p:nvGraphicFramePr>
            <p:cNvPr id="69662" name="Object 67"/>
            <p:cNvGraphicFramePr>
              <a:graphicFrameLocks noChangeAspect="1"/>
            </p:cNvGraphicFramePr>
            <p:nvPr/>
          </p:nvGraphicFramePr>
          <p:xfrm>
            <a:off x="1615" y="3157"/>
            <a:ext cx="403" cy="336"/>
          </p:xfrm>
          <a:graphic>
            <a:graphicData uri="http://schemas.openxmlformats.org/presentationml/2006/ole">
              <mc:AlternateContent xmlns:mc="http://schemas.openxmlformats.org/markup-compatibility/2006">
                <mc:Choice xmlns:v="urn:schemas-microsoft-com:vml" Requires="v">
                  <p:oleObj spid="_x0000_s222581" name="公式" r:id="rId7" imgW="171412" imgH="161960" progId="Equation.3">
                    <p:embed/>
                  </p:oleObj>
                </mc:Choice>
                <mc:Fallback>
                  <p:oleObj name="公式" r:id="rId7" imgW="171412" imgH="161960" progId="Equation.3">
                    <p:embed/>
                    <p:pic>
                      <p:nvPicPr>
                        <p:cNvPr id="0" name="Object 6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5" y="3157"/>
                          <a:ext cx="403" cy="33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63" name="Rectangle 68"/>
            <p:cNvSpPr>
              <a:spLocks noChangeArrowheads="1"/>
            </p:cNvSpPr>
            <p:nvPr/>
          </p:nvSpPr>
          <p:spPr bwMode="auto">
            <a:xfrm>
              <a:off x="202" y="3129"/>
              <a:ext cx="14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20000"/>
                </a:spcBef>
              </a:pPr>
              <a:r>
                <a:rPr lang="en-US" altLang="zh-CN" sz="2800">
                  <a:solidFill>
                    <a:schemeClr val="tx1"/>
                  </a:solidFill>
                  <a:latin typeface="Times New Roman" panose="02020603050405020304" pitchFamily="18" charset="0"/>
                </a:rPr>
                <a:t>  (3) </a:t>
              </a:r>
              <a:r>
                <a:rPr lang="zh-CN" altLang="en-US" sz="2800">
                  <a:solidFill>
                    <a:schemeClr val="tx1"/>
                  </a:solidFill>
                </a:rPr>
                <a:t>外加电压</a:t>
              </a:r>
            </a:p>
          </p:txBody>
        </p:sp>
      </p:grpSp>
      <p:grpSp>
        <p:nvGrpSpPr>
          <p:cNvPr id="3" name="Group 210"/>
          <p:cNvGrpSpPr>
            <a:grpSpLocks/>
          </p:cNvGrpSpPr>
          <p:nvPr/>
        </p:nvGrpSpPr>
        <p:grpSpPr bwMode="auto">
          <a:xfrm>
            <a:off x="398463" y="5762897"/>
            <a:ext cx="1639887" cy="536575"/>
            <a:chOff x="251" y="3442"/>
            <a:chExt cx="1033" cy="338"/>
          </a:xfrm>
        </p:grpSpPr>
        <p:graphicFrame>
          <p:nvGraphicFramePr>
            <p:cNvPr id="69660" name="Object 70"/>
            <p:cNvGraphicFramePr>
              <a:graphicFrameLocks noChangeAspect="1"/>
            </p:cNvGraphicFramePr>
            <p:nvPr/>
          </p:nvGraphicFramePr>
          <p:xfrm>
            <a:off x="916" y="3461"/>
            <a:ext cx="368" cy="319"/>
          </p:xfrm>
          <a:graphic>
            <a:graphicData uri="http://schemas.openxmlformats.org/presentationml/2006/ole">
              <mc:AlternateContent xmlns:mc="http://schemas.openxmlformats.org/markup-compatibility/2006">
                <mc:Choice xmlns:v="urn:schemas-microsoft-com:vml" Requires="v">
                  <p:oleObj spid="_x0000_s222582" name="公式" r:id="rId9" imgW="123903" imgH="142795" progId="Equation.3">
                    <p:embed/>
                  </p:oleObj>
                </mc:Choice>
                <mc:Fallback>
                  <p:oleObj name="公式" r:id="rId9" imgW="123903" imgH="142795" progId="Equation.3">
                    <p:embed/>
                    <p:pic>
                      <p:nvPicPr>
                        <p:cNvPr id="0" name="Object 7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6" y="3461"/>
                          <a:ext cx="368" cy="31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61" name="Rectangle 71"/>
            <p:cNvSpPr>
              <a:spLocks noChangeArrowheads="1"/>
            </p:cNvSpPr>
            <p:nvPr/>
          </p:nvSpPr>
          <p:spPr bwMode="auto">
            <a:xfrm>
              <a:off x="251" y="3442"/>
              <a:ext cx="71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20000"/>
                </a:spcBef>
              </a:pPr>
              <a:r>
                <a:rPr lang="en-US" altLang="zh-CN" sz="2800">
                  <a:solidFill>
                    <a:schemeClr val="tx1"/>
                  </a:solidFill>
                  <a:latin typeface="Times New Roman" panose="02020603050405020304" pitchFamily="18" charset="0"/>
                </a:rPr>
                <a:t> (4) </a:t>
              </a:r>
              <a:r>
                <a:rPr lang="zh-CN" altLang="en-US" sz="2800">
                  <a:solidFill>
                    <a:schemeClr val="tx1"/>
                  </a:solidFill>
                </a:rPr>
                <a:t>求</a:t>
              </a:r>
            </a:p>
          </p:txBody>
        </p:sp>
      </p:grpSp>
      <p:sp>
        <p:nvSpPr>
          <p:cNvPr id="92232" name="Rectangle 72"/>
          <p:cNvSpPr>
            <a:spLocks noChangeArrowheads="1"/>
          </p:cNvSpPr>
          <p:nvPr/>
        </p:nvSpPr>
        <p:spPr bwMode="auto">
          <a:xfrm>
            <a:off x="4419600" y="1840185"/>
            <a:ext cx="609600" cy="1162050"/>
          </a:xfrm>
          <a:prstGeom prst="rect">
            <a:avLst/>
          </a:prstGeom>
          <a:solidFill>
            <a:srgbClr val="F6FAE6"/>
          </a:solidFill>
          <a:ln>
            <a:noFill/>
          </a:ln>
          <a:extLs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grpSp>
        <p:nvGrpSpPr>
          <p:cNvPr id="4" name="Group 150"/>
          <p:cNvGrpSpPr>
            <a:grpSpLocks/>
          </p:cNvGrpSpPr>
          <p:nvPr/>
        </p:nvGrpSpPr>
        <p:grpSpPr bwMode="auto">
          <a:xfrm>
            <a:off x="4419600" y="3149872"/>
            <a:ext cx="354013" cy="882650"/>
            <a:chOff x="2784" y="1796"/>
            <a:chExt cx="223" cy="556"/>
          </a:xfrm>
        </p:grpSpPr>
        <p:sp>
          <p:nvSpPr>
            <p:cNvPr id="69658" name="AutoShape 74"/>
            <p:cNvSpPr>
              <a:spLocks noChangeArrowheads="1"/>
            </p:cNvSpPr>
            <p:nvPr/>
          </p:nvSpPr>
          <p:spPr bwMode="auto">
            <a:xfrm flipH="1">
              <a:off x="2828" y="1796"/>
              <a:ext cx="179" cy="39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29 w 21600"/>
                <a:gd name="T13" fmla="*/ 2935 h 21600"/>
                <a:gd name="T14" fmla="*/ 18221 w 21600"/>
                <a:gd name="T15" fmla="*/ 9249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0">
              <a:gsLst>
                <a:gs pos="0">
                  <a:srgbClr val="FFFF00"/>
                </a:gs>
                <a:gs pos="100000">
                  <a:srgbClr val="FF0000"/>
                </a:gs>
              </a:gsLst>
              <a:lin ang="18900000" scaled="1"/>
            </a:gradFill>
            <a:ln w="38100">
              <a:solidFill>
                <a:srgbClr val="FF0000"/>
              </a:solidFill>
              <a:miter lim="800000"/>
              <a:headEnd/>
              <a:tailEnd/>
            </a:ln>
          </p:spPr>
          <p:txBody>
            <a:bodyPr wrap="none" lIns="90000" tIns="46800" rIns="90000" bIns="46800" anchor="ctr">
              <a:spAutoFit/>
            </a:bodyPr>
            <a:lstStyle/>
            <a:p>
              <a:endParaRPr lang="zh-CN" altLang="en-US"/>
            </a:p>
          </p:txBody>
        </p:sp>
        <p:graphicFrame>
          <p:nvGraphicFramePr>
            <p:cNvPr id="69659" name="Object 75"/>
            <p:cNvGraphicFramePr>
              <a:graphicFrameLocks noChangeAspect="1"/>
            </p:cNvGraphicFramePr>
            <p:nvPr/>
          </p:nvGraphicFramePr>
          <p:xfrm>
            <a:off x="2784" y="2013"/>
            <a:ext cx="209" cy="339"/>
          </p:xfrm>
          <a:graphic>
            <a:graphicData uri="http://schemas.openxmlformats.org/presentationml/2006/ole">
              <mc:AlternateContent xmlns:mc="http://schemas.openxmlformats.org/markup-compatibility/2006">
                <mc:Choice xmlns:v="urn:schemas-microsoft-com:vml" Requires="v">
                  <p:oleObj spid="_x0000_s222583" name="Equation" r:id="rId11" imgW="57227" imgH="142795" progId="Equation.3">
                    <p:embed/>
                  </p:oleObj>
                </mc:Choice>
                <mc:Fallback>
                  <p:oleObj name="Equation" r:id="rId11" imgW="57227" imgH="142795" progId="Equation.3">
                    <p:embed/>
                    <p:pic>
                      <p:nvPicPr>
                        <p:cNvPr id="0" name="Object 7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84" y="2013"/>
                          <a:ext cx="209" cy="33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2236" name="Rectangle 76"/>
          <p:cNvSpPr>
            <a:spLocks noChangeArrowheads="1"/>
          </p:cNvSpPr>
          <p:nvPr/>
        </p:nvSpPr>
        <p:spPr bwMode="auto">
          <a:xfrm>
            <a:off x="752475" y="2405335"/>
            <a:ext cx="679450" cy="784225"/>
          </a:xfrm>
          <a:prstGeom prst="rect">
            <a:avLst/>
          </a:prstGeom>
          <a:solidFill>
            <a:srgbClr val="F6FAE6"/>
          </a:solidFill>
          <a:ln>
            <a:noFill/>
          </a:ln>
          <a:extLs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92237" name="Line 77"/>
          <p:cNvSpPr>
            <a:spLocks noChangeShapeType="1"/>
          </p:cNvSpPr>
          <p:nvPr/>
        </p:nvSpPr>
        <p:spPr bwMode="auto">
          <a:xfrm>
            <a:off x="1230313" y="2367235"/>
            <a:ext cx="0" cy="903287"/>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92238" name="AutoShape 78" descr="小棋盘"/>
          <p:cNvSpPr>
            <a:spLocks noChangeArrowheads="1"/>
          </p:cNvSpPr>
          <p:nvPr/>
        </p:nvSpPr>
        <p:spPr bwMode="auto">
          <a:xfrm>
            <a:off x="5334000" y="1354410"/>
            <a:ext cx="1076325" cy="523875"/>
          </a:xfrm>
          <a:prstGeom prst="wedgeRoundRectCallout">
            <a:avLst>
              <a:gd name="adj1" fmla="val -55458"/>
              <a:gd name="adj2" fmla="val 129042"/>
              <a:gd name="adj3" fmla="val 16667"/>
            </a:avLst>
          </a:prstGeom>
          <a:pattFill prst="smCheck">
            <a:fgClr>
              <a:srgbClr val="FFFF00"/>
            </a:fgClr>
            <a:bgClr>
              <a:schemeClr val="bg1"/>
            </a:bgClr>
          </a:pattFill>
          <a:ln w="38100">
            <a:solidFill>
              <a:srgbClr val="006600"/>
            </a:solidFill>
            <a:miter lim="800000"/>
            <a:headEnd/>
            <a:tailEnd/>
          </a:ln>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zh-CN" altLang="en-US">
                <a:latin typeface="Times New Roman" panose="02020603050405020304" pitchFamily="18" charset="0"/>
              </a:rPr>
              <a:t>外加</a:t>
            </a:r>
          </a:p>
        </p:txBody>
      </p:sp>
      <p:grpSp>
        <p:nvGrpSpPr>
          <p:cNvPr id="5" name="Group 144"/>
          <p:cNvGrpSpPr>
            <a:grpSpLocks/>
          </p:cNvGrpSpPr>
          <p:nvPr/>
        </p:nvGrpSpPr>
        <p:grpSpPr bwMode="auto">
          <a:xfrm>
            <a:off x="4389438" y="1022622"/>
            <a:ext cx="444500" cy="488950"/>
            <a:chOff x="2765" y="456"/>
            <a:chExt cx="280" cy="308"/>
          </a:xfrm>
        </p:grpSpPr>
        <p:sp>
          <p:nvSpPr>
            <p:cNvPr id="69656" name="Line 80"/>
            <p:cNvSpPr>
              <a:spLocks noChangeShapeType="1"/>
            </p:cNvSpPr>
            <p:nvPr/>
          </p:nvSpPr>
          <p:spPr bwMode="auto">
            <a:xfrm flipH="1">
              <a:off x="2765" y="749"/>
              <a:ext cx="280" cy="0"/>
            </a:xfrm>
            <a:prstGeom prst="line">
              <a:avLst/>
            </a:prstGeom>
            <a:noFill/>
            <a:ln w="38100">
              <a:solidFill>
                <a:srgbClr val="FF0000"/>
              </a:solidFill>
              <a:round/>
              <a:headEnd/>
              <a:tailEnd type="triangle" w="sm"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aphicFrame>
          <p:nvGraphicFramePr>
            <p:cNvPr id="69657" name="Object 81"/>
            <p:cNvGraphicFramePr>
              <a:graphicFrameLocks noChangeAspect="1"/>
            </p:cNvGraphicFramePr>
            <p:nvPr/>
          </p:nvGraphicFramePr>
          <p:xfrm>
            <a:off x="2844" y="456"/>
            <a:ext cx="162" cy="308"/>
          </p:xfrm>
          <a:graphic>
            <a:graphicData uri="http://schemas.openxmlformats.org/presentationml/2006/ole">
              <mc:AlternateContent xmlns:mc="http://schemas.openxmlformats.org/markup-compatibility/2006">
                <mc:Choice xmlns:v="urn:schemas-microsoft-com:vml" Requires="v">
                  <p:oleObj spid="_x0000_s222584" name="Equation" r:id="rId13" imgW="85841" imgH="161960" progId="Equation.3">
                    <p:embed/>
                  </p:oleObj>
                </mc:Choice>
                <mc:Fallback>
                  <p:oleObj name="Equation" r:id="rId13" imgW="85841" imgH="161960" progId="Equation.3">
                    <p:embed/>
                    <p:pic>
                      <p:nvPicPr>
                        <p:cNvPr id="0" name="Object 8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44" y="456"/>
                          <a:ext cx="162"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2242" name="Object 82"/>
          <p:cNvGraphicFramePr>
            <a:graphicFrameLocks noChangeAspect="1"/>
          </p:cNvGraphicFramePr>
          <p:nvPr>
            <p:extLst>
              <p:ext uri="{D42A27DB-BD31-4B8C-83A1-F6EECF244321}">
                <p14:modId xmlns:p14="http://schemas.microsoft.com/office/powerpoint/2010/main" val="2446302946"/>
              </p:ext>
            </p:extLst>
          </p:nvPr>
        </p:nvGraphicFramePr>
        <p:xfrm>
          <a:off x="3948113" y="4261122"/>
          <a:ext cx="1949450" cy="665163"/>
        </p:xfrm>
        <a:graphic>
          <a:graphicData uri="http://schemas.openxmlformats.org/presentationml/2006/ole">
            <mc:AlternateContent xmlns:mc="http://schemas.openxmlformats.org/markup-compatibility/2006">
              <mc:Choice xmlns:v="urn:schemas-microsoft-com:vml" Requires="v">
                <p:oleObj spid="_x0000_s222585" name="公式" r:id="rId15" imgW="733429" imgH="171408" progId="Equation.3">
                  <p:embed/>
                </p:oleObj>
              </mc:Choice>
              <mc:Fallback>
                <p:oleObj name="公式" r:id="rId15" imgW="733429" imgH="171408" progId="Equation.3">
                  <p:embed/>
                  <p:pic>
                    <p:nvPicPr>
                      <p:cNvPr id="0" name="Object 8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48113" y="4261122"/>
                        <a:ext cx="1949450" cy="66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43" name="Object 83"/>
          <p:cNvGraphicFramePr>
            <a:graphicFrameLocks noChangeAspect="1"/>
          </p:cNvGraphicFramePr>
          <p:nvPr>
            <p:extLst>
              <p:ext uri="{D42A27DB-BD31-4B8C-83A1-F6EECF244321}">
                <p14:modId xmlns:p14="http://schemas.microsoft.com/office/powerpoint/2010/main" val="833473165"/>
              </p:ext>
            </p:extLst>
          </p:nvPr>
        </p:nvGraphicFramePr>
        <p:xfrm>
          <a:off x="3995738" y="4869160"/>
          <a:ext cx="1566862" cy="571500"/>
        </p:xfrm>
        <a:graphic>
          <a:graphicData uri="http://schemas.openxmlformats.org/presentationml/2006/ole">
            <mc:AlternateContent xmlns:mc="http://schemas.openxmlformats.org/markup-compatibility/2006">
              <mc:Choice xmlns:v="urn:schemas-microsoft-com:vml" Requires="v">
                <p:oleObj spid="_x0000_s222586" name="Equation" r:id="rId17" imgW="638140" imgH="161960" progId="Equation.3">
                  <p:embed/>
                </p:oleObj>
              </mc:Choice>
              <mc:Fallback>
                <p:oleObj name="Equation" r:id="rId17" imgW="638140" imgH="161960" progId="Equation.3">
                  <p:embed/>
                  <p:pic>
                    <p:nvPicPr>
                      <p:cNvPr id="0" name="Object 8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95738" y="4869160"/>
                        <a:ext cx="156686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44" name="Object 84"/>
          <p:cNvGraphicFramePr>
            <a:graphicFrameLocks noChangeAspect="1"/>
          </p:cNvGraphicFramePr>
          <p:nvPr>
            <p:extLst>
              <p:ext uri="{D42A27DB-BD31-4B8C-83A1-F6EECF244321}">
                <p14:modId xmlns:p14="http://schemas.microsoft.com/office/powerpoint/2010/main" val="2455919489"/>
              </p:ext>
            </p:extLst>
          </p:nvPr>
        </p:nvGraphicFramePr>
        <p:xfrm>
          <a:off x="3938588" y="5301208"/>
          <a:ext cx="1420812" cy="1139825"/>
        </p:xfrm>
        <a:graphic>
          <a:graphicData uri="http://schemas.openxmlformats.org/presentationml/2006/ole">
            <mc:AlternateContent xmlns:mc="http://schemas.openxmlformats.org/markup-compatibility/2006">
              <mc:Choice xmlns:v="urn:schemas-microsoft-com:vml" Requires="v">
                <p:oleObj spid="_x0000_s222587" name="公式" r:id="rId19" imgW="542851" imgH="371429" progId="Equation.3">
                  <p:embed/>
                </p:oleObj>
              </mc:Choice>
              <mc:Fallback>
                <p:oleObj name="公式" r:id="rId19" imgW="542851" imgH="371429" progId="Equation.3">
                  <p:embed/>
                  <p:pic>
                    <p:nvPicPr>
                      <p:cNvPr id="0" name="Object 8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38588" y="5301208"/>
                        <a:ext cx="1420812"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05" name="Object 145"/>
          <p:cNvGraphicFramePr>
            <a:graphicFrameLocks noChangeAspect="1"/>
          </p:cNvGraphicFramePr>
          <p:nvPr>
            <p:extLst>
              <p:ext uri="{D42A27DB-BD31-4B8C-83A1-F6EECF244321}">
                <p14:modId xmlns:p14="http://schemas.microsoft.com/office/powerpoint/2010/main" val="3111405113"/>
              </p:ext>
            </p:extLst>
          </p:nvPr>
        </p:nvGraphicFramePr>
        <p:xfrm>
          <a:off x="5565775" y="4889798"/>
          <a:ext cx="2887663" cy="571500"/>
        </p:xfrm>
        <a:graphic>
          <a:graphicData uri="http://schemas.openxmlformats.org/presentationml/2006/ole">
            <mc:AlternateContent xmlns:mc="http://schemas.openxmlformats.org/markup-compatibility/2006">
              <mc:Choice xmlns:v="urn:schemas-microsoft-com:vml" Requires="v">
                <p:oleObj spid="_x0000_s222588" name="Equation" r:id="rId21" imgW="1247667" imgH="161960" progId="Equation.3">
                  <p:embed/>
                </p:oleObj>
              </mc:Choice>
              <mc:Fallback>
                <p:oleObj name="Equation" r:id="rId21" imgW="1247667" imgH="161960" progId="Equation.3">
                  <p:embed/>
                  <p:pic>
                    <p:nvPicPr>
                      <p:cNvPr id="0" name="Object 14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65775" y="4889798"/>
                        <a:ext cx="2887663"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151"/>
          <p:cNvGrpSpPr>
            <a:grpSpLocks/>
          </p:cNvGrpSpPr>
          <p:nvPr/>
        </p:nvGrpSpPr>
        <p:grpSpPr bwMode="auto">
          <a:xfrm>
            <a:off x="136525" y="4816747"/>
            <a:ext cx="3625850" cy="587375"/>
            <a:chOff x="86" y="2846"/>
            <a:chExt cx="2284" cy="370"/>
          </a:xfrm>
        </p:grpSpPr>
        <p:sp>
          <p:nvSpPr>
            <p:cNvPr id="69653" name="Rectangle 65"/>
            <p:cNvSpPr>
              <a:spLocks noChangeArrowheads="1"/>
            </p:cNvSpPr>
            <p:nvPr/>
          </p:nvSpPr>
          <p:spPr bwMode="auto">
            <a:xfrm>
              <a:off x="86" y="2846"/>
              <a:ext cx="18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20000"/>
                </a:spcBef>
              </a:pPr>
              <a:r>
                <a:rPr lang="en-US" altLang="zh-CN" sz="2800">
                  <a:solidFill>
                    <a:schemeClr val="tx1"/>
                  </a:solidFill>
                  <a:latin typeface="Times New Roman" panose="02020603050405020304" pitchFamily="18" charset="0"/>
                </a:rPr>
                <a:t> (2) </a:t>
              </a:r>
              <a:r>
                <a:rPr lang="zh-CN" altLang="en-US" sz="2800">
                  <a:solidFill>
                    <a:schemeClr val="tx1"/>
                  </a:solidFill>
                </a:rPr>
                <a:t>令     或</a:t>
              </a:r>
            </a:p>
          </p:txBody>
        </p:sp>
        <p:graphicFrame>
          <p:nvGraphicFramePr>
            <p:cNvPr id="69654" name="Object 146"/>
            <p:cNvGraphicFramePr>
              <a:graphicFrameLocks noChangeAspect="1"/>
            </p:cNvGraphicFramePr>
            <p:nvPr/>
          </p:nvGraphicFramePr>
          <p:xfrm>
            <a:off x="900" y="2854"/>
            <a:ext cx="529" cy="333"/>
          </p:xfrm>
          <a:graphic>
            <a:graphicData uri="http://schemas.openxmlformats.org/presentationml/2006/ole">
              <mc:AlternateContent xmlns:mc="http://schemas.openxmlformats.org/markup-compatibility/2006">
                <mc:Choice xmlns:v="urn:schemas-microsoft-com:vml" Requires="v">
                  <p:oleObj spid="_x0000_s222589" name="Equation" r:id="rId23" imgW="352543" imgH="142795" progId="Equation.3">
                    <p:embed/>
                  </p:oleObj>
                </mc:Choice>
                <mc:Fallback>
                  <p:oleObj name="Equation" r:id="rId23" imgW="352543" imgH="142795" progId="Equation.3">
                    <p:embed/>
                    <p:pic>
                      <p:nvPicPr>
                        <p:cNvPr id="0" name="Object 14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00" y="2854"/>
                          <a:ext cx="529"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55" name="Object 147"/>
            <p:cNvGraphicFramePr>
              <a:graphicFrameLocks noChangeAspect="1"/>
            </p:cNvGraphicFramePr>
            <p:nvPr/>
          </p:nvGraphicFramePr>
          <p:xfrm>
            <a:off x="1677" y="2857"/>
            <a:ext cx="693" cy="359"/>
          </p:xfrm>
          <a:graphic>
            <a:graphicData uri="http://schemas.openxmlformats.org/presentationml/2006/ole">
              <mc:AlternateContent xmlns:mc="http://schemas.openxmlformats.org/markup-compatibility/2006">
                <mc:Choice xmlns:v="urn:schemas-microsoft-com:vml" Requires="v">
                  <p:oleObj spid="_x0000_s222590" name="公式" r:id="rId25" imgW="428666" imgH="161960" progId="Equation.3">
                    <p:embed/>
                  </p:oleObj>
                </mc:Choice>
                <mc:Fallback>
                  <p:oleObj name="公式" r:id="rId25" imgW="428666" imgH="161960" progId="Equation.3">
                    <p:embed/>
                    <p:pic>
                      <p:nvPicPr>
                        <p:cNvPr id="0" name="Object 14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77" y="2857"/>
                          <a:ext cx="693"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2" name="Rectangle 2"/>
          <p:cNvSpPr txBox="1">
            <a:spLocks noChangeArrowheads="1"/>
          </p:cNvSpPr>
          <p:nvPr/>
        </p:nvSpPr>
        <p:spPr bwMode="auto">
          <a:xfrm>
            <a:off x="0" y="69057"/>
            <a:ext cx="4419600" cy="5238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eaLnBrk="1" hangingPunct="1">
              <a:buFontTx/>
              <a:buNone/>
              <a:defRPr/>
            </a:pPr>
            <a:r>
              <a:rPr lang="en-US" altLang="zh-CN" sz="2800" b="1" kern="1200" dirty="0" smtClean="0">
                <a:solidFill>
                  <a:srgbClr val="0000FF"/>
                </a:solidFill>
                <a:latin typeface="微软雅黑" panose="020B0503020204020204" pitchFamily="34" charset="-122"/>
                <a:ea typeface="微软雅黑" panose="020B0503020204020204" pitchFamily="34" charset="-122"/>
              </a:rPr>
              <a:t>15.3.1   </a:t>
            </a:r>
            <a:r>
              <a:rPr lang="zh-CN" altLang="en-US" sz="2800" b="1" kern="1200" dirty="0" smtClean="0">
                <a:solidFill>
                  <a:srgbClr val="0000FF"/>
                </a:solidFill>
                <a:latin typeface="微软雅黑" panose="020B0503020204020204" pitchFamily="34" charset="-122"/>
                <a:ea typeface="微软雅黑" panose="020B0503020204020204" pitchFamily="34" charset="-122"/>
              </a:rPr>
              <a:t>微变等效电路法</a:t>
            </a:r>
            <a:endParaRPr lang="zh-CN" altLang="en-US" sz="2800" b="1" kern="12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92222"/>
                                        </p:tgtEl>
                                        <p:attrNameLst>
                                          <p:attrName>style.visibility</p:attrName>
                                        </p:attrNameLst>
                                      </p:cBhvr>
                                      <p:to>
                                        <p:strVal val="visible"/>
                                      </p:to>
                                    </p:set>
                                    <p:anim calcmode="lin" valueType="num">
                                      <p:cBhvr>
                                        <p:cTn id="7" dur="500" fill="hold"/>
                                        <p:tgtEl>
                                          <p:spTgt spid="92222"/>
                                        </p:tgtEl>
                                        <p:attrNameLst>
                                          <p:attrName>ppt_w</p:attrName>
                                        </p:attrNameLst>
                                      </p:cBhvr>
                                      <p:tavLst>
                                        <p:tav tm="0">
                                          <p:val>
                                            <p:strVal val="4/3*#ppt_w"/>
                                          </p:val>
                                        </p:tav>
                                        <p:tav tm="100000">
                                          <p:val>
                                            <p:strVal val="#ppt_w"/>
                                          </p:val>
                                        </p:tav>
                                      </p:tavLst>
                                    </p:anim>
                                    <p:anim calcmode="lin" valueType="num">
                                      <p:cBhvr>
                                        <p:cTn id="8" dur="500" fill="hold"/>
                                        <p:tgtEl>
                                          <p:spTgt spid="92222"/>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9"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trips(upLeft)">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2224">
                                            <p:txEl>
                                              <p:pRg st="0" end="0"/>
                                            </p:txEl>
                                          </p:spTgt>
                                        </p:tgtEl>
                                        <p:attrNameLst>
                                          <p:attrName>style.visibility</p:attrName>
                                        </p:attrNameLst>
                                      </p:cBhvr>
                                      <p:to>
                                        <p:strVal val="visible"/>
                                      </p:to>
                                    </p:set>
                                    <p:animEffect transition="in" filter="wipe(left)">
                                      <p:cBhvr>
                                        <p:cTn id="18" dur="500"/>
                                        <p:tgtEl>
                                          <p:spTgt spid="92224">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2224">
                                            <p:txEl>
                                              <p:pRg st="1" end="1"/>
                                            </p:txEl>
                                          </p:spTgt>
                                        </p:tgtEl>
                                        <p:attrNameLst>
                                          <p:attrName>style.visibility</p:attrName>
                                        </p:attrNameLst>
                                      </p:cBhvr>
                                      <p:to>
                                        <p:strVal val="visible"/>
                                      </p:to>
                                    </p:set>
                                    <p:animEffect transition="in" filter="wipe(left)">
                                      <p:cBhvr>
                                        <p:cTn id="23" dur="500"/>
                                        <p:tgtEl>
                                          <p:spTgt spid="92224">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42" fill="hold" grpId="0" nodeType="clickEffect">
                                  <p:stCondLst>
                                    <p:cond delay="0"/>
                                  </p:stCondLst>
                                  <p:childTnLst>
                                    <p:set>
                                      <p:cBhvr>
                                        <p:cTn id="27" dur="1" fill="hold">
                                          <p:stCondLst>
                                            <p:cond delay="0"/>
                                          </p:stCondLst>
                                        </p:cTn>
                                        <p:tgtEl>
                                          <p:spTgt spid="92232"/>
                                        </p:tgtEl>
                                        <p:attrNameLst>
                                          <p:attrName>style.visibility</p:attrName>
                                        </p:attrNameLst>
                                      </p:cBhvr>
                                      <p:to>
                                        <p:strVal val="visible"/>
                                      </p:to>
                                    </p:set>
                                    <p:animEffect transition="in" filter="barn(outHorizontal)">
                                      <p:cBhvr>
                                        <p:cTn id="28" dur="500"/>
                                        <p:tgtEl>
                                          <p:spTgt spid="9223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42" fill="hold" grpId="0" nodeType="clickEffect">
                                  <p:stCondLst>
                                    <p:cond delay="0"/>
                                  </p:stCondLst>
                                  <p:childTnLst>
                                    <p:set>
                                      <p:cBhvr>
                                        <p:cTn id="37" dur="1" fill="hold">
                                          <p:stCondLst>
                                            <p:cond delay="0"/>
                                          </p:stCondLst>
                                        </p:cTn>
                                        <p:tgtEl>
                                          <p:spTgt spid="92236"/>
                                        </p:tgtEl>
                                        <p:attrNameLst>
                                          <p:attrName>style.visibility</p:attrName>
                                        </p:attrNameLst>
                                      </p:cBhvr>
                                      <p:to>
                                        <p:strVal val="visible"/>
                                      </p:to>
                                    </p:set>
                                    <p:animEffect transition="in" filter="barn(outHorizontal)">
                                      <p:cBhvr>
                                        <p:cTn id="38" dur="500"/>
                                        <p:tgtEl>
                                          <p:spTgt spid="92236"/>
                                        </p:tgtEl>
                                      </p:cBhvr>
                                    </p:animEffect>
                                  </p:childTnLst>
                                </p:cTn>
                              </p:par>
                            </p:childTnLst>
                          </p:cTn>
                        </p:par>
                        <p:par>
                          <p:cTn id="39" fill="hold" nodeType="afterGroup">
                            <p:stCondLst>
                              <p:cond delay="500"/>
                            </p:stCondLst>
                            <p:childTnLst>
                              <p:par>
                                <p:cTn id="40" presetID="16" presetClass="entr" presetSubtype="42" fill="hold" grpId="0" nodeType="afterEffect">
                                  <p:stCondLst>
                                    <p:cond delay="0"/>
                                  </p:stCondLst>
                                  <p:childTnLst>
                                    <p:set>
                                      <p:cBhvr>
                                        <p:cTn id="41" dur="1" fill="hold">
                                          <p:stCondLst>
                                            <p:cond delay="0"/>
                                          </p:stCondLst>
                                        </p:cTn>
                                        <p:tgtEl>
                                          <p:spTgt spid="92237"/>
                                        </p:tgtEl>
                                        <p:attrNameLst>
                                          <p:attrName>style.visibility</p:attrName>
                                        </p:attrNameLst>
                                      </p:cBhvr>
                                      <p:to>
                                        <p:strVal val="visible"/>
                                      </p:to>
                                    </p:set>
                                    <p:animEffect transition="in" filter="barn(outHorizontal)">
                                      <p:cBhvr>
                                        <p:cTn id="42" dur="500"/>
                                        <p:tgtEl>
                                          <p:spTgt spid="9223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500"/>
                                        <p:tgtEl>
                                          <p:spTgt spid="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92238"/>
                                        </p:tgtEl>
                                        <p:attrNameLst>
                                          <p:attrName>style.visibility</p:attrName>
                                        </p:attrNameLst>
                                      </p:cBhvr>
                                      <p:to>
                                        <p:strVal val="visible"/>
                                      </p:to>
                                    </p:set>
                                    <p:animEffect transition="in" filter="wipe(up)">
                                      <p:cBhvr>
                                        <p:cTn id="52" dur="500"/>
                                        <p:tgtEl>
                                          <p:spTgt spid="9223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2"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right)">
                                      <p:cBhvr>
                                        <p:cTn id="57" dur="500"/>
                                        <p:tgtEl>
                                          <p:spTgt spid="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wipe(left)">
                                      <p:cBhvr>
                                        <p:cTn id="62" dur="500"/>
                                        <p:tgtEl>
                                          <p:spTgt spid="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92242"/>
                                        </p:tgtEl>
                                        <p:attrNameLst>
                                          <p:attrName>style.visibility</p:attrName>
                                        </p:attrNameLst>
                                      </p:cBhvr>
                                      <p:to>
                                        <p:strVal val="visible"/>
                                      </p:to>
                                    </p:set>
                                    <p:animEffect transition="in" filter="wipe(left)">
                                      <p:cBhvr>
                                        <p:cTn id="67" dur="500"/>
                                        <p:tgtEl>
                                          <p:spTgt spid="9224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92243"/>
                                        </p:tgtEl>
                                        <p:attrNameLst>
                                          <p:attrName>style.visibility</p:attrName>
                                        </p:attrNameLst>
                                      </p:cBhvr>
                                      <p:to>
                                        <p:strVal val="visible"/>
                                      </p:to>
                                    </p:set>
                                    <p:animEffect transition="in" filter="wipe(left)">
                                      <p:cBhvr>
                                        <p:cTn id="72" dur="500"/>
                                        <p:tgtEl>
                                          <p:spTgt spid="9224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92305"/>
                                        </p:tgtEl>
                                        <p:attrNameLst>
                                          <p:attrName>style.visibility</p:attrName>
                                        </p:attrNameLst>
                                      </p:cBhvr>
                                      <p:to>
                                        <p:strVal val="visible"/>
                                      </p:to>
                                    </p:set>
                                    <p:animEffect transition="in" filter="wipe(left)">
                                      <p:cBhvr>
                                        <p:cTn id="77" dur="500"/>
                                        <p:tgtEl>
                                          <p:spTgt spid="9230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92244"/>
                                        </p:tgtEl>
                                        <p:attrNameLst>
                                          <p:attrName>style.visibility</p:attrName>
                                        </p:attrNameLst>
                                      </p:cBhvr>
                                      <p:to>
                                        <p:strVal val="visible"/>
                                      </p:to>
                                    </p:set>
                                    <p:animEffect transition="in" filter="wipe(left)">
                                      <p:cBhvr>
                                        <p:cTn id="82" dur="500"/>
                                        <p:tgtEl>
                                          <p:spTgt spid="9224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92221"/>
                                        </p:tgtEl>
                                        <p:attrNameLst>
                                          <p:attrName>style.visibility</p:attrName>
                                        </p:attrNameLst>
                                      </p:cBhvr>
                                      <p:to>
                                        <p:strVal val="visible"/>
                                      </p:to>
                                    </p:set>
                                    <p:animEffect transition="in" filter="wipe(left)">
                                      <p:cBhvr>
                                        <p:cTn id="87" dur="500"/>
                                        <p:tgtEl>
                                          <p:spTgt spid="9222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92220"/>
                                        </p:tgtEl>
                                        <p:attrNameLst>
                                          <p:attrName>style.visibility</p:attrName>
                                        </p:attrNameLst>
                                      </p:cBhvr>
                                      <p:to>
                                        <p:strVal val="visible"/>
                                      </p:to>
                                    </p:set>
                                    <p:animEffect transition="in" filter="wipe(left)">
                                      <p:cBhvr>
                                        <p:cTn id="92" dur="500"/>
                                        <p:tgtEl>
                                          <p:spTgt spid="92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0" grpId="0" autoUpdateAnimBg="0"/>
      <p:bldP spid="92222" grpId="0" animBg="1"/>
      <p:bldP spid="92224" grpId="0" build="p" autoUpdateAnimBg="0"/>
      <p:bldP spid="92232" grpId="0" animBg="1"/>
      <p:bldP spid="92236" grpId="0" animBg="1"/>
      <p:bldP spid="92237" grpId="0" animBg="1"/>
      <p:bldP spid="92238"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32" descr="图片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13" y="1141586"/>
            <a:ext cx="4251325"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8" name="Rectangle 4"/>
          <p:cNvSpPr>
            <a:spLocks noChangeArrowheads="1"/>
          </p:cNvSpPr>
          <p:nvPr/>
        </p:nvSpPr>
        <p:spPr bwMode="auto">
          <a:xfrm>
            <a:off x="428625" y="1224136"/>
            <a:ext cx="2971800" cy="3124200"/>
          </a:xfrm>
          <a:prstGeom prst="rect">
            <a:avLst/>
          </a:prstGeom>
          <a:noFill/>
          <a:ln w="28575">
            <a:solidFill>
              <a:srgbClr val="0066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graphicFrame>
        <p:nvGraphicFramePr>
          <p:cNvPr id="93189" name="Object 5"/>
          <p:cNvGraphicFramePr>
            <a:graphicFrameLocks noChangeAspect="1"/>
          </p:cNvGraphicFramePr>
          <p:nvPr/>
        </p:nvGraphicFramePr>
        <p:xfrm>
          <a:off x="611188" y="4498975"/>
          <a:ext cx="3405187" cy="658813"/>
        </p:xfrm>
        <a:graphic>
          <a:graphicData uri="http://schemas.openxmlformats.org/presentationml/2006/ole">
            <mc:AlternateContent xmlns:mc="http://schemas.openxmlformats.org/markup-compatibility/2006">
              <mc:Choice xmlns:v="urn:schemas-microsoft-com:vml" Requires="v">
                <p:oleObj spid="_x0000_s223480" name="公式" r:id="rId5" imgW="1352674" imgH="171408" progId="Equation.3">
                  <p:embed/>
                </p:oleObj>
              </mc:Choice>
              <mc:Fallback>
                <p:oleObj name="公式" r:id="rId5" imgW="1352674" imgH="171408"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4498975"/>
                        <a:ext cx="3405187"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0" name="Object 6"/>
          <p:cNvGraphicFramePr>
            <a:graphicFrameLocks noChangeAspect="1"/>
          </p:cNvGraphicFramePr>
          <p:nvPr/>
        </p:nvGraphicFramePr>
        <p:xfrm>
          <a:off x="971550" y="5084763"/>
          <a:ext cx="5400675" cy="1166812"/>
        </p:xfrm>
        <a:graphic>
          <a:graphicData uri="http://schemas.openxmlformats.org/presentationml/2006/ole">
            <mc:AlternateContent xmlns:mc="http://schemas.openxmlformats.org/markup-compatibility/2006">
              <mc:Choice xmlns:v="urn:schemas-microsoft-com:vml" Requires="v">
                <p:oleObj spid="_x0000_s223481" name="Equation" r:id="rId7" imgW="2371700" imgH="371429" progId="Equation.3">
                  <p:embed/>
                </p:oleObj>
              </mc:Choice>
              <mc:Fallback>
                <p:oleObj name="Equation" r:id="rId7" imgW="2371700" imgH="371429"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5084763"/>
                        <a:ext cx="5400675" cy="1166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1" name="Object 7"/>
          <p:cNvGraphicFramePr>
            <a:graphicFrameLocks noChangeAspect="1"/>
          </p:cNvGraphicFramePr>
          <p:nvPr/>
        </p:nvGraphicFramePr>
        <p:xfrm>
          <a:off x="5003800" y="3213100"/>
          <a:ext cx="3600450" cy="1644650"/>
        </p:xfrm>
        <a:graphic>
          <a:graphicData uri="http://schemas.openxmlformats.org/presentationml/2006/ole">
            <mc:AlternateContent xmlns:mc="http://schemas.openxmlformats.org/markup-compatibility/2006">
              <mc:Choice xmlns:v="urn:schemas-microsoft-com:vml" Requires="v">
                <p:oleObj spid="_x0000_s223482" name="Equation" r:id="rId9" imgW="1400183" imgH="542836" progId="Equation.3">
                  <p:embed/>
                </p:oleObj>
              </mc:Choice>
              <mc:Fallback>
                <p:oleObj name="Equation" r:id="rId9" imgW="1400183" imgH="542836"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3800" y="3213100"/>
                        <a:ext cx="3600450" cy="16446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334" name="Text Box 150"/>
          <p:cNvSpPr txBox="1">
            <a:spLocks noChangeArrowheads="1"/>
          </p:cNvSpPr>
          <p:nvPr/>
        </p:nvSpPr>
        <p:spPr bwMode="auto">
          <a:xfrm>
            <a:off x="428625" y="614536"/>
            <a:ext cx="1119188" cy="519113"/>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800">
                <a:solidFill>
                  <a:srgbClr val="E60000"/>
                </a:solidFill>
                <a:effectLst>
                  <a:outerShdw blurRad="38100" dist="38100" dir="2700000" algn="tl">
                    <a:srgbClr val="C0C0C0"/>
                  </a:outerShdw>
                </a:effectLst>
                <a:latin typeface="Times New Roman" pitchFamily="18" charset="0"/>
                <a:ea typeface="楷体_GB2312" pitchFamily="49" charset="-122"/>
              </a:rPr>
              <a:t>例</a:t>
            </a:r>
            <a:r>
              <a:rPr lang="en-US" altLang="zh-CN" sz="2800">
                <a:solidFill>
                  <a:srgbClr val="E60000"/>
                </a:solidFill>
                <a:effectLst>
                  <a:outerShdw blurRad="38100" dist="38100" dir="2700000" algn="tl">
                    <a:srgbClr val="C0C0C0"/>
                  </a:outerShdw>
                </a:effectLst>
                <a:latin typeface="Times New Roman" pitchFamily="18" charset="0"/>
                <a:ea typeface="楷体_GB2312" pitchFamily="49" charset="-122"/>
              </a:rPr>
              <a:t>2</a:t>
            </a:r>
            <a:r>
              <a:rPr lang="zh-CN" altLang="en-US" sz="2800">
                <a:solidFill>
                  <a:srgbClr val="E60000"/>
                </a:solidFill>
                <a:effectLst>
                  <a:outerShdw blurRad="38100" dist="38100" dir="2700000" algn="tl">
                    <a:srgbClr val="C0C0C0"/>
                  </a:outerShdw>
                </a:effectLst>
                <a:latin typeface="Times New Roman" pitchFamily="18" charset="0"/>
                <a:ea typeface="楷体_GB2312" pitchFamily="49" charset="-122"/>
              </a:rPr>
              <a:t>：</a:t>
            </a:r>
          </a:p>
        </p:txBody>
      </p:sp>
      <p:sp>
        <p:nvSpPr>
          <p:cNvPr id="93246" name="Rectangle 62"/>
          <p:cNvSpPr>
            <a:spLocks noChangeArrowheads="1"/>
          </p:cNvSpPr>
          <p:nvPr/>
        </p:nvSpPr>
        <p:spPr bwMode="auto">
          <a:xfrm>
            <a:off x="3095625" y="3205336"/>
            <a:ext cx="533400" cy="762000"/>
          </a:xfrm>
          <a:prstGeom prst="rect">
            <a:avLst/>
          </a:prstGeom>
          <a:solidFill>
            <a:srgbClr val="F6FAE6"/>
          </a:solidFill>
          <a:ln>
            <a:noFill/>
          </a:ln>
          <a:extLs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93335" name="Rectangle 151"/>
          <p:cNvSpPr>
            <a:spLocks noChangeArrowheads="1"/>
          </p:cNvSpPr>
          <p:nvPr/>
        </p:nvSpPr>
        <p:spPr bwMode="auto">
          <a:xfrm>
            <a:off x="504825" y="2976736"/>
            <a:ext cx="685800" cy="784225"/>
          </a:xfrm>
          <a:prstGeom prst="rect">
            <a:avLst/>
          </a:prstGeom>
          <a:solidFill>
            <a:srgbClr val="F6FAE6"/>
          </a:solidFill>
          <a:ln>
            <a:noFill/>
          </a:ln>
          <a:extLs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93336" name="Line 152"/>
          <p:cNvSpPr>
            <a:spLocks noChangeShapeType="1"/>
          </p:cNvSpPr>
          <p:nvPr/>
        </p:nvSpPr>
        <p:spPr bwMode="auto">
          <a:xfrm>
            <a:off x="950913" y="2900536"/>
            <a:ext cx="1587" cy="90328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grpSp>
        <p:nvGrpSpPr>
          <p:cNvPr id="2" name="Group 153"/>
          <p:cNvGrpSpPr>
            <a:grpSpLocks/>
          </p:cNvGrpSpPr>
          <p:nvPr/>
        </p:nvGrpSpPr>
        <p:grpSpPr bwMode="auto">
          <a:xfrm>
            <a:off x="3095625" y="2519536"/>
            <a:ext cx="444500" cy="488950"/>
            <a:chOff x="2765" y="456"/>
            <a:chExt cx="280" cy="308"/>
          </a:xfrm>
        </p:grpSpPr>
        <p:sp>
          <p:nvSpPr>
            <p:cNvPr id="71710" name="Line 154"/>
            <p:cNvSpPr>
              <a:spLocks noChangeShapeType="1"/>
            </p:cNvSpPr>
            <p:nvPr/>
          </p:nvSpPr>
          <p:spPr bwMode="auto">
            <a:xfrm flipH="1">
              <a:off x="2765" y="749"/>
              <a:ext cx="280" cy="0"/>
            </a:xfrm>
            <a:prstGeom prst="line">
              <a:avLst/>
            </a:prstGeom>
            <a:noFill/>
            <a:ln w="38100">
              <a:solidFill>
                <a:srgbClr val="FF0000"/>
              </a:solidFill>
              <a:round/>
              <a:headEnd/>
              <a:tailEnd type="triangle" w="sm"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aphicFrame>
          <p:nvGraphicFramePr>
            <p:cNvPr id="71711" name="Object 155"/>
            <p:cNvGraphicFramePr>
              <a:graphicFrameLocks noChangeAspect="1"/>
            </p:cNvGraphicFramePr>
            <p:nvPr/>
          </p:nvGraphicFramePr>
          <p:xfrm>
            <a:off x="2844" y="456"/>
            <a:ext cx="162" cy="308"/>
          </p:xfrm>
          <a:graphic>
            <a:graphicData uri="http://schemas.openxmlformats.org/presentationml/2006/ole">
              <mc:AlternateContent xmlns:mc="http://schemas.openxmlformats.org/markup-compatibility/2006">
                <mc:Choice xmlns:v="urn:schemas-microsoft-com:vml" Requires="v">
                  <p:oleObj spid="_x0000_s223483" name="Equation" r:id="rId11" imgW="85841" imgH="161960" progId="Equation.3">
                    <p:embed/>
                  </p:oleObj>
                </mc:Choice>
                <mc:Fallback>
                  <p:oleObj name="Equation" r:id="rId11" imgW="85841" imgH="161960" progId="Equation.3">
                    <p:embed/>
                    <p:pic>
                      <p:nvPicPr>
                        <p:cNvPr id="0" name="Object 15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44" y="456"/>
                          <a:ext cx="162"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228"/>
          <p:cNvGrpSpPr>
            <a:grpSpLocks/>
          </p:cNvGrpSpPr>
          <p:nvPr/>
        </p:nvGrpSpPr>
        <p:grpSpPr bwMode="auto">
          <a:xfrm>
            <a:off x="3248025" y="3770486"/>
            <a:ext cx="354013" cy="882650"/>
            <a:chOff x="1968" y="2132"/>
            <a:chExt cx="223" cy="556"/>
          </a:xfrm>
        </p:grpSpPr>
        <p:sp>
          <p:nvSpPr>
            <p:cNvPr id="71708" name="AutoShape 74"/>
            <p:cNvSpPr>
              <a:spLocks noChangeArrowheads="1"/>
            </p:cNvSpPr>
            <p:nvPr/>
          </p:nvSpPr>
          <p:spPr bwMode="auto">
            <a:xfrm flipH="1">
              <a:off x="2012" y="2132"/>
              <a:ext cx="179" cy="39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29 w 21600"/>
                <a:gd name="T13" fmla="*/ 2935 h 21600"/>
                <a:gd name="T14" fmla="*/ 18221 w 21600"/>
                <a:gd name="T15" fmla="*/ 9249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0">
              <a:gsLst>
                <a:gs pos="0">
                  <a:srgbClr val="FFFF00"/>
                </a:gs>
                <a:gs pos="100000">
                  <a:srgbClr val="FF0000"/>
                </a:gs>
              </a:gsLst>
              <a:lin ang="18900000" scaled="1"/>
            </a:gradFill>
            <a:ln w="38100">
              <a:solidFill>
                <a:srgbClr val="FF0000"/>
              </a:solidFill>
              <a:miter lim="800000"/>
              <a:headEnd/>
              <a:tailEnd/>
            </a:ln>
          </p:spPr>
          <p:txBody>
            <a:bodyPr wrap="none" lIns="90000" tIns="46800" rIns="90000" bIns="46800" anchor="ctr">
              <a:spAutoFit/>
            </a:bodyPr>
            <a:lstStyle/>
            <a:p>
              <a:endParaRPr lang="zh-CN" altLang="en-US"/>
            </a:p>
          </p:txBody>
        </p:sp>
        <p:graphicFrame>
          <p:nvGraphicFramePr>
            <p:cNvPr id="71709" name="Object 75"/>
            <p:cNvGraphicFramePr>
              <a:graphicFrameLocks noChangeAspect="1"/>
            </p:cNvGraphicFramePr>
            <p:nvPr/>
          </p:nvGraphicFramePr>
          <p:xfrm>
            <a:off x="1968" y="2349"/>
            <a:ext cx="209" cy="339"/>
          </p:xfrm>
          <a:graphic>
            <a:graphicData uri="http://schemas.openxmlformats.org/presentationml/2006/ole">
              <mc:AlternateContent xmlns:mc="http://schemas.openxmlformats.org/markup-compatibility/2006">
                <mc:Choice xmlns:v="urn:schemas-microsoft-com:vml" Requires="v">
                  <p:oleObj spid="_x0000_s223484" name="Equation" r:id="rId13" imgW="57227" imgH="142795" progId="Equation.3">
                    <p:embed/>
                  </p:oleObj>
                </mc:Choice>
                <mc:Fallback>
                  <p:oleObj name="Equation" r:id="rId13" imgW="57227" imgH="142795" progId="Equation.3">
                    <p:embed/>
                    <p:pic>
                      <p:nvPicPr>
                        <p:cNvPr id="0" name="Object 7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68" y="2349"/>
                          <a:ext cx="209" cy="33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1693" name="Group 233"/>
          <p:cNvGrpSpPr>
            <a:grpSpLocks/>
          </p:cNvGrpSpPr>
          <p:nvPr/>
        </p:nvGrpSpPr>
        <p:grpSpPr bwMode="auto">
          <a:xfrm>
            <a:off x="5422900" y="600075"/>
            <a:ext cx="3600450" cy="2527300"/>
            <a:chOff x="3416" y="378"/>
            <a:chExt cx="2268" cy="1592"/>
          </a:xfrm>
        </p:grpSpPr>
        <p:sp>
          <p:nvSpPr>
            <p:cNvPr id="93261" name="Text Box 77"/>
            <p:cNvSpPr txBox="1">
              <a:spLocks noChangeArrowheads="1"/>
            </p:cNvSpPr>
            <p:nvPr/>
          </p:nvSpPr>
          <p:spPr bwMode="auto">
            <a:xfrm>
              <a:off x="3421" y="378"/>
              <a:ext cx="2263" cy="676"/>
            </a:xfrm>
            <a:prstGeom prst="rect">
              <a:avLst/>
            </a:prstGeom>
            <a:noFill/>
            <a:ln w="38100">
              <a:noFill/>
              <a:miter lim="800000"/>
              <a:headEnd/>
              <a:tailEnd/>
            </a:ln>
            <a:effectLst/>
          </p:spPr>
          <p:txBody>
            <a:bodyPr lIns="90000" tIns="46800" rIns="90000" bIns="46800" anchor="ctr">
              <a:spAutoFit/>
            </a:bodyPr>
            <a:lstStyle/>
            <a:p>
              <a:pPr eaLnBrk="1" hangingPunct="1">
                <a:lnSpc>
                  <a:spcPct val="115000"/>
                </a:lnSpc>
                <a:defRPr/>
              </a:pPr>
              <a:r>
                <a:rPr lang="zh-CN" altLang="en-US" sz="2800">
                  <a:solidFill>
                    <a:srgbClr val="E60000"/>
                  </a:solidFill>
                  <a:effectLst>
                    <a:outerShdw blurRad="38100" dist="38100" dir="2700000" algn="tl">
                      <a:srgbClr val="C0C0C0"/>
                    </a:outerShdw>
                  </a:effectLst>
                </a:rPr>
                <a:t>求 </a:t>
              </a:r>
              <a:r>
                <a:rPr lang="en-US" altLang="zh-CN" sz="2800" i="1">
                  <a:solidFill>
                    <a:srgbClr val="E60000"/>
                  </a:solidFill>
                  <a:effectLst>
                    <a:outerShdw blurRad="38100" dist="38100" dir="2700000" algn="tl">
                      <a:srgbClr val="C0C0C0"/>
                    </a:outerShdw>
                  </a:effectLst>
                  <a:latin typeface="Times New Roman" pitchFamily="18" charset="0"/>
                </a:rPr>
                <a:t>r</a:t>
              </a:r>
              <a:r>
                <a:rPr lang="en-US" altLang="zh-CN" sz="2800" baseline="-25000">
                  <a:solidFill>
                    <a:srgbClr val="E60000"/>
                  </a:solidFill>
                  <a:effectLst>
                    <a:outerShdw blurRad="38100" dist="38100" dir="2700000" algn="tl">
                      <a:srgbClr val="C0C0C0"/>
                    </a:outerShdw>
                  </a:effectLst>
                  <a:latin typeface="Times New Roman" pitchFamily="18" charset="0"/>
                </a:rPr>
                <a:t>o </a:t>
              </a:r>
              <a:r>
                <a:rPr lang="zh-CN" altLang="en-US" sz="2800">
                  <a:solidFill>
                    <a:srgbClr val="E60000"/>
                  </a:solidFill>
                  <a:effectLst>
                    <a:outerShdw blurRad="38100" dist="38100" dir="2700000" algn="tl">
                      <a:srgbClr val="C0C0C0"/>
                    </a:outerShdw>
                  </a:effectLst>
                </a:rPr>
                <a:t>的步骤：</a:t>
              </a:r>
            </a:p>
            <a:p>
              <a:pPr eaLnBrk="1" hangingPunct="1">
                <a:lnSpc>
                  <a:spcPct val="115000"/>
                </a:lnSpc>
                <a:defRPr/>
              </a:pPr>
              <a:r>
                <a:rPr lang="en-US" altLang="zh-CN" sz="2800">
                  <a:solidFill>
                    <a:schemeClr val="tx1"/>
                  </a:solidFill>
                  <a:latin typeface="Times New Roman" pitchFamily="18" charset="0"/>
                </a:rPr>
                <a:t>(1)</a:t>
              </a:r>
              <a:r>
                <a:rPr lang="en-US" altLang="zh-CN" sz="2800">
                  <a:solidFill>
                    <a:schemeClr val="tx1"/>
                  </a:solidFill>
                </a:rPr>
                <a:t> </a:t>
              </a:r>
              <a:r>
                <a:rPr lang="zh-CN" altLang="en-US" sz="2800">
                  <a:solidFill>
                    <a:schemeClr val="tx1"/>
                  </a:solidFill>
                </a:rPr>
                <a:t>断开负载</a:t>
              </a:r>
              <a:r>
                <a:rPr lang="en-US" altLang="zh-CN" sz="2800" i="1">
                  <a:solidFill>
                    <a:schemeClr val="tx1"/>
                  </a:solidFill>
                  <a:latin typeface="Times New Roman" pitchFamily="18" charset="0"/>
                </a:rPr>
                <a:t>R</a:t>
              </a:r>
              <a:r>
                <a:rPr lang="en-US" altLang="zh-CN" sz="2800" baseline="-25000">
                  <a:solidFill>
                    <a:schemeClr val="tx1"/>
                  </a:solidFill>
                  <a:latin typeface="Times New Roman" pitchFamily="18" charset="0"/>
                </a:rPr>
                <a:t>L</a:t>
              </a:r>
              <a:r>
                <a:rPr lang="en-US" altLang="zh-CN" sz="2800">
                  <a:solidFill>
                    <a:schemeClr val="tx1"/>
                  </a:solidFill>
                  <a:latin typeface="Times New Roman" pitchFamily="18" charset="0"/>
                </a:rPr>
                <a:t>;</a:t>
              </a:r>
            </a:p>
          </p:txBody>
        </p:sp>
        <p:grpSp>
          <p:nvGrpSpPr>
            <p:cNvPr id="71703" name="Group 230"/>
            <p:cNvGrpSpPr>
              <a:grpSpLocks/>
            </p:cNvGrpSpPr>
            <p:nvPr/>
          </p:nvGrpSpPr>
          <p:grpSpPr bwMode="auto">
            <a:xfrm>
              <a:off x="3416" y="1285"/>
              <a:ext cx="1766" cy="388"/>
              <a:chOff x="3472" y="1214"/>
              <a:chExt cx="1686" cy="388"/>
            </a:xfrm>
          </p:grpSpPr>
          <p:graphicFrame>
            <p:nvGraphicFramePr>
              <p:cNvPr id="71706" name="Object 80"/>
              <p:cNvGraphicFramePr>
                <a:graphicFrameLocks noChangeAspect="1"/>
              </p:cNvGraphicFramePr>
              <p:nvPr/>
            </p:nvGraphicFramePr>
            <p:xfrm>
              <a:off x="4696" y="1266"/>
              <a:ext cx="462" cy="336"/>
            </p:xfrm>
            <a:graphic>
              <a:graphicData uri="http://schemas.openxmlformats.org/presentationml/2006/ole">
                <mc:AlternateContent xmlns:mc="http://schemas.openxmlformats.org/markup-compatibility/2006">
                  <mc:Choice xmlns:v="urn:schemas-microsoft-com:vml" Requires="v">
                    <p:oleObj spid="_x0000_s223485" name="公式" r:id="rId15" imgW="209474" imgH="161960" progId="Equation.3">
                      <p:embed/>
                    </p:oleObj>
                  </mc:Choice>
                  <mc:Fallback>
                    <p:oleObj name="公式" r:id="rId15" imgW="209474" imgH="161960" progId="Equation.3">
                      <p:embed/>
                      <p:pic>
                        <p:nvPicPr>
                          <p:cNvPr id="0" name="Object 8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96" y="1266"/>
                            <a:ext cx="462" cy="33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07" name="Rectangle 81"/>
              <p:cNvSpPr>
                <a:spLocks noChangeArrowheads="1"/>
              </p:cNvSpPr>
              <p:nvPr/>
            </p:nvSpPr>
            <p:spPr bwMode="auto">
              <a:xfrm>
                <a:off x="3472" y="1214"/>
                <a:ext cx="133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lnSpc>
                    <a:spcPct val="110000"/>
                  </a:lnSpc>
                  <a:spcBef>
                    <a:spcPct val="20000"/>
                  </a:spcBef>
                </a:pPr>
                <a:r>
                  <a:rPr lang="en-US" altLang="zh-CN" sz="2800">
                    <a:solidFill>
                      <a:schemeClr val="tx1"/>
                    </a:solidFill>
                    <a:latin typeface="Times New Roman" panose="02020603050405020304" pitchFamily="18" charset="0"/>
                  </a:rPr>
                  <a:t>(3) </a:t>
                </a:r>
                <a:r>
                  <a:rPr lang="zh-CN" altLang="en-US" sz="2800">
                    <a:solidFill>
                      <a:schemeClr val="tx1"/>
                    </a:solidFill>
                  </a:rPr>
                  <a:t>外加电压</a:t>
                </a:r>
                <a:endParaRPr lang="zh-CN" altLang="en-US" sz="2800" i="1" baseline="-25000">
                  <a:solidFill>
                    <a:schemeClr val="tx1"/>
                  </a:solidFill>
                </a:endParaRPr>
              </a:p>
            </p:txBody>
          </p:sp>
        </p:grpSp>
        <p:graphicFrame>
          <p:nvGraphicFramePr>
            <p:cNvPr id="71704" name="Object 83"/>
            <p:cNvGraphicFramePr>
              <a:graphicFrameLocks noChangeAspect="1"/>
            </p:cNvGraphicFramePr>
            <p:nvPr/>
          </p:nvGraphicFramePr>
          <p:xfrm>
            <a:off x="4030" y="1634"/>
            <a:ext cx="380" cy="336"/>
          </p:xfrm>
          <a:graphic>
            <a:graphicData uri="http://schemas.openxmlformats.org/presentationml/2006/ole">
              <mc:AlternateContent xmlns:mc="http://schemas.openxmlformats.org/markup-compatibility/2006">
                <mc:Choice xmlns:v="urn:schemas-microsoft-com:vml" Requires="v">
                  <p:oleObj spid="_x0000_s223486" name="公式" r:id="rId17" imgW="142799" imgH="161960" progId="Equation.3">
                    <p:embed/>
                  </p:oleObj>
                </mc:Choice>
                <mc:Fallback>
                  <p:oleObj name="公式" r:id="rId17" imgW="142799" imgH="161960" progId="Equation.3">
                    <p:embed/>
                    <p:pic>
                      <p:nvPicPr>
                        <p:cNvPr id="0" name="Object 8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30" y="1634"/>
                          <a:ext cx="380" cy="33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05" name="Rectangle 84"/>
            <p:cNvSpPr>
              <a:spLocks noChangeArrowheads="1"/>
            </p:cNvSpPr>
            <p:nvPr/>
          </p:nvSpPr>
          <p:spPr bwMode="auto">
            <a:xfrm>
              <a:off x="3443" y="1601"/>
              <a:ext cx="65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lnSpc>
                  <a:spcPct val="110000"/>
                </a:lnSpc>
                <a:spcBef>
                  <a:spcPct val="20000"/>
                </a:spcBef>
              </a:pPr>
              <a:r>
                <a:rPr lang="en-US" altLang="zh-CN" sz="2800">
                  <a:solidFill>
                    <a:schemeClr val="tx1"/>
                  </a:solidFill>
                  <a:latin typeface="Times New Roman" panose="02020603050405020304" pitchFamily="18" charset="0"/>
                </a:rPr>
                <a:t>(4) </a:t>
              </a:r>
              <a:r>
                <a:rPr lang="zh-CN" altLang="en-US" sz="2800">
                  <a:solidFill>
                    <a:schemeClr val="tx1"/>
                  </a:solidFill>
                </a:rPr>
                <a:t>求</a:t>
              </a:r>
            </a:p>
          </p:txBody>
        </p:sp>
      </p:grpSp>
      <p:grpSp>
        <p:nvGrpSpPr>
          <p:cNvPr id="71694" name="Group 229"/>
          <p:cNvGrpSpPr>
            <a:grpSpLocks/>
          </p:cNvGrpSpPr>
          <p:nvPr/>
        </p:nvGrpSpPr>
        <p:grpSpPr bwMode="auto">
          <a:xfrm>
            <a:off x="5076825" y="1558925"/>
            <a:ext cx="3768725" cy="622300"/>
            <a:chOff x="3264" y="911"/>
            <a:chExt cx="2266" cy="392"/>
          </a:xfrm>
        </p:grpSpPr>
        <p:sp>
          <p:nvSpPr>
            <p:cNvPr id="71699" name="Rectangle 158"/>
            <p:cNvSpPr>
              <a:spLocks noChangeArrowheads="1"/>
            </p:cNvSpPr>
            <p:nvPr/>
          </p:nvSpPr>
          <p:spPr bwMode="auto">
            <a:xfrm>
              <a:off x="3264" y="911"/>
              <a:ext cx="1863"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lnSpc>
                  <a:spcPct val="110000"/>
                </a:lnSpc>
                <a:spcBef>
                  <a:spcPct val="20000"/>
                </a:spcBef>
              </a:pPr>
              <a:r>
                <a:rPr lang="en-US" altLang="zh-CN" sz="2800">
                  <a:solidFill>
                    <a:schemeClr val="tx1"/>
                  </a:solidFill>
                  <a:latin typeface="Times New Roman" panose="02020603050405020304" pitchFamily="18" charset="0"/>
                </a:rPr>
                <a:t>(2) </a:t>
              </a:r>
              <a:r>
                <a:rPr lang="zh-CN" altLang="en-US" sz="2800">
                  <a:solidFill>
                    <a:schemeClr val="tx1"/>
                  </a:solidFill>
                </a:rPr>
                <a:t>令     或</a:t>
              </a:r>
            </a:p>
          </p:txBody>
        </p:sp>
        <p:graphicFrame>
          <p:nvGraphicFramePr>
            <p:cNvPr id="71700" name="Object 159"/>
            <p:cNvGraphicFramePr>
              <a:graphicFrameLocks noChangeAspect="1"/>
            </p:cNvGraphicFramePr>
            <p:nvPr/>
          </p:nvGraphicFramePr>
          <p:xfrm>
            <a:off x="4050" y="950"/>
            <a:ext cx="576" cy="333"/>
          </p:xfrm>
          <a:graphic>
            <a:graphicData uri="http://schemas.openxmlformats.org/presentationml/2006/ole">
              <mc:AlternateContent xmlns:mc="http://schemas.openxmlformats.org/markup-compatibility/2006">
                <mc:Choice xmlns:v="urn:schemas-microsoft-com:vml" Requires="v">
                  <p:oleObj spid="_x0000_s223487" name="Equation" r:id="rId19" imgW="352543" imgH="142795" progId="Equation.3">
                    <p:embed/>
                  </p:oleObj>
                </mc:Choice>
                <mc:Fallback>
                  <p:oleObj name="Equation" r:id="rId19" imgW="352543" imgH="142795" progId="Equation.3">
                    <p:embed/>
                    <p:pic>
                      <p:nvPicPr>
                        <p:cNvPr id="0" name="Object 15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50" y="950"/>
                          <a:ext cx="576"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01" name="Object 160"/>
            <p:cNvGraphicFramePr>
              <a:graphicFrameLocks noChangeAspect="1"/>
            </p:cNvGraphicFramePr>
            <p:nvPr/>
          </p:nvGraphicFramePr>
          <p:xfrm>
            <a:off x="4837" y="944"/>
            <a:ext cx="693" cy="359"/>
          </p:xfrm>
          <a:graphic>
            <a:graphicData uri="http://schemas.openxmlformats.org/presentationml/2006/ole">
              <mc:AlternateContent xmlns:mc="http://schemas.openxmlformats.org/markup-compatibility/2006">
                <mc:Choice xmlns:v="urn:schemas-microsoft-com:vml" Requires="v">
                  <p:oleObj spid="_x0000_s223488" name="公式" r:id="rId21" imgW="428666" imgH="161960" progId="Equation.3">
                    <p:embed/>
                  </p:oleObj>
                </mc:Choice>
                <mc:Fallback>
                  <p:oleObj name="公式" r:id="rId21" imgW="428666" imgH="161960" progId="Equation.3">
                    <p:embed/>
                    <p:pic>
                      <p:nvPicPr>
                        <p:cNvPr id="0" name="Object 16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37" y="944"/>
                          <a:ext cx="693"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227"/>
          <p:cNvGrpSpPr>
            <a:grpSpLocks/>
          </p:cNvGrpSpPr>
          <p:nvPr/>
        </p:nvGrpSpPr>
        <p:grpSpPr bwMode="auto">
          <a:xfrm>
            <a:off x="2943225" y="3357736"/>
            <a:ext cx="673100" cy="534988"/>
            <a:chOff x="1776" y="1920"/>
            <a:chExt cx="424" cy="337"/>
          </a:xfrm>
        </p:grpSpPr>
        <p:sp>
          <p:nvSpPr>
            <p:cNvPr id="71697" name="Line 225"/>
            <p:cNvSpPr>
              <a:spLocks noChangeShapeType="1"/>
            </p:cNvSpPr>
            <p:nvPr/>
          </p:nvSpPr>
          <p:spPr bwMode="auto">
            <a:xfrm>
              <a:off x="1776" y="1968"/>
              <a:ext cx="0" cy="240"/>
            </a:xfrm>
            <a:prstGeom prst="line">
              <a:avLst/>
            </a:prstGeom>
            <a:noFill/>
            <a:ln w="28575">
              <a:solidFill>
                <a:srgbClr val="FF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1698" name="Object 226"/>
            <p:cNvGraphicFramePr>
              <a:graphicFrameLocks noChangeAspect="1"/>
            </p:cNvGraphicFramePr>
            <p:nvPr/>
          </p:nvGraphicFramePr>
          <p:xfrm>
            <a:off x="1784" y="1920"/>
            <a:ext cx="416" cy="337"/>
          </p:xfrm>
          <a:graphic>
            <a:graphicData uri="http://schemas.openxmlformats.org/presentationml/2006/ole">
              <mc:AlternateContent xmlns:mc="http://schemas.openxmlformats.org/markup-compatibility/2006">
                <mc:Choice xmlns:v="urn:schemas-microsoft-com:vml" Requires="v">
                  <p:oleObj spid="_x0000_s223489" name="公式" r:id="rId23" imgW="257254" imgH="171408" progId="Equation.3">
                    <p:embed/>
                  </p:oleObj>
                </mc:Choice>
                <mc:Fallback>
                  <p:oleObj name="公式" r:id="rId23" imgW="257254" imgH="171408" progId="Equation.3">
                    <p:embed/>
                    <p:pic>
                      <p:nvPicPr>
                        <p:cNvPr id="0" name="Object 22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84" y="1920"/>
                          <a:ext cx="416"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3270" name="AutoShape 86" descr="小棋盘"/>
          <p:cNvSpPr>
            <a:spLocks noChangeArrowheads="1"/>
          </p:cNvSpPr>
          <p:nvPr/>
        </p:nvSpPr>
        <p:spPr bwMode="auto">
          <a:xfrm>
            <a:off x="4427538" y="2779886"/>
            <a:ext cx="1076325" cy="514350"/>
          </a:xfrm>
          <a:prstGeom prst="wedgeRoundRectCallout">
            <a:avLst>
              <a:gd name="adj1" fmla="val -85546"/>
              <a:gd name="adj2" fmla="val 101236"/>
              <a:gd name="adj3" fmla="val 16667"/>
            </a:avLst>
          </a:prstGeom>
          <a:pattFill prst="smCheck">
            <a:fgClr>
              <a:srgbClr val="FFFF00"/>
            </a:fgClr>
            <a:bgClr>
              <a:schemeClr val="bg1"/>
            </a:bgClr>
          </a:pattFill>
          <a:ln w="28575">
            <a:solidFill>
              <a:srgbClr val="006600"/>
            </a:solidFill>
            <a:miter lim="800000"/>
            <a:headEnd/>
            <a:tailEnd/>
          </a:ln>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zh-CN" altLang="en-US">
                <a:latin typeface="Times New Roman" panose="02020603050405020304" pitchFamily="18" charset="0"/>
              </a:rPr>
              <a:t>外加</a:t>
            </a:r>
          </a:p>
        </p:txBody>
      </p:sp>
      <p:sp>
        <p:nvSpPr>
          <p:cNvPr id="32" name="Rectangle 2"/>
          <p:cNvSpPr txBox="1">
            <a:spLocks noChangeArrowheads="1"/>
          </p:cNvSpPr>
          <p:nvPr/>
        </p:nvSpPr>
        <p:spPr bwMode="auto">
          <a:xfrm>
            <a:off x="0" y="69057"/>
            <a:ext cx="4419600" cy="5238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eaLnBrk="1" hangingPunct="1">
              <a:buFontTx/>
              <a:buNone/>
              <a:defRPr/>
            </a:pPr>
            <a:r>
              <a:rPr lang="en-US" altLang="zh-CN" sz="2800" b="1" kern="1200" dirty="0" smtClean="0">
                <a:solidFill>
                  <a:srgbClr val="0000FF"/>
                </a:solidFill>
                <a:latin typeface="微软雅黑" panose="020B0503020204020204" pitchFamily="34" charset="-122"/>
                <a:ea typeface="微软雅黑" panose="020B0503020204020204" pitchFamily="34" charset="-122"/>
              </a:rPr>
              <a:t>15.3.1   </a:t>
            </a:r>
            <a:r>
              <a:rPr lang="zh-CN" altLang="en-US" sz="2800" b="1" kern="1200" dirty="0" smtClean="0">
                <a:solidFill>
                  <a:srgbClr val="0000FF"/>
                </a:solidFill>
                <a:latin typeface="微软雅黑" panose="020B0503020204020204" pitchFamily="34" charset="-122"/>
                <a:ea typeface="微软雅黑" panose="020B0503020204020204" pitchFamily="34" charset="-122"/>
              </a:rPr>
              <a:t>微变等效电路法</a:t>
            </a:r>
            <a:endParaRPr lang="zh-CN" altLang="en-US" sz="2800" b="1" kern="12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93188"/>
                                        </p:tgtEl>
                                        <p:attrNameLst>
                                          <p:attrName>style.visibility</p:attrName>
                                        </p:attrNameLst>
                                      </p:cBhvr>
                                      <p:to>
                                        <p:strVal val="visible"/>
                                      </p:to>
                                    </p:set>
                                    <p:anim calcmode="lin" valueType="num">
                                      <p:cBhvr>
                                        <p:cTn id="7" dur="500" fill="hold"/>
                                        <p:tgtEl>
                                          <p:spTgt spid="93188"/>
                                        </p:tgtEl>
                                        <p:attrNameLst>
                                          <p:attrName>ppt_w</p:attrName>
                                        </p:attrNameLst>
                                      </p:cBhvr>
                                      <p:tavLst>
                                        <p:tav tm="0">
                                          <p:val>
                                            <p:strVal val="4/3*#ppt_w"/>
                                          </p:val>
                                        </p:tav>
                                        <p:tav tm="100000">
                                          <p:val>
                                            <p:strVal val="#ppt_w"/>
                                          </p:val>
                                        </p:tav>
                                      </p:tavLst>
                                    </p:anim>
                                    <p:anim calcmode="lin" valueType="num">
                                      <p:cBhvr>
                                        <p:cTn id="8" dur="500" fill="hold"/>
                                        <p:tgtEl>
                                          <p:spTgt spid="93188"/>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93246"/>
                                        </p:tgtEl>
                                        <p:attrNameLst>
                                          <p:attrName>style.visibility</p:attrName>
                                        </p:attrNameLst>
                                      </p:cBhvr>
                                      <p:to>
                                        <p:strVal val="visible"/>
                                      </p:to>
                                    </p:set>
                                    <p:animEffect transition="in" filter="barn(outHorizontal)">
                                      <p:cBhvr>
                                        <p:cTn id="18" dur="500"/>
                                        <p:tgtEl>
                                          <p:spTgt spid="9324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93335"/>
                                        </p:tgtEl>
                                        <p:attrNameLst>
                                          <p:attrName>style.visibility</p:attrName>
                                        </p:attrNameLst>
                                      </p:cBhvr>
                                      <p:to>
                                        <p:strVal val="visible"/>
                                      </p:to>
                                    </p:set>
                                    <p:animEffect transition="in" filter="barn(outHorizontal)">
                                      <p:cBhvr>
                                        <p:cTn id="23" dur="500"/>
                                        <p:tgtEl>
                                          <p:spTgt spid="93335"/>
                                        </p:tgtEl>
                                      </p:cBhvr>
                                    </p:animEffect>
                                  </p:childTnLst>
                                </p:cTn>
                              </p:par>
                            </p:childTnLst>
                          </p:cTn>
                        </p:par>
                        <p:par>
                          <p:cTn id="24" fill="hold" nodeType="afterGroup">
                            <p:stCondLst>
                              <p:cond delay="500"/>
                            </p:stCondLst>
                            <p:childTnLst>
                              <p:par>
                                <p:cTn id="25" presetID="16" presetClass="entr" presetSubtype="42" fill="hold" grpId="0" nodeType="afterEffect">
                                  <p:stCondLst>
                                    <p:cond delay="0"/>
                                  </p:stCondLst>
                                  <p:childTnLst>
                                    <p:set>
                                      <p:cBhvr>
                                        <p:cTn id="26" dur="1" fill="hold">
                                          <p:stCondLst>
                                            <p:cond delay="0"/>
                                          </p:stCondLst>
                                        </p:cTn>
                                        <p:tgtEl>
                                          <p:spTgt spid="93336"/>
                                        </p:tgtEl>
                                        <p:attrNameLst>
                                          <p:attrName>style.visibility</p:attrName>
                                        </p:attrNameLst>
                                      </p:cBhvr>
                                      <p:to>
                                        <p:strVal val="visible"/>
                                      </p:to>
                                    </p:set>
                                    <p:animEffect transition="in" filter="barn(outHorizontal)">
                                      <p:cBhvr>
                                        <p:cTn id="27" dur="500"/>
                                        <p:tgtEl>
                                          <p:spTgt spid="933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93270"/>
                                        </p:tgtEl>
                                        <p:attrNameLst>
                                          <p:attrName>style.visibility</p:attrName>
                                        </p:attrNameLst>
                                      </p:cBhvr>
                                      <p:to>
                                        <p:strVal val="visible"/>
                                      </p:to>
                                    </p:set>
                                    <p:animEffect transition="in" filter="wipe(right)">
                                      <p:cBhvr>
                                        <p:cTn id="32" dur="500"/>
                                        <p:tgtEl>
                                          <p:spTgt spid="932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right)">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up)">
                                      <p:cBhvr>
                                        <p:cTn id="42" dur="500"/>
                                        <p:tgtEl>
                                          <p:spTgt spid="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3189"/>
                                        </p:tgtEl>
                                        <p:attrNameLst>
                                          <p:attrName>style.visibility</p:attrName>
                                        </p:attrNameLst>
                                      </p:cBhvr>
                                      <p:to>
                                        <p:strVal val="visible"/>
                                      </p:to>
                                    </p:set>
                                    <p:animEffect transition="in" filter="wipe(left)">
                                      <p:cBhvr>
                                        <p:cTn id="47" dur="500"/>
                                        <p:tgtEl>
                                          <p:spTgt spid="9318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93190"/>
                                        </p:tgtEl>
                                        <p:attrNameLst>
                                          <p:attrName>style.visibility</p:attrName>
                                        </p:attrNameLst>
                                      </p:cBhvr>
                                      <p:to>
                                        <p:strVal val="visible"/>
                                      </p:to>
                                    </p:set>
                                    <p:animEffect transition="in" filter="wipe(left)">
                                      <p:cBhvr>
                                        <p:cTn id="52" dur="500"/>
                                        <p:tgtEl>
                                          <p:spTgt spid="9319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93191"/>
                                        </p:tgtEl>
                                        <p:attrNameLst>
                                          <p:attrName>style.visibility</p:attrName>
                                        </p:attrNameLst>
                                      </p:cBhvr>
                                      <p:to>
                                        <p:strVal val="visible"/>
                                      </p:to>
                                    </p:set>
                                    <p:animEffect transition="in" filter="wipe(left)">
                                      <p:cBhvr>
                                        <p:cTn id="57" dur="500"/>
                                        <p:tgtEl>
                                          <p:spTgt spid="93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animBg="1"/>
      <p:bldP spid="93246" grpId="0" animBg="1"/>
      <p:bldP spid="93335" grpId="0" animBg="1"/>
      <p:bldP spid="93336" grpId="0" animBg="1"/>
      <p:bldP spid="93270"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8" name="Rectangle 12"/>
          <p:cNvSpPr>
            <a:spLocks noChangeArrowheads="1"/>
          </p:cNvSpPr>
          <p:nvPr/>
        </p:nvSpPr>
        <p:spPr bwMode="auto">
          <a:xfrm>
            <a:off x="1676400" y="646113"/>
            <a:ext cx="6400800" cy="838200"/>
          </a:xfrm>
          <a:prstGeom prst="rect">
            <a:avLst/>
          </a:prstGeom>
          <a:noFill/>
          <a:ln w="9525">
            <a:noFill/>
            <a:miter lim="800000"/>
            <a:headEnd/>
            <a:tailEnd/>
          </a:ln>
          <a:effectLst/>
        </p:spPr>
        <p:txBody>
          <a:bodyPr/>
          <a:lstStyle/>
          <a:p>
            <a:pPr marL="342900" indent="-342900" algn="ctr" eaLnBrk="1" hangingPunct="1">
              <a:defRPr/>
            </a:pPr>
            <a:r>
              <a:rPr lang="zh-CN" altLang="en-US" sz="4000" dirty="0">
                <a:solidFill>
                  <a:srgbClr val="0000FF"/>
                </a:solidFill>
                <a:latin typeface="微软雅黑" panose="020B0503020204020204" pitchFamily="34" charset="-122"/>
                <a:ea typeface="微软雅黑" panose="020B0503020204020204" pitchFamily="34" charset="-122"/>
                <a:cs typeface="+mj-cs"/>
              </a:rPr>
              <a:t>第</a:t>
            </a:r>
            <a:r>
              <a:rPr lang="en-US" altLang="zh-CN" sz="4000" dirty="0">
                <a:solidFill>
                  <a:srgbClr val="0000FF"/>
                </a:solidFill>
                <a:latin typeface="微软雅黑" panose="020B0503020204020204" pitchFamily="34" charset="-122"/>
                <a:ea typeface="微软雅黑" panose="020B0503020204020204" pitchFamily="34" charset="-122"/>
                <a:cs typeface="+mj-cs"/>
              </a:rPr>
              <a:t>15</a:t>
            </a:r>
            <a:r>
              <a:rPr lang="zh-CN" altLang="en-US" sz="4000" dirty="0">
                <a:solidFill>
                  <a:srgbClr val="0000FF"/>
                </a:solidFill>
                <a:latin typeface="微软雅黑" panose="020B0503020204020204" pitchFamily="34" charset="-122"/>
                <a:ea typeface="微软雅黑" panose="020B0503020204020204" pitchFamily="34" charset="-122"/>
                <a:cs typeface="+mj-cs"/>
              </a:rPr>
              <a:t>章  基本放大电路</a:t>
            </a:r>
          </a:p>
        </p:txBody>
      </p:sp>
      <p:sp>
        <p:nvSpPr>
          <p:cNvPr id="4124" name="Rectangle 28">
            <a:hlinkClick r:id="rId3" action="ppaction://hlinksldjump"/>
          </p:cNvPr>
          <p:cNvSpPr>
            <a:spLocks noChangeArrowheads="1"/>
          </p:cNvSpPr>
          <p:nvPr/>
        </p:nvSpPr>
        <p:spPr bwMode="auto">
          <a:xfrm>
            <a:off x="1600200" y="1433544"/>
            <a:ext cx="54102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latin typeface="微软雅黑" panose="020B0503020204020204" pitchFamily="34" charset="-122"/>
                <a:ea typeface="微软雅黑" panose="020B0503020204020204" pitchFamily="34" charset="-122"/>
              </a:rPr>
              <a:t>15.1 </a:t>
            </a:r>
            <a:r>
              <a:rPr lang="zh-CN" altLang="en-US" sz="2800" dirty="0">
                <a:latin typeface="微软雅黑" panose="020B0503020204020204" pitchFamily="34" charset="-122"/>
                <a:ea typeface="微软雅黑" panose="020B0503020204020204" pitchFamily="34" charset="-122"/>
              </a:rPr>
              <a:t>共发射极放大电路的组成</a:t>
            </a:r>
            <a:endParaRPr lang="zh-CN" altLang="en-US" sz="2800" dirty="0">
              <a:latin typeface="微软雅黑" panose="020B0503020204020204" pitchFamily="34" charset="-122"/>
              <a:ea typeface="微软雅黑" panose="020B0503020204020204" pitchFamily="34" charset="-122"/>
              <a:hlinkClick r:id="rId4" action="ppaction://hlinksldjump"/>
            </a:endParaRPr>
          </a:p>
        </p:txBody>
      </p:sp>
      <p:sp>
        <p:nvSpPr>
          <p:cNvPr id="4125" name="Rectangle 29">
            <a:hlinkClick r:id="rId5" action="ppaction://hlinksldjump"/>
          </p:cNvPr>
          <p:cNvSpPr>
            <a:spLocks noChangeArrowheads="1"/>
          </p:cNvSpPr>
          <p:nvPr/>
        </p:nvSpPr>
        <p:spPr bwMode="auto">
          <a:xfrm>
            <a:off x="1604963" y="1983165"/>
            <a:ext cx="5481637"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15.2 </a:t>
            </a:r>
            <a:r>
              <a:rPr lang="zh-CN" altLang="en-US" sz="2800" dirty="0">
                <a:solidFill>
                  <a:srgbClr val="0000FF"/>
                </a:solidFill>
                <a:latin typeface="微软雅黑" panose="020B0503020204020204" pitchFamily="34" charset="-122"/>
                <a:ea typeface="微软雅黑" panose="020B0503020204020204" pitchFamily="34" charset="-122"/>
              </a:rPr>
              <a:t>放大电路的静态分析</a:t>
            </a:r>
          </a:p>
        </p:txBody>
      </p:sp>
      <p:sp>
        <p:nvSpPr>
          <p:cNvPr id="4126" name="Rectangle 30">
            <a:hlinkClick r:id="rId6" action="ppaction://hlinksldjump"/>
          </p:cNvPr>
          <p:cNvSpPr>
            <a:spLocks noChangeArrowheads="1"/>
          </p:cNvSpPr>
          <p:nvPr/>
        </p:nvSpPr>
        <p:spPr bwMode="auto">
          <a:xfrm>
            <a:off x="1600200" y="3117781"/>
            <a:ext cx="51816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15.4 </a:t>
            </a:r>
            <a:r>
              <a:rPr lang="zh-CN" altLang="en-US" sz="2800" dirty="0">
                <a:solidFill>
                  <a:srgbClr val="0000FF"/>
                </a:solidFill>
                <a:latin typeface="微软雅黑" panose="020B0503020204020204" pitchFamily="34" charset="-122"/>
                <a:ea typeface="微软雅黑" panose="020B0503020204020204" pitchFamily="34" charset="-122"/>
              </a:rPr>
              <a:t>静态工作点的稳定</a:t>
            </a:r>
          </a:p>
        </p:txBody>
      </p:sp>
      <p:sp>
        <p:nvSpPr>
          <p:cNvPr id="4127" name="Rectangle 31">
            <a:hlinkClick r:id="rId7" action="ppaction://hlinksldjump"/>
          </p:cNvPr>
          <p:cNvSpPr>
            <a:spLocks noChangeArrowheads="1"/>
          </p:cNvSpPr>
          <p:nvPr/>
        </p:nvSpPr>
        <p:spPr bwMode="auto">
          <a:xfrm>
            <a:off x="1600200" y="4149080"/>
            <a:ext cx="35052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15.6 </a:t>
            </a:r>
            <a:r>
              <a:rPr lang="zh-CN" altLang="en-US" sz="2800" dirty="0">
                <a:solidFill>
                  <a:srgbClr val="0000FF"/>
                </a:solidFill>
                <a:latin typeface="微软雅黑" panose="020B0503020204020204" pitchFamily="34" charset="-122"/>
                <a:ea typeface="微软雅黑" panose="020B0503020204020204" pitchFamily="34" charset="-122"/>
              </a:rPr>
              <a:t>射极输出器</a:t>
            </a:r>
          </a:p>
        </p:txBody>
      </p:sp>
      <p:sp>
        <p:nvSpPr>
          <p:cNvPr id="4128" name="Rectangle 32">
            <a:hlinkClick r:id="rId8" action="ppaction://hlinksldjump"/>
          </p:cNvPr>
          <p:cNvSpPr>
            <a:spLocks noChangeArrowheads="1"/>
          </p:cNvSpPr>
          <p:nvPr/>
        </p:nvSpPr>
        <p:spPr bwMode="auto">
          <a:xfrm>
            <a:off x="1581150" y="5114280"/>
            <a:ext cx="58674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15.8 </a:t>
            </a:r>
            <a:r>
              <a:rPr lang="zh-CN" altLang="en-US" sz="2800" dirty="0">
                <a:solidFill>
                  <a:srgbClr val="0000FF"/>
                </a:solidFill>
                <a:latin typeface="微软雅黑" panose="020B0503020204020204" pitchFamily="34" charset="-122"/>
                <a:ea typeface="微软雅黑" panose="020B0503020204020204" pitchFamily="34" charset="-122"/>
              </a:rPr>
              <a:t>互补对称功率放大电路</a:t>
            </a:r>
          </a:p>
        </p:txBody>
      </p:sp>
      <p:sp>
        <p:nvSpPr>
          <p:cNvPr id="4129" name="Rectangle 33">
            <a:hlinkClick r:id="" action="ppaction://noaction"/>
          </p:cNvPr>
          <p:cNvSpPr>
            <a:spLocks noChangeArrowheads="1"/>
          </p:cNvSpPr>
          <p:nvPr/>
        </p:nvSpPr>
        <p:spPr bwMode="auto">
          <a:xfrm>
            <a:off x="1562100" y="5590499"/>
            <a:ext cx="5715000" cy="525463"/>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u="sng" dirty="0">
                <a:solidFill>
                  <a:srgbClr val="0000FF"/>
                </a:solidFill>
                <a:latin typeface="微软雅黑" panose="020B0503020204020204" pitchFamily="34" charset="-122"/>
                <a:ea typeface="微软雅黑" panose="020B0503020204020204" pitchFamily="34" charset="-122"/>
              </a:rPr>
              <a:t>15.9 </a:t>
            </a:r>
            <a:r>
              <a:rPr lang="zh-CN" altLang="en-US" sz="2800" u="sng" dirty="0">
                <a:solidFill>
                  <a:srgbClr val="0000FF"/>
                </a:solidFill>
                <a:latin typeface="微软雅黑" panose="020B0503020204020204" pitchFamily="34" charset="-122"/>
                <a:ea typeface="微软雅黑" panose="020B0503020204020204" pitchFamily="34" charset="-122"/>
              </a:rPr>
              <a:t>场效晶体管及其放大电路</a:t>
            </a:r>
          </a:p>
        </p:txBody>
      </p:sp>
      <p:sp>
        <p:nvSpPr>
          <p:cNvPr id="4130" name="Rectangle 34">
            <a:hlinkClick r:id="rId9" action="ppaction://hlinksldjump"/>
          </p:cNvPr>
          <p:cNvSpPr>
            <a:spLocks noChangeArrowheads="1"/>
          </p:cNvSpPr>
          <p:nvPr/>
        </p:nvSpPr>
        <p:spPr bwMode="auto">
          <a:xfrm>
            <a:off x="1604963" y="2550473"/>
            <a:ext cx="5634037"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15.3 </a:t>
            </a:r>
            <a:r>
              <a:rPr lang="zh-CN" altLang="en-US" sz="2800" dirty="0">
                <a:solidFill>
                  <a:srgbClr val="0000FF"/>
                </a:solidFill>
                <a:latin typeface="微软雅黑" panose="020B0503020204020204" pitchFamily="34" charset="-122"/>
                <a:ea typeface="微软雅黑" panose="020B0503020204020204" pitchFamily="34" charset="-122"/>
              </a:rPr>
              <a:t>放大电路的动态分析</a:t>
            </a:r>
          </a:p>
        </p:txBody>
      </p:sp>
      <p:sp>
        <p:nvSpPr>
          <p:cNvPr id="4131" name="Rectangle 35">
            <a:hlinkClick r:id="rId10" action="ppaction://hlinksldjump"/>
          </p:cNvPr>
          <p:cNvSpPr>
            <a:spLocks noChangeArrowheads="1"/>
          </p:cNvSpPr>
          <p:nvPr/>
        </p:nvSpPr>
        <p:spPr bwMode="auto">
          <a:xfrm>
            <a:off x="1600200" y="3623618"/>
            <a:ext cx="6019800" cy="525462"/>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u="sng" dirty="0">
                <a:solidFill>
                  <a:srgbClr val="0000FF"/>
                </a:solidFill>
                <a:latin typeface="微软雅黑" panose="020B0503020204020204" pitchFamily="34" charset="-122"/>
                <a:ea typeface="微软雅黑" panose="020B0503020204020204" pitchFamily="34" charset="-122"/>
              </a:rPr>
              <a:t>15.5 </a:t>
            </a:r>
            <a:r>
              <a:rPr lang="zh-CN" altLang="en-US" sz="2800" u="sng" dirty="0">
                <a:solidFill>
                  <a:srgbClr val="0000FF"/>
                </a:solidFill>
                <a:latin typeface="微软雅黑" panose="020B0503020204020204" pitchFamily="34" charset="-122"/>
                <a:ea typeface="微软雅黑" panose="020B0503020204020204" pitchFamily="34" charset="-122"/>
              </a:rPr>
              <a:t>放大电路的频率特性</a:t>
            </a:r>
          </a:p>
        </p:txBody>
      </p:sp>
      <p:sp>
        <p:nvSpPr>
          <p:cNvPr id="4132" name="Rectangle 36">
            <a:hlinkClick r:id="rId11" action="ppaction://hlinksldjump"/>
          </p:cNvPr>
          <p:cNvSpPr>
            <a:spLocks noChangeArrowheads="1"/>
          </p:cNvSpPr>
          <p:nvPr/>
        </p:nvSpPr>
        <p:spPr bwMode="auto">
          <a:xfrm>
            <a:off x="1581150" y="4638030"/>
            <a:ext cx="3786188"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15.7 </a:t>
            </a:r>
            <a:r>
              <a:rPr lang="zh-CN" altLang="en-US" sz="2800" dirty="0">
                <a:solidFill>
                  <a:srgbClr val="0000FF"/>
                </a:solidFill>
                <a:latin typeface="微软雅黑" panose="020B0503020204020204" pitchFamily="34" charset="-122"/>
                <a:ea typeface="微软雅黑" panose="020B0503020204020204" pitchFamily="34" charset="-122"/>
              </a:rPr>
              <a:t>差分放大电路</a:t>
            </a:r>
          </a:p>
        </p:txBody>
      </p:sp>
    </p:spTree>
    <p:extLst>
      <p:ext uri="{BB962C8B-B14F-4D97-AF65-F5344CB8AC3E}">
        <p14:creationId xmlns:p14="http://schemas.microsoft.com/office/powerpoint/2010/main" val="3749492491"/>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0978" name="Picture 642" descr="图片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5538" y="1070645"/>
            <a:ext cx="5311775" cy="406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0338" name="Text Box 2"/>
          <p:cNvSpPr txBox="1">
            <a:spLocks noChangeArrowheads="1"/>
          </p:cNvSpPr>
          <p:nvPr/>
        </p:nvSpPr>
        <p:spPr bwMode="auto">
          <a:xfrm>
            <a:off x="-353" y="44624"/>
            <a:ext cx="3056659" cy="519112"/>
          </a:xfrm>
          <a:prstGeom prst="rect">
            <a:avLst/>
          </a:prstGeom>
          <a:noFill/>
          <a:ln w="9525">
            <a:noFill/>
            <a:miter lim="800000"/>
            <a:headEnd/>
            <a:tailEnd/>
          </a:ln>
          <a:effectLst/>
        </p:spPr>
        <p:txBody>
          <a:bodyPr>
            <a:spAutoFit/>
          </a:bodyPr>
          <a:lstStyle/>
          <a:p>
            <a:pPr eaLnBrk="1" hangingPunct="1">
              <a:spcBef>
                <a:spcPct val="20000"/>
              </a:spcBef>
              <a:defRPr/>
            </a:pPr>
            <a:r>
              <a:rPr lang="en-US" altLang="zh-CN" sz="2800" dirty="0">
                <a:solidFill>
                  <a:srgbClr val="0000FF"/>
                </a:solidFill>
                <a:latin typeface="微软雅黑" panose="020B0503020204020204" pitchFamily="34" charset="-122"/>
                <a:ea typeface="微软雅黑" panose="020B0503020204020204" pitchFamily="34" charset="-122"/>
              </a:rPr>
              <a:t>15.3.2  </a:t>
            </a:r>
            <a:r>
              <a:rPr lang="zh-CN" altLang="en-US" sz="2800" dirty="0">
                <a:solidFill>
                  <a:srgbClr val="0000FF"/>
                </a:solidFill>
                <a:latin typeface="微软雅黑" panose="020B0503020204020204" pitchFamily="34" charset="-122"/>
                <a:ea typeface="微软雅黑" panose="020B0503020204020204" pitchFamily="34" charset="-122"/>
              </a:rPr>
              <a:t>图解法</a:t>
            </a:r>
          </a:p>
        </p:txBody>
      </p:sp>
      <p:sp>
        <p:nvSpPr>
          <p:cNvPr id="270892" name="Text Box 556"/>
          <p:cNvSpPr txBox="1">
            <a:spLocks noChangeArrowheads="1"/>
          </p:cNvSpPr>
          <p:nvPr/>
        </p:nvSpPr>
        <p:spPr bwMode="auto">
          <a:xfrm>
            <a:off x="633413" y="908720"/>
            <a:ext cx="2859087" cy="519113"/>
          </a:xfrm>
          <a:prstGeom prst="rect">
            <a:avLst/>
          </a:prstGeom>
          <a:noFill/>
          <a:ln w="9525">
            <a:noFill/>
            <a:miter lim="800000"/>
            <a:headEnd/>
            <a:tailEnd/>
          </a:ln>
          <a:effectLst/>
        </p:spPr>
        <p:txBody>
          <a:bodyPr>
            <a:spAutoFit/>
          </a:bodyPr>
          <a:lstStyle/>
          <a:p>
            <a:pPr eaLnBrk="1" hangingPunct="1">
              <a:defRPr/>
            </a:pPr>
            <a:r>
              <a:rPr lang="en-US" altLang="zh-CN" sz="2800">
                <a:solidFill>
                  <a:srgbClr val="E60000"/>
                </a:solidFill>
                <a:effectLst>
                  <a:outerShdw blurRad="38100" dist="38100" dir="2700000" algn="tl">
                    <a:srgbClr val="C0C0C0"/>
                  </a:outerShdw>
                </a:effectLst>
                <a:latin typeface="Times New Roman" pitchFamily="18" charset="0"/>
              </a:rPr>
              <a:t>1. </a:t>
            </a:r>
            <a:r>
              <a:rPr lang="zh-CN" altLang="en-US" sz="2800">
                <a:solidFill>
                  <a:srgbClr val="E60000"/>
                </a:solidFill>
                <a:effectLst>
                  <a:outerShdw blurRad="38100" dist="38100" dir="2700000" algn="tl">
                    <a:srgbClr val="C0C0C0"/>
                  </a:outerShdw>
                </a:effectLst>
                <a:latin typeface="Times New Roman" pitchFamily="18" charset="0"/>
              </a:rPr>
              <a:t>交流负载线</a:t>
            </a:r>
          </a:p>
        </p:txBody>
      </p:sp>
      <p:sp>
        <p:nvSpPr>
          <p:cNvPr id="270901" name="Text Box 565"/>
          <p:cNvSpPr txBox="1">
            <a:spLocks noChangeArrowheads="1"/>
          </p:cNvSpPr>
          <p:nvPr/>
        </p:nvSpPr>
        <p:spPr bwMode="auto">
          <a:xfrm>
            <a:off x="620713" y="1404020"/>
            <a:ext cx="3375025" cy="1501775"/>
          </a:xfrm>
          <a:prstGeom prst="rect">
            <a:avLst/>
          </a:prstGeom>
          <a:noFill/>
          <a:ln w="9525">
            <a:noFill/>
            <a:miter lim="800000"/>
            <a:headEnd/>
            <a:tailEnd/>
          </a:ln>
          <a:effectLst/>
        </p:spPr>
        <p:txBody>
          <a:bodyPr>
            <a:spAutoFit/>
          </a:bodyPr>
          <a:lstStyle/>
          <a:p>
            <a:pPr eaLnBrk="1" hangingPunct="1">
              <a:lnSpc>
                <a:spcPct val="110000"/>
              </a:lnSpc>
              <a:defRPr/>
            </a:pPr>
            <a:r>
              <a:rPr lang="en-US" altLang="zh-CN" sz="2800" dirty="0">
                <a:solidFill>
                  <a:schemeClr val="tx1"/>
                </a:solidFill>
                <a:effectLst>
                  <a:outerShdw blurRad="38100" dist="38100" dir="2700000" algn="tl">
                    <a:srgbClr val="C0C0C0"/>
                  </a:outerShdw>
                </a:effectLst>
                <a:latin typeface="Times New Roman" pitchFamily="18" charset="0"/>
              </a:rPr>
              <a:t>    </a:t>
            </a:r>
            <a:r>
              <a:rPr lang="zh-CN" altLang="en-US" sz="2800" dirty="0">
                <a:solidFill>
                  <a:schemeClr val="tx1"/>
                </a:solidFill>
                <a:effectLst>
                  <a:outerShdw blurRad="38100" dist="38100" dir="2700000" algn="tl">
                    <a:srgbClr val="C0C0C0"/>
                  </a:outerShdw>
                </a:effectLst>
                <a:latin typeface="Times New Roman" pitchFamily="18" charset="0"/>
              </a:rPr>
              <a:t>交流负载线反映动态时电流 </a:t>
            </a:r>
            <a:r>
              <a:rPr lang="en-US" altLang="zh-CN" sz="2800" i="1" dirty="0" err="1">
                <a:solidFill>
                  <a:schemeClr val="tx1"/>
                </a:solidFill>
                <a:effectLst>
                  <a:outerShdw blurRad="38100" dist="38100" dir="2700000" algn="tl">
                    <a:srgbClr val="C0C0C0"/>
                  </a:outerShdw>
                </a:effectLst>
                <a:latin typeface="Times New Roman" pitchFamily="18" charset="0"/>
              </a:rPr>
              <a:t>i</a:t>
            </a:r>
            <a:r>
              <a:rPr lang="en-US" altLang="zh-CN" sz="2800" baseline="-25000" dirty="0" err="1">
                <a:solidFill>
                  <a:schemeClr val="tx1"/>
                </a:solidFill>
                <a:effectLst>
                  <a:outerShdw blurRad="38100" dist="38100" dir="2700000" algn="tl">
                    <a:srgbClr val="C0C0C0"/>
                  </a:outerShdw>
                </a:effectLst>
                <a:latin typeface="Times New Roman" pitchFamily="18" charset="0"/>
              </a:rPr>
              <a:t>C</a:t>
            </a:r>
            <a:r>
              <a:rPr lang="zh-CN" altLang="en-US" sz="2800" dirty="0">
                <a:solidFill>
                  <a:schemeClr val="tx1"/>
                </a:solidFill>
                <a:effectLst>
                  <a:outerShdw blurRad="38100" dist="38100" dir="2700000" algn="tl">
                    <a:srgbClr val="C0C0C0"/>
                  </a:outerShdw>
                </a:effectLst>
                <a:latin typeface="Times New Roman" pitchFamily="18" charset="0"/>
              </a:rPr>
              <a:t>和电压</a:t>
            </a:r>
            <a:r>
              <a:rPr lang="en-US" altLang="zh-CN" sz="2800" i="1" dirty="0" err="1">
                <a:solidFill>
                  <a:schemeClr val="tx1"/>
                </a:solidFill>
                <a:effectLst>
                  <a:outerShdw blurRad="38100" dist="38100" dir="2700000" algn="tl">
                    <a:srgbClr val="C0C0C0"/>
                  </a:outerShdw>
                </a:effectLst>
                <a:latin typeface="Times New Roman" pitchFamily="18" charset="0"/>
              </a:rPr>
              <a:t>u</a:t>
            </a:r>
            <a:r>
              <a:rPr lang="en-US" altLang="zh-CN" sz="2800" baseline="-25000" dirty="0" err="1">
                <a:solidFill>
                  <a:schemeClr val="tx1"/>
                </a:solidFill>
                <a:effectLst>
                  <a:outerShdw blurRad="38100" dist="38100" dir="2700000" algn="tl">
                    <a:srgbClr val="C0C0C0"/>
                  </a:outerShdw>
                </a:effectLst>
                <a:latin typeface="Times New Roman" pitchFamily="18" charset="0"/>
              </a:rPr>
              <a:t>CE</a:t>
            </a:r>
            <a:r>
              <a:rPr lang="zh-CN" altLang="en-US" sz="2800" dirty="0">
                <a:solidFill>
                  <a:schemeClr val="tx1"/>
                </a:solidFill>
                <a:effectLst>
                  <a:outerShdw blurRad="38100" dist="38100" dir="2700000" algn="tl">
                    <a:srgbClr val="C0C0C0"/>
                  </a:outerShdw>
                </a:effectLst>
                <a:latin typeface="Times New Roman" pitchFamily="18" charset="0"/>
              </a:rPr>
              <a:t>的变化关系。</a:t>
            </a:r>
          </a:p>
        </p:txBody>
      </p:sp>
      <p:sp>
        <p:nvSpPr>
          <p:cNvPr id="270902" name="Text Box 566"/>
          <p:cNvSpPr txBox="1">
            <a:spLocks noChangeArrowheads="1"/>
          </p:cNvSpPr>
          <p:nvPr/>
        </p:nvSpPr>
        <p:spPr bwMode="auto">
          <a:xfrm>
            <a:off x="693738" y="2808958"/>
            <a:ext cx="184150" cy="457200"/>
          </a:xfrm>
          <a:prstGeom prst="rect">
            <a:avLst/>
          </a:prstGeom>
          <a:noFill/>
          <a:ln w="9525">
            <a:noFill/>
            <a:miter lim="800000"/>
            <a:headEnd/>
            <a:tailEnd/>
          </a:ln>
          <a:effectLst/>
        </p:spPr>
        <p:txBody>
          <a:bodyPr wrap="none">
            <a:spAutoFit/>
          </a:bodyPr>
          <a:lstStyle/>
          <a:p>
            <a:pPr eaLnBrk="1" hangingPunct="1">
              <a:defRPr/>
            </a:pPr>
            <a:endParaRPr lang="zh-CN" altLang="zh-CN" b="0">
              <a:solidFill>
                <a:schemeClr val="tx1"/>
              </a:solidFill>
              <a:effectLst>
                <a:outerShdw blurRad="38100" dist="38100" dir="2700000" algn="tl">
                  <a:srgbClr val="C0C0C0"/>
                </a:outerShdw>
              </a:effectLst>
              <a:latin typeface="Times New Roman" pitchFamily="18" charset="0"/>
            </a:endParaRPr>
          </a:p>
        </p:txBody>
      </p:sp>
      <p:grpSp>
        <p:nvGrpSpPr>
          <p:cNvPr id="2" name="Group 573"/>
          <p:cNvGrpSpPr>
            <a:grpSpLocks/>
          </p:cNvGrpSpPr>
          <p:nvPr/>
        </p:nvGrpSpPr>
        <p:grpSpPr bwMode="auto">
          <a:xfrm>
            <a:off x="611188" y="2907383"/>
            <a:ext cx="2681287" cy="1489075"/>
            <a:chOff x="249" y="1851"/>
            <a:chExt cx="1689" cy="938"/>
          </a:xfrm>
        </p:grpSpPr>
        <p:graphicFrame>
          <p:nvGraphicFramePr>
            <p:cNvPr id="73754" name="Object 574"/>
            <p:cNvGraphicFramePr>
              <a:graphicFrameLocks noChangeAspect="1"/>
            </p:cNvGraphicFramePr>
            <p:nvPr/>
          </p:nvGraphicFramePr>
          <p:xfrm>
            <a:off x="540" y="2132"/>
            <a:ext cx="1308" cy="657"/>
          </p:xfrm>
          <a:graphic>
            <a:graphicData uri="http://schemas.openxmlformats.org/presentationml/2006/ole">
              <mc:AlternateContent xmlns:mc="http://schemas.openxmlformats.org/markup-compatibility/2006">
                <mc:Choice xmlns:v="urn:schemas-microsoft-com:vml" Requires="v">
                  <p:oleObj spid="_x0000_s74006" name="Equation" r:id="rId5" imgW="780939" imgH="361981" progId="Equation.3">
                    <p:embed/>
                  </p:oleObj>
                </mc:Choice>
                <mc:Fallback>
                  <p:oleObj name="Equation" r:id="rId5" imgW="780939" imgH="361981" progId="Equation.3">
                    <p:embed/>
                    <p:pic>
                      <p:nvPicPr>
                        <p:cNvPr id="0" name="Object 5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 y="2132"/>
                          <a:ext cx="1308" cy="65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0911" name="Rectangle 575"/>
            <p:cNvSpPr>
              <a:spLocks noChangeArrowheads="1"/>
            </p:cNvSpPr>
            <p:nvPr/>
          </p:nvSpPr>
          <p:spPr bwMode="auto">
            <a:xfrm>
              <a:off x="249" y="1851"/>
              <a:ext cx="1689" cy="327"/>
            </a:xfrm>
            <a:prstGeom prst="rect">
              <a:avLst/>
            </a:prstGeom>
            <a:noFill/>
            <a:ln w="38100">
              <a:noFill/>
              <a:miter lim="800000"/>
              <a:headEnd/>
              <a:tailEnd/>
            </a:ln>
            <a:effectLst/>
          </p:spPr>
          <p:txBody>
            <a:bodyPr wrap="none" lIns="90000" tIns="46800" rIns="90000" bIns="46800" anchor="ctr">
              <a:spAutoFit/>
            </a:bodyPr>
            <a:lstStyle/>
            <a:p>
              <a:pPr algn="ctr" eaLnBrk="1" hangingPunct="1">
                <a:spcBef>
                  <a:spcPct val="50000"/>
                </a:spcBef>
                <a:defRPr/>
              </a:pPr>
              <a:r>
                <a:rPr lang="zh-CN" altLang="en-US" sz="2800">
                  <a:solidFill>
                    <a:srgbClr val="000099"/>
                  </a:solidFill>
                  <a:effectLst>
                    <a:outerShdw blurRad="38100" dist="38100" dir="2700000" algn="tl">
                      <a:srgbClr val="C0C0C0"/>
                    </a:outerShdw>
                  </a:effectLst>
                  <a:latin typeface="Times New Roman" pitchFamily="18" charset="0"/>
                </a:rPr>
                <a:t>交流负载线斜率</a:t>
              </a:r>
            </a:p>
          </p:txBody>
        </p:sp>
      </p:grpSp>
      <p:sp>
        <p:nvSpPr>
          <p:cNvPr id="270961" name="Line 625"/>
          <p:cNvSpPr>
            <a:spLocks noChangeShapeType="1"/>
          </p:cNvSpPr>
          <p:nvPr/>
        </p:nvSpPr>
        <p:spPr bwMode="auto">
          <a:xfrm>
            <a:off x="4605338" y="1953295"/>
            <a:ext cx="2443162" cy="277495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0962" name="Rectangle 626"/>
          <p:cNvSpPr>
            <a:spLocks noChangeArrowheads="1"/>
          </p:cNvSpPr>
          <p:nvPr/>
        </p:nvSpPr>
        <p:spPr bwMode="auto">
          <a:xfrm>
            <a:off x="6942138" y="4704433"/>
            <a:ext cx="2206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a:latin typeface="Times New Roman" panose="02020603050405020304" pitchFamily="18" charset="0"/>
              </a:rPr>
              <a:t>D</a:t>
            </a:r>
          </a:p>
        </p:txBody>
      </p:sp>
      <p:sp>
        <p:nvSpPr>
          <p:cNvPr id="270963" name="Oval 627"/>
          <p:cNvSpPr>
            <a:spLocks noChangeArrowheads="1"/>
          </p:cNvSpPr>
          <p:nvPr/>
        </p:nvSpPr>
        <p:spPr bwMode="auto">
          <a:xfrm>
            <a:off x="4552950" y="1899320"/>
            <a:ext cx="76200" cy="76200"/>
          </a:xfrm>
          <a:prstGeom prst="ellipse">
            <a:avLst/>
          </a:prstGeom>
          <a:solidFill>
            <a:srgbClr val="FF0000"/>
          </a:solidFill>
          <a:ln w="38100">
            <a:solidFill>
              <a:srgbClr val="FF0000"/>
            </a:solidFill>
            <a:round/>
            <a:headEnd/>
            <a:tailEnd/>
          </a:ln>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grpSp>
        <p:nvGrpSpPr>
          <p:cNvPr id="3" name="Group 628"/>
          <p:cNvGrpSpPr>
            <a:grpSpLocks/>
          </p:cNvGrpSpPr>
          <p:nvPr/>
        </p:nvGrpSpPr>
        <p:grpSpPr bwMode="auto">
          <a:xfrm>
            <a:off x="4900613" y="1226220"/>
            <a:ext cx="2211387" cy="1028700"/>
            <a:chOff x="2880" y="744"/>
            <a:chExt cx="1393" cy="648"/>
          </a:xfrm>
        </p:grpSpPr>
        <p:grpSp>
          <p:nvGrpSpPr>
            <p:cNvPr id="73750" name="Group 629"/>
            <p:cNvGrpSpPr>
              <a:grpSpLocks/>
            </p:cNvGrpSpPr>
            <p:nvPr/>
          </p:nvGrpSpPr>
          <p:grpSpPr bwMode="auto">
            <a:xfrm>
              <a:off x="3144" y="744"/>
              <a:ext cx="1129" cy="288"/>
              <a:chOff x="1440" y="1680"/>
              <a:chExt cx="1129" cy="288"/>
            </a:xfrm>
          </p:grpSpPr>
          <p:sp>
            <p:nvSpPr>
              <p:cNvPr id="270966" name="Rectangle 630"/>
              <p:cNvSpPr>
                <a:spLocks noChangeArrowheads="1"/>
              </p:cNvSpPr>
              <p:nvPr/>
            </p:nvSpPr>
            <p:spPr bwMode="auto">
              <a:xfrm>
                <a:off x="1440" y="1680"/>
                <a:ext cx="1129" cy="288"/>
              </a:xfrm>
              <a:prstGeom prst="rect">
                <a:avLst/>
              </a:prstGeom>
              <a:noFill/>
              <a:ln w="9525">
                <a:noFill/>
                <a:miter lim="800000"/>
                <a:headEnd/>
                <a:tailEnd/>
              </a:ln>
              <a:effectLst/>
            </p:spPr>
            <p:txBody>
              <a:bodyPr wrap="none">
                <a:spAutoFit/>
              </a:bodyPr>
              <a:lstStyle/>
              <a:p>
                <a:pPr eaLnBrk="1" hangingPunct="1">
                  <a:spcBef>
                    <a:spcPct val="50000"/>
                  </a:spcBef>
                  <a:defRPr/>
                </a:pPr>
                <a:r>
                  <a:rPr lang="zh-CN" altLang="en-US" dirty="0">
                    <a:solidFill>
                      <a:srgbClr val="CC0000"/>
                    </a:solidFill>
                    <a:effectLst>
                      <a:outerShdw blurRad="38100" dist="38100" dir="2700000" algn="tl">
                        <a:srgbClr val="C0C0C0"/>
                      </a:outerShdw>
                    </a:effectLst>
                    <a:latin typeface="Times New Roman" pitchFamily="18" charset="0"/>
                  </a:rPr>
                  <a:t>交流负载线</a:t>
                </a:r>
                <a:r>
                  <a:rPr lang="zh-CN" altLang="en-US" dirty="0">
                    <a:solidFill>
                      <a:srgbClr val="CC0000"/>
                    </a:solidFill>
                    <a:latin typeface="Times New Roman" pitchFamily="18" charset="0"/>
                  </a:rPr>
                  <a:t> </a:t>
                </a:r>
              </a:p>
            </p:txBody>
          </p:sp>
          <p:sp>
            <p:nvSpPr>
              <p:cNvPr id="73753" name="Line 631"/>
              <p:cNvSpPr>
                <a:spLocks noChangeShapeType="1"/>
              </p:cNvSpPr>
              <p:nvPr/>
            </p:nvSpPr>
            <p:spPr bwMode="auto">
              <a:xfrm>
                <a:off x="1504" y="1952"/>
                <a:ext cx="9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3751" name="Line 632"/>
            <p:cNvSpPr>
              <a:spLocks noChangeShapeType="1"/>
            </p:cNvSpPr>
            <p:nvPr/>
          </p:nvSpPr>
          <p:spPr bwMode="auto">
            <a:xfrm flipH="1">
              <a:off x="2880" y="1008"/>
              <a:ext cx="336"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633"/>
          <p:cNvGrpSpPr>
            <a:grpSpLocks/>
          </p:cNvGrpSpPr>
          <p:nvPr/>
        </p:nvGrpSpPr>
        <p:grpSpPr bwMode="auto">
          <a:xfrm>
            <a:off x="7262813" y="4325020"/>
            <a:ext cx="1792287" cy="1435100"/>
            <a:chOff x="4368" y="2696"/>
            <a:chExt cx="1129" cy="904"/>
          </a:xfrm>
        </p:grpSpPr>
        <p:sp>
          <p:nvSpPr>
            <p:cNvPr id="73748" name="Rectangle 634"/>
            <p:cNvSpPr>
              <a:spLocks noChangeArrowheads="1"/>
            </p:cNvSpPr>
            <p:nvPr/>
          </p:nvSpPr>
          <p:spPr bwMode="auto">
            <a:xfrm flipH="1">
              <a:off x="4416" y="3312"/>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zh-CN" altLang="en-US">
                  <a:solidFill>
                    <a:srgbClr val="CC0000"/>
                  </a:solidFill>
                  <a:latin typeface="Times New Roman" panose="02020603050405020304" pitchFamily="18" charset="0"/>
                </a:rPr>
                <a:t>直流负载线</a:t>
              </a:r>
            </a:p>
          </p:txBody>
        </p:sp>
        <p:sp>
          <p:nvSpPr>
            <p:cNvPr id="73749" name="Line 635"/>
            <p:cNvSpPr>
              <a:spLocks noChangeShapeType="1"/>
            </p:cNvSpPr>
            <p:nvPr/>
          </p:nvSpPr>
          <p:spPr bwMode="auto">
            <a:xfrm>
              <a:off x="4368" y="2696"/>
              <a:ext cx="409" cy="66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0972" name="Oval 636"/>
          <p:cNvSpPr>
            <a:spLocks noChangeArrowheads="1"/>
          </p:cNvSpPr>
          <p:nvPr/>
        </p:nvSpPr>
        <p:spPr bwMode="auto">
          <a:xfrm>
            <a:off x="7005638" y="4671095"/>
            <a:ext cx="76200" cy="76200"/>
          </a:xfrm>
          <a:prstGeom prst="ellipse">
            <a:avLst/>
          </a:prstGeom>
          <a:solidFill>
            <a:srgbClr val="FF0000"/>
          </a:solidFill>
          <a:ln w="38100">
            <a:solidFill>
              <a:srgbClr val="FF0000"/>
            </a:solidFill>
            <a:round/>
            <a:headEnd/>
            <a:tailEnd/>
          </a:ln>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grpSp>
        <p:nvGrpSpPr>
          <p:cNvPr id="6" name="Group 637"/>
          <p:cNvGrpSpPr>
            <a:grpSpLocks/>
          </p:cNvGrpSpPr>
          <p:nvPr/>
        </p:nvGrpSpPr>
        <p:grpSpPr bwMode="auto">
          <a:xfrm>
            <a:off x="6881813" y="4164683"/>
            <a:ext cx="568325" cy="569912"/>
            <a:chOff x="4128" y="2595"/>
            <a:chExt cx="358" cy="359"/>
          </a:xfrm>
        </p:grpSpPr>
        <p:sp>
          <p:nvSpPr>
            <p:cNvPr id="73745" name="Freeform 638"/>
            <p:cNvSpPr>
              <a:spLocks/>
            </p:cNvSpPr>
            <p:nvPr/>
          </p:nvSpPr>
          <p:spPr bwMode="auto">
            <a:xfrm rot="329864">
              <a:off x="4128" y="2843"/>
              <a:ext cx="215" cy="93"/>
            </a:xfrm>
            <a:custGeom>
              <a:avLst/>
              <a:gdLst>
                <a:gd name="T0" fmla="*/ 0 w 240"/>
                <a:gd name="T1" fmla="*/ 4 h 104"/>
                <a:gd name="T2" fmla="*/ 9 w 240"/>
                <a:gd name="T3" fmla="*/ 4 h 104"/>
                <a:gd name="T4" fmla="*/ 18 w 240"/>
                <a:gd name="T5" fmla="*/ 4 h 104"/>
                <a:gd name="T6" fmla="*/ 22 w 240"/>
                <a:gd name="T7" fmla="*/ 9 h 104"/>
                <a:gd name="T8" fmla="*/ 0 60000 65536"/>
                <a:gd name="T9" fmla="*/ 0 60000 65536"/>
                <a:gd name="T10" fmla="*/ 0 60000 65536"/>
                <a:gd name="T11" fmla="*/ 0 60000 65536"/>
                <a:gd name="T12" fmla="*/ 0 w 240"/>
                <a:gd name="T13" fmla="*/ 0 h 104"/>
                <a:gd name="T14" fmla="*/ 240 w 240"/>
                <a:gd name="T15" fmla="*/ 104 h 104"/>
              </a:gdLst>
              <a:ahLst/>
              <a:cxnLst>
                <a:cxn ang="T8">
                  <a:pos x="T0" y="T1"/>
                </a:cxn>
                <a:cxn ang="T9">
                  <a:pos x="T2" y="T3"/>
                </a:cxn>
                <a:cxn ang="T10">
                  <a:pos x="T4" y="T5"/>
                </a:cxn>
                <a:cxn ang="T11">
                  <a:pos x="T6" y="T7"/>
                </a:cxn>
              </a:cxnLst>
              <a:rect l="T12" t="T13" r="T14" b="T15"/>
              <a:pathLst>
                <a:path w="240" h="104">
                  <a:moveTo>
                    <a:pt x="0" y="8"/>
                  </a:moveTo>
                  <a:cubicBezTo>
                    <a:pt x="32" y="4"/>
                    <a:pt x="64" y="0"/>
                    <a:pt x="96" y="8"/>
                  </a:cubicBezTo>
                  <a:cubicBezTo>
                    <a:pt x="128" y="16"/>
                    <a:pt x="168" y="40"/>
                    <a:pt x="192" y="56"/>
                  </a:cubicBezTo>
                  <a:cubicBezTo>
                    <a:pt x="216" y="72"/>
                    <a:pt x="232" y="96"/>
                    <a:pt x="240" y="104"/>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46" name="Rectangle 639"/>
            <p:cNvSpPr>
              <a:spLocks noChangeArrowheads="1"/>
            </p:cNvSpPr>
            <p:nvPr/>
          </p:nvSpPr>
          <p:spPr bwMode="auto">
            <a:xfrm>
              <a:off x="4148" y="2595"/>
              <a:ext cx="2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sz="2800" i="1">
                  <a:latin typeface="Times New Roman" panose="02020603050405020304" pitchFamily="18" charset="0"/>
                  <a:ea typeface="楷体_GB2312" pitchFamily="49" charset="-122"/>
                  <a:sym typeface="Symbol" panose="05050102010706020507" pitchFamily="18" charset="2"/>
                </a:rPr>
                <a:t></a:t>
              </a:r>
            </a:p>
          </p:txBody>
        </p:sp>
        <p:sp>
          <p:nvSpPr>
            <p:cNvPr id="73747" name="Rectangle 640"/>
            <p:cNvSpPr>
              <a:spLocks noChangeArrowheads="1"/>
            </p:cNvSpPr>
            <p:nvPr/>
          </p:nvSpPr>
          <p:spPr bwMode="auto">
            <a:xfrm>
              <a:off x="4257" y="2627"/>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p>
          </p:txBody>
        </p:sp>
      </p:grpSp>
      <p:sp>
        <p:nvSpPr>
          <p:cNvPr id="270977" name="Rectangle 641"/>
          <p:cNvSpPr>
            <a:spLocks noChangeArrowheads="1"/>
          </p:cNvSpPr>
          <p:nvPr/>
        </p:nvSpPr>
        <p:spPr bwMode="auto">
          <a:xfrm>
            <a:off x="4292600" y="1669133"/>
            <a:ext cx="220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a:latin typeface="Times New Roman" panose="02020603050405020304" pitchFamily="18" charset="0"/>
              </a:rPr>
              <a:t>C</a:t>
            </a:r>
          </a:p>
        </p:txBody>
      </p:sp>
      <p:graphicFrame>
        <p:nvGraphicFramePr>
          <p:cNvPr id="270903" name="Object 567"/>
          <p:cNvGraphicFramePr>
            <a:graphicFrameLocks noChangeAspect="1"/>
          </p:cNvGraphicFramePr>
          <p:nvPr>
            <p:extLst>
              <p:ext uri="{D42A27DB-BD31-4B8C-83A1-F6EECF244321}">
                <p14:modId xmlns:p14="http://schemas.microsoft.com/office/powerpoint/2010/main" val="1066498363"/>
              </p:ext>
            </p:extLst>
          </p:nvPr>
        </p:nvGraphicFramePr>
        <p:xfrm>
          <a:off x="684213" y="4564063"/>
          <a:ext cx="2976562" cy="1385887"/>
        </p:xfrm>
        <a:graphic>
          <a:graphicData uri="http://schemas.openxmlformats.org/presentationml/2006/ole">
            <mc:AlternateContent xmlns:mc="http://schemas.openxmlformats.org/markup-compatibility/2006">
              <mc:Choice xmlns:v="urn:schemas-microsoft-com:vml" Requires="v">
                <p:oleObj spid="_x0000_s74007" name="Equation" r:id="rId7" imgW="1162095" imgH="485880" progId="Equation.DSMT4">
                  <p:embed/>
                </p:oleObj>
              </mc:Choice>
              <mc:Fallback>
                <p:oleObj name="Equation" r:id="rId7" imgW="1162095" imgH="485880" progId="Equation.DSMT4">
                  <p:embed/>
                  <p:pic>
                    <p:nvPicPr>
                      <p:cNvPr id="0" name="Object 56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4564063"/>
                        <a:ext cx="2976562" cy="1385887"/>
                      </a:xfrm>
                      <a:prstGeom prst="rect">
                        <a:avLst/>
                      </a:prstGeom>
                      <a:noFill/>
                      <a:ln>
                        <a:noFill/>
                      </a:ln>
                      <a:effectLs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0892"/>
                                        </p:tgtEl>
                                        <p:attrNameLst>
                                          <p:attrName>style.visibility</p:attrName>
                                        </p:attrNameLst>
                                      </p:cBhvr>
                                      <p:to>
                                        <p:strVal val="visible"/>
                                      </p:to>
                                    </p:set>
                                    <p:animEffect transition="in" filter="wipe(left)">
                                      <p:cBhvr>
                                        <p:cTn id="7" dur="500"/>
                                        <p:tgtEl>
                                          <p:spTgt spid="2708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0978"/>
                                        </p:tgtEl>
                                        <p:attrNameLst>
                                          <p:attrName>style.visibility</p:attrName>
                                        </p:attrNameLst>
                                      </p:cBhvr>
                                      <p:to>
                                        <p:strVal val="visible"/>
                                      </p:to>
                                    </p:set>
                                    <p:animEffect transition="in" filter="wipe(left)">
                                      <p:cBhvr>
                                        <p:cTn id="12" dur="500"/>
                                        <p:tgtEl>
                                          <p:spTgt spid="2709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0901"/>
                                        </p:tgtEl>
                                        <p:attrNameLst>
                                          <p:attrName>style.visibility</p:attrName>
                                        </p:attrNameLst>
                                      </p:cBhvr>
                                      <p:to>
                                        <p:strVal val="visible"/>
                                      </p:to>
                                    </p:set>
                                    <p:animEffect transition="in" filter="wipe(left)">
                                      <p:cBhvr>
                                        <p:cTn id="17" dur="500"/>
                                        <p:tgtEl>
                                          <p:spTgt spid="2709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10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70903"/>
                                        </p:tgtEl>
                                        <p:attrNameLst>
                                          <p:attrName>style.visibility</p:attrName>
                                        </p:attrNameLst>
                                      </p:cBhvr>
                                      <p:to>
                                        <p:strVal val="visible"/>
                                      </p:to>
                                    </p:set>
                                    <p:animEffect transition="in" filter="wipe(left)">
                                      <p:cBhvr>
                                        <p:cTn id="27" dur="500"/>
                                        <p:tgtEl>
                                          <p:spTgt spid="2709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0963"/>
                                        </p:tgtEl>
                                        <p:attrNameLst>
                                          <p:attrName>style.visibility</p:attrName>
                                        </p:attrNameLst>
                                      </p:cBhvr>
                                      <p:to>
                                        <p:strVal val="visible"/>
                                      </p:to>
                                    </p:set>
                                    <p:animEffect transition="in" filter="wipe(left)">
                                      <p:cBhvr>
                                        <p:cTn id="37" dur="500"/>
                                        <p:tgtEl>
                                          <p:spTgt spid="270963"/>
                                        </p:tgtEl>
                                      </p:cBhvr>
                                    </p:animEffect>
                                  </p:childTnLst>
                                </p:cTn>
                              </p:par>
                            </p:childTnLst>
                          </p:cTn>
                        </p:par>
                        <p:par>
                          <p:cTn id="38" fill="hold" nodeType="afterGroup">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270977"/>
                                        </p:tgtEl>
                                        <p:attrNameLst>
                                          <p:attrName>style.visibility</p:attrName>
                                        </p:attrNameLst>
                                      </p:cBhvr>
                                      <p:to>
                                        <p:strVal val="visible"/>
                                      </p:to>
                                    </p:set>
                                    <p:animEffect transition="in" filter="wipe(left)">
                                      <p:cBhvr>
                                        <p:cTn id="41" dur="500"/>
                                        <p:tgtEl>
                                          <p:spTgt spid="27097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70972"/>
                                        </p:tgtEl>
                                        <p:attrNameLst>
                                          <p:attrName>style.visibility</p:attrName>
                                        </p:attrNameLst>
                                      </p:cBhvr>
                                      <p:to>
                                        <p:strVal val="visible"/>
                                      </p:to>
                                    </p:set>
                                    <p:animEffect transition="in" filter="wipe(left)">
                                      <p:cBhvr>
                                        <p:cTn id="46" dur="500"/>
                                        <p:tgtEl>
                                          <p:spTgt spid="270972"/>
                                        </p:tgtEl>
                                      </p:cBhvr>
                                    </p:animEffect>
                                  </p:childTnLst>
                                </p:cTn>
                              </p:par>
                            </p:childTnLst>
                          </p:cTn>
                        </p:par>
                        <p:par>
                          <p:cTn id="47" fill="hold" nodeType="afterGroup">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270962"/>
                                        </p:tgtEl>
                                        <p:attrNameLst>
                                          <p:attrName>style.visibility</p:attrName>
                                        </p:attrNameLst>
                                      </p:cBhvr>
                                      <p:to>
                                        <p:strVal val="visible"/>
                                      </p:to>
                                    </p:set>
                                    <p:animEffect transition="in" filter="wipe(left)">
                                      <p:cBhvr>
                                        <p:cTn id="50" dur="500"/>
                                        <p:tgtEl>
                                          <p:spTgt spid="270962"/>
                                        </p:tgtEl>
                                      </p:cBhvr>
                                    </p:animEffect>
                                  </p:childTnLst>
                                </p:cTn>
                              </p:par>
                            </p:childTnLst>
                          </p:cTn>
                        </p:par>
                        <p:par>
                          <p:cTn id="51" fill="hold" nodeType="afterGroup">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270961"/>
                                        </p:tgtEl>
                                        <p:attrNameLst>
                                          <p:attrName>style.visibility</p:attrName>
                                        </p:attrNameLst>
                                      </p:cBhvr>
                                      <p:to>
                                        <p:strVal val="visible"/>
                                      </p:to>
                                    </p:set>
                                    <p:animEffect transition="in" filter="wipe(left)">
                                      <p:cBhvr>
                                        <p:cTn id="54" dur="500"/>
                                        <p:tgtEl>
                                          <p:spTgt spid="27096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2"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wipe(right)">
                                      <p:cBhvr>
                                        <p:cTn id="59" dur="500"/>
                                        <p:tgtEl>
                                          <p:spTgt spid="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2" fill="hold" nodeType="click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wipe(right)">
                                      <p:cBhvr>
                                        <p:cTn id="6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892" grpId="0" autoUpdateAnimBg="0"/>
      <p:bldP spid="270901" grpId="0" autoUpdateAnimBg="0"/>
      <p:bldP spid="270961" grpId="0" animBg="1"/>
      <p:bldP spid="270962" grpId="0" autoUpdateAnimBg="0"/>
      <p:bldP spid="270963" grpId="0" animBg="1"/>
      <p:bldP spid="270972" grpId="0" animBg="1"/>
      <p:bldP spid="270977"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508" name="Rectangle 300"/>
          <p:cNvSpPr>
            <a:spLocks noChangeArrowheads="1"/>
          </p:cNvSpPr>
          <p:nvPr/>
        </p:nvSpPr>
        <p:spPr bwMode="auto">
          <a:xfrm>
            <a:off x="381000" y="670148"/>
            <a:ext cx="2286000" cy="457200"/>
          </a:xfrm>
          <a:prstGeom prst="rect">
            <a:avLst/>
          </a:prstGeom>
          <a:noFill/>
          <a:ln w="9525">
            <a:noFill/>
            <a:miter lim="800000"/>
            <a:headEnd/>
            <a:tailEnd/>
          </a:ln>
        </p:spPr>
        <p:txBody>
          <a:bodyPr/>
          <a:lstStyle/>
          <a:p>
            <a:pPr eaLnBrk="1" hangingPunct="1">
              <a:defRPr/>
            </a:pPr>
            <a:r>
              <a:rPr lang="en-US" altLang="zh-CN" sz="2800">
                <a:solidFill>
                  <a:srgbClr val="E60000"/>
                </a:solidFill>
                <a:effectLst>
                  <a:outerShdw blurRad="38100" dist="38100" dir="2700000" algn="tl">
                    <a:srgbClr val="C0C0C0"/>
                  </a:outerShdw>
                </a:effectLst>
                <a:latin typeface="Times New Roman" pitchFamily="18" charset="0"/>
              </a:rPr>
              <a:t>2. </a:t>
            </a:r>
            <a:r>
              <a:rPr lang="zh-CN" altLang="en-US" sz="2800">
                <a:solidFill>
                  <a:srgbClr val="E60000"/>
                </a:solidFill>
                <a:effectLst>
                  <a:outerShdw blurRad="38100" dist="38100" dir="2700000" algn="tl">
                    <a:srgbClr val="C0C0C0"/>
                  </a:outerShdw>
                </a:effectLst>
                <a:latin typeface="Times New Roman" pitchFamily="18" charset="0"/>
              </a:rPr>
              <a:t>图解分析</a:t>
            </a:r>
          </a:p>
        </p:txBody>
      </p:sp>
      <p:sp>
        <p:nvSpPr>
          <p:cNvPr id="94509" name="Rectangle 301"/>
          <p:cNvSpPr>
            <a:spLocks noChangeArrowheads="1"/>
          </p:cNvSpPr>
          <p:nvPr/>
        </p:nvSpPr>
        <p:spPr bwMode="auto">
          <a:xfrm>
            <a:off x="393700" y="5475288"/>
            <a:ext cx="8499475" cy="946150"/>
          </a:xfrm>
          <a:prstGeom prst="rect">
            <a:avLst/>
          </a:prstGeom>
          <a:noFill/>
          <a:ln w="9525">
            <a:noFill/>
            <a:miter lim="800000"/>
            <a:headEnd/>
            <a:tailEnd/>
          </a:ln>
          <a:effectLst/>
        </p:spPr>
        <p:txBody>
          <a:bodyPr lIns="90000" tIns="46800" rIns="90000" bIns="46800" anchor="ctr">
            <a:spAutoFit/>
          </a:bodyPr>
          <a:lstStyle/>
          <a:p>
            <a:pPr eaLnBrk="1" hangingPunct="1">
              <a:spcBef>
                <a:spcPct val="50000"/>
              </a:spcBef>
              <a:defRPr/>
            </a:pPr>
            <a:r>
              <a:rPr lang="zh-CN" altLang="zh-CN" sz="2800">
                <a:solidFill>
                  <a:srgbClr val="000099"/>
                </a:solidFill>
                <a:effectLst>
                  <a:outerShdw blurRad="38100" dist="38100" dir="2700000" algn="tl">
                    <a:srgbClr val="C0C0C0"/>
                  </a:outerShdw>
                </a:effectLst>
              </a:rPr>
              <a:t>  由</a:t>
            </a:r>
            <a:r>
              <a:rPr lang="en-US" altLang="zh-CN" sz="2800" i="1">
                <a:solidFill>
                  <a:srgbClr val="000099"/>
                </a:solidFill>
                <a:effectLst>
                  <a:outerShdw blurRad="38100" dist="38100" dir="2700000" algn="tl">
                    <a:srgbClr val="C0C0C0"/>
                  </a:outerShdw>
                </a:effectLst>
                <a:latin typeface="Times New Roman" pitchFamily="18" charset="0"/>
              </a:rPr>
              <a:t>u</a:t>
            </a:r>
            <a:r>
              <a:rPr lang="en-US" altLang="zh-CN" sz="2000" baseline="-25000">
                <a:solidFill>
                  <a:srgbClr val="000099"/>
                </a:solidFill>
                <a:effectLst>
                  <a:outerShdw blurRad="38100" dist="38100" dir="2700000" algn="tl">
                    <a:srgbClr val="C0C0C0"/>
                  </a:outerShdw>
                </a:effectLst>
                <a:latin typeface="Times New Roman" pitchFamily="18" charset="0"/>
              </a:rPr>
              <a:t>O</a:t>
            </a:r>
            <a:r>
              <a:rPr lang="zh-CN" altLang="zh-CN" sz="2800">
                <a:solidFill>
                  <a:srgbClr val="000099"/>
                </a:solidFill>
                <a:effectLst>
                  <a:outerShdw blurRad="38100" dist="38100" dir="2700000" algn="tl">
                    <a:srgbClr val="C0C0C0"/>
                  </a:outerShdw>
                </a:effectLst>
              </a:rPr>
              <a:t>和</a:t>
            </a:r>
            <a:r>
              <a:rPr lang="en-US" altLang="zh-CN" sz="2800" i="1">
                <a:solidFill>
                  <a:srgbClr val="000099"/>
                </a:solidFill>
                <a:effectLst>
                  <a:outerShdw blurRad="38100" dist="38100" dir="2700000" algn="tl">
                    <a:srgbClr val="C0C0C0"/>
                  </a:outerShdw>
                </a:effectLst>
                <a:latin typeface="Times New Roman" pitchFamily="18" charset="0"/>
              </a:rPr>
              <a:t>u</a:t>
            </a:r>
            <a:r>
              <a:rPr lang="en-US" altLang="zh-CN" sz="2800" baseline="-25000">
                <a:solidFill>
                  <a:srgbClr val="000099"/>
                </a:solidFill>
                <a:effectLst>
                  <a:outerShdw blurRad="38100" dist="38100" dir="2700000" algn="tl">
                    <a:srgbClr val="C0C0C0"/>
                  </a:outerShdw>
                </a:effectLst>
                <a:latin typeface="Times New Roman" pitchFamily="18" charset="0"/>
              </a:rPr>
              <a:t>i</a:t>
            </a:r>
            <a:r>
              <a:rPr lang="zh-CN" altLang="en-US" sz="2800">
                <a:solidFill>
                  <a:srgbClr val="000099"/>
                </a:solidFill>
                <a:effectLst>
                  <a:outerShdw blurRad="38100" dist="38100" dir="2700000" algn="tl">
                    <a:srgbClr val="C0C0C0"/>
                  </a:outerShdw>
                </a:effectLst>
              </a:rPr>
              <a:t>的峰值</a:t>
            </a:r>
            <a:r>
              <a:rPr lang="en-US" altLang="zh-CN" sz="2800">
                <a:solidFill>
                  <a:srgbClr val="000099"/>
                </a:solidFill>
                <a:effectLst>
                  <a:outerShdw blurRad="38100" dist="38100" dir="2700000" algn="tl">
                    <a:srgbClr val="C0C0C0"/>
                  </a:outerShdw>
                </a:effectLst>
              </a:rPr>
              <a:t>(</a:t>
            </a:r>
            <a:r>
              <a:rPr lang="zh-CN" altLang="en-US" sz="2800">
                <a:solidFill>
                  <a:srgbClr val="000099"/>
                </a:solidFill>
                <a:effectLst>
                  <a:outerShdw blurRad="38100" dist="38100" dir="2700000" algn="tl">
                    <a:srgbClr val="C0C0C0"/>
                  </a:outerShdw>
                </a:effectLst>
              </a:rPr>
              <a:t>或峰</a:t>
            </a:r>
            <a:r>
              <a:rPr lang="en-US" altLang="zh-CN" sz="2800">
                <a:solidFill>
                  <a:srgbClr val="000099"/>
                </a:solidFill>
                <a:effectLst>
                  <a:outerShdw blurRad="38100" dist="38100" dir="2700000" algn="tl">
                    <a:srgbClr val="C0C0C0"/>
                  </a:outerShdw>
                </a:effectLst>
              </a:rPr>
              <a:t>–</a:t>
            </a:r>
            <a:r>
              <a:rPr lang="zh-CN" altLang="en-US" sz="2800">
                <a:solidFill>
                  <a:srgbClr val="000099"/>
                </a:solidFill>
                <a:effectLst>
                  <a:outerShdw blurRad="38100" dist="38100" dir="2700000" algn="tl">
                    <a:srgbClr val="C0C0C0"/>
                  </a:outerShdw>
                </a:effectLst>
              </a:rPr>
              <a:t>峰值</a:t>
            </a:r>
            <a:r>
              <a:rPr lang="en-US" altLang="zh-CN" sz="2800">
                <a:solidFill>
                  <a:srgbClr val="000099"/>
                </a:solidFill>
                <a:effectLst>
                  <a:outerShdw blurRad="38100" dist="38100" dir="2700000" algn="tl">
                    <a:srgbClr val="C0C0C0"/>
                  </a:outerShdw>
                </a:effectLst>
              </a:rPr>
              <a:t>)</a:t>
            </a:r>
            <a:r>
              <a:rPr lang="zh-CN" altLang="en-US" sz="2800">
                <a:solidFill>
                  <a:srgbClr val="000099"/>
                </a:solidFill>
                <a:effectLst>
                  <a:outerShdw blurRad="38100" dist="38100" dir="2700000" algn="tl">
                    <a:srgbClr val="C0C0C0"/>
                  </a:outerShdw>
                </a:effectLst>
              </a:rPr>
              <a:t>之比可得放大电路的电压放大倍数。</a:t>
            </a:r>
          </a:p>
        </p:txBody>
      </p:sp>
      <p:pic>
        <p:nvPicPr>
          <p:cNvPr id="94513" name="Picture 305" descr="图片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001935"/>
            <a:ext cx="8924925" cy="465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
          <p:cNvSpPr txBox="1">
            <a:spLocks noChangeArrowheads="1"/>
          </p:cNvSpPr>
          <p:nvPr/>
        </p:nvSpPr>
        <p:spPr bwMode="auto">
          <a:xfrm>
            <a:off x="-353" y="44624"/>
            <a:ext cx="3056659" cy="519112"/>
          </a:xfrm>
          <a:prstGeom prst="rect">
            <a:avLst/>
          </a:prstGeom>
          <a:noFill/>
          <a:ln w="9525">
            <a:noFill/>
            <a:miter lim="800000"/>
            <a:headEnd/>
            <a:tailEnd/>
          </a:ln>
          <a:effectLst/>
        </p:spPr>
        <p:txBody>
          <a:bodyPr>
            <a:spAutoFit/>
          </a:bodyPr>
          <a:lstStyle/>
          <a:p>
            <a:pPr eaLnBrk="1" hangingPunct="1">
              <a:spcBef>
                <a:spcPct val="20000"/>
              </a:spcBef>
              <a:defRPr/>
            </a:pPr>
            <a:r>
              <a:rPr lang="en-US" altLang="zh-CN" sz="2800" dirty="0">
                <a:solidFill>
                  <a:srgbClr val="0000FF"/>
                </a:solidFill>
                <a:latin typeface="微软雅黑" panose="020B0503020204020204" pitchFamily="34" charset="-122"/>
                <a:ea typeface="微软雅黑" panose="020B0503020204020204" pitchFamily="34" charset="-122"/>
              </a:rPr>
              <a:t>15.3.2  </a:t>
            </a:r>
            <a:r>
              <a:rPr lang="zh-CN" altLang="en-US" sz="2800" dirty="0">
                <a:solidFill>
                  <a:srgbClr val="0000FF"/>
                </a:solidFill>
                <a:latin typeface="微软雅黑" panose="020B0503020204020204" pitchFamily="34" charset="-122"/>
                <a:ea typeface="微软雅黑" panose="020B0503020204020204" pitchFamily="34" charset="-122"/>
              </a:rPr>
              <a:t>图解法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4513"/>
                                        </p:tgtEl>
                                        <p:attrNameLst>
                                          <p:attrName>style.visibility</p:attrName>
                                        </p:attrNameLst>
                                      </p:cBhvr>
                                      <p:to>
                                        <p:strVal val="visible"/>
                                      </p:to>
                                    </p:set>
                                    <p:animEffect transition="in" filter="wipe(left)">
                                      <p:cBhvr>
                                        <p:cTn id="7" dur="1000"/>
                                        <p:tgtEl>
                                          <p:spTgt spid="945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509"/>
                                        </p:tgtEl>
                                        <p:attrNameLst>
                                          <p:attrName>style.visibility</p:attrName>
                                        </p:attrNameLst>
                                      </p:cBhvr>
                                      <p:to>
                                        <p:strVal val="visible"/>
                                      </p:to>
                                    </p:set>
                                    <p:animEffect transition="in" filter="wipe(left)">
                                      <p:cBhvr>
                                        <p:cTn id="12" dur="500"/>
                                        <p:tgtEl>
                                          <p:spTgt spid="94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0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8" name="Rectangle 58"/>
          <p:cNvSpPr>
            <a:spLocks noChangeArrowheads="1"/>
          </p:cNvSpPr>
          <p:nvPr/>
        </p:nvSpPr>
        <p:spPr bwMode="auto">
          <a:xfrm>
            <a:off x="485775" y="637431"/>
            <a:ext cx="3438525" cy="457200"/>
          </a:xfrm>
          <a:prstGeom prst="rect">
            <a:avLst/>
          </a:prstGeom>
          <a:noFill/>
          <a:ln w="9525">
            <a:noFill/>
            <a:miter lim="800000"/>
            <a:headEnd/>
            <a:tailEnd/>
          </a:ln>
        </p:spPr>
        <p:txBody>
          <a:bodyPr/>
          <a:lstStyle/>
          <a:p>
            <a:pPr eaLnBrk="1" hangingPunct="1">
              <a:defRPr/>
            </a:pPr>
            <a:r>
              <a:rPr lang="en-US" altLang="zh-CN" sz="2800">
                <a:solidFill>
                  <a:srgbClr val="E60000"/>
                </a:solidFill>
                <a:effectLst>
                  <a:outerShdw blurRad="38100" dist="38100" dir="2700000" algn="tl">
                    <a:srgbClr val="C0C0C0"/>
                  </a:outerShdw>
                </a:effectLst>
                <a:latin typeface="Times New Roman" pitchFamily="18" charset="0"/>
              </a:rPr>
              <a:t>3. </a:t>
            </a:r>
            <a:r>
              <a:rPr lang="zh-CN" altLang="en-US" sz="2800">
                <a:solidFill>
                  <a:srgbClr val="E60000"/>
                </a:solidFill>
                <a:effectLst>
                  <a:outerShdw blurRad="38100" dist="38100" dir="2700000" algn="tl">
                    <a:srgbClr val="C0C0C0"/>
                  </a:outerShdw>
                </a:effectLst>
                <a:latin typeface="Times New Roman" pitchFamily="18" charset="0"/>
              </a:rPr>
              <a:t>非线性失真</a:t>
            </a:r>
          </a:p>
        </p:txBody>
      </p:sp>
      <p:sp>
        <p:nvSpPr>
          <p:cNvPr id="430158" name="Rectangle 78"/>
          <p:cNvSpPr>
            <a:spLocks noChangeArrowheads="1"/>
          </p:cNvSpPr>
          <p:nvPr/>
        </p:nvSpPr>
        <p:spPr bwMode="auto">
          <a:xfrm>
            <a:off x="398463" y="1127969"/>
            <a:ext cx="8494712" cy="987425"/>
          </a:xfrm>
          <a:prstGeom prst="rect">
            <a:avLst/>
          </a:prstGeom>
          <a:noFill/>
          <a:ln w="38100">
            <a:noFill/>
            <a:miter lim="800000"/>
            <a:headEnd/>
            <a:tailEnd/>
          </a:ln>
          <a:effectLst/>
        </p:spPr>
        <p:txBody>
          <a:bodyPr lIns="90000" tIns="46800" rIns="90000" bIns="46800" anchor="ctr">
            <a:spAutoFit/>
          </a:bodyPr>
          <a:lstStyle/>
          <a:p>
            <a:pPr eaLnBrk="1" hangingPunct="1">
              <a:lnSpc>
                <a:spcPct val="105000"/>
              </a:lnSpc>
              <a:spcBef>
                <a:spcPct val="5000"/>
              </a:spcBef>
              <a:defRPr/>
            </a:pPr>
            <a:r>
              <a:rPr lang="en-US" altLang="zh-CN" sz="2800">
                <a:solidFill>
                  <a:schemeClr val="tx1"/>
                </a:solidFill>
                <a:effectLst>
                  <a:outerShdw blurRad="38100" dist="38100" dir="2700000" algn="tl">
                    <a:srgbClr val="C0C0C0"/>
                  </a:outerShdw>
                </a:effectLst>
              </a:rPr>
              <a:t>  </a:t>
            </a:r>
            <a:r>
              <a:rPr lang="zh-CN" altLang="en-US" sz="2800">
                <a:solidFill>
                  <a:schemeClr val="tx1"/>
                </a:solidFill>
                <a:effectLst>
                  <a:outerShdw blurRad="38100" dist="38100" dir="2700000" algn="tl">
                    <a:srgbClr val="C0C0C0"/>
                  </a:outerShdw>
                </a:effectLst>
              </a:rPr>
              <a:t>如果 </a:t>
            </a:r>
            <a:r>
              <a:rPr lang="en-US" altLang="zh-CN" sz="2800" i="1">
                <a:solidFill>
                  <a:schemeClr val="tx1"/>
                </a:solidFill>
                <a:effectLst>
                  <a:outerShdw blurRad="38100" dist="38100" dir="2700000" algn="tl">
                    <a:srgbClr val="C0C0C0"/>
                  </a:outerShdw>
                </a:effectLst>
                <a:latin typeface="Times New Roman" pitchFamily="18" charset="0"/>
              </a:rPr>
              <a:t>Q </a:t>
            </a:r>
            <a:r>
              <a:rPr lang="zh-CN" altLang="en-US" sz="2800">
                <a:solidFill>
                  <a:schemeClr val="tx1"/>
                </a:solidFill>
                <a:effectLst>
                  <a:outerShdw blurRad="38100" dist="38100" dir="2700000" algn="tl">
                    <a:srgbClr val="C0C0C0"/>
                  </a:outerShdw>
                </a:effectLst>
              </a:rPr>
              <a:t>设置不合适，晶体管进入截止区或饱和区工作，将造成</a:t>
            </a:r>
            <a:r>
              <a:rPr lang="zh-CN" altLang="en-US" sz="2800">
                <a:solidFill>
                  <a:schemeClr val="tx2"/>
                </a:solidFill>
                <a:effectLst>
                  <a:outerShdw blurRad="38100" dist="38100" dir="2700000" algn="tl">
                    <a:srgbClr val="C0C0C0"/>
                  </a:outerShdw>
                </a:effectLst>
              </a:rPr>
              <a:t>非线性失真</a:t>
            </a:r>
            <a:r>
              <a:rPr lang="zh-CN" altLang="en-US" sz="2800">
                <a:solidFill>
                  <a:schemeClr val="tx1"/>
                </a:solidFill>
                <a:effectLst>
                  <a:outerShdw blurRad="38100" dist="38100" dir="2700000" algn="tl">
                    <a:srgbClr val="C0C0C0"/>
                  </a:outerShdw>
                </a:effectLst>
              </a:rPr>
              <a:t>。</a:t>
            </a:r>
          </a:p>
        </p:txBody>
      </p:sp>
      <p:sp>
        <p:nvSpPr>
          <p:cNvPr id="430159" name="Rectangle 79"/>
          <p:cNvSpPr>
            <a:spLocks noChangeArrowheads="1"/>
          </p:cNvSpPr>
          <p:nvPr/>
        </p:nvSpPr>
        <p:spPr bwMode="auto">
          <a:xfrm>
            <a:off x="395288" y="1100981"/>
            <a:ext cx="8748712" cy="1031875"/>
          </a:xfrm>
          <a:prstGeom prst="rect">
            <a:avLst/>
          </a:prstGeom>
          <a:solidFill>
            <a:srgbClr val="FFFFFF"/>
          </a:solidFill>
          <a:ln w="38100">
            <a:noFill/>
            <a:miter lim="800000"/>
            <a:headEnd/>
            <a:tailEnd/>
          </a:ln>
          <a:effectLst/>
        </p:spPr>
        <p:txBody>
          <a:bodyPr lIns="90000" tIns="46800" rIns="90000" bIns="46800" anchor="ctr">
            <a:spAutoFit/>
          </a:bodyPr>
          <a:lstStyle/>
          <a:p>
            <a:pPr eaLnBrk="1" hangingPunct="1">
              <a:lnSpc>
                <a:spcPct val="110000"/>
              </a:lnSpc>
              <a:spcBef>
                <a:spcPct val="20000"/>
              </a:spcBef>
              <a:defRPr/>
            </a:pPr>
            <a:r>
              <a:rPr lang="zh-CN" altLang="en-US" sz="2800" dirty="0">
                <a:solidFill>
                  <a:srgbClr val="000099"/>
                </a:solidFill>
                <a:effectLst>
                  <a:outerShdw blurRad="38100" dist="38100" dir="2700000" algn="tl">
                    <a:srgbClr val="C0C0C0"/>
                  </a:outerShdw>
                </a:effectLst>
              </a:rPr>
              <a:t>若</a:t>
            </a:r>
            <a:r>
              <a:rPr lang="en-US" altLang="zh-CN" sz="2800" i="1" dirty="0">
                <a:solidFill>
                  <a:srgbClr val="000099"/>
                </a:solidFill>
                <a:effectLst>
                  <a:outerShdw blurRad="38100" dist="38100" dir="2700000" algn="tl">
                    <a:srgbClr val="C0C0C0"/>
                  </a:outerShdw>
                </a:effectLst>
                <a:latin typeface="Times New Roman" pitchFamily="18" charset="0"/>
              </a:rPr>
              <a:t>Q</a:t>
            </a:r>
            <a:r>
              <a:rPr lang="zh-CN" altLang="en-US" sz="2800" dirty="0">
                <a:solidFill>
                  <a:srgbClr val="000099"/>
                </a:solidFill>
                <a:effectLst>
                  <a:outerShdw blurRad="38100" dist="38100" dir="2700000" algn="tl">
                    <a:srgbClr val="C0C0C0"/>
                  </a:outerShdw>
                </a:effectLst>
              </a:rPr>
              <a:t>设置过高</a:t>
            </a:r>
            <a:r>
              <a:rPr lang="en-US" altLang="zh-CN" sz="2800" dirty="0">
                <a:solidFill>
                  <a:srgbClr val="000099"/>
                </a:solidFill>
                <a:effectLst>
                  <a:outerShdw blurRad="38100" dist="38100" dir="2700000" algn="tl">
                    <a:srgbClr val="C0C0C0"/>
                  </a:outerShdw>
                </a:effectLst>
              </a:rPr>
              <a:t>,</a:t>
            </a:r>
            <a:r>
              <a:rPr lang="zh-CN" altLang="en-US" sz="2800" dirty="0">
                <a:solidFill>
                  <a:srgbClr val="006600"/>
                </a:solidFill>
                <a:effectLst>
                  <a:outerShdw blurRad="38100" dist="38100" dir="2700000" algn="tl">
                    <a:srgbClr val="C0C0C0"/>
                  </a:outerShdw>
                </a:effectLst>
                <a:latin typeface="Times New Roman" pitchFamily="18" charset="0"/>
              </a:rPr>
              <a:t>晶体管进入饱和区工作</a:t>
            </a:r>
            <a:r>
              <a:rPr lang="en-US" altLang="zh-CN" sz="2800" dirty="0">
                <a:solidFill>
                  <a:srgbClr val="006600"/>
                </a:solidFill>
                <a:effectLst>
                  <a:outerShdw blurRad="38100" dist="38100" dir="2700000" algn="tl">
                    <a:srgbClr val="C0C0C0"/>
                  </a:outerShdw>
                </a:effectLst>
                <a:latin typeface="Times New Roman" pitchFamily="18" charset="0"/>
              </a:rPr>
              <a:t>, </a:t>
            </a:r>
            <a:r>
              <a:rPr lang="zh-CN" altLang="en-US" sz="2800" dirty="0">
                <a:solidFill>
                  <a:srgbClr val="006600"/>
                </a:solidFill>
                <a:effectLst>
                  <a:outerShdw blurRad="38100" dist="38100" dir="2700000" algn="tl">
                    <a:srgbClr val="C0C0C0"/>
                  </a:outerShdw>
                </a:effectLst>
                <a:latin typeface="Times New Roman" pitchFamily="18" charset="0"/>
              </a:rPr>
              <a:t>造成饱和失真。</a:t>
            </a:r>
          </a:p>
          <a:p>
            <a:pPr eaLnBrk="1" hangingPunct="1">
              <a:lnSpc>
                <a:spcPct val="110000"/>
              </a:lnSpc>
              <a:defRPr/>
            </a:pPr>
            <a:endParaRPr lang="en-US" altLang="zh-CN" sz="2800" dirty="0">
              <a:solidFill>
                <a:srgbClr val="006600"/>
              </a:solidFill>
              <a:effectLst>
                <a:outerShdw blurRad="38100" dist="38100" dir="2700000" algn="tl">
                  <a:srgbClr val="C0C0C0"/>
                </a:outerShdw>
              </a:effectLst>
              <a:latin typeface="Times New Roman" pitchFamily="18" charset="0"/>
            </a:endParaRPr>
          </a:p>
        </p:txBody>
      </p:sp>
      <p:sp>
        <p:nvSpPr>
          <p:cNvPr id="430160" name="Rectangle 80"/>
          <p:cNvSpPr>
            <a:spLocks noChangeArrowheads="1"/>
          </p:cNvSpPr>
          <p:nvPr/>
        </p:nvSpPr>
        <p:spPr bwMode="auto">
          <a:xfrm>
            <a:off x="420688" y="1559769"/>
            <a:ext cx="7175500" cy="561975"/>
          </a:xfrm>
          <a:prstGeom prst="rect">
            <a:avLst/>
          </a:prstGeom>
          <a:noFill/>
          <a:ln w="38100">
            <a:noFill/>
            <a:miter lim="800000"/>
            <a:headEnd/>
            <a:tailEnd/>
          </a:ln>
          <a:effectLst/>
        </p:spPr>
        <p:txBody>
          <a:bodyPr lIns="90000" tIns="46800" rIns="90000" bIns="46800" anchor="ctr"/>
          <a:lstStyle/>
          <a:p>
            <a:pPr eaLnBrk="1" hangingPunct="1">
              <a:lnSpc>
                <a:spcPct val="110000"/>
              </a:lnSpc>
              <a:defRPr/>
            </a:pPr>
            <a:r>
              <a:rPr lang="zh-CN" altLang="en-US" sz="2800">
                <a:solidFill>
                  <a:srgbClr val="CC0000"/>
                </a:solidFill>
                <a:effectLst>
                  <a:outerShdw blurRad="38100" dist="38100" dir="2700000" algn="tl">
                    <a:srgbClr val="C0C0C0"/>
                  </a:outerShdw>
                </a:effectLst>
              </a:rPr>
              <a:t>解决办法：适当减小基极电流可消除失真。</a:t>
            </a:r>
          </a:p>
        </p:txBody>
      </p:sp>
      <p:pic>
        <p:nvPicPr>
          <p:cNvPr id="430161" name="Picture 81" descr="图片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136637"/>
            <a:ext cx="7315026" cy="423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2"/>
          <p:cNvSpPr txBox="1">
            <a:spLocks noChangeArrowheads="1"/>
          </p:cNvSpPr>
          <p:nvPr/>
        </p:nvSpPr>
        <p:spPr bwMode="auto">
          <a:xfrm>
            <a:off x="-353" y="44624"/>
            <a:ext cx="3056659" cy="519112"/>
          </a:xfrm>
          <a:prstGeom prst="rect">
            <a:avLst/>
          </a:prstGeom>
          <a:noFill/>
          <a:ln w="9525">
            <a:noFill/>
            <a:miter lim="800000"/>
            <a:headEnd/>
            <a:tailEnd/>
          </a:ln>
          <a:effectLst/>
        </p:spPr>
        <p:txBody>
          <a:bodyPr>
            <a:spAutoFit/>
          </a:bodyPr>
          <a:lstStyle/>
          <a:p>
            <a:pPr eaLnBrk="1" hangingPunct="1">
              <a:spcBef>
                <a:spcPct val="20000"/>
              </a:spcBef>
              <a:defRPr/>
            </a:pPr>
            <a:r>
              <a:rPr lang="en-US" altLang="zh-CN" sz="2800" dirty="0">
                <a:solidFill>
                  <a:srgbClr val="0000FF"/>
                </a:solidFill>
                <a:latin typeface="微软雅黑" panose="020B0503020204020204" pitchFamily="34" charset="-122"/>
                <a:ea typeface="微软雅黑" panose="020B0503020204020204" pitchFamily="34" charset="-122"/>
              </a:rPr>
              <a:t>15.3.2  </a:t>
            </a:r>
            <a:r>
              <a:rPr lang="zh-CN" altLang="en-US" sz="2800" dirty="0">
                <a:solidFill>
                  <a:srgbClr val="0000FF"/>
                </a:solidFill>
                <a:latin typeface="微软雅黑" panose="020B0503020204020204" pitchFamily="34" charset="-122"/>
                <a:ea typeface="微软雅黑" panose="020B0503020204020204" pitchFamily="34" charset="-122"/>
              </a:rPr>
              <a:t>图解法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58"/>
                                        </p:tgtEl>
                                        <p:attrNameLst>
                                          <p:attrName>style.visibility</p:attrName>
                                        </p:attrNameLst>
                                      </p:cBhvr>
                                      <p:to>
                                        <p:strVal val="visible"/>
                                      </p:to>
                                    </p:set>
                                    <p:animEffect transition="in" filter="wipe(left)">
                                      <p:cBhvr>
                                        <p:cTn id="7" dur="1000"/>
                                        <p:tgtEl>
                                          <p:spTgt spid="4301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59"/>
                                        </p:tgtEl>
                                        <p:attrNameLst>
                                          <p:attrName>style.visibility</p:attrName>
                                        </p:attrNameLst>
                                      </p:cBhvr>
                                      <p:to>
                                        <p:strVal val="visible"/>
                                      </p:to>
                                    </p:set>
                                    <p:animEffect transition="in" filter="wipe(left)">
                                      <p:cBhvr>
                                        <p:cTn id="12" dur="1000"/>
                                        <p:tgtEl>
                                          <p:spTgt spid="4301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30161"/>
                                        </p:tgtEl>
                                        <p:attrNameLst>
                                          <p:attrName>style.visibility</p:attrName>
                                        </p:attrNameLst>
                                      </p:cBhvr>
                                      <p:to>
                                        <p:strVal val="visible"/>
                                      </p:to>
                                    </p:set>
                                    <p:animEffect transition="in" filter="wipe(left)">
                                      <p:cBhvr>
                                        <p:cTn id="17" dur="1000"/>
                                        <p:tgtEl>
                                          <p:spTgt spid="4301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0160"/>
                                        </p:tgtEl>
                                        <p:attrNameLst>
                                          <p:attrName>style.visibility</p:attrName>
                                        </p:attrNameLst>
                                      </p:cBhvr>
                                      <p:to>
                                        <p:strVal val="visible"/>
                                      </p:to>
                                    </p:set>
                                    <p:animEffect transition="in" filter="wipe(left)">
                                      <p:cBhvr>
                                        <p:cTn id="22" dur="1000"/>
                                        <p:tgtEl>
                                          <p:spTgt spid="430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58" grpId="0"/>
      <p:bldP spid="430159" grpId="0" animBg="1"/>
      <p:bldP spid="43016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1196" name="Picture 92" descr="图片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2121744"/>
            <a:ext cx="7100589" cy="410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1108" name="Rectangle 4"/>
          <p:cNvSpPr>
            <a:spLocks noChangeArrowheads="1"/>
          </p:cNvSpPr>
          <p:nvPr/>
        </p:nvSpPr>
        <p:spPr bwMode="auto">
          <a:xfrm>
            <a:off x="485775" y="637431"/>
            <a:ext cx="3294063" cy="457200"/>
          </a:xfrm>
          <a:prstGeom prst="rect">
            <a:avLst/>
          </a:prstGeom>
          <a:noFill/>
          <a:ln w="9525">
            <a:noFill/>
            <a:miter lim="800000"/>
            <a:headEnd/>
            <a:tailEnd/>
          </a:ln>
        </p:spPr>
        <p:txBody>
          <a:bodyPr/>
          <a:lstStyle/>
          <a:p>
            <a:pPr eaLnBrk="1" hangingPunct="1">
              <a:defRPr/>
            </a:pPr>
            <a:r>
              <a:rPr lang="en-US" altLang="zh-CN" sz="2800">
                <a:solidFill>
                  <a:srgbClr val="E60000"/>
                </a:solidFill>
                <a:effectLst>
                  <a:outerShdw blurRad="38100" dist="38100" dir="2700000" algn="tl">
                    <a:srgbClr val="C0C0C0"/>
                  </a:outerShdw>
                </a:effectLst>
                <a:latin typeface="Times New Roman" pitchFamily="18" charset="0"/>
              </a:rPr>
              <a:t>3. </a:t>
            </a:r>
            <a:r>
              <a:rPr lang="zh-CN" altLang="en-US" sz="2800">
                <a:solidFill>
                  <a:srgbClr val="E60000"/>
                </a:solidFill>
                <a:effectLst>
                  <a:outerShdw blurRad="38100" dist="38100" dir="2700000" algn="tl">
                    <a:srgbClr val="C0C0C0"/>
                  </a:outerShdw>
                </a:effectLst>
                <a:latin typeface="Times New Roman" pitchFamily="18" charset="0"/>
              </a:rPr>
              <a:t>非线性失真</a:t>
            </a:r>
          </a:p>
        </p:txBody>
      </p:sp>
      <p:sp>
        <p:nvSpPr>
          <p:cNvPr id="431109" name="Rectangle 5"/>
          <p:cNvSpPr>
            <a:spLocks noChangeArrowheads="1"/>
          </p:cNvSpPr>
          <p:nvPr/>
        </p:nvSpPr>
        <p:spPr bwMode="auto">
          <a:xfrm>
            <a:off x="420688" y="1100981"/>
            <a:ext cx="8723312" cy="1031875"/>
          </a:xfrm>
          <a:prstGeom prst="rect">
            <a:avLst/>
          </a:prstGeom>
          <a:solidFill>
            <a:srgbClr val="FFFFFF"/>
          </a:solidFill>
          <a:ln w="38100">
            <a:noFill/>
            <a:miter lim="800000"/>
            <a:headEnd/>
            <a:tailEnd/>
          </a:ln>
          <a:effectLst/>
        </p:spPr>
        <p:txBody>
          <a:bodyPr lIns="90000" tIns="46800" rIns="90000" bIns="46800" anchor="ctr">
            <a:spAutoFit/>
          </a:bodyPr>
          <a:lstStyle/>
          <a:p>
            <a:pPr eaLnBrk="1" hangingPunct="1">
              <a:lnSpc>
                <a:spcPct val="110000"/>
              </a:lnSpc>
              <a:spcBef>
                <a:spcPct val="20000"/>
              </a:spcBef>
              <a:defRPr/>
            </a:pPr>
            <a:r>
              <a:rPr lang="zh-CN" altLang="en-US" sz="2800">
                <a:solidFill>
                  <a:srgbClr val="000099"/>
                </a:solidFill>
                <a:effectLst>
                  <a:outerShdw blurRad="38100" dist="38100" dir="2700000" algn="tl">
                    <a:srgbClr val="C0C0C0"/>
                  </a:outerShdw>
                </a:effectLst>
              </a:rPr>
              <a:t>若</a:t>
            </a:r>
            <a:r>
              <a:rPr lang="en-US" altLang="zh-CN" sz="2800" i="1">
                <a:solidFill>
                  <a:srgbClr val="000099"/>
                </a:solidFill>
                <a:effectLst>
                  <a:outerShdw blurRad="38100" dist="38100" dir="2700000" algn="tl">
                    <a:srgbClr val="C0C0C0"/>
                  </a:outerShdw>
                </a:effectLst>
                <a:latin typeface="Times New Roman" pitchFamily="18" charset="0"/>
              </a:rPr>
              <a:t>Q</a:t>
            </a:r>
            <a:r>
              <a:rPr lang="zh-CN" altLang="en-US" sz="2800">
                <a:solidFill>
                  <a:srgbClr val="000099"/>
                </a:solidFill>
                <a:effectLst>
                  <a:outerShdw blurRad="38100" dist="38100" dir="2700000" algn="tl">
                    <a:srgbClr val="C0C0C0"/>
                  </a:outerShdw>
                </a:effectLst>
              </a:rPr>
              <a:t>设置过低</a:t>
            </a:r>
            <a:r>
              <a:rPr lang="en-US" altLang="zh-CN" sz="2800">
                <a:solidFill>
                  <a:srgbClr val="000099"/>
                </a:solidFill>
                <a:effectLst>
                  <a:outerShdw blurRad="38100" dist="38100" dir="2700000" algn="tl">
                    <a:srgbClr val="C0C0C0"/>
                  </a:outerShdw>
                </a:effectLst>
              </a:rPr>
              <a:t>,</a:t>
            </a:r>
            <a:r>
              <a:rPr lang="zh-CN" altLang="en-US" sz="2800">
                <a:solidFill>
                  <a:srgbClr val="006600"/>
                </a:solidFill>
                <a:effectLst>
                  <a:outerShdw blurRad="38100" dist="38100" dir="2700000" algn="tl">
                    <a:srgbClr val="C0C0C0"/>
                  </a:outerShdw>
                </a:effectLst>
                <a:latin typeface="Times New Roman" pitchFamily="18" charset="0"/>
              </a:rPr>
              <a:t>晶体管进入截止区工作</a:t>
            </a:r>
            <a:r>
              <a:rPr lang="en-US" altLang="zh-CN" sz="2800">
                <a:solidFill>
                  <a:srgbClr val="006600"/>
                </a:solidFill>
                <a:effectLst>
                  <a:outerShdw blurRad="38100" dist="38100" dir="2700000" algn="tl">
                    <a:srgbClr val="C0C0C0"/>
                  </a:outerShdw>
                </a:effectLst>
                <a:latin typeface="Times New Roman" pitchFamily="18" charset="0"/>
              </a:rPr>
              <a:t>, </a:t>
            </a:r>
            <a:r>
              <a:rPr lang="zh-CN" altLang="en-US" sz="2800">
                <a:solidFill>
                  <a:srgbClr val="006600"/>
                </a:solidFill>
                <a:effectLst>
                  <a:outerShdw blurRad="38100" dist="38100" dir="2700000" algn="tl">
                    <a:srgbClr val="C0C0C0"/>
                  </a:outerShdw>
                </a:effectLst>
                <a:latin typeface="Times New Roman" pitchFamily="18" charset="0"/>
              </a:rPr>
              <a:t>造成截止失真。</a:t>
            </a:r>
          </a:p>
          <a:p>
            <a:pPr eaLnBrk="1" hangingPunct="1">
              <a:lnSpc>
                <a:spcPct val="110000"/>
              </a:lnSpc>
              <a:defRPr/>
            </a:pPr>
            <a:endParaRPr lang="en-US" altLang="zh-CN" sz="2800">
              <a:solidFill>
                <a:srgbClr val="006600"/>
              </a:solidFill>
              <a:effectLst>
                <a:outerShdw blurRad="38100" dist="38100" dir="2700000" algn="tl">
                  <a:srgbClr val="C0C0C0"/>
                </a:outerShdw>
              </a:effectLst>
              <a:latin typeface="Times New Roman" pitchFamily="18" charset="0"/>
            </a:endParaRPr>
          </a:p>
        </p:txBody>
      </p:sp>
      <p:sp>
        <p:nvSpPr>
          <p:cNvPr id="431110" name="Rectangle 6"/>
          <p:cNvSpPr>
            <a:spLocks noChangeArrowheads="1"/>
          </p:cNvSpPr>
          <p:nvPr/>
        </p:nvSpPr>
        <p:spPr bwMode="auto">
          <a:xfrm>
            <a:off x="446088" y="1559769"/>
            <a:ext cx="7175500" cy="561975"/>
          </a:xfrm>
          <a:prstGeom prst="rect">
            <a:avLst/>
          </a:prstGeom>
          <a:noFill/>
          <a:ln w="38100">
            <a:noFill/>
            <a:miter lim="800000"/>
            <a:headEnd/>
            <a:tailEnd/>
          </a:ln>
          <a:effectLst/>
        </p:spPr>
        <p:txBody>
          <a:bodyPr lIns="90000" tIns="46800" rIns="90000" bIns="46800" anchor="ctr"/>
          <a:lstStyle/>
          <a:p>
            <a:pPr eaLnBrk="1" hangingPunct="1">
              <a:lnSpc>
                <a:spcPct val="110000"/>
              </a:lnSpc>
              <a:defRPr/>
            </a:pPr>
            <a:r>
              <a:rPr lang="zh-CN" altLang="en-US" sz="2800">
                <a:solidFill>
                  <a:srgbClr val="CC0000"/>
                </a:solidFill>
                <a:effectLst>
                  <a:outerShdw blurRad="38100" dist="38100" dir="2700000" algn="tl">
                    <a:srgbClr val="C0C0C0"/>
                  </a:outerShdw>
                </a:effectLst>
              </a:rPr>
              <a:t>解决办法：适当增加基极电流可消除失真。</a:t>
            </a:r>
          </a:p>
        </p:txBody>
      </p:sp>
      <p:sp>
        <p:nvSpPr>
          <p:cNvPr id="431193" name="Rectangle 89" descr="小棋盘"/>
          <p:cNvSpPr>
            <a:spLocks noChangeArrowheads="1"/>
          </p:cNvSpPr>
          <p:nvPr/>
        </p:nvSpPr>
        <p:spPr bwMode="auto">
          <a:xfrm>
            <a:off x="395288" y="5373688"/>
            <a:ext cx="8355012" cy="1031875"/>
          </a:xfrm>
          <a:prstGeom prst="rect">
            <a:avLst/>
          </a:prstGeom>
          <a:pattFill prst="smCheck">
            <a:fgClr>
              <a:srgbClr val="FFFF00"/>
            </a:fgClr>
            <a:bgClr>
              <a:srgbClr val="FFFFFF"/>
            </a:bgClr>
          </a:pattFill>
          <a:ln w="38100">
            <a:noFill/>
            <a:miter lim="800000"/>
            <a:headEnd/>
            <a:tailEnd/>
          </a:ln>
          <a:effectLst/>
        </p:spPr>
        <p:txBody>
          <a:bodyPr lIns="90000" tIns="46800" rIns="90000" bIns="46800" anchor="ctr">
            <a:spAutoFit/>
          </a:bodyPr>
          <a:lstStyle/>
          <a:p>
            <a:pPr eaLnBrk="1" hangingPunct="1">
              <a:lnSpc>
                <a:spcPct val="110000"/>
              </a:lnSpc>
              <a:spcBef>
                <a:spcPct val="20000"/>
              </a:spcBef>
              <a:defRPr/>
            </a:pPr>
            <a:r>
              <a:rPr lang="en-US" altLang="zh-CN" sz="2800">
                <a:solidFill>
                  <a:schemeClr val="tx1"/>
                </a:solidFill>
                <a:effectLst>
                  <a:outerShdw blurRad="38100" dist="38100" dir="2700000" algn="tl">
                    <a:srgbClr val="C0C0C0"/>
                  </a:outerShdw>
                </a:effectLst>
              </a:rPr>
              <a:t>    </a:t>
            </a:r>
            <a:r>
              <a:rPr lang="zh-CN" altLang="en-US" sz="2800">
                <a:solidFill>
                  <a:schemeClr val="tx1"/>
                </a:solidFill>
                <a:effectLst>
                  <a:outerShdw blurRad="38100" dist="38100" dir="2700000" algn="tl">
                    <a:srgbClr val="C0C0C0"/>
                  </a:outerShdw>
                </a:effectLst>
              </a:rPr>
              <a:t>使放大电路的工作范围超出晶体管特性曲线上的线性范围所引起的失真，称为非线性失真。</a:t>
            </a:r>
          </a:p>
        </p:txBody>
      </p:sp>
      <p:sp>
        <p:nvSpPr>
          <p:cNvPr id="431194" name="Rectangle 90" descr="小棋盘"/>
          <p:cNvSpPr>
            <a:spLocks noChangeArrowheads="1"/>
          </p:cNvSpPr>
          <p:nvPr/>
        </p:nvSpPr>
        <p:spPr bwMode="auto">
          <a:xfrm>
            <a:off x="395288" y="5410200"/>
            <a:ext cx="8355012" cy="984250"/>
          </a:xfrm>
          <a:prstGeom prst="rect">
            <a:avLst/>
          </a:prstGeom>
          <a:pattFill prst="smCheck">
            <a:fgClr>
              <a:srgbClr val="FFFF00"/>
            </a:fgClr>
            <a:bgClr>
              <a:srgbClr val="FFFFFF"/>
            </a:bgClr>
          </a:pattFill>
          <a:ln w="38100">
            <a:noFill/>
            <a:miter lim="800000"/>
            <a:headEnd/>
            <a:tailEnd/>
          </a:ln>
          <a:effectLst/>
        </p:spPr>
        <p:txBody>
          <a:bodyPr lIns="90000" tIns="46800" rIns="90000" bIns="46800" anchor="ctr">
            <a:spAutoFit/>
          </a:bodyPr>
          <a:lstStyle/>
          <a:p>
            <a:pPr eaLnBrk="1" hangingPunct="1">
              <a:lnSpc>
                <a:spcPct val="110000"/>
              </a:lnSpc>
              <a:spcBef>
                <a:spcPct val="20000"/>
              </a:spcBef>
              <a:defRPr/>
            </a:pPr>
            <a:r>
              <a:rPr lang="en-US" altLang="zh-CN" sz="2800" dirty="0">
                <a:solidFill>
                  <a:schemeClr val="tx1"/>
                </a:solidFill>
                <a:effectLst>
                  <a:outerShdw blurRad="38100" dist="38100" dir="2700000" algn="tl">
                    <a:srgbClr val="C0C0C0"/>
                  </a:outerShdw>
                </a:effectLst>
              </a:rPr>
              <a:t>    </a:t>
            </a:r>
            <a:r>
              <a:rPr lang="zh-CN" altLang="en-US" sz="2800" dirty="0">
                <a:solidFill>
                  <a:schemeClr val="tx1"/>
                </a:solidFill>
                <a:effectLst>
                  <a:outerShdw blurRad="38100" dist="38100" dir="2700000" algn="tl">
                    <a:srgbClr val="C0C0C0"/>
                  </a:outerShdw>
                </a:effectLst>
              </a:rPr>
              <a:t>如果 </a:t>
            </a:r>
            <a:r>
              <a:rPr lang="en-US" altLang="zh-CN" sz="2800" i="1" dirty="0">
                <a:solidFill>
                  <a:schemeClr val="tx1"/>
                </a:solidFill>
                <a:effectLst>
                  <a:outerShdw blurRad="38100" dist="38100" dir="2700000" algn="tl">
                    <a:srgbClr val="C0C0C0"/>
                  </a:outerShdw>
                </a:effectLst>
                <a:latin typeface="Times New Roman" pitchFamily="18" charset="0"/>
              </a:rPr>
              <a:t>Q </a:t>
            </a:r>
            <a:r>
              <a:rPr lang="zh-CN" altLang="en-US" sz="2800" dirty="0">
                <a:solidFill>
                  <a:schemeClr val="tx1"/>
                </a:solidFill>
                <a:effectLst>
                  <a:outerShdw blurRad="38100" dist="38100" dir="2700000" algn="tl">
                    <a:srgbClr val="C0C0C0"/>
                  </a:outerShdw>
                </a:effectLst>
              </a:rPr>
              <a:t>设置合适，</a:t>
            </a:r>
            <a:r>
              <a:rPr lang="zh-CN" altLang="en-US" sz="2800" dirty="0">
                <a:solidFill>
                  <a:schemeClr val="tx2"/>
                </a:solidFill>
                <a:effectLst>
                  <a:outerShdw blurRad="38100" dist="38100" dir="2700000" algn="tl">
                    <a:srgbClr val="C0C0C0"/>
                  </a:outerShdw>
                </a:effectLst>
              </a:rPr>
              <a:t>信号幅值过大</a:t>
            </a:r>
            <a:r>
              <a:rPr lang="zh-CN" altLang="en-US" sz="2800" dirty="0">
                <a:solidFill>
                  <a:schemeClr val="tx1"/>
                </a:solidFill>
                <a:effectLst>
                  <a:outerShdw blurRad="38100" dist="38100" dir="2700000" algn="tl">
                    <a:srgbClr val="C0C0C0"/>
                  </a:outerShdw>
                </a:effectLst>
              </a:rPr>
              <a:t>也可产生失真</a:t>
            </a:r>
            <a:r>
              <a:rPr lang="en-US" altLang="zh-CN" sz="2800" dirty="0">
                <a:solidFill>
                  <a:schemeClr val="tx1"/>
                </a:solidFill>
                <a:effectLst>
                  <a:outerShdw blurRad="38100" dist="38100" dir="2700000" algn="tl">
                    <a:srgbClr val="C0C0C0"/>
                  </a:outerShdw>
                </a:effectLst>
              </a:rPr>
              <a:t>,</a:t>
            </a:r>
            <a:r>
              <a:rPr lang="zh-CN" altLang="en-US" sz="2800" dirty="0">
                <a:solidFill>
                  <a:srgbClr val="CC0000"/>
                </a:solidFill>
                <a:effectLst>
                  <a:outerShdw blurRad="38100" dist="38100" dir="2700000" algn="tl">
                    <a:srgbClr val="C0C0C0"/>
                  </a:outerShdw>
                </a:effectLst>
              </a:rPr>
              <a:t>减小信号幅值</a:t>
            </a:r>
            <a:r>
              <a:rPr lang="zh-CN" altLang="en-US" sz="2800" dirty="0">
                <a:solidFill>
                  <a:schemeClr val="tx1"/>
                </a:solidFill>
                <a:effectLst>
                  <a:outerShdw blurRad="38100" dist="38100" dir="2700000" algn="tl">
                    <a:srgbClr val="C0C0C0"/>
                  </a:outerShdw>
                </a:effectLst>
              </a:rPr>
              <a:t>可消除失真。</a:t>
            </a:r>
          </a:p>
        </p:txBody>
      </p:sp>
      <p:sp>
        <p:nvSpPr>
          <p:cNvPr id="8" name="Text Box 2"/>
          <p:cNvSpPr txBox="1">
            <a:spLocks noChangeArrowheads="1"/>
          </p:cNvSpPr>
          <p:nvPr/>
        </p:nvSpPr>
        <p:spPr bwMode="auto">
          <a:xfrm>
            <a:off x="-353" y="44624"/>
            <a:ext cx="3056659" cy="519112"/>
          </a:xfrm>
          <a:prstGeom prst="rect">
            <a:avLst/>
          </a:prstGeom>
          <a:noFill/>
          <a:ln w="9525">
            <a:noFill/>
            <a:miter lim="800000"/>
            <a:headEnd/>
            <a:tailEnd/>
          </a:ln>
          <a:effectLst/>
        </p:spPr>
        <p:txBody>
          <a:bodyPr>
            <a:spAutoFit/>
          </a:bodyPr>
          <a:lstStyle/>
          <a:p>
            <a:pPr eaLnBrk="1" hangingPunct="1">
              <a:spcBef>
                <a:spcPct val="20000"/>
              </a:spcBef>
              <a:defRPr/>
            </a:pPr>
            <a:r>
              <a:rPr lang="en-US" altLang="zh-CN" sz="2800" dirty="0">
                <a:solidFill>
                  <a:srgbClr val="0000FF"/>
                </a:solidFill>
                <a:latin typeface="微软雅黑" panose="020B0503020204020204" pitchFamily="34" charset="-122"/>
                <a:ea typeface="微软雅黑" panose="020B0503020204020204" pitchFamily="34" charset="-122"/>
              </a:rPr>
              <a:t>15.3.2  </a:t>
            </a:r>
            <a:r>
              <a:rPr lang="zh-CN" altLang="en-US" sz="2800" dirty="0">
                <a:solidFill>
                  <a:srgbClr val="0000FF"/>
                </a:solidFill>
                <a:latin typeface="微软雅黑" panose="020B0503020204020204" pitchFamily="34" charset="-122"/>
                <a:ea typeface="微软雅黑" panose="020B0503020204020204" pitchFamily="34" charset="-122"/>
              </a:rPr>
              <a:t>图解法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1109"/>
                                        </p:tgtEl>
                                        <p:attrNameLst>
                                          <p:attrName>style.visibility</p:attrName>
                                        </p:attrNameLst>
                                      </p:cBhvr>
                                      <p:to>
                                        <p:strVal val="visible"/>
                                      </p:to>
                                    </p:set>
                                    <p:animEffect transition="in" filter="wipe(left)">
                                      <p:cBhvr>
                                        <p:cTn id="7" dur="1000"/>
                                        <p:tgtEl>
                                          <p:spTgt spid="4311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31196"/>
                                        </p:tgtEl>
                                        <p:attrNameLst>
                                          <p:attrName>style.visibility</p:attrName>
                                        </p:attrNameLst>
                                      </p:cBhvr>
                                      <p:to>
                                        <p:strVal val="visible"/>
                                      </p:to>
                                    </p:set>
                                    <p:animEffect transition="in" filter="wipe(left)">
                                      <p:cBhvr>
                                        <p:cTn id="12" dur="500"/>
                                        <p:tgtEl>
                                          <p:spTgt spid="4311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1110"/>
                                        </p:tgtEl>
                                        <p:attrNameLst>
                                          <p:attrName>style.visibility</p:attrName>
                                        </p:attrNameLst>
                                      </p:cBhvr>
                                      <p:to>
                                        <p:strVal val="visible"/>
                                      </p:to>
                                    </p:set>
                                    <p:animEffect transition="in" filter="wipe(left)">
                                      <p:cBhvr>
                                        <p:cTn id="17" dur="1000"/>
                                        <p:tgtEl>
                                          <p:spTgt spid="4311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1193"/>
                                        </p:tgtEl>
                                        <p:attrNameLst>
                                          <p:attrName>style.visibility</p:attrName>
                                        </p:attrNameLst>
                                      </p:cBhvr>
                                      <p:to>
                                        <p:strVal val="visible"/>
                                      </p:to>
                                    </p:set>
                                    <p:animEffect transition="in" filter="wipe(left)">
                                      <p:cBhvr>
                                        <p:cTn id="22" dur="500"/>
                                        <p:tgtEl>
                                          <p:spTgt spid="4311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1194"/>
                                        </p:tgtEl>
                                        <p:attrNameLst>
                                          <p:attrName>style.visibility</p:attrName>
                                        </p:attrNameLst>
                                      </p:cBhvr>
                                      <p:to>
                                        <p:strVal val="visible"/>
                                      </p:to>
                                    </p:set>
                                    <p:animEffect transition="in" filter="wipe(left)">
                                      <p:cBhvr>
                                        <p:cTn id="27" dur="500"/>
                                        <p:tgtEl>
                                          <p:spTgt spid="431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9" grpId="0" animBg="1"/>
      <p:bldP spid="431110" grpId="0"/>
      <p:bldP spid="431193" grpId="0" animBg="1" autoUpdateAnimBg="0"/>
      <p:bldP spid="431194"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8" name="Rectangle 12"/>
          <p:cNvSpPr>
            <a:spLocks noChangeArrowheads="1"/>
          </p:cNvSpPr>
          <p:nvPr/>
        </p:nvSpPr>
        <p:spPr bwMode="auto">
          <a:xfrm>
            <a:off x="1676400" y="646113"/>
            <a:ext cx="6400800" cy="838200"/>
          </a:xfrm>
          <a:prstGeom prst="rect">
            <a:avLst/>
          </a:prstGeom>
          <a:noFill/>
          <a:ln w="9525">
            <a:noFill/>
            <a:miter lim="800000"/>
            <a:headEnd/>
            <a:tailEnd/>
          </a:ln>
          <a:effectLst/>
        </p:spPr>
        <p:txBody>
          <a:bodyPr/>
          <a:lstStyle/>
          <a:p>
            <a:pPr marL="342900" indent="-342900" algn="ctr" eaLnBrk="1" hangingPunct="1">
              <a:defRPr/>
            </a:pPr>
            <a:r>
              <a:rPr lang="zh-CN" altLang="en-US" sz="4000" dirty="0">
                <a:solidFill>
                  <a:srgbClr val="0000FF"/>
                </a:solidFill>
                <a:latin typeface="微软雅黑" panose="020B0503020204020204" pitchFamily="34" charset="-122"/>
                <a:ea typeface="微软雅黑" panose="020B0503020204020204" pitchFamily="34" charset="-122"/>
                <a:cs typeface="+mj-cs"/>
              </a:rPr>
              <a:t>第</a:t>
            </a:r>
            <a:r>
              <a:rPr lang="en-US" altLang="zh-CN" sz="4000" dirty="0">
                <a:solidFill>
                  <a:srgbClr val="0000FF"/>
                </a:solidFill>
                <a:latin typeface="微软雅黑" panose="020B0503020204020204" pitchFamily="34" charset="-122"/>
                <a:ea typeface="微软雅黑" panose="020B0503020204020204" pitchFamily="34" charset="-122"/>
                <a:cs typeface="+mj-cs"/>
              </a:rPr>
              <a:t>15</a:t>
            </a:r>
            <a:r>
              <a:rPr lang="zh-CN" altLang="en-US" sz="4000" dirty="0">
                <a:solidFill>
                  <a:srgbClr val="0000FF"/>
                </a:solidFill>
                <a:latin typeface="微软雅黑" panose="020B0503020204020204" pitchFamily="34" charset="-122"/>
                <a:ea typeface="微软雅黑" panose="020B0503020204020204" pitchFamily="34" charset="-122"/>
                <a:cs typeface="+mj-cs"/>
              </a:rPr>
              <a:t>章  基本放大电路</a:t>
            </a:r>
          </a:p>
        </p:txBody>
      </p:sp>
      <p:sp>
        <p:nvSpPr>
          <p:cNvPr id="4124" name="Rectangle 28">
            <a:hlinkClick r:id="rId3" action="ppaction://hlinksldjump"/>
          </p:cNvPr>
          <p:cNvSpPr>
            <a:spLocks noChangeArrowheads="1"/>
          </p:cNvSpPr>
          <p:nvPr/>
        </p:nvSpPr>
        <p:spPr bwMode="auto">
          <a:xfrm>
            <a:off x="1600200" y="1433544"/>
            <a:ext cx="54102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15.1 </a:t>
            </a:r>
            <a:r>
              <a:rPr lang="zh-CN" altLang="en-US" sz="2800" dirty="0">
                <a:solidFill>
                  <a:srgbClr val="0000FF"/>
                </a:solidFill>
                <a:latin typeface="微软雅黑" panose="020B0503020204020204" pitchFamily="34" charset="-122"/>
                <a:ea typeface="微软雅黑" panose="020B0503020204020204" pitchFamily="34" charset="-122"/>
              </a:rPr>
              <a:t>共发射极放大电路的组成</a:t>
            </a:r>
            <a:endParaRPr lang="zh-CN" altLang="en-US" sz="2800" dirty="0">
              <a:solidFill>
                <a:srgbClr val="0000FF"/>
              </a:solidFill>
              <a:latin typeface="微软雅黑" panose="020B0503020204020204" pitchFamily="34" charset="-122"/>
              <a:ea typeface="微软雅黑" panose="020B0503020204020204" pitchFamily="34" charset="-122"/>
              <a:hlinkClick r:id="rId4" action="ppaction://hlinksldjump"/>
            </a:endParaRPr>
          </a:p>
        </p:txBody>
      </p:sp>
      <p:sp>
        <p:nvSpPr>
          <p:cNvPr id="4125" name="Rectangle 29">
            <a:hlinkClick r:id="rId5" action="ppaction://hlinksldjump"/>
          </p:cNvPr>
          <p:cNvSpPr>
            <a:spLocks noChangeArrowheads="1"/>
          </p:cNvSpPr>
          <p:nvPr/>
        </p:nvSpPr>
        <p:spPr bwMode="auto">
          <a:xfrm>
            <a:off x="1604963" y="1983165"/>
            <a:ext cx="5481637"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15.2 </a:t>
            </a:r>
            <a:r>
              <a:rPr lang="zh-CN" altLang="en-US" sz="2800" dirty="0">
                <a:solidFill>
                  <a:srgbClr val="0000FF"/>
                </a:solidFill>
                <a:latin typeface="微软雅黑" panose="020B0503020204020204" pitchFamily="34" charset="-122"/>
                <a:ea typeface="微软雅黑" panose="020B0503020204020204" pitchFamily="34" charset="-122"/>
              </a:rPr>
              <a:t>放大电路的静态分析</a:t>
            </a:r>
          </a:p>
        </p:txBody>
      </p:sp>
      <p:sp>
        <p:nvSpPr>
          <p:cNvPr id="4126" name="Rectangle 30">
            <a:hlinkClick r:id="rId6" action="ppaction://hlinksldjump"/>
          </p:cNvPr>
          <p:cNvSpPr>
            <a:spLocks noChangeArrowheads="1"/>
          </p:cNvSpPr>
          <p:nvPr/>
        </p:nvSpPr>
        <p:spPr bwMode="auto">
          <a:xfrm>
            <a:off x="1600200" y="3117781"/>
            <a:ext cx="51816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latin typeface="微软雅黑" panose="020B0503020204020204" pitchFamily="34" charset="-122"/>
                <a:ea typeface="微软雅黑" panose="020B0503020204020204" pitchFamily="34" charset="-122"/>
              </a:rPr>
              <a:t>15.4 </a:t>
            </a:r>
            <a:r>
              <a:rPr lang="zh-CN" altLang="en-US" sz="2800" dirty="0">
                <a:latin typeface="微软雅黑" panose="020B0503020204020204" pitchFamily="34" charset="-122"/>
                <a:ea typeface="微软雅黑" panose="020B0503020204020204" pitchFamily="34" charset="-122"/>
              </a:rPr>
              <a:t>静态工作点的稳定</a:t>
            </a:r>
          </a:p>
        </p:txBody>
      </p:sp>
      <p:sp>
        <p:nvSpPr>
          <p:cNvPr id="4127" name="Rectangle 31">
            <a:hlinkClick r:id="rId7" action="ppaction://hlinksldjump"/>
          </p:cNvPr>
          <p:cNvSpPr>
            <a:spLocks noChangeArrowheads="1"/>
          </p:cNvSpPr>
          <p:nvPr/>
        </p:nvSpPr>
        <p:spPr bwMode="auto">
          <a:xfrm>
            <a:off x="1600200" y="4149080"/>
            <a:ext cx="35052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15.6 </a:t>
            </a:r>
            <a:r>
              <a:rPr lang="zh-CN" altLang="en-US" sz="2800" dirty="0">
                <a:solidFill>
                  <a:srgbClr val="0000FF"/>
                </a:solidFill>
                <a:latin typeface="微软雅黑" panose="020B0503020204020204" pitchFamily="34" charset="-122"/>
                <a:ea typeface="微软雅黑" panose="020B0503020204020204" pitchFamily="34" charset="-122"/>
              </a:rPr>
              <a:t>射极输出器</a:t>
            </a:r>
          </a:p>
        </p:txBody>
      </p:sp>
      <p:sp>
        <p:nvSpPr>
          <p:cNvPr id="4128" name="Rectangle 32">
            <a:hlinkClick r:id="rId8" action="ppaction://hlinksldjump"/>
          </p:cNvPr>
          <p:cNvSpPr>
            <a:spLocks noChangeArrowheads="1"/>
          </p:cNvSpPr>
          <p:nvPr/>
        </p:nvSpPr>
        <p:spPr bwMode="auto">
          <a:xfrm>
            <a:off x="1581150" y="5114280"/>
            <a:ext cx="58674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15.8 </a:t>
            </a:r>
            <a:r>
              <a:rPr lang="zh-CN" altLang="en-US" sz="2800" dirty="0">
                <a:solidFill>
                  <a:srgbClr val="0000FF"/>
                </a:solidFill>
                <a:latin typeface="微软雅黑" panose="020B0503020204020204" pitchFamily="34" charset="-122"/>
                <a:ea typeface="微软雅黑" panose="020B0503020204020204" pitchFamily="34" charset="-122"/>
              </a:rPr>
              <a:t>互补对称功率放大电路</a:t>
            </a:r>
          </a:p>
        </p:txBody>
      </p:sp>
      <p:sp>
        <p:nvSpPr>
          <p:cNvPr id="4129" name="Rectangle 33">
            <a:hlinkClick r:id="" action="ppaction://noaction"/>
          </p:cNvPr>
          <p:cNvSpPr>
            <a:spLocks noChangeArrowheads="1"/>
          </p:cNvSpPr>
          <p:nvPr/>
        </p:nvSpPr>
        <p:spPr bwMode="auto">
          <a:xfrm>
            <a:off x="1562100" y="5590499"/>
            <a:ext cx="5715000" cy="525463"/>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u="sng" dirty="0">
                <a:solidFill>
                  <a:srgbClr val="0000FF"/>
                </a:solidFill>
                <a:latin typeface="微软雅黑" panose="020B0503020204020204" pitchFamily="34" charset="-122"/>
                <a:ea typeface="微软雅黑" panose="020B0503020204020204" pitchFamily="34" charset="-122"/>
              </a:rPr>
              <a:t>15.9 </a:t>
            </a:r>
            <a:r>
              <a:rPr lang="zh-CN" altLang="en-US" sz="2800" u="sng" dirty="0">
                <a:solidFill>
                  <a:srgbClr val="0000FF"/>
                </a:solidFill>
                <a:latin typeface="微软雅黑" panose="020B0503020204020204" pitchFamily="34" charset="-122"/>
                <a:ea typeface="微软雅黑" panose="020B0503020204020204" pitchFamily="34" charset="-122"/>
              </a:rPr>
              <a:t>场效晶体管及其放大电路</a:t>
            </a:r>
          </a:p>
        </p:txBody>
      </p:sp>
      <p:sp>
        <p:nvSpPr>
          <p:cNvPr id="4130" name="Rectangle 34">
            <a:hlinkClick r:id="rId9" action="ppaction://hlinksldjump"/>
          </p:cNvPr>
          <p:cNvSpPr>
            <a:spLocks noChangeArrowheads="1"/>
          </p:cNvSpPr>
          <p:nvPr/>
        </p:nvSpPr>
        <p:spPr bwMode="auto">
          <a:xfrm>
            <a:off x="1604963" y="2550473"/>
            <a:ext cx="5634037"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15.3 </a:t>
            </a:r>
            <a:r>
              <a:rPr lang="zh-CN" altLang="en-US" sz="2800" dirty="0">
                <a:solidFill>
                  <a:srgbClr val="0000FF"/>
                </a:solidFill>
                <a:latin typeface="微软雅黑" panose="020B0503020204020204" pitchFamily="34" charset="-122"/>
                <a:ea typeface="微软雅黑" panose="020B0503020204020204" pitchFamily="34" charset="-122"/>
              </a:rPr>
              <a:t>放大电路的动态分析</a:t>
            </a:r>
          </a:p>
        </p:txBody>
      </p:sp>
      <p:sp>
        <p:nvSpPr>
          <p:cNvPr id="4131" name="Rectangle 35">
            <a:hlinkClick r:id="rId10" action="ppaction://hlinksldjump"/>
          </p:cNvPr>
          <p:cNvSpPr>
            <a:spLocks noChangeArrowheads="1"/>
          </p:cNvSpPr>
          <p:nvPr/>
        </p:nvSpPr>
        <p:spPr bwMode="auto">
          <a:xfrm>
            <a:off x="1600200" y="3623618"/>
            <a:ext cx="6019800" cy="525462"/>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u="sng" dirty="0">
                <a:solidFill>
                  <a:srgbClr val="0000FF"/>
                </a:solidFill>
                <a:latin typeface="微软雅黑" panose="020B0503020204020204" pitchFamily="34" charset="-122"/>
                <a:ea typeface="微软雅黑" panose="020B0503020204020204" pitchFamily="34" charset="-122"/>
              </a:rPr>
              <a:t>15.5 </a:t>
            </a:r>
            <a:r>
              <a:rPr lang="zh-CN" altLang="en-US" sz="2800" u="sng" dirty="0">
                <a:solidFill>
                  <a:srgbClr val="0000FF"/>
                </a:solidFill>
                <a:latin typeface="微软雅黑" panose="020B0503020204020204" pitchFamily="34" charset="-122"/>
                <a:ea typeface="微软雅黑" panose="020B0503020204020204" pitchFamily="34" charset="-122"/>
              </a:rPr>
              <a:t>放大电路的频率特性</a:t>
            </a:r>
          </a:p>
        </p:txBody>
      </p:sp>
      <p:sp>
        <p:nvSpPr>
          <p:cNvPr id="4132" name="Rectangle 36">
            <a:hlinkClick r:id="rId11" action="ppaction://hlinksldjump"/>
          </p:cNvPr>
          <p:cNvSpPr>
            <a:spLocks noChangeArrowheads="1"/>
          </p:cNvSpPr>
          <p:nvPr/>
        </p:nvSpPr>
        <p:spPr bwMode="auto">
          <a:xfrm>
            <a:off x="1581150" y="4638030"/>
            <a:ext cx="3786188"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15.7 </a:t>
            </a:r>
            <a:r>
              <a:rPr lang="zh-CN" altLang="en-US" sz="2800" dirty="0">
                <a:solidFill>
                  <a:srgbClr val="0000FF"/>
                </a:solidFill>
                <a:latin typeface="微软雅黑" panose="020B0503020204020204" pitchFamily="34" charset="-122"/>
                <a:ea typeface="微软雅黑" panose="020B0503020204020204" pitchFamily="34" charset="-122"/>
              </a:rPr>
              <a:t>差分放大电路</a:t>
            </a:r>
          </a:p>
        </p:txBody>
      </p:sp>
    </p:spTree>
    <p:extLst>
      <p:ext uri="{BB962C8B-B14F-4D97-AF65-F5344CB8AC3E}">
        <p14:creationId xmlns:p14="http://schemas.microsoft.com/office/powerpoint/2010/main" val="125155382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bwMode="auto">
          <a:xfrm>
            <a:off x="0" y="25256"/>
            <a:ext cx="7543800" cy="609600"/>
          </a:xfrm>
          <a:prstGeom prst="rect">
            <a:avLst/>
          </a:prstGeom>
          <a:ln w="38100">
            <a:miter lim="800000"/>
            <a:headEnd/>
            <a:tailEnd/>
          </a:ln>
        </p:spPr>
        <p:txBody>
          <a:bodyPr vert="horz" wrap="square" lIns="91440" tIns="45720" rIns="91440" bIns="45720" numCol="1" anchor="ctr" anchorCtr="0" compatLnSpc="1">
            <a:prstTxWarp prst="textNoShape">
              <a:avLst/>
            </a:prstTxWarp>
          </a:bodyPr>
          <a:lstStyle/>
          <a:p>
            <a:pPr algn="l" eaLnBrk="1" hangingPunct="1">
              <a:spcBef>
                <a:spcPct val="50000"/>
              </a:spcBef>
              <a:defRPr/>
            </a:pPr>
            <a:r>
              <a:rPr lang="en-US" altLang="zh-CN" sz="2800" b="1" kern="1200" dirty="0">
                <a:solidFill>
                  <a:srgbClr val="0000FF"/>
                </a:solidFill>
                <a:latin typeface="微软雅黑" panose="020B0503020204020204" pitchFamily="34" charset="-122"/>
                <a:ea typeface="微软雅黑" panose="020B0503020204020204" pitchFamily="34" charset="-122"/>
                <a:cs typeface="+mn-cs"/>
              </a:rPr>
              <a:t>15.4.1   </a:t>
            </a:r>
            <a:r>
              <a:rPr lang="zh-CN" altLang="en-US" sz="2800" b="1" kern="1200" dirty="0" smtClean="0">
                <a:solidFill>
                  <a:srgbClr val="0000FF"/>
                </a:solidFill>
                <a:latin typeface="微软雅黑" panose="020B0503020204020204" pitchFamily="34" charset="-122"/>
                <a:ea typeface="微软雅黑" panose="020B0503020204020204" pitchFamily="34" charset="-122"/>
                <a:cs typeface="+mn-cs"/>
              </a:rPr>
              <a:t>引言</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sp>
        <p:nvSpPr>
          <p:cNvPr id="97283" name="Rectangle 3"/>
          <p:cNvSpPr>
            <a:spLocks noChangeArrowheads="1"/>
          </p:cNvSpPr>
          <p:nvPr/>
        </p:nvSpPr>
        <p:spPr bwMode="auto">
          <a:xfrm>
            <a:off x="544513" y="774717"/>
            <a:ext cx="82296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spcBef>
                <a:spcPct val="20000"/>
              </a:spcBef>
            </a:pPr>
            <a:r>
              <a:rPr lang="en-US" altLang="zh-CN" sz="2800" dirty="0">
                <a:solidFill>
                  <a:schemeClr val="tx1"/>
                </a:solidFill>
              </a:rPr>
              <a:t>  </a:t>
            </a:r>
            <a:r>
              <a:rPr lang="zh-CN" altLang="en-US" dirty="0">
                <a:solidFill>
                  <a:schemeClr val="tx1"/>
                </a:solidFill>
              </a:rPr>
              <a:t>在固定偏置放大电路中，</a:t>
            </a:r>
            <a:r>
              <a:rPr lang="zh-CN" altLang="en-US" dirty="0">
                <a:solidFill>
                  <a:schemeClr val="tx2"/>
                </a:solidFill>
                <a:latin typeface="Times New Roman" panose="02020603050405020304" pitchFamily="18" charset="0"/>
              </a:rPr>
              <a:t>当温度升高</a:t>
            </a:r>
            <a:r>
              <a:rPr lang="zh-CN" altLang="en-US" dirty="0" smtClean="0">
                <a:solidFill>
                  <a:schemeClr val="tx2"/>
                </a:solidFill>
                <a:latin typeface="Times New Roman" panose="02020603050405020304" pitchFamily="18" charset="0"/>
              </a:rPr>
              <a:t>时</a:t>
            </a:r>
            <a:r>
              <a:rPr lang="en-US" altLang="zh-CN" i="1" dirty="0" smtClean="0">
                <a:latin typeface="Times New Roman" panose="02020603050405020304" pitchFamily="18" charset="0"/>
              </a:rPr>
              <a:t>I</a:t>
            </a:r>
            <a:r>
              <a:rPr lang="en-US" altLang="zh-CN" baseline="-25000" dirty="0" smtClean="0">
                <a:latin typeface="Times New Roman" panose="02020603050405020304" pitchFamily="18" charset="0"/>
              </a:rPr>
              <a:t>B</a:t>
            </a:r>
            <a:r>
              <a:rPr lang="zh-CN" altLang="en-US" dirty="0" smtClean="0">
                <a:latin typeface="Times New Roman" panose="02020603050405020304" pitchFamily="18" charset="0"/>
                <a:sym typeface="Symbol" panose="05050102010706020507" pitchFamily="18" charset="2"/>
              </a:rPr>
              <a:t> </a:t>
            </a:r>
            <a:r>
              <a:rPr lang="en-US" altLang="zh-CN" dirty="0" smtClean="0">
                <a:latin typeface="Times New Roman" panose="02020603050405020304" pitchFamily="18" charset="0"/>
                <a:sym typeface="Symbol" panose="05050102010706020507" pitchFamily="18" charset="2"/>
              </a:rPr>
              <a:t>-&gt;</a:t>
            </a:r>
            <a:r>
              <a:rPr lang="zh-CN" altLang="en-US" dirty="0" smtClean="0">
                <a:solidFill>
                  <a:schemeClr val="tx2"/>
                </a:solidFill>
                <a:latin typeface="Times New Roman" panose="02020603050405020304" pitchFamily="18" charset="0"/>
              </a:rPr>
              <a:t> </a:t>
            </a:r>
            <a:r>
              <a:rPr lang="en-US" altLang="zh-CN" i="1" dirty="0" smtClean="0">
                <a:latin typeface="Times New Roman" panose="02020603050405020304" pitchFamily="18" charset="0"/>
              </a:rPr>
              <a:t>I</a:t>
            </a:r>
            <a:r>
              <a:rPr lang="en-US" altLang="zh-CN" baseline="-25000" dirty="0" smtClean="0">
                <a:latin typeface="Times New Roman" panose="02020603050405020304" pitchFamily="18" charset="0"/>
              </a:rPr>
              <a:t>C</a:t>
            </a:r>
            <a:r>
              <a:rPr lang="zh-CN" altLang="en-US" dirty="0" smtClean="0">
                <a:latin typeface="Times New Roman" panose="02020603050405020304" pitchFamily="18" charset="0"/>
                <a:sym typeface="Symbol" panose="05050102010706020507" pitchFamily="18" charset="2"/>
              </a:rPr>
              <a:t></a:t>
            </a:r>
            <a:endParaRPr lang="zh-CN" altLang="en-US" dirty="0">
              <a:solidFill>
                <a:schemeClr val="tx2"/>
              </a:solidFill>
              <a:latin typeface="Times New Roman" panose="02020603050405020304" pitchFamily="18" charset="0"/>
            </a:endParaRPr>
          </a:p>
        </p:txBody>
      </p:sp>
      <p:sp>
        <p:nvSpPr>
          <p:cNvPr id="82951" name="Rectangle 12"/>
          <p:cNvSpPr>
            <a:spLocks noChangeArrowheads="1"/>
          </p:cNvSpPr>
          <p:nvPr/>
        </p:nvSpPr>
        <p:spPr bwMode="auto">
          <a:xfrm>
            <a:off x="544513" y="5284788"/>
            <a:ext cx="853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pic>
        <p:nvPicPr>
          <p:cNvPr id="15" name="Picture 36" descr="图片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981" y="1268760"/>
            <a:ext cx="3863975"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AutoShape 23"/>
          <p:cNvSpPr>
            <a:spLocks noChangeArrowheads="1"/>
          </p:cNvSpPr>
          <p:nvPr/>
        </p:nvSpPr>
        <p:spPr bwMode="auto">
          <a:xfrm>
            <a:off x="2561006" y="1196752"/>
            <a:ext cx="2590800" cy="921814"/>
          </a:xfrm>
          <a:prstGeom prst="wedgeRoundRectCallout">
            <a:avLst>
              <a:gd name="adj1" fmla="val -56005"/>
              <a:gd name="adj2" fmla="val 85315"/>
              <a:gd name="adj3" fmla="val 16667"/>
            </a:avLst>
          </a:prstGeom>
          <a:solidFill>
            <a:srgbClr val="FFFFCC"/>
          </a:solidFill>
          <a:ln w="28575">
            <a:solidFill>
              <a:srgbClr val="006600"/>
            </a:solidFill>
            <a:miter lim="800000"/>
            <a:headEnd/>
            <a:tailEnd/>
          </a:ln>
          <a:effectLst/>
        </p:spPr>
        <p:txBody>
          <a:bodyPr lIns="90000" tIns="46800" rIns="90000" bIns="46800" anchor="ctr">
            <a:spAutoFit/>
          </a:bodyPr>
          <a:lstStyle/>
          <a:p>
            <a:pPr eaLnBrk="1" hangingPunct="1">
              <a:spcBef>
                <a:spcPct val="50000"/>
              </a:spcBef>
              <a:defRPr/>
            </a:pPr>
            <a:r>
              <a:rPr lang="zh-CN" altLang="en-US" dirty="0"/>
              <a:t>温度升高时，输出特性曲线上移</a:t>
            </a:r>
          </a:p>
        </p:txBody>
      </p:sp>
      <p:sp>
        <p:nvSpPr>
          <p:cNvPr id="17" name="Rectangle 27"/>
          <p:cNvSpPr>
            <a:spLocks noChangeArrowheads="1"/>
          </p:cNvSpPr>
          <p:nvPr/>
        </p:nvSpPr>
        <p:spPr bwMode="auto">
          <a:xfrm>
            <a:off x="176058" y="4874368"/>
            <a:ext cx="8610600" cy="149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20000"/>
              </a:lnSpc>
            </a:pPr>
            <a:r>
              <a:rPr lang="en-US" altLang="zh-CN" sz="2800" dirty="0">
                <a:solidFill>
                  <a:schemeClr val="tx1"/>
                </a:solidFill>
              </a:rPr>
              <a:t>    </a:t>
            </a:r>
            <a:r>
              <a:rPr lang="zh-CN" altLang="en-US" dirty="0">
                <a:solidFill>
                  <a:schemeClr val="tx1"/>
                </a:solidFill>
              </a:rPr>
              <a:t>固定偏置电路的工作点</a:t>
            </a:r>
            <a:r>
              <a:rPr lang="en-US" altLang="zh-CN" i="1" dirty="0">
                <a:solidFill>
                  <a:schemeClr val="tx1"/>
                </a:solidFill>
                <a:latin typeface="Times New Roman" panose="02020603050405020304" pitchFamily="18" charset="0"/>
              </a:rPr>
              <a:t>Q </a:t>
            </a:r>
            <a:r>
              <a:rPr lang="zh-CN" altLang="en-US" dirty="0">
                <a:solidFill>
                  <a:schemeClr val="tx1"/>
                </a:solidFill>
              </a:rPr>
              <a:t>点是不稳定的，为此需要改进偏置电路。当温度升高使</a:t>
            </a:r>
            <a:r>
              <a:rPr lang="en-US" altLang="zh-CN" i="1" dirty="0">
                <a:solidFill>
                  <a:schemeClr val="tx1"/>
                </a:solidFill>
                <a:latin typeface="Times New Roman" panose="02020603050405020304" pitchFamily="18" charset="0"/>
              </a:rPr>
              <a:t>I</a:t>
            </a:r>
            <a:r>
              <a:rPr lang="en-US" altLang="zh-CN" baseline="-25000" dirty="0">
                <a:solidFill>
                  <a:schemeClr val="tx1"/>
                </a:solidFill>
                <a:latin typeface="Times New Roman" panose="02020603050405020304" pitchFamily="18" charset="0"/>
              </a:rPr>
              <a:t>C</a:t>
            </a:r>
            <a:r>
              <a:rPr lang="en-US" altLang="zh-CN" i="1" baseline="-25000" dirty="0">
                <a:solidFill>
                  <a:schemeClr val="tx1"/>
                </a:solidFill>
                <a:latin typeface="Times New Roman" panose="02020603050405020304" pitchFamily="18" charset="0"/>
              </a:rPr>
              <a:t> </a:t>
            </a:r>
            <a:r>
              <a:rPr lang="zh-CN" altLang="zh-CN" dirty="0">
                <a:solidFill>
                  <a:schemeClr val="tx1"/>
                </a:solidFill>
              </a:rPr>
              <a:t>增加时</a:t>
            </a:r>
            <a:r>
              <a:rPr lang="en-US" altLang="zh-CN" dirty="0">
                <a:solidFill>
                  <a:schemeClr val="tx1"/>
                </a:solidFill>
              </a:rPr>
              <a:t>, </a:t>
            </a:r>
            <a:r>
              <a:rPr lang="zh-CN" altLang="zh-CN" dirty="0">
                <a:solidFill>
                  <a:schemeClr val="tx1"/>
                </a:solidFill>
              </a:rPr>
              <a:t>能够自动减少</a:t>
            </a:r>
            <a:r>
              <a:rPr lang="zh-CN" altLang="en-US" dirty="0">
                <a:solidFill>
                  <a:schemeClr val="tx1"/>
                </a:solidFill>
              </a:rPr>
              <a:t> </a:t>
            </a:r>
            <a:r>
              <a:rPr lang="en-US" altLang="zh-CN" i="1" dirty="0">
                <a:solidFill>
                  <a:schemeClr val="tx1"/>
                </a:solidFill>
                <a:latin typeface="Times New Roman" panose="02020603050405020304" pitchFamily="18" charset="0"/>
              </a:rPr>
              <a:t>I</a:t>
            </a:r>
            <a:r>
              <a:rPr lang="en-US" altLang="zh-CN" baseline="-25000" dirty="0">
                <a:solidFill>
                  <a:schemeClr val="tx1"/>
                </a:solidFill>
                <a:latin typeface="Times New Roman" panose="02020603050405020304" pitchFamily="18" charset="0"/>
              </a:rPr>
              <a:t>B </a:t>
            </a:r>
            <a:r>
              <a:rPr lang="en-US" altLang="zh-CN" dirty="0">
                <a:solidFill>
                  <a:schemeClr val="tx1"/>
                </a:solidFill>
              </a:rPr>
              <a:t>,</a:t>
            </a:r>
            <a:r>
              <a:rPr lang="zh-CN" altLang="en-US" dirty="0">
                <a:solidFill>
                  <a:schemeClr val="tx1"/>
                </a:solidFill>
              </a:rPr>
              <a:t>从而抑制 </a:t>
            </a:r>
            <a:r>
              <a:rPr lang="en-US" altLang="zh-CN" i="1" dirty="0">
                <a:solidFill>
                  <a:schemeClr val="tx1"/>
                </a:solidFill>
                <a:latin typeface="Times New Roman" panose="02020603050405020304" pitchFamily="18" charset="0"/>
              </a:rPr>
              <a:t>Q </a:t>
            </a:r>
            <a:r>
              <a:rPr lang="zh-CN" altLang="en-US" dirty="0">
                <a:solidFill>
                  <a:schemeClr val="tx1"/>
                </a:solidFill>
              </a:rPr>
              <a:t>点的变化，保持</a:t>
            </a:r>
            <a:r>
              <a:rPr lang="en-US" altLang="zh-CN" i="1" dirty="0">
                <a:solidFill>
                  <a:schemeClr val="tx1"/>
                </a:solidFill>
                <a:latin typeface="Times New Roman" panose="02020603050405020304" pitchFamily="18" charset="0"/>
              </a:rPr>
              <a:t>Q</a:t>
            </a:r>
            <a:r>
              <a:rPr lang="zh-CN" altLang="en-US" dirty="0">
                <a:solidFill>
                  <a:schemeClr val="tx1"/>
                </a:solidFill>
              </a:rPr>
              <a:t>点基本稳定。</a:t>
            </a:r>
          </a:p>
        </p:txBody>
      </p:sp>
      <p:sp>
        <p:nvSpPr>
          <p:cNvPr id="18" name="Rectangle 32"/>
          <p:cNvSpPr>
            <a:spLocks noChangeArrowheads="1"/>
          </p:cNvSpPr>
          <p:nvPr/>
        </p:nvSpPr>
        <p:spPr bwMode="auto">
          <a:xfrm>
            <a:off x="3995936" y="2153202"/>
            <a:ext cx="4968552" cy="2125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just" eaLnBrk="1" hangingPunct="1">
              <a:lnSpc>
                <a:spcPct val="110000"/>
              </a:lnSpc>
            </a:pPr>
            <a:r>
              <a:rPr lang="zh-CN" altLang="en-US" dirty="0">
                <a:solidFill>
                  <a:srgbClr val="CC0000"/>
                </a:solidFill>
              </a:rPr>
              <a:t>结论：</a:t>
            </a:r>
            <a:endParaRPr lang="zh-CN" altLang="en-US" dirty="0">
              <a:solidFill>
                <a:srgbClr val="003399"/>
              </a:solidFill>
            </a:endParaRPr>
          </a:p>
          <a:p>
            <a:pPr algn="just" eaLnBrk="1" hangingPunct="1">
              <a:lnSpc>
                <a:spcPct val="110000"/>
              </a:lnSpc>
            </a:pPr>
            <a:r>
              <a:rPr lang="zh-CN" altLang="en-US" dirty="0">
                <a:solidFill>
                  <a:srgbClr val="003399"/>
                </a:solidFill>
              </a:rPr>
              <a:t>    </a:t>
            </a:r>
            <a:r>
              <a:rPr lang="zh-CN" altLang="en-US" dirty="0">
                <a:solidFill>
                  <a:srgbClr val="000099"/>
                </a:solidFill>
              </a:rPr>
              <a:t>当温度升高时，</a:t>
            </a:r>
            <a:r>
              <a:rPr lang="zh-CN" altLang="en-US" dirty="0">
                <a:solidFill>
                  <a:srgbClr val="000099"/>
                </a:solidFill>
                <a:latin typeface="Times New Roman" panose="02020603050405020304" pitchFamily="18" charset="0"/>
                <a:sym typeface="Symbol" panose="05050102010706020507" pitchFamily="18" charset="2"/>
              </a:rPr>
              <a:t> </a:t>
            </a:r>
            <a:r>
              <a:rPr lang="en-US" altLang="zh-CN" i="1" dirty="0">
                <a:solidFill>
                  <a:srgbClr val="000099"/>
                </a:solidFill>
                <a:latin typeface="Times New Roman" panose="02020603050405020304" pitchFamily="18" charset="0"/>
                <a:sym typeface="Symbol" panose="05050102010706020507" pitchFamily="18" charset="2"/>
              </a:rPr>
              <a:t>I</a:t>
            </a:r>
            <a:r>
              <a:rPr lang="en-US" altLang="zh-CN" baseline="-25000" dirty="0">
                <a:solidFill>
                  <a:srgbClr val="000099"/>
                </a:solidFill>
                <a:latin typeface="Times New Roman" panose="02020603050405020304" pitchFamily="18" charset="0"/>
                <a:sym typeface="Symbol" panose="05050102010706020507" pitchFamily="18" charset="2"/>
              </a:rPr>
              <a:t>C</a:t>
            </a:r>
            <a:r>
              <a:rPr lang="zh-CN" altLang="en-US" dirty="0">
                <a:solidFill>
                  <a:srgbClr val="000099"/>
                </a:solidFill>
              </a:rPr>
              <a:t>将增加，使</a:t>
            </a:r>
            <a:r>
              <a:rPr lang="en-US" altLang="zh-CN" i="1" dirty="0">
                <a:solidFill>
                  <a:srgbClr val="000099"/>
                </a:solidFill>
                <a:latin typeface="Times New Roman" panose="02020603050405020304" pitchFamily="18" charset="0"/>
              </a:rPr>
              <a:t>Q</a:t>
            </a:r>
            <a:r>
              <a:rPr lang="zh-CN" altLang="en-US" dirty="0">
                <a:solidFill>
                  <a:srgbClr val="000099"/>
                </a:solidFill>
              </a:rPr>
              <a:t>点沿负载线上移</a:t>
            </a:r>
            <a:r>
              <a:rPr lang="en-US" altLang="zh-CN" dirty="0">
                <a:solidFill>
                  <a:srgbClr val="000099"/>
                </a:solidFill>
              </a:rPr>
              <a:t>,</a:t>
            </a:r>
            <a:r>
              <a:rPr lang="zh-CN" altLang="en-US" dirty="0">
                <a:solidFill>
                  <a:srgbClr val="000099"/>
                </a:solidFill>
              </a:rPr>
              <a:t>容易使晶体管</a:t>
            </a:r>
            <a:r>
              <a:rPr lang="zh-CN" altLang="en-US" dirty="0">
                <a:solidFill>
                  <a:srgbClr val="000099"/>
                </a:solidFill>
                <a:latin typeface="Times New Roman" panose="02020603050405020304" pitchFamily="18" charset="0"/>
              </a:rPr>
              <a:t> </a:t>
            </a:r>
            <a:r>
              <a:rPr lang="zh-CN" altLang="en-US" dirty="0">
                <a:solidFill>
                  <a:srgbClr val="000099"/>
                </a:solidFill>
              </a:rPr>
              <a:t>进入饱和区造成饱和失真，甚至引起过热烧坏晶体管。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283"/>
                                        </p:tgtEl>
                                        <p:attrNameLst>
                                          <p:attrName>style.visibility</p:attrName>
                                        </p:attrNameLst>
                                      </p:cBhvr>
                                      <p:to>
                                        <p:strVal val="visible"/>
                                      </p:to>
                                    </p:set>
                                    <p:animEffect transition="in" filter="wipe(left)">
                                      <p:cBhvr>
                                        <p:cTn id="7" dur="500"/>
                                        <p:tgtEl>
                                          <p:spTgt spid="972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right)">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autoUpdateAnimBg="0"/>
      <p:bldP spid="16" grpId="0" animBg="1" autoUpdateAnimBg="0"/>
      <p:bldP spid="17" grpId="0" autoUpdateAnimBg="0"/>
      <p:bldP spid="18"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p:cNvSpPr>
            <a:spLocks noGrp="1" noChangeArrowheads="1"/>
          </p:cNvSpPr>
          <p:nvPr>
            <p:ph type="ctrTitle" idx="4294967295"/>
          </p:nvPr>
        </p:nvSpPr>
        <p:spPr bwMode="auto">
          <a:xfrm>
            <a:off x="0" y="67469"/>
            <a:ext cx="4876800" cy="6096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eaLnBrk="1" hangingPunct="1">
              <a:spcBef>
                <a:spcPct val="50000"/>
              </a:spcBef>
              <a:defRPr/>
            </a:pPr>
            <a:r>
              <a:rPr lang="en-US" altLang="zh-CN" sz="2800" b="1" kern="1200" dirty="0">
                <a:solidFill>
                  <a:srgbClr val="0000FF"/>
                </a:solidFill>
                <a:latin typeface="微软雅黑" panose="020B0503020204020204" pitchFamily="34" charset="-122"/>
                <a:ea typeface="微软雅黑" panose="020B0503020204020204" pitchFamily="34" charset="-122"/>
                <a:cs typeface="+mn-cs"/>
              </a:rPr>
              <a:t>15.4.2   </a:t>
            </a:r>
            <a:r>
              <a:rPr lang="zh-CN" altLang="en-US" sz="2800" b="1" kern="1200" dirty="0">
                <a:solidFill>
                  <a:srgbClr val="0000FF"/>
                </a:solidFill>
                <a:latin typeface="微软雅黑" panose="020B0503020204020204" pitchFamily="34" charset="-122"/>
                <a:ea typeface="微软雅黑" panose="020B0503020204020204" pitchFamily="34" charset="-122"/>
                <a:cs typeface="+mn-cs"/>
              </a:rPr>
              <a:t>分压式偏置电路</a:t>
            </a:r>
          </a:p>
        </p:txBody>
      </p:sp>
      <p:sp>
        <p:nvSpPr>
          <p:cNvPr id="99331" name="Rectangle 3"/>
          <p:cNvSpPr>
            <a:spLocks noGrp="1" noChangeArrowheads="1"/>
          </p:cNvSpPr>
          <p:nvPr>
            <p:ph type="subTitle" idx="4294967295"/>
          </p:nvPr>
        </p:nvSpPr>
        <p:spPr bwMode="auto">
          <a:xfrm>
            <a:off x="0" y="764704"/>
            <a:ext cx="4038600" cy="5334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marL="0" indent="0" algn="l" eaLnBrk="1" hangingPunct="1">
              <a:buNone/>
              <a:defRPr/>
            </a:pPr>
            <a:r>
              <a:rPr lang="en-US" altLang="zh-CN" sz="2800" b="1" dirty="0" smtClean="0">
                <a:solidFill>
                  <a:srgbClr val="FF0000"/>
                </a:solidFill>
                <a:effectLst>
                  <a:outerShdw blurRad="38100" dist="38100" dir="2700000" algn="tl">
                    <a:srgbClr val="C0C0C0"/>
                  </a:outerShdw>
                </a:effectLst>
              </a:rPr>
              <a:t>1.  </a:t>
            </a:r>
            <a:r>
              <a:rPr lang="zh-CN" altLang="en-US" sz="2800" b="1" dirty="0" smtClean="0">
                <a:solidFill>
                  <a:srgbClr val="FF0000"/>
                </a:solidFill>
                <a:effectLst>
                  <a:outerShdw blurRad="38100" dist="38100" dir="2700000" algn="tl">
                    <a:srgbClr val="C0C0C0"/>
                  </a:outerShdw>
                </a:effectLst>
              </a:rPr>
              <a:t>稳定</a:t>
            </a:r>
            <a:r>
              <a:rPr lang="en-US" altLang="zh-CN" sz="2800" b="1" i="1" dirty="0" smtClean="0">
                <a:solidFill>
                  <a:srgbClr val="FF0000"/>
                </a:solidFill>
                <a:effectLst>
                  <a:outerShdw blurRad="38100" dist="38100" dir="2700000" algn="tl">
                    <a:srgbClr val="C0C0C0"/>
                  </a:outerShdw>
                </a:effectLst>
              </a:rPr>
              <a:t>Q</a:t>
            </a:r>
            <a:r>
              <a:rPr lang="zh-CN" altLang="en-US" sz="2800" b="1" dirty="0" smtClean="0">
                <a:solidFill>
                  <a:srgbClr val="FF0000"/>
                </a:solidFill>
                <a:effectLst>
                  <a:outerShdw blurRad="38100" dist="38100" dir="2700000" algn="tl">
                    <a:srgbClr val="C0C0C0"/>
                  </a:outerShdw>
                </a:effectLst>
              </a:rPr>
              <a:t>点的原理</a:t>
            </a:r>
          </a:p>
        </p:txBody>
      </p:sp>
      <p:graphicFrame>
        <p:nvGraphicFramePr>
          <p:cNvPr id="99332" name="Object 4"/>
          <p:cNvGraphicFramePr>
            <a:graphicFrameLocks noChangeAspect="1"/>
          </p:cNvGraphicFramePr>
          <p:nvPr>
            <p:extLst>
              <p:ext uri="{D42A27DB-BD31-4B8C-83A1-F6EECF244321}">
                <p14:modId xmlns:p14="http://schemas.microsoft.com/office/powerpoint/2010/main" val="355748202"/>
              </p:ext>
            </p:extLst>
          </p:nvPr>
        </p:nvGraphicFramePr>
        <p:xfrm>
          <a:off x="5214939" y="869479"/>
          <a:ext cx="2093366" cy="428625"/>
        </p:xfrm>
        <a:graphic>
          <a:graphicData uri="http://schemas.openxmlformats.org/presentationml/2006/ole">
            <mc:AlternateContent xmlns:mc="http://schemas.openxmlformats.org/markup-compatibility/2006">
              <mc:Choice xmlns:v="urn:schemas-microsoft-com:vml" Requires="v">
                <p:oleObj spid="_x0000_s87546" name="公式" r:id="rId4" imgW="1038193" imgH="133347" progId="Equation.3">
                  <p:embed/>
                </p:oleObj>
              </mc:Choice>
              <mc:Fallback>
                <p:oleObj name="公式" r:id="rId4" imgW="1038193" imgH="133347"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939" y="869479"/>
                        <a:ext cx="2093366" cy="428625"/>
                      </a:xfrm>
                      <a:prstGeom prst="rect">
                        <a:avLst/>
                      </a:prstGeom>
                      <a:noFill/>
                      <a:ln>
                        <a:noFill/>
                      </a:ln>
                      <a:effectLst/>
                      <a:extLst/>
                    </p:spPr>
                  </p:pic>
                </p:oleObj>
              </mc:Fallback>
            </mc:AlternateContent>
          </a:graphicData>
        </a:graphic>
      </p:graphicFrame>
      <p:graphicFrame>
        <p:nvGraphicFramePr>
          <p:cNvPr id="99334" name="Object 6"/>
          <p:cNvGraphicFramePr>
            <a:graphicFrameLocks noChangeAspect="1"/>
          </p:cNvGraphicFramePr>
          <p:nvPr>
            <p:extLst>
              <p:ext uri="{D42A27DB-BD31-4B8C-83A1-F6EECF244321}">
                <p14:modId xmlns:p14="http://schemas.microsoft.com/office/powerpoint/2010/main" val="1815684929"/>
              </p:ext>
            </p:extLst>
          </p:nvPr>
        </p:nvGraphicFramePr>
        <p:xfrm>
          <a:off x="5199063" y="2677642"/>
          <a:ext cx="1944687" cy="585787"/>
        </p:xfrm>
        <a:graphic>
          <a:graphicData uri="http://schemas.openxmlformats.org/presentationml/2006/ole">
            <mc:AlternateContent xmlns:mc="http://schemas.openxmlformats.org/markup-compatibility/2006">
              <mc:Choice xmlns:v="urn:schemas-microsoft-com:vml" Requires="v">
                <p:oleObj spid="_x0000_s87547" name="Equation" r:id="rId6" imgW="628692" imgH="133347" progId="Equation.3">
                  <p:embed/>
                </p:oleObj>
              </mc:Choice>
              <mc:Fallback>
                <p:oleObj name="Equation" r:id="rId6" imgW="628692" imgH="133347"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9063" y="2677642"/>
                        <a:ext cx="1944687"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5" name="Object 7"/>
          <p:cNvGraphicFramePr>
            <a:graphicFrameLocks noChangeAspect="1"/>
          </p:cNvGraphicFramePr>
          <p:nvPr>
            <p:extLst>
              <p:ext uri="{D42A27DB-BD31-4B8C-83A1-F6EECF244321}">
                <p14:modId xmlns:p14="http://schemas.microsoft.com/office/powerpoint/2010/main" val="1800052072"/>
              </p:ext>
            </p:extLst>
          </p:nvPr>
        </p:nvGraphicFramePr>
        <p:xfrm>
          <a:off x="5181600" y="1474317"/>
          <a:ext cx="3276600" cy="1122362"/>
        </p:xfrm>
        <a:graphic>
          <a:graphicData uri="http://schemas.openxmlformats.org/presentationml/2006/ole">
            <mc:AlternateContent xmlns:mc="http://schemas.openxmlformats.org/markup-compatibility/2006">
              <mc:Choice xmlns:v="urn:schemas-microsoft-com:vml" Requires="v">
                <p:oleObj spid="_x0000_s87548" name="Equation" r:id="rId8" imgW="1171543" imgH="352533" progId="Equation.3">
                  <p:embed/>
                </p:oleObj>
              </mc:Choice>
              <mc:Fallback>
                <p:oleObj name="Equation" r:id="rId8" imgW="1171543" imgH="352533"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1600" y="1474317"/>
                        <a:ext cx="3276600" cy="1122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6" name="Object 8"/>
          <p:cNvGraphicFramePr>
            <a:graphicFrameLocks noChangeAspect="1"/>
          </p:cNvGraphicFramePr>
          <p:nvPr>
            <p:extLst>
              <p:ext uri="{D42A27DB-BD31-4B8C-83A1-F6EECF244321}">
                <p14:modId xmlns:p14="http://schemas.microsoft.com/office/powerpoint/2010/main" val="2316501966"/>
              </p:ext>
            </p:extLst>
          </p:nvPr>
        </p:nvGraphicFramePr>
        <p:xfrm>
          <a:off x="5238750" y="3347567"/>
          <a:ext cx="3338513" cy="1154112"/>
        </p:xfrm>
        <a:graphic>
          <a:graphicData uri="http://schemas.openxmlformats.org/presentationml/2006/ole">
            <mc:AlternateContent xmlns:mc="http://schemas.openxmlformats.org/markup-compatibility/2006">
              <mc:Choice xmlns:v="urn:schemas-microsoft-com:vml" Requires="v">
                <p:oleObj spid="_x0000_s87549" name="Equation" r:id="rId10" imgW="1162095" imgH="352533" progId="Equation.3">
                  <p:embed/>
                </p:oleObj>
              </mc:Choice>
              <mc:Fallback>
                <p:oleObj name="Equation" r:id="rId10" imgW="1162095" imgH="352533"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38750" y="3347567"/>
                        <a:ext cx="3338513" cy="1154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579" name="Rectangle 251"/>
          <p:cNvSpPr>
            <a:spLocks noChangeArrowheads="1"/>
          </p:cNvSpPr>
          <p:nvPr/>
        </p:nvSpPr>
        <p:spPr bwMode="auto">
          <a:xfrm>
            <a:off x="250825" y="4973167"/>
            <a:ext cx="8893175" cy="561975"/>
          </a:xfrm>
          <a:prstGeom prst="rect">
            <a:avLst/>
          </a:prstGeom>
          <a:noFill/>
          <a:ln w="38100">
            <a:noFill/>
            <a:miter lim="800000"/>
            <a:headEnd/>
            <a:tailEnd/>
          </a:ln>
          <a:effectLst/>
        </p:spPr>
        <p:txBody>
          <a:bodyPr lIns="90000" tIns="46800" rIns="90000" bIns="46800" anchor="ctr">
            <a:spAutoFit/>
          </a:bodyPr>
          <a:lstStyle/>
          <a:p>
            <a:pPr eaLnBrk="1" hangingPunct="1">
              <a:lnSpc>
                <a:spcPct val="110000"/>
              </a:lnSpc>
              <a:defRPr/>
            </a:pPr>
            <a:r>
              <a:rPr lang="en-US" altLang="zh-CN" sz="2800">
                <a:solidFill>
                  <a:srgbClr val="000099"/>
                </a:solidFill>
                <a:effectLst>
                  <a:outerShdw blurRad="38100" dist="38100" dir="2700000" algn="tl">
                    <a:srgbClr val="C0C0C0"/>
                  </a:outerShdw>
                </a:effectLst>
                <a:latin typeface="Times New Roman" pitchFamily="18" charset="0"/>
              </a:rPr>
              <a:t>    </a:t>
            </a:r>
            <a:r>
              <a:rPr lang="zh-CN" altLang="en-US" sz="2800">
                <a:solidFill>
                  <a:srgbClr val="000099"/>
                </a:solidFill>
                <a:effectLst>
                  <a:outerShdw blurRad="38100" dist="38100" dir="2700000" algn="tl">
                    <a:srgbClr val="C0C0C0"/>
                  </a:outerShdw>
                </a:effectLst>
                <a:latin typeface="Times New Roman" pitchFamily="18" charset="0"/>
              </a:rPr>
              <a:t>基极电位</a:t>
            </a:r>
            <a:r>
              <a:rPr lang="en-US" altLang="zh-CN" sz="2800" i="1">
                <a:solidFill>
                  <a:srgbClr val="000099"/>
                </a:solidFill>
                <a:effectLst>
                  <a:outerShdw blurRad="38100" dist="38100" dir="2700000" algn="tl">
                    <a:srgbClr val="C0C0C0"/>
                  </a:outerShdw>
                </a:effectLst>
                <a:latin typeface="Times New Roman" pitchFamily="18" charset="0"/>
              </a:rPr>
              <a:t>V</a:t>
            </a:r>
            <a:r>
              <a:rPr lang="en-US" altLang="zh-CN" sz="2800" baseline="-25000">
                <a:solidFill>
                  <a:srgbClr val="000099"/>
                </a:solidFill>
                <a:effectLst>
                  <a:outerShdw blurRad="38100" dist="38100" dir="2700000" algn="tl">
                    <a:srgbClr val="C0C0C0"/>
                  </a:outerShdw>
                </a:effectLst>
                <a:latin typeface="Times New Roman" pitchFamily="18" charset="0"/>
              </a:rPr>
              <a:t>B</a:t>
            </a:r>
            <a:r>
              <a:rPr lang="zh-CN" altLang="en-US" sz="2800">
                <a:solidFill>
                  <a:srgbClr val="000099"/>
                </a:solidFill>
                <a:effectLst>
                  <a:outerShdw blurRad="38100" dist="38100" dir="2700000" algn="tl">
                    <a:srgbClr val="C0C0C0"/>
                  </a:outerShdw>
                </a:effectLst>
                <a:latin typeface="Times New Roman" pitchFamily="18" charset="0"/>
              </a:rPr>
              <a:t>与晶体管的参数无关，不受温度的影响。</a:t>
            </a:r>
          </a:p>
        </p:txBody>
      </p:sp>
      <p:pic>
        <p:nvPicPr>
          <p:cNvPr id="87049" name="Picture 331" descr="图片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3850" y="1301279"/>
            <a:ext cx="4822825"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9332"/>
                                        </p:tgtEl>
                                        <p:attrNameLst>
                                          <p:attrName>style.visibility</p:attrName>
                                        </p:attrNameLst>
                                      </p:cBhvr>
                                      <p:to>
                                        <p:strVal val="visible"/>
                                      </p:to>
                                    </p:set>
                                    <p:animEffect transition="in" filter="wipe(left)">
                                      <p:cBhvr>
                                        <p:cTn id="7" dur="500"/>
                                        <p:tgtEl>
                                          <p:spTgt spid="993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9335"/>
                                        </p:tgtEl>
                                        <p:attrNameLst>
                                          <p:attrName>style.visibility</p:attrName>
                                        </p:attrNameLst>
                                      </p:cBhvr>
                                      <p:to>
                                        <p:strVal val="visible"/>
                                      </p:to>
                                    </p:set>
                                    <p:animEffect transition="in" filter="wipe(left)">
                                      <p:cBhvr>
                                        <p:cTn id="12" dur="500"/>
                                        <p:tgtEl>
                                          <p:spTgt spid="99335"/>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99334"/>
                                        </p:tgtEl>
                                        <p:attrNameLst>
                                          <p:attrName>style.visibility</p:attrName>
                                        </p:attrNameLst>
                                      </p:cBhvr>
                                      <p:to>
                                        <p:strVal val="visible"/>
                                      </p:to>
                                    </p:set>
                                    <p:animEffect transition="in" filter="wipe(left)">
                                      <p:cBhvr>
                                        <p:cTn id="16" dur="500"/>
                                        <p:tgtEl>
                                          <p:spTgt spid="9933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99336"/>
                                        </p:tgtEl>
                                        <p:attrNameLst>
                                          <p:attrName>style.visibility</p:attrName>
                                        </p:attrNameLst>
                                      </p:cBhvr>
                                      <p:to>
                                        <p:strVal val="visible"/>
                                      </p:to>
                                    </p:set>
                                    <p:animEffect transition="in" filter="wipe(left)">
                                      <p:cBhvr>
                                        <p:cTn id="21" dur="500"/>
                                        <p:tgtEl>
                                          <p:spTgt spid="9933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9579"/>
                                        </p:tgtEl>
                                        <p:attrNameLst>
                                          <p:attrName>style.visibility</p:attrName>
                                        </p:attrNameLst>
                                      </p:cBhvr>
                                      <p:to>
                                        <p:strVal val="visible"/>
                                      </p:to>
                                    </p:set>
                                    <p:animEffect transition="in" filter="wipe(left)">
                                      <p:cBhvr>
                                        <p:cTn id="26" dur="500"/>
                                        <p:tgtEl>
                                          <p:spTgt spid="99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579"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62" name="Rectangle 2"/>
          <p:cNvSpPr>
            <a:spLocks noGrp="1" noChangeArrowheads="1"/>
          </p:cNvSpPr>
          <p:nvPr>
            <p:ph type="ctrTitle" idx="4294967295"/>
          </p:nvPr>
        </p:nvSpPr>
        <p:spPr bwMode="auto">
          <a:xfrm>
            <a:off x="0" y="61913"/>
            <a:ext cx="4876800" cy="6096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eaLnBrk="1" hangingPunct="1">
              <a:spcBef>
                <a:spcPct val="50000"/>
              </a:spcBef>
              <a:defRPr/>
            </a:pPr>
            <a:r>
              <a:rPr lang="en-US" altLang="zh-CN" sz="2800" b="1" kern="1200" dirty="0">
                <a:solidFill>
                  <a:srgbClr val="0000FF"/>
                </a:solidFill>
                <a:latin typeface="微软雅黑" panose="020B0503020204020204" pitchFamily="34" charset="-122"/>
                <a:ea typeface="微软雅黑" panose="020B0503020204020204" pitchFamily="34" charset="-122"/>
                <a:cs typeface="+mn-cs"/>
              </a:rPr>
              <a:t>15.4.2   </a:t>
            </a:r>
            <a:r>
              <a:rPr lang="zh-CN" altLang="en-US" sz="2800" b="1" kern="1200" dirty="0">
                <a:solidFill>
                  <a:srgbClr val="0000FF"/>
                </a:solidFill>
                <a:latin typeface="微软雅黑" panose="020B0503020204020204" pitchFamily="34" charset="-122"/>
                <a:ea typeface="微软雅黑" panose="020B0503020204020204" pitchFamily="34" charset="-122"/>
                <a:cs typeface="+mn-cs"/>
              </a:rPr>
              <a:t>分压式偏置电路</a:t>
            </a:r>
          </a:p>
        </p:txBody>
      </p:sp>
      <p:sp>
        <p:nvSpPr>
          <p:cNvPr id="245763" name="Rectangle 3"/>
          <p:cNvSpPr>
            <a:spLocks noGrp="1" noChangeArrowheads="1"/>
          </p:cNvSpPr>
          <p:nvPr>
            <p:ph type="subTitle" idx="4294967295"/>
          </p:nvPr>
        </p:nvSpPr>
        <p:spPr bwMode="auto">
          <a:xfrm>
            <a:off x="0" y="739775"/>
            <a:ext cx="4038600" cy="5334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marL="0" indent="0" algn="l" eaLnBrk="1" hangingPunct="1">
              <a:buNone/>
              <a:defRPr/>
            </a:pPr>
            <a:r>
              <a:rPr lang="en-US" altLang="zh-CN" sz="2800" b="1" dirty="0" smtClean="0">
                <a:solidFill>
                  <a:srgbClr val="FF0000"/>
                </a:solidFill>
                <a:effectLst>
                  <a:outerShdw blurRad="38100" dist="38100" dir="2700000" algn="tl">
                    <a:srgbClr val="000000">
                      <a:alpha val="43137"/>
                    </a:srgbClr>
                  </a:outerShdw>
                </a:effectLst>
              </a:rPr>
              <a:t>1.  </a:t>
            </a:r>
            <a:r>
              <a:rPr lang="zh-CN" altLang="en-US" sz="2800" b="1" dirty="0" smtClean="0">
                <a:solidFill>
                  <a:srgbClr val="FF0000"/>
                </a:solidFill>
                <a:effectLst>
                  <a:outerShdw blurRad="38100" dist="38100" dir="2700000" algn="tl">
                    <a:srgbClr val="000000">
                      <a:alpha val="43137"/>
                    </a:srgbClr>
                  </a:outerShdw>
                </a:effectLst>
              </a:rPr>
              <a:t>稳定</a:t>
            </a:r>
            <a:r>
              <a:rPr lang="en-US" altLang="zh-CN" sz="2800" b="1" i="1" dirty="0" smtClean="0">
                <a:solidFill>
                  <a:srgbClr val="FF0000"/>
                </a:solidFill>
                <a:effectLst>
                  <a:outerShdw blurRad="38100" dist="38100" dir="2700000" algn="tl">
                    <a:srgbClr val="000000">
                      <a:alpha val="43137"/>
                    </a:srgbClr>
                  </a:outerShdw>
                </a:effectLst>
              </a:rPr>
              <a:t>Q</a:t>
            </a:r>
            <a:r>
              <a:rPr lang="zh-CN" altLang="en-US" sz="2800" b="1" dirty="0" smtClean="0">
                <a:solidFill>
                  <a:srgbClr val="FF0000"/>
                </a:solidFill>
                <a:effectLst>
                  <a:outerShdw blurRad="38100" dist="38100" dir="2700000" algn="tl">
                    <a:srgbClr val="000000">
                      <a:alpha val="43137"/>
                    </a:srgbClr>
                  </a:outerShdw>
                </a:effectLst>
              </a:rPr>
              <a:t>点的原理</a:t>
            </a:r>
          </a:p>
        </p:txBody>
      </p:sp>
      <p:graphicFrame>
        <p:nvGraphicFramePr>
          <p:cNvPr id="245847" name="Object 87"/>
          <p:cNvGraphicFramePr>
            <a:graphicFrameLocks noChangeAspect="1"/>
          </p:cNvGraphicFramePr>
          <p:nvPr/>
        </p:nvGraphicFramePr>
        <p:xfrm>
          <a:off x="5238750" y="1006475"/>
          <a:ext cx="3149600" cy="1101725"/>
        </p:xfrm>
        <a:graphic>
          <a:graphicData uri="http://schemas.openxmlformats.org/presentationml/2006/ole">
            <mc:AlternateContent xmlns:mc="http://schemas.openxmlformats.org/markup-compatibility/2006">
              <mc:Choice xmlns:v="urn:schemas-microsoft-com:vml" Requires="v">
                <p:oleObj spid="_x0000_s89469" name="Equation" r:id="rId4" imgW="1152648" imgH="352533" progId="Equation.3">
                  <p:embed/>
                </p:oleObj>
              </mc:Choice>
              <mc:Fallback>
                <p:oleObj name="Equation" r:id="rId4" imgW="1152648" imgH="352533" progId="Equation.3">
                  <p:embed/>
                  <p:pic>
                    <p:nvPicPr>
                      <p:cNvPr id="0" name="Object 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8750" y="1006475"/>
                        <a:ext cx="3149600" cy="110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48" name="Object 88"/>
          <p:cNvGraphicFramePr>
            <a:graphicFrameLocks noChangeAspect="1"/>
          </p:cNvGraphicFramePr>
          <p:nvPr/>
        </p:nvGraphicFramePr>
        <p:xfrm>
          <a:off x="5214938" y="2209800"/>
          <a:ext cx="3101975" cy="558800"/>
        </p:xfrm>
        <a:graphic>
          <a:graphicData uri="http://schemas.openxmlformats.org/presentationml/2006/ole">
            <mc:AlternateContent xmlns:mc="http://schemas.openxmlformats.org/markup-compatibility/2006">
              <mc:Choice xmlns:v="urn:schemas-microsoft-com:vml" Requires="v">
                <p:oleObj spid="_x0000_s89470" name="公式" r:id="rId6" imgW="1114316" imgH="133347" progId="Equation.3">
                  <p:embed/>
                </p:oleObj>
              </mc:Choice>
              <mc:Fallback>
                <p:oleObj name="公式" r:id="rId6" imgW="1114316" imgH="133347" progId="Equation.3">
                  <p:embed/>
                  <p:pic>
                    <p:nvPicPr>
                      <p:cNvPr id="0" name="Object 8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4938" y="2209800"/>
                        <a:ext cx="3101975"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49" name="Object 89"/>
          <p:cNvGraphicFramePr>
            <a:graphicFrameLocks noChangeAspect="1"/>
          </p:cNvGraphicFramePr>
          <p:nvPr/>
        </p:nvGraphicFramePr>
        <p:xfrm>
          <a:off x="5181600" y="2827338"/>
          <a:ext cx="3352800" cy="2225675"/>
        </p:xfrm>
        <a:graphic>
          <a:graphicData uri="http://schemas.openxmlformats.org/presentationml/2006/ole">
            <mc:AlternateContent xmlns:mc="http://schemas.openxmlformats.org/markup-compatibility/2006">
              <mc:Choice xmlns:v="urn:schemas-microsoft-com:vml" Requires="v">
                <p:oleObj spid="_x0000_s89471" name="Equation" r:id="rId8" imgW="1162095" imgH="809531" progId="Equation.3">
                  <p:embed/>
                </p:oleObj>
              </mc:Choice>
              <mc:Fallback>
                <p:oleObj name="Equation" r:id="rId8" imgW="1162095" imgH="809531" progId="Equation.3">
                  <p:embed/>
                  <p:pic>
                    <p:nvPicPr>
                      <p:cNvPr id="0" name="Object 8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1600" y="2827338"/>
                        <a:ext cx="3352800" cy="222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014" name="Rectangle 254"/>
          <p:cNvSpPr>
            <a:spLocks noChangeArrowheads="1"/>
          </p:cNvSpPr>
          <p:nvPr/>
        </p:nvSpPr>
        <p:spPr bwMode="auto">
          <a:xfrm>
            <a:off x="1116013" y="5294313"/>
            <a:ext cx="6840537" cy="582612"/>
          </a:xfrm>
          <a:prstGeom prst="rect">
            <a:avLst/>
          </a:prstGeom>
          <a:noFill/>
          <a:ln w="38100">
            <a:noFill/>
            <a:miter lim="800000"/>
            <a:headEnd/>
            <a:tailEnd/>
          </a:ln>
          <a:effectLst/>
        </p:spPr>
        <p:txBody>
          <a:bodyPr lIns="90000" tIns="46800" rIns="90000" bIns="46800" anchor="ctr">
            <a:spAutoFit/>
          </a:bodyPr>
          <a:lstStyle/>
          <a:p>
            <a:pPr eaLnBrk="1" hangingPunct="1">
              <a:lnSpc>
                <a:spcPct val="115000"/>
              </a:lnSpc>
              <a:defRPr/>
            </a:pPr>
            <a:r>
              <a:rPr lang="zh-CN" altLang="en-US" sz="2800">
                <a:solidFill>
                  <a:srgbClr val="000099"/>
                </a:solidFill>
                <a:effectLst>
                  <a:outerShdw blurRad="38100" dist="38100" dir="2700000" algn="tl">
                    <a:srgbClr val="C0C0C0"/>
                  </a:outerShdw>
                </a:effectLst>
                <a:latin typeface="Times New Roman" pitchFamily="18" charset="0"/>
              </a:rPr>
              <a:t>集电极电流基本恒定，不随温度变化。</a:t>
            </a:r>
          </a:p>
        </p:txBody>
      </p:sp>
      <p:pic>
        <p:nvPicPr>
          <p:cNvPr id="89096" name="Picture 255" descr="图片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850" y="1628775"/>
            <a:ext cx="4822825"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5847"/>
                                        </p:tgtEl>
                                        <p:attrNameLst>
                                          <p:attrName>style.visibility</p:attrName>
                                        </p:attrNameLst>
                                      </p:cBhvr>
                                      <p:to>
                                        <p:strVal val="visible"/>
                                      </p:to>
                                    </p:set>
                                    <p:animEffect transition="in" filter="wipe(left)">
                                      <p:cBhvr>
                                        <p:cTn id="7" dur="500"/>
                                        <p:tgtEl>
                                          <p:spTgt spid="2458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5848"/>
                                        </p:tgtEl>
                                        <p:attrNameLst>
                                          <p:attrName>style.visibility</p:attrName>
                                        </p:attrNameLst>
                                      </p:cBhvr>
                                      <p:to>
                                        <p:strVal val="visible"/>
                                      </p:to>
                                    </p:set>
                                    <p:animEffect transition="in" filter="wipe(left)">
                                      <p:cBhvr>
                                        <p:cTn id="12" dur="500"/>
                                        <p:tgtEl>
                                          <p:spTgt spid="2458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5849"/>
                                        </p:tgtEl>
                                        <p:attrNameLst>
                                          <p:attrName>style.visibility</p:attrName>
                                        </p:attrNameLst>
                                      </p:cBhvr>
                                      <p:to>
                                        <p:strVal val="visible"/>
                                      </p:to>
                                    </p:set>
                                    <p:animEffect transition="in" filter="wipe(left)">
                                      <p:cBhvr>
                                        <p:cTn id="17" dur="500"/>
                                        <p:tgtEl>
                                          <p:spTgt spid="2458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6014"/>
                                        </p:tgtEl>
                                        <p:attrNameLst>
                                          <p:attrName>style.visibility</p:attrName>
                                        </p:attrNameLst>
                                      </p:cBhvr>
                                      <p:to>
                                        <p:strVal val="visible"/>
                                      </p:to>
                                    </p:set>
                                    <p:animEffect transition="in" filter="wipe(left)">
                                      <p:cBhvr>
                                        <p:cTn id="22" dur="500"/>
                                        <p:tgtEl>
                                          <p:spTgt spid="246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14"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5003800" y="1009824"/>
            <a:ext cx="3816350" cy="4157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indent="381000">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10000"/>
              </a:lnSpc>
            </a:pPr>
            <a:r>
              <a:rPr lang="zh-CN" altLang="en-US" dirty="0">
                <a:solidFill>
                  <a:schemeClr val="tx1"/>
                </a:solidFill>
              </a:rPr>
              <a:t>从</a:t>
            </a:r>
            <a:r>
              <a:rPr lang="en-US" altLang="zh-CN" i="1" dirty="0">
                <a:solidFill>
                  <a:schemeClr val="tx1"/>
                </a:solidFill>
                <a:latin typeface="Times New Roman" panose="02020603050405020304" pitchFamily="18" charset="0"/>
              </a:rPr>
              <a:t>Q</a:t>
            </a:r>
            <a:r>
              <a:rPr lang="zh-CN" altLang="en-US" dirty="0">
                <a:solidFill>
                  <a:schemeClr val="tx1"/>
                </a:solidFill>
                <a:latin typeface="Times New Roman" panose="02020603050405020304" pitchFamily="18" charset="0"/>
              </a:rPr>
              <a:t>点</a:t>
            </a:r>
            <a:r>
              <a:rPr lang="zh-CN" altLang="en-US" dirty="0">
                <a:solidFill>
                  <a:schemeClr val="tx1"/>
                </a:solidFill>
              </a:rPr>
              <a:t>稳定的角度看</a:t>
            </a:r>
            <a:r>
              <a:rPr lang="en-US" altLang="zh-CN" dirty="0">
                <a:solidFill>
                  <a:schemeClr val="tx1"/>
                </a:solidFill>
              </a:rPr>
              <a:t>,</a:t>
            </a:r>
            <a:r>
              <a:rPr lang="zh-CN" altLang="en-US" dirty="0">
                <a:solidFill>
                  <a:schemeClr val="tx1"/>
                </a:solidFill>
              </a:rPr>
              <a:t>似乎</a:t>
            </a:r>
            <a:r>
              <a:rPr lang="en-US" altLang="zh-CN" i="1" dirty="0">
                <a:solidFill>
                  <a:schemeClr val="tx1"/>
                </a:solidFill>
                <a:latin typeface="Times New Roman" panose="02020603050405020304" pitchFamily="18" charset="0"/>
              </a:rPr>
              <a:t>I</a:t>
            </a:r>
            <a:r>
              <a:rPr lang="en-US" altLang="zh-CN" baseline="-25000" dirty="0">
                <a:solidFill>
                  <a:schemeClr val="tx1"/>
                </a:solidFill>
                <a:latin typeface="Times New Roman" panose="02020603050405020304" pitchFamily="18" charset="0"/>
              </a:rPr>
              <a:t>2</a:t>
            </a:r>
            <a:r>
              <a:rPr lang="zh-CN" altLang="en-US" dirty="0">
                <a:solidFill>
                  <a:schemeClr val="tx1"/>
                </a:solidFill>
              </a:rPr>
              <a:t>、</a:t>
            </a:r>
            <a:r>
              <a:rPr lang="en-US" altLang="zh-CN" i="1" dirty="0">
                <a:solidFill>
                  <a:schemeClr val="tx1"/>
                </a:solidFill>
                <a:latin typeface="Times New Roman" panose="02020603050405020304" pitchFamily="18" charset="0"/>
              </a:rPr>
              <a:t>V</a:t>
            </a:r>
            <a:r>
              <a:rPr lang="en-US" altLang="zh-CN" baseline="-25000" dirty="0">
                <a:solidFill>
                  <a:schemeClr val="tx1"/>
                </a:solidFill>
                <a:latin typeface="Times New Roman" panose="02020603050405020304" pitchFamily="18" charset="0"/>
              </a:rPr>
              <a:t>B</a:t>
            </a:r>
            <a:r>
              <a:rPr lang="zh-CN" altLang="en-US" dirty="0">
                <a:solidFill>
                  <a:schemeClr val="tx1"/>
                </a:solidFill>
              </a:rPr>
              <a:t>越大越好。</a:t>
            </a:r>
          </a:p>
          <a:p>
            <a:pPr eaLnBrk="1" hangingPunct="1">
              <a:lnSpc>
                <a:spcPct val="110000"/>
              </a:lnSpc>
            </a:pPr>
            <a:r>
              <a:rPr lang="zh-CN" altLang="en-US" dirty="0">
                <a:solidFill>
                  <a:schemeClr val="tx1"/>
                </a:solidFill>
              </a:rPr>
              <a:t>但 </a:t>
            </a:r>
            <a:r>
              <a:rPr lang="en-US" altLang="zh-CN" i="1" dirty="0">
                <a:solidFill>
                  <a:schemeClr val="tx1"/>
                </a:solidFill>
                <a:latin typeface="Times New Roman" panose="02020603050405020304" pitchFamily="18" charset="0"/>
              </a:rPr>
              <a:t>I</a:t>
            </a:r>
            <a:r>
              <a:rPr lang="en-US" altLang="zh-CN" baseline="-25000" dirty="0">
                <a:solidFill>
                  <a:schemeClr val="tx1"/>
                </a:solidFill>
                <a:latin typeface="Times New Roman" panose="02020603050405020304" pitchFamily="18" charset="0"/>
              </a:rPr>
              <a:t>2 </a:t>
            </a:r>
            <a:r>
              <a:rPr lang="zh-CN" altLang="en-US" dirty="0">
                <a:solidFill>
                  <a:schemeClr val="tx1"/>
                </a:solidFill>
              </a:rPr>
              <a:t>越大，</a:t>
            </a:r>
            <a:r>
              <a:rPr lang="en-US" altLang="zh-CN" i="1" dirty="0">
                <a:solidFill>
                  <a:schemeClr val="tx1"/>
                </a:solidFill>
                <a:latin typeface="Times New Roman" panose="02020603050405020304" pitchFamily="18" charset="0"/>
              </a:rPr>
              <a:t>R</a:t>
            </a:r>
            <a:r>
              <a:rPr lang="en-US" altLang="zh-CN" baseline="-25000" dirty="0">
                <a:solidFill>
                  <a:schemeClr val="tx1"/>
                </a:solidFill>
                <a:latin typeface="Times New Roman" panose="02020603050405020304" pitchFamily="18" charset="0"/>
              </a:rPr>
              <a:t>B1</a:t>
            </a:r>
            <a:r>
              <a:rPr lang="zh-CN" altLang="en-US" dirty="0">
                <a:solidFill>
                  <a:schemeClr val="tx1"/>
                </a:solidFill>
                <a:latin typeface="Times New Roman" panose="02020603050405020304" pitchFamily="18" charset="0"/>
              </a:rPr>
              <a:t>、</a:t>
            </a:r>
            <a:r>
              <a:rPr lang="en-US" altLang="zh-CN" i="1" dirty="0">
                <a:solidFill>
                  <a:schemeClr val="tx1"/>
                </a:solidFill>
                <a:latin typeface="Times New Roman" panose="02020603050405020304" pitchFamily="18" charset="0"/>
              </a:rPr>
              <a:t>R</a:t>
            </a:r>
            <a:r>
              <a:rPr lang="en-US" altLang="zh-CN" baseline="-25000" dirty="0">
                <a:solidFill>
                  <a:schemeClr val="tx1"/>
                </a:solidFill>
                <a:latin typeface="Times New Roman" panose="02020603050405020304" pitchFamily="18" charset="0"/>
              </a:rPr>
              <a:t>B2</a:t>
            </a:r>
            <a:r>
              <a:rPr lang="zh-CN" altLang="en-US" dirty="0">
                <a:solidFill>
                  <a:schemeClr val="tx1"/>
                </a:solidFill>
              </a:rPr>
              <a:t>必须取得越小，将增加损耗，降低输入电阻。</a:t>
            </a:r>
          </a:p>
          <a:p>
            <a:pPr eaLnBrk="1" hangingPunct="1">
              <a:lnSpc>
                <a:spcPct val="110000"/>
              </a:lnSpc>
            </a:pPr>
            <a:r>
              <a:rPr lang="zh-CN" altLang="en-US" dirty="0">
                <a:solidFill>
                  <a:schemeClr val="tx1"/>
                </a:solidFill>
              </a:rPr>
              <a:t>而</a:t>
            </a:r>
            <a:r>
              <a:rPr lang="en-US" altLang="zh-CN" i="1" dirty="0">
                <a:solidFill>
                  <a:schemeClr val="tx1"/>
                </a:solidFill>
                <a:latin typeface="Times New Roman" panose="02020603050405020304" pitchFamily="18" charset="0"/>
              </a:rPr>
              <a:t>V</a:t>
            </a:r>
            <a:r>
              <a:rPr lang="en-US" altLang="zh-CN" baseline="-25000" dirty="0">
                <a:solidFill>
                  <a:schemeClr val="tx1"/>
                </a:solidFill>
                <a:latin typeface="Times New Roman" panose="02020603050405020304" pitchFamily="18" charset="0"/>
              </a:rPr>
              <a:t>B </a:t>
            </a:r>
            <a:r>
              <a:rPr lang="zh-CN" altLang="en-US" dirty="0">
                <a:solidFill>
                  <a:schemeClr val="tx1"/>
                </a:solidFill>
              </a:rPr>
              <a:t>过高必使 </a:t>
            </a:r>
            <a:r>
              <a:rPr lang="en-US" altLang="zh-CN" i="1" dirty="0">
                <a:solidFill>
                  <a:schemeClr val="tx1"/>
                </a:solidFill>
                <a:latin typeface="Times New Roman" panose="02020603050405020304" pitchFamily="18" charset="0"/>
              </a:rPr>
              <a:t>V</a:t>
            </a:r>
            <a:r>
              <a:rPr lang="en-US" altLang="zh-CN" baseline="-25000" dirty="0">
                <a:solidFill>
                  <a:schemeClr val="tx1"/>
                </a:solidFill>
                <a:latin typeface="Times New Roman" panose="02020603050405020304" pitchFamily="18" charset="0"/>
              </a:rPr>
              <a:t>E </a:t>
            </a:r>
            <a:r>
              <a:rPr lang="zh-CN" altLang="en-US" dirty="0">
                <a:solidFill>
                  <a:schemeClr val="tx1"/>
                </a:solidFill>
              </a:rPr>
              <a:t>也增高，在 </a:t>
            </a:r>
            <a:r>
              <a:rPr lang="en-US" altLang="zh-CN" i="1" dirty="0">
                <a:solidFill>
                  <a:schemeClr val="tx1"/>
                </a:solidFill>
                <a:latin typeface="Times New Roman" panose="02020603050405020304" pitchFamily="18" charset="0"/>
              </a:rPr>
              <a:t>U</a:t>
            </a:r>
            <a:r>
              <a:rPr lang="en-US" altLang="zh-CN" baseline="-25000" dirty="0">
                <a:solidFill>
                  <a:schemeClr val="tx1"/>
                </a:solidFill>
                <a:latin typeface="Times New Roman" panose="02020603050405020304" pitchFamily="18" charset="0"/>
              </a:rPr>
              <a:t>CC</a:t>
            </a:r>
            <a:r>
              <a:rPr lang="zh-CN" altLang="en-US" dirty="0">
                <a:solidFill>
                  <a:schemeClr val="tx1"/>
                </a:solidFill>
              </a:rPr>
              <a:t>一定时，势必使 </a:t>
            </a:r>
            <a:r>
              <a:rPr lang="en-US" altLang="zh-CN" i="1" dirty="0">
                <a:solidFill>
                  <a:schemeClr val="tx1"/>
                </a:solidFill>
                <a:latin typeface="Times New Roman" panose="02020603050405020304" pitchFamily="18" charset="0"/>
              </a:rPr>
              <a:t>U</a:t>
            </a:r>
            <a:r>
              <a:rPr lang="en-US" altLang="zh-CN" baseline="-25000" dirty="0">
                <a:solidFill>
                  <a:schemeClr val="tx1"/>
                </a:solidFill>
                <a:latin typeface="Times New Roman" panose="02020603050405020304" pitchFamily="18" charset="0"/>
              </a:rPr>
              <a:t>CE </a:t>
            </a:r>
            <a:r>
              <a:rPr lang="zh-CN" altLang="en-US" dirty="0">
                <a:solidFill>
                  <a:schemeClr val="tx1"/>
                </a:solidFill>
              </a:rPr>
              <a:t>减小，从而减小放大电路输出电压的动态范围。</a:t>
            </a:r>
          </a:p>
        </p:txBody>
      </p:sp>
      <p:sp>
        <p:nvSpPr>
          <p:cNvPr id="101379" name="Rectangle 3"/>
          <p:cNvSpPr>
            <a:spLocks noChangeArrowheads="1"/>
          </p:cNvSpPr>
          <p:nvPr/>
        </p:nvSpPr>
        <p:spPr bwMode="auto">
          <a:xfrm>
            <a:off x="468313" y="4797152"/>
            <a:ext cx="5616575" cy="1461042"/>
          </a:xfrm>
          <a:prstGeom prst="rect">
            <a:avLst/>
          </a:prstGeom>
          <a:noFill/>
          <a:ln w="38100">
            <a:noFill/>
            <a:miter lim="800000"/>
            <a:headEnd/>
            <a:tailEnd/>
          </a:ln>
          <a:effectLst/>
        </p:spPr>
        <p:txBody>
          <a:bodyPr lIns="90000" tIns="46800" rIns="90000" bIns="46800" anchor="ctr">
            <a:spAutoFit/>
          </a:bodyPr>
          <a:lstStyle/>
          <a:p>
            <a:pPr eaLnBrk="1" hangingPunct="1">
              <a:lnSpc>
                <a:spcPct val="110000"/>
              </a:lnSpc>
              <a:spcBef>
                <a:spcPct val="20000"/>
              </a:spcBef>
              <a:defRPr/>
            </a:pPr>
            <a:r>
              <a:rPr lang="zh-CN" altLang="en-US" dirty="0">
                <a:effectLst>
                  <a:outerShdw blurRad="38100" dist="38100" dir="2700000" algn="tl">
                    <a:srgbClr val="C0C0C0"/>
                  </a:outerShdw>
                </a:effectLst>
                <a:latin typeface="Times New Roman" pitchFamily="18" charset="0"/>
              </a:rPr>
              <a:t>在估算时一般选取</a:t>
            </a:r>
          </a:p>
          <a:p>
            <a:pPr eaLnBrk="1" hangingPunct="1">
              <a:lnSpc>
                <a:spcPct val="110000"/>
              </a:lnSpc>
              <a:spcBef>
                <a:spcPct val="20000"/>
              </a:spcBef>
              <a:defRPr/>
            </a:pPr>
            <a:r>
              <a:rPr lang="en-US" altLang="zh-CN" i="1" dirty="0">
                <a:solidFill>
                  <a:srgbClr val="000099"/>
                </a:solidFill>
                <a:latin typeface="Times New Roman" pitchFamily="18" charset="0"/>
              </a:rPr>
              <a:t>I</a:t>
            </a:r>
            <a:r>
              <a:rPr lang="en-US" altLang="zh-CN" baseline="-25000" dirty="0">
                <a:solidFill>
                  <a:srgbClr val="000099"/>
                </a:solidFill>
                <a:latin typeface="Times New Roman" pitchFamily="18" charset="0"/>
              </a:rPr>
              <a:t>2</a:t>
            </a:r>
            <a:r>
              <a:rPr lang="en-US" altLang="zh-CN" dirty="0">
                <a:solidFill>
                  <a:srgbClr val="000099"/>
                </a:solidFill>
                <a:latin typeface="Times New Roman" pitchFamily="18" charset="0"/>
              </a:rPr>
              <a:t>= (5 ~10) </a:t>
            </a:r>
            <a:r>
              <a:rPr lang="en-US" altLang="zh-CN" i="1" dirty="0">
                <a:solidFill>
                  <a:srgbClr val="000099"/>
                </a:solidFill>
                <a:latin typeface="Times New Roman" pitchFamily="18" charset="0"/>
              </a:rPr>
              <a:t>I</a:t>
            </a:r>
            <a:r>
              <a:rPr lang="en-US" altLang="zh-CN" baseline="-25000" dirty="0">
                <a:solidFill>
                  <a:srgbClr val="000099"/>
                </a:solidFill>
                <a:latin typeface="Times New Roman" pitchFamily="18" charset="0"/>
              </a:rPr>
              <a:t>B</a:t>
            </a:r>
            <a:r>
              <a:rPr lang="zh-CN" altLang="en-US" dirty="0">
                <a:solidFill>
                  <a:srgbClr val="000099"/>
                </a:solidFill>
                <a:latin typeface="Times New Roman" pitchFamily="18" charset="0"/>
              </a:rPr>
              <a:t>，</a:t>
            </a:r>
            <a:r>
              <a:rPr lang="en-US" altLang="zh-CN" i="1" dirty="0">
                <a:solidFill>
                  <a:srgbClr val="000099"/>
                </a:solidFill>
                <a:latin typeface="Times New Roman" pitchFamily="18" charset="0"/>
              </a:rPr>
              <a:t>V</a:t>
            </a:r>
            <a:r>
              <a:rPr lang="en-US" altLang="zh-CN" baseline="-25000" dirty="0">
                <a:solidFill>
                  <a:srgbClr val="000099"/>
                </a:solidFill>
                <a:latin typeface="Times New Roman" pitchFamily="18" charset="0"/>
              </a:rPr>
              <a:t>B</a:t>
            </a:r>
            <a:r>
              <a:rPr lang="en-US" altLang="zh-CN" dirty="0">
                <a:solidFill>
                  <a:srgbClr val="000099"/>
                </a:solidFill>
                <a:latin typeface="Times New Roman" pitchFamily="18" charset="0"/>
              </a:rPr>
              <a:t>= (5 ~10) </a:t>
            </a:r>
            <a:r>
              <a:rPr lang="en-US" altLang="zh-CN" i="1" dirty="0">
                <a:solidFill>
                  <a:srgbClr val="000099"/>
                </a:solidFill>
                <a:latin typeface="Times New Roman" pitchFamily="18" charset="0"/>
              </a:rPr>
              <a:t>U</a:t>
            </a:r>
            <a:r>
              <a:rPr lang="en-US" altLang="zh-CN" baseline="-25000" dirty="0">
                <a:solidFill>
                  <a:srgbClr val="000099"/>
                </a:solidFill>
                <a:latin typeface="Times New Roman" pitchFamily="18" charset="0"/>
              </a:rPr>
              <a:t>BE</a:t>
            </a:r>
            <a:endParaRPr lang="en-US" altLang="zh-CN" dirty="0">
              <a:solidFill>
                <a:srgbClr val="000099"/>
              </a:solidFill>
              <a:latin typeface="Times New Roman" pitchFamily="18" charset="0"/>
            </a:endParaRPr>
          </a:p>
          <a:p>
            <a:pPr eaLnBrk="1" hangingPunct="1">
              <a:lnSpc>
                <a:spcPct val="110000"/>
              </a:lnSpc>
              <a:spcBef>
                <a:spcPct val="20000"/>
              </a:spcBef>
              <a:defRPr/>
            </a:pPr>
            <a:r>
              <a:rPr lang="en-US" altLang="zh-CN" i="1" dirty="0">
                <a:solidFill>
                  <a:srgbClr val="000099"/>
                </a:solidFill>
                <a:latin typeface="Times New Roman" pitchFamily="18" charset="0"/>
              </a:rPr>
              <a:t>R</a:t>
            </a:r>
            <a:r>
              <a:rPr lang="en-US" altLang="zh-CN" baseline="-25000" dirty="0">
                <a:solidFill>
                  <a:srgbClr val="000099"/>
                </a:solidFill>
                <a:latin typeface="Times New Roman" pitchFamily="18" charset="0"/>
              </a:rPr>
              <a:t>B1</a:t>
            </a:r>
            <a:r>
              <a:rPr lang="zh-CN" altLang="en-US" dirty="0">
                <a:solidFill>
                  <a:srgbClr val="000099"/>
                </a:solidFill>
                <a:latin typeface="Times New Roman" pitchFamily="18" charset="0"/>
              </a:rPr>
              <a:t>、</a:t>
            </a:r>
            <a:r>
              <a:rPr lang="en-US" altLang="zh-CN" i="1" dirty="0">
                <a:solidFill>
                  <a:srgbClr val="000099"/>
                </a:solidFill>
                <a:latin typeface="Times New Roman" pitchFamily="18" charset="0"/>
              </a:rPr>
              <a:t>R</a:t>
            </a:r>
            <a:r>
              <a:rPr lang="en-US" altLang="zh-CN" baseline="-25000" dirty="0">
                <a:solidFill>
                  <a:srgbClr val="000099"/>
                </a:solidFill>
                <a:latin typeface="Times New Roman" pitchFamily="18" charset="0"/>
              </a:rPr>
              <a:t>B2</a:t>
            </a:r>
            <a:r>
              <a:rPr lang="zh-CN" altLang="en-US" dirty="0">
                <a:solidFill>
                  <a:srgbClr val="000099"/>
                </a:solidFill>
              </a:rPr>
              <a:t>的阻值一般为几十千欧。</a:t>
            </a:r>
          </a:p>
        </p:txBody>
      </p:sp>
      <p:sp>
        <p:nvSpPr>
          <p:cNvPr id="101380" name="Rectangle 4"/>
          <p:cNvSpPr>
            <a:spLocks noChangeArrowheads="1"/>
          </p:cNvSpPr>
          <p:nvPr/>
        </p:nvSpPr>
        <p:spPr bwMode="auto">
          <a:xfrm>
            <a:off x="323528" y="643594"/>
            <a:ext cx="1728656" cy="463846"/>
          </a:xfrm>
          <a:prstGeom prst="rect">
            <a:avLst/>
          </a:prstGeom>
          <a:noFill/>
          <a:ln w="38100">
            <a:noFill/>
            <a:miter lim="800000"/>
            <a:headEnd/>
            <a:tailEnd/>
          </a:ln>
          <a:effectLst/>
        </p:spPr>
        <p:txBody>
          <a:bodyPr wrap="none" lIns="90000" tIns="46800" rIns="90000" bIns="46800" anchor="ctr">
            <a:spAutoFit/>
          </a:bodyPr>
          <a:lstStyle/>
          <a:p>
            <a:pPr algn="ctr" eaLnBrk="1" hangingPunct="1">
              <a:spcBef>
                <a:spcPct val="50000"/>
              </a:spcBef>
              <a:defRPr/>
            </a:pPr>
            <a:r>
              <a:rPr lang="zh-CN" altLang="en-US" dirty="0">
                <a:effectLst>
                  <a:outerShdw blurRad="38100" dist="38100" dir="2700000" algn="tl">
                    <a:srgbClr val="C0C0C0"/>
                  </a:outerShdw>
                </a:effectLst>
                <a:latin typeface="Times New Roman" pitchFamily="18" charset="0"/>
              </a:rPr>
              <a:t>参数的选择</a:t>
            </a:r>
          </a:p>
        </p:txBody>
      </p:sp>
      <p:pic>
        <p:nvPicPr>
          <p:cNvPr id="91141" name="Picture 244" descr="图片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 y="1129903"/>
            <a:ext cx="4822825"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0" y="61913"/>
            <a:ext cx="4876800" cy="609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b="1" kern="1200" dirty="0" smtClean="0">
                <a:solidFill>
                  <a:srgbClr val="0000FF"/>
                </a:solidFill>
                <a:latin typeface="微软雅黑" panose="020B0503020204020204" pitchFamily="34" charset="-122"/>
                <a:ea typeface="微软雅黑" panose="020B0503020204020204" pitchFamily="34" charset="-122"/>
                <a:cs typeface="+mn-cs"/>
              </a:rPr>
              <a:t>15.4.2   </a:t>
            </a:r>
            <a:r>
              <a:rPr lang="zh-CN" altLang="en-US" sz="2800" b="1" kern="1200" dirty="0" smtClean="0">
                <a:solidFill>
                  <a:srgbClr val="0000FF"/>
                </a:solidFill>
                <a:latin typeface="微软雅黑" panose="020B0503020204020204" pitchFamily="34" charset="-122"/>
                <a:ea typeface="微软雅黑" panose="020B0503020204020204" pitchFamily="34" charset="-122"/>
                <a:cs typeface="+mn-cs"/>
              </a:rPr>
              <a:t>分压式偏置电路</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378">
                                            <p:txEl>
                                              <p:pRg st="0" end="0"/>
                                            </p:txEl>
                                          </p:spTgt>
                                        </p:tgtEl>
                                        <p:attrNameLst>
                                          <p:attrName>style.visibility</p:attrName>
                                        </p:attrNameLst>
                                      </p:cBhvr>
                                      <p:to>
                                        <p:strVal val="visible"/>
                                      </p:to>
                                    </p:set>
                                    <p:animEffect transition="in" filter="wipe(left)">
                                      <p:cBhvr>
                                        <p:cTn id="7" dur="500"/>
                                        <p:tgtEl>
                                          <p:spTgt spid="1013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1378">
                                            <p:txEl>
                                              <p:pRg st="1" end="1"/>
                                            </p:txEl>
                                          </p:spTgt>
                                        </p:tgtEl>
                                        <p:attrNameLst>
                                          <p:attrName>style.visibility</p:attrName>
                                        </p:attrNameLst>
                                      </p:cBhvr>
                                      <p:to>
                                        <p:strVal val="visible"/>
                                      </p:to>
                                    </p:set>
                                    <p:animEffect transition="in" filter="wipe(left)">
                                      <p:cBhvr>
                                        <p:cTn id="12" dur="500"/>
                                        <p:tgtEl>
                                          <p:spTgt spid="10137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1378">
                                            <p:txEl>
                                              <p:pRg st="2" end="2"/>
                                            </p:txEl>
                                          </p:spTgt>
                                        </p:tgtEl>
                                        <p:attrNameLst>
                                          <p:attrName>style.visibility</p:attrName>
                                        </p:attrNameLst>
                                      </p:cBhvr>
                                      <p:to>
                                        <p:strVal val="visible"/>
                                      </p:to>
                                    </p:set>
                                    <p:animEffect transition="in" filter="wipe(left)">
                                      <p:cBhvr>
                                        <p:cTn id="17" dur="500"/>
                                        <p:tgtEl>
                                          <p:spTgt spid="10137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1379">
                                            <p:txEl>
                                              <p:pRg st="0" end="0"/>
                                            </p:txEl>
                                          </p:spTgt>
                                        </p:tgtEl>
                                        <p:attrNameLst>
                                          <p:attrName>style.visibility</p:attrName>
                                        </p:attrNameLst>
                                      </p:cBhvr>
                                      <p:to>
                                        <p:strVal val="visible"/>
                                      </p:to>
                                    </p:set>
                                    <p:animEffect transition="in" filter="wipe(left)">
                                      <p:cBhvr>
                                        <p:cTn id="22" dur="500"/>
                                        <p:tgtEl>
                                          <p:spTgt spid="10137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1379">
                                            <p:txEl>
                                              <p:pRg st="1" end="1"/>
                                            </p:txEl>
                                          </p:spTgt>
                                        </p:tgtEl>
                                        <p:attrNameLst>
                                          <p:attrName>style.visibility</p:attrName>
                                        </p:attrNameLst>
                                      </p:cBhvr>
                                      <p:to>
                                        <p:strVal val="visible"/>
                                      </p:to>
                                    </p:set>
                                    <p:animEffect transition="in" filter="wipe(left)">
                                      <p:cBhvr>
                                        <p:cTn id="27" dur="500"/>
                                        <p:tgtEl>
                                          <p:spTgt spid="101379">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1379">
                                            <p:txEl>
                                              <p:pRg st="2" end="2"/>
                                            </p:txEl>
                                          </p:spTgt>
                                        </p:tgtEl>
                                        <p:attrNameLst>
                                          <p:attrName>style.visibility</p:attrName>
                                        </p:attrNameLst>
                                      </p:cBhvr>
                                      <p:to>
                                        <p:strVal val="visible"/>
                                      </p:to>
                                    </p:set>
                                    <p:animEffect transition="in" filter="wipe(left)">
                                      <p:cBhvr>
                                        <p:cTn id="32" dur="500"/>
                                        <p:tgtEl>
                                          <p:spTgt spid="1013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build="p" autoUpdateAnimBg="0"/>
      <p:bldP spid="101379"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8" name="Rectangle 4"/>
          <p:cNvSpPr>
            <a:spLocks noChangeArrowheads="1"/>
          </p:cNvSpPr>
          <p:nvPr/>
        </p:nvSpPr>
        <p:spPr bwMode="auto">
          <a:xfrm>
            <a:off x="-138112" y="681683"/>
            <a:ext cx="3211512" cy="463846"/>
          </a:xfrm>
          <a:prstGeom prst="rect">
            <a:avLst/>
          </a:prstGeom>
          <a:noFill/>
          <a:ln w="38100">
            <a:noFill/>
            <a:miter lim="800000"/>
            <a:headEnd/>
            <a:tailEnd/>
          </a:ln>
          <a:effectLst/>
        </p:spPr>
        <p:txBody>
          <a:bodyPr lIns="90000" tIns="46800" rIns="90000" bIns="46800" anchor="ctr">
            <a:spAutoFit/>
          </a:bodyPr>
          <a:lstStyle/>
          <a:p>
            <a:pPr algn="ctr" eaLnBrk="1" hangingPunct="1">
              <a:spcBef>
                <a:spcPct val="50000"/>
              </a:spcBef>
              <a:defRPr/>
            </a:pPr>
            <a:r>
              <a:rPr lang="en-US" altLang="zh-CN" dirty="0">
                <a:effectLst>
                  <a:outerShdw blurRad="38100" dist="38100" dir="2700000" algn="tl">
                    <a:srgbClr val="C0C0C0"/>
                  </a:outerShdw>
                </a:effectLst>
                <a:latin typeface="Times New Roman" pitchFamily="18" charset="0"/>
              </a:rPr>
              <a:t>Q </a:t>
            </a:r>
            <a:r>
              <a:rPr lang="zh-CN" altLang="en-US" dirty="0">
                <a:effectLst>
                  <a:outerShdw blurRad="38100" dist="38100" dir="2700000" algn="tl">
                    <a:srgbClr val="C0C0C0"/>
                  </a:outerShdw>
                </a:effectLst>
                <a:latin typeface="Times New Roman" pitchFamily="18" charset="0"/>
              </a:rPr>
              <a:t>点稳定的过程</a:t>
            </a:r>
          </a:p>
        </p:txBody>
      </p:sp>
      <p:grpSp>
        <p:nvGrpSpPr>
          <p:cNvPr id="2" name="Group 84"/>
          <p:cNvGrpSpPr>
            <a:grpSpLocks/>
          </p:cNvGrpSpPr>
          <p:nvPr/>
        </p:nvGrpSpPr>
        <p:grpSpPr bwMode="auto">
          <a:xfrm>
            <a:off x="1111250" y="4721225"/>
            <a:ext cx="628650" cy="506413"/>
            <a:chOff x="552" y="3204"/>
            <a:chExt cx="396" cy="319"/>
          </a:xfrm>
        </p:grpSpPr>
        <p:sp>
          <p:nvSpPr>
            <p:cNvPr id="93214" name="Text Box 85"/>
            <p:cNvSpPr txBox="1">
              <a:spLocks noChangeArrowheads="1"/>
            </p:cNvSpPr>
            <p:nvPr/>
          </p:nvSpPr>
          <p:spPr bwMode="auto">
            <a:xfrm>
              <a:off x="552" y="3231"/>
              <a:ext cx="39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i="1">
                  <a:solidFill>
                    <a:schemeClr val="tx2"/>
                  </a:solidFill>
                  <a:latin typeface="Times New Roman" panose="02020603050405020304" pitchFamily="18" charset="0"/>
                  <a:ea typeface="楷体_GB2312" pitchFamily="49" charset="-122"/>
                </a:rPr>
                <a:t>T</a:t>
              </a:r>
              <a:endParaRPr lang="en-US" altLang="zh-CN">
                <a:solidFill>
                  <a:srgbClr val="FF3300"/>
                </a:solidFill>
                <a:latin typeface="Times New Roman" panose="02020603050405020304" pitchFamily="18" charset="0"/>
                <a:ea typeface="楷体_GB2312" pitchFamily="49" charset="-122"/>
              </a:endParaRPr>
            </a:p>
          </p:txBody>
        </p:sp>
        <p:sp>
          <p:nvSpPr>
            <p:cNvPr id="93215" name="Line 86"/>
            <p:cNvSpPr>
              <a:spLocks noChangeShapeType="1"/>
            </p:cNvSpPr>
            <p:nvPr/>
          </p:nvSpPr>
          <p:spPr bwMode="auto">
            <a:xfrm flipV="1">
              <a:off x="948" y="3204"/>
              <a:ext cx="0" cy="300"/>
            </a:xfrm>
            <a:prstGeom prst="line">
              <a:avLst/>
            </a:prstGeom>
            <a:noFill/>
            <a:ln w="38100">
              <a:solidFill>
                <a:srgbClr val="FF3300"/>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sp>
        <p:nvSpPr>
          <p:cNvPr id="246871" name="Line 87"/>
          <p:cNvSpPr>
            <a:spLocks noChangeShapeType="1"/>
          </p:cNvSpPr>
          <p:nvPr/>
        </p:nvSpPr>
        <p:spPr bwMode="auto">
          <a:xfrm>
            <a:off x="3359150" y="4987925"/>
            <a:ext cx="742950" cy="0"/>
          </a:xfrm>
          <a:prstGeom prst="line">
            <a:avLst/>
          </a:prstGeom>
          <a:noFill/>
          <a:ln w="38100">
            <a:solidFill>
              <a:srgbClr val="0066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246872" name="Line 88"/>
          <p:cNvSpPr>
            <a:spLocks noChangeShapeType="1"/>
          </p:cNvSpPr>
          <p:nvPr/>
        </p:nvSpPr>
        <p:spPr bwMode="auto">
          <a:xfrm>
            <a:off x="5168900" y="4981575"/>
            <a:ext cx="952500" cy="0"/>
          </a:xfrm>
          <a:prstGeom prst="line">
            <a:avLst/>
          </a:prstGeom>
          <a:noFill/>
          <a:ln w="38100">
            <a:solidFill>
              <a:srgbClr val="0066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nvGrpSpPr>
          <p:cNvPr id="3" name="Group 89"/>
          <p:cNvGrpSpPr>
            <a:grpSpLocks/>
          </p:cNvGrpSpPr>
          <p:nvPr/>
        </p:nvGrpSpPr>
        <p:grpSpPr bwMode="auto">
          <a:xfrm>
            <a:off x="6216650" y="4697418"/>
            <a:ext cx="1162050" cy="500063"/>
            <a:chOff x="3768" y="3189"/>
            <a:chExt cx="732" cy="315"/>
          </a:xfrm>
        </p:grpSpPr>
        <p:sp>
          <p:nvSpPr>
            <p:cNvPr id="93212" name="Text Box 90"/>
            <p:cNvSpPr txBox="1">
              <a:spLocks noChangeArrowheads="1"/>
            </p:cNvSpPr>
            <p:nvPr/>
          </p:nvSpPr>
          <p:spPr bwMode="auto">
            <a:xfrm>
              <a:off x="3768" y="3189"/>
              <a:ext cx="73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i="1">
                  <a:solidFill>
                    <a:schemeClr val="tx2"/>
                  </a:solidFill>
                  <a:latin typeface="Times New Roman" panose="02020603050405020304" pitchFamily="18" charset="0"/>
                  <a:ea typeface="楷体_GB2312" pitchFamily="49" charset="-122"/>
                </a:rPr>
                <a:t>U</a:t>
              </a:r>
              <a:r>
                <a:rPr lang="en-US" altLang="zh-CN" baseline="-25000">
                  <a:solidFill>
                    <a:schemeClr val="tx2"/>
                  </a:solidFill>
                  <a:latin typeface="Times New Roman" panose="02020603050405020304" pitchFamily="18" charset="0"/>
                  <a:ea typeface="楷体_GB2312" pitchFamily="49" charset="-122"/>
                </a:rPr>
                <a:t>BE</a:t>
              </a:r>
              <a:endParaRPr lang="en-US" altLang="zh-CN">
                <a:solidFill>
                  <a:srgbClr val="FF3300"/>
                </a:solidFill>
                <a:latin typeface="Times New Roman" panose="02020603050405020304" pitchFamily="18" charset="0"/>
                <a:ea typeface="楷体_GB2312" pitchFamily="49" charset="-122"/>
              </a:endParaRPr>
            </a:p>
          </p:txBody>
        </p:sp>
        <p:sp>
          <p:nvSpPr>
            <p:cNvPr id="93213" name="Line 91"/>
            <p:cNvSpPr>
              <a:spLocks noChangeShapeType="1"/>
            </p:cNvSpPr>
            <p:nvPr/>
          </p:nvSpPr>
          <p:spPr bwMode="auto">
            <a:xfrm>
              <a:off x="4344" y="3204"/>
              <a:ext cx="0" cy="300"/>
            </a:xfrm>
            <a:prstGeom prst="line">
              <a:avLst/>
            </a:prstGeom>
            <a:noFill/>
            <a:ln w="38100">
              <a:solidFill>
                <a:srgbClr val="FF3300"/>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sp>
        <p:nvSpPr>
          <p:cNvPr id="246876" name="Line 92"/>
          <p:cNvSpPr>
            <a:spLocks noChangeShapeType="1"/>
          </p:cNvSpPr>
          <p:nvPr/>
        </p:nvSpPr>
        <p:spPr bwMode="auto">
          <a:xfrm>
            <a:off x="1911350" y="5006975"/>
            <a:ext cx="552450" cy="0"/>
          </a:xfrm>
          <a:prstGeom prst="line">
            <a:avLst/>
          </a:prstGeom>
          <a:noFill/>
          <a:ln w="38100">
            <a:solidFill>
              <a:srgbClr val="0066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nvGrpSpPr>
          <p:cNvPr id="4" name="Group 93"/>
          <p:cNvGrpSpPr>
            <a:grpSpLocks/>
          </p:cNvGrpSpPr>
          <p:nvPr/>
        </p:nvGrpSpPr>
        <p:grpSpPr bwMode="auto">
          <a:xfrm>
            <a:off x="4330700" y="5426075"/>
            <a:ext cx="838200" cy="487363"/>
            <a:chOff x="2436" y="3648"/>
            <a:chExt cx="528" cy="307"/>
          </a:xfrm>
        </p:grpSpPr>
        <p:sp>
          <p:nvSpPr>
            <p:cNvPr id="93210" name="Line 94"/>
            <p:cNvSpPr>
              <a:spLocks noChangeShapeType="1"/>
            </p:cNvSpPr>
            <p:nvPr/>
          </p:nvSpPr>
          <p:spPr bwMode="auto">
            <a:xfrm>
              <a:off x="2796" y="3648"/>
              <a:ext cx="0" cy="300"/>
            </a:xfrm>
            <a:prstGeom prst="line">
              <a:avLst/>
            </a:prstGeom>
            <a:noFill/>
            <a:ln w="38100">
              <a:solidFill>
                <a:srgbClr val="FF3300"/>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93211" name="Text Box 95"/>
            <p:cNvSpPr txBox="1">
              <a:spLocks noChangeArrowheads="1"/>
            </p:cNvSpPr>
            <p:nvPr/>
          </p:nvSpPr>
          <p:spPr bwMode="auto">
            <a:xfrm>
              <a:off x="2436" y="3663"/>
              <a:ext cx="5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i="1">
                  <a:solidFill>
                    <a:schemeClr val="tx2"/>
                  </a:solidFill>
                  <a:latin typeface="Times New Roman" panose="02020603050405020304" pitchFamily="18" charset="0"/>
                  <a:ea typeface="楷体_GB2312" pitchFamily="49" charset="-122"/>
                </a:rPr>
                <a:t>I</a:t>
              </a:r>
              <a:r>
                <a:rPr lang="en-US" altLang="zh-CN" baseline="-25000">
                  <a:solidFill>
                    <a:schemeClr val="tx2"/>
                  </a:solidFill>
                  <a:latin typeface="Times New Roman" panose="02020603050405020304" pitchFamily="18" charset="0"/>
                  <a:ea typeface="楷体_GB2312" pitchFamily="49" charset="-122"/>
                </a:rPr>
                <a:t>B</a:t>
              </a:r>
              <a:endParaRPr lang="en-US" altLang="zh-CN">
                <a:solidFill>
                  <a:srgbClr val="FF3300"/>
                </a:solidFill>
                <a:latin typeface="Times New Roman" panose="02020603050405020304" pitchFamily="18" charset="0"/>
                <a:ea typeface="楷体_GB2312" pitchFamily="49" charset="-122"/>
              </a:endParaRPr>
            </a:p>
          </p:txBody>
        </p:sp>
      </p:grpSp>
      <p:grpSp>
        <p:nvGrpSpPr>
          <p:cNvPr id="5" name="Group 96"/>
          <p:cNvGrpSpPr>
            <a:grpSpLocks/>
          </p:cNvGrpSpPr>
          <p:nvPr/>
        </p:nvGrpSpPr>
        <p:grpSpPr bwMode="auto">
          <a:xfrm>
            <a:off x="5168900" y="4968875"/>
            <a:ext cx="2832100" cy="704850"/>
            <a:chOff x="3024" y="3360"/>
            <a:chExt cx="1908" cy="444"/>
          </a:xfrm>
        </p:grpSpPr>
        <p:sp>
          <p:nvSpPr>
            <p:cNvPr id="93207" name="Line 97"/>
            <p:cNvSpPr>
              <a:spLocks noChangeShapeType="1"/>
            </p:cNvSpPr>
            <p:nvPr/>
          </p:nvSpPr>
          <p:spPr bwMode="auto">
            <a:xfrm>
              <a:off x="4572" y="3360"/>
              <a:ext cx="360" cy="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93208" name="Line 98"/>
            <p:cNvSpPr>
              <a:spLocks noChangeShapeType="1"/>
            </p:cNvSpPr>
            <p:nvPr/>
          </p:nvSpPr>
          <p:spPr bwMode="auto">
            <a:xfrm>
              <a:off x="4920" y="3360"/>
              <a:ext cx="0" cy="444"/>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93209" name="Line 99"/>
            <p:cNvSpPr>
              <a:spLocks noChangeShapeType="1"/>
            </p:cNvSpPr>
            <p:nvPr/>
          </p:nvSpPr>
          <p:spPr bwMode="auto">
            <a:xfrm flipH="1">
              <a:off x="3024" y="3792"/>
              <a:ext cx="1884" cy="0"/>
            </a:xfrm>
            <a:prstGeom prst="line">
              <a:avLst/>
            </a:prstGeom>
            <a:noFill/>
            <a:ln w="38100">
              <a:solidFill>
                <a:srgbClr val="0066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grpSp>
        <p:nvGrpSpPr>
          <p:cNvPr id="6" name="Group 100"/>
          <p:cNvGrpSpPr>
            <a:grpSpLocks/>
          </p:cNvGrpSpPr>
          <p:nvPr/>
        </p:nvGrpSpPr>
        <p:grpSpPr bwMode="auto">
          <a:xfrm>
            <a:off x="2501900" y="4702175"/>
            <a:ext cx="838200" cy="487363"/>
            <a:chOff x="1428" y="3192"/>
            <a:chExt cx="528" cy="307"/>
          </a:xfrm>
        </p:grpSpPr>
        <p:sp>
          <p:nvSpPr>
            <p:cNvPr id="93205" name="Line 101"/>
            <p:cNvSpPr>
              <a:spLocks noChangeShapeType="1"/>
            </p:cNvSpPr>
            <p:nvPr/>
          </p:nvSpPr>
          <p:spPr bwMode="auto">
            <a:xfrm flipV="1">
              <a:off x="1788" y="3192"/>
              <a:ext cx="0" cy="300"/>
            </a:xfrm>
            <a:prstGeom prst="line">
              <a:avLst/>
            </a:prstGeom>
            <a:noFill/>
            <a:ln w="38100">
              <a:solidFill>
                <a:srgbClr val="FF3300"/>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93206" name="Text Box 102"/>
            <p:cNvSpPr txBox="1">
              <a:spLocks noChangeArrowheads="1"/>
            </p:cNvSpPr>
            <p:nvPr/>
          </p:nvSpPr>
          <p:spPr bwMode="auto">
            <a:xfrm>
              <a:off x="1428" y="3207"/>
              <a:ext cx="5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i="1">
                  <a:solidFill>
                    <a:schemeClr val="tx2"/>
                  </a:solidFill>
                  <a:latin typeface="Times New Roman" panose="02020603050405020304" pitchFamily="18" charset="0"/>
                  <a:ea typeface="楷体_GB2312" pitchFamily="49" charset="-122"/>
                </a:rPr>
                <a:t>I</a:t>
              </a:r>
              <a:r>
                <a:rPr lang="en-US" altLang="zh-CN" baseline="-25000">
                  <a:solidFill>
                    <a:schemeClr val="tx2"/>
                  </a:solidFill>
                  <a:latin typeface="Times New Roman" panose="02020603050405020304" pitchFamily="18" charset="0"/>
                  <a:ea typeface="楷体_GB2312" pitchFamily="49" charset="-122"/>
                </a:rPr>
                <a:t>C</a:t>
              </a:r>
              <a:endParaRPr lang="en-US" altLang="zh-CN">
                <a:solidFill>
                  <a:srgbClr val="FF3300"/>
                </a:solidFill>
                <a:latin typeface="Times New Roman" panose="02020603050405020304" pitchFamily="18" charset="0"/>
                <a:ea typeface="楷体_GB2312" pitchFamily="49" charset="-122"/>
              </a:endParaRPr>
            </a:p>
          </p:txBody>
        </p:sp>
      </p:grpSp>
      <p:grpSp>
        <p:nvGrpSpPr>
          <p:cNvPr id="7" name="Group 103"/>
          <p:cNvGrpSpPr>
            <a:grpSpLocks/>
          </p:cNvGrpSpPr>
          <p:nvPr/>
        </p:nvGrpSpPr>
        <p:grpSpPr bwMode="auto">
          <a:xfrm>
            <a:off x="4025900" y="4725988"/>
            <a:ext cx="1009650" cy="490538"/>
            <a:chOff x="2388" y="3207"/>
            <a:chExt cx="636" cy="309"/>
          </a:xfrm>
        </p:grpSpPr>
        <p:sp>
          <p:nvSpPr>
            <p:cNvPr id="93203" name="Text Box 104"/>
            <p:cNvSpPr txBox="1">
              <a:spLocks noChangeArrowheads="1"/>
            </p:cNvSpPr>
            <p:nvPr/>
          </p:nvSpPr>
          <p:spPr bwMode="auto">
            <a:xfrm>
              <a:off x="2388" y="3207"/>
              <a:ext cx="63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i="1">
                  <a:solidFill>
                    <a:schemeClr val="tx2"/>
                  </a:solidFill>
                  <a:latin typeface="Times New Roman" panose="02020603050405020304" pitchFamily="18" charset="0"/>
                  <a:ea typeface="楷体_GB2312" pitchFamily="49" charset="-122"/>
                </a:rPr>
                <a:t>V</a:t>
              </a:r>
              <a:r>
                <a:rPr lang="en-US" altLang="zh-CN" baseline="-25000">
                  <a:solidFill>
                    <a:schemeClr val="tx2"/>
                  </a:solidFill>
                  <a:latin typeface="Times New Roman" panose="02020603050405020304" pitchFamily="18" charset="0"/>
                  <a:ea typeface="楷体_GB2312" pitchFamily="49" charset="-122"/>
                </a:rPr>
                <a:t>E</a:t>
              </a:r>
              <a:endParaRPr lang="en-US" altLang="zh-CN">
                <a:solidFill>
                  <a:srgbClr val="FF3300"/>
                </a:solidFill>
                <a:latin typeface="Times New Roman" panose="02020603050405020304" pitchFamily="18" charset="0"/>
                <a:ea typeface="楷体_GB2312" pitchFamily="49" charset="-122"/>
              </a:endParaRPr>
            </a:p>
          </p:txBody>
        </p:sp>
        <p:sp>
          <p:nvSpPr>
            <p:cNvPr id="93204" name="Line 105"/>
            <p:cNvSpPr>
              <a:spLocks noChangeShapeType="1"/>
            </p:cNvSpPr>
            <p:nvPr/>
          </p:nvSpPr>
          <p:spPr bwMode="auto">
            <a:xfrm flipV="1">
              <a:off x="2952" y="3216"/>
              <a:ext cx="0" cy="300"/>
            </a:xfrm>
            <a:prstGeom prst="line">
              <a:avLst/>
            </a:prstGeom>
            <a:noFill/>
            <a:ln w="38100">
              <a:solidFill>
                <a:srgbClr val="FF3300"/>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sp>
        <p:nvSpPr>
          <p:cNvPr id="246890" name="Line 106"/>
          <p:cNvSpPr>
            <a:spLocks noChangeShapeType="1"/>
          </p:cNvSpPr>
          <p:nvPr/>
        </p:nvSpPr>
        <p:spPr bwMode="auto">
          <a:xfrm flipH="1">
            <a:off x="3359150" y="5673725"/>
            <a:ext cx="666750" cy="0"/>
          </a:xfrm>
          <a:prstGeom prst="line">
            <a:avLst/>
          </a:prstGeom>
          <a:noFill/>
          <a:ln w="38100">
            <a:solidFill>
              <a:srgbClr val="0066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nvGrpSpPr>
          <p:cNvPr id="8" name="Group 107"/>
          <p:cNvGrpSpPr>
            <a:grpSpLocks/>
          </p:cNvGrpSpPr>
          <p:nvPr/>
        </p:nvGrpSpPr>
        <p:grpSpPr bwMode="auto">
          <a:xfrm>
            <a:off x="2501900" y="5407025"/>
            <a:ext cx="838200" cy="487363"/>
            <a:chOff x="1428" y="3636"/>
            <a:chExt cx="528" cy="307"/>
          </a:xfrm>
        </p:grpSpPr>
        <p:sp>
          <p:nvSpPr>
            <p:cNvPr id="93201" name="Line 108"/>
            <p:cNvSpPr>
              <a:spLocks noChangeShapeType="1"/>
            </p:cNvSpPr>
            <p:nvPr/>
          </p:nvSpPr>
          <p:spPr bwMode="auto">
            <a:xfrm>
              <a:off x="1788" y="3636"/>
              <a:ext cx="0" cy="300"/>
            </a:xfrm>
            <a:prstGeom prst="line">
              <a:avLst/>
            </a:prstGeom>
            <a:noFill/>
            <a:ln w="38100">
              <a:solidFill>
                <a:srgbClr val="FF3300"/>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93202" name="Text Box 109"/>
            <p:cNvSpPr txBox="1">
              <a:spLocks noChangeArrowheads="1"/>
            </p:cNvSpPr>
            <p:nvPr/>
          </p:nvSpPr>
          <p:spPr bwMode="auto">
            <a:xfrm>
              <a:off x="1428" y="3651"/>
              <a:ext cx="5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i="1">
                  <a:solidFill>
                    <a:schemeClr val="tx2"/>
                  </a:solidFill>
                  <a:latin typeface="Times New Roman" panose="02020603050405020304" pitchFamily="18" charset="0"/>
                  <a:ea typeface="楷体_GB2312" pitchFamily="49" charset="-122"/>
                </a:rPr>
                <a:t>I</a:t>
              </a:r>
              <a:r>
                <a:rPr lang="en-US" altLang="zh-CN" baseline="-25000">
                  <a:solidFill>
                    <a:schemeClr val="tx2"/>
                  </a:solidFill>
                  <a:latin typeface="Times New Roman" panose="02020603050405020304" pitchFamily="18" charset="0"/>
                  <a:ea typeface="楷体_GB2312" pitchFamily="49" charset="-122"/>
                </a:rPr>
                <a:t>C</a:t>
              </a:r>
              <a:endParaRPr lang="en-US" altLang="zh-CN">
                <a:solidFill>
                  <a:srgbClr val="FF3300"/>
                </a:solidFill>
                <a:latin typeface="Times New Roman" panose="02020603050405020304" pitchFamily="18" charset="0"/>
                <a:ea typeface="楷体_GB2312" pitchFamily="49" charset="-122"/>
              </a:endParaRPr>
            </a:p>
          </p:txBody>
        </p:sp>
      </p:grpSp>
      <p:sp>
        <p:nvSpPr>
          <p:cNvPr id="246894" name="Text Box 110"/>
          <p:cNvSpPr txBox="1">
            <a:spLocks noChangeArrowheads="1"/>
          </p:cNvSpPr>
          <p:nvPr/>
        </p:nvSpPr>
        <p:spPr bwMode="auto">
          <a:xfrm>
            <a:off x="4883150" y="4447233"/>
            <a:ext cx="152400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i="1">
                <a:solidFill>
                  <a:srgbClr val="CC0000"/>
                </a:solidFill>
                <a:latin typeface="Times New Roman" panose="02020603050405020304" pitchFamily="18" charset="0"/>
                <a:ea typeface="楷体_GB2312" pitchFamily="49" charset="-122"/>
              </a:rPr>
              <a:t>V</a:t>
            </a:r>
            <a:r>
              <a:rPr lang="en-US" altLang="zh-CN" baseline="-25000">
                <a:solidFill>
                  <a:srgbClr val="CC0000"/>
                </a:solidFill>
                <a:latin typeface="Times New Roman" panose="02020603050405020304" pitchFamily="18" charset="0"/>
                <a:ea typeface="楷体_GB2312" pitchFamily="49" charset="-122"/>
              </a:rPr>
              <a:t>B </a:t>
            </a:r>
            <a:r>
              <a:rPr lang="zh-CN" altLang="en-US">
                <a:solidFill>
                  <a:srgbClr val="CC0000"/>
                </a:solidFill>
                <a:latin typeface="Times New Roman" panose="02020603050405020304" pitchFamily="18" charset="0"/>
              </a:rPr>
              <a:t>固定</a:t>
            </a:r>
          </a:p>
        </p:txBody>
      </p:sp>
      <p:sp>
        <p:nvSpPr>
          <p:cNvPr id="246895" name="Text Box 111"/>
          <p:cNvSpPr txBox="1">
            <a:spLocks noChangeArrowheads="1"/>
          </p:cNvSpPr>
          <p:nvPr/>
        </p:nvSpPr>
        <p:spPr bwMode="auto">
          <a:xfrm>
            <a:off x="4995863" y="1077423"/>
            <a:ext cx="3919537" cy="2753704"/>
          </a:xfrm>
          <a:prstGeom prst="rect">
            <a:avLst/>
          </a:prstGeom>
          <a:noFill/>
          <a:ln w="38100">
            <a:noFill/>
            <a:miter lim="800000"/>
            <a:headEnd/>
            <a:tailEnd/>
          </a:ln>
          <a:effectLst/>
        </p:spPr>
        <p:txBody>
          <a:bodyPr lIns="90000" tIns="46800" rIns="90000" bIns="46800" anchor="ctr">
            <a:spAutoFit/>
          </a:bodyPr>
          <a:lstStyle/>
          <a:p>
            <a:pPr eaLnBrk="1" hangingPunct="1">
              <a:lnSpc>
                <a:spcPct val="120000"/>
              </a:lnSpc>
              <a:defRPr/>
            </a:pPr>
            <a:r>
              <a:rPr lang="en-US" altLang="zh-CN" dirty="0">
                <a:solidFill>
                  <a:schemeClr val="hlink"/>
                </a:solidFill>
                <a:effectLst>
                  <a:outerShdw blurRad="38100" dist="38100" dir="2700000" algn="tl">
                    <a:srgbClr val="C0C0C0"/>
                  </a:outerShdw>
                </a:effectLst>
              </a:rPr>
              <a:t>   </a:t>
            </a:r>
            <a:r>
              <a:rPr lang="en-US" altLang="zh-CN" i="1" dirty="0">
                <a:solidFill>
                  <a:srgbClr val="CC0000"/>
                </a:solidFill>
                <a:effectLst>
                  <a:outerShdw blurRad="38100" dist="38100" dir="2700000" algn="tl">
                    <a:srgbClr val="C0C0C0"/>
                  </a:outerShdw>
                </a:effectLst>
                <a:latin typeface="Times New Roman" pitchFamily="18" charset="0"/>
              </a:rPr>
              <a:t>R</a:t>
            </a:r>
            <a:r>
              <a:rPr lang="en-US" altLang="zh-CN" baseline="-25000" dirty="0">
                <a:solidFill>
                  <a:srgbClr val="CC0000"/>
                </a:solidFill>
                <a:effectLst>
                  <a:outerShdw blurRad="38100" dist="38100" dir="2700000" algn="tl">
                    <a:srgbClr val="C0C0C0"/>
                  </a:outerShdw>
                </a:effectLst>
                <a:latin typeface="Times New Roman" pitchFamily="18" charset="0"/>
              </a:rPr>
              <a:t>E</a:t>
            </a:r>
            <a:r>
              <a:rPr lang="zh-CN" altLang="en-US" dirty="0">
                <a:solidFill>
                  <a:srgbClr val="CC0000"/>
                </a:solidFill>
                <a:effectLst>
                  <a:outerShdw blurRad="38100" dist="38100" dir="2700000" algn="tl">
                    <a:srgbClr val="C0C0C0"/>
                  </a:outerShdw>
                </a:effectLst>
                <a:latin typeface="Times New Roman" pitchFamily="18" charset="0"/>
              </a:rPr>
              <a:t>为</a:t>
            </a:r>
            <a:r>
              <a:rPr lang="zh-CN" altLang="en-US" dirty="0">
                <a:solidFill>
                  <a:srgbClr val="CC0000"/>
                </a:solidFill>
                <a:effectLst>
                  <a:outerShdw blurRad="38100" dist="38100" dir="2700000" algn="tl">
                    <a:srgbClr val="C0C0C0"/>
                  </a:outerShdw>
                </a:effectLst>
              </a:rPr>
              <a:t>温度补偿电阻。</a:t>
            </a:r>
            <a:endParaRPr lang="zh-CN" altLang="en-US" dirty="0">
              <a:solidFill>
                <a:srgbClr val="0000FF"/>
              </a:solidFill>
              <a:effectLst>
                <a:outerShdw blurRad="38100" dist="38100" dir="2700000" algn="tl">
                  <a:srgbClr val="C0C0C0"/>
                </a:outerShdw>
              </a:effectLst>
            </a:endParaRPr>
          </a:p>
          <a:p>
            <a:pPr eaLnBrk="1" hangingPunct="1">
              <a:lnSpc>
                <a:spcPct val="120000"/>
              </a:lnSpc>
              <a:defRPr/>
            </a:pPr>
            <a:r>
              <a:rPr lang="zh-CN" altLang="en-US" dirty="0">
                <a:solidFill>
                  <a:srgbClr val="006666"/>
                </a:solidFill>
                <a:effectLst>
                  <a:outerShdw blurRad="38100" dist="38100" dir="2700000" algn="tl">
                    <a:srgbClr val="C0C0C0"/>
                  </a:outerShdw>
                </a:effectLst>
              </a:rPr>
              <a:t>  </a:t>
            </a:r>
            <a:r>
              <a:rPr lang="zh-CN" altLang="en-US" dirty="0">
                <a:solidFill>
                  <a:srgbClr val="CC0000"/>
                </a:solidFill>
                <a:effectLst>
                  <a:outerShdw blurRad="38100" dist="38100" dir="2700000" algn="tl">
                    <a:srgbClr val="C0C0C0"/>
                  </a:outerShdw>
                </a:effectLst>
              </a:rPr>
              <a:t>对直流：</a:t>
            </a:r>
            <a:r>
              <a:rPr lang="en-US" altLang="zh-CN" i="1" dirty="0">
                <a:solidFill>
                  <a:schemeClr val="tx1"/>
                </a:solidFill>
                <a:effectLst>
                  <a:outerShdw blurRad="38100" dist="38100" dir="2700000" algn="tl">
                    <a:srgbClr val="C0C0C0"/>
                  </a:outerShdw>
                </a:effectLst>
                <a:latin typeface="Times New Roman" pitchFamily="18" charset="0"/>
              </a:rPr>
              <a:t>R</a:t>
            </a:r>
            <a:r>
              <a:rPr lang="en-US" altLang="zh-CN" baseline="-25000" dirty="0">
                <a:solidFill>
                  <a:schemeClr val="tx1"/>
                </a:solidFill>
                <a:effectLst>
                  <a:outerShdw blurRad="38100" dist="38100" dir="2700000" algn="tl">
                    <a:srgbClr val="C0C0C0"/>
                  </a:outerShdw>
                </a:effectLst>
                <a:latin typeface="Times New Roman" pitchFamily="18" charset="0"/>
              </a:rPr>
              <a:t>E </a:t>
            </a:r>
            <a:r>
              <a:rPr lang="zh-CN" altLang="en-US" dirty="0">
                <a:solidFill>
                  <a:schemeClr val="tx1"/>
                </a:solidFill>
                <a:effectLst>
                  <a:outerShdw blurRad="38100" dist="38100" dir="2700000" algn="tl">
                    <a:srgbClr val="C0C0C0"/>
                  </a:outerShdw>
                </a:effectLst>
              </a:rPr>
              <a:t>越大</a:t>
            </a:r>
            <a:r>
              <a:rPr lang="en-US" altLang="zh-CN" dirty="0">
                <a:solidFill>
                  <a:schemeClr val="tx1"/>
                </a:solidFill>
                <a:effectLst>
                  <a:outerShdw blurRad="38100" dist="38100" dir="2700000" algn="tl">
                    <a:srgbClr val="C0C0C0"/>
                  </a:outerShdw>
                </a:effectLst>
              </a:rPr>
              <a:t>,</a:t>
            </a:r>
            <a:r>
              <a:rPr lang="zh-CN" altLang="en-US" dirty="0">
                <a:solidFill>
                  <a:schemeClr val="tx1"/>
                </a:solidFill>
                <a:effectLst>
                  <a:outerShdw blurRad="38100" dist="38100" dir="2700000" algn="tl">
                    <a:srgbClr val="C0C0C0"/>
                  </a:outerShdw>
                </a:effectLst>
              </a:rPr>
              <a:t>稳定 </a:t>
            </a:r>
            <a:r>
              <a:rPr lang="en-US" altLang="zh-CN" i="1" dirty="0">
                <a:solidFill>
                  <a:schemeClr val="tx1"/>
                </a:solidFill>
                <a:effectLst>
                  <a:outerShdw blurRad="38100" dist="38100" dir="2700000" algn="tl">
                    <a:srgbClr val="C0C0C0"/>
                  </a:outerShdw>
                </a:effectLst>
                <a:latin typeface="Times New Roman" pitchFamily="18" charset="0"/>
              </a:rPr>
              <a:t>Q </a:t>
            </a:r>
            <a:r>
              <a:rPr lang="zh-CN" altLang="en-US" dirty="0">
                <a:solidFill>
                  <a:schemeClr val="tx1"/>
                </a:solidFill>
                <a:effectLst>
                  <a:outerShdw blurRad="38100" dist="38100" dir="2700000" algn="tl">
                    <a:srgbClr val="C0C0C0"/>
                  </a:outerShdw>
                </a:effectLst>
                <a:latin typeface="Times New Roman" pitchFamily="18" charset="0"/>
              </a:rPr>
              <a:t>点</a:t>
            </a:r>
            <a:r>
              <a:rPr lang="zh-CN" altLang="en-US" dirty="0">
                <a:solidFill>
                  <a:schemeClr val="tx1"/>
                </a:solidFill>
                <a:effectLst>
                  <a:outerShdw blurRad="38100" dist="38100" dir="2700000" algn="tl">
                    <a:srgbClr val="C0C0C0"/>
                  </a:outerShdw>
                </a:effectLst>
              </a:rPr>
              <a:t>效果越好。</a:t>
            </a:r>
          </a:p>
          <a:p>
            <a:pPr eaLnBrk="1" hangingPunct="1">
              <a:lnSpc>
                <a:spcPct val="120000"/>
              </a:lnSpc>
              <a:defRPr/>
            </a:pPr>
            <a:r>
              <a:rPr lang="zh-CN" altLang="en-US" dirty="0">
                <a:solidFill>
                  <a:srgbClr val="006666"/>
                </a:solidFill>
                <a:effectLst>
                  <a:outerShdw blurRad="38100" dist="38100" dir="2700000" algn="tl">
                    <a:srgbClr val="C0C0C0"/>
                  </a:outerShdw>
                </a:effectLst>
              </a:rPr>
              <a:t>  </a:t>
            </a:r>
            <a:r>
              <a:rPr lang="zh-CN" altLang="en-US" dirty="0">
                <a:solidFill>
                  <a:srgbClr val="CC0000"/>
                </a:solidFill>
                <a:effectLst>
                  <a:outerShdw blurRad="38100" dist="38100" dir="2700000" algn="tl">
                    <a:srgbClr val="C0C0C0"/>
                  </a:outerShdw>
                </a:effectLst>
              </a:rPr>
              <a:t>对交流：</a:t>
            </a:r>
            <a:r>
              <a:rPr lang="en-US" altLang="zh-CN" i="1" dirty="0">
                <a:solidFill>
                  <a:schemeClr val="tx1"/>
                </a:solidFill>
                <a:effectLst>
                  <a:outerShdw blurRad="38100" dist="38100" dir="2700000" algn="tl">
                    <a:srgbClr val="C0C0C0"/>
                  </a:outerShdw>
                </a:effectLst>
                <a:latin typeface="Times New Roman" pitchFamily="18" charset="0"/>
              </a:rPr>
              <a:t>R</a:t>
            </a:r>
            <a:r>
              <a:rPr lang="en-US" altLang="zh-CN" baseline="-25000" dirty="0">
                <a:solidFill>
                  <a:schemeClr val="tx1"/>
                </a:solidFill>
                <a:effectLst>
                  <a:outerShdw blurRad="38100" dist="38100" dir="2700000" algn="tl">
                    <a:srgbClr val="C0C0C0"/>
                  </a:outerShdw>
                </a:effectLst>
                <a:latin typeface="Times New Roman" pitchFamily="18" charset="0"/>
              </a:rPr>
              <a:t>E </a:t>
            </a:r>
            <a:r>
              <a:rPr lang="zh-CN" altLang="en-US" dirty="0">
                <a:solidFill>
                  <a:schemeClr val="tx1"/>
                </a:solidFill>
                <a:effectLst>
                  <a:outerShdw blurRad="38100" dist="38100" dir="2700000" algn="tl">
                    <a:srgbClr val="C0C0C0"/>
                  </a:outerShdw>
                </a:effectLst>
              </a:rPr>
              <a:t>越大</a:t>
            </a:r>
            <a:r>
              <a:rPr lang="en-US" altLang="zh-CN" dirty="0">
                <a:solidFill>
                  <a:schemeClr val="tx1"/>
                </a:solidFill>
                <a:effectLst>
                  <a:outerShdw blurRad="38100" dist="38100" dir="2700000" algn="tl">
                    <a:srgbClr val="C0C0C0"/>
                  </a:outerShdw>
                </a:effectLst>
              </a:rPr>
              <a:t>,</a:t>
            </a:r>
            <a:r>
              <a:rPr lang="zh-CN" altLang="en-US" dirty="0">
                <a:solidFill>
                  <a:schemeClr val="tx1"/>
                </a:solidFill>
                <a:effectLst>
                  <a:outerShdw blurRad="38100" dist="38100" dir="2700000" algn="tl">
                    <a:srgbClr val="C0C0C0"/>
                  </a:outerShdw>
                </a:effectLst>
              </a:rPr>
              <a:t>交流损失越大</a:t>
            </a:r>
            <a:r>
              <a:rPr lang="en-US" altLang="zh-CN" dirty="0">
                <a:solidFill>
                  <a:schemeClr val="tx1"/>
                </a:solidFill>
                <a:effectLst>
                  <a:outerShdw blurRad="38100" dist="38100" dir="2700000" algn="tl">
                    <a:srgbClr val="C0C0C0"/>
                  </a:outerShdw>
                </a:effectLst>
              </a:rPr>
              <a:t>,</a:t>
            </a:r>
            <a:r>
              <a:rPr lang="zh-CN" altLang="en-US" dirty="0">
                <a:solidFill>
                  <a:schemeClr val="tx1"/>
                </a:solidFill>
                <a:effectLst>
                  <a:outerShdw blurRad="38100" dist="38100" dir="2700000" algn="tl">
                    <a:srgbClr val="C0C0C0"/>
                  </a:outerShdw>
                </a:effectLst>
              </a:rPr>
              <a:t>为避免交流损失</a:t>
            </a:r>
            <a:r>
              <a:rPr lang="en-US" altLang="zh-CN" dirty="0">
                <a:solidFill>
                  <a:schemeClr val="tx1"/>
                </a:solidFill>
                <a:effectLst>
                  <a:outerShdw blurRad="38100" dist="38100" dir="2700000" algn="tl">
                    <a:srgbClr val="C0C0C0"/>
                  </a:outerShdw>
                </a:effectLst>
              </a:rPr>
              <a:t>,</a:t>
            </a:r>
            <a:r>
              <a:rPr lang="zh-CN" altLang="en-US" dirty="0">
                <a:solidFill>
                  <a:schemeClr val="tx1"/>
                </a:solidFill>
                <a:effectLst>
                  <a:outerShdw blurRad="38100" dist="38100" dir="2700000" algn="tl">
                    <a:srgbClr val="C0C0C0"/>
                  </a:outerShdw>
                </a:effectLst>
              </a:rPr>
              <a:t>加旁路电容</a:t>
            </a:r>
            <a:r>
              <a:rPr lang="en-US" altLang="zh-CN" i="1" dirty="0">
                <a:solidFill>
                  <a:schemeClr val="tx1"/>
                </a:solidFill>
                <a:effectLst>
                  <a:outerShdw blurRad="38100" dist="38100" dir="2700000" algn="tl">
                    <a:srgbClr val="C0C0C0"/>
                  </a:outerShdw>
                </a:effectLst>
                <a:latin typeface="Times New Roman" pitchFamily="18" charset="0"/>
              </a:rPr>
              <a:t>C</a:t>
            </a:r>
            <a:r>
              <a:rPr lang="en-US" altLang="zh-CN" baseline="-25000" dirty="0">
                <a:solidFill>
                  <a:schemeClr val="tx1"/>
                </a:solidFill>
                <a:effectLst>
                  <a:outerShdw blurRad="38100" dist="38100" dir="2700000" algn="tl">
                    <a:srgbClr val="C0C0C0"/>
                  </a:outerShdw>
                </a:effectLst>
                <a:latin typeface="Times New Roman" pitchFamily="18" charset="0"/>
              </a:rPr>
              <a:t>E</a:t>
            </a:r>
            <a:r>
              <a:rPr lang="zh-CN" altLang="en-US" i="1" dirty="0">
                <a:solidFill>
                  <a:schemeClr val="tx1"/>
                </a:solidFill>
                <a:effectLst>
                  <a:outerShdw blurRad="38100" dist="38100" dir="2700000" algn="tl">
                    <a:srgbClr val="C0C0C0"/>
                  </a:outerShdw>
                </a:effectLst>
              </a:rPr>
              <a:t>。</a:t>
            </a:r>
          </a:p>
        </p:txBody>
      </p:sp>
      <p:pic>
        <p:nvPicPr>
          <p:cNvPr id="93200" name="Picture 115" descr="图片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052513"/>
            <a:ext cx="4822825"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2"/>
          <p:cNvSpPr txBox="1">
            <a:spLocks noChangeArrowheads="1"/>
          </p:cNvSpPr>
          <p:nvPr/>
        </p:nvSpPr>
        <p:spPr bwMode="auto">
          <a:xfrm>
            <a:off x="0" y="61913"/>
            <a:ext cx="4876800" cy="609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b="1" kern="1200" dirty="0" smtClean="0">
                <a:solidFill>
                  <a:srgbClr val="0000FF"/>
                </a:solidFill>
                <a:latin typeface="微软雅黑" panose="020B0503020204020204" pitchFamily="34" charset="-122"/>
                <a:ea typeface="微软雅黑" panose="020B0503020204020204" pitchFamily="34" charset="-122"/>
                <a:cs typeface="+mn-cs"/>
              </a:rPr>
              <a:t>15.4.2   </a:t>
            </a:r>
            <a:r>
              <a:rPr lang="zh-CN" altLang="en-US" sz="2800" b="1" kern="1200" dirty="0" smtClean="0">
                <a:solidFill>
                  <a:srgbClr val="0000FF"/>
                </a:solidFill>
                <a:latin typeface="微软雅黑" panose="020B0503020204020204" pitchFamily="34" charset="-122"/>
                <a:ea typeface="微软雅黑" panose="020B0503020204020204" pitchFamily="34" charset="-122"/>
                <a:cs typeface="+mn-cs"/>
              </a:rPr>
              <a:t>分压式偏置电路</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6876"/>
                                        </p:tgtEl>
                                        <p:attrNameLst>
                                          <p:attrName>style.visibility</p:attrName>
                                        </p:attrNameLst>
                                      </p:cBhvr>
                                      <p:to>
                                        <p:strVal val="visible"/>
                                      </p:to>
                                    </p:set>
                                    <p:animEffect transition="in" filter="wipe(left)">
                                      <p:cBhvr>
                                        <p:cTn id="11" dur="500"/>
                                        <p:tgtEl>
                                          <p:spTgt spid="2468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46871"/>
                                        </p:tgtEl>
                                        <p:attrNameLst>
                                          <p:attrName>style.visibility</p:attrName>
                                        </p:attrNameLst>
                                      </p:cBhvr>
                                      <p:to>
                                        <p:strVal val="visible"/>
                                      </p:to>
                                    </p:set>
                                    <p:animEffect transition="in" filter="wipe(left)">
                                      <p:cBhvr>
                                        <p:cTn id="20" dur="500"/>
                                        <p:tgtEl>
                                          <p:spTgt spid="24687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46894"/>
                                        </p:tgtEl>
                                        <p:attrNameLst>
                                          <p:attrName>style.visibility</p:attrName>
                                        </p:attrNameLst>
                                      </p:cBhvr>
                                      <p:to>
                                        <p:strVal val="visible"/>
                                      </p:to>
                                    </p:set>
                                    <p:animEffect transition="in" filter="blinds(horizontal)">
                                      <p:cBhvr>
                                        <p:cTn id="30" dur="500"/>
                                        <p:tgtEl>
                                          <p:spTgt spid="246894"/>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246872"/>
                                        </p:tgtEl>
                                        <p:attrNameLst>
                                          <p:attrName>style.visibility</p:attrName>
                                        </p:attrNameLst>
                                      </p:cBhvr>
                                      <p:to>
                                        <p:strVal val="visible"/>
                                      </p:to>
                                    </p:set>
                                    <p:animEffect transition="in" filter="wipe(left)">
                                      <p:cBhvr>
                                        <p:cTn id="34" dur="500"/>
                                        <p:tgtEl>
                                          <p:spTgt spid="24687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par>
                          <p:cTn id="40" fill="hold" nodeType="afterGroup">
                            <p:stCondLst>
                              <p:cond delay="500"/>
                            </p:stCondLst>
                            <p:childTnLst>
                              <p:par>
                                <p:cTn id="41" presetID="22" presetClass="entr" presetSubtype="2"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right)">
                                      <p:cBhvr>
                                        <p:cTn id="43" dur="500"/>
                                        <p:tgtEl>
                                          <p:spTgt spid="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left)">
                                      <p:cBhvr>
                                        <p:cTn id="48" dur="500"/>
                                        <p:tgtEl>
                                          <p:spTgt spid="4"/>
                                        </p:tgtEl>
                                      </p:cBhvr>
                                    </p:animEffect>
                                  </p:childTnLst>
                                </p:cTn>
                              </p:par>
                            </p:childTnLst>
                          </p:cTn>
                        </p:par>
                        <p:par>
                          <p:cTn id="49" fill="hold" nodeType="afterGroup">
                            <p:stCondLst>
                              <p:cond delay="500"/>
                            </p:stCondLst>
                            <p:childTnLst>
                              <p:par>
                                <p:cTn id="50" presetID="22" presetClass="entr" presetSubtype="2" fill="hold" grpId="0" nodeType="afterEffect">
                                  <p:stCondLst>
                                    <p:cond delay="0"/>
                                  </p:stCondLst>
                                  <p:childTnLst>
                                    <p:set>
                                      <p:cBhvr>
                                        <p:cTn id="51" dur="1" fill="hold">
                                          <p:stCondLst>
                                            <p:cond delay="0"/>
                                          </p:stCondLst>
                                        </p:cTn>
                                        <p:tgtEl>
                                          <p:spTgt spid="246890"/>
                                        </p:tgtEl>
                                        <p:attrNameLst>
                                          <p:attrName>style.visibility</p:attrName>
                                        </p:attrNameLst>
                                      </p:cBhvr>
                                      <p:to>
                                        <p:strVal val="visible"/>
                                      </p:to>
                                    </p:set>
                                    <p:animEffect transition="in" filter="wipe(right)">
                                      <p:cBhvr>
                                        <p:cTn id="52" dur="500"/>
                                        <p:tgtEl>
                                          <p:spTgt spid="24689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46895">
                                            <p:txEl>
                                              <p:pRg st="0" end="0"/>
                                            </p:txEl>
                                          </p:spTgt>
                                        </p:tgtEl>
                                        <p:attrNameLst>
                                          <p:attrName>style.visibility</p:attrName>
                                        </p:attrNameLst>
                                      </p:cBhvr>
                                      <p:to>
                                        <p:strVal val="visible"/>
                                      </p:to>
                                    </p:set>
                                    <p:animEffect transition="in" filter="wipe(left)">
                                      <p:cBhvr>
                                        <p:cTn id="62" dur="500"/>
                                        <p:tgtEl>
                                          <p:spTgt spid="246895">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46895">
                                            <p:txEl>
                                              <p:pRg st="1" end="1"/>
                                            </p:txEl>
                                          </p:spTgt>
                                        </p:tgtEl>
                                        <p:attrNameLst>
                                          <p:attrName>style.visibility</p:attrName>
                                        </p:attrNameLst>
                                      </p:cBhvr>
                                      <p:to>
                                        <p:strVal val="visible"/>
                                      </p:to>
                                    </p:set>
                                    <p:animEffect transition="in" filter="wipe(left)">
                                      <p:cBhvr>
                                        <p:cTn id="67" dur="500"/>
                                        <p:tgtEl>
                                          <p:spTgt spid="246895">
                                            <p:txEl>
                                              <p:pRg st="1" end="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46895">
                                            <p:txEl>
                                              <p:pRg st="2" end="2"/>
                                            </p:txEl>
                                          </p:spTgt>
                                        </p:tgtEl>
                                        <p:attrNameLst>
                                          <p:attrName>style.visibility</p:attrName>
                                        </p:attrNameLst>
                                      </p:cBhvr>
                                      <p:to>
                                        <p:strVal val="visible"/>
                                      </p:to>
                                    </p:set>
                                    <p:animEffect transition="in" filter="wipe(left)">
                                      <p:cBhvr>
                                        <p:cTn id="72" dur="500"/>
                                        <p:tgtEl>
                                          <p:spTgt spid="2468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871" grpId="0" animBg="1"/>
      <p:bldP spid="246872" grpId="0" animBg="1"/>
      <p:bldP spid="246876" grpId="0" animBg="1"/>
      <p:bldP spid="246890" grpId="0" animBg="1"/>
      <p:bldP spid="246894" grpId="0" autoUpdateAnimBg="0"/>
      <p:bldP spid="24689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ChangeArrowheads="1"/>
          </p:cNvSpPr>
          <p:nvPr/>
        </p:nvSpPr>
        <p:spPr bwMode="auto">
          <a:xfrm>
            <a:off x="0" y="106424"/>
            <a:ext cx="5903912" cy="525401"/>
          </a:xfrm>
          <a:prstGeom prst="rect">
            <a:avLst/>
          </a:prstGeom>
          <a:noFill/>
          <a:ln w="38100">
            <a:noFill/>
            <a:miter lim="800000"/>
            <a:headEnd/>
            <a:tailEnd/>
          </a:ln>
          <a:effectLst/>
        </p:spPr>
        <p:txBody>
          <a:bodyPr lIns="90000" tIns="46800" rIns="90000" bIns="46800" anchor="ctr">
            <a:spAutoFit/>
          </a:bodyPr>
          <a:lstStyle/>
          <a:p>
            <a:pPr eaLnBrk="1" hangingPunct="1">
              <a:defRPr/>
            </a:pPr>
            <a:r>
              <a:rPr lang="en-US" altLang="zh-CN" sz="2800" dirty="0">
                <a:solidFill>
                  <a:srgbClr val="0000FF"/>
                </a:solidFill>
                <a:latin typeface="微软雅黑" panose="020B0503020204020204" pitchFamily="34" charset="-122"/>
                <a:ea typeface="微软雅黑" panose="020B0503020204020204" pitchFamily="34" charset="-122"/>
                <a:cs typeface="+mj-cs"/>
              </a:rPr>
              <a:t>15.1.1  </a:t>
            </a:r>
            <a:r>
              <a:rPr lang="zh-CN" altLang="en-US" sz="2800" dirty="0">
                <a:solidFill>
                  <a:srgbClr val="0000FF"/>
                </a:solidFill>
                <a:latin typeface="微软雅黑" panose="020B0503020204020204" pitchFamily="34" charset="-122"/>
                <a:ea typeface="微软雅黑" panose="020B0503020204020204" pitchFamily="34" charset="-122"/>
                <a:cs typeface="+mj-cs"/>
              </a:rPr>
              <a:t>电路组成及各元件作用 </a:t>
            </a:r>
          </a:p>
        </p:txBody>
      </p:sp>
      <p:sp>
        <p:nvSpPr>
          <p:cNvPr id="57879" name="Text Box 535"/>
          <p:cNvSpPr txBox="1">
            <a:spLocks noChangeArrowheads="1"/>
          </p:cNvSpPr>
          <p:nvPr/>
        </p:nvSpPr>
        <p:spPr bwMode="auto">
          <a:xfrm>
            <a:off x="1031875" y="4321821"/>
            <a:ext cx="3217863" cy="463846"/>
          </a:xfrm>
          <a:prstGeom prst="rect">
            <a:avLst/>
          </a:prstGeom>
          <a:noFill/>
          <a:ln w="38100">
            <a:noFill/>
            <a:miter lim="800000"/>
            <a:headEnd/>
            <a:tailEnd/>
          </a:ln>
          <a:effectLst/>
        </p:spPr>
        <p:txBody>
          <a:bodyPr lIns="90000" tIns="46800" rIns="90000" bIns="46800" anchor="ctr">
            <a:spAutoFit/>
          </a:bodyPr>
          <a:lstStyle/>
          <a:p>
            <a:pPr algn="ctr" eaLnBrk="1" hangingPunct="1">
              <a:spcBef>
                <a:spcPct val="50000"/>
              </a:spcBef>
              <a:defRPr/>
            </a:pPr>
            <a:r>
              <a:rPr lang="zh-CN" altLang="en-US" dirty="0">
                <a:solidFill>
                  <a:srgbClr val="000099"/>
                </a:solidFill>
                <a:latin typeface="Times New Roman" pitchFamily="18" charset="0"/>
              </a:rPr>
              <a:t>共发射极放大电路</a:t>
            </a:r>
          </a:p>
        </p:txBody>
      </p:sp>
      <p:sp>
        <p:nvSpPr>
          <p:cNvPr id="57880" name="Rectangle 536"/>
          <p:cNvSpPr>
            <a:spLocks noChangeArrowheads="1"/>
          </p:cNvSpPr>
          <p:nvPr/>
        </p:nvSpPr>
        <p:spPr bwMode="auto">
          <a:xfrm>
            <a:off x="323850" y="5215732"/>
            <a:ext cx="8820150" cy="424732"/>
          </a:xfrm>
          <a:prstGeom prst="rect">
            <a:avLst/>
          </a:prstGeom>
          <a:noFill/>
          <a:ln w="9525" algn="ctr">
            <a:noFill/>
            <a:miter lim="800000"/>
            <a:headEnd/>
            <a:tailEnd/>
          </a:ln>
          <a:effectLst/>
        </p:spPr>
        <p:txBody>
          <a:bodyPr>
            <a:spAutoFit/>
          </a:bodyPr>
          <a:lstStyle/>
          <a:p>
            <a:pPr>
              <a:lnSpc>
                <a:spcPct val="90000"/>
              </a:lnSpc>
              <a:spcBef>
                <a:spcPct val="50000"/>
              </a:spcBef>
              <a:defRPr/>
            </a:pPr>
            <a:r>
              <a:rPr kumimoji="0" lang="zh-CN" altLang="en-US">
                <a:solidFill>
                  <a:schemeClr val="tx1"/>
                </a:solidFill>
                <a:latin typeface="Times New Roman" pitchFamily="18" charset="0"/>
              </a:rPr>
              <a:t>实际应用中，共发射极放大电路通常采用单电源供电。</a:t>
            </a:r>
          </a:p>
        </p:txBody>
      </p:sp>
      <p:sp>
        <p:nvSpPr>
          <p:cNvPr id="57955" name="AutoShape 611"/>
          <p:cNvSpPr>
            <a:spLocks noChangeArrowheads="1"/>
          </p:cNvSpPr>
          <p:nvPr/>
        </p:nvSpPr>
        <p:spPr bwMode="auto">
          <a:xfrm rot="216295">
            <a:off x="5222875" y="1302396"/>
            <a:ext cx="1676400" cy="463846"/>
          </a:xfrm>
          <a:prstGeom prst="curvedDownArrow">
            <a:avLst>
              <a:gd name="adj1" fmla="val 110000"/>
              <a:gd name="adj2" fmla="val 220000"/>
              <a:gd name="adj3" fmla="val 37542"/>
            </a:avLst>
          </a:prstGeom>
          <a:gradFill rotWithShape="0">
            <a:gsLst>
              <a:gs pos="0">
                <a:srgbClr val="005200"/>
              </a:gs>
              <a:gs pos="50000">
                <a:srgbClr val="CC0000"/>
              </a:gs>
              <a:gs pos="100000">
                <a:srgbClr val="005200"/>
              </a:gs>
            </a:gsLst>
            <a:lin ang="0" scaled="1"/>
          </a:gradFill>
          <a:ln w="38100">
            <a:solidFill>
              <a:srgbClr val="339933"/>
            </a:solidFill>
            <a:miter lim="800000"/>
            <a:headEnd/>
            <a:tailEnd/>
          </a:ln>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pic>
        <p:nvPicPr>
          <p:cNvPr id="57956" name="Picture 612" descr="图片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88" y="1124744"/>
            <a:ext cx="5113337" cy="300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958" name="Picture 614" descr="图片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7225" y="1759744"/>
            <a:ext cx="4676775"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7956"/>
                                        </p:tgtEl>
                                        <p:attrNameLst>
                                          <p:attrName>style.visibility</p:attrName>
                                        </p:attrNameLst>
                                      </p:cBhvr>
                                      <p:to>
                                        <p:strVal val="visible"/>
                                      </p:to>
                                    </p:set>
                                    <p:animEffect transition="in" filter="wipe(left)">
                                      <p:cBhvr>
                                        <p:cTn id="7" dur="500"/>
                                        <p:tgtEl>
                                          <p:spTgt spid="5795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7879"/>
                                        </p:tgtEl>
                                        <p:attrNameLst>
                                          <p:attrName>style.visibility</p:attrName>
                                        </p:attrNameLst>
                                      </p:cBhvr>
                                      <p:to>
                                        <p:strVal val="visible"/>
                                      </p:to>
                                    </p:set>
                                    <p:animEffect transition="in" filter="wipe(left)">
                                      <p:cBhvr>
                                        <p:cTn id="11" dur="500"/>
                                        <p:tgtEl>
                                          <p:spTgt spid="5787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7880"/>
                                        </p:tgtEl>
                                        <p:attrNameLst>
                                          <p:attrName>style.visibility</p:attrName>
                                        </p:attrNameLst>
                                      </p:cBhvr>
                                      <p:to>
                                        <p:strVal val="visible"/>
                                      </p:to>
                                    </p:set>
                                    <p:animEffect transition="in" filter="wipe(left)">
                                      <p:cBhvr>
                                        <p:cTn id="16" dur="500"/>
                                        <p:tgtEl>
                                          <p:spTgt spid="5788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7955"/>
                                        </p:tgtEl>
                                        <p:attrNameLst>
                                          <p:attrName>style.visibility</p:attrName>
                                        </p:attrNameLst>
                                      </p:cBhvr>
                                      <p:to>
                                        <p:strVal val="visible"/>
                                      </p:to>
                                    </p:set>
                                    <p:animEffect transition="in" filter="wipe(left)">
                                      <p:cBhvr>
                                        <p:cTn id="21" dur="500"/>
                                        <p:tgtEl>
                                          <p:spTgt spid="57955"/>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57958"/>
                                        </p:tgtEl>
                                        <p:attrNameLst>
                                          <p:attrName>style.visibility</p:attrName>
                                        </p:attrNameLst>
                                      </p:cBhvr>
                                      <p:to>
                                        <p:strVal val="visible"/>
                                      </p:to>
                                    </p:set>
                                    <p:animEffect transition="in" filter="wipe(left)">
                                      <p:cBhvr>
                                        <p:cTn id="25" dur="500"/>
                                        <p:tgtEl>
                                          <p:spTgt spid="57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79" grpId="0"/>
      <p:bldP spid="57880" grpId="0"/>
      <p:bldP spid="5795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77" descr="图片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113" y="1562100"/>
            <a:ext cx="4895850"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03" name="Rectangle 79"/>
          <p:cNvSpPr>
            <a:spLocks noGrp="1" noChangeArrowheads="1"/>
          </p:cNvSpPr>
          <p:nvPr>
            <p:ph type="title" idx="4294967295"/>
          </p:nvPr>
        </p:nvSpPr>
        <p:spPr bwMode="auto">
          <a:xfrm>
            <a:off x="27786" y="726976"/>
            <a:ext cx="4572000" cy="6858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eaLnBrk="1" hangingPunct="1">
              <a:spcBef>
                <a:spcPct val="50000"/>
              </a:spcBef>
              <a:defRPr/>
            </a:pPr>
            <a:r>
              <a:rPr lang="en-US" altLang="zh-CN" sz="2400" b="1" kern="1200" dirty="0">
                <a:solidFill>
                  <a:srgbClr val="FF0000"/>
                </a:solidFill>
                <a:effectLst>
                  <a:outerShdw blurRad="38100" dist="38100" dir="2700000" algn="tl">
                    <a:srgbClr val="C0C0C0"/>
                  </a:outerShdw>
                </a:effectLst>
                <a:latin typeface="Times New Roman" pitchFamily="18" charset="0"/>
                <a:ea typeface="宋体" panose="02010600030101010101" pitchFamily="2" charset="-122"/>
                <a:cs typeface="+mn-cs"/>
              </a:rPr>
              <a:t>2.  </a:t>
            </a:r>
            <a:r>
              <a:rPr lang="zh-CN" altLang="en-US" sz="2400" b="1" kern="1200" dirty="0">
                <a:solidFill>
                  <a:srgbClr val="FF0000"/>
                </a:solidFill>
                <a:effectLst>
                  <a:outerShdw blurRad="38100" dist="38100" dir="2700000" algn="tl">
                    <a:srgbClr val="C0C0C0"/>
                  </a:outerShdw>
                </a:effectLst>
                <a:latin typeface="Times New Roman" pitchFamily="18" charset="0"/>
                <a:ea typeface="宋体" panose="02010600030101010101" pitchFamily="2" charset="-122"/>
                <a:cs typeface="+mn-cs"/>
              </a:rPr>
              <a:t>静态工作点的计算</a:t>
            </a:r>
          </a:p>
        </p:txBody>
      </p:sp>
      <p:graphicFrame>
        <p:nvGraphicFramePr>
          <p:cNvPr id="103504" name="Object 80" descr="40%"/>
          <p:cNvGraphicFramePr>
            <a:graphicFrameLocks noChangeAspect="1"/>
          </p:cNvGraphicFramePr>
          <p:nvPr/>
        </p:nvGraphicFramePr>
        <p:xfrm>
          <a:off x="5365750" y="1189038"/>
          <a:ext cx="3165475" cy="1116012"/>
        </p:xfrm>
        <a:graphic>
          <a:graphicData uri="http://schemas.openxmlformats.org/presentationml/2006/ole">
            <mc:AlternateContent xmlns:mc="http://schemas.openxmlformats.org/markup-compatibility/2006">
              <mc:Choice xmlns:v="urn:schemas-microsoft-com:vml" Requires="v">
                <p:oleObj spid="_x0000_s95764" name="Equation" r:id="rId5" imgW="1171543" imgH="361981" progId="Equation.3">
                  <p:embed/>
                </p:oleObj>
              </mc:Choice>
              <mc:Fallback>
                <p:oleObj name="Equation" r:id="rId5" imgW="1171543" imgH="361981" progId="Equation.3">
                  <p:embed/>
                  <p:pic>
                    <p:nvPicPr>
                      <p:cNvPr id="0" name="Object 80" descr="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5750" y="1189038"/>
                        <a:ext cx="3165475" cy="1116012"/>
                      </a:xfrm>
                      <a:prstGeom prst="rect">
                        <a:avLst/>
                      </a:prstGeom>
                      <a:pattFill prst="pct40">
                        <a:fgClr>
                          <a:srgbClr val="66FF66"/>
                        </a:fgClr>
                        <a:bgClr>
                          <a:srgbClr val="FFFFFF"/>
                        </a:bgClr>
                      </a:patt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505" name="Object 81" descr="40%"/>
          <p:cNvGraphicFramePr>
            <a:graphicFrameLocks noChangeAspect="1"/>
          </p:cNvGraphicFramePr>
          <p:nvPr/>
        </p:nvGraphicFramePr>
        <p:xfrm>
          <a:off x="5391150" y="2454275"/>
          <a:ext cx="3200400" cy="1119188"/>
        </p:xfrm>
        <a:graphic>
          <a:graphicData uri="http://schemas.openxmlformats.org/presentationml/2006/ole">
            <mc:AlternateContent xmlns:mc="http://schemas.openxmlformats.org/markup-compatibility/2006">
              <mc:Choice xmlns:v="urn:schemas-microsoft-com:vml" Requires="v">
                <p:oleObj spid="_x0000_s95765" name="Equation" r:id="rId7" imgW="1152648" imgH="352533" progId="Equation.3">
                  <p:embed/>
                </p:oleObj>
              </mc:Choice>
              <mc:Fallback>
                <p:oleObj name="Equation" r:id="rId7" imgW="1152648" imgH="352533" progId="Equation.3">
                  <p:embed/>
                  <p:pic>
                    <p:nvPicPr>
                      <p:cNvPr id="0" name="Object 81" descr="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1150" y="2454275"/>
                        <a:ext cx="3200400" cy="1119188"/>
                      </a:xfrm>
                      <a:prstGeom prst="rect">
                        <a:avLst/>
                      </a:prstGeom>
                      <a:pattFill prst="pct40">
                        <a:fgClr>
                          <a:srgbClr val="FFCCCC"/>
                        </a:fgClr>
                        <a:bgClr>
                          <a:srgbClr val="FFFFFF"/>
                        </a:bgClr>
                      </a:patt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506" name="Object 82" descr="40%"/>
          <p:cNvGraphicFramePr>
            <a:graphicFrameLocks noChangeAspect="1"/>
          </p:cNvGraphicFramePr>
          <p:nvPr/>
        </p:nvGraphicFramePr>
        <p:xfrm>
          <a:off x="5407025" y="3630613"/>
          <a:ext cx="3097213" cy="1109662"/>
        </p:xfrm>
        <a:graphic>
          <a:graphicData uri="http://schemas.openxmlformats.org/presentationml/2006/ole">
            <mc:AlternateContent xmlns:mc="http://schemas.openxmlformats.org/markup-compatibility/2006">
              <mc:Choice xmlns:v="urn:schemas-microsoft-com:vml" Requires="v">
                <p:oleObj spid="_x0000_s95766" name="Equation" r:id="rId9" imgW="1133482" imgH="352533" progId="Equation.3">
                  <p:embed/>
                </p:oleObj>
              </mc:Choice>
              <mc:Fallback>
                <p:oleObj name="Equation" r:id="rId9" imgW="1133482" imgH="352533" progId="Equation.3">
                  <p:embed/>
                  <p:pic>
                    <p:nvPicPr>
                      <p:cNvPr id="0" name="Object 82" descr="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07025" y="3630613"/>
                        <a:ext cx="3097213" cy="1109662"/>
                      </a:xfrm>
                      <a:prstGeom prst="rect">
                        <a:avLst/>
                      </a:prstGeom>
                      <a:pattFill prst="pct40">
                        <a:fgClr>
                          <a:srgbClr val="FFFF00"/>
                        </a:fgClr>
                        <a:bgClr>
                          <a:srgbClr val="FFFFFF"/>
                        </a:bgClr>
                      </a:patt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508" name="Text Box 84" descr="90%"/>
          <p:cNvSpPr txBox="1">
            <a:spLocks noChangeArrowheads="1"/>
          </p:cNvSpPr>
          <p:nvPr/>
        </p:nvSpPr>
        <p:spPr bwMode="auto">
          <a:xfrm>
            <a:off x="5238750" y="605631"/>
            <a:ext cx="1431925" cy="519113"/>
          </a:xfrm>
          <a:prstGeom prst="rect">
            <a:avLst/>
          </a:prstGeom>
          <a:noFill/>
          <a:ln w="38100">
            <a:noFill/>
            <a:miter lim="800000"/>
            <a:headEnd/>
            <a:tailEnd/>
          </a:ln>
          <a:effectLst/>
        </p:spPr>
        <p:txBody>
          <a:bodyPr wrap="none" lIns="90000" tIns="46800" rIns="90000" bIns="46800" anchor="ctr">
            <a:spAutoFit/>
          </a:bodyPr>
          <a:lstStyle/>
          <a:p>
            <a:pPr algn="ctr" eaLnBrk="1" hangingPunct="1">
              <a:spcBef>
                <a:spcPct val="50000"/>
              </a:spcBef>
              <a:defRPr/>
            </a:pPr>
            <a:r>
              <a:rPr lang="zh-CN" altLang="en-US" sz="2800" dirty="0">
                <a:solidFill>
                  <a:srgbClr val="CC0000"/>
                </a:solidFill>
                <a:effectLst>
                  <a:outerShdw blurRad="38100" dist="38100" dir="2700000" algn="tl">
                    <a:srgbClr val="C0C0C0"/>
                  </a:outerShdw>
                </a:effectLst>
              </a:rPr>
              <a:t>估算法</a:t>
            </a:r>
            <a:r>
              <a:rPr lang="en-US" altLang="zh-CN" sz="2800" dirty="0">
                <a:solidFill>
                  <a:srgbClr val="CC0000"/>
                </a:solidFill>
                <a:effectLst>
                  <a:outerShdw blurRad="38100" dist="38100" dir="2700000" algn="tl">
                    <a:srgbClr val="C0C0C0"/>
                  </a:outerShdw>
                </a:effectLst>
              </a:rPr>
              <a:t>:</a:t>
            </a:r>
          </a:p>
        </p:txBody>
      </p:sp>
      <p:graphicFrame>
        <p:nvGraphicFramePr>
          <p:cNvPr id="103593" name="Object 169" descr="75%"/>
          <p:cNvGraphicFramePr>
            <a:graphicFrameLocks noChangeAspect="1"/>
          </p:cNvGraphicFramePr>
          <p:nvPr/>
        </p:nvGraphicFramePr>
        <p:xfrm>
          <a:off x="5086350" y="4867275"/>
          <a:ext cx="3733800" cy="1225550"/>
        </p:xfrm>
        <a:graphic>
          <a:graphicData uri="http://schemas.openxmlformats.org/presentationml/2006/ole">
            <mc:AlternateContent xmlns:mc="http://schemas.openxmlformats.org/markup-compatibility/2006">
              <mc:Choice xmlns:v="urn:schemas-microsoft-com:vml" Requires="v">
                <p:oleObj spid="_x0000_s95767" name="Equation" r:id="rId11" imgW="1542982" imgH="390594" progId="Equation.3">
                  <p:embed/>
                </p:oleObj>
              </mc:Choice>
              <mc:Fallback>
                <p:oleObj name="Equation" r:id="rId11" imgW="1542982" imgH="390594" progId="Equation.3">
                  <p:embed/>
                  <p:pic>
                    <p:nvPicPr>
                      <p:cNvPr id="0" name="Object 169" descr="7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86350" y="4867275"/>
                        <a:ext cx="3733800" cy="1225550"/>
                      </a:xfrm>
                      <a:prstGeom prst="rect">
                        <a:avLst/>
                      </a:prstGeom>
                      <a:pattFill prst="pct75">
                        <a:fgClr>
                          <a:srgbClr val="FFCC99"/>
                        </a:fgClr>
                        <a:bgClr>
                          <a:schemeClr val="bg1"/>
                        </a:bgClr>
                      </a:patt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70"/>
          <p:cNvGrpSpPr>
            <a:grpSpLocks/>
          </p:cNvGrpSpPr>
          <p:nvPr/>
        </p:nvGrpSpPr>
        <p:grpSpPr bwMode="auto">
          <a:xfrm>
            <a:off x="1905000" y="1751013"/>
            <a:ext cx="2260600" cy="3205162"/>
            <a:chOff x="1188" y="1094"/>
            <a:chExt cx="1398" cy="2247"/>
          </a:xfrm>
        </p:grpSpPr>
        <p:sp>
          <p:nvSpPr>
            <p:cNvPr id="95242" name="Line 171"/>
            <p:cNvSpPr>
              <a:spLocks noChangeShapeType="1"/>
            </p:cNvSpPr>
            <p:nvPr/>
          </p:nvSpPr>
          <p:spPr bwMode="auto">
            <a:xfrm flipH="1">
              <a:off x="1230" y="2064"/>
              <a:ext cx="0" cy="38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95243" name="Line 172"/>
            <p:cNvSpPr>
              <a:spLocks noChangeShapeType="1"/>
            </p:cNvSpPr>
            <p:nvPr/>
          </p:nvSpPr>
          <p:spPr bwMode="auto">
            <a:xfrm>
              <a:off x="1232" y="1694"/>
              <a:ext cx="0" cy="41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95244" name="Line 173"/>
            <p:cNvSpPr>
              <a:spLocks noChangeShapeType="1"/>
            </p:cNvSpPr>
            <p:nvPr/>
          </p:nvSpPr>
          <p:spPr bwMode="auto">
            <a:xfrm flipH="1" flipV="1">
              <a:off x="1236" y="1126"/>
              <a:ext cx="0" cy="25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95245" name="Rectangle 174"/>
            <p:cNvSpPr>
              <a:spLocks noChangeArrowheads="1"/>
            </p:cNvSpPr>
            <p:nvPr/>
          </p:nvSpPr>
          <p:spPr bwMode="auto">
            <a:xfrm>
              <a:off x="1188" y="1371"/>
              <a:ext cx="95" cy="326"/>
            </a:xfrm>
            <a:prstGeom prst="rect">
              <a:avLst/>
            </a:prstGeom>
            <a:noFill/>
            <a:ln w="38100">
              <a:solidFill>
                <a:srgbClr val="FF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95246" name="Line 175"/>
            <p:cNvSpPr>
              <a:spLocks noChangeShapeType="1"/>
            </p:cNvSpPr>
            <p:nvPr/>
          </p:nvSpPr>
          <p:spPr bwMode="auto">
            <a:xfrm>
              <a:off x="1236" y="1136"/>
              <a:ext cx="1297"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95247" name="Line 176"/>
            <p:cNvSpPr>
              <a:spLocks noChangeShapeType="1"/>
            </p:cNvSpPr>
            <p:nvPr/>
          </p:nvSpPr>
          <p:spPr bwMode="auto">
            <a:xfrm flipV="1">
              <a:off x="1857" y="1140"/>
              <a:ext cx="0" cy="211"/>
            </a:xfrm>
            <a:prstGeom prst="line">
              <a:avLst/>
            </a:prstGeom>
            <a:noFill/>
            <a:ln w="38100">
              <a:solidFill>
                <a:srgbClr val="FF00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95248" name="Line 177"/>
            <p:cNvSpPr>
              <a:spLocks noChangeShapeType="1"/>
            </p:cNvSpPr>
            <p:nvPr/>
          </p:nvSpPr>
          <p:spPr bwMode="auto">
            <a:xfrm>
              <a:off x="1728" y="1970"/>
              <a:ext cx="0" cy="287"/>
            </a:xfrm>
            <a:prstGeom prst="line">
              <a:avLst/>
            </a:prstGeom>
            <a:noFill/>
            <a:ln w="38100">
              <a:solidFill>
                <a:srgbClr val="FF00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95249" name="Line 178"/>
            <p:cNvSpPr>
              <a:spLocks noChangeShapeType="1"/>
            </p:cNvSpPr>
            <p:nvPr/>
          </p:nvSpPr>
          <p:spPr bwMode="auto">
            <a:xfrm>
              <a:off x="1728" y="2156"/>
              <a:ext cx="141" cy="148"/>
            </a:xfrm>
            <a:prstGeom prst="line">
              <a:avLst/>
            </a:prstGeom>
            <a:noFill/>
            <a:ln w="38100">
              <a:solidFill>
                <a:srgbClr val="FF0000"/>
              </a:solidFill>
              <a:round/>
              <a:headEnd type="none" w="sm" len="sm"/>
              <a:tailEnd type="triangle" w="sm"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95250" name="Line 179"/>
            <p:cNvSpPr>
              <a:spLocks noChangeShapeType="1"/>
            </p:cNvSpPr>
            <p:nvPr/>
          </p:nvSpPr>
          <p:spPr bwMode="auto">
            <a:xfrm flipV="1">
              <a:off x="1728" y="1920"/>
              <a:ext cx="141" cy="129"/>
            </a:xfrm>
            <a:prstGeom prst="line">
              <a:avLst/>
            </a:prstGeom>
            <a:noFill/>
            <a:ln w="38100">
              <a:solidFill>
                <a:srgbClr val="FF00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95251" name="Line 180"/>
            <p:cNvSpPr>
              <a:spLocks noChangeShapeType="1"/>
            </p:cNvSpPr>
            <p:nvPr/>
          </p:nvSpPr>
          <p:spPr bwMode="auto">
            <a:xfrm>
              <a:off x="1860" y="1670"/>
              <a:ext cx="0" cy="261"/>
            </a:xfrm>
            <a:prstGeom prst="line">
              <a:avLst/>
            </a:prstGeom>
            <a:noFill/>
            <a:ln w="38100">
              <a:solidFill>
                <a:srgbClr val="FF00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95252" name="Line 181"/>
            <p:cNvSpPr>
              <a:spLocks noChangeShapeType="1"/>
            </p:cNvSpPr>
            <p:nvPr/>
          </p:nvSpPr>
          <p:spPr bwMode="auto">
            <a:xfrm flipH="1">
              <a:off x="1861" y="2291"/>
              <a:ext cx="0" cy="349"/>
            </a:xfrm>
            <a:prstGeom prst="line">
              <a:avLst/>
            </a:prstGeom>
            <a:noFill/>
            <a:ln w="38100">
              <a:solidFill>
                <a:srgbClr val="FF00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95253" name="Line 182"/>
            <p:cNvSpPr>
              <a:spLocks noChangeShapeType="1"/>
            </p:cNvSpPr>
            <p:nvPr/>
          </p:nvSpPr>
          <p:spPr bwMode="auto">
            <a:xfrm>
              <a:off x="1248" y="2103"/>
              <a:ext cx="484" cy="0"/>
            </a:xfrm>
            <a:prstGeom prst="line">
              <a:avLst/>
            </a:prstGeom>
            <a:noFill/>
            <a:ln w="38100">
              <a:solidFill>
                <a:srgbClr val="FF00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95254" name="Line 183"/>
            <p:cNvSpPr>
              <a:spLocks noChangeShapeType="1"/>
            </p:cNvSpPr>
            <p:nvPr/>
          </p:nvSpPr>
          <p:spPr bwMode="auto">
            <a:xfrm>
              <a:off x="1227" y="3171"/>
              <a:ext cx="645" cy="0"/>
            </a:xfrm>
            <a:prstGeom prst="line">
              <a:avLst/>
            </a:prstGeom>
            <a:noFill/>
            <a:ln w="38100">
              <a:solidFill>
                <a:srgbClr val="FF00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95255" name="Line 184"/>
            <p:cNvSpPr>
              <a:spLocks noChangeShapeType="1"/>
            </p:cNvSpPr>
            <p:nvPr/>
          </p:nvSpPr>
          <p:spPr bwMode="auto">
            <a:xfrm flipH="1">
              <a:off x="1862" y="2915"/>
              <a:ext cx="0" cy="349"/>
            </a:xfrm>
            <a:prstGeom prst="line">
              <a:avLst/>
            </a:prstGeom>
            <a:noFill/>
            <a:ln w="38100">
              <a:solidFill>
                <a:srgbClr val="FF00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95256" name="Rectangle 185"/>
            <p:cNvSpPr>
              <a:spLocks noChangeArrowheads="1"/>
            </p:cNvSpPr>
            <p:nvPr/>
          </p:nvSpPr>
          <p:spPr bwMode="auto">
            <a:xfrm>
              <a:off x="1814" y="1344"/>
              <a:ext cx="94" cy="326"/>
            </a:xfrm>
            <a:prstGeom prst="rect">
              <a:avLst/>
            </a:prstGeom>
            <a:noFill/>
            <a:ln w="38100">
              <a:solidFill>
                <a:srgbClr val="FF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95257" name="Oval 186"/>
            <p:cNvSpPr>
              <a:spLocks noChangeArrowheads="1"/>
            </p:cNvSpPr>
            <p:nvPr/>
          </p:nvSpPr>
          <p:spPr bwMode="auto">
            <a:xfrm>
              <a:off x="2518" y="1094"/>
              <a:ext cx="68" cy="7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grpSp>
          <p:nvGrpSpPr>
            <p:cNvPr id="95258" name="Group 187"/>
            <p:cNvGrpSpPr>
              <a:grpSpLocks/>
            </p:cNvGrpSpPr>
            <p:nvPr/>
          </p:nvGrpSpPr>
          <p:grpSpPr bwMode="auto">
            <a:xfrm>
              <a:off x="1788" y="3179"/>
              <a:ext cx="146" cy="162"/>
              <a:chOff x="2898" y="3684"/>
              <a:chExt cx="204" cy="204"/>
            </a:xfrm>
          </p:grpSpPr>
          <p:sp>
            <p:nvSpPr>
              <p:cNvPr id="95266" name="Line 188"/>
              <p:cNvSpPr>
                <a:spLocks noChangeShapeType="1"/>
              </p:cNvSpPr>
              <p:nvPr/>
            </p:nvSpPr>
            <p:spPr bwMode="auto">
              <a:xfrm>
                <a:off x="3000" y="3684"/>
                <a:ext cx="0"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95267" name="Line 189"/>
              <p:cNvSpPr>
                <a:spLocks noChangeShapeType="1"/>
              </p:cNvSpPr>
              <p:nvPr/>
            </p:nvSpPr>
            <p:spPr bwMode="auto">
              <a:xfrm>
                <a:off x="2898" y="3876"/>
                <a:ext cx="204" cy="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grpSp>
        <p:sp>
          <p:nvSpPr>
            <p:cNvPr id="95259" name="Rectangle 190"/>
            <p:cNvSpPr>
              <a:spLocks noChangeArrowheads="1"/>
            </p:cNvSpPr>
            <p:nvPr/>
          </p:nvSpPr>
          <p:spPr bwMode="auto">
            <a:xfrm>
              <a:off x="1188" y="2452"/>
              <a:ext cx="95" cy="325"/>
            </a:xfrm>
            <a:prstGeom prst="rect">
              <a:avLst/>
            </a:prstGeom>
            <a:noFill/>
            <a:ln w="38100">
              <a:solidFill>
                <a:srgbClr val="FF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95260" name="Line 191"/>
            <p:cNvSpPr>
              <a:spLocks noChangeShapeType="1"/>
            </p:cNvSpPr>
            <p:nvPr/>
          </p:nvSpPr>
          <p:spPr bwMode="auto">
            <a:xfrm>
              <a:off x="1352" y="1209"/>
              <a:ext cx="0" cy="281"/>
            </a:xfrm>
            <a:prstGeom prst="line">
              <a:avLst/>
            </a:prstGeom>
            <a:noFill/>
            <a:ln w="38100">
              <a:solidFill>
                <a:srgbClr val="FF3300"/>
              </a:solidFill>
              <a:round/>
              <a:headEnd/>
              <a:tailEnd type="triangle" w="sm"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95261" name="Line 192"/>
            <p:cNvSpPr>
              <a:spLocks noChangeShapeType="1"/>
            </p:cNvSpPr>
            <p:nvPr/>
          </p:nvSpPr>
          <p:spPr bwMode="auto">
            <a:xfrm>
              <a:off x="1352" y="2160"/>
              <a:ext cx="0" cy="281"/>
            </a:xfrm>
            <a:prstGeom prst="line">
              <a:avLst/>
            </a:prstGeom>
            <a:noFill/>
            <a:ln w="38100">
              <a:solidFill>
                <a:srgbClr val="FF3300"/>
              </a:solidFill>
              <a:round/>
              <a:headEnd/>
              <a:tailEnd type="triangle" w="sm"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95262" name="Line 193"/>
            <p:cNvSpPr>
              <a:spLocks noChangeShapeType="1"/>
            </p:cNvSpPr>
            <p:nvPr/>
          </p:nvSpPr>
          <p:spPr bwMode="auto">
            <a:xfrm>
              <a:off x="1524" y="2039"/>
              <a:ext cx="204" cy="0"/>
            </a:xfrm>
            <a:prstGeom prst="line">
              <a:avLst/>
            </a:prstGeom>
            <a:noFill/>
            <a:ln w="38100">
              <a:solidFill>
                <a:srgbClr val="FF3300"/>
              </a:solidFill>
              <a:round/>
              <a:headEnd/>
              <a:tailEnd type="triangle" w="sm"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95263" name="Line 194"/>
            <p:cNvSpPr>
              <a:spLocks noChangeShapeType="1"/>
            </p:cNvSpPr>
            <p:nvPr/>
          </p:nvSpPr>
          <p:spPr bwMode="auto">
            <a:xfrm>
              <a:off x="1986" y="1190"/>
              <a:ext cx="0" cy="279"/>
            </a:xfrm>
            <a:prstGeom prst="line">
              <a:avLst/>
            </a:prstGeom>
            <a:noFill/>
            <a:ln w="38100">
              <a:solidFill>
                <a:srgbClr val="FF0000"/>
              </a:solidFill>
              <a:round/>
              <a:headEnd/>
              <a:tailEnd type="triangle" w="sm"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95264" name="Line 195"/>
            <p:cNvSpPr>
              <a:spLocks noChangeShapeType="1"/>
            </p:cNvSpPr>
            <p:nvPr/>
          </p:nvSpPr>
          <p:spPr bwMode="auto">
            <a:xfrm>
              <a:off x="1230" y="2786"/>
              <a:ext cx="0" cy="38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65" name="Rectangle 196"/>
            <p:cNvSpPr>
              <a:spLocks noChangeArrowheads="1"/>
            </p:cNvSpPr>
            <p:nvPr/>
          </p:nvSpPr>
          <p:spPr bwMode="auto">
            <a:xfrm>
              <a:off x="1814" y="2603"/>
              <a:ext cx="94" cy="325"/>
            </a:xfrm>
            <a:prstGeom prst="rect">
              <a:avLst/>
            </a:prstGeom>
            <a:solidFill>
              <a:schemeClr val="bg1"/>
            </a:solidFill>
            <a:ln w="38100">
              <a:solidFill>
                <a:srgbClr val="FF0000"/>
              </a:solidFill>
              <a:miter lim="800000"/>
              <a:headEnd type="none" w="sm" len="sm"/>
              <a:tailEnd type="none" w="med" len="lg"/>
            </a:ln>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grpSp>
      <p:sp>
        <p:nvSpPr>
          <p:cNvPr id="36" name="Rectangle 2"/>
          <p:cNvSpPr txBox="1">
            <a:spLocks noChangeArrowheads="1"/>
          </p:cNvSpPr>
          <p:nvPr/>
        </p:nvSpPr>
        <p:spPr bwMode="auto">
          <a:xfrm>
            <a:off x="0" y="61913"/>
            <a:ext cx="4876800" cy="609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b="1" kern="1200" dirty="0" smtClean="0">
                <a:solidFill>
                  <a:srgbClr val="0000FF"/>
                </a:solidFill>
                <a:latin typeface="微软雅黑" panose="020B0503020204020204" pitchFamily="34" charset="-122"/>
                <a:ea typeface="微软雅黑" panose="020B0503020204020204" pitchFamily="34" charset="-122"/>
                <a:cs typeface="+mn-cs"/>
              </a:rPr>
              <a:t>15.4.2   </a:t>
            </a:r>
            <a:r>
              <a:rPr lang="zh-CN" altLang="en-US" sz="2800" b="1" kern="1200" dirty="0" smtClean="0">
                <a:solidFill>
                  <a:srgbClr val="0000FF"/>
                </a:solidFill>
                <a:latin typeface="微软雅黑" panose="020B0503020204020204" pitchFamily="34" charset="-122"/>
                <a:ea typeface="微软雅黑" panose="020B0503020204020204" pitchFamily="34" charset="-122"/>
                <a:cs typeface="+mn-cs"/>
              </a:rPr>
              <a:t>分压式偏置电路</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508"/>
                                        </p:tgtEl>
                                        <p:attrNameLst>
                                          <p:attrName>style.visibility</p:attrName>
                                        </p:attrNameLst>
                                      </p:cBhvr>
                                      <p:to>
                                        <p:strVal val="visible"/>
                                      </p:to>
                                    </p:set>
                                    <p:animEffect transition="in" filter="wipe(left)">
                                      <p:cBhvr>
                                        <p:cTn id="7" dur="500"/>
                                        <p:tgtEl>
                                          <p:spTgt spid="1035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3504"/>
                                        </p:tgtEl>
                                        <p:attrNameLst>
                                          <p:attrName>style.visibility</p:attrName>
                                        </p:attrNameLst>
                                      </p:cBhvr>
                                      <p:to>
                                        <p:strVal val="visible"/>
                                      </p:to>
                                    </p:set>
                                    <p:animEffect transition="in" filter="wipe(left)">
                                      <p:cBhvr>
                                        <p:cTn id="17" dur="500"/>
                                        <p:tgtEl>
                                          <p:spTgt spid="1035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3505"/>
                                        </p:tgtEl>
                                        <p:attrNameLst>
                                          <p:attrName>style.visibility</p:attrName>
                                        </p:attrNameLst>
                                      </p:cBhvr>
                                      <p:to>
                                        <p:strVal val="visible"/>
                                      </p:to>
                                    </p:set>
                                    <p:animEffect transition="in" filter="wipe(left)">
                                      <p:cBhvr>
                                        <p:cTn id="22" dur="500"/>
                                        <p:tgtEl>
                                          <p:spTgt spid="1035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3506"/>
                                        </p:tgtEl>
                                        <p:attrNameLst>
                                          <p:attrName>style.visibility</p:attrName>
                                        </p:attrNameLst>
                                      </p:cBhvr>
                                      <p:to>
                                        <p:strVal val="visible"/>
                                      </p:to>
                                    </p:set>
                                    <p:animEffect transition="in" filter="wipe(left)">
                                      <p:cBhvr>
                                        <p:cTn id="27" dur="500"/>
                                        <p:tgtEl>
                                          <p:spTgt spid="1035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3593"/>
                                        </p:tgtEl>
                                        <p:attrNameLst>
                                          <p:attrName>style.visibility</p:attrName>
                                        </p:attrNameLst>
                                      </p:cBhvr>
                                      <p:to>
                                        <p:strVal val="visible"/>
                                      </p:to>
                                    </p:set>
                                    <p:animEffect transition="in" filter="wipe(left)">
                                      <p:cBhvr>
                                        <p:cTn id="32" dur="500"/>
                                        <p:tgtEl>
                                          <p:spTgt spid="103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08"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19" name="Rectangle 71"/>
          <p:cNvSpPr>
            <a:spLocks noGrp="1" noChangeArrowheads="1"/>
          </p:cNvSpPr>
          <p:nvPr>
            <p:ph type="title" idx="4294967295"/>
          </p:nvPr>
        </p:nvSpPr>
        <p:spPr bwMode="auto">
          <a:xfrm>
            <a:off x="0" y="633016"/>
            <a:ext cx="3886200" cy="5334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eaLnBrk="1" hangingPunct="1">
              <a:spcBef>
                <a:spcPct val="50000"/>
              </a:spcBef>
              <a:defRPr/>
            </a:pPr>
            <a:r>
              <a:rPr lang="en-US" altLang="zh-CN" sz="2400" b="1" kern="1200" dirty="0">
                <a:solidFill>
                  <a:srgbClr val="FF0000"/>
                </a:solidFill>
                <a:effectLst>
                  <a:outerShdw blurRad="38100" dist="38100" dir="2700000" algn="tl">
                    <a:srgbClr val="C0C0C0"/>
                  </a:outerShdw>
                </a:effectLst>
                <a:latin typeface="Times New Roman" pitchFamily="18" charset="0"/>
                <a:ea typeface="宋体" panose="02010600030101010101" pitchFamily="2" charset="-122"/>
                <a:cs typeface="+mn-cs"/>
              </a:rPr>
              <a:t>3.  </a:t>
            </a:r>
            <a:r>
              <a:rPr lang="zh-CN" altLang="en-US" sz="2400" b="1" kern="1200" dirty="0">
                <a:solidFill>
                  <a:srgbClr val="FF0000"/>
                </a:solidFill>
                <a:effectLst>
                  <a:outerShdw blurRad="38100" dist="38100" dir="2700000" algn="tl">
                    <a:srgbClr val="C0C0C0"/>
                  </a:outerShdw>
                </a:effectLst>
                <a:latin typeface="Times New Roman" pitchFamily="18" charset="0"/>
                <a:ea typeface="宋体" panose="02010600030101010101" pitchFamily="2" charset="-122"/>
                <a:cs typeface="+mn-cs"/>
              </a:rPr>
              <a:t>动态分析</a:t>
            </a:r>
          </a:p>
        </p:txBody>
      </p:sp>
      <p:sp>
        <p:nvSpPr>
          <p:cNvPr id="104520" name="AutoShape 72"/>
          <p:cNvSpPr>
            <a:spLocks noChangeArrowheads="1"/>
          </p:cNvSpPr>
          <p:nvPr/>
        </p:nvSpPr>
        <p:spPr bwMode="auto">
          <a:xfrm>
            <a:off x="611188" y="5157788"/>
            <a:ext cx="8047037" cy="1079500"/>
          </a:xfrm>
          <a:prstGeom prst="roundRect">
            <a:avLst>
              <a:gd name="adj" fmla="val 16667"/>
            </a:avLst>
          </a:prstGeom>
          <a:noFill/>
          <a:ln w="38100">
            <a:solidFill>
              <a:srgbClr val="006600"/>
            </a:solidFill>
            <a:round/>
            <a:headEnd/>
            <a:tailEnd/>
          </a:ln>
          <a:effectLst/>
        </p:spPr>
        <p:txBody>
          <a:bodyPr lIns="90000" tIns="46800" rIns="90000" bIns="46800" anchor="ctr">
            <a:spAutoFit/>
          </a:bodyPr>
          <a:lstStyle/>
          <a:p>
            <a:pPr eaLnBrk="1" hangingPunct="1">
              <a:spcBef>
                <a:spcPct val="50000"/>
              </a:spcBef>
              <a:defRPr/>
            </a:pPr>
            <a:r>
              <a:rPr lang="zh-CN" altLang="zh-CN" sz="2800">
                <a:solidFill>
                  <a:srgbClr val="CC0000"/>
                </a:solidFill>
                <a:latin typeface="Times New Roman" pitchFamily="18" charset="0"/>
              </a:rPr>
              <a:t>    对交流：</a:t>
            </a:r>
            <a:r>
              <a:rPr lang="zh-CN" altLang="zh-CN" sz="2800">
                <a:solidFill>
                  <a:schemeClr val="tx1"/>
                </a:solidFill>
                <a:latin typeface="Times New Roman" pitchFamily="18" charset="0"/>
              </a:rPr>
              <a:t>旁路电容 </a:t>
            </a:r>
            <a:r>
              <a:rPr lang="en-US" altLang="zh-CN" sz="2800" i="1">
                <a:solidFill>
                  <a:schemeClr val="tx1"/>
                </a:solidFill>
                <a:latin typeface="Times New Roman" pitchFamily="18" charset="0"/>
                <a:ea typeface="楷体_GB2312" pitchFamily="49" charset="-122"/>
              </a:rPr>
              <a:t>C</a:t>
            </a:r>
            <a:r>
              <a:rPr lang="en-US" altLang="zh-CN" baseline="-25000">
                <a:solidFill>
                  <a:schemeClr val="tx1"/>
                </a:solidFill>
                <a:latin typeface="Times New Roman" pitchFamily="18" charset="0"/>
                <a:ea typeface="楷体_GB2312" pitchFamily="49" charset="-122"/>
              </a:rPr>
              <a:t>E</a:t>
            </a:r>
            <a:r>
              <a:rPr lang="en-US" altLang="zh-CN" sz="2800" i="1" baseline="-25000">
                <a:solidFill>
                  <a:schemeClr val="tx1"/>
                </a:solidFill>
                <a:latin typeface="Times New Roman" pitchFamily="18" charset="0"/>
                <a:ea typeface="楷体_GB2312" pitchFamily="49" charset="-122"/>
              </a:rPr>
              <a:t> </a:t>
            </a:r>
            <a:r>
              <a:rPr lang="zh-CN" altLang="zh-CN" sz="2800">
                <a:solidFill>
                  <a:schemeClr val="tx1"/>
                </a:solidFill>
                <a:latin typeface="Times New Roman" pitchFamily="18" charset="0"/>
              </a:rPr>
              <a:t>将</a:t>
            </a:r>
            <a:r>
              <a:rPr lang="en-US" altLang="zh-CN" sz="2800" i="1">
                <a:solidFill>
                  <a:schemeClr val="tx1"/>
                </a:solidFill>
                <a:latin typeface="Times New Roman" pitchFamily="18" charset="0"/>
                <a:ea typeface="楷体_GB2312" pitchFamily="49" charset="-122"/>
              </a:rPr>
              <a:t>R</a:t>
            </a:r>
            <a:r>
              <a:rPr lang="en-US" altLang="zh-CN" baseline="-25000">
                <a:solidFill>
                  <a:schemeClr val="tx1"/>
                </a:solidFill>
                <a:effectLst>
                  <a:outerShdw blurRad="38100" dist="38100" dir="2700000" algn="tl">
                    <a:srgbClr val="C0C0C0"/>
                  </a:outerShdw>
                </a:effectLst>
                <a:latin typeface="Times New Roman" pitchFamily="18" charset="0"/>
                <a:ea typeface="楷体_GB2312" pitchFamily="49" charset="-122"/>
              </a:rPr>
              <a:t>E</a:t>
            </a:r>
            <a:r>
              <a:rPr lang="en-US" altLang="zh-CN" i="1" baseline="-25000">
                <a:solidFill>
                  <a:schemeClr val="tx1"/>
                </a:solidFill>
                <a:effectLst>
                  <a:outerShdw blurRad="38100" dist="38100" dir="2700000" algn="tl">
                    <a:srgbClr val="C0C0C0"/>
                  </a:outerShdw>
                </a:effectLst>
                <a:latin typeface="Times New Roman" pitchFamily="18" charset="0"/>
                <a:ea typeface="楷体_GB2312" pitchFamily="49" charset="-122"/>
              </a:rPr>
              <a:t> </a:t>
            </a:r>
            <a:r>
              <a:rPr lang="zh-CN" altLang="zh-CN" sz="2800">
                <a:solidFill>
                  <a:schemeClr val="tx1"/>
                </a:solidFill>
                <a:latin typeface="Times New Roman" pitchFamily="18" charset="0"/>
              </a:rPr>
              <a:t>短路</a:t>
            </a:r>
            <a:r>
              <a:rPr lang="zh-CN" altLang="zh-CN" sz="2800">
                <a:solidFill>
                  <a:schemeClr val="tx1"/>
                </a:solidFill>
                <a:latin typeface="Times New Roman" pitchFamily="18" charset="0"/>
                <a:ea typeface="楷体_GB2312" pitchFamily="49" charset="-122"/>
              </a:rPr>
              <a:t>， </a:t>
            </a:r>
            <a:r>
              <a:rPr lang="en-US" altLang="zh-CN" sz="2800" i="1">
                <a:solidFill>
                  <a:schemeClr val="tx1"/>
                </a:solidFill>
                <a:latin typeface="Times New Roman" pitchFamily="18" charset="0"/>
                <a:ea typeface="楷体_GB2312" pitchFamily="49" charset="-122"/>
              </a:rPr>
              <a:t>R</a:t>
            </a:r>
            <a:r>
              <a:rPr lang="en-US" altLang="zh-CN" baseline="-25000">
                <a:solidFill>
                  <a:schemeClr val="tx1"/>
                </a:solidFill>
                <a:effectLst>
                  <a:outerShdw blurRad="38100" dist="38100" dir="2700000" algn="tl">
                    <a:srgbClr val="C0C0C0"/>
                  </a:outerShdw>
                </a:effectLst>
                <a:latin typeface="Times New Roman" pitchFamily="18" charset="0"/>
                <a:ea typeface="楷体_GB2312" pitchFamily="49" charset="-122"/>
              </a:rPr>
              <a:t>E</a:t>
            </a:r>
            <a:r>
              <a:rPr lang="zh-CN" altLang="zh-CN" sz="2800">
                <a:solidFill>
                  <a:schemeClr val="tx1"/>
                </a:solidFill>
                <a:latin typeface="Times New Roman" pitchFamily="18" charset="0"/>
              </a:rPr>
              <a:t>不起作用</a:t>
            </a:r>
            <a:r>
              <a:rPr lang="en-US" altLang="zh-CN" sz="2800">
                <a:solidFill>
                  <a:schemeClr val="tx1"/>
                </a:solidFill>
                <a:latin typeface="Times New Roman" pitchFamily="18" charset="0"/>
                <a:ea typeface="楷体_GB2312" pitchFamily="49" charset="-122"/>
              </a:rPr>
              <a:t>,</a:t>
            </a:r>
            <a:r>
              <a:rPr lang="zh-CN" altLang="zh-CN" sz="2800">
                <a:solidFill>
                  <a:schemeClr val="tx1"/>
                </a:solidFill>
                <a:latin typeface="Times New Roman" pitchFamily="18" charset="0"/>
                <a:ea typeface="楷体_GB2312" pitchFamily="49" charset="-122"/>
              </a:rPr>
              <a:t> </a:t>
            </a:r>
            <a:r>
              <a:rPr lang="en-US" altLang="zh-CN" sz="2800" i="1">
                <a:solidFill>
                  <a:schemeClr val="tx1"/>
                </a:solidFill>
                <a:latin typeface="Times New Roman" pitchFamily="18" charset="0"/>
              </a:rPr>
              <a:t>A</a:t>
            </a:r>
            <a:r>
              <a:rPr lang="en-US" altLang="zh-CN" sz="2800" i="1" baseline="-25000">
                <a:solidFill>
                  <a:schemeClr val="tx1"/>
                </a:solidFill>
                <a:latin typeface="Times New Roman" pitchFamily="18" charset="0"/>
              </a:rPr>
              <a:t>u</a:t>
            </a:r>
            <a:r>
              <a:rPr lang="zh-CN" altLang="en-US" sz="2800">
                <a:solidFill>
                  <a:schemeClr val="tx1"/>
                </a:solidFill>
              </a:rPr>
              <a:t>、</a:t>
            </a:r>
            <a:r>
              <a:rPr lang="en-US" altLang="zh-CN" sz="2800" i="1">
                <a:solidFill>
                  <a:schemeClr val="tx1"/>
                </a:solidFill>
                <a:latin typeface="Times New Roman" pitchFamily="18" charset="0"/>
              </a:rPr>
              <a:t>r</a:t>
            </a:r>
            <a:r>
              <a:rPr lang="en-US" altLang="zh-CN" sz="2800" baseline="-25000">
                <a:solidFill>
                  <a:schemeClr val="tx1"/>
                </a:solidFill>
                <a:latin typeface="Times New Roman" pitchFamily="18" charset="0"/>
              </a:rPr>
              <a:t>i</a:t>
            </a:r>
            <a:r>
              <a:rPr lang="zh-CN" altLang="en-US" sz="2800">
                <a:solidFill>
                  <a:schemeClr val="tx1"/>
                </a:solidFill>
              </a:rPr>
              <a:t>、</a:t>
            </a:r>
            <a:r>
              <a:rPr lang="en-US" altLang="zh-CN" sz="2800" i="1">
                <a:solidFill>
                  <a:schemeClr val="tx1"/>
                </a:solidFill>
                <a:latin typeface="Times New Roman" pitchFamily="18" charset="0"/>
              </a:rPr>
              <a:t>r</a:t>
            </a:r>
            <a:r>
              <a:rPr lang="en-US" altLang="zh-CN" sz="2800" baseline="-25000">
                <a:solidFill>
                  <a:schemeClr val="tx1"/>
                </a:solidFill>
                <a:latin typeface="Times New Roman" pitchFamily="18" charset="0"/>
              </a:rPr>
              <a:t>o</a:t>
            </a:r>
            <a:r>
              <a:rPr lang="zh-CN" altLang="zh-CN" sz="2800">
                <a:solidFill>
                  <a:schemeClr val="tx1"/>
                </a:solidFill>
                <a:latin typeface="Times New Roman" pitchFamily="18" charset="0"/>
              </a:rPr>
              <a:t>与固定偏置电路相同</a:t>
            </a:r>
            <a:r>
              <a:rPr lang="zh-CN" altLang="zh-CN" sz="2800">
                <a:solidFill>
                  <a:schemeClr val="tx1"/>
                </a:solidFill>
                <a:latin typeface="Times New Roman" pitchFamily="18" charset="0"/>
                <a:ea typeface="楷体_GB2312" pitchFamily="49" charset="-122"/>
              </a:rPr>
              <a:t>。</a:t>
            </a:r>
            <a:endParaRPr lang="zh-CN" altLang="en-US" sz="2800">
              <a:solidFill>
                <a:schemeClr val="tx1"/>
              </a:solidFill>
              <a:latin typeface="Times New Roman" pitchFamily="18" charset="0"/>
              <a:ea typeface="楷体_GB2312" pitchFamily="49" charset="-122"/>
            </a:endParaRPr>
          </a:p>
        </p:txBody>
      </p:sp>
      <p:grpSp>
        <p:nvGrpSpPr>
          <p:cNvPr id="2" name="Group 233"/>
          <p:cNvGrpSpPr>
            <a:grpSpLocks/>
          </p:cNvGrpSpPr>
          <p:nvPr/>
        </p:nvGrpSpPr>
        <p:grpSpPr bwMode="auto">
          <a:xfrm>
            <a:off x="5221288" y="1341438"/>
            <a:ext cx="3357562" cy="1531937"/>
            <a:chOff x="3289" y="845"/>
            <a:chExt cx="2115" cy="965"/>
          </a:xfrm>
        </p:grpSpPr>
        <p:sp>
          <p:nvSpPr>
            <p:cNvPr id="104678" name="Text Box 230" descr="40%"/>
            <p:cNvSpPr txBox="1">
              <a:spLocks noChangeArrowheads="1"/>
            </p:cNvSpPr>
            <p:nvPr/>
          </p:nvSpPr>
          <p:spPr bwMode="auto">
            <a:xfrm>
              <a:off x="3847" y="864"/>
              <a:ext cx="1557" cy="946"/>
            </a:xfrm>
            <a:prstGeom prst="rect">
              <a:avLst/>
            </a:prstGeom>
            <a:pattFill prst="pct40">
              <a:fgClr>
                <a:srgbClr val="66FF66"/>
              </a:fgClr>
              <a:bgClr>
                <a:srgbClr val="FFFFFF"/>
              </a:bgClr>
            </a:pattFill>
            <a:ln w="38100">
              <a:noFill/>
              <a:miter lim="800000"/>
              <a:headEnd/>
              <a:tailEnd/>
            </a:ln>
            <a:effectLst/>
          </p:spPr>
          <p:txBody>
            <a:bodyPr lIns="90000" tIns="46800" rIns="90000" bIns="46800" anchor="ctr">
              <a:spAutoFit/>
            </a:bodyPr>
            <a:lstStyle/>
            <a:p>
              <a:pPr eaLnBrk="1" hangingPunct="1">
                <a:lnSpc>
                  <a:spcPct val="110000"/>
                </a:lnSpc>
                <a:defRPr/>
              </a:pPr>
              <a:r>
                <a:rPr lang="zh-CN" altLang="en-US" sz="2800">
                  <a:effectLst>
                    <a:outerShdw blurRad="38100" dist="38100" dir="2700000" algn="tl">
                      <a:srgbClr val="C0C0C0"/>
                    </a:outerShdw>
                  </a:effectLst>
                </a:rPr>
                <a:t>如果去掉</a:t>
              </a:r>
              <a:r>
                <a:rPr lang="en-US" altLang="zh-CN" sz="2800" i="1">
                  <a:effectLst>
                    <a:outerShdw blurRad="38100" dist="38100" dir="2700000" algn="tl">
                      <a:srgbClr val="C0C0C0"/>
                    </a:outerShdw>
                  </a:effectLst>
                  <a:latin typeface="Times New Roman" pitchFamily="18" charset="0"/>
                </a:rPr>
                <a:t>C</a:t>
              </a:r>
              <a:r>
                <a:rPr lang="en-US" altLang="zh-CN" baseline="-25000">
                  <a:effectLst>
                    <a:outerShdw blurRad="38100" dist="38100" dir="2700000" algn="tl">
                      <a:srgbClr val="C0C0C0"/>
                    </a:outerShdw>
                  </a:effectLst>
                  <a:latin typeface="Times New Roman" pitchFamily="18" charset="0"/>
                </a:rPr>
                <a:t>E </a:t>
              </a:r>
              <a:r>
                <a:rPr lang="zh-CN" altLang="en-US" sz="2800">
                  <a:effectLst>
                    <a:outerShdw blurRad="38100" dist="38100" dir="2700000" algn="tl">
                      <a:srgbClr val="C0C0C0"/>
                    </a:outerShdw>
                  </a:effectLst>
                </a:rPr>
                <a:t>，</a:t>
              </a:r>
            </a:p>
            <a:p>
              <a:pPr eaLnBrk="1" hangingPunct="1">
                <a:lnSpc>
                  <a:spcPct val="110000"/>
                </a:lnSpc>
                <a:defRPr/>
              </a:pPr>
              <a:r>
                <a:rPr lang="en-US" altLang="zh-CN" sz="2800" i="1">
                  <a:effectLst>
                    <a:outerShdw blurRad="38100" dist="38100" dir="2700000" algn="tl">
                      <a:srgbClr val="C0C0C0"/>
                    </a:outerShdw>
                  </a:effectLst>
                  <a:latin typeface="Times New Roman" pitchFamily="18" charset="0"/>
                </a:rPr>
                <a:t>A</a:t>
              </a:r>
              <a:r>
                <a:rPr lang="en-US" altLang="zh-CN" sz="2800" i="1" baseline="-25000">
                  <a:effectLst>
                    <a:outerShdw blurRad="38100" dist="38100" dir="2700000" algn="tl">
                      <a:srgbClr val="C0C0C0"/>
                    </a:outerShdw>
                  </a:effectLst>
                  <a:latin typeface="Times New Roman" pitchFamily="18" charset="0"/>
                </a:rPr>
                <a:t>u</a:t>
              </a:r>
              <a:r>
                <a:rPr lang="zh-CN" altLang="en-US" sz="2800">
                  <a:effectLst>
                    <a:outerShdw blurRad="38100" dist="38100" dir="2700000" algn="tl">
                      <a:srgbClr val="C0C0C0"/>
                    </a:outerShdw>
                  </a:effectLst>
                </a:rPr>
                <a:t>、</a:t>
              </a:r>
              <a:r>
                <a:rPr lang="en-US" altLang="zh-CN" sz="2800" i="1">
                  <a:effectLst>
                    <a:outerShdw blurRad="38100" dist="38100" dir="2700000" algn="tl">
                      <a:srgbClr val="C0C0C0"/>
                    </a:outerShdw>
                  </a:effectLst>
                  <a:latin typeface="Times New Roman" pitchFamily="18" charset="0"/>
                </a:rPr>
                <a:t>r</a:t>
              </a:r>
              <a:r>
                <a:rPr lang="en-US" altLang="zh-CN" sz="2800" baseline="-25000">
                  <a:effectLst>
                    <a:outerShdw blurRad="38100" dist="38100" dir="2700000" algn="tl">
                      <a:srgbClr val="C0C0C0"/>
                    </a:outerShdw>
                  </a:effectLst>
                  <a:latin typeface="Times New Roman" pitchFamily="18" charset="0"/>
                </a:rPr>
                <a:t>i</a:t>
              </a:r>
              <a:r>
                <a:rPr lang="zh-CN" altLang="en-US" sz="2800">
                  <a:effectLst>
                    <a:outerShdw blurRad="38100" dist="38100" dir="2700000" algn="tl">
                      <a:srgbClr val="C0C0C0"/>
                    </a:outerShdw>
                  </a:effectLst>
                </a:rPr>
                <a:t>、</a:t>
              </a:r>
              <a:r>
                <a:rPr lang="en-US" altLang="zh-CN" sz="2800" i="1">
                  <a:effectLst>
                    <a:outerShdw blurRad="38100" dist="38100" dir="2700000" algn="tl">
                      <a:srgbClr val="C0C0C0"/>
                    </a:outerShdw>
                  </a:effectLst>
                  <a:latin typeface="Times New Roman" pitchFamily="18" charset="0"/>
                </a:rPr>
                <a:t>r</a:t>
              </a:r>
              <a:r>
                <a:rPr lang="en-US" altLang="zh-CN" sz="2800" baseline="-25000">
                  <a:effectLst>
                    <a:outerShdw blurRad="38100" dist="38100" dir="2700000" algn="tl">
                      <a:srgbClr val="C0C0C0"/>
                    </a:outerShdw>
                  </a:effectLst>
                  <a:latin typeface="Times New Roman" pitchFamily="18" charset="0"/>
                </a:rPr>
                <a:t>o</a:t>
              </a:r>
              <a:r>
                <a:rPr lang="en-US" altLang="zh-CN" sz="2800">
                  <a:effectLst>
                    <a:outerShdw blurRad="38100" dist="38100" dir="2700000" algn="tl">
                      <a:srgbClr val="C0C0C0"/>
                    </a:outerShdw>
                  </a:effectLst>
                </a:rPr>
                <a:t> </a:t>
              </a:r>
              <a:r>
                <a:rPr lang="zh-CN" altLang="en-US" sz="2800">
                  <a:effectLst>
                    <a:outerShdw blurRad="38100" dist="38100" dir="2700000" algn="tl">
                      <a:srgbClr val="C0C0C0"/>
                    </a:outerShdw>
                  </a:effectLst>
                </a:rPr>
                <a:t>如何变化</a:t>
              </a:r>
              <a:r>
                <a:rPr lang="en-US" altLang="zh-CN" sz="2800">
                  <a:effectLst>
                    <a:outerShdw blurRad="38100" dist="38100" dir="2700000" algn="tl">
                      <a:srgbClr val="C0C0C0"/>
                    </a:outerShdw>
                  </a:effectLst>
                  <a:latin typeface="Times New Roman" pitchFamily="18" charset="0"/>
                </a:rPr>
                <a:t>?</a:t>
              </a:r>
            </a:p>
          </p:txBody>
        </p:sp>
        <p:graphicFrame>
          <p:nvGraphicFramePr>
            <p:cNvPr id="97288" name="Object 231" descr="40%"/>
            <p:cNvGraphicFramePr>
              <a:graphicFrameLocks noChangeAspect="1"/>
            </p:cNvGraphicFramePr>
            <p:nvPr/>
          </p:nvGraphicFramePr>
          <p:xfrm>
            <a:off x="3289" y="845"/>
            <a:ext cx="589" cy="952"/>
          </p:xfrm>
          <a:graphic>
            <a:graphicData uri="http://schemas.openxmlformats.org/presentationml/2006/ole">
              <mc:AlternateContent xmlns:mc="http://schemas.openxmlformats.org/markup-compatibility/2006">
                <mc:Choice xmlns:v="urn:schemas-microsoft-com:vml" Requires="v">
                  <p:oleObj spid="_x0000_s97413" name="Clip" r:id="rId4" imgW="1857375" imgH="3995738" progId="MS_ClipArt_Gallery.5">
                    <p:embed/>
                  </p:oleObj>
                </mc:Choice>
                <mc:Fallback>
                  <p:oleObj name="Clip" r:id="rId4" imgW="1857375" imgH="3995738" progId="MS_ClipArt_Gallery.5">
                    <p:embed/>
                    <p:pic>
                      <p:nvPicPr>
                        <p:cNvPr id="0" name="Object 231" descr="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9" y="845"/>
                          <a:ext cx="589" cy="952"/>
                        </a:xfrm>
                        <a:prstGeom prst="rect">
                          <a:avLst/>
                        </a:prstGeom>
                        <a:pattFill prst="pct40">
                          <a:fgClr>
                            <a:srgbClr val="66FF66"/>
                          </a:fgClr>
                          <a:bgClr>
                            <a:srgbClr val="FFFFFF"/>
                          </a:bgClr>
                        </a:patt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97285" name="Picture 232" descr="图片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938" y="1032669"/>
            <a:ext cx="4822825"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528" name="AutoShape 80" descr="40%"/>
          <p:cNvSpPr>
            <a:spLocks noChangeArrowheads="1"/>
          </p:cNvSpPr>
          <p:nvPr/>
        </p:nvSpPr>
        <p:spPr bwMode="auto">
          <a:xfrm>
            <a:off x="4229100" y="4359275"/>
            <a:ext cx="1751013" cy="581025"/>
          </a:xfrm>
          <a:prstGeom prst="wedgeRoundRectCallout">
            <a:avLst>
              <a:gd name="adj1" fmla="val -82315"/>
              <a:gd name="adj2" fmla="val -160722"/>
              <a:gd name="adj3" fmla="val 16667"/>
            </a:avLst>
          </a:prstGeom>
          <a:pattFill prst="pct40">
            <a:fgClr>
              <a:srgbClr val="FFCCCC"/>
            </a:fgClr>
            <a:bgClr>
              <a:srgbClr val="FFFFFF"/>
            </a:bgClr>
          </a:pattFill>
          <a:ln w="28575">
            <a:solidFill>
              <a:srgbClr val="006600"/>
            </a:solidFill>
            <a:miter lim="800000"/>
            <a:headEnd/>
            <a:tailEnd/>
          </a:ln>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zh-CN" altLang="en-US" sz="2800">
                <a:latin typeface="Times New Roman" panose="02020603050405020304" pitchFamily="18" charset="0"/>
              </a:rPr>
              <a:t>旁路电容</a:t>
            </a:r>
            <a:endParaRPr lang="zh-CN" altLang="en-US" sz="2800">
              <a:latin typeface="Times New Roman" panose="02020603050405020304" pitchFamily="18" charset="0"/>
              <a:ea typeface="楷体_GB2312" pitchFamily="49" charset="-122"/>
            </a:endParaRPr>
          </a:p>
        </p:txBody>
      </p:sp>
      <p:sp>
        <p:nvSpPr>
          <p:cNvPr id="9" name="Rectangle 2"/>
          <p:cNvSpPr txBox="1">
            <a:spLocks noChangeArrowheads="1"/>
          </p:cNvSpPr>
          <p:nvPr/>
        </p:nvSpPr>
        <p:spPr bwMode="auto">
          <a:xfrm>
            <a:off x="0" y="61913"/>
            <a:ext cx="4876800" cy="609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b="1" kern="1200" dirty="0" smtClean="0">
                <a:solidFill>
                  <a:srgbClr val="0000FF"/>
                </a:solidFill>
                <a:latin typeface="微软雅黑" panose="020B0503020204020204" pitchFamily="34" charset="-122"/>
                <a:ea typeface="微软雅黑" panose="020B0503020204020204" pitchFamily="34" charset="-122"/>
                <a:cs typeface="+mn-cs"/>
              </a:rPr>
              <a:t>15.4.2   </a:t>
            </a:r>
            <a:r>
              <a:rPr lang="zh-CN" altLang="en-US" sz="2800" b="1" kern="1200" dirty="0" smtClean="0">
                <a:solidFill>
                  <a:srgbClr val="0000FF"/>
                </a:solidFill>
                <a:latin typeface="微软雅黑" panose="020B0503020204020204" pitchFamily="34" charset="-122"/>
                <a:ea typeface="微软雅黑" panose="020B0503020204020204" pitchFamily="34" charset="-122"/>
                <a:cs typeface="+mn-cs"/>
              </a:rPr>
              <a:t>分压式偏置电路</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4528"/>
                                        </p:tgtEl>
                                        <p:attrNameLst>
                                          <p:attrName>style.visibility</p:attrName>
                                        </p:attrNameLst>
                                      </p:cBhvr>
                                      <p:to>
                                        <p:strVal val="visible"/>
                                      </p:to>
                                    </p:set>
                                    <p:animEffect transition="in" filter="wipe(down)">
                                      <p:cBhvr>
                                        <p:cTn id="7" dur="500"/>
                                        <p:tgtEl>
                                          <p:spTgt spid="1045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520"/>
                                        </p:tgtEl>
                                        <p:attrNameLst>
                                          <p:attrName>style.visibility</p:attrName>
                                        </p:attrNameLst>
                                      </p:cBhvr>
                                      <p:to>
                                        <p:strVal val="visible"/>
                                      </p:to>
                                    </p:set>
                                    <p:animEffect transition="in" filter="wipe(left)">
                                      <p:cBhvr>
                                        <p:cTn id="12" dur="500"/>
                                        <p:tgtEl>
                                          <p:spTgt spid="1045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520" grpId="0" animBg="1" autoUpdateAnimBg="0"/>
      <p:bldP spid="104528"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43" name="Text Box 71"/>
          <p:cNvSpPr txBox="1">
            <a:spLocks noChangeArrowheads="1"/>
          </p:cNvSpPr>
          <p:nvPr/>
        </p:nvSpPr>
        <p:spPr bwMode="auto">
          <a:xfrm>
            <a:off x="1258888" y="4654526"/>
            <a:ext cx="2592387" cy="1031875"/>
          </a:xfrm>
          <a:prstGeom prst="rect">
            <a:avLst/>
          </a:prstGeom>
          <a:noFill/>
          <a:ln w="38100">
            <a:noFill/>
            <a:miter lim="800000"/>
            <a:headEnd/>
            <a:tailEnd/>
          </a:ln>
          <a:effectLst/>
        </p:spPr>
        <p:txBody>
          <a:bodyPr lIns="90000" tIns="46800" rIns="90000" bIns="46800" anchor="ctr">
            <a:spAutoFit/>
          </a:bodyPr>
          <a:lstStyle/>
          <a:p>
            <a:pPr eaLnBrk="1" hangingPunct="1">
              <a:lnSpc>
                <a:spcPct val="110000"/>
              </a:lnSpc>
              <a:spcBef>
                <a:spcPct val="20000"/>
              </a:spcBef>
              <a:defRPr/>
            </a:pPr>
            <a:r>
              <a:rPr lang="en-US" altLang="zh-CN" sz="2800">
                <a:solidFill>
                  <a:srgbClr val="CC0000"/>
                </a:solidFill>
                <a:effectLst>
                  <a:outerShdw blurRad="38100" dist="38100" dir="2700000" algn="tl">
                    <a:srgbClr val="C0C0C0"/>
                  </a:outerShdw>
                </a:effectLst>
              </a:rPr>
              <a:t>  </a:t>
            </a:r>
            <a:r>
              <a:rPr lang="zh-CN" altLang="en-US" sz="2800">
                <a:solidFill>
                  <a:srgbClr val="CC0000"/>
                </a:solidFill>
                <a:effectLst>
                  <a:outerShdw blurRad="38100" dist="38100" dir="2700000" algn="tl">
                    <a:srgbClr val="C0C0C0"/>
                  </a:outerShdw>
                </a:effectLst>
              </a:rPr>
              <a:t>去掉</a:t>
            </a:r>
            <a:r>
              <a:rPr lang="en-US" altLang="zh-CN" sz="2800" i="1">
                <a:solidFill>
                  <a:srgbClr val="CC0000"/>
                </a:solidFill>
                <a:effectLst>
                  <a:outerShdw blurRad="38100" dist="38100" dir="2700000" algn="tl">
                    <a:srgbClr val="C0C0C0"/>
                  </a:outerShdw>
                </a:effectLst>
                <a:latin typeface="Times New Roman" pitchFamily="18" charset="0"/>
              </a:rPr>
              <a:t>C</a:t>
            </a:r>
            <a:r>
              <a:rPr lang="en-US" altLang="zh-CN" baseline="-25000">
                <a:solidFill>
                  <a:srgbClr val="CC0000"/>
                </a:solidFill>
                <a:effectLst>
                  <a:outerShdw blurRad="38100" dist="38100" dir="2700000" algn="tl">
                    <a:srgbClr val="C0C0C0"/>
                  </a:outerShdw>
                </a:effectLst>
                <a:latin typeface="Times New Roman" pitchFamily="18" charset="0"/>
              </a:rPr>
              <a:t>E </a:t>
            </a:r>
            <a:r>
              <a:rPr lang="zh-CN" altLang="en-US" sz="2800">
                <a:solidFill>
                  <a:srgbClr val="CC0000"/>
                </a:solidFill>
                <a:effectLst>
                  <a:outerShdw blurRad="38100" dist="38100" dir="2700000" algn="tl">
                    <a:srgbClr val="C0C0C0"/>
                  </a:outerShdw>
                </a:effectLst>
              </a:rPr>
              <a:t>后的微变等效电路</a:t>
            </a:r>
          </a:p>
        </p:txBody>
      </p:sp>
      <p:graphicFrame>
        <p:nvGraphicFramePr>
          <p:cNvPr id="105544" name="Object 72"/>
          <p:cNvGraphicFramePr>
            <a:graphicFrameLocks noChangeAspect="1"/>
          </p:cNvGraphicFramePr>
          <p:nvPr>
            <p:extLst>
              <p:ext uri="{D42A27DB-BD31-4B8C-83A1-F6EECF244321}">
                <p14:modId xmlns:p14="http://schemas.microsoft.com/office/powerpoint/2010/main" val="1740990452"/>
              </p:ext>
            </p:extLst>
          </p:nvPr>
        </p:nvGraphicFramePr>
        <p:xfrm>
          <a:off x="1389063" y="5845151"/>
          <a:ext cx="2341562" cy="522287"/>
        </p:xfrm>
        <a:graphic>
          <a:graphicData uri="http://schemas.openxmlformats.org/presentationml/2006/ole">
            <mc:AlternateContent xmlns:mc="http://schemas.openxmlformats.org/markup-compatibility/2006">
              <mc:Choice xmlns:v="urn:schemas-microsoft-com:vml" Requires="v">
                <p:oleObj spid="_x0000_s99597" name="公式" r:id="rId4" imgW="895394" imgH="133347" progId="Equation.3">
                  <p:embed/>
                </p:oleObj>
              </mc:Choice>
              <mc:Fallback>
                <p:oleObj name="公式" r:id="rId4" imgW="895394" imgH="133347" progId="Equation.3">
                  <p:embed/>
                  <p:pic>
                    <p:nvPicPr>
                      <p:cNvPr id="0" name="Object 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9063" y="5845151"/>
                        <a:ext cx="2341562" cy="522287"/>
                      </a:xfrm>
                      <a:prstGeom prst="rect">
                        <a:avLst/>
                      </a:prstGeom>
                      <a:noFill/>
                      <a:ln>
                        <a:noFill/>
                      </a:ln>
                      <a:effectLst/>
                      <a:extLst/>
                    </p:spPr>
                  </p:pic>
                </p:oleObj>
              </mc:Fallback>
            </mc:AlternateContent>
          </a:graphicData>
        </a:graphic>
      </p:graphicFrame>
      <p:sp>
        <p:nvSpPr>
          <p:cNvPr id="105564" name="AutoShape 92" descr="水滴"/>
          <p:cNvSpPr>
            <a:spLocks noChangeArrowheads="1"/>
          </p:cNvSpPr>
          <p:nvPr/>
        </p:nvSpPr>
        <p:spPr bwMode="auto">
          <a:xfrm rot="17625397">
            <a:off x="5845969" y="2736032"/>
            <a:ext cx="490538" cy="1308100"/>
          </a:xfrm>
          <a:prstGeom prst="curvedLeftArrow">
            <a:avLst>
              <a:gd name="adj1" fmla="val 53333"/>
              <a:gd name="adj2" fmla="val 106667"/>
              <a:gd name="adj3" fmla="val 33333"/>
            </a:avLst>
          </a:prstGeom>
          <a:blipFill dpi="0" rotWithShape="0">
            <a:blip r:embed="rId6"/>
            <a:srcRect/>
            <a:tile tx="0" ty="0" sx="100000" sy="100000" flip="none" algn="tl"/>
          </a:blipFill>
          <a:ln w="38100">
            <a:solidFill>
              <a:srgbClr val="006600"/>
            </a:solidFill>
            <a:miter lim="800000"/>
            <a:headEnd/>
            <a:tailEnd/>
          </a:ln>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05854" name="Oval 382"/>
          <p:cNvSpPr>
            <a:spLocks noChangeArrowheads="1"/>
          </p:cNvSpPr>
          <p:nvPr/>
        </p:nvSpPr>
        <p:spPr bwMode="auto">
          <a:xfrm>
            <a:off x="940494" y="2144688"/>
            <a:ext cx="609600" cy="609600"/>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grpSp>
        <p:nvGrpSpPr>
          <p:cNvPr id="2" name="Group 383"/>
          <p:cNvGrpSpPr>
            <a:grpSpLocks/>
          </p:cNvGrpSpPr>
          <p:nvPr/>
        </p:nvGrpSpPr>
        <p:grpSpPr bwMode="auto">
          <a:xfrm>
            <a:off x="2997894" y="1763688"/>
            <a:ext cx="1143000" cy="1038225"/>
            <a:chOff x="3312" y="1515"/>
            <a:chExt cx="720" cy="654"/>
          </a:xfrm>
        </p:grpSpPr>
        <p:sp>
          <p:nvSpPr>
            <p:cNvPr id="99347" name="Oval 384"/>
            <p:cNvSpPr>
              <a:spLocks noChangeArrowheads="1"/>
            </p:cNvSpPr>
            <p:nvPr/>
          </p:nvSpPr>
          <p:spPr bwMode="auto">
            <a:xfrm>
              <a:off x="3410" y="1515"/>
              <a:ext cx="442" cy="358"/>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05857" name="Text Box 385"/>
            <p:cNvSpPr txBox="1">
              <a:spLocks noChangeArrowheads="1"/>
            </p:cNvSpPr>
            <p:nvPr/>
          </p:nvSpPr>
          <p:spPr bwMode="auto">
            <a:xfrm>
              <a:off x="3312" y="1881"/>
              <a:ext cx="720" cy="288"/>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zh-CN" altLang="en-US">
                  <a:solidFill>
                    <a:srgbClr val="000099"/>
                  </a:solidFill>
                  <a:effectLst>
                    <a:outerShdw blurRad="38100" dist="38100" dir="2700000" algn="tl">
                      <a:srgbClr val="C0C0C0"/>
                    </a:outerShdw>
                  </a:effectLst>
                  <a:latin typeface="Times New Roman" pitchFamily="18" charset="0"/>
                </a:rPr>
                <a:t>短路</a:t>
              </a:r>
            </a:p>
          </p:txBody>
        </p:sp>
      </p:grpSp>
      <p:grpSp>
        <p:nvGrpSpPr>
          <p:cNvPr id="99335" name="Group 386"/>
          <p:cNvGrpSpPr>
            <a:grpSpLocks/>
          </p:cNvGrpSpPr>
          <p:nvPr/>
        </p:nvGrpSpPr>
        <p:grpSpPr bwMode="auto">
          <a:xfrm>
            <a:off x="3836094" y="1066776"/>
            <a:ext cx="990600" cy="2895600"/>
            <a:chOff x="2564" y="240"/>
            <a:chExt cx="796" cy="2016"/>
          </a:xfrm>
        </p:grpSpPr>
        <p:sp>
          <p:nvSpPr>
            <p:cNvPr id="99344" name="Line 387"/>
            <p:cNvSpPr>
              <a:spLocks noChangeShapeType="1"/>
            </p:cNvSpPr>
            <p:nvPr/>
          </p:nvSpPr>
          <p:spPr bwMode="auto">
            <a:xfrm>
              <a:off x="2640" y="240"/>
              <a:ext cx="72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99345" name="Line 388"/>
            <p:cNvSpPr>
              <a:spLocks noChangeShapeType="1"/>
            </p:cNvSpPr>
            <p:nvPr/>
          </p:nvSpPr>
          <p:spPr bwMode="auto">
            <a:xfrm>
              <a:off x="3348" y="249"/>
              <a:ext cx="0" cy="200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99346" name="Line 389"/>
            <p:cNvSpPr>
              <a:spLocks noChangeShapeType="1"/>
            </p:cNvSpPr>
            <p:nvPr/>
          </p:nvSpPr>
          <p:spPr bwMode="auto">
            <a:xfrm>
              <a:off x="2564" y="2256"/>
              <a:ext cx="7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grpSp>
        <p:nvGrpSpPr>
          <p:cNvPr id="99336" name="Group 390"/>
          <p:cNvGrpSpPr>
            <a:grpSpLocks/>
          </p:cNvGrpSpPr>
          <p:nvPr/>
        </p:nvGrpSpPr>
        <p:grpSpPr bwMode="auto">
          <a:xfrm>
            <a:off x="3658294" y="731813"/>
            <a:ext cx="1116013" cy="1292225"/>
            <a:chOff x="2832" y="886"/>
            <a:chExt cx="703" cy="814"/>
          </a:xfrm>
        </p:grpSpPr>
        <p:sp>
          <p:nvSpPr>
            <p:cNvPr id="99342" name="Oval 391"/>
            <p:cNvSpPr>
              <a:spLocks noChangeArrowheads="1"/>
            </p:cNvSpPr>
            <p:nvPr/>
          </p:nvSpPr>
          <p:spPr bwMode="auto">
            <a:xfrm>
              <a:off x="2832" y="886"/>
              <a:ext cx="672" cy="384"/>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05864" name="Rectangle 392"/>
            <p:cNvSpPr>
              <a:spLocks noChangeArrowheads="1"/>
            </p:cNvSpPr>
            <p:nvPr/>
          </p:nvSpPr>
          <p:spPr bwMode="auto">
            <a:xfrm>
              <a:off x="3035" y="1274"/>
              <a:ext cx="500" cy="426"/>
            </a:xfrm>
            <a:prstGeom prst="rect">
              <a:avLst/>
            </a:prstGeom>
            <a:noFill/>
            <a:ln w="38100">
              <a:noFill/>
              <a:miter lim="800000"/>
              <a:headEnd/>
              <a:tailEnd/>
            </a:ln>
            <a:effectLst/>
          </p:spPr>
          <p:txBody>
            <a:bodyPr wrap="none" lIns="90000" tIns="46800" rIns="90000" bIns="46800" anchor="ctr">
              <a:spAutoFit/>
            </a:bodyPr>
            <a:lstStyle/>
            <a:p>
              <a:pPr algn="ctr" eaLnBrk="1" hangingPunct="1">
                <a:lnSpc>
                  <a:spcPct val="80000"/>
                </a:lnSpc>
                <a:defRPr/>
              </a:pPr>
              <a:r>
                <a:rPr lang="zh-CN" altLang="en-US">
                  <a:solidFill>
                    <a:srgbClr val="E60000"/>
                  </a:solidFill>
                  <a:effectLst>
                    <a:outerShdw blurRad="38100" dist="38100" dir="2700000" algn="tl">
                      <a:srgbClr val="C0C0C0"/>
                    </a:outerShdw>
                  </a:effectLst>
                  <a:latin typeface="Times New Roman" pitchFamily="18" charset="0"/>
                </a:rPr>
                <a:t>对地</a:t>
              </a:r>
            </a:p>
            <a:p>
              <a:pPr algn="ctr" eaLnBrk="1" hangingPunct="1">
                <a:lnSpc>
                  <a:spcPct val="80000"/>
                </a:lnSpc>
                <a:defRPr/>
              </a:pPr>
              <a:r>
                <a:rPr lang="zh-CN" altLang="en-US">
                  <a:solidFill>
                    <a:srgbClr val="E60000"/>
                  </a:solidFill>
                  <a:effectLst>
                    <a:outerShdw blurRad="38100" dist="38100" dir="2700000" algn="tl">
                      <a:srgbClr val="C0C0C0"/>
                    </a:outerShdw>
                  </a:effectLst>
                  <a:latin typeface="Times New Roman" pitchFamily="18" charset="0"/>
                </a:rPr>
                <a:t>短路</a:t>
              </a:r>
            </a:p>
          </p:txBody>
        </p:sp>
      </p:grpSp>
      <p:pic>
        <p:nvPicPr>
          <p:cNvPr id="99337" name="Picture 467" descr="图片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6" y="841351"/>
            <a:ext cx="4878388"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9338" name="Group 533"/>
          <p:cNvGrpSpPr>
            <a:grpSpLocks/>
          </p:cNvGrpSpPr>
          <p:nvPr/>
        </p:nvGrpSpPr>
        <p:grpSpPr bwMode="auto">
          <a:xfrm>
            <a:off x="5318125" y="1236638"/>
            <a:ext cx="3357563" cy="1531938"/>
            <a:chOff x="3289" y="845"/>
            <a:chExt cx="2115" cy="965"/>
          </a:xfrm>
        </p:grpSpPr>
        <p:sp>
          <p:nvSpPr>
            <p:cNvPr id="106006" name="Text Box 534" descr="40%"/>
            <p:cNvSpPr txBox="1">
              <a:spLocks noChangeArrowheads="1"/>
            </p:cNvSpPr>
            <p:nvPr/>
          </p:nvSpPr>
          <p:spPr bwMode="auto">
            <a:xfrm>
              <a:off x="3847" y="864"/>
              <a:ext cx="1557" cy="946"/>
            </a:xfrm>
            <a:prstGeom prst="rect">
              <a:avLst/>
            </a:prstGeom>
            <a:pattFill prst="pct40">
              <a:fgClr>
                <a:srgbClr val="66FF66"/>
              </a:fgClr>
              <a:bgClr>
                <a:srgbClr val="FFFFFF"/>
              </a:bgClr>
            </a:pattFill>
            <a:ln w="38100">
              <a:noFill/>
              <a:miter lim="800000"/>
              <a:headEnd/>
              <a:tailEnd/>
            </a:ln>
            <a:effectLst/>
          </p:spPr>
          <p:txBody>
            <a:bodyPr lIns="90000" tIns="46800" rIns="90000" bIns="46800" anchor="ctr">
              <a:spAutoFit/>
            </a:bodyPr>
            <a:lstStyle/>
            <a:p>
              <a:pPr eaLnBrk="1" hangingPunct="1">
                <a:lnSpc>
                  <a:spcPct val="110000"/>
                </a:lnSpc>
                <a:defRPr/>
              </a:pPr>
              <a:r>
                <a:rPr lang="zh-CN" altLang="en-US" sz="2800">
                  <a:effectLst>
                    <a:outerShdw blurRad="38100" dist="38100" dir="2700000" algn="tl">
                      <a:srgbClr val="C0C0C0"/>
                    </a:outerShdw>
                  </a:effectLst>
                </a:rPr>
                <a:t>如果去掉</a:t>
              </a:r>
              <a:r>
                <a:rPr lang="en-US" altLang="zh-CN" sz="2800" i="1">
                  <a:effectLst>
                    <a:outerShdw blurRad="38100" dist="38100" dir="2700000" algn="tl">
                      <a:srgbClr val="C0C0C0"/>
                    </a:outerShdw>
                  </a:effectLst>
                  <a:latin typeface="Times New Roman" pitchFamily="18" charset="0"/>
                </a:rPr>
                <a:t>C</a:t>
              </a:r>
              <a:r>
                <a:rPr lang="en-US" altLang="zh-CN" baseline="-25000">
                  <a:effectLst>
                    <a:outerShdw blurRad="38100" dist="38100" dir="2700000" algn="tl">
                      <a:srgbClr val="C0C0C0"/>
                    </a:outerShdw>
                  </a:effectLst>
                  <a:latin typeface="Times New Roman" pitchFamily="18" charset="0"/>
                </a:rPr>
                <a:t>E </a:t>
              </a:r>
              <a:r>
                <a:rPr lang="zh-CN" altLang="en-US" sz="2800">
                  <a:effectLst>
                    <a:outerShdw blurRad="38100" dist="38100" dir="2700000" algn="tl">
                      <a:srgbClr val="C0C0C0"/>
                    </a:outerShdw>
                  </a:effectLst>
                </a:rPr>
                <a:t>，</a:t>
              </a:r>
            </a:p>
            <a:p>
              <a:pPr eaLnBrk="1" hangingPunct="1">
                <a:lnSpc>
                  <a:spcPct val="110000"/>
                </a:lnSpc>
                <a:defRPr/>
              </a:pPr>
              <a:r>
                <a:rPr lang="en-US" altLang="zh-CN" sz="2800" i="1">
                  <a:effectLst>
                    <a:outerShdw blurRad="38100" dist="38100" dir="2700000" algn="tl">
                      <a:srgbClr val="C0C0C0"/>
                    </a:outerShdw>
                  </a:effectLst>
                  <a:latin typeface="Times New Roman" pitchFamily="18" charset="0"/>
                </a:rPr>
                <a:t>A</a:t>
              </a:r>
              <a:r>
                <a:rPr lang="en-US" altLang="zh-CN" sz="2800" i="1" baseline="-25000">
                  <a:effectLst>
                    <a:outerShdw blurRad="38100" dist="38100" dir="2700000" algn="tl">
                      <a:srgbClr val="C0C0C0"/>
                    </a:outerShdw>
                  </a:effectLst>
                  <a:latin typeface="Times New Roman" pitchFamily="18" charset="0"/>
                </a:rPr>
                <a:t>u</a:t>
              </a:r>
              <a:r>
                <a:rPr lang="zh-CN" altLang="en-US" sz="2800">
                  <a:effectLst>
                    <a:outerShdw blurRad="38100" dist="38100" dir="2700000" algn="tl">
                      <a:srgbClr val="C0C0C0"/>
                    </a:outerShdw>
                  </a:effectLst>
                </a:rPr>
                <a:t>、</a:t>
              </a:r>
              <a:r>
                <a:rPr lang="en-US" altLang="zh-CN" sz="2800" i="1">
                  <a:effectLst>
                    <a:outerShdw blurRad="38100" dist="38100" dir="2700000" algn="tl">
                      <a:srgbClr val="C0C0C0"/>
                    </a:outerShdw>
                  </a:effectLst>
                  <a:latin typeface="Times New Roman" pitchFamily="18" charset="0"/>
                </a:rPr>
                <a:t>r</a:t>
              </a:r>
              <a:r>
                <a:rPr lang="en-US" altLang="zh-CN" sz="2800" baseline="-25000">
                  <a:effectLst>
                    <a:outerShdw blurRad="38100" dist="38100" dir="2700000" algn="tl">
                      <a:srgbClr val="C0C0C0"/>
                    </a:outerShdw>
                  </a:effectLst>
                  <a:latin typeface="Times New Roman" pitchFamily="18" charset="0"/>
                </a:rPr>
                <a:t>i</a:t>
              </a:r>
              <a:r>
                <a:rPr lang="zh-CN" altLang="en-US" sz="2800">
                  <a:effectLst>
                    <a:outerShdw blurRad="38100" dist="38100" dir="2700000" algn="tl">
                      <a:srgbClr val="C0C0C0"/>
                    </a:outerShdw>
                  </a:effectLst>
                </a:rPr>
                <a:t>、</a:t>
              </a:r>
              <a:r>
                <a:rPr lang="en-US" altLang="zh-CN" sz="2800" i="1">
                  <a:effectLst>
                    <a:outerShdw blurRad="38100" dist="38100" dir="2700000" algn="tl">
                      <a:srgbClr val="C0C0C0"/>
                    </a:outerShdw>
                  </a:effectLst>
                  <a:latin typeface="Times New Roman" pitchFamily="18" charset="0"/>
                </a:rPr>
                <a:t>r</a:t>
              </a:r>
              <a:r>
                <a:rPr lang="en-US" altLang="zh-CN" sz="2800" baseline="-25000">
                  <a:effectLst>
                    <a:outerShdw blurRad="38100" dist="38100" dir="2700000" algn="tl">
                      <a:srgbClr val="C0C0C0"/>
                    </a:outerShdw>
                  </a:effectLst>
                  <a:latin typeface="Times New Roman" pitchFamily="18" charset="0"/>
                </a:rPr>
                <a:t>o</a:t>
              </a:r>
              <a:r>
                <a:rPr lang="en-US" altLang="zh-CN" sz="2800">
                  <a:effectLst>
                    <a:outerShdw blurRad="38100" dist="38100" dir="2700000" algn="tl">
                      <a:srgbClr val="C0C0C0"/>
                    </a:outerShdw>
                  </a:effectLst>
                </a:rPr>
                <a:t> </a:t>
              </a:r>
              <a:r>
                <a:rPr lang="zh-CN" altLang="en-US" sz="2800">
                  <a:effectLst>
                    <a:outerShdw blurRad="38100" dist="38100" dir="2700000" algn="tl">
                      <a:srgbClr val="C0C0C0"/>
                    </a:outerShdw>
                  </a:effectLst>
                </a:rPr>
                <a:t>如何变化</a:t>
              </a:r>
              <a:r>
                <a:rPr lang="en-US" altLang="zh-CN" sz="2800">
                  <a:effectLst>
                    <a:outerShdw blurRad="38100" dist="38100" dir="2700000" algn="tl">
                      <a:srgbClr val="C0C0C0"/>
                    </a:outerShdw>
                  </a:effectLst>
                  <a:latin typeface="Times New Roman" pitchFamily="18" charset="0"/>
                </a:rPr>
                <a:t>?</a:t>
              </a:r>
            </a:p>
          </p:txBody>
        </p:sp>
        <p:graphicFrame>
          <p:nvGraphicFramePr>
            <p:cNvPr id="99341" name="Object 535" descr="40%"/>
            <p:cNvGraphicFramePr>
              <a:graphicFrameLocks noChangeAspect="1"/>
            </p:cNvGraphicFramePr>
            <p:nvPr/>
          </p:nvGraphicFramePr>
          <p:xfrm>
            <a:off x="3289" y="845"/>
            <a:ext cx="589" cy="952"/>
          </p:xfrm>
          <a:graphic>
            <a:graphicData uri="http://schemas.openxmlformats.org/presentationml/2006/ole">
              <mc:AlternateContent xmlns:mc="http://schemas.openxmlformats.org/markup-compatibility/2006">
                <mc:Choice xmlns:v="urn:schemas-microsoft-com:vml" Requires="v">
                  <p:oleObj spid="_x0000_s99598" name="Clip" r:id="rId8" imgW="1857375" imgH="3995738" progId="MS_ClipArt_Gallery.5">
                    <p:embed/>
                  </p:oleObj>
                </mc:Choice>
                <mc:Fallback>
                  <p:oleObj name="Clip" r:id="rId8" imgW="1857375" imgH="3995738" progId="MS_ClipArt_Gallery.5">
                    <p:embed/>
                    <p:pic>
                      <p:nvPicPr>
                        <p:cNvPr id="0" name="Object 535" descr="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89" y="845"/>
                          <a:ext cx="589" cy="952"/>
                        </a:xfrm>
                        <a:prstGeom prst="rect">
                          <a:avLst/>
                        </a:prstGeom>
                        <a:pattFill prst="pct40">
                          <a:fgClr>
                            <a:srgbClr val="66FF66"/>
                          </a:fgClr>
                          <a:bgClr>
                            <a:srgbClr val="FFFFFF"/>
                          </a:bgClr>
                        </a:patt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106072" name="Picture 600" descr="图片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33750" y="3212976"/>
            <a:ext cx="4630738"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71"/>
          <p:cNvSpPr txBox="1">
            <a:spLocks noChangeArrowheads="1"/>
          </p:cNvSpPr>
          <p:nvPr/>
        </p:nvSpPr>
        <p:spPr bwMode="auto">
          <a:xfrm>
            <a:off x="37728" y="633016"/>
            <a:ext cx="3886200" cy="533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400" b="1" kern="1200" dirty="0" smtClean="0">
                <a:solidFill>
                  <a:srgbClr val="FF0000"/>
                </a:solidFill>
                <a:effectLst>
                  <a:outerShdw blurRad="38100" dist="38100" dir="2700000" algn="tl">
                    <a:srgbClr val="C0C0C0"/>
                  </a:outerShdw>
                </a:effectLst>
                <a:latin typeface="Times New Roman" pitchFamily="18" charset="0"/>
                <a:ea typeface="宋体" panose="02010600030101010101" pitchFamily="2" charset="-122"/>
                <a:cs typeface="+mn-cs"/>
              </a:rPr>
              <a:t>3.  </a:t>
            </a:r>
            <a:r>
              <a:rPr lang="zh-CN" altLang="en-US" sz="2400" b="1" kern="1200" dirty="0" smtClean="0">
                <a:solidFill>
                  <a:srgbClr val="FF0000"/>
                </a:solidFill>
                <a:effectLst>
                  <a:outerShdw blurRad="38100" dist="38100" dir="2700000" algn="tl">
                    <a:srgbClr val="C0C0C0"/>
                  </a:outerShdw>
                </a:effectLst>
                <a:latin typeface="Times New Roman" pitchFamily="18" charset="0"/>
                <a:ea typeface="宋体" panose="02010600030101010101" pitchFamily="2" charset="-122"/>
                <a:cs typeface="+mn-cs"/>
              </a:rPr>
              <a:t>动态分析</a:t>
            </a:r>
            <a:endParaRPr lang="zh-CN" altLang="en-US" sz="2400" b="1" kern="1200" dirty="0">
              <a:solidFill>
                <a:srgbClr val="FF0000"/>
              </a:solidFill>
              <a:effectLst>
                <a:outerShdw blurRad="38100" dist="38100" dir="2700000" algn="tl">
                  <a:srgbClr val="C0C0C0"/>
                </a:outerShdw>
              </a:effectLst>
              <a:latin typeface="Times New Roman" pitchFamily="18" charset="0"/>
              <a:ea typeface="宋体" panose="02010600030101010101" pitchFamily="2" charset="-122"/>
              <a:cs typeface="+mn-cs"/>
            </a:endParaRPr>
          </a:p>
        </p:txBody>
      </p:sp>
      <p:sp>
        <p:nvSpPr>
          <p:cNvPr id="22" name="Rectangle 2"/>
          <p:cNvSpPr txBox="1">
            <a:spLocks noChangeArrowheads="1"/>
          </p:cNvSpPr>
          <p:nvPr/>
        </p:nvSpPr>
        <p:spPr bwMode="auto">
          <a:xfrm>
            <a:off x="0" y="61913"/>
            <a:ext cx="4876800" cy="609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b="1" kern="1200" dirty="0" smtClean="0">
                <a:solidFill>
                  <a:srgbClr val="0000FF"/>
                </a:solidFill>
                <a:latin typeface="微软雅黑" panose="020B0503020204020204" pitchFamily="34" charset="-122"/>
                <a:ea typeface="微软雅黑" panose="020B0503020204020204" pitchFamily="34" charset="-122"/>
                <a:cs typeface="+mn-cs"/>
              </a:rPr>
              <a:t>15.4.2   </a:t>
            </a:r>
            <a:r>
              <a:rPr lang="zh-CN" altLang="en-US" sz="2800" b="1" kern="1200" dirty="0" smtClean="0">
                <a:solidFill>
                  <a:srgbClr val="0000FF"/>
                </a:solidFill>
                <a:latin typeface="微软雅黑" panose="020B0503020204020204" pitchFamily="34" charset="-122"/>
                <a:ea typeface="微软雅黑" panose="020B0503020204020204" pitchFamily="34" charset="-122"/>
                <a:cs typeface="+mn-cs"/>
              </a:rPr>
              <a:t>分压式偏置电路</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854"/>
                                        </p:tgtEl>
                                        <p:attrNameLst>
                                          <p:attrName>style.visibility</p:attrName>
                                        </p:attrNameLst>
                                      </p:cBhvr>
                                      <p:to>
                                        <p:strVal val="visible"/>
                                      </p:to>
                                    </p:set>
                                    <p:animEffect transition="in" filter="wipe(left)">
                                      <p:cBhvr>
                                        <p:cTn id="7" dur="500"/>
                                        <p:tgtEl>
                                          <p:spTgt spid="10585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05564"/>
                                        </p:tgtEl>
                                        <p:attrNameLst>
                                          <p:attrName>style.visibility</p:attrName>
                                        </p:attrNameLst>
                                      </p:cBhvr>
                                      <p:to>
                                        <p:strVal val="visible"/>
                                      </p:to>
                                    </p:set>
                                    <p:animEffect transition="in" filter="wipe(up)">
                                      <p:cBhvr>
                                        <p:cTn id="16" dur="500"/>
                                        <p:tgtEl>
                                          <p:spTgt spid="10556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05544"/>
                                        </p:tgtEl>
                                        <p:attrNameLst>
                                          <p:attrName>style.visibility</p:attrName>
                                        </p:attrNameLst>
                                      </p:cBhvr>
                                      <p:to>
                                        <p:strVal val="visible"/>
                                      </p:to>
                                    </p:set>
                                    <p:animEffect transition="in" filter="wipe(left)">
                                      <p:cBhvr>
                                        <p:cTn id="21" dur="500"/>
                                        <p:tgtEl>
                                          <p:spTgt spid="10554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06072"/>
                                        </p:tgtEl>
                                        <p:attrNameLst>
                                          <p:attrName>style.visibility</p:attrName>
                                        </p:attrNameLst>
                                      </p:cBhvr>
                                      <p:to>
                                        <p:strVal val="visible"/>
                                      </p:to>
                                    </p:set>
                                    <p:animEffect transition="in" filter="wipe(left)">
                                      <p:cBhvr>
                                        <p:cTn id="26" dur="500"/>
                                        <p:tgtEl>
                                          <p:spTgt spid="106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64" grpId="0" animBg="1"/>
      <p:bldP spid="10585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4953000" y="669131"/>
            <a:ext cx="2743200" cy="519112"/>
          </a:xfrm>
          <a:prstGeom prst="rect">
            <a:avLst/>
          </a:prstGeom>
          <a:noFill/>
          <a:ln w="38100">
            <a:noFill/>
            <a:miter lim="800000"/>
            <a:headEnd/>
            <a:tailEnd/>
          </a:ln>
          <a:effectLst/>
        </p:spPr>
        <p:txBody>
          <a:bodyPr lIns="90000" tIns="46800" rIns="90000" bIns="46800" anchor="ctr">
            <a:spAutoFit/>
          </a:bodyPr>
          <a:lstStyle/>
          <a:p>
            <a:pPr algn="ctr" eaLnBrk="1" hangingPunct="1">
              <a:spcBef>
                <a:spcPct val="50000"/>
              </a:spcBef>
              <a:defRPr/>
            </a:pPr>
            <a:r>
              <a:rPr lang="zh-CN" altLang="en-US" sz="2800">
                <a:solidFill>
                  <a:srgbClr val="000099"/>
                </a:solidFill>
                <a:effectLst>
                  <a:outerShdw blurRad="38100" dist="38100" dir="2700000" algn="tl">
                    <a:srgbClr val="C0C0C0"/>
                  </a:outerShdw>
                </a:effectLst>
              </a:rPr>
              <a:t>无旁路电容</a:t>
            </a:r>
            <a:r>
              <a:rPr lang="en-US" altLang="zh-CN" sz="2800" i="1">
                <a:solidFill>
                  <a:srgbClr val="000099"/>
                </a:solidFill>
                <a:effectLst>
                  <a:outerShdw blurRad="38100" dist="38100" dir="2700000" algn="tl">
                    <a:srgbClr val="C0C0C0"/>
                  </a:outerShdw>
                </a:effectLst>
                <a:latin typeface="Times New Roman" pitchFamily="18" charset="0"/>
              </a:rPr>
              <a:t>C</a:t>
            </a:r>
            <a:r>
              <a:rPr lang="en-US" altLang="zh-CN" baseline="-25000">
                <a:solidFill>
                  <a:srgbClr val="000099"/>
                </a:solidFill>
                <a:effectLst>
                  <a:outerShdw blurRad="38100" dist="38100" dir="2700000" algn="tl">
                    <a:srgbClr val="C0C0C0"/>
                  </a:outerShdw>
                </a:effectLst>
                <a:latin typeface="Times New Roman" pitchFamily="18" charset="0"/>
              </a:rPr>
              <a:t>E</a:t>
            </a:r>
            <a:endParaRPr lang="en-US" altLang="zh-CN">
              <a:solidFill>
                <a:srgbClr val="000099"/>
              </a:solidFill>
              <a:effectLst>
                <a:outerShdw blurRad="38100" dist="38100" dir="2700000" algn="tl">
                  <a:srgbClr val="C0C0C0"/>
                </a:outerShdw>
              </a:effectLst>
            </a:endParaRPr>
          </a:p>
        </p:txBody>
      </p:sp>
      <p:sp>
        <p:nvSpPr>
          <p:cNvPr id="106499" name="Text Box 3"/>
          <p:cNvSpPr txBox="1">
            <a:spLocks noChangeArrowheads="1"/>
          </p:cNvSpPr>
          <p:nvPr/>
        </p:nvSpPr>
        <p:spPr bwMode="auto">
          <a:xfrm>
            <a:off x="685800" y="650081"/>
            <a:ext cx="2743200" cy="519112"/>
          </a:xfrm>
          <a:prstGeom prst="rect">
            <a:avLst/>
          </a:prstGeom>
          <a:noFill/>
          <a:ln w="38100">
            <a:noFill/>
            <a:miter lim="800000"/>
            <a:headEnd/>
            <a:tailEnd/>
          </a:ln>
          <a:effectLst/>
        </p:spPr>
        <p:txBody>
          <a:bodyPr lIns="90000" tIns="46800" rIns="90000" bIns="46800" anchor="ctr">
            <a:spAutoFit/>
          </a:bodyPr>
          <a:lstStyle/>
          <a:p>
            <a:pPr algn="ctr" eaLnBrk="1" hangingPunct="1">
              <a:spcBef>
                <a:spcPct val="50000"/>
              </a:spcBef>
              <a:defRPr/>
            </a:pPr>
            <a:r>
              <a:rPr lang="zh-CN" altLang="en-US" sz="2800">
                <a:solidFill>
                  <a:srgbClr val="000099"/>
                </a:solidFill>
                <a:effectLst>
                  <a:outerShdw blurRad="38100" dist="38100" dir="2700000" algn="tl">
                    <a:srgbClr val="C0C0C0"/>
                  </a:outerShdw>
                </a:effectLst>
              </a:rPr>
              <a:t>有旁路电容</a:t>
            </a:r>
            <a:r>
              <a:rPr lang="en-US" altLang="zh-CN" sz="2800" i="1">
                <a:solidFill>
                  <a:srgbClr val="000099"/>
                </a:solidFill>
                <a:effectLst>
                  <a:outerShdw blurRad="38100" dist="38100" dir="2700000" algn="tl">
                    <a:srgbClr val="C0C0C0"/>
                  </a:outerShdw>
                </a:effectLst>
                <a:latin typeface="Times New Roman" pitchFamily="18" charset="0"/>
              </a:rPr>
              <a:t>C</a:t>
            </a:r>
            <a:r>
              <a:rPr lang="en-US" altLang="zh-CN" baseline="-25000">
                <a:solidFill>
                  <a:srgbClr val="000099"/>
                </a:solidFill>
                <a:effectLst>
                  <a:outerShdw blurRad="38100" dist="38100" dir="2700000" algn="tl">
                    <a:srgbClr val="C0C0C0"/>
                  </a:outerShdw>
                </a:effectLst>
                <a:latin typeface="Times New Roman" pitchFamily="18" charset="0"/>
              </a:rPr>
              <a:t>E</a:t>
            </a:r>
            <a:endParaRPr lang="en-US" altLang="zh-CN">
              <a:solidFill>
                <a:srgbClr val="000099"/>
              </a:solidFill>
              <a:effectLst>
                <a:outerShdw blurRad="38100" dist="38100" dir="2700000" algn="tl">
                  <a:srgbClr val="C0C0C0"/>
                </a:outerShdw>
              </a:effectLst>
            </a:endParaRPr>
          </a:p>
        </p:txBody>
      </p:sp>
      <p:graphicFrame>
        <p:nvGraphicFramePr>
          <p:cNvPr id="101380" name="Object 4" descr="40%"/>
          <p:cNvGraphicFramePr>
            <a:graphicFrameLocks noChangeAspect="1"/>
          </p:cNvGraphicFramePr>
          <p:nvPr>
            <p:extLst>
              <p:ext uri="{D42A27DB-BD31-4B8C-83A1-F6EECF244321}">
                <p14:modId xmlns:p14="http://schemas.microsoft.com/office/powerpoint/2010/main" val="1905790359"/>
              </p:ext>
            </p:extLst>
          </p:nvPr>
        </p:nvGraphicFramePr>
        <p:xfrm>
          <a:off x="4067944" y="1278731"/>
          <a:ext cx="4200525" cy="1111250"/>
        </p:xfrm>
        <a:graphic>
          <a:graphicData uri="http://schemas.openxmlformats.org/presentationml/2006/ole">
            <mc:AlternateContent xmlns:mc="http://schemas.openxmlformats.org/markup-compatibility/2006">
              <mc:Choice xmlns:v="urn:schemas-microsoft-com:vml" Requires="v">
                <p:oleObj spid="_x0000_s102135" name="Equation" r:id="rId4" imgW="1324060" imgH="352533" progId="Equation.3">
                  <p:embed/>
                </p:oleObj>
              </mc:Choice>
              <mc:Fallback>
                <p:oleObj name="Equation" r:id="rId4" imgW="1324060" imgH="352533" progId="Equation.3">
                  <p:embed/>
                  <p:pic>
                    <p:nvPicPr>
                      <p:cNvPr id="0" name="Object 4" descr="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944" y="1278731"/>
                        <a:ext cx="4200525" cy="1111250"/>
                      </a:xfrm>
                      <a:prstGeom prst="rect">
                        <a:avLst/>
                      </a:prstGeom>
                      <a:pattFill prst="pct40">
                        <a:fgClr>
                          <a:srgbClr val="FFCC99"/>
                        </a:fgClr>
                        <a:bgClr>
                          <a:srgbClr val="FFFFFF"/>
                        </a:bgClr>
                      </a:patt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01" name="AutoShape 5" descr="25%"/>
          <p:cNvSpPr>
            <a:spLocks noChangeArrowheads="1"/>
          </p:cNvSpPr>
          <p:nvPr/>
        </p:nvSpPr>
        <p:spPr bwMode="auto">
          <a:xfrm>
            <a:off x="5145906" y="2420888"/>
            <a:ext cx="1843088" cy="690563"/>
          </a:xfrm>
          <a:prstGeom prst="horizontalScroll">
            <a:avLst>
              <a:gd name="adj" fmla="val 12500"/>
            </a:avLst>
          </a:prstGeom>
          <a:pattFill prst="pct25">
            <a:fgClr>
              <a:srgbClr val="FFCCFF"/>
            </a:fgClr>
            <a:bgClr>
              <a:srgbClr val="FFFFFF"/>
            </a:bgClr>
          </a:pattFill>
          <a:ln w="28575">
            <a:solidFill>
              <a:srgbClr val="006600"/>
            </a:solidFill>
            <a:round/>
            <a:headEnd/>
            <a:tailEnd/>
          </a:ln>
          <a:effectLst/>
        </p:spPr>
        <p:txBody>
          <a:bodyPr lIns="90000" tIns="46800" rIns="90000" bIns="46800" anchor="ctr">
            <a:spAutoFit/>
          </a:bodyPr>
          <a:lstStyle/>
          <a:p>
            <a:pPr algn="ctr" eaLnBrk="1" hangingPunct="1">
              <a:spcBef>
                <a:spcPct val="50000"/>
              </a:spcBef>
              <a:defRPr/>
            </a:pPr>
            <a:r>
              <a:rPr lang="en-US" altLang="zh-CN" sz="2800" i="1">
                <a:solidFill>
                  <a:srgbClr val="000099"/>
                </a:solidFill>
                <a:effectLst>
                  <a:outerShdw blurRad="38100" dist="38100" dir="2700000" algn="tl">
                    <a:srgbClr val="C0C0C0"/>
                  </a:outerShdw>
                </a:effectLst>
                <a:latin typeface="Times New Roman" pitchFamily="18" charset="0"/>
              </a:rPr>
              <a:t>A</a:t>
            </a:r>
            <a:r>
              <a:rPr lang="en-US" altLang="zh-CN" sz="2800" i="1" baseline="-25000">
                <a:solidFill>
                  <a:srgbClr val="000099"/>
                </a:solidFill>
                <a:effectLst>
                  <a:outerShdw blurRad="38100" dist="38100" dir="2700000" algn="tl">
                    <a:srgbClr val="C0C0C0"/>
                  </a:outerShdw>
                </a:effectLst>
                <a:latin typeface="Times New Roman" pitchFamily="18" charset="0"/>
              </a:rPr>
              <a:t>u</a:t>
            </a:r>
            <a:r>
              <a:rPr lang="zh-CN" altLang="en-US" sz="2800">
                <a:solidFill>
                  <a:srgbClr val="000099"/>
                </a:solidFill>
                <a:effectLst>
                  <a:outerShdw blurRad="38100" dist="38100" dir="2700000" algn="tl">
                    <a:srgbClr val="C0C0C0"/>
                  </a:outerShdw>
                </a:effectLst>
                <a:latin typeface="Times New Roman" pitchFamily="18" charset="0"/>
              </a:rPr>
              <a:t>减小</a:t>
            </a:r>
          </a:p>
        </p:txBody>
      </p:sp>
      <p:graphicFrame>
        <p:nvGraphicFramePr>
          <p:cNvPr id="101382" name="Object 6" descr="40%"/>
          <p:cNvGraphicFramePr>
            <a:graphicFrameLocks noChangeAspect="1"/>
          </p:cNvGraphicFramePr>
          <p:nvPr>
            <p:extLst>
              <p:ext uri="{D42A27DB-BD31-4B8C-83A1-F6EECF244321}">
                <p14:modId xmlns:p14="http://schemas.microsoft.com/office/powerpoint/2010/main" val="4163618868"/>
              </p:ext>
            </p:extLst>
          </p:nvPr>
        </p:nvGraphicFramePr>
        <p:xfrm>
          <a:off x="803275" y="1285081"/>
          <a:ext cx="2400300" cy="1120775"/>
        </p:xfrm>
        <a:graphic>
          <a:graphicData uri="http://schemas.openxmlformats.org/presentationml/2006/ole">
            <mc:AlternateContent xmlns:mc="http://schemas.openxmlformats.org/markup-compatibility/2006">
              <mc:Choice xmlns:v="urn:schemas-microsoft-com:vml" Requires="v">
                <p:oleObj spid="_x0000_s102136" name="Equation" r:id="rId6" imgW="704816" imgH="352533" progId="Equation.3">
                  <p:embed/>
                </p:oleObj>
              </mc:Choice>
              <mc:Fallback>
                <p:oleObj name="Equation" r:id="rId6" imgW="704816" imgH="352533" progId="Equation.3">
                  <p:embed/>
                  <p:pic>
                    <p:nvPicPr>
                      <p:cNvPr id="0" name="Object 6" descr="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275" y="1285081"/>
                        <a:ext cx="2400300" cy="1120775"/>
                      </a:xfrm>
                      <a:prstGeom prst="rect">
                        <a:avLst/>
                      </a:prstGeom>
                      <a:pattFill prst="pct40">
                        <a:fgClr>
                          <a:srgbClr val="FFCC99"/>
                        </a:fgClr>
                        <a:bgClr>
                          <a:srgbClr val="FFFFFF"/>
                        </a:bgClr>
                      </a:patt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3" name="Object 7" descr="40%"/>
          <p:cNvGraphicFramePr>
            <a:graphicFrameLocks noChangeAspect="1"/>
          </p:cNvGraphicFramePr>
          <p:nvPr>
            <p:extLst>
              <p:ext uri="{D42A27DB-BD31-4B8C-83A1-F6EECF244321}">
                <p14:modId xmlns:p14="http://schemas.microsoft.com/office/powerpoint/2010/main" val="1722971988"/>
              </p:ext>
            </p:extLst>
          </p:nvPr>
        </p:nvGraphicFramePr>
        <p:xfrm>
          <a:off x="3935413" y="3257501"/>
          <a:ext cx="4551362" cy="557212"/>
        </p:xfrm>
        <a:graphic>
          <a:graphicData uri="http://schemas.openxmlformats.org/presentationml/2006/ole">
            <mc:AlternateContent xmlns:mc="http://schemas.openxmlformats.org/markup-compatibility/2006">
              <mc:Choice xmlns:v="urn:schemas-microsoft-com:vml" Requires="v">
                <p:oleObj spid="_x0000_s102137" name="Equation" r:id="rId8" imgW="1952752" imgH="142795" progId="Equation.3">
                  <p:embed/>
                </p:oleObj>
              </mc:Choice>
              <mc:Fallback>
                <p:oleObj name="Equation" r:id="rId8" imgW="1952752" imgH="142795" progId="Equation.3">
                  <p:embed/>
                  <p:pic>
                    <p:nvPicPr>
                      <p:cNvPr id="0" name="Object 7" descr="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5413" y="3257501"/>
                        <a:ext cx="4551362" cy="557212"/>
                      </a:xfrm>
                      <a:prstGeom prst="rect">
                        <a:avLst/>
                      </a:prstGeom>
                      <a:pattFill prst="pct40">
                        <a:fgClr>
                          <a:srgbClr val="66FF66"/>
                        </a:fgClr>
                        <a:bgClr>
                          <a:srgbClr val="FFFFFF"/>
                        </a:bgClr>
                      </a:patt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4" name="Object 8" descr="40%"/>
          <p:cNvGraphicFramePr>
            <a:graphicFrameLocks noChangeAspect="1"/>
          </p:cNvGraphicFramePr>
          <p:nvPr>
            <p:extLst>
              <p:ext uri="{D42A27DB-BD31-4B8C-83A1-F6EECF244321}">
                <p14:modId xmlns:p14="http://schemas.microsoft.com/office/powerpoint/2010/main" val="4102246440"/>
              </p:ext>
            </p:extLst>
          </p:nvPr>
        </p:nvGraphicFramePr>
        <p:xfrm>
          <a:off x="5484837" y="4810373"/>
          <a:ext cx="1296988" cy="617538"/>
        </p:xfrm>
        <a:graphic>
          <a:graphicData uri="http://schemas.openxmlformats.org/presentationml/2006/ole">
            <mc:AlternateContent xmlns:mc="http://schemas.openxmlformats.org/markup-compatibility/2006">
              <mc:Choice xmlns:v="urn:schemas-microsoft-com:vml" Requires="v">
                <p:oleObj spid="_x0000_s102138" name="Equation" r:id="rId10" imgW="400052" imgH="142795" progId="Equation.3">
                  <p:embed/>
                </p:oleObj>
              </mc:Choice>
              <mc:Fallback>
                <p:oleObj name="Equation" r:id="rId10" imgW="400052" imgH="142795" progId="Equation.3">
                  <p:embed/>
                  <p:pic>
                    <p:nvPicPr>
                      <p:cNvPr id="0" name="Object 8" descr="4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84837" y="4810373"/>
                        <a:ext cx="1296988" cy="617538"/>
                      </a:xfrm>
                      <a:prstGeom prst="rect">
                        <a:avLst/>
                      </a:prstGeom>
                      <a:pattFill prst="pct40">
                        <a:fgClr>
                          <a:schemeClr val="hlink"/>
                        </a:fgClr>
                        <a:bgClr>
                          <a:srgbClr val="FFFFFF"/>
                        </a:bgClr>
                      </a:pattFill>
                      <a:ln w="28575">
                        <a:solidFill>
                          <a:srgbClr val="006600"/>
                        </a:solidFill>
                        <a:miter lim="800000"/>
                        <a:headEnd/>
                        <a:tailEnd/>
                      </a:ln>
                      <a:effectLst/>
                      <a:extLst/>
                    </p:spPr>
                  </p:pic>
                </p:oleObj>
              </mc:Fallback>
            </mc:AlternateContent>
          </a:graphicData>
        </a:graphic>
      </p:graphicFrame>
      <p:graphicFrame>
        <p:nvGraphicFramePr>
          <p:cNvPr id="101385" name="Object 10" descr="40%"/>
          <p:cNvGraphicFramePr>
            <a:graphicFrameLocks noChangeAspect="1"/>
          </p:cNvGraphicFramePr>
          <p:nvPr>
            <p:extLst>
              <p:ext uri="{D42A27DB-BD31-4B8C-83A1-F6EECF244321}">
                <p14:modId xmlns:p14="http://schemas.microsoft.com/office/powerpoint/2010/main" val="3484127895"/>
              </p:ext>
            </p:extLst>
          </p:nvPr>
        </p:nvGraphicFramePr>
        <p:xfrm>
          <a:off x="869950" y="3233688"/>
          <a:ext cx="2101850" cy="581025"/>
        </p:xfrm>
        <a:graphic>
          <a:graphicData uri="http://schemas.openxmlformats.org/presentationml/2006/ole">
            <mc:AlternateContent xmlns:mc="http://schemas.openxmlformats.org/markup-compatibility/2006">
              <mc:Choice xmlns:v="urn:schemas-microsoft-com:vml" Requires="v">
                <p:oleObj spid="_x0000_s102139" name="Equation" r:id="rId12" imgW="704816" imgH="142795" progId="Equation.3">
                  <p:embed/>
                </p:oleObj>
              </mc:Choice>
              <mc:Fallback>
                <p:oleObj name="Equation" r:id="rId12" imgW="704816" imgH="142795" progId="Equation.3">
                  <p:embed/>
                  <p:pic>
                    <p:nvPicPr>
                      <p:cNvPr id="0" name="Object 10" descr="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69950" y="3233688"/>
                        <a:ext cx="2101850" cy="581025"/>
                      </a:xfrm>
                      <a:prstGeom prst="rect">
                        <a:avLst/>
                      </a:prstGeom>
                      <a:pattFill prst="pct40">
                        <a:fgClr>
                          <a:srgbClr val="66FF66"/>
                        </a:fgClr>
                        <a:bgClr>
                          <a:srgbClr val="FFFFFF"/>
                        </a:bgClr>
                      </a:patt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6" name="Object 11" descr="40%"/>
          <p:cNvGraphicFramePr>
            <a:graphicFrameLocks noChangeAspect="1"/>
          </p:cNvGraphicFramePr>
          <p:nvPr>
            <p:extLst>
              <p:ext uri="{D42A27DB-BD31-4B8C-83A1-F6EECF244321}">
                <p14:modId xmlns:p14="http://schemas.microsoft.com/office/powerpoint/2010/main" val="1936902614"/>
              </p:ext>
            </p:extLst>
          </p:nvPr>
        </p:nvGraphicFramePr>
        <p:xfrm>
          <a:off x="1219200" y="4873079"/>
          <a:ext cx="1447800" cy="601663"/>
        </p:xfrm>
        <a:graphic>
          <a:graphicData uri="http://schemas.openxmlformats.org/presentationml/2006/ole">
            <mc:AlternateContent xmlns:mc="http://schemas.openxmlformats.org/markup-compatibility/2006">
              <mc:Choice xmlns:v="urn:schemas-microsoft-com:vml" Requires="v">
                <p:oleObj spid="_x0000_s102140" name="Equation" r:id="rId14" imgW="400052" imgH="142795" progId="Equation.3">
                  <p:embed/>
                </p:oleObj>
              </mc:Choice>
              <mc:Fallback>
                <p:oleObj name="Equation" r:id="rId14" imgW="400052" imgH="142795" progId="Equation.3">
                  <p:embed/>
                  <p:pic>
                    <p:nvPicPr>
                      <p:cNvPr id="0" name="Object 11" descr="4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9200" y="4873079"/>
                        <a:ext cx="1447800" cy="601663"/>
                      </a:xfrm>
                      <a:prstGeom prst="rect">
                        <a:avLst/>
                      </a:prstGeom>
                      <a:pattFill prst="pct40">
                        <a:fgClr>
                          <a:schemeClr val="hlink"/>
                        </a:fgClr>
                        <a:bgClr>
                          <a:srgbClr val="FFFFFF"/>
                        </a:bgClr>
                      </a:patt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387" name="Line 13"/>
          <p:cNvSpPr>
            <a:spLocks noChangeShapeType="1"/>
          </p:cNvSpPr>
          <p:nvPr/>
        </p:nvSpPr>
        <p:spPr bwMode="auto">
          <a:xfrm>
            <a:off x="3492500" y="1196975"/>
            <a:ext cx="12700" cy="5508625"/>
          </a:xfrm>
          <a:prstGeom prst="line">
            <a:avLst/>
          </a:prstGeom>
          <a:noFill/>
          <a:ln w="76200" cmpd="tri">
            <a:solidFill>
              <a:srgbClr val="660066"/>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06515" name="AutoShape 19" descr="25%"/>
          <p:cNvSpPr>
            <a:spLocks noChangeArrowheads="1"/>
          </p:cNvSpPr>
          <p:nvPr/>
        </p:nvSpPr>
        <p:spPr bwMode="auto">
          <a:xfrm>
            <a:off x="5147494" y="3963938"/>
            <a:ext cx="1971675" cy="690563"/>
          </a:xfrm>
          <a:prstGeom prst="horizontalScroll">
            <a:avLst>
              <a:gd name="adj" fmla="val 12500"/>
            </a:avLst>
          </a:prstGeom>
          <a:pattFill prst="pct25">
            <a:fgClr>
              <a:srgbClr val="FFCCFF"/>
            </a:fgClr>
            <a:bgClr>
              <a:srgbClr val="FFFFFF"/>
            </a:bgClr>
          </a:pattFill>
          <a:ln w="28575">
            <a:solidFill>
              <a:srgbClr val="006600"/>
            </a:solidFill>
            <a:round/>
            <a:headEnd/>
            <a:tailEnd/>
          </a:ln>
          <a:effectLst/>
        </p:spPr>
        <p:txBody>
          <a:bodyPr lIns="90000" tIns="46800" rIns="90000" bIns="46800" anchor="ctr">
            <a:spAutoFit/>
          </a:bodyPr>
          <a:lstStyle/>
          <a:p>
            <a:pPr algn="ctr" eaLnBrk="1" hangingPunct="1">
              <a:spcBef>
                <a:spcPct val="50000"/>
              </a:spcBef>
              <a:defRPr/>
            </a:pPr>
            <a:r>
              <a:rPr lang="en-US" altLang="zh-CN" sz="2800" i="1">
                <a:solidFill>
                  <a:srgbClr val="000099"/>
                </a:solidFill>
                <a:effectLst>
                  <a:outerShdw blurRad="38100" dist="38100" dir="2700000" algn="tl">
                    <a:srgbClr val="C0C0C0"/>
                  </a:outerShdw>
                </a:effectLst>
                <a:latin typeface="Times New Roman" pitchFamily="18" charset="0"/>
              </a:rPr>
              <a:t>r</a:t>
            </a:r>
            <a:r>
              <a:rPr lang="en-US" altLang="zh-CN" sz="2800" baseline="-25000">
                <a:solidFill>
                  <a:srgbClr val="000099"/>
                </a:solidFill>
                <a:effectLst>
                  <a:outerShdw blurRad="38100" dist="38100" dir="2700000" algn="tl">
                    <a:srgbClr val="C0C0C0"/>
                  </a:outerShdw>
                </a:effectLst>
                <a:latin typeface="Times New Roman" pitchFamily="18" charset="0"/>
              </a:rPr>
              <a:t>i </a:t>
            </a:r>
            <a:r>
              <a:rPr lang="zh-CN" altLang="en-US" sz="2800">
                <a:solidFill>
                  <a:srgbClr val="000099"/>
                </a:solidFill>
                <a:effectLst>
                  <a:outerShdw blurRad="38100" dist="38100" dir="2700000" algn="tl">
                    <a:srgbClr val="C0C0C0"/>
                  </a:outerShdw>
                </a:effectLst>
                <a:latin typeface="Times New Roman" pitchFamily="18" charset="0"/>
              </a:rPr>
              <a:t>提高</a:t>
            </a:r>
          </a:p>
        </p:txBody>
      </p:sp>
      <p:sp>
        <p:nvSpPr>
          <p:cNvPr id="106516" name="AutoShape 20" descr="25%"/>
          <p:cNvSpPr>
            <a:spLocks noChangeArrowheads="1"/>
          </p:cNvSpPr>
          <p:nvPr/>
        </p:nvSpPr>
        <p:spPr bwMode="auto">
          <a:xfrm>
            <a:off x="5076056" y="5546750"/>
            <a:ext cx="1982788" cy="690562"/>
          </a:xfrm>
          <a:prstGeom prst="horizontalScroll">
            <a:avLst>
              <a:gd name="adj" fmla="val 12500"/>
            </a:avLst>
          </a:prstGeom>
          <a:pattFill prst="pct25">
            <a:fgClr>
              <a:srgbClr val="FFCCFF"/>
            </a:fgClr>
            <a:bgClr>
              <a:srgbClr val="FFFFFF"/>
            </a:bgClr>
          </a:pattFill>
          <a:ln w="28575">
            <a:solidFill>
              <a:srgbClr val="006600"/>
            </a:solidFill>
            <a:round/>
            <a:headEnd/>
            <a:tailEnd/>
          </a:ln>
          <a:effectLst/>
        </p:spPr>
        <p:txBody>
          <a:bodyPr lIns="90000" tIns="46800" rIns="90000" bIns="46800" anchor="ctr">
            <a:spAutoFit/>
          </a:bodyPr>
          <a:lstStyle/>
          <a:p>
            <a:pPr algn="ctr" eaLnBrk="1" hangingPunct="1">
              <a:spcBef>
                <a:spcPct val="50000"/>
              </a:spcBef>
              <a:defRPr/>
            </a:pPr>
            <a:r>
              <a:rPr lang="en-US" altLang="zh-CN" sz="2800" i="1">
                <a:solidFill>
                  <a:srgbClr val="000099"/>
                </a:solidFill>
                <a:effectLst>
                  <a:outerShdw blurRad="38100" dist="38100" dir="2700000" algn="tl">
                    <a:srgbClr val="C0C0C0"/>
                  </a:outerShdw>
                </a:effectLst>
                <a:latin typeface="Times New Roman" pitchFamily="18" charset="0"/>
              </a:rPr>
              <a:t>r</a:t>
            </a:r>
            <a:r>
              <a:rPr lang="en-US" altLang="zh-CN" sz="2800" baseline="-25000">
                <a:solidFill>
                  <a:srgbClr val="000099"/>
                </a:solidFill>
                <a:effectLst>
                  <a:outerShdw blurRad="38100" dist="38100" dir="2700000" algn="tl">
                    <a:srgbClr val="C0C0C0"/>
                  </a:outerShdw>
                </a:effectLst>
                <a:latin typeface="Times New Roman" pitchFamily="18" charset="0"/>
              </a:rPr>
              <a:t>o</a:t>
            </a:r>
            <a:r>
              <a:rPr lang="zh-CN" altLang="en-US" sz="2800">
                <a:solidFill>
                  <a:srgbClr val="000099"/>
                </a:solidFill>
                <a:effectLst>
                  <a:outerShdw blurRad="38100" dist="38100" dir="2700000" algn="tl">
                    <a:srgbClr val="C0C0C0"/>
                  </a:outerShdw>
                </a:effectLst>
                <a:latin typeface="Times New Roman" pitchFamily="18" charset="0"/>
              </a:rPr>
              <a:t>不变</a:t>
            </a:r>
          </a:p>
        </p:txBody>
      </p:sp>
      <p:sp>
        <p:nvSpPr>
          <p:cNvPr id="15" name="Rectangle 2"/>
          <p:cNvSpPr txBox="1">
            <a:spLocks noChangeArrowheads="1"/>
          </p:cNvSpPr>
          <p:nvPr/>
        </p:nvSpPr>
        <p:spPr bwMode="auto">
          <a:xfrm>
            <a:off x="0" y="61913"/>
            <a:ext cx="4876800" cy="609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b="1" kern="1200" dirty="0" smtClean="0">
                <a:solidFill>
                  <a:srgbClr val="0000FF"/>
                </a:solidFill>
                <a:latin typeface="微软雅黑" panose="020B0503020204020204" pitchFamily="34" charset="-122"/>
                <a:ea typeface="微软雅黑" panose="020B0503020204020204" pitchFamily="34" charset="-122"/>
                <a:cs typeface="+mn-cs"/>
              </a:rPr>
              <a:t>15.4.2   </a:t>
            </a:r>
            <a:r>
              <a:rPr lang="zh-CN" altLang="en-US" sz="2800" b="1" kern="1200" dirty="0" smtClean="0">
                <a:solidFill>
                  <a:srgbClr val="0000FF"/>
                </a:solidFill>
                <a:latin typeface="微软雅黑" panose="020B0503020204020204" pitchFamily="34" charset="-122"/>
                <a:ea typeface="微软雅黑" panose="020B0503020204020204" pitchFamily="34" charset="-122"/>
                <a:cs typeface="+mn-cs"/>
              </a:rPr>
              <a:t>分压式偏置电路</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501"/>
                                        </p:tgtEl>
                                        <p:attrNameLst>
                                          <p:attrName>style.visibility</p:attrName>
                                        </p:attrNameLst>
                                      </p:cBhvr>
                                      <p:to>
                                        <p:strVal val="visible"/>
                                      </p:to>
                                    </p:set>
                                    <p:animEffect transition="in" filter="wipe(left)">
                                      <p:cBhvr>
                                        <p:cTn id="7" dur="500"/>
                                        <p:tgtEl>
                                          <p:spTgt spid="1065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6515"/>
                                        </p:tgtEl>
                                        <p:attrNameLst>
                                          <p:attrName>style.visibility</p:attrName>
                                        </p:attrNameLst>
                                      </p:cBhvr>
                                      <p:to>
                                        <p:strVal val="visible"/>
                                      </p:to>
                                    </p:set>
                                    <p:animEffect transition="in" filter="wipe(left)">
                                      <p:cBhvr>
                                        <p:cTn id="12" dur="500"/>
                                        <p:tgtEl>
                                          <p:spTgt spid="1065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6516"/>
                                        </p:tgtEl>
                                        <p:attrNameLst>
                                          <p:attrName>style.visibility</p:attrName>
                                        </p:attrNameLst>
                                      </p:cBhvr>
                                      <p:to>
                                        <p:strVal val="visible"/>
                                      </p:to>
                                    </p:set>
                                    <p:animEffect transition="in" filter="wipe(left)">
                                      <p:cBhvr>
                                        <p:cTn id="17" dur="500"/>
                                        <p:tgtEl>
                                          <p:spTgt spid="106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animBg="1" autoUpdateAnimBg="0"/>
      <p:bldP spid="106515" grpId="0" animBg="1" autoUpdateAnimBg="0"/>
      <p:bldP spid="106516"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5"/>
          <p:cNvSpPr txBox="1">
            <a:spLocks noChangeArrowheads="1"/>
          </p:cNvSpPr>
          <p:nvPr/>
        </p:nvSpPr>
        <p:spPr bwMode="auto">
          <a:xfrm>
            <a:off x="395536" y="651594"/>
            <a:ext cx="8315325"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10000"/>
              </a:lnSpc>
            </a:pPr>
            <a:r>
              <a:rPr lang="en-US" altLang="zh-CN" sz="2800" dirty="0">
                <a:solidFill>
                  <a:srgbClr val="CC0000"/>
                </a:solidFill>
                <a:latin typeface="Times New Roman" panose="02020603050405020304" pitchFamily="18" charset="0"/>
              </a:rPr>
              <a:t>        </a:t>
            </a:r>
            <a:r>
              <a:rPr lang="zh-CN" altLang="en-US" sz="2800" dirty="0">
                <a:solidFill>
                  <a:srgbClr val="CC0000"/>
                </a:solidFill>
                <a:latin typeface="Times New Roman" panose="02020603050405020304" pitchFamily="18" charset="0"/>
              </a:rPr>
              <a:t>例</a:t>
            </a:r>
            <a:r>
              <a:rPr lang="en-US" altLang="zh-CN" sz="2800" dirty="0">
                <a:solidFill>
                  <a:srgbClr val="CC0000"/>
                </a:solidFill>
                <a:latin typeface="Times New Roman" panose="02020603050405020304" pitchFamily="18" charset="0"/>
              </a:rPr>
              <a:t>1</a:t>
            </a:r>
            <a:r>
              <a:rPr lang="zh-CN" altLang="en-US" sz="2800" dirty="0">
                <a:solidFill>
                  <a:srgbClr val="CC0000"/>
                </a:solidFill>
                <a:latin typeface="Times New Roman" panose="02020603050405020304" pitchFamily="18" charset="0"/>
              </a:rPr>
              <a:t>：</a:t>
            </a:r>
            <a:r>
              <a:rPr lang="zh-CN" altLang="en-US" sz="2800" dirty="0">
                <a:solidFill>
                  <a:schemeClr val="tx1"/>
                </a:solidFill>
                <a:latin typeface="Times New Roman" panose="02020603050405020304" pitchFamily="18" charset="0"/>
              </a:rPr>
              <a:t>在分压式偏置电路中</a:t>
            </a:r>
            <a:r>
              <a:rPr lang="en-US" altLang="zh-CN" sz="2800" dirty="0">
                <a:solidFill>
                  <a:schemeClr val="tx1"/>
                </a:solidFill>
                <a:latin typeface="Times New Roman" panose="02020603050405020304" pitchFamily="18" charset="0"/>
              </a:rPr>
              <a:t>,  </a:t>
            </a:r>
            <a:r>
              <a:rPr lang="zh-CN" altLang="en-US" sz="2800" dirty="0">
                <a:solidFill>
                  <a:schemeClr val="tx1"/>
                </a:solidFill>
                <a:latin typeface="Times New Roman" panose="02020603050405020304" pitchFamily="18" charset="0"/>
              </a:rPr>
              <a:t>已知：</a:t>
            </a:r>
            <a:r>
              <a:rPr lang="en-US" altLang="zh-CN" sz="2800" i="1" dirty="0">
                <a:solidFill>
                  <a:schemeClr val="tx1"/>
                </a:solidFill>
                <a:latin typeface="Times New Roman" panose="02020603050405020304" pitchFamily="18" charset="0"/>
              </a:rPr>
              <a:t>U</a:t>
            </a:r>
            <a:r>
              <a:rPr lang="en-US" altLang="zh-CN" sz="2800" baseline="-25000" dirty="0">
                <a:solidFill>
                  <a:schemeClr val="tx1"/>
                </a:solidFill>
                <a:latin typeface="Times New Roman" panose="02020603050405020304" pitchFamily="18" charset="0"/>
              </a:rPr>
              <a:t>CC</a:t>
            </a:r>
            <a:r>
              <a:rPr lang="en-US" altLang="zh-CN" sz="1800" i="1" dirty="0">
                <a:solidFill>
                  <a:schemeClr val="tx1"/>
                </a:solidFill>
                <a:latin typeface="Times New Roman" panose="02020603050405020304" pitchFamily="18" charset="0"/>
              </a:rPr>
              <a:t> </a:t>
            </a:r>
            <a:r>
              <a:rPr lang="en-US" altLang="zh-CN" i="1"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rPr>
              <a:t>12V</a:t>
            </a:r>
            <a:r>
              <a:rPr lang="zh-CN" altLang="en-US" dirty="0">
                <a:solidFill>
                  <a:schemeClr val="tx1"/>
                </a:solidFill>
                <a:latin typeface="Times New Roman" panose="02020603050405020304" pitchFamily="18" charset="0"/>
              </a:rPr>
              <a:t>，</a:t>
            </a:r>
          </a:p>
          <a:p>
            <a:pPr eaLnBrk="1" hangingPunct="1">
              <a:lnSpc>
                <a:spcPct val="110000"/>
              </a:lnSpc>
            </a:pPr>
            <a:r>
              <a:rPr lang="en-US" altLang="zh-CN" sz="2800" i="1" dirty="0">
                <a:solidFill>
                  <a:schemeClr val="tx1"/>
                </a:solidFill>
                <a:latin typeface="Times New Roman" panose="02020603050405020304" pitchFamily="18" charset="0"/>
              </a:rPr>
              <a:t>R</a:t>
            </a:r>
            <a:r>
              <a:rPr lang="en-US" altLang="zh-CN" sz="2800" baseline="-25000" dirty="0">
                <a:solidFill>
                  <a:schemeClr val="tx1"/>
                </a:solidFill>
                <a:latin typeface="Times New Roman" panose="02020603050405020304" pitchFamily="18" charset="0"/>
              </a:rPr>
              <a:t>B1</a:t>
            </a:r>
            <a:r>
              <a:rPr lang="en-US" altLang="zh-CN" sz="2800" dirty="0">
                <a:solidFill>
                  <a:schemeClr val="tx1"/>
                </a:solidFill>
                <a:latin typeface="Times New Roman" panose="02020603050405020304" pitchFamily="18" charset="0"/>
              </a:rPr>
              <a:t>= 30 k</a:t>
            </a:r>
            <a:r>
              <a:rPr lang="en-US" altLang="zh-CN" sz="2800" dirty="0">
                <a:solidFill>
                  <a:schemeClr val="tx1"/>
                </a:solidFill>
                <a:latin typeface="Times New Roman" panose="02020603050405020304" pitchFamily="18" charset="0"/>
                <a:sym typeface="Symbol" panose="05050102010706020507" pitchFamily="18" charset="2"/>
              </a:rPr>
              <a:t>,  </a:t>
            </a:r>
            <a:r>
              <a:rPr lang="en-US" altLang="zh-CN" sz="2800" i="1" dirty="0">
                <a:solidFill>
                  <a:schemeClr val="tx1"/>
                </a:solidFill>
                <a:latin typeface="Times New Roman" panose="02020603050405020304" pitchFamily="18" charset="0"/>
              </a:rPr>
              <a:t>R</a:t>
            </a:r>
            <a:r>
              <a:rPr lang="en-US" altLang="zh-CN" sz="2800" baseline="-25000" dirty="0">
                <a:solidFill>
                  <a:schemeClr val="tx1"/>
                </a:solidFill>
                <a:latin typeface="Times New Roman" panose="02020603050405020304" pitchFamily="18" charset="0"/>
              </a:rPr>
              <a:t>B2</a:t>
            </a:r>
            <a:r>
              <a:rPr lang="en-US" altLang="zh-CN" sz="1600" dirty="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10 k</a:t>
            </a:r>
            <a:r>
              <a:rPr lang="en-US" altLang="zh-CN" sz="2800" dirty="0">
                <a:solidFill>
                  <a:schemeClr val="tx1"/>
                </a:solidFill>
                <a:latin typeface="Times New Roman" panose="02020603050405020304" pitchFamily="18" charset="0"/>
                <a:sym typeface="Symbol" panose="05050102010706020507" pitchFamily="18" charset="2"/>
              </a:rPr>
              <a:t> ,  </a:t>
            </a:r>
            <a:r>
              <a:rPr lang="en-US" altLang="zh-CN" sz="2800" i="1" dirty="0">
                <a:solidFill>
                  <a:schemeClr val="tx1"/>
                </a:solidFill>
                <a:latin typeface="Times New Roman" panose="02020603050405020304" pitchFamily="18" charset="0"/>
              </a:rPr>
              <a:t>R</a:t>
            </a:r>
            <a:r>
              <a:rPr lang="en-US" altLang="zh-CN" sz="2800" baseline="-25000" dirty="0">
                <a:solidFill>
                  <a:schemeClr val="tx1"/>
                </a:solidFill>
                <a:latin typeface="Times New Roman" panose="02020603050405020304" pitchFamily="18" charset="0"/>
              </a:rPr>
              <a:t>C</a:t>
            </a:r>
            <a:r>
              <a:rPr lang="en-US" altLang="zh-CN" sz="1600" dirty="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4k</a:t>
            </a:r>
            <a:r>
              <a:rPr lang="en-US" altLang="zh-CN" sz="2800" dirty="0">
                <a:solidFill>
                  <a:schemeClr val="tx1"/>
                </a:solidFill>
                <a:latin typeface="Times New Roman" panose="02020603050405020304" pitchFamily="18" charset="0"/>
                <a:sym typeface="Symbol" panose="05050102010706020507" pitchFamily="18" charset="2"/>
              </a:rPr>
              <a:t>, </a:t>
            </a:r>
            <a:r>
              <a:rPr lang="en-US" altLang="zh-CN" dirty="0">
                <a:solidFill>
                  <a:schemeClr val="tx1"/>
                </a:solidFill>
                <a:latin typeface="Times New Roman" panose="02020603050405020304" pitchFamily="18" charset="0"/>
                <a:sym typeface="Symbol" panose="05050102010706020507" pitchFamily="18" charset="2"/>
              </a:rPr>
              <a:t>  </a:t>
            </a:r>
            <a:r>
              <a:rPr lang="en-US" altLang="zh-CN" sz="2800" i="1" dirty="0">
                <a:solidFill>
                  <a:schemeClr val="tx1"/>
                </a:solidFill>
                <a:latin typeface="Times New Roman" panose="02020603050405020304" pitchFamily="18" charset="0"/>
              </a:rPr>
              <a:t>R</a:t>
            </a:r>
            <a:r>
              <a:rPr lang="en-US" altLang="zh-CN" sz="2800" baseline="-25000" dirty="0">
                <a:solidFill>
                  <a:schemeClr val="tx1"/>
                </a:solidFill>
                <a:latin typeface="Times New Roman" panose="02020603050405020304" pitchFamily="18" charset="0"/>
              </a:rPr>
              <a:t>E</a:t>
            </a:r>
            <a:r>
              <a:rPr lang="en-US" altLang="zh-CN" sz="1600" dirty="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2.2k</a:t>
            </a:r>
            <a:r>
              <a:rPr lang="en-US" altLang="zh-CN" sz="2800" dirty="0">
                <a:solidFill>
                  <a:schemeClr val="tx1"/>
                </a:solidFill>
                <a:latin typeface="Times New Roman" panose="02020603050405020304" pitchFamily="18" charset="0"/>
                <a:sym typeface="Symbol" panose="05050102010706020507" pitchFamily="18" charset="2"/>
              </a:rPr>
              <a:t> , </a:t>
            </a:r>
          </a:p>
          <a:p>
            <a:pPr eaLnBrk="1" hangingPunct="1">
              <a:lnSpc>
                <a:spcPct val="110000"/>
              </a:lnSpc>
            </a:pPr>
            <a:r>
              <a:rPr lang="en-US" altLang="zh-CN" sz="2800" i="1" dirty="0">
                <a:solidFill>
                  <a:schemeClr val="tx1"/>
                </a:solidFill>
                <a:latin typeface="Times New Roman" panose="02020603050405020304" pitchFamily="18" charset="0"/>
              </a:rPr>
              <a:t>R</a:t>
            </a:r>
            <a:r>
              <a:rPr lang="en-US" altLang="zh-CN" sz="2800" baseline="-25000" dirty="0">
                <a:solidFill>
                  <a:schemeClr val="tx1"/>
                </a:solidFill>
                <a:latin typeface="Times New Roman" panose="02020603050405020304" pitchFamily="18" charset="0"/>
              </a:rPr>
              <a:t>L</a:t>
            </a:r>
            <a:r>
              <a:rPr lang="en-US" altLang="zh-CN" sz="1600" dirty="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4 k</a:t>
            </a:r>
            <a:r>
              <a:rPr lang="en-US" altLang="zh-CN" sz="2800" dirty="0">
                <a:solidFill>
                  <a:schemeClr val="tx1"/>
                </a:solidFill>
                <a:latin typeface="Times New Roman" panose="02020603050405020304" pitchFamily="18" charset="0"/>
                <a:sym typeface="Symbol" panose="05050102010706020507" pitchFamily="18" charset="2"/>
              </a:rPr>
              <a:t> ,  </a:t>
            </a:r>
            <a:r>
              <a:rPr lang="en-US" altLang="zh-CN" sz="2800" i="1" dirty="0">
                <a:solidFill>
                  <a:schemeClr val="tx1"/>
                </a:solidFill>
                <a:latin typeface="Times New Roman" panose="02020603050405020304" pitchFamily="18" charset="0"/>
              </a:rPr>
              <a:t>C</a:t>
            </a:r>
            <a:r>
              <a:rPr lang="en-US" altLang="zh-CN" sz="2800" baseline="-25000" dirty="0">
                <a:solidFill>
                  <a:schemeClr val="tx1"/>
                </a:solidFill>
                <a:latin typeface="Times New Roman" panose="02020603050405020304" pitchFamily="18" charset="0"/>
              </a:rPr>
              <a:t>E</a:t>
            </a:r>
            <a:r>
              <a:rPr lang="en-US" altLang="zh-CN" dirty="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100 µF , </a:t>
            </a:r>
            <a:r>
              <a:rPr lang="en-US" altLang="zh-CN" sz="2800" i="1" dirty="0">
                <a:solidFill>
                  <a:schemeClr val="tx1"/>
                </a:solidFill>
                <a:latin typeface="Times New Roman" panose="02020603050405020304" pitchFamily="18" charset="0"/>
              </a:rPr>
              <a:t>C</a:t>
            </a:r>
            <a:r>
              <a:rPr lang="en-US" altLang="zh-CN" sz="2800" baseline="-25000" dirty="0">
                <a:solidFill>
                  <a:schemeClr val="tx1"/>
                </a:solidFill>
                <a:latin typeface="Times New Roman" panose="02020603050405020304" pitchFamily="18" charset="0"/>
              </a:rPr>
              <a:t>1</a:t>
            </a:r>
            <a:r>
              <a:rPr lang="en-US" altLang="zh-CN" sz="1400" dirty="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a:solidFill>
                  <a:schemeClr val="tx1"/>
                </a:solidFill>
                <a:latin typeface="Times New Roman" panose="02020603050405020304" pitchFamily="18" charset="0"/>
              </a:rPr>
              <a:t>C</a:t>
            </a:r>
            <a:r>
              <a:rPr lang="en-US" altLang="zh-CN" sz="2800" baseline="-25000" dirty="0">
                <a:solidFill>
                  <a:schemeClr val="tx1"/>
                </a:solidFill>
                <a:latin typeface="Times New Roman" panose="02020603050405020304" pitchFamily="18" charset="0"/>
              </a:rPr>
              <a:t>2</a:t>
            </a:r>
            <a:r>
              <a:rPr lang="en-US" altLang="zh-CN" dirty="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20 µF</a:t>
            </a:r>
            <a:r>
              <a:rPr lang="en-US" altLang="zh-CN" dirty="0">
                <a:solidFill>
                  <a:schemeClr val="tx1"/>
                </a:solidFill>
                <a:latin typeface="Times New Roman" panose="02020603050405020304" pitchFamily="18" charset="0"/>
              </a:rPr>
              <a:t>,  </a:t>
            </a:r>
            <a:r>
              <a:rPr lang="zh-CN" altLang="en-US" sz="2800" dirty="0">
                <a:solidFill>
                  <a:schemeClr val="tx1"/>
                </a:solidFill>
                <a:latin typeface="Times New Roman" panose="02020603050405020304" pitchFamily="18" charset="0"/>
              </a:rPr>
              <a:t>晶体管</a:t>
            </a:r>
          </a:p>
          <a:p>
            <a:pPr eaLnBrk="1" hangingPunct="1">
              <a:lnSpc>
                <a:spcPct val="110000"/>
              </a:lnSpc>
            </a:pPr>
            <a:r>
              <a:rPr lang="zh-CN" altLang="en-US" sz="2800" i="1" dirty="0">
                <a:solidFill>
                  <a:schemeClr val="tx1"/>
                </a:solidFill>
                <a:latin typeface="Times New Roman" panose="02020603050405020304" pitchFamily="18" charset="0"/>
                <a:sym typeface="Symbol" panose="05050102010706020507" pitchFamily="18" charset="2"/>
              </a:rPr>
              <a:t></a:t>
            </a:r>
            <a:r>
              <a:rPr lang="zh-CN" altLang="en-US" i="1" dirty="0">
                <a:solidFill>
                  <a:schemeClr val="tx1"/>
                </a:solidFill>
                <a:latin typeface="Times New Roman" panose="02020603050405020304" pitchFamily="18" charset="0"/>
                <a:sym typeface="Symbol" panose="05050102010706020507" pitchFamily="18" charset="2"/>
              </a:rPr>
              <a:t> </a:t>
            </a:r>
            <a:r>
              <a:rPr lang="en-US" altLang="zh-CN" dirty="0">
                <a:solidFill>
                  <a:schemeClr val="tx1"/>
                </a:solidFill>
                <a:latin typeface="Times New Roman" panose="02020603050405020304" pitchFamily="18" charset="0"/>
                <a:sym typeface="Symbol" panose="05050102010706020507" pitchFamily="18" charset="2"/>
              </a:rPr>
              <a:t>= </a:t>
            </a:r>
            <a:r>
              <a:rPr lang="en-US" altLang="zh-CN" sz="2800" dirty="0">
                <a:solidFill>
                  <a:schemeClr val="tx1"/>
                </a:solidFill>
                <a:latin typeface="Times New Roman" panose="02020603050405020304" pitchFamily="18" charset="0"/>
                <a:sym typeface="Symbol" panose="05050102010706020507" pitchFamily="18" charset="2"/>
              </a:rPr>
              <a:t>50</a:t>
            </a:r>
            <a:r>
              <a:rPr lang="zh-CN" altLang="en-US" dirty="0">
                <a:solidFill>
                  <a:schemeClr val="tx1"/>
                </a:solidFill>
                <a:latin typeface="Times New Roman" panose="02020603050405020304" pitchFamily="18" charset="0"/>
                <a:sym typeface="Symbol" panose="05050102010706020507" pitchFamily="18" charset="2"/>
              </a:rPr>
              <a:t>。</a:t>
            </a:r>
            <a:r>
              <a:rPr lang="zh-CN" altLang="en-US" sz="2800" dirty="0">
                <a:solidFill>
                  <a:schemeClr val="tx1"/>
                </a:solidFill>
                <a:latin typeface="Times New Roman" panose="02020603050405020304" pitchFamily="18" charset="0"/>
                <a:sym typeface="Symbol" panose="05050102010706020507" pitchFamily="18" charset="2"/>
              </a:rPr>
              <a:t>试</a:t>
            </a:r>
            <a:r>
              <a:rPr lang="zh-CN" altLang="en-US" sz="2800" dirty="0">
                <a:solidFill>
                  <a:schemeClr val="tx1"/>
                </a:solidFill>
                <a:latin typeface="Times New Roman" panose="02020603050405020304" pitchFamily="18" charset="0"/>
              </a:rPr>
              <a:t>：</a:t>
            </a:r>
            <a:br>
              <a:rPr lang="zh-CN" altLang="en-US" sz="2800" dirty="0">
                <a:solidFill>
                  <a:schemeClr val="tx1"/>
                </a:solidFill>
                <a:latin typeface="Times New Roman" panose="02020603050405020304" pitchFamily="18" charset="0"/>
              </a:rPr>
            </a:br>
            <a:r>
              <a:rPr lang="en-US" altLang="zh-CN" sz="2800" dirty="0">
                <a:solidFill>
                  <a:schemeClr val="tx1"/>
                </a:solidFill>
                <a:latin typeface="Times New Roman" panose="02020603050405020304" pitchFamily="18" charset="0"/>
              </a:rPr>
              <a:t>(1) </a:t>
            </a:r>
            <a:r>
              <a:rPr lang="zh-CN" altLang="en-US" sz="2800" dirty="0">
                <a:solidFill>
                  <a:schemeClr val="tx1"/>
                </a:solidFill>
                <a:latin typeface="Times New Roman" panose="02020603050405020304" pitchFamily="18" charset="0"/>
              </a:rPr>
              <a:t>计算静态值  </a:t>
            </a:r>
            <a:r>
              <a:rPr lang="en-US" altLang="zh-CN" sz="2800" i="1" dirty="0">
                <a:solidFill>
                  <a:schemeClr val="tx1"/>
                </a:solidFill>
                <a:latin typeface="Times New Roman" panose="02020603050405020304" pitchFamily="18" charset="0"/>
              </a:rPr>
              <a:t>I</a:t>
            </a:r>
            <a:r>
              <a:rPr lang="en-US" altLang="zh-CN" sz="2800" baseline="-25000" dirty="0">
                <a:solidFill>
                  <a:schemeClr val="tx1"/>
                </a:solidFill>
                <a:latin typeface="Times New Roman" panose="02020603050405020304" pitchFamily="18" charset="0"/>
              </a:rPr>
              <a:t>B</a:t>
            </a:r>
            <a:r>
              <a:rPr lang="en-US" altLang="zh-CN" sz="1800" i="1" dirty="0">
                <a:solidFill>
                  <a:schemeClr val="tx1"/>
                </a:solidFill>
                <a:latin typeface="Times New Roman" panose="02020603050405020304" pitchFamily="18" charset="0"/>
              </a:rPr>
              <a:t> </a:t>
            </a:r>
            <a:r>
              <a:rPr lang="zh-CN" altLang="en-US" sz="2800" dirty="0">
                <a:solidFill>
                  <a:schemeClr val="tx1"/>
                </a:solidFill>
                <a:latin typeface="Times New Roman" panose="02020603050405020304" pitchFamily="18" charset="0"/>
              </a:rPr>
              <a:t>、</a:t>
            </a:r>
            <a:r>
              <a:rPr lang="zh-CN" altLang="en-US" sz="1800" i="1" dirty="0">
                <a:solidFill>
                  <a:schemeClr val="tx1"/>
                </a:solidFill>
                <a:latin typeface="Times New Roman" panose="02020603050405020304" pitchFamily="18" charset="0"/>
              </a:rPr>
              <a:t> </a:t>
            </a:r>
            <a:r>
              <a:rPr lang="en-US" altLang="zh-CN" sz="2800" i="1" dirty="0">
                <a:solidFill>
                  <a:schemeClr val="tx1"/>
                </a:solidFill>
                <a:latin typeface="Times New Roman" panose="02020603050405020304" pitchFamily="18" charset="0"/>
              </a:rPr>
              <a:t>I</a:t>
            </a:r>
            <a:r>
              <a:rPr lang="en-US" altLang="zh-CN" sz="2800" baseline="-25000" dirty="0">
                <a:solidFill>
                  <a:schemeClr val="tx1"/>
                </a:solidFill>
                <a:latin typeface="Times New Roman" panose="02020603050405020304" pitchFamily="18" charset="0"/>
              </a:rPr>
              <a:t>C</a:t>
            </a:r>
            <a:r>
              <a:rPr lang="en-US" altLang="zh-CN" sz="1800" i="1" dirty="0">
                <a:solidFill>
                  <a:schemeClr val="tx1"/>
                </a:solidFill>
                <a:latin typeface="Times New Roman" panose="02020603050405020304" pitchFamily="18" charset="0"/>
              </a:rPr>
              <a:t> </a:t>
            </a:r>
            <a:r>
              <a:rPr lang="zh-CN" altLang="en-US" sz="2800" dirty="0">
                <a:solidFill>
                  <a:schemeClr val="tx1"/>
                </a:solidFill>
                <a:latin typeface="Times New Roman" panose="02020603050405020304" pitchFamily="18" charset="0"/>
              </a:rPr>
              <a:t>和 </a:t>
            </a:r>
            <a:r>
              <a:rPr lang="en-US" altLang="zh-CN" sz="2800" i="1" dirty="0">
                <a:solidFill>
                  <a:schemeClr val="tx1"/>
                </a:solidFill>
                <a:latin typeface="Times New Roman" panose="02020603050405020304" pitchFamily="18" charset="0"/>
              </a:rPr>
              <a:t>U</a:t>
            </a:r>
            <a:r>
              <a:rPr lang="en-US" altLang="zh-CN" sz="2800" baseline="-25000" dirty="0">
                <a:solidFill>
                  <a:schemeClr val="tx1"/>
                </a:solidFill>
                <a:latin typeface="Times New Roman" panose="02020603050405020304" pitchFamily="18" charset="0"/>
              </a:rPr>
              <a:t>CE</a:t>
            </a:r>
            <a:r>
              <a:rPr lang="en-US" altLang="zh-CN" sz="1800" dirty="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a:t>
            </a:r>
          </a:p>
          <a:p>
            <a:pPr eaLnBrk="1" hangingPunct="1">
              <a:lnSpc>
                <a:spcPct val="110000"/>
              </a:lnSpc>
            </a:pPr>
            <a:r>
              <a:rPr lang="en-US" altLang="zh-CN" sz="2800" dirty="0">
                <a:solidFill>
                  <a:schemeClr val="tx1"/>
                </a:solidFill>
                <a:latin typeface="Times New Roman" panose="02020603050405020304" pitchFamily="18" charset="0"/>
              </a:rPr>
              <a:t>(2) </a:t>
            </a:r>
            <a:r>
              <a:rPr lang="zh-CN" altLang="en-US" sz="2800" dirty="0">
                <a:solidFill>
                  <a:schemeClr val="tx1"/>
                </a:solidFill>
                <a:latin typeface="Times New Roman" panose="02020603050405020304" pitchFamily="18" charset="0"/>
              </a:rPr>
              <a:t>计算</a:t>
            </a:r>
            <a:r>
              <a:rPr lang="en-US" altLang="zh-CN" sz="2800" i="1" dirty="0">
                <a:solidFill>
                  <a:schemeClr val="tx1"/>
                </a:solidFill>
                <a:latin typeface="Times New Roman" panose="02020603050405020304" pitchFamily="18" charset="0"/>
              </a:rPr>
              <a:t>A</a:t>
            </a:r>
            <a:r>
              <a:rPr lang="en-US" altLang="zh-CN" sz="2800" i="1" baseline="-25000" dirty="0">
                <a:solidFill>
                  <a:schemeClr val="tx1"/>
                </a:solidFill>
                <a:latin typeface="Times New Roman" panose="02020603050405020304" pitchFamily="18" charset="0"/>
              </a:rPr>
              <a:t>u</a:t>
            </a:r>
            <a:r>
              <a:rPr lang="zh-CN" altLang="en-US" sz="2800" dirty="0">
                <a:solidFill>
                  <a:schemeClr val="tx1"/>
                </a:solidFill>
                <a:latin typeface="Times New Roman" panose="02020603050405020304" pitchFamily="18" charset="0"/>
              </a:rPr>
              <a:t>、</a:t>
            </a:r>
            <a:r>
              <a:rPr lang="en-US" altLang="zh-CN" sz="2800" i="1" dirty="0" err="1">
                <a:solidFill>
                  <a:schemeClr val="tx1"/>
                </a:solidFill>
                <a:latin typeface="Times New Roman" panose="02020603050405020304" pitchFamily="18" charset="0"/>
              </a:rPr>
              <a:t>r</a:t>
            </a:r>
            <a:r>
              <a:rPr lang="en-US" altLang="zh-CN" sz="2800" baseline="-25000" dirty="0" err="1">
                <a:solidFill>
                  <a:schemeClr val="tx1"/>
                </a:solidFill>
                <a:latin typeface="Times New Roman" panose="02020603050405020304" pitchFamily="18" charset="0"/>
              </a:rPr>
              <a:t>i</a:t>
            </a:r>
            <a:r>
              <a:rPr lang="zh-CN" altLang="en-US" sz="2800" dirty="0">
                <a:solidFill>
                  <a:schemeClr val="tx1"/>
                </a:solidFill>
                <a:latin typeface="Times New Roman" panose="02020603050405020304" pitchFamily="18" charset="0"/>
              </a:rPr>
              <a:t>和 </a:t>
            </a:r>
            <a:r>
              <a:rPr lang="en-US" altLang="zh-CN" sz="2800" i="1" dirty="0" err="1">
                <a:solidFill>
                  <a:schemeClr val="tx1"/>
                </a:solidFill>
                <a:latin typeface="Times New Roman" panose="02020603050405020304" pitchFamily="18" charset="0"/>
              </a:rPr>
              <a:t>r</a:t>
            </a:r>
            <a:r>
              <a:rPr lang="en-US" altLang="zh-CN" sz="2800" baseline="-25000" dirty="0" err="1">
                <a:solidFill>
                  <a:schemeClr val="tx1"/>
                </a:solidFill>
                <a:latin typeface="Times New Roman" panose="02020603050405020304" pitchFamily="18" charset="0"/>
              </a:rPr>
              <a:t>o</a:t>
            </a: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sym typeface="Symbol" panose="05050102010706020507" pitchFamily="18" charset="2"/>
              </a:rPr>
              <a:t>。</a:t>
            </a:r>
          </a:p>
        </p:txBody>
      </p:sp>
      <p:pic>
        <p:nvPicPr>
          <p:cNvPr id="103427" name="Picture 200" descr="图片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7325" y="2780928"/>
            <a:ext cx="4822825"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bwMode="auto">
          <a:xfrm>
            <a:off x="0" y="61913"/>
            <a:ext cx="4876800" cy="609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b="1" kern="1200" dirty="0" smtClean="0">
                <a:solidFill>
                  <a:srgbClr val="0000FF"/>
                </a:solidFill>
                <a:latin typeface="微软雅黑" panose="020B0503020204020204" pitchFamily="34" charset="-122"/>
                <a:ea typeface="微软雅黑" panose="020B0503020204020204" pitchFamily="34" charset="-122"/>
                <a:cs typeface="+mn-cs"/>
              </a:rPr>
              <a:t>15.4.2   </a:t>
            </a:r>
            <a:r>
              <a:rPr lang="zh-CN" altLang="en-US" sz="2800" b="1" kern="1200" dirty="0" smtClean="0">
                <a:solidFill>
                  <a:srgbClr val="0000FF"/>
                </a:solidFill>
                <a:latin typeface="微软雅黑" panose="020B0503020204020204" pitchFamily="34" charset="-122"/>
                <a:ea typeface="微软雅黑" panose="020B0503020204020204" pitchFamily="34" charset="-122"/>
                <a:cs typeface="+mn-cs"/>
              </a:rPr>
              <a:t>分压式偏置电路</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7" name="Text Box 5"/>
          <p:cNvSpPr txBox="1">
            <a:spLocks noChangeArrowheads="1"/>
          </p:cNvSpPr>
          <p:nvPr/>
        </p:nvSpPr>
        <p:spPr bwMode="auto">
          <a:xfrm>
            <a:off x="533400" y="604986"/>
            <a:ext cx="5126038" cy="519113"/>
          </a:xfrm>
          <a:prstGeom prst="rect">
            <a:avLst/>
          </a:prstGeom>
          <a:noFill/>
          <a:ln w="28575">
            <a:noFill/>
            <a:miter lim="800000"/>
            <a:headEnd/>
            <a:tailEnd type="none" w="sm" len="lg"/>
          </a:ln>
          <a:effectLst/>
        </p:spPr>
        <p:txBody>
          <a:bodyPr anchor="ctr">
            <a:spAutoFit/>
          </a:bodyPr>
          <a:lstStyle/>
          <a:p>
            <a:pPr eaLnBrk="1" hangingPunct="1">
              <a:defRPr/>
            </a:pPr>
            <a:r>
              <a:rPr lang="zh-CN" altLang="en-US" sz="2800">
                <a:solidFill>
                  <a:srgbClr val="000099"/>
                </a:solidFill>
                <a:effectLst>
                  <a:outerShdw blurRad="38100" dist="38100" dir="2700000" algn="tl">
                    <a:srgbClr val="C0C0C0"/>
                  </a:outerShdw>
                </a:effectLst>
                <a:latin typeface="Times New Roman" pitchFamily="18" charset="0"/>
              </a:rPr>
              <a:t>解：</a:t>
            </a:r>
            <a:r>
              <a:rPr lang="en-US" altLang="zh-CN" sz="2800">
                <a:solidFill>
                  <a:srgbClr val="000099"/>
                </a:solidFill>
                <a:effectLst>
                  <a:outerShdw blurRad="38100" dist="38100" dir="2700000" algn="tl">
                    <a:srgbClr val="C0C0C0"/>
                  </a:outerShdw>
                </a:effectLst>
                <a:latin typeface="Times New Roman" pitchFamily="18" charset="0"/>
              </a:rPr>
              <a:t>(1) </a:t>
            </a:r>
            <a:r>
              <a:rPr lang="zh-CN" altLang="en-US" sz="2800">
                <a:solidFill>
                  <a:srgbClr val="000099"/>
                </a:solidFill>
                <a:effectLst>
                  <a:outerShdw blurRad="38100" dist="38100" dir="2700000" algn="tl">
                    <a:srgbClr val="C0C0C0"/>
                  </a:outerShdw>
                </a:effectLst>
                <a:latin typeface="Times New Roman" pitchFamily="18" charset="0"/>
              </a:rPr>
              <a:t>可用估算法求静态值</a:t>
            </a:r>
          </a:p>
        </p:txBody>
      </p:sp>
      <p:sp>
        <p:nvSpPr>
          <p:cNvPr id="105476" name="Text Box 10"/>
          <p:cNvSpPr txBox="1">
            <a:spLocks noChangeArrowheads="1"/>
          </p:cNvSpPr>
          <p:nvPr/>
        </p:nvSpPr>
        <p:spPr bwMode="auto">
          <a:xfrm>
            <a:off x="1389063" y="1336824"/>
            <a:ext cx="184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endParaRPr lang="zh-CN" altLang="zh-CN" sz="2800" baseline="-25000">
              <a:solidFill>
                <a:schemeClr val="tx1"/>
              </a:solidFill>
              <a:latin typeface="Times New Roman" panose="02020603050405020304" pitchFamily="18" charset="0"/>
            </a:endParaRPr>
          </a:p>
        </p:txBody>
      </p:sp>
      <p:grpSp>
        <p:nvGrpSpPr>
          <p:cNvPr id="2" name="Group 122"/>
          <p:cNvGrpSpPr>
            <a:grpSpLocks/>
          </p:cNvGrpSpPr>
          <p:nvPr/>
        </p:nvGrpSpPr>
        <p:grpSpPr bwMode="auto">
          <a:xfrm>
            <a:off x="554038" y="2692549"/>
            <a:ext cx="4378325" cy="1050925"/>
            <a:chOff x="349" y="1603"/>
            <a:chExt cx="2758" cy="662"/>
          </a:xfrm>
        </p:grpSpPr>
        <p:sp>
          <p:nvSpPr>
            <p:cNvPr id="105498" name="Rectangle 37"/>
            <p:cNvSpPr>
              <a:spLocks noChangeArrowheads="1"/>
            </p:cNvSpPr>
            <p:nvPr/>
          </p:nvSpPr>
          <p:spPr bwMode="auto">
            <a:xfrm>
              <a:off x="349" y="1777"/>
              <a:ext cx="3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sz="3200" i="1">
                  <a:solidFill>
                    <a:schemeClr val="tx1"/>
                  </a:solidFill>
                  <a:latin typeface="Times New Roman" panose="02020603050405020304" pitchFamily="18" charset="0"/>
                </a:rPr>
                <a:t>I</a:t>
              </a:r>
              <a:r>
                <a:rPr lang="en-US" altLang="zh-CN" sz="3200" baseline="-25000">
                  <a:solidFill>
                    <a:schemeClr val="tx1"/>
                  </a:solidFill>
                  <a:latin typeface="Times New Roman" panose="02020603050405020304" pitchFamily="18" charset="0"/>
                </a:rPr>
                <a:t>B</a:t>
              </a:r>
            </a:p>
          </p:txBody>
        </p:sp>
        <p:sp>
          <p:nvSpPr>
            <p:cNvPr id="105499" name="Text Box 38"/>
            <p:cNvSpPr txBox="1">
              <a:spLocks noChangeArrowheads="1"/>
            </p:cNvSpPr>
            <p:nvPr/>
          </p:nvSpPr>
          <p:spPr bwMode="auto">
            <a:xfrm>
              <a:off x="597" y="1804"/>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sz="2800">
                  <a:solidFill>
                    <a:schemeClr val="tx1"/>
                  </a:solidFill>
                  <a:latin typeface="Times New Roman" panose="02020603050405020304" pitchFamily="18" charset="0"/>
                </a:rPr>
                <a:t>=</a:t>
              </a:r>
            </a:p>
          </p:txBody>
        </p:sp>
        <p:sp>
          <p:nvSpPr>
            <p:cNvPr id="105500" name="Text Box 39"/>
            <p:cNvSpPr txBox="1">
              <a:spLocks noChangeArrowheads="1"/>
            </p:cNvSpPr>
            <p:nvPr/>
          </p:nvSpPr>
          <p:spPr bwMode="auto">
            <a:xfrm>
              <a:off x="933" y="1921"/>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sz="2800" i="1">
                  <a:solidFill>
                    <a:schemeClr val="tx1"/>
                  </a:solidFill>
                  <a:latin typeface="Times New Roman" panose="02020603050405020304" pitchFamily="18" charset="0"/>
                  <a:sym typeface="Symbol" panose="05050102010706020507" pitchFamily="18" charset="2"/>
                </a:rPr>
                <a:t></a:t>
              </a:r>
              <a:endParaRPr lang="en-US" altLang="zh-CN" sz="2800">
                <a:solidFill>
                  <a:schemeClr val="tx1"/>
                </a:solidFill>
                <a:latin typeface="Times New Roman" panose="02020603050405020304" pitchFamily="18" charset="0"/>
              </a:endParaRPr>
            </a:p>
          </p:txBody>
        </p:sp>
        <p:sp>
          <p:nvSpPr>
            <p:cNvPr id="105501" name="Text Box 40"/>
            <p:cNvSpPr txBox="1">
              <a:spLocks noChangeArrowheads="1"/>
            </p:cNvSpPr>
            <p:nvPr/>
          </p:nvSpPr>
          <p:spPr bwMode="auto">
            <a:xfrm>
              <a:off x="1200" y="1795"/>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sz="2800">
                  <a:solidFill>
                    <a:schemeClr val="tx1"/>
                  </a:solidFill>
                  <a:latin typeface="Times New Roman" panose="02020603050405020304" pitchFamily="18" charset="0"/>
                </a:rPr>
                <a:t>=</a:t>
              </a:r>
            </a:p>
          </p:txBody>
        </p:sp>
        <p:sp>
          <p:nvSpPr>
            <p:cNvPr id="105502" name="Line 41"/>
            <p:cNvSpPr>
              <a:spLocks noChangeShapeType="1"/>
            </p:cNvSpPr>
            <p:nvPr/>
          </p:nvSpPr>
          <p:spPr bwMode="auto">
            <a:xfrm>
              <a:off x="885" y="1969"/>
              <a:ext cx="336" cy="0"/>
            </a:xfrm>
            <a:prstGeom prst="line">
              <a:avLst/>
            </a:prstGeom>
            <a:noFill/>
            <a:ln w="28575">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503" name="Rectangle 42"/>
            <p:cNvSpPr>
              <a:spLocks noChangeArrowheads="1"/>
            </p:cNvSpPr>
            <p:nvPr/>
          </p:nvSpPr>
          <p:spPr bwMode="auto">
            <a:xfrm>
              <a:off x="899" y="1603"/>
              <a:ext cx="33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sz="3200" i="1">
                  <a:solidFill>
                    <a:schemeClr val="tx1"/>
                  </a:solidFill>
                  <a:latin typeface="Times New Roman" panose="02020603050405020304" pitchFamily="18" charset="0"/>
                </a:rPr>
                <a:t>I</a:t>
              </a:r>
              <a:r>
                <a:rPr lang="en-US" altLang="zh-CN" sz="3200" baseline="-25000">
                  <a:solidFill>
                    <a:schemeClr val="tx1"/>
                  </a:solidFill>
                  <a:latin typeface="Times New Roman" panose="02020603050405020304" pitchFamily="18" charset="0"/>
                </a:rPr>
                <a:t>C</a:t>
              </a:r>
            </a:p>
          </p:txBody>
        </p:sp>
        <p:sp>
          <p:nvSpPr>
            <p:cNvPr id="105504" name="Line 43"/>
            <p:cNvSpPr>
              <a:spLocks noChangeShapeType="1"/>
            </p:cNvSpPr>
            <p:nvPr/>
          </p:nvSpPr>
          <p:spPr bwMode="auto">
            <a:xfrm>
              <a:off x="1461" y="1969"/>
              <a:ext cx="336" cy="0"/>
            </a:xfrm>
            <a:prstGeom prst="line">
              <a:avLst/>
            </a:prstGeom>
            <a:noFill/>
            <a:ln w="28575">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505" name="Text Box 44"/>
            <p:cNvSpPr txBox="1">
              <a:spLocks noChangeArrowheads="1"/>
            </p:cNvSpPr>
            <p:nvPr/>
          </p:nvSpPr>
          <p:spPr bwMode="auto">
            <a:xfrm>
              <a:off x="1383" y="1660"/>
              <a:ext cx="5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sz="2800">
                  <a:solidFill>
                    <a:schemeClr val="tx1"/>
                  </a:solidFill>
                  <a:latin typeface="Times New Roman" panose="02020603050405020304" pitchFamily="18" charset="0"/>
                </a:rPr>
                <a:t>1.09</a:t>
              </a:r>
            </a:p>
          </p:txBody>
        </p:sp>
        <p:sp>
          <p:nvSpPr>
            <p:cNvPr id="105506" name="Text Box 45"/>
            <p:cNvSpPr txBox="1">
              <a:spLocks noChangeArrowheads="1"/>
            </p:cNvSpPr>
            <p:nvPr/>
          </p:nvSpPr>
          <p:spPr bwMode="auto">
            <a:xfrm>
              <a:off x="1483" y="1938"/>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sz="2800">
                  <a:solidFill>
                    <a:schemeClr val="tx1"/>
                  </a:solidFill>
                  <a:latin typeface="Times New Roman" panose="02020603050405020304" pitchFamily="18" charset="0"/>
                </a:rPr>
                <a:t>50</a:t>
              </a:r>
            </a:p>
          </p:txBody>
        </p:sp>
        <p:sp>
          <p:nvSpPr>
            <p:cNvPr id="105507" name="Text Box 46"/>
            <p:cNvSpPr txBox="1">
              <a:spLocks noChangeArrowheads="1"/>
            </p:cNvSpPr>
            <p:nvPr/>
          </p:nvSpPr>
          <p:spPr bwMode="auto">
            <a:xfrm>
              <a:off x="2064" y="1806"/>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sz="2800">
                  <a:solidFill>
                    <a:schemeClr val="tx1"/>
                  </a:solidFill>
                  <a:latin typeface="Times New Roman" panose="02020603050405020304" pitchFamily="18" charset="0"/>
                </a:rPr>
                <a:t>=</a:t>
              </a:r>
            </a:p>
          </p:txBody>
        </p:sp>
        <p:sp>
          <p:nvSpPr>
            <p:cNvPr id="105508" name="Text Box 47"/>
            <p:cNvSpPr txBox="1">
              <a:spLocks noChangeArrowheads="1"/>
            </p:cNvSpPr>
            <p:nvPr/>
          </p:nvSpPr>
          <p:spPr bwMode="auto">
            <a:xfrm>
              <a:off x="2252" y="1804"/>
              <a:ext cx="8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sz="2800">
                  <a:solidFill>
                    <a:schemeClr val="tx1"/>
                  </a:solidFill>
                  <a:latin typeface="Times New Roman" panose="02020603050405020304" pitchFamily="18" charset="0"/>
                </a:rPr>
                <a:t>21.8 µA</a:t>
              </a:r>
            </a:p>
          </p:txBody>
        </p:sp>
      </p:grpSp>
      <p:sp>
        <p:nvSpPr>
          <p:cNvPr id="274480" name="Rectangle 48"/>
          <p:cNvSpPr>
            <a:spLocks noChangeArrowheads="1"/>
          </p:cNvSpPr>
          <p:nvPr/>
        </p:nvSpPr>
        <p:spPr bwMode="auto">
          <a:xfrm>
            <a:off x="514350" y="3667274"/>
            <a:ext cx="37353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sz="3200" i="1">
                <a:solidFill>
                  <a:schemeClr val="tx1"/>
                </a:solidFill>
                <a:latin typeface="Times New Roman" panose="02020603050405020304" pitchFamily="18" charset="0"/>
                <a:ea typeface="方正琥珀繁体" pitchFamily="2" charset="-122"/>
              </a:rPr>
              <a:t>U</a:t>
            </a:r>
            <a:r>
              <a:rPr lang="en-US" altLang="zh-CN" sz="3200" baseline="-25000">
                <a:solidFill>
                  <a:schemeClr val="tx1"/>
                </a:solidFill>
                <a:latin typeface="Times New Roman" panose="02020603050405020304" pitchFamily="18" charset="0"/>
                <a:ea typeface="方正琥珀繁体" pitchFamily="2" charset="-122"/>
              </a:rPr>
              <a:t>CE</a:t>
            </a:r>
            <a:r>
              <a:rPr lang="en-US" altLang="zh-CN" sz="2800" i="1">
                <a:solidFill>
                  <a:schemeClr val="tx1"/>
                </a:solidFill>
                <a:latin typeface="Times New Roman" panose="02020603050405020304" pitchFamily="18" charset="0"/>
                <a:ea typeface="方正琥珀繁体" pitchFamily="2" charset="-122"/>
              </a:rPr>
              <a:t>= </a:t>
            </a:r>
            <a:r>
              <a:rPr lang="en-US" altLang="zh-CN" sz="3200" i="1">
                <a:solidFill>
                  <a:schemeClr val="tx1"/>
                </a:solidFill>
                <a:latin typeface="Times New Roman" panose="02020603050405020304" pitchFamily="18" charset="0"/>
                <a:ea typeface="方正琥珀繁体" pitchFamily="2" charset="-122"/>
              </a:rPr>
              <a:t>V</a:t>
            </a:r>
            <a:r>
              <a:rPr lang="en-US" altLang="zh-CN" sz="3200" baseline="-25000">
                <a:solidFill>
                  <a:schemeClr val="tx1"/>
                </a:solidFill>
                <a:latin typeface="Times New Roman" panose="02020603050405020304" pitchFamily="18" charset="0"/>
                <a:ea typeface="方正琥珀繁体" pitchFamily="2" charset="-122"/>
              </a:rPr>
              <a:t>CC</a:t>
            </a:r>
            <a:r>
              <a:rPr lang="en-US" altLang="zh-CN" sz="2800" i="1">
                <a:solidFill>
                  <a:schemeClr val="tx1"/>
                </a:solidFill>
                <a:latin typeface="Times New Roman" panose="02020603050405020304" pitchFamily="18" charset="0"/>
                <a:ea typeface="方正琥珀繁体" pitchFamily="2" charset="-122"/>
              </a:rPr>
              <a:t>–</a:t>
            </a:r>
            <a:r>
              <a:rPr lang="en-US" altLang="zh-CN" sz="3200" i="1">
                <a:solidFill>
                  <a:schemeClr val="tx1"/>
                </a:solidFill>
                <a:latin typeface="Times New Roman" panose="02020603050405020304" pitchFamily="18" charset="0"/>
                <a:ea typeface="方正琥珀繁体" pitchFamily="2" charset="-122"/>
              </a:rPr>
              <a:t>I</a:t>
            </a:r>
            <a:r>
              <a:rPr lang="en-US" altLang="zh-CN" sz="3200" baseline="-25000">
                <a:solidFill>
                  <a:schemeClr val="tx1"/>
                </a:solidFill>
                <a:latin typeface="Times New Roman" panose="02020603050405020304" pitchFamily="18" charset="0"/>
                <a:ea typeface="方正琥珀繁体" pitchFamily="2" charset="-122"/>
              </a:rPr>
              <a:t>C</a:t>
            </a:r>
            <a:r>
              <a:rPr lang="en-US" altLang="zh-CN" sz="1800">
                <a:solidFill>
                  <a:schemeClr val="tx1"/>
                </a:solidFill>
                <a:latin typeface="Times New Roman" panose="02020603050405020304" pitchFamily="18" charset="0"/>
                <a:ea typeface="方正琥珀繁体" pitchFamily="2" charset="-122"/>
              </a:rPr>
              <a:t> </a:t>
            </a:r>
            <a:r>
              <a:rPr lang="en-US" altLang="zh-CN" sz="2800">
                <a:solidFill>
                  <a:schemeClr val="tx1"/>
                </a:solidFill>
                <a:latin typeface="Times New Roman" panose="02020603050405020304" pitchFamily="18" charset="0"/>
                <a:ea typeface="方正琥珀繁体" pitchFamily="2" charset="-122"/>
              </a:rPr>
              <a:t>(</a:t>
            </a:r>
            <a:r>
              <a:rPr lang="en-US" altLang="zh-CN" sz="3200" i="1">
                <a:solidFill>
                  <a:schemeClr val="tx1"/>
                </a:solidFill>
                <a:latin typeface="Times New Roman" panose="02020603050405020304" pitchFamily="18" charset="0"/>
              </a:rPr>
              <a:t>R</a:t>
            </a:r>
            <a:r>
              <a:rPr lang="en-US" altLang="zh-CN" sz="3200" baseline="-25000">
                <a:solidFill>
                  <a:schemeClr val="tx1"/>
                </a:solidFill>
                <a:latin typeface="Times New Roman" panose="02020603050405020304" pitchFamily="18" charset="0"/>
              </a:rPr>
              <a:t>C</a:t>
            </a:r>
            <a:r>
              <a:rPr lang="en-US" altLang="zh-CN" sz="2800">
                <a:solidFill>
                  <a:schemeClr val="tx1"/>
                </a:solidFill>
                <a:latin typeface="Times New Roman" panose="02020603050405020304" pitchFamily="18" charset="0"/>
                <a:ea typeface="方正琥珀繁体" pitchFamily="2" charset="-122"/>
              </a:rPr>
              <a:t>+</a:t>
            </a:r>
            <a:r>
              <a:rPr lang="en-US" altLang="zh-CN" sz="3200" i="1">
                <a:solidFill>
                  <a:schemeClr val="tx1"/>
                </a:solidFill>
                <a:latin typeface="Times New Roman" panose="02020603050405020304" pitchFamily="18" charset="0"/>
                <a:ea typeface="方正琥珀繁体" pitchFamily="2" charset="-122"/>
              </a:rPr>
              <a:t>R</a:t>
            </a:r>
            <a:r>
              <a:rPr lang="en-US" altLang="zh-CN" sz="3200" baseline="-25000">
                <a:solidFill>
                  <a:schemeClr val="tx1"/>
                </a:solidFill>
                <a:latin typeface="Times New Roman" panose="02020603050405020304" pitchFamily="18" charset="0"/>
                <a:ea typeface="方正琥珀繁体" pitchFamily="2" charset="-122"/>
              </a:rPr>
              <a:t>E</a:t>
            </a:r>
            <a:r>
              <a:rPr lang="en-US" altLang="zh-CN" sz="2800">
                <a:solidFill>
                  <a:schemeClr val="tx1"/>
                </a:solidFill>
                <a:latin typeface="Times New Roman" panose="02020603050405020304" pitchFamily="18" charset="0"/>
                <a:ea typeface="方正琥珀繁体" pitchFamily="2" charset="-122"/>
              </a:rPr>
              <a:t>)</a:t>
            </a:r>
          </a:p>
        </p:txBody>
      </p:sp>
      <p:sp>
        <p:nvSpPr>
          <p:cNvPr id="274481" name="Text Box 49"/>
          <p:cNvSpPr txBox="1">
            <a:spLocks noChangeArrowheads="1"/>
          </p:cNvSpPr>
          <p:nvPr/>
        </p:nvSpPr>
        <p:spPr bwMode="auto">
          <a:xfrm>
            <a:off x="1219200" y="4164161"/>
            <a:ext cx="3351213"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25000"/>
              </a:lnSpc>
            </a:pPr>
            <a:r>
              <a:rPr lang="en-US" altLang="zh-CN" sz="2800">
                <a:solidFill>
                  <a:schemeClr val="tx1"/>
                </a:solidFill>
                <a:latin typeface="Times New Roman" panose="02020603050405020304" pitchFamily="18" charset="0"/>
                <a:ea typeface="方正琥珀繁体" pitchFamily="2" charset="-122"/>
              </a:rPr>
              <a:t>= [12–1.09(4+2.2)]V</a:t>
            </a:r>
          </a:p>
          <a:p>
            <a:pPr eaLnBrk="1" hangingPunct="1">
              <a:lnSpc>
                <a:spcPct val="125000"/>
              </a:lnSpc>
            </a:pPr>
            <a:r>
              <a:rPr lang="en-US" altLang="zh-CN" sz="2800">
                <a:solidFill>
                  <a:schemeClr val="tx1"/>
                </a:solidFill>
                <a:latin typeface="Times New Roman" panose="02020603050405020304" pitchFamily="18" charset="0"/>
                <a:ea typeface="方正琥珀繁体" pitchFamily="2" charset="-122"/>
              </a:rPr>
              <a:t>=5.24V</a:t>
            </a:r>
          </a:p>
        </p:txBody>
      </p:sp>
      <p:grpSp>
        <p:nvGrpSpPr>
          <p:cNvPr id="3" name="Group 124"/>
          <p:cNvGrpSpPr>
            <a:grpSpLocks/>
          </p:cNvGrpSpPr>
          <p:nvPr/>
        </p:nvGrpSpPr>
        <p:grpSpPr bwMode="auto">
          <a:xfrm>
            <a:off x="546100" y="1892449"/>
            <a:ext cx="6978650" cy="1000125"/>
            <a:chOff x="344" y="1099"/>
            <a:chExt cx="4396" cy="630"/>
          </a:xfrm>
        </p:grpSpPr>
        <p:grpSp>
          <p:nvGrpSpPr>
            <p:cNvPr id="105485" name="Group 24"/>
            <p:cNvGrpSpPr>
              <a:grpSpLocks/>
            </p:cNvGrpSpPr>
            <p:nvPr/>
          </p:nvGrpSpPr>
          <p:grpSpPr bwMode="auto">
            <a:xfrm>
              <a:off x="1103" y="1099"/>
              <a:ext cx="3637" cy="630"/>
              <a:chOff x="718" y="1347"/>
              <a:chExt cx="3637" cy="630"/>
            </a:xfrm>
          </p:grpSpPr>
          <p:sp>
            <p:nvSpPr>
              <p:cNvPr id="105487" name="Text Box 25"/>
              <p:cNvSpPr txBox="1">
                <a:spLocks noChangeArrowheads="1"/>
              </p:cNvSpPr>
              <p:nvPr/>
            </p:nvSpPr>
            <p:spPr bwMode="auto">
              <a:xfrm>
                <a:off x="718" y="1525"/>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sz="2800">
                    <a:solidFill>
                      <a:schemeClr val="tx1"/>
                    </a:solidFill>
                    <a:latin typeface="Times New Roman" panose="02020603050405020304" pitchFamily="18" charset="0"/>
                  </a:rPr>
                  <a:t>=</a:t>
                </a:r>
              </a:p>
            </p:txBody>
          </p:sp>
          <p:sp>
            <p:nvSpPr>
              <p:cNvPr id="105488" name="Rectangle 26"/>
              <p:cNvSpPr>
                <a:spLocks noChangeArrowheads="1"/>
              </p:cNvSpPr>
              <p:nvPr/>
            </p:nvSpPr>
            <p:spPr bwMode="auto">
              <a:xfrm>
                <a:off x="967" y="1370"/>
                <a:ext cx="3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sz="3200" i="1">
                    <a:solidFill>
                      <a:schemeClr val="tx1"/>
                    </a:solidFill>
                    <a:latin typeface="Times New Roman" panose="02020603050405020304" pitchFamily="18" charset="0"/>
                  </a:rPr>
                  <a:t>V</a:t>
                </a:r>
                <a:r>
                  <a:rPr lang="en-US" altLang="zh-CN" sz="3200" baseline="-25000">
                    <a:solidFill>
                      <a:schemeClr val="tx1"/>
                    </a:solidFill>
                    <a:latin typeface="Times New Roman" panose="02020603050405020304" pitchFamily="18" charset="0"/>
                  </a:rPr>
                  <a:t>B</a:t>
                </a:r>
              </a:p>
            </p:txBody>
          </p:sp>
          <p:sp>
            <p:nvSpPr>
              <p:cNvPr id="105489" name="Line 27"/>
              <p:cNvSpPr>
                <a:spLocks noChangeShapeType="1"/>
              </p:cNvSpPr>
              <p:nvPr/>
            </p:nvSpPr>
            <p:spPr bwMode="auto">
              <a:xfrm>
                <a:off x="958" y="1696"/>
                <a:ext cx="912" cy="0"/>
              </a:xfrm>
              <a:prstGeom prst="line">
                <a:avLst/>
              </a:prstGeom>
              <a:noFill/>
              <a:ln w="28575">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490" name="Text Box 28"/>
              <p:cNvSpPr txBox="1">
                <a:spLocks noChangeArrowheads="1"/>
              </p:cNvSpPr>
              <p:nvPr/>
            </p:nvSpPr>
            <p:spPr bwMode="auto">
              <a:xfrm>
                <a:off x="1294" y="135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sz="2800">
                    <a:solidFill>
                      <a:schemeClr val="tx1"/>
                    </a:solidFill>
                    <a:latin typeface="Times New Roman" panose="02020603050405020304" pitchFamily="18" charset="0"/>
                  </a:rPr>
                  <a:t>–</a:t>
                </a:r>
              </a:p>
            </p:txBody>
          </p:sp>
          <p:sp>
            <p:nvSpPr>
              <p:cNvPr id="105491" name="Rectangle 29"/>
              <p:cNvSpPr>
                <a:spLocks noChangeArrowheads="1"/>
              </p:cNvSpPr>
              <p:nvPr/>
            </p:nvSpPr>
            <p:spPr bwMode="auto">
              <a:xfrm>
                <a:off x="1412" y="1347"/>
                <a:ext cx="52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sz="3200" i="1">
                    <a:solidFill>
                      <a:schemeClr val="tx1"/>
                    </a:solidFill>
                    <a:latin typeface="Times New Roman" panose="02020603050405020304" pitchFamily="18" charset="0"/>
                  </a:rPr>
                  <a:t>U</a:t>
                </a:r>
                <a:r>
                  <a:rPr lang="en-US" altLang="zh-CN" sz="3200" baseline="-25000">
                    <a:solidFill>
                      <a:schemeClr val="tx1"/>
                    </a:solidFill>
                    <a:latin typeface="Times New Roman" panose="02020603050405020304" pitchFamily="18" charset="0"/>
                  </a:rPr>
                  <a:t>BE</a:t>
                </a:r>
              </a:p>
            </p:txBody>
          </p:sp>
          <p:sp>
            <p:nvSpPr>
              <p:cNvPr id="105492" name="Text Box 30"/>
              <p:cNvSpPr txBox="1">
                <a:spLocks noChangeArrowheads="1"/>
              </p:cNvSpPr>
              <p:nvPr/>
            </p:nvSpPr>
            <p:spPr bwMode="auto">
              <a:xfrm>
                <a:off x="1246" y="1637"/>
                <a:ext cx="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E</a:t>
                </a:r>
              </a:p>
            </p:txBody>
          </p:sp>
          <p:sp>
            <p:nvSpPr>
              <p:cNvPr id="105493" name="Text Box 31"/>
              <p:cNvSpPr txBox="1">
                <a:spLocks noChangeArrowheads="1"/>
              </p:cNvSpPr>
              <p:nvPr/>
            </p:nvSpPr>
            <p:spPr bwMode="auto">
              <a:xfrm>
                <a:off x="1844" y="1518"/>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sz="2800">
                    <a:solidFill>
                      <a:schemeClr val="tx1"/>
                    </a:solidFill>
                    <a:latin typeface="Times New Roman" panose="02020603050405020304" pitchFamily="18" charset="0"/>
                  </a:rPr>
                  <a:t>=</a:t>
                </a:r>
              </a:p>
            </p:txBody>
          </p:sp>
          <p:sp>
            <p:nvSpPr>
              <p:cNvPr id="105494" name="Line 32"/>
              <p:cNvSpPr>
                <a:spLocks noChangeShapeType="1"/>
              </p:cNvSpPr>
              <p:nvPr/>
            </p:nvSpPr>
            <p:spPr bwMode="auto">
              <a:xfrm>
                <a:off x="2110" y="1669"/>
                <a:ext cx="768" cy="0"/>
              </a:xfrm>
              <a:prstGeom prst="line">
                <a:avLst/>
              </a:prstGeom>
              <a:noFill/>
              <a:ln w="28575">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495" name="Text Box 33"/>
              <p:cNvSpPr txBox="1">
                <a:spLocks noChangeArrowheads="1"/>
              </p:cNvSpPr>
              <p:nvPr/>
            </p:nvSpPr>
            <p:spPr bwMode="auto">
              <a:xfrm>
                <a:off x="2108" y="1362"/>
                <a:ext cx="6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sz="2800">
                    <a:solidFill>
                      <a:schemeClr val="tx1"/>
                    </a:solidFill>
                    <a:latin typeface="Times New Roman" panose="02020603050405020304" pitchFamily="18" charset="0"/>
                  </a:rPr>
                  <a:t>3– 0.6</a:t>
                </a:r>
              </a:p>
            </p:txBody>
          </p:sp>
          <p:sp>
            <p:nvSpPr>
              <p:cNvPr id="105496" name="Text Box 34"/>
              <p:cNvSpPr txBox="1">
                <a:spLocks noChangeArrowheads="1"/>
              </p:cNvSpPr>
              <p:nvPr/>
            </p:nvSpPr>
            <p:spPr bwMode="auto">
              <a:xfrm>
                <a:off x="2248" y="1650"/>
                <a:ext cx="3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sz="2800">
                    <a:solidFill>
                      <a:schemeClr val="tx1"/>
                    </a:solidFill>
                    <a:latin typeface="Times New Roman" panose="02020603050405020304" pitchFamily="18" charset="0"/>
                  </a:rPr>
                  <a:t>2.2</a:t>
                </a:r>
              </a:p>
            </p:txBody>
          </p:sp>
          <p:sp>
            <p:nvSpPr>
              <p:cNvPr id="105497" name="Text Box 35"/>
              <p:cNvSpPr txBox="1">
                <a:spLocks noChangeArrowheads="1"/>
              </p:cNvSpPr>
              <p:nvPr/>
            </p:nvSpPr>
            <p:spPr bwMode="auto">
              <a:xfrm>
                <a:off x="3258" y="1489"/>
                <a:ext cx="109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sz="2800">
                    <a:solidFill>
                      <a:schemeClr val="tx1"/>
                    </a:solidFill>
                    <a:latin typeface="Times New Roman" panose="02020603050405020304" pitchFamily="18" charset="0"/>
                  </a:rPr>
                  <a:t>= 1.09 mA</a:t>
                </a:r>
              </a:p>
            </p:txBody>
          </p:sp>
        </p:grpSp>
        <p:sp>
          <p:nvSpPr>
            <p:cNvPr id="105486" name="Text Box 119"/>
            <p:cNvSpPr txBox="1">
              <a:spLocks noChangeArrowheads="1"/>
            </p:cNvSpPr>
            <p:nvPr/>
          </p:nvSpPr>
          <p:spPr bwMode="auto">
            <a:xfrm>
              <a:off x="344" y="1224"/>
              <a:ext cx="80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sz="3200" i="1">
                  <a:solidFill>
                    <a:schemeClr val="tx1"/>
                  </a:solidFill>
                  <a:latin typeface="Times New Roman" panose="02020603050405020304" pitchFamily="18" charset="0"/>
                  <a:ea typeface="方正琥珀繁体" pitchFamily="2" charset="-122"/>
                </a:rPr>
                <a:t>I</a:t>
              </a:r>
              <a:r>
                <a:rPr lang="en-US" altLang="zh-CN" sz="3200" baseline="-25000">
                  <a:solidFill>
                    <a:schemeClr val="tx1"/>
                  </a:solidFill>
                  <a:latin typeface="Times New Roman" panose="02020603050405020304" pitchFamily="18" charset="0"/>
                  <a:ea typeface="方正琥珀繁体" pitchFamily="2" charset="-122"/>
                </a:rPr>
                <a:t>C</a:t>
              </a:r>
              <a:r>
                <a:rPr lang="en-US" altLang="zh-CN">
                  <a:solidFill>
                    <a:schemeClr val="tx1"/>
                  </a:solidFill>
                </a:rPr>
                <a:t>≈</a:t>
              </a:r>
              <a:r>
                <a:rPr lang="en-US" altLang="zh-CN" sz="3200" i="1">
                  <a:solidFill>
                    <a:schemeClr val="tx1"/>
                  </a:solidFill>
                  <a:latin typeface="Times New Roman" panose="02020603050405020304" pitchFamily="18" charset="0"/>
                  <a:ea typeface="方正琥珀繁体" pitchFamily="2" charset="-122"/>
                </a:rPr>
                <a:t> I</a:t>
              </a:r>
              <a:r>
                <a:rPr lang="en-US" altLang="zh-CN" sz="3200" baseline="-25000">
                  <a:solidFill>
                    <a:schemeClr val="tx1"/>
                  </a:solidFill>
                  <a:latin typeface="Times New Roman" panose="02020603050405020304" pitchFamily="18" charset="0"/>
                  <a:ea typeface="方正琥珀繁体" pitchFamily="2" charset="-122"/>
                </a:rPr>
                <a:t>E</a:t>
              </a:r>
            </a:p>
          </p:txBody>
        </p:sp>
      </p:grpSp>
      <p:pic>
        <p:nvPicPr>
          <p:cNvPr id="105481" name="Picture 121" descr="图片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2929086"/>
            <a:ext cx="4822825"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4555" name="Object 123"/>
          <p:cNvGraphicFramePr>
            <a:graphicFrameLocks noChangeAspect="1"/>
          </p:cNvGraphicFramePr>
          <p:nvPr>
            <p:extLst>
              <p:ext uri="{D42A27DB-BD31-4B8C-83A1-F6EECF244321}">
                <p14:modId xmlns:p14="http://schemas.microsoft.com/office/powerpoint/2010/main" val="3147908643"/>
              </p:ext>
            </p:extLst>
          </p:nvPr>
        </p:nvGraphicFramePr>
        <p:xfrm>
          <a:off x="539750" y="966936"/>
          <a:ext cx="5965825" cy="1096963"/>
        </p:xfrm>
        <a:graphic>
          <a:graphicData uri="http://schemas.openxmlformats.org/presentationml/2006/ole">
            <mc:AlternateContent xmlns:mc="http://schemas.openxmlformats.org/markup-compatibility/2006">
              <mc:Choice xmlns:v="urn:schemas-microsoft-com:vml" Requires="v">
                <p:oleObj spid="_x0000_s105633" name="公式" r:id="rId5" imgW="2603500" imgH="444500" progId="Equation.3">
                  <p:embed/>
                </p:oleObj>
              </mc:Choice>
              <mc:Fallback>
                <p:oleObj name="公式" r:id="rId5" imgW="2603500" imgH="444500" progId="Equation.3">
                  <p:embed/>
                  <p:pic>
                    <p:nvPicPr>
                      <p:cNvPr id="0" name="Object 1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966936"/>
                        <a:ext cx="5965825" cy="109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483" name="矩形 3"/>
          <p:cNvSpPr>
            <a:spLocks noChangeArrowheads="1"/>
          </p:cNvSpPr>
          <p:nvPr/>
        </p:nvSpPr>
        <p:spPr bwMode="auto">
          <a:xfrm>
            <a:off x="5160963" y="2143274"/>
            <a:ext cx="663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dirty="0">
                <a:solidFill>
                  <a:schemeClr val="tx1"/>
                </a:solidFill>
                <a:latin typeface="Times New Roman" panose="02020603050405020304" pitchFamily="18" charset="0"/>
              </a:rPr>
              <a:t>mA</a:t>
            </a:r>
          </a:p>
        </p:txBody>
      </p:sp>
      <p:sp>
        <p:nvSpPr>
          <p:cNvPr id="105484" name="矩形 4"/>
          <p:cNvSpPr>
            <a:spLocks noChangeArrowheads="1"/>
          </p:cNvSpPr>
          <p:nvPr/>
        </p:nvSpPr>
        <p:spPr bwMode="auto">
          <a:xfrm>
            <a:off x="2717800" y="3000524"/>
            <a:ext cx="741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dirty="0">
                <a:solidFill>
                  <a:schemeClr val="tx1"/>
                </a:solidFill>
                <a:latin typeface="Times New Roman" panose="02020603050405020304" pitchFamily="18" charset="0"/>
              </a:rPr>
              <a:t> mA</a:t>
            </a:r>
          </a:p>
        </p:txBody>
      </p:sp>
      <p:sp>
        <p:nvSpPr>
          <p:cNvPr id="37" name="Rectangle 2"/>
          <p:cNvSpPr txBox="1">
            <a:spLocks noChangeArrowheads="1"/>
          </p:cNvSpPr>
          <p:nvPr/>
        </p:nvSpPr>
        <p:spPr bwMode="auto">
          <a:xfrm>
            <a:off x="0" y="61913"/>
            <a:ext cx="4876800" cy="609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b="1" kern="1200" dirty="0" smtClean="0">
                <a:solidFill>
                  <a:srgbClr val="0000FF"/>
                </a:solidFill>
                <a:latin typeface="微软雅黑" panose="020B0503020204020204" pitchFamily="34" charset="-122"/>
                <a:ea typeface="微软雅黑" panose="020B0503020204020204" pitchFamily="34" charset="-122"/>
                <a:cs typeface="+mn-cs"/>
              </a:rPr>
              <a:t>15.4.2   </a:t>
            </a:r>
            <a:r>
              <a:rPr lang="zh-CN" altLang="en-US" sz="2800" b="1" kern="1200" dirty="0" smtClean="0">
                <a:solidFill>
                  <a:srgbClr val="0000FF"/>
                </a:solidFill>
                <a:latin typeface="微软雅黑" panose="020B0503020204020204" pitchFamily="34" charset="-122"/>
                <a:ea typeface="微软雅黑" panose="020B0503020204020204" pitchFamily="34" charset="-122"/>
                <a:cs typeface="+mn-cs"/>
              </a:rPr>
              <a:t>分压式偏置电路</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4555"/>
                                        </p:tgtEl>
                                        <p:attrNameLst>
                                          <p:attrName>style.visibility</p:attrName>
                                        </p:attrNameLst>
                                      </p:cBhvr>
                                      <p:to>
                                        <p:strVal val="visible"/>
                                      </p:to>
                                    </p:set>
                                    <p:animEffect transition="in" filter="wipe(left)">
                                      <p:cBhvr>
                                        <p:cTn id="7" dur="500"/>
                                        <p:tgtEl>
                                          <p:spTgt spid="274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4" fill="hold" nodeType="withEffect">
                                  <p:stCondLst>
                                    <p:cond delay="0"/>
                                  </p:stCondLst>
                                  <p:childTnLst>
                                    <p:set>
                                      <p:cBhvr>
                                        <p:cTn id="14" dur="1" fill="hold">
                                          <p:stCondLst>
                                            <p:cond delay="0"/>
                                          </p:stCondLst>
                                        </p:cTn>
                                        <p:tgtEl>
                                          <p:spTgt spid="105483">
                                            <p:txEl>
                                              <p:pRg st="0" end="0"/>
                                            </p:txEl>
                                          </p:spTgt>
                                        </p:tgtEl>
                                        <p:attrNameLst>
                                          <p:attrName>style.visibility</p:attrName>
                                        </p:attrNameLst>
                                      </p:cBhvr>
                                      <p:to>
                                        <p:strVal val="visible"/>
                                      </p:to>
                                    </p:set>
                                    <p:animEffect transition="in" filter="wipe(down)">
                                      <p:cBhvr>
                                        <p:cTn id="15" dur="500"/>
                                        <p:tgtEl>
                                          <p:spTgt spid="105483">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par>
                                <p:cTn id="21" presetID="22" presetClass="entr" presetSubtype="4" fill="hold" nodeType="withEffect">
                                  <p:stCondLst>
                                    <p:cond delay="0"/>
                                  </p:stCondLst>
                                  <p:childTnLst>
                                    <p:set>
                                      <p:cBhvr>
                                        <p:cTn id="22" dur="1" fill="hold">
                                          <p:stCondLst>
                                            <p:cond delay="0"/>
                                          </p:stCondLst>
                                        </p:cTn>
                                        <p:tgtEl>
                                          <p:spTgt spid="105484">
                                            <p:txEl>
                                              <p:pRg st="0" end="0"/>
                                            </p:txEl>
                                          </p:spTgt>
                                        </p:tgtEl>
                                        <p:attrNameLst>
                                          <p:attrName>style.visibility</p:attrName>
                                        </p:attrNameLst>
                                      </p:cBhvr>
                                      <p:to>
                                        <p:strVal val="visible"/>
                                      </p:to>
                                    </p:set>
                                    <p:animEffect transition="in" filter="wipe(down)">
                                      <p:cBhvr>
                                        <p:cTn id="23" dur="500"/>
                                        <p:tgtEl>
                                          <p:spTgt spid="105484">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74480"/>
                                        </p:tgtEl>
                                        <p:attrNameLst>
                                          <p:attrName>style.visibility</p:attrName>
                                        </p:attrNameLst>
                                      </p:cBhvr>
                                      <p:to>
                                        <p:strVal val="visible"/>
                                      </p:to>
                                    </p:set>
                                    <p:animEffect transition="in" filter="wipe(left)">
                                      <p:cBhvr>
                                        <p:cTn id="28" dur="500"/>
                                        <p:tgtEl>
                                          <p:spTgt spid="274480"/>
                                        </p:tgtEl>
                                      </p:cBhvr>
                                    </p:animEffect>
                                  </p:childTnLst>
                                </p:cTn>
                              </p:par>
                            </p:childTnLst>
                          </p:cTn>
                        </p:par>
                        <p:par>
                          <p:cTn id="29" fill="hold" nodeType="afterGroup">
                            <p:stCondLst>
                              <p:cond delay="500"/>
                            </p:stCondLst>
                            <p:childTnLst>
                              <p:par>
                                <p:cTn id="30" presetID="22" presetClass="entr" presetSubtype="8" fill="hold" grpId="0" nodeType="afterEffect">
                                  <p:stCondLst>
                                    <p:cond delay="1000"/>
                                  </p:stCondLst>
                                  <p:childTnLst>
                                    <p:set>
                                      <p:cBhvr>
                                        <p:cTn id="31" dur="1" fill="hold">
                                          <p:stCondLst>
                                            <p:cond delay="0"/>
                                          </p:stCondLst>
                                        </p:cTn>
                                        <p:tgtEl>
                                          <p:spTgt spid="274481"/>
                                        </p:tgtEl>
                                        <p:attrNameLst>
                                          <p:attrName>style.visibility</p:attrName>
                                        </p:attrNameLst>
                                      </p:cBhvr>
                                      <p:to>
                                        <p:strVal val="visible"/>
                                      </p:to>
                                    </p:set>
                                    <p:animEffect transition="in" filter="wipe(left)">
                                      <p:cBhvr>
                                        <p:cTn id="32" dur="500"/>
                                        <p:tgtEl>
                                          <p:spTgt spid="274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80" grpId="0" autoUpdateAnimBg="0"/>
      <p:bldP spid="274481"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9" name="Rectangle 3"/>
          <p:cNvSpPr>
            <a:spLocks noChangeArrowheads="1"/>
          </p:cNvSpPr>
          <p:nvPr/>
        </p:nvSpPr>
        <p:spPr bwMode="auto">
          <a:xfrm>
            <a:off x="323850" y="651594"/>
            <a:ext cx="6553200" cy="617537"/>
          </a:xfrm>
          <a:prstGeom prst="rect">
            <a:avLst/>
          </a:prstGeom>
          <a:noFill/>
          <a:ln w="9525">
            <a:noFill/>
            <a:miter lim="800000"/>
            <a:headEnd/>
            <a:tailEnd/>
          </a:ln>
        </p:spPr>
        <p:txBody>
          <a:bodyPr/>
          <a:lstStyle/>
          <a:p>
            <a:pPr eaLnBrk="1" hangingPunct="1">
              <a:defRPr/>
            </a:pPr>
            <a:r>
              <a:rPr lang="en-US" altLang="zh-CN" sz="2800" dirty="0">
                <a:solidFill>
                  <a:srgbClr val="000099"/>
                </a:solidFill>
                <a:latin typeface="Times New Roman" pitchFamily="18" charset="0"/>
              </a:rPr>
              <a:t>(2) </a:t>
            </a:r>
            <a:r>
              <a:rPr lang="zh-CN" altLang="en-US" sz="2800" dirty="0">
                <a:solidFill>
                  <a:srgbClr val="000099"/>
                </a:solidFill>
                <a:latin typeface="Times New Roman" pitchFamily="18" charset="0"/>
              </a:rPr>
              <a:t>由微变等效电路求</a:t>
            </a:r>
            <a:r>
              <a:rPr lang="en-US" altLang="zh-CN" sz="2800" i="1" dirty="0">
                <a:solidFill>
                  <a:srgbClr val="000099"/>
                </a:solidFill>
                <a:latin typeface="Times New Roman" pitchFamily="18" charset="0"/>
              </a:rPr>
              <a:t>A</a:t>
            </a:r>
            <a:r>
              <a:rPr lang="en-US" altLang="zh-CN" sz="2800" i="1" baseline="-25000" dirty="0">
                <a:solidFill>
                  <a:srgbClr val="000099"/>
                </a:solidFill>
                <a:latin typeface="Times New Roman" pitchFamily="18" charset="0"/>
              </a:rPr>
              <a:t>u</a:t>
            </a:r>
            <a:r>
              <a:rPr lang="zh-CN" altLang="en-US" sz="2800" dirty="0">
                <a:solidFill>
                  <a:srgbClr val="000099"/>
                </a:solidFill>
                <a:latin typeface="Times New Roman" pitchFamily="18" charset="0"/>
              </a:rPr>
              <a:t>、 </a:t>
            </a:r>
            <a:r>
              <a:rPr lang="en-US" altLang="zh-CN" sz="3200" i="1" dirty="0" err="1">
                <a:solidFill>
                  <a:srgbClr val="000099"/>
                </a:solidFill>
                <a:latin typeface="Times New Roman" pitchFamily="18" charset="0"/>
              </a:rPr>
              <a:t>r</a:t>
            </a:r>
            <a:r>
              <a:rPr lang="en-US" altLang="zh-CN" sz="2800" baseline="-25000" dirty="0" err="1">
                <a:solidFill>
                  <a:srgbClr val="000099"/>
                </a:solidFill>
                <a:latin typeface="Times New Roman" pitchFamily="18" charset="0"/>
              </a:rPr>
              <a:t>i</a:t>
            </a:r>
            <a:r>
              <a:rPr lang="en-US" altLang="zh-CN" sz="2800" dirty="0">
                <a:solidFill>
                  <a:srgbClr val="000099"/>
                </a:solidFill>
                <a:latin typeface="Times New Roman" pitchFamily="18" charset="0"/>
              </a:rPr>
              <a:t> </a:t>
            </a:r>
            <a:r>
              <a:rPr lang="zh-CN" altLang="en-US" sz="2800" dirty="0">
                <a:solidFill>
                  <a:srgbClr val="000099"/>
                </a:solidFill>
                <a:latin typeface="Times New Roman" pitchFamily="18" charset="0"/>
              </a:rPr>
              <a:t>、</a:t>
            </a:r>
            <a:r>
              <a:rPr lang="zh-CN" altLang="en-US" sz="2800" baseline="-25000" dirty="0">
                <a:solidFill>
                  <a:srgbClr val="000099"/>
                </a:solidFill>
                <a:latin typeface="Times New Roman" pitchFamily="18" charset="0"/>
              </a:rPr>
              <a:t> </a:t>
            </a:r>
            <a:r>
              <a:rPr lang="en-US" altLang="zh-CN" sz="3200" i="1" dirty="0" err="1">
                <a:solidFill>
                  <a:srgbClr val="000099"/>
                </a:solidFill>
                <a:latin typeface="Times New Roman" pitchFamily="18" charset="0"/>
              </a:rPr>
              <a:t>r</a:t>
            </a:r>
            <a:r>
              <a:rPr lang="en-US" altLang="zh-CN" sz="2800" baseline="-25000" dirty="0" err="1">
                <a:solidFill>
                  <a:srgbClr val="000099"/>
                </a:solidFill>
                <a:latin typeface="Times New Roman" pitchFamily="18" charset="0"/>
              </a:rPr>
              <a:t>o</a:t>
            </a:r>
            <a:r>
              <a:rPr lang="zh-CN" altLang="en-US" sz="2800" dirty="0">
                <a:solidFill>
                  <a:srgbClr val="000099"/>
                </a:solidFill>
                <a:latin typeface="Times New Roman" pitchFamily="18" charset="0"/>
              </a:rPr>
              <a:t>。</a:t>
            </a:r>
          </a:p>
        </p:txBody>
      </p:sp>
      <p:grpSp>
        <p:nvGrpSpPr>
          <p:cNvPr id="2" name="Group 149"/>
          <p:cNvGrpSpPr>
            <a:grpSpLocks/>
          </p:cNvGrpSpPr>
          <p:nvPr/>
        </p:nvGrpSpPr>
        <p:grpSpPr bwMode="auto">
          <a:xfrm>
            <a:off x="579438" y="4352481"/>
            <a:ext cx="6337300" cy="944563"/>
            <a:chOff x="457" y="2658"/>
            <a:chExt cx="3992" cy="595"/>
          </a:xfrm>
        </p:grpSpPr>
        <p:sp>
          <p:nvSpPr>
            <p:cNvPr id="107532" name="Text Box 60"/>
            <p:cNvSpPr txBox="1">
              <a:spLocks noChangeArrowheads="1"/>
            </p:cNvSpPr>
            <p:nvPr/>
          </p:nvSpPr>
          <p:spPr bwMode="auto">
            <a:xfrm>
              <a:off x="457" y="2780"/>
              <a:ext cx="8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sz="2800" b="0" i="1">
                  <a:solidFill>
                    <a:schemeClr val="tx1"/>
                  </a:solidFill>
                  <a:latin typeface="Times New Roman" panose="02020603050405020304" pitchFamily="18" charset="0"/>
                  <a:ea typeface="方正琥珀繁体" pitchFamily="2" charset="-122"/>
                </a:rPr>
                <a:t>A</a:t>
              </a:r>
              <a:r>
                <a:rPr lang="en-US" altLang="zh-CN" sz="2800" b="0" i="1" baseline="-25000">
                  <a:solidFill>
                    <a:schemeClr val="tx1"/>
                  </a:solidFill>
                  <a:latin typeface="Times New Roman" panose="02020603050405020304" pitchFamily="18" charset="0"/>
                  <a:ea typeface="方正琥珀繁体" pitchFamily="2" charset="-122"/>
                </a:rPr>
                <a:t>u</a:t>
              </a:r>
              <a:r>
                <a:rPr lang="en-US" altLang="zh-CN" sz="2800" b="0">
                  <a:solidFill>
                    <a:schemeClr val="tx1"/>
                  </a:solidFill>
                  <a:latin typeface="Times New Roman" panose="02020603050405020304" pitchFamily="18" charset="0"/>
                  <a:ea typeface="方正琥珀繁体" pitchFamily="2" charset="-122"/>
                </a:rPr>
                <a:t>= – </a:t>
              </a:r>
              <a:r>
                <a:rPr lang="en-US" altLang="zh-CN" sz="2800" b="0" i="1">
                  <a:solidFill>
                    <a:schemeClr val="tx1"/>
                  </a:solidFill>
                  <a:latin typeface="Times New Roman" panose="02020603050405020304" pitchFamily="18" charset="0"/>
                  <a:ea typeface="方正琥珀繁体" pitchFamily="2" charset="-122"/>
                  <a:sym typeface="Symbol" panose="05050102010706020507" pitchFamily="18" charset="2"/>
                </a:rPr>
                <a:t></a:t>
              </a:r>
              <a:endParaRPr lang="en-US" altLang="zh-CN" sz="2800" b="0">
                <a:solidFill>
                  <a:schemeClr val="tx1"/>
                </a:solidFill>
                <a:latin typeface="Times New Roman" panose="02020603050405020304" pitchFamily="18" charset="0"/>
                <a:ea typeface="方正琥珀繁体" pitchFamily="2" charset="-122"/>
                <a:sym typeface="Symbol" panose="05050102010706020507" pitchFamily="18" charset="2"/>
              </a:endParaRPr>
            </a:p>
          </p:txBody>
        </p:sp>
        <p:sp>
          <p:nvSpPr>
            <p:cNvPr id="107533" name="Line 61"/>
            <p:cNvSpPr>
              <a:spLocks noChangeShapeType="1"/>
            </p:cNvSpPr>
            <p:nvPr/>
          </p:nvSpPr>
          <p:spPr bwMode="auto">
            <a:xfrm>
              <a:off x="1400" y="2972"/>
              <a:ext cx="528" cy="0"/>
            </a:xfrm>
            <a:prstGeom prst="line">
              <a:avLst/>
            </a:prstGeom>
            <a:noFill/>
            <a:ln w="28575">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b="0"/>
            </a:p>
          </p:txBody>
        </p:sp>
        <p:sp>
          <p:nvSpPr>
            <p:cNvPr id="107534" name="Text Box 62"/>
            <p:cNvSpPr txBox="1">
              <a:spLocks noChangeArrowheads="1"/>
            </p:cNvSpPr>
            <p:nvPr/>
          </p:nvSpPr>
          <p:spPr bwMode="auto">
            <a:xfrm>
              <a:off x="1317" y="2658"/>
              <a:ext cx="71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sz="2800" b="0" i="1">
                  <a:solidFill>
                    <a:schemeClr val="tx1"/>
                  </a:solidFill>
                  <a:latin typeface="Times New Roman" panose="02020603050405020304" pitchFamily="18" charset="0"/>
                  <a:ea typeface="方正琥珀繁体" pitchFamily="2" charset="-122"/>
                </a:rPr>
                <a:t>R</a:t>
              </a:r>
              <a:r>
                <a:rPr lang="en-US" altLang="zh-CN" sz="2800" b="0" baseline="-25000">
                  <a:solidFill>
                    <a:schemeClr val="tx1"/>
                  </a:solidFill>
                  <a:latin typeface="Times New Roman" panose="02020603050405020304" pitchFamily="18" charset="0"/>
                  <a:ea typeface="方正琥珀繁体" pitchFamily="2" charset="-122"/>
                </a:rPr>
                <a:t>C</a:t>
              </a:r>
              <a:r>
                <a:rPr lang="en-US" altLang="zh-CN" sz="2800" b="0">
                  <a:solidFill>
                    <a:schemeClr val="tx1"/>
                  </a:solidFill>
                  <a:latin typeface="Times New Roman" panose="02020603050405020304" pitchFamily="18" charset="0"/>
                  <a:ea typeface="方正琥珀繁体" pitchFamily="2" charset="-122"/>
                </a:rPr>
                <a:t>//</a:t>
              </a:r>
              <a:r>
                <a:rPr lang="en-US" altLang="zh-CN" sz="2800" b="0" i="1">
                  <a:solidFill>
                    <a:schemeClr val="tx1"/>
                  </a:solidFill>
                  <a:latin typeface="Times New Roman" panose="02020603050405020304" pitchFamily="18" charset="0"/>
                  <a:ea typeface="方正琥珀繁体" pitchFamily="2" charset="-122"/>
                </a:rPr>
                <a:t>R</a:t>
              </a:r>
              <a:r>
                <a:rPr lang="en-US" altLang="zh-CN" sz="2800" b="0" baseline="-25000">
                  <a:solidFill>
                    <a:schemeClr val="tx1"/>
                  </a:solidFill>
                  <a:latin typeface="Times New Roman" panose="02020603050405020304" pitchFamily="18" charset="0"/>
                  <a:ea typeface="方正琥珀繁体" pitchFamily="2" charset="-122"/>
                </a:rPr>
                <a:t>L</a:t>
              </a:r>
            </a:p>
          </p:txBody>
        </p:sp>
        <p:sp>
          <p:nvSpPr>
            <p:cNvPr id="107535" name="Text Box 63"/>
            <p:cNvSpPr txBox="1">
              <a:spLocks noChangeArrowheads="1"/>
            </p:cNvSpPr>
            <p:nvPr/>
          </p:nvSpPr>
          <p:spPr bwMode="auto">
            <a:xfrm>
              <a:off x="1446" y="2888"/>
              <a:ext cx="3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sz="3200" b="0" i="1">
                  <a:solidFill>
                    <a:schemeClr val="tx1"/>
                  </a:solidFill>
                  <a:latin typeface="Times New Roman" panose="02020603050405020304" pitchFamily="18" charset="0"/>
                  <a:ea typeface="方正琥珀繁体" pitchFamily="2" charset="-122"/>
                </a:rPr>
                <a:t>r</a:t>
              </a:r>
              <a:r>
                <a:rPr lang="en-US" altLang="zh-CN" sz="2800" b="0" baseline="-25000">
                  <a:solidFill>
                    <a:schemeClr val="tx1"/>
                  </a:solidFill>
                  <a:latin typeface="Times New Roman" panose="02020603050405020304" pitchFamily="18" charset="0"/>
                  <a:ea typeface="方正琥珀繁体" pitchFamily="2" charset="-122"/>
                </a:rPr>
                <a:t>be</a:t>
              </a:r>
            </a:p>
          </p:txBody>
        </p:sp>
        <p:sp>
          <p:nvSpPr>
            <p:cNvPr id="107536" name="Text Box 64"/>
            <p:cNvSpPr txBox="1">
              <a:spLocks noChangeArrowheads="1"/>
            </p:cNvSpPr>
            <p:nvPr/>
          </p:nvSpPr>
          <p:spPr bwMode="auto">
            <a:xfrm>
              <a:off x="1604" y="2794"/>
              <a:ext cx="120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sz="2800" b="0" dirty="0">
                  <a:solidFill>
                    <a:schemeClr val="tx1"/>
                  </a:solidFill>
                  <a:latin typeface="Times New Roman" panose="02020603050405020304" pitchFamily="18" charset="0"/>
                  <a:ea typeface="方正琥珀繁体" pitchFamily="2" charset="-122"/>
                </a:rPr>
                <a:t>      = – 50 </a:t>
              </a:r>
              <a:r>
                <a:rPr lang="en-US" altLang="zh-CN" sz="2800" b="0" dirty="0">
                  <a:solidFill>
                    <a:schemeClr val="tx1"/>
                  </a:solidFill>
                  <a:latin typeface="Times New Roman" panose="02020603050405020304" pitchFamily="18" charset="0"/>
                  <a:ea typeface="方正琥珀繁体" pitchFamily="2" charset="-122"/>
                  <a:sym typeface="Symbol" panose="05050102010706020507" pitchFamily="18" charset="2"/>
                </a:rPr>
                <a:t></a:t>
              </a:r>
              <a:endParaRPr lang="en-US" altLang="zh-CN" sz="2800" b="0" dirty="0">
                <a:solidFill>
                  <a:schemeClr val="tx1"/>
                </a:solidFill>
                <a:latin typeface="Times New Roman" panose="02020603050405020304" pitchFamily="18" charset="0"/>
                <a:ea typeface="方正琥珀繁体" pitchFamily="2" charset="-122"/>
              </a:endParaRPr>
            </a:p>
          </p:txBody>
        </p:sp>
        <p:sp>
          <p:nvSpPr>
            <p:cNvPr id="107537" name="Line 66"/>
            <p:cNvSpPr>
              <a:spLocks noChangeShapeType="1"/>
            </p:cNvSpPr>
            <p:nvPr/>
          </p:nvSpPr>
          <p:spPr bwMode="auto">
            <a:xfrm>
              <a:off x="2823" y="2956"/>
              <a:ext cx="624" cy="0"/>
            </a:xfrm>
            <a:prstGeom prst="line">
              <a:avLst/>
            </a:prstGeom>
            <a:noFill/>
            <a:ln w="28575">
              <a:solidFill>
                <a:schemeClr val="tx1"/>
              </a:solidFill>
              <a:round/>
              <a:headEnd/>
              <a:tailEnd type="none" w="sm" len="lg"/>
            </a:ln>
            <a:extLst>
              <a:ext uri="{909E8E84-426E-40DD-AFC4-6F175D3DCCD1}">
                <a14:hiddenFill xmlns:a14="http://schemas.microsoft.com/office/drawing/2010/main">
                  <a:noFill/>
                </a14:hiddenFill>
              </a:ext>
            </a:extLst>
          </p:spPr>
          <p:txBody>
            <a:bodyPr wrap="none" anchor="ctr"/>
            <a:lstStyle/>
            <a:p>
              <a:endParaRPr lang="zh-CN" altLang="en-US" b="0"/>
            </a:p>
          </p:txBody>
        </p:sp>
        <p:sp>
          <p:nvSpPr>
            <p:cNvPr id="107538" name="Text Box 67"/>
            <p:cNvSpPr txBox="1">
              <a:spLocks noChangeArrowheads="1"/>
            </p:cNvSpPr>
            <p:nvPr/>
          </p:nvSpPr>
          <p:spPr bwMode="auto">
            <a:xfrm>
              <a:off x="2871" y="2668"/>
              <a:ext cx="4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sz="2800" b="0">
                  <a:solidFill>
                    <a:schemeClr val="tx1"/>
                  </a:solidFill>
                  <a:latin typeface="Times New Roman" panose="02020603050405020304" pitchFamily="18" charset="0"/>
                  <a:ea typeface="方正琥珀繁体" pitchFamily="2" charset="-122"/>
                </a:rPr>
                <a:t>4//4</a:t>
              </a:r>
            </a:p>
          </p:txBody>
        </p:sp>
        <p:sp>
          <p:nvSpPr>
            <p:cNvPr id="107539" name="Text Box 68"/>
            <p:cNvSpPr txBox="1">
              <a:spLocks noChangeArrowheads="1"/>
            </p:cNvSpPr>
            <p:nvPr/>
          </p:nvSpPr>
          <p:spPr bwMode="auto">
            <a:xfrm>
              <a:off x="2871" y="2920"/>
              <a:ext cx="5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sz="2800" b="0" dirty="0">
                  <a:solidFill>
                    <a:schemeClr val="tx1"/>
                  </a:solidFill>
                  <a:latin typeface="Times New Roman" panose="02020603050405020304" pitchFamily="18" charset="0"/>
                  <a:ea typeface="方正琥珀繁体" pitchFamily="2" charset="-122"/>
                </a:rPr>
                <a:t>1.42</a:t>
              </a:r>
            </a:p>
          </p:txBody>
        </p:sp>
        <p:sp>
          <p:nvSpPr>
            <p:cNvPr id="107540" name="Text Box 69"/>
            <p:cNvSpPr txBox="1">
              <a:spLocks noChangeArrowheads="1"/>
            </p:cNvSpPr>
            <p:nvPr/>
          </p:nvSpPr>
          <p:spPr bwMode="auto">
            <a:xfrm>
              <a:off x="3379" y="2786"/>
              <a:ext cx="10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sz="2800" b="0">
                  <a:solidFill>
                    <a:schemeClr val="tx1"/>
                  </a:solidFill>
                  <a:latin typeface="Times New Roman" panose="02020603050405020304" pitchFamily="18" charset="0"/>
                  <a:ea typeface="方正琥珀繁体" pitchFamily="2" charset="-122"/>
                </a:rPr>
                <a:t>= –70.4</a:t>
              </a:r>
            </a:p>
          </p:txBody>
        </p:sp>
        <p:sp>
          <p:nvSpPr>
            <p:cNvPr id="107541" name="Text Box 70"/>
            <p:cNvSpPr txBox="1">
              <a:spLocks noChangeArrowheads="1"/>
            </p:cNvSpPr>
            <p:nvPr/>
          </p:nvSpPr>
          <p:spPr bwMode="auto">
            <a:xfrm>
              <a:off x="592" y="2686"/>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endParaRPr lang="zh-CN" altLang="zh-CN" sz="1800" b="0" i="1">
                <a:solidFill>
                  <a:schemeClr val="tx1"/>
                </a:solidFill>
                <a:latin typeface="Times New Roman" panose="02020603050405020304" pitchFamily="18" charset="0"/>
                <a:ea typeface="方正琥珀繁体" pitchFamily="2" charset="-122"/>
              </a:endParaRPr>
            </a:p>
          </p:txBody>
        </p:sp>
      </p:grpSp>
      <p:grpSp>
        <p:nvGrpSpPr>
          <p:cNvPr id="3" name="Group 89"/>
          <p:cNvGrpSpPr>
            <a:grpSpLocks/>
          </p:cNvGrpSpPr>
          <p:nvPr/>
        </p:nvGrpSpPr>
        <p:grpSpPr bwMode="auto">
          <a:xfrm>
            <a:off x="581025" y="5195441"/>
            <a:ext cx="6727825" cy="598487"/>
            <a:chOff x="663" y="3300"/>
            <a:chExt cx="4238" cy="377"/>
          </a:xfrm>
        </p:grpSpPr>
        <p:sp>
          <p:nvSpPr>
            <p:cNvPr id="107530" name="Text Box 73"/>
            <p:cNvSpPr txBox="1">
              <a:spLocks noChangeArrowheads="1"/>
            </p:cNvSpPr>
            <p:nvPr/>
          </p:nvSpPr>
          <p:spPr bwMode="auto">
            <a:xfrm>
              <a:off x="663" y="3312"/>
              <a:ext cx="55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sz="3200" b="0" i="1">
                  <a:solidFill>
                    <a:schemeClr val="tx1"/>
                  </a:solidFill>
                  <a:latin typeface="Times New Roman" panose="02020603050405020304" pitchFamily="18" charset="0"/>
                  <a:ea typeface="方正琥珀繁体" pitchFamily="2" charset="-122"/>
                </a:rPr>
                <a:t>r</a:t>
              </a:r>
              <a:r>
                <a:rPr lang="en-US" altLang="zh-CN" sz="2800" b="0" baseline="-25000">
                  <a:solidFill>
                    <a:schemeClr val="tx1"/>
                  </a:solidFill>
                  <a:latin typeface="Times New Roman" panose="02020603050405020304" pitchFamily="18" charset="0"/>
                  <a:ea typeface="方正琥珀繁体" pitchFamily="2" charset="-122"/>
                </a:rPr>
                <a:t>i</a:t>
              </a:r>
              <a:r>
                <a:rPr lang="en-US" altLang="zh-CN" sz="2000" b="0">
                  <a:solidFill>
                    <a:schemeClr val="tx1"/>
                  </a:solidFill>
                  <a:latin typeface="Times New Roman" panose="02020603050405020304" pitchFamily="18" charset="0"/>
                  <a:ea typeface="方正琥珀繁体" pitchFamily="2" charset="-122"/>
                </a:rPr>
                <a:t> </a:t>
              </a:r>
              <a:r>
                <a:rPr lang="en-US" altLang="zh-CN" sz="2800" b="0">
                  <a:solidFill>
                    <a:schemeClr val="tx1"/>
                  </a:solidFill>
                  <a:latin typeface="Times New Roman" panose="02020603050405020304" pitchFamily="18" charset="0"/>
                  <a:ea typeface="方正琥珀繁体" pitchFamily="2" charset="-122"/>
                </a:rPr>
                <a:t>=</a:t>
              </a:r>
            </a:p>
          </p:txBody>
        </p:sp>
        <p:sp>
          <p:nvSpPr>
            <p:cNvPr id="107531" name="Text Box 74"/>
            <p:cNvSpPr txBox="1">
              <a:spLocks noChangeArrowheads="1"/>
            </p:cNvSpPr>
            <p:nvPr/>
          </p:nvSpPr>
          <p:spPr bwMode="auto">
            <a:xfrm>
              <a:off x="1106" y="3300"/>
              <a:ext cx="379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sz="2800" b="0" i="1">
                  <a:solidFill>
                    <a:schemeClr val="tx1"/>
                  </a:solidFill>
                  <a:latin typeface="Times New Roman" panose="02020603050405020304" pitchFamily="18" charset="0"/>
                  <a:ea typeface="方正琥珀繁体" pitchFamily="2" charset="-122"/>
                </a:rPr>
                <a:t>R</a:t>
              </a:r>
              <a:r>
                <a:rPr lang="en-US" altLang="zh-CN" sz="2800" b="0" baseline="-25000">
                  <a:solidFill>
                    <a:schemeClr val="tx1"/>
                  </a:solidFill>
                  <a:latin typeface="Times New Roman" panose="02020603050405020304" pitchFamily="18" charset="0"/>
                  <a:ea typeface="方正琥珀繁体" pitchFamily="2" charset="-122"/>
                </a:rPr>
                <a:t>B1</a:t>
              </a:r>
              <a:r>
                <a:rPr lang="en-US" altLang="zh-CN" sz="2000" b="0">
                  <a:solidFill>
                    <a:schemeClr val="tx1"/>
                  </a:solidFill>
                  <a:latin typeface="Times New Roman" panose="02020603050405020304" pitchFamily="18" charset="0"/>
                  <a:ea typeface="方正琥珀繁体" pitchFamily="2" charset="-122"/>
                </a:rPr>
                <a:t> </a:t>
              </a:r>
              <a:r>
                <a:rPr lang="en-US" altLang="zh-CN" sz="3200" b="0">
                  <a:solidFill>
                    <a:schemeClr val="tx1"/>
                  </a:solidFill>
                  <a:latin typeface="Times New Roman" panose="02020603050405020304" pitchFamily="18" charset="0"/>
                  <a:ea typeface="方正琥珀繁体" pitchFamily="2" charset="-122"/>
                </a:rPr>
                <a:t>// </a:t>
              </a:r>
              <a:r>
                <a:rPr lang="en-US" altLang="zh-CN" sz="2800" b="0" i="1">
                  <a:solidFill>
                    <a:schemeClr val="tx1"/>
                  </a:solidFill>
                  <a:latin typeface="Times New Roman" panose="02020603050405020304" pitchFamily="18" charset="0"/>
                  <a:ea typeface="方正琥珀繁体" pitchFamily="2" charset="-122"/>
                </a:rPr>
                <a:t>R</a:t>
              </a:r>
              <a:r>
                <a:rPr lang="en-US" altLang="zh-CN" sz="2800" b="0" baseline="-25000">
                  <a:solidFill>
                    <a:schemeClr val="tx1"/>
                  </a:solidFill>
                  <a:latin typeface="Times New Roman" panose="02020603050405020304" pitchFamily="18" charset="0"/>
                  <a:ea typeface="方正琥珀繁体" pitchFamily="2" charset="-122"/>
                </a:rPr>
                <a:t>B2</a:t>
              </a:r>
              <a:r>
                <a:rPr lang="en-US" altLang="zh-CN" sz="2000" b="0" i="1">
                  <a:solidFill>
                    <a:schemeClr val="tx1"/>
                  </a:solidFill>
                  <a:latin typeface="Times New Roman" panose="02020603050405020304" pitchFamily="18" charset="0"/>
                  <a:ea typeface="方正琥珀繁体" pitchFamily="2" charset="-122"/>
                </a:rPr>
                <a:t> </a:t>
              </a:r>
              <a:r>
                <a:rPr lang="en-US" altLang="zh-CN" sz="3200" b="0">
                  <a:solidFill>
                    <a:schemeClr val="tx1"/>
                  </a:solidFill>
                  <a:latin typeface="Times New Roman" panose="02020603050405020304" pitchFamily="18" charset="0"/>
                  <a:ea typeface="方正琥珀繁体" pitchFamily="2" charset="-122"/>
                </a:rPr>
                <a:t>// </a:t>
              </a:r>
              <a:r>
                <a:rPr lang="en-US" altLang="zh-CN" sz="3200" b="0" i="1">
                  <a:solidFill>
                    <a:schemeClr val="tx1"/>
                  </a:solidFill>
                  <a:latin typeface="Times New Roman" panose="02020603050405020304" pitchFamily="18" charset="0"/>
                  <a:ea typeface="方正琥珀繁体" pitchFamily="2" charset="-122"/>
                </a:rPr>
                <a:t>r</a:t>
              </a:r>
              <a:r>
                <a:rPr lang="en-US" altLang="zh-CN" sz="2800" b="0" baseline="-25000">
                  <a:solidFill>
                    <a:schemeClr val="tx1"/>
                  </a:solidFill>
                  <a:latin typeface="Times New Roman" panose="02020603050405020304" pitchFamily="18" charset="0"/>
                  <a:ea typeface="方正琥珀繁体" pitchFamily="2" charset="-122"/>
                </a:rPr>
                <a:t>be</a:t>
              </a:r>
              <a:r>
                <a:rPr lang="en-US" altLang="zh-CN" sz="2000" b="0" i="1">
                  <a:solidFill>
                    <a:schemeClr val="tx1"/>
                  </a:solidFill>
                  <a:latin typeface="Times New Roman" panose="02020603050405020304" pitchFamily="18" charset="0"/>
                  <a:ea typeface="方正琥珀繁体" pitchFamily="2" charset="-122"/>
                </a:rPr>
                <a:t> </a:t>
              </a:r>
              <a:r>
                <a:rPr lang="en-US" altLang="zh-CN" sz="3200" b="0" i="1">
                  <a:solidFill>
                    <a:schemeClr val="tx1"/>
                  </a:solidFill>
                  <a:latin typeface="Times New Roman" panose="02020603050405020304" pitchFamily="18" charset="0"/>
                  <a:ea typeface="方正琥珀繁体" pitchFamily="2" charset="-122"/>
                </a:rPr>
                <a:t>= </a:t>
              </a:r>
              <a:r>
                <a:rPr lang="en-US" altLang="zh-CN" sz="2800" b="0">
                  <a:solidFill>
                    <a:schemeClr val="tx1"/>
                  </a:solidFill>
                  <a:latin typeface="Times New Roman" panose="02020603050405020304" pitchFamily="18" charset="0"/>
                  <a:ea typeface="方正琥珀繁体" pitchFamily="2" charset="-122"/>
                </a:rPr>
                <a:t>30//10//1.42=1.19</a:t>
              </a:r>
              <a:r>
                <a:rPr lang="en-US" altLang="zh-CN" sz="3200" b="0">
                  <a:solidFill>
                    <a:schemeClr val="tx1"/>
                  </a:solidFill>
                  <a:latin typeface="Times New Roman" panose="02020603050405020304" pitchFamily="18" charset="0"/>
                  <a:ea typeface="方正琥珀繁体" pitchFamily="2" charset="-122"/>
                </a:rPr>
                <a:t> </a:t>
              </a:r>
              <a:r>
                <a:rPr lang="en-US" altLang="zh-CN" sz="2800" b="0">
                  <a:solidFill>
                    <a:schemeClr val="tx1"/>
                  </a:solidFill>
                  <a:latin typeface="Times New Roman" panose="02020603050405020304" pitchFamily="18" charset="0"/>
                  <a:ea typeface="方正琥珀繁体" pitchFamily="2" charset="-122"/>
                </a:rPr>
                <a:t>k</a:t>
              </a:r>
              <a:r>
                <a:rPr lang="en-US" altLang="zh-CN" sz="2800" b="0">
                  <a:solidFill>
                    <a:schemeClr val="tx1"/>
                  </a:solidFill>
                  <a:latin typeface="Times New Roman" panose="02020603050405020304" pitchFamily="18" charset="0"/>
                  <a:ea typeface="方正琥珀繁体" pitchFamily="2" charset="-122"/>
                  <a:sym typeface="Symbol" panose="05050102010706020507" pitchFamily="18" charset="2"/>
                </a:rPr>
                <a:t></a:t>
              </a:r>
              <a:r>
                <a:rPr lang="en-US" altLang="zh-CN" sz="3200" b="0">
                  <a:solidFill>
                    <a:schemeClr val="tx1"/>
                  </a:solidFill>
                  <a:latin typeface="Times New Roman" panose="02020603050405020304" pitchFamily="18" charset="0"/>
                  <a:ea typeface="方正琥珀繁体" pitchFamily="2" charset="-122"/>
                </a:rPr>
                <a:t> </a:t>
              </a:r>
            </a:p>
          </p:txBody>
        </p:sp>
      </p:grpSp>
      <p:grpSp>
        <p:nvGrpSpPr>
          <p:cNvPr id="4" name="Group 75"/>
          <p:cNvGrpSpPr>
            <a:grpSpLocks/>
          </p:cNvGrpSpPr>
          <p:nvPr/>
        </p:nvGrpSpPr>
        <p:grpSpPr bwMode="auto">
          <a:xfrm>
            <a:off x="674688" y="5725666"/>
            <a:ext cx="2457450" cy="644525"/>
            <a:chOff x="766" y="3581"/>
            <a:chExt cx="1548" cy="406"/>
          </a:xfrm>
        </p:grpSpPr>
        <p:sp>
          <p:nvSpPr>
            <p:cNvPr id="107528" name="Text Box 76"/>
            <p:cNvSpPr txBox="1">
              <a:spLocks noChangeArrowheads="1"/>
            </p:cNvSpPr>
            <p:nvPr/>
          </p:nvSpPr>
          <p:spPr bwMode="auto">
            <a:xfrm>
              <a:off x="1766" y="3581"/>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endParaRPr lang="zh-CN" altLang="zh-CN" sz="2800" b="0">
                <a:solidFill>
                  <a:schemeClr val="tx1"/>
                </a:solidFill>
                <a:latin typeface="Times New Roman" panose="02020603050405020304" pitchFamily="18" charset="0"/>
                <a:ea typeface="方正琥珀繁体" pitchFamily="2" charset="-122"/>
              </a:endParaRPr>
            </a:p>
          </p:txBody>
        </p:sp>
        <p:sp>
          <p:nvSpPr>
            <p:cNvPr id="107529" name="Text Box 77"/>
            <p:cNvSpPr txBox="1">
              <a:spLocks noChangeArrowheads="1"/>
            </p:cNvSpPr>
            <p:nvPr/>
          </p:nvSpPr>
          <p:spPr bwMode="auto">
            <a:xfrm>
              <a:off x="766" y="3622"/>
              <a:ext cx="154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sz="3200" b="0" i="1">
                  <a:solidFill>
                    <a:schemeClr val="tx1"/>
                  </a:solidFill>
                  <a:latin typeface="Times New Roman" panose="02020603050405020304" pitchFamily="18" charset="0"/>
                  <a:ea typeface="方正琥珀繁体" pitchFamily="2" charset="-122"/>
                </a:rPr>
                <a:t>r</a:t>
              </a:r>
              <a:r>
                <a:rPr lang="en-US" altLang="zh-CN" sz="2800" b="0" baseline="-25000">
                  <a:solidFill>
                    <a:schemeClr val="tx1"/>
                  </a:solidFill>
                  <a:latin typeface="Times New Roman" panose="02020603050405020304" pitchFamily="18" charset="0"/>
                  <a:ea typeface="方正琥珀繁体" pitchFamily="2" charset="-122"/>
                </a:rPr>
                <a:t>o</a:t>
              </a:r>
              <a:r>
                <a:rPr lang="en-US" altLang="zh-CN" b="0" i="1">
                  <a:solidFill>
                    <a:schemeClr val="tx1"/>
                  </a:solidFill>
                  <a:latin typeface="Times New Roman" panose="02020603050405020304" pitchFamily="18" charset="0"/>
                  <a:ea typeface="方正琥珀繁体" pitchFamily="2" charset="-122"/>
                </a:rPr>
                <a:t> </a:t>
              </a:r>
              <a:r>
                <a:rPr lang="en-US" altLang="zh-CN" sz="3200" b="0" i="1">
                  <a:solidFill>
                    <a:schemeClr val="tx1"/>
                  </a:solidFill>
                  <a:latin typeface="Times New Roman" panose="02020603050405020304" pitchFamily="18" charset="0"/>
                  <a:ea typeface="方正琥珀繁体" pitchFamily="2" charset="-122"/>
                </a:rPr>
                <a:t>= </a:t>
              </a:r>
              <a:r>
                <a:rPr lang="en-US" altLang="zh-CN" sz="2800" b="0" i="1">
                  <a:solidFill>
                    <a:schemeClr val="tx1"/>
                  </a:solidFill>
                  <a:latin typeface="Times New Roman" panose="02020603050405020304" pitchFamily="18" charset="0"/>
                  <a:ea typeface="方正琥珀繁体" pitchFamily="2" charset="-122"/>
                </a:rPr>
                <a:t>R</a:t>
              </a:r>
              <a:r>
                <a:rPr lang="en-US" altLang="zh-CN" sz="2800" b="0" baseline="-25000">
                  <a:solidFill>
                    <a:schemeClr val="tx1"/>
                  </a:solidFill>
                  <a:latin typeface="Times New Roman" panose="02020603050405020304" pitchFamily="18" charset="0"/>
                  <a:ea typeface="方正琥珀繁体" pitchFamily="2" charset="-122"/>
                </a:rPr>
                <a:t>C</a:t>
              </a:r>
              <a:r>
                <a:rPr lang="en-US" altLang="zh-CN" sz="3200" b="0">
                  <a:solidFill>
                    <a:schemeClr val="tx1"/>
                  </a:solidFill>
                  <a:latin typeface="Times New Roman" panose="02020603050405020304" pitchFamily="18" charset="0"/>
                  <a:ea typeface="方正琥珀繁体" pitchFamily="2" charset="-122"/>
                </a:rPr>
                <a:t>=</a:t>
              </a:r>
              <a:r>
                <a:rPr lang="en-US" altLang="zh-CN" sz="3200" b="0" i="1">
                  <a:solidFill>
                    <a:schemeClr val="tx1"/>
                  </a:solidFill>
                  <a:latin typeface="Times New Roman" panose="02020603050405020304" pitchFamily="18" charset="0"/>
                  <a:ea typeface="方正琥珀繁体" pitchFamily="2" charset="-122"/>
                </a:rPr>
                <a:t> </a:t>
              </a:r>
              <a:r>
                <a:rPr lang="en-US" altLang="zh-CN" sz="2800" b="0">
                  <a:solidFill>
                    <a:schemeClr val="tx1"/>
                  </a:solidFill>
                  <a:latin typeface="Times New Roman" panose="02020603050405020304" pitchFamily="18" charset="0"/>
                  <a:ea typeface="方正琥珀繁体" pitchFamily="2" charset="-122"/>
                </a:rPr>
                <a:t>4</a:t>
              </a:r>
              <a:r>
                <a:rPr lang="en-US" altLang="zh-CN" sz="2800" b="0" i="1">
                  <a:solidFill>
                    <a:schemeClr val="tx1"/>
                  </a:solidFill>
                  <a:latin typeface="Times New Roman" panose="02020603050405020304" pitchFamily="18" charset="0"/>
                  <a:ea typeface="方正琥珀繁体" pitchFamily="2" charset="-122"/>
                </a:rPr>
                <a:t> </a:t>
              </a:r>
              <a:r>
                <a:rPr lang="en-US" altLang="zh-CN" sz="2800" b="0">
                  <a:solidFill>
                    <a:schemeClr val="tx1"/>
                  </a:solidFill>
                  <a:latin typeface="Times New Roman" panose="02020603050405020304" pitchFamily="18" charset="0"/>
                  <a:ea typeface="方正琥珀繁体" pitchFamily="2" charset="-122"/>
                </a:rPr>
                <a:t>k</a:t>
              </a:r>
              <a:r>
                <a:rPr lang="en-US" altLang="zh-CN" sz="2800" b="0">
                  <a:solidFill>
                    <a:schemeClr val="tx1"/>
                  </a:solidFill>
                  <a:latin typeface="Times New Roman" panose="02020603050405020304" pitchFamily="18" charset="0"/>
                  <a:ea typeface="方正琥珀繁体" pitchFamily="2" charset="-122"/>
                  <a:sym typeface="Symbol" panose="05050102010706020507" pitchFamily="18" charset="2"/>
                </a:rPr>
                <a:t></a:t>
              </a:r>
              <a:r>
                <a:rPr lang="en-US" altLang="zh-CN" sz="3200" b="0">
                  <a:solidFill>
                    <a:schemeClr val="tx1"/>
                  </a:solidFill>
                  <a:latin typeface="Times New Roman" panose="02020603050405020304" pitchFamily="18" charset="0"/>
                  <a:ea typeface="方正琥珀繁体" pitchFamily="2" charset="-122"/>
                </a:rPr>
                <a:t> </a:t>
              </a:r>
            </a:p>
          </p:txBody>
        </p:sp>
      </p:grpSp>
      <p:pic>
        <p:nvPicPr>
          <p:cNvPr id="107526" name="Picture 145" descr="图片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1237381"/>
            <a:ext cx="4713288" cy="262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5606" name="Object 150"/>
          <p:cNvGraphicFramePr>
            <a:graphicFrameLocks noChangeAspect="1"/>
          </p:cNvGraphicFramePr>
          <p:nvPr>
            <p:extLst>
              <p:ext uri="{D42A27DB-BD31-4B8C-83A1-F6EECF244321}">
                <p14:modId xmlns:p14="http://schemas.microsoft.com/office/powerpoint/2010/main" val="840888887"/>
              </p:ext>
            </p:extLst>
          </p:nvPr>
        </p:nvGraphicFramePr>
        <p:xfrm>
          <a:off x="611188" y="3587751"/>
          <a:ext cx="6697663" cy="973384"/>
        </p:xfrm>
        <a:graphic>
          <a:graphicData uri="http://schemas.openxmlformats.org/presentationml/2006/ole">
            <mc:AlternateContent xmlns:mc="http://schemas.openxmlformats.org/markup-compatibility/2006">
              <mc:Choice xmlns:v="urn:schemas-microsoft-com:vml" Requires="v">
                <p:oleObj spid="_x0000_s107666" name="公式" r:id="rId5" imgW="3098520" imgH="431640" progId="Equation.3">
                  <p:embed/>
                </p:oleObj>
              </mc:Choice>
              <mc:Fallback>
                <p:oleObj name="公式" r:id="rId5" imgW="3098520" imgH="431640" progId="Equation.3">
                  <p:embed/>
                  <p:pic>
                    <p:nvPicPr>
                      <p:cNvPr id="0" name="Object 150"/>
                      <p:cNvPicPr>
                        <a:picLocks noChangeAspect="1" noChangeArrowheads="1"/>
                      </p:cNvPicPr>
                      <p:nvPr/>
                    </p:nvPicPr>
                    <p:blipFill>
                      <a:blip r:embed="rId6"/>
                      <a:srcRect/>
                      <a:stretch>
                        <a:fillRect/>
                      </a:stretch>
                    </p:blipFill>
                    <p:spPr bwMode="auto">
                      <a:xfrm>
                        <a:off x="611188" y="3587751"/>
                        <a:ext cx="6697663" cy="973384"/>
                      </a:xfrm>
                      <a:prstGeom prst="rect">
                        <a:avLst/>
                      </a:prstGeom>
                      <a:noFill/>
                      <a:ln>
                        <a:noFill/>
                      </a:ln>
                      <a:effectLst/>
                      <a:extLst/>
                    </p:spPr>
                  </p:pic>
                </p:oleObj>
              </mc:Fallback>
            </mc:AlternateContent>
          </a:graphicData>
        </a:graphic>
      </p:graphicFrame>
      <p:sp>
        <p:nvSpPr>
          <p:cNvPr id="22" name="Rectangle 2"/>
          <p:cNvSpPr txBox="1">
            <a:spLocks noChangeArrowheads="1"/>
          </p:cNvSpPr>
          <p:nvPr/>
        </p:nvSpPr>
        <p:spPr bwMode="auto">
          <a:xfrm>
            <a:off x="0" y="61913"/>
            <a:ext cx="4876800" cy="609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b="1" kern="1200" dirty="0" smtClean="0">
                <a:solidFill>
                  <a:srgbClr val="0000FF"/>
                </a:solidFill>
                <a:latin typeface="微软雅黑" panose="020B0503020204020204" pitchFamily="34" charset="-122"/>
                <a:ea typeface="微软雅黑" panose="020B0503020204020204" pitchFamily="34" charset="-122"/>
                <a:cs typeface="+mn-cs"/>
              </a:rPr>
              <a:t>15.4.2   </a:t>
            </a:r>
            <a:r>
              <a:rPr lang="zh-CN" altLang="en-US" sz="2800" b="1" kern="1200" dirty="0" smtClean="0">
                <a:solidFill>
                  <a:srgbClr val="0000FF"/>
                </a:solidFill>
                <a:latin typeface="微软雅黑" panose="020B0503020204020204" pitchFamily="34" charset="-122"/>
                <a:ea typeface="微软雅黑" panose="020B0503020204020204" pitchFamily="34" charset="-122"/>
                <a:cs typeface="+mn-cs"/>
              </a:rPr>
              <a:t>分压式偏置电路</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5606"/>
                                        </p:tgtEl>
                                        <p:attrNameLst>
                                          <p:attrName>style.visibility</p:attrName>
                                        </p:attrNameLst>
                                      </p:cBhvr>
                                      <p:to>
                                        <p:strVal val="visible"/>
                                      </p:to>
                                    </p:set>
                                    <p:animEffect transition="in" filter="wipe(left)">
                                      <p:cBhvr>
                                        <p:cTn id="7" dur="500"/>
                                        <p:tgtEl>
                                          <p:spTgt spid="2756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bwMode="auto">
          <a:xfrm>
            <a:off x="0" y="700112"/>
            <a:ext cx="1524000" cy="6858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eaLnBrk="1" hangingPunct="1">
              <a:defRPr/>
            </a:pPr>
            <a:r>
              <a:rPr lang="zh-CN" altLang="en-US" sz="2800" b="1" smtClean="0">
                <a:solidFill>
                  <a:srgbClr val="CC0000"/>
                </a:solidFill>
                <a:effectLst>
                  <a:outerShdw blurRad="38100" dist="38100" dir="2700000" algn="tl">
                    <a:srgbClr val="C0C0C0"/>
                  </a:outerShdw>
                </a:effectLst>
                <a:latin typeface="宋体" pitchFamily="2" charset="-122"/>
              </a:rPr>
              <a:t>例</a:t>
            </a:r>
            <a:r>
              <a:rPr lang="en-US" altLang="zh-CN" sz="2800" b="1" smtClean="0">
                <a:solidFill>
                  <a:srgbClr val="CC0000"/>
                </a:solidFill>
                <a:effectLst>
                  <a:outerShdw blurRad="38100" dist="38100" dir="2700000" algn="tl">
                    <a:srgbClr val="C0C0C0"/>
                  </a:outerShdw>
                </a:effectLst>
              </a:rPr>
              <a:t>2:</a:t>
            </a:r>
          </a:p>
        </p:txBody>
      </p:sp>
      <p:sp>
        <p:nvSpPr>
          <p:cNvPr id="109571" name="Rectangle 3"/>
          <p:cNvSpPr>
            <a:spLocks noChangeArrowheads="1"/>
          </p:cNvSpPr>
          <p:nvPr/>
        </p:nvSpPr>
        <p:spPr bwMode="auto">
          <a:xfrm>
            <a:off x="381000" y="652487"/>
            <a:ext cx="8702675"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10000"/>
              </a:lnSpc>
            </a:pPr>
            <a:r>
              <a:rPr lang="en-US" altLang="zh-CN" sz="2800">
                <a:solidFill>
                  <a:schemeClr val="tx1"/>
                </a:solidFill>
              </a:rPr>
              <a:t>      </a:t>
            </a:r>
            <a:r>
              <a:rPr lang="zh-CN" altLang="en-US" sz="2800">
                <a:solidFill>
                  <a:schemeClr val="tx1"/>
                </a:solidFill>
              </a:rPr>
              <a:t>在图示放大电路中，已知</a:t>
            </a:r>
            <a:r>
              <a:rPr lang="en-US" altLang="zh-CN" sz="2800" i="1">
                <a:solidFill>
                  <a:schemeClr val="tx1"/>
                </a:solidFill>
                <a:latin typeface="Times New Roman" panose="02020603050405020304" pitchFamily="18" charset="0"/>
              </a:rPr>
              <a:t>U</a:t>
            </a:r>
            <a:r>
              <a:rPr lang="en-US" altLang="zh-CN" sz="2800" baseline="-25000">
                <a:solidFill>
                  <a:schemeClr val="tx1"/>
                </a:solidFill>
                <a:latin typeface="Times New Roman" panose="02020603050405020304" pitchFamily="18" charset="0"/>
              </a:rPr>
              <a:t>CC</a:t>
            </a:r>
            <a:r>
              <a:rPr lang="en-US" altLang="zh-CN" sz="2800">
                <a:solidFill>
                  <a:schemeClr val="tx1"/>
                </a:solidFill>
                <a:latin typeface="Times New Roman" panose="02020603050405020304" pitchFamily="18" charset="0"/>
              </a:rPr>
              <a:t>=12V, </a:t>
            </a: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C</a:t>
            </a:r>
            <a:r>
              <a:rPr lang="en-US" altLang="zh-CN" sz="2800">
                <a:solidFill>
                  <a:schemeClr val="tx1"/>
                </a:solidFill>
                <a:latin typeface="Times New Roman" panose="02020603050405020304" pitchFamily="18" charset="0"/>
              </a:rPr>
              <a:t>= 6k </a:t>
            </a:r>
            <a:r>
              <a:rPr lang="en-US" altLang="zh-CN" sz="2800">
                <a:solidFill>
                  <a:schemeClr val="tx1"/>
                </a:solidFill>
                <a:latin typeface="Times New Roman" panose="02020603050405020304" pitchFamily="18" charset="0"/>
                <a:ea typeface="方正琥珀繁体" pitchFamily="2" charset="-122"/>
                <a:sym typeface="Symbol" panose="05050102010706020507" pitchFamily="18" charset="2"/>
              </a:rPr>
              <a:t></a:t>
            </a:r>
            <a:r>
              <a:rPr lang="en-US" altLang="zh-CN" sz="2800">
                <a:solidFill>
                  <a:schemeClr val="tx1"/>
                </a:solidFill>
                <a:latin typeface="Times New Roman" panose="02020603050405020304" pitchFamily="18" charset="0"/>
              </a:rPr>
              <a:t>, </a:t>
            </a:r>
          </a:p>
          <a:p>
            <a:pPr eaLnBrk="1" hangingPunct="1">
              <a:lnSpc>
                <a:spcPct val="110000"/>
              </a:lnSpc>
            </a:pPr>
            <a:r>
              <a:rPr lang="en-US" altLang="zh-CN" sz="2800" i="1">
                <a:solidFill>
                  <a:schemeClr val="tx1"/>
                </a:solidFill>
                <a:latin typeface="Times New Roman" panose="02020603050405020304" pitchFamily="18" charset="0"/>
              </a:rPr>
              <a:t> R</a:t>
            </a:r>
            <a:r>
              <a:rPr lang="en-US" altLang="zh-CN" sz="2800" baseline="-25000">
                <a:solidFill>
                  <a:schemeClr val="tx1"/>
                </a:solidFill>
                <a:latin typeface="Times New Roman" panose="02020603050405020304" pitchFamily="18" charset="0"/>
              </a:rPr>
              <a:t>E1</a:t>
            </a:r>
            <a:r>
              <a:rPr lang="en-US" altLang="zh-CN" sz="2800">
                <a:solidFill>
                  <a:schemeClr val="tx1"/>
                </a:solidFill>
                <a:latin typeface="Times New Roman" panose="02020603050405020304" pitchFamily="18" charset="0"/>
              </a:rPr>
              <a:t>= 300 </a:t>
            </a:r>
            <a:r>
              <a:rPr lang="en-US" altLang="zh-CN" sz="2800">
                <a:solidFill>
                  <a:schemeClr val="tx1"/>
                </a:solidFill>
                <a:latin typeface="Times New Roman" panose="02020603050405020304" pitchFamily="18" charset="0"/>
                <a:ea typeface="方正琥珀繁体" pitchFamily="2" charset="-122"/>
                <a:sym typeface="Symbol" panose="05050102010706020507" pitchFamily="18" charset="2"/>
              </a:rPr>
              <a:t></a:t>
            </a:r>
            <a:r>
              <a:rPr lang="en-US" altLang="zh-CN" sz="2800">
                <a:solidFill>
                  <a:schemeClr val="tx1"/>
                </a:solidFill>
                <a:latin typeface="Times New Roman" panose="02020603050405020304" pitchFamily="18" charset="0"/>
              </a:rPr>
              <a:t>,  </a:t>
            </a: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E2</a:t>
            </a:r>
            <a:r>
              <a:rPr lang="en-US" altLang="zh-CN" sz="2800">
                <a:solidFill>
                  <a:schemeClr val="tx1"/>
                </a:solidFill>
                <a:latin typeface="Times New Roman" panose="02020603050405020304" pitchFamily="18" charset="0"/>
              </a:rPr>
              <a:t>= 2.7k </a:t>
            </a:r>
            <a:r>
              <a:rPr lang="en-US" altLang="zh-CN" sz="2800">
                <a:solidFill>
                  <a:schemeClr val="tx1"/>
                </a:solidFill>
                <a:latin typeface="Times New Roman" panose="02020603050405020304" pitchFamily="18" charset="0"/>
                <a:ea typeface="方正琥珀繁体" pitchFamily="2" charset="-122"/>
                <a:sym typeface="Symbol" panose="05050102010706020507" pitchFamily="18" charset="2"/>
              </a:rPr>
              <a:t></a:t>
            </a:r>
            <a:r>
              <a:rPr lang="en-US" altLang="zh-CN" sz="2800">
                <a:solidFill>
                  <a:schemeClr val="tx1"/>
                </a:solidFill>
                <a:latin typeface="Times New Roman" panose="02020603050405020304" pitchFamily="18" charset="0"/>
              </a:rPr>
              <a:t>,   </a:t>
            </a: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B1</a:t>
            </a:r>
            <a:r>
              <a:rPr lang="en-US" altLang="zh-CN" sz="2800">
                <a:solidFill>
                  <a:schemeClr val="tx1"/>
                </a:solidFill>
                <a:latin typeface="Times New Roman" panose="02020603050405020304" pitchFamily="18" charset="0"/>
              </a:rPr>
              <a:t>= 60k </a:t>
            </a:r>
            <a:r>
              <a:rPr lang="en-US" altLang="zh-CN" sz="2800">
                <a:solidFill>
                  <a:schemeClr val="tx1"/>
                </a:solidFill>
                <a:latin typeface="Times New Roman" panose="02020603050405020304" pitchFamily="18" charset="0"/>
                <a:ea typeface="方正琥珀繁体" pitchFamily="2" charset="-122"/>
                <a:sym typeface="Symbol" panose="05050102010706020507" pitchFamily="18" charset="2"/>
              </a:rPr>
              <a:t></a:t>
            </a:r>
            <a:r>
              <a:rPr lang="en-US" altLang="zh-CN" sz="2800">
                <a:solidFill>
                  <a:schemeClr val="tx1"/>
                </a:solidFill>
                <a:latin typeface="Times New Roman" panose="02020603050405020304" pitchFamily="18" charset="0"/>
              </a:rPr>
              <a:t> , </a:t>
            </a: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B2</a:t>
            </a:r>
            <a:r>
              <a:rPr lang="en-US" altLang="zh-CN" sz="2800">
                <a:solidFill>
                  <a:schemeClr val="tx1"/>
                </a:solidFill>
                <a:latin typeface="Times New Roman" panose="02020603050405020304" pitchFamily="18" charset="0"/>
              </a:rPr>
              <a:t>= 20k </a:t>
            </a:r>
            <a:r>
              <a:rPr lang="en-US" altLang="zh-CN" sz="2800">
                <a:solidFill>
                  <a:schemeClr val="tx1"/>
                </a:solidFill>
                <a:latin typeface="Times New Roman" panose="02020603050405020304" pitchFamily="18" charset="0"/>
                <a:ea typeface="方正琥珀繁体" pitchFamily="2" charset="-122"/>
                <a:sym typeface="Symbol" panose="05050102010706020507" pitchFamily="18" charset="2"/>
              </a:rPr>
              <a:t> </a:t>
            </a:r>
            <a:r>
              <a:rPr lang="en-US" altLang="zh-CN" sz="2800">
                <a:solidFill>
                  <a:schemeClr val="tx1"/>
                </a:solidFill>
                <a:latin typeface="Times New Roman" panose="02020603050405020304" pitchFamily="18" charset="0"/>
              </a:rPr>
              <a:t>,</a:t>
            </a:r>
          </a:p>
          <a:p>
            <a:pPr eaLnBrk="1" hangingPunct="1">
              <a:lnSpc>
                <a:spcPct val="110000"/>
              </a:lnSpc>
            </a:pPr>
            <a:r>
              <a:rPr lang="en-US" altLang="zh-CN" sz="2800">
                <a:solidFill>
                  <a:schemeClr val="tx1"/>
                </a:solidFill>
                <a:latin typeface="Times New Roman" panose="02020603050405020304" pitchFamily="18" charset="0"/>
              </a:rPr>
              <a:t> </a:t>
            </a: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L</a:t>
            </a:r>
            <a:r>
              <a:rPr lang="en-US" altLang="zh-CN" sz="2800">
                <a:solidFill>
                  <a:schemeClr val="tx1"/>
                </a:solidFill>
                <a:latin typeface="Times New Roman" panose="02020603050405020304" pitchFamily="18" charset="0"/>
              </a:rPr>
              <a:t>= 6k </a:t>
            </a:r>
            <a:r>
              <a:rPr lang="en-US" altLang="zh-CN" sz="2800">
                <a:solidFill>
                  <a:schemeClr val="tx1"/>
                </a:solidFill>
                <a:latin typeface="Times New Roman" panose="02020603050405020304" pitchFamily="18" charset="0"/>
                <a:ea typeface="方正琥珀繁体" pitchFamily="2" charset="-122"/>
                <a:sym typeface="Symbol" panose="05050102010706020507" pitchFamily="18" charset="2"/>
              </a:rPr>
              <a:t></a:t>
            </a:r>
            <a:r>
              <a:rPr lang="en-US" altLang="zh-CN" sz="2800">
                <a:solidFill>
                  <a:schemeClr val="tx1"/>
                </a:solidFill>
                <a:latin typeface="Times New Roman" panose="02020603050405020304" pitchFamily="18" charset="0"/>
              </a:rPr>
              <a:t> </a:t>
            </a:r>
            <a:r>
              <a:rPr lang="zh-CN" altLang="en-US" sz="2800">
                <a:solidFill>
                  <a:schemeClr val="tx1"/>
                </a:solidFill>
                <a:latin typeface="Times New Roman" panose="02020603050405020304" pitchFamily="18" charset="0"/>
              </a:rPr>
              <a:t>，晶体管</a:t>
            </a:r>
            <a:r>
              <a:rPr lang="en-US" altLang="zh-CN" sz="2800" i="1">
                <a:solidFill>
                  <a:schemeClr val="tx1"/>
                </a:solidFill>
              </a:rPr>
              <a:t>β</a:t>
            </a:r>
            <a:r>
              <a:rPr lang="en-US" altLang="zh-CN" sz="2800">
                <a:solidFill>
                  <a:schemeClr val="tx1"/>
                </a:solidFill>
                <a:latin typeface="Times New Roman" panose="02020603050405020304" pitchFamily="18" charset="0"/>
              </a:rPr>
              <a:t>= 50</a:t>
            </a:r>
            <a:r>
              <a:rPr lang="zh-CN" altLang="en-US" sz="2800">
                <a:solidFill>
                  <a:schemeClr val="tx1"/>
                </a:solidFill>
                <a:latin typeface="Times New Roman" panose="02020603050405020304" pitchFamily="18" charset="0"/>
              </a:rPr>
              <a:t>，</a:t>
            </a:r>
            <a:r>
              <a:rPr lang="en-US" altLang="zh-CN" sz="2800" i="1">
                <a:solidFill>
                  <a:schemeClr val="tx1"/>
                </a:solidFill>
                <a:latin typeface="Times New Roman" panose="02020603050405020304" pitchFamily="18" charset="0"/>
              </a:rPr>
              <a:t>U</a:t>
            </a:r>
            <a:r>
              <a:rPr lang="en-US" altLang="zh-CN" sz="2800" baseline="-25000">
                <a:solidFill>
                  <a:schemeClr val="tx1"/>
                </a:solidFill>
                <a:latin typeface="Times New Roman" panose="02020603050405020304" pitchFamily="18" charset="0"/>
              </a:rPr>
              <a:t>BE</a:t>
            </a:r>
            <a:r>
              <a:rPr lang="en-US" altLang="zh-CN" sz="2800">
                <a:solidFill>
                  <a:schemeClr val="tx1"/>
                </a:solidFill>
                <a:latin typeface="Times New Roman" panose="02020603050405020304" pitchFamily="18" charset="0"/>
              </a:rPr>
              <a:t>= 0.6V,  </a:t>
            </a:r>
            <a:r>
              <a:rPr lang="zh-CN" altLang="en-US" sz="2800">
                <a:solidFill>
                  <a:schemeClr val="tx1"/>
                </a:solidFill>
              </a:rPr>
              <a:t>试求</a:t>
            </a:r>
            <a:r>
              <a:rPr lang="en-US" altLang="zh-CN" sz="2800">
                <a:solidFill>
                  <a:schemeClr val="tx1"/>
                </a:solidFill>
              </a:rPr>
              <a:t>:</a:t>
            </a:r>
          </a:p>
          <a:p>
            <a:pPr eaLnBrk="1" hangingPunct="1">
              <a:lnSpc>
                <a:spcPct val="110000"/>
              </a:lnSpc>
            </a:pPr>
            <a:r>
              <a:rPr lang="en-US" altLang="zh-CN" sz="2800">
                <a:solidFill>
                  <a:schemeClr val="tx1"/>
                </a:solidFill>
                <a:latin typeface="Times New Roman" panose="02020603050405020304" pitchFamily="18" charset="0"/>
              </a:rPr>
              <a:t> (1)</a:t>
            </a:r>
            <a:r>
              <a:rPr lang="en-US" altLang="zh-CN" sz="2800">
                <a:solidFill>
                  <a:schemeClr val="tx1"/>
                </a:solidFill>
              </a:rPr>
              <a:t> </a:t>
            </a:r>
            <a:r>
              <a:rPr lang="zh-CN" altLang="en-US" sz="2800">
                <a:solidFill>
                  <a:schemeClr val="tx1"/>
                </a:solidFill>
                <a:latin typeface="Times New Roman" panose="02020603050405020304" pitchFamily="18" charset="0"/>
              </a:rPr>
              <a:t>静态工作点 </a:t>
            </a:r>
            <a:r>
              <a:rPr lang="en-US" altLang="zh-CN" sz="2800" i="1">
                <a:solidFill>
                  <a:schemeClr val="tx1"/>
                </a:solidFill>
                <a:latin typeface="Times New Roman" panose="02020603050405020304" pitchFamily="18" charset="0"/>
              </a:rPr>
              <a:t>I</a:t>
            </a:r>
            <a:r>
              <a:rPr lang="en-US" altLang="zh-CN" baseline="-25000">
                <a:solidFill>
                  <a:schemeClr val="tx1"/>
                </a:solidFill>
                <a:latin typeface="Times New Roman" panose="02020603050405020304" pitchFamily="18" charset="0"/>
              </a:rPr>
              <a:t>B</a:t>
            </a:r>
            <a:r>
              <a:rPr lang="zh-CN" altLang="en-US" sz="2800">
                <a:solidFill>
                  <a:schemeClr val="tx1"/>
                </a:solidFill>
                <a:latin typeface="Times New Roman" panose="02020603050405020304" pitchFamily="18" charset="0"/>
              </a:rPr>
              <a:t>、</a:t>
            </a:r>
            <a:r>
              <a:rPr lang="en-US" altLang="zh-CN" i="1">
                <a:solidFill>
                  <a:schemeClr val="tx1"/>
                </a:solidFill>
                <a:latin typeface="Times New Roman" panose="02020603050405020304" pitchFamily="18" charset="0"/>
              </a:rPr>
              <a:t>I</a:t>
            </a:r>
            <a:r>
              <a:rPr lang="en-US" altLang="zh-CN" baseline="-25000">
                <a:solidFill>
                  <a:schemeClr val="tx1"/>
                </a:solidFill>
                <a:latin typeface="Times New Roman" panose="02020603050405020304" pitchFamily="18" charset="0"/>
              </a:rPr>
              <a:t>C </a:t>
            </a:r>
            <a:r>
              <a:rPr lang="zh-CN" altLang="en-US">
                <a:solidFill>
                  <a:schemeClr val="tx1"/>
                </a:solidFill>
                <a:latin typeface="Times New Roman" panose="02020603050405020304" pitchFamily="18" charset="0"/>
              </a:rPr>
              <a:t>及</a:t>
            </a:r>
            <a:r>
              <a:rPr lang="zh-CN" altLang="en-US" sz="2800">
                <a:solidFill>
                  <a:schemeClr val="tx1"/>
                </a:solidFill>
                <a:latin typeface="Times New Roman" panose="02020603050405020304" pitchFamily="18" charset="0"/>
              </a:rPr>
              <a:t> </a:t>
            </a:r>
            <a:r>
              <a:rPr lang="en-US" altLang="zh-CN" sz="2800" i="1">
                <a:solidFill>
                  <a:schemeClr val="tx1"/>
                </a:solidFill>
                <a:latin typeface="Times New Roman" panose="02020603050405020304" pitchFamily="18" charset="0"/>
              </a:rPr>
              <a:t>U</a:t>
            </a:r>
            <a:r>
              <a:rPr lang="en-US" altLang="zh-CN" baseline="-25000">
                <a:solidFill>
                  <a:schemeClr val="tx1"/>
                </a:solidFill>
                <a:latin typeface="Times New Roman" panose="02020603050405020304" pitchFamily="18" charset="0"/>
              </a:rPr>
              <a:t>CE</a:t>
            </a:r>
            <a:r>
              <a:rPr lang="zh-CN" altLang="en-US" sz="2800">
                <a:solidFill>
                  <a:schemeClr val="tx1"/>
                </a:solidFill>
                <a:latin typeface="Times New Roman" panose="02020603050405020304" pitchFamily="18" charset="0"/>
              </a:rPr>
              <a:t>；</a:t>
            </a:r>
          </a:p>
          <a:p>
            <a:pPr eaLnBrk="1" hangingPunct="1">
              <a:lnSpc>
                <a:spcPct val="110000"/>
              </a:lnSpc>
            </a:pPr>
            <a:r>
              <a:rPr lang="zh-CN" altLang="en-US" sz="2800">
                <a:solidFill>
                  <a:schemeClr val="tx1"/>
                </a:solidFill>
                <a:latin typeface="Times New Roman" panose="02020603050405020304" pitchFamily="18" charset="0"/>
              </a:rPr>
              <a:t> </a:t>
            </a:r>
            <a:r>
              <a:rPr lang="en-US" altLang="zh-CN" sz="2800">
                <a:solidFill>
                  <a:schemeClr val="tx1"/>
                </a:solidFill>
                <a:latin typeface="Times New Roman" panose="02020603050405020304" pitchFamily="18" charset="0"/>
              </a:rPr>
              <a:t>(2)</a:t>
            </a:r>
            <a:r>
              <a:rPr lang="en-US" altLang="zh-CN" sz="2800">
                <a:solidFill>
                  <a:schemeClr val="tx1"/>
                </a:solidFill>
              </a:rPr>
              <a:t> </a:t>
            </a:r>
            <a:r>
              <a:rPr lang="zh-CN" altLang="en-US" sz="2800">
                <a:solidFill>
                  <a:schemeClr val="tx1"/>
                </a:solidFill>
              </a:rPr>
              <a:t>画出微变等效电路；</a:t>
            </a:r>
          </a:p>
          <a:p>
            <a:pPr eaLnBrk="1" hangingPunct="1">
              <a:lnSpc>
                <a:spcPct val="110000"/>
              </a:lnSpc>
            </a:pPr>
            <a:r>
              <a:rPr lang="zh-CN" altLang="en-US" sz="2800">
                <a:solidFill>
                  <a:schemeClr val="tx1"/>
                </a:solidFill>
                <a:latin typeface="Times New Roman" panose="02020603050405020304" pitchFamily="18" charset="0"/>
              </a:rPr>
              <a:t> </a:t>
            </a:r>
            <a:r>
              <a:rPr lang="en-US" altLang="zh-CN" sz="2800">
                <a:solidFill>
                  <a:schemeClr val="tx1"/>
                </a:solidFill>
                <a:latin typeface="Times New Roman" panose="02020603050405020304" pitchFamily="18" charset="0"/>
              </a:rPr>
              <a:t>(3)</a:t>
            </a:r>
            <a:r>
              <a:rPr lang="en-US" altLang="zh-CN" sz="2800">
                <a:solidFill>
                  <a:schemeClr val="tx1"/>
                </a:solidFill>
              </a:rPr>
              <a:t> </a:t>
            </a: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i</a:t>
            </a:r>
            <a:r>
              <a:rPr lang="zh-CN" altLang="en-US" sz="2800">
                <a:solidFill>
                  <a:schemeClr val="tx1"/>
                </a:solidFill>
                <a:latin typeface="Times New Roman" panose="02020603050405020304" pitchFamily="18" charset="0"/>
              </a:rPr>
              <a:t>、</a:t>
            </a:r>
            <a:r>
              <a:rPr lang="en-US" altLang="zh-CN" sz="2800" i="1">
                <a:solidFill>
                  <a:schemeClr val="tx1"/>
                </a:solidFill>
                <a:latin typeface="Times New Roman" panose="02020603050405020304" pitchFamily="18" charset="0"/>
              </a:rPr>
              <a:t>r</a:t>
            </a:r>
            <a:r>
              <a:rPr lang="en-US" altLang="zh-CN" baseline="-25000">
                <a:solidFill>
                  <a:schemeClr val="tx1"/>
                </a:solidFill>
                <a:latin typeface="Times New Roman" panose="02020603050405020304" pitchFamily="18" charset="0"/>
              </a:rPr>
              <a:t>o</a:t>
            </a:r>
            <a:r>
              <a:rPr lang="zh-CN" altLang="en-US" sz="2800">
                <a:solidFill>
                  <a:schemeClr val="tx1"/>
                </a:solidFill>
                <a:latin typeface="Times New Roman" panose="02020603050405020304" pitchFamily="18" charset="0"/>
              </a:rPr>
              <a:t>及 </a:t>
            </a:r>
            <a:r>
              <a:rPr lang="en-US" altLang="zh-CN" sz="2800" i="1">
                <a:solidFill>
                  <a:schemeClr val="tx1"/>
                </a:solidFill>
                <a:latin typeface="Times New Roman" panose="02020603050405020304" pitchFamily="18" charset="0"/>
              </a:rPr>
              <a:t>A</a:t>
            </a:r>
            <a:r>
              <a:rPr lang="en-US" altLang="zh-CN" sz="2800" i="1" baseline="-25000">
                <a:solidFill>
                  <a:schemeClr val="tx1"/>
                </a:solidFill>
                <a:latin typeface="Times New Roman" panose="02020603050405020304" pitchFamily="18" charset="0"/>
              </a:rPr>
              <a:t>u</a:t>
            </a:r>
            <a:r>
              <a:rPr lang="zh-CN" altLang="en-US" sz="2800">
                <a:solidFill>
                  <a:schemeClr val="tx1"/>
                </a:solidFill>
              </a:rPr>
              <a:t>。</a:t>
            </a:r>
          </a:p>
        </p:txBody>
      </p:sp>
      <p:pic>
        <p:nvPicPr>
          <p:cNvPr id="109572" name="Picture 100" descr="图片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2557487"/>
            <a:ext cx="4489450" cy="367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0" y="61913"/>
            <a:ext cx="4876800" cy="609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b="1" kern="1200" dirty="0" smtClean="0">
                <a:solidFill>
                  <a:srgbClr val="0000FF"/>
                </a:solidFill>
                <a:latin typeface="微软雅黑" panose="020B0503020204020204" pitchFamily="34" charset="-122"/>
                <a:ea typeface="微软雅黑" panose="020B0503020204020204" pitchFamily="34" charset="-122"/>
                <a:cs typeface="+mn-cs"/>
              </a:rPr>
              <a:t>15.4.2   </a:t>
            </a:r>
            <a:r>
              <a:rPr lang="zh-CN" altLang="en-US" sz="2800" b="1" kern="1200" dirty="0" smtClean="0">
                <a:solidFill>
                  <a:srgbClr val="0000FF"/>
                </a:solidFill>
                <a:latin typeface="微软雅黑" panose="020B0503020204020204" pitchFamily="34" charset="-122"/>
                <a:ea typeface="微软雅黑" panose="020B0503020204020204" pitchFamily="34" charset="-122"/>
                <a:cs typeface="+mn-cs"/>
              </a:rPr>
              <a:t>分压式偏置电路</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Text Box 3"/>
          <p:cNvSpPr txBox="1">
            <a:spLocks noChangeArrowheads="1"/>
          </p:cNvSpPr>
          <p:nvPr/>
        </p:nvSpPr>
        <p:spPr bwMode="auto">
          <a:xfrm>
            <a:off x="395288" y="653628"/>
            <a:ext cx="5689600" cy="625475"/>
          </a:xfrm>
          <a:prstGeom prst="rect">
            <a:avLst/>
          </a:prstGeom>
          <a:noFill/>
          <a:ln w="9525">
            <a:noFill/>
            <a:miter lim="800000"/>
            <a:headEnd/>
            <a:tailEnd/>
          </a:ln>
          <a:effectLst/>
        </p:spPr>
        <p:txBody>
          <a:bodyPr wrap="none">
            <a:spAutoFit/>
          </a:bodyPr>
          <a:lstStyle/>
          <a:p>
            <a:pPr eaLnBrk="1" hangingPunct="1">
              <a:lnSpc>
                <a:spcPct val="125000"/>
              </a:lnSpc>
              <a:defRPr/>
            </a:pPr>
            <a:r>
              <a:rPr lang="zh-CN" altLang="en-US" sz="2800">
                <a:solidFill>
                  <a:srgbClr val="E60000"/>
                </a:solidFill>
                <a:effectLst>
                  <a:outerShdw blurRad="38100" dist="38100" dir="2700000" algn="tl">
                    <a:srgbClr val="C0C0C0"/>
                  </a:outerShdw>
                </a:effectLst>
                <a:latin typeface="Times New Roman" pitchFamily="18" charset="0"/>
              </a:rPr>
              <a:t>解：</a:t>
            </a:r>
            <a:r>
              <a:rPr lang="en-US" altLang="zh-CN" sz="2800">
                <a:solidFill>
                  <a:srgbClr val="000099"/>
                </a:solidFill>
                <a:effectLst>
                  <a:outerShdw blurRad="38100" dist="38100" dir="2700000" algn="tl">
                    <a:srgbClr val="C0C0C0"/>
                  </a:outerShdw>
                </a:effectLst>
                <a:latin typeface="Times New Roman" pitchFamily="18" charset="0"/>
              </a:rPr>
              <a:t>(1) </a:t>
            </a:r>
            <a:r>
              <a:rPr lang="zh-CN" altLang="en-US" sz="2800">
                <a:solidFill>
                  <a:srgbClr val="000099"/>
                </a:solidFill>
                <a:effectLst>
                  <a:outerShdw blurRad="38100" dist="38100" dir="2700000" algn="tl">
                    <a:srgbClr val="C0C0C0"/>
                  </a:outerShdw>
                </a:effectLst>
                <a:latin typeface="Times New Roman" pitchFamily="18" charset="0"/>
              </a:rPr>
              <a:t>由直流通路求静态工作点。</a:t>
            </a:r>
          </a:p>
        </p:txBody>
      </p:sp>
      <p:graphicFrame>
        <p:nvGraphicFramePr>
          <p:cNvPr id="109572" name="Object 4"/>
          <p:cNvGraphicFramePr>
            <a:graphicFrameLocks noChangeAspect="1"/>
          </p:cNvGraphicFramePr>
          <p:nvPr>
            <p:extLst>
              <p:ext uri="{D42A27DB-BD31-4B8C-83A1-F6EECF244321}">
                <p14:modId xmlns:p14="http://schemas.microsoft.com/office/powerpoint/2010/main" val="2500214899"/>
              </p:ext>
            </p:extLst>
          </p:nvPr>
        </p:nvGraphicFramePr>
        <p:xfrm>
          <a:off x="457200" y="1248941"/>
          <a:ext cx="6069013" cy="1025525"/>
        </p:xfrm>
        <a:graphic>
          <a:graphicData uri="http://schemas.openxmlformats.org/presentationml/2006/ole">
            <mc:AlternateContent xmlns:mc="http://schemas.openxmlformats.org/markup-compatibility/2006">
              <mc:Choice xmlns:v="urn:schemas-microsoft-com:vml" Requires="v">
                <p:oleObj spid="_x0000_s112121" name="Equation" r:id="rId4" imgW="2533665" imgH="361981" progId="Equation.3">
                  <p:embed/>
                </p:oleObj>
              </mc:Choice>
              <mc:Fallback>
                <p:oleObj name="Equation" r:id="rId4" imgW="2533665" imgH="361981"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248941"/>
                        <a:ext cx="6069013" cy="10255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573" name="Object 5"/>
          <p:cNvGraphicFramePr>
            <a:graphicFrameLocks noChangeAspect="1"/>
          </p:cNvGraphicFramePr>
          <p:nvPr>
            <p:extLst>
              <p:ext uri="{D42A27DB-BD31-4B8C-83A1-F6EECF244321}">
                <p14:modId xmlns:p14="http://schemas.microsoft.com/office/powerpoint/2010/main" val="3828949500"/>
              </p:ext>
            </p:extLst>
          </p:nvPr>
        </p:nvGraphicFramePr>
        <p:xfrm>
          <a:off x="457200" y="2203028"/>
          <a:ext cx="5449888" cy="1697038"/>
        </p:xfrm>
        <a:graphic>
          <a:graphicData uri="http://schemas.openxmlformats.org/presentationml/2006/ole">
            <mc:AlternateContent xmlns:mc="http://schemas.openxmlformats.org/markup-compatibility/2006">
              <mc:Choice xmlns:v="urn:schemas-microsoft-com:vml" Requires="v">
                <p:oleObj spid="_x0000_s112122" name="Equation" r:id="rId6" imgW="2124165" imgH="600062" progId="Equation.3">
                  <p:embed/>
                </p:oleObj>
              </mc:Choice>
              <mc:Fallback>
                <p:oleObj name="Equation" r:id="rId6" imgW="2124165" imgH="600062"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2203028"/>
                        <a:ext cx="5449888" cy="1697038"/>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574" name="Object 6"/>
          <p:cNvGraphicFramePr>
            <a:graphicFrameLocks noChangeAspect="1"/>
          </p:cNvGraphicFramePr>
          <p:nvPr>
            <p:extLst>
              <p:ext uri="{D42A27DB-BD31-4B8C-83A1-F6EECF244321}">
                <p14:modId xmlns:p14="http://schemas.microsoft.com/office/powerpoint/2010/main" val="1181378320"/>
              </p:ext>
            </p:extLst>
          </p:nvPr>
        </p:nvGraphicFramePr>
        <p:xfrm>
          <a:off x="508000" y="3781003"/>
          <a:ext cx="4149725" cy="1041400"/>
        </p:xfrm>
        <a:graphic>
          <a:graphicData uri="http://schemas.openxmlformats.org/presentationml/2006/ole">
            <mc:AlternateContent xmlns:mc="http://schemas.openxmlformats.org/markup-compatibility/2006">
              <mc:Choice xmlns:v="urn:schemas-microsoft-com:vml" Requires="v">
                <p:oleObj spid="_x0000_s112123" name="公式" r:id="rId8" imgW="1657437" imgH="352533" progId="Equation.3">
                  <p:embed/>
                </p:oleObj>
              </mc:Choice>
              <mc:Fallback>
                <p:oleObj name="公式" r:id="rId8" imgW="1657437" imgH="352533"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8000" y="3781003"/>
                        <a:ext cx="4149725" cy="10414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575" name="Object 7"/>
          <p:cNvGraphicFramePr>
            <a:graphicFrameLocks noChangeAspect="1"/>
          </p:cNvGraphicFramePr>
          <p:nvPr>
            <p:extLst>
              <p:ext uri="{D42A27DB-BD31-4B8C-83A1-F6EECF244321}">
                <p14:modId xmlns:p14="http://schemas.microsoft.com/office/powerpoint/2010/main" val="3607667062"/>
              </p:ext>
            </p:extLst>
          </p:nvPr>
        </p:nvGraphicFramePr>
        <p:xfrm>
          <a:off x="476250" y="4781128"/>
          <a:ext cx="4743450" cy="1600200"/>
        </p:xfrm>
        <a:graphic>
          <a:graphicData uri="http://schemas.openxmlformats.org/presentationml/2006/ole">
            <mc:AlternateContent xmlns:mc="http://schemas.openxmlformats.org/markup-compatibility/2006">
              <mc:Choice xmlns:v="urn:schemas-microsoft-com:vml" Requires="v">
                <p:oleObj spid="_x0000_s112124" name="公式" r:id="rId10" imgW="2104999" imgH="562002" progId="Equation.3">
                  <p:embed/>
                </p:oleObj>
              </mc:Choice>
              <mc:Fallback>
                <p:oleObj name="公式" r:id="rId10" imgW="2104999" imgH="562002"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6250" y="4781128"/>
                        <a:ext cx="4743450" cy="1600200"/>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580" name="Rectangle 12"/>
          <p:cNvSpPr>
            <a:spLocks noChangeArrowheads="1"/>
          </p:cNvSpPr>
          <p:nvPr/>
        </p:nvSpPr>
        <p:spPr bwMode="auto">
          <a:xfrm>
            <a:off x="6896100" y="5867400"/>
            <a:ext cx="1409700" cy="457200"/>
          </a:xfrm>
          <a:prstGeom prst="rect">
            <a:avLst/>
          </a:prstGeom>
          <a:noFill/>
          <a:ln w="38100">
            <a:noFill/>
            <a:miter lim="800000"/>
            <a:headEnd/>
            <a:tailEnd/>
          </a:ln>
          <a:effectLst/>
        </p:spPr>
        <p:txBody>
          <a:bodyPr wrap="none">
            <a:spAutoFit/>
          </a:bodyPr>
          <a:lstStyle/>
          <a:p>
            <a:pPr eaLnBrk="1" hangingPunct="1">
              <a:spcBef>
                <a:spcPct val="50000"/>
              </a:spcBef>
              <a:defRPr/>
            </a:pPr>
            <a:r>
              <a:rPr lang="zh-CN" altLang="en-US">
                <a:solidFill>
                  <a:schemeClr val="tx1"/>
                </a:solidFill>
                <a:effectLst>
                  <a:outerShdw blurRad="38100" dist="38100" dir="2700000" algn="tl">
                    <a:srgbClr val="C0C0C0"/>
                  </a:outerShdw>
                </a:effectLst>
                <a:latin typeface="Times New Roman" pitchFamily="18" charset="0"/>
              </a:rPr>
              <a:t>直流通路</a:t>
            </a:r>
          </a:p>
        </p:txBody>
      </p:sp>
      <p:pic>
        <p:nvPicPr>
          <p:cNvPr id="111624" name="Picture 55" descr="图片5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42013" y="2389535"/>
            <a:ext cx="3022600" cy="348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bwMode="auto">
          <a:xfrm>
            <a:off x="0" y="61913"/>
            <a:ext cx="4876800" cy="609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b="1" kern="1200" dirty="0" smtClean="0">
                <a:solidFill>
                  <a:srgbClr val="0000FF"/>
                </a:solidFill>
                <a:latin typeface="微软雅黑" panose="020B0503020204020204" pitchFamily="34" charset="-122"/>
                <a:ea typeface="微软雅黑" panose="020B0503020204020204" pitchFamily="34" charset="-122"/>
                <a:cs typeface="+mn-cs"/>
              </a:rPr>
              <a:t>15.4.2   </a:t>
            </a:r>
            <a:r>
              <a:rPr lang="zh-CN" altLang="en-US" sz="2800" b="1" kern="1200" dirty="0" smtClean="0">
                <a:solidFill>
                  <a:srgbClr val="0000FF"/>
                </a:solidFill>
                <a:latin typeface="微软雅黑" panose="020B0503020204020204" pitchFamily="34" charset="-122"/>
                <a:ea typeface="微软雅黑" panose="020B0503020204020204" pitchFamily="34" charset="-122"/>
                <a:cs typeface="+mn-cs"/>
              </a:rPr>
              <a:t>分压式偏置电路</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9572"/>
                                        </p:tgtEl>
                                        <p:attrNameLst>
                                          <p:attrName>style.visibility</p:attrName>
                                        </p:attrNameLst>
                                      </p:cBhvr>
                                      <p:to>
                                        <p:strVal val="visible"/>
                                      </p:to>
                                    </p:set>
                                    <p:animEffect transition="in" filter="wipe(left)">
                                      <p:cBhvr>
                                        <p:cTn id="7" dur="500"/>
                                        <p:tgtEl>
                                          <p:spTgt spid="1095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9573"/>
                                        </p:tgtEl>
                                        <p:attrNameLst>
                                          <p:attrName>style.visibility</p:attrName>
                                        </p:attrNameLst>
                                      </p:cBhvr>
                                      <p:to>
                                        <p:strVal val="visible"/>
                                      </p:to>
                                    </p:set>
                                    <p:animEffect transition="in" filter="wipe(left)">
                                      <p:cBhvr>
                                        <p:cTn id="12" dur="500"/>
                                        <p:tgtEl>
                                          <p:spTgt spid="1095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9574"/>
                                        </p:tgtEl>
                                        <p:attrNameLst>
                                          <p:attrName>style.visibility</p:attrName>
                                        </p:attrNameLst>
                                      </p:cBhvr>
                                      <p:to>
                                        <p:strVal val="visible"/>
                                      </p:to>
                                    </p:set>
                                    <p:animEffect transition="in" filter="wipe(left)">
                                      <p:cBhvr>
                                        <p:cTn id="17" dur="500"/>
                                        <p:tgtEl>
                                          <p:spTgt spid="1095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9575"/>
                                        </p:tgtEl>
                                        <p:attrNameLst>
                                          <p:attrName>style.visibility</p:attrName>
                                        </p:attrNameLst>
                                      </p:cBhvr>
                                      <p:to>
                                        <p:strVal val="visible"/>
                                      </p:to>
                                    </p:set>
                                    <p:animEffect transition="in" filter="wipe(left)">
                                      <p:cBhvr>
                                        <p:cTn id="22" dur="500"/>
                                        <p:tgtEl>
                                          <p:spTgt spid="109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bwMode="auto">
          <a:xfrm>
            <a:off x="0" y="603399"/>
            <a:ext cx="6553200" cy="7620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eaLnBrk="1" hangingPunct="1">
              <a:defRPr/>
            </a:pPr>
            <a:r>
              <a:rPr lang="en-US" altLang="zh-CN" sz="2800" b="1" smtClean="0">
                <a:solidFill>
                  <a:srgbClr val="000099"/>
                </a:solidFill>
                <a:effectLst>
                  <a:outerShdw blurRad="38100" dist="38100" dir="2700000" algn="tl">
                    <a:srgbClr val="C0C0C0"/>
                  </a:outerShdw>
                </a:effectLst>
              </a:rPr>
              <a:t>(3) </a:t>
            </a:r>
            <a:r>
              <a:rPr lang="zh-CN" altLang="en-US" sz="2800" b="1" smtClean="0">
                <a:solidFill>
                  <a:srgbClr val="000099"/>
                </a:solidFill>
                <a:effectLst>
                  <a:outerShdw blurRad="38100" dist="38100" dir="2700000" algn="tl">
                    <a:srgbClr val="C0C0C0"/>
                  </a:outerShdw>
                </a:effectLst>
              </a:rPr>
              <a:t>由微变等效电路求</a:t>
            </a:r>
            <a:r>
              <a:rPr lang="en-US" altLang="zh-CN" sz="2800" b="1" smtClean="0">
                <a:solidFill>
                  <a:srgbClr val="000099"/>
                </a:solidFill>
                <a:effectLst>
                  <a:outerShdw blurRad="38100" dist="38100" dir="2700000" algn="tl">
                    <a:srgbClr val="C0C0C0"/>
                  </a:outerShdw>
                </a:effectLst>
              </a:rPr>
              <a:t>A</a:t>
            </a:r>
            <a:r>
              <a:rPr lang="en-US" altLang="zh-CN" sz="2800" b="1" i="1" baseline="-25000" smtClean="0">
                <a:solidFill>
                  <a:srgbClr val="000099"/>
                </a:solidFill>
                <a:effectLst>
                  <a:outerShdw blurRad="38100" dist="38100" dir="2700000" algn="tl">
                    <a:srgbClr val="C0C0C0"/>
                  </a:outerShdw>
                </a:effectLst>
              </a:rPr>
              <a:t>u</a:t>
            </a:r>
            <a:r>
              <a:rPr lang="zh-CN" altLang="en-US" sz="2800" b="1" smtClean="0">
                <a:solidFill>
                  <a:srgbClr val="000099"/>
                </a:solidFill>
                <a:effectLst>
                  <a:outerShdw blurRad="38100" dist="38100" dir="2700000" algn="tl">
                    <a:srgbClr val="C0C0C0"/>
                  </a:outerShdw>
                </a:effectLst>
              </a:rPr>
              <a:t>、 </a:t>
            </a:r>
            <a:r>
              <a:rPr lang="en-US" altLang="zh-CN" sz="3200" b="1" i="1" smtClean="0">
                <a:solidFill>
                  <a:srgbClr val="000099"/>
                </a:solidFill>
                <a:effectLst>
                  <a:outerShdw blurRad="38100" dist="38100" dir="2700000" algn="tl">
                    <a:srgbClr val="C0C0C0"/>
                  </a:outerShdw>
                </a:effectLst>
              </a:rPr>
              <a:t>r</a:t>
            </a:r>
            <a:r>
              <a:rPr lang="en-US" altLang="zh-CN" sz="2800" b="1" baseline="-25000" smtClean="0">
                <a:solidFill>
                  <a:srgbClr val="000099"/>
                </a:solidFill>
                <a:effectLst>
                  <a:outerShdw blurRad="38100" dist="38100" dir="2700000" algn="tl">
                    <a:srgbClr val="C0C0C0"/>
                  </a:outerShdw>
                </a:effectLst>
              </a:rPr>
              <a:t>i</a:t>
            </a:r>
            <a:r>
              <a:rPr lang="en-US" altLang="zh-CN" sz="2800" b="1" smtClean="0">
                <a:solidFill>
                  <a:srgbClr val="000099"/>
                </a:solidFill>
                <a:effectLst>
                  <a:outerShdw blurRad="38100" dist="38100" dir="2700000" algn="tl">
                    <a:srgbClr val="C0C0C0"/>
                  </a:outerShdw>
                </a:effectLst>
              </a:rPr>
              <a:t> </a:t>
            </a:r>
            <a:r>
              <a:rPr lang="zh-CN" altLang="en-US" sz="2800" b="1" smtClean="0">
                <a:solidFill>
                  <a:srgbClr val="000099"/>
                </a:solidFill>
                <a:effectLst>
                  <a:outerShdw blurRad="38100" dist="38100" dir="2700000" algn="tl">
                    <a:srgbClr val="C0C0C0"/>
                  </a:outerShdw>
                </a:effectLst>
              </a:rPr>
              <a:t>、</a:t>
            </a:r>
            <a:r>
              <a:rPr lang="zh-CN" altLang="en-US" sz="2800" b="1" baseline="-25000" smtClean="0">
                <a:solidFill>
                  <a:srgbClr val="000099"/>
                </a:solidFill>
                <a:effectLst>
                  <a:outerShdw blurRad="38100" dist="38100" dir="2700000" algn="tl">
                    <a:srgbClr val="C0C0C0"/>
                  </a:outerShdw>
                </a:effectLst>
              </a:rPr>
              <a:t> </a:t>
            </a:r>
            <a:r>
              <a:rPr lang="en-US" altLang="zh-CN" sz="3200" b="1" i="1" smtClean="0">
                <a:solidFill>
                  <a:srgbClr val="000099"/>
                </a:solidFill>
                <a:effectLst>
                  <a:outerShdw blurRad="38100" dist="38100" dir="2700000" algn="tl">
                    <a:srgbClr val="C0C0C0"/>
                  </a:outerShdw>
                </a:effectLst>
              </a:rPr>
              <a:t>r</a:t>
            </a:r>
            <a:r>
              <a:rPr lang="en-US" altLang="zh-CN" sz="2800" b="1" baseline="-25000" smtClean="0">
                <a:solidFill>
                  <a:srgbClr val="000099"/>
                </a:solidFill>
                <a:effectLst>
                  <a:outerShdw blurRad="38100" dist="38100" dir="2700000" algn="tl">
                    <a:srgbClr val="C0C0C0"/>
                  </a:outerShdw>
                </a:effectLst>
              </a:rPr>
              <a:t>o</a:t>
            </a:r>
            <a:r>
              <a:rPr lang="zh-CN" altLang="en-US" sz="2800" b="1" smtClean="0">
                <a:solidFill>
                  <a:srgbClr val="000099"/>
                </a:solidFill>
                <a:effectLst>
                  <a:outerShdw blurRad="38100" dist="38100" dir="2700000" algn="tl">
                    <a:srgbClr val="C0C0C0"/>
                  </a:outerShdw>
                </a:effectLst>
              </a:rPr>
              <a:t>。</a:t>
            </a:r>
          </a:p>
        </p:txBody>
      </p:sp>
      <p:graphicFrame>
        <p:nvGraphicFramePr>
          <p:cNvPr id="110595" name="Object 3"/>
          <p:cNvGraphicFramePr>
            <a:graphicFrameLocks noChangeAspect="1"/>
          </p:cNvGraphicFramePr>
          <p:nvPr>
            <p:extLst>
              <p:ext uri="{D42A27DB-BD31-4B8C-83A1-F6EECF244321}">
                <p14:modId xmlns:p14="http://schemas.microsoft.com/office/powerpoint/2010/main" val="2448919700"/>
              </p:ext>
            </p:extLst>
          </p:nvPr>
        </p:nvGraphicFramePr>
        <p:xfrm>
          <a:off x="685800" y="4018111"/>
          <a:ext cx="2413000" cy="546100"/>
        </p:xfrm>
        <a:graphic>
          <a:graphicData uri="http://schemas.openxmlformats.org/presentationml/2006/ole">
            <mc:AlternateContent xmlns:mc="http://schemas.openxmlformats.org/markup-compatibility/2006">
              <mc:Choice xmlns:v="urn:schemas-microsoft-com:vml" Requires="v">
                <p:oleObj spid="_x0000_s114544" name="Equation" r:id="rId4" imgW="924008" imgH="142795" progId="Equation.3">
                  <p:embed/>
                </p:oleObj>
              </mc:Choice>
              <mc:Fallback>
                <p:oleObj name="Equation" r:id="rId4" imgW="924008" imgH="142795"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018111"/>
                        <a:ext cx="2413000" cy="5461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596" name="Object 4"/>
          <p:cNvGraphicFramePr>
            <a:graphicFrameLocks noChangeAspect="1"/>
          </p:cNvGraphicFramePr>
          <p:nvPr>
            <p:extLst>
              <p:ext uri="{D42A27DB-BD31-4B8C-83A1-F6EECF244321}">
                <p14:modId xmlns:p14="http://schemas.microsoft.com/office/powerpoint/2010/main" val="3229356932"/>
              </p:ext>
            </p:extLst>
          </p:nvPr>
        </p:nvGraphicFramePr>
        <p:xfrm>
          <a:off x="687388" y="1719411"/>
          <a:ext cx="7124700" cy="1033463"/>
        </p:xfrm>
        <a:graphic>
          <a:graphicData uri="http://schemas.openxmlformats.org/presentationml/2006/ole">
            <mc:AlternateContent xmlns:mc="http://schemas.openxmlformats.org/markup-compatibility/2006">
              <mc:Choice xmlns:v="urn:schemas-microsoft-com:vml" Requires="v">
                <p:oleObj spid="_x0000_s114545" name="公式" r:id="rId6" imgW="3076516" imgH="361981" progId="Equation.3">
                  <p:embed/>
                </p:oleObj>
              </mc:Choice>
              <mc:Fallback>
                <p:oleObj name="公式" r:id="rId6" imgW="3076516" imgH="361981"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388" y="1719411"/>
                        <a:ext cx="7124700" cy="1033463"/>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597" name="Object 5"/>
          <p:cNvGraphicFramePr>
            <a:graphicFrameLocks noChangeAspect="1"/>
          </p:cNvGraphicFramePr>
          <p:nvPr>
            <p:extLst>
              <p:ext uri="{D42A27DB-BD31-4B8C-83A1-F6EECF244321}">
                <p14:modId xmlns:p14="http://schemas.microsoft.com/office/powerpoint/2010/main" val="499831512"/>
              </p:ext>
            </p:extLst>
          </p:nvPr>
        </p:nvGraphicFramePr>
        <p:xfrm>
          <a:off x="655638" y="1265386"/>
          <a:ext cx="4706937" cy="517525"/>
        </p:xfrm>
        <a:graphic>
          <a:graphicData uri="http://schemas.openxmlformats.org/presentationml/2006/ole">
            <mc:AlternateContent xmlns:mc="http://schemas.openxmlformats.org/markup-compatibility/2006">
              <mc:Choice xmlns:v="urn:schemas-microsoft-com:vml" Requires="v">
                <p:oleObj spid="_x0000_s114546" name="Equation" r:id="rId8" imgW="1943100" imgH="215900" progId="Equation.3">
                  <p:embed/>
                </p:oleObj>
              </mc:Choice>
              <mc:Fallback>
                <p:oleObj name="Equation" r:id="rId8" imgW="1943100" imgH="2159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5638" y="1265386"/>
                        <a:ext cx="4706937"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599" name="Object 7"/>
          <p:cNvGraphicFramePr>
            <a:graphicFrameLocks noChangeAspect="1"/>
          </p:cNvGraphicFramePr>
          <p:nvPr>
            <p:extLst>
              <p:ext uri="{D42A27DB-BD31-4B8C-83A1-F6EECF244321}">
                <p14:modId xmlns:p14="http://schemas.microsoft.com/office/powerpoint/2010/main" val="399803158"/>
              </p:ext>
            </p:extLst>
          </p:nvPr>
        </p:nvGraphicFramePr>
        <p:xfrm>
          <a:off x="665163" y="2700486"/>
          <a:ext cx="3890962" cy="569913"/>
        </p:xfrm>
        <a:graphic>
          <a:graphicData uri="http://schemas.openxmlformats.org/presentationml/2006/ole">
            <mc:AlternateContent xmlns:mc="http://schemas.openxmlformats.org/markup-compatibility/2006">
              <mc:Choice xmlns:v="urn:schemas-microsoft-com:vml" Requires="v">
                <p:oleObj spid="_x0000_s114547" name="Equation" r:id="rId10" imgW="1552700" imgH="142795" progId="Equation.3">
                  <p:embed/>
                </p:oleObj>
              </mc:Choice>
              <mc:Fallback>
                <p:oleObj name="Equation" r:id="rId10" imgW="1552700" imgH="142795"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5163" y="2700486"/>
                        <a:ext cx="3890962" cy="569913"/>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00" name="Object 8"/>
          <p:cNvGraphicFramePr>
            <a:graphicFrameLocks noChangeAspect="1"/>
          </p:cNvGraphicFramePr>
          <p:nvPr>
            <p:extLst>
              <p:ext uri="{D42A27DB-BD31-4B8C-83A1-F6EECF244321}">
                <p14:modId xmlns:p14="http://schemas.microsoft.com/office/powerpoint/2010/main" val="327710005"/>
              </p:ext>
            </p:extLst>
          </p:nvPr>
        </p:nvGraphicFramePr>
        <p:xfrm>
          <a:off x="990600" y="3422799"/>
          <a:ext cx="1666875" cy="511175"/>
        </p:xfrm>
        <a:graphic>
          <a:graphicData uri="http://schemas.openxmlformats.org/presentationml/2006/ole">
            <mc:AlternateContent xmlns:mc="http://schemas.openxmlformats.org/markup-compatibility/2006">
              <mc:Choice xmlns:v="urn:schemas-microsoft-com:vml" Requires="v">
                <p:oleObj spid="_x0000_s114548" name="Equation" r:id="rId12" imgW="619244" imgH="123900" progId="Equation.3">
                  <p:embed/>
                </p:oleObj>
              </mc:Choice>
              <mc:Fallback>
                <p:oleObj name="Equation" r:id="rId12" imgW="619244" imgH="123900" progId="Equation.3">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0600" y="3422799"/>
                        <a:ext cx="1666875" cy="511175"/>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02" name="Object 10" descr="20%"/>
          <p:cNvGraphicFramePr>
            <a:graphicFrameLocks noChangeAspect="1"/>
          </p:cNvGraphicFramePr>
          <p:nvPr>
            <p:extLst>
              <p:ext uri="{D42A27DB-BD31-4B8C-83A1-F6EECF244321}">
                <p14:modId xmlns:p14="http://schemas.microsoft.com/office/powerpoint/2010/main" val="2570441381"/>
              </p:ext>
            </p:extLst>
          </p:nvPr>
        </p:nvGraphicFramePr>
        <p:xfrm>
          <a:off x="639763" y="4495949"/>
          <a:ext cx="3322637" cy="1128712"/>
        </p:xfrm>
        <a:graphic>
          <a:graphicData uri="http://schemas.openxmlformats.org/presentationml/2006/ole">
            <mc:AlternateContent xmlns:mc="http://schemas.openxmlformats.org/markup-compatibility/2006">
              <mc:Choice xmlns:v="urn:schemas-microsoft-com:vml" Requires="v">
                <p:oleObj spid="_x0000_s114549" name="Equation" r:id="rId14" imgW="1390735" imgH="361981" progId="Equation.3">
                  <p:embed/>
                </p:oleObj>
              </mc:Choice>
              <mc:Fallback>
                <p:oleObj name="Equation" r:id="rId14" imgW="1390735" imgH="361981" progId="Equation.3">
                  <p:embed/>
                  <p:pic>
                    <p:nvPicPr>
                      <p:cNvPr id="0" name="Object 10" descr="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9763" y="4495949"/>
                        <a:ext cx="3322637" cy="1128712"/>
                      </a:xfrm>
                      <a:prstGeom prst="rect">
                        <a:avLst/>
                      </a:prstGeom>
                      <a:noFill/>
                      <a:ln>
                        <a:noFill/>
                      </a:ln>
                      <a:effectLst/>
                      <a:extLst>
                        <a:ext uri="{909E8E84-426E-40DD-AFC4-6F175D3DCCD1}">
                          <a14:hiddenFill xmlns:a14="http://schemas.microsoft.com/office/drawing/2010/main">
                            <a:pattFill prst="pct20">
                              <a:fgClr>
                                <a:srgbClr val="00CC99"/>
                              </a:fgClr>
                              <a:bgClr>
                                <a:srgbClr val="FFFFFF"/>
                              </a:bgClr>
                            </a:patt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03" name="Object 11" descr="20%"/>
          <p:cNvGraphicFramePr>
            <a:graphicFrameLocks noChangeAspect="1"/>
          </p:cNvGraphicFramePr>
          <p:nvPr>
            <p:extLst>
              <p:ext uri="{D42A27DB-BD31-4B8C-83A1-F6EECF244321}">
                <p14:modId xmlns:p14="http://schemas.microsoft.com/office/powerpoint/2010/main" val="2881264537"/>
              </p:ext>
            </p:extLst>
          </p:nvPr>
        </p:nvGraphicFramePr>
        <p:xfrm>
          <a:off x="990600" y="5786586"/>
          <a:ext cx="1238250" cy="454025"/>
        </p:xfrm>
        <a:graphic>
          <a:graphicData uri="http://schemas.openxmlformats.org/presentationml/2006/ole">
            <mc:AlternateContent xmlns:mc="http://schemas.openxmlformats.org/markup-compatibility/2006">
              <mc:Choice xmlns:v="urn:schemas-microsoft-com:vml" Requires="v">
                <p:oleObj spid="_x0000_s114550" name="Equation" r:id="rId16" imgW="466728" imgH="123900" progId="Equation.3">
                  <p:embed/>
                </p:oleObj>
              </mc:Choice>
              <mc:Fallback>
                <p:oleObj name="Equation" r:id="rId16" imgW="466728" imgH="123900" progId="Equation.3">
                  <p:embed/>
                  <p:pic>
                    <p:nvPicPr>
                      <p:cNvPr id="0" name="Object 11" descr="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90600" y="5786586"/>
                        <a:ext cx="1238250" cy="454025"/>
                      </a:xfrm>
                      <a:prstGeom prst="rect">
                        <a:avLst/>
                      </a:prstGeom>
                      <a:noFill/>
                      <a:ln>
                        <a:noFill/>
                      </a:ln>
                      <a:effectLst/>
                      <a:extLst>
                        <a:ext uri="{909E8E84-426E-40DD-AFC4-6F175D3DCCD1}">
                          <a14:hiddenFill xmlns:a14="http://schemas.microsoft.com/office/drawing/2010/main">
                            <a:pattFill prst="pct20">
                              <a:fgClr>
                                <a:srgbClr val="00CC99"/>
                              </a:fgClr>
                              <a:bgClr>
                                <a:srgbClr val="FFFFFF"/>
                              </a:bgClr>
                            </a:patt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608" name="Rectangle 16"/>
          <p:cNvSpPr>
            <a:spLocks noChangeArrowheads="1"/>
          </p:cNvSpPr>
          <p:nvPr/>
        </p:nvSpPr>
        <p:spPr bwMode="auto">
          <a:xfrm>
            <a:off x="4787900" y="2852886"/>
            <a:ext cx="3671888" cy="519113"/>
          </a:xfrm>
          <a:prstGeom prst="rect">
            <a:avLst/>
          </a:prstGeom>
          <a:noFill/>
          <a:ln w="38100">
            <a:noFill/>
            <a:miter lim="800000"/>
            <a:headEnd/>
            <a:tailEnd/>
          </a:ln>
          <a:effectLst/>
        </p:spPr>
        <p:txBody>
          <a:bodyPr>
            <a:spAutoFit/>
          </a:bodyPr>
          <a:lstStyle/>
          <a:p>
            <a:pPr eaLnBrk="1" hangingPunct="1">
              <a:spcBef>
                <a:spcPct val="50000"/>
              </a:spcBef>
              <a:defRPr/>
            </a:pPr>
            <a:r>
              <a:rPr lang="en-US" altLang="zh-CN" sz="2800">
                <a:solidFill>
                  <a:srgbClr val="000099"/>
                </a:solidFill>
                <a:effectLst>
                  <a:outerShdw blurRad="38100" dist="38100" dir="2700000" algn="tl">
                    <a:srgbClr val="C0C0C0"/>
                  </a:outerShdw>
                </a:effectLst>
                <a:latin typeface="Times New Roman" pitchFamily="18" charset="0"/>
              </a:rPr>
              <a:t>(2)  </a:t>
            </a:r>
            <a:r>
              <a:rPr lang="zh-CN" altLang="en-US" sz="2800">
                <a:solidFill>
                  <a:srgbClr val="000099"/>
                </a:solidFill>
                <a:effectLst>
                  <a:outerShdw blurRad="38100" dist="38100" dir="2700000" algn="tl">
                    <a:srgbClr val="C0C0C0"/>
                  </a:outerShdw>
                </a:effectLst>
                <a:latin typeface="Times New Roman" pitchFamily="18" charset="0"/>
              </a:rPr>
              <a:t>微变等效电路</a:t>
            </a:r>
          </a:p>
        </p:txBody>
      </p:sp>
      <p:pic>
        <p:nvPicPr>
          <p:cNvPr id="110806" name="Picture 214" descr="图片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68800" y="3212976"/>
            <a:ext cx="466725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txBox="1">
            <a:spLocks noChangeArrowheads="1"/>
          </p:cNvSpPr>
          <p:nvPr/>
        </p:nvSpPr>
        <p:spPr bwMode="auto">
          <a:xfrm>
            <a:off x="0" y="61913"/>
            <a:ext cx="4876800" cy="609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b="1" kern="1200" dirty="0" smtClean="0">
                <a:solidFill>
                  <a:srgbClr val="0000FF"/>
                </a:solidFill>
                <a:latin typeface="微软雅黑" panose="020B0503020204020204" pitchFamily="34" charset="-122"/>
                <a:ea typeface="微软雅黑" panose="020B0503020204020204" pitchFamily="34" charset="-122"/>
                <a:cs typeface="+mn-cs"/>
              </a:rPr>
              <a:t>15.4.2   </a:t>
            </a:r>
            <a:r>
              <a:rPr lang="zh-CN" altLang="en-US" sz="2800" b="1" kern="1200" dirty="0" smtClean="0">
                <a:solidFill>
                  <a:srgbClr val="0000FF"/>
                </a:solidFill>
                <a:latin typeface="微软雅黑" panose="020B0503020204020204" pitchFamily="34" charset="-122"/>
                <a:ea typeface="微软雅黑" panose="020B0503020204020204" pitchFamily="34" charset="-122"/>
                <a:cs typeface="+mn-cs"/>
              </a:rPr>
              <a:t>分压式偏置电路</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608"/>
                                        </p:tgtEl>
                                        <p:attrNameLst>
                                          <p:attrName>style.visibility</p:attrName>
                                        </p:attrNameLst>
                                      </p:cBhvr>
                                      <p:to>
                                        <p:strVal val="visible"/>
                                      </p:to>
                                    </p:set>
                                    <p:animEffect transition="in" filter="wipe(left)">
                                      <p:cBhvr>
                                        <p:cTn id="7" dur="500"/>
                                        <p:tgtEl>
                                          <p:spTgt spid="1106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0806"/>
                                        </p:tgtEl>
                                        <p:attrNameLst>
                                          <p:attrName>style.visibility</p:attrName>
                                        </p:attrNameLst>
                                      </p:cBhvr>
                                      <p:to>
                                        <p:strVal val="visible"/>
                                      </p:to>
                                    </p:set>
                                    <p:animEffect transition="in" filter="wipe(left)">
                                      <p:cBhvr>
                                        <p:cTn id="12" dur="500"/>
                                        <p:tgtEl>
                                          <p:spTgt spid="1108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0594"/>
                                        </p:tgtEl>
                                        <p:attrNameLst>
                                          <p:attrName>style.visibility</p:attrName>
                                        </p:attrNameLst>
                                      </p:cBhvr>
                                      <p:to>
                                        <p:strVal val="visible"/>
                                      </p:to>
                                    </p:set>
                                    <p:animEffect transition="in" filter="wipe(left)">
                                      <p:cBhvr>
                                        <p:cTn id="17" dur="500"/>
                                        <p:tgtEl>
                                          <p:spTgt spid="1105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0597"/>
                                        </p:tgtEl>
                                        <p:attrNameLst>
                                          <p:attrName>style.visibility</p:attrName>
                                        </p:attrNameLst>
                                      </p:cBhvr>
                                      <p:to>
                                        <p:strVal val="visible"/>
                                      </p:to>
                                    </p:set>
                                    <p:animEffect transition="in" filter="wipe(left)">
                                      <p:cBhvr>
                                        <p:cTn id="22" dur="500"/>
                                        <p:tgtEl>
                                          <p:spTgt spid="1105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0596"/>
                                        </p:tgtEl>
                                        <p:attrNameLst>
                                          <p:attrName>style.visibility</p:attrName>
                                        </p:attrNameLst>
                                      </p:cBhvr>
                                      <p:to>
                                        <p:strVal val="visible"/>
                                      </p:to>
                                    </p:set>
                                    <p:animEffect transition="in" filter="wipe(left)">
                                      <p:cBhvr>
                                        <p:cTn id="27" dur="500"/>
                                        <p:tgtEl>
                                          <p:spTgt spid="11059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0599"/>
                                        </p:tgtEl>
                                        <p:attrNameLst>
                                          <p:attrName>style.visibility</p:attrName>
                                        </p:attrNameLst>
                                      </p:cBhvr>
                                      <p:to>
                                        <p:strVal val="visible"/>
                                      </p:to>
                                    </p:set>
                                    <p:animEffect transition="in" filter="wipe(left)">
                                      <p:cBhvr>
                                        <p:cTn id="32" dur="500"/>
                                        <p:tgtEl>
                                          <p:spTgt spid="1105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10600"/>
                                        </p:tgtEl>
                                        <p:attrNameLst>
                                          <p:attrName>style.visibility</p:attrName>
                                        </p:attrNameLst>
                                      </p:cBhvr>
                                      <p:to>
                                        <p:strVal val="visible"/>
                                      </p:to>
                                    </p:set>
                                    <p:animEffect transition="in" filter="wipe(left)">
                                      <p:cBhvr>
                                        <p:cTn id="37" dur="500"/>
                                        <p:tgtEl>
                                          <p:spTgt spid="11060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10595"/>
                                        </p:tgtEl>
                                        <p:attrNameLst>
                                          <p:attrName>style.visibility</p:attrName>
                                        </p:attrNameLst>
                                      </p:cBhvr>
                                      <p:to>
                                        <p:strVal val="visible"/>
                                      </p:to>
                                    </p:set>
                                    <p:animEffect transition="in" filter="wipe(left)">
                                      <p:cBhvr>
                                        <p:cTn id="42" dur="500"/>
                                        <p:tgtEl>
                                          <p:spTgt spid="11059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10602"/>
                                        </p:tgtEl>
                                        <p:attrNameLst>
                                          <p:attrName>style.visibility</p:attrName>
                                        </p:attrNameLst>
                                      </p:cBhvr>
                                      <p:to>
                                        <p:strVal val="visible"/>
                                      </p:to>
                                    </p:set>
                                    <p:animEffect transition="in" filter="wipe(left)">
                                      <p:cBhvr>
                                        <p:cTn id="47" dur="500"/>
                                        <p:tgtEl>
                                          <p:spTgt spid="11060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10603"/>
                                        </p:tgtEl>
                                        <p:attrNameLst>
                                          <p:attrName>style.visibility</p:attrName>
                                        </p:attrNameLst>
                                      </p:cBhvr>
                                      <p:to>
                                        <p:strVal val="visible"/>
                                      </p:to>
                                    </p:set>
                                    <p:animEffect transition="in" filter="wipe(left)">
                                      <p:cBhvr>
                                        <p:cTn id="52" dur="500"/>
                                        <p:tgtEl>
                                          <p:spTgt spid="110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animBg="1"/>
      <p:bldP spid="11060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386" name="Text Box 210"/>
          <p:cNvSpPr txBox="1">
            <a:spLocks noChangeArrowheads="1"/>
          </p:cNvSpPr>
          <p:nvPr/>
        </p:nvSpPr>
        <p:spPr bwMode="auto">
          <a:xfrm>
            <a:off x="2843213" y="5441802"/>
            <a:ext cx="3217862" cy="463846"/>
          </a:xfrm>
          <a:prstGeom prst="rect">
            <a:avLst/>
          </a:prstGeom>
          <a:noFill/>
          <a:ln w="38100">
            <a:noFill/>
            <a:miter lim="800000"/>
            <a:headEnd/>
            <a:tailEnd/>
          </a:ln>
          <a:effectLst/>
        </p:spPr>
        <p:txBody>
          <a:bodyPr lIns="90000" tIns="46800" rIns="90000" bIns="46800" anchor="ctr">
            <a:spAutoFit/>
          </a:bodyPr>
          <a:lstStyle/>
          <a:p>
            <a:pPr algn="ctr" eaLnBrk="1" hangingPunct="1">
              <a:spcBef>
                <a:spcPct val="50000"/>
              </a:spcBef>
              <a:defRPr/>
            </a:pPr>
            <a:r>
              <a:rPr lang="zh-CN" altLang="en-US">
                <a:solidFill>
                  <a:srgbClr val="000099"/>
                </a:solidFill>
                <a:latin typeface="Times New Roman" pitchFamily="18" charset="0"/>
              </a:rPr>
              <a:t>共发射极放大电路</a:t>
            </a:r>
          </a:p>
        </p:txBody>
      </p:sp>
      <p:pic>
        <p:nvPicPr>
          <p:cNvPr id="11267" name="Picture 209" descr="图片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125" y="1989138"/>
            <a:ext cx="4676775"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4180" name="AutoShape 4"/>
          <p:cNvSpPr>
            <a:spLocks noChangeArrowheads="1"/>
          </p:cNvSpPr>
          <p:nvPr/>
        </p:nvSpPr>
        <p:spPr bwMode="auto">
          <a:xfrm>
            <a:off x="898525" y="5229225"/>
            <a:ext cx="1152525" cy="479425"/>
          </a:xfrm>
          <a:prstGeom prst="wedgeRoundRectCallout">
            <a:avLst>
              <a:gd name="adj1" fmla="val 61847"/>
              <a:gd name="adj2" fmla="val -145366"/>
              <a:gd name="adj3" fmla="val 16667"/>
            </a:avLst>
          </a:prstGeom>
          <a:gradFill rotWithShape="1">
            <a:gsLst>
              <a:gs pos="0">
                <a:srgbClr val="FFFFA3"/>
              </a:gs>
              <a:gs pos="50000">
                <a:schemeClr val="bg1"/>
              </a:gs>
              <a:gs pos="100000">
                <a:srgbClr val="FFFFA3"/>
              </a:gs>
            </a:gsLst>
            <a:lin ang="5400000" scaled="1"/>
          </a:gradFill>
          <a:ln w="28575">
            <a:solidFill>
              <a:srgbClr val="006600"/>
            </a:solidFill>
            <a:miter lim="800000"/>
            <a:headEnd/>
            <a:tailEnd/>
          </a:ln>
          <a:effectLst/>
        </p:spPr>
        <p:txBody>
          <a:bodyPr lIns="90000" tIns="46800" rIns="90000" bIns="46800" anchor="ctr"/>
          <a:lstStyle/>
          <a:p>
            <a:pPr eaLnBrk="1" hangingPunct="1">
              <a:lnSpc>
                <a:spcPct val="90000"/>
              </a:lnSpc>
              <a:defRPr/>
            </a:pPr>
            <a:r>
              <a:rPr lang="zh-CN" altLang="en-US" sz="2200">
                <a:solidFill>
                  <a:schemeClr val="tx1"/>
                </a:solidFill>
                <a:latin typeface="Times New Roman" pitchFamily="18" charset="0"/>
                <a:ea typeface="楷体_GB2312" pitchFamily="49" charset="-122"/>
              </a:rPr>
              <a:t>信号源</a:t>
            </a:r>
          </a:p>
        </p:txBody>
      </p:sp>
      <p:sp>
        <p:nvSpPr>
          <p:cNvPr id="434247" name="AutoShape 71"/>
          <p:cNvSpPr>
            <a:spLocks noChangeArrowheads="1"/>
          </p:cNvSpPr>
          <p:nvPr/>
        </p:nvSpPr>
        <p:spPr bwMode="auto">
          <a:xfrm>
            <a:off x="395288" y="1196975"/>
            <a:ext cx="2952750" cy="1223963"/>
          </a:xfrm>
          <a:prstGeom prst="wedgeRoundRectCallout">
            <a:avLst>
              <a:gd name="adj1" fmla="val 46611"/>
              <a:gd name="adj2" fmla="val 91634"/>
              <a:gd name="adj3" fmla="val 16667"/>
            </a:avLst>
          </a:prstGeom>
          <a:gradFill rotWithShape="1">
            <a:gsLst>
              <a:gs pos="0">
                <a:srgbClr val="FFFFA3"/>
              </a:gs>
              <a:gs pos="50000">
                <a:schemeClr val="bg1"/>
              </a:gs>
              <a:gs pos="100000">
                <a:srgbClr val="FFFFA3"/>
              </a:gs>
            </a:gsLst>
            <a:lin ang="5400000" scaled="1"/>
          </a:gradFill>
          <a:ln w="19050">
            <a:solidFill>
              <a:srgbClr val="006600"/>
            </a:solidFill>
            <a:miter lim="800000"/>
            <a:headEnd/>
            <a:tailEnd/>
          </a:ln>
          <a:effectLst/>
        </p:spPr>
        <p:txBody>
          <a:bodyPr/>
          <a:lstStyle/>
          <a:p>
            <a:pPr>
              <a:defRPr/>
            </a:pPr>
            <a:r>
              <a:rPr lang="zh-CN" altLang="en-US" sz="2200">
                <a:solidFill>
                  <a:srgbClr val="000099"/>
                </a:solidFill>
                <a:latin typeface="Times New Roman" pitchFamily="18" charset="0"/>
                <a:ea typeface="楷体_GB2312" pitchFamily="49" charset="-122"/>
              </a:rPr>
              <a:t>基极偏置电阻</a:t>
            </a:r>
            <a:r>
              <a:rPr lang="zh-CN" altLang="en-US" sz="2200">
                <a:solidFill>
                  <a:srgbClr val="663300"/>
                </a:solidFill>
                <a:latin typeface="Times New Roman" pitchFamily="18" charset="0"/>
                <a:ea typeface="楷体_GB2312" pitchFamily="49" charset="-122"/>
              </a:rPr>
              <a:t>的作用是为放大电路提供合适的静态工作点。</a:t>
            </a:r>
            <a:endParaRPr lang="zh-CN" altLang="en-US" sz="2200">
              <a:solidFill>
                <a:schemeClr val="tx1"/>
              </a:solidFill>
              <a:latin typeface="Times New Roman" pitchFamily="18" charset="0"/>
              <a:ea typeface="楷体_GB2312" pitchFamily="49" charset="-122"/>
            </a:endParaRPr>
          </a:p>
        </p:txBody>
      </p:sp>
      <p:sp>
        <p:nvSpPr>
          <p:cNvPr id="434248" name="AutoShape 72"/>
          <p:cNvSpPr>
            <a:spLocks noChangeArrowheads="1"/>
          </p:cNvSpPr>
          <p:nvPr/>
        </p:nvSpPr>
        <p:spPr bwMode="auto">
          <a:xfrm>
            <a:off x="250825" y="2636838"/>
            <a:ext cx="1800225" cy="2305050"/>
          </a:xfrm>
          <a:prstGeom prst="wedgeRoundRectCallout">
            <a:avLst>
              <a:gd name="adj1" fmla="val 87565"/>
              <a:gd name="adj2" fmla="val -8403"/>
              <a:gd name="adj3" fmla="val 16667"/>
            </a:avLst>
          </a:prstGeom>
          <a:gradFill rotWithShape="1">
            <a:gsLst>
              <a:gs pos="0">
                <a:srgbClr val="FFFFA3"/>
              </a:gs>
              <a:gs pos="50000">
                <a:schemeClr val="bg1"/>
              </a:gs>
              <a:gs pos="100000">
                <a:srgbClr val="FFFFA3"/>
              </a:gs>
            </a:gsLst>
            <a:lin ang="5400000" scaled="1"/>
          </a:gradFill>
          <a:ln w="19050">
            <a:solidFill>
              <a:srgbClr val="006600"/>
            </a:solidFill>
            <a:miter lim="800000"/>
            <a:headEnd/>
            <a:tailEnd/>
          </a:ln>
          <a:effectLst/>
        </p:spPr>
        <p:txBody>
          <a:bodyPr/>
          <a:lstStyle/>
          <a:p>
            <a:pPr>
              <a:defRPr/>
            </a:pPr>
            <a:r>
              <a:rPr lang="zh-CN" altLang="en-US" sz="2200">
                <a:solidFill>
                  <a:srgbClr val="000099"/>
                </a:solidFill>
                <a:latin typeface="Times New Roman" pitchFamily="18" charset="0"/>
                <a:ea typeface="楷体_GB2312" pitchFamily="49" charset="-122"/>
              </a:rPr>
              <a:t>输入耦合电容</a:t>
            </a:r>
            <a:r>
              <a:rPr lang="en-US" altLang="zh-CN" sz="2200">
                <a:solidFill>
                  <a:srgbClr val="663300"/>
                </a:solidFill>
                <a:latin typeface="Times New Roman" pitchFamily="18" charset="0"/>
                <a:ea typeface="楷体_GB2312" pitchFamily="49" charset="-122"/>
              </a:rPr>
              <a:t>C</a:t>
            </a:r>
            <a:r>
              <a:rPr lang="en-US" altLang="zh-CN" sz="2200" baseline="-25000">
                <a:solidFill>
                  <a:srgbClr val="663300"/>
                </a:solidFill>
                <a:latin typeface="Times New Roman" pitchFamily="18" charset="0"/>
                <a:ea typeface="楷体_GB2312" pitchFamily="49" charset="-122"/>
              </a:rPr>
              <a:t>1</a:t>
            </a:r>
            <a:r>
              <a:rPr lang="zh-CN" altLang="en-US" sz="2200">
                <a:solidFill>
                  <a:srgbClr val="663300"/>
                </a:solidFill>
                <a:latin typeface="Times New Roman" pitchFamily="18" charset="0"/>
                <a:ea typeface="楷体_GB2312" pitchFamily="49" charset="-122"/>
              </a:rPr>
              <a:t>的作用是隔离直流和让输入交流信号顺利通过。</a:t>
            </a:r>
          </a:p>
        </p:txBody>
      </p:sp>
      <p:sp>
        <p:nvSpPr>
          <p:cNvPr id="434249" name="AutoShape 73"/>
          <p:cNvSpPr>
            <a:spLocks noChangeArrowheads="1"/>
          </p:cNvSpPr>
          <p:nvPr/>
        </p:nvSpPr>
        <p:spPr bwMode="auto">
          <a:xfrm>
            <a:off x="4859338" y="981075"/>
            <a:ext cx="3529012" cy="1223963"/>
          </a:xfrm>
          <a:prstGeom prst="wedgeRoundRectCallout">
            <a:avLst>
              <a:gd name="adj1" fmla="val -60301"/>
              <a:gd name="adj2" fmla="val 89171"/>
              <a:gd name="adj3" fmla="val 16667"/>
            </a:avLst>
          </a:prstGeom>
          <a:gradFill rotWithShape="1">
            <a:gsLst>
              <a:gs pos="0">
                <a:srgbClr val="FFFFA3"/>
              </a:gs>
              <a:gs pos="50000">
                <a:schemeClr val="bg1"/>
              </a:gs>
              <a:gs pos="100000">
                <a:srgbClr val="FFFFA3"/>
              </a:gs>
            </a:gsLst>
            <a:lin ang="5400000" scaled="1"/>
          </a:gradFill>
          <a:ln w="19050">
            <a:solidFill>
              <a:srgbClr val="006600"/>
            </a:solidFill>
            <a:miter lim="800000"/>
            <a:headEnd/>
            <a:tailEnd/>
          </a:ln>
          <a:effectLst/>
        </p:spPr>
        <p:txBody>
          <a:bodyPr/>
          <a:lstStyle/>
          <a:p>
            <a:pPr>
              <a:defRPr/>
            </a:pPr>
            <a:r>
              <a:rPr lang="zh-CN" altLang="en-US" sz="2200">
                <a:solidFill>
                  <a:srgbClr val="000099"/>
                </a:solidFill>
                <a:latin typeface="Times New Roman" pitchFamily="18" charset="0"/>
                <a:ea typeface="楷体_GB2312" pitchFamily="49" charset="-122"/>
              </a:rPr>
              <a:t>集电极电阻</a:t>
            </a:r>
            <a:r>
              <a:rPr lang="en-US" altLang="zh-CN" sz="2200" i="1">
                <a:solidFill>
                  <a:srgbClr val="663300"/>
                </a:solidFill>
                <a:latin typeface="Times New Roman" pitchFamily="18" charset="0"/>
                <a:ea typeface="楷体_GB2312" pitchFamily="49" charset="-122"/>
              </a:rPr>
              <a:t>R</a:t>
            </a:r>
            <a:r>
              <a:rPr lang="en-US" altLang="zh-CN" sz="2200" baseline="-25000">
                <a:solidFill>
                  <a:srgbClr val="663300"/>
                </a:solidFill>
                <a:latin typeface="Times New Roman" pitchFamily="18" charset="0"/>
                <a:ea typeface="楷体_GB2312" pitchFamily="49" charset="-122"/>
              </a:rPr>
              <a:t>C</a:t>
            </a:r>
            <a:r>
              <a:rPr lang="zh-CN" altLang="en-US" sz="2200">
                <a:solidFill>
                  <a:srgbClr val="663300"/>
                </a:solidFill>
                <a:latin typeface="Times New Roman" pitchFamily="18" charset="0"/>
                <a:ea typeface="楷体_GB2312" pitchFamily="49" charset="-122"/>
              </a:rPr>
              <a:t>的作用是将放大的集电极电流转换成晶体管的输出电压。</a:t>
            </a:r>
          </a:p>
        </p:txBody>
      </p:sp>
      <p:sp>
        <p:nvSpPr>
          <p:cNvPr id="434250" name="AutoShape 74"/>
          <p:cNvSpPr>
            <a:spLocks noChangeArrowheads="1"/>
          </p:cNvSpPr>
          <p:nvPr/>
        </p:nvSpPr>
        <p:spPr bwMode="auto">
          <a:xfrm>
            <a:off x="6227763" y="2636838"/>
            <a:ext cx="2520950" cy="1223962"/>
          </a:xfrm>
          <a:prstGeom prst="wedgeRoundRectCallout">
            <a:avLst>
              <a:gd name="adj1" fmla="val -66625"/>
              <a:gd name="adj2" fmla="val -75162"/>
              <a:gd name="adj3" fmla="val 16667"/>
            </a:avLst>
          </a:prstGeom>
          <a:gradFill rotWithShape="1">
            <a:gsLst>
              <a:gs pos="0">
                <a:srgbClr val="FFFFA3"/>
              </a:gs>
              <a:gs pos="50000">
                <a:schemeClr val="bg1"/>
              </a:gs>
              <a:gs pos="100000">
                <a:srgbClr val="FFFFA3"/>
              </a:gs>
            </a:gsLst>
            <a:lin ang="5400000" scaled="1"/>
          </a:gradFill>
          <a:ln w="19050">
            <a:solidFill>
              <a:srgbClr val="006600"/>
            </a:solidFill>
            <a:miter lim="800000"/>
            <a:headEnd/>
            <a:tailEnd/>
          </a:ln>
          <a:effectLst/>
        </p:spPr>
        <p:txBody>
          <a:bodyPr/>
          <a:lstStyle/>
          <a:p>
            <a:pPr>
              <a:defRPr/>
            </a:pPr>
            <a:r>
              <a:rPr lang="zh-CN" altLang="en-US" sz="2200">
                <a:solidFill>
                  <a:srgbClr val="663300"/>
                </a:solidFill>
                <a:latin typeface="Times New Roman" pitchFamily="18" charset="0"/>
                <a:ea typeface="楷体_GB2312" pitchFamily="49" charset="-122"/>
              </a:rPr>
              <a:t>放大电路提供能量，并保证晶体管工作在放大区</a:t>
            </a:r>
          </a:p>
        </p:txBody>
      </p:sp>
      <p:sp>
        <p:nvSpPr>
          <p:cNvPr id="434251" name="AutoShape 75"/>
          <p:cNvSpPr>
            <a:spLocks noChangeArrowheads="1"/>
          </p:cNvSpPr>
          <p:nvPr/>
        </p:nvSpPr>
        <p:spPr bwMode="auto">
          <a:xfrm>
            <a:off x="1331913" y="5157788"/>
            <a:ext cx="2663825" cy="1223962"/>
          </a:xfrm>
          <a:prstGeom prst="wedgeRoundRectCallout">
            <a:avLst>
              <a:gd name="adj1" fmla="val 56736"/>
              <a:gd name="adj2" fmla="val -162319"/>
              <a:gd name="adj3" fmla="val 16667"/>
            </a:avLst>
          </a:prstGeom>
          <a:gradFill rotWithShape="1">
            <a:gsLst>
              <a:gs pos="0">
                <a:srgbClr val="FFFFA3"/>
              </a:gs>
              <a:gs pos="50000">
                <a:schemeClr val="bg1"/>
              </a:gs>
              <a:gs pos="100000">
                <a:srgbClr val="FFFFA3"/>
              </a:gs>
            </a:gsLst>
            <a:lin ang="5400000" scaled="1"/>
          </a:gradFill>
          <a:ln w="19050">
            <a:solidFill>
              <a:srgbClr val="006600"/>
            </a:solidFill>
            <a:miter lim="800000"/>
            <a:headEnd/>
            <a:tailEnd/>
          </a:ln>
          <a:effectLst/>
        </p:spPr>
        <p:txBody>
          <a:bodyPr/>
          <a:lstStyle/>
          <a:p>
            <a:pPr>
              <a:defRPr/>
            </a:pPr>
            <a:r>
              <a:rPr lang="zh-CN" altLang="en-US" sz="2200">
                <a:solidFill>
                  <a:srgbClr val="000099"/>
                </a:solidFill>
                <a:latin typeface="Times New Roman" pitchFamily="18" charset="0"/>
                <a:ea typeface="楷体_GB2312" pitchFamily="49" charset="-122"/>
              </a:rPr>
              <a:t>晶体管</a:t>
            </a:r>
            <a:r>
              <a:rPr lang="en-US" altLang="zh-CN" sz="2200">
                <a:solidFill>
                  <a:srgbClr val="663300"/>
                </a:solidFill>
                <a:latin typeface="Times New Roman" pitchFamily="18" charset="0"/>
                <a:ea typeface="楷体_GB2312" pitchFamily="49" charset="-122"/>
              </a:rPr>
              <a:t>T </a:t>
            </a:r>
            <a:r>
              <a:rPr lang="zh-CN" altLang="en-US" sz="2200">
                <a:solidFill>
                  <a:srgbClr val="663300"/>
                </a:solidFill>
                <a:latin typeface="Times New Roman" pitchFamily="18" charset="0"/>
                <a:ea typeface="楷体_GB2312" pitchFamily="49" charset="-122"/>
              </a:rPr>
              <a:t>在放大电路中起以小控大的能量控制作用。</a:t>
            </a:r>
          </a:p>
        </p:txBody>
      </p:sp>
      <p:sp>
        <p:nvSpPr>
          <p:cNvPr id="434252" name="AutoShape 76"/>
          <p:cNvSpPr>
            <a:spLocks noChangeArrowheads="1"/>
          </p:cNvSpPr>
          <p:nvPr/>
        </p:nvSpPr>
        <p:spPr bwMode="auto">
          <a:xfrm>
            <a:off x="5364163" y="4652963"/>
            <a:ext cx="3240087" cy="1223962"/>
          </a:xfrm>
          <a:prstGeom prst="wedgeRoundRectCallout">
            <a:avLst>
              <a:gd name="adj1" fmla="val -61708"/>
              <a:gd name="adj2" fmla="val -167250"/>
              <a:gd name="adj3" fmla="val 16667"/>
            </a:avLst>
          </a:prstGeom>
          <a:gradFill rotWithShape="1">
            <a:gsLst>
              <a:gs pos="0">
                <a:srgbClr val="FFFFA3"/>
              </a:gs>
              <a:gs pos="50000">
                <a:schemeClr val="bg1"/>
              </a:gs>
              <a:gs pos="100000">
                <a:srgbClr val="FFFFA3"/>
              </a:gs>
            </a:gsLst>
            <a:lin ang="5400000" scaled="1"/>
          </a:gradFill>
          <a:ln w="19050">
            <a:solidFill>
              <a:srgbClr val="006600"/>
            </a:solidFill>
            <a:miter lim="800000"/>
            <a:headEnd/>
            <a:tailEnd/>
          </a:ln>
          <a:effectLst/>
        </p:spPr>
        <p:txBody>
          <a:bodyPr/>
          <a:lstStyle/>
          <a:p>
            <a:pPr>
              <a:defRPr/>
            </a:pPr>
            <a:r>
              <a:rPr lang="zh-CN" altLang="en-US" sz="2200">
                <a:solidFill>
                  <a:srgbClr val="000099"/>
                </a:solidFill>
                <a:latin typeface="Times New Roman" pitchFamily="18" charset="0"/>
                <a:ea typeface="楷体_GB2312" pitchFamily="49" charset="-122"/>
              </a:rPr>
              <a:t>输出耦合电容</a:t>
            </a:r>
            <a:r>
              <a:rPr lang="zh-CN" altLang="en-US" sz="2200">
                <a:solidFill>
                  <a:srgbClr val="663300"/>
                </a:solidFill>
                <a:latin typeface="Times New Roman" pitchFamily="18" charset="0"/>
                <a:ea typeface="楷体_GB2312" pitchFamily="49" charset="-122"/>
              </a:rPr>
              <a:t> </a:t>
            </a:r>
            <a:r>
              <a:rPr lang="en-US" altLang="zh-CN" sz="2200">
                <a:solidFill>
                  <a:srgbClr val="663300"/>
                </a:solidFill>
                <a:latin typeface="Times New Roman" pitchFamily="18" charset="0"/>
                <a:ea typeface="楷体_GB2312" pitchFamily="49" charset="-122"/>
              </a:rPr>
              <a:t>C</a:t>
            </a:r>
            <a:r>
              <a:rPr lang="en-US" altLang="zh-CN" sz="2200" baseline="-25000">
                <a:solidFill>
                  <a:srgbClr val="663300"/>
                </a:solidFill>
                <a:latin typeface="Times New Roman" pitchFamily="18" charset="0"/>
                <a:ea typeface="楷体_GB2312" pitchFamily="49" charset="-122"/>
              </a:rPr>
              <a:t>2 </a:t>
            </a:r>
            <a:r>
              <a:rPr lang="zh-CN" altLang="en-US" sz="2200">
                <a:solidFill>
                  <a:srgbClr val="663300"/>
                </a:solidFill>
                <a:latin typeface="Times New Roman" pitchFamily="18" charset="0"/>
                <a:ea typeface="楷体_GB2312" pitchFamily="49" charset="-122"/>
              </a:rPr>
              <a:t>的作用是隔离直流和让放大的交流信号顺利输出。</a:t>
            </a:r>
          </a:p>
        </p:txBody>
      </p:sp>
      <p:sp>
        <p:nvSpPr>
          <p:cNvPr id="434253" name="AutoShape 77"/>
          <p:cNvSpPr>
            <a:spLocks noChangeArrowheads="1"/>
          </p:cNvSpPr>
          <p:nvPr/>
        </p:nvSpPr>
        <p:spPr bwMode="auto">
          <a:xfrm>
            <a:off x="4284663" y="5300663"/>
            <a:ext cx="936625" cy="446087"/>
          </a:xfrm>
          <a:prstGeom prst="wedgeRoundRectCallout">
            <a:avLst>
              <a:gd name="adj1" fmla="val 66102"/>
              <a:gd name="adj2" fmla="val -253204"/>
              <a:gd name="adj3" fmla="val 16667"/>
            </a:avLst>
          </a:prstGeom>
          <a:gradFill rotWithShape="1">
            <a:gsLst>
              <a:gs pos="0">
                <a:srgbClr val="FFFFA3"/>
              </a:gs>
              <a:gs pos="50000">
                <a:schemeClr val="bg1"/>
              </a:gs>
              <a:gs pos="100000">
                <a:srgbClr val="FFFFA3"/>
              </a:gs>
            </a:gsLst>
            <a:lin ang="5400000" scaled="1"/>
          </a:gradFill>
          <a:ln w="28575">
            <a:solidFill>
              <a:srgbClr val="006600"/>
            </a:solidFill>
            <a:miter lim="800000"/>
            <a:headEnd/>
            <a:tailEnd/>
          </a:ln>
          <a:effectLst/>
        </p:spPr>
        <p:txBody>
          <a:bodyPr lIns="90000" tIns="46800" rIns="90000" bIns="46800" anchor="ctr">
            <a:spAutoFit/>
          </a:bodyPr>
          <a:lstStyle/>
          <a:p>
            <a:pPr eaLnBrk="1" hangingPunct="1">
              <a:lnSpc>
                <a:spcPct val="90000"/>
              </a:lnSpc>
              <a:defRPr/>
            </a:pPr>
            <a:r>
              <a:rPr lang="zh-CN" altLang="en-US" sz="2200">
                <a:solidFill>
                  <a:schemeClr val="tx1"/>
                </a:solidFill>
                <a:latin typeface="Times New Roman" pitchFamily="18" charset="0"/>
                <a:ea typeface="楷体_GB2312" pitchFamily="49" charset="-122"/>
              </a:rPr>
              <a:t>负载</a:t>
            </a:r>
          </a:p>
        </p:txBody>
      </p:sp>
      <p:sp>
        <p:nvSpPr>
          <p:cNvPr id="11277" name="AutoShape 13"/>
          <p:cNvSpPr>
            <a:spLocks noChangeAspect="1" noChangeArrowheads="1"/>
          </p:cNvSpPr>
          <p:nvPr/>
        </p:nvSpPr>
        <p:spPr bwMode="auto">
          <a:xfrm>
            <a:off x="1635125" y="1989138"/>
            <a:ext cx="4676775"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4" name="Rectangle 3"/>
          <p:cNvSpPr>
            <a:spLocks noChangeArrowheads="1"/>
          </p:cNvSpPr>
          <p:nvPr/>
        </p:nvSpPr>
        <p:spPr bwMode="auto">
          <a:xfrm>
            <a:off x="0" y="106424"/>
            <a:ext cx="5903912" cy="525401"/>
          </a:xfrm>
          <a:prstGeom prst="rect">
            <a:avLst/>
          </a:prstGeom>
          <a:noFill/>
          <a:ln w="38100">
            <a:noFill/>
            <a:miter lim="800000"/>
            <a:headEnd/>
            <a:tailEnd/>
          </a:ln>
          <a:effectLst/>
        </p:spPr>
        <p:txBody>
          <a:bodyPr lIns="90000" tIns="46800" rIns="90000" bIns="46800" anchor="ctr">
            <a:spAutoFit/>
          </a:bodyPr>
          <a:lstStyle/>
          <a:p>
            <a:pPr eaLnBrk="1" hangingPunct="1">
              <a:defRPr/>
            </a:pPr>
            <a:r>
              <a:rPr lang="en-US" altLang="zh-CN" sz="2800" dirty="0">
                <a:solidFill>
                  <a:srgbClr val="0000FF"/>
                </a:solidFill>
                <a:latin typeface="微软雅黑" panose="020B0503020204020204" pitchFamily="34" charset="-122"/>
                <a:ea typeface="微软雅黑" panose="020B0503020204020204" pitchFamily="34" charset="-122"/>
                <a:cs typeface="+mj-cs"/>
              </a:rPr>
              <a:t>15.1.1  </a:t>
            </a:r>
            <a:r>
              <a:rPr lang="zh-CN" altLang="en-US" sz="2800" dirty="0">
                <a:solidFill>
                  <a:srgbClr val="0000FF"/>
                </a:solidFill>
                <a:latin typeface="微软雅黑" panose="020B0503020204020204" pitchFamily="34" charset="-122"/>
                <a:ea typeface="微软雅黑" panose="020B0503020204020204" pitchFamily="34" charset="-122"/>
                <a:cs typeface="+mj-cs"/>
              </a:rPr>
              <a:t>电路组成及各元件作用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34251"/>
                                        </p:tgtEl>
                                        <p:attrNameLst>
                                          <p:attrName>style.visibility</p:attrName>
                                        </p:attrNameLst>
                                      </p:cBhvr>
                                      <p:to>
                                        <p:strVal val="visible"/>
                                      </p:to>
                                    </p:set>
                                    <p:animEffect transition="in" filter="wipe(down)">
                                      <p:cBhvr>
                                        <p:cTn id="7" dur="500"/>
                                        <p:tgtEl>
                                          <p:spTgt spid="434251"/>
                                        </p:tgtEl>
                                      </p:cBhvr>
                                    </p:animEffect>
                                  </p:childTnLst>
                                  <p:subTnLst>
                                    <p:set>
                                      <p:cBhvr override="childStyle">
                                        <p:cTn dur="1" fill="hold" display="0" masterRel="nextClick" afterEffect="1"/>
                                        <p:tgtEl>
                                          <p:spTgt spid="434251"/>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34250"/>
                                        </p:tgtEl>
                                        <p:attrNameLst>
                                          <p:attrName>style.visibility</p:attrName>
                                        </p:attrNameLst>
                                      </p:cBhvr>
                                      <p:to>
                                        <p:strVal val="visible"/>
                                      </p:to>
                                    </p:set>
                                    <p:animEffect transition="in" filter="wipe(down)">
                                      <p:cBhvr>
                                        <p:cTn id="12" dur="500"/>
                                        <p:tgtEl>
                                          <p:spTgt spid="434250"/>
                                        </p:tgtEl>
                                      </p:cBhvr>
                                    </p:animEffect>
                                  </p:childTnLst>
                                  <p:subTnLst>
                                    <p:set>
                                      <p:cBhvr override="childStyle">
                                        <p:cTn dur="1" fill="hold" display="0" masterRel="nextClick" afterEffect="1"/>
                                        <p:tgtEl>
                                          <p:spTgt spid="434250"/>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4247"/>
                                        </p:tgtEl>
                                        <p:attrNameLst>
                                          <p:attrName>style.visibility</p:attrName>
                                        </p:attrNameLst>
                                      </p:cBhvr>
                                      <p:to>
                                        <p:strVal val="visible"/>
                                      </p:to>
                                    </p:set>
                                    <p:animEffect transition="in" filter="wipe(left)">
                                      <p:cBhvr>
                                        <p:cTn id="17" dur="500"/>
                                        <p:tgtEl>
                                          <p:spTgt spid="434247"/>
                                        </p:tgtEl>
                                      </p:cBhvr>
                                    </p:animEffect>
                                  </p:childTnLst>
                                  <p:subTnLst>
                                    <p:set>
                                      <p:cBhvr override="childStyle">
                                        <p:cTn dur="1" fill="hold" display="0" masterRel="nextClick" afterEffect="1"/>
                                        <p:tgtEl>
                                          <p:spTgt spid="434247"/>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434249"/>
                                        </p:tgtEl>
                                        <p:attrNameLst>
                                          <p:attrName>style.visibility</p:attrName>
                                        </p:attrNameLst>
                                      </p:cBhvr>
                                      <p:to>
                                        <p:strVal val="visible"/>
                                      </p:to>
                                    </p:set>
                                    <p:animEffect transition="in" filter="wipe(right)">
                                      <p:cBhvr>
                                        <p:cTn id="22" dur="500"/>
                                        <p:tgtEl>
                                          <p:spTgt spid="434249"/>
                                        </p:tgtEl>
                                      </p:cBhvr>
                                    </p:animEffect>
                                  </p:childTnLst>
                                  <p:subTnLst>
                                    <p:set>
                                      <p:cBhvr override="childStyle">
                                        <p:cTn dur="1" fill="hold" display="0" masterRel="nextClick" afterEffect="1"/>
                                        <p:tgtEl>
                                          <p:spTgt spid="434249"/>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4248"/>
                                        </p:tgtEl>
                                        <p:attrNameLst>
                                          <p:attrName>style.visibility</p:attrName>
                                        </p:attrNameLst>
                                      </p:cBhvr>
                                      <p:to>
                                        <p:strVal val="visible"/>
                                      </p:to>
                                    </p:set>
                                    <p:animEffect transition="in" filter="wipe(left)">
                                      <p:cBhvr>
                                        <p:cTn id="27" dur="500"/>
                                        <p:tgtEl>
                                          <p:spTgt spid="434248"/>
                                        </p:tgtEl>
                                      </p:cBhvr>
                                    </p:animEffect>
                                  </p:childTnLst>
                                  <p:subTnLst>
                                    <p:set>
                                      <p:cBhvr override="childStyle">
                                        <p:cTn dur="1" fill="hold" display="0" masterRel="nextClick" afterEffect="1"/>
                                        <p:tgtEl>
                                          <p:spTgt spid="434248"/>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434252"/>
                                        </p:tgtEl>
                                        <p:attrNameLst>
                                          <p:attrName>style.visibility</p:attrName>
                                        </p:attrNameLst>
                                      </p:cBhvr>
                                      <p:to>
                                        <p:strVal val="visible"/>
                                      </p:to>
                                    </p:set>
                                    <p:animEffect transition="in" filter="wipe(right)">
                                      <p:cBhvr>
                                        <p:cTn id="32" dur="500"/>
                                        <p:tgtEl>
                                          <p:spTgt spid="434252"/>
                                        </p:tgtEl>
                                      </p:cBhvr>
                                    </p:animEffect>
                                  </p:childTnLst>
                                  <p:subTnLst>
                                    <p:set>
                                      <p:cBhvr override="childStyle">
                                        <p:cTn dur="1" fill="hold" display="0" masterRel="nextClick" afterEffect="1"/>
                                        <p:tgtEl>
                                          <p:spTgt spid="434252"/>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34180"/>
                                        </p:tgtEl>
                                        <p:attrNameLst>
                                          <p:attrName>style.visibility</p:attrName>
                                        </p:attrNameLst>
                                      </p:cBhvr>
                                      <p:to>
                                        <p:strVal val="visible"/>
                                      </p:to>
                                    </p:set>
                                    <p:animEffect transition="in" filter="wipe(left)">
                                      <p:cBhvr>
                                        <p:cTn id="37" dur="500"/>
                                        <p:tgtEl>
                                          <p:spTgt spid="43418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34253"/>
                                        </p:tgtEl>
                                        <p:attrNameLst>
                                          <p:attrName>style.visibility</p:attrName>
                                        </p:attrNameLst>
                                      </p:cBhvr>
                                      <p:to>
                                        <p:strVal val="visible"/>
                                      </p:to>
                                    </p:set>
                                    <p:animEffect transition="in" filter="wipe(down)">
                                      <p:cBhvr>
                                        <p:cTn id="42" dur="500"/>
                                        <p:tgtEl>
                                          <p:spTgt spid="434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80" grpId="0" animBg="1"/>
      <p:bldP spid="434247" grpId="0" animBg="1"/>
      <p:bldP spid="434248" grpId="0" animBg="1"/>
      <p:bldP spid="434249" grpId="0" animBg="1"/>
      <p:bldP spid="434250" grpId="0" animBg="1"/>
      <p:bldP spid="434251" grpId="0" animBg="1"/>
      <p:bldP spid="434252" grpId="0" animBg="1"/>
      <p:bldP spid="434253"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8" name="Rectangle 12"/>
          <p:cNvSpPr>
            <a:spLocks noChangeArrowheads="1"/>
          </p:cNvSpPr>
          <p:nvPr/>
        </p:nvSpPr>
        <p:spPr bwMode="auto">
          <a:xfrm>
            <a:off x="1676400" y="646113"/>
            <a:ext cx="6400800" cy="838200"/>
          </a:xfrm>
          <a:prstGeom prst="rect">
            <a:avLst/>
          </a:prstGeom>
          <a:noFill/>
          <a:ln w="9525">
            <a:noFill/>
            <a:miter lim="800000"/>
            <a:headEnd/>
            <a:tailEnd/>
          </a:ln>
          <a:effectLst/>
        </p:spPr>
        <p:txBody>
          <a:bodyPr/>
          <a:lstStyle/>
          <a:p>
            <a:pPr marL="342900" indent="-342900" algn="ctr" eaLnBrk="1" hangingPunct="1">
              <a:defRPr/>
            </a:pPr>
            <a:r>
              <a:rPr lang="zh-CN" altLang="en-US" sz="4000" dirty="0">
                <a:solidFill>
                  <a:srgbClr val="0000FF"/>
                </a:solidFill>
                <a:latin typeface="微软雅黑" panose="020B0503020204020204" pitchFamily="34" charset="-122"/>
                <a:ea typeface="微软雅黑" panose="020B0503020204020204" pitchFamily="34" charset="-122"/>
                <a:cs typeface="+mj-cs"/>
              </a:rPr>
              <a:t>第</a:t>
            </a:r>
            <a:r>
              <a:rPr lang="en-US" altLang="zh-CN" sz="4000" dirty="0">
                <a:solidFill>
                  <a:srgbClr val="0000FF"/>
                </a:solidFill>
                <a:latin typeface="微软雅黑" panose="020B0503020204020204" pitchFamily="34" charset="-122"/>
                <a:ea typeface="微软雅黑" panose="020B0503020204020204" pitchFamily="34" charset="-122"/>
                <a:cs typeface="+mj-cs"/>
              </a:rPr>
              <a:t>15</a:t>
            </a:r>
            <a:r>
              <a:rPr lang="zh-CN" altLang="en-US" sz="4000" dirty="0">
                <a:solidFill>
                  <a:srgbClr val="0000FF"/>
                </a:solidFill>
                <a:latin typeface="微软雅黑" panose="020B0503020204020204" pitchFamily="34" charset="-122"/>
                <a:ea typeface="微软雅黑" panose="020B0503020204020204" pitchFamily="34" charset="-122"/>
                <a:cs typeface="+mj-cs"/>
              </a:rPr>
              <a:t>章  基本放大电路</a:t>
            </a:r>
          </a:p>
        </p:txBody>
      </p:sp>
      <p:sp>
        <p:nvSpPr>
          <p:cNvPr id="4124" name="Rectangle 28">
            <a:hlinkClick r:id="rId3" action="ppaction://hlinksldjump"/>
          </p:cNvPr>
          <p:cNvSpPr>
            <a:spLocks noChangeArrowheads="1"/>
          </p:cNvSpPr>
          <p:nvPr/>
        </p:nvSpPr>
        <p:spPr bwMode="auto">
          <a:xfrm>
            <a:off x="1600200" y="1433544"/>
            <a:ext cx="54102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15.1 </a:t>
            </a:r>
            <a:r>
              <a:rPr lang="zh-CN" altLang="en-US" sz="2800" dirty="0">
                <a:solidFill>
                  <a:srgbClr val="0000FF"/>
                </a:solidFill>
                <a:latin typeface="微软雅黑" panose="020B0503020204020204" pitchFamily="34" charset="-122"/>
                <a:ea typeface="微软雅黑" panose="020B0503020204020204" pitchFamily="34" charset="-122"/>
              </a:rPr>
              <a:t>共发射极放大电路的组成</a:t>
            </a:r>
            <a:endParaRPr lang="zh-CN" altLang="en-US" sz="2800" dirty="0">
              <a:solidFill>
                <a:srgbClr val="0000FF"/>
              </a:solidFill>
              <a:latin typeface="微软雅黑" panose="020B0503020204020204" pitchFamily="34" charset="-122"/>
              <a:ea typeface="微软雅黑" panose="020B0503020204020204" pitchFamily="34" charset="-122"/>
              <a:hlinkClick r:id="rId4" action="ppaction://hlinksldjump"/>
            </a:endParaRPr>
          </a:p>
        </p:txBody>
      </p:sp>
      <p:sp>
        <p:nvSpPr>
          <p:cNvPr id="4125" name="Rectangle 29">
            <a:hlinkClick r:id="rId5" action="ppaction://hlinksldjump"/>
          </p:cNvPr>
          <p:cNvSpPr>
            <a:spLocks noChangeArrowheads="1"/>
          </p:cNvSpPr>
          <p:nvPr/>
        </p:nvSpPr>
        <p:spPr bwMode="auto">
          <a:xfrm>
            <a:off x="1604963" y="1983165"/>
            <a:ext cx="5481637"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15.2 </a:t>
            </a:r>
            <a:r>
              <a:rPr lang="zh-CN" altLang="en-US" sz="2800" dirty="0">
                <a:solidFill>
                  <a:srgbClr val="0000FF"/>
                </a:solidFill>
                <a:latin typeface="微软雅黑" panose="020B0503020204020204" pitchFamily="34" charset="-122"/>
                <a:ea typeface="微软雅黑" panose="020B0503020204020204" pitchFamily="34" charset="-122"/>
              </a:rPr>
              <a:t>放大电路的静态分析</a:t>
            </a:r>
          </a:p>
        </p:txBody>
      </p:sp>
      <p:sp>
        <p:nvSpPr>
          <p:cNvPr id="4126" name="Rectangle 30">
            <a:hlinkClick r:id="rId6" action="ppaction://hlinksldjump"/>
          </p:cNvPr>
          <p:cNvSpPr>
            <a:spLocks noChangeArrowheads="1"/>
          </p:cNvSpPr>
          <p:nvPr/>
        </p:nvSpPr>
        <p:spPr bwMode="auto">
          <a:xfrm>
            <a:off x="1600200" y="3117781"/>
            <a:ext cx="51816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15.4 </a:t>
            </a:r>
            <a:r>
              <a:rPr lang="zh-CN" altLang="en-US" sz="2800" dirty="0">
                <a:solidFill>
                  <a:srgbClr val="0000FF"/>
                </a:solidFill>
                <a:latin typeface="微软雅黑" panose="020B0503020204020204" pitchFamily="34" charset="-122"/>
                <a:ea typeface="微软雅黑" panose="020B0503020204020204" pitchFamily="34" charset="-122"/>
              </a:rPr>
              <a:t>静态工作点的稳定</a:t>
            </a:r>
          </a:p>
        </p:txBody>
      </p:sp>
      <p:sp>
        <p:nvSpPr>
          <p:cNvPr id="4127" name="Rectangle 31">
            <a:hlinkClick r:id="rId7" action="ppaction://hlinksldjump"/>
          </p:cNvPr>
          <p:cNvSpPr>
            <a:spLocks noChangeArrowheads="1"/>
          </p:cNvSpPr>
          <p:nvPr/>
        </p:nvSpPr>
        <p:spPr bwMode="auto">
          <a:xfrm>
            <a:off x="1600200" y="4149080"/>
            <a:ext cx="35052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latin typeface="微软雅黑" panose="020B0503020204020204" pitchFamily="34" charset="-122"/>
                <a:ea typeface="微软雅黑" panose="020B0503020204020204" pitchFamily="34" charset="-122"/>
              </a:rPr>
              <a:t>15.6 </a:t>
            </a:r>
            <a:r>
              <a:rPr lang="zh-CN" altLang="en-US" sz="2800" dirty="0">
                <a:latin typeface="微软雅黑" panose="020B0503020204020204" pitchFamily="34" charset="-122"/>
                <a:ea typeface="微软雅黑" panose="020B0503020204020204" pitchFamily="34" charset="-122"/>
              </a:rPr>
              <a:t>射极输出器</a:t>
            </a:r>
          </a:p>
        </p:txBody>
      </p:sp>
      <p:sp>
        <p:nvSpPr>
          <p:cNvPr id="4128" name="Rectangle 32">
            <a:hlinkClick r:id="rId8" action="ppaction://hlinksldjump"/>
          </p:cNvPr>
          <p:cNvSpPr>
            <a:spLocks noChangeArrowheads="1"/>
          </p:cNvSpPr>
          <p:nvPr/>
        </p:nvSpPr>
        <p:spPr bwMode="auto">
          <a:xfrm>
            <a:off x="1581150" y="5114280"/>
            <a:ext cx="58674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15.8 </a:t>
            </a:r>
            <a:r>
              <a:rPr lang="zh-CN" altLang="en-US" sz="2800" dirty="0">
                <a:solidFill>
                  <a:srgbClr val="0000FF"/>
                </a:solidFill>
                <a:latin typeface="微软雅黑" panose="020B0503020204020204" pitchFamily="34" charset="-122"/>
                <a:ea typeface="微软雅黑" panose="020B0503020204020204" pitchFamily="34" charset="-122"/>
              </a:rPr>
              <a:t>互补对称功率放大电路</a:t>
            </a:r>
          </a:p>
        </p:txBody>
      </p:sp>
      <p:sp>
        <p:nvSpPr>
          <p:cNvPr id="4129" name="Rectangle 33">
            <a:hlinkClick r:id="" action="ppaction://noaction"/>
          </p:cNvPr>
          <p:cNvSpPr>
            <a:spLocks noChangeArrowheads="1"/>
          </p:cNvSpPr>
          <p:nvPr/>
        </p:nvSpPr>
        <p:spPr bwMode="auto">
          <a:xfrm>
            <a:off x="1562100" y="5590499"/>
            <a:ext cx="5715000" cy="525463"/>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u="sng" dirty="0">
                <a:solidFill>
                  <a:srgbClr val="0000FF"/>
                </a:solidFill>
                <a:latin typeface="微软雅黑" panose="020B0503020204020204" pitchFamily="34" charset="-122"/>
                <a:ea typeface="微软雅黑" panose="020B0503020204020204" pitchFamily="34" charset="-122"/>
              </a:rPr>
              <a:t>15.9 </a:t>
            </a:r>
            <a:r>
              <a:rPr lang="zh-CN" altLang="en-US" sz="2800" u="sng" dirty="0">
                <a:solidFill>
                  <a:srgbClr val="0000FF"/>
                </a:solidFill>
                <a:latin typeface="微软雅黑" panose="020B0503020204020204" pitchFamily="34" charset="-122"/>
                <a:ea typeface="微软雅黑" panose="020B0503020204020204" pitchFamily="34" charset="-122"/>
              </a:rPr>
              <a:t>场效晶体管及其放大电路</a:t>
            </a:r>
          </a:p>
        </p:txBody>
      </p:sp>
      <p:sp>
        <p:nvSpPr>
          <p:cNvPr id="4130" name="Rectangle 34">
            <a:hlinkClick r:id="rId9" action="ppaction://hlinksldjump"/>
          </p:cNvPr>
          <p:cNvSpPr>
            <a:spLocks noChangeArrowheads="1"/>
          </p:cNvSpPr>
          <p:nvPr/>
        </p:nvSpPr>
        <p:spPr bwMode="auto">
          <a:xfrm>
            <a:off x="1604963" y="2550473"/>
            <a:ext cx="5634037"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15.3 </a:t>
            </a:r>
            <a:r>
              <a:rPr lang="zh-CN" altLang="en-US" sz="2800" dirty="0">
                <a:solidFill>
                  <a:srgbClr val="0000FF"/>
                </a:solidFill>
                <a:latin typeface="微软雅黑" panose="020B0503020204020204" pitchFamily="34" charset="-122"/>
                <a:ea typeface="微软雅黑" panose="020B0503020204020204" pitchFamily="34" charset="-122"/>
              </a:rPr>
              <a:t>放大电路的动态分析</a:t>
            </a:r>
          </a:p>
        </p:txBody>
      </p:sp>
      <p:sp>
        <p:nvSpPr>
          <p:cNvPr id="4131" name="Rectangle 35">
            <a:hlinkClick r:id="rId10" action="ppaction://hlinksldjump"/>
          </p:cNvPr>
          <p:cNvSpPr>
            <a:spLocks noChangeArrowheads="1"/>
          </p:cNvSpPr>
          <p:nvPr/>
        </p:nvSpPr>
        <p:spPr bwMode="auto">
          <a:xfrm>
            <a:off x="1600200" y="3623618"/>
            <a:ext cx="6019800" cy="525462"/>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u="sng" dirty="0">
                <a:solidFill>
                  <a:srgbClr val="0000FF"/>
                </a:solidFill>
                <a:latin typeface="微软雅黑" panose="020B0503020204020204" pitchFamily="34" charset="-122"/>
                <a:ea typeface="微软雅黑" panose="020B0503020204020204" pitchFamily="34" charset="-122"/>
              </a:rPr>
              <a:t>15.5 </a:t>
            </a:r>
            <a:r>
              <a:rPr lang="zh-CN" altLang="en-US" sz="2800" u="sng" dirty="0">
                <a:solidFill>
                  <a:srgbClr val="0000FF"/>
                </a:solidFill>
                <a:latin typeface="微软雅黑" panose="020B0503020204020204" pitchFamily="34" charset="-122"/>
                <a:ea typeface="微软雅黑" panose="020B0503020204020204" pitchFamily="34" charset="-122"/>
              </a:rPr>
              <a:t>放大电路的频率特性</a:t>
            </a:r>
          </a:p>
        </p:txBody>
      </p:sp>
      <p:sp>
        <p:nvSpPr>
          <p:cNvPr id="4132" name="Rectangle 36">
            <a:hlinkClick r:id="rId11" action="ppaction://hlinksldjump"/>
          </p:cNvPr>
          <p:cNvSpPr>
            <a:spLocks noChangeArrowheads="1"/>
          </p:cNvSpPr>
          <p:nvPr/>
        </p:nvSpPr>
        <p:spPr bwMode="auto">
          <a:xfrm>
            <a:off x="1581150" y="4638030"/>
            <a:ext cx="3786188"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15.7 </a:t>
            </a:r>
            <a:r>
              <a:rPr lang="zh-CN" altLang="en-US" sz="2800" dirty="0">
                <a:solidFill>
                  <a:srgbClr val="0000FF"/>
                </a:solidFill>
                <a:latin typeface="微软雅黑" panose="020B0503020204020204" pitchFamily="34" charset="-122"/>
                <a:ea typeface="微软雅黑" panose="020B0503020204020204" pitchFamily="34" charset="-122"/>
              </a:rPr>
              <a:t>差分放大电路</a:t>
            </a:r>
          </a:p>
        </p:txBody>
      </p:sp>
    </p:spTree>
    <p:extLst>
      <p:ext uri="{BB962C8B-B14F-4D97-AF65-F5344CB8AC3E}">
        <p14:creationId xmlns:p14="http://schemas.microsoft.com/office/powerpoint/2010/main" val="245586334"/>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bwMode="auto">
          <a:xfrm>
            <a:off x="0" y="0"/>
            <a:ext cx="5310187" cy="609600"/>
          </a:xfrm>
          <a:prstGeom prst="rect">
            <a:avLst/>
          </a:prstGeom>
          <a:ln>
            <a:miter lim="800000"/>
            <a:headEnd/>
            <a:tailEnd/>
          </a:ln>
        </p:spPr>
        <p:txBody>
          <a:bodyPr vert="horz" wrap="square" lIns="91440" tIns="45720" rIns="91440" bIns="45720" numCol="1" anchor="ctr" anchorCtr="0" compatLnSpc="1">
            <a:prstTxWarp prst="textNoShape">
              <a:avLst/>
            </a:prstTxWarp>
          </a:bodyPr>
          <a:lstStyle/>
          <a:p>
            <a:pPr algn="l" eaLnBrk="1" hangingPunct="1">
              <a:spcBef>
                <a:spcPct val="50000"/>
              </a:spcBef>
              <a:defRPr/>
            </a:pPr>
            <a:r>
              <a:rPr lang="en-US" altLang="zh-CN" sz="2800" b="1" kern="1200" dirty="0" smtClean="0">
                <a:solidFill>
                  <a:srgbClr val="0000FF"/>
                </a:solidFill>
                <a:latin typeface="微软雅黑" panose="020B0503020204020204" pitchFamily="34" charset="-122"/>
                <a:ea typeface="微软雅黑" panose="020B0503020204020204" pitchFamily="34" charset="-122"/>
                <a:cs typeface="+mn-cs"/>
              </a:rPr>
              <a:t>15.6.0 </a:t>
            </a:r>
            <a:r>
              <a:rPr lang="zh-CN" altLang="en-US" sz="2800" b="1" kern="1200" dirty="0" smtClean="0">
                <a:solidFill>
                  <a:srgbClr val="0000FF"/>
                </a:solidFill>
                <a:latin typeface="微软雅黑" panose="020B0503020204020204" pitchFamily="34" charset="-122"/>
                <a:ea typeface="微软雅黑" panose="020B0503020204020204" pitchFamily="34" charset="-122"/>
                <a:cs typeface="+mn-cs"/>
              </a:rPr>
              <a:t>引言</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sp>
        <p:nvSpPr>
          <p:cNvPr id="111664" name="Text Box 48"/>
          <p:cNvSpPr txBox="1">
            <a:spLocks noChangeArrowheads="1"/>
          </p:cNvSpPr>
          <p:nvPr/>
        </p:nvSpPr>
        <p:spPr bwMode="auto">
          <a:xfrm>
            <a:off x="395288" y="4587875"/>
            <a:ext cx="8569325" cy="1031875"/>
          </a:xfrm>
          <a:prstGeom prst="rect">
            <a:avLst/>
          </a:prstGeom>
          <a:noFill/>
          <a:ln w="9525">
            <a:noFill/>
            <a:miter lim="800000"/>
            <a:headEnd/>
            <a:tailEnd/>
          </a:ln>
          <a:effectLst/>
        </p:spPr>
        <p:txBody>
          <a:bodyPr>
            <a:spAutoFit/>
          </a:bodyPr>
          <a:lstStyle/>
          <a:p>
            <a:pPr eaLnBrk="1" hangingPunct="1">
              <a:lnSpc>
                <a:spcPct val="110000"/>
              </a:lnSpc>
              <a:defRPr/>
            </a:pPr>
            <a:r>
              <a:rPr lang="en-US" altLang="zh-CN" sz="2800" dirty="0">
                <a:solidFill>
                  <a:schemeClr val="tx1"/>
                </a:solidFill>
                <a:latin typeface="Times New Roman" pitchFamily="18" charset="0"/>
              </a:rPr>
              <a:t>        </a:t>
            </a:r>
            <a:r>
              <a:rPr lang="zh-CN" altLang="en-US" sz="2800" dirty="0">
                <a:solidFill>
                  <a:schemeClr val="tx1"/>
                </a:solidFill>
                <a:latin typeface="Times New Roman" pitchFamily="18" charset="0"/>
              </a:rPr>
              <a:t>因为对交流信号而言，集电极是输入与输出回路的公共端，所以是</a:t>
            </a:r>
            <a:r>
              <a:rPr lang="zh-CN" altLang="en-US" sz="2800" dirty="0">
                <a:latin typeface="Times New Roman" pitchFamily="18" charset="0"/>
              </a:rPr>
              <a:t>共集电极放大电路</a:t>
            </a:r>
            <a:r>
              <a:rPr lang="zh-CN" altLang="en-US" sz="2800" dirty="0">
                <a:solidFill>
                  <a:schemeClr val="tx1"/>
                </a:solidFill>
                <a:latin typeface="Times New Roman" pitchFamily="18" charset="0"/>
              </a:rPr>
              <a:t>。    </a:t>
            </a:r>
          </a:p>
        </p:txBody>
      </p:sp>
      <p:sp>
        <p:nvSpPr>
          <p:cNvPr id="111724" name="Text Box 108"/>
          <p:cNvSpPr txBox="1">
            <a:spLocks noChangeArrowheads="1"/>
          </p:cNvSpPr>
          <p:nvPr/>
        </p:nvSpPr>
        <p:spPr bwMode="auto">
          <a:xfrm>
            <a:off x="5965825" y="1332012"/>
            <a:ext cx="1905000" cy="48895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600" dirty="0">
                <a:solidFill>
                  <a:srgbClr val="000099"/>
                </a:solidFill>
                <a:latin typeface="Times New Roman" pitchFamily="18" charset="0"/>
              </a:rPr>
              <a:t>交流通路</a:t>
            </a:r>
          </a:p>
        </p:txBody>
      </p:sp>
      <p:sp>
        <p:nvSpPr>
          <p:cNvPr id="111759" name="Rectangle 143"/>
          <p:cNvSpPr>
            <a:spLocks noChangeArrowheads="1"/>
          </p:cNvSpPr>
          <p:nvPr/>
        </p:nvSpPr>
        <p:spPr bwMode="auto">
          <a:xfrm>
            <a:off x="712788" y="5603875"/>
            <a:ext cx="7035900" cy="527580"/>
          </a:xfrm>
          <a:prstGeom prst="rect">
            <a:avLst/>
          </a:prstGeom>
          <a:noFill/>
          <a:ln w="9525">
            <a:noFill/>
            <a:miter lim="800000"/>
            <a:headEnd/>
            <a:tailEnd/>
          </a:ln>
          <a:effectLst/>
        </p:spPr>
        <p:txBody>
          <a:bodyPr wrap="none">
            <a:spAutoFit/>
          </a:bodyPr>
          <a:lstStyle/>
          <a:p>
            <a:pPr eaLnBrk="1" hangingPunct="1">
              <a:lnSpc>
                <a:spcPct val="110000"/>
              </a:lnSpc>
              <a:defRPr/>
            </a:pPr>
            <a:r>
              <a:rPr lang="en-US" altLang="zh-CN" sz="2800" dirty="0">
                <a:solidFill>
                  <a:schemeClr val="tx1"/>
                </a:solidFill>
                <a:latin typeface="Times New Roman" pitchFamily="18" charset="0"/>
              </a:rPr>
              <a:t>    </a:t>
            </a:r>
            <a:r>
              <a:rPr lang="zh-CN" altLang="en-US" sz="2800" dirty="0">
                <a:solidFill>
                  <a:schemeClr val="tx1"/>
                </a:solidFill>
                <a:latin typeface="Times New Roman" pitchFamily="18" charset="0"/>
              </a:rPr>
              <a:t>因为从发射极输出，所以称射极输出器。</a:t>
            </a:r>
          </a:p>
        </p:txBody>
      </p:sp>
      <p:pic>
        <p:nvPicPr>
          <p:cNvPr id="111762" name="Picture 146" descr="图片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 y="836712"/>
            <a:ext cx="51022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763" name="Picture 147" descr="图片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8350" y="1941612"/>
            <a:ext cx="4170363"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11762"/>
                                        </p:tgtEl>
                                        <p:attrNameLst>
                                          <p:attrName>style.visibility</p:attrName>
                                        </p:attrNameLst>
                                      </p:cBhvr>
                                      <p:to>
                                        <p:strVal val="visible"/>
                                      </p:to>
                                    </p:set>
                                    <p:animEffect transition="in" filter="wipe(left)">
                                      <p:cBhvr>
                                        <p:cTn id="7" dur="500"/>
                                        <p:tgtEl>
                                          <p:spTgt spid="111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11763"/>
                                        </p:tgtEl>
                                        <p:attrNameLst>
                                          <p:attrName>style.visibility</p:attrName>
                                        </p:attrNameLst>
                                      </p:cBhvr>
                                      <p:to>
                                        <p:strVal val="visible"/>
                                      </p:to>
                                    </p:set>
                                    <p:animEffect transition="in" filter="wipe(down)">
                                      <p:cBhvr>
                                        <p:cTn id="12" dur="500"/>
                                        <p:tgtEl>
                                          <p:spTgt spid="1117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11724"/>
                                        </p:tgtEl>
                                        <p:attrNameLst>
                                          <p:attrName>style.visibility</p:attrName>
                                        </p:attrNameLst>
                                      </p:cBhvr>
                                      <p:to>
                                        <p:strVal val="visible"/>
                                      </p:to>
                                    </p:set>
                                    <p:animEffect transition="in" filter="blinds(vertical)">
                                      <p:cBhvr>
                                        <p:cTn id="17" dur="500"/>
                                        <p:tgtEl>
                                          <p:spTgt spid="1117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1664">
                                            <p:txEl>
                                              <p:pRg st="0" end="0"/>
                                            </p:txEl>
                                          </p:spTgt>
                                        </p:tgtEl>
                                        <p:attrNameLst>
                                          <p:attrName>style.visibility</p:attrName>
                                        </p:attrNameLst>
                                      </p:cBhvr>
                                      <p:to>
                                        <p:strVal val="visible"/>
                                      </p:to>
                                    </p:set>
                                    <p:animEffect transition="in" filter="wipe(left)">
                                      <p:cBhvr>
                                        <p:cTn id="22" dur="500"/>
                                        <p:tgtEl>
                                          <p:spTgt spid="11166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1759"/>
                                        </p:tgtEl>
                                        <p:attrNameLst>
                                          <p:attrName>style.visibility</p:attrName>
                                        </p:attrNameLst>
                                      </p:cBhvr>
                                      <p:to>
                                        <p:strVal val="visible"/>
                                      </p:to>
                                    </p:set>
                                    <p:animEffect transition="in" filter="wipe(left)">
                                      <p:cBhvr>
                                        <p:cTn id="27" dur="500"/>
                                        <p:tgtEl>
                                          <p:spTgt spid="111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64" grpId="0" build="p" autoUpdateAnimBg="0"/>
      <p:bldP spid="111724" grpId="0" autoUpdateAnimBg="0"/>
      <p:bldP spid="111759"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42" name="Object 2"/>
          <p:cNvGraphicFramePr>
            <a:graphicFrameLocks noChangeAspect="1"/>
          </p:cNvGraphicFramePr>
          <p:nvPr/>
        </p:nvGraphicFramePr>
        <p:xfrm>
          <a:off x="2016125" y="4338638"/>
          <a:ext cx="3252788" cy="1149350"/>
        </p:xfrm>
        <a:graphic>
          <a:graphicData uri="http://schemas.openxmlformats.org/presentationml/2006/ole">
            <mc:AlternateContent xmlns:mc="http://schemas.openxmlformats.org/markup-compatibility/2006">
              <mc:Choice xmlns:v="urn:schemas-microsoft-com:vml" Requires="v">
                <p:oleObj spid="_x0000_s118142" name="Equation" r:id="rId4" imgW="1228771" imgH="361981" progId="Equation.3">
                  <p:embed/>
                </p:oleObj>
              </mc:Choice>
              <mc:Fallback>
                <p:oleObj name="Equation" r:id="rId4" imgW="1228771" imgH="361981"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6125" y="4338638"/>
                        <a:ext cx="3252788"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43" name="Object 3"/>
          <p:cNvGraphicFramePr>
            <a:graphicFrameLocks noChangeAspect="1"/>
          </p:cNvGraphicFramePr>
          <p:nvPr/>
        </p:nvGraphicFramePr>
        <p:xfrm>
          <a:off x="2017713" y="5521325"/>
          <a:ext cx="2322512" cy="546100"/>
        </p:xfrm>
        <a:graphic>
          <a:graphicData uri="http://schemas.openxmlformats.org/presentationml/2006/ole">
            <mc:AlternateContent xmlns:mc="http://schemas.openxmlformats.org/markup-compatibility/2006">
              <mc:Choice xmlns:v="urn:schemas-microsoft-com:vml" Requires="v">
                <p:oleObj spid="_x0000_s118143" name="Equation" r:id="rId6" imgW="828718" imgH="133347" progId="Equation.3">
                  <p:embed/>
                </p:oleObj>
              </mc:Choice>
              <mc:Fallback>
                <p:oleObj name="Equation" r:id="rId6" imgW="828718" imgH="133347"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7713" y="5521325"/>
                        <a:ext cx="2322512"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44" name="Text Box 4"/>
          <p:cNvSpPr txBox="1">
            <a:spLocks noChangeArrowheads="1"/>
          </p:cNvSpPr>
          <p:nvPr/>
        </p:nvSpPr>
        <p:spPr bwMode="auto">
          <a:xfrm>
            <a:off x="457200" y="4522788"/>
            <a:ext cx="1690688" cy="519112"/>
          </a:xfrm>
          <a:prstGeom prst="rect">
            <a:avLst/>
          </a:prstGeom>
          <a:noFill/>
          <a:ln w="9525">
            <a:noFill/>
            <a:miter lim="800000"/>
            <a:headEnd/>
            <a:tailEnd/>
          </a:ln>
          <a:effectLst/>
        </p:spPr>
        <p:txBody>
          <a:bodyPr wrap="none">
            <a:spAutoFit/>
          </a:bodyPr>
          <a:lstStyle/>
          <a:p>
            <a:pPr eaLnBrk="1" hangingPunct="1">
              <a:defRPr/>
            </a:pPr>
            <a:r>
              <a:rPr lang="zh-CN" altLang="en-US" sz="2800" dirty="0">
                <a:solidFill>
                  <a:srgbClr val="CC0000"/>
                </a:solidFill>
                <a:latin typeface="Times New Roman" pitchFamily="18" charset="0"/>
              </a:rPr>
              <a:t>求 </a:t>
            </a:r>
            <a:r>
              <a:rPr lang="en-US" altLang="zh-CN" sz="2800" i="1" dirty="0">
                <a:solidFill>
                  <a:srgbClr val="CC0000"/>
                </a:solidFill>
                <a:latin typeface="Times New Roman" pitchFamily="18" charset="0"/>
              </a:rPr>
              <a:t>Q </a:t>
            </a:r>
            <a:r>
              <a:rPr lang="zh-CN" altLang="en-US" sz="2800" dirty="0">
                <a:solidFill>
                  <a:srgbClr val="CC0000"/>
                </a:solidFill>
                <a:latin typeface="Times New Roman" pitchFamily="18" charset="0"/>
              </a:rPr>
              <a:t>点：</a:t>
            </a:r>
          </a:p>
        </p:txBody>
      </p:sp>
      <p:sp>
        <p:nvSpPr>
          <p:cNvPr id="112645" name="Text Box 5"/>
          <p:cNvSpPr txBox="1">
            <a:spLocks noChangeArrowheads="1"/>
          </p:cNvSpPr>
          <p:nvPr/>
        </p:nvSpPr>
        <p:spPr bwMode="auto">
          <a:xfrm>
            <a:off x="34639" y="38162"/>
            <a:ext cx="37338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15.6.1   </a:t>
            </a:r>
            <a:r>
              <a:rPr lang="zh-CN" altLang="en-US" sz="2800" dirty="0">
                <a:solidFill>
                  <a:srgbClr val="0000FF"/>
                </a:solidFill>
                <a:latin typeface="微软雅黑" panose="020B0503020204020204" pitchFamily="34" charset="-122"/>
                <a:ea typeface="微软雅黑" panose="020B0503020204020204" pitchFamily="34" charset="-122"/>
              </a:rPr>
              <a:t>静态分析</a:t>
            </a:r>
          </a:p>
        </p:txBody>
      </p:sp>
      <p:graphicFrame>
        <p:nvGraphicFramePr>
          <p:cNvPr id="112646" name="Object 6"/>
          <p:cNvGraphicFramePr>
            <a:graphicFrameLocks noChangeAspect="1"/>
          </p:cNvGraphicFramePr>
          <p:nvPr/>
        </p:nvGraphicFramePr>
        <p:xfrm>
          <a:off x="4921250" y="5534025"/>
          <a:ext cx="2819400" cy="558800"/>
        </p:xfrm>
        <a:graphic>
          <a:graphicData uri="http://schemas.openxmlformats.org/presentationml/2006/ole">
            <mc:AlternateContent xmlns:mc="http://schemas.openxmlformats.org/markup-compatibility/2006">
              <mc:Choice xmlns:v="urn:schemas-microsoft-com:vml" Requires="v">
                <p:oleObj spid="_x0000_s118144" name="Equation" r:id="rId8" imgW="1155700" imgH="228600" progId="Equation.3">
                  <p:embed/>
                </p:oleObj>
              </mc:Choice>
              <mc:Fallback>
                <p:oleObj name="Equation" r:id="rId8" imgW="1155700" imgH="2286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21250" y="5534025"/>
                        <a:ext cx="28194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51" name="Text Box 11"/>
          <p:cNvSpPr txBox="1">
            <a:spLocks noChangeArrowheads="1"/>
          </p:cNvSpPr>
          <p:nvPr/>
        </p:nvSpPr>
        <p:spPr bwMode="auto">
          <a:xfrm>
            <a:off x="6042025" y="677640"/>
            <a:ext cx="2057400" cy="519112"/>
          </a:xfrm>
          <a:prstGeom prst="rect">
            <a:avLst/>
          </a:prstGeom>
          <a:noFill/>
          <a:ln w="9525">
            <a:noFill/>
            <a:miter lim="800000"/>
            <a:headEnd/>
            <a:tailEnd/>
          </a:ln>
          <a:effectLst/>
        </p:spPr>
        <p:txBody>
          <a:bodyPr>
            <a:spAutoFit/>
          </a:bodyPr>
          <a:lstStyle/>
          <a:p>
            <a:pPr eaLnBrk="1" hangingPunct="1">
              <a:defRPr/>
            </a:pPr>
            <a:r>
              <a:rPr lang="zh-CN" altLang="en-US" sz="2800" dirty="0">
                <a:latin typeface="Times New Roman" pitchFamily="18" charset="0"/>
              </a:rPr>
              <a:t>直流通路</a:t>
            </a:r>
          </a:p>
        </p:txBody>
      </p:sp>
      <p:pic>
        <p:nvPicPr>
          <p:cNvPr id="117768" name="Picture 156" descr="图片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625" y="973138"/>
            <a:ext cx="51022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28" name="Picture 188" descr="图片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35600" y="1087438"/>
            <a:ext cx="3416300" cy="306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2828"/>
                                        </p:tgtEl>
                                        <p:attrNameLst>
                                          <p:attrName>style.visibility</p:attrName>
                                        </p:attrNameLst>
                                      </p:cBhvr>
                                      <p:to>
                                        <p:strVal val="visible"/>
                                      </p:to>
                                    </p:set>
                                    <p:animEffect transition="in" filter="wipe(left)">
                                      <p:cBhvr>
                                        <p:cTn id="7" dur="500"/>
                                        <p:tgtEl>
                                          <p:spTgt spid="112828"/>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112651"/>
                                        </p:tgtEl>
                                        <p:attrNameLst>
                                          <p:attrName>style.visibility</p:attrName>
                                        </p:attrNameLst>
                                      </p:cBhvr>
                                      <p:to>
                                        <p:strVal val="visible"/>
                                      </p:to>
                                    </p:set>
                                    <p:animEffect transition="in" filter="box(out)">
                                      <p:cBhvr>
                                        <p:cTn id="11" dur="500"/>
                                        <p:tgtEl>
                                          <p:spTgt spid="11265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12644"/>
                                        </p:tgtEl>
                                        <p:attrNameLst>
                                          <p:attrName>style.visibility</p:attrName>
                                        </p:attrNameLst>
                                      </p:cBhvr>
                                      <p:to>
                                        <p:strVal val="visible"/>
                                      </p:to>
                                    </p:set>
                                    <p:animEffect transition="in" filter="box(out)">
                                      <p:cBhvr>
                                        <p:cTn id="16" dur="500"/>
                                        <p:tgtEl>
                                          <p:spTgt spid="11264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12642"/>
                                        </p:tgtEl>
                                        <p:attrNameLst>
                                          <p:attrName>style.visibility</p:attrName>
                                        </p:attrNameLst>
                                      </p:cBhvr>
                                      <p:to>
                                        <p:strVal val="visible"/>
                                      </p:to>
                                    </p:set>
                                    <p:animEffect transition="in" filter="wipe(left)">
                                      <p:cBhvr>
                                        <p:cTn id="21" dur="500"/>
                                        <p:tgtEl>
                                          <p:spTgt spid="11264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12643"/>
                                        </p:tgtEl>
                                        <p:attrNameLst>
                                          <p:attrName>style.visibility</p:attrName>
                                        </p:attrNameLst>
                                      </p:cBhvr>
                                      <p:to>
                                        <p:strVal val="visible"/>
                                      </p:to>
                                    </p:set>
                                    <p:animEffect transition="in" filter="wipe(left)">
                                      <p:cBhvr>
                                        <p:cTn id="26" dur="500"/>
                                        <p:tgtEl>
                                          <p:spTgt spid="11264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12646"/>
                                        </p:tgtEl>
                                        <p:attrNameLst>
                                          <p:attrName>style.visibility</p:attrName>
                                        </p:attrNameLst>
                                      </p:cBhvr>
                                      <p:to>
                                        <p:strVal val="visible"/>
                                      </p:to>
                                    </p:set>
                                    <p:animEffect transition="in" filter="wipe(left)">
                                      <p:cBhvr>
                                        <p:cTn id="31" dur="500"/>
                                        <p:tgtEl>
                                          <p:spTgt spid="112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utoUpdateAnimBg="0"/>
      <p:bldP spid="112651"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descr="25%"/>
          <p:cNvSpPr txBox="1">
            <a:spLocks noChangeArrowheads="1"/>
          </p:cNvSpPr>
          <p:nvPr/>
        </p:nvSpPr>
        <p:spPr bwMode="auto">
          <a:xfrm>
            <a:off x="0" y="83374"/>
            <a:ext cx="3371850" cy="525401"/>
          </a:xfrm>
          <a:prstGeom prst="rect">
            <a:avLst/>
          </a:prstGeom>
          <a:noFill/>
          <a:ln w="38100">
            <a:noFill/>
            <a:miter lim="800000"/>
            <a:headEnd/>
            <a:tailEnd/>
          </a:ln>
          <a:effectLst/>
        </p:spPr>
        <p:txBody>
          <a:bodyPr lIns="90000" tIns="46800" rIns="90000" bIns="46800" anchor="ctr">
            <a:spAutoFit/>
          </a:bodyPr>
          <a:lstStyle>
            <a:defPPr>
              <a:defRPr lang="zh-CN"/>
            </a:defPPr>
            <a:lvl1pPr eaLnBrk="1" hangingPunct="1">
              <a:spcBef>
                <a:spcPct val="50000"/>
              </a:spcBef>
              <a:defRPr sz="2800">
                <a:solidFill>
                  <a:srgbClr val="0000FF"/>
                </a:solidFill>
                <a:latin typeface="微软雅黑" panose="020B0503020204020204" pitchFamily="34" charset="-122"/>
                <a:ea typeface="微软雅黑" panose="020B0503020204020204" pitchFamily="34" charset="-122"/>
              </a:defRPr>
            </a:lvl1pPr>
          </a:lstStyle>
          <a:p>
            <a:r>
              <a:rPr lang="en-US" altLang="zh-CN" dirty="0"/>
              <a:t>15.6.2   </a:t>
            </a:r>
            <a:r>
              <a:rPr lang="zh-CN" altLang="en-US" dirty="0"/>
              <a:t>动态分析</a:t>
            </a:r>
          </a:p>
        </p:txBody>
      </p:sp>
      <p:sp>
        <p:nvSpPr>
          <p:cNvPr id="113917" name="Rectangle 253"/>
          <p:cNvSpPr>
            <a:spLocks noChangeArrowheads="1"/>
          </p:cNvSpPr>
          <p:nvPr/>
        </p:nvSpPr>
        <p:spPr bwMode="auto">
          <a:xfrm>
            <a:off x="5867400" y="3657600"/>
            <a:ext cx="2209800" cy="457200"/>
          </a:xfrm>
          <a:prstGeom prst="rect">
            <a:avLst/>
          </a:prstGeom>
          <a:noFill/>
          <a:ln w="38100">
            <a:noFill/>
            <a:miter lim="800000"/>
            <a:headEnd/>
            <a:tailEnd/>
          </a:ln>
          <a:effectLst/>
        </p:spPr>
        <p:txBody>
          <a:bodyPr>
            <a:spAutoFit/>
          </a:bodyPr>
          <a:lstStyle/>
          <a:p>
            <a:pPr eaLnBrk="1" hangingPunct="1">
              <a:spcBef>
                <a:spcPct val="50000"/>
              </a:spcBef>
              <a:defRPr/>
            </a:pPr>
            <a:r>
              <a:rPr lang="zh-CN" altLang="en-US">
                <a:solidFill>
                  <a:srgbClr val="000099"/>
                </a:solidFill>
                <a:latin typeface="Times New Roman" pitchFamily="18" charset="0"/>
              </a:rPr>
              <a:t>微变等效电路</a:t>
            </a:r>
          </a:p>
        </p:txBody>
      </p:sp>
      <p:sp>
        <p:nvSpPr>
          <p:cNvPr id="113918" name="Text Box 254"/>
          <p:cNvSpPr txBox="1">
            <a:spLocks noChangeArrowheads="1"/>
          </p:cNvSpPr>
          <p:nvPr/>
        </p:nvSpPr>
        <p:spPr bwMode="auto">
          <a:xfrm>
            <a:off x="1866900" y="2819400"/>
            <a:ext cx="1905000" cy="45720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a:solidFill>
                  <a:srgbClr val="000099"/>
                </a:solidFill>
                <a:latin typeface="Times New Roman" pitchFamily="18" charset="0"/>
              </a:rPr>
              <a:t>交流通路</a:t>
            </a:r>
          </a:p>
        </p:txBody>
      </p:sp>
      <p:graphicFrame>
        <p:nvGraphicFramePr>
          <p:cNvPr id="113953" name="Object 289"/>
          <p:cNvGraphicFramePr>
            <a:graphicFrameLocks noChangeAspect="1"/>
          </p:cNvGraphicFramePr>
          <p:nvPr>
            <p:extLst>
              <p:ext uri="{D42A27DB-BD31-4B8C-83A1-F6EECF244321}">
                <p14:modId xmlns:p14="http://schemas.microsoft.com/office/powerpoint/2010/main" val="4112778655"/>
              </p:ext>
            </p:extLst>
          </p:nvPr>
        </p:nvGraphicFramePr>
        <p:xfrm>
          <a:off x="1239838" y="3681413"/>
          <a:ext cx="1973262" cy="520700"/>
        </p:xfrm>
        <a:graphic>
          <a:graphicData uri="http://schemas.openxmlformats.org/presentationml/2006/ole">
            <mc:AlternateContent xmlns:mc="http://schemas.openxmlformats.org/markup-compatibility/2006">
              <mc:Choice xmlns:v="urn:schemas-microsoft-com:vml" Requires="v">
                <p:oleObj spid="_x0000_s120706" name="Equation" r:id="rId5" imgW="790657" imgH="133347" progId="Equation.3">
                  <p:embed/>
                </p:oleObj>
              </mc:Choice>
              <mc:Fallback>
                <p:oleObj name="Equation" r:id="rId5" imgW="790657" imgH="133347" progId="Equation.3">
                  <p:embed/>
                  <p:pic>
                    <p:nvPicPr>
                      <p:cNvPr id="0" name="Object 2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9838" y="3681413"/>
                        <a:ext cx="197326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954" name="Object 290"/>
          <p:cNvGraphicFramePr>
            <a:graphicFrameLocks noChangeAspect="1"/>
          </p:cNvGraphicFramePr>
          <p:nvPr>
            <p:extLst>
              <p:ext uri="{D42A27DB-BD31-4B8C-83A1-F6EECF244321}">
                <p14:modId xmlns:p14="http://schemas.microsoft.com/office/powerpoint/2010/main" val="784503135"/>
              </p:ext>
            </p:extLst>
          </p:nvPr>
        </p:nvGraphicFramePr>
        <p:xfrm>
          <a:off x="1168400" y="4144540"/>
          <a:ext cx="1684338" cy="606425"/>
        </p:xfrm>
        <a:graphic>
          <a:graphicData uri="http://schemas.openxmlformats.org/presentationml/2006/ole">
            <mc:AlternateContent xmlns:mc="http://schemas.openxmlformats.org/markup-compatibility/2006">
              <mc:Choice xmlns:v="urn:schemas-microsoft-com:vml" Requires="v">
                <p:oleObj spid="_x0000_s120707" name="Equation" r:id="rId7" imgW="590631" imgH="161960" progId="Equation.3">
                  <p:embed/>
                </p:oleObj>
              </mc:Choice>
              <mc:Fallback>
                <p:oleObj name="Equation" r:id="rId7" imgW="590631" imgH="161960" progId="Equation.3">
                  <p:embed/>
                  <p:pic>
                    <p:nvPicPr>
                      <p:cNvPr id="0" name="Object 29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8400" y="4144540"/>
                        <a:ext cx="1684338"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955" name="Object 291"/>
          <p:cNvGraphicFramePr>
            <a:graphicFrameLocks noChangeAspect="1"/>
          </p:cNvGraphicFramePr>
          <p:nvPr>
            <p:extLst>
              <p:ext uri="{D42A27DB-BD31-4B8C-83A1-F6EECF244321}">
                <p14:modId xmlns:p14="http://schemas.microsoft.com/office/powerpoint/2010/main" val="3736102479"/>
              </p:ext>
            </p:extLst>
          </p:nvPr>
        </p:nvGraphicFramePr>
        <p:xfrm>
          <a:off x="2781300" y="4179465"/>
          <a:ext cx="2286000" cy="552450"/>
        </p:xfrm>
        <a:graphic>
          <a:graphicData uri="http://schemas.openxmlformats.org/presentationml/2006/ole">
            <mc:AlternateContent xmlns:mc="http://schemas.openxmlformats.org/markup-compatibility/2006">
              <mc:Choice xmlns:v="urn:schemas-microsoft-com:vml" Requires="v">
                <p:oleObj spid="_x0000_s120708" name="公式" r:id="rId9" imgW="1019297" imgH="180855" progId="Equation.3">
                  <p:embed/>
                </p:oleObj>
              </mc:Choice>
              <mc:Fallback>
                <p:oleObj name="公式" r:id="rId9" imgW="1019297" imgH="180855" progId="Equation.3">
                  <p:embed/>
                  <p:pic>
                    <p:nvPicPr>
                      <p:cNvPr id="0" name="Object 29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1300" y="4179465"/>
                        <a:ext cx="228600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956" name="Text Box 292"/>
          <p:cNvSpPr txBox="1">
            <a:spLocks noChangeArrowheads="1"/>
          </p:cNvSpPr>
          <p:nvPr/>
        </p:nvSpPr>
        <p:spPr bwMode="auto">
          <a:xfrm>
            <a:off x="533400" y="3203913"/>
            <a:ext cx="3817938" cy="494624"/>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600">
                <a:solidFill>
                  <a:srgbClr val="CC0000"/>
                </a:solidFill>
                <a:latin typeface="Times New Roman" pitchFamily="18" charset="0"/>
              </a:rPr>
              <a:t>1.</a:t>
            </a:r>
            <a:r>
              <a:rPr lang="en-US" altLang="zh-CN" sz="2600">
                <a:solidFill>
                  <a:srgbClr val="CC0000"/>
                </a:solidFill>
              </a:rPr>
              <a:t> </a:t>
            </a:r>
            <a:r>
              <a:rPr lang="zh-CN" altLang="en-US" sz="2600">
                <a:solidFill>
                  <a:srgbClr val="CC0000"/>
                </a:solidFill>
              </a:rPr>
              <a:t>电压放大倍数</a:t>
            </a:r>
          </a:p>
        </p:txBody>
      </p:sp>
      <p:graphicFrame>
        <p:nvGraphicFramePr>
          <p:cNvPr id="113957" name="Object 293"/>
          <p:cNvGraphicFramePr>
            <a:graphicFrameLocks noChangeAspect="1"/>
          </p:cNvGraphicFramePr>
          <p:nvPr>
            <p:extLst>
              <p:ext uri="{D42A27DB-BD31-4B8C-83A1-F6EECF244321}">
                <p14:modId xmlns:p14="http://schemas.microsoft.com/office/powerpoint/2010/main" val="1337676237"/>
              </p:ext>
            </p:extLst>
          </p:nvPr>
        </p:nvGraphicFramePr>
        <p:xfrm>
          <a:off x="1219200" y="4712865"/>
          <a:ext cx="2590800" cy="612775"/>
        </p:xfrm>
        <a:graphic>
          <a:graphicData uri="http://schemas.openxmlformats.org/presentationml/2006/ole">
            <mc:AlternateContent xmlns:mc="http://schemas.openxmlformats.org/markup-compatibility/2006">
              <mc:Choice xmlns:v="urn:schemas-microsoft-com:vml" Requires="v">
                <p:oleObj spid="_x0000_s120709" name="Equation" r:id="rId11" imgW="1000131" imgH="161960" progId="Equation.3">
                  <p:embed/>
                </p:oleObj>
              </mc:Choice>
              <mc:Fallback>
                <p:oleObj name="Equation" r:id="rId11" imgW="1000131" imgH="161960" progId="Equation.3">
                  <p:embed/>
                  <p:pic>
                    <p:nvPicPr>
                      <p:cNvPr id="0" name="Object 29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9200" y="4712865"/>
                        <a:ext cx="2590800"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958" name="Object 294"/>
          <p:cNvGraphicFramePr>
            <a:graphicFrameLocks noChangeAspect="1"/>
          </p:cNvGraphicFramePr>
          <p:nvPr>
            <p:extLst>
              <p:ext uri="{D42A27DB-BD31-4B8C-83A1-F6EECF244321}">
                <p14:modId xmlns:p14="http://schemas.microsoft.com/office/powerpoint/2010/main" val="1195196082"/>
              </p:ext>
            </p:extLst>
          </p:nvPr>
        </p:nvGraphicFramePr>
        <p:xfrm>
          <a:off x="3746500" y="4725565"/>
          <a:ext cx="2863850" cy="577850"/>
        </p:xfrm>
        <a:graphic>
          <a:graphicData uri="http://schemas.openxmlformats.org/presentationml/2006/ole">
            <mc:AlternateContent xmlns:mc="http://schemas.openxmlformats.org/markup-compatibility/2006">
              <mc:Choice xmlns:v="urn:schemas-microsoft-com:vml" Requires="v">
                <p:oleObj spid="_x0000_s120710" name="公式" r:id="rId13" imgW="1419349" imgH="180855" progId="Equation.3">
                  <p:embed/>
                </p:oleObj>
              </mc:Choice>
              <mc:Fallback>
                <p:oleObj name="公式" r:id="rId13" imgW="1419349" imgH="180855" progId="Equation.3">
                  <p:embed/>
                  <p:pic>
                    <p:nvPicPr>
                      <p:cNvPr id="0" name="Object 29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6500" y="4725565"/>
                        <a:ext cx="2863850"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016" name="Object 352"/>
          <p:cNvGraphicFramePr>
            <a:graphicFrameLocks noChangeAspect="1"/>
          </p:cNvGraphicFramePr>
          <p:nvPr>
            <p:extLst>
              <p:ext uri="{D42A27DB-BD31-4B8C-83A1-F6EECF244321}">
                <p14:modId xmlns:p14="http://schemas.microsoft.com/office/powerpoint/2010/main" val="1728810993"/>
              </p:ext>
            </p:extLst>
          </p:nvPr>
        </p:nvGraphicFramePr>
        <p:xfrm>
          <a:off x="1206500" y="5230390"/>
          <a:ext cx="3479800" cy="1130300"/>
        </p:xfrm>
        <a:graphic>
          <a:graphicData uri="http://schemas.openxmlformats.org/presentationml/2006/ole">
            <mc:AlternateContent xmlns:mc="http://schemas.openxmlformats.org/markup-compatibility/2006">
              <mc:Choice xmlns:v="urn:schemas-microsoft-com:vml" Requires="v">
                <p:oleObj spid="_x0000_s120711" name="Equation" r:id="rId15" imgW="1495472" imgH="371429" progId="Equation.3">
                  <p:embed/>
                </p:oleObj>
              </mc:Choice>
              <mc:Fallback>
                <p:oleObj name="Equation" r:id="rId15" imgW="1495472" imgH="371429" progId="Equation.3">
                  <p:embed/>
                  <p:pic>
                    <p:nvPicPr>
                      <p:cNvPr id="0" name="Object 35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06500" y="5230390"/>
                        <a:ext cx="3479800"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017" name="Object 353"/>
          <p:cNvGraphicFramePr>
            <a:graphicFrameLocks noChangeAspect="1"/>
          </p:cNvGraphicFramePr>
          <p:nvPr>
            <p:extLst>
              <p:ext uri="{D42A27DB-BD31-4B8C-83A1-F6EECF244321}">
                <p14:modId xmlns:p14="http://schemas.microsoft.com/office/powerpoint/2010/main" val="1816765614"/>
              </p:ext>
            </p:extLst>
          </p:nvPr>
        </p:nvGraphicFramePr>
        <p:xfrm>
          <a:off x="4660900" y="5284365"/>
          <a:ext cx="2578100" cy="1096963"/>
        </p:xfrm>
        <a:graphic>
          <a:graphicData uri="http://schemas.openxmlformats.org/presentationml/2006/ole">
            <mc:AlternateContent xmlns:mc="http://schemas.openxmlformats.org/markup-compatibility/2006">
              <mc:Choice xmlns:v="urn:schemas-microsoft-com:vml" Requires="v">
                <p:oleObj spid="_x0000_s120712" name="Equation" r:id="rId17" imgW="1009579" imgH="352533" progId="Equation.3">
                  <p:embed/>
                </p:oleObj>
              </mc:Choice>
              <mc:Fallback>
                <p:oleObj name="Equation" r:id="rId17" imgW="1009579" imgH="352533" progId="Equation.3">
                  <p:embed/>
                  <p:pic>
                    <p:nvPicPr>
                      <p:cNvPr id="0" name="Object 35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60900" y="5284365"/>
                        <a:ext cx="2578100" cy="109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018" name="Rectangle 354" descr="30%"/>
          <p:cNvSpPr>
            <a:spLocks noChangeArrowheads="1"/>
          </p:cNvSpPr>
          <p:nvPr/>
        </p:nvSpPr>
        <p:spPr bwMode="auto">
          <a:xfrm>
            <a:off x="533400" y="5297065"/>
            <a:ext cx="8458200" cy="972574"/>
          </a:xfrm>
          <a:prstGeom prst="rect">
            <a:avLst/>
          </a:prstGeom>
          <a:solidFill>
            <a:schemeClr val="accent2">
              <a:lumMod val="20000"/>
              <a:lumOff val="80000"/>
            </a:schemeClr>
          </a:solidFill>
          <a:ln w="28575">
            <a:solidFill>
              <a:srgbClr val="006600"/>
            </a:solidFill>
            <a:miter lim="800000"/>
            <a:headEnd/>
            <a:tailEnd/>
          </a:ln>
          <a:effectLst>
            <a:outerShdw blurRad="50800" dist="50800" dir="5400000" algn="ctr" rotWithShape="0">
              <a:srgbClr val="FF0000"/>
            </a:outerShdw>
          </a:effectLst>
        </p:spPr>
        <p:txBody>
          <a:bodyPr>
            <a:spAutoFit/>
          </a:bodyPr>
          <a:lstStyle/>
          <a:p>
            <a:pPr eaLnBrk="1" hangingPunct="1">
              <a:lnSpc>
                <a:spcPct val="110000"/>
              </a:lnSpc>
              <a:defRPr/>
            </a:pPr>
            <a:r>
              <a:rPr lang="en-US" altLang="zh-CN" sz="2600" dirty="0">
                <a:solidFill>
                  <a:srgbClr val="3399FF"/>
                </a:solidFill>
              </a:rPr>
              <a:t>  </a:t>
            </a:r>
            <a:r>
              <a:rPr lang="zh-CN" altLang="en-US" sz="2600" dirty="0">
                <a:solidFill>
                  <a:schemeClr val="tx1"/>
                </a:solidFill>
              </a:rPr>
              <a:t>电压放大倍数</a:t>
            </a:r>
            <a:r>
              <a:rPr lang="en-US" altLang="zh-CN" sz="2600" i="1" dirty="0">
                <a:solidFill>
                  <a:schemeClr val="tx1"/>
                </a:solidFill>
                <a:latin typeface="Times New Roman" pitchFamily="18" charset="0"/>
              </a:rPr>
              <a:t>A</a:t>
            </a:r>
            <a:r>
              <a:rPr lang="en-US" altLang="zh-CN" sz="2600" i="1" baseline="-25000" dirty="0">
                <a:solidFill>
                  <a:schemeClr val="tx1"/>
                </a:solidFill>
                <a:latin typeface="Times New Roman" pitchFamily="18" charset="0"/>
              </a:rPr>
              <a:t>u </a:t>
            </a:r>
            <a:r>
              <a:rPr lang="en-US" altLang="zh-CN" sz="2600" dirty="0">
                <a:solidFill>
                  <a:schemeClr val="tx1"/>
                </a:solidFill>
                <a:latin typeface="Times New Roman" pitchFamily="18" charset="0"/>
                <a:sym typeface="Symbol" pitchFamily="18" charset="2"/>
              </a:rPr>
              <a:t> </a:t>
            </a:r>
            <a:r>
              <a:rPr lang="en-US" altLang="zh-CN" sz="2600" dirty="0">
                <a:solidFill>
                  <a:schemeClr val="tx1"/>
                </a:solidFill>
              </a:rPr>
              <a:t>1</a:t>
            </a:r>
            <a:r>
              <a:rPr lang="zh-CN" altLang="en-US" sz="2600" dirty="0">
                <a:solidFill>
                  <a:schemeClr val="tx1"/>
                </a:solidFill>
              </a:rPr>
              <a:t>且输入输出同相，输出电压跟随输入电压，故称</a:t>
            </a:r>
            <a:r>
              <a:rPr lang="zh-CN" altLang="en-US" sz="2600" dirty="0"/>
              <a:t>电压跟随器</a:t>
            </a:r>
            <a:r>
              <a:rPr lang="zh-CN" altLang="en-US" sz="2600" dirty="0">
                <a:solidFill>
                  <a:srgbClr val="FF3300"/>
                </a:solidFill>
              </a:rPr>
              <a:t>。</a:t>
            </a:r>
          </a:p>
        </p:txBody>
      </p:sp>
      <p:pic>
        <p:nvPicPr>
          <p:cNvPr id="114019" name="Picture 355" descr="图片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2400" y="765175"/>
            <a:ext cx="4170363"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078" name="Picture 414" descr="图片4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18013" y="407988"/>
            <a:ext cx="4402137" cy="323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4019"/>
                                        </p:tgtEl>
                                        <p:attrNameLst>
                                          <p:attrName>style.visibility</p:attrName>
                                        </p:attrNameLst>
                                      </p:cBhvr>
                                      <p:to>
                                        <p:strVal val="visible"/>
                                      </p:to>
                                    </p:set>
                                    <p:animEffect transition="in" filter="wipe(left)">
                                      <p:cBhvr>
                                        <p:cTn id="7" dur="500"/>
                                        <p:tgtEl>
                                          <p:spTgt spid="11401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3918"/>
                                        </p:tgtEl>
                                        <p:attrNameLst>
                                          <p:attrName>style.visibility</p:attrName>
                                        </p:attrNameLst>
                                      </p:cBhvr>
                                      <p:to>
                                        <p:strVal val="visible"/>
                                      </p:to>
                                    </p:set>
                                    <p:animEffect transition="in" filter="wipe(left)">
                                      <p:cBhvr>
                                        <p:cTn id="11" dur="500"/>
                                        <p:tgtEl>
                                          <p:spTgt spid="11391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14078"/>
                                        </p:tgtEl>
                                        <p:attrNameLst>
                                          <p:attrName>style.visibility</p:attrName>
                                        </p:attrNameLst>
                                      </p:cBhvr>
                                      <p:to>
                                        <p:strVal val="visible"/>
                                      </p:to>
                                    </p:set>
                                    <p:animEffect transition="in" filter="wipe(left)">
                                      <p:cBhvr>
                                        <p:cTn id="16" dur="500"/>
                                        <p:tgtEl>
                                          <p:spTgt spid="114078"/>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13917"/>
                                        </p:tgtEl>
                                        <p:attrNameLst>
                                          <p:attrName>style.visibility</p:attrName>
                                        </p:attrNameLst>
                                      </p:cBhvr>
                                      <p:to>
                                        <p:strVal val="visible"/>
                                      </p:to>
                                    </p:set>
                                    <p:animEffect transition="in" filter="wipe(left)">
                                      <p:cBhvr>
                                        <p:cTn id="20" dur="500"/>
                                        <p:tgtEl>
                                          <p:spTgt spid="11391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3956"/>
                                        </p:tgtEl>
                                        <p:attrNameLst>
                                          <p:attrName>style.visibility</p:attrName>
                                        </p:attrNameLst>
                                      </p:cBhvr>
                                      <p:to>
                                        <p:strVal val="visible"/>
                                      </p:to>
                                    </p:set>
                                    <p:animEffect transition="in" filter="wipe(left)">
                                      <p:cBhvr>
                                        <p:cTn id="25" dur="500"/>
                                        <p:tgtEl>
                                          <p:spTgt spid="11395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13953"/>
                                        </p:tgtEl>
                                        <p:attrNameLst>
                                          <p:attrName>style.visibility</p:attrName>
                                        </p:attrNameLst>
                                      </p:cBhvr>
                                      <p:to>
                                        <p:strVal val="visible"/>
                                      </p:to>
                                    </p:set>
                                    <p:animEffect transition="in" filter="wipe(left)">
                                      <p:cBhvr>
                                        <p:cTn id="30" dur="500"/>
                                        <p:tgtEl>
                                          <p:spTgt spid="11395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13954"/>
                                        </p:tgtEl>
                                        <p:attrNameLst>
                                          <p:attrName>style.visibility</p:attrName>
                                        </p:attrNameLst>
                                      </p:cBhvr>
                                      <p:to>
                                        <p:strVal val="visible"/>
                                      </p:to>
                                    </p:set>
                                    <p:animEffect transition="in" filter="wipe(left)">
                                      <p:cBhvr>
                                        <p:cTn id="35" dur="500"/>
                                        <p:tgtEl>
                                          <p:spTgt spid="11395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13955"/>
                                        </p:tgtEl>
                                        <p:attrNameLst>
                                          <p:attrName>style.visibility</p:attrName>
                                        </p:attrNameLst>
                                      </p:cBhvr>
                                      <p:to>
                                        <p:strVal val="visible"/>
                                      </p:to>
                                    </p:set>
                                    <p:animEffect transition="in" filter="wipe(left)">
                                      <p:cBhvr>
                                        <p:cTn id="40" dur="500"/>
                                        <p:tgtEl>
                                          <p:spTgt spid="11395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13957"/>
                                        </p:tgtEl>
                                        <p:attrNameLst>
                                          <p:attrName>style.visibility</p:attrName>
                                        </p:attrNameLst>
                                      </p:cBhvr>
                                      <p:to>
                                        <p:strVal val="visible"/>
                                      </p:to>
                                    </p:set>
                                    <p:animEffect transition="in" filter="wipe(left)">
                                      <p:cBhvr>
                                        <p:cTn id="45" dur="500"/>
                                        <p:tgtEl>
                                          <p:spTgt spid="11395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13958"/>
                                        </p:tgtEl>
                                        <p:attrNameLst>
                                          <p:attrName>style.visibility</p:attrName>
                                        </p:attrNameLst>
                                      </p:cBhvr>
                                      <p:to>
                                        <p:strVal val="visible"/>
                                      </p:to>
                                    </p:set>
                                    <p:animEffect transition="in" filter="wipe(left)">
                                      <p:cBhvr>
                                        <p:cTn id="50" dur="500"/>
                                        <p:tgtEl>
                                          <p:spTgt spid="11395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114016"/>
                                        </p:tgtEl>
                                        <p:attrNameLst>
                                          <p:attrName>style.visibility</p:attrName>
                                        </p:attrNameLst>
                                      </p:cBhvr>
                                      <p:to>
                                        <p:strVal val="visible"/>
                                      </p:to>
                                    </p:set>
                                    <p:animEffect transition="in" filter="wipe(left)">
                                      <p:cBhvr>
                                        <p:cTn id="55" dur="500"/>
                                        <p:tgtEl>
                                          <p:spTgt spid="11401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114017"/>
                                        </p:tgtEl>
                                        <p:attrNameLst>
                                          <p:attrName>style.visibility</p:attrName>
                                        </p:attrNameLst>
                                      </p:cBhvr>
                                      <p:to>
                                        <p:strVal val="visible"/>
                                      </p:to>
                                    </p:set>
                                    <p:animEffect transition="in" filter="wipe(left)">
                                      <p:cBhvr>
                                        <p:cTn id="60" dur="500"/>
                                        <p:tgtEl>
                                          <p:spTgt spid="11401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14018"/>
                                        </p:tgtEl>
                                        <p:attrNameLst>
                                          <p:attrName>style.visibility</p:attrName>
                                        </p:attrNameLst>
                                      </p:cBhvr>
                                      <p:to>
                                        <p:strVal val="visible"/>
                                      </p:to>
                                    </p:set>
                                    <p:animEffect transition="in" filter="wipe(left)">
                                      <p:cBhvr>
                                        <p:cTn id="65" dur="500"/>
                                        <p:tgtEl>
                                          <p:spTgt spid="114018"/>
                                        </p:tgtEl>
                                      </p:cBhvr>
                                    </p:animEffect>
                                  </p:childTnLst>
                                  <p:subTnLst>
                                    <p:audio>
                                      <p:cMediaNode>
                                        <p:cTn display="0" masterRel="sameClick">
                                          <p:stCondLst>
                                            <p:cond evt="begin" delay="0">
                                              <p:tn val="63"/>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917" grpId="0" autoUpdateAnimBg="0"/>
      <p:bldP spid="113918" grpId="0" autoUpdateAnimBg="0"/>
      <p:bldP spid="113956" grpId="0" autoUpdateAnimBg="0"/>
      <p:bldP spid="114018"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255" descr="图片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938" y="1052090"/>
            <a:ext cx="429260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4690" name="Object 2"/>
          <p:cNvGraphicFramePr>
            <a:graphicFrameLocks noChangeAspect="1"/>
          </p:cNvGraphicFramePr>
          <p:nvPr>
            <p:extLst>
              <p:ext uri="{D42A27DB-BD31-4B8C-83A1-F6EECF244321}">
                <p14:modId xmlns:p14="http://schemas.microsoft.com/office/powerpoint/2010/main" val="2398481975"/>
              </p:ext>
            </p:extLst>
          </p:nvPr>
        </p:nvGraphicFramePr>
        <p:xfrm>
          <a:off x="3052763" y="4084215"/>
          <a:ext cx="2076450" cy="565150"/>
        </p:xfrm>
        <a:graphic>
          <a:graphicData uri="http://schemas.openxmlformats.org/presentationml/2006/ole">
            <mc:AlternateContent xmlns:mc="http://schemas.openxmlformats.org/markup-compatibility/2006">
              <mc:Choice xmlns:v="urn:schemas-microsoft-com:vml" Requires="v">
                <p:oleObj spid="_x0000_s122621" name="Equation" r:id="rId5" imgW="780939" imgH="133347" progId="Equation.3">
                  <p:embed/>
                </p:oleObj>
              </mc:Choice>
              <mc:Fallback>
                <p:oleObj name="Equation" r:id="rId5" imgW="780939" imgH="133347"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2763" y="4084215"/>
                        <a:ext cx="207645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691" name="Text Box 3"/>
          <p:cNvSpPr txBox="1">
            <a:spLocks noChangeArrowheads="1"/>
          </p:cNvSpPr>
          <p:nvPr/>
        </p:nvSpPr>
        <p:spPr bwMode="auto">
          <a:xfrm>
            <a:off x="588963" y="605631"/>
            <a:ext cx="3048000" cy="519113"/>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CC0000"/>
                </a:solidFill>
                <a:effectLst>
                  <a:outerShdw blurRad="38100" dist="38100" dir="2700000" algn="tl">
                    <a:srgbClr val="C0C0C0"/>
                  </a:outerShdw>
                </a:effectLst>
                <a:latin typeface="Times New Roman" pitchFamily="18" charset="0"/>
              </a:rPr>
              <a:t>2.</a:t>
            </a:r>
            <a:r>
              <a:rPr lang="en-US" altLang="zh-CN" sz="2800" dirty="0">
                <a:solidFill>
                  <a:srgbClr val="CC0000"/>
                </a:solidFill>
                <a:effectLst>
                  <a:outerShdw blurRad="38100" dist="38100" dir="2700000" algn="tl">
                    <a:srgbClr val="C0C0C0"/>
                  </a:outerShdw>
                </a:effectLst>
              </a:rPr>
              <a:t> </a:t>
            </a:r>
            <a:r>
              <a:rPr lang="zh-CN" altLang="en-US" sz="2800" dirty="0">
                <a:solidFill>
                  <a:srgbClr val="CC0000"/>
                </a:solidFill>
                <a:effectLst>
                  <a:outerShdw blurRad="38100" dist="38100" dir="2700000" algn="tl">
                    <a:srgbClr val="C0C0C0"/>
                  </a:outerShdw>
                </a:effectLst>
              </a:rPr>
              <a:t>输入电阻</a:t>
            </a:r>
            <a:endParaRPr lang="zh-CN" altLang="en-US" sz="2800" dirty="0">
              <a:solidFill>
                <a:srgbClr val="CC0000"/>
              </a:solidFill>
              <a:effectLst>
                <a:outerShdw blurRad="38100" dist="38100" dir="2700000" algn="tl">
                  <a:srgbClr val="C0C0C0"/>
                </a:outerShdw>
              </a:effectLst>
              <a:latin typeface="Times New Roman" pitchFamily="18" charset="0"/>
              <a:ea typeface="楷体_GB2312" pitchFamily="49" charset="-122"/>
            </a:endParaRPr>
          </a:p>
        </p:txBody>
      </p:sp>
      <p:graphicFrame>
        <p:nvGraphicFramePr>
          <p:cNvPr id="114692" name="Object 4" descr="40%"/>
          <p:cNvGraphicFramePr>
            <a:graphicFrameLocks noChangeAspect="1"/>
          </p:cNvGraphicFramePr>
          <p:nvPr>
            <p:extLst>
              <p:ext uri="{D42A27DB-BD31-4B8C-83A1-F6EECF244321}">
                <p14:modId xmlns:p14="http://schemas.microsoft.com/office/powerpoint/2010/main" val="3162237011"/>
              </p:ext>
            </p:extLst>
          </p:nvPr>
        </p:nvGraphicFramePr>
        <p:xfrm>
          <a:off x="1096963" y="5808240"/>
          <a:ext cx="3617912" cy="573088"/>
        </p:xfrm>
        <a:graphic>
          <a:graphicData uri="http://schemas.openxmlformats.org/presentationml/2006/ole">
            <mc:AlternateContent xmlns:mc="http://schemas.openxmlformats.org/markup-compatibility/2006">
              <mc:Choice xmlns:v="urn:schemas-microsoft-com:vml" Requires="v">
                <p:oleObj spid="_x0000_s122622" name="Equation" r:id="rId7" imgW="1495472" imgH="142795" progId="Equation.3">
                  <p:embed/>
                </p:oleObj>
              </mc:Choice>
              <mc:Fallback>
                <p:oleObj name="Equation" r:id="rId7" imgW="1495472" imgH="142795" progId="Equation.3">
                  <p:embed/>
                  <p:pic>
                    <p:nvPicPr>
                      <p:cNvPr id="0" name="Object 4" descr="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6963" y="5808240"/>
                        <a:ext cx="3617912" cy="573088"/>
                      </a:xfrm>
                      <a:prstGeom prst="rect">
                        <a:avLst/>
                      </a:prstGeom>
                      <a:noFill/>
                      <a:ln>
                        <a:noFill/>
                      </a:ln>
                      <a:effectLst/>
                      <a:extLst>
                        <a:ext uri="{909E8E84-426E-40DD-AFC4-6F175D3DCCD1}">
                          <a14:hiddenFill xmlns:a14="http://schemas.microsoft.com/office/drawing/2010/main">
                            <a:pattFill prst="pct40">
                              <a:fgClr>
                                <a:srgbClr val="00FF00"/>
                              </a:fgClr>
                              <a:bgClr>
                                <a:srgbClr val="FFFFFF"/>
                              </a:bgClr>
                            </a:patt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693" name="Object 5"/>
          <p:cNvGraphicFramePr>
            <a:graphicFrameLocks noChangeAspect="1"/>
          </p:cNvGraphicFramePr>
          <p:nvPr>
            <p:extLst>
              <p:ext uri="{D42A27DB-BD31-4B8C-83A1-F6EECF244321}">
                <p14:modId xmlns:p14="http://schemas.microsoft.com/office/powerpoint/2010/main" val="4073608552"/>
              </p:ext>
            </p:extLst>
          </p:nvPr>
        </p:nvGraphicFramePr>
        <p:xfrm>
          <a:off x="928688" y="4660478"/>
          <a:ext cx="6883400" cy="1200150"/>
        </p:xfrm>
        <a:graphic>
          <a:graphicData uri="http://schemas.openxmlformats.org/presentationml/2006/ole">
            <mc:AlternateContent xmlns:mc="http://schemas.openxmlformats.org/markup-compatibility/2006">
              <mc:Choice xmlns:v="urn:schemas-microsoft-com:vml" Requires="v">
                <p:oleObj spid="_x0000_s122623" name="公式" r:id="rId9" imgW="2790919" imgH="371429" progId="Equation.3">
                  <p:embed/>
                </p:oleObj>
              </mc:Choice>
              <mc:Fallback>
                <p:oleObj name="公式" r:id="rId9" imgW="2790919" imgH="371429"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8688" y="4660478"/>
                        <a:ext cx="6883400"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694" name="Object 6"/>
          <p:cNvGraphicFramePr>
            <a:graphicFrameLocks noChangeAspect="1"/>
          </p:cNvGraphicFramePr>
          <p:nvPr>
            <p:extLst>
              <p:ext uri="{D42A27DB-BD31-4B8C-83A1-F6EECF244321}">
                <p14:modId xmlns:p14="http://schemas.microsoft.com/office/powerpoint/2010/main" val="2586566793"/>
              </p:ext>
            </p:extLst>
          </p:nvPr>
        </p:nvGraphicFramePr>
        <p:xfrm>
          <a:off x="5335588" y="5832053"/>
          <a:ext cx="1949450" cy="523875"/>
        </p:xfrm>
        <a:graphic>
          <a:graphicData uri="http://schemas.openxmlformats.org/presentationml/2006/ole">
            <mc:AlternateContent xmlns:mc="http://schemas.openxmlformats.org/markup-compatibility/2006">
              <mc:Choice xmlns:v="urn:schemas-microsoft-com:vml" Requires="v">
                <p:oleObj spid="_x0000_s122624" name="Equation" r:id="rId11" imgW="790657" imgH="133347" progId="Equation.3">
                  <p:embed/>
                </p:oleObj>
              </mc:Choice>
              <mc:Fallback>
                <p:oleObj name="Equation" r:id="rId11" imgW="790657" imgH="133347"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5588" y="5832053"/>
                        <a:ext cx="194945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695" name="AutoShape 7" descr="25%"/>
          <p:cNvSpPr>
            <a:spLocks noChangeArrowheads="1"/>
          </p:cNvSpPr>
          <p:nvPr/>
        </p:nvSpPr>
        <p:spPr bwMode="auto">
          <a:xfrm>
            <a:off x="5216525" y="1434678"/>
            <a:ext cx="3221038" cy="2408237"/>
          </a:xfrm>
          <a:prstGeom prst="horizontalScroll">
            <a:avLst>
              <a:gd name="adj" fmla="val 12500"/>
            </a:avLst>
          </a:prstGeom>
          <a:pattFill prst="pct25">
            <a:fgClr>
              <a:srgbClr val="FFCCCC"/>
            </a:fgClr>
            <a:bgClr>
              <a:srgbClr val="FFFFFF"/>
            </a:bgClr>
          </a:pattFill>
          <a:ln w="38100">
            <a:solidFill>
              <a:srgbClr val="006600"/>
            </a:solidFill>
            <a:round/>
            <a:headEnd/>
            <a:tailEnd/>
          </a:ln>
          <a:effectLst/>
        </p:spPr>
        <p:txBody>
          <a:bodyPr lIns="90000" tIns="46800" rIns="90000" bIns="46800" anchor="ctr">
            <a:spAutoFit/>
          </a:bodyPr>
          <a:lstStyle/>
          <a:p>
            <a:pPr eaLnBrk="1" hangingPunct="1">
              <a:defRPr/>
            </a:pPr>
            <a:r>
              <a:rPr lang="en-US" altLang="zh-CN" sz="2800">
                <a:solidFill>
                  <a:srgbClr val="FF3300"/>
                </a:solidFill>
                <a:effectLst>
                  <a:outerShdw blurRad="38100" dist="38100" dir="2700000" algn="tl">
                    <a:srgbClr val="C0C0C0"/>
                  </a:outerShdw>
                </a:effectLst>
              </a:rPr>
              <a:t>  </a:t>
            </a:r>
            <a:r>
              <a:rPr lang="zh-CN" altLang="en-US" sz="2800">
                <a:solidFill>
                  <a:srgbClr val="FF3300"/>
                </a:solidFill>
                <a:effectLst>
                  <a:outerShdw blurRad="38100" dist="38100" dir="2700000" algn="tl">
                    <a:srgbClr val="C0C0C0"/>
                  </a:outerShdw>
                </a:effectLst>
              </a:rPr>
              <a:t>射极输出器的输入电阻高，对前级有利。</a:t>
            </a:r>
          </a:p>
          <a:p>
            <a:pPr eaLnBrk="1" hangingPunct="1">
              <a:defRPr/>
            </a:pPr>
            <a:r>
              <a:rPr lang="zh-CN" altLang="en-US" sz="2800" i="1">
                <a:solidFill>
                  <a:schemeClr val="accent2"/>
                </a:solidFill>
                <a:effectLst>
                  <a:outerShdw blurRad="38100" dist="38100" dir="2700000" algn="tl">
                    <a:srgbClr val="C0C0C0"/>
                  </a:outerShdw>
                </a:effectLst>
              </a:rPr>
              <a:t>  </a:t>
            </a:r>
            <a:r>
              <a:rPr lang="en-US" altLang="zh-CN" sz="2800" i="1">
                <a:solidFill>
                  <a:schemeClr val="accent2"/>
                </a:solidFill>
                <a:effectLst>
                  <a:outerShdw blurRad="38100" dist="38100" dir="2700000" algn="tl">
                    <a:srgbClr val="C0C0C0"/>
                  </a:outerShdw>
                </a:effectLst>
                <a:latin typeface="Times New Roman" pitchFamily="18" charset="0"/>
              </a:rPr>
              <a:t>r</a:t>
            </a:r>
            <a:r>
              <a:rPr lang="en-US" altLang="zh-CN" sz="2800" baseline="-25000">
                <a:solidFill>
                  <a:schemeClr val="accent2"/>
                </a:solidFill>
                <a:effectLst>
                  <a:outerShdw blurRad="38100" dist="38100" dir="2700000" algn="tl">
                    <a:srgbClr val="C0C0C0"/>
                  </a:outerShdw>
                </a:effectLst>
                <a:latin typeface="Times New Roman" pitchFamily="18" charset="0"/>
              </a:rPr>
              <a:t>i</a:t>
            </a:r>
            <a:r>
              <a:rPr lang="zh-CN" altLang="en-US" sz="2800">
                <a:solidFill>
                  <a:schemeClr val="accent2"/>
                </a:solidFill>
                <a:effectLst>
                  <a:outerShdw blurRad="38100" dist="38100" dir="2700000" algn="tl">
                    <a:srgbClr val="C0C0C0"/>
                  </a:outerShdw>
                </a:effectLst>
              </a:rPr>
              <a:t>与负载有关。</a:t>
            </a:r>
          </a:p>
        </p:txBody>
      </p:sp>
      <p:grpSp>
        <p:nvGrpSpPr>
          <p:cNvPr id="2" name="Group 12"/>
          <p:cNvGrpSpPr>
            <a:grpSpLocks/>
          </p:cNvGrpSpPr>
          <p:nvPr/>
        </p:nvGrpSpPr>
        <p:grpSpPr bwMode="auto">
          <a:xfrm>
            <a:off x="1066800" y="3390478"/>
            <a:ext cx="481013" cy="1071562"/>
            <a:chOff x="563" y="1913"/>
            <a:chExt cx="303" cy="675"/>
          </a:xfrm>
        </p:grpSpPr>
        <p:sp>
          <p:nvSpPr>
            <p:cNvPr id="121869" name="AutoShape 13"/>
            <p:cNvSpPr>
              <a:spLocks noChangeArrowheads="1"/>
            </p:cNvSpPr>
            <p:nvPr/>
          </p:nvSpPr>
          <p:spPr bwMode="auto">
            <a:xfrm>
              <a:off x="563" y="1913"/>
              <a:ext cx="240" cy="52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20 w 21600"/>
                <a:gd name="T13" fmla="*/ 2905 h 21600"/>
                <a:gd name="T14" fmla="*/ 18270 w 21600"/>
                <a:gd name="T15" fmla="*/ 9245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0">
              <a:gsLst>
                <a:gs pos="0">
                  <a:srgbClr val="00FF00"/>
                </a:gs>
                <a:gs pos="100000">
                  <a:srgbClr val="006600"/>
                </a:gs>
              </a:gsLst>
              <a:lin ang="0" scaled="1"/>
            </a:gradFill>
            <a:ln w="38100">
              <a:solidFill>
                <a:srgbClr val="FF0000"/>
              </a:solidFill>
              <a:miter lim="800000"/>
              <a:headEnd/>
              <a:tailEnd/>
            </a:ln>
          </p:spPr>
          <p:txBody>
            <a:bodyPr wrap="none" lIns="90000" tIns="46800" rIns="90000" bIns="46800" anchor="ctr">
              <a:spAutoFit/>
            </a:bodyPr>
            <a:lstStyle/>
            <a:p>
              <a:endParaRPr lang="zh-CN" altLang="en-US"/>
            </a:p>
          </p:txBody>
        </p:sp>
        <p:graphicFrame>
          <p:nvGraphicFramePr>
            <p:cNvPr id="121870" name="Object 14"/>
            <p:cNvGraphicFramePr>
              <a:graphicFrameLocks noChangeAspect="1"/>
            </p:cNvGraphicFramePr>
            <p:nvPr/>
          </p:nvGraphicFramePr>
          <p:xfrm>
            <a:off x="672" y="2256"/>
            <a:ext cx="194" cy="332"/>
          </p:xfrm>
          <a:graphic>
            <a:graphicData uri="http://schemas.openxmlformats.org/presentationml/2006/ole">
              <mc:AlternateContent xmlns:mc="http://schemas.openxmlformats.org/markup-compatibility/2006">
                <mc:Choice xmlns:v="urn:schemas-microsoft-com:vml" Requires="v">
                  <p:oleObj spid="_x0000_s122625" name="Equation" r:id="rId13" imgW="47510" imgH="133347" progId="Equation.3">
                    <p:embed/>
                  </p:oleObj>
                </mc:Choice>
                <mc:Fallback>
                  <p:oleObj name="Equation" r:id="rId13" imgW="47510" imgH="133347"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2" y="2256"/>
                          <a:ext cx="194" cy="33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5"/>
          <p:cNvGrpSpPr>
            <a:grpSpLocks/>
          </p:cNvGrpSpPr>
          <p:nvPr/>
        </p:nvGrpSpPr>
        <p:grpSpPr bwMode="auto">
          <a:xfrm>
            <a:off x="1852613" y="3355553"/>
            <a:ext cx="630237" cy="1106487"/>
            <a:chOff x="1119" y="1906"/>
            <a:chExt cx="397" cy="697"/>
          </a:xfrm>
        </p:grpSpPr>
        <p:graphicFrame>
          <p:nvGraphicFramePr>
            <p:cNvPr id="121867" name="Object 16"/>
            <p:cNvGraphicFramePr>
              <a:graphicFrameLocks noChangeAspect="1"/>
            </p:cNvGraphicFramePr>
            <p:nvPr/>
          </p:nvGraphicFramePr>
          <p:xfrm>
            <a:off x="1282" y="2271"/>
            <a:ext cx="234" cy="332"/>
          </p:xfrm>
          <a:graphic>
            <a:graphicData uri="http://schemas.openxmlformats.org/presentationml/2006/ole">
              <mc:AlternateContent xmlns:mc="http://schemas.openxmlformats.org/markup-compatibility/2006">
                <mc:Choice xmlns:v="urn:schemas-microsoft-com:vml" Requires="v">
                  <p:oleObj spid="_x0000_s122626" name="Equation" r:id="rId15" imgW="66675" imgH="133347" progId="Equation.3">
                    <p:embed/>
                  </p:oleObj>
                </mc:Choice>
                <mc:Fallback>
                  <p:oleObj name="Equation" r:id="rId15" imgW="66675" imgH="133347"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82" y="2271"/>
                          <a:ext cx="234" cy="33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68" name="AutoShape 17"/>
            <p:cNvSpPr>
              <a:spLocks noChangeArrowheads="1"/>
            </p:cNvSpPr>
            <p:nvPr/>
          </p:nvSpPr>
          <p:spPr bwMode="auto">
            <a:xfrm>
              <a:off x="1119" y="1906"/>
              <a:ext cx="288" cy="52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50 w 21600"/>
                <a:gd name="T13" fmla="*/ 2905 h 21600"/>
                <a:gd name="T14" fmla="*/ 18225 w 21600"/>
                <a:gd name="T15" fmla="*/ 9245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0">
              <a:gsLst>
                <a:gs pos="0">
                  <a:srgbClr val="00FF00"/>
                </a:gs>
                <a:gs pos="100000">
                  <a:srgbClr val="006600"/>
                </a:gs>
              </a:gsLst>
              <a:lin ang="0" scaled="1"/>
            </a:gradFill>
            <a:ln w="38100">
              <a:solidFill>
                <a:srgbClr val="FF0000"/>
              </a:solidFill>
              <a:miter lim="800000"/>
              <a:headEnd/>
              <a:tailEnd/>
            </a:ln>
          </p:spPr>
          <p:txBody>
            <a:bodyPr lIns="90000" tIns="46800" rIns="90000" bIns="46800" anchor="ctr">
              <a:spAutoFit/>
            </a:bodyPr>
            <a:lstStyle/>
            <a:p>
              <a:endParaRPr lang="zh-CN" altLang="en-US"/>
            </a:p>
          </p:txBody>
        </p:sp>
      </p:grpSp>
      <p:sp>
        <p:nvSpPr>
          <p:cNvPr id="15" name="Text Box 2" descr="25%"/>
          <p:cNvSpPr txBox="1">
            <a:spLocks noChangeArrowheads="1"/>
          </p:cNvSpPr>
          <p:nvPr/>
        </p:nvSpPr>
        <p:spPr bwMode="auto">
          <a:xfrm>
            <a:off x="0" y="83374"/>
            <a:ext cx="3371850" cy="525401"/>
          </a:xfrm>
          <a:prstGeom prst="rect">
            <a:avLst/>
          </a:prstGeom>
          <a:noFill/>
          <a:ln w="38100">
            <a:noFill/>
            <a:miter lim="800000"/>
            <a:headEnd/>
            <a:tailEnd/>
          </a:ln>
          <a:effectLst/>
        </p:spPr>
        <p:txBody>
          <a:bodyPr lIns="90000" tIns="46800" rIns="90000" bIns="46800" anchor="ctr">
            <a:spAutoFit/>
          </a:bodyPr>
          <a:lstStyle>
            <a:defPPr>
              <a:defRPr lang="zh-CN"/>
            </a:defPPr>
            <a:lvl1pPr eaLnBrk="1" hangingPunct="1">
              <a:spcBef>
                <a:spcPct val="50000"/>
              </a:spcBef>
              <a:defRPr sz="2800">
                <a:solidFill>
                  <a:srgbClr val="0000FF"/>
                </a:solidFill>
                <a:latin typeface="微软雅黑" panose="020B0503020204020204" pitchFamily="34" charset="-122"/>
                <a:ea typeface="微软雅黑" panose="020B0503020204020204" pitchFamily="34" charset="-122"/>
              </a:defRPr>
            </a:lvl1pPr>
          </a:lstStyle>
          <a:p>
            <a:r>
              <a:rPr lang="en-US" altLang="zh-CN" dirty="0"/>
              <a:t>15.6.2   </a:t>
            </a:r>
            <a:r>
              <a:rPr lang="zh-CN" altLang="en-US" dirty="0"/>
              <a:t>动态分析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4690"/>
                                        </p:tgtEl>
                                        <p:attrNameLst>
                                          <p:attrName>style.visibility</p:attrName>
                                        </p:attrNameLst>
                                      </p:cBhvr>
                                      <p:to>
                                        <p:strVal val="visible"/>
                                      </p:to>
                                    </p:set>
                                    <p:animEffect transition="in" filter="wipe(left)">
                                      <p:cBhvr>
                                        <p:cTn id="17" dur="500"/>
                                        <p:tgtEl>
                                          <p:spTgt spid="1146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4693"/>
                                        </p:tgtEl>
                                        <p:attrNameLst>
                                          <p:attrName>style.visibility</p:attrName>
                                        </p:attrNameLst>
                                      </p:cBhvr>
                                      <p:to>
                                        <p:strVal val="visible"/>
                                      </p:to>
                                    </p:set>
                                    <p:animEffect transition="in" filter="wipe(left)">
                                      <p:cBhvr>
                                        <p:cTn id="22" dur="500"/>
                                        <p:tgtEl>
                                          <p:spTgt spid="1146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4694"/>
                                        </p:tgtEl>
                                        <p:attrNameLst>
                                          <p:attrName>style.visibility</p:attrName>
                                        </p:attrNameLst>
                                      </p:cBhvr>
                                      <p:to>
                                        <p:strVal val="visible"/>
                                      </p:to>
                                    </p:set>
                                    <p:animEffect transition="in" filter="wipe(left)">
                                      <p:cBhvr>
                                        <p:cTn id="27" dur="500"/>
                                        <p:tgtEl>
                                          <p:spTgt spid="1146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4692"/>
                                        </p:tgtEl>
                                        <p:attrNameLst>
                                          <p:attrName>style.visibility</p:attrName>
                                        </p:attrNameLst>
                                      </p:cBhvr>
                                      <p:to>
                                        <p:strVal val="visible"/>
                                      </p:to>
                                    </p:set>
                                    <p:animEffect transition="in" filter="wipe(left)">
                                      <p:cBhvr>
                                        <p:cTn id="32" dur="500"/>
                                        <p:tgtEl>
                                          <p:spTgt spid="11469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14695"/>
                                        </p:tgtEl>
                                        <p:attrNameLst>
                                          <p:attrName>style.visibility</p:attrName>
                                        </p:attrNameLst>
                                      </p:cBhvr>
                                      <p:to>
                                        <p:strVal val="visible"/>
                                      </p:to>
                                    </p:set>
                                    <p:animEffect transition="in" filter="box(out)">
                                      <p:cBhvr>
                                        <p:cTn id="37" dur="500"/>
                                        <p:tgtEl>
                                          <p:spTgt spid="114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5"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13"/>
          <p:cNvGrpSpPr>
            <a:grpSpLocks/>
          </p:cNvGrpSpPr>
          <p:nvPr/>
        </p:nvGrpSpPr>
        <p:grpSpPr bwMode="auto">
          <a:xfrm>
            <a:off x="468313" y="1101328"/>
            <a:ext cx="4371975" cy="3208338"/>
            <a:chOff x="126" y="576"/>
            <a:chExt cx="2802" cy="2056"/>
          </a:xfrm>
        </p:grpSpPr>
        <p:sp>
          <p:nvSpPr>
            <p:cNvPr id="123916" name="Line 314"/>
            <p:cNvSpPr>
              <a:spLocks noChangeShapeType="1"/>
            </p:cNvSpPr>
            <p:nvPr/>
          </p:nvSpPr>
          <p:spPr bwMode="auto">
            <a:xfrm flipV="1">
              <a:off x="521" y="2511"/>
              <a:ext cx="2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23917" name="Line 315"/>
            <p:cNvSpPr>
              <a:spLocks noChangeShapeType="1"/>
            </p:cNvSpPr>
            <p:nvPr/>
          </p:nvSpPr>
          <p:spPr bwMode="auto">
            <a:xfrm flipH="1" flipV="1">
              <a:off x="2029" y="971"/>
              <a:ext cx="0" cy="21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23918" name="Line 316"/>
            <p:cNvSpPr>
              <a:spLocks noChangeShapeType="1"/>
            </p:cNvSpPr>
            <p:nvPr/>
          </p:nvSpPr>
          <p:spPr bwMode="auto">
            <a:xfrm flipV="1">
              <a:off x="521" y="977"/>
              <a:ext cx="94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grpSp>
          <p:nvGrpSpPr>
            <p:cNvPr id="123919" name="Group 317"/>
            <p:cNvGrpSpPr>
              <a:grpSpLocks/>
            </p:cNvGrpSpPr>
            <p:nvPr/>
          </p:nvGrpSpPr>
          <p:grpSpPr bwMode="auto">
            <a:xfrm>
              <a:off x="1909" y="1153"/>
              <a:ext cx="217" cy="305"/>
              <a:chOff x="4164" y="1968"/>
              <a:chExt cx="264" cy="420"/>
            </a:xfrm>
          </p:grpSpPr>
          <p:sp>
            <p:nvSpPr>
              <p:cNvPr id="123970" name="AutoShape 318"/>
              <p:cNvSpPr>
                <a:spLocks noChangeArrowheads="1"/>
              </p:cNvSpPr>
              <p:nvPr/>
            </p:nvSpPr>
            <p:spPr bwMode="auto">
              <a:xfrm>
                <a:off x="4164" y="1968"/>
                <a:ext cx="264" cy="420"/>
              </a:xfrm>
              <a:prstGeom prst="diamond">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23971" name="Line 319"/>
              <p:cNvSpPr>
                <a:spLocks noChangeShapeType="1"/>
              </p:cNvSpPr>
              <p:nvPr/>
            </p:nvSpPr>
            <p:spPr bwMode="auto">
              <a:xfrm>
                <a:off x="4176" y="2184"/>
                <a:ext cx="2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sp>
          <p:nvSpPr>
            <p:cNvPr id="123920" name="Rectangle 320"/>
            <p:cNvSpPr>
              <a:spLocks noChangeArrowheads="1"/>
            </p:cNvSpPr>
            <p:nvPr/>
          </p:nvSpPr>
          <p:spPr bwMode="auto">
            <a:xfrm>
              <a:off x="1406" y="1199"/>
              <a:ext cx="96" cy="27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23921" name="Line 321"/>
            <p:cNvSpPr>
              <a:spLocks noChangeShapeType="1"/>
            </p:cNvSpPr>
            <p:nvPr/>
          </p:nvSpPr>
          <p:spPr bwMode="auto">
            <a:xfrm>
              <a:off x="2020" y="959"/>
              <a:ext cx="90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23922" name="Text Box 322"/>
            <p:cNvSpPr txBox="1">
              <a:spLocks noChangeArrowheads="1"/>
            </p:cNvSpPr>
            <p:nvPr/>
          </p:nvSpPr>
          <p:spPr bwMode="auto">
            <a:xfrm>
              <a:off x="1037" y="1110"/>
              <a:ext cx="463"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sz="2800" i="1">
                  <a:solidFill>
                    <a:schemeClr val="tx1"/>
                  </a:solidFill>
                  <a:latin typeface="Times New Roman" panose="02020603050405020304" pitchFamily="18" charset="0"/>
                  <a:ea typeface="楷体_GB2312" pitchFamily="49" charset="-122"/>
                </a:rPr>
                <a:t>r</a:t>
              </a:r>
              <a:r>
                <a:rPr lang="en-US" altLang="zh-CN" baseline="-25000">
                  <a:solidFill>
                    <a:schemeClr val="tx1"/>
                  </a:solidFill>
                  <a:latin typeface="Times New Roman" panose="02020603050405020304" pitchFamily="18" charset="0"/>
                  <a:ea typeface="楷体_GB2312" pitchFamily="49" charset="-122"/>
                </a:rPr>
                <a:t>be</a:t>
              </a:r>
              <a:endParaRPr lang="en-US" altLang="zh-CN">
                <a:solidFill>
                  <a:schemeClr val="tx1"/>
                </a:solidFill>
                <a:latin typeface="Times New Roman" panose="02020603050405020304" pitchFamily="18" charset="0"/>
                <a:ea typeface="楷体_GB2312" pitchFamily="49" charset="-122"/>
              </a:endParaRPr>
            </a:p>
          </p:txBody>
        </p:sp>
        <p:sp>
          <p:nvSpPr>
            <p:cNvPr id="123923" name="Line 323"/>
            <p:cNvSpPr>
              <a:spLocks noChangeShapeType="1"/>
            </p:cNvSpPr>
            <p:nvPr/>
          </p:nvSpPr>
          <p:spPr bwMode="auto">
            <a:xfrm>
              <a:off x="1866" y="1176"/>
              <a:ext cx="0" cy="296"/>
            </a:xfrm>
            <a:prstGeom prst="line">
              <a:avLst/>
            </a:prstGeom>
            <a:noFill/>
            <a:ln w="38100">
              <a:solidFill>
                <a:srgbClr val="FF0000"/>
              </a:solidFill>
              <a:round/>
              <a:headEnd/>
              <a:tailEnd type="triangle" w="sm"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23924" name="Text Box 324"/>
            <p:cNvSpPr txBox="1">
              <a:spLocks noChangeArrowheads="1"/>
            </p:cNvSpPr>
            <p:nvPr/>
          </p:nvSpPr>
          <p:spPr bwMode="auto">
            <a:xfrm>
              <a:off x="999" y="1603"/>
              <a:ext cx="491"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i="1">
                  <a:solidFill>
                    <a:schemeClr val="tx1"/>
                  </a:solidFill>
                  <a:latin typeface="Times New Roman" panose="02020603050405020304" pitchFamily="18" charset="0"/>
                  <a:ea typeface="楷体_GB2312" pitchFamily="49" charset="-122"/>
                </a:rPr>
                <a:t>R</a:t>
              </a:r>
              <a:r>
                <a:rPr lang="en-US" altLang="zh-CN" baseline="-25000">
                  <a:solidFill>
                    <a:schemeClr val="tx1"/>
                  </a:solidFill>
                  <a:latin typeface="Times New Roman" panose="02020603050405020304" pitchFamily="18" charset="0"/>
                  <a:ea typeface="楷体_GB2312" pitchFamily="49" charset="-122"/>
                </a:rPr>
                <a:t>B</a:t>
              </a:r>
              <a:endParaRPr lang="en-US" altLang="zh-CN">
                <a:solidFill>
                  <a:schemeClr val="tx1"/>
                </a:solidFill>
                <a:latin typeface="Times New Roman" panose="02020603050405020304" pitchFamily="18" charset="0"/>
                <a:ea typeface="楷体_GB2312" pitchFamily="49" charset="-122"/>
              </a:endParaRPr>
            </a:p>
          </p:txBody>
        </p:sp>
        <p:sp>
          <p:nvSpPr>
            <p:cNvPr id="123925" name="Line 325"/>
            <p:cNvSpPr>
              <a:spLocks noChangeShapeType="1"/>
            </p:cNvSpPr>
            <p:nvPr/>
          </p:nvSpPr>
          <p:spPr bwMode="auto">
            <a:xfrm flipV="1">
              <a:off x="2914" y="967"/>
              <a:ext cx="1" cy="156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23926" name="Text Box 326"/>
            <p:cNvSpPr txBox="1">
              <a:spLocks noChangeArrowheads="1"/>
            </p:cNvSpPr>
            <p:nvPr/>
          </p:nvSpPr>
          <p:spPr bwMode="auto">
            <a:xfrm>
              <a:off x="1781" y="2052"/>
              <a:ext cx="536"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i="1">
                  <a:solidFill>
                    <a:schemeClr val="tx1"/>
                  </a:solidFill>
                  <a:latin typeface="Times New Roman" panose="02020603050405020304" pitchFamily="18" charset="0"/>
                  <a:ea typeface="楷体_GB2312" pitchFamily="49" charset="-122"/>
                </a:rPr>
                <a:t>R</a:t>
              </a:r>
              <a:r>
                <a:rPr lang="en-US" altLang="zh-CN" baseline="-25000">
                  <a:solidFill>
                    <a:schemeClr val="tx1"/>
                  </a:solidFill>
                  <a:latin typeface="Times New Roman" panose="02020603050405020304" pitchFamily="18" charset="0"/>
                  <a:ea typeface="楷体_GB2312" pitchFamily="49" charset="-122"/>
                </a:rPr>
                <a:t>L</a:t>
              </a:r>
              <a:endParaRPr lang="en-US" altLang="zh-CN">
                <a:solidFill>
                  <a:schemeClr val="tx1"/>
                </a:solidFill>
                <a:latin typeface="Times New Roman" panose="02020603050405020304" pitchFamily="18" charset="0"/>
                <a:ea typeface="楷体_GB2312" pitchFamily="49" charset="-122"/>
              </a:endParaRPr>
            </a:p>
          </p:txBody>
        </p:sp>
        <p:sp>
          <p:nvSpPr>
            <p:cNvPr id="123927" name="Text Box 327"/>
            <p:cNvSpPr txBox="1">
              <a:spLocks noChangeArrowheads="1"/>
            </p:cNvSpPr>
            <p:nvPr/>
          </p:nvSpPr>
          <p:spPr bwMode="auto">
            <a:xfrm>
              <a:off x="1625" y="1367"/>
              <a:ext cx="236"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a:solidFill>
                    <a:schemeClr val="accent2"/>
                  </a:solidFill>
                  <a:latin typeface="Times New Roman" panose="02020603050405020304" pitchFamily="18" charset="0"/>
                  <a:ea typeface="楷体_GB2312" pitchFamily="49" charset="-122"/>
                </a:rPr>
                <a:t>E</a:t>
              </a:r>
            </a:p>
          </p:txBody>
        </p:sp>
        <p:sp>
          <p:nvSpPr>
            <p:cNvPr id="123928" name="Text Box 328"/>
            <p:cNvSpPr txBox="1">
              <a:spLocks noChangeArrowheads="1"/>
            </p:cNvSpPr>
            <p:nvPr/>
          </p:nvSpPr>
          <p:spPr bwMode="auto">
            <a:xfrm>
              <a:off x="926" y="730"/>
              <a:ext cx="236"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a:solidFill>
                    <a:schemeClr val="accent2"/>
                  </a:solidFill>
                  <a:latin typeface="Times New Roman" panose="02020603050405020304" pitchFamily="18" charset="0"/>
                  <a:ea typeface="楷体_GB2312" pitchFamily="49" charset="-122"/>
                </a:rPr>
                <a:t>B</a:t>
              </a:r>
              <a:endParaRPr lang="en-US" altLang="zh-CN">
                <a:solidFill>
                  <a:schemeClr val="tx1"/>
                </a:solidFill>
                <a:latin typeface="Times New Roman" panose="02020603050405020304" pitchFamily="18" charset="0"/>
                <a:ea typeface="楷体_GB2312" pitchFamily="49" charset="-122"/>
              </a:endParaRPr>
            </a:p>
          </p:txBody>
        </p:sp>
        <p:sp>
          <p:nvSpPr>
            <p:cNvPr id="123929" name="Text Box 329"/>
            <p:cNvSpPr txBox="1">
              <a:spLocks noChangeArrowheads="1"/>
            </p:cNvSpPr>
            <p:nvPr/>
          </p:nvSpPr>
          <p:spPr bwMode="auto">
            <a:xfrm>
              <a:off x="2231" y="705"/>
              <a:ext cx="23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a:solidFill>
                    <a:schemeClr val="accent2"/>
                  </a:solidFill>
                  <a:latin typeface="Times New Roman" panose="02020603050405020304" pitchFamily="18" charset="0"/>
                  <a:ea typeface="楷体_GB2312" pitchFamily="49" charset="-122"/>
                </a:rPr>
                <a:t>C</a:t>
              </a:r>
            </a:p>
          </p:txBody>
        </p:sp>
        <p:sp>
          <p:nvSpPr>
            <p:cNvPr id="123930" name="Line 330"/>
            <p:cNvSpPr>
              <a:spLocks noChangeShapeType="1"/>
            </p:cNvSpPr>
            <p:nvPr/>
          </p:nvSpPr>
          <p:spPr bwMode="auto">
            <a:xfrm flipV="1">
              <a:off x="1030" y="980"/>
              <a:ext cx="0" cy="65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23931" name="Text Box 331" descr="新闻纸"/>
            <p:cNvSpPr txBox="1">
              <a:spLocks noChangeArrowheads="1"/>
            </p:cNvSpPr>
            <p:nvPr/>
          </p:nvSpPr>
          <p:spPr bwMode="auto">
            <a:xfrm>
              <a:off x="646" y="959"/>
              <a:ext cx="315"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a:t>+</a:t>
              </a:r>
            </a:p>
          </p:txBody>
        </p:sp>
        <p:sp>
          <p:nvSpPr>
            <p:cNvPr id="123932" name="Text Box 332" descr="新闻纸"/>
            <p:cNvSpPr txBox="1">
              <a:spLocks noChangeArrowheads="1"/>
            </p:cNvSpPr>
            <p:nvPr/>
          </p:nvSpPr>
          <p:spPr bwMode="auto">
            <a:xfrm>
              <a:off x="648" y="2256"/>
              <a:ext cx="31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a:t>-</a:t>
              </a:r>
            </a:p>
          </p:txBody>
        </p:sp>
        <p:sp>
          <p:nvSpPr>
            <p:cNvPr id="123933" name="Rectangle 333"/>
            <p:cNvSpPr>
              <a:spLocks noChangeArrowheads="1"/>
            </p:cNvSpPr>
            <p:nvPr/>
          </p:nvSpPr>
          <p:spPr bwMode="auto">
            <a:xfrm>
              <a:off x="993" y="1625"/>
              <a:ext cx="95" cy="27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23934" name="Rectangle 334" descr="新闻纸"/>
            <p:cNvSpPr>
              <a:spLocks noChangeArrowheads="1"/>
            </p:cNvSpPr>
            <p:nvPr/>
          </p:nvSpPr>
          <p:spPr bwMode="auto">
            <a:xfrm>
              <a:off x="2293" y="1793"/>
              <a:ext cx="21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a:t>+</a:t>
              </a:r>
            </a:p>
          </p:txBody>
        </p:sp>
        <p:sp>
          <p:nvSpPr>
            <p:cNvPr id="123935" name="Rectangle 335" descr="新闻纸"/>
            <p:cNvSpPr>
              <a:spLocks noChangeArrowheads="1"/>
            </p:cNvSpPr>
            <p:nvPr/>
          </p:nvSpPr>
          <p:spPr bwMode="auto">
            <a:xfrm>
              <a:off x="2294" y="2293"/>
              <a:ext cx="21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a:t>-</a:t>
              </a:r>
            </a:p>
          </p:txBody>
        </p:sp>
        <p:sp>
          <p:nvSpPr>
            <p:cNvPr id="123936" name="Line 336"/>
            <p:cNvSpPr>
              <a:spLocks noChangeShapeType="1"/>
            </p:cNvSpPr>
            <p:nvPr/>
          </p:nvSpPr>
          <p:spPr bwMode="auto">
            <a:xfrm>
              <a:off x="1742" y="2352"/>
              <a:ext cx="0" cy="2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23937" name="Line 337"/>
            <p:cNvSpPr>
              <a:spLocks noChangeShapeType="1"/>
            </p:cNvSpPr>
            <p:nvPr/>
          </p:nvSpPr>
          <p:spPr bwMode="auto">
            <a:xfrm>
              <a:off x="1659" y="2632"/>
              <a:ext cx="16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23938" name="Line 338"/>
            <p:cNvSpPr>
              <a:spLocks noChangeShapeType="1"/>
            </p:cNvSpPr>
            <p:nvPr/>
          </p:nvSpPr>
          <p:spPr bwMode="auto">
            <a:xfrm flipV="1">
              <a:off x="1451" y="1469"/>
              <a:ext cx="0" cy="15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23939" name="Line 339"/>
            <p:cNvSpPr>
              <a:spLocks noChangeShapeType="1"/>
            </p:cNvSpPr>
            <p:nvPr/>
          </p:nvSpPr>
          <p:spPr bwMode="auto">
            <a:xfrm flipH="1" flipV="1">
              <a:off x="1032" y="1890"/>
              <a:ext cx="1" cy="6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23940" name="Line 340"/>
            <p:cNvSpPr>
              <a:spLocks noChangeShapeType="1"/>
            </p:cNvSpPr>
            <p:nvPr/>
          </p:nvSpPr>
          <p:spPr bwMode="auto">
            <a:xfrm flipV="1">
              <a:off x="2021" y="1445"/>
              <a:ext cx="0" cy="1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23941" name="Line 341"/>
            <p:cNvSpPr>
              <a:spLocks noChangeShapeType="1"/>
            </p:cNvSpPr>
            <p:nvPr/>
          </p:nvSpPr>
          <p:spPr bwMode="auto">
            <a:xfrm flipH="1">
              <a:off x="524" y="1578"/>
              <a:ext cx="0" cy="939"/>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42" name="Rectangle 342"/>
            <p:cNvSpPr>
              <a:spLocks noChangeArrowheads="1"/>
            </p:cNvSpPr>
            <p:nvPr/>
          </p:nvSpPr>
          <p:spPr bwMode="auto">
            <a:xfrm>
              <a:off x="485" y="1337"/>
              <a:ext cx="83" cy="247"/>
            </a:xfrm>
            <a:prstGeom prst="rect">
              <a:avLst/>
            </a:prstGeom>
            <a:noFill/>
            <a:ln w="38100">
              <a:solidFill>
                <a:schemeClr val="tx1"/>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23943" name="Line 343"/>
            <p:cNvSpPr>
              <a:spLocks noChangeShapeType="1"/>
            </p:cNvSpPr>
            <p:nvPr/>
          </p:nvSpPr>
          <p:spPr bwMode="auto">
            <a:xfrm flipH="1">
              <a:off x="524" y="962"/>
              <a:ext cx="0" cy="377"/>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44" name="Oval 344"/>
            <p:cNvSpPr>
              <a:spLocks noChangeArrowheads="1"/>
            </p:cNvSpPr>
            <p:nvPr/>
          </p:nvSpPr>
          <p:spPr bwMode="auto">
            <a:xfrm>
              <a:off x="398" y="1925"/>
              <a:ext cx="263" cy="263"/>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23945" name="Rectangle 345" descr="新闻纸"/>
            <p:cNvSpPr>
              <a:spLocks noChangeArrowheads="1"/>
            </p:cNvSpPr>
            <p:nvPr/>
          </p:nvSpPr>
          <p:spPr bwMode="auto">
            <a:xfrm>
              <a:off x="321" y="1697"/>
              <a:ext cx="21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a:t>+</a:t>
              </a:r>
            </a:p>
          </p:txBody>
        </p:sp>
        <p:sp>
          <p:nvSpPr>
            <p:cNvPr id="123946" name="Rectangle 346"/>
            <p:cNvSpPr>
              <a:spLocks noChangeArrowheads="1"/>
            </p:cNvSpPr>
            <p:nvPr/>
          </p:nvSpPr>
          <p:spPr bwMode="auto">
            <a:xfrm>
              <a:off x="310" y="2085"/>
              <a:ext cx="217"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a:t>-</a:t>
              </a:r>
            </a:p>
          </p:txBody>
        </p:sp>
        <p:sp>
          <p:nvSpPr>
            <p:cNvPr id="123947" name="Text Box 347"/>
            <p:cNvSpPr txBox="1">
              <a:spLocks noChangeArrowheads="1"/>
            </p:cNvSpPr>
            <p:nvPr/>
          </p:nvSpPr>
          <p:spPr bwMode="auto">
            <a:xfrm>
              <a:off x="126" y="1312"/>
              <a:ext cx="448"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i="1">
                  <a:solidFill>
                    <a:schemeClr val="tx1"/>
                  </a:solidFill>
                  <a:latin typeface="Times New Roman" panose="02020603050405020304" pitchFamily="18" charset="0"/>
                  <a:ea typeface="楷体_GB2312" pitchFamily="49" charset="-122"/>
                </a:rPr>
                <a:t>R</a:t>
              </a:r>
              <a:r>
                <a:rPr lang="en-US" altLang="zh-CN" baseline="-25000">
                  <a:solidFill>
                    <a:schemeClr val="tx1"/>
                  </a:solidFill>
                  <a:latin typeface="Times New Roman" panose="02020603050405020304" pitchFamily="18" charset="0"/>
                  <a:ea typeface="楷体_GB2312" pitchFamily="49" charset="-122"/>
                </a:rPr>
                <a:t>S</a:t>
              </a:r>
              <a:endParaRPr lang="en-US" altLang="zh-CN">
                <a:solidFill>
                  <a:schemeClr val="tx1"/>
                </a:solidFill>
                <a:latin typeface="Times New Roman" panose="02020603050405020304" pitchFamily="18" charset="0"/>
                <a:ea typeface="楷体_GB2312" pitchFamily="49" charset="-122"/>
              </a:endParaRPr>
            </a:p>
          </p:txBody>
        </p:sp>
        <p:sp>
          <p:nvSpPr>
            <p:cNvPr id="123948" name="Oval 348"/>
            <p:cNvSpPr>
              <a:spLocks noChangeArrowheads="1"/>
            </p:cNvSpPr>
            <p:nvPr/>
          </p:nvSpPr>
          <p:spPr bwMode="auto">
            <a:xfrm>
              <a:off x="1708" y="2475"/>
              <a:ext cx="70" cy="70"/>
            </a:xfrm>
            <a:prstGeom prst="ellipse">
              <a:avLst/>
            </a:prstGeom>
            <a:solidFill>
              <a:schemeClr val="tx1"/>
            </a:solidFill>
            <a:ln w="9525">
              <a:solidFill>
                <a:schemeClr val="tx2"/>
              </a:solidFill>
              <a:round/>
              <a:headEnd/>
              <a:tailEnd/>
            </a:ln>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graphicFrame>
          <p:nvGraphicFramePr>
            <p:cNvPr id="123949" name="Object 349"/>
            <p:cNvGraphicFramePr>
              <a:graphicFrameLocks noChangeAspect="1"/>
            </p:cNvGraphicFramePr>
            <p:nvPr/>
          </p:nvGraphicFramePr>
          <p:xfrm>
            <a:off x="675" y="1598"/>
            <a:ext cx="191" cy="294"/>
          </p:xfrm>
          <a:graphic>
            <a:graphicData uri="http://schemas.openxmlformats.org/presentationml/2006/ole">
              <mc:AlternateContent xmlns:mc="http://schemas.openxmlformats.org/markup-compatibility/2006">
                <mc:Choice xmlns:v="urn:schemas-microsoft-com:vml" Requires="v">
                  <p:oleObj spid="_x0000_s221866" name="Equation" r:id="rId4" imgW="104737" imgH="142795" progId="Equation.3">
                    <p:embed/>
                  </p:oleObj>
                </mc:Choice>
                <mc:Fallback>
                  <p:oleObj name="Equation" r:id="rId4" imgW="104737" imgH="142795" progId="Equation.3">
                    <p:embed/>
                    <p:pic>
                      <p:nvPicPr>
                        <p:cNvPr id="0" name="Object 3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 y="1598"/>
                          <a:ext cx="191"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50" name="Line 350"/>
            <p:cNvSpPr>
              <a:spLocks noChangeShapeType="1"/>
            </p:cNvSpPr>
            <p:nvPr/>
          </p:nvSpPr>
          <p:spPr bwMode="auto">
            <a:xfrm flipV="1">
              <a:off x="1193" y="919"/>
              <a:ext cx="249" cy="0"/>
            </a:xfrm>
            <a:prstGeom prst="line">
              <a:avLst/>
            </a:prstGeom>
            <a:noFill/>
            <a:ln w="38100">
              <a:solidFill>
                <a:srgbClr val="FF0000"/>
              </a:solidFill>
              <a:round/>
              <a:headEnd/>
              <a:tailEnd type="triangle" w="sm"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graphicFrame>
          <p:nvGraphicFramePr>
            <p:cNvPr id="123951" name="Object 351"/>
            <p:cNvGraphicFramePr>
              <a:graphicFrameLocks noChangeAspect="1"/>
            </p:cNvGraphicFramePr>
            <p:nvPr/>
          </p:nvGraphicFramePr>
          <p:xfrm>
            <a:off x="1178" y="619"/>
            <a:ext cx="187" cy="330"/>
          </p:xfrm>
          <a:graphic>
            <a:graphicData uri="http://schemas.openxmlformats.org/presentationml/2006/ole">
              <mc:AlternateContent xmlns:mc="http://schemas.openxmlformats.org/markup-compatibility/2006">
                <mc:Choice xmlns:v="urn:schemas-microsoft-com:vml" Requires="v">
                  <p:oleObj spid="_x0000_s221867" name="Equation" r:id="rId6" imgW="95289" imgH="161960" progId="Equation.3">
                    <p:embed/>
                  </p:oleObj>
                </mc:Choice>
                <mc:Fallback>
                  <p:oleObj name="Equation" r:id="rId6" imgW="95289" imgH="161960" progId="Equation.3">
                    <p:embed/>
                    <p:pic>
                      <p:nvPicPr>
                        <p:cNvPr id="0" name="Object 3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8" y="619"/>
                          <a:ext cx="187"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52" name="Line 352"/>
            <p:cNvSpPr>
              <a:spLocks noChangeShapeType="1"/>
            </p:cNvSpPr>
            <p:nvPr/>
          </p:nvSpPr>
          <p:spPr bwMode="auto">
            <a:xfrm flipH="1">
              <a:off x="2049" y="906"/>
              <a:ext cx="249" cy="0"/>
            </a:xfrm>
            <a:prstGeom prst="line">
              <a:avLst/>
            </a:prstGeom>
            <a:noFill/>
            <a:ln w="38100">
              <a:solidFill>
                <a:srgbClr val="FF0000"/>
              </a:solidFill>
              <a:round/>
              <a:headEnd/>
              <a:tailEnd type="triangle" w="sm"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aphicFrame>
          <p:nvGraphicFramePr>
            <p:cNvPr id="123953" name="Object 353"/>
            <p:cNvGraphicFramePr>
              <a:graphicFrameLocks noChangeAspect="1"/>
            </p:cNvGraphicFramePr>
            <p:nvPr/>
          </p:nvGraphicFramePr>
          <p:xfrm>
            <a:off x="2078" y="576"/>
            <a:ext cx="274" cy="325"/>
          </p:xfrm>
          <a:graphic>
            <a:graphicData uri="http://schemas.openxmlformats.org/presentationml/2006/ole">
              <mc:AlternateContent xmlns:mc="http://schemas.openxmlformats.org/markup-compatibility/2006">
                <mc:Choice xmlns:v="urn:schemas-microsoft-com:vml" Requires="v">
                  <p:oleObj spid="_x0000_s221868" name="Equation" r:id="rId8" imgW="180860" imgH="161960" progId="Equation.3">
                    <p:embed/>
                  </p:oleObj>
                </mc:Choice>
                <mc:Fallback>
                  <p:oleObj name="Equation" r:id="rId8" imgW="180860" imgH="161960" progId="Equation.3">
                    <p:embed/>
                    <p:pic>
                      <p:nvPicPr>
                        <p:cNvPr id="0" name="Object 35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78" y="576"/>
                          <a:ext cx="274"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54" name="Object 354"/>
            <p:cNvGraphicFramePr>
              <a:graphicFrameLocks noChangeAspect="1"/>
            </p:cNvGraphicFramePr>
            <p:nvPr/>
          </p:nvGraphicFramePr>
          <p:xfrm>
            <a:off x="2317" y="2089"/>
            <a:ext cx="191" cy="299"/>
          </p:xfrm>
          <a:graphic>
            <a:graphicData uri="http://schemas.openxmlformats.org/presentationml/2006/ole">
              <mc:AlternateContent xmlns:mc="http://schemas.openxmlformats.org/markup-compatibility/2006">
                <mc:Choice xmlns:v="urn:schemas-microsoft-com:vml" Requires="v">
                  <p:oleObj spid="_x0000_s221869" name="Equation" r:id="rId10" imgW="123903" imgH="161960" progId="Equation.3">
                    <p:embed/>
                  </p:oleObj>
                </mc:Choice>
                <mc:Fallback>
                  <p:oleObj name="Equation" r:id="rId10" imgW="123903" imgH="161960" progId="Equation.3">
                    <p:embed/>
                    <p:pic>
                      <p:nvPicPr>
                        <p:cNvPr id="0" name="Object 35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17" y="2089"/>
                          <a:ext cx="191"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55" name="Object 355"/>
            <p:cNvGraphicFramePr>
              <a:graphicFrameLocks noChangeAspect="1"/>
            </p:cNvGraphicFramePr>
            <p:nvPr/>
          </p:nvGraphicFramePr>
          <p:xfrm>
            <a:off x="1644" y="911"/>
            <a:ext cx="316" cy="330"/>
          </p:xfrm>
          <a:graphic>
            <a:graphicData uri="http://schemas.openxmlformats.org/presentationml/2006/ole">
              <mc:AlternateContent xmlns:mc="http://schemas.openxmlformats.org/markup-compatibility/2006">
                <mc:Choice xmlns:v="urn:schemas-microsoft-com:vml" Requires="v">
                  <p:oleObj spid="_x0000_s221870" name="Equation" r:id="rId12" imgW="171412" imgH="161960" progId="Equation.3">
                    <p:embed/>
                  </p:oleObj>
                </mc:Choice>
                <mc:Fallback>
                  <p:oleObj name="Equation" r:id="rId12" imgW="171412" imgH="161960" progId="Equation.3">
                    <p:embed/>
                    <p:pic>
                      <p:nvPicPr>
                        <p:cNvPr id="0" name="Object 35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44" y="911"/>
                          <a:ext cx="316"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56" name="Object 356"/>
            <p:cNvGraphicFramePr>
              <a:graphicFrameLocks noChangeAspect="1"/>
            </p:cNvGraphicFramePr>
            <p:nvPr/>
          </p:nvGraphicFramePr>
          <p:xfrm>
            <a:off x="173" y="1870"/>
            <a:ext cx="203" cy="311"/>
          </p:xfrm>
          <a:graphic>
            <a:graphicData uri="http://schemas.openxmlformats.org/presentationml/2006/ole">
              <mc:AlternateContent xmlns:mc="http://schemas.openxmlformats.org/markup-compatibility/2006">
                <mc:Choice xmlns:v="urn:schemas-microsoft-com:vml" Requires="v">
                  <p:oleObj spid="_x0000_s221871" name="公式" r:id="rId14" imgW="123903" imgH="161960" progId="Equation.3">
                    <p:embed/>
                  </p:oleObj>
                </mc:Choice>
                <mc:Fallback>
                  <p:oleObj name="公式" r:id="rId14" imgW="123903" imgH="161960" progId="Equation.3">
                    <p:embed/>
                    <p:pic>
                      <p:nvPicPr>
                        <p:cNvPr id="0" name="Object 35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3" y="1870"/>
                          <a:ext cx="203"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57" name="Rectangle 357"/>
            <p:cNvSpPr>
              <a:spLocks noChangeArrowheads="1"/>
            </p:cNvSpPr>
            <p:nvPr/>
          </p:nvSpPr>
          <p:spPr bwMode="auto">
            <a:xfrm>
              <a:off x="1698" y="2092"/>
              <a:ext cx="96" cy="27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23958" name="Line 358"/>
            <p:cNvSpPr>
              <a:spLocks noChangeShapeType="1"/>
            </p:cNvSpPr>
            <p:nvPr/>
          </p:nvSpPr>
          <p:spPr bwMode="auto">
            <a:xfrm>
              <a:off x="1746" y="1613"/>
              <a:ext cx="0" cy="47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59" name="Line 359"/>
            <p:cNvSpPr>
              <a:spLocks noChangeShapeType="1"/>
            </p:cNvSpPr>
            <p:nvPr/>
          </p:nvSpPr>
          <p:spPr bwMode="auto">
            <a:xfrm>
              <a:off x="1706" y="1637"/>
              <a:ext cx="0" cy="222"/>
            </a:xfrm>
            <a:prstGeom prst="line">
              <a:avLst/>
            </a:prstGeom>
            <a:noFill/>
            <a:ln w="38100">
              <a:solidFill>
                <a:srgbClr val="FF0000"/>
              </a:solidFill>
              <a:round/>
              <a:headEnd/>
              <a:tailEnd type="triangle" w="sm"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graphicFrame>
          <p:nvGraphicFramePr>
            <p:cNvPr id="123960" name="Object 360"/>
            <p:cNvGraphicFramePr>
              <a:graphicFrameLocks noChangeAspect="1"/>
            </p:cNvGraphicFramePr>
            <p:nvPr/>
          </p:nvGraphicFramePr>
          <p:xfrm>
            <a:off x="1523" y="1609"/>
            <a:ext cx="172" cy="338"/>
          </p:xfrm>
          <a:graphic>
            <a:graphicData uri="http://schemas.openxmlformats.org/presentationml/2006/ole">
              <mc:AlternateContent xmlns:mc="http://schemas.openxmlformats.org/markup-compatibility/2006">
                <mc:Choice xmlns:v="urn:schemas-microsoft-com:vml" Requires="v">
                  <p:oleObj spid="_x0000_s221872" name="公式" r:id="rId16" imgW="95289" imgH="180855" progId="Equation.3">
                    <p:embed/>
                  </p:oleObj>
                </mc:Choice>
                <mc:Fallback>
                  <p:oleObj name="公式" r:id="rId16" imgW="95289" imgH="180855" progId="Equation.3">
                    <p:embed/>
                    <p:pic>
                      <p:nvPicPr>
                        <p:cNvPr id="0" name="Object 36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23" y="1609"/>
                          <a:ext cx="172"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61" name="Text Box 361"/>
            <p:cNvSpPr txBox="1">
              <a:spLocks noChangeArrowheads="1"/>
            </p:cNvSpPr>
            <p:nvPr/>
          </p:nvSpPr>
          <p:spPr bwMode="auto">
            <a:xfrm>
              <a:off x="1314" y="2071"/>
              <a:ext cx="491"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i="1">
                  <a:solidFill>
                    <a:schemeClr val="tx1"/>
                  </a:solidFill>
                  <a:latin typeface="Times New Roman" panose="02020603050405020304" pitchFamily="18" charset="0"/>
                  <a:ea typeface="楷体_GB2312" pitchFamily="49" charset="-122"/>
                </a:rPr>
                <a:t>R</a:t>
              </a:r>
              <a:r>
                <a:rPr lang="en-US" altLang="zh-CN" baseline="-25000">
                  <a:solidFill>
                    <a:schemeClr val="tx1"/>
                  </a:solidFill>
                  <a:latin typeface="Times New Roman" panose="02020603050405020304" pitchFamily="18" charset="0"/>
                  <a:ea typeface="楷体_GB2312" pitchFamily="49" charset="-122"/>
                </a:rPr>
                <a:t>E</a:t>
              </a:r>
              <a:endParaRPr lang="en-US" altLang="zh-CN">
                <a:solidFill>
                  <a:schemeClr val="tx1"/>
                </a:solidFill>
                <a:latin typeface="Times New Roman" panose="02020603050405020304" pitchFamily="18" charset="0"/>
                <a:ea typeface="楷体_GB2312" pitchFamily="49" charset="-122"/>
              </a:endParaRPr>
            </a:p>
          </p:txBody>
        </p:sp>
        <p:sp>
          <p:nvSpPr>
            <p:cNvPr id="123962" name="Rectangle 362"/>
            <p:cNvSpPr>
              <a:spLocks noChangeArrowheads="1"/>
            </p:cNvSpPr>
            <p:nvPr/>
          </p:nvSpPr>
          <p:spPr bwMode="auto">
            <a:xfrm>
              <a:off x="2181" y="2087"/>
              <a:ext cx="96" cy="27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23963" name="Line 363"/>
            <p:cNvSpPr>
              <a:spLocks noChangeShapeType="1"/>
            </p:cNvSpPr>
            <p:nvPr/>
          </p:nvSpPr>
          <p:spPr bwMode="auto">
            <a:xfrm>
              <a:off x="2229" y="1862"/>
              <a:ext cx="0" cy="2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64" name="Line 364"/>
            <p:cNvSpPr>
              <a:spLocks noChangeShapeType="1"/>
            </p:cNvSpPr>
            <p:nvPr/>
          </p:nvSpPr>
          <p:spPr bwMode="auto">
            <a:xfrm>
              <a:off x="2224" y="2353"/>
              <a:ext cx="0" cy="1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65" name="Line 365"/>
            <p:cNvSpPr>
              <a:spLocks noChangeShapeType="1"/>
            </p:cNvSpPr>
            <p:nvPr/>
          </p:nvSpPr>
          <p:spPr bwMode="auto">
            <a:xfrm>
              <a:off x="1752" y="1862"/>
              <a:ext cx="49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66" name="Line 366"/>
            <p:cNvSpPr>
              <a:spLocks noChangeShapeType="1"/>
            </p:cNvSpPr>
            <p:nvPr/>
          </p:nvSpPr>
          <p:spPr bwMode="auto">
            <a:xfrm>
              <a:off x="1453" y="1620"/>
              <a:ext cx="58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3967" name="Line 367"/>
            <p:cNvSpPr>
              <a:spLocks noChangeShapeType="1"/>
            </p:cNvSpPr>
            <p:nvPr/>
          </p:nvSpPr>
          <p:spPr bwMode="auto">
            <a:xfrm>
              <a:off x="1466" y="962"/>
              <a:ext cx="0" cy="25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3968" name="Line 368"/>
            <p:cNvSpPr>
              <a:spLocks noChangeShapeType="1"/>
            </p:cNvSpPr>
            <p:nvPr/>
          </p:nvSpPr>
          <p:spPr bwMode="auto">
            <a:xfrm flipV="1">
              <a:off x="550" y="930"/>
              <a:ext cx="249" cy="0"/>
            </a:xfrm>
            <a:prstGeom prst="line">
              <a:avLst/>
            </a:prstGeom>
            <a:noFill/>
            <a:ln w="38100">
              <a:solidFill>
                <a:srgbClr val="FF0000"/>
              </a:solidFill>
              <a:round/>
              <a:headEnd/>
              <a:tailEnd type="triangle" w="sm"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graphicFrame>
          <p:nvGraphicFramePr>
            <p:cNvPr id="123969" name="Object 369"/>
            <p:cNvGraphicFramePr>
              <a:graphicFrameLocks noChangeAspect="1"/>
            </p:cNvGraphicFramePr>
            <p:nvPr/>
          </p:nvGraphicFramePr>
          <p:xfrm>
            <a:off x="550" y="627"/>
            <a:ext cx="159" cy="313"/>
          </p:xfrm>
          <a:graphic>
            <a:graphicData uri="http://schemas.openxmlformats.org/presentationml/2006/ole">
              <mc:AlternateContent xmlns:mc="http://schemas.openxmlformats.org/markup-compatibility/2006">
                <mc:Choice xmlns:v="urn:schemas-microsoft-com:vml" Requires="v">
                  <p:oleObj spid="_x0000_s221873" name="Equation" r:id="rId18" imgW="66675" imgH="142795" progId="Equation.3">
                    <p:embed/>
                  </p:oleObj>
                </mc:Choice>
                <mc:Fallback>
                  <p:oleObj name="Equation" r:id="rId18" imgW="66675" imgH="142795" progId="Equation.3">
                    <p:embed/>
                    <p:pic>
                      <p:nvPicPr>
                        <p:cNvPr id="0" name="Object 36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0" y="627"/>
                          <a:ext cx="159"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5714" name="Text Box 2"/>
          <p:cNvSpPr txBox="1">
            <a:spLocks noChangeArrowheads="1"/>
          </p:cNvSpPr>
          <p:nvPr/>
        </p:nvSpPr>
        <p:spPr bwMode="auto">
          <a:xfrm>
            <a:off x="565150" y="620316"/>
            <a:ext cx="3200400" cy="519112"/>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a:solidFill>
                  <a:srgbClr val="CC0000"/>
                </a:solidFill>
                <a:effectLst>
                  <a:outerShdw blurRad="38100" dist="38100" dir="2700000" algn="tl">
                    <a:srgbClr val="C0C0C0"/>
                  </a:outerShdw>
                </a:effectLst>
                <a:latin typeface="Times New Roman" pitchFamily="18" charset="0"/>
              </a:rPr>
              <a:t>3.</a:t>
            </a:r>
            <a:r>
              <a:rPr lang="en-US" altLang="zh-CN" sz="2800">
                <a:solidFill>
                  <a:srgbClr val="CC0000"/>
                </a:solidFill>
                <a:effectLst>
                  <a:outerShdw blurRad="38100" dist="38100" dir="2700000" algn="tl">
                    <a:srgbClr val="C0C0C0"/>
                  </a:outerShdw>
                </a:effectLst>
              </a:rPr>
              <a:t> </a:t>
            </a:r>
            <a:r>
              <a:rPr lang="zh-CN" altLang="en-US" sz="2800">
                <a:solidFill>
                  <a:srgbClr val="CC0000"/>
                </a:solidFill>
                <a:effectLst>
                  <a:outerShdw blurRad="38100" dist="38100" dir="2700000" algn="tl">
                    <a:srgbClr val="C0C0C0"/>
                  </a:outerShdw>
                </a:effectLst>
              </a:rPr>
              <a:t>输出电阻</a:t>
            </a:r>
          </a:p>
        </p:txBody>
      </p:sp>
      <p:graphicFrame>
        <p:nvGraphicFramePr>
          <p:cNvPr id="115715" name="Object 3"/>
          <p:cNvGraphicFramePr>
            <a:graphicFrameLocks noChangeAspect="1"/>
          </p:cNvGraphicFramePr>
          <p:nvPr/>
        </p:nvGraphicFramePr>
        <p:xfrm>
          <a:off x="1355725" y="4632325"/>
          <a:ext cx="2154238" cy="1166813"/>
        </p:xfrm>
        <a:graphic>
          <a:graphicData uri="http://schemas.openxmlformats.org/presentationml/2006/ole">
            <mc:AlternateContent xmlns:mc="http://schemas.openxmlformats.org/markup-compatibility/2006">
              <mc:Choice xmlns:v="urn:schemas-microsoft-com:vml" Requires="v">
                <p:oleObj spid="_x0000_s221874" name="公式" r:id="rId20" imgW="714264" imgH="352533" progId="Equation.3">
                  <p:embed/>
                </p:oleObj>
              </mc:Choice>
              <mc:Fallback>
                <p:oleObj name="公式" r:id="rId20" imgW="714264" imgH="352533" progId="Equation.3">
                  <p:embed/>
                  <p:pic>
                    <p:nvPicPr>
                      <p:cNvPr id="0" name="Object 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355725" y="4632325"/>
                        <a:ext cx="2154238" cy="116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20" name="Object 8"/>
          <p:cNvGraphicFramePr>
            <a:graphicFrameLocks noChangeAspect="1"/>
          </p:cNvGraphicFramePr>
          <p:nvPr>
            <p:extLst>
              <p:ext uri="{D42A27DB-BD31-4B8C-83A1-F6EECF244321}">
                <p14:modId xmlns:p14="http://schemas.microsoft.com/office/powerpoint/2010/main" val="1234062832"/>
              </p:ext>
            </p:extLst>
          </p:nvPr>
        </p:nvGraphicFramePr>
        <p:xfrm>
          <a:off x="4859338" y="2528491"/>
          <a:ext cx="2378075" cy="582612"/>
        </p:xfrm>
        <a:graphic>
          <a:graphicData uri="http://schemas.openxmlformats.org/presentationml/2006/ole">
            <mc:AlternateContent xmlns:mc="http://schemas.openxmlformats.org/markup-compatibility/2006">
              <mc:Choice xmlns:v="urn:schemas-microsoft-com:vml" Requires="v">
                <p:oleObj spid="_x0000_s221875" name="Equation" r:id="rId22" imgW="933456" imgH="142795" progId="Equation.3">
                  <p:embed/>
                </p:oleObj>
              </mc:Choice>
              <mc:Fallback>
                <p:oleObj name="Equation" r:id="rId22" imgW="933456" imgH="142795" progId="Equation.3">
                  <p:embed/>
                  <p:pic>
                    <p:nvPicPr>
                      <p:cNvPr id="0" name="Object 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859338" y="2528491"/>
                        <a:ext cx="2378075"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21" name="Object 9"/>
          <p:cNvGraphicFramePr>
            <a:graphicFrameLocks noChangeAspect="1"/>
          </p:cNvGraphicFramePr>
          <p:nvPr>
            <p:extLst>
              <p:ext uri="{D42A27DB-BD31-4B8C-83A1-F6EECF244321}">
                <p14:modId xmlns:p14="http://schemas.microsoft.com/office/powerpoint/2010/main" val="3469500554"/>
              </p:ext>
            </p:extLst>
          </p:nvPr>
        </p:nvGraphicFramePr>
        <p:xfrm>
          <a:off x="4902200" y="1501378"/>
          <a:ext cx="2676525" cy="1108075"/>
        </p:xfrm>
        <a:graphic>
          <a:graphicData uri="http://schemas.openxmlformats.org/presentationml/2006/ole">
            <mc:AlternateContent xmlns:mc="http://schemas.openxmlformats.org/markup-compatibility/2006">
              <mc:Choice xmlns:v="urn:schemas-microsoft-com:vml" Requires="v">
                <p:oleObj spid="_x0000_s221876" name="公式" r:id="rId24" imgW="1047641" imgH="352533" progId="Equation.3">
                  <p:embed/>
                </p:oleObj>
              </mc:Choice>
              <mc:Fallback>
                <p:oleObj name="公式" r:id="rId24" imgW="1047641" imgH="352533" progId="Equation.3">
                  <p:embed/>
                  <p:pic>
                    <p:nvPicPr>
                      <p:cNvPr id="0" name="Object 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902200" y="1501378"/>
                        <a:ext cx="2676525"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22" name="Object 10"/>
          <p:cNvGraphicFramePr>
            <a:graphicFrameLocks noChangeAspect="1"/>
          </p:cNvGraphicFramePr>
          <p:nvPr>
            <p:extLst>
              <p:ext uri="{D42A27DB-BD31-4B8C-83A1-F6EECF244321}">
                <p14:modId xmlns:p14="http://schemas.microsoft.com/office/powerpoint/2010/main" val="30908156"/>
              </p:ext>
            </p:extLst>
          </p:nvPr>
        </p:nvGraphicFramePr>
        <p:xfrm>
          <a:off x="4846638" y="3117453"/>
          <a:ext cx="3973512" cy="582613"/>
        </p:xfrm>
        <a:graphic>
          <a:graphicData uri="http://schemas.openxmlformats.org/presentationml/2006/ole">
            <mc:AlternateContent xmlns:mc="http://schemas.openxmlformats.org/markup-compatibility/2006">
              <mc:Choice xmlns:v="urn:schemas-microsoft-com:vml" Requires="v">
                <p:oleObj spid="_x0000_s221877" name="公式" r:id="rId26" imgW="1686051" imgH="142795" progId="Equation.3">
                  <p:embed/>
                </p:oleObj>
              </mc:Choice>
              <mc:Fallback>
                <p:oleObj name="公式" r:id="rId26" imgW="1686051" imgH="142795" progId="Equation.3">
                  <p:embed/>
                  <p:pic>
                    <p:nvPicPr>
                      <p:cNvPr id="0" name="Object 1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846638" y="3117453"/>
                        <a:ext cx="3973512" cy="58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5724" name="AutoShape 12" descr="25%"/>
          <p:cNvSpPr>
            <a:spLocks noChangeArrowheads="1"/>
          </p:cNvSpPr>
          <p:nvPr/>
        </p:nvSpPr>
        <p:spPr bwMode="auto">
          <a:xfrm>
            <a:off x="4267200" y="4162425"/>
            <a:ext cx="3505200" cy="2009775"/>
          </a:xfrm>
          <a:prstGeom prst="horizontalScroll">
            <a:avLst>
              <a:gd name="adj" fmla="val 12500"/>
            </a:avLst>
          </a:prstGeom>
          <a:pattFill prst="pct25">
            <a:fgClr>
              <a:srgbClr val="FFCCCC"/>
            </a:fgClr>
            <a:bgClr>
              <a:srgbClr val="FFFFFF"/>
            </a:bgClr>
          </a:pattFill>
          <a:ln w="38100">
            <a:solidFill>
              <a:srgbClr val="006600"/>
            </a:solidFill>
            <a:round/>
            <a:headEnd/>
            <a:tailEnd/>
          </a:ln>
          <a:effectLst/>
        </p:spPr>
        <p:txBody>
          <a:bodyPr lIns="90000" tIns="46800" rIns="90000" bIns="46800" anchor="ctr">
            <a:spAutoFit/>
          </a:bodyPr>
          <a:lstStyle/>
          <a:p>
            <a:pPr eaLnBrk="1" hangingPunct="1">
              <a:lnSpc>
                <a:spcPct val="110000"/>
              </a:lnSpc>
              <a:defRPr/>
            </a:pPr>
            <a:r>
              <a:rPr lang="zh-CN" altLang="en-US" sz="2800">
                <a:solidFill>
                  <a:srgbClr val="FF3300"/>
                </a:solidFill>
                <a:effectLst>
                  <a:outerShdw blurRad="38100" dist="38100" dir="2700000" algn="tl">
                    <a:srgbClr val="C0C0C0"/>
                  </a:outerShdw>
                </a:effectLst>
                <a:latin typeface="Times New Roman" pitchFamily="18" charset="0"/>
              </a:rPr>
              <a:t>射极输出器的输出电阻很小，带负载能力强。</a:t>
            </a:r>
          </a:p>
        </p:txBody>
      </p:sp>
      <p:grpSp>
        <p:nvGrpSpPr>
          <p:cNvPr id="4" name="Group 308"/>
          <p:cNvGrpSpPr>
            <a:grpSpLocks/>
          </p:cNvGrpSpPr>
          <p:nvPr/>
        </p:nvGrpSpPr>
        <p:grpSpPr bwMode="auto">
          <a:xfrm>
            <a:off x="3048000" y="3698478"/>
            <a:ext cx="354013" cy="882650"/>
            <a:chOff x="2784" y="1796"/>
            <a:chExt cx="223" cy="556"/>
          </a:xfrm>
        </p:grpSpPr>
        <p:sp>
          <p:nvSpPr>
            <p:cNvPr id="123914" name="AutoShape 309"/>
            <p:cNvSpPr>
              <a:spLocks noChangeArrowheads="1"/>
            </p:cNvSpPr>
            <p:nvPr/>
          </p:nvSpPr>
          <p:spPr bwMode="auto">
            <a:xfrm flipH="1">
              <a:off x="2828" y="1796"/>
              <a:ext cx="179" cy="39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29 w 21600"/>
                <a:gd name="T13" fmla="*/ 2935 h 21600"/>
                <a:gd name="T14" fmla="*/ 18221 w 21600"/>
                <a:gd name="T15" fmla="*/ 9249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0">
              <a:gsLst>
                <a:gs pos="0">
                  <a:srgbClr val="FFFF00"/>
                </a:gs>
                <a:gs pos="100000">
                  <a:srgbClr val="FF0000"/>
                </a:gs>
              </a:gsLst>
              <a:lin ang="18900000" scaled="1"/>
            </a:gradFill>
            <a:ln w="38100">
              <a:solidFill>
                <a:srgbClr val="FF0000"/>
              </a:solidFill>
              <a:miter lim="800000"/>
              <a:headEnd/>
              <a:tailEnd/>
            </a:ln>
          </p:spPr>
          <p:txBody>
            <a:bodyPr wrap="none" lIns="90000" tIns="46800" rIns="90000" bIns="46800" anchor="ctr">
              <a:spAutoFit/>
            </a:bodyPr>
            <a:lstStyle/>
            <a:p>
              <a:endParaRPr lang="zh-CN" altLang="en-US"/>
            </a:p>
          </p:txBody>
        </p:sp>
        <p:graphicFrame>
          <p:nvGraphicFramePr>
            <p:cNvPr id="123915" name="Object 310"/>
            <p:cNvGraphicFramePr>
              <a:graphicFrameLocks noChangeAspect="1"/>
            </p:cNvGraphicFramePr>
            <p:nvPr/>
          </p:nvGraphicFramePr>
          <p:xfrm>
            <a:off x="2784" y="2013"/>
            <a:ext cx="209" cy="339"/>
          </p:xfrm>
          <a:graphic>
            <a:graphicData uri="http://schemas.openxmlformats.org/presentationml/2006/ole">
              <mc:AlternateContent xmlns:mc="http://schemas.openxmlformats.org/markup-compatibility/2006">
                <mc:Choice xmlns:v="urn:schemas-microsoft-com:vml" Requires="v">
                  <p:oleObj spid="_x0000_s221878" name="Equation" r:id="rId28" imgW="57227" imgH="142795" progId="Equation.3">
                    <p:embed/>
                  </p:oleObj>
                </mc:Choice>
                <mc:Fallback>
                  <p:oleObj name="Equation" r:id="rId28" imgW="57227" imgH="142795" progId="Equation.3">
                    <p:embed/>
                    <p:pic>
                      <p:nvPicPr>
                        <p:cNvPr id="0" name="Object 31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784" y="2013"/>
                          <a:ext cx="209" cy="33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8" name="Text Box 2" descr="25%"/>
          <p:cNvSpPr txBox="1">
            <a:spLocks noChangeArrowheads="1"/>
          </p:cNvSpPr>
          <p:nvPr/>
        </p:nvSpPr>
        <p:spPr bwMode="auto">
          <a:xfrm>
            <a:off x="0" y="83374"/>
            <a:ext cx="3371850" cy="525401"/>
          </a:xfrm>
          <a:prstGeom prst="rect">
            <a:avLst/>
          </a:prstGeom>
          <a:noFill/>
          <a:ln w="38100">
            <a:noFill/>
            <a:miter lim="800000"/>
            <a:headEnd/>
            <a:tailEnd/>
          </a:ln>
          <a:effectLst/>
        </p:spPr>
        <p:txBody>
          <a:bodyPr lIns="90000" tIns="46800" rIns="90000" bIns="46800" anchor="ctr">
            <a:spAutoFit/>
          </a:bodyPr>
          <a:lstStyle>
            <a:defPPr>
              <a:defRPr lang="zh-CN"/>
            </a:defPPr>
            <a:lvl1pPr eaLnBrk="1" hangingPunct="1">
              <a:spcBef>
                <a:spcPct val="50000"/>
              </a:spcBef>
              <a:defRPr sz="2800">
                <a:solidFill>
                  <a:srgbClr val="0000FF"/>
                </a:solidFill>
                <a:latin typeface="微软雅黑" panose="020B0503020204020204" pitchFamily="34" charset="-122"/>
                <a:ea typeface="微软雅黑" panose="020B0503020204020204" pitchFamily="34" charset="-122"/>
              </a:defRPr>
            </a:lvl1pPr>
          </a:lstStyle>
          <a:p>
            <a:r>
              <a:rPr lang="en-US" altLang="zh-CN" dirty="0"/>
              <a:t>15.6.2   </a:t>
            </a:r>
            <a:r>
              <a:rPr lang="zh-CN" altLang="en-US" dirty="0"/>
              <a:t>动态分析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9"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up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5721"/>
                                        </p:tgtEl>
                                        <p:attrNameLst>
                                          <p:attrName>style.visibility</p:attrName>
                                        </p:attrNameLst>
                                      </p:cBhvr>
                                      <p:to>
                                        <p:strVal val="visible"/>
                                      </p:to>
                                    </p:set>
                                    <p:animEffect transition="in" filter="wipe(left)">
                                      <p:cBhvr>
                                        <p:cTn id="17" dur="500"/>
                                        <p:tgtEl>
                                          <p:spTgt spid="1157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5720"/>
                                        </p:tgtEl>
                                        <p:attrNameLst>
                                          <p:attrName>style.visibility</p:attrName>
                                        </p:attrNameLst>
                                      </p:cBhvr>
                                      <p:to>
                                        <p:strVal val="visible"/>
                                      </p:to>
                                    </p:set>
                                    <p:animEffect transition="in" filter="wipe(left)">
                                      <p:cBhvr>
                                        <p:cTn id="22" dur="500"/>
                                        <p:tgtEl>
                                          <p:spTgt spid="1157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5722"/>
                                        </p:tgtEl>
                                        <p:attrNameLst>
                                          <p:attrName>style.visibility</p:attrName>
                                        </p:attrNameLst>
                                      </p:cBhvr>
                                      <p:to>
                                        <p:strVal val="visible"/>
                                      </p:to>
                                    </p:set>
                                    <p:animEffect transition="in" filter="wipe(left)">
                                      <p:cBhvr>
                                        <p:cTn id="27" dur="500"/>
                                        <p:tgtEl>
                                          <p:spTgt spid="1157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5715"/>
                                        </p:tgtEl>
                                        <p:attrNameLst>
                                          <p:attrName>style.visibility</p:attrName>
                                        </p:attrNameLst>
                                      </p:cBhvr>
                                      <p:to>
                                        <p:strVal val="visible"/>
                                      </p:to>
                                    </p:set>
                                    <p:animEffect transition="in" filter="wipe(left)">
                                      <p:cBhvr>
                                        <p:cTn id="32" dur="500"/>
                                        <p:tgtEl>
                                          <p:spTgt spid="1157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15724"/>
                                        </p:tgtEl>
                                        <p:attrNameLst>
                                          <p:attrName>style.visibility</p:attrName>
                                        </p:attrNameLst>
                                      </p:cBhvr>
                                      <p:to>
                                        <p:strVal val="visible"/>
                                      </p:to>
                                    </p:set>
                                    <p:animEffect transition="in" filter="box(out)">
                                      <p:cBhvr>
                                        <p:cTn id="37" dur="500"/>
                                        <p:tgtEl>
                                          <p:spTgt spid="115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4"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idx="4294967295"/>
          </p:nvPr>
        </p:nvSpPr>
        <p:spPr bwMode="auto">
          <a:xfrm>
            <a:off x="0" y="642938"/>
            <a:ext cx="7924800" cy="625475"/>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zh-CN" altLang="en-US" sz="2800" b="1" smtClean="0">
                <a:solidFill>
                  <a:srgbClr val="CC0000"/>
                </a:solidFill>
                <a:latin typeface="宋体" pitchFamily="2" charset="-122"/>
              </a:rPr>
              <a:t>共集电极放大电路</a:t>
            </a:r>
            <a:r>
              <a:rPr lang="en-US" altLang="zh-CN" sz="2800" b="1" smtClean="0">
                <a:solidFill>
                  <a:srgbClr val="CC0000"/>
                </a:solidFill>
                <a:latin typeface="宋体" pitchFamily="2" charset="-122"/>
              </a:rPr>
              <a:t>(</a:t>
            </a:r>
            <a:r>
              <a:rPr lang="zh-CN" altLang="en-US" sz="2800" b="1" smtClean="0">
                <a:solidFill>
                  <a:srgbClr val="CC0000"/>
                </a:solidFill>
                <a:latin typeface="宋体" pitchFamily="2" charset="-122"/>
              </a:rPr>
              <a:t>射极输出器</a:t>
            </a:r>
            <a:r>
              <a:rPr lang="en-US" altLang="zh-CN" sz="2800" b="1" smtClean="0">
                <a:solidFill>
                  <a:srgbClr val="CC0000"/>
                </a:solidFill>
                <a:latin typeface="宋体" pitchFamily="2" charset="-122"/>
              </a:rPr>
              <a:t>)</a:t>
            </a:r>
            <a:r>
              <a:rPr lang="zh-CN" altLang="en-US" sz="2800" b="1" smtClean="0">
                <a:solidFill>
                  <a:srgbClr val="CC0000"/>
                </a:solidFill>
                <a:latin typeface="宋体" pitchFamily="2" charset="-122"/>
              </a:rPr>
              <a:t>的特点：</a:t>
            </a:r>
          </a:p>
        </p:txBody>
      </p:sp>
      <p:sp>
        <p:nvSpPr>
          <p:cNvPr id="116739" name="Text Box 3"/>
          <p:cNvSpPr txBox="1">
            <a:spLocks noChangeArrowheads="1"/>
          </p:cNvSpPr>
          <p:nvPr/>
        </p:nvSpPr>
        <p:spPr bwMode="auto">
          <a:xfrm>
            <a:off x="4932040" y="4767142"/>
            <a:ext cx="2801094" cy="525401"/>
          </a:xfrm>
          <a:prstGeom prst="rect">
            <a:avLst/>
          </a:prstGeom>
          <a:noFill/>
          <a:ln w="38100">
            <a:noFill/>
            <a:miter lim="800000"/>
            <a:headEnd/>
            <a:tailEnd/>
          </a:ln>
          <a:effectLst/>
        </p:spPr>
        <p:txBody>
          <a:bodyPr wrap="square" lIns="90000" tIns="46800" rIns="90000" bIns="46800" anchor="ctr">
            <a:spAutoFit/>
          </a:bodyPr>
          <a:lstStyle/>
          <a:p>
            <a:pPr marL="457200" indent="-457200" eaLnBrk="1" hangingPunct="1">
              <a:spcBef>
                <a:spcPct val="20000"/>
              </a:spcBef>
              <a:buFont typeface="Wingdings" panose="05000000000000000000" pitchFamily="2" charset="2"/>
              <a:buChar char="u"/>
              <a:defRPr/>
            </a:pPr>
            <a:r>
              <a:rPr lang="zh-CN" altLang="en-US" sz="2800" dirty="0" smtClean="0">
                <a:solidFill>
                  <a:srgbClr val="000099"/>
                </a:solidFill>
              </a:rPr>
              <a:t>输出电阻低</a:t>
            </a:r>
            <a:endParaRPr lang="zh-CN" altLang="en-US" sz="2800" dirty="0">
              <a:solidFill>
                <a:srgbClr val="000099"/>
              </a:solidFill>
            </a:endParaRPr>
          </a:p>
        </p:txBody>
      </p:sp>
      <p:graphicFrame>
        <p:nvGraphicFramePr>
          <p:cNvPr id="125956" name="Object 4" descr="40%"/>
          <p:cNvGraphicFramePr>
            <a:graphicFrameLocks noChangeAspect="1"/>
          </p:cNvGraphicFramePr>
          <p:nvPr>
            <p:extLst>
              <p:ext uri="{D42A27DB-BD31-4B8C-83A1-F6EECF244321}">
                <p14:modId xmlns:p14="http://schemas.microsoft.com/office/powerpoint/2010/main" val="3450232760"/>
              </p:ext>
            </p:extLst>
          </p:nvPr>
        </p:nvGraphicFramePr>
        <p:xfrm>
          <a:off x="251520" y="1394346"/>
          <a:ext cx="2909888" cy="1098550"/>
        </p:xfrm>
        <a:graphic>
          <a:graphicData uri="http://schemas.openxmlformats.org/presentationml/2006/ole">
            <mc:AlternateContent xmlns:mc="http://schemas.openxmlformats.org/markup-compatibility/2006">
              <mc:Choice xmlns:v="urn:schemas-microsoft-com:vml" Requires="v">
                <p:oleObj spid="_x0000_s126340" name="公式" r:id="rId4" imgW="1238219" imgH="361981" progId="Equation.3">
                  <p:embed/>
                </p:oleObj>
              </mc:Choice>
              <mc:Fallback>
                <p:oleObj name="公式" r:id="rId4" imgW="1238219" imgH="361981" progId="Equation.3">
                  <p:embed/>
                  <p:pic>
                    <p:nvPicPr>
                      <p:cNvPr id="0" name="Object 4" descr="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1394346"/>
                        <a:ext cx="2909888" cy="1098550"/>
                      </a:xfrm>
                      <a:prstGeom prst="rect">
                        <a:avLst/>
                      </a:prstGeom>
                      <a:noFill/>
                      <a:ln>
                        <a:noFill/>
                      </a:ln>
                      <a:effectLst/>
                      <a:extLst>
                        <a:ext uri="{909E8E84-426E-40DD-AFC4-6F175D3DCCD1}">
                          <a14:hiddenFill xmlns:a14="http://schemas.microsoft.com/office/drawing/2010/main">
                            <a:pattFill prst="pct40">
                              <a:fgClr>
                                <a:srgbClr val="00FF00"/>
                              </a:fgClr>
                              <a:bgClr>
                                <a:srgbClr val="FFFFFF"/>
                              </a:bgClr>
                            </a:pattFill>
                          </a14:hiddenFill>
                        </a:ext>
                        <a:ext uri="{91240B29-F687-4F45-9708-019B960494DF}">
                          <a14:hiddenLine xmlns:a14="http://schemas.microsoft.com/office/drawing/2010/main" w="2857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57" name="Object 5" descr="40%"/>
          <p:cNvGraphicFramePr>
            <a:graphicFrameLocks noChangeAspect="1"/>
          </p:cNvGraphicFramePr>
          <p:nvPr>
            <p:extLst>
              <p:ext uri="{D42A27DB-BD31-4B8C-83A1-F6EECF244321}">
                <p14:modId xmlns:p14="http://schemas.microsoft.com/office/powerpoint/2010/main" val="3455357713"/>
              </p:ext>
            </p:extLst>
          </p:nvPr>
        </p:nvGraphicFramePr>
        <p:xfrm>
          <a:off x="251520" y="3247429"/>
          <a:ext cx="4075113" cy="584200"/>
        </p:xfrm>
        <a:graphic>
          <a:graphicData uri="http://schemas.openxmlformats.org/presentationml/2006/ole">
            <mc:AlternateContent xmlns:mc="http://schemas.openxmlformats.org/markup-compatibility/2006">
              <mc:Choice xmlns:v="urn:schemas-microsoft-com:vml" Requires="v">
                <p:oleObj spid="_x0000_s126341" name="公式" r:id="rId6" imgW="1587500" imgH="228600" progId="Equation.3">
                  <p:embed/>
                </p:oleObj>
              </mc:Choice>
              <mc:Fallback>
                <p:oleObj name="公式" r:id="rId6" imgW="1587500" imgH="228600" progId="Equation.3">
                  <p:embed/>
                  <p:pic>
                    <p:nvPicPr>
                      <p:cNvPr id="0" name="Object 5" descr="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520" y="3247429"/>
                        <a:ext cx="4075113" cy="584200"/>
                      </a:xfrm>
                      <a:prstGeom prst="rect">
                        <a:avLst/>
                      </a:prstGeom>
                      <a:noFill/>
                      <a:ln>
                        <a:noFill/>
                      </a:ln>
                      <a:effectLst/>
                      <a:extLst>
                        <a:ext uri="{909E8E84-426E-40DD-AFC4-6F175D3DCCD1}">
                          <a14:hiddenFill xmlns:a14="http://schemas.microsoft.com/office/drawing/2010/main">
                            <a:pattFill prst="pct40">
                              <a:fgClr>
                                <a:srgbClr val="FFCCCC"/>
                              </a:fgClr>
                              <a:bgClr>
                                <a:srgbClr val="FFFFFF"/>
                              </a:bgClr>
                            </a:pattFill>
                          </a14:hiddenFill>
                        </a:ext>
                        <a:ext uri="{91240B29-F687-4F45-9708-019B960494DF}">
                          <a14:hiddenLine xmlns:a14="http://schemas.microsoft.com/office/drawing/2010/main" w="28575">
                            <a:solidFill>
                              <a:srgbClr val="3399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58" name="Object 6" descr="40%"/>
          <p:cNvGraphicFramePr>
            <a:graphicFrameLocks noChangeAspect="1"/>
          </p:cNvGraphicFramePr>
          <p:nvPr>
            <p:extLst>
              <p:ext uri="{D42A27DB-BD31-4B8C-83A1-F6EECF244321}">
                <p14:modId xmlns:p14="http://schemas.microsoft.com/office/powerpoint/2010/main" val="316393611"/>
              </p:ext>
            </p:extLst>
          </p:nvPr>
        </p:nvGraphicFramePr>
        <p:xfrm>
          <a:off x="492919" y="4457549"/>
          <a:ext cx="2386012" cy="1144588"/>
        </p:xfrm>
        <a:graphic>
          <a:graphicData uri="http://schemas.openxmlformats.org/presentationml/2006/ole">
            <mc:AlternateContent xmlns:mc="http://schemas.openxmlformats.org/markup-compatibility/2006">
              <mc:Choice xmlns:v="urn:schemas-microsoft-com:vml" Requires="v">
                <p:oleObj spid="_x0000_s126342" name="公式" r:id="rId8" imgW="799753" imgH="431613" progId="Equation.3">
                  <p:embed/>
                </p:oleObj>
              </mc:Choice>
              <mc:Fallback>
                <p:oleObj name="公式" r:id="rId8" imgW="799753" imgH="431613" progId="Equation.3">
                  <p:embed/>
                  <p:pic>
                    <p:nvPicPr>
                      <p:cNvPr id="0" name="Object 6" descr="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2919" y="4457549"/>
                        <a:ext cx="2386012" cy="1144588"/>
                      </a:xfrm>
                      <a:prstGeom prst="rect">
                        <a:avLst/>
                      </a:prstGeom>
                      <a:noFill/>
                      <a:ln>
                        <a:noFill/>
                      </a:ln>
                      <a:effectLst/>
                      <a:extLst>
                        <a:ext uri="{909E8E84-426E-40DD-AFC4-6F175D3DCCD1}">
                          <a14:hiddenFill xmlns:a14="http://schemas.microsoft.com/office/drawing/2010/main">
                            <a:pattFill prst="pct40">
                              <a:fgClr>
                                <a:srgbClr val="FFFF00"/>
                              </a:fgClr>
                              <a:bgClr>
                                <a:srgbClr val="FFFFFF"/>
                              </a:bgClr>
                            </a:pattFill>
                          </a14:hiddenFill>
                        </a:ext>
                        <a:ext uri="{91240B29-F687-4F45-9708-019B960494DF}">
                          <a14:hiddenLine xmlns:a14="http://schemas.microsoft.com/office/drawing/2010/main" w="28575">
                            <a:solidFill>
                              <a:srgbClr val="FFCC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2" descr="25%"/>
          <p:cNvSpPr txBox="1">
            <a:spLocks noChangeArrowheads="1"/>
          </p:cNvSpPr>
          <p:nvPr/>
        </p:nvSpPr>
        <p:spPr bwMode="auto">
          <a:xfrm>
            <a:off x="0" y="83374"/>
            <a:ext cx="3371850" cy="525401"/>
          </a:xfrm>
          <a:prstGeom prst="rect">
            <a:avLst/>
          </a:prstGeom>
          <a:noFill/>
          <a:ln w="38100">
            <a:noFill/>
            <a:miter lim="800000"/>
            <a:headEnd/>
            <a:tailEnd/>
          </a:ln>
          <a:effectLst/>
        </p:spPr>
        <p:txBody>
          <a:bodyPr lIns="90000" tIns="46800" rIns="90000" bIns="46800" anchor="ctr">
            <a:spAutoFit/>
          </a:bodyPr>
          <a:lstStyle>
            <a:defPPr>
              <a:defRPr lang="zh-CN"/>
            </a:defPPr>
            <a:lvl1pPr eaLnBrk="1" hangingPunct="1">
              <a:spcBef>
                <a:spcPct val="50000"/>
              </a:spcBef>
              <a:defRPr sz="2800">
                <a:solidFill>
                  <a:srgbClr val="0000FF"/>
                </a:solidFill>
                <a:latin typeface="微软雅黑" panose="020B0503020204020204" pitchFamily="34" charset="-122"/>
                <a:ea typeface="微软雅黑" panose="020B0503020204020204" pitchFamily="34" charset="-122"/>
              </a:defRPr>
            </a:lvl1pPr>
          </a:lstStyle>
          <a:p>
            <a:r>
              <a:rPr lang="en-US" altLang="zh-CN" dirty="0"/>
              <a:t>15.6.2   </a:t>
            </a:r>
            <a:r>
              <a:rPr lang="zh-CN" altLang="en-US" dirty="0"/>
              <a:t>动态分析</a:t>
            </a:r>
          </a:p>
        </p:txBody>
      </p:sp>
      <p:sp>
        <p:nvSpPr>
          <p:cNvPr id="8" name="Text Box 3"/>
          <p:cNvSpPr txBox="1">
            <a:spLocks noChangeArrowheads="1"/>
          </p:cNvSpPr>
          <p:nvPr/>
        </p:nvSpPr>
        <p:spPr bwMode="auto">
          <a:xfrm>
            <a:off x="3493840" y="1394346"/>
            <a:ext cx="5486400" cy="1042466"/>
          </a:xfrm>
          <a:prstGeom prst="rect">
            <a:avLst/>
          </a:prstGeom>
          <a:noFill/>
          <a:ln w="38100">
            <a:noFill/>
            <a:miter lim="800000"/>
            <a:headEnd/>
            <a:tailEnd/>
          </a:ln>
          <a:effectLst/>
        </p:spPr>
        <p:txBody>
          <a:bodyPr lIns="90000" tIns="46800" rIns="90000" bIns="46800" anchor="ctr">
            <a:spAutoFit/>
          </a:bodyPr>
          <a:lstStyle/>
          <a:p>
            <a:pPr marL="457200" indent="-457200" eaLnBrk="1" hangingPunct="1">
              <a:spcBef>
                <a:spcPct val="20000"/>
              </a:spcBef>
              <a:buFont typeface="Wingdings" panose="05000000000000000000" pitchFamily="2" charset="2"/>
              <a:buChar char="u"/>
              <a:defRPr/>
            </a:pPr>
            <a:r>
              <a:rPr lang="zh-CN" altLang="en-US" sz="2800" dirty="0" smtClean="0">
                <a:solidFill>
                  <a:srgbClr val="000099"/>
                </a:solidFill>
              </a:rPr>
              <a:t>电压</a:t>
            </a:r>
            <a:r>
              <a:rPr lang="zh-CN" altLang="en-US" sz="2800" dirty="0">
                <a:solidFill>
                  <a:srgbClr val="000099"/>
                </a:solidFill>
              </a:rPr>
              <a:t>放大倍数小于</a:t>
            </a:r>
            <a:r>
              <a:rPr lang="en-US" altLang="zh-CN" sz="2800" dirty="0">
                <a:solidFill>
                  <a:srgbClr val="000099"/>
                </a:solidFill>
                <a:latin typeface="Times New Roman" pitchFamily="18" charset="0"/>
              </a:rPr>
              <a:t>1</a:t>
            </a:r>
            <a:r>
              <a:rPr lang="zh-CN" altLang="en-US" sz="2800" dirty="0">
                <a:solidFill>
                  <a:srgbClr val="000099"/>
                </a:solidFill>
              </a:rPr>
              <a:t>，约等于</a:t>
            </a:r>
            <a:r>
              <a:rPr lang="en-US" altLang="zh-CN" sz="2800" dirty="0" smtClean="0">
                <a:solidFill>
                  <a:srgbClr val="000099"/>
                </a:solidFill>
                <a:latin typeface="Times New Roman" pitchFamily="18" charset="0"/>
              </a:rPr>
              <a:t>1</a:t>
            </a:r>
          </a:p>
          <a:p>
            <a:pPr marL="457200" indent="-457200" eaLnBrk="1" hangingPunct="1">
              <a:spcBef>
                <a:spcPct val="20000"/>
              </a:spcBef>
              <a:buFont typeface="Wingdings" panose="05000000000000000000" pitchFamily="2" charset="2"/>
              <a:buChar char="u"/>
              <a:defRPr/>
            </a:pPr>
            <a:r>
              <a:rPr lang="zh-CN" altLang="en-US" sz="2800" dirty="0" smtClean="0">
                <a:solidFill>
                  <a:srgbClr val="000099"/>
                </a:solidFill>
              </a:rPr>
              <a:t>输出</a:t>
            </a:r>
            <a:r>
              <a:rPr lang="zh-CN" altLang="en-US" sz="2800" dirty="0">
                <a:solidFill>
                  <a:srgbClr val="000099"/>
                </a:solidFill>
              </a:rPr>
              <a:t>与输入</a:t>
            </a:r>
            <a:r>
              <a:rPr lang="zh-CN" altLang="en-US" sz="2800" dirty="0" smtClean="0">
                <a:solidFill>
                  <a:srgbClr val="000099"/>
                </a:solidFill>
              </a:rPr>
              <a:t>同相</a:t>
            </a:r>
            <a:endParaRPr lang="en-US" altLang="zh-CN" sz="2800" dirty="0">
              <a:solidFill>
                <a:srgbClr val="000099"/>
              </a:solidFill>
              <a:latin typeface="Times New Roman" pitchFamily="18" charset="0"/>
            </a:endParaRPr>
          </a:p>
        </p:txBody>
      </p:sp>
      <p:sp>
        <p:nvSpPr>
          <p:cNvPr id="9" name="Text Box 3"/>
          <p:cNvSpPr txBox="1">
            <a:spLocks noChangeArrowheads="1"/>
          </p:cNvSpPr>
          <p:nvPr/>
        </p:nvSpPr>
        <p:spPr bwMode="auto">
          <a:xfrm>
            <a:off x="4836493" y="3191631"/>
            <a:ext cx="2801094" cy="525401"/>
          </a:xfrm>
          <a:prstGeom prst="rect">
            <a:avLst/>
          </a:prstGeom>
          <a:noFill/>
          <a:ln w="38100">
            <a:noFill/>
            <a:miter lim="800000"/>
            <a:headEnd/>
            <a:tailEnd/>
          </a:ln>
          <a:effectLst/>
        </p:spPr>
        <p:txBody>
          <a:bodyPr wrap="square" lIns="90000" tIns="46800" rIns="90000" bIns="46800" anchor="ctr">
            <a:spAutoFit/>
          </a:bodyPr>
          <a:lstStyle/>
          <a:p>
            <a:pPr marL="457200" indent="-457200" eaLnBrk="1" hangingPunct="1">
              <a:spcBef>
                <a:spcPct val="20000"/>
              </a:spcBef>
              <a:buFont typeface="Wingdings" panose="05000000000000000000" pitchFamily="2" charset="2"/>
              <a:buChar char="u"/>
              <a:defRPr/>
            </a:pPr>
            <a:r>
              <a:rPr lang="zh-CN" altLang="en-US" sz="2800" dirty="0" smtClean="0">
                <a:solidFill>
                  <a:srgbClr val="000099"/>
                </a:solidFill>
              </a:rPr>
              <a:t>输入电阻高</a:t>
            </a:r>
            <a:endParaRPr lang="zh-CN" altLang="en-US" sz="2800" dirty="0">
              <a:solidFill>
                <a:srgbClr val="00009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5956"/>
                                        </p:tgtEl>
                                        <p:attrNameLst>
                                          <p:attrName>style.visibility</p:attrName>
                                        </p:attrNameLst>
                                      </p:cBhvr>
                                      <p:to>
                                        <p:strVal val="visible"/>
                                      </p:to>
                                    </p:set>
                                    <p:animEffect transition="in" filter="wipe(left)">
                                      <p:cBhvr>
                                        <p:cTn id="7" dur="500"/>
                                        <p:tgtEl>
                                          <p:spTgt spid="1259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left)">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5957"/>
                                        </p:tgtEl>
                                        <p:attrNameLst>
                                          <p:attrName>style.visibility</p:attrName>
                                        </p:attrNameLst>
                                      </p:cBhvr>
                                      <p:to>
                                        <p:strVal val="visible"/>
                                      </p:to>
                                    </p:set>
                                    <p:animEffect transition="in" filter="wipe(left)">
                                      <p:cBhvr>
                                        <p:cTn id="22" dur="500"/>
                                        <p:tgtEl>
                                          <p:spTgt spid="12595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left)">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5958"/>
                                        </p:tgtEl>
                                        <p:attrNameLst>
                                          <p:attrName>style.visibility</p:attrName>
                                        </p:attrNameLst>
                                      </p:cBhvr>
                                      <p:to>
                                        <p:strVal val="visible"/>
                                      </p:to>
                                    </p:set>
                                    <p:animEffect transition="in" filter="wipe(left)">
                                      <p:cBhvr>
                                        <p:cTn id="32" dur="500"/>
                                        <p:tgtEl>
                                          <p:spTgt spid="12595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6739">
                                            <p:txEl>
                                              <p:pRg st="0" end="0"/>
                                            </p:txEl>
                                          </p:spTgt>
                                        </p:tgtEl>
                                        <p:attrNameLst>
                                          <p:attrName>style.visibility</p:attrName>
                                        </p:attrNameLst>
                                      </p:cBhvr>
                                      <p:to>
                                        <p:strVal val="visible"/>
                                      </p:to>
                                    </p:set>
                                    <p:animEffect transition="in" filter="wipe(left)">
                                      <p:cBhvr>
                                        <p:cTn id="37" dur="500"/>
                                        <p:tgtEl>
                                          <p:spTgt spid="1167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autoUpdateAnimBg="0"/>
      <p:bldP spid="8" grpId="0" uiExpand="1" build="p" autoUpdateAnimBg="0"/>
      <p:bldP spid="9"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idx="4294967295"/>
          </p:nvPr>
        </p:nvSpPr>
        <p:spPr bwMode="auto">
          <a:xfrm>
            <a:off x="395536" y="647180"/>
            <a:ext cx="1524000" cy="6858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eaLnBrk="1" hangingPunct="1">
              <a:defRPr/>
            </a:pPr>
            <a:r>
              <a:rPr lang="zh-CN" altLang="en-US" sz="2800" b="1" dirty="0" smtClean="0">
                <a:solidFill>
                  <a:srgbClr val="CC0000"/>
                </a:solidFill>
                <a:effectLst>
                  <a:outerShdw blurRad="38100" dist="38100" dir="2700000" algn="tl">
                    <a:srgbClr val="C0C0C0"/>
                  </a:outerShdw>
                </a:effectLst>
                <a:latin typeface="宋体" pitchFamily="2" charset="-122"/>
              </a:rPr>
              <a:t>例</a:t>
            </a:r>
            <a:r>
              <a:rPr lang="en-US" altLang="zh-CN" sz="2800" b="1" dirty="0" smtClean="0">
                <a:solidFill>
                  <a:srgbClr val="CC0000"/>
                </a:solidFill>
                <a:effectLst>
                  <a:outerShdw blurRad="38100" dist="38100" dir="2700000" algn="tl">
                    <a:srgbClr val="C0C0C0"/>
                  </a:outerShdw>
                </a:effectLst>
              </a:rPr>
              <a:t>:</a:t>
            </a:r>
          </a:p>
        </p:txBody>
      </p:sp>
      <p:sp>
        <p:nvSpPr>
          <p:cNvPr id="443395" name="Rectangle 3"/>
          <p:cNvSpPr>
            <a:spLocks noChangeArrowheads="1"/>
          </p:cNvSpPr>
          <p:nvPr/>
        </p:nvSpPr>
        <p:spPr bwMode="auto">
          <a:xfrm>
            <a:off x="395536" y="647180"/>
            <a:ext cx="8486775" cy="3292475"/>
          </a:xfrm>
          <a:prstGeom prst="rect">
            <a:avLst/>
          </a:prstGeom>
          <a:noFill/>
          <a:ln w="9525">
            <a:noFill/>
            <a:miter lim="800000"/>
            <a:headEnd/>
            <a:tailEnd/>
          </a:ln>
        </p:spPr>
        <p:txBody>
          <a:bodyPr>
            <a:spAutoFit/>
          </a:bodyPr>
          <a:lstStyle/>
          <a:p>
            <a:pPr eaLnBrk="1" hangingPunct="1">
              <a:lnSpc>
                <a:spcPct val="125000"/>
              </a:lnSpc>
              <a:defRPr/>
            </a:pPr>
            <a:r>
              <a:rPr lang="en-US" altLang="zh-CN" sz="2800" dirty="0">
                <a:solidFill>
                  <a:schemeClr val="tx1"/>
                </a:solidFill>
              </a:rPr>
              <a:t>      </a:t>
            </a:r>
            <a:r>
              <a:rPr lang="zh-CN" altLang="en-US" sz="2800" dirty="0">
                <a:solidFill>
                  <a:schemeClr val="tx1"/>
                </a:solidFill>
              </a:rPr>
              <a:t>在图示放大电路中，已知</a:t>
            </a:r>
            <a:r>
              <a:rPr lang="en-US" altLang="zh-CN" sz="2800" i="1" dirty="0">
                <a:solidFill>
                  <a:schemeClr val="tx1"/>
                </a:solidFill>
                <a:latin typeface="Times New Roman" pitchFamily="18" charset="0"/>
              </a:rPr>
              <a:t>U</a:t>
            </a:r>
            <a:r>
              <a:rPr lang="en-US" altLang="zh-CN" sz="2800" baseline="-25000" dirty="0">
                <a:solidFill>
                  <a:schemeClr val="tx1"/>
                </a:solidFill>
                <a:latin typeface="Times New Roman" pitchFamily="18" charset="0"/>
              </a:rPr>
              <a:t>CC</a:t>
            </a:r>
            <a:r>
              <a:rPr lang="en-US" altLang="zh-CN" sz="2800" dirty="0">
                <a:solidFill>
                  <a:schemeClr val="tx1"/>
                </a:solidFill>
                <a:latin typeface="Times New Roman" pitchFamily="18" charset="0"/>
              </a:rPr>
              <a:t>=12V, </a:t>
            </a:r>
            <a:r>
              <a:rPr lang="en-US" altLang="zh-CN" sz="2800" i="1" dirty="0">
                <a:solidFill>
                  <a:schemeClr val="tx1"/>
                </a:solidFill>
                <a:latin typeface="Times New Roman" pitchFamily="18" charset="0"/>
              </a:rPr>
              <a:t>R</a:t>
            </a:r>
            <a:r>
              <a:rPr lang="en-US" altLang="zh-CN" sz="2800" baseline="-25000" dirty="0">
                <a:solidFill>
                  <a:schemeClr val="tx1"/>
                </a:solidFill>
                <a:latin typeface="Times New Roman" pitchFamily="18" charset="0"/>
              </a:rPr>
              <a:t>E</a:t>
            </a:r>
            <a:r>
              <a:rPr lang="en-US" altLang="zh-CN" sz="2800" dirty="0">
                <a:solidFill>
                  <a:schemeClr val="tx1"/>
                </a:solidFill>
                <a:latin typeface="Times New Roman" pitchFamily="18" charset="0"/>
              </a:rPr>
              <a:t>= 2k</a:t>
            </a:r>
            <a:r>
              <a:rPr lang="en-US" altLang="zh-CN" sz="2800" dirty="0">
                <a:solidFill>
                  <a:schemeClr val="tx1"/>
                </a:solidFill>
                <a:latin typeface="Times New Roman" pitchFamily="18" charset="0"/>
                <a:sym typeface="Symbol" pitchFamily="18" charset="2"/>
              </a:rPr>
              <a:t></a:t>
            </a:r>
            <a:r>
              <a:rPr lang="en-US" altLang="zh-CN" sz="2800" dirty="0">
                <a:solidFill>
                  <a:schemeClr val="tx1"/>
                </a:solidFill>
                <a:latin typeface="Times New Roman" pitchFamily="18" charset="0"/>
              </a:rPr>
              <a:t>, </a:t>
            </a:r>
          </a:p>
          <a:p>
            <a:pPr eaLnBrk="1" hangingPunct="1">
              <a:lnSpc>
                <a:spcPct val="125000"/>
              </a:lnSpc>
              <a:defRPr/>
            </a:pPr>
            <a:r>
              <a:rPr lang="en-US" altLang="zh-CN" sz="2800" dirty="0">
                <a:solidFill>
                  <a:schemeClr val="tx1"/>
                </a:solidFill>
                <a:latin typeface="Times New Roman" pitchFamily="18" charset="0"/>
              </a:rPr>
              <a:t> </a:t>
            </a:r>
            <a:r>
              <a:rPr lang="en-US" altLang="zh-CN" sz="2800" i="1" dirty="0">
                <a:solidFill>
                  <a:schemeClr val="tx1"/>
                </a:solidFill>
                <a:latin typeface="Times New Roman" pitchFamily="18" charset="0"/>
              </a:rPr>
              <a:t>R</a:t>
            </a:r>
            <a:r>
              <a:rPr lang="en-US" altLang="zh-CN" sz="2800" baseline="-25000" dirty="0">
                <a:solidFill>
                  <a:schemeClr val="tx1"/>
                </a:solidFill>
                <a:latin typeface="Times New Roman" pitchFamily="18" charset="0"/>
              </a:rPr>
              <a:t>B</a:t>
            </a:r>
            <a:r>
              <a:rPr lang="en-US" altLang="zh-CN" sz="2800" dirty="0">
                <a:solidFill>
                  <a:schemeClr val="tx1"/>
                </a:solidFill>
                <a:latin typeface="Times New Roman" pitchFamily="18" charset="0"/>
              </a:rPr>
              <a:t>= 200kΩ</a:t>
            </a:r>
            <a:r>
              <a:rPr lang="zh-CN" altLang="en-US" sz="2800" dirty="0">
                <a:solidFill>
                  <a:schemeClr val="tx1"/>
                </a:solidFill>
                <a:latin typeface="Times New Roman" pitchFamily="18" charset="0"/>
              </a:rPr>
              <a:t>，</a:t>
            </a:r>
            <a:r>
              <a:rPr lang="en-US" altLang="zh-CN" sz="2800" i="1" dirty="0">
                <a:solidFill>
                  <a:schemeClr val="tx1"/>
                </a:solidFill>
                <a:latin typeface="Times New Roman" pitchFamily="18" charset="0"/>
              </a:rPr>
              <a:t>R</a:t>
            </a:r>
            <a:r>
              <a:rPr lang="en-US" altLang="zh-CN" sz="2800" baseline="-25000" dirty="0">
                <a:solidFill>
                  <a:schemeClr val="tx1"/>
                </a:solidFill>
                <a:latin typeface="Times New Roman" pitchFamily="18" charset="0"/>
              </a:rPr>
              <a:t>L</a:t>
            </a:r>
            <a:r>
              <a:rPr lang="en-US" altLang="zh-CN" sz="2800" dirty="0">
                <a:solidFill>
                  <a:schemeClr val="tx1"/>
                </a:solidFill>
                <a:latin typeface="Times New Roman" pitchFamily="18" charset="0"/>
              </a:rPr>
              <a:t>= 2k</a:t>
            </a:r>
            <a:r>
              <a:rPr lang="en-US" altLang="zh-CN" sz="2800" dirty="0">
                <a:solidFill>
                  <a:schemeClr val="tx1"/>
                </a:solidFill>
                <a:latin typeface="Times New Roman" pitchFamily="18" charset="0"/>
                <a:sym typeface="Symbol" pitchFamily="18" charset="2"/>
              </a:rPr>
              <a:t></a:t>
            </a:r>
            <a:r>
              <a:rPr lang="zh-CN" altLang="en-US" sz="2800" dirty="0">
                <a:solidFill>
                  <a:schemeClr val="tx1"/>
                </a:solidFill>
                <a:latin typeface="Times New Roman" pitchFamily="18" charset="0"/>
              </a:rPr>
              <a:t>，晶体管</a:t>
            </a:r>
            <a:r>
              <a:rPr lang="en-US" altLang="zh-CN" sz="2800" i="1" dirty="0">
                <a:solidFill>
                  <a:schemeClr val="tx1"/>
                </a:solidFill>
              </a:rPr>
              <a:t>β</a:t>
            </a:r>
            <a:r>
              <a:rPr lang="en-US" altLang="zh-CN" sz="2800" dirty="0">
                <a:solidFill>
                  <a:schemeClr val="tx1"/>
                </a:solidFill>
                <a:latin typeface="Times New Roman" pitchFamily="18" charset="0"/>
              </a:rPr>
              <a:t>= 60</a:t>
            </a:r>
            <a:r>
              <a:rPr lang="zh-CN" altLang="en-US" sz="2800" dirty="0">
                <a:solidFill>
                  <a:schemeClr val="tx1"/>
                </a:solidFill>
                <a:latin typeface="Times New Roman" pitchFamily="18" charset="0"/>
              </a:rPr>
              <a:t>，</a:t>
            </a:r>
            <a:r>
              <a:rPr lang="en-US" altLang="zh-CN" sz="2800" i="1" dirty="0">
                <a:solidFill>
                  <a:schemeClr val="tx1"/>
                </a:solidFill>
                <a:latin typeface="Times New Roman" pitchFamily="18" charset="0"/>
              </a:rPr>
              <a:t>U</a:t>
            </a:r>
            <a:r>
              <a:rPr lang="en-US" altLang="zh-CN" sz="2800" baseline="-25000" dirty="0">
                <a:solidFill>
                  <a:schemeClr val="tx1"/>
                </a:solidFill>
                <a:latin typeface="Times New Roman" pitchFamily="18" charset="0"/>
              </a:rPr>
              <a:t>BE</a:t>
            </a:r>
            <a:r>
              <a:rPr lang="en-US" altLang="zh-CN" sz="2800" dirty="0">
                <a:solidFill>
                  <a:schemeClr val="tx1"/>
                </a:solidFill>
                <a:latin typeface="Times New Roman" pitchFamily="18" charset="0"/>
              </a:rPr>
              <a:t>= 0.6V,  </a:t>
            </a:r>
            <a:r>
              <a:rPr lang="zh-CN" altLang="en-US" sz="2800" dirty="0">
                <a:solidFill>
                  <a:schemeClr val="tx1"/>
                </a:solidFill>
                <a:latin typeface="Times New Roman" pitchFamily="18" charset="0"/>
              </a:rPr>
              <a:t>信号源内阻</a:t>
            </a:r>
            <a:r>
              <a:rPr lang="en-US" altLang="zh-CN" sz="2800" i="1" dirty="0">
                <a:solidFill>
                  <a:schemeClr val="tx1"/>
                </a:solidFill>
                <a:latin typeface="Times New Roman" pitchFamily="18" charset="0"/>
              </a:rPr>
              <a:t>R</a:t>
            </a:r>
            <a:r>
              <a:rPr lang="en-US" altLang="zh-CN" sz="2800" baseline="-25000" dirty="0">
                <a:solidFill>
                  <a:schemeClr val="tx1"/>
                </a:solidFill>
                <a:latin typeface="Times New Roman" pitchFamily="18" charset="0"/>
              </a:rPr>
              <a:t>S</a:t>
            </a:r>
            <a:r>
              <a:rPr lang="en-US" altLang="zh-CN" sz="2800" dirty="0">
                <a:solidFill>
                  <a:schemeClr val="tx1"/>
                </a:solidFill>
                <a:latin typeface="Times New Roman" pitchFamily="18" charset="0"/>
              </a:rPr>
              <a:t>= 100</a:t>
            </a:r>
            <a:r>
              <a:rPr lang="en-US" altLang="zh-CN" sz="2800" dirty="0">
                <a:solidFill>
                  <a:schemeClr val="tx1"/>
                </a:solidFill>
                <a:latin typeface="Times New Roman" pitchFamily="18" charset="0"/>
                <a:sym typeface="Symbol" pitchFamily="18" charset="2"/>
              </a:rPr>
              <a:t></a:t>
            </a:r>
            <a:r>
              <a:rPr lang="zh-CN" altLang="en-US" sz="2800" dirty="0">
                <a:solidFill>
                  <a:schemeClr val="tx1"/>
                </a:solidFill>
                <a:latin typeface="Times New Roman" pitchFamily="18" charset="0"/>
              </a:rPr>
              <a:t>，</a:t>
            </a:r>
            <a:r>
              <a:rPr lang="zh-CN" altLang="en-US" sz="2800" dirty="0">
                <a:solidFill>
                  <a:schemeClr val="tx1"/>
                </a:solidFill>
              </a:rPr>
              <a:t>试求</a:t>
            </a:r>
            <a:r>
              <a:rPr lang="en-US" altLang="zh-CN" sz="2800" dirty="0">
                <a:solidFill>
                  <a:schemeClr val="tx1"/>
                </a:solidFill>
              </a:rPr>
              <a:t>:</a:t>
            </a:r>
          </a:p>
          <a:p>
            <a:pPr eaLnBrk="1" hangingPunct="1">
              <a:lnSpc>
                <a:spcPct val="125000"/>
              </a:lnSpc>
              <a:defRPr/>
            </a:pPr>
            <a:r>
              <a:rPr lang="en-US" altLang="zh-CN" sz="2800" dirty="0">
                <a:solidFill>
                  <a:schemeClr val="tx1"/>
                </a:solidFill>
                <a:latin typeface="Times New Roman" pitchFamily="18" charset="0"/>
              </a:rPr>
              <a:t>(1)</a:t>
            </a:r>
            <a:r>
              <a:rPr lang="en-US" altLang="zh-CN" sz="2800" dirty="0">
                <a:solidFill>
                  <a:schemeClr val="tx1"/>
                </a:solidFill>
              </a:rPr>
              <a:t> </a:t>
            </a:r>
            <a:r>
              <a:rPr lang="zh-CN" altLang="en-US" sz="2800" dirty="0">
                <a:solidFill>
                  <a:schemeClr val="tx1"/>
                </a:solidFill>
                <a:latin typeface="Times New Roman" pitchFamily="18" charset="0"/>
              </a:rPr>
              <a:t>静态工作点 </a:t>
            </a:r>
            <a:r>
              <a:rPr lang="en-US" altLang="zh-CN" sz="2800" i="1" dirty="0">
                <a:solidFill>
                  <a:schemeClr val="tx1"/>
                </a:solidFill>
                <a:latin typeface="Times New Roman" pitchFamily="18" charset="0"/>
              </a:rPr>
              <a:t>I</a:t>
            </a:r>
            <a:r>
              <a:rPr lang="en-US" altLang="zh-CN" baseline="-25000" dirty="0">
                <a:solidFill>
                  <a:schemeClr val="tx1"/>
                </a:solidFill>
                <a:latin typeface="Times New Roman" pitchFamily="18" charset="0"/>
              </a:rPr>
              <a:t>B</a:t>
            </a:r>
            <a:r>
              <a:rPr lang="zh-CN" altLang="en-US" sz="2800" dirty="0">
                <a:solidFill>
                  <a:schemeClr val="tx1"/>
                </a:solidFill>
                <a:latin typeface="Times New Roman" pitchFamily="18" charset="0"/>
              </a:rPr>
              <a:t>、</a:t>
            </a:r>
            <a:r>
              <a:rPr lang="en-US" altLang="zh-CN" sz="2800" i="1" dirty="0">
                <a:solidFill>
                  <a:schemeClr val="tx1"/>
                </a:solidFill>
                <a:latin typeface="Times New Roman" pitchFamily="18" charset="0"/>
              </a:rPr>
              <a:t>I</a:t>
            </a:r>
            <a:r>
              <a:rPr lang="en-US" altLang="zh-CN" baseline="-25000" dirty="0">
                <a:solidFill>
                  <a:schemeClr val="tx1"/>
                </a:solidFill>
                <a:latin typeface="Times New Roman" pitchFamily="18" charset="0"/>
              </a:rPr>
              <a:t>E </a:t>
            </a:r>
            <a:r>
              <a:rPr lang="zh-CN" altLang="en-US" sz="2800" dirty="0">
                <a:solidFill>
                  <a:schemeClr val="tx1"/>
                </a:solidFill>
                <a:latin typeface="Times New Roman" pitchFamily="18" charset="0"/>
              </a:rPr>
              <a:t>及 </a:t>
            </a:r>
            <a:r>
              <a:rPr lang="en-US" altLang="zh-CN" sz="2800" i="1" dirty="0">
                <a:solidFill>
                  <a:schemeClr val="tx1"/>
                </a:solidFill>
                <a:latin typeface="Times New Roman" pitchFamily="18" charset="0"/>
              </a:rPr>
              <a:t>U</a:t>
            </a:r>
            <a:r>
              <a:rPr lang="en-US" altLang="zh-CN" baseline="-25000" dirty="0">
                <a:solidFill>
                  <a:schemeClr val="tx1"/>
                </a:solidFill>
                <a:latin typeface="Times New Roman" pitchFamily="18" charset="0"/>
              </a:rPr>
              <a:t>CE</a:t>
            </a:r>
            <a:r>
              <a:rPr lang="zh-CN" altLang="en-US" sz="2800" dirty="0">
                <a:solidFill>
                  <a:schemeClr val="tx1"/>
                </a:solidFill>
                <a:latin typeface="Times New Roman" pitchFamily="18" charset="0"/>
              </a:rPr>
              <a:t>；</a:t>
            </a:r>
          </a:p>
          <a:p>
            <a:pPr eaLnBrk="1" hangingPunct="1">
              <a:lnSpc>
                <a:spcPct val="125000"/>
              </a:lnSpc>
              <a:defRPr/>
            </a:pPr>
            <a:r>
              <a:rPr lang="en-US" altLang="zh-CN" sz="2800" dirty="0">
                <a:solidFill>
                  <a:schemeClr val="tx1"/>
                </a:solidFill>
                <a:effectLst>
                  <a:outerShdw blurRad="38100" dist="38100" dir="2700000" algn="tl">
                    <a:srgbClr val="C0C0C0"/>
                  </a:outerShdw>
                </a:effectLst>
                <a:latin typeface="Times New Roman" pitchFamily="18" charset="0"/>
              </a:rPr>
              <a:t>(2)</a:t>
            </a:r>
            <a:r>
              <a:rPr lang="en-US" altLang="zh-CN" sz="2800" dirty="0">
                <a:solidFill>
                  <a:schemeClr val="tx1"/>
                </a:solidFill>
              </a:rPr>
              <a:t> </a:t>
            </a:r>
            <a:r>
              <a:rPr lang="zh-CN" altLang="en-US" sz="2800" dirty="0">
                <a:solidFill>
                  <a:schemeClr val="tx1"/>
                </a:solidFill>
              </a:rPr>
              <a:t>画出微变等效电路；</a:t>
            </a:r>
          </a:p>
          <a:p>
            <a:pPr eaLnBrk="1" hangingPunct="1">
              <a:lnSpc>
                <a:spcPct val="125000"/>
              </a:lnSpc>
              <a:defRPr/>
            </a:pPr>
            <a:r>
              <a:rPr lang="en-US" altLang="zh-CN" sz="2800" dirty="0">
                <a:solidFill>
                  <a:schemeClr val="tx1"/>
                </a:solidFill>
                <a:latin typeface="Times New Roman" pitchFamily="18" charset="0"/>
              </a:rPr>
              <a:t>(3)</a:t>
            </a:r>
            <a:r>
              <a:rPr lang="en-US" altLang="zh-CN" sz="2800" dirty="0">
                <a:solidFill>
                  <a:schemeClr val="tx1"/>
                </a:solidFill>
              </a:rPr>
              <a:t> </a:t>
            </a:r>
            <a:r>
              <a:rPr lang="en-US" altLang="zh-CN" sz="2800" i="1" dirty="0">
                <a:solidFill>
                  <a:schemeClr val="tx1"/>
                </a:solidFill>
                <a:latin typeface="Times New Roman" pitchFamily="18" charset="0"/>
              </a:rPr>
              <a:t>A</a:t>
            </a:r>
            <a:r>
              <a:rPr lang="en-US" altLang="zh-CN" sz="2800" i="1" baseline="-25000" dirty="0">
                <a:solidFill>
                  <a:schemeClr val="tx1"/>
                </a:solidFill>
                <a:latin typeface="Times New Roman" pitchFamily="18" charset="0"/>
              </a:rPr>
              <a:t>u</a:t>
            </a:r>
            <a:r>
              <a:rPr lang="zh-CN" altLang="en-US" sz="2800" dirty="0">
                <a:solidFill>
                  <a:schemeClr val="tx1"/>
                </a:solidFill>
                <a:latin typeface="Times New Roman" pitchFamily="18" charset="0"/>
              </a:rPr>
              <a:t>、</a:t>
            </a:r>
            <a:r>
              <a:rPr lang="en-US" altLang="zh-CN" sz="2800" i="1" dirty="0" err="1">
                <a:solidFill>
                  <a:schemeClr val="tx1"/>
                </a:solidFill>
                <a:latin typeface="Times New Roman" pitchFamily="18" charset="0"/>
              </a:rPr>
              <a:t>r</a:t>
            </a:r>
            <a:r>
              <a:rPr lang="en-US" altLang="zh-CN" sz="2800" baseline="-25000" dirty="0" err="1">
                <a:solidFill>
                  <a:schemeClr val="tx1"/>
                </a:solidFill>
                <a:latin typeface="Times New Roman" pitchFamily="18" charset="0"/>
              </a:rPr>
              <a:t>i</a:t>
            </a:r>
            <a:r>
              <a:rPr lang="en-US" altLang="zh-CN" sz="2800" baseline="-25000" dirty="0">
                <a:solidFill>
                  <a:schemeClr val="tx1"/>
                </a:solidFill>
                <a:latin typeface="Times New Roman" pitchFamily="18" charset="0"/>
              </a:rPr>
              <a:t>  </a:t>
            </a:r>
            <a:r>
              <a:rPr lang="zh-CN" altLang="en-US" sz="2800" dirty="0">
                <a:solidFill>
                  <a:schemeClr val="tx1"/>
                </a:solidFill>
                <a:latin typeface="Times New Roman" pitchFamily="18" charset="0"/>
              </a:rPr>
              <a:t>和 </a:t>
            </a:r>
            <a:r>
              <a:rPr lang="en-US" altLang="zh-CN" sz="2800" i="1" dirty="0" err="1">
                <a:solidFill>
                  <a:schemeClr val="tx1"/>
                </a:solidFill>
                <a:latin typeface="Times New Roman" pitchFamily="18" charset="0"/>
              </a:rPr>
              <a:t>r</a:t>
            </a:r>
            <a:r>
              <a:rPr lang="en-US" altLang="zh-CN" baseline="-25000" dirty="0" err="1">
                <a:solidFill>
                  <a:schemeClr val="tx1"/>
                </a:solidFill>
                <a:latin typeface="Times New Roman" pitchFamily="18" charset="0"/>
              </a:rPr>
              <a:t>o</a:t>
            </a:r>
            <a:r>
              <a:rPr lang="en-US" altLang="zh-CN" baseline="-25000" dirty="0">
                <a:solidFill>
                  <a:schemeClr val="tx1"/>
                </a:solidFill>
                <a:latin typeface="Times New Roman" pitchFamily="18" charset="0"/>
              </a:rPr>
              <a:t> </a:t>
            </a:r>
            <a:r>
              <a:rPr lang="zh-CN" altLang="en-US" sz="2800" dirty="0">
                <a:solidFill>
                  <a:schemeClr val="tx1"/>
                </a:solidFill>
              </a:rPr>
              <a:t>。</a:t>
            </a:r>
          </a:p>
        </p:txBody>
      </p:sp>
      <p:pic>
        <p:nvPicPr>
          <p:cNvPr id="128004" name="Picture 4" descr="图片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2708275"/>
            <a:ext cx="51022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 descr="25%"/>
          <p:cNvSpPr txBox="1">
            <a:spLocks noChangeArrowheads="1"/>
          </p:cNvSpPr>
          <p:nvPr/>
        </p:nvSpPr>
        <p:spPr bwMode="auto">
          <a:xfrm>
            <a:off x="0" y="83374"/>
            <a:ext cx="3371850" cy="525401"/>
          </a:xfrm>
          <a:prstGeom prst="rect">
            <a:avLst/>
          </a:prstGeom>
          <a:noFill/>
          <a:ln w="38100">
            <a:noFill/>
            <a:miter lim="800000"/>
            <a:headEnd/>
            <a:tailEnd/>
          </a:ln>
          <a:effectLst/>
        </p:spPr>
        <p:txBody>
          <a:bodyPr lIns="90000" tIns="46800" rIns="90000" bIns="46800" anchor="ctr">
            <a:spAutoFit/>
          </a:bodyPr>
          <a:lstStyle>
            <a:defPPr>
              <a:defRPr lang="zh-CN"/>
            </a:defPPr>
            <a:lvl1pPr eaLnBrk="1" hangingPunct="1">
              <a:spcBef>
                <a:spcPct val="50000"/>
              </a:spcBef>
              <a:defRPr sz="2800">
                <a:solidFill>
                  <a:srgbClr val="0000FF"/>
                </a:solidFill>
                <a:latin typeface="微软雅黑" panose="020B0503020204020204" pitchFamily="34" charset="-122"/>
                <a:ea typeface="微软雅黑" panose="020B0503020204020204" pitchFamily="34" charset="-122"/>
              </a:defRPr>
            </a:lvl1pPr>
          </a:lstStyle>
          <a:p>
            <a:r>
              <a:rPr lang="zh-CN" altLang="en-US" dirty="0" smtClean="0"/>
              <a:t>例题：单级</a:t>
            </a:r>
            <a:endParaRPr lang="zh-CN" altLang="en-US" dirty="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idx="4294967295"/>
          </p:nvPr>
        </p:nvSpPr>
        <p:spPr bwMode="auto">
          <a:xfrm>
            <a:off x="0" y="685800"/>
            <a:ext cx="15240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p>
            <a:pPr eaLnBrk="1" hangingPunct="1">
              <a:defRPr/>
            </a:pPr>
            <a:r>
              <a:rPr lang="zh-CN" altLang="en-US" sz="2800" b="1" smtClean="0">
                <a:solidFill>
                  <a:srgbClr val="CC0000"/>
                </a:solidFill>
                <a:latin typeface="宋体" pitchFamily="2" charset="-122"/>
              </a:rPr>
              <a:t>解</a:t>
            </a:r>
            <a:r>
              <a:rPr lang="en-US" altLang="zh-CN" sz="2800" b="1" smtClean="0">
                <a:solidFill>
                  <a:srgbClr val="CC0000"/>
                </a:solidFill>
                <a:latin typeface="宋体" pitchFamily="2" charset="-122"/>
              </a:rPr>
              <a:t>:</a:t>
            </a:r>
            <a:endParaRPr lang="en-US" altLang="zh-CN" sz="2800" b="1" smtClean="0">
              <a:solidFill>
                <a:srgbClr val="CC0000"/>
              </a:solidFill>
            </a:endParaRPr>
          </a:p>
        </p:txBody>
      </p:sp>
      <p:sp>
        <p:nvSpPr>
          <p:cNvPr id="445443" name="Text Box 3"/>
          <p:cNvSpPr txBox="1">
            <a:spLocks noChangeArrowheads="1"/>
          </p:cNvSpPr>
          <p:nvPr/>
        </p:nvSpPr>
        <p:spPr bwMode="auto">
          <a:xfrm>
            <a:off x="1219200" y="577850"/>
            <a:ext cx="4932761" cy="576055"/>
          </a:xfrm>
          <a:prstGeom prst="rect">
            <a:avLst/>
          </a:prstGeom>
          <a:noFill/>
          <a:ln w="9525">
            <a:noFill/>
            <a:miter lim="800000"/>
            <a:headEnd/>
            <a:tailEnd/>
          </a:ln>
          <a:effectLst/>
        </p:spPr>
        <p:txBody>
          <a:bodyPr wrap="none">
            <a:spAutoFit/>
          </a:bodyPr>
          <a:lstStyle/>
          <a:p>
            <a:pPr eaLnBrk="1" hangingPunct="1">
              <a:lnSpc>
                <a:spcPct val="125000"/>
              </a:lnSpc>
              <a:defRPr/>
            </a:pPr>
            <a:r>
              <a:rPr lang="en-US" altLang="zh-CN" sz="2800">
                <a:solidFill>
                  <a:srgbClr val="000099"/>
                </a:solidFill>
                <a:latin typeface="Times New Roman" pitchFamily="18" charset="0"/>
              </a:rPr>
              <a:t>(1)</a:t>
            </a:r>
            <a:r>
              <a:rPr lang="zh-CN" altLang="en-US" sz="2800">
                <a:solidFill>
                  <a:srgbClr val="000099"/>
                </a:solidFill>
                <a:latin typeface="Times New Roman" pitchFamily="18" charset="0"/>
              </a:rPr>
              <a:t>由直流通路求静态工作点。</a:t>
            </a:r>
          </a:p>
        </p:txBody>
      </p:sp>
      <p:graphicFrame>
        <p:nvGraphicFramePr>
          <p:cNvPr id="445444" name="Object 4"/>
          <p:cNvGraphicFramePr>
            <a:graphicFrameLocks noChangeAspect="1"/>
          </p:cNvGraphicFramePr>
          <p:nvPr>
            <p:extLst>
              <p:ext uri="{D42A27DB-BD31-4B8C-83A1-F6EECF244321}">
                <p14:modId xmlns:p14="http://schemas.microsoft.com/office/powerpoint/2010/main" val="2765184415"/>
              </p:ext>
            </p:extLst>
          </p:nvPr>
        </p:nvGraphicFramePr>
        <p:xfrm>
          <a:off x="609600" y="1304925"/>
          <a:ext cx="8229600" cy="1022350"/>
        </p:xfrm>
        <a:graphic>
          <a:graphicData uri="http://schemas.openxmlformats.org/presentationml/2006/ole">
            <mc:AlternateContent xmlns:mc="http://schemas.openxmlformats.org/markup-compatibility/2006">
              <mc:Choice xmlns:v="urn:schemas-microsoft-com:vml" Requires="v">
                <p:oleObj spid="_x0000_s130432" name="Equation" r:id="rId4" imgW="3486016" imgH="361981" progId="Equation.3">
                  <p:embed/>
                </p:oleObj>
              </mc:Choice>
              <mc:Fallback>
                <p:oleObj name="Equation" r:id="rId4" imgW="3486016" imgH="361981"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304925"/>
                        <a:ext cx="8229600" cy="10223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5445" name="Object 5"/>
          <p:cNvGraphicFramePr>
            <a:graphicFrameLocks noChangeAspect="1"/>
          </p:cNvGraphicFramePr>
          <p:nvPr>
            <p:extLst>
              <p:ext uri="{D42A27DB-BD31-4B8C-83A1-F6EECF244321}">
                <p14:modId xmlns:p14="http://schemas.microsoft.com/office/powerpoint/2010/main" val="968571574"/>
              </p:ext>
            </p:extLst>
          </p:nvPr>
        </p:nvGraphicFramePr>
        <p:xfrm>
          <a:off x="611188" y="2420938"/>
          <a:ext cx="3457575" cy="1471612"/>
        </p:xfrm>
        <a:graphic>
          <a:graphicData uri="http://schemas.openxmlformats.org/presentationml/2006/ole">
            <mc:AlternateContent xmlns:mc="http://schemas.openxmlformats.org/markup-compatibility/2006">
              <mc:Choice xmlns:v="urn:schemas-microsoft-com:vml" Requires="v">
                <p:oleObj spid="_x0000_s130433" name="Equation" r:id="rId6" imgW="1438245" imgH="562002" progId="Equation.3">
                  <p:embed/>
                </p:oleObj>
              </mc:Choice>
              <mc:Fallback>
                <p:oleObj name="Equation" r:id="rId6" imgW="1438245" imgH="562002"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2420938"/>
                        <a:ext cx="3457575" cy="1471612"/>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5446" name="Object 6"/>
          <p:cNvGraphicFramePr>
            <a:graphicFrameLocks noChangeAspect="1"/>
          </p:cNvGraphicFramePr>
          <p:nvPr>
            <p:extLst>
              <p:ext uri="{D42A27DB-BD31-4B8C-83A1-F6EECF244321}">
                <p14:modId xmlns:p14="http://schemas.microsoft.com/office/powerpoint/2010/main" val="2332333188"/>
              </p:ext>
            </p:extLst>
          </p:nvPr>
        </p:nvGraphicFramePr>
        <p:xfrm>
          <a:off x="633413" y="4005263"/>
          <a:ext cx="3074987" cy="1541462"/>
        </p:xfrm>
        <a:graphic>
          <a:graphicData uri="http://schemas.openxmlformats.org/presentationml/2006/ole">
            <mc:AlternateContent xmlns:mc="http://schemas.openxmlformats.org/markup-compatibility/2006">
              <mc:Choice xmlns:v="urn:schemas-microsoft-com:vml" Requires="v">
                <p:oleObj spid="_x0000_s130434" name="Equation" r:id="rId8" imgW="1209605" imgH="562002" progId="Equation.3">
                  <p:embed/>
                </p:oleObj>
              </mc:Choice>
              <mc:Fallback>
                <p:oleObj name="Equation" r:id="rId8" imgW="1209605" imgH="562002"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3413" y="4005263"/>
                        <a:ext cx="3074987" cy="1541462"/>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5447" name="Text Box 7"/>
          <p:cNvSpPr txBox="1">
            <a:spLocks noChangeArrowheads="1"/>
          </p:cNvSpPr>
          <p:nvPr/>
        </p:nvSpPr>
        <p:spPr bwMode="auto">
          <a:xfrm>
            <a:off x="5672138" y="5492750"/>
            <a:ext cx="2057400" cy="457200"/>
          </a:xfrm>
          <a:prstGeom prst="rect">
            <a:avLst/>
          </a:prstGeom>
          <a:noFill/>
          <a:ln w="9525">
            <a:noFill/>
            <a:miter lim="800000"/>
            <a:headEnd/>
            <a:tailEnd/>
          </a:ln>
          <a:effectLst/>
        </p:spPr>
        <p:txBody>
          <a:bodyPr>
            <a:spAutoFit/>
          </a:bodyPr>
          <a:lstStyle/>
          <a:p>
            <a:pPr eaLnBrk="1" hangingPunct="1">
              <a:defRPr/>
            </a:pPr>
            <a:r>
              <a:rPr lang="zh-CN" altLang="en-US">
                <a:solidFill>
                  <a:srgbClr val="CC0000"/>
                </a:solidFill>
                <a:latin typeface="Times New Roman" pitchFamily="18" charset="0"/>
              </a:rPr>
              <a:t>直流通路</a:t>
            </a:r>
          </a:p>
        </p:txBody>
      </p:sp>
      <p:pic>
        <p:nvPicPr>
          <p:cNvPr id="445448" name="Picture 8" descr="图片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2363" y="2382838"/>
            <a:ext cx="3416300" cy="306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 descr="25%"/>
          <p:cNvSpPr txBox="1">
            <a:spLocks noChangeArrowheads="1"/>
          </p:cNvSpPr>
          <p:nvPr/>
        </p:nvSpPr>
        <p:spPr bwMode="auto">
          <a:xfrm>
            <a:off x="-1" y="83374"/>
            <a:ext cx="4068763" cy="525401"/>
          </a:xfrm>
          <a:prstGeom prst="rect">
            <a:avLst/>
          </a:prstGeom>
          <a:noFill/>
          <a:ln w="38100">
            <a:noFill/>
            <a:miter lim="800000"/>
            <a:headEnd/>
            <a:tailEnd/>
          </a:ln>
          <a:effectLst/>
        </p:spPr>
        <p:txBody>
          <a:bodyPr wrap="square" lIns="90000" tIns="46800" rIns="90000" bIns="46800" anchor="ctr">
            <a:spAutoFit/>
          </a:bodyPr>
          <a:lstStyle>
            <a:defPPr>
              <a:defRPr lang="zh-CN"/>
            </a:defPPr>
            <a:lvl1pPr eaLnBrk="1" hangingPunct="1">
              <a:spcBef>
                <a:spcPct val="50000"/>
              </a:spcBef>
              <a:defRPr sz="2800">
                <a:solidFill>
                  <a:srgbClr val="0000FF"/>
                </a:solidFill>
                <a:latin typeface="微软雅黑" panose="020B0503020204020204" pitchFamily="34" charset="-122"/>
                <a:ea typeface="微软雅黑" panose="020B0503020204020204" pitchFamily="34" charset="-122"/>
              </a:defRPr>
            </a:lvl1pPr>
          </a:lstStyle>
          <a:p>
            <a:r>
              <a:rPr lang="zh-CN" altLang="en-US" dirty="0" smtClean="0"/>
              <a:t>例题</a:t>
            </a:r>
            <a:r>
              <a:rPr lang="zh-CN" altLang="en-US" dirty="0"/>
              <a:t>：单</a:t>
            </a:r>
            <a:r>
              <a:rPr lang="zh-CN" altLang="en-US" dirty="0" smtClean="0"/>
              <a:t>级</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45448"/>
                                        </p:tgtEl>
                                        <p:attrNameLst>
                                          <p:attrName>style.visibility</p:attrName>
                                        </p:attrNameLst>
                                      </p:cBhvr>
                                      <p:to>
                                        <p:strVal val="visible"/>
                                      </p:to>
                                    </p:set>
                                    <p:animEffect transition="in" filter="wipe(left)">
                                      <p:cBhvr>
                                        <p:cTn id="7" dur="500"/>
                                        <p:tgtEl>
                                          <p:spTgt spid="44544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45447"/>
                                        </p:tgtEl>
                                        <p:attrNameLst>
                                          <p:attrName>style.visibility</p:attrName>
                                        </p:attrNameLst>
                                      </p:cBhvr>
                                      <p:to>
                                        <p:strVal val="visible"/>
                                      </p:to>
                                    </p:set>
                                    <p:animEffect transition="in" filter="wipe(left)">
                                      <p:cBhvr>
                                        <p:cTn id="11" dur="500"/>
                                        <p:tgtEl>
                                          <p:spTgt spid="44544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45444"/>
                                        </p:tgtEl>
                                        <p:attrNameLst>
                                          <p:attrName>style.visibility</p:attrName>
                                        </p:attrNameLst>
                                      </p:cBhvr>
                                      <p:to>
                                        <p:strVal val="visible"/>
                                      </p:to>
                                    </p:set>
                                    <p:animEffect transition="in" filter="wipe(left)">
                                      <p:cBhvr>
                                        <p:cTn id="16" dur="500"/>
                                        <p:tgtEl>
                                          <p:spTgt spid="44544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445445"/>
                                        </p:tgtEl>
                                        <p:attrNameLst>
                                          <p:attrName>style.visibility</p:attrName>
                                        </p:attrNameLst>
                                      </p:cBhvr>
                                      <p:to>
                                        <p:strVal val="visible"/>
                                      </p:to>
                                    </p:set>
                                    <p:animEffect transition="in" filter="wipe(left)">
                                      <p:cBhvr>
                                        <p:cTn id="21" dur="500"/>
                                        <p:tgtEl>
                                          <p:spTgt spid="44544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445446"/>
                                        </p:tgtEl>
                                        <p:attrNameLst>
                                          <p:attrName>style.visibility</p:attrName>
                                        </p:attrNameLst>
                                      </p:cBhvr>
                                      <p:to>
                                        <p:strVal val="visible"/>
                                      </p:to>
                                    </p:set>
                                    <p:animEffect transition="in" filter="wipe(left)">
                                      <p:cBhvr>
                                        <p:cTn id="26" dur="500"/>
                                        <p:tgtEl>
                                          <p:spTgt spid="445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idx="4294967295"/>
          </p:nvPr>
        </p:nvSpPr>
        <p:spPr bwMode="auto">
          <a:xfrm>
            <a:off x="0" y="590128"/>
            <a:ext cx="6019800" cy="7620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smtClean="0">
                <a:solidFill>
                  <a:srgbClr val="000099"/>
                </a:solidFill>
              </a:rPr>
              <a:t>(3) </a:t>
            </a:r>
            <a:r>
              <a:rPr lang="zh-CN" altLang="en-US" sz="2800" b="1" smtClean="0">
                <a:solidFill>
                  <a:srgbClr val="000099"/>
                </a:solidFill>
              </a:rPr>
              <a:t>由微变等效电路求</a:t>
            </a:r>
            <a:r>
              <a:rPr lang="en-US" altLang="zh-CN" sz="2800" b="1" i="1" smtClean="0">
                <a:solidFill>
                  <a:srgbClr val="000099"/>
                </a:solidFill>
              </a:rPr>
              <a:t>A</a:t>
            </a:r>
            <a:r>
              <a:rPr lang="en-US" altLang="zh-CN" sz="2800" b="1" i="1" baseline="-25000" smtClean="0">
                <a:solidFill>
                  <a:srgbClr val="000099"/>
                </a:solidFill>
              </a:rPr>
              <a:t>u</a:t>
            </a:r>
            <a:r>
              <a:rPr lang="zh-CN" altLang="en-US" sz="2800" b="1" smtClean="0">
                <a:solidFill>
                  <a:srgbClr val="000099"/>
                </a:solidFill>
              </a:rPr>
              <a:t>、 </a:t>
            </a:r>
            <a:r>
              <a:rPr lang="en-US" altLang="zh-CN" sz="3200" b="1" i="1" smtClean="0">
                <a:solidFill>
                  <a:srgbClr val="000099"/>
                </a:solidFill>
              </a:rPr>
              <a:t>r</a:t>
            </a:r>
            <a:r>
              <a:rPr lang="en-US" altLang="zh-CN" sz="2800" b="1" baseline="-25000" smtClean="0">
                <a:solidFill>
                  <a:srgbClr val="000099"/>
                </a:solidFill>
              </a:rPr>
              <a:t>i</a:t>
            </a:r>
            <a:r>
              <a:rPr lang="en-US" altLang="zh-CN" sz="2800" b="1" smtClean="0">
                <a:solidFill>
                  <a:srgbClr val="000099"/>
                </a:solidFill>
              </a:rPr>
              <a:t> </a:t>
            </a:r>
            <a:r>
              <a:rPr lang="zh-CN" altLang="en-US" sz="2800" b="1" smtClean="0">
                <a:solidFill>
                  <a:srgbClr val="000099"/>
                </a:solidFill>
              </a:rPr>
              <a:t>、</a:t>
            </a:r>
            <a:r>
              <a:rPr lang="zh-CN" altLang="en-US" sz="2800" b="1" baseline="-25000" smtClean="0">
                <a:solidFill>
                  <a:srgbClr val="000099"/>
                </a:solidFill>
              </a:rPr>
              <a:t> </a:t>
            </a:r>
            <a:r>
              <a:rPr lang="en-US" altLang="zh-CN" sz="3200" b="1" i="1" smtClean="0">
                <a:solidFill>
                  <a:srgbClr val="000099"/>
                </a:solidFill>
              </a:rPr>
              <a:t>r</a:t>
            </a:r>
            <a:r>
              <a:rPr lang="en-US" altLang="zh-CN" sz="2400" b="1" baseline="-25000" smtClean="0">
                <a:solidFill>
                  <a:srgbClr val="000099"/>
                </a:solidFill>
              </a:rPr>
              <a:t>o</a:t>
            </a:r>
            <a:r>
              <a:rPr lang="zh-CN" altLang="en-US" sz="2800" b="1" smtClean="0">
                <a:solidFill>
                  <a:srgbClr val="000099"/>
                </a:solidFill>
              </a:rPr>
              <a:t>。</a:t>
            </a:r>
          </a:p>
        </p:txBody>
      </p:sp>
      <p:graphicFrame>
        <p:nvGraphicFramePr>
          <p:cNvPr id="447491" name="Object 3"/>
          <p:cNvGraphicFramePr>
            <a:graphicFrameLocks noChangeAspect="1"/>
          </p:cNvGraphicFramePr>
          <p:nvPr>
            <p:extLst>
              <p:ext uri="{D42A27DB-BD31-4B8C-83A1-F6EECF244321}">
                <p14:modId xmlns:p14="http://schemas.microsoft.com/office/powerpoint/2010/main" val="1761610135"/>
              </p:ext>
            </p:extLst>
          </p:nvPr>
        </p:nvGraphicFramePr>
        <p:xfrm>
          <a:off x="517525" y="5335166"/>
          <a:ext cx="5475288" cy="1046162"/>
        </p:xfrm>
        <a:graphic>
          <a:graphicData uri="http://schemas.openxmlformats.org/presentationml/2006/ole">
            <mc:AlternateContent xmlns:mc="http://schemas.openxmlformats.org/markup-compatibility/2006">
              <mc:Choice xmlns:v="urn:schemas-microsoft-com:vml" Requires="v">
                <p:oleObj spid="_x0000_s132857" name="公式" r:id="rId4" imgW="2162226" imgH="352533" progId="Equation.3">
                  <p:embed/>
                </p:oleObj>
              </mc:Choice>
              <mc:Fallback>
                <p:oleObj name="公式" r:id="rId4" imgW="2162226" imgH="352533"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525" y="5335166"/>
                        <a:ext cx="5475288" cy="104616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7492" name="Object 4"/>
          <p:cNvGraphicFramePr>
            <a:graphicFrameLocks noChangeAspect="1"/>
          </p:cNvGraphicFramePr>
          <p:nvPr>
            <p:extLst>
              <p:ext uri="{D42A27DB-BD31-4B8C-83A1-F6EECF244321}">
                <p14:modId xmlns:p14="http://schemas.microsoft.com/office/powerpoint/2010/main" val="1789123518"/>
              </p:ext>
            </p:extLst>
          </p:nvPr>
        </p:nvGraphicFramePr>
        <p:xfrm>
          <a:off x="460375" y="1144166"/>
          <a:ext cx="8108950" cy="1046162"/>
        </p:xfrm>
        <a:graphic>
          <a:graphicData uri="http://schemas.openxmlformats.org/presentationml/2006/ole">
            <mc:AlternateContent xmlns:mc="http://schemas.openxmlformats.org/markup-compatibility/2006">
              <mc:Choice xmlns:v="urn:schemas-microsoft-com:vml" Requires="v">
                <p:oleObj spid="_x0000_s132858" name="公式" r:id="rId6" imgW="3171805" imgH="361981" progId="Equation.3">
                  <p:embed/>
                </p:oleObj>
              </mc:Choice>
              <mc:Fallback>
                <p:oleObj name="公式" r:id="rId6" imgW="3171805" imgH="361981"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375" y="1144166"/>
                        <a:ext cx="8108950" cy="1046162"/>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7493" name="Object 5"/>
          <p:cNvGraphicFramePr>
            <a:graphicFrameLocks noChangeAspect="1"/>
          </p:cNvGraphicFramePr>
          <p:nvPr>
            <p:extLst>
              <p:ext uri="{D42A27DB-BD31-4B8C-83A1-F6EECF244321}">
                <p14:modId xmlns:p14="http://schemas.microsoft.com/office/powerpoint/2010/main" val="641218241"/>
              </p:ext>
            </p:extLst>
          </p:nvPr>
        </p:nvGraphicFramePr>
        <p:xfrm>
          <a:off x="476250" y="4020716"/>
          <a:ext cx="3810000" cy="579437"/>
        </p:xfrm>
        <a:graphic>
          <a:graphicData uri="http://schemas.openxmlformats.org/presentationml/2006/ole">
            <mc:AlternateContent xmlns:mc="http://schemas.openxmlformats.org/markup-compatibility/2006">
              <mc:Choice xmlns:v="urn:schemas-microsoft-com:vml" Requires="v">
                <p:oleObj spid="_x0000_s132859" name="Equation" r:id="rId8" imgW="1504920" imgH="142795" progId="Equation.3">
                  <p:embed/>
                </p:oleObj>
              </mc:Choice>
              <mc:Fallback>
                <p:oleObj name="Equation" r:id="rId8" imgW="1504920" imgH="142795"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6250" y="4020716"/>
                        <a:ext cx="3810000" cy="579437"/>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7494" name="Object 6"/>
          <p:cNvGraphicFramePr>
            <a:graphicFrameLocks noChangeAspect="1"/>
          </p:cNvGraphicFramePr>
          <p:nvPr>
            <p:extLst>
              <p:ext uri="{D42A27DB-BD31-4B8C-83A1-F6EECF244321}">
                <p14:modId xmlns:p14="http://schemas.microsoft.com/office/powerpoint/2010/main" val="1105407545"/>
              </p:ext>
            </p:extLst>
          </p:nvPr>
        </p:nvGraphicFramePr>
        <p:xfrm>
          <a:off x="857250" y="4766841"/>
          <a:ext cx="1447800" cy="471487"/>
        </p:xfrm>
        <a:graphic>
          <a:graphicData uri="http://schemas.openxmlformats.org/presentationml/2006/ole">
            <mc:AlternateContent xmlns:mc="http://schemas.openxmlformats.org/markup-compatibility/2006">
              <mc:Choice xmlns:v="urn:schemas-microsoft-com:vml" Requires="v">
                <p:oleObj spid="_x0000_s132860" name="Equation" r:id="rId10" imgW="580913" imgH="123900" progId="Equation.3">
                  <p:embed/>
                </p:oleObj>
              </mc:Choice>
              <mc:Fallback>
                <p:oleObj name="Equation" r:id="rId10" imgW="580913" imgH="1239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7250" y="4766841"/>
                        <a:ext cx="1447800" cy="471487"/>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7495" name="Object 7" descr="20%"/>
          <p:cNvGraphicFramePr>
            <a:graphicFrameLocks noChangeAspect="1"/>
          </p:cNvGraphicFramePr>
          <p:nvPr>
            <p:extLst>
              <p:ext uri="{D42A27DB-BD31-4B8C-83A1-F6EECF244321}">
                <p14:modId xmlns:p14="http://schemas.microsoft.com/office/powerpoint/2010/main" val="4122549274"/>
              </p:ext>
            </p:extLst>
          </p:nvPr>
        </p:nvGraphicFramePr>
        <p:xfrm>
          <a:off x="476250" y="2104603"/>
          <a:ext cx="3549650" cy="1038225"/>
        </p:xfrm>
        <a:graphic>
          <a:graphicData uri="http://schemas.openxmlformats.org/presentationml/2006/ole">
            <mc:AlternateContent xmlns:mc="http://schemas.openxmlformats.org/markup-compatibility/2006">
              <mc:Choice xmlns:v="urn:schemas-microsoft-com:vml" Requires="v">
                <p:oleObj spid="_x0000_s132861" name="Equation" r:id="rId12" imgW="1247667" imgH="361981" progId="Equation.3">
                  <p:embed/>
                </p:oleObj>
              </mc:Choice>
              <mc:Fallback>
                <p:oleObj name="Equation" r:id="rId12" imgW="1247667" imgH="361981" progId="Equation.3">
                  <p:embed/>
                  <p:pic>
                    <p:nvPicPr>
                      <p:cNvPr id="0" name="Object 7" descr="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6250" y="2104603"/>
                        <a:ext cx="3549650" cy="1038225"/>
                      </a:xfrm>
                      <a:prstGeom prst="rect">
                        <a:avLst/>
                      </a:prstGeom>
                      <a:noFill/>
                      <a:ln>
                        <a:noFill/>
                      </a:ln>
                      <a:effectLst/>
                      <a:extLst>
                        <a:ext uri="{909E8E84-426E-40DD-AFC4-6F175D3DCCD1}">
                          <a14:hiddenFill xmlns:a14="http://schemas.microsoft.com/office/drawing/2010/main">
                            <a:pattFill prst="pct20">
                              <a:fgClr>
                                <a:srgbClr val="00CC99"/>
                              </a:fgClr>
                              <a:bgClr>
                                <a:srgbClr val="FFFFFF"/>
                              </a:bgClr>
                            </a:patt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7496" name="Object 8" descr="20%"/>
          <p:cNvGraphicFramePr>
            <a:graphicFrameLocks noChangeAspect="1"/>
          </p:cNvGraphicFramePr>
          <p:nvPr>
            <p:extLst>
              <p:ext uri="{D42A27DB-BD31-4B8C-83A1-F6EECF244321}">
                <p14:modId xmlns:p14="http://schemas.microsoft.com/office/powerpoint/2010/main" val="2671766012"/>
              </p:ext>
            </p:extLst>
          </p:nvPr>
        </p:nvGraphicFramePr>
        <p:xfrm>
          <a:off x="857250" y="3203153"/>
          <a:ext cx="1447800" cy="434975"/>
        </p:xfrm>
        <a:graphic>
          <a:graphicData uri="http://schemas.openxmlformats.org/presentationml/2006/ole">
            <mc:AlternateContent xmlns:mc="http://schemas.openxmlformats.org/markup-compatibility/2006">
              <mc:Choice xmlns:v="urn:schemas-microsoft-com:vml" Requires="v">
                <p:oleObj spid="_x0000_s132862" name="Equation" r:id="rId14" imgW="390604" imgH="95287" progId="Equation.3">
                  <p:embed/>
                </p:oleObj>
              </mc:Choice>
              <mc:Fallback>
                <p:oleObj name="Equation" r:id="rId14" imgW="390604" imgH="95287" progId="Equation.3">
                  <p:embed/>
                  <p:pic>
                    <p:nvPicPr>
                      <p:cNvPr id="0" name="Object 8" descr="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7250" y="3203153"/>
                        <a:ext cx="1447800" cy="434975"/>
                      </a:xfrm>
                      <a:prstGeom prst="rect">
                        <a:avLst/>
                      </a:prstGeom>
                      <a:noFill/>
                      <a:ln>
                        <a:noFill/>
                      </a:ln>
                      <a:effectLst/>
                      <a:extLst>
                        <a:ext uri="{909E8E84-426E-40DD-AFC4-6F175D3DCCD1}">
                          <a14:hiddenFill xmlns:a14="http://schemas.microsoft.com/office/drawing/2010/main">
                            <a:pattFill prst="pct20">
                              <a:fgClr>
                                <a:srgbClr val="00CC99"/>
                              </a:fgClr>
                              <a:bgClr>
                                <a:srgbClr val="FFFFFF"/>
                              </a:bgClr>
                            </a:patt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7497" name="Rectangle 9"/>
          <p:cNvSpPr>
            <a:spLocks noChangeArrowheads="1"/>
          </p:cNvSpPr>
          <p:nvPr/>
        </p:nvSpPr>
        <p:spPr bwMode="auto">
          <a:xfrm>
            <a:off x="4932363" y="2250653"/>
            <a:ext cx="3311525" cy="519113"/>
          </a:xfrm>
          <a:prstGeom prst="rect">
            <a:avLst/>
          </a:prstGeom>
          <a:noFill/>
          <a:ln w="38100">
            <a:noFill/>
            <a:miter lim="800000"/>
            <a:headEnd/>
            <a:tailEnd/>
          </a:ln>
          <a:effectLst/>
        </p:spPr>
        <p:txBody>
          <a:bodyPr>
            <a:spAutoFit/>
          </a:bodyPr>
          <a:lstStyle/>
          <a:p>
            <a:pPr eaLnBrk="1" hangingPunct="1">
              <a:spcBef>
                <a:spcPct val="50000"/>
              </a:spcBef>
              <a:defRPr/>
            </a:pPr>
            <a:r>
              <a:rPr lang="en-US" altLang="zh-CN" sz="2800">
                <a:solidFill>
                  <a:srgbClr val="000099"/>
                </a:solidFill>
                <a:latin typeface="Times New Roman" pitchFamily="18" charset="0"/>
              </a:rPr>
              <a:t>(2) </a:t>
            </a:r>
            <a:r>
              <a:rPr lang="zh-CN" altLang="en-US" sz="2800">
                <a:solidFill>
                  <a:srgbClr val="000099"/>
                </a:solidFill>
                <a:latin typeface="Times New Roman" pitchFamily="18" charset="0"/>
              </a:rPr>
              <a:t>微变等效电路</a:t>
            </a:r>
          </a:p>
        </p:txBody>
      </p:sp>
      <p:pic>
        <p:nvPicPr>
          <p:cNvPr id="447498" name="Picture 10" descr="图片4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78325" y="2625303"/>
            <a:ext cx="4297363"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2" descr="25%"/>
          <p:cNvSpPr txBox="1">
            <a:spLocks noChangeArrowheads="1"/>
          </p:cNvSpPr>
          <p:nvPr/>
        </p:nvSpPr>
        <p:spPr bwMode="auto">
          <a:xfrm>
            <a:off x="0" y="83374"/>
            <a:ext cx="3371850" cy="525401"/>
          </a:xfrm>
          <a:prstGeom prst="rect">
            <a:avLst/>
          </a:prstGeom>
          <a:noFill/>
          <a:ln w="38100">
            <a:noFill/>
            <a:miter lim="800000"/>
            <a:headEnd/>
            <a:tailEnd/>
          </a:ln>
          <a:effectLst/>
        </p:spPr>
        <p:txBody>
          <a:bodyPr lIns="90000" tIns="46800" rIns="90000" bIns="46800" anchor="ctr">
            <a:spAutoFit/>
          </a:bodyPr>
          <a:lstStyle>
            <a:defPPr>
              <a:defRPr lang="zh-CN"/>
            </a:defPPr>
            <a:lvl1pPr eaLnBrk="1" hangingPunct="1">
              <a:spcBef>
                <a:spcPct val="50000"/>
              </a:spcBef>
              <a:defRPr sz="2800">
                <a:solidFill>
                  <a:srgbClr val="0000FF"/>
                </a:solidFill>
                <a:latin typeface="微软雅黑" panose="020B0503020204020204" pitchFamily="34" charset="-122"/>
                <a:ea typeface="微软雅黑" panose="020B0503020204020204" pitchFamily="34" charset="-122"/>
              </a:defRPr>
            </a:lvl1pPr>
          </a:lstStyle>
          <a:p>
            <a:r>
              <a:rPr lang="zh-CN" altLang="en-US" dirty="0" smtClean="0"/>
              <a:t>例题</a:t>
            </a:r>
            <a:r>
              <a:rPr lang="zh-CN" altLang="en-US" dirty="0"/>
              <a:t>：单</a:t>
            </a:r>
            <a:r>
              <a:rPr lang="zh-CN" altLang="en-US" dirty="0" smtClean="0"/>
              <a:t>级</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7497"/>
                                        </p:tgtEl>
                                        <p:attrNameLst>
                                          <p:attrName>style.visibility</p:attrName>
                                        </p:attrNameLst>
                                      </p:cBhvr>
                                      <p:to>
                                        <p:strVal val="visible"/>
                                      </p:to>
                                    </p:set>
                                    <p:animEffect transition="in" filter="wipe(left)">
                                      <p:cBhvr>
                                        <p:cTn id="7" dur="500"/>
                                        <p:tgtEl>
                                          <p:spTgt spid="44749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47498"/>
                                        </p:tgtEl>
                                        <p:attrNameLst>
                                          <p:attrName>style.visibility</p:attrName>
                                        </p:attrNameLst>
                                      </p:cBhvr>
                                      <p:to>
                                        <p:strVal val="visible"/>
                                      </p:to>
                                    </p:set>
                                    <p:animEffect transition="in" filter="wipe(left)">
                                      <p:cBhvr>
                                        <p:cTn id="11" dur="500"/>
                                        <p:tgtEl>
                                          <p:spTgt spid="44749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47490"/>
                                        </p:tgtEl>
                                        <p:attrNameLst>
                                          <p:attrName>style.visibility</p:attrName>
                                        </p:attrNameLst>
                                      </p:cBhvr>
                                      <p:to>
                                        <p:strVal val="visible"/>
                                      </p:to>
                                    </p:set>
                                    <p:animEffect transition="in" filter="wipe(left)">
                                      <p:cBhvr>
                                        <p:cTn id="16" dur="500"/>
                                        <p:tgtEl>
                                          <p:spTgt spid="44749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447492"/>
                                        </p:tgtEl>
                                        <p:attrNameLst>
                                          <p:attrName>style.visibility</p:attrName>
                                        </p:attrNameLst>
                                      </p:cBhvr>
                                      <p:to>
                                        <p:strVal val="visible"/>
                                      </p:to>
                                    </p:set>
                                    <p:animEffect transition="in" filter="wipe(left)">
                                      <p:cBhvr>
                                        <p:cTn id="21" dur="500"/>
                                        <p:tgtEl>
                                          <p:spTgt spid="44749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447495"/>
                                        </p:tgtEl>
                                        <p:attrNameLst>
                                          <p:attrName>style.visibility</p:attrName>
                                        </p:attrNameLst>
                                      </p:cBhvr>
                                      <p:to>
                                        <p:strVal val="visible"/>
                                      </p:to>
                                    </p:set>
                                    <p:animEffect transition="in" filter="wipe(left)">
                                      <p:cBhvr>
                                        <p:cTn id="26" dur="500"/>
                                        <p:tgtEl>
                                          <p:spTgt spid="44749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447496"/>
                                        </p:tgtEl>
                                        <p:attrNameLst>
                                          <p:attrName>style.visibility</p:attrName>
                                        </p:attrNameLst>
                                      </p:cBhvr>
                                      <p:to>
                                        <p:strVal val="visible"/>
                                      </p:to>
                                    </p:set>
                                    <p:animEffect transition="in" filter="wipe(left)">
                                      <p:cBhvr>
                                        <p:cTn id="31" dur="500"/>
                                        <p:tgtEl>
                                          <p:spTgt spid="44749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447493"/>
                                        </p:tgtEl>
                                        <p:attrNameLst>
                                          <p:attrName>style.visibility</p:attrName>
                                        </p:attrNameLst>
                                      </p:cBhvr>
                                      <p:to>
                                        <p:strVal val="visible"/>
                                      </p:to>
                                    </p:set>
                                    <p:animEffect transition="in" filter="wipe(left)">
                                      <p:cBhvr>
                                        <p:cTn id="36" dur="500"/>
                                        <p:tgtEl>
                                          <p:spTgt spid="44749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447494"/>
                                        </p:tgtEl>
                                        <p:attrNameLst>
                                          <p:attrName>style.visibility</p:attrName>
                                        </p:attrNameLst>
                                      </p:cBhvr>
                                      <p:to>
                                        <p:strVal val="visible"/>
                                      </p:to>
                                    </p:set>
                                    <p:animEffect transition="in" filter="wipe(left)">
                                      <p:cBhvr>
                                        <p:cTn id="41" dur="500"/>
                                        <p:tgtEl>
                                          <p:spTgt spid="44749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447491"/>
                                        </p:tgtEl>
                                        <p:attrNameLst>
                                          <p:attrName>style.visibility</p:attrName>
                                        </p:attrNameLst>
                                      </p:cBhvr>
                                      <p:to>
                                        <p:strVal val="visible"/>
                                      </p:to>
                                    </p:set>
                                    <p:animEffect transition="in" filter="wipe(left)">
                                      <p:cBhvr>
                                        <p:cTn id="46" dur="500"/>
                                        <p:tgtEl>
                                          <p:spTgt spid="447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0" grpId="0" animBg="1"/>
      <p:bldP spid="44749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bwMode="auto">
          <a:xfrm>
            <a:off x="-11907" y="32543"/>
            <a:ext cx="5756275" cy="631825"/>
          </a:xfrm>
          <a:prstGeom prst="rect">
            <a:avLst/>
          </a:prstGeom>
          <a:ln>
            <a:miter lim="800000"/>
            <a:headEnd/>
            <a:tailEnd/>
          </a:ln>
        </p:spPr>
        <p:txBody>
          <a:bodyPr vert="horz" wrap="square" lIns="91440" tIns="45720" rIns="91440" bIns="45720" numCol="1" anchor="ctr" anchorCtr="0" compatLnSpc="1">
            <a:prstTxWarp prst="textNoShape">
              <a:avLst/>
            </a:prstTxWarp>
          </a:bodyPr>
          <a:lstStyle/>
          <a:p>
            <a:pPr algn="l" eaLnBrk="1" hangingPunct="1">
              <a:defRPr/>
            </a:pPr>
            <a:r>
              <a:rPr lang="en-US" altLang="zh-CN" sz="2800" b="1" kern="1200" dirty="0">
                <a:solidFill>
                  <a:srgbClr val="0000FF"/>
                </a:solidFill>
                <a:latin typeface="微软雅黑" panose="020B0503020204020204" pitchFamily="34" charset="-122"/>
                <a:ea typeface="微软雅黑" panose="020B0503020204020204" pitchFamily="34" charset="-122"/>
              </a:rPr>
              <a:t>15.1.2  </a:t>
            </a:r>
            <a:r>
              <a:rPr lang="zh-CN" altLang="en-US" sz="2800" b="1" kern="1200" dirty="0">
                <a:solidFill>
                  <a:srgbClr val="0000FF"/>
                </a:solidFill>
                <a:latin typeface="微软雅黑" panose="020B0503020204020204" pitchFamily="34" charset="-122"/>
                <a:ea typeface="微软雅黑" panose="020B0503020204020204" pitchFamily="34" charset="-122"/>
              </a:rPr>
              <a:t>电路的电压放大作用</a:t>
            </a:r>
          </a:p>
        </p:txBody>
      </p:sp>
      <p:grpSp>
        <p:nvGrpSpPr>
          <p:cNvPr id="2" name="Group 21"/>
          <p:cNvGrpSpPr>
            <a:grpSpLocks/>
          </p:cNvGrpSpPr>
          <p:nvPr/>
        </p:nvGrpSpPr>
        <p:grpSpPr bwMode="auto">
          <a:xfrm>
            <a:off x="2528888" y="5473700"/>
            <a:ext cx="674687" cy="677863"/>
            <a:chOff x="1632" y="3456"/>
            <a:chExt cx="425" cy="427"/>
          </a:xfrm>
        </p:grpSpPr>
        <p:sp>
          <p:nvSpPr>
            <p:cNvPr id="12333" name="Line 22"/>
            <p:cNvSpPr>
              <a:spLocks noChangeShapeType="1"/>
            </p:cNvSpPr>
            <p:nvPr/>
          </p:nvSpPr>
          <p:spPr bwMode="auto">
            <a:xfrm>
              <a:off x="1680" y="3456"/>
              <a:ext cx="0" cy="427"/>
            </a:xfrm>
            <a:prstGeom prst="line">
              <a:avLst/>
            </a:prstGeom>
            <a:noFill/>
            <a:ln w="28575">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34" name="Rectangle 23"/>
            <p:cNvSpPr>
              <a:spLocks noChangeArrowheads="1"/>
            </p:cNvSpPr>
            <p:nvPr/>
          </p:nvSpPr>
          <p:spPr bwMode="auto">
            <a:xfrm>
              <a:off x="1632" y="3504"/>
              <a:ext cx="4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i="1">
                  <a:latin typeface="Times New Roman" panose="02020603050405020304" pitchFamily="18" charset="0"/>
                  <a:ea typeface="楷体_GB2312" pitchFamily="49" charset="-122"/>
                </a:rPr>
                <a:t>U</a:t>
              </a:r>
              <a:r>
                <a:rPr lang="en-US" altLang="zh-CN" baseline="-25000">
                  <a:latin typeface="Times New Roman" panose="02020603050405020304" pitchFamily="18" charset="0"/>
                  <a:ea typeface="楷体_GB2312" pitchFamily="49" charset="-122"/>
                </a:rPr>
                <a:t>BE</a:t>
              </a:r>
            </a:p>
          </p:txBody>
        </p:sp>
      </p:grpSp>
      <p:grpSp>
        <p:nvGrpSpPr>
          <p:cNvPr id="3" name="Group 24"/>
          <p:cNvGrpSpPr>
            <a:grpSpLocks/>
          </p:cNvGrpSpPr>
          <p:nvPr/>
        </p:nvGrpSpPr>
        <p:grpSpPr bwMode="auto">
          <a:xfrm>
            <a:off x="4129088" y="5473700"/>
            <a:ext cx="438150" cy="685800"/>
            <a:chOff x="2624" y="3456"/>
            <a:chExt cx="276" cy="432"/>
          </a:xfrm>
        </p:grpSpPr>
        <p:sp>
          <p:nvSpPr>
            <p:cNvPr id="12331" name="Line 25"/>
            <p:cNvSpPr>
              <a:spLocks noChangeShapeType="1"/>
            </p:cNvSpPr>
            <p:nvPr/>
          </p:nvSpPr>
          <p:spPr bwMode="auto">
            <a:xfrm flipH="1">
              <a:off x="2640" y="3456"/>
              <a:ext cx="0" cy="432"/>
            </a:xfrm>
            <a:prstGeom prst="line">
              <a:avLst/>
            </a:prstGeom>
            <a:noFill/>
            <a:ln w="28575">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32" name="Rectangle 26"/>
            <p:cNvSpPr>
              <a:spLocks noChangeArrowheads="1"/>
            </p:cNvSpPr>
            <p:nvPr/>
          </p:nvSpPr>
          <p:spPr bwMode="auto">
            <a:xfrm>
              <a:off x="2624" y="3497"/>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i="1">
                  <a:latin typeface="Times New Roman" panose="02020603050405020304" pitchFamily="18" charset="0"/>
                  <a:ea typeface="楷体_GB2312" pitchFamily="49" charset="-122"/>
                </a:rPr>
                <a:t>I</a:t>
              </a:r>
              <a:r>
                <a:rPr lang="en-US" altLang="zh-CN" baseline="-25000">
                  <a:latin typeface="Times New Roman" panose="02020603050405020304" pitchFamily="18" charset="0"/>
                  <a:ea typeface="楷体_GB2312" pitchFamily="49" charset="-122"/>
                </a:rPr>
                <a:t>B</a:t>
              </a:r>
            </a:p>
          </p:txBody>
        </p:sp>
      </p:grpSp>
      <p:grpSp>
        <p:nvGrpSpPr>
          <p:cNvPr id="4" name="Group 27"/>
          <p:cNvGrpSpPr>
            <a:grpSpLocks/>
          </p:cNvGrpSpPr>
          <p:nvPr/>
        </p:nvGrpSpPr>
        <p:grpSpPr bwMode="auto">
          <a:xfrm>
            <a:off x="5653088" y="5008563"/>
            <a:ext cx="449262" cy="1219200"/>
            <a:chOff x="1680" y="3120"/>
            <a:chExt cx="283" cy="768"/>
          </a:xfrm>
        </p:grpSpPr>
        <p:sp>
          <p:nvSpPr>
            <p:cNvPr id="12329" name="Line 28"/>
            <p:cNvSpPr>
              <a:spLocks noChangeShapeType="1"/>
            </p:cNvSpPr>
            <p:nvPr/>
          </p:nvSpPr>
          <p:spPr bwMode="auto">
            <a:xfrm>
              <a:off x="1680" y="3120"/>
              <a:ext cx="0" cy="768"/>
            </a:xfrm>
            <a:prstGeom prst="line">
              <a:avLst/>
            </a:prstGeom>
            <a:noFill/>
            <a:ln w="28575">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30" name="Rectangle 29"/>
            <p:cNvSpPr>
              <a:spLocks noChangeArrowheads="1"/>
            </p:cNvSpPr>
            <p:nvPr/>
          </p:nvSpPr>
          <p:spPr bwMode="auto">
            <a:xfrm>
              <a:off x="1680" y="3392"/>
              <a:ext cx="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i="1">
                  <a:latin typeface="Times New Roman" panose="02020603050405020304" pitchFamily="18" charset="0"/>
                  <a:ea typeface="楷体_GB2312" pitchFamily="49" charset="-122"/>
                </a:rPr>
                <a:t>I</a:t>
              </a:r>
              <a:r>
                <a:rPr lang="en-US" altLang="zh-CN" baseline="-25000">
                  <a:latin typeface="Times New Roman" panose="02020603050405020304" pitchFamily="18" charset="0"/>
                  <a:ea typeface="楷体_GB2312" pitchFamily="49" charset="-122"/>
                </a:rPr>
                <a:t>C</a:t>
              </a:r>
            </a:p>
          </p:txBody>
        </p:sp>
      </p:grpSp>
      <p:grpSp>
        <p:nvGrpSpPr>
          <p:cNvPr id="5" name="Group 30"/>
          <p:cNvGrpSpPr>
            <a:grpSpLocks/>
          </p:cNvGrpSpPr>
          <p:nvPr/>
        </p:nvGrpSpPr>
        <p:grpSpPr bwMode="auto">
          <a:xfrm>
            <a:off x="7100888" y="4940300"/>
            <a:ext cx="685800" cy="1219200"/>
            <a:chOff x="1680" y="3120"/>
            <a:chExt cx="432" cy="768"/>
          </a:xfrm>
        </p:grpSpPr>
        <p:sp>
          <p:nvSpPr>
            <p:cNvPr id="12327" name="Line 31"/>
            <p:cNvSpPr>
              <a:spLocks noChangeShapeType="1"/>
            </p:cNvSpPr>
            <p:nvPr/>
          </p:nvSpPr>
          <p:spPr bwMode="auto">
            <a:xfrm>
              <a:off x="1680" y="3120"/>
              <a:ext cx="0" cy="768"/>
            </a:xfrm>
            <a:prstGeom prst="line">
              <a:avLst/>
            </a:prstGeom>
            <a:noFill/>
            <a:ln w="28575">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8" name="Rectangle 32"/>
            <p:cNvSpPr>
              <a:spLocks noChangeArrowheads="1"/>
            </p:cNvSpPr>
            <p:nvPr/>
          </p:nvSpPr>
          <p:spPr bwMode="auto">
            <a:xfrm>
              <a:off x="1680" y="339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i="1">
                  <a:latin typeface="Times New Roman" panose="02020603050405020304" pitchFamily="18" charset="0"/>
                  <a:ea typeface="楷体_GB2312" pitchFamily="49" charset="-122"/>
                </a:rPr>
                <a:t>U</a:t>
              </a:r>
              <a:r>
                <a:rPr lang="en-US" altLang="zh-CN" baseline="-25000">
                  <a:latin typeface="Times New Roman" panose="02020603050405020304" pitchFamily="18" charset="0"/>
                  <a:ea typeface="楷体_GB2312" pitchFamily="49" charset="-122"/>
                </a:rPr>
                <a:t>CE</a:t>
              </a:r>
            </a:p>
          </p:txBody>
        </p:sp>
      </p:grpSp>
      <p:sp>
        <p:nvSpPr>
          <p:cNvPr id="61473" name="Text Box 33"/>
          <p:cNvSpPr txBox="1">
            <a:spLocks noChangeArrowheads="1"/>
          </p:cNvSpPr>
          <p:nvPr/>
        </p:nvSpPr>
        <p:spPr bwMode="auto">
          <a:xfrm>
            <a:off x="393700" y="3908425"/>
            <a:ext cx="3962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600">
                <a:solidFill>
                  <a:schemeClr val="tx2"/>
                </a:solidFill>
                <a:latin typeface="Times New Roman" panose="02020603050405020304" pitchFamily="18" charset="0"/>
              </a:rPr>
              <a:t>无输入信号</a:t>
            </a:r>
            <a:r>
              <a:rPr lang="en-US" altLang="zh-CN" sz="2600">
                <a:latin typeface="Times New Roman" panose="02020603050405020304" pitchFamily="18" charset="0"/>
              </a:rPr>
              <a:t>(</a:t>
            </a:r>
            <a:r>
              <a:rPr lang="en-US" altLang="zh-CN" sz="2600" i="1">
                <a:latin typeface="Times New Roman" panose="02020603050405020304" pitchFamily="18" charset="0"/>
                <a:ea typeface="楷体_GB2312" pitchFamily="49" charset="-122"/>
              </a:rPr>
              <a:t>u</a:t>
            </a:r>
            <a:r>
              <a:rPr lang="en-US" altLang="zh-CN" sz="2600" baseline="-25000">
                <a:latin typeface="Times New Roman" panose="02020603050405020304" pitchFamily="18" charset="0"/>
                <a:ea typeface="楷体_GB2312" pitchFamily="49" charset="-122"/>
              </a:rPr>
              <a:t>i</a:t>
            </a:r>
            <a:r>
              <a:rPr lang="en-US" altLang="zh-CN" sz="2600" i="1">
                <a:latin typeface="Times New Roman" panose="02020603050405020304" pitchFamily="18" charset="0"/>
              </a:rPr>
              <a:t> </a:t>
            </a:r>
            <a:r>
              <a:rPr lang="en-US" altLang="zh-CN" sz="2600">
                <a:latin typeface="Times New Roman" panose="02020603050405020304" pitchFamily="18" charset="0"/>
              </a:rPr>
              <a:t>= 0)</a:t>
            </a:r>
            <a:r>
              <a:rPr lang="zh-CN" altLang="en-US" sz="2600">
                <a:solidFill>
                  <a:schemeClr val="tx2"/>
                </a:solidFill>
                <a:latin typeface="Times New Roman" panose="02020603050405020304" pitchFamily="18" charset="0"/>
              </a:rPr>
              <a:t>时</a:t>
            </a:r>
          </a:p>
        </p:txBody>
      </p:sp>
      <p:sp>
        <p:nvSpPr>
          <p:cNvPr id="61474" name="Rectangle 34" descr="新闻纸"/>
          <p:cNvSpPr>
            <a:spLocks noChangeArrowheads="1"/>
          </p:cNvSpPr>
          <p:nvPr/>
        </p:nvSpPr>
        <p:spPr bwMode="auto">
          <a:xfrm>
            <a:off x="5559425" y="1624115"/>
            <a:ext cx="1662933" cy="1534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spcBef>
                <a:spcPct val="10000"/>
              </a:spcBef>
            </a:pPr>
            <a:r>
              <a:rPr lang="en-US" altLang="zh-CN" sz="3200" i="1" dirty="0">
                <a:solidFill>
                  <a:srgbClr val="000099"/>
                </a:solidFill>
                <a:latin typeface="Times New Roman" panose="02020603050405020304" pitchFamily="18" charset="0"/>
                <a:ea typeface="楷体_GB2312" pitchFamily="49" charset="-122"/>
              </a:rPr>
              <a:t>  </a:t>
            </a:r>
            <a:r>
              <a:rPr lang="en-US" altLang="zh-CN" sz="2800" i="1" dirty="0" err="1">
                <a:solidFill>
                  <a:srgbClr val="000099"/>
                </a:solidFill>
                <a:latin typeface="Times New Roman" panose="02020603050405020304" pitchFamily="18" charset="0"/>
                <a:ea typeface="楷体_GB2312" pitchFamily="49" charset="-122"/>
              </a:rPr>
              <a:t>u</a:t>
            </a:r>
            <a:r>
              <a:rPr lang="en-US" altLang="zh-CN" sz="2800" baseline="-25000" dirty="0" err="1">
                <a:solidFill>
                  <a:srgbClr val="000099"/>
                </a:solidFill>
                <a:latin typeface="Times New Roman" panose="02020603050405020304" pitchFamily="18" charset="0"/>
                <a:ea typeface="楷体_GB2312" pitchFamily="49" charset="-122"/>
              </a:rPr>
              <a:t>o</a:t>
            </a:r>
            <a:r>
              <a:rPr lang="en-US" altLang="zh-CN" sz="2800" baseline="-25000" dirty="0">
                <a:solidFill>
                  <a:srgbClr val="000099"/>
                </a:solidFill>
                <a:latin typeface="Times New Roman" panose="02020603050405020304" pitchFamily="18" charset="0"/>
                <a:ea typeface="楷体_GB2312" pitchFamily="49" charset="-122"/>
              </a:rPr>
              <a:t> </a:t>
            </a:r>
            <a:r>
              <a:rPr lang="en-US" altLang="zh-CN" sz="2800" dirty="0">
                <a:solidFill>
                  <a:srgbClr val="000099"/>
                </a:solidFill>
                <a:latin typeface="Times New Roman" panose="02020603050405020304" pitchFamily="18" charset="0"/>
                <a:ea typeface="楷体_GB2312" pitchFamily="49" charset="-122"/>
              </a:rPr>
              <a:t>= 0</a:t>
            </a:r>
            <a:endParaRPr lang="en-US" altLang="zh-CN" sz="2800" baseline="-25000" dirty="0">
              <a:solidFill>
                <a:srgbClr val="000099"/>
              </a:solidFill>
              <a:latin typeface="Times New Roman" panose="02020603050405020304" pitchFamily="18" charset="0"/>
              <a:ea typeface="楷体_GB2312" pitchFamily="49" charset="-122"/>
            </a:endParaRPr>
          </a:p>
          <a:p>
            <a:pPr eaLnBrk="1" hangingPunct="1">
              <a:spcBef>
                <a:spcPct val="10000"/>
              </a:spcBef>
            </a:pPr>
            <a:r>
              <a:rPr lang="en-US" altLang="zh-CN" sz="2800" i="1" dirty="0" err="1">
                <a:solidFill>
                  <a:srgbClr val="000099"/>
                </a:solidFill>
                <a:latin typeface="Times New Roman" panose="02020603050405020304" pitchFamily="18" charset="0"/>
                <a:ea typeface="楷体_GB2312" pitchFamily="49" charset="-122"/>
              </a:rPr>
              <a:t>u</a:t>
            </a:r>
            <a:r>
              <a:rPr lang="en-US" altLang="zh-CN" sz="2800" baseline="-25000" dirty="0" err="1">
                <a:solidFill>
                  <a:srgbClr val="000099"/>
                </a:solidFill>
                <a:latin typeface="Times New Roman" panose="02020603050405020304" pitchFamily="18" charset="0"/>
                <a:ea typeface="楷体_GB2312" pitchFamily="49" charset="-122"/>
              </a:rPr>
              <a:t>BE</a:t>
            </a:r>
            <a:r>
              <a:rPr lang="en-US" altLang="zh-CN" sz="2800" baseline="-25000" dirty="0">
                <a:solidFill>
                  <a:srgbClr val="000099"/>
                </a:solidFill>
                <a:latin typeface="Times New Roman" panose="02020603050405020304" pitchFamily="18" charset="0"/>
                <a:ea typeface="楷体_GB2312" pitchFamily="49" charset="-122"/>
              </a:rPr>
              <a:t> </a:t>
            </a:r>
            <a:r>
              <a:rPr lang="en-US" altLang="zh-CN" sz="2800" dirty="0">
                <a:solidFill>
                  <a:srgbClr val="000099"/>
                </a:solidFill>
                <a:latin typeface="Times New Roman" panose="02020603050405020304" pitchFamily="18" charset="0"/>
                <a:ea typeface="楷体_GB2312" pitchFamily="49" charset="-122"/>
              </a:rPr>
              <a:t>= </a:t>
            </a:r>
            <a:r>
              <a:rPr lang="en-US" altLang="zh-CN" sz="2800" i="1" dirty="0">
                <a:solidFill>
                  <a:srgbClr val="000099"/>
                </a:solidFill>
                <a:latin typeface="Times New Roman" panose="02020603050405020304" pitchFamily="18" charset="0"/>
                <a:ea typeface="楷体_GB2312" pitchFamily="49" charset="-122"/>
              </a:rPr>
              <a:t>U</a:t>
            </a:r>
            <a:r>
              <a:rPr lang="en-US" altLang="zh-CN" sz="2800" baseline="-25000" dirty="0">
                <a:solidFill>
                  <a:srgbClr val="000099"/>
                </a:solidFill>
                <a:latin typeface="Times New Roman" panose="02020603050405020304" pitchFamily="18" charset="0"/>
                <a:ea typeface="楷体_GB2312" pitchFamily="49" charset="-122"/>
              </a:rPr>
              <a:t>BE</a:t>
            </a:r>
          </a:p>
          <a:p>
            <a:pPr eaLnBrk="1" hangingPunct="1">
              <a:spcBef>
                <a:spcPct val="10000"/>
              </a:spcBef>
            </a:pPr>
            <a:r>
              <a:rPr lang="en-US" altLang="zh-CN" sz="2800" i="1" dirty="0" err="1">
                <a:solidFill>
                  <a:srgbClr val="000099"/>
                </a:solidFill>
                <a:latin typeface="Times New Roman" panose="02020603050405020304" pitchFamily="18" charset="0"/>
                <a:ea typeface="楷体_GB2312" pitchFamily="49" charset="-122"/>
              </a:rPr>
              <a:t>u</a:t>
            </a:r>
            <a:r>
              <a:rPr lang="en-US" altLang="zh-CN" sz="2800" baseline="-25000" dirty="0" err="1">
                <a:solidFill>
                  <a:srgbClr val="000099"/>
                </a:solidFill>
                <a:latin typeface="Times New Roman" panose="02020603050405020304" pitchFamily="18" charset="0"/>
                <a:ea typeface="楷体_GB2312" pitchFamily="49" charset="-122"/>
              </a:rPr>
              <a:t>CE</a:t>
            </a:r>
            <a:r>
              <a:rPr lang="en-US" altLang="zh-CN" sz="2800" baseline="-25000" dirty="0">
                <a:solidFill>
                  <a:srgbClr val="000099"/>
                </a:solidFill>
                <a:latin typeface="Times New Roman" panose="02020603050405020304" pitchFamily="18" charset="0"/>
                <a:ea typeface="楷体_GB2312" pitchFamily="49" charset="-122"/>
              </a:rPr>
              <a:t> </a:t>
            </a:r>
            <a:r>
              <a:rPr lang="en-US" altLang="zh-CN" sz="2800" dirty="0">
                <a:solidFill>
                  <a:srgbClr val="000099"/>
                </a:solidFill>
                <a:latin typeface="Times New Roman" panose="02020603050405020304" pitchFamily="18" charset="0"/>
                <a:ea typeface="楷体_GB2312" pitchFamily="49" charset="-122"/>
              </a:rPr>
              <a:t>= </a:t>
            </a:r>
            <a:r>
              <a:rPr lang="en-US" altLang="zh-CN" sz="2800" i="1" dirty="0">
                <a:solidFill>
                  <a:srgbClr val="000099"/>
                </a:solidFill>
                <a:latin typeface="Times New Roman" panose="02020603050405020304" pitchFamily="18" charset="0"/>
                <a:ea typeface="楷体_GB2312" pitchFamily="49" charset="-122"/>
              </a:rPr>
              <a:t>U</a:t>
            </a:r>
            <a:r>
              <a:rPr lang="en-US" altLang="zh-CN" sz="2800" baseline="-25000" dirty="0">
                <a:solidFill>
                  <a:srgbClr val="000099"/>
                </a:solidFill>
                <a:latin typeface="Times New Roman" panose="02020603050405020304" pitchFamily="18" charset="0"/>
                <a:ea typeface="楷体_GB2312" pitchFamily="49" charset="-122"/>
              </a:rPr>
              <a:t>CE</a:t>
            </a:r>
          </a:p>
        </p:txBody>
      </p:sp>
      <p:sp>
        <p:nvSpPr>
          <p:cNvPr id="61484" name="Line 44"/>
          <p:cNvSpPr>
            <a:spLocks noChangeShapeType="1"/>
          </p:cNvSpPr>
          <p:nvPr/>
        </p:nvSpPr>
        <p:spPr bwMode="auto">
          <a:xfrm>
            <a:off x="1676400" y="2408238"/>
            <a:ext cx="0" cy="121285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grpSp>
        <p:nvGrpSpPr>
          <p:cNvPr id="6" name="Group 117"/>
          <p:cNvGrpSpPr>
            <a:grpSpLocks/>
          </p:cNvGrpSpPr>
          <p:nvPr/>
        </p:nvGrpSpPr>
        <p:grpSpPr bwMode="auto">
          <a:xfrm>
            <a:off x="1385888" y="4475163"/>
            <a:ext cx="1639887" cy="1912937"/>
            <a:chOff x="864" y="2784"/>
            <a:chExt cx="1033" cy="1205"/>
          </a:xfrm>
        </p:grpSpPr>
        <p:sp>
          <p:nvSpPr>
            <p:cNvPr id="12321" name="Text Box 4"/>
            <p:cNvSpPr txBox="1">
              <a:spLocks noChangeArrowheads="1"/>
            </p:cNvSpPr>
            <p:nvPr/>
          </p:nvSpPr>
          <p:spPr bwMode="auto">
            <a:xfrm>
              <a:off x="960" y="2784"/>
              <a:ext cx="4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i="1">
                  <a:solidFill>
                    <a:srgbClr val="000099"/>
                  </a:solidFill>
                  <a:latin typeface="Times New Roman" panose="02020603050405020304" pitchFamily="18" charset="0"/>
                  <a:ea typeface="楷体_GB2312" pitchFamily="49" charset="-122"/>
                </a:rPr>
                <a:t>u</a:t>
              </a:r>
              <a:r>
                <a:rPr lang="en-US" altLang="zh-CN" baseline="-25000">
                  <a:solidFill>
                    <a:srgbClr val="000099"/>
                  </a:solidFill>
                  <a:latin typeface="Times New Roman" panose="02020603050405020304" pitchFamily="18" charset="0"/>
                  <a:ea typeface="楷体_GB2312" pitchFamily="49" charset="-122"/>
                </a:rPr>
                <a:t>BE</a:t>
              </a:r>
              <a:endParaRPr lang="en-US" altLang="zh-CN">
                <a:solidFill>
                  <a:srgbClr val="000099"/>
                </a:solidFill>
                <a:latin typeface="Times New Roman" panose="02020603050405020304" pitchFamily="18" charset="0"/>
                <a:ea typeface="楷体_GB2312" pitchFamily="49" charset="-122"/>
              </a:endParaRPr>
            </a:p>
          </p:txBody>
        </p:sp>
        <p:sp>
          <p:nvSpPr>
            <p:cNvPr id="12322" name="Line 5"/>
            <p:cNvSpPr>
              <a:spLocks noChangeShapeType="1"/>
            </p:cNvSpPr>
            <p:nvPr/>
          </p:nvSpPr>
          <p:spPr bwMode="auto">
            <a:xfrm flipV="1">
              <a:off x="1056" y="3413"/>
              <a:ext cx="67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3" name="Line 6"/>
            <p:cNvSpPr>
              <a:spLocks noChangeShapeType="1"/>
            </p:cNvSpPr>
            <p:nvPr/>
          </p:nvSpPr>
          <p:spPr bwMode="auto">
            <a:xfrm flipH="1" flipV="1">
              <a:off x="1056" y="3029"/>
              <a:ext cx="0" cy="792"/>
            </a:xfrm>
            <a:prstGeom prst="line">
              <a:avLst/>
            </a:prstGeom>
            <a:noFill/>
            <a:ln w="28575">
              <a:solidFill>
                <a:schemeClr val="tx2"/>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4" name="Line 7"/>
            <p:cNvSpPr>
              <a:spLocks noChangeShapeType="1"/>
            </p:cNvSpPr>
            <p:nvPr/>
          </p:nvSpPr>
          <p:spPr bwMode="auto">
            <a:xfrm>
              <a:off x="1056" y="3821"/>
              <a:ext cx="720" cy="0"/>
            </a:xfrm>
            <a:prstGeom prst="line">
              <a:avLst/>
            </a:prstGeom>
            <a:noFill/>
            <a:ln w="28575">
              <a:solidFill>
                <a:schemeClr val="tx2"/>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5" name="Rectangle 8"/>
            <p:cNvSpPr>
              <a:spLocks noChangeArrowheads="1"/>
            </p:cNvSpPr>
            <p:nvPr/>
          </p:nvSpPr>
          <p:spPr bwMode="auto">
            <a:xfrm>
              <a:off x="1728" y="3701"/>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i="1">
                  <a:solidFill>
                    <a:schemeClr val="tx1"/>
                  </a:solidFill>
                  <a:latin typeface="Times New Roman" panose="02020603050405020304" pitchFamily="18" charset="0"/>
                  <a:ea typeface="楷体_GB2312" pitchFamily="49" charset="-122"/>
                </a:rPr>
                <a:t>t</a:t>
              </a:r>
            </a:p>
          </p:txBody>
        </p:sp>
        <p:sp>
          <p:nvSpPr>
            <p:cNvPr id="12326" name="Text Box 104"/>
            <p:cNvSpPr txBox="1">
              <a:spLocks noChangeArrowheads="1"/>
            </p:cNvSpPr>
            <p:nvPr/>
          </p:nvSpPr>
          <p:spPr bwMode="auto">
            <a:xfrm>
              <a:off x="864" y="3720"/>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sz="1800" i="1">
                  <a:solidFill>
                    <a:schemeClr val="tx1"/>
                  </a:solidFill>
                  <a:latin typeface="Times New Roman" panose="02020603050405020304" pitchFamily="18" charset="0"/>
                </a:rPr>
                <a:t>O</a:t>
              </a:r>
            </a:p>
          </p:txBody>
        </p:sp>
      </p:grpSp>
      <p:grpSp>
        <p:nvGrpSpPr>
          <p:cNvPr id="7" name="Group 116"/>
          <p:cNvGrpSpPr>
            <a:grpSpLocks/>
          </p:cNvGrpSpPr>
          <p:nvPr/>
        </p:nvGrpSpPr>
        <p:grpSpPr bwMode="auto">
          <a:xfrm>
            <a:off x="2909888" y="4527550"/>
            <a:ext cx="1639887" cy="1911350"/>
            <a:chOff x="1824" y="2817"/>
            <a:chExt cx="1033" cy="1204"/>
          </a:xfrm>
        </p:grpSpPr>
        <p:sp>
          <p:nvSpPr>
            <p:cNvPr id="12315" name="Text Box 10"/>
            <p:cNvSpPr txBox="1">
              <a:spLocks noChangeArrowheads="1"/>
            </p:cNvSpPr>
            <p:nvPr/>
          </p:nvSpPr>
          <p:spPr bwMode="auto">
            <a:xfrm>
              <a:off x="1920" y="2817"/>
              <a:ext cx="4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i="1">
                  <a:solidFill>
                    <a:srgbClr val="000099"/>
                  </a:solidFill>
                  <a:latin typeface="Times New Roman" panose="02020603050405020304" pitchFamily="18" charset="0"/>
                  <a:ea typeface="楷体_GB2312" pitchFamily="49" charset="-122"/>
                </a:rPr>
                <a:t>i</a:t>
              </a:r>
              <a:r>
                <a:rPr lang="en-US" altLang="zh-CN" baseline="-25000">
                  <a:solidFill>
                    <a:srgbClr val="000099"/>
                  </a:solidFill>
                  <a:latin typeface="Times New Roman" panose="02020603050405020304" pitchFamily="18" charset="0"/>
                  <a:ea typeface="楷体_GB2312" pitchFamily="49" charset="-122"/>
                </a:rPr>
                <a:t>B</a:t>
              </a:r>
              <a:endParaRPr lang="en-US" altLang="zh-CN">
                <a:solidFill>
                  <a:srgbClr val="000099"/>
                </a:solidFill>
                <a:latin typeface="Times New Roman" panose="02020603050405020304" pitchFamily="18" charset="0"/>
                <a:ea typeface="楷体_GB2312" pitchFamily="49" charset="-122"/>
              </a:endParaRPr>
            </a:p>
          </p:txBody>
        </p:sp>
        <p:sp>
          <p:nvSpPr>
            <p:cNvPr id="12316" name="Line 11"/>
            <p:cNvSpPr>
              <a:spLocks noChangeShapeType="1"/>
            </p:cNvSpPr>
            <p:nvPr/>
          </p:nvSpPr>
          <p:spPr bwMode="auto">
            <a:xfrm flipV="1">
              <a:off x="2016" y="3413"/>
              <a:ext cx="67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7" name="Line 12"/>
            <p:cNvSpPr>
              <a:spLocks noChangeShapeType="1"/>
            </p:cNvSpPr>
            <p:nvPr/>
          </p:nvSpPr>
          <p:spPr bwMode="auto">
            <a:xfrm flipH="1" flipV="1">
              <a:off x="2016" y="3029"/>
              <a:ext cx="0" cy="816"/>
            </a:xfrm>
            <a:prstGeom prst="line">
              <a:avLst/>
            </a:prstGeom>
            <a:noFill/>
            <a:ln w="28575">
              <a:solidFill>
                <a:schemeClr val="tx2"/>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8" name="Line 13"/>
            <p:cNvSpPr>
              <a:spLocks noChangeShapeType="1"/>
            </p:cNvSpPr>
            <p:nvPr/>
          </p:nvSpPr>
          <p:spPr bwMode="auto">
            <a:xfrm>
              <a:off x="2016" y="3845"/>
              <a:ext cx="720" cy="0"/>
            </a:xfrm>
            <a:prstGeom prst="line">
              <a:avLst/>
            </a:prstGeom>
            <a:noFill/>
            <a:ln w="28575">
              <a:solidFill>
                <a:schemeClr val="tx2"/>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9" name="Rectangle 14"/>
            <p:cNvSpPr>
              <a:spLocks noChangeArrowheads="1"/>
            </p:cNvSpPr>
            <p:nvPr/>
          </p:nvSpPr>
          <p:spPr bwMode="auto">
            <a:xfrm>
              <a:off x="2688" y="3733"/>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i="1">
                  <a:solidFill>
                    <a:schemeClr val="tx1"/>
                  </a:solidFill>
                  <a:latin typeface="Times New Roman" panose="02020603050405020304" pitchFamily="18" charset="0"/>
                  <a:ea typeface="楷体_GB2312" pitchFamily="49" charset="-122"/>
                </a:rPr>
                <a:t>t</a:t>
              </a:r>
            </a:p>
          </p:txBody>
        </p:sp>
        <p:sp>
          <p:nvSpPr>
            <p:cNvPr id="12320" name="Rectangle 106"/>
            <p:cNvSpPr>
              <a:spLocks noChangeArrowheads="1"/>
            </p:cNvSpPr>
            <p:nvPr/>
          </p:nvSpPr>
          <p:spPr bwMode="auto">
            <a:xfrm>
              <a:off x="1824" y="374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sz="1800" i="1">
                  <a:solidFill>
                    <a:schemeClr val="tx1"/>
                  </a:solidFill>
                  <a:latin typeface="Times New Roman" panose="02020603050405020304" pitchFamily="18" charset="0"/>
                </a:rPr>
                <a:t>O</a:t>
              </a:r>
            </a:p>
          </p:txBody>
        </p:sp>
      </p:grpSp>
      <p:grpSp>
        <p:nvGrpSpPr>
          <p:cNvPr id="8" name="Group 115"/>
          <p:cNvGrpSpPr>
            <a:grpSpLocks/>
          </p:cNvGrpSpPr>
          <p:nvPr/>
        </p:nvGrpSpPr>
        <p:grpSpPr bwMode="auto">
          <a:xfrm>
            <a:off x="4433888" y="3865563"/>
            <a:ext cx="1662112" cy="2579687"/>
            <a:chOff x="2784" y="2400"/>
            <a:chExt cx="1047" cy="1625"/>
          </a:xfrm>
        </p:grpSpPr>
        <p:sp>
          <p:nvSpPr>
            <p:cNvPr id="12309" name="Text Box 16"/>
            <p:cNvSpPr txBox="1">
              <a:spLocks noChangeArrowheads="1"/>
            </p:cNvSpPr>
            <p:nvPr/>
          </p:nvSpPr>
          <p:spPr bwMode="auto">
            <a:xfrm>
              <a:off x="2880" y="2400"/>
              <a:ext cx="4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i="1">
                  <a:solidFill>
                    <a:srgbClr val="000099"/>
                  </a:solidFill>
                  <a:latin typeface="Times New Roman" panose="02020603050405020304" pitchFamily="18" charset="0"/>
                  <a:ea typeface="楷体_GB2312" pitchFamily="49" charset="-122"/>
                </a:rPr>
                <a:t>i</a:t>
              </a:r>
              <a:r>
                <a:rPr lang="en-US" altLang="zh-CN" baseline="-25000">
                  <a:solidFill>
                    <a:srgbClr val="000099"/>
                  </a:solidFill>
                  <a:latin typeface="Times New Roman" panose="02020603050405020304" pitchFamily="18" charset="0"/>
                  <a:ea typeface="楷体_GB2312" pitchFamily="49" charset="-122"/>
                </a:rPr>
                <a:t>C</a:t>
              </a:r>
              <a:endParaRPr lang="en-US" altLang="zh-CN">
                <a:solidFill>
                  <a:srgbClr val="000099"/>
                </a:solidFill>
                <a:latin typeface="Times New Roman" panose="02020603050405020304" pitchFamily="18" charset="0"/>
                <a:ea typeface="楷体_GB2312" pitchFamily="49" charset="-122"/>
              </a:endParaRPr>
            </a:p>
          </p:txBody>
        </p:sp>
        <p:sp>
          <p:nvSpPr>
            <p:cNvPr id="12310" name="Line 17"/>
            <p:cNvSpPr>
              <a:spLocks noChangeShapeType="1"/>
            </p:cNvSpPr>
            <p:nvPr/>
          </p:nvSpPr>
          <p:spPr bwMode="auto">
            <a:xfrm flipV="1">
              <a:off x="2976" y="3120"/>
              <a:ext cx="67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1" name="Line 18"/>
            <p:cNvSpPr>
              <a:spLocks noChangeShapeType="1"/>
            </p:cNvSpPr>
            <p:nvPr/>
          </p:nvSpPr>
          <p:spPr bwMode="auto">
            <a:xfrm flipH="1" flipV="1">
              <a:off x="2976" y="2592"/>
              <a:ext cx="0" cy="1272"/>
            </a:xfrm>
            <a:prstGeom prst="line">
              <a:avLst/>
            </a:prstGeom>
            <a:noFill/>
            <a:ln w="28575">
              <a:solidFill>
                <a:schemeClr val="tx2"/>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2" name="Line 19"/>
            <p:cNvSpPr>
              <a:spLocks noChangeShapeType="1"/>
            </p:cNvSpPr>
            <p:nvPr/>
          </p:nvSpPr>
          <p:spPr bwMode="auto">
            <a:xfrm>
              <a:off x="2976" y="3864"/>
              <a:ext cx="720" cy="0"/>
            </a:xfrm>
            <a:prstGeom prst="line">
              <a:avLst/>
            </a:prstGeom>
            <a:noFill/>
            <a:ln w="28575">
              <a:solidFill>
                <a:schemeClr val="tx2"/>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3" name="Rectangle 20"/>
            <p:cNvSpPr>
              <a:spLocks noChangeArrowheads="1"/>
            </p:cNvSpPr>
            <p:nvPr/>
          </p:nvSpPr>
          <p:spPr bwMode="auto">
            <a:xfrm>
              <a:off x="3662" y="3737"/>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i="1">
                  <a:solidFill>
                    <a:schemeClr val="tx1"/>
                  </a:solidFill>
                  <a:latin typeface="Times New Roman" panose="02020603050405020304" pitchFamily="18" charset="0"/>
                  <a:ea typeface="楷体_GB2312" pitchFamily="49" charset="-122"/>
                </a:rPr>
                <a:t>t</a:t>
              </a:r>
            </a:p>
          </p:txBody>
        </p:sp>
        <p:sp>
          <p:nvSpPr>
            <p:cNvPr id="12314" name="Rectangle 108"/>
            <p:cNvSpPr>
              <a:spLocks noChangeArrowheads="1"/>
            </p:cNvSpPr>
            <p:nvPr/>
          </p:nvSpPr>
          <p:spPr bwMode="auto">
            <a:xfrm>
              <a:off x="2784" y="3753"/>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sz="1800" i="1">
                  <a:solidFill>
                    <a:schemeClr val="tx1"/>
                  </a:solidFill>
                  <a:latin typeface="Times New Roman" panose="02020603050405020304" pitchFamily="18" charset="0"/>
                </a:rPr>
                <a:t>O</a:t>
              </a:r>
            </a:p>
          </p:txBody>
        </p:sp>
      </p:grpSp>
      <p:grpSp>
        <p:nvGrpSpPr>
          <p:cNvPr id="9" name="Group 114"/>
          <p:cNvGrpSpPr>
            <a:grpSpLocks/>
          </p:cNvGrpSpPr>
          <p:nvPr/>
        </p:nvGrpSpPr>
        <p:grpSpPr bwMode="auto">
          <a:xfrm>
            <a:off x="5994400" y="3721100"/>
            <a:ext cx="1639888" cy="2732088"/>
            <a:chOff x="3767" y="2309"/>
            <a:chExt cx="1033" cy="1721"/>
          </a:xfrm>
        </p:grpSpPr>
        <p:sp>
          <p:nvSpPr>
            <p:cNvPr id="12303" name="Text Box 36"/>
            <p:cNvSpPr txBox="1">
              <a:spLocks noChangeArrowheads="1"/>
            </p:cNvSpPr>
            <p:nvPr/>
          </p:nvSpPr>
          <p:spPr bwMode="auto">
            <a:xfrm>
              <a:off x="3863" y="2309"/>
              <a:ext cx="4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i="1">
                  <a:solidFill>
                    <a:srgbClr val="000099"/>
                  </a:solidFill>
                  <a:latin typeface="Times New Roman" panose="02020603050405020304" pitchFamily="18" charset="0"/>
                  <a:ea typeface="楷体_GB2312" pitchFamily="49" charset="-122"/>
                </a:rPr>
                <a:t>u</a:t>
              </a:r>
              <a:r>
                <a:rPr lang="en-US" altLang="zh-CN" baseline="-25000">
                  <a:solidFill>
                    <a:srgbClr val="000099"/>
                  </a:solidFill>
                  <a:latin typeface="Times New Roman" panose="02020603050405020304" pitchFamily="18" charset="0"/>
                  <a:ea typeface="楷体_GB2312" pitchFamily="49" charset="-122"/>
                </a:rPr>
                <a:t>CE</a:t>
              </a:r>
              <a:endParaRPr lang="en-US" altLang="zh-CN">
                <a:solidFill>
                  <a:srgbClr val="000099"/>
                </a:solidFill>
                <a:latin typeface="Times New Roman" panose="02020603050405020304" pitchFamily="18" charset="0"/>
                <a:ea typeface="楷体_GB2312" pitchFamily="49" charset="-122"/>
              </a:endParaRPr>
            </a:p>
          </p:txBody>
        </p:sp>
        <p:sp>
          <p:nvSpPr>
            <p:cNvPr id="12304" name="Line 37"/>
            <p:cNvSpPr>
              <a:spLocks noChangeShapeType="1"/>
            </p:cNvSpPr>
            <p:nvPr/>
          </p:nvSpPr>
          <p:spPr bwMode="auto">
            <a:xfrm flipV="1">
              <a:off x="3959" y="3077"/>
              <a:ext cx="67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5" name="Line 38"/>
            <p:cNvSpPr>
              <a:spLocks noChangeShapeType="1"/>
            </p:cNvSpPr>
            <p:nvPr/>
          </p:nvSpPr>
          <p:spPr bwMode="auto">
            <a:xfrm flipH="1" flipV="1">
              <a:off x="3959" y="2549"/>
              <a:ext cx="0" cy="1296"/>
            </a:xfrm>
            <a:prstGeom prst="line">
              <a:avLst/>
            </a:prstGeom>
            <a:noFill/>
            <a:ln w="28575">
              <a:solidFill>
                <a:schemeClr val="tx2"/>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6" name="Line 39"/>
            <p:cNvSpPr>
              <a:spLocks noChangeShapeType="1"/>
            </p:cNvSpPr>
            <p:nvPr/>
          </p:nvSpPr>
          <p:spPr bwMode="auto">
            <a:xfrm>
              <a:off x="3959" y="3845"/>
              <a:ext cx="720" cy="0"/>
            </a:xfrm>
            <a:prstGeom prst="line">
              <a:avLst/>
            </a:prstGeom>
            <a:noFill/>
            <a:ln w="28575">
              <a:solidFill>
                <a:schemeClr val="tx2"/>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7" name="Rectangle 40"/>
            <p:cNvSpPr>
              <a:spLocks noChangeArrowheads="1"/>
            </p:cNvSpPr>
            <p:nvPr/>
          </p:nvSpPr>
          <p:spPr bwMode="auto">
            <a:xfrm>
              <a:off x="4631" y="3742"/>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i="1">
                  <a:solidFill>
                    <a:schemeClr val="tx1"/>
                  </a:solidFill>
                  <a:latin typeface="Times New Roman" panose="02020603050405020304" pitchFamily="18" charset="0"/>
                  <a:ea typeface="楷体_GB2312" pitchFamily="49" charset="-122"/>
                </a:rPr>
                <a:t>t</a:t>
              </a:r>
            </a:p>
          </p:txBody>
        </p:sp>
        <p:sp>
          <p:nvSpPr>
            <p:cNvPr id="12308" name="Rectangle 112"/>
            <p:cNvSpPr>
              <a:spLocks noChangeArrowheads="1"/>
            </p:cNvSpPr>
            <p:nvPr/>
          </p:nvSpPr>
          <p:spPr bwMode="auto">
            <a:xfrm>
              <a:off x="3767" y="3753"/>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sz="1800" i="1">
                  <a:solidFill>
                    <a:schemeClr val="tx1"/>
                  </a:solidFill>
                  <a:latin typeface="Times New Roman" panose="02020603050405020304" pitchFamily="18" charset="0"/>
                </a:rPr>
                <a:t>O</a:t>
              </a:r>
            </a:p>
          </p:txBody>
        </p:sp>
      </p:grpSp>
      <p:pic>
        <p:nvPicPr>
          <p:cNvPr id="12302" name="Picture 176" descr="图片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765175"/>
            <a:ext cx="4352925" cy="311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73"/>
                                        </p:tgtEl>
                                        <p:attrNameLst>
                                          <p:attrName>style.visibility</p:attrName>
                                        </p:attrNameLst>
                                      </p:cBhvr>
                                      <p:to>
                                        <p:strVal val="visible"/>
                                      </p:to>
                                    </p:set>
                                    <p:animEffect transition="in" filter="wipe(left)">
                                      <p:cBhvr>
                                        <p:cTn id="7" dur="500"/>
                                        <p:tgtEl>
                                          <p:spTgt spid="614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84"/>
                                        </p:tgtEl>
                                        <p:attrNameLst>
                                          <p:attrName>style.visibility</p:attrName>
                                        </p:attrNameLst>
                                      </p:cBhvr>
                                      <p:to>
                                        <p:strVal val="visible"/>
                                      </p:to>
                                    </p:set>
                                    <p:animEffect transition="in" filter="blinds(horizontal)">
                                      <p:cBhvr>
                                        <p:cTn id="12" dur="500"/>
                                        <p:tgtEl>
                                          <p:spTgt spid="614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par>
                          <p:cTn id="27" fill="hold" nodeType="afterGroup">
                            <p:stCondLst>
                              <p:cond delay="500"/>
                            </p:stCondLst>
                            <p:childTnLst>
                              <p:par>
                                <p:cTn id="28" presetID="22" presetClass="entr" presetSubtype="1"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up)">
                                      <p:cBhvr>
                                        <p:cTn id="30" dur="500"/>
                                        <p:tgtEl>
                                          <p:spTgt spid="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par>
                          <p:cTn id="36" fill="hold" nodeType="afterGroup">
                            <p:stCondLst>
                              <p:cond delay="500"/>
                            </p:stCondLst>
                            <p:childTnLst>
                              <p:par>
                                <p:cTn id="37" presetID="22" presetClass="entr" presetSubtype="1"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up)">
                                      <p:cBhvr>
                                        <p:cTn id="39" dur="500"/>
                                        <p:tgtEl>
                                          <p:spTgt spid="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500"/>
                                        <p:tgtEl>
                                          <p:spTgt spid="9"/>
                                        </p:tgtEl>
                                      </p:cBhvr>
                                    </p:animEffect>
                                  </p:childTnLst>
                                </p:cTn>
                              </p:par>
                            </p:childTnLst>
                          </p:cTn>
                        </p:par>
                        <p:par>
                          <p:cTn id="45" fill="hold" nodeType="afterGroup">
                            <p:stCondLst>
                              <p:cond delay="5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500"/>
                                        <p:tgtEl>
                                          <p:spTgt spid="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61474">
                                            <p:txEl>
                                              <p:pRg st="0" end="0"/>
                                            </p:txEl>
                                          </p:spTgt>
                                        </p:tgtEl>
                                        <p:attrNameLst>
                                          <p:attrName>style.visibility</p:attrName>
                                        </p:attrNameLst>
                                      </p:cBhvr>
                                      <p:to>
                                        <p:strVal val="visible"/>
                                      </p:to>
                                    </p:set>
                                    <p:animEffect transition="in" filter="blinds(horizontal)">
                                      <p:cBhvr>
                                        <p:cTn id="53" dur="500"/>
                                        <p:tgtEl>
                                          <p:spTgt spid="61474">
                                            <p:txEl>
                                              <p:pRg st="0" end="0"/>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61474">
                                            <p:txEl>
                                              <p:pRg st="1" end="1"/>
                                            </p:txEl>
                                          </p:spTgt>
                                        </p:tgtEl>
                                        <p:attrNameLst>
                                          <p:attrName>style.visibility</p:attrName>
                                        </p:attrNameLst>
                                      </p:cBhvr>
                                      <p:to>
                                        <p:strVal val="visible"/>
                                      </p:to>
                                    </p:set>
                                    <p:animEffect transition="in" filter="blinds(horizontal)">
                                      <p:cBhvr>
                                        <p:cTn id="58" dur="500"/>
                                        <p:tgtEl>
                                          <p:spTgt spid="61474">
                                            <p:txEl>
                                              <p:pRg st="1" end="1"/>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61474">
                                            <p:txEl>
                                              <p:pRg st="2" end="2"/>
                                            </p:txEl>
                                          </p:spTgt>
                                        </p:tgtEl>
                                        <p:attrNameLst>
                                          <p:attrName>style.visibility</p:attrName>
                                        </p:attrNameLst>
                                      </p:cBhvr>
                                      <p:to>
                                        <p:strVal val="visible"/>
                                      </p:to>
                                    </p:set>
                                    <p:animEffect transition="in" filter="blinds(horizontal)">
                                      <p:cBhvr>
                                        <p:cTn id="63" dur="500"/>
                                        <p:tgtEl>
                                          <p:spTgt spid="614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3" grpId="0" autoUpdateAnimBg="0"/>
      <p:bldP spid="61474" grpId="0" build="p" autoUpdateAnimBg="0"/>
      <p:bldP spid="6148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0" y="114300"/>
            <a:ext cx="39243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zh-CN" altLang="en-US" sz="2800" dirty="0">
                <a:solidFill>
                  <a:srgbClr val="0000FF"/>
                </a:solidFill>
                <a:latin typeface="微软雅黑" panose="020B0503020204020204" pitchFamily="34" charset="-122"/>
                <a:ea typeface="微软雅黑" panose="020B0503020204020204" pitchFamily="34" charset="-122"/>
              </a:rPr>
              <a:t>射极输出器的应用</a:t>
            </a:r>
          </a:p>
        </p:txBody>
      </p:sp>
      <p:sp>
        <p:nvSpPr>
          <p:cNvPr id="117767" name="Rectangle 7"/>
          <p:cNvSpPr>
            <a:spLocks noChangeArrowheads="1"/>
          </p:cNvSpPr>
          <p:nvPr/>
        </p:nvSpPr>
        <p:spPr bwMode="auto">
          <a:xfrm>
            <a:off x="738171" y="636523"/>
            <a:ext cx="6372257" cy="504369"/>
          </a:xfrm>
          <a:prstGeom prst="rect">
            <a:avLst/>
          </a:prstGeom>
          <a:noFill/>
          <a:ln w="38100">
            <a:noFill/>
            <a:miter lim="800000"/>
            <a:headEnd/>
            <a:tailEnd/>
          </a:ln>
          <a:effectLst/>
        </p:spPr>
        <p:txBody>
          <a:bodyPr wrap="none" anchor="ctr">
            <a:spAutoFit/>
          </a:bodyPr>
          <a:lstStyle/>
          <a:p>
            <a:pPr algn="just" eaLnBrk="1" hangingPunct="1">
              <a:lnSpc>
                <a:spcPct val="130000"/>
              </a:lnSpc>
              <a:defRPr/>
            </a:pPr>
            <a:r>
              <a:rPr lang="zh-CN" altLang="en-US" dirty="0">
                <a:solidFill>
                  <a:srgbClr val="000099"/>
                </a:solidFill>
              </a:rPr>
              <a:t>主要利用它输入电阻高和输出电阻低的特点。</a:t>
            </a:r>
          </a:p>
        </p:txBody>
      </p:sp>
      <p:sp>
        <p:nvSpPr>
          <p:cNvPr id="117768" name="Rectangle 8"/>
          <p:cNvSpPr>
            <a:spLocks noChangeArrowheads="1"/>
          </p:cNvSpPr>
          <p:nvPr/>
        </p:nvSpPr>
        <p:spPr bwMode="auto">
          <a:xfrm>
            <a:off x="395288" y="1166638"/>
            <a:ext cx="8497887" cy="919867"/>
          </a:xfrm>
          <a:prstGeom prst="rect">
            <a:avLst/>
          </a:prstGeom>
          <a:noFill/>
          <a:ln w="38100">
            <a:noFill/>
            <a:miter lim="800000"/>
            <a:headEnd/>
            <a:tailEnd/>
          </a:ln>
          <a:effectLst/>
        </p:spPr>
        <p:txBody>
          <a:bodyPr anchor="ctr">
            <a:spAutoFit/>
          </a:bodyPr>
          <a:lstStyle/>
          <a:p>
            <a:pPr indent="457200" algn="just" eaLnBrk="1" hangingPunct="1">
              <a:lnSpc>
                <a:spcPct val="120000"/>
              </a:lnSpc>
              <a:defRPr/>
            </a:pPr>
            <a:r>
              <a:rPr lang="en-US" altLang="zh-CN" dirty="0" smtClean="0">
                <a:solidFill>
                  <a:schemeClr val="tx2"/>
                </a:solidFill>
                <a:latin typeface="Times New Roman" pitchFamily="18" charset="0"/>
              </a:rPr>
              <a:t>1</a:t>
            </a:r>
            <a:r>
              <a:rPr lang="en-US" altLang="zh-CN" dirty="0">
                <a:solidFill>
                  <a:schemeClr val="tx2"/>
                </a:solidFill>
                <a:latin typeface="Times New Roman" pitchFamily="18" charset="0"/>
              </a:rPr>
              <a:t>.</a:t>
            </a:r>
            <a:r>
              <a:rPr lang="en-US" altLang="zh-CN" dirty="0">
                <a:solidFill>
                  <a:schemeClr val="tx2"/>
                </a:solidFill>
              </a:rPr>
              <a:t> </a:t>
            </a:r>
            <a:r>
              <a:rPr lang="zh-CN" altLang="en-US" dirty="0">
                <a:solidFill>
                  <a:schemeClr val="tx2"/>
                </a:solidFill>
              </a:rPr>
              <a:t>因输入电阻高，它常被用在多级放大电路的第一级，可以提高输入电阻，</a:t>
            </a:r>
            <a:r>
              <a:rPr lang="zh-CN" altLang="en-US" dirty="0">
                <a:solidFill>
                  <a:srgbClr val="CC0000"/>
                </a:solidFill>
              </a:rPr>
              <a:t>减轻信号源负担</a:t>
            </a:r>
            <a:r>
              <a:rPr lang="zh-CN" altLang="en-US" dirty="0">
                <a:solidFill>
                  <a:schemeClr val="tx2"/>
                </a:solidFill>
              </a:rPr>
              <a:t>。</a:t>
            </a:r>
          </a:p>
        </p:txBody>
      </p:sp>
      <p:sp>
        <p:nvSpPr>
          <p:cNvPr id="117769" name="Rectangle 9"/>
          <p:cNvSpPr>
            <a:spLocks noChangeArrowheads="1"/>
          </p:cNvSpPr>
          <p:nvPr/>
        </p:nvSpPr>
        <p:spPr bwMode="auto">
          <a:xfrm>
            <a:off x="395288" y="2200100"/>
            <a:ext cx="8497887" cy="919867"/>
          </a:xfrm>
          <a:prstGeom prst="rect">
            <a:avLst/>
          </a:prstGeom>
          <a:noFill/>
          <a:ln w="38100">
            <a:noFill/>
            <a:miter lim="800000"/>
            <a:headEnd/>
            <a:tailEnd/>
          </a:ln>
          <a:effectLst/>
        </p:spPr>
        <p:txBody>
          <a:bodyPr anchor="ctr">
            <a:spAutoFit/>
          </a:bodyPr>
          <a:lstStyle/>
          <a:p>
            <a:pPr indent="457200" algn="just" eaLnBrk="1" hangingPunct="1">
              <a:lnSpc>
                <a:spcPct val="120000"/>
              </a:lnSpc>
              <a:defRPr/>
            </a:pPr>
            <a:r>
              <a:rPr lang="en-US" altLang="zh-CN" dirty="0" smtClean="0">
                <a:solidFill>
                  <a:schemeClr val="tx2"/>
                </a:solidFill>
                <a:latin typeface="Times New Roman" pitchFamily="18" charset="0"/>
              </a:rPr>
              <a:t>2</a:t>
            </a:r>
            <a:r>
              <a:rPr lang="en-US" altLang="zh-CN" dirty="0">
                <a:solidFill>
                  <a:schemeClr val="tx2"/>
                </a:solidFill>
                <a:latin typeface="Times New Roman" pitchFamily="18" charset="0"/>
              </a:rPr>
              <a:t>.</a:t>
            </a:r>
            <a:r>
              <a:rPr lang="en-US" altLang="zh-CN" dirty="0">
                <a:solidFill>
                  <a:schemeClr val="tx2"/>
                </a:solidFill>
              </a:rPr>
              <a:t> </a:t>
            </a:r>
            <a:r>
              <a:rPr lang="zh-CN" altLang="en-US" dirty="0">
                <a:solidFill>
                  <a:schemeClr val="tx2"/>
                </a:solidFill>
              </a:rPr>
              <a:t>因输出电阻低，它常被用在多级放大电路的末级，可以降低输出电阻，</a:t>
            </a:r>
            <a:r>
              <a:rPr lang="zh-CN" altLang="en-US" dirty="0">
                <a:solidFill>
                  <a:srgbClr val="CC0000"/>
                </a:solidFill>
              </a:rPr>
              <a:t>提高带负载能力。 </a:t>
            </a:r>
            <a:endParaRPr lang="zh-CN" altLang="en-US" dirty="0">
              <a:solidFill>
                <a:schemeClr val="tx2"/>
              </a:solidFill>
            </a:endParaRPr>
          </a:p>
        </p:txBody>
      </p:sp>
      <p:sp>
        <p:nvSpPr>
          <p:cNvPr id="117770" name="Rectangle 10"/>
          <p:cNvSpPr>
            <a:spLocks noChangeArrowheads="1"/>
          </p:cNvSpPr>
          <p:nvPr/>
        </p:nvSpPr>
        <p:spPr bwMode="auto">
          <a:xfrm>
            <a:off x="403225" y="3144861"/>
            <a:ext cx="8489950" cy="1363065"/>
          </a:xfrm>
          <a:prstGeom prst="rect">
            <a:avLst/>
          </a:prstGeom>
          <a:noFill/>
          <a:ln w="38100">
            <a:noFill/>
            <a:miter lim="800000"/>
            <a:headEnd/>
            <a:tailEnd/>
          </a:ln>
          <a:effectLst/>
        </p:spPr>
        <p:txBody>
          <a:bodyPr anchor="ctr">
            <a:spAutoFit/>
          </a:bodyPr>
          <a:lstStyle/>
          <a:p>
            <a:pPr indent="457200" algn="just" eaLnBrk="1" hangingPunct="1">
              <a:lnSpc>
                <a:spcPct val="120000"/>
              </a:lnSpc>
              <a:defRPr/>
            </a:pPr>
            <a:r>
              <a:rPr lang="en-US" altLang="zh-CN" dirty="0" smtClean="0">
                <a:solidFill>
                  <a:schemeClr val="tx1"/>
                </a:solidFill>
                <a:latin typeface="Times New Roman" pitchFamily="18" charset="0"/>
              </a:rPr>
              <a:t>3</a:t>
            </a:r>
            <a:r>
              <a:rPr lang="en-US" altLang="zh-CN" dirty="0">
                <a:solidFill>
                  <a:schemeClr val="tx1"/>
                </a:solidFill>
                <a:latin typeface="Times New Roman" pitchFamily="18" charset="0"/>
              </a:rPr>
              <a:t>.</a:t>
            </a:r>
            <a:r>
              <a:rPr lang="en-US" altLang="zh-CN" dirty="0">
                <a:solidFill>
                  <a:schemeClr val="tx1"/>
                </a:solidFill>
              </a:rPr>
              <a:t> </a:t>
            </a:r>
            <a:r>
              <a:rPr lang="zh-CN" altLang="en-US" dirty="0">
                <a:solidFill>
                  <a:schemeClr val="tx1"/>
                </a:solidFill>
              </a:rPr>
              <a:t>利用 </a:t>
            </a:r>
            <a:r>
              <a:rPr lang="en-US" altLang="zh-CN" i="1" dirty="0" err="1">
                <a:solidFill>
                  <a:schemeClr val="tx1"/>
                </a:solidFill>
                <a:latin typeface="Times New Roman" pitchFamily="18" charset="0"/>
                <a:ea typeface="楷体_GB2312" pitchFamily="49" charset="-122"/>
              </a:rPr>
              <a:t>r</a:t>
            </a:r>
            <a:r>
              <a:rPr lang="en-US" altLang="zh-CN" baseline="-25000" dirty="0" err="1">
                <a:solidFill>
                  <a:schemeClr val="tx1"/>
                </a:solidFill>
                <a:latin typeface="Times New Roman" pitchFamily="18" charset="0"/>
                <a:ea typeface="楷体_GB2312" pitchFamily="49" charset="-122"/>
              </a:rPr>
              <a:t>i</a:t>
            </a:r>
            <a:r>
              <a:rPr lang="en-US" altLang="zh-CN" baseline="-25000" dirty="0">
                <a:solidFill>
                  <a:schemeClr val="tx1"/>
                </a:solidFill>
                <a:latin typeface="Times New Roman" pitchFamily="18" charset="0"/>
                <a:ea typeface="楷体_GB2312" pitchFamily="49" charset="-122"/>
              </a:rPr>
              <a:t> </a:t>
            </a:r>
            <a:r>
              <a:rPr lang="zh-CN" altLang="en-US" dirty="0">
                <a:solidFill>
                  <a:schemeClr val="tx1"/>
                </a:solidFill>
              </a:rPr>
              <a:t>大、</a:t>
            </a:r>
            <a:r>
              <a:rPr lang="en-US" altLang="zh-CN" i="1" dirty="0" err="1">
                <a:solidFill>
                  <a:schemeClr val="tx1"/>
                </a:solidFill>
                <a:latin typeface="Times New Roman" pitchFamily="18" charset="0"/>
                <a:ea typeface="楷体_GB2312" pitchFamily="49" charset="-122"/>
              </a:rPr>
              <a:t>r</a:t>
            </a:r>
            <a:r>
              <a:rPr lang="en-US" altLang="zh-CN" baseline="-25000" dirty="0" err="1">
                <a:solidFill>
                  <a:schemeClr val="tx1"/>
                </a:solidFill>
                <a:latin typeface="Times New Roman" pitchFamily="18" charset="0"/>
                <a:ea typeface="楷体_GB2312" pitchFamily="49" charset="-122"/>
              </a:rPr>
              <a:t>o</a:t>
            </a:r>
            <a:r>
              <a:rPr lang="zh-CN" altLang="en-US" dirty="0">
                <a:solidFill>
                  <a:schemeClr val="tx1"/>
                </a:solidFill>
              </a:rPr>
              <a:t>小以及</a:t>
            </a:r>
            <a:r>
              <a:rPr lang="en-US" altLang="zh-CN" i="1" dirty="0">
                <a:solidFill>
                  <a:schemeClr val="tx1"/>
                </a:solidFill>
                <a:latin typeface="Times New Roman" pitchFamily="18" charset="0"/>
              </a:rPr>
              <a:t>A</a:t>
            </a:r>
            <a:r>
              <a:rPr lang="en-US" altLang="zh-CN" i="1" baseline="-25000" dirty="0">
                <a:solidFill>
                  <a:schemeClr val="tx1"/>
                </a:solidFill>
                <a:latin typeface="Times New Roman" pitchFamily="18" charset="0"/>
              </a:rPr>
              <a:t>u </a:t>
            </a:r>
            <a:r>
              <a:rPr lang="en-US" altLang="zh-CN" dirty="0">
                <a:solidFill>
                  <a:schemeClr val="tx1"/>
                </a:solidFill>
                <a:latin typeface="Times New Roman" pitchFamily="18" charset="0"/>
                <a:sym typeface="Symbol" pitchFamily="18" charset="2"/>
              </a:rPr>
              <a:t></a:t>
            </a:r>
            <a:r>
              <a:rPr lang="en-US" altLang="zh-CN" dirty="0">
                <a:solidFill>
                  <a:schemeClr val="tx1"/>
                </a:solidFill>
              </a:rPr>
              <a:t>1</a:t>
            </a:r>
            <a:r>
              <a:rPr lang="zh-CN" altLang="en-US" dirty="0">
                <a:solidFill>
                  <a:schemeClr val="tx1"/>
                </a:solidFill>
              </a:rPr>
              <a:t>的特点，也可将射极输出器放在放大电路的两级之间</a:t>
            </a:r>
            <a:r>
              <a:rPr lang="en-US" altLang="zh-CN" dirty="0">
                <a:solidFill>
                  <a:schemeClr val="tx1"/>
                </a:solidFill>
              </a:rPr>
              <a:t>, </a:t>
            </a:r>
            <a:r>
              <a:rPr lang="zh-CN" altLang="en-US" dirty="0">
                <a:solidFill>
                  <a:schemeClr val="tx1"/>
                </a:solidFill>
              </a:rPr>
              <a:t>起到阻抗匹配作用，</a:t>
            </a:r>
            <a:r>
              <a:rPr lang="zh-CN" altLang="en-US" dirty="0">
                <a:solidFill>
                  <a:srgbClr val="CC0000"/>
                </a:solidFill>
              </a:rPr>
              <a:t>这一级射极输出器称为缓冲级或中间隔离级。</a:t>
            </a:r>
          </a:p>
        </p:txBody>
      </p:sp>
      <p:sp>
        <p:nvSpPr>
          <p:cNvPr id="7" name="Rectangle 6"/>
          <p:cNvSpPr>
            <a:spLocks noChangeArrowheads="1"/>
          </p:cNvSpPr>
          <p:nvPr/>
        </p:nvSpPr>
        <p:spPr bwMode="auto">
          <a:xfrm>
            <a:off x="503237" y="4533491"/>
            <a:ext cx="8640763"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indent="457200" algn="just" eaLnBrk="1" hangingPunct="1">
              <a:lnSpc>
                <a:spcPct val="120000"/>
              </a:lnSpc>
            </a:pPr>
            <a:r>
              <a:rPr lang="zh-CN" altLang="en-US" dirty="0" smtClean="0">
                <a:solidFill>
                  <a:schemeClr val="tx2"/>
                </a:solidFill>
                <a:latin typeface="Times New Roman" panose="02020603050405020304" pitchFamily="18" charset="0"/>
              </a:rPr>
              <a:t>放大器</a:t>
            </a:r>
            <a:r>
              <a:rPr lang="zh-CN" altLang="en-US" dirty="0">
                <a:solidFill>
                  <a:schemeClr val="tx2"/>
                </a:solidFill>
                <a:latin typeface="Times New Roman" panose="02020603050405020304" pitchFamily="18" charset="0"/>
              </a:rPr>
              <a:t>的</a:t>
            </a:r>
            <a:r>
              <a:rPr lang="zh-CN" altLang="en-US" dirty="0">
                <a:solidFill>
                  <a:schemeClr val="tx2"/>
                </a:solidFill>
              </a:rPr>
              <a:t>输入信号一般很微弱，因此常采用多级放大，才可在输出端获得必要的电压幅度或足够的功率，以推动负载工作。此外，多级放大的输入级或输出级也常采用射极输出器以获得高输入电阻</a:t>
            </a:r>
            <a:r>
              <a:rPr lang="en-US" altLang="zh-CN" i="1" dirty="0" err="1">
                <a:solidFill>
                  <a:schemeClr val="tx2"/>
                </a:solidFill>
                <a:latin typeface="Times New Roman" panose="02020603050405020304" pitchFamily="18" charset="0"/>
              </a:rPr>
              <a:t>r</a:t>
            </a:r>
            <a:r>
              <a:rPr lang="en-US" altLang="zh-CN" baseline="-25000" dirty="0" err="1">
                <a:solidFill>
                  <a:schemeClr val="tx2"/>
                </a:solidFill>
                <a:latin typeface="Times New Roman" panose="02020603050405020304" pitchFamily="18" charset="0"/>
              </a:rPr>
              <a:t>i</a:t>
            </a:r>
            <a:r>
              <a:rPr lang="en-US" altLang="zh-CN" baseline="-25000" dirty="0">
                <a:solidFill>
                  <a:schemeClr val="tx2"/>
                </a:solidFill>
                <a:latin typeface="Times New Roman" panose="02020603050405020304" pitchFamily="18" charset="0"/>
              </a:rPr>
              <a:t> </a:t>
            </a:r>
            <a:r>
              <a:rPr lang="zh-CN" altLang="en-US" dirty="0">
                <a:solidFill>
                  <a:schemeClr val="tx2"/>
                </a:solidFill>
              </a:rPr>
              <a:t>或低输出电阻</a:t>
            </a:r>
            <a:r>
              <a:rPr lang="en-US" altLang="zh-CN" i="1" dirty="0" err="1">
                <a:solidFill>
                  <a:schemeClr val="tx2"/>
                </a:solidFill>
                <a:latin typeface="Times New Roman" panose="02020603050405020304" pitchFamily="18" charset="0"/>
              </a:rPr>
              <a:t>r</a:t>
            </a:r>
            <a:r>
              <a:rPr lang="en-US" altLang="zh-CN" baseline="-25000" dirty="0" err="1">
                <a:solidFill>
                  <a:schemeClr val="tx2"/>
                </a:solidFill>
                <a:latin typeface="Times New Roman" panose="02020603050405020304" pitchFamily="18" charset="0"/>
              </a:rPr>
              <a:t>o</a:t>
            </a:r>
            <a:r>
              <a:rPr lang="zh-CN" altLang="en-US" dirty="0">
                <a:solidFill>
                  <a:schemeClr val="tx2"/>
                </a:solidFill>
              </a:rPr>
              <a:t>，从而改善工作性能。</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7767"/>
                                        </p:tgtEl>
                                        <p:attrNameLst>
                                          <p:attrName>style.visibility</p:attrName>
                                        </p:attrNameLst>
                                      </p:cBhvr>
                                      <p:to>
                                        <p:strVal val="visible"/>
                                      </p:to>
                                    </p:set>
                                    <p:animEffect transition="in" filter="wipe(left)">
                                      <p:cBhvr>
                                        <p:cTn id="7" dur="500"/>
                                        <p:tgtEl>
                                          <p:spTgt spid="1177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7768"/>
                                        </p:tgtEl>
                                        <p:attrNameLst>
                                          <p:attrName>style.visibility</p:attrName>
                                        </p:attrNameLst>
                                      </p:cBhvr>
                                      <p:to>
                                        <p:strVal val="visible"/>
                                      </p:to>
                                    </p:set>
                                    <p:animEffect transition="in" filter="wipe(left)">
                                      <p:cBhvr>
                                        <p:cTn id="12" dur="500"/>
                                        <p:tgtEl>
                                          <p:spTgt spid="1177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7769"/>
                                        </p:tgtEl>
                                        <p:attrNameLst>
                                          <p:attrName>style.visibility</p:attrName>
                                        </p:attrNameLst>
                                      </p:cBhvr>
                                      <p:to>
                                        <p:strVal val="visible"/>
                                      </p:to>
                                    </p:set>
                                    <p:animEffect transition="in" filter="wipe(left)">
                                      <p:cBhvr>
                                        <p:cTn id="17" dur="500"/>
                                        <p:tgtEl>
                                          <p:spTgt spid="1177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7770"/>
                                        </p:tgtEl>
                                        <p:attrNameLst>
                                          <p:attrName>style.visibility</p:attrName>
                                        </p:attrNameLst>
                                      </p:cBhvr>
                                      <p:to>
                                        <p:strVal val="visible"/>
                                      </p:to>
                                    </p:set>
                                    <p:animEffect transition="in" filter="wipe(left)">
                                      <p:cBhvr>
                                        <p:cTn id="22" dur="500"/>
                                        <p:tgtEl>
                                          <p:spTgt spid="1177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7" grpId="0" autoUpdateAnimBg="0"/>
      <p:bldP spid="117768" grpId="0" autoUpdateAnimBg="0"/>
      <p:bldP spid="117769" grpId="0" autoUpdateAnimBg="0"/>
      <p:bldP spid="117770" grpId="0" autoUpdateAnimBg="0"/>
      <p:bldP spid="7"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365751" y="693267"/>
            <a:ext cx="8748712" cy="1958976"/>
            <a:chOff x="158" y="174"/>
            <a:chExt cx="5511" cy="1234"/>
          </a:xfrm>
        </p:grpSpPr>
        <p:sp>
          <p:nvSpPr>
            <p:cNvPr id="136197" name="Rectangle 9"/>
            <p:cNvSpPr>
              <a:spLocks noChangeArrowheads="1"/>
            </p:cNvSpPr>
            <p:nvPr/>
          </p:nvSpPr>
          <p:spPr bwMode="auto">
            <a:xfrm>
              <a:off x="158" y="233"/>
              <a:ext cx="5511" cy="1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20000"/>
                </a:lnSpc>
              </a:pPr>
              <a:r>
                <a:rPr lang="en-US" altLang="zh-CN" dirty="0">
                  <a:solidFill>
                    <a:schemeClr val="tx1"/>
                  </a:solidFill>
                </a:rPr>
                <a:t>      </a:t>
              </a:r>
              <a:r>
                <a:rPr lang="zh-CN" altLang="en-US" dirty="0">
                  <a:solidFill>
                    <a:schemeClr val="tx1"/>
                  </a:solidFill>
                </a:rPr>
                <a:t>如图所示的两级电压放大电路</a:t>
              </a:r>
              <a:r>
                <a:rPr lang="en-US" altLang="zh-CN" dirty="0">
                  <a:solidFill>
                    <a:schemeClr val="tx1"/>
                  </a:solidFill>
                </a:rPr>
                <a:t>,</a:t>
              </a:r>
              <a:r>
                <a:rPr lang="zh-CN" altLang="en-US" dirty="0">
                  <a:solidFill>
                    <a:schemeClr val="tx1"/>
                  </a:solidFill>
                </a:rPr>
                <a:t>已知</a:t>
              </a:r>
              <a:r>
                <a:rPr lang="en-US" altLang="zh-CN" i="1" dirty="0">
                  <a:solidFill>
                    <a:schemeClr val="tx1"/>
                  </a:solidFill>
                </a:rPr>
                <a:t>β</a:t>
              </a:r>
              <a:r>
                <a:rPr lang="en-US" altLang="zh-CN" baseline="-25000" dirty="0">
                  <a:solidFill>
                    <a:schemeClr val="tx1"/>
                  </a:solidFill>
                  <a:latin typeface="Times New Roman" panose="02020603050405020304" pitchFamily="18" charset="0"/>
                </a:rPr>
                <a:t>1</a:t>
              </a:r>
              <a:r>
                <a:rPr lang="en-US" altLang="zh-CN" dirty="0">
                  <a:solidFill>
                    <a:schemeClr val="tx1"/>
                  </a:solidFill>
                  <a:latin typeface="Times New Roman" panose="02020603050405020304" pitchFamily="18" charset="0"/>
                </a:rPr>
                <a:t>=</a:t>
              </a:r>
              <a:r>
                <a:rPr lang="en-US" altLang="zh-CN" i="1" dirty="0">
                  <a:solidFill>
                    <a:schemeClr val="tx1"/>
                  </a:solidFill>
                </a:rPr>
                <a:t>β</a:t>
              </a:r>
              <a:r>
                <a:rPr lang="en-US" altLang="zh-CN" baseline="-25000" dirty="0">
                  <a:solidFill>
                    <a:schemeClr val="tx1"/>
                  </a:solidFill>
                  <a:latin typeface="Times New Roman" panose="02020603050405020304" pitchFamily="18" charset="0"/>
                </a:rPr>
                <a:t>2</a:t>
              </a:r>
              <a:r>
                <a:rPr lang="en-US" altLang="zh-CN" dirty="0">
                  <a:solidFill>
                    <a:schemeClr val="tx1"/>
                  </a:solidFill>
                  <a:latin typeface="Times New Roman" panose="02020603050405020304" pitchFamily="18" charset="0"/>
                </a:rPr>
                <a:t>=50</a:t>
              </a:r>
              <a:r>
                <a:rPr lang="en-US" altLang="zh-CN" dirty="0" smtClean="0">
                  <a:solidFill>
                    <a:schemeClr val="tx1"/>
                  </a:solidFill>
                  <a:latin typeface="Times New Roman" panose="02020603050405020304" pitchFamily="18" charset="0"/>
                </a:rPr>
                <a:t>,</a:t>
              </a:r>
              <a:r>
                <a:rPr lang="zh-CN" altLang="en-US" dirty="0" smtClean="0">
                  <a:solidFill>
                    <a:schemeClr val="tx1"/>
                  </a:solidFill>
                  <a:latin typeface="Times New Roman" panose="02020603050405020304" pitchFamily="18" charset="0"/>
                </a:rPr>
                <a:t>。</a:t>
              </a:r>
              <a:endParaRPr lang="zh-CN" altLang="en-US" dirty="0">
                <a:solidFill>
                  <a:schemeClr val="tx1"/>
                </a:solidFill>
                <a:latin typeface="Times New Roman" panose="02020603050405020304" pitchFamily="18" charset="0"/>
              </a:endParaRPr>
            </a:p>
            <a:p>
              <a:pPr eaLnBrk="1" hangingPunct="1">
                <a:lnSpc>
                  <a:spcPct val="120000"/>
                </a:lnSpc>
              </a:pPr>
              <a:r>
                <a:rPr lang="zh-CN" altLang="en-US" dirty="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rPr>
                <a:t>(1) </a:t>
              </a:r>
              <a:r>
                <a:rPr lang="zh-CN" altLang="en-US" dirty="0">
                  <a:solidFill>
                    <a:schemeClr val="tx1"/>
                  </a:solidFill>
                </a:rPr>
                <a:t>计算前、后级放大电路的静态值</a:t>
              </a:r>
              <a:r>
                <a:rPr lang="en-US" altLang="zh-CN" dirty="0">
                  <a:solidFill>
                    <a:schemeClr val="tx1"/>
                  </a:solidFill>
                </a:rPr>
                <a:t>(</a:t>
              </a:r>
              <a:r>
                <a:rPr lang="en-US" altLang="zh-CN" i="1" dirty="0">
                  <a:solidFill>
                    <a:schemeClr val="tx1"/>
                  </a:solidFill>
                  <a:latin typeface="Times New Roman" panose="02020603050405020304" pitchFamily="18" charset="0"/>
                </a:rPr>
                <a:t>U</a:t>
              </a:r>
              <a:r>
                <a:rPr lang="en-US" altLang="zh-CN" baseline="-25000" dirty="0">
                  <a:solidFill>
                    <a:schemeClr val="tx1"/>
                  </a:solidFill>
                  <a:latin typeface="Times New Roman" panose="02020603050405020304" pitchFamily="18" charset="0"/>
                </a:rPr>
                <a:t>BE </a:t>
              </a:r>
              <a:r>
                <a:rPr lang="en-US" altLang="zh-CN" dirty="0">
                  <a:solidFill>
                    <a:schemeClr val="tx1"/>
                  </a:solidFill>
                  <a:latin typeface="Times New Roman" panose="02020603050405020304" pitchFamily="18" charset="0"/>
                </a:rPr>
                <a:t>= 0.6V);</a:t>
              </a:r>
            </a:p>
            <a:p>
              <a:pPr eaLnBrk="1" hangingPunct="1">
                <a:lnSpc>
                  <a:spcPct val="120000"/>
                </a:lnSpc>
              </a:pPr>
              <a:r>
                <a:rPr lang="en-US" altLang="zh-CN" dirty="0">
                  <a:solidFill>
                    <a:schemeClr val="tx1"/>
                  </a:solidFill>
                  <a:latin typeface="Times New Roman" panose="02020603050405020304" pitchFamily="18" charset="0"/>
                </a:rPr>
                <a:t>    (2) </a:t>
              </a:r>
              <a:r>
                <a:rPr lang="zh-CN" altLang="en-US" dirty="0">
                  <a:solidFill>
                    <a:schemeClr val="tx1"/>
                  </a:solidFill>
                </a:rPr>
                <a:t>求放大电路的输入电阻和输出电阻；</a:t>
              </a:r>
              <a:r>
                <a:rPr lang="zh-CN" altLang="en-US" dirty="0">
                  <a:solidFill>
                    <a:schemeClr val="tx1"/>
                  </a:solidFill>
                  <a:latin typeface="Times New Roman" panose="02020603050405020304" pitchFamily="18" charset="0"/>
                </a:rPr>
                <a:t> </a:t>
              </a:r>
            </a:p>
            <a:p>
              <a:pPr eaLnBrk="1" hangingPunct="1">
                <a:lnSpc>
                  <a:spcPct val="120000"/>
                </a:lnSpc>
              </a:pPr>
              <a:r>
                <a:rPr lang="zh-CN" altLang="en-US" dirty="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rPr>
                <a:t>(3) </a:t>
              </a:r>
              <a:r>
                <a:rPr lang="zh-CN" altLang="en-US" dirty="0">
                  <a:solidFill>
                    <a:schemeClr val="tx1"/>
                  </a:solidFill>
                </a:rPr>
                <a:t>求各级电压放大倍数及总电压放大倍数。</a:t>
              </a:r>
            </a:p>
          </p:txBody>
        </p:sp>
        <p:sp>
          <p:nvSpPr>
            <p:cNvPr id="450570" name="Text Box 10"/>
            <p:cNvSpPr txBox="1">
              <a:spLocks noChangeArrowheads="1"/>
            </p:cNvSpPr>
            <p:nvPr/>
          </p:nvSpPr>
          <p:spPr bwMode="auto">
            <a:xfrm>
              <a:off x="222" y="174"/>
              <a:ext cx="672" cy="384"/>
            </a:xfrm>
            <a:prstGeom prst="rect">
              <a:avLst/>
            </a:prstGeom>
            <a:noFill/>
            <a:ln w="9525">
              <a:noFill/>
              <a:miter lim="800000"/>
              <a:headEnd/>
              <a:tailEnd/>
            </a:ln>
            <a:effectLst/>
          </p:spPr>
          <p:txBody>
            <a:bodyPr anchor="ctr"/>
            <a:lstStyle/>
            <a:p>
              <a:pPr algn="ctr" eaLnBrk="1" hangingPunct="1">
                <a:defRPr/>
              </a:pPr>
              <a:r>
                <a:rPr lang="zh-CN" altLang="en-US" sz="2800" dirty="0">
                  <a:solidFill>
                    <a:srgbClr val="E60000"/>
                  </a:solidFill>
                  <a:effectLst>
                    <a:outerShdw blurRad="38100" dist="38100" dir="2700000" algn="tl">
                      <a:srgbClr val="C0C0C0"/>
                    </a:outerShdw>
                  </a:effectLst>
                  <a:latin typeface="Times New Roman" pitchFamily="18" charset="0"/>
                </a:rPr>
                <a:t>例</a:t>
              </a:r>
              <a:r>
                <a:rPr lang="en-US" altLang="zh-CN" sz="2800" dirty="0">
                  <a:solidFill>
                    <a:srgbClr val="E60000"/>
                  </a:solidFill>
                  <a:effectLst>
                    <a:outerShdw blurRad="38100" dist="38100" dir="2700000" algn="tl">
                      <a:srgbClr val="C0C0C0"/>
                    </a:outerShdw>
                  </a:effectLst>
                  <a:latin typeface="Times New Roman" pitchFamily="18" charset="0"/>
                </a:rPr>
                <a:t>:</a:t>
              </a:r>
            </a:p>
          </p:txBody>
        </p:sp>
      </p:grpSp>
      <p:pic>
        <p:nvPicPr>
          <p:cNvPr id="450759" name="Picture 199" descr="图片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3898" y="3068960"/>
            <a:ext cx="6432550" cy="317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2" descr="25%"/>
          <p:cNvSpPr txBox="1">
            <a:spLocks noChangeArrowheads="1"/>
          </p:cNvSpPr>
          <p:nvPr/>
        </p:nvSpPr>
        <p:spPr bwMode="auto">
          <a:xfrm>
            <a:off x="0" y="83374"/>
            <a:ext cx="3371850" cy="525401"/>
          </a:xfrm>
          <a:prstGeom prst="rect">
            <a:avLst/>
          </a:prstGeom>
          <a:noFill/>
          <a:ln w="38100">
            <a:noFill/>
            <a:miter lim="800000"/>
            <a:headEnd/>
            <a:tailEnd/>
          </a:ln>
          <a:effectLst/>
        </p:spPr>
        <p:txBody>
          <a:bodyPr lIns="90000" tIns="46800" rIns="90000" bIns="46800" anchor="ctr">
            <a:spAutoFit/>
          </a:bodyPr>
          <a:lstStyle>
            <a:defPPr>
              <a:defRPr lang="zh-CN"/>
            </a:defPPr>
            <a:lvl1pPr eaLnBrk="1" hangingPunct="1">
              <a:spcBef>
                <a:spcPct val="50000"/>
              </a:spcBef>
              <a:defRPr sz="2800">
                <a:solidFill>
                  <a:srgbClr val="0000FF"/>
                </a:solidFill>
                <a:latin typeface="微软雅黑" panose="020B0503020204020204" pitchFamily="34" charset="-122"/>
                <a:ea typeface="微软雅黑" panose="020B0503020204020204" pitchFamily="34" charset="-122"/>
              </a:defRPr>
            </a:lvl1pPr>
          </a:lstStyle>
          <a:p>
            <a:r>
              <a:rPr lang="zh-CN" altLang="en-US" dirty="0" smtClean="0"/>
              <a:t>例题：两级</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50759"/>
                                        </p:tgtEl>
                                        <p:attrNameLst>
                                          <p:attrName>style.visibility</p:attrName>
                                        </p:attrNameLst>
                                      </p:cBhvr>
                                      <p:to>
                                        <p:strVal val="visible"/>
                                      </p:to>
                                    </p:set>
                                    <p:animEffect transition="in" filter="wipe(left)">
                                      <p:cBhvr>
                                        <p:cTn id="11" dur="500"/>
                                        <p:tgtEl>
                                          <p:spTgt spid="450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9" name="Rectangle 3"/>
          <p:cNvSpPr>
            <a:spLocks noChangeArrowheads="1"/>
          </p:cNvSpPr>
          <p:nvPr/>
        </p:nvSpPr>
        <p:spPr bwMode="auto">
          <a:xfrm>
            <a:off x="287338" y="3609539"/>
            <a:ext cx="8748712" cy="2483757"/>
          </a:xfrm>
          <a:prstGeom prst="rect">
            <a:avLst/>
          </a:prstGeom>
          <a:noFill/>
          <a:ln w="9525">
            <a:noFill/>
            <a:miter lim="800000"/>
            <a:headEnd/>
            <a:tailEnd/>
          </a:ln>
          <a:effectLst/>
        </p:spPr>
        <p:txBody>
          <a:bodyPr>
            <a:spAutoFit/>
          </a:bodyPr>
          <a:lstStyle/>
          <a:p>
            <a:pPr eaLnBrk="1" hangingPunct="1">
              <a:lnSpc>
                <a:spcPct val="105000"/>
              </a:lnSpc>
              <a:defRPr/>
            </a:pPr>
            <a:r>
              <a:rPr lang="en-US" altLang="zh-CN" sz="2800" dirty="0">
                <a:solidFill>
                  <a:schemeClr val="tx1"/>
                </a:solidFill>
              </a:rPr>
              <a:t>  </a:t>
            </a:r>
            <a:r>
              <a:rPr lang="zh-CN" altLang="en-US" dirty="0">
                <a:solidFill>
                  <a:srgbClr val="E60000"/>
                </a:solidFill>
              </a:rPr>
              <a:t>解：</a:t>
            </a:r>
            <a:r>
              <a:rPr lang="zh-CN" altLang="en-US" dirty="0">
                <a:solidFill>
                  <a:schemeClr val="tx1"/>
                </a:solidFill>
              </a:rPr>
              <a:t>在图示两级电压放大电路中，前、后级之间是通过耦合电容</a:t>
            </a:r>
            <a:r>
              <a:rPr lang="en-US" altLang="zh-CN" i="1" dirty="0">
                <a:solidFill>
                  <a:schemeClr val="tx1"/>
                </a:solidFill>
                <a:latin typeface="Times New Roman" pitchFamily="18" charset="0"/>
              </a:rPr>
              <a:t>C</a:t>
            </a:r>
            <a:r>
              <a:rPr lang="en-US" altLang="zh-CN" baseline="-25000" dirty="0">
                <a:solidFill>
                  <a:schemeClr val="tx1"/>
                </a:solidFill>
                <a:latin typeface="Times New Roman" pitchFamily="18" charset="0"/>
              </a:rPr>
              <a:t>2</a:t>
            </a:r>
            <a:r>
              <a:rPr lang="zh-CN" altLang="en-US" dirty="0">
                <a:solidFill>
                  <a:schemeClr val="tx1"/>
                </a:solidFill>
                <a:latin typeface="Times New Roman" pitchFamily="18" charset="0"/>
              </a:rPr>
              <a:t>及下级输入电阻连接的，故称为</a:t>
            </a:r>
            <a:r>
              <a:rPr lang="zh-CN" altLang="en-US" dirty="0">
                <a:solidFill>
                  <a:srgbClr val="000099"/>
                </a:solidFill>
                <a:latin typeface="Times New Roman" pitchFamily="18" charset="0"/>
              </a:rPr>
              <a:t>阻容耦合</a:t>
            </a:r>
            <a:r>
              <a:rPr lang="zh-CN" altLang="en-US" dirty="0">
                <a:solidFill>
                  <a:srgbClr val="E60000"/>
                </a:solidFill>
                <a:latin typeface="Times New Roman" pitchFamily="18" charset="0"/>
              </a:rPr>
              <a:t>。</a:t>
            </a:r>
            <a:r>
              <a:rPr lang="zh-CN" altLang="en-US" dirty="0">
                <a:solidFill>
                  <a:schemeClr val="tx1"/>
                </a:solidFill>
                <a:latin typeface="Times New Roman" pitchFamily="18" charset="0"/>
              </a:rPr>
              <a:t>由于电容有隔直作用，它可使前、后级的直流工作状态相互之间无影响，故各</a:t>
            </a:r>
            <a:r>
              <a:rPr lang="zh-CN" altLang="en-US" dirty="0">
                <a:solidFill>
                  <a:srgbClr val="000099"/>
                </a:solidFill>
                <a:latin typeface="Times New Roman" pitchFamily="18" charset="0"/>
              </a:rPr>
              <a:t>级放大电路的静态工作点</a:t>
            </a:r>
            <a:r>
              <a:rPr lang="zh-CN" altLang="en-US" dirty="0">
                <a:solidFill>
                  <a:schemeClr val="tx2"/>
                </a:solidFill>
                <a:latin typeface="Times New Roman" pitchFamily="18" charset="0"/>
              </a:rPr>
              <a:t>可以</a:t>
            </a:r>
            <a:r>
              <a:rPr lang="zh-CN" altLang="en-US" dirty="0">
                <a:solidFill>
                  <a:srgbClr val="000099"/>
                </a:solidFill>
                <a:latin typeface="Times New Roman" pitchFamily="18" charset="0"/>
              </a:rPr>
              <a:t>单独考虑</a:t>
            </a:r>
            <a:r>
              <a:rPr lang="zh-CN" altLang="en-US" dirty="0">
                <a:solidFill>
                  <a:schemeClr val="tx1"/>
                </a:solidFill>
                <a:latin typeface="Times New Roman" pitchFamily="18" charset="0"/>
              </a:rPr>
              <a:t>。耦合电容对交流信号的容抗必须很小，其交流分压作用可以忽略不计，以使前级输出信号电压差不多无损失地传送到后级输入端。</a:t>
            </a:r>
            <a:endParaRPr lang="zh-CN" altLang="en-US" dirty="0">
              <a:solidFill>
                <a:schemeClr val="tx1"/>
              </a:solidFill>
            </a:endParaRPr>
          </a:p>
        </p:txBody>
      </p:sp>
      <p:pic>
        <p:nvPicPr>
          <p:cNvPr id="138243" name="Picture 101" descr="图片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658376"/>
            <a:ext cx="6192838"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2" descr="25%"/>
          <p:cNvSpPr txBox="1">
            <a:spLocks noChangeArrowheads="1"/>
          </p:cNvSpPr>
          <p:nvPr/>
        </p:nvSpPr>
        <p:spPr bwMode="auto">
          <a:xfrm>
            <a:off x="0" y="83374"/>
            <a:ext cx="3371850" cy="525401"/>
          </a:xfrm>
          <a:prstGeom prst="rect">
            <a:avLst/>
          </a:prstGeom>
          <a:noFill/>
          <a:ln w="38100">
            <a:noFill/>
            <a:miter lim="800000"/>
            <a:headEnd/>
            <a:tailEnd/>
          </a:ln>
          <a:effectLst/>
        </p:spPr>
        <p:txBody>
          <a:bodyPr lIns="90000" tIns="46800" rIns="90000" bIns="46800" anchor="ctr">
            <a:spAutoFit/>
          </a:bodyPr>
          <a:lstStyle>
            <a:defPPr>
              <a:defRPr lang="zh-CN"/>
            </a:defPPr>
            <a:lvl1pPr eaLnBrk="1" hangingPunct="1">
              <a:spcBef>
                <a:spcPct val="50000"/>
              </a:spcBef>
              <a:defRPr sz="2800">
                <a:solidFill>
                  <a:srgbClr val="0000FF"/>
                </a:solidFill>
                <a:latin typeface="微软雅黑" panose="020B0503020204020204" pitchFamily="34" charset="-122"/>
                <a:ea typeface="微软雅黑" panose="020B0503020204020204" pitchFamily="34" charset="-122"/>
              </a:defRPr>
            </a:lvl1pPr>
          </a:lstStyle>
          <a:p>
            <a:r>
              <a:rPr lang="zh-CN" altLang="en-US" dirty="0" smtClean="0"/>
              <a:t>例题：两级</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4899"/>
                                        </p:tgtEl>
                                        <p:attrNameLst>
                                          <p:attrName>style.visibility</p:attrName>
                                        </p:attrNameLst>
                                      </p:cBhvr>
                                      <p:to>
                                        <p:strVal val="visible"/>
                                      </p:to>
                                    </p:set>
                                    <p:animEffect transition="in" filter="wipe(left)">
                                      <p:cBhvr>
                                        <p:cTn id="7" dur="500"/>
                                        <p:tgtEl>
                                          <p:spTgt spid="464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idx="4294967295"/>
          </p:nvPr>
        </p:nvSpPr>
        <p:spPr bwMode="auto">
          <a:xfrm>
            <a:off x="0" y="633114"/>
            <a:ext cx="12954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zh-CN" altLang="en-US" sz="2400" b="1" smtClean="0">
                <a:solidFill>
                  <a:srgbClr val="E60000"/>
                </a:solidFill>
                <a:effectLst>
                  <a:outerShdw blurRad="38100" dist="38100" dir="2700000" algn="tl">
                    <a:srgbClr val="C0C0C0"/>
                  </a:outerShdw>
                </a:effectLst>
                <a:latin typeface="宋体" pitchFamily="2" charset="-122"/>
              </a:rPr>
              <a:t>解</a:t>
            </a:r>
            <a:r>
              <a:rPr lang="en-US" altLang="zh-CN" sz="2400" b="1" smtClean="0">
                <a:solidFill>
                  <a:srgbClr val="E60000"/>
                </a:solidFill>
                <a:effectLst>
                  <a:outerShdw blurRad="38100" dist="38100" dir="2700000" algn="tl">
                    <a:srgbClr val="C0C0C0"/>
                  </a:outerShdw>
                </a:effectLst>
                <a:latin typeface="宋体" pitchFamily="2" charset="-122"/>
              </a:rPr>
              <a:t>:</a:t>
            </a:r>
          </a:p>
        </p:txBody>
      </p:sp>
      <p:sp>
        <p:nvSpPr>
          <p:cNvPr id="140291" name="Rectangle 3"/>
          <p:cNvSpPr>
            <a:spLocks noChangeArrowheads="1"/>
          </p:cNvSpPr>
          <p:nvPr/>
        </p:nvSpPr>
        <p:spPr bwMode="auto">
          <a:xfrm>
            <a:off x="984250" y="647402"/>
            <a:ext cx="7543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dirty="0">
                <a:solidFill>
                  <a:schemeClr val="tx2"/>
                </a:solidFill>
                <a:latin typeface="Times New Roman" panose="02020603050405020304" pitchFamily="18" charset="0"/>
              </a:rPr>
              <a:t> (1) </a:t>
            </a:r>
            <a:r>
              <a:rPr lang="zh-CN" altLang="en-US" dirty="0">
                <a:solidFill>
                  <a:schemeClr val="tx2"/>
                </a:solidFill>
              </a:rPr>
              <a:t>两级放大电路的静态值分别计算。</a:t>
            </a:r>
          </a:p>
        </p:txBody>
      </p:sp>
      <p:sp>
        <p:nvSpPr>
          <p:cNvPr id="452612" name="Rectangle 4"/>
          <p:cNvSpPr>
            <a:spLocks noChangeArrowheads="1"/>
          </p:cNvSpPr>
          <p:nvPr/>
        </p:nvSpPr>
        <p:spPr bwMode="auto">
          <a:xfrm>
            <a:off x="468313" y="3885314"/>
            <a:ext cx="4191000" cy="476669"/>
          </a:xfrm>
          <a:prstGeom prst="rect">
            <a:avLst/>
          </a:prstGeom>
          <a:noFill/>
          <a:ln w="9525">
            <a:noFill/>
            <a:miter lim="800000"/>
            <a:headEnd/>
            <a:tailEnd/>
          </a:ln>
          <a:effectLst/>
        </p:spPr>
        <p:txBody>
          <a:bodyPr>
            <a:spAutoFit/>
          </a:bodyPr>
          <a:lstStyle/>
          <a:p>
            <a:pPr eaLnBrk="1" hangingPunct="1">
              <a:lnSpc>
                <a:spcPct val="120000"/>
              </a:lnSpc>
              <a:defRPr/>
            </a:pPr>
            <a:r>
              <a:rPr lang="zh-CN" altLang="en-US" dirty="0">
                <a:solidFill>
                  <a:srgbClr val="000099"/>
                </a:solidFill>
              </a:rPr>
              <a:t>第一级是射极输出器。</a:t>
            </a:r>
          </a:p>
        </p:txBody>
      </p:sp>
      <p:graphicFrame>
        <p:nvGraphicFramePr>
          <p:cNvPr id="452613" name="Object 5"/>
          <p:cNvGraphicFramePr>
            <a:graphicFrameLocks noChangeAspect="1"/>
          </p:cNvGraphicFramePr>
          <p:nvPr>
            <p:extLst>
              <p:ext uri="{D42A27DB-BD31-4B8C-83A1-F6EECF244321}">
                <p14:modId xmlns:p14="http://schemas.microsoft.com/office/powerpoint/2010/main" val="1264848543"/>
              </p:ext>
            </p:extLst>
          </p:nvPr>
        </p:nvGraphicFramePr>
        <p:xfrm>
          <a:off x="971551" y="4374264"/>
          <a:ext cx="6360340" cy="891637"/>
        </p:xfrm>
        <a:graphic>
          <a:graphicData uri="http://schemas.openxmlformats.org/presentationml/2006/ole">
            <mc:AlternateContent xmlns:mc="http://schemas.openxmlformats.org/markup-compatibility/2006">
              <mc:Choice xmlns:v="urn:schemas-microsoft-com:vml" Requires="v">
                <p:oleObj spid="_x0000_s140669" name="公式" r:id="rId4" imgW="3594100" imgH="444500" progId="Equation.3">
                  <p:embed/>
                </p:oleObj>
              </mc:Choice>
              <mc:Fallback>
                <p:oleObj name="公式" r:id="rId4" imgW="3594100" imgH="4445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1" y="4374264"/>
                        <a:ext cx="6360340" cy="891637"/>
                      </a:xfrm>
                      <a:prstGeom prst="rect">
                        <a:avLst/>
                      </a:prstGeom>
                      <a:noFill/>
                      <a:ln>
                        <a:noFill/>
                      </a:ln>
                      <a:effectLst/>
                      <a:extLst/>
                    </p:spPr>
                  </p:pic>
                </p:oleObj>
              </mc:Fallback>
            </mc:AlternateContent>
          </a:graphicData>
        </a:graphic>
      </p:graphicFrame>
      <p:graphicFrame>
        <p:nvGraphicFramePr>
          <p:cNvPr id="452614" name="Object 6"/>
          <p:cNvGraphicFramePr>
            <a:graphicFrameLocks noChangeAspect="1"/>
          </p:cNvGraphicFramePr>
          <p:nvPr>
            <p:extLst>
              <p:ext uri="{D42A27DB-BD31-4B8C-83A1-F6EECF244321}">
                <p14:modId xmlns:p14="http://schemas.microsoft.com/office/powerpoint/2010/main" val="172634351"/>
              </p:ext>
            </p:extLst>
          </p:nvPr>
        </p:nvGraphicFramePr>
        <p:xfrm>
          <a:off x="908050" y="5352164"/>
          <a:ext cx="7080898" cy="492937"/>
        </p:xfrm>
        <a:graphic>
          <a:graphicData uri="http://schemas.openxmlformats.org/presentationml/2006/ole">
            <mc:AlternateContent xmlns:mc="http://schemas.openxmlformats.org/markup-compatibility/2006">
              <mc:Choice xmlns:v="urn:schemas-microsoft-com:vml" Requires="v">
                <p:oleObj spid="_x0000_s140670" name="公式" r:id="rId6" imgW="3492500" imgH="228600" progId="Equation.3">
                  <p:embed/>
                </p:oleObj>
              </mc:Choice>
              <mc:Fallback>
                <p:oleObj name="公式" r:id="rId6" imgW="3492500" imgH="2286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8050" y="5352164"/>
                        <a:ext cx="7080898" cy="492937"/>
                      </a:xfrm>
                      <a:prstGeom prst="rect">
                        <a:avLst/>
                      </a:prstGeom>
                      <a:noFill/>
                      <a:ln>
                        <a:noFill/>
                      </a:ln>
                      <a:effectLst/>
                      <a:extLst/>
                    </p:spPr>
                  </p:pic>
                </p:oleObj>
              </mc:Fallback>
            </mc:AlternateContent>
          </a:graphicData>
        </a:graphic>
      </p:graphicFrame>
      <p:graphicFrame>
        <p:nvGraphicFramePr>
          <p:cNvPr id="452615" name="Object 7"/>
          <p:cNvGraphicFramePr>
            <a:graphicFrameLocks noChangeAspect="1"/>
          </p:cNvGraphicFramePr>
          <p:nvPr>
            <p:extLst>
              <p:ext uri="{D42A27DB-BD31-4B8C-83A1-F6EECF244321}">
                <p14:modId xmlns:p14="http://schemas.microsoft.com/office/powerpoint/2010/main" val="912587778"/>
              </p:ext>
            </p:extLst>
          </p:nvPr>
        </p:nvGraphicFramePr>
        <p:xfrm>
          <a:off x="877888" y="5901439"/>
          <a:ext cx="6070376" cy="479889"/>
        </p:xfrm>
        <a:graphic>
          <a:graphicData uri="http://schemas.openxmlformats.org/presentationml/2006/ole">
            <mc:AlternateContent xmlns:mc="http://schemas.openxmlformats.org/markup-compatibility/2006">
              <mc:Choice xmlns:v="urn:schemas-microsoft-com:vml" Requires="v">
                <p:oleObj spid="_x0000_s140671" name="公式" r:id="rId8" imgW="2997200" imgH="228600" progId="Equation.3">
                  <p:embed/>
                </p:oleObj>
              </mc:Choice>
              <mc:Fallback>
                <p:oleObj name="公式" r:id="rId8" imgW="2997200" imgH="2286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7888" y="5901439"/>
                        <a:ext cx="6070376" cy="479889"/>
                      </a:xfrm>
                      <a:prstGeom prst="rect">
                        <a:avLst/>
                      </a:prstGeom>
                      <a:noFill/>
                      <a:ln>
                        <a:noFill/>
                      </a:ln>
                      <a:effectLst/>
                      <a:extLst/>
                    </p:spPr>
                  </p:pic>
                </p:oleObj>
              </mc:Fallback>
            </mc:AlternateContent>
          </a:graphicData>
        </a:graphic>
      </p:graphicFrame>
      <p:pic>
        <p:nvPicPr>
          <p:cNvPr id="140296" name="Picture 10" descr="图片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8175" y="853189"/>
            <a:ext cx="6432550" cy="317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 descr="25%"/>
          <p:cNvSpPr txBox="1">
            <a:spLocks noChangeArrowheads="1"/>
          </p:cNvSpPr>
          <p:nvPr/>
        </p:nvSpPr>
        <p:spPr bwMode="auto">
          <a:xfrm>
            <a:off x="0" y="83374"/>
            <a:ext cx="3371850" cy="525401"/>
          </a:xfrm>
          <a:prstGeom prst="rect">
            <a:avLst/>
          </a:prstGeom>
          <a:noFill/>
          <a:ln w="38100">
            <a:noFill/>
            <a:miter lim="800000"/>
            <a:headEnd/>
            <a:tailEnd/>
          </a:ln>
          <a:effectLst/>
        </p:spPr>
        <p:txBody>
          <a:bodyPr lIns="90000" tIns="46800" rIns="90000" bIns="46800" anchor="ctr">
            <a:spAutoFit/>
          </a:bodyPr>
          <a:lstStyle>
            <a:defPPr>
              <a:defRPr lang="zh-CN"/>
            </a:defPPr>
            <a:lvl1pPr eaLnBrk="1" hangingPunct="1">
              <a:spcBef>
                <a:spcPct val="50000"/>
              </a:spcBef>
              <a:defRPr sz="2800">
                <a:solidFill>
                  <a:srgbClr val="0000FF"/>
                </a:solidFill>
                <a:latin typeface="微软雅黑" panose="020B0503020204020204" pitchFamily="34" charset="-122"/>
                <a:ea typeface="微软雅黑" panose="020B0503020204020204" pitchFamily="34" charset="-122"/>
              </a:defRPr>
            </a:lvl1pPr>
          </a:lstStyle>
          <a:p>
            <a:r>
              <a:rPr lang="zh-CN" altLang="en-US" dirty="0" smtClean="0"/>
              <a:t>例题：两级</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2612"/>
                                        </p:tgtEl>
                                        <p:attrNameLst>
                                          <p:attrName>style.visibility</p:attrName>
                                        </p:attrNameLst>
                                      </p:cBhvr>
                                      <p:to>
                                        <p:strVal val="visible"/>
                                      </p:to>
                                    </p:set>
                                    <p:animEffect transition="in" filter="wipe(left)">
                                      <p:cBhvr>
                                        <p:cTn id="7" dur="500"/>
                                        <p:tgtEl>
                                          <p:spTgt spid="4526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52613"/>
                                        </p:tgtEl>
                                        <p:attrNameLst>
                                          <p:attrName>style.visibility</p:attrName>
                                        </p:attrNameLst>
                                      </p:cBhvr>
                                      <p:to>
                                        <p:strVal val="visible"/>
                                      </p:to>
                                    </p:set>
                                    <p:animEffect transition="in" filter="wipe(left)">
                                      <p:cBhvr>
                                        <p:cTn id="12" dur="500"/>
                                        <p:tgtEl>
                                          <p:spTgt spid="4526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52614"/>
                                        </p:tgtEl>
                                        <p:attrNameLst>
                                          <p:attrName>style.visibility</p:attrName>
                                        </p:attrNameLst>
                                      </p:cBhvr>
                                      <p:to>
                                        <p:strVal val="visible"/>
                                      </p:to>
                                    </p:set>
                                    <p:animEffect transition="in" filter="wipe(left)">
                                      <p:cBhvr>
                                        <p:cTn id="17" dur="500"/>
                                        <p:tgtEl>
                                          <p:spTgt spid="4526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52615"/>
                                        </p:tgtEl>
                                        <p:attrNameLst>
                                          <p:attrName>style.visibility</p:attrName>
                                        </p:attrNameLst>
                                      </p:cBhvr>
                                      <p:to>
                                        <p:strVal val="visible"/>
                                      </p:to>
                                    </p:set>
                                    <p:animEffect transition="in" filter="wipe(left)">
                                      <p:cBhvr>
                                        <p:cTn id="22" dur="500"/>
                                        <p:tgtEl>
                                          <p:spTgt spid="452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2"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ChangeArrowheads="1"/>
          </p:cNvSpPr>
          <p:nvPr/>
        </p:nvSpPr>
        <p:spPr bwMode="auto">
          <a:xfrm>
            <a:off x="1173163" y="656027"/>
            <a:ext cx="5703887" cy="540725"/>
          </a:xfrm>
          <a:prstGeom prst="rect">
            <a:avLst/>
          </a:prstGeom>
          <a:noFill/>
          <a:ln w="9525">
            <a:noFill/>
            <a:miter lim="800000"/>
            <a:headEnd/>
            <a:tailEnd/>
          </a:ln>
          <a:effectLst/>
        </p:spPr>
        <p:txBody>
          <a:bodyPr>
            <a:spAutoFit/>
          </a:bodyPr>
          <a:lstStyle/>
          <a:p>
            <a:pPr eaLnBrk="1" hangingPunct="1">
              <a:lnSpc>
                <a:spcPct val="120000"/>
              </a:lnSpc>
              <a:defRPr/>
            </a:pPr>
            <a:r>
              <a:rPr lang="zh-CN" altLang="en-US" sz="2800">
                <a:solidFill>
                  <a:srgbClr val="000099"/>
                </a:solidFill>
              </a:rPr>
              <a:t>第二级是分压式偏置电路。</a:t>
            </a:r>
          </a:p>
        </p:txBody>
      </p:sp>
      <p:graphicFrame>
        <p:nvGraphicFramePr>
          <p:cNvPr id="454659" name="Object 3"/>
          <p:cNvGraphicFramePr>
            <a:graphicFrameLocks noChangeAspect="1"/>
          </p:cNvGraphicFramePr>
          <p:nvPr>
            <p:extLst>
              <p:ext uri="{D42A27DB-BD31-4B8C-83A1-F6EECF244321}">
                <p14:modId xmlns:p14="http://schemas.microsoft.com/office/powerpoint/2010/main" val="704937620"/>
              </p:ext>
            </p:extLst>
          </p:nvPr>
        </p:nvGraphicFramePr>
        <p:xfrm>
          <a:off x="939801" y="4103836"/>
          <a:ext cx="6428752" cy="1063867"/>
        </p:xfrm>
        <a:graphic>
          <a:graphicData uri="http://schemas.openxmlformats.org/presentationml/2006/ole">
            <mc:AlternateContent xmlns:mc="http://schemas.openxmlformats.org/markup-compatibility/2006">
              <mc:Choice xmlns:v="urn:schemas-microsoft-com:vml" Requires="v">
                <p:oleObj spid="_x0000_s142591" name="公式" r:id="rId4" imgW="2819400" imgH="444500" progId="Equation.3">
                  <p:embed/>
                </p:oleObj>
              </mc:Choice>
              <mc:Fallback>
                <p:oleObj name="公式" r:id="rId4" imgW="2819400" imgH="4445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9801" y="4103836"/>
                        <a:ext cx="6428752" cy="1063867"/>
                      </a:xfrm>
                      <a:prstGeom prst="rect">
                        <a:avLst/>
                      </a:prstGeom>
                      <a:noFill/>
                      <a:ln>
                        <a:noFill/>
                      </a:ln>
                      <a:effectLst/>
                      <a:extLst/>
                    </p:spPr>
                  </p:pic>
                </p:oleObj>
              </mc:Fallback>
            </mc:AlternateContent>
          </a:graphicData>
        </a:graphic>
      </p:graphicFrame>
      <p:graphicFrame>
        <p:nvGraphicFramePr>
          <p:cNvPr id="454660" name="Object 4"/>
          <p:cNvGraphicFramePr>
            <a:graphicFrameLocks noChangeAspect="1"/>
          </p:cNvGraphicFramePr>
          <p:nvPr>
            <p:extLst>
              <p:ext uri="{D42A27DB-BD31-4B8C-83A1-F6EECF244321}">
                <p14:modId xmlns:p14="http://schemas.microsoft.com/office/powerpoint/2010/main" val="1151895454"/>
              </p:ext>
            </p:extLst>
          </p:nvPr>
        </p:nvGraphicFramePr>
        <p:xfrm>
          <a:off x="900113" y="5337324"/>
          <a:ext cx="6264175" cy="1033008"/>
        </p:xfrm>
        <a:graphic>
          <a:graphicData uri="http://schemas.openxmlformats.org/presentationml/2006/ole">
            <mc:AlternateContent xmlns:mc="http://schemas.openxmlformats.org/markup-compatibility/2006">
              <mc:Choice xmlns:v="urn:schemas-microsoft-com:vml" Requires="v">
                <p:oleObj spid="_x0000_s142592" name="公式" r:id="rId6" imgW="2857500" imgH="444500" progId="Equation.3">
                  <p:embed/>
                </p:oleObj>
              </mc:Choice>
              <mc:Fallback>
                <p:oleObj name="公式" r:id="rId6" imgW="2857500" imgH="4445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0113" y="5337324"/>
                        <a:ext cx="6264175" cy="1033008"/>
                      </a:xfrm>
                      <a:prstGeom prst="rect">
                        <a:avLst/>
                      </a:prstGeom>
                      <a:noFill/>
                      <a:ln>
                        <a:noFill/>
                      </a:ln>
                      <a:effectLst/>
                      <a:extLst/>
                    </p:spPr>
                  </p:pic>
                </p:oleObj>
              </mc:Fallback>
            </mc:AlternateContent>
          </a:graphicData>
        </a:graphic>
      </p:graphicFrame>
      <p:sp>
        <p:nvSpPr>
          <p:cNvPr id="454661" name="Rectangle 5"/>
          <p:cNvSpPr>
            <a:spLocks noGrp="1" noChangeArrowheads="1"/>
          </p:cNvSpPr>
          <p:nvPr>
            <p:ph type="title" idx="4294967295"/>
          </p:nvPr>
        </p:nvSpPr>
        <p:spPr bwMode="auto">
          <a:xfrm>
            <a:off x="550069" y="638355"/>
            <a:ext cx="990600" cy="5334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zh-CN" altLang="en-US" sz="2800" b="1" dirty="0" smtClean="0">
                <a:solidFill>
                  <a:srgbClr val="E60000"/>
                </a:solidFill>
                <a:latin typeface="宋体" pitchFamily="2" charset="-122"/>
              </a:rPr>
              <a:t>解</a:t>
            </a:r>
            <a:r>
              <a:rPr lang="en-US" altLang="zh-CN" sz="2800" b="1" dirty="0" smtClean="0">
                <a:solidFill>
                  <a:srgbClr val="E60000"/>
                </a:solidFill>
                <a:latin typeface="宋体" pitchFamily="2" charset="-122"/>
              </a:rPr>
              <a:t>:</a:t>
            </a:r>
          </a:p>
        </p:txBody>
      </p:sp>
      <p:pic>
        <p:nvPicPr>
          <p:cNvPr id="142342" name="Picture 8" descr="图片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1008211"/>
            <a:ext cx="6432550" cy="317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2" descr="25%"/>
          <p:cNvSpPr txBox="1">
            <a:spLocks noChangeArrowheads="1"/>
          </p:cNvSpPr>
          <p:nvPr/>
        </p:nvSpPr>
        <p:spPr bwMode="auto">
          <a:xfrm>
            <a:off x="0" y="83374"/>
            <a:ext cx="3371850" cy="525401"/>
          </a:xfrm>
          <a:prstGeom prst="rect">
            <a:avLst/>
          </a:prstGeom>
          <a:noFill/>
          <a:ln w="38100">
            <a:noFill/>
            <a:miter lim="800000"/>
            <a:headEnd/>
            <a:tailEnd/>
          </a:ln>
          <a:effectLst/>
        </p:spPr>
        <p:txBody>
          <a:bodyPr lIns="90000" tIns="46800" rIns="90000" bIns="46800" anchor="ctr">
            <a:spAutoFit/>
          </a:bodyPr>
          <a:lstStyle>
            <a:defPPr>
              <a:defRPr lang="zh-CN"/>
            </a:defPPr>
            <a:lvl1pPr eaLnBrk="1" hangingPunct="1">
              <a:spcBef>
                <a:spcPct val="50000"/>
              </a:spcBef>
              <a:defRPr sz="2800">
                <a:solidFill>
                  <a:srgbClr val="0000FF"/>
                </a:solidFill>
                <a:latin typeface="微软雅黑" panose="020B0503020204020204" pitchFamily="34" charset="-122"/>
                <a:ea typeface="微软雅黑" panose="020B0503020204020204" pitchFamily="34" charset="-122"/>
              </a:defRPr>
            </a:lvl1pPr>
          </a:lstStyle>
          <a:p>
            <a:r>
              <a:rPr lang="zh-CN" altLang="en-US" dirty="0" smtClean="0"/>
              <a:t>例题：两级</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54659"/>
                                        </p:tgtEl>
                                        <p:attrNameLst>
                                          <p:attrName>style.visibility</p:attrName>
                                        </p:attrNameLst>
                                      </p:cBhvr>
                                      <p:to>
                                        <p:strVal val="visible"/>
                                      </p:to>
                                    </p:set>
                                    <p:animEffect transition="in" filter="wipe(left)">
                                      <p:cBhvr>
                                        <p:cTn id="7" dur="500"/>
                                        <p:tgtEl>
                                          <p:spTgt spid="4546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54660"/>
                                        </p:tgtEl>
                                        <p:attrNameLst>
                                          <p:attrName>style.visibility</p:attrName>
                                        </p:attrNameLst>
                                      </p:cBhvr>
                                      <p:to>
                                        <p:strVal val="visible"/>
                                      </p:to>
                                    </p:set>
                                    <p:animEffect transition="in" filter="wipe(left)">
                                      <p:cBhvr>
                                        <p:cTn id="12" dur="500"/>
                                        <p:tgtEl>
                                          <p:spTgt spid="454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ChangeArrowheads="1"/>
          </p:cNvSpPr>
          <p:nvPr/>
        </p:nvSpPr>
        <p:spPr bwMode="auto">
          <a:xfrm>
            <a:off x="1077913" y="553963"/>
            <a:ext cx="4191000" cy="540725"/>
          </a:xfrm>
          <a:prstGeom prst="rect">
            <a:avLst/>
          </a:prstGeom>
          <a:noFill/>
          <a:ln w="9525">
            <a:noFill/>
            <a:miter lim="800000"/>
            <a:headEnd/>
            <a:tailEnd/>
          </a:ln>
          <a:effectLst/>
        </p:spPr>
        <p:txBody>
          <a:bodyPr>
            <a:spAutoFit/>
          </a:bodyPr>
          <a:lstStyle/>
          <a:p>
            <a:pPr eaLnBrk="1" hangingPunct="1">
              <a:lnSpc>
                <a:spcPct val="120000"/>
              </a:lnSpc>
              <a:defRPr/>
            </a:pPr>
            <a:r>
              <a:rPr lang="zh-CN" altLang="en-US" sz="2800">
                <a:solidFill>
                  <a:srgbClr val="000099"/>
                </a:solidFill>
              </a:rPr>
              <a:t>第二级是分压式偏置电路</a:t>
            </a:r>
          </a:p>
        </p:txBody>
      </p:sp>
      <p:graphicFrame>
        <p:nvGraphicFramePr>
          <p:cNvPr id="456707" name="Object 3"/>
          <p:cNvGraphicFramePr>
            <a:graphicFrameLocks noChangeAspect="1"/>
          </p:cNvGraphicFramePr>
          <p:nvPr/>
        </p:nvGraphicFramePr>
        <p:xfrm>
          <a:off x="1179513" y="4081463"/>
          <a:ext cx="4948237" cy="1076325"/>
        </p:xfrm>
        <a:graphic>
          <a:graphicData uri="http://schemas.openxmlformats.org/presentationml/2006/ole">
            <mc:AlternateContent xmlns:mc="http://schemas.openxmlformats.org/markup-compatibility/2006">
              <mc:Choice xmlns:v="urn:schemas-microsoft-com:vml" Requires="v">
                <p:oleObj spid="_x0000_s144764" name="公式" r:id="rId4" imgW="2184400" imgH="444500" progId="Equation.3">
                  <p:embed/>
                </p:oleObj>
              </mc:Choice>
              <mc:Fallback>
                <p:oleObj name="公式" r:id="rId4" imgW="2184400" imgH="4445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9513" y="4081463"/>
                        <a:ext cx="4948237"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6708" name="Object 4"/>
          <p:cNvGraphicFramePr>
            <a:graphicFrameLocks noChangeAspect="1"/>
          </p:cNvGraphicFramePr>
          <p:nvPr/>
        </p:nvGraphicFramePr>
        <p:xfrm>
          <a:off x="1187450" y="5076825"/>
          <a:ext cx="4824413" cy="598488"/>
        </p:xfrm>
        <a:graphic>
          <a:graphicData uri="http://schemas.openxmlformats.org/presentationml/2006/ole">
            <mc:AlternateContent xmlns:mc="http://schemas.openxmlformats.org/markup-compatibility/2006">
              <mc:Choice xmlns:v="urn:schemas-microsoft-com:vml" Requires="v">
                <p:oleObj spid="_x0000_s144765" name="公式" r:id="rId6" imgW="2311400" imgH="228600" progId="Equation.3">
                  <p:embed/>
                </p:oleObj>
              </mc:Choice>
              <mc:Fallback>
                <p:oleObj name="公式" r:id="rId6" imgW="2311400" imgH="2286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5076825"/>
                        <a:ext cx="4824413"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4389" name="Rectangle 5"/>
          <p:cNvSpPr>
            <a:spLocks noGrp="1" noChangeArrowheads="1"/>
          </p:cNvSpPr>
          <p:nvPr>
            <p:ph type="title" idx="4294967295"/>
          </p:nvPr>
        </p:nvSpPr>
        <p:spPr bwMode="auto">
          <a:xfrm>
            <a:off x="390525" y="551481"/>
            <a:ext cx="1593850" cy="571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zh-CN" altLang="en-US" sz="2800" b="1" smtClean="0">
                <a:solidFill>
                  <a:srgbClr val="CC0000"/>
                </a:solidFill>
                <a:latin typeface="宋体" panose="02010600030101010101" pitchFamily="2" charset="-122"/>
              </a:rPr>
              <a:t>解</a:t>
            </a:r>
            <a:r>
              <a:rPr lang="en-US" altLang="zh-CN" sz="2800" b="1" smtClean="0">
                <a:solidFill>
                  <a:srgbClr val="CC0000"/>
                </a:solidFill>
                <a:latin typeface="宋体" panose="02010600030101010101" pitchFamily="2" charset="-122"/>
              </a:rPr>
              <a:t>:</a:t>
            </a:r>
          </a:p>
        </p:txBody>
      </p:sp>
      <p:graphicFrame>
        <p:nvGraphicFramePr>
          <p:cNvPr id="456710" name="Object 6"/>
          <p:cNvGraphicFramePr>
            <a:graphicFrameLocks noGrp="1" noChangeAspect="1"/>
          </p:cNvGraphicFramePr>
          <p:nvPr>
            <p:ph idx="4294967295"/>
          </p:nvPr>
        </p:nvGraphicFramePr>
        <p:xfrm>
          <a:off x="3167063" y="5770563"/>
          <a:ext cx="5976937" cy="508000"/>
        </p:xfrm>
        <a:graphic>
          <a:graphicData uri="http://schemas.openxmlformats.org/presentationml/2006/ole">
            <mc:AlternateContent xmlns:mc="http://schemas.openxmlformats.org/markup-compatibility/2006">
              <mc:Choice xmlns:v="urn:schemas-microsoft-com:vml" Requires="v">
                <p:oleObj spid="_x0000_s144766" name="公式" r:id="rId8" imgW="2540000" imgH="215900" progId="Equation.3">
                  <p:embed/>
                </p:oleObj>
              </mc:Choice>
              <mc:Fallback>
                <p:oleObj name="公式" r:id="rId8" imgW="2540000" imgH="215900" progId="Equation.3">
                  <p:embed/>
                  <p:pic>
                    <p:nvPicPr>
                      <p:cNvPr id="0" name="Object 6"/>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67063" y="5770563"/>
                        <a:ext cx="5976937"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44391" name="Picture 8" descr="图片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8175" y="1044500"/>
            <a:ext cx="6432550" cy="317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2" descr="25%"/>
          <p:cNvSpPr txBox="1">
            <a:spLocks noChangeArrowheads="1"/>
          </p:cNvSpPr>
          <p:nvPr/>
        </p:nvSpPr>
        <p:spPr bwMode="auto">
          <a:xfrm>
            <a:off x="0" y="83374"/>
            <a:ext cx="3371850" cy="525401"/>
          </a:xfrm>
          <a:prstGeom prst="rect">
            <a:avLst/>
          </a:prstGeom>
          <a:noFill/>
          <a:ln w="38100">
            <a:noFill/>
            <a:miter lim="800000"/>
            <a:headEnd/>
            <a:tailEnd/>
          </a:ln>
          <a:effectLst/>
        </p:spPr>
        <p:txBody>
          <a:bodyPr lIns="90000" tIns="46800" rIns="90000" bIns="46800" anchor="ctr">
            <a:spAutoFit/>
          </a:bodyPr>
          <a:lstStyle>
            <a:defPPr>
              <a:defRPr lang="zh-CN"/>
            </a:defPPr>
            <a:lvl1pPr eaLnBrk="1" hangingPunct="1">
              <a:spcBef>
                <a:spcPct val="50000"/>
              </a:spcBef>
              <a:defRPr sz="2800">
                <a:solidFill>
                  <a:srgbClr val="0000FF"/>
                </a:solidFill>
                <a:latin typeface="微软雅黑" panose="020B0503020204020204" pitchFamily="34" charset="-122"/>
                <a:ea typeface="微软雅黑" panose="020B0503020204020204" pitchFamily="34" charset="-122"/>
              </a:defRPr>
            </a:lvl1pPr>
          </a:lstStyle>
          <a:p>
            <a:r>
              <a:rPr lang="zh-CN" altLang="en-US" dirty="0" smtClean="0"/>
              <a:t>例题：两级</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56707"/>
                                        </p:tgtEl>
                                        <p:attrNameLst>
                                          <p:attrName>style.visibility</p:attrName>
                                        </p:attrNameLst>
                                      </p:cBhvr>
                                      <p:to>
                                        <p:strVal val="visible"/>
                                      </p:to>
                                    </p:set>
                                    <p:animEffect transition="in" filter="wipe(left)">
                                      <p:cBhvr>
                                        <p:cTn id="7" dur="500"/>
                                        <p:tgtEl>
                                          <p:spTgt spid="4567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56708"/>
                                        </p:tgtEl>
                                        <p:attrNameLst>
                                          <p:attrName>style.visibility</p:attrName>
                                        </p:attrNameLst>
                                      </p:cBhvr>
                                      <p:to>
                                        <p:strVal val="visible"/>
                                      </p:to>
                                    </p:set>
                                    <p:animEffect transition="in" filter="wipe(left)">
                                      <p:cBhvr>
                                        <p:cTn id="12" dur="500"/>
                                        <p:tgtEl>
                                          <p:spTgt spid="4567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56710"/>
                                        </p:tgtEl>
                                        <p:attrNameLst>
                                          <p:attrName>style.visibility</p:attrName>
                                        </p:attrNameLst>
                                      </p:cBhvr>
                                      <p:to>
                                        <p:strVal val="visible"/>
                                      </p:to>
                                    </p:set>
                                    <p:animEffect transition="in" filter="wipe(left)">
                                      <p:cBhvr>
                                        <p:cTn id="17" dur="500"/>
                                        <p:tgtEl>
                                          <p:spTgt spid="456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4" name="Picture 2" descr="图片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756" y="1008832"/>
            <a:ext cx="7767637"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58755" name="Object 3"/>
          <p:cNvGraphicFramePr>
            <a:graphicFrameLocks noChangeAspect="1"/>
          </p:cNvGraphicFramePr>
          <p:nvPr>
            <p:extLst>
              <p:ext uri="{D42A27DB-BD31-4B8C-83A1-F6EECF244321}">
                <p14:modId xmlns:p14="http://schemas.microsoft.com/office/powerpoint/2010/main" val="1594215700"/>
              </p:ext>
            </p:extLst>
          </p:nvPr>
        </p:nvGraphicFramePr>
        <p:xfrm>
          <a:off x="4727575" y="3154338"/>
          <a:ext cx="469900" cy="576263"/>
        </p:xfrm>
        <a:graphic>
          <a:graphicData uri="http://schemas.openxmlformats.org/presentationml/2006/ole">
            <mc:AlternateContent xmlns:mc="http://schemas.openxmlformats.org/markup-compatibility/2006">
              <mc:Choice xmlns:v="urn:schemas-microsoft-com:vml" Requires="v">
                <p:oleObj spid="_x0000_s224373" name="Equation" r:id="rId5" imgW="95289" imgH="133347" progId="Equation.3">
                  <p:embed/>
                </p:oleObj>
              </mc:Choice>
              <mc:Fallback>
                <p:oleObj name="Equation" r:id="rId5" imgW="95289" imgH="133347"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7575" y="3154338"/>
                        <a:ext cx="469900" cy="57626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8756" name="AutoShape 4"/>
          <p:cNvSpPr>
            <a:spLocks noChangeArrowheads="1"/>
          </p:cNvSpPr>
          <p:nvPr/>
        </p:nvSpPr>
        <p:spPr bwMode="auto">
          <a:xfrm>
            <a:off x="4368800" y="3281338"/>
            <a:ext cx="304800" cy="6858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0">
            <a:gsLst>
              <a:gs pos="0">
                <a:srgbClr val="FFFF00"/>
              </a:gs>
              <a:gs pos="100000">
                <a:srgbClr val="FF0000"/>
              </a:gs>
            </a:gsLst>
            <a:lin ang="18900000" scaled="1"/>
          </a:gradFill>
          <a:ln w="38100">
            <a:solidFill>
              <a:srgbClr val="FF0000"/>
            </a:solidFill>
            <a:miter lim="800000"/>
            <a:headEnd/>
            <a:tailEnd/>
          </a:ln>
        </p:spPr>
        <p:txBody>
          <a:bodyPr lIns="90000" tIns="46800" rIns="90000" bIns="46800" anchor="ctr">
            <a:spAutoFit/>
          </a:bodyPr>
          <a:lstStyle/>
          <a:p>
            <a:endParaRPr lang="zh-CN" altLang="en-US"/>
          </a:p>
        </p:txBody>
      </p:sp>
      <p:graphicFrame>
        <p:nvGraphicFramePr>
          <p:cNvPr id="458757" name="Object 5"/>
          <p:cNvGraphicFramePr>
            <a:graphicFrameLocks noChangeAspect="1"/>
          </p:cNvGraphicFramePr>
          <p:nvPr>
            <p:extLst>
              <p:ext uri="{D42A27DB-BD31-4B8C-83A1-F6EECF244321}">
                <p14:modId xmlns:p14="http://schemas.microsoft.com/office/powerpoint/2010/main" val="36374796"/>
              </p:ext>
            </p:extLst>
          </p:nvPr>
        </p:nvGraphicFramePr>
        <p:xfrm>
          <a:off x="984250" y="3987776"/>
          <a:ext cx="4464050" cy="593725"/>
        </p:xfrm>
        <a:graphic>
          <a:graphicData uri="http://schemas.openxmlformats.org/presentationml/2006/ole">
            <mc:AlternateContent xmlns:mc="http://schemas.openxmlformats.org/markup-compatibility/2006">
              <mc:Choice xmlns:v="urn:schemas-microsoft-com:vml" Requires="v">
                <p:oleObj spid="_x0000_s224374" name="公式" r:id="rId7" imgW="2057400" imgH="228600" progId="Equation.3">
                  <p:embed/>
                </p:oleObj>
              </mc:Choice>
              <mc:Fallback>
                <p:oleObj name="公式" r:id="rId7" imgW="2057400" imgH="228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4250" y="3987776"/>
                        <a:ext cx="446405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8758" name="Object 6"/>
          <p:cNvGraphicFramePr>
            <a:graphicFrameLocks noChangeAspect="1"/>
          </p:cNvGraphicFramePr>
          <p:nvPr>
            <p:extLst>
              <p:ext uri="{D42A27DB-BD31-4B8C-83A1-F6EECF244321}">
                <p14:modId xmlns:p14="http://schemas.microsoft.com/office/powerpoint/2010/main" val="2115171263"/>
              </p:ext>
            </p:extLst>
          </p:nvPr>
        </p:nvGraphicFramePr>
        <p:xfrm>
          <a:off x="1406525" y="3165451"/>
          <a:ext cx="1084263" cy="557212"/>
        </p:xfrm>
        <a:graphic>
          <a:graphicData uri="http://schemas.openxmlformats.org/presentationml/2006/ole">
            <mc:AlternateContent xmlns:mc="http://schemas.openxmlformats.org/markup-compatibility/2006">
              <mc:Choice xmlns:v="urn:schemas-microsoft-com:vml" Requires="v">
                <p:oleObj spid="_x0000_s224375" name="Equation" r:id="rId9" imgW="333377" imgH="133347" progId="Equation.3">
                  <p:embed/>
                </p:oleObj>
              </mc:Choice>
              <mc:Fallback>
                <p:oleObj name="Equation" r:id="rId9" imgW="333377" imgH="133347"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6525" y="3165451"/>
                        <a:ext cx="1084263" cy="5572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8759" name="AutoShape 7"/>
          <p:cNvSpPr>
            <a:spLocks noChangeArrowheads="1"/>
          </p:cNvSpPr>
          <p:nvPr/>
        </p:nvSpPr>
        <p:spPr bwMode="auto">
          <a:xfrm>
            <a:off x="1116013" y="3319438"/>
            <a:ext cx="304800" cy="6858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0">
            <a:gsLst>
              <a:gs pos="0">
                <a:srgbClr val="FFFF00"/>
              </a:gs>
              <a:gs pos="100000">
                <a:srgbClr val="FF0000"/>
              </a:gs>
            </a:gsLst>
            <a:lin ang="18900000" scaled="1"/>
          </a:gradFill>
          <a:ln w="38100">
            <a:solidFill>
              <a:srgbClr val="FF0000"/>
            </a:solidFill>
            <a:miter lim="800000"/>
            <a:headEnd/>
            <a:tailEnd/>
          </a:ln>
        </p:spPr>
        <p:txBody>
          <a:bodyPr lIns="90000" tIns="46800" rIns="90000" bIns="46800" anchor="ctr">
            <a:spAutoFit/>
          </a:bodyPr>
          <a:lstStyle/>
          <a:p>
            <a:endParaRPr lang="zh-CN" altLang="en-US"/>
          </a:p>
        </p:txBody>
      </p:sp>
      <p:graphicFrame>
        <p:nvGraphicFramePr>
          <p:cNvPr id="458760" name="Object 8"/>
          <p:cNvGraphicFramePr>
            <a:graphicFrameLocks noChangeAspect="1"/>
          </p:cNvGraphicFramePr>
          <p:nvPr>
            <p:extLst>
              <p:ext uri="{D42A27DB-BD31-4B8C-83A1-F6EECF244321}">
                <p14:modId xmlns:p14="http://schemas.microsoft.com/office/powerpoint/2010/main" val="3651712446"/>
              </p:ext>
            </p:extLst>
          </p:nvPr>
        </p:nvGraphicFramePr>
        <p:xfrm>
          <a:off x="6948488" y="3979838"/>
          <a:ext cx="1800225" cy="585788"/>
        </p:xfrm>
        <a:graphic>
          <a:graphicData uri="http://schemas.openxmlformats.org/presentationml/2006/ole">
            <mc:AlternateContent xmlns:mc="http://schemas.openxmlformats.org/markup-compatibility/2006">
              <mc:Choice xmlns:v="urn:schemas-microsoft-com:vml" Requires="v">
                <p:oleObj spid="_x0000_s224376" name="公式" r:id="rId11" imgW="771491" imgH="142795" progId="Equation.3">
                  <p:embed/>
                </p:oleObj>
              </mc:Choice>
              <mc:Fallback>
                <p:oleObj name="公式" r:id="rId11" imgW="771491" imgH="142795"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48488" y="3979838"/>
                        <a:ext cx="1800225" cy="5857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8761" name="AutoShape 9"/>
          <p:cNvSpPr>
            <a:spLocks noChangeArrowheads="1"/>
          </p:cNvSpPr>
          <p:nvPr/>
        </p:nvSpPr>
        <p:spPr bwMode="auto">
          <a:xfrm flipH="1">
            <a:off x="7956550" y="3357538"/>
            <a:ext cx="304800" cy="6858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0">
            <a:gsLst>
              <a:gs pos="0">
                <a:srgbClr val="FFFF00"/>
              </a:gs>
              <a:gs pos="100000">
                <a:srgbClr val="FF0000"/>
              </a:gs>
            </a:gsLst>
            <a:lin ang="18900000" scaled="1"/>
          </a:gradFill>
          <a:ln w="38100">
            <a:solidFill>
              <a:srgbClr val="FF0000"/>
            </a:solidFill>
            <a:miter lim="800000"/>
            <a:headEnd/>
            <a:tailEnd/>
          </a:ln>
        </p:spPr>
        <p:txBody>
          <a:bodyPr lIns="90000" tIns="46800" rIns="90000" bIns="46800" anchor="ctr">
            <a:spAutoFit/>
          </a:bodyPr>
          <a:lstStyle/>
          <a:p>
            <a:endParaRPr lang="zh-CN" altLang="en-US"/>
          </a:p>
        </p:txBody>
      </p:sp>
      <p:graphicFrame>
        <p:nvGraphicFramePr>
          <p:cNvPr id="458762" name="Object 10"/>
          <p:cNvGraphicFramePr>
            <a:graphicFrameLocks noChangeAspect="1"/>
          </p:cNvGraphicFramePr>
          <p:nvPr>
            <p:extLst>
              <p:ext uri="{D42A27DB-BD31-4B8C-83A1-F6EECF244321}">
                <p14:modId xmlns:p14="http://schemas.microsoft.com/office/powerpoint/2010/main" val="1740186854"/>
              </p:ext>
            </p:extLst>
          </p:nvPr>
        </p:nvGraphicFramePr>
        <p:xfrm>
          <a:off x="5338763" y="4046513"/>
          <a:ext cx="1584325" cy="431800"/>
        </p:xfrm>
        <a:graphic>
          <a:graphicData uri="http://schemas.openxmlformats.org/presentationml/2006/ole">
            <mc:AlternateContent xmlns:mc="http://schemas.openxmlformats.org/markup-compatibility/2006">
              <mc:Choice xmlns:v="urn:schemas-microsoft-com:vml" Requires="v">
                <p:oleObj spid="_x0000_s224377" name="公式" r:id="rId13" imgW="657306" imgH="95287" progId="Equation.3">
                  <p:embed/>
                </p:oleObj>
              </mc:Choice>
              <mc:Fallback>
                <p:oleObj name="公式" r:id="rId13" imgW="657306" imgH="95287"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8763" y="4046513"/>
                        <a:ext cx="15843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8763" name="Rectangle 11"/>
          <p:cNvSpPr>
            <a:spLocks noChangeArrowheads="1"/>
          </p:cNvSpPr>
          <p:nvPr/>
        </p:nvSpPr>
        <p:spPr bwMode="auto">
          <a:xfrm>
            <a:off x="527050" y="620688"/>
            <a:ext cx="3324225" cy="519113"/>
          </a:xfrm>
          <a:prstGeom prst="rect">
            <a:avLst/>
          </a:prstGeom>
          <a:noFill/>
          <a:ln w="9525">
            <a:noFill/>
            <a:miter lim="800000"/>
            <a:headEnd/>
            <a:tailEnd/>
          </a:ln>
          <a:effectLst/>
        </p:spPr>
        <p:txBody>
          <a:bodyPr>
            <a:spAutoFit/>
          </a:bodyPr>
          <a:lstStyle/>
          <a:p>
            <a:pPr eaLnBrk="1" hangingPunct="1">
              <a:defRPr/>
            </a:pPr>
            <a:r>
              <a:rPr lang="en-US" altLang="zh-CN" sz="2800" dirty="0">
                <a:solidFill>
                  <a:srgbClr val="007E00"/>
                </a:solidFill>
                <a:latin typeface="Times New Roman" pitchFamily="18" charset="0"/>
              </a:rPr>
              <a:t>(2)</a:t>
            </a:r>
            <a:r>
              <a:rPr lang="en-US" altLang="zh-CN" sz="2800" dirty="0">
                <a:solidFill>
                  <a:srgbClr val="007E00"/>
                </a:solidFill>
              </a:rPr>
              <a:t> </a:t>
            </a:r>
            <a:r>
              <a:rPr lang="zh-CN" altLang="en-US" sz="2800" dirty="0">
                <a:solidFill>
                  <a:srgbClr val="007E00"/>
                </a:solidFill>
              </a:rPr>
              <a:t>计算</a:t>
            </a:r>
            <a:r>
              <a:rPr lang="zh-CN" altLang="en-US" sz="2800" dirty="0">
                <a:solidFill>
                  <a:srgbClr val="007E00"/>
                </a:solidFill>
                <a:latin typeface="Times New Roman" pitchFamily="18" charset="0"/>
              </a:rPr>
              <a:t> </a:t>
            </a:r>
            <a:r>
              <a:rPr lang="en-US" altLang="zh-CN" sz="2800" i="1" dirty="0">
                <a:solidFill>
                  <a:srgbClr val="007E00"/>
                </a:solidFill>
                <a:latin typeface="Times New Roman" pitchFamily="18" charset="0"/>
              </a:rPr>
              <a:t>r</a:t>
            </a:r>
            <a:r>
              <a:rPr lang="en-US" altLang="zh-CN" sz="2800" dirty="0">
                <a:solidFill>
                  <a:srgbClr val="007E00"/>
                </a:solidFill>
                <a:latin typeface="Times New Roman" pitchFamily="18" charset="0"/>
              </a:rPr>
              <a:t> </a:t>
            </a:r>
            <a:r>
              <a:rPr lang="en-US" altLang="zh-CN" sz="2800" baseline="-25000" dirty="0" err="1">
                <a:solidFill>
                  <a:srgbClr val="007E00"/>
                </a:solidFill>
                <a:latin typeface="Times New Roman" pitchFamily="18" charset="0"/>
              </a:rPr>
              <a:t>i</a:t>
            </a:r>
            <a:r>
              <a:rPr lang="zh-CN" altLang="en-US" sz="2800" dirty="0">
                <a:solidFill>
                  <a:srgbClr val="007E00"/>
                </a:solidFill>
                <a:latin typeface="Times New Roman" pitchFamily="18" charset="0"/>
              </a:rPr>
              <a:t>和 </a:t>
            </a:r>
            <a:r>
              <a:rPr lang="en-US" altLang="zh-CN" sz="2800" i="1" dirty="0">
                <a:solidFill>
                  <a:srgbClr val="007E00"/>
                </a:solidFill>
                <a:latin typeface="Times New Roman" pitchFamily="18" charset="0"/>
              </a:rPr>
              <a:t>r</a:t>
            </a:r>
            <a:r>
              <a:rPr lang="en-US" altLang="zh-CN" sz="2800" dirty="0">
                <a:solidFill>
                  <a:srgbClr val="007E00"/>
                </a:solidFill>
                <a:latin typeface="Times New Roman" pitchFamily="18" charset="0"/>
              </a:rPr>
              <a:t> </a:t>
            </a:r>
            <a:r>
              <a:rPr lang="en-US" altLang="zh-CN" sz="2800" baseline="-25000" dirty="0">
                <a:solidFill>
                  <a:srgbClr val="007E00"/>
                </a:solidFill>
                <a:latin typeface="Times New Roman" pitchFamily="18" charset="0"/>
              </a:rPr>
              <a:t>0</a:t>
            </a:r>
            <a:r>
              <a:rPr lang="zh-CN" altLang="en-US" sz="2800" dirty="0">
                <a:solidFill>
                  <a:srgbClr val="007E00"/>
                </a:solidFill>
                <a:latin typeface="Times New Roman" pitchFamily="18" charset="0"/>
              </a:rPr>
              <a:t>。</a:t>
            </a:r>
          </a:p>
        </p:txBody>
      </p:sp>
      <p:graphicFrame>
        <p:nvGraphicFramePr>
          <p:cNvPr id="458764" name="Object 12"/>
          <p:cNvGraphicFramePr>
            <a:graphicFrameLocks noGrp="1" noChangeAspect="1"/>
          </p:cNvGraphicFramePr>
          <p:nvPr>
            <p:ph sz="half" idx="4294967295"/>
            <p:extLst>
              <p:ext uri="{D42A27DB-BD31-4B8C-83A1-F6EECF244321}">
                <p14:modId xmlns:p14="http://schemas.microsoft.com/office/powerpoint/2010/main" val="4179415479"/>
              </p:ext>
            </p:extLst>
          </p:nvPr>
        </p:nvGraphicFramePr>
        <p:xfrm>
          <a:off x="0" y="4662463"/>
          <a:ext cx="2232025" cy="523875"/>
        </p:xfrm>
        <a:graphic>
          <a:graphicData uri="http://schemas.openxmlformats.org/presentationml/2006/ole">
            <mc:AlternateContent xmlns:mc="http://schemas.openxmlformats.org/markup-compatibility/2006">
              <mc:Choice xmlns:v="urn:schemas-microsoft-com:vml" Requires="v">
                <p:oleObj spid="_x0000_s224378" name="公式" r:id="rId15" imgW="1040948" imgH="215806" progId="Equation.3">
                  <p:embed/>
                </p:oleObj>
              </mc:Choice>
              <mc:Fallback>
                <p:oleObj name="公式" r:id="rId15" imgW="1040948" imgH="215806" progId="Equation.3">
                  <p:embed/>
                  <p:pic>
                    <p:nvPicPr>
                      <p:cNvPr id="0" name="Object 12"/>
                      <p:cNvPicPr>
                        <a:picLocks noGrp="1"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4662463"/>
                        <a:ext cx="22320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8776" name="Object 24"/>
          <p:cNvGraphicFramePr>
            <a:graphicFrameLocks noGrp="1" noChangeAspect="1"/>
          </p:cNvGraphicFramePr>
          <p:nvPr>
            <p:ph sz="half" idx="4294967295"/>
            <p:extLst>
              <p:ext uri="{D42A27DB-BD31-4B8C-83A1-F6EECF244321}">
                <p14:modId xmlns:p14="http://schemas.microsoft.com/office/powerpoint/2010/main" val="2952447145"/>
              </p:ext>
            </p:extLst>
          </p:nvPr>
        </p:nvGraphicFramePr>
        <p:xfrm>
          <a:off x="1966913" y="4435451"/>
          <a:ext cx="3359150" cy="957263"/>
        </p:xfrm>
        <a:graphic>
          <a:graphicData uri="http://schemas.openxmlformats.org/presentationml/2006/ole">
            <mc:AlternateContent xmlns:mc="http://schemas.openxmlformats.org/markup-compatibility/2006">
              <mc:Choice xmlns:v="urn:schemas-microsoft-com:vml" Requires="v">
                <p:oleObj spid="_x0000_s224379" name="公式" r:id="rId17" imgW="1624895" imgH="406224" progId="Equation.3">
                  <p:embed/>
                </p:oleObj>
              </mc:Choice>
              <mc:Fallback>
                <p:oleObj name="公式" r:id="rId17" imgW="1624895" imgH="406224" progId="Equation.3">
                  <p:embed/>
                  <p:pic>
                    <p:nvPicPr>
                      <p:cNvPr id="0" name="Object 24"/>
                      <p:cNvPicPr>
                        <a:picLocks noGrp="1"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66913" y="4435451"/>
                        <a:ext cx="3359150"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8765" name="Object 13"/>
          <p:cNvGraphicFramePr>
            <a:graphicFrameLocks noChangeAspect="1"/>
          </p:cNvGraphicFramePr>
          <p:nvPr>
            <p:extLst>
              <p:ext uri="{D42A27DB-BD31-4B8C-83A1-F6EECF244321}">
                <p14:modId xmlns:p14="http://schemas.microsoft.com/office/powerpoint/2010/main" val="539410281"/>
              </p:ext>
            </p:extLst>
          </p:nvPr>
        </p:nvGraphicFramePr>
        <p:xfrm>
          <a:off x="950913" y="5286351"/>
          <a:ext cx="4916487" cy="1036637"/>
        </p:xfrm>
        <a:graphic>
          <a:graphicData uri="http://schemas.openxmlformats.org/presentationml/2006/ole">
            <mc:AlternateContent xmlns:mc="http://schemas.openxmlformats.org/markup-compatibility/2006">
              <mc:Choice xmlns:v="urn:schemas-microsoft-com:vml" Requires="v">
                <p:oleObj spid="_x0000_s224380" name="公式" r:id="rId19" imgW="2145369" imgH="444307" progId="Equation.3">
                  <p:embed/>
                </p:oleObj>
              </mc:Choice>
              <mc:Fallback>
                <p:oleObj name="公式" r:id="rId19" imgW="2145369" imgH="444307" progId="Equation.3">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50913" y="5286351"/>
                        <a:ext cx="4916487" cy="103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8766" name="Object 14"/>
          <p:cNvGraphicFramePr>
            <a:graphicFrameLocks noChangeAspect="1"/>
          </p:cNvGraphicFramePr>
          <p:nvPr>
            <p:extLst>
              <p:ext uri="{D42A27DB-BD31-4B8C-83A1-F6EECF244321}">
                <p14:modId xmlns:p14="http://schemas.microsoft.com/office/powerpoint/2010/main" val="1876468600"/>
              </p:ext>
            </p:extLst>
          </p:nvPr>
        </p:nvGraphicFramePr>
        <p:xfrm>
          <a:off x="1014413" y="6154713"/>
          <a:ext cx="5934075" cy="565150"/>
        </p:xfrm>
        <a:graphic>
          <a:graphicData uri="http://schemas.openxmlformats.org/presentationml/2006/ole">
            <mc:AlternateContent xmlns:mc="http://schemas.openxmlformats.org/markup-compatibility/2006">
              <mc:Choice xmlns:v="urn:schemas-microsoft-com:vml" Requires="v">
                <p:oleObj spid="_x0000_s224381" name="公式" r:id="rId21" imgW="2755900" imgH="228600" progId="Equation.3">
                  <p:embed/>
                </p:oleObj>
              </mc:Choice>
              <mc:Fallback>
                <p:oleObj name="公式" r:id="rId21" imgW="2755900" imgH="228600" progId="Equation.3">
                  <p:embed/>
                  <p:pic>
                    <p:nvPicPr>
                      <p:cNvPr id="0" name="Object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14413" y="6154713"/>
                        <a:ext cx="5934075"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2" descr="25%"/>
          <p:cNvSpPr txBox="1">
            <a:spLocks noChangeArrowheads="1"/>
          </p:cNvSpPr>
          <p:nvPr/>
        </p:nvSpPr>
        <p:spPr bwMode="auto">
          <a:xfrm>
            <a:off x="0" y="83374"/>
            <a:ext cx="3371850" cy="525401"/>
          </a:xfrm>
          <a:prstGeom prst="rect">
            <a:avLst/>
          </a:prstGeom>
          <a:noFill/>
          <a:ln w="38100">
            <a:noFill/>
            <a:miter lim="800000"/>
            <a:headEnd/>
            <a:tailEnd/>
          </a:ln>
          <a:effectLst/>
        </p:spPr>
        <p:txBody>
          <a:bodyPr lIns="90000" tIns="46800" rIns="90000" bIns="46800" anchor="ctr">
            <a:spAutoFit/>
          </a:bodyPr>
          <a:lstStyle>
            <a:defPPr>
              <a:defRPr lang="zh-CN"/>
            </a:defPPr>
            <a:lvl1pPr eaLnBrk="1" hangingPunct="1">
              <a:spcBef>
                <a:spcPct val="50000"/>
              </a:spcBef>
              <a:defRPr sz="2800">
                <a:solidFill>
                  <a:srgbClr val="0000FF"/>
                </a:solidFill>
                <a:latin typeface="微软雅黑" panose="020B0503020204020204" pitchFamily="34" charset="-122"/>
                <a:ea typeface="微软雅黑" panose="020B0503020204020204" pitchFamily="34" charset="-122"/>
              </a:defRPr>
            </a:lvl1pPr>
          </a:lstStyle>
          <a:p>
            <a:r>
              <a:rPr lang="zh-CN" altLang="en-US" dirty="0" smtClean="0"/>
              <a:t>例题：两级</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8759"/>
                                        </p:tgtEl>
                                        <p:attrNameLst>
                                          <p:attrName>style.visibility</p:attrName>
                                        </p:attrNameLst>
                                      </p:cBhvr>
                                      <p:to>
                                        <p:strVal val="visible"/>
                                      </p:to>
                                    </p:set>
                                    <p:animEffect transition="in" filter="wipe(left)">
                                      <p:cBhvr>
                                        <p:cTn id="7" dur="1000"/>
                                        <p:tgtEl>
                                          <p:spTgt spid="458759"/>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458758"/>
                                        </p:tgtEl>
                                        <p:attrNameLst>
                                          <p:attrName>style.visibility</p:attrName>
                                        </p:attrNameLst>
                                      </p:cBhvr>
                                      <p:to>
                                        <p:strVal val="visible"/>
                                      </p:to>
                                    </p:set>
                                    <p:animEffect transition="in" filter="wipe(left)">
                                      <p:cBhvr>
                                        <p:cTn id="11" dur="1000"/>
                                        <p:tgtEl>
                                          <p:spTgt spid="45875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58757"/>
                                        </p:tgtEl>
                                        <p:attrNameLst>
                                          <p:attrName>style.visibility</p:attrName>
                                        </p:attrNameLst>
                                      </p:cBhvr>
                                      <p:to>
                                        <p:strVal val="visible"/>
                                      </p:to>
                                    </p:set>
                                    <p:animEffect transition="in" filter="wipe(left)">
                                      <p:cBhvr>
                                        <p:cTn id="16" dur="500"/>
                                        <p:tgtEl>
                                          <p:spTgt spid="45875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458764"/>
                                        </p:tgtEl>
                                        <p:attrNameLst>
                                          <p:attrName>style.visibility</p:attrName>
                                        </p:attrNameLst>
                                      </p:cBhvr>
                                      <p:to>
                                        <p:strVal val="visible"/>
                                      </p:to>
                                    </p:set>
                                    <p:animEffect transition="in" filter="wipe(left)">
                                      <p:cBhvr>
                                        <p:cTn id="21" dur="500"/>
                                        <p:tgtEl>
                                          <p:spTgt spid="45876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58756"/>
                                        </p:tgtEl>
                                        <p:attrNameLst>
                                          <p:attrName>style.visibility</p:attrName>
                                        </p:attrNameLst>
                                      </p:cBhvr>
                                      <p:to>
                                        <p:strVal val="visible"/>
                                      </p:to>
                                    </p:set>
                                    <p:animEffect transition="in" filter="wipe(left)">
                                      <p:cBhvr>
                                        <p:cTn id="26" dur="1000"/>
                                        <p:tgtEl>
                                          <p:spTgt spid="458756"/>
                                        </p:tgtEl>
                                      </p:cBhvr>
                                    </p:animEffect>
                                  </p:childTnLst>
                                </p:cTn>
                              </p:par>
                            </p:childTnLst>
                          </p:cTn>
                        </p:par>
                        <p:par>
                          <p:cTn id="27" fill="hold" nodeType="afterGroup">
                            <p:stCondLst>
                              <p:cond delay="1000"/>
                            </p:stCondLst>
                            <p:childTnLst>
                              <p:par>
                                <p:cTn id="28" presetID="22" presetClass="entr" presetSubtype="8" fill="hold" nodeType="afterEffect">
                                  <p:stCondLst>
                                    <p:cond delay="0"/>
                                  </p:stCondLst>
                                  <p:childTnLst>
                                    <p:set>
                                      <p:cBhvr>
                                        <p:cTn id="29" dur="1" fill="hold">
                                          <p:stCondLst>
                                            <p:cond delay="0"/>
                                          </p:stCondLst>
                                        </p:cTn>
                                        <p:tgtEl>
                                          <p:spTgt spid="458755"/>
                                        </p:tgtEl>
                                        <p:attrNameLst>
                                          <p:attrName>style.visibility</p:attrName>
                                        </p:attrNameLst>
                                      </p:cBhvr>
                                      <p:to>
                                        <p:strVal val="visible"/>
                                      </p:to>
                                    </p:set>
                                    <p:animEffect transition="in" filter="wipe(left)">
                                      <p:cBhvr>
                                        <p:cTn id="30" dur="1000"/>
                                        <p:tgtEl>
                                          <p:spTgt spid="45875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458765"/>
                                        </p:tgtEl>
                                        <p:attrNameLst>
                                          <p:attrName>style.visibility</p:attrName>
                                        </p:attrNameLst>
                                      </p:cBhvr>
                                      <p:to>
                                        <p:strVal val="visible"/>
                                      </p:to>
                                    </p:set>
                                    <p:animEffect transition="in" filter="wipe(left)">
                                      <p:cBhvr>
                                        <p:cTn id="35" dur="1000"/>
                                        <p:tgtEl>
                                          <p:spTgt spid="45876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458766"/>
                                        </p:tgtEl>
                                        <p:attrNameLst>
                                          <p:attrName>style.visibility</p:attrName>
                                        </p:attrNameLst>
                                      </p:cBhvr>
                                      <p:to>
                                        <p:strVal val="visible"/>
                                      </p:to>
                                    </p:set>
                                    <p:animEffect transition="in" filter="wipe(left)">
                                      <p:cBhvr>
                                        <p:cTn id="40" dur="1000"/>
                                        <p:tgtEl>
                                          <p:spTgt spid="45876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458776"/>
                                        </p:tgtEl>
                                        <p:attrNameLst>
                                          <p:attrName>style.visibility</p:attrName>
                                        </p:attrNameLst>
                                      </p:cBhvr>
                                      <p:to>
                                        <p:strVal val="visible"/>
                                      </p:to>
                                    </p:set>
                                    <p:animEffect transition="in" filter="wipe(left)">
                                      <p:cBhvr>
                                        <p:cTn id="45" dur="500"/>
                                        <p:tgtEl>
                                          <p:spTgt spid="45877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458762"/>
                                        </p:tgtEl>
                                        <p:attrNameLst>
                                          <p:attrName>style.visibility</p:attrName>
                                        </p:attrNameLst>
                                      </p:cBhvr>
                                      <p:to>
                                        <p:strVal val="visible"/>
                                      </p:to>
                                    </p:set>
                                    <p:animEffect transition="in" filter="wipe(left)">
                                      <p:cBhvr>
                                        <p:cTn id="50" dur="500"/>
                                        <p:tgtEl>
                                          <p:spTgt spid="45876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8" presetClass="entr" presetSubtype="9" fill="hold" grpId="0" nodeType="clickEffect">
                                  <p:stCondLst>
                                    <p:cond delay="0"/>
                                  </p:stCondLst>
                                  <p:childTnLst>
                                    <p:set>
                                      <p:cBhvr>
                                        <p:cTn id="54" dur="1" fill="hold">
                                          <p:stCondLst>
                                            <p:cond delay="0"/>
                                          </p:stCondLst>
                                        </p:cTn>
                                        <p:tgtEl>
                                          <p:spTgt spid="458761"/>
                                        </p:tgtEl>
                                        <p:attrNameLst>
                                          <p:attrName>style.visibility</p:attrName>
                                        </p:attrNameLst>
                                      </p:cBhvr>
                                      <p:to>
                                        <p:strVal val="visible"/>
                                      </p:to>
                                    </p:set>
                                    <p:animEffect transition="in" filter="strips(upLeft)">
                                      <p:cBhvr>
                                        <p:cTn id="55" dur="500"/>
                                        <p:tgtEl>
                                          <p:spTgt spid="45876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32" fill="hold" nodeType="clickEffect">
                                  <p:stCondLst>
                                    <p:cond delay="0"/>
                                  </p:stCondLst>
                                  <p:childTnLst>
                                    <p:set>
                                      <p:cBhvr>
                                        <p:cTn id="59" dur="1" fill="hold">
                                          <p:stCondLst>
                                            <p:cond delay="0"/>
                                          </p:stCondLst>
                                        </p:cTn>
                                        <p:tgtEl>
                                          <p:spTgt spid="458760"/>
                                        </p:tgtEl>
                                        <p:attrNameLst>
                                          <p:attrName>style.visibility</p:attrName>
                                        </p:attrNameLst>
                                      </p:cBhvr>
                                      <p:to>
                                        <p:strVal val="visible"/>
                                      </p:to>
                                    </p:set>
                                    <p:animEffect transition="in" filter="box(out)">
                                      <p:cBhvr>
                                        <p:cTn id="60" dur="500"/>
                                        <p:tgtEl>
                                          <p:spTgt spid="458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6" grpId="0" animBg="1"/>
      <p:bldP spid="458759" grpId="0" animBg="1"/>
      <p:bldP spid="458761"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82" name="Picture 2" descr="图片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969218"/>
            <a:ext cx="7767637"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60803" name="Object 3"/>
          <p:cNvGraphicFramePr>
            <a:graphicFrameLocks noChangeAspect="1"/>
          </p:cNvGraphicFramePr>
          <p:nvPr>
            <p:extLst>
              <p:ext uri="{D42A27DB-BD31-4B8C-83A1-F6EECF244321}">
                <p14:modId xmlns:p14="http://schemas.microsoft.com/office/powerpoint/2010/main" val="2208595317"/>
              </p:ext>
            </p:extLst>
          </p:nvPr>
        </p:nvGraphicFramePr>
        <p:xfrm>
          <a:off x="4378325" y="3552080"/>
          <a:ext cx="485775" cy="596900"/>
        </p:xfrm>
        <a:graphic>
          <a:graphicData uri="http://schemas.openxmlformats.org/presentationml/2006/ole">
            <mc:AlternateContent xmlns:mc="http://schemas.openxmlformats.org/markup-compatibility/2006">
              <mc:Choice xmlns:v="urn:schemas-microsoft-com:vml" Requires="v">
                <p:oleObj spid="_x0000_s148986" name="Equation" r:id="rId5" imgW="95289" imgH="133347" progId="Equation.3">
                  <p:embed/>
                </p:oleObj>
              </mc:Choice>
              <mc:Fallback>
                <p:oleObj name="Equation" r:id="rId5" imgW="95289" imgH="133347"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78325" y="3552080"/>
                        <a:ext cx="485775" cy="5969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04" name="AutoShape 4"/>
          <p:cNvSpPr>
            <a:spLocks noChangeArrowheads="1"/>
          </p:cNvSpPr>
          <p:nvPr/>
        </p:nvSpPr>
        <p:spPr bwMode="auto">
          <a:xfrm>
            <a:off x="4284663" y="3177430"/>
            <a:ext cx="304800" cy="6858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0">
            <a:gsLst>
              <a:gs pos="0">
                <a:srgbClr val="FFFF00"/>
              </a:gs>
              <a:gs pos="100000">
                <a:srgbClr val="FF0000"/>
              </a:gs>
            </a:gsLst>
            <a:lin ang="18900000" scaled="1"/>
          </a:gradFill>
          <a:ln w="38100">
            <a:solidFill>
              <a:srgbClr val="FF0000"/>
            </a:solidFill>
            <a:miter lim="800000"/>
            <a:headEnd/>
            <a:tailEnd/>
          </a:ln>
        </p:spPr>
        <p:txBody>
          <a:bodyPr lIns="90000" tIns="46800" rIns="90000" bIns="46800" anchor="ctr">
            <a:spAutoFit/>
          </a:bodyPr>
          <a:lstStyle/>
          <a:p>
            <a:endParaRPr lang="zh-CN" altLang="en-US"/>
          </a:p>
        </p:txBody>
      </p:sp>
      <p:sp>
        <p:nvSpPr>
          <p:cNvPr id="460805" name="Rectangle 5"/>
          <p:cNvSpPr>
            <a:spLocks noChangeArrowheads="1"/>
          </p:cNvSpPr>
          <p:nvPr/>
        </p:nvSpPr>
        <p:spPr bwMode="auto">
          <a:xfrm>
            <a:off x="592138" y="634255"/>
            <a:ext cx="3548062" cy="519113"/>
          </a:xfrm>
          <a:prstGeom prst="rect">
            <a:avLst/>
          </a:prstGeom>
          <a:noFill/>
          <a:ln w="9525">
            <a:noFill/>
            <a:miter lim="800000"/>
            <a:headEnd/>
            <a:tailEnd/>
          </a:ln>
          <a:effectLst/>
        </p:spPr>
        <p:txBody>
          <a:bodyPr>
            <a:spAutoFit/>
          </a:bodyPr>
          <a:lstStyle/>
          <a:p>
            <a:pPr eaLnBrk="1" hangingPunct="1">
              <a:defRPr/>
            </a:pPr>
            <a:r>
              <a:rPr lang="en-US" altLang="zh-CN" sz="2800">
                <a:solidFill>
                  <a:srgbClr val="006600"/>
                </a:solidFill>
                <a:effectLst>
                  <a:outerShdw blurRad="38100" dist="38100" dir="2700000" algn="tl">
                    <a:srgbClr val="C0C0C0"/>
                  </a:outerShdw>
                </a:effectLst>
                <a:latin typeface="Times New Roman" pitchFamily="18" charset="0"/>
              </a:rPr>
              <a:t>(3) </a:t>
            </a:r>
            <a:r>
              <a:rPr lang="zh-CN" altLang="en-US" sz="2800">
                <a:solidFill>
                  <a:srgbClr val="006600"/>
                </a:solidFill>
                <a:effectLst>
                  <a:outerShdw blurRad="38100" dist="38100" dir="2700000" algn="tl">
                    <a:srgbClr val="C0C0C0"/>
                  </a:outerShdw>
                </a:effectLst>
              </a:rPr>
              <a:t>求电压放大倍数</a:t>
            </a:r>
          </a:p>
        </p:txBody>
      </p:sp>
      <p:graphicFrame>
        <p:nvGraphicFramePr>
          <p:cNvPr id="460806" name="Object 6"/>
          <p:cNvGraphicFramePr>
            <a:graphicFrameLocks noChangeAspect="1"/>
          </p:cNvGraphicFramePr>
          <p:nvPr>
            <p:extLst>
              <p:ext uri="{D42A27DB-BD31-4B8C-83A1-F6EECF244321}">
                <p14:modId xmlns:p14="http://schemas.microsoft.com/office/powerpoint/2010/main" val="2838962274"/>
              </p:ext>
            </p:extLst>
          </p:nvPr>
        </p:nvGraphicFramePr>
        <p:xfrm>
          <a:off x="788988" y="5699968"/>
          <a:ext cx="7023100" cy="1041400"/>
        </p:xfrm>
        <a:graphic>
          <a:graphicData uri="http://schemas.openxmlformats.org/presentationml/2006/ole">
            <mc:AlternateContent xmlns:mc="http://schemas.openxmlformats.org/markup-compatibility/2006">
              <mc:Choice xmlns:v="urn:schemas-microsoft-com:vml" Requires="v">
                <p:oleObj spid="_x0000_s148987" name="公式" r:id="rId7" imgW="3302000" imgH="444500" progId="Equation.3">
                  <p:embed/>
                </p:oleObj>
              </mc:Choice>
              <mc:Fallback>
                <p:oleObj name="公式" r:id="rId7" imgW="3302000" imgH="4445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8988" y="5699968"/>
                        <a:ext cx="70231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07" name="Rectangle 7"/>
          <p:cNvSpPr>
            <a:spLocks noChangeArrowheads="1"/>
          </p:cNvSpPr>
          <p:nvPr/>
        </p:nvSpPr>
        <p:spPr bwMode="auto">
          <a:xfrm>
            <a:off x="746125" y="4782393"/>
            <a:ext cx="5181600" cy="519112"/>
          </a:xfrm>
          <a:prstGeom prst="rect">
            <a:avLst/>
          </a:prstGeom>
          <a:noFill/>
          <a:ln w="9525">
            <a:noFill/>
            <a:miter lim="800000"/>
            <a:headEnd/>
            <a:tailEnd/>
          </a:ln>
          <a:effectLst/>
        </p:spPr>
        <p:txBody>
          <a:bodyPr>
            <a:spAutoFit/>
          </a:bodyPr>
          <a:lstStyle/>
          <a:p>
            <a:pPr eaLnBrk="1" hangingPunct="1">
              <a:defRPr/>
            </a:pPr>
            <a:r>
              <a:rPr lang="zh-CN" altLang="en-US" sz="2800">
                <a:solidFill>
                  <a:srgbClr val="000099"/>
                </a:solidFill>
                <a:effectLst>
                  <a:outerShdw blurRad="38100" dist="38100" dir="2700000" algn="tl">
                    <a:srgbClr val="C0C0C0"/>
                  </a:outerShdw>
                </a:effectLst>
              </a:rPr>
              <a:t>第一级放大电路为射极输出器</a:t>
            </a:r>
          </a:p>
        </p:txBody>
      </p:sp>
      <p:graphicFrame>
        <p:nvGraphicFramePr>
          <p:cNvPr id="460808" name="Object 8"/>
          <p:cNvGraphicFramePr>
            <a:graphicFrameLocks noChangeAspect="1"/>
          </p:cNvGraphicFramePr>
          <p:nvPr>
            <p:extLst>
              <p:ext uri="{D42A27DB-BD31-4B8C-83A1-F6EECF244321}">
                <p14:modId xmlns:p14="http://schemas.microsoft.com/office/powerpoint/2010/main" val="174323995"/>
              </p:ext>
            </p:extLst>
          </p:nvPr>
        </p:nvGraphicFramePr>
        <p:xfrm>
          <a:off x="755650" y="5279280"/>
          <a:ext cx="3651250" cy="514350"/>
        </p:xfrm>
        <a:graphic>
          <a:graphicData uri="http://schemas.openxmlformats.org/presentationml/2006/ole">
            <mc:AlternateContent xmlns:mc="http://schemas.openxmlformats.org/markup-compatibility/2006">
              <mc:Choice xmlns:v="urn:schemas-microsoft-com:vml" Requires="v">
                <p:oleObj spid="_x0000_s148988" name="公式" r:id="rId9" imgW="1701800" imgH="215900" progId="Equation.3">
                  <p:embed/>
                </p:oleObj>
              </mc:Choice>
              <mc:Fallback>
                <p:oleObj name="公式" r:id="rId9" imgW="1701800" imgH="2159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5279280"/>
                        <a:ext cx="36512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09" name="Object 9"/>
          <p:cNvGraphicFramePr>
            <a:graphicFrameLocks noGrp="1" noChangeAspect="1"/>
          </p:cNvGraphicFramePr>
          <p:nvPr>
            <p:ph idx="4294967295"/>
            <p:extLst>
              <p:ext uri="{D42A27DB-BD31-4B8C-83A1-F6EECF244321}">
                <p14:modId xmlns:p14="http://schemas.microsoft.com/office/powerpoint/2010/main" val="1632576273"/>
              </p:ext>
            </p:extLst>
          </p:nvPr>
        </p:nvGraphicFramePr>
        <p:xfrm>
          <a:off x="0" y="3847355"/>
          <a:ext cx="4349750" cy="1103313"/>
        </p:xfrm>
        <a:graphic>
          <a:graphicData uri="http://schemas.openxmlformats.org/presentationml/2006/ole">
            <mc:AlternateContent xmlns:mc="http://schemas.openxmlformats.org/markup-compatibility/2006">
              <mc:Choice xmlns:v="urn:schemas-microsoft-com:vml" Requires="v">
                <p:oleObj spid="_x0000_s148989" name="公式" r:id="rId11" imgW="1724112" imgH="371429" progId="Equation.3">
                  <p:embed/>
                </p:oleObj>
              </mc:Choice>
              <mc:Fallback>
                <p:oleObj name="公式" r:id="rId11" imgW="1724112" imgH="371429" progId="Equation.3">
                  <p:embed/>
                  <p:pic>
                    <p:nvPicPr>
                      <p:cNvPr id="0" name="Object 9"/>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3847355"/>
                        <a:ext cx="4349750" cy="110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2" descr="25%"/>
          <p:cNvSpPr txBox="1">
            <a:spLocks noChangeArrowheads="1"/>
          </p:cNvSpPr>
          <p:nvPr/>
        </p:nvSpPr>
        <p:spPr bwMode="auto">
          <a:xfrm>
            <a:off x="0" y="83374"/>
            <a:ext cx="3371850" cy="525401"/>
          </a:xfrm>
          <a:prstGeom prst="rect">
            <a:avLst/>
          </a:prstGeom>
          <a:noFill/>
          <a:ln w="38100">
            <a:noFill/>
            <a:miter lim="800000"/>
            <a:headEnd/>
            <a:tailEnd/>
          </a:ln>
          <a:effectLst/>
        </p:spPr>
        <p:txBody>
          <a:bodyPr lIns="90000" tIns="46800" rIns="90000" bIns="46800" anchor="ctr">
            <a:spAutoFit/>
          </a:bodyPr>
          <a:lstStyle>
            <a:defPPr>
              <a:defRPr lang="zh-CN"/>
            </a:defPPr>
            <a:lvl1pPr eaLnBrk="1" hangingPunct="1">
              <a:spcBef>
                <a:spcPct val="50000"/>
              </a:spcBef>
              <a:defRPr sz="2800">
                <a:solidFill>
                  <a:srgbClr val="0000FF"/>
                </a:solidFill>
                <a:latin typeface="微软雅黑" panose="020B0503020204020204" pitchFamily="34" charset="-122"/>
                <a:ea typeface="微软雅黑" panose="020B0503020204020204" pitchFamily="34" charset="-122"/>
              </a:defRPr>
            </a:lvl1pPr>
          </a:lstStyle>
          <a:p>
            <a:r>
              <a:rPr lang="zh-CN" altLang="en-US" dirty="0" smtClean="0"/>
              <a:t>例题：两级</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0809"/>
                                        </p:tgtEl>
                                        <p:attrNameLst>
                                          <p:attrName>style.visibility</p:attrName>
                                        </p:attrNameLst>
                                      </p:cBhvr>
                                      <p:to>
                                        <p:strVal val="visible"/>
                                      </p:to>
                                    </p:set>
                                    <p:animEffect transition="in" filter="wipe(left)">
                                      <p:cBhvr>
                                        <p:cTn id="7" dur="500"/>
                                        <p:tgtEl>
                                          <p:spTgt spid="4608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07"/>
                                        </p:tgtEl>
                                        <p:attrNameLst>
                                          <p:attrName>style.visibility</p:attrName>
                                        </p:attrNameLst>
                                      </p:cBhvr>
                                      <p:to>
                                        <p:strVal val="visible"/>
                                      </p:to>
                                    </p:set>
                                    <p:animEffect transition="in" filter="wipe(left)">
                                      <p:cBhvr>
                                        <p:cTn id="12" dur="500"/>
                                        <p:tgtEl>
                                          <p:spTgt spid="4608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804"/>
                                        </p:tgtEl>
                                        <p:attrNameLst>
                                          <p:attrName>style.visibility</p:attrName>
                                        </p:attrNameLst>
                                      </p:cBhvr>
                                      <p:to>
                                        <p:strVal val="visible"/>
                                      </p:to>
                                    </p:set>
                                    <p:animEffect transition="in" filter="wipe(left)">
                                      <p:cBhvr>
                                        <p:cTn id="17" dur="500"/>
                                        <p:tgtEl>
                                          <p:spTgt spid="460804"/>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460803"/>
                                        </p:tgtEl>
                                        <p:attrNameLst>
                                          <p:attrName>style.visibility</p:attrName>
                                        </p:attrNameLst>
                                      </p:cBhvr>
                                      <p:to>
                                        <p:strVal val="visible"/>
                                      </p:to>
                                    </p:set>
                                    <p:animEffect transition="in" filter="wipe(left)">
                                      <p:cBhvr>
                                        <p:cTn id="21" dur="500"/>
                                        <p:tgtEl>
                                          <p:spTgt spid="46080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460808"/>
                                        </p:tgtEl>
                                        <p:attrNameLst>
                                          <p:attrName>style.visibility</p:attrName>
                                        </p:attrNameLst>
                                      </p:cBhvr>
                                      <p:to>
                                        <p:strVal val="visible"/>
                                      </p:to>
                                    </p:set>
                                    <p:animEffect transition="in" filter="wipe(left)">
                                      <p:cBhvr>
                                        <p:cTn id="26" dur="500"/>
                                        <p:tgtEl>
                                          <p:spTgt spid="46080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460806"/>
                                        </p:tgtEl>
                                        <p:attrNameLst>
                                          <p:attrName>style.visibility</p:attrName>
                                        </p:attrNameLst>
                                      </p:cBhvr>
                                      <p:to>
                                        <p:strVal val="visible"/>
                                      </p:to>
                                    </p:set>
                                    <p:animEffect transition="in" filter="wipe(left)">
                                      <p:cBhvr>
                                        <p:cTn id="31" dur="500"/>
                                        <p:tgtEl>
                                          <p:spTgt spid="460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4" grpId="0" animBg="1"/>
      <p:bldP spid="460807"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ChangeArrowheads="1"/>
          </p:cNvSpPr>
          <p:nvPr/>
        </p:nvSpPr>
        <p:spPr bwMode="auto">
          <a:xfrm>
            <a:off x="592138" y="627782"/>
            <a:ext cx="3548062" cy="519112"/>
          </a:xfrm>
          <a:prstGeom prst="rect">
            <a:avLst/>
          </a:prstGeom>
          <a:noFill/>
          <a:ln w="9525">
            <a:noFill/>
            <a:miter lim="800000"/>
            <a:headEnd/>
            <a:tailEnd/>
          </a:ln>
          <a:effectLst/>
        </p:spPr>
        <p:txBody>
          <a:bodyPr>
            <a:spAutoFit/>
          </a:bodyPr>
          <a:lstStyle/>
          <a:p>
            <a:pPr eaLnBrk="1" hangingPunct="1">
              <a:defRPr/>
            </a:pPr>
            <a:r>
              <a:rPr lang="en-US" altLang="zh-CN" sz="2800">
                <a:solidFill>
                  <a:srgbClr val="006600"/>
                </a:solidFill>
                <a:effectLst>
                  <a:outerShdw blurRad="38100" dist="38100" dir="2700000" algn="tl">
                    <a:srgbClr val="C0C0C0"/>
                  </a:outerShdw>
                </a:effectLst>
                <a:latin typeface="Times New Roman" pitchFamily="18" charset="0"/>
              </a:rPr>
              <a:t>(3) </a:t>
            </a:r>
            <a:r>
              <a:rPr lang="zh-CN" altLang="en-US" sz="2800">
                <a:solidFill>
                  <a:srgbClr val="006600"/>
                </a:solidFill>
                <a:effectLst>
                  <a:outerShdw blurRad="38100" dist="38100" dir="2700000" algn="tl">
                    <a:srgbClr val="C0C0C0"/>
                  </a:outerShdw>
                </a:effectLst>
              </a:rPr>
              <a:t>求电压放大倍数</a:t>
            </a:r>
          </a:p>
        </p:txBody>
      </p:sp>
      <p:sp>
        <p:nvSpPr>
          <p:cNvPr id="462851" name="Rectangle 3"/>
          <p:cNvSpPr>
            <a:spLocks noChangeArrowheads="1"/>
          </p:cNvSpPr>
          <p:nvPr/>
        </p:nvSpPr>
        <p:spPr bwMode="auto">
          <a:xfrm>
            <a:off x="558800" y="4028207"/>
            <a:ext cx="7108825" cy="519112"/>
          </a:xfrm>
          <a:prstGeom prst="rect">
            <a:avLst/>
          </a:prstGeom>
          <a:noFill/>
          <a:ln w="9525">
            <a:noFill/>
            <a:miter lim="800000"/>
            <a:headEnd/>
            <a:tailEnd/>
          </a:ln>
          <a:effectLst/>
        </p:spPr>
        <p:txBody>
          <a:bodyPr>
            <a:spAutoFit/>
          </a:bodyPr>
          <a:lstStyle/>
          <a:p>
            <a:pPr eaLnBrk="1" hangingPunct="1">
              <a:defRPr/>
            </a:pPr>
            <a:r>
              <a:rPr lang="zh-CN" altLang="en-US" sz="2800">
                <a:solidFill>
                  <a:srgbClr val="000099"/>
                </a:solidFill>
                <a:effectLst>
                  <a:outerShdw blurRad="38100" dist="38100" dir="2700000" algn="tl">
                    <a:srgbClr val="C0C0C0"/>
                  </a:outerShdw>
                </a:effectLst>
              </a:rPr>
              <a:t>第二级放大电路为分压式偏置放大电路</a:t>
            </a:r>
          </a:p>
        </p:txBody>
      </p:sp>
      <p:graphicFrame>
        <p:nvGraphicFramePr>
          <p:cNvPr id="462852" name="Object 4"/>
          <p:cNvGraphicFramePr>
            <a:graphicFrameLocks noChangeAspect="1"/>
          </p:cNvGraphicFramePr>
          <p:nvPr>
            <p:extLst>
              <p:ext uri="{D42A27DB-BD31-4B8C-83A1-F6EECF244321}">
                <p14:modId xmlns:p14="http://schemas.microsoft.com/office/powerpoint/2010/main" val="1287754933"/>
              </p:ext>
            </p:extLst>
          </p:nvPr>
        </p:nvGraphicFramePr>
        <p:xfrm>
          <a:off x="585788" y="4460007"/>
          <a:ext cx="8320087" cy="1038225"/>
        </p:xfrm>
        <a:graphic>
          <a:graphicData uri="http://schemas.openxmlformats.org/presentationml/2006/ole">
            <mc:AlternateContent xmlns:mc="http://schemas.openxmlformats.org/markup-compatibility/2006">
              <mc:Choice xmlns:v="urn:schemas-microsoft-com:vml" Requires="v">
                <p:oleObj spid="_x0000_s150784" name="公式" r:id="rId4" imgW="4127500" imgH="444500" progId="Equation.3">
                  <p:embed/>
                </p:oleObj>
              </mc:Choice>
              <mc:Fallback>
                <p:oleObj name="公式" r:id="rId4" imgW="4127500" imgH="444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788" y="4460007"/>
                        <a:ext cx="8320087"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2853" name="Rectangle 5"/>
          <p:cNvSpPr>
            <a:spLocks noChangeArrowheads="1"/>
          </p:cNvSpPr>
          <p:nvPr/>
        </p:nvSpPr>
        <p:spPr bwMode="auto">
          <a:xfrm>
            <a:off x="539750" y="5428382"/>
            <a:ext cx="320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zh-CN" altLang="en-US" sz="2800">
                <a:solidFill>
                  <a:srgbClr val="CC0000"/>
                </a:solidFill>
              </a:rPr>
              <a:t>总电压放大倍数</a:t>
            </a:r>
          </a:p>
        </p:txBody>
      </p:sp>
      <p:graphicFrame>
        <p:nvGraphicFramePr>
          <p:cNvPr id="462854" name="Object 6"/>
          <p:cNvGraphicFramePr>
            <a:graphicFrameLocks noChangeAspect="1"/>
          </p:cNvGraphicFramePr>
          <p:nvPr>
            <p:extLst>
              <p:ext uri="{D42A27DB-BD31-4B8C-83A1-F6EECF244321}">
                <p14:modId xmlns:p14="http://schemas.microsoft.com/office/powerpoint/2010/main" val="2605807808"/>
              </p:ext>
            </p:extLst>
          </p:nvPr>
        </p:nvGraphicFramePr>
        <p:xfrm>
          <a:off x="539750" y="5939557"/>
          <a:ext cx="6119813" cy="585787"/>
        </p:xfrm>
        <a:graphic>
          <a:graphicData uri="http://schemas.openxmlformats.org/presentationml/2006/ole">
            <mc:AlternateContent xmlns:mc="http://schemas.openxmlformats.org/markup-compatibility/2006">
              <mc:Choice xmlns:v="urn:schemas-microsoft-com:vml" Requires="v">
                <p:oleObj spid="_x0000_s150785" name="公式" r:id="rId6" imgW="2654300" imgH="228600" progId="Equation.3">
                  <p:embed/>
                </p:oleObj>
              </mc:Choice>
              <mc:Fallback>
                <p:oleObj name="公式" r:id="rId6" imgW="2654300" imgH="2286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 y="5939557"/>
                        <a:ext cx="6119813"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0535" name="Picture 7" descr="图片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962744"/>
            <a:ext cx="7767637"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2" descr="25%"/>
          <p:cNvSpPr txBox="1">
            <a:spLocks noChangeArrowheads="1"/>
          </p:cNvSpPr>
          <p:nvPr/>
        </p:nvSpPr>
        <p:spPr bwMode="auto">
          <a:xfrm>
            <a:off x="0" y="83374"/>
            <a:ext cx="3371850" cy="525401"/>
          </a:xfrm>
          <a:prstGeom prst="rect">
            <a:avLst/>
          </a:prstGeom>
          <a:noFill/>
          <a:ln w="38100">
            <a:noFill/>
            <a:miter lim="800000"/>
            <a:headEnd/>
            <a:tailEnd/>
          </a:ln>
          <a:effectLst/>
        </p:spPr>
        <p:txBody>
          <a:bodyPr lIns="90000" tIns="46800" rIns="90000" bIns="46800" anchor="ctr">
            <a:spAutoFit/>
          </a:bodyPr>
          <a:lstStyle>
            <a:defPPr>
              <a:defRPr lang="zh-CN"/>
            </a:defPPr>
            <a:lvl1pPr eaLnBrk="1" hangingPunct="1">
              <a:spcBef>
                <a:spcPct val="50000"/>
              </a:spcBef>
              <a:defRPr sz="2800">
                <a:solidFill>
                  <a:srgbClr val="0000FF"/>
                </a:solidFill>
                <a:latin typeface="微软雅黑" panose="020B0503020204020204" pitchFamily="34" charset="-122"/>
                <a:ea typeface="微软雅黑" panose="020B0503020204020204" pitchFamily="34" charset="-122"/>
              </a:defRPr>
            </a:lvl1pPr>
          </a:lstStyle>
          <a:p>
            <a:r>
              <a:rPr lang="zh-CN" altLang="en-US" dirty="0" smtClean="0"/>
              <a:t>例题：两级</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2851"/>
                                        </p:tgtEl>
                                        <p:attrNameLst>
                                          <p:attrName>style.visibility</p:attrName>
                                        </p:attrNameLst>
                                      </p:cBhvr>
                                      <p:to>
                                        <p:strVal val="visible"/>
                                      </p:to>
                                    </p:set>
                                    <p:animEffect transition="in" filter="wipe(left)">
                                      <p:cBhvr>
                                        <p:cTn id="7" dur="500"/>
                                        <p:tgtEl>
                                          <p:spTgt spid="4628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62852"/>
                                        </p:tgtEl>
                                        <p:attrNameLst>
                                          <p:attrName>style.visibility</p:attrName>
                                        </p:attrNameLst>
                                      </p:cBhvr>
                                      <p:to>
                                        <p:strVal val="visible"/>
                                      </p:to>
                                    </p:set>
                                    <p:animEffect transition="in" filter="wipe(left)">
                                      <p:cBhvr>
                                        <p:cTn id="12" dur="500"/>
                                        <p:tgtEl>
                                          <p:spTgt spid="4628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2853"/>
                                        </p:tgtEl>
                                        <p:attrNameLst>
                                          <p:attrName>style.visibility</p:attrName>
                                        </p:attrNameLst>
                                      </p:cBhvr>
                                      <p:to>
                                        <p:strVal val="visible"/>
                                      </p:to>
                                    </p:set>
                                    <p:animEffect transition="in" filter="wipe(left)">
                                      <p:cBhvr>
                                        <p:cTn id="17" dur="500"/>
                                        <p:tgtEl>
                                          <p:spTgt spid="4628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62854"/>
                                        </p:tgtEl>
                                        <p:attrNameLst>
                                          <p:attrName>style.visibility</p:attrName>
                                        </p:attrNameLst>
                                      </p:cBhvr>
                                      <p:to>
                                        <p:strVal val="visible"/>
                                      </p:to>
                                    </p:set>
                                    <p:animEffect transition="in" filter="wipe(left)">
                                      <p:cBhvr>
                                        <p:cTn id="22" dur="500"/>
                                        <p:tgtEl>
                                          <p:spTgt spid="462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1" grpId="0" autoUpdateAnimBg="0"/>
      <p:bldP spid="462853"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8" name="Rectangle 12"/>
          <p:cNvSpPr>
            <a:spLocks noChangeArrowheads="1"/>
          </p:cNvSpPr>
          <p:nvPr/>
        </p:nvSpPr>
        <p:spPr bwMode="auto">
          <a:xfrm>
            <a:off x="1676400" y="646113"/>
            <a:ext cx="6400800" cy="838200"/>
          </a:xfrm>
          <a:prstGeom prst="rect">
            <a:avLst/>
          </a:prstGeom>
          <a:noFill/>
          <a:ln w="9525">
            <a:noFill/>
            <a:miter lim="800000"/>
            <a:headEnd/>
            <a:tailEnd/>
          </a:ln>
          <a:effectLst/>
        </p:spPr>
        <p:txBody>
          <a:bodyPr/>
          <a:lstStyle/>
          <a:p>
            <a:pPr marL="342900" indent="-342900" algn="ctr" eaLnBrk="1" hangingPunct="1">
              <a:defRPr/>
            </a:pPr>
            <a:r>
              <a:rPr lang="zh-CN" altLang="en-US" sz="4000" dirty="0">
                <a:solidFill>
                  <a:srgbClr val="0000FF"/>
                </a:solidFill>
                <a:latin typeface="微软雅黑" panose="020B0503020204020204" pitchFamily="34" charset="-122"/>
                <a:ea typeface="微软雅黑" panose="020B0503020204020204" pitchFamily="34" charset="-122"/>
                <a:cs typeface="+mj-cs"/>
              </a:rPr>
              <a:t>第</a:t>
            </a:r>
            <a:r>
              <a:rPr lang="en-US" altLang="zh-CN" sz="4000" dirty="0">
                <a:solidFill>
                  <a:srgbClr val="0000FF"/>
                </a:solidFill>
                <a:latin typeface="微软雅黑" panose="020B0503020204020204" pitchFamily="34" charset="-122"/>
                <a:ea typeface="微软雅黑" panose="020B0503020204020204" pitchFamily="34" charset="-122"/>
                <a:cs typeface="+mj-cs"/>
              </a:rPr>
              <a:t>15</a:t>
            </a:r>
            <a:r>
              <a:rPr lang="zh-CN" altLang="en-US" sz="4000" dirty="0">
                <a:solidFill>
                  <a:srgbClr val="0000FF"/>
                </a:solidFill>
                <a:latin typeface="微软雅黑" panose="020B0503020204020204" pitchFamily="34" charset="-122"/>
                <a:ea typeface="微软雅黑" panose="020B0503020204020204" pitchFamily="34" charset="-122"/>
                <a:cs typeface="+mj-cs"/>
              </a:rPr>
              <a:t>章  基本放大电路</a:t>
            </a:r>
          </a:p>
        </p:txBody>
      </p:sp>
      <p:sp>
        <p:nvSpPr>
          <p:cNvPr id="4124" name="Rectangle 28">
            <a:hlinkClick r:id="rId3" action="ppaction://hlinksldjump"/>
          </p:cNvPr>
          <p:cNvSpPr>
            <a:spLocks noChangeArrowheads="1"/>
          </p:cNvSpPr>
          <p:nvPr/>
        </p:nvSpPr>
        <p:spPr bwMode="auto">
          <a:xfrm>
            <a:off x="1600200" y="1433544"/>
            <a:ext cx="54102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15.1 </a:t>
            </a:r>
            <a:r>
              <a:rPr lang="zh-CN" altLang="en-US" sz="2800" dirty="0">
                <a:solidFill>
                  <a:srgbClr val="0000FF"/>
                </a:solidFill>
                <a:latin typeface="微软雅黑" panose="020B0503020204020204" pitchFamily="34" charset="-122"/>
                <a:ea typeface="微软雅黑" panose="020B0503020204020204" pitchFamily="34" charset="-122"/>
              </a:rPr>
              <a:t>共发射极放大电路的组成</a:t>
            </a:r>
            <a:endParaRPr lang="zh-CN" altLang="en-US" sz="2800" dirty="0">
              <a:solidFill>
                <a:srgbClr val="0000FF"/>
              </a:solidFill>
              <a:latin typeface="微软雅黑" panose="020B0503020204020204" pitchFamily="34" charset="-122"/>
              <a:ea typeface="微软雅黑" panose="020B0503020204020204" pitchFamily="34" charset="-122"/>
              <a:hlinkClick r:id="rId4" action="ppaction://hlinksldjump"/>
            </a:endParaRPr>
          </a:p>
        </p:txBody>
      </p:sp>
      <p:sp>
        <p:nvSpPr>
          <p:cNvPr id="4125" name="Rectangle 29">
            <a:hlinkClick r:id="rId5" action="ppaction://hlinksldjump"/>
          </p:cNvPr>
          <p:cNvSpPr>
            <a:spLocks noChangeArrowheads="1"/>
          </p:cNvSpPr>
          <p:nvPr/>
        </p:nvSpPr>
        <p:spPr bwMode="auto">
          <a:xfrm>
            <a:off x="1604963" y="1983165"/>
            <a:ext cx="5481637"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15.2 </a:t>
            </a:r>
            <a:r>
              <a:rPr lang="zh-CN" altLang="en-US" sz="2800" dirty="0">
                <a:solidFill>
                  <a:srgbClr val="0000FF"/>
                </a:solidFill>
                <a:latin typeface="微软雅黑" panose="020B0503020204020204" pitchFamily="34" charset="-122"/>
                <a:ea typeface="微软雅黑" panose="020B0503020204020204" pitchFamily="34" charset="-122"/>
              </a:rPr>
              <a:t>放大电路的静态分析</a:t>
            </a:r>
          </a:p>
        </p:txBody>
      </p:sp>
      <p:sp>
        <p:nvSpPr>
          <p:cNvPr id="4126" name="Rectangle 30">
            <a:hlinkClick r:id="rId6" action="ppaction://hlinksldjump"/>
          </p:cNvPr>
          <p:cNvSpPr>
            <a:spLocks noChangeArrowheads="1"/>
          </p:cNvSpPr>
          <p:nvPr/>
        </p:nvSpPr>
        <p:spPr bwMode="auto">
          <a:xfrm>
            <a:off x="1600200" y="3117781"/>
            <a:ext cx="51816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15.4 </a:t>
            </a:r>
            <a:r>
              <a:rPr lang="zh-CN" altLang="en-US" sz="2800" dirty="0">
                <a:solidFill>
                  <a:srgbClr val="0000FF"/>
                </a:solidFill>
                <a:latin typeface="微软雅黑" panose="020B0503020204020204" pitchFamily="34" charset="-122"/>
                <a:ea typeface="微软雅黑" panose="020B0503020204020204" pitchFamily="34" charset="-122"/>
              </a:rPr>
              <a:t>静态工作点的稳定</a:t>
            </a:r>
          </a:p>
        </p:txBody>
      </p:sp>
      <p:sp>
        <p:nvSpPr>
          <p:cNvPr id="4127" name="Rectangle 31">
            <a:hlinkClick r:id="rId7" action="ppaction://hlinksldjump"/>
          </p:cNvPr>
          <p:cNvSpPr>
            <a:spLocks noChangeArrowheads="1"/>
          </p:cNvSpPr>
          <p:nvPr/>
        </p:nvSpPr>
        <p:spPr bwMode="auto">
          <a:xfrm>
            <a:off x="1600200" y="4149080"/>
            <a:ext cx="35052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15.6 </a:t>
            </a:r>
            <a:r>
              <a:rPr lang="zh-CN" altLang="en-US" sz="2800" dirty="0">
                <a:solidFill>
                  <a:srgbClr val="0000FF"/>
                </a:solidFill>
                <a:latin typeface="微软雅黑" panose="020B0503020204020204" pitchFamily="34" charset="-122"/>
                <a:ea typeface="微软雅黑" panose="020B0503020204020204" pitchFamily="34" charset="-122"/>
              </a:rPr>
              <a:t>射极输出器</a:t>
            </a:r>
          </a:p>
        </p:txBody>
      </p:sp>
      <p:sp>
        <p:nvSpPr>
          <p:cNvPr id="4128" name="Rectangle 32">
            <a:hlinkClick r:id="rId8" action="ppaction://hlinksldjump"/>
          </p:cNvPr>
          <p:cNvSpPr>
            <a:spLocks noChangeArrowheads="1"/>
          </p:cNvSpPr>
          <p:nvPr/>
        </p:nvSpPr>
        <p:spPr bwMode="auto">
          <a:xfrm>
            <a:off x="1581150" y="5114280"/>
            <a:ext cx="58674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15.8 </a:t>
            </a:r>
            <a:r>
              <a:rPr lang="zh-CN" altLang="en-US" sz="2800" dirty="0">
                <a:solidFill>
                  <a:srgbClr val="0000FF"/>
                </a:solidFill>
                <a:latin typeface="微软雅黑" panose="020B0503020204020204" pitchFamily="34" charset="-122"/>
                <a:ea typeface="微软雅黑" panose="020B0503020204020204" pitchFamily="34" charset="-122"/>
              </a:rPr>
              <a:t>互补对称功率放大电路</a:t>
            </a:r>
          </a:p>
        </p:txBody>
      </p:sp>
      <p:sp>
        <p:nvSpPr>
          <p:cNvPr id="4129" name="Rectangle 33">
            <a:hlinkClick r:id="" action="ppaction://noaction"/>
          </p:cNvPr>
          <p:cNvSpPr>
            <a:spLocks noChangeArrowheads="1"/>
          </p:cNvSpPr>
          <p:nvPr/>
        </p:nvSpPr>
        <p:spPr bwMode="auto">
          <a:xfrm>
            <a:off x="1562100" y="5590499"/>
            <a:ext cx="5715000" cy="525463"/>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u="sng" dirty="0">
                <a:solidFill>
                  <a:srgbClr val="0000FF"/>
                </a:solidFill>
                <a:latin typeface="微软雅黑" panose="020B0503020204020204" pitchFamily="34" charset="-122"/>
                <a:ea typeface="微软雅黑" panose="020B0503020204020204" pitchFamily="34" charset="-122"/>
              </a:rPr>
              <a:t>15.9 </a:t>
            </a:r>
            <a:r>
              <a:rPr lang="zh-CN" altLang="en-US" sz="2800" u="sng" dirty="0">
                <a:solidFill>
                  <a:srgbClr val="0000FF"/>
                </a:solidFill>
                <a:latin typeface="微软雅黑" panose="020B0503020204020204" pitchFamily="34" charset="-122"/>
                <a:ea typeface="微软雅黑" panose="020B0503020204020204" pitchFamily="34" charset="-122"/>
              </a:rPr>
              <a:t>场效晶体管及其放大电路</a:t>
            </a:r>
          </a:p>
        </p:txBody>
      </p:sp>
      <p:sp>
        <p:nvSpPr>
          <p:cNvPr id="4130" name="Rectangle 34">
            <a:hlinkClick r:id="rId9" action="ppaction://hlinksldjump"/>
          </p:cNvPr>
          <p:cNvSpPr>
            <a:spLocks noChangeArrowheads="1"/>
          </p:cNvSpPr>
          <p:nvPr/>
        </p:nvSpPr>
        <p:spPr bwMode="auto">
          <a:xfrm>
            <a:off x="1604963" y="2550473"/>
            <a:ext cx="5634037"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15.3 </a:t>
            </a:r>
            <a:r>
              <a:rPr lang="zh-CN" altLang="en-US" sz="2800" dirty="0">
                <a:solidFill>
                  <a:srgbClr val="0000FF"/>
                </a:solidFill>
                <a:latin typeface="微软雅黑" panose="020B0503020204020204" pitchFamily="34" charset="-122"/>
                <a:ea typeface="微软雅黑" panose="020B0503020204020204" pitchFamily="34" charset="-122"/>
              </a:rPr>
              <a:t>放大电路的动态分析</a:t>
            </a:r>
          </a:p>
        </p:txBody>
      </p:sp>
      <p:sp>
        <p:nvSpPr>
          <p:cNvPr id="4131" name="Rectangle 35">
            <a:hlinkClick r:id="rId10" action="ppaction://hlinksldjump"/>
          </p:cNvPr>
          <p:cNvSpPr>
            <a:spLocks noChangeArrowheads="1"/>
          </p:cNvSpPr>
          <p:nvPr/>
        </p:nvSpPr>
        <p:spPr bwMode="auto">
          <a:xfrm>
            <a:off x="1600200" y="3623618"/>
            <a:ext cx="6019800" cy="525462"/>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u="sng" dirty="0">
                <a:solidFill>
                  <a:srgbClr val="0000FF"/>
                </a:solidFill>
                <a:latin typeface="微软雅黑" panose="020B0503020204020204" pitchFamily="34" charset="-122"/>
                <a:ea typeface="微软雅黑" panose="020B0503020204020204" pitchFamily="34" charset="-122"/>
              </a:rPr>
              <a:t>15.5 </a:t>
            </a:r>
            <a:r>
              <a:rPr lang="zh-CN" altLang="en-US" sz="2800" u="sng" dirty="0">
                <a:solidFill>
                  <a:srgbClr val="0000FF"/>
                </a:solidFill>
                <a:latin typeface="微软雅黑" panose="020B0503020204020204" pitchFamily="34" charset="-122"/>
                <a:ea typeface="微软雅黑" panose="020B0503020204020204" pitchFamily="34" charset="-122"/>
              </a:rPr>
              <a:t>放大电路的频率特性</a:t>
            </a:r>
          </a:p>
        </p:txBody>
      </p:sp>
      <p:sp>
        <p:nvSpPr>
          <p:cNvPr id="4132" name="Rectangle 36">
            <a:hlinkClick r:id="rId11" action="ppaction://hlinksldjump"/>
          </p:cNvPr>
          <p:cNvSpPr>
            <a:spLocks noChangeArrowheads="1"/>
          </p:cNvSpPr>
          <p:nvPr/>
        </p:nvSpPr>
        <p:spPr bwMode="auto">
          <a:xfrm>
            <a:off x="1581150" y="4638030"/>
            <a:ext cx="3786188"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latin typeface="微软雅黑" panose="020B0503020204020204" pitchFamily="34" charset="-122"/>
                <a:ea typeface="微软雅黑" panose="020B0503020204020204" pitchFamily="34" charset="-122"/>
              </a:rPr>
              <a:t>15.7 </a:t>
            </a:r>
            <a:r>
              <a:rPr lang="zh-CN" altLang="en-US" sz="2800" dirty="0">
                <a:latin typeface="微软雅黑" panose="020B0503020204020204" pitchFamily="34" charset="-122"/>
                <a:ea typeface="微软雅黑" panose="020B0503020204020204" pitchFamily="34" charset="-122"/>
              </a:rPr>
              <a:t>差分放大电路</a:t>
            </a:r>
          </a:p>
        </p:txBody>
      </p:sp>
    </p:spTree>
    <p:extLst>
      <p:ext uri="{BB962C8B-B14F-4D97-AF65-F5344CB8AC3E}">
        <p14:creationId xmlns:p14="http://schemas.microsoft.com/office/powerpoint/2010/main" val="295348029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586" name="Picture 98" descr="图片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300" y="2320503"/>
            <a:ext cx="3465513" cy="255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85" name="Picture 97" descr="图片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763" y="2196678"/>
            <a:ext cx="2689225" cy="27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0" name="Rectangle 2"/>
          <p:cNvSpPr>
            <a:spLocks noGrp="1" noChangeArrowheads="1"/>
          </p:cNvSpPr>
          <p:nvPr>
            <p:ph type="title" idx="4294967295"/>
          </p:nvPr>
        </p:nvSpPr>
        <p:spPr bwMode="auto">
          <a:xfrm>
            <a:off x="31394" y="574481"/>
            <a:ext cx="1600200" cy="609600"/>
          </a:xfrm>
          <a:prstGeom prst="rect">
            <a:avLst/>
          </a:prstGeom>
          <a:ln>
            <a:miter lim="800000"/>
            <a:headEnd/>
            <a:tailEnd/>
          </a:ln>
        </p:spPr>
        <p:txBody>
          <a:bodyPr vert="horz" wrap="square" lIns="91440" tIns="45720" rIns="91440" bIns="45720" numCol="1" anchor="ctr" anchorCtr="0" compatLnSpc="1">
            <a:prstTxWarp prst="textNoShape">
              <a:avLst/>
            </a:prstTxWarp>
          </a:bodyPr>
          <a:lstStyle/>
          <a:p>
            <a:pPr algn="l" eaLnBrk="1" hangingPunct="1">
              <a:defRPr/>
            </a:pPr>
            <a:r>
              <a:rPr lang="zh-CN" altLang="en-US" sz="2800" b="1" dirty="0" smtClean="0">
                <a:solidFill>
                  <a:srgbClr val="FF0000"/>
                </a:solidFill>
              </a:rPr>
              <a:t>结论：</a:t>
            </a:r>
          </a:p>
        </p:txBody>
      </p:sp>
      <p:sp>
        <p:nvSpPr>
          <p:cNvPr id="63491" name="Text Box 3" descr="40%"/>
          <p:cNvSpPr txBox="1">
            <a:spLocks noChangeArrowheads="1"/>
          </p:cNvSpPr>
          <p:nvPr/>
        </p:nvSpPr>
        <p:spPr bwMode="auto">
          <a:xfrm>
            <a:off x="395288" y="1110828"/>
            <a:ext cx="8455025" cy="954088"/>
          </a:xfrm>
          <a:prstGeom prst="rect">
            <a:avLst/>
          </a:prstGeom>
          <a:noFill/>
          <a:ln w="9525">
            <a:noFill/>
            <a:miter lim="800000"/>
            <a:headEnd/>
            <a:tailEnd/>
          </a:ln>
          <a:effectLst/>
        </p:spPr>
        <p:txBody>
          <a:bodyPr>
            <a:spAutoFit/>
          </a:bodyPr>
          <a:lstStyle/>
          <a:p>
            <a:pPr eaLnBrk="1" hangingPunct="1">
              <a:spcBef>
                <a:spcPct val="2000"/>
              </a:spcBef>
              <a:defRPr/>
            </a:pPr>
            <a:r>
              <a:rPr lang="en-US" altLang="zh-CN" sz="2800" dirty="0">
                <a:solidFill>
                  <a:srgbClr val="000099"/>
                </a:solidFill>
                <a:effectLst>
                  <a:outerShdw blurRad="38100" dist="38100" dir="2700000" algn="tl">
                    <a:srgbClr val="C0C0C0"/>
                  </a:outerShdw>
                </a:effectLst>
                <a:latin typeface="Times New Roman" pitchFamily="18" charset="0"/>
              </a:rPr>
              <a:t> </a:t>
            </a:r>
            <a:r>
              <a:rPr lang="en-US" altLang="zh-CN" sz="2800" dirty="0">
                <a:solidFill>
                  <a:srgbClr val="000099"/>
                </a:solidFill>
                <a:latin typeface="Times New Roman" pitchFamily="18" charset="0"/>
              </a:rPr>
              <a:t>(1) </a:t>
            </a:r>
            <a:r>
              <a:rPr lang="zh-CN" altLang="en-US" sz="2800" dirty="0">
                <a:solidFill>
                  <a:srgbClr val="000099"/>
                </a:solidFill>
                <a:latin typeface="Times New Roman" pitchFamily="18" charset="0"/>
              </a:rPr>
              <a:t>无输入信号时，晶体管各电极上都是恒定的电压</a:t>
            </a:r>
          </a:p>
          <a:p>
            <a:pPr eaLnBrk="1" hangingPunct="1">
              <a:spcBef>
                <a:spcPct val="2000"/>
              </a:spcBef>
              <a:defRPr/>
            </a:pPr>
            <a:r>
              <a:rPr lang="zh-CN" altLang="en-US" sz="2800" dirty="0">
                <a:solidFill>
                  <a:srgbClr val="000099"/>
                </a:solidFill>
                <a:latin typeface="Times New Roman" pitchFamily="18" charset="0"/>
              </a:rPr>
              <a:t>       和电流</a:t>
            </a:r>
            <a:r>
              <a:rPr lang="en-US" altLang="zh-CN" sz="2800" dirty="0">
                <a:solidFill>
                  <a:srgbClr val="000099"/>
                </a:solidFill>
              </a:rPr>
              <a:t>:</a:t>
            </a:r>
            <a:r>
              <a:rPr lang="en-US" altLang="zh-CN" sz="2800" i="1" dirty="0">
                <a:solidFill>
                  <a:srgbClr val="000099"/>
                </a:solidFill>
                <a:latin typeface="Times New Roman" pitchFamily="18" charset="0"/>
              </a:rPr>
              <a:t>I</a:t>
            </a:r>
            <a:r>
              <a:rPr lang="en-US" altLang="zh-CN" sz="2800" baseline="-25000" dirty="0">
                <a:solidFill>
                  <a:srgbClr val="000099"/>
                </a:solidFill>
                <a:latin typeface="Times New Roman" pitchFamily="18" charset="0"/>
              </a:rPr>
              <a:t>B</a:t>
            </a:r>
            <a:r>
              <a:rPr lang="zh-CN" altLang="en-US" sz="2800" dirty="0">
                <a:solidFill>
                  <a:srgbClr val="000099"/>
                </a:solidFill>
              </a:rPr>
              <a:t>、</a:t>
            </a:r>
            <a:r>
              <a:rPr lang="en-US" altLang="zh-CN" sz="2800" i="1" dirty="0">
                <a:solidFill>
                  <a:srgbClr val="000099"/>
                </a:solidFill>
                <a:latin typeface="Times New Roman" pitchFamily="18" charset="0"/>
              </a:rPr>
              <a:t>U</a:t>
            </a:r>
            <a:r>
              <a:rPr lang="en-US" altLang="zh-CN" sz="2800" baseline="-25000" dirty="0">
                <a:solidFill>
                  <a:srgbClr val="000099"/>
                </a:solidFill>
                <a:latin typeface="Times New Roman" pitchFamily="18" charset="0"/>
              </a:rPr>
              <a:t>BE</a:t>
            </a:r>
            <a:r>
              <a:rPr lang="zh-CN" altLang="zh-CN" sz="2800" dirty="0">
                <a:solidFill>
                  <a:srgbClr val="000099"/>
                </a:solidFill>
              </a:rPr>
              <a:t>和</a:t>
            </a:r>
            <a:r>
              <a:rPr lang="zh-CN" altLang="en-US" sz="2800" dirty="0">
                <a:solidFill>
                  <a:srgbClr val="000099"/>
                </a:solidFill>
              </a:rPr>
              <a:t> </a:t>
            </a:r>
            <a:r>
              <a:rPr lang="en-US" altLang="zh-CN" sz="2800" i="1" dirty="0">
                <a:solidFill>
                  <a:srgbClr val="000099"/>
                </a:solidFill>
                <a:latin typeface="Times New Roman" pitchFamily="18" charset="0"/>
              </a:rPr>
              <a:t>I</a:t>
            </a:r>
            <a:r>
              <a:rPr lang="en-US" altLang="zh-CN" sz="2800" baseline="-25000" dirty="0">
                <a:solidFill>
                  <a:srgbClr val="000099"/>
                </a:solidFill>
                <a:latin typeface="Times New Roman" pitchFamily="18" charset="0"/>
              </a:rPr>
              <a:t>C</a:t>
            </a:r>
            <a:r>
              <a:rPr lang="zh-CN" altLang="en-US" sz="2800" dirty="0">
                <a:solidFill>
                  <a:srgbClr val="000099"/>
                </a:solidFill>
                <a:latin typeface="Times New Roman" pitchFamily="18" charset="0"/>
              </a:rPr>
              <a:t>、</a:t>
            </a:r>
            <a:r>
              <a:rPr lang="en-US" altLang="zh-CN" sz="2800" i="1" dirty="0">
                <a:solidFill>
                  <a:srgbClr val="000099"/>
                </a:solidFill>
                <a:latin typeface="Times New Roman" pitchFamily="18" charset="0"/>
              </a:rPr>
              <a:t>U</a:t>
            </a:r>
            <a:r>
              <a:rPr lang="en-US" altLang="zh-CN" sz="2800" baseline="-25000" dirty="0">
                <a:solidFill>
                  <a:srgbClr val="000099"/>
                </a:solidFill>
                <a:latin typeface="Times New Roman" pitchFamily="18" charset="0"/>
              </a:rPr>
              <a:t>CE</a:t>
            </a:r>
            <a:r>
              <a:rPr lang="en-US" altLang="zh-CN" sz="2800" dirty="0">
                <a:solidFill>
                  <a:srgbClr val="000099"/>
                </a:solidFill>
                <a:latin typeface="Times New Roman" pitchFamily="18" charset="0"/>
              </a:rPr>
              <a:t> </a:t>
            </a:r>
            <a:r>
              <a:rPr lang="zh-CN" altLang="en-US" sz="2800" dirty="0">
                <a:solidFill>
                  <a:srgbClr val="000099"/>
                </a:solidFill>
                <a:latin typeface="Times New Roman" pitchFamily="18" charset="0"/>
              </a:rPr>
              <a:t>。</a:t>
            </a:r>
          </a:p>
        </p:txBody>
      </p:sp>
      <p:sp>
        <p:nvSpPr>
          <p:cNvPr id="63492" name="Text Box 4"/>
          <p:cNvSpPr txBox="1">
            <a:spLocks noChangeArrowheads="1"/>
          </p:cNvSpPr>
          <p:nvPr/>
        </p:nvSpPr>
        <p:spPr bwMode="auto">
          <a:xfrm>
            <a:off x="409575" y="5373107"/>
            <a:ext cx="8305800" cy="984566"/>
          </a:xfrm>
          <a:prstGeom prst="rect">
            <a:avLst/>
          </a:prstGeom>
          <a:noFill/>
          <a:ln w="38100">
            <a:noFill/>
            <a:miter lim="800000"/>
            <a:headEnd/>
            <a:tailEnd/>
          </a:ln>
          <a:effectLst/>
        </p:spPr>
        <p:txBody>
          <a:bodyPr lIns="90000" tIns="46800" rIns="90000" bIns="46800" anchor="ctr">
            <a:spAutoFit/>
          </a:bodyPr>
          <a:lstStyle/>
          <a:p>
            <a:pPr eaLnBrk="1" hangingPunct="1">
              <a:lnSpc>
                <a:spcPct val="110000"/>
              </a:lnSpc>
              <a:defRPr/>
            </a:pPr>
            <a:r>
              <a:rPr lang="en-US" altLang="zh-CN" sz="2800" dirty="0">
                <a:solidFill>
                  <a:schemeClr val="accent2"/>
                </a:solidFill>
                <a:effectLst>
                  <a:outerShdw blurRad="38100" dist="38100" dir="2700000" algn="tl">
                    <a:srgbClr val="C0C0C0"/>
                  </a:outerShdw>
                </a:effectLst>
              </a:rPr>
              <a:t>  </a:t>
            </a:r>
            <a:r>
              <a:rPr lang="en-US" altLang="zh-CN" sz="2800" dirty="0">
                <a:solidFill>
                  <a:srgbClr val="000099"/>
                </a:solidFill>
              </a:rPr>
              <a:t>(</a:t>
            </a:r>
            <a:r>
              <a:rPr lang="en-US" altLang="zh-CN" sz="2800" i="1" dirty="0">
                <a:solidFill>
                  <a:srgbClr val="000099"/>
                </a:solidFill>
                <a:latin typeface="Times New Roman" pitchFamily="18" charset="0"/>
              </a:rPr>
              <a:t>I</a:t>
            </a:r>
            <a:r>
              <a:rPr lang="en-US" altLang="zh-CN" sz="2800" baseline="-25000" dirty="0">
                <a:solidFill>
                  <a:srgbClr val="000099"/>
                </a:solidFill>
                <a:latin typeface="Times New Roman" pitchFamily="18" charset="0"/>
              </a:rPr>
              <a:t>B</a:t>
            </a:r>
            <a:r>
              <a:rPr lang="zh-CN" altLang="en-US" sz="2800" dirty="0">
                <a:solidFill>
                  <a:srgbClr val="000099"/>
                </a:solidFill>
              </a:rPr>
              <a:t>、</a:t>
            </a:r>
            <a:r>
              <a:rPr lang="en-US" altLang="zh-CN" sz="2800" i="1" dirty="0">
                <a:solidFill>
                  <a:srgbClr val="000099"/>
                </a:solidFill>
                <a:latin typeface="Times New Roman" pitchFamily="18" charset="0"/>
              </a:rPr>
              <a:t>U</a:t>
            </a:r>
            <a:r>
              <a:rPr lang="en-US" altLang="zh-CN" sz="2800" baseline="-25000" dirty="0">
                <a:solidFill>
                  <a:srgbClr val="000099"/>
                </a:solidFill>
                <a:latin typeface="Times New Roman" pitchFamily="18" charset="0"/>
              </a:rPr>
              <a:t>BE</a:t>
            </a:r>
            <a:r>
              <a:rPr lang="en-US" altLang="zh-CN" sz="2800" dirty="0">
                <a:solidFill>
                  <a:srgbClr val="000099"/>
                </a:solidFill>
              </a:rPr>
              <a:t>)</a:t>
            </a:r>
            <a:r>
              <a:rPr lang="en-US" altLang="zh-CN" sz="2800" dirty="0">
                <a:solidFill>
                  <a:schemeClr val="tx1"/>
                </a:solidFill>
              </a:rPr>
              <a:t> </a:t>
            </a:r>
            <a:r>
              <a:rPr lang="zh-CN" altLang="zh-CN" sz="2800" dirty="0">
                <a:solidFill>
                  <a:schemeClr val="tx1"/>
                </a:solidFill>
              </a:rPr>
              <a:t>和</a:t>
            </a:r>
            <a:r>
              <a:rPr lang="en-US" altLang="zh-CN" sz="2800" dirty="0">
                <a:solidFill>
                  <a:srgbClr val="000099"/>
                </a:solidFill>
              </a:rPr>
              <a:t>(</a:t>
            </a:r>
            <a:r>
              <a:rPr lang="en-US" altLang="zh-CN" sz="2800" i="1" dirty="0">
                <a:solidFill>
                  <a:srgbClr val="000099"/>
                </a:solidFill>
                <a:latin typeface="Times New Roman" pitchFamily="18" charset="0"/>
              </a:rPr>
              <a:t>I</a:t>
            </a:r>
            <a:r>
              <a:rPr lang="en-US" altLang="zh-CN" sz="2800" baseline="-25000" dirty="0">
                <a:solidFill>
                  <a:srgbClr val="000099"/>
                </a:solidFill>
                <a:latin typeface="Times New Roman" pitchFamily="18" charset="0"/>
              </a:rPr>
              <a:t>C</a:t>
            </a:r>
            <a:r>
              <a:rPr lang="zh-CN" altLang="en-US" sz="2800" dirty="0">
                <a:solidFill>
                  <a:srgbClr val="000099"/>
                </a:solidFill>
                <a:latin typeface="Times New Roman" pitchFamily="18" charset="0"/>
              </a:rPr>
              <a:t>、</a:t>
            </a:r>
            <a:r>
              <a:rPr lang="en-US" altLang="zh-CN" sz="2800" i="1" dirty="0">
                <a:solidFill>
                  <a:srgbClr val="000099"/>
                </a:solidFill>
                <a:latin typeface="Times New Roman" pitchFamily="18" charset="0"/>
              </a:rPr>
              <a:t>U</a:t>
            </a:r>
            <a:r>
              <a:rPr lang="en-US" altLang="zh-CN" sz="2800" baseline="-25000" dirty="0">
                <a:solidFill>
                  <a:srgbClr val="000099"/>
                </a:solidFill>
                <a:latin typeface="Times New Roman" pitchFamily="18" charset="0"/>
              </a:rPr>
              <a:t>CE</a:t>
            </a:r>
            <a:r>
              <a:rPr lang="en-US" altLang="zh-CN" sz="2800" dirty="0">
                <a:solidFill>
                  <a:srgbClr val="000099"/>
                </a:solidFill>
              </a:rPr>
              <a:t>)</a:t>
            </a:r>
            <a:r>
              <a:rPr lang="zh-CN" altLang="en-US" sz="2800" dirty="0">
                <a:solidFill>
                  <a:schemeClr val="tx1"/>
                </a:solidFill>
              </a:rPr>
              <a:t>分别对应于输入、输出特性曲线上的一个点，称为</a:t>
            </a:r>
            <a:r>
              <a:rPr lang="zh-CN" altLang="en-US" sz="2800" dirty="0"/>
              <a:t>静态工作点。</a:t>
            </a:r>
          </a:p>
        </p:txBody>
      </p:sp>
      <p:grpSp>
        <p:nvGrpSpPr>
          <p:cNvPr id="2" name="Group 11"/>
          <p:cNvGrpSpPr>
            <a:grpSpLocks/>
          </p:cNvGrpSpPr>
          <p:nvPr/>
        </p:nvGrpSpPr>
        <p:grpSpPr bwMode="auto">
          <a:xfrm>
            <a:off x="2424113" y="3299991"/>
            <a:ext cx="477837" cy="457200"/>
            <a:chOff x="1512" y="2231"/>
            <a:chExt cx="395" cy="427"/>
          </a:xfrm>
        </p:grpSpPr>
        <p:sp>
          <p:nvSpPr>
            <p:cNvPr id="14359" name="Oval 12"/>
            <p:cNvSpPr>
              <a:spLocks noChangeArrowheads="1"/>
            </p:cNvSpPr>
            <p:nvPr/>
          </p:nvSpPr>
          <p:spPr bwMode="auto">
            <a:xfrm>
              <a:off x="1512" y="2556"/>
              <a:ext cx="72" cy="84"/>
            </a:xfrm>
            <a:prstGeom prst="ellipse">
              <a:avLst/>
            </a:prstGeom>
            <a:solidFill>
              <a:srgbClr val="FF3300"/>
            </a:solidFill>
            <a:ln w="38100">
              <a:solidFill>
                <a:srgbClr val="FF3300"/>
              </a:solidFill>
              <a:round/>
              <a:headEnd/>
              <a:tailEnd/>
            </a:ln>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4360" name="Text Box 13"/>
            <p:cNvSpPr txBox="1">
              <a:spLocks noChangeArrowheads="1"/>
            </p:cNvSpPr>
            <p:nvPr/>
          </p:nvSpPr>
          <p:spPr bwMode="auto">
            <a:xfrm>
              <a:off x="1654" y="2231"/>
              <a:ext cx="253"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i="1">
                  <a:solidFill>
                    <a:srgbClr val="CC0000"/>
                  </a:solidFill>
                  <a:latin typeface="Times New Roman" panose="02020603050405020304" pitchFamily="18" charset="0"/>
                  <a:ea typeface="楷体_GB2312" pitchFamily="49" charset="-122"/>
                </a:rPr>
                <a:t>Q</a:t>
              </a:r>
            </a:p>
          </p:txBody>
        </p:sp>
      </p:grpSp>
      <p:grpSp>
        <p:nvGrpSpPr>
          <p:cNvPr id="3" name="Group 14"/>
          <p:cNvGrpSpPr>
            <a:grpSpLocks/>
          </p:cNvGrpSpPr>
          <p:nvPr/>
        </p:nvGrpSpPr>
        <p:grpSpPr bwMode="auto">
          <a:xfrm>
            <a:off x="1003300" y="3331741"/>
            <a:ext cx="1581150" cy="519112"/>
            <a:chOff x="483" y="2263"/>
            <a:chExt cx="1173" cy="370"/>
          </a:xfrm>
        </p:grpSpPr>
        <p:sp>
          <p:nvSpPr>
            <p:cNvPr id="14357" name="Line 15"/>
            <p:cNvSpPr>
              <a:spLocks noChangeShapeType="1"/>
            </p:cNvSpPr>
            <p:nvPr/>
          </p:nvSpPr>
          <p:spPr bwMode="auto">
            <a:xfrm>
              <a:off x="900" y="2520"/>
              <a:ext cx="756" cy="0"/>
            </a:xfrm>
            <a:prstGeom prst="line">
              <a:avLst/>
            </a:prstGeom>
            <a:noFill/>
            <a:ln w="38100">
              <a:solidFill>
                <a:srgbClr val="FF33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4358" name="Rectangle 16"/>
            <p:cNvSpPr>
              <a:spLocks noChangeArrowheads="1"/>
            </p:cNvSpPr>
            <p:nvPr/>
          </p:nvSpPr>
          <p:spPr bwMode="auto">
            <a:xfrm>
              <a:off x="483" y="2263"/>
              <a:ext cx="356"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sz="2800" i="1">
                  <a:solidFill>
                    <a:srgbClr val="CC0000"/>
                  </a:solidFill>
                  <a:latin typeface="Times New Roman" panose="02020603050405020304" pitchFamily="18" charset="0"/>
                  <a:ea typeface="楷体_GB2312" pitchFamily="49" charset="-122"/>
                </a:rPr>
                <a:t>I</a:t>
              </a:r>
              <a:r>
                <a:rPr lang="en-US" altLang="zh-CN" sz="2800" baseline="-25000">
                  <a:solidFill>
                    <a:srgbClr val="CC0000"/>
                  </a:solidFill>
                  <a:latin typeface="Times New Roman" panose="02020603050405020304" pitchFamily="18" charset="0"/>
                  <a:ea typeface="楷体_GB2312" pitchFamily="49" charset="-122"/>
                </a:rPr>
                <a:t>B</a:t>
              </a:r>
              <a:endParaRPr lang="en-US" altLang="zh-CN" sz="2800">
                <a:solidFill>
                  <a:srgbClr val="CC0000"/>
                </a:solidFill>
                <a:latin typeface="Times New Roman" panose="02020603050405020304" pitchFamily="18" charset="0"/>
                <a:ea typeface="楷体_GB2312" pitchFamily="49" charset="-122"/>
              </a:endParaRPr>
            </a:p>
          </p:txBody>
        </p:sp>
      </p:grpSp>
      <p:grpSp>
        <p:nvGrpSpPr>
          <p:cNvPr id="4" name="Group 17"/>
          <p:cNvGrpSpPr>
            <a:grpSpLocks/>
          </p:cNvGrpSpPr>
          <p:nvPr/>
        </p:nvGrpSpPr>
        <p:grpSpPr bwMode="auto">
          <a:xfrm>
            <a:off x="2197100" y="3747666"/>
            <a:ext cx="671513" cy="1547812"/>
            <a:chOff x="1395" y="2484"/>
            <a:chExt cx="423" cy="1560"/>
          </a:xfrm>
        </p:grpSpPr>
        <p:sp>
          <p:nvSpPr>
            <p:cNvPr id="14355" name="Line 18"/>
            <p:cNvSpPr>
              <a:spLocks noChangeShapeType="1"/>
            </p:cNvSpPr>
            <p:nvPr/>
          </p:nvSpPr>
          <p:spPr bwMode="auto">
            <a:xfrm>
              <a:off x="1572" y="2484"/>
              <a:ext cx="0" cy="1080"/>
            </a:xfrm>
            <a:prstGeom prst="line">
              <a:avLst/>
            </a:prstGeom>
            <a:noFill/>
            <a:ln w="38100">
              <a:solidFill>
                <a:srgbClr val="FF33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4356" name="Rectangle 19"/>
            <p:cNvSpPr>
              <a:spLocks noChangeArrowheads="1"/>
            </p:cNvSpPr>
            <p:nvPr/>
          </p:nvSpPr>
          <p:spPr bwMode="auto">
            <a:xfrm>
              <a:off x="1395" y="3583"/>
              <a:ext cx="423"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i="1">
                  <a:solidFill>
                    <a:srgbClr val="CC0000"/>
                  </a:solidFill>
                  <a:latin typeface="Times New Roman" panose="02020603050405020304" pitchFamily="18" charset="0"/>
                  <a:ea typeface="楷体_GB2312" pitchFamily="49" charset="-122"/>
                </a:rPr>
                <a:t>U</a:t>
              </a:r>
              <a:r>
                <a:rPr lang="en-US" altLang="zh-CN" baseline="-25000">
                  <a:solidFill>
                    <a:srgbClr val="CC0000"/>
                  </a:solidFill>
                  <a:latin typeface="Times New Roman" panose="02020603050405020304" pitchFamily="18" charset="0"/>
                  <a:ea typeface="楷体_GB2312" pitchFamily="49" charset="-122"/>
                </a:rPr>
                <a:t>BE</a:t>
              </a:r>
            </a:p>
          </p:txBody>
        </p:sp>
      </p:grpSp>
      <p:grpSp>
        <p:nvGrpSpPr>
          <p:cNvPr id="5" name="Group 81"/>
          <p:cNvGrpSpPr>
            <a:grpSpLocks/>
          </p:cNvGrpSpPr>
          <p:nvPr/>
        </p:nvGrpSpPr>
        <p:grpSpPr bwMode="auto">
          <a:xfrm>
            <a:off x="5688013" y="3277766"/>
            <a:ext cx="568325" cy="465137"/>
            <a:chOff x="1512" y="2254"/>
            <a:chExt cx="416" cy="386"/>
          </a:xfrm>
        </p:grpSpPr>
        <p:sp>
          <p:nvSpPr>
            <p:cNvPr id="14353" name="Oval 82"/>
            <p:cNvSpPr>
              <a:spLocks noChangeArrowheads="1"/>
            </p:cNvSpPr>
            <p:nvPr/>
          </p:nvSpPr>
          <p:spPr bwMode="auto">
            <a:xfrm>
              <a:off x="1512" y="2556"/>
              <a:ext cx="72" cy="84"/>
            </a:xfrm>
            <a:prstGeom prst="ellipse">
              <a:avLst/>
            </a:prstGeom>
            <a:solidFill>
              <a:srgbClr val="FF3300"/>
            </a:solidFill>
            <a:ln w="38100">
              <a:solidFill>
                <a:srgbClr val="FF3300"/>
              </a:solidFill>
              <a:round/>
              <a:headEnd/>
              <a:tailEnd/>
            </a:ln>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4354" name="Text Box 83"/>
            <p:cNvSpPr txBox="1">
              <a:spLocks noChangeArrowheads="1"/>
            </p:cNvSpPr>
            <p:nvPr/>
          </p:nvSpPr>
          <p:spPr bwMode="auto">
            <a:xfrm>
              <a:off x="1634" y="2254"/>
              <a:ext cx="294"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i="1">
                  <a:solidFill>
                    <a:srgbClr val="CC0000"/>
                  </a:solidFill>
                  <a:latin typeface="Times New Roman" panose="02020603050405020304" pitchFamily="18" charset="0"/>
                  <a:ea typeface="楷体_GB2312" pitchFamily="49" charset="-122"/>
                </a:rPr>
                <a:t>Q</a:t>
              </a:r>
            </a:p>
          </p:txBody>
        </p:sp>
      </p:grpSp>
      <p:grpSp>
        <p:nvGrpSpPr>
          <p:cNvPr id="6" name="Group 84"/>
          <p:cNvGrpSpPr>
            <a:grpSpLocks/>
          </p:cNvGrpSpPr>
          <p:nvPr/>
        </p:nvGrpSpPr>
        <p:grpSpPr bwMode="auto">
          <a:xfrm>
            <a:off x="5572125" y="3796878"/>
            <a:ext cx="682625" cy="1474788"/>
            <a:chOff x="3948" y="2448"/>
            <a:chExt cx="430" cy="1588"/>
          </a:xfrm>
        </p:grpSpPr>
        <p:sp>
          <p:nvSpPr>
            <p:cNvPr id="14351" name="Line 85"/>
            <p:cNvSpPr>
              <a:spLocks noChangeShapeType="1"/>
            </p:cNvSpPr>
            <p:nvPr/>
          </p:nvSpPr>
          <p:spPr bwMode="auto">
            <a:xfrm>
              <a:off x="4056" y="2448"/>
              <a:ext cx="0" cy="1164"/>
            </a:xfrm>
            <a:prstGeom prst="line">
              <a:avLst/>
            </a:prstGeom>
            <a:noFill/>
            <a:ln w="38100">
              <a:solidFill>
                <a:srgbClr val="FF33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4352" name="Rectangle 86"/>
            <p:cNvSpPr>
              <a:spLocks noChangeArrowheads="1"/>
            </p:cNvSpPr>
            <p:nvPr/>
          </p:nvSpPr>
          <p:spPr bwMode="auto">
            <a:xfrm>
              <a:off x="3948" y="3544"/>
              <a:ext cx="430"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i="1">
                  <a:solidFill>
                    <a:srgbClr val="CC0000"/>
                  </a:solidFill>
                  <a:latin typeface="Times New Roman" panose="02020603050405020304" pitchFamily="18" charset="0"/>
                  <a:ea typeface="楷体_GB2312" pitchFamily="49" charset="-122"/>
                </a:rPr>
                <a:t>U</a:t>
              </a:r>
              <a:r>
                <a:rPr lang="en-US" altLang="zh-CN" baseline="-25000">
                  <a:solidFill>
                    <a:srgbClr val="CC0000"/>
                  </a:solidFill>
                  <a:latin typeface="Times New Roman" panose="02020603050405020304" pitchFamily="18" charset="0"/>
                  <a:ea typeface="楷体_GB2312" pitchFamily="49" charset="-122"/>
                </a:rPr>
                <a:t>CE</a:t>
              </a:r>
            </a:p>
          </p:txBody>
        </p:sp>
      </p:grpSp>
      <p:grpSp>
        <p:nvGrpSpPr>
          <p:cNvPr id="7" name="Group 87"/>
          <p:cNvGrpSpPr>
            <a:grpSpLocks/>
          </p:cNvGrpSpPr>
          <p:nvPr/>
        </p:nvGrpSpPr>
        <p:grpSpPr bwMode="auto">
          <a:xfrm>
            <a:off x="4067175" y="3466678"/>
            <a:ext cx="1682750" cy="519113"/>
            <a:chOff x="2833" y="2372"/>
            <a:chExt cx="1295" cy="370"/>
          </a:xfrm>
        </p:grpSpPr>
        <p:sp>
          <p:nvSpPr>
            <p:cNvPr id="14349" name="Line 88"/>
            <p:cNvSpPr>
              <a:spLocks noChangeShapeType="1"/>
            </p:cNvSpPr>
            <p:nvPr/>
          </p:nvSpPr>
          <p:spPr bwMode="auto">
            <a:xfrm>
              <a:off x="3288" y="2532"/>
              <a:ext cx="840" cy="0"/>
            </a:xfrm>
            <a:prstGeom prst="line">
              <a:avLst/>
            </a:prstGeom>
            <a:noFill/>
            <a:ln w="38100">
              <a:solidFill>
                <a:srgbClr val="FF33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4350" name="Rectangle 89"/>
            <p:cNvSpPr>
              <a:spLocks noChangeArrowheads="1"/>
            </p:cNvSpPr>
            <p:nvPr/>
          </p:nvSpPr>
          <p:spPr bwMode="auto">
            <a:xfrm>
              <a:off x="2833" y="2372"/>
              <a:ext cx="380"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sz="2800" i="1">
                  <a:solidFill>
                    <a:srgbClr val="CC0000"/>
                  </a:solidFill>
                  <a:latin typeface="Times New Roman" panose="02020603050405020304" pitchFamily="18" charset="0"/>
                  <a:ea typeface="楷体_GB2312" pitchFamily="49" charset="-122"/>
                </a:rPr>
                <a:t>I</a:t>
              </a:r>
              <a:r>
                <a:rPr lang="en-US" altLang="zh-CN" sz="2800" baseline="-25000">
                  <a:solidFill>
                    <a:srgbClr val="CC0000"/>
                  </a:solidFill>
                  <a:latin typeface="Times New Roman" panose="02020603050405020304" pitchFamily="18" charset="0"/>
                  <a:ea typeface="楷体_GB2312" pitchFamily="49" charset="-122"/>
                </a:rPr>
                <a:t>C</a:t>
              </a:r>
            </a:p>
          </p:txBody>
        </p:sp>
      </p:grpSp>
      <p:sp>
        <p:nvSpPr>
          <p:cNvPr id="25" name="Rectangle 2"/>
          <p:cNvSpPr txBox="1">
            <a:spLocks noChangeArrowheads="1"/>
          </p:cNvSpPr>
          <p:nvPr/>
        </p:nvSpPr>
        <p:spPr bwMode="auto">
          <a:xfrm>
            <a:off x="-11907" y="32543"/>
            <a:ext cx="5756275" cy="631825"/>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defRPr/>
            </a:pPr>
            <a:r>
              <a:rPr lang="en-US" altLang="zh-CN" sz="2800" b="1" kern="1200" dirty="0" smtClean="0">
                <a:solidFill>
                  <a:srgbClr val="0000FF"/>
                </a:solidFill>
                <a:latin typeface="微软雅黑" panose="020B0503020204020204" pitchFamily="34" charset="-122"/>
                <a:ea typeface="微软雅黑" panose="020B0503020204020204" pitchFamily="34" charset="-122"/>
              </a:rPr>
              <a:t>15.1.2  </a:t>
            </a:r>
            <a:r>
              <a:rPr lang="zh-CN" altLang="en-US" sz="2800" b="1" kern="1200" dirty="0" smtClean="0">
                <a:solidFill>
                  <a:srgbClr val="0000FF"/>
                </a:solidFill>
                <a:latin typeface="微软雅黑" panose="020B0503020204020204" pitchFamily="34" charset="-122"/>
                <a:ea typeface="微软雅黑" panose="020B0503020204020204" pitchFamily="34" charset="-122"/>
              </a:rPr>
              <a:t>电路的电压放大作用</a:t>
            </a:r>
            <a:endParaRPr lang="zh-CN" altLang="en-US" sz="2800" b="1" kern="12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3491"/>
                                        </p:tgtEl>
                                        <p:attrNameLst>
                                          <p:attrName>style.visibility</p:attrName>
                                        </p:attrNameLst>
                                      </p:cBhvr>
                                      <p:to>
                                        <p:strVal val="visible"/>
                                      </p:to>
                                    </p:set>
                                    <p:animEffect transition="in" filter="blinds(vertical)">
                                      <p:cBhvr>
                                        <p:cTn id="7" dur="500"/>
                                        <p:tgtEl>
                                          <p:spTgt spid="634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3585"/>
                                        </p:tgtEl>
                                        <p:attrNameLst>
                                          <p:attrName>style.visibility</p:attrName>
                                        </p:attrNameLst>
                                      </p:cBhvr>
                                      <p:to>
                                        <p:strVal val="visible"/>
                                      </p:to>
                                    </p:set>
                                    <p:animEffect transition="in" filter="wipe(left)">
                                      <p:cBhvr>
                                        <p:cTn id="12" dur="500"/>
                                        <p:tgtEl>
                                          <p:spTgt spid="635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2"/>
                                        </p:tgtEl>
                                        <p:attrNameLst>
                                          <p:attrName>style.visibility</p:attrName>
                                        </p:attrNameLst>
                                      </p:cBhvr>
                                      <p:to>
                                        <p:strVal val="visible"/>
                                      </p:to>
                                    </p:set>
                                  </p:childTnLst>
                                </p:cTn>
                              </p:par>
                            </p:childTnLst>
                          </p:cTn>
                        </p:par>
                        <p:par>
                          <p:cTn id="17" fill="hold" nodeType="afterGroup">
                            <p:stCondLst>
                              <p:cond delay="500"/>
                            </p:stCondLst>
                            <p:childTnLst>
                              <p:par>
                                <p:cTn id="18" presetID="22" presetClass="entr" presetSubtype="2"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right)">
                                      <p:cBhvr>
                                        <p:cTn id="20" dur="500"/>
                                        <p:tgtEl>
                                          <p:spTgt spid="3"/>
                                        </p:tgtEl>
                                      </p:cBhvr>
                                    </p:animEffect>
                                  </p:childTnLst>
                                </p:cTn>
                              </p:par>
                            </p:childTnLst>
                          </p:cTn>
                        </p:par>
                        <p:par>
                          <p:cTn id="21" fill="hold" nodeType="afterGroup">
                            <p:stCondLst>
                              <p:cond delay="1000"/>
                            </p:stCondLst>
                            <p:childTnLst>
                              <p:par>
                                <p:cTn id="22" presetID="22" presetClass="entr" presetSubtype="1"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up)">
                                      <p:cBhvr>
                                        <p:cTn id="24" dur="500"/>
                                        <p:tgtEl>
                                          <p:spTgt spid="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63586"/>
                                        </p:tgtEl>
                                        <p:attrNameLst>
                                          <p:attrName>style.visibility</p:attrName>
                                        </p:attrNameLst>
                                      </p:cBhvr>
                                      <p:to>
                                        <p:strVal val="visible"/>
                                      </p:to>
                                    </p:set>
                                    <p:animEffect transition="in" filter="wipe(left)">
                                      <p:cBhvr>
                                        <p:cTn id="29" dur="500"/>
                                        <p:tgtEl>
                                          <p:spTgt spid="63586"/>
                                        </p:tgtEl>
                                      </p:cBhvr>
                                    </p:animEffect>
                                  </p:childTnLst>
                                </p:cTn>
                              </p:par>
                            </p:childTnLst>
                          </p:cTn>
                        </p:par>
                        <p:par>
                          <p:cTn id="30" fill="hold" nodeType="afterGroup">
                            <p:stCondLst>
                              <p:cond delay="500"/>
                            </p:stCondLst>
                            <p:childTnLst>
                              <p:par>
                                <p:cTn id="31" presetID="22" presetClass="entr" presetSubtype="2"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right)">
                                      <p:cBhvr>
                                        <p:cTn id="33" dur="500"/>
                                        <p:tgtEl>
                                          <p:spTgt spid="7"/>
                                        </p:tgtEl>
                                      </p:cBhvr>
                                    </p:animEffect>
                                  </p:childTnLst>
                                </p:cTn>
                              </p:par>
                            </p:childTnLst>
                          </p:cTn>
                        </p:par>
                        <p:par>
                          <p:cTn id="34" fill="hold" nodeType="afterGroup">
                            <p:stCondLst>
                              <p:cond delay="1000"/>
                            </p:stCondLst>
                            <p:childTnLst>
                              <p:par>
                                <p:cTn id="35" presetID="22" presetClass="entr" presetSubtype="1"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par>
                          <p:cTn id="38" fill="hold" nodeType="afterGroup">
                            <p:stCondLst>
                              <p:cond delay="1500"/>
                            </p:stCondLst>
                            <p:childTnLst>
                              <p:par>
                                <p:cTn id="39" presetID="1" presetClass="entr" presetSubtype="0" fill="hold" nodeType="afterEffect">
                                  <p:stCondLst>
                                    <p:cond delay="0"/>
                                  </p:stCondLst>
                                  <p:childTnLst>
                                    <p:set>
                                      <p:cBhvr>
                                        <p:cTn id="40" dur="1" fill="hold">
                                          <p:stCondLst>
                                            <p:cond delay="499"/>
                                          </p:stCondLst>
                                        </p:cTn>
                                        <p:tgtEl>
                                          <p:spTgt spid="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3492"/>
                                        </p:tgtEl>
                                        <p:attrNameLst>
                                          <p:attrName>style.visibility</p:attrName>
                                        </p:attrNameLst>
                                      </p:cBhvr>
                                      <p:to>
                                        <p:strVal val="visible"/>
                                      </p:to>
                                    </p:set>
                                    <p:animEffect transition="in" filter="wipe(left)">
                                      <p:cBhvr>
                                        <p:cTn id="45" dur="500"/>
                                        <p:tgtEl>
                                          <p:spTgt spid="63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P spid="63492"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46" name="Rectangle 50"/>
          <p:cNvSpPr>
            <a:spLocks noChangeArrowheads="1"/>
          </p:cNvSpPr>
          <p:nvPr/>
        </p:nvSpPr>
        <p:spPr bwMode="auto">
          <a:xfrm>
            <a:off x="245731" y="803591"/>
            <a:ext cx="7049268" cy="566309"/>
          </a:xfrm>
          <a:prstGeom prst="rect">
            <a:avLst/>
          </a:prstGeom>
          <a:noFill/>
          <a:ln w="9525">
            <a:noFill/>
            <a:miter lim="800000"/>
            <a:headEnd/>
            <a:tailEnd/>
          </a:ln>
          <a:effectLst/>
        </p:spPr>
        <p:txBody>
          <a:bodyPr wrap="square">
            <a:spAutoFit/>
          </a:bodyPr>
          <a:lstStyle/>
          <a:p>
            <a:pPr eaLnBrk="1" hangingPunct="1">
              <a:lnSpc>
                <a:spcPct val="110000"/>
              </a:lnSpc>
              <a:defRPr/>
            </a:pPr>
            <a:r>
              <a:rPr lang="zh-CN" altLang="en-US" sz="2800" dirty="0" smtClean="0">
                <a:latin typeface="Times New Roman" pitchFamily="18" charset="0"/>
              </a:rPr>
              <a:t>案例：</a:t>
            </a:r>
            <a:r>
              <a:rPr lang="zh-CN" altLang="en-US" sz="2800" dirty="0">
                <a:solidFill>
                  <a:srgbClr val="0000FF"/>
                </a:solidFill>
                <a:latin typeface="Times New Roman" pitchFamily="18" charset="0"/>
              </a:rPr>
              <a:t>钢厂</a:t>
            </a:r>
            <a:r>
              <a:rPr lang="zh-CN" altLang="en-US" sz="2800" dirty="0" smtClean="0">
                <a:solidFill>
                  <a:srgbClr val="0000FF"/>
                </a:solidFill>
                <a:latin typeface="Times New Roman" pitchFamily="18" charset="0"/>
              </a:rPr>
              <a:t>用热电偶测量炉温</a:t>
            </a:r>
            <a:endParaRPr lang="zh-CN" altLang="en-US" sz="2800" dirty="0">
              <a:solidFill>
                <a:srgbClr val="0000FF"/>
              </a:solidFill>
              <a:latin typeface="Times New Roman" pitchFamily="18" charset="0"/>
            </a:endParaRPr>
          </a:p>
        </p:txBody>
      </p:sp>
      <p:sp>
        <p:nvSpPr>
          <p:cNvPr id="183407" name="Rectangle 111"/>
          <p:cNvSpPr>
            <a:spLocks noGrp="1" noChangeArrowheads="1"/>
          </p:cNvSpPr>
          <p:nvPr>
            <p:ph type="ctrTitle" idx="4294967295"/>
          </p:nvPr>
        </p:nvSpPr>
        <p:spPr bwMode="auto">
          <a:xfrm>
            <a:off x="6936" y="68025"/>
            <a:ext cx="5933215" cy="484554"/>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eaLnBrk="1" hangingPunct="1">
              <a:spcBef>
                <a:spcPct val="50000"/>
              </a:spcBef>
              <a:defRPr/>
            </a:pPr>
            <a:r>
              <a:rPr lang="en-US" altLang="zh-CN" sz="2800" b="1" kern="1200" dirty="0" smtClean="0">
                <a:solidFill>
                  <a:srgbClr val="0000FF"/>
                </a:solidFill>
                <a:latin typeface="微软雅黑" panose="020B0503020204020204" pitchFamily="34" charset="-122"/>
                <a:ea typeface="微软雅黑" panose="020B0503020204020204" pitchFamily="34" charset="-122"/>
                <a:cs typeface="+mn-cs"/>
              </a:rPr>
              <a:t>15.7.0  </a:t>
            </a:r>
            <a:r>
              <a:rPr lang="zh-CN" altLang="en-US" sz="2800" b="1" kern="1200" dirty="0">
                <a:solidFill>
                  <a:srgbClr val="0000FF"/>
                </a:solidFill>
                <a:latin typeface="微软雅黑" panose="020B0503020204020204" pitchFamily="34" charset="-122"/>
                <a:ea typeface="微软雅黑" panose="020B0503020204020204" pitchFamily="34" charset="-122"/>
                <a:cs typeface="+mn-cs"/>
              </a:rPr>
              <a:t>背景</a:t>
            </a:r>
            <a:r>
              <a:rPr lang="en-US" altLang="zh-CN" sz="2800" b="1" kern="1200" dirty="0" smtClean="0">
                <a:solidFill>
                  <a:srgbClr val="0000FF"/>
                </a:solidFill>
                <a:latin typeface="微软雅黑" panose="020B0503020204020204" pitchFamily="34" charset="-122"/>
                <a:ea typeface="微软雅黑" panose="020B0503020204020204" pitchFamily="34" charset="-122"/>
                <a:cs typeface="+mn-cs"/>
              </a:rPr>
              <a:t>-</a:t>
            </a:r>
            <a:r>
              <a:rPr lang="zh-CN" altLang="en-US" sz="2800" b="1" kern="1200" dirty="0" smtClean="0">
                <a:solidFill>
                  <a:srgbClr val="0000FF"/>
                </a:solidFill>
                <a:latin typeface="微软雅黑" panose="020B0503020204020204" pitchFamily="34" charset="-122"/>
                <a:ea typeface="微软雅黑" panose="020B0503020204020204" pitchFamily="34" charset="-122"/>
                <a:cs typeface="+mn-cs"/>
              </a:rPr>
              <a:t>缓慢变化的信号</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pic>
        <p:nvPicPr>
          <p:cNvPr id="57" name="Picture 146" descr="图片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984" y="2032178"/>
            <a:ext cx="3786188"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Rectangle 50"/>
          <p:cNvSpPr>
            <a:spLocks noChangeArrowheads="1"/>
          </p:cNvSpPr>
          <p:nvPr/>
        </p:nvSpPr>
        <p:spPr bwMode="auto">
          <a:xfrm>
            <a:off x="4826587" y="4450606"/>
            <a:ext cx="312420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10000"/>
              </a:lnSpc>
            </a:pPr>
            <a:r>
              <a:rPr lang="zh-CN" altLang="en-US" sz="2800" dirty="0">
                <a:solidFill>
                  <a:schemeClr val="tx1"/>
                </a:solidFill>
                <a:latin typeface="Times New Roman" panose="02020603050405020304" pitchFamily="18" charset="0"/>
              </a:rPr>
              <a:t>阻容耦合放大电路</a:t>
            </a:r>
          </a:p>
        </p:txBody>
      </p:sp>
      <p:sp>
        <p:nvSpPr>
          <p:cNvPr id="59" name="Rectangle 50"/>
          <p:cNvSpPr>
            <a:spLocks noChangeArrowheads="1"/>
          </p:cNvSpPr>
          <p:nvPr/>
        </p:nvSpPr>
        <p:spPr bwMode="auto">
          <a:xfrm>
            <a:off x="244004" y="1369900"/>
            <a:ext cx="5215582" cy="566309"/>
          </a:xfrm>
          <a:prstGeom prst="rect">
            <a:avLst/>
          </a:prstGeom>
          <a:noFill/>
          <a:ln w="9525">
            <a:noFill/>
            <a:miter lim="800000"/>
            <a:headEnd/>
            <a:tailEnd/>
          </a:ln>
          <a:effectLst/>
        </p:spPr>
        <p:txBody>
          <a:bodyPr wrap="square">
            <a:spAutoFit/>
          </a:bodyPr>
          <a:lstStyle/>
          <a:p>
            <a:pPr eaLnBrk="1" hangingPunct="1">
              <a:lnSpc>
                <a:spcPct val="110000"/>
              </a:lnSpc>
              <a:defRPr/>
            </a:pPr>
            <a:r>
              <a:rPr lang="zh-CN" altLang="en-US" sz="2800" dirty="0" smtClean="0">
                <a:latin typeface="Times New Roman" pitchFamily="18" charset="0"/>
              </a:rPr>
              <a:t>特点：</a:t>
            </a:r>
            <a:r>
              <a:rPr lang="zh-CN" altLang="en-US" sz="2800" dirty="0" smtClean="0">
                <a:solidFill>
                  <a:srgbClr val="0000FF"/>
                </a:solidFill>
                <a:latin typeface="Times New Roman" pitchFamily="18" charset="0"/>
              </a:rPr>
              <a:t>缓慢变化</a:t>
            </a:r>
            <a:endParaRPr lang="zh-CN" altLang="en-US" sz="2800" dirty="0">
              <a:solidFill>
                <a:srgbClr val="0000FF"/>
              </a:solidFill>
              <a:latin typeface="Times New Roman" pitchFamily="18" charset="0"/>
            </a:endParaRPr>
          </a:p>
        </p:txBody>
      </p:sp>
      <p:pic>
        <p:nvPicPr>
          <p:cNvPr id="203778" name="Picture 2" descr="https://timgsa.baidu.com/timg?image&amp;quality=80&amp;size=b9999_10000&amp;sec=1521636140466&amp;di=9d19cef277fcc81d8a84ef88d87d27f7&amp;imgtype=0&amp;src=http%3A%2F%2Fpic36.photophoto.cn%2F20150825%2F0038037902254337_b.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323" r="13069" b="4385"/>
          <a:stretch/>
        </p:blipFill>
        <p:spPr bwMode="auto">
          <a:xfrm>
            <a:off x="395536" y="2284909"/>
            <a:ext cx="3312368" cy="2448272"/>
          </a:xfrm>
          <a:prstGeom prst="rect">
            <a:avLst/>
          </a:prstGeom>
          <a:noFill/>
          <a:extLst>
            <a:ext uri="{909E8E84-426E-40DD-AFC4-6F175D3DCCD1}">
              <a14:hiddenFill xmlns:a14="http://schemas.microsoft.com/office/drawing/2010/main">
                <a:solidFill>
                  <a:srgbClr val="FFFFFF"/>
                </a:solidFill>
              </a14:hiddenFill>
            </a:ext>
          </a:extLst>
        </p:spPr>
      </p:pic>
      <p:sp>
        <p:nvSpPr>
          <p:cNvPr id="2" name="右箭头 1"/>
          <p:cNvSpPr/>
          <p:nvPr/>
        </p:nvSpPr>
        <p:spPr bwMode="auto">
          <a:xfrm>
            <a:off x="3770365" y="3861048"/>
            <a:ext cx="864096" cy="216024"/>
          </a:xfrm>
          <a:prstGeom prst="rightArrow">
            <a:avLst/>
          </a:prstGeom>
          <a:solidFill>
            <a:schemeClr val="accent2"/>
          </a:solidFill>
          <a:ln w="381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2400" b="1" i="0" u="none" strike="noStrike" cap="none" normalizeH="0" baseline="0" smtClean="0">
              <a:ln>
                <a:noFill/>
              </a:ln>
              <a:solidFill>
                <a:srgbClr val="FF0000"/>
              </a:solidFill>
              <a:effectLst/>
              <a:latin typeface="宋体" pitchFamily="2" charset="-122"/>
              <a:ea typeface="宋体" pitchFamily="2" charset="-122"/>
            </a:endParaRPr>
          </a:p>
        </p:txBody>
      </p:sp>
      <p:sp>
        <p:nvSpPr>
          <p:cNvPr id="9" name="Rectangle 50"/>
          <p:cNvSpPr>
            <a:spLocks noChangeArrowheads="1"/>
          </p:cNvSpPr>
          <p:nvPr/>
        </p:nvSpPr>
        <p:spPr bwMode="auto">
          <a:xfrm>
            <a:off x="611560" y="5059284"/>
            <a:ext cx="8136904" cy="1040285"/>
          </a:xfrm>
          <a:prstGeom prst="rect">
            <a:avLst/>
          </a:prstGeom>
          <a:noFill/>
          <a:ln w="9525">
            <a:noFill/>
            <a:miter lim="800000"/>
            <a:headEnd/>
            <a:tailEnd/>
          </a:ln>
          <a:effectLst/>
        </p:spPr>
        <p:txBody>
          <a:bodyPr wrap="square">
            <a:spAutoFit/>
          </a:bodyPr>
          <a:lstStyle/>
          <a:p>
            <a:pPr eaLnBrk="1" hangingPunct="1">
              <a:lnSpc>
                <a:spcPct val="110000"/>
              </a:lnSpc>
              <a:defRPr/>
            </a:pPr>
            <a:r>
              <a:rPr lang="zh-CN" altLang="en-US" sz="2800" dirty="0">
                <a:latin typeface="Times New Roman" pitchFamily="18" charset="0"/>
              </a:rPr>
              <a:t>缺陷：</a:t>
            </a:r>
            <a:r>
              <a:rPr lang="zh-CN" altLang="en-US" sz="2800" dirty="0">
                <a:solidFill>
                  <a:srgbClr val="0000FF"/>
                </a:solidFill>
                <a:latin typeface="Times New Roman" pitchFamily="18" charset="0"/>
              </a:rPr>
              <a:t>电容的存在</a:t>
            </a:r>
            <a:r>
              <a:rPr lang="zh-CN" altLang="en-US" sz="2800" dirty="0" smtClean="0">
                <a:solidFill>
                  <a:srgbClr val="0000FF"/>
                </a:solidFill>
                <a:latin typeface="Times New Roman" pitchFamily="18" charset="0"/>
              </a:rPr>
              <a:t>，使得缓慢变化的信号难以传递到三极管，从而使得无法放大</a:t>
            </a:r>
            <a:endParaRPr lang="zh-CN" altLang="en-US" sz="2800" dirty="0">
              <a:solidFill>
                <a:srgbClr val="0000FF"/>
              </a:solidFill>
              <a:latin typeface="Times New Roman" pitchFamily="18" charset="0"/>
            </a:endParaRPr>
          </a:p>
        </p:txBody>
      </p:sp>
    </p:spTree>
    <p:extLst>
      <p:ext uri="{BB962C8B-B14F-4D97-AF65-F5344CB8AC3E}">
        <p14:creationId xmlns:p14="http://schemas.microsoft.com/office/powerpoint/2010/main" val="39115384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3346">
                                            <p:txEl>
                                              <p:pRg st="0" end="0"/>
                                            </p:txEl>
                                          </p:spTgt>
                                        </p:tgtEl>
                                        <p:attrNameLst>
                                          <p:attrName>style.visibility</p:attrName>
                                        </p:attrNameLst>
                                      </p:cBhvr>
                                      <p:to>
                                        <p:strVal val="visible"/>
                                      </p:to>
                                    </p:set>
                                    <p:animEffect transition="in" filter="wipe(left)">
                                      <p:cBhvr>
                                        <p:cTn id="7" dur="500"/>
                                        <p:tgtEl>
                                          <p:spTgt spid="183346">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03778"/>
                                        </p:tgtEl>
                                        <p:attrNameLst>
                                          <p:attrName>style.visibility</p:attrName>
                                        </p:attrNameLst>
                                      </p:cBhvr>
                                      <p:to>
                                        <p:strVal val="visible"/>
                                      </p:to>
                                    </p:set>
                                    <p:animEffect transition="in" filter="wipe(left)">
                                      <p:cBhvr>
                                        <p:cTn id="10" dur="500"/>
                                        <p:tgtEl>
                                          <p:spTgt spid="20377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9">
                                            <p:txEl>
                                              <p:pRg st="0" end="0"/>
                                            </p:txEl>
                                          </p:spTgt>
                                        </p:tgtEl>
                                        <p:attrNameLst>
                                          <p:attrName>style.visibility</p:attrName>
                                        </p:attrNameLst>
                                      </p:cBhvr>
                                      <p:to>
                                        <p:strVal val="visible"/>
                                      </p:to>
                                    </p:set>
                                    <p:animEffect transition="in" filter="wipe(left)">
                                      <p:cBhvr>
                                        <p:cTn id="15" dur="500"/>
                                        <p:tgtEl>
                                          <p:spTgt spid="5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wipe(left)">
                                      <p:cBhvr>
                                        <p:cTn id="20" dur="500"/>
                                        <p:tgtEl>
                                          <p:spTgt spid="5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8">
                                            <p:txEl>
                                              <p:pRg st="0" end="0"/>
                                            </p:txEl>
                                          </p:spTgt>
                                        </p:tgtEl>
                                        <p:attrNameLst>
                                          <p:attrName>style.visibility</p:attrName>
                                        </p:attrNameLst>
                                      </p:cBhvr>
                                      <p:to>
                                        <p:strVal val="visible"/>
                                      </p:to>
                                    </p:set>
                                    <p:animEffect transition="in" filter="wipe(left)">
                                      <p:cBhvr>
                                        <p:cTn id="26" dur="500"/>
                                        <p:tgtEl>
                                          <p:spTgt spid="5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Effect transition="in" filter="wipe(left)">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46" grpId="0" build="p" autoUpdateAnimBg="0"/>
      <p:bldP spid="58" grpId="0" build="p" autoUpdateAnimBg="0"/>
      <p:bldP spid="59" grpId="0" build="p" autoUpdateAnimBg="0"/>
      <p:bldP spid="2" grpId="0" animBg="1"/>
      <p:bldP spid="9"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46" name="Rectangle 50"/>
          <p:cNvSpPr>
            <a:spLocks noChangeArrowheads="1"/>
          </p:cNvSpPr>
          <p:nvPr/>
        </p:nvSpPr>
        <p:spPr bwMode="auto">
          <a:xfrm>
            <a:off x="6937" y="914391"/>
            <a:ext cx="9141677" cy="1040285"/>
          </a:xfrm>
          <a:prstGeom prst="rect">
            <a:avLst/>
          </a:prstGeom>
          <a:noFill/>
          <a:ln w="9525">
            <a:noFill/>
            <a:miter lim="800000"/>
            <a:headEnd/>
            <a:tailEnd/>
          </a:ln>
          <a:effectLst/>
        </p:spPr>
        <p:txBody>
          <a:bodyPr wrap="square">
            <a:spAutoFit/>
          </a:bodyPr>
          <a:lstStyle/>
          <a:p>
            <a:pPr eaLnBrk="1" hangingPunct="1">
              <a:lnSpc>
                <a:spcPct val="110000"/>
              </a:lnSpc>
              <a:defRPr/>
            </a:pPr>
            <a:r>
              <a:rPr lang="en-US" altLang="zh-CN" sz="2800" dirty="0">
                <a:solidFill>
                  <a:srgbClr val="CC0000"/>
                </a:solidFill>
                <a:effectLst>
                  <a:outerShdw blurRad="38100" dist="38100" dir="2700000" algn="tl">
                    <a:srgbClr val="C0C0C0"/>
                  </a:outerShdw>
                </a:effectLst>
                <a:latin typeface="Times New Roman" pitchFamily="18" charset="0"/>
              </a:rPr>
              <a:t>        </a:t>
            </a:r>
            <a:r>
              <a:rPr lang="zh-CN" altLang="en-US" sz="2800" dirty="0" smtClean="0">
                <a:latin typeface="Times New Roman" pitchFamily="18" charset="0"/>
              </a:rPr>
              <a:t>应对策略</a:t>
            </a:r>
            <a:r>
              <a:rPr lang="en-US" altLang="zh-CN" sz="2800" dirty="0" smtClean="0">
                <a:latin typeface="Times New Roman" pitchFamily="18" charset="0"/>
              </a:rPr>
              <a:t>-</a:t>
            </a:r>
            <a:r>
              <a:rPr lang="zh-CN" altLang="en-US" sz="2800" dirty="0" smtClean="0">
                <a:solidFill>
                  <a:schemeClr val="tx1"/>
                </a:solidFill>
                <a:latin typeface="Times New Roman" pitchFamily="18" charset="0"/>
              </a:rPr>
              <a:t>将</a:t>
            </a:r>
            <a:r>
              <a:rPr lang="zh-CN" altLang="en-US" sz="2800" dirty="0">
                <a:solidFill>
                  <a:schemeClr val="tx1"/>
                </a:solidFill>
                <a:latin typeface="Times New Roman" pitchFamily="18" charset="0"/>
              </a:rPr>
              <a:t>前级的输出端直接接后级的输入端。可用来放大缓慢变化的信号或变化的直流</a:t>
            </a:r>
            <a:r>
              <a:rPr lang="zh-CN" altLang="en-US" sz="2800" dirty="0" smtClean="0">
                <a:solidFill>
                  <a:schemeClr val="tx1"/>
                </a:solidFill>
                <a:latin typeface="Times New Roman" pitchFamily="18" charset="0"/>
              </a:rPr>
              <a:t>信号（</a:t>
            </a:r>
            <a:r>
              <a:rPr lang="zh-CN" altLang="en-US" sz="2800" dirty="0">
                <a:latin typeface="Times New Roman" pitchFamily="18" charset="0"/>
              </a:rPr>
              <a:t>直接</a:t>
            </a:r>
            <a:r>
              <a:rPr lang="zh-CN" altLang="en-US" sz="2800" dirty="0" smtClean="0">
                <a:latin typeface="Times New Roman" pitchFamily="18" charset="0"/>
              </a:rPr>
              <a:t>耦合</a:t>
            </a:r>
            <a:r>
              <a:rPr lang="zh-CN" altLang="en-US" sz="2800" dirty="0" smtClean="0">
                <a:solidFill>
                  <a:schemeClr val="tx1"/>
                </a:solidFill>
                <a:latin typeface="Times New Roman" pitchFamily="18" charset="0"/>
              </a:rPr>
              <a:t>）。</a:t>
            </a:r>
            <a:endParaRPr lang="zh-CN" altLang="en-US" sz="2800" dirty="0">
              <a:solidFill>
                <a:schemeClr val="tx1"/>
              </a:solidFill>
              <a:latin typeface="Times New Roman" pitchFamily="18" charset="0"/>
            </a:endParaRPr>
          </a:p>
        </p:txBody>
      </p:sp>
      <p:sp>
        <p:nvSpPr>
          <p:cNvPr id="183407" name="Rectangle 111"/>
          <p:cNvSpPr>
            <a:spLocks noGrp="1" noChangeArrowheads="1"/>
          </p:cNvSpPr>
          <p:nvPr>
            <p:ph type="ctrTitle" idx="4294967295"/>
          </p:nvPr>
        </p:nvSpPr>
        <p:spPr bwMode="auto">
          <a:xfrm>
            <a:off x="6937" y="68025"/>
            <a:ext cx="4800600" cy="484554"/>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eaLnBrk="1" hangingPunct="1">
              <a:spcBef>
                <a:spcPct val="50000"/>
              </a:spcBef>
              <a:defRPr/>
            </a:pPr>
            <a:r>
              <a:rPr lang="en-US" altLang="zh-CN" sz="2800" b="1" kern="1200" dirty="0" smtClean="0">
                <a:solidFill>
                  <a:srgbClr val="0000FF"/>
                </a:solidFill>
                <a:latin typeface="微软雅黑" panose="020B0503020204020204" pitchFamily="34" charset="-122"/>
                <a:ea typeface="微软雅黑" panose="020B0503020204020204" pitchFamily="34" charset="-122"/>
                <a:cs typeface="+mn-cs"/>
              </a:rPr>
              <a:t>15.7.0  </a:t>
            </a:r>
            <a:r>
              <a:rPr lang="zh-CN" altLang="en-US" sz="2800" b="1" kern="1200" dirty="0" smtClean="0">
                <a:solidFill>
                  <a:srgbClr val="0000FF"/>
                </a:solidFill>
                <a:latin typeface="微软雅黑" panose="020B0503020204020204" pitchFamily="34" charset="-122"/>
                <a:ea typeface="微软雅黑" panose="020B0503020204020204" pitchFamily="34" charset="-122"/>
                <a:cs typeface="+mn-cs"/>
              </a:rPr>
              <a:t>背景</a:t>
            </a:r>
            <a:r>
              <a:rPr lang="en-US" altLang="zh-CN" sz="2800" b="1" kern="1200" dirty="0" smtClean="0">
                <a:solidFill>
                  <a:srgbClr val="0000FF"/>
                </a:solidFill>
                <a:latin typeface="微软雅黑" panose="020B0503020204020204" pitchFamily="34" charset="-122"/>
                <a:ea typeface="微软雅黑" panose="020B0503020204020204" pitchFamily="34" charset="-122"/>
                <a:cs typeface="+mn-cs"/>
              </a:rPr>
              <a:t>-</a:t>
            </a:r>
            <a:r>
              <a:rPr lang="zh-CN" altLang="en-US" sz="2800" b="1" kern="1200" dirty="0" smtClean="0">
                <a:solidFill>
                  <a:srgbClr val="0000FF"/>
                </a:solidFill>
                <a:latin typeface="微软雅黑" panose="020B0503020204020204" pitchFamily="34" charset="-122"/>
                <a:ea typeface="微软雅黑" panose="020B0503020204020204" pitchFamily="34" charset="-122"/>
                <a:cs typeface="+mn-cs"/>
              </a:rPr>
              <a:t>直接耦合</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grpSp>
        <p:nvGrpSpPr>
          <p:cNvPr id="2" name="Group 177"/>
          <p:cNvGrpSpPr>
            <a:grpSpLocks/>
          </p:cNvGrpSpPr>
          <p:nvPr/>
        </p:nvGrpSpPr>
        <p:grpSpPr bwMode="auto">
          <a:xfrm>
            <a:off x="4164013" y="2466975"/>
            <a:ext cx="4795837" cy="2476500"/>
            <a:chOff x="1020" y="1668"/>
            <a:chExt cx="3924" cy="2076"/>
          </a:xfrm>
        </p:grpSpPr>
        <p:sp>
          <p:nvSpPr>
            <p:cNvPr id="152583" name="Rectangle 178"/>
            <p:cNvSpPr>
              <a:spLocks noChangeArrowheads="1"/>
            </p:cNvSpPr>
            <p:nvPr/>
          </p:nvSpPr>
          <p:spPr bwMode="auto">
            <a:xfrm>
              <a:off x="4212" y="1668"/>
              <a:ext cx="7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spcBef>
                  <a:spcPct val="50000"/>
                </a:spcBef>
              </a:pPr>
              <a:r>
                <a:rPr lang="en-US" altLang="zh-CN">
                  <a:latin typeface="Times New Roman" panose="02020603050405020304" pitchFamily="18" charset="0"/>
                  <a:ea typeface="楷体_GB2312" pitchFamily="49" charset="-122"/>
                </a:rPr>
                <a:t>+</a:t>
              </a:r>
              <a:r>
                <a:rPr lang="en-US" altLang="zh-CN" i="1">
                  <a:latin typeface="Times New Roman" panose="02020603050405020304" pitchFamily="18" charset="0"/>
                  <a:ea typeface="楷体_GB2312" pitchFamily="49" charset="-122"/>
                </a:rPr>
                <a:t>U</a:t>
              </a:r>
              <a:r>
                <a:rPr lang="en-US" altLang="zh-CN" baseline="-25000">
                  <a:latin typeface="Times New Roman" panose="02020603050405020304" pitchFamily="18" charset="0"/>
                  <a:ea typeface="楷体_GB2312" pitchFamily="49" charset="-122"/>
                </a:rPr>
                <a:t>CC</a:t>
              </a:r>
              <a:endParaRPr lang="en-US" altLang="zh-CN" baseline="-50000">
                <a:latin typeface="Times New Roman" panose="02020603050405020304" pitchFamily="18" charset="0"/>
                <a:ea typeface="楷体_GB2312" pitchFamily="49" charset="-122"/>
              </a:endParaRPr>
            </a:p>
          </p:txBody>
        </p:sp>
        <p:sp>
          <p:nvSpPr>
            <p:cNvPr id="152584" name="Line 179"/>
            <p:cNvSpPr>
              <a:spLocks noChangeShapeType="1"/>
            </p:cNvSpPr>
            <p:nvPr/>
          </p:nvSpPr>
          <p:spPr bwMode="auto">
            <a:xfrm>
              <a:off x="1141" y="3583"/>
              <a:ext cx="31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3200" rIns="90000" bIns="43200" anchor="ctr"/>
            <a:lstStyle/>
            <a:p>
              <a:endParaRPr lang="zh-CN" altLang="en-US"/>
            </a:p>
          </p:txBody>
        </p:sp>
        <p:sp>
          <p:nvSpPr>
            <p:cNvPr id="152585" name="Rectangle 180"/>
            <p:cNvSpPr>
              <a:spLocks noChangeArrowheads="1"/>
            </p:cNvSpPr>
            <p:nvPr/>
          </p:nvSpPr>
          <p:spPr bwMode="auto">
            <a:xfrm>
              <a:off x="4005" y="2785"/>
              <a:ext cx="526"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spcBef>
                  <a:spcPct val="50000"/>
                </a:spcBef>
              </a:pPr>
              <a:r>
                <a:rPr lang="en-US" altLang="zh-CN" sz="2800" i="1">
                  <a:solidFill>
                    <a:srgbClr val="000099"/>
                  </a:solidFill>
                  <a:latin typeface="Times New Roman" panose="02020603050405020304" pitchFamily="18" charset="0"/>
                  <a:ea typeface="楷体_GB2312" pitchFamily="49" charset="-122"/>
                </a:rPr>
                <a:t>u</a:t>
              </a:r>
              <a:r>
                <a:rPr lang="en-US" altLang="zh-CN" sz="2000" baseline="-24000">
                  <a:solidFill>
                    <a:srgbClr val="000099"/>
                  </a:solidFill>
                  <a:latin typeface="Times New Roman" panose="02020603050405020304" pitchFamily="18" charset="0"/>
                  <a:ea typeface="楷体_GB2312" pitchFamily="49" charset="-122"/>
                </a:rPr>
                <a:t>O</a:t>
              </a:r>
              <a:endParaRPr lang="en-US" altLang="zh-CN" sz="2000" baseline="-50000">
                <a:solidFill>
                  <a:srgbClr val="000099"/>
                </a:solidFill>
                <a:latin typeface="Times New Roman" panose="02020603050405020304" pitchFamily="18" charset="0"/>
                <a:ea typeface="楷体_GB2312" pitchFamily="49" charset="-122"/>
              </a:endParaRPr>
            </a:p>
          </p:txBody>
        </p:sp>
        <p:sp>
          <p:nvSpPr>
            <p:cNvPr id="152586" name="Rectangle 181"/>
            <p:cNvSpPr>
              <a:spLocks noChangeArrowheads="1"/>
            </p:cNvSpPr>
            <p:nvPr/>
          </p:nvSpPr>
          <p:spPr bwMode="auto">
            <a:xfrm rot="-5400000">
              <a:off x="3302" y="2088"/>
              <a:ext cx="256" cy="8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52587" name="Line 182"/>
            <p:cNvSpPr>
              <a:spLocks noChangeShapeType="1"/>
            </p:cNvSpPr>
            <p:nvPr/>
          </p:nvSpPr>
          <p:spPr bwMode="auto">
            <a:xfrm rot="-5400000">
              <a:off x="3323" y="1908"/>
              <a:ext cx="21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2588" name="Line 183"/>
            <p:cNvSpPr>
              <a:spLocks noChangeShapeType="1"/>
            </p:cNvSpPr>
            <p:nvPr/>
          </p:nvSpPr>
          <p:spPr bwMode="auto">
            <a:xfrm rot="-5400000">
              <a:off x="3293" y="2395"/>
              <a:ext cx="279"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2589" name="Rectangle 184"/>
            <p:cNvSpPr>
              <a:spLocks noChangeArrowheads="1"/>
            </p:cNvSpPr>
            <p:nvPr/>
          </p:nvSpPr>
          <p:spPr bwMode="auto">
            <a:xfrm>
              <a:off x="3476" y="1970"/>
              <a:ext cx="59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spcBef>
                  <a:spcPct val="50000"/>
                </a:spcBef>
              </a:pPr>
              <a:r>
                <a:rPr lang="en-US" altLang="zh-CN" i="1">
                  <a:solidFill>
                    <a:schemeClr val="tx1"/>
                  </a:solidFill>
                  <a:latin typeface="Times New Roman" panose="02020603050405020304" pitchFamily="18" charset="0"/>
                  <a:ea typeface="楷体_GB2312" pitchFamily="49" charset="-122"/>
                </a:rPr>
                <a:t>R</a:t>
              </a:r>
              <a:r>
                <a:rPr lang="en-US" altLang="zh-CN" baseline="-25000">
                  <a:solidFill>
                    <a:schemeClr val="tx1"/>
                  </a:solidFill>
                  <a:latin typeface="Times New Roman" panose="02020603050405020304" pitchFamily="18" charset="0"/>
                  <a:ea typeface="楷体_GB2312" pitchFamily="49" charset="-122"/>
                </a:rPr>
                <a:t>C2</a:t>
              </a:r>
              <a:endParaRPr lang="en-US" altLang="zh-CN" baseline="-50000">
                <a:solidFill>
                  <a:schemeClr val="tx1"/>
                </a:solidFill>
                <a:latin typeface="Times New Roman" panose="02020603050405020304" pitchFamily="18" charset="0"/>
                <a:ea typeface="楷体_GB2312" pitchFamily="49" charset="-122"/>
              </a:endParaRPr>
            </a:p>
          </p:txBody>
        </p:sp>
        <p:sp>
          <p:nvSpPr>
            <p:cNvPr id="152590" name="Rectangle 185"/>
            <p:cNvSpPr>
              <a:spLocks noChangeArrowheads="1"/>
            </p:cNvSpPr>
            <p:nvPr/>
          </p:nvSpPr>
          <p:spPr bwMode="auto">
            <a:xfrm>
              <a:off x="3345" y="2571"/>
              <a:ext cx="44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spcBef>
                  <a:spcPct val="50000"/>
                </a:spcBef>
              </a:pPr>
              <a:r>
                <a:rPr lang="en-US" altLang="zh-CN">
                  <a:solidFill>
                    <a:schemeClr val="tx1"/>
                  </a:solidFill>
                  <a:latin typeface="Times New Roman" panose="02020603050405020304" pitchFamily="18" charset="0"/>
                  <a:ea typeface="楷体_GB2312" pitchFamily="49" charset="-122"/>
                </a:rPr>
                <a:t>T</a:t>
              </a:r>
              <a:r>
                <a:rPr lang="en-US" altLang="zh-CN" baseline="-25000">
                  <a:solidFill>
                    <a:schemeClr val="tx1"/>
                  </a:solidFill>
                  <a:latin typeface="Times New Roman" panose="02020603050405020304" pitchFamily="18" charset="0"/>
                  <a:ea typeface="楷体_GB2312" pitchFamily="49" charset="-122"/>
                </a:rPr>
                <a:t>2</a:t>
              </a:r>
            </a:p>
          </p:txBody>
        </p:sp>
        <p:sp>
          <p:nvSpPr>
            <p:cNvPr id="152591" name="Line 186"/>
            <p:cNvSpPr>
              <a:spLocks noChangeShapeType="1"/>
            </p:cNvSpPr>
            <p:nvPr/>
          </p:nvSpPr>
          <p:spPr bwMode="auto">
            <a:xfrm flipV="1">
              <a:off x="2759" y="2709"/>
              <a:ext cx="500"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2592" name="Line 187"/>
            <p:cNvSpPr>
              <a:spLocks noChangeShapeType="1"/>
            </p:cNvSpPr>
            <p:nvPr/>
          </p:nvSpPr>
          <p:spPr bwMode="auto">
            <a:xfrm flipV="1">
              <a:off x="2661" y="1808"/>
              <a:ext cx="1514"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3200" rIns="90000" bIns="43200" anchor="ctr"/>
            <a:lstStyle/>
            <a:p>
              <a:endParaRPr lang="zh-CN" altLang="en-US"/>
            </a:p>
          </p:txBody>
        </p:sp>
        <p:sp>
          <p:nvSpPr>
            <p:cNvPr id="152593" name="Line 188"/>
            <p:cNvSpPr>
              <a:spLocks noChangeShapeType="1"/>
            </p:cNvSpPr>
            <p:nvPr/>
          </p:nvSpPr>
          <p:spPr bwMode="auto">
            <a:xfrm>
              <a:off x="3425" y="2467"/>
              <a:ext cx="84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3200" rIns="90000" bIns="43200" anchor="ctr"/>
            <a:lstStyle/>
            <a:p>
              <a:endParaRPr lang="zh-CN" altLang="en-US"/>
            </a:p>
          </p:txBody>
        </p:sp>
        <p:sp>
          <p:nvSpPr>
            <p:cNvPr id="152594" name="Line 189"/>
            <p:cNvSpPr>
              <a:spLocks noChangeShapeType="1"/>
            </p:cNvSpPr>
            <p:nvPr/>
          </p:nvSpPr>
          <p:spPr bwMode="auto">
            <a:xfrm>
              <a:off x="2767" y="2513"/>
              <a:ext cx="0" cy="19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3200" rIns="90000" bIns="43200" anchor="ctr"/>
            <a:lstStyle/>
            <a:p>
              <a:endParaRPr lang="zh-CN" altLang="en-US"/>
            </a:p>
          </p:txBody>
        </p:sp>
        <p:sp>
          <p:nvSpPr>
            <p:cNvPr id="152595" name="Rectangle 190"/>
            <p:cNvSpPr>
              <a:spLocks noChangeArrowheads="1"/>
            </p:cNvSpPr>
            <p:nvPr/>
          </p:nvSpPr>
          <p:spPr bwMode="auto">
            <a:xfrm>
              <a:off x="1020" y="2940"/>
              <a:ext cx="489"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spcBef>
                  <a:spcPct val="50000"/>
                </a:spcBef>
              </a:pPr>
              <a:r>
                <a:rPr lang="en-US" altLang="zh-CN" sz="2800" i="1">
                  <a:solidFill>
                    <a:srgbClr val="000099"/>
                  </a:solidFill>
                  <a:latin typeface="Times New Roman" panose="02020603050405020304" pitchFamily="18" charset="0"/>
                  <a:ea typeface="楷体_GB2312" pitchFamily="49" charset="-122"/>
                </a:rPr>
                <a:t>u</a:t>
              </a:r>
              <a:r>
                <a:rPr lang="en-US" altLang="zh-CN" sz="2800" baseline="-24000">
                  <a:solidFill>
                    <a:srgbClr val="000099"/>
                  </a:solidFill>
                  <a:latin typeface="Times New Roman" panose="02020603050405020304" pitchFamily="18" charset="0"/>
                  <a:ea typeface="楷体_GB2312" pitchFamily="49" charset="-122"/>
                </a:rPr>
                <a:t>I</a:t>
              </a:r>
              <a:endParaRPr lang="en-US" altLang="zh-CN" sz="2800" baseline="-50000">
                <a:solidFill>
                  <a:srgbClr val="000099"/>
                </a:solidFill>
                <a:latin typeface="Times New Roman" panose="02020603050405020304" pitchFamily="18" charset="0"/>
                <a:ea typeface="楷体_GB2312" pitchFamily="49" charset="-122"/>
              </a:endParaRPr>
            </a:p>
          </p:txBody>
        </p:sp>
        <p:sp>
          <p:nvSpPr>
            <p:cNvPr id="152596" name="Rectangle 191"/>
            <p:cNvSpPr>
              <a:spLocks noChangeArrowheads="1"/>
            </p:cNvSpPr>
            <p:nvPr/>
          </p:nvSpPr>
          <p:spPr bwMode="auto">
            <a:xfrm>
              <a:off x="1843" y="1894"/>
              <a:ext cx="59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spcBef>
                  <a:spcPct val="50000"/>
                </a:spcBef>
              </a:pPr>
              <a:r>
                <a:rPr lang="en-US" altLang="zh-CN" i="1">
                  <a:solidFill>
                    <a:schemeClr val="tx1"/>
                  </a:solidFill>
                  <a:latin typeface="Times New Roman" panose="02020603050405020304" pitchFamily="18" charset="0"/>
                  <a:ea typeface="楷体_GB2312" pitchFamily="49" charset="-122"/>
                </a:rPr>
                <a:t>R</a:t>
              </a:r>
              <a:r>
                <a:rPr lang="en-US" altLang="zh-CN" baseline="-25000">
                  <a:solidFill>
                    <a:schemeClr val="tx1"/>
                  </a:solidFill>
                  <a:latin typeface="Times New Roman" panose="02020603050405020304" pitchFamily="18" charset="0"/>
                  <a:ea typeface="楷体_GB2312" pitchFamily="49" charset="-122"/>
                </a:rPr>
                <a:t>C1</a:t>
              </a:r>
              <a:endParaRPr lang="en-US" altLang="zh-CN" baseline="-50000">
                <a:solidFill>
                  <a:schemeClr val="tx1"/>
                </a:solidFill>
                <a:latin typeface="Times New Roman" panose="02020603050405020304" pitchFamily="18" charset="0"/>
                <a:ea typeface="楷体_GB2312" pitchFamily="49" charset="-122"/>
              </a:endParaRPr>
            </a:p>
          </p:txBody>
        </p:sp>
        <p:sp>
          <p:nvSpPr>
            <p:cNvPr id="152597" name="Rectangle 192"/>
            <p:cNvSpPr>
              <a:spLocks noChangeArrowheads="1"/>
            </p:cNvSpPr>
            <p:nvPr/>
          </p:nvSpPr>
          <p:spPr bwMode="auto">
            <a:xfrm>
              <a:off x="1455" y="2039"/>
              <a:ext cx="40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spcBef>
                  <a:spcPct val="50000"/>
                </a:spcBef>
              </a:pPr>
              <a:r>
                <a:rPr lang="en-US" altLang="zh-CN" i="1">
                  <a:solidFill>
                    <a:schemeClr val="tx1"/>
                  </a:solidFill>
                  <a:latin typeface="Times New Roman" panose="02020603050405020304" pitchFamily="18" charset="0"/>
                  <a:ea typeface="楷体_GB2312" pitchFamily="49" charset="-122"/>
                </a:rPr>
                <a:t>R</a:t>
              </a:r>
              <a:r>
                <a:rPr lang="en-US" altLang="zh-CN" baseline="-25000">
                  <a:solidFill>
                    <a:schemeClr val="tx1"/>
                  </a:solidFill>
                  <a:latin typeface="Times New Roman" panose="02020603050405020304" pitchFamily="18" charset="0"/>
                  <a:ea typeface="楷体_GB2312" pitchFamily="49" charset="-122"/>
                </a:rPr>
                <a:t>1</a:t>
              </a:r>
              <a:endParaRPr lang="en-US" altLang="zh-CN" baseline="-50000">
                <a:solidFill>
                  <a:schemeClr val="tx1"/>
                </a:solidFill>
                <a:latin typeface="Times New Roman" panose="02020603050405020304" pitchFamily="18" charset="0"/>
                <a:ea typeface="楷体_GB2312" pitchFamily="49" charset="-122"/>
              </a:endParaRPr>
            </a:p>
          </p:txBody>
        </p:sp>
        <p:sp>
          <p:nvSpPr>
            <p:cNvPr id="152598" name="Rectangle 193"/>
            <p:cNvSpPr>
              <a:spLocks noChangeArrowheads="1"/>
            </p:cNvSpPr>
            <p:nvPr/>
          </p:nvSpPr>
          <p:spPr bwMode="auto">
            <a:xfrm>
              <a:off x="2262" y="2586"/>
              <a:ext cx="45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spcBef>
                  <a:spcPct val="50000"/>
                </a:spcBef>
              </a:pPr>
              <a:r>
                <a:rPr lang="en-US" altLang="zh-CN">
                  <a:solidFill>
                    <a:schemeClr val="tx1"/>
                  </a:solidFill>
                  <a:latin typeface="Times New Roman" panose="02020603050405020304" pitchFamily="18" charset="0"/>
                  <a:ea typeface="楷体_GB2312" pitchFamily="49" charset="-122"/>
                </a:rPr>
                <a:t>T</a:t>
              </a:r>
              <a:r>
                <a:rPr lang="en-US" altLang="zh-CN" baseline="-25000">
                  <a:solidFill>
                    <a:schemeClr val="tx1"/>
                  </a:solidFill>
                  <a:latin typeface="Times New Roman" panose="02020603050405020304" pitchFamily="18" charset="0"/>
                  <a:ea typeface="楷体_GB2312" pitchFamily="49" charset="-122"/>
                </a:rPr>
                <a:t>1</a:t>
              </a:r>
            </a:p>
          </p:txBody>
        </p:sp>
        <p:sp>
          <p:nvSpPr>
            <p:cNvPr id="152599" name="Line 194"/>
            <p:cNvSpPr>
              <a:spLocks noChangeShapeType="1"/>
            </p:cNvSpPr>
            <p:nvPr/>
          </p:nvSpPr>
          <p:spPr bwMode="auto">
            <a:xfrm>
              <a:off x="1652" y="2709"/>
              <a:ext cx="522"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2600" name="Line 195"/>
            <p:cNvSpPr>
              <a:spLocks noChangeShapeType="1"/>
            </p:cNvSpPr>
            <p:nvPr/>
          </p:nvSpPr>
          <p:spPr bwMode="auto">
            <a:xfrm>
              <a:off x="2178" y="2567"/>
              <a:ext cx="0" cy="3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2601" name="Line 196"/>
            <p:cNvSpPr>
              <a:spLocks noChangeShapeType="1"/>
            </p:cNvSpPr>
            <p:nvPr/>
          </p:nvSpPr>
          <p:spPr bwMode="auto">
            <a:xfrm>
              <a:off x="2191" y="2763"/>
              <a:ext cx="169" cy="154"/>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2602" name="Line 197"/>
            <p:cNvSpPr>
              <a:spLocks noChangeShapeType="1"/>
            </p:cNvSpPr>
            <p:nvPr/>
          </p:nvSpPr>
          <p:spPr bwMode="auto">
            <a:xfrm rot="700650" flipV="1">
              <a:off x="2198" y="2524"/>
              <a:ext cx="134" cy="15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2603" name="Line 198"/>
            <p:cNvSpPr>
              <a:spLocks noChangeShapeType="1"/>
            </p:cNvSpPr>
            <p:nvPr/>
          </p:nvSpPr>
          <p:spPr bwMode="auto">
            <a:xfrm rot="5400000" flipH="1">
              <a:off x="1653" y="2522"/>
              <a:ext cx="3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2604" name="Rectangle 199"/>
            <p:cNvSpPr>
              <a:spLocks noChangeArrowheads="1"/>
            </p:cNvSpPr>
            <p:nvPr/>
          </p:nvSpPr>
          <p:spPr bwMode="auto">
            <a:xfrm rot="-5400000">
              <a:off x="1706" y="2171"/>
              <a:ext cx="256" cy="8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52605" name="Line 200"/>
            <p:cNvSpPr>
              <a:spLocks noChangeShapeType="1"/>
            </p:cNvSpPr>
            <p:nvPr/>
          </p:nvSpPr>
          <p:spPr bwMode="auto">
            <a:xfrm>
              <a:off x="1835" y="1818"/>
              <a:ext cx="0" cy="28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2606" name="Line 201"/>
            <p:cNvSpPr>
              <a:spLocks noChangeShapeType="1"/>
            </p:cNvSpPr>
            <p:nvPr/>
          </p:nvSpPr>
          <p:spPr bwMode="auto">
            <a:xfrm>
              <a:off x="1829" y="1808"/>
              <a:ext cx="8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3200" rIns="90000" bIns="43200" anchor="ctr"/>
            <a:lstStyle/>
            <a:p>
              <a:endParaRPr lang="zh-CN" altLang="en-US"/>
            </a:p>
          </p:txBody>
        </p:sp>
        <p:sp>
          <p:nvSpPr>
            <p:cNvPr id="152607" name="Line 202"/>
            <p:cNvSpPr>
              <a:spLocks noChangeShapeType="1"/>
            </p:cNvSpPr>
            <p:nvPr/>
          </p:nvSpPr>
          <p:spPr bwMode="auto">
            <a:xfrm>
              <a:off x="2352" y="2523"/>
              <a:ext cx="42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3200" rIns="90000" bIns="43200" anchor="ctr"/>
            <a:lstStyle/>
            <a:p>
              <a:endParaRPr lang="zh-CN" altLang="en-US"/>
            </a:p>
          </p:txBody>
        </p:sp>
        <p:sp>
          <p:nvSpPr>
            <p:cNvPr id="152608" name="Line 203"/>
            <p:cNvSpPr>
              <a:spLocks noChangeShapeType="1"/>
            </p:cNvSpPr>
            <p:nvPr/>
          </p:nvSpPr>
          <p:spPr bwMode="auto">
            <a:xfrm>
              <a:off x="2350" y="1811"/>
              <a:ext cx="0" cy="18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2609" name="Line 204"/>
            <p:cNvSpPr>
              <a:spLocks noChangeShapeType="1"/>
            </p:cNvSpPr>
            <p:nvPr/>
          </p:nvSpPr>
          <p:spPr bwMode="auto">
            <a:xfrm>
              <a:off x="2350" y="2240"/>
              <a:ext cx="0" cy="30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2610" name="Line 205"/>
            <p:cNvSpPr>
              <a:spLocks noChangeShapeType="1"/>
            </p:cNvSpPr>
            <p:nvPr/>
          </p:nvSpPr>
          <p:spPr bwMode="auto">
            <a:xfrm>
              <a:off x="2350" y="2898"/>
              <a:ext cx="0" cy="66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2611" name="Rectangle 206"/>
            <p:cNvSpPr>
              <a:spLocks noChangeArrowheads="1"/>
            </p:cNvSpPr>
            <p:nvPr/>
          </p:nvSpPr>
          <p:spPr bwMode="auto">
            <a:xfrm>
              <a:off x="1285" y="2337"/>
              <a:ext cx="50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spcBef>
                  <a:spcPct val="50000"/>
                </a:spcBef>
              </a:pPr>
              <a:r>
                <a:rPr lang="en-US" altLang="zh-CN" i="1">
                  <a:solidFill>
                    <a:schemeClr val="tx1"/>
                  </a:solidFill>
                  <a:latin typeface="Times New Roman" panose="02020603050405020304" pitchFamily="18" charset="0"/>
                  <a:ea typeface="楷体_GB2312" pitchFamily="49" charset="-122"/>
                </a:rPr>
                <a:t>R</a:t>
              </a:r>
              <a:r>
                <a:rPr lang="en-US" altLang="zh-CN" baseline="-25000">
                  <a:solidFill>
                    <a:schemeClr val="tx1"/>
                  </a:solidFill>
                  <a:latin typeface="Times New Roman" panose="02020603050405020304" pitchFamily="18" charset="0"/>
                  <a:ea typeface="楷体_GB2312" pitchFamily="49" charset="-122"/>
                </a:rPr>
                <a:t>2</a:t>
              </a:r>
              <a:endParaRPr lang="en-US" altLang="zh-CN" baseline="-50000">
                <a:solidFill>
                  <a:schemeClr val="tx1"/>
                </a:solidFill>
                <a:latin typeface="Times New Roman" panose="02020603050405020304" pitchFamily="18" charset="0"/>
                <a:ea typeface="楷体_GB2312" pitchFamily="49" charset="-122"/>
              </a:endParaRPr>
            </a:p>
          </p:txBody>
        </p:sp>
        <p:sp>
          <p:nvSpPr>
            <p:cNvPr id="152612" name="Rectangle 207"/>
            <p:cNvSpPr>
              <a:spLocks noChangeArrowheads="1"/>
            </p:cNvSpPr>
            <p:nvPr/>
          </p:nvSpPr>
          <p:spPr bwMode="auto">
            <a:xfrm rot="10800000">
              <a:off x="1380" y="2664"/>
              <a:ext cx="260" cy="8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52613" name="Line 208"/>
            <p:cNvSpPr>
              <a:spLocks noChangeShapeType="1"/>
            </p:cNvSpPr>
            <p:nvPr/>
          </p:nvSpPr>
          <p:spPr bwMode="auto">
            <a:xfrm rot="10800000">
              <a:off x="1141" y="2709"/>
              <a:ext cx="2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2614" name="Line 209"/>
            <p:cNvSpPr>
              <a:spLocks noChangeShapeType="1"/>
            </p:cNvSpPr>
            <p:nvPr/>
          </p:nvSpPr>
          <p:spPr bwMode="auto">
            <a:xfrm>
              <a:off x="3430" y="2898"/>
              <a:ext cx="0" cy="20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2615" name="Rectangle 210"/>
            <p:cNvSpPr>
              <a:spLocks noChangeArrowheads="1"/>
            </p:cNvSpPr>
            <p:nvPr/>
          </p:nvSpPr>
          <p:spPr bwMode="auto">
            <a:xfrm rot="-5400000">
              <a:off x="2222" y="2080"/>
              <a:ext cx="256" cy="8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52616" name="Oval 211"/>
            <p:cNvSpPr>
              <a:spLocks noChangeArrowheads="1"/>
            </p:cNvSpPr>
            <p:nvPr/>
          </p:nvSpPr>
          <p:spPr bwMode="auto">
            <a:xfrm flipH="1">
              <a:off x="4175" y="1790"/>
              <a:ext cx="52" cy="51"/>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52617" name="Oval 212"/>
            <p:cNvSpPr>
              <a:spLocks noChangeArrowheads="1"/>
            </p:cNvSpPr>
            <p:nvPr/>
          </p:nvSpPr>
          <p:spPr bwMode="auto">
            <a:xfrm flipH="1">
              <a:off x="4248" y="2440"/>
              <a:ext cx="52" cy="51"/>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52618" name="Oval 213"/>
            <p:cNvSpPr>
              <a:spLocks noChangeArrowheads="1"/>
            </p:cNvSpPr>
            <p:nvPr/>
          </p:nvSpPr>
          <p:spPr bwMode="auto">
            <a:xfrm flipH="1">
              <a:off x="4248" y="3562"/>
              <a:ext cx="52" cy="5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52619" name="Oval 214"/>
            <p:cNvSpPr>
              <a:spLocks noChangeArrowheads="1"/>
            </p:cNvSpPr>
            <p:nvPr/>
          </p:nvSpPr>
          <p:spPr bwMode="auto">
            <a:xfrm flipH="1">
              <a:off x="1104" y="2687"/>
              <a:ext cx="52" cy="51"/>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52620" name="Oval 215"/>
            <p:cNvSpPr>
              <a:spLocks noChangeArrowheads="1"/>
            </p:cNvSpPr>
            <p:nvPr/>
          </p:nvSpPr>
          <p:spPr bwMode="auto">
            <a:xfrm flipH="1">
              <a:off x="1104" y="3562"/>
              <a:ext cx="52" cy="5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52621" name="Oval 216"/>
            <p:cNvSpPr>
              <a:spLocks noChangeArrowheads="1"/>
            </p:cNvSpPr>
            <p:nvPr/>
          </p:nvSpPr>
          <p:spPr bwMode="auto">
            <a:xfrm flipH="1">
              <a:off x="2325" y="3562"/>
              <a:ext cx="52" cy="50"/>
            </a:xfrm>
            <a:prstGeom prst="ellipse">
              <a:avLst/>
            </a:prstGeom>
            <a:solidFill>
              <a:schemeClr val="tx1"/>
            </a:solidFill>
            <a:ln w="28575">
              <a:solidFill>
                <a:schemeClr val="tx1"/>
              </a:solidFill>
              <a:round/>
              <a:headEnd/>
              <a:tailEnd/>
            </a:ln>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52622" name="Rectangle 217"/>
            <p:cNvSpPr>
              <a:spLocks noChangeArrowheads="1"/>
            </p:cNvSpPr>
            <p:nvPr/>
          </p:nvSpPr>
          <p:spPr bwMode="auto">
            <a:xfrm rot="-5400000">
              <a:off x="3305" y="3178"/>
              <a:ext cx="256" cy="8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52623" name="Line 218"/>
            <p:cNvSpPr>
              <a:spLocks noChangeShapeType="1"/>
            </p:cNvSpPr>
            <p:nvPr/>
          </p:nvSpPr>
          <p:spPr bwMode="auto">
            <a:xfrm>
              <a:off x="3430" y="3349"/>
              <a:ext cx="0" cy="23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2624" name="Rectangle 219"/>
            <p:cNvSpPr>
              <a:spLocks noChangeArrowheads="1"/>
            </p:cNvSpPr>
            <p:nvPr/>
          </p:nvSpPr>
          <p:spPr bwMode="auto">
            <a:xfrm>
              <a:off x="4179" y="3272"/>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a:latin typeface="Times New Roman" panose="02020603050405020304" pitchFamily="18" charset="0"/>
                  <a:ea typeface="楷体_GB2312" pitchFamily="49" charset="-122"/>
                </a:rPr>
                <a:t>–</a:t>
              </a:r>
            </a:p>
          </p:txBody>
        </p:sp>
        <p:sp>
          <p:nvSpPr>
            <p:cNvPr id="152625" name="Rectangle 220"/>
            <p:cNvSpPr>
              <a:spLocks noChangeArrowheads="1"/>
            </p:cNvSpPr>
            <p:nvPr/>
          </p:nvSpPr>
          <p:spPr bwMode="auto">
            <a:xfrm>
              <a:off x="1023" y="328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a:latin typeface="Times New Roman" panose="02020603050405020304" pitchFamily="18" charset="0"/>
                  <a:ea typeface="楷体_GB2312" pitchFamily="49" charset="-122"/>
                </a:rPr>
                <a:t>–</a:t>
              </a:r>
            </a:p>
          </p:txBody>
        </p:sp>
        <p:sp>
          <p:nvSpPr>
            <p:cNvPr id="152626" name="Rectangle 221"/>
            <p:cNvSpPr>
              <a:spLocks noChangeArrowheads="1"/>
            </p:cNvSpPr>
            <p:nvPr/>
          </p:nvSpPr>
          <p:spPr bwMode="auto">
            <a:xfrm>
              <a:off x="1025" y="274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a:latin typeface="Times New Roman" panose="02020603050405020304" pitchFamily="18" charset="0"/>
                  <a:ea typeface="楷体_GB2312" pitchFamily="49" charset="-122"/>
                </a:rPr>
                <a:t>+</a:t>
              </a:r>
            </a:p>
          </p:txBody>
        </p:sp>
        <p:sp>
          <p:nvSpPr>
            <p:cNvPr id="152627" name="Rectangle 222"/>
            <p:cNvSpPr>
              <a:spLocks noChangeArrowheads="1"/>
            </p:cNvSpPr>
            <p:nvPr/>
          </p:nvSpPr>
          <p:spPr bwMode="auto">
            <a:xfrm>
              <a:off x="4163" y="2488"/>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a:latin typeface="Times New Roman" panose="02020603050405020304" pitchFamily="18" charset="0"/>
                  <a:ea typeface="楷体_GB2312" pitchFamily="49" charset="-122"/>
                </a:rPr>
                <a:t>+</a:t>
              </a:r>
            </a:p>
          </p:txBody>
        </p:sp>
        <p:sp>
          <p:nvSpPr>
            <p:cNvPr id="152628" name="Rectangle 223"/>
            <p:cNvSpPr>
              <a:spLocks noChangeArrowheads="1"/>
            </p:cNvSpPr>
            <p:nvPr/>
          </p:nvSpPr>
          <p:spPr bwMode="auto">
            <a:xfrm>
              <a:off x="3461" y="3085"/>
              <a:ext cx="59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spcBef>
                  <a:spcPct val="50000"/>
                </a:spcBef>
              </a:pPr>
              <a:r>
                <a:rPr lang="en-US" altLang="zh-CN" i="1">
                  <a:solidFill>
                    <a:schemeClr val="tx1"/>
                  </a:solidFill>
                  <a:latin typeface="Times New Roman" panose="02020603050405020304" pitchFamily="18" charset="0"/>
                  <a:ea typeface="楷体_GB2312" pitchFamily="49" charset="-122"/>
                </a:rPr>
                <a:t>R</a:t>
              </a:r>
              <a:r>
                <a:rPr lang="en-US" altLang="zh-CN" baseline="-25000">
                  <a:solidFill>
                    <a:schemeClr val="tx1"/>
                  </a:solidFill>
                  <a:latin typeface="Times New Roman" panose="02020603050405020304" pitchFamily="18" charset="0"/>
                  <a:ea typeface="楷体_GB2312" pitchFamily="49" charset="-122"/>
                </a:rPr>
                <a:t>E2</a:t>
              </a:r>
              <a:endParaRPr lang="en-US" altLang="zh-CN" baseline="-50000">
                <a:solidFill>
                  <a:schemeClr val="tx1"/>
                </a:solidFill>
                <a:latin typeface="Times New Roman" panose="02020603050405020304" pitchFamily="18" charset="0"/>
                <a:ea typeface="楷体_GB2312" pitchFamily="49" charset="-122"/>
              </a:endParaRPr>
            </a:p>
          </p:txBody>
        </p:sp>
        <p:grpSp>
          <p:nvGrpSpPr>
            <p:cNvPr id="152629" name="Group 224"/>
            <p:cNvGrpSpPr>
              <a:grpSpLocks/>
            </p:cNvGrpSpPr>
            <p:nvPr/>
          </p:nvGrpSpPr>
          <p:grpSpPr bwMode="auto">
            <a:xfrm>
              <a:off x="2257" y="3609"/>
              <a:ext cx="184" cy="135"/>
              <a:chOff x="1920" y="3408"/>
              <a:chExt cx="192" cy="144"/>
            </a:xfrm>
          </p:grpSpPr>
          <p:sp>
            <p:nvSpPr>
              <p:cNvPr id="152633" name="Line 225"/>
              <p:cNvSpPr>
                <a:spLocks noChangeShapeType="1"/>
              </p:cNvSpPr>
              <p:nvPr/>
            </p:nvSpPr>
            <p:spPr bwMode="auto">
              <a:xfrm>
                <a:off x="2016" y="3408"/>
                <a:ext cx="0" cy="14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2634" name="Line 226"/>
              <p:cNvSpPr>
                <a:spLocks noChangeShapeType="1"/>
              </p:cNvSpPr>
              <p:nvPr/>
            </p:nvSpPr>
            <p:spPr bwMode="auto">
              <a:xfrm>
                <a:off x="1920" y="3552"/>
                <a:ext cx="19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2630" name="Line 227"/>
            <p:cNvSpPr>
              <a:spLocks noChangeShapeType="1"/>
            </p:cNvSpPr>
            <p:nvPr/>
          </p:nvSpPr>
          <p:spPr bwMode="auto">
            <a:xfrm>
              <a:off x="3258" y="2558"/>
              <a:ext cx="0" cy="3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2631" name="Line 228"/>
            <p:cNvSpPr>
              <a:spLocks noChangeShapeType="1"/>
            </p:cNvSpPr>
            <p:nvPr/>
          </p:nvSpPr>
          <p:spPr bwMode="auto">
            <a:xfrm>
              <a:off x="3271" y="2754"/>
              <a:ext cx="169" cy="154"/>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2632" name="Line 229"/>
            <p:cNvSpPr>
              <a:spLocks noChangeShapeType="1"/>
            </p:cNvSpPr>
            <p:nvPr/>
          </p:nvSpPr>
          <p:spPr bwMode="auto">
            <a:xfrm rot="700650" flipV="1">
              <a:off x="3278" y="2515"/>
              <a:ext cx="134" cy="15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57" name="Picture 146" descr="图片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2557463"/>
            <a:ext cx="3786188"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Rectangle 50"/>
          <p:cNvSpPr>
            <a:spLocks noChangeArrowheads="1"/>
          </p:cNvSpPr>
          <p:nvPr/>
        </p:nvSpPr>
        <p:spPr bwMode="auto">
          <a:xfrm>
            <a:off x="368300" y="5157788"/>
            <a:ext cx="312420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10000"/>
              </a:lnSpc>
            </a:pPr>
            <a:r>
              <a:rPr lang="zh-CN" altLang="en-US" sz="2800" dirty="0">
                <a:solidFill>
                  <a:schemeClr val="tx1"/>
                </a:solidFill>
                <a:latin typeface="Times New Roman" panose="02020603050405020304" pitchFamily="18" charset="0"/>
              </a:rPr>
              <a:t>阻容耦合放大电路</a:t>
            </a:r>
          </a:p>
        </p:txBody>
      </p:sp>
      <p:sp>
        <p:nvSpPr>
          <p:cNvPr id="3" name="右箭头 2"/>
          <p:cNvSpPr/>
          <p:nvPr/>
        </p:nvSpPr>
        <p:spPr bwMode="auto">
          <a:xfrm>
            <a:off x="3492500" y="3606213"/>
            <a:ext cx="671513" cy="279143"/>
          </a:xfrm>
          <a:prstGeom prst="rightArrow">
            <a:avLst/>
          </a:prstGeom>
          <a:solidFill>
            <a:schemeClr val="accent2">
              <a:lumMod val="60000"/>
              <a:lumOff val="40000"/>
            </a:schemeClr>
          </a:solidFill>
          <a:ln w="3810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2400" b="1" i="0" u="none" strike="noStrike" cap="none" normalizeH="0" baseline="0" smtClean="0">
              <a:ln>
                <a:noFill/>
              </a:ln>
              <a:solidFill>
                <a:srgbClr val="FF0000"/>
              </a:solidFill>
              <a:effectLst/>
              <a:latin typeface="宋体" pitchFamily="2" charset="-122"/>
              <a:ea typeface="宋体" pitchFamily="2" charset="-122"/>
            </a:endParaRPr>
          </a:p>
        </p:txBody>
      </p:sp>
      <p:sp>
        <p:nvSpPr>
          <p:cNvPr id="60" name="Rectangle 50"/>
          <p:cNvSpPr>
            <a:spLocks noChangeArrowheads="1"/>
          </p:cNvSpPr>
          <p:nvPr/>
        </p:nvSpPr>
        <p:spPr bwMode="auto">
          <a:xfrm>
            <a:off x="4745618" y="5154580"/>
            <a:ext cx="312420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10000"/>
              </a:lnSpc>
            </a:pPr>
            <a:r>
              <a:rPr lang="zh-CN" altLang="en-US" sz="2800" dirty="0" smtClean="0">
                <a:solidFill>
                  <a:schemeClr val="tx1"/>
                </a:solidFill>
                <a:latin typeface="Times New Roman" panose="02020603050405020304" pitchFamily="18" charset="0"/>
              </a:rPr>
              <a:t>直接耦合</a:t>
            </a:r>
            <a:r>
              <a:rPr lang="zh-CN" altLang="en-US" sz="2800" dirty="0">
                <a:solidFill>
                  <a:schemeClr val="tx1"/>
                </a:solidFill>
                <a:latin typeface="Times New Roman" panose="02020603050405020304" pitchFamily="18" charset="0"/>
              </a:rPr>
              <a:t>放大电路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3346">
                                            <p:txEl>
                                              <p:pRg st="0" end="0"/>
                                            </p:txEl>
                                          </p:spTgt>
                                        </p:tgtEl>
                                        <p:attrNameLst>
                                          <p:attrName>style.visibility</p:attrName>
                                        </p:attrNameLst>
                                      </p:cBhvr>
                                      <p:to>
                                        <p:strVal val="visible"/>
                                      </p:to>
                                    </p:set>
                                    <p:animEffect transition="in" filter="wipe(left)">
                                      <p:cBhvr>
                                        <p:cTn id="7" dur="500"/>
                                        <p:tgtEl>
                                          <p:spTgt spid="183346">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8">
                                            <p:txEl>
                                              <p:pRg st="0" end="0"/>
                                            </p:txEl>
                                          </p:spTgt>
                                        </p:tgtEl>
                                        <p:attrNameLst>
                                          <p:attrName>style.visibility</p:attrName>
                                        </p:attrNameLst>
                                      </p:cBhvr>
                                      <p:to>
                                        <p:strVal val="visible"/>
                                      </p:to>
                                    </p:set>
                                    <p:animEffect transition="in" filter="wipe(left)">
                                      <p:cBhvr>
                                        <p:cTn id="13" dur="500"/>
                                        <p:tgtEl>
                                          <p:spTgt spid="5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22" presetClass="entr" presetSubtype="8"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0">
                                            <p:txEl>
                                              <p:pRg st="0" end="0"/>
                                            </p:txEl>
                                          </p:spTgt>
                                        </p:tgtEl>
                                        <p:attrNameLst>
                                          <p:attrName>style.visibility</p:attrName>
                                        </p:attrNameLst>
                                      </p:cBhvr>
                                      <p:to>
                                        <p:strVal val="visible"/>
                                      </p:to>
                                    </p:set>
                                    <p:animEffect transition="in" filter="wipe(left)">
                                      <p:cBhvr>
                                        <p:cTn id="24" dur="500"/>
                                        <p:tgtEl>
                                          <p:spTgt spid="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46" grpId="0" build="p" autoUpdateAnimBg="0"/>
      <p:bldP spid="58" grpId="0" build="p" autoUpdateAnimBg="0"/>
      <p:bldP spid="3" grpId="0" animBg="1"/>
      <p:bldP spid="60"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ChangeArrowheads="1"/>
          </p:cNvSpPr>
          <p:nvPr/>
        </p:nvSpPr>
        <p:spPr bwMode="auto">
          <a:xfrm>
            <a:off x="442913" y="1657498"/>
            <a:ext cx="2824162" cy="609600"/>
          </a:xfrm>
          <a:prstGeom prst="rect">
            <a:avLst/>
          </a:prstGeom>
          <a:noFill/>
          <a:ln w="12700">
            <a:noFill/>
            <a:miter lim="800000"/>
            <a:headEnd/>
            <a:tailEnd/>
          </a:ln>
          <a:effectLst/>
        </p:spPr>
        <p:txBody>
          <a:bodyPr lIns="90488" tIns="44450" rIns="90488" bIns="44450" anchor="ctr"/>
          <a:lstStyle/>
          <a:p>
            <a:pPr eaLnBrk="1" hangingPunct="1">
              <a:defRPr/>
            </a:pPr>
            <a:r>
              <a:rPr lang="en-US" altLang="zh-CN" sz="2800" dirty="0">
                <a:solidFill>
                  <a:srgbClr val="006600"/>
                </a:solidFill>
                <a:latin typeface="Times New Roman" pitchFamily="18" charset="0"/>
              </a:rPr>
              <a:t>(2) </a:t>
            </a:r>
            <a:r>
              <a:rPr lang="zh-CN" altLang="en-US" sz="2800" dirty="0">
                <a:solidFill>
                  <a:srgbClr val="006600"/>
                </a:solidFill>
                <a:latin typeface="Times New Roman" pitchFamily="18" charset="0"/>
              </a:rPr>
              <a:t>零点漂移。</a:t>
            </a:r>
          </a:p>
        </p:txBody>
      </p:sp>
      <p:sp>
        <p:nvSpPr>
          <p:cNvPr id="184323" name="Rectangle 3"/>
          <p:cNvSpPr>
            <a:spLocks noChangeArrowheads="1"/>
          </p:cNvSpPr>
          <p:nvPr/>
        </p:nvSpPr>
        <p:spPr bwMode="auto">
          <a:xfrm>
            <a:off x="395288" y="2171848"/>
            <a:ext cx="8496300" cy="1031875"/>
          </a:xfrm>
          <a:prstGeom prst="rect">
            <a:avLst/>
          </a:prstGeom>
          <a:noFill/>
          <a:ln w="9525">
            <a:noFill/>
            <a:miter lim="800000"/>
            <a:headEnd/>
            <a:tailEnd/>
          </a:ln>
          <a:effectLst/>
        </p:spPr>
        <p:txBody>
          <a:bodyPr>
            <a:spAutoFit/>
          </a:bodyPr>
          <a:lstStyle/>
          <a:p>
            <a:pPr eaLnBrk="1" hangingPunct="1">
              <a:lnSpc>
                <a:spcPct val="110000"/>
              </a:lnSpc>
              <a:spcBef>
                <a:spcPct val="20000"/>
              </a:spcBef>
              <a:defRPr/>
            </a:pPr>
            <a:r>
              <a:rPr lang="en-US" altLang="zh-CN" sz="2800" dirty="0">
                <a:solidFill>
                  <a:srgbClr val="CC0000"/>
                </a:solidFill>
                <a:latin typeface="Times New Roman" pitchFamily="18" charset="0"/>
              </a:rPr>
              <a:t>        </a:t>
            </a:r>
            <a:r>
              <a:rPr lang="zh-CN" altLang="en-US" sz="2800" dirty="0">
                <a:solidFill>
                  <a:srgbClr val="CC0000"/>
                </a:solidFill>
                <a:latin typeface="Times New Roman" pitchFamily="18" charset="0"/>
              </a:rPr>
              <a:t>零点漂移：</a:t>
            </a:r>
            <a:r>
              <a:rPr lang="zh-CN" altLang="en-US" sz="2800" dirty="0">
                <a:solidFill>
                  <a:schemeClr val="tx1"/>
                </a:solidFill>
                <a:latin typeface="Times New Roman" pitchFamily="18" charset="0"/>
              </a:rPr>
              <a:t>指输入信号电压为零时，输出电压缓慢地、无规则地变化的现象。</a:t>
            </a:r>
          </a:p>
        </p:txBody>
      </p:sp>
      <p:sp>
        <p:nvSpPr>
          <p:cNvPr id="184332" name="Text Box 12"/>
          <p:cNvSpPr txBox="1">
            <a:spLocks noChangeArrowheads="1"/>
          </p:cNvSpPr>
          <p:nvPr/>
        </p:nvSpPr>
        <p:spPr bwMode="auto">
          <a:xfrm>
            <a:off x="395288" y="5301208"/>
            <a:ext cx="8424862" cy="1031875"/>
          </a:xfrm>
          <a:prstGeom prst="rect">
            <a:avLst/>
          </a:prstGeom>
          <a:noFill/>
          <a:ln w="9525">
            <a:noFill/>
            <a:miter lim="800000"/>
            <a:headEnd/>
            <a:tailEnd/>
          </a:ln>
          <a:effectLst/>
        </p:spPr>
        <p:txBody>
          <a:bodyPr>
            <a:spAutoFit/>
          </a:bodyPr>
          <a:lstStyle/>
          <a:p>
            <a:pPr>
              <a:lnSpc>
                <a:spcPct val="110000"/>
              </a:lnSpc>
              <a:spcBef>
                <a:spcPct val="20000"/>
              </a:spcBef>
              <a:defRPr/>
            </a:pPr>
            <a:r>
              <a:rPr lang="en-US" altLang="zh-CN" sz="2800" dirty="0">
                <a:solidFill>
                  <a:srgbClr val="000099"/>
                </a:solidFill>
                <a:effectLst>
                  <a:outerShdw blurRad="38100" dist="38100" dir="2700000" algn="tl">
                    <a:srgbClr val="C0C0C0"/>
                  </a:outerShdw>
                </a:effectLst>
                <a:latin typeface="Times New Roman" pitchFamily="18" charset="0"/>
              </a:rPr>
              <a:t>        </a:t>
            </a:r>
            <a:r>
              <a:rPr lang="zh-CN" altLang="en-US" sz="2800" dirty="0">
                <a:solidFill>
                  <a:srgbClr val="000099"/>
                </a:solidFill>
                <a:latin typeface="Times New Roman" pitchFamily="18" charset="0"/>
              </a:rPr>
              <a:t>产生的原因：</a:t>
            </a:r>
            <a:r>
              <a:rPr lang="zh-CN" altLang="en-US" sz="2800" dirty="0">
                <a:solidFill>
                  <a:schemeClr val="tx1"/>
                </a:solidFill>
                <a:latin typeface="Times New Roman" pitchFamily="18" charset="0"/>
              </a:rPr>
              <a:t>晶体管参数随温度变化、电源电压波动、电路元件参数变化。</a:t>
            </a:r>
          </a:p>
        </p:txBody>
      </p:sp>
      <p:sp>
        <p:nvSpPr>
          <p:cNvPr id="184337" name="Rectangle 17"/>
          <p:cNvSpPr>
            <a:spLocks noChangeArrowheads="1"/>
          </p:cNvSpPr>
          <p:nvPr/>
        </p:nvSpPr>
        <p:spPr bwMode="auto">
          <a:xfrm>
            <a:off x="528638" y="666898"/>
            <a:ext cx="4835525" cy="519113"/>
          </a:xfrm>
          <a:prstGeom prst="rect">
            <a:avLst/>
          </a:prstGeom>
          <a:noFill/>
          <a:ln w="9525">
            <a:noFill/>
            <a:miter lim="800000"/>
            <a:headEnd/>
            <a:tailEnd/>
          </a:ln>
          <a:effectLst/>
        </p:spPr>
        <p:txBody>
          <a:bodyPr>
            <a:spAutoFit/>
          </a:bodyPr>
          <a:lstStyle/>
          <a:p>
            <a:pPr eaLnBrk="1" hangingPunct="1">
              <a:defRPr/>
            </a:pPr>
            <a:r>
              <a:rPr lang="zh-CN" altLang="en-US" sz="2800" dirty="0">
                <a:latin typeface="Times New Roman" pitchFamily="18" charset="0"/>
              </a:rPr>
              <a:t>直接耦合存在的两个问题：</a:t>
            </a:r>
          </a:p>
        </p:txBody>
      </p:sp>
      <p:sp>
        <p:nvSpPr>
          <p:cNvPr id="184338" name="Rectangle 18"/>
          <p:cNvSpPr>
            <a:spLocks noChangeArrowheads="1"/>
          </p:cNvSpPr>
          <p:nvPr/>
        </p:nvSpPr>
        <p:spPr bwMode="auto">
          <a:xfrm>
            <a:off x="236538" y="1200298"/>
            <a:ext cx="5775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sz="2800" dirty="0">
                <a:solidFill>
                  <a:schemeClr val="tx2"/>
                </a:solidFill>
                <a:latin typeface="Times New Roman" panose="02020603050405020304" pitchFamily="18" charset="0"/>
              </a:rPr>
              <a:t>(1) </a:t>
            </a:r>
            <a:r>
              <a:rPr lang="zh-CN" altLang="en-US" sz="2800" dirty="0">
                <a:solidFill>
                  <a:schemeClr val="tx2"/>
                </a:solidFill>
                <a:latin typeface="Times New Roman" panose="02020603050405020304" pitchFamily="18" charset="0"/>
              </a:rPr>
              <a:t>前后级静态工作点相互影响；</a:t>
            </a:r>
          </a:p>
        </p:txBody>
      </p:sp>
      <p:pic>
        <p:nvPicPr>
          <p:cNvPr id="184342" name="Picture 22" descr="图片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750" y="2996952"/>
            <a:ext cx="3494088"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11"/>
          <p:cNvSpPr txBox="1">
            <a:spLocks noChangeArrowheads="1"/>
          </p:cNvSpPr>
          <p:nvPr/>
        </p:nvSpPr>
        <p:spPr bwMode="auto">
          <a:xfrm>
            <a:off x="6937" y="68025"/>
            <a:ext cx="4800600" cy="484554"/>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b="1" kern="1200" dirty="0" smtClean="0">
                <a:solidFill>
                  <a:srgbClr val="0000FF"/>
                </a:solidFill>
                <a:latin typeface="微软雅黑" panose="020B0503020204020204" pitchFamily="34" charset="-122"/>
                <a:ea typeface="微软雅黑" panose="020B0503020204020204" pitchFamily="34" charset="-122"/>
                <a:cs typeface="+mn-cs"/>
              </a:rPr>
              <a:t>15.7.0  </a:t>
            </a:r>
            <a:r>
              <a:rPr lang="zh-CN" altLang="en-US" sz="2800" b="1" kern="1200" dirty="0" smtClean="0">
                <a:solidFill>
                  <a:srgbClr val="0000FF"/>
                </a:solidFill>
                <a:latin typeface="微软雅黑" panose="020B0503020204020204" pitchFamily="34" charset="-122"/>
                <a:ea typeface="微软雅黑" panose="020B0503020204020204" pitchFamily="34" charset="-122"/>
                <a:cs typeface="+mn-cs"/>
              </a:rPr>
              <a:t>背景</a:t>
            </a:r>
            <a:r>
              <a:rPr lang="en-US" altLang="zh-CN" sz="2800" b="1" kern="1200" dirty="0" smtClean="0">
                <a:solidFill>
                  <a:srgbClr val="0000FF"/>
                </a:solidFill>
                <a:latin typeface="微软雅黑" panose="020B0503020204020204" pitchFamily="34" charset="-122"/>
                <a:ea typeface="微软雅黑" panose="020B0503020204020204" pitchFamily="34" charset="-122"/>
                <a:cs typeface="+mn-cs"/>
              </a:rPr>
              <a:t>-</a:t>
            </a:r>
            <a:r>
              <a:rPr lang="zh-CN" altLang="en-US" sz="2800" dirty="0">
                <a:solidFill>
                  <a:srgbClr val="0000FF"/>
                </a:solidFill>
                <a:latin typeface="微软雅黑" panose="020B0503020204020204" pitchFamily="34" charset="-122"/>
                <a:ea typeface="微软雅黑" panose="020B0503020204020204" pitchFamily="34" charset="-122"/>
                <a:cs typeface="+mn-cs"/>
              </a:rPr>
              <a:t>零点漂移</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38"/>
                                        </p:tgtEl>
                                        <p:attrNameLst>
                                          <p:attrName>style.visibility</p:attrName>
                                        </p:attrNameLst>
                                      </p:cBhvr>
                                      <p:to>
                                        <p:strVal val="visible"/>
                                      </p:to>
                                    </p:set>
                                    <p:animEffect transition="in" filter="wipe(left)">
                                      <p:cBhvr>
                                        <p:cTn id="7" dur="500"/>
                                        <p:tgtEl>
                                          <p:spTgt spid="184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22"/>
                                        </p:tgtEl>
                                        <p:attrNameLst>
                                          <p:attrName>style.visibility</p:attrName>
                                        </p:attrNameLst>
                                      </p:cBhvr>
                                      <p:to>
                                        <p:strVal val="visible"/>
                                      </p:to>
                                    </p:set>
                                    <p:animEffect transition="in" filter="wipe(left)">
                                      <p:cBhvr>
                                        <p:cTn id="12" dur="500"/>
                                        <p:tgtEl>
                                          <p:spTgt spid="1843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84323"/>
                                        </p:tgtEl>
                                        <p:attrNameLst>
                                          <p:attrName>style.visibility</p:attrName>
                                        </p:attrNameLst>
                                      </p:cBhvr>
                                      <p:to>
                                        <p:strVal val="visible"/>
                                      </p:to>
                                    </p:set>
                                    <p:animEffect transition="in" filter="blinds(vertical)">
                                      <p:cBhvr>
                                        <p:cTn id="17" dur="500"/>
                                        <p:tgtEl>
                                          <p:spTgt spid="1843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4342"/>
                                        </p:tgtEl>
                                        <p:attrNameLst>
                                          <p:attrName>style.visibility</p:attrName>
                                        </p:attrNameLst>
                                      </p:cBhvr>
                                      <p:to>
                                        <p:strVal val="visible"/>
                                      </p:to>
                                    </p:set>
                                    <p:animEffect transition="in" filter="wipe(left)">
                                      <p:cBhvr>
                                        <p:cTn id="22" dur="500"/>
                                        <p:tgtEl>
                                          <p:spTgt spid="1843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84332"/>
                                        </p:tgtEl>
                                        <p:attrNameLst>
                                          <p:attrName>style.visibility</p:attrName>
                                        </p:attrNameLst>
                                      </p:cBhvr>
                                      <p:to>
                                        <p:strVal val="visible"/>
                                      </p:to>
                                    </p:set>
                                    <p:animEffect transition="in" filter="blinds(vertical)">
                                      <p:cBhvr>
                                        <p:cTn id="27" dur="500"/>
                                        <p:tgtEl>
                                          <p:spTgt spid="184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2" grpId="0" autoUpdateAnimBg="0"/>
      <p:bldP spid="184323" grpId="0" autoUpdateAnimBg="0"/>
      <p:bldP spid="184332" grpId="0" autoUpdateAnimBg="0"/>
      <p:bldP spid="184338"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405" name="Rectangle 13"/>
          <p:cNvSpPr>
            <a:spLocks noChangeArrowheads="1"/>
          </p:cNvSpPr>
          <p:nvPr/>
        </p:nvSpPr>
        <p:spPr bwMode="auto">
          <a:xfrm>
            <a:off x="273050" y="613494"/>
            <a:ext cx="8870950" cy="1971675"/>
          </a:xfrm>
          <a:prstGeom prst="rect">
            <a:avLst/>
          </a:prstGeom>
          <a:noFill/>
          <a:ln w="9525">
            <a:noFill/>
            <a:miter lim="800000"/>
            <a:headEnd/>
            <a:tailEnd/>
          </a:ln>
          <a:effectLst/>
        </p:spPr>
        <p:txBody>
          <a:bodyPr>
            <a:spAutoFit/>
          </a:bodyPr>
          <a:lstStyle/>
          <a:p>
            <a:pPr eaLnBrk="1" hangingPunct="1">
              <a:lnSpc>
                <a:spcPct val="110000"/>
              </a:lnSpc>
              <a:defRPr/>
            </a:pPr>
            <a:r>
              <a:rPr lang="zh-CN" altLang="en-US" sz="2800" dirty="0">
                <a:solidFill>
                  <a:srgbClr val="E60000"/>
                </a:solidFill>
                <a:latin typeface="Times New Roman" pitchFamily="18" charset="0"/>
              </a:rPr>
              <a:t>零点漂移的危害：</a:t>
            </a:r>
          </a:p>
          <a:p>
            <a:pPr eaLnBrk="1" hangingPunct="1">
              <a:lnSpc>
                <a:spcPct val="110000"/>
              </a:lnSpc>
              <a:defRPr/>
            </a:pPr>
            <a:r>
              <a:rPr lang="zh-CN" altLang="en-US" sz="2800" dirty="0">
                <a:solidFill>
                  <a:schemeClr val="tx2"/>
                </a:solidFill>
                <a:latin typeface="Times New Roman" pitchFamily="18" charset="0"/>
              </a:rPr>
              <a:t>        直接影响对输入信号测量的准确程度和分辨能力。</a:t>
            </a:r>
          </a:p>
          <a:p>
            <a:pPr eaLnBrk="1" hangingPunct="1">
              <a:lnSpc>
                <a:spcPct val="110000"/>
              </a:lnSpc>
              <a:defRPr/>
            </a:pPr>
            <a:r>
              <a:rPr lang="zh-CN" altLang="en-US" sz="2800" dirty="0">
                <a:solidFill>
                  <a:schemeClr val="tx2"/>
                </a:solidFill>
                <a:latin typeface="Times New Roman" pitchFamily="18" charset="0"/>
              </a:rPr>
              <a:t>        严重时，可能淹没有效信号电压，无法分辨是</a:t>
            </a:r>
            <a:r>
              <a:rPr lang="zh-CN" altLang="en-US" sz="2800" dirty="0" smtClean="0">
                <a:solidFill>
                  <a:schemeClr val="tx2"/>
                </a:solidFill>
                <a:latin typeface="Times New Roman" pitchFamily="18" charset="0"/>
              </a:rPr>
              <a:t>有效</a:t>
            </a:r>
            <a:r>
              <a:rPr lang="zh-CN" altLang="en-US" sz="2800" dirty="0">
                <a:solidFill>
                  <a:schemeClr val="tx2"/>
                </a:solidFill>
                <a:latin typeface="Times New Roman" pitchFamily="18" charset="0"/>
              </a:rPr>
              <a:t>信号电压还是漂移电压。</a:t>
            </a:r>
          </a:p>
        </p:txBody>
      </p:sp>
      <p:sp>
        <p:nvSpPr>
          <p:cNvPr id="187406" name="Rectangle 14"/>
          <p:cNvSpPr>
            <a:spLocks noChangeArrowheads="1"/>
          </p:cNvSpPr>
          <p:nvPr/>
        </p:nvSpPr>
        <p:spPr bwMode="auto">
          <a:xfrm>
            <a:off x="273050" y="2488332"/>
            <a:ext cx="8583613"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nSpc>
                <a:spcPct val="110000"/>
              </a:lnSpc>
            </a:pPr>
            <a:r>
              <a:rPr lang="en-US" altLang="zh-CN" sz="2800">
                <a:solidFill>
                  <a:schemeClr val="tx2"/>
                </a:solidFill>
                <a:latin typeface="Times New Roman" panose="02020603050405020304" pitchFamily="18" charset="0"/>
              </a:rPr>
              <a:t>        </a:t>
            </a:r>
            <a:r>
              <a:rPr lang="zh-CN" altLang="en-US" sz="2800">
                <a:solidFill>
                  <a:schemeClr val="tx2"/>
                </a:solidFill>
                <a:latin typeface="Times New Roman" panose="02020603050405020304" pitchFamily="18" charset="0"/>
              </a:rPr>
              <a:t>一般用输出漂移电压折合到输入端的等效漂移电压作为衡量零点漂移的指标。</a:t>
            </a:r>
          </a:p>
        </p:txBody>
      </p:sp>
      <p:graphicFrame>
        <p:nvGraphicFramePr>
          <p:cNvPr id="187407" name="Object 15"/>
          <p:cNvGraphicFramePr>
            <a:graphicFrameLocks noChangeAspect="1"/>
          </p:cNvGraphicFramePr>
          <p:nvPr>
            <p:extLst>
              <p:ext uri="{D42A27DB-BD31-4B8C-83A1-F6EECF244321}">
                <p14:modId xmlns:p14="http://schemas.microsoft.com/office/powerpoint/2010/main" val="3188803189"/>
              </p:ext>
            </p:extLst>
          </p:nvPr>
        </p:nvGraphicFramePr>
        <p:xfrm>
          <a:off x="3414713" y="3604344"/>
          <a:ext cx="1792287" cy="1284288"/>
        </p:xfrm>
        <a:graphic>
          <a:graphicData uri="http://schemas.openxmlformats.org/presentationml/2006/ole">
            <mc:AlternateContent xmlns:mc="http://schemas.openxmlformats.org/markup-compatibility/2006">
              <mc:Choice xmlns:v="urn:schemas-microsoft-com:vml" Requires="v">
                <p:oleObj spid="_x0000_s156806" name="公式" r:id="rId4" imgW="542851" imgH="361981" progId="Equation.3">
                  <p:embed/>
                </p:oleObj>
              </mc:Choice>
              <mc:Fallback>
                <p:oleObj name="公式" r:id="rId4" imgW="542851" imgH="361981"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4713" y="3604344"/>
                        <a:ext cx="1792287" cy="1284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7408" name="AutoShape 16" descr="小棋盘"/>
          <p:cNvSpPr>
            <a:spLocks noChangeArrowheads="1"/>
          </p:cNvSpPr>
          <p:nvPr/>
        </p:nvSpPr>
        <p:spPr bwMode="auto">
          <a:xfrm>
            <a:off x="1042988" y="4420319"/>
            <a:ext cx="1814512" cy="973138"/>
          </a:xfrm>
          <a:prstGeom prst="wedgeRoundRectCallout">
            <a:avLst>
              <a:gd name="adj1" fmla="val 94532"/>
              <a:gd name="adj2" fmla="val -49347"/>
              <a:gd name="adj3" fmla="val 16667"/>
            </a:avLst>
          </a:prstGeom>
          <a:pattFill prst="smCheck">
            <a:fgClr>
              <a:srgbClr val="FFFF00"/>
            </a:fgClr>
            <a:bgClr>
              <a:schemeClr val="bg1"/>
            </a:bgClr>
          </a:pattFill>
          <a:ln w="28575">
            <a:solidFill>
              <a:srgbClr val="006600"/>
            </a:solidFill>
            <a:miter lim="800000"/>
            <a:headEnd/>
            <a:tailEnd/>
          </a:ln>
          <a:effectLst/>
        </p:spPr>
        <p:txBody>
          <a:bodyPr wrap="none" anchor="ctr"/>
          <a:lstStyle/>
          <a:p>
            <a:pPr algn="ctr" eaLnBrk="1" hangingPunct="1">
              <a:defRPr/>
            </a:pPr>
            <a:r>
              <a:rPr lang="zh-CN" altLang="en-US">
                <a:solidFill>
                  <a:srgbClr val="000099"/>
                </a:solidFill>
                <a:effectLst>
                  <a:outerShdw blurRad="38100" dist="38100" dir="2700000" algn="tl">
                    <a:srgbClr val="C0C0C0"/>
                  </a:outerShdw>
                </a:effectLst>
                <a:latin typeface="Times New Roman" pitchFamily="18" charset="0"/>
              </a:rPr>
              <a:t>输入端等效</a:t>
            </a:r>
          </a:p>
          <a:p>
            <a:pPr algn="ctr" eaLnBrk="1" hangingPunct="1">
              <a:defRPr/>
            </a:pPr>
            <a:r>
              <a:rPr lang="zh-CN" altLang="en-US">
                <a:solidFill>
                  <a:srgbClr val="000099"/>
                </a:solidFill>
                <a:effectLst>
                  <a:outerShdw blurRad="38100" dist="38100" dir="2700000" algn="tl">
                    <a:srgbClr val="C0C0C0"/>
                  </a:outerShdw>
                </a:effectLst>
                <a:latin typeface="Times New Roman" pitchFamily="18" charset="0"/>
              </a:rPr>
              <a:t>漂移电压</a:t>
            </a:r>
          </a:p>
        </p:txBody>
      </p:sp>
      <p:sp>
        <p:nvSpPr>
          <p:cNvPr id="187409" name="AutoShape 17" descr="小棋盘"/>
          <p:cNvSpPr>
            <a:spLocks noChangeArrowheads="1"/>
          </p:cNvSpPr>
          <p:nvPr/>
        </p:nvSpPr>
        <p:spPr bwMode="auto">
          <a:xfrm>
            <a:off x="5911850" y="3055069"/>
            <a:ext cx="1625600" cy="881063"/>
          </a:xfrm>
          <a:prstGeom prst="wedgeRoundRectCallout">
            <a:avLst>
              <a:gd name="adj1" fmla="val -100194"/>
              <a:gd name="adj2" fmla="val 66755"/>
              <a:gd name="adj3" fmla="val 16667"/>
            </a:avLst>
          </a:prstGeom>
          <a:pattFill prst="smCheck">
            <a:fgClr>
              <a:srgbClr val="FFFF00"/>
            </a:fgClr>
            <a:bgClr>
              <a:schemeClr val="bg1"/>
            </a:bgClr>
          </a:pattFill>
          <a:ln w="28575">
            <a:solidFill>
              <a:srgbClr val="006600"/>
            </a:solidFill>
            <a:miter lim="800000"/>
            <a:headEnd/>
            <a:tailEnd/>
          </a:ln>
          <a:effectLst/>
        </p:spPr>
        <p:txBody>
          <a:bodyPr wrap="none" anchor="ctr"/>
          <a:lstStyle/>
          <a:p>
            <a:pPr algn="ctr" eaLnBrk="1" hangingPunct="1">
              <a:defRPr/>
            </a:pPr>
            <a:r>
              <a:rPr lang="zh-CN" altLang="en-US">
                <a:solidFill>
                  <a:srgbClr val="000099"/>
                </a:solidFill>
                <a:effectLst>
                  <a:outerShdw blurRad="38100" dist="38100" dir="2700000" algn="tl">
                    <a:srgbClr val="C0C0C0"/>
                  </a:outerShdw>
                </a:effectLst>
                <a:latin typeface="Times New Roman" pitchFamily="18" charset="0"/>
              </a:rPr>
              <a:t>输出端</a:t>
            </a:r>
          </a:p>
          <a:p>
            <a:pPr algn="ctr" eaLnBrk="1" hangingPunct="1">
              <a:defRPr/>
            </a:pPr>
            <a:r>
              <a:rPr lang="zh-CN" altLang="en-US">
                <a:solidFill>
                  <a:srgbClr val="000099"/>
                </a:solidFill>
                <a:effectLst>
                  <a:outerShdw blurRad="38100" dist="38100" dir="2700000" algn="tl">
                    <a:srgbClr val="C0C0C0"/>
                  </a:outerShdw>
                </a:effectLst>
                <a:latin typeface="Times New Roman" pitchFamily="18" charset="0"/>
              </a:rPr>
              <a:t>漂移电压</a:t>
            </a:r>
          </a:p>
        </p:txBody>
      </p:sp>
      <p:sp>
        <p:nvSpPr>
          <p:cNvPr id="187410" name="AutoShape 18" descr="小棋盘"/>
          <p:cNvSpPr>
            <a:spLocks noChangeArrowheads="1"/>
          </p:cNvSpPr>
          <p:nvPr/>
        </p:nvSpPr>
        <p:spPr bwMode="auto">
          <a:xfrm>
            <a:off x="5607050" y="4350469"/>
            <a:ext cx="1557338" cy="879475"/>
          </a:xfrm>
          <a:prstGeom prst="wedgeRoundRectCallout">
            <a:avLst>
              <a:gd name="adj1" fmla="val -87819"/>
              <a:gd name="adj2" fmla="val -30144"/>
              <a:gd name="adj3" fmla="val 16667"/>
            </a:avLst>
          </a:prstGeom>
          <a:pattFill prst="smCheck">
            <a:fgClr>
              <a:srgbClr val="FFFF00"/>
            </a:fgClr>
            <a:bgClr>
              <a:schemeClr val="bg1"/>
            </a:bgClr>
          </a:pattFill>
          <a:ln w="28575">
            <a:solidFill>
              <a:srgbClr val="006600"/>
            </a:solidFill>
            <a:miter lim="800000"/>
            <a:headEnd/>
            <a:tailEnd/>
          </a:ln>
          <a:effectLst/>
        </p:spPr>
        <p:txBody>
          <a:bodyPr wrap="none" anchor="ctr"/>
          <a:lstStyle/>
          <a:p>
            <a:pPr algn="ctr" eaLnBrk="1" hangingPunct="1">
              <a:defRPr/>
            </a:pPr>
            <a:r>
              <a:rPr lang="zh-CN" altLang="en-US">
                <a:solidFill>
                  <a:srgbClr val="000099"/>
                </a:solidFill>
                <a:effectLst>
                  <a:outerShdw blurRad="38100" dist="38100" dir="2700000" algn="tl">
                    <a:srgbClr val="C0C0C0"/>
                  </a:outerShdw>
                </a:effectLst>
                <a:latin typeface="Times New Roman" pitchFamily="18" charset="0"/>
              </a:rPr>
              <a:t>电压</a:t>
            </a:r>
          </a:p>
          <a:p>
            <a:pPr algn="ctr" eaLnBrk="1" hangingPunct="1">
              <a:defRPr/>
            </a:pPr>
            <a:r>
              <a:rPr lang="zh-CN" altLang="en-US">
                <a:solidFill>
                  <a:srgbClr val="000099"/>
                </a:solidFill>
                <a:effectLst>
                  <a:outerShdw blurRad="38100" dist="38100" dir="2700000" algn="tl">
                    <a:srgbClr val="C0C0C0"/>
                  </a:outerShdw>
                </a:effectLst>
                <a:latin typeface="Times New Roman" pitchFamily="18" charset="0"/>
              </a:rPr>
              <a:t>放大倍数</a:t>
            </a:r>
            <a:r>
              <a:rPr lang="zh-CN" altLang="en-US">
                <a:solidFill>
                  <a:srgbClr val="CC0000"/>
                </a:solidFill>
                <a:effectLst>
                  <a:outerShdw blurRad="38100" dist="38100" dir="2700000" algn="tl">
                    <a:srgbClr val="C0C0C0"/>
                  </a:outerShdw>
                </a:effectLst>
                <a:latin typeface="Times New Roman" pitchFamily="18" charset="0"/>
              </a:rPr>
              <a:t> </a:t>
            </a:r>
          </a:p>
        </p:txBody>
      </p:sp>
      <p:sp>
        <p:nvSpPr>
          <p:cNvPr id="187411" name="Rectangle 19"/>
          <p:cNvSpPr>
            <a:spLocks noChangeArrowheads="1"/>
          </p:cNvSpPr>
          <p:nvPr/>
        </p:nvSpPr>
        <p:spPr bwMode="auto">
          <a:xfrm>
            <a:off x="273050" y="5373216"/>
            <a:ext cx="87630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10000"/>
              </a:lnSpc>
            </a:pPr>
            <a:r>
              <a:rPr lang="en-US" altLang="zh-CN" sz="2800">
                <a:solidFill>
                  <a:schemeClr val="tx2"/>
                </a:solidFill>
                <a:latin typeface="Times New Roman" panose="02020603050405020304" pitchFamily="18" charset="0"/>
              </a:rPr>
              <a:t>        </a:t>
            </a:r>
            <a:r>
              <a:rPr lang="zh-CN" altLang="en-US" sz="2800">
                <a:solidFill>
                  <a:schemeClr val="tx2"/>
                </a:solidFill>
                <a:latin typeface="Times New Roman" panose="02020603050405020304" pitchFamily="18" charset="0"/>
              </a:rPr>
              <a:t>只有输入端的等效漂移电压比输入信号小许多时，放大后的有用信号才能被很好地区分出来。</a:t>
            </a:r>
          </a:p>
        </p:txBody>
      </p:sp>
      <p:sp>
        <p:nvSpPr>
          <p:cNvPr id="9" name="Rectangle 111"/>
          <p:cNvSpPr txBox="1">
            <a:spLocks noChangeArrowheads="1"/>
          </p:cNvSpPr>
          <p:nvPr/>
        </p:nvSpPr>
        <p:spPr bwMode="auto">
          <a:xfrm>
            <a:off x="6937" y="68025"/>
            <a:ext cx="4800600" cy="484554"/>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b="1" kern="1200" dirty="0" smtClean="0">
                <a:solidFill>
                  <a:srgbClr val="0000FF"/>
                </a:solidFill>
                <a:latin typeface="微软雅黑" panose="020B0503020204020204" pitchFamily="34" charset="-122"/>
                <a:ea typeface="微软雅黑" panose="020B0503020204020204" pitchFamily="34" charset="-122"/>
                <a:cs typeface="+mn-cs"/>
              </a:rPr>
              <a:t>15.7.0  </a:t>
            </a:r>
            <a:r>
              <a:rPr lang="zh-CN" altLang="en-US" sz="2800" dirty="0" smtClean="0">
                <a:solidFill>
                  <a:srgbClr val="0000FF"/>
                </a:solidFill>
                <a:latin typeface="微软雅黑" panose="020B0503020204020204" pitchFamily="34" charset="-122"/>
                <a:ea typeface="微软雅黑" panose="020B0503020204020204" pitchFamily="34" charset="-122"/>
                <a:cs typeface="+mn-cs"/>
              </a:rPr>
              <a:t>背景</a:t>
            </a:r>
            <a:r>
              <a:rPr lang="en-US" altLang="zh-CN" sz="2800" dirty="0" smtClean="0">
                <a:solidFill>
                  <a:srgbClr val="0000FF"/>
                </a:solidFill>
                <a:latin typeface="微软雅黑" panose="020B0503020204020204" pitchFamily="34" charset="-122"/>
                <a:ea typeface="微软雅黑" panose="020B0503020204020204" pitchFamily="34" charset="-122"/>
                <a:cs typeface="+mn-cs"/>
              </a:rPr>
              <a:t>-</a:t>
            </a:r>
            <a:r>
              <a:rPr lang="zh-CN" altLang="en-US" sz="2800" dirty="0" smtClean="0">
                <a:solidFill>
                  <a:srgbClr val="0000FF"/>
                </a:solidFill>
                <a:latin typeface="微软雅黑" panose="020B0503020204020204" pitchFamily="34" charset="-122"/>
                <a:ea typeface="微软雅黑" panose="020B0503020204020204" pitchFamily="34" charset="-122"/>
                <a:cs typeface="+mn-cs"/>
              </a:rPr>
              <a:t>零点漂移</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7405">
                                            <p:txEl>
                                              <p:pRg st="0" end="0"/>
                                            </p:txEl>
                                          </p:spTgt>
                                        </p:tgtEl>
                                        <p:attrNameLst>
                                          <p:attrName>style.visibility</p:attrName>
                                        </p:attrNameLst>
                                      </p:cBhvr>
                                      <p:to>
                                        <p:strVal val="visible"/>
                                      </p:to>
                                    </p:set>
                                    <p:animEffect transition="in" filter="wipe(left)">
                                      <p:cBhvr>
                                        <p:cTn id="7" dur="500"/>
                                        <p:tgtEl>
                                          <p:spTgt spid="18740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7405">
                                            <p:txEl>
                                              <p:pRg st="1" end="1"/>
                                            </p:txEl>
                                          </p:spTgt>
                                        </p:tgtEl>
                                        <p:attrNameLst>
                                          <p:attrName>style.visibility</p:attrName>
                                        </p:attrNameLst>
                                      </p:cBhvr>
                                      <p:to>
                                        <p:strVal val="visible"/>
                                      </p:to>
                                    </p:set>
                                    <p:animEffect transition="in" filter="wipe(left)">
                                      <p:cBhvr>
                                        <p:cTn id="12" dur="500"/>
                                        <p:tgtEl>
                                          <p:spTgt spid="18740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7405">
                                            <p:txEl>
                                              <p:pRg st="2" end="2"/>
                                            </p:txEl>
                                          </p:spTgt>
                                        </p:tgtEl>
                                        <p:attrNameLst>
                                          <p:attrName>style.visibility</p:attrName>
                                        </p:attrNameLst>
                                      </p:cBhvr>
                                      <p:to>
                                        <p:strVal val="visible"/>
                                      </p:to>
                                    </p:set>
                                    <p:animEffect transition="in" filter="wipe(left)">
                                      <p:cBhvr>
                                        <p:cTn id="17" dur="500"/>
                                        <p:tgtEl>
                                          <p:spTgt spid="18740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7406"/>
                                        </p:tgtEl>
                                        <p:attrNameLst>
                                          <p:attrName>style.visibility</p:attrName>
                                        </p:attrNameLst>
                                      </p:cBhvr>
                                      <p:to>
                                        <p:strVal val="visible"/>
                                      </p:to>
                                    </p:set>
                                    <p:animEffect transition="in" filter="wipe(left)">
                                      <p:cBhvr>
                                        <p:cTn id="22" dur="500"/>
                                        <p:tgtEl>
                                          <p:spTgt spid="1874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7407"/>
                                        </p:tgtEl>
                                        <p:attrNameLst>
                                          <p:attrName>style.visibility</p:attrName>
                                        </p:attrNameLst>
                                      </p:cBhvr>
                                      <p:to>
                                        <p:strVal val="visible"/>
                                      </p:to>
                                    </p:set>
                                    <p:animEffect transition="in" filter="wipe(left)">
                                      <p:cBhvr>
                                        <p:cTn id="27" dur="500"/>
                                        <p:tgtEl>
                                          <p:spTgt spid="1874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7408"/>
                                        </p:tgtEl>
                                        <p:attrNameLst>
                                          <p:attrName>style.visibility</p:attrName>
                                        </p:attrNameLst>
                                      </p:cBhvr>
                                      <p:to>
                                        <p:strVal val="visible"/>
                                      </p:to>
                                    </p:set>
                                    <p:animEffect transition="in" filter="wipe(left)">
                                      <p:cBhvr>
                                        <p:cTn id="32" dur="500"/>
                                        <p:tgtEl>
                                          <p:spTgt spid="18740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187409"/>
                                        </p:tgtEl>
                                        <p:attrNameLst>
                                          <p:attrName>style.visibility</p:attrName>
                                        </p:attrNameLst>
                                      </p:cBhvr>
                                      <p:to>
                                        <p:strVal val="visible"/>
                                      </p:to>
                                    </p:set>
                                    <p:animEffect transition="in" filter="wipe(right)">
                                      <p:cBhvr>
                                        <p:cTn id="37" dur="500"/>
                                        <p:tgtEl>
                                          <p:spTgt spid="18740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87410"/>
                                        </p:tgtEl>
                                        <p:attrNameLst>
                                          <p:attrName>style.visibility</p:attrName>
                                        </p:attrNameLst>
                                      </p:cBhvr>
                                      <p:to>
                                        <p:strVal val="visible"/>
                                      </p:to>
                                    </p:set>
                                    <p:animEffect transition="in" filter="wipe(right)">
                                      <p:cBhvr>
                                        <p:cTn id="42" dur="500"/>
                                        <p:tgtEl>
                                          <p:spTgt spid="1874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7411"/>
                                        </p:tgtEl>
                                        <p:attrNameLst>
                                          <p:attrName>style.visibility</p:attrName>
                                        </p:attrNameLst>
                                      </p:cBhvr>
                                      <p:to>
                                        <p:strVal val="visible"/>
                                      </p:to>
                                    </p:set>
                                    <p:animEffect transition="in" filter="wipe(left)">
                                      <p:cBhvr>
                                        <p:cTn id="47" dur="500"/>
                                        <p:tgtEl>
                                          <p:spTgt spid="18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5" grpId="0" build="p" autoUpdateAnimBg="0"/>
      <p:bldP spid="187406" grpId="0" autoUpdateAnimBg="0"/>
      <p:bldP spid="187408" grpId="0" animBg="1" autoUpdateAnimBg="0"/>
      <p:bldP spid="187409" grpId="0" animBg="1" autoUpdateAnimBg="0"/>
      <p:bldP spid="187410" grpId="0" animBg="1" autoUpdateAnimBg="0"/>
      <p:bldP spid="187411"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327025" y="1566838"/>
            <a:ext cx="8561388"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10000"/>
              </a:lnSpc>
              <a:spcBef>
                <a:spcPct val="10000"/>
              </a:spcBef>
            </a:pPr>
            <a:r>
              <a:rPr lang="en-US" altLang="zh-CN" sz="2800">
                <a:solidFill>
                  <a:schemeClr val="tx2"/>
                </a:solidFill>
                <a:latin typeface="Times New Roman" panose="02020603050405020304" pitchFamily="18" charset="0"/>
              </a:rPr>
              <a:t>        </a:t>
            </a:r>
            <a:r>
              <a:rPr lang="zh-CN" altLang="en-US" sz="2800">
                <a:solidFill>
                  <a:schemeClr val="tx2"/>
                </a:solidFill>
                <a:latin typeface="Times New Roman" panose="02020603050405020304" pitchFamily="18" charset="0"/>
              </a:rPr>
              <a:t>由于不采用电容，所以直接耦合放大电路具有良好的低频特性。</a:t>
            </a:r>
          </a:p>
        </p:txBody>
      </p:sp>
      <p:grpSp>
        <p:nvGrpSpPr>
          <p:cNvPr id="2" name="Group 25"/>
          <p:cNvGrpSpPr>
            <a:grpSpLocks/>
          </p:cNvGrpSpPr>
          <p:nvPr/>
        </p:nvGrpSpPr>
        <p:grpSpPr bwMode="auto">
          <a:xfrm>
            <a:off x="2389188" y="2179613"/>
            <a:ext cx="6643687" cy="2667000"/>
            <a:chOff x="543" y="1584"/>
            <a:chExt cx="4185" cy="1680"/>
          </a:xfrm>
        </p:grpSpPr>
        <p:sp>
          <p:nvSpPr>
            <p:cNvPr id="158727" name="Line 8"/>
            <p:cNvSpPr>
              <a:spLocks noChangeShapeType="1"/>
            </p:cNvSpPr>
            <p:nvPr/>
          </p:nvSpPr>
          <p:spPr bwMode="auto">
            <a:xfrm>
              <a:off x="3692" y="2342"/>
              <a:ext cx="0" cy="569"/>
            </a:xfrm>
            <a:prstGeom prst="line">
              <a:avLst/>
            </a:prstGeom>
            <a:noFill/>
            <a:ln w="28575">
              <a:solidFill>
                <a:srgbClr val="CC3300"/>
              </a:solidFill>
              <a:prstDash val="dash"/>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58728" name="Line 9"/>
            <p:cNvSpPr>
              <a:spLocks noChangeShapeType="1"/>
            </p:cNvSpPr>
            <p:nvPr/>
          </p:nvSpPr>
          <p:spPr bwMode="auto">
            <a:xfrm flipV="1">
              <a:off x="1580" y="2640"/>
              <a:ext cx="2116" cy="2"/>
            </a:xfrm>
            <a:prstGeom prst="line">
              <a:avLst/>
            </a:prstGeom>
            <a:noFill/>
            <a:ln w="28575">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8426" name="Text Box 10"/>
            <p:cNvSpPr txBox="1">
              <a:spLocks noChangeArrowheads="1"/>
            </p:cNvSpPr>
            <p:nvPr/>
          </p:nvSpPr>
          <p:spPr bwMode="auto">
            <a:xfrm>
              <a:off x="2208" y="2352"/>
              <a:ext cx="1056" cy="288"/>
            </a:xfrm>
            <a:prstGeom prst="rect">
              <a:avLst/>
            </a:prstGeom>
            <a:noFill/>
            <a:ln w="38100">
              <a:noFill/>
              <a:miter lim="800000"/>
              <a:headEnd/>
              <a:tailEnd/>
            </a:ln>
            <a:effectLst/>
          </p:spPr>
          <p:txBody>
            <a:bodyPr lIns="90000" tIns="46800" rIns="90000" bIns="46800">
              <a:spAutoFit/>
            </a:bodyPr>
            <a:lstStyle/>
            <a:p>
              <a:pPr eaLnBrk="1" hangingPunct="1">
                <a:spcBef>
                  <a:spcPct val="50000"/>
                </a:spcBef>
                <a:defRPr/>
              </a:pPr>
              <a:r>
                <a:rPr lang="zh-CN" altLang="en-US">
                  <a:solidFill>
                    <a:srgbClr val="CC0000"/>
                  </a:solidFill>
                  <a:effectLst>
                    <a:outerShdw blurRad="38100" dist="38100" dir="2700000" algn="tl">
                      <a:srgbClr val="C0C0C0"/>
                    </a:outerShdw>
                  </a:effectLst>
                  <a:latin typeface="Times New Roman" pitchFamily="18" charset="0"/>
                </a:rPr>
                <a:t>通频带</a:t>
              </a:r>
            </a:p>
          </p:txBody>
        </p:sp>
        <p:sp>
          <p:nvSpPr>
            <p:cNvPr id="158730" name="Line 11"/>
            <p:cNvSpPr>
              <a:spLocks noChangeShapeType="1"/>
            </p:cNvSpPr>
            <p:nvPr/>
          </p:nvSpPr>
          <p:spPr bwMode="auto">
            <a:xfrm>
              <a:off x="1608" y="1680"/>
              <a:ext cx="0" cy="1214"/>
            </a:xfrm>
            <a:prstGeom prst="line">
              <a:avLst/>
            </a:prstGeom>
            <a:noFill/>
            <a:ln w="28575">
              <a:solidFill>
                <a:schemeClr val="tx1"/>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8731" name="Line 12"/>
            <p:cNvSpPr>
              <a:spLocks noChangeShapeType="1"/>
            </p:cNvSpPr>
            <p:nvPr/>
          </p:nvSpPr>
          <p:spPr bwMode="auto">
            <a:xfrm flipV="1">
              <a:off x="1607" y="2880"/>
              <a:ext cx="2736" cy="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8732" name="Text Box 13"/>
            <p:cNvSpPr txBox="1">
              <a:spLocks noChangeArrowheads="1"/>
            </p:cNvSpPr>
            <p:nvPr/>
          </p:nvSpPr>
          <p:spPr bwMode="auto">
            <a:xfrm>
              <a:off x="4320" y="2736"/>
              <a:ext cx="40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2800" i="1">
                  <a:solidFill>
                    <a:schemeClr val="tx1"/>
                  </a:solidFill>
                  <a:latin typeface="Times New Roman" panose="02020603050405020304" pitchFamily="18" charset="0"/>
                  <a:ea typeface="楷体_GB2312" pitchFamily="49" charset="-122"/>
                </a:rPr>
                <a:t>f</a:t>
              </a:r>
            </a:p>
          </p:txBody>
        </p:sp>
        <p:sp>
          <p:nvSpPr>
            <p:cNvPr id="158733" name="Text Box 14"/>
            <p:cNvSpPr txBox="1">
              <a:spLocks noChangeArrowheads="1"/>
            </p:cNvSpPr>
            <p:nvPr/>
          </p:nvSpPr>
          <p:spPr bwMode="auto">
            <a:xfrm>
              <a:off x="1100" y="1584"/>
              <a:ext cx="6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2800" i="1">
                  <a:solidFill>
                    <a:schemeClr val="tx1"/>
                  </a:solidFill>
                  <a:latin typeface="Times New Roman" panose="02020603050405020304" pitchFamily="18" charset="0"/>
                  <a:ea typeface="楷体_GB2312" pitchFamily="49" charset="-122"/>
                </a:rPr>
                <a:t>|A</a:t>
              </a:r>
              <a:r>
                <a:rPr lang="en-US" altLang="zh-CN" sz="2800" i="1" baseline="-25000">
                  <a:solidFill>
                    <a:schemeClr val="tx1"/>
                  </a:solidFill>
                  <a:latin typeface="Times New Roman" panose="02020603050405020304" pitchFamily="18" charset="0"/>
                  <a:ea typeface="楷体_GB2312" pitchFamily="49" charset="-122"/>
                </a:rPr>
                <a:t>u</a:t>
              </a:r>
              <a:r>
                <a:rPr lang="en-US" altLang="zh-CN" sz="2800" baseline="-25000">
                  <a:solidFill>
                    <a:schemeClr val="tx1"/>
                  </a:solidFill>
                  <a:latin typeface="Times New Roman" panose="02020603050405020304" pitchFamily="18" charset="0"/>
                  <a:ea typeface="楷体_GB2312" pitchFamily="49" charset="-122"/>
                </a:rPr>
                <a:t> </a:t>
              </a:r>
              <a:r>
                <a:rPr lang="en-US" altLang="zh-CN" sz="2800" i="1">
                  <a:solidFill>
                    <a:schemeClr val="tx1"/>
                  </a:solidFill>
                  <a:latin typeface="Times New Roman" panose="02020603050405020304" pitchFamily="18" charset="0"/>
                  <a:ea typeface="楷体_GB2312" pitchFamily="49" charset="-122"/>
                </a:rPr>
                <a:t>|</a:t>
              </a:r>
            </a:p>
          </p:txBody>
        </p:sp>
        <p:sp>
          <p:nvSpPr>
            <p:cNvPr id="158734" name="Line 15"/>
            <p:cNvSpPr>
              <a:spLocks noChangeShapeType="1"/>
            </p:cNvSpPr>
            <p:nvPr/>
          </p:nvSpPr>
          <p:spPr bwMode="auto">
            <a:xfrm>
              <a:off x="1616" y="2104"/>
              <a:ext cx="1945" cy="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8735" name="Freeform 16"/>
            <p:cNvSpPr>
              <a:spLocks/>
            </p:cNvSpPr>
            <p:nvPr/>
          </p:nvSpPr>
          <p:spPr bwMode="auto">
            <a:xfrm flipH="1">
              <a:off x="3552" y="2104"/>
              <a:ext cx="228" cy="393"/>
            </a:xfrm>
            <a:custGeom>
              <a:avLst/>
              <a:gdLst>
                <a:gd name="T0" fmla="*/ 228 w 228"/>
                <a:gd name="T1" fmla="*/ 0 h 516"/>
                <a:gd name="T2" fmla="*/ 132 w 228"/>
                <a:gd name="T3" fmla="*/ 2 h 516"/>
                <a:gd name="T4" fmla="*/ 48 w 228"/>
                <a:gd name="T5" fmla="*/ 2 h 516"/>
                <a:gd name="T6" fmla="*/ 0 w 228"/>
                <a:gd name="T7" fmla="*/ 2 h 516"/>
                <a:gd name="T8" fmla="*/ 0 60000 65536"/>
                <a:gd name="T9" fmla="*/ 0 60000 65536"/>
                <a:gd name="T10" fmla="*/ 0 60000 65536"/>
                <a:gd name="T11" fmla="*/ 0 60000 65536"/>
                <a:gd name="T12" fmla="*/ 0 w 228"/>
                <a:gd name="T13" fmla="*/ 0 h 516"/>
                <a:gd name="T14" fmla="*/ 228 w 228"/>
                <a:gd name="T15" fmla="*/ 516 h 516"/>
              </a:gdLst>
              <a:ahLst/>
              <a:cxnLst>
                <a:cxn ang="T8">
                  <a:pos x="T0" y="T1"/>
                </a:cxn>
                <a:cxn ang="T9">
                  <a:pos x="T2" y="T3"/>
                </a:cxn>
                <a:cxn ang="T10">
                  <a:pos x="T4" y="T5"/>
                </a:cxn>
                <a:cxn ang="T11">
                  <a:pos x="T6" y="T7"/>
                </a:cxn>
              </a:cxnLst>
              <a:rect l="T12" t="T13" r="T14" b="T15"/>
              <a:pathLst>
                <a:path w="228" h="516">
                  <a:moveTo>
                    <a:pt x="228" y="0"/>
                  </a:moveTo>
                  <a:cubicBezTo>
                    <a:pt x="212" y="24"/>
                    <a:pt x="162" y="88"/>
                    <a:pt x="132" y="144"/>
                  </a:cubicBezTo>
                  <a:cubicBezTo>
                    <a:pt x="102" y="200"/>
                    <a:pt x="70" y="274"/>
                    <a:pt x="48" y="336"/>
                  </a:cubicBezTo>
                  <a:cubicBezTo>
                    <a:pt x="26" y="398"/>
                    <a:pt x="10" y="479"/>
                    <a:pt x="0" y="516"/>
                  </a:cubicBezTo>
                </a:path>
              </a:pathLst>
            </a:custGeom>
            <a:noFill/>
            <a:ln w="38100">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8736" name="Line 17"/>
            <p:cNvSpPr>
              <a:spLocks noChangeShapeType="1"/>
            </p:cNvSpPr>
            <p:nvPr/>
          </p:nvSpPr>
          <p:spPr bwMode="auto">
            <a:xfrm>
              <a:off x="1610" y="2317"/>
              <a:ext cx="2130" cy="18"/>
            </a:xfrm>
            <a:prstGeom prst="line">
              <a:avLst/>
            </a:prstGeom>
            <a:noFill/>
            <a:ln w="28575">
              <a:solidFill>
                <a:srgbClr val="FF0066"/>
              </a:solidFill>
              <a:prstDash val="dash"/>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58737" name="Rectangle 18"/>
            <p:cNvSpPr>
              <a:spLocks noChangeArrowheads="1"/>
            </p:cNvSpPr>
            <p:nvPr/>
          </p:nvSpPr>
          <p:spPr bwMode="auto">
            <a:xfrm>
              <a:off x="543" y="2140"/>
              <a:ext cx="10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sz="2800">
                  <a:solidFill>
                    <a:schemeClr val="tx1"/>
                  </a:solidFill>
                  <a:latin typeface="Times New Roman" panose="02020603050405020304" pitchFamily="18" charset="0"/>
                  <a:ea typeface="楷体_GB2312" pitchFamily="49" charset="-122"/>
                </a:rPr>
                <a:t>0.707</a:t>
              </a:r>
              <a:r>
                <a:rPr lang="en-US" altLang="zh-CN" sz="2800" i="1">
                  <a:solidFill>
                    <a:schemeClr val="tx1"/>
                  </a:solidFill>
                  <a:latin typeface="Times New Roman" panose="02020603050405020304" pitchFamily="18" charset="0"/>
                  <a:ea typeface="楷体_GB2312" pitchFamily="49" charset="-122"/>
                </a:rPr>
                <a:t>| A</a:t>
              </a:r>
              <a:r>
                <a:rPr lang="en-US" altLang="zh-CN" sz="2800" i="1" baseline="-25000">
                  <a:solidFill>
                    <a:schemeClr val="tx1"/>
                  </a:solidFill>
                  <a:latin typeface="Times New Roman" panose="02020603050405020304" pitchFamily="18" charset="0"/>
                  <a:ea typeface="楷体_GB2312" pitchFamily="49" charset="-122"/>
                </a:rPr>
                <a:t>u</a:t>
              </a:r>
              <a:r>
                <a:rPr lang="en-US" altLang="zh-CN" sz="2800" baseline="-25000">
                  <a:solidFill>
                    <a:schemeClr val="tx1"/>
                  </a:solidFill>
                  <a:latin typeface="Times New Roman" panose="02020603050405020304" pitchFamily="18" charset="0"/>
                  <a:ea typeface="楷体_GB2312" pitchFamily="49" charset="-122"/>
                </a:rPr>
                <a:t>0</a:t>
              </a:r>
              <a:r>
                <a:rPr lang="en-US" altLang="zh-CN" sz="2800" i="1">
                  <a:solidFill>
                    <a:schemeClr val="tx1"/>
                  </a:solidFill>
                  <a:latin typeface="Times New Roman" panose="02020603050405020304" pitchFamily="18" charset="0"/>
                  <a:ea typeface="楷体_GB2312" pitchFamily="49" charset="-122"/>
                </a:rPr>
                <a:t>|</a:t>
              </a:r>
            </a:p>
          </p:txBody>
        </p:sp>
        <p:sp>
          <p:nvSpPr>
            <p:cNvPr id="158738" name="Rectangle 19"/>
            <p:cNvSpPr>
              <a:spLocks noChangeArrowheads="1"/>
            </p:cNvSpPr>
            <p:nvPr/>
          </p:nvSpPr>
          <p:spPr bwMode="auto">
            <a:xfrm>
              <a:off x="1344" y="277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sz="2000" i="1">
                  <a:solidFill>
                    <a:schemeClr val="tx1"/>
                  </a:solidFill>
                  <a:latin typeface="Times New Roman" panose="02020603050405020304" pitchFamily="18" charset="0"/>
                  <a:ea typeface="楷体_GB2312" pitchFamily="49" charset="-122"/>
                </a:rPr>
                <a:t>O</a:t>
              </a:r>
            </a:p>
          </p:txBody>
        </p:sp>
        <p:sp>
          <p:nvSpPr>
            <p:cNvPr id="158739" name="Rectangle 20"/>
            <p:cNvSpPr>
              <a:spLocks noChangeArrowheads="1"/>
            </p:cNvSpPr>
            <p:nvPr/>
          </p:nvSpPr>
          <p:spPr bwMode="auto">
            <a:xfrm>
              <a:off x="3548" y="2886"/>
              <a:ext cx="33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sz="2800" i="1">
                  <a:solidFill>
                    <a:schemeClr val="tx1"/>
                  </a:solidFill>
                  <a:latin typeface="Times New Roman" panose="02020603050405020304" pitchFamily="18" charset="0"/>
                  <a:ea typeface="楷体_GB2312" pitchFamily="49" charset="-122"/>
                </a:rPr>
                <a:t>f</a:t>
              </a:r>
              <a:r>
                <a:rPr lang="en-US" altLang="zh-CN" sz="2800" baseline="-25000">
                  <a:solidFill>
                    <a:schemeClr val="tx1"/>
                  </a:solidFill>
                  <a:latin typeface="Times New Roman" panose="02020603050405020304" pitchFamily="18" charset="0"/>
                  <a:ea typeface="楷体_GB2312" pitchFamily="49" charset="-122"/>
                </a:rPr>
                <a:t>H</a:t>
              </a:r>
              <a:endParaRPr lang="en-US" altLang="zh-CN" sz="2800" i="1">
                <a:solidFill>
                  <a:schemeClr val="tx1"/>
                </a:solidFill>
                <a:latin typeface="Times New Roman" panose="02020603050405020304" pitchFamily="18" charset="0"/>
                <a:ea typeface="楷体_GB2312" pitchFamily="49" charset="-122"/>
              </a:endParaRPr>
            </a:p>
          </p:txBody>
        </p:sp>
        <p:sp>
          <p:nvSpPr>
            <p:cNvPr id="158740" name="Rectangle 21"/>
            <p:cNvSpPr>
              <a:spLocks noChangeArrowheads="1"/>
            </p:cNvSpPr>
            <p:nvPr/>
          </p:nvSpPr>
          <p:spPr bwMode="auto">
            <a:xfrm>
              <a:off x="1004" y="1920"/>
              <a:ext cx="5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2800" i="1">
                  <a:solidFill>
                    <a:schemeClr val="tx1"/>
                  </a:solidFill>
                  <a:latin typeface="Times New Roman" panose="02020603050405020304" pitchFamily="18" charset="0"/>
                  <a:ea typeface="楷体_GB2312" pitchFamily="49" charset="-122"/>
                </a:rPr>
                <a:t>| A</a:t>
              </a:r>
              <a:r>
                <a:rPr lang="en-US" altLang="zh-CN" sz="2800" i="1" baseline="-25000">
                  <a:solidFill>
                    <a:schemeClr val="tx1"/>
                  </a:solidFill>
                  <a:latin typeface="Times New Roman" panose="02020603050405020304" pitchFamily="18" charset="0"/>
                  <a:ea typeface="楷体_GB2312" pitchFamily="49" charset="-122"/>
                </a:rPr>
                <a:t>u</a:t>
              </a:r>
              <a:r>
                <a:rPr lang="en-US" altLang="zh-CN" sz="2800" baseline="-25000">
                  <a:solidFill>
                    <a:schemeClr val="tx1"/>
                  </a:solidFill>
                  <a:latin typeface="Times New Roman" panose="02020603050405020304" pitchFamily="18" charset="0"/>
                  <a:ea typeface="楷体_GB2312" pitchFamily="49" charset="-122"/>
                </a:rPr>
                <a:t>0</a:t>
              </a:r>
              <a:r>
                <a:rPr lang="en-US" altLang="zh-CN" sz="2800" i="1">
                  <a:solidFill>
                    <a:schemeClr val="tx1"/>
                  </a:solidFill>
                  <a:latin typeface="Times New Roman" panose="02020603050405020304" pitchFamily="18" charset="0"/>
                  <a:ea typeface="楷体_GB2312" pitchFamily="49" charset="-122"/>
                </a:rPr>
                <a:t>|</a:t>
              </a:r>
            </a:p>
          </p:txBody>
        </p:sp>
        <p:sp>
          <p:nvSpPr>
            <p:cNvPr id="188438" name="Rectangle 22"/>
            <p:cNvSpPr>
              <a:spLocks noChangeArrowheads="1"/>
            </p:cNvSpPr>
            <p:nvPr/>
          </p:nvSpPr>
          <p:spPr bwMode="auto">
            <a:xfrm>
              <a:off x="2304" y="2976"/>
              <a:ext cx="886" cy="288"/>
            </a:xfrm>
            <a:prstGeom prst="rect">
              <a:avLst/>
            </a:prstGeom>
            <a:noFill/>
            <a:ln w="38100">
              <a:noFill/>
              <a:miter lim="800000"/>
              <a:headEnd/>
              <a:tailEnd/>
            </a:ln>
            <a:effectLst/>
          </p:spPr>
          <p:txBody>
            <a:bodyPr wrap="none" lIns="90000" tIns="46800" rIns="90000" bIns="46800">
              <a:spAutoFit/>
            </a:bodyPr>
            <a:lstStyle/>
            <a:p>
              <a:pPr eaLnBrk="1" hangingPunct="1">
                <a:spcBef>
                  <a:spcPct val="50000"/>
                </a:spcBef>
                <a:defRPr/>
              </a:pPr>
              <a:r>
                <a:rPr lang="zh-CN" altLang="en-US">
                  <a:solidFill>
                    <a:schemeClr val="tx1"/>
                  </a:solidFill>
                  <a:effectLst>
                    <a:outerShdw blurRad="38100" dist="38100" dir="2700000" algn="tl">
                      <a:srgbClr val="C0C0C0"/>
                    </a:outerShdw>
                  </a:effectLst>
                  <a:latin typeface="Times New Roman" pitchFamily="18" charset="0"/>
                </a:rPr>
                <a:t>幅频特性</a:t>
              </a:r>
            </a:p>
          </p:txBody>
        </p:sp>
      </p:grpSp>
      <p:sp>
        <p:nvSpPr>
          <p:cNvPr id="188439" name="Rectangle 23"/>
          <p:cNvSpPr>
            <a:spLocks noChangeArrowheads="1"/>
          </p:cNvSpPr>
          <p:nvPr/>
        </p:nvSpPr>
        <p:spPr bwMode="auto">
          <a:xfrm>
            <a:off x="327025" y="620688"/>
            <a:ext cx="8561388"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10000"/>
              </a:lnSpc>
            </a:pPr>
            <a:r>
              <a:rPr lang="en-US" altLang="zh-CN" sz="2800">
                <a:solidFill>
                  <a:schemeClr val="tx2"/>
                </a:solidFill>
                <a:latin typeface="Times New Roman" panose="02020603050405020304" pitchFamily="18" charset="0"/>
              </a:rPr>
              <a:t>        </a:t>
            </a:r>
            <a:r>
              <a:rPr lang="zh-CN" altLang="en-US" sz="2800">
                <a:solidFill>
                  <a:schemeClr val="tx2"/>
                </a:solidFill>
                <a:latin typeface="Times New Roman" panose="02020603050405020304" pitchFamily="18" charset="0"/>
              </a:rPr>
              <a:t>抑制零点漂移是制作高质量直接耦合放大电路的一个重要的问题。</a:t>
            </a:r>
          </a:p>
        </p:txBody>
      </p:sp>
      <p:sp>
        <p:nvSpPr>
          <p:cNvPr id="188440" name="Rectangle 24"/>
          <p:cNvSpPr>
            <a:spLocks noChangeArrowheads="1"/>
          </p:cNvSpPr>
          <p:nvPr/>
        </p:nvSpPr>
        <p:spPr bwMode="auto">
          <a:xfrm>
            <a:off x="250825" y="4821213"/>
            <a:ext cx="8713788"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10000"/>
              </a:lnSpc>
              <a:spcBef>
                <a:spcPct val="10000"/>
              </a:spcBef>
            </a:pPr>
            <a:r>
              <a:rPr lang="en-US" altLang="zh-CN" sz="2800">
                <a:solidFill>
                  <a:schemeClr val="tx2"/>
                </a:solidFill>
                <a:latin typeface="Times New Roman" panose="02020603050405020304" pitchFamily="18" charset="0"/>
              </a:rPr>
              <a:t>        </a:t>
            </a:r>
            <a:r>
              <a:rPr lang="zh-CN" altLang="en-US" sz="2800">
                <a:solidFill>
                  <a:schemeClr val="tx2"/>
                </a:solidFill>
                <a:latin typeface="Times New Roman" panose="02020603050405020304" pitchFamily="18" charset="0"/>
              </a:rPr>
              <a:t>适应集成化的要求，在集成运放的内部，级间都是直接耦合。</a:t>
            </a:r>
          </a:p>
        </p:txBody>
      </p:sp>
      <p:sp>
        <p:nvSpPr>
          <p:cNvPr id="188442" name="Text Box 26"/>
          <p:cNvSpPr txBox="1">
            <a:spLocks noChangeArrowheads="1"/>
          </p:cNvSpPr>
          <p:nvPr/>
        </p:nvSpPr>
        <p:spPr bwMode="auto">
          <a:xfrm>
            <a:off x="268288" y="5733256"/>
            <a:ext cx="89915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sz="2800" dirty="0">
                <a:solidFill>
                  <a:schemeClr val="tx1"/>
                </a:solidFill>
                <a:latin typeface="Times New Roman" panose="02020603050405020304" pitchFamily="18" charset="0"/>
              </a:rPr>
              <a:t>        </a:t>
            </a:r>
            <a:r>
              <a:rPr lang="zh-CN" altLang="en-US" sz="2800" dirty="0">
                <a:solidFill>
                  <a:schemeClr val="tx1"/>
                </a:solidFill>
                <a:latin typeface="Times New Roman" panose="02020603050405020304" pitchFamily="18" charset="0"/>
              </a:rPr>
              <a:t>差分放大电路是抑制零点漂移</a:t>
            </a:r>
            <a:r>
              <a:rPr lang="zh-CN" altLang="en-US" sz="3200" dirty="0">
                <a:latin typeface="Times New Roman" panose="02020603050405020304" pitchFamily="18" charset="0"/>
              </a:rPr>
              <a:t>最有效</a:t>
            </a:r>
            <a:r>
              <a:rPr lang="zh-CN" altLang="en-US" sz="2800" dirty="0">
                <a:solidFill>
                  <a:schemeClr val="tx1"/>
                </a:solidFill>
                <a:latin typeface="Times New Roman" panose="02020603050405020304" pitchFamily="18" charset="0"/>
              </a:rPr>
              <a:t>的电路结构。</a:t>
            </a:r>
          </a:p>
        </p:txBody>
      </p:sp>
      <p:sp>
        <p:nvSpPr>
          <p:cNvPr id="22" name="Rectangle 111"/>
          <p:cNvSpPr txBox="1">
            <a:spLocks noChangeArrowheads="1"/>
          </p:cNvSpPr>
          <p:nvPr/>
        </p:nvSpPr>
        <p:spPr bwMode="auto">
          <a:xfrm>
            <a:off x="6937" y="68025"/>
            <a:ext cx="4800600" cy="484554"/>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b="1" kern="1200" dirty="0" smtClean="0">
                <a:solidFill>
                  <a:srgbClr val="0000FF"/>
                </a:solidFill>
                <a:latin typeface="微软雅黑" panose="020B0503020204020204" pitchFamily="34" charset="-122"/>
                <a:ea typeface="微软雅黑" panose="020B0503020204020204" pitchFamily="34" charset="-122"/>
                <a:cs typeface="+mn-cs"/>
              </a:rPr>
              <a:t>15.7.0  </a:t>
            </a:r>
            <a:r>
              <a:rPr lang="zh-CN" altLang="en-US" sz="2800" b="1" kern="1200" dirty="0" smtClean="0">
                <a:solidFill>
                  <a:srgbClr val="0000FF"/>
                </a:solidFill>
                <a:latin typeface="微软雅黑" panose="020B0503020204020204" pitchFamily="34" charset="-122"/>
                <a:ea typeface="微软雅黑" panose="020B0503020204020204" pitchFamily="34" charset="-122"/>
                <a:cs typeface="+mn-cs"/>
              </a:rPr>
              <a:t>背景</a:t>
            </a:r>
            <a:r>
              <a:rPr lang="en-US" altLang="zh-CN" sz="2800" b="1" kern="1200" dirty="0" smtClean="0">
                <a:solidFill>
                  <a:srgbClr val="0000FF"/>
                </a:solidFill>
                <a:latin typeface="微软雅黑" panose="020B0503020204020204" pitchFamily="34" charset="-122"/>
                <a:ea typeface="微软雅黑" panose="020B0503020204020204" pitchFamily="34" charset="-122"/>
                <a:cs typeface="+mn-cs"/>
              </a:rPr>
              <a:t>-</a:t>
            </a:r>
            <a:r>
              <a:rPr lang="zh-CN" altLang="en-US" sz="2800" b="1" kern="1200" dirty="0" smtClean="0">
                <a:solidFill>
                  <a:srgbClr val="0000FF"/>
                </a:solidFill>
                <a:latin typeface="微软雅黑" panose="020B0503020204020204" pitchFamily="34" charset="-122"/>
                <a:ea typeface="微软雅黑" panose="020B0503020204020204" pitchFamily="34" charset="-122"/>
                <a:cs typeface="+mn-cs"/>
              </a:rPr>
              <a:t>抑制零点漂移</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439">
                                            <p:txEl>
                                              <p:pRg st="0" end="0"/>
                                            </p:txEl>
                                          </p:spTgt>
                                        </p:tgtEl>
                                        <p:attrNameLst>
                                          <p:attrName>style.visibility</p:attrName>
                                        </p:attrNameLst>
                                      </p:cBhvr>
                                      <p:to>
                                        <p:strVal val="visible"/>
                                      </p:to>
                                    </p:set>
                                    <p:animEffect transition="in" filter="wipe(left)">
                                      <p:cBhvr>
                                        <p:cTn id="7" dur="500"/>
                                        <p:tgtEl>
                                          <p:spTgt spid="1884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8418">
                                            <p:txEl>
                                              <p:pRg st="0" end="0"/>
                                            </p:txEl>
                                          </p:spTgt>
                                        </p:tgtEl>
                                        <p:attrNameLst>
                                          <p:attrName>style.visibility</p:attrName>
                                        </p:attrNameLst>
                                      </p:cBhvr>
                                      <p:to>
                                        <p:strVal val="visible"/>
                                      </p:to>
                                    </p:set>
                                    <p:animEffect transition="in" filter="wipe(left)">
                                      <p:cBhvr>
                                        <p:cTn id="12" dur="500"/>
                                        <p:tgtEl>
                                          <p:spTgt spid="18841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8440">
                                            <p:txEl>
                                              <p:pRg st="0" end="0"/>
                                            </p:txEl>
                                          </p:spTgt>
                                        </p:tgtEl>
                                        <p:attrNameLst>
                                          <p:attrName>style.visibility</p:attrName>
                                        </p:attrNameLst>
                                      </p:cBhvr>
                                      <p:to>
                                        <p:strVal val="visible"/>
                                      </p:to>
                                    </p:set>
                                    <p:animEffect transition="in" filter="wipe(left)">
                                      <p:cBhvr>
                                        <p:cTn id="22" dur="500"/>
                                        <p:tgtEl>
                                          <p:spTgt spid="18844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8442"/>
                                        </p:tgtEl>
                                        <p:attrNameLst>
                                          <p:attrName>style.visibility</p:attrName>
                                        </p:attrNameLst>
                                      </p:cBhvr>
                                      <p:to>
                                        <p:strVal val="visible"/>
                                      </p:to>
                                    </p:set>
                                    <p:animEffect transition="in" filter="wipe(left)">
                                      <p:cBhvr>
                                        <p:cTn id="27" dur="500"/>
                                        <p:tgtEl>
                                          <p:spTgt spid="188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build="p" autoUpdateAnimBg="0"/>
      <p:bldP spid="188439" grpId="0" build="p" autoUpdateAnimBg="0"/>
      <p:bldP spid="188440" grpId="0" build="p" autoUpdateAnimBg="0"/>
      <p:bldP spid="188442"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50" name="Rectangle 10"/>
          <p:cNvSpPr>
            <a:spLocks noChangeArrowheads="1"/>
          </p:cNvSpPr>
          <p:nvPr/>
        </p:nvSpPr>
        <p:spPr bwMode="auto">
          <a:xfrm>
            <a:off x="3093037" y="4084383"/>
            <a:ext cx="3429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dirty="0">
                <a:solidFill>
                  <a:srgbClr val="000099"/>
                </a:solidFill>
                <a:latin typeface="Times New Roman" panose="02020603050405020304" pitchFamily="18" charset="0"/>
              </a:rPr>
              <a:t>差分放大原理电路 </a:t>
            </a:r>
          </a:p>
        </p:txBody>
      </p:sp>
      <p:sp>
        <p:nvSpPr>
          <p:cNvPr id="189524" name="Text Box 84"/>
          <p:cNvSpPr txBox="1">
            <a:spLocks noChangeArrowheads="1"/>
          </p:cNvSpPr>
          <p:nvPr/>
        </p:nvSpPr>
        <p:spPr bwMode="auto">
          <a:xfrm>
            <a:off x="395288" y="4498975"/>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2800">
                <a:solidFill>
                  <a:schemeClr val="tx2"/>
                </a:solidFill>
                <a:latin typeface="Times New Roman" panose="02020603050405020304" pitchFamily="18" charset="0"/>
              </a:rPr>
              <a:t>        </a:t>
            </a:r>
            <a:r>
              <a:rPr lang="zh-CN" altLang="en-US" sz="2800">
                <a:solidFill>
                  <a:schemeClr val="tx2"/>
                </a:solidFill>
                <a:latin typeface="Times New Roman" panose="02020603050405020304" pitchFamily="18" charset="0"/>
              </a:rPr>
              <a:t>电路由完全相同的两个共射极单管放大电路组成，要求两个晶体管特性一致，两侧电路参数对称。</a:t>
            </a:r>
          </a:p>
        </p:txBody>
      </p:sp>
      <p:sp>
        <p:nvSpPr>
          <p:cNvPr id="189525" name="Text Box 85"/>
          <p:cNvSpPr txBox="1">
            <a:spLocks noChangeArrowheads="1"/>
          </p:cNvSpPr>
          <p:nvPr/>
        </p:nvSpPr>
        <p:spPr bwMode="auto">
          <a:xfrm>
            <a:off x="363538" y="5435600"/>
            <a:ext cx="83851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2800">
                <a:solidFill>
                  <a:schemeClr val="tx2"/>
                </a:solidFill>
                <a:latin typeface="Times New Roman" panose="02020603050405020304" pitchFamily="18" charset="0"/>
              </a:rPr>
              <a:t>        </a:t>
            </a:r>
            <a:r>
              <a:rPr lang="zh-CN" altLang="en-US" sz="2800">
                <a:solidFill>
                  <a:schemeClr val="tx2"/>
                </a:solidFill>
                <a:latin typeface="Times New Roman" panose="02020603050405020304" pitchFamily="18" charset="0"/>
              </a:rPr>
              <a:t>该电路有两个输入端、两个输出端</a:t>
            </a:r>
            <a:r>
              <a:rPr lang="en-US" altLang="zh-CN" sz="2800">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rPr>
              <a:t>双端输入</a:t>
            </a:r>
            <a:r>
              <a:rPr lang="zh-CN" altLang="en-US" sz="2800">
                <a:solidFill>
                  <a:schemeClr val="tx2"/>
                </a:solidFill>
                <a:latin typeface="Times New Roman" panose="02020603050405020304" pitchFamily="18" charset="0"/>
                <a:sym typeface="Symbol" panose="05050102010706020507" pitchFamily="18" charset="2"/>
              </a:rPr>
              <a:t>双端输出</a:t>
            </a:r>
            <a:r>
              <a:rPr lang="en-US" altLang="zh-CN" sz="2800">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rPr>
              <a:t>。</a:t>
            </a:r>
          </a:p>
        </p:txBody>
      </p:sp>
      <p:pic>
        <p:nvPicPr>
          <p:cNvPr id="160774" name="Picture 87" descr="图片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9068" y="772110"/>
            <a:ext cx="597693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11"/>
          <p:cNvSpPr txBox="1">
            <a:spLocks noChangeArrowheads="1"/>
          </p:cNvSpPr>
          <p:nvPr/>
        </p:nvSpPr>
        <p:spPr bwMode="auto">
          <a:xfrm>
            <a:off x="6937" y="68025"/>
            <a:ext cx="4800600" cy="484554"/>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cs typeface="+mn-cs"/>
              </a:rPr>
              <a:t>15.7.1  </a:t>
            </a:r>
            <a:r>
              <a:rPr lang="zh-CN" altLang="en-US" sz="2800" dirty="0">
                <a:solidFill>
                  <a:srgbClr val="0000FF"/>
                </a:solidFill>
                <a:latin typeface="微软雅黑" panose="020B0503020204020204" pitchFamily="34" charset="-122"/>
                <a:ea typeface="微软雅黑" panose="020B0503020204020204" pitchFamily="34" charset="-122"/>
                <a:cs typeface="+mn-cs"/>
              </a:rPr>
              <a:t>静态分析</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9524"/>
                                        </p:tgtEl>
                                        <p:attrNameLst>
                                          <p:attrName>style.visibility</p:attrName>
                                        </p:attrNameLst>
                                      </p:cBhvr>
                                      <p:to>
                                        <p:strVal val="visible"/>
                                      </p:to>
                                    </p:set>
                                    <p:animEffect transition="in" filter="wipe(left)">
                                      <p:cBhvr>
                                        <p:cTn id="7" dur="500"/>
                                        <p:tgtEl>
                                          <p:spTgt spid="1895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9525"/>
                                        </p:tgtEl>
                                        <p:attrNameLst>
                                          <p:attrName>style.visibility</p:attrName>
                                        </p:attrNameLst>
                                      </p:cBhvr>
                                      <p:to>
                                        <p:strVal val="visible"/>
                                      </p:to>
                                    </p:set>
                                    <p:animEffect transition="in" filter="wipe(left)">
                                      <p:cBhvr>
                                        <p:cTn id="12" dur="500"/>
                                        <p:tgtEl>
                                          <p:spTgt spid="189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524" grpId="0" autoUpdateAnimBg="0"/>
      <p:bldP spid="189525"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Text Box 3"/>
          <p:cNvSpPr txBox="1">
            <a:spLocks noChangeArrowheads="1"/>
          </p:cNvSpPr>
          <p:nvPr/>
        </p:nvSpPr>
        <p:spPr bwMode="auto">
          <a:xfrm>
            <a:off x="4365625" y="3990975"/>
            <a:ext cx="396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spcBef>
                <a:spcPct val="50000"/>
              </a:spcBef>
            </a:pPr>
            <a:r>
              <a:rPr lang="en-US" altLang="zh-CN" sz="2800" i="1">
                <a:solidFill>
                  <a:schemeClr val="tx1"/>
                </a:solidFill>
                <a:latin typeface="Times New Roman" panose="02020603050405020304" pitchFamily="18" charset="0"/>
                <a:ea typeface="楷体_GB2312" pitchFamily="49" charset="-122"/>
              </a:rPr>
              <a:t>u</a:t>
            </a:r>
            <a:r>
              <a:rPr lang="en-US" altLang="zh-CN" sz="2200" baseline="-25000">
                <a:solidFill>
                  <a:schemeClr val="tx1"/>
                </a:solidFill>
                <a:latin typeface="Times New Roman" panose="02020603050405020304" pitchFamily="18" charset="0"/>
                <a:ea typeface="楷体_GB2312" pitchFamily="49" charset="-122"/>
              </a:rPr>
              <a:t>O</a:t>
            </a:r>
            <a:r>
              <a:rPr lang="en-US" altLang="zh-CN" sz="2800">
                <a:solidFill>
                  <a:schemeClr val="tx1"/>
                </a:solidFill>
                <a:latin typeface="Times New Roman" panose="02020603050405020304" pitchFamily="18" charset="0"/>
                <a:ea typeface="楷体_GB2312" pitchFamily="49" charset="-122"/>
              </a:rPr>
              <a:t>= </a:t>
            </a:r>
            <a:r>
              <a:rPr lang="en-US" altLang="zh-CN" sz="2800" i="1">
                <a:solidFill>
                  <a:schemeClr val="tx1"/>
                </a:solidFill>
                <a:latin typeface="Times New Roman" panose="02020603050405020304" pitchFamily="18" charset="0"/>
                <a:ea typeface="楷体_GB2312" pitchFamily="49" charset="-122"/>
              </a:rPr>
              <a:t>V</a:t>
            </a:r>
            <a:r>
              <a:rPr lang="en-US" altLang="zh-CN" sz="2800" baseline="-25000">
                <a:solidFill>
                  <a:schemeClr val="tx1"/>
                </a:solidFill>
                <a:latin typeface="Times New Roman" panose="02020603050405020304" pitchFamily="18" charset="0"/>
                <a:ea typeface="楷体_GB2312" pitchFamily="49" charset="-122"/>
              </a:rPr>
              <a:t>C1 </a:t>
            </a:r>
            <a:r>
              <a:rPr lang="zh-CN" altLang="en-US" sz="2800">
                <a:solidFill>
                  <a:schemeClr val="tx1"/>
                </a:solidFill>
                <a:latin typeface="Times New Roman" panose="02020603050405020304" pitchFamily="18" charset="0"/>
                <a:ea typeface="楷体_GB2312" pitchFamily="49" charset="-122"/>
              </a:rPr>
              <a:t>－ </a:t>
            </a:r>
            <a:r>
              <a:rPr lang="en-US" altLang="zh-CN" sz="2800" i="1">
                <a:solidFill>
                  <a:schemeClr val="tx1"/>
                </a:solidFill>
                <a:latin typeface="Times New Roman" panose="02020603050405020304" pitchFamily="18" charset="0"/>
                <a:ea typeface="楷体_GB2312" pitchFamily="49" charset="-122"/>
              </a:rPr>
              <a:t>V</a:t>
            </a:r>
            <a:r>
              <a:rPr lang="en-US" altLang="zh-CN" sz="2800" baseline="-25000">
                <a:solidFill>
                  <a:schemeClr val="tx1"/>
                </a:solidFill>
                <a:latin typeface="Times New Roman" panose="02020603050405020304" pitchFamily="18" charset="0"/>
                <a:ea typeface="楷体_GB2312" pitchFamily="49" charset="-122"/>
              </a:rPr>
              <a:t>C2</a:t>
            </a:r>
            <a:r>
              <a:rPr lang="en-US" altLang="zh-CN" sz="2800" baseline="-50000">
                <a:solidFill>
                  <a:schemeClr val="tx1"/>
                </a:solidFill>
                <a:latin typeface="Times New Roman" panose="02020603050405020304" pitchFamily="18" charset="0"/>
                <a:ea typeface="楷体_GB2312" pitchFamily="49" charset="-122"/>
              </a:rPr>
              <a:t>  </a:t>
            </a:r>
            <a:r>
              <a:rPr lang="en-US" altLang="zh-CN" sz="2800">
                <a:solidFill>
                  <a:schemeClr val="tx1"/>
                </a:solidFill>
                <a:latin typeface="Times New Roman" panose="02020603050405020304" pitchFamily="18" charset="0"/>
                <a:ea typeface="楷体_GB2312" pitchFamily="49" charset="-122"/>
              </a:rPr>
              <a:t>= 0</a:t>
            </a:r>
          </a:p>
        </p:txBody>
      </p:sp>
      <p:sp>
        <p:nvSpPr>
          <p:cNvPr id="190468" name="Text Box 4"/>
          <p:cNvSpPr txBox="1">
            <a:spLocks noChangeArrowheads="1"/>
          </p:cNvSpPr>
          <p:nvPr/>
        </p:nvSpPr>
        <p:spPr bwMode="auto">
          <a:xfrm>
            <a:off x="1982788" y="4953000"/>
            <a:ext cx="604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spcBef>
                <a:spcPct val="50000"/>
              </a:spcBef>
            </a:pPr>
            <a:r>
              <a:rPr lang="en-US" altLang="zh-CN" sz="2800" i="1">
                <a:solidFill>
                  <a:schemeClr val="tx1"/>
                </a:solidFill>
                <a:latin typeface="Times New Roman" panose="02020603050405020304" pitchFamily="18" charset="0"/>
                <a:ea typeface="楷体_GB2312" pitchFamily="49" charset="-122"/>
              </a:rPr>
              <a:t>u</a:t>
            </a:r>
            <a:r>
              <a:rPr lang="en-US" altLang="zh-CN" sz="2200" baseline="-25000">
                <a:solidFill>
                  <a:schemeClr val="tx1"/>
                </a:solidFill>
                <a:latin typeface="Times New Roman" panose="02020603050405020304" pitchFamily="18" charset="0"/>
                <a:ea typeface="楷体_GB2312" pitchFamily="49" charset="-122"/>
              </a:rPr>
              <a:t>O</a:t>
            </a:r>
            <a:r>
              <a:rPr lang="en-US" altLang="zh-CN" sz="2800">
                <a:solidFill>
                  <a:schemeClr val="tx1"/>
                </a:solidFill>
                <a:latin typeface="Times New Roman" panose="02020603050405020304" pitchFamily="18" charset="0"/>
                <a:ea typeface="楷体_GB2312" pitchFamily="49" charset="-122"/>
              </a:rPr>
              <a:t>= (</a:t>
            </a:r>
            <a:r>
              <a:rPr lang="en-US" altLang="zh-CN" sz="2800" i="1">
                <a:solidFill>
                  <a:schemeClr val="tx1"/>
                </a:solidFill>
                <a:latin typeface="Times New Roman" panose="02020603050405020304" pitchFamily="18" charset="0"/>
                <a:ea typeface="楷体_GB2312" pitchFamily="49" charset="-122"/>
              </a:rPr>
              <a:t>V</a:t>
            </a:r>
            <a:r>
              <a:rPr lang="en-US" altLang="zh-CN" sz="2800" baseline="-25000">
                <a:solidFill>
                  <a:schemeClr val="tx1"/>
                </a:solidFill>
                <a:latin typeface="Times New Roman" panose="02020603050405020304" pitchFamily="18" charset="0"/>
                <a:ea typeface="楷体_GB2312" pitchFamily="49" charset="-122"/>
              </a:rPr>
              <a:t>C1 </a:t>
            </a:r>
            <a:r>
              <a:rPr lang="en-US" altLang="zh-CN" sz="2800">
                <a:solidFill>
                  <a:schemeClr val="tx1"/>
                </a:solidFill>
                <a:latin typeface="Times New Roman" panose="02020603050405020304" pitchFamily="18" charset="0"/>
                <a:ea typeface="楷体_GB2312" pitchFamily="49" charset="-122"/>
              </a:rPr>
              <a:t>+ </a:t>
            </a:r>
            <a:r>
              <a:rPr lang="en-US" altLang="zh-CN" sz="2800">
                <a:solidFill>
                  <a:schemeClr val="tx1"/>
                </a:solidFill>
                <a:latin typeface="Times New Roman" panose="02020603050405020304" pitchFamily="18" charset="0"/>
                <a:ea typeface="楷体_GB2312" pitchFamily="49" charset="-122"/>
                <a:sym typeface="Symbol" panose="05050102010706020507" pitchFamily="18" charset="2"/>
              </a:rPr>
              <a:t></a:t>
            </a:r>
            <a:r>
              <a:rPr lang="en-US" altLang="zh-CN" sz="2800" i="1">
                <a:solidFill>
                  <a:schemeClr val="tx1"/>
                </a:solidFill>
                <a:latin typeface="Times New Roman" panose="02020603050405020304" pitchFamily="18" charset="0"/>
                <a:ea typeface="楷体_GB2312" pitchFamily="49" charset="-122"/>
              </a:rPr>
              <a:t>V</a:t>
            </a:r>
            <a:r>
              <a:rPr lang="en-US" altLang="zh-CN" baseline="-25000">
                <a:solidFill>
                  <a:schemeClr val="tx1"/>
                </a:solidFill>
                <a:latin typeface="Times New Roman" panose="02020603050405020304" pitchFamily="18" charset="0"/>
                <a:ea typeface="楷体_GB2312" pitchFamily="49" charset="-122"/>
              </a:rPr>
              <a:t>C1</a:t>
            </a:r>
            <a:r>
              <a:rPr lang="en-US" altLang="zh-CN" sz="2800" baseline="-25000">
                <a:solidFill>
                  <a:schemeClr val="tx1"/>
                </a:solidFill>
                <a:latin typeface="Times New Roman" panose="02020603050405020304" pitchFamily="18" charset="0"/>
                <a:ea typeface="楷体_GB2312" pitchFamily="49" charset="-122"/>
              </a:rPr>
              <a:t> </a:t>
            </a:r>
            <a:r>
              <a:rPr lang="en-US" altLang="zh-CN" sz="2800" baseline="-50000">
                <a:solidFill>
                  <a:schemeClr val="tx1"/>
                </a:solidFill>
                <a:latin typeface="Times New Roman" panose="02020603050405020304" pitchFamily="18" charset="0"/>
                <a:ea typeface="楷体_GB2312" pitchFamily="49" charset="-122"/>
              </a:rPr>
              <a:t> </a:t>
            </a:r>
            <a:r>
              <a:rPr lang="en-US" altLang="zh-CN" sz="2800">
                <a:solidFill>
                  <a:schemeClr val="tx1"/>
                </a:solidFill>
                <a:latin typeface="Times New Roman" panose="02020603050405020304" pitchFamily="18" charset="0"/>
                <a:ea typeface="楷体_GB2312" pitchFamily="49" charset="-122"/>
              </a:rPr>
              <a:t>) </a:t>
            </a:r>
            <a:r>
              <a:rPr lang="zh-CN" altLang="en-US" sz="2800">
                <a:solidFill>
                  <a:schemeClr val="tx1"/>
                </a:solidFill>
                <a:latin typeface="Times New Roman" panose="02020603050405020304" pitchFamily="18" charset="0"/>
                <a:ea typeface="楷体_GB2312" pitchFamily="49" charset="-122"/>
              </a:rPr>
              <a:t>－ </a:t>
            </a:r>
            <a:r>
              <a:rPr lang="en-US" altLang="zh-CN" sz="2800">
                <a:solidFill>
                  <a:schemeClr val="tx1"/>
                </a:solidFill>
                <a:latin typeface="Times New Roman" panose="02020603050405020304" pitchFamily="18" charset="0"/>
                <a:ea typeface="楷体_GB2312" pitchFamily="49" charset="-122"/>
              </a:rPr>
              <a:t>(</a:t>
            </a:r>
            <a:r>
              <a:rPr lang="en-US" altLang="zh-CN" sz="2800" i="1">
                <a:solidFill>
                  <a:schemeClr val="tx1"/>
                </a:solidFill>
                <a:latin typeface="Times New Roman" panose="02020603050405020304" pitchFamily="18" charset="0"/>
                <a:ea typeface="楷体_GB2312" pitchFamily="49" charset="-122"/>
              </a:rPr>
              <a:t>V</a:t>
            </a:r>
            <a:r>
              <a:rPr lang="en-US" altLang="zh-CN" sz="2800" baseline="-25000">
                <a:solidFill>
                  <a:schemeClr val="tx1"/>
                </a:solidFill>
                <a:latin typeface="Times New Roman" panose="02020603050405020304" pitchFamily="18" charset="0"/>
                <a:ea typeface="楷体_GB2312" pitchFamily="49" charset="-122"/>
              </a:rPr>
              <a:t>C2 </a:t>
            </a:r>
            <a:r>
              <a:rPr lang="en-US" altLang="zh-CN" sz="2800">
                <a:solidFill>
                  <a:schemeClr val="tx1"/>
                </a:solidFill>
                <a:latin typeface="Times New Roman" panose="02020603050405020304" pitchFamily="18" charset="0"/>
                <a:ea typeface="楷体_GB2312" pitchFamily="49" charset="-122"/>
              </a:rPr>
              <a:t>+ </a:t>
            </a:r>
            <a:r>
              <a:rPr lang="en-US" altLang="zh-CN" sz="2800">
                <a:solidFill>
                  <a:schemeClr val="tx1"/>
                </a:solidFill>
                <a:latin typeface="Times New Roman" panose="02020603050405020304" pitchFamily="18" charset="0"/>
                <a:ea typeface="楷体_GB2312" pitchFamily="49" charset="-122"/>
                <a:sym typeface="Symbol" panose="05050102010706020507" pitchFamily="18" charset="2"/>
              </a:rPr>
              <a:t></a:t>
            </a:r>
            <a:r>
              <a:rPr lang="en-US" altLang="zh-CN" sz="2800">
                <a:solidFill>
                  <a:schemeClr val="tx1"/>
                </a:solidFill>
                <a:latin typeface="Times New Roman" panose="02020603050405020304" pitchFamily="18" charset="0"/>
                <a:ea typeface="楷体_GB2312" pitchFamily="49" charset="-122"/>
              </a:rPr>
              <a:t> </a:t>
            </a:r>
            <a:r>
              <a:rPr lang="en-US" altLang="zh-CN" sz="2800" i="1">
                <a:solidFill>
                  <a:schemeClr val="tx1"/>
                </a:solidFill>
                <a:latin typeface="Times New Roman" panose="02020603050405020304" pitchFamily="18" charset="0"/>
                <a:ea typeface="楷体_GB2312" pitchFamily="49" charset="-122"/>
              </a:rPr>
              <a:t>V</a:t>
            </a:r>
            <a:r>
              <a:rPr lang="en-US" altLang="zh-CN" baseline="-25000">
                <a:solidFill>
                  <a:schemeClr val="tx1"/>
                </a:solidFill>
                <a:latin typeface="Times New Roman" panose="02020603050405020304" pitchFamily="18" charset="0"/>
                <a:ea typeface="楷体_GB2312" pitchFamily="49" charset="-122"/>
              </a:rPr>
              <a:t>C2 </a:t>
            </a:r>
            <a:r>
              <a:rPr lang="en-US" altLang="zh-CN" sz="2800">
                <a:solidFill>
                  <a:schemeClr val="tx1"/>
                </a:solidFill>
                <a:latin typeface="Times New Roman" panose="02020603050405020304" pitchFamily="18" charset="0"/>
                <a:ea typeface="楷体_GB2312" pitchFamily="49" charset="-122"/>
              </a:rPr>
              <a:t>) = 0</a:t>
            </a:r>
          </a:p>
        </p:txBody>
      </p:sp>
      <p:sp>
        <p:nvSpPr>
          <p:cNvPr id="190469" name="Text Box 5"/>
          <p:cNvSpPr txBox="1">
            <a:spLocks noChangeArrowheads="1"/>
          </p:cNvSpPr>
          <p:nvPr/>
        </p:nvSpPr>
        <p:spPr bwMode="auto">
          <a:xfrm>
            <a:off x="555625" y="3976688"/>
            <a:ext cx="42433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spcBef>
                <a:spcPct val="50000"/>
              </a:spcBef>
            </a:pPr>
            <a:r>
              <a:rPr lang="zh-CN" altLang="zh-CN" sz="2800">
                <a:solidFill>
                  <a:schemeClr val="tx1"/>
                </a:solidFill>
                <a:latin typeface="Times New Roman" panose="02020603050405020304" pitchFamily="18" charset="0"/>
              </a:rPr>
              <a:t>静态时，</a:t>
            </a:r>
            <a:r>
              <a:rPr lang="en-US" altLang="zh-CN" sz="2800" i="1">
                <a:solidFill>
                  <a:schemeClr val="tx1"/>
                </a:solidFill>
                <a:latin typeface="Times New Roman" panose="02020603050405020304" pitchFamily="18" charset="0"/>
                <a:ea typeface="楷体_GB2312" pitchFamily="49" charset="-122"/>
              </a:rPr>
              <a:t>u</a:t>
            </a:r>
            <a:r>
              <a:rPr lang="en-US" altLang="zh-CN" sz="2800" baseline="-25000">
                <a:solidFill>
                  <a:schemeClr val="tx1"/>
                </a:solidFill>
                <a:latin typeface="Times New Roman" panose="02020603050405020304" pitchFamily="18" charset="0"/>
                <a:ea typeface="楷体_GB2312" pitchFamily="49" charset="-122"/>
              </a:rPr>
              <a:t>I1</a:t>
            </a:r>
            <a:r>
              <a:rPr lang="en-US" altLang="zh-CN" sz="2800" baseline="-50000">
                <a:solidFill>
                  <a:schemeClr val="tx1"/>
                </a:solidFill>
                <a:latin typeface="Times New Roman" panose="02020603050405020304" pitchFamily="18" charset="0"/>
                <a:ea typeface="楷体_GB2312" pitchFamily="49" charset="-122"/>
              </a:rPr>
              <a:t> </a:t>
            </a:r>
            <a:r>
              <a:rPr lang="en-US" altLang="zh-CN" sz="2800">
                <a:solidFill>
                  <a:schemeClr val="tx1"/>
                </a:solidFill>
                <a:latin typeface="Times New Roman" panose="02020603050405020304" pitchFamily="18" charset="0"/>
                <a:ea typeface="楷体_GB2312" pitchFamily="49" charset="-122"/>
              </a:rPr>
              <a:t>= </a:t>
            </a:r>
            <a:r>
              <a:rPr lang="en-US" altLang="zh-CN" sz="2800" baseline="-50000">
                <a:solidFill>
                  <a:schemeClr val="tx1"/>
                </a:solidFill>
                <a:latin typeface="Times New Roman" panose="02020603050405020304" pitchFamily="18" charset="0"/>
                <a:ea typeface="楷体_GB2312" pitchFamily="49" charset="-122"/>
              </a:rPr>
              <a:t> </a:t>
            </a:r>
            <a:r>
              <a:rPr lang="en-US" altLang="zh-CN" sz="2800" i="1">
                <a:solidFill>
                  <a:schemeClr val="tx1"/>
                </a:solidFill>
                <a:latin typeface="Times New Roman" panose="02020603050405020304" pitchFamily="18" charset="0"/>
                <a:ea typeface="楷体_GB2312" pitchFamily="49" charset="-122"/>
              </a:rPr>
              <a:t>u</a:t>
            </a:r>
            <a:r>
              <a:rPr lang="en-US" altLang="zh-CN" sz="2800" baseline="-25000">
                <a:solidFill>
                  <a:schemeClr val="tx1"/>
                </a:solidFill>
                <a:latin typeface="Times New Roman" panose="02020603050405020304" pitchFamily="18" charset="0"/>
                <a:ea typeface="楷体_GB2312" pitchFamily="49" charset="-122"/>
              </a:rPr>
              <a:t>I2</a:t>
            </a:r>
            <a:r>
              <a:rPr lang="en-US" altLang="zh-CN" sz="2800" baseline="-50000">
                <a:solidFill>
                  <a:schemeClr val="tx1"/>
                </a:solidFill>
                <a:latin typeface="Times New Roman" panose="02020603050405020304" pitchFamily="18" charset="0"/>
                <a:ea typeface="楷体_GB2312" pitchFamily="49" charset="-122"/>
              </a:rPr>
              <a:t>  </a:t>
            </a:r>
            <a:r>
              <a:rPr lang="en-US" altLang="zh-CN" sz="2800">
                <a:solidFill>
                  <a:schemeClr val="tx1"/>
                </a:solidFill>
                <a:latin typeface="Times New Roman" panose="02020603050405020304" pitchFamily="18" charset="0"/>
                <a:ea typeface="楷体_GB2312" pitchFamily="49" charset="-122"/>
              </a:rPr>
              <a:t>= 0</a:t>
            </a:r>
          </a:p>
        </p:txBody>
      </p:sp>
      <p:sp>
        <p:nvSpPr>
          <p:cNvPr id="190470" name="Text Box 6"/>
          <p:cNvSpPr txBox="1">
            <a:spLocks noChangeArrowheads="1"/>
          </p:cNvSpPr>
          <p:nvPr/>
        </p:nvSpPr>
        <p:spPr bwMode="auto">
          <a:xfrm>
            <a:off x="533400" y="4486275"/>
            <a:ext cx="784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spcBef>
                <a:spcPct val="50000"/>
              </a:spcBef>
            </a:pPr>
            <a:r>
              <a:rPr lang="zh-CN" altLang="en-US" sz="2800">
                <a:solidFill>
                  <a:schemeClr val="tx1"/>
                </a:solidFill>
                <a:latin typeface="Times New Roman" panose="02020603050405020304" pitchFamily="18" charset="0"/>
              </a:rPr>
              <a:t>当温度升高时</a:t>
            </a:r>
            <a:r>
              <a:rPr lang="zh-CN" altLang="en-US" sz="2800">
                <a:solidFill>
                  <a:schemeClr val="tx1"/>
                </a:solidFill>
                <a:latin typeface="Times New Roman" panose="02020603050405020304" pitchFamily="18" charset="0"/>
                <a:sym typeface="Symbol" panose="05050102010706020507" pitchFamily="18" charset="2"/>
              </a:rPr>
              <a:t></a:t>
            </a:r>
            <a:r>
              <a:rPr lang="en-US" altLang="zh-CN" sz="2800" i="1">
                <a:solidFill>
                  <a:schemeClr val="tx1"/>
                </a:solidFill>
                <a:latin typeface="Times New Roman" panose="02020603050405020304" pitchFamily="18" charset="0"/>
              </a:rPr>
              <a:t>I</a:t>
            </a:r>
            <a:r>
              <a:rPr lang="en-US" altLang="zh-CN" baseline="-25000">
                <a:solidFill>
                  <a:schemeClr val="tx1"/>
                </a:solidFill>
                <a:latin typeface="Times New Roman" panose="02020603050405020304" pitchFamily="18" charset="0"/>
              </a:rPr>
              <a:t>C</a:t>
            </a:r>
            <a:r>
              <a:rPr lang="en-US" altLang="zh-CN" sz="2800">
                <a:solidFill>
                  <a:schemeClr val="tx1"/>
                </a:solidFill>
                <a:latin typeface="Times New Roman" panose="02020603050405020304" pitchFamily="18" charset="0"/>
                <a:sym typeface="Symbol" panose="05050102010706020507" pitchFamily="18" charset="2"/>
              </a:rPr>
              <a:t></a:t>
            </a:r>
            <a:r>
              <a:rPr lang="en-US" altLang="zh-CN" sz="2800" i="1">
                <a:solidFill>
                  <a:schemeClr val="tx1"/>
                </a:solidFill>
                <a:latin typeface="Times New Roman" panose="02020603050405020304" pitchFamily="18" charset="0"/>
                <a:ea typeface="楷体_GB2312" pitchFamily="49" charset="-122"/>
              </a:rPr>
              <a:t>V</a:t>
            </a:r>
            <a:r>
              <a:rPr lang="en-US" altLang="zh-CN" baseline="-25000">
                <a:solidFill>
                  <a:schemeClr val="tx1"/>
                </a:solidFill>
                <a:latin typeface="Times New Roman" panose="02020603050405020304" pitchFamily="18" charset="0"/>
                <a:ea typeface="楷体_GB2312" pitchFamily="49" charset="-122"/>
              </a:rPr>
              <a:t>C</a:t>
            </a:r>
            <a:r>
              <a:rPr lang="en-US" altLang="zh-CN" sz="2800">
                <a:solidFill>
                  <a:schemeClr val="tx1"/>
                </a:solidFill>
                <a:latin typeface="Times New Roman" panose="02020603050405020304" pitchFamily="18" charset="0"/>
                <a:sym typeface="Symbol" panose="05050102010706020507" pitchFamily="18" charset="2"/>
              </a:rPr>
              <a:t>  (</a:t>
            </a:r>
            <a:r>
              <a:rPr lang="zh-CN" altLang="en-US" sz="2800">
                <a:solidFill>
                  <a:schemeClr val="tx1"/>
                </a:solidFill>
                <a:latin typeface="Times New Roman" panose="02020603050405020304" pitchFamily="18" charset="0"/>
                <a:sym typeface="Symbol" panose="05050102010706020507" pitchFamily="18" charset="2"/>
              </a:rPr>
              <a:t>两管变化量相等</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90476" name="Text Box 12"/>
          <p:cNvSpPr txBox="1">
            <a:spLocks noChangeArrowheads="1"/>
          </p:cNvSpPr>
          <p:nvPr/>
        </p:nvSpPr>
        <p:spPr bwMode="auto">
          <a:xfrm>
            <a:off x="536575" y="5441950"/>
            <a:ext cx="8356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spcBef>
                <a:spcPct val="50000"/>
              </a:spcBef>
            </a:pPr>
            <a:r>
              <a:rPr lang="en-US" altLang="zh-CN" sz="2800">
                <a:solidFill>
                  <a:srgbClr val="000099"/>
                </a:solidFill>
                <a:latin typeface="Times New Roman" panose="02020603050405020304" pitchFamily="18" charset="0"/>
              </a:rPr>
              <a:t>        </a:t>
            </a:r>
            <a:r>
              <a:rPr lang="zh-CN" altLang="en-US" sz="2800">
                <a:solidFill>
                  <a:srgbClr val="000099"/>
                </a:solidFill>
                <a:latin typeface="Times New Roman" panose="02020603050405020304" pitchFamily="18" charset="0"/>
              </a:rPr>
              <a:t>对称差分放大电路对两管所产生的同向漂移都有抑制作用。若采用单端输出</a:t>
            </a:r>
            <a:r>
              <a:rPr lang="en-US" altLang="zh-CN" sz="2800">
                <a:solidFill>
                  <a:srgbClr val="000099"/>
                </a:solidFill>
                <a:latin typeface="Times New Roman" panose="02020603050405020304" pitchFamily="18" charset="0"/>
              </a:rPr>
              <a:t>, </a:t>
            </a:r>
            <a:r>
              <a:rPr lang="zh-CN" altLang="en-US" sz="2800">
                <a:solidFill>
                  <a:srgbClr val="000099"/>
                </a:solidFill>
                <a:latin typeface="Times New Roman" panose="02020603050405020304" pitchFamily="18" charset="0"/>
              </a:rPr>
              <a:t>无法抑制零点漂移。</a:t>
            </a:r>
          </a:p>
        </p:txBody>
      </p:sp>
      <p:sp>
        <p:nvSpPr>
          <p:cNvPr id="190669" name="Rectangle 205"/>
          <p:cNvSpPr>
            <a:spLocks noGrp="1" noChangeArrowheads="1"/>
          </p:cNvSpPr>
          <p:nvPr>
            <p:ph type="ctrTitle" idx="4294967295"/>
          </p:nvPr>
        </p:nvSpPr>
        <p:spPr bwMode="auto">
          <a:xfrm>
            <a:off x="0" y="654968"/>
            <a:ext cx="3657600" cy="6858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dirty="0" smtClean="0">
                <a:solidFill>
                  <a:srgbClr val="E60000"/>
                </a:solidFill>
              </a:rPr>
              <a:t>1. </a:t>
            </a:r>
            <a:r>
              <a:rPr lang="zh-CN" altLang="en-US" sz="2800" b="1" dirty="0" smtClean="0">
                <a:solidFill>
                  <a:srgbClr val="E60000"/>
                </a:solidFill>
              </a:rPr>
              <a:t>零点漂移的抑制</a:t>
            </a:r>
          </a:p>
        </p:txBody>
      </p:sp>
      <p:pic>
        <p:nvPicPr>
          <p:cNvPr id="162824" name="Picture 206" descr="图片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777875"/>
            <a:ext cx="597693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11"/>
          <p:cNvSpPr txBox="1">
            <a:spLocks noChangeArrowheads="1"/>
          </p:cNvSpPr>
          <p:nvPr/>
        </p:nvSpPr>
        <p:spPr bwMode="auto">
          <a:xfrm>
            <a:off x="6937" y="68025"/>
            <a:ext cx="4800600" cy="484554"/>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cs typeface="+mn-cs"/>
              </a:rPr>
              <a:t>15.7.1  </a:t>
            </a:r>
            <a:r>
              <a:rPr lang="zh-CN" altLang="en-US" sz="2800" dirty="0">
                <a:solidFill>
                  <a:srgbClr val="0000FF"/>
                </a:solidFill>
                <a:latin typeface="微软雅黑" panose="020B0503020204020204" pitchFamily="34" charset="-122"/>
                <a:ea typeface="微软雅黑" panose="020B0503020204020204" pitchFamily="34" charset="-122"/>
                <a:cs typeface="+mn-cs"/>
              </a:rPr>
              <a:t>静态分析</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0469"/>
                                        </p:tgtEl>
                                        <p:attrNameLst>
                                          <p:attrName>style.visibility</p:attrName>
                                        </p:attrNameLst>
                                      </p:cBhvr>
                                      <p:to>
                                        <p:strVal val="visible"/>
                                      </p:to>
                                    </p:set>
                                    <p:animEffect transition="in" filter="wipe(left)">
                                      <p:cBhvr>
                                        <p:cTn id="7" dur="500"/>
                                        <p:tgtEl>
                                          <p:spTgt spid="1904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0467"/>
                                        </p:tgtEl>
                                        <p:attrNameLst>
                                          <p:attrName>style.visibility</p:attrName>
                                        </p:attrNameLst>
                                      </p:cBhvr>
                                      <p:to>
                                        <p:strVal val="visible"/>
                                      </p:to>
                                    </p:set>
                                    <p:animEffect transition="in" filter="wipe(left)">
                                      <p:cBhvr>
                                        <p:cTn id="12" dur="500"/>
                                        <p:tgtEl>
                                          <p:spTgt spid="1904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0470"/>
                                        </p:tgtEl>
                                        <p:attrNameLst>
                                          <p:attrName>style.visibility</p:attrName>
                                        </p:attrNameLst>
                                      </p:cBhvr>
                                      <p:to>
                                        <p:strVal val="visible"/>
                                      </p:to>
                                    </p:set>
                                    <p:animEffect transition="in" filter="wipe(left)">
                                      <p:cBhvr>
                                        <p:cTn id="17" dur="500"/>
                                        <p:tgtEl>
                                          <p:spTgt spid="1904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0468"/>
                                        </p:tgtEl>
                                        <p:attrNameLst>
                                          <p:attrName>style.visibility</p:attrName>
                                        </p:attrNameLst>
                                      </p:cBhvr>
                                      <p:to>
                                        <p:strVal val="visible"/>
                                      </p:to>
                                    </p:set>
                                    <p:animEffect transition="in" filter="wipe(left)">
                                      <p:cBhvr>
                                        <p:cTn id="22" dur="500"/>
                                        <p:tgtEl>
                                          <p:spTgt spid="1904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0476"/>
                                        </p:tgtEl>
                                        <p:attrNameLst>
                                          <p:attrName>style.visibility</p:attrName>
                                        </p:attrNameLst>
                                      </p:cBhvr>
                                      <p:to>
                                        <p:strVal val="visible"/>
                                      </p:to>
                                    </p:set>
                                    <p:animEffect transition="in" filter="wipe(left)">
                                      <p:cBhvr>
                                        <p:cTn id="27" dur="500"/>
                                        <p:tgtEl>
                                          <p:spTgt spid="190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autoUpdateAnimBg="0"/>
      <p:bldP spid="190468" grpId="0" autoUpdateAnimBg="0"/>
      <p:bldP spid="190469" grpId="0" autoUpdateAnimBg="0"/>
      <p:bldP spid="190470" grpId="0" autoUpdateAnimBg="0"/>
      <p:bldP spid="190476"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76" name="Text Box 12"/>
          <p:cNvSpPr txBox="1">
            <a:spLocks noChangeArrowheads="1"/>
          </p:cNvSpPr>
          <p:nvPr/>
        </p:nvSpPr>
        <p:spPr bwMode="auto">
          <a:xfrm>
            <a:off x="1691680" y="4581128"/>
            <a:ext cx="73803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a:spcBef>
                <a:spcPct val="50000"/>
              </a:spcBef>
            </a:pPr>
            <a:r>
              <a:rPr lang="en-US" altLang="zh-CN" sz="3600" b="0" dirty="0">
                <a:latin typeface="华文行楷" panose="02010800040101010101" pitchFamily="2" charset="-122"/>
                <a:ea typeface="华文行楷" panose="02010800040101010101" pitchFamily="2" charset="-122"/>
              </a:rPr>
              <a:t>        </a:t>
            </a:r>
            <a:r>
              <a:rPr lang="zh-CN" altLang="en-US" sz="3600" b="0" dirty="0" smtClean="0">
                <a:latin typeface="华文行楷" panose="02010800040101010101" pitchFamily="2" charset="-122"/>
                <a:ea typeface="华文行楷" panose="02010800040101010101" pitchFamily="2" charset="-122"/>
              </a:rPr>
              <a:t>两边电路参数完全一致，如果不一致呢？</a:t>
            </a:r>
            <a:endParaRPr lang="zh-CN" altLang="en-US" sz="3600" b="0" dirty="0">
              <a:latin typeface="华文行楷" panose="02010800040101010101" pitchFamily="2" charset="-122"/>
              <a:ea typeface="华文行楷" panose="02010800040101010101" pitchFamily="2" charset="-122"/>
            </a:endParaRPr>
          </a:p>
        </p:txBody>
      </p:sp>
      <p:sp>
        <p:nvSpPr>
          <p:cNvPr id="190669" name="Rectangle 205"/>
          <p:cNvSpPr>
            <a:spLocks noGrp="1" noChangeArrowheads="1"/>
          </p:cNvSpPr>
          <p:nvPr>
            <p:ph type="ctrTitle" idx="4294967295"/>
          </p:nvPr>
        </p:nvSpPr>
        <p:spPr bwMode="auto">
          <a:xfrm>
            <a:off x="0" y="654968"/>
            <a:ext cx="3657600" cy="6858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dirty="0" smtClean="0">
                <a:solidFill>
                  <a:srgbClr val="E60000"/>
                </a:solidFill>
              </a:rPr>
              <a:t>1. </a:t>
            </a:r>
            <a:r>
              <a:rPr lang="zh-CN" altLang="en-US" sz="2800" b="1" dirty="0" smtClean="0">
                <a:solidFill>
                  <a:srgbClr val="E60000"/>
                </a:solidFill>
              </a:rPr>
              <a:t>零点漂移的抑制</a:t>
            </a:r>
          </a:p>
        </p:txBody>
      </p:sp>
      <p:pic>
        <p:nvPicPr>
          <p:cNvPr id="162824" name="Picture 206" descr="图片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777875"/>
            <a:ext cx="597693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11"/>
          <p:cNvSpPr txBox="1">
            <a:spLocks noChangeArrowheads="1"/>
          </p:cNvSpPr>
          <p:nvPr/>
        </p:nvSpPr>
        <p:spPr bwMode="auto">
          <a:xfrm>
            <a:off x="6937" y="68025"/>
            <a:ext cx="4800600" cy="484554"/>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cs typeface="+mn-cs"/>
              </a:rPr>
              <a:t>15.7.1  </a:t>
            </a:r>
            <a:r>
              <a:rPr lang="zh-CN" altLang="en-US" sz="2800" dirty="0">
                <a:solidFill>
                  <a:srgbClr val="0000FF"/>
                </a:solidFill>
                <a:latin typeface="微软雅黑" panose="020B0503020204020204" pitchFamily="34" charset="-122"/>
                <a:ea typeface="微软雅黑" panose="020B0503020204020204" pitchFamily="34" charset="-122"/>
                <a:cs typeface="+mn-cs"/>
              </a:rPr>
              <a:t>静态分析</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pic>
        <p:nvPicPr>
          <p:cNvPr id="10" name="Picture 2" descr="https://timgsa.baidu.com/timg?image&amp;quality=80&amp;size=b9999_10000&amp;sec=1552836316322&amp;di=6f204174f16f56e9b71dc6d0ce18744d&amp;imgtype=0&amp;src=http%3A%2F%2Fc.hiphotos.baidu.com%2Fimage%2Fpic%2Fitem%2Ffd039245d688d43f05b3e6b7761ed21b0ef43b58.jpg"/>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25851" y="4056732"/>
            <a:ext cx="2286000"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9344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0476"/>
                                        </p:tgtEl>
                                        <p:attrNameLst>
                                          <p:attrName>style.visibility</p:attrName>
                                        </p:attrNameLst>
                                      </p:cBhvr>
                                      <p:to>
                                        <p:strVal val="visible"/>
                                      </p:to>
                                    </p:set>
                                    <p:animEffect transition="in" filter="wipe(left)">
                                      <p:cBhvr>
                                        <p:cTn id="7" dur="500"/>
                                        <p:tgtEl>
                                          <p:spTgt spid="190476"/>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6"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83" name="Rectangle 75"/>
          <p:cNvSpPr>
            <a:spLocks noChangeArrowheads="1"/>
          </p:cNvSpPr>
          <p:nvPr/>
        </p:nvSpPr>
        <p:spPr bwMode="auto">
          <a:xfrm>
            <a:off x="538163" y="4854575"/>
            <a:ext cx="8469312" cy="519113"/>
          </a:xfrm>
          <a:prstGeom prst="rect">
            <a:avLst/>
          </a:prstGeom>
          <a:noFill/>
          <a:ln w="9525">
            <a:noFill/>
            <a:miter lim="800000"/>
            <a:headEnd/>
            <a:tailEnd/>
          </a:ln>
          <a:effectLst/>
        </p:spPr>
        <p:txBody>
          <a:bodyPr>
            <a:spAutoFit/>
          </a:bodyPr>
          <a:lstStyle/>
          <a:p>
            <a:pPr eaLnBrk="1" hangingPunct="1">
              <a:spcBef>
                <a:spcPct val="50000"/>
              </a:spcBef>
              <a:defRPr/>
            </a:pPr>
            <a:r>
              <a:rPr lang="en-US" altLang="zh-CN" sz="2800" i="1" dirty="0">
                <a:solidFill>
                  <a:srgbClr val="CC0000"/>
                </a:solidFill>
                <a:effectLst>
                  <a:outerShdw blurRad="38100" dist="38100" dir="2700000" algn="tl">
                    <a:srgbClr val="C0C0C0"/>
                  </a:outerShdw>
                </a:effectLst>
                <a:latin typeface="Times New Roman" pitchFamily="18" charset="0"/>
              </a:rPr>
              <a:t>R</a:t>
            </a:r>
            <a:r>
              <a:rPr lang="en-US" altLang="zh-CN" sz="2800" baseline="-25000" dirty="0">
                <a:solidFill>
                  <a:srgbClr val="CC0000"/>
                </a:solidFill>
                <a:effectLst>
                  <a:outerShdw blurRad="38100" dist="38100" dir="2700000" algn="tl">
                    <a:srgbClr val="C0C0C0"/>
                  </a:outerShdw>
                </a:effectLst>
                <a:latin typeface="Times New Roman" pitchFamily="18" charset="0"/>
              </a:rPr>
              <a:t>E</a:t>
            </a:r>
            <a:r>
              <a:rPr lang="zh-CN" altLang="en-US" sz="2800" dirty="0">
                <a:solidFill>
                  <a:srgbClr val="CC0000"/>
                </a:solidFill>
                <a:effectLst>
                  <a:outerShdw blurRad="38100" dist="38100" dir="2700000" algn="tl">
                    <a:srgbClr val="C0C0C0"/>
                  </a:outerShdw>
                </a:effectLst>
                <a:latin typeface="Times New Roman" pitchFamily="18" charset="0"/>
              </a:rPr>
              <a:t>的作用：</a:t>
            </a:r>
            <a:r>
              <a:rPr lang="zh-CN" altLang="en-US" sz="2800" dirty="0">
                <a:solidFill>
                  <a:schemeClr val="tx1"/>
                </a:solidFill>
                <a:latin typeface="Times New Roman" pitchFamily="18" charset="0"/>
              </a:rPr>
              <a:t>稳定静态工作点，限制每个管子的漂移。</a:t>
            </a:r>
            <a:endParaRPr lang="zh-CN" altLang="en-US" sz="2800" dirty="0">
              <a:solidFill>
                <a:srgbClr val="CC0000"/>
              </a:solidFill>
              <a:latin typeface="Times New Roman" pitchFamily="18" charset="0"/>
            </a:endParaRPr>
          </a:p>
        </p:txBody>
      </p:sp>
      <p:sp>
        <p:nvSpPr>
          <p:cNvPr id="196684" name="Rectangle 76"/>
          <p:cNvSpPr>
            <a:spLocks noChangeArrowheads="1"/>
          </p:cNvSpPr>
          <p:nvPr/>
        </p:nvSpPr>
        <p:spPr bwMode="auto">
          <a:xfrm>
            <a:off x="419100" y="5330825"/>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sz="2800" i="1">
                <a:solidFill>
                  <a:srgbClr val="CC0000"/>
                </a:solidFill>
                <a:latin typeface="Times New Roman" panose="02020603050405020304" pitchFamily="18" charset="0"/>
                <a:sym typeface="Symbol" panose="05050102010706020507" pitchFamily="18" charset="2"/>
              </a:rPr>
              <a:t></a:t>
            </a:r>
            <a:r>
              <a:rPr lang="en-US" altLang="zh-CN" sz="2800" i="1">
                <a:solidFill>
                  <a:srgbClr val="CC0000"/>
                </a:solidFill>
                <a:latin typeface="Times New Roman" panose="02020603050405020304" pitchFamily="18" charset="0"/>
              </a:rPr>
              <a:t>U</a:t>
            </a:r>
            <a:r>
              <a:rPr lang="en-US" altLang="zh-CN" sz="2800" baseline="-25000">
                <a:solidFill>
                  <a:srgbClr val="CC0000"/>
                </a:solidFill>
                <a:latin typeface="Times New Roman" panose="02020603050405020304" pitchFamily="18" charset="0"/>
              </a:rPr>
              <a:t>EE</a:t>
            </a:r>
            <a:r>
              <a:rPr lang="zh-CN" altLang="en-US" sz="2800">
                <a:solidFill>
                  <a:srgbClr val="CC0000"/>
                </a:solidFill>
                <a:latin typeface="Times New Roman" panose="02020603050405020304" pitchFamily="18" charset="0"/>
              </a:rPr>
              <a:t>：</a:t>
            </a:r>
            <a:r>
              <a:rPr lang="zh-CN" altLang="en-US" sz="2800">
                <a:solidFill>
                  <a:schemeClr val="tx1"/>
                </a:solidFill>
                <a:latin typeface="Times New Roman" panose="02020603050405020304" pitchFamily="18" charset="0"/>
              </a:rPr>
              <a:t>用于补偿</a:t>
            </a: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E</a:t>
            </a:r>
            <a:r>
              <a:rPr lang="zh-CN" altLang="en-US" sz="2800">
                <a:solidFill>
                  <a:schemeClr val="tx1"/>
                </a:solidFill>
                <a:latin typeface="Times New Roman" panose="02020603050405020304" pitchFamily="18" charset="0"/>
              </a:rPr>
              <a:t>上的压降，以获得合适的工作点。</a:t>
            </a:r>
            <a:endParaRPr lang="zh-CN" altLang="en-US" sz="2800" baseline="-25000">
              <a:solidFill>
                <a:schemeClr val="tx1"/>
              </a:solidFill>
              <a:latin typeface="Times New Roman" panose="02020603050405020304" pitchFamily="18" charset="0"/>
            </a:endParaRPr>
          </a:p>
        </p:txBody>
      </p:sp>
      <p:sp>
        <p:nvSpPr>
          <p:cNvPr id="196703" name="Rectangle 95"/>
          <p:cNvSpPr>
            <a:spLocks noChangeArrowheads="1"/>
          </p:cNvSpPr>
          <p:nvPr/>
        </p:nvSpPr>
        <p:spPr bwMode="auto">
          <a:xfrm>
            <a:off x="3806825" y="4403725"/>
            <a:ext cx="3213100" cy="465138"/>
          </a:xfrm>
          <a:prstGeom prst="rect">
            <a:avLst/>
          </a:prstGeom>
          <a:noFill/>
          <a:ln w="9525">
            <a:noFill/>
            <a:miter lim="800000"/>
            <a:headEnd/>
            <a:tailEnd/>
          </a:ln>
        </p:spPr>
        <p:txBody>
          <a:bodyPr/>
          <a:lstStyle/>
          <a:p>
            <a:pPr eaLnBrk="1" hangingPunct="1">
              <a:defRPr/>
            </a:pPr>
            <a:r>
              <a:rPr lang="zh-CN" altLang="en-US" dirty="0">
                <a:solidFill>
                  <a:srgbClr val="0000CC"/>
                </a:solidFill>
                <a:latin typeface="Times New Roman" pitchFamily="18" charset="0"/>
              </a:rPr>
              <a:t>典型差分放大电路</a:t>
            </a:r>
          </a:p>
        </p:txBody>
      </p:sp>
      <p:pic>
        <p:nvPicPr>
          <p:cNvPr id="164870" name="Picture 8" descr="新闻纸"/>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908050"/>
            <a:ext cx="518477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pic>
      <p:sp>
        <p:nvSpPr>
          <p:cNvPr id="7" name="Rectangle 111"/>
          <p:cNvSpPr txBox="1">
            <a:spLocks noChangeArrowheads="1"/>
          </p:cNvSpPr>
          <p:nvPr/>
        </p:nvSpPr>
        <p:spPr bwMode="auto">
          <a:xfrm>
            <a:off x="6937" y="68025"/>
            <a:ext cx="4800600" cy="484554"/>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cs typeface="+mn-cs"/>
              </a:rPr>
              <a:t>15.7.1  </a:t>
            </a:r>
            <a:r>
              <a:rPr lang="zh-CN" altLang="en-US" sz="2800" dirty="0">
                <a:solidFill>
                  <a:srgbClr val="0000FF"/>
                </a:solidFill>
                <a:latin typeface="微软雅黑" panose="020B0503020204020204" pitchFamily="34" charset="-122"/>
                <a:ea typeface="微软雅黑" panose="020B0503020204020204" pitchFamily="34" charset="-122"/>
                <a:cs typeface="+mn-cs"/>
              </a:rPr>
              <a:t>静态分析</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sp>
        <p:nvSpPr>
          <p:cNvPr id="8" name="Rectangle 205"/>
          <p:cNvSpPr txBox="1">
            <a:spLocks noChangeArrowheads="1"/>
          </p:cNvSpPr>
          <p:nvPr/>
        </p:nvSpPr>
        <p:spPr bwMode="auto">
          <a:xfrm>
            <a:off x="0" y="654968"/>
            <a:ext cx="3657600" cy="6858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defRPr/>
            </a:pPr>
            <a:r>
              <a:rPr lang="en-US" altLang="zh-CN" sz="2800" b="1" kern="0" dirty="0" smtClean="0">
                <a:solidFill>
                  <a:srgbClr val="E60000"/>
                </a:solidFill>
              </a:rPr>
              <a:t>1. </a:t>
            </a:r>
            <a:r>
              <a:rPr lang="zh-CN" altLang="en-US" sz="2800" b="1" kern="0" dirty="0" smtClean="0">
                <a:solidFill>
                  <a:srgbClr val="E60000"/>
                </a:solidFill>
              </a:rPr>
              <a:t>零点漂移的抑制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6683"/>
                                        </p:tgtEl>
                                        <p:attrNameLst>
                                          <p:attrName>style.visibility</p:attrName>
                                        </p:attrNameLst>
                                      </p:cBhvr>
                                      <p:to>
                                        <p:strVal val="visible"/>
                                      </p:to>
                                    </p:set>
                                    <p:animEffect transition="in" filter="wipe(left)">
                                      <p:cBhvr>
                                        <p:cTn id="7" dur="500"/>
                                        <p:tgtEl>
                                          <p:spTgt spid="1966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6684"/>
                                        </p:tgtEl>
                                        <p:attrNameLst>
                                          <p:attrName>style.visibility</p:attrName>
                                        </p:attrNameLst>
                                      </p:cBhvr>
                                      <p:to>
                                        <p:strVal val="visible"/>
                                      </p:to>
                                    </p:set>
                                    <p:animEffect transition="in" filter="wipe(left)">
                                      <p:cBhvr>
                                        <p:cTn id="12" dur="500"/>
                                        <p:tgtEl>
                                          <p:spTgt spid="196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83" grpId="0" autoUpdateAnimBg="0"/>
      <p:bldP spid="196684"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Text Box 2">
            <a:hlinkClick r:id="rId4" action="ppaction://hlinksldjump"/>
          </p:cNvPr>
          <p:cNvSpPr txBox="1">
            <a:spLocks noChangeArrowheads="1"/>
          </p:cNvSpPr>
          <p:nvPr/>
        </p:nvSpPr>
        <p:spPr bwMode="auto">
          <a:xfrm>
            <a:off x="201737" y="25091005"/>
            <a:ext cx="2492375" cy="519113"/>
          </a:xfrm>
          <a:prstGeom prst="rect">
            <a:avLst/>
          </a:prstGeom>
          <a:noFill/>
          <a:ln w="9525">
            <a:noFill/>
            <a:miter lim="800000"/>
            <a:headEnd/>
            <a:tailEnd/>
          </a:ln>
        </p:spPr>
        <p:txBody>
          <a:bodyPr>
            <a:spAutoFit/>
          </a:bodyPr>
          <a:lstStyle/>
          <a:p>
            <a:pPr eaLnBrk="1" hangingPunct="1">
              <a:defRPr/>
            </a:pPr>
            <a:r>
              <a:rPr lang="en-US" altLang="zh-CN" sz="2800">
                <a:solidFill>
                  <a:srgbClr val="E60000"/>
                </a:solidFill>
                <a:effectLst>
                  <a:outerShdw blurRad="38100" dist="38100" dir="2700000" algn="tl">
                    <a:srgbClr val="C0C0C0"/>
                  </a:outerShdw>
                </a:effectLst>
                <a:latin typeface="Times New Roman" pitchFamily="18" charset="0"/>
                <a:ea typeface="楷体_GB2312" pitchFamily="49" charset="-122"/>
              </a:rPr>
              <a:t>2</a:t>
            </a:r>
            <a:r>
              <a:rPr lang="en-US" altLang="zh-CN" sz="2800">
                <a:solidFill>
                  <a:srgbClr val="E60000"/>
                </a:solidFill>
                <a:effectLst>
                  <a:outerShdw blurRad="38100" dist="38100" dir="2700000" algn="tl">
                    <a:srgbClr val="C0C0C0"/>
                  </a:outerShdw>
                </a:effectLst>
                <a:latin typeface="楷体_GB2312" pitchFamily="49" charset="-122"/>
                <a:ea typeface="楷体_GB2312" pitchFamily="49" charset="-122"/>
              </a:rPr>
              <a:t>.</a:t>
            </a:r>
            <a:r>
              <a:rPr lang="zh-CN" altLang="en-US" sz="2800">
                <a:solidFill>
                  <a:srgbClr val="E60000"/>
                </a:solidFill>
                <a:effectLst>
                  <a:outerShdw blurRad="38100" dist="38100" dir="2700000" algn="tl">
                    <a:srgbClr val="C0C0C0"/>
                  </a:outerShdw>
                </a:effectLst>
              </a:rPr>
              <a:t>静态分析</a:t>
            </a:r>
          </a:p>
        </p:txBody>
      </p:sp>
      <p:sp>
        <p:nvSpPr>
          <p:cNvPr id="417795" name="Text Box 3"/>
          <p:cNvSpPr txBox="1">
            <a:spLocks noChangeArrowheads="1"/>
          </p:cNvSpPr>
          <p:nvPr/>
        </p:nvSpPr>
        <p:spPr bwMode="auto">
          <a:xfrm>
            <a:off x="179512" y="25503755"/>
            <a:ext cx="8458200"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just" eaLnBrk="1" hangingPunct="1">
              <a:lnSpc>
                <a:spcPct val="110000"/>
              </a:lnSpc>
            </a:pPr>
            <a:r>
              <a:rPr lang="en-US" altLang="zh-CN" sz="2800">
                <a:solidFill>
                  <a:schemeClr val="tx1"/>
                </a:solidFill>
                <a:latin typeface="Times New Roman" panose="02020603050405020304" pitchFamily="18" charset="0"/>
              </a:rPr>
              <a:t>        </a:t>
            </a:r>
            <a:r>
              <a:rPr lang="zh-CN" altLang="en-US" sz="2800">
                <a:solidFill>
                  <a:schemeClr val="tx1"/>
                </a:solidFill>
                <a:latin typeface="Times New Roman" panose="02020603050405020304" pitchFamily="18" charset="0"/>
              </a:rPr>
              <a:t>在静态时，设 </a:t>
            </a:r>
            <a:r>
              <a:rPr lang="en-US" altLang="zh-CN" sz="2800" i="1">
                <a:solidFill>
                  <a:schemeClr val="tx1"/>
                </a:solidFill>
                <a:latin typeface="Times New Roman" panose="02020603050405020304" pitchFamily="18" charset="0"/>
              </a:rPr>
              <a:t>I</a:t>
            </a:r>
            <a:r>
              <a:rPr lang="en-US" altLang="zh-CN" sz="2800" baseline="-25000">
                <a:solidFill>
                  <a:schemeClr val="tx1"/>
                </a:solidFill>
                <a:latin typeface="Times New Roman" panose="02020603050405020304" pitchFamily="18" charset="0"/>
              </a:rPr>
              <a:t>B1 </a:t>
            </a:r>
            <a:r>
              <a:rPr lang="en-US" altLang="zh-CN" sz="2800">
                <a:solidFill>
                  <a:schemeClr val="tx1"/>
                </a:solidFill>
                <a:latin typeface="Times New Roman" panose="02020603050405020304" pitchFamily="18" charset="0"/>
              </a:rPr>
              <a:t>= </a:t>
            </a:r>
            <a:r>
              <a:rPr lang="en-US" altLang="zh-CN" sz="2800" i="1">
                <a:solidFill>
                  <a:schemeClr val="tx1"/>
                </a:solidFill>
                <a:latin typeface="Times New Roman" panose="02020603050405020304" pitchFamily="18" charset="0"/>
              </a:rPr>
              <a:t>I</a:t>
            </a:r>
            <a:r>
              <a:rPr lang="en-US" altLang="zh-CN" sz="2800" baseline="-25000">
                <a:solidFill>
                  <a:schemeClr val="tx1"/>
                </a:solidFill>
                <a:latin typeface="Times New Roman" panose="02020603050405020304" pitchFamily="18" charset="0"/>
              </a:rPr>
              <a:t>B2</a:t>
            </a:r>
            <a:r>
              <a:rPr lang="en-US" altLang="zh-CN" sz="2800">
                <a:solidFill>
                  <a:schemeClr val="tx1"/>
                </a:solidFill>
                <a:latin typeface="Times New Roman" panose="02020603050405020304" pitchFamily="18" charset="0"/>
              </a:rPr>
              <a:t> = </a:t>
            </a:r>
            <a:r>
              <a:rPr lang="en-US" altLang="zh-CN" sz="2800" i="1">
                <a:solidFill>
                  <a:schemeClr val="tx1"/>
                </a:solidFill>
                <a:latin typeface="Times New Roman" panose="02020603050405020304" pitchFamily="18" charset="0"/>
              </a:rPr>
              <a:t>I</a:t>
            </a:r>
            <a:r>
              <a:rPr lang="en-US" altLang="zh-CN" sz="2800" baseline="-25000">
                <a:solidFill>
                  <a:schemeClr val="tx1"/>
                </a:solidFill>
                <a:latin typeface="Times New Roman" panose="02020603050405020304" pitchFamily="18" charset="0"/>
              </a:rPr>
              <a:t>B</a:t>
            </a:r>
            <a:r>
              <a:rPr lang="zh-CN" altLang="en-US" sz="2800">
                <a:solidFill>
                  <a:schemeClr val="tx1"/>
                </a:solidFill>
                <a:latin typeface="Times New Roman" panose="02020603050405020304" pitchFamily="18" charset="0"/>
              </a:rPr>
              <a:t>， </a:t>
            </a:r>
            <a:r>
              <a:rPr lang="en-US" altLang="zh-CN" sz="2800" i="1">
                <a:solidFill>
                  <a:schemeClr val="tx1"/>
                </a:solidFill>
                <a:latin typeface="Times New Roman" panose="02020603050405020304" pitchFamily="18" charset="0"/>
              </a:rPr>
              <a:t>I</a:t>
            </a:r>
            <a:r>
              <a:rPr lang="en-US" altLang="zh-CN" sz="2800" baseline="-25000">
                <a:solidFill>
                  <a:schemeClr val="tx1"/>
                </a:solidFill>
                <a:latin typeface="Times New Roman" panose="02020603050405020304" pitchFamily="18" charset="0"/>
              </a:rPr>
              <a:t>C1</a:t>
            </a:r>
            <a:r>
              <a:rPr lang="en-US" altLang="zh-CN" sz="2800">
                <a:solidFill>
                  <a:schemeClr val="tx1"/>
                </a:solidFill>
                <a:latin typeface="Times New Roman" panose="02020603050405020304" pitchFamily="18" charset="0"/>
              </a:rPr>
              <a:t>= </a:t>
            </a:r>
            <a:r>
              <a:rPr lang="en-US" altLang="zh-CN" sz="2800" i="1">
                <a:solidFill>
                  <a:schemeClr val="tx1"/>
                </a:solidFill>
                <a:latin typeface="Times New Roman" panose="02020603050405020304" pitchFamily="18" charset="0"/>
              </a:rPr>
              <a:t>I</a:t>
            </a:r>
            <a:r>
              <a:rPr lang="en-US" altLang="zh-CN" sz="2800" baseline="-25000">
                <a:solidFill>
                  <a:schemeClr val="tx1"/>
                </a:solidFill>
                <a:latin typeface="Times New Roman" panose="02020603050405020304" pitchFamily="18" charset="0"/>
              </a:rPr>
              <a:t>C2</a:t>
            </a:r>
            <a:r>
              <a:rPr lang="en-US" altLang="zh-CN" sz="2800">
                <a:solidFill>
                  <a:schemeClr val="tx1"/>
                </a:solidFill>
                <a:latin typeface="Times New Roman" panose="02020603050405020304" pitchFamily="18" charset="0"/>
              </a:rPr>
              <a:t> = </a:t>
            </a:r>
            <a:r>
              <a:rPr lang="en-US" altLang="zh-CN" sz="2800" i="1">
                <a:solidFill>
                  <a:schemeClr val="tx1"/>
                </a:solidFill>
                <a:latin typeface="Times New Roman" panose="02020603050405020304" pitchFamily="18" charset="0"/>
              </a:rPr>
              <a:t>I</a:t>
            </a:r>
            <a:r>
              <a:rPr lang="en-US" altLang="zh-CN" sz="2800" baseline="-25000">
                <a:solidFill>
                  <a:schemeClr val="tx1"/>
                </a:solidFill>
                <a:latin typeface="Times New Roman" panose="02020603050405020304" pitchFamily="18" charset="0"/>
              </a:rPr>
              <a:t>C</a:t>
            </a:r>
            <a:r>
              <a:rPr lang="zh-CN" altLang="en-US" sz="2800" baseline="-25000">
                <a:solidFill>
                  <a:schemeClr val="tx1"/>
                </a:solidFill>
                <a:latin typeface="Times New Roman" panose="02020603050405020304" pitchFamily="18" charset="0"/>
              </a:rPr>
              <a:t>，</a:t>
            </a:r>
            <a:r>
              <a:rPr lang="zh-CN" altLang="en-US" sz="2800">
                <a:solidFill>
                  <a:schemeClr val="tx1"/>
                </a:solidFill>
                <a:latin typeface="Times New Roman" panose="02020603050405020304" pitchFamily="18" charset="0"/>
              </a:rPr>
              <a:t>可列出 </a:t>
            </a:r>
          </a:p>
        </p:txBody>
      </p:sp>
      <p:graphicFrame>
        <p:nvGraphicFramePr>
          <p:cNvPr id="417796" name="Object 4"/>
          <p:cNvGraphicFramePr>
            <a:graphicFrameLocks noChangeAspect="1"/>
          </p:cNvGraphicFramePr>
          <p:nvPr>
            <p:extLst>
              <p:ext uri="{D42A27DB-BD31-4B8C-83A1-F6EECF244321}">
                <p14:modId xmlns:p14="http://schemas.microsoft.com/office/powerpoint/2010/main" val="2802785684"/>
              </p:ext>
            </p:extLst>
          </p:nvPr>
        </p:nvGraphicFramePr>
        <p:xfrm>
          <a:off x="1375858" y="1290984"/>
          <a:ext cx="3916362" cy="525463"/>
        </p:xfrm>
        <a:graphic>
          <a:graphicData uri="http://schemas.openxmlformats.org/presentationml/2006/ole">
            <mc:AlternateContent xmlns:mc="http://schemas.openxmlformats.org/markup-compatibility/2006">
              <mc:Choice xmlns:v="urn:schemas-microsoft-com:vml" Requires="v">
                <p:oleObj spid="_x0000_s167426" name="公式" r:id="rId5" imgW="1657437" imgH="133347" progId="Equation.3">
                  <p:embed/>
                </p:oleObj>
              </mc:Choice>
              <mc:Fallback>
                <p:oleObj name="公式" r:id="rId5" imgW="1657437" imgH="133347"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5858" y="1290984"/>
                        <a:ext cx="3916362"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7797" name="Text Box 5"/>
          <p:cNvSpPr txBox="1">
            <a:spLocks noChangeArrowheads="1"/>
          </p:cNvSpPr>
          <p:nvPr/>
        </p:nvSpPr>
        <p:spPr bwMode="auto">
          <a:xfrm>
            <a:off x="520195" y="1840259"/>
            <a:ext cx="66103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sz="2800">
                <a:solidFill>
                  <a:schemeClr val="tx1"/>
                </a:solidFill>
                <a:latin typeface="Times New Roman" panose="02020603050405020304" pitchFamily="18" charset="0"/>
              </a:rPr>
              <a:t>        </a:t>
            </a:r>
            <a:r>
              <a:rPr lang="zh-CN" altLang="en-US" sz="2800">
                <a:solidFill>
                  <a:schemeClr val="tx1"/>
                </a:solidFill>
                <a:latin typeface="Times New Roman" panose="02020603050405020304" pitchFamily="18" charset="0"/>
              </a:rPr>
              <a:t>上式中前两项较第三项小得多略去，</a:t>
            </a:r>
          </a:p>
          <a:p>
            <a:pPr eaLnBrk="1" hangingPunct="1"/>
            <a:r>
              <a:rPr lang="zh-CN" altLang="en-US" sz="2800">
                <a:solidFill>
                  <a:schemeClr val="tx1"/>
                </a:solidFill>
                <a:latin typeface="Times New Roman" panose="02020603050405020304" pitchFamily="18" charset="0"/>
              </a:rPr>
              <a:t>则每管的集电极电流</a:t>
            </a:r>
          </a:p>
        </p:txBody>
      </p:sp>
      <p:graphicFrame>
        <p:nvGraphicFramePr>
          <p:cNvPr id="417798" name="Object 6"/>
          <p:cNvGraphicFramePr>
            <a:graphicFrameLocks noChangeAspect="1"/>
          </p:cNvGraphicFramePr>
          <p:nvPr>
            <p:extLst>
              <p:ext uri="{D42A27DB-BD31-4B8C-83A1-F6EECF244321}">
                <p14:modId xmlns:p14="http://schemas.microsoft.com/office/powerpoint/2010/main" val="889756474"/>
              </p:ext>
            </p:extLst>
          </p:nvPr>
        </p:nvGraphicFramePr>
        <p:xfrm>
          <a:off x="2849058" y="2470497"/>
          <a:ext cx="2286000" cy="1065212"/>
        </p:xfrm>
        <a:graphic>
          <a:graphicData uri="http://schemas.openxmlformats.org/presentationml/2006/ole">
            <mc:AlternateContent xmlns:mc="http://schemas.openxmlformats.org/markup-compatibility/2006">
              <mc:Choice xmlns:v="urn:schemas-microsoft-com:vml" Requires="v">
                <p:oleObj spid="_x0000_s167427" name="公式" r:id="rId7" imgW="866780" imgH="361981" progId="Equation.3">
                  <p:embed/>
                </p:oleObj>
              </mc:Choice>
              <mc:Fallback>
                <p:oleObj name="公式" r:id="rId7" imgW="866780" imgH="361981"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9058" y="2470497"/>
                        <a:ext cx="2286000" cy="1065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7799" name="Text Box 7"/>
          <p:cNvSpPr txBox="1">
            <a:spLocks noChangeArrowheads="1"/>
          </p:cNvSpPr>
          <p:nvPr/>
        </p:nvSpPr>
        <p:spPr bwMode="auto">
          <a:xfrm>
            <a:off x="574170" y="3194397"/>
            <a:ext cx="4098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zh-CN" altLang="en-US" sz="2800">
                <a:solidFill>
                  <a:schemeClr val="tx1"/>
                </a:solidFill>
                <a:latin typeface="Times New Roman" panose="02020603050405020304" pitchFamily="18" charset="0"/>
              </a:rPr>
              <a:t>发射极电位     </a:t>
            </a:r>
            <a:r>
              <a:rPr lang="en-US" altLang="zh-CN" sz="2800" i="1">
                <a:solidFill>
                  <a:srgbClr val="CC0000"/>
                </a:solidFill>
                <a:latin typeface="Times New Roman" panose="02020603050405020304" pitchFamily="18" charset="0"/>
              </a:rPr>
              <a:t>V</a:t>
            </a:r>
            <a:r>
              <a:rPr lang="en-US" altLang="zh-CN" sz="2800" baseline="-25000">
                <a:solidFill>
                  <a:srgbClr val="CC0000"/>
                </a:solidFill>
                <a:latin typeface="Times New Roman" panose="02020603050405020304" pitchFamily="18" charset="0"/>
              </a:rPr>
              <a:t>E</a:t>
            </a:r>
            <a:r>
              <a:rPr lang="en-US" altLang="zh-CN" sz="2800">
                <a:solidFill>
                  <a:srgbClr val="CC0000"/>
                </a:solidFill>
                <a:latin typeface="Times New Roman" panose="02020603050405020304" pitchFamily="18" charset="0"/>
              </a:rPr>
              <a:t> </a:t>
            </a:r>
            <a:r>
              <a:rPr lang="en-US" altLang="zh-CN" sz="2800">
                <a:solidFill>
                  <a:srgbClr val="CC0000"/>
                </a:solidFill>
                <a:latin typeface="Times New Roman" panose="02020603050405020304" pitchFamily="18" charset="0"/>
                <a:sym typeface="Symbol" panose="05050102010706020507" pitchFamily="18" charset="2"/>
              </a:rPr>
              <a:t></a:t>
            </a:r>
            <a:r>
              <a:rPr lang="en-US" altLang="zh-CN" sz="2800">
                <a:solidFill>
                  <a:srgbClr val="CC0000"/>
                </a:solidFill>
                <a:latin typeface="Times New Roman" panose="02020603050405020304" pitchFamily="18" charset="0"/>
              </a:rPr>
              <a:t> 0</a:t>
            </a:r>
          </a:p>
        </p:txBody>
      </p:sp>
      <p:sp>
        <p:nvSpPr>
          <p:cNvPr id="417800" name="Text Box 8"/>
          <p:cNvSpPr txBox="1">
            <a:spLocks noChangeArrowheads="1"/>
          </p:cNvSpPr>
          <p:nvPr/>
        </p:nvSpPr>
        <p:spPr bwMode="auto">
          <a:xfrm>
            <a:off x="536070" y="3832572"/>
            <a:ext cx="3095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zh-CN" altLang="en-US" sz="2800" dirty="0">
                <a:solidFill>
                  <a:schemeClr val="tx1"/>
                </a:solidFill>
                <a:latin typeface="Times New Roman" panose="02020603050405020304" pitchFamily="18" charset="0"/>
              </a:rPr>
              <a:t>每管的基极电流</a:t>
            </a:r>
          </a:p>
        </p:txBody>
      </p:sp>
      <p:graphicFrame>
        <p:nvGraphicFramePr>
          <p:cNvPr id="417801" name="Object 9"/>
          <p:cNvGraphicFramePr>
            <a:graphicFrameLocks noChangeAspect="1"/>
          </p:cNvGraphicFramePr>
          <p:nvPr>
            <p:extLst>
              <p:ext uri="{D42A27DB-BD31-4B8C-83A1-F6EECF244321}">
                <p14:modId xmlns:p14="http://schemas.microsoft.com/office/powerpoint/2010/main" val="1878580955"/>
              </p:ext>
            </p:extLst>
          </p:nvPr>
        </p:nvGraphicFramePr>
        <p:xfrm>
          <a:off x="3299908" y="3626197"/>
          <a:ext cx="2438400" cy="1017587"/>
        </p:xfrm>
        <a:graphic>
          <a:graphicData uri="http://schemas.openxmlformats.org/presentationml/2006/ole">
            <mc:AlternateContent xmlns:mc="http://schemas.openxmlformats.org/markup-compatibility/2006">
              <mc:Choice xmlns:v="urn:schemas-microsoft-com:vml" Requires="v">
                <p:oleObj spid="_x0000_s167428" name="公式" r:id="rId9" imgW="980965" imgH="361981" progId="Equation.3">
                  <p:embed/>
                </p:oleObj>
              </mc:Choice>
              <mc:Fallback>
                <p:oleObj name="公式" r:id="rId9" imgW="980965" imgH="361981"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99908" y="3626197"/>
                        <a:ext cx="2438400" cy="101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7802" name="Text Box 10"/>
          <p:cNvSpPr txBox="1">
            <a:spLocks noChangeArrowheads="1"/>
          </p:cNvSpPr>
          <p:nvPr/>
        </p:nvSpPr>
        <p:spPr bwMode="auto">
          <a:xfrm>
            <a:off x="474158" y="4421534"/>
            <a:ext cx="3398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zh-CN" altLang="en-US" sz="2800" dirty="0">
                <a:solidFill>
                  <a:schemeClr val="tx1"/>
                </a:solidFill>
                <a:latin typeface="Times New Roman" panose="02020603050405020304" pitchFamily="18" charset="0"/>
              </a:rPr>
              <a:t>每管的集</a:t>
            </a:r>
            <a:r>
              <a:rPr lang="en-US" altLang="zh-CN" sz="2800" dirty="0">
                <a:solidFill>
                  <a:schemeClr val="tx1"/>
                </a:solidFill>
              </a:rPr>
              <a:t>–</a:t>
            </a:r>
            <a:r>
              <a:rPr lang="zh-CN" altLang="en-US" sz="2800" dirty="0">
                <a:solidFill>
                  <a:schemeClr val="tx1"/>
                </a:solidFill>
                <a:latin typeface="Times New Roman" panose="02020603050405020304" pitchFamily="18" charset="0"/>
              </a:rPr>
              <a:t>射极电压</a:t>
            </a:r>
          </a:p>
        </p:txBody>
      </p:sp>
      <p:graphicFrame>
        <p:nvGraphicFramePr>
          <p:cNvPr id="417803" name="Object 11"/>
          <p:cNvGraphicFramePr>
            <a:graphicFrameLocks noChangeAspect="1"/>
          </p:cNvGraphicFramePr>
          <p:nvPr>
            <p:extLst>
              <p:ext uri="{D42A27DB-BD31-4B8C-83A1-F6EECF244321}">
                <p14:modId xmlns:p14="http://schemas.microsoft.com/office/powerpoint/2010/main" val="1213582131"/>
              </p:ext>
            </p:extLst>
          </p:nvPr>
        </p:nvGraphicFramePr>
        <p:xfrm>
          <a:off x="1474283" y="4756497"/>
          <a:ext cx="4699000" cy="1120775"/>
        </p:xfrm>
        <a:graphic>
          <a:graphicData uri="http://schemas.openxmlformats.org/presentationml/2006/ole">
            <mc:AlternateContent xmlns:mc="http://schemas.openxmlformats.org/markup-compatibility/2006">
              <mc:Choice xmlns:v="urn:schemas-microsoft-com:vml" Requires="v">
                <p:oleObj spid="_x0000_s167429" name="公式" r:id="rId11" imgW="2086103" imgH="361981" progId="Equation.3">
                  <p:embed/>
                </p:oleObj>
              </mc:Choice>
              <mc:Fallback>
                <p:oleObj name="公式" r:id="rId11" imgW="2086103" imgH="361981"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4283" y="4756497"/>
                        <a:ext cx="4699000" cy="112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7844" name="Text Box 52"/>
          <p:cNvSpPr txBox="1">
            <a:spLocks noChangeArrowheads="1"/>
          </p:cNvSpPr>
          <p:nvPr/>
        </p:nvSpPr>
        <p:spPr bwMode="auto">
          <a:xfrm>
            <a:off x="7128958" y="5350222"/>
            <a:ext cx="1717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zh-CN" altLang="en-US" sz="2000">
                <a:solidFill>
                  <a:srgbClr val="CC0000"/>
                </a:solidFill>
                <a:latin typeface="Times New Roman" panose="02020603050405020304" pitchFamily="18" charset="0"/>
              </a:rPr>
              <a:t>单管直流通路</a:t>
            </a:r>
          </a:p>
        </p:txBody>
      </p:sp>
      <p:pic>
        <p:nvPicPr>
          <p:cNvPr id="417846" name="Picture 54" descr="图片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08120" y="1957734"/>
            <a:ext cx="3602038"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11"/>
          <p:cNvSpPr txBox="1">
            <a:spLocks noChangeArrowheads="1"/>
          </p:cNvSpPr>
          <p:nvPr/>
        </p:nvSpPr>
        <p:spPr bwMode="auto">
          <a:xfrm>
            <a:off x="6937" y="68025"/>
            <a:ext cx="4800600" cy="484554"/>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cs typeface="+mn-cs"/>
              </a:rPr>
              <a:t>15.7.1  </a:t>
            </a:r>
            <a:r>
              <a:rPr lang="zh-CN" altLang="en-US" sz="2800" dirty="0">
                <a:solidFill>
                  <a:srgbClr val="0000FF"/>
                </a:solidFill>
                <a:latin typeface="微软雅黑" panose="020B0503020204020204" pitchFamily="34" charset="-122"/>
                <a:ea typeface="微软雅黑" panose="020B0503020204020204" pitchFamily="34" charset="-122"/>
                <a:cs typeface="+mn-cs"/>
              </a:rPr>
              <a:t>静态分析</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sp>
        <p:nvSpPr>
          <p:cNvPr id="15" name="Rectangle 205"/>
          <p:cNvSpPr txBox="1">
            <a:spLocks noChangeArrowheads="1"/>
          </p:cNvSpPr>
          <p:nvPr/>
        </p:nvSpPr>
        <p:spPr bwMode="auto">
          <a:xfrm>
            <a:off x="0" y="654968"/>
            <a:ext cx="3657600" cy="6858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defRPr/>
            </a:pPr>
            <a:r>
              <a:rPr lang="en-US" altLang="zh-CN" sz="2800" b="1" kern="0" dirty="0" smtClean="0">
                <a:solidFill>
                  <a:srgbClr val="E60000"/>
                </a:solidFill>
              </a:rPr>
              <a:t>1. </a:t>
            </a:r>
            <a:r>
              <a:rPr lang="zh-CN" altLang="en-US" sz="2800" b="1" kern="0" dirty="0" smtClean="0">
                <a:solidFill>
                  <a:srgbClr val="E60000"/>
                </a:solidFill>
              </a:rPr>
              <a:t>零点漂移的抑制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7794"/>
                                        </p:tgtEl>
                                        <p:attrNameLst>
                                          <p:attrName>style.visibility</p:attrName>
                                        </p:attrNameLst>
                                      </p:cBhvr>
                                      <p:to>
                                        <p:strVal val="visible"/>
                                      </p:to>
                                    </p:set>
                                    <p:animEffect transition="in" filter="wipe(left)">
                                      <p:cBhvr>
                                        <p:cTn id="7" dur="500"/>
                                        <p:tgtEl>
                                          <p:spTgt spid="417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7846"/>
                                        </p:tgtEl>
                                        <p:attrNameLst>
                                          <p:attrName>style.visibility</p:attrName>
                                        </p:attrNameLst>
                                      </p:cBhvr>
                                      <p:to>
                                        <p:strVal val="visible"/>
                                      </p:to>
                                    </p:set>
                                    <p:animEffect transition="in" filter="wipe(left)">
                                      <p:cBhvr>
                                        <p:cTn id="12" dur="500"/>
                                        <p:tgtEl>
                                          <p:spTgt spid="4178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7844"/>
                                        </p:tgtEl>
                                        <p:attrNameLst>
                                          <p:attrName>style.visibility</p:attrName>
                                        </p:attrNameLst>
                                      </p:cBhvr>
                                      <p:to>
                                        <p:strVal val="visible"/>
                                      </p:to>
                                    </p:set>
                                    <p:animEffect transition="in" filter="wipe(left)">
                                      <p:cBhvr>
                                        <p:cTn id="17" dur="500"/>
                                        <p:tgtEl>
                                          <p:spTgt spid="4178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7795"/>
                                        </p:tgtEl>
                                        <p:attrNameLst>
                                          <p:attrName>style.visibility</p:attrName>
                                        </p:attrNameLst>
                                      </p:cBhvr>
                                      <p:to>
                                        <p:strVal val="visible"/>
                                      </p:to>
                                    </p:set>
                                    <p:animEffect transition="in" filter="wipe(left)">
                                      <p:cBhvr>
                                        <p:cTn id="22" dur="500"/>
                                        <p:tgtEl>
                                          <p:spTgt spid="4177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17796"/>
                                        </p:tgtEl>
                                        <p:attrNameLst>
                                          <p:attrName>style.visibility</p:attrName>
                                        </p:attrNameLst>
                                      </p:cBhvr>
                                      <p:to>
                                        <p:strVal val="visible"/>
                                      </p:to>
                                    </p:set>
                                    <p:animEffect transition="in" filter="wipe(left)">
                                      <p:cBhvr>
                                        <p:cTn id="27" dur="500"/>
                                        <p:tgtEl>
                                          <p:spTgt spid="41779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17797"/>
                                        </p:tgtEl>
                                        <p:attrNameLst>
                                          <p:attrName>style.visibility</p:attrName>
                                        </p:attrNameLst>
                                      </p:cBhvr>
                                      <p:to>
                                        <p:strVal val="visible"/>
                                      </p:to>
                                    </p:set>
                                    <p:animEffect transition="in" filter="wipe(left)">
                                      <p:cBhvr>
                                        <p:cTn id="32" dur="500"/>
                                        <p:tgtEl>
                                          <p:spTgt spid="4177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17798"/>
                                        </p:tgtEl>
                                        <p:attrNameLst>
                                          <p:attrName>style.visibility</p:attrName>
                                        </p:attrNameLst>
                                      </p:cBhvr>
                                      <p:to>
                                        <p:strVal val="visible"/>
                                      </p:to>
                                    </p:set>
                                    <p:animEffect transition="in" filter="wipe(left)">
                                      <p:cBhvr>
                                        <p:cTn id="37" dur="500"/>
                                        <p:tgtEl>
                                          <p:spTgt spid="41779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17799"/>
                                        </p:tgtEl>
                                        <p:attrNameLst>
                                          <p:attrName>style.visibility</p:attrName>
                                        </p:attrNameLst>
                                      </p:cBhvr>
                                      <p:to>
                                        <p:strVal val="visible"/>
                                      </p:to>
                                    </p:set>
                                    <p:animEffect transition="in" filter="wipe(left)">
                                      <p:cBhvr>
                                        <p:cTn id="42" dur="500"/>
                                        <p:tgtEl>
                                          <p:spTgt spid="41779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17800"/>
                                        </p:tgtEl>
                                        <p:attrNameLst>
                                          <p:attrName>style.visibility</p:attrName>
                                        </p:attrNameLst>
                                      </p:cBhvr>
                                      <p:to>
                                        <p:strVal val="visible"/>
                                      </p:to>
                                    </p:set>
                                    <p:animEffect transition="in" filter="wipe(left)">
                                      <p:cBhvr>
                                        <p:cTn id="47" dur="500"/>
                                        <p:tgtEl>
                                          <p:spTgt spid="417800"/>
                                        </p:tgtEl>
                                      </p:cBhvr>
                                    </p:animEffec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417801"/>
                                        </p:tgtEl>
                                        <p:attrNameLst>
                                          <p:attrName>style.visibility</p:attrName>
                                        </p:attrNameLst>
                                      </p:cBhvr>
                                      <p:to>
                                        <p:strVal val="visible"/>
                                      </p:to>
                                    </p:set>
                                    <p:animEffect transition="in" filter="wipe(left)">
                                      <p:cBhvr>
                                        <p:cTn id="51" dur="500"/>
                                        <p:tgtEl>
                                          <p:spTgt spid="41780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17802"/>
                                        </p:tgtEl>
                                        <p:attrNameLst>
                                          <p:attrName>style.visibility</p:attrName>
                                        </p:attrNameLst>
                                      </p:cBhvr>
                                      <p:to>
                                        <p:strVal val="visible"/>
                                      </p:to>
                                    </p:set>
                                    <p:animEffect transition="in" filter="wipe(left)">
                                      <p:cBhvr>
                                        <p:cTn id="56" dur="500"/>
                                        <p:tgtEl>
                                          <p:spTgt spid="417802"/>
                                        </p:tgtEl>
                                      </p:cBhvr>
                                    </p:animEffect>
                                  </p:childTnLst>
                                </p:cTn>
                              </p:par>
                            </p:childTnLst>
                          </p:cTn>
                        </p:par>
                        <p:par>
                          <p:cTn id="57" fill="hold" nodeType="afterGroup">
                            <p:stCondLst>
                              <p:cond delay="500"/>
                            </p:stCondLst>
                            <p:childTnLst>
                              <p:par>
                                <p:cTn id="58" presetID="22" presetClass="entr" presetSubtype="8" fill="hold" nodeType="afterEffect">
                                  <p:stCondLst>
                                    <p:cond delay="0"/>
                                  </p:stCondLst>
                                  <p:childTnLst>
                                    <p:set>
                                      <p:cBhvr>
                                        <p:cTn id="59" dur="1" fill="hold">
                                          <p:stCondLst>
                                            <p:cond delay="0"/>
                                          </p:stCondLst>
                                        </p:cTn>
                                        <p:tgtEl>
                                          <p:spTgt spid="417803"/>
                                        </p:tgtEl>
                                        <p:attrNameLst>
                                          <p:attrName>style.visibility</p:attrName>
                                        </p:attrNameLst>
                                      </p:cBhvr>
                                      <p:to>
                                        <p:strVal val="visible"/>
                                      </p:to>
                                    </p:set>
                                    <p:animEffect transition="in" filter="wipe(left)">
                                      <p:cBhvr>
                                        <p:cTn id="60" dur="500"/>
                                        <p:tgtEl>
                                          <p:spTgt spid="417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4" grpId="0" autoUpdateAnimBg="0"/>
      <p:bldP spid="417795" grpId="0" autoUpdateAnimBg="0"/>
      <p:bldP spid="417797" grpId="0" autoUpdateAnimBg="0"/>
      <p:bldP spid="417799" grpId="0" autoUpdateAnimBg="0"/>
      <p:bldP spid="417800" grpId="0" autoUpdateAnimBg="0"/>
      <p:bldP spid="417802" grpId="0" autoUpdateAnimBg="0"/>
      <p:bldP spid="41784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p:cNvGrpSpPr>
            <a:grpSpLocks/>
          </p:cNvGrpSpPr>
          <p:nvPr/>
        </p:nvGrpSpPr>
        <p:grpSpPr bwMode="auto">
          <a:xfrm>
            <a:off x="1676400" y="5199063"/>
            <a:ext cx="914400" cy="876300"/>
            <a:chOff x="1056" y="3552"/>
            <a:chExt cx="576" cy="552"/>
          </a:xfrm>
        </p:grpSpPr>
        <p:sp>
          <p:nvSpPr>
            <p:cNvPr id="16470" name="AutoShape 17" descr="宽上对角线"/>
            <p:cNvSpPr>
              <a:spLocks noChangeArrowheads="1"/>
            </p:cNvSpPr>
            <p:nvPr/>
          </p:nvSpPr>
          <p:spPr bwMode="auto">
            <a:xfrm>
              <a:off x="1056" y="3682"/>
              <a:ext cx="576" cy="422"/>
            </a:xfrm>
            <a:prstGeom prst="flowChartProcess">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6471" name="Freeform 18" descr="宽上对角线"/>
            <p:cNvSpPr>
              <a:spLocks/>
            </p:cNvSpPr>
            <p:nvPr/>
          </p:nvSpPr>
          <p:spPr bwMode="auto">
            <a:xfrm>
              <a:off x="1056" y="3552"/>
              <a:ext cx="288" cy="130"/>
            </a:xfrm>
            <a:custGeom>
              <a:avLst/>
              <a:gdLst>
                <a:gd name="T0" fmla="*/ 0 w 288"/>
                <a:gd name="T1" fmla="*/ 1 h 248"/>
                <a:gd name="T2" fmla="*/ 152 w 288"/>
                <a:gd name="T3" fmla="*/ 0 h 248"/>
                <a:gd name="T4" fmla="*/ 288 w 288"/>
                <a:gd name="T5" fmla="*/ 1 h 248"/>
                <a:gd name="T6" fmla="*/ 0 60000 65536"/>
                <a:gd name="T7" fmla="*/ 0 60000 65536"/>
                <a:gd name="T8" fmla="*/ 0 60000 65536"/>
                <a:gd name="T9" fmla="*/ 0 w 288"/>
                <a:gd name="T10" fmla="*/ 0 h 248"/>
                <a:gd name="T11" fmla="*/ 288 w 288"/>
                <a:gd name="T12" fmla="*/ 248 h 248"/>
              </a:gdLst>
              <a:ahLst/>
              <a:cxnLst>
                <a:cxn ang="T6">
                  <a:pos x="T0" y="T1"/>
                </a:cxn>
                <a:cxn ang="T7">
                  <a:pos x="T2" y="T3"/>
                </a:cxn>
                <a:cxn ang="T8">
                  <a:pos x="T4" y="T5"/>
                </a:cxn>
              </a:cxnLst>
              <a:rect l="T9" t="T10" r="T11" b="T12"/>
              <a:pathLst>
                <a:path w="288" h="248">
                  <a:moveTo>
                    <a:pt x="0" y="248"/>
                  </a:moveTo>
                  <a:cubicBezTo>
                    <a:pt x="25" y="207"/>
                    <a:pt x="104" y="0"/>
                    <a:pt x="152" y="0"/>
                  </a:cubicBezTo>
                  <a:cubicBezTo>
                    <a:pt x="200" y="0"/>
                    <a:pt x="260" y="196"/>
                    <a:pt x="288" y="248"/>
                  </a:cubicBezTo>
                </a:path>
              </a:pathLst>
            </a:custGeom>
            <a:blipFill dpi="0" rotWithShape="0">
              <a:blip r:embed="rId3"/>
              <a:srcRect/>
              <a:tile tx="0" ty="0" sx="100000" sy="100000" flip="none" algn="tl"/>
            </a:blipFill>
            <a:ln w="38100">
              <a:solidFill>
                <a:srgbClr val="FF0000"/>
              </a:solidFill>
              <a:round/>
              <a:headEnd/>
              <a:tailEnd/>
            </a:ln>
          </p:spPr>
          <p:txBody>
            <a:bodyPr wrap="none" anchor="ctr"/>
            <a:lstStyle/>
            <a:p>
              <a:endParaRPr lang="zh-CN" altLang="en-US"/>
            </a:p>
          </p:txBody>
        </p:sp>
        <p:sp>
          <p:nvSpPr>
            <p:cNvPr id="16472" name="Freeform 19"/>
            <p:cNvSpPr>
              <a:spLocks/>
            </p:cNvSpPr>
            <p:nvPr/>
          </p:nvSpPr>
          <p:spPr bwMode="auto">
            <a:xfrm flipV="1">
              <a:off x="1344" y="3682"/>
              <a:ext cx="288" cy="139"/>
            </a:xfrm>
            <a:custGeom>
              <a:avLst/>
              <a:gdLst>
                <a:gd name="T0" fmla="*/ 0 w 288"/>
                <a:gd name="T1" fmla="*/ 1 h 248"/>
                <a:gd name="T2" fmla="*/ 152 w 288"/>
                <a:gd name="T3" fmla="*/ 0 h 248"/>
                <a:gd name="T4" fmla="*/ 288 w 288"/>
                <a:gd name="T5" fmla="*/ 1 h 248"/>
                <a:gd name="T6" fmla="*/ 0 60000 65536"/>
                <a:gd name="T7" fmla="*/ 0 60000 65536"/>
                <a:gd name="T8" fmla="*/ 0 60000 65536"/>
                <a:gd name="T9" fmla="*/ 0 w 288"/>
                <a:gd name="T10" fmla="*/ 0 h 248"/>
                <a:gd name="T11" fmla="*/ 288 w 288"/>
                <a:gd name="T12" fmla="*/ 248 h 248"/>
              </a:gdLst>
              <a:ahLst/>
              <a:cxnLst>
                <a:cxn ang="T6">
                  <a:pos x="T0" y="T1"/>
                </a:cxn>
                <a:cxn ang="T7">
                  <a:pos x="T2" y="T3"/>
                </a:cxn>
                <a:cxn ang="T8">
                  <a:pos x="T4" y="T5"/>
                </a:cxn>
              </a:cxnLst>
              <a:rect l="T9" t="T10" r="T11" b="T12"/>
              <a:pathLst>
                <a:path w="288" h="248">
                  <a:moveTo>
                    <a:pt x="0" y="248"/>
                  </a:moveTo>
                  <a:cubicBezTo>
                    <a:pt x="25" y="207"/>
                    <a:pt x="104" y="0"/>
                    <a:pt x="152" y="0"/>
                  </a:cubicBezTo>
                  <a:cubicBezTo>
                    <a:pt x="200" y="0"/>
                    <a:pt x="260" y="196"/>
                    <a:pt x="288" y="248"/>
                  </a:cubicBezTo>
                </a:path>
              </a:pathLst>
            </a:custGeom>
            <a:solidFill>
              <a:srgbClr val="FFFFF3"/>
            </a:solidFill>
            <a:ln w="38100">
              <a:solidFill>
                <a:srgbClr val="FF0000"/>
              </a:solidFill>
              <a:round/>
              <a:headEnd/>
              <a:tailEnd/>
            </a:ln>
          </p:spPr>
          <p:txBody>
            <a:bodyPr wrap="none" anchor="ctr"/>
            <a:lstStyle/>
            <a:p>
              <a:endParaRPr lang="zh-CN" altLang="en-US"/>
            </a:p>
          </p:txBody>
        </p:sp>
      </p:grpSp>
      <p:sp>
        <p:nvSpPr>
          <p:cNvPr id="16387" name="Line 24"/>
          <p:cNvSpPr>
            <a:spLocks noChangeShapeType="1"/>
          </p:cNvSpPr>
          <p:nvPr/>
        </p:nvSpPr>
        <p:spPr bwMode="auto">
          <a:xfrm>
            <a:off x="2667000" y="5402263"/>
            <a:ext cx="0" cy="677862"/>
          </a:xfrm>
          <a:prstGeom prst="line">
            <a:avLst/>
          </a:prstGeom>
          <a:noFill/>
          <a:ln w="28575">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88" name="Rectangle 25"/>
          <p:cNvSpPr>
            <a:spLocks noChangeArrowheads="1"/>
          </p:cNvSpPr>
          <p:nvPr/>
        </p:nvSpPr>
        <p:spPr bwMode="auto">
          <a:xfrm>
            <a:off x="2589213" y="5491163"/>
            <a:ext cx="674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i="1">
                <a:latin typeface="Times New Roman" panose="02020603050405020304" pitchFamily="18" charset="0"/>
                <a:ea typeface="楷体_GB2312" pitchFamily="49" charset="-122"/>
              </a:rPr>
              <a:t>U</a:t>
            </a:r>
            <a:r>
              <a:rPr lang="en-US" altLang="zh-CN" baseline="-25000">
                <a:latin typeface="Times New Roman" panose="02020603050405020304" pitchFamily="18" charset="0"/>
                <a:ea typeface="楷体_GB2312" pitchFamily="49" charset="-122"/>
              </a:rPr>
              <a:t>BE</a:t>
            </a:r>
          </a:p>
        </p:txBody>
      </p:sp>
      <p:grpSp>
        <p:nvGrpSpPr>
          <p:cNvPr id="3" name="Group 27"/>
          <p:cNvGrpSpPr>
            <a:grpSpLocks/>
          </p:cNvGrpSpPr>
          <p:nvPr/>
        </p:nvGrpSpPr>
        <p:grpSpPr bwMode="auto">
          <a:xfrm>
            <a:off x="3200400" y="5181600"/>
            <a:ext cx="914400" cy="914400"/>
            <a:chOff x="2016" y="3552"/>
            <a:chExt cx="576" cy="576"/>
          </a:xfrm>
        </p:grpSpPr>
        <p:sp>
          <p:nvSpPr>
            <p:cNvPr id="16467" name="AutoShape 28" descr="宽上对角线"/>
            <p:cNvSpPr>
              <a:spLocks noChangeArrowheads="1"/>
            </p:cNvSpPr>
            <p:nvPr/>
          </p:nvSpPr>
          <p:spPr bwMode="auto">
            <a:xfrm>
              <a:off x="2016" y="3698"/>
              <a:ext cx="576" cy="430"/>
            </a:xfrm>
            <a:prstGeom prst="flowChartProcess">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6468" name="Freeform 29" descr="宽上对角线"/>
            <p:cNvSpPr>
              <a:spLocks/>
            </p:cNvSpPr>
            <p:nvPr/>
          </p:nvSpPr>
          <p:spPr bwMode="auto">
            <a:xfrm>
              <a:off x="2016" y="3552"/>
              <a:ext cx="288" cy="146"/>
            </a:xfrm>
            <a:custGeom>
              <a:avLst/>
              <a:gdLst>
                <a:gd name="T0" fmla="*/ 0 w 288"/>
                <a:gd name="T1" fmla="*/ 1 h 248"/>
                <a:gd name="T2" fmla="*/ 152 w 288"/>
                <a:gd name="T3" fmla="*/ 0 h 248"/>
                <a:gd name="T4" fmla="*/ 288 w 288"/>
                <a:gd name="T5" fmla="*/ 1 h 248"/>
                <a:gd name="T6" fmla="*/ 0 60000 65536"/>
                <a:gd name="T7" fmla="*/ 0 60000 65536"/>
                <a:gd name="T8" fmla="*/ 0 60000 65536"/>
                <a:gd name="T9" fmla="*/ 0 w 288"/>
                <a:gd name="T10" fmla="*/ 0 h 248"/>
                <a:gd name="T11" fmla="*/ 288 w 288"/>
                <a:gd name="T12" fmla="*/ 248 h 248"/>
              </a:gdLst>
              <a:ahLst/>
              <a:cxnLst>
                <a:cxn ang="T6">
                  <a:pos x="T0" y="T1"/>
                </a:cxn>
                <a:cxn ang="T7">
                  <a:pos x="T2" y="T3"/>
                </a:cxn>
                <a:cxn ang="T8">
                  <a:pos x="T4" y="T5"/>
                </a:cxn>
              </a:cxnLst>
              <a:rect l="T9" t="T10" r="T11" b="T12"/>
              <a:pathLst>
                <a:path w="288" h="248">
                  <a:moveTo>
                    <a:pt x="0" y="248"/>
                  </a:moveTo>
                  <a:cubicBezTo>
                    <a:pt x="25" y="207"/>
                    <a:pt x="104" y="0"/>
                    <a:pt x="152" y="0"/>
                  </a:cubicBezTo>
                  <a:cubicBezTo>
                    <a:pt x="200" y="0"/>
                    <a:pt x="260" y="196"/>
                    <a:pt x="288" y="248"/>
                  </a:cubicBezTo>
                </a:path>
              </a:pathLst>
            </a:custGeom>
            <a:blipFill dpi="0" rotWithShape="0">
              <a:blip r:embed="rId3"/>
              <a:srcRect/>
              <a:tile tx="0" ty="0" sx="100000" sy="100000" flip="none" algn="tl"/>
            </a:blipFill>
            <a:ln w="38100">
              <a:solidFill>
                <a:srgbClr val="FF0000"/>
              </a:solidFill>
              <a:round/>
              <a:headEnd/>
              <a:tailEnd/>
            </a:ln>
          </p:spPr>
          <p:txBody>
            <a:bodyPr wrap="none" anchor="ctr"/>
            <a:lstStyle/>
            <a:p>
              <a:endParaRPr lang="zh-CN" altLang="en-US"/>
            </a:p>
          </p:txBody>
        </p:sp>
        <p:sp>
          <p:nvSpPr>
            <p:cNvPr id="16469" name="Freeform 30"/>
            <p:cNvSpPr>
              <a:spLocks/>
            </p:cNvSpPr>
            <p:nvPr/>
          </p:nvSpPr>
          <p:spPr bwMode="auto">
            <a:xfrm flipV="1">
              <a:off x="2304" y="3689"/>
              <a:ext cx="288" cy="137"/>
            </a:xfrm>
            <a:custGeom>
              <a:avLst/>
              <a:gdLst>
                <a:gd name="T0" fmla="*/ 0 w 288"/>
                <a:gd name="T1" fmla="*/ 1 h 248"/>
                <a:gd name="T2" fmla="*/ 152 w 288"/>
                <a:gd name="T3" fmla="*/ 0 h 248"/>
                <a:gd name="T4" fmla="*/ 288 w 288"/>
                <a:gd name="T5" fmla="*/ 1 h 248"/>
                <a:gd name="T6" fmla="*/ 0 60000 65536"/>
                <a:gd name="T7" fmla="*/ 0 60000 65536"/>
                <a:gd name="T8" fmla="*/ 0 60000 65536"/>
                <a:gd name="T9" fmla="*/ 0 w 288"/>
                <a:gd name="T10" fmla="*/ 0 h 248"/>
                <a:gd name="T11" fmla="*/ 288 w 288"/>
                <a:gd name="T12" fmla="*/ 248 h 248"/>
              </a:gdLst>
              <a:ahLst/>
              <a:cxnLst>
                <a:cxn ang="T6">
                  <a:pos x="T0" y="T1"/>
                </a:cxn>
                <a:cxn ang="T7">
                  <a:pos x="T2" y="T3"/>
                </a:cxn>
                <a:cxn ang="T8">
                  <a:pos x="T4" y="T5"/>
                </a:cxn>
              </a:cxnLst>
              <a:rect l="T9" t="T10" r="T11" b="T12"/>
              <a:pathLst>
                <a:path w="288" h="248">
                  <a:moveTo>
                    <a:pt x="0" y="248"/>
                  </a:moveTo>
                  <a:cubicBezTo>
                    <a:pt x="25" y="207"/>
                    <a:pt x="104" y="0"/>
                    <a:pt x="152" y="0"/>
                  </a:cubicBezTo>
                  <a:cubicBezTo>
                    <a:pt x="200" y="0"/>
                    <a:pt x="260" y="196"/>
                    <a:pt x="288" y="248"/>
                  </a:cubicBezTo>
                </a:path>
              </a:pathLst>
            </a:custGeom>
            <a:solidFill>
              <a:srgbClr val="FFFFF3"/>
            </a:solidFill>
            <a:ln w="38100">
              <a:solidFill>
                <a:srgbClr val="FF0000"/>
              </a:solidFill>
              <a:round/>
              <a:headEnd/>
              <a:tailEnd/>
            </a:ln>
          </p:spPr>
          <p:txBody>
            <a:bodyPr wrap="none" anchor="ctr"/>
            <a:lstStyle/>
            <a:p>
              <a:endParaRPr lang="zh-CN" altLang="en-US"/>
            </a:p>
          </p:txBody>
        </p:sp>
      </p:grpSp>
      <p:grpSp>
        <p:nvGrpSpPr>
          <p:cNvPr id="16390" name="Group 35"/>
          <p:cNvGrpSpPr>
            <a:grpSpLocks/>
          </p:cNvGrpSpPr>
          <p:nvPr/>
        </p:nvGrpSpPr>
        <p:grpSpPr bwMode="auto">
          <a:xfrm>
            <a:off x="4165600" y="5402263"/>
            <a:ext cx="482600" cy="685800"/>
            <a:chOff x="2624" y="3456"/>
            <a:chExt cx="304" cy="432"/>
          </a:xfrm>
        </p:grpSpPr>
        <p:sp>
          <p:nvSpPr>
            <p:cNvPr id="16465" name="Line 36"/>
            <p:cNvSpPr>
              <a:spLocks noChangeShapeType="1"/>
            </p:cNvSpPr>
            <p:nvPr/>
          </p:nvSpPr>
          <p:spPr bwMode="auto">
            <a:xfrm flipH="1">
              <a:off x="2640" y="3456"/>
              <a:ext cx="0" cy="432"/>
            </a:xfrm>
            <a:prstGeom prst="line">
              <a:avLst/>
            </a:prstGeom>
            <a:noFill/>
            <a:ln w="28575">
              <a:solidFill>
                <a:schemeClr val="tx1"/>
              </a:solidFill>
              <a:round/>
              <a:headEnd type="triangle" w="med"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66" name="Rectangle 37"/>
            <p:cNvSpPr>
              <a:spLocks noChangeArrowheads="1"/>
            </p:cNvSpPr>
            <p:nvPr/>
          </p:nvSpPr>
          <p:spPr bwMode="auto">
            <a:xfrm>
              <a:off x="2624" y="3465"/>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sz="2800" i="1">
                  <a:latin typeface="Times New Roman" panose="02020603050405020304" pitchFamily="18" charset="0"/>
                  <a:ea typeface="楷体_GB2312" pitchFamily="49" charset="-122"/>
                </a:rPr>
                <a:t>I</a:t>
              </a:r>
              <a:r>
                <a:rPr lang="en-US" altLang="zh-CN" sz="2800" baseline="-25000">
                  <a:latin typeface="Times New Roman" panose="02020603050405020304" pitchFamily="18" charset="0"/>
                  <a:ea typeface="楷体_GB2312" pitchFamily="49" charset="-122"/>
                </a:rPr>
                <a:t>B</a:t>
              </a:r>
            </a:p>
          </p:txBody>
        </p:sp>
      </p:grpSp>
      <p:sp>
        <p:nvSpPr>
          <p:cNvPr id="16391" name="Text Box 43"/>
          <p:cNvSpPr txBox="1">
            <a:spLocks noChangeArrowheads="1"/>
          </p:cNvSpPr>
          <p:nvPr/>
        </p:nvSpPr>
        <p:spPr bwMode="auto">
          <a:xfrm>
            <a:off x="563563" y="3900488"/>
            <a:ext cx="40846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solidFill>
                  <a:schemeClr val="tx2"/>
                </a:solidFill>
                <a:latin typeface="Times New Roman" panose="02020603050405020304" pitchFamily="18" charset="0"/>
              </a:rPr>
              <a:t>无输入信号</a:t>
            </a:r>
            <a:r>
              <a:rPr lang="en-US" altLang="zh-CN" sz="2800">
                <a:latin typeface="Times New Roman" panose="02020603050405020304" pitchFamily="18" charset="0"/>
              </a:rPr>
              <a:t>(</a:t>
            </a:r>
            <a:r>
              <a:rPr lang="en-US" altLang="zh-CN" sz="2800" i="1">
                <a:latin typeface="Times New Roman" panose="02020603050405020304" pitchFamily="18" charset="0"/>
                <a:ea typeface="楷体_GB2312" pitchFamily="49" charset="-122"/>
              </a:rPr>
              <a:t>u</a:t>
            </a:r>
            <a:r>
              <a:rPr lang="en-US" altLang="zh-CN" sz="2800" i="1" baseline="-25000">
                <a:latin typeface="Times New Roman" panose="02020603050405020304" pitchFamily="18" charset="0"/>
                <a:ea typeface="楷体_GB2312" pitchFamily="49" charset="-122"/>
              </a:rPr>
              <a:t>i</a:t>
            </a:r>
            <a:r>
              <a:rPr lang="en-US" altLang="zh-CN" sz="2800" i="1">
                <a:latin typeface="Times New Roman" panose="02020603050405020304" pitchFamily="18" charset="0"/>
              </a:rPr>
              <a:t> </a:t>
            </a:r>
            <a:r>
              <a:rPr lang="en-US" altLang="zh-CN" sz="2800">
                <a:latin typeface="Times New Roman" panose="02020603050405020304" pitchFamily="18" charset="0"/>
              </a:rPr>
              <a:t>= 0)</a:t>
            </a:r>
            <a:r>
              <a:rPr lang="zh-CN" altLang="en-US" sz="2800">
                <a:solidFill>
                  <a:schemeClr val="tx2"/>
                </a:solidFill>
                <a:latin typeface="Times New Roman" panose="02020603050405020304" pitchFamily="18" charset="0"/>
              </a:rPr>
              <a:t>时</a:t>
            </a:r>
            <a:r>
              <a:rPr lang="en-US" altLang="zh-CN" sz="2800">
                <a:solidFill>
                  <a:schemeClr val="tx2"/>
                </a:solidFill>
                <a:latin typeface="Times New Roman" panose="02020603050405020304" pitchFamily="18" charset="0"/>
              </a:rPr>
              <a:t>:</a:t>
            </a:r>
          </a:p>
        </p:txBody>
      </p:sp>
      <p:sp>
        <p:nvSpPr>
          <p:cNvPr id="16392" name="Rectangle 44" descr="新闻纸"/>
          <p:cNvSpPr>
            <a:spLocks noChangeArrowheads="1"/>
          </p:cNvSpPr>
          <p:nvPr/>
        </p:nvSpPr>
        <p:spPr bwMode="auto">
          <a:xfrm>
            <a:off x="6324600" y="1873250"/>
            <a:ext cx="165893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spcBef>
                <a:spcPct val="10000"/>
              </a:spcBef>
            </a:pPr>
            <a:r>
              <a:rPr lang="en-US" altLang="zh-CN" sz="2800" i="1">
                <a:solidFill>
                  <a:schemeClr val="tx2"/>
                </a:solidFill>
                <a:latin typeface="Times New Roman" panose="02020603050405020304" pitchFamily="18" charset="0"/>
                <a:ea typeface="楷体_GB2312" pitchFamily="49" charset="-122"/>
              </a:rPr>
              <a:t>  u</a:t>
            </a:r>
            <a:r>
              <a:rPr lang="en-US" altLang="zh-CN" sz="2800" baseline="-25000">
                <a:solidFill>
                  <a:schemeClr val="tx2"/>
                </a:solidFill>
                <a:latin typeface="Times New Roman" panose="02020603050405020304" pitchFamily="18" charset="0"/>
                <a:ea typeface="楷体_GB2312" pitchFamily="49" charset="-122"/>
              </a:rPr>
              <a:t>o </a:t>
            </a:r>
            <a:r>
              <a:rPr lang="en-US" altLang="zh-CN" sz="2800">
                <a:solidFill>
                  <a:schemeClr val="tx2"/>
                </a:solidFill>
                <a:latin typeface="Times New Roman" panose="02020603050405020304" pitchFamily="18" charset="0"/>
                <a:ea typeface="楷体_GB2312" pitchFamily="49" charset="-122"/>
              </a:rPr>
              <a:t>= 0</a:t>
            </a:r>
            <a:endParaRPr lang="en-US" altLang="zh-CN" sz="2800" baseline="-25000">
              <a:solidFill>
                <a:schemeClr val="tx1"/>
              </a:solidFill>
              <a:latin typeface="Times New Roman" panose="02020603050405020304" pitchFamily="18" charset="0"/>
              <a:ea typeface="楷体_GB2312" pitchFamily="49" charset="-122"/>
            </a:endParaRPr>
          </a:p>
          <a:p>
            <a:pPr eaLnBrk="1" hangingPunct="1">
              <a:spcBef>
                <a:spcPct val="10000"/>
              </a:spcBef>
            </a:pPr>
            <a:r>
              <a:rPr lang="en-US" altLang="zh-CN" sz="2800" i="1">
                <a:solidFill>
                  <a:schemeClr val="tx2"/>
                </a:solidFill>
                <a:latin typeface="Times New Roman" panose="02020603050405020304" pitchFamily="18" charset="0"/>
                <a:ea typeface="楷体_GB2312" pitchFamily="49" charset="-122"/>
              </a:rPr>
              <a:t>u</a:t>
            </a:r>
            <a:r>
              <a:rPr lang="en-US" altLang="zh-CN" sz="2800" baseline="-25000">
                <a:solidFill>
                  <a:schemeClr val="tx2"/>
                </a:solidFill>
                <a:latin typeface="Times New Roman" panose="02020603050405020304" pitchFamily="18" charset="0"/>
                <a:ea typeface="楷体_GB2312" pitchFamily="49" charset="-122"/>
              </a:rPr>
              <a:t>BE </a:t>
            </a:r>
            <a:r>
              <a:rPr lang="en-US" altLang="zh-CN" sz="2800">
                <a:solidFill>
                  <a:schemeClr val="tx2"/>
                </a:solidFill>
                <a:latin typeface="Times New Roman" panose="02020603050405020304" pitchFamily="18" charset="0"/>
                <a:ea typeface="楷体_GB2312" pitchFamily="49" charset="-122"/>
              </a:rPr>
              <a:t>= </a:t>
            </a:r>
            <a:r>
              <a:rPr lang="en-US" altLang="zh-CN" sz="2800" i="1">
                <a:solidFill>
                  <a:schemeClr val="tx2"/>
                </a:solidFill>
                <a:latin typeface="Times New Roman" panose="02020603050405020304" pitchFamily="18" charset="0"/>
                <a:ea typeface="楷体_GB2312" pitchFamily="49" charset="-122"/>
              </a:rPr>
              <a:t>U</a:t>
            </a:r>
            <a:r>
              <a:rPr lang="en-US" altLang="zh-CN" sz="2800" baseline="-25000">
                <a:solidFill>
                  <a:schemeClr val="tx2"/>
                </a:solidFill>
                <a:latin typeface="Times New Roman" panose="02020603050405020304" pitchFamily="18" charset="0"/>
                <a:ea typeface="楷体_GB2312" pitchFamily="49" charset="-122"/>
              </a:rPr>
              <a:t>BE</a:t>
            </a:r>
          </a:p>
          <a:p>
            <a:pPr eaLnBrk="1" hangingPunct="1">
              <a:spcBef>
                <a:spcPct val="10000"/>
              </a:spcBef>
            </a:pPr>
            <a:r>
              <a:rPr lang="en-US" altLang="zh-CN" sz="2800" i="1">
                <a:solidFill>
                  <a:schemeClr val="tx2"/>
                </a:solidFill>
                <a:latin typeface="Times New Roman" panose="02020603050405020304" pitchFamily="18" charset="0"/>
                <a:ea typeface="楷体_GB2312" pitchFamily="49" charset="-122"/>
              </a:rPr>
              <a:t>u</a:t>
            </a:r>
            <a:r>
              <a:rPr lang="en-US" altLang="zh-CN" sz="2800" baseline="-25000">
                <a:solidFill>
                  <a:schemeClr val="tx2"/>
                </a:solidFill>
                <a:latin typeface="Times New Roman" panose="02020603050405020304" pitchFamily="18" charset="0"/>
                <a:ea typeface="楷体_GB2312" pitchFamily="49" charset="-122"/>
              </a:rPr>
              <a:t>CE </a:t>
            </a:r>
            <a:r>
              <a:rPr lang="en-US" altLang="zh-CN" sz="2800">
                <a:solidFill>
                  <a:schemeClr val="tx2"/>
                </a:solidFill>
                <a:latin typeface="Times New Roman" panose="02020603050405020304" pitchFamily="18" charset="0"/>
                <a:ea typeface="楷体_GB2312" pitchFamily="49" charset="-122"/>
              </a:rPr>
              <a:t>= </a:t>
            </a:r>
            <a:r>
              <a:rPr lang="en-US" altLang="zh-CN" sz="2800" i="1">
                <a:solidFill>
                  <a:schemeClr val="tx2"/>
                </a:solidFill>
                <a:latin typeface="Times New Roman" panose="02020603050405020304" pitchFamily="18" charset="0"/>
                <a:ea typeface="楷体_GB2312" pitchFamily="49" charset="-122"/>
              </a:rPr>
              <a:t>U</a:t>
            </a:r>
            <a:r>
              <a:rPr lang="en-US" altLang="zh-CN" sz="2800" baseline="-25000">
                <a:solidFill>
                  <a:schemeClr val="tx2"/>
                </a:solidFill>
                <a:latin typeface="Times New Roman" panose="02020603050405020304" pitchFamily="18" charset="0"/>
                <a:ea typeface="楷体_GB2312" pitchFamily="49" charset="-122"/>
              </a:rPr>
              <a:t>CE</a:t>
            </a:r>
          </a:p>
        </p:txBody>
      </p:sp>
      <p:grpSp>
        <p:nvGrpSpPr>
          <p:cNvPr id="5" name="Group 45"/>
          <p:cNvGrpSpPr>
            <a:grpSpLocks/>
          </p:cNvGrpSpPr>
          <p:nvPr/>
        </p:nvGrpSpPr>
        <p:grpSpPr bwMode="auto">
          <a:xfrm>
            <a:off x="6248400" y="4329113"/>
            <a:ext cx="914400" cy="1812925"/>
            <a:chOff x="2976" y="2962"/>
            <a:chExt cx="576" cy="1142"/>
          </a:xfrm>
        </p:grpSpPr>
        <p:sp>
          <p:nvSpPr>
            <p:cNvPr id="16462" name="AutoShape 46" descr="宽上对角线"/>
            <p:cNvSpPr>
              <a:spLocks noChangeArrowheads="1"/>
            </p:cNvSpPr>
            <p:nvPr/>
          </p:nvSpPr>
          <p:spPr bwMode="auto">
            <a:xfrm>
              <a:off x="2976" y="3351"/>
              <a:ext cx="576" cy="753"/>
            </a:xfrm>
            <a:prstGeom prst="flowChartProcess">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6463" name="Freeform 47" descr="宽上对角线"/>
            <p:cNvSpPr>
              <a:spLocks/>
            </p:cNvSpPr>
            <p:nvPr/>
          </p:nvSpPr>
          <p:spPr bwMode="auto">
            <a:xfrm>
              <a:off x="2976" y="2962"/>
              <a:ext cx="288" cy="389"/>
            </a:xfrm>
            <a:custGeom>
              <a:avLst/>
              <a:gdLst>
                <a:gd name="T0" fmla="*/ 0 w 288"/>
                <a:gd name="T1" fmla="*/ 4956690 h 248"/>
                <a:gd name="T2" fmla="*/ 152 w 288"/>
                <a:gd name="T3" fmla="*/ 0 h 248"/>
                <a:gd name="T4" fmla="*/ 288 w 288"/>
                <a:gd name="T5" fmla="*/ 4956690 h 248"/>
                <a:gd name="T6" fmla="*/ 0 60000 65536"/>
                <a:gd name="T7" fmla="*/ 0 60000 65536"/>
                <a:gd name="T8" fmla="*/ 0 60000 65536"/>
                <a:gd name="T9" fmla="*/ 0 w 288"/>
                <a:gd name="T10" fmla="*/ 0 h 248"/>
                <a:gd name="T11" fmla="*/ 288 w 288"/>
                <a:gd name="T12" fmla="*/ 248 h 248"/>
              </a:gdLst>
              <a:ahLst/>
              <a:cxnLst>
                <a:cxn ang="T6">
                  <a:pos x="T0" y="T1"/>
                </a:cxn>
                <a:cxn ang="T7">
                  <a:pos x="T2" y="T3"/>
                </a:cxn>
                <a:cxn ang="T8">
                  <a:pos x="T4" y="T5"/>
                </a:cxn>
              </a:cxnLst>
              <a:rect l="T9" t="T10" r="T11" b="T12"/>
              <a:pathLst>
                <a:path w="288" h="248">
                  <a:moveTo>
                    <a:pt x="0" y="248"/>
                  </a:moveTo>
                  <a:cubicBezTo>
                    <a:pt x="25" y="207"/>
                    <a:pt x="104" y="0"/>
                    <a:pt x="152" y="0"/>
                  </a:cubicBezTo>
                  <a:cubicBezTo>
                    <a:pt x="200" y="0"/>
                    <a:pt x="260" y="196"/>
                    <a:pt x="288" y="248"/>
                  </a:cubicBezTo>
                </a:path>
              </a:pathLst>
            </a:custGeom>
            <a:blipFill dpi="0" rotWithShape="0">
              <a:blip r:embed="rId3"/>
              <a:srcRect/>
              <a:tile tx="0" ty="0" sx="100000" sy="100000" flip="none" algn="tl"/>
            </a:blipFill>
            <a:ln w="38100">
              <a:solidFill>
                <a:srgbClr val="FF0000"/>
              </a:solidFill>
              <a:round/>
              <a:headEnd/>
              <a:tailEnd/>
            </a:ln>
          </p:spPr>
          <p:txBody>
            <a:bodyPr wrap="none" anchor="ctr"/>
            <a:lstStyle/>
            <a:p>
              <a:endParaRPr lang="zh-CN" altLang="en-US"/>
            </a:p>
          </p:txBody>
        </p:sp>
        <p:sp>
          <p:nvSpPr>
            <p:cNvPr id="16464" name="Freeform 48"/>
            <p:cNvSpPr>
              <a:spLocks/>
            </p:cNvSpPr>
            <p:nvPr/>
          </p:nvSpPr>
          <p:spPr bwMode="auto">
            <a:xfrm flipV="1">
              <a:off x="3264" y="3351"/>
              <a:ext cx="288" cy="389"/>
            </a:xfrm>
            <a:custGeom>
              <a:avLst/>
              <a:gdLst>
                <a:gd name="T0" fmla="*/ 0 w 288"/>
                <a:gd name="T1" fmla="*/ 4956690 h 248"/>
                <a:gd name="T2" fmla="*/ 152 w 288"/>
                <a:gd name="T3" fmla="*/ 0 h 248"/>
                <a:gd name="T4" fmla="*/ 288 w 288"/>
                <a:gd name="T5" fmla="*/ 4956690 h 248"/>
                <a:gd name="T6" fmla="*/ 0 60000 65536"/>
                <a:gd name="T7" fmla="*/ 0 60000 65536"/>
                <a:gd name="T8" fmla="*/ 0 60000 65536"/>
                <a:gd name="T9" fmla="*/ 0 w 288"/>
                <a:gd name="T10" fmla="*/ 0 h 248"/>
                <a:gd name="T11" fmla="*/ 288 w 288"/>
                <a:gd name="T12" fmla="*/ 248 h 248"/>
              </a:gdLst>
              <a:ahLst/>
              <a:cxnLst>
                <a:cxn ang="T6">
                  <a:pos x="T0" y="T1"/>
                </a:cxn>
                <a:cxn ang="T7">
                  <a:pos x="T2" y="T3"/>
                </a:cxn>
                <a:cxn ang="T8">
                  <a:pos x="T4" y="T5"/>
                </a:cxn>
              </a:cxnLst>
              <a:rect l="T9" t="T10" r="T11" b="T12"/>
              <a:pathLst>
                <a:path w="288" h="248">
                  <a:moveTo>
                    <a:pt x="0" y="248"/>
                  </a:moveTo>
                  <a:cubicBezTo>
                    <a:pt x="25" y="207"/>
                    <a:pt x="104" y="0"/>
                    <a:pt x="152" y="0"/>
                  </a:cubicBezTo>
                  <a:cubicBezTo>
                    <a:pt x="200" y="0"/>
                    <a:pt x="260" y="196"/>
                    <a:pt x="288" y="248"/>
                  </a:cubicBezTo>
                </a:path>
              </a:pathLst>
            </a:custGeom>
            <a:solidFill>
              <a:srgbClr val="D8E3F0"/>
            </a:solidFill>
            <a:ln w="38100">
              <a:solidFill>
                <a:srgbClr val="FF0000"/>
              </a:solidFill>
              <a:round/>
              <a:headEnd/>
              <a:tailEnd/>
            </a:ln>
          </p:spPr>
          <p:txBody>
            <a:bodyPr wrap="none" anchor="ctr"/>
            <a:lstStyle/>
            <a:p>
              <a:endParaRPr lang="zh-CN" altLang="en-US"/>
            </a:p>
          </p:txBody>
        </p:sp>
      </p:grpSp>
      <p:sp>
        <p:nvSpPr>
          <p:cNvPr id="64561" name="Text Box 49"/>
          <p:cNvSpPr txBox="1">
            <a:spLocks noChangeArrowheads="1"/>
          </p:cNvSpPr>
          <p:nvPr/>
        </p:nvSpPr>
        <p:spPr bwMode="auto">
          <a:xfrm>
            <a:off x="6248400" y="5189538"/>
            <a:ext cx="11430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6600">
                <a:solidFill>
                  <a:srgbClr val="FF3300"/>
                </a:solidFill>
                <a:latin typeface="Times New Roman" panose="02020603050405020304" pitchFamily="18" charset="0"/>
              </a:rPr>
              <a:t>？</a:t>
            </a:r>
          </a:p>
        </p:txBody>
      </p:sp>
      <p:sp>
        <p:nvSpPr>
          <p:cNvPr id="64562" name="Text Box 50"/>
          <p:cNvSpPr txBox="1">
            <a:spLocks noChangeArrowheads="1"/>
          </p:cNvSpPr>
          <p:nvPr/>
        </p:nvSpPr>
        <p:spPr bwMode="auto">
          <a:xfrm>
            <a:off x="563563" y="3879850"/>
            <a:ext cx="3733800" cy="519113"/>
          </a:xfrm>
          <a:prstGeom prst="rect">
            <a:avLst/>
          </a:prstGeom>
          <a:solidFill>
            <a:srgbClr val="F6FAE6"/>
          </a:solidFill>
          <a:ln w="9525">
            <a:noFill/>
            <a:miter lim="800000"/>
            <a:headEnd/>
            <a:tailEnd/>
          </a:ln>
          <a:effectLst/>
        </p:spPr>
        <p:txBody>
          <a:bodyPr>
            <a:spAutoFit/>
          </a:bodyPr>
          <a:lstStyle/>
          <a:p>
            <a:pPr eaLnBrk="1" hangingPunct="1">
              <a:spcBef>
                <a:spcPct val="50000"/>
              </a:spcBef>
              <a:defRPr/>
            </a:pPr>
            <a:r>
              <a:rPr lang="zh-CN" altLang="en-US" sz="2800">
                <a:solidFill>
                  <a:srgbClr val="FF3300"/>
                </a:solidFill>
                <a:effectLst>
                  <a:outerShdw blurRad="38100" dist="38100" dir="2700000" algn="tl">
                    <a:srgbClr val="000000"/>
                  </a:outerShdw>
                </a:effectLst>
                <a:latin typeface="Times New Roman" pitchFamily="18" charset="0"/>
              </a:rPr>
              <a:t>有输入信号</a:t>
            </a:r>
            <a:r>
              <a:rPr lang="en-US" altLang="zh-CN" sz="2800">
                <a:effectLst>
                  <a:outerShdw blurRad="38100" dist="38100" dir="2700000" algn="tl">
                    <a:srgbClr val="000000"/>
                  </a:outerShdw>
                </a:effectLst>
                <a:latin typeface="Times New Roman" pitchFamily="18" charset="0"/>
              </a:rPr>
              <a:t>(</a:t>
            </a:r>
            <a:r>
              <a:rPr lang="en-US" altLang="zh-CN" sz="2800" i="1">
                <a:effectLst>
                  <a:outerShdw blurRad="38100" dist="38100" dir="2700000" algn="tl">
                    <a:srgbClr val="000000"/>
                  </a:outerShdw>
                </a:effectLst>
                <a:latin typeface="Times New Roman" pitchFamily="18" charset="0"/>
                <a:ea typeface="楷体_GB2312" pitchFamily="49" charset="-122"/>
              </a:rPr>
              <a:t>u</a:t>
            </a:r>
            <a:r>
              <a:rPr lang="en-US" altLang="zh-CN" sz="2800" i="1" baseline="-25000">
                <a:effectLst>
                  <a:outerShdw blurRad="38100" dist="38100" dir="2700000" algn="tl">
                    <a:srgbClr val="000000"/>
                  </a:outerShdw>
                </a:effectLst>
                <a:latin typeface="Times New Roman" pitchFamily="18" charset="0"/>
                <a:ea typeface="楷体_GB2312" pitchFamily="49" charset="-122"/>
              </a:rPr>
              <a:t>i</a:t>
            </a:r>
            <a:r>
              <a:rPr lang="en-US" altLang="zh-CN" sz="2800" i="1">
                <a:effectLst>
                  <a:outerShdw blurRad="38100" dist="38100" dir="2700000" algn="tl">
                    <a:srgbClr val="000000"/>
                  </a:outerShdw>
                </a:effectLst>
                <a:latin typeface="Times New Roman" pitchFamily="18" charset="0"/>
              </a:rPr>
              <a:t> </a:t>
            </a:r>
            <a:r>
              <a:rPr lang="en-US" altLang="zh-CN" sz="2800">
                <a:effectLst>
                  <a:outerShdw blurRad="38100" dist="38100" dir="2700000" algn="tl">
                    <a:srgbClr val="000000"/>
                  </a:outerShdw>
                </a:effectLst>
                <a:latin typeface="Times New Roman" pitchFamily="18" charset="0"/>
              </a:rPr>
              <a:t>≠ 0)</a:t>
            </a:r>
            <a:r>
              <a:rPr lang="zh-CN" altLang="en-US" sz="2800">
                <a:solidFill>
                  <a:srgbClr val="FF3300"/>
                </a:solidFill>
                <a:effectLst>
                  <a:outerShdw blurRad="38100" dist="38100" dir="2700000" algn="tl">
                    <a:srgbClr val="000000"/>
                  </a:outerShdw>
                </a:effectLst>
                <a:latin typeface="Times New Roman" pitchFamily="18" charset="0"/>
              </a:rPr>
              <a:t>时</a:t>
            </a:r>
          </a:p>
        </p:txBody>
      </p:sp>
      <p:sp>
        <p:nvSpPr>
          <p:cNvPr id="64563" name="Rectangle 51" descr="40%"/>
          <p:cNvSpPr>
            <a:spLocks noChangeArrowheads="1"/>
          </p:cNvSpPr>
          <p:nvPr/>
        </p:nvSpPr>
        <p:spPr bwMode="auto">
          <a:xfrm>
            <a:off x="563563" y="3865563"/>
            <a:ext cx="3721100" cy="538162"/>
          </a:xfrm>
          <a:prstGeom prst="rect">
            <a:avLst/>
          </a:prstGeom>
          <a:pattFill prst="pct40">
            <a:fgClr>
              <a:srgbClr val="FFCCCC"/>
            </a:fgClr>
            <a:bgClr>
              <a:srgbClr val="FFFFFF"/>
            </a:bgClr>
          </a:pattFill>
          <a:ln w="19050">
            <a:solidFill>
              <a:srgbClr val="FF0000"/>
            </a:solidFill>
            <a:miter lim="800000"/>
            <a:headEnd/>
            <a:tailEnd/>
          </a:ln>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sz="2800" i="1">
                <a:latin typeface="Times New Roman" panose="02020603050405020304" pitchFamily="18" charset="0"/>
                <a:ea typeface="楷体_GB2312" pitchFamily="49" charset="-122"/>
              </a:rPr>
              <a:t> u</a:t>
            </a:r>
            <a:r>
              <a:rPr lang="en-US" altLang="zh-CN" sz="2800" baseline="-25000">
                <a:latin typeface="Times New Roman" panose="02020603050405020304" pitchFamily="18" charset="0"/>
                <a:ea typeface="楷体_GB2312" pitchFamily="49" charset="-122"/>
              </a:rPr>
              <a:t>CE </a:t>
            </a:r>
            <a:r>
              <a:rPr lang="en-US" altLang="zh-CN" sz="2800" i="1">
                <a:latin typeface="Times New Roman" panose="02020603050405020304" pitchFamily="18" charset="0"/>
                <a:ea typeface="楷体_GB2312" pitchFamily="49" charset="-122"/>
              </a:rPr>
              <a:t>= U</a:t>
            </a:r>
            <a:r>
              <a:rPr lang="en-US" altLang="zh-CN" sz="2800" baseline="-25000">
                <a:latin typeface="Times New Roman" panose="02020603050405020304" pitchFamily="18" charset="0"/>
                <a:ea typeface="楷体_GB2312" pitchFamily="49" charset="-122"/>
              </a:rPr>
              <a:t>CC</a:t>
            </a:r>
            <a:r>
              <a:rPr lang="zh-CN" altLang="en-US" sz="2800" i="1">
                <a:latin typeface="Times New Roman" panose="02020603050405020304" pitchFamily="18" charset="0"/>
                <a:ea typeface="楷体_GB2312" pitchFamily="49" charset="-122"/>
              </a:rPr>
              <a:t>－ </a:t>
            </a:r>
            <a:r>
              <a:rPr lang="en-US" altLang="zh-CN" sz="2800" i="1">
                <a:latin typeface="Times New Roman" panose="02020603050405020304" pitchFamily="18" charset="0"/>
                <a:ea typeface="楷体_GB2312" pitchFamily="49" charset="-122"/>
              </a:rPr>
              <a:t>i</a:t>
            </a:r>
            <a:r>
              <a:rPr lang="en-US" altLang="zh-CN" sz="2800" baseline="-25000">
                <a:latin typeface="Times New Roman" panose="02020603050405020304" pitchFamily="18" charset="0"/>
                <a:ea typeface="楷体_GB2312" pitchFamily="49" charset="-122"/>
              </a:rPr>
              <a:t>C</a:t>
            </a:r>
            <a:r>
              <a:rPr lang="en-US" altLang="zh-CN" sz="2800" i="1" baseline="-25000">
                <a:latin typeface="Times New Roman" panose="02020603050405020304" pitchFamily="18" charset="0"/>
                <a:ea typeface="楷体_GB2312" pitchFamily="49" charset="-122"/>
              </a:rPr>
              <a:t> </a:t>
            </a:r>
            <a:r>
              <a:rPr lang="en-US" altLang="zh-CN" sz="2800" i="1">
                <a:latin typeface="Times New Roman" panose="02020603050405020304" pitchFamily="18" charset="0"/>
                <a:ea typeface="楷体_GB2312" pitchFamily="49" charset="-122"/>
              </a:rPr>
              <a:t>R</a:t>
            </a:r>
            <a:r>
              <a:rPr lang="en-US" altLang="zh-CN" sz="2800" baseline="-25000">
                <a:latin typeface="Times New Roman" panose="02020603050405020304" pitchFamily="18" charset="0"/>
                <a:ea typeface="楷体_GB2312" pitchFamily="49" charset="-122"/>
              </a:rPr>
              <a:t>C </a:t>
            </a:r>
            <a:endParaRPr lang="en-US" altLang="zh-CN" sz="2800">
              <a:latin typeface="Times New Roman" panose="02020603050405020304" pitchFamily="18" charset="0"/>
              <a:ea typeface="楷体_GB2312" pitchFamily="49" charset="-122"/>
            </a:endParaRPr>
          </a:p>
        </p:txBody>
      </p:sp>
      <p:grpSp>
        <p:nvGrpSpPr>
          <p:cNvPr id="6" name="Group 52"/>
          <p:cNvGrpSpPr>
            <a:grpSpLocks/>
          </p:cNvGrpSpPr>
          <p:nvPr/>
        </p:nvGrpSpPr>
        <p:grpSpPr bwMode="auto">
          <a:xfrm>
            <a:off x="6286500" y="4303713"/>
            <a:ext cx="914400" cy="1862137"/>
            <a:chOff x="6144" y="2544"/>
            <a:chExt cx="576" cy="1173"/>
          </a:xfrm>
        </p:grpSpPr>
        <p:sp>
          <p:nvSpPr>
            <p:cNvPr id="16458" name="AutoShape 53" descr="宽上对角线"/>
            <p:cNvSpPr>
              <a:spLocks noChangeArrowheads="1"/>
            </p:cNvSpPr>
            <p:nvPr/>
          </p:nvSpPr>
          <p:spPr bwMode="auto">
            <a:xfrm>
              <a:off x="6144" y="2978"/>
              <a:ext cx="576" cy="739"/>
            </a:xfrm>
            <a:prstGeom prst="flowChartProcess">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6459" name="Freeform 54" descr="宽上对角线"/>
            <p:cNvSpPr>
              <a:spLocks/>
            </p:cNvSpPr>
            <p:nvPr/>
          </p:nvSpPr>
          <p:spPr bwMode="auto">
            <a:xfrm>
              <a:off x="6432" y="2609"/>
              <a:ext cx="288" cy="375"/>
            </a:xfrm>
            <a:custGeom>
              <a:avLst/>
              <a:gdLst>
                <a:gd name="T0" fmla="*/ 0 w 288"/>
                <a:gd name="T1" fmla="*/ 2213625 h 248"/>
                <a:gd name="T2" fmla="*/ 152 w 288"/>
                <a:gd name="T3" fmla="*/ 0 h 248"/>
                <a:gd name="T4" fmla="*/ 288 w 288"/>
                <a:gd name="T5" fmla="*/ 2213625 h 248"/>
                <a:gd name="T6" fmla="*/ 0 60000 65536"/>
                <a:gd name="T7" fmla="*/ 0 60000 65536"/>
                <a:gd name="T8" fmla="*/ 0 60000 65536"/>
                <a:gd name="T9" fmla="*/ 0 w 288"/>
                <a:gd name="T10" fmla="*/ 0 h 248"/>
                <a:gd name="T11" fmla="*/ 288 w 288"/>
                <a:gd name="T12" fmla="*/ 248 h 248"/>
              </a:gdLst>
              <a:ahLst/>
              <a:cxnLst>
                <a:cxn ang="T6">
                  <a:pos x="T0" y="T1"/>
                </a:cxn>
                <a:cxn ang="T7">
                  <a:pos x="T2" y="T3"/>
                </a:cxn>
                <a:cxn ang="T8">
                  <a:pos x="T4" y="T5"/>
                </a:cxn>
              </a:cxnLst>
              <a:rect l="T9" t="T10" r="T11" b="T12"/>
              <a:pathLst>
                <a:path w="288" h="248">
                  <a:moveTo>
                    <a:pt x="0" y="248"/>
                  </a:moveTo>
                  <a:cubicBezTo>
                    <a:pt x="25" y="207"/>
                    <a:pt x="104" y="0"/>
                    <a:pt x="152" y="0"/>
                  </a:cubicBezTo>
                  <a:cubicBezTo>
                    <a:pt x="200" y="0"/>
                    <a:pt x="260" y="196"/>
                    <a:pt x="288" y="248"/>
                  </a:cubicBezTo>
                </a:path>
              </a:pathLst>
            </a:custGeom>
            <a:blipFill dpi="0" rotWithShape="0">
              <a:blip r:embed="rId3"/>
              <a:srcRect/>
              <a:tile tx="0" ty="0" sx="100000" sy="100000" flip="none" algn="tl"/>
            </a:blipFill>
            <a:ln w="38100">
              <a:solidFill>
                <a:srgbClr val="FF0000"/>
              </a:solidFill>
              <a:round/>
              <a:headEnd/>
              <a:tailEnd/>
            </a:ln>
          </p:spPr>
          <p:txBody>
            <a:bodyPr wrap="none" anchor="ctr"/>
            <a:lstStyle/>
            <a:p>
              <a:endParaRPr lang="zh-CN" altLang="en-US"/>
            </a:p>
          </p:txBody>
        </p:sp>
        <p:sp>
          <p:nvSpPr>
            <p:cNvPr id="16460" name="Freeform 55"/>
            <p:cNvSpPr>
              <a:spLocks/>
            </p:cNvSpPr>
            <p:nvPr/>
          </p:nvSpPr>
          <p:spPr bwMode="auto">
            <a:xfrm flipV="1">
              <a:off x="6144" y="2970"/>
              <a:ext cx="288" cy="374"/>
            </a:xfrm>
            <a:custGeom>
              <a:avLst/>
              <a:gdLst>
                <a:gd name="T0" fmla="*/ 0 w 288"/>
                <a:gd name="T1" fmla="*/ 2088561 h 248"/>
                <a:gd name="T2" fmla="*/ 152 w 288"/>
                <a:gd name="T3" fmla="*/ 0 h 248"/>
                <a:gd name="T4" fmla="*/ 288 w 288"/>
                <a:gd name="T5" fmla="*/ 2088561 h 248"/>
                <a:gd name="T6" fmla="*/ 0 60000 65536"/>
                <a:gd name="T7" fmla="*/ 0 60000 65536"/>
                <a:gd name="T8" fmla="*/ 0 60000 65536"/>
                <a:gd name="T9" fmla="*/ 0 w 288"/>
                <a:gd name="T10" fmla="*/ 0 h 248"/>
                <a:gd name="T11" fmla="*/ 288 w 288"/>
                <a:gd name="T12" fmla="*/ 248 h 248"/>
              </a:gdLst>
              <a:ahLst/>
              <a:cxnLst>
                <a:cxn ang="T6">
                  <a:pos x="T0" y="T1"/>
                </a:cxn>
                <a:cxn ang="T7">
                  <a:pos x="T2" y="T3"/>
                </a:cxn>
                <a:cxn ang="T8">
                  <a:pos x="T4" y="T5"/>
                </a:cxn>
              </a:cxnLst>
              <a:rect l="T9" t="T10" r="T11" b="T12"/>
              <a:pathLst>
                <a:path w="288" h="248">
                  <a:moveTo>
                    <a:pt x="0" y="248"/>
                  </a:moveTo>
                  <a:cubicBezTo>
                    <a:pt x="25" y="207"/>
                    <a:pt x="104" y="0"/>
                    <a:pt x="152" y="0"/>
                  </a:cubicBezTo>
                  <a:cubicBezTo>
                    <a:pt x="200" y="0"/>
                    <a:pt x="260" y="196"/>
                    <a:pt x="288" y="248"/>
                  </a:cubicBezTo>
                </a:path>
              </a:pathLst>
            </a:custGeom>
            <a:solidFill>
              <a:schemeClr val="bg1"/>
            </a:solidFill>
            <a:ln w="38100">
              <a:solidFill>
                <a:srgbClr val="FF0000"/>
              </a:solidFill>
              <a:round/>
              <a:headEnd/>
              <a:tailEnd/>
            </a:ln>
          </p:spPr>
          <p:txBody>
            <a:bodyPr wrap="none" anchor="ctr"/>
            <a:lstStyle/>
            <a:p>
              <a:endParaRPr lang="zh-CN" altLang="en-US"/>
            </a:p>
          </p:txBody>
        </p:sp>
        <p:sp>
          <p:nvSpPr>
            <p:cNvPr id="16461" name="Rectangle 56"/>
            <p:cNvSpPr>
              <a:spLocks noChangeArrowheads="1"/>
            </p:cNvSpPr>
            <p:nvPr/>
          </p:nvSpPr>
          <p:spPr bwMode="auto">
            <a:xfrm>
              <a:off x="6144" y="2544"/>
              <a:ext cx="288" cy="41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grpSp>
      <p:sp>
        <p:nvSpPr>
          <p:cNvPr id="64573" name="Rectangle 61"/>
          <p:cNvSpPr>
            <a:spLocks noChangeArrowheads="1"/>
          </p:cNvSpPr>
          <p:nvPr/>
        </p:nvSpPr>
        <p:spPr bwMode="auto">
          <a:xfrm>
            <a:off x="5943600" y="1897780"/>
            <a:ext cx="2444750" cy="1473353"/>
          </a:xfrm>
          <a:prstGeom prst="rect">
            <a:avLst/>
          </a:prstGeom>
          <a:solidFill>
            <a:srgbClr val="F6FAE6"/>
          </a:solidFill>
          <a:ln>
            <a:noFill/>
          </a:ln>
          <a:extLs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spcBef>
                <a:spcPct val="10000"/>
              </a:spcBef>
            </a:pPr>
            <a:r>
              <a:rPr lang="en-US" altLang="zh-CN" sz="2800" i="1" dirty="0">
                <a:solidFill>
                  <a:srgbClr val="000099"/>
                </a:solidFill>
                <a:latin typeface="Times New Roman" panose="02020603050405020304" pitchFamily="18" charset="0"/>
                <a:ea typeface="楷体_GB2312" pitchFamily="49" charset="-122"/>
              </a:rPr>
              <a:t>  </a:t>
            </a:r>
            <a:r>
              <a:rPr lang="en-US" altLang="zh-CN" sz="2800" i="1" dirty="0" err="1">
                <a:solidFill>
                  <a:srgbClr val="000099"/>
                </a:solidFill>
                <a:latin typeface="Times New Roman" panose="02020603050405020304" pitchFamily="18" charset="0"/>
                <a:ea typeface="楷体_GB2312" pitchFamily="49" charset="-122"/>
              </a:rPr>
              <a:t>u</a:t>
            </a:r>
            <a:r>
              <a:rPr lang="en-US" altLang="zh-CN" sz="2800" baseline="-25000" dirty="0" err="1">
                <a:solidFill>
                  <a:srgbClr val="000099"/>
                </a:solidFill>
                <a:latin typeface="Times New Roman" panose="02020603050405020304" pitchFamily="18" charset="0"/>
                <a:ea typeface="楷体_GB2312" pitchFamily="49" charset="-122"/>
              </a:rPr>
              <a:t>O</a:t>
            </a:r>
            <a:r>
              <a:rPr lang="en-US" altLang="zh-CN" sz="2800" baseline="-25000" dirty="0">
                <a:solidFill>
                  <a:srgbClr val="000099"/>
                </a:solidFill>
                <a:latin typeface="Times New Roman" panose="02020603050405020304" pitchFamily="18" charset="0"/>
                <a:ea typeface="楷体_GB2312" pitchFamily="49" charset="-122"/>
              </a:rPr>
              <a:t> </a:t>
            </a:r>
            <a:r>
              <a:rPr lang="en-US" altLang="zh-CN" sz="2800" dirty="0">
                <a:solidFill>
                  <a:srgbClr val="000099"/>
                </a:solidFill>
                <a:latin typeface="Times New Roman" panose="02020603050405020304" pitchFamily="18" charset="0"/>
                <a:ea typeface="楷体_GB2312" pitchFamily="49" charset="-122"/>
                <a:sym typeface="Symbol" panose="05050102010706020507" pitchFamily="18" charset="2"/>
              </a:rPr>
              <a:t></a:t>
            </a:r>
            <a:r>
              <a:rPr lang="en-US" altLang="zh-CN" sz="2800" dirty="0">
                <a:solidFill>
                  <a:srgbClr val="000099"/>
                </a:solidFill>
                <a:latin typeface="Times New Roman" panose="02020603050405020304" pitchFamily="18" charset="0"/>
                <a:ea typeface="楷体_GB2312" pitchFamily="49" charset="-122"/>
              </a:rPr>
              <a:t> 0</a:t>
            </a:r>
            <a:endParaRPr lang="en-US" altLang="zh-CN" sz="2800" baseline="-25000" dirty="0">
              <a:solidFill>
                <a:srgbClr val="000099"/>
              </a:solidFill>
              <a:latin typeface="Times New Roman" panose="02020603050405020304" pitchFamily="18" charset="0"/>
              <a:ea typeface="楷体_GB2312" pitchFamily="49" charset="-122"/>
            </a:endParaRPr>
          </a:p>
          <a:p>
            <a:pPr eaLnBrk="1" hangingPunct="1">
              <a:spcBef>
                <a:spcPct val="10000"/>
              </a:spcBef>
            </a:pPr>
            <a:r>
              <a:rPr lang="en-US" altLang="zh-CN" sz="2800" i="1" dirty="0" err="1">
                <a:solidFill>
                  <a:srgbClr val="000099"/>
                </a:solidFill>
                <a:latin typeface="Times New Roman" panose="02020603050405020304" pitchFamily="18" charset="0"/>
                <a:ea typeface="楷体_GB2312" pitchFamily="49" charset="-122"/>
              </a:rPr>
              <a:t>u</a:t>
            </a:r>
            <a:r>
              <a:rPr lang="en-US" altLang="zh-CN" sz="2800" baseline="-25000" dirty="0" err="1">
                <a:solidFill>
                  <a:srgbClr val="000099"/>
                </a:solidFill>
                <a:latin typeface="Times New Roman" panose="02020603050405020304" pitchFamily="18" charset="0"/>
                <a:ea typeface="楷体_GB2312" pitchFamily="49" charset="-122"/>
              </a:rPr>
              <a:t>BE</a:t>
            </a:r>
            <a:r>
              <a:rPr lang="en-US" altLang="zh-CN" sz="2800" baseline="-25000" dirty="0">
                <a:solidFill>
                  <a:srgbClr val="000099"/>
                </a:solidFill>
                <a:latin typeface="Times New Roman" panose="02020603050405020304" pitchFamily="18" charset="0"/>
                <a:ea typeface="楷体_GB2312" pitchFamily="49" charset="-122"/>
              </a:rPr>
              <a:t> </a:t>
            </a:r>
            <a:r>
              <a:rPr lang="en-US" altLang="zh-CN" sz="2800" dirty="0">
                <a:solidFill>
                  <a:srgbClr val="000099"/>
                </a:solidFill>
                <a:latin typeface="Times New Roman" panose="02020603050405020304" pitchFamily="18" charset="0"/>
                <a:ea typeface="楷体_GB2312" pitchFamily="49" charset="-122"/>
                <a:sym typeface="Symbol" panose="05050102010706020507" pitchFamily="18" charset="2"/>
              </a:rPr>
              <a:t>= </a:t>
            </a:r>
            <a:r>
              <a:rPr lang="en-US" altLang="zh-CN" sz="2800" i="1" dirty="0">
                <a:solidFill>
                  <a:srgbClr val="000099"/>
                </a:solidFill>
                <a:latin typeface="Times New Roman" panose="02020603050405020304" pitchFamily="18" charset="0"/>
                <a:ea typeface="楷体_GB2312" pitchFamily="49" charset="-122"/>
              </a:rPr>
              <a:t>U</a:t>
            </a:r>
            <a:r>
              <a:rPr lang="en-US" altLang="zh-CN" sz="2800" baseline="-25000" dirty="0">
                <a:solidFill>
                  <a:srgbClr val="000099"/>
                </a:solidFill>
                <a:latin typeface="Times New Roman" panose="02020603050405020304" pitchFamily="18" charset="0"/>
                <a:ea typeface="楷体_GB2312" pitchFamily="49" charset="-122"/>
              </a:rPr>
              <a:t>BE</a:t>
            </a:r>
            <a:r>
              <a:rPr lang="en-US" altLang="zh-CN" sz="2800" dirty="0">
                <a:solidFill>
                  <a:srgbClr val="000099"/>
                </a:solidFill>
                <a:latin typeface="Times New Roman" panose="02020603050405020304" pitchFamily="18" charset="0"/>
                <a:ea typeface="楷体_GB2312" pitchFamily="49" charset="-122"/>
              </a:rPr>
              <a:t>+ </a:t>
            </a:r>
            <a:r>
              <a:rPr lang="en-US" altLang="zh-CN" sz="2800" i="1" dirty="0" err="1">
                <a:solidFill>
                  <a:srgbClr val="000099"/>
                </a:solidFill>
                <a:latin typeface="Times New Roman" panose="02020603050405020304" pitchFamily="18" charset="0"/>
                <a:ea typeface="楷体_GB2312" pitchFamily="49" charset="-122"/>
              </a:rPr>
              <a:t>u</a:t>
            </a:r>
            <a:r>
              <a:rPr lang="en-US" altLang="zh-CN" sz="2800" baseline="-25000" dirty="0" err="1">
                <a:solidFill>
                  <a:srgbClr val="000099"/>
                </a:solidFill>
                <a:latin typeface="Times New Roman" panose="02020603050405020304" pitchFamily="18" charset="0"/>
                <a:ea typeface="楷体_GB2312" pitchFamily="49" charset="-122"/>
              </a:rPr>
              <a:t>i</a:t>
            </a:r>
            <a:endParaRPr lang="en-US" altLang="zh-CN" sz="2800" dirty="0">
              <a:solidFill>
                <a:srgbClr val="000099"/>
              </a:solidFill>
              <a:latin typeface="Times New Roman" panose="02020603050405020304" pitchFamily="18" charset="0"/>
              <a:ea typeface="楷体_GB2312" pitchFamily="49" charset="-122"/>
            </a:endParaRPr>
          </a:p>
          <a:p>
            <a:pPr eaLnBrk="1" hangingPunct="1">
              <a:spcBef>
                <a:spcPct val="10000"/>
              </a:spcBef>
            </a:pPr>
            <a:r>
              <a:rPr lang="en-US" altLang="zh-CN" sz="2800" i="1" dirty="0" err="1">
                <a:solidFill>
                  <a:srgbClr val="000099"/>
                </a:solidFill>
                <a:latin typeface="Times New Roman" panose="02020603050405020304" pitchFamily="18" charset="0"/>
                <a:ea typeface="楷体_GB2312" pitchFamily="49" charset="-122"/>
              </a:rPr>
              <a:t>u</a:t>
            </a:r>
            <a:r>
              <a:rPr lang="en-US" altLang="zh-CN" sz="2800" baseline="-25000" dirty="0" err="1">
                <a:solidFill>
                  <a:srgbClr val="000099"/>
                </a:solidFill>
                <a:latin typeface="Times New Roman" panose="02020603050405020304" pitchFamily="18" charset="0"/>
                <a:ea typeface="楷体_GB2312" pitchFamily="49" charset="-122"/>
              </a:rPr>
              <a:t>CE</a:t>
            </a:r>
            <a:r>
              <a:rPr lang="en-US" altLang="zh-CN" sz="2800" baseline="-25000" dirty="0">
                <a:solidFill>
                  <a:srgbClr val="000099"/>
                </a:solidFill>
                <a:latin typeface="Times New Roman" panose="02020603050405020304" pitchFamily="18" charset="0"/>
                <a:ea typeface="楷体_GB2312" pitchFamily="49" charset="-122"/>
              </a:rPr>
              <a:t> </a:t>
            </a:r>
            <a:r>
              <a:rPr lang="en-US" altLang="zh-CN" sz="2800" dirty="0">
                <a:solidFill>
                  <a:srgbClr val="000099"/>
                </a:solidFill>
                <a:latin typeface="Times New Roman" panose="02020603050405020304" pitchFamily="18" charset="0"/>
                <a:ea typeface="楷体_GB2312" pitchFamily="49" charset="-122"/>
                <a:sym typeface="Symbol" panose="05050102010706020507" pitchFamily="18" charset="2"/>
              </a:rPr>
              <a:t>= </a:t>
            </a:r>
            <a:r>
              <a:rPr lang="en-US" altLang="zh-CN" sz="2800" i="1" dirty="0">
                <a:solidFill>
                  <a:srgbClr val="000099"/>
                </a:solidFill>
                <a:latin typeface="Times New Roman" panose="02020603050405020304" pitchFamily="18" charset="0"/>
                <a:ea typeface="楷体_GB2312" pitchFamily="49" charset="-122"/>
              </a:rPr>
              <a:t>U</a:t>
            </a:r>
            <a:r>
              <a:rPr lang="en-US" altLang="zh-CN" sz="2800" baseline="-25000" dirty="0">
                <a:solidFill>
                  <a:srgbClr val="000099"/>
                </a:solidFill>
                <a:latin typeface="Times New Roman" panose="02020603050405020304" pitchFamily="18" charset="0"/>
                <a:ea typeface="楷体_GB2312" pitchFamily="49" charset="-122"/>
              </a:rPr>
              <a:t>CE</a:t>
            </a:r>
            <a:r>
              <a:rPr lang="en-US" altLang="zh-CN" sz="2800" dirty="0">
                <a:solidFill>
                  <a:srgbClr val="000099"/>
                </a:solidFill>
                <a:latin typeface="Times New Roman" panose="02020603050405020304" pitchFamily="18" charset="0"/>
                <a:ea typeface="楷体_GB2312" pitchFamily="49" charset="-122"/>
              </a:rPr>
              <a:t>+ </a:t>
            </a:r>
            <a:r>
              <a:rPr lang="en-US" altLang="zh-CN" sz="2800" i="1" dirty="0" err="1">
                <a:solidFill>
                  <a:srgbClr val="000099"/>
                </a:solidFill>
                <a:latin typeface="Times New Roman" panose="02020603050405020304" pitchFamily="18" charset="0"/>
                <a:ea typeface="楷体_GB2312" pitchFamily="49" charset="-122"/>
              </a:rPr>
              <a:t>u</a:t>
            </a:r>
            <a:r>
              <a:rPr lang="en-US" altLang="zh-CN" sz="2800" baseline="-25000" dirty="0" err="1">
                <a:solidFill>
                  <a:srgbClr val="000099"/>
                </a:solidFill>
                <a:latin typeface="Times New Roman" panose="02020603050405020304" pitchFamily="18" charset="0"/>
                <a:ea typeface="楷体_GB2312" pitchFamily="49" charset="-122"/>
              </a:rPr>
              <a:t>O</a:t>
            </a:r>
            <a:endParaRPr lang="en-US" altLang="zh-CN" sz="2800" baseline="-25000" dirty="0">
              <a:solidFill>
                <a:srgbClr val="000099"/>
              </a:solidFill>
              <a:latin typeface="Times New Roman" panose="02020603050405020304" pitchFamily="18" charset="0"/>
              <a:ea typeface="楷体_GB2312" pitchFamily="49" charset="-122"/>
            </a:endParaRPr>
          </a:p>
        </p:txBody>
      </p:sp>
      <p:grpSp>
        <p:nvGrpSpPr>
          <p:cNvPr id="7" name="Group 62"/>
          <p:cNvGrpSpPr>
            <a:grpSpLocks/>
          </p:cNvGrpSpPr>
          <p:nvPr/>
        </p:nvGrpSpPr>
        <p:grpSpPr bwMode="auto">
          <a:xfrm>
            <a:off x="4724400" y="4343400"/>
            <a:ext cx="914400" cy="1812925"/>
            <a:chOff x="3888" y="2967"/>
            <a:chExt cx="576" cy="1142"/>
          </a:xfrm>
        </p:grpSpPr>
        <p:sp>
          <p:nvSpPr>
            <p:cNvPr id="16454" name="AutoShape 63" descr="宽上对角线"/>
            <p:cNvSpPr>
              <a:spLocks noChangeArrowheads="1"/>
            </p:cNvSpPr>
            <p:nvPr/>
          </p:nvSpPr>
          <p:spPr bwMode="auto">
            <a:xfrm>
              <a:off x="3888" y="3356"/>
              <a:ext cx="576" cy="753"/>
            </a:xfrm>
            <a:prstGeom prst="flowChartProcess">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grpSp>
          <p:nvGrpSpPr>
            <p:cNvPr id="16455" name="Group 64"/>
            <p:cNvGrpSpPr>
              <a:grpSpLocks/>
            </p:cNvGrpSpPr>
            <p:nvPr/>
          </p:nvGrpSpPr>
          <p:grpSpPr bwMode="auto">
            <a:xfrm>
              <a:off x="3888" y="2967"/>
              <a:ext cx="576" cy="778"/>
              <a:chOff x="3888" y="2967"/>
              <a:chExt cx="576" cy="778"/>
            </a:xfrm>
          </p:grpSpPr>
          <p:sp>
            <p:nvSpPr>
              <p:cNvPr id="16456" name="Freeform 65" descr="宽上对角线"/>
              <p:cNvSpPr>
                <a:spLocks/>
              </p:cNvSpPr>
              <p:nvPr/>
            </p:nvSpPr>
            <p:spPr bwMode="auto">
              <a:xfrm>
                <a:off x="3888" y="2967"/>
                <a:ext cx="288" cy="389"/>
              </a:xfrm>
              <a:custGeom>
                <a:avLst/>
                <a:gdLst>
                  <a:gd name="T0" fmla="*/ 0 w 288"/>
                  <a:gd name="T1" fmla="*/ 4956690 h 248"/>
                  <a:gd name="T2" fmla="*/ 152 w 288"/>
                  <a:gd name="T3" fmla="*/ 0 h 248"/>
                  <a:gd name="T4" fmla="*/ 288 w 288"/>
                  <a:gd name="T5" fmla="*/ 4956690 h 248"/>
                  <a:gd name="T6" fmla="*/ 0 60000 65536"/>
                  <a:gd name="T7" fmla="*/ 0 60000 65536"/>
                  <a:gd name="T8" fmla="*/ 0 60000 65536"/>
                  <a:gd name="T9" fmla="*/ 0 w 288"/>
                  <a:gd name="T10" fmla="*/ 0 h 248"/>
                  <a:gd name="T11" fmla="*/ 288 w 288"/>
                  <a:gd name="T12" fmla="*/ 248 h 248"/>
                </a:gdLst>
                <a:ahLst/>
                <a:cxnLst>
                  <a:cxn ang="T6">
                    <a:pos x="T0" y="T1"/>
                  </a:cxn>
                  <a:cxn ang="T7">
                    <a:pos x="T2" y="T3"/>
                  </a:cxn>
                  <a:cxn ang="T8">
                    <a:pos x="T4" y="T5"/>
                  </a:cxn>
                </a:cxnLst>
                <a:rect l="T9" t="T10" r="T11" b="T12"/>
                <a:pathLst>
                  <a:path w="288" h="248">
                    <a:moveTo>
                      <a:pt x="0" y="248"/>
                    </a:moveTo>
                    <a:cubicBezTo>
                      <a:pt x="25" y="207"/>
                      <a:pt x="104" y="0"/>
                      <a:pt x="152" y="0"/>
                    </a:cubicBezTo>
                    <a:cubicBezTo>
                      <a:pt x="200" y="0"/>
                      <a:pt x="260" y="196"/>
                      <a:pt x="288" y="248"/>
                    </a:cubicBezTo>
                  </a:path>
                </a:pathLst>
              </a:custGeom>
              <a:blipFill dpi="0" rotWithShape="0">
                <a:blip r:embed="rId3"/>
                <a:srcRect/>
                <a:tile tx="0" ty="0" sx="100000" sy="100000" flip="none" algn="tl"/>
              </a:blipFill>
              <a:ln w="38100">
                <a:solidFill>
                  <a:srgbClr val="FF0000"/>
                </a:solidFill>
                <a:round/>
                <a:headEnd/>
                <a:tailEnd/>
              </a:ln>
            </p:spPr>
            <p:txBody>
              <a:bodyPr wrap="none" anchor="ctr"/>
              <a:lstStyle/>
              <a:p>
                <a:endParaRPr lang="zh-CN" altLang="en-US"/>
              </a:p>
            </p:txBody>
          </p:sp>
          <p:sp>
            <p:nvSpPr>
              <p:cNvPr id="16457" name="Freeform 66"/>
              <p:cNvSpPr>
                <a:spLocks/>
              </p:cNvSpPr>
              <p:nvPr/>
            </p:nvSpPr>
            <p:spPr bwMode="auto">
              <a:xfrm flipV="1">
                <a:off x="4176" y="3356"/>
                <a:ext cx="288" cy="389"/>
              </a:xfrm>
              <a:custGeom>
                <a:avLst/>
                <a:gdLst>
                  <a:gd name="T0" fmla="*/ 0 w 288"/>
                  <a:gd name="T1" fmla="*/ 4956690 h 248"/>
                  <a:gd name="T2" fmla="*/ 152 w 288"/>
                  <a:gd name="T3" fmla="*/ 0 h 248"/>
                  <a:gd name="T4" fmla="*/ 288 w 288"/>
                  <a:gd name="T5" fmla="*/ 4956690 h 248"/>
                  <a:gd name="T6" fmla="*/ 0 60000 65536"/>
                  <a:gd name="T7" fmla="*/ 0 60000 65536"/>
                  <a:gd name="T8" fmla="*/ 0 60000 65536"/>
                  <a:gd name="T9" fmla="*/ 0 w 288"/>
                  <a:gd name="T10" fmla="*/ 0 h 248"/>
                  <a:gd name="T11" fmla="*/ 288 w 288"/>
                  <a:gd name="T12" fmla="*/ 248 h 248"/>
                </a:gdLst>
                <a:ahLst/>
                <a:cxnLst>
                  <a:cxn ang="T6">
                    <a:pos x="T0" y="T1"/>
                  </a:cxn>
                  <a:cxn ang="T7">
                    <a:pos x="T2" y="T3"/>
                  </a:cxn>
                  <a:cxn ang="T8">
                    <a:pos x="T4" y="T5"/>
                  </a:cxn>
                </a:cxnLst>
                <a:rect l="T9" t="T10" r="T11" b="T12"/>
                <a:pathLst>
                  <a:path w="288" h="248">
                    <a:moveTo>
                      <a:pt x="0" y="248"/>
                    </a:moveTo>
                    <a:cubicBezTo>
                      <a:pt x="25" y="207"/>
                      <a:pt x="104" y="0"/>
                      <a:pt x="152" y="0"/>
                    </a:cubicBezTo>
                    <a:cubicBezTo>
                      <a:pt x="200" y="0"/>
                      <a:pt x="260" y="196"/>
                      <a:pt x="288" y="248"/>
                    </a:cubicBezTo>
                  </a:path>
                </a:pathLst>
              </a:custGeom>
              <a:solidFill>
                <a:srgbClr val="D4E7F8"/>
              </a:solidFill>
              <a:ln w="38100">
                <a:solidFill>
                  <a:srgbClr val="FF0000"/>
                </a:solidFill>
                <a:round/>
                <a:headEnd/>
                <a:tailEnd/>
              </a:ln>
            </p:spPr>
            <p:txBody>
              <a:bodyPr wrap="none" anchor="ctr"/>
              <a:lstStyle/>
              <a:p>
                <a:endParaRPr lang="zh-CN" altLang="en-US"/>
              </a:p>
            </p:txBody>
          </p:sp>
        </p:grpSp>
      </p:grpSp>
      <p:grpSp>
        <p:nvGrpSpPr>
          <p:cNvPr id="16400" name="Group 241"/>
          <p:cNvGrpSpPr>
            <a:grpSpLocks/>
          </p:cNvGrpSpPr>
          <p:nvPr/>
        </p:nvGrpSpPr>
        <p:grpSpPr bwMode="auto">
          <a:xfrm>
            <a:off x="5638800" y="4953000"/>
            <a:ext cx="496888" cy="1219200"/>
            <a:chOff x="3552" y="3120"/>
            <a:chExt cx="313" cy="768"/>
          </a:xfrm>
        </p:grpSpPr>
        <p:sp>
          <p:nvSpPr>
            <p:cNvPr id="16452" name="Line 74"/>
            <p:cNvSpPr>
              <a:spLocks noChangeShapeType="1"/>
            </p:cNvSpPr>
            <p:nvPr/>
          </p:nvSpPr>
          <p:spPr bwMode="auto">
            <a:xfrm>
              <a:off x="3575" y="3120"/>
              <a:ext cx="0" cy="768"/>
            </a:xfrm>
            <a:prstGeom prst="line">
              <a:avLst/>
            </a:prstGeom>
            <a:noFill/>
            <a:ln w="28575">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53" name="Rectangle 75"/>
            <p:cNvSpPr>
              <a:spLocks noChangeArrowheads="1"/>
            </p:cNvSpPr>
            <p:nvPr/>
          </p:nvSpPr>
          <p:spPr bwMode="auto">
            <a:xfrm>
              <a:off x="3552" y="3417"/>
              <a:ext cx="31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sz="2800" i="1">
                  <a:latin typeface="Times New Roman" panose="02020603050405020304" pitchFamily="18" charset="0"/>
                  <a:ea typeface="楷体_GB2312" pitchFamily="49" charset="-122"/>
                </a:rPr>
                <a:t>I</a:t>
              </a:r>
              <a:r>
                <a:rPr lang="en-US" altLang="zh-CN" sz="2800" baseline="-25000">
                  <a:latin typeface="Times New Roman" panose="02020603050405020304" pitchFamily="18" charset="0"/>
                  <a:ea typeface="楷体_GB2312" pitchFamily="49" charset="-122"/>
                </a:rPr>
                <a:t>C</a:t>
              </a:r>
            </a:p>
          </p:txBody>
        </p:sp>
      </p:grpSp>
      <p:grpSp>
        <p:nvGrpSpPr>
          <p:cNvPr id="10" name="Group 245"/>
          <p:cNvGrpSpPr>
            <a:grpSpLocks/>
          </p:cNvGrpSpPr>
          <p:nvPr/>
        </p:nvGrpSpPr>
        <p:grpSpPr bwMode="auto">
          <a:xfrm>
            <a:off x="1357313" y="2271713"/>
            <a:ext cx="696912" cy="1387475"/>
            <a:chOff x="927" y="1415"/>
            <a:chExt cx="439" cy="874"/>
          </a:xfrm>
        </p:grpSpPr>
        <p:sp>
          <p:nvSpPr>
            <p:cNvPr id="16449" name="Rectangle 166"/>
            <p:cNvSpPr>
              <a:spLocks noChangeArrowheads="1"/>
            </p:cNvSpPr>
            <p:nvPr/>
          </p:nvSpPr>
          <p:spPr bwMode="auto">
            <a:xfrm>
              <a:off x="927" y="1689"/>
              <a:ext cx="4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i="1">
                  <a:solidFill>
                    <a:schemeClr val="accent2"/>
                  </a:solidFill>
                  <a:latin typeface="Times New Roman" panose="02020603050405020304" pitchFamily="18" charset="0"/>
                  <a:ea typeface="楷体_GB2312" pitchFamily="49" charset="-122"/>
                </a:rPr>
                <a:t>u</a:t>
              </a:r>
              <a:r>
                <a:rPr lang="en-US" altLang="zh-CN" baseline="-25000">
                  <a:solidFill>
                    <a:schemeClr val="accent2"/>
                  </a:solidFill>
                  <a:latin typeface="Times New Roman" panose="02020603050405020304" pitchFamily="18" charset="0"/>
                  <a:ea typeface="楷体_GB2312" pitchFamily="49" charset="-122"/>
                </a:rPr>
                <a:t>i</a:t>
              </a:r>
            </a:p>
          </p:txBody>
        </p:sp>
        <p:sp>
          <p:nvSpPr>
            <p:cNvPr id="16450" name="Rectangle 167"/>
            <p:cNvSpPr>
              <a:spLocks noChangeArrowheads="1"/>
            </p:cNvSpPr>
            <p:nvPr/>
          </p:nvSpPr>
          <p:spPr bwMode="auto">
            <a:xfrm>
              <a:off x="1029" y="141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a:latin typeface="Times New Roman" panose="02020603050405020304" pitchFamily="18" charset="0"/>
                  <a:ea typeface="楷体_GB2312" pitchFamily="49" charset="-122"/>
                </a:rPr>
                <a:t>+</a:t>
              </a:r>
            </a:p>
          </p:txBody>
        </p:sp>
        <p:sp>
          <p:nvSpPr>
            <p:cNvPr id="16451" name="Rectangle 168"/>
            <p:cNvSpPr>
              <a:spLocks noChangeArrowheads="1"/>
            </p:cNvSpPr>
            <p:nvPr/>
          </p:nvSpPr>
          <p:spPr bwMode="auto">
            <a:xfrm>
              <a:off x="1022" y="2001"/>
              <a:ext cx="2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a:latin typeface="Times New Roman" panose="02020603050405020304" pitchFamily="18" charset="0"/>
                  <a:ea typeface="楷体_GB2312" pitchFamily="49" charset="-122"/>
                </a:rPr>
                <a:t>–</a:t>
              </a:r>
            </a:p>
          </p:txBody>
        </p:sp>
      </p:grpSp>
      <p:grpSp>
        <p:nvGrpSpPr>
          <p:cNvPr id="16403" name="Group 209"/>
          <p:cNvGrpSpPr>
            <a:grpSpLocks/>
          </p:cNvGrpSpPr>
          <p:nvPr/>
        </p:nvGrpSpPr>
        <p:grpSpPr bwMode="auto">
          <a:xfrm>
            <a:off x="1371600" y="4419600"/>
            <a:ext cx="1639888" cy="1912938"/>
            <a:chOff x="864" y="2784"/>
            <a:chExt cx="1033" cy="1205"/>
          </a:xfrm>
        </p:grpSpPr>
        <p:sp>
          <p:nvSpPr>
            <p:cNvPr id="16443" name="Text Box 210"/>
            <p:cNvSpPr txBox="1">
              <a:spLocks noChangeArrowheads="1"/>
            </p:cNvSpPr>
            <p:nvPr/>
          </p:nvSpPr>
          <p:spPr bwMode="auto">
            <a:xfrm>
              <a:off x="960" y="2784"/>
              <a:ext cx="4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i="1">
                  <a:solidFill>
                    <a:schemeClr val="accent2"/>
                  </a:solidFill>
                  <a:latin typeface="Times New Roman" panose="02020603050405020304" pitchFamily="18" charset="0"/>
                  <a:ea typeface="楷体_GB2312" pitchFamily="49" charset="-122"/>
                </a:rPr>
                <a:t>u</a:t>
              </a:r>
              <a:r>
                <a:rPr lang="en-US" altLang="zh-CN" baseline="-25000">
                  <a:solidFill>
                    <a:schemeClr val="accent2"/>
                  </a:solidFill>
                  <a:latin typeface="Times New Roman" panose="02020603050405020304" pitchFamily="18" charset="0"/>
                  <a:ea typeface="楷体_GB2312" pitchFamily="49" charset="-122"/>
                </a:rPr>
                <a:t>BE</a:t>
              </a:r>
              <a:endParaRPr lang="en-US" altLang="zh-CN">
                <a:solidFill>
                  <a:schemeClr val="accent2"/>
                </a:solidFill>
                <a:latin typeface="Times New Roman" panose="02020603050405020304" pitchFamily="18" charset="0"/>
                <a:ea typeface="楷体_GB2312" pitchFamily="49" charset="-122"/>
              </a:endParaRPr>
            </a:p>
          </p:txBody>
        </p:sp>
        <p:sp>
          <p:nvSpPr>
            <p:cNvPr id="16444" name="Line 211"/>
            <p:cNvSpPr>
              <a:spLocks noChangeShapeType="1"/>
            </p:cNvSpPr>
            <p:nvPr/>
          </p:nvSpPr>
          <p:spPr bwMode="auto">
            <a:xfrm flipV="1">
              <a:off x="1056" y="3413"/>
              <a:ext cx="67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5" name="Line 212"/>
            <p:cNvSpPr>
              <a:spLocks noChangeShapeType="1"/>
            </p:cNvSpPr>
            <p:nvPr/>
          </p:nvSpPr>
          <p:spPr bwMode="auto">
            <a:xfrm flipH="1" flipV="1">
              <a:off x="1056" y="3029"/>
              <a:ext cx="0" cy="792"/>
            </a:xfrm>
            <a:prstGeom prst="line">
              <a:avLst/>
            </a:prstGeom>
            <a:noFill/>
            <a:ln w="28575">
              <a:solidFill>
                <a:schemeClr val="tx2"/>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6" name="Line 213"/>
            <p:cNvSpPr>
              <a:spLocks noChangeShapeType="1"/>
            </p:cNvSpPr>
            <p:nvPr/>
          </p:nvSpPr>
          <p:spPr bwMode="auto">
            <a:xfrm>
              <a:off x="1056" y="3821"/>
              <a:ext cx="720" cy="0"/>
            </a:xfrm>
            <a:prstGeom prst="line">
              <a:avLst/>
            </a:prstGeom>
            <a:noFill/>
            <a:ln w="28575">
              <a:solidFill>
                <a:schemeClr val="tx2"/>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7" name="Rectangle 214"/>
            <p:cNvSpPr>
              <a:spLocks noChangeArrowheads="1"/>
            </p:cNvSpPr>
            <p:nvPr/>
          </p:nvSpPr>
          <p:spPr bwMode="auto">
            <a:xfrm>
              <a:off x="1728" y="3701"/>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i="1">
                  <a:solidFill>
                    <a:schemeClr val="tx1"/>
                  </a:solidFill>
                  <a:latin typeface="Times New Roman" panose="02020603050405020304" pitchFamily="18" charset="0"/>
                  <a:ea typeface="楷体_GB2312" pitchFamily="49" charset="-122"/>
                </a:rPr>
                <a:t>t</a:t>
              </a:r>
            </a:p>
          </p:txBody>
        </p:sp>
        <p:sp>
          <p:nvSpPr>
            <p:cNvPr id="16448" name="Text Box 215"/>
            <p:cNvSpPr txBox="1">
              <a:spLocks noChangeArrowheads="1"/>
            </p:cNvSpPr>
            <p:nvPr/>
          </p:nvSpPr>
          <p:spPr bwMode="auto">
            <a:xfrm>
              <a:off x="864" y="3705"/>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sz="2000" i="1">
                  <a:solidFill>
                    <a:schemeClr val="tx1"/>
                  </a:solidFill>
                  <a:latin typeface="Times New Roman" panose="02020603050405020304" pitchFamily="18" charset="0"/>
                </a:rPr>
                <a:t>O</a:t>
              </a:r>
            </a:p>
          </p:txBody>
        </p:sp>
      </p:grpSp>
      <p:grpSp>
        <p:nvGrpSpPr>
          <p:cNvPr id="16404" name="Group 216"/>
          <p:cNvGrpSpPr>
            <a:grpSpLocks/>
          </p:cNvGrpSpPr>
          <p:nvPr/>
        </p:nvGrpSpPr>
        <p:grpSpPr bwMode="auto">
          <a:xfrm>
            <a:off x="2895600" y="4471988"/>
            <a:ext cx="1639888" cy="1911350"/>
            <a:chOff x="1824" y="2817"/>
            <a:chExt cx="1033" cy="1204"/>
          </a:xfrm>
        </p:grpSpPr>
        <p:sp>
          <p:nvSpPr>
            <p:cNvPr id="16437" name="Text Box 217"/>
            <p:cNvSpPr txBox="1">
              <a:spLocks noChangeArrowheads="1"/>
            </p:cNvSpPr>
            <p:nvPr/>
          </p:nvSpPr>
          <p:spPr bwMode="auto">
            <a:xfrm>
              <a:off x="1920" y="2817"/>
              <a:ext cx="4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i="1">
                  <a:solidFill>
                    <a:schemeClr val="accent2"/>
                  </a:solidFill>
                  <a:latin typeface="Times New Roman" panose="02020603050405020304" pitchFamily="18" charset="0"/>
                  <a:ea typeface="楷体_GB2312" pitchFamily="49" charset="-122"/>
                </a:rPr>
                <a:t>i</a:t>
              </a:r>
              <a:r>
                <a:rPr lang="en-US" altLang="zh-CN" baseline="-25000">
                  <a:solidFill>
                    <a:schemeClr val="accent2"/>
                  </a:solidFill>
                  <a:latin typeface="Times New Roman" panose="02020603050405020304" pitchFamily="18" charset="0"/>
                  <a:ea typeface="楷体_GB2312" pitchFamily="49" charset="-122"/>
                </a:rPr>
                <a:t>B</a:t>
              </a:r>
              <a:endParaRPr lang="en-US" altLang="zh-CN">
                <a:solidFill>
                  <a:schemeClr val="accent2"/>
                </a:solidFill>
                <a:latin typeface="Times New Roman" panose="02020603050405020304" pitchFamily="18" charset="0"/>
                <a:ea typeface="楷体_GB2312" pitchFamily="49" charset="-122"/>
              </a:endParaRPr>
            </a:p>
          </p:txBody>
        </p:sp>
        <p:sp>
          <p:nvSpPr>
            <p:cNvPr id="16438" name="Line 218"/>
            <p:cNvSpPr>
              <a:spLocks noChangeShapeType="1"/>
            </p:cNvSpPr>
            <p:nvPr/>
          </p:nvSpPr>
          <p:spPr bwMode="auto">
            <a:xfrm flipV="1">
              <a:off x="2016" y="3413"/>
              <a:ext cx="67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9" name="Line 219"/>
            <p:cNvSpPr>
              <a:spLocks noChangeShapeType="1"/>
            </p:cNvSpPr>
            <p:nvPr/>
          </p:nvSpPr>
          <p:spPr bwMode="auto">
            <a:xfrm flipH="1" flipV="1">
              <a:off x="2016" y="3029"/>
              <a:ext cx="0" cy="816"/>
            </a:xfrm>
            <a:prstGeom prst="line">
              <a:avLst/>
            </a:prstGeom>
            <a:noFill/>
            <a:ln w="28575">
              <a:solidFill>
                <a:schemeClr val="tx2"/>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0" name="Line 220"/>
            <p:cNvSpPr>
              <a:spLocks noChangeShapeType="1"/>
            </p:cNvSpPr>
            <p:nvPr/>
          </p:nvSpPr>
          <p:spPr bwMode="auto">
            <a:xfrm>
              <a:off x="2016" y="3845"/>
              <a:ext cx="720" cy="0"/>
            </a:xfrm>
            <a:prstGeom prst="line">
              <a:avLst/>
            </a:prstGeom>
            <a:noFill/>
            <a:ln w="28575">
              <a:solidFill>
                <a:schemeClr val="tx2"/>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1" name="Rectangle 221"/>
            <p:cNvSpPr>
              <a:spLocks noChangeArrowheads="1"/>
            </p:cNvSpPr>
            <p:nvPr/>
          </p:nvSpPr>
          <p:spPr bwMode="auto">
            <a:xfrm>
              <a:off x="2688" y="3733"/>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i="1">
                  <a:solidFill>
                    <a:schemeClr val="tx1"/>
                  </a:solidFill>
                  <a:latin typeface="Times New Roman" panose="02020603050405020304" pitchFamily="18" charset="0"/>
                  <a:ea typeface="楷体_GB2312" pitchFamily="49" charset="-122"/>
                </a:rPr>
                <a:t>t</a:t>
              </a:r>
            </a:p>
          </p:txBody>
        </p:sp>
        <p:sp>
          <p:nvSpPr>
            <p:cNvPr id="16442" name="Rectangle 222"/>
            <p:cNvSpPr>
              <a:spLocks noChangeArrowheads="1"/>
            </p:cNvSpPr>
            <p:nvPr/>
          </p:nvSpPr>
          <p:spPr bwMode="auto">
            <a:xfrm>
              <a:off x="1824" y="3729"/>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sz="2000" i="1">
                  <a:solidFill>
                    <a:schemeClr val="tx1"/>
                  </a:solidFill>
                  <a:latin typeface="Times New Roman" panose="02020603050405020304" pitchFamily="18" charset="0"/>
                </a:rPr>
                <a:t>O</a:t>
              </a:r>
            </a:p>
          </p:txBody>
        </p:sp>
      </p:grpSp>
      <p:grpSp>
        <p:nvGrpSpPr>
          <p:cNvPr id="16405" name="Group 223"/>
          <p:cNvGrpSpPr>
            <a:grpSpLocks/>
          </p:cNvGrpSpPr>
          <p:nvPr/>
        </p:nvGrpSpPr>
        <p:grpSpPr bwMode="auto">
          <a:xfrm>
            <a:off x="4419600" y="3810000"/>
            <a:ext cx="1662113" cy="2579688"/>
            <a:chOff x="2784" y="2400"/>
            <a:chExt cx="1047" cy="1625"/>
          </a:xfrm>
        </p:grpSpPr>
        <p:sp>
          <p:nvSpPr>
            <p:cNvPr id="16431" name="Text Box 224"/>
            <p:cNvSpPr txBox="1">
              <a:spLocks noChangeArrowheads="1"/>
            </p:cNvSpPr>
            <p:nvPr/>
          </p:nvSpPr>
          <p:spPr bwMode="auto">
            <a:xfrm>
              <a:off x="2880" y="2400"/>
              <a:ext cx="4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i="1">
                  <a:solidFill>
                    <a:schemeClr val="accent2"/>
                  </a:solidFill>
                  <a:latin typeface="Times New Roman" panose="02020603050405020304" pitchFamily="18" charset="0"/>
                  <a:ea typeface="楷体_GB2312" pitchFamily="49" charset="-122"/>
                </a:rPr>
                <a:t>i</a:t>
              </a:r>
              <a:r>
                <a:rPr lang="en-US" altLang="zh-CN" baseline="-25000">
                  <a:solidFill>
                    <a:schemeClr val="accent2"/>
                  </a:solidFill>
                  <a:latin typeface="Times New Roman" panose="02020603050405020304" pitchFamily="18" charset="0"/>
                  <a:ea typeface="楷体_GB2312" pitchFamily="49" charset="-122"/>
                </a:rPr>
                <a:t>C</a:t>
              </a:r>
              <a:endParaRPr lang="en-US" altLang="zh-CN">
                <a:solidFill>
                  <a:schemeClr val="accent2"/>
                </a:solidFill>
                <a:latin typeface="Times New Roman" panose="02020603050405020304" pitchFamily="18" charset="0"/>
                <a:ea typeface="楷体_GB2312" pitchFamily="49" charset="-122"/>
              </a:endParaRPr>
            </a:p>
          </p:txBody>
        </p:sp>
        <p:sp>
          <p:nvSpPr>
            <p:cNvPr id="16432" name="Line 225"/>
            <p:cNvSpPr>
              <a:spLocks noChangeShapeType="1"/>
            </p:cNvSpPr>
            <p:nvPr/>
          </p:nvSpPr>
          <p:spPr bwMode="auto">
            <a:xfrm flipV="1">
              <a:off x="2976" y="3120"/>
              <a:ext cx="67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3" name="Line 226"/>
            <p:cNvSpPr>
              <a:spLocks noChangeShapeType="1"/>
            </p:cNvSpPr>
            <p:nvPr/>
          </p:nvSpPr>
          <p:spPr bwMode="auto">
            <a:xfrm flipH="1" flipV="1">
              <a:off x="2976" y="2592"/>
              <a:ext cx="0" cy="1272"/>
            </a:xfrm>
            <a:prstGeom prst="line">
              <a:avLst/>
            </a:prstGeom>
            <a:noFill/>
            <a:ln w="28575">
              <a:solidFill>
                <a:schemeClr val="tx2"/>
              </a:solidFill>
              <a:round/>
              <a:headEnd/>
              <a:tailEnd type="stealth"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4" name="Line 227"/>
            <p:cNvSpPr>
              <a:spLocks noChangeShapeType="1"/>
            </p:cNvSpPr>
            <p:nvPr/>
          </p:nvSpPr>
          <p:spPr bwMode="auto">
            <a:xfrm>
              <a:off x="2976" y="3864"/>
              <a:ext cx="720" cy="0"/>
            </a:xfrm>
            <a:prstGeom prst="line">
              <a:avLst/>
            </a:prstGeom>
            <a:noFill/>
            <a:ln w="28575">
              <a:solidFill>
                <a:schemeClr val="tx2"/>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5" name="Rectangle 228"/>
            <p:cNvSpPr>
              <a:spLocks noChangeArrowheads="1"/>
            </p:cNvSpPr>
            <p:nvPr/>
          </p:nvSpPr>
          <p:spPr bwMode="auto">
            <a:xfrm>
              <a:off x="3662" y="3737"/>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i="1">
                  <a:solidFill>
                    <a:schemeClr val="tx1"/>
                  </a:solidFill>
                  <a:latin typeface="Times New Roman" panose="02020603050405020304" pitchFamily="18" charset="0"/>
                  <a:ea typeface="楷体_GB2312" pitchFamily="49" charset="-122"/>
                </a:rPr>
                <a:t>t</a:t>
              </a:r>
            </a:p>
          </p:txBody>
        </p:sp>
        <p:sp>
          <p:nvSpPr>
            <p:cNvPr id="16436" name="Rectangle 229"/>
            <p:cNvSpPr>
              <a:spLocks noChangeArrowheads="1"/>
            </p:cNvSpPr>
            <p:nvPr/>
          </p:nvSpPr>
          <p:spPr bwMode="auto">
            <a:xfrm>
              <a:off x="2784" y="3738"/>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sz="2000" i="1">
                  <a:solidFill>
                    <a:schemeClr val="tx1"/>
                  </a:solidFill>
                  <a:latin typeface="Times New Roman" panose="02020603050405020304" pitchFamily="18" charset="0"/>
                </a:rPr>
                <a:t>O</a:t>
              </a:r>
            </a:p>
          </p:txBody>
        </p:sp>
      </p:grpSp>
      <p:grpSp>
        <p:nvGrpSpPr>
          <p:cNvPr id="16406" name="Group 230"/>
          <p:cNvGrpSpPr>
            <a:grpSpLocks/>
          </p:cNvGrpSpPr>
          <p:nvPr/>
        </p:nvGrpSpPr>
        <p:grpSpPr bwMode="auto">
          <a:xfrm>
            <a:off x="5943600" y="3744913"/>
            <a:ext cx="1639888" cy="2732087"/>
            <a:chOff x="3767" y="2309"/>
            <a:chExt cx="1033" cy="1721"/>
          </a:xfrm>
        </p:grpSpPr>
        <p:sp>
          <p:nvSpPr>
            <p:cNvPr id="16425" name="Text Box 231"/>
            <p:cNvSpPr txBox="1">
              <a:spLocks noChangeArrowheads="1"/>
            </p:cNvSpPr>
            <p:nvPr/>
          </p:nvSpPr>
          <p:spPr bwMode="auto">
            <a:xfrm>
              <a:off x="3863" y="2309"/>
              <a:ext cx="4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i="1">
                  <a:solidFill>
                    <a:schemeClr val="accent2"/>
                  </a:solidFill>
                  <a:latin typeface="Times New Roman" panose="02020603050405020304" pitchFamily="18" charset="0"/>
                  <a:ea typeface="楷体_GB2312" pitchFamily="49" charset="-122"/>
                </a:rPr>
                <a:t>u</a:t>
              </a:r>
              <a:r>
                <a:rPr lang="en-US" altLang="zh-CN" baseline="-25000">
                  <a:solidFill>
                    <a:schemeClr val="accent2"/>
                  </a:solidFill>
                  <a:latin typeface="Times New Roman" panose="02020603050405020304" pitchFamily="18" charset="0"/>
                  <a:ea typeface="楷体_GB2312" pitchFamily="49" charset="-122"/>
                </a:rPr>
                <a:t>CE</a:t>
              </a:r>
              <a:endParaRPr lang="en-US" altLang="zh-CN">
                <a:solidFill>
                  <a:schemeClr val="accent2"/>
                </a:solidFill>
                <a:latin typeface="Times New Roman" panose="02020603050405020304" pitchFamily="18" charset="0"/>
                <a:ea typeface="楷体_GB2312" pitchFamily="49" charset="-122"/>
              </a:endParaRPr>
            </a:p>
          </p:txBody>
        </p:sp>
        <p:sp>
          <p:nvSpPr>
            <p:cNvPr id="16426" name="Line 232"/>
            <p:cNvSpPr>
              <a:spLocks noChangeShapeType="1"/>
            </p:cNvSpPr>
            <p:nvPr/>
          </p:nvSpPr>
          <p:spPr bwMode="auto">
            <a:xfrm flipV="1">
              <a:off x="3959" y="3077"/>
              <a:ext cx="67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7" name="Line 233"/>
            <p:cNvSpPr>
              <a:spLocks noChangeShapeType="1"/>
            </p:cNvSpPr>
            <p:nvPr/>
          </p:nvSpPr>
          <p:spPr bwMode="auto">
            <a:xfrm flipH="1" flipV="1">
              <a:off x="3959" y="2549"/>
              <a:ext cx="0" cy="1296"/>
            </a:xfrm>
            <a:prstGeom prst="line">
              <a:avLst/>
            </a:prstGeom>
            <a:noFill/>
            <a:ln w="28575">
              <a:solidFill>
                <a:schemeClr val="tx2"/>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8" name="Line 234"/>
            <p:cNvSpPr>
              <a:spLocks noChangeShapeType="1"/>
            </p:cNvSpPr>
            <p:nvPr/>
          </p:nvSpPr>
          <p:spPr bwMode="auto">
            <a:xfrm>
              <a:off x="3959" y="3845"/>
              <a:ext cx="720" cy="0"/>
            </a:xfrm>
            <a:prstGeom prst="line">
              <a:avLst/>
            </a:prstGeom>
            <a:noFill/>
            <a:ln w="28575">
              <a:solidFill>
                <a:schemeClr val="tx2"/>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9" name="Rectangle 235"/>
            <p:cNvSpPr>
              <a:spLocks noChangeArrowheads="1"/>
            </p:cNvSpPr>
            <p:nvPr/>
          </p:nvSpPr>
          <p:spPr bwMode="auto">
            <a:xfrm>
              <a:off x="4631" y="3742"/>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i="1">
                  <a:solidFill>
                    <a:schemeClr val="tx1"/>
                  </a:solidFill>
                  <a:latin typeface="Times New Roman" panose="02020603050405020304" pitchFamily="18" charset="0"/>
                  <a:ea typeface="楷体_GB2312" pitchFamily="49" charset="-122"/>
                </a:rPr>
                <a:t>t</a:t>
              </a:r>
            </a:p>
          </p:txBody>
        </p:sp>
        <p:sp>
          <p:nvSpPr>
            <p:cNvPr id="16430" name="Rectangle 236"/>
            <p:cNvSpPr>
              <a:spLocks noChangeArrowheads="1"/>
            </p:cNvSpPr>
            <p:nvPr/>
          </p:nvSpPr>
          <p:spPr bwMode="auto">
            <a:xfrm>
              <a:off x="3767" y="3738"/>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sz="2000" i="1">
                  <a:solidFill>
                    <a:schemeClr val="tx1"/>
                  </a:solidFill>
                  <a:latin typeface="Times New Roman" panose="02020603050405020304" pitchFamily="18" charset="0"/>
                </a:rPr>
                <a:t>O</a:t>
              </a:r>
            </a:p>
          </p:txBody>
        </p:sp>
      </p:grpSp>
      <p:grpSp>
        <p:nvGrpSpPr>
          <p:cNvPr id="15" name="Group 238"/>
          <p:cNvGrpSpPr>
            <a:grpSpLocks/>
          </p:cNvGrpSpPr>
          <p:nvPr/>
        </p:nvGrpSpPr>
        <p:grpSpPr bwMode="auto">
          <a:xfrm>
            <a:off x="14288" y="4670425"/>
            <a:ext cx="1662112" cy="1120775"/>
            <a:chOff x="-48" y="2928"/>
            <a:chExt cx="1047" cy="706"/>
          </a:xfrm>
        </p:grpSpPr>
        <p:sp>
          <p:nvSpPr>
            <p:cNvPr id="16419" name="Text Box 3"/>
            <p:cNvSpPr txBox="1">
              <a:spLocks noChangeArrowheads="1"/>
            </p:cNvSpPr>
            <p:nvPr/>
          </p:nvSpPr>
          <p:spPr bwMode="auto">
            <a:xfrm>
              <a:off x="100" y="2928"/>
              <a:ext cx="3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i="1">
                  <a:solidFill>
                    <a:schemeClr val="accent2"/>
                  </a:solidFill>
                  <a:latin typeface="Times New Roman" panose="02020603050405020304" pitchFamily="18" charset="0"/>
                  <a:ea typeface="楷体_GB2312" pitchFamily="49" charset="-122"/>
                </a:rPr>
                <a:t>u</a:t>
              </a:r>
              <a:r>
                <a:rPr lang="en-US" altLang="zh-CN" baseline="-25000">
                  <a:solidFill>
                    <a:schemeClr val="accent2"/>
                  </a:solidFill>
                  <a:latin typeface="Times New Roman" panose="02020603050405020304" pitchFamily="18" charset="0"/>
                  <a:ea typeface="楷体_GB2312" pitchFamily="49" charset="-122"/>
                </a:rPr>
                <a:t>i</a:t>
              </a:r>
              <a:endParaRPr lang="en-US" altLang="zh-CN">
                <a:solidFill>
                  <a:schemeClr val="accent2"/>
                </a:solidFill>
                <a:latin typeface="Times New Roman" panose="02020603050405020304" pitchFamily="18" charset="0"/>
                <a:ea typeface="楷体_GB2312" pitchFamily="49" charset="-122"/>
              </a:endParaRPr>
            </a:p>
          </p:txBody>
        </p:sp>
        <p:sp>
          <p:nvSpPr>
            <p:cNvPr id="16420" name="Line 5"/>
            <p:cNvSpPr>
              <a:spLocks noChangeShapeType="1"/>
            </p:cNvSpPr>
            <p:nvPr/>
          </p:nvSpPr>
          <p:spPr bwMode="auto">
            <a:xfrm flipV="1">
              <a:off x="158" y="3106"/>
              <a:ext cx="0" cy="528"/>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1" name="Line 6"/>
            <p:cNvSpPr>
              <a:spLocks noChangeShapeType="1"/>
            </p:cNvSpPr>
            <p:nvPr/>
          </p:nvSpPr>
          <p:spPr bwMode="auto">
            <a:xfrm>
              <a:off x="158" y="3394"/>
              <a:ext cx="720" cy="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2" name="Freeform 7"/>
            <p:cNvSpPr>
              <a:spLocks/>
            </p:cNvSpPr>
            <p:nvPr/>
          </p:nvSpPr>
          <p:spPr bwMode="auto">
            <a:xfrm>
              <a:off x="158" y="3250"/>
              <a:ext cx="576" cy="288"/>
            </a:xfrm>
            <a:custGeom>
              <a:avLst/>
              <a:gdLst>
                <a:gd name="T0" fmla="*/ 0 w 576"/>
                <a:gd name="T1" fmla="*/ 1 h 480"/>
                <a:gd name="T2" fmla="*/ 144 w 576"/>
                <a:gd name="T3" fmla="*/ 0 h 480"/>
                <a:gd name="T4" fmla="*/ 288 w 576"/>
                <a:gd name="T5" fmla="*/ 1 h 480"/>
                <a:gd name="T6" fmla="*/ 440 w 576"/>
                <a:gd name="T7" fmla="*/ 1 h 480"/>
                <a:gd name="T8" fmla="*/ 576 w 576"/>
                <a:gd name="T9" fmla="*/ 1 h 480"/>
                <a:gd name="T10" fmla="*/ 0 60000 65536"/>
                <a:gd name="T11" fmla="*/ 0 60000 65536"/>
                <a:gd name="T12" fmla="*/ 0 60000 65536"/>
                <a:gd name="T13" fmla="*/ 0 60000 65536"/>
                <a:gd name="T14" fmla="*/ 0 60000 65536"/>
                <a:gd name="T15" fmla="*/ 0 w 576"/>
                <a:gd name="T16" fmla="*/ 0 h 480"/>
                <a:gd name="T17" fmla="*/ 576 w 576"/>
                <a:gd name="T18" fmla="*/ 480 h 480"/>
              </a:gdLst>
              <a:ahLst/>
              <a:cxnLst>
                <a:cxn ang="T10">
                  <a:pos x="T0" y="T1"/>
                </a:cxn>
                <a:cxn ang="T11">
                  <a:pos x="T2" y="T3"/>
                </a:cxn>
                <a:cxn ang="T12">
                  <a:pos x="T4" y="T5"/>
                </a:cxn>
                <a:cxn ang="T13">
                  <a:pos x="T6" y="T7"/>
                </a:cxn>
                <a:cxn ang="T14">
                  <a:pos x="T8" y="T9"/>
                </a:cxn>
              </a:cxnLst>
              <a:rect l="T15" t="T16" r="T17" b="T18"/>
              <a:pathLst>
                <a:path w="576" h="480">
                  <a:moveTo>
                    <a:pt x="0" y="240"/>
                  </a:moveTo>
                  <a:cubicBezTo>
                    <a:pt x="48" y="120"/>
                    <a:pt x="96" y="0"/>
                    <a:pt x="144" y="0"/>
                  </a:cubicBezTo>
                  <a:cubicBezTo>
                    <a:pt x="192" y="0"/>
                    <a:pt x="239" y="160"/>
                    <a:pt x="288" y="240"/>
                  </a:cubicBezTo>
                  <a:cubicBezTo>
                    <a:pt x="337" y="320"/>
                    <a:pt x="392" y="480"/>
                    <a:pt x="440" y="480"/>
                  </a:cubicBezTo>
                  <a:cubicBezTo>
                    <a:pt x="488" y="480"/>
                    <a:pt x="548" y="290"/>
                    <a:pt x="576" y="240"/>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23" name="Rectangle 8"/>
            <p:cNvSpPr>
              <a:spLocks noChangeArrowheads="1"/>
            </p:cNvSpPr>
            <p:nvPr/>
          </p:nvSpPr>
          <p:spPr bwMode="auto">
            <a:xfrm>
              <a:off x="830" y="3282"/>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i="1">
                  <a:solidFill>
                    <a:schemeClr val="tx1"/>
                  </a:solidFill>
                  <a:latin typeface="Times New Roman" panose="02020603050405020304" pitchFamily="18" charset="0"/>
                  <a:ea typeface="楷体_GB2312" pitchFamily="49" charset="-122"/>
                </a:rPr>
                <a:t>t</a:t>
              </a:r>
            </a:p>
          </p:txBody>
        </p:sp>
        <p:sp>
          <p:nvSpPr>
            <p:cNvPr id="16424" name="Rectangle 237"/>
            <p:cNvSpPr>
              <a:spLocks noChangeArrowheads="1"/>
            </p:cNvSpPr>
            <p:nvPr/>
          </p:nvSpPr>
          <p:spPr bwMode="auto">
            <a:xfrm>
              <a:off x="-48" y="3249"/>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sz="2000" i="1">
                  <a:solidFill>
                    <a:schemeClr val="tx1"/>
                  </a:solidFill>
                  <a:latin typeface="Times New Roman" panose="02020603050405020304" pitchFamily="18" charset="0"/>
                </a:rPr>
                <a:t>O</a:t>
              </a:r>
            </a:p>
          </p:txBody>
        </p:sp>
      </p:grpSp>
      <p:grpSp>
        <p:nvGrpSpPr>
          <p:cNvPr id="16408" name="Group 242"/>
          <p:cNvGrpSpPr>
            <a:grpSpLocks/>
          </p:cNvGrpSpPr>
          <p:nvPr/>
        </p:nvGrpSpPr>
        <p:grpSpPr bwMode="auto">
          <a:xfrm>
            <a:off x="7086600" y="4953000"/>
            <a:ext cx="776288" cy="1219200"/>
            <a:chOff x="4464" y="3120"/>
            <a:chExt cx="489" cy="768"/>
          </a:xfrm>
        </p:grpSpPr>
        <p:sp>
          <p:nvSpPr>
            <p:cNvPr id="16417" name="Line 41"/>
            <p:cNvSpPr>
              <a:spLocks noChangeShapeType="1"/>
            </p:cNvSpPr>
            <p:nvPr/>
          </p:nvSpPr>
          <p:spPr bwMode="auto">
            <a:xfrm>
              <a:off x="4512" y="3120"/>
              <a:ext cx="0" cy="768"/>
            </a:xfrm>
            <a:prstGeom prst="line">
              <a:avLst/>
            </a:prstGeom>
            <a:noFill/>
            <a:ln w="28575">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8" name="Rectangle 42"/>
            <p:cNvSpPr>
              <a:spLocks noChangeArrowheads="1"/>
            </p:cNvSpPr>
            <p:nvPr/>
          </p:nvSpPr>
          <p:spPr bwMode="auto">
            <a:xfrm>
              <a:off x="4464" y="3417"/>
              <a:ext cx="4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sz="2800" i="1">
                  <a:latin typeface="Times New Roman" panose="02020603050405020304" pitchFamily="18" charset="0"/>
                  <a:ea typeface="楷体_GB2312" pitchFamily="49" charset="-122"/>
                </a:rPr>
                <a:t>U</a:t>
              </a:r>
              <a:r>
                <a:rPr lang="en-US" altLang="zh-CN" sz="2800" baseline="-25000">
                  <a:latin typeface="Times New Roman" panose="02020603050405020304" pitchFamily="18" charset="0"/>
                  <a:ea typeface="楷体_GB2312" pitchFamily="49" charset="-122"/>
                </a:rPr>
                <a:t>CE</a:t>
              </a:r>
            </a:p>
          </p:txBody>
        </p:sp>
      </p:grpSp>
      <p:grpSp>
        <p:nvGrpSpPr>
          <p:cNvPr id="17" name="Group 240"/>
          <p:cNvGrpSpPr>
            <a:grpSpLocks/>
          </p:cNvGrpSpPr>
          <p:nvPr/>
        </p:nvGrpSpPr>
        <p:grpSpPr bwMode="auto">
          <a:xfrm>
            <a:off x="7391400" y="3748088"/>
            <a:ext cx="1676400" cy="1890712"/>
            <a:chOff x="4656" y="2361"/>
            <a:chExt cx="1056" cy="1191"/>
          </a:xfrm>
        </p:grpSpPr>
        <p:sp>
          <p:nvSpPr>
            <p:cNvPr id="16411" name="Line 10"/>
            <p:cNvSpPr>
              <a:spLocks noChangeShapeType="1"/>
            </p:cNvSpPr>
            <p:nvPr/>
          </p:nvSpPr>
          <p:spPr bwMode="auto">
            <a:xfrm flipV="1">
              <a:off x="4840" y="2544"/>
              <a:ext cx="0" cy="1008"/>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2" name="Line 11"/>
            <p:cNvSpPr>
              <a:spLocks noChangeShapeType="1"/>
            </p:cNvSpPr>
            <p:nvPr/>
          </p:nvSpPr>
          <p:spPr bwMode="auto">
            <a:xfrm>
              <a:off x="4832" y="3120"/>
              <a:ext cx="720" cy="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3" name="Text Box 12"/>
            <p:cNvSpPr txBox="1">
              <a:spLocks noChangeArrowheads="1"/>
            </p:cNvSpPr>
            <p:nvPr/>
          </p:nvSpPr>
          <p:spPr bwMode="auto">
            <a:xfrm>
              <a:off x="4808" y="2361"/>
              <a:ext cx="3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r>
                <a:rPr lang="en-US" altLang="zh-CN" sz="2800" i="1">
                  <a:solidFill>
                    <a:schemeClr val="accent2"/>
                  </a:solidFill>
                  <a:latin typeface="Times New Roman" panose="02020603050405020304" pitchFamily="18" charset="0"/>
                  <a:ea typeface="楷体_GB2312" pitchFamily="49" charset="-122"/>
                </a:rPr>
                <a:t>u</a:t>
              </a:r>
              <a:r>
                <a:rPr lang="en-US" altLang="zh-CN" sz="2200" baseline="-25000">
                  <a:solidFill>
                    <a:schemeClr val="accent2"/>
                  </a:solidFill>
                  <a:latin typeface="Times New Roman" panose="02020603050405020304" pitchFamily="18" charset="0"/>
                  <a:ea typeface="楷体_GB2312" pitchFamily="49" charset="-122"/>
                </a:rPr>
                <a:t>O</a:t>
              </a:r>
              <a:endParaRPr lang="en-US" altLang="zh-CN" sz="2200">
                <a:solidFill>
                  <a:schemeClr val="accent2"/>
                </a:solidFill>
                <a:latin typeface="Times New Roman" panose="02020603050405020304" pitchFamily="18" charset="0"/>
                <a:ea typeface="楷体_GB2312" pitchFamily="49" charset="-122"/>
              </a:endParaRPr>
            </a:p>
          </p:txBody>
        </p:sp>
        <p:sp>
          <p:nvSpPr>
            <p:cNvPr id="16414" name="Freeform 13"/>
            <p:cNvSpPr>
              <a:spLocks/>
            </p:cNvSpPr>
            <p:nvPr/>
          </p:nvSpPr>
          <p:spPr bwMode="auto">
            <a:xfrm flipV="1">
              <a:off x="4848" y="2734"/>
              <a:ext cx="576" cy="754"/>
            </a:xfrm>
            <a:custGeom>
              <a:avLst/>
              <a:gdLst>
                <a:gd name="T0" fmla="*/ 0 w 576"/>
                <a:gd name="T1" fmla="*/ 4954635 h 480"/>
                <a:gd name="T2" fmla="*/ 144 w 576"/>
                <a:gd name="T3" fmla="*/ 0 h 480"/>
                <a:gd name="T4" fmla="*/ 288 w 576"/>
                <a:gd name="T5" fmla="*/ 4954635 h 480"/>
                <a:gd name="T6" fmla="*/ 440 w 576"/>
                <a:gd name="T7" fmla="*/ 9909040 h 480"/>
                <a:gd name="T8" fmla="*/ 576 w 576"/>
                <a:gd name="T9" fmla="*/ 4954635 h 480"/>
                <a:gd name="T10" fmla="*/ 0 60000 65536"/>
                <a:gd name="T11" fmla="*/ 0 60000 65536"/>
                <a:gd name="T12" fmla="*/ 0 60000 65536"/>
                <a:gd name="T13" fmla="*/ 0 60000 65536"/>
                <a:gd name="T14" fmla="*/ 0 60000 65536"/>
                <a:gd name="T15" fmla="*/ 0 w 576"/>
                <a:gd name="T16" fmla="*/ 0 h 480"/>
                <a:gd name="T17" fmla="*/ 576 w 576"/>
                <a:gd name="T18" fmla="*/ 480 h 480"/>
              </a:gdLst>
              <a:ahLst/>
              <a:cxnLst>
                <a:cxn ang="T10">
                  <a:pos x="T0" y="T1"/>
                </a:cxn>
                <a:cxn ang="T11">
                  <a:pos x="T2" y="T3"/>
                </a:cxn>
                <a:cxn ang="T12">
                  <a:pos x="T4" y="T5"/>
                </a:cxn>
                <a:cxn ang="T13">
                  <a:pos x="T6" y="T7"/>
                </a:cxn>
                <a:cxn ang="T14">
                  <a:pos x="T8" y="T9"/>
                </a:cxn>
              </a:cxnLst>
              <a:rect l="T15" t="T16" r="T17" b="T18"/>
              <a:pathLst>
                <a:path w="576" h="480">
                  <a:moveTo>
                    <a:pt x="0" y="240"/>
                  </a:moveTo>
                  <a:cubicBezTo>
                    <a:pt x="48" y="120"/>
                    <a:pt x="96" y="0"/>
                    <a:pt x="144" y="0"/>
                  </a:cubicBezTo>
                  <a:cubicBezTo>
                    <a:pt x="192" y="0"/>
                    <a:pt x="239" y="160"/>
                    <a:pt x="288" y="240"/>
                  </a:cubicBezTo>
                  <a:cubicBezTo>
                    <a:pt x="337" y="320"/>
                    <a:pt x="392" y="480"/>
                    <a:pt x="440" y="480"/>
                  </a:cubicBezTo>
                  <a:cubicBezTo>
                    <a:pt x="488" y="480"/>
                    <a:pt x="548" y="290"/>
                    <a:pt x="576" y="24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5" name="Rectangle 14"/>
            <p:cNvSpPr>
              <a:spLocks noChangeArrowheads="1"/>
            </p:cNvSpPr>
            <p:nvPr/>
          </p:nvSpPr>
          <p:spPr bwMode="auto">
            <a:xfrm>
              <a:off x="5534" y="2985"/>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sz="2800" i="1">
                  <a:solidFill>
                    <a:schemeClr val="tx1"/>
                  </a:solidFill>
                  <a:latin typeface="Times New Roman" panose="02020603050405020304" pitchFamily="18" charset="0"/>
                  <a:ea typeface="楷体_GB2312" pitchFamily="49" charset="-122"/>
                </a:rPr>
                <a:t>t</a:t>
              </a:r>
            </a:p>
          </p:txBody>
        </p:sp>
        <p:sp>
          <p:nvSpPr>
            <p:cNvPr id="16416" name="Rectangle 239"/>
            <p:cNvSpPr>
              <a:spLocks noChangeArrowheads="1"/>
            </p:cNvSpPr>
            <p:nvPr/>
          </p:nvSpPr>
          <p:spPr bwMode="auto">
            <a:xfrm>
              <a:off x="4656" y="3009"/>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sz="2000" i="1">
                  <a:solidFill>
                    <a:schemeClr val="tx1"/>
                  </a:solidFill>
                  <a:latin typeface="Times New Roman" panose="02020603050405020304" pitchFamily="18" charset="0"/>
                </a:rPr>
                <a:t>O</a:t>
              </a:r>
            </a:p>
          </p:txBody>
        </p:sp>
      </p:grpSp>
      <p:pic>
        <p:nvPicPr>
          <p:cNvPr id="16410" name="Picture 247" descr="图片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8450" y="704850"/>
            <a:ext cx="4210050" cy="311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Rectangle 2"/>
          <p:cNvSpPr txBox="1">
            <a:spLocks noChangeArrowheads="1"/>
          </p:cNvSpPr>
          <p:nvPr/>
        </p:nvSpPr>
        <p:spPr bwMode="auto">
          <a:xfrm>
            <a:off x="-11907" y="32543"/>
            <a:ext cx="5756275" cy="631825"/>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defRPr/>
            </a:pPr>
            <a:r>
              <a:rPr lang="en-US" altLang="zh-CN" sz="2800" b="1" kern="1200" dirty="0" smtClean="0">
                <a:solidFill>
                  <a:srgbClr val="0000FF"/>
                </a:solidFill>
                <a:latin typeface="微软雅黑" panose="020B0503020204020204" pitchFamily="34" charset="-122"/>
                <a:ea typeface="微软雅黑" panose="020B0503020204020204" pitchFamily="34" charset="-122"/>
              </a:rPr>
              <a:t>15.1.2  </a:t>
            </a:r>
            <a:r>
              <a:rPr lang="zh-CN" altLang="en-US" sz="2800" b="1" kern="1200" dirty="0" smtClean="0">
                <a:solidFill>
                  <a:srgbClr val="0000FF"/>
                </a:solidFill>
                <a:latin typeface="微软雅黑" panose="020B0503020204020204" pitchFamily="34" charset="-122"/>
                <a:ea typeface="微软雅黑" panose="020B0503020204020204" pitchFamily="34" charset="-122"/>
              </a:rPr>
              <a:t>电路的电压放大作用</a:t>
            </a:r>
            <a:endParaRPr lang="zh-CN" altLang="en-US" sz="2800" b="1" kern="12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4562"/>
                                        </p:tgtEl>
                                        <p:attrNameLst>
                                          <p:attrName>style.visibility</p:attrName>
                                        </p:attrNameLst>
                                      </p:cBhvr>
                                      <p:to>
                                        <p:strVal val="visible"/>
                                      </p:to>
                                    </p:set>
                                    <p:animEffect transition="in" filter="blinds(horizontal)">
                                      <p:cBhvr>
                                        <p:cTn id="11" dur="500"/>
                                        <p:tgtEl>
                                          <p:spTgt spid="6456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par>
                          <p:cTn id="37" fill="hold" nodeType="afterGroup">
                            <p:stCondLst>
                              <p:cond delay="500"/>
                            </p:stCondLst>
                            <p:childTnLst>
                              <p:par>
                                <p:cTn id="38" presetID="4" presetClass="entr" presetSubtype="16" fill="hold" grpId="0" nodeType="afterEffect">
                                  <p:stCondLst>
                                    <p:cond delay="0"/>
                                  </p:stCondLst>
                                  <p:childTnLst>
                                    <p:set>
                                      <p:cBhvr>
                                        <p:cTn id="39" dur="1" fill="hold">
                                          <p:stCondLst>
                                            <p:cond delay="0"/>
                                          </p:stCondLst>
                                        </p:cTn>
                                        <p:tgtEl>
                                          <p:spTgt spid="64561"/>
                                        </p:tgtEl>
                                        <p:attrNameLst>
                                          <p:attrName>style.visibility</p:attrName>
                                        </p:attrNameLst>
                                      </p:cBhvr>
                                      <p:to>
                                        <p:strVal val="visible"/>
                                      </p:to>
                                    </p:set>
                                    <p:animEffect transition="in" filter="box(in)">
                                      <p:cBhvr>
                                        <p:cTn id="40" dur="500"/>
                                        <p:tgtEl>
                                          <p:spTgt spid="64561"/>
                                        </p:tgtEl>
                                      </p:cBhvr>
                                    </p:animEffect>
                                  </p:childTnLst>
                                  <p:subTnLst>
                                    <p:set>
                                      <p:cBhvr override="childStyle">
                                        <p:cTn dur="1" fill="hold" display="0" masterRel="nextClick" afterEffect="1"/>
                                        <p:tgtEl>
                                          <p:spTgt spid="64561"/>
                                        </p:tgtEl>
                                        <p:attrNameLst>
                                          <p:attrName>style.visibility</p:attrName>
                                        </p:attrNameLst>
                                      </p:cBhvr>
                                      <p:to>
                                        <p:strVal val="hidden"/>
                                      </p:to>
                                    </p:set>
                                  </p:sub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5" fill="hold" grpId="0" nodeType="clickEffect">
                                  <p:stCondLst>
                                    <p:cond delay="0"/>
                                  </p:stCondLst>
                                  <p:childTnLst>
                                    <p:set>
                                      <p:cBhvr>
                                        <p:cTn id="44" dur="1" fill="hold">
                                          <p:stCondLst>
                                            <p:cond delay="0"/>
                                          </p:stCondLst>
                                        </p:cTn>
                                        <p:tgtEl>
                                          <p:spTgt spid="64563"/>
                                        </p:tgtEl>
                                        <p:attrNameLst>
                                          <p:attrName>style.visibility</p:attrName>
                                        </p:attrNameLst>
                                      </p:cBhvr>
                                      <p:to>
                                        <p:strVal val="visible"/>
                                      </p:to>
                                    </p:set>
                                    <p:animEffect transition="in" filter="blinds(vertical)">
                                      <p:cBhvr>
                                        <p:cTn id="45" dur="500"/>
                                        <p:tgtEl>
                                          <p:spTgt spid="6456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500"/>
                                        <p:tgtEl>
                                          <p:spTgt spid="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left)">
                                      <p:cBhvr>
                                        <p:cTn id="55" dur="500"/>
                                        <p:tgtEl>
                                          <p:spTgt spid="1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64573">
                                            <p:bg/>
                                          </p:spTgt>
                                        </p:tgtEl>
                                        <p:attrNameLst>
                                          <p:attrName>style.visibility</p:attrName>
                                        </p:attrNameLst>
                                      </p:cBhvr>
                                      <p:to>
                                        <p:strVal val="visible"/>
                                      </p:to>
                                    </p:set>
                                    <p:animEffect transition="in" filter="wipe(left)">
                                      <p:cBhvr>
                                        <p:cTn id="60" dur="500"/>
                                        <p:tgtEl>
                                          <p:spTgt spid="64573">
                                            <p:bg/>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64573">
                                            <p:txEl>
                                              <p:pRg st="0" end="0"/>
                                            </p:txEl>
                                          </p:spTgt>
                                        </p:tgtEl>
                                        <p:attrNameLst>
                                          <p:attrName>style.visibility</p:attrName>
                                        </p:attrNameLst>
                                      </p:cBhvr>
                                      <p:to>
                                        <p:strVal val="visible"/>
                                      </p:to>
                                    </p:set>
                                    <p:animEffect transition="in" filter="wipe(left)">
                                      <p:cBhvr>
                                        <p:cTn id="65" dur="500"/>
                                        <p:tgtEl>
                                          <p:spTgt spid="64573">
                                            <p:txEl>
                                              <p:pRg st="0" end="0"/>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64573">
                                            <p:txEl>
                                              <p:pRg st="1" end="1"/>
                                            </p:txEl>
                                          </p:spTgt>
                                        </p:tgtEl>
                                        <p:attrNameLst>
                                          <p:attrName>style.visibility</p:attrName>
                                        </p:attrNameLst>
                                      </p:cBhvr>
                                      <p:to>
                                        <p:strVal val="visible"/>
                                      </p:to>
                                    </p:set>
                                    <p:animEffect transition="in" filter="wipe(left)">
                                      <p:cBhvr>
                                        <p:cTn id="70" dur="500"/>
                                        <p:tgtEl>
                                          <p:spTgt spid="64573">
                                            <p:txEl>
                                              <p:pRg st="1" end="1"/>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64573">
                                            <p:txEl>
                                              <p:pRg st="2" end="2"/>
                                            </p:txEl>
                                          </p:spTgt>
                                        </p:tgtEl>
                                        <p:attrNameLst>
                                          <p:attrName>style.visibility</p:attrName>
                                        </p:attrNameLst>
                                      </p:cBhvr>
                                      <p:to>
                                        <p:strVal val="visible"/>
                                      </p:to>
                                    </p:set>
                                    <p:animEffect transition="in" filter="wipe(left)">
                                      <p:cBhvr>
                                        <p:cTn id="75" dur="500"/>
                                        <p:tgtEl>
                                          <p:spTgt spid="6457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61" grpId="0" autoUpdateAnimBg="0"/>
      <p:bldP spid="64562" grpId="0" animBg="1" autoUpdateAnimBg="0"/>
      <p:bldP spid="64563" grpId="0" animBg="1" autoUpdateAnimBg="0"/>
      <p:bldP spid="64573" grpId="0" build="p"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775" name="Text Box 287"/>
          <p:cNvSpPr txBox="1">
            <a:spLocks noChangeArrowheads="1"/>
          </p:cNvSpPr>
          <p:nvPr/>
        </p:nvSpPr>
        <p:spPr bwMode="auto">
          <a:xfrm>
            <a:off x="415925" y="1633067"/>
            <a:ext cx="8464550" cy="946150"/>
          </a:xfrm>
          <a:prstGeom prst="rect">
            <a:avLst/>
          </a:prstGeom>
          <a:noFill/>
          <a:ln w="38100">
            <a:noFill/>
            <a:miter lim="800000"/>
            <a:headEnd/>
            <a:tailEnd/>
          </a:ln>
          <a:effectLst/>
        </p:spPr>
        <p:txBody>
          <a:bodyPr>
            <a:spAutoFit/>
          </a:bodyPr>
          <a:lstStyle/>
          <a:p>
            <a:pPr>
              <a:spcBef>
                <a:spcPct val="50000"/>
              </a:spcBef>
              <a:defRPr/>
            </a:pPr>
            <a:r>
              <a:rPr lang="en-US" altLang="zh-CN" sz="2800">
                <a:solidFill>
                  <a:schemeClr val="tx2"/>
                </a:solidFill>
                <a:effectLst>
                  <a:outerShdw blurRad="38100" dist="38100" dir="2700000" algn="tl">
                    <a:srgbClr val="C0C0C0"/>
                  </a:outerShdw>
                </a:effectLst>
                <a:latin typeface="Times New Roman" pitchFamily="18" charset="0"/>
              </a:rPr>
              <a:t>        </a:t>
            </a:r>
            <a:r>
              <a:rPr lang="zh-CN" altLang="en-US" sz="2800">
                <a:solidFill>
                  <a:schemeClr val="tx2"/>
                </a:solidFill>
                <a:effectLst>
                  <a:outerShdw blurRad="38100" dist="38100" dir="2700000" algn="tl">
                    <a:srgbClr val="C0C0C0"/>
                  </a:outerShdw>
                </a:effectLst>
                <a:latin typeface="Times New Roman" pitchFamily="18" charset="0"/>
              </a:rPr>
              <a:t>两管集电极电位呈等量同向变化，所以输出电压为零，即</a:t>
            </a:r>
            <a:r>
              <a:rPr lang="zh-CN" altLang="en-US" sz="2800">
                <a:solidFill>
                  <a:srgbClr val="CC0000"/>
                </a:solidFill>
                <a:effectLst>
                  <a:outerShdw blurRad="38100" dist="38100" dir="2700000" algn="tl">
                    <a:srgbClr val="C0C0C0"/>
                  </a:outerShdw>
                </a:effectLst>
                <a:latin typeface="Times New Roman" pitchFamily="18" charset="0"/>
              </a:rPr>
              <a:t>对共模信号没有放大能力</a:t>
            </a:r>
            <a:r>
              <a:rPr lang="zh-CN" altLang="en-US" sz="2800">
                <a:solidFill>
                  <a:schemeClr val="tx2"/>
                </a:solidFill>
                <a:effectLst>
                  <a:outerShdw blurRad="38100" dist="38100" dir="2700000" algn="tl">
                    <a:srgbClr val="C0C0C0"/>
                  </a:outerShdw>
                </a:effectLst>
                <a:latin typeface="Times New Roman" pitchFamily="18" charset="0"/>
              </a:rPr>
              <a:t>。</a:t>
            </a:r>
          </a:p>
        </p:txBody>
      </p:sp>
      <p:sp>
        <p:nvSpPr>
          <p:cNvPr id="191776" name="Rectangle 288" descr="40%"/>
          <p:cNvSpPr>
            <a:spLocks noChangeArrowheads="1"/>
          </p:cNvSpPr>
          <p:nvPr/>
        </p:nvSpPr>
        <p:spPr bwMode="auto">
          <a:xfrm>
            <a:off x="35496" y="764704"/>
            <a:ext cx="2603500" cy="519113"/>
          </a:xfrm>
          <a:prstGeom prst="rect">
            <a:avLst/>
          </a:prstGeom>
          <a:noFill/>
          <a:ln w="28575">
            <a:noFill/>
            <a:miter lim="800000"/>
            <a:headEnd/>
            <a:tailEnd/>
          </a:ln>
          <a:effectLst/>
        </p:spPr>
        <p:txBody>
          <a:bodyPr>
            <a:spAutoFit/>
          </a:bodyPr>
          <a:lstStyle/>
          <a:p>
            <a:pPr>
              <a:spcBef>
                <a:spcPct val="50000"/>
              </a:spcBef>
              <a:defRPr/>
            </a:pPr>
            <a:r>
              <a:rPr lang="en-US" altLang="zh-CN" sz="2800" dirty="0" smtClean="0">
                <a:solidFill>
                  <a:srgbClr val="E60000"/>
                </a:solidFill>
                <a:effectLst>
                  <a:outerShdw blurRad="38100" dist="38100" dir="2700000" algn="tl">
                    <a:srgbClr val="C0C0C0"/>
                  </a:outerShdw>
                </a:effectLst>
                <a:latin typeface="Times New Roman" pitchFamily="18" charset="0"/>
              </a:rPr>
              <a:t>1). </a:t>
            </a:r>
            <a:r>
              <a:rPr lang="zh-CN" altLang="en-US" sz="2800" dirty="0">
                <a:solidFill>
                  <a:srgbClr val="E60000"/>
                </a:solidFill>
                <a:effectLst>
                  <a:outerShdw blurRad="38100" dist="38100" dir="2700000" algn="tl">
                    <a:srgbClr val="C0C0C0"/>
                  </a:outerShdw>
                </a:effectLst>
                <a:latin typeface="Times New Roman" pitchFamily="18" charset="0"/>
              </a:rPr>
              <a:t>共模信号</a:t>
            </a:r>
            <a:endParaRPr lang="zh-CN" altLang="en-US" sz="2800" dirty="0">
              <a:solidFill>
                <a:srgbClr val="003399"/>
              </a:solidFill>
              <a:effectLst>
                <a:outerShdw blurRad="38100" dist="38100" dir="2700000" algn="tl">
                  <a:srgbClr val="C0C0C0"/>
                </a:outerShdw>
              </a:effectLst>
              <a:latin typeface="Times New Roman" pitchFamily="18" charset="0"/>
            </a:endParaRPr>
          </a:p>
        </p:txBody>
      </p:sp>
      <p:sp>
        <p:nvSpPr>
          <p:cNvPr id="191777" name="Text Box 289" descr="20%"/>
          <p:cNvSpPr txBox="1">
            <a:spLocks noChangeArrowheads="1"/>
          </p:cNvSpPr>
          <p:nvPr/>
        </p:nvSpPr>
        <p:spPr bwMode="auto">
          <a:xfrm>
            <a:off x="395288" y="2534767"/>
            <a:ext cx="8569325" cy="1031875"/>
          </a:xfrm>
          <a:prstGeom prst="rect">
            <a:avLst/>
          </a:prstGeom>
          <a:noFill/>
          <a:ln w="28575">
            <a:noFill/>
            <a:miter lim="800000"/>
            <a:headEnd/>
            <a:tailEnd/>
          </a:ln>
          <a:effectLst/>
        </p:spPr>
        <p:txBody>
          <a:bodyPr>
            <a:spAutoFit/>
          </a:bodyPr>
          <a:lstStyle/>
          <a:p>
            <a:pPr eaLnBrk="1" hangingPunct="1">
              <a:lnSpc>
                <a:spcPct val="110000"/>
              </a:lnSpc>
              <a:defRPr/>
            </a:pPr>
            <a:r>
              <a:rPr lang="en-US" altLang="zh-CN" sz="2800">
                <a:solidFill>
                  <a:srgbClr val="000099"/>
                </a:solidFill>
                <a:effectLst>
                  <a:outerShdw blurRad="38100" dist="38100" dir="2700000" algn="tl">
                    <a:srgbClr val="C0C0C0"/>
                  </a:outerShdw>
                </a:effectLst>
                <a:latin typeface="Times New Roman" pitchFamily="18" charset="0"/>
              </a:rPr>
              <a:t>        </a:t>
            </a:r>
            <a:r>
              <a:rPr lang="zh-CN" altLang="en-US" sz="2800">
                <a:solidFill>
                  <a:srgbClr val="000099"/>
                </a:solidFill>
                <a:effectLst>
                  <a:outerShdw blurRad="38100" dist="38100" dir="2700000" algn="tl">
                    <a:srgbClr val="C0C0C0"/>
                  </a:outerShdw>
                </a:effectLst>
                <a:latin typeface="Times New Roman" pitchFamily="18" charset="0"/>
              </a:rPr>
              <a:t>差分电路抑制共模信号能力的大小，反映了它对零点漂移的抑制水平。</a:t>
            </a:r>
          </a:p>
        </p:txBody>
      </p:sp>
      <p:sp>
        <p:nvSpPr>
          <p:cNvPr id="191778" name="AutoShape 290" descr="小棋盘"/>
          <p:cNvSpPr>
            <a:spLocks noChangeArrowheads="1"/>
          </p:cNvSpPr>
          <p:nvPr/>
        </p:nvSpPr>
        <p:spPr bwMode="auto">
          <a:xfrm>
            <a:off x="3384550" y="277813"/>
            <a:ext cx="2051050" cy="919162"/>
          </a:xfrm>
          <a:prstGeom prst="wedgeEllipseCallout">
            <a:avLst>
              <a:gd name="adj1" fmla="val -95642"/>
              <a:gd name="adj2" fmla="val 40842"/>
            </a:avLst>
          </a:prstGeom>
          <a:pattFill prst="smCheck">
            <a:fgClr>
              <a:srgbClr val="FFFF00"/>
            </a:fgClr>
            <a:bgClr>
              <a:srgbClr val="FFFFFF"/>
            </a:bgClr>
          </a:pattFill>
          <a:ln w="28575">
            <a:solidFill>
              <a:srgbClr val="007E00"/>
            </a:solidFill>
            <a:miter lim="800000"/>
            <a:headEnd/>
            <a:tailEnd/>
          </a:ln>
          <a:effectLst/>
        </p:spPr>
        <p:txBody>
          <a:bodyPr wrap="none" anchor="ctr"/>
          <a:lstStyle/>
          <a:p>
            <a:pPr eaLnBrk="1" hangingPunct="1">
              <a:defRPr/>
            </a:pPr>
            <a:r>
              <a:rPr lang="zh-CN" altLang="en-US">
                <a:solidFill>
                  <a:srgbClr val="FF3300"/>
                </a:solidFill>
                <a:effectLst>
                  <a:outerShdw blurRad="38100" dist="38100" dir="2700000" algn="tl">
                    <a:srgbClr val="C0C0C0"/>
                  </a:outerShdw>
                </a:effectLst>
                <a:latin typeface="Times New Roman" pitchFamily="18" charset="0"/>
              </a:rPr>
              <a:t>共模信号</a:t>
            </a:r>
          </a:p>
          <a:p>
            <a:pPr eaLnBrk="1" hangingPunct="1">
              <a:defRPr/>
            </a:pPr>
            <a:r>
              <a:rPr lang="zh-CN" altLang="en-US">
                <a:solidFill>
                  <a:srgbClr val="FF3300"/>
                </a:solidFill>
                <a:effectLst>
                  <a:outerShdw blurRad="38100" dist="38100" dir="2700000" algn="tl">
                    <a:srgbClr val="C0C0C0"/>
                  </a:outerShdw>
                </a:effectLst>
                <a:latin typeface="Times New Roman" pitchFamily="18" charset="0"/>
              </a:rPr>
              <a:t> 需要抑制</a:t>
            </a:r>
          </a:p>
        </p:txBody>
      </p:sp>
      <p:sp>
        <p:nvSpPr>
          <p:cNvPr id="191779" name="Rectangle 291"/>
          <p:cNvSpPr>
            <a:spLocks noGrp="1" noChangeArrowheads="1"/>
          </p:cNvSpPr>
          <p:nvPr>
            <p:ph type="ctrTitle" idx="4294967295"/>
          </p:nvPr>
        </p:nvSpPr>
        <p:spPr bwMode="auto">
          <a:xfrm>
            <a:off x="0" y="3789363"/>
            <a:ext cx="2514600" cy="5334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dirty="0" smtClean="0">
                <a:solidFill>
                  <a:srgbClr val="E60000"/>
                </a:solidFill>
                <a:effectLst>
                  <a:outerShdw blurRad="38100" dist="38100" dir="2700000" algn="tl">
                    <a:srgbClr val="C0C0C0"/>
                  </a:outerShdw>
                </a:effectLst>
              </a:rPr>
              <a:t>2). </a:t>
            </a:r>
            <a:r>
              <a:rPr lang="zh-CN" altLang="en-US" sz="2800" b="1" dirty="0" smtClean="0">
                <a:solidFill>
                  <a:srgbClr val="E60000"/>
                </a:solidFill>
                <a:effectLst>
                  <a:outerShdw blurRad="38100" dist="38100" dir="2700000" algn="tl">
                    <a:srgbClr val="C0C0C0"/>
                  </a:outerShdw>
                </a:effectLst>
              </a:rPr>
              <a:t>差模信号</a:t>
            </a:r>
            <a:r>
              <a:rPr lang="zh-CN" altLang="en-US" sz="2800" dirty="0" smtClean="0">
                <a:solidFill>
                  <a:srgbClr val="E60000"/>
                </a:solidFill>
              </a:rPr>
              <a:t> </a:t>
            </a:r>
          </a:p>
        </p:txBody>
      </p:sp>
      <p:sp>
        <p:nvSpPr>
          <p:cNvPr id="191780" name="Text Box 292"/>
          <p:cNvSpPr txBox="1">
            <a:spLocks noChangeArrowheads="1"/>
          </p:cNvSpPr>
          <p:nvPr/>
        </p:nvSpPr>
        <p:spPr bwMode="auto">
          <a:xfrm>
            <a:off x="971550" y="4781550"/>
            <a:ext cx="7391400" cy="519113"/>
          </a:xfrm>
          <a:prstGeom prst="rect">
            <a:avLst/>
          </a:prstGeom>
          <a:noFill/>
          <a:ln w="38100">
            <a:noFill/>
            <a:miter lim="800000"/>
            <a:headEnd/>
            <a:tailEnd/>
          </a:ln>
          <a:effectLst/>
        </p:spPr>
        <p:txBody>
          <a:bodyPr>
            <a:spAutoFit/>
          </a:bodyPr>
          <a:lstStyle/>
          <a:p>
            <a:pPr>
              <a:spcBef>
                <a:spcPct val="50000"/>
              </a:spcBef>
              <a:defRPr/>
            </a:pPr>
            <a:r>
              <a:rPr lang="zh-CN" altLang="en-US" sz="2800">
                <a:solidFill>
                  <a:schemeClr val="tx2"/>
                </a:solidFill>
                <a:effectLst>
                  <a:outerShdw blurRad="38100" dist="38100" dir="2700000" algn="tl">
                    <a:srgbClr val="C0C0C0"/>
                  </a:outerShdw>
                </a:effectLst>
                <a:latin typeface="Times New Roman" pitchFamily="18" charset="0"/>
              </a:rPr>
              <a:t>两管集电极电位一减一增，呈等量异向变化，</a:t>
            </a:r>
          </a:p>
        </p:txBody>
      </p:sp>
      <p:sp>
        <p:nvSpPr>
          <p:cNvPr id="191781" name="Rectangle 293" descr="40%"/>
          <p:cNvSpPr>
            <a:spLocks noChangeArrowheads="1"/>
          </p:cNvSpPr>
          <p:nvPr/>
        </p:nvSpPr>
        <p:spPr bwMode="auto">
          <a:xfrm>
            <a:off x="533400" y="4235450"/>
            <a:ext cx="6486525" cy="519113"/>
          </a:xfrm>
          <a:prstGeom prst="rect">
            <a:avLst/>
          </a:prstGeom>
          <a:noFill/>
          <a:ln w="28575">
            <a:noFill/>
            <a:miter lim="800000"/>
            <a:headEnd/>
            <a:tailEnd/>
          </a:ln>
          <a:effectLst/>
        </p:spPr>
        <p:txBody>
          <a:bodyPr>
            <a:spAutoFit/>
          </a:bodyPr>
          <a:lstStyle/>
          <a:p>
            <a:pPr>
              <a:spcBef>
                <a:spcPct val="50000"/>
              </a:spcBef>
              <a:defRPr/>
            </a:pPr>
            <a:r>
              <a:rPr lang="en-US" altLang="zh-CN" sz="2800" i="1">
                <a:solidFill>
                  <a:srgbClr val="003399"/>
                </a:solidFill>
                <a:effectLst>
                  <a:outerShdw blurRad="38100" dist="38100" dir="2700000" algn="tl">
                    <a:srgbClr val="C0C0C0"/>
                  </a:outerShdw>
                </a:effectLst>
                <a:latin typeface="Times New Roman" pitchFamily="18" charset="0"/>
                <a:ea typeface="楷体_GB2312" pitchFamily="49" charset="-122"/>
              </a:rPr>
              <a:t>      u</a:t>
            </a:r>
            <a:r>
              <a:rPr lang="en-US" altLang="zh-CN" sz="2800" baseline="-25000">
                <a:solidFill>
                  <a:srgbClr val="003399"/>
                </a:solidFill>
                <a:effectLst>
                  <a:outerShdw blurRad="38100" dist="38100" dir="2700000" algn="tl">
                    <a:srgbClr val="C0C0C0"/>
                  </a:outerShdw>
                </a:effectLst>
                <a:latin typeface="Times New Roman" pitchFamily="18" charset="0"/>
                <a:ea typeface="楷体_GB2312" pitchFamily="49" charset="-122"/>
              </a:rPr>
              <a:t>I1 </a:t>
            </a:r>
            <a:r>
              <a:rPr lang="en-US" altLang="zh-CN" sz="2800">
                <a:solidFill>
                  <a:srgbClr val="003399"/>
                </a:solidFill>
                <a:effectLst>
                  <a:outerShdw blurRad="38100" dist="38100" dir="2700000" algn="tl">
                    <a:srgbClr val="C0C0C0"/>
                  </a:outerShdw>
                </a:effectLst>
                <a:latin typeface="Times New Roman" pitchFamily="18" charset="0"/>
                <a:ea typeface="楷体_GB2312" pitchFamily="49" charset="-122"/>
              </a:rPr>
              <a:t>= – </a:t>
            </a:r>
            <a:r>
              <a:rPr lang="en-US" altLang="zh-CN" sz="2800" i="1">
                <a:solidFill>
                  <a:srgbClr val="003399"/>
                </a:solidFill>
                <a:effectLst>
                  <a:outerShdw blurRad="38100" dist="38100" dir="2700000" algn="tl">
                    <a:srgbClr val="C0C0C0"/>
                  </a:outerShdw>
                </a:effectLst>
                <a:latin typeface="Times New Roman" pitchFamily="18" charset="0"/>
                <a:ea typeface="楷体_GB2312" pitchFamily="49" charset="-122"/>
              </a:rPr>
              <a:t>u</a:t>
            </a:r>
            <a:r>
              <a:rPr lang="en-US" altLang="zh-CN" sz="2800" baseline="-25000">
                <a:solidFill>
                  <a:srgbClr val="003399"/>
                </a:solidFill>
                <a:effectLst>
                  <a:outerShdw blurRad="38100" dist="38100" dir="2700000" algn="tl">
                    <a:srgbClr val="C0C0C0"/>
                  </a:outerShdw>
                </a:effectLst>
                <a:latin typeface="Times New Roman" pitchFamily="18" charset="0"/>
                <a:ea typeface="楷体_GB2312" pitchFamily="49" charset="-122"/>
              </a:rPr>
              <a:t>I2</a:t>
            </a:r>
            <a:r>
              <a:rPr lang="zh-CN" altLang="en-US" sz="2800" baseline="-25000">
                <a:solidFill>
                  <a:srgbClr val="003399"/>
                </a:solidFill>
                <a:effectLst>
                  <a:outerShdw blurRad="38100" dist="38100" dir="2700000" algn="tl">
                    <a:srgbClr val="C0C0C0"/>
                  </a:outerShdw>
                </a:effectLst>
                <a:latin typeface="Times New Roman" pitchFamily="18" charset="0"/>
                <a:ea typeface="楷体_GB2312" pitchFamily="49" charset="-122"/>
              </a:rPr>
              <a:t>　</a:t>
            </a:r>
            <a:r>
              <a:rPr lang="zh-CN" altLang="en-US" sz="2800">
                <a:solidFill>
                  <a:srgbClr val="003399"/>
                </a:solidFill>
                <a:effectLst>
                  <a:outerShdw blurRad="38100" dist="38100" dir="2700000" algn="tl">
                    <a:srgbClr val="C0C0C0"/>
                  </a:outerShdw>
                </a:effectLst>
                <a:latin typeface="Times New Roman" pitchFamily="18" charset="0"/>
              </a:rPr>
              <a:t>大小相等、极性相反。</a:t>
            </a:r>
          </a:p>
        </p:txBody>
      </p:sp>
      <p:sp>
        <p:nvSpPr>
          <p:cNvPr id="191782" name="Text Box 294"/>
          <p:cNvSpPr txBox="1">
            <a:spLocks noChangeArrowheads="1"/>
          </p:cNvSpPr>
          <p:nvPr/>
        </p:nvSpPr>
        <p:spPr bwMode="auto">
          <a:xfrm>
            <a:off x="990600" y="5286375"/>
            <a:ext cx="7772400" cy="519113"/>
          </a:xfrm>
          <a:prstGeom prst="rect">
            <a:avLst/>
          </a:prstGeom>
          <a:noFill/>
          <a:ln w="12700">
            <a:noFill/>
            <a:miter lim="800000"/>
            <a:headEnd/>
            <a:tailEnd/>
          </a:ln>
          <a:effectLst/>
        </p:spPr>
        <p:txBody>
          <a:bodyPr>
            <a:spAutoFit/>
          </a:bodyPr>
          <a:lstStyle/>
          <a:p>
            <a:pPr>
              <a:spcBef>
                <a:spcPct val="50000"/>
              </a:spcBef>
              <a:defRPr/>
            </a:pPr>
            <a:r>
              <a:rPr lang="en-US" altLang="zh-CN" sz="2800" i="1">
                <a:effectLst>
                  <a:outerShdw blurRad="38100" dist="38100" dir="2700000" algn="tl">
                    <a:srgbClr val="C0C0C0"/>
                  </a:outerShdw>
                </a:effectLst>
                <a:latin typeface="Times New Roman" pitchFamily="18" charset="0"/>
                <a:ea typeface="楷体_GB2312" pitchFamily="49" charset="-122"/>
              </a:rPr>
              <a:t>u</a:t>
            </a:r>
            <a:r>
              <a:rPr lang="en-US" altLang="zh-CN" sz="2200" baseline="-25000">
                <a:effectLst>
                  <a:outerShdw blurRad="38100" dist="38100" dir="2700000" algn="tl">
                    <a:srgbClr val="C0C0C0"/>
                  </a:outerShdw>
                </a:effectLst>
                <a:latin typeface="Times New Roman" pitchFamily="18" charset="0"/>
                <a:ea typeface="楷体_GB2312" pitchFamily="49" charset="-122"/>
              </a:rPr>
              <a:t>O</a:t>
            </a:r>
            <a:r>
              <a:rPr lang="en-US" altLang="zh-CN" sz="2800">
                <a:effectLst>
                  <a:outerShdw blurRad="38100" dist="38100" dir="2700000" algn="tl">
                    <a:srgbClr val="C0C0C0"/>
                  </a:outerShdw>
                </a:effectLst>
                <a:latin typeface="Times New Roman" pitchFamily="18" charset="0"/>
                <a:ea typeface="楷体_GB2312" pitchFamily="49" charset="-122"/>
              </a:rPr>
              <a:t>= (</a:t>
            </a:r>
            <a:r>
              <a:rPr lang="en-US" altLang="zh-CN" sz="2800" i="1">
                <a:effectLst>
                  <a:outerShdw blurRad="38100" dist="38100" dir="2700000" algn="tl">
                    <a:srgbClr val="C0C0C0"/>
                  </a:outerShdw>
                </a:effectLst>
                <a:latin typeface="Times New Roman" pitchFamily="18" charset="0"/>
                <a:ea typeface="楷体_GB2312" pitchFamily="49" charset="-122"/>
              </a:rPr>
              <a:t>V</a:t>
            </a:r>
            <a:r>
              <a:rPr lang="en-US" altLang="zh-CN" sz="2800" baseline="-25000">
                <a:effectLst>
                  <a:outerShdw blurRad="38100" dist="38100" dir="2700000" algn="tl">
                    <a:srgbClr val="C0C0C0"/>
                  </a:outerShdw>
                </a:effectLst>
                <a:latin typeface="Times New Roman" pitchFamily="18" charset="0"/>
                <a:ea typeface="楷体_GB2312" pitchFamily="49" charset="-122"/>
              </a:rPr>
              <a:t>C1</a:t>
            </a:r>
            <a:r>
              <a:rPr lang="zh-CN" altLang="en-US" sz="2800">
                <a:effectLst>
                  <a:outerShdw blurRad="38100" dist="38100" dir="2700000" algn="tl">
                    <a:srgbClr val="C0C0C0"/>
                  </a:outerShdw>
                </a:effectLst>
                <a:latin typeface="Times New Roman" pitchFamily="18" charset="0"/>
                <a:ea typeface="楷体_GB2312" pitchFamily="49" charset="-122"/>
              </a:rPr>
              <a:t>－</a:t>
            </a:r>
            <a:r>
              <a:rPr lang="zh-CN" altLang="en-US" sz="2800">
                <a:effectLst>
                  <a:outerShdw blurRad="38100" dist="38100" dir="2700000" algn="tl">
                    <a:srgbClr val="C0C0C0"/>
                  </a:outerShdw>
                </a:effectLst>
                <a:latin typeface="Times New Roman" pitchFamily="18" charset="0"/>
                <a:ea typeface="楷体_GB2312" pitchFamily="49" charset="-122"/>
                <a:sym typeface="Symbol" pitchFamily="18" charset="2"/>
              </a:rPr>
              <a:t></a:t>
            </a:r>
            <a:r>
              <a:rPr lang="en-US" altLang="zh-CN" sz="2800" i="1">
                <a:effectLst>
                  <a:outerShdw blurRad="38100" dist="38100" dir="2700000" algn="tl">
                    <a:srgbClr val="C0C0C0"/>
                  </a:outerShdw>
                </a:effectLst>
                <a:latin typeface="Times New Roman" pitchFamily="18" charset="0"/>
                <a:ea typeface="楷体_GB2312" pitchFamily="49" charset="-122"/>
              </a:rPr>
              <a:t>V</a:t>
            </a:r>
            <a:r>
              <a:rPr lang="en-US" altLang="zh-CN" sz="2800" baseline="-25000">
                <a:effectLst>
                  <a:outerShdw blurRad="38100" dist="38100" dir="2700000" algn="tl">
                    <a:srgbClr val="C0C0C0"/>
                  </a:outerShdw>
                </a:effectLst>
                <a:latin typeface="Times New Roman" pitchFamily="18" charset="0"/>
                <a:ea typeface="楷体_GB2312" pitchFamily="49" charset="-122"/>
              </a:rPr>
              <a:t>C1</a:t>
            </a:r>
            <a:r>
              <a:rPr lang="en-US" altLang="zh-CN" baseline="-25000">
                <a:effectLst>
                  <a:outerShdw blurRad="38100" dist="38100" dir="2700000" algn="tl">
                    <a:srgbClr val="C0C0C0"/>
                  </a:outerShdw>
                </a:effectLst>
                <a:latin typeface="Times New Roman" pitchFamily="18" charset="0"/>
                <a:ea typeface="楷体_GB2312" pitchFamily="49" charset="-122"/>
              </a:rPr>
              <a:t> </a:t>
            </a:r>
            <a:r>
              <a:rPr lang="en-US" altLang="zh-CN" baseline="-50000">
                <a:effectLst>
                  <a:outerShdw blurRad="38100" dist="38100" dir="2700000" algn="tl">
                    <a:srgbClr val="C0C0C0"/>
                  </a:outerShdw>
                </a:effectLst>
                <a:latin typeface="Times New Roman" pitchFamily="18" charset="0"/>
                <a:ea typeface="楷体_GB2312" pitchFamily="49" charset="-122"/>
              </a:rPr>
              <a:t> </a:t>
            </a:r>
            <a:r>
              <a:rPr lang="en-US" altLang="zh-CN" sz="2800">
                <a:effectLst>
                  <a:outerShdw blurRad="38100" dist="38100" dir="2700000" algn="tl">
                    <a:srgbClr val="C0C0C0"/>
                  </a:outerShdw>
                </a:effectLst>
                <a:latin typeface="Times New Roman" pitchFamily="18" charset="0"/>
                <a:ea typeface="楷体_GB2312" pitchFamily="49" charset="-122"/>
              </a:rPr>
              <a:t>)</a:t>
            </a:r>
            <a:r>
              <a:rPr lang="zh-CN" altLang="en-US" sz="2800">
                <a:effectLst>
                  <a:outerShdw blurRad="38100" dist="38100" dir="2700000" algn="tl">
                    <a:srgbClr val="C0C0C0"/>
                  </a:outerShdw>
                </a:effectLst>
                <a:latin typeface="Times New Roman" pitchFamily="18" charset="0"/>
                <a:ea typeface="楷体_GB2312" pitchFamily="49" charset="-122"/>
              </a:rPr>
              <a:t>－</a:t>
            </a:r>
            <a:r>
              <a:rPr lang="en-US" altLang="zh-CN" sz="2800">
                <a:effectLst>
                  <a:outerShdw blurRad="38100" dist="38100" dir="2700000" algn="tl">
                    <a:srgbClr val="C0C0C0"/>
                  </a:outerShdw>
                </a:effectLst>
                <a:latin typeface="Times New Roman" pitchFamily="18" charset="0"/>
                <a:ea typeface="楷体_GB2312" pitchFamily="49" charset="-122"/>
              </a:rPr>
              <a:t>(</a:t>
            </a:r>
            <a:r>
              <a:rPr lang="en-US" altLang="zh-CN" sz="2800" i="1">
                <a:effectLst>
                  <a:outerShdw blurRad="38100" dist="38100" dir="2700000" algn="tl">
                    <a:srgbClr val="C0C0C0"/>
                  </a:outerShdw>
                </a:effectLst>
                <a:latin typeface="Times New Roman" pitchFamily="18" charset="0"/>
                <a:ea typeface="楷体_GB2312" pitchFamily="49" charset="-122"/>
              </a:rPr>
              <a:t>V</a:t>
            </a:r>
            <a:r>
              <a:rPr lang="en-US" altLang="zh-CN" sz="2800" baseline="-25000">
                <a:effectLst>
                  <a:outerShdw blurRad="38100" dist="38100" dir="2700000" algn="tl">
                    <a:srgbClr val="C0C0C0"/>
                  </a:outerShdw>
                </a:effectLst>
                <a:latin typeface="Times New Roman" pitchFamily="18" charset="0"/>
                <a:ea typeface="楷体_GB2312" pitchFamily="49" charset="-122"/>
              </a:rPr>
              <a:t>C2 </a:t>
            </a:r>
            <a:r>
              <a:rPr lang="en-US" altLang="zh-CN" sz="2800">
                <a:effectLst>
                  <a:outerShdw blurRad="38100" dist="38100" dir="2700000" algn="tl">
                    <a:srgbClr val="C0C0C0"/>
                  </a:outerShdw>
                </a:effectLst>
                <a:latin typeface="Times New Roman" pitchFamily="18" charset="0"/>
                <a:ea typeface="楷体_GB2312" pitchFamily="49" charset="-122"/>
              </a:rPr>
              <a:t>+</a:t>
            </a:r>
            <a:r>
              <a:rPr lang="en-US" altLang="zh-CN" sz="2800">
                <a:effectLst>
                  <a:outerShdw blurRad="38100" dist="38100" dir="2700000" algn="tl">
                    <a:srgbClr val="C0C0C0"/>
                  </a:outerShdw>
                </a:effectLst>
                <a:latin typeface="Times New Roman" pitchFamily="18" charset="0"/>
                <a:ea typeface="楷体_GB2312" pitchFamily="49" charset="-122"/>
                <a:sym typeface="Symbol" pitchFamily="18" charset="2"/>
              </a:rPr>
              <a:t></a:t>
            </a:r>
            <a:r>
              <a:rPr lang="en-US" altLang="zh-CN" sz="2800">
                <a:effectLst>
                  <a:outerShdw blurRad="38100" dist="38100" dir="2700000" algn="tl">
                    <a:srgbClr val="C0C0C0"/>
                  </a:outerShdw>
                </a:effectLst>
                <a:latin typeface="Times New Roman" pitchFamily="18" charset="0"/>
                <a:ea typeface="楷体_GB2312" pitchFamily="49" charset="-122"/>
              </a:rPr>
              <a:t> </a:t>
            </a:r>
            <a:r>
              <a:rPr lang="en-US" altLang="zh-CN" sz="2800" i="1">
                <a:effectLst>
                  <a:outerShdw blurRad="38100" dist="38100" dir="2700000" algn="tl">
                    <a:srgbClr val="C0C0C0"/>
                  </a:outerShdw>
                </a:effectLst>
                <a:latin typeface="Times New Roman" pitchFamily="18" charset="0"/>
                <a:ea typeface="楷体_GB2312" pitchFamily="49" charset="-122"/>
              </a:rPr>
              <a:t>V</a:t>
            </a:r>
            <a:r>
              <a:rPr lang="en-US" altLang="zh-CN" sz="2800" baseline="-25000">
                <a:effectLst>
                  <a:outerShdw blurRad="38100" dist="38100" dir="2700000" algn="tl">
                    <a:srgbClr val="C0C0C0"/>
                  </a:outerShdw>
                </a:effectLst>
                <a:latin typeface="Times New Roman" pitchFamily="18" charset="0"/>
                <a:ea typeface="楷体_GB2312" pitchFamily="49" charset="-122"/>
              </a:rPr>
              <a:t>C</a:t>
            </a:r>
            <a:r>
              <a:rPr lang="zh-CN" altLang="en-US" sz="2800" baseline="-25000">
                <a:effectLst>
                  <a:outerShdw blurRad="38100" dist="38100" dir="2700000" algn="tl">
                    <a:srgbClr val="C0C0C0"/>
                  </a:outerShdw>
                </a:effectLst>
                <a:latin typeface="Times New Roman" pitchFamily="18" charset="0"/>
                <a:ea typeface="楷体_GB2312" pitchFamily="49" charset="-122"/>
              </a:rPr>
              <a:t>１ </a:t>
            </a:r>
            <a:r>
              <a:rPr lang="en-US" altLang="zh-CN" sz="2800">
                <a:effectLst>
                  <a:outerShdw blurRad="38100" dist="38100" dir="2700000" algn="tl">
                    <a:srgbClr val="C0C0C0"/>
                  </a:outerShdw>
                </a:effectLst>
                <a:latin typeface="Times New Roman" pitchFamily="18" charset="0"/>
                <a:ea typeface="楷体_GB2312" pitchFamily="49" charset="-122"/>
              </a:rPr>
              <a:t>) =</a:t>
            </a:r>
            <a:r>
              <a:rPr lang="zh-CN" altLang="en-US" sz="2800">
                <a:effectLst>
                  <a:outerShdw blurRad="38100" dist="38100" dir="2700000" algn="tl">
                    <a:srgbClr val="C0C0C0"/>
                  </a:outerShdw>
                </a:effectLst>
                <a:latin typeface="Times New Roman" pitchFamily="18" charset="0"/>
                <a:ea typeface="楷体_GB2312" pitchFamily="49" charset="-122"/>
              </a:rPr>
              <a:t>－</a:t>
            </a:r>
            <a:r>
              <a:rPr lang="en-US" altLang="zh-CN" sz="2800">
                <a:effectLst>
                  <a:outerShdw blurRad="38100" dist="38100" dir="2700000" algn="tl">
                    <a:srgbClr val="C0C0C0"/>
                  </a:outerShdw>
                </a:effectLst>
                <a:latin typeface="Times New Roman" pitchFamily="18" charset="0"/>
                <a:ea typeface="楷体_GB2312" pitchFamily="49" charset="-122"/>
              </a:rPr>
              <a:t>2 </a:t>
            </a:r>
            <a:r>
              <a:rPr lang="en-US" altLang="zh-CN" sz="2800">
                <a:effectLst>
                  <a:outerShdw blurRad="38100" dist="38100" dir="2700000" algn="tl">
                    <a:srgbClr val="C0C0C0"/>
                  </a:outerShdw>
                </a:effectLst>
                <a:latin typeface="Times New Roman" pitchFamily="18" charset="0"/>
                <a:ea typeface="楷体_GB2312" pitchFamily="49" charset="-122"/>
                <a:sym typeface="Symbol" pitchFamily="18" charset="2"/>
              </a:rPr>
              <a:t></a:t>
            </a:r>
            <a:r>
              <a:rPr lang="en-US" altLang="zh-CN" sz="2800" i="1">
                <a:effectLst>
                  <a:outerShdw blurRad="38100" dist="38100" dir="2700000" algn="tl">
                    <a:srgbClr val="C0C0C0"/>
                  </a:outerShdw>
                </a:effectLst>
                <a:latin typeface="Times New Roman" pitchFamily="18" charset="0"/>
                <a:ea typeface="楷体_GB2312" pitchFamily="49" charset="-122"/>
              </a:rPr>
              <a:t>V</a:t>
            </a:r>
            <a:r>
              <a:rPr lang="en-US" altLang="zh-CN" sz="2800" baseline="-25000">
                <a:effectLst>
                  <a:outerShdw blurRad="38100" dist="38100" dir="2700000" algn="tl">
                    <a:srgbClr val="C0C0C0"/>
                  </a:outerShdw>
                </a:effectLst>
                <a:latin typeface="Times New Roman" pitchFamily="18" charset="0"/>
                <a:ea typeface="楷体_GB2312" pitchFamily="49" charset="-122"/>
              </a:rPr>
              <a:t>C1 </a:t>
            </a:r>
            <a:r>
              <a:rPr lang="zh-CN" altLang="en-US" sz="2800">
                <a:effectLst>
                  <a:outerShdw blurRad="38100" dist="38100" dir="2700000" algn="tl">
                    <a:srgbClr val="C0C0C0"/>
                  </a:outerShdw>
                </a:effectLst>
                <a:latin typeface="Times New Roman" pitchFamily="18" charset="0"/>
                <a:ea typeface="楷体_GB2312" pitchFamily="49" charset="-122"/>
              </a:rPr>
              <a:t>，</a:t>
            </a:r>
          </a:p>
        </p:txBody>
      </p:sp>
      <p:sp>
        <p:nvSpPr>
          <p:cNvPr id="191783" name="Text Box 295"/>
          <p:cNvSpPr txBox="1">
            <a:spLocks noChangeArrowheads="1"/>
          </p:cNvSpPr>
          <p:nvPr/>
        </p:nvSpPr>
        <p:spPr bwMode="auto">
          <a:xfrm>
            <a:off x="990600" y="5789613"/>
            <a:ext cx="5029200" cy="519112"/>
          </a:xfrm>
          <a:prstGeom prst="rect">
            <a:avLst/>
          </a:prstGeom>
          <a:noFill/>
          <a:ln w="38100">
            <a:noFill/>
            <a:miter lim="800000"/>
            <a:headEnd/>
            <a:tailEnd/>
          </a:ln>
          <a:effectLst/>
        </p:spPr>
        <p:txBody>
          <a:bodyPr>
            <a:spAutoFit/>
          </a:bodyPr>
          <a:lstStyle/>
          <a:p>
            <a:pPr>
              <a:spcBef>
                <a:spcPct val="50000"/>
              </a:spcBef>
              <a:defRPr/>
            </a:pPr>
            <a:r>
              <a:rPr lang="zh-CN" altLang="en-US" sz="2800">
                <a:solidFill>
                  <a:schemeClr val="tx2"/>
                </a:solidFill>
                <a:effectLst>
                  <a:outerShdw blurRad="38100" dist="38100" dir="2700000" algn="tl">
                    <a:srgbClr val="C0C0C0"/>
                  </a:outerShdw>
                </a:effectLst>
                <a:latin typeface="Times New Roman" pitchFamily="18" charset="0"/>
              </a:rPr>
              <a:t>即</a:t>
            </a:r>
            <a:r>
              <a:rPr lang="zh-CN" altLang="en-US" sz="2800">
                <a:solidFill>
                  <a:srgbClr val="E60000"/>
                </a:solidFill>
                <a:effectLst>
                  <a:outerShdw blurRad="38100" dist="38100" dir="2700000" algn="tl">
                    <a:srgbClr val="C0C0C0"/>
                  </a:outerShdw>
                </a:effectLst>
                <a:latin typeface="Times New Roman" pitchFamily="18" charset="0"/>
              </a:rPr>
              <a:t>对差模信号有放大能力。</a:t>
            </a:r>
          </a:p>
        </p:txBody>
      </p:sp>
      <p:sp>
        <p:nvSpPr>
          <p:cNvPr id="191784" name="AutoShape 296" descr="40%"/>
          <p:cNvSpPr>
            <a:spLocks noChangeArrowheads="1"/>
          </p:cNvSpPr>
          <p:nvPr/>
        </p:nvSpPr>
        <p:spPr bwMode="auto">
          <a:xfrm>
            <a:off x="3663950" y="3316288"/>
            <a:ext cx="2203450" cy="930275"/>
          </a:xfrm>
          <a:prstGeom prst="wedgeEllipseCallout">
            <a:avLst>
              <a:gd name="adj1" fmla="val -101944"/>
              <a:gd name="adj2" fmla="val 32935"/>
            </a:avLst>
          </a:prstGeom>
          <a:pattFill prst="pct40">
            <a:fgClr>
              <a:srgbClr val="CCFF66"/>
            </a:fgClr>
            <a:bgClr>
              <a:srgbClr val="FFFFFF"/>
            </a:bgClr>
          </a:pattFill>
          <a:ln w="28575">
            <a:solidFill>
              <a:srgbClr val="006600"/>
            </a:solidFill>
            <a:miter lim="800000"/>
            <a:headEnd/>
            <a:tailEnd/>
          </a:ln>
          <a:effectLst/>
        </p:spPr>
        <p:txBody>
          <a:bodyPr wrap="none" anchor="ctr"/>
          <a:lstStyle/>
          <a:p>
            <a:pPr algn="ctr" eaLnBrk="1" hangingPunct="1">
              <a:defRPr/>
            </a:pPr>
            <a:r>
              <a:rPr lang="zh-CN" altLang="en-US">
                <a:solidFill>
                  <a:srgbClr val="FF3300"/>
                </a:solidFill>
                <a:effectLst>
                  <a:outerShdw blurRad="38100" dist="38100" dir="2700000" algn="tl">
                    <a:srgbClr val="C0C0C0"/>
                  </a:outerShdw>
                </a:effectLst>
                <a:latin typeface="Times New Roman" pitchFamily="18" charset="0"/>
              </a:rPr>
              <a:t>差模信号</a:t>
            </a:r>
          </a:p>
          <a:p>
            <a:pPr algn="ctr" eaLnBrk="1" hangingPunct="1">
              <a:defRPr/>
            </a:pPr>
            <a:r>
              <a:rPr lang="zh-CN" altLang="en-US">
                <a:solidFill>
                  <a:srgbClr val="FF3300"/>
                </a:solidFill>
                <a:effectLst>
                  <a:outerShdw blurRad="38100" dist="38100" dir="2700000" algn="tl">
                    <a:srgbClr val="C0C0C0"/>
                  </a:outerShdw>
                </a:effectLst>
                <a:latin typeface="Times New Roman" pitchFamily="18" charset="0"/>
              </a:rPr>
              <a:t> 是有用信号</a:t>
            </a:r>
          </a:p>
        </p:txBody>
      </p:sp>
      <p:sp>
        <p:nvSpPr>
          <p:cNvPr id="191785" name="Rectangle 297" descr="40%"/>
          <p:cNvSpPr>
            <a:spLocks noChangeArrowheads="1"/>
          </p:cNvSpPr>
          <p:nvPr/>
        </p:nvSpPr>
        <p:spPr bwMode="auto">
          <a:xfrm>
            <a:off x="468313" y="1174279"/>
            <a:ext cx="7924800" cy="519113"/>
          </a:xfrm>
          <a:prstGeom prst="rect">
            <a:avLst/>
          </a:prstGeom>
          <a:noFill/>
          <a:ln w="28575">
            <a:noFill/>
            <a:miter lim="800000"/>
            <a:headEnd/>
            <a:tailEnd/>
          </a:ln>
          <a:effectLst/>
        </p:spPr>
        <p:txBody>
          <a:bodyPr>
            <a:spAutoFit/>
          </a:bodyPr>
          <a:lstStyle/>
          <a:p>
            <a:pPr>
              <a:spcBef>
                <a:spcPct val="50000"/>
              </a:spcBef>
              <a:defRPr/>
            </a:pPr>
            <a:r>
              <a:rPr lang="en-US" altLang="zh-CN" sz="2800" i="1">
                <a:solidFill>
                  <a:srgbClr val="003399"/>
                </a:solidFill>
                <a:effectLst>
                  <a:outerShdw blurRad="38100" dist="38100" dir="2700000" algn="tl">
                    <a:srgbClr val="C0C0C0"/>
                  </a:outerShdw>
                </a:effectLst>
                <a:latin typeface="Times New Roman" pitchFamily="18" charset="0"/>
                <a:ea typeface="楷体_GB2312" pitchFamily="49" charset="-122"/>
              </a:rPr>
              <a:t>       u</a:t>
            </a:r>
            <a:r>
              <a:rPr lang="en-US" altLang="zh-CN" sz="2800" baseline="-25000">
                <a:solidFill>
                  <a:srgbClr val="003399"/>
                </a:solidFill>
                <a:effectLst>
                  <a:outerShdw blurRad="38100" dist="38100" dir="2700000" algn="tl">
                    <a:srgbClr val="C0C0C0"/>
                  </a:outerShdw>
                </a:effectLst>
                <a:latin typeface="Times New Roman" pitchFamily="18" charset="0"/>
                <a:ea typeface="楷体_GB2312" pitchFamily="49" charset="-122"/>
              </a:rPr>
              <a:t>I1 </a:t>
            </a:r>
            <a:r>
              <a:rPr lang="en-US" altLang="zh-CN" sz="2800">
                <a:solidFill>
                  <a:srgbClr val="003399"/>
                </a:solidFill>
                <a:effectLst>
                  <a:outerShdw blurRad="38100" dist="38100" dir="2700000" algn="tl">
                    <a:srgbClr val="C0C0C0"/>
                  </a:outerShdw>
                </a:effectLst>
                <a:latin typeface="Times New Roman" pitchFamily="18" charset="0"/>
                <a:ea typeface="楷体_GB2312" pitchFamily="49" charset="-122"/>
              </a:rPr>
              <a:t>= </a:t>
            </a:r>
            <a:r>
              <a:rPr lang="en-US" altLang="zh-CN" sz="2800" i="1">
                <a:solidFill>
                  <a:srgbClr val="003399"/>
                </a:solidFill>
                <a:effectLst>
                  <a:outerShdw blurRad="38100" dist="38100" dir="2700000" algn="tl">
                    <a:srgbClr val="C0C0C0"/>
                  </a:outerShdw>
                </a:effectLst>
                <a:latin typeface="Times New Roman" pitchFamily="18" charset="0"/>
                <a:ea typeface="楷体_GB2312" pitchFamily="49" charset="-122"/>
              </a:rPr>
              <a:t>u</a:t>
            </a:r>
            <a:r>
              <a:rPr lang="en-US" altLang="zh-CN" sz="2800" baseline="-25000">
                <a:solidFill>
                  <a:srgbClr val="003399"/>
                </a:solidFill>
                <a:effectLst>
                  <a:outerShdw blurRad="38100" dist="38100" dir="2700000" algn="tl">
                    <a:srgbClr val="C0C0C0"/>
                  </a:outerShdw>
                </a:effectLst>
                <a:latin typeface="Times New Roman" pitchFamily="18" charset="0"/>
                <a:ea typeface="楷体_GB2312" pitchFamily="49" charset="-122"/>
              </a:rPr>
              <a:t>I2</a:t>
            </a:r>
            <a:r>
              <a:rPr lang="zh-CN" altLang="en-US" sz="2800" baseline="-25000">
                <a:solidFill>
                  <a:srgbClr val="003399"/>
                </a:solidFill>
                <a:effectLst>
                  <a:outerShdw blurRad="38100" dist="38100" dir="2700000" algn="tl">
                    <a:srgbClr val="C0C0C0"/>
                  </a:outerShdw>
                </a:effectLst>
                <a:latin typeface="Times New Roman" pitchFamily="18" charset="0"/>
                <a:ea typeface="楷体_GB2312" pitchFamily="49" charset="-122"/>
              </a:rPr>
              <a:t>　</a:t>
            </a:r>
            <a:r>
              <a:rPr lang="zh-CN" altLang="en-US" sz="2800">
                <a:solidFill>
                  <a:srgbClr val="003399"/>
                </a:solidFill>
                <a:effectLst>
                  <a:outerShdw blurRad="38100" dist="38100" dir="2700000" algn="tl">
                    <a:srgbClr val="C0C0C0"/>
                  </a:outerShdw>
                </a:effectLst>
                <a:latin typeface="Times New Roman" pitchFamily="18" charset="0"/>
              </a:rPr>
              <a:t>大小相等、极性相同。</a:t>
            </a:r>
          </a:p>
        </p:txBody>
      </p:sp>
      <p:sp>
        <p:nvSpPr>
          <p:cNvPr id="14" name="Rectangle 111"/>
          <p:cNvSpPr txBox="1">
            <a:spLocks noChangeArrowheads="1"/>
          </p:cNvSpPr>
          <p:nvPr/>
        </p:nvSpPr>
        <p:spPr bwMode="auto">
          <a:xfrm>
            <a:off x="6937" y="68025"/>
            <a:ext cx="4800600" cy="484554"/>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cs typeface="+mn-cs"/>
              </a:rPr>
              <a:t>15.7.2  </a:t>
            </a:r>
            <a:r>
              <a:rPr lang="zh-CN" altLang="en-US" sz="2800" dirty="0">
                <a:solidFill>
                  <a:srgbClr val="0000FF"/>
                </a:solidFill>
                <a:latin typeface="微软雅黑" panose="020B0503020204020204" pitchFamily="34" charset="-122"/>
                <a:ea typeface="微软雅黑" panose="020B0503020204020204" pitchFamily="34" charset="-122"/>
                <a:cs typeface="+mn-cs"/>
              </a:rPr>
              <a:t>动态分析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1776"/>
                                        </p:tgtEl>
                                        <p:attrNameLst>
                                          <p:attrName>style.visibility</p:attrName>
                                        </p:attrNameLst>
                                      </p:cBhvr>
                                      <p:to>
                                        <p:strVal val="visible"/>
                                      </p:to>
                                    </p:set>
                                    <p:animEffect transition="in" filter="wipe(left)">
                                      <p:cBhvr>
                                        <p:cTn id="7" dur="500"/>
                                        <p:tgtEl>
                                          <p:spTgt spid="1917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1785"/>
                                        </p:tgtEl>
                                        <p:attrNameLst>
                                          <p:attrName>style.visibility</p:attrName>
                                        </p:attrNameLst>
                                      </p:cBhvr>
                                      <p:to>
                                        <p:strVal val="visible"/>
                                      </p:to>
                                    </p:set>
                                    <p:animEffect transition="in" filter="wipe(left)">
                                      <p:cBhvr>
                                        <p:cTn id="12" dur="500"/>
                                        <p:tgtEl>
                                          <p:spTgt spid="1917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91775"/>
                                        </p:tgtEl>
                                        <p:attrNameLst>
                                          <p:attrName>style.visibility</p:attrName>
                                        </p:attrNameLst>
                                      </p:cBhvr>
                                      <p:to>
                                        <p:strVal val="visible"/>
                                      </p:to>
                                    </p:set>
                                    <p:animEffect transition="in" filter="blinds(vertical)">
                                      <p:cBhvr>
                                        <p:cTn id="17" dur="500"/>
                                        <p:tgtEl>
                                          <p:spTgt spid="1917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1777"/>
                                        </p:tgtEl>
                                        <p:attrNameLst>
                                          <p:attrName>style.visibility</p:attrName>
                                        </p:attrNameLst>
                                      </p:cBhvr>
                                      <p:to>
                                        <p:strVal val="visible"/>
                                      </p:to>
                                    </p:set>
                                    <p:animEffect transition="in" filter="wipe(left)">
                                      <p:cBhvr>
                                        <p:cTn id="22" dur="500"/>
                                        <p:tgtEl>
                                          <p:spTgt spid="1917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91778"/>
                                        </p:tgtEl>
                                        <p:attrNameLst>
                                          <p:attrName>style.visibility</p:attrName>
                                        </p:attrNameLst>
                                      </p:cBhvr>
                                      <p:to>
                                        <p:strVal val="visible"/>
                                      </p:to>
                                    </p:set>
                                    <p:animEffect transition="in" filter="wipe(up)">
                                      <p:cBhvr>
                                        <p:cTn id="27" dur="500"/>
                                        <p:tgtEl>
                                          <p:spTgt spid="19177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1779"/>
                                        </p:tgtEl>
                                        <p:attrNameLst>
                                          <p:attrName>style.visibility</p:attrName>
                                        </p:attrNameLst>
                                      </p:cBhvr>
                                      <p:to>
                                        <p:strVal val="visible"/>
                                      </p:to>
                                    </p:set>
                                    <p:animEffect transition="in" filter="wipe(left)">
                                      <p:cBhvr>
                                        <p:cTn id="32" dur="500"/>
                                        <p:tgtEl>
                                          <p:spTgt spid="19177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1781"/>
                                        </p:tgtEl>
                                        <p:attrNameLst>
                                          <p:attrName>style.visibility</p:attrName>
                                        </p:attrNameLst>
                                      </p:cBhvr>
                                      <p:to>
                                        <p:strVal val="visible"/>
                                      </p:to>
                                    </p:set>
                                    <p:animEffect transition="in" filter="wipe(left)">
                                      <p:cBhvr>
                                        <p:cTn id="37" dur="500"/>
                                        <p:tgtEl>
                                          <p:spTgt spid="19178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191780"/>
                                        </p:tgtEl>
                                        <p:attrNameLst>
                                          <p:attrName>style.visibility</p:attrName>
                                        </p:attrNameLst>
                                      </p:cBhvr>
                                      <p:to>
                                        <p:strVal val="visible"/>
                                      </p:to>
                                    </p:set>
                                    <p:animEffect transition="in" filter="blinds(vertical)">
                                      <p:cBhvr>
                                        <p:cTn id="42" dur="500"/>
                                        <p:tgtEl>
                                          <p:spTgt spid="19178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191782"/>
                                        </p:tgtEl>
                                        <p:attrNameLst>
                                          <p:attrName>style.visibility</p:attrName>
                                        </p:attrNameLst>
                                      </p:cBhvr>
                                      <p:to>
                                        <p:strVal val="visible"/>
                                      </p:to>
                                    </p:set>
                                    <p:animEffect transition="in" filter="blinds(vertical)">
                                      <p:cBhvr>
                                        <p:cTn id="47" dur="500"/>
                                        <p:tgtEl>
                                          <p:spTgt spid="19178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191783"/>
                                        </p:tgtEl>
                                        <p:attrNameLst>
                                          <p:attrName>style.visibility</p:attrName>
                                        </p:attrNameLst>
                                      </p:cBhvr>
                                      <p:to>
                                        <p:strVal val="visible"/>
                                      </p:to>
                                    </p:set>
                                    <p:animEffect transition="in" filter="blinds(vertical)">
                                      <p:cBhvr>
                                        <p:cTn id="52" dur="500"/>
                                        <p:tgtEl>
                                          <p:spTgt spid="19178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91784"/>
                                        </p:tgtEl>
                                        <p:attrNameLst>
                                          <p:attrName>style.visibility</p:attrName>
                                        </p:attrNameLst>
                                      </p:cBhvr>
                                      <p:to>
                                        <p:strVal val="visible"/>
                                      </p:to>
                                    </p:set>
                                    <p:animEffect transition="in" filter="wipe(up)">
                                      <p:cBhvr>
                                        <p:cTn id="57" dur="500"/>
                                        <p:tgtEl>
                                          <p:spTgt spid="191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775" grpId="0" autoUpdateAnimBg="0"/>
      <p:bldP spid="191776" grpId="0" autoUpdateAnimBg="0"/>
      <p:bldP spid="191777" grpId="0" autoUpdateAnimBg="0"/>
      <p:bldP spid="191778" grpId="0" animBg="1" autoUpdateAnimBg="0"/>
      <p:bldP spid="191779" grpId="0" animBg="1"/>
      <p:bldP spid="191780" grpId="0" autoUpdateAnimBg="0"/>
      <p:bldP spid="191781" grpId="0" autoUpdateAnimBg="0"/>
      <p:bldP spid="191782" grpId="0" autoUpdateAnimBg="0"/>
      <p:bldP spid="191783" grpId="0" autoUpdateAnimBg="0"/>
      <p:bldP spid="191784" grpId="0" animBg="1" autoUpdateAnimBg="0"/>
      <p:bldP spid="191785"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8"/>
          <p:cNvSpPr txBox="1">
            <a:spLocks noChangeArrowheads="1"/>
          </p:cNvSpPr>
          <p:nvPr/>
        </p:nvSpPr>
        <p:spPr bwMode="auto">
          <a:xfrm>
            <a:off x="5994400" y="5708104"/>
            <a:ext cx="2754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zh-CN" altLang="en-US">
                <a:solidFill>
                  <a:srgbClr val="000099"/>
                </a:solidFill>
                <a:latin typeface="Times New Roman" panose="02020603050405020304" pitchFamily="18" charset="0"/>
              </a:rPr>
              <a:t>单管差模信号通路</a:t>
            </a:r>
          </a:p>
        </p:txBody>
      </p:sp>
      <p:sp>
        <p:nvSpPr>
          <p:cNvPr id="264221" name="Text Box 29"/>
          <p:cNvSpPr txBox="1">
            <a:spLocks noChangeArrowheads="1"/>
          </p:cNvSpPr>
          <p:nvPr/>
        </p:nvSpPr>
        <p:spPr bwMode="auto">
          <a:xfrm>
            <a:off x="417513" y="826541"/>
            <a:ext cx="83312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just" eaLnBrk="1" hangingPunct="1">
              <a:lnSpc>
                <a:spcPct val="110000"/>
              </a:lnSpc>
            </a:pPr>
            <a:r>
              <a:rPr lang="en-US" altLang="zh-CN" sz="2800">
                <a:solidFill>
                  <a:schemeClr val="tx1"/>
                </a:solidFill>
                <a:latin typeface="Times New Roman" panose="02020603050405020304" pitchFamily="18" charset="0"/>
              </a:rPr>
              <a:t>        </a:t>
            </a:r>
            <a:r>
              <a:rPr lang="zh-CN" altLang="en-US" sz="2800">
                <a:solidFill>
                  <a:schemeClr val="tx1"/>
                </a:solidFill>
                <a:latin typeface="Times New Roman" panose="02020603050405020304" pitchFamily="18" charset="0"/>
              </a:rPr>
              <a:t>由于差模信号使两管的集电极电流一增一减，其变化量相等，通过 </a:t>
            </a: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E </a:t>
            </a:r>
            <a:r>
              <a:rPr lang="zh-CN" altLang="en-US" sz="2800">
                <a:solidFill>
                  <a:schemeClr val="tx1"/>
                </a:solidFill>
                <a:latin typeface="Times New Roman" panose="02020603050405020304" pitchFamily="18" charset="0"/>
              </a:rPr>
              <a:t>的电流近于不变，</a:t>
            </a: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E </a:t>
            </a:r>
            <a:r>
              <a:rPr lang="zh-CN" altLang="en-US" sz="2800">
                <a:solidFill>
                  <a:schemeClr val="tx1"/>
                </a:solidFill>
                <a:latin typeface="Times New Roman" panose="02020603050405020304" pitchFamily="18" charset="0"/>
              </a:rPr>
              <a:t>上没有差模信号压降，故 </a:t>
            </a: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E </a:t>
            </a:r>
            <a:r>
              <a:rPr lang="zh-CN" altLang="en-US" sz="2800">
                <a:solidFill>
                  <a:schemeClr val="tx1"/>
                </a:solidFill>
                <a:latin typeface="Times New Roman" panose="02020603050405020304" pitchFamily="18" charset="0"/>
              </a:rPr>
              <a:t>对差模信号不起作用，可得出下图所示的单管差模信号通路。</a:t>
            </a:r>
          </a:p>
        </p:txBody>
      </p:sp>
      <p:sp>
        <p:nvSpPr>
          <p:cNvPr id="264222" name="Text Box 30"/>
          <p:cNvSpPr txBox="1">
            <a:spLocks noChangeArrowheads="1"/>
          </p:cNvSpPr>
          <p:nvPr/>
        </p:nvSpPr>
        <p:spPr bwMode="auto">
          <a:xfrm>
            <a:off x="412750" y="2842666"/>
            <a:ext cx="4375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zh-CN" altLang="en-US" sz="2800">
                <a:solidFill>
                  <a:schemeClr val="tx1"/>
                </a:solidFill>
                <a:latin typeface="Times New Roman" panose="02020603050405020304" pitchFamily="18" charset="0"/>
              </a:rPr>
              <a:t>单管差模电压放大倍数</a:t>
            </a:r>
          </a:p>
        </p:txBody>
      </p:sp>
      <p:graphicFrame>
        <p:nvGraphicFramePr>
          <p:cNvPr id="264223" name="Object 31"/>
          <p:cNvGraphicFramePr>
            <a:graphicFrameLocks noChangeAspect="1"/>
          </p:cNvGraphicFramePr>
          <p:nvPr>
            <p:extLst>
              <p:ext uri="{D42A27DB-BD31-4B8C-83A1-F6EECF244321}">
                <p14:modId xmlns:p14="http://schemas.microsoft.com/office/powerpoint/2010/main" val="722477012"/>
              </p:ext>
            </p:extLst>
          </p:nvPr>
        </p:nvGraphicFramePr>
        <p:xfrm>
          <a:off x="460375" y="3431629"/>
          <a:ext cx="4686300" cy="1103312"/>
        </p:xfrm>
        <a:graphic>
          <a:graphicData uri="http://schemas.openxmlformats.org/presentationml/2006/ole">
            <mc:AlternateContent xmlns:mc="http://schemas.openxmlformats.org/markup-compatibility/2006">
              <mc:Choice xmlns:v="urn:schemas-microsoft-com:vml" Requires="v">
                <p:oleObj spid="_x0000_s171265" name="公式" r:id="rId4" imgW="2200288" imgH="361981" progId="Equation.3">
                  <p:embed/>
                </p:oleObj>
              </mc:Choice>
              <mc:Fallback>
                <p:oleObj name="公式" r:id="rId4" imgW="2200288" imgH="361981" progId="Equation.3">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75" y="3431629"/>
                        <a:ext cx="4686300" cy="1103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4224" name="Text Box 32"/>
          <p:cNvSpPr txBox="1">
            <a:spLocks noChangeArrowheads="1"/>
          </p:cNvSpPr>
          <p:nvPr/>
        </p:nvSpPr>
        <p:spPr bwMode="auto">
          <a:xfrm>
            <a:off x="395288" y="4500016"/>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zh-CN" altLang="en-US" sz="2800">
                <a:solidFill>
                  <a:schemeClr val="tx1"/>
                </a:solidFill>
                <a:latin typeface="Times New Roman" panose="02020603050405020304" pitchFamily="18" charset="0"/>
              </a:rPr>
              <a:t>同理可得</a:t>
            </a:r>
          </a:p>
        </p:txBody>
      </p:sp>
      <p:graphicFrame>
        <p:nvGraphicFramePr>
          <p:cNvPr id="264225" name="Object 33"/>
          <p:cNvGraphicFramePr>
            <a:graphicFrameLocks noChangeAspect="1"/>
          </p:cNvGraphicFramePr>
          <p:nvPr>
            <p:extLst>
              <p:ext uri="{D42A27DB-BD31-4B8C-83A1-F6EECF244321}">
                <p14:modId xmlns:p14="http://schemas.microsoft.com/office/powerpoint/2010/main" val="2766034916"/>
              </p:ext>
            </p:extLst>
          </p:nvPr>
        </p:nvGraphicFramePr>
        <p:xfrm>
          <a:off x="815678" y="4980483"/>
          <a:ext cx="3798887" cy="1062038"/>
        </p:xfrm>
        <a:graphic>
          <a:graphicData uri="http://schemas.openxmlformats.org/presentationml/2006/ole">
            <mc:AlternateContent xmlns:mc="http://schemas.openxmlformats.org/markup-compatibility/2006">
              <mc:Choice xmlns:v="urn:schemas-microsoft-com:vml" Requires="v">
                <p:oleObj spid="_x0000_s171266" name="公式" r:id="rId6" imgW="1695499" imgH="361981" progId="Equation.3">
                  <p:embed/>
                </p:oleObj>
              </mc:Choice>
              <mc:Fallback>
                <p:oleObj name="公式" r:id="rId6" imgW="1695499" imgH="361981" progId="Equation.3">
                  <p:embed/>
                  <p:pic>
                    <p:nvPicPr>
                      <p:cNvPr id="0"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5678" y="4980483"/>
                        <a:ext cx="3798887" cy="106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71016" name="Picture 42" descr="图片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8575" y="2922041"/>
            <a:ext cx="3927475"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11"/>
          <p:cNvSpPr txBox="1">
            <a:spLocks noChangeArrowheads="1"/>
          </p:cNvSpPr>
          <p:nvPr/>
        </p:nvSpPr>
        <p:spPr bwMode="auto">
          <a:xfrm>
            <a:off x="6937" y="68025"/>
            <a:ext cx="4800600" cy="484554"/>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cs typeface="+mn-cs"/>
              </a:rPr>
              <a:t>15.7.2  </a:t>
            </a:r>
            <a:r>
              <a:rPr lang="zh-CN" altLang="en-US" sz="2800" dirty="0">
                <a:solidFill>
                  <a:srgbClr val="0000FF"/>
                </a:solidFill>
                <a:latin typeface="微软雅黑" panose="020B0503020204020204" pitchFamily="34" charset="-122"/>
                <a:ea typeface="微软雅黑" panose="020B0503020204020204" pitchFamily="34" charset="-122"/>
                <a:cs typeface="+mn-cs"/>
              </a:rPr>
              <a:t>动态分析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4221"/>
                                        </p:tgtEl>
                                        <p:attrNameLst>
                                          <p:attrName>style.visibility</p:attrName>
                                        </p:attrNameLst>
                                      </p:cBhvr>
                                      <p:to>
                                        <p:strVal val="visible"/>
                                      </p:to>
                                    </p:set>
                                    <p:animEffect transition="in" filter="wipe(left)">
                                      <p:cBhvr>
                                        <p:cTn id="7" dur="500"/>
                                        <p:tgtEl>
                                          <p:spTgt spid="2642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4222"/>
                                        </p:tgtEl>
                                        <p:attrNameLst>
                                          <p:attrName>style.visibility</p:attrName>
                                        </p:attrNameLst>
                                      </p:cBhvr>
                                      <p:to>
                                        <p:strVal val="visible"/>
                                      </p:to>
                                    </p:set>
                                    <p:animEffect transition="in" filter="wipe(left)">
                                      <p:cBhvr>
                                        <p:cTn id="12" dur="500"/>
                                        <p:tgtEl>
                                          <p:spTgt spid="2642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4223"/>
                                        </p:tgtEl>
                                        <p:attrNameLst>
                                          <p:attrName>style.visibility</p:attrName>
                                        </p:attrNameLst>
                                      </p:cBhvr>
                                      <p:to>
                                        <p:strVal val="visible"/>
                                      </p:to>
                                    </p:set>
                                    <p:animEffect transition="in" filter="wipe(left)">
                                      <p:cBhvr>
                                        <p:cTn id="17" dur="500"/>
                                        <p:tgtEl>
                                          <p:spTgt spid="2642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4224"/>
                                        </p:tgtEl>
                                        <p:attrNameLst>
                                          <p:attrName>style.visibility</p:attrName>
                                        </p:attrNameLst>
                                      </p:cBhvr>
                                      <p:to>
                                        <p:strVal val="visible"/>
                                      </p:to>
                                    </p:set>
                                    <p:animEffect transition="in" filter="wipe(left)">
                                      <p:cBhvr>
                                        <p:cTn id="22" dur="500"/>
                                        <p:tgtEl>
                                          <p:spTgt spid="264224"/>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64225"/>
                                        </p:tgtEl>
                                        <p:attrNameLst>
                                          <p:attrName>style.visibility</p:attrName>
                                        </p:attrNameLst>
                                      </p:cBhvr>
                                      <p:to>
                                        <p:strVal val="visible"/>
                                      </p:to>
                                    </p:set>
                                    <p:animEffect transition="in" filter="wipe(left)">
                                      <p:cBhvr>
                                        <p:cTn id="26" dur="500"/>
                                        <p:tgtEl>
                                          <p:spTgt spid="264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21" grpId="0" autoUpdateAnimBg="0"/>
      <p:bldP spid="264222" grpId="0" autoUpdateAnimBg="0"/>
      <p:bldP spid="264224"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4"/>
          <p:cNvSpPr txBox="1">
            <a:spLocks noChangeArrowheads="1"/>
          </p:cNvSpPr>
          <p:nvPr/>
        </p:nvSpPr>
        <p:spPr bwMode="auto">
          <a:xfrm>
            <a:off x="457200" y="609600"/>
            <a:ext cx="853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solidFill>
                  <a:schemeClr val="tx1"/>
                </a:solidFill>
                <a:latin typeface="Times New Roman" panose="02020603050405020304" pitchFamily="18" charset="0"/>
              </a:rPr>
              <a:t>双端输入</a:t>
            </a:r>
            <a:r>
              <a:rPr lang="zh-CN" altLang="en-US" sz="2800">
                <a:solidFill>
                  <a:schemeClr val="tx1"/>
                </a:solidFill>
                <a:latin typeface="Times New Roman" panose="02020603050405020304" pitchFamily="18" charset="0"/>
                <a:cs typeface="Times New Roman" panose="02020603050405020304" pitchFamily="18" charset="0"/>
              </a:rPr>
              <a:t>−</a:t>
            </a:r>
            <a:r>
              <a:rPr lang="zh-CN" altLang="en-US" sz="2800">
                <a:solidFill>
                  <a:schemeClr val="tx1"/>
                </a:solidFill>
                <a:latin typeface="Times New Roman" panose="02020603050405020304" pitchFamily="18" charset="0"/>
              </a:rPr>
              <a:t>双端输出差分电路的差模电压放大倍数为</a:t>
            </a:r>
          </a:p>
        </p:txBody>
      </p:sp>
      <p:graphicFrame>
        <p:nvGraphicFramePr>
          <p:cNvPr id="265221" name="Object 5"/>
          <p:cNvGraphicFramePr>
            <a:graphicFrameLocks noChangeAspect="1"/>
          </p:cNvGraphicFramePr>
          <p:nvPr>
            <p:extLst>
              <p:ext uri="{D42A27DB-BD31-4B8C-83A1-F6EECF244321}">
                <p14:modId xmlns:p14="http://schemas.microsoft.com/office/powerpoint/2010/main" val="4083057479"/>
              </p:ext>
            </p:extLst>
          </p:nvPr>
        </p:nvGraphicFramePr>
        <p:xfrm>
          <a:off x="1076325" y="1067426"/>
          <a:ext cx="6799981" cy="979824"/>
        </p:xfrm>
        <a:graphic>
          <a:graphicData uri="http://schemas.openxmlformats.org/presentationml/2006/ole">
            <mc:AlternateContent xmlns:mc="http://schemas.openxmlformats.org/markup-compatibility/2006">
              <mc:Choice xmlns:v="urn:schemas-microsoft-com:vml" Requires="v">
                <p:oleObj spid="_x0000_s173689" name="公式" r:id="rId4" imgW="3295708" imgH="380876" progId="Equation.3">
                  <p:embed/>
                </p:oleObj>
              </mc:Choice>
              <mc:Fallback>
                <p:oleObj name="公式" r:id="rId4" imgW="3295708" imgH="380876"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6325" y="1067426"/>
                        <a:ext cx="6799981" cy="979824"/>
                      </a:xfrm>
                      <a:prstGeom prst="rect">
                        <a:avLst/>
                      </a:prstGeom>
                      <a:noFill/>
                      <a:ln>
                        <a:noFill/>
                      </a:ln>
                      <a:extLst/>
                    </p:spPr>
                  </p:pic>
                </p:oleObj>
              </mc:Fallback>
            </mc:AlternateContent>
          </a:graphicData>
        </a:graphic>
      </p:graphicFrame>
      <p:sp>
        <p:nvSpPr>
          <p:cNvPr id="265222" name="Text Box 6"/>
          <p:cNvSpPr txBox="1">
            <a:spLocks noChangeArrowheads="1"/>
          </p:cNvSpPr>
          <p:nvPr/>
        </p:nvSpPr>
        <p:spPr bwMode="auto">
          <a:xfrm>
            <a:off x="412750" y="2049463"/>
            <a:ext cx="62563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zh-CN" altLang="en-US" sz="2800">
                <a:solidFill>
                  <a:schemeClr val="tx1"/>
                </a:solidFill>
                <a:latin typeface="Times New Roman" panose="02020603050405020304" pitchFamily="18" charset="0"/>
              </a:rPr>
              <a:t>当在两管的集电极之间接入负载电阻时</a:t>
            </a:r>
          </a:p>
        </p:txBody>
      </p:sp>
      <p:graphicFrame>
        <p:nvGraphicFramePr>
          <p:cNvPr id="265223" name="Object 7"/>
          <p:cNvGraphicFramePr>
            <a:graphicFrameLocks noChangeAspect="1"/>
          </p:cNvGraphicFramePr>
          <p:nvPr/>
        </p:nvGraphicFramePr>
        <p:xfrm>
          <a:off x="1763713" y="2433638"/>
          <a:ext cx="2352675" cy="1092200"/>
        </p:xfrm>
        <a:graphic>
          <a:graphicData uri="http://schemas.openxmlformats.org/presentationml/2006/ole">
            <mc:AlternateContent xmlns:mc="http://schemas.openxmlformats.org/markup-compatibility/2006">
              <mc:Choice xmlns:v="urn:schemas-microsoft-com:vml" Requires="v">
                <p:oleObj spid="_x0000_s173690" name="公式" r:id="rId6" imgW="904842" imgH="361981" progId="Equation.3">
                  <p:embed/>
                </p:oleObj>
              </mc:Choice>
              <mc:Fallback>
                <p:oleObj name="公式" r:id="rId6" imgW="904842" imgH="361981"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713" y="2433638"/>
                        <a:ext cx="2352675"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5224" name="Text Box 8"/>
          <p:cNvSpPr txBox="1">
            <a:spLocks noChangeArrowheads="1"/>
          </p:cNvSpPr>
          <p:nvPr/>
        </p:nvSpPr>
        <p:spPr bwMode="auto">
          <a:xfrm>
            <a:off x="533400" y="3562350"/>
            <a:ext cx="1085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zh-CN" altLang="en-US" sz="2800">
                <a:solidFill>
                  <a:schemeClr val="tx1"/>
                </a:solidFill>
                <a:latin typeface="Times New Roman" panose="02020603050405020304" pitchFamily="18" charset="0"/>
              </a:rPr>
              <a:t>式中</a:t>
            </a:r>
          </a:p>
        </p:txBody>
      </p:sp>
      <p:graphicFrame>
        <p:nvGraphicFramePr>
          <p:cNvPr id="265225" name="Object 9"/>
          <p:cNvGraphicFramePr>
            <a:graphicFrameLocks noChangeAspect="1"/>
          </p:cNvGraphicFramePr>
          <p:nvPr/>
        </p:nvGraphicFramePr>
        <p:xfrm>
          <a:off x="1739900" y="3371850"/>
          <a:ext cx="2327275" cy="955675"/>
        </p:xfrm>
        <a:graphic>
          <a:graphicData uri="http://schemas.openxmlformats.org/presentationml/2006/ole">
            <mc:AlternateContent xmlns:mc="http://schemas.openxmlformats.org/markup-compatibility/2006">
              <mc:Choice xmlns:v="urn:schemas-microsoft-com:vml" Requires="v">
                <p:oleObj spid="_x0000_s173691" name="Equation" r:id="rId8" imgW="904842" imgH="323920" progId="Equation.3">
                  <p:embed/>
                </p:oleObj>
              </mc:Choice>
              <mc:Fallback>
                <p:oleObj name="Equation" r:id="rId8" imgW="904842" imgH="32392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39900" y="3371850"/>
                        <a:ext cx="2327275"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5226" name="Text Box 10"/>
          <p:cNvSpPr txBox="1">
            <a:spLocks noChangeArrowheads="1"/>
          </p:cNvSpPr>
          <p:nvPr/>
        </p:nvSpPr>
        <p:spPr bwMode="auto">
          <a:xfrm>
            <a:off x="501650" y="4224338"/>
            <a:ext cx="5184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zh-CN" altLang="en-US" sz="2800">
                <a:solidFill>
                  <a:schemeClr val="tx1"/>
                </a:solidFill>
                <a:latin typeface="Times New Roman" panose="02020603050405020304" pitchFamily="18" charset="0"/>
              </a:rPr>
              <a:t>两输入端之间的差模输入电阻为</a:t>
            </a:r>
          </a:p>
        </p:txBody>
      </p:sp>
      <p:graphicFrame>
        <p:nvGraphicFramePr>
          <p:cNvPr id="265227" name="Object 11"/>
          <p:cNvGraphicFramePr>
            <a:graphicFrameLocks noChangeAspect="1"/>
          </p:cNvGraphicFramePr>
          <p:nvPr/>
        </p:nvGraphicFramePr>
        <p:xfrm>
          <a:off x="3124200" y="4733925"/>
          <a:ext cx="2209800" cy="560388"/>
        </p:xfrm>
        <a:graphic>
          <a:graphicData uri="http://schemas.openxmlformats.org/presentationml/2006/ole">
            <mc:AlternateContent xmlns:mc="http://schemas.openxmlformats.org/markup-compatibility/2006">
              <mc:Choice xmlns:v="urn:schemas-microsoft-com:vml" Requires="v">
                <p:oleObj spid="_x0000_s173692" name="Equation" r:id="rId10" imgW="885946" imgH="142795" progId="Equation.3">
                  <p:embed/>
                </p:oleObj>
              </mc:Choice>
              <mc:Fallback>
                <p:oleObj name="Equation" r:id="rId10" imgW="885946" imgH="142795"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4200" y="4733925"/>
                        <a:ext cx="22098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5228" name="Text Box 12"/>
          <p:cNvSpPr txBox="1">
            <a:spLocks noChangeArrowheads="1"/>
          </p:cNvSpPr>
          <p:nvPr/>
        </p:nvSpPr>
        <p:spPr bwMode="auto">
          <a:xfrm>
            <a:off x="473075" y="5235575"/>
            <a:ext cx="518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zh-CN" altLang="en-US" sz="2800">
                <a:solidFill>
                  <a:schemeClr val="tx1"/>
                </a:solidFill>
                <a:latin typeface="Times New Roman" panose="02020603050405020304" pitchFamily="18" charset="0"/>
              </a:rPr>
              <a:t>两集电极之间的差模输出电阻为</a:t>
            </a:r>
          </a:p>
        </p:txBody>
      </p:sp>
      <p:graphicFrame>
        <p:nvGraphicFramePr>
          <p:cNvPr id="265229" name="Object 13"/>
          <p:cNvGraphicFramePr>
            <a:graphicFrameLocks noChangeAspect="1"/>
          </p:cNvGraphicFramePr>
          <p:nvPr/>
        </p:nvGraphicFramePr>
        <p:xfrm>
          <a:off x="3143250" y="5724525"/>
          <a:ext cx="1295400" cy="592138"/>
        </p:xfrm>
        <a:graphic>
          <a:graphicData uri="http://schemas.openxmlformats.org/presentationml/2006/ole">
            <mc:AlternateContent xmlns:mc="http://schemas.openxmlformats.org/markup-compatibility/2006">
              <mc:Choice xmlns:v="urn:schemas-microsoft-com:vml" Requires="v">
                <p:oleObj spid="_x0000_s173693" name="Equation" r:id="rId12" imgW="476176" imgH="142795" progId="Equation.3">
                  <p:embed/>
                </p:oleObj>
              </mc:Choice>
              <mc:Fallback>
                <p:oleObj name="Equation" r:id="rId12" imgW="476176" imgH="142795"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43250" y="5724525"/>
                        <a:ext cx="1295400"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73068" name="Picture 8" descr="新闻纸"/>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24525" y="2636838"/>
            <a:ext cx="3275013"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pic>
      <p:sp>
        <p:nvSpPr>
          <p:cNvPr id="13" name="Rectangle 111"/>
          <p:cNvSpPr txBox="1">
            <a:spLocks noChangeArrowheads="1"/>
          </p:cNvSpPr>
          <p:nvPr/>
        </p:nvSpPr>
        <p:spPr bwMode="auto">
          <a:xfrm>
            <a:off x="6937" y="68025"/>
            <a:ext cx="4800600" cy="484554"/>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cs typeface="+mn-cs"/>
              </a:rPr>
              <a:t>15.7.2  </a:t>
            </a:r>
            <a:r>
              <a:rPr lang="zh-CN" altLang="en-US" sz="2800" dirty="0">
                <a:solidFill>
                  <a:srgbClr val="0000FF"/>
                </a:solidFill>
                <a:latin typeface="微软雅黑" panose="020B0503020204020204" pitchFamily="34" charset="-122"/>
                <a:ea typeface="微软雅黑" panose="020B0503020204020204" pitchFamily="34" charset="-122"/>
                <a:cs typeface="+mn-cs"/>
              </a:rPr>
              <a:t>动态分析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5221"/>
                                        </p:tgtEl>
                                        <p:attrNameLst>
                                          <p:attrName>style.visibility</p:attrName>
                                        </p:attrNameLst>
                                      </p:cBhvr>
                                      <p:to>
                                        <p:strVal val="visible"/>
                                      </p:to>
                                    </p:set>
                                    <p:animEffect transition="in" filter="wipe(left)">
                                      <p:cBhvr>
                                        <p:cTn id="7" dur="500"/>
                                        <p:tgtEl>
                                          <p:spTgt spid="2652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5222"/>
                                        </p:tgtEl>
                                        <p:attrNameLst>
                                          <p:attrName>style.visibility</p:attrName>
                                        </p:attrNameLst>
                                      </p:cBhvr>
                                      <p:to>
                                        <p:strVal val="visible"/>
                                      </p:to>
                                    </p:set>
                                    <p:animEffect transition="in" filter="wipe(left)">
                                      <p:cBhvr>
                                        <p:cTn id="12" dur="500"/>
                                        <p:tgtEl>
                                          <p:spTgt spid="2652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5223"/>
                                        </p:tgtEl>
                                        <p:attrNameLst>
                                          <p:attrName>style.visibility</p:attrName>
                                        </p:attrNameLst>
                                      </p:cBhvr>
                                      <p:to>
                                        <p:strVal val="visible"/>
                                      </p:to>
                                    </p:set>
                                    <p:animEffect transition="in" filter="wipe(left)">
                                      <p:cBhvr>
                                        <p:cTn id="17" dur="500"/>
                                        <p:tgtEl>
                                          <p:spTgt spid="2652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5224"/>
                                        </p:tgtEl>
                                        <p:attrNameLst>
                                          <p:attrName>style.visibility</p:attrName>
                                        </p:attrNameLst>
                                      </p:cBhvr>
                                      <p:to>
                                        <p:strVal val="visible"/>
                                      </p:to>
                                    </p:set>
                                    <p:animEffect transition="in" filter="wipe(left)">
                                      <p:cBhvr>
                                        <p:cTn id="22" dur="500"/>
                                        <p:tgtEl>
                                          <p:spTgt spid="265224"/>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65225"/>
                                        </p:tgtEl>
                                        <p:attrNameLst>
                                          <p:attrName>style.visibility</p:attrName>
                                        </p:attrNameLst>
                                      </p:cBhvr>
                                      <p:to>
                                        <p:strVal val="visible"/>
                                      </p:to>
                                    </p:set>
                                    <p:animEffect transition="in" filter="wipe(left)">
                                      <p:cBhvr>
                                        <p:cTn id="26" dur="500"/>
                                        <p:tgtEl>
                                          <p:spTgt spid="26522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65226"/>
                                        </p:tgtEl>
                                        <p:attrNameLst>
                                          <p:attrName>style.visibility</p:attrName>
                                        </p:attrNameLst>
                                      </p:cBhvr>
                                      <p:to>
                                        <p:strVal val="visible"/>
                                      </p:to>
                                    </p:set>
                                    <p:animEffect transition="in" filter="wipe(left)">
                                      <p:cBhvr>
                                        <p:cTn id="31" dur="500"/>
                                        <p:tgtEl>
                                          <p:spTgt spid="26522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65227"/>
                                        </p:tgtEl>
                                        <p:attrNameLst>
                                          <p:attrName>style.visibility</p:attrName>
                                        </p:attrNameLst>
                                      </p:cBhvr>
                                      <p:to>
                                        <p:strVal val="visible"/>
                                      </p:to>
                                    </p:set>
                                    <p:animEffect transition="in" filter="wipe(left)">
                                      <p:cBhvr>
                                        <p:cTn id="36" dur="500"/>
                                        <p:tgtEl>
                                          <p:spTgt spid="26522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65228"/>
                                        </p:tgtEl>
                                        <p:attrNameLst>
                                          <p:attrName>style.visibility</p:attrName>
                                        </p:attrNameLst>
                                      </p:cBhvr>
                                      <p:to>
                                        <p:strVal val="visible"/>
                                      </p:to>
                                    </p:set>
                                    <p:animEffect transition="in" filter="wipe(left)">
                                      <p:cBhvr>
                                        <p:cTn id="41" dur="500"/>
                                        <p:tgtEl>
                                          <p:spTgt spid="26522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65229"/>
                                        </p:tgtEl>
                                        <p:attrNameLst>
                                          <p:attrName>style.visibility</p:attrName>
                                        </p:attrNameLst>
                                      </p:cBhvr>
                                      <p:to>
                                        <p:strVal val="visible"/>
                                      </p:to>
                                    </p:set>
                                    <p:animEffect transition="in" filter="wipe(left)">
                                      <p:cBhvr>
                                        <p:cTn id="46" dur="500"/>
                                        <p:tgtEl>
                                          <p:spTgt spid="265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2" grpId="0" autoUpdateAnimBg="0"/>
      <p:bldP spid="265224" grpId="0" autoUpdateAnimBg="0"/>
      <p:bldP spid="265226" grpId="0" autoUpdateAnimBg="0"/>
      <p:bldP spid="265228"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395536" y="859705"/>
            <a:ext cx="8501062"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just" eaLnBrk="1" hangingPunct="1">
              <a:lnSpc>
                <a:spcPct val="110000"/>
              </a:lnSpc>
            </a:pPr>
            <a:r>
              <a:rPr lang="en-US" altLang="zh-CN" dirty="0">
                <a:solidFill>
                  <a:schemeClr val="tx1"/>
                </a:solidFill>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例</a:t>
            </a:r>
            <a:r>
              <a:rPr lang="en-US" altLang="zh-CN" dirty="0">
                <a:sym typeface="Symbol" panose="05050102010706020507" pitchFamily="18" charset="2"/>
              </a:rPr>
              <a:t>: </a:t>
            </a:r>
            <a:r>
              <a:rPr lang="zh-CN" altLang="en-US" dirty="0">
                <a:solidFill>
                  <a:schemeClr val="tx1"/>
                </a:solidFill>
                <a:latin typeface="Times New Roman" panose="02020603050405020304" pitchFamily="18" charset="0"/>
                <a:sym typeface="Symbol" panose="05050102010706020507" pitchFamily="18" charset="2"/>
              </a:rPr>
              <a:t>在</a:t>
            </a:r>
            <a:r>
              <a:rPr lang="zh-CN" altLang="en-US" dirty="0">
                <a:solidFill>
                  <a:schemeClr val="tx1"/>
                </a:solidFill>
                <a:latin typeface="Times New Roman" panose="02020603050405020304" pitchFamily="18" charset="0"/>
              </a:rPr>
              <a:t>前图所示的差分放大电路中</a:t>
            </a:r>
            <a:r>
              <a:rPr lang="en-US" altLang="zh-CN" dirty="0">
                <a:solidFill>
                  <a:schemeClr val="tx1"/>
                </a:solidFill>
                <a:latin typeface="Times New Roman" panose="02020603050405020304" pitchFamily="18" charset="0"/>
              </a:rPr>
              <a:t>,</a:t>
            </a:r>
            <a:r>
              <a:rPr lang="zh-CN" altLang="en-US" dirty="0">
                <a:solidFill>
                  <a:schemeClr val="tx1"/>
                </a:solidFill>
                <a:latin typeface="Times New Roman" panose="02020603050405020304" pitchFamily="18" charset="0"/>
              </a:rPr>
              <a:t>已知</a:t>
            </a:r>
            <a:r>
              <a:rPr lang="en-US" altLang="zh-CN" i="1" dirty="0">
                <a:solidFill>
                  <a:schemeClr val="tx1"/>
                </a:solidFill>
                <a:latin typeface="Times New Roman" panose="02020603050405020304" pitchFamily="18" charset="0"/>
              </a:rPr>
              <a:t>U</a:t>
            </a:r>
            <a:r>
              <a:rPr lang="en-US" altLang="zh-CN" baseline="-25000" dirty="0">
                <a:solidFill>
                  <a:schemeClr val="tx1"/>
                </a:solidFill>
                <a:latin typeface="Times New Roman" panose="02020603050405020304" pitchFamily="18" charset="0"/>
              </a:rPr>
              <a:t>CC</a:t>
            </a:r>
            <a:r>
              <a:rPr lang="en-US" altLang="zh-CN" dirty="0">
                <a:solidFill>
                  <a:schemeClr val="tx1"/>
                </a:solidFill>
                <a:latin typeface="Times New Roman" panose="02020603050405020304" pitchFamily="18" charset="0"/>
              </a:rPr>
              <a:t>=12V, </a:t>
            </a:r>
            <a:r>
              <a:rPr lang="en-US" altLang="zh-CN" dirty="0">
                <a:solidFill>
                  <a:schemeClr val="tx1"/>
                </a:solidFill>
                <a:sym typeface="Symbol" panose="05050102010706020507" pitchFamily="18" charset="2"/>
              </a:rPr>
              <a:t></a:t>
            </a:r>
            <a:r>
              <a:rPr lang="en-US" altLang="zh-CN" i="1" dirty="0">
                <a:solidFill>
                  <a:schemeClr val="tx1"/>
                </a:solidFill>
                <a:latin typeface="Times New Roman" panose="02020603050405020304" pitchFamily="18" charset="0"/>
              </a:rPr>
              <a:t>U</a:t>
            </a:r>
            <a:r>
              <a:rPr lang="en-US" altLang="zh-CN" baseline="-25000" dirty="0">
                <a:solidFill>
                  <a:schemeClr val="tx1"/>
                </a:solidFill>
                <a:latin typeface="Times New Roman" panose="02020603050405020304" pitchFamily="18" charset="0"/>
              </a:rPr>
              <a:t>EE </a:t>
            </a:r>
            <a:r>
              <a:rPr lang="en-US" altLang="zh-CN"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sym typeface="Symbol" panose="05050102010706020507" pitchFamily="18" charset="2"/>
              </a:rPr>
              <a:t></a:t>
            </a:r>
            <a:r>
              <a:rPr lang="en-US" altLang="zh-CN" dirty="0">
                <a:solidFill>
                  <a:schemeClr val="tx1"/>
                </a:solidFill>
                <a:latin typeface="Times New Roman" panose="02020603050405020304" pitchFamily="18" charset="0"/>
              </a:rPr>
              <a:t>12V, </a:t>
            </a:r>
            <a:r>
              <a:rPr lang="en-US" altLang="zh-CN" i="1" dirty="0">
                <a:solidFill>
                  <a:schemeClr val="tx1"/>
                </a:solidFill>
                <a:latin typeface="Times New Roman" panose="02020603050405020304" pitchFamily="18" charset="0"/>
                <a:sym typeface="Symbol" panose="05050102010706020507" pitchFamily="18" charset="2"/>
              </a:rPr>
              <a:t> </a:t>
            </a:r>
            <a:r>
              <a:rPr lang="en-US" altLang="zh-CN" dirty="0">
                <a:solidFill>
                  <a:schemeClr val="tx1"/>
                </a:solidFill>
                <a:latin typeface="Times New Roman" panose="02020603050405020304" pitchFamily="18" charset="0"/>
              </a:rPr>
              <a:t>=50, </a:t>
            </a:r>
            <a:r>
              <a:rPr lang="en-US" altLang="zh-CN" i="1" dirty="0">
                <a:solidFill>
                  <a:schemeClr val="tx1"/>
                </a:solidFill>
                <a:latin typeface="Times New Roman" panose="02020603050405020304" pitchFamily="18" charset="0"/>
              </a:rPr>
              <a:t>R</a:t>
            </a:r>
            <a:r>
              <a:rPr lang="en-US" altLang="zh-CN" baseline="-25000" dirty="0">
                <a:solidFill>
                  <a:schemeClr val="tx1"/>
                </a:solidFill>
                <a:latin typeface="Times New Roman" panose="02020603050405020304" pitchFamily="18" charset="0"/>
              </a:rPr>
              <a:t>C</a:t>
            </a:r>
            <a:r>
              <a:rPr lang="en-US" altLang="zh-CN" dirty="0">
                <a:solidFill>
                  <a:schemeClr val="tx1"/>
                </a:solidFill>
                <a:latin typeface="Times New Roman" panose="02020603050405020304" pitchFamily="18" charset="0"/>
              </a:rPr>
              <a:t>=10k</a:t>
            </a:r>
            <a:r>
              <a:rPr lang="en-US" altLang="zh-CN" dirty="0">
                <a:solidFill>
                  <a:schemeClr val="tx1"/>
                </a:solidFill>
                <a:latin typeface="Times New Roman" panose="02020603050405020304" pitchFamily="18" charset="0"/>
                <a:sym typeface="Symbol" panose="05050102010706020507" pitchFamily="18" charset="2"/>
              </a:rPr>
              <a:t>, </a:t>
            </a:r>
            <a:r>
              <a:rPr lang="en-US" altLang="zh-CN" i="1" dirty="0">
                <a:solidFill>
                  <a:schemeClr val="tx1"/>
                </a:solidFill>
                <a:latin typeface="Times New Roman" panose="02020603050405020304" pitchFamily="18" charset="0"/>
              </a:rPr>
              <a:t>R</a:t>
            </a:r>
            <a:r>
              <a:rPr lang="en-US" altLang="zh-CN" baseline="-25000" dirty="0">
                <a:solidFill>
                  <a:schemeClr val="tx1"/>
                </a:solidFill>
                <a:latin typeface="Times New Roman" panose="02020603050405020304" pitchFamily="18" charset="0"/>
              </a:rPr>
              <a:t>E</a:t>
            </a:r>
            <a:r>
              <a:rPr lang="en-US" altLang="zh-CN" dirty="0">
                <a:solidFill>
                  <a:schemeClr val="tx1"/>
                </a:solidFill>
                <a:latin typeface="Times New Roman" panose="02020603050405020304" pitchFamily="18" charset="0"/>
              </a:rPr>
              <a:t> =10k</a:t>
            </a:r>
            <a:r>
              <a:rPr lang="en-US" altLang="zh-CN" dirty="0">
                <a:solidFill>
                  <a:schemeClr val="tx1"/>
                </a:solidFill>
                <a:latin typeface="Times New Roman" panose="02020603050405020304" pitchFamily="18" charset="0"/>
                <a:sym typeface="Symbol" panose="05050102010706020507" pitchFamily="18" charset="2"/>
              </a:rPr>
              <a:t>, </a:t>
            </a:r>
            <a:r>
              <a:rPr lang="en-US" altLang="zh-CN" i="1" dirty="0">
                <a:solidFill>
                  <a:schemeClr val="tx1"/>
                </a:solidFill>
                <a:latin typeface="Times New Roman" panose="02020603050405020304" pitchFamily="18" charset="0"/>
              </a:rPr>
              <a:t>R</a:t>
            </a:r>
            <a:r>
              <a:rPr lang="en-US" altLang="zh-CN" baseline="-25000" dirty="0">
                <a:solidFill>
                  <a:schemeClr val="tx1"/>
                </a:solidFill>
                <a:latin typeface="Times New Roman" panose="02020603050405020304" pitchFamily="18" charset="0"/>
              </a:rPr>
              <a:t>B</a:t>
            </a:r>
            <a:r>
              <a:rPr lang="en-US" altLang="zh-CN" dirty="0">
                <a:solidFill>
                  <a:schemeClr val="tx1"/>
                </a:solidFill>
                <a:latin typeface="Times New Roman" panose="02020603050405020304" pitchFamily="18" charset="0"/>
              </a:rPr>
              <a:t>=20 k</a:t>
            </a:r>
            <a:r>
              <a:rPr lang="en-US" altLang="zh-CN" dirty="0">
                <a:solidFill>
                  <a:schemeClr val="tx1"/>
                </a:solidFill>
                <a:latin typeface="Times New Roman" panose="02020603050405020304" pitchFamily="18" charset="0"/>
                <a:sym typeface="Symbol" panose="05050102010706020507" pitchFamily="18" charset="2"/>
              </a:rPr>
              <a:t>, </a:t>
            </a:r>
            <a:r>
              <a:rPr lang="zh-CN" altLang="en-US" dirty="0">
                <a:solidFill>
                  <a:schemeClr val="tx1"/>
                </a:solidFill>
                <a:latin typeface="Times New Roman" panose="02020603050405020304" pitchFamily="18" charset="0"/>
                <a:sym typeface="Symbol" panose="05050102010706020507" pitchFamily="18" charset="2"/>
              </a:rPr>
              <a:t>并在输出端接负载电阻</a:t>
            </a:r>
            <a:r>
              <a:rPr lang="en-US" altLang="zh-CN" i="1" dirty="0">
                <a:solidFill>
                  <a:schemeClr val="tx1"/>
                </a:solidFill>
                <a:latin typeface="Times New Roman" panose="02020603050405020304" pitchFamily="18" charset="0"/>
              </a:rPr>
              <a:t>R</a:t>
            </a:r>
            <a:r>
              <a:rPr lang="en-US" altLang="zh-CN" baseline="-25000" dirty="0">
                <a:solidFill>
                  <a:schemeClr val="tx1"/>
                </a:solidFill>
                <a:latin typeface="Times New Roman" panose="02020603050405020304" pitchFamily="18" charset="0"/>
              </a:rPr>
              <a:t>L</a:t>
            </a:r>
            <a:r>
              <a:rPr lang="en-US" altLang="zh-CN" dirty="0">
                <a:solidFill>
                  <a:schemeClr val="tx1"/>
                </a:solidFill>
                <a:latin typeface="Times New Roman" panose="02020603050405020304" pitchFamily="18" charset="0"/>
              </a:rPr>
              <a:t> = 20k</a:t>
            </a:r>
            <a:r>
              <a:rPr lang="en-US" altLang="zh-CN" dirty="0">
                <a:solidFill>
                  <a:schemeClr val="tx1"/>
                </a:solidFill>
                <a:latin typeface="Times New Roman" panose="02020603050405020304" pitchFamily="18" charset="0"/>
                <a:sym typeface="Symbol" panose="05050102010706020507" pitchFamily="18" charset="2"/>
              </a:rPr>
              <a:t>, </a:t>
            </a:r>
            <a:r>
              <a:rPr lang="zh-CN" altLang="en-US" dirty="0">
                <a:solidFill>
                  <a:schemeClr val="tx1"/>
                </a:solidFill>
                <a:latin typeface="Times New Roman" panose="02020603050405020304" pitchFamily="18" charset="0"/>
                <a:sym typeface="Symbol" panose="05050102010706020507" pitchFamily="18" charset="2"/>
              </a:rPr>
              <a:t>试求电路的静态值和差模电压放大倍数</a:t>
            </a:r>
            <a:r>
              <a:rPr lang="zh-CN" altLang="en-US" dirty="0">
                <a:solidFill>
                  <a:schemeClr val="tx1"/>
                </a:solidFill>
                <a:latin typeface="Times New Roman" panose="02020603050405020304" pitchFamily="18" charset="0"/>
              </a:rPr>
              <a:t>。</a:t>
            </a:r>
          </a:p>
        </p:txBody>
      </p:sp>
      <p:sp>
        <p:nvSpPr>
          <p:cNvPr id="266243" name="Text Box 3"/>
          <p:cNvSpPr txBox="1">
            <a:spLocks noChangeArrowheads="1"/>
          </p:cNvSpPr>
          <p:nvPr/>
        </p:nvSpPr>
        <p:spPr bwMode="auto">
          <a:xfrm>
            <a:off x="754063" y="2298700"/>
            <a:ext cx="649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zh-CN" altLang="en-US">
                <a:solidFill>
                  <a:schemeClr val="tx1"/>
                </a:solidFill>
                <a:sym typeface="Symbol" panose="05050102010706020507" pitchFamily="18" charset="2"/>
              </a:rPr>
              <a:t>解</a:t>
            </a:r>
            <a:r>
              <a:rPr lang="en-US" altLang="zh-CN">
                <a:solidFill>
                  <a:schemeClr val="tx1"/>
                </a:solidFill>
                <a:sym typeface="Symbol" panose="05050102010706020507" pitchFamily="18" charset="2"/>
              </a:rPr>
              <a:t>:</a:t>
            </a:r>
          </a:p>
        </p:txBody>
      </p:sp>
      <p:graphicFrame>
        <p:nvGraphicFramePr>
          <p:cNvPr id="266244" name="Object 4"/>
          <p:cNvGraphicFramePr>
            <a:graphicFrameLocks noChangeAspect="1"/>
          </p:cNvGraphicFramePr>
          <p:nvPr>
            <p:extLst>
              <p:ext uri="{D42A27DB-BD31-4B8C-83A1-F6EECF244321}">
                <p14:modId xmlns:p14="http://schemas.microsoft.com/office/powerpoint/2010/main" val="2601952658"/>
              </p:ext>
            </p:extLst>
          </p:nvPr>
        </p:nvGraphicFramePr>
        <p:xfrm>
          <a:off x="1581150" y="2132014"/>
          <a:ext cx="4294843" cy="890898"/>
        </p:xfrm>
        <a:graphic>
          <a:graphicData uri="http://schemas.openxmlformats.org/presentationml/2006/ole">
            <mc:AlternateContent xmlns:mc="http://schemas.openxmlformats.org/markup-compatibility/2006">
              <mc:Choice xmlns:v="urn:schemas-microsoft-com:vml" Requires="v">
                <p:oleObj spid="_x0000_s175865" name="公式" r:id="rId4" imgW="2162226" imgH="361981" progId="Equation.3">
                  <p:embed/>
                </p:oleObj>
              </mc:Choice>
              <mc:Fallback>
                <p:oleObj name="公式" r:id="rId4" imgW="2162226" imgH="361981"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1150" y="2132014"/>
                        <a:ext cx="4294843" cy="890898"/>
                      </a:xfrm>
                      <a:prstGeom prst="rect">
                        <a:avLst/>
                      </a:prstGeom>
                      <a:noFill/>
                      <a:ln>
                        <a:noFill/>
                      </a:ln>
                      <a:effectLst/>
                      <a:extLst/>
                    </p:spPr>
                  </p:pic>
                </p:oleObj>
              </mc:Fallback>
            </mc:AlternateContent>
          </a:graphicData>
        </a:graphic>
      </p:graphicFrame>
      <p:graphicFrame>
        <p:nvGraphicFramePr>
          <p:cNvPr id="266245" name="Object 5"/>
          <p:cNvGraphicFramePr>
            <a:graphicFrameLocks noChangeAspect="1"/>
          </p:cNvGraphicFramePr>
          <p:nvPr>
            <p:extLst>
              <p:ext uri="{D42A27DB-BD31-4B8C-83A1-F6EECF244321}">
                <p14:modId xmlns:p14="http://schemas.microsoft.com/office/powerpoint/2010/main" val="1782543044"/>
              </p:ext>
            </p:extLst>
          </p:nvPr>
        </p:nvGraphicFramePr>
        <p:xfrm>
          <a:off x="1630363" y="2885213"/>
          <a:ext cx="3694734" cy="860964"/>
        </p:xfrm>
        <a:graphic>
          <a:graphicData uri="http://schemas.openxmlformats.org/presentationml/2006/ole">
            <mc:AlternateContent xmlns:mc="http://schemas.openxmlformats.org/markup-compatibility/2006">
              <mc:Choice xmlns:v="urn:schemas-microsoft-com:vml" Requires="v">
                <p:oleObj spid="_x0000_s175866" name="Equation" r:id="rId6" imgW="1876359" imgH="352533" progId="Equation.3">
                  <p:embed/>
                </p:oleObj>
              </mc:Choice>
              <mc:Fallback>
                <p:oleObj name="Equation" r:id="rId6" imgW="1876359" imgH="352533"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0363" y="2885213"/>
                        <a:ext cx="3694734" cy="860964"/>
                      </a:xfrm>
                      <a:prstGeom prst="rect">
                        <a:avLst/>
                      </a:prstGeom>
                      <a:noFill/>
                      <a:ln>
                        <a:noFill/>
                      </a:ln>
                      <a:effectLst/>
                      <a:extLst/>
                    </p:spPr>
                  </p:pic>
                </p:oleObj>
              </mc:Fallback>
            </mc:AlternateContent>
          </a:graphicData>
        </a:graphic>
      </p:graphicFrame>
      <p:graphicFrame>
        <p:nvGraphicFramePr>
          <p:cNvPr id="266246" name="Object 6"/>
          <p:cNvGraphicFramePr>
            <a:graphicFrameLocks noChangeAspect="1"/>
          </p:cNvGraphicFramePr>
          <p:nvPr>
            <p:extLst>
              <p:ext uri="{D42A27DB-BD31-4B8C-83A1-F6EECF244321}">
                <p14:modId xmlns:p14="http://schemas.microsoft.com/office/powerpoint/2010/main" val="4022115519"/>
              </p:ext>
            </p:extLst>
          </p:nvPr>
        </p:nvGraphicFramePr>
        <p:xfrm>
          <a:off x="1611313" y="3645024"/>
          <a:ext cx="6149337" cy="496052"/>
        </p:xfrm>
        <a:graphic>
          <a:graphicData uri="http://schemas.openxmlformats.org/presentationml/2006/ole">
            <mc:AlternateContent xmlns:mc="http://schemas.openxmlformats.org/markup-compatibility/2006">
              <mc:Choice xmlns:v="urn:schemas-microsoft-com:vml" Requires="v">
                <p:oleObj spid="_x0000_s175867" name="Equation" r:id="rId8" imgW="3333770" imgH="161960" progId="Equation.3">
                  <p:embed/>
                </p:oleObj>
              </mc:Choice>
              <mc:Fallback>
                <p:oleObj name="Equation" r:id="rId8" imgW="3333770" imgH="16196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1313" y="3645024"/>
                        <a:ext cx="6149337" cy="496052"/>
                      </a:xfrm>
                      <a:prstGeom prst="rect">
                        <a:avLst/>
                      </a:prstGeom>
                      <a:noFill/>
                      <a:ln>
                        <a:noFill/>
                      </a:ln>
                      <a:effectLst/>
                      <a:extLst/>
                    </p:spPr>
                  </p:pic>
                </p:oleObj>
              </mc:Fallback>
            </mc:AlternateContent>
          </a:graphicData>
        </a:graphic>
      </p:graphicFrame>
      <p:graphicFrame>
        <p:nvGraphicFramePr>
          <p:cNvPr id="266247" name="Object 7"/>
          <p:cNvGraphicFramePr>
            <a:graphicFrameLocks noChangeAspect="1"/>
          </p:cNvGraphicFramePr>
          <p:nvPr>
            <p:extLst>
              <p:ext uri="{D42A27DB-BD31-4B8C-83A1-F6EECF244321}">
                <p14:modId xmlns:p14="http://schemas.microsoft.com/office/powerpoint/2010/main" val="234579224"/>
              </p:ext>
            </p:extLst>
          </p:nvPr>
        </p:nvGraphicFramePr>
        <p:xfrm>
          <a:off x="1600200" y="4089524"/>
          <a:ext cx="4242102" cy="848135"/>
        </p:xfrm>
        <a:graphic>
          <a:graphicData uri="http://schemas.openxmlformats.org/presentationml/2006/ole">
            <mc:AlternateContent xmlns:mc="http://schemas.openxmlformats.org/markup-compatibility/2006">
              <mc:Choice xmlns:v="urn:schemas-microsoft-com:vml" Requires="v">
                <p:oleObj spid="_x0000_s175868" name="Equation" r:id="rId10" imgW="2143061" imgH="361981" progId="Equation.3">
                  <p:embed/>
                </p:oleObj>
              </mc:Choice>
              <mc:Fallback>
                <p:oleObj name="Equation" r:id="rId10" imgW="2143061" imgH="361981"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0200" y="4089524"/>
                        <a:ext cx="4242102" cy="848135"/>
                      </a:xfrm>
                      <a:prstGeom prst="rect">
                        <a:avLst/>
                      </a:prstGeom>
                      <a:noFill/>
                      <a:ln>
                        <a:noFill/>
                      </a:ln>
                      <a:effectLst/>
                      <a:extLst/>
                    </p:spPr>
                  </p:pic>
                </p:oleObj>
              </mc:Fallback>
            </mc:AlternateContent>
          </a:graphicData>
        </a:graphic>
      </p:graphicFrame>
      <p:sp>
        <p:nvSpPr>
          <p:cNvPr id="266248" name="Text Box 8"/>
          <p:cNvSpPr txBox="1">
            <a:spLocks noChangeArrowheads="1"/>
          </p:cNvSpPr>
          <p:nvPr/>
        </p:nvSpPr>
        <p:spPr bwMode="auto">
          <a:xfrm>
            <a:off x="762000" y="5097586"/>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zh-CN" altLang="en-US">
                <a:solidFill>
                  <a:schemeClr val="tx1"/>
                </a:solidFill>
                <a:latin typeface="Times New Roman" panose="02020603050405020304" pitchFamily="18" charset="0"/>
              </a:rPr>
              <a:t>式中</a:t>
            </a:r>
          </a:p>
        </p:txBody>
      </p:sp>
      <p:graphicFrame>
        <p:nvGraphicFramePr>
          <p:cNvPr id="266249" name="Object 9"/>
          <p:cNvGraphicFramePr>
            <a:graphicFrameLocks noChangeAspect="1"/>
          </p:cNvGraphicFramePr>
          <p:nvPr>
            <p:extLst>
              <p:ext uri="{D42A27DB-BD31-4B8C-83A1-F6EECF244321}">
                <p14:modId xmlns:p14="http://schemas.microsoft.com/office/powerpoint/2010/main" val="1921971312"/>
              </p:ext>
            </p:extLst>
          </p:nvPr>
        </p:nvGraphicFramePr>
        <p:xfrm>
          <a:off x="1609726" y="4884861"/>
          <a:ext cx="2796708" cy="754057"/>
        </p:xfrm>
        <a:graphic>
          <a:graphicData uri="http://schemas.openxmlformats.org/presentationml/2006/ole">
            <mc:AlternateContent xmlns:mc="http://schemas.openxmlformats.org/markup-compatibility/2006">
              <mc:Choice xmlns:v="urn:schemas-microsoft-com:vml" Requires="v">
                <p:oleObj spid="_x0000_s175869" name="Equation" r:id="rId12" imgW="1390735" imgH="323920" progId="Equation.3">
                  <p:embed/>
                </p:oleObj>
              </mc:Choice>
              <mc:Fallback>
                <p:oleObj name="Equation" r:id="rId12" imgW="1390735" imgH="32392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09726" y="4884861"/>
                        <a:ext cx="2796708" cy="754057"/>
                      </a:xfrm>
                      <a:prstGeom prst="rect">
                        <a:avLst/>
                      </a:prstGeom>
                      <a:noFill/>
                      <a:ln>
                        <a:noFill/>
                      </a:ln>
                      <a:effectLst/>
                      <a:extLst/>
                    </p:spPr>
                  </p:pic>
                </p:oleObj>
              </mc:Fallback>
            </mc:AlternateContent>
          </a:graphicData>
        </a:graphic>
      </p:graphicFrame>
      <p:graphicFrame>
        <p:nvGraphicFramePr>
          <p:cNvPr id="266250" name="Object 10"/>
          <p:cNvGraphicFramePr>
            <a:graphicFrameLocks noChangeAspect="1"/>
          </p:cNvGraphicFramePr>
          <p:nvPr>
            <p:extLst>
              <p:ext uri="{D42A27DB-BD31-4B8C-83A1-F6EECF244321}">
                <p14:modId xmlns:p14="http://schemas.microsoft.com/office/powerpoint/2010/main" val="2806892429"/>
              </p:ext>
            </p:extLst>
          </p:nvPr>
        </p:nvGraphicFramePr>
        <p:xfrm>
          <a:off x="1552575" y="5362699"/>
          <a:ext cx="6331793" cy="903727"/>
        </p:xfrm>
        <a:graphic>
          <a:graphicData uri="http://schemas.openxmlformats.org/presentationml/2006/ole">
            <mc:AlternateContent xmlns:mc="http://schemas.openxmlformats.org/markup-compatibility/2006">
              <mc:Choice xmlns:v="urn:schemas-microsoft-com:vml" Requires="v">
                <p:oleObj spid="_x0000_s175870" name="公式" r:id="rId14" imgW="3181253" imgH="361981" progId="Equation.3">
                  <p:embed/>
                </p:oleObj>
              </mc:Choice>
              <mc:Fallback>
                <p:oleObj name="公式" r:id="rId14" imgW="3181253" imgH="361981"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52575" y="5362699"/>
                        <a:ext cx="6331793" cy="903727"/>
                      </a:xfrm>
                      <a:prstGeom prst="rect">
                        <a:avLst/>
                      </a:prstGeom>
                      <a:noFill/>
                      <a:ln>
                        <a:noFill/>
                      </a:ln>
                      <a:effectLst/>
                      <a:extLst/>
                    </p:spPr>
                  </p:pic>
                </p:oleObj>
              </mc:Fallback>
            </mc:AlternateContent>
          </a:graphicData>
        </a:graphic>
      </p:graphicFrame>
      <p:sp>
        <p:nvSpPr>
          <p:cNvPr id="11" name="Rectangle 111"/>
          <p:cNvSpPr txBox="1">
            <a:spLocks noChangeArrowheads="1"/>
          </p:cNvSpPr>
          <p:nvPr/>
        </p:nvSpPr>
        <p:spPr bwMode="auto">
          <a:xfrm>
            <a:off x="6937" y="68025"/>
            <a:ext cx="4800600" cy="484554"/>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cs typeface="+mn-cs"/>
              </a:rPr>
              <a:t>15.7.2  </a:t>
            </a:r>
            <a:r>
              <a:rPr lang="zh-CN" altLang="en-US" sz="2800" dirty="0" smtClean="0">
                <a:solidFill>
                  <a:srgbClr val="0000FF"/>
                </a:solidFill>
                <a:latin typeface="微软雅黑" panose="020B0503020204020204" pitchFamily="34" charset="-122"/>
                <a:ea typeface="微软雅黑" panose="020B0503020204020204" pitchFamily="34" charset="-122"/>
                <a:cs typeface="+mn-cs"/>
              </a:rPr>
              <a:t>动态分析</a:t>
            </a:r>
            <a:r>
              <a:rPr lang="en-US" altLang="zh-CN" sz="2800" dirty="0" smtClean="0">
                <a:solidFill>
                  <a:srgbClr val="0000FF"/>
                </a:solidFill>
                <a:latin typeface="微软雅黑" panose="020B0503020204020204" pitchFamily="34" charset="-122"/>
                <a:ea typeface="微软雅黑" panose="020B0503020204020204" pitchFamily="34" charset="-122"/>
                <a:cs typeface="+mn-cs"/>
              </a:rPr>
              <a:t>-</a:t>
            </a:r>
            <a:r>
              <a:rPr lang="zh-CN" altLang="en-US" sz="2800" dirty="0" smtClean="0">
                <a:solidFill>
                  <a:srgbClr val="0000FF"/>
                </a:solidFill>
                <a:latin typeface="微软雅黑" panose="020B0503020204020204" pitchFamily="34" charset="-122"/>
                <a:ea typeface="微软雅黑" panose="020B0503020204020204" pitchFamily="34" charset="-122"/>
                <a:cs typeface="+mn-cs"/>
              </a:rPr>
              <a:t>例题</a:t>
            </a:r>
            <a:endParaRPr lang="zh-CN" altLang="en-US" sz="2800" dirty="0">
              <a:solidFill>
                <a:srgbClr val="0000FF"/>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43"/>
                                        </p:tgtEl>
                                        <p:attrNameLst>
                                          <p:attrName>style.visibility</p:attrName>
                                        </p:attrNameLst>
                                      </p:cBhvr>
                                      <p:to>
                                        <p:strVal val="visible"/>
                                      </p:to>
                                    </p:set>
                                    <p:animEffect transition="in" filter="wipe(left)">
                                      <p:cBhvr>
                                        <p:cTn id="7" dur="500"/>
                                        <p:tgtEl>
                                          <p:spTgt spid="2662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6244"/>
                                        </p:tgtEl>
                                        <p:attrNameLst>
                                          <p:attrName>style.visibility</p:attrName>
                                        </p:attrNameLst>
                                      </p:cBhvr>
                                      <p:to>
                                        <p:strVal val="visible"/>
                                      </p:to>
                                    </p:set>
                                    <p:animEffect transition="in" filter="wipe(left)">
                                      <p:cBhvr>
                                        <p:cTn id="12" dur="500"/>
                                        <p:tgtEl>
                                          <p:spTgt spid="266244"/>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66245"/>
                                        </p:tgtEl>
                                        <p:attrNameLst>
                                          <p:attrName>style.visibility</p:attrName>
                                        </p:attrNameLst>
                                      </p:cBhvr>
                                      <p:to>
                                        <p:strVal val="visible"/>
                                      </p:to>
                                    </p:set>
                                    <p:animEffect transition="in" filter="wipe(left)">
                                      <p:cBhvr>
                                        <p:cTn id="16" dur="500"/>
                                        <p:tgtEl>
                                          <p:spTgt spid="26624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66246"/>
                                        </p:tgtEl>
                                        <p:attrNameLst>
                                          <p:attrName>style.visibility</p:attrName>
                                        </p:attrNameLst>
                                      </p:cBhvr>
                                      <p:to>
                                        <p:strVal val="visible"/>
                                      </p:to>
                                    </p:set>
                                    <p:animEffect transition="in" filter="wipe(left)">
                                      <p:cBhvr>
                                        <p:cTn id="21" dur="500"/>
                                        <p:tgtEl>
                                          <p:spTgt spid="26624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66247"/>
                                        </p:tgtEl>
                                        <p:attrNameLst>
                                          <p:attrName>style.visibility</p:attrName>
                                        </p:attrNameLst>
                                      </p:cBhvr>
                                      <p:to>
                                        <p:strVal val="visible"/>
                                      </p:to>
                                    </p:set>
                                    <p:animEffect transition="in" filter="wipe(left)">
                                      <p:cBhvr>
                                        <p:cTn id="26" dur="500"/>
                                        <p:tgtEl>
                                          <p:spTgt spid="26624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66248"/>
                                        </p:tgtEl>
                                        <p:attrNameLst>
                                          <p:attrName>style.visibility</p:attrName>
                                        </p:attrNameLst>
                                      </p:cBhvr>
                                      <p:to>
                                        <p:strVal val="visible"/>
                                      </p:to>
                                    </p:set>
                                    <p:animEffect transition="in" filter="wipe(left)">
                                      <p:cBhvr>
                                        <p:cTn id="31" dur="500"/>
                                        <p:tgtEl>
                                          <p:spTgt spid="266248"/>
                                        </p:tgtEl>
                                      </p:cBhvr>
                                    </p:animEffect>
                                  </p:childTnLst>
                                </p:cTn>
                              </p:par>
                            </p:childTnLst>
                          </p:cTn>
                        </p:par>
                        <p:par>
                          <p:cTn id="32" fill="hold" nodeType="afterGroup">
                            <p:stCondLst>
                              <p:cond delay="500"/>
                            </p:stCondLst>
                            <p:childTnLst>
                              <p:par>
                                <p:cTn id="33" presetID="22" presetClass="entr" presetSubtype="8" fill="hold" nodeType="afterEffect">
                                  <p:stCondLst>
                                    <p:cond delay="0"/>
                                  </p:stCondLst>
                                  <p:childTnLst>
                                    <p:set>
                                      <p:cBhvr>
                                        <p:cTn id="34" dur="1" fill="hold">
                                          <p:stCondLst>
                                            <p:cond delay="0"/>
                                          </p:stCondLst>
                                        </p:cTn>
                                        <p:tgtEl>
                                          <p:spTgt spid="266249"/>
                                        </p:tgtEl>
                                        <p:attrNameLst>
                                          <p:attrName>style.visibility</p:attrName>
                                        </p:attrNameLst>
                                      </p:cBhvr>
                                      <p:to>
                                        <p:strVal val="visible"/>
                                      </p:to>
                                    </p:set>
                                    <p:animEffect transition="in" filter="wipe(left)">
                                      <p:cBhvr>
                                        <p:cTn id="35" dur="500"/>
                                        <p:tgtEl>
                                          <p:spTgt spid="26624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266250"/>
                                        </p:tgtEl>
                                        <p:attrNameLst>
                                          <p:attrName>style.visibility</p:attrName>
                                        </p:attrNameLst>
                                      </p:cBhvr>
                                      <p:to>
                                        <p:strVal val="visible"/>
                                      </p:to>
                                    </p:set>
                                    <p:animEffect transition="in" filter="wipe(left)">
                                      <p:cBhvr>
                                        <p:cTn id="40" dur="500"/>
                                        <p:tgtEl>
                                          <p:spTgt spid="266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autoUpdateAnimBg="0"/>
      <p:bldP spid="266248"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369888" y="697420"/>
            <a:ext cx="74882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a:solidFill>
                  <a:srgbClr val="000099"/>
                </a:solidFill>
                <a:latin typeface="Times New Roman" panose="02020603050405020304" pitchFamily="18" charset="0"/>
              </a:rPr>
              <a:t>单端输出时差分电路的差模电压放大倍数为</a:t>
            </a:r>
          </a:p>
        </p:txBody>
      </p:sp>
      <p:graphicFrame>
        <p:nvGraphicFramePr>
          <p:cNvPr id="267267" name="Object 3"/>
          <p:cNvGraphicFramePr>
            <a:graphicFrameLocks noChangeAspect="1"/>
          </p:cNvGraphicFramePr>
          <p:nvPr>
            <p:extLst>
              <p:ext uri="{D42A27DB-BD31-4B8C-83A1-F6EECF244321}">
                <p14:modId xmlns:p14="http://schemas.microsoft.com/office/powerpoint/2010/main" val="1274329180"/>
              </p:ext>
            </p:extLst>
          </p:nvPr>
        </p:nvGraphicFramePr>
        <p:xfrm>
          <a:off x="641351" y="1151445"/>
          <a:ext cx="7026994" cy="1101647"/>
        </p:xfrm>
        <a:graphic>
          <a:graphicData uri="http://schemas.openxmlformats.org/presentationml/2006/ole">
            <mc:AlternateContent xmlns:mc="http://schemas.openxmlformats.org/markup-compatibility/2006">
              <mc:Choice xmlns:v="urn:schemas-microsoft-com:vml" Requires="v">
                <p:oleObj spid="_x0000_s177409" name="公式" r:id="rId4" imgW="2952883" imgH="361981" progId="Equation.3">
                  <p:embed/>
                </p:oleObj>
              </mc:Choice>
              <mc:Fallback>
                <p:oleObj name="公式" r:id="rId4" imgW="2952883" imgH="361981"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351" y="1151445"/>
                        <a:ext cx="7026994" cy="1101647"/>
                      </a:xfrm>
                      <a:prstGeom prst="rect">
                        <a:avLst/>
                      </a:prstGeom>
                      <a:noFill/>
                      <a:ln>
                        <a:noFill/>
                      </a:ln>
                      <a:effectLst/>
                      <a:extLst/>
                    </p:spPr>
                  </p:pic>
                </p:oleObj>
              </mc:Fallback>
            </mc:AlternateContent>
          </a:graphicData>
        </a:graphic>
      </p:graphicFrame>
      <p:graphicFrame>
        <p:nvGraphicFramePr>
          <p:cNvPr id="267268" name="Object 4"/>
          <p:cNvGraphicFramePr>
            <a:graphicFrameLocks noChangeAspect="1"/>
          </p:cNvGraphicFramePr>
          <p:nvPr>
            <p:extLst>
              <p:ext uri="{D42A27DB-BD31-4B8C-83A1-F6EECF244321}">
                <p14:modId xmlns:p14="http://schemas.microsoft.com/office/powerpoint/2010/main" val="4011591527"/>
              </p:ext>
            </p:extLst>
          </p:nvPr>
        </p:nvGraphicFramePr>
        <p:xfrm>
          <a:off x="647700" y="2294446"/>
          <a:ext cx="7020645" cy="1101076"/>
        </p:xfrm>
        <a:graphic>
          <a:graphicData uri="http://schemas.openxmlformats.org/presentationml/2006/ole">
            <mc:AlternateContent xmlns:mc="http://schemas.openxmlformats.org/markup-compatibility/2006">
              <mc:Choice xmlns:v="urn:schemas-microsoft-com:vml" Requires="v">
                <p:oleObj spid="_x0000_s177410" name="公式" r:id="rId6" imgW="2952883" imgH="361981" progId="Equation.3">
                  <p:embed/>
                </p:oleObj>
              </mc:Choice>
              <mc:Fallback>
                <p:oleObj name="公式" r:id="rId6" imgW="2952883" imgH="361981"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 y="2294446"/>
                        <a:ext cx="7020645" cy="1101076"/>
                      </a:xfrm>
                      <a:prstGeom prst="rect">
                        <a:avLst/>
                      </a:prstGeom>
                      <a:noFill/>
                      <a:ln>
                        <a:noFill/>
                      </a:ln>
                      <a:effectLst/>
                      <a:extLst/>
                    </p:spPr>
                  </p:pic>
                </p:oleObj>
              </mc:Fallback>
            </mc:AlternateContent>
          </a:graphicData>
        </a:graphic>
      </p:graphicFrame>
      <p:sp>
        <p:nvSpPr>
          <p:cNvPr id="267269" name="Text Box 5"/>
          <p:cNvSpPr txBox="1">
            <a:spLocks noChangeArrowheads="1"/>
          </p:cNvSpPr>
          <p:nvPr/>
        </p:nvSpPr>
        <p:spPr bwMode="auto">
          <a:xfrm>
            <a:off x="346075" y="3388233"/>
            <a:ext cx="8534400"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10000"/>
              </a:lnSpc>
            </a:pPr>
            <a:r>
              <a:rPr lang="zh-CN" altLang="en-US">
                <a:solidFill>
                  <a:schemeClr val="tx1"/>
                </a:solidFill>
                <a:latin typeface="Times New Roman" panose="02020603050405020304" pitchFamily="18" charset="0"/>
              </a:rPr>
              <a:t>即单端输出差分电路的电压放大倍数只有双端输出差分电路的一半。</a:t>
            </a:r>
          </a:p>
        </p:txBody>
      </p:sp>
      <p:sp>
        <p:nvSpPr>
          <p:cNvPr id="267270" name="Text Box 6"/>
          <p:cNvSpPr txBox="1">
            <a:spLocks noChangeArrowheads="1"/>
          </p:cNvSpPr>
          <p:nvPr/>
        </p:nvSpPr>
        <p:spPr bwMode="auto">
          <a:xfrm>
            <a:off x="323850" y="4160838"/>
            <a:ext cx="8601075"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lnSpc>
                <a:spcPct val="110000"/>
              </a:lnSpc>
            </a:pP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双端输入分双端输出和单端输出两种。此外，</a:t>
            </a:r>
            <a:r>
              <a:rPr lang="zh-CN" altLang="en-US" dirty="0" smtClean="0">
                <a:solidFill>
                  <a:schemeClr val="tx1"/>
                </a:solidFill>
                <a:latin typeface="Times New Roman" panose="02020603050405020304" pitchFamily="18" charset="0"/>
              </a:rPr>
              <a:t>还有</a:t>
            </a:r>
            <a:r>
              <a:rPr lang="zh-CN" altLang="en-US" dirty="0">
                <a:solidFill>
                  <a:schemeClr val="tx1"/>
                </a:solidFill>
                <a:latin typeface="Times New Roman" panose="02020603050405020304" pitchFamily="18" charset="0"/>
              </a:rPr>
              <a:t>单端输入的</a:t>
            </a:r>
            <a:r>
              <a:rPr lang="en-US" altLang="zh-CN" dirty="0">
                <a:solidFill>
                  <a:schemeClr val="tx1"/>
                </a:solidFill>
                <a:latin typeface="Times New Roman" panose="02020603050405020304" pitchFamily="18" charset="0"/>
              </a:rPr>
              <a:t>, </a:t>
            </a:r>
            <a:r>
              <a:rPr lang="zh-CN" altLang="en-US" dirty="0">
                <a:latin typeface="Times New Roman" panose="02020603050405020304" pitchFamily="18" charset="0"/>
              </a:rPr>
              <a:t>即将 </a:t>
            </a:r>
            <a:r>
              <a:rPr lang="en-US" altLang="zh-CN" dirty="0">
                <a:latin typeface="Times New Roman" panose="02020603050405020304" pitchFamily="18" charset="0"/>
              </a:rPr>
              <a:t>T</a:t>
            </a:r>
            <a:r>
              <a:rPr lang="en-US" altLang="zh-CN" baseline="-25000" dirty="0">
                <a:latin typeface="Times New Roman" panose="02020603050405020304" pitchFamily="18" charset="0"/>
              </a:rPr>
              <a:t>1 </a:t>
            </a:r>
            <a:r>
              <a:rPr lang="zh-CN" altLang="en-US" dirty="0">
                <a:latin typeface="Times New Roman" panose="02020603050405020304" pitchFamily="18" charset="0"/>
              </a:rPr>
              <a:t>输入端或 </a:t>
            </a:r>
            <a:r>
              <a:rPr lang="en-US" altLang="zh-CN" dirty="0">
                <a:latin typeface="Times New Roman" panose="02020603050405020304" pitchFamily="18" charset="0"/>
              </a:rPr>
              <a:t>T</a:t>
            </a:r>
            <a:r>
              <a:rPr lang="en-US" altLang="zh-CN" baseline="-25000" dirty="0">
                <a:latin typeface="Times New Roman" panose="02020603050405020304" pitchFamily="18" charset="0"/>
              </a:rPr>
              <a:t>2 </a:t>
            </a:r>
            <a:r>
              <a:rPr lang="zh-CN" altLang="en-US" dirty="0">
                <a:latin typeface="Times New Roman" panose="02020603050405020304" pitchFamily="18" charset="0"/>
              </a:rPr>
              <a:t>输入端接“地”</a:t>
            </a: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而另一端接输入信号</a:t>
            </a:r>
            <a:r>
              <a:rPr lang="en-US" altLang="zh-CN" i="1" dirty="0" err="1">
                <a:solidFill>
                  <a:schemeClr val="tx1"/>
                </a:solidFill>
                <a:latin typeface="Times New Roman" panose="02020603050405020304" pitchFamily="18" charset="0"/>
              </a:rPr>
              <a:t>u</a:t>
            </a:r>
            <a:r>
              <a:rPr lang="en-US" altLang="zh-CN" baseline="-25000" dirty="0" err="1">
                <a:solidFill>
                  <a:schemeClr val="tx1"/>
                </a:solidFill>
                <a:latin typeface="Times New Roman" panose="02020603050405020304" pitchFamily="18" charset="0"/>
              </a:rPr>
              <a:t>I</a:t>
            </a: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。单端输入也分为双端输出和单端输出两种。四种差分放大电路的比较见主教材表</a:t>
            </a:r>
            <a:r>
              <a:rPr lang="en-US" altLang="zh-CN" dirty="0">
                <a:solidFill>
                  <a:schemeClr val="tx1"/>
                </a:solidFill>
                <a:latin typeface="Times New Roman" panose="02020603050405020304" pitchFamily="18" charset="0"/>
              </a:rPr>
              <a:t>15.7.1</a:t>
            </a:r>
            <a:r>
              <a:rPr lang="zh-CN" altLang="en-US" dirty="0">
                <a:solidFill>
                  <a:schemeClr val="tx1"/>
                </a:solidFill>
                <a:latin typeface="Times New Roman" panose="02020603050405020304" pitchFamily="18" charset="0"/>
              </a:rPr>
              <a:t>。</a:t>
            </a:r>
          </a:p>
        </p:txBody>
      </p:sp>
      <p:sp>
        <p:nvSpPr>
          <p:cNvPr id="7" name="Rectangle 111"/>
          <p:cNvSpPr txBox="1">
            <a:spLocks noChangeArrowheads="1"/>
          </p:cNvSpPr>
          <p:nvPr/>
        </p:nvSpPr>
        <p:spPr bwMode="auto">
          <a:xfrm>
            <a:off x="6937" y="68025"/>
            <a:ext cx="4800600" cy="484554"/>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cs typeface="+mn-cs"/>
              </a:rPr>
              <a:t>15.7.2  </a:t>
            </a:r>
            <a:r>
              <a:rPr lang="zh-CN" altLang="en-US" sz="2800" dirty="0">
                <a:solidFill>
                  <a:srgbClr val="0000FF"/>
                </a:solidFill>
                <a:latin typeface="微软雅黑" panose="020B0503020204020204" pitchFamily="34" charset="-122"/>
                <a:ea typeface="微软雅黑" panose="020B0503020204020204" pitchFamily="34" charset="-122"/>
                <a:cs typeface="+mn-cs"/>
              </a:rPr>
              <a:t>动态分析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7267"/>
                                        </p:tgtEl>
                                        <p:attrNameLst>
                                          <p:attrName>style.visibility</p:attrName>
                                        </p:attrNameLst>
                                      </p:cBhvr>
                                      <p:to>
                                        <p:strVal val="visible"/>
                                      </p:to>
                                    </p:set>
                                    <p:animEffect transition="in" filter="wipe(left)">
                                      <p:cBhvr>
                                        <p:cTn id="7" dur="500"/>
                                        <p:tgtEl>
                                          <p:spTgt spid="267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7268"/>
                                        </p:tgtEl>
                                        <p:attrNameLst>
                                          <p:attrName>style.visibility</p:attrName>
                                        </p:attrNameLst>
                                      </p:cBhvr>
                                      <p:to>
                                        <p:strVal val="visible"/>
                                      </p:to>
                                    </p:set>
                                    <p:animEffect transition="in" filter="wipe(left)">
                                      <p:cBhvr>
                                        <p:cTn id="12" dur="500"/>
                                        <p:tgtEl>
                                          <p:spTgt spid="2672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7269"/>
                                        </p:tgtEl>
                                        <p:attrNameLst>
                                          <p:attrName>style.visibility</p:attrName>
                                        </p:attrNameLst>
                                      </p:cBhvr>
                                      <p:to>
                                        <p:strVal val="visible"/>
                                      </p:to>
                                    </p:set>
                                    <p:animEffect transition="in" filter="wipe(left)">
                                      <p:cBhvr>
                                        <p:cTn id="17" dur="500"/>
                                        <p:tgtEl>
                                          <p:spTgt spid="2672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7270"/>
                                        </p:tgtEl>
                                        <p:attrNameLst>
                                          <p:attrName>style.visibility</p:attrName>
                                        </p:attrNameLst>
                                      </p:cBhvr>
                                      <p:to>
                                        <p:strVal val="visible"/>
                                      </p:to>
                                    </p:set>
                                    <p:animEffect transition="in" filter="wipe(left)">
                                      <p:cBhvr>
                                        <p:cTn id="22" dur="500"/>
                                        <p:tgtEl>
                                          <p:spTgt spid="267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9" grpId="0" autoUpdateAnimBg="0"/>
      <p:bldP spid="267270"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ctrTitle" idx="4294967295"/>
          </p:nvPr>
        </p:nvSpPr>
        <p:spPr bwMode="auto">
          <a:xfrm>
            <a:off x="0" y="643210"/>
            <a:ext cx="2667000" cy="5334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dirty="0" smtClean="0">
                <a:solidFill>
                  <a:srgbClr val="E60000"/>
                </a:solidFill>
                <a:effectLst>
                  <a:outerShdw blurRad="38100" dist="38100" dir="2700000" algn="tl">
                    <a:srgbClr val="C0C0C0"/>
                  </a:outerShdw>
                </a:effectLst>
              </a:rPr>
              <a:t>3. </a:t>
            </a:r>
            <a:r>
              <a:rPr lang="zh-CN" altLang="en-US" sz="2800" b="1" dirty="0" smtClean="0">
                <a:solidFill>
                  <a:srgbClr val="E60000"/>
                </a:solidFill>
                <a:effectLst>
                  <a:outerShdw blurRad="38100" dist="38100" dir="2700000" algn="tl">
                    <a:srgbClr val="C0C0C0"/>
                  </a:outerShdw>
                </a:effectLst>
              </a:rPr>
              <a:t>比较输入</a:t>
            </a:r>
          </a:p>
        </p:txBody>
      </p:sp>
      <p:sp>
        <p:nvSpPr>
          <p:cNvPr id="179203" name="Text Box 3"/>
          <p:cNvSpPr txBox="1">
            <a:spLocks noChangeArrowheads="1"/>
          </p:cNvSpPr>
          <p:nvPr/>
        </p:nvSpPr>
        <p:spPr bwMode="auto">
          <a:xfrm>
            <a:off x="7229185" y="299099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zh-CN">
              <a:solidFill>
                <a:schemeClr val="tx1"/>
              </a:solidFill>
              <a:latin typeface="Times New Roman" panose="02020603050405020304" pitchFamily="18" charset="0"/>
            </a:endParaRPr>
          </a:p>
        </p:txBody>
      </p:sp>
      <p:sp>
        <p:nvSpPr>
          <p:cNvPr id="419844" name="Rectangle 4"/>
          <p:cNvSpPr>
            <a:spLocks noChangeArrowheads="1"/>
          </p:cNvSpPr>
          <p:nvPr/>
        </p:nvSpPr>
        <p:spPr bwMode="auto">
          <a:xfrm>
            <a:off x="844550" y="1062310"/>
            <a:ext cx="6607175" cy="461665"/>
          </a:xfrm>
          <a:prstGeom prst="rect">
            <a:avLst/>
          </a:prstGeom>
          <a:noFill/>
          <a:ln w="12700">
            <a:noFill/>
            <a:miter lim="800000"/>
            <a:headEnd/>
            <a:tailEnd/>
          </a:ln>
          <a:effectLst/>
        </p:spPr>
        <p:txBody>
          <a:bodyPr>
            <a:spAutoFit/>
          </a:bodyPr>
          <a:lstStyle/>
          <a:p>
            <a:pPr>
              <a:spcBef>
                <a:spcPct val="50000"/>
              </a:spcBef>
              <a:defRPr/>
            </a:pPr>
            <a:r>
              <a:rPr lang="en-US" altLang="zh-CN">
                <a:solidFill>
                  <a:srgbClr val="000099"/>
                </a:solidFill>
                <a:effectLst>
                  <a:outerShdw blurRad="38100" dist="38100" dir="2700000" algn="tl">
                    <a:srgbClr val="C0C0C0"/>
                  </a:outerShdw>
                </a:effectLst>
                <a:latin typeface="Times New Roman" pitchFamily="18" charset="0"/>
              </a:rPr>
              <a:t> </a:t>
            </a:r>
            <a:r>
              <a:rPr lang="en-US" altLang="zh-CN" i="1">
                <a:solidFill>
                  <a:srgbClr val="000099"/>
                </a:solidFill>
                <a:effectLst>
                  <a:outerShdw blurRad="38100" dist="38100" dir="2700000" algn="tl">
                    <a:srgbClr val="C0C0C0"/>
                  </a:outerShdw>
                </a:effectLst>
                <a:latin typeface="Times New Roman" pitchFamily="18" charset="0"/>
                <a:ea typeface="楷体_GB2312" pitchFamily="49" charset="-122"/>
              </a:rPr>
              <a:t>u</a:t>
            </a:r>
            <a:r>
              <a:rPr lang="en-US" altLang="zh-CN" baseline="-25000">
                <a:solidFill>
                  <a:srgbClr val="000099"/>
                </a:solidFill>
                <a:effectLst>
                  <a:outerShdw blurRad="38100" dist="38100" dir="2700000" algn="tl">
                    <a:srgbClr val="C0C0C0"/>
                  </a:outerShdw>
                </a:effectLst>
                <a:latin typeface="Times New Roman" pitchFamily="18" charset="0"/>
                <a:ea typeface="楷体_GB2312" pitchFamily="49" charset="-122"/>
              </a:rPr>
              <a:t>i1 </a:t>
            </a:r>
            <a:r>
              <a:rPr lang="zh-CN" altLang="en-US">
                <a:solidFill>
                  <a:srgbClr val="000099"/>
                </a:solidFill>
                <a:effectLst>
                  <a:outerShdw blurRad="38100" dist="38100" dir="2700000" algn="tl">
                    <a:srgbClr val="C0C0C0"/>
                  </a:outerShdw>
                </a:effectLst>
                <a:latin typeface="Times New Roman" pitchFamily="18" charset="0"/>
                <a:ea typeface="楷体_GB2312" pitchFamily="49" charset="-122"/>
              </a:rPr>
              <a:t>、</a:t>
            </a:r>
            <a:r>
              <a:rPr lang="en-US" altLang="zh-CN" i="1">
                <a:solidFill>
                  <a:srgbClr val="000099"/>
                </a:solidFill>
                <a:effectLst>
                  <a:outerShdw blurRad="38100" dist="38100" dir="2700000" algn="tl">
                    <a:srgbClr val="C0C0C0"/>
                  </a:outerShdw>
                </a:effectLst>
                <a:latin typeface="Times New Roman" pitchFamily="18" charset="0"/>
                <a:ea typeface="楷体_GB2312" pitchFamily="49" charset="-122"/>
              </a:rPr>
              <a:t>u</a:t>
            </a:r>
            <a:r>
              <a:rPr lang="en-US" altLang="zh-CN" baseline="-25000">
                <a:solidFill>
                  <a:srgbClr val="000099"/>
                </a:solidFill>
                <a:effectLst>
                  <a:outerShdw blurRad="38100" dist="38100" dir="2700000" algn="tl">
                    <a:srgbClr val="C0C0C0"/>
                  </a:outerShdw>
                </a:effectLst>
                <a:latin typeface="Times New Roman" pitchFamily="18" charset="0"/>
                <a:ea typeface="楷体_GB2312" pitchFamily="49" charset="-122"/>
              </a:rPr>
              <a:t>i2 </a:t>
            </a:r>
            <a:r>
              <a:rPr lang="zh-CN" altLang="en-US">
                <a:solidFill>
                  <a:srgbClr val="000099"/>
                </a:solidFill>
                <a:effectLst>
                  <a:outerShdw blurRad="38100" dist="38100" dir="2700000" algn="tl">
                    <a:srgbClr val="C0C0C0"/>
                  </a:outerShdw>
                </a:effectLst>
                <a:latin typeface="Times New Roman" pitchFamily="18" charset="0"/>
              </a:rPr>
              <a:t>的大小和极性是任意的。</a:t>
            </a:r>
          </a:p>
        </p:txBody>
      </p:sp>
      <p:sp>
        <p:nvSpPr>
          <p:cNvPr id="419845" name="Text Box 5"/>
          <p:cNvSpPr txBox="1">
            <a:spLocks noChangeArrowheads="1"/>
          </p:cNvSpPr>
          <p:nvPr/>
        </p:nvSpPr>
        <p:spPr bwMode="auto">
          <a:xfrm>
            <a:off x="396875" y="1482139"/>
            <a:ext cx="614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spcBef>
                <a:spcPct val="50000"/>
              </a:spcBef>
            </a:pPr>
            <a:r>
              <a:rPr lang="zh-CN" altLang="en-US">
                <a:latin typeface="Times New Roman" panose="02020603050405020304" pitchFamily="18" charset="0"/>
              </a:rPr>
              <a:t>如</a:t>
            </a:r>
            <a:r>
              <a:rPr lang="en-US" altLang="zh-CN">
                <a:latin typeface="Times New Roman" panose="02020603050405020304" pitchFamily="18" charset="0"/>
                <a:ea typeface="楷体_GB2312" pitchFamily="49" charset="-122"/>
              </a:rPr>
              <a:t>:</a:t>
            </a:r>
            <a:r>
              <a:rPr lang="en-US" altLang="zh-CN">
                <a:solidFill>
                  <a:schemeClr val="tx2"/>
                </a:solidFill>
                <a:latin typeface="Times New Roman" panose="02020603050405020304" pitchFamily="18" charset="0"/>
                <a:ea typeface="楷体_GB2312" pitchFamily="49" charset="-122"/>
              </a:rPr>
              <a:t>  </a:t>
            </a:r>
            <a:r>
              <a:rPr lang="en-US" altLang="zh-CN" i="1">
                <a:solidFill>
                  <a:schemeClr val="tx2"/>
                </a:solidFill>
                <a:latin typeface="Times New Roman" panose="02020603050405020304" pitchFamily="18" charset="0"/>
                <a:ea typeface="楷体_GB2312" pitchFamily="49" charset="-122"/>
              </a:rPr>
              <a:t>u</a:t>
            </a:r>
            <a:r>
              <a:rPr lang="en-US" altLang="zh-CN" baseline="-25000">
                <a:solidFill>
                  <a:schemeClr val="tx2"/>
                </a:solidFill>
                <a:latin typeface="Times New Roman" panose="02020603050405020304" pitchFamily="18" charset="0"/>
                <a:ea typeface="楷体_GB2312" pitchFamily="49" charset="-122"/>
              </a:rPr>
              <a:t>I1</a:t>
            </a:r>
            <a:r>
              <a:rPr lang="en-US" altLang="zh-CN">
                <a:solidFill>
                  <a:schemeClr val="tx2"/>
                </a:solidFill>
                <a:latin typeface="Times New Roman" panose="02020603050405020304" pitchFamily="18" charset="0"/>
                <a:ea typeface="楷体_GB2312" pitchFamily="49" charset="-122"/>
              </a:rPr>
              <a:t> = 10 mV, </a:t>
            </a:r>
            <a:r>
              <a:rPr lang="en-US" altLang="zh-CN" i="1">
                <a:solidFill>
                  <a:schemeClr val="tx2"/>
                </a:solidFill>
                <a:latin typeface="Times New Roman" panose="02020603050405020304" pitchFamily="18" charset="0"/>
                <a:ea typeface="楷体_GB2312" pitchFamily="49" charset="-122"/>
              </a:rPr>
              <a:t>u</a:t>
            </a:r>
            <a:r>
              <a:rPr lang="en-US" altLang="zh-CN" baseline="-25000">
                <a:solidFill>
                  <a:schemeClr val="tx2"/>
                </a:solidFill>
                <a:latin typeface="Times New Roman" panose="02020603050405020304" pitchFamily="18" charset="0"/>
                <a:ea typeface="楷体_GB2312" pitchFamily="49" charset="-122"/>
              </a:rPr>
              <a:t>I2 </a:t>
            </a:r>
            <a:r>
              <a:rPr lang="en-US" altLang="zh-CN">
                <a:solidFill>
                  <a:schemeClr val="tx2"/>
                </a:solidFill>
                <a:latin typeface="Times New Roman" panose="02020603050405020304" pitchFamily="18" charset="0"/>
                <a:ea typeface="楷体_GB2312" pitchFamily="49" charset="-122"/>
              </a:rPr>
              <a:t>= 6 mV </a:t>
            </a:r>
          </a:p>
        </p:txBody>
      </p:sp>
      <p:sp>
        <p:nvSpPr>
          <p:cNvPr id="419846" name="Text Box 6"/>
          <p:cNvSpPr txBox="1">
            <a:spLocks noChangeArrowheads="1"/>
          </p:cNvSpPr>
          <p:nvPr/>
        </p:nvSpPr>
        <p:spPr bwMode="auto">
          <a:xfrm>
            <a:off x="1908820" y="2483099"/>
            <a:ext cx="3886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spcBef>
                <a:spcPct val="50000"/>
              </a:spcBef>
            </a:pPr>
            <a:r>
              <a:rPr lang="en-US" altLang="zh-CN" i="1" dirty="0">
                <a:solidFill>
                  <a:schemeClr val="tx2"/>
                </a:solidFill>
                <a:latin typeface="Times New Roman" panose="02020603050405020304" pitchFamily="18" charset="0"/>
                <a:ea typeface="楷体_GB2312" pitchFamily="49" charset="-122"/>
              </a:rPr>
              <a:t>u</a:t>
            </a:r>
            <a:r>
              <a:rPr lang="en-US" altLang="zh-CN" baseline="-25000" dirty="0">
                <a:solidFill>
                  <a:schemeClr val="tx2"/>
                </a:solidFill>
                <a:latin typeface="Times New Roman" panose="02020603050405020304" pitchFamily="18" charset="0"/>
                <a:ea typeface="楷体_GB2312" pitchFamily="49" charset="-122"/>
              </a:rPr>
              <a:t>I2 </a:t>
            </a:r>
            <a:r>
              <a:rPr lang="en-US" altLang="zh-CN" dirty="0">
                <a:solidFill>
                  <a:schemeClr val="tx2"/>
                </a:solidFill>
                <a:latin typeface="Times New Roman" panose="02020603050405020304" pitchFamily="18" charset="0"/>
                <a:ea typeface="楷体_GB2312" pitchFamily="49" charset="-122"/>
              </a:rPr>
              <a:t>= 8 mV </a:t>
            </a:r>
            <a:r>
              <a:rPr lang="zh-CN" altLang="en-US" dirty="0">
                <a:solidFill>
                  <a:schemeClr val="tx2"/>
                </a:solidFill>
                <a:latin typeface="Times New Roman" panose="02020603050405020304" pitchFamily="18" charset="0"/>
                <a:ea typeface="楷体_GB2312" pitchFamily="49" charset="-122"/>
              </a:rPr>
              <a:t>－ </a:t>
            </a:r>
            <a:r>
              <a:rPr lang="en-US" altLang="zh-CN" dirty="0">
                <a:solidFill>
                  <a:schemeClr val="tx2"/>
                </a:solidFill>
                <a:latin typeface="Times New Roman" panose="02020603050405020304" pitchFamily="18" charset="0"/>
                <a:ea typeface="楷体_GB2312" pitchFamily="49" charset="-122"/>
              </a:rPr>
              <a:t>2 mV  </a:t>
            </a:r>
          </a:p>
        </p:txBody>
      </p:sp>
      <p:sp>
        <p:nvSpPr>
          <p:cNvPr id="419847" name="Text Box 7"/>
          <p:cNvSpPr txBox="1">
            <a:spLocks noChangeArrowheads="1"/>
          </p:cNvSpPr>
          <p:nvPr/>
        </p:nvSpPr>
        <p:spPr bwMode="auto">
          <a:xfrm>
            <a:off x="387350" y="3200549"/>
            <a:ext cx="614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spcBef>
                <a:spcPct val="50000"/>
              </a:spcBef>
            </a:pPr>
            <a:r>
              <a:rPr lang="zh-CN" altLang="en-US">
                <a:latin typeface="Times New Roman" panose="02020603050405020304" pitchFamily="18" charset="0"/>
              </a:rPr>
              <a:t>如</a:t>
            </a:r>
            <a:r>
              <a:rPr lang="en-US" altLang="zh-CN">
                <a:latin typeface="Times New Roman" panose="02020603050405020304" pitchFamily="18" charset="0"/>
                <a:ea typeface="楷体_GB2312" pitchFamily="49" charset="-122"/>
              </a:rPr>
              <a:t>:</a:t>
            </a:r>
            <a:r>
              <a:rPr lang="en-US" altLang="zh-CN">
                <a:solidFill>
                  <a:schemeClr val="tx2"/>
                </a:solidFill>
                <a:latin typeface="Times New Roman" panose="02020603050405020304" pitchFamily="18" charset="0"/>
                <a:ea typeface="楷体_GB2312" pitchFamily="49" charset="-122"/>
              </a:rPr>
              <a:t>  </a:t>
            </a:r>
            <a:r>
              <a:rPr lang="en-US" altLang="zh-CN" i="1">
                <a:solidFill>
                  <a:schemeClr val="tx2"/>
                </a:solidFill>
                <a:latin typeface="Times New Roman" panose="02020603050405020304" pitchFamily="18" charset="0"/>
                <a:ea typeface="楷体_GB2312" pitchFamily="49" charset="-122"/>
              </a:rPr>
              <a:t>u</a:t>
            </a:r>
            <a:r>
              <a:rPr lang="en-US" altLang="zh-CN" baseline="-25000">
                <a:solidFill>
                  <a:schemeClr val="tx2"/>
                </a:solidFill>
                <a:latin typeface="Times New Roman" panose="02020603050405020304" pitchFamily="18" charset="0"/>
                <a:ea typeface="楷体_GB2312" pitchFamily="49" charset="-122"/>
              </a:rPr>
              <a:t>I1</a:t>
            </a:r>
            <a:r>
              <a:rPr lang="en-US" altLang="zh-CN">
                <a:solidFill>
                  <a:schemeClr val="tx2"/>
                </a:solidFill>
                <a:latin typeface="Times New Roman" panose="02020603050405020304" pitchFamily="18" charset="0"/>
                <a:ea typeface="楷体_GB2312" pitchFamily="49" charset="-122"/>
              </a:rPr>
              <a:t> =20 mV, </a:t>
            </a:r>
            <a:r>
              <a:rPr lang="en-US" altLang="zh-CN" i="1">
                <a:solidFill>
                  <a:schemeClr val="tx2"/>
                </a:solidFill>
                <a:latin typeface="Times New Roman" panose="02020603050405020304" pitchFamily="18" charset="0"/>
                <a:ea typeface="楷体_GB2312" pitchFamily="49" charset="-122"/>
              </a:rPr>
              <a:t>u</a:t>
            </a:r>
            <a:r>
              <a:rPr lang="en-US" altLang="zh-CN" baseline="-25000">
                <a:solidFill>
                  <a:schemeClr val="tx2"/>
                </a:solidFill>
                <a:latin typeface="Times New Roman" panose="02020603050405020304" pitchFamily="18" charset="0"/>
                <a:ea typeface="楷体_GB2312" pitchFamily="49" charset="-122"/>
              </a:rPr>
              <a:t>I2 </a:t>
            </a:r>
            <a:r>
              <a:rPr lang="en-US" altLang="zh-CN">
                <a:solidFill>
                  <a:schemeClr val="tx2"/>
                </a:solidFill>
                <a:latin typeface="Times New Roman" panose="02020603050405020304" pitchFamily="18" charset="0"/>
                <a:ea typeface="楷体_GB2312" pitchFamily="49" charset="-122"/>
              </a:rPr>
              <a:t>= 16 mV </a:t>
            </a:r>
          </a:p>
        </p:txBody>
      </p:sp>
      <p:sp>
        <p:nvSpPr>
          <p:cNvPr id="419848" name="Text Box 8"/>
          <p:cNvSpPr txBox="1">
            <a:spLocks noChangeArrowheads="1"/>
          </p:cNvSpPr>
          <p:nvPr/>
        </p:nvSpPr>
        <p:spPr bwMode="auto">
          <a:xfrm>
            <a:off x="365125" y="3860949"/>
            <a:ext cx="70961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spcBef>
                <a:spcPct val="50000"/>
              </a:spcBef>
            </a:pPr>
            <a:r>
              <a:rPr lang="zh-CN" altLang="en-US" dirty="0">
                <a:solidFill>
                  <a:schemeClr val="tx2"/>
                </a:solidFill>
                <a:sym typeface="Symbol" panose="05050102010706020507" pitchFamily="18" charset="2"/>
              </a:rPr>
              <a:t>可分解成</a:t>
            </a:r>
            <a:r>
              <a:rPr lang="en-US" altLang="zh-CN" dirty="0">
                <a:solidFill>
                  <a:schemeClr val="tx2"/>
                </a:solidFill>
                <a:sym typeface="Symbol" panose="05050102010706020507" pitchFamily="18" charset="2"/>
              </a:rPr>
              <a:t>:</a:t>
            </a:r>
            <a:r>
              <a:rPr lang="en-US" altLang="zh-CN" dirty="0">
                <a:solidFill>
                  <a:schemeClr val="tx2"/>
                </a:solidFill>
                <a:latin typeface="Times New Roman" panose="02020603050405020304" pitchFamily="18" charset="0"/>
                <a:ea typeface="楷体_GB2312" pitchFamily="49" charset="-122"/>
                <a:sym typeface="Symbol" panose="05050102010706020507" pitchFamily="18" charset="2"/>
              </a:rPr>
              <a:t>  </a:t>
            </a:r>
            <a:r>
              <a:rPr lang="en-US" altLang="zh-CN" i="1" dirty="0">
                <a:solidFill>
                  <a:schemeClr val="tx2"/>
                </a:solidFill>
                <a:latin typeface="Times New Roman" panose="02020603050405020304" pitchFamily="18" charset="0"/>
                <a:ea typeface="楷体_GB2312" pitchFamily="49" charset="-122"/>
              </a:rPr>
              <a:t>u</a:t>
            </a:r>
            <a:r>
              <a:rPr lang="en-US" altLang="zh-CN" baseline="-25000" dirty="0">
                <a:solidFill>
                  <a:schemeClr val="tx2"/>
                </a:solidFill>
                <a:latin typeface="Times New Roman" panose="02020603050405020304" pitchFamily="18" charset="0"/>
                <a:ea typeface="楷体_GB2312" pitchFamily="49" charset="-122"/>
              </a:rPr>
              <a:t>I1</a:t>
            </a:r>
            <a:r>
              <a:rPr lang="en-US" altLang="zh-CN" dirty="0">
                <a:solidFill>
                  <a:schemeClr val="tx2"/>
                </a:solidFill>
                <a:latin typeface="Times New Roman" panose="02020603050405020304" pitchFamily="18" charset="0"/>
                <a:ea typeface="楷体_GB2312" pitchFamily="49" charset="-122"/>
              </a:rPr>
              <a:t> = 18 mV  +  2 mV          </a:t>
            </a:r>
          </a:p>
        </p:txBody>
      </p:sp>
      <p:sp>
        <p:nvSpPr>
          <p:cNvPr id="419849" name="Text Box 9"/>
          <p:cNvSpPr txBox="1">
            <a:spLocks noChangeArrowheads="1"/>
          </p:cNvSpPr>
          <p:nvPr/>
        </p:nvSpPr>
        <p:spPr bwMode="auto">
          <a:xfrm>
            <a:off x="1916844" y="4375783"/>
            <a:ext cx="41989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spcBef>
                <a:spcPct val="50000"/>
              </a:spcBef>
            </a:pPr>
            <a:r>
              <a:rPr lang="en-US" altLang="zh-CN" i="1" dirty="0">
                <a:solidFill>
                  <a:schemeClr val="tx2"/>
                </a:solidFill>
                <a:latin typeface="Times New Roman" panose="02020603050405020304" pitchFamily="18" charset="0"/>
                <a:ea typeface="楷体_GB2312" pitchFamily="49" charset="-122"/>
              </a:rPr>
              <a:t>u</a:t>
            </a:r>
            <a:r>
              <a:rPr lang="en-US" altLang="zh-CN" baseline="-25000" dirty="0">
                <a:solidFill>
                  <a:schemeClr val="tx2"/>
                </a:solidFill>
                <a:latin typeface="Times New Roman" panose="02020603050405020304" pitchFamily="18" charset="0"/>
                <a:ea typeface="楷体_GB2312" pitchFamily="49" charset="-122"/>
              </a:rPr>
              <a:t>I2 </a:t>
            </a:r>
            <a:r>
              <a:rPr lang="en-US" altLang="zh-CN" dirty="0">
                <a:solidFill>
                  <a:schemeClr val="tx2"/>
                </a:solidFill>
                <a:latin typeface="Times New Roman" panose="02020603050405020304" pitchFamily="18" charset="0"/>
                <a:ea typeface="楷体_GB2312" pitchFamily="49" charset="-122"/>
              </a:rPr>
              <a:t>= 18 mV </a:t>
            </a:r>
            <a:r>
              <a:rPr lang="zh-CN" altLang="en-US" dirty="0">
                <a:solidFill>
                  <a:schemeClr val="tx2"/>
                </a:solidFill>
                <a:latin typeface="Times New Roman" panose="02020603050405020304" pitchFamily="18" charset="0"/>
                <a:ea typeface="楷体_GB2312" pitchFamily="49" charset="-122"/>
              </a:rPr>
              <a:t>－ </a:t>
            </a:r>
            <a:r>
              <a:rPr lang="en-US" altLang="zh-CN" dirty="0">
                <a:solidFill>
                  <a:schemeClr val="tx2"/>
                </a:solidFill>
                <a:latin typeface="Times New Roman" panose="02020603050405020304" pitchFamily="18" charset="0"/>
                <a:ea typeface="楷体_GB2312" pitchFamily="49" charset="-122"/>
              </a:rPr>
              <a:t>2 mV  </a:t>
            </a:r>
          </a:p>
        </p:txBody>
      </p:sp>
      <p:sp>
        <p:nvSpPr>
          <p:cNvPr id="419850" name="Oval 10"/>
          <p:cNvSpPr>
            <a:spLocks noChangeArrowheads="1"/>
          </p:cNvSpPr>
          <p:nvPr/>
        </p:nvSpPr>
        <p:spPr bwMode="auto">
          <a:xfrm>
            <a:off x="2555776" y="1844825"/>
            <a:ext cx="1092274" cy="1309688"/>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419851" name="Oval 11"/>
          <p:cNvSpPr>
            <a:spLocks noChangeArrowheads="1"/>
          </p:cNvSpPr>
          <p:nvPr/>
        </p:nvSpPr>
        <p:spPr bwMode="auto">
          <a:xfrm>
            <a:off x="2555776" y="3724424"/>
            <a:ext cx="1143000" cy="1335088"/>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419852" name="Oval 12"/>
          <p:cNvSpPr>
            <a:spLocks noChangeArrowheads="1"/>
          </p:cNvSpPr>
          <p:nvPr/>
        </p:nvSpPr>
        <p:spPr bwMode="auto">
          <a:xfrm>
            <a:off x="3707904" y="1844824"/>
            <a:ext cx="1295400" cy="1381125"/>
          </a:xfrm>
          <a:prstGeom prst="ellipse">
            <a:avLst/>
          </a:prstGeom>
          <a:noFill/>
          <a:ln w="38100">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419853" name="Oval 13"/>
          <p:cNvSpPr>
            <a:spLocks noChangeArrowheads="1"/>
          </p:cNvSpPr>
          <p:nvPr/>
        </p:nvSpPr>
        <p:spPr bwMode="auto">
          <a:xfrm>
            <a:off x="3851920" y="3724424"/>
            <a:ext cx="1107430" cy="1335088"/>
          </a:xfrm>
          <a:prstGeom prst="ellipse">
            <a:avLst/>
          </a:prstGeom>
          <a:noFill/>
          <a:ln w="38100">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419854" name="Text Box 14"/>
          <p:cNvSpPr txBox="1">
            <a:spLocks noChangeArrowheads="1"/>
          </p:cNvSpPr>
          <p:nvPr/>
        </p:nvSpPr>
        <p:spPr bwMode="auto">
          <a:xfrm>
            <a:off x="344488" y="2006749"/>
            <a:ext cx="5562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spcBef>
                <a:spcPct val="50000"/>
              </a:spcBef>
            </a:pPr>
            <a:r>
              <a:rPr lang="zh-CN" altLang="en-US">
                <a:solidFill>
                  <a:schemeClr val="tx2"/>
                </a:solidFill>
                <a:sym typeface="Symbol" panose="05050102010706020507" pitchFamily="18" charset="2"/>
              </a:rPr>
              <a:t>可分解成</a:t>
            </a:r>
            <a:r>
              <a:rPr lang="en-US" altLang="zh-CN">
                <a:solidFill>
                  <a:schemeClr val="tx2"/>
                </a:solidFill>
                <a:sym typeface="Symbol" panose="05050102010706020507" pitchFamily="18" charset="2"/>
              </a:rPr>
              <a:t>:</a:t>
            </a:r>
            <a:r>
              <a:rPr lang="en-US" altLang="zh-CN">
                <a:solidFill>
                  <a:schemeClr val="tx2"/>
                </a:solidFill>
                <a:latin typeface="Times New Roman" panose="02020603050405020304" pitchFamily="18" charset="0"/>
                <a:ea typeface="楷体_GB2312" pitchFamily="49" charset="-122"/>
                <a:sym typeface="Symbol" panose="05050102010706020507" pitchFamily="18" charset="2"/>
              </a:rPr>
              <a:t>  </a:t>
            </a:r>
            <a:r>
              <a:rPr lang="en-US" altLang="zh-CN" i="1">
                <a:solidFill>
                  <a:schemeClr val="tx2"/>
                </a:solidFill>
                <a:latin typeface="Times New Roman" panose="02020603050405020304" pitchFamily="18" charset="0"/>
                <a:ea typeface="楷体_GB2312" pitchFamily="49" charset="-122"/>
              </a:rPr>
              <a:t>u</a:t>
            </a:r>
            <a:r>
              <a:rPr lang="en-US" altLang="zh-CN" baseline="-25000">
                <a:solidFill>
                  <a:schemeClr val="tx2"/>
                </a:solidFill>
                <a:latin typeface="Times New Roman" panose="02020603050405020304" pitchFamily="18" charset="0"/>
                <a:ea typeface="楷体_GB2312" pitchFamily="49" charset="-122"/>
              </a:rPr>
              <a:t>I1</a:t>
            </a:r>
            <a:r>
              <a:rPr lang="en-US" altLang="zh-CN">
                <a:solidFill>
                  <a:schemeClr val="tx2"/>
                </a:solidFill>
                <a:latin typeface="Times New Roman" panose="02020603050405020304" pitchFamily="18" charset="0"/>
                <a:ea typeface="楷体_GB2312" pitchFamily="49" charset="-122"/>
              </a:rPr>
              <a:t> = 8 mV  +  2 mV</a:t>
            </a:r>
          </a:p>
        </p:txBody>
      </p:sp>
      <p:sp>
        <p:nvSpPr>
          <p:cNvPr id="419855" name="Text Box 15"/>
          <p:cNvSpPr txBox="1">
            <a:spLocks noChangeArrowheads="1"/>
          </p:cNvSpPr>
          <p:nvPr/>
        </p:nvSpPr>
        <p:spPr bwMode="auto">
          <a:xfrm>
            <a:off x="2187513" y="5062282"/>
            <a:ext cx="1828800" cy="45720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dirty="0">
                <a:solidFill>
                  <a:srgbClr val="006600"/>
                </a:solidFill>
                <a:effectLst>
                  <a:outerShdw blurRad="38100" dist="38100" dir="2700000" algn="tl">
                    <a:srgbClr val="C0C0C0"/>
                  </a:outerShdw>
                </a:effectLst>
              </a:rPr>
              <a:t>共模信号</a:t>
            </a:r>
          </a:p>
        </p:txBody>
      </p:sp>
      <p:sp>
        <p:nvSpPr>
          <p:cNvPr id="419856" name="Text Box 16"/>
          <p:cNvSpPr txBox="1">
            <a:spLocks noChangeArrowheads="1"/>
          </p:cNvSpPr>
          <p:nvPr/>
        </p:nvSpPr>
        <p:spPr bwMode="auto">
          <a:xfrm>
            <a:off x="3579707" y="5062282"/>
            <a:ext cx="1828800" cy="45720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dirty="0">
                <a:solidFill>
                  <a:srgbClr val="006600"/>
                </a:solidFill>
                <a:effectLst>
                  <a:outerShdw blurRad="38100" dist="38100" dir="2700000" algn="tl">
                    <a:srgbClr val="C0C0C0"/>
                  </a:outerShdw>
                </a:effectLst>
              </a:rPr>
              <a:t>差模信号</a:t>
            </a:r>
          </a:p>
        </p:txBody>
      </p:sp>
      <p:sp>
        <p:nvSpPr>
          <p:cNvPr id="419857" name="AutoShape 17" descr="小棋盘"/>
          <p:cNvSpPr>
            <a:spLocks noChangeArrowheads="1"/>
          </p:cNvSpPr>
          <p:nvPr/>
        </p:nvSpPr>
        <p:spPr bwMode="auto">
          <a:xfrm>
            <a:off x="5992813" y="1561514"/>
            <a:ext cx="2682875" cy="3106738"/>
          </a:xfrm>
          <a:prstGeom prst="verticalScroll">
            <a:avLst>
              <a:gd name="adj" fmla="val 12500"/>
            </a:avLst>
          </a:prstGeom>
          <a:pattFill prst="smCheck">
            <a:fgClr>
              <a:srgbClr val="FFFF00"/>
            </a:fgClr>
            <a:bgClr>
              <a:srgbClr val="FFFFFF"/>
            </a:bgClr>
          </a:pattFill>
          <a:ln w="28575">
            <a:solidFill>
              <a:srgbClr val="005C00"/>
            </a:solidFill>
            <a:round/>
            <a:headEnd/>
            <a:tailEnd/>
          </a:ln>
          <a:effectLst/>
        </p:spPr>
        <p:txBody>
          <a:bodyPr wrap="none" anchor="ctr"/>
          <a:lstStyle/>
          <a:p>
            <a:pPr>
              <a:spcBef>
                <a:spcPct val="20000"/>
              </a:spcBef>
              <a:defRPr/>
            </a:pPr>
            <a:r>
              <a:rPr lang="en-US" altLang="zh-CN">
                <a:solidFill>
                  <a:srgbClr val="000099"/>
                </a:solidFill>
                <a:effectLst>
                  <a:outerShdw blurRad="38100" dist="38100" dir="2700000" algn="tl">
                    <a:srgbClr val="C0C0C0"/>
                  </a:outerShdw>
                </a:effectLst>
                <a:latin typeface="Times New Roman" pitchFamily="18" charset="0"/>
              </a:rPr>
              <a:t>  </a:t>
            </a:r>
            <a:r>
              <a:rPr lang="zh-CN" altLang="en-US">
                <a:solidFill>
                  <a:srgbClr val="000099"/>
                </a:solidFill>
                <a:effectLst>
                  <a:outerShdw blurRad="38100" dist="38100" dir="2700000" algn="tl">
                    <a:srgbClr val="C0C0C0"/>
                  </a:outerShdw>
                </a:effectLst>
                <a:latin typeface="Times New Roman" pitchFamily="18" charset="0"/>
              </a:rPr>
              <a:t>只放大两个</a:t>
            </a:r>
          </a:p>
          <a:p>
            <a:pPr>
              <a:spcBef>
                <a:spcPct val="20000"/>
              </a:spcBef>
              <a:defRPr/>
            </a:pPr>
            <a:r>
              <a:rPr lang="zh-CN" altLang="en-US">
                <a:solidFill>
                  <a:srgbClr val="000099"/>
                </a:solidFill>
                <a:effectLst>
                  <a:outerShdw blurRad="38100" dist="38100" dir="2700000" algn="tl">
                    <a:srgbClr val="C0C0C0"/>
                  </a:outerShdw>
                </a:effectLst>
                <a:latin typeface="Times New Roman" pitchFamily="18" charset="0"/>
              </a:rPr>
              <a:t>  输入信号的</a:t>
            </a:r>
          </a:p>
          <a:p>
            <a:pPr>
              <a:spcBef>
                <a:spcPct val="20000"/>
              </a:spcBef>
              <a:defRPr/>
            </a:pPr>
            <a:r>
              <a:rPr lang="zh-CN" altLang="en-US">
                <a:solidFill>
                  <a:srgbClr val="000099"/>
                </a:solidFill>
                <a:effectLst>
                  <a:outerShdw blurRad="38100" dist="38100" dir="2700000" algn="tl">
                    <a:srgbClr val="C0C0C0"/>
                  </a:outerShdw>
                </a:effectLst>
                <a:latin typeface="Times New Roman" pitchFamily="18" charset="0"/>
              </a:rPr>
              <a:t>  差值信号的</a:t>
            </a:r>
          </a:p>
          <a:p>
            <a:pPr>
              <a:spcBef>
                <a:spcPct val="20000"/>
              </a:spcBef>
              <a:defRPr/>
            </a:pPr>
            <a:r>
              <a:rPr lang="zh-CN" altLang="en-US">
                <a:solidFill>
                  <a:srgbClr val="000099"/>
                </a:solidFill>
                <a:effectLst>
                  <a:outerShdw blurRad="38100" dist="38100" dir="2700000" algn="tl">
                    <a:srgbClr val="C0C0C0"/>
                  </a:outerShdw>
                </a:effectLst>
                <a:latin typeface="Times New Roman" pitchFamily="18" charset="0"/>
              </a:rPr>
              <a:t>  电路称差分</a:t>
            </a:r>
          </a:p>
          <a:p>
            <a:pPr>
              <a:spcBef>
                <a:spcPct val="20000"/>
              </a:spcBef>
              <a:defRPr/>
            </a:pPr>
            <a:r>
              <a:rPr lang="zh-CN" altLang="en-US">
                <a:solidFill>
                  <a:srgbClr val="000099"/>
                </a:solidFill>
                <a:effectLst>
                  <a:outerShdw blurRad="38100" dist="38100" dir="2700000" algn="tl">
                    <a:srgbClr val="C0C0C0"/>
                  </a:outerShdw>
                </a:effectLst>
                <a:latin typeface="Times New Roman" pitchFamily="18" charset="0"/>
              </a:rPr>
              <a:t>  放大电路。</a:t>
            </a:r>
          </a:p>
        </p:txBody>
      </p:sp>
      <p:sp>
        <p:nvSpPr>
          <p:cNvPr id="419858" name="Rectangle 18"/>
          <p:cNvSpPr>
            <a:spLocks noChangeArrowheads="1"/>
          </p:cNvSpPr>
          <p:nvPr/>
        </p:nvSpPr>
        <p:spPr bwMode="auto">
          <a:xfrm>
            <a:off x="323850" y="5511949"/>
            <a:ext cx="84947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eaLnBrk="1" hangingPunct="1"/>
            <a:r>
              <a:rPr lang="en-US" altLang="zh-CN">
                <a:solidFill>
                  <a:schemeClr val="tx1"/>
                </a:solidFill>
                <a:latin typeface="Times New Roman" panose="02020603050405020304" pitchFamily="18" charset="0"/>
              </a:rPr>
              <a:t>        </a:t>
            </a:r>
            <a:r>
              <a:rPr lang="zh-CN" altLang="en-US">
                <a:solidFill>
                  <a:schemeClr val="tx1"/>
                </a:solidFill>
                <a:latin typeface="Times New Roman" panose="02020603050405020304" pitchFamily="18" charset="0"/>
              </a:rPr>
              <a:t>这种输入常作为比较放大来应用，在自动控制系统中是常见的。 </a:t>
            </a:r>
          </a:p>
        </p:txBody>
      </p:sp>
      <p:sp>
        <p:nvSpPr>
          <p:cNvPr id="19" name="Rectangle 111"/>
          <p:cNvSpPr txBox="1">
            <a:spLocks noChangeArrowheads="1"/>
          </p:cNvSpPr>
          <p:nvPr/>
        </p:nvSpPr>
        <p:spPr bwMode="auto">
          <a:xfrm>
            <a:off x="6937" y="68025"/>
            <a:ext cx="4800600" cy="484554"/>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cs typeface="+mn-cs"/>
              </a:rPr>
              <a:t>15.7.2  </a:t>
            </a:r>
            <a:r>
              <a:rPr lang="zh-CN" altLang="en-US" sz="2800" dirty="0">
                <a:solidFill>
                  <a:srgbClr val="0000FF"/>
                </a:solidFill>
                <a:latin typeface="微软雅黑" panose="020B0503020204020204" pitchFamily="34" charset="-122"/>
                <a:ea typeface="微软雅黑" panose="020B0503020204020204" pitchFamily="34" charset="-122"/>
                <a:cs typeface="+mn-cs"/>
              </a:rPr>
              <a:t>动态分析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44"/>
                                        </p:tgtEl>
                                        <p:attrNameLst>
                                          <p:attrName>style.visibility</p:attrName>
                                        </p:attrNameLst>
                                      </p:cBhvr>
                                      <p:to>
                                        <p:strVal val="visible"/>
                                      </p:to>
                                    </p:set>
                                    <p:animEffect transition="in" filter="wipe(left)">
                                      <p:cBhvr>
                                        <p:cTn id="7" dur="500"/>
                                        <p:tgtEl>
                                          <p:spTgt spid="4198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845"/>
                                        </p:tgtEl>
                                        <p:attrNameLst>
                                          <p:attrName>style.visibility</p:attrName>
                                        </p:attrNameLst>
                                      </p:cBhvr>
                                      <p:to>
                                        <p:strVal val="visible"/>
                                      </p:to>
                                    </p:set>
                                    <p:animEffect transition="in" filter="wipe(left)">
                                      <p:cBhvr>
                                        <p:cTn id="12" dur="500"/>
                                        <p:tgtEl>
                                          <p:spTgt spid="4198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9854"/>
                                        </p:tgtEl>
                                        <p:attrNameLst>
                                          <p:attrName>style.visibility</p:attrName>
                                        </p:attrNameLst>
                                      </p:cBhvr>
                                      <p:to>
                                        <p:strVal val="visible"/>
                                      </p:to>
                                    </p:set>
                                    <p:animEffect transition="in" filter="wipe(left)">
                                      <p:cBhvr>
                                        <p:cTn id="17" dur="500"/>
                                        <p:tgtEl>
                                          <p:spTgt spid="4198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9846"/>
                                        </p:tgtEl>
                                        <p:attrNameLst>
                                          <p:attrName>style.visibility</p:attrName>
                                        </p:attrNameLst>
                                      </p:cBhvr>
                                      <p:to>
                                        <p:strVal val="visible"/>
                                      </p:to>
                                    </p:set>
                                    <p:animEffect transition="in" filter="wipe(left)">
                                      <p:cBhvr>
                                        <p:cTn id="22" dur="500"/>
                                        <p:tgtEl>
                                          <p:spTgt spid="4198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9847"/>
                                        </p:tgtEl>
                                        <p:attrNameLst>
                                          <p:attrName>style.visibility</p:attrName>
                                        </p:attrNameLst>
                                      </p:cBhvr>
                                      <p:to>
                                        <p:strVal val="visible"/>
                                      </p:to>
                                    </p:set>
                                    <p:animEffect transition="in" filter="wipe(left)">
                                      <p:cBhvr>
                                        <p:cTn id="27" dur="500"/>
                                        <p:tgtEl>
                                          <p:spTgt spid="4198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19848"/>
                                        </p:tgtEl>
                                        <p:attrNameLst>
                                          <p:attrName>style.visibility</p:attrName>
                                        </p:attrNameLst>
                                      </p:cBhvr>
                                      <p:to>
                                        <p:strVal val="visible"/>
                                      </p:to>
                                    </p:set>
                                    <p:animEffect transition="in" filter="wipe(left)">
                                      <p:cBhvr>
                                        <p:cTn id="32" dur="500"/>
                                        <p:tgtEl>
                                          <p:spTgt spid="4198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19849"/>
                                        </p:tgtEl>
                                        <p:attrNameLst>
                                          <p:attrName>style.visibility</p:attrName>
                                        </p:attrNameLst>
                                      </p:cBhvr>
                                      <p:to>
                                        <p:strVal val="visible"/>
                                      </p:to>
                                    </p:set>
                                    <p:animEffect transition="in" filter="wipe(left)">
                                      <p:cBhvr>
                                        <p:cTn id="37" dur="500"/>
                                        <p:tgtEl>
                                          <p:spTgt spid="41984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419850"/>
                                        </p:tgtEl>
                                        <p:attrNameLst>
                                          <p:attrName>style.visibility</p:attrName>
                                        </p:attrNameLst>
                                      </p:cBhvr>
                                      <p:to>
                                        <p:strVal val="visible"/>
                                      </p:to>
                                    </p:set>
                                    <p:animEffect transition="in" filter="box(in)">
                                      <p:cBhvr>
                                        <p:cTn id="42" dur="500"/>
                                        <p:tgtEl>
                                          <p:spTgt spid="419850"/>
                                        </p:tgtEl>
                                      </p:cBhvr>
                                    </p:animEffect>
                                  </p:childTnLst>
                                </p:cTn>
                              </p:par>
                            </p:childTnLst>
                          </p:cTn>
                        </p:par>
                        <p:par>
                          <p:cTn id="43" fill="hold" nodeType="afterGroup">
                            <p:stCondLst>
                              <p:cond delay="500"/>
                            </p:stCondLst>
                            <p:childTnLst>
                              <p:par>
                                <p:cTn id="44" presetID="4" presetClass="entr" presetSubtype="16" fill="hold" grpId="0" nodeType="afterEffect">
                                  <p:stCondLst>
                                    <p:cond delay="0"/>
                                  </p:stCondLst>
                                  <p:childTnLst>
                                    <p:set>
                                      <p:cBhvr>
                                        <p:cTn id="45" dur="1" fill="hold">
                                          <p:stCondLst>
                                            <p:cond delay="0"/>
                                          </p:stCondLst>
                                        </p:cTn>
                                        <p:tgtEl>
                                          <p:spTgt spid="419851"/>
                                        </p:tgtEl>
                                        <p:attrNameLst>
                                          <p:attrName>style.visibility</p:attrName>
                                        </p:attrNameLst>
                                      </p:cBhvr>
                                      <p:to>
                                        <p:strVal val="visible"/>
                                      </p:to>
                                    </p:set>
                                    <p:animEffect transition="in" filter="box(in)">
                                      <p:cBhvr>
                                        <p:cTn id="46" dur="500"/>
                                        <p:tgtEl>
                                          <p:spTgt spid="41985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19855"/>
                                        </p:tgtEl>
                                        <p:attrNameLst>
                                          <p:attrName>style.visibility</p:attrName>
                                        </p:attrNameLst>
                                      </p:cBhvr>
                                      <p:to>
                                        <p:strVal val="visible"/>
                                      </p:to>
                                    </p:set>
                                    <p:animEffect transition="in" filter="blinds(horizontal)">
                                      <p:cBhvr>
                                        <p:cTn id="51" dur="500"/>
                                        <p:tgtEl>
                                          <p:spTgt spid="41985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419852"/>
                                        </p:tgtEl>
                                        <p:attrNameLst>
                                          <p:attrName>style.visibility</p:attrName>
                                        </p:attrNameLst>
                                      </p:cBhvr>
                                      <p:to>
                                        <p:strVal val="visible"/>
                                      </p:to>
                                    </p:set>
                                    <p:animEffect transition="in" filter="box(in)">
                                      <p:cBhvr>
                                        <p:cTn id="56" dur="500"/>
                                        <p:tgtEl>
                                          <p:spTgt spid="419852"/>
                                        </p:tgtEl>
                                      </p:cBhvr>
                                    </p:animEffect>
                                  </p:childTnLst>
                                </p:cTn>
                              </p:par>
                            </p:childTnLst>
                          </p:cTn>
                        </p:par>
                        <p:par>
                          <p:cTn id="57" fill="hold" nodeType="afterGroup">
                            <p:stCondLst>
                              <p:cond delay="500"/>
                            </p:stCondLst>
                            <p:childTnLst>
                              <p:par>
                                <p:cTn id="58" presetID="4" presetClass="entr" presetSubtype="16" fill="hold" grpId="0" nodeType="afterEffect">
                                  <p:stCondLst>
                                    <p:cond delay="0"/>
                                  </p:stCondLst>
                                  <p:childTnLst>
                                    <p:set>
                                      <p:cBhvr>
                                        <p:cTn id="59" dur="1" fill="hold">
                                          <p:stCondLst>
                                            <p:cond delay="0"/>
                                          </p:stCondLst>
                                        </p:cTn>
                                        <p:tgtEl>
                                          <p:spTgt spid="419853"/>
                                        </p:tgtEl>
                                        <p:attrNameLst>
                                          <p:attrName>style.visibility</p:attrName>
                                        </p:attrNameLst>
                                      </p:cBhvr>
                                      <p:to>
                                        <p:strVal val="visible"/>
                                      </p:to>
                                    </p:set>
                                    <p:animEffect transition="in" filter="box(in)">
                                      <p:cBhvr>
                                        <p:cTn id="60" dur="500"/>
                                        <p:tgtEl>
                                          <p:spTgt spid="41985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419856"/>
                                        </p:tgtEl>
                                        <p:attrNameLst>
                                          <p:attrName>style.visibility</p:attrName>
                                        </p:attrNameLst>
                                      </p:cBhvr>
                                      <p:to>
                                        <p:strVal val="visible"/>
                                      </p:to>
                                    </p:set>
                                    <p:animEffect transition="in" filter="blinds(horizontal)">
                                      <p:cBhvr>
                                        <p:cTn id="65" dur="500"/>
                                        <p:tgtEl>
                                          <p:spTgt spid="41985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419857"/>
                                        </p:tgtEl>
                                        <p:attrNameLst>
                                          <p:attrName>style.visibility</p:attrName>
                                        </p:attrNameLst>
                                      </p:cBhvr>
                                      <p:to>
                                        <p:strVal val="visible"/>
                                      </p:to>
                                    </p:set>
                                    <p:animEffect transition="in" filter="wipe(up)">
                                      <p:cBhvr>
                                        <p:cTn id="70" dur="500"/>
                                        <p:tgtEl>
                                          <p:spTgt spid="419857"/>
                                        </p:tgtEl>
                                      </p:cBhvr>
                                    </p:animEffect>
                                  </p:childTnLst>
                                  <p:subTnLst>
                                    <p:audio>
                                      <p:cMediaNode>
                                        <p:cTn display="0" masterRel="sameClick">
                                          <p:stCondLst>
                                            <p:cond evt="begin" delay="0">
                                              <p:tn val="68"/>
                                            </p:cond>
                                          </p:stCondLst>
                                          <p:endCondLst>
                                            <p:cond evt="onStopAudio" delay="0">
                                              <p:tgtEl>
                                                <p:sldTgt/>
                                              </p:tgtEl>
                                            </p:cond>
                                          </p:endCondLst>
                                        </p:cTn>
                                        <p:tgtEl>
                                          <p:sndTgt r:embed="rId3" name="CAMERA.WAV"/>
                                        </p:tgtEl>
                                      </p:cMediaNode>
                                    </p:audio>
                                  </p:sub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419858"/>
                                        </p:tgtEl>
                                        <p:attrNameLst>
                                          <p:attrName>style.visibility</p:attrName>
                                        </p:attrNameLst>
                                      </p:cBhvr>
                                      <p:to>
                                        <p:strVal val="visible"/>
                                      </p:to>
                                    </p:set>
                                    <p:animEffect transition="in" filter="wipe(left)">
                                      <p:cBhvr>
                                        <p:cTn id="75" dur="500"/>
                                        <p:tgtEl>
                                          <p:spTgt spid="419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4" grpId="0" autoUpdateAnimBg="0"/>
      <p:bldP spid="419845" grpId="0" autoUpdateAnimBg="0"/>
      <p:bldP spid="419846" grpId="0" autoUpdateAnimBg="0"/>
      <p:bldP spid="419847" grpId="0" autoUpdateAnimBg="0"/>
      <p:bldP spid="419848" grpId="0" autoUpdateAnimBg="0"/>
      <p:bldP spid="419849" grpId="0" autoUpdateAnimBg="0"/>
      <p:bldP spid="419850" grpId="0" animBg="1"/>
      <p:bldP spid="419851" grpId="0" animBg="1"/>
      <p:bldP spid="419852" grpId="0" animBg="1"/>
      <p:bldP spid="419853" grpId="0" animBg="1"/>
      <p:bldP spid="419854" grpId="0" autoUpdateAnimBg="0"/>
      <p:bldP spid="419855" grpId="0" autoUpdateAnimBg="0"/>
      <p:bldP spid="419856" grpId="0" autoUpdateAnimBg="0"/>
      <p:bldP spid="419857" grpId="0" animBg="1" autoUpdateAnimBg="0"/>
      <p:bldP spid="419858"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75" name="Object 15"/>
          <p:cNvGraphicFramePr>
            <a:graphicFrameLocks noChangeAspect="1"/>
          </p:cNvGraphicFramePr>
          <p:nvPr/>
        </p:nvGraphicFramePr>
        <p:xfrm>
          <a:off x="1301750" y="2792413"/>
          <a:ext cx="2133600" cy="1150937"/>
        </p:xfrm>
        <a:graphic>
          <a:graphicData uri="http://schemas.openxmlformats.org/presentationml/2006/ole">
            <mc:AlternateContent xmlns:mc="http://schemas.openxmlformats.org/markup-compatibility/2006">
              <mc:Choice xmlns:v="urn:schemas-microsoft-com:vml" Requires="v">
                <p:oleObj spid="_x0000_s181506" name="公式" r:id="rId4" imgW="742877" imgH="361981" progId="Equation.3">
                  <p:embed/>
                </p:oleObj>
              </mc:Choice>
              <mc:Fallback>
                <p:oleObj name="公式" r:id="rId4" imgW="742877" imgH="361981"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1750" y="2792413"/>
                        <a:ext cx="2133600" cy="1150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576" name="Object 16"/>
          <p:cNvGraphicFramePr>
            <a:graphicFrameLocks noChangeAspect="1"/>
          </p:cNvGraphicFramePr>
          <p:nvPr/>
        </p:nvGraphicFramePr>
        <p:xfrm>
          <a:off x="4122738" y="2813050"/>
          <a:ext cx="3244850" cy="1073150"/>
        </p:xfrm>
        <a:graphic>
          <a:graphicData uri="http://schemas.openxmlformats.org/presentationml/2006/ole">
            <mc:AlternateContent xmlns:mc="http://schemas.openxmlformats.org/markup-compatibility/2006">
              <mc:Choice xmlns:v="urn:schemas-microsoft-com:vml" Requires="v">
                <p:oleObj spid="_x0000_s181507" name="公式" r:id="rId6" imgW="1276280" imgH="361981" progId="Equation.3">
                  <p:embed/>
                </p:oleObj>
              </mc:Choice>
              <mc:Fallback>
                <p:oleObj name="公式" r:id="rId6" imgW="1276280" imgH="361981" progId="Equation.3">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2738" y="2813050"/>
                        <a:ext cx="3244850" cy="10731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577" name="Rectangle 17" descr="30%"/>
          <p:cNvSpPr>
            <a:spLocks noChangeArrowheads="1"/>
          </p:cNvSpPr>
          <p:nvPr/>
        </p:nvSpPr>
        <p:spPr bwMode="auto">
          <a:xfrm>
            <a:off x="323850" y="1047750"/>
            <a:ext cx="8435975" cy="946150"/>
          </a:xfrm>
          <a:prstGeom prst="rect">
            <a:avLst/>
          </a:prstGeom>
          <a:noFill/>
          <a:ln w="9525">
            <a:noFill/>
            <a:miter lim="800000"/>
            <a:headEnd/>
            <a:tailEnd/>
          </a:ln>
          <a:effectLst/>
        </p:spPr>
        <p:txBody>
          <a:bodyPr>
            <a:spAutoFit/>
          </a:bodyPr>
          <a:lstStyle/>
          <a:p>
            <a:pPr>
              <a:spcBef>
                <a:spcPct val="50000"/>
              </a:spcBef>
              <a:defRPr/>
            </a:pPr>
            <a:r>
              <a:rPr lang="en-US" altLang="zh-CN" sz="2800">
                <a:solidFill>
                  <a:schemeClr val="tx1"/>
                </a:solidFill>
                <a:effectLst>
                  <a:outerShdw blurRad="38100" dist="38100" dir="2700000" algn="tl">
                    <a:srgbClr val="C0C0C0"/>
                  </a:outerShdw>
                </a:effectLst>
                <a:latin typeface="Times New Roman" pitchFamily="18" charset="0"/>
              </a:rPr>
              <a:t>        </a:t>
            </a:r>
            <a:r>
              <a:rPr lang="zh-CN" altLang="en-US" sz="2800">
                <a:solidFill>
                  <a:schemeClr val="tx1"/>
                </a:solidFill>
                <a:effectLst>
                  <a:outerShdw blurRad="38100" dist="38100" dir="2700000" algn="tl">
                    <a:srgbClr val="C0C0C0"/>
                  </a:outerShdw>
                </a:effectLst>
                <a:latin typeface="Times New Roman" pitchFamily="18" charset="0"/>
              </a:rPr>
              <a:t>为全面衡量差分放大电路放大差模信号和抑制共模信号的能力，引入共模抑制比。</a:t>
            </a:r>
          </a:p>
        </p:txBody>
      </p:sp>
      <p:sp>
        <p:nvSpPr>
          <p:cNvPr id="194578" name="AutoShape 18" descr="小棋盘"/>
          <p:cNvSpPr>
            <a:spLocks noChangeArrowheads="1"/>
          </p:cNvSpPr>
          <p:nvPr/>
        </p:nvSpPr>
        <p:spPr bwMode="auto">
          <a:xfrm>
            <a:off x="3276600" y="2095500"/>
            <a:ext cx="2133600" cy="514350"/>
          </a:xfrm>
          <a:prstGeom prst="wedgeRoundRectCallout">
            <a:avLst>
              <a:gd name="adj1" fmla="val -54389"/>
              <a:gd name="adj2" fmla="val 140125"/>
              <a:gd name="adj3" fmla="val 16667"/>
            </a:avLst>
          </a:prstGeom>
          <a:pattFill prst="smCheck">
            <a:fgClr>
              <a:srgbClr val="FFFF00"/>
            </a:fgClr>
            <a:bgClr>
              <a:srgbClr val="FFFFFF"/>
            </a:bgClr>
          </a:pattFill>
          <a:ln w="19050">
            <a:solidFill>
              <a:srgbClr val="006600"/>
            </a:solidFill>
            <a:miter lim="800000"/>
            <a:headEnd/>
            <a:tailEnd/>
          </a:ln>
          <a:effectLst/>
        </p:spPr>
        <p:txBody>
          <a:bodyPr wrap="none" anchor="ctr"/>
          <a:lstStyle/>
          <a:p>
            <a:pPr algn="ctr">
              <a:spcBef>
                <a:spcPct val="50000"/>
              </a:spcBef>
              <a:defRPr/>
            </a:pPr>
            <a:r>
              <a:rPr lang="zh-CN" altLang="en-US">
                <a:solidFill>
                  <a:srgbClr val="0033CC"/>
                </a:solidFill>
                <a:effectLst>
                  <a:outerShdw blurRad="38100" dist="38100" dir="2700000" algn="tl">
                    <a:srgbClr val="C0C0C0"/>
                  </a:outerShdw>
                </a:effectLst>
                <a:latin typeface="Times New Roman" pitchFamily="18" charset="0"/>
              </a:rPr>
              <a:t>差模放大倍数</a:t>
            </a:r>
          </a:p>
        </p:txBody>
      </p:sp>
      <p:sp>
        <p:nvSpPr>
          <p:cNvPr id="194579" name="AutoShape 19" descr="小棋盘"/>
          <p:cNvSpPr>
            <a:spLocks noChangeArrowheads="1"/>
          </p:cNvSpPr>
          <p:nvPr/>
        </p:nvSpPr>
        <p:spPr bwMode="auto">
          <a:xfrm>
            <a:off x="854075" y="4292600"/>
            <a:ext cx="2133600" cy="552450"/>
          </a:xfrm>
          <a:prstGeom prst="wedgeRoundRectCallout">
            <a:avLst>
              <a:gd name="adj1" fmla="val 48662"/>
              <a:gd name="adj2" fmla="val -162931"/>
              <a:gd name="adj3" fmla="val 16667"/>
            </a:avLst>
          </a:prstGeom>
          <a:pattFill prst="smCheck">
            <a:fgClr>
              <a:srgbClr val="FFFF00"/>
            </a:fgClr>
            <a:bgClr>
              <a:srgbClr val="FFFFFF"/>
            </a:bgClr>
          </a:pattFill>
          <a:ln w="19050">
            <a:solidFill>
              <a:srgbClr val="006600"/>
            </a:solidFill>
            <a:miter lim="800000"/>
            <a:headEnd/>
            <a:tailEnd/>
          </a:ln>
          <a:effectLst/>
        </p:spPr>
        <p:txBody>
          <a:bodyPr wrap="none" anchor="ctr"/>
          <a:lstStyle/>
          <a:p>
            <a:pPr algn="ctr">
              <a:spcBef>
                <a:spcPct val="50000"/>
              </a:spcBef>
              <a:defRPr/>
            </a:pPr>
            <a:r>
              <a:rPr lang="zh-CN" altLang="en-US" dirty="0">
                <a:solidFill>
                  <a:srgbClr val="0033CC"/>
                </a:solidFill>
                <a:effectLst>
                  <a:outerShdw blurRad="38100" dist="38100" dir="2700000" algn="tl">
                    <a:srgbClr val="C0C0C0"/>
                  </a:outerShdw>
                </a:effectLst>
                <a:latin typeface="Times New Roman" pitchFamily="18" charset="0"/>
              </a:rPr>
              <a:t>共模放大倍数</a:t>
            </a:r>
          </a:p>
        </p:txBody>
      </p:sp>
      <p:sp>
        <p:nvSpPr>
          <p:cNvPr id="194580" name="AutoShape 20" descr="小棋盘"/>
          <p:cNvSpPr>
            <a:spLocks noChangeArrowheads="1"/>
          </p:cNvSpPr>
          <p:nvPr/>
        </p:nvSpPr>
        <p:spPr bwMode="auto">
          <a:xfrm>
            <a:off x="3625850" y="3959225"/>
            <a:ext cx="4906963" cy="2133600"/>
          </a:xfrm>
          <a:prstGeom prst="horizontalScroll">
            <a:avLst>
              <a:gd name="adj" fmla="val 12500"/>
            </a:avLst>
          </a:prstGeom>
          <a:pattFill prst="smCheck">
            <a:fgClr>
              <a:srgbClr val="CCFF66"/>
            </a:fgClr>
            <a:bgClr>
              <a:schemeClr val="bg1"/>
            </a:bgClr>
          </a:pattFill>
          <a:ln w="28575">
            <a:solidFill>
              <a:srgbClr val="006600"/>
            </a:solidFill>
            <a:round/>
            <a:headEnd/>
            <a:tailEnd/>
          </a:ln>
          <a:effectLst/>
        </p:spPr>
        <p:txBody>
          <a:bodyPr wrap="none" anchor="ctr"/>
          <a:lstStyle/>
          <a:p>
            <a:pPr>
              <a:spcBef>
                <a:spcPct val="20000"/>
              </a:spcBef>
              <a:defRPr/>
            </a:pPr>
            <a:r>
              <a:rPr lang="en-US" altLang="zh-CN" sz="2600" dirty="0">
                <a:effectLst>
                  <a:outerShdw blurRad="38100" dist="38100" dir="2700000" algn="tl">
                    <a:srgbClr val="C0C0C0"/>
                  </a:outerShdw>
                </a:effectLst>
                <a:latin typeface="Times New Roman" pitchFamily="18" charset="0"/>
              </a:rPr>
              <a:t>     </a:t>
            </a:r>
            <a:r>
              <a:rPr lang="en-US" altLang="zh-CN" sz="2600" i="1" dirty="0">
                <a:effectLst>
                  <a:outerShdw blurRad="38100" dist="38100" dir="2700000" algn="tl">
                    <a:srgbClr val="C0C0C0"/>
                  </a:outerShdw>
                </a:effectLst>
                <a:latin typeface="Times New Roman" pitchFamily="18" charset="0"/>
              </a:rPr>
              <a:t>K</a:t>
            </a:r>
            <a:r>
              <a:rPr lang="en-US" altLang="zh-CN" sz="2600" baseline="-25000" dirty="0">
                <a:effectLst>
                  <a:outerShdw blurRad="38100" dist="38100" dir="2700000" algn="tl">
                    <a:srgbClr val="C0C0C0"/>
                  </a:outerShdw>
                </a:effectLst>
                <a:latin typeface="Times New Roman" pitchFamily="18" charset="0"/>
              </a:rPr>
              <a:t>CMR</a:t>
            </a:r>
            <a:r>
              <a:rPr lang="zh-CN" altLang="en-US" sz="2600" dirty="0">
                <a:effectLst>
                  <a:outerShdw blurRad="38100" dist="38100" dir="2700000" algn="tl">
                    <a:srgbClr val="C0C0C0"/>
                  </a:outerShdw>
                </a:effectLst>
                <a:latin typeface="Times New Roman" pitchFamily="18" charset="0"/>
              </a:rPr>
              <a:t>越大</a:t>
            </a:r>
            <a:r>
              <a:rPr lang="en-US" altLang="zh-CN" sz="2600" dirty="0">
                <a:effectLst>
                  <a:outerShdw blurRad="38100" dist="38100" dir="2700000" algn="tl">
                    <a:srgbClr val="C0C0C0"/>
                  </a:outerShdw>
                </a:effectLst>
                <a:latin typeface="Times New Roman" pitchFamily="18" charset="0"/>
              </a:rPr>
              <a:t>, </a:t>
            </a:r>
            <a:r>
              <a:rPr lang="zh-CN" altLang="en-US" sz="2600" dirty="0">
                <a:effectLst>
                  <a:outerShdw blurRad="38100" dist="38100" dir="2700000" algn="tl">
                    <a:srgbClr val="C0C0C0"/>
                  </a:outerShdw>
                </a:effectLst>
                <a:latin typeface="Times New Roman" pitchFamily="18" charset="0"/>
              </a:rPr>
              <a:t>说明差分放大电</a:t>
            </a:r>
          </a:p>
          <a:p>
            <a:pPr>
              <a:spcBef>
                <a:spcPct val="20000"/>
              </a:spcBef>
              <a:defRPr/>
            </a:pPr>
            <a:r>
              <a:rPr lang="zh-CN" altLang="en-US" sz="2600" dirty="0">
                <a:effectLst>
                  <a:outerShdw blurRad="38100" dist="38100" dir="2700000" algn="tl">
                    <a:srgbClr val="C0C0C0"/>
                  </a:outerShdw>
                </a:effectLst>
                <a:latin typeface="Times New Roman" pitchFamily="18" charset="0"/>
              </a:rPr>
              <a:t>路分辨差模信号的能力越强，</a:t>
            </a:r>
          </a:p>
          <a:p>
            <a:pPr>
              <a:spcBef>
                <a:spcPct val="20000"/>
              </a:spcBef>
              <a:defRPr/>
            </a:pPr>
            <a:r>
              <a:rPr lang="zh-CN" altLang="en-US" sz="2600" dirty="0">
                <a:effectLst>
                  <a:outerShdw blurRad="38100" dist="38100" dir="2700000" algn="tl">
                    <a:srgbClr val="C0C0C0"/>
                  </a:outerShdw>
                </a:effectLst>
                <a:latin typeface="Times New Roman" pitchFamily="18" charset="0"/>
              </a:rPr>
              <a:t>而抑制共模信号的能力越强。</a:t>
            </a:r>
          </a:p>
        </p:txBody>
      </p:sp>
      <p:sp>
        <p:nvSpPr>
          <p:cNvPr id="194582" name="AutoShape 22" descr="小棋盘"/>
          <p:cNvSpPr>
            <a:spLocks noChangeArrowheads="1"/>
          </p:cNvSpPr>
          <p:nvPr/>
        </p:nvSpPr>
        <p:spPr bwMode="auto">
          <a:xfrm>
            <a:off x="909638" y="2171700"/>
            <a:ext cx="1878012" cy="514350"/>
          </a:xfrm>
          <a:prstGeom prst="wedgeRoundRectCallout">
            <a:avLst>
              <a:gd name="adj1" fmla="val -14495"/>
              <a:gd name="adj2" fmla="val 132407"/>
              <a:gd name="adj3" fmla="val 16667"/>
            </a:avLst>
          </a:prstGeom>
          <a:pattFill prst="smCheck">
            <a:fgClr>
              <a:srgbClr val="FFFF00"/>
            </a:fgClr>
            <a:bgClr>
              <a:srgbClr val="FFFFFF"/>
            </a:bgClr>
          </a:pattFill>
          <a:ln w="19050">
            <a:solidFill>
              <a:srgbClr val="006600"/>
            </a:solidFill>
            <a:miter lim="800000"/>
            <a:headEnd/>
            <a:tailEnd/>
          </a:ln>
          <a:effectLst/>
        </p:spPr>
        <p:txBody>
          <a:bodyPr wrap="none" anchor="ctr"/>
          <a:lstStyle/>
          <a:p>
            <a:pPr algn="ctr">
              <a:spcBef>
                <a:spcPct val="50000"/>
              </a:spcBef>
              <a:defRPr/>
            </a:pPr>
            <a:r>
              <a:rPr lang="zh-CN" altLang="en-US">
                <a:solidFill>
                  <a:srgbClr val="0033CC"/>
                </a:solidFill>
                <a:effectLst>
                  <a:outerShdw blurRad="38100" dist="38100" dir="2700000" algn="tl">
                    <a:srgbClr val="C0C0C0"/>
                  </a:outerShdw>
                </a:effectLst>
                <a:latin typeface="Times New Roman" pitchFamily="18" charset="0"/>
              </a:rPr>
              <a:t>共模抑制比</a:t>
            </a:r>
          </a:p>
        </p:txBody>
      </p:sp>
      <p:sp>
        <p:nvSpPr>
          <p:cNvPr id="10" name="Rectangle 111"/>
          <p:cNvSpPr txBox="1">
            <a:spLocks noChangeArrowheads="1"/>
          </p:cNvSpPr>
          <p:nvPr/>
        </p:nvSpPr>
        <p:spPr bwMode="auto">
          <a:xfrm>
            <a:off x="6937" y="68025"/>
            <a:ext cx="4800600" cy="484554"/>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cs typeface="+mn-cs"/>
              </a:rPr>
              <a:t>15.7.3  </a:t>
            </a:r>
            <a:r>
              <a:rPr lang="zh-CN" altLang="en-US" sz="2800" dirty="0">
                <a:solidFill>
                  <a:srgbClr val="0000FF"/>
                </a:solidFill>
                <a:latin typeface="微软雅黑" panose="020B0503020204020204" pitchFamily="34" charset="-122"/>
                <a:ea typeface="微软雅黑" panose="020B0503020204020204" pitchFamily="34" charset="-122"/>
                <a:cs typeface="+mn-cs"/>
              </a:rPr>
              <a:t>共模抑制比</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94577"/>
                                        </p:tgtEl>
                                        <p:attrNameLst>
                                          <p:attrName>style.visibility</p:attrName>
                                        </p:attrNameLst>
                                      </p:cBhvr>
                                      <p:to>
                                        <p:strVal val="visible"/>
                                      </p:to>
                                    </p:set>
                                    <p:animEffect transition="in" filter="blinds(vertical)">
                                      <p:cBhvr>
                                        <p:cTn id="7" dur="500"/>
                                        <p:tgtEl>
                                          <p:spTgt spid="1945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194575"/>
                                        </p:tgtEl>
                                        <p:attrNameLst>
                                          <p:attrName>style.visibility</p:attrName>
                                        </p:attrNameLst>
                                      </p:cBhvr>
                                      <p:to>
                                        <p:strVal val="visible"/>
                                      </p:to>
                                    </p:set>
                                    <p:animEffect transition="in" filter="blinds(vertical)">
                                      <p:cBhvr>
                                        <p:cTn id="12" dur="500"/>
                                        <p:tgtEl>
                                          <p:spTgt spid="1945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4582"/>
                                        </p:tgtEl>
                                        <p:attrNameLst>
                                          <p:attrName>style.visibility</p:attrName>
                                        </p:attrNameLst>
                                      </p:cBhvr>
                                      <p:to>
                                        <p:strVal val="visible"/>
                                      </p:to>
                                    </p:set>
                                    <p:animEffect transition="in" filter="wipe(up)">
                                      <p:cBhvr>
                                        <p:cTn id="17" dur="500"/>
                                        <p:tgtEl>
                                          <p:spTgt spid="1945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94578"/>
                                        </p:tgtEl>
                                        <p:attrNameLst>
                                          <p:attrName>style.visibility</p:attrName>
                                        </p:attrNameLst>
                                      </p:cBhvr>
                                      <p:to>
                                        <p:strVal val="visible"/>
                                      </p:to>
                                    </p:set>
                                    <p:animEffect transition="in" filter="wipe(up)">
                                      <p:cBhvr>
                                        <p:cTn id="22" dur="500"/>
                                        <p:tgtEl>
                                          <p:spTgt spid="1945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94579"/>
                                        </p:tgtEl>
                                        <p:attrNameLst>
                                          <p:attrName>style.visibility</p:attrName>
                                        </p:attrNameLst>
                                      </p:cBhvr>
                                      <p:to>
                                        <p:strVal val="visible"/>
                                      </p:to>
                                    </p:set>
                                    <p:animEffect transition="in" filter="wipe(down)">
                                      <p:cBhvr>
                                        <p:cTn id="27" dur="500"/>
                                        <p:tgtEl>
                                          <p:spTgt spid="1945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194576"/>
                                        </p:tgtEl>
                                        <p:attrNameLst>
                                          <p:attrName>style.visibility</p:attrName>
                                        </p:attrNameLst>
                                      </p:cBhvr>
                                      <p:to>
                                        <p:strVal val="visible"/>
                                      </p:to>
                                    </p:set>
                                    <p:animEffect transition="in" filter="blinds(vertical)">
                                      <p:cBhvr>
                                        <p:cTn id="32" dur="500"/>
                                        <p:tgtEl>
                                          <p:spTgt spid="19457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4580"/>
                                        </p:tgtEl>
                                        <p:attrNameLst>
                                          <p:attrName>style.visibility</p:attrName>
                                        </p:attrNameLst>
                                      </p:cBhvr>
                                      <p:to>
                                        <p:strVal val="visible"/>
                                      </p:to>
                                    </p:set>
                                    <p:animEffect transition="in" filter="wipe(left)">
                                      <p:cBhvr>
                                        <p:cTn id="37" dur="500"/>
                                        <p:tgtEl>
                                          <p:spTgt spid="19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7" grpId="0" autoUpdateAnimBg="0"/>
      <p:bldP spid="194578" grpId="0" animBg="1" autoUpdateAnimBg="0"/>
      <p:bldP spid="194579" grpId="0" animBg="1" autoUpdateAnimBg="0"/>
      <p:bldP spid="194580" grpId="0" animBg="1" autoUpdateAnimBg="0"/>
      <p:bldP spid="194582" grpId="0" animBg="1"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ChangeArrowheads="1"/>
          </p:cNvSpPr>
          <p:nvPr/>
        </p:nvSpPr>
        <p:spPr bwMode="auto">
          <a:xfrm>
            <a:off x="381000" y="788988"/>
            <a:ext cx="8458200" cy="1458912"/>
          </a:xfrm>
          <a:prstGeom prst="rect">
            <a:avLst/>
          </a:prstGeom>
          <a:noFill/>
          <a:ln w="12700">
            <a:noFill/>
            <a:miter lim="800000"/>
            <a:headEnd/>
            <a:tailEnd/>
          </a:ln>
          <a:effectLst/>
        </p:spPr>
        <p:txBody>
          <a:bodyPr>
            <a:spAutoFit/>
          </a:bodyPr>
          <a:lstStyle/>
          <a:p>
            <a:pPr>
              <a:spcBef>
                <a:spcPct val="20000"/>
              </a:spcBef>
              <a:defRPr/>
            </a:pPr>
            <a:r>
              <a:rPr lang="en-US" altLang="zh-CN" sz="2800" dirty="0">
                <a:solidFill>
                  <a:schemeClr val="tx1"/>
                </a:solidFill>
                <a:latin typeface="Times New Roman" pitchFamily="18" charset="0"/>
              </a:rPr>
              <a:t>         </a:t>
            </a:r>
            <a:r>
              <a:rPr lang="zh-CN" altLang="en-US" sz="2800" dirty="0">
                <a:solidFill>
                  <a:schemeClr val="tx1"/>
                </a:solidFill>
                <a:latin typeface="Times New Roman" pitchFamily="18" charset="0"/>
              </a:rPr>
              <a:t>对于双端输出差分放大电路，</a:t>
            </a:r>
            <a:r>
              <a:rPr lang="zh-CN" altLang="en-US" sz="2800" dirty="0">
                <a:solidFill>
                  <a:schemeClr val="tx2"/>
                </a:solidFill>
                <a:latin typeface="Times New Roman" pitchFamily="18" charset="0"/>
              </a:rPr>
              <a:t>若电路完全对称</a:t>
            </a:r>
            <a:r>
              <a:rPr lang="en-US" altLang="zh-CN" sz="2800" dirty="0">
                <a:solidFill>
                  <a:schemeClr val="tx2"/>
                </a:solidFill>
                <a:latin typeface="Times New Roman" pitchFamily="18" charset="0"/>
              </a:rPr>
              <a:t>,</a:t>
            </a:r>
            <a:r>
              <a:rPr lang="zh-CN" altLang="en-US" sz="2800" dirty="0">
                <a:solidFill>
                  <a:schemeClr val="tx2"/>
                </a:solidFill>
                <a:latin typeface="Times New Roman" pitchFamily="18" charset="0"/>
              </a:rPr>
              <a:t>理想情况下共模放大倍数</a:t>
            </a:r>
          </a:p>
          <a:p>
            <a:pPr>
              <a:spcBef>
                <a:spcPct val="20000"/>
              </a:spcBef>
              <a:defRPr/>
            </a:pPr>
            <a:r>
              <a:rPr lang="zh-CN" altLang="en-US" sz="2800" dirty="0">
                <a:solidFill>
                  <a:schemeClr val="tx2"/>
                </a:solidFill>
                <a:latin typeface="Times New Roman" pitchFamily="18" charset="0"/>
              </a:rPr>
              <a:t>                        </a:t>
            </a:r>
            <a:r>
              <a:rPr lang="en-US" altLang="zh-CN" sz="2800" i="1" dirty="0">
                <a:solidFill>
                  <a:srgbClr val="E60000"/>
                </a:solidFill>
                <a:latin typeface="Times New Roman" pitchFamily="18" charset="0"/>
                <a:ea typeface="楷体_GB2312" pitchFamily="49" charset="-122"/>
              </a:rPr>
              <a:t>A</a:t>
            </a:r>
            <a:r>
              <a:rPr lang="en-US" altLang="zh-CN" sz="2800" baseline="-25000" dirty="0">
                <a:solidFill>
                  <a:srgbClr val="E60000"/>
                </a:solidFill>
                <a:latin typeface="Times New Roman" pitchFamily="18" charset="0"/>
                <a:ea typeface="楷体_GB2312" pitchFamily="49" charset="-122"/>
              </a:rPr>
              <a:t>c</a:t>
            </a:r>
            <a:r>
              <a:rPr lang="en-US" altLang="zh-CN" sz="2800" dirty="0">
                <a:solidFill>
                  <a:srgbClr val="E60000"/>
                </a:solidFill>
                <a:latin typeface="Times New Roman" pitchFamily="18" charset="0"/>
              </a:rPr>
              <a:t> = 0</a:t>
            </a:r>
            <a:r>
              <a:rPr lang="zh-CN" altLang="en-US" sz="2800" dirty="0">
                <a:solidFill>
                  <a:srgbClr val="E60000"/>
                </a:solidFill>
                <a:latin typeface="Times New Roman" pitchFamily="18" charset="0"/>
              </a:rPr>
              <a:t>，</a:t>
            </a:r>
            <a:r>
              <a:rPr lang="zh-CN" altLang="en-US" sz="2800" dirty="0">
                <a:solidFill>
                  <a:schemeClr val="tx1"/>
                </a:solidFill>
                <a:latin typeface="Times New Roman" pitchFamily="18" charset="0"/>
              </a:rPr>
              <a:t> </a:t>
            </a:r>
            <a:endParaRPr lang="zh-CN" altLang="en-US" sz="2800" i="1" baseline="-25000" dirty="0">
              <a:solidFill>
                <a:srgbClr val="CC0000"/>
              </a:solidFill>
              <a:effectLst>
                <a:outerShdw blurRad="38100" dist="38100" dir="2700000" algn="tl">
                  <a:srgbClr val="C0C0C0"/>
                </a:outerShdw>
              </a:effectLst>
              <a:latin typeface="Times New Roman" pitchFamily="18" charset="0"/>
              <a:ea typeface="楷体_GB2312" pitchFamily="49" charset="-122"/>
            </a:endParaRPr>
          </a:p>
        </p:txBody>
      </p:sp>
      <p:sp>
        <p:nvSpPr>
          <p:cNvPr id="195587" name="Rectangle 3"/>
          <p:cNvSpPr>
            <a:spLocks noChangeArrowheads="1"/>
          </p:cNvSpPr>
          <p:nvPr/>
        </p:nvSpPr>
        <p:spPr bwMode="auto">
          <a:xfrm>
            <a:off x="496888" y="3086075"/>
            <a:ext cx="7315200" cy="2160591"/>
          </a:xfrm>
          <a:prstGeom prst="rect">
            <a:avLst/>
          </a:prstGeom>
          <a:noFill/>
          <a:ln w="9525">
            <a:noFill/>
            <a:miter lim="800000"/>
            <a:headEnd/>
            <a:tailEnd/>
          </a:ln>
          <a:effectLst/>
        </p:spPr>
        <p:txBody>
          <a:bodyPr>
            <a:spAutoFit/>
          </a:bodyPr>
          <a:lstStyle/>
          <a:p>
            <a:pPr>
              <a:spcBef>
                <a:spcPct val="20000"/>
              </a:spcBef>
              <a:defRPr/>
            </a:pPr>
            <a:r>
              <a:rPr lang="en-US" altLang="zh-CN" sz="2800" dirty="0">
                <a:solidFill>
                  <a:schemeClr val="tx1"/>
                </a:solidFill>
                <a:latin typeface="Times New Roman" pitchFamily="18" charset="0"/>
              </a:rPr>
              <a:t>        </a:t>
            </a:r>
            <a:r>
              <a:rPr lang="zh-CN" altLang="en-US" sz="2800" dirty="0">
                <a:solidFill>
                  <a:schemeClr val="tx2"/>
                </a:solidFill>
                <a:latin typeface="Times New Roman" pitchFamily="18" charset="0"/>
              </a:rPr>
              <a:t>若电路不完全对称</a:t>
            </a:r>
            <a:r>
              <a:rPr lang="zh-CN" altLang="en-US" sz="2800" dirty="0" smtClean="0">
                <a:solidFill>
                  <a:schemeClr val="tx2"/>
                </a:solidFill>
                <a:latin typeface="Times New Roman" pitchFamily="18" charset="0"/>
              </a:rPr>
              <a:t>，</a:t>
            </a:r>
            <a:endParaRPr lang="zh-CN" altLang="en-US" sz="2800" dirty="0">
              <a:solidFill>
                <a:schemeClr val="tx2"/>
              </a:solidFill>
              <a:latin typeface="Times New Roman" pitchFamily="18" charset="0"/>
            </a:endParaRPr>
          </a:p>
          <a:p>
            <a:pPr>
              <a:spcBef>
                <a:spcPct val="20000"/>
              </a:spcBef>
              <a:defRPr/>
            </a:pPr>
            <a:r>
              <a:rPr lang="zh-CN" altLang="en-US" sz="2800" dirty="0">
                <a:solidFill>
                  <a:schemeClr val="tx2"/>
                </a:solidFill>
                <a:latin typeface="Times New Roman" pitchFamily="18" charset="0"/>
              </a:rPr>
              <a:t>        则         </a:t>
            </a:r>
            <a:r>
              <a:rPr lang="en-US" altLang="zh-CN" sz="2800" i="1" dirty="0">
                <a:solidFill>
                  <a:srgbClr val="E60000"/>
                </a:solidFill>
                <a:latin typeface="Times New Roman" pitchFamily="18" charset="0"/>
                <a:ea typeface="楷体_GB2312" pitchFamily="49" charset="-122"/>
              </a:rPr>
              <a:t>A</a:t>
            </a:r>
            <a:r>
              <a:rPr lang="en-US" altLang="zh-CN" sz="2800" baseline="-25000" dirty="0">
                <a:solidFill>
                  <a:srgbClr val="E60000"/>
                </a:solidFill>
                <a:latin typeface="Times New Roman" pitchFamily="18" charset="0"/>
                <a:ea typeface="楷体_GB2312" pitchFamily="49" charset="-122"/>
              </a:rPr>
              <a:t>c</a:t>
            </a:r>
            <a:r>
              <a:rPr lang="en-US" altLang="zh-CN" sz="2800" dirty="0">
                <a:solidFill>
                  <a:srgbClr val="E60000"/>
                </a:solidFill>
                <a:latin typeface="Times New Roman" pitchFamily="18" charset="0"/>
                <a:sym typeface="Symbol" pitchFamily="18" charset="2"/>
              </a:rPr>
              <a:t></a:t>
            </a:r>
            <a:r>
              <a:rPr lang="en-US" altLang="zh-CN" sz="2800" dirty="0">
                <a:solidFill>
                  <a:srgbClr val="E60000"/>
                </a:solidFill>
                <a:latin typeface="Times New Roman" pitchFamily="18" charset="0"/>
              </a:rPr>
              <a:t> </a:t>
            </a:r>
            <a:r>
              <a:rPr lang="en-US" altLang="zh-CN" sz="2800" dirty="0" smtClean="0">
                <a:solidFill>
                  <a:srgbClr val="E60000"/>
                </a:solidFill>
                <a:latin typeface="Times New Roman" pitchFamily="18" charset="0"/>
              </a:rPr>
              <a:t>0</a:t>
            </a:r>
            <a:endParaRPr lang="en-US" altLang="zh-CN" sz="2800" dirty="0">
              <a:solidFill>
                <a:srgbClr val="E60000"/>
              </a:solidFill>
              <a:latin typeface="Times New Roman" pitchFamily="18" charset="0"/>
            </a:endParaRPr>
          </a:p>
          <a:p>
            <a:pPr>
              <a:spcBef>
                <a:spcPct val="20000"/>
              </a:spcBef>
              <a:defRPr/>
            </a:pPr>
            <a:r>
              <a:rPr lang="zh-CN" altLang="en-US" sz="2800" dirty="0">
                <a:solidFill>
                  <a:schemeClr val="tx2"/>
                </a:solidFill>
                <a:latin typeface="Times New Roman" pitchFamily="18" charset="0"/>
              </a:rPr>
              <a:t>实际输出电压</a:t>
            </a:r>
            <a:r>
              <a:rPr lang="zh-CN" altLang="en-US" sz="2800" dirty="0">
                <a:solidFill>
                  <a:schemeClr val="tx1"/>
                </a:solidFill>
                <a:latin typeface="Times New Roman" pitchFamily="18" charset="0"/>
              </a:rPr>
              <a:t>  </a:t>
            </a:r>
            <a:r>
              <a:rPr lang="en-US" altLang="zh-CN" sz="2800" i="1" dirty="0" err="1">
                <a:solidFill>
                  <a:srgbClr val="E60000"/>
                </a:solidFill>
                <a:latin typeface="Times New Roman" pitchFamily="18" charset="0"/>
                <a:ea typeface="楷体_GB2312" pitchFamily="49" charset="-122"/>
              </a:rPr>
              <a:t>u</a:t>
            </a:r>
            <a:r>
              <a:rPr lang="en-US" altLang="zh-CN" sz="2200" baseline="-25000" dirty="0" err="1">
                <a:solidFill>
                  <a:srgbClr val="E60000"/>
                </a:solidFill>
                <a:latin typeface="Times New Roman" pitchFamily="18" charset="0"/>
                <a:ea typeface="楷体_GB2312" pitchFamily="49" charset="-122"/>
              </a:rPr>
              <a:t>O</a:t>
            </a:r>
            <a:r>
              <a:rPr lang="en-US" altLang="zh-CN" sz="2800" baseline="-50000" dirty="0">
                <a:solidFill>
                  <a:srgbClr val="E60000"/>
                </a:solidFill>
                <a:latin typeface="Times New Roman" pitchFamily="18" charset="0"/>
                <a:ea typeface="楷体_GB2312" pitchFamily="49" charset="-122"/>
              </a:rPr>
              <a:t> </a:t>
            </a:r>
            <a:r>
              <a:rPr lang="en-US" altLang="zh-CN" sz="2800" dirty="0">
                <a:solidFill>
                  <a:srgbClr val="E60000"/>
                </a:solidFill>
                <a:latin typeface="Times New Roman" pitchFamily="18" charset="0"/>
                <a:ea typeface="楷体_GB2312" pitchFamily="49" charset="-122"/>
              </a:rPr>
              <a:t>=</a:t>
            </a:r>
            <a:r>
              <a:rPr lang="en-US" altLang="zh-CN" sz="2800" i="1" dirty="0">
                <a:solidFill>
                  <a:srgbClr val="E60000"/>
                </a:solidFill>
                <a:latin typeface="Times New Roman" pitchFamily="18" charset="0"/>
                <a:ea typeface="楷体_GB2312" pitchFamily="49" charset="-122"/>
              </a:rPr>
              <a:t> A</a:t>
            </a:r>
            <a:r>
              <a:rPr lang="en-US" altLang="zh-CN" sz="2800" baseline="-25000" dirty="0">
                <a:solidFill>
                  <a:srgbClr val="E60000"/>
                </a:solidFill>
                <a:latin typeface="Times New Roman" pitchFamily="18" charset="0"/>
                <a:ea typeface="楷体_GB2312" pitchFamily="49" charset="-122"/>
              </a:rPr>
              <a:t>c </a:t>
            </a:r>
            <a:r>
              <a:rPr lang="en-US" altLang="zh-CN" sz="2800" i="1" dirty="0" err="1">
                <a:solidFill>
                  <a:srgbClr val="E60000"/>
                </a:solidFill>
                <a:latin typeface="Times New Roman" pitchFamily="18" charset="0"/>
                <a:ea typeface="楷体_GB2312" pitchFamily="49" charset="-122"/>
              </a:rPr>
              <a:t>u</a:t>
            </a:r>
            <a:r>
              <a:rPr lang="en-US" altLang="zh-CN" sz="2800" baseline="-25000" dirty="0" err="1">
                <a:solidFill>
                  <a:srgbClr val="E60000"/>
                </a:solidFill>
                <a:latin typeface="Times New Roman" pitchFamily="18" charset="0"/>
                <a:ea typeface="楷体_GB2312" pitchFamily="49" charset="-122"/>
              </a:rPr>
              <a:t>Ic</a:t>
            </a:r>
            <a:r>
              <a:rPr lang="en-US" altLang="zh-CN" sz="2800" baseline="-25000" dirty="0">
                <a:solidFill>
                  <a:srgbClr val="E60000"/>
                </a:solidFill>
                <a:latin typeface="Times New Roman" pitchFamily="18" charset="0"/>
                <a:ea typeface="楷体_GB2312" pitchFamily="49" charset="-122"/>
              </a:rPr>
              <a:t> </a:t>
            </a:r>
            <a:r>
              <a:rPr lang="en-US" altLang="zh-CN" sz="2800" dirty="0">
                <a:solidFill>
                  <a:srgbClr val="E60000"/>
                </a:solidFill>
                <a:latin typeface="Times New Roman" pitchFamily="18" charset="0"/>
                <a:ea typeface="楷体_GB2312" pitchFamily="49" charset="-122"/>
              </a:rPr>
              <a:t>+ </a:t>
            </a:r>
            <a:r>
              <a:rPr lang="en-US" altLang="zh-CN" sz="2800" baseline="-50000" dirty="0">
                <a:solidFill>
                  <a:srgbClr val="E60000"/>
                </a:solidFill>
                <a:latin typeface="Times New Roman" pitchFamily="18" charset="0"/>
                <a:ea typeface="楷体_GB2312" pitchFamily="49" charset="-122"/>
              </a:rPr>
              <a:t> </a:t>
            </a:r>
            <a:r>
              <a:rPr lang="en-US" altLang="zh-CN" sz="2800" i="1" dirty="0">
                <a:solidFill>
                  <a:srgbClr val="E60000"/>
                </a:solidFill>
                <a:latin typeface="Times New Roman" pitchFamily="18" charset="0"/>
                <a:ea typeface="楷体_GB2312" pitchFamily="49" charset="-122"/>
              </a:rPr>
              <a:t>A</a:t>
            </a:r>
            <a:r>
              <a:rPr lang="en-US" altLang="zh-CN" sz="2800" baseline="-25000" dirty="0">
                <a:solidFill>
                  <a:srgbClr val="E60000"/>
                </a:solidFill>
                <a:latin typeface="Times New Roman" pitchFamily="18" charset="0"/>
                <a:ea typeface="楷体_GB2312" pitchFamily="49" charset="-122"/>
              </a:rPr>
              <a:t>d</a:t>
            </a:r>
            <a:r>
              <a:rPr lang="en-US" altLang="zh-CN" sz="2800" i="1" baseline="-25000" dirty="0">
                <a:solidFill>
                  <a:srgbClr val="E60000"/>
                </a:solidFill>
                <a:latin typeface="Times New Roman" pitchFamily="18" charset="0"/>
                <a:ea typeface="楷体_GB2312" pitchFamily="49" charset="-122"/>
              </a:rPr>
              <a:t> </a:t>
            </a:r>
            <a:r>
              <a:rPr lang="en-US" altLang="zh-CN" sz="2800" i="1" dirty="0" err="1">
                <a:solidFill>
                  <a:srgbClr val="E60000"/>
                </a:solidFill>
                <a:latin typeface="Times New Roman" pitchFamily="18" charset="0"/>
                <a:ea typeface="楷体_GB2312" pitchFamily="49" charset="-122"/>
              </a:rPr>
              <a:t>u</a:t>
            </a:r>
            <a:r>
              <a:rPr lang="en-US" altLang="zh-CN" sz="2800" baseline="-25000" dirty="0" err="1">
                <a:solidFill>
                  <a:srgbClr val="E60000"/>
                </a:solidFill>
                <a:latin typeface="Times New Roman" pitchFamily="18" charset="0"/>
                <a:ea typeface="楷体_GB2312" pitchFamily="49" charset="-122"/>
              </a:rPr>
              <a:t>Id</a:t>
            </a:r>
            <a:r>
              <a:rPr lang="en-US" altLang="zh-CN" sz="2800" baseline="-25000" dirty="0">
                <a:solidFill>
                  <a:srgbClr val="E60000"/>
                </a:solidFill>
                <a:latin typeface="Times New Roman" pitchFamily="18" charset="0"/>
                <a:ea typeface="楷体_GB2312" pitchFamily="49" charset="-122"/>
              </a:rPr>
              <a:t> </a:t>
            </a:r>
          </a:p>
          <a:p>
            <a:pPr>
              <a:lnSpc>
                <a:spcPct val="120000"/>
              </a:lnSpc>
              <a:spcBef>
                <a:spcPct val="20000"/>
              </a:spcBef>
              <a:defRPr/>
            </a:pPr>
            <a:r>
              <a:rPr lang="zh-CN" altLang="en-US" sz="2800" dirty="0">
                <a:solidFill>
                  <a:schemeClr val="tx2"/>
                </a:solidFill>
                <a:latin typeface="Times New Roman" pitchFamily="18" charset="0"/>
              </a:rPr>
              <a:t>即共模信号对输出有影响 。</a:t>
            </a:r>
          </a:p>
        </p:txBody>
      </p:sp>
      <p:graphicFrame>
        <p:nvGraphicFramePr>
          <p:cNvPr id="195646" name="Object 62"/>
          <p:cNvGraphicFramePr>
            <a:graphicFrameLocks noChangeAspect="1"/>
          </p:cNvGraphicFramePr>
          <p:nvPr/>
        </p:nvGraphicFramePr>
        <p:xfrm>
          <a:off x="3708400" y="1725613"/>
          <a:ext cx="1800225" cy="568325"/>
        </p:xfrm>
        <a:graphic>
          <a:graphicData uri="http://schemas.openxmlformats.org/presentationml/2006/ole">
            <mc:AlternateContent xmlns:mc="http://schemas.openxmlformats.org/markup-compatibility/2006">
              <mc:Choice xmlns:v="urn:schemas-microsoft-com:vml" Requires="v">
                <p:oleObj spid="_x0000_s183427" name="公式" r:id="rId4" imgW="714264" imgH="142795" progId="Equation.3">
                  <p:embed/>
                </p:oleObj>
              </mc:Choice>
              <mc:Fallback>
                <p:oleObj name="公式" r:id="rId4" imgW="714264" imgH="142795" progId="Equation.3">
                  <p:embed/>
                  <p:pic>
                    <p:nvPicPr>
                      <p:cNvPr id="0" name="Object 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8400" y="1725613"/>
                        <a:ext cx="1800225"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647" name="Rectangle 63"/>
          <p:cNvSpPr>
            <a:spLocks noChangeArrowheads="1"/>
          </p:cNvSpPr>
          <p:nvPr/>
        </p:nvSpPr>
        <p:spPr bwMode="auto">
          <a:xfrm>
            <a:off x="442913" y="2359446"/>
            <a:ext cx="6577012" cy="519113"/>
          </a:xfrm>
          <a:prstGeom prst="rect">
            <a:avLst/>
          </a:prstGeom>
          <a:noFill/>
          <a:ln w="9525">
            <a:noFill/>
            <a:miter lim="800000"/>
            <a:headEnd/>
            <a:tailEnd/>
          </a:ln>
          <a:effectLst/>
        </p:spPr>
        <p:txBody>
          <a:bodyPr>
            <a:spAutoFit/>
          </a:bodyPr>
          <a:lstStyle/>
          <a:p>
            <a:pPr>
              <a:spcBef>
                <a:spcPct val="20000"/>
              </a:spcBef>
              <a:defRPr/>
            </a:pPr>
            <a:r>
              <a:rPr lang="zh-CN" altLang="en-US" sz="2800">
                <a:solidFill>
                  <a:schemeClr val="tx2"/>
                </a:solidFill>
                <a:latin typeface="Times New Roman" pitchFamily="18" charset="0"/>
              </a:rPr>
              <a:t>输出电压</a:t>
            </a:r>
            <a:r>
              <a:rPr lang="zh-CN" altLang="en-US" sz="2800">
                <a:solidFill>
                  <a:schemeClr val="tx1"/>
                </a:solidFill>
                <a:latin typeface="Times New Roman" pitchFamily="18" charset="0"/>
              </a:rPr>
              <a:t>       </a:t>
            </a:r>
            <a:r>
              <a:rPr lang="en-US" altLang="zh-CN" sz="2800" i="1">
                <a:solidFill>
                  <a:srgbClr val="E60000"/>
                </a:solidFill>
                <a:latin typeface="Times New Roman" pitchFamily="18" charset="0"/>
              </a:rPr>
              <a:t>u</a:t>
            </a:r>
            <a:r>
              <a:rPr lang="en-US" altLang="zh-CN" sz="2200" baseline="-25000">
                <a:solidFill>
                  <a:srgbClr val="E60000"/>
                </a:solidFill>
                <a:latin typeface="Times New Roman" pitchFamily="18" charset="0"/>
              </a:rPr>
              <a:t>O</a:t>
            </a:r>
            <a:r>
              <a:rPr lang="en-US" altLang="zh-CN" sz="2800">
                <a:solidFill>
                  <a:srgbClr val="E60000"/>
                </a:solidFill>
                <a:latin typeface="Times New Roman" pitchFamily="18" charset="0"/>
              </a:rPr>
              <a:t> =  </a:t>
            </a:r>
            <a:r>
              <a:rPr lang="en-US" altLang="zh-CN" sz="2800" i="1">
                <a:solidFill>
                  <a:srgbClr val="E60000"/>
                </a:solidFill>
                <a:latin typeface="Times New Roman" pitchFamily="18" charset="0"/>
              </a:rPr>
              <a:t>A</a:t>
            </a:r>
            <a:r>
              <a:rPr lang="en-US" altLang="zh-CN" sz="2800" baseline="-25000">
                <a:solidFill>
                  <a:srgbClr val="E60000"/>
                </a:solidFill>
                <a:latin typeface="Times New Roman" pitchFamily="18" charset="0"/>
              </a:rPr>
              <a:t>d</a:t>
            </a:r>
            <a:r>
              <a:rPr lang="en-US" altLang="zh-CN" sz="2800" i="1">
                <a:solidFill>
                  <a:srgbClr val="E60000"/>
                </a:solidFill>
                <a:latin typeface="Times New Roman" pitchFamily="18" charset="0"/>
              </a:rPr>
              <a:t> </a:t>
            </a:r>
            <a:r>
              <a:rPr lang="en-US" altLang="zh-CN" sz="2800">
                <a:solidFill>
                  <a:srgbClr val="E60000"/>
                </a:solidFill>
                <a:latin typeface="Times New Roman" pitchFamily="18" charset="0"/>
              </a:rPr>
              <a:t>(</a:t>
            </a:r>
            <a:r>
              <a:rPr lang="en-US" altLang="zh-CN" sz="2800" i="1">
                <a:solidFill>
                  <a:srgbClr val="E60000"/>
                </a:solidFill>
                <a:latin typeface="Times New Roman" pitchFamily="18" charset="0"/>
              </a:rPr>
              <a:t>u</a:t>
            </a:r>
            <a:r>
              <a:rPr lang="en-US" altLang="zh-CN" sz="2800" baseline="-25000">
                <a:solidFill>
                  <a:srgbClr val="E60000"/>
                </a:solidFill>
                <a:latin typeface="Times New Roman" pitchFamily="18" charset="0"/>
              </a:rPr>
              <a:t>I1</a:t>
            </a:r>
            <a:r>
              <a:rPr lang="en-US" altLang="zh-CN" sz="2800">
                <a:solidFill>
                  <a:srgbClr val="E60000"/>
                </a:solidFill>
                <a:latin typeface="Times New Roman" pitchFamily="18" charset="0"/>
              </a:rPr>
              <a:t> </a:t>
            </a:r>
            <a:r>
              <a:rPr lang="en-US" altLang="zh-CN" sz="2800">
                <a:solidFill>
                  <a:srgbClr val="E60000"/>
                </a:solidFill>
                <a:latin typeface="Times New Roman" pitchFamily="18" charset="0"/>
                <a:sym typeface="Symbol" pitchFamily="18" charset="2"/>
              </a:rPr>
              <a:t></a:t>
            </a:r>
            <a:r>
              <a:rPr lang="en-US" altLang="zh-CN" sz="2800" i="1">
                <a:solidFill>
                  <a:srgbClr val="E60000"/>
                </a:solidFill>
                <a:latin typeface="Times New Roman" pitchFamily="18" charset="0"/>
              </a:rPr>
              <a:t> u</a:t>
            </a:r>
            <a:r>
              <a:rPr lang="en-US" altLang="zh-CN" sz="2800" baseline="-25000">
                <a:solidFill>
                  <a:srgbClr val="E60000"/>
                </a:solidFill>
                <a:latin typeface="Times New Roman" pitchFamily="18" charset="0"/>
              </a:rPr>
              <a:t>I2</a:t>
            </a:r>
            <a:r>
              <a:rPr lang="en-US" altLang="zh-CN" sz="2800">
                <a:solidFill>
                  <a:srgbClr val="E60000"/>
                </a:solidFill>
                <a:latin typeface="Times New Roman" pitchFamily="18" charset="0"/>
              </a:rPr>
              <a:t>) =  </a:t>
            </a:r>
            <a:r>
              <a:rPr lang="en-US" altLang="zh-CN" sz="2800" i="1">
                <a:solidFill>
                  <a:srgbClr val="E60000"/>
                </a:solidFill>
                <a:latin typeface="Times New Roman" pitchFamily="18" charset="0"/>
              </a:rPr>
              <a:t>A</a:t>
            </a:r>
            <a:r>
              <a:rPr lang="en-US" altLang="zh-CN" sz="2800" baseline="-25000">
                <a:solidFill>
                  <a:srgbClr val="E60000"/>
                </a:solidFill>
                <a:latin typeface="Times New Roman" pitchFamily="18" charset="0"/>
              </a:rPr>
              <a:t>d</a:t>
            </a:r>
            <a:r>
              <a:rPr lang="en-US" altLang="zh-CN" sz="2800" i="1">
                <a:solidFill>
                  <a:srgbClr val="E60000"/>
                </a:solidFill>
                <a:latin typeface="Times New Roman" pitchFamily="18" charset="0"/>
              </a:rPr>
              <a:t> u</a:t>
            </a:r>
            <a:r>
              <a:rPr lang="en-US" altLang="zh-CN" sz="2800" baseline="-25000">
                <a:solidFill>
                  <a:srgbClr val="E60000"/>
                </a:solidFill>
                <a:latin typeface="Times New Roman" pitchFamily="18" charset="0"/>
              </a:rPr>
              <a:t>Id</a:t>
            </a:r>
            <a:r>
              <a:rPr lang="en-US" altLang="zh-CN" sz="2800" b="0">
                <a:solidFill>
                  <a:srgbClr val="E60000"/>
                </a:solidFill>
                <a:latin typeface="Times New Roman" pitchFamily="18" charset="0"/>
              </a:rPr>
              <a:t> </a:t>
            </a:r>
          </a:p>
        </p:txBody>
      </p:sp>
      <p:sp>
        <p:nvSpPr>
          <p:cNvPr id="6" name="Rectangle 111"/>
          <p:cNvSpPr txBox="1">
            <a:spLocks noChangeArrowheads="1"/>
          </p:cNvSpPr>
          <p:nvPr/>
        </p:nvSpPr>
        <p:spPr bwMode="auto">
          <a:xfrm>
            <a:off x="6937" y="68025"/>
            <a:ext cx="4800600" cy="484554"/>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cs typeface="+mn-cs"/>
              </a:rPr>
              <a:t>15.7.3  </a:t>
            </a:r>
            <a:r>
              <a:rPr lang="zh-CN" altLang="en-US" sz="2800" dirty="0">
                <a:solidFill>
                  <a:srgbClr val="0000FF"/>
                </a:solidFill>
                <a:latin typeface="微软雅黑" panose="020B0503020204020204" pitchFamily="34" charset="-122"/>
                <a:ea typeface="微软雅黑" panose="020B0503020204020204" pitchFamily="34" charset="-122"/>
                <a:cs typeface="+mn-cs"/>
              </a:rPr>
              <a:t>共模抑制比</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5586"/>
                                        </p:tgtEl>
                                        <p:attrNameLst>
                                          <p:attrName>style.visibility</p:attrName>
                                        </p:attrNameLst>
                                      </p:cBhvr>
                                      <p:to>
                                        <p:strVal val="visible"/>
                                      </p:to>
                                    </p:set>
                                    <p:animEffect transition="in" filter="wipe(left)">
                                      <p:cBhvr>
                                        <p:cTn id="7" dur="500"/>
                                        <p:tgtEl>
                                          <p:spTgt spid="195586"/>
                                        </p:tgtEl>
                                      </p:cBhvr>
                                    </p:animEffect>
                                  </p:childTnLst>
                                </p:cTn>
                              </p:par>
                              <p:par>
                                <p:cTn id="8" presetID="22" presetClass="entr" presetSubtype="4" fill="hold" nodeType="withEffect">
                                  <p:stCondLst>
                                    <p:cond delay="0"/>
                                  </p:stCondLst>
                                  <p:childTnLst>
                                    <p:set>
                                      <p:cBhvr>
                                        <p:cTn id="9" dur="1" fill="hold">
                                          <p:stCondLst>
                                            <p:cond delay="0"/>
                                          </p:stCondLst>
                                        </p:cTn>
                                        <p:tgtEl>
                                          <p:spTgt spid="195646"/>
                                        </p:tgtEl>
                                        <p:attrNameLst>
                                          <p:attrName>style.visibility</p:attrName>
                                        </p:attrNameLst>
                                      </p:cBhvr>
                                      <p:to>
                                        <p:strVal val="visible"/>
                                      </p:to>
                                    </p:set>
                                    <p:animEffect transition="in" filter="wipe(down)">
                                      <p:cBhvr>
                                        <p:cTn id="10" dur="500"/>
                                        <p:tgtEl>
                                          <p:spTgt spid="19564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95647"/>
                                        </p:tgtEl>
                                        <p:attrNameLst>
                                          <p:attrName>style.visibility</p:attrName>
                                        </p:attrNameLst>
                                      </p:cBhvr>
                                      <p:to>
                                        <p:strVal val="visible"/>
                                      </p:to>
                                    </p:set>
                                    <p:animEffect transition="in" filter="wipe(left)">
                                      <p:cBhvr>
                                        <p:cTn id="15" dur="500"/>
                                        <p:tgtEl>
                                          <p:spTgt spid="19564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95587"/>
                                        </p:tgtEl>
                                        <p:attrNameLst>
                                          <p:attrName>style.visibility</p:attrName>
                                        </p:attrNameLst>
                                      </p:cBhvr>
                                      <p:to>
                                        <p:strVal val="visible"/>
                                      </p:to>
                                    </p:set>
                                    <p:animEffect transition="in" filter="wipe(left)">
                                      <p:cBhvr>
                                        <p:cTn id="20" dur="500"/>
                                        <p:tgtEl>
                                          <p:spTgt spid="195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utoUpdateAnimBg="0"/>
      <p:bldP spid="195587" grpId="0"/>
      <p:bldP spid="195647"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8" name="Rectangle 12"/>
          <p:cNvSpPr>
            <a:spLocks noChangeArrowheads="1"/>
          </p:cNvSpPr>
          <p:nvPr/>
        </p:nvSpPr>
        <p:spPr bwMode="auto">
          <a:xfrm>
            <a:off x="1676400" y="646113"/>
            <a:ext cx="6400800" cy="838200"/>
          </a:xfrm>
          <a:prstGeom prst="rect">
            <a:avLst/>
          </a:prstGeom>
          <a:noFill/>
          <a:ln w="9525">
            <a:noFill/>
            <a:miter lim="800000"/>
            <a:headEnd/>
            <a:tailEnd/>
          </a:ln>
          <a:effectLst/>
        </p:spPr>
        <p:txBody>
          <a:bodyPr/>
          <a:lstStyle/>
          <a:p>
            <a:pPr marL="342900" indent="-342900" algn="ctr" eaLnBrk="1" hangingPunct="1">
              <a:defRPr/>
            </a:pPr>
            <a:r>
              <a:rPr lang="zh-CN" altLang="en-US" sz="4000" dirty="0">
                <a:solidFill>
                  <a:srgbClr val="0000FF"/>
                </a:solidFill>
                <a:latin typeface="微软雅黑" panose="020B0503020204020204" pitchFamily="34" charset="-122"/>
                <a:ea typeface="微软雅黑" panose="020B0503020204020204" pitchFamily="34" charset="-122"/>
                <a:cs typeface="+mj-cs"/>
              </a:rPr>
              <a:t>第</a:t>
            </a:r>
            <a:r>
              <a:rPr lang="en-US" altLang="zh-CN" sz="4000" dirty="0">
                <a:solidFill>
                  <a:srgbClr val="0000FF"/>
                </a:solidFill>
                <a:latin typeface="微软雅黑" panose="020B0503020204020204" pitchFamily="34" charset="-122"/>
                <a:ea typeface="微软雅黑" panose="020B0503020204020204" pitchFamily="34" charset="-122"/>
                <a:cs typeface="+mj-cs"/>
              </a:rPr>
              <a:t>15</a:t>
            </a:r>
            <a:r>
              <a:rPr lang="zh-CN" altLang="en-US" sz="4000" dirty="0">
                <a:solidFill>
                  <a:srgbClr val="0000FF"/>
                </a:solidFill>
                <a:latin typeface="微软雅黑" panose="020B0503020204020204" pitchFamily="34" charset="-122"/>
                <a:ea typeface="微软雅黑" panose="020B0503020204020204" pitchFamily="34" charset="-122"/>
                <a:cs typeface="+mj-cs"/>
              </a:rPr>
              <a:t>章  基本放大电路</a:t>
            </a:r>
          </a:p>
        </p:txBody>
      </p:sp>
      <p:sp>
        <p:nvSpPr>
          <p:cNvPr id="4124" name="Rectangle 28">
            <a:hlinkClick r:id="rId3" action="ppaction://hlinksldjump"/>
          </p:cNvPr>
          <p:cNvSpPr>
            <a:spLocks noChangeArrowheads="1"/>
          </p:cNvSpPr>
          <p:nvPr/>
        </p:nvSpPr>
        <p:spPr bwMode="auto">
          <a:xfrm>
            <a:off x="1600200" y="1433544"/>
            <a:ext cx="54102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15.1 </a:t>
            </a:r>
            <a:r>
              <a:rPr lang="zh-CN" altLang="en-US" sz="2800" dirty="0">
                <a:solidFill>
                  <a:srgbClr val="0000FF"/>
                </a:solidFill>
                <a:latin typeface="微软雅黑" panose="020B0503020204020204" pitchFamily="34" charset="-122"/>
                <a:ea typeface="微软雅黑" panose="020B0503020204020204" pitchFamily="34" charset="-122"/>
              </a:rPr>
              <a:t>共发射极放大电路的组成</a:t>
            </a:r>
            <a:endParaRPr lang="zh-CN" altLang="en-US" sz="2800" dirty="0">
              <a:solidFill>
                <a:srgbClr val="0000FF"/>
              </a:solidFill>
              <a:latin typeface="微软雅黑" panose="020B0503020204020204" pitchFamily="34" charset="-122"/>
              <a:ea typeface="微软雅黑" panose="020B0503020204020204" pitchFamily="34" charset="-122"/>
              <a:hlinkClick r:id="rId4" action="ppaction://hlinksldjump"/>
            </a:endParaRPr>
          </a:p>
        </p:txBody>
      </p:sp>
      <p:sp>
        <p:nvSpPr>
          <p:cNvPr id="4125" name="Rectangle 29">
            <a:hlinkClick r:id="rId5" action="ppaction://hlinksldjump"/>
          </p:cNvPr>
          <p:cNvSpPr>
            <a:spLocks noChangeArrowheads="1"/>
          </p:cNvSpPr>
          <p:nvPr/>
        </p:nvSpPr>
        <p:spPr bwMode="auto">
          <a:xfrm>
            <a:off x="1604963" y="1983165"/>
            <a:ext cx="5481637"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15.2 </a:t>
            </a:r>
            <a:r>
              <a:rPr lang="zh-CN" altLang="en-US" sz="2800" dirty="0">
                <a:solidFill>
                  <a:srgbClr val="0000FF"/>
                </a:solidFill>
                <a:latin typeface="微软雅黑" panose="020B0503020204020204" pitchFamily="34" charset="-122"/>
                <a:ea typeface="微软雅黑" panose="020B0503020204020204" pitchFamily="34" charset="-122"/>
              </a:rPr>
              <a:t>放大电路的静态分析</a:t>
            </a:r>
          </a:p>
        </p:txBody>
      </p:sp>
      <p:sp>
        <p:nvSpPr>
          <p:cNvPr id="4126" name="Rectangle 30">
            <a:hlinkClick r:id="rId6" action="ppaction://hlinksldjump"/>
          </p:cNvPr>
          <p:cNvSpPr>
            <a:spLocks noChangeArrowheads="1"/>
          </p:cNvSpPr>
          <p:nvPr/>
        </p:nvSpPr>
        <p:spPr bwMode="auto">
          <a:xfrm>
            <a:off x="1600200" y="3117781"/>
            <a:ext cx="51816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15.4 </a:t>
            </a:r>
            <a:r>
              <a:rPr lang="zh-CN" altLang="en-US" sz="2800" dirty="0">
                <a:solidFill>
                  <a:srgbClr val="0000FF"/>
                </a:solidFill>
                <a:latin typeface="微软雅黑" panose="020B0503020204020204" pitchFamily="34" charset="-122"/>
                <a:ea typeface="微软雅黑" panose="020B0503020204020204" pitchFamily="34" charset="-122"/>
              </a:rPr>
              <a:t>静态工作点的稳定</a:t>
            </a:r>
          </a:p>
        </p:txBody>
      </p:sp>
      <p:sp>
        <p:nvSpPr>
          <p:cNvPr id="4127" name="Rectangle 31">
            <a:hlinkClick r:id="rId7" action="ppaction://hlinksldjump"/>
          </p:cNvPr>
          <p:cNvSpPr>
            <a:spLocks noChangeArrowheads="1"/>
          </p:cNvSpPr>
          <p:nvPr/>
        </p:nvSpPr>
        <p:spPr bwMode="auto">
          <a:xfrm>
            <a:off x="1600200" y="4149080"/>
            <a:ext cx="35052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15.6 </a:t>
            </a:r>
            <a:r>
              <a:rPr lang="zh-CN" altLang="en-US" sz="2800" dirty="0">
                <a:solidFill>
                  <a:srgbClr val="0000FF"/>
                </a:solidFill>
                <a:latin typeface="微软雅黑" panose="020B0503020204020204" pitchFamily="34" charset="-122"/>
                <a:ea typeface="微软雅黑" panose="020B0503020204020204" pitchFamily="34" charset="-122"/>
              </a:rPr>
              <a:t>射极输出器</a:t>
            </a:r>
          </a:p>
        </p:txBody>
      </p:sp>
      <p:sp>
        <p:nvSpPr>
          <p:cNvPr id="4128" name="Rectangle 32">
            <a:hlinkClick r:id="rId8" action="ppaction://hlinksldjump"/>
          </p:cNvPr>
          <p:cNvSpPr>
            <a:spLocks noChangeArrowheads="1"/>
          </p:cNvSpPr>
          <p:nvPr/>
        </p:nvSpPr>
        <p:spPr bwMode="auto">
          <a:xfrm>
            <a:off x="1581150" y="5114280"/>
            <a:ext cx="5867400"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latin typeface="微软雅黑" panose="020B0503020204020204" pitchFamily="34" charset="-122"/>
                <a:ea typeface="微软雅黑" panose="020B0503020204020204" pitchFamily="34" charset="-122"/>
              </a:rPr>
              <a:t>15.8 </a:t>
            </a:r>
            <a:r>
              <a:rPr lang="zh-CN" altLang="en-US" sz="2800" dirty="0">
                <a:latin typeface="微软雅黑" panose="020B0503020204020204" pitchFamily="34" charset="-122"/>
                <a:ea typeface="微软雅黑" panose="020B0503020204020204" pitchFamily="34" charset="-122"/>
              </a:rPr>
              <a:t>互补对称功率放大电路</a:t>
            </a:r>
          </a:p>
        </p:txBody>
      </p:sp>
      <p:sp>
        <p:nvSpPr>
          <p:cNvPr id="4129" name="Rectangle 33">
            <a:hlinkClick r:id="" action="ppaction://noaction"/>
          </p:cNvPr>
          <p:cNvSpPr>
            <a:spLocks noChangeArrowheads="1"/>
          </p:cNvSpPr>
          <p:nvPr/>
        </p:nvSpPr>
        <p:spPr bwMode="auto">
          <a:xfrm>
            <a:off x="1562100" y="5590499"/>
            <a:ext cx="5715000" cy="525463"/>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u="sng" dirty="0">
                <a:solidFill>
                  <a:srgbClr val="0000FF"/>
                </a:solidFill>
                <a:latin typeface="微软雅黑" panose="020B0503020204020204" pitchFamily="34" charset="-122"/>
                <a:ea typeface="微软雅黑" panose="020B0503020204020204" pitchFamily="34" charset="-122"/>
              </a:rPr>
              <a:t>15.9 </a:t>
            </a:r>
            <a:r>
              <a:rPr lang="zh-CN" altLang="en-US" sz="2800" u="sng" dirty="0">
                <a:solidFill>
                  <a:srgbClr val="0000FF"/>
                </a:solidFill>
                <a:latin typeface="微软雅黑" panose="020B0503020204020204" pitchFamily="34" charset="-122"/>
                <a:ea typeface="微软雅黑" panose="020B0503020204020204" pitchFamily="34" charset="-122"/>
              </a:rPr>
              <a:t>场效晶体管及其放大电路</a:t>
            </a:r>
          </a:p>
        </p:txBody>
      </p:sp>
      <p:sp>
        <p:nvSpPr>
          <p:cNvPr id="4130" name="Rectangle 34">
            <a:hlinkClick r:id="rId9" action="ppaction://hlinksldjump"/>
          </p:cNvPr>
          <p:cNvSpPr>
            <a:spLocks noChangeArrowheads="1"/>
          </p:cNvSpPr>
          <p:nvPr/>
        </p:nvSpPr>
        <p:spPr bwMode="auto">
          <a:xfrm>
            <a:off x="1604963" y="2550473"/>
            <a:ext cx="5634037"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15.3 </a:t>
            </a:r>
            <a:r>
              <a:rPr lang="zh-CN" altLang="en-US" sz="2800" dirty="0">
                <a:solidFill>
                  <a:srgbClr val="0000FF"/>
                </a:solidFill>
                <a:latin typeface="微软雅黑" panose="020B0503020204020204" pitchFamily="34" charset="-122"/>
                <a:ea typeface="微软雅黑" panose="020B0503020204020204" pitchFamily="34" charset="-122"/>
              </a:rPr>
              <a:t>放大电路的动态分析</a:t>
            </a:r>
          </a:p>
        </p:txBody>
      </p:sp>
      <p:sp>
        <p:nvSpPr>
          <p:cNvPr id="4131" name="Rectangle 35">
            <a:hlinkClick r:id="rId10" action="ppaction://hlinksldjump"/>
          </p:cNvPr>
          <p:cNvSpPr>
            <a:spLocks noChangeArrowheads="1"/>
          </p:cNvSpPr>
          <p:nvPr/>
        </p:nvSpPr>
        <p:spPr bwMode="auto">
          <a:xfrm>
            <a:off x="1600200" y="3623618"/>
            <a:ext cx="6019800" cy="525462"/>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u="sng" dirty="0">
                <a:solidFill>
                  <a:srgbClr val="0000FF"/>
                </a:solidFill>
                <a:latin typeface="微软雅黑" panose="020B0503020204020204" pitchFamily="34" charset="-122"/>
                <a:ea typeface="微软雅黑" panose="020B0503020204020204" pitchFamily="34" charset="-122"/>
              </a:rPr>
              <a:t>15.5 </a:t>
            </a:r>
            <a:r>
              <a:rPr lang="zh-CN" altLang="en-US" sz="2800" u="sng" dirty="0">
                <a:solidFill>
                  <a:srgbClr val="0000FF"/>
                </a:solidFill>
                <a:latin typeface="微软雅黑" panose="020B0503020204020204" pitchFamily="34" charset="-122"/>
                <a:ea typeface="微软雅黑" panose="020B0503020204020204" pitchFamily="34" charset="-122"/>
              </a:rPr>
              <a:t>放大电路的频率特性</a:t>
            </a:r>
          </a:p>
        </p:txBody>
      </p:sp>
      <p:sp>
        <p:nvSpPr>
          <p:cNvPr id="4132" name="Rectangle 36">
            <a:hlinkClick r:id="rId11" action="ppaction://hlinksldjump"/>
          </p:cNvPr>
          <p:cNvSpPr>
            <a:spLocks noChangeArrowheads="1"/>
          </p:cNvSpPr>
          <p:nvPr/>
        </p:nvSpPr>
        <p:spPr bwMode="auto">
          <a:xfrm>
            <a:off x="1581150" y="4638030"/>
            <a:ext cx="3786188" cy="525401"/>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defRPr/>
            </a:pPr>
            <a:r>
              <a:rPr lang="en-US" altLang="zh-CN" sz="2800" dirty="0">
                <a:solidFill>
                  <a:srgbClr val="0000FF"/>
                </a:solidFill>
                <a:latin typeface="微软雅黑" panose="020B0503020204020204" pitchFamily="34" charset="-122"/>
                <a:ea typeface="微软雅黑" panose="020B0503020204020204" pitchFamily="34" charset="-122"/>
              </a:rPr>
              <a:t>15.7 </a:t>
            </a:r>
            <a:r>
              <a:rPr lang="zh-CN" altLang="en-US" sz="2800" dirty="0">
                <a:solidFill>
                  <a:srgbClr val="0000FF"/>
                </a:solidFill>
                <a:latin typeface="微软雅黑" panose="020B0503020204020204" pitchFamily="34" charset="-122"/>
                <a:ea typeface="微软雅黑" panose="020B0503020204020204" pitchFamily="34" charset="-122"/>
              </a:rPr>
              <a:t>差分放大电路</a:t>
            </a:r>
          </a:p>
        </p:txBody>
      </p:sp>
    </p:spTree>
    <p:extLst>
      <p:ext uri="{BB962C8B-B14F-4D97-AF65-F5344CB8AC3E}">
        <p14:creationId xmlns:p14="http://schemas.microsoft.com/office/powerpoint/2010/main" val="3080496634"/>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586" name="Picture 98" descr="图片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3001" y="3440205"/>
            <a:ext cx="3465513" cy="255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85" name="Picture 97" descr="图片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7001" y="498761"/>
            <a:ext cx="2689225" cy="27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Text Box 4"/>
          <p:cNvSpPr txBox="1">
            <a:spLocks noChangeArrowheads="1"/>
          </p:cNvSpPr>
          <p:nvPr/>
        </p:nvSpPr>
        <p:spPr bwMode="auto">
          <a:xfrm>
            <a:off x="320795" y="4836206"/>
            <a:ext cx="4461032" cy="1313309"/>
          </a:xfrm>
          <a:prstGeom prst="rect">
            <a:avLst/>
          </a:prstGeom>
          <a:noFill/>
          <a:ln w="38100">
            <a:noFill/>
            <a:miter lim="800000"/>
            <a:headEnd/>
            <a:tailEnd/>
          </a:ln>
          <a:effectLst/>
        </p:spPr>
        <p:txBody>
          <a:bodyPr wrap="square" lIns="90000" tIns="46800" rIns="90000" bIns="46800" anchor="ctr">
            <a:spAutoFit/>
          </a:bodyPr>
          <a:lstStyle/>
          <a:p>
            <a:pPr algn="just" eaLnBrk="1" hangingPunct="1">
              <a:lnSpc>
                <a:spcPct val="110000"/>
              </a:lnSpc>
              <a:defRPr/>
            </a:pPr>
            <a:r>
              <a:rPr lang="en-US" altLang="zh-CN" dirty="0">
                <a:solidFill>
                  <a:schemeClr val="accent2"/>
                </a:solidFill>
                <a:effectLst>
                  <a:outerShdw blurRad="38100" dist="38100" dir="2700000" algn="tl">
                    <a:srgbClr val="C0C0C0"/>
                  </a:outerShdw>
                </a:effectLst>
              </a:rPr>
              <a:t>  </a:t>
            </a:r>
            <a:r>
              <a:rPr lang="en-US" altLang="zh-CN" dirty="0">
                <a:solidFill>
                  <a:srgbClr val="000099"/>
                </a:solidFill>
              </a:rPr>
              <a:t>(</a:t>
            </a:r>
            <a:r>
              <a:rPr lang="en-US" altLang="zh-CN" i="1" dirty="0">
                <a:solidFill>
                  <a:srgbClr val="000099"/>
                </a:solidFill>
                <a:latin typeface="Times New Roman" pitchFamily="18" charset="0"/>
              </a:rPr>
              <a:t>I</a:t>
            </a:r>
            <a:r>
              <a:rPr lang="en-US" altLang="zh-CN" baseline="-25000" dirty="0">
                <a:solidFill>
                  <a:srgbClr val="000099"/>
                </a:solidFill>
                <a:latin typeface="Times New Roman" pitchFamily="18" charset="0"/>
              </a:rPr>
              <a:t>B</a:t>
            </a:r>
            <a:r>
              <a:rPr lang="zh-CN" altLang="en-US" dirty="0">
                <a:solidFill>
                  <a:srgbClr val="000099"/>
                </a:solidFill>
              </a:rPr>
              <a:t>、</a:t>
            </a:r>
            <a:r>
              <a:rPr lang="en-US" altLang="zh-CN" i="1" dirty="0">
                <a:solidFill>
                  <a:srgbClr val="000099"/>
                </a:solidFill>
                <a:latin typeface="Times New Roman" pitchFamily="18" charset="0"/>
              </a:rPr>
              <a:t>U</a:t>
            </a:r>
            <a:r>
              <a:rPr lang="en-US" altLang="zh-CN" baseline="-25000" dirty="0">
                <a:solidFill>
                  <a:srgbClr val="000099"/>
                </a:solidFill>
                <a:latin typeface="Times New Roman" pitchFamily="18" charset="0"/>
              </a:rPr>
              <a:t>BE</a:t>
            </a:r>
            <a:r>
              <a:rPr lang="en-US" altLang="zh-CN" dirty="0">
                <a:solidFill>
                  <a:srgbClr val="000099"/>
                </a:solidFill>
              </a:rPr>
              <a:t>)</a:t>
            </a:r>
            <a:r>
              <a:rPr lang="en-US" altLang="zh-CN" dirty="0">
                <a:solidFill>
                  <a:schemeClr val="tx1"/>
                </a:solidFill>
              </a:rPr>
              <a:t> </a:t>
            </a:r>
            <a:r>
              <a:rPr lang="zh-CN" altLang="zh-CN" dirty="0">
                <a:solidFill>
                  <a:schemeClr val="tx1"/>
                </a:solidFill>
              </a:rPr>
              <a:t>和</a:t>
            </a:r>
            <a:r>
              <a:rPr lang="en-US" altLang="zh-CN" dirty="0">
                <a:solidFill>
                  <a:srgbClr val="000099"/>
                </a:solidFill>
              </a:rPr>
              <a:t>(</a:t>
            </a:r>
            <a:r>
              <a:rPr lang="en-US" altLang="zh-CN" i="1" dirty="0">
                <a:solidFill>
                  <a:srgbClr val="000099"/>
                </a:solidFill>
                <a:latin typeface="Times New Roman" pitchFamily="18" charset="0"/>
              </a:rPr>
              <a:t>I</a:t>
            </a:r>
            <a:r>
              <a:rPr lang="en-US" altLang="zh-CN" baseline="-25000" dirty="0">
                <a:solidFill>
                  <a:srgbClr val="000099"/>
                </a:solidFill>
                <a:latin typeface="Times New Roman" pitchFamily="18" charset="0"/>
              </a:rPr>
              <a:t>C</a:t>
            </a:r>
            <a:r>
              <a:rPr lang="zh-CN" altLang="en-US" dirty="0">
                <a:solidFill>
                  <a:srgbClr val="000099"/>
                </a:solidFill>
                <a:latin typeface="Times New Roman" pitchFamily="18" charset="0"/>
              </a:rPr>
              <a:t>、</a:t>
            </a:r>
            <a:r>
              <a:rPr lang="en-US" altLang="zh-CN" i="1" dirty="0">
                <a:solidFill>
                  <a:srgbClr val="000099"/>
                </a:solidFill>
                <a:latin typeface="Times New Roman" pitchFamily="18" charset="0"/>
              </a:rPr>
              <a:t>U</a:t>
            </a:r>
            <a:r>
              <a:rPr lang="en-US" altLang="zh-CN" baseline="-25000" dirty="0">
                <a:solidFill>
                  <a:srgbClr val="000099"/>
                </a:solidFill>
                <a:latin typeface="Times New Roman" pitchFamily="18" charset="0"/>
              </a:rPr>
              <a:t>CE</a:t>
            </a:r>
            <a:r>
              <a:rPr lang="en-US" altLang="zh-CN" dirty="0">
                <a:solidFill>
                  <a:srgbClr val="000099"/>
                </a:solidFill>
              </a:rPr>
              <a:t>)</a:t>
            </a:r>
            <a:r>
              <a:rPr lang="zh-CN" altLang="en-US" dirty="0">
                <a:solidFill>
                  <a:schemeClr val="tx1"/>
                </a:solidFill>
              </a:rPr>
              <a:t>分别对应于输入、输出特性曲线上的一个点，称为</a:t>
            </a:r>
            <a:r>
              <a:rPr lang="zh-CN" altLang="en-US" dirty="0">
                <a:solidFill>
                  <a:schemeClr val="tx2"/>
                </a:solidFill>
              </a:rPr>
              <a:t>静态工作点</a:t>
            </a:r>
            <a:r>
              <a:rPr lang="zh-CN" altLang="en-US" dirty="0">
                <a:solidFill>
                  <a:schemeClr val="tx1"/>
                </a:solidFill>
              </a:rPr>
              <a:t>。</a:t>
            </a:r>
          </a:p>
        </p:txBody>
      </p:sp>
      <p:grpSp>
        <p:nvGrpSpPr>
          <p:cNvPr id="2" name="Group 11"/>
          <p:cNvGrpSpPr>
            <a:grpSpLocks/>
          </p:cNvGrpSpPr>
          <p:nvPr/>
        </p:nvGrpSpPr>
        <p:grpSpPr bwMode="auto">
          <a:xfrm>
            <a:off x="6963351" y="1602074"/>
            <a:ext cx="477837" cy="457200"/>
            <a:chOff x="1512" y="2231"/>
            <a:chExt cx="395" cy="427"/>
          </a:xfrm>
        </p:grpSpPr>
        <p:sp>
          <p:nvSpPr>
            <p:cNvPr id="14359" name="Oval 12"/>
            <p:cNvSpPr>
              <a:spLocks noChangeArrowheads="1"/>
            </p:cNvSpPr>
            <p:nvPr/>
          </p:nvSpPr>
          <p:spPr bwMode="auto">
            <a:xfrm>
              <a:off x="1512" y="2556"/>
              <a:ext cx="72" cy="84"/>
            </a:xfrm>
            <a:prstGeom prst="ellipse">
              <a:avLst/>
            </a:prstGeom>
            <a:solidFill>
              <a:srgbClr val="FF3300"/>
            </a:solidFill>
            <a:ln w="38100">
              <a:solidFill>
                <a:srgbClr val="FF3300"/>
              </a:solidFill>
              <a:round/>
              <a:headEnd/>
              <a:tailEnd/>
            </a:ln>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4360" name="Text Box 13"/>
            <p:cNvSpPr txBox="1">
              <a:spLocks noChangeArrowheads="1"/>
            </p:cNvSpPr>
            <p:nvPr/>
          </p:nvSpPr>
          <p:spPr bwMode="auto">
            <a:xfrm>
              <a:off x="1654" y="2231"/>
              <a:ext cx="253"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i="1">
                  <a:solidFill>
                    <a:srgbClr val="CC0000"/>
                  </a:solidFill>
                  <a:latin typeface="Times New Roman" panose="02020603050405020304" pitchFamily="18" charset="0"/>
                  <a:ea typeface="楷体_GB2312" pitchFamily="49" charset="-122"/>
                </a:rPr>
                <a:t>Q</a:t>
              </a:r>
            </a:p>
          </p:txBody>
        </p:sp>
      </p:grpSp>
      <p:grpSp>
        <p:nvGrpSpPr>
          <p:cNvPr id="3" name="Group 14"/>
          <p:cNvGrpSpPr>
            <a:grpSpLocks/>
          </p:cNvGrpSpPr>
          <p:nvPr/>
        </p:nvGrpSpPr>
        <p:grpSpPr bwMode="auto">
          <a:xfrm>
            <a:off x="5542538" y="1633824"/>
            <a:ext cx="1581150" cy="519112"/>
            <a:chOff x="483" y="2263"/>
            <a:chExt cx="1173" cy="370"/>
          </a:xfrm>
        </p:grpSpPr>
        <p:sp>
          <p:nvSpPr>
            <p:cNvPr id="14357" name="Line 15"/>
            <p:cNvSpPr>
              <a:spLocks noChangeShapeType="1"/>
            </p:cNvSpPr>
            <p:nvPr/>
          </p:nvSpPr>
          <p:spPr bwMode="auto">
            <a:xfrm>
              <a:off x="900" y="2520"/>
              <a:ext cx="756" cy="0"/>
            </a:xfrm>
            <a:prstGeom prst="line">
              <a:avLst/>
            </a:prstGeom>
            <a:noFill/>
            <a:ln w="38100">
              <a:solidFill>
                <a:srgbClr val="FF33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4358" name="Rectangle 16"/>
            <p:cNvSpPr>
              <a:spLocks noChangeArrowheads="1"/>
            </p:cNvSpPr>
            <p:nvPr/>
          </p:nvSpPr>
          <p:spPr bwMode="auto">
            <a:xfrm>
              <a:off x="483" y="2263"/>
              <a:ext cx="356"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sz="2800" i="1">
                  <a:solidFill>
                    <a:srgbClr val="CC0000"/>
                  </a:solidFill>
                  <a:latin typeface="Times New Roman" panose="02020603050405020304" pitchFamily="18" charset="0"/>
                  <a:ea typeface="楷体_GB2312" pitchFamily="49" charset="-122"/>
                </a:rPr>
                <a:t>I</a:t>
              </a:r>
              <a:r>
                <a:rPr lang="en-US" altLang="zh-CN" sz="2800" baseline="-25000">
                  <a:solidFill>
                    <a:srgbClr val="CC0000"/>
                  </a:solidFill>
                  <a:latin typeface="Times New Roman" panose="02020603050405020304" pitchFamily="18" charset="0"/>
                  <a:ea typeface="楷体_GB2312" pitchFamily="49" charset="-122"/>
                </a:rPr>
                <a:t>B</a:t>
              </a:r>
              <a:endParaRPr lang="en-US" altLang="zh-CN" sz="2800">
                <a:solidFill>
                  <a:srgbClr val="CC0000"/>
                </a:solidFill>
                <a:latin typeface="Times New Roman" panose="02020603050405020304" pitchFamily="18" charset="0"/>
                <a:ea typeface="楷体_GB2312" pitchFamily="49" charset="-122"/>
              </a:endParaRPr>
            </a:p>
          </p:txBody>
        </p:sp>
      </p:grpSp>
      <p:grpSp>
        <p:nvGrpSpPr>
          <p:cNvPr id="4" name="Group 17"/>
          <p:cNvGrpSpPr>
            <a:grpSpLocks/>
          </p:cNvGrpSpPr>
          <p:nvPr/>
        </p:nvGrpSpPr>
        <p:grpSpPr bwMode="auto">
          <a:xfrm>
            <a:off x="6736338" y="2049749"/>
            <a:ext cx="671513" cy="1547812"/>
            <a:chOff x="1395" y="2484"/>
            <a:chExt cx="423" cy="1560"/>
          </a:xfrm>
        </p:grpSpPr>
        <p:sp>
          <p:nvSpPr>
            <p:cNvPr id="14355" name="Line 18"/>
            <p:cNvSpPr>
              <a:spLocks noChangeShapeType="1"/>
            </p:cNvSpPr>
            <p:nvPr/>
          </p:nvSpPr>
          <p:spPr bwMode="auto">
            <a:xfrm>
              <a:off x="1572" y="2484"/>
              <a:ext cx="0" cy="1080"/>
            </a:xfrm>
            <a:prstGeom prst="line">
              <a:avLst/>
            </a:prstGeom>
            <a:noFill/>
            <a:ln w="38100">
              <a:solidFill>
                <a:srgbClr val="FF33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4356" name="Rectangle 19"/>
            <p:cNvSpPr>
              <a:spLocks noChangeArrowheads="1"/>
            </p:cNvSpPr>
            <p:nvPr/>
          </p:nvSpPr>
          <p:spPr bwMode="auto">
            <a:xfrm>
              <a:off x="1395" y="3583"/>
              <a:ext cx="423"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i="1">
                  <a:solidFill>
                    <a:srgbClr val="CC0000"/>
                  </a:solidFill>
                  <a:latin typeface="Times New Roman" panose="02020603050405020304" pitchFamily="18" charset="0"/>
                  <a:ea typeface="楷体_GB2312" pitchFamily="49" charset="-122"/>
                </a:rPr>
                <a:t>U</a:t>
              </a:r>
              <a:r>
                <a:rPr lang="en-US" altLang="zh-CN" baseline="-25000">
                  <a:solidFill>
                    <a:srgbClr val="CC0000"/>
                  </a:solidFill>
                  <a:latin typeface="Times New Roman" panose="02020603050405020304" pitchFamily="18" charset="0"/>
                  <a:ea typeface="楷体_GB2312" pitchFamily="49" charset="-122"/>
                </a:rPr>
                <a:t>BE</a:t>
              </a:r>
            </a:p>
          </p:txBody>
        </p:sp>
      </p:grpSp>
      <p:grpSp>
        <p:nvGrpSpPr>
          <p:cNvPr id="5" name="Group 81"/>
          <p:cNvGrpSpPr>
            <a:grpSpLocks/>
          </p:cNvGrpSpPr>
          <p:nvPr/>
        </p:nvGrpSpPr>
        <p:grpSpPr bwMode="auto">
          <a:xfrm>
            <a:off x="6675714" y="4397468"/>
            <a:ext cx="568325" cy="465137"/>
            <a:chOff x="1512" y="2254"/>
            <a:chExt cx="416" cy="386"/>
          </a:xfrm>
        </p:grpSpPr>
        <p:sp>
          <p:nvSpPr>
            <p:cNvPr id="14353" name="Oval 82"/>
            <p:cNvSpPr>
              <a:spLocks noChangeArrowheads="1"/>
            </p:cNvSpPr>
            <p:nvPr/>
          </p:nvSpPr>
          <p:spPr bwMode="auto">
            <a:xfrm>
              <a:off x="1512" y="2556"/>
              <a:ext cx="72" cy="84"/>
            </a:xfrm>
            <a:prstGeom prst="ellipse">
              <a:avLst/>
            </a:prstGeom>
            <a:solidFill>
              <a:srgbClr val="FF3300"/>
            </a:solidFill>
            <a:ln w="38100">
              <a:solidFill>
                <a:srgbClr val="FF3300"/>
              </a:solidFill>
              <a:round/>
              <a:headEnd/>
              <a:tailEnd/>
            </a:ln>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endParaRPr lang="zh-CN" altLang="en-US"/>
            </a:p>
          </p:txBody>
        </p:sp>
        <p:sp>
          <p:nvSpPr>
            <p:cNvPr id="14354" name="Text Box 83"/>
            <p:cNvSpPr txBox="1">
              <a:spLocks noChangeArrowheads="1"/>
            </p:cNvSpPr>
            <p:nvPr/>
          </p:nvSpPr>
          <p:spPr bwMode="auto">
            <a:xfrm>
              <a:off x="1634" y="2254"/>
              <a:ext cx="294"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i="1">
                  <a:solidFill>
                    <a:srgbClr val="CC0000"/>
                  </a:solidFill>
                  <a:latin typeface="Times New Roman" panose="02020603050405020304" pitchFamily="18" charset="0"/>
                  <a:ea typeface="楷体_GB2312" pitchFamily="49" charset="-122"/>
                </a:rPr>
                <a:t>Q</a:t>
              </a:r>
            </a:p>
          </p:txBody>
        </p:sp>
      </p:grpSp>
      <p:grpSp>
        <p:nvGrpSpPr>
          <p:cNvPr id="6" name="Group 84"/>
          <p:cNvGrpSpPr>
            <a:grpSpLocks/>
          </p:cNvGrpSpPr>
          <p:nvPr/>
        </p:nvGrpSpPr>
        <p:grpSpPr bwMode="auto">
          <a:xfrm>
            <a:off x="6559826" y="4916580"/>
            <a:ext cx="682625" cy="1474788"/>
            <a:chOff x="3948" y="2448"/>
            <a:chExt cx="430" cy="1588"/>
          </a:xfrm>
        </p:grpSpPr>
        <p:sp>
          <p:nvSpPr>
            <p:cNvPr id="14351" name="Line 85"/>
            <p:cNvSpPr>
              <a:spLocks noChangeShapeType="1"/>
            </p:cNvSpPr>
            <p:nvPr/>
          </p:nvSpPr>
          <p:spPr bwMode="auto">
            <a:xfrm>
              <a:off x="4056" y="2448"/>
              <a:ext cx="0" cy="1164"/>
            </a:xfrm>
            <a:prstGeom prst="line">
              <a:avLst/>
            </a:prstGeom>
            <a:noFill/>
            <a:ln w="38100">
              <a:solidFill>
                <a:srgbClr val="FF33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4352" name="Rectangle 86"/>
            <p:cNvSpPr>
              <a:spLocks noChangeArrowheads="1"/>
            </p:cNvSpPr>
            <p:nvPr/>
          </p:nvSpPr>
          <p:spPr bwMode="auto">
            <a:xfrm>
              <a:off x="3948" y="3544"/>
              <a:ext cx="430"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i="1">
                  <a:solidFill>
                    <a:srgbClr val="CC0000"/>
                  </a:solidFill>
                  <a:latin typeface="Times New Roman" panose="02020603050405020304" pitchFamily="18" charset="0"/>
                  <a:ea typeface="楷体_GB2312" pitchFamily="49" charset="-122"/>
                </a:rPr>
                <a:t>U</a:t>
              </a:r>
              <a:r>
                <a:rPr lang="en-US" altLang="zh-CN" baseline="-25000">
                  <a:solidFill>
                    <a:srgbClr val="CC0000"/>
                  </a:solidFill>
                  <a:latin typeface="Times New Roman" panose="02020603050405020304" pitchFamily="18" charset="0"/>
                  <a:ea typeface="楷体_GB2312" pitchFamily="49" charset="-122"/>
                </a:rPr>
                <a:t>CE</a:t>
              </a:r>
            </a:p>
          </p:txBody>
        </p:sp>
      </p:grpSp>
      <p:grpSp>
        <p:nvGrpSpPr>
          <p:cNvPr id="7" name="Group 87"/>
          <p:cNvGrpSpPr>
            <a:grpSpLocks/>
          </p:cNvGrpSpPr>
          <p:nvPr/>
        </p:nvGrpSpPr>
        <p:grpSpPr bwMode="auto">
          <a:xfrm>
            <a:off x="5054876" y="4586380"/>
            <a:ext cx="1682750" cy="519113"/>
            <a:chOff x="2833" y="2372"/>
            <a:chExt cx="1295" cy="370"/>
          </a:xfrm>
        </p:grpSpPr>
        <p:sp>
          <p:nvSpPr>
            <p:cNvPr id="14349" name="Line 88"/>
            <p:cNvSpPr>
              <a:spLocks noChangeShapeType="1"/>
            </p:cNvSpPr>
            <p:nvPr/>
          </p:nvSpPr>
          <p:spPr bwMode="auto">
            <a:xfrm>
              <a:off x="3288" y="2532"/>
              <a:ext cx="840" cy="0"/>
            </a:xfrm>
            <a:prstGeom prst="line">
              <a:avLst/>
            </a:prstGeom>
            <a:noFill/>
            <a:ln w="38100">
              <a:solidFill>
                <a:srgbClr val="FF33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4350" name="Rectangle 89"/>
            <p:cNvSpPr>
              <a:spLocks noChangeArrowheads="1"/>
            </p:cNvSpPr>
            <p:nvPr/>
          </p:nvSpPr>
          <p:spPr bwMode="auto">
            <a:xfrm>
              <a:off x="2833" y="2372"/>
              <a:ext cx="380"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defRPr kumimoji="1" sz="2400" b="1">
                  <a:solidFill>
                    <a:srgbClr val="FF0000"/>
                  </a:solidFill>
                  <a:latin typeface="宋体" panose="02010600030101010101" pitchFamily="2" charset="-122"/>
                  <a:ea typeface="宋体" panose="02010600030101010101" pitchFamily="2" charset="-122"/>
                </a:defRPr>
              </a:lvl1pPr>
              <a:lvl2pPr marL="742950" indent="-285750">
                <a:defRPr kumimoji="1" sz="2400" b="1">
                  <a:solidFill>
                    <a:srgbClr val="FF0000"/>
                  </a:solidFill>
                  <a:latin typeface="宋体" panose="02010600030101010101" pitchFamily="2" charset="-122"/>
                  <a:ea typeface="宋体" panose="02010600030101010101" pitchFamily="2" charset="-122"/>
                </a:defRPr>
              </a:lvl2pPr>
              <a:lvl3pPr marL="1143000" indent="-228600">
                <a:defRPr kumimoji="1" sz="2400" b="1">
                  <a:solidFill>
                    <a:srgbClr val="FF0000"/>
                  </a:solidFill>
                  <a:latin typeface="宋体" panose="02010600030101010101" pitchFamily="2" charset="-122"/>
                  <a:ea typeface="宋体" panose="02010600030101010101" pitchFamily="2" charset="-122"/>
                </a:defRPr>
              </a:lvl3pPr>
              <a:lvl4pPr marL="1600200" indent="-228600">
                <a:defRPr kumimoji="1" sz="2400" b="1">
                  <a:solidFill>
                    <a:srgbClr val="FF0000"/>
                  </a:solidFill>
                  <a:latin typeface="宋体" panose="02010600030101010101" pitchFamily="2" charset="-122"/>
                  <a:ea typeface="宋体" panose="02010600030101010101" pitchFamily="2" charset="-122"/>
                </a:defRPr>
              </a:lvl4pPr>
              <a:lvl5pPr marL="2057400" indent="-228600">
                <a:defRPr kumimoji="1" sz="2400" b="1">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b="1">
                  <a:solidFill>
                    <a:srgbClr val="FF0000"/>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sz="2800" i="1">
                  <a:solidFill>
                    <a:srgbClr val="CC0000"/>
                  </a:solidFill>
                  <a:latin typeface="Times New Roman" panose="02020603050405020304" pitchFamily="18" charset="0"/>
                  <a:ea typeface="楷体_GB2312" pitchFamily="49" charset="-122"/>
                </a:rPr>
                <a:t>I</a:t>
              </a:r>
              <a:r>
                <a:rPr lang="en-US" altLang="zh-CN" sz="2800" baseline="-25000">
                  <a:solidFill>
                    <a:srgbClr val="CC0000"/>
                  </a:solidFill>
                  <a:latin typeface="Times New Roman" panose="02020603050405020304" pitchFamily="18" charset="0"/>
                  <a:ea typeface="楷体_GB2312" pitchFamily="49" charset="-122"/>
                </a:rPr>
                <a:t>C</a:t>
              </a:r>
            </a:p>
          </p:txBody>
        </p:sp>
      </p:grpSp>
      <p:sp>
        <p:nvSpPr>
          <p:cNvPr id="26" name="Rectangle 2"/>
          <p:cNvSpPr txBox="1">
            <a:spLocks noChangeArrowheads="1"/>
          </p:cNvSpPr>
          <p:nvPr/>
        </p:nvSpPr>
        <p:spPr bwMode="auto">
          <a:xfrm>
            <a:off x="0" y="50801"/>
            <a:ext cx="5791200" cy="609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spcBef>
                <a:spcPct val="50000"/>
              </a:spcBef>
              <a:defRPr/>
            </a:pPr>
            <a:r>
              <a:rPr lang="en-US" altLang="zh-CN" sz="2800" b="1" kern="1200" dirty="0" smtClean="0">
                <a:solidFill>
                  <a:srgbClr val="0000FF"/>
                </a:solidFill>
                <a:latin typeface="微软雅黑" panose="020B0503020204020204" pitchFamily="34" charset="-122"/>
                <a:ea typeface="微软雅黑" panose="020B0503020204020204" pitchFamily="34" charset="-122"/>
                <a:cs typeface="+mn-cs"/>
              </a:rPr>
              <a:t>15.8.0  </a:t>
            </a:r>
            <a:r>
              <a:rPr lang="zh-CN" altLang="en-US" sz="2800" b="1" kern="1200" dirty="0" smtClean="0">
                <a:solidFill>
                  <a:srgbClr val="0000FF"/>
                </a:solidFill>
                <a:latin typeface="微软雅黑" panose="020B0503020204020204" pitchFamily="34" charset="-122"/>
                <a:ea typeface="微软雅黑" panose="020B0503020204020204" pitchFamily="34" charset="-122"/>
                <a:cs typeface="+mn-cs"/>
              </a:rPr>
              <a:t>引言</a:t>
            </a:r>
            <a:endParaRPr lang="zh-CN" altLang="en-US" sz="2800" b="1" kern="1200" dirty="0">
              <a:solidFill>
                <a:srgbClr val="0000FF"/>
              </a:solidFill>
              <a:latin typeface="微软雅黑" panose="020B0503020204020204" pitchFamily="34" charset="-122"/>
              <a:ea typeface="微软雅黑" panose="020B0503020204020204" pitchFamily="34" charset="-122"/>
              <a:cs typeface="+mn-cs"/>
            </a:endParaRPr>
          </a:p>
        </p:txBody>
      </p:sp>
      <p:pic>
        <p:nvPicPr>
          <p:cNvPr id="27" name="Picture 238" descr="图片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95" y="630331"/>
            <a:ext cx="4749800" cy="376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586604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演示文稿">
  <a:themeElements>
    <a:clrScheme name="演示文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演示文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squar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zh-CN" altLang="en-US" sz="2400" b="1" i="0" u="none" strike="noStrike" cap="none" normalizeH="0" baseline="0" smtClean="0">
            <a:ln>
              <a:noFill/>
            </a:ln>
            <a:solidFill>
              <a:srgbClr val="FF0000"/>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noFill/>
        <a:ln w="38100" cap="flat" cmpd="sng" algn="ctr">
          <a:noFill/>
          <a:prstDash val="solid"/>
          <a:round/>
          <a:headEnd type="none" w="med" len="med"/>
          <a:tailEnd type="none" w="med" len="med"/>
        </a:ln>
        <a:effectLst/>
      </a:spPr>
      <a:bodyPr vert="horz" wrap="squar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zh-CN" altLang="en-US" sz="2400" b="1" i="0" u="none" strike="noStrike" cap="none" normalizeH="0" baseline="0" smtClean="0">
            <a:ln>
              <a:noFill/>
            </a:ln>
            <a:solidFill>
              <a:srgbClr val="FF0000"/>
            </a:solidFill>
            <a:effectLst/>
            <a:latin typeface="宋体" pitchFamily="2" charset="-122"/>
            <a:ea typeface="宋体" pitchFamily="2" charset="-122"/>
          </a:defRPr>
        </a:defPPr>
      </a:lstStyle>
    </a:lnDef>
  </a:objectDefaults>
  <a:extraClrSchemeLst>
    <a:extraClrScheme>
      <a:clrScheme name="演示文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演示文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演示文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演示文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演示文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演示文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演示文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演示文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themeOverride>
</file>

<file path=ppt/theme/themeOverride2.xml><?xml version="1.0" encoding="utf-8"?>
<a:themeOverride xmlns:a="http://schemas.openxmlformats.org/drawingml/2006/main">
  <a:clrScheme name="演示文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演示文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演示文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演示文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演示文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演示文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演示文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演示文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D:\dzjs\演示文稿.pot</Template>
  <TotalTime>0</TotalTime>
  <Words>7061</Words>
  <Application>Microsoft Office PowerPoint</Application>
  <PresentationFormat>全屏显示(4:3)</PresentationFormat>
  <Paragraphs>1205</Paragraphs>
  <Slides>113</Slides>
  <Notes>109</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113</vt:i4>
      </vt:variant>
    </vt:vector>
  </HeadingPairs>
  <TitlesOfParts>
    <vt:vector size="129" baseType="lpstr">
      <vt:lpstr>方正琥珀繁体</vt:lpstr>
      <vt:lpstr>华文行楷</vt:lpstr>
      <vt:lpstr>华文新魏</vt:lpstr>
      <vt:lpstr>楷体_GB2312</vt:lpstr>
      <vt:lpstr>宋体</vt:lpstr>
      <vt:lpstr>微软雅黑</vt:lpstr>
      <vt:lpstr>长城楷体</vt:lpstr>
      <vt:lpstr>Arial</vt:lpstr>
      <vt:lpstr>MT Extra</vt:lpstr>
      <vt:lpstr>Symbol</vt:lpstr>
      <vt:lpstr>Times New Roman</vt:lpstr>
      <vt:lpstr>Wingdings</vt:lpstr>
      <vt:lpstr>演示文稿</vt:lpstr>
      <vt:lpstr>公式</vt:lpstr>
      <vt:lpstr>Equation</vt:lpstr>
      <vt:lpstr>Clip</vt:lpstr>
      <vt:lpstr>PowerPoint 演示文稿</vt:lpstr>
      <vt:lpstr>PowerPoint 演示文稿</vt:lpstr>
      <vt:lpstr>PowerPoint 演示文稿</vt:lpstr>
      <vt:lpstr>PowerPoint 演示文稿</vt:lpstr>
      <vt:lpstr>PowerPoint 演示文稿</vt:lpstr>
      <vt:lpstr>PowerPoint 演示文稿</vt:lpstr>
      <vt:lpstr>15.1.2  电路的电压放大作用</vt:lpstr>
      <vt:lpstr>结论：</vt:lpstr>
      <vt:lpstr>PowerPoint 演示文稿</vt:lpstr>
      <vt:lpstr>结论：</vt:lpstr>
      <vt:lpstr>PowerPoint 演示文稿</vt:lpstr>
      <vt:lpstr>实现放大的条件 </vt:lpstr>
      <vt:lpstr>15.1.3  直流通路和交流通路 </vt:lpstr>
      <vt:lpstr>PowerPoint 演示文稿</vt:lpstr>
      <vt:lpstr>PowerPoint 演示文稿</vt:lpstr>
      <vt:lpstr>PowerPoint 演示文稿</vt:lpstr>
      <vt:lpstr>15.2.0  引言</vt:lpstr>
      <vt:lpstr>15.2.1  用放大电路直流通路确定静态值</vt:lpstr>
      <vt:lpstr>PowerPoint 演示文稿</vt:lpstr>
      <vt:lpstr>PowerPoint 演示文稿</vt:lpstr>
      <vt:lpstr>15.2.2  用图解法确定静态值</vt:lpstr>
      <vt:lpstr>15.2.2 用图解法确定静态值</vt:lpstr>
      <vt:lpstr>PowerPoint 演示文稿</vt:lpstr>
      <vt:lpstr>PowerPoint 演示文稿</vt:lpstr>
      <vt:lpstr>15.3.0  引言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15.4.1   引言</vt:lpstr>
      <vt:lpstr>15.4.2   分压式偏置电路</vt:lpstr>
      <vt:lpstr>15.4.2   分压式偏置电路</vt:lpstr>
      <vt:lpstr>PowerPoint 演示文稿</vt:lpstr>
      <vt:lpstr>PowerPoint 演示文稿</vt:lpstr>
      <vt:lpstr>2.  静态工作点的计算</vt:lpstr>
      <vt:lpstr>3.  动态分析</vt:lpstr>
      <vt:lpstr>PowerPoint 演示文稿</vt:lpstr>
      <vt:lpstr>PowerPoint 演示文稿</vt:lpstr>
      <vt:lpstr>PowerPoint 演示文稿</vt:lpstr>
      <vt:lpstr>PowerPoint 演示文稿</vt:lpstr>
      <vt:lpstr>PowerPoint 演示文稿</vt:lpstr>
      <vt:lpstr>例2:</vt:lpstr>
      <vt:lpstr>PowerPoint 演示文稿</vt:lpstr>
      <vt:lpstr>(3) 由微变等效电路求Au、 ri 、 ro。</vt:lpstr>
      <vt:lpstr>PowerPoint 演示文稿</vt:lpstr>
      <vt:lpstr>15.6.0 引言</vt:lpstr>
      <vt:lpstr>PowerPoint 演示文稿</vt:lpstr>
      <vt:lpstr>PowerPoint 演示文稿</vt:lpstr>
      <vt:lpstr>PowerPoint 演示文稿</vt:lpstr>
      <vt:lpstr>PowerPoint 演示文稿</vt:lpstr>
      <vt:lpstr>共集电极放大电路(射极输出器)的特点：</vt:lpstr>
      <vt:lpstr>例:</vt:lpstr>
      <vt:lpstr>解:</vt:lpstr>
      <vt:lpstr>(3) 由微变等效电路求Au、 ri 、 ro。</vt:lpstr>
      <vt:lpstr>PowerPoint 演示文稿</vt:lpstr>
      <vt:lpstr>PowerPoint 演示文稿</vt:lpstr>
      <vt:lpstr>PowerPoint 演示文稿</vt:lpstr>
      <vt:lpstr>解:</vt:lpstr>
      <vt:lpstr>解:</vt:lpstr>
      <vt:lpstr>解:</vt:lpstr>
      <vt:lpstr>PowerPoint 演示文稿</vt:lpstr>
      <vt:lpstr>PowerPoint 演示文稿</vt:lpstr>
      <vt:lpstr>PowerPoint 演示文稿</vt:lpstr>
      <vt:lpstr>PowerPoint 演示文稿</vt:lpstr>
      <vt:lpstr>15.7.0  背景-缓慢变化的信号</vt:lpstr>
      <vt:lpstr>15.7.0  背景-直接耦合</vt:lpstr>
      <vt:lpstr>PowerPoint 演示文稿</vt:lpstr>
      <vt:lpstr>PowerPoint 演示文稿</vt:lpstr>
      <vt:lpstr>PowerPoint 演示文稿</vt:lpstr>
      <vt:lpstr>PowerPoint 演示文稿</vt:lpstr>
      <vt:lpstr>1. 零点漂移的抑制</vt:lpstr>
      <vt:lpstr>1. 零点漂移的抑制</vt:lpstr>
      <vt:lpstr>PowerPoint 演示文稿</vt:lpstr>
      <vt:lpstr>PowerPoint 演示文稿</vt:lpstr>
      <vt:lpstr>2). 差模信号 </vt:lpstr>
      <vt:lpstr>PowerPoint 演示文稿</vt:lpstr>
      <vt:lpstr>PowerPoint 演示文稿</vt:lpstr>
      <vt:lpstr>PowerPoint 演示文稿</vt:lpstr>
      <vt:lpstr>PowerPoint 演示文稿</vt:lpstr>
      <vt:lpstr>3. 比较输入</vt:lpstr>
      <vt:lpstr>PowerPoint 演示文稿</vt:lpstr>
      <vt:lpstr>PowerPoint 演示文稿</vt:lpstr>
      <vt:lpstr>PowerPoint 演示文稿</vt:lpstr>
      <vt:lpstr>PowerPoint 演示文稿</vt:lpstr>
      <vt:lpstr>15.8.0  引言</vt:lpstr>
      <vt:lpstr>15.8.1  对功率放大电路的基本要求</vt:lpstr>
      <vt:lpstr>PowerPoint 演示文稿</vt:lpstr>
      <vt:lpstr>PowerPoint 演示文稿</vt:lpstr>
      <vt:lpstr>1. OTL电路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
  <cp:revision>764</cp:revision>
  <dcterms:created xsi:type="dcterms:W3CDTF">2002-12-19T03:06:01Z</dcterms:created>
  <dcterms:modified xsi:type="dcterms:W3CDTF">2019-03-27T01:12:32Z</dcterms:modified>
</cp:coreProperties>
</file>