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309" r:id="rId9"/>
    <p:sldId id="311" r:id="rId10"/>
    <p:sldId id="257" r:id="rId11"/>
    <p:sldId id="276" r:id="rId12"/>
    <p:sldId id="277" r:id="rId13"/>
    <p:sldId id="278" r:id="rId14"/>
    <p:sldId id="279" r:id="rId15"/>
    <p:sldId id="280" r:id="rId16"/>
    <p:sldId id="293" r:id="rId17"/>
    <p:sldId id="281" r:id="rId18"/>
    <p:sldId id="295" r:id="rId19"/>
    <p:sldId id="283" r:id="rId20"/>
    <p:sldId id="282" r:id="rId21"/>
    <p:sldId id="296" r:id="rId22"/>
    <p:sldId id="297" r:id="rId23"/>
    <p:sldId id="284" r:id="rId24"/>
    <p:sldId id="299" r:id="rId25"/>
    <p:sldId id="258" r:id="rId26"/>
    <p:sldId id="271" r:id="rId27"/>
    <p:sldId id="312" r:id="rId28"/>
    <p:sldId id="314" r:id="rId29"/>
    <p:sldId id="315" r:id="rId30"/>
    <p:sldId id="317" r:id="rId31"/>
    <p:sldId id="275" r:id="rId32"/>
    <p:sldId id="300" r:id="rId33"/>
    <p:sldId id="301" r:id="rId34"/>
    <p:sldId id="302" r:id="rId35"/>
    <p:sldId id="303" r:id="rId36"/>
    <p:sldId id="305" r:id="rId37"/>
    <p:sldId id="306" r:id="rId38"/>
    <p:sldId id="272" r:id="rId39"/>
    <p:sldId id="274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3366"/>
    <a:srgbClr val="990000"/>
    <a:srgbClr val="C26350"/>
    <a:srgbClr val="FFCC00"/>
    <a:srgbClr val="FF0000"/>
    <a:srgbClr val="660066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4" autoAdjust="0"/>
    <p:restoredTop sz="87992" autoAdjust="0"/>
  </p:normalViewPr>
  <p:slideViewPr>
    <p:cSldViewPr>
      <p:cViewPr varScale="1">
        <p:scale>
          <a:sx n="76" d="100"/>
          <a:sy n="76" d="100"/>
        </p:scale>
        <p:origin x="-148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e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e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443F60-E3E1-4E4F-85BA-1A2A81926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76477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smtClean="0"/>
              <a:t>三大块内容：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zh-CN" smtClean="0"/>
              <a:t>、第一定律、第二定律，第一定律三个方程</a:t>
            </a:r>
            <a:r>
              <a:rPr lang="en-US" altLang="zh-CN" smtClean="0"/>
              <a:t>:</a:t>
            </a:r>
            <a:r>
              <a:rPr lang="zh-CN" altLang="zh-CN" smtClean="0"/>
              <a:t>闭口系、开口系和稳定流动，第二定律两大核心，一个是</a:t>
            </a:r>
            <a:r>
              <a:rPr lang="en-US" altLang="zh-CN" smtClean="0"/>
              <a:t>Clausius</a:t>
            </a:r>
            <a:r>
              <a:rPr lang="zh-CN" altLang="zh-CN" smtClean="0"/>
              <a:t>不等式，另一个是可用能损失的公式。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zh-CN" smtClean="0"/>
              <a:t>、气体性质：理想气体，包括方程和过程；水蒸汽；湿空气，这些内容中的基本概念和图形表示是一定要掌握的。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zh-CN" smtClean="0"/>
              <a:t>、过程和循环：包括流动和压缩两个过程，气体动力循环特别是燃气轮机，蒸汽动力循环和制冷循环，通常都是遵循“工作过程</a:t>
            </a:r>
            <a:r>
              <a:rPr lang="en-US" altLang="zh-CN" smtClean="0"/>
              <a:t>-</a:t>
            </a:r>
            <a:r>
              <a:rPr lang="zh-CN" altLang="zh-CN" smtClean="0"/>
              <a:t>能量分析</a:t>
            </a:r>
            <a:r>
              <a:rPr lang="en-US" altLang="zh-CN" smtClean="0"/>
              <a:t>-</a:t>
            </a:r>
            <a:r>
              <a:rPr lang="zh-CN" altLang="zh-CN" smtClean="0"/>
              <a:t>特性讨论”三步。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653AC6-F146-4EAD-B631-BA276510D4EF}" type="slidenum">
              <a:rPr lang="en-US" altLang="zh-CN" sz="1200" smtClean="0"/>
              <a:pPr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46614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b="1" dirty="0" smtClean="0"/>
              <a:t>怎样拿分：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zh-CN" dirty="0" smtClean="0"/>
              <a:t>、多写，一点也不会的，写一点理想气体状态方程，写一个稳定流动能量方程，写一个可用能损失方程，画一些</a:t>
            </a:r>
            <a:r>
              <a:rPr lang="en-US" altLang="zh-CN" i="1" dirty="0" smtClean="0"/>
              <a:t>p-v</a:t>
            </a:r>
            <a:r>
              <a:rPr lang="zh-CN" altLang="zh-CN" dirty="0" smtClean="0"/>
              <a:t>图、</a:t>
            </a:r>
            <a:r>
              <a:rPr lang="en-US" altLang="zh-CN" i="1" dirty="0" smtClean="0"/>
              <a:t>T-s</a:t>
            </a:r>
            <a:r>
              <a:rPr lang="zh-CN" altLang="zh-CN" dirty="0" smtClean="0"/>
              <a:t>图，总比空那儿好，说不定给你两分呢。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zh-CN" dirty="0" smtClean="0"/>
              <a:t>、分步：千万不要一套参数丢进去，一个结果跳出来，迷信活动一样，要分步，这样即使有一步错了，也不会扣太多分，由此连带的错误结果说不定就不扣分了。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zh-CN" dirty="0" smtClean="0"/>
              <a:t>、合理性检查，一个高速流动的速度总在几百米</a:t>
            </a:r>
            <a:r>
              <a:rPr lang="en-US" altLang="zh-CN" dirty="0" smtClean="0"/>
              <a:t>/</a:t>
            </a:r>
            <a:r>
              <a:rPr lang="zh-CN" altLang="zh-CN" dirty="0" smtClean="0"/>
              <a:t>秒，一个循环的效率总在</a:t>
            </a:r>
            <a:r>
              <a:rPr lang="en-US" altLang="zh-CN" dirty="0" smtClean="0"/>
              <a:t>40%</a:t>
            </a:r>
            <a:r>
              <a:rPr lang="zh-CN" altLang="zh-CN" dirty="0" smtClean="0"/>
              <a:t>左右等，然后注意单位，要检查一下，不能出现</a:t>
            </a:r>
            <a:r>
              <a:rPr lang="en-US" altLang="zh-CN" dirty="0" err="1" smtClean="0"/>
              <a:t>J+kJ</a:t>
            </a:r>
            <a:r>
              <a:rPr lang="zh-CN" altLang="zh-CN" dirty="0" smtClean="0"/>
              <a:t>，或</a:t>
            </a:r>
            <a:r>
              <a:rPr lang="en-US" altLang="zh-CN" dirty="0" err="1" smtClean="0"/>
              <a:t>kJ+kJ</a:t>
            </a:r>
            <a:r>
              <a:rPr lang="en-US" altLang="zh-CN" dirty="0" smtClean="0"/>
              <a:t>/kg</a:t>
            </a:r>
            <a:r>
              <a:rPr lang="zh-CN" altLang="zh-CN" dirty="0" smtClean="0"/>
              <a:t>等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zh-CN" dirty="0" smtClean="0"/>
              <a:t>、凡是正确的都是简单的，你如果觉得这道题太难了，赶快住手，多半你想岔了。</a:t>
            </a:r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258358-FE7F-407F-84DA-0CEC27C31103}" type="slidenum">
              <a:rPr lang="en-US" altLang="zh-CN" sz="1200" smtClean="0"/>
              <a:pPr/>
              <a:t>25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370710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b="1" dirty="0" smtClean="0"/>
              <a:t>怎样拿分：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zh-CN" dirty="0" smtClean="0"/>
              <a:t>、多写，一点也不会的，写一点理想气体状态方程，写一个稳定流动能量方程，写一个可用能损失方程，画一些</a:t>
            </a:r>
            <a:r>
              <a:rPr lang="en-US" altLang="zh-CN" i="1" dirty="0" smtClean="0"/>
              <a:t>p-v</a:t>
            </a:r>
            <a:r>
              <a:rPr lang="zh-CN" altLang="zh-CN" dirty="0" smtClean="0"/>
              <a:t>图、</a:t>
            </a:r>
            <a:r>
              <a:rPr lang="en-US" altLang="zh-CN" i="1" dirty="0" smtClean="0"/>
              <a:t>T-s</a:t>
            </a:r>
            <a:r>
              <a:rPr lang="zh-CN" altLang="zh-CN" dirty="0" smtClean="0"/>
              <a:t>图，总比空那儿好，说不定给你两分呢。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zh-CN" dirty="0" smtClean="0"/>
              <a:t>、分步：千万不要一套参数丢进去，一个结果跳出来，迷信活动一样，要分步，这样即使有一步错了，也不会扣太多分，由此连带的错误结果说不定就不扣分了。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zh-CN" dirty="0" smtClean="0"/>
              <a:t>、合理性检查，一个高速流动的速度总在几百米</a:t>
            </a:r>
            <a:r>
              <a:rPr lang="en-US" altLang="zh-CN" dirty="0" smtClean="0"/>
              <a:t>/</a:t>
            </a:r>
            <a:r>
              <a:rPr lang="zh-CN" altLang="zh-CN" dirty="0" smtClean="0"/>
              <a:t>秒，一个循环的效率总在</a:t>
            </a:r>
            <a:r>
              <a:rPr lang="en-US" altLang="zh-CN" dirty="0" smtClean="0"/>
              <a:t>40%</a:t>
            </a:r>
            <a:r>
              <a:rPr lang="zh-CN" altLang="zh-CN" dirty="0" smtClean="0"/>
              <a:t>左右等，然后注意单位，要检查一下，不能出现</a:t>
            </a:r>
            <a:r>
              <a:rPr lang="en-US" altLang="zh-CN" dirty="0" err="1" smtClean="0"/>
              <a:t>J+kJ</a:t>
            </a:r>
            <a:r>
              <a:rPr lang="zh-CN" altLang="zh-CN" dirty="0" smtClean="0"/>
              <a:t>，或</a:t>
            </a:r>
            <a:r>
              <a:rPr lang="en-US" altLang="zh-CN" dirty="0" err="1" smtClean="0"/>
              <a:t>kJ+kJ</a:t>
            </a:r>
            <a:r>
              <a:rPr lang="en-US" altLang="zh-CN" dirty="0" smtClean="0"/>
              <a:t>/kg</a:t>
            </a:r>
            <a:r>
              <a:rPr lang="zh-CN" altLang="zh-CN" dirty="0" smtClean="0"/>
              <a:t>等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zh-CN" dirty="0" smtClean="0"/>
              <a:t>、凡是正确的都是简单的，你如果觉得这道题太难了，赶快住手，多半你想岔了。</a:t>
            </a:r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04BF77-2D51-4399-9FBC-0C84BAC5B2A9}" type="slidenum">
              <a:rPr lang="en-US" altLang="zh-CN" sz="1200" smtClean="0"/>
              <a:pPr/>
              <a:t>26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1817162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8028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8942BE-3D45-450C-B8C4-8706858E4573}" type="slidenum">
              <a:rPr lang="en-US" altLang="zh-CN" sz="1200" smtClean="0"/>
              <a:pPr/>
              <a:t>31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43528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EE6F32-AC49-47CD-B509-6BEDC70C1B54}" type="slidenum">
              <a:rPr lang="en-US" altLang="zh-CN" sz="1200" smtClean="0"/>
              <a:pPr/>
              <a:t>38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409324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6A7DFA-5D8D-4122-B93A-0B3603BAD57F}" type="slidenum">
              <a:rPr lang="en-US" altLang="zh-CN" sz="1200" smtClean="0"/>
              <a:pPr/>
              <a:t>39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210025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smtClean="0"/>
              <a:t>三大块内容：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zh-CN" smtClean="0"/>
              <a:t>、第一定律、第二定律，第一定律三个方程</a:t>
            </a:r>
            <a:r>
              <a:rPr lang="en-US" altLang="zh-CN" smtClean="0"/>
              <a:t>:</a:t>
            </a:r>
            <a:r>
              <a:rPr lang="zh-CN" altLang="zh-CN" smtClean="0"/>
              <a:t>闭口系、开口系和稳定流动，第二定律两大核心，一个是</a:t>
            </a:r>
            <a:r>
              <a:rPr lang="en-US" altLang="zh-CN" smtClean="0"/>
              <a:t>Clausius</a:t>
            </a:r>
            <a:r>
              <a:rPr lang="zh-CN" altLang="zh-CN" smtClean="0"/>
              <a:t>不等式，另一个是可用能损失的公式。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zh-CN" smtClean="0"/>
              <a:t>、气体性质：理想气体，包括方程和过程；水蒸汽；湿空气，这些内容中的基本概念和图形表示是一定要掌握的。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zh-CN" smtClean="0"/>
              <a:t>、过程和循环：包括流动和压缩两个过程，气体动力循环特别是燃气轮机，蒸汽动力循环和制冷循环，通常都是遵循“工作过程</a:t>
            </a:r>
            <a:r>
              <a:rPr lang="en-US" altLang="zh-CN" smtClean="0"/>
              <a:t>-</a:t>
            </a:r>
            <a:r>
              <a:rPr lang="zh-CN" altLang="zh-CN" smtClean="0"/>
              <a:t>能量分析</a:t>
            </a:r>
            <a:r>
              <a:rPr lang="en-US" altLang="zh-CN" smtClean="0"/>
              <a:t>-</a:t>
            </a:r>
            <a:r>
              <a:rPr lang="zh-CN" altLang="zh-CN" smtClean="0"/>
              <a:t>特性讨论”三步。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7E6A81-D782-4CD0-BE31-AF5934C0BA82}" type="slidenum">
              <a:rPr lang="en-US" altLang="zh-CN" sz="1200" smtClean="0"/>
              <a:pPr/>
              <a:t>2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84071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dirty="0" smtClean="0"/>
              <a:t>三大块内容：</a:t>
            </a:r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zh-CN" dirty="0" smtClean="0"/>
              <a:t>、第一定律、第二定律，第一定律三个方程</a:t>
            </a:r>
            <a:r>
              <a:rPr lang="en-US" altLang="zh-CN" dirty="0" smtClean="0"/>
              <a:t>:</a:t>
            </a:r>
            <a:r>
              <a:rPr lang="zh-CN" altLang="zh-CN" dirty="0" smtClean="0"/>
              <a:t>闭口系、开口系和稳定流动，第二定律两大核心，一个是</a:t>
            </a:r>
            <a:r>
              <a:rPr lang="en-US" altLang="zh-CN" dirty="0" err="1" smtClean="0"/>
              <a:t>Clausius</a:t>
            </a:r>
            <a:r>
              <a:rPr lang="zh-CN" altLang="zh-CN" dirty="0" smtClean="0"/>
              <a:t>不等式，另一个是可用能损失的公式。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zh-CN" dirty="0" smtClean="0"/>
              <a:t>、气体性质：理想气体，包括方程和过程；水蒸汽；湿空气，这些内容中的基本概念和图形表示是一定要掌握的。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zh-CN" dirty="0" smtClean="0"/>
              <a:t>、过程和循环：包括流动和压缩两个过程，气体动力循环特别是燃气轮机，蒸汽动力循环和制冷循环，通常都是遵循“工作过程</a:t>
            </a:r>
            <a:r>
              <a:rPr lang="en-US" altLang="zh-CN" dirty="0" smtClean="0"/>
              <a:t>-</a:t>
            </a:r>
            <a:r>
              <a:rPr lang="zh-CN" altLang="zh-CN" dirty="0" smtClean="0"/>
              <a:t>能量分析</a:t>
            </a:r>
            <a:r>
              <a:rPr lang="en-US" altLang="zh-CN" dirty="0" smtClean="0"/>
              <a:t>-</a:t>
            </a:r>
            <a:r>
              <a:rPr lang="zh-CN" altLang="zh-CN" dirty="0" smtClean="0"/>
              <a:t>特性讨论”三步。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103261-0F3E-4B8A-95E7-7C20FDF3CD6E}" type="slidenum">
              <a:rPr lang="en-US" altLang="zh-CN" sz="1200" smtClean="0"/>
              <a:pPr/>
              <a:t>3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135911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611</a:t>
            </a:r>
            <a:r>
              <a:rPr lang="zh-CN" altLang="en-US" sz="1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：有一道难题在这里，内容上课没讲</a:t>
            </a:r>
            <a:r>
              <a:rPr lang="zh-CN" altLang="en-US" sz="12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2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611</a:t>
            </a:r>
            <a:r>
              <a:rPr lang="zh-CN" altLang="en-US" sz="1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不要求</a:t>
            </a:r>
            <a:r>
              <a:rPr lang="zh-CN" altLang="en-US" sz="12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sz="12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zh-CN" altLang="zh-CN" b="1" dirty="0" smtClean="0"/>
              <a:t>什么内容要求会定量分析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zh-CN" dirty="0" smtClean="0"/>
              <a:t>、能量方程的应用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zh-CN" dirty="0" smtClean="0"/>
              <a:t>、不可逆过程，及不可逆造成的可用能损失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zh-CN" dirty="0" smtClean="0"/>
              <a:t>、理想气体的过程（基本热力过程、多变过程）或多个过程的组合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zh-CN" dirty="0" smtClean="0"/>
              <a:t>、理想气体的充放气过程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zh-CN" dirty="0" smtClean="0"/>
              <a:t>、理想气体的混合过程</a:t>
            </a:r>
          </a:p>
          <a:p>
            <a:pPr eaLnBrk="1" hangingPunct="1"/>
            <a:r>
              <a:rPr lang="en-US" altLang="zh-CN" dirty="0" smtClean="0"/>
              <a:t>6</a:t>
            </a:r>
            <a:r>
              <a:rPr lang="zh-CN" altLang="zh-CN" dirty="0" smtClean="0"/>
              <a:t>、理想气体的流动过程</a:t>
            </a:r>
          </a:p>
          <a:p>
            <a:pPr eaLnBrk="1" hangingPunct="1"/>
            <a:r>
              <a:rPr lang="en-US" altLang="zh-CN" dirty="0" smtClean="0"/>
              <a:t>7</a:t>
            </a:r>
            <a:r>
              <a:rPr lang="zh-CN" altLang="zh-CN" dirty="0" smtClean="0"/>
              <a:t>、压缩机的计算</a:t>
            </a:r>
          </a:p>
          <a:p>
            <a:pPr eaLnBrk="1" hangingPunct="1"/>
            <a:r>
              <a:rPr lang="en-US" altLang="zh-CN" dirty="0" smtClean="0"/>
              <a:t>8</a:t>
            </a:r>
            <a:r>
              <a:rPr lang="zh-CN" altLang="zh-CN" dirty="0" smtClean="0"/>
              <a:t>、朗肯循环、再热、回热或再热加回热的复合，工作过程</a:t>
            </a:r>
            <a:r>
              <a:rPr lang="en-US" altLang="zh-CN" dirty="0" smtClean="0"/>
              <a:t>-</a:t>
            </a:r>
            <a:r>
              <a:rPr lang="zh-CN" altLang="zh-CN" dirty="0" smtClean="0"/>
              <a:t>能量分析</a:t>
            </a:r>
            <a:r>
              <a:rPr lang="en-US" altLang="zh-CN" dirty="0" smtClean="0"/>
              <a:t>-</a:t>
            </a:r>
            <a:r>
              <a:rPr lang="zh-CN" altLang="zh-CN" dirty="0" smtClean="0"/>
              <a:t>特性</a:t>
            </a:r>
          </a:p>
          <a:p>
            <a:pPr eaLnBrk="1" hangingPunct="1"/>
            <a:r>
              <a:rPr lang="en-US" altLang="zh-CN" dirty="0" smtClean="0"/>
              <a:t>9</a:t>
            </a:r>
            <a:r>
              <a:rPr lang="zh-CN" altLang="zh-CN" dirty="0" smtClean="0"/>
              <a:t>、燃气轮的工作过程</a:t>
            </a:r>
            <a:r>
              <a:rPr lang="en-US" altLang="zh-CN" dirty="0" smtClean="0"/>
              <a:t>-</a:t>
            </a:r>
            <a:r>
              <a:rPr lang="zh-CN" altLang="zh-CN" dirty="0" smtClean="0"/>
              <a:t>能量分析</a:t>
            </a:r>
            <a:r>
              <a:rPr lang="en-US" altLang="zh-CN" dirty="0" smtClean="0"/>
              <a:t>-</a:t>
            </a:r>
            <a:r>
              <a:rPr lang="zh-CN" altLang="zh-CN" dirty="0" smtClean="0"/>
              <a:t>特性</a:t>
            </a:r>
          </a:p>
          <a:p>
            <a:pPr eaLnBrk="1" hangingPunct="1"/>
            <a:r>
              <a:rPr lang="en-US" altLang="zh-CN" dirty="0" smtClean="0"/>
              <a:t>10</a:t>
            </a:r>
            <a:r>
              <a:rPr lang="zh-CN" altLang="zh-CN" dirty="0" smtClean="0"/>
              <a:t>、空气压缩制冷的工作过程</a:t>
            </a:r>
            <a:r>
              <a:rPr lang="en-US" altLang="zh-CN" dirty="0" smtClean="0"/>
              <a:t>-</a:t>
            </a:r>
            <a:r>
              <a:rPr lang="zh-CN" altLang="zh-CN" dirty="0" smtClean="0"/>
              <a:t>能量分析</a:t>
            </a:r>
            <a:r>
              <a:rPr lang="en-US" altLang="zh-CN" dirty="0" smtClean="0"/>
              <a:t>-</a:t>
            </a:r>
            <a:r>
              <a:rPr lang="zh-CN" altLang="zh-CN" dirty="0" smtClean="0"/>
              <a:t>特性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2EEFA3-F678-4066-9D33-BF6D0EA6A57A}" type="slidenum">
              <a:rPr lang="en-US" altLang="zh-CN" sz="1200" smtClean="0"/>
              <a:pPr/>
              <a:t>4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80115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b="1" dirty="0" smtClean="0"/>
              <a:t>什么内容要求会定量分析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zh-CN" dirty="0" smtClean="0"/>
              <a:t>、能量方程的应用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zh-CN" dirty="0" smtClean="0"/>
              <a:t>、不可逆过程，及不可逆造成的可用能损失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zh-CN" dirty="0" smtClean="0"/>
              <a:t>、理想气体的过程（基本热力过程、多变过程）或多个过程的组合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zh-CN" dirty="0" smtClean="0"/>
              <a:t>、理想气体的充放气过程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zh-CN" dirty="0" smtClean="0"/>
              <a:t>、理想气体的混合过程</a:t>
            </a:r>
          </a:p>
          <a:p>
            <a:pPr eaLnBrk="1" hangingPunct="1"/>
            <a:r>
              <a:rPr lang="en-US" altLang="zh-CN" dirty="0" smtClean="0"/>
              <a:t>6</a:t>
            </a:r>
            <a:r>
              <a:rPr lang="zh-CN" altLang="zh-CN" dirty="0" smtClean="0"/>
              <a:t>、理想气体的流动过程</a:t>
            </a:r>
          </a:p>
          <a:p>
            <a:pPr eaLnBrk="1" hangingPunct="1"/>
            <a:r>
              <a:rPr lang="en-US" altLang="zh-CN" dirty="0" smtClean="0"/>
              <a:t>7</a:t>
            </a:r>
            <a:r>
              <a:rPr lang="zh-CN" altLang="zh-CN" dirty="0" smtClean="0"/>
              <a:t>、压缩机的计算</a:t>
            </a:r>
          </a:p>
          <a:p>
            <a:pPr eaLnBrk="1" hangingPunct="1"/>
            <a:r>
              <a:rPr lang="en-US" altLang="zh-CN" dirty="0" smtClean="0"/>
              <a:t>8</a:t>
            </a:r>
            <a:r>
              <a:rPr lang="zh-CN" altLang="zh-CN" dirty="0" smtClean="0"/>
              <a:t>、朗肯循环、再热、回热或再热加回热的复合，工作过程</a:t>
            </a:r>
            <a:r>
              <a:rPr lang="en-US" altLang="zh-CN" dirty="0" smtClean="0"/>
              <a:t>-</a:t>
            </a:r>
            <a:r>
              <a:rPr lang="zh-CN" altLang="zh-CN" dirty="0" smtClean="0"/>
              <a:t>能量分析</a:t>
            </a:r>
            <a:r>
              <a:rPr lang="en-US" altLang="zh-CN" dirty="0" smtClean="0"/>
              <a:t>-</a:t>
            </a:r>
            <a:r>
              <a:rPr lang="zh-CN" altLang="zh-CN" dirty="0" smtClean="0"/>
              <a:t>特性</a:t>
            </a:r>
          </a:p>
          <a:p>
            <a:pPr eaLnBrk="1" hangingPunct="1"/>
            <a:r>
              <a:rPr lang="en-US" altLang="zh-CN" dirty="0" smtClean="0"/>
              <a:t>9</a:t>
            </a:r>
            <a:r>
              <a:rPr lang="zh-CN" altLang="zh-CN" dirty="0" smtClean="0"/>
              <a:t>、燃气轮的工作过程</a:t>
            </a:r>
            <a:r>
              <a:rPr lang="en-US" altLang="zh-CN" dirty="0" smtClean="0"/>
              <a:t>-</a:t>
            </a:r>
            <a:r>
              <a:rPr lang="zh-CN" altLang="zh-CN" dirty="0" smtClean="0"/>
              <a:t>能量分析</a:t>
            </a:r>
            <a:r>
              <a:rPr lang="en-US" altLang="zh-CN" dirty="0" smtClean="0"/>
              <a:t>-</a:t>
            </a:r>
            <a:r>
              <a:rPr lang="zh-CN" altLang="zh-CN" dirty="0" smtClean="0"/>
              <a:t>特性</a:t>
            </a:r>
          </a:p>
          <a:p>
            <a:pPr eaLnBrk="1" hangingPunct="1"/>
            <a:r>
              <a:rPr lang="en-US" altLang="zh-CN" dirty="0" smtClean="0"/>
              <a:t>10</a:t>
            </a:r>
            <a:r>
              <a:rPr lang="zh-CN" altLang="zh-CN" dirty="0" smtClean="0"/>
              <a:t>、空气压缩制冷的工作过程</a:t>
            </a:r>
            <a:r>
              <a:rPr lang="en-US" altLang="zh-CN" dirty="0" smtClean="0"/>
              <a:t>-</a:t>
            </a:r>
            <a:r>
              <a:rPr lang="zh-CN" altLang="zh-CN" dirty="0" smtClean="0"/>
              <a:t>能量分析</a:t>
            </a:r>
            <a:r>
              <a:rPr lang="en-US" altLang="zh-CN" dirty="0" smtClean="0"/>
              <a:t>-</a:t>
            </a:r>
            <a:r>
              <a:rPr lang="zh-CN" altLang="zh-CN" dirty="0" smtClean="0"/>
              <a:t>特性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ED44FF-B090-4326-9601-6FF941F01D48}" type="slidenum">
              <a:rPr lang="en-US" altLang="zh-CN" sz="1200" smtClean="0"/>
              <a:pPr/>
              <a:t>5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356358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b="1" dirty="0" smtClean="0"/>
              <a:t>什么内容要求会定性分析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zh-CN" dirty="0" smtClean="0"/>
              <a:t>、空气的性质和过程特点，用图形表示和分析，实际气体的性质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zh-CN" dirty="0" smtClean="0"/>
              <a:t>、湿空气的性质和过程特点，用图形表示和分析</a:t>
            </a:r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zh-CN" dirty="0" smtClean="0"/>
              <a:t>、蒸汽的性质，蒸汽压缩制冷，用图形表示和分析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zh-CN" dirty="0" smtClean="0"/>
              <a:t>、第一定律、热量、功量的分析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zh-CN" dirty="0" smtClean="0"/>
              <a:t>、第二定律、过程熵特性等定性分析</a:t>
            </a:r>
          </a:p>
          <a:p>
            <a:pPr eaLnBrk="1" hangingPunct="1"/>
            <a:r>
              <a:rPr lang="en-US" altLang="zh-CN" dirty="0" smtClean="0"/>
              <a:t>6</a:t>
            </a:r>
            <a:r>
              <a:rPr lang="zh-CN" altLang="zh-CN" dirty="0" smtClean="0"/>
              <a:t>、过程和循环章节中的有关效率、功量、经济性、安全性的结论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C79C27-C2ED-42FE-86F0-5D5C7FB4988C}" type="slidenum">
              <a:rPr lang="en-US" altLang="zh-CN" sz="1200" smtClean="0"/>
              <a:pPr/>
              <a:t>6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339408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b="1" dirty="0" smtClean="0"/>
              <a:t>有哪些考查方法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zh-CN" dirty="0" smtClean="0"/>
              <a:t>、是非题，记住，总是“非”多“是”少，如果你打了五个“是”，那不不如全部打成“非”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zh-CN" dirty="0" smtClean="0"/>
              <a:t>、小计算，可能是填空题，一般是一个概念或公式的应用即可得出结果的，简单如</a:t>
            </a:r>
            <a:r>
              <a:rPr lang="en-US" altLang="zh-CN" dirty="0" smtClean="0"/>
              <a:t>0</a:t>
            </a:r>
            <a:r>
              <a:rPr lang="zh-CN" altLang="zh-CN" dirty="0" smtClean="0"/>
              <a:t>℃</a:t>
            </a:r>
            <a:r>
              <a:rPr lang="en-US" altLang="zh-CN" dirty="0" smtClean="0"/>
              <a:t>=____K</a:t>
            </a:r>
            <a:endParaRPr lang="zh-CN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zh-CN" dirty="0" smtClean="0"/>
              <a:t>、分析过程或循环，一般是要画图的，画图要把始终点和过程特点表示出来，而不是一根线或几根线就行，要有尽可能多的信息量</a:t>
            </a:r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zh-CN" dirty="0" smtClean="0"/>
              <a:t>、大型计算和分析量、经济性、安全性的结论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F9E27D1-7D60-4855-A646-6A657B7A9D9B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</p:spTree>
    <p:extLst>
      <p:ext uri="{BB962C8B-B14F-4D97-AF65-F5344CB8AC3E}">
        <p14:creationId xmlns="" xmlns:p14="http://schemas.microsoft.com/office/powerpoint/2010/main" val="422140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3172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25888-242D-4F54-8F0E-9AFDD277218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5151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pic>
        <p:nvPicPr>
          <p:cNvPr id="5" name="Picture 3" descr="A:\minispi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pic>
        <p:nvPicPr>
          <p:cNvPr id="7" name="Picture 5" descr="A:\minispi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776F-E2AF-452F-A988-AFDA182BB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0929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6C5BD-82CC-445F-A5DA-6F9FDAE36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7704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2DF3C-5F0E-4522-A5FE-B4D4A0E95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67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4E9E9-6FBB-4865-81D6-AA96760FB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4330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11486-A1C1-44A2-AFAD-1108AF2ED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9358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A76E0-2E01-4CF9-8015-FB74A8E985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5650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93FE2-B7E6-4D3C-BFF6-7A9684CA73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4369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50252-1B9E-4C49-8E4B-E655E8428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437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B567-D898-451B-9A58-D00C8F95E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710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A3074-6F32-42CE-87BE-B8CD4D439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4066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1A473-7C5A-4455-A843-E155F1DED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2799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3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4" descr="A:\minispir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A:\minispir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794AAF92-48B0-43CE-B17D-5BE9C8A22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8153400" cy="62071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zh-CN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热力学</a:t>
            </a:r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zh-CN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些什么</a:t>
            </a:r>
            <a:endParaRPr lang="zh-CN" altLang="en-US" sz="4000" b="1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416050" y="980728"/>
            <a:ext cx="6543675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、热力学定律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第一定律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三个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闭口系</a:t>
            </a:r>
            <a:r>
              <a:rPr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能量方程</a:t>
            </a:r>
            <a:endParaRPr lang="en-US" altLang="zh-CN" sz="28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开口系</a:t>
            </a:r>
            <a:r>
              <a:rPr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能量方程</a:t>
            </a:r>
            <a:endParaRPr lang="en-US" altLang="zh-CN" sz="28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稳定流动</a:t>
            </a:r>
            <a:r>
              <a:rPr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能量方程</a:t>
            </a:r>
            <a:endParaRPr lang="en-US" altLang="zh-CN" sz="28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第二定律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两大核心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u"/>
            </a:pPr>
            <a:r>
              <a:rPr lang="en-US" altLang="zh-CN" sz="2800" b="1" dirty="0" err="1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Clausius</a:t>
            </a:r>
            <a:r>
              <a:rPr lang="zh-CN" altLang="zh-CN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不等式</a:t>
            </a:r>
            <a:endParaRPr lang="en-US" altLang="zh-CN" sz="28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可用能损失</a:t>
            </a:r>
            <a:endParaRPr lang="zh-CN" altLang="en-US" sz="28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1979712" y="692696"/>
            <a:ext cx="633670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、温差传热     </a:t>
            </a:r>
            <a:endParaRPr lang="en-US" altLang="zh-CN" sz="28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、绝热自由膨胀 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、绝热节流     </a:t>
            </a:r>
            <a:endParaRPr lang="en-US" altLang="zh-CN" sz="28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、摩阻流动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、进口节流的流动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摩阻流动的组合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、不可逆流动     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、不可逆压缩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、不可逆朗肯循环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、蒸汽压缩制冷中的节流</a:t>
            </a: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611188" y="0"/>
            <a:ext cx="8153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五、有哪些不可逆过程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62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温差传热 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560346"/>
            <a:ext cx="27718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传热过程的温熵图</a:t>
            </a:r>
            <a:endParaRPr kumimoji="0"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91691692"/>
              </p:ext>
            </p:extLst>
          </p:nvPr>
        </p:nvGraphicFramePr>
        <p:xfrm>
          <a:off x="254631" y="1211083"/>
          <a:ext cx="2589888" cy="3682305"/>
        </p:xfrm>
        <a:graphic>
          <a:graphicData uri="http://schemas.openxmlformats.org/presentationml/2006/ole">
            <p:oleObj spid="_x0000_s1062" name="Visio" r:id="rId3" imgW="2008702" imgH="2858513" progId="Visio.Drawing.11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0706479"/>
              </p:ext>
            </p:extLst>
          </p:nvPr>
        </p:nvGraphicFramePr>
        <p:xfrm>
          <a:off x="3273099" y="544858"/>
          <a:ext cx="5726885" cy="4451058"/>
        </p:xfrm>
        <a:graphic>
          <a:graphicData uri="http://schemas.openxmlformats.org/presentationml/2006/ole">
            <p:oleObj spid="_x0000_s1063" name="Visio" r:id="rId4" imgW="3803904" imgH="2958793" progId="Visio.Drawing.11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37058367"/>
              </p:ext>
            </p:extLst>
          </p:nvPr>
        </p:nvGraphicFramePr>
        <p:xfrm>
          <a:off x="5145308" y="1624978"/>
          <a:ext cx="3426096" cy="3268410"/>
        </p:xfrm>
        <a:graphic>
          <a:graphicData uri="http://schemas.openxmlformats.org/presentationml/2006/ole">
            <p:oleObj spid="_x0000_s1064" name="Visio" r:id="rId5" imgW="2277938" imgH="2170123" progId="Visio.Drawing.11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15044639"/>
              </p:ext>
            </p:extLst>
          </p:nvPr>
        </p:nvGraphicFramePr>
        <p:xfrm>
          <a:off x="7559824" y="1624978"/>
          <a:ext cx="792089" cy="2938702"/>
        </p:xfrm>
        <a:graphic>
          <a:graphicData uri="http://schemas.openxmlformats.org/presentationml/2006/ole">
            <p:oleObj spid="_x0000_s1065" name="Visio" r:id="rId6" imgW="514817" imgH="1952953" progId="Visio.Drawing.11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719064" y="5082460"/>
            <a:ext cx="4824536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高温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热源</a:t>
            </a:r>
            <a:r>
              <a:rPr kumimoji="0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放出</a:t>
            </a:r>
            <a:r>
              <a:rPr kumimoji="0"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q,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熵减</a:t>
            </a:r>
            <a:r>
              <a:rPr kumimoji="0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kumimoji="0"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高温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工质</a:t>
            </a:r>
            <a:r>
              <a:rPr kumimoji="0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：吸收</a:t>
            </a:r>
            <a:r>
              <a:rPr kumimoji="0"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熵增</a:t>
            </a:r>
            <a:r>
              <a:rPr kumimoji="0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➞</a:t>
            </a:r>
            <a:r>
              <a:rPr kumimoji="0"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zh-CN" b="1" u="sng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1278=</a:t>
            </a:r>
            <a:r>
              <a:rPr kumimoji="0" lang="en-US" altLang="zh-CN" b="1" u="sng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fbe8,12af</a:t>
            </a:r>
            <a:r>
              <a:rPr kumimoji="0" lang="en-US" altLang="zh-CN" b="1" u="sng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=abet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983759" y="4505298"/>
            <a:ext cx="1332148" cy="1059171"/>
            <a:chOff x="6876255" y="4005064"/>
            <a:chExt cx="1332148" cy="105917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596336" y="4005064"/>
              <a:ext cx="612067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标注 11"/>
            <p:cNvSpPr/>
            <p:nvPr/>
          </p:nvSpPr>
          <p:spPr>
            <a:xfrm>
              <a:off x="6876255" y="4437112"/>
              <a:ext cx="1296145" cy="627123"/>
            </a:xfrm>
            <a:prstGeom prst="wedgeRoundRectCallout">
              <a:avLst>
                <a:gd name="adj1" fmla="val 26972"/>
                <a:gd name="adj2" fmla="val -108459"/>
                <a:gd name="adj3" fmla="val 16667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总熵增</a:t>
              </a:r>
              <a:endParaRPr kumimoji="0"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6230392" cy="216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35048" y="155679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绝热自由膨胀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195" y="429309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绝热节流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91088414"/>
              </p:ext>
            </p:extLst>
          </p:nvPr>
        </p:nvGraphicFramePr>
        <p:xfrm>
          <a:off x="2418533" y="3212976"/>
          <a:ext cx="6360862" cy="3024336"/>
        </p:xfrm>
        <a:graphic>
          <a:graphicData uri="http://schemas.openxmlformats.org/presentationml/2006/ole">
            <p:oleObj spid="_x0000_s2059" name="Visio" r:id="rId4" imgW="3106994" imgH="14760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79960178"/>
              </p:ext>
            </p:extLst>
          </p:nvPr>
        </p:nvGraphicFramePr>
        <p:xfrm>
          <a:off x="1198023" y="1465312"/>
          <a:ext cx="2653897" cy="3196912"/>
        </p:xfrm>
        <a:graphic>
          <a:graphicData uri="http://schemas.openxmlformats.org/presentationml/2006/ole">
            <p:oleObj spid="_x0000_s3110" name="Visio" r:id="rId3" imgW="1652606" imgH="1989214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6567067"/>
              </p:ext>
            </p:extLst>
          </p:nvPr>
        </p:nvGraphicFramePr>
        <p:xfrm>
          <a:off x="4969138" y="1493872"/>
          <a:ext cx="3059246" cy="2952173"/>
        </p:xfrm>
        <a:graphic>
          <a:graphicData uri="http://schemas.openxmlformats.org/presentationml/2006/ole">
            <p:oleObj spid="_x0000_s3111" name="Visio" r:id="rId4" imgW="1904705" imgH="1836683" progId="Visio.Drawing.11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04119914"/>
              </p:ext>
            </p:extLst>
          </p:nvPr>
        </p:nvGraphicFramePr>
        <p:xfrm>
          <a:off x="2195736" y="2420888"/>
          <a:ext cx="940719" cy="1965567"/>
        </p:xfrm>
        <a:graphic>
          <a:graphicData uri="http://schemas.openxmlformats.org/presentationml/2006/ole">
            <p:oleObj spid="_x0000_s3112" name="Visio" r:id="rId5" imgW="586789" imgH="1223010" progId="Visio.Drawing.11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2848940"/>
              </p:ext>
            </p:extLst>
          </p:nvPr>
        </p:nvGraphicFramePr>
        <p:xfrm>
          <a:off x="5918944" y="3101277"/>
          <a:ext cx="1101328" cy="1200752"/>
        </p:xfrm>
        <a:graphic>
          <a:graphicData uri="http://schemas.openxmlformats.org/presentationml/2006/ole">
            <p:oleObj spid="_x0000_s3113" name="Visio" r:id="rId6" imgW="685898" imgH="748862" progId="Visio.Drawing.11">
              <p:embed/>
            </p:oleObj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611560" y="3609020"/>
            <a:ext cx="1368152" cy="684076"/>
          </a:xfrm>
          <a:prstGeom prst="wedgeRoundRectCallout">
            <a:avLst>
              <a:gd name="adj1" fmla="val 65425"/>
              <a:gd name="adj2" fmla="val -22608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绿色是不是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499992" y="3790716"/>
            <a:ext cx="1368152" cy="684076"/>
          </a:xfrm>
          <a:prstGeom prst="wedgeRoundRectCallout">
            <a:avLst>
              <a:gd name="adj1" fmla="val 65425"/>
              <a:gd name="adj2" fmla="val -22608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绿色是不是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5856" y="1166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有摩擦的喷管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54999413"/>
              </p:ext>
            </p:extLst>
          </p:nvPr>
        </p:nvGraphicFramePr>
        <p:xfrm>
          <a:off x="323528" y="1124744"/>
          <a:ext cx="3571910" cy="3774213"/>
        </p:xfrm>
        <a:graphic>
          <a:graphicData uri="http://schemas.openxmlformats.org/presentationml/2006/ole">
            <p:oleObj spid="_x0000_s4116" name="Visio" r:id="rId3" imgW="2692859" imgH="2840552" progId="Visio.Drawing.11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4897189"/>
            <a:ext cx="3168352" cy="8925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比较基础：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进出口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压力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0878548"/>
              </p:ext>
            </p:extLst>
          </p:nvPr>
        </p:nvGraphicFramePr>
        <p:xfrm>
          <a:off x="4499992" y="1412776"/>
          <a:ext cx="3848747" cy="4157598"/>
        </p:xfrm>
        <a:graphic>
          <a:graphicData uri="http://schemas.openxmlformats.org/presentationml/2006/ole">
            <p:oleObj spid="_x0000_s4117" name="Visio" r:id="rId4" imgW="2314907" imgH="2497652" progId="Visio.Drawing.11">
              <p:embed/>
            </p:oleObj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6588224" y="2348880"/>
            <a:ext cx="1080120" cy="579010"/>
          </a:xfrm>
          <a:prstGeom prst="wedgeRoundRectCallout">
            <a:avLst>
              <a:gd name="adj1" fmla="val -90148"/>
              <a:gd name="adj2" fmla="val 36925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虚线！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66157" y="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进口有节流的喷管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6306418"/>
              </p:ext>
            </p:extLst>
          </p:nvPr>
        </p:nvGraphicFramePr>
        <p:xfrm>
          <a:off x="251520" y="3192599"/>
          <a:ext cx="3500438" cy="2219325"/>
        </p:xfrm>
        <a:graphic>
          <a:graphicData uri="http://schemas.openxmlformats.org/presentationml/2006/ole">
            <p:oleObj spid="_x0000_s5158" name="Visio" r:id="rId3" imgW="3498317" imgH="2218997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2158775"/>
              </p:ext>
            </p:extLst>
          </p:nvPr>
        </p:nvGraphicFramePr>
        <p:xfrm>
          <a:off x="179512" y="1196752"/>
          <a:ext cx="3415936" cy="1624141"/>
        </p:xfrm>
        <a:graphic>
          <a:graphicData uri="http://schemas.openxmlformats.org/presentationml/2006/ole">
            <p:oleObj spid="_x0000_s5159" name="Visio" r:id="rId4" imgW="3106994" imgH="1476047" progId="Visio.Drawing.11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06064105"/>
              </p:ext>
            </p:extLst>
          </p:nvPr>
        </p:nvGraphicFramePr>
        <p:xfrm>
          <a:off x="6636124" y="188640"/>
          <a:ext cx="2228956" cy="2252626"/>
        </p:xfrm>
        <a:graphic>
          <a:graphicData uri="http://schemas.openxmlformats.org/presentationml/2006/ole">
            <p:oleObj spid="_x0000_s5160" name="Visio" r:id="rId5" imgW="2690106" imgH="2719552" progId="Visio.Drawing.11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0668069"/>
              </p:ext>
            </p:extLst>
          </p:nvPr>
        </p:nvGraphicFramePr>
        <p:xfrm>
          <a:off x="4032836" y="2708920"/>
          <a:ext cx="3322618" cy="3631697"/>
        </p:xfrm>
        <a:graphic>
          <a:graphicData uri="http://schemas.openxmlformats.org/presentationml/2006/ole">
            <p:oleObj spid="_x0000_s5161" name="Visio" r:id="rId6" imgW="2664149" imgH="2911103" progId="Visio.Drawing.11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6336779" y="2441266"/>
            <a:ext cx="2718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进口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无节流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的喷管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4012" y="6213432"/>
            <a:ext cx="327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进口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有节流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的喷管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2653319"/>
              </p:ext>
            </p:extLst>
          </p:nvPr>
        </p:nvGraphicFramePr>
        <p:xfrm>
          <a:off x="539552" y="2492896"/>
          <a:ext cx="3275856" cy="2076937"/>
        </p:xfrm>
        <a:graphic>
          <a:graphicData uri="http://schemas.openxmlformats.org/presentationml/2006/ole">
            <p:oleObj spid="_x0000_s6164" name="Visio" r:id="rId3" imgW="3498317" imgH="2218997" progId="Visio.Drawing.11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39441188"/>
              </p:ext>
            </p:extLst>
          </p:nvPr>
        </p:nvGraphicFramePr>
        <p:xfrm>
          <a:off x="4067944" y="1124744"/>
          <a:ext cx="4248472" cy="4610686"/>
        </p:xfrm>
        <a:graphic>
          <a:graphicData uri="http://schemas.openxmlformats.org/presentationml/2006/ole">
            <p:oleObj spid="_x0000_s6165" name="Visio" r:id="rId4" imgW="2678307" imgH="2911103" progId="Visio.Drawing.11">
              <p:embed/>
            </p:oleObj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07504" y="44624"/>
            <a:ext cx="5112568" cy="648072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进口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有节流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的喷管，且喷管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有摩擦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020272" y="2203391"/>
            <a:ext cx="1080120" cy="579010"/>
          </a:xfrm>
          <a:prstGeom prst="wedgeRoundRectCallout">
            <a:avLst>
              <a:gd name="adj1" fmla="val -90148"/>
              <a:gd name="adj2" fmla="val 36925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虚线！</a:t>
            </a:r>
            <a:endParaRPr lang="zh-CN" altLang="en-US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23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51384" y="11663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非喷管流动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6133525"/>
              </p:ext>
            </p:extLst>
          </p:nvPr>
        </p:nvGraphicFramePr>
        <p:xfrm>
          <a:off x="2225184" y="3462781"/>
          <a:ext cx="2116138" cy="862013"/>
        </p:xfrm>
        <a:graphic>
          <a:graphicData uri="http://schemas.openxmlformats.org/presentationml/2006/ole">
            <p:oleObj spid="_x0000_s7224" name="Equation" r:id="rId3" imgW="1066680" imgH="4316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3764138"/>
              </p:ext>
            </p:extLst>
          </p:nvPr>
        </p:nvGraphicFramePr>
        <p:xfrm>
          <a:off x="1796560" y="4466032"/>
          <a:ext cx="2544762" cy="836613"/>
        </p:xfrm>
        <a:graphic>
          <a:graphicData uri="http://schemas.openxmlformats.org/presentationml/2006/ole">
            <p:oleObj spid="_x0000_s7225" name="Equation" r:id="rId4" imgW="1282680" imgH="41904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45284066"/>
              </p:ext>
            </p:extLst>
          </p:nvPr>
        </p:nvGraphicFramePr>
        <p:xfrm>
          <a:off x="2804671" y="5443883"/>
          <a:ext cx="1556371" cy="550978"/>
        </p:xfrm>
        <a:graphic>
          <a:graphicData uri="http://schemas.openxmlformats.org/presentationml/2006/ole">
            <p:oleObj spid="_x0000_s7226" name="Equation" r:id="rId5" imgW="685800" imgH="2412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39095083"/>
              </p:ext>
            </p:extLst>
          </p:nvPr>
        </p:nvGraphicFramePr>
        <p:xfrm>
          <a:off x="2804672" y="6136099"/>
          <a:ext cx="1556370" cy="522079"/>
        </p:xfrm>
        <a:graphic>
          <a:graphicData uri="http://schemas.openxmlformats.org/presentationml/2006/ole">
            <p:oleObj spid="_x0000_s7227" name="Equation" r:id="rId6" imgW="723600" imgH="241200" progId="Equation.DSMT4">
              <p:embed/>
            </p:oleObj>
          </a:graphicData>
        </a:graphic>
      </p:graphicFrame>
      <p:sp>
        <p:nvSpPr>
          <p:cNvPr id="8" name="左大括号 7"/>
          <p:cNvSpPr/>
          <p:nvPr/>
        </p:nvSpPr>
        <p:spPr>
          <a:xfrm rot="10800000">
            <a:off x="4532862" y="3748894"/>
            <a:ext cx="576065" cy="2589718"/>
          </a:xfrm>
          <a:prstGeom prst="leftBrace">
            <a:avLst>
              <a:gd name="adj1" fmla="val 62406"/>
              <a:gd name="adj2" fmla="val 47759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46926825"/>
              </p:ext>
            </p:extLst>
          </p:nvPr>
        </p:nvGraphicFramePr>
        <p:xfrm>
          <a:off x="5251810" y="3962348"/>
          <a:ext cx="1526823" cy="2310867"/>
        </p:xfrm>
        <a:graphic>
          <a:graphicData uri="http://schemas.openxmlformats.org/presentationml/2006/ole">
            <p:oleObj spid="_x0000_s7228" name="Equation" r:id="rId7" imgW="469800" imgH="7110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6124762"/>
              </p:ext>
            </p:extLst>
          </p:nvPr>
        </p:nvGraphicFramePr>
        <p:xfrm>
          <a:off x="2195736" y="548680"/>
          <a:ext cx="5081588" cy="2638425"/>
        </p:xfrm>
        <a:graphic>
          <a:graphicData uri="http://schemas.openxmlformats.org/presentationml/2006/ole">
            <p:oleObj spid="_x0000_s7229" name="Visio" r:id="rId8" imgW="5082491" imgH="263717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75656" y="2433128"/>
          <a:ext cx="5552787" cy="1730357"/>
        </p:xfrm>
        <a:graphic>
          <a:graphicData uri="http://schemas.openxmlformats.org/presentationml/2006/ole">
            <p:oleObj spid="_x0000_s8224" name="Equation" r:id="rId4" imgW="2933640" imgH="9144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403648" y="5646980"/>
          <a:ext cx="3214446" cy="878364"/>
        </p:xfrm>
        <a:graphic>
          <a:graphicData uri="http://schemas.openxmlformats.org/presentationml/2006/ole">
            <p:oleObj spid="_x0000_s8225" name="Equation" r:id="rId5" imgW="888614" imgH="241195" progId="Equation.DSMT4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3517" y="1721655"/>
            <a:ext cx="1741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5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59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熵增为：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4935507"/>
            <a:ext cx="29790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5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59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可用能的损失为：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28800" y="4614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414143" y="20630"/>
          <a:ext cx="4407901" cy="2288638"/>
        </p:xfrm>
        <a:graphic>
          <a:graphicData uri="http://schemas.openxmlformats.org/presentationml/2006/ole">
            <p:oleObj spid="_x0000_s8226" name="Visio" r:id="rId6" imgW="5082491" imgH="2637177" progId="Visio.Drawing.11">
              <p:embed/>
            </p:oleObj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1043607" y="4359443"/>
            <a:ext cx="5984835" cy="576064"/>
          </a:xfrm>
          <a:prstGeom prst="wedgeRoundRectCallout">
            <a:avLst>
              <a:gd name="adj1" fmla="val -24733"/>
              <a:gd name="adj2" fmla="val -89788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注意一个深坑：工质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吸热</a:t>
            </a:r>
            <a:r>
              <a:rPr lang="zh-CN" altLang="en-US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，环境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放热</a:t>
            </a:r>
            <a:endParaRPr lang="zh-CN" alt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7565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51387" y="116632"/>
            <a:ext cx="1988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不可逆压缩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51520" y="1556792"/>
            <a:ext cx="2915816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绝热压缩的效率：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9024" y="2060848"/>
            <a:ext cx="2808312" cy="712570"/>
            <a:chOff x="1403986" y="3157580"/>
            <a:chExt cx="2808312" cy="71257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403986" y="3157580"/>
              <a:ext cx="147565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标注 6"/>
            <p:cNvSpPr/>
            <p:nvPr/>
          </p:nvSpPr>
          <p:spPr>
            <a:xfrm>
              <a:off x="1475994" y="3453124"/>
              <a:ext cx="2736304" cy="417026"/>
            </a:xfrm>
            <a:prstGeom prst="wedgeRoundRectCallout">
              <a:avLst>
                <a:gd name="adj1" fmla="val -18127"/>
                <a:gd name="adj2" fmla="val -117105"/>
                <a:gd name="adj3" fmla="val 1666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压缩进行得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很快</a:t>
              </a:r>
              <a:endPara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52512673"/>
              </p:ext>
            </p:extLst>
          </p:nvPr>
        </p:nvGraphicFramePr>
        <p:xfrm>
          <a:off x="454720" y="3529033"/>
          <a:ext cx="5407025" cy="512762"/>
        </p:xfrm>
        <a:graphic>
          <a:graphicData uri="http://schemas.openxmlformats.org/presentationml/2006/ole">
            <p:oleObj spid="_x0000_s9254" name="Equation" r:id="rId3" imgW="2120760" imgH="2412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76151972"/>
              </p:ext>
            </p:extLst>
          </p:nvPr>
        </p:nvGraphicFramePr>
        <p:xfrm>
          <a:off x="292796" y="4937145"/>
          <a:ext cx="5568950" cy="524354"/>
        </p:xfrm>
        <a:graphic>
          <a:graphicData uri="http://schemas.openxmlformats.org/presentationml/2006/ole">
            <p:oleObj spid="_x0000_s9255" name="Equation" r:id="rId4" imgW="2247840" imgH="2538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92958537"/>
              </p:ext>
            </p:extLst>
          </p:nvPr>
        </p:nvGraphicFramePr>
        <p:xfrm>
          <a:off x="3887416" y="1162504"/>
          <a:ext cx="4723905" cy="2139888"/>
        </p:xfrm>
        <a:graphic>
          <a:graphicData uri="http://schemas.openxmlformats.org/presentationml/2006/ole">
            <p:oleObj spid="_x0000_s9256" name="Visio" r:id="rId5" imgW="2228776" imgH="1011358" progId="Visio.Drawing.11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31032" y="297993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理论耗功：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1032" y="4487580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实际耗功变大：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sp>
        <p:nvSpPr>
          <p:cNvPr id="13" name="左大括号 12"/>
          <p:cNvSpPr/>
          <p:nvPr/>
        </p:nvSpPr>
        <p:spPr>
          <a:xfrm rot="10800000">
            <a:off x="5964188" y="3800552"/>
            <a:ext cx="227484" cy="1446056"/>
          </a:xfrm>
          <a:prstGeom prst="leftBrace">
            <a:avLst>
              <a:gd name="adj1" fmla="val 62406"/>
              <a:gd name="adj2" fmla="val 47759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78220941"/>
              </p:ext>
            </p:extLst>
          </p:nvPr>
        </p:nvGraphicFramePr>
        <p:xfrm>
          <a:off x="6271988" y="3829561"/>
          <a:ext cx="2540000" cy="1316038"/>
        </p:xfrm>
        <a:graphic>
          <a:graphicData uri="http://schemas.openxmlformats.org/presentationml/2006/ole">
            <p:oleObj spid="_x0000_s9257" name="Equation" r:id="rId6" imgW="7365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8153400" cy="62071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zh-CN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热力学</a:t>
            </a:r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zh-CN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些什么</a:t>
            </a:r>
            <a:endParaRPr lang="zh-CN" altLang="en-US" sz="4000" b="1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411413" y="908050"/>
            <a:ext cx="5497512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、气体性质</a:t>
            </a:r>
            <a:endParaRPr lang="en-US" altLang="zh-CN" sz="32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理想气体：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  <a:endParaRPr lang="en-US" altLang="zh-CN" sz="32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endParaRPr lang="en-US" altLang="zh-CN" sz="32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水蒸气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湿空气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楷体" panose="02010609060101010101" pitchFamily="49" charset="-122"/>
              <a:buChar char="★"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基本概念和图形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0711" y="116632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不可逆朗肯循环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34275015"/>
              </p:ext>
            </p:extLst>
          </p:nvPr>
        </p:nvGraphicFramePr>
        <p:xfrm>
          <a:off x="35496" y="1586295"/>
          <a:ext cx="4173852" cy="3681846"/>
        </p:xfrm>
        <a:graphic>
          <a:graphicData uri="http://schemas.openxmlformats.org/presentationml/2006/ole">
            <p:oleObj spid="_x0000_s10260" name="Visio" r:id="rId3" imgW="2421882" imgH="2138198" progId="Visio.Drawing.11">
              <p:embed/>
            </p:oleObj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712" y="828091"/>
            <a:ext cx="2699792" cy="2641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sp>
        <p:nvSpPr>
          <p:cNvPr id="7" name="圆角矩形标注 6"/>
          <p:cNvSpPr/>
          <p:nvPr/>
        </p:nvSpPr>
        <p:spPr>
          <a:xfrm>
            <a:off x="3545194" y="1340768"/>
            <a:ext cx="2754997" cy="1800200"/>
          </a:xfrm>
          <a:prstGeom prst="wedgeRoundRectCallout">
            <a:avLst>
              <a:gd name="adj1" fmla="val -74984"/>
              <a:gd name="adj2" fmla="val 5905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汽轮机不可逆：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作功量</a:t>
            </a: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</a:rPr>
              <a:t>⇓ </a:t>
            </a:r>
            <a:endParaRPr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循环效率</a:t>
            </a: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</a:rPr>
              <a:t>⇓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排汽干度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4188" y="3899478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汽轮机内效率：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6346025"/>
              </p:ext>
            </p:extLst>
          </p:nvPr>
        </p:nvGraphicFramePr>
        <p:xfrm>
          <a:off x="5626671" y="4476137"/>
          <a:ext cx="2601912" cy="1039813"/>
        </p:xfrm>
        <a:graphic>
          <a:graphicData uri="http://schemas.openxmlformats.org/presentationml/2006/ole">
            <p:oleObj spid="_x0000_s10261" name="Equation" r:id="rId5" imgW="11430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24195294"/>
              </p:ext>
            </p:extLst>
          </p:nvPr>
        </p:nvGraphicFramePr>
        <p:xfrm>
          <a:off x="2843808" y="1124744"/>
          <a:ext cx="4173852" cy="3681846"/>
        </p:xfrm>
        <a:graphic>
          <a:graphicData uri="http://schemas.openxmlformats.org/presentationml/2006/ole">
            <p:oleObj spid="_x0000_s11284" name="Visio" r:id="rId3" imgW="2421882" imgH="2138198" progId="Visio.Drawing.11">
              <p:embed/>
            </p:oleObj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657511"/>
            <a:ext cx="2699792" cy="2641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sp>
        <p:nvSpPr>
          <p:cNvPr id="4" name="圆角矩形标注 3"/>
          <p:cNvSpPr/>
          <p:nvPr/>
        </p:nvSpPr>
        <p:spPr>
          <a:xfrm>
            <a:off x="144016" y="1850990"/>
            <a:ext cx="2411760" cy="1800200"/>
          </a:xfrm>
          <a:prstGeom prst="wedgeRoundRectCallout">
            <a:avLst>
              <a:gd name="adj1" fmla="val 96043"/>
              <a:gd name="adj2" fmla="val 4802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给水泵不可逆：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耗功量</a:t>
            </a: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</a:rPr>
              <a:t> </a:t>
            </a:r>
            <a:endParaRPr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循环效率</a:t>
            </a: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</a:rPr>
              <a:t>⇓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排汽干度</a:t>
            </a:r>
            <a:r>
              <a:rPr lang="en-US" altLang="zh-CN" dirty="0" smtClean="0">
                <a:solidFill>
                  <a:srgbClr val="FF0000"/>
                </a:solidFill>
                <a:ea typeface="楷体" panose="02010609060101010101" pitchFamily="49" charset="-122"/>
              </a:rPr>
              <a:t>==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4715692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给水泵内效率：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41398614"/>
              </p:ext>
            </p:extLst>
          </p:nvPr>
        </p:nvGraphicFramePr>
        <p:xfrm>
          <a:off x="2843808" y="5177357"/>
          <a:ext cx="2892425" cy="1039813"/>
        </p:xfrm>
        <a:graphic>
          <a:graphicData uri="http://schemas.openxmlformats.org/presentationml/2006/ole">
            <p:oleObj spid="_x0000_s11285" name="Equation" r:id="rId5" imgW="126972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729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103759" y="19633"/>
          <a:ext cx="3709258" cy="3272017"/>
        </p:xfrm>
        <a:graphic>
          <a:graphicData uri="http://schemas.openxmlformats.org/presentationml/2006/ole">
            <p:oleObj spid="_x0000_s12326" name="Visio" r:id="rId4" imgW="2421882" imgH="2138198" progId="Visio.Drawing.11">
              <p:embed/>
            </p:oleObj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1331640" y="351727"/>
            <a:ext cx="2592288" cy="1349081"/>
          </a:xfrm>
          <a:prstGeom prst="wedgeRoundRectCallout">
            <a:avLst>
              <a:gd name="adj1" fmla="val 86705"/>
              <a:gd name="adj2" fmla="val 57377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给水泵不可逆：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吸热起点右移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锅炉吸热</a:t>
            </a:r>
            <a:r>
              <a:rPr lang="en-US" altLang="zh-CN" b="1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q1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 ⇓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-9905" y="1279638"/>
          <a:ext cx="4023185" cy="3722306"/>
        </p:xfrm>
        <a:graphic>
          <a:graphicData uri="http://schemas.openxmlformats.org/presentationml/2006/ole">
            <p:oleObj spid="_x0000_s12327" name="Visio" r:id="rId5" imgW="2229956" imgH="2061341" progId="Visio.Drawing.11">
              <p:embed/>
            </p:oleObj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1619672" y="5305800"/>
            <a:ext cx="2808312" cy="1296144"/>
          </a:xfrm>
          <a:prstGeom prst="wedgeRoundRectCallout">
            <a:avLst>
              <a:gd name="adj1" fmla="val 5923"/>
              <a:gd name="adj2" fmla="val -12344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汽轮机不可逆：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放热起点右移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凝汽器放热</a:t>
            </a:r>
            <a:r>
              <a:rPr lang="en-US" altLang="zh-CN" b="1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q2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 ⇑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1256" y="4832622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5716249" y="4553570"/>
          <a:ext cx="2544763" cy="1039813"/>
        </p:xfrm>
        <a:graphic>
          <a:graphicData uri="http://schemas.openxmlformats.org/presentationml/2006/ole">
            <p:oleObj spid="_x0000_s12328" name="Equation" r:id="rId6" imgW="1117440" imgH="431640" progId="Equation.DSMT4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4290363" y="3486199"/>
            <a:ext cx="1675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净功量：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/>
          </p:nvPr>
        </p:nvGraphicFramePr>
        <p:xfrm>
          <a:off x="5682890" y="3349194"/>
          <a:ext cx="2054225" cy="550863"/>
        </p:xfrm>
        <a:graphic>
          <a:graphicData uri="http://schemas.openxmlformats.org/presentationml/2006/ole">
            <p:oleObj spid="_x0000_s12329" name="Equation" r:id="rId7" imgW="901440" imgH="22860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6516216" y="3861048"/>
            <a:ext cx="394660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⇓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5634481" y="3875296"/>
            <a:ext cx="604653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</a:rPr>
              <a:t>⇓⇓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184657" y="3866600"/>
            <a:ext cx="394660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476947" y="5311729"/>
            <a:ext cx="604653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</a:rPr>
              <a:t>⇓⇓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7760186" y="4178509"/>
            <a:ext cx="394660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⇑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7760186" y="5578594"/>
            <a:ext cx="394660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</a:rPr>
              <a:t>⇓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98586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67744" y="-8850"/>
            <a:ext cx="4512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改用节流阀的蒸汽压缩制冷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59189925"/>
              </p:ext>
            </p:extLst>
          </p:nvPr>
        </p:nvGraphicFramePr>
        <p:xfrm>
          <a:off x="2846980" y="801017"/>
          <a:ext cx="5267325" cy="5148263"/>
        </p:xfrm>
        <a:graphic>
          <a:graphicData uri="http://schemas.openxmlformats.org/presentationml/2006/ole">
            <p:oleObj spid="_x0000_s13323" name="Visio" r:id="rId3" imgW="5546180" imgH="5419791" progId="Visio.Drawing.11">
              <p:embed/>
            </p:oleObj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2126900" y="2673225"/>
            <a:ext cx="1728192" cy="864096"/>
          </a:xfrm>
          <a:prstGeom prst="wedgeRoundRectCallout">
            <a:avLst>
              <a:gd name="adj1" fmla="val 90223"/>
              <a:gd name="adj2" fmla="val 12528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34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等熵膨胀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77714" y="1052736"/>
            <a:ext cx="1777578" cy="1692497"/>
          </a:xfrm>
          <a:prstGeom prst="wedgeRoundRectCallout">
            <a:avLst>
              <a:gd name="adj1" fmla="val 134"/>
              <a:gd name="adj2" fmla="val 10439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34'</a:t>
            </a:r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绝热节流</a:t>
            </a:r>
            <a:endParaRPr lang="en-US" altLang="zh-CN" b="1" dirty="0" smtClean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压力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温度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724751" y="5759340"/>
            <a:ext cx="2290853" cy="810382"/>
          </a:xfrm>
          <a:prstGeom prst="wedgeRoundRectCallout">
            <a:avLst>
              <a:gd name="adj1" fmla="val 39000"/>
              <a:gd name="adj2" fmla="val -10927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改用节流阀：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制冷量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⇓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375644" y="5786970"/>
            <a:ext cx="1512168" cy="746758"/>
          </a:xfrm>
          <a:prstGeom prst="wedgeRoundRectCallout">
            <a:avLst>
              <a:gd name="adj1" fmla="val -21686"/>
              <a:gd name="adj2" fmla="val -9665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改造后</a:t>
            </a:r>
            <a:endParaRPr lang="en-US" altLang="zh-CN" b="1" dirty="0" smtClean="0">
              <a:solidFill>
                <a:srgbClr val="0000FF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rgbClr val="0000FF"/>
                </a:solidFill>
                <a:ea typeface="楷体" panose="02010609060101010101" pitchFamily="49" charset="-122"/>
                <a:cs typeface="宋体" panose="02010600030101010101" pitchFamily="2" charset="-122"/>
              </a:rPr>
              <a:t>制冷量</a:t>
            </a:r>
            <a:endParaRPr lang="zh-CN" altLang="en-US" b="1" dirty="0">
              <a:solidFill>
                <a:srgbClr val="FF0000"/>
              </a:solidFill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51520" y="1406101"/>
          <a:ext cx="3757339" cy="3672408"/>
        </p:xfrm>
        <a:graphic>
          <a:graphicData uri="http://schemas.openxmlformats.org/presentationml/2006/ole">
            <p:oleObj spid="_x0000_s14347" name="Visio" r:id="rId3" imgW="5546180" imgH="5419791" progId="Visio.Drawing.11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211960" y="764704"/>
            <a:ext cx="4732020" cy="495520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优点：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系统简化结构</a:t>
            </a: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简单</a:t>
            </a:r>
            <a:endParaRPr lang="en-US" altLang="zh-CN" b="1" dirty="0" smtClean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</a:pP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成本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低廉、工作可靠 </a:t>
            </a:r>
            <a:endParaRPr lang="en-US" altLang="zh-CN" b="1" dirty="0" smtClean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</a:pPr>
            <a:endParaRPr lang="zh-CN" altLang="en-US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缺点：</a:t>
            </a:r>
            <a:endParaRPr lang="zh-CN" altLang="en-US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未回收膨胀功、使系统耗功增大</a:t>
            </a: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冷库吸热起点焓</a:t>
            </a: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增大</a:t>
            </a:r>
            <a:endParaRPr lang="en-US" altLang="zh-CN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buSzPct val="80000"/>
            </a:pPr>
            <a:r>
              <a:rPr lang="en-US" altLang="zh-CN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  </a:t>
            </a:r>
            <a:r>
              <a:rPr lang="zh-CN" altLang="en-US" b="1" dirty="0" smtClean="0">
                <a:solidFill>
                  <a:srgbClr val="0000FF"/>
                </a:solidFill>
                <a:ea typeface="华文楷体" panose="02010600040101010101" pitchFamily="2" charset="-122"/>
              </a:rPr>
              <a:t>使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制冷量变小</a:t>
            </a:r>
          </a:p>
          <a:p>
            <a:pPr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制冷系数下降</a:t>
            </a:r>
          </a:p>
        </p:txBody>
      </p:sp>
    </p:spTree>
    <p:extLst>
      <p:ext uri="{BB962C8B-B14F-4D97-AF65-F5344CB8AC3E}">
        <p14:creationId xmlns="" xmlns:p14="http://schemas.microsoft.com/office/powerpoint/2010/main" val="28875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 txBox="1">
            <a:spLocks noChangeArrowheads="1"/>
          </p:cNvSpPr>
          <p:nvPr/>
        </p:nvSpPr>
        <p:spPr bwMode="auto">
          <a:xfrm>
            <a:off x="611188" y="0"/>
            <a:ext cx="8153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六、如何拿分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539553" y="980728"/>
            <a:ext cx="792088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、多写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一点也不会的，写一点理想气体状态方程，写一个稳定流动能量方程，写一个可用能损失方程，画一些</a:t>
            </a:r>
            <a:r>
              <a:rPr lang="en-US" altLang="zh-CN" b="1" i="1" dirty="0">
                <a:ea typeface="楷体" panose="02010609060101010101" pitchFamily="49" charset="-122"/>
              </a:rPr>
              <a:t>p-v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图、</a:t>
            </a:r>
            <a:r>
              <a:rPr lang="en-US" altLang="zh-CN" b="1" i="1" dirty="0">
                <a:ea typeface="楷体" panose="02010609060101010101" pitchFamily="49" charset="-122"/>
              </a:rPr>
              <a:t>T-s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图，总比空那儿好，说不定给你两分呢。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、分步：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千万不要一套参数丢进去，一个结果跳出来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，要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分步，这样即使有一步错了，也不会扣太多分，由此连带的错误结果说不定就不扣分了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611188" y="0"/>
            <a:ext cx="8153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六、如何拿分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868450" y="1124744"/>
            <a:ext cx="763887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、合理性检查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一个高速流动的速度总在几百米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秒，一个循环的效率总在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30-50%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等，然后注意单位，要检查一下，不能出现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J+kJ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，或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kJ+kJ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/kg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、有效数字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4-5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位！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、凡是正确的都是简单的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你如果觉得这道题太难了，赶快住手，多半你想岔了。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标注 1"/>
          <p:cNvSpPr/>
          <p:nvPr/>
        </p:nvSpPr>
        <p:spPr>
          <a:xfrm>
            <a:off x="2179326" y="144870"/>
            <a:ext cx="4120866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计算分析要注意规范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05010" y="1355989"/>
            <a:ext cx="45370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、什么类型？</a:t>
            </a:r>
            <a:endParaRPr kumimoji="1" lang="en-US" altLang="zh-CN" sz="32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、什么基本公式？</a:t>
            </a:r>
            <a:endParaRPr kumimoji="1" lang="en-US" altLang="zh-CN" sz="32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、本题的特殊性？</a:t>
            </a:r>
            <a:endParaRPr kumimoji="1" lang="en-US" altLang="zh-CN" sz="32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、如何处理？</a:t>
            </a:r>
            <a:endParaRPr kumimoji="1" lang="en-US" altLang="zh-CN" sz="32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32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、结果合理吗？</a:t>
            </a:r>
          </a:p>
        </p:txBody>
      </p:sp>
      <p:sp>
        <p:nvSpPr>
          <p:cNvPr id="4" name="右箭头 2"/>
          <p:cNvSpPr>
            <a:spLocks noChangeArrowheads="1"/>
          </p:cNvSpPr>
          <p:nvPr/>
        </p:nvSpPr>
        <p:spPr bwMode="auto">
          <a:xfrm>
            <a:off x="4806131" y="1196752"/>
            <a:ext cx="576262" cy="13065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03043" y="1223739"/>
            <a:ext cx="284003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需要对体系和内容很熟悉</a:t>
            </a:r>
          </a:p>
        </p:txBody>
      </p:sp>
      <p:sp>
        <p:nvSpPr>
          <p:cNvPr id="6" name="右箭头 6"/>
          <p:cNvSpPr>
            <a:spLocks noChangeArrowheads="1"/>
          </p:cNvSpPr>
          <p:nvPr/>
        </p:nvSpPr>
        <p:spPr bwMode="auto">
          <a:xfrm>
            <a:off x="4806131" y="2754089"/>
            <a:ext cx="576262" cy="1306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503043" y="2803302"/>
            <a:ext cx="31686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需要智商、技巧耐心、斗志</a:t>
            </a:r>
          </a:p>
        </p:txBody>
      </p:sp>
      <p:sp>
        <p:nvSpPr>
          <p:cNvPr id="8" name="右箭头 8"/>
          <p:cNvSpPr>
            <a:spLocks noChangeArrowheads="1"/>
          </p:cNvSpPr>
          <p:nvPr/>
        </p:nvSpPr>
        <p:spPr bwMode="auto">
          <a:xfrm>
            <a:off x="4207643" y="4311427"/>
            <a:ext cx="1174750" cy="527050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507806" y="4301902"/>
            <a:ext cx="31686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需要常识、积累</a:t>
            </a:r>
          </a:p>
        </p:txBody>
      </p:sp>
      <p:sp>
        <p:nvSpPr>
          <p:cNvPr id="10" name="右大括号 1"/>
          <p:cNvSpPr>
            <a:spLocks/>
          </p:cNvSpPr>
          <p:nvPr/>
        </p:nvSpPr>
        <p:spPr bwMode="auto">
          <a:xfrm>
            <a:off x="4494981" y="1606327"/>
            <a:ext cx="215900" cy="823912"/>
          </a:xfrm>
          <a:prstGeom prst="rightBrace">
            <a:avLst>
              <a:gd name="adj1" fmla="val 4657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" name="右大括号 10"/>
          <p:cNvSpPr>
            <a:spLocks/>
          </p:cNvSpPr>
          <p:nvPr/>
        </p:nvSpPr>
        <p:spPr bwMode="auto">
          <a:xfrm>
            <a:off x="4482281" y="3076352"/>
            <a:ext cx="215900" cy="823912"/>
          </a:xfrm>
          <a:prstGeom prst="rightBrace">
            <a:avLst>
              <a:gd name="adj1" fmla="val 52457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="" xmlns:p14="http://schemas.microsoft.com/office/powerpoint/2010/main" val="24402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99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en-US" altLang="zh-CN" b="1" dirty="0" smtClean="0">
                <a:solidFill>
                  <a:srgbClr val="003399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4-6</a:t>
            </a:r>
            <a:endParaRPr lang="zh-CN" altLang="en-US" b="1" dirty="0" smtClean="0">
              <a:solidFill>
                <a:srgbClr val="003399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691681" y="1386391"/>
            <a:ext cx="66247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研究对象：</a:t>
            </a:r>
            <a:r>
              <a:rPr lang="en-US" altLang="zh-CN" sz="2400" b="1" dirty="0" err="1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40L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的氧气瓶</a:t>
            </a:r>
            <a:endParaRPr lang="en-US" altLang="zh-CN" sz="2400" b="1" dirty="0">
              <a:solidFill>
                <a:srgbClr val="0000D5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状态</a:t>
            </a:r>
            <a:r>
              <a:rPr lang="en-US" altLang="zh-CN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20℃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、大气压为</a:t>
            </a:r>
            <a:r>
              <a:rPr lang="en-US" altLang="zh-CN" sz="2400" b="1" dirty="0" err="1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101kPa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的地面， </a:t>
            </a:r>
            <a:endParaRPr lang="en-US" altLang="zh-CN" sz="2400" b="1" dirty="0">
              <a:solidFill>
                <a:srgbClr val="0000D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压力表读数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 dirty="0" err="1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15MPa</a:t>
            </a:r>
            <a:endParaRPr lang="en-US" altLang="zh-CN" sz="2400" b="1" dirty="0">
              <a:solidFill>
                <a:srgbClr val="0000D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lang="en-US" altLang="zh-CN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-40℃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、大气压为</a:t>
            </a:r>
            <a:r>
              <a:rPr lang="en-US" altLang="zh-CN" sz="2400" b="1" dirty="0" err="1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40kPa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的高空，</a:t>
            </a:r>
            <a:endParaRPr lang="en-US" altLang="zh-CN" sz="2400" b="1" dirty="0">
              <a:solidFill>
                <a:srgbClr val="0000D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压力表读数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 dirty="0" err="1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11.2MPa</a:t>
            </a:r>
            <a:endParaRPr lang="en-US" altLang="zh-CN" sz="2400" b="1" dirty="0">
              <a:solidFill>
                <a:srgbClr val="0000D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要求：判断该氧气是否漏气</a:t>
            </a:r>
            <a:endParaRPr lang="en-US" altLang="zh-CN" sz="2400" b="1" dirty="0">
              <a:solidFill>
                <a:srgbClr val="0000D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求漏气量 </a:t>
            </a:r>
          </a:p>
        </p:txBody>
      </p:sp>
    </p:spTree>
    <p:extLst>
      <p:ext uri="{BB962C8B-B14F-4D97-AF65-F5344CB8AC3E}">
        <p14:creationId xmlns="" xmlns:p14="http://schemas.microsoft.com/office/powerpoint/2010/main" val="838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对象 4"/>
          <p:cNvGraphicFramePr>
            <a:graphicFrameLocks noChangeAspect="1"/>
          </p:cNvGraphicFramePr>
          <p:nvPr>
            <p:extLst/>
          </p:nvPr>
        </p:nvGraphicFramePr>
        <p:xfrm>
          <a:off x="1619672" y="21033"/>
          <a:ext cx="6346552" cy="2127939"/>
        </p:xfrm>
        <a:graphic>
          <a:graphicData uri="http://schemas.openxmlformats.org/presentationml/2006/ole">
            <p:oleObj spid="_x0000_s23564" name="Equation" r:id="rId3" imgW="3555720" imgH="1193760" progId="Equation.DSMT4">
              <p:embed/>
            </p:oleObj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292" y="2394521"/>
            <a:ext cx="784860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 eaLnBrk="1" hangingPunct="1">
              <a:defRPr sz="4400" b="1">
                <a:solidFill>
                  <a:srgbClr val="003399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zh-CN" altLang="en-US" sz="2800" dirty="0">
                <a:solidFill>
                  <a:srgbClr val="0000FF"/>
                </a:solidFill>
              </a:rPr>
              <a:t>常见</a:t>
            </a:r>
            <a:r>
              <a:rPr lang="zh-CN" altLang="en-US" sz="2800" dirty="0" smtClean="0">
                <a:solidFill>
                  <a:srgbClr val="0000FF"/>
                </a:solidFill>
              </a:rPr>
              <a:t>问题及其避免：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algn="l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1</a:t>
            </a:r>
            <a:r>
              <a:rPr lang="zh-CN" altLang="en-US" sz="2800" dirty="0" smtClean="0">
                <a:solidFill>
                  <a:srgbClr val="0000FF"/>
                </a:solidFill>
              </a:rPr>
              <a:t>、陷阱：压力表读数，说明要考虑表压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algn="l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</a:rPr>
              <a:t>、不愿分步计算，想一次解决问题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algn="l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</a:rPr>
              <a:t>、不愿回头检查，或对结果进行思考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algn="l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4</a:t>
            </a:r>
            <a:r>
              <a:rPr lang="zh-CN" altLang="en-US" sz="2800" dirty="0" smtClean="0">
                <a:solidFill>
                  <a:srgbClr val="0000FF"/>
                </a:solidFill>
              </a:rPr>
              <a:t>、舍近求远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algn="l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5</a:t>
            </a:r>
            <a:r>
              <a:rPr lang="zh-CN" altLang="en-US" sz="2800" dirty="0" smtClean="0">
                <a:solidFill>
                  <a:srgbClr val="0000FF"/>
                </a:solidFill>
              </a:rPr>
              <a:t>、有效数字</a:t>
            </a:r>
            <a:r>
              <a:rPr lang="en-US" altLang="zh-CN" sz="2800" dirty="0" smtClean="0">
                <a:solidFill>
                  <a:srgbClr val="0000FF"/>
                </a:solidFill>
              </a:rPr>
              <a:t>4-5</a:t>
            </a:r>
            <a:r>
              <a:rPr lang="zh-CN" altLang="en-US" sz="2800" dirty="0" smtClean="0">
                <a:solidFill>
                  <a:srgbClr val="0000FF"/>
                </a:solidFill>
              </a:rPr>
              <a:t>位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对象 2"/>
          <p:cNvGraphicFramePr>
            <a:graphicFrameLocks noChangeAspect="1"/>
          </p:cNvGraphicFramePr>
          <p:nvPr>
            <p:extLst/>
          </p:nvPr>
        </p:nvGraphicFramePr>
        <p:xfrm>
          <a:off x="3027363" y="4292600"/>
          <a:ext cx="5418137" cy="2305050"/>
        </p:xfrm>
        <a:graphic>
          <a:graphicData uri="http://schemas.openxmlformats.org/presentationml/2006/ole">
            <p:oleObj spid="_x0000_s23565" name="Equation" r:id="rId4" imgW="3886200" imgH="13460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561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8153400" cy="62071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zh-CN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热力学</a:t>
            </a:r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zh-CN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些什么</a:t>
            </a:r>
            <a:endParaRPr lang="zh-CN" altLang="en-US" sz="4000" b="1" smtClean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23950" y="1196975"/>
            <a:ext cx="76327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、过程和循环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流动、压缩</a:t>
            </a:r>
            <a:endParaRPr lang="en-US" altLang="zh-CN" sz="28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气体动力、蒸汽动力、制冷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楷体" panose="02010609060101010101" pitchFamily="49" charset="-122"/>
              <a:buChar char="★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工作过程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能量分析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特性讨论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楷体" panose="02010609060101010101" pitchFamily="49" charset="-122"/>
              <a:buChar char="★"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用图形进行定性分析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44984623"/>
              </p:ext>
            </p:extLst>
          </p:nvPr>
        </p:nvGraphicFramePr>
        <p:xfrm>
          <a:off x="179512" y="881671"/>
          <a:ext cx="4648809" cy="2420475"/>
        </p:xfrm>
        <a:graphic>
          <a:graphicData uri="http://schemas.openxmlformats.org/presentationml/2006/ole">
            <p:oleObj spid="_x0000_s24598" name="Equation" r:id="rId4" imgW="2489040" imgH="1295280" progId="Equation.DSMT4">
              <p:embed/>
            </p:oleObj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3419872" y="2852936"/>
            <a:ext cx="2463319" cy="576064"/>
          </a:xfrm>
          <a:prstGeom prst="wedgeRoundRectCallout">
            <a:avLst>
              <a:gd name="adj1" fmla="val -69889"/>
              <a:gd name="adj2" fmla="val -45133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数量级检查</a:t>
            </a:r>
            <a:endParaRPr lang="zh-CN" altLang="en-US" b="1" kern="1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504" y="332656"/>
            <a:ext cx="389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工质的熵变</a:t>
            </a:r>
            <a:r>
              <a:rPr lang="zh-CN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：</a:t>
            </a:r>
            <a:endParaRPr lang="zh-CN" b="1" kern="100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57081" y="2852936"/>
            <a:ext cx="23546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07503610"/>
              </p:ext>
            </p:extLst>
          </p:nvPr>
        </p:nvGraphicFramePr>
        <p:xfrm>
          <a:off x="4875984" y="251358"/>
          <a:ext cx="4104456" cy="2376654"/>
        </p:xfrm>
        <a:graphic>
          <a:graphicData uri="http://schemas.openxmlformats.org/presentationml/2006/ole">
            <p:oleObj spid="_x0000_s24599" name="Visio" r:id="rId5" imgW="5554833" imgH="3213801" progId="Visio.Drawing.11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0569860"/>
              </p:ext>
            </p:extLst>
          </p:nvPr>
        </p:nvGraphicFramePr>
        <p:xfrm>
          <a:off x="208202" y="4132433"/>
          <a:ext cx="2703512" cy="1192212"/>
        </p:xfrm>
        <a:graphic>
          <a:graphicData uri="http://schemas.openxmlformats.org/presentationml/2006/ole">
            <p:oleObj spid="_x0000_s24600" name="Equation" r:id="rId6" imgW="1498320" imgH="660240" progId="Equation.DSMT4">
              <p:embed/>
            </p:oleObj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2411760" y="3602633"/>
            <a:ext cx="1512168" cy="576064"/>
          </a:xfrm>
          <a:prstGeom prst="wedgeRoundRectCallout">
            <a:avLst>
              <a:gd name="adj1" fmla="val -66517"/>
              <a:gd name="adj2" fmla="val 50562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正？负？</a:t>
            </a:r>
            <a:endParaRPr lang="zh-CN" altLang="en-US" b="1" kern="1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3214" y="3670768"/>
            <a:ext cx="389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环境的熵变</a:t>
            </a:r>
            <a:r>
              <a:rPr lang="zh-CN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：</a:t>
            </a:r>
            <a:endParaRPr lang="zh-CN" b="1" kern="100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6562407"/>
              </p:ext>
            </p:extLst>
          </p:nvPr>
        </p:nvGraphicFramePr>
        <p:xfrm>
          <a:off x="4230435" y="5346676"/>
          <a:ext cx="4197350" cy="806450"/>
        </p:xfrm>
        <a:graphic>
          <a:graphicData uri="http://schemas.openxmlformats.org/presentationml/2006/ole">
            <p:oleObj spid="_x0000_s24601" name="Equation" r:id="rId7" imgW="2247840" imgH="431640" progId="Equation.DSMT4">
              <p:embed/>
            </p:oleObj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45812" y="4728539"/>
            <a:ext cx="27359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绝对不佳的写法</a:t>
            </a:r>
            <a:r>
              <a:rPr lang="zh-CN" b="1" kern="100" dirty="0" smtClean="0">
                <a:solidFill>
                  <a:srgbClr val="0000FF"/>
                </a:solidFill>
                <a:ea typeface="楷体" panose="02010609060101010101" pitchFamily="49" charset="-122"/>
              </a:rPr>
              <a:t>：</a:t>
            </a:r>
            <a:endParaRPr lang="zh-CN" b="1" kern="100" dirty="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244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323528" y="2801"/>
            <a:ext cx="81534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小心掉到坑里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2195736" y="809625"/>
            <a:ext cx="554434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过程还是循环？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可逆还是不可逆？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闭口系？开口系？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吸热还是放热？谁吸热谁放热？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作功还是耗功？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很多工质还是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1kg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工质有没有分流？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从哪里到哪里？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图形中要表达出哪些信息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622"/>
            <a:ext cx="3923928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带再热的回热循环</a:t>
            </a:r>
            <a:endParaRPr lang="zh-CN" altLang="en-US" sz="36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267744" y="1052736"/>
          <a:ext cx="5071664" cy="5451445"/>
        </p:xfrm>
        <a:graphic>
          <a:graphicData uri="http://schemas.openxmlformats.org/presentationml/2006/ole">
            <p:oleObj spid="_x0000_s15371" name="Visio" r:id="rId3" imgW="3051933" imgH="3280016" progId="Visio.Drawing.11">
              <p:embed/>
            </p:oleObj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4067944" y="4564012"/>
            <a:ext cx="1722316" cy="504056"/>
          </a:xfrm>
          <a:prstGeom prst="wedgeRoundRectCallout">
            <a:avLst>
              <a:gd name="adj1" fmla="val -41571"/>
              <a:gd name="adj2" fmla="val -114561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股抽汽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098408" y="2955790"/>
            <a:ext cx="1722064" cy="504056"/>
          </a:xfrm>
          <a:prstGeom prst="wedgeRoundRectCallout">
            <a:avLst>
              <a:gd name="adj1" fmla="val -117686"/>
              <a:gd name="adj2" fmla="val -22692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引出第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股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098408" y="3778458"/>
            <a:ext cx="1722064" cy="504056"/>
          </a:xfrm>
          <a:prstGeom prst="wedgeRoundRectCallout">
            <a:avLst>
              <a:gd name="adj1" fmla="val -80617"/>
              <a:gd name="adj2" fmla="val 8113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排汽流量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</a:rPr>
              <a:t>⇓</a:t>
            </a:r>
            <a:endParaRPr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12032" y="3812010"/>
            <a:ext cx="1455712" cy="769117"/>
          </a:xfrm>
          <a:prstGeom prst="wedgeRoundRectCallout">
            <a:avLst>
              <a:gd name="adj1" fmla="val 197612"/>
              <a:gd name="adj2" fmla="val -104757"/>
              <a:gd name="adj3" fmla="val 16667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分流点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07504" y="2645110"/>
            <a:ext cx="1944216" cy="769117"/>
          </a:xfrm>
          <a:prstGeom prst="wedgeRoundRectCallout">
            <a:avLst>
              <a:gd name="adj1" fmla="val 118598"/>
              <a:gd name="adj2" fmla="val 1749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冷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再热蒸汽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825092" y="764704"/>
            <a:ext cx="1979156" cy="672590"/>
          </a:xfrm>
          <a:prstGeom prst="wedgeRoundRectCallout">
            <a:avLst>
              <a:gd name="adj1" fmla="val -32295"/>
              <a:gd name="adj2" fmla="val 74698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再热蒸汽</a:t>
            </a:r>
            <a:endParaRPr lang="en-US" altLang="zh-CN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874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0" y="11122"/>
          <a:ext cx="6209120" cy="5400600"/>
        </p:xfrm>
        <a:graphic>
          <a:graphicData uri="http://schemas.openxmlformats.org/presentationml/2006/ole">
            <p:oleObj spid="_x0000_s16404" name="Visio" r:id="rId3" imgW="3768901" imgH="3275286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148064" y="2564904"/>
          <a:ext cx="3818514" cy="4104456"/>
        </p:xfrm>
        <a:graphic>
          <a:graphicData uri="http://schemas.openxmlformats.org/presentationml/2006/ole">
            <p:oleObj spid="_x0000_s16405" name="Visio" r:id="rId4" imgW="3051933" imgH="3280016" progId="Visio.Drawing.11">
              <p:embed/>
            </p:oleObj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08104" y="116632"/>
            <a:ext cx="2592288" cy="137313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36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★★★★★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ts val="336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再热流量</a:t>
            </a:r>
            <a:endParaRPr lang="en-US" altLang="zh-CN" sz="2800" b="1" dirty="0" smtClean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ts val="3360"/>
              </a:lnSpc>
              <a:spcBef>
                <a:spcPts val="0"/>
              </a:spcBef>
              <a:buNone/>
            </a:pPr>
            <a:r>
              <a:rPr lang="en-US" altLang="zh-CN" sz="2800" b="1" i="1" dirty="0" smtClean="0">
                <a:solidFill>
                  <a:srgbClr val="003366"/>
                </a:solidFill>
                <a:latin typeface="+mj-lt"/>
                <a:ea typeface="楷体" panose="02010609060101010101" pitchFamily="49" charset="-122"/>
              </a:rPr>
              <a:t>1-α</a:t>
            </a:r>
            <a:r>
              <a:rPr lang="en-US" altLang="zh-CN" sz="2800" b="1" i="1" baseline="-25000" dirty="0" smtClean="0">
                <a:solidFill>
                  <a:srgbClr val="003366"/>
                </a:solidFill>
                <a:latin typeface="+mj-lt"/>
                <a:ea typeface="楷体" panose="02010609060101010101" pitchFamily="49" charset="-122"/>
              </a:rPr>
              <a:t>1</a:t>
            </a:r>
            <a:endParaRPr lang="zh-CN" altLang="en-US" sz="2400" i="1" baseline="-25000" dirty="0">
              <a:solidFill>
                <a:srgbClr val="003366"/>
              </a:solidFill>
              <a:latin typeface="+mj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30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107504" y="116632"/>
            <a:ext cx="1800200" cy="4945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吸热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54562" y="828147"/>
          <a:ext cx="4786420" cy="580870"/>
        </p:xfrm>
        <a:graphic>
          <a:graphicData uri="http://schemas.openxmlformats.org/presentationml/2006/ole">
            <p:oleObj spid="_x0000_s17446" name="Equation" r:id="rId3" imgW="1993680" imgH="228600" progId="Equation.DSMT4">
              <p:embed/>
            </p:oleObj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043609" y="1374106"/>
            <a:ext cx="1448236" cy="1014326"/>
            <a:chOff x="3606493" y="3682625"/>
            <a:chExt cx="1829604" cy="125854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95402" y="3682625"/>
              <a:ext cx="158417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标注 5"/>
            <p:cNvSpPr/>
            <p:nvPr/>
          </p:nvSpPr>
          <p:spPr>
            <a:xfrm>
              <a:off x="3606493" y="4005065"/>
              <a:ext cx="1829604" cy="936103"/>
            </a:xfrm>
            <a:prstGeom prst="wedgeRoundRectCallout">
              <a:avLst>
                <a:gd name="adj1" fmla="val -24811"/>
                <a:gd name="adj2" fmla="val -77045"/>
                <a:gd name="adj3" fmla="val 16667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主蒸汽吸热量</a:t>
              </a:r>
              <a:endPara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68491" y="1389618"/>
            <a:ext cx="2165941" cy="986596"/>
            <a:chOff x="3795403" y="3627094"/>
            <a:chExt cx="2736304" cy="122413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795403" y="3627094"/>
              <a:ext cx="2736304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标注 8"/>
            <p:cNvSpPr/>
            <p:nvPr/>
          </p:nvSpPr>
          <p:spPr>
            <a:xfrm>
              <a:off x="4026915" y="3915126"/>
              <a:ext cx="1885223" cy="936104"/>
            </a:xfrm>
            <a:prstGeom prst="wedgeRoundRectCallout">
              <a:avLst>
                <a:gd name="adj1" fmla="val -24811"/>
                <a:gd name="adj2" fmla="val -77045"/>
                <a:gd name="adj3" fmla="val 16667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再热蒸汽吸热量</a:t>
              </a:r>
              <a:endPara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836622" y="809667"/>
            <a:ext cx="1139969" cy="579951"/>
          </a:xfrm>
          <a:prstGeom prst="roundRect">
            <a:avLst/>
          </a:prstGeom>
          <a:solidFill>
            <a:srgbClr val="FFFF00">
              <a:alpha val="34000"/>
            </a:srgbClr>
          </a:solidFill>
          <a:ln w="3492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2707420" y="162791"/>
            <a:ext cx="2688081" cy="421138"/>
          </a:xfrm>
          <a:prstGeom prst="wedgeRoundRectCallout">
            <a:avLst>
              <a:gd name="adj1" fmla="val -22161"/>
              <a:gd name="adj2" fmla="val 10541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一个巨大无比的坑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02050" y="2613392"/>
            <a:ext cx="1729633" cy="4945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放热量：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2107728" y="2636912"/>
          <a:ext cx="3616400" cy="551140"/>
        </p:xfrm>
        <a:graphic>
          <a:graphicData uri="http://schemas.openxmlformats.org/presentationml/2006/ole">
            <p:oleObj spid="_x0000_s17447" name="Equation" r:id="rId4" imgW="1587240" imgH="228600" progId="Equation.DSMT4">
              <p:embed/>
            </p:oleObj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707421" y="3246919"/>
            <a:ext cx="1800568" cy="1014326"/>
            <a:chOff x="3635529" y="3682625"/>
            <a:chExt cx="1800568" cy="125854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95402" y="3682625"/>
              <a:ext cx="158417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标注 17"/>
            <p:cNvSpPr/>
            <p:nvPr/>
          </p:nvSpPr>
          <p:spPr>
            <a:xfrm>
              <a:off x="3635529" y="4005065"/>
              <a:ext cx="1800568" cy="936103"/>
            </a:xfrm>
            <a:prstGeom prst="wedgeRoundRectCallout">
              <a:avLst>
                <a:gd name="adj1" fmla="val -24811"/>
                <a:gd name="adj2" fmla="val -77045"/>
                <a:gd name="adj3" fmla="val 16667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注意：</a:t>
              </a:r>
              <a:endPara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流量修正</a:t>
              </a:r>
              <a:endPara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6000173" y="162791"/>
          <a:ext cx="3111035" cy="3343999"/>
        </p:xfrm>
        <a:graphic>
          <a:graphicData uri="http://schemas.openxmlformats.org/presentationml/2006/ole">
            <p:oleObj spid="_x0000_s17448" name="Visio" r:id="rId5" imgW="3051933" imgH="3280016" progId="Visio.Drawing.11">
              <p:embed/>
            </p:oleObj>
          </a:graphicData>
        </a:graphic>
      </p:graphicFrame>
      <p:sp>
        <p:nvSpPr>
          <p:cNvPr id="20" name="圆角矩形 19"/>
          <p:cNvSpPr/>
          <p:nvPr/>
        </p:nvSpPr>
        <p:spPr bwMode="auto">
          <a:xfrm>
            <a:off x="102050" y="4524337"/>
            <a:ext cx="3049696" cy="4945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作功量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分段法：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39552" y="5233534"/>
          <a:ext cx="8180664" cy="550862"/>
        </p:xfrm>
        <a:graphic>
          <a:graphicData uri="http://schemas.openxmlformats.org/presentationml/2006/ole">
            <p:oleObj spid="_x0000_s17449" name="Equation" r:id="rId6" imgW="340344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9751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3871" y="2423790"/>
            <a:ext cx="6840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工质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zh-CN" sz="3200" b="1" u="sng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绝热不</a:t>
            </a:r>
            <a:r>
              <a:rPr lang="zh-CN" altLang="zh-CN" sz="3200" b="1" u="sng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可逆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3200" b="1" u="sng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3200" b="1" kern="1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熵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是增加的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836712"/>
            <a:ext cx="7056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工质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经一绝热不可逆循环后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3200" b="1" kern="1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熵是增加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51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1268760"/>
            <a:ext cx="7056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开口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系经历一不可逆稳定流动时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3200" b="1" kern="1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开口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系的熵是增加的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006" y="3140968"/>
            <a:ext cx="7056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开口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经历一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可逆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稳定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流动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3200" b="1" kern="1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开口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熵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是增加的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5048" y="2708920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热力学第二定律，不存在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热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全部转变成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的热力</a:t>
            </a:r>
            <a:r>
              <a:rPr lang="zh-CN" altLang="zh-CN" sz="3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340768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3200" b="1" kern="1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zh-CN" sz="32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热力学第二定律，不存在热全部转变成功的热力过程。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73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ChangeArrowheads="1"/>
          </p:cNvSpPr>
          <p:nvPr/>
        </p:nvSpPr>
        <p:spPr bwMode="auto">
          <a:xfrm>
            <a:off x="611188" y="0"/>
            <a:ext cx="8153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七、如何复习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1259633" y="1412776"/>
            <a:ext cx="7200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一定要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动手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教材上的题</a:t>
            </a:r>
            <a:r>
              <a:rPr lang="zh-CN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都做一遍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知识体系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整理一遍，可简单可详细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图形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在哪里（理想气体，蒸汽动力循环）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做题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笔记</a:t>
            </a:r>
            <a:r>
              <a:rPr lang="zh-CN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是唯一正确的复习方法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5"/>
          <p:cNvSpPr txBox="1">
            <a:spLocks noChangeArrowheads="1"/>
          </p:cNvSpPr>
          <p:nvPr/>
        </p:nvSpPr>
        <p:spPr bwMode="auto">
          <a:xfrm>
            <a:off x="611188" y="260350"/>
            <a:ext cx="7848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掌握体系</a:t>
            </a:r>
            <a:endParaRPr lang="en-US" altLang="zh-CN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指要把热力学的总体结构弄清楚，这样任何一个问题上来，都能知道它属于哪一类</a:t>
            </a:r>
            <a:endParaRPr lang="en-US" altLang="zh-CN" b="1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掌握知识点</a:t>
            </a:r>
            <a:endParaRPr lang="en-US" altLang="zh-CN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是说知道一个问题属于哪一类后，还要知道怎么解决它</a:t>
            </a:r>
            <a:endParaRPr lang="en-US" altLang="zh-CN" b="1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掌握程度</a:t>
            </a:r>
            <a:endParaRPr lang="en-US" altLang="zh-CN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是说知道一个问题需要掌握到定性还是定量等</a:t>
            </a:r>
            <a:endParaRPr lang="en-US" altLang="zh-CN" b="1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8153400" cy="620713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二、哪些需要定量分析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971600" y="1340768"/>
            <a:ext cx="78488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、能量方程的应用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、不可逆过程，及不可逆造成的可用能损失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、理想气体的过程（基本热力过程、多变过程）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多个过程的组合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、理想气体的充放气过程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、理想气体混合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endParaRPr lang="zh-CN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8153400" cy="62071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二、哪些需要定量分析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026699" y="1196752"/>
            <a:ext cx="809416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、理想气体的流动过程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、压缩机的计算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、朗肯循环、再热、回热或再热加回热的复合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工作过程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能量分析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、燃气轮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的工作过程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能量分析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、空气压缩制冷的工作过程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能量分析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  <a:endParaRPr lang="zh-CN" altLang="en-US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8153400" cy="62071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三、哪些需要定性分析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899592" y="1052736"/>
            <a:ext cx="81429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、空气的性质和过程特点，图形表示分析</a:t>
            </a:r>
            <a:endParaRPr lang="en-US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湿空气的性质和过程特点，图形表示分析</a:t>
            </a:r>
            <a:endParaRPr lang="zh-CN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、蒸汽的性质，蒸汽压缩制冷，图形表示分析</a:t>
            </a:r>
            <a:endParaRPr lang="zh-CN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、第一定律、热量、功量的分析</a:t>
            </a:r>
            <a:endParaRPr lang="zh-CN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、第二定律、过程熵特性等定性分析</a:t>
            </a:r>
            <a:endParaRPr lang="zh-CN" altLang="zh-CN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、过程和循环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效率、功量、经济性、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安全性</a:t>
            </a:r>
            <a:endParaRPr lang="zh-CN" altLang="en-US" sz="28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8153400" cy="62071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四、有哪些考查方法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043608" y="908720"/>
            <a:ext cx="741682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、是非题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总是“非”多“是”少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、小计算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一个概念或公式的应用即可得出结果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SzPct val="70000"/>
              <a:buFontTx/>
              <a:buNone/>
              <a:defRPr/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℃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=____K</a:t>
            </a:r>
            <a:endParaRPr lang="zh-CN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、分析过程或循环</a:t>
            </a:r>
            <a:endParaRPr lang="en-US" altLang="zh-CN" sz="28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要画图，要把始终点和过程特点表示出来，而不是一根线或几根线就行，</a:t>
            </a:r>
            <a:r>
              <a:rPr lang="zh-CN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要有尽可能多的信息量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、大型计算和分析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数量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、经济性、安全性的结论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624138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491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6984159"/>
              </p:ext>
            </p:extLst>
          </p:nvPr>
        </p:nvGraphicFramePr>
        <p:xfrm>
          <a:off x="179512" y="2361074"/>
          <a:ext cx="3507496" cy="3384376"/>
        </p:xfrm>
        <a:graphic>
          <a:graphicData uri="http://schemas.openxmlformats.org/presentationml/2006/ole">
            <p:oleObj spid="_x0000_s20497" name="Visio" r:id="rId3" imgW="2843827" imgH="2743065" progId="Visio.Drawing.11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1521589"/>
            <a:ext cx="2444626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冬季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取暖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03708" y="5889466"/>
            <a:ext cx="280035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  <a:buNone/>
            </a:pPr>
            <a:r>
              <a:rPr lang="en-US" altLang="zh-CN" sz="4000" b="1" i="1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4000" b="1" i="1" baseline="-25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4000" b="1" i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  <a:r>
              <a:rPr lang="en-US" altLang="zh-CN" sz="4000" b="1" i="1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4000" b="1" i="1" baseline="-25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1,</a:t>
            </a:r>
            <a:r>
              <a:rPr lang="en-US" altLang="zh-CN" sz="4000" b="1" i="1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φ</a:t>
            </a:r>
            <a:r>
              <a:rPr lang="en-US" altLang="zh-CN" sz="4000" b="1" i="1" baseline="-25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4000" b="1" i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&gt; φ</a:t>
            </a:r>
            <a:r>
              <a:rPr lang="en-US" altLang="zh-CN" sz="4000" b="1" i="1" baseline="-25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4801309"/>
              </p:ext>
            </p:extLst>
          </p:nvPr>
        </p:nvGraphicFramePr>
        <p:xfrm>
          <a:off x="4062665" y="1036133"/>
          <a:ext cx="4682437" cy="4709317"/>
        </p:xfrm>
        <a:graphic>
          <a:graphicData uri="http://schemas.openxmlformats.org/presentationml/2006/ole">
            <p:oleObj spid="_x0000_s20498" name="Visio" r:id="rId4" imgW="2924900" imgH="2830699" progId="Visio.Drawing.11">
              <p:embed/>
            </p:oleObj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2051720" y="144870"/>
            <a:ext cx="4120866" cy="591086"/>
          </a:xfrm>
          <a:prstGeom prst="wedgeRoundRectCallout">
            <a:avLst>
              <a:gd name="adj1" fmla="val -46697"/>
              <a:gd name="adj2" fmla="val 3518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图形要有信息量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46017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624138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179512" y="118844"/>
            <a:ext cx="2444626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夏季制冷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55138720"/>
              </p:ext>
            </p:extLst>
          </p:nvPr>
        </p:nvGraphicFramePr>
        <p:xfrm>
          <a:off x="251520" y="1268760"/>
          <a:ext cx="3511119" cy="3371766"/>
        </p:xfrm>
        <a:graphic>
          <a:graphicData uri="http://schemas.openxmlformats.org/presentationml/2006/ole">
            <p:oleObj spid="_x0000_s22544" name="Visio" r:id="rId3" imgW="3075166" imgH="2952803" progId="Visio.Drawing.11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4941168"/>
            <a:ext cx="280035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FF0000"/>
              </a:buClr>
              <a:buNone/>
              <a:defRPr sz="4000">
                <a:solidFill>
                  <a:srgbClr val="FF0000"/>
                </a:solidFill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</a:rPr>
              <a:t>2</a:t>
            </a:r>
            <a:r>
              <a:rPr lang="zh-CN" altLang="en-US" sz="3200" dirty="0">
                <a:solidFill>
                  <a:srgbClr val="0000FF"/>
                </a:solidFill>
              </a:rPr>
              <a:t>即露点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b="1" i="1" dirty="0" err="1" smtClean="0">
                <a:solidFill>
                  <a:srgbClr val="0000FF"/>
                </a:solidFill>
              </a:rPr>
              <a:t>t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</a:rPr>
              <a:t>4</a:t>
            </a:r>
            <a:r>
              <a:rPr lang="en-US" altLang="zh-CN" sz="3200" b="1" i="1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CN" sz="3200" b="1" i="1" dirty="0" smtClean="0">
                <a:solidFill>
                  <a:srgbClr val="0000FF"/>
                </a:solidFill>
              </a:rPr>
              <a:t>&lt; </a:t>
            </a:r>
            <a:r>
              <a:rPr lang="en-US" altLang="zh-CN" sz="3200" b="1" i="1" dirty="0" err="1" smtClean="0">
                <a:solidFill>
                  <a:srgbClr val="0000FF"/>
                </a:solidFill>
              </a:rPr>
              <a:t>t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</a:rPr>
              <a:t>1</a:t>
            </a:r>
            <a:r>
              <a:rPr lang="en-US" altLang="zh-CN" sz="3200" b="1" i="1" dirty="0" smtClean="0">
                <a:solidFill>
                  <a:srgbClr val="0000FF"/>
                </a:solidFill>
              </a:rPr>
              <a:t>, </a:t>
            </a:r>
            <a:r>
              <a:rPr lang="en-US" altLang="zh-CN" sz="3200" b="1" i="1" dirty="0" err="1" smtClean="0">
                <a:solidFill>
                  <a:srgbClr val="0000FF"/>
                </a:solidFill>
              </a:rPr>
              <a:t>φ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</a:rPr>
              <a:t>4</a:t>
            </a:r>
            <a:r>
              <a:rPr lang="en-US" altLang="zh-CN" sz="3200" b="1" i="1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CN" sz="3200" b="1" i="1" dirty="0" smtClean="0">
                <a:solidFill>
                  <a:srgbClr val="0000FF"/>
                </a:solidFill>
              </a:rPr>
              <a:t>&lt;  </a:t>
            </a:r>
            <a:r>
              <a:rPr lang="en-US" altLang="zh-CN" sz="3200" b="1" i="1" dirty="0" err="1" smtClean="0">
                <a:solidFill>
                  <a:srgbClr val="0000FF"/>
                </a:solidFill>
              </a:rPr>
              <a:t>φ</a:t>
            </a:r>
            <a:r>
              <a:rPr lang="en-US" altLang="zh-CN" sz="3200" b="1" i="1" baseline="-25000" dirty="0" err="1" smtClean="0">
                <a:solidFill>
                  <a:srgbClr val="0000FF"/>
                </a:solidFill>
              </a:rPr>
              <a:t>1</a:t>
            </a:r>
            <a:endParaRPr lang="en-US" altLang="zh-CN" sz="3200" b="1" i="1" baseline="-25000" dirty="0"/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5029041"/>
              </p:ext>
            </p:extLst>
          </p:nvPr>
        </p:nvGraphicFramePr>
        <p:xfrm>
          <a:off x="4139952" y="332656"/>
          <a:ext cx="4759153" cy="4422722"/>
        </p:xfrm>
        <a:graphic>
          <a:graphicData uri="http://schemas.openxmlformats.org/presentationml/2006/ole">
            <p:oleObj spid="_x0000_s22545" name="Visio" r:id="rId4" imgW="3267063" imgH="3171234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16854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E:\Microsoft Office\Templates\Presentation Designs\Notebook.pot</Template>
  <TotalTime>935</TotalTime>
  <Words>2592</Words>
  <Application>Microsoft Office PowerPoint</Application>
  <PresentationFormat>全屏显示(4:3)</PresentationFormat>
  <Paragraphs>308</Paragraphs>
  <Slides>39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Notebook</vt:lpstr>
      <vt:lpstr>Visio</vt:lpstr>
      <vt:lpstr>Equation</vt:lpstr>
      <vt:lpstr>一、热力学有些什么</vt:lpstr>
      <vt:lpstr>一、热力学有些什么</vt:lpstr>
      <vt:lpstr>一、热力学有些什么</vt:lpstr>
      <vt:lpstr>二、哪些需要定量分析</vt:lpstr>
      <vt:lpstr>二、哪些需要定量分析</vt:lpstr>
      <vt:lpstr>三、哪些需要定性分析</vt:lpstr>
      <vt:lpstr>四、有哪些考查方法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习题4-6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《工程热力学》</dc:title>
  <dc:creator>huaym</dc:creator>
  <cp:lastModifiedBy>liuqian</cp:lastModifiedBy>
  <cp:revision>62</cp:revision>
  <dcterms:created xsi:type="dcterms:W3CDTF">2003-09-13T08:01:03Z</dcterms:created>
  <dcterms:modified xsi:type="dcterms:W3CDTF">2019-01-02T10:35:15Z</dcterms:modified>
</cp:coreProperties>
</file>