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8"/>
  </p:notesMasterIdLst>
  <p:sldIdLst>
    <p:sldId id="392" r:id="rId3"/>
    <p:sldId id="1070" r:id="rId4"/>
    <p:sldId id="706" r:id="rId5"/>
    <p:sldId id="1077" r:id="rId6"/>
    <p:sldId id="1071" r:id="rId7"/>
    <p:sldId id="1072" r:id="rId8"/>
    <p:sldId id="1073" r:id="rId9"/>
    <p:sldId id="1075" r:id="rId10"/>
    <p:sldId id="1076" r:id="rId11"/>
    <p:sldId id="1100" r:id="rId12"/>
    <p:sldId id="1080" r:id="rId13"/>
    <p:sldId id="1081" r:id="rId14"/>
    <p:sldId id="1082" r:id="rId15"/>
    <p:sldId id="1101" r:id="rId16"/>
    <p:sldId id="1119" r:id="rId17"/>
    <p:sldId id="1083" r:id="rId18"/>
    <p:sldId id="1084" r:id="rId19"/>
    <p:sldId id="1102" r:id="rId20"/>
    <p:sldId id="1085" r:id="rId21"/>
    <p:sldId id="1105" r:id="rId22"/>
    <p:sldId id="1118" r:id="rId23"/>
    <p:sldId id="1113" r:id="rId24"/>
    <p:sldId id="1120" r:id="rId25"/>
    <p:sldId id="1121" r:id="rId26"/>
    <p:sldId id="1122" r:id="rId27"/>
    <p:sldId id="1109" r:id="rId28"/>
    <p:sldId id="1110" r:id="rId29"/>
    <p:sldId id="1111" r:id="rId30"/>
    <p:sldId id="1112" r:id="rId31"/>
    <p:sldId id="1114" r:id="rId32"/>
    <p:sldId id="1115" r:id="rId33"/>
    <p:sldId id="1117" r:id="rId34"/>
    <p:sldId id="1145" r:id="rId35"/>
    <p:sldId id="1125" r:id="rId36"/>
    <p:sldId id="1261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  <a:srgbClr val="FF6600"/>
    <a:srgbClr val="00FFFF"/>
    <a:srgbClr val="CCFFCC"/>
    <a:srgbClr val="0000CC"/>
    <a:srgbClr val="FF7C80"/>
    <a:srgbClr val="00FF99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 autoAdjust="0"/>
    <p:restoredTop sz="84432" autoAdjust="0"/>
  </p:normalViewPr>
  <p:slideViewPr>
    <p:cSldViewPr>
      <p:cViewPr varScale="1">
        <p:scale>
          <a:sx n="73" d="100"/>
          <a:sy n="73" d="100"/>
        </p:scale>
        <p:origin x="-155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22" y="45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7.e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7.emf"/><Relationship Id="rId1" Type="http://schemas.openxmlformats.org/officeDocument/2006/relationships/image" Target="../media/image40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6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225888-242D-4F54-8F0E-9AFDD2772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34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5104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797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105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167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1186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099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2510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0262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3065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一般气体的最大转变温度远高于室温，约为临界温度的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4.85-6.2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倍。如氮气的最大转变温度为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621K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，因此室温下氮气发生节流时，温度是下降的，甚至可以下降至液氮的温度（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77K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）。在军事上，可用高压氮气（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7-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50MPa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）的节流效应产生小范围的低温，这种节流冷却装置具有结构简单、重量轻、价格低、制冷速度快、不用动力的特点，可用于冷却空空导弹的红外导引头，使之具有对红外线探测的高敏感性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805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F017-C250-49C6-83EC-0565B65AB927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18FC1-FFC4-44D7-9ACD-13FB6801E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0722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F7A04-A9DD-44AB-B385-66C9250DDCC7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0113-882F-47AE-A69C-46F7F733E6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4765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B8FCD-AE8D-4673-BD7C-8A788755DA3C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A878F-15DC-4DE2-96FA-E5B5982DEC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2728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267A-1465-415A-BB82-0E6B9F323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212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8BB6E-7CB3-43EE-8096-BE5B9E812594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E9AF4-4D79-4681-A266-B21A5E3F38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19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2FAC-84B7-4AE2-ACF4-0B7FD7A50ABC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8E356-97B8-4E39-9BC2-AD98B80F9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082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334B-7FD4-4B13-8CF4-9F89A05EF0B2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95291-2277-4FA1-8FE9-9970DD2F6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46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932A-E18E-41AC-9BFF-12D05E301239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090E-2102-4684-B98B-CFCFEC7D11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792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52A7-6040-4CC0-8A24-515C269F9BE2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A49BD-D5C7-4EC5-9B49-80A0845C96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004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3B39-72C0-4ED0-8651-DB10ADFD60E0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73B0-BCED-42EF-9C3D-914C4C5466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49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68080-85E1-4586-8A1B-9F4F15445B27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1617-5643-4E74-A853-1B714C7956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736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4E83-5FA6-40C3-A0C1-6F4A1E324A7A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611B6-0AA2-476A-A877-10C9920F09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97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61ED069A-C277-4300-B673-BA734DB0722C}" type="datetimeFigureOut">
              <a:rPr lang="zh-CN" altLang="en-US"/>
              <a:pPr>
                <a:defRPr/>
              </a:pPr>
              <a:t>2018/12/29</a:t>
            </a:fld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3C4BDB-CDD5-4783-AD50-702FF32CB9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84263" y="60960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663" y="60960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60960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CEB7F40-F251-4025-ADA4-282C95FA9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9.jpeg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1691680" y="1484784"/>
            <a:ext cx="669674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3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§10-1  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逆向卡诺循环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§10-2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§10-3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蒸汽压缩制冷循环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10-4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利用热能的制冷循环</a:t>
            </a:r>
            <a:endParaRPr lang="en-US" altLang="zh-CN" sz="3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10-5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联合循环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476672"/>
            <a:ext cx="4044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第十章 制冷循环</a:t>
            </a:r>
            <a:endParaRPr lang="zh-CN" altLang="en-US" sz="4000" b="1" kern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4887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1691680" y="1484784"/>
            <a:ext cx="669674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3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§10-1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逆向卡诺循环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§10-2  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空气压缩制冷循环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§10-3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蒸汽压缩制冷循环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10-4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利用热能的制冷循环</a:t>
            </a:r>
            <a:endParaRPr lang="en-US" altLang="zh-CN" sz="3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10-5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联合循环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476672"/>
            <a:ext cx="4044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第十章 制冷循环</a:t>
            </a:r>
            <a:endParaRPr lang="zh-CN" altLang="en-US" sz="4000" b="1" kern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651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5983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一、工作过程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71909368"/>
              </p:ext>
            </p:extLst>
          </p:nvPr>
        </p:nvGraphicFramePr>
        <p:xfrm>
          <a:off x="1907704" y="700585"/>
          <a:ext cx="5288345" cy="4726885"/>
        </p:xfrm>
        <a:graphic>
          <a:graphicData uri="http://schemas.openxmlformats.org/presentationml/2006/ole">
            <p:oleObj spid="_x0000_s570427" name="Visio" r:id="rId3" imgW="3320550" imgH="2966282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07504" y="5438416"/>
            <a:ext cx="3672408" cy="1044612"/>
          </a:xfrm>
          <a:prstGeom prst="wedgeRoundRectCallout">
            <a:avLst>
              <a:gd name="adj1" fmla="val 65012"/>
              <a:gd name="adj2" fmla="val -54624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：制冷量，工作目标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要带走这个热量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84168" y="4959418"/>
            <a:ext cx="2808312" cy="1044612"/>
          </a:xfrm>
          <a:prstGeom prst="wedgeRoundRectCallout">
            <a:avLst>
              <a:gd name="adj1" fmla="val -23309"/>
              <a:gd name="adj2" fmla="val -90960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：工作目标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要维持这个温度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-35058" y="908720"/>
            <a:ext cx="2808312" cy="1044612"/>
          </a:xfrm>
          <a:prstGeom prst="wedgeRoundRectCallout">
            <a:avLst>
              <a:gd name="adj1" fmla="val 69151"/>
              <a:gd name="adj2" fmla="val -27373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：限制因素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环境温度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292080" y="80132"/>
            <a:ext cx="2808312" cy="1044612"/>
          </a:xfrm>
          <a:prstGeom prst="wedgeRoundRectCallout">
            <a:avLst>
              <a:gd name="adj1" fmla="val -68464"/>
              <a:gd name="adj2" fmla="val 143568"/>
              <a:gd name="adj3" fmla="val 16667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q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：工作目标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要散掉这个热量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386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56748"/>
              </p:ext>
            </p:extLst>
          </p:nvPr>
        </p:nvGraphicFramePr>
        <p:xfrm>
          <a:off x="1907704" y="700585"/>
          <a:ext cx="5288345" cy="4726885"/>
        </p:xfrm>
        <a:graphic>
          <a:graphicData uri="http://schemas.openxmlformats.org/presentationml/2006/ole">
            <p:oleObj spid="_x0000_s571451" name="Visio" r:id="rId3" imgW="3320550" imgH="2966282" progId="Visio.Drawing.11">
              <p:embed/>
            </p:oleObj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2623822" y="5459795"/>
            <a:ext cx="1944216" cy="1044612"/>
          </a:xfrm>
          <a:prstGeom prst="wedgeRoundRectCallout">
            <a:avLst>
              <a:gd name="adj1" fmla="val 28160"/>
              <a:gd name="adj2" fmla="val -8187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冷库：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吸热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221026" y="2780928"/>
            <a:ext cx="1800200" cy="1044612"/>
          </a:xfrm>
          <a:prstGeom prst="wedgeRoundRectCallout">
            <a:avLst>
              <a:gd name="adj1" fmla="val -84781"/>
              <a:gd name="adj2" fmla="val 1887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压缩机：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等熵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升温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39552" y="3140968"/>
            <a:ext cx="1800200" cy="1008112"/>
          </a:xfrm>
          <a:prstGeom prst="wedgeRoundRectCallout">
            <a:avLst>
              <a:gd name="adj1" fmla="val 69151"/>
              <a:gd name="adj2" fmla="val -273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膨胀机：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等熵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降温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80112" y="404664"/>
            <a:ext cx="1800200" cy="836712"/>
          </a:xfrm>
          <a:prstGeom prst="wedgeRoundRectCallout">
            <a:avLst>
              <a:gd name="adj1" fmla="val -84438"/>
              <a:gd name="adj2" fmla="val 6494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冷却器：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放热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263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72155832"/>
              </p:ext>
            </p:extLst>
          </p:nvPr>
        </p:nvGraphicFramePr>
        <p:xfrm>
          <a:off x="5596235" y="56924"/>
          <a:ext cx="3512269" cy="3139374"/>
        </p:xfrm>
        <a:graphic>
          <a:graphicData uri="http://schemas.openxmlformats.org/presentationml/2006/ole">
            <p:oleObj spid="_x0000_s572533" name="Visio" r:id="rId3" imgW="3320550" imgH="2966282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0190838"/>
              </p:ext>
            </p:extLst>
          </p:nvPr>
        </p:nvGraphicFramePr>
        <p:xfrm>
          <a:off x="2083593" y="515038"/>
          <a:ext cx="4792663" cy="5722274"/>
        </p:xfrm>
        <a:graphic>
          <a:graphicData uri="http://schemas.openxmlformats.org/presentationml/2006/ole">
            <p:oleObj spid="_x0000_s572534" name="Visio" r:id="rId4" imgW="2209112" imgH="2638753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44379" y="44624"/>
            <a:ext cx="1835333" cy="580866"/>
          </a:xfrm>
          <a:prstGeom prst="wedgeRoundRectCallout">
            <a:avLst>
              <a:gd name="adj1" fmla="val -49358"/>
              <a:gd name="adj2" fmla="val 3035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itchFamily="18" charset="0"/>
              </a:rPr>
              <a:t>图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2094" y="6009344"/>
            <a:ext cx="5050145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确定情况：</a:t>
            </a:r>
            <a:r>
              <a:rPr lang="en-US" altLang="zh-CN" sz="2800" b="1" i="1" kern="1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800" b="1" i="1" kern="100" baseline="-250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en-US" altLang="zh-CN" sz="2800" b="1" i="1" kern="100" baseline="-250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&gt;</a:t>
            </a:r>
            <a:r>
              <a:rPr lang="en-US" altLang="zh-CN" sz="2800" b="1" i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i="1" kern="1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800" b="1" i="1" kern="100" baseline="-250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en-US" altLang="zh-CN" sz="2800" b="1" i="1" kern="100" baseline="-250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&gt;</a:t>
            </a:r>
            <a:r>
              <a:rPr lang="en-US" altLang="zh-CN" sz="2800" b="1" i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i="1" kern="1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800" b="1" i="1" kern="100" baseline="-250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800" b="1" i="1" kern="100" baseline="-250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&gt;</a:t>
            </a:r>
            <a:r>
              <a:rPr lang="en-US" altLang="zh-CN" sz="2800" b="1" i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i="1" kern="1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800" b="1" i="1" kern="100" baseline="-25000" dirty="0" err="1" smtClean="0">
                <a:solidFill>
                  <a:srgbClr val="0000FF"/>
                </a:solidFill>
                <a:ea typeface="楷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07503" y="2696127"/>
            <a:ext cx="2160241" cy="628889"/>
          </a:xfrm>
          <a:prstGeom prst="wedgeRoundRectCallout">
            <a:avLst>
              <a:gd name="adj1" fmla="val 69151"/>
              <a:gd name="adj2" fmla="val -2737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膨胀机回收功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09867" y="3376175"/>
            <a:ext cx="1409609" cy="628889"/>
          </a:xfrm>
          <a:prstGeom prst="wedgeRoundRectCallout">
            <a:avLst>
              <a:gd name="adj1" fmla="val -97679"/>
              <a:gd name="adj2" fmla="val 59044"/>
              <a:gd name="adj3" fmla="val 16667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净耗功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82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141878" y="135114"/>
            <a:ext cx="1835333" cy="580866"/>
          </a:xfrm>
          <a:prstGeom prst="wedgeRoundRectCallout">
            <a:avLst>
              <a:gd name="adj1" fmla="val -49358"/>
              <a:gd name="adj2" fmla="val 3035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itchFamily="18" charset="0"/>
              </a:rPr>
              <a:t>图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8857309"/>
              </p:ext>
            </p:extLst>
          </p:nvPr>
        </p:nvGraphicFramePr>
        <p:xfrm>
          <a:off x="1403648" y="876854"/>
          <a:ext cx="4032448" cy="5432466"/>
        </p:xfrm>
        <a:graphic>
          <a:graphicData uri="http://schemas.openxmlformats.org/presentationml/2006/ole">
            <p:oleObj spid="_x0000_s573557" name="Visio" r:id="rId3" imgW="1946394" imgH="2623776" progId="Visio.Drawing.11">
              <p:embed/>
            </p:oleObj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4932040" y="3391132"/>
            <a:ext cx="1728192" cy="628889"/>
          </a:xfrm>
          <a:prstGeom prst="wedgeRoundRectCallout">
            <a:avLst>
              <a:gd name="adj1" fmla="val -97679"/>
              <a:gd name="adj2" fmla="val 59044"/>
              <a:gd name="adj3" fmla="val 16667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净热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净功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87450" y="4797152"/>
            <a:ext cx="1662162" cy="628889"/>
          </a:xfrm>
          <a:prstGeom prst="wedgeRoundRectCallout">
            <a:avLst>
              <a:gd name="adj1" fmla="val -86143"/>
              <a:gd name="adj2" fmla="val 32981"/>
              <a:gd name="adj3" fmla="val 16667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制冷量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6339150"/>
              </p:ext>
            </p:extLst>
          </p:nvPr>
        </p:nvGraphicFramePr>
        <p:xfrm>
          <a:off x="5596235" y="56924"/>
          <a:ext cx="3512269" cy="3139374"/>
        </p:xfrm>
        <a:graphic>
          <a:graphicData uri="http://schemas.openxmlformats.org/presentationml/2006/ole">
            <p:oleObj spid="_x0000_s573558" name="Visio" r:id="rId4" imgW="3320550" imgH="2966282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62689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0263327"/>
              </p:ext>
            </p:extLst>
          </p:nvPr>
        </p:nvGraphicFramePr>
        <p:xfrm>
          <a:off x="579911" y="87451"/>
          <a:ext cx="2533018" cy="3024336"/>
        </p:xfrm>
        <a:graphic>
          <a:graphicData uri="http://schemas.openxmlformats.org/presentationml/2006/ole">
            <p:oleObj spid="_x0000_s588966" name="Visio" r:id="rId3" imgW="2209112" imgH="2638753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7939240"/>
              </p:ext>
            </p:extLst>
          </p:nvPr>
        </p:nvGraphicFramePr>
        <p:xfrm>
          <a:off x="323528" y="2708920"/>
          <a:ext cx="2880320" cy="3606468"/>
        </p:xfrm>
        <a:graphic>
          <a:graphicData uri="http://schemas.openxmlformats.org/presentationml/2006/ole">
            <p:oleObj spid="_x0000_s588967" name="Visio" r:id="rId4" imgW="1946394" imgH="2623776" progId="Visio.Drawing.11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12396114"/>
              </p:ext>
            </p:extLst>
          </p:nvPr>
        </p:nvGraphicFramePr>
        <p:xfrm>
          <a:off x="3723216" y="3635334"/>
          <a:ext cx="3507854" cy="3322058"/>
        </p:xfrm>
        <a:graphic>
          <a:graphicData uri="http://schemas.openxmlformats.org/presentationml/2006/ole">
            <p:oleObj spid="_x0000_s588968" name="Visio" r:id="rId5" imgW="2245294" imgH="2126374" progId="Visio.Drawing.11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9557960"/>
              </p:ext>
            </p:extLst>
          </p:nvPr>
        </p:nvGraphicFramePr>
        <p:xfrm>
          <a:off x="5921212" y="3060651"/>
          <a:ext cx="3222343" cy="3186618"/>
        </p:xfrm>
        <a:graphic>
          <a:graphicData uri="http://schemas.openxmlformats.org/presentationml/2006/ole">
            <p:oleObj spid="_x0000_s588969" name="Visio" r:id="rId6" imgW="2145792" imgH="2122827" progId="Visio.Drawing.11">
              <p:embed/>
            </p:oleObj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750529" y="941857"/>
            <a:ext cx="5243510" cy="2247219"/>
            <a:chOff x="3750529" y="941857"/>
            <a:chExt cx="5243510" cy="224721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529" y="941857"/>
              <a:ext cx="5243510" cy="224721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217005" y="2034236"/>
              <a:ext cx="340158" cy="461665"/>
            </a:xfrm>
            <a:prstGeom prst="rect">
              <a:avLst/>
            </a:prstGeom>
            <a:solidFill>
              <a:srgbClr val="00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471842" y="2034236"/>
              <a:ext cx="340158" cy="461665"/>
            </a:xfrm>
            <a:prstGeom prst="rect">
              <a:avLst/>
            </a:prstGeom>
            <a:solidFill>
              <a:srgbClr val="00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72284" y="2031706"/>
              <a:ext cx="340158" cy="461665"/>
            </a:xfrm>
            <a:prstGeom prst="rect">
              <a:avLst/>
            </a:prstGeom>
            <a:solidFill>
              <a:srgbClr val="00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13082" y="2043166"/>
              <a:ext cx="340158" cy="461665"/>
            </a:xfrm>
            <a:prstGeom prst="rect">
              <a:avLst/>
            </a:prstGeom>
            <a:solidFill>
              <a:srgbClr val="00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zh-CN" altLang="en-US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227398" y="6232510"/>
            <a:ext cx="2911969" cy="580866"/>
          </a:xfrm>
          <a:prstGeom prst="wedgeRoundRectCallout">
            <a:avLst>
              <a:gd name="adj1" fmla="val -49358"/>
              <a:gd name="adj2" fmla="val 3035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空气压缩制冷循环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932040" y="360991"/>
            <a:ext cx="2119881" cy="580866"/>
          </a:xfrm>
          <a:prstGeom prst="wedgeRoundRectCallout">
            <a:avLst>
              <a:gd name="adj1" fmla="val -49358"/>
              <a:gd name="adj2" fmla="val 3035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燃气轮机循环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75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5983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二、能量分析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870" y="1056214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冷库，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过程，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制冷量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3264835"/>
              </p:ext>
            </p:extLst>
          </p:nvPr>
        </p:nvGraphicFramePr>
        <p:xfrm>
          <a:off x="827584" y="1517879"/>
          <a:ext cx="3919860" cy="565440"/>
        </p:xfrm>
        <a:graphic>
          <a:graphicData uri="http://schemas.openxmlformats.org/presentationml/2006/ole">
            <p:oleObj spid="_x0000_s574741" name="Equation" r:id="rId3" imgW="1752480" imgH="2538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40068" y="2413136"/>
            <a:ext cx="451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冷却器，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23</a:t>
            </a:r>
            <a:r>
              <a:rPr lang="zh-CN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等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压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，散热量：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1346072"/>
              </p:ext>
            </p:extLst>
          </p:nvPr>
        </p:nvGraphicFramePr>
        <p:xfrm>
          <a:off x="795435" y="2887756"/>
          <a:ext cx="3952009" cy="566822"/>
        </p:xfrm>
        <a:graphic>
          <a:graphicData uri="http://schemas.openxmlformats.org/presentationml/2006/ole">
            <p:oleObj spid="_x0000_s574742" name="Equation" r:id="rId4" imgW="1765080" imgH="2538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641744"/>
              </p:ext>
            </p:extLst>
          </p:nvPr>
        </p:nvGraphicFramePr>
        <p:xfrm>
          <a:off x="5596235" y="56924"/>
          <a:ext cx="3512269" cy="3139374"/>
        </p:xfrm>
        <a:graphic>
          <a:graphicData uri="http://schemas.openxmlformats.org/presentationml/2006/ole">
            <p:oleObj spid="_x0000_s574743" name="Visio" r:id="rId5" imgW="3320550" imgH="2966282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89019" y="3739138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压缩机，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等熵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过程，耗功：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3607006"/>
              </p:ext>
            </p:extLst>
          </p:nvPr>
        </p:nvGraphicFramePr>
        <p:xfrm>
          <a:off x="819150" y="4200525"/>
          <a:ext cx="4003675" cy="565150"/>
        </p:xfrm>
        <a:graphic>
          <a:graphicData uri="http://schemas.openxmlformats.org/presentationml/2006/ole">
            <p:oleObj spid="_x0000_s574744" name="Equation" r:id="rId6" imgW="1790640" imgH="2538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72217" y="5096060"/>
            <a:ext cx="451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膨胀机，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34</a:t>
            </a:r>
            <a:r>
              <a:rPr lang="zh-CN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等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熵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，回收功：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9251357"/>
              </p:ext>
            </p:extLst>
          </p:nvPr>
        </p:nvGraphicFramePr>
        <p:xfrm>
          <a:off x="769938" y="5570538"/>
          <a:ext cx="4067175" cy="566737"/>
        </p:xfrm>
        <a:graphic>
          <a:graphicData uri="http://schemas.openxmlformats.org/presentationml/2006/ole">
            <p:oleObj spid="_x0000_s574745" name="Equation" r:id="rId7" imgW="1815840" imgH="253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63639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90811535"/>
              </p:ext>
            </p:extLst>
          </p:nvPr>
        </p:nvGraphicFramePr>
        <p:xfrm>
          <a:off x="5596235" y="56924"/>
          <a:ext cx="3512269" cy="3139374"/>
        </p:xfrm>
        <a:graphic>
          <a:graphicData uri="http://schemas.openxmlformats.org/presentationml/2006/ole">
            <p:oleObj spid="_x0000_s575714" name="Visio" r:id="rId3" imgW="3320550" imgH="2966282" progId="Visio.Drawing.11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24306" y="4462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系数：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5100871"/>
              </p:ext>
            </p:extLst>
          </p:nvPr>
        </p:nvGraphicFramePr>
        <p:xfrm>
          <a:off x="399646" y="620688"/>
          <a:ext cx="4487862" cy="960438"/>
        </p:xfrm>
        <a:graphic>
          <a:graphicData uri="http://schemas.openxmlformats.org/presentationml/2006/ole">
            <p:oleObj spid="_x0000_s575715" name="Equation" r:id="rId4" imgW="2006280" imgH="43164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1700808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等熵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过程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12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34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2176202"/>
              </p:ext>
            </p:extLst>
          </p:nvPr>
        </p:nvGraphicFramePr>
        <p:xfrm>
          <a:off x="395195" y="2187763"/>
          <a:ext cx="4971133" cy="1720575"/>
        </p:xfrm>
        <a:graphic>
          <a:graphicData uri="http://schemas.openxmlformats.org/presentationml/2006/ole">
            <p:oleObj spid="_x0000_s575716" name="Equation" r:id="rId5" imgW="3365280" imgH="11682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494116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系数：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3144714"/>
              </p:ext>
            </p:extLst>
          </p:nvPr>
        </p:nvGraphicFramePr>
        <p:xfrm>
          <a:off x="1859764" y="4107904"/>
          <a:ext cx="6811864" cy="2345432"/>
        </p:xfrm>
        <a:graphic>
          <a:graphicData uri="http://schemas.openxmlformats.org/presentationml/2006/ole">
            <p:oleObj spid="_x0000_s575717" name="Equation" r:id="rId6" imgW="3962160" imgH="1371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47526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42156" y="784474"/>
            <a:ext cx="3692636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是限制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因素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02" y="6290"/>
            <a:ext cx="1966810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三、讨论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427" y="1895929"/>
            <a:ext cx="2350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1234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0975724"/>
              </p:ext>
            </p:extLst>
          </p:nvPr>
        </p:nvGraphicFramePr>
        <p:xfrm>
          <a:off x="2823579" y="1825048"/>
          <a:ext cx="1771296" cy="1110045"/>
        </p:xfrm>
        <a:graphic>
          <a:graphicData uri="http://schemas.openxmlformats.org/presentationml/2006/ole">
            <p:oleObj spid="_x0000_s577814" name="Equation" r:id="rId3" imgW="685800" imgH="43164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5795338"/>
              </p:ext>
            </p:extLst>
          </p:nvPr>
        </p:nvGraphicFramePr>
        <p:xfrm>
          <a:off x="5718009" y="176754"/>
          <a:ext cx="2886439" cy="2579988"/>
        </p:xfrm>
        <a:graphic>
          <a:graphicData uri="http://schemas.openxmlformats.org/presentationml/2006/ole">
            <p:oleObj spid="_x0000_s577815" name="Visio" r:id="rId4" imgW="3320550" imgH="2966282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570816"/>
              </p:ext>
            </p:extLst>
          </p:nvPr>
        </p:nvGraphicFramePr>
        <p:xfrm>
          <a:off x="5725732" y="2828750"/>
          <a:ext cx="2878715" cy="3840610"/>
        </p:xfrm>
        <a:graphic>
          <a:graphicData uri="http://schemas.openxmlformats.org/presentationml/2006/ole">
            <p:oleObj spid="_x0000_s577816" name="Visio" r:id="rId5" imgW="1965665" imgH="2623776" progId="Visio.Drawing.11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516481" y="3274911"/>
            <a:ext cx="2350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逆向卡诺循环：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1A3B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60650055"/>
              </p:ext>
            </p:extLst>
          </p:nvPr>
        </p:nvGraphicFramePr>
        <p:xfrm>
          <a:off x="2832750" y="3139430"/>
          <a:ext cx="1762125" cy="1009650"/>
        </p:xfrm>
        <a:graphic>
          <a:graphicData uri="http://schemas.openxmlformats.org/presentationml/2006/ole">
            <p:oleObj spid="_x0000_s577817" name="Equation" r:id="rId6" imgW="749160" imgH="431640" progId="Equation.DSMT4">
              <p:embed/>
            </p:oleObj>
          </a:graphicData>
        </a:graphic>
      </p:graphicFrame>
      <p:sp>
        <p:nvSpPr>
          <p:cNvPr id="30" name="左大括号 29"/>
          <p:cNvSpPr/>
          <p:nvPr/>
        </p:nvSpPr>
        <p:spPr>
          <a:xfrm rot="10800000">
            <a:off x="4716017" y="2239061"/>
            <a:ext cx="288031" cy="1659820"/>
          </a:xfrm>
          <a:prstGeom prst="leftBrace">
            <a:avLst>
              <a:gd name="adj1" fmla="val 62406"/>
              <a:gd name="adj2" fmla="val 4775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1907704" y="4683168"/>
            <a:ext cx="817672" cy="310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48869829"/>
              </p:ext>
            </p:extLst>
          </p:nvPr>
        </p:nvGraphicFramePr>
        <p:xfrm>
          <a:off x="2855656" y="4411891"/>
          <a:ext cx="1688912" cy="889317"/>
        </p:xfrm>
        <a:graphic>
          <a:graphicData uri="http://schemas.openxmlformats.org/presentationml/2006/ole">
            <p:oleObj spid="_x0000_s577818" name="Equation" r:id="rId7" imgW="431640" imgH="228600" progId="Equation.DSMT4">
              <p:embed/>
            </p:oleObj>
          </a:graphicData>
        </a:graphic>
      </p:graphicFrame>
      <p:sp>
        <p:nvSpPr>
          <p:cNvPr id="33" name="矩形 32"/>
          <p:cNvSpPr/>
          <p:nvPr/>
        </p:nvSpPr>
        <p:spPr>
          <a:xfrm>
            <a:off x="735348" y="5589240"/>
            <a:ext cx="3951723" cy="89255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结论：逆向卡诺循环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最高的制冷系数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30" grpId="0" animBg="1"/>
      <p:bldP spid="31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8532" y="8738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54052950"/>
              </p:ext>
            </p:extLst>
          </p:nvPr>
        </p:nvGraphicFramePr>
        <p:xfrm>
          <a:off x="4688855" y="375208"/>
          <a:ext cx="3411537" cy="1306513"/>
        </p:xfrm>
        <a:graphic>
          <a:graphicData uri="http://schemas.openxmlformats.org/presentationml/2006/ole">
            <p:oleObj spid="_x0000_s578673" name="Equation" r:id="rId3" imgW="1320480" imgH="50796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37458813"/>
              </p:ext>
            </p:extLst>
          </p:nvPr>
        </p:nvGraphicFramePr>
        <p:xfrm>
          <a:off x="3203848" y="2177033"/>
          <a:ext cx="4032448" cy="4564335"/>
        </p:xfrm>
        <a:graphic>
          <a:graphicData uri="http://schemas.openxmlformats.org/presentationml/2006/ole">
            <p:oleObj spid="_x0000_s578674" name="Visio" r:id="rId4" imgW="3103454" imgH="3513740" progId="Visio.Drawing.11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67225" y="3310802"/>
            <a:ext cx="269657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冷却器内温度：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⇧</a:t>
            </a:r>
            <a:endParaRPr lang="en-US" altLang="zh-CN" b="1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冷库内温度：</a:t>
            </a:r>
            <a:r>
              <a:rPr lang="zh-CN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8219" y="1131611"/>
            <a:ext cx="604653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⇓⇓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556035" y="1537628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140225" y="1569356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158468" y="153898"/>
            <a:ext cx="3692636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、制冷系数影响因素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1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59812643"/>
              </p:ext>
            </p:extLst>
          </p:nvPr>
        </p:nvGraphicFramePr>
        <p:xfrm>
          <a:off x="539552" y="1196750"/>
          <a:ext cx="2851368" cy="4222637"/>
        </p:xfrm>
        <a:graphic>
          <a:graphicData uri="http://schemas.openxmlformats.org/presentationml/2006/ole">
            <p:oleObj spid="_x0000_s565454" name="Visio" r:id="rId4" imgW="2496607" imgH="3697408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51253197"/>
              </p:ext>
            </p:extLst>
          </p:nvPr>
        </p:nvGraphicFramePr>
        <p:xfrm>
          <a:off x="4012475" y="554199"/>
          <a:ext cx="4071379" cy="3902073"/>
        </p:xfrm>
        <a:graphic>
          <a:graphicData uri="http://schemas.openxmlformats.org/presentationml/2006/ole">
            <p:oleObj spid="_x0000_s565455" name="Visio" r:id="rId5" imgW="2404970" imgH="2306495" progId="Visio.Drawing.11">
              <p:embed/>
            </p:oleObj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79512" y="145124"/>
            <a:ext cx="3384376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可逆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Carnot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40152" y="111112"/>
            <a:ext cx="1080120" cy="659109"/>
          </a:xfrm>
          <a:prstGeom prst="wedgeRoundRectCallout">
            <a:avLst>
              <a:gd name="adj1" fmla="val -47216"/>
              <a:gd name="adj2" fmla="val 93417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900907" y="2642431"/>
            <a:ext cx="1080120" cy="659109"/>
          </a:xfrm>
          <a:prstGeom prst="wedgeRoundRectCallout">
            <a:avLst>
              <a:gd name="adj1" fmla="val -77565"/>
              <a:gd name="adj2" fmla="val -40081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24643" y="4431859"/>
            <a:ext cx="2088232" cy="767187"/>
          </a:xfrm>
          <a:prstGeom prst="wedgeRoundRectCallout">
            <a:avLst>
              <a:gd name="adj1" fmla="val -25212"/>
              <a:gd name="adj2" fmla="val -77725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被迫的废热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4247318"/>
              </p:ext>
            </p:extLst>
          </p:nvPr>
        </p:nvGraphicFramePr>
        <p:xfrm>
          <a:off x="2781825" y="5497588"/>
          <a:ext cx="6166966" cy="971372"/>
        </p:xfrm>
        <a:graphic>
          <a:graphicData uri="http://schemas.openxmlformats.org/presentationml/2006/ole">
            <p:oleObj spid="_x0000_s565456" name="Equation" r:id="rId6" imgW="274320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3317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353959"/>
              </p:ext>
            </p:extLst>
          </p:nvPr>
        </p:nvGraphicFramePr>
        <p:xfrm>
          <a:off x="467544" y="836712"/>
          <a:ext cx="4608512" cy="4939989"/>
        </p:xfrm>
        <a:graphic>
          <a:graphicData uri="http://schemas.openxmlformats.org/presentationml/2006/ole">
            <p:oleObj spid="_x0000_s579690" name="Visio" r:id="rId3" imgW="3199023" imgH="3563007" progId="Visio.Drawing.11">
              <p:embed/>
            </p:oleObj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635896" y="5794368"/>
            <a:ext cx="1584176" cy="644941"/>
          </a:xfrm>
          <a:prstGeom prst="wedgeRoundRectCallout">
            <a:avLst>
              <a:gd name="adj1" fmla="val -56058"/>
              <a:gd name="adj2" fmla="val -131051"/>
              <a:gd name="adj3" fmla="val 16667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原制冷量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560" y="5764420"/>
            <a:ext cx="1633406" cy="904940"/>
          </a:xfrm>
          <a:prstGeom prst="wedgeRoundRectCallout">
            <a:avLst>
              <a:gd name="adj1" fmla="val 57966"/>
              <a:gd name="adj2" fmla="val -91135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增加的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制冷量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4634" y="83671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空气压缩制冷量：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0653025"/>
              </p:ext>
            </p:extLst>
          </p:nvPr>
        </p:nvGraphicFramePr>
        <p:xfrm>
          <a:off x="5704634" y="1419101"/>
          <a:ext cx="3052762" cy="2943225"/>
        </p:xfrm>
        <a:graphic>
          <a:graphicData uri="http://schemas.openxmlformats.org/presentationml/2006/ole">
            <p:oleObj spid="_x0000_s579691" name="Equation" r:id="rId4" imgW="1180800" imgH="11430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309974" y="1491109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7380312" y="4221440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467544" y="-9768"/>
            <a:ext cx="3692636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、制冷量影响因素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0835" y="4869160"/>
            <a:ext cx="3240359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致命缺陷：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制冷量太小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几十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kJ/kg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4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1691680" y="1484784"/>
            <a:ext cx="669674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34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§10-1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逆向卡诺循环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§10-2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§10-3  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蒸汽压缩制冷循环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10-4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利用热能的制冷循环</a:t>
            </a:r>
            <a:endParaRPr lang="en-US" altLang="zh-CN" sz="3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10-5  </a:t>
            </a:r>
            <a:r>
              <a:rPr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联合循环</a:t>
            </a:r>
            <a:endParaRPr lang="en-US" altLang="zh-CN" sz="32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476672"/>
            <a:ext cx="4044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第十章 制冷循环</a:t>
            </a:r>
            <a:endParaRPr lang="zh-CN" altLang="en-US" sz="4000" b="1" kern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699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0368001"/>
              </p:ext>
            </p:extLst>
          </p:nvPr>
        </p:nvGraphicFramePr>
        <p:xfrm>
          <a:off x="2006792" y="1412777"/>
          <a:ext cx="5134902" cy="4536504"/>
        </p:xfrm>
        <a:graphic>
          <a:graphicData uri="http://schemas.openxmlformats.org/presentationml/2006/ole">
            <p:oleObj spid="_x0000_s590937" name="Visio" r:id="rId3" imgW="3023616" imgH="2671861" progId="Visio.Drawing.11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12902" y="6290"/>
            <a:ext cx="4415082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焦耳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汤姆逊效应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14951177"/>
              </p:ext>
            </p:extLst>
          </p:nvPr>
        </p:nvGraphicFramePr>
        <p:xfrm>
          <a:off x="4932040" y="6290"/>
          <a:ext cx="4018225" cy="2157795"/>
        </p:xfrm>
        <a:graphic>
          <a:graphicData uri="http://schemas.openxmlformats.org/presentationml/2006/ole">
            <p:oleObj spid="_x0000_s590938" name="Visio" r:id="rId4" imgW="2507226" imgH="1347163" progId="Visio.Drawing.11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833140" y="4077072"/>
            <a:ext cx="936104" cy="378978"/>
          </a:xfrm>
          <a:prstGeom prst="wedgeRoundRectCallout">
            <a:avLst>
              <a:gd name="adj1" fmla="val -100047"/>
              <a:gd name="adj2" fmla="val 3452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起点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08016" y="2348880"/>
            <a:ext cx="2304344" cy="792088"/>
          </a:xfrm>
          <a:prstGeom prst="wedgeRoundRectCallout">
            <a:avLst>
              <a:gd name="adj1" fmla="val -36088"/>
              <a:gd name="adj2" fmla="val 19414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节流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热效应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节流后温度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7504" y="3353868"/>
            <a:ext cx="2304344" cy="815465"/>
          </a:xfrm>
          <a:prstGeom prst="wedgeRoundRectCallout">
            <a:avLst>
              <a:gd name="adj1" fmla="val 61993"/>
              <a:gd name="adj2" fmla="val 10907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节流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冷效应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节流后温度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116385" y="1628800"/>
            <a:ext cx="1699258" cy="720080"/>
          </a:xfrm>
          <a:prstGeom prst="wedgeRoundRectCallout">
            <a:avLst>
              <a:gd name="adj1" fmla="val 26378"/>
              <a:gd name="adj2" fmla="val 2537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4c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温度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最高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070941" y="1859006"/>
            <a:ext cx="1699258" cy="777906"/>
          </a:xfrm>
          <a:prstGeom prst="wedgeRoundRectCallout">
            <a:avLst>
              <a:gd name="adj1" fmla="val 75621"/>
              <a:gd name="adj2" fmla="val 2650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4d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温度</a:t>
            </a:r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=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起点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0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4362338"/>
              </p:ext>
            </p:extLst>
          </p:nvPr>
        </p:nvGraphicFramePr>
        <p:xfrm>
          <a:off x="6372200" y="6291"/>
          <a:ext cx="2578065" cy="1384426"/>
        </p:xfrm>
        <a:graphic>
          <a:graphicData uri="http://schemas.openxmlformats.org/presentationml/2006/ole">
            <p:oleObj spid="_x0000_s589905" name="Visio" r:id="rId3" imgW="2507226" imgH="1347163" progId="Visio.Drawing.11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9365539"/>
              </p:ext>
            </p:extLst>
          </p:nvPr>
        </p:nvGraphicFramePr>
        <p:xfrm>
          <a:off x="1820625" y="678312"/>
          <a:ext cx="6009140" cy="4844008"/>
        </p:xfrm>
        <a:graphic>
          <a:graphicData uri="http://schemas.openxmlformats.org/presentationml/2006/ole">
            <p:oleObj spid="_x0000_s589906" name="Visio" r:id="rId4" imgW="3118792" imgH="2516177" progId="Visio.Drawing.11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3151540" y="404664"/>
            <a:ext cx="2100160" cy="777906"/>
          </a:xfrm>
          <a:prstGeom prst="wedgeRoundRectCallout">
            <a:avLst>
              <a:gd name="adj1" fmla="val -29972"/>
              <a:gd name="adj2" fmla="val 1641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转变曲线：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最高温度连线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12513" y="2855379"/>
            <a:ext cx="1524096" cy="489874"/>
          </a:xfrm>
          <a:prstGeom prst="wedgeRoundRectCallout">
            <a:avLst>
              <a:gd name="adj1" fmla="val 87713"/>
              <a:gd name="adj2" fmla="val 627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冷效应区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98129" y="2996952"/>
            <a:ext cx="1524096" cy="489874"/>
          </a:xfrm>
          <a:prstGeom prst="wedgeRoundRectCallout">
            <a:avLst>
              <a:gd name="adj1" fmla="val -18695"/>
              <a:gd name="adj2" fmla="val 4160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热效应区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12513" y="5445224"/>
            <a:ext cx="3744416" cy="873392"/>
          </a:xfrm>
          <a:prstGeom prst="wedgeRoundRectCallout">
            <a:avLst>
              <a:gd name="adj1" fmla="val 61098"/>
              <a:gd name="adj2" fmla="val -5349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最大转变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压力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大于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32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节流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zh-CN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冷效应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633878" y="5724845"/>
            <a:ext cx="3070834" cy="792088"/>
          </a:xfrm>
          <a:prstGeom prst="wedgeRoundRectCallout">
            <a:avLst>
              <a:gd name="adj1" fmla="val -25142"/>
              <a:gd name="adj2" fmla="val -1539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越来越象理想气体：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节流前后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温度不变 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825195" y="1808217"/>
            <a:ext cx="1872934" cy="590166"/>
          </a:xfrm>
          <a:prstGeom prst="wedgeRoundRectCallout">
            <a:avLst>
              <a:gd name="adj1" fmla="val -67761"/>
              <a:gd name="adj2" fmla="val 5437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上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转变温度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00219" y="4077072"/>
            <a:ext cx="1872934" cy="590166"/>
          </a:xfrm>
          <a:prstGeom prst="wedgeRoundRectCallout">
            <a:avLst>
              <a:gd name="adj1" fmla="val -62695"/>
              <a:gd name="adj2" fmla="val -537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下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转变温度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277" y="793617"/>
            <a:ext cx="2286332" cy="777906"/>
          </a:xfrm>
          <a:prstGeom prst="wedgeRoundRectCallout">
            <a:avLst>
              <a:gd name="adj1" fmla="val 56903"/>
              <a:gd name="adj2" fmla="val 5659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最大转变</a:t>
            </a:r>
            <a:r>
              <a:rPr lang="zh-CN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温度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4.85-6.2)</a:t>
            </a:r>
            <a:r>
              <a:rPr lang="en-US" altLang="zh-CN" b="1" kern="1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2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806281" y="29985"/>
          <a:ext cx="4162152" cy="1978937"/>
        </p:xfrm>
        <a:graphic>
          <a:graphicData uri="http://schemas.openxmlformats.org/presentationml/2006/ole">
            <p:oleObj spid="_x0000_s592133" name="Visio" r:id="rId3" imgW="3106994" imgH="1476047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99910695"/>
              </p:ext>
            </p:extLst>
          </p:nvPr>
        </p:nvGraphicFramePr>
        <p:xfrm>
          <a:off x="23219" y="1196752"/>
          <a:ext cx="4764805" cy="1815861"/>
        </p:xfrm>
        <a:graphic>
          <a:graphicData uri="http://schemas.openxmlformats.org/presentationml/2006/ole">
            <p:oleObj spid="_x0000_s592134" name="Equation" r:id="rId4" imgW="2489040" imgH="888840" progId="Equation.DSMT4">
              <p:embed/>
            </p:oleObj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331640" y="332656"/>
            <a:ext cx="1747839" cy="576064"/>
          </a:xfrm>
          <a:prstGeom prst="wedgeRoundRectCallout">
            <a:avLst>
              <a:gd name="adj1" fmla="val -47460"/>
              <a:gd name="adj2" fmla="val 2360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节流过程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015049"/>
              </p:ext>
            </p:extLst>
          </p:nvPr>
        </p:nvGraphicFramePr>
        <p:xfrm>
          <a:off x="802080" y="4317269"/>
          <a:ext cx="2133193" cy="1352696"/>
        </p:xfrm>
        <a:graphic>
          <a:graphicData uri="http://schemas.openxmlformats.org/presentationml/2006/ole">
            <p:oleObj spid="_x0000_s592135" name="Equation" r:id="rId5" imgW="812520" imgH="482400" progId="Equation.DSMT4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932040" y="2423085"/>
            <a:ext cx="1747839" cy="576064"/>
          </a:xfrm>
          <a:prstGeom prst="wedgeRoundRectCallout">
            <a:avLst>
              <a:gd name="adj1" fmla="val -47460"/>
              <a:gd name="adj2" fmla="val 2360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理想气体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60636424"/>
              </p:ext>
            </p:extLst>
          </p:nvPr>
        </p:nvGraphicFramePr>
        <p:xfrm>
          <a:off x="6992442" y="2306304"/>
          <a:ext cx="1251965" cy="706309"/>
        </p:xfrm>
        <a:graphic>
          <a:graphicData uri="http://schemas.openxmlformats.org/presentationml/2006/ole">
            <p:oleObj spid="_x0000_s592136" name="Equation" r:id="rId6" imgW="431640" imgH="2286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3573016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绝热节流系数（也叫焦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汤系数）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102261" y="4057513"/>
            <a:ext cx="216024" cy="1872208"/>
          </a:xfrm>
          <a:prstGeom prst="leftBrace">
            <a:avLst>
              <a:gd name="adj1" fmla="val 62406"/>
              <a:gd name="adj2" fmla="val 52168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01474192"/>
              </p:ext>
            </p:extLst>
          </p:nvPr>
        </p:nvGraphicFramePr>
        <p:xfrm>
          <a:off x="3459394" y="4034681"/>
          <a:ext cx="1266825" cy="641350"/>
        </p:xfrm>
        <a:graphic>
          <a:graphicData uri="http://schemas.openxmlformats.org/presentationml/2006/ole">
            <p:oleObj spid="_x0000_s592137" name="Equation" r:id="rId7" imgW="482400" imgH="2286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971059" y="4121602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节流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热效应：节流后温度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29698621"/>
              </p:ext>
            </p:extLst>
          </p:nvPr>
        </p:nvGraphicFramePr>
        <p:xfrm>
          <a:off x="3459394" y="4762952"/>
          <a:ext cx="1266825" cy="641350"/>
        </p:xfrm>
        <a:graphic>
          <a:graphicData uri="http://schemas.openxmlformats.org/presentationml/2006/ole">
            <p:oleObj spid="_x0000_s592138" name="Equation" r:id="rId8" imgW="482400" imgH="2286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971059" y="4849873"/>
            <a:ext cx="3934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节流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零效应：节流后温度</a:t>
            </a:r>
            <a:r>
              <a:rPr lang="en-US" altLang="zh-CN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==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5714690"/>
              </p:ext>
            </p:extLst>
          </p:nvPr>
        </p:nvGraphicFramePr>
        <p:xfrm>
          <a:off x="3459394" y="5506011"/>
          <a:ext cx="1266825" cy="641350"/>
        </p:xfrm>
        <a:graphic>
          <a:graphicData uri="http://schemas.openxmlformats.org/presentationml/2006/ole">
            <p:oleObj spid="_x0000_s592139" name="Equation" r:id="rId9" imgW="482400" imgH="22860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971059" y="5592932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节流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冷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效应：节流后温度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6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 animBg="1"/>
      <p:bldP spid="14" grpId="0"/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9312197"/>
              </p:ext>
            </p:extLst>
          </p:nvPr>
        </p:nvGraphicFramePr>
        <p:xfrm>
          <a:off x="4932040" y="21202"/>
          <a:ext cx="4138280" cy="3335895"/>
        </p:xfrm>
        <a:graphic>
          <a:graphicData uri="http://schemas.openxmlformats.org/presentationml/2006/ole">
            <p:oleObj spid="_x0000_s592933" name="Visio" r:id="rId4" imgW="3118792" imgH="2516177" progId="Visio.Drawing.11">
              <p:embed/>
            </p:oleObj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331640" y="35044"/>
            <a:ext cx="2999027" cy="777906"/>
          </a:xfrm>
          <a:prstGeom prst="wedgeRoundRectCallout">
            <a:avLst>
              <a:gd name="adj1" fmla="val 73578"/>
              <a:gd name="adj2" fmla="val 355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最大转变</a:t>
            </a:r>
            <a:r>
              <a:rPr lang="zh-CN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温度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(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4.85-6.2)</a:t>
            </a:r>
            <a:r>
              <a:rPr lang="en-US" altLang="zh-CN" b="1" kern="1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980728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氮气：</a:t>
            </a:r>
            <a:endParaRPr lang="en-US" altLang="zh-CN" b="1" kern="1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Tmax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kern="1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621K</a:t>
            </a:r>
            <a:r>
              <a:rPr lang="zh-CN" altLang="en-US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348</a:t>
            </a:r>
            <a:r>
              <a:rPr lang="zh-CN" altLang="zh-CN" dirty="0">
                <a:solidFill>
                  <a:srgbClr val="0000FF"/>
                </a:solidFill>
                <a:ea typeface="楷体" panose="02010609060101010101" pitchFamily="49" charset="-122"/>
              </a:rPr>
              <a:t>℃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Picture 5" descr="xinsrc_582060213095086128168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37" y="2564904"/>
            <a:ext cx="4929452" cy="369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18011" y="2175951"/>
            <a:ext cx="2293749" cy="777906"/>
          </a:xfrm>
          <a:prstGeom prst="wedgeRoundRectCallout">
            <a:avLst>
              <a:gd name="adj1" fmla="val 16733"/>
              <a:gd name="adj2" fmla="val 17635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红外导引头：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氮气节流制冷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5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860221"/>
            <a:ext cx="46714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问题的提出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空气压缩制冷的不足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偏离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逆向卡诺循环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单位工质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制冷量小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71009634"/>
              </p:ext>
            </p:extLst>
          </p:nvPr>
        </p:nvGraphicFramePr>
        <p:xfrm>
          <a:off x="1763688" y="2612726"/>
          <a:ext cx="2878715" cy="3840610"/>
        </p:xfrm>
        <a:graphic>
          <a:graphicData uri="http://schemas.openxmlformats.org/presentationml/2006/ole">
            <p:oleObj spid="_x0000_s584792" name="Visio" r:id="rId3" imgW="1965665" imgH="2623776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22728130"/>
              </p:ext>
            </p:extLst>
          </p:nvPr>
        </p:nvGraphicFramePr>
        <p:xfrm>
          <a:off x="5004048" y="3290019"/>
          <a:ext cx="2560638" cy="1243012"/>
        </p:xfrm>
        <a:graphic>
          <a:graphicData uri="http://schemas.openxmlformats.org/presentationml/2006/ole">
            <p:oleObj spid="_x0000_s584793" name="Equation" r:id="rId4" imgW="990360" imgH="4824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004048" y="4802187"/>
            <a:ext cx="256063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几十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kJ/kg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02" y="6290"/>
            <a:ext cx="3622994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二、蒸汽压缩制冷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5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012160" y="116632"/>
            <a:ext cx="3024336" cy="3258611"/>
            <a:chOff x="395536" y="548680"/>
            <a:chExt cx="3024336" cy="325861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27851538"/>
                </p:ext>
              </p:extLst>
            </p:nvPr>
          </p:nvGraphicFramePr>
          <p:xfrm>
            <a:off x="395536" y="908720"/>
            <a:ext cx="3024336" cy="2898571"/>
          </p:xfrm>
          <a:graphic>
            <a:graphicData uri="http://schemas.openxmlformats.org/presentationml/2006/ole">
              <p:oleObj spid="_x0000_s585870" name="Visio" r:id="rId3" imgW="2404970" imgH="2306495" progId="Visio.Drawing.11">
                <p:embed/>
              </p:oleObj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887232" y="548680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逆向卡诺循环</a:t>
              </a:r>
              <a:endPara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9200888"/>
              </p:ext>
            </p:extLst>
          </p:nvPr>
        </p:nvGraphicFramePr>
        <p:xfrm>
          <a:off x="179512" y="116633"/>
          <a:ext cx="5267325" cy="5148263"/>
        </p:xfrm>
        <a:graphic>
          <a:graphicData uri="http://schemas.openxmlformats.org/presentationml/2006/ole">
            <p:oleObj spid="_x0000_s585871" name="Visio" r:id="rId4" imgW="5546180" imgH="5419791" progId="Visio.Drawing.11">
              <p:embed/>
            </p:oleObj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7524327" y="589506"/>
            <a:ext cx="1584176" cy="504056"/>
          </a:xfrm>
          <a:prstGeom prst="wedgeRoundRectCallout">
            <a:avLst>
              <a:gd name="adj1" fmla="val -35330"/>
              <a:gd name="adj2" fmla="val 135486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等温过程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236296" y="3372196"/>
            <a:ext cx="1584176" cy="504056"/>
          </a:xfrm>
          <a:prstGeom prst="wedgeRoundRectCallout">
            <a:avLst>
              <a:gd name="adj1" fmla="val -14638"/>
              <a:gd name="adj2" fmla="val -227331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等温过程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5805221"/>
              </p:ext>
            </p:extLst>
          </p:nvPr>
        </p:nvGraphicFramePr>
        <p:xfrm>
          <a:off x="334269" y="116632"/>
          <a:ext cx="5267325" cy="5148263"/>
        </p:xfrm>
        <a:graphic>
          <a:graphicData uri="http://schemas.openxmlformats.org/presentationml/2006/ole">
            <p:oleObj spid="_x0000_s585872" name="Visio" r:id="rId5" imgW="5546180" imgH="5419791" progId="Visio.Drawing.11">
              <p:embed/>
            </p:oleObj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1054349" y="1048009"/>
            <a:ext cx="1584176" cy="504056"/>
          </a:xfrm>
          <a:prstGeom prst="wedgeRoundRectCallout">
            <a:avLst>
              <a:gd name="adj1" fmla="val 34370"/>
              <a:gd name="adj2" fmla="val 154311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饱和液体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422501" y="404664"/>
            <a:ext cx="1584176" cy="504056"/>
          </a:xfrm>
          <a:prstGeom prst="wedgeRoundRectCallout">
            <a:avLst>
              <a:gd name="adj1" fmla="val 2242"/>
              <a:gd name="adj2" fmla="val 268975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饱和蒸汽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75843" y="4572079"/>
            <a:ext cx="1902842" cy="692815"/>
            <a:chOff x="2381126" y="5436175"/>
            <a:chExt cx="1902842" cy="692815"/>
          </a:xfrm>
        </p:grpSpPr>
        <p:sp>
          <p:nvSpPr>
            <p:cNvPr id="17" name="圆角矩形标注 16"/>
            <p:cNvSpPr/>
            <p:nvPr/>
          </p:nvSpPr>
          <p:spPr>
            <a:xfrm>
              <a:off x="3059832" y="5508182"/>
              <a:ext cx="905470" cy="585114"/>
            </a:xfrm>
            <a:prstGeom prst="wedgeRoundRectCallout">
              <a:avLst>
                <a:gd name="adj1" fmla="val 7555"/>
                <a:gd name="adj2" fmla="val -388284"/>
                <a:gd name="adj3" fmla="val 1666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宋体" panose="02010600030101010101" pitchFamily="2" charset="-122"/>
                </a:rPr>
                <a:t>饱和蒸汽</a:t>
              </a:r>
              <a:endParaRPr lang="zh-CN" altLang="en-US" b="1" dirty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2381126" y="5436175"/>
              <a:ext cx="1902842" cy="692815"/>
            </a:xfrm>
            <a:prstGeom prst="wedgeRoundRectCallout">
              <a:avLst>
                <a:gd name="adj1" fmla="val -27163"/>
                <a:gd name="adj2" fmla="val -134752"/>
                <a:gd name="adj3" fmla="val 1666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宋体" panose="02010600030101010101" pitchFamily="2" charset="-122"/>
                </a:rPr>
                <a:t>两相区：</a:t>
              </a:r>
              <a:endPara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宋体" panose="02010600030101010101" pitchFamily="2" charset="-122"/>
                </a:rPr>
                <a:t>等压即等温</a:t>
              </a:r>
              <a:endParaRPr lang="zh-CN" altLang="en-US" b="1" dirty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79512" y="5404184"/>
            <a:ext cx="5623412" cy="95410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结论：蒸汽为工质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工作在两相（湿蒸汽）区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0838536"/>
              </p:ext>
            </p:extLst>
          </p:nvPr>
        </p:nvGraphicFramePr>
        <p:xfrm>
          <a:off x="6099809" y="4067263"/>
          <a:ext cx="2801238" cy="2395262"/>
        </p:xfrm>
        <a:graphic>
          <a:graphicData uri="http://schemas.openxmlformats.org/presentationml/2006/ole">
            <p:oleObj spid="_x0000_s585873" name="Visio" r:id="rId6" imgW="3287121" imgH="280902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095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24" y="44624"/>
            <a:ext cx="6987948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安全性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的改造：压缩过程右移至过热蒸汽区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2226540"/>
              </p:ext>
            </p:extLst>
          </p:nvPr>
        </p:nvGraphicFramePr>
        <p:xfrm>
          <a:off x="1043608" y="980728"/>
          <a:ext cx="5267325" cy="5148263"/>
        </p:xfrm>
        <a:graphic>
          <a:graphicData uri="http://schemas.openxmlformats.org/presentationml/2006/ole">
            <p:oleObj spid="_x0000_s586800" name="Visio" r:id="rId3" imgW="5546180" imgH="5419791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979712" y="1268760"/>
            <a:ext cx="2160240" cy="864096"/>
          </a:xfrm>
          <a:prstGeom prst="wedgeRoundRectCallout">
            <a:avLst>
              <a:gd name="adj1" fmla="val 62114"/>
              <a:gd name="adj2" fmla="val 23662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12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：湿蒸汽压缩，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不安全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831632" y="1916832"/>
            <a:ext cx="2160240" cy="864096"/>
          </a:xfrm>
          <a:prstGeom prst="wedgeRoundRectCallout">
            <a:avLst>
              <a:gd name="adj1" fmla="val -75204"/>
              <a:gd name="adj2" fmla="val 14079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1'2'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：过热蒸汽压缩，</a:t>
            </a:r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安全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9592" y="3914899"/>
            <a:ext cx="1440160" cy="432048"/>
          </a:xfrm>
          <a:prstGeom prst="wedgeRoundRectCallout">
            <a:avLst>
              <a:gd name="adj1" fmla="val 109984"/>
              <a:gd name="adj2" fmla="val 20646"/>
              <a:gd name="adj3" fmla="val 16667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原耗功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867400" y="3698875"/>
            <a:ext cx="1863352" cy="432048"/>
          </a:xfrm>
          <a:prstGeom prst="wedgeRoundRectCallout">
            <a:avLst>
              <a:gd name="adj1" fmla="val -95780"/>
              <a:gd name="adj2" fmla="val 80171"/>
              <a:gd name="adj3" fmla="val 16667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增加的耗功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555776" y="5805264"/>
            <a:ext cx="1584176" cy="432048"/>
          </a:xfrm>
          <a:prstGeom prst="wedgeRoundRectCallout">
            <a:avLst>
              <a:gd name="adj1" fmla="val 17269"/>
              <a:gd name="adj2" fmla="val -160132"/>
              <a:gd name="adj3" fmla="val 16667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原制冷量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382244" y="5781751"/>
            <a:ext cx="1303759" cy="828401"/>
          </a:xfrm>
          <a:prstGeom prst="wedgeRoundRectCallout">
            <a:avLst>
              <a:gd name="adj1" fmla="val -20093"/>
              <a:gd name="adj2" fmla="val -108211"/>
              <a:gd name="adj3" fmla="val 16667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增加的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制冷量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360887" y="908720"/>
            <a:ext cx="1536923" cy="779288"/>
          </a:xfrm>
          <a:prstGeom prst="wedgeRoundRectCallout">
            <a:avLst>
              <a:gd name="adj1" fmla="val -23616"/>
              <a:gd name="adj2" fmla="val 237801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偏离逆向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卡诺循环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5496" y="2577704"/>
            <a:ext cx="1536923" cy="779288"/>
          </a:xfrm>
          <a:prstGeom prst="wedgeRoundRectCallout">
            <a:avLst>
              <a:gd name="adj1" fmla="val 79882"/>
              <a:gd name="adj2" fmla="val -7143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循环最高温度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67570632"/>
              </p:ext>
            </p:extLst>
          </p:nvPr>
        </p:nvGraphicFramePr>
        <p:xfrm>
          <a:off x="6310933" y="4354702"/>
          <a:ext cx="2801238" cy="2395262"/>
        </p:xfrm>
        <a:graphic>
          <a:graphicData uri="http://schemas.openxmlformats.org/presentationml/2006/ole">
            <p:oleObj spid="_x0000_s586801" name="Visio" r:id="rId4" imgW="3287121" imgH="280902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597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9414163"/>
              </p:ext>
            </p:extLst>
          </p:nvPr>
        </p:nvGraphicFramePr>
        <p:xfrm>
          <a:off x="179512" y="1340768"/>
          <a:ext cx="3757338" cy="3672408"/>
        </p:xfrm>
        <a:graphic>
          <a:graphicData uri="http://schemas.openxmlformats.org/presentationml/2006/ole">
            <p:oleObj spid="_x0000_s587822" name="Visio" r:id="rId3" imgW="5546180" imgH="5419791" progId="Visio.Drawing.11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067944" y="2800430"/>
            <a:ext cx="4968552" cy="310854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优点：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工作在过热蒸汽区，安全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制冷量增加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缺点：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偏离逆向卡诺循环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制冷系数下降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3323499"/>
              </p:ext>
            </p:extLst>
          </p:nvPr>
        </p:nvGraphicFramePr>
        <p:xfrm>
          <a:off x="6156176" y="143137"/>
          <a:ext cx="2801238" cy="2395262"/>
        </p:xfrm>
        <a:graphic>
          <a:graphicData uri="http://schemas.openxmlformats.org/presentationml/2006/ole">
            <p:oleObj spid="_x0000_s587823" name="Visio" r:id="rId4" imgW="3287121" imgH="280902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322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标注 14"/>
          <p:cNvSpPr/>
          <p:nvPr/>
        </p:nvSpPr>
        <p:spPr>
          <a:xfrm>
            <a:off x="179512" y="145124"/>
            <a:ext cx="3312368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逆向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可逆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Carnot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7724979"/>
              </p:ext>
            </p:extLst>
          </p:nvPr>
        </p:nvGraphicFramePr>
        <p:xfrm>
          <a:off x="467544" y="1556792"/>
          <a:ext cx="2495550" cy="3695700"/>
        </p:xfrm>
        <a:graphic>
          <a:graphicData uri="http://schemas.openxmlformats.org/presentationml/2006/ole">
            <p:oleObj spid="_x0000_s479490" name="Visio" r:id="rId4" imgW="2496607" imgH="3697408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8522352"/>
              </p:ext>
            </p:extLst>
          </p:nvPr>
        </p:nvGraphicFramePr>
        <p:xfrm>
          <a:off x="3347864" y="1556792"/>
          <a:ext cx="3990687" cy="3824737"/>
        </p:xfrm>
        <a:graphic>
          <a:graphicData uri="http://schemas.openxmlformats.org/presentationml/2006/ole">
            <p:oleObj spid="_x0000_s479491" name="Visio" r:id="rId5" imgW="2404970" imgH="2306495" progId="Visio.Drawing.11">
              <p:embed/>
            </p:oleObj>
          </a:graphicData>
        </a:graphic>
      </p:graphicFrame>
      <p:sp>
        <p:nvSpPr>
          <p:cNvPr id="19" name="圆角矩形标注 18"/>
          <p:cNvSpPr/>
          <p:nvPr/>
        </p:nvSpPr>
        <p:spPr>
          <a:xfrm>
            <a:off x="7338551" y="2780928"/>
            <a:ext cx="1637211" cy="1008112"/>
          </a:xfrm>
          <a:prstGeom prst="wedgeRoundRectCallout">
            <a:avLst>
              <a:gd name="adj1" fmla="val -75169"/>
              <a:gd name="adj2" fmla="val 24050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从外界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4524601" y="5410994"/>
            <a:ext cx="2135631" cy="1008112"/>
          </a:xfrm>
          <a:prstGeom prst="wedgeRoundRectCallout">
            <a:avLst>
              <a:gd name="adj1" fmla="val -21425"/>
              <a:gd name="adj2" fmla="val -86335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从低温热源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吸热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5076056" y="533948"/>
            <a:ext cx="2135631" cy="1008112"/>
          </a:xfrm>
          <a:prstGeom prst="wedgeRoundRectCallout">
            <a:avLst>
              <a:gd name="adj1" fmla="val -41621"/>
              <a:gd name="adj2" fmla="val 85661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向高温热源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放热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45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24" y="44624"/>
            <a:ext cx="6987948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可靠性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的改造：用节流阀代替膨胀机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8497612"/>
              </p:ext>
            </p:extLst>
          </p:nvPr>
        </p:nvGraphicFramePr>
        <p:xfrm>
          <a:off x="899592" y="900655"/>
          <a:ext cx="5267325" cy="5148263"/>
        </p:xfrm>
        <a:graphic>
          <a:graphicData uri="http://schemas.openxmlformats.org/presentationml/2006/ole">
            <p:oleObj spid="_x0000_s593956" name="Visio" r:id="rId4" imgW="5546180" imgH="5419791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79512" y="2772863"/>
            <a:ext cx="1728192" cy="864096"/>
          </a:xfrm>
          <a:prstGeom prst="wedgeRoundRectCallout">
            <a:avLst>
              <a:gd name="adj1" fmla="val 90223"/>
              <a:gd name="adj2" fmla="val 12528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34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等熵膨胀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930326" y="1152374"/>
            <a:ext cx="1777578" cy="1692497"/>
          </a:xfrm>
          <a:prstGeom prst="wedgeRoundRectCallout">
            <a:avLst>
              <a:gd name="adj1" fmla="val 134"/>
              <a:gd name="adj2" fmla="val 10439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34'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绝热节流</a:t>
            </a:r>
            <a:endParaRPr lang="en-US" altLang="zh-CN" b="1" dirty="0" smtClean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压力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温度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77363" y="5858978"/>
            <a:ext cx="2290853" cy="810382"/>
          </a:xfrm>
          <a:prstGeom prst="wedgeRoundRectCallout">
            <a:avLst>
              <a:gd name="adj1" fmla="val 39000"/>
              <a:gd name="adj2" fmla="val -10927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改用节流阀：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制冷量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28256" y="5886608"/>
            <a:ext cx="1512168" cy="746758"/>
          </a:xfrm>
          <a:prstGeom prst="wedgeRoundRectCallout">
            <a:avLst>
              <a:gd name="adj1" fmla="val -21686"/>
              <a:gd name="adj2" fmla="val -9665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改造后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制冷量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58215706"/>
              </p:ext>
            </p:extLst>
          </p:nvPr>
        </p:nvGraphicFramePr>
        <p:xfrm>
          <a:off x="5796136" y="787938"/>
          <a:ext cx="3257124" cy="2785078"/>
        </p:xfrm>
        <a:graphic>
          <a:graphicData uri="http://schemas.openxmlformats.org/presentationml/2006/ole">
            <p:oleObj spid="_x0000_s593957" name="Visio" r:id="rId5" imgW="3287121" imgH="280902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130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4206403"/>
              </p:ext>
            </p:extLst>
          </p:nvPr>
        </p:nvGraphicFramePr>
        <p:xfrm>
          <a:off x="539552" y="188640"/>
          <a:ext cx="2965251" cy="2898224"/>
        </p:xfrm>
        <a:graphic>
          <a:graphicData uri="http://schemas.openxmlformats.org/presentationml/2006/ole">
            <p:oleObj spid="_x0000_s594976" name="Visio" r:id="rId3" imgW="5546180" imgH="5419791" progId="Visio.Drawing.11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283968" y="116632"/>
            <a:ext cx="4732020" cy="495520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优点：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系统简化结构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简单</a:t>
            </a:r>
            <a:endParaRPr lang="en-US" altLang="zh-CN" b="1" dirty="0" smtClean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成本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低廉、工作可靠 </a:t>
            </a:r>
            <a:endParaRPr lang="en-US" altLang="zh-CN" b="1" dirty="0" smtClean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endParaRPr lang="zh-CN" altLang="en-US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缺点：</a:t>
            </a:r>
            <a:endParaRPr lang="zh-CN" altLang="en-US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未回收膨胀功、使系统耗功增大</a:t>
            </a: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冷库吸热起点焓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增大</a:t>
            </a:r>
            <a:endParaRPr lang="en-US" altLang="zh-CN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r>
              <a:rPr lang="en-US" altLang="zh-CN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使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制冷量变小</a:t>
            </a: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制冷系数下降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996952"/>
            <a:ext cx="3941956" cy="3657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23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42321363"/>
              </p:ext>
            </p:extLst>
          </p:nvPr>
        </p:nvGraphicFramePr>
        <p:xfrm>
          <a:off x="6516216" y="116632"/>
          <a:ext cx="2504893" cy="2448272"/>
        </p:xfrm>
        <a:graphic>
          <a:graphicData uri="http://schemas.openxmlformats.org/presentationml/2006/ole">
            <p:oleObj spid="_x0000_s596033" name="Visio" r:id="rId3" imgW="5546180" imgH="5419791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9131193"/>
              </p:ext>
            </p:extLst>
          </p:nvPr>
        </p:nvGraphicFramePr>
        <p:xfrm>
          <a:off x="395536" y="908720"/>
          <a:ext cx="6249786" cy="5184576"/>
        </p:xfrm>
        <a:graphic>
          <a:graphicData uri="http://schemas.openxmlformats.org/presentationml/2006/ole">
            <p:oleObj spid="_x0000_s596034" name="Visio" r:id="rId4" imgW="3576582" imgH="2966282" progId="Visio.Drawing.11">
              <p:embed/>
            </p:oleObj>
          </a:graphicData>
        </a:graphic>
      </p:graphicFrame>
      <p:sp>
        <p:nvSpPr>
          <p:cNvPr id="5" name="圆角矩形 4"/>
          <p:cNvSpPr/>
          <p:nvPr/>
        </p:nvSpPr>
        <p:spPr>
          <a:xfrm>
            <a:off x="32324" y="44624"/>
            <a:ext cx="2019396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改造后系统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1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070268" cy="586928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444208" y="5271469"/>
            <a:ext cx="2019396" cy="5978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改造后系统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7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02" y="6290"/>
            <a:ext cx="5207170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三、蒸汽压缩制冷能量分析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4382075"/>
              </p:ext>
            </p:extLst>
          </p:nvPr>
        </p:nvGraphicFramePr>
        <p:xfrm>
          <a:off x="6516216" y="116632"/>
          <a:ext cx="2504893" cy="2448272"/>
        </p:xfrm>
        <a:graphic>
          <a:graphicData uri="http://schemas.openxmlformats.org/presentationml/2006/ole">
            <p:oleObj spid="_x0000_s599222" name="Visio" r:id="rId3" imgW="5546180" imgH="5419791" progId="Visio.Drawing.11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68322" y="908720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冷库，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4'1'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过程，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制冷量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0286059"/>
              </p:ext>
            </p:extLst>
          </p:nvPr>
        </p:nvGraphicFramePr>
        <p:xfrm>
          <a:off x="925919" y="1398588"/>
          <a:ext cx="2806275" cy="836134"/>
        </p:xfrm>
        <a:graphic>
          <a:graphicData uri="http://schemas.openxmlformats.org/presentationml/2006/ole">
            <p:oleObj spid="_x0000_s599223" name="Equation" r:id="rId4" imgW="761760" imgH="2286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19887" y="2374392"/>
            <a:ext cx="4054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冷却器，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2'3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，散热量：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741061"/>
              </p:ext>
            </p:extLst>
          </p:nvPr>
        </p:nvGraphicFramePr>
        <p:xfrm>
          <a:off x="921274" y="2875763"/>
          <a:ext cx="2710130" cy="855551"/>
        </p:xfrm>
        <a:graphic>
          <a:graphicData uri="http://schemas.openxmlformats.org/presentationml/2006/ole">
            <p:oleObj spid="_x0000_s599224" name="Equation" r:id="rId5" imgW="723600" imgH="2286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68838" y="3844410"/>
            <a:ext cx="4519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压缩机，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1'2'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等熵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过程，耗功：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2508423"/>
              </p:ext>
            </p:extLst>
          </p:nvPr>
        </p:nvGraphicFramePr>
        <p:xfrm>
          <a:off x="926509" y="4318038"/>
          <a:ext cx="2805093" cy="796477"/>
        </p:xfrm>
        <a:graphic>
          <a:graphicData uri="http://schemas.openxmlformats.org/presentationml/2006/ole">
            <p:oleObj spid="_x0000_s599225" name="Equation" r:id="rId6" imgW="799920" imgH="2286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252036" y="5345348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节流阀，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34'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节流</a:t>
            </a:r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过程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8421710"/>
              </p:ext>
            </p:extLst>
          </p:nvPr>
        </p:nvGraphicFramePr>
        <p:xfrm>
          <a:off x="939967" y="5807013"/>
          <a:ext cx="1903841" cy="790339"/>
        </p:xfrm>
        <a:graphic>
          <a:graphicData uri="http://schemas.openxmlformats.org/presentationml/2006/ole">
            <p:oleObj spid="_x0000_s599226" name="Equation" r:id="rId7" imgW="469800" imgH="2286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5448788" y="357301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系数：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9136485"/>
              </p:ext>
            </p:extLst>
          </p:nvPr>
        </p:nvGraphicFramePr>
        <p:xfrm>
          <a:off x="5490458" y="4151757"/>
          <a:ext cx="3379787" cy="1978025"/>
        </p:xfrm>
        <a:graphic>
          <a:graphicData uri="http://schemas.openxmlformats.org/presentationml/2006/ole">
            <p:oleObj spid="_x0000_s599227" name="Equation" r:id="rId8" imgW="1511280" imgH="888840" progId="Equation.DSMT4">
              <p:embed/>
            </p:oleObj>
          </a:graphicData>
        </a:graphic>
      </p:graphicFrame>
      <p:sp>
        <p:nvSpPr>
          <p:cNvPr id="17" name="圆角矩形标注 16"/>
          <p:cNvSpPr/>
          <p:nvPr/>
        </p:nvSpPr>
        <p:spPr>
          <a:xfrm>
            <a:off x="4168473" y="1432572"/>
            <a:ext cx="1932497" cy="864096"/>
          </a:xfrm>
          <a:prstGeom prst="wedgeRoundRectCallout">
            <a:avLst>
              <a:gd name="adj1" fmla="val -72391"/>
              <a:gd name="adj2" fmla="val -769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很大</a:t>
            </a:r>
            <a:endParaRPr lang="en-US" altLang="zh-CN" b="1" dirty="0" smtClean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~</a:t>
            </a:r>
            <a:r>
              <a:rPr lang="en-US" altLang="zh-CN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1000kJ</a:t>
            </a:r>
            <a:r>
              <a:rPr lang="en-US" altLang="zh-CN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/kg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3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19672" y="116632"/>
            <a:ext cx="615473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本章要求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07704" y="1268760"/>
            <a:ext cx="572611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3600" b="1" kern="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第一节</a:t>
            </a:r>
            <a:endParaRPr lang="en-US" altLang="zh-CN" sz="3600" b="1" kern="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3600" b="1" kern="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第二节</a:t>
            </a:r>
            <a:endParaRPr lang="en-US" altLang="zh-CN" sz="3600" b="1" kern="0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3600" b="1" kern="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第三节：</a:t>
            </a:r>
            <a:r>
              <a:rPr lang="zh-CN" altLang="en-US" sz="3600" b="1" kern="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定性分析，图形</a:t>
            </a:r>
            <a:endParaRPr lang="en-US" altLang="zh-CN" sz="3600" b="1" kern="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28700" lvl="1" indent="-5715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600" b="1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蒸汽压缩制冷</a:t>
            </a:r>
          </a:p>
        </p:txBody>
      </p:sp>
    </p:spTree>
    <p:extLst>
      <p:ext uri="{BB962C8B-B14F-4D97-AF65-F5344CB8AC3E}">
        <p14:creationId xmlns="" xmlns:p14="http://schemas.microsoft.com/office/powerpoint/2010/main" val="913590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755576" y="260648"/>
            <a:ext cx="2376264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制冷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59340482"/>
              </p:ext>
            </p:extLst>
          </p:nvPr>
        </p:nvGraphicFramePr>
        <p:xfrm>
          <a:off x="586989" y="1052736"/>
          <a:ext cx="3336939" cy="3198175"/>
        </p:xfrm>
        <a:graphic>
          <a:graphicData uri="http://schemas.openxmlformats.org/presentationml/2006/ole">
            <p:oleObj spid="_x0000_s567492" name="Visio" r:id="rId4" imgW="2404970" imgH="2306495" progId="Visio.Drawing.11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077072"/>
            <a:ext cx="3024336" cy="227194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3061670"/>
              </p:ext>
            </p:extLst>
          </p:nvPr>
        </p:nvGraphicFramePr>
        <p:xfrm>
          <a:off x="4851594" y="116632"/>
          <a:ext cx="2797175" cy="2000250"/>
        </p:xfrm>
        <a:graphic>
          <a:graphicData uri="http://schemas.openxmlformats.org/presentationml/2006/ole">
            <p:oleObj spid="_x0000_s567493" name="Equation" r:id="rId6" imgW="1244520" imgH="8888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0964164"/>
              </p:ext>
            </p:extLst>
          </p:nvPr>
        </p:nvGraphicFramePr>
        <p:xfrm>
          <a:off x="5358276" y="3465562"/>
          <a:ext cx="2284412" cy="971550"/>
        </p:xfrm>
        <a:graphic>
          <a:graphicData uri="http://schemas.openxmlformats.org/presentationml/2006/ole">
            <p:oleObj spid="_x0000_s567494" name="Equation" r:id="rId7" imgW="1015920" imgH="43164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644008" y="2820406"/>
            <a:ext cx="2008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制冷</a:t>
            </a:r>
            <a:r>
              <a:rPr lang="zh-CN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系数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b="1" i="1" dirty="0">
                <a:solidFill>
                  <a:srgbClr val="0000FF"/>
                </a:solidFill>
              </a:rPr>
              <a:t>ε</a:t>
            </a:r>
            <a:r>
              <a:rPr lang="zh-CN" altLang="en-US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4008" y="4725144"/>
            <a:ext cx="425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能效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b="1" i="1" kern="100" dirty="0" err="1" smtClean="0">
                <a:solidFill>
                  <a:srgbClr val="FF0000"/>
                </a:solidFill>
                <a:ea typeface="楷体" panose="02010609060101010101" pitchFamily="49" charset="-122"/>
              </a:rPr>
              <a:t>EER</a:t>
            </a:r>
            <a:endParaRPr lang="en-US" altLang="zh-CN" b="1" i="1" kern="1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0000FF"/>
                </a:solidFill>
                <a:ea typeface="楷体" panose="02010609060101010101" pitchFamily="49" charset="-122"/>
              </a:rPr>
              <a:t>energy efficiency ratio</a:t>
            </a:r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kern="1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制冷量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输入功率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的比率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092280" y="2649486"/>
            <a:ext cx="1637211" cy="662983"/>
          </a:xfrm>
          <a:prstGeom prst="wedgeRoundRectCallout">
            <a:avLst>
              <a:gd name="adj1" fmla="val -104149"/>
              <a:gd name="adj2" fmla="val 95449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制冷量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228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755576" y="260648"/>
            <a:ext cx="2376264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热泵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2036746"/>
              </p:ext>
            </p:extLst>
          </p:nvPr>
        </p:nvGraphicFramePr>
        <p:xfrm>
          <a:off x="35496" y="2516576"/>
          <a:ext cx="4104456" cy="3933776"/>
        </p:xfrm>
        <a:graphic>
          <a:graphicData uri="http://schemas.openxmlformats.org/presentationml/2006/ole">
            <p:oleObj spid="_x0000_s564422" name="Visio" r:id="rId4" imgW="2404970" imgH="2306495" progId="Visio.Drawing.11">
              <p:embed/>
            </p:oleObj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1274438"/>
            <a:ext cx="1656184" cy="124213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3224691"/>
              </p:ext>
            </p:extLst>
          </p:nvPr>
        </p:nvGraphicFramePr>
        <p:xfrm>
          <a:off x="4851594" y="116632"/>
          <a:ext cx="2797175" cy="2000250"/>
        </p:xfrm>
        <a:graphic>
          <a:graphicData uri="http://schemas.openxmlformats.org/presentationml/2006/ole">
            <p:oleObj spid="_x0000_s564423" name="Equation" r:id="rId6" imgW="1244520" imgH="8888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1534705"/>
              </p:ext>
            </p:extLst>
          </p:nvPr>
        </p:nvGraphicFramePr>
        <p:xfrm>
          <a:off x="5776890" y="3216385"/>
          <a:ext cx="2339975" cy="971550"/>
        </p:xfrm>
        <a:graphic>
          <a:graphicData uri="http://schemas.openxmlformats.org/presentationml/2006/ole">
            <p:oleObj spid="_x0000_s564424" name="Equation" r:id="rId7" imgW="1041120" imgH="4316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44008" y="2472858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供热系数</a:t>
            </a:r>
            <a:r>
              <a:rPr lang="en-US" altLang="zh-CN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b="1" i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ζ</a:t>
            </a:r>
            <a:r>
              <a:rPr lang="zh-CN" altLang="en-US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44208" y="4458899"/>
            <a:ext cx="1512168" cy="504056"/>
          </a:xfrm>
          <a:prstGeom prst="wedgeRoundRectCallout">
            <a:avLst>
              <a:gd name="adj1" fmla="val -23364"/>
              <a:gd name="adj2" fmla="val -9917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始终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&gt;1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564313" y="2387347"/>
            <a:ext cx="1472183" cy="662983"/>
          </a:xfrm>
          <a:prstGeom prst="wedgeRoundRectCallout">
            <a:avLst>
              <a:gd name="adj1" fmla="val -104149"/>
              <a:gd name="adj2" fmla="val 95449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制热量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319" y="5188468"/>
            <a:ext cx="4572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热泵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的循环性能系数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COP</a:t>
            </a:r>
          </a:p>
          <a:p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coefficient of performance</a:t>
            </a:r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b="1" kern="1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制热量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与输入功率的比率</a:t>
            </a:r>
            <a:endParaRPr lang="zh-CN" altLang="en-US" b="1" kern="1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29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03522718"/>
              </p:ext>
            </p:extLst>
          </p:nvPr>
        </p:nvGraphicFramePr>
        <p:xfrm>
          <a:off x="3141580" y="1340768"/>
          <a:ext cx="2339975" cy="971550"/>
        </p:xfrm>
        <a:graphic>
          <a:graphicData uri="http://schemas.openxmlformats.org/presentationml/2006/ole">
            <p:oleObj spid="_x0000_s568511" name="Equation" r:id="rId4" imgW="1015920" imgH="431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7658160"/>
              </p:ext>
            </p:extLst>
          </p:nvPr>
        </p:nvGraphicFramePr>
        <p:xfrm>
          <a:off x="3141581" y="2459593"/>
          <a:ext cx="2339975" cy="971550"/>
        </p:xfrm>
        <a:graphic>
          <a:graphicData uri="http://schemas.openxmlformats.org/presentationml/2006/ole">
            <p:oleObj spid="_x0000_s568512" name="Equation" r:id="rId5" imgW="1041120" imgH="431640" progId="Equation.DSMT4">
              <p:embed/>
            </p:oleObj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1881440" y="260648"/>
            <a:ext cx="5976664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讨论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：制冷系数和供热系数的关系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5661861" y="1556792"/>
            <a:ext cx="288031" cy="1659820"/>
          </a:xfrm>
          <a:prstGeom prst="leftBrace">
            <a:avLst>
              <a:gd name="adj1" fmla="val 62406"/>
              <a:gd name="adj2" fmla="val 4775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133469" y="4047693"/>
            <a:ext cx="817672" cy="310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90836951"/>
              </p:ext>
            </p:extLst>
          </p:nvPr>
        </p:nvGraphicFramePr>
        <p:xfrm>
          <a:off x="3159472" y="3717032"/>
          <a:ext cx="3860800" cy="971550"/>
        </p:xfrm>
        <a:graphic>
          <a:graphicData uri="http://schemas.openxmlformats.org/presentationml/2006/ole">
            <p:oleObj spid="_x0000_s568513" name="Equation" r:id="rId6" imgW="16761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5769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/>
        </p:nvSpPr>
        <p:spPr>
          <a:xfrm>
            <a:off x="1881440" y="260648"/>
            <a:ext cx="5976664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讨论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：和直接电取暖说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再见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7967118"/>
              </p:ext>
            </p:extLst>
          </p:nvPr>
        </p:nvGraphicFramePr>
        <p:xfrm>
          <a:off x="107504" y="1965025"/>
          <a:ext cx="3024336" cy="2898572"/>
        </p:xfrm>
        <a:graphic>
          <a:graphicData uri="http://schemas.openxmlformats.org/presentationml/2006/ole">
            <p:oleObj spid="_x0000_s569470" name="Visio" r:id="rId4" imgW="2404970" imgH="2306495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940237"/>
              </p:ext>
            </p:extLst>
          </p:nvPr>
        </p:nvGraphicFramePr>
        <p:xfrm>
          <a:off x="3491880" y="1124744"/>
          <a:ext cx="4451350" cy="1485900"/>
        </p:xfrm>
        <a:graphic>
          <a:graphicData uri="http://schemas.openxmlformats.org/presentationml/2006/ole">
            <p:oleObj spid="_x0000_s569471" name="Equation" r:id="rId5" imgW="1981080" imgH="66024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30472" y="1717016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20</a:t>
            </a:r>
            <a:r>
              <a:rPr lang="zh-CN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℃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=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293K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49996"/>
            <a:ext cx="1957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-10</a:t>
            </a:r>
            <a:r>
              <a:rPr lang="zh-CN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℃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</a:rPr>
              <a:t>=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263K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439844" cy="2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1987451" cy="19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5301208"/>
            <a:ext cx="1231375" cy="117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58" y="4167447"/>
            <a:ext cx="3410223" cy="253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948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u=927902615,1624821590&amp;fm=21&amp;g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5686044" cy="422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d6.yihaodianimg.com/N02/M0A/9E/D6/CgQCsVPMh8-ATPkbAADWaHCMJFg48800_450x4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99" b="21056"/>
          <a:stretch>
            <a:fillRect/>
          </a:stretch>
        </p:blipFill>
        <p:spPr bwMode="auto">
          <a:xfrm>
            <a:off x="1979712" y="2060848"/>
            <a:ext cx="6723008" cy="421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1804443" y="64418"/>
            <a:ext cx="5976664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讨论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zh-CN" b="1" kern="1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能效比</a:t>
            </a:r>
            <a:r>
              <a:rPr lang="en-US" altLang="zh-CN" b="1" i="1" kern="100" dirty="0" err="1" smtClean="0">
                <a:solidFill>
                  <a:srgbClr val="FF0000"/>
                </a:solidFill>
                <a:ea typeface="楷体" panose="02010609060101010101" pitchFamily="49" charset="-122"/>
              </a:rPr>
              <a:t>EER</a:t>
            </a:r>
            <a:r>
              <a:rPr lang="zh-CN" altLang="en-US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，制冷系数</a:t>
            </a:r>
            <a:r>
              <a:rPr lang="zh-CN" altLang="zh-CN" sz="2800" b="1" i="1" dirty="0" smtClean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8621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ttp://staticqn.qizuang.com/article/20151224/FmM6KM651GOkhduzgJ0Xb9v6OI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9132"/>
          <a:stretch>
            <a:fillRect/>
          </a:stretch>
        </p:blipFill>
        <p:spPr bwMode="auto">
          <a:xfrm>
            <a:off x="107504" y="1340768"/>
            <a:ext cx="255774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767980" y="748303"/>
            <a:ext cx="5873403" cy="2913211"/>
            <a:chOff x="146050" y="919163"/>
            <a:chExt cx="8851900" cy="4497387"/>
          </a:xfrm>
        </p:grpSpPr>
        <p:pic>
          <p:nvPicPr>
            <p:cNvPr id="8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" y="919163"/>
              <a:ext cx="8851900" cy="449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圆角矩形 6"/>
            <p:cNvSpPr>
              <a:spLocks noChangeArrowheads="1"/>
            </p:cNvSpPr>
            <p:nvPr/>
          </p:nvSpPr>
          <p:spPr bwMode="auto">
            <a:xfrm>
              <a:off x="1476375" y="3359150"/>
              <a:ext cx="7521575" cy="685800"/>
            </a:xfrm>
            <a:prstGeom prst="roundRect">
              <a:avLst>
                <a:gd name="adj" fmla="val 16667"/>
              </a:avLst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41105" y="3661514"/>
            <a:ext cx="5472608" cy="3103687"/>
            <a:chOff x="4716016" y="846138"/>
            <a:chExt cx="9144000" cy="5470525"/>
          </a:xfrm>
        </p:grpSpPr>
        <p:pic>
          <p:nvPicPr>
            <p:cNvPr id="11" name="Picture 2" descr="http://www.yzdsb.com.cn/pic/out/1000/IT/cr/2011/0701/2936954998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846138"/>
              <a:ext cx="9144000" cy="547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圆角矩形 5"/>
            <p:cNvSpPr>
              <a:spLocks noChangeArrowheads="1"/>
            </p:cNvSpPr>
            <p:nvPr/>
          </p:nvSpPr>
          <p:spPr bwMode="auto">
            <a:xfrm>
              <a:off x="5995541" y="3027362"/>
              <a:ext cx="7864475" cy="1108075"/>
            </a:xfrm>
            <a:prstGeom prst="roundRect">
              <a:avLst>
                <a:gd name="adj" fmla="val 16667"/>
              </a:avLst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3" name="矩形 12"/>
          <p:cNvSpPr/>
          <p:nvPr/>
        </p:nvSpPr>
        <p:spPr>
          <a:xfrm>
            <a:off x="4365802" y="748303"/>
            <a:ext cx="29889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非变频空调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67980" y="3661514"/>
            <a:ext cx="29889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变频空调</a:t>
            </a:r>
            <a:endParaRPr lang="zh-CN" altLang="en-US" dirty="0"/>
          </a:p>
        </p:txBody>
      </p:sp>
      <p:pic>
        <p:nvPicPr>
          <p:cNvPr id="15" name="Picture 2" descr="http://i2.sinaimg.cn/IT/e/2010-05-06/1273109764_5XxqU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92" r="9525"/>
          <a:stretch/>
        </p:blipFill>
        <p:spPr bwMode="auto">
          <a:xfrm>
            <a:off x="9388762" y="2157530"/>
            <a:ext cx="1413661" cy="3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09961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2_Noteboo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E:\Microsoft Office\Templates\Presentation Designs\Notebook.pot</Template>
  <TotalTime>10501</TotalTime>
  <Words>898</Words>
  <Application>Microsoft Office PowerPoint</Application>
  <PresentationFormat>全屏显示(4:3)</PresentationFormat>
  <Paragraphs>221</Paragraphs>
  <Slides>35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2_Notebook</vt:lpstr>
      <vt:lpstr>Visio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《工程热力学》</dc:title>
  <dc:creator>huaym</dc:creator>
  <cp:lastModifiedBy>liuqian</cp:lastModifiedBy>
  <cp:revision>1139</cp:revision>
  <dcterms:created xsi:type="dcterms:W3CDTF">2003-09-13T08:01:03Z</dcterms:created>
  <dcterms:modified xsi:type="dcterms:W3CDTF">2018-12-29T03:39:44Z</dcterms:modified>
</cp:coreProperties>
</file>