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9" r:id="rId3"/>
    <p:sldId id="257" r:id="rId4"/>
    <p:sldId id="265" r:id="rId5"/>
    <p:sldId id="259" r:id="rId6"/>
    <p:sldId id="266" r:id="rId7"/>
    <p:sldId id="26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58"/>
    <p:restoredTop sz="94643"/>
  </p:normalViewPr>
  <p:slideViewPr>
    <p:cSldViewPr snapToGrid="0" snapToObjects="1">
      <p:cViewPr varScale="1">
        <p:scale>
          <a:sx n="103" d="100"/>
          <a:sy n="103" d="100"/>
        </p:scale>
        <p:origin x="16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34371D-E443-4B44-BE25-1C84CEFD450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982896B-4C4D-4C94-9F15-9463E87F8565}">
      <dgm:prSet custT="1"/>
      <dgm:spPr/>
      <dgm:t>
        <a:bodyPr/>
        <a:lstStyle/>
        <a:p>
          <a:pPr>
            <a:lnSpc>
              <a:spcPct val="100000"/>
            </a:lnSpc>
          </a:pPr>
          <a:r>
            <a:rPr kumimoji="1" lang="en-CA" sz="1800" dirty="0"/>
            <a:t>The key objective of the ensemble methods is to reduce bias and variance.</a:t>
          </a:r>
          <a:endParaRPr lang="en-US" sz="1800" dirty="0"/>
        </a:p>
      </dgm:t>
    </dgm:pt>
    <dgm:pt modelId="{B1CFF4D9-6EA4-46BD-B769-9910D4CB7C2B}" type="parTrans" cxnId="{33B1EE12-39DC-4E37-87EB-CB9C9411FA48}">
      <dgm:prSet/>
      <dgm:spPr/>
      <dgm:t>
        <a:bodyPr/>
        <a:lstStyle/>
        <a:p>
          <a:endParaRPr lang="en-US"/>
        </a:p>
      </dgm:t>
    </dgm:pt>
    <dgm:pt modelId="{D2DD2321-3E33-49D2-9108-79946D461EF7}" type="sibTrans" cxnId="{33B1EE12-39DC-4E37-87EB-CB9C9411FA48}">
      <dgm:prSet/>
      <dgm:spPr/>
      <dgm:t>
        <a:bodyPr/>
        <a:lstStyle/>
        <a:p>
          <a:pPr>
            <a:lnSpc>
              <a:spcPct val="100000"/>
            </a:lnSpc>
          </a:pPr>
          <a:endParaRPr lang="en-US"/>
        </a:p>
      </dgm:t>
    </dgm:pt>
    <dgm:pt modelId="{8FC77756-2B5D-424E-8399-411B9AEC591A}">
      <dgm:prSet custT="1"/>
      <dgm:spPr/>
      <dgm:t>
        <a:bodyPr/>
        <a:lstStyle/>
        <a:p>
          <a:pPr>
            <a:lnSpc>
              <a:spcPct val="100000"/>
            </a:lnSpc>
          </a:pPr>
          <a:r>
            <a:rPr kumimoji="1" lang="en-CA" sz="1800" dirty="0"/>
            <a:t>Ensembles of Classifiers is combining the classification results from different classifiers to produce the final output.</a:t>
          </a:r>
          <a:endParaRPr lang="en-US" sz="1800" dirty="0"/>
        </a:p>
      </dgm:t>
    </dgm:pt>
    <dgm:pt modelId="{E20BFFFC-A344-4794-8061-9541F19DA589}" type="parTrans" cxnId="{FDCFA863-159B-4E50-8188-2718F20802B5}">
      <dgm:prSet/>
      <dgm:spPr/>
      <dgm:t>
        <a:bodyPr/>
        <a:lstStyle/>
        <a:p>
          <a:endParaRPr lang="en-US"/>
        </a:p>
      </dgm:t>
    </dgm:pt>
    <dgm:pt modelId="{19081F60-6416-4C6E-AC84-8ABBF7CDF2CE}" type="sibTrans" cxnId="{FDCFA863-159B-4E50-8188-2718F20802B5}">
      <dgm:prSet/>
      <dgm:spPr/>
      <dgm:t>
        <a:bodyPr/>
        <a:lstStyle/>
        <a:p>
          <a:endParaRPr lang="en-US"/>
        </a:p>
      </dgm:t>
    </dgm:pt>
    <dgm:pt modelId="{9B697998-136E-4A8D-84DF-1239F2D914B7}" type="pres">
      <dgm:prSet presAssocID="{F734371D-E443-4B44-BE25-1C84CEFD450F}" presName="root" presStyleCnt="0">
        <dgm:presLayoutVars>
          <dgm:dir/>
          <dgm:resizeHandles val="exact"/>
        </dgm:presLayoutVars>
      </dgm:prSet>
      <dgm:spPr/>
    </dgm:pt>
    <dgm:pt modelId="{0E5D99C6-2067-4DB3-9E02-E200A56611B3}" type="pres">
      <dgm:prSet presAssocID="{F734371D-E443-4B44-BE25-1C84CEFD450F}" presName="container" presStyleCnt="0">
        <dgm:presLayoutVars>
          <dgm:dir/>
          <dgm:resizeHandles val="exact"/>
        </dgm:presLayoutVars>
      </dgm:prSet>
      <dgm:spPr/>
    </dgm:pt>
    <dgm:pt modelId="{0167D76C-9692-48F3-8C0C-5DF9BC1CFBF8}" type="pres">
      <dgm:prSet presAssocID="{5982896B-4C4D-4C94-9F15-9463E87F8565}" presName="compNode" presStyleCnt="0"/>
      <dgm:spPr/>
    </dgm:pt>
    <dgm:pt modelId="{532B0174-2FEB-43E1-BD3E-536505A9A105}" type="pres">
      <dgm:prSet presAssocID="{5982896B-4C4D-4C94-9F15-9463E87F8565}" presName="iconBgRect" presStyleLbl="bgShp" presStyleIdx="0" presStyleCnt="2"/>
      <dgm:spPr/>
    </dgm:pt>
    <dgm:pt modelId="{8CDB107C-6945-4AC3-8904-794FF80A254C}" type="pres">
      <dgm:prSet presAssocID="{5982896B-4C4D-4C94-9F15-9463E87F85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C92B2C97-0122-4FED-B612-0EE1863A4C41}" type="pres">
      <dgm:prSet presAssocID="{5982896B-4C4D-4C94-9F15-9463E87F8565}" presName="spaceRect" presStyleCnt="0"/>
      <dgm:spPr/>
    </dgm:pt>
    <dgm:pt modelId="{37885A3D-514C-47E5-8434-6356E61EC436}" type="pres">
      <dgm:prSet presAssocID="{5982896B-4C4D-4C94-9F15-9463E87F8565}" presName="textRect" presStyleLbl="revTx" presStyleIdx="0" presStyleCnt="2">
        <dgm:presLayoutVars>
          <dgm:chMax val="1"/>
          <dgm:chPref val="1"/>
        </dgm:presLayoutVars>
      </dgm:prSet>
      <dgm:spPr/>
    </dgm:pt>
    <dgm:pt modelId="{49095FB5-0C16-49D8-8E52-9673E50704B0}" type="pres">
      <dgm:prSet presAssocID="{D2DD2321-3E33-49D2-9108-79946D461EF7}" presName="sibTrans" presStyleLbl="sibTrans2D1" presStyleIdx="0" presStyleCnt="0"/>
      <dgm:spPr/>
    </dgm:pt>
    <dgm:pt modelId="{5621169F-3E50-4AF1-BB74-067FA4A5364D}" type="pres">
      <dgm:prSet presAssocID="{8FC77756-2B5D-424E-8399-411B9AEC591A}" presName="compNode" presStyleCnt="0"/>
      <dgm:spPr/>
    </dgm:pt>
    <dgm:pt modelId="{DDC42B4A-9B98-4917-822E-57FA88F9900B}" type="pres">
      <dgm:prSet presAssocID="{8FC77756-2B5D-424E-8399-411B9AEC591A}" presName="iconBgRect" presStyleLbl="bgShp" presStyleIdx="1" presStyleCnt="2"/>
      <dgm:spPr/>
    </dgm:pt>
    <dgm:pt modelId="{5D08FF6A-FE43-44AC-88F1-D6563C383606}" type="pres">
      <dgm:prSet presAssocID="{8FC77756-2B5D-424E-8399-411B9AEC59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教室"/>
        </a:ext>
      </dgm:extLst>
    </dgm:pt>
    <dgm:pt modelId="{04FF3D7D-6148-4B07-B84B-37CCC42A739A}" type="pres">
      <dgm:prSet presAssocID="{8FC77756-2B5D-424E-8399-411B9AEC591A}" presName="spaceRect" presStyleCnt="0"/>
      <dgm:spPr/>
    </dgm:pt>
    <dgm:pt modelId="{865C5B7F-38C7-43A9-A5D5-17282C5166B1}" type="pres">
      <dgm:prSet presAssocID="{8FC77756-2B5D-424E-8399-411B9AEC591A}" presName="textRect" presStyleLbl="revTx" presStyleIdx="1" presStyleCnt="2">
        <dgm:presLayoutVars>
          <dgm:chMax val="1"/>
          <dgm:chPref val="1"/>
        </dgm:presLayoutVars>
      </dgm:prSet>
      <dgm:spPr/>
    </dgm:pt>
  </dgm:ptLst>
  <dgm:cxnLst>
    <dgm:cxn modelId="{33B1EE12-39DC-4E37-87EB-CB9C9411FA48}" srcId="{F734371D-E443-4B44-BE25-1C84CEFD450F}" destId="{5982896B-4C4D-4C94-9F15-9463E87F8565}" srcOrd="0" destOrd="0" parTransId="{B1CFF4D9-6EA4-46BD-B769-9910D4CB7C2B}" sibTransId="{D2DD2321-3E33-49D2-9108-79946D461EF7}"/>
    <dgm:cxn modelId="{ECA13419-5E9B-4180-AB4A-5D2ED5114D7E}" type="presOf" srcId="{8FC77756-2B5D-424E-8399-411B9AEC591A}" destId="{865C5B7F-38C7-43A9-A5D5-17282C5166B1}" srcOrd="0" destOrd="0" presId="urn:microsoft.com/office/officeart/2018/2/layout/IconCircleList"/>
    <dgm:cxn modelId="{1E92A52C-C0E6-4F21-9545-19E8CB0BA9E8}" type="presOf" srcId="{D2DD2321-3E33-49D2-9108-79946D461EF7}" destId="{49095FB5-0C16-49D8-8E52-9673E50704B0}" srcOrd="0" destOrd="0" presId="urn:microsoft.com/office/officeart/2018/2/layout/IconCircleList"/>
    <dgm:cxn modelId="{FDCFA863-159B-4E50-8188-2718F20802B5}" srcId="{F734371D-E443-4B44-BE25-1C84CEFD450F}" destId="{8FC77756-2B5D-424E-8399-411B9AEC591A}" srcOrd="1" destOrd="0" parTransId="{E20BFFFC-A344-4794-8061-9541F19DA589}" sibTransId="{19081F60-6416-4C6E-AC84-8ABBF7CDF2CE}"/>
    <dgm:cxn modelId="{40E3F9AF-E0B1-4B45-B2F3-45FAF4F0C18A}" type="presOf" srcId="{F734371D-E443-4B44-BE25-1C84CEFD450F}" destId="{9B697998-136E-4A8D-84DF-1239F2D914B7}" srcOrd="0" destOrd="0" presId="urn:microsoft.com/office/officeart/2018/2/layout/IconCircleList"/>
    <dgm:cxn modelId="{D9AB97B3-A05B-43AD-BF6D-654BA859537D}" type="presOf" srcId="{5982896B-4C4D-4C94-9F15-9463E87F8565}" destId="{37885A3D-514C-47E5-8434-6356E61EC436}" srcOrd="0" destOrd="0" presId="urn:microsoft.com/office/officeart/2018/2/layout/IconCircleList"/>
    <dgm:cxn modelId="{FDF53B3F-9B42-45F4-8406-BEB56AE8FC5B}" type="presParOf" srcId="{9B697998-136E-4A8D-84DF-1239F2D914B7}" destId="{0E5D99C6-2067-4DB3-9E02-E200A56611B3}" srcOrd="0" destOrd="0" presId="urn:microsoft.com/office/officeart/2018/2/layout/IconCircleList"/>
    <dgm:cxn modelId="{CC6019A6-6DB6-4DD1-B2B5-FC7698DFE5BA}" type="presParOf" srcId="{0E5D99C6-2067-4DB3-9E02-E200A56611B3}" destId="{0167D76C-9692-48F3-8C0C-5DF9BC1CFBF8}" srcOrd="0" destOrd="0" presId="urn:microsoft.com/office/officeart/2018/2/layout/IconCircleList"/>
    <dgm:cxn modelId="{3A605F90-B337-4CA4-8F3B-98CC1906A1F7}" type="presParOf" srcId="{0167D76C-9692-48F3-8C0C-5DF9BC1CFBF8}" destId="{532B0174-2FEB-43E1-BD3E-536505A9A105}" srcOrd="0" destOrd="0" presId="urn:microsoft.com/office/officeart/2018/2/layout/IconCircleList"/>
    <dgm:cxn modelId="{40FEB369-1442-4E35-AF85-9694D53139B0}" type="presParOf" srcId="{0167D76C-9692-48F3-8C0C-5DF9BC1CFBF8}" destId="{8CDB107C-6945-4AC3-8904-794FF80A254C}" srcOrd="1" destOrd="0" presId="urn:microsoft.com/office/officeart/2018/2/layout/IconCircleList"/>
    <dgm:cxn modelId="{9F0FD08A-94B0-44A5-B788-A42AD2155131}" type="presParOf" srcId="{0167D76C-9692-48F3-8C0C-5DF9BC1CFBF8}" destId="{C92B2C97-0122-4FED-B612-0EE1863A4C41}" srcOrd="2" destOrd="0" presId="urn:microsoft.com/office/officeart/2018/2/layout/IconCircleList"/>
    <dgm:cxn modelId="{D551AF09-6F98-492C-9983-D9D33AFFC4F9}" type="presParOf" srcId="{0167D76C-9692-48F3-8C0C-5DF9BC1CFBF8}" destId="{37885A3D-514C-47E5-8434-6356E61EC436}" srcOrd="3" destOrd="0" presId="urn:microsoft.com/office/officeart/2018/2/layout/IconCircleList"/>
    <dgm:cxn modelId="{B0FA7C45-E955-4464-A6F9-2E30D6FEDD4E}" type="presParOf" srcId="{0E5D99C6-2067-4DB3-9E02-E200A56611B3}" destId="{49095FB5-0C16-49D8-8E52-9673E50704B0}" srcOrd="1" destOrd="0" presId="urn:microsoft.com/office/officeart/2018/2/layout/IconCircleList"/>
    <dgm:cxn modelId="{F29A72FD-30CE-4FAC-8587-18B4B5D1C87A}" type="presParOf" srcId="{0E5D99C6-2067-4DB3-9E02-E200A56611B3}" destId="{5621169F-3E50-4AF1-BB74-067FA4A5364D}" srcOrd="2" destOrd="0" presId="urn:microsoft.com/office/officeart/2018/2/layout/IconCircleList"/>
    <dgm:cxn modelId="{C7064EB5-B6D4-448B-B704-9D48E8F23966}" type="presParOf" srcId="{5621169F-3E50-4AF1-BB74-067FA4A5364D}" destId="{DDC42B4A-9B98-4917-822E-57FA88F9900B}" srcOrd="0" destOrd="0" presId="urn:microsoft.com/office/officeart/2018/2/layout/IconCircleList"/>
    <dgm:cxn modelId="{F36A4621-A853-42E3-AB30-418D1890C1CB}" type="presParOf" srcId="{5621169F-3E50-4AF1-BB74-067FA4A5364D}" destId="{5D08FF6A-FE43-44AC-88F1-D6563C383606}" srcOrd="1" destOrd="0" presId="urn:microsoft.com/office/officeart/2018/2/layout/IconCircleList"/>
    <dgm:cxn modelId="{D651D739-D798-4B57-9DA4-0DC18FF0FB80}" type="presParOf" srcId="{5621169F-3E50-4AF1-BB74-067FA4A5364D}" destId="{04FF3D7D-6148-4B07-B84B-37CCC42A739A}" srcOrd="2" destOrd="0" presId="urn:microsoft.com/office/officeart/2018/2/layout/IconCircleList"/>
    <dgm:cxn modelId="{F9EB9515-2920-4806-B4D9-9C7AD209D2F5}" type="presParOf" srcId="{5621169F-3E50-4AF1-BB74-067FA4A5364D}" destId="{865C5B7F-38C7-43A9-A5D5-17282C5166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B0174-2FEB-43E1-BD3E-536505A9A105}">
      <dsp:nvSpPr>
        <dsp:cNvPr id="0" name=""/>
        <dsp:cNvSpPr/>
      </dsp:nvSpPr>
      <dsp:spPr>
        <a:xfrm>
          <a:off x="545324" y="893281"/>
          <a:ext cx="1124552" cy="1124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B107C-6945-4AC3-8904-794FF80A254C}">
      <dsp:nvSpPr>
        <dsp:cNvPr id="0" name=""/>
        <dsp:cNvSpPr/>
      </dsp:nvSpPr>
      <dsp:spPr>
        <a:xfrm>
          <a:off x="781480" y="1129437"/>
          <a:ext cx="652240" cy="652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885A3D-514C-47E5-8434-6356E61EC436}">
      <dsp:nvSpPr>
        <dsp:cNvPr id="0" name=""/>
        <dsp:cNvSpPr/>
      </dsp:nvSpPr>
      <dsp:spPr>
        <a:xfrm>
          <a:off x="1910852" y="893281"/>
          <a:ext cx="2650731" cy="112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kumimoji="1" lang="en-CA" sz="1800" kern="1200" dirty="0"/>
            <a:t>The key objective of the ensemble methods is to reduce bias and variance.</a:t>
          </a:r>
          <a:endParaRPr lang="en-US" sz="1800" kern="1200" dirty="0"/>
        </a:p>
      </dsp:txBody>
      <dsp:txXfrm>
        <a:off x="1910852" y="893281"/>
        <a:ext cx="2650731" cy="1124552"/>
      </dsp:txXfrm>
    </dsp:sp>
    <dsp:sp modelId="{DDC42B4A-9B98-4917-822E-57FA88F9900B}">
      <dsp:nvSpPr>
        <dsp:cNvPr id="0" name=""/>
        <dsp:cNvSpPr/>
      </dsp:nvSpPr>
      <dsp:spPr>
        <a:xfrm>
          <a:off x="5023453" y="893281"/>
          <a:ext cx="1124552" cy="1124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8FF6A-FE43-44AC-88F1-D6563C383606}">
      <dsp:nvSpPr>
        <dsp:cNvPr id="0" name=""/>
        <dsp:cNvSpPr/>
      </dsp:nvSpPr>
      <dsp:spPr>
        <a:xfrm>
          <a:off x="5259609" y="1129437"/>
          <a:ext cx="652240" cy="652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C5B7F-38C7-43A9-A5D5-17282C5166B1}">
      <dsp:nvSpPr>
        <dsp:cNvPr id="0" name=""/>
        <dsp:cNvSpPr/>
      </dsp:nvSpPr>
      <dsp:spPr>
        <a:xfrm>
          <a:off x="6388981" y="893281"/>
          <a:ext cx="2650731" cy="112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kumimoji="1" lang="en-CA" sz="1800" kern="1200" dirty="0"/>
            <a:t>Ensembles of Classifiers is combining the classification results from different classifiers to produce the final output.</a:t>
          </a:r>
          <a:endParaRPr lang="en-US" sz="1800" kern="1200" dirty="0"/>
        </a:p>
      </dsp:txBody>
      <dsp:txXfrm>
        <a:off x="6388981" y="893281"/>
        <a:ext cx="2650731" cy="112455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8,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6150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8,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4059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8,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0296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8,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2923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8,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6275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8,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3903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8,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947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8,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941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8,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4412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8,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4002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8,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184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lIns="109728" tIns="109728" rIns="109728" bIns="91440" anchor="ctr"/>
          <a:lstStyle>
            <a:lvl1pPr algn="l">
              <a:defRPr sz="950" cap="none" spc="150" baseline="0">
                <a:solidFill>
                  <a:schemeClr val="tx1">
                    <a:lumMod val="85000"/>
                    <a:lumOff val="15000"/>
                  </a:schemeClr>
                </a:solidFill>
                <a:latin typeface="+mn-lt"/>
              </a:defRPr>
            </a:lvl1pPr>
          </a:lstStyle>
          <a:p>
            <a:fld id="{A33960BD-7AC1-4217-9611-AAA56D3EE38F}" type="datetime4">
              <a:rPr lang="en-US" smtClean="0"/>
              <a:pPr/>
              <a:t>December 8,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lIns="109728" tIns="109728" rIns="109728" bIns="91440" anchor="ctr"/>
          <a:lstStyle>
            <a:lvl1pPr algn="r">
              <a:defRPr sz="950" cap="none" spc="15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lIns="109728" tIns="109728" rIns="109728" bIns="9144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12479352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sldNum="0" hdr="0" ftr="0" dt="0"/>
  <p:txStyles>
    <p:titleStyle>
      <a:lvl1pPr algn="l" defTabSz="914400" rtl="0" eaLnBrk="1" latinLnBrk="0" hangingPunct="1">
        <a:lnSpc>
          <a:spcPct val="110000"/>
        </a:lnSpc>
        <a:spcBef>
          <a:spcPct val="0"/>
        </a:spcBef>
        <a:buNone/>
        <a:defRPr sz="2800" kern="1200" cap="none" spc="25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14000"/>
        </a:lnSpc>
        <a:spcBef>
          <a:spcPts val="1000"/>
        </a:spcBef>
        <a:buSzPct val="80000"/>
        <a:buFont typeface="Arial" panose="020B0604020202020204" pitchFamily="34" charset="0"/>
        <a:buChar char="•"/>
        <a:defRPr sz="2000" kern="1200" spc="12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4000"/>
        </a:lnSpc>
        <a:spcBef>
          <a:spcPts val="500"/>
        </a:spcBef>
        <a:buFontTx/>
        <a:buNone/>
        <a:defRPr sz="1800" kern="1200" spc="12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4000"/>
        </a:lnSpc>
        <a:spcBef>
          <a:spcPts val="500"/>
        </a:spcBef>
        <a:buSzPct val="80000"/>
        <a:buFont typeface="Arial" panose="020B0604020202020204" pitchFamily="34" charset="0"/>
        <a:buChar char="•"/>
        <a:defRPr sz="1600" kern="1200" spc="12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4000"/>
        </a:lnSpc>
        <a:spcBef>
          <a:spcPts val="500"/>
        </a:spcBef>
        <a:buFontTx/>
        <a:buNone/>
        <a:defRPr sz="1400" kern="1200" spc="12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4000"/>
        </a:lnSpc>
        <a:spcBef>
          <a:spcPts val="500"/>
        </a:spcBef>
        <a:buSzPct val="80000"/>
        <a:buFont typeface="Arial" panose="020B0604020202020204" pitchFamily="34" charset="0"/>
        <a:buChar char="•"/>
        <a:defRPr sz="1400" kern="1200" spc="12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7E25B74-6A88-594F-878C-A3A81AB09B10}"/>
              </a:ext>
            </a:extLst>
          </p:cNvPr>
          <p:cNvSpPr>
            <a:spLocks noGrp="1"/>
          </p:cNvSpPr>
          <p:nvPr>
            <p:ph type="ctrTitle"/>
          </p:nvPr>
        </p:nvSpPr>
        <p:spPr>
          <a:xfrm>
            <a:off x="162972" y="1785830"/>
            <a:ext cx="7290271" cy="2449286"/>
          </a:xfrm>
        </p:spPr>
        <p:txBody>
          <a:bodyPr>
            <a:noAutofit/>
          </a:bodyPr>
          <a:lstStyle/>
          <a:p>
            <a:r>
              <a:rPr kumimoji="1" lang="en-CA" altLang="zh-CN" sz="3200" b="1" dirty="0"/>
              <a:t>Classification and prediction for</a:t>
            </a:r>
            <a:br>
              <a:rPr kumimoji="1" lang="en-CA" altLang="zh-CN" sz="3200" b="1" dirty="0"/>
            </a:br>
            <a:r>
              <a:rPr kumimoji="1" lang="en-CA" altLang="zh-CN" sz="3200" b="1" dirty="0"/>
              <a:t> the breast cancer tumors</a:t>
            </a:r>
            <a:br>
              <a:rPr kumimoji="1" lang="en-CA" altLang="zh-CN" sz="3200" b="1" dirty="0"/>
            </a:br>
            <a:endParaRPr kumimoji="1" lang="zh-CN" altLang="en-US" sz="3200" b="1" dirty="0"/>
          </a:p>
        </p:txBody>
      </p:sp>
      <p:sp>
        <p:nvSpPr>
          <p:cNvPr id="3" name="副标题 2">
            <a:extLst>
              <a:ext uri="{FF2B5EF4-FFF2-40B4-BE49-F238E27FC236}">
                <a16:creationId xmlns:a16="http://schemas.microsoft.com/office/drawing/2014/main" id="{9FF6D36A-2A58-FD4D-B915-197FFDA25FA3}"/>
              </a:ext>
            </a:extLst>
          </p:cNvPr>
          <p:cNvSpPr>
            <a:spLocks noGrp="1"/>
          </p:cNvSpPr>
          <p:nvPr>
            <p:ph type="subTitle" idx="1"/>
          </p:nvPr>
        </p:nvSpPr>
        <p:spPr>
          <a:xfrm>
            <a:off x="650220" y="5362246"/>
            <a:ext cx="6965995" cy="1000798"/>
          </a:xfrm>
        </p:spPr>
        <p:txBody>
          <a:bodyPr>
            <a:normAutofit/>
          </a:bodyPr>
          <a:lstStyle/>
          <a:p>
            <a:r>
              <a:rPr kumimoji="1" lang="en-US" altLang="zh-CN" dirty="0"/>
              <a:t>Report by Xinyi Xie, Kexin Fan, Jiawei Zeng</a:t>
            </a:r>
            <a:endParaRPr kumimoji="1" lang="zh-CN" altLang="en-US" dirty="0"/>
          </a:p>
        </p:txBody>
      </p:sp>
      <p:pic>
        <p:nvPicPr>
          <p:cNvPr id="38" name="Picture 3" descr="光纤线">
            <a:extLst>
              <a:ext uri="{FF2B5EF4-FFF2-40B4-BE49-F238E27FC236}">
                <a16:creationId xmlns:a16="http://schemas.microsoft.com/office/drawing/2014/main" id="{BC977F7F-6E2A-441A-8682-6B9D34CC16A2}"/>
              </a:ext>
            </a:extLst>
          </p:cNvPr>
          <p:cNvPicPr>
            <a:picLocks noChangeAspect="1"/>
          </p:cNvPicPr>
          <p:nvPr/>
        </p:nvPicPr>
        <p:blipFill rotWithShape="1">
          <a:blip r:embed="rId2"/>
          <a:srcRect l="32220" r="17992" b="1"/>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225627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F42E4-32D5-E3D5-9CB7-835DB31603D7}"/>
              </a:ext>
            </a:extLst>
          </p:cNvPr>
          <p:cNvSpPr>
            <a:spLocks noGrp="1"/>
          </p:cNvSpPr>
          <p:nvPr>
            <p:ph type="title"/>
          </p:nvPr>
        </p:nvSpPr>
        <p:spPr/>
        <p:txBody>
          <a:bodyPr/>
          <a:lstStyle/>
          <a:p>
            <a:pPr rtl="0">
              <a:spcBef>
                <a:spcPts val="0"/>
              </a:spcBef>
              <a:spcAft>
                <a:spcPts val="0"/>
              </a:spcAft>
            </a:pPr>
            <a:r>
              <a:rPr lang="en-CA" altLang="zh-CN" sz="3200" b="1" i="0" u="none" strike="noStrike" dirty="0">
                <a:solidFill>
                  <a:srgbClr val="000000"/>
                </a:solidFill>
                <a:effectLst/>
                <a:latin typeface="+mj-ea"/>
                <a:ea typeface="+mj-ea"/>
              </a:rPr>
              <a:t>Background</a:t>
            </a:r>
            <a:br>
              <a:rPr lang="en-CA" altLang="zh-CN" sz="3200" b="0" dirty="0">
                <a:effectLst/>
                <a:latin typeface="+mj-ea"/>
                <a:ea typeface="+mj-ea"/>
              </a:rPr>
            </a:br>
            <a:endParaRPr kumimoji="1" lang="zh-CN" altLang="en-US" sz="3200" dirty="0">
              <a:latin typeface="+mj-ea"/>
              <a:ea typeface="+mj-ea"/>
            </a:endParaRPr>
          </a:p>
        </p:txBody>
      </p:sp>
      <p:sp>
        <p:nvSpPr>
          <p:cNvPr id="3" name="内容占位符 2">
            <a:extLst>
              <a:ext uri="{FF2B5EF4-FFF2-40B4-BE49-F238E27FC236}">
                <a16:creationId xmlns:a16="http://schemas.microsoft.com/office/drawing/2014/main" id="{8021EC13-0FF3-289F-7AF6-CBE0C2C36495}"/>
              </a:ext>
            </a:extLst>
          </p:cNvPr>
          <p:cNvSpPr>
            <a:spLocks noGrp="1"/>
          </p:cNvSpPr>
          <p:nvPr>
            <p:ph idx="1"/>
          </p:nvPr>
        </p:nvSpPr>
        <p:spPr/>
        <p:txBody>
          <a:bodyPr/>
          <a:lstStyle/>
          <a:p>
            <a:pPr>
              <a:lnSpc>
                <a:spcPct val="150000"/>
              </a:lnSpc>
            </a:pPr>
            <a:r>
              <a:rPr lang="en-CA" altLang="zh-CN" sz="2000" b="0" i="0" u="none" strike="noStrike" dirty="0">
                <a:solidFill>
                  <a:srgbClr val="000000"/>
                </a:solidFill>
                <a:effectLst/>
                <a:latin typeface="+mn-ea"/>
                <a:ea typeface="+mn-ea"/>
              </a:rPr>
              <a:t>Cancer is a disease in which cells in the body grow out of control. Breast cancer is one of the most common cancers diagnosed. Many of us think of breast cancer as a female disease, but it can also occur in men. We filtered out some of the features in the progress of searching data. Based on these features, we can determine whether a tumor is benign(B) or malignant(M).</a:t>
            </a:r>
            <a:br>
              <a:rPr lang="en-CA" altLang="zh-CN" b="0" dirty="0">
                <a:effectLst/>
                <a:latin typeface="+mn-ea"/>
                <a:ea typeface="+mn-ea"/>
              </a:rPr>
            </a:br>
            <a:br>
              <a:rPr lang="en-CA" altLang="zh-CN" dirty="0">
                <a:latin typeface="+mn-ea"/>
                <a:ea typeface="+mn-ea"/>
              </a:rPr>
            </a:br>
            <a:endParaRPr kumimoji="1" lang="zh-CN" altLang="en-US" dirty="0">
              <a:latin typeface="+mn-ea"/>
              <a:ea typeface="+mn-ea"/>
            </a:endParaRPr>
          </a:p>
        </p:txBody>
      </p:sp>
    </p:spTree>
    <p:extLst>
      <p:ext uri="{BB962C8B-B14F-4D97-AF65-F5344CB8AC3E}">
        <p14:creationId xmlns:p14="http://schemas.microsoft.com/office/powerpoint/2010/main" val="208114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EF79B-2D44-6941-9600-E81B2EA961FE}"/>
              </a:ext>
            </a:extLst>
          </p:cNvPr>
          <p:cNvSpPr>
            <a:spLocks noGrp="1"/>
          </p:cNvSpPr>
          <p:nvPr>
            <p:ph type="title"/>
          </p:nvPr>
        </p:nvSpPr>
        <p:spPr>
          <a:xfrm>
            <a:off x="762121" y="272716"/>
            <a:ext cx="9810604" cy="1216024"/>
          </a:xfrm>
        </p:spPr>
        <p:txBody>
          <a:bodyPr/>
          <a:lstStyle/>
          <a:p>
            <a:r>
              <a:rPr kumimoji="1" lang="en-CA" altLang="zh-CN" sz="3200" b="1" dirty="0"/>
              <a:t>Data &amp; objective</a:t>
            </a:r>
            <a:endParaRPr kumimoji="1" lang="zh-CN" altLang="en-US" sz="3200" b="1" dirty="0"/>
          </a:p>
        </p:txBody>
      </p:sp>
      <p:sp>
        <p:nvSpPr>
          <p:cNvPr id="3" name="内容占位符 2">
            <a:extLst>
              <a:ext uri="{FF2B5EF4-FFF2-40B4-BE49-F238E27FC236}">
                <a16:creationId xmlns:a16="http://schemas.microsoft.com/office/drawing/2014/main" id="{317F865F-F7AB-5D4D-B69B-98C0F8E1CE90}"/>
              </a:ext>
            </a:extLst>
          </p:cNvPr>
          <p:cNvSpPr>
            <a:spLocks noGrp="1"/>
          </p:cNvSpPr>
          <p:nvPr>
            <p:ph idx="1"/>
          </p:nvPr>
        </p:nvSpPr>
        <p:spPr>
          <a:xfrm>
            <a:off x="611666" y="2574758"/>
            <a:ext cx="10968668" cy="5207629"/>
          </a:xfrm>
        </p:spPr>
        <p:txBody>
          <a:bodyPr anchor="ctr"/>
          <a:lstStyle/>
          <a:p>
            <a:pPr>
              <a:lnSpc>
                <a:spcPct val="150000"/>
              </a:lnSpc>
            </a:pPr>
            <a:r>
              <a:rPr kumimoji="1" lang="en-US" altLang="zh-CN" dirty="0">
                <a:solidFill>
                  <a:schemeClr val="tx1"/>
                </a:solidFill>
              </a:rPr>
              <a:t>Features are computed from a digitized image of a fine needle aspirate of a breast mass. </a:t>
            </a:r>
          </a:p>
          <a:p>
            <a:pPr>
              <a:lnSpc>
                <a:spcPct val="150000"/>
              </a:lnSpc>
            </a:pPr>
            <a:r>
              <a:rPr lang="en-CA" altLang="zh-CN" dirty="0">
                <a:solidFill>
                  <a:srgbClr val="000000"/>
                </a:solidFill>
              </a:rPr>
              <a:t>D</a:t>
            </a:r>
            <a:r>
              <a:rPr lang="en-CA" altLang="zh-CN" b="0" i="0" u="none" strike="noStrike" dirty="0">
                <a:solidFill>
                  <a:srgbClr val="000000"/>
                </a:solidFill>
                <a:effectLst/>
              </a:rPr>
              <a:t>iagnosis as attribute factors and 10 real-valued features.</a:t>
            </a:r>
          </a:p>
          <a:p>
            <a:pPr>
              <a:lnSpc>
                <a:spcPct val="150000"/>
              </a:lnSpc>
            </a:pPr>
            <a:r>
              <a:rPr kumimoji="1" lang="en-CA" altLang="zh-CN" dirty="0">
                <a:solidFill>
                  <a:srgbClr val="000000"/>
                </a:solidFill>
              </a:rPr>
              <a:t>No missing attribute values</a:t>
            </a:r>
            <a:endParaRPr kumimoji="1" lang="en-US" altLang="zh-CN" dirty="0">
              <a:solidFill>
                <a:schemeClr val="tx1"/>
              </a:solidFill>
            </a:endParaRPr>
          </a:p>
          <a:p>
            <a:pPr>
              <a:lnSpc>
                <a:spcPct val="150000"/>
              </a:lnSpc>
            </a:pPr>
            <a:endParaRPr kumimoji="1" lang="en-US" altLang="zh-CN" dirty="0">
              <a:solidFill>
                <a:schemeClr val="tx1"/>
              </a:solidFill>
            </a:endParaRPr>
          </a:p>
          <a:p>
            <a:pPr>
              <a:lnSpc>
                <a:spcPct val="150000"/>
              </a:lnSpc>
            </a:pPr>
            <a:r>
              <a:rPr lang="en-CA" altLang="zh-CN" b="0" i="0" u="none" strike="noStrike" dirty="0">
                <a:solidFill>
                  <a:srgbClr val="000000"/>
                </a:solidFill>
                <a:effectLst/>
              </a:rPr>
              <a:t>Our objective of this project is to investigate the most optimal way to classify tumors as benign and malignant, provide an understanding of the process of organizing and preparing data, selecting features and applying machine learning tools.</a:t>
            </a:r>
            <a:endParaRPr kumimoji="1" lang="en-US" altLang="zh-CN" dirty="0">
              <a:solidFill>
                <a:schemeClr val="tx1"/>
              </a:solidFill>
            </a:endParaRPr>
          </a:p>
          <a:p>
            <a:pPr>
              <a:lnSpc>
                <a:spcPct val="150000"/>
              </a:lnSpc>
            </a:pPr>
            <a:endParaRPr kumimoji="1" lang="en-US" altLang="zh-CN" dirty="0">
              <a:solidFill>
                <a:schemeClr val="tx1"/>
              </a:solidFill>
            </a:endParaRPr>
          </a:p>
          <a:p>
            <a:pPr>
              <a:lnSpc>
                <a:spcPct val="150000"/>
              </a:lnSpc>
            </a:pPr>
            <a:endParaRPr kumimoji="1" lang="en-US" altLang="zh-CN" dirty="0">
              <a:solidFill>
                <a:schemeClr val="tx1"/>
              </a:solidFill>
            </a:endParaRPr>
          </a:p>
          <a:p>
            <a:pPr>
              <a:lnSpc>
                <a:spcPct val="150000"/>
              </a:lnSpc>
            </a:pPr>
            <a:endParaRPr kumimoji="1" lang="en-US" altLang="zh-CN" dirty="0">
              <a:solidFill>
                <a:schemeClr val="tx1"/>
              </a:solidFill>
            </a:endParaRPr>
          </a:p>
          <a:p>
            <a:pPr marL="0" indent="0">
              <a:lnSpc>
                <a:spcPct val="150000"/>
              </a:lnSpc>
              <a:buNone/>
            </a:pPr>
            <a:endParaRPr kumimoji="1" lang="en-US" altLang="zh-CN" dirty="0">
              <a:solidFill>
                <a:schemeClr val="tx1"/>
              </a:solidFill>
            </a:endParaRPr>
          </a:p>
        </p:txBody>
      </p:sp>
    </p:spTree>
    <p:extLst>
      <p:ext uri="{BB962C8B-B14F-4D97-AF65-F5344CB8AC3E}">
        <p14:creationId xmlns:p14="http://schemas.microsoft.com/office/powerpoint/2010/main" val="2367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EF79B-2D44-6941-9600-E81B2EA961FE}"/>
              </a:ext>
            </a:extLst>
          </p:cNvPr>
          <p:cNvSpPr>
            <a:spLocks noGrp="1"/>
          </p:cNvSpPr>
          <p:nvPr>
            <p:ph type="title"/>
          </p:nvPr>
        </p:nvSpPr>
        <p:spPr>
          <a:xfrm>
            <a:off x="762121" y="272716"/>
            <a:ext cx="9810604" cy="1216024"/>
          </a:xfrm>
        </p:spPr>
        <p:txBody>
          <a:bodyPr/>
          <a:lstStyle/>
          <a:p>
            <a:r>
              <a:rPr kumimoji="1" lang="en-CA" altLang="zh-CN" sz="3200" b="1" dirty="0"/>
              <a:t>Data preparation</a:t>
            </a:r>
            <a:endParaRPr kumimoji="1" lang="zh-CN" altLang="en-US" sz="3200" b="1" dirty="0"/>
          </a:p>
        </p:txBody>
      </p:sp>
      <p:sp>
        <p:nvSpPr>
          <p:cNvPr id="4" name="文本框 3">
            <a:extLst>
              <a:ext uri="{FF2B5EF4-FFF2-40B4-BE49-F238E27FC236}">
                <a16:creationId xmlns:a16="http://schemas.microsoft.com/office/drawing/2014/main" id="{F0910195-A5E3-7F0E-53DA-09A473804D76}"/>
              </a:ext>
            </a:extLst>
          </p:cNvPr>
          <p:cNvSpPr txBox="1"/>
          <p:nvPr/>
        </p:nvSpPr>
        <p:spPr>
          <a:xfrm>
            <a:off x="762121" y="1333120"/>
            <a:ext cx="10744200" cy="960328"/>
          </a:xfrm>
          <a:prstGeom prst="rect">
            <a:avLst/>
          </a:prstGeom>
          <a:noFill/>
        </p:spPr>
        <p:txBody>
          <a:bodyPr wrap="square" rtlCol="0">
            <a:spAutoFit/>
          </a:bodyPr>
          <a:lstStyle/>
          <a:p>
            <a:pPr marL="342900" indent="-342900">
              <a:lnSpc>
                <a:spcPct val="150000"/>
              </a:lnSpc>
              <a:buAutoNum type="arabicPeriod"/>
            </a:pPr>
            <a:r>
              <a:rPr lang="en-CA" altLang="zh-CN" sz="2000" b="0" i="0" u="none" strike="noStrike" dirty="0">
                <a:solidFill>
                  <a:srgbClr val="000000"/>
                </a:solidFill>
                <a:effectLst/>
              </a:rPr>
              <a:t>Clean and Generate data</a:t>
            </a:r>
          </a:p>
          <a:p>
            <a:pPr marL="342900" indent="-342900">
              <a:lnSpc>
                <a:spcPct val="150000"/>
              </a:lnSpc>
              <a:buAutoNum type="arabicPeriod"/>
            </a:pPr>
            <a:r>
              <a:rPr lang="en-CA" altLang="zh-CN" sz="2000" b="0" i="0" u="none" strike="noStrike" dirty="0">
                <a:solidFill>
                  <a:srgbClr val="000000"/>
                </a:solidFill>
                <a:effectLst/>
              </a:rPr>
              <a:t>Visualizing data</a:t>
            </a:r>
            <a:endParaRPr lang="en-CA" altLang="zh-CN" sz="2000" dirty="0">
              <a:solidFill>
                <a:srgbClr val="000000"/>
              </a:solidFill>
            </a:endParaRPr>
          </a:p>
        </p:txBody>
      </p:sp>
      <p:sp>
        <p:nvSpPr>
          <p:cNvPr id="6" name="文本框 5">
            <a:extLst>
              <a:ext uri="{FF2B5EF4-FFF2-40B4-BE49-F238E27FC236}">
                <a16:creationId xmlns:a16="http://schemas.microsoft.com/office/drawing/2014/main" id="{600E7853-AA30-32E0-F508-1444FC60B5AF}"/>
              </a:ext>
            </a:extLst>
          </p:cNvPr>
          <p:cNvSpPr txBox="1"/>
          <p:nvPr/>
        </p:nvSpPr>
        <p:spPr>
          <a:xfrm>
            <a:off x="762121" y="2587624"/>
            <a:ext cx="4289258" cy="584775"/>
          </a:xfrm>
          <a:prstGeom prst="rect">
            <a:avLst/>
          </a:prstGeom>
          <a:noFill/>
        </p:spPr>
        <p:txBody>
          <a:bodyPr wrap="square">
            <a:spAutoFit/>
          </a:bodyPr>
          <a:lstStyle/>
          <a:p>
            <a:r>
              <a:rPr lang="en-CA" altLang="zh-CN" sz="3200" b="1" dirty="0">
                <a:latin typeface="+mj-lt"/>
                <a:ea typeface="+mj-ea"/>
              </a:rPr>
              <a:t>Ensemble</a:t>
            </a:r>
            <a:endParaRPr lang="zh-CN" altLang="en-US" sz="3200" b="1" dirty="0">
              <a:latin typeface="+mj-lt"/>
              <a:ea typeface="+mj-ea"/>
            </a:endParaRPr>
          </a:p>
        </p:txBody>
      </p:sp>
      <p:graphicFrame>
        <p:nvGraphicFramePr>
          <p:cNvPr id="9" name="文本框 6">
            <a:extLst>
              <a:ext uri="{FF2B5EF4-FFF2-40B4-BE49-F238E27FC236}">
                <a16:creationId xmlns:a16="http://schemas.microsoft.com/office/drawing/2014/main" id="{5482E436-EDAE-1D4E-393E-EE62E8BCE101}"/>
              </a:ext>
            </a:extLst>
          </p:cNvPr>
          <p:cNvGraphicFramePr/>
          <p:nvPr>
            <p:extLst>
              <p:ext uri="{D42A27DB-BD31-4B8C-83A1-F6EECF244321}">
                <p14:modId xmlns:p14="http://schemas.microsoft.com/office/powerpoint/2010/main" val="3065491785"/>
              </p:ext>
            </p:extLst>
          </p:nvPr>
        </p:nvGraphicFramePr>
        <p:xfrm>
          <a:off x="762121" y="2912168"/>
          <a:ext cx="9585037" cy="291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3EDAC15E-1B9C-6C74-461D-183302B858E1}"/>
              </a:ext>
            </a:extLst>
          </p:cNvPr>
          <p:cNvSpPr txBox="1"/>
          <p:nvPr/>
        </p:nvSpPr>
        <p:spPr>
          <a:xfrm>
            <a:off x="1140311" y="5712311"/>
            <a:ext cx="5974649" cy="369332"/>
          </a:xfrm>
          <a:prstGeom prst="rect">
            <a:avLst/>
          </a:prstGeom>
          <a:noFill/>
        </p:spPr>
        <p:txBody>
          <a:bodyPr wrap="none" rtlCol="0">
            <a:spAutoFit/>
          </a:bodyPr>
          <a:lstStyle/>
          <a:p>
            <a:r>
              <a:rPr kumimoji="1" lang="en-CA" altLang="zh-CN" dirty="0"/>
              <a:t>Four type: Stacking, Blending, Bagging and Boosting</a:t>
            </a:r>
            <a:endParaRPr kumimoji="1" lang="zh-CN" altLang="en-US" dirty="0"/>
          </a:p>
        </p:txBody>
      </p:sp>
    </p:spTree>
    <p:extLst>
      <p:ext uri="{BB962C8B-B14F-4D97-AF65-F5344CB8AC3E}">
        <p14:creationId xmlns:p14="http://schemas.microsoft.com/office/powerpoint/2010/main" val="38402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文本框 3">
            <a:extLst>
              <a:ext uri="{FF2B5EF4-FFF2-40B4-BE49-F238E27FC236}">
                <a16:creationId xmlns:a16="http://schemas.microsoft.com/office/drawing/2014/main" id="{C54BF44A-39A7-2B83-6834-5BAA6EF59C31}"/>
              </a:ext>
            </a:extLst>
          </p:cNvPr>
          <p:cNvSpPr txBox="1"/>
          <p:nvPr/>
        </p:nvSpPr>
        <p:spPr>
          <a:xfrm>
            <a:off x="509214" y="460329"/>
            <a:ext cx="6697960" cy="3328656"/>
          </a:xfrm>
          <a:prstGeom prst="rect">
            <a:avLst/>
          </a:prstGeom>
        </p:spPr>
        <p:txBody>
          <a:bodyPr vert="horz" lIns="91440" tIns="45720" rIns="91440" bIns="45720" rtlCol="0">
            <a:noAutofit/>
          </a:bodyPr>
          <a:lstStyle/>
          <a:p>
            <a:pPr>
              <a:lnSpc>
                <a:spcPct val="150000"/>
              </a:lnSpc>
              <a:spcAft>
                <a:spcPts val="600"/>
              </a:spcAft>
            </a:pPr>
            <a:r>
              <a:rPr kumimoji="1" lang="en-US" altLang="zh-CN" sz="1600" b="1" cap="all" spc="600" dirty="0">
                <a:latin typeface="+mn-ea"/>
              </a:rPr>
              <a:t>Decision tree(base model)</a:t>
            </a:r>
            <a:endParaRPr kumimoji="1" lang="en-US" altLang="zh-CN" sz="1600" spc="50" dirty="0">
              <a:solidFill>
                <a:schemeClr val="tx1">
                  <a:lumMod val="85000"/>
                  <a:lumOff val="15000"/>
                </a:schemeClr>
              </a:solidFill>
              <a:latin typeface="+mn-ea"/>
            </a:endParaRPr>
          </a:p>
          <a:p>
            <a:pPr marL="285750" indent="-285750">
              <a:lnSpc>
                <a:spcPct val="150000"/>
              </a:lnSpc>
              <a:spcAft>
                <a:spcPts val="600"/>
              </a:spcAft>
              <a:buFont typeface="Arial" panose="020B0604020202020204" pitchFamily="34" charset="0"/>
              <a:buChar char="•"/>
            </a:pPr>
            <a:r>
              <a:rPr kumimoji="1" lang="en-US" altLang="zh-CN" sz="1600" spc="50" dirty="0">
                <a:solidFill>
                  <a:schemeClr val="tx1">
                    <a:lumMod val="85000"/>
                    <a:lumOff val="15000"/>
                  </a:schemeClr>
                </a:solidFill>
                <a:latin typeface="+mn-ea"/>
              </a:rPr>
              <a:t>Accuracy score: </a:t>
            </a:r>
            <a:r>
              <a:rPr lang="en-US" altLang="zh-CN" sz="1600" b="0" i="0" u="none" strike="noStrike" dirty="0">
                <a:solidFill>
                  <a:srgbClr val="000000"/>
                </a:solidFill>
                <a:effectLst/>
                <a:latin typeface="+mn-ea"/>
              </a:rPr>
              <a:t>91.228%</a:t>
            </a:r>
            <a:r>
              <a:rPr lang="zh-CN" altLang="en-US" sz="1600" b="0" i="0" u="none" strike="noStrike" dirty="0">
                <a:solidFill>
                  <a:srgbClr val="000000"/>
                </a:solidFill>
                <a:effectLst/>
                <a:latin typeface="+mn-ea"/>
              </a:rPr>
              <a:t> </a:t>
            </a:r>
            <a:r>
              <a:rPr lang="en-US" altLang="zh-CN" sz="1600" b="0" i="0" u="none" strike="noStrike" dirty="0">
                <a:solidFill>
                  <a:srgbClr val="000000"/>
                </a:solidFill>
                <a:effectLst/>
                <a:latin typeface="+mn-ea"/>
              </a:rPr>
              <a:t>&amp;</a:t>
            </a:r>
            <a:r>
              <a:rPr lang="zh-CN" altLang="en-US" sz="1600" b="0" i="0" u="none" strike="noStrike" dirty="0">
                <a:solidFill>
                  <a:srgbClr val="000000"/>
                </a:solidFill>
                <a:effectLst/>
                <a:latin typeface="+mn-ea"/>
              </a:rPr>
              <a:t> </a:t>
            </a:r>
            <a:r>
              <a:rPr lang="en-CA" altLang="zh-CN" sz="1600" dirty="0">
                <a:solidFill>
                  <a:srgbClr val="000000"/>
                </a:solidFill>
                <a:latin typeface="+mn-ea"/>
              </a:rPr>
              <a:t>R</a:t>
            </a:r>
            <a:r>
              <a:rPr lang="en-CA" altLang="zh-CN" sz="1600" b="0" i="0" u="none" strike="noStrike" dirty="0">
                <a:solidFill>
                  <a:srgbClr val="000000"/>
                </a:solidFill>
                <a:effectLst/>
                <a:latin typeface="+mn-ea"/>
              </a:rPr>
              <a:t>ecall score is 0.97115</a:t>
            </a:r>
          </a:p>
          <a:p>
            <a:pPr>
              <a:lnSpc>
                <a:spcPct val="150000"/>
              </a:lnSpc>
            </a:pPr>
            <a:br>
              <a:rPr lang="en-CA" altLang="zh-CN" sz="2000" dirty="0">
                <a:latin typeface="+mn-ea"/>
              </a:rPr>
            </a:br>
            <a:endParaRPr kumimoji="1" lang="en-US" altLang="zh-CN" sz="2000" spc="50" dirty="0">
              <a:solidFill>
                <a:schemeClr val="tx1">
                  <a:lumMod val="85000"/>
                  <a:lumOff val="15000"/>
                </a:schemeClr>
              </a:solidFill>
              <a:latin typeface="+mn-ea"/>
            </a:endParaRPr>
          </a:p>
        </p:txBody>
      </p:sp>
      <p:sp>
        <p:nvSpPr>
          <p:cNvPr id="1035" name="Freeform: Shape 103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5E4F55A7-69F7-73B8-4A7E-999A5E7F2E60}"/>
              </a:ext>
            </a:extLst>
          </p:cNvPr>
          <p:cNvSpPr txBox="1"/>
          <p:nvPr/>
        </p:nvSpPr>
        <p:spPr>
          <a:xfrm>
            <a:off x="509214" y="1291442"/>
            <a:ext cx="8526502" cy="2128147"/>
          </a:xfrm>
          <a:prstGeom prst="rect">
            <a:avLst/>
          </a:prstGeom>
          <a:noFill/>
        </p:spPr>
        <p:txBody>
          <a:bodyPr wrap="square" rtlCol="0">
            <a:spAutoFit/>
          </a:bodyPr>
          <a:lstStyle/>
          <a:p>
            <a:pPr>
              <a:lnSpc>
                <a:spcPct val="150000"/>
              </a:lnSpc>
              <a:spcAft>
                <a:spcPts val="600"/>
              </a:spcAft>
            </a:pPr>
            <a:r>
              <a:rPr kumimoji="1" lang="en-US" altLang="zh-CN" sz="1600" b="1" cap="all" spc="600" dirty="0">
                <a:solidFill>
                  <a:schemeClr val="tx1">
                    <a:lumMod val="85000"/>
                    <a:lumOff val="15000"/>
                  </a:schemeClr>
                </a:solidFill>
                <a:latin typeface="+mn-ea"/>
              </a:rPr>
              <a:t>Random forest(bagging)</a:t>
            </a:r>
          </a:p>
          <a:p>
            <a:pPr marL="285750" indent="-285750">
              <a:lnSpc>
                <a:spcPct val="150000"/>
              </a:lnSpc>
              <a:spcAft>
                <a:spcPts val="600"/>
              </a:spcAft>
              <a:buFont typeface="Arial" panose="020B0604020202020204" pitchFamily="34" charset="0"/>
              <a:buChar char="•"/>
            </a:pPr>
            <a:r>
              <a:rPr kumimoji="1" lang="en-US" altLang="zh-CN" sz="1600" spc="50" dirty="0">
                <a:solidFill>
                  <a:schemeClr val="tx1">
                    <a:lumMod val="85000"/>
                    <a:lumOff val="15000"/>
                  </a:schemeClr>
                </a:solidFill>
                <a:latin typeface="+mn-ea"/>
              </a:rPr>
              <a:t>Accuracy score: </a:t>
            </a:r>
            <a:r>
              <a:rPr lang="en-US" altLang="zh-CN" sz="1600" b="0" i="0" u="none" strike="noStrike" dirty="0">
                <a:solidFill>
                  <a:srgbClr val="000000"/>
                </a:solidFill>
                <a:effectLst/>
                <a:latin typeface="+mn-ea"/>
              </a:rPr>
              <a:t>94.152% &amp; </a:t>
            </a:r>
            <a:r>
              <a:rPr lang="en-CA" altLang="zh-CN" sz="1600" dirty="0">
                <a:solidFill>
                  <a:srgbClr val="000000"/>
                </a:solidFill>
                <a:latin typeface="+mn-ea"/>
              </a:rPr>
              <a:t>R</a:t>
            </a:r>
            <a:r>
              <a:rPr lang="en-CA" altLang="zh-CN" sz="1600" b="0" i="0" u="none" strike="noStrike" dirty="0">
                <a:solidFill>
                  <a:srgbClr val="000000"/>
                </a:solidFill>
                <a:effectLst/>
                <a:latin typeface="+mn-ea"/>
              </a:rPr>
              <a:t>ecall score is 0.98077</a:t>
            </a:r>
          </a:p>
          <a:p>
            <a:pPr>
              <a:lnSpc>
                <a:spcPct val="150000"/>
              </a:lnSpc>
            </a:pPr>
            <a:br>
              <a:rPr lang="en-CA" altLang="zh-CN" sz="1600" dirty="0">
                <a:latin typeface="+mn-ea"/>
              </a:rPr>
            </a:br>
            <a:endParaRPr kumimoji="1" lang="en-US" altLang="zh-CN" sz="1600" spc="50" dirty="0">
              <a:solidFill>
                <a:schemeClr val="tx1">
                  <a:lumMod val="85000"/>
                  <a:lumOff val="15000"/>
                </a:schemeClr>
              </a:solidFill>
              <a:latin typeface="+mn-ea"/>
            </a:endParaRPr>
          </a:p>
          <a:p>
            <a:pPr>
              <a:lnSpc>
                <a:spcPct val="150000"/>
              </a:lnSpc>
            </a:pPr>
            <a:endParaRPr kumimoji="1" lang="zh-CN" altLang="en-US" sz="2000" dirty="0">
              <a:latin typeface="+mn-ea"/>
            </a:endParaRPr>
          </a:p>
        </p:txBody>
      </p:sp>
      <p:sp>
        <p:nvSpPr>
          <p:cNvPr id="9" name="文本框 8">
            <a:extLst>
              <a:ext uri="{FF2B5EF4-FFF2-40B4-BE49-F238E27FC236}">
                <a16:creationId xmlns:a16="http://schemas.microsoft.com/office/drawing/2014/main" id="{26B93714-82F2-225C-8F03-64CAD22855D6}"/>
              </a:ext>
            </a:extLst>
          </p:cNvPr>
          <p:cNvSpPr txBox="1"/>
          <p:nvPr/>
        </p:nvSpPr>
        <p:spPr>
          <a:xfrm>
            <a:off x="756200" y="2269224"/>
            <a:ext cx="5308007" cy="338554"/>
          </a:xfrm>
          <a:prstGeom prst="rect">
            <a:avLst/>
          </a:prstGeom>
          <a:noFill/>
        </p:spPr>
        <p:txBody>
          <a:bodyPr wrap="square" rtlCol="0">
            <a:spAutoFit/>
          </a:bodyPr>
          <a:lstStyle/>
          <a:p>
            <a:r>
              <a:rPr lang="en-CA" altLang="zh-CN" sz="1600" dirty="0">
                <a:solidFill>
                  <a:srgbClr val="FF0000"/>
                </a:solidFill>
              </a:rPr>
              <a:t>R</a:t>
            </a:r>
            <a:r>
              <a:rPr lang="en-CA" altLang="zh-CN" sz="1600" b="0" i="0" u="none" strike="noStrike" dirty="0">
                <a:solidFill>
                  <a:srgbClr val="FF0000"/>
                </a:solidFill>
                <a:effectLst/>
              </a:rPr>
              <a:t>andom forest method is better than decision tree</a:t>
            </a:r>
            <a:endParaRPr kumimoji="1" lang="zh-CN" altLang="en-US" sz="1600" dirty="0">
              <a:solidFill>
                <a:srgbClr val="FF0000"/>
              </a:solidFill>
            </a:endParaRPr>
          </a:p>
        </p:txBody>
      </p:sp>
      <p:pic>
        <p:nvPicPr>
          <p:cNvPr id="1032" name="Picture 8">
            <a:extLst>
              <a:ext uri="{FF2B5EF4-FFF2-40B4-BE49-F238E27FC236}">
                <a16:creationId xmlns:a16="http://schemas.microsoft.com/office/drawing/2014/main" id="{A0888F80-C745-9A15-03EE-B2B36AAFB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60" y="2898830"/>
            <a:ext cx="6449320" cy="3368269"/>
          </a:xfrm>
          <a:prstGeom prst="rect">
            <a:avLst/>
          </a:prstGeom>
          <a:noFill/>
          <a:extLst>
            <a:ext uri="{909E8E84-426E-40DD-AFC4-6F175D3DCCD1}">
              <a14:hiddenFill xmlns:a14="http://schemas.microsoft.com/office/drawing/2010/main">
                <a:solidFill>
                  <a:srgbClr val="FFFFFF"/>
                </a:solidFill>
              </a14:hiddenFill>
            </a:ext>
          </a:extLst>
        </p:spPr>
      </p:pic>
      <p:sp>
        <p:nvSpPr>
          <p:cNvPr id="3" name="云形标注 2">
            <a:extLst>
              <a:ext uri="{FF2B5EF4-FFF2-40B4-BE49-F238E27FC236}">
                <a16:creationId xmlns:a16="http://schemas.microsoft.com/office/drawing/2014/main" id="{71A69412-162A-C93C-744E-7A2EE6B13A6D}"/>
              </a:ext>
            </a:extLst>
          </p:cNvPr>
          <p:cNvSpPr/>
          <p:nvPr/>
        </p:nvSpPr>
        <p:spPr>
          <a:xfrm>
            <a:off x="6790181" y="1370110"/>
            <a:ext cx="5251256" cy="2721807"/>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sz="1200" b="1" dirty="0">
                <a:solidFill>
                  <a:schemeClr val="tx1"/>
                </a:solidFill>
                <a:effectLst/>
              </a:rPr>
              <a:t>Bagging Algorithm: </a:t>
            </a:r>
          </a:p>
          <a:p>
            <a:pPr algn="ctr"/>
            <a:endParaRPr lang="en-CA" altLang="zh-CN" sz="1200" dirty="0">
              <a:solidFill>
                <a:schemeClr val="tx1"/>
              </a:solidFill>
              <a:effectLst/>
            </a:endParaRPr>
          </a:p>
          <a:p>
            <a:pPr marL="171450" indent="-171450">
              <a:buFont typeface="Arial" panose="020B0604020202020204" pitchFamily="34" charset="0"/>
              <a:buChar char="•"/>
            </a:pPr>
            <a:r>
              <a:rPr lang="en-CA" altLang="zh-CN" sz="1200" dirty="0">
                <a:solidFill>
                  <a:schemeClr val="tx1"/>
                </a:solidFill>
                <a:effectLst/>
              </a:rPr>
              <a:t>Sample N times from the training set </a:t>
            </a:r>
          </a:p>
          <a:p>
            <a:pPr marL="171450" indent="-171450">
              <a:buFont typeface="Arial" panose="020B0604020202020204" pitchFamily="34" charset="0"/>
              <a:buChar char="•"/>
            </a:pPr>
            <a:r>
              <a:rPr lang="en-CA" altLang="zh-CN" sz="1200" dirty="0">
                <a:solidFill>
                  <a:schemeClr val="tx1"/>
                </a:solidFill>
                <a:effectLst/>
              </a:rPr>
              <a:t>Each </a:t>
            </a:r>
            <a:r>
              <a:rPr lang="en-CA" altLang="zh-CN" sz="1200" dirty="0">
                <a:solidFill>
                  <a:schemeClr val="tx1"/>
                </a:solidFill>
              </a:rPr>
              <a:t>sample is </a:t>
            </a:r>
            <a:r>
              <a:rPr lang="en-CA" altLang="zh-CN" sz="1200" dirty="0">
                <a:solidFill>
                  <a:srgbClr val="FF0000"/>
                </a:solidFill>
                <a:effectLst/>
              </a:rPr>
              <a:t>drawn randomly with replacement (a bootstrap). </a:t>
            </a:r>
          </a:p>
          <a:p>
            <a:pPr marL="171450" indent="-171450">
              <a:buFont typeface="Arial" panose="020B0604020202020204" pitchFamily="34" charset="0"/>
              <a:buChar char="•"/>
            </a:pPr>
            <a:r>
              <a:rPr lang="en-CA" altLang="zh-CN" sz="1200" dirty="0">
                <a:solidFill>
                  <a:schemeClr val="tx1"/>
                </a:solidFill>
                <a:effectLst/>
              </a:rPr>
              <a:t>Learn a </a:t>
            </a:r>
            <a:r>
              <a:rPr lang="en-CA" altLang="zh-CN" sz="1200" dirty="0">
                <a:solidFill>
                  <a:schemeClr val="tx1"/>
                </a:solidFill>
              </a:rPr>
              <a:t>classifier on each bootstrap sample set </a:t>
            </a:r>
          </a:p>
          <a:p>
            <a:pPr marL="171450" indent="-171450">
              <a:buFont typeface="Arial" panose="020B0604020202020204" pitchFamily="34" charset="0"/>
              <a:buChar char="•"/>
            </a:pPr>
            <a:r>
              <a:rPr lang="en-CA" altLang="zh-CN" sz="1200" dirty="0">
                <a:solidFill>
                  <a:schemeClr val="tx1"/>
                </a:solidFill>
                <a:effectLst/>
              </a:rPr>
              <a:t>For prediction: </a:t>
            </a:r>
            <a:r>
              <a:rPr lang="en-CA" altLang="zh-CN" sz="1200" dirty="0">
                <a:solidFill>
                  <a:srgbClr val="FF0000"/>
                </a:solidFill>
                <a:effectLst/>
              </a:rPr>
              <a:t>Make the classifiers vote </a:t>
            </a:r>
          </a:p>
          <a:p>
            <a:pPr algn="ctr"/>
            <a:endParaRPr kumimoji="1" lang="zh-CN" altLang="en-US" dirty="0">
              <a:ln w="0"/>
              <a:solidFill>
                <a:schemeClr val="accent1"/>
              </a:solidFill>
              <a:effectLst>
                <a:outerShdw blurRad="38100" dist="25400" dir="5400000" algn="ctr" rotWithShape="0">
                  <a:srgbClr val="6E747A">
                    <a:alpha val="43000"/>
                  </a:srgbClr>
                </a:outerShdw>
              </a:effectLst>
            </a:endParaRPr>
          </a:p>
        </p:txBody>
      </p:sp>
      <p:sp>
        <p:nvSpPr>
          <p:cNvPr id="5" name="文本框 4">
            <a:extLst>
              <a:ext uri="{FF2B5EF4-FFF2-40B4-BE49-F238E27FC236}">
                <a16:creationId xmlns:a16="http://schemas.microsoft.com/office/drawing/2014/main" id="{FD8E1378-B7E9-7B3A-1C3F-93188AC186EA}"/>
              </a:ext>
            </a:extLst>
          </p:cNvPr>
          <p:cNvSpPr txBox="1"/>
          <p:nvPr/>
        </p:nvSpPr>
        <p:spPr>
          <a:xfrm>
            <a:off x="2324560" y="6226476"/>
            <a:ext cx="3787575" cy="307777"/>
          </a:xfrm>
          <a:prstGeom prst="rect">
            <a:avLst/>
          </a:prstGeom>
          <a:noFill/>
        </p:spPr>
        <p:txBody>
          <a:bodyPr wrap="none" rtlCol="0">
            <a:spAutoFit/>
          </a:bodyPr>
          <a:lstStyle/>
          <a:p>
            <a:r>
              <a:rPr kumimoji="1" lang="en-US" altLang="zh-CN" sz="1400" dirty="0"/>
              <a:t>Drop</a:t>
            </a:r>
            <a:r>
              <a:rPr kumimoji="1" lang="zh-CN" altLang="en-US" sz="1400" dirty="0"/>
              <a:t> </a:t>
            </a:r>
            <a:r>
              <a:rPr kumimoji="1" lang="en-CA" altLang="zh-CN" sz="1400" dirty="0"/>
              <a:t>4 variable which score less than 0.05</a:t>
            </a:r>
            <a:endParaRPr kumimoji="1" lang="zh-CN" altLang="en-US" sz="1400" dirty="0"/>
          </a:p>
        </p:txBody>
      </p:sp>
      <p:sp>
        <p:nvSpPr>
          <p:cNvPr id="7" name="右箭头 6">
            <a:extLst>
              <a:ext uri="{FF2B5EF4-FFF2-40B4-BE49-F238E27FC236}">
                <a16:creationId xmlns:a16="http://schemas.microsoft.com/office/drawing/2014/main" id="{29D9F8DB-DCA4-0272-6D9E-39740603CB04}"/>
              </a:ext>
            </a:extLst>
          </p:cNvPr>
          <p:cNvSpPr/>
          <p:nvPr/>
        </p:nvSpPr>
        <p:spPr>
          <a:xfrm>
            <a:off x="7105880" y="5387248"/>
            <a:ext cx="495759" cy="25338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圆角矩形 7">
            <a:extLst>
              <a:ext uri="{FF2B5EF4-FFF2-40B4-BE49-F238E27FC236}">
                <a16:creationId xmlns:a16="http://schemas.microsoft.com/office/drawing/2014/main" id="{56E942CC-D6AA-50F6-98B6-72215F1DFF12}"/>
              </a:ext>
            </a:extLst>
          </p:cNvPr>
          <p:cNvSpPr/>
          <p:nvPr/>
        </p:nvSpPr>
        <p:spPr>
          <a:xfrm>
            <a:off x="7939930" y="5003551"/>
            <a:ext cx="3690650" cy="1059565"/>
          </a:xfrm>
          <a:prstGeom prst="roundRect">
            <a:avLst/>
          </a:prstGeom>
          <a:solidFill>
            <a:srgbClr val="E9E9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sz="1400" dirty="0">
                <a:solidFill>
                  <a:srgbClr val="000000"/>
                </a:solidFill>
              </a:rPr>
              <a:t>A</a:t>
            </a:r>
            <a:r>
              <a:rPr lang="en-CA" altLang="zh-CN" sz="1400" b="0" i="0" dirty="0">
                <a:solidFill>
                  <a:srgbClr val="000000"/>
                </a:solidFill>
                <a:effectLst/>
              </a:rPr>
              <a:t>ccuracy score: 0.9532</a:t>
            </a:r>
          </a:p>
          <a:p>
            <a:pPr algn="ctr"/>
            <a:endParaRPr lang="en-CA" altLang="zh-CN" sz="1400" b="0" i="0" dirty="0">
              <a:solidFill>
                <a:srgbClr val="000000"/>
              </a:solidFill>
              <a:effectLst/>
            </a:endParaRPr>
          </a:p>
          <a:p>
            <a:pPr algn="ctr"/>
            <a:r>
              <a:rPr lang="en-CA" altLang="zh-CN" sz="1400" dirty="0">
                <a:solidFill>
                  <a:srgbClr val="000000"/>
                </a:solidFill>
              </a:rPr>
              <a:t>R</a:t>
            </a:r>
            <a:r>
              <a:rPr lang="en-CA" altLang="zh-CN" sz="1400" b="0" i="0" dirty="0">
                <a:solidFill>
                  <a:srgbClr val="000000"/>
                </a:solidFill>
                <a:effectLst/>
              </a:rPr>
              <a:t>ecall score: 0.9455</a:t>
            </a:r>
            <a:endParaRPr kumimoji="1" lang="zh-CN" altLang="en-US" sz="1400" dirty="0"/>
          </a:p>
        </p:txBody>
      </p:sp>
    </p:spTree>
    <p:extLst>
      <p:ext uri="{BB962C8B-B14F-4D97-AF65-F5344CB8AC3E}">
        <p14:creationId xmlns:p14="http://schemas.microsoft.com/office/powerpoint/2010/main" val="332658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20FE880-1C61-8D55-6C8C-01FCC483A960}"/>
              </a:ext>
            </a:extLst>
          </p:cNvPr>
          <p:cNvSpPr txBox="1"/>
          <p:nvPr/>
        </p:nvSpPr>
        <p:spPr>
          <a:xfrm>
            <a:off x="899884" y="560474"/>
            <a:ext cx="5176417" cy="830997"/>
          </a:xfrm>
          <a:prstGeom prst="rect">
            <a:avLst/>
          </a:prstGeom>
          <a:noFill/>
        </p:spPr>
        <p:txBody>
          <a:bodyPr wrap="none" rtlCol="0">
            <a:spAutoFit/>
          </a:bodyPr>
          <a:lstStyle/>
          <a:p>
            <a:r>
              <a:rPr kumimoji="1" lang="en-US" altLang="zh-CN" sz="2400" b="1" cap="all" spc="600" dirty="0">
                <a:solidFill>
                  <a:schemeClr val="tx1">
                    <a:lumMod val="85000"/>
                    <a:lumOff val="15000"/>
                  </a:schemeClr>
                </a:solidFill>
                <a:latin typeface="+mn-ea"/>
              </a:rPr>
              <a:t>ADABOOST(Boosting)</a:t>
            </a:r>
          </a:p>
          <a:p>
            <a:endParaRPr kumimoji="1" lang="en-US" altLang="zh-CN" sz="2400" spc="50" dirty="0">
              <a:solidFill>
                <a:schemeClr val="tx1">
                  <a:lumMod val="85000"/>
                  <a:lumOff val="15000"/>
                </a:schemeClr>
              </a:solidFill>
              <a:latin typeface="+mn-ea"/>
            </a:endParaRPr>
          </a:p>
        </p:txBody>
      </p:sp>
      <p:pic>
        <p:nvPicPr>
          <p:cNvPr id="1026" name="Picture 2">
            <a:extLst>
              <a:ext uri="{FF2B5EF4-FFF2-40B4-BE49-F238E27FC236}">
                <a16:creationId xmlns:a16="http://schemas.microsoft.com/office/drawing/2014/main" id="{8F0839F8-7125-D563-149C-8D5D83678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5486" y="963339"/>
            <a:ext cx="3096361" cy="24232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D05903C-3D32-118B-B17E-00841C615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5242" y="3580926"/>
            <a:ext cx="3097447" cy="2423239"/>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88AB1B5D-3EF4-142D-CD2E-F68387F85A1B}"/>
              </a:ext>
            </a:extLst>
          </p:cNvPr>
          <p:cNvSpPr txBox="1"/>
          <p:nvPr/>
        </p:nvSpPr>
        <p:spPr>
          <a:xfrm>
            <a:off x="10009856" y="3713547"/>
            <a:ext cx="1811084" cy="1908215"/>
          </a:xfrm>
          <a:prstGeom prst="rect">
            <a:avLst/>
          </a:prstGeom>
          <a:noFill/>
        </p:spPr>
        <p:txBody>
          <a:bodyPr wrap="square" rtlCol="0">
            <a:spAutoFit/>
          </a:bodyPr>
          <a:lstStyle/>
          <a:p>
            <a:r>
              <a:rPr kumimoji="1" lang="en-CA" altLang="zh-CN" dirty="0"/>
              <a:t>Based on SVM(space):</a:t>
            </a:r>
          </a:p>
          <a:p>
            <a:r>
              <a:rPr kumimoji="1" lang="en-CA" altLang="zh-CN" sz="1600" dirty="0">
                <a:latin typeface="+mn-ea"/>
              </a:rPr>
              <a:t>Accuracy score: </a:t>
            </a:r>
            <a:r>
              <a:rPr kumimoji="1" lang="en-CA" altLang="zh-CN" sz="1600" dirty="0">
                <a:solidFill>
                  <a:srgbClr val="FF0000"/>
                </a:solidFill>
                <a:latin typeface="+mn-ea"/>
              </a:rPr>
              <a:t>0.90058</a:t>
            </a:r>
          </a:p>
          <a:p>
            <a:r>
              <a:rPr kumimoji="1" lang="en-CA" altLang="zh-CN" sz="1600" dirty="0">
                <a:latin typeface="+mn-ea"/>
              </a:rPr>
              <a:t> Recall score: </a:t>
            </a:r>
            <a:r>
              <a:rPr kumimoji="1" lang="en-CA" altLang="zh-CN" sz="1600" dirty="0">
                <a:solidFill>
                  <a:srgbClr val="FF0000"/>
                </a:solidFill>
                <a:latin typeface="+mn-ea"/>
              </a:rPr>
              <a:t>0.98077</a:t>
            </a:r>
            <a:r>
              <a:rPr kumimoji="1" lang="en-US" altLang="zh-CN" sz="1600" dirty="0">
                <a:solidFill>
                  <a:srgbClr val="FF0000"/>
                </a:solidFill>
                <a:latin typeface="+mn-ea"/>
              </a:rPr>
              <a:t> </a:t>
            </a:r>
            <a:endParaRPr kumimoji="1" lang="en-CA" altLang="zh-CN" sz="1600" dirty="0">
              <a:solidFill>
                <a:srgbClr val="FF0000"/>
              </a:solidFill>
              <a:latin typeface="+mn-ea"/>
            </a:endParaRPr>
          </a:p>
          <a:p>
            <a:endParaRPr kumimoji="1" lang="zh-CN" altLang="en-US" dirty="0"/>
          </a:p>
        </p:txBody>
      </p:sp>
      <p:sp>
        <p:nvSpPr>
          <p:cNvPr id="2" name="文本框 1">
            <a:extLst>
              <a:ext uri="{FF2B5EF4-FFF2-40B4-BE49-F238E27FC236}">
                <a16:creationId xmlns:a16="http://schemas.microsoft.com/office/drawing/2014/main" id="{58288BA5-7538-214B-B619-F70ED5FE0058}"/>
              </a:ext>
            </a:extLst>
          </p:cNvPr>
          <p:cNvSpPr txBox="1"/>
          <p:nvPr/>
        </p:nvSpPr>
        <p:spPr>
          <a:xfrm>
            <a:off x="10009856" y="1359350"/>
            <a:ext cx="1811084" cy="1785104"/>
          </a:xfrm>
          <a:prstGeom prst="rect">
            <a:avLst/>
          </a:prstGeom>
          <a:noFill/>
        </p:spPr>
        <p:txBody>
          <a:bodyPr wrap="square" rtlCol="0">
            <a:spAutoFit/>
          </a:bodyPr>
          <a:lstStyle/>
          <a:p>
            <a:r>
              <a:rPr kumimoji="1" lang="en-CA" altLang="zh-CN" dirty="0"/>
              <a:t>Based on decision tree :</a:t>
            </a:r>
          </a:p>
          <a:p>
            <a:r>
              <a:rPr kumimoji="1" lang="en-CA" altLang="zh-CN" sz="1400" dirty="0">
                <a:latin typeface="+mn-ea"/>
              </a:rPr>
              <a:t>Accuracy score: </a:t>
            </a:r>
            <a:r>
              <a:rPr kumimoji="1" lang="en-CA" altLang="zh-CN" sz="1400" dirty="0">
                <a:solidFill>
                  <a:srgbClr val="FF0000"/>
                </a:solidFill>
                <a:latin typeface="+mn-ea"/>
              </a:rPr>
              <a:t>0.94737</a:t>
            </a:r>
            <a:endParaRPr kumimoji="1" lang="en-US" altLang="zh-CN" sz="1400" dirty="0">
              <a:solidFill>
                <a:srgbClr val="FF0000"/>
              </a:solidFill>
              <a:latin typeface="+mn-ea"/>
            </a:endParaRPr>
          </a:p>
          <a:p>
            <a:r>
              <a:rPr kumimoji="1" lang="en-CA" altLang="zh-CN" sz="1400" dirty="0">
                <a:latin typeface="+mn-ea"/>
              </a:rPr>
              <a:t>Recall score: </a:t>
            </a:r>
            <a:r>
              <a:rPr kumimoji="1" lang="en-CA" altLang="zh-CN" sz="1400" dirty="0">
                <a:solidFill>
                  <a:srgbClr val="FF0000"/>
                </a:solidFill>
                <a:latin typeface="+mn-ea"/>
              </a:rPr>
              <a:t>0.99034</a:t>
            </a:r>
            <a:r>
              <a:rPr kumimoji="1" lang="en-US" altLang="zh-CN" sz="1400" dirty="0">
                <a:solidFill>
                  <a:srgbClr val="FF0000"/>
                </a:solidFill>
                <a:latin typeface="+mn-ea"/>
              </a:rPr>
              <a:t> </a:t>
            </a:r>
            <a:endParaRPr kumimoji="1" lang="en-CA" altLang="zh-CN" sz="1400" dirty="0">
              <a:solidFill>
                <a:srgbClr val="FF0000"/>
              </a:solidFill>
              <a:latin typeface="+mn-ea"/>
            </a:endParaRPr>
          </a:p>
          <a:p>
            <a:endParaRPr kumimoji="1" lang="zh-CN" altLang="en-US" dirty="0"/>
          </a:p>
        </p:txBody>
      </p:sp>
      <p:sp>
        <p:nvSpPr>
          <p:cNvPr id="3" name="资料带 2">
            <a:extLst>
              <a:ext uri="{FF2B5EF4-FFF2-40B4-BE49-F238E27FC236}">
                <a16:creationId xmlns:a16="http://schemas.microsoft.com/office/drawing/2014/main" id="{3F5E4663-5FBF-D9BF-A026-6829028D354C}"/>
              </a:ext>
            </a:extLst>
          </p:cNvPr>
          <p:cNvSpPr/>
          <p:nvPr/>
        </p:nvSpPr>
        <p:spPr>
          <a:xfrm>
            <a:off x="953524" y="1055142"/>
            <a:ext cx="5069136" cy="5242384"/>
          </a:xfrm>
          <a:prstGeom prst="flowChartPunchedTape">
            <a:avLst/>
          </a:prstGeom>
          <a:solidFill>
            <a:srgbClr val="E9E9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solidFill>
                  <a:srgbClr val="565656"/>
                </a:solidFill>
              </a:rPr>
              <a:t>Algorithm: </a:t>
            </a:r>
          </a:p>
          <a:p>
            <a:pPr algn="ctr"/>
            <a:endParaRPr lang="en-CA" altLang="zh-CN" dirty="0">
              <a:solidFill>
                <a:srgbClr val="565656"/>
              </a:solidFill>
              <a:effectLst/>
            </a:endParaRPr>
          </a:p>
          <a:p>
            <a:pPr>
              <a:buFont typeface="Arial" panose="020B0604020202020204" pitchFamily="34" charset="0"/>
              <a:buChar char="•"/>
            </a:pPr>
            <a:r>
              <a:rPr lang="en-CA" altLang="zh-CN" sz="1400" dirty="0">
                <a:solidFill>
                  <a:srgbClr val="565656"/>
                </a:solidFill>
                <a:effectLst/>
              </a:rPr>
              <a:t>Train a sequence of classifiers. </a:t>
            </a:r>
            <a:endParaRPr lang="en-CA" altLang="zh-CN" sz="1400" dirty="0">
              <a:effectLst/>
            </a:endParaRPr>
          </a:p>
          <a:p>
            <a:pPr>
              <a:buFont typeface="Arial" panose="020B0604020202020204" pitchFamily="34" charset="0"/>
              <a:buChar char="•"/>
            </a:pPr>
            <a:r>
              <a:rPr lang="en-CA" altLang="zh-CN" sz="1400" dirty="0">
                <a:solidFill>
                  <a:srgbClr val="565656"/>
                </a:solidFill>
                <a:effectLst/>
              </a:rPr>
              <a:t> A new classifier should </a:t>
            </a:r>
            <a:r>
              <a:rPr lang="en-CA" altLang="zh-CN" sz="1400" b="1" dirty="0">
                <a:solidFill>
                  <a:srgbClr val="565656"/>
                </a:solidFill>
                <a:effectLst/>
              </a:rPr>
              <a:t>focus on those cases which were incorrectly classified in the last round</a:t>
            </a:r>
            <a:r>
              <a:rPr lang="en-CA" altLang="zh-CN" sz="1400" dirty="0">
                <a:solidFill>
                  <a:srgbClr val="565656"/>
                </a:solidFill>
                <a:effectLst/>
              </a:rPr>
              <a:t>. </a:t>
            </a:r>
            <a:endParaRPr lang="en-CA" altLang="zh-CN" sz="1400" dirty="0">
              <a:effectLst/>
            </a:endParaRPr>
          </a:p>
          <a:p>
            <a:pPr>
              <a:buFont typeface="Arial" panose="020B0604020202020204" pitchFamily="34" charset="0"/>
              <a:buChar char="•"/>
            </a:pPr>
            <a:r>
              <a:rPr lang="en-CA" altLang="zh-CN" sz="1400" dirty="0">
                <a:solidFill>
                  <a:srgbClr val="565656"/>
                </a:solidFill>
                <a:effectLst/>
              </a:rPr>
              <a:t>Such focus is implemented by using a </a:t>
            </a:r>
            <a:r>
              <a:rPr lang="en-CA" altLang="zh-CN" sz="1400" b="1" dirty="0">
                <a:solidFill>
                  <a:srgbClr val="565656"/>
                </a:solidFill>
                <a:effectLst/>
              </a:rPr>
              <a:t>weighted dataset</a:t>
            </a:r>
            <a:r>
              <a:rPr lang="en-CA" altLang="zh-CN" sz="1400" dirty="0">
                <a:solidFill>
                  <a:srgbClr val="565656"/>
                </a:solidFill>
                <a:effectLst/>
              </a:rPr>
              <a:t>. </a:t>
            </a:r>
          </a:p>
          <a:p>
            <a:endParaRPr lang="en-CA" altLang="zh-CN" sz="1400" dirty="0">
              <a:solidFill>
                <a:srgbClr val="565656"/>
              </a:solidFill>
              <a:effectLst/>
            </a:endParaRPr>
          </a:p>
          <a:p>
            <a:pPr algn="ctr"/>
            <a:r>
              <a:rPr lang="en-CA" altLang="zh-CN" dirty="0">
                <a:solidFill>
                  <a:schemeClr val="bg1">
                    <a:lumMod val="50000"/>
                  </a:schemeClr>
                </a:solidFill>
                <a:latin typeface="ArialMT"/>
              </a:rPr>
              <a:t>Weight:</a:t>
            </a:r>
            <a:endParaRPr lang="en-CA" altLang="zh-CN" dirty="0">
              <a:solidFill>
                <a:schemeClr val="bg1">
                  <a:lumMod val="50000"/>
                </a:schemeClr>
              </a:solidFill>
              <a:effectLst/>
              <a:latin typeface="ArialMT"/>
            </a:endParaRPr>
          </a:p>
          <a:p>
            <a:pPr>
              <a:buFont typeface="Arial" panose="020B0604020202020204" pitchFamily="34" charset="0"/>
              <a:buChar char="•"/>
            </a:pPr>
            <a:r>
              <a:rPr lang="en-CA" altLang="zh-CN" sz="1400" dirty="0">
                <a:solidFill>
                  <a:schemeClr val="bg1">
                    <a:lumMod val="50000"/>
                  </a:schemeClr>
                </a:solidFill>
                <a:effectLst/>
              </a:rPr>
              <a:t> Each instance </a:t>
            </a:r>
            <a:r>
              <a:rPr lang="en-CA" altLang="zh-CN" sz="1400" dirty="0" err="1">
                <a:solidFill>
                  <a:schemeClr val="bg1">
                    <a:lumMod val="50000"/>
                  </a:schemeClr>
                </a:solidFill>
                <a:effectLst/>
              </a:rPr>
              <a:t>i</a:t>
            </a:r>
            <a:r>
              <a:rPr lang="en-CA" altLang="zh-CN" sz="1400" dirty="0">
                <a:solidFill>
                  <a:schemeClr val="bg1">
                    <a:lumMod val="50000"/>
                  </a:schemeClr>
                </a:solidFill>
                <a:effectLst/>
              </a:rPr>
              <a:t> has an associated weight</a:t>
            </a:r>
          </a:p>
          <a:p>
            <a:pPr>
              <a:buFont typeface="Arial" panose="020B0604020202020204" pitchFamily="34" charset="0"/>
              <a:buChar char="•"/>
            </a:pPr>
            <a:r>
              <a:rPr lang="en-CA" altLang="zh-CN" sz="1400" dirty="0">
                <a:solidFill>
                  <a:schemeClr val="bg1">
                    <a:lumMod val="50000"/>
                  </a:schemeClr>
                </a:solidFill>
              </a:rPr>
              <a:t>Model get correct, weight decrease; </a:t>
            </a:r>
            <a:r>
              <a:rPr lang="en-CA" altLang="zh-CN" sz="1400" dirty="0">
                <a:solidFill>
                  <a:srgbClr val="FF0000"/>
                </a:solidFill>
              </a:rPr>
              <a:t>incorrect, weight increase.</a:t>
            </a:r>
          </a:p>
          <a:p>
            <a:pPr>
              <a:buFont typeface="Arial" panose="020B0604020202020204" pitchFamily="34" charset="0"/>
              <a:buChar char="•"/>
            </a:pPr>
            <a:r>
              <a:rPr lang="en-CA" altLang="zh-CN" sz="1400" dirty="0">
                <a:solidFill>
                  <a:schemeClr val="bg1">
                    <a:lumMod val="50000"/>
                  </a:schemeClr>
                </a:solidFill>
                <a:effectLst/>
              </a:rPr>
              <a:t>These weights are used as a distribution over which the dataset is sampled to </a:t>
            </a:r>
            <a:r>
              <a:rPr lang="en-CA" altLang="zh-CN" sz="1400" dirty="0">
                <a:solidFill>
                  <a:srgbClr val="FF0000"/>
                </a:solidFill>
                <a:effectLst/>
              </a:rPr>
              <a:t>create a replicated training set,</a:t>
            </a:r>
          </a:p>
          <a:p>
            <a:pPr algn="ctr"/>
            <a:endParaRPr kumimoji="1" lang="zh-CN" altLang="en-US" dirty="0"/>
          </a:p>
        </p:txBody>
      </p:sp>
    </p:spTree>
    <p:extLst>
      <p:ext uri="{BB962C8B-B14F-4D97-AF65-F5344CB8AC3E}">
        <p14:creationId xmlns:p14="http://schemas.microsoft.com/office/powerpoint/2010/main" val="383287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C3997131-5350-F746-8C39-4758BB17EC1C}"/>
              </a:ext>
            </a:extLst>
          </p:cNvPr>
          <p:cNvSpPr>
            <a:spLocks noGrp="1"/>
          </p:cNvSpPr>
          <p:nvPr>
            <p:ph type="title"/>
          </p:nvPr>
        </p:nvSpPr>
        <p:spPr>
          <a:xfrm>
            <a:off x="709684" y="1562100"/>
            <a:ext cx="3795642" cy="3733800"/>
          </a:xfrm>
        </p:spPr>
        <p:txBody>
          <a:bodyPr>
            <a:normAutofit/>
          </a:bodyPr>
          <a:lstStyle/>
          <a:p>
            <a:pPr algn="ctr"/>
            <a:r>
              <a:rPr kumimoji="1" lang="en-CA" altLang="zh-CN" b="1" dirty="0"/>
              <a:t>Comparison &amp; Conclusion</a:t>
            </a:r>
            <a:endParaRPr kumimoji="1" lang="zh-CN" altLang="en-US" b="1" dirty="0"/>
          </a:p>
        </p:txBody>
      </p:sp>
      <p:sp>
        <p:nvSpPr>
          <p:cNvPr id="3" name="内容占位符 2">
            <a:extLst>
              <a:ext uri="{FF2B5EF4-FFF2-40B4-BE49-F238E27FC236}">
                <a16:creationId xmlns:a16="http://schemas.microsoft.com/office/drawing/2014/main" id="{AF1799DF-DA23-87C2-50B5-D89D274311B3}"/>
              </a:ext>
            </a:extLst>
          </p:cNvPr>
          <p:cNvSpPr>
            <a:spLocks noGrp="1"/>
          </p:cNvSpPr>
          <p:nvPr>
            <p:ph idx="1"/>
          </p:nvPr>
        </p:nvSpPr>
        <p:spPr>
          <a:xfrm>
            <a:off x="6592836" y="168780"/>
            <a:ext cx="4889480" cy="4038868"/>
          </a:xfrm>
        </p:spPr>
        <p:txBody>
          <a:bodyPr anchor="ctr">
            <a:normAutofit/>
          </a:bodyPr>
          <a:lstStyle/>
          <a:p>
            <a:pPr marL="0" indent="0">
              <a:spcBef>
                <a:spcPts val="0"/>
              </a:spcBef>
              <a:buNone/>
            </a:pPr>
            <a:r>
              <a:rPr lang="en-CA" altLang="zh-CN" sz="1400" dirty="0">
                <a:solidFill>
                  <a:schemeClr val="tx1"/>
                </a:solidFill>
                <a:latin typeface="+mn-ea"/>
                <a:ea typeface="+mn-ea"/>
              </a:rPr>
              <a:t>Comparison:</a:t>
            </a:r>
          </a:p>
          <a:p>
            <a:pPr marL="0" indent="0">
              <a:spcBef>
                <a:spcPts val="0"/>
              </a:spcBef>
              <a:buNone/>
            </a:pPr>
            <a:endParaRPr lang="en-CA" altLang="zh-CN" sz="1400" dirty="0">
              <a:solidFill>
                <a:schemeClr val="tx1"/>
              </a:solidFill>
              <a:latin typeface="+mn-ea"/>
              <a:ea typeface="+mn-ea"/>
            </a:endParaRPr>
          </a:p>
          <a:p>
            <a:pPr>
              <a:spcBef>
                <a:spcPts val="0"/>
              </a:spcBef>
            </a:pPr>
            <a:r>
              <a:rPr lang="en-CA" altLang="zh-CN" sz="1400" dirty="0">
                <a:solidFill>
                  <a:schemeClr val="tx1"/>
                </a:solidFill>
                <a:latin typeface="+mn-ea"/>
                <a:ea typeface="+mn-ea"/>
              </a:rPr>
              <a:t>Tree: Parallel independently; dependent on previous</a:t>
            </a:r>
          </a:p>
          <a:p>
            <a:pPr>
              <a:spcBef>
                <a:spcPts val="0"/>
              </a:spcBef>
            </a:pPr>
            <a:r>
              <a:rPr lang="en-CA" altLang="zh-CN" sz="1400" dirty="0">
                <a:solidFill>
                  <a:schemeClr val="tx1"/>
                </a:solidFill>
                <a:latin typeface="+mn-ea"/>
                <a:ea typeface="+mn-ea"/>
              </a:rPr>
              <a:t>Vote: Combine all models; some models by weight</a:t>
            </a:r>
          </a:p>
          <a:p>
            <a:pPr>
              <a:spcBef>
                <a:spcPts val="0"/>
              </a:spcBef>
            </a:pPr>
            <a:endParaRPr lang="en-CA" altLang="zh-CN" sz="1400" dirty="0">
              <a:solidFill>
                <a:schemeClr val="tx1"/>
              </a:solidFill>
              <a:latin typeface="+mn-ea"/>
              <a:ea typeface="+mn-ea"/>
            </a:endParaRPr>
          </a:p>
          <a:p>
            <a:pPr marL="0" indent="0">
              <a:spcBef>
                <a:spcPts val="0"/>
              </a:spcBef>
              <a:buNone/>
            </a:pPr>
            <a:r>
              <a:rPr lang="en-CA" altLang="zh-CN" sz="1400" dirty="0">
                <a:solidFill>
                  <a:schemeClr val="tx1"/>
                </a:solidFill>
                <a:latin typeface="+mn-ea"/>
                <a:ea typeface="+mn-ea"/>
              </a:rPr>
              <a:t>Conclusion</a:t>
            </a:r>
            <a:r>
              <a:rPr lang="en-CA" altLang="zh-CN" sz="1400" dirty="0">
                <a:solidFill>
                  <a:srgbClr val="FF0000"/>
                </a:solidFill>
                <a:latin typeface="+mn-ea"/>
                <a:ea typeface="+mn-ea"/>
              </a:rPr>
              <a:t>:</a:t>
            </a:r>
          </a:p>
          <a:p>
            <a:pPr>
              <a:spcBef>
                <a:spcPts val="0"/>
              </a:spcBef>
            </a:pPr>
            <a:r>
              <a:rPr lang="en-CA" altLang="zh-CN" sz="1400" dirty="0" err="1">
                <a:solidFill>
                  <a:srgbClr val="FF0000"/>
                </a:solidFill>
                <a:latin typeface="+mn-ea"/>
                <a:ea typeface="+mn-ea"/>
              </a:rPr>
              <a:t>A</a:t>
            </a:r>
            <a:r>
              <a:rPr lang="en-CA" altLang="zh-CN" sz="1400" b="0" i="0" u="none" strike="noStrike" dirty="0" err="1">
                <a:solidFill>
                  <a:srgbClr val="FF0000"/>
                </a:solidFill>
                <a:effectLst/>
                <a:latin typeface="+mn-ea"/>
                <a:ea typeface="+mn-ea"/>
              </a:rPr>
              <a:t>daboost</a:t>
            </a:r>
            <a:r>
              <a:rPr lang="en-CA" altLang="zh-CN" sz="1400" b="0" i="0" u="none" strike="noStrike" dirty="0">
                <a:effectLst/>
                <a:latin typeface="+mn-ea"/>
                <a:ea typeface="+mn-ea"/>
              </a:rPr>
              <a:t> method </a:t>
            </a:r>
            <a:r>
              <a:rPr lang="en-CA" altLang="zh-CN" sz="1400" dirty="0">
                <a:latin typeface="+mn-ea"/>
                <a:ea typeface="+mn-ea"/>
              </a:rPr>
              <a:t>with</a:t>
            </a:r>
            <a:r>
              <a:rPr lang="en-CA" altLang="zh-CN" sz="1400" b="0" i="0" u="none" strike="noStrike" dirty="0">
                <a:effectLst/>
                <a:latin typeface="+mn-ea"/>
                <a:ea typeface="+mn-ea"/>
              </a:rPr>
              <a:t> </a:t>
            </a:r>
            <a:r>
              <a:rPr lang="en-CA" altLang="zh-CN" sz="1400" b="0" i="0" u="none" strike="noStrike" dirty="0">
                <a:solidFill>
                  <a:srgbClr val="FF0000"/>
                </a:solidFill>
                <a:effectLst/>
                <a:latin typeface="+mn-ea"/>
                <a:ea typeface="+mn-ea"/>
              </a:rPr>
              <a:t>decision tree</a:t>
            </a:r>
            <a:r>
              <a:rPr lang="en-CA" altLang="zh-CN" sz="1400" b="0" i="0" u="none" strike="noStrike" dirty="0">
                <a:effectLst/>
                <a:latin typeface="+mn-ea"/>
                <a:ea typeface="+mn-ea"/>
              </a:rPr>
              <a:t> method is best for us to classify whether the tumors are benign or malignant. </a:t>
            </a:r>
          </a:p>
          <a:p>
            <a:pPr>
              <a:spcBef>
                <a:spcPts val="0"/>
              </a:spcBef>
            </a:pPr>
            <a:endParaRPr lang="en-CA" altLang="zh-CN" sz="1400" b="0" dirty="0">
              <a:effectLst/>
              <a:latin typeface="+mn-ea"/>
              <a:ea typeface="+mn-ea"/>
            </a:endParaRPr>
          </a:p>
          <a:p>
            <a:pPr marL="0" indent="0">
              <a:buNone/>
            </a:pPr>
            <a:br>
              <a:rPr lang="en-CA" altLang="zh-CN" dirty="0">
                <a:latin typeface="+mn-ea"/>
                <a:ea typeface="+mn-ea"/>
              </a:rPr>
            </a:br>
            <a:endParaRPr kumimoji="1" lang="zh-CN" altLang="en-US" dirty="0">
              <a:latin typeface="+mn-ea"/>
              <a:ea typeface="+mn-ea"/>
            </a:endParaRPr>
          </a:p>
        </p:txBody>
      </p:sp>
      <p:pic>
        <p:nvPicPr>
          <p:cNvPr id="5" name="图片 4" descr="形状&#10;&#10;低可信度描述已自动生成">
            <a:extLst>
              <a:ext uri="{FF2B5EF4-FFF2-40B4-BE49-F238E27FC236}">
                <a16:creationId xmlns:a16="http://schemas.microsoft.com/office/drawing/2014/main" id="{AE3229B4-EA3B-86F5-EA8F-57B5CA279B66}"/>
              </a:ext>
            </a:extLst>
          </p:cNvPr>
          <p:cNvPicPr>
            <a:picLocks noChangeAspect="1"/>
          </p:cNvPicPr>
          <p:nvPr/>
        </p:nvPicPr>
        <p:blipFill>
          <a:blip r:embed="rId2"/>
          <a:stretch>
            <a:fillRect/>
          </a:stretch>
        </p:blipFill>
        <p:spPr>
          <a:xfrm>
            <a:off x="6710756" y="3067580"/>
            <a:ext cx="3641892" cy="2979196"/>
          </a:xfrm>
          <a:prstGeom prst="rect">
            <a:avLst/>
          </a:prstGeom>
        </p:spPr>
      </p:pic>
      <p:sp>
        <p:nvSpPr>
          <p:cNvPr id="6" name="文本框 5">
            <a:extLst>
              <a:ext uri="{FF2B5EF4-FFF2-40B4-BE49-F238E27FC236}">
                <a16:creationId xmlns:a16="http://schemas.microsoft.com/office/drawing/2014/main" id="{1A8B9DF2-DA5A-E8D3-A4B1-7225BF088DF1}"/>
              </a:ext>
            </a:extLst>
          </p:cNvPr>
          <p:cNvSpPr txBox="1"/>
          <p:nvPr/>
        </p:nvSpPr>
        <p:spPr>
          <a:xfrm>
            <a:off x="7104553" y="6237675"/>
            <a:ext cx="3260764" cy="369332"/>
          </a:xfrm>
          <a:prstGeom prst="rect">
            <a:avLst/>
          </a:prstGeom>
          <a:noFill/>
        </p:spPr>
        <p:txBody>
          <a:bodyPr wrap="none" rtlCol="0">
            <a:spAutoFit/>
          </a:bodyPr>
          <a:lstStyle/>
          <a:p>
            <a:r>
              <a:rPr kumimoji="1" lang="en-CA" altLang="zh-CN" dirty="0"/>
              <a:t>Test sample: 100, MSE small</a:t>
            </a:r>
            <a:endParaRPr kumimoji="1" lang="zh-CN" altLang="en-US" dirty="0"/>
          </a:p>
        </p:txBody>
      </p:sp>
      <p:pic>
        <p:nvPicPr>
          <p:cNvPr id="9" name="图片 8" descr="画里面的卡通动物&#10;&#10;低可信度描述已自动生成">
            <a:extLst>
              <a:ext uri="{FF2B5EF4-FFF2-40B4-BE49-F238E27FC236}">
                <a16:creationId xmlns:a16="http://schemas.microsoft.com/office/drawing/2014/main" id="{A7FBDC60-2DBA-C7E7-F014-1D7C86D4FF05}"/>
              </a:ext>
            </a:extLst>
          </p:cNvPr>
          <p:cNvPicPr>
            <a:picLocks noChangeAspect="1"/>
          </p:cNvPicPr>
          <p:nvPr/>
        </p:nvPicPr>
        <p:blipFill>
          <a:blip r:embed="rId3"/>
          <a:stretch>
            <a:fillRect/>
          </a:stretch>
        </p:blipFill>
        <p:spPr>
          <a:xfrm>
            <a:off x="10421439" y="5640775"/>
            <a:ext cx="1689100" cy="1193800"/>
          </a:xfrm>
          <a:prstGeom prst="rect">
            <a:avLst/>
          </a:prstGeom>
        </p:spPr>
      </p:pic>
    </p:spTree>
    <p:extLst>
      <p:ext uri="{BB962C8B-B14F-4D97-AF65-F5344CB8AC3E}">
        <p14:creationId xmlns:p14="http://schemas.microsoft.com/office/powerpoint/2010/main" val="1275978224"/>
      </p:ext>
    </p:extLst>
  </p:cSld>
  <p:clrMapOvr>
    <a:masterClrMapping/>
  </p:clrMapOvr>
</p:sld>
</file>

<file path=ppt/theme/theme1.xml><?xml version="1.0" encoding="utf-8"?>
<a:theme xmlns:a="http://schemas.openxmlformats.org/drawingml/2006/main" name="ArchiveVTI">
  <a:themeElements>
    <a:clrScheme name="AnalogousFromRegularSeedRightStep">
      <a:dk1>
        <a:srgbClr val="000000"/>
      </a:dk1>
      <a:lt1>
        <a:srgbClr val="FFFFFF"/>
      </a:lt1>
      <a:dk2>
        <a:srgbClr val="3B2321"/>
      </a:dk2>
      <a:lt2>
        <a:srgbClr val="E8E4E2"/>
      </a:lt2>
      <a:accent1>
        <a:srgbClr val="4DA4C3"/>
      </a:accent1>
      <a:accent2>
        <a:srgbClr val="3B61B1"/>
      </a:accent2>
      <a:accent3>
        <a:srgbClr val="584DC3"/>
      </a:accent3>
      <a:accent4>
        <a:srgbClr val="783BB1"/>
      </a:accent4>
      <a:accent5>
        <a:srgbClr val="BB4DC3"/>
      </a:accent5>
      <a:accent6>
        <a:srgbClr val="B13B88"/>
      </a:accent6>
      <a:hlink>
        <a:srgbClr val="BF613F"/>
      </a:hlink>
      <a:folHlink>
        <a:srgbClr val="7F7F7F"/>
      </a:folHlink>
    </a:clrScheme>
    <a:fontScheme name="Custom 170">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1552</TotalTime>
  <Words>485</Words>
  <Application>Microsoft Macintosh PowerPoint</Application>
  <PresentationFormat>宽屏</PresentationFormat>
  <Paragraphs>64</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Microsoft YaHei</vt:lpstr>
      <vt:lpstr>ArialMT</vt:lpstr>
      <vt:lpstr>Arial</vt:lpstr>
      <vt:lpstr>ArchiveVTI</vt:lpstr>
      <vt:lpstr>Classification and prediction for  the breast cancer tumors </vt:lpstr>
      <vt:lpstr>Background </vt:lpstr>
      <vt:lpstr>Data &amp; objective</vt:lpstr>
      <vt:lpstr>Data preparation</vt:lpstr>
      <vt:lpstr>PowerPoint 演示文稿</vt:lpstr>
      <vt:lpstr>PowerPoint 演示文稿</vt:lpstr>
      <vt:lpstr>Comparison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6: Poverty Reduction and Human Development</dc:title>
  <dc:creator>FanKexin</dc:creator>
  <cp:lastModifiedBy>FanKexin</cp:lastModifiedBy>
  <cp:revision>25</cp:revision>
  <dcterms:created xsi:type="dcterms:W3CDTF">2021-07-21T10:18:40Z</dcterms:created>
  <dcterms:modified xsi:type="dcterms:W3CDTF">2022-12-08T20:34:13Z</dcterms:modified>
</cp:coreProperties>
</file>