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1101" r:id="rId2"/>
    <p:sldId id="1075" r:id="rId3"/>
    <p:sldId id="333" r:id="rId4"/>
    <p:sldId id="1898" r:id="rId5"/>
    <p:sldId id="1346" r:id="rId6"/>
    <p:sldId id="1029" r:id="rId7"/>
    <p:sldId id="1033" r:id="rId8"/>
    <p:sldId id="1417" r:id="rId9"/>
    <p:sldId id="1418" r:id="rId10"/>
    <p:sldId id="1363" r:id="rId11"/>
    <p:sldId id="1883" r:id="rId12"/>
    <p:sldId id="1884" r:id="rId13"/>
    <p:sldId id="1885" r:id="rId14"/>
    <p:sldId id="1886" r:id="rId15"/>
    <p:sldId id="1887" r:id="rId16"/>
    <p:sldId id="1888" r:id="rId17"/>
    <p:sldId id="1889" r:id="rId18"/>
    <p:sldId id="1890" r:id="rId19"/>
    <p:sldId id="1423" r:id="rId20"/>
    <p:sldId id="1402" r:id="rId21"/>
    <p:sldId id="1891" r:id="rId22"/>
    <p:sldId id="1892" r:id="rId23"/>
    <p:sldId id="1893" r:id="rId24"/>
    <p:sldId id="1894" r:id="rId25"/>
    <p:sldId id="1555" r:id="rId26"/>
    <p:sldId id="1895" r:id="rId27"/>
    <p:sldId id="1896" r:id="rId28"/>
    <p:sldId id="1897" r:id="rId29"/>
    <p:sldId id="1569" r:id="rId30"/>
    <p:sldId id="1409" r:id="rId31"/>
    <p:sldId id="1385" r:id="rId32"/>
    <p:sldId id="1386" r:id="rId33"/>
    <p:sldId id="1388" r:id="rId34"/>
    <p:sldId id="1424" r:id="rId35"/>
    <p:sldId id="1389" r:id="rId36"/>
    <p:sldId id="1413" r:id="rId37"/>
    <p:sldId id="1407" r:id="rId38"/>
    <p:sldId id="1406" r:id="rId39"/>
    <p:sldId id="1414" r:id="rId40"/>
    <p:sldId id="1392" r:id="rId41"/>
    <p:sldId id="1411" r:id="rId42"/>
    <p:sldId id="1410" r:id="rId43"/>
    <p:sldId id="1556" r:id="rId44"/>
    <p:sldId id="796" r:id="rId45"/>
    <p:sldId id="1425" r:id="rId46"/>
    <p:sldId id="1383" r:id="rId47"/>
    <p:sldId id="1042" r:id="rId48"/>
    <p:sldId id="1557" r:id="rId49"/>
    <p:sldId id="1395" r:id="rId50"/>
    <p:sldId id="1558" r:id="rId51"/>
    <p:sldId id="1429" r:id="rId52"/>
    <p:sldId id="1571" r:id="rId53"/>
    <p:sldId id="1570" r:id="rId54"/>
    <p:sldId id="1430" r:id="rId55"/>
    <p:sldId id="1431" r:id="rId56"/>
    <p:sldId id="1384" r:id="rId57"/>
    <p:sldId id="1050" r:id="rId58"/>
    <p:sldId id="1546" r:id="rId59"/>
    <p:sldId id="1572" r:id="rId60"/>
    <p:sldId id="1573" r:id="rId61"/>
    <p:sldId id="1574" r:id="rId62"/>
    <p:sldId id="1575" r:id="rId63"/>
    <p:sldId id="1576" r:id="rId64"/>
    <p:sldId id="1577" r:id="rId65"/>
    <p:sldId id="1051" r:id="rId66"/>
    <p:sldId id="1559" r:id="rId67"/>
    <p:sldId id="1563" r:id="rId68"/>
    <p:sldId id="1564" r:id="rId69"/>
    <p:sldId id="1565" r:id="rId70"/>
    <p:sldId id="1566" r:id="rId71"/>
    <p:sldId id="1568" r:id="rId72"/>
    <p:sldId id="1567" r:id="rId73"/>
    <p:sldId id="1560" r:id="rId74"/>
    <p:sldId id="1438" r:id="rId75"/>
    <p:sldId id="1578" r:id="rId76"/>
    <p:sldId id="1579" r:id="rId77"/>
    <p:sldId id="1580" r:id="rId78"/>
    <p:sldId id="1581" r:id="rId79"/>
    <p:sldId id="1582" r:id="rId80"/>
    <p:sldId id="1583" r:id="rId81"/>
    <p:sldId id="1584" r:id="rId82"/>
    <p:sldId id="1585" r:id="rId83"/>
    <p:sldId id="1586" r:id="rId84"/>
    <p:sldId id="1440" r:id="rId85"/>
    <p:sldId id="1553" r:id="rId86"/>
    <p:sldId id="1276" r:id="rId87"/>
    <p:sldId id="1214"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8A9170A-F47A-436E-8A86-DEA3F81DC0AE}">
          <p14:sldIdLst>
            <p14:sldId id="1101"/>
            <p14:sldId id="1075"/>
            <p14:sldId id="333"/>
          </p14:sldIdLst>
        </p14:section>
        <p14:section name="Untitled Section" id="{0EE80C8E-229C-4303-B7E5-B9A5A162610D}">
          <p14:sldIdLst>
            <p14:sldId id="1898"/>
            <p14:sldId id="1346"/>
            <p14:sldId id="1029"/>
            <p14:sldId id="1033"/>
            <p14:sldId id="1417"/>
            <p14:sldId id="1418"/>
            <p14:sldId id="1363"/>
            <p14:sldId id="1883"/>
            <p14:sldId id="1884"/>
            <p14:sldId id="1885"/>
            <p14:sldId id="1886"/>
            <p14:sldId id="1887"/>
            <p14:sldId id="1888"/>
            <p14:sldId id="1889"/>
            <p14:sldId id="1890"/>
            <p14:sldId id="1423"/>
            <p14:sldId id="1402"/>
            <p14:sldId id="1891"/>
            <p14:sldId id="1892"/>
            <p14:sldId id="1893"/>
            <p14:sldId id="1894"/>
            <p14:sldId id="1555"/>
            <p14:sldId id="1895"/>
            <p14:sldId id="1896"/>
            <p14:sldId id="1897"/>
            <p14:sldId id="1569"/>
          </p14:sldIdLst>
        </p14:section>
        <p14:section name="Untitled Section" id="{7F1C8D79-9525-45D7-9D52-B6586709DFCB}">
          <p14:sldIdLst>
            <p14:sldId id="1409"/>
            <p14:sldId id="1385"/>
            <p14:sldId id="1386"/>
            <p14:sldId id="1388"/>
            <p14:sldId id="1424"/>
            <p14:sldId id="1389"/>
            <p14:sldId id="1413"/>
            <p14:sldId id="1407"/>
            <p14:sldId id="1406"/>
            <p14:sldId id="1414"/>
            <p14:sldId id="1392"/>
            <p14:sldId id="1411"/>
            <p14:sldId id="1410"/>
            <p14:sldId id="1556"/>
          </p14:sldIdLst>
        </p14:section>
        <p14:section name="Untitled Section" id="{273A04AD-A7EC-4BBB-9833-B3ED9FEB7555}">
          <p14:sldIdLst>
            <p14:sldId id="796"/>
            <p14:sldId id="1425"/>
            <p14:sldId id="1383"/>
            <p14:sldId id="1042"/>
            <p14:sldId id="1557"/>
            <p14:sldId id="1395"/>
            <p14:sldId id="1558"/>
            <p14:sldId id="1429"/>
            <p14:sldId id="1571"/>
            <p14:sldId id="1570"/>
            <p14:sldId id="1430"/>
            <p14:sldId id="1431"/>
            <p14:sldId id="1384"/>
            <p14:sldId id="1050"/>
            <p14:sldId id="1546"/>
            <p14:sldId id="1572"/>
            <p14:sldId id="1573"/>
            <p14:sldId id="1574"/>
            <p14:sldId id="1575"/>
            <p14:sldId id="1576"/>
            <p14:sldId id="1577"/>
            <p14:sldId id="1051"/>
            <p14:sldId id="1559"/>
            <p14:sldId id="1563"/>
            <p14:sldId id="1564"/>
            <p14:sldId id="1565"/>
            <p14:sldId id="1566"/>
            <p14:sldId id="1568"/>
            <p14:sldId id="1567"/>
            <p14:sldId id="1560"/>
            <p14:sldId id="1438"/>
            <p14:sldId id="1578"/>
            <p14:sldId id="1579"/>
            <p14:sldId id="1580"/>
            <p14:sldId id="1581"/>
            <p14:sldId id="1582"/>
            <p14:sldId id="1583"/>
            <p14:sldId id="1584"/>
            <p14:sldId id="1585"/>
            <p14:sldId id="1586"/>
            <p14:sldId id="1440"/>
            <p14:sldId id="1553"/>
            <p14:sldId id="1276"/>
            <p14:sldId id="12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sz="2400" dirty="0">
              <a:latin typeface="+mn-ea"/>
              <a:ea typeface="+mn-ea"/>
            </a:rPr>
            <a:t>中国社会福利制度的改革</a:t>
          </a:r>
          <a:endParaRPr lang="en-GB" altLang="zh-CN" sz="2400" dirty="0">
            <a:latin typeface="+mn-ea"/>
            <a:ea typeface="+mn-ea"/>
          </a:endParaRPr>
        </a:p>
      </dgm:t>
    </dgm:pt>
    <dgm:pt modelId="{C91A6AB5-76F8-49B3-B68F-7605E5910717}" type="parTrans" cxnId="{770E6138-4C9D-446C-A2F7-B853A3F12759}">
      <dgm:prSet/>
      <dgm:spPr/>
      <dgm:t>
        <a:bodyPr/>
        <a:lstStyle/>
        <a:p>
          <a:endParaRPr lang="en-GB" sz="2400">
            <a:latin typeface="+mn-ea"/>
            <a:ea typeface="+mn-ea"/>
          </a:endParaRPr>
        </a:p>
      </dgm:t>
    </dgm:pt>
    <dgm:pt modelId="{6CE68315-2B91-4202-B5AB-27EF66C56FE9}" type="sibTrans" cxnId="{770E6138-4C9D-446C-A2F7-B853A3F12759}">
      <dgm:prSet/>
      <dgm:spPr/>
      <dgm:t>
        <a:bodyPr/>
        <a:lstStyle/>
        <a:p>
          <a:endParaRPr lang="en-GB" sz="24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dgm:spPr>
      <dgm:t>
        <a:bodyPr/>
        <a:lstStyle/>
        <a:p>
          <a:r>
            <a:rPr lang="zh-CN" altLang="zh-CN" sz="2400" dirty="0">
              <a:latin typeface="+mn-ea"/>
              <a:ea typeface="+mn-ea"/>
            </a:rPr>
            <a:t>我国现行福利制度的改革与思考</a:t>
          </a:r>
          <a:endParaRPr lang="en-GB" sz="2400" dirty="0">
            <a:latin typeface="+mn-ea"/>
            <a:ea typeface="+mn-ea"/>
          </a:endParaRPr>
        </a:p>
      </dgm:t>
    </dgm:pt>
    <dgm:pt modelId="{B4C3E68F-A576-4560-8511-973599475D78}" type="parTrans" cxnId="{1402E296-F5C6-45FF-BE8B-ED7D439BF130}">
      <dgm:prSet custT="1"/>
      <dgm:spPr/>
      <dgm:t>
        <a:bodyPr/>
        <a:lstStyle/>
        <a:p>
          <a:endParaRPr lang="en-GB" sz="2400">
            <a:latin typeface="+mn-ea"/>
            <a:ea typeface="+mn-ea"/>
          </a:endParaRPr>
        </a:p>
      </dgm:t>
    </dgm:pt>
    <dgm:pt modelId="{854B8AA9-90B4-41DC-9C29-F45CBE4BADE1}" type="sibTrans" cxnId="{1402E296-F5C6-45FF-BE8B-ED7D439BF130}">
      <dgm:prSet/>
      <dgm:spPr/>
      <dgm:t>
        <a:bodyPr/>
        <a:lstStyle/>
        <a:p>
          <a:endParaRPr lang="en-GB" sz="2400">
            <a:latin typeface="+mn-ea"/>
            <a:ea typeface="+mn-ea"/>
          </a:endParaRPr>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dgm:spPr>
      <dgm:t>
        <a:bodyPr/>
        <a:lstStyle/>
        <a:p>
          <a:r>
            <a:rPr lang="zh-CN" altLang="zh-CN" sz="2400" dirty="0">
              <a:latin typeface="+mn-ea"/>
              <a:ea typeface="+mn-ea"/>
            </a:rPr>
            <a:t>我国现行福利制度存在的问题</a:t>
          </a:r>
          <a:endParaRPr lang="en-GB" sz="2400" dirty="0">
            <a:latin typeface="+mn-ea"/>
            <a:ea typeface="+mn-ea"/>
          </a:endParaRPr>
        </a:p>
      </dgm:t>
    </dgm:pt>
    <dgm:pt modelId="{B47CB4EE-6A14-492A-A2D0-A593748B4F0C}" type="parTrans" cxnId="{D4648E36-D585-428E-A368-E8C3644A408A}">
      <dgm:prSet custT="1"/>
      <dgm:spPr/>
      <dgm:t>
        <a:bodyPr/>
        <a:lstStyle/>
        <a:p>
          <a:endParaRPr lang="en-GB" sz="2400">
            <a:latin typeface="+mn-ea"/>
            <a:ea typeface="+mn-ea"/>
          </a:endParaRPr>
        </a:p>
      </dgm:t>
    </dgm:pt>
    <dgm:pt modelId="{AE0FC2D7-0B12-43B6-8213-87153538C3D6}" type="sibTrans" cxnId="{D4648E36-D585-428E-A368-E8C3644A408A}">
      <dgm:prSet/>
      <dgm:spPr/>
      <dgm:t>
        <a:bodyPr/>
        <a:lstStyle/>
        <a:p>
          <a:endParaRPr lang="en-GB" sz="24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35462" custScaleY="29220">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2"/>
      <dgm:spPr/>
    </dgm:pt>
    <dgm:pt modelId="{47357A89-9578-48C5-960C-2BFA690C9874}" type="pres">
      <dgm:prSet presAssocID="{B47CB4EE-6A14-492A-A2D0-A593748B4F0C}" presName="connTx" presStyleLbl="parChTrans1D2" presStyleIdx="0" presStyleCnt="2"/>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2" custScaleX="141786"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2"/>
      <dgm:spPr/>
    </dgm:pt>
    <dgm:pt modelId="{70530DD9-033A-4586-87B6-8FC55382CD5F}" type="pres">
      <dgm:prSet presAssocID="{B4C3E68F-A576-4560-8511-973599475D78}" presName="connTx" presStyleLbl="parChTrans1D2" presStyleIdx="1" presStyleCnt="2"/>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2" custScaleX="141786"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Lst>
  <dgm:cxnLst>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94E36D8C-7D25-4B05-9904-1ED26795E5BF}" type="presOf" srcId="{B4C3E68F-A576-4560-8511-973599475D78}" destId="{70530DD9-033A-4586-87B6-8FC55382CD5F}" srcOrd="1" destOrd="0" presId="urn:microsoft.com/office/officeart/2008/layout/HorizontalMultiLevelHierarchy"/>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en-US" altLang="zh-CN" sz="2400" dirty="0"/>
            <a:t> </a:t>
          </a:r>
          <a:r>
            <a:rPr lang="zh-CN" altLang="zh-CN" sz="2400" dirty="0"/>
            <a:t>社会优抚的内容和特点</a:t>
          </a:r>
          <a:endParaRPr lang="en-GB" altLang="zh-CN" sz="2400" dirty="0"/>
        </a:p>
      </dgm:t>
    </dgm:pt>
    <dgm:pt modelId="{C91A6AB5-76F8-49B3-B68F-7605E5910717}" type="parTrans" cxnId="{770E6138-4C9D-446C-A2F7-B853A3F12759}">
      <dgm:prSet/>
      <dgm:spPr/>
      <dgm:t>
        <a:bodyPr/>
        <a:lstStyle/>
        <a:p>
          <a:endParaRPr lang="en-GB"/>
        </a:p>
      </dgm:t>
    </dgm:pt>
    <dgm:pt modelId="{6CE68315-2B91-4202-B5AB-27EF66C56FE9}" type="sibTrans" cxnId="{770E6138-4C9D-446C-A2F7-B853A3F12759}">
      <dgm:prSet/>
      <dgm:spPr/>
      <dgm:t>
        <a:bodyPr/>
        <a:lstStyle/>
        <a:p>
          <a:endParaRPr lang="en-GB"/>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社会优抚的特点</a:t>
          </a:r>
          <a:endParaRPr lang="en-GB" sz="2000" dirty="0"/>
        </a:p>
      </dgm:t>
    </dgm:pt>
    <dgm:pt modelId="{051EF163-CB02-4ECB-81A2-9B777BAC507A}" type="parTrans" cxnId="{D87FFE95-7BF0-42E8-A133-A54684D049E8}">
      <dgm:prSet/>
      <dgm:spPr/>
      <dgm:t>
        <a:bodyPr/>
        <a:lstStyle/>
        <a:p>
          <a:endParaRPr lang="en-GB"/>
        </a:p>
      </dgm:t>
    </dgm:pt>
    <dgm:pt modelId="{FF419686-882E-4A29-BE09-5B8E338445E5}" type="sibTrans" cxnId="{D87FFE95-7BF0-42E8-A133-A54684D049E8}">
      <dgm:prSet/>
      <dgm:spPr/>
      <dgm:t>
        <a:bodyPr/>
        <a:lstStyle/>
        <a:p>
          <a:endParaRPr lang="en-GB"/>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社会优抚的内容</a:t>
          </a:r>
          <a:endParaRPr lang="en-GB" sz="2000" dirty="0"/>
        </a:p>
      </dgm:t>
    </dgm:pt>
    <dgm:pt modelId="{B4C3E68F-A576-4560-8511-973599475D78}" type="parTrans" cxnId="{1402E296-F5C6-45FF-BE8B-ED7D439BF130}">
      <dgm:prSet/>
      <dgm:spPr/>
      <dgm:t>
        <a:bodyPr/>
        <a:lstStyle/>
        <a:p>
          <a:endParaRPr lang="en-GB"/>
        </a:p>
      </dgm:t>
    </dgm:pt>
    <dgm:pt modelId="{854B8AA9-90B4-41DC-9C29-F45CBE4BADE1}" type="sibTrans" cxnId="{1402E296-F5C6-45FF-BE8B-ED7D439BF130}">
      <dgm:prSet/>
      <dgm:spPr/>
      <dgm:t>
        <a:bodyPr/>
        <a:lstStyle/>
        <a:p>
          <a:endParaRPr lang="en-GB"/>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社会优抚的概念</a:t>
          </a:r>
          <a:endParaRPr lang="en-GB" sz="2000" dirty="0"/>
        </a:p>
      </dgm:t>
    </dgm:pt>
    <dgm:pt modelId="{B47CB4EE-6A14-492A-A2D0-A593748B4F0C}" type="parTrans" cxnId="{D4648E36-D585-428E-A368-E8C3644A408A}">
      <dgm:prSet/>
      <dgm:spPr/>
      <dgm:t>
        <a:bodyPr/>
        <a:lstStyle/>
        <a:p>
          <a:endParaRPr lang="en-GB"/>
        </a:p>
      </dgm:t>
    </dgm:pt>
    <dgm:pt modelId="{AE0FC2D7-0B12-43B6-8213-87153538C3D6}" type="sibTrans" cxnId="{D4648E36-D585-428E-A368-E8C3644A408A}">
      <dgm:prSet/>
      <dgm:spPr/>
      <dgm:t>
        <a:bodyPr/>
        <a:lstStyle/>
        <a:p>
          <a:endParaRPr lang="en-GB"/>
        </a:p>
      </dgm:t>
    </dgm:pt>
    <dgm:pt modelId="{03A759B2-333E-420F-8658-9D71801466A1}">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死亡抚恤</a:t>
          </a:r>
          <a:endParaRPr lang="en-GB" sz="1800" dirty="0"/>
        </a:p>
      </dgm:t>
    </dgm:pt>
    <dgm:pt modelId="{414599BF-F0EC-47A4-8F1F-A762FC2FCE27}" type="parTrans" cxnId="{F302798A-DD70-46D2-9EED-2E3CB4BC852C}">
      <dgm:prSet/>
      <dgm:spPr/>
      <dgm:t>
        <a:bodyPr/>
        <a:lstStyle/>
        <a:p>
          <a:endParaRPr lang="en-GB"/>
        </a:p>
      </dgm:t>
    </dgm:pt>
    <dgm:pt modelId="{566070E2-5189-4B51-8E5F-93A52E34222B}" type="sibTrans" cxnId="{F302798A-DD70-46D2-9EED-2E3CB4BC852C}">
      <dgm:prSet/>
      <dgm:spPr/>
      <dgm:t>
        <a:bodyPr/>
        <a:lstStyle/>
        <a:p>
          <a:endParaRPr lang="en-GB"/>
        </a:p>
      </dgm:t>
    </dgm:pt>
    <dgm:pt modelId="{BC1277EA-9EBC-40F3-A57B-770DA75F718D}">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伤残抚恤</a:t>
          </a:r>
          <a:endParaRPr lang="en-GB" sz="1800" dirty="0"/>
        </a:p>
      </dgm:t>
    </dgm:pt>
    <dgm:pt modelId="{CD5EE294-F483-41AB-9B8F-3690C9485837}" type="parTrans" cxnId="{A7F85A4A-CE68-46B1-B9CA-B8F2C39CC138}">
      <dgm:prSet/>
      <dgm:spPr/>
      <dgm:t>
        <a:bodyPr/>
        <a:lstStyle/>
        <a:p>
          <a:endParaRPr lang="en-GB"/>
        </a:p>
      </dgm:t>
    </dgm:pt>
    <dgm:pt modelId="{9848661B-E403-49E0-B44F-929E0AFCE19F}" type="sibTrans" cxnId="{A7F85A4A-CE68-46B1-B9CA-B8F2C39CC138}">
      <dgm:prSet/>
      <dgm:spPr/>
      <dgm:t>
        <a:bodyPr/>
        <a:lstStyle/>
        <a:p>
          <a:endParaRPr lang="en-GB"/>
        </a:p>
      </dgm:t>
    </dgm:pt>
    <dgm:pt modelId="{EA43F428-BC94-455B-8C72-33F6E51C490A}">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退役安置</a:t>
          </a:r>
          <a:endParaRPr lang="en-GB" sz="1800" dirty="0"/>
        </a:p>
      </dgm:t>
    </dgm:pt>
    <dgm:pt modelId="{04EBCD34-9DD7-4C75-9FC5-0089198CFA4F}" type="parTrans" cxnId="{A740A619-3B0A-486D-A2C4-203A86BF1CF7}">
      <dgm:prSet/>
      <dgm:spPr/>
      <dgm:t>
        <a:bodyPr/>
        <a:lstStyle/>
        <a:p>
          <a:endParaRPr lang="en-GB"/>
        </a:p>
      </dgm:t>
    </dgm:pt>
    <dgm:pt modelId="{0D9E224A-D27A-4763-A9FF-9CD845F416EB}" type="sibTrans" cxnId="{A740A619-3B0A-486D-A2C4-203A86BF1CF7}">
      <dgm:prSet/>
      <dgm:spPr/>
      <dgm:t>
        <a:bodyPr/>
        <a:lstStyle/>
        <a:p>
          <a:endParaRPr lang="en-GB"/>
        </a:p>
      </dgm:t>
    </dgm:pt>
    <dgm:pt modelId="{C438E380-E320-403A-B81A-C730F26AEBAE}">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社会优待</a:t>
          </a:r>
          <a:endParaRPr lang="en-GB" sz="1800" dirty="0"/>
        </a:p>
      </dgm:t>
    </dgm:pt>
    <dgm:pt modelId="{CC1348D5-E76C-4A00-A21B-B0AE2388DA7A}" type="parTrans" cxnId="{D324F958-983F-4D39-9794-45C43DE31F80}">
      <dgm:prSet/>
      <dgm:spPr/>
      <dgm:t>
        <a:bodyPr/>
        <a:lstStyle/>
        <a:p>
          <a:endParaRPr lang="en-GB"/>
        </a:p>
      </dgm:t>
    </dgm:pt>
    <dgm:pt modelId="{2423C8A2-4A96-42AD-A9D3-DC23BD84C27F}" type="sibTrans" cxnId="{D324F958-983F-4D39-9794-45C43DE31F80}">
      <dgm:prSet/>
      <dgm:spPr/>
      <dgm:t>
        <a:bodyPr/>
        <a:lstStyle/>
        <a:p>
          <a:endParaRPr lang="en-GB"/>
        </a:p>
      </dgm:t>
    </dgm:pt>
    <dgm:pt modelId="{5538DE41-A7E3-4BC9-BAC2-2B73EAA5BD52}">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优抚内容综合性</a:t>
          </a:r>
          <a:endParaRPr lang="en-GB" sz="1800" dirty="0"/>
        </a:p>
      </dgm:t>
    </dgm:pt>
    <dgm:pt modelId="{EDDD3322-FCB0-4932-AA6F-884309F7D415}" type="parTrans" cxnId="{247E1251-526D-4735-BA46-1AE92646F490}">
      <dgm:prSet/>
      <dgm:spPr/>
      <dgm:t>
        <a:bodyPr/>
        <a:lstStyle/>
        <a:p>
          <a:endParaRPr lang="en-GB"/>
        </a:p>
      </dgm:t>
    </dgm:pt>
    <dgm:pt modelId="{091315B1-5D1B-49D0-9F34-7C15B5E2F3F4}" type="sibTrans" cxnId="{247E1251-526D-4735-BA46-1AE92646F490}">
      <dgm:prSet/>
      <dgm:spPr/>
      <dgm:t>
        <a:bodyPr/>
        <a:lstStyle/>
        <a:p>
          <a:endParaRPr lang="en-GB"/>
        </a:p>
      </dgm:t>
    </dgm:pt>
    <dgm:pt modelId="{9FA3D2E2-183A-41C2-B1A7-AAFEECCE9697}">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优抚对象特殊性</a:t>
          </a:r>
          <a:endParaRPr lang="en-GB" sz="1800" dirty="0"/>
        </a:p>
      </dgm:t>
    </dgm:pt>
    <dgm:pt modelId="{7AF18789-3334-4318-97AC-E47A455F0644}" type="parTrans" cxnId="{4E5C0425-E515-4AF1-8BD2-639FA7E3DA5A}">
      <dgm:prSet/>
      <dgm:spPr/>
      <dgm:t>
        <a:bodyPr/>
        <a:lstStyle/>
        <a:p>
          <a:endParaRPr lang="en-GB"/>
        </a:p>
      </dgm:t>
    </dgm:pt>
    <dgm:pt modelId="{BB7548D8-8A11-4A62-8950-74BCC6DCB019}" type="sibTrans" cxnId="{4E5C0425-E515-4AF1-8BD2-639FA7E3DA5A}">
      <dgm:prSet/>
      <dgm:spPr/>
      <dgm:t>
        <a:bodyPr/>
        <a:lstStyle/>
        <a:p>
          <a:endParaRPr lang="en-GB"/>
        </a:p>
      </dgm:t>
    </dgm:pt>
    <dgm:pt modelId="{5130A086-B990-4556-BFB0-8FDA2E20534B}">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优抚待遇激励性</a:t>
          </a:r>
          <a:endParaRPr lang="en-GB" sz="1800" dirty="0"/>
        </a:p>
      </dgm:t>
    </dgm:pt>
    <dgm:pt modelId="{2E01D2BA-129D-428F-BB14-94B99AFE72FA}" type="parTrans" cxnId="{0717F885-2BDB-4693-A1F1-8AF3B210A00F}">
      <dgm:prSet/>
      <dgm:spPr/>
      <dgm:t>
        <a:bodyPr/>
        <a:lstStyle/>
        <a:p>
          <a:endParaRPr lang="en-GB"/>
        </a:p>
      </dgm:t>
    </dgm:pt>
    <dgm:pt modelId="{D7F64E0E-C7D1-4CD8-985A-12CBEE403A37}" type="sibTrans" cxnId="{0717F885-2BDB-4693-A1F1-8AF3B210A00F}">
      <dgm:prSet/>
      <dgm:spPr/>
      <dgm:t>
        <a:bodyPr/>
        <a:lstStyle/>
        <a:p>
          <a:endParaRPr lang="en-GB"/>
        </a:p>
      </dgm:t>
    </dgm:pt>
    <dgm:pt modelId="{84B7BFCD-3B7B-4297-8B65-1DC61253EFC3}">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优抚目标双重性</a:t>
          </a:r>
          <a:endParaRPr lang="en-GB" sz="1800" dirty="0"/>
        </a:p>
      </dgm:t>
    </dgm:pt>
    <dgm:pt modelId="{8DF76967-CEB0-4E26-8E73-B8A1D0CED43C}" type="parTrans" cxnId="{13C89C06-9D37-4C37-83AD-AD4C5B20316F}">
      <dgm:prSet/>
      <dgm:spPr/>
      <dgm:t>
        <a:bodyPr/>
        <a:lstStyle/>
        <a:p>
          <a:endParaRPr lang="en-GB"/>
        </a:p>
      </dgm:t>
    </dgm:pt>
    <dgm:pt modelId="{5ABEC9D0-4EC2-4648-9B32-0B68CD814EB6}" type="sibTrans" cxnId="{13C89C06-9D37-4C37-83AD-AD4C5B20316F}">
      <dgm:prSet/>
      <dgm:spPr/>
      <dgm:t>
        <a:bodyPr/>
        <a:lstStyle/>
        <a:p>
          <a:endParaRPr lang="en-GB"/>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75258" custScaleY="42982">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3"/>
      <dgm:spPr/>
    </dgm:pt>
    <dgm:pt modelId="{47357A89-9578-48C5-960C-2BFA690C9874}" type="pres">
      <dgm:prSet presAssocID="{B47CB4EE-6A14-492A-A2D0-A593748B4F0C}" presName="connTx" presStyleLbl="parChTrans1D2" presStyleIdx="0" presStyleCnt="3"/>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3" custScaleX="230575"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3"/>
      <dgm:spPr/>
    </dgm:pt>
    <dgm:pt modelId="{70530DD9-033A-4586-87B6-8FC55382CD5F}" type="pres">
      <dgm:prSet presAssocID="{B4C3E68F-A576-4560-8511-973599475D78}" presName="connTx" presStyleLbl="parChTrans1D2" presStyleIdx="1" presStyleCnt="3"/>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3" custScaleX="141786"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2DF076CF-ED02-4B60-8C23-E19484D11FEF}" type="pres">
      <dgm:prSet presAssocID="{414599BF-F0EC-47A4-8F1F-A762FC2FCE27}" presName="conn2-1" presStyleLbl="parChTrans1D3" presStyleIdx="0" presStyleCnt="8"/>
      <dgm:spPr/>
    </dgm:pt>
    <dgm:pt modelId="{DA265DAB-6065-4BEA-81C6-C44235902D79}" type="pres">
      <dgm:prSet presAssocID="{414599BF-F0EC-47A4-8F1F-A762FC2FCE27}" presName="connTx" presStyleLbl="parChTrans1D3" presStyleIdx="0" presStyleCnt="8"/>
      <dgm:spPr/>
    </dgm:pt>
    <dgm:pt modelId="{3823C74F-FC88-4838-B8D1-AD0FAEE70879}" type="pres">
      <dgm:prSet presAssocID="{03A759B2-333E-420F-8658-9D71801466A1}" presName="root2" presStyleCnt="0"/>
      <dgm:spPr/>
    </dgm:pt>
    <dgm:pt modelId="{4750DC4D-0296-4B8D-A700-1DDA999F0298}" type="pres">
      <dgm:prSet presAssocID="{03A759B2-333E-420F-8658-9D71801466A1}" presName="LevelTwoTextNode" presStyleLbl="node3" presStyleIdx="0" presStyleCnt="8" custScaleX="69140" custScaleY="60034">
        <dgm:presLayoutVars>
          <dgm:chPref val="3"/>
        </dgm:presLayoutVars>
      </dgm:prSet>
      <dgm:spPr/>
    </dgm:pt>
    <dgm:pt modelId="{63262495-A0AB-488B-BBDD-D384BBF4E459}" type="pres">
      <dgm:prSet presAssocID="{03A759B2-333E-420F-8658-9D71801466A1}" presName="level3hierChild" presStyleCnt="0"/>
      <dgm:spPr/>
    </dgm:pt>
    <dgm:pt modelId="{A7616EAB-5381-4541-8AC4-4AF2F7C42ED8}" type="pres">
      <dgm:prSet presAssocID="{CD5EE294-F483-41AB-9B8F-3690C9485837}" presName="conn2-1" presStyleLbl="parChTrans1D3" presStyleIdx="1" presStyleCnt="8"/>
      <dgm:spPr/>
    </dgm:pt>
    <dgm:pt modelId="{190D0BCF-806D-437A-8CC9-8871F1364C18}" type="pres">
      <dgm:prSet presAssocID="{CD5EE294-F483-41AB-9B8F-3690C9485837}" presName="connTx" presStyleLbl="parChTrans1D3" presStyleIdx="1" presStyleCnt="8"/>
      <dgm:spPr/>
    </dgm:pt>
    <dgm:pt modelId="{45E95A96-090F-467E-8677-D414390815E5}" type="pres">
      <dgm:prSet presAssocID="{BC1277EA-9EBC-40F3-A57B-770DA75F718D}" presName="root2" presStyleCnt="0"/>
      <dgm:spPr/>
    </dgm:pt>
    <dgm:pt modelId="{3319835E-2875-47EE-B04C-EE8D82638A7A}" type="pres">
      <dgm:prSet presAssocID="{BC1277EA-9EBC-40F3-A57B-770DA75F718D}" presName="LevelTwoTextNode" presStyleLbl="node3" presStyleIdx="1" presStyleCnt="8" custScaleX="69140" custScaleY="60034">
        <dgm:presLayoutVars>
          <dgm:chPref val="3"/>
        </dgm:presLayoutVars>
      </dgm:prSet>
      <dgm:spPr/>
    </dgm:pt>
    <dgm:pt modelId="{F84AF085-65AA-4718-A894-4868E73C984E}" type="pres">
      <dgm:prSet presAssocID="{BC1277EA-9EBC-40F3-A57B-770DA75F718D}" presName="level3hierChild" presStyleCnt="0"/>
      <dgm:spPr/>
    </dgm:pt>
    <dgm:pt modelId="{5A98BE90-CB42-4C91-9D51-CEE9BB0E98EE}" type="pres">
      <dgm:prSet presAssocID="{CC1348D5-E76C-4A00-A21B-B0AE2388DA7A}" presName="conn2-1" presStyleLbl="parChTrans1D3" presStyleIdx="2" presStyleCnt="8"/>
      <dgm:spPr/>
    </dgm:pt>
    <dgm:pt modelId="{9DC29A98-5242-4D76-8651-9DC30A2DC27C}" type="pres">
      <dgm:prSet presAssocID="{CC1348D5-E76C-4A00-A21B-B0AE2388DA7A}" presName="connTx" presStyleLbl="parChTrans1D3" presStyleIdx="2" presStyleCnt="8"/>
      <dgm:spPr/>
    </dgm:pt>
    <dgm:pt modelId="{9AF50F70-BDF6-49EC-95FB-21B9E98C30C0}" type="pres">
      <dgm:prSet presAssocID="{C438E380-E320-403A-B81A-C730F26AEBAE}" presName="root2" presStyleCnt="0"/>
      <dgm:spPr/>
    </dgm:pt>
    <dgm:pt modelId="{A5EE3077-0B4D-4133-8849-FCBF25BC6D51}" type="pres">
      <dgm:prSet presAssocID="{C438E380-E320-403A-B81A-C730F26AEBAE}" presName="LevelTwoTextNode" presStyleLbl="node3" presStyleIdx="2" presStyleCnt="8" custScaleX="69140" custScaleY="60034">
        <dgm:presLayoutVars>
          <dgm:chPref val="3"/>
        </dgm:presLayoutVars>
      </dgm:prSet>
      <dgm:spPr/>
    </dgm:pt>
    <dgm:pt modelId="{FB078F17-CEF4-460D-8066-25F05E5392C8}" type="pres">
      <dgm:prSet presAssocID="{C438E380-E320-403A-B81A-C730F26AEBAE}" presName="level3hierChild" presStyleCnt="0"/>
      <dgm:spPr/>
    </dgm:pt>
    <dgm:pt modelId="{FADEA6F4-7EE1-4A86-A4DC-628146C3D221}" type="pres">
      <dgm:prSet presAssocID="{04EBCD34-9DD7-4C75-9FC5-0089198CFA4F}" presName="conn2-1" presStyleLbl="parChTrans1D3" presStyleIdx="3" presStyleCnt="8"/>
      <dgm:spPr/>
    </dgm:pt>
    <dgm:pt modelId="{992C054B-8BDE-4FE7-9176-E8E0212D66DF}" type="pres">
      <dgm:prSet presAssocID="{04EBCD34-9DD7-4C75-9FC5-0089198CFA4F}" presName="connTx" presStyleLbl="parChTrans1D3" presStyleIdx="3" presStyleCnt="8"/>
      <dgm:spPr/>
    </dgm:pt>
    <dgm:pt modelId="{3C1EB242-3032-4D79-8342-264FB2686852}" type="pres">
      <dgm:prSet presAssocID="{EA43F428-BC94-455B-8C72-33F6E51C490A}" presName="root2" presStyleCnt="0"/>
      <dgm:spPr/>
    </dgm:pt>
    <dgm:pt modelId="{933BADE6-7D26-4E73-9250-3C35423AF7CC}" type="pres">
      <dgm:prSet presAssocID="{EA43F428-BC94-455B-8C72-33F6E51C490A}" presName="LevelTwoTextNode" presStyleLbl="node3" presStyleIdx="3" presStyleCnt="8" custScaleX="69140" custScaleY="60034">
        <dgm:presLayoutVars>
          <dgm:chPref val="3"/>
        </dgm:presLayoutVars>
      </dgm:prSet>
      <dgm:spPr/>
    </dgm:pt>
    <dgm:pt modelId="{8D2D533B-FA93-472F-B537-794039A8E758}" type="pres">
      <dgm:prSet presAssocID="{EA43F428-BC94-455B-8C72-33F6E51C490A}" presName="level3hierChild" presStyleCnt="0"/>
      <dgm:spPr/>
    </dgm:pt>
    <dgm:pt modelId="{03EFEB3C-511E-45C8-A421-C9F715066F2F}" type="pres">
      <dgm:prSet presAssocID="{051EF163-CB02-4ECB-81A2-9B777BAC507A}" presName="conn2-1" presStyleLbl="parChTrans1D2" presStyleIdx="2" presStyleCnt="3"/>
      <dgm:spPr/>
    </dgm:pt>
    <dgm:pt modelId="{41944F2A-DE54-42A2-BA34-FD47547C70CB}" type="pres">
      <dgm:prSet presAssocID="{051EF163-CB02-4ECB-81A2-9B777BAC507A}" presName="connTx" presStyleLbl="parChTrans1D2" presStyleIdx="2" presStyleCnt="3"/>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3" custScaleX="141786"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 modelId="{9EE1D7D8-546D-4E95-92D6-D98F01D817A9}" type="pres">
      <dgm:prSet presAssocID="{EDDD3322-FCB0-4932-AA6F-884309F7D415}" presName="conn2-1" presStyleLbl="parChTrans1D3" presStyleIdx="4" presStyleCnt="8"/>
      <dgm:spPr/>
    </dgm:pt>
    <dgm:pt modelId="{7EA311B2-7417-43A6-A10C-7D3F066CE4AA}" type="pres">
      <dgm:prSet presAssocID="{EDDD3322-FCB0-4932-AA6F-884309F7D415}" presName="connTx" presStyleLbl="parChTrans1D3" presStyleIdx="4" presStyleCnt="8"/>
      <dgm:spPr/>
    </dgm:pt>
    <dgm:pt modelId="{C557E29C-BD41-465F-BB92-7DFCE3692B0F}" type="pres">
      <dgm:prSet presAssocID="{5538DE41-A7E3-4BC9-BAC2-2B73EAA5BD52}" presName="root2" presStyleCnt="0"/>
      <dgm:spPr/>
    </dgm:pt>
    <dgm:pt modelId="{887CEDA3-3BB5-47DD-A961-2336FF34F01C}" type="pres">
      <dgm:prSet presAssocID="{5538DE41-A7E3-4BC9-BAC2-2B73EAA5BD52}" presName="LevelTwoTextNode" presStyleLbl="node3" presStyleIdx="4" presStyleCnt="8" custScaleX="69140" custScaleY="57553" custLinFactNeighborY="7405">
        <dgm:presLayoutVars>
          <dgm:chPref val="3"/>
        </dgm:presLayoutVars>
      </dgm:prSet>
      <dgm:spPr/>
    </dgm:pt>
    <dgm:pt modelId="{963DD769-1170-4865-9704-FC5E6602ED4B}" type="pres">
      <dgm:prSet presAssocID="{5538DE41-A7E3-4BC9-BAC2-2B73EAA5BD52}" presName="level3hierChild" presStyleCnt="0"/>
      <dgm:spPr/>
    </dgm:pt>
    <dgm:pt modelId="{3173A595-7A61-4CA8-BAFD-5432C5C03F42}" type="pres">
      <dgm:prSet presAssocID="{7AF18789-3334-4318-97AC-E47A455F0644}" presName="conn2-1" presStyleLbl="parChTrans1D3" presStyleIdx="5" presStyleCnt="8"/>
      <dgm:spPr/>
    </dgm:pt>
    <dgm:pt modelId="{1F8C25ED-EC9B-4FEA-B5A4-AC9BAC05BEA9}" type="pres">
      <dgm:prSet presAssocID="{7AF18789-3334-4318-97AC-E47A455F0644}" presName="connTx" presStyleLbl="parChTrans1D3" presStyleIdx="5" presStyleCnt="8"/>
      <dgm:spPr/>
    </dgm:pt>
    <dgm:pt modelId="{5F914D4A-3818-49A6-A03A-A8073D5E200D}" type="pres">
      <dgm:prSet presAssocID="{9FA3D2E2-183A-41C2-B1A7-AAFEECCE9697}" presName="root2" presStyleCnt="0"/>
      <dgm:spPr/>
    </dgm:pt>
    <dgm:pt modelId="{851110C1-B20D-41B5-A2D6-597EB32BD6BC}" type="pres">
      <dgm:prSet presAssocID="{9FA3D2E2-183A-41C2-B1A7-AAFEECCE9697}" presName="LevelTwoTextNode" presStyleLbl="node3" presStyleIdx="5" presStyleCnt="8" custScaleX="69140" custScaleY="57553" custLinFactNeighborY="7405">
        <dgm:presLayoutVars>
          <dgm:chPref val="3"/>
        </dgm:presLayoutVars>
      </dgm:prSet>
      <dgm:spPr/>
    </dgm:pt>
    <dgm:pt modelId="{7E1C8932-C54D-4AC6-AA93-2DA575ACD20C}" type="pres">
      <dgm:prSet presAssocID="{9FA3D2E2-183A-41C2-B1A7-AAFEECCE9697}" presName="level3hierChild" presStyleCnt="0"/>
      <dgm:spPr/>
    </dgm:pt>
    <dgm:pt modelId="{D7172124-3E4C-43DD-B72B-232B1A715238}" type="pres">
      <dgm:prSet presAssocID="{8DF76967-CEB0-4E26-8E73-B8A1D0CED43C}" presName="conn2-1" presStyleLbl="parChTrans1D3" presStyleIdx="6" presStyleCnt="8"/>
      <dgm:spPr/>
    </dgm:pt>
    <dgm:pt modelId="{9C1FCB83-46E9-4A58-8CD8-BBCD378366DD}" type="pres">
      <dgm:prSet presAssocID="{8DF76967-CEB0-4E26-8E73-B8A1D0CED43C}" presName="connTx" presStyleLbl="parChTrans1D3" presStyleIdx="6" presStyleCnt="8"/>
      <dgm:spPr/>
    </dgm:pt>
    <dgm:pt modelId="{A120D565-F917-4BFA-96E7-EBE1D4E7E4AA}" type="pres">
      <dgm:prSet presAssocID="{84B7BFCD-3B7B-4297-8B65-1DC61253EFC3}" presName="root2" presStyleCnt="0"/>
      <dgm:spPr/>
    </dgm:pt>
    <dgm:pt modelId="{395BE94B-0831-4805-87B6-C27B11D8A65E}" type="pres">
      <dgm:prSet presAssocID="{84B7BFCD-3B7B-4297-8B65-1DC61253EFC3}" presName="LevelTwoTextNode" presStyleLbl="node3" presStyleIdx="6" presStyleCnt="8" custScaleX="69140" custScaleY="57553" custLinFactNeighborY="7405">
        <dgm:presLayoutVars>
          <dgm:chPref val="3"/>
        </dgm:presLayoutVars>
      </dgm:prSet>
      <dgm:spPr/>
    </dgm:pt>
    <dgm:pt modelId="{38E92FB1-5ACD-4272-9D82-E85C1E68D7CC}" type="pres">
      <dgm:prSet presAssocID="{84B7BFCD-3B7B-4297-8B65-1DC61253EFC3}" presName="level3hierChild" presStyleCnt="0"/>
      <dgm:spPr/>
    </dgm:pt>
    <dgm:pt modelId="{9C69BD27-95A6-447A-BED0-F5DBBA155463}" type="pres">
      <dgm:prSet presAssocID="{2E01D2BA-129D-428F-BB14-94B99AFE72FA}" presName="conn2-1" presStyleLbl="parChTrans1D3" presStyleIdx="7" presStyleCnt="8"/>
      <dgm:spPr/>
    </dgm:pt>
    <dgm:pt modelId="{5AE37307-2545-4397-AAFF-96528B922487}" type="pres">
      <dgm:prSet presAssocID="{2E01D2BA-129D-428F-BB14-94B99AFE72FA}" presName="connTx" presStyleLbl="parChTrans1D3" presStyleIdx="7" presStyleCnt="8"/>
      <dgm:spPr/>
    </dgm:pt>
    <dgm:pt modelId="{0C2E1ECC-A38E-430F-B63E-D4F6326861F7}" type="pres">
      <dgm:prSet presAssocID="{5130A086-B990-4556-BFB0-8FDA2E20534B}" presName="root2" presStyleCnt="0"/>
      <dgm:spPr/>
    </dgm:pt>
    <dgm:pt modelId="{D24A6904-63B8-428F-89CB-37AD890C377E}" type="pres">
      <dgm:prSet presAssocID="{5130A086-B990-4556-BFB0-8FDA2E20534B}" presName="LevelTwoTextNode" presStyleLbl="node3" presStyleIdx="7" presStyleCnt="8" custScaleX="69140" custScaleY="57553">
        <dgm:presLayoutVars>
          <dgm:chPref val="3"/>
        </dgm:presLayoutVars>
      </dgm:prSet>
      <dgm:spPr/>
    </dgm:pt>
    <dgm:pt modelId="{7ABDC3D0-4961-4BD4-81C3-1D13229ADA48}" type="pres">
      <dgm:prSet presAssocID="{5130A086-B990-4556-BFB0-8FDA2E20534B}" presName="level3hierChild" presStyleCnt="0"/>
      <dgm:spPr/>
    </dgm:pt>
  </dgm:ptLst>
  <dgm:cxnLst>
    <dgm:cxn modelId="{13C89C06-9D37-4C37-83AD-AD4C5B20316F}" srcId="{3D15F0B2-8DAD-4303-81F9-FBA8506DAF4A}" destId="{84B7BFCD-3B7B-4297-8B65-1DC61253EFC3}" srcOrd="2" destOrd="0" parTransId="{8DF76967-CEB0-4E26-8E73-B8A1D0CED43C}" sibTransId="{5ABEC9D0-4EC2-4648-9B32-0B68CD814EB6}"/>
    <dgm:cxn modelId="{68876A09-C0AF-3141-A248-BDF953D05209}" type="presOf" srcId="{EA43F428-BC94-455B-8C72-33F6E51C490A}" destId="{933BADE6-7D26-4E73-9250-3C35423AF7CC}" srcOrd="0" destOrd="0" presId="urn:microsoft.com/office/officeart/2008/layout/HorizontalMultiLevelHierarchy"/>
    <dgm:cxn modelId="{99E4C70E-3F38-5749-BEA4-CA512E9990F1}" type="presOf" srcId="{051EF163-CB02-4ECB-81A2-9B777BAC507A}" destId="{03EFEB3C-511E-45C8-A421-C9F715066F2F}" srcOrd="0" destOrd="0" presId="urn:microsoft.com/office/officeart/2008/layout/HorizontalMultiLevelHierarchy"/>
    <dgm:cxn modelId="{BE50FC11-5A40-9C4D-80A6-88643616BABD}" type="presOf" srcId="{03A759B2-333E-420F-8658-9D71801466A1}" destId="{4750DC4D-0296-4B8D-A700-1DDA999F0298}" srcOrd="0" destOrd="0" presId="urn:microsoft.com/office/officeart/2008/layout/HorizontalMultiLevelHierarchy"/>
    <dgm:cxn modelId="{006FE618-DD20-3740-BDAB-708F8CE568BB}" type="presOf" srcId="{CC1348D5-E76C-4A00-A21B-B0AE2388DA7A}" destId="{9DC29A98-5242-4D76-8651-9DC30A2DC27C}" srcOrd="1" destOrd="0" presId="urn:microsoft.com/office/officeart/2008/layout/HorizontalMultiLevelHierarchy"/>
    <dgm:cxn modelId="{A740A619-3B0A-486D-A2C4-203A86BF1CF7}" srcId="{CBFD30E5-7054-41D4-9E87-F18AAE6E232E}" destId="{EA43F428-BC94-455B-8C72-33F6E51C490A}" srcOrd="3" destOrd="0" parTransId="{04EBCD34-9DD7-4C75-9FC5-0089198CFA4F}" sibTransId="{0D9E224A-D27A-4763-A9FF-9CD845F416EB}"/>
    <dgm:cxn modelId="{4E5C0425-E515-4AF1-8BD2-639FA7E3DA5A}" srcId="{3D15F0B2-8DAD-4303-81F9-FBA8506DAF4A}" destId="{9FA3D2E2-183A-41C2-B1A7-AAFEECCE9697}" srcOrd="1" destOrd="0" parTransId="{7AF18789-3334-4318-97AC-E47A455F0644}" sibTransId="{BB7548D8-8A11-4A62-8950-74BCC6DCB019}"/>
    <dgm:cxn modelId="{D3D21234-8EE7-1042-9683-631F3CB367B6}" type="presOf" srcId="{5130A086-B990-4556-BFB0-8FDA2E20534B}" destId="{D24A6904-63B8-428F-89CB-37AD890C377E}"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92A80338-91FD-7B41-AF32-2270CCCB1959}" type="presOf" srcId="{5538DE41-A7E3-4BC9-BAC2-2B73EAA5BD52}" destId="{887CEDA3-3BB5-47DD-A961-2336FF34F01C}" srcOrd="0" destOrd="0" presId="urn:microsoft.com/office/officeart/2008/layout/HorizontalMultiLevelHierarchy"/>
    <dgm:cxn modelId="{770E6138-4C9D-446C-A2F7-B853A3F12759}" srcId="{38C68CDF-8C01-4733-AC64-306AF0C54F38}" destId="{A38891AC-6015-4A73-8258-2072892AFAF5}" srcOrd="0" destOrd="0" parTransId="{C91A6AB5-76F8-49B3-B68F-7605E5910717}" sibTransId="{6CE68315-2B91-4202-B5AB-27EF66C56FE9}"/>
    <dgm:cxn modelId="{A547823B-5C03-444E-B18B-2F5070DF71C5}" type="presOf" srcId="{04EBCD34-9DD7-4C75-9FC5-0089198CFA4F}" destId="{FADEA6F4-7EE1-4A86-A4DC-628146C3D221}" srcOrd="0" destOrd="0" presId="urn:microsoft.com/office/officeart/2008/layout/HorizontalMultiLevelHierarchy"/>
    <dgm:cxn modelId="{1BA7033E-E5D6-7843-B01D-36A43EFC927A}" type="presOf" srcId="{CBFD30E5-7054-41D4-9E87-F18AAE6E232E}" destId="{551CFCBB-80CE-46CC-9B79-F6E5AA2B730D}" srcOrd="0" destOrd="0" presId="urn:microsoft.com/office/officeart/2008/layout/HorizontalMultiLevelHierarchy"/>
    <dgm:cxn modelId="{C634803F-F688-CB45-BFC3-E2D067D8D30C}" type="presOf" srcId="{B47CB4EE-6A14-492A-A2D0-A593748B4F0C}" destId="{992DA9AC-9C52-48D9-9656-794455A2C3AF}" srcOrd="0" destOrd="0" presId="urn:microsoft.com/office/officeart/2008/layout/HorizontalMultiLevelHierarchy"/>
    <dgm:cxn modelId="{5F43DA43-74C2-0F44-A002-214C7121AA48}" type="presOf" srcId="{8DF76967-CEB0-4E26-8E73-B8A1D0CED43C}" destId="{D7172124-3E4C-43DD-B72B-232B1A715238}" srcOrd="0" destOrd="0" presId="urn:microsoft.com/office/officeart/2008/layout/HorizontalMultiLevelHierarchy"/>
    <dgm:cxn modelId="{D316B144-0052-6243-8D0B-D6DE4CDBB227}" type="presOf" srcId="{414599BF-F0EC-47A4-8F1F-A762FC2FCE27}" destId="{DA265DAB-6065-4BEA-81C6-C44235902D79}" srcOrd="1" destOrd="0" presId="urn:microsoft.com/office/officeart/2008/layout/HorizontalMultiLevelHierarchy"/>
    <dgm:cxn modelId="{A7F85A4A-CE68-46B1-B9CA-B8F2C39CC138}" srcId="{CBFD30E5-7054-41D4-9E87-F18AAE6E232E}" destId="{BC1277EA-9EBC-40F3-A57B-770DA75F718D}" srcOrd="1" destOrd="0" parTransId="{CD5EE294-F483-41AB-9B8F-3690C9485837}" sibTransId="{9848661B-E403-49E0-B44F-929E0AFCE19F}"/>
    <dgm:cxn modelId="{AB05C26B-1EE4-4444-AED4-B6DCB6A3DFB9}" type="presOf" srcId="{38C68CDF-8C01-4733-AC64-306AF0C54F38}" destId="{5E76571C-4A36-493D-8028-EC79EC29D3DA}" srcOrd="0" destOrd="0" presId="urn:microsoft.com/office/officeart/2008/layout/HorizontalMultiLevelHierarchy"/>
    <dgm:cxn modelId="{5B1B0E50-8B1D-5144-ACB8-A11045A6809E}" type="presOf" srcId="{414599BF-F0EC-47A4-8F1F-A762FC2FCE27}" destId="{2DF076CF-ED02-4B60-8C23-E19484D11FEF}" srcOrd="0" destOrd="0" presId="urn:microsoft.com/office/officeart/2008/layout/HorizontalMultiLevelHierarchy"/>
    <dgm:cxn modelId="{247E1251-526D-4735-BA46-1AE92646F490}" srcId="{3D15F0B2-8DAD-4303-81F9-FBA8506DAF4A}" destId="{5538DE41-A7E3-4BC9-BAC2-2B73EAA5BD52}" srcOrd="0" destOrd="0" parTransId="{EDDD3322-FCB0-4932-AA6F-884309F7D415}" sibTransId="{091315B1-5D1B-49D0-9F34-7C15B5E2F3F4}"/>
    <dgm:cxn modelId="{8CA9CF71-4A74-F040-83C8-0A01C7D5389A}" type="presOf" srcId="{C438E380-E320-403A-B81A-C730F26AEBAE}" destId="{A5EE3077-0B4D-4133-8849-FCBF25BC6D51}" srcOrd="0" destOrd="0" presId="urn:microsoft.com/office/officeart/2008/layout/HorizontalMultiLevelHierarchy"/>
    <dgm:cxn modelId="{C20C0C72-15ED-B946-A0BB-503B8970A66F}" type="presOf" srcId="{7AF18789-3334-4318-97AC-E47A455F0644}" destId="{1F8C25ED-EC9B-4FEA-B5A4-AC9BAC05BEA9}" srcOrd="1" destOrd="0" presId="urn:microsoft.com/office/officeart/2008/layout/HorizontalMultiLevelHierarchy"/>
    <dgm:cxn modelId="{342B1673-5FA2-434C-A827-9383F71175E2}" type="presOf" srcId="{9FA3D2E2-183A-41C2-B1A7-AAFEECCE9697}" destId="{851110C1-B20D-41B5-A2D6-597EB32BD6BC}" srcOrd="0" destOrd="0" presId="urn:microsoft.com/office/officeart/2008/layout/HorizontalMultiLevelHierarchy"/>
    <dgm:cxn modelId="{30698F78-B340-9F41-AD40-8583D7340F2F}" type="presOf" srcId="{B4C3E68F-A576-4560-8511-973599475D78}" destId="{9CB1A8B1-5C07-4788-B6D4-82AFEAAC5B17}" srcOrd="0" destOrd="0" presId="urn:microsoft.com/office/officeart/2008/layout/HorizontalMultiLevelHierarchy"/>
    <dgm:cxn modelId="{D324F958-983F-4D39-9794-45C43DE31F80}" srcId="{CBFD30E5-7054-41D4-9E87-F18AAE6E232E}" destId="{C438E380-E320-403A-B81A-C730F26AEBAE}" srcOrd="2" destOrd="0" parTransId="{CC1348D5-E76C-4A00-A21B-B0AE2388DA7A}" sibTransId="{2423C8A2-4A96-42AD-A9D3-DC23BD84C27F}"/>
    <dgm:cxn modelId="{0717F885-2BDB-4693-A1F1-8AF3B210A00F}" srcId="{3D15F0B2-8DAD-4303-81F9-FBA8506DAF4A}" destId="{5130A086-B990-4556-BFB0-8FDA2E20534B}" srcOrd="3" destOrd="0" parTransId="{2E01D2BA-129D-428F-BB14-94B99AFE72FA}" sibTransId="{D7F64E0E-C7D1-4CD8-985A-12CBEE403A37}"/>
    <dgm:cxn modelId="{617E8587-2C34-514B-B790-236B598B7735}" type="presOf" srcId="{04EBCD34-9DD7-4C75-9FC5-0089198CFA4F}" destId="{992C054B-8BDE-4FE7-9176-E8E0212D66DF}" srcOrd="1" destOrd="0" presId="urn:microsoft.com/office/officeart/2008/layout/HorizontalMultiLevelHierarchy"/>
    <dgm:cxn modelId="{F302798A-DD70-46D2-9EED-2E3CB4BC852C}" srcId="{CBFD30E5-7054-41D4-9E87-F18AAE6E232E}" destId="{03A759B2-333E-420F-8658-9D71801466A1}" srcOrd="0" destOrd="0" parTransId="{414599BF-F0EC-47A4-8F1F-A762FC2FCE27}" sibTransId="{566070E2-5189-4B51-8E5F-93A52E34222B}"/>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20465F97-CCFD-FC48-A9E9-512CBB9308CA}" type="presOf" srcId="{B4C3E68F-A576-4560-8511-973599475D78}" destId="{70530DD9-033A-4586-87B6-8FC55382CD5F}" srcOrd="1" destOrd="0" presId="urn:microsoft.com/office/officeart/2008/layout/HorizontalMultiLevelHierarchy"/>
    <dgm:cxn modelId="{A130F997-F08F-A240-89FB-7BD9907A5F48}" type="presOf" srcId="{A38891AC-6015-4A73-8258-2072892AFAF5}" destId="{5BBA1540-C185-4C60-BC19-3195094B4E0D}" srcOrd="0" destOrd="0" presId="urn:microsoft.com/office/officeart/2008/layout/HorizontalMultiLevelHierarchy"/>
    <dgm:cxn modelId="{E49F169E-13DE-F241-871C-D0923B010B76}" type="presOf" srcId="{EDDD3322-FCB0-4932-AA6F-884309F7D415}" destId="{7EA311B2-7417-43A6-A10C-7D3F066CE4AA}" srcOrd="1" destOrd="0" presId="urn:microsoft.com/office/officeart/2008/layout/HorizontalMultiLevelHierarchy"/>
    <dgm:cxn modelId="{482E0BA7-C7EF-624F-9C6F-781A1832EB6A}" type="presOf" srcId="{BC1277EA-9EBC-40F3-A57B-770DA75F718D}" destId="{3319835E-2875-47EE-B04C-EE8D82638A7A}" srcOrd="0" destOrd="0" presId="urn:microsoft.com/office/officeart/2008/layout/HorizontalMultiLevelHierarchy"/>
    <dgm:cxn modelId="{55EC0FB4-EBF9-B04D-A372-0680827B9920}" type="presOf" srcId="{CD5EE294-F483-41AB-9B8F-3690C9485837}" destId="{190D0BCF-806D-437A-8CC9-8871F1364C18}" srcOrd="1" destOrd="0" presId="urn:microsoft.com/office/officeart/2008/layout/HorizontalMultiLevelHierarchy"/>
    <dgm:cxn modelId="{691432BA-8846-D049-88B4-A4FAC70EDDF4}" type="presOf" srcId="{3D15F0B2-8DAD-4303-81F9-FBA8506DAF4A}" destId="{6146C6AC-548D-43EC-88F9-FD63A4DC0B18}" srcOrd="0" destOrd="0" presId="urn:microsoft.com/office/officeart/2008/layout/HorizontalMultiLevelHierarchy"/>
    <dgm:cxn modelId="{B4E245BF-9BE6-5D42-89A0-4CB8F03076BC}" type="presOf" srcId="{2E01D2BA-129D-428F-BB14-94B99AFE72FA}" destId="{9C69BD27-95A6-447A-BED0-F5DBBA155463}" srcOrd="0" destOrd="0" presId="urn:microsoft.com/office/officeart/2008/layout/HorizontalMultiLevelHierarchy"/>
    <dgm:cxn modelId="{8D1A9FC0-D0F2-8341-AED7-3B0EE71531C0}" type="presOf" srcId="{18B703C1-147A-4636-B0D9-F5BD5328ED9D}" destId="{7B85E174-FBF4-411D-955D-B2EE948529C2}" srcOrd="0" destOrd="0" presId="urn:microsoft.com/office/officeart/2008/layout/HorizontalMultiLevelHierarchy"/>
    <dgm:cxn modelId="{9B9FB2CA-997E-3648-B0E6-BEE7E67D6AEF}" type="presOf" srcId="{051EF163-CB02-4ECB-81A2-9B777BAC507A}" destId="{41944F2A-DE54-42A2-BA34-FD47547C70CB}" srcOrd="1" destOrd="0" presId="urn:microsoft.com/office/officeart/2008/layout/HorizontalMultiLevelHierarchy"/>
    <dgm:cxn modelId="{DD57D7CA-44C8-BE4A-85B0-68492165F32D}" type="presOf" srcId="{8DF76967-CEB0-4E26-8E73-B8A1D0CED43C}" destId="{9C1FCB83-46E9-4A58-8CD8-BBCD378366DD}" srcOrd="1" destOrd="0" presId="urn:microsoft.com/office/officeart/2008/layout/HorizontalMultiLevelHierarchy"/>
    <dgm:cxn modelId="{87C30ED1-CD65-0741-918A-F2C167B05710}" type="presOf" srcId="{CC1348D5-E76C-4A00-A21B-B0AE2388DA7A}" destId="{5A98BE90-CB42-4C91-9D51-CEE9BB0E98EE}" srcOrd="0" destOrd="0" presId="urn:microsoft.com/office/officeart/2008/layout/HorizontalMultiLevelHierarchy"/>
    <dgm:cxn modelId="{D4E9E5D4-E1E2-C248-862E-CA3279858436}" type="presOf" srcId="{B47CB4EE-6A14-492A-A2D0-A593748B4F0C}" destId="{47357A89-9578-48C5-960C-2BFA690C9874}" srcOrd="1" destOrd="0" presId="urn:microsoft.com/office/officeart/2008/layout/HorizontalMultiLevelHierarchy"/>
    <dgm:cxn modelId="{AF878ADF-6058-E34E-8E3C-B724C3B1405E}" type="presOf" srcId="{CD5EE294-F483-41AB-9B8F-3690C9485837}" destId="{A7616EAB-5381-4541-8AC4-4AF2F7C42ED8}" srcOrd="0" destOrd="0" presId="urn:microsoft.com/office/officeart/2008/layout/HorizontalMultiLevelHierarchy"/>
    <dgm:cxn modelId="{D3DB0CE9-44C7-3A42-8B57-5FDB32500AB6}" type="presOf" srcId="{EDDD3322-FCB0-4932-AA6F-884309F7D415}" destId="{9EE1D7D8-546D-4E95-92D6-D98F01D817A9}" srcOrd="0" destOrd="0" presId="urn:microsoft.com/office/officeart/2008/layout/HorizontalMultiLevelHierarchy"/>
    <dgm:cxn modelId="{C4A0B5F5-EB47-BA49-B4CD-D8E41DD5DECF}" type="presOf" srcId="{2E01D2BA-129D-428F-BB14-94B99AFE72FA}" destId="{5AE37307-2545-4397-AAFF-96528B922487}" srcOrd="1" destOrd="0" presId="urn:microsoft.com/office/officeart/2008/layout/HorizontalMultiLevelHierarchy"/>
    <dgm:cxn modelId="{8D916AF6-ED5B-254D-9007-FD94013133D4}" type="presOf" srcId="{84B7BFCD-3B7B-4297-8B65-1DC61253EFC3}" destId="{395BE94B-0831-4805-87B6-C27B11D8A65E}" srcOrd="0" destOrd="0" presId="urn:microsoft.com/office/officeart/2008/layout/HorizontalMultiLevelHierarchy"/>
    <dgm:cxn modelId="{118D70F9-F398-C44C-9576-E4F10080188D}" type="presOf" srcId="{7AF18789-3334-4318-97AC-E47A455F0644}" destId="{3173A595-7A61-4CA8-BAFD-5432C5C03F42}" srcOrd="0" destOrd="0" presId="urn:microsoft.com/office/officeart/2008/layout/HorizontalMultiLevelHierarchy"/>
    <dgm:cxn modelId="{8446F518-0F20-C049-8F8D-01AA00F0FB55}" type="presParOf" srcId="{5E76571C-4A36-493D-8028-EC79EC29D3DA}" destId="{25C1D3B2-E30E-47E1-8C8D-20EF08636088}" srcOrd="0" destOrd="0" presId="urn:microsoft.com/office/officeart/2008/layout/HorizontalMultiLevelHierarchy"/>
    <dgm:cxn modelId="{174730A2-D186-2C40-B1DD-93EE47377470}" type="presParOf" srcId="{25C1D3B2-E30E-47E1-8C8D-20EF08636088}" destId="{5BBA1540-C185-4C60-BC19-3195094B4E0D}" srcOrd="0" destOrd="0" presId="urn:microsoft.com/office/officeart/2008/layout/HorizontalMultiLevelHierarchy"/>
    <dgm:cxn modelId="{DA7A0BF6-FE03-CB49-8988-95CC07D5E49E}" type="presParOf" srcId="{25C1D3B2-E30E-47E1-8C8D-20EF08636088}" destId="{2C0AFAF0-DC71-4207-A087-14C6019085B6}" srcOrd="1" destOrd="0" presId="urn:microsoft.com/office/officeart/2008/layout/HorizontalMultiLevelHierarchy"/>
    <dgm:cxn modelId="{5DAECC08-2A41-FD4D-8B0A-E07EB87B9F88}" type="presParOf" srcId="{2C0AFAF0-DC71-4207-A087-14C6019085B6}" destId="{992DA9AC-9C52-48D9-9656-794455A2C3AF}" srcOrd="0" destOrd="0" presId="urn:microsoft.com/office/officeart/2008/layout/HorizontalMultiLevelHierarchy"/>
    <dgm:cxn modelId="{31C581C0-EC5C-3B4F-9E7B-99F597B6E2A9}" type="presParOf" srcId="{992DA9AC-9C52-48D9-9656-794455A2C3AF}" destId="{47357A89-9578-48C5-960C-2BFA690C9874}" srcOrd="0" destOrd="0" presId="urn:microsoft.com/office/officeart/2008/layout/HorizontalMultiLevelHierarchy"/>
    <dgm:cxn modelId="{FDC521E8-0EAA-BB48-A0A0-EB83B52A148F}" type="presParOf" srcId="{2C0AFAF0-DC71-4207-A087-14C6019085B6}" destId="{DBDDAF1D-FC44-4B0F-B370-E6D406A94002}" srcOrd="1" destOrd="0" presId="urn:microsoft.com/office/officeart/2008/layout/HorizontalMultiLevelHierarchy"/>
    <dgm:cxn modelId="{9EB3DD6B-64E8-4F4E-83F2-87FC8957F09E}" type="presParOf" srcId="{DBDDAF1D-FC44-4B0F-B370-E6D406A94002}" destId="{7B85E174-FBF4-411D-955D-B2EE948529C2}" srcOrd="0" destOrd="0" presId="urn:microsoft.com/office/officeart/2008/layout/HorizontalMultiLevelHierarchy"/>
    <dgm:cxn modelId="{618E9971-408A-F34B-A725-C11BE475DD5D}" type="presParOf" srcId="{DBDDAF1D-FC44-4B0F-B370-E6D406A94002}" destId="{C93AE315-FB3A-4023-ACA4-3C71E03C9DAC}" srcOrd="1" destOrd="0" presId="urn:microsoft.com/office/officeart/2008/layout/HorizontalMultiLevelHierarchy"/>
    <dgm:cxn modelId="{9143FF4F-2B4C-9247-B220-23992B0F0EF1}" type="presParOf" srcId="{2C0AFAF0-DC71-4207-A087-14C6019085B6}" destId="{9CB1A8B1-5C07-4788-B6D4-82AFEAAC5B17}" srcOrd="2" destOrd="0" presId="urn:microsoft.com/office/officeart/2008/layout/HorizontalMultiLevelHierarchy"/>
    <dgm:cxn modelId="{301A2E0F-D04E-674A-8186-E8F59887A016}" type="presParOf" srcId="{9CB1A8B1-5C07-4788-B6D4-82AFEAAC5B17}" destId="{70530DD9-033A-4586-87B6-8FC55382CD5F}" srcOrd="0" destOrd="0" presId="urn:microsoft.com/office/officeart/2008/layout/HorizontalMultiLevelHierarchy"/>
    <dgm:cxn modelId="{6EF44058-C960-774B-AEB4-38EC9092A9A9}" type="presParOf" srcId="{2C0AFAF0-DC71-4207-A087-14C6019085B6}" destId="{95EB5568-32C3-42CC-8994-DE7E3B12A907}" srcOrd="3" destOrd="0" presId="urn:microsoft.com/office/officeart/2008/layout/HorizontalMultiLevelHierarchy"/>
    <dgm:cxn modelId="{BB0FA944-609C-AE4E-B9CB-1B0CC6D418E0}" type="presParOf" srcId="{95EB5568-32C3-42CC-8994-DE7E3B12A907}" destId="{551CFCBB-80CE-46CC-9B79-F6E5AA2B730D}" srcOrd="0" destOrd="0" presId="urn:microsoft.com/office/officeart/2008/layout/HorizontalMultiLevelHierarchy"/>
    <dgm:cxn modelId="{9C7B4B00-4D94-6D4F-9C1E-7BC9348E943B}" type="presParOf" srcId="{95EB5568-32C3-42CC-8994-DE7E3B12A907}" destId="{041577E5-E9D0-4BEA-80D5-3DD4B6308561}" srcOrd="1" destOrd="0" presId="urn:microsoft.com/office/officeart/2008/layout/HorizontalMultiLevelHierarchy"/>
    <dgm:cxn modelId="{6B1EF36C-D0FF-2244-9D65-5C080D260DE4}" type="presParOf" srcId="{041577E5-E9D0-4BEA-80D5-3DD4B6308561}" destId="{2DF076CF-ED02-4B60-8C23-E19484D11FEF}" srcOrd="0" destOrd="0" presId="urn:microsoft.com/office/officeart/2008/layout/HorizontalMultiLevelHierarchy"/>
    <dgm:cxn modelId="{1406B71F-4CF4-354D-AA1A-8C3FE9AE223C}" type="presParOf" srcId="{2DF076CF-ED02-4B60-8C23-E19484D11FEF}" destId="{DA265DAB-6065-4BEA-81C6-C44235902D79}" srcOrd="0" destOrd="0" presId="urn:microsoft.com/office/officeart/2008/layout/HorizontalMultiLevelHierarchy"/>
    <dgm:cxn modelId="{CF09BC56-4697-A147-8ED3-DC079AACFCA2}" type="presParOf" srcId="{041577E5-E9D0-4BEA-80D5-3DD4B6308561}" destId="{3823C74F-FC88-4838-B8D1-AD0FAEE70879}" srcOrd="1" destOrd="0" presId="urn:microsoft.com/office/officeart/2008/layout/HorizontalMultiLevelHierarchy"/>
    <dgm:cxn modelId="{DC0558EC-4CD8-2E4E-A5D7-9279A525A461}" type="presParOf" srcId="{3823C74F-FC88-4838-B8D1-AD0FAEE70879}" destId="{4750DC4D-0296-4B8D-A700-1DDA999F0298}" srcOrd="0" destOrd="0" presId="urn:microsoft.com/office/officeart/2008/layout/HorizontalMultiLevelHierarchy"/>
    <dgm:cxn modelId="{C39B16DE-4026-AB40-8BC3-957D530B7B5D}" type="presParOf" srcId="{3823C74F-FC88-4838-B8D1-AD0FAEE70879}" destId="{63262495-A0AB-488B-BBDD-D384BBF4E459}" srcOrd="1" destOrd="0" presId="urn:microsoft.com/office/officeart/2008/layout/HorizontalMultiLevelHierarchy"/>
    <dgm:cxn modelId="{87029D14-3CBB-0449-9A9B-D1B3816AEA9B}" type="presParOf" srcId="{041577E5-E9D0-4BEA-80D5-3DD4B6308561}" destId="{A7616EAB-5381-4541-8AC4-4AF2F7C42ED8}" srcOrd="2" destOrd="0" presId="urn:microsoft.com/office/officeart/2008/layout/HorizontalMultiLevelHierarchy"/>
    <dgm:cxn modelId="{3A16D9AA-CA18-E547-9904-20E0FBF8D30E}" type="presParOf" srcId="{A7616EAB-5381-4541-8AC4-4AF2F7C42ED8}" destId="{190D0BCF-806D-437A-8CC9-8871F1364C18}" srcOrd="0" destOrd="0" presId="urn:microsoft.com/office/officeart/2008/layout/HorizontalMultiLevelHierarchy"/>
    <dgm:cxn modelId="{F65690D2-30DD-9043-B650-4EF250E111D3}" type="presParOf" srcId="{041577E5-E9D0-4BEA-80D5-3DD4B6308561}" destId="{45E95A96-090F-467E-8677-D414390815E5}" srcOrd="3" destOrd="0" presId="urn:microsoft.com/office/officeart/2008/layout/HorizontalMultiLevelHierarchy"/>
    <dgm:cxn modelId="{624A1D82-FEDB-DC45-B41D-DF35DA772387}" type="presParOf" srcId="{45E95A96-090F-467E-8677-D414390815E5}" destId="{3319835E-2875-47EE-B04C-EE8D82638A7A}" srcOrd="0" destOrd="0" presId="urn:microsoft.com/office/officeart/2008/layout/HorizontalMultiLevelHierarchy"/>
    <dgm:cxn modelId="{3F1DCB8C-0227-604B-8C6C-69ED0E22421C}" type="presParOf" srcId="{45E95A96-090F-467E-8677-D414390815E5}" destId="{F84AF085-65AA-4718-A894-4868E73C984E}" srcOrd="1" destOrd="0" presId="urn:microsoft.com/office/officeart/2008/layout/HorizontalMultiLevelHierarchy"/>
    <dgm:cxn modelId="{013AD715-7540-2347-B4AE-6B712593AC79}" type="presParOf" srcId="{041577E5-E9D0-4BEA-80D5-3DD4B6308561}" destId="{5A98BE90-CB42-4C91-9D51-CEE9BB0E98EE}" srcOrd="4" destOrd="0" presId="urn:microsoft.com/office/officeart/2008/layout/HorizontalMultiLevelHierarchy"/>
    <dgm:cxn modelId="{F64BE25E-63D3-B346-8A06-28F604587457}" type="presParOf" srcId="{5A98BE90-CB42-4C91-9D51-CEE9BB0E98EE}" destId="{9DC29A98-5242-4D76-8651-9DC30A2DC27C}" srcOrd="0" destOrd="0" presId="urn:microsoft.com/office/officeart/2008/layout/HorizontalMultiLevelHierarchy"/>
    <dgm:cxn modelId="{4FA83174-2E3D-0F40-B0EE-F0C16F2F41D1}" type="presParOf" srcId="{041577E5-E9D0-4BEA-80D5-3DD4B6308561}" destId="{9AF50F70-BDF6-49EC-95FB-21B9E98C30C0}" srcOrd="5" destOrd="0" presId="urn:microsoft.com/office/officeart/2008/layout/HorizontalMultiLevelHierarchy"/>
    <dgm:cxn modelId="{ABEF2DCF-E778-A149-BE83-30C2B25CF42E}" type="presParOf" srcId="{9AF50F70-BDF6-49EC-95FB-21B9E98C30C0}" destId="{A5EE3077-0B4D-4133-8849-FCBF25BC6D51}" srcOrd="0" destOrd="0" presId="urn:microsoft.com/office/officeart/2008/layout/HorizontalMultiLevelHierarchy"/>
    <dgm:cxn modelId="{A16A0914-E6A4-3946-B725-9604A6F6F8FD}" type="presParOf" srcId="{9AF50F70-BDF6-49EC-95FB-21B9E98C30C0}" destId="{FB078F17-CEF4-460D-8066-25F05E5392C8}" srcOrd="1" destOrd="0" presId="urn:microsoft.com/office/officeart/2008/layout/HorizontalMultiLevelHierarchy"/>
    <dgm:cxn modelId="{B3A661FA-5572-9B40-B335-ED72DB960420}" type="presParOf" srcId="{041577E5-E9D0-4BEA-80D5-3DD4B6308561}" destId="{FADEA6F4-7EE1-4A86-A4DC-628146C3D221}" srcOrd="6" destOrd="0" presId="urn:microsoft.com/office/officeart/2008/layout/HorizontalMultiLevelHierarchy"/>
    <dgm:cxn modelId="{A9F6B3BB-D57A-884A-A76B-B484B9597373}" type="presParOf" srcId="{FADEA6F4-7EE1-4A86-A4DC-628146C3D221}" destId="{992C054B-8BDE-4FE7-9176-E8E0212D66DF}" srcOrd="0" destOrd="0" presId="urn:microsoft.com/office/officeart/2008/layout/HorizontalMultiLevelHierarchy"/>
    <dgm:cxn modelId="{F456F52C-7AFE-F949-9DA5-B689D7BDE28C}" type="presParOf" srcId="{041577E5-E9D0-4BEA-80D5-3DD4B6308561}" destId="{3C1EB242-3032-4D79-8342-264FB2686852}" srcOrd="7" destOrd="0" presId="urn:microsoft.com/office/officeart/2008/layout/HorizontalMultiLevelHierarchy"/>
    <dgm:cxn modelId="{7A76A82B-147E-CA42-8589-487B6674A16E}" type="presParOf" srcId="{3C1EB242-3032-4D79-8342-264FB2686852}" destId="{933BADE6-7D26-4E73-9250-3C35423AF7CC}" srcOrd="0" destOrd="0" presId="urn:microsoft.com/office/officeart/2008/layout/HorizontalMultiLevelHierarchy"/>
    <dgm:cxn modelId="{5B0B4C64-E89E-8449-8D3A-88AE88D863F5}" type="presParOf" srcId="{3C1EB242-3032-4D79-8342-264FB2686852}" destId="{8D2D533B-FA93-472F-B537-794039A8E758}" srcOrd="1" destOrd="0" presId="urn:microsoft.com/office/officeart/2008/layout/HorizontalMultiLevelHierarchy"/>
    <dgm:cxn modelId="{CDC92EBC-4BA3-1C44-8FF2-EEB89713822D}" type="presParOf" srcId="{2C0AFAF0-DC71-4207-A087-14C6019085B6}" destId="{03EFEB3C-511E-45C8-A421-C9F715066F2F}" srcOrd="4" destOrd="0" presId="urn:microsoft.com/office/officeart/2008/layout/HorizontalMultiLevelHierarchy"/>
    <dgm:cxn modelId="{823EC96D-1758-2747-A8BD-6F0718608BC7}" type="presParOf" srcId="{03EFEB3C-511E-45C8-A421-C9F715066F2F}" destId="{41944F2A-DE54-42A2-BA34-FD47547C70CB}" srcOrd="0" destOrd="0" presId="urn:microsoft.com/office/officeart/2008/layout/HorizontalMultiLevelHierarchy"/>
    <dgm:cxn modelId="{7A82FE2A-A512-2C40-AD20-6FD372438C8B}" type="presParOf" srcId="{2C0AFAF0-DC71-4207-A087-14C6019085B6}" destId="{C6A2A810-14D8-4282-BAAF-09C60CA923E9}" srcOrd="5" destOrd="0" presId="urn:microsoft.com/office/officeart/2008/layout/HorizontalMultiLevelHierarchy"/>
    <dgm:cxn modelId="{6D30E43D-611C-A649-819F-6DC8D2B5912F}" type="presParOf" srcId="{C6A2A810-14D8-4282-BAAF-09C60CA923E9}" destId="{6146C6AC-548D-43EC-88F9-FD63A4DC0B18}" srcOrd="0" destOrd="0" presId="urn:microsoft.com/office/officeart/2008/layout/HorizontalMultiLevelHierarchy"/>
    <dgm:cxn modelId="{9C1234C3-7583-B84A-8ED3-D2C068578336}" type="presParOf" srcId="{C6A2A810-14D8-4282-BAAF-09C60CA923E9}" destId="{70110542-2EB6-4961-BE25-73997966B5C1}" srcOrd="1" destOrd="0" presId="urn:microsoft.com/office/officeart/2008/layout/HorizontalMultiLevelHierarchy"/>
    <dgm:cxn modelId="{B9645986-D507-414C-B8C6-08E753139950}" type="presParOf" srcId="{70110542-2EB6-4961-BE25-73997966B5C1}" destId="{9EE1D7D8-546D-4E95-92D6-D98F01D817A9}" srcOrd="0" destOrd="0" presId="urn:microsoft.com/office/officeart/2008/layout/HorizontalMultiLevelHierarchy"/>
    <dgm:cxn modelId="{341F9026-54B7-FA4A-8FA5-4B357347315E}" type="presParOf" srcId="{9EE1D7D8-546D-4E95-92D6-D98F01D817A9}" destId="{7EA311B2-7417-43A6-A10C-7D3F066CE4AA}" srcOrd="0" destOrd="0" presId="urn:microsoft.com/office/officeart/2008/layout/HorizontalMultiLevelHierarchy"/>
    <dgm:cxn modelId="{BDC3D773-B122-0549-A6EA-92C357C43FC7}" type="presParOf" srcId="{70110542-2EB6-4961-BE25-73997966B5C1}" destId="{C557E29C-BD41-465F-BB92-7DFCE3692B0F}" srcOrd="1" destOrd="0" presId="urn:microsoft.com/office/officeart/2008/layout/HorizontalMultiLevelHierarchy"/>
    <dgm:cxn modelId="{7D6D3A1B-9D3E-E941-8FEE-BF1D97458D4C}" type="presParOf" srcId="{C557E29C-BD41-465F-BB92-7DFCE3692B0F}" destId="{887CEDA3-3BB5-47DD-A961-2336FF34F01C}" srcOrd="0" destOrd="0" presId="urn:microsoft.com/office/officeart/2008/layout/HorizontalMultiLevelHierarchy"/>
    <dgm:cxn modelId="{9824D5A4-512F-924F-860E-4BC34145584C}" type="presParOf" srcId="{C557E29C-BD41-465F-BB92-7DFCE3692B0F}" destId="{963DD769-1170-4865-9704-FC5E6602ED4B}" srcOrd="1" destOrd="0" presId="urn:microsoft.com/office/officeart/2008/layout/HorizontalMultiLevelHierarchy"/>
    <dgm:cxn modelId="{A6489C6D-5047-734A-AA8D-70A759BA2A76}" type="presParOf" srcId="{70110542-2EB6-4961-BE25-73997966B5C1}" destId="{3173A595-7A61-4CA8-BAFD-5432C5C03F42}" srcOrd="2" destOrd="0" presId="urn:microsoft.com/office/officeart/2008/layout/HorizontalMultiLevelHierarchy"/>
    <dgm:cxn modelId="{D9BCDB5A-2AA8-094E-99A8-98C012FD2650}" type="presParOf" srcId="{3173A595-7A61-4CA8-BAFD-5432C5C03F42}" destId="{1F8C25ED-EC9B-4FEA-B5A4-AC9BAC05BEA9}" srcOrd="0" destOrd="0" presId="urn:microsoft.com/office/officeart/2008/layout/HorizontalMultiLevelHierarchy"/>
    <dgm:cxn modelId="{032D039D-487B-6E4B-93C6-04983D2649BB}" type="presParOf" srcId="{70110542-2EB6-4961-BE25-73997966B5C1}" destId="{5F914D4A-3818-49A6-A03A-A8073D5E200D}" srcOrd="3" destOrd="0" presId="urn:microsoft.com/office/officeart/2008/layout/HorizontalMultiLevelHierarchy"/>
    <dgm:cxn modelId="{B1424024-B5D9-E54B-9907-15B0DA9FF007}" type="presParOf" srcId="{5F914D4A-3818-49A6-A03A-A8073D5E200D}" destId="{851110C1-B20D-41B5-A2D6-597EB32BD6BC}" srcOrd="0" destOrd="0" presId="urn:microsoft.com/office/officeart/2008/layout/HorizontalMultiLevelHierarchy"/>
    <dgm:cxn modelId="{75D50690-28B5-DD4B-BF46-8CFF66CF6969}" type="presParOf" srcId="{5F914D4A-3818-49A6-A03A-A8073D5E200D}" destId="{7E1C8932-C54D-4AC6-AA93-2DA575ACD20C}" srcOrd="1" destOrd="0" presId="urn:microsoft.com/office/officeart/2008/layout/HorizontalMultiLevelHierarchy"/>
    <dgm:cxn modelId="{0B39DB2A-EFDD-8846-BE3C-67E64585AEA0}" type="presParOf" srcId="{70110542-2EB6-4961-BE25-73997966B5C1}" destId="{D7172124-3E4C-43DD-B72B-232B1A715238}" srcOrd="4" destOrd="0" presId="urn:microsoft.com/office/officeart/2008/layout/HorizontalMultiLevelHierarchy"/>
    <dgm:cxn modelId="{F5265670-2EAE-A947-A551-0B93E079CDB3}" type="presParOf" srcId="{D7172124-3E4C-43DD-B72B-232B1A715238}" destId="{9C1FCB83-46E9-4A58-8CD8-BBCD378366DD}" srcOrd="0" destOrd="0" presId="urn:microsoft.com/office/officeart/2008/layout/HorizontalMultiLevelHierarchy"/>
    <dgm:cxn modelId="{A5F1D4A1-A455-4144-BBD5-F65DC3BE9790}" type="presParOf" srcId="{70110542-2EB6-4961-BE25-73997966B5C1}" destId="{A120D565-F917-4BFA-96E7-EBE1D4E7E4AA}" srcOrd="5" destOrd="0" presId="urn:microsoft.com/office/officeart/2008/layout/HorizontalMultiLevelHierarchy"/>
    <dgm:cxn modelId="{272E1BCC-F6B6-4A4D-BFC4-100264D4B46F}" type="presParOf" srcId="{A120D565-F917-4BFA-96E7-EBE1D4E7E4AA}" destId="{395BE94B-0831-4805-87B6-C27B11D8A65E}" srcOrd="0" destOrd="0" presId="urn:microsoft.com/office/officeart/2008/layout/HorizontalMultiLevelHierarchy"/>
    <dgm:cxn modelId="{9381CD42-300A-5146-85D6-CF7938AED4CD}" type="presParOf" srcId="{A120D565-F917-4BFA-96E7-EBE1D4E7E4AA}" destId="{38E92FB1-5ACD-4272-9D82-E85C1E68D7CC}" srcOrd="1" destOrd="0" presId="urn:microsoft.com/office/officeart/2008/layout/HorizontalMultiLevelHierarchy"/>
    <dgm:cxn modelId="{635F3D82-BE59-AF42-BE7E-375BBDB8EE7D}" type="presParOf" srcId="{70110542-2EB6-4961-BE25-73997966B5C1}" destId="{9C69BD27-95A6-447A-BED0-F5DBBA155463}" srcOrd="6" destOrd="0" presId="urn:microsoft.com/office/officeart/2008/layout/HorizontalMultiLevelHierarchy"/>
    <dgm:cxn modelId="{EDEB2C35-889A-4D43-899E-8AADE39D4C14}" type="presParOf" srcId="{9C69BD27-95A6-447A-BED0-F5DBBA155463}" destId="{5AE37307-2545-4397-AAFF-96528B922487}" srcOrd="0" destOrd="0" presId="urn:microsoft.com/office/officeart/2008/layout/HorizontalMultiLevelHierarchy"/>
    <dgm:cxn modelId="{213DA8A5-88AC-8146-9D7C-D7C9EE459A6B}" type="presParOf" srcId="{70110542-2EB6-4961-BE25-73997966B5C1}" destId="{0C2E1ECC-A38E-430F-B63E-D4F6326861F7}" srcOrd="7" destOrd="0" presId="urn:microsoft.com/office/officeart/2008/layout/HorizontalMultiLevelHierarchy"/>
    <dgm:cxn modelId="{73737752-98D5-E246-9A7E-20D956D90190}" type="presParOf" srcId="{0C2E1ECC-A38E-430F-B63E-D4F6326861F7}" destId="{D24A6904-63B8-428F-89CB-37AD890C377E}" srcOrd="0" destOrd="0" presId="urn:microsoft.com/office/officeart/2008/layout/HorizontalMultiLevelHierarchy"/>
    <dgm:cxn modelId="{82CEFFA5-AB5D-C443-A35F-82370530B09C}" type="presParOf" srcId="{0C2E1ECC-A38E-430F-B63E-D4F6326861F7}" destId="{7ABDC3D0-4961-4BD4-81C3-1D13229ADA4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08DDDF-1F68-7E4A-A6B3-27CDC5284611}" type="doc">
      <dgm:prSet loTypeId="urn:microsoft.com/office/officeart/2005/8/layout/process1" loCatId="" qsTypeId="urn:microsoft.com/office/officeart/2005/8/quickstyle/simple4" qsCatId="simple" csTypeId="urn:microsoft.com/office/officeart/2005/8/colors/accent1_2" csCatId="accent1" phldr="1"/>
      <dgm:spPr/>
    </dgm:pt>
    <dgm:pt modelId="{83AB3F9A-6CF4-D34B-8687-8E905AB46D9C}">
      <dgm:prSet phldrT="[文本]"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solidFill>
                <a:schemeClr val="tx1"/>
              </a:solidFill>
            </a:rPr>
            <a:t>优抚内容</a:t>
          </a:r>
        </a:p>
        <a:p>
          <a:r>
            <a:rPr lang="zh-CN" altLang="en-US" sz="2000" b="1" dirty="0">
              <a:solidFill>
                <a:srgbClr val="FF0000"/>
              </a:solidFill>
            </a:rPr>
            <a:t>综合性</a:t>
          </a:r>
        </a:p>
      </dgm:t>
    </dgm:pt>
    <dgm:pt modelId="{B4C56BAD-543C-184E-9F8E-A9C78F7D8C27}" type="parTrans" cxnId="{99BC6708-C4D7-C749-BB42-ABDCB43AD6BB}">
      <dgm:prSet/>
      <dgm:spPr/>
      <dgm:t>
        <a:bodyPr/>
        <a:lstStyle/>
        <a:p>
          <a:endParaRPr lang="zh-CN" altLang="en-US" sz="2000"/>
        </a:p>
      </dgm:t>
    </dgm:pt>
    <dgm:pt modelId="{975FEEB5-F516-4E43-AC35-058D81604185}" type="sibTrans" cxnId="{99BC6708-C4D7-C749-BB42-ABDCB43AD6BB}">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endParaRPr lang="zh-CN" altLang="en-US" sz="2000"/>
        </a:p>
      </dgm:t>
    </dgm:pt>
    <dgm:pt modelId="{19DE6CDE-DBBC-3645-B6E0-D7E0D71E0A9F}">
      <dgm:prSet phldrT="[文本]"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solidFill>
                <a:schemeClr val="tx1"/>
              </a:solidFill>
            </a:rPr>
            <a:t>优抚对象</a:t>
          </a:r>
        </a:p>
        <a:p>
          <a:r>
            <a:rPr lang="zh-CN" altLang="en-US" sz="2000" b="1" dirty="0">
              <a:solidFill>
                <a:srgbClr val="FF0000"/>
              </a:solidFill>
            </a:rPr>
            <a:t>特殊性</a:t>
          </a:r>
        </a:p>
      </dgm:t>
    </dgm:pt>
    <dgm:pt modelId="{67CDAE41-A056-0742-9033-456493378AD3}" type="parTrans" cxnId="{E5269FA1-6F88-A643-8F4F-389A9950F1CC}">
      <dgm:prSet/>
      <dgm:spPr/>
      <dgm:t>
        <a:bodyPr/>
        <a:lstStyle/>
        <a:p>
          <a:endParaRPr lang="zh-CN" altLang="en-US" sz="2000"/>
        </a:p>
      </dgm:t>
    </dgm:pt>
    <dgm:pt modelId="{FB010F1A-16E0-E446-81A3-075298FCDC5E}" type="sibTrans" cxnId="{E5269FA1-6F88-A643-8F4F-389A9950F1CC}">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endParaRPr lang="zh-CN" altLang="en-US" sz="2000"/>
        </a:p>
      </dgm:t>
    </dgm:pt>
    <dgm:pt modelId="{A8037058-3140-DB48-B0F6-65BA24D58482}">
      <dgm:prSet phldrT="[文本]"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solidFill>
                <a:schemeClr val="tx1"/>
              </a:solidFill>
            </a:rPr>
            <a:t>优抚待遇</a:t>
          </a:r>
        </a:p>
        <a:p>
          <a:r>
            <a:rPr lang="zh-CN" altLang="en-US" sz="2000" b="1" dirty="0">
              <a:solidFill>
                <a:srgbClr val="FF0000"/>
              </a:solidFill>
            </a:rPr>
            <a:t>激励性</a:t>
          </a:r>
        </a:p>
      </dgm:t>
    </dgm:pt>
    <dgm:pt modelId="{27F1A34E-8796-DC4E-8152-037A861EF6D0}" type="parTrans" cxnId="{B159FC62-5863-914A-915A-6D816A25DD0C}">
      <dgm:prSet/>
      <dgm:spPr/>
      <dgm:t>
        <a:bodyPr/>
        <a:lstStyle/>
        <a:p>
          <a:endParaRPr lang="zh-CN" altLang="en-US" sz="2000"/>
        </a:p>
      </dgm:t>
    </dgm:pt>
    <dgm:pt modelId="{22993258-65D8-EE4E-8FB9-631362E421CB}" type="sibTrans" cxnId="{B159FC62-5863-914A-915A-6D816A25DD0C}">
      <dgm:prSet/>
      <dgm:spPr/>
      <dgm:t>
        <a:bodyPr/>
        <a:lstStyle/>
        <a:p>
          <a:endParaRPr lang="zh-CN" altLang="en-US" sz="2000"/>
        </a:p>
      </dgm:t>
    </dgm:pt>
    <dgm:pt modelId="{6BC1ADAE-D388-CC48-9AE8-71384051A28E}">
      <dgm:prSet phldrT="[文本]"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dirty="0">
              <a:solidFill>
                <a:schemeClr val="tx1"/>
              </a:solidFill>
            </a:rPr>
            <a:t>优抚目标</a:t>
          </a:r>
        </a:p>
        <a:p>
          <a:r>
            <a:rPr lang="zh-CN" altLang="en-US" sz="2000" b="1" dirty="0">
              <a:solidFill>
                <a:srgbClr val="FF0000"/>
              </a:solidFill>
            </a:rPr>
            <a:t>双重性</a:t>
          </a:r>
        </a:p>
      </dgm:t>
    </dgm:pt>
    <dgm:pt modelId="{54385475-B17A-0340-811F-C843551C49A4}" type="parTrans" cxnId="{D19692FC-6AE8-BE4F-BEB4-E6C1AC8DE0A6}">
      <dgm:prSet/>
      <dgm:spPr/>
      <dgm:t>
        <a:bodyPr/>
        <a:lstStyle/>
        <a:p>
          <a:endParaRPr lang="zh-CN" altLang="en-US" sz="2000"/>
        </a:p>
      </dgm:t>
    </dgm:pt>
    <dgm:pt modelId="{0AE9D371-D0FA-CE45-996F-5334BE78B766}" type="sibTrans" cxnId="{D19692FC-6AE8-BE4F-BEB4-E6C1AC8DE0A6}">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endParaRPr lang="zh-CN" altLang="en-US" sz="2000"/>
        </a:p>
      </dgm:t>
    </dgm:pt>
    <dgm:pt modelId="{037A3479-B057-C541-B980-C141DA80A8C9}" type="pres">
      <dgm:prSet presAssocID="{0608DDDF-1F68-7E4A-A6B3-27CDC5284611}" presName="Name0" presStyleCnt="0">
        <dgm:presLayoutVars>
          <dgm:dir/>
          <dgm:resizeHandles val="exact"/>
        </dgm:presLayoutVars>
      </dgm:prSet>
      <dgm:spPr/>
    </dgm:pt>
    <dgm:pt modelId="{60FA0F44-03F8-2841-BBD4-3D09E6E8FCE6}" type="pres">
      <dgm:prSet presAssocID="{83AB3F9A-6CF4-D34B-8687-8E905AB46D9C}" presName="node" presStyleLbl="node1" presStyleIdx="0" presStyleCnt="4">
        <dgm:presLayoutVars>
          <dgm:bulletEnabled val="1"/>
        </dgm:presLayoutVars>
      </dgm:prSet>
      <dgm:spPr/>
    </dgm:pt>
    <dgm:pt modelId="{040929AA-7A8B-5F4C-8BD1-634ECAA5D765}" type="pres">
      <dgm:prSet presAssocID="{975FEEB5-F516-4E43-AC35-058D81604185}" presName="sibTrans" presStyleLbl="sibTrans2D1" presStyleIdx="0" presStyleCnt="3"/>
      <dgm:spPr/>
    </dgm:pt>
    <dgm:pt modelId="{3BA9C314-2872-154C-BF22-00C76C46DA59}" type="pres">
      <dgm:prSet presAssocID="{975FEEB5-F516-4E43-AC35-058D81604185}" presName="connectorText" presStyleLbl="sibTrans2D1" presStyleIdx="0" presStyleCnt="3"/>
      <dgm:spPr/>
    </dgm:pt>
    <dgm:pt modelId="{69B01C96-AB02-C043-9BB9-528EB4AA9B25}" type="pres">
      <dgm:prSet presAssocID="{19DE6CDE-DBBC-3645-B6E0-D7E0D71E0A9F}" presName="node" presStyleLbl="node1" presStyleIdx="1" presStyleCnt="4">
        <dgm:presLayoutVars>
          <dgm:bulletEnabled val="1"/>
        </dgm:presLayoutVars>
      </dgm:prSet>
      <dgm:spPr/>
    </dgm:pt>
    <dgm:pt modelId="{628B7513-34A1-E44E-BD1E-3E1B8B160476}" type="pres">
      <dgm:prSet presAssocID="{FB010F1A-16E0-E446-81A3-075298FCDC5E}" presName="sibTrans" presStyleLbl="sibTrans2D1" presStyleIdx="1" presStyleCnt="3"/>
      <dgm:spPr/>
    </dgm:pt>
    <dgm:pt modelId="{A37A8477-279D-4044-82B3-2F25D473EFB6}" type="pres">
      <dgm:prSet presAssocID="{FB010F1A-16E0-E446-81A3-075298FCDC5E}" presName="connectorText" presStyleLbl="sibTrans2D1" presStyleIdx="1" presStyleCnt="3"/>
      <dgm:spPr/>
    </dgm:pt>
    <dgm:pt modelId="{3BB08468-A654-F945-9C3F-1FE76B5F4922}" type="pres">
      <dgm:prSet presAssocID="{6BC1ADAE-D388-CC48-9AE8-71384051A28E}" presName="node" presStyleLbl="node1" presStyleIdx="2" presStyleCnt="4">
        <dgm:presLayoutVars>
          <dgm:bulletEnabled val="1"/>
        </dgm:presLayoutVars>
      </dgm:prSet>
      <dgm:spPr/>
    </dgm:pt>
    <dgm:pt modelId="{56426917-83D6-9042-8939-5ACC85BCED87}" type="pres">
      <dgm:prSet presAssocID="{0AE9D371-D0FA-CE45-996F-5334BE78B766}" presName="sibTrans" presStyleLbl="sibTrans2D1" presStyleIdx="2" presStyleCnt="3"/>
      <dgm:spPr/>
    </dgm:pt>
    <dgm:pt modelId="{F85E3511-EB61-A742-A310-A6671A8D1C87}" type="pres">
      <dgm:prSet presAssocID="{0AE9D371-D0FA-CE45-996F-5334BE78B766}" presName="connectorText" presStyleLbl="sibTrans2D1" presStyleIdx="2" presStyleCnt="3"/>
      <dgm:spPr/>
    </dgm:pt>
    <dgm:pt modelId="{476F418F-B774-DC4A-97AD-7B6D83585540}" type="pres">
      <dgm:prSet presAssocID="{A8037058-3140-DB48-B0F6-65BA24D58482}" presName="node" presStyleLbl="node1" presStyleIdx="3" presStyleCnt="4">
        <dgm:presLayoutVars>
          <dgm:bulletEnabled val="1"/>
        </dgm:presLayoutVars>
      </dgm:prSet>
      <dgm:spPr/>
    </dgm:pt>
  </dgm:ptLst>
  <dgm:cxnLst>
    <dgm:cxn modelId="{8B816907-EA8D-7D4E-B79C-BE30F2019187}" type="presOf" srcId="{A8037058-3140-DB48-B0F6-65BA24D58482}" destId="{476F418F-B774-DC4A-97AD-7B6D83585540}" srcOrd="0" destOrd="0" presId="urn:microsoft.com/office/officeart/2005/8/layout/process1"/>
    <dgm:cxn modelId="{99BC6708-C4D7-C749-BB42-ABDCB43AD6BB}" srcId="{0608DDDF-1F68-7E4A-A6B3-27CDC5284611}" destId="{83AB3F9A-6CF4-D34B-8687-8E905AB46D9C}" srcOrd="0" destOrd="0" parTransId="{B4C56BAD-543C-184E-9F8E-A9C78F7D8C27}" sibTransId="{975FEEB5-F516-4E43-AC35-058D81604185}"/>
    <dgm:cxn modelId="{3E77A135-99E5-9B4B-B61D-BDBFBB772B9D}" type="presOf" srcId="{0AE9D371-D0FA-CE45-996F-5334BE78B766}" destId="{F85E3511-EB61-A742-A310-A6671A8D1C87}" srcOrd="1" destOrd="0" presId="urn:microsoft.com/office/officeart/2005/8/layout/process1"/>
    <dgm:cxn modelId="{8A9D623F-6E5D-1F4C-9013-E580C1E3BEA0}" type="presOf" srcId="{19DE6CDE-DBBC-3645-B6E0-D7E0D71E0A9F}" destId="{69B01C96-AB02-C043-9BB9-528EB4AA9B25}" srcOrd="0" destOrd="0" presId="urn:microsoft.com/office/officeart/2005/8/layout/process1"/>
    <dgm:cxn modelId="{0E919961-36EA-414A-B15E-4B758670E25B}" type="presOf" srcId="{0AE9D371-D0FA-CE45-996F-5334BE78B766}" destId="{56426917-83D6-9042-8939-5ACC85BCED87}" srcOrd="0" destOrd="0" presId="urn:microsoft.com/office/officeart/2005/8/layout/process1"/>
    <dgm:cxn modelId="{B159FC62-5863-914A-915A-6D816A25DD0C}" srcId="{0608DDDF-1F68-7E4A-A6B3-27CDC5284611}" destId="{A8037058-3140-DB48-B0F6-65BA24D58482}" srcOrd="3" destOrd="0" parTransId="{27F1A34E-8796-DC4E-8152-037A861EF6D0}" sibTransId="{22993258-65D8-EE4E-8FB9-631362E421CB}"/>
    <dgm:cxn modelId="{C38BEF4B-C222-254C-BE6B-359DEDE781CA}" type="presOf" srcId="{FB010F1A-16E0-E446-81A3-075298FCDC5E}" destId="{A37A8477-279D-4044-82B3-2F25D473EFB6}" srcOrd="1" destOrd="0" presId="urn:microsoft.com/office/officeart/2005/8/layout/process1"/>
    <dgm:cxn modelId="{B21C1375-1150-BF47-9B6D-189446F5AE9E}" type="presOf" srcId="{975FEEB5-F516-4E43-AC35-058D81604185}" destId="{3BA9C314-2872-154C-BF22-00C76C46DA59}" srcOrd="1" destOrd="0" presId="urn:microsoft.com/office/officeart/2005/8/layout/process1"/>
    <dgm:cxn modelId="{D1B50359-9920-5A4F-B3EF-4170CF91D10C}" type="presOf" srcId="{FB010F1A-16E0-E446-81A3-075298FCDC5E}" destId="{628B7513-34A1-E44E-BD1E-3E1B8B160476}" srcOrd="0" destOrd="0" presId="urn:microsoft.com/office/officeart/2005/8/layout/process1"/>
    <dgm:cxn modelId="{F236B78E-B2D9-3545-B359-7AE1D24A605B}" type="presOf" srcId="{0608DDDF-1F68-7E4A-A6B3-27CDC5284611}" destId="{037A3479-B057-C541-B980-C141DA80A8C9}" srcOrd="0" destOrd="0" presId="urn:microsoft.com/office/officeart/2005/8/layout/process1"/>
    <dgm:cxn modelId="{E5269FA1-6F88-A643-8F4F-389A9950F1CC}" srcId="{0608DDDF-1F68-7E4A-A6B3-27CDC5284611}" destId="{19DE6CDE-DBBC-3645-B6E0-D7E0D71E0A9F}" srcOrd="1" destOrd="0" parTransId="{67CDAE41-A056-0742-9033-456493378AD3}" sibTransId="{FB010F1A-16E0-E446-81A3-075298FCDC5E}"/>
    <dgm:cxn modelId="{C37085AC-FB57-0B47-BF58-9FEDA1440633}" type="presOf" srcId="{975FEEB5-F516-4E43-AC35-058D81604185}" destId="{040929AA-7A8B-5F4C-8BD1-634ECAA5D765}" srcOrd="0" destOrd="0" presId="urn:microsoft.com/office/officeart/2005/8/layout/process1"/>
    <dgm:cxn modelId="{98EEEEB8-F493-0B4D-9EE5-890E712FF935}" type="presOf" srcId="{83AB3F9A-6CF4-D34B-8687-8E905AB46D9C}" destId="{60FA0F44-03F8-2841-BBD4-3D09E6E8FCE6}" srcOrd="0" destOrd="0" presId="urn:microsoft.com/office/officeart/2005/8/layout/process1"/>
    <dgm:cxn modelId="{43E3FBE8-5A62-154B-B395-D627697BA2D4}" type="presOf" srcId="{6BC1ADAE-D388-CC48-9AE8-71384051A28E}" destId="{3BB08468-A654-F945-9C3F-1FE76B5F4922}" srcOrd="0" destOrd="0" presId="urn:microsoft.com/office/officeart/2005/8/layout/process1"/>
    <dgm:cxn modelId="{D19692FC-6AE8-BE4F-BEB4-E6C1AC8DE0A6}" srcId="{0608DDDF-1F68-7E4A-A6B3-27CDC5284611}" destId="{6BC1ADAE-D388-CC48-9AE8-71384051A28E}" srcOrd="2" destOrd="0" parTransId="{54385475-B17A-0340-811F-C843551C49A4}" sibTransId="{0AE9D371-D0FA-CE45-996F-5334BE78B766}"/>
    <dgm:cxn modelId="{0E68A1CA-6B22-4C4D-87C8-D6CC5DA9C208}" type="presParOf" srcId="{037A3479-B057-C541-B980-C141DA80A8C9}" destId="{60FA0F44-03F8-2841-BBD4-3D09E6E8FCE6}" srcOrd="0" destOrd="0" presId="urn:microsoft.com/office/officeart/2005/8/layout/process1"/>
    <dgm:cxn modelId="{FB5CA693-D18B-A24F-8F91-AC6F485DA3E2}" type="presParOf" srcId="{037A3479-B057-C541-B980-C141DA80A8C9}" destId="{040929AA-7A8B-5F4C-8BD1-634ECAA5D765}" srcOrd="1" destOrd="0" presId="urn:microsoft.com/office/officeart/2005/8/layout/process1"/>
    <dgm:cxn modelId="{E251395C-73C5-624E-BB83-E4DDFEB7EFFA}" type="presParOf" srcId="{040929AA-7A8B-5F4C-8BD1-634ECAA5D765}" destId="{3BA9C314-2872-154C-BF22-00C76C46DA59}" srcOrd="0" destOrd="0" presId="urn:microsoft.com/office/officeart/2005/8/layout/process1"/>
    <dgm:cxn modelId="{285AA746-1B37-0E49-ABC4-2CC2E574B0A8}" type="presParOf" srcId="{037A3479-B057-C541-B980-C141DA80A8C9}" destId="{69B01C96-AB02-C043-9BB9-528EB4AA9B25}" srcOrd="2" destOrd="0" presId="urn:microsoft.com/office/officeart/2005/8/layout/process1"/>
    <dgm:cxn modelId="{2478713F-8ABB-D644-A52F-79AC5DC5090F}" type="presParOf" srcId="{037A3479-B057-C541-B980-C141DA80A8C9}" destId="{628B7513-34A1-E44E-BD1E-3E1B8B160476}" srcOrd="3" destOrd="0" presId="urn:microsoft.com/office/officeart/2005/8/layout/process1"/>
    <dgm:cxn modelId="{ADEB4E90-3D54-9A44-880F-B8DF380AE469}" type="presParOf" srcId="{628B7513-34A1-E44E-BD1E-3E1B8B160476}" destId="{A37A8477-279D-4044-82B3-2F25D473EFB6}" srcOrd="0" destOrd="0" presId="urn:microsoft.com/office/officeart/2005/8/layout/process1"/>
    <dgm:cxn modelId="{59E3FF38-5A89-B34B-9410-6F35A6667C56}" type="presParOf" srcId="{037A3479-B057-C541-B980-C141DA80A8C9}" destId="{3BB08468-A654-F945-9C3F-1FE76B5F4922}" srcOrd="4" destOrd="0" presId="urn:microsoft.com/office/officeart/2005/8/layout/process1"/>
    <dgm:cxn modelId="{DFAD1225-2FD9-DC4E-95CD-60A3392C377A}" type="presParOf" srcId="{037A3479-B057-C541-B980-C141DA80A8C9}" destId="{56426917-83D6-9042-8939-5ACC85BCED87}" srcOrd="5" destOrd="0" presId="urn:microsoft.com/office/officeart/2005/8/layout/process1"/>
    <dgm:cxn modelId="{320FB3B9-F8EB-3B41-A136-ACA0FC0579B7}" type="presParOf" srcId="{56426917-83D6-9042-8939-5ACC85BCED87}" destId="{F85E3511-EB61-A742-A310-A6671A8D1C87}" srcOrd="0" destOrd="0" presId="urn:microsoft.com/office/officeart/2005/8/layout/process1"/>
    <dgm:cxn modelId="{D9E760B7-2853-1A43-9F05-0F1ADB7D27A4}" type="presParOf" srcId="{037A3479-B057-C541-B980-C141DA80A8C9}" destId="{476F418F-B774-DC4A-97AD-7B6D8358554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altLang="en-US" sz="2400" dirty="0"/>
            <a:t>社会优抚的形式、原则和作用</a:t>
          </a:r>
          <a:endParaRPr lang="en-GB" altLang="zh-CN" sz="2400" dirty="0"/>
        </a:p>
      </dgm:t>
    </dgm:pt>
    <dgm:pt modelId="{C91A6AB5-76F8-49B3-B68F-7605E5910717}" type="parTrans" cxnId="{770E6138-4C9D-446C-A2F7-B853A3F12759}">
      <dgm:prSet/>
      <dgm:spPr/>
      <dgm:t>
        <a:bodyPr/>
        <a:lstStyle/>
        <a:p>
          <a:endParaRPr lang="en-GB"/>
        </a:p>
      </dgm:t>
    </dgm:pt>
    <dgm:pt modelId="{6CE68315-2B91-4202-B5AB-27EF66C56FE9}" type="sibTrans" cxnId="{770E6138-4C9D-446C-A2F7-B853A3F12759}">
      <dgm:prSet/>
      <dgm:spPr/>
      <dgm:t>
        <a:bodyPr/>
        <a:lstStyle/>
        <a:p>
          <a:endParaRPr lang="en-GB"/>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社会优抚的作用</a:t>
          </a:r>
          <a:endParaRPr lang="en-GB" sz="2000" dirty="0"/>
        </a:p>
      </dgm:t>
    </dgm:pt>
    <dgm:pt modelId="{051EF163-CB02-4ECB-81A2-9B777BAC507A}" type="parTrans" cxnId="{D87FFE95-7BF0-42E8-A133-A54684D049E8}">
      <dgm:prSet/>
      <dgm:spPr/>
      <dgm:t>
        <a:bodyPr/>
        <a:lstStyle/>
        <a:p>
          <a:endParaRPr lang="en-GB"/>
        </a:p>
      </dgm:t>
    </dgm:pt>
    <dgm:pt modelId="{FF419686-882E-4A29-BE09-5B8E338445E5}" type="sibTrans" cxnId="{D87FFE95-7BF0-42E8-A133-A54684D049E8}">
      <dgm:prSet/>
      <dgm:spPr/>
      <dgm:t>
        <a:bodyPr/>
        <a:lstStyle/>
        <a:p>
          <a:endParaRPr lang="en-GB"/>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社会优抚的原则</a:t>
          </a:r>
          <a:endParaRPr lang="en-GB" sz="2000" dirty="0"/>
        </a:p>
      </dgm:t>
    </dgm:pt>
    <dgm:pt modelId="{B4C3E68F-A576-4560-8511-973599475D78}" type="parTrans" cxnId="{1402E296-F5C6-45FF-BE8B-ED7D439BF130}">
      <dgm:prSet/>
      <dgm:spPr/>
      <dgm:t>
        <a:bodyPr/>
        <a:lstStyle/>
        <a:p>
          <a:endParaRPr lang="en-GB"/>
        </a:p>
      </dgm:t>
    </dgm:pt>
    <dgm:pt modelId="{854B8AA9-90B4-41DC-9C29-F45CBE4BADE1}" type="sibTrans" cxnId="{1402E296-F5C6-45FF-BE8B-ED7D439BF130}">
      <dgm:prSet/>
      <dgm:spPr/>
      <dgm:t>
        <a:bodyPr/>
        <a:lstStyle/>
        <a:p>
          <a:endParaRPr lang="en-GB"/>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000" dirty="0"/>
            <a:t>现代社会优抚的主要形式</a:t>
          </a:r>
          <a:endParaRPr lang="en-GB" sz="2000" dirty="0"/>
        </a:p>
      </dgm:t>
    </dgm:pt>
    <dgm:pt modelId="{B47CB4EE-6A14-492A-A2D0-A593748B4F0C}" type="parTrans" cxnId="{D4648E36-D585-428E-A368-E8C3644A408A}">
      <dgm:prSet/>
      <dgm:spPr/>
      <dgm:t>
        <a:bodyPr/>
        <a:lstStyle/>
        <a:p>
          <a:endParaRPr lang="en-GB"/>
        </a:p>
      </dgm:t>
    </dgm:pt>
    <dgm:pt modelId="{AE0FC2D7-0B12-43B6-8213-87153538C3D6}" type="sibTrans" cxnId="{D4648E36-D585-428E-A368-E8C3644A408A}">
      <dgm:prSet/>
      <dgm:spPr/>
      <dgm:t>
        <a:bodyPr/>
        <a:lstStyle/>
        <a:p>
          <a:endParaRPr lang="en-GB"/>
        </a:p>
      </dgm:t>
    </dgm:pt>
    <dgm:pt modelId="{552BB1B5-9BBB-49CC-B1F0-E9A01CC6D074}">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社会保险式的优抚保障</a:t>
          </a:r>
          <a:endParaRPr lang="en-GB" sz="1800" dirty="0"/>
        </a:p>
      </dgm:t>
    </dgm:pt>
    <dgm:pt modelId="{D3686F23-2CE4-4583-80D6-BD842F561160}" type="parTrans" cxnId="{91CEA127-CCA9-444C-A072-8730A14920EF}">
      <dgm:prSet/>
      <dgm:spPr/>
      <dgm:t>
        <a:bodyPr/>
        <a:lstStyle/>
        <a:p>
          <a:endParaRPr lang="en-GB"/>
        </a:p>
      </dgm:t>
    </dgm:pt>
    <dgm:pt modelId="{F9ABB080-06C1-4DC3-A4B2-F04273E8B3A5}" type="sibTrans" cxnId="{91CEA127-CCA9-444C-A072-8730A14920EF}">
      <dgm:prSet/>
      <dgm:spPr/>
      <dgm:t>
        <a:bodyPr/>
        <a:lstStyle/>
        <a:p>
          <a:endParaRPr lang="en-GB"/>
        </a:p>
      </dgm:t>
    </dgm:pt>
    <dgm:pt modelId="{04FB5DED-DE93-46C4-B531-677A3C1ED49A}">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社会救助式的优抚保障</a:t>
          </a:r>
          <a:endParaRPr lang="en-GB" sz="1800" dirty="0"/>
        </a:p>
      </dgm:t>
    </dgm:pt>
    <dgm:pt modelId="{C4A0BF37-B52E-4D9D-91B8-6AB7831C79BC}" type="parTrans" cxnId="{DDE838F3-1B13-46BD-A446-4BCDF759E32D}">
      <dgm:prSet/>
      <dgm:spPr/>
      <dgm:t>
        <a:bodyPr/>
        <a:lstStyle/>
        <a:p>
          <a:endParaRPr lang="en-GB"/>
        </a:p>
      </dgm:t>
    </dgm:pt>
    <dgm:pt modelId="{16B18069-F5CA-45CA-BAE8-8D1A194991FF}" type="sibTrans" cxnId="{DDE838F3-1B13-46BD-A446-4BCDF759E32D}">
      <dgm:prSet/>
      <dgm:spPr/>
      <dgm:t>
        <a:bodyPr/>
        <a:lstStyle/>
        <a:p>
          <a:endParaRPr lang="en-GB"/>
        </a:p>
      </dgm:t>
    </dgm:pt>
    <dgm:pt modelId="{1605DA5A-1141-4884-BCB5-0C8145B9E3A0}">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社会福利褒扬性的优抚保障</a:t>
          </a:r>
          <a:endParaRPr lang="en-GB" sz="1800" dirty="0"/>
        </a:p>
      </dgm:t>
    </dgm:pt>
    <dgm:pt modelId="{E82EE64E-69C0-4908-8F2B-7CB9E01C7513}" type="parTrans" cxnId="{2FB0A22F-22EA-44FA-AB3F-2DE22C141EB4}">
      <dgm:prSet/>
      <dgm:spPr/>
      <dgm:t>
        <a:bodyPr/>
        <a:lstStyle/>
        <a:p>
          <a:endParaRPr lang="en-GB"/>
        </a:p>
      </dgm:t>
    </dgm:pt>
    <dgm:pt modelId="{48BD8B68-6359-49D8-8098-F2A401C6E5D9}" type="sibTrans" cxnId="{2FB0A22F-22EA-44FA-AB3F-2DE22C141EB4}">
      <dgm:prSet/>
      <dgm:spPr/>
      <dgm:t>
        <a:bodyPr/>
        <a:lstStyle/>
        <a:p>
          <a:endParaRPr lang="en-GB"/>
        </a:p>
      </dgm:t>
    </dgm:pt>
    <dgm:pt modelId="{882F1A6F-798E-431F-9682-BFD33785DA42}">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solidFill>
                <a:srgbClr val="FF0000"/>
              </a:solidFill>
            </a:rPr>
            <a:t>保障待遇激励性原则</a:t>
          </a:r>
          <a:endParaRPr lang="en-GB" sz="1800" dirty="0">
            <a:solidFill>
              <a:srgbClr val="FF0000"/>
            </a:solidFill>
          </a:endParaRPr>
        </a:p>
      </dgm:t>
    </dgm:pt>
    <dgm:pt modelId="{53FC1A1B-0496-4117-9321-186B64CEDEE2}" type="parTrans" cxnId="{B1EB64A9-43BB-4A70-9B7B-16218C14A837}">
      <dgm:prSet/>
      <dgm:spPr/>
      <dgm:t>
        <a:bodyPr/>
        <a:lstStyle/>
        <a:p>
          <a:endParaRPr lang="en-GB"/>
        </a:p>
      </dgm:t>
    </dgm:pt>
    <dgm:pt modelId="{6E61FDD1-58D1-42D5-8468-5FD994279007}" type="sibTrans" cxnId="{B1EB64A9-43BB-4A70-9B7B-16218C14A837}">
      <dgm:prSet/>
      <dgm:spPr/>
      <dgm:t>
        <a:bodyPr/>
        <a:lstStyle/>
        <a:p>
          <a:endParaRPr lang="en-GB"/>
        </a:p>
      </dgm:t>
    </dgm:pt>
    <dgm:pt modelId="{89B1845F-CFC5-439D-9594-17EAF016E29E}">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实行综合保障原则</a:t>
          </a:r>
          <a:endParaRPr lang="en-GB" sz="1800" dirty="0"/>
        </a:p>
      </dgm:t>
    </dgm:pt>
    <dgm:pt modelId="{54B3AADB-0244-4A56-935F-D8CF432DE281}" type="parTrans" cxnId="{4D299CE1-6AA8-400C-9A59-A6FDD9822285}">
      <dgm:prSet/>
      <dgm:spPr/>
      <dgm:t>
        <a:bodyPr/>
        <a:lstStyle/>
        <a:p>
          <a:endParaRPr lang="en-GB"/>
        </a:p>
      </dgm:t>
    </dgm:pt>
    <dgm:pt modelId="{8FD151D6-9073-46B9-A086-B062A906B9D8}" type="sibTrans" cxnId="{4D299CE1-6AA8-400C-9A59-A6FDD9822285}">
      <dgm:prSet/>
      <dgm:spPr/>
      <dgm:t>
        <a:bodyPr/>
        <a:lstStyle/>
        <a:p>
          <a:endParaRPr lang="en-GB"/>
        </a:p>
      </dgm:t>
    </dgm:pt>
    <dgm:pt modelId="{42C97BA7-ECED-40A1-AEBD-8B8059322913}">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内外公平原则</a:t>
          </a:r>
          <a:endParaRPr lang="en-GB" sz="1800" dirty="0"/>
        </a:p>
      </dgm:t>
    </dgm:pt>
    <dgm:pt modelId="{1C7167EF-E807-45B1-91A0-9333E4C14D72}" type="parTrans" cxnId="{FD8D79CE-3217-4AE2-B672-701E53524073}">
      <dgm:prSet/>
      <dgm:spPr/>
      <dgm:t>
        <a:bodyPr/>
        <a:lstStyle/>
        <a:p>
          <a:endParaRPr lang="en-GB"/>
        </a:p>
      </dgm:t>
    </dgm:pt>
    <dgm:pt modelId="{345FA854-D2A8-417C-A128-46F415FF4152}" type="sibTrans" cxnId="{FD8D79CE-3217-4AE2-B672-701E53524073}">
      <dgm:prSet/>
      <dgm:spPr/>
      <dgm:t>
        <a:bodyPr/>
        <a:lstStyle/>
        <a:p>
          <a:endParaRPr lang="en-GB"/>
        </a:p>
      </dgm:t>
    </dgm:pt>
    <dgm:pt modelId="{AFC83A3E-40D9-4830-BDF2-C15D46FD83FB}">
      <dgm:prSe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1800" dirty="0"/>
            <a:t>明确责任主体原则</a:t>
          </a:r>
          <a:endParaRPr lang="en-GB" sz="1800" dirty="0"/>
        </a:p>
      </dgm:t>
    </dgm:pt>
    <dgm:pt modelId="{B755F879-5A35-4F04-A194-B81B11F2417C}" type="parTrans" cxnId="{3A2BBC34-83AE-4093-824A-7E5B89994DE7}">
      <dgm:prSet/>
      <dgm:spPr/>
      <dgm:t>
        <a:bodyPr/>
        <a:lstStyle/>
        <a:p>
          <a:endParaRPr lang="en-GB"/>
        </a:p>
      </dgm:t>
    </dgm:pt>
    <dgm:pt modelId="{6A0D0D77-50D7-4A75-ACA8-996AD6DC7CFF}" type="sibTrans" cxnId="{3A2BBC34-83AE-4093-824A-7E5B89994DE7}">
      <dgm:prSet/>
      <dgm:spPr/>
      <dgm:t>
        <a:bodyPr/>
        <a:lstStyle/>
        <a:p>
          <a:endParaRPr lang="en-GB"/>
        </a:p>
      </dgm:t>
    </dgm:pt>
    <dgm:pt modelId="{BDF4D19B-89BC-5245-8F50-BF5A270E704F}">
      <dgm:prSet custT="1"/>
      <dgm:spPr>
        <a:noFill/>
        <a:ln>
          <a:solidFill>
            <a:schemeClr val="accent6">
              <a:lumMod val="75000"/>
            </a:schemeClr>
          </a:solidFill>
        </a:ln>
      </dgm:spPr>
      <dgm:t>
        <a:bodyPr/>
        <a:lstStyle/>
        <a:p>
          <a:pPr indent="0" algn="l"/>
          <a:r>
            <a:rPr lang="zh-CN" altLang="en-US" sz="1800" dirty="0">
              <a:solidFill>
                <a:schemeClr val="tx1"/>
              </a:solidFill>
              <a:effectLst/>
              <a:latin typeface="+mn-lt"/>
              <a:ea typeface="+mn-ea"/>
              <a:cs typeface="+mn-cs"/>
            </a:rPr>
            <a:t>由国家及其政府出面对有特殊贡献的人员实行的一种保障制度。在不同国家都有对军人及对国家有功人员及其家属的优待抚恤保障。</a:t>
          </a:r>
          <a:endParaRPr lang="zh-CN" altLang="en-US" sz="1800" b="1" dirty="0">
            <a:solidFill>
              <a:srgbClr val="FF0000"/>
            </a:solidFill>
          </a:endParaRPr>
        </a:p>
      </dgm:t>
    </dgm:pt>
    <dgm:pt modelId="{51541FC3-914A-0449-9E58-5BF49ADE769D}" type="parTrans" cxnId="{0B14CD4C-FA84-9044-8129-66ACE787F297}">
      <dgm:prSet/>
      <dgm:spPr/>
      <dgm:t>
        <a:bodyPr/>
        <a:lstStyle/>
        <a:p>
          <a:endParaRPr lang="zh-CN" altLang="en-US"/>
        </a:p>
      </dgm:t>
    </dgm:pt>
    <dgm:pt modelId="{04C65871-B1D2-D345-A881-718665A10E6B}" type="sibTrans" cxnId="{0B14CD4C-FA84-9044-8129-66ACE787F297}">
      <dgm:prSet/>
      <dgm:spPr/>
      <dgm:t>
        <a:bodyPr/>
        <a:lstStyle/>
        <a:p>
          <a:endParaRPr lang="zh-CN" altLang="en-US"/>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58898" custScaleY="34799">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3"/>
      <dgm:spPr/>
    </dgm:pt>
    <dgm:pt modelId="{47357A89-9578-48C5-960C-2BFA690C9874}" type="pres">
      <dgm:prSet presAssocID="{B47CB4EE-6A14-492A-A2D0-A593748B4F0C}" presName="connTx" presStyleLbl="parChTrans1D2" presStyleIdx="0" presStyleCnt="3"/>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3" custScaleX="87254"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7C99C805-A21B-4CA4-8D07-F25D84F7EB76}" type="pres">
      <dgm:prSet presAssocID="{D3686F23-2CE4-4583-80D6-BD842F561160}" presName="conn2-1" presStyleLbl="parChTrans1D3" presStyleIdx="0" presStyleCnt="8"/>
      <dgm:spPr/>
    </dgm:pt>
    <dgm:pt modelId="{DF9BBF8D-01FE-4F55-8A0C-77BB55F924D0}" type="pres">
      <dgm:prSet presAssocID="{D3686F23-2CE4-4583-80D6-BD842F561160}" presName="connTx" presStyleLbl="parChTrans1D3" presStyleIdx="0" presStyleCnt="8"/>
      <dgm:spPr/>
    </dgm:pt>
    <dgm:pt modelId="{DED281A2-FE7D-474B-A5CA-6455978FF78C}" type="pres">
      <dgm:prSet presAssocID="{552BB1B5-9BBB-49CC-B1F0-E9A01CC6D074}" presName="root2" presStyleCnt="0"/>
      <dgm:spPr/>
    </dgm:pt>
    <dgm:pt modelId="{85C28214-9D51-4C1C-A198-0C46D56B3AEA}" type="pres">
      <dgm:prSet presAssocID="{552BB1B5-9BBB-49CC-B1F0-E9A01CC6D074}" presName="LevelTwoTextNode" presStyleLbl="node3" presStyleIdx="0" presStyleCnt="8" custScaleX="75323" custScaleY="37110">
        <dgm:presLayoutVars>
          <dgm:chPref val="3"/>
        </dgm:presLayoutVars>
      </dgm:prSet>
      <dgm:spPr/>
    </dgm:pt>
    <dgm:pt modelId="{24271914-A1B9-4B3A-B38C-9ACFAF871621}" type="pres">
      <dgm:prSet presAssocID="{552BB1B5-9BBB-49CC-B1F0-E9A01CC6D074}" presName="level3hierChild" presStyleCnt="0"/>
      <dgm:spPr/>
    </dgm:pt>
    <dgm:pt modelId="{11B4BEF6-F6C4-4FA1-AEFE-BBF6820B9F88}" type="pres">
      <dgm:prSet presAssocID="{C4A0BF37-B52E-4D9D-91B8-6AB7831C79BC}" presName="conn2-1" presStyleLbl="parChTrans1D3" presStyleIdx="1" presStyleCnt="8"/>
      <dgm:spPr/>
    </dgm:pt>
    <dgm:pt modelId="{1B848159-A412-4998-95EA-8F3E13A7BA00}" type="pres">
      <dgm:prSet presAssocID="{C4A0BF37-B52E-4D9D-91B8-6AB7831C79BC}" presName="connTx" presStyleLbl="parChTrans1D3" presStyleIdx="1" presStyleCnt="8"/>
      <dgm:spPr/>
    </dgm:pt>
    <dgm:pt modelId="{FD56AFC6-8D94-4255-9A71-191EEE0A8434}" type="pres">
      <dgm:prSet presAssocID="{04FB5DED-DE93-46C4-B531-677A3C1ED49A}" presName="root2" presStyleCnt="0"/>
      <dgm:spPr/>
    </dgm:pt>
    <dgm:pt modelId="{16531984-3C24-4FE8-A01A-2443F5231C6A}" type="pres">
      <dgm:prSet presAssocID="{04FB5DED-DE93-46C4-B531-677A3C1ED49A}" presName="LevelTwoTextNode" presStyleLbl="node3" presStyleIdx="1" presStyleCnt="8" custScaleX="76651" custScaleY="37110">
        <dgm:presLayoutVars>
          <dgm:chPref val="3"/>
        </dgm:presLayoutVars>
      </dgm:prSet>
      <dgm:spPr/>
    </dgm:pt>
    <dgm:pt modelId="{A5030D84-2D43-461B-B1FF-47DE28CC967C}" type="pres">
      <dgm:prSet presAssocID="{04FB5DED-DE93-46C4-B531-677A3C1ED49A}" presName="level3hierChild" presStyleCnt="0"/>
      <dgm:spPr/>
    </dgm:pt>
    <dgm:pt modelId="{FD2369AB-F126-4E90-BA54-97AE3EF15290}" type="pres">
      <dgm:prSet presAssocID="{E82EE64E-69C0-4908-8F2B-7CB9E01C7513}" presName="conn2-1" presStyleLbl="parChTrans1D3" presStyleIdx="2" presStyleCnt="8"/>
      <dgm:spPr/>
    </dgm:pt>
    <dgm:pt modelId="{16E961F6-5509-44EF-A775-FD7C9CB18C0A}" type="pres">
      <dgm:prSet presAssocID="{E82EE64E-69C0-4908-8F2B-7CB9E01C7513}" presName="connTx" presStyleLbl="parChTrans1D3" presStyleIdx="2" presStyleCnt="8"/>
      <dgm:spPr/>
    </dgm:pt>
    <dgm:pt modelId="{4A2846BE-720D-4F9B-B740-8AF23D09CF73}" type="pres">
      <dgm:prSet presAssocID="{1605DA5A-1141-4884-BCB5-0C8145B9E3A0}" presName="root2" presStyleCnt="0"/>
      <dgm:spPr/>
    </dgm:pt>
    <dgm:pt modelId="{3544EFF2-6498-413D-9343-3C687761AB59}" type="pres">
      <dgm:prSet presAssocID="{1605DA5A-1141-4884-BCB5-0C8145B9E3A0}" presName="LevelTwoTextNode" presStyleLbl="node3" presStyleIdx="2" presStyleCnt="8" custScaleX="91926" custScaleY="37110">
        <dgm:presLayoutVars>
          <dgm:chPref val="3"/>
        </dgm:presLayoutVars>
      </dgm:prSet>
      <dgm:spPr/>
    </dgm:pt>
    <dgm:pt modelId="{80BDB98F-1DCB-42C8-8825-B2B483FFFED5}" type="pres">
      <dgm:prSet presAssocID="{1605DA5A-1141-4884-BCB5-0C8145B9E3A0}" presName="level3hierChild" presStyleCnt="0"/>
      <dgm:spPr/>
    </dgm:pt>
    <dgm:pt modelId="{9CB1A8B1-5C07-4788-B6D4-82AFEAAC5B17}" type="pres">
      <dgm:prSet presAssocID="{B4C3E68F-A576-4560-8511-973599475D78}" presName="conn2-1" presStyleLbl="parChTrans1D2" presStyleIdx="1" presStyleCnt="3"/>
      <dgm:spPr/>
    </dgm:pt>
    <dgm:pt modelId="{70530DD9-033A-4586-87B6-8FC55382CD5F}" type="pres">
      <dgm:prSet presAssocID="{B4C3E68F-A576-4560-8511-973599475D78}" presName="connTx" presStyleLbl="parChTrans1D2" presStyleIdx="1" presStyleCnt="3"/>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3" custScaleX="87254"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C3C1AE55-908C-400F-9610-3995094D26C1}" type="pres">
      <dgm:prSet presAssocID="{53FC1A1B-0496-4117-9321-186B64CEDEE2}" presName="conn2-1" presStyleLbl="parChTrans1D3" presStyleIdx="3" presStyleCnt="8"/>
      <dgm:spPr/>
    </dgm:pt>
    <dgm:pt modelId="{C70CA595-E590-49E2-B65B-45DC177B8981}" type="pres">
      <dgm:prSet presAssocID="{53FC1A1B-0496-4117-9321-186B64CEDEE2}" presName="connTx" presStyleLbl="parChTrans1D3" presStyleIdx="3" presStyleCnt="8"/>
      <dgm:spPr/>
    </dgm:pt>
    <dgm:pt modelId="{F61A389B-0B66-47F2-9C91-2EFBAF828156}" type="pres">
      <dgm:prSet presAssocID="{882F1A6F-798E-431F-9682-BFD33785DA42}" presName="root2" presStyleCnt="0"/>
      <dgm:spPr/>
    </dgm:pt>
    <dgm:pt modelId="{34F2200D-AAE0-42E7-8CF4-FAA754392DEB}" type="pres">
      <dgm:prSet presAssocID="{882F1A6F-798E-431F-9682-BFD33785DA42}" presName="LevelTwoTextNode" presStyleLbl="node3" presStyleIdx="3" presStyleCnt="8" custScaleX="70674" custScaleY="37110">
        <dgm:presLayoutVars>
          <dgm:chPref val="3"/>
        </dgm:presLayoutVars>
      </dgm:prSet>
      <dgm:spPr/>
    </dgm:pt>
    <dgm:pt modelId="{D25F1D27-B552-4FDA-A16B-7952E7BE7448}" type="pres">
      <dgm:prSet presAssocID="{882F1A6F-798E-431F-9682-BFD33785DA42}" presName="level3hierChild" presStyleCnt="0"/>
      <dgm:spPr/>
    </dgm:pt>
    <dgm:pt modelId="{8F66C24B-943B-41D0-BA00-A894338D5A0E}" type="pres">
      <dgm:prSet presAssocID="{54B3AADB-0244-4A56-935F-D8CF432DE281}" presName="conn2-1" presStyleLbl="parChTrans1D3" presStyleIdx="4" presStyleCnt="8"/>
      <dgm:spPr/>
    </dgm:pt>
    <dgm:pt modelId="{7BC56029-9256-4373-8753-AB2B3DBAE9CB}" type="pres">
      <dgm:prSet presAssocID="{54B3AADB-0244-4A56-935F-D8CF432DE281}" presName="connTx" presStyleLbl="parChTrans1D3" presStyleIdx="4" presStyleCnt="8"/>
      <dgm:spPr/>
    </dgm:pt>
    <dgm:pt modelId="{A14C6CCD-BA92-41AD-951F-3FE0F467FE98}" type="pres">
      <dgm:prSet presAssocID="{89B1845F-CFC5-439D-9594-17EAF016E29E}" presName="root2" presStyleCnt="0"/>
      <dgm:spPr/>
    </dgm:pt>
    <dgm:pt modelId="{947AAE92-1282-4119-A364-9D095A3858D8}" type="pres">
      <dgm:prSet presAssocID="{89B1845F-CFC5-439D-9594-17EAF016E29E}" presName="LevelTwoTextNode" presStyleLbl="node3" presStyleIdx="4" presStyleCnt="8" custScaleX="62040" custScaleY="37110">
        <dgm:presLayoutVars>
          <dgm:chPref val="3"/>
        </dgm:presLayoutVars>
      </dgm:prSet>
      <dgm:spPr/>
    </dgm:pt>
    <dgm:pt modelId="{5041138F-5384-4414-9C57-8C83F58A2BDF}" type="pres">
      <dgm:prSet presAssocID="{89B1845F-CFC5-439D-9594-17EAF016E29E}" presName="level3hierChild" presStyleCnt="0"/>
      <dgm:spPr/>
    </dgm:pt>
    <dgm:pt modelId="{47B2EF23-782B-4259-8CA2-FB048768F7EA}" type="pres">
      <dgm:prSet presAssocID="{1C7167EF-E807-45B1-91A0-9333E4C14D72}" presName="conn2-1" presStyleLbl="parChTrans1D3" presStyleIdx="5" presStyleCnt="8"/>
      <dgm:spPr/>
    </dgm:pt>
    <dgm:pt modelId="{73BAD8F1-4C35-437B-81AE-8AB5186C8A1E}" type="pres">
      <dgm:prSet presAssocID="{1C7167EF-E807-45B1-91A0-9333E4C14D72}" presName="connTx" presStyleLbl="parChTrans1D3" presStyleIdx="5" presStyleCnt="8"/>
      <dgm:spPr/>
    </dgm:pt>
    <dgm:pt modelId="{CE003FE2-ADA3-40B7-B86C-7126B18F5640}" type="pres">
      <dgm:prSet presAssocID="{42C97BA7-ECED-40A1-AEBD-8B8059322913}" presName="root2" presStyleCnt="0"/>
      <dgm:spPr/>
    </dgm:pt>
    <dgm:pt modelId="{10050418-8189-4833-86D7-D042E9D5A9F4}" type="pres">
      <dgm:prSet presAssocID="{42C97BA7-ECED-40A1-AEBD-8B8059322913}" presName="LevelTwoTextNode" presStyleLbl="node3" presStyleIdx="5" presStyleCnt="8" custScaleX="51413" custScaleY="37110">
        <dgm:presLayoutVars>
          <dgm:chPref val="3"/>
        </dgm:presLayoutVars>
      </dgm:prSet>
      <dgm:spPr/>
    </dgm:pt>
    <dgm:pt modelId="{059C8825-3656-4DFA-BCBA-E75A5BBE7AE1}" type="pres">
      <dgm:prSet presAssocID="{42C97BA7-ECED-40A1-AEBD-8B8059322913}" presName="level3hierChild" presStyleCnt="0"/>
      <dgm:spPr/>
    </dgm:pt>
    <dgm:pt modelId="{736BF000-A77B-4F47-BB9A-4CE2177CC520}" type="pres">
      <dgm:prSet presAssocID="{B755F879-5A35-4F04-A194-B81B11F2417C}" presName="conn2-1" presStyleLbl="parChTrans1D3" presStyleIdx="6" presStyleCnt="8"/>
      <dgm:spPr/>
    </dgm:pt>
    <dgm:pt modelId="{85478CF2-75A0-4740-9F2D-BFA781905D87}" type="pres">
      <dgm:prSet presAssocID="{B755F879-5A35-4F04-A194-B81B11F2417C}" presName="connTx" presStyleLbl="parChTrans1D3" presStyleIdx="6" presStyleCnt="8"/>
      <dgm:spPr/>
    </dgm:pt>
    <dgm:pt modelId="{48CF66A6-88F6-4451-A3EB-F1205E05C8FF}" type="pres">
      <dgm:prSet presAssocID="{AFC83A3E-40D9-4830-BDF2-C15D46FD83FB}" presName="root2" presStyleCnt="0"/>
      <dgm:spPr/>
    </dgm:pt>
    <dgm:pt modelId="{E1F6F7F6-FAE8-4337-8305-C00EB9F8BC03}" type="pres">
      <dgm:prSet presAssocID="{AFC83A3E-40D9-4830-BDF2-C15D46FD83FB}" presName="LevelTwoTextNode" presStyleLbl="node3" presStyleIdx="6" presStyleCnt="8" custScaleX="63368" custScaleY="37110">
        <dgm:presLayoutVars>
          <dgm:chPref val="3"/>
        </dgm:presLayoutVars>
      </dgm:prSet>
      <dgm:spPr/>
    </dgm:pt>
    <dgm:pt modelId="{401F2E3A-0BE4-4F46-BC5D-B4F6A1E5E1E8}" type="pres">
      <dgm:prSet presAssocID="{AFC83A3E-40D9-4830-BDF2-C15D46FD83FB}" presName="level3hierChild" presStyleCnt="0"/>
      <dgm:spPr/>
    </dgm:pt>
    <dgm:pt modelId="{03EFEB3C-511E-45C8-A421-C9F715066F2F}" type="pres">
      <dgm:prSet presAssocID="{051EF163-CB02-4ECB-81A2-9B777BAC507A}" presName="conn2-1" presStyleLbl="parChTrans1D2" presStyleIdx="2" presStyleCnt="3"/>
      <dgm:spPr/>
    </dgm:pt>
    <dgm:pt modelId="{41944F2A-DE54-42A2-BA34-FD47547C70CB}" type="pres">
      <dgm:prSet presAssocID="{051EF163-CB02-4ECB-81A2-9B777BAC507A}" presName="connTx" presStyleLbl="parChTrans1D2" presStyleIdx="2" presStyleCnt="3"/>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3" custScaleX="56053"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 modelId="{4CB6F4F7-B94A-AE4A-B156-E1613F2E1F85}" type="pres">
      <dgm:prSet presAssocID="{51541FC3-914A-0449-9E58-5BF49ADE769D}" presName="conn2-1" presStyleLbl="parChTrans1D3" presStyleIdx="7" presStyleCnt="8"/>
      <dgm:spPr/>
    </dgm:pt>
    <dgm:pt modelId="{16C75006-7D83-0A45-89E6-D5612416747C}" type="pres">
      <dgm:prSet presAssocID="{51541FC3-914A-0449-9E58-5BF49ADE769D}" presName="connTx" presStyleLbl="parChTrans1D3" presStyleIdx="7" presStyleCnt="8"/>
      <dgm:spPr/>
    </dgm:pt>
    <dgm:pt modelId="{44BA77C1-B587-B84E-AC3C-6E1553E87290}" type="pres">
      <dgm:prSet presAssocID="{BDF4D19B-89BC-5245-8F50-BF5A270E704F}" presName="root2" presStyleCnt="0"/>
      <dgm:spPr/>
    </dgm:pt>
    <dgm:pt modelId="{E936F40B-CA62-C347-AC1D-5D098B195029}" type="pres">
      <dgm:prSet presAssocID="{BDF4D19B-89BC-5245-8F50-BF5A270E704F}" presName="LevelTwoTextNode" presStyleLbl="node3" presStyleIdx="7" presStyleCnt="8" custScaleX="207051" custScaleY="76281" custLinFactNeighborX="-8554">
        <dgm:presLayoutVars>
          <dgm:chPref val="3"/>
        </dgm:presLayoutVars>
      </dgm:prSet>
      <dgm:spPr/>
    </dgm:pt>
    <dgm:pt modelId="{64490DD7-EA42-D140-91A5-FE11A4B38A23}" type="pres">
      <dgm:prSet presAssocID="{BDF4D19B-89BC-5245-8F50-BF5A270E704F}" presName="level3hierChild" presStyleCnt="0"/>
      <dgm:spPr/>
    </dgm:pt>
  </dgm:ptLst>
  <dgm:cxnLst>
    <dgm:cxn modelId="{A6117F03-538E-2F40-8D2B-92C0AE62F9FC}" type="presOf" srcId="{B4C3E68F-A576-4560-8511-973599475D78}" destId="{9CB1A8B1-5C07-4788-B6D4-82AFEAAC5B17}" srcOrd="0" destOrd="0" presId="urn:microsoft.com/office/officeart/2008/layout/HorizontalMultiLevelHierarchy"/>
    <dgm:cxn modelId="{1ECD2905-524D-9840-BEE1-534AB4D03905}" type="presOf" srcId="{C4A0BF37-B52E-4D9D-91B8-6AB7831C79BC}" destId="{1B848159-A412-4998-95EA-8F3E13A7BA00}" srcOrd="1" destOrd="0" presId="urn:microsoft.com/office/officeart/2008/layout/HorizontalMultiLevelHierarchy"/>
    <dgm:cxn modelId="{333D3F10-68D4-564D-9F0A-7CD9FAB97AD8}" type="presOf" srcId="{051EF163-CB02-4ECB-81A2-9B777BAC507A}" destId="{41944F2A-DE54-42A2-BA34-FD47547C70CB}" srcOrd="1" destOrd="0" presId="urn:microsoft.com/office/officeart/2008/layout/HorizontalMultiLevelHierarchy"/>
    <dgm:cxn modelId="{656B8F12-A5A0-A345-B96E-AFBCECC8D16F}" type="presOf" srcId="{53FC1A1B-0496-4117-9321-186B64CEDEE2}" destId="{C3C1AE55-908C-400F-9610-3995094D26C1}" srcOrd="0" destOrd="0" presId="urn:microsoft.com/office/officeart/2008/layout/HorizontalMultiLevelHierarchy"/>
    <dgm:cxn modelId="{20499316-FE78-D046-A675-F3BD123204CE}" type="presOf" srcId="{A38891AC-6015-4A73-8258-2072892AFAF5}" destId="{5BBA1540-C185-4C60-BC19-3195094B4E0D}" srcOrd="0" destOrd="0" presId="urn:microsoft.com/office/officeart/2008/layout/HorizontalMultiLevelHierarchy"/>
    <dgm:cxn modelId="{DEF5CF18-3232-3B49-B705-BD0F124150B9}" type="presOf" srcId="{51541FC3-914A-0449-9E58-5BF49ADE769D}" destId="{16C75006-7D83-0A45-89E6-D5612416747C}" srcOrd="1" destOrd="0" presId="urn:microsoft.com/office/officeart/2008/layout/HorizontalMultiLevelHierarchy"/>
    <dgm:cxn modelId="{CB3E7B19-248B-054D-9689-B6CBDE8062B9}" type="presOf" srcId="{B755F879-5A35-4F04-A194-B81B11F2417C}" destId="{736BF000-A77B-4F47-BB9A-4CE2177CC520}" srcOrd="0" destOrd="0" presId="urn:microsoft.com/office/officeart/2008/layout/HorizontalMultiLevelHierarchy"/>
    <dgm:cxn modelId="{6288471D-72AF-1A4E-A0DB-BEE8D3987972}" type="presOf" srcId="{E82EE64E-69C0-4908-8F2B-7CB9E01C7513}" destId="{16E961F6-5509-44EF-A775-FD7C9CB18C0A}" srcOrd="1" destOrd="0" presId="urn:microsoft.com/office/officeart/2008/layout/HorizontalMultiLevelHierarchy"/>
    <dgm:cxn modelId="{7BA08A20-B6AD-2647-8BE6-D9924384E215}" type="presOf" srcId="{04FB5DED-DE93-46C4-B531-677A3C1ED49A}" destId="{16531984-3C24-4FE8-A01A-2443F5231C6A}" srcOrd="0" destOrd="0" presId="urn:microsoft.com/office/officeart/2008/layout/HorizontalMultiLevelHierarchy"/>
    <dgm:cxn modelId="{91CEA127-CCA9-444C-A072-8730A14920EF}" srcId="{18B703C1-147A-4636-B0D9-F5BD5328ED9D}" destId="{552BB1B5-9BBB-49CC-B1F0-E9A01CC6D074}" srcOrd="0" destOrd="0" parTransId="{D3686F23-2CE4-4583-80D6-BD842F561160}" sibTransId="{F9ABB080-06C1-4DC3-A4B2-F04273E8B3A5}"/>
    <dgm:cxn modelId="{5C9FDC2C-DEA7-C643-84D2-16F3C2AAC0E8}" type="presOf" srcId="{1C7167EF-E807-45B1-91A0-9333E4C14D72}" destId="{73BAD8F1-4C35-437B-81AE-8AB5186C8A1E}" srcOrd="1" destOrd="0" presId="urn:microsoft.com/office/officeart/2008/layout/HorizontalMultiLevelHierarchy"/>
    <dgm:cxn modelId="{2FB0A22F-22EA-44FA-AB3F-2DE22C141EB4}" srcId="{18B703C1-147A-4636-B0D9-F5BD5328ED9D}" destId="{1605DA5A-1141-4884-BCB5-0C8145B9E3A0}" srcOrd="2" destOrd="0" parTransId="{E82EE64E-69C0-4908-8F2B-7CB9E01C7513}" sibTransId="{48BD8B68-6359-49D8-8098-F2A401C6E5D9}"/>
    <dgm:cxn modelId="{8C4E3632-4080-E942-8748-7D874D6D34DB}" type="presOf" srcId="{AFC83A3E-40D9-4830-BDF2-C15D46FD83FB}" destId="{E1F6F7F6-FAE8-4337-8305-C00EB9F8BC03}" srcOrd="0" destOrd="0" presId="urn:microsoft.com/office/officeart/2008/layout/HorizontalMultiLevelHierarchy"/>
    <dgm:cxn modelId="{3A2BBC34-83AE-4093-824A-7E5B89994DE7}" srcId="{CBFD30E5-7054-41D4-9E87-F18AAE6E232E}" destId="{AFC83A3E-40D9-4830-BDF2-C15D46FD83FB}" srcOrd="3" destOrd="0" parTransId="{B755F879-5A35-4F04-A194-B81B11F2417C}" sibTransId="{6A0D0D77-50D7-4A75-ACA8-996AD6DC7CFF}"/>
    <dgm:cxn modelId="{BC2AAC35-15DE-9544-A3DB-A2645A475F9F}" type="presOf" srcId="{42C97BA7-ECED-40A1-AEBD-8B8059322913}" destId="{10050418-8189-4833-86D7-D042E9D5A9F4}"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D883A25E-EBC2-C449-B07E-BFC56AA06F46}" type="presOf" srcId="{D3686F23-2CE4-4583-80D6-BD842F561160}" destId="{7C99C805-A21B-4CA4-8D07-F25D84F7EB76}" srcOrd="0" destOrd="0" presId="urn:microsoft.com/office/officeart/2008/layout/HorizontalMultiLevelHierarchy"/>
    <dgm:cxn modelId="{8B99EC41-9564-FB41-B216-1877FBB2337F}" type="presOf" srcId="{E82EE64E-69C0-4908-8F2B-7CB9E01C7513}" destId="{FD2369AB-F126-4E90-BA54-97AE3EF15290}" srcOrd="0" destOrd="0" presId="urn:microsoft.com/office/officeart/2008/layout/HorizontalMultiLevelHierarchy"/>
    <dgm:cxn modelId="{9D29FC48-B59A-F143-A3C0-3848938AB481}" type="presOf" srcId="{B47CB4EE-6A14-492A-A2D0-A593748B4F0C}" destId="{47357A89-9578-48C5-960C-2BFA690C9874}" srcOrd="1" destOrd="0" presId="urn:microsoft.com/office/officeart/2008/layout/HorizontalMultiLevelHierarchy"/>
    <dgm:cxn modelId="{B763D649-E113-394B-9FC5-B228163A7A71}" type="presOf" srcId="{552BB1B5-9BBB-49CC-B1F0-E9A01CC6D074}" destId="{85C28214-9D51-4C1C-A198-0C46D56B3AEA}" srcOrd="0" destOrd="0" presId="urn:microsoft.com/office/officeart/2008/layout/HorizontalMultiLevelHierarchy"/>
    <dgm:cxn modelId="{0B14CD4C-FA84-9044-8129-66ACE787F297}" srcId="{3D15F0B2-8DAD-4303-81F9-FBA8506DAF4A}" destId="{BDF4D19B-89BC-5245-8F50-BF5A270E704F}" srcOrd="0" destOrd="0" parTransId="{51541FC3-914A-0449-9E58-5BF49ADE769D}" sibTransId="{04C65871-B1D2-D345-A881-718665A10E6B}"/>
    <dgm:cxn modelId="{07A06E50-4FED-3441-8CAD-F04137B886C5}" type="presOf" srcId="{89B1845F-CFC5-439D-9594-17EAF016E29E}" destId="{947AAE92-1282-4119-A364-9D095A3858D8}" srcOrd="0" destOrd="0" presId="urn:microsoft.com/office/officeart/2008/layout/HorizontalMultiLevelHierarchy"/>
    <dgm:cxn modelId="{0D8D6B52-3E72-7D41-B020-A46E0253DDEC}" type="presOf" srcId="{D3686F23-2CE4-4583-80D6-BD842F561160}" destId="{DF9BBF8D-01FE-4F55-8A0C-77BB55F924D0}" srcOrd="1" destOrd="0" presId="urn:microsoft.com/office/officeart/2008/layout/HorizontalMultiLevelHierarchy"/>
    <dgm:cxn modelId="{E80D6E77-2F64-BC43-BF59-9BB2B1975421}" type="presOf" srcId="{18B703C1-147A-4636-B0D9-F5BD5328ED9D}" destId="{7B85E174-FBF4-411D-955D-B2EE948529C2}" srcOrd="0" destOrd="0" presId="urn:microsoft.com/office/officeart/2008/layout/HorizontalMultiLevelHierarchy"/>
    <dgm:cxn modelId="{61C1597C-EF78-0047-9753-66B7E951D1C4}" type="presOf" srcId="{051EF163-CB02-4ECB-81A2-9B777BAC507A}" destId="{03EFEB3C-511E-45C8-A421-C9F715066F2F}" srcOrd="0" destOrd="0" presId="urn:microsoft.com/office/officeart/2008/layout/HorizontalMultiLevelHierarchy"/>
    <dgm:cxn modelId="{0EA67E85-F951-2C46-8FBA-8482B8422C9A}" type="presOf" srcId="{3D15F0B2-8DAD-4303-81F9-FBA8506DAF4A}" destId="{6146C6AC-548D-43EC-88F9-FD63A4DC0B18}" srcOrd="0" destOrd="0" presId="urn:microsoft.com/office/officeart/2008/layout/HorizontalMultiLevelHierarchy"/>
    <dgm:cxn modelId="{EDFB1286-244C-6841-983D-7DFA82F44DC4}" type="presOf" srcId="{54B3AADB-0244-4A56-935F-D8CF432DE281}" destId="{7BC56029-9256-4373-8753-AB2B3DBAE9CB}" srcOrd="1" destOrd="0" presId="urn:microsoft.com/office/officeart/2008/layout/HorizontalMultiLevelHierarchy"/>
    <dgm:cxn modelId="{A47EA58D-DCE4-ED4F-8214-DDF0E1B7B11D}" type="presOf" srcId="{C4A0BF37-B52E-4D9D-91B8-6AB7831C79BC}" destId="{11B4BEF6-F6C4-4FA1-AEFE-BBF6820B9F88}" srcOrd="0" destOrd="0" presId="urn:microsoft.com/office/officeart/2008/layout/HorizontalMultiLevelHierarchy"/>
    <dgm:cxn modelId="{66603190-92A3-B040-9419-C2E679A12A53}" type="presOf" srcId="{B755F879-5A35-4F04-A194-B81B11F2417C}" destId="{85478CF2-75A0-4740-9F2D-BFA781905D87}" srcOrd="1" destOrd="0" presId="urn:microsoft.com/office/officeart/2008/layout/HorizontalMultiLevelHierarchy"/>
    <dgm:cxn modelId="{B67D4E91-DF68-E148-85C8-0B42F1509EA1}" type="presOf" srcId="{CBFD30E5-7054-41D4-9E87-F18AAE6E232E}" destId="{551CFCBB-80CE-46CC-9B79-F6E5AA2B730D}"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B1EB64A9-43BB-4A70-9B7B-16218C14A837}" srcId="{CBFD30E5-7054-41D4-9E87-F18AAE6E232E}" destId="{882F1A6F-798E-431F-9682-BFD33785DA42}" srcOrd="0" destOrd="0" parTransId="{53FC1A1B-0496-4117-9321-186B64CEDEE2}" sibTransId="{6E61FDD1-58D1-42D5-8468-5FD994279007}"/>
    <dgm:cxn modelId="{DE5640B8-D76B-6F45-9045-C8DF1B231641}" type="presOf" srcId="{53FC1A1B-0496-4117-9321-186B64CEDEE2}" destId="{C70CA595-E590-49E2-B65B-45DC177B8981}" srcOrd="1" destOrd="0" presId="urn:microsoft.com/office/officeart/2008/layout/HorizontalMultiLevelHierarchy"/>
    <dgm:cxn modelId="{FD8D79CE-3217-4AE2-B672-701E53524073}" srcId="{CBFD30E5-7054-41D4-9E87-F18AAE6E232E}" destId="{42C97BA7-ECED-40A1-AEBD-8B8059322913}" srcOrd="2" destOrd="0" parTransId="{1C7167EF-E807-45B1-91A0-9333E4C14D72}" sibTransId="{345FA854-D2A8-417C-A128-46F415FF4152}"/>
    <dgm:cxn modelId="{D07009D3-1DC2-FD4A-B72A-D36A1EA8119A}" type="presOf" srcId="{1605DA5A-1141-4884-BCB5-0C8145B9E3A0}" destId="{3544EFF2-6498-413D-9343-3C687761AB59}" srcOrd="0" destOrd="0" presId="urn:microsoft.com/office/officeart/2008/layout/HorizontalMultiLevelHierarchy"/>
    <dgm:cxn modelId="{60E8E2E0-A5D8-4C43-A1EA-20A282CB58C7}" type="presOf" srcId="{38C68CDF-8C01-4733-AC64-306AF0C54F38}" destId="{5E76571C-4A36-493D-8028-EC79EC29D3DA}" srcOrd="0" destOrd="0" presId="urn:microsoft.com/office/officeart/2008/layout/HorizontalMultiLevelHierarchy"/>
    <dgm:cxn modelId="{4D299CE1-6AA8-400C-9A59-A6FDD9822285}" srcId="{CBFD30E5-7054-41D4-9E87-F18AAE6E232E}" destId="{89B1845F-CFC5-439D-9594-17EAF016E29E}" srcOrd="1" destOrd="0" parTransId="{54B3AADB-0244-4A56-935F-D8CF432DE281}" sibTransId="{8FD151D6-9073-46B9-A086-B062A906B9D8}"/>
    <dgm:cxn modelId="{5C0572E7-9BDD-FA41-A229-A0A61733D207}" type="presOf" srcId="{B47CB4EE-6A14-492A-A2D0-A593748B4F0C}" destId="{992DA9AC-9C52-48D9-9656-794455A2C3AF}" srcOrd="0" destOrd="0" presId="urn:microsoft.com/office/officeart/2008/layout/HorizontalMultiLevelHierarchy"/>
    <dgm:cxn modelId="{F7345BE8-6F85-5D48-B7A7-177745CB57F2}" type="presOf" srcId="{BDF4D19B-89BC-5245-8F50-BF5A270E704F}" destId="{E936F40B-CA62-C347-AC1D-5D098B195029}" srcOrd="0" destOrd="0" presId="urn:microsoft.com/office/officeart/2008/layout/HorizontalMultiLevelHierarchy"/>
    <dgm:cxn modelId="{396797E9-C725-434F-B93B-B24976F79250}" type="presOf" srcId="{1C7167EF-E807-45B1-91A0-9333E4C14D72}" destId="{47B2EF23-782B-4259-8CA2-FB048768F7EA}" srcOrd="0" destOrd="0" presId="urn:microsoft.com/office/officeart/2008/layout/HorizontalMultiLevelHierarchy"/>
    <dgm:cxn modelId="{7D1A8DEA-9C3E-094D-9F54-A96A7B59F778}" type="presOf" srcId="{51541FC3-914A-0449-9E58-5BF49ADE769D}" destId="{4CB6F4F7-B94A-AE4A-B156-E1613F2E1F85}" srcOrd="0" destOrd="0" presId="urn:microsoft.com/office/officeart/2008/layout/HorizontalMultiLevelHierarchy"/>
    <dgm:cxn modelId="{7127C4EB-E810-EC4E-9C42-80DE6259CD41}" type="presOf" srcId="{882F1A6F-798E-431F-9682-BFD33785DA42}" destId="{34F2200D-AAE0-42E7-8CF4-FAA754392DEB}" srcOrd="0" destOrd="0" presId="urn:microsoft.com/office/officeart/2008/layout/HorizontalMultiLevelHierarchy"/>
    <dgm:cxn modelId="{DDE838F3-1B13-46BD-A446-4BCDF759E32D}" srcId="{18B703C1-147A-4636-B0D9-F5BD5328ED9D}" destId="{04FB5DED-DE93-46C4-B531-677A3C1ED49A}" srcOrd="1" destOrd="0" parTransId="{C4A0BF37-B52E-4D9D-91B8-6AB7831C79BC}" sibTransId="{16B18069-F5CA-45CA-BAE8-8D1A194991FF}"/>
    <dgm:cxn modelId="{A7D4CEF5-25D7-7B4E-A81B-1478E0CD9447}" type="presOf" srcId="{B4C3E68F-A576-4560-8511-973599475D78}" destId="{70530DD9-033A-4586-87B6-8FC55382CD5F}" srcOrd="1" destOrd="0" presId="urn:microsoft.com/office/officeart/2008/layout/HorizontalMultiLevelHierarchy"/>
    <dgm:cxn modelId="{EE5DEAFB-CBA5-5840-AE46-BF2CAD65131A}" type="presOf" srcId="{54B3AADB-0244-4A56-935F-D8CF432DE281}" destId="{8F66C24B-943B-41D0-BA00-A894338D5A0E}" srcOrd="0" destOrd="0" presId="urn:microsoft.com/office/officeart/2008/layout/HorizontalMultiLevelHierarchy"/>
    <dgm:cxn modelId="{D3968F9E-C9EB-6342-8A37-449705256C4A}" type="presParOf" srcId="{5E76571C-4A36-493D-8028-EC79EC29D3DA}" destId="{25C1D3B2-E30E-47E1-8C8D-20EF08636088}" srcOrd="0" destOrd="0" presId="urn:microsoft.com/office/officeart/2008/layout/HorizontalMultiLevelHierarchy"/>
    <dgm:cxn modelId="{B6302A20-DBE6-0449-BA20-44A3DFAAF9B0}" type="presParOf" srcId="{25C1D3B2-E30E-47E1-8C8D-20EF08636088}" destId="{5BBA1540-C185-4C60-BC19-3195094B4E0D}" srcOrd="0" destOrd="0" presId="urn:microsoft.com/office/officeart/2008/layout/HorizontalMultiLevelHierarchy"/>
    <dgm:cxn modelId="{105A3F41-0BC0-9041-B49E-74BE849E33AC}" type="presParOf" srcId="{25C1D3B2-E30E-47E1-8C8D-20EF08636088}" destId="{2C0AFAF0-DC71-4207-A087-14C6019085B6}" srcOrd="1" destOrd="0" presId="urn:microsoft.com/office/officeart/2008/layout/HorizontalMultiLevelHierarchy"/>
    <dgm:cxn modelId="{BAEE1F6D-F13A-7A4A-A32A-C2F06B04D238}" type="presParOf" srcId="{2C0AFAF0-DC71-4207-A087-14C6019085B6}" destId="{992DA9AC-9C52-48D9-9656-794455A2C3AF}" srcOrd="0" destOrd="0" presId="urn:microsoft.com/office/officeart/2008/layout/HorizontalMultiLevelHierarchy"/>
    <dgm:cxn modelId="{7EFAAFEA-B4DB-334A-9412-869971702CBF}" type="presParOf" srcId="{992DA9AC-9C52-48D9-9656-794455A2C3AF}" destId="{47357A89-9578-48C5-960C-2BFA690C9874}" srcOrd="0" destOrd="0" presId="urn:microsoft.com/office/officeart/2008/layout/HorizontalMultiLevelHierarchy"/>
    <dgm:cxn modelId="{31EE832D-DADE-2C40-93B0-B46F5B3CF873}" type="presParOf" srcId="{2C0AFAF0-DC71-4207-A087-14C6019085B6}" destId="{DBDDAF1D-FC44-4B0F-B370-E6D406A94002}" srcOrd="1" destOrd="0" presId="urn:microsoft.com/office/officeart/2008/layout/HorizontalMultiLevelHierarchy"/>
    <dgm:cxn modelId="{BC29EF41-A790-DF45-8F34-8B1460D53505}" type="presParOf" srcId="{DBDDAF1D-FC44-4B0F-B370-E6D406A94002}" destId="{7B85E174-FBF4-411D-955D-B2EE948529C2}" srcOrd="0" destOrd="0" presId="urn:microsoft.com/office/officeart/2008/layout/HorizontalMultiLevelHierarchy"/>
    <dgm:cxn modelId="{9E9BBD29-2FA6-D54E-8FBC-B5C8A2A983E8}" type="presParOf" srcId="{DBDDAF1D-FC44-4B0F-B370-E6D406A94002}" destId="{C93AE315-FB3A-4023-ACA4-3C71E03C9DAC}" srcOrd="1" destOrd="0" presId="urn:microsoft.com/office/officeart/2008/layout/HorizontalMultiLevelHierarchy"/>
    <dgm:cxn modelId="{10D7ACB5-FDA9-E94D-B1DC-A4F73934D0BF}" type="presParOf" srcId="{C93AE315-FB3A-4023-ACA4-3C71E03C9DAC}" destId="{7C99C805-A21B-4CA4-8D07-F25D84F7EB76}" srcOrd="0" destOrd="0" presId="urn:microsoft.com/office/officeart/2008/layout/HorizontalMultiLevelHierarchy"/>
    <dgm:cxn modelId="{37AA142F-58FF-7345-AFB0-7E4FAF16999B}" type="presParOf" srcId="{7C99C805-A21B-4CA4-8D07-F25D84F7EB76}" destId="{DF9BBF8D-01FE-4F55-8A0C-77BB55F924D0}" srcOrd="0" destOrd="0" presId="urn:microsoft.com/office/officeart/2008/layout/HorizontalMultiLevelHierarchy"/>
    <dgm:cxn modelId="{923CE2C7-FFFA-414B-A880-329D14E82AAE}" type="presParOf" srcId="{C93AE315-FB3A-4023-ACA4-3C71E03C9DAC}" destId="{DED281A2-FE7D-474B-A5CA-6455978FF78C}" srcOrd="1" destOrd="0" presId="urn:microsoft.com/office/officeart/2008/layout/HorizontalMultiLevelHierarchy"/>
    <dgm:cxn modelId="{56A055F8-5361-CE48-B978-7C1529F00FEA}" type="presParOf" srcId="{DED281A2-FE7D-474B-A5CA-6455978FF78C}" destId="{85C28214-9D51-4C1C-A198-0C46D56B3AEA}" srcOrd="0" destOrd="0" presId="urn:microsoft.com/office/officeart/2008/layout/HorizontalMultiLevelHierarchy"/>
    <dgm:cxn modelId="{BE36ED0F-7AF2-6549-860B-FDD831D48DED}" type="presParOf" srcId="{DED281A2-FE7D-474B-A5CA-6455978FF78C}" destId="{24271914-A1B9-4B3A-B38C-9ACFAF871621}" srcOrd="1" destOrd="0" presId="urn:microsoft.com/office/officeart/2008/layout/HorizontalMultiLevelHierarchy"/>
    <dgm:cxn modelId="{7142CDB2-8198-494C-B301-0E338FC7DFA5}" type="presParOf" srcId="{C93AE315-FB3A-4023-ACA4-3C71E03C9DAC}" destId="{11B4BEF6-F6C4-4FA1-AEFE-BBF6820B9F88}" srcOrd="2" destOrd="0" presId="urn:microsoft.com/office/officeart/2008/layout/HorizontalMultiLevelHierarchy"/>
    <dgm:cxn modelId="{C53F700D-C046-3647-A4B7-C55FBA18BFD1}" type="presParOf" srcId="{11B4BEF6-F6C4-4FA1-AEFE-BBF6820B9F88}" destId="{1B848159-A412-4998-95EA-8F3E13A7BA00}" srcOrd="0" destOrd="0" presId="urn:microsoft.com/office/officeart/2008/layout/HorizontalMultiLevelHierarchy"/>
    <dgm:cxn modelId="{4645EE8A-B1B6-0946-BEC1-80275957C106}" type="presParOf" srcId="{C93AE315-FB3A-4023-ACA4-3C71E03C9DAC}" destId="{FD56AFC6-8D94-4255-9A71-191EEE0A8434}" srcOrd="3" destOrd="0" presId="urn:microsoft.com/office/officeart/2008/layout/HorizontalMultiLevelHierarchy"/>
    <dgm:cxn modelId="{8E7BD3B4-9106-1A40-989A-C38E90797DF5}" type="presParOf" srcId="{FD56AFC6-8D94-4255-9A71-191EEE0A8434}" destId="{16531984-3C24-4FE8-A01A-2443F5231C6A}" srcOrd="0" destOrd="0" presId="urn:microsoft.com/office/officeart/2008/layout/HorizontalMultiLevelHierarchy"/>
    <dgm:cxn modelId="{82804A8F-BC11-6E46-9206-CA2DF4828F47}" type="presParOf" srcId="{FD56AFC6-8D94-4255-9A71-191EEE0A8434}" destId="{A5030D84-2D43-461B-B1FF-47DE28CC967C}" srcOrd="1" destOrd="0" presId="urn:microsoft.com/office/officeart/2008/layout/HorizontalMultiLevelHierarchy"/>
    <dgm:cxn modelId="{9035A6A3-AF57-C843-846B-85BFA4AA8536}" type="presParOf" srcId="{C93AE315-FB3A-4023-ACA4-3C71E03C9DAC}" destId="{FD2369AB-F126-4E90-BA54-97AE3EF15290}" srcOrd="4" destOrd="0" presId="urn:microsoft.com/office/officeart/2008/layout/HorizontalMultiLevelHierarchy"/>
    <dgm:cxn modelId="{E8312A1D-7812-3F4E-9796-61DEE92618CE}" type="presParOf" srcId="{FD2369AB-F126-4E90-BA54-97AE3EF15290}" destId="{16E961F6-5509-44EF-A775-FD7C9CB18C0A}" srcOrd="0" destOrd="0" presId="urn:microsoft.com/office/officeart/2008/layout/HorizontalMultiLevelHierarchy"/>
    <dgm:cxn modelId="{23F92FD5-A350-C846-8CEA-D465C7890001}" type="presParOf" srcId="{C93AE315-FB3A-4023-ACA4-3C71E03C9DAC}" destId="{4A2846BE-720D-4F9B-B740-8AF23D09CF73}" srcOrd="5" destOrd="0" presId="urn:microsoft.com/office/officeart/2008/layout/HorizontalMultiLevelHierarchy"/>
    <dgm:cxn modelId="{6C140838-0C27-4A42-AEB1-A0E90DD2BE5B}" type="presParOf" srcId="{4A2846BE-720D-4F9B-B740-8AF23D09CF73}" destId="{3544EFF2-6498-413D-9343-3C687761AB59}" srcOrd="0" destOrd="0" presId="urn:microsoft.com/office/officeart/2008/layout/HorizontalMultiLevelHierarchy"/>
    <dgm:cxn modelId="{BFB721B1-0DFE-A04B-B8D9-C3D93F04F09C}" type="presParOf" srcId="{4A2846BE-720D-4F9B-B740-8AF23D09CF73}" destId="{80BDB98F-1DCB-42C8-8825-B2B483FFFED5}" srcOrd="1" destOrd="0" presId="urn:microsoft.com/office/officeart/2008/layout/HorizontalMultiLevelHierarchy"/>
    <dgm:cxn modelId="{59EABFED-A678-DA48-BEAB-FD32DB3C3CD1}" type="presParOf" srcId="{2C0AFAF0-DC71-4207-A087-14C6019085B6}" destId="{9CB1A8B1-5C07-4788-B6D4-82AFEAAC5B17}" srcOrd="2" destOrd="0" presId="urn:microsoft.com/office/officeart/2008/layout/HorizontalMultiLevelHierarchy"/>
    <dgm:cxn modelId="{D0F8D530-8E0E-1C4B-95CB-B95EDE983AEA}" type="presParOf" srcId="{9CB1A8B1-5C07-4788-B6D4-82AFEAAC5B17}" destId="{70530DD9-033A-4586-87B6-8FC55382CD5F}" srcOrd="0" destOrd="0" presId="urn:microsoft.com/office/officeart/2008/layout/HorizontalMultiLevelHierarchy"/>
    <dgm:cxn modelId="{A029ABB4-28A9-0849-A3D0-F2D12C5AE813}" type="presParOf" srcId="{2C0AFAF0-DC71-4207-A087-14C6019085B6}" destId="{95EB5568-32C3-42CC-8994-DE7E3B12A907}" srcOrd="3" destOrd="0" presId="urn:microsoft.com/office/officeart/2008/layout/HorizontalMultiLevelHierarchy"/>
    <dgm:cxn modelId="{0D6B3121-A686-874C-BC03-75C9D54794BA}" type="presParOf" srcId="{95EB5568-32C3-42CC-8994-DE7E3B12A907}" destId="{551CFCBB-80CE-46CC-9B79-F6E5AA2B730D}" srcOrd="0" destOrd="0" presId="urn:microsoft.com/office/officeart/2008/layout/HorizontalMultiLevelHierarchy"/>
    <dgm:cxn modelId="{DF1FE8FD-953D-6C4F-BC9E-18188F65A166}" type="presParOf" srcId="{95EB5568-32C3-42CC-8994-DE7E3B12A907}" destId="{041577E5-E9D0-4BEA-80D5-3DD4B6308561}" srcOrd="1" destOrd="0" presId="urn:microsoft.com/office/officeart/2008/layout/HorizontalMultiLevelHierarchy"/>
    <dgm:cxn modelId="{179709DD-8A02-B043-BF56-5724E9D3A313}" type="presParOf" srcId="{041577E5-E9D0-4BEA-80D5-3DD4B6308561}" destId="{C3C1AE55-908C-400F-9610-3995094D26C1}" srcOrd="0" destOrd="0" presId="urn:microsoft.com/office/officeart/2008/layout/HorizontalMultiLevelHierarchy"/>
    <dgm:cxn modelId="{548D13A9-4B5E-1546-B022-D8F9A56F8E7B}" type="presParOf" srcId="{C3C1AE55-908C-400F-9610-3995094D26C1}" destId="{C70CA595-E590-49E2-B65B-45DC177B8981}" srcOrd="0" destOrd="0" presId="urn:microsoft.com/office/officeart/2008/layout/HorizontalMultiLevelHierarchy"/>
    <dgm:cxn modelId="{F9D4EEF4-6DAD-7E43-8AC3-63F39E82BD76}" type="presParOf" srcId="{041577E5-E9D0-4BEA-80D5-3DD4B6308561}" destId="{F61A389B-0B66-47F2-9C91-2EFBAF828156}" srcOrd="1" destOrd="0" presId="urn:microsoft.com/office/officeart/2008/layout/HorizontalMultiLevelHierarchy"/>
    <dgm:cxn modelId="{65D40C8D-E9D1-734C-AE2A-7FC2933F4834}" type="presParOf" srcId="{F61A389B-0B66-47F2-9C91-2EFBAF828156}" destId="{34F2200D-AAE0-42E7-8CF4-FAA754392DEB}" srcOrd="0" destOrd="0" presId="urn:microsoft.com/office/officeart/2008/layout/HorizontalMultiLevelHierarchy"/>
    <dgm:cxn modelId="{86AAA3B6-4C11-A640-83FF-EAA6E4F668B1}" type="presParOf" srcId="{F61A389B-0B66-47F2-9C91-2EFBAF828156}" destId="{D25F1D27-B552-4FDA-A16B-7952E7BE7448}" srcOrd="1" destOrd="0" presId="urn:microsoft.com/office/officeart/2008/layout/HorizontalMultiLevelHierarchy"/>
    <dgm:cxn modelId="{1D8D4CB4-D966-B144-BD89-BDD314530392}" type="presParOf" srcId="{041577E5-E9D0-4BEA-80D5-3DD4B6308561}" destId="{8F66C24B-943B-41D0-BA00-A894338D5A0E}" srcOrd="2" destOrd="0" presId="urn:microsoft.com/office/officeart/2008/layout/HorizontalMultiLevelHierarchy"/>
    <dgm:cxn modelId="{E992B359-3109-6D40-88A0-BB57C23C3902}" type="presParOf" srcId="{8F66C24B-943B-41D0-BA00-A894338D5A0E}" destId="{7BC56029-9256-4373-8753-AB2B3DBAE9CB}" srcOrd="0" destOrd="0" presId="urn:microsoft.com/office/officeart/2008/layout/HorizontalMultiLevelHierarchy"/>
    <dgm:cxn modelId="{57F88E5B-4B4D-274C-BC63-A7F4E82097F7}" type="presParOf" srcId="{041577E5-E9D0-4BEA-80D5-3DD4B6308561}" destId="{A14C6CCD-BA92-41AD-951F-3FE0F467FE98}" srcOrd="3" destOrd="0" presId="urn:microsoft.com/office/officeart/2008/layout/HorizontalMultiLevelHierarchy"/>
    <dgm:cxn modelId="{8C9466FC-8ECD-5845-8376-9209F2FEC067}" type="presParOf" srcId="{A14C6CCD-BA92-41AD-951F-3FE0F467FE98}" destId="{947AAE92-1282-4119-A364-9D095A3858D8}" srcOrd="0" destOrd="0" presId="urn:microsoft.com/office/officeart/2008/layout/HorizontalMultiLevelHierarchy"/>
    <dgm:cxn modelId="{625AF1F8-A930-A94D-B63E-44D5C6B220BA}" type="presParOf" srcId="{A14C6CCD-BA92-41AD-951F-3FE0F467FE98}" destId="{5041138F-5384-4414-9C57-8C83F58A2BDF}" srcOrd="1" destOrd="0" presId="urn:microsoft.com/office/officeart/2008/layout/HorizontalMultiLevelHierarchy"/>
    <dgm:cxn modelId="{3E70D313-F003-5547-9860-B010F1EB4988}" type="presParOf" srcId="{041577E5-E9D0-4BEA-80D5-3DD4B6308561}" destId="{47B2EF23-782B-4259-8CA2-FB048768F7EA}" srcOrd="4" destOrd="0" presId="urn:microsoft.com/office/officeart/2008/layout/HorizontalMultiLevelHierarchy"/>
    <dgm:cxn modelId="{0C8C558B-622B-4541-8052-0BD37A72B882}" type="presParOf" srcId="{47B2EF23-782B-4259-8CA2-FB048768F7EA}" destId="{73BAD8F1-4C35-437B-81AE-8AB5186C8A1E}" srcOrd="0" destOrd="0" presId="urn:microsoft.com/office/officeart/2008/layout/HorizontalMultiLevelHierarchy"/>
    <dgm:cxn modelId="{18506093-1402-324F-91F9-BE7C4D50C5DD}" type="presParOf" srcId="{041577E5-E9D0-4BEA-80D5-3DD4B6308561}" destId="{CE003FE2-ADA3-40B7-B86C-7126B18F5640}" srcOrd="5" destOrd="0" presId="urn:microsoft.com/office/officeart/2008/layout/HorizontalMultiLevelHierarchy"/>
    <dgm:cxn modelId="{EB72B519-995D-6D44-854B-AE93EEBE15E9}" type="presParOf" srcId="{CE003FE2-ADA3-40B7-B86C-7126B18F5640}" destId="{10050418-8189-4833-86D7-D042E9D5A9F4}" srcOrd="0" destOrd="0" presId="urn:microsoft.com/office/officeart/2008/layout/HorizontalMultiLevelHierarchy"/>
    <dgm:cxn modelId="{3E70C3CF-0833-9746-9DEB-629ADD363D11}" type="presParOf" srcId="{CE003FE2-ADA3-40B7-B86C-7126B18F5640}" destId="{059C8825-3656-4DFA-BCBA-E75A5BBE7AE1}" srcOrd="1" destOrd="0" presId="urn:microsoft.com/office/officeart/2008/layout/HorizontalMultiLevelHierarchy"/>
    <dgm:cxn modelId="{DDFD71A4-8BF1-FE48-99B7-4EA2DDC8A06D}" type="presParOf" srcId="{041577E5-E9D0-4BEA-80D5-3DD4B6308561}" destId="{736BF000-A77B-4F47-BB9A-4CE2177CC520}" srcOrd="6" destOrd="0" presId="urn:microsoft.com/office/officeart/2008/layout/HorizontalMultiLevelHierarchy"/>
    <dgm:cxn modelId="{87974CBD-B960-564F-A11C-3F9BB33A4D71}" type="presParOf" srcId="{736BF000-A77B-4F47-BB9A-4CE2177CC520}" destId="{85478CF2-75A0-4740-9F2D-BFA781905D87}" srcOrd="0" destOrd="0" presId="urn:microsoft.com/office/officeart/2008/layout/HorizontalMultiLevelHierarchy"/>
    <dgm:cxn modelId="{C64F708C-36D1-0F4D-A526-F091CF803969}" type="presParOf" srcId="{041577E5-E9D0-4BEA-80D5-3DD4B6308561}" destId="{48CF66A6-88F6-4451-A3EB-F1205E05C8FF}" srcOrd="7" destOrd="0" presId="urn:microsoft.com/office/officeart/2008/layout/HorizontalMultiLevelHierarchy"/>
    <dgm:cxn modelId="{98F22E5A-E7B3-7A4E-9ED6-BF1D7A93649D}" type="presParOf" srcId="{48CF66A6-88F6-4451-A3EB-F1205E05C8FF}" destId="{E1F6F7F6-FAE8-4337-8305-C00EB9F8BC03}" srcOrd="0" destOrd="0" presId="urn:microsoft.com/office/officeart/2008/layout/HorizontalMultiLevelHierarchy"/>
    <dgm:cxn modelId="{1E32832D-3873-8048-9052-43C019FB52A2}" type="presParOf" srcId="{48CF66A6-88F6-4451-A3EB-F1205E05C8FF}" destId="{401F2E3A-0BE4-4F46-BC5D-B4F6A1E5E1E8}" srcOrd="1" destOrd="0" presId="urn:microsoft.com/office/officeart/2008/layout/HorizontalMultiLevelHierarchy"/>
    <dgm:cxn modelId="{E5F08542-C61E-5844-AF17-8A778AC3E7BF}" type="presParOf" srcId="{2C0AFAF0-DC71-4207-A087-14C6019085B6}" destId="{03EFEB3C-511E-45C8-A421-C9F715066F2F}" srcOrd="4" destOrd="0" presId="urn:microsoft.com/office/officeart/2008/layout/HorizontalMultiLevelHierarchy"/>
    <dgm:cxn modelId="{1EDF6164-8CB6-6E4E-B080-F486789A153F}" type="presParOf" srcId="{03EFEB3C-511E-45C8-A421-C9F715066F2F}" destId="{41944F2A-DE54-42A2-BA34-FD47547C70CB}" srcOrd="0" destOrd="0" presId="urn:microsoft.com/office/officeart/2008/layout/HorizontalMultiLevelHierarchy"/>
    <dgm:cxn modelId="{B8829AEC-AAD2-7A41-93F2-318E6E5DCC3C}" type="presParOf" srcId="{2C0AFAF0-DC71-4207-A087-14C6019085B6}" destId="{C6A2A810-14D8-4282-BAAF-09C60CA923E9}" srcOrd="5" destOrd="0" presId="urn:microsoft.com/office/officeart/2008/layout/HorizontalMultiLevelHierarchy"/>
    <dgm:cxn modelId="{F12D9515-5BB9-5D47-9DAD-23F67D8D4D73}" type="presParOf" srcId="{C6A2A810-14D8-4282-BAAF-09C60CA923E9}" destId="{6146C6AC-548D-43EC-88F9-FD63A4DC0B18}" srcOrd="0" destOrd="0" presId="urn:microsoft.com/office/officeart/2008/layout/HorizontalMultiLevelHierarchy"/>
    <dgm:cxn modelId="{B1D17602-894F-3747-9365-C1B9DE1FA8D5}" type="presParOf" srcId="{C6A2A810-14D8-4282-BAAF-09C60CA923E9}" destId="{70110542-2EB6-4961-BE25-73997966B5C1}" srcOrd="1" destOrd="0" presId="urn:microsoft.com/office/officeart/2008/layout/HorizontalMultiLevelHierarchy"/>
    <dgm:cxn modelId="{C9B3A119-74D7-384D-8379-A96AD613B185}" type="presParOf" srcId="{70110542-2EB6-4961-BE25-73997966B5C1}" destId="{4CB6F4F7-B94A-AE4A-B156-E1613F2E1F85}" srcOrd="0" destOrd="0" presId="urn:microsoft.com/office/officeart/2008/layout/HorizontalMultiLevelHierarchy"/>
    <dgm:cxn modelId="{E7A624B0-DEAA-D849-96DD-2183F79EA814}" type="presParOf" srcId="{4CB6F4F7-B94A-AE4A-B156-E1613F2E1F85}" destId="{16C75006-7D83-0A45-89E6-D5612416747C}" srcOrd="0" destOrd="0" presId="urn:microsoft.com/office/officeart/2008/layout/HorizontalMultiLevelHierarchy"/>
    <dgm:cxn modelId="{AC9EA8B8-1AA3-B944-AA0A-91989F4DC000}" type="presParOf" srcId="{70110542-2EB6-4961-BE25-73997966B5C1}" destId="{44BA77C1-B587-B84E-AC3C-6E1553E87290}" srcOrd="1" destOrd="0" presId="urn:microsoft.com/office/officeart/2008/layout/HorizontalMultiLevelHierarchy"/>
    <dgm:cxn modelId="{98C0802E-BA2D-1E4F-AE72-A2787AB762AF}" type="presParOf" srcId="{44BA77C1-B587-B84E-AC3C-6E1553E87290}" destId="{E936F40B-CA62-C347-AC1D-5D098B195029}" srcOrd="0" destOrd="0" presId="urn:microsoft.com/office/officeart/2008/layout/HorizontalMultiLevelHierarchy"/>
    <dgm:cxn modelId="{05748AB1-F42C-4741-8EE8-1E7657D89AD9}" type="presParOf" srcId="{44BA77C1-B587-B84E-AC3C-6E1553E87290}" destId="{64490DD7-EA42-D140-91A5-FE11A4B38A2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altLang="en-US" sz="2400" dirty="0">
              <a:latin typeface="+mn-ea"/>
              <a:ea typeface="+mn-ea"/>
            </a:rPr>
            <a:t>社会优抚的对象、标准和资金</a:t>
          </a:r>
          <a:endParaRPr lang="en-GB" altLang="zh-CN" sz="2400" dirty="0">
            <a:latin typeface="+mn-ea"/>
            <a:ea typeface="+mn-ea"/>
          </a:endParaRPr>
        </a:p>
      </dgm:t>
    </dgm:pt>
    <dgm:pt modelId="{C91A6AB5-76F8-49B3-B68F-7605E5910717}" type="parTrans" cxnId="{770E6138-4C9D-446C-A2F7-B853A3F12759}">
      <dgm:prSet/>
      <dgm:spPr/>
      <dgm:t>
        <a:bodyPr/>
        <a:lstStyle/>
        <a:p>
          <a:endParaRPr lang="en-GB" sz="2400">
            <a:latin typeface="+mn-ea"/>
            <a:ea typeface="+mn-ea"/>
          </a:endParaRPr>
        </a:p>
      </dgm:t>
    </dgm:pt>
    <dgm:pt modelId="{6CE68315-2B91-4202-B5AB-27EF66C56FE9}" type="sibTrans" cxnId="{770E6138-4C9D-446C-A2F7-B853A3F12759}">
      <dgm:prSet/>
      <dgm:spPr/>
      <dgm:t>
        <a:bodyPr/>
        <a:lstStyle/>
        <a:p>
          <a:endParaRPr lang="en-GB" sz="2400">
            <a:latin typeface="+mn-ea"/>
            <a:ea typeface="+mn-ea"/>
          </a:endParaRPr>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优抚事业的资金来源</a:t>
          </a:r>
          <a:endParaRPr lang="en-GB" sz="2400" dirty="0">
            <a:latin typeface="+mn-ea"/>
            <a:ea typeface="+mn-ea"/>
          </a:endParaRPr>
        </a:p>
      </dgm:t>
    </dgm:pt>
    <dgm:pt modelId="{051EF163-CB02-4ECB-81A2-9B777BAC507A}" type="parTrans" cxnId="{D87FFE95-7BF0-42E8-A133-A54684D049E8}">
      <dgm:prSet custT="1"/>
      <dgm:spPr/>
      <dgm:t>
        <a:bodyPr/>
        <a:lstStyle/>
        <a:p>
          <a:endParaRPr lang="en-GB" sz="2400">
            <a:latin typeface="+mn-ea"/>
            <a:ea typeface="+mn-ea"/>
          </a:endParaRPr>
        </a:p>
      </dgm:t>
    </dgm:pt>
    <dgm:pt modelId="{FF419686-882E-4A29-BE09-5B8E338445E5}" type="sibTrans" cxnId="{D87FFE95-7BF0-42E8-A133-A54684D049E8}">
      <dgm:prSet/>
      <dgm:spPr/>
      <dgm:t>
        <a:bodyPr/>
        <a:lstStyle/>
        <a:p>
          <a:endParaRPr lang="en-GB" sz="24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社会优抚的标准</a:t>
          </a:r>
          <a:endParaRPr lang="en-GB" sz="2400" dirty="0">
            <a:latin typeface="+mn-ea"/>
            <a:ea typeface="+mn-ea"/>
          </a:endParaRPr>
        </a:p>
      </dgm:t>
    </dgm:pt>
    <dgm:pt modelId="{B4C3E68F-A576-4560-8511-973599475D78}" type="parTrans" cxnId="{1402E296-F5C6-45FF-BE8B-ED7D439BF130}">
      <dgm:prSet custT="1"/>
      <dgm:spPr/>
      <dgm:t>
        <a:bodyPr/>
        <a:lstStyle/>
        <a:p>
          <a:endParaRPr lang="en-GB" sz="2400">
            <a:latin typeface="+mn-ea"/>
            <a:ea typeface="+mn-ea"/>
          </a:endParaRPr>
        </a:p>
      </dgm:t>
    </dgm:pt>
    <dgm:pt modelId="{854B8AA9-90B4-41DC-9C29-F45CBE4BADE1}" type="sibTrans" cxnId="{1402E296-F5C6-45FF-BE8B-ED7D439BF130}">
      <dgm:prSet/>
      <dgm:spPr/>
      <dgm:t>
        <a:bodyPr/>
        <a:lstStyle/>
        <a:p>
          <a:endParaRPr lang="en-GB" sz="2400">
            <a:latin typeface="+mn-ea"/>
            <a:ea typeface="+mn-ea"/>
          </a:endParaRPr>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社会优抚的对象</a:t>
          </a:r>
          <a:endParaRPr lang="en-GB" sz="2400" dirty="0">
            <a:latin typeface="+mn-ea"/>
            <a:ea typeface="+mn-ea"/>
          </a:endParaRPr>
        </a:p>
      </dgm:t>
    </dgm:pt>
    <dgm:pt modelId="{B47CB4EE-6A14-492A-A2D0-A593748B4F0C}" type="parTrans" cxnId="{D4648E36-D585-428E-A368-E8C3644A408A}">
      <dgm:prSet custT="1"/>
      <dgm:spPr/>
      <dgm:t>
        <a:bodyPr/>
        <a:lstStyle/>
        <a:p>
          <a:endParaRPr lang="en-GB" sz="2400">
            <a:latin typeface="+mn-ea"/>
            <a:ea typeface="+mn-ea"/>
          </a:endParaRPr>
        </a:p>
      </dgm:t>
    </dgm:pt>
    <dgm:pt modelId="{AE0FC2D7-0B12-43B6-8213-87153538C3D6}" type="sibTrans" cxnId="{D4648E36-D585-428E-A368-E8C3644A408A}">
      <dgm:prSet/>
      <dgm:spPr/>
      <dgm:t>
        <a:bodyPr/>
        <a:lstStyle/>
        <a:p>
          <a:endParaRPr lang="en-GB" sz="2400">
            <a:latin typeface="+mn-ea"/>
            <a:ea typeface="+mn-ea"/>
          </a:endParaRPr>
        </a:p>
      </dgm:t>
    </dgm:pt>
    <dgm:pt modelId="{1D2D9268-BBC7-49EB-9C6D-57B3F08E75E4}">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优抚事业费的使用与运行</a:t>
          </a:r>
          <a:endParaRPr lang="en-GB" sz="2400" dirty="0">
            <a:latin typeface="+mn-ea"/>
            <a:ea typeface="+mn-ea"/>
          </a:endParaRPr>
        </a:p>
      </dgm:t>
    </dgm:pt>
    <dgm:pt modelId="{E8896F0D-5277-4683-A499-AC8F3B11CCFC}" type="parTrans" cxnId="{711E5738-2EFB-4324-925B-28704E23973A}">
      <dgm:prSet custT="1"/>
      <dgm:spPr/>
      <dgm:t>
        <a:bodyPr/>
        <a:lstStyle/>
        <a:p>
          <a:endParaRPr lang="en-GB" sz="2400">
            <a:latin typeface="+mn-ea"/>
            <a:ea typeface="+mn-ea"/>
          </a:endParaRPr>
        </a:p>
      </dgm:t>
    </dgm:pt>
    <dgm:pt modelId="{B3918E25-2A81-4338-B0DB-A7B885219A72}" type="sibTrans" cxnId="{711E5738-2EFB-4324-925B-28704E23973A}">
      <dgm:prSet/>
      <dgm:spPr/>
      <dgm:t>
        <a:bodyPr/>
        <a:lstStyle/>
        <a:p>
          <a:endParaRPr lang="en-GB" sz="24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70000" custScaleY="30934">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4"/>
      <dgm:spPr/>
    </dgm:pt>
    <dgm:pt modelId="{47357A89-9578-48C5-960C-2BFA690C9874}" type="pres">
      <dgm:prSet presAssocID="{B47CB4EE-6A14-492A-A2D0-A593748B4F0C}" presName="connTx" presStyleLbl="parChTrans1D2" presStyleIdx="0" presStyleCnt="4"/>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4" custScaleX="84549"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4"/>
      <dgm:spPr/>
    </dgm:pt>
    <dgm:pt modelId="{70530DD9-033A-4586-87B6-8FC55382CD5F}" type="pres">
      <dgm:prSet presAssocID="{B4C3E68F-A576-4560-8511-973599475D78}" presName="connTx" presStyleLbl="parChTrans1D2" presStyleIdx="1" presStyleCnt="4"/>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4" custScaleX="83244"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4"/>
      <dgm:spPr/>
    </dgm:pt>
    <dgm:pt modelId="{41944F2A-DE54-42A2-BA34-FD47547C70CB}" type="pres">
      <dgm:prSet presAssocID="{051EF163-CB02-4ECB-81A2-9B777BAC507A}" presName="connTx" presStyleLbl="parChTrans1D2" presStyleIdx="2" presStyleCnt="4"/>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4" custScaleX="87811"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 modelId="{FE156597-4984-4A33-8585-B5344057D3D0}" type="pres">
      <dgm:prSet presAssocID="{E8896F0D-5277-4683-A499-AC8F3B11CCFC}" presName="conn2-1" presStyleLbl="parChTrans1D2" presStyleIdx="3" presStyleCnt="4"/>
      <dgm:spPr/>
    </dgm:pt>
    <dgm:pt modelId="{9FA7DB1D-6346-40E9-991C-4C5B64A4F6B3}" type="pres">
      <dgm:prSet presAssocID="{E8896F0D-5277-4683-A499-AC8F3B11CCFC}" presName="connTx" presStyleLbl="parChTrans1D2" presStyleIdx="3" presStyleCnt="4"/>
      <dgm:spPr/>
    </dgm:pt>
    <dgm:pt modelId="{1545FC40-4D60-4229-A39A-A26E5C23A38B}" type="pres">
      <dgm:prSet presAssocID="{1D2D9268-BBC7-49EB-9C6D-57B3F08E75E4}" presName="root2" presStyleCnt="0"/>
      <dgm:spPr/>
    </dgm:pt>
    <dgm:pt modelId="{BC093F3C-18F3-4C1D-8EB1-DA661EFECDE2}" type="pres">
      <dgm:prSet presAssocID="{1D2D9268-BBC7-49EB-9C6D-57B3F08E75E4}" presName="LevelTwoTextNode" presStyleLbl="node2" presStyleIdx="3" presStyleCnt="4" custScaleX="108691" custScaleY="70002" custLinFactNeighborY="3196">
        <dgm:presLayoutVars>
          <dgm:chPref val="3"/>
        </dgm:presLayoutVars>
      </dgm:prSet>
      <dgm:spPr/>
    </dgm:pt>
    <dgm:pt modelId="{00DC002E-A60E-4CAC-BA6B-BCA7DF7835FA}" type="pres">
      <dgm:prSet presAssocID="{1D2D9268-BBC7-49EB-9C6D-57B3F08E75E4}" presName="level3hierChild" presStyleCnt="0"/>
      <dgm:spPr/>
    </dgm:pt>
  </dgm:ptLst>
  <dgm:cxnLst>
    <dgm:cxn modelId="{AD4B4915-607B-C541-B955-FD531C0A74A8}" type="presOf" srcId="{18B703C1-147A-4636-B0D9-F5BD5328ED9D}" destId="{7B85E174-FBF4-411D-955D-B2EE948529C2}"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711E5738-2EFB-4324-925B-28704E23973A}" srcId="{A38891AC-6015-4A73-8258-2072892AFAF5}" destId="{1D2D9268-BBC7-49EB-9C6D-57B3F08E75E4}" srcOrd="3" destOrd="0" parTransId="{E8896F0D-5277-4683-A499-AC8F3B11CCFC}" sibTransId="{B3918E25-2A81-4338-B0DB-A7B885219A72}"/>
    <dgm:cxn modelId="{92B9705E-34D7-654B-983B-042F0BDF7FDC}" type="presOf" srcId="{B4C3E68F-A576-4560-8511-973599475D78}" destId="{9CB1A8B1-5C07-4788-B6D4-82AFEAAC5B17}" srcOrd="0" destOrd="0" presId="urn:microsoft.com/office/officeart/2008/layout/HorizontalMultiLevelHierarchy"/>
    <dgm:cxn modelId="{1CAEDB64-21DA-634E-A269-5499A091E5F5}" type="presOf" srcId="{B47CB4EE-6A14-492A-A2D0-A593748B4F0C}" destId="{47357A89-9578-48C5-960C-2BFA690C9874}" srcOrd="1" destOrd="0" presId="urn:microsoft.com/office/officeart/2008/layout/HorizontalMultiLevelHierarchy"/>
    <dgm:cxn modelId="{7B8F564B-165F-4240-84CA-DCEC08A15A64}" type="presOf" srcId="{051EF163-CB02-4ECB-81A2-9B777BAC507A}" destId="{03EFEB3C-511E-45C8-A421-C9F715066F2F}" srcOrd="0" destOrd="0" presId="urn:microsoft.com/office/officeart/2008/layout/HorizontalMultiLevelHierarchy"/>
    <dgm:cxn modelId="{59602E6E-BF21-7A46-847B-15330A3089CD}" type="presOf" srcId="{E8896F0D-5277-4683-A499-AC8F3B11CCFC}" destId="{9FA7DB1D-6346-40E9-991C-4C5B64A4F6B3}" srcOrd="1" destOrd="0" presId="urn:microsoft.com/office/officeart/2008/layout/HorizontalMultiLevelHierarchy"/>
    <dgm:cxn modelId="{C09BE18F-794A-BD49-A92B-1825385BBC43}" type="presOf" srcId="{CBFD30E5-7054-41D4-9E87-F18AAE6E232E}" destId="{551CFCBB-80CE-46CC-9B79-F6E5AA2B730D}" srcOrd="0" destOrd="0" presId="urn:microsoft.com/office/officeart/2008/layout/HorizontalMultiLevelHierarchy"/>
    <dgm:cxn modelId="{7453E695-596F-C04C-8A3D-0D6D3765FBEB}" type="presOf" srcId="{1D2D9268-BBC7-49EB-9C6D-57B3F08E75E4}" destId="{BC093F3C-18F3-4C1D-8EB1-DA661EFECDE2}"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BF0A5AA2-0224-BC48-9373-16D189A4322A}" type="presOf" srcId="{051EF163-CB02-4ECB-81A2-9B777BAC507A}" destId="{41944F2A-DE54-42A2-BA34-FD47547C70CB}" srcOrd="1" destOrd="0" presId="urn:microsoft.com/office/officeart/2008/layout/HorizontalMultiLevelHierarchy"/>
    <dgm:cxn modelId="{A73449A8-5359-C149-BD9C-C465D3343BAE}" type="presOf" srcId="{B4C3E68F-A576-4560-8511-973599475D78}" destId="{70530DD9-033A-4586-87B6-8FC55382CD5F}" srcOrd="1" destOrd="0" presId="urn:microsoft.com/office/officeart/2008/layout/HorizontalMultiLevelHierarchy"/>
    <dgm:cxn modelId="{EF0CA4D4-359F-0F4B-9F72-4905F9FAD689}" type="presOf" srcId="{A38891AC-6015-4A73-8258-2072892AFAF5}" destId="{5BBA1540-C185-4C60-BC19-3195094B4E0D}" srcOrd="0" destOrd="0" presId="urn:microsoft.com/office/officeart/2008/layout/HorizontalMultiLevelHierarchy"/>
    <dgm:cxn modelId="{03A832D5-78BC-2A40-8B9A-A2DFFEB33838}" type="presOf" srcId="{3D15F0B2-8DAD-4303-81F9-FBA8506DAF4A}" destId="{6146C6AC-548D-43EC-88F9-FD63A4DC0B18}" srcOrd="0" destOrd="0" presId="urn:microsoft.com/office/officeart/2008/layout/HorizontalMultiLevelHierarchy"/>
    <dgm:cxn modelId="{716D13D7-8B95-C145-AF52-CF03153DA66E}" type="presOf" srcId="{38C68CDF-8C01-4733-AC64-306AF0C54F38}" destId="{5E76571C-4A36-493D-8028-EC79EC29D3DA}" srcOrd="0" destOrd="0" presId="urn:microsoft.com/office/officeart/2008/layout/HorizontalMultiLevelHierarchy"/>
    <dgm:cxn modelId="{15A3D4E8-8F1F-CE45-AB70-71270B1E3ECA}" type="presOf" srcId="{B47CB4EE-6A14-492A-A2D0-A593748B4F0C}" destId="{992DA9AC-9C52-48D9-9656-794455A2C3AF}" srcOrd="0" destOrd="0" presId="urn:microsoft.com/office/officeart/2008/layout/HorizontalMultiLevelHierarchy"/>
    <dgm:cxn modelId="{6A976FF7-5202-6C4B-B021-E76F2C929219}" type="presOf" srcId="{E8896F0D-5277-4683-A499-AC8F3B11CCFC}" destId="{FE156597-4984-4A33-8585-B5344057D3D0}" srcOrd="0" destOrd="0" presId="urn:microsoft.com/office/officeart/2008/layout/HorizontalMultiLevelHierarchy"/>
    <dgm:cxn modelId="{5356094F-DFF8-9443-B6FB-5C41FA1671D0}" type="presParOf" srcId="{5E76571C-4A36-493D-8028-EC79EC29D3DA}" destId="{25C1D3B2-E30E-47E1-8C8D-20EF08636088}" srcOrd="0" destOrd="0" presId="urn:microsoft.com/office/officeart/2008/layout/HorizontalMultiLevelHierarchy"/>
    <dgm:cxn modelId="{13496336-C786-4448-A2CE-58D73BD88D66}" type="presParOf" srcId="{25C1D3B2-E30E-47E1-8C8D-20EF08636088}" destId="{5BBA1540-C185-4C60-BC19-3195094B4E0D}" srcOrd="0" destOrd="0" presId="urn:microsoft.com/office/officeart/2008/layout/HorizontalMultiLevelHierarchy"/>
    <dgm:cxn modelId="{E0B94450-9F37-0F4A-AE0C-E2E96CE5BEB8}" type="presParOf" srcId="{25C1D3B2-E30E-47E1-8C8D-20EF08636088}" destId="{2C0AFAF0-DC71-4207-A087-14C6019085B6}" srcOrd="1" destOrd="0" presId="urn:microsoft.com/office/officeart/2008/layout/HorizontalMultiLevelHierarchy"/>
    <dgm:cxn modelId="{92BBAE56-2A88-AE4A-9AE2-C3F6B725A4F6}" type="presParOf" srcId="{2C0AFAF0-DC71-4207-A087-14C6019085B6}" destId="{992DA9AC-9C52-48D9-9656-794455A2C3AF}" srcOrd="0" destOrd="0" presId="urn:microsoft.com/office/officeart/2008/layout/HorizontalMultiLevelHierarchy"/>
    <dgm:cxn modelId="{45DABB02-410E-2843-9BB8-433205A7DE7F}" type="presParOf" srcId="{992DA9AC-9C52-48D9-9656-794455A2C3AF}" destId="{47357A89-9578-48C5-960C-2BFA690C9874}" srcOrd="0" destOrd="0" presId="urn:microsoft.com/office/officeart/2008/layout/HorizontalMultiLevelHierarchy"/>
    <dgm:cxn modelId="{6CA72705-5525-4A45-B25B-FA337D362A97}" type="presParOf" srcId="{2C0AFAF0-DC71-4207-A087-14C6019085B6}" destId="{DBDDAF1D-FC44-4B0F-B370-E6D406A94002}" srcOrd="1" destOrd="0" presId="urn:microsoft.com/office/officeart/2008/layout/HorizontalMultiLevelHierarchy"/>
    <dgm:cxn modelId="{828FCA87-73FA-9440-B055-5B8A9D14269B}" type="presParOf" srcId="{DBDDAF1D-FC44-4B0F-B370-E6D406A94002}" destId="{7B85E174-FBF4-411D-955D-B2EE948529C2}" srcOrd="0" destOrd="0" presId="urn:microsoft.com/office/officeart/2008/layout/HorizontalMultiLevelHierarchy"/>
    <dgm:cxn modelId="{086F573E-9AB0-834F-857B-506CC93B649A}" type="presParOf" srcId="{DBDDAF1D-FC44-4B0F-B370-E6D406A94002}" destId="{C93AE315-FB3A-4023-ACA4-3C71E03C9DAC}" srcOrd="1" destOrd="0" presId="urn:microsoft.com/office/officeart/2008/layout/HorizontalMultiLevelHierarchy"/>
    <dgm:cxn modelId="{4D219251-B21B-FE4A-8006-43A13B69113D}" type="presParOf" srcId="{2C0AFAF0-DC71-4207-A087-14C6019085B6}" destId="{9CB1A8B1-5C07-4788-B6D4-82AFEAAC5B17}" srcOrd="2" destOrd="0" presId="urn:microsoft.com/office/officeart/2008/layout/HorizontalMultiLevelHierarchy"/>
    <dgm:cxn modelId="{EAEFD8F3-B6E0-7F44-B0EA-9C943E0FF53B}" type="presParOf" srcId="{9CB1A8B1-5C07-4788-B6D4-82AFEAAC5B17}" destId="{70530DD9-033A-4586-87B6-8FC55382CD5F}" srcOrd="0" destOrd="0" presId="urn:microsoft.com/office/officeart/2008/layout/HorizontalMultiLevelHierarchy"/>
    <dgm:cxn modelId="{93D2C381-A4DF-C143-9E00-4BC6B73B5E39}" type="presParOf" srcId="{2C0AFAF0-DC71-4207-A087-14C6019085B6}" destId="{95EB5568-32C3-42CC-8994-DE7E3B12A907}" srcOrd="3" destOrd="0" presId="urn:microsoft.com/office/officeart/2008/layout/HorizontalMultiLevelHierarchy"/>
    <dgm:cxn modelId="{143C90FD-C7FD-A148-9BDC-CB0D86512774}" type="presParOf" srcId="{95EB5568-32C3-42CC-8994-DE7E3B12A907}" destId="{551CFCBB-80CE-46CC-9B79-F6E5AA2B730D}" srcOrd="0" destOrd="0" presId="urn:microsoft.com/office/officeart/2008/layout/HorizontalMultiLevelHierarchy"/>
    <dgm:cxn modelId="{3914BC9C-7261-9048-8707-B98269F3A46E}" type="presParOf" srcId="{95EB5568-32C3-42CC-8994-DE7E3B12A907}" destId="{041577E5-E9D0-4BEA-80D5-3DD4B6308561}" srcOrd="1" destOrd="0" presId="urn:microsoft.com/office/officeart/2008/layout/HorizontalMultiLevelHierarchy"/>
    <dgm:cxn modelId="{53E29A5A-B984-EB41-8CA8-3EB09B10FB34}" type="presParOf" srcId="{2C0AFAF0-DC71-4207-A087-14C6019085B6}" destId="{03EFEB3C-511E-45C8-A421-C9F715066F2F}" srcOrd="4" destOrd="0" presId="urn:microsoft.com/office/officeart/2008/layout/HorizontalMultiLevelHierarchy"/>
    <dgm:cxn modelId="{07F75630-E832-BA4B-8EE8-FA14A5143CFD}" type="presParOf" srcId="{03EFEB3C-511E-45C8-A421-C9F715066F2F}" destId="{41944F2A-DE54-42A2-BA34-FD47547C70CB}" srcOrd="0" destOrd="0" presId="urn:microsoft.com/office/officeart/2008/layout/HorizontalMultiLevelHierarchy"/>
    <dgm:cxn modelId="{EFD797AE-672D-2347-A1B2-3456ACC452C5}" type="presParOf" srcId="{2C0AFAF0-DC71-4207-A087-14C6019085B6}" destId="{C6A2A810-14D8-4282-BAAF-09C60CA923E9}" srcOrd="5" destOrd="0" presId="urn:microsoft.com/office/officeart/2008/layout/HorizontalMultiLevelHierarchy"/>
    <dgm:cxn modelId="{C94D0A5C-C5B9-3842-8FFB-3AD3362648AF}" type="presParOf" srcId="{C6A2A810-14D8-4282-BAAF-09C60CA923E9}" destId="{6146C6AC-548D-43EC-88F9-FD63A4DC0B18}" srcOrd="0" destOrd="0" presId="urn:microsoft.com/office/officeart/2008/layout/HorizontalMultiLevelHierarchy"/>
    <dgm:cxn modelId="{9B1C5846-BE1D-3A48-9464-01EF597F2957}" type="presParOf" srcId="{C6A2A810-14D8-4282-BAAF-09C60CA923E9}" destId="{70110542-2EB6-4961-BE25-73997966B5C1}" srcOrd="1" destOrd="0" presId="urn:microsoft.com/office/officeart/2008/layout/HorizontalMultiLevelHierarchy"/>
    <dgm:cxn modelId="{796577BC-7017-EE4C-B336-67928E17FD80}" type="presParOf" srcId="{2C0AFAF0-DC71-4207-A087-14C6019085B6}" destId="{FE156597-4984-4A33-8585-B5344057D3D0}" srcOrd="6" destOrd="0" presId="urn:microsoft.com/office/officeart/2008/layout/HorizontalMultiLevelHierarchy"/>
    <dgm:cxn modelId="{59105962-D153-2342-979B-E63A73D6191A}" type="presParOf" srcId="{FE156597-4984-4A33-8585-B5344057D3D0}" destId="{9FA7DB1D-6346-40E9-991C-4C5B64A4F6B3}" srcOrd="0" destOrd="0" presId="urn:microsoft.com/office/officeart/2008/layout/HorizontalMultiLevelHierarchy"/>
    <dgm:cxn modelId="{BF183C60-C101-264F-BB43-0568CF463C42}" type="presParOf" srcId="{2C0AFAF0-DC71-4207-A087-14C6019085B6}" destId="{1545FC40-4D60-4229-A39A-A26E5C23A38B}" srcOrd="7" destOrd="0" presId="urn:microsoft.com/office/officeart/2008/layout/HorizontalMultiLevelHierarchy"/>
    <dgm:cxn modelId="{FFCF1B14-F5C4-AE46-8473-F8BE39F6A022}" type="presParOf" srcId="{1545FC40-4D60-4229-A39A-A26E5C23A38B}" destId="{BC093F3C-18F3-4C1D-8EB1-DA661EFECDE2}" srcOrd="0" destOrd="0" presId="urn:microsoft.com/office/officeart/2008/layout/HorizontalMultiLevelHierarchy"/>
    <dgm:cxn modelId="{5E721D6B-187E-DA40-829A-FE39B6D456ED}" type="presParOf" srcId="{1545FC40-4D60-4229-A39A-A26E5C23A38B}" destId="{00DC002E-A60E-4CAC-BA6B-BCA7DF7835F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altLang="zh-CN" sz="2400" dirty="0"/>
            <a:t>城市居民最低</a:t>
          </a:r>
          <a:endParaRPr lang="en-US" altLang="zh-CN" sz="2400" dirty="0"/>
        </a:p>
        <a:p>
          <a:r>
            <a:rPr lang="zh-CN" altLang="zh-CN" sz="2400" dirty="0"/>
            <a:t>生活保障概述</a:t>
          </a:r>
          <a:endParaRPr lang="en-GB" altLang="zh-CN" sz="2400" dirty="0"/>
        </a:p>
      </dgm:t>
    </dgm:pt>
    <dgm:pt modelId="{C91A6AB5-76F8-49B3-B68F-7605E5910717}" type="parTrans" cxnId="{770E6138-4C9D-446C-A2F7-B853A3F12759}">
      <dgm:prSet/>
      <dgm:spPr/>
      <dgm:t>
        <a:bodyPr/>
        <a:lstStyle/>
        <a:p>
          <a:endParaRPr lang="en-GB" sz="2400"/>
        </a:p>
      </dgm:t>
    </dgm:pt>
    <dgm:pt modelId="{6CE68315-2B91-4202-B5AB-27EF66C56FE9}" type="sibTrans" cxnId="{770E6138-4C9D-446C-A2F7-B853A3F12759}">
      <dgm:prSet/>
      <dgm:spPr/>
      <dgm:t>
        <a:bodyPr/>
        <a:lstStyle/>
        <a:p>
          <a:endParaRPr lang="en-GB" sz="2400"/>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最低生活保障制度与贫困的概念</a:t>
          </a:r>
          <a:endParaRPr lang="en-GB" sz="2400" dirty="0"/>
        </a:p>
      </dgm:t>
    </dgm:pt>
    <dgm:pt modelId="{B4C3E68F-A576-4560-8511-973599475D78}" type="parTrans" cxnId="{1402E296-F5C6-45FF-BE8B-ED7D439BF130}">
      <dgm:prSet custT="1"/>
      <dgm:spPr/>
      <dgm:t>
        <a:bodyPr/>
        <a:lstStyle/>
        <a:p>
          <a:endParaRPr lang="en-GB" sz="2400"/>
        </a:p>
      </dgm:t>
    </dgm:pt>
    <dgm:pt modelId="{854B8AA9-90B4-41DC-9C29-F45CBE4BADE1}" type="sibTrans" cxnId="{1402E296-F5C6-45FF-BE8B-ED7D439BF130}">
      <dgm:prSet/>
      <dgm:spPr/>
      <dgm:t>
        <a:bodyPr/>
        <a:lstStyle/>
        <a:p>
          <a:endParaRPr lang="en-GB" sz="2400"/>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问题的提出与研究背景</a:t>
          </a:r>
          <a:endParaRPr lang="en-GB" sz="2400" dirty="0"/>
        </a:p>
      </dgm:t>
    </dgm:pt>
    <dgm:pt modelId="{B47CB4EE-6A14-492A-A2D0-A593748B4F0C}" type="parTrans" cxnId="{D4648E36-D585-428E-A368-E8C3644A408A}">
      <dgm:prSet custT="1"/>
      <dgm:spPr/>
      <dgm:t>
        <a:bodyPr/>
        <a:lstStyle/>
        <a:p>
          <a:endParaRPr lang="en-GB" sz="2400"/>
        </a:p>
      </dgm:t>
    </dgm:pt>
    <dgm:pt modelId="{AE0FC2D7-0B12-43B6-8213-87153538C3D6}" type="sibTrans" cxnId="{D4648E36-D585-428E-A368-E8C3644A408A}">
      <dgm:prSet/>
      <dgm:spPr/>
      <dgm:t>
        <a:bodyPr/>
        <a:lstStyle/>
        <a:p>
          <a:endParaRPr lang="en-GB" sz="2400"/>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226702" custScaleY="33314">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2"/>
      <dgm:spPr/>
    </dgm:pt>
    <dgm:pt modelId="{47357A89-9578-48C5-960C-2BFA690C9874}" type="pres">
      <dgm:prSet presAssocID="{B47CB4EE-6A14-492A-A2D0-A593748B4F0C}" presName="connTx" presStyleLbl="parChTrans1D2" presStyleIdx="0" presStyleCnt="2"/>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2" custScaleX="100429"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2"/>
      <dgm:spPr/>
    </dgm:pt>
    <dgm:pt modelId="{70530DD9-033A-4586-87B6-8FC55382CD5F}" type="pres">
      <dgm:prSet presAssocID="{B4C3E68F-A576-4560-8511-973599475D78}" presName="connTx" presStyleLbl="parChTrans1D2" presStyleIdx="1" presStyleCnt="2"/>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2" custScaleX="143918"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Lst>
  <dgm:cxnLst>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94E36D8C-7D25-4B05-9904-1ED26795E5BF}" type="presOf" srcId="{B4C3E68F-A576-4560-8511-973599475D78}" destId="{70530DD9-033A-4586-87B6-8FC55382CD5F}" srcOrd="1" destOrd="0" presId="urn:microsoft.com/office/officeart/2008/layout/HorizontalMultiLevelHierarchy"/>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sz="2400" dirty="0"/>
            <a:t>最低生活保障制度的原则、对象及标准</a:t>
          </a:r>
          <a:endParaRPr lang="en-GB" altLang="zh-CN" sz="2400" dirty="0"/>
        </a:p>
      </dgm:t>
    </dgm:pt>
    <dgm:pt modelId="{C91A6AB5-76F8-49B3-B68F-7605E5910717}" type="parTrans" cxnId="{770E6138-4C9D-446C-A2F7-B853A3F12759}">
      <dgm:prSet/>
      <dgm:spPr/>
      <dgm:t>
        <a:bodyPr/>
        <a:lstStyle/>
        <a:p>
          <a:endParaRPr lang="en-GB"/>
        </a:p>
      </dgm:t>
    </dgm:pt>
    <dgm:pt modelId="{6CE68315-2B91-4202-B5AB-27EF66C56FE9}" type="sibTrans" cxnId="{770E6138-4C9D-446C-A2F7-B853A3F12759}">
      <dgm:prSet/>
      <dgm:spPr/>
      <dgm:t>
        <a:bodyPr/>
        <a:lstStyle/>
        <a:p>
          <a:endParaRPr lang="en-GB"/>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最低生活保障制度标准</a:t>
          </a:r>
          <a:endParaRPr lang="en-GB" sz="2400" dirty="0"/>
        </a:p>
      </dgm:t>
    </dgm:pt>
    <dgm:pt modelId="{051EF163-CB02-4ECB-81A2-9B777BAC507A}" type="parTrans" cxnId="{D87FFE95-7BF0-42E8-A133-A54684D049E8}">
      <dgm:prSet/>
      <dgm:spPr/>
      <dgm:t>
        <a:bodyPr/>
        <a:lstStyle/>
        <a:p>
          <a:endParaRPr lang="en-GB"/>
        </a:p>
      </dgm:t>
    </dgm:pt>
    <dgm:pt modelId="{FF419686-882E-4A29-BE09-5B8E338445E5}" type="sibTrans" cxnId="{D87FFE95-7BF0-42E8-A133-A54684D049E8}">
      <dgm:prSet/>
      <dgm:spPr/>
      <dgm:t>
        <a:bodyPr/>
        <a:lstStyle/>
        <a:p>
          <a:endParaRPr lang="en-GB"/>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最低生活保障制度对象</a:t>
          </a:r>
          <a:endParaRPr lang="en-GB" sz="2400" dirty="0"/>
        </a:p>
      </dgm:t>
    </dgm:pt>
    <dgm:pt modelId="{B4C3E68F-A576-4560-8511-973599475D78}" type="parTrans" cxnId="{1402E296-F5C6-45FF-BE8B-ED7D439BF130}">
      <dgm:prSet/>
      <dgm:spPr/>
      <dgm:t>
        <a:bodyPr/>
        <a:lstStyle/>
        <a:p>
          <a:endParaRPr lang="en-GB"/>
        </a:p>
      </dgm:t>
    </dgm:pt>
    <dgm:pt modelId="{854B8AA9-90B4-41DC-9C29-F45CBE4BADE1}" type="sibTrans" cxnId="{1402E296-F5C6-45FF-BE8B-ED7D439BF130}">
      <dgm:prSet/>
      <dgm:spPr/>
      <dgm:t>
        <a:bodyPr/>
        <a:lstStyle/>
        <a:p>
          <a:endParaRPr lang="en-GB"/>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最低生活保障制度原则</a:t>
          </a:r>
          <a:endParaRPr lang="en-GB" sz="2400" dirty="0"/>
        </a:p>
      </dgm:t>
    </dgm:pt>
    <dgm:pt modelId="{B47CB4EE-6A14-492A-A2D0-A593748B4F0C}" type="parTrans" cxnId="{D4648E36-D585-428E-A368-E8C3644A408A}">
      <dgm:prSet/>
      <dgm:spPr/>
      <dgm:t>
        <a:bodyPr/>
        <a:lstStyle/>
        <a:p>
          <a:endParaRPr lang="en-GB"/>
        </a:p>
      </dgm:t>
    </dgm:pt>
    <dgm:pt modelId="{AE0FC2D7-0B12-43B6-8213-87153538C3D6}" type="sibTrans" cxnId="{D4648E36-D585-428E-A368-E8C3644A408A}">
      <dgm:prSet/>
      <dgm:spPr/>
      <dgm:t>
        <a:bodyPr/>
        <a:lstStyle/>
        <a:p>
          <a:endParaRPr lang="en-GB"/>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275148" custScaleY="25081">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3"/>
      <dgm:spPr/>
    </dgm:pt>
    <dgm:pt modelId="{47357A89-9578-48C5-960C-2BFA690C9874}" type="pres">
      <dgm:prSet presAssocID="{B47CB4EE-6A14-492A-A2D0-A593748B4F0C}" presName="connTx" presStyleLbl="parChTrans1D2" presStyleIdx="0" presStyleCnt="3"/>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3" custScaleX="143918"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3"/>
      <dgm:spPr/>
    </dgm:pt>
    <dgm:pt modelId="{70530DD9-033A-4586-87B6-8FC55382CD5F}" type="pres">
      <dgm:prSet presAssocID="{B4C3E68F-A576-4560-8511-973599475D78}" presName="connTx" presStyleLbl="parChTrans1D2" presStyleIdx="1" presStyleCnt="3"/>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3" custScaleX="143918"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3"/>
      <dgm:spPr/>
    </dgm:pt>
    <dgm:pt modelId="{41944F2A-DE54-42A2-BA34-FD47547C70CB}" type="pres">
      <dgm:prSet presAssocID="{051EF163-CB02-4ECB-81A2-9B777BAC507A}" presName="connTx" presStyleLbl="parChTrans1D2" presStyleIdx="2" presStyleCnt="3"/>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3" custScaleX="143918"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Lst>
  <dgm:cxnLst>
    <dgm:cxn modelId="{1CF6FD01-54AD-4D16-813B-3B8CE15D15FB}" type="presOf" srcId="{051EF163-CB02-4ECB-81A2-9B777BAC507A}" destId="{03EFEB3C-511E-45C8-A421-C9F715066F2F}" srcOrd="0"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noFill/>
        <a:ln w="28575">
          <a:solidFill>
            <a:schemeClr val="accent6">
              <a:lumMod val="75000"/>
            </a:schemeClr>
          </a:solidFill>
        </a:ln>
      </dgm:spPr>
      <dgm:t>
        <a:bodyPr vert="vert"/>
        <a:lstStyle/>
        <a:p>
          <a:r>
            <a:rPr lang="zh-CN" sz="2400" dirty="0"/>
            <a:t>最低生活保障制度的原则、对象及标准</a:t>
          </a:r>
          <a:endParaRPr lang="en-GB" altLang="zh-CN" sz="2400" dirty="0"/>
        </a:p>
      </dgm:t>
    </dgm:pt>
    <dgm:pt modelId="{C91A6AB5-76F8-49B3-B68F-7605E5910717}" type="parTrans" cxnId="{770E6138-4C9D-446C-A2F7-B853A3F12759}">
      <dgm:prSet/>
      <dgm:spPr/>
      <dgm:t>
        <a:bodyPr/>
        <a:lstStyle/>
        <a:p>
          <a:endParaRPr lang="en-GB"/>
        </a:p>
      </dgm:t>
    </dgm:pt>
    <dgm:pt modelId="{6CE68315-2B91-4202-B5AB-27EF66C56FE9}" type="sibTrans" cxnId="{770E6138-4C9D-446C-A2F7-B853A3F12759}">
      <dgm:prSet/>
      <dgm:spPr/>
      <dgm:t>
        <a:bodyPr/>
        <a:lstStyle/>
        <a:p>
          <a:endParaRPr lang="en-GB"/>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solidFill>
            <a:schemeClr val="accent6">
              <a:lumMod val="75000"/>
            </a:schemeClr>
          </a:solidFill>
        </a:ln>
      </dgm:spPr>
      <dgm:t>
        <a:bodyPr/>
        <a:lstStyle/>
        <a:p>
          <a:r>
            <a:rPr lang="zh-CN" altLang="zh-CN" sz="2400" dirty="0"/>
            <a:t>最低生活保障制度标准</a:t>
          </a:r>
          <a:endParaRPr lang="en-GB" sz="2400" dirty="0"/>
        </a:p>
      </dgm:t>
    </dgm:pt>
    <dgm:pt modelId="{051EF163-CB02-4ECB-81A2-9B777BAC507A}" type="parTrans" cxnId="{D87FFE95-7BF0-42E8-A133-A54684D049E8}">
      <dgm:prSet/>
      <dgm:spPr/>
      <dgm:t>
        <a:bodyPr/>
        <a:lstStyle/>
        <a:p>
          <a:endParaRPr lang="en-GB"/>
        </a:p>
      </dgm:t>
    </dgm:pt>
    <dgm:pt modelId="{FF419686-882E-4A29-BE09-5B8E338445E5}" type="sibTrans" cxnId="{D87FFE95-7BF0-42E8-A133-A54684D049E8}">
      <dgm:prSet/>
      <dgm:spPr/>
      <dgm:t>
        <a:bodyPr/>
        <a:lstStyle/>
        <a:p>
          <a:endParaRPr lang="en-GB"/>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最低生活保障制度对象</a:t>
          </a:r>
          <a:endParaRPr lang="en-GB" sz="2400" dirty="0"/>
        </a:p>
      </dgm:t>
    </dgm:pt>
    <dgm:pt modelId="{B4C3E68F-A576-4560-8511-973599475D78}" type="parTrans" cxnId="{1402E296-F5C6-45FF-BE8B-ED7D439BF130}">
      <dgm:prSet/>
      <dgm:spPr/>
      <dgm:t>
        <a:bodyPr/>
        <a:lstStyle/>
        <a:p>
          <a:endParaRPr lang="en-GB"/>
        </a:p>
      </dgm:t>
    </dgm:pt>
    <dgm:pt modelId="{854B8AA9-90B4-41DC-9C29-F45CBE4BADE1}" type="sibTrans" cxnId="{1402E296-F5C6-45FF-BE8B-ED7D439BF130}">
      <dgm:prSet/>
      <dgm:spPr/>
      <dgm:t>
        <a:bodyPr/>
        <a:lstStyle/>
        <a:p>
          <a:endParaRPr lang="en-GB"/>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t>最低生活保障制度原则</a:t>
          </a:r>
          <a:endParaRPr lang="en-GB" sz="2400" dirty="0"/>
        </a:p>
      </dgm:t>
    </dgm:pt>
    <dgm:pt modelId="{B47CB4EE-6A14-492A-A2D0-A593748B4F0C}" type="parTrans" cxnId="{D4648E36-D585-428E-A368-E8C3644A408A}">
      <dgm:prSet/>
      <dgm:spPr/>
      <dgm:t>
        <a:bodyPr/>
        <a:lstStyle/>
        <a:p>
          <a:endParaRPr lang="en-GB"/>
        </a:p>
      </dgm:t>
    </dgm:pt>
    <dgm:pt modelId="{AE0FC2D7-0B12-43B6-8213-87153538C3D6}" type="sibTrans" cxnId="{D4648E36-D585-428E-A368-E8C3644A408A}">
      <dgm:prSet/>
      <dgm:spPr/>
      <dgm:t>
        <a:bodyPr/>
        <a:lstStyle/>
        <a:p>
          <a:endParaRPr lang="en-GB"/>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275148" custScaleY="25081">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3"/>
      <dgm:spPr/>
    </dgm:pt>
    <dgm:pt modelId="{47357A89-9578-48C5-960C-2BFA690C9874}" type="pres">
      <dgm:prSet presAssocID="{B47CB4EE-6A14-492A-A2D0-A593748B4F0C}" presName="connTx" presStyleLbl="parChTrans1D2" presStyleIdx="0" presStyleCnt="3"/>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3" custScaleX="109400"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3"/>
      <dgm:spPr/>
    </dgm:pt>
    <dgm:pt modelId="{70530DD9-033A-4586-87B6-8FC55382CD5F}" type="pres">
      <dgm:prSet presAssocID="{B4C3E68F-A576-4560-8511-973599475D78}" presName="connTx" presStyleLbl="parChTrans1D2" presStyleIdx="1" presStyleCnt="3"/>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3" custScaleX="109400"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3"/>
      <dgm:spPr/>
    </dgm:pt>
    <dgm:pt modelId="{41944F2A-DE54-42A2-BA34-FD47547C70CB}" type="pres">
      <dgm:prSet presAssocID="{051EF163-CB02-4ECB-81A2-9B777BAC507A}" presName="connTx" presStyleLbl="parChTrans1D2" presStyleIdx="2" presStyleCnt="3"/>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3" custScaleX="109400"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Lst>
  <dgm:cxnLst>
    <dgm:cxn modelId="{1CF6FD01-54AD-4D16-813B-3B8CE15D15FB}" type="presOf" srcId="{051EF163-CB02-4ECB-81A2-9B777BAC507A}" destId="{03EFEB3C-511E-45C8-A421-C9F715066F2F}" srcOrd="0"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1A8B1-5C07-4788-B6D4-82AFEAAC5B17}">
      <dsp:nvSpPr>
        <dsp:cNvPr id="0" name=""/>
        <dsp:cNvSpPr/>
      </dsp:nvSpPr>
      <dsp:spPr>
        <a:xfrm>
          <a:off x="3170708" y="2709333"/>
          <a:ext cx="675382" cy="521949"/>
        </a:xfrm>
        <a:custGeom>
          <a:avLst/>
          <a:gdLst/>
          <a:ahLst/>
          <a:cxnLst/>
          <a:rect l="0" t="0" r="0" b="0"/>
          <a:pathLst>
            <a:path>
              <a:moveTo>
                <a:pt x="0" y="0"/>
              </a:moveTo>
              <a:lnTo>
                <a:pt x="337691" y="0"/>
              </a:lnTo>
              <a:lnTo>
                <a:pt x="337691" y="521949"/>
              </a:lnTo>
              <a:lnTo>
                <a:pt x="675382" y="52194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87061" y="2948969"/>
        <a:ext cx="42678" cy="42678"/>
      </dsp:txXfrm>
    </dsp:sp>
    <dsp:sp modelId="{992DA9AC-9C52-48D9-9656-794455A2C3AF}">
      <dsp:nvSpPr>
        <dsp:cNvPr id="0" name=""/>
        <dsp:cNvSpPr/>
      </dsp:nvSpPr>
      <dsp:spPr>
        <a:xfrm>
          <a:off x="3170708" y="2253192"/>
          <a:ext cx="675382" cy="456140"/>
        </a:xfrm>
        <a:custGeom>
          <a:avLst/>
          <a:gdLst/>
          <a:ahLst/>
          <a:cxnLst/>
          <a:rect l="0" t="0" r="0" b="0"/>
          <a:pathLst>
            <a:path>
              <a:moveTo>
                <a:pt x="0" y="456140"/>
              </a:moveTo>
              <a:lnTo>
                <a:pt x="337691" y="45614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88025" y="2460888"/>
        <a:ext cx="40749" cy="40749"/>
      </dsp:txXfrm>
    </dsp:sp>
    <dsp:sp modelId="{5BBA1540-C185-4C60-BC19-3195094B4E0D}">
      <dsp:nvSpPr>
        <dsp:cNvPr id="0" name=""/>
        <dsp:cNvSpPr/>
      </dsp:nvSpPr>
      <dsp:spPr>
        <a:xfrm rot="16200000">
          <a:off x="1681719" y="2012011"/>
          <a:ext cx="1583334" cy="1394644"/>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latin typeface="+mn-ea"/>
              <a:ea typeface="+mn-ea"/>
            </a:rPr>
            <a:t>中国社会福利制度的改革</a:t>
          </a:r>
          <a:endParaRPr lang="en-GB" altLang="zh-CN" sz="2400" kern="1200" dirty="0">
            <a:latin typeface="+mn-ea"/>
            <a:ea typeface="+mn-ea"/>
          </a:endParaRPr>
        </a:p>
      </dsp:txBody>
      <dsp:txXfrm>
        <a:off x="1681719" y="2012011"/>
        <a:ext cx="1583334" cy="1394644"/>
      </dsp:txXfrm>
    </dsp:sp>
    <dsp:sp modelId="{7B85E174-FBF4-411D-955D-B2EE948529C2}">
      <dsp:nvSpPr>
        <dsp:cNvPr id="0" name=""/>
        <dsp:cNvSpPr/>
      </dsp:nvSpPr>
      <dsp:spPr>
        <a:xfrm>
          <a:off x="3846091" y="1892841"/>
          <a:ext cx="4787990" cy="720703"/>
        </a:xfrm>
        <a:prstGeom prst="rect">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我国现行福利制度存在的问题</a:t>
          </a:r>
          <a:endParaRPr lang="en-GB" sz="2400" kern="1200" dirty="0">
            <a:latin typeface="+mn-ea"/>
            <a:ea typeface="+mn-ea"/>
          </a:endParaRPr>
        </a:p>
      </dsp:txBody>
      <dsp:txXfrm>
        <a:off x="3846091" y="1892841"/>
        <a:ext cx="4787990" cy="720703"/>
      </dsp:txXfrm>
    </dsp:sp>
    <dsp:sp modelId="{551CFCBB-80CE-46CC-9B79-F6E5AA2B730D}">
      <dsp:nvSpPr>
        <dsp:cNvPr id="0" name=""/>
        <dsp:cNvSpPr/>
      </dsp:nvSpPr>
      <dsp:spPr>
        <a:xfrm>
          <a:off x="3846091" y="2870931"/>
          <a:ext cx="4787990" cy="720703"/>
        </a:xfrm>
        <a:prstGeom prst="rect">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我国现行福利制度的改革与思考</a:t>
          </a:r>
          <a:endParaRPr lang="en-GB" sz="2400" kern="1200" dirty="0">
            <a:latin typeface="+mn-ea"/>
            <a:ea typeface="+mn-ea"/>
          </a:endParaRPr>
        </a:p>
      </dsp:txBody>
      <dsp:txXfrm>
        <a:off x="3846091" y="2870931"/>
        <a:ext cx="4787990" cy="72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9BD27-95A6-447A-BED0-F5DBBA155463}">
      <dsp:nvSpPr>
        <dsp:cNvPr id="0" name=""/>
        <dsp:cNvSpPr/>
      </dsp:nvSpPr>
      <dsp:spPr>
        <a:xfrm>
          <a:off x="6209385" y="4322988"/>
          <a:ext cx="479495" cy="881756"/>
        </a:xfrm>
        <a:custGeom>
          <a:avLst/>
          <a:gdLst/>
          <a:ahLst/>
          <a:cxnLst/>
          <a:rect l="0" t="0" r="0" b="0"/>
          <a:pathLst>
            <a:path>
              <a:moveTo>
                <a:pt x="0" y="0"/>
              </a:moveTo>
              <a:lnTo>
                <a:pt x="239747" y="0"/>
              </a:lnTo>
              <a:lnTo>
                <a:pt x="239747" y="881756"/>
              </a:lnTo>
              <a:lnTo>
                <a:pt x="479495" y="881756"/>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24040" y="4738774"/>
        <a:ext cx="50184" cy="50184"/>
      </dsp:txXfrm>
    </dsp:sp>
    <dsp:sp modelId="{D7172124-3E4C-43DD-B72B-232B1A715238}">
      <dsp:nvSpPr>
        <dsp:cNvPr id="0" name=""/>
        <dsp:cNvSpPr/>
      </dsp:nvSpPr>
      <dsp:spPr>
        <a:xfrm>
          <a:off x="6209385" y="4322988"/>
          <a:ext cx="479495" cy="332470"/>
        </a:xfrm>
        <a:custGeom>
          <a:avLst/>
          <a:gdLst/>
          <a:ahLst/>
          <a:cxnLst/>
          <a:rect l="0" t="0" r="0" b="0"/>
          <a:pathLst>
            <a:path>
              <a:moveTo>
                <a:pt x="0" y="0"/>
              </a:moveTo>
              <a:lnTo>
                <a:pt x="239747" y="0"/>
              </a:lnTo>
              <a:lnTo>
                <a:pt x="239747" y="332470"/>
              </a:lnTo>
              <a:lnTo>
                <a:pt x="479495" y="33247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34546" y="4474637"/>
        <a:ext cx="29174" cy="29174"/>
      </dsp:txXfrm>
    </dsp:sp>
    <dsp:sp modelId="{3173A595-7A61-4CA8-BAFD-5432C5C03F42}">
      <dsp:nvSpPr>
        <dsp:cNvPr id="0" name=""/>
        <dsp:cNvSpPr/>
      </dsp:nvSpPr>
      <dsp:spPr>
        <a:xfrm>
          <a:off x="6209385" y="4052048"/>
          <a:ext cx="479495" cy="270940"/>
        </a:xfrm>
        <a:custGeom>
          <a:avLst/>
          <a:gdLst/>
          <a:ahLst/>
          <a:cxnLst/>
          <a:rect l="0" t="0" r="0" b="0"/>
          <a:pathLst>
            <a:path>
              <a:moveTo>
                <a:pt x="0" y="270940"/>
              </a:moveTo>
              <a:lnTo>
                <a:pt x="239747" y="270940"/>
              </a:lnTo>
              <a:lnTo>
                <a:pt x="239747" y="0"/>
              </a:lnTo>
              <a:lnTo>
                <a:pt x="479495"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35364" y="4173749"/>
        <a:ext cx="27537" cy="27537"/>
      </dsp:txXfrm>
    </dsp:sp>
    <dsp:sp modelId="{9EE1D7D8-546D-4E95-92D6-D98F01D817A9}">
      <dsp:nvSpPr>
        <dsp:cNvPr id="0" name=""/>
        <dsp:cNvSpPr/>
      </dsp:nvSpPr>
      <dsp:spPr>
        <a:xfrm>
          <a:off x="6209385" y="3448637"/>
          <a:ext cx="479495" cy="874351"/>
        </a:xfrm>
        <a:custGeom>
          <a:avLst/>
          <a:gdLst/>
          <a:ahLst/>
          <a:cxnLst/>
          <a:rect l="0" t="0" r="0" b="0"/>
          <a:pathLst>
            <a:path>
              <a:moveTo>
                <a:pt x="0" y="874351"/>
              </a:moveTo>
              <a:lnTo>
                <a:pt x="239747" y="874351"/>
              </a:lnTo>
              <a:lnTo>
                <a:pt x="239747" y="0"/>
              </a:lnTo>
              <a:lnTo>
                <a:pt x="479495"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24203" y="3860882"/>
        <a:ext cx="49859" cy="49859"/>
      </dsp:txXfrm>
    </dsp:sp>
    <dsp:sp modelId="{03EFEB3C-511E-45C8-A421-C9F715066F2F}">
      <dsp:nvSpPr>
        <dsp:cNvPr id="0" name=""/>
        <dsp:cNvSpPr/>
      </dsp:nvSpPr>
      <dsp:spPr>
        <a:xfrm>
          <a:off x="2330604" y="2279523"/>
          <a:ext cx="479495" cy="2043464"/>
        </a:xfrm>
        <a:custGeom>
          <a:avLst/>
          <a:gdLst/>
          <a:ahLst/>
          <a:cxnLst/>
          <a:rect l="0" t="0" r="0" b="0"/>
          <a:pathLst>
            <a:path>
              <a:moveTo>
                <a:pt x="0" y="0"/>
              </a:moveTo>
              <a:lnTo>
                <a:pt x="239747" y="0"/>
              </a:lnTo>
              <a:lnTo>
                <a:pt x="239747" y="2043464"/>
              </a:lnTo>
              <a:lnTo>
                <a:pt x="479495" y="2043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2517877" y="3248782"/>
        <a:ext cx="104948" cy="104948"/>
      </dsp:txXfrm>
    </dsp:sp>
    <dsp:sp modelId="{FADEA6F4-7EE1-4A86-A4DC-628146C3D221}">
      <dsp:nvSpPr>
        <dsp:cNvPr id="0" name=""/>
        <dsp:cNvSpPr/>
      </dsp:nvSpPr>
      <dsp:spPr>
        <a:xfrm>
          <a:off x="6209385" y="1873074"/>
          <a:ext cx="479495" cy="908957"/>
        </a:xfrm>
        <a:custGeom>
          <a:avLst/>
          <a:gdLst/>
          <a:ahLst/>
          <a:cxnLst/>
          <a:rect l="0" t="0" r="0" b="0"/>
          <a:pathLst>
            <a:path>
              <a:moveTo>
                <a:pt x="0" y="0"/>
              </a:moveTo>
              <a:lnTo>
                <a:pt x="239747" y="0"/>
              </a:lnTo>
              <a:lnTo>
                <a:pt x="239747" y="908957"/>
              </a:lnTo>
              <a:lnTo>
                <a:pt x="479495" y="90895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23441" y="2301861"/>
        <a:ext cx="51383" cy="51383"/>
      </dsp:txXfrm>
    </dsp:sp>
    <dsp:sp modelId="{5A98BE90-CB42-4C91-9D51-CEE9BB0E98EE}">
      <dsp:nvSpPr>
        <dsp:cNvPr id="0" name=""/>
        <dsp:cNvSpPr/>
      </dsp:nvSpPr>
      <dsp:spPr>
        <a:xfrm>
          <a:off x="6209385" y="1873074"/>
          <a:ext cx="479495" cy="287412"/>
        </a:xfrm>
        <a:custGeom>
          <a:avLst/>
          <a:gdLst/>
          <a:ahLst/>
          <a:cxnLst/>
          <a:rect l="0" t="0" r="0" b="0"/>
          <a:pathLst>
            <a:path>
              <a:moveTo>
                <a:pt x="0" y="0"/>
              </a:moveTo>
              <a:lnTo>
                <a:pt x="239747" y="0"/>
              </a:lnTo>
              <a:lnTo>
                <a:pt x="239747" y="287412"/>
              </a:lnTo>
              <a:lnTo>
                <a:pt x="479495" y="287412"/>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35157" y="2002804"/>
        <a:ext cx="27951" cy="27951"/>
      </dsp:txXfrm>
    </dsp:sp>
    <dsp:sp modelId="{A7616EAB-5381-4541-8AC4-4AF2F7C42ED8}">
      <dsp:nvSpPr>
        <dsp:cNvPr id="0" name=""/>
        <dsp:cNvSpPr/>
      </dsp:nvSpPr>
      <dsp:spPr>
        <a:xfrm>
          <a:off x="6209385" y="1538941"/>
          <a:ext cx="479495" cy="334133"/>
        </a:xfrm>
        <a:custGeom>
          <a:avLst/>
          <a:gdLst/>
          <a:ahLst/>
          <a:cxnLst/>
          <a:rect l="0" t="0" r="0" b="0"/>
          <a:pathLst>
            <a:path>
              <a:moveTo>
                <a:pt x="0" y="334133"/>
              </a:moveTo>
              <a:lnTo>
                <a:pt x="239747" y="334133"/>
              </a:lnTo>
              <a:lnTo>
                <a:pt x="239747" y="0"/>
              </a:lnTo>
              <a:lnTo>
                <a:pt x="479495"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34522" y="1691397"/>
        <a:ext cx="29221" cy="29221"/>
      </dsp:txXfrm>
    </dsp:sp>
    <dsp:sp modelId="{2DF076CF-ED02-4B60-8C23-E19484D11FEF}">
      <dsp:nvSpPr>
        <dsp:cNvPr id="0" name=""/>
        <dsp:cNvSpPr/>
      </dsp:nvSpPr>
      <dsp:spPr>
        <a:xfrm>
          <a:off x="6209385" y="917395"/>
          <a:ext cx="479495" cy="955679"/>
        </a:xfrm>
        <a:custGeom>
          <a:avLst/>
          <a:gdLst/>
          <a:ahLst/>
          <a:cxnLst/>
          <a:rect l="0" t="0" r="0" b="0"/>
          <a:pathLst>
            <a:path>
              <a:moveTo>
                <a:pt x="0" y="955679"/>
              </a:moveTo>
              <a:lnTo>
                <a:pt x="239747" y="955679"/>
              </a:lnTo>
              <a:lnTo>
                <a:pt x="239747" y="0"/>
              </a:lnTo>
              <a:lnTo>
                <a:pt x="479495"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22402" y="1368504"/>
        <a:ext cx="53461" cy="53461"/>
      </dsp:txXfrm>
    </dsp:sp>
    <dsp:sp modelId="{9CB1A8B1-5C07-4788-B6D4-82AFEAAC5B17}">
      <dsp:nvSpPr>
        <dsp:cNvPr id="0" name=""/>
        <dsp:cNvSpPr/>
      </dsp:nvSpPr>
      <dsp:spPr>
        <a:xfrm>
          <a:off x="2330604" y="1873074"/>
          <a:ext cx="479495" cy="406449"/>
        </a:xfrm>
        <a:custGeom>
          <a:avLst/>
          <a:gdLst/>
          <a:ahLst/>
          <a:cxnLst/>
          <a:rect l="0" t="0" r="0" b="0"/>
          <a:pathLst>
            <a:path>
              <a:moveTo>
                <a:pt x="0" y="406449"/>
              </a:moveTo>
              <a:lnTo>
                <a:pt x="239747" y="406449"/>
              </a:lnTo>
              <a:lnTo>
                <a:pt x="239747" y="0"/>
              </a:lnTo>
              <a:lnTo>
                <a:pt x="479495"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554637" y="2060584"/>
        <a:ext cx="31429" cy="31429"/>
      </dsp:txXfrm>
    </dsp:sp>
    <dsp:sp modelId="{992DA9AC-9C52-48D9-9656-794455A2C3AF}">
      <dsp:nvSpPr>
        <dsp:cNvPr id="0" name=""/>
        <dsp:cNvSpPr/>
      </dsp:nvSpPr>
      <dsp:spPr>
        <a:xfrm>
          <a:off x="2330604" y="282780"/>
          <a:ext cx="479495" cy="1996743"/>
        </a:xfrm>
        <a:custGeom>
          <a:avLst/>
          <a:gdLst/>
          <a:ahLst/>
          <a:cxnLst/>
          <a:rect l="0" t="0" r="0" b="0"/>
          <a:pathLst>
            <a:path>
              <a:moveTo>
                <a:pt x="0" y="1996743"/>
              </a:moveTo>
              <a:lnTo>
                <a:pt x="239747" y="1996743"/>
              </a:lnTo>
              <a:lnTo>
                <a:pt x="239747" y="0"/>
              </a:lnTo>
              <a:lnTo>
                <a:pt x="479495"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2519014" y="1229814"/>
        <a:ext cx="102675" cy="102675"/>
      </dsp:txXfrm>
    </dsp:sp>
    <dsp:sp modelId="{5BBA1540-C185-4C60-BC19-3195094B4E0D}">
      <dsp:nvSpPr>
        <dsp:cNvPr id="0" name=""/>
        <dsp:cNvSpPr/>
      </dsp:nvSpPr>
      <dsp:spPr>
        <a:xfrm rot="16200000">
          <a:off x="863322" y="1639010"/>
          <a:ext cx="1653535" cy="1281027"/>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 </a:t>
          </a:r>
          <a:r>
            <a:rPr lang="zh-CN" altLang="zh-CN" sz="2400" kern="1200" dirty="0"/>
            <a:t>社会优抚的内容和特点</a:t>
          </a:r>
          <a:endParaRPr lang="en-GB" altLang="zh-CN" sz="2400" kern="1200" dirty="0"/>
        </a:p>
      </dsp:txBody>
      <dsp:txXfrm>
        <a:off x="863322" y="1639010"/>
        <a:ext cx="1653535" cy="1281027"/>
      </dsp:txXfrm>
    </dsp:sp>
    <dsp:sp modelId="{7B85E174-FBF4-411D-955D-B2EE948529C2}">
      <dsp:nvSpPr>
        <dsp:cNvPr id="0" name=""/>
        <dsp:cNvSpPr/>
      </dsp:nvSpPr>
      <dsp:spPr>
        <a:xfrm>
          <a:off x="2810099" y="26944"/>
          <a:ext cx="5527981" cy="51167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社会优抚的概念</a:t>
          </a:r>
          <a:endParaRPr lang="en-GB" sz="2000" kern="1200" dirty="0"/>
        </a:p>
      </dsp:txBody>
      <dsp:txXfrm>
        <a:off x="2810099" y="26944"/>
        <a:ext cx="5527981" cy="511671"/>
      </dsp:txXfrm>
    </dsp:sp>
    <dsp:sp modelId="{551CFCBB-80CE-46CC-9B79-F6E5AA2B730D}">
      <dsp:nvSpPr>
        <dsp:cNvPr id="0" name=""/>
        <dsp:cNvSpPr/>
      </dsp:nvSpPr>
      <dsp:spPr>
        <a:xfrm>
          <a:off x="2810099" y="1617239"/>
          <a:ext cx="3399286" cy="51167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社会优抚的内容</a:t>
          </a:r>
          <a:endParaRPr lang="en-GB" sz="2000" kern="1200" dirty="0"/>
        </a:p>
      </dsp:txBody>
      <dsp:txXfrm>
        <a:off x="2810099" y="1617239"/>
        <a:ext cx="3399286" cy="511671"/>
      </dsp:txXfrm>
    </dsp:sp>
    <dsp:sp modelId="{4750DC4D-0296-4B8D-A700-1DDA999F0298}">
      <dsp:nvSpPr>
        <dsp:cNvPr id="0" name=""/>
        <dsp:cNvSpPr/>
      </dsp:nvSpPr>
      <dsp:spPr>
        <a:xfrm>
          <a:off x="6688880" y="697989"/>
          <a:ext cx="1657615" cy="43881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死亡抚恤</a:t>
          </a:r>
          <a:endParaRPr lang="en-GB" sz="1800" kern="1200" dirty="0"/>
        </a:p>
      </dsp:txBody>
      <dsp:txXfrm>
        <a:off x="6688880" y="697989"/>
        <a:ext cx="1657615" cy="438811"/>
      </dsp:txXfrm>
    </dsp:sp>
    <dsp:sp modelId="{3319835E-2875-47EE-B04C-EE8D82638A7A}">
      <dsp:nvSpPr>
        <dsp:cNvPr id="0" name=""/>
        <dsp:cNvSpPr/>
      </dsp:nvSpPr>
      <dsp:spPr>
        <a:xfrm>
          <a:off x="6688880" y="1319535"/>
          <a:ext cx="1657615" cy="43881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伤残抚恤</a:t>
          </a:r>
          <a:endParaRPr lang="en-GB" sz="1800" kern="1200" dirty="0"/>
        </a:p>
      </dsp:txBody>
      <dsp:txXfrm>
        <a:off x="6688880" y="1319535"/>
        <a:ext cx="1657615" cy="438811"/>
      </dsp:txXfrm>
    </dsp:sp>
    <dsp:sp modelId="{A5EE3077-0B4D-4133-8849-FCBF25BC6D51}">
      <dsp:nvSpPr>
        <dsp:cNvPr id="0" name=""/>
        <dsp:cNvSpPr/>
      </dsp:nvSpPr>
      <dsp:spPr>
        <a:xfrm>
          <a:off x="6688880" y="1941081"/>
          <a:ext cx="1657615" cy="43881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社会优待</a:t>
          </a:r>
          <a:endParaRPr lang="en-GB" sz="1800" kern="1200" dirty="0"/>
        </a:p>
      </dsp:txBody>
      <dsp:txXfrm>
        <a:off x="6688880" y="1941081"/>
        <a:ext cx="1657615" cy="438811"/>
      </dsp:txXfrm>
    </dsp:sp>
    <dsp:sp modelId="{933BADE6-7D26-4E73-9250-3C35423AF7CC}">
      <dsp:nvSpPr>
        <dsp:cNvPr id="0" name=""/>
        <dsp:cNvSpPr/>
      </dsp:nvSpPr>
      <dsp:spPr>
        <a:xfrm>
          <a:off x="6688880" y="2562626"/>
          <a:ext cx="1657615" cy="43881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退役安置</a:t>
          </a:r>
          <a:endParaRPr lang="en-GB" sz="1800" kern="1200" dirty="0"/>
        </a:p>
      </dsp:txBody>
      <dsp:txXfrm>
        <a:off x="6688880" y="2562626"/>
        <a:ext cx="1657615" cy="438811"/>
      </dsp:txXfrm>
    </dsp:sp>
    <dsp:sp modelId="{6146C6AC-548D-43EC-88F9-FD63A4DC0B18}">
      <dsp:nvSpPr>
        <dsp:cNvPr id="0" name=""/>
        <dsp:cNvSpPr/>
      </dsp:nvSpPr>
      <dsp:spPr>
        <a:xfrm>
          <a:off x="2810099" y="4067153"/>
          <a:ext cx="3399286" cy="511671"/>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社会优抚的特点</a:t>
          </a:r>
          <a:endParaRPr lang="en-GB" sz="2000" kern="1200" dirty="0"/>
        </a:p>
      </dsp:txBody>
      <dsp:txXfrm>
        <a:off x="2810099" y="4067153"/>
        <a:ext cx="3399286" cy="511671"/>
      </dsp:txXfrm>
    </dsp:sp>
    <dsp:sp modelId="{887CEDA3-3BB5-47DD-A961-2336FF34F01C}">
      <dsp:nvSpPr>
        <dsp:cNvPr id="0" name=""/>
        <dsp:cNvSpPr/>
      </dsp:nvSpPr>
      <dsp:spPr>
        <a:xfrm>
          <a:off x="6688880" y="3238298"/>
          <a:ext cx="1657615" cy="42067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优抚内容综合性</a:t>
          </a:r>
          <a:endParaRPr lang="en-GB" sz="1800" kern="1200" dirty="0"/>
        </a:p>
      </dsp:txBody>
      <dsp:txXfrm>
        <a:off x="6688880" y="3238298"/>
        <a:ext cx="1657615" cy="420676"/>
      </dsp:txXfrm>
    </dsp:sp>
    <dsp:sp modelId="{851110C1-B20D-41B5-A2D6-597EB32BD6BC}">
      <dsp:nvSpPr>
        <dsp:cNvPr id="0" name=""/>
        <dsp:cNvSpPr/>
      </dsp:nvSpPr>
      <dsp:spPr>
        <a:xfrm>
          <a:off x="6688880" y="3841709"/>
          <a:ext cx="1657615" cy="42067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优抚对象特殊性</a:t>
          </a:r>
          <a:endParaRPr lang="en-GB" sz="1800" kern="1200" dirty="0"/>
        </a:p>
      </dsp:txBody>
      <dsp:txXfrm>
        <a:off x="6688880" y="3841709"/>
        <a:ext cx="1657615" cy="420676"/>
      </dsp:txXfrm>
    </dsp:sp>
    <dsp:sp modelId="{395BE94B-0831-4805-87B6-C27B11D8A65E}">
      <dsp:nvSpPr>
        <dsp:cNvPr id="0" name=""/>
        <dsp:cNvSpPr/>
      </dsp:nvSpPr>
      <dsp:spPr>
        <a:xfrm>
          <a:off x="6688880" y="4445121"/>
          <a:ext cx="1657615" cy="42067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优抚目标双重性</a:t>
          </a:r>
          <a:endParaRPr lang="en-GB" sz="1800" kern="1200" dirty="0"/>
        </a:p>
      </dsp:txBody>
      <dsp:txXfrm>
        <a:off x="6688880" y="4445121"/>
        <a:ext cx="1657615" cy="420676"/>
      </dsp:txXfrm>
    </dsp:sp>
    <dsp:sp modelId="{D24A6904-63B8-428F-89CB-37AD890C377E}">
      <dsp:nvSpPr>
        <dsp:cNvPr id="0" name=""/>
        <dsp:cNvSpPr/>
      </dsp:nvSpPr>
      <dsp:spPr>
        <a:xfrm>
          <a:off x="6688880" y="4994406"/>
          <a:ext cx="1657615" cy="420676"/>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优抚待遇激励性</a:t>
          </a:r>
          <a:endParaRPr lang="en-GB" sz="1800" kern="1200" dirty="0"/>
        </a:p>
      </dsp:txBody>
      <dsp:txXfrm>
        <a:off x="6688880" y="4994406"/>
        <a:ext cx="1657615" cy="420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A0F44-03F8-2841-BBD4-3D09E6E8FCE6}">
      <dsp:nvSpPr>
        <dsp:cNvPr id="0" name=""/>
        <dsp:cNvSpPr/>
      </dsp:nvSpPr>
      <dsp:spPr>
        <a:xfrm>
          <a:off x="4483" y="668070"/>
          <a:ext cx="1960206" cy="1176123"/>
        </a:xfrm>
        <a:prstGeom prst="roundRect">
          <a:avLst>
            <a:gd name="adj" fmla="val 1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优抚内容</a:t>
          </a:r>
        </a:p>
        <a:p>
          <a:pPr marL="0" lvl="0" indent="0" algn="ctr" defTabSz="889000">
            <a:lnSpc>
              <a:spcPct val="90000"/>
            </a:lnSpc>
            <a:spcBef>
              <a:spcPct val="0"/>
            </a:spcBef>
            <a:spcAft>
              <a:spcPct val="35000"/>
            </a:spcAft>
            <a:buNone/>
          </a:pPr>
          <a:r>
            <a:rPr lang="zh-CN" altLang="en-US" sz="2000" b="1" kern="1200" dirty="0">
              <a:solidFill>
                <a:srgbClr val="FF0000"/>
              </a:solidFill>
            </a:rPr>
            <a:t>综合性</a:t>
          </a:r>
        </a:p>
      </dsp:txBody>
      <dsp:txXfrm>
        <a:off x="38930" y="702517"/>
        <a:ext cx="1891312" cy="1107229"/>
      </dsp:txXfrm>
    </dsp:sp>
    <dsp:sp modelId="{040929AA-7A8B-5F4C-8BD1-634ECAA5D765}">
      <dsp:nvSpPr>
        <dsp:cNvPr id="0" name=""/>
        <dsp:cNvSpPr/>
      </dsp:nvSpPr>
      <dsp:spPr>
        <a:xfrm>
          <a:off x="2160710" y="1013066"/>
          <a:ext cx="415563" cy="486131"/>
        </a:xfrm>
        <a:prstGeom prst="rightArrow">
          <a:avLst>
            <a:gd name="adj1" fmla="val 60000"/>
            <a:gd name="adj2" fmla="val 5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160710" y="1110292"/>
        <a:ext cx="290894" cy="291679"/>
      </dsp:txXfrm>
    </dsp:sp>
    <dsp:sp modelId="{69B01C96-AB02-C043-9BB9-528EB4AA9B25}">
      <dsp:nvSpPr>
        <dsp:cNvPr id="0" name=""/>
        <dsp:cNvSpPr/>
      </dsp:nvSpPr>
      <dsp:spPr>
        <a:xfrm>
          <a:off x="2748772" y="668070"/>
          <a:ext cx="1960206" cy="1176123"/>
        </a:xfrm>
        <a:prstGeom prst="roundRect">
          <a:avLst>
            <a:gd name="adj" fmla="val 1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优抚对象</a:t>
          </a:r>
        </a:p>
        <a:p>
          <a:pPr marL="0" lvl="0" indent="0" algn="ctr" defTabSz="889000">
            <a:lnSpc>
              <a:spcPct val="90000"/>
            </a:lnSpc>
            <a:spcBef>
              <a:spcPct val="0"/>
            </a:spcBef>
            <a:spcAft>
              <a:spcPct val="35000"/>
            </a:spcAft>
            <a:buNone/>
          </a:pPr>
          <a:r>
            <a:rPr lang="zh-CN" altLang="en-US" sz="2000" b="1" kern="1200" dirty="0">
              <a:solidFill>
                <a:srgbClr val="FF0000"/>
              </a:solidFill>
            </a:rPr>
            <a:t>特殊性</a:t>
          </a:r>
        </a:p>
      </dsp:txBody>
      <dsp:txXfrm>
        <a:off x="2783219" y="702517"/>
        <a:ext cx="1891312" cy="1107229"/>
      </dsp:txXfrm>
    </dsp:sp>
    <dsp:sp modelId="{628B7513-34A1-E44E-BD1E-3E1B8B160476}">
      <dsp:nvSpPr>
        <dsp:cNvPr id="0" name=""/>
        <dsp:cNvSpPr/>
      </dsp:nvSpPr>
      <dsp:spPr>
        <a:xfrm>
          <a:off x="4904999" y="1013066"/>
          <a:ext cx="415563" cy="486131"/>
        </a:xfrm>
        <a:prstGeom prst="rightArrow">
          <a:avLst>
            <a:gd name="adj1" fmla="val 60000"/>
            <a:gd name="adj2" fmla="val 5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904999" y="1110292"/>
        <a:ext cx="290894" cy="291679"/>
      </dsp:txXfrm>
    </dsp:sp>
    <dsp:sp modelId="{3BB08468-A654-F945-9C3F-1FE76B5F4922}">
      <dsp:nvSpPr>
        <dsp:cNvPr id="0" name=""/>
        <dsp:cNvSpPr/>
      </dsp:nvSpPr>
      <dsp:spPr>
        <a:xfrm>
          <a:off x="5493061" y="668070"/>
          <a:ext cx="1960206" cy="1176123"/>
        </a:xfrm>
        <a:prstGeom prst="roundRect">
          <a:avLst>
            <a:gd name="adj" fmla="val 1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优抚目标</a:t>
          </a:r>
        </a:p>
        <a:p>
          <a:pPr marL="0" lvl="0" indent="0" algn="ctr" defTabSz="889000">
            <a:lnSpc>
              <a:spcPct val="90000"/>
            </a:lnSpc>
            <a:spcBef>
              <a:spcPct val="0"/>
            </a:spcBef>
            <a:spcAft>
              <a:spcPct val="35000"/>
            </a:spcAft>
            <a:buNone/>
          </a:pPr>
          <a:r>
            <a:rPr lang="zh-CN" altLang="en-US" sz="2000" b="1" kern="1200" dirty="0">
              <a:solidFill>
                <a:srgbClr val="FF0000"/>
              </a:solidFill>
            </a:rPr>
            <a:t>双重性</a:t>
          </a:r>
        </a:p>
      </dsp:txBody>
      <dsp:txXfrm>
        <a:off x="5527508" y="702517"/>
        <a:ext cx="1891312" cy="1107229"/>
      </dsp:txXfrm>
    </dsp:sp>
    <dsp:sp modelId="{56426917-83D6-9042-8939-5ACC85BCED87}">
      <dsp:nvSpPr>
        <dsp:cNvPr id="0" name=""/>
        <dsp:cNvSpPr/>
      </dsp:nvSpPr>
      <dsp:spPr>
        <a:xfrm>
          <a:off x="7649289" y="1013066"/>
          <a:ext cx="415563" cy="486131"/>
        </a:xfrm>
        <a:prstGeom prst="rightArrow">
          <a:avLst>
            <a:gd name="adj1" fmla="val 60000"/>
            <a:gd name="adj2" fmla="val 5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7649289" y="1110292"/>
        <a:ext cx="290894" cy="291679"/>
      </dsp:txXfrm>
    </dsp:sp>
    <dsp:sp modelId="{476F418F-B774-DC4A-97AD-7B6D83585540}">
      <dsp:nvSpPr>
        <dsp:cNvPr id="0" name=""/>
        <dsp:cNvSpPr/>
      </dsp:nvSpPr>
      <dsp:spPr>
        <a:xfrm>
          <a:off x="8237351" y="668070"/>
          <a:ext cx="1960206" cy="1176123"/>
        </a:xfrm>
        <a:prstGeom prst="roundRect">
          <a:avLst>
            <a:gd name="adj" fmla="val 10000"/>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优抚待遇</a:t>
          </a:r>
        </a:p>
        <a:p>
          <a:pPr marL="0" lvl="0" indent="0" algn="ctr" defTabSz="889000">
            <a:lnSpc>
              <a:spcPct val="90000"/>
            </a:lnSpc>
            <a:spcBef>
              <a:spcPct val="0"/>
            </a:spcBef>
            <a:spcAft>
              <a:spcPct val="35000"/>
            </a:spcAft>
            <a:buNone/>
          </a:pPr>
          <a:r>
            <a:rPr lang="zh-CN" altLang="en-US" sz="2000" b="1" kern="1200" dirty="0">
              <a:solidFill>
                <a:srgbClr val="FF0000"/>
              </a:solidFill>
            </a:rPr>
            <a:t>激励性</a:t>
          </a:r>
        </a:p>
      </dsp:txBody>
      <dsp:txXfrm>
        <a:off x="8271798" y="702517"/>
        <a:ext cx="1891312" cy="1107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6F4F7-B94A-AE4A-B156-E1613F2E1F85}">
      <dsp:nvSpPr>
        <dsp:cNvPr id="0" name=""/>
        <dsp:cNvSpPr/>
      </dsp:nvSpPr>
      <dsp:spPr>
        <a:xfrm>
          <a:off x="4165232" y="4877673"/>
          <a:ext cx="382373" cy="91440"/>
        </a:xfrm>
        <a:custGeom>
          <a:avLst/>
          <a:gdLst/>
          <a:ahLst/>
          <a:cxnLst/>
          <a:rect l="0" t="0" r="0" b="0"/>
          <a:pathLst>
            <a:path>
              <a:moveTo>
                <a:pt x="0" y="78271"/>
              </a:moveTo>
              <a:lnTo>
                <a:pt x="191186" y="78271"/>
              </a:lnTo>
              <a:lnTo>
                <a:pt x="191186" y="45720"/>
              </a:lnTo>
              <a:lnTo>
                <a:pt x="382373" y="457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46824" y="4913799"/>
        <a:ext cx="19187" cy="19187"/>
      </dsp:txXfrm>
    </dsp:sp>
    <dsp:sp modelId="{03EFEB3C-511E-45C8-A421-C9F715066F2F}">
      <dsp:nvSpPr>
        <dsp:cNvPr id="0" name=""/>
        <dsp:cNvSpPr/>
      </dsp:nvSpPr>
      <dsp:spPr>
        <a:xfrm>
          <a:off x="1624552" y="2925888"/>
          <a:ext cx="668134" cy="2030055"/>
        </a:xfrm>
        <a:custGeom>
          <a:avLst/>
          <a:gdLst/>
          <a:ahLst/>
          <a:cxnLst/>
          <a:rect l="0" t="0" r="0" b="0"/>
          <a:pathLst>
            <a:path>
              <a:moveTo>
                <a:pt x="0" y="0"/>
              </a:moveTo>
              <a:lnTo>
                <a:pt x="334067" y="0"/>
              </a:lnTo>
              <a:lnTo>
                <a:pt x="334067" y="2030055"/>
              </a:lnTo>
              <a:lnTo>
                <a:pt x="668134" y="203005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1905189" y="3887487"/>
        <a:ext cx="106858" cy="106858"/>
      </dsp:txXfrm>
    </dsp:sp>
    <dsp:sp modelId="{736BF000-A77B-4F47-BB9A-4CE2177CC520}">
      <dsp:nvSpPr>
        <dsp:cNvPr id="0" name=""/>
        <dsp:cNvSpPr/>
      </dsp:nvSpPr>
      <dsp:spPr>
        <a:xfrm>
          <a:off x="5207554" y="3174995"/>
          <a:ext cx="668134" cy="916331"/>
        </a:xfrm>
        <a:custGeom>
          <a:avLst/>
          <a:gdLst/>
          <a:ahLst/>
          <a:cxnLst/>
          <a:rect l="0" t="0" r="0" b="0"/>
          <a:pathLst>
            <a:path>
              <a:moveTo>
                <a:pt x="0" y="0"/>
              </a:moveTo>
              <a:lnTo>
                <a:pt x="334067" y="0"/>
              </a:lnTo>
              <a:lnTo>
                <a:pt x="334067" y="916331"/>
              </a:lnTo>
              <a:lnTo>
                <a:pt x="668134" y="91633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13270" y="3604809"/>
        <a:ext cx="56702" cy="56702"/>
      </dsp:txXfrm>
    </dsp:sp>
    <dsp:sp modelId="{47B2EF23-782B-4259-8CA2-FB048768F7EA}">
      <dsp:nvSpPr>
        <dsp:cNvPr id="0" name=""/>
        <dsp:cNvSpPr/>
      </dsp:nvSpPr>
      <dsp:spPr>
        <a:xfrm>
          <a:off x="5207554" y="3174995"/>
          <a:ext cx="668134" cy="283743"/>
        </a:xfrm>
        <a:custGeom>
          <a:avLst/>
          <a:gdLst/>
          <a:ahLst/>
          <a:cxnLst/>
          <a:rect l="0" t="0" r="0" b="0"/>
          <a:pathLst>
            <a:path>
              <a:moveTo>
                <a:pt x="0" y="0"/>
              </a:moveTo>
              <a:lnTo>
                <a:pt x="334067" y="0"/>
              </a:lnTo>
              <a:lnTo>
                <a:pt x="334067" y="283743"/>
              </a:lnTo>
              <a:lnTo>
                <a:pt x="668134" y="283743"/>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23474" y="3298719"/>
        <a:ext cx="36294" cy="36294"/>
      </dsp:txXfrm>
    </dsp:sp>
    <dsp:sp modelId="{8F66C24B-943B-41D0-BA00-A894338D5A0E}">
      <dsp:nvSpPr>
        <dsp:cNvPr id="0" name=""/>
        <dsp:cNvSpPr/>
      </dsp:nvSpPr>
      <dsp:spPr>
        <a:xfrm>
          <a:off x="5207554" y="2826150"/>
          <a:ext cx="668134" cy="348845"/>
        </a:xfrm>
        <a:custGeom>
          <a:avLst/>
          <a:gdLst/>
          <a:ahLst/>
          <a:cxnLst/>
          <a:rect l="0" t="0" r="0" b="0"/>
          <a:pathLst>
            <a:path>
              <a:moveTo>
                <a:pt x="0" y="348845"/>
              </a:moveTo>
              <a:lnTo>
                <a:pt x="334067" y="348845"/>
              </a:lnTo>
              <a:lnTo>
                <a:pt x="334067" y="0"/>
              </a:lnTo>
              <a:lnTo>
                <a:pt x="668134"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22778" y="2981729"/>
        <a:ext cx="37686" cy="37686"/>
      </dsp:txXfrm>
    </dsp:sp>
    <dsp:sp modelId="{C3C1AE55-908C-400F-9610-3995094D26C1}">
      <dsp:nvSpPr>
        <dsp:cNvPr id="0" name=""/>
        <dsp:cNvSpPr/>
      </dsp:nvSpPr>
      <dsp:spPr>
        <a:xfrm>
          <a:off x="5207554" y="2193561"/>
          <a:ext cx="668134" cy="981433"/>
        </a:xfrm>
        <a:custGeom>
          <a:avLst/>
          <a:gdLst/>
          <a:ahLst/>
          <a:cxnLst/>
          <a:rect l="0" t="0" r="0" b="0"/>
          <a:pathLst>
            <a:path>
              <a:moveTo>
                <a:pt x="0" y="981433"/>
              </a:moveTo>
              <a:lnTo>
                <a:pt x="334067" y="981433"/>
              </a:lnTo>
              <a:lnTo>
                <a:pt x="334067" y="0"/>
              </a:lnTo>
              <a:lnTo>
                <a:pt x="668134"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11939" y="2654596"/>
        <a:ext cx="59363" cy="59363"/>
      </dsp:txXfrm>
    </dsp:sp>
    <dsp:sp modelId="{9CB1A8B1-5C07-4788-B6D4-82AFEAAC5B17}">
      <dsp:nvSpPr>
        <dsp:cNvPr id="0" name=""/>
        <dsp:cNvSpPr/>
      </dsp:nvSpPr>
      <dsp:spPr>
        <a:xfrm>
          <a:off x="1624552" y="2925888"/>
          <a:ext cx="668134" cy="249106"/>
        </a:xfrm>
        <a:custGeom>
          <a:avLst/>
          <a:gdLst/>
          <a:ahLst/>
          <a:cxnLst/>
          <a:rect l="0" t="0" r="0" b="0"/>
          <a:pathLst>
            <a:path>
              <a:moveTo>
                <a:pt x="0" y="0"/>
              </a:moveTo>
              <a:lnTo>
                <a:pt x="334067" y="0"/>
              </a:lnTo>
              <a:lnTo>
                <a:pt x="334067" y="249106"/>
              </a:lnTo>
              <a:lnTo>
                <a:pt x="668134" y="24910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40792" y="3032615"/>
        <a:ext cx="35653" cy="35653"/>
      </dsp:txXfrm>
    </dsp:sp>
    <dsp:sp modelId="{FD2369AB-F126-4E90-BA54-97AE3EF15290}">
      <dsp:nvSpPr>
        <dsp:cNvPr id="0" name=""/>
        <dsp:cNvSpPr/>
      </dsp:nvSpPr>
      <dsp:spPr>
        <a:xfrm>
          <a:off x="5207554" y="960935"/>
          <a:ext cx="668134" cy="600037"/>
        </a:xfrm>
        <a:custGeom>
          <a:avLst/>
          <a:gdLst/>
          <a:ahLst/>
          <a:cxnLst/>
          <a:rect l="0" t="0" r="0" b="0"/>
          <a:pathLst>
            <a:path>
              <a:moveTo>
                <a:pt x="0" y="0"/>
              </a:moveTo>
              <a:lnTo>
                <a:pt x="334067" y="0"/>
              </a:lnTo>
              <a:lnTo>
                <a:pt x="334067" y="600037"/>
              </a:lnTo>
              <a:lnTo>
                <a:pt x="668134" y="60003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19171" y="1238503"/>
        <a:ext cx="44901" cy="44901"/>
      </dsp:txXfrm>
    </dsp:sp>
    <dsp:sp modelId="{11B4BEF6-F6C4-4FA1-AEFE-BBF6820B9F88}">
      <dsp:nvSpPr>
        <dsp:cNvPr id="0" name=""/>
        <dsp:cNvSpPr/>
      </dsp:nvSpPr>
      <dsp:spPr>
        <a:xfrm>
          <a:off x="5207554" y="882664"/>
          <a:ext cx="668134" cy="91440"/>
        </a:xfrm>
        <a:custGeom>
          <a:avLst/>
          <a:gdLst/>
          <a:ahLst/>
          <a:cxnLst/>
          <a:rect l="0" t="0" r="0" b="0"/>
          <a:pathLst>
            <a:path>
              <a:moveTo>
                <a:pt x="0" y="78271"/>
              </a:moveTo>
              <a:lnTo>
                <a:pt x="334067" y="78271"/>
              </a:lnTo>
              <a:lnTo>
                <a:pt x="334067" y="45720"/>
              </a:lnTo>
              <a:lnTo>
                <a:pt x="668134" y="4572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24898" y="911661"/>
        <a:ext cx="33446" cy="33446"/>
      </dsp:txXfrm>
    </dsp:sp>
    <dsp:sp modelId="{7C99C805-A21B-4CA4-8D07-F25D84F7EB76}">
      <dsp:nvSpPr>
        <dsp:cNvPr id="0" name=""/>
        <dsp:cNvSpPr/>
      </dsp:nvSpPr>
      <dsp:spPr>
        <a:xfrm>
          <a:off x="5207554" y="295796"/>
          <a:ext cx="668134" cy="665139"/>
        </a:xfrm>
        <a:custGeom>
          <a:avLst/>
          <a:gdLst/>
          <a:ahLst/>
          <a:cxnLst/>
          <a:rect l="0" t="0" r="0" b="0"/>
          <a:pathLst>
            <a:path>
              <a:moveTo>
                <a:pt x="0" y="665139"/>
              </a:moveTo>
              <a:lnTo>
                <a:pt x="334067" y="665139"/>
              </a:lnTo>
              <a:lnTo>
                <a:pt x="334067" y="0"/>
              </a:lnTo>
              <a:lnTo>
                <a:pt x="668134" y="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18052" y="604796"/>
        <a:ext cx="47138" cy="47138"/>
      </dsp:txXfrm>
    </dsp:sp>
    <dsp:sp modelId="{992DA9AC-9C52-48D9-9656-794455A2C3AF}">
      <dsp:nvSpPr>
        <dsp:cNvPr id="0" name=""/>
        <dsp:cNvSpPr/>
      </dsp:nvSpPr>
      <dsp:spPr>
        <a:xfrm>
          <a:off x="1624552" y="960935"/>
          <a:ext cx="668134" cy="1964953"/>
        </a:xfrm>
        <a:custGeom>
          <a:avLst/>
          <a:gdLst/>
          <a:ahLst/>
          <a:cxnLst/>
          <a:rect l="0" t="0" r="0" b="0"/>
          <a:pathLst>
            <a:path>
              <a:moveTo>
                <a:pt x="0" y="1964953"/>
              </a:moveTo>
              <a:lnTo>
                <a:pt x="334067" y="1964953"/>
              </a:lnTo>
              <a:lnTo>
                <a:pt x="334067" y="0"/>
              </a:lnTo>
              <a:lnTo>
                <a:pt x="668134"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GB" sz="700" kern="1200"/>
        </a:p>
      </dsp:txBody>
      <dsp:txXfrm>
        <a:off x="1906733" y="1891526"/>
        <a:ext cx="103771" cy="103771"/>
      </dsp:txXfrm>
    </dsp:sp>
    <dsp:sp modelId="{5BBA1540-C185-4C60-BC19-3195094B4E0D}">
      <dsp:nvSpPr>
        <dsp:cNvPr id="0" name=""/>
        <dsp:cNvSpPr/>
      </dsp:nvSpPr>
      <dsp:spPr>
        <a:xfrm rot="16200000">
          <a:off x="-117335" y="2116703"/>
          <a:ext cx="1865403" cy="1618371"/>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社会优抚的形式、原则和作用</a:t>
          </a:r>
          <a:endParaRPr lang="en-GB" altLang="zh-CN" sz="2400" kern="1200" dirty="0"/>
        </a:p>
      </dsp:txBody>
      <dsp:txXfrm>
        <a:off x="-117335" y="2116703"/>
        <a:ext cx="1865403" cy="1618371"/>
      </dsp:txXfrm>
    </dsp:sp>
    <dsp:sp modelId="{7B85E174-FBF4-411D-955D-B2EE948529C2}">
      <dsp:nvSpPr>
        <dsp:cNvPr id="0" name=""/>
        <dsp:cNvSpPr/>
      </dsp:nvSpPr>
      <dsp:spPr>
        <a:xfrm>
          <a:off x="2292686" y="604451"/>
          <a:ext cx="2914868" cy="712968"/>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现代社会优抚的主要形式</a:t>
          </a:r>
          <a:endParaRPr lang="en-GB" sz="2000" kern="1200" dirty="0"/>
        </a:p>
      </dsp:txBody>
      <dsp:txXfrm>
        <a:off x="2292686" y="604451"/>
        <a:ext cx="2914868" cy="712968"/>
      </dsp:txXfrm>
    </dsp:sp>
    <dsp:sp modelId="{85C28214-9D51-4C1C-A198-0C46D56B3AEA}">
      <dsp:nvSpPr>
        <dsp:cNvPr id="0" name=""/>
        <dsp:cNvSpPr/>
      </dsp:nvSpPr>
      <dsp:spPr>
        <a:xfrm>
          <a:off x="5875688" y="106814"/>
          <a:ext cx="2516292"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社会保险式的优抚保障</a:t>
          </a:r>
          <a:endParaRPr lang="en-GB" sz="1800" kern="1200" dirty="0"/>
        </a:p>
      </dsp:txBody>
      <dsp:txXfrm>
        <a:off x="5875688" y="106814"/>
        <a:ext cx="2516292" cy="377964"/>
      </dsp:txXfrm>
    </dsp:sp>
    <dsp:sp modelId="{16531984-3C24-4FE8-A01A-2443F5231C6A}">
      <dsp:nvSpPr>
        <dsp:cNvPr id="0" name=""/>
        <dsp:cNvSpPr/>
      </dsp:nvSpPr>
      <dsp:spPr>
        <a:xfrm>
          <a:off x="5875688" y="739402"/>
          <a:ext cx="2560656"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社会救助式的优抚保障</a:t>
          </a:r>
          <a:endParaRPr lang="en-GB" sz="1800" kern="1200" dirty="0"/>
        </a:p>
      </dsp:txBody>
      <dsp:txXfrm>
        <a:off x="5875688" y="739402"/>
        <a:ext cx="2560656" cy="377964"/>
      </dsp:txXfrm>
    </dsp:sp>
    <dsp:sp modelId="{3544EFF2-6498-413D-9343-3C687761AB59}">
      <dsp:nvSpPr>
        <dsp:cNvPr id="0" name=""/>
        <dsp:cNvSpPr/>
      </dsp:nvSpPr>
      <dsp:spPr>
        <a:xfrm>
          <a:off x="5875688" y="1371990"/>
          <a:ext cx="3070944"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社会福利褒扬性的优抚保障</a:t>
          </a:r>
          <a:endParaRPr lang="en-GB" sz="1800" kern="1200" dirty="0"/>
        </a:p>
      </dsp:txBody>
      <dsp:txXfrm>
        <a:off x="5875688" y="1371990"/>
        <a:ext cx="3070944" cy="377964"/>
      </dsp:txXfrm>
    </dsp:sp>
    <dsp:sp modelId="{551CFCBB-80CE-46CC-9B79-F6E5AA2B730D}">
      <dsp:nvSpPr>
        <dsp:cNvPr id="0" name=""/>
        <dsp:cNvSpPr/>
      </dsp:nvSpPr>
      <dsp:spPr>
        <a:xfrm>
          <a:off x="2292686" y="2818511"/>
          <a:ext cx="2914868" cy="712968"/>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社会优抚的原则</a:t>
          </a:r>
          <a:endParaRPr lang="en-GB" sz="2000" kern="1200" dirty="0"/>
        </a:p>
      </dsp:txBody>
      <dsp:txXfrm>
        <a:off x="2292686" y="2818511"/>
        <a:ext cx="2914868" cy="712968"/>
      </dsp:txXfrm>
    </dsp:sp>
    <dsp:sp modelId="{34F2200D-AAE0-42E7-8CF4-FAA754392DEB}">
      <dsp:nvSpPr>
        <dsp:cNvPr id="0" name=""/>
        <dsp:cNvSpPr/>
      </dsp:nvSpPr>
      <dsp:spPr>
        <a:xfrm>
          <a:off x="5875688" y="2004579"/>
          <a:ext cx="2360985"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rPr>
            <a:t>保障待遇激励性原则</a:t>
          </a:r>
          <a:endParaRPr lang="en-GB" sz="1800" kern="1200" dirty="0">
            <a:solidFill>
              <a:srgbClr val="FF0000"/>
            </a:solidFill>
          </a:endParaRPr>
        </a:p>
      </dsp:txBody>
      <dsp:txXfrm>
        <a:off x="5875688" y="2004579"/>
        <a:ext cx="2360985" cy="377964"/>
      </dsp:txXfrm>
    </dsp:sp>
    <dsp:sp modelId="{947AAE92-1282-4119-A364-9D095A3858D8}">
      <dsp:nvSpPr>
        <dsp:cNvPr id="0" name=""/>
        <dsp:cNvSpPr/>
      </dsp:nvSpPr>
      <dsp:spPr>
        <a:xfrm>
          <a:off x="5875688" y="2637167"/>
          <a:ext cx="2072551"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实行综合保障原则</a:t>
          </a:r>
          <a:endParaRPr lang="en-GB" sz="1800" kern="1200" dirty="0"/>
        </a:p>
      </dsp:txBody>
      <dsp:txXfrm>
        <a:off x="5875688" y="2637167"/>
        <a:ext cx="2072551" cy="377964"/>
      </dsp:txXfrm>
    </dsp:sp>
    <dsp:sp modelId="{10050418-8189-4833-86D7-D042E9D5A9F4}">
      <dsp:nvSpPr>
        <dsp:cNvPr id="0" name=""/>
        <dsp:cNvSpPr/>
      </dsp:nvSpPr>
      <dsp:spPr>
        <a:xfrm>
          <a:off x="5875688" y="3269756"/>
          <a:ext cx="1717538"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内外公平原则</a:t>
          </a:r>
          <a:endParaRPr lang="en-GB" sz="1800" kern="1200" dirty="0"/>
        </a:p>
      </dsp:txBody>
      <dsp:txXfrm>
        <a:off x="5875688" y="3269756"/>
        <a:ext cx="1717538" cy="377964"/>
      </dsp:txXfrm>
    </dsp:sp>
    <dsp:sp modelId="{E1F6F7F6-FAE8-4337-8305-C00EB9F8BC03}">
      <dsp:nvSpPr>
        <dsp:cNvPr id="0" name=""/>
        <dsp:cNvSpPr/>
      </dsp:nvSpPr>
      <dsp:spPr>
        <a:xfrm>
          <a:off x="5875688" y="3902344"/>
          <a:ext cx="2116915" cy="37796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明确责任主体原则</a:t>
          </a:r>
          <a:endParaRPr lang="en-GB" sz="1800" kern="1200" dirty="0"/>
        </a:p>
      </dsp:txBody>
      <dsp:txXfrm>
        <a:off x="5875688" y="3902344"/>
        <a:ext cx="2116915" cy="377964"/>
      </dsp:txXfrm>
    </dsp:sp>
    <dsp:sp modelId="{6146C6AC-548D-43EC-88F9-FD63A4DC0B18}">
      <dsp:nvSpPr>
        <dsp:cNvPr id="0" name=""/>
        <dsp:cNvSpPr/>
      </dsp:nvSpPr>
      <dsp:spPr>
        <a:xfrm>
          <a:off x="2292686" y="4599460"/>
          <a:ext cx="1872545" cy="712968"/>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社会优抚的作用</a:t>
          </a:r>
          <a:endParaRPr lang="en-GB" sz="2000" kern="1200" dirty="0"/>
        </a:p>
      </dsp:txBody>
      <dsp:txXfrm>
        <a:off x="2292686" y="4599460"/>
        <a:ext cx="1872545" cy="712968"/>
      </dsp:txXfrm>
    </dsp:sp>
    <dsp:sp modelId="{E936F40B-CA62-C347-AC1D-5D098B195029}">
      <dsp:nvSpPr>
        <dsp:cNvPr id="0" name=""/>
        <dsp:cNvSpPr/>
      </dsp:nvSpPr>
      <dsp:spPr>
        <a:xfrm>
          <a:off x="4547605" y="4534933"/>
          <a:ext cx="6916890" cy="776919"/>
        </a:xfrm>
        <a:prstGeom prst="rect">
          <a:avLst/>
        </a:prstGeom>
        <a:no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effectLst/>
              <a:latin typeface="+mn-lt"/>
              <a:ea typeface="+mn-ea"/>
              <a:cs typeface="+mn-cs"/>
            </a:rPr>
            <a:t>由国家及其政府出面对有特殊贡献的人员实行的一种保障制度。在不同国家都有对军人及对国家有功人员及其家属的优待抚恤保障。</a:t>
          </a:r>
          <a:endParaRPr lang="zh-CN" altLang="en-US" sz="1800" b="1" kern="1200" dirty="0">
            <a:solidFill>
              <a:srgbClr val="FF0000"/>
            </a:solidFill>
          </a:endParaRPr>
        </a:p>
      </dsp:txBody>
      <dsp:txXfrm>
        <a:off x="4547605" y="4534933"/>
        <a:ext cx="6916890" cy="776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6597-4984-4A33-8585-B5344057D3D0}">
      <dsp:nvSpPr>
        <dsp:cNvPr id="0" name=""/>
        <dsp:cNvSpPr/>
      </dsp:nvSpPr>
      <dsp:spPr>
        <a:xfrm>
          <a:off x="3907295" y="2709333"/>
          <a:ext cx="675382" cy="1500039"/>
        </a:xfrm>
        <a:custGeom>
          <a:avLst/>
          <a:gdLst/>
          <a:ahLst/>
          <a:cxnLst/>
          <a:rect l="0" t="0" r="0" b="0"/>
          <a:pathLst>
            <a:path>
              <a:moveTo>
                <a:pt x="0" y="0"/>
              </a:moveTo>
              <a:lnTo>
                <a:pt x="337691" y="0"/>
              </a:lnTo>
              <a:lnTo>
                <a:pt x="337691" y="1500039"/>
              </a:lnTo>
              <a:lnTo>
                <a:pt x="675382" y="150003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4203860" y="3418226"/>
        <a:ext cx="82253" cy="82253"/>
      </dsp:txXfrm>
    </dsp:sp>
    <dsp:sp modelId="{03EFEB3C-511E-45C8-A421-C9F715066F2F}">
      <dsp:nvSpPr>
        <dsp:cNvPr id="0" name=""/>
        <dsp:cNvSpPr/>
      </dsp:nvSpPr>
      <dsp:spPr>
        <a:xfrm>
          <a:off x="3907295" y="2709333"/>
          <a:ext cx="675382" cy="521949"/>
        </a:xfrm>
        <a:custGeom>
          <a:avLst/>
          <a:gdLst/>
          <a:ahLst/>
          <a:cxnLst/>
          <a:rect l="0" t="0" r="0" b="0"/>
          <a:pathLst>
            <a:path>
              <a:moveTo>
                <a:pt x="0" y="0"/>
              </a:moveTo>
              <a:lnTo>
                <a:pt x="337691" y="0"/>
              </a:lnTo>
              <a:lnTo>
                <a:pt x="337691" y="521949"/>
              </a:lnTo>
              <a:lnTo>
                <a:pt x="675382" y="52194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4223648" y="2948969"/>
        <a:ext cx="42678" cy="42678"/>
      </dsp:txXfrm>
    </dsp:sp>
    <dsp:sp modelId="{9CB1A8B1-5C07-4788-B6D4-82AFEAAC5B17}">
      <dsp:nvSpPr>
        <dsp:cNvPr id="0" name=""/>
        <dsp:cNvSpPr/>
      </dsp:nvSpPr>
      <dsp:spPr>
        <a:xfrm>
          <a:off x="3907295" y="2253192"/>
          <a:ext cx="675382" cy="456140"/>
        </a:xfrm>
        <a:custGeom>
          <a:avLst/>
          <a:gdLst/>
          <a:ahLst/>
          <a:cxnLst/>
          <a:rect l="0" t="0" r="0" b="0"/>
          <a:pathLst>
            <a:path>
              <a:moveTo>
                <a:pt x="0" y="456140"/>
              </a:moveTo>
              <a:lnTo>
                <a:pt x="337691" y="45614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4224612" y="2460888"/>
        <a:ext cx="40749" cy="40749"/>
      </dsp:txXfrm>
    </dsp:sp>
    <dsp:sp modelId="{992DA9AC-9C52-48D9-9656-794455A2C3AF}">
      <dsp:nvSpPr>
        <dsp:cNvPr id="0" name=""/>
        <dsp:cNvSpPr/>
      </dsp:nvSpPr>
      <dsp:spPr>
        <a:xfrm>
          <a:off x="3907295" y="1275102"/>
          <a:ext cx="675382" cy="1434230"/>
        </a:xfrm>
        <a:custGeom>
          <a:avLst/>
          <a:gdLst/>
          <a:ahLst/>
          <a:cxnLst/>
          <a:rect l="0" t="0" r="0" b="0"/>
          <a:pathLst>
            <a:path>
              <a:moveTo>
                <a:pt x="0" y="1434230"/>
              </a:moveTo>
              <a:lnTo>
                <a:pt x="337691" y="143423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4205354" y="1952585"/>
        <a:ext cx="79264" cy="79264"/>
      </dsp:txXfrm>
    </dsp:sp>
    <dsp:sp modelId="{5BBA1540-C185-4C60-BC19-3195094B4E0D}">
      <dsp:nvSpPr>
        <dsp:cNvPr id="0" name=""/>
        <dsp:cNvSpPr/>
      </dsp:nvSpPr>
      <dsp:spPr>
        <a:xfrm rot="16200000">
          <a:off x="2194076" y="1834218"/>
          <a:ext cx="1676210" cy="1750229"/>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n-ea"/>
              <a:ea typeface="+mn-ea"/>
            </a:rPr>
            <a:t>社会优抚的对象、标准和资金</a:t>
          </a:r>
          <a:endParaRPr lang="en-GB" altLang="zh-CN" sz="2400" kern="1200" dirty="0">
            <a:latin typeface="+mn-ea"/>
            <a:ea typeface="+mn-ea"/>
          </a:endParaRPr>
        </a:p>
      </dsp:txBody>
      <dsp:txXfrm>
        <a:off x="2194076" y="1834218"/>
        <a:ext cx="1676210" cy="1750229"/>
      </dsp:txXfrm>
    </dsp:sp>
    <dsp:sp modelId="{7B85E174-FBF4-411D-955D-B2EE948529C2}">
      <dsp:nvSpPr>
        <dsp:cNvPr id="0" name=""/>
        <dsp:cNvSpPr/>
      </dsp:nvSpPr>
      <dsp:spPr>
        <a:xfrm>
          <a:off x="4582678" y="914751"/>
          <a:ext cx="2855146"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社会优抚的对象</a:t>
          </a:r>
          <a:endParaRPr lang="en-GB" sz="2400" kern="1200" dirty="0">
            <a:latin typeface="+mn-ea"/>
            <a:ea typeface="+mn-ea"/>
          </a:endParaRPr>
        </a:p>
      </dsp:txBody>
      <dsp:txXfrm>
        <a:off x="4582678" y="914751"/>
        <a:ext cx="2855146" cy="720703"/>
      </dsp:txXfrm>
    </dsp:sp>
    <dsp:sp modelId="{551CFCBB-80CE-46CC-9B79-F6E5AA2B730D}">
      <dsp:nvSpPr>
        <dsp:cNvPr id="0" name=""/>
        <dsp:cNvSpPr/>
      </dsp:nvSpPr>
      <dsp:spPr>
        <a:xfrm>
          <a:off x="4582678" y="1892841"/>
          <a:ext cx="2811077"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社会优抚的标准</a:t>
          </a:r>
          <a:endParaRPr lang="en-GB" sz="2400" kern="1200" dirty="0">
            <a:latin typeface="+mn-ea"/>
            <a:ea typeface="+mn-ea"/>
          </a:endParaRPr>
        </a:p>
      </dsp:txBody>
      <dsp:txXfrm>
        <a:off x="4582678" y="1892841"/>
        <a:ext cx="2811077" cy="720703"/>
      </dsp:txXfrm>
    </dsp:sp>
    <dsp:sp modelId="{6146C6AC-548D-43EC-88F9-FD63A4DC0B18}">
      <dsp:nvSpPr>
        <dsp:cNvPr id="0" name=""/>
        <dsp:cNvSpPr/>
      </dsp:nvSpPr>
      <dsp:spPr>
        <a:xfrm>
          <a:off x="4582678" y="2870931"/>
          <a:ext cx="2965301"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优抚事业的资金来源</a:t>
          </a:r>
          <a:endParaRPr lang="en-GB" sz="2400" kern="1200" dirty="0">
            <a:latin typeface="+mn-ea"/>
            <a:ea typeface="+mn-ea"/>
          </a:endParaRPr>
        </a:p>
      </dsp:txBody>
      <dsp:txXfrm>
        <a:off x="4582678" y="2870931"/>
        <a:ext cx="2965301" cy="720703"/>
      </dsp:txXfrm>
    </dsp:sp>
    <dsp:sp modelId="{BC093F3C-18F3-4C1D-8EB1-DA661EFECDE2}">
      <dsp:nvSpPr>
        <dsp:cNvPr id="0" name=""/>
        <dsp:cNvSpPr/>
      </dsp:nvSpPr>
      <dsp:spPr>
        <a:xfrm>
          <a:off x="4582678" y="3849021"/>
          <a:ext cx="367040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优抚事业费的使用与运行</a:t>
          </a:r>
          <a:endParaRPr lang="en-GB" sz="2400" kern="1200" dirty="0">
            <a:latin typeface="+mn-ea"/>
            <a:ea typeface="+mn-ea"/>
          </a:endParaRPr>
        </a:p>
      </dsp:txBody>
      <dsp:txXfrm>
        <a:off x="4582678" y="3849021"/>
        <a:ext cx="3670400" cy="7207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1A8B1-5C07-4788-B6D4-82AFEAAC5B17}">
      <dsp:nvSpPr>
        <dsp:cNvPr id="0" name=""/>
        <dsp:cNvSpPr/>
      </dsp:nvSpPr>
      <dsp:spPr>
        <a:xfrm>
          <a:off x="3604390" y="2709333"/>
          <a:ext cx="675382" cy="521949"/>
        </a:xfrm>
        <a:custGeom>
          <a:avLst/>
          <a:gdLst/>
          <a:ahLst/>
          <a:cxnLst/>
          <a:rect l="0" t="0" r="0" b="0"/>
          <a:pathLst>
            <a:path>
              <a:moveTo>
                <a:pt x="0" y="0"/>
              </a:moveTo>
              <a:lnTo>
                <a:pt x="337691" y="0"/>
              </a:lnTo>
              <a:lnTo>
                <a:pt x="337691" y="521949"/>
              </a:lnTo>
              <a:lnTo>
                <a:pt x="675382" y="52194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920742" y="2948969"/>
        <a:ext cx="42678" cy="42678"/>
      </dsp:txXfrm>
    </dsp:sp>
    <dsp:sp modelId="{992DA9AC-9C52-48D9-9656-794455A2C3AF}">
      <dsp:nvSpPr>
        <dsp:cNvPr id="0" name=""/>
        <dsp:cNvSpPr/>
      </dsp:nvSpPr>
      <dsp:spPr>
        <a:xfrm>
          <a:off x="3604390" y="2253192"/>
          <a:ext cx="675382" cy="456140"/>
        </a:xfrm>
        <a:custGeom>
          <a:avLst/>
          <a:gdLst/>
          <a:ahLst/>
          <a:cxnLst/>
          <a:rect l="0" t="0" r="0" b="0"/>
          <a:pathLst>
            <a:path>
              <a:moveTo>
                <a:pt x="0" y="456140"/>
              </a:moveTo>
              <a:lnTo>
                <a:pt x="337691" y="45614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921706" y="2460888"/>
        <a:ext cx="40749" cy="40749"/>
      </dsp:txXfrm>
    </dsp:sp>
    <dsp:sp modelId="{5BBA1540-C185-4C60-BC19-3195094B4E0D}">
      <dsp:nvSpPr>
        <dsp:cNvPr id="0" name=""/>
        <dsp:cNvSpPr/>
      </dsp:nvSpPr>
      <dsp:spPr>
        <a:xfrm rot="16200000">
          <a:off x="1534801" y="1542331"/>
          <a:ext cx="1805174" cy="2334003"/>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城市居民最低</a:t>
          </a:r>
          <a:endParaRPr lang="en-US" altLang="zh-CN" sz="2400" kern="1200" dirty="0"/>
        </a:p>
        <a:p>
          <a:pPr marL="0" lvl="0" indent="0" algn="ctr" defTabSz="1066800">
            <a:lnSpc>
              <a:spcPct val="90000"/>
            </a:lnSpc>
            <a:spcBef>
              <a:spcPct val="0"/>
            </a:spcBef>
            <a:spcAft>
              <a:spcPct val="35000"/>
            </a:spcAft>
            <a:buNone/>
          </a:pPr>
          <a:r>
            <a:rPr lang="zh-CN" altLang="zh-CN" sz="2400" kern="1200" dirty="0"/>
            <a:t>生活保障概述</a:t>
          </a:r>
          <a:endParaRPr lang="en-GB" altLang="zh-CN" sz="2400" kern="1200" dirty="0"/>
        </a:p>
      </dsp:txBody>
      <dsp:txXfrm>
        <a:off x="1534801" y="1542331"/>
        <a:ext cx="1805174" cy="2334003"/>
      </dsp:txXfrm>
    </dsp:sp>
    <dsp:sp modelId="{7B85E174-FBF4-411D-955D-B2EE948529C2}">
      <dsp:nvSpPr>
        <dsp:cNvPr id="0" name=""/>
        <dsp:cNvSpPr/>
      </dsp:nvSpPr>
      <dsp:spPr>
        <a:xfrm>
          <a:off x="4279772" y="1892841"/>
          <a:ext cx="339140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问题的提出与研究背景</a:t>
          </a:r>
          <a:endParaRPr lang="en-GB" sz="2400" kern="1200" dirty="0"/>
        </a:p>
      </dsp:txBody>
      <dsp:txXfrm>
        <a:off x="4279772" y="1892841"/>
        <a:ext cx="3391400" cy="720703"/>
      </dsp:txXfrm>
    </dsp:sp>
    <dsp:sp modelId="{551CFCBB-80CE-46CC-9B79-F6E5AA2B730D}">
      <dsp:nvSpPr>
        <dsp:cNvPr id="0" name=""/>
        <dsp:cNvSpPr/>
      </dsp:nvSpPr>
      <dsp:spPr>
        <a:xfrm>
          <a:off x="4279772" y="2870931"/>
          <a:ext cx="4859986"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最低生活保障制度与贫困的概念</a:t>
          </a:r>
          <a:endParaRPr lang="en-GB" sz="2400" kern="1200" dirty="0"/>
        </a:p>
      </dsp:txBody>
      <dsp:txXfrm>
        <a:off x="4279772" y="2870931"/>
        <a:ext cx="4859986" cy="7207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FEB3C-511E-45C8-A421-C9F715066F2F}">
      <dsp:nvSpPr>
        <dsp:cNvPr id="0" name=""/>
        <dsp:cNvSpPr/>
      </dsp:nvSpPr>
      <dsp:spPr>
        <a:xfrm>
          <a:off x="3853777" y="2709333"/>
          <a:ext cx="675382" cy="1010994"/>
        </a:xfrm>
        <a:custGeom>
          <a:avLst/>
          <a:gdLst/>
          <a:ahLst/>
          <a:cxnLst/>
          <a:rect l="0" t="0" r="0" b="0"/>
          <a:pathLst>
            <a:path>
              <a:moveTo>
                <a:pt x="0" y="0"/>
              </a:moveTo>
              <a:lnTo>
                <a:pt x="337691" y="0"/>
              </a:lnTo>
              <a:lnTo>
                <a:pt x="337691" y="1010994"/>
              </a:lnTo>
              <a:lnTo>
                <a:pt x="675382" y="101099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61072" y="3184434"/>
        <a:ext cx="60791" cy="60791"/>
      </dsp:txXfrm>
    </dsp:sp>
    <dsp:sp modelId="{9CB1A8B1-5C07-4788-B6D4-82AFEAAC5B17}">
      <dsp:nvSpPr>
        <dsp:cNvPr id="0" name=""/>
        <dsp:cNvSpPr/>
      </dsp:nvSpPr>
      <dsp:spPr>
        <a:xfrm>
          <a:off x="3853777" y="2663613"/>
          <a:ext cx="675382" cy="91440"/>
        </a:xfrm>
        <a:custGeom>
          <a:avLst/>
          <a:gdLst/>
          <a:ahLst/>
          <a:cxnLst/>
          <a:rect l="0" t="0" r="0" b="0"/>
          <a:pathLst>
            <a:path>
              <a:moveTo>
                <a:pt x="0" y="45720"/>
              </a:moveTo>
              <a:lnTo>
                <a:pt x="337691" y="45720"/>
              </a:lnTo>
              <a:lnTo>
                <a:pt x="337691" y="78624"/>
              </a:lnTo>
              <a:lnTo>
                <a:pt x="675382" y="7862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74564" y="2692428"/>
        <a:ext cx="33809" cy="33809"/>
      </dsp:txXfrm>
    </dsp:sp>
    <dsp:sp modelId="{992DA9AC-9C52-48D9-9656-794455A2C3AF}">
      <dsp:nvSpPr>
        <dsp:cNvPr id="0" name=""/>
        <dsp:cNvSpPr/>
      </dsp:nvSpPr>
      <dsp:spPr>
        <a:xfrm>
          <a:off x="3853777" y="1764147"/>
          <a:ext cx="675382" cy="945185"/>
        </a:xfrm>
        <a:custGeom>
          <a:avLst/>
          <a:gdLst/>
          <a:ahLst/>
          <a:cxnLst/>
          <a:rect l="0" t="0" r="0" b="0"/>
          <a:pathLst>
            <a:path>
              <a:moveTo>
                <a:pt x="0" y="945185"/>
              </a:moveTo>
              <a:lnTo>
                <a:pt x="337691" y="945185"/>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62426" y="2207698"/>
        <a:ext cx="58084" cy="58084"/>
      </dsp:txXfrm>
    </dsp:sp>
    <dsp:sp modelId="{5BBA1540-C185-4C60-BC19-3195094B4E0D}">
      <dsp:nvSpPr>
        <dsp:cNvPr id="0" name=""/>
        <dsp:cNvSpPr/>
      </dsp:nvSpPr>
      <dsp:spPr>
        <a:xfrm rot="16200000">
          <a:off x="1757860" y="1292944"/>
          <a:ext cx="1359055" cy="2832777"/>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最低生活保障制度的原则、对象及标准</a:t>
          </a:r>
          <a:endParaRPr lang="en-GB" altLang="zh-CN" sz="2400" kern="1200" dirty="0"/>
        </a:p>
      </dsp:txBody>
      <dsp:txXfrm>
        <a:off x="1757860" y="1292944"/>
        <a:ext cx="1359055" cy="2832777"/>
      </dsp:txXfrm>
    </dsp:sp>
    <dsp:sp modelId="{7B85E174-FBF4-411D-955D-B2EE948529C2}">
      <dsp:nvSpPr>
        <dsp:cNvPr id="0" name=""/>
        <dsp:cNvSpPr/>
      </dsp:nvSpPr>
      <dsp:spPr>
        <a:xfrm>
          <a:off x="4529159" y="1403796"/>
          <a:ext cx="4859986"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最低生活保障制度原则</a:t>
          </a:r>
          <a:endParaRPr lang="en-GB" sz="2400" kern="1200" dirty="0"/>
        </a:p>
      </dsp:txBody>
      <dsp:txXfrm>
        <a:off x="4529159" y="1403796"/>
        <a:ext cx="4859986" cy="720703"/>
      </dsp:txXfrm>
    </dsp:sp>
    <dsp:sp modelId="{551CFCBB-80CE-46CC-9B79-F6E5AA2B730D}">
      <dsp:nvSpPr>
        <dsp:cNvPr id="0" name=""/>
        <dsp:cNvSpPr/>
      </dsp:nvSpPr>
      <dsp:spPr>
        <a:xfrm>
          <a:off x="4529159" y="2381886"/>
          <a:ext cx="4859986"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最低生活保障制度对象</a:t>
          </a:r>
          <a:endParaRPr lang="en-GB" sz="2400" kern="1200" dirty="0"/>
        </a:p>
      </dsp:txBody>
      <dsp:txXfrm>
        <a:off x="4529159" y="2381886"/>
        <a:ext cx="4859986" cy="720703"/>
      </dsp:txXfrm>
    </dsp:sp>
    <dsp:sp modelId="{6146C6AC-548D-43EC-88F9-FD63A4DC0B18}">
      <dsp:nvSpPr>
        <dsp:cNvPr id="0" name=""/>
        <dsp:cNvSpPr/>
      </dsp:nvSpPr>
      <dsp:spPr>
        <a:xfrm>
          <a:off x="4529159" y="3359976"/>
          <a:ext cx="4859986"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最低生活保障制度标准</a:t>
          </a:r>
          <a:endParaRPr lang="en-GB" sz="2400" kern="1200" dirty="0"/>
        </a:p>
      </dsp:txBody>
      <dsp:txXfrm>
        <a:off x="4529159" y="3359976"/>
        <a:ext cx="4859986" cy="7207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FEB3C-511E-45C8-A421-C9F715066F2F}">
      <dsp:nvSpPr>
        <dsp:cNvPr id="0" name=""/>
        <dsp:cNvSpPr/>
      </dsp:nvSpPr>
      <dsp:spPr>
        <a:xfrm>
          <a:off x="4436598" y="2709333"/>
          <a:ext cx="675382" cy="1010994"/>
        </a:xfrm>
        <a:custGeom>
          <a:avLst/>
          <a:gdLst/>
          <a:ahLst/>
          <a:cxnLst/>
          <a:rect l="0" t="0" r="0" b="0"/>
          <a:pathLst>
            <a:path>
              <a:moveTo>
                <a:pt x="0" y="0"/>
              </a:moveTo>
              <a:lnTo>
                <a:pt x="337691" y="0"/>
              </a:lnTo>
              <a:lnTo>
                <a:pt x="337691" y="1010994"/>
              </a:lnTo>
              <a:lnTo>
                <a:pt x="675382" y="101099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743894" y="3184434"/>
        <a:ext cx="60791" cy="60791"/>
      </dsp:txXfrm>
    </dsp:sp>
    <dsp:sp modelId="{9CB1A8B1-5C07-4788-B6D4-82AFEAAC5B17}">
      <dsp:nvSpPr>
        <dsp:cNvPr id="0" name=""/>
        <dsp:cNvSpPr/>
      </dsp:nvSpPr>
      <dsp:spPr>
        <a:xfrm>
          <a:off x="4436598" y="2663613"/>
          <a:ext cx="675382" cy="91440"/>
        </a:xfrm>
        <a:custGeom>
          <a:avLst/>
          <a:gdLst/>
          <a:ahLst/>
          <a:cxnLst/>
          <a:rect l="0" t="0" r="0" b="0"/>
          <a:pathLst>
            <a:path>
              <a:moveTo>
                <a:pt x="0" y="45720"/>
              </a:moveTo>
              <a:lnTo>
                <a:pt x="337691" y="45720"/>
              </a:lnTo>
              <a:lnTo>
                <a:pt x="337691" y="78624"/>
              </a:lnTo>
              <a:lnTo>
                <a:pt x="675382" y="7862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757385" y="2692428"/>
        <a:ext cx="33809" cy="33809"/>
      </dsp:txXfrm>
    </dsp:sp>
    <dsp:sp modelId="{992DA9AC-9C52-48D9-9656-794455A2C3AF}">
      <dsp:nvSpPr>
        <dsp:cNvPr id="0" name=""/>
        <dsp:cNvSpPr/>
      </dsp:nvSpPr>
      <dsp:spPr>
        <a:xfrm>
          <a:off x="4436598" y="1764147"/>
          <a:ext cx="675382" cy="945185"/>
        </a:xfrm>
        <a:custGeom>
          <a:avLst/>
          <a:gdLst/>
          <a:ahLst/>
          <a:cxnLst/>
          <a:rect l="0" t="0" r="0" b="0"/>
          <a:pathLst>
            <a:path>
              <a:moveTo>
                <a:pt x="0" y="945185"/>
              </a:moveTo>
              <a:lnTo>
                <a:pt x="337691" y="945185"/>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745247" y="2207698"/>
        <a:ext cx="58084" cy="58084"/>
      </dsp:txXfrm>
    </dsp:sp>
    <dsp:sp modelId="{5BBA1540-C185-4C60-BC19-3195094B4E0D}">
      <dsp:nvSpPr>
        <dsp:cNvPr id="0" name=""/>
        <dsp:cNvSpPr/>
      </dsp:nvSpPr>
      <dsp:spPr>
        <a:xfrm rot="16200000">
          <a:off x="2340682" y="1292944"/>
          <a:ext cx="1359055" cy="2832777"/>
        </a:xfrm>
        <a:prstGeom prst="rect">
          <a:avLst/>
        </a:prstGeom>
        <a:noFill/>
        <a:ln w="28575"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最低生活保障制度的原则、对象及标准</a:t>
          </a:r>
          <a:endParaRPr lang="en-GB" altLang="zh-CN" sz="2400" kern="1200" dirty="0"/>
        </a:p>
      </dsp:txBody>
      <dsp:txXfrm>
        <a:off x="2340682" y="1292944"/>
        <a:ext cx="1359055" cy="2832777"/>
      </dsp:txXfrm>
    </dsp:sp>
    <dsp:sp modelId="{7B85E174-FBF4-411D-955D-B2EE948529C2}">
      <dsp:nvSpPr>
        <dsp:cNvPr id="0" name=""/>
        <dsp:cNvSpPr/>
      </dsp:nvSpPr>
      <dsp:spPr>
        <a:xfrm>
          <a:off x="5111981" y="1403796"/>
          <a:ext cx="3694343"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最低生活保障制度原则</a:t>
          </a:r>
          <a:endParaRPr lang="en-GB" sz="2400" kern="1200" dirty="0"/>
        </a:p>
      </dsp:txBody>
      <dsp:txXfrm>
        <a:off x="5111981" y="1403796"/>
        <a:ext cx="3694343" cy="720703"/>
      </dsp:txXfrm>
    </dsp:sp>
    <dsp:sp modelId="{551CFCBB-80CE-46CC-9B79-F6E5AA2B730D}">
      <dsp:nvSpPr>
        <dsp:cNvPr id="0" name=""/>
        <dsp:cNvSpPr/>
      </dsp:nvSpPr>
      <dsp:spPr>
        <a:xfrm>
          <a:off x="5111981" y="2381886"/>
          <a:ext cx="3694343"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最低生活保障制度对象</a:t>
          </a:r>
          <a:endParaRPr lang="en-GB" sz="2400" kern="1200" dirty="0"/>
        </a:p>
      </dsp:txBody>
      <dsp:txXfrm>
        <a:off x="5111981" y="2381886"/>
        <a:ext cx="3694343" cy="720703"/>
      </dsp:txXfrm>
    </dsp:sp>
    <dsp:sp modelId="{6146C6AC-548D-43EC-88F9-FD63A4DC0B18}">
      <dsp:nvSpPr>
        <dsp:cNvPr id="0" name=""/>
        <dsp:cNvSpPr/>
      </dsp:nvSpPr>
      <dsp:spPr>
        <a:xfrm>
          <a:off x="5111981" y="3359976"/>
          <a:ext cx="3694343" cy="720703"/>
        </a:xfrm>
        <a:prstGeom prst="rect">
          <a:avLst/>
        </a:prstGeom>
        <a:solidFill>
          <a:schemeClr val="accent6">
            <a:lumMod val="60000"/>
            <a:lumOff val="40000"/>
          </a:schemeClr>
        </a:solid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最低生活保障制度标准</a:t>
          </a:r>
          <a:endParaRPr lang="en-GB" sz="2400" kern="1200" dirty="0"/>
        </a:p>
      </dsp:txBody>
      <dsp:txXfrm>
        <a:off x="5111981" y="3359976"/>
        <a:ext cx="3694343" cy="72070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A5CB8-84EB-41DF-B8FB-83324679D4B2}"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3BE56-5666-47BD-ABD5-5A15BA314783}" type="slidenum">
              <a:rPr lang="zh-CN" altLang="en-US" smtClean="0"/>
              <a:t>‹#›</a:t>
            </a:fld>
            <a:endParaRPr lang="zh-CN" altLang="en-US"/>
          </a:p>
        </p:txBody>
      </p:sp>
    </p:spTree>
    <p:extLst>
      <p:ext uri="{BB962C8B-B14F-4D97-AF65-F5344CB8AC3E}">
        <p14:creationId xmlns:p14="http://schemas.microsoft.com/office/powerpoint/2010/main" val="99038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12</a:t>
            </a:fld>
            <a:endParaRPr lang="en-GB"/>
          </a:p>
        </p:txBody>
      </p:sp>
    </p:spTree>
    <p:extLst>
      <p:ext uri="{BB962C8B-B14F-4D97-AF65-F5344CB8AC3E}">
        <p14:creationId xmlns:p14="http://schemas.microsoft.com/office/powerpoint/2010/main" val="161506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13</a:t>
            </a:fld>
            <a:endParaRPr lang="en-GB"/>
          </a:p>
        </p:txBody>
      </p:sp>
    </p:spTree>
    <p:extLst>
      <p:ext uri="{BB962C8B-B14F-4D97-AF65-F5344CB8AC3E}">
        <p14:creationId xmlns:p14="http://schemas.microsoft.com/office/powerpoint/2010/main" val="91933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a:p>
        </p:txBody>
      </p:sp>
    </p:spTree>
    <p:extLst>
      <p:ext uri="{BB962C8B-B14F-4D97-AF65-F5344CB8AC3E}">
        <p14:creationId xmlns:p14="http://schemas.microsoft.com/office/powerpoint/2010/main" val="2439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a:p>
        </p:txBody>
      </p:sp>
    </p:spTree>
    <p:extLst>
      <p:ext uri="{BB962C8B-B14F-4D97-AF65-F5344CB8AC3E}">
        <p14:creationId xmlns:p14="http://schemas.microsoft.com/office/powerpoint/2010/main" val="55831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16</a:t>
            </a:fld>
            <a:endParaRPr lang="en-GB"/>
          </a:p>
        </p:txBody>
      </p:sp>
    </p:spTree>
    <p:extLst>
      <p:ext uri="{BB962C8B-B14F-4D97-AF65-F5344CB8AC3E}">
        <p14:creationId xmlns:p14="http://schemas.microsoft.com/office/powerpoint/2010/main" val="1301930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17</a:t>
            </a:fld>
            <a:endParaRPr lang="en-GB"/>
          </a:p>
        </p:txBody>
      </p:sp>
    </p:spTree>
    <p:extLst>
      <p:ext uri="{BB962C8B-B14F-4D97-AF65-F5344CB8AC3E}">
        <p14:creationId xmlns:p14="http://schemas.microsoft.com/office/powerpoint/2010/main" val="264055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a:p>
        </p:txBody>
      </p:sp>
    </p:spTree>
    <p:extLst>
      <p:ext uri="{BB962C8B-B14F-4D97-AF65-F5344CB8AC3E}">
        <p14:creationId xmlns:p14="http://schemas.microsoft.com/office/powerpoint/2010/main" val="66466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19</a:t>
            </a:fld>
            <a:endParaRPr lang="en-GB"/>
          </a:p>
        </p:txBody>
      </p:sp>
    </p:spTree>
    <p:extLst>
      <p:ext uri="{BB962C8B-B14F-4D97-AF65-F5344CB8AC3E}">
        <p14:creationId xmlns:p14="http://schemas.microsoft.com/office/powerpoint/2010/main" val="418713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20</a:t>
            </a:fld>
            <a:endParaRPr lang="en-GB"/>
          </a:p>
        </p:txBody>
      </p:sp>
    </p:spTree>
    <p:extLst>
      <p:ext uri="{BB962C8B-B14F-4D97-AF65-F5344CB8AC3E}">
        <p14:creationId xmlns:p14="http://schemas.microsoft.com/office/powerpoint/2010/main" val="166456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21</a:t>
            </a:fld>
            <a:endParaRPr lang="en-GB"/>
          </a:p>
        </p:txBody>
      </p:sp>
    </p:spTree>
    <p:extLst>
      <p:ext uri="{BB962C8B-B14F-4D97-AF65-F5344CB8AC3E}">
        <p14:creationId xmlns:p14="http://schemas.microsoft.com/office/powerpoint/2010/main" val="399167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22</a:t>
            </a:fld>
            <a:endParaRPr lang="en-GB"/>
          </a:p>
        </p:txBody>
      </p:sp>
    </p:spTree>
    <p:extLst>
      <p:ext uri="{BB962C8B-B14F-4D97-AF65-F5344CB8AC3E}">
        <p14:creationId xmlns:p14="http://schemas.microsoft.com/office/powerpoint/2010/main" val="124853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24</a:t>
            </a:fld>
            <a:endParaRPr lang="en-GB"/>
          </a:p>
        </p:txBody>
      </p:sp>
    </p:spTree>
    <p:extLst>
      <p:ext uri="{BB962C8B-B14F-4D97-AF65-F5344CB8AC3E}">
        <p14:creationId xmlns:p14="http://schemas.microsoft.com/office/powerpoint/2010/main" val="1411853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25</a:t>
            </a:fld>
            <a:endParaRPr lang="en-GB"/>
          </a:p>
        </p:txBody>
      </p:sp>
    </p:spTree>
    <p:extLst>
      <p:ext uri="{BB962C8B-B14F-4D97-AF65-F5344CB8AC3E}">
        <p14:creationId xmlns:p14="http://schemas.microsoft.com/office/powerpoint/2010/main" val="1763447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26</a:t>
            </a:fld>
            <a:endParaRPr lang="en-GB"/>
          </a:p>
        </p:txBody>
      </p:sp>
    </p:spTree>
    <p:extLst>
      <p:ext uri="{BB962C8B-B14F-4D97-AF65-F5344CB8AC3E}">
        <p14:creationId xmlns:p14="http://schemas.microsoft.com/office/powerpoint/2010/main" val="1331177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27</a:t>
            </a:fld>
            <a:endParaRPr lang="en-GB"/>
          </a:p>
        </p:txBody>
      </p:sp>
    </p:spTree>
    <p:extLst>
      <p:ext uri="{BB962C8B-B14F-4D97-AF65-F5344CB8AC3E}">
        <p14:creationId xmlns:p14="http://schemas.microsoft.com/office/powerpoint/2010/main" val="2347530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28</a:t>
            </a:fld>
            <a:endParaRPr lang="en-GB"/>
          </a:p>
        </p:txBody>
      </p:sp>
    </p:spTree>
    <p:extLst>
      <p:ext uri="{BB962C8B-B14F-4D97-AF65-F5344CB8AC3E}">
        <p14:creationId xmlns:p14="http://schemas.microsoft.com/office/powerpoint/2010/main" val="1298460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29</a:t>
            </a:fld>
            <a:endParaRPr lang="en-GB"/>
          </a:p>
        </p:txBody>
      </p:sp>
    </p:spTree>
    <p:extLst>
      <p:ext uri="{BB962C8B-B14F-4D97-AF65-F5344CB8AC3E}">
        <p14:creationId xmlns:p14="http://schemas.microsoft.com/office/powerpoint/2010/main" val="2926591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31</a:t>
            </a:fld>
            <a:endParaRPr lang="en-GB"/>
          </a:p>
        </p:txBody>
      </p:sp>
    </p:spTree>
    <p:extLst>
      <p:ext uri="{BB962C8B-B14F-4D97-AF65-F5344CB8AC3E}">
        <p14:creationId xmlns:p14="http://schemas.microsoft.com/office/powerpoint/2010/main" val="7917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32</a:t>
            </a:fld>
            <a:endParaRPr lang="en-GB"/>
          </a:p>
        </p:txBody>
      </p:sp>
    </p:spTree>
    <p:extLst>
      <p:ext uri="{BB962C8B-B14F-4D97-AF65-F5344CB8AC3E}">
        <p14:creationId xmlns:p14="http://schemas.microsoft.com/office/powerpoint/2010/main" val="546485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33</a:t>
            </a:fld>
            <a:endParaRPr lang="en-GB"/>
          </a:p>
        </p:txBody>
      </p:sp>
    </p:spTree>
    <p:extLst>
      <p:ext uri="{BB962C8B-B14F-4D97-AF65-F5344CB8AC3E}">
        <p14:creationId xmlns:p14="http://schemas.microsoft.com/office/powerpoint/2010/main" val="58639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34</a:t>
            </a:fld>
            <a:endParaRPr lang="en-GB"/>
          </a:p>
        </p:txBody>
      </p:sp>
    </p:spTree>
    <p:extLst>
      <p:ext uri="{BB962C8B-B14F-4D97-AF65-F5344CB8AC3E}">
        <p14:creationId xmlns:p14="http://schemas.microsoft.com/office/powerpoint/2010/main" val="3743554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35</a:t>
            </a:fld>
            <a:endParaRPr lang="en-GB"/>
          </a:p>
        </p:txBody>
      </p:sp>
    </p:spTree>
    <p:extLst>
      <p:ext uri="{BB962C8B-B14F-4D97-AF65-F5344CB8AC3E}">
        <p14:creationId xmlns:p14="http://schemas.microsoft.com/office/powerpoint/2010/main" val="136323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36</a:t>
            </a:fld>
            <a:endParaRPr lang="en-GB"/>
          </a:p>
        </p:txBody>
      </p:sp>
    </p:spTree>
    <p:extLst>
      <p:ext uri="{BB962C8B-B14F-4D97-AF65-F5344CB8AC3E}">
        <p14:creationId xmlns:p14="http://schemas.microsoft.com/office/powerpoint/2010/main" val="1601372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37</a:t>
            </a:fld>
            <a:endParaRPr lang="en-GB"/>
          </a:p>
        </p:txBody>
      </p:sp>
    </p:spTree>
    <p:extLst>
      <p:ext uri="{BB962C8B-B14F-4D97-AF65-F5344CB8AC3E}">
        <p14:creationId xmlns:p14="http://schemas.microsoft.com/office/powerpoint/2010/main" val="885210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38</a:t>
            </a:fld>
            <a:endParaRPr lang="en-GB"/>
          </a:p>
        </p:txBody>
      </p:sp>
    </p:spTree>
    <p:extLst>
      <p:ext uri="{BB962C8B-B14F-4D97-AF65-F5344CB8AC3E}">
        <p14:creationId xmlns:p14="http://schemas.microsoft.com/office/powerpoint/2010/main" val="1391038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39</a:t>
            </a:fld>
            <a:endParaRPr lang="en-GB"/>
          </a:p>
        </p:txBody>
      </p:sp>
    </p:spTree>
    <p:extLst>
      <p:ext uri="{BB962C8B-B14F-4D97-AF65-F5344CB8AC3E}">
        <p14:creationId xmlns:p14="http://schemas.microsoft.com/office/powerpoint/2010/main" val="3836692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40</a:t>
            </a:fld>
            <a:endParaRPr lang="en-GB"/>
          </a:p>
        </p:txBody>
      </p:sp>
    </p:spTree>
    <p:extLst>
      <p:ext uri="{BB962C8B-B14F-4D97-AF65-F5344CB8AC3E}">
        <p14:creationId xmlns:p14="http://schemas.microsoft.com/office/powerpoint/2010/main" val="344654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41</a:t>
            </a:fld>
            <a:endParaRPr lang="en-GB"/>
          </a:p>
        </p:txBody>
      </p:sp>
    </p:spTree>
    <p:extLst>
      <p:ext uri="{BB962C8B-B14F-4D97-AF65-F5344CB8AC3E}">
        <p14:creationId xmlns:p14="http://schemas.microsoft.com/office/powerpoint/2010/main" val="11128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43</a:t>
            </a:fld>
            <a:endParaRPr lang="en-GB"/>
          </a:p>
        </p:txBody>
      </p:sp>
    </p:spTree>
    <p:extLst>
      <p:ext uri="{BB962C8B-B14F-4D97-AF65-F5344CB8AC3E}">
        <p14:creationId xmlns:p14="http://schemas.microsoft.com/office/powerpoint/2010/main" val="2751796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02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291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728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5616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054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287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393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0707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216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4241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441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11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654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2815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3467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0259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283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5905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449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778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4638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01426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410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826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18239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1789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68065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951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5869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1302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1063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147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4015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800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3721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1684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7560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3598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38865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392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35502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303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326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10</a:t>
            </a:fld>
            <a:endParaRPr lang="en-GB"/>
          </a:p>
        </p:txBody>
      </p:sp>
    </p:spTree>
    <p:extLst>
      <p:ext uri="{BB962C8B-B14F-4D97-AF65-F5344CB8AC3E}">
        <p14:creationId xmlns:p14="http://schemas.microsoft.com/office/powerpoint/2010/main" val="147584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5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491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1771410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55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E7428B4-611A-4463-8133-245E2256197F}"/>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797FE864-5279-4243-A8C1-F903A60BFE71}"/>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4D949FC3-94CC-4193-BEBC-BE322DE704F3}"/>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1721502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0158" y="3044279"/>
            <a:ext cx="5211683" cy="769441"/>
          </a:xfrm>
          <a:prstGeom prst="rect">
            <a:avLst/>
          </a:prstGeom>
          <a:noFill/>
        </p:spPr>
        <p:txBody>
          <a:bodyPr wrap="none" rtlCol="0">
            <a:spAutoFit/>
          </a:bodyPr>
          <a:lstStyle/>
          <a:p>
            <a:r>
              <a:rPr lang="zh-CN" altLang="en-US" sz="4400" b="1" dirty="0"/>
              <a:t>第十二章    社会优抚</a:t>
            </a:r>
            <a:endParaRPr lang="en-US" altLang="zh-CN" sz="4400" b="1" dirty="0"/>
          </a:p>
        </p:txBody>
      </p:sp>
    </p:spTree>
    <p:extLst>
      <p:ext uri="{BB962C8B-B14F-4D97-AF65-F5344CB8AC3E}">
        <p14:creationId xmlns:p14="http://schemas.microsoft.com/office/powerpoint/2010/main" val="187231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7DF960-D6B4-4C11-A886-261AFE093869}"/>
              </a:ext>
            </a:extLst>
          </p:cNvPr>
          <p:cNvGrpSpPr/>
          <p:nvPr/>
        </p:nvGrpSpPr>
        <p:grpSpPr>
          <a:xfrm>
            <a:off x="3103029" y="1833712"/>
            <a:ext cx="6404524" cy="4228801"/>
            <a:chOff x="3080995" y="1503206"/>
            <a:chExt cx="6404524" cy="4228801"/>
          </a:xfrm>
        </p:grpSpPr>
        <p:sp>
          <p:nvSpPr>
            <p:cNvPr id="2" name="文本框 1"/>
            <p:cNvSpPr txBox="1"/>
            <p:nvPr/>
          </p:nvSpPr>
          <p:spPr>
            <a:xfrm>
              <a:off x="3080996" y="1503206"/>
              <a:ext cx="5049452" cy="707886"/>
            </a:xfrm>
            <a:prstGeom prst="rect">
              <a:avLst/>
            </a:prstGeom>
            <a:noFill/>
          </p:spPr>
          <p:txBody>
            <a:bodyPr wrap="square" rtlCol="0">
              <a:spAutoFit/>
            </a:bodyPr>
            <a:lstStyle/>
            <a:p>
              <a:pPr algn="ctr"/>
              <a:r>
                <a:rPr lang="zh-CN" altLang="en-US" sz="4000" b="1" dirty="0"/>
                <a:t>第十二章   社会优抚</a:t>
              </a:r>
            </a:p>
          </p:txBody>
        </p:sp>
        <p:grpSp>
          <p:nvGrpSpPr>
            <p:cNvPr id="3" name="组合 2">
              <a:extLst>
                <a:ext uri="{FF2B5EF4-FFF2-40B4-BE49-F238E27FC236}">
                  <a16:creationId xmlns:a16="http://schemas.microsoft.com/office/drawing/2014/main" id="{09889DFC-907D-4CFE-9175-34C0421CB417}"/>
                </a:ext>
              </a:extLst>
            </p:cNvPr>
            <p:cNvGrpSpPr/>
            <p:nvPr/>
          </p:nvGrpSpPr>
          <p:grpSpPr>
            <a:xfrm>
              <a:off x="3080995" y="2410682"/>
              <a:ext cx="6404524" cy="3321325"/>
              <a:chOff x="3080995" y="2410682"/>
              <a:chExt cx="6404524" cy="3321325"/>
            </a:xfrm>
          </p:grpSpPr>
          <p:sp>
            <p:nvSpPr>
              <p:cNvPr id="7" name="Rectangle 6">
                <a:extLst>
                  <a:ext uri="{FF2B5EF4-FFF2-40B4-BE49-F238E27FC236}">
                    <a16:creationId xmlns:a16="http://schemas.microsoft.com/office/drawing/2014/main" id="{115FA8BC-822F-4883-B887-BA1A38F7FA12}"/>
                  </a:ext>
                </a:extLst>
              </p:cNvPr>
              <p:cNvSpPr/>
              <p:nvPr/>
            </p:nvSpPr>
            <p:spPr>
              <a:xfrm>
                <a:off x="3080996" y="2410682"/>
                <a:ext cx="5049452"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社会优抚的内容和特点</a:t>
                </a:r>
              </a:p>
            </p:txBody>
          </p:sp>
          <p:sp>
            <p:nvSpPr>
              <p:cNvPr id="8" name="Rectangle 7">
                <a:extLst>
                  <a:ext uri="{FF2B5EF4-FFF2-40B4-BE49-F238E27FC236}">
                    <a16:creationId xmlns:a16="http://schemas.microsoft.com/office/drawing/2014/main" id="{496C3528-4EC8-48BC-9E55-2C141A263670}"/>
                  </a:ext>
                </a:extLst>
              </p:cNvPr>
              <p:cNvSpPr/>
              <p:nvPr/>
            </p:nvSpPr>
            <p:spPr>
              <a:xfrm>
                <a:off x="3080997" y="3216233"/>
                <a:ext cx="606300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社会优抚的形式、原则和作用</a:t>
                </a:r>
              </a:p>
            </p:txBody>
          </p:sp>
          <p:sp>
            <p:nvSpPr>
              <p:cNvPr id="9" name="Rectangle 8">
                <a:extLst>
                  <a:ext uri="{FF2B5EF4-FFF2-40B4-BE49-F238E27FC236}">
                    <a16:creationId xmlns:a16="http://schemas.microsoft.com/office/drawing/2014/main" id="{FAAC986D-CD29-458C-BF64-227A465E3673}"/>
                  </a:ext>
                </a:extLst>
              </p:cNvPr>
              <p:cNvSpPr/>
              <p:nvPr/>
            </p:nvSpPr>
            <p:spPr>
              <a:xfrm>
                <a:off x="3080996" y="4021784"/>
                <a:ext cx="6063005"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社会优抚的对象、标准和资金</a:t>
                </a:r>
              </a:p>
            </p:txBody>
          </p:sp>
          <p:sp>
            <p:nvSpPr>
              <p:cNvPr id="10" name="Rectangle 9">
                <a:extLst>
                  <a:ext uri="{FF2B5EF4-FFF2-40B4-BE49-F238E27FC236}">
                    <a16:creationId xmlns:a16="http://schemas.microsoft.com/office/drawing/2014/main" id="{0A193A46-6CB8-4D74-9CD3-1134DED3C71C}"/>
                  </a:ext>
                </a:extLst>
              </p:cNvPr>
              <p:cNvSpPr/>
              <p:nvPr/>
            </p:nvSpPr>
            <p:spPr>
              <a:xfrm>
                <a:off x="3080995" y="4827335"/>
                <a:ext cx="640452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中国社会优抚事业的现状及改革</a:t>
                </a:r>
              </a:p>
            </p:txBody>
          </p:sp>
        </p:grpSp>
      </p:grpSp>
    </p:spTree>
    <p:extLst>
      <p:ext uri="{BB962C8B-B14F-4D97-AF65-F5344CB8AC3E}">
        <p14:creationId xmlns:p14="http://schemas.microsoft.com/office/powerpoint/2010/main" val="1786461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1397963" y="1113367"/>
          <a:ext cx="939607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09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66400" y="2945726"/>
            <a:ext cx="9195273" cy="1428211"/>
          </a:xfrm>
          <a:prstGeom prst="rect">
            <a:avLst/>
          </a:prstGeom>
        </p:spPr>
        <p:txBody>
          <a:bodyPr wrap="square">
            <a:spAutoFit/>
          </a:bodyPr>
          <a:lstStyle/>
          <a:p>
            <a:pPr>
              <a:lnSpc>
                <a:spcPct val="150000"/>
              </a:lnSpc>
            </a:pPr>
            <a:r>
              <a:rPr lang="zh-CN" altLang="en-US" sz="2000" dirty="0">
                <a:solidFill>
                  <a:srgbClr val="FF0000"/>
                </a:solidFill>
              </a:rPr>
              <a:t>社会优抚制度</a:t>
            </a:r>
            <a:r>
              <a:rPr lang="zh-CN" altLang="en-US" sz="2000" dirty="0"/>
              <a:t>是社会保障制度中的一个重要组成部分。它是</a:t>
            </a:r>
            <a:r>
              <a:rPr lang="zh-CN" altLang="en-US" sz="2000" dirty="0">
                <a:solidFill>
                  <a:srgbClr val="FF0000"/>
                </a:solidFill>
              </a:rPr>
              <a:t>国家</a:t>
            </a:r>
            <a:r>
              <a:rPr lang="zh-CN" altLang="en-US" sz="2000" dirty="0"/>
              <a:t>以</a:t>
            </a:r>
            <a:r>
              <a:rPr lang="zh-CN" altLang="en-US" sz="2000" dirty="0">
                <a:solidFill>
                  <a:srgbClr val="FF0000"/>
                </a:solidFill>
              </a:rPr>
              <a:t>法定的形式</a:t>
            </a:r>
            <a:r>
              <a:rPr lang="zh-CN" altLang="en-US" sz="2000" dirty="0"/>
              <a:t>，通过</a:t>
            </a:r>
            <a:r>
              <a:rPr lang="zh-CN" altLang="en-US" sz="2000" dirty="0">
                <a:solidFill>
                  <a:srgbClr val="FF0000"/>
                </a:solidFill>
              </a:rPr>
              <a:t>政府行为</a:t>
            </a:r>
            <a:r>
              <a:rPr lang="zh-CN" altLang="en-US" sz="2000" dirty="0"/>
              <a:t>，对社会有</a:t>
            </a:r>
            <a:r>
              <a:rPr lang="zh-CN" altLang="en-US" sz="2000" dirty="0">
                <a:solidFill>
                  <a:srgbClr val="FF0000"/>
                </a:solidFill>
              </a:rPr>
              <a:t>特殊贡献者</a:t>
            </a:r>
            <a:r>
              <a:rPr lang="zh-CN" altLang="en-US" sz="2000" dirty="0"/>
              <a:t>及</a:t>
            </a:r>
            <a:r>
              <a:rPr lang="zh-CN" altLang="en-US" sz="2000" dirty="0">
                <a:solidFill>
                  <a:srgbClr val="FF0000"/>
                </a:solidFill>
              </a:rPr>
              <a:t>其家属</a:t>
            </a:r>
            <a:r>
              <a:rPr lang="zh-CN" altLang="en-US" sz="2000" dirty="0"/>
              <a:t>实行的具有</a:t>
            </a:r>
            <a:r>
              <a:rPr lang="zh-CN" altLang="en-US" sz="2000" dirty="0">
                <a:solidFill>
                  <a:srgbClr val="FF0000"/>
                </a:solidFill>
              </a:rPr>
              <a:t>褒扬</a:t>
            </a:r>
            <a:r>
              <a:rPr lang="zh-CN" altLang="en-US" sz="2000" dirty="0"/>
              <a:t>和</a:t>
            </a:r>
            <a:r>
              <a:rPr lang="zh-CN" altLang="en-US" sz="2000" dirty="0">
                <a:solidFill>
                  <a:srgbClr val="FF0000"/>
                </a:solidFill>
              </a:rPr>
              <a:t>优待抚恤</a:t>
            </a:r>
            <a:r>
              <a:rPr lang="zh-CN" altLang="en-US" sz="2000" dirty="0"/>
              <a:t>性质的社会保障措施。</a:t>
            </a:r>
          </a:p>
        </p:txBody>
      </p:sp>
      <p:sp>
        <p:nvSpPr>
          <p:cNvPr id="2" name="矩形 1"/>
          <p:cNvSpPr/>
          <p:nvPr/>
        </p:nvSpPr>
        <p:spPr>
          <a:xfrm>
            <a:off x="2080255" y="4819447"/>
            <a:ext cx="8850982" cy="966547"/>
          </a:xfrm>
          <a:prstGeom prst="rect">
            <a:avLst/>
          </a:prstGeom>
        </p:spPr>
        <p:txBody>
          <a:bodyPr wrap="square">
            <a:spAutoFit/>
          </a:bodyPr>
          <a:lstStyle/>
          <a:p>
            <a:pPr>
              <a:lnSpc>
                <a:spcPct val="150000"/>
              </a:lnSpc>
            </a:pPr>
            <a:r>
              <a:rPr lang="zh-CN" altLang="en-US" sz="2000" dirty="0"/>
              <a:t>▶  社会优抚制度与其他社会保障制度的不同之处，是其</a:t>
            </a:r>
            <a:r>
              <a:rPr lang="zh-CN" altLang="en-US" sz="2000" dirty="0">
                <a:solidFill>
                  <a:srgbClr val="FF0000"/>
                </a:solidFill>
              </a:rPr>
              <a:t>保障对象的特殊性</a:t>
            </a:r>
            <a:r>
              <a:rPr lang="zh-CN" altLang="en-US" sz="2000" dirty="0"/>
              <a:t>，它是针对</a:t>
            </a:r>
            <a:r>
              <a:rPr lang="zh-CN" altLang="en-US" sz="2000" dirty="0">
                <a:solidFill>
                  <a:srgbClr val="FF0000"/>
                </a:solidFill>
              </a:rPr>
              <a:t>特殊社会成员</a:t>
            </a:r>
            <a:r>
              <a:rPr lang="zh-CN" altLang="en-US" sz="2000" dirty="0"/>
              <a:t>所实行的优待抚恤。</a:t>
            </a:r>
          </a:p>
        </p:txBody>
      </p:sp>
      <p:grpSp>
        <p:nvGrpSpPr>
          <p:cNvPr id="8" name="组合 7">
            <a:extLst>
              <a:ext uri="{FF2B5EF4-FFF2-40B4-BE49-F238E27FC236}">
                <a16:creationId xmlns:a16="http://schemas.microsoft.com/office/drawing/2014/main" id="{F8B57A81-847D-456F-9709-E7DA1840C010}"/>
              </a:ext>
            </a:extLst>
          </p:cNvPr>
          <p:cNvGrpSpPr/>
          <p:nvPr/>
        </p:nvGrpSpPr>
        <p:grpSpPr>
          <a:xfrm>
            <a:off x="327812" y="952864"/>
            <a:ext cx="5317616" cy="1655240"/>
            <a:chOff x="107475" y="941847"/>
            <a:chExt cx="5317616" cy="1655240"/>
          </a:xfrm>
        </p:grpSpPr>
        <p:sp>
          <p:nvSpPr>
            <p:cNvPr id="9" name="文本框 8">
              <a:extLst>
                <a:ext uri="{FF2B5EF4-FFF2-40B4-BE49-F238E27FC236}">
                  <a16:creationId xmlns:a16="http://schemas.microsoft.com/office/drawing/2014/main" id="{4A44F518-6F9C-4100-8D20-311223418787}"/>
                </a:ext>
              </a:extLst>
            </p:cNvPr>
            <p:cNvSpPr txBox="1"/>
            <p:nvPr/>
          </p:nvSpPr>
          <p:spPr>
            <a:xfrm>
              <a:off x="393603" y="2196977"/>
              <a:ext cx="3579826" cy="400110"/>
            </a:xfrm>
            <a:prstGeom prst="rect">
              <a:avLst/>
            </a:prstGeom>
            <a:noFill/>
          </p:spPr>
          <p:txBody>
            <a:bodyPr wrap="none" rtlCol="0">
              <a:spAutoFit/>
            </a:bodyPr>
            <a:lstStyle/>
            <a:p>
              <a:r>
                <a:rPr lang="zh-CN" altLang="en-US" sz="2000" b="1" dirty="0"/>
                <a:t>　</a:t>
              </a:r>
              <a:r>
                <a:rPr lang="en-US" altLang="zh-CN" sz="2000" b="1" dirty="0"/>
                <a:t>12.1.1   </a:t>
              </a:r>
              <a:r>
                <a:rPr lang="zh-CN" altLang="en-US" sz="2000" b="1" dirty="0"/>
                <a:t>一、社会优抚的概念</a:t>
              </a:r>
              <a:endParaRPr lang="en-US" altLang="zh-CN" sz="2000" b="1" dirty="0"/>
            </a:p>
          </p:txBody>
        </p:sp>
        <p:grpSp>
          <p:nvGrpSpPr>
            <p:cNvPr id="10" name="组合 9">
              <a:extLst>
                <a:ext uri="{FF2B5EF4-FFF2-40B4-BE49-F238E27FC236}">
                  <a16:creationId xmlns:a16="http://schemas.microsoft.com/office/drawing/2014/main" id="{3C61BF7E-ED5B-4FEA-BC09-246D36ABECFD}"/>
                </a:ext>
              </a:extLst>
            </p:cNvPr>
            <p:cNvGrpSpPr/>
            <p:nvPr/>
          </p:nvGrpSpPr>
          <p:grpSpPr>
            <a:xfrm>
              <a:off x="107475" y="941847"/>
              <a:ext cx="5317616" cy="1638149"/>
              <a:chOff x="107475" y="941847"/>
              <a:chExt cx="5317616" cy="1638149"/>
            </a:xfrm>
          </p:grpSpPr>
          <p:grpSp>
            <p:nvGrpSpPr>
              <p:cNvPr id="11" name="组合 10">
                <a:extLst>
                  <a:ext uri="{FF2B5EF4-FFF2-40B4-BE49-F238E27FC236}">
                    <a16:creationId xmlns:a16="http://schemas.microsoft.com/office/drawing/2014/main" id="{895DF8D6-CB62-4D5C-B4DE-4CA7A00AEA26}"/>
                  </a:ext>
                </a:extLst>
              </p:cNvPr>
              <p:cNvGrpSpPr/>
              <p:nvPr/>
            </p:nvGrpSpPr>
            <p:grpSpPr>
              <a:xfrm>
                <a:off x="107475" y="941847"/>
                <a:ext cx="4508469" cy="1075484"/>
                <a:chOff x="107475" y="941847"/>
                <a:chExt cx="4508469" cy="1075484"/>
              </a:xfrm>
            </p:grpSpPr>
            <p:sp>
              <p:nvSpPr>
                <p:cNvPr id="13" name="文本框 12">
                  <a:extLst>
                    <a:ext uri="{FF2B5EF4-FFF2-40B4-BE49-F238E27FC236}">
                      <a16:creationId xmlns:a16="http://schemas.microsoft.com/office/drawing/2014/main" id="{4A2A866B-8F6D-463F-AAE4-96BB7B2DAAF2}"/>
                    </a:ext>
                  </a:extLst>
                </p:cNvPr>
                <p:cNvSpPr txBox="1"/>
                <p:nvPr/>
              </p:nvSpPr>
              <p:spPr>
                <a:xfrm>
                  <a:off x="107475" y="941847"/>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14" name="矩形 13">
                  <a:extLst>
                    <a:ext uri="{FF2B5EF4-FFF2-40B4-BE49-F238E27FC236}">
                      <a16:creationId xmlns:a16="http://schemas.microsoft.com/office/drawing/2014/main" id="{1160718E-4B7E-4E6A-A31B-6C0BE4F72E68}"/>
                    </a:ext>
                  </a:extLst>
                </p:cNvPr>
                <p:cNvSpPr/>
                <p:nvPr/>
              </p:nvSpPr>
              <p:spPr>
                <a:xfrm>
                  <a:off x="471074" y="1586444"/>
                  <a:ext cx="4144870" cy="430887"/>
                </a:xfrm>
                <a:prstGeom prst="rect">
                  <a:avLst/>
                </a:prstGeom>
                <a:noFill/>
              </p:spPr>
              <p:txBody>
                <a:bodyPr wrap="square" rtlCol="0">
                  <a:spAutoFit/>
                </a:bodyPr>
                <a:lstStyle/>
                <a:p>
                  <a:pPr algn="ctr"/>
                  <a:r>
                    <a:rPr lang="en-US" altLang="zh-CN" sz="2200" b="1" dirty="0"/>
                    <a:t>12.1</a:t>
                  </a:r>
                  <a:r>
                    <a:rPr lang="zh-CN" altLang="en-US" sz="2200" b="1" dirty="0"/>
                    <a:t>     社会优抚的内容和特点</a:t>
                  </a:r>
                </a:p>
              </p:txBody>
            </p:sp>
          </p:grpSp>
          <p:sp>
            <p:nvSpPr>
              <p:cNvPr id="12" name="文本框 11">
                <a:extLst>
                  <a:ext uri="{FF2B5EF4-FFF2-40B4-BE49-F238E27FC236}">
                    <a16:creationId xmlns:a16="http://schemas.microsoft.com/office/drawing/2014/main" id="{B1068548-C06E-4518-B411-1B265C01B568}"/>
                  </a:ext>
                </a:extLst>
              </p:cNvPr>
              <p:cNvSpPr txBox="1"/>
              <p:nvPr/>
            </p:nvSpPr>
            <p:spPr>
              <a:xfrm>
                <a:off x="4051307" y="2210664"/>
                <a:ext cx="137378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名词解释题</a:t>
                </a:r>
              </a:p>
            </p:txBody>
          </p:sp>
        </p:grpSp>
      </p:grpSp>
      <p:pic>
        <p:nvPicPr>
          <p:cNvPr id="3" name="图片 2">
            <a:extLst>
              <a:ext uri="{FF2B5EF4-FFF2-40B4-BE49-F238E27FC236}">
                <a16:creationId xmlns:a16="http://schemas.microsoft.com/office/drawing/2014/main" id="{18EE6EE5-4819-4C68-8081-3292A43F32FB}"/>
              </a:ext>
            </a:extLst>
          </p:cNvPr>
          <p:cNvPicPr>
            <a:picLocks noChangeAspect="1"/>
          </p:cNvPicPr>
          <p:nvPr/>
        </p:nvPicPr>
        <p:blipFill>
          <a:blip r:embed="rId3"/>
          <a:stretch>
            <a:fillRect/>
          </a:stretch>
        </p:blipFill>
        <p:spPr>
          <a:xfrm>
            <a:off x="8779282" y="129091"/>
            <a:ext cx="4303909" cy="2481307"/>
          </a:xfrm>
          <a:prstGeom prst="rect">
            <a:avLst/>
          </a:prstGeom>
        </p:spPr>
      </p:pic>
      <p:sp>
        <p:nvSpPr>
          <p:cNvPr id="4" name="矩形 3">
            <a:extLst>
              <a:ext uri="{FF2B5EF4-FFF2-40B4-BE49-F238E27FC236}">
                <a16:creationId xmlns:a16="http://schemas.microsoft.com/office/drawing/2014/main" id="{990A95B1-54B3-4BC8-838B-F07734718B8F}"/>
              </a:ext>
            </a:extLst>
          </p:cNvPr>
          <p:cNvSpPr/>
          <p:nvPr/>
        </p:nvSpPr>
        <p:spPr>
          <a:xfrm>
            <a:off x="1038447" y="176111"/>
            <a:ext cx="2967479" cy="369332"/>
          </a:xfrm>
          <a:prstGeom prst="rect">
            <a:avLst/>
          </a:prstGeom>
        </p:spPr>
        <p:txBody>
          <a:bodyPr wrap="none">
            <a:spAutoFit/>
          </a:bodyPr>
          <a:lstStyle/>
          <a:p>
            <a:r>
              <a:rPr lang="en-US" altLang="zh-CN" dirty="0">
                <a:latin typeface="Helvetica Neue For Number"/>
              </a:rPr>
              <a:t>12.1.1 </a:t>
            </a:r>
            <a:r>
              <a:rPr lang="zh-CN" altLang="en-US" dirty="0">
                <a:latin typeface="Helvetica Neue For Number"/>
              </a:rPr>
              <a:t>一、社会优抚的概念</a:t>
            </a:r>
            <a:endParaRPr lang="zh-CN" altLang="en-US" dirty="0"/>
          </a:p>
        </p:txBody>
      </p:sp>
    </p:spTree>
    <p:extLst>
      <p:ext uri="{BB962C8B-B14F-4D97-AF65-F5344CB8AC3E}">
        <p14:creationId xmlns:p14="http://schemas.microsoft.com/office/powerpoint/2010/main" val="2141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46376" y="4009530"/>
            <a:ext cx="1052135" cy="1323439"/>
          </a:xfrm>
          <a:prstGeom prst="rect">
            <a:avLst/>
          </a:prstGeom>
          <a:solidFill>
            <a:schemeClr val="accent6">
              <a:lumMod val="60000"/>
              <a:lumOff val="40000"/>
            </a:schemeClr>
          </a:solidFill>
          <a:ln w="25400">
            <a:noFill/>
          </a:ln>
        </p:spPr>
        <p:txBody>
          <a:bodyPr wrap="square">
            <a:spAutoFit/>
          </a:bodyPr>
          <a:lstStyle/>
          <a:p>
            <a:pPr algn="ctr"/>
            <a:r>
              <a:rPr lang="zh-CN" altLang="en-US" sz="2000" b="1" dirty="0"/>
              <a:t>社会</a:t>
            </a:r>
            <a:endParaRPr lang="en-US" altLang="zh-CN" sz="2000" b="1" dirty="0"/>
          </a:p>
          <a:p>
            <a:pPr algn="ctr"/>
            <a:r>
              <a:rPr lang="zh-CN" altLang="en-US" sz="2000" b="1" dirty="0"/>
              <a:t>优抚</a:t>
            </a:r>
            <a:endParaRPr lang="en-US" altLang="zh-CN" sz="2000" b="1" dirty="0"/>
          </a:p>
          <a:p>
            <a:pPr algn="ctr"/>
            <a:r>
              <a:rPr lang="zh-CN" altLang="en-US" sz="2000" b="1" dirty="0"/>
              <a:t>制度</a:t>
            </a:r>
            <a:endParaRPr lang="en-US" altLang="zh-CN" sz="2000" b="1" dirty="0"/>
          </a:p>
          <a:p>
            <a:pPr algn="ctr"/>
            <a:r>
              <a:rPr lang="zh-CN" altLang="en-US" sz="2000" b="1" dirty="0"/>
              <a:t>的内容</a:t>
            </a:r>
            <a:endParaRPr lang="zh-CN" altLang="en-US" sz="2000" b="1" dirty="0">
              <a:solidFill>
                <a:srgbClr val="FF0000"/>
              </a:solidFill>
            </a:endParaRPr>
          </a:p>
        </p:txBody>
      </p:sp>
      <p:sp>
        <p:nvSpPr>
          <p:cNvPr id="11" name="左大括号 10"/>
          <p:cNvSpPr/>
          <p:nvPr/>
        </p:nvSpPr>
        <p:spPr>
          <a:xfrm>
            <a:off x="1849284" y="3315389"/>
            <a:ext cx="382356" cy="2781126"/>
          </a:xfrm>
          <a:prstGeom prst="leftBrace">
            <a:avLst/>
          </a:prstGeom>
          <a:ln w="28575">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sz="2000"/>
          </a:p>
        </p:txBody>
      </p:sp>
      <p:sp>
        <p:nvSpPr>
          <p:cNvPr id="10" name="Rectangle 1">
            <a:extLst>
              <a:ext uri="{FF2B5EF4-FFF2-40B4-BE49-F238E27FC236}">
                <a16:creationId xmlns:a16="http://schemas.microsoft.com/office/drawing/2014/main" id="{7EF38260-5922-4E74-B6CF-5AF63BD72DAA}"/>
              </a:ext>
            </a:extLst>
          </p:cNvPr>
          <p:cNvSpPr/>
          <p:nvPr/>
        </p:nvSpPr>
        <p:spPr>
          <a:xfrm>
            <a:off x="2260379" y="5763758"/>
            <a:ext cx="1776035" cy="504882"/>
          </a:xfrm>
          <a:prstGeom prst="rect">
            <a:avLst/>
          </a:prstGeom>
          <a:noFill/>
          <a:ln w="25400">
            <a:solidFill>
              <a:schemeClr val="accent6">
                <a:lumMod val="75000"/>
              </a:schemeClr>
            </a:solidFill>
          </a:ln>
        </p:spPr>
        <p:txBody>
          <a:bodyPr wrap="square">
            <a:spAutoFit/>
          </a:bodyPr>
          <a:lstStyle/>
          <a:p>
            <a:pPr>
              <a:lnSpc>
                <a:spcPct val="150000"/>
              </a:lnSpc>
            </a:pPr>
            <a:r>
              <a:rPr lang="en-US" altLang="zh-CN" sz="2000" dirty="0">
                <a:latin typeface="Microsoft YaHei" panose="020B0503020204020204" pitchFamily="34" charset="-122"/>
                <a:ea typeface="Microsoft YaHei" panose="020B0503020204020204" pitchFamily="34" charset="-122"/>
              </a:rPr>
              <a:t>4</a:t>
            </a:r>
            <a:r>
              <a:rPr lang="zh-CN" altLang="en-US" sz="2000" dirty="0">
                <a:latin typeface="Microsoft YaHei" panose="020B0503020204020204" pitchFamily="34" charset="-122"/>
                <a:ea typeface="Microsoft YaHei" panose="020B0503020204020204" pitchFamily="34" charset="-122"/>
              </a:rPr>
              <a:t>、</a:t>
            </a:r>
            <a:r>
              <a:rPr lang="zh-CN" altLang="en-US" sz="2000" dirty="0"/>
              <a:t>退役安置</a:t>
            </a:r>
            <a:endParaRPr lang="en-US" altLang="zh-CN" sz="2000" dirty="0"/>
          </a:p>
        </p:txBody>
      </p:sp>
      <p:sp>
        <p:nvSpPr>
          <p:cNvPr id="12" name="矩形 11"/>
          <p:cNvSpPr/>
          <p:nvPr/>
        </p:nvSpPr>
        <p:spPr>
          <a:xfrm>
            <a:off x="2231640" y="3126795"/>
            <a:ext cx="1776035" cy="504882"/>
          </a:xfrm>
          <a:prstGeom prst="rect">
            <a:avLst/>
          </a:prstGeom>
          <a:noFill/>
          <a:ln w="25400">
            <a:solidFill>
              <a:schemeClr val="accent6">
                <a:lumMod val="75000"/>
              </a:schemeClr>
            </a:solidFill>
          </a:ln>
        </p:spPr>
        <p:txBody>
          <a:bodyPr wrap="square">
            <a:spAutoFit/>
          </a:bodyPr>
          <a:lstStyle/>
          <a:p>
            <a:pPr>
              <a:lnSpc>
                <a:spcPct val="150000"/>
              </a:lnSpc>
            </a:pPr>
            <a:r>
              <a:rPr lang="en-US" altLang="zh-CN" sz="2000" dirty="0"/>
              <a:t>1</a:t>
            </a:r>
            <a:r>
              <a:rPr lang="zh-CN" altLang="en-US" sz="2000" dirty="0"/>
              <a:t>、死亡抚恤</a:t>
            </a:r>
            <a:endParaRPr lang="en-GB" altLang="zh-CN" sz="2000" dirty="0"/>
          </a:p>
        </p:txBody>
      </p:sp>
      <p:sp>
        <p:nvSpPr>
          <p:cNvPr id="13" name="矩形 12"/>
          <p:cNvSpPr/>
          <p:nvPr/>
        </p:nvSpPr>
        <p:spPr>
          <a:xfrm>
            <a:off x="2231639" y="4009530"/>
            <a:ext cx="1776035" cy="504882"/>
          </a:xfrm>
          <a:prstGeom prst="rect">
            <a:avLst/>
          </a:prstGeom>
          <a:noFill/>
          <a:ln w="25400">
            <a:solidFill>
              <a:schemeClr val="accent6">
                <a:lumMod val="75000"/>
              </a:schemeClr>
            </a:solidFill>
          </a:ln>
        </p:spPr>
        <p:txBody>
          <a:bodyPr wrap="square">
            <a:spAutoFit/>
          </a:bodyPr>
          <a:lstStyle/>
          <a:p>
            <a:pPr>
              <a:lnSpc>
                <a:spcPct val="150000"/>
              </a:lnSpc>
            </a:pP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a:t>
            </a:r>
            <a:r>
              <a:rPr lang="zh-CN" altLang="en-US" sz="2000" dirty="0"/>
              <a:t>伤残抚恤</a:t>
            </a:r>
            <a:endParaRPr lang="en-GB" altLang="zh-CN" sz="2000" dirty="0"/>
          </a:p>
        </p:txBody>
      </p:sp>
      <p:sp>
        <p:nvSpPr>
          <p:cNvPr id="14" name="矩形 13"/>
          <p:cNvSpPr/>
          <p:nvPr/>
        </p:nvSpPr>
        <p:spPr>
          <a:xfrm>
            <a:off x="2231639" y="4881023"/>
            <a:ext cx="1776035" cy="504882"/>
          </a:xfrm>
          <a:prstGeom prst="rect">
            <a:avLst/>
          </a:prstGeom>
          <a:noFill/>
          <a:ln w="25400">
            <a:solidFill>
              <a:schemeClr val="accent6">
                <a:lumMod val="75000"/>
              </a:schemeClr>
            </a:solidFill>
          </a:ln>
        </p:spPr>
        <p:txBody>
          <a:bodyPr wrap="square">
            <a:spAutoFit/>
          </a:bodyPr>
          <a:lstStyle/>
          <a:p>
            <a:pPr>
              <a:lnSpc>
                <a:spcPct val="150000"/>
              </a:lnSpc>
            </a:pPr>
            <a:r>
              <a:rPr lang="en-US" altLang="zh-CN" sz="2000" dirty="0">
                <a:latin typeface="Microsoft YaHei" panose="020B0503020204020204" pitchFamily="34" charset="-122"/>
                <a:ea typeface="Microsoft YaHei" panose="020B0503020204020204" pitchFamily="34" charset="-122"/>
              </a:rPr>
              <a:t>3</a:t>
            </a:r>
            <a:r>
              <a:rPr lang="zh-CN" altLang="en-US" sz="2000" dirty="0">
                <a:latin typeface="Microsoft YaHei" panose="020B0503020204020204" pitchFamily="34" charset="-122"/>
                <a:ea typeface="Microsoft YaHei" panose="020B0503020204020204" pitchFamily="34" charset="-122"/>
              </a:rPr>
              <a:t>、</a:t>
            </a:r>
            <a:r>
              <a:rPr lang="zh-CN" altLang="en-US" sz="2000" dirty="0"/>
              <a:t>社会优待</a:t>
            </a:r>
            <a:endParaRPr lang="en-US" altLang="zh-CN" sz="2000" dirty="0"/>
          </a:p>
        </p:txBody>
      </p:sp>
      <p:grpSp>
        <p:nvGrpSpPr>
          <p:cNvPr id="4" name="组合 3">
            <a:extLst>
              <a:ext uri="{FF2B5EF4-FFF2-40B4-BE49-F238E27FC236}">
                <a16:creationId xmlns:a16="http://schemas.microsoft.com/office/drawing/2014/main" id="{1AD477A9-1E09-4208-B51D-C2142BF3ABCD}"/>
              </a:ext>
            </a:extLst>
          </p:cNvPr>
          <p:cNvGrpSpPr/>
          <p:nvPr/>
        </p:nvGrpSpPr>
        <p:grpSpPr>
          <a:xfrm>
            <a:off x="4130961" y="4705952"/>
            <a:ext cx="7667739" cy="879087"/>
            <a:chOff x="3767769" y="4186763"/>
            <a:chExt cx="7667739" cy="879087"/>
          </a:xfrm>
        </p:grpSpPr>
        <p:sp>
          <p:nvSpPr>
            <p:cNvPr id="3" name="矩形 2"/>
            <p:cNvSpPr/>
            <p:nvPr/>
          </p:nvSpPr>
          <p:spPr>
            <a:xfrm>
              <a:off x="4286682" y="4186763"/>
              <a:ext cx="7148826" cy="879087"/>
            </a:xfrm>
            <a:prstGeom prst="rect">
              <a:avLst/>
            </a:prstGeom>
            <a:noFill/>
            <a:ln w="25400">
              <a:solidFill>
                <a:schemeClr val="accent6">
                  <a:lumMod val="75000"/>
                </a:schemeClr>
              </a:solidFill>
            </a:ln>
          </p:spPr>
          <p:txBody>
            <a:bodyPr wrap="square">
              <a:spAutoFit/>
            </a:bodyPr>
            <a:lstStyle/>
            <a:p>
              <a:pPr>
                <a:lnSpc>
                  <a:spcPct val="150000"/>
                </a:lnSpc>
              </a:pPr>
              <a:r>
                <a:rPr lang="zh-CN" altLang="en-US" dirty="0"/>
                <a:t>目标是保证</a:t>
              </a:r>
              <a:r>
                <a:rPr lang="zh-CN" altLang="en-US" dirty="0">
                  <a:solidFill>
                    <a:srgbClr val="FF0000"/>
                  </a:solidFill>
                </a:rPr>
                <a:t>现役军人</a:t>
              </a:r>
              <a:r>
                <a:rPr lang="zh-CN" altLang="en-US" dirty="0"/>
                <a:t>，尤其是</a:t>
              </a:r>
              <a:r>
                <a:rPr lang="zh-CN" altLang="en-US" dirty="0">
                  <a:solidFill>
                    <a:srgbClr val="FF0000"/>
                  </a:solidFill>
                </a:rPr>
                <a:t>义务兵及其家属</a:t>
              </a:r>
              <a:r>
                <a:rPr lang="zh-CN" altLang="en-US" dirty="0"/>
                <a:t>维持一定的生活水平，并随着社会的发展不断提高他们的生活质量。</a:t>
              </a:r>
              <a:endParaRPr lang="en-US" altLang="zh-CN" dirty="0"/>
            </a:p>
          </p:txBody>
        </p:sp>
        <p:sp>
          <p:nvSpPr>
            <p:cNvPr id="2" name="箭头: 右 1">
              <a:extLst>
                <a:ext uri="{FF2B5EF4-FFF2-40B4-BE49-F238E27FC236}">
                  <a16:creationId xmlns:a16="http://schemas.microsoft.com/office/drawing/2014/main" id="{EE82F064-E871-4BFB-9283-510B67825D13}"/>
                </a:ext>
              </a:extLst>
            </p:cNvPr>
            <p:cNvSpPr/>
            <p:nvPr/>
          </p:nvSpPr>
          <p:spPr>
            <a:xfrm>
              <a:off x="3767769" y="4542630"/>
              <a:ext cx="440674" cy="18360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C3C143BD-D37C-4BDC-B108-15B8A85D2F0C}"/>
              </a:ext>
            </a:extLst>
          </p:cNvPr>
          <p:cNvGrpSpPr/>
          <p:nvPr/>
        </p:nvGrpSpPr>
        <p:grpSpPr>
          <a:xfrm>
            <a:off x="631594" y="2167931"/>
            <a:ext cx="4509457" cy="400110"/>
            <a:chOff x="411257" y="2156914"/>
            <a:chExt cx="4509457" cy="400110"/>
          </a:xfrm>
        </p:grpSpPr>
        <p:sp>
          <p:nvSpPr>
            <p:cNvPr id="17" name="文本框 16">
              <a:extLst>
                <a:ext uri="{FF2B5EF4-FFF2-40B4-BE49-F238E27FC236}">
                  <a16:creationId xmlns:a16="http://schemas.microsoft.com/office/drawing/2014/main" id="{23146B9F-FF01-4978-8655-63D6AE92B9EF}"/>
                </a:ext>
              </a:extLst>
            </p:cNvPr>
            <p:cNvSpPr txBox="1"/>
            <p:nvPr/>
          </p:nvSpPr>
          <p:spPr>
            <a:xfrm>
              <a:off x="411257" y="2156914"/>
              <a:ext cx="3579826" cy="400110"/>
            </a:xfrm>
            <a:prstGeom prst="rect">
              <a:avLst/>
            </a:prstGeom>
            <a:noFill/>
          </p:spPr>
          <p:txBody>
            <a:bodyPr wrap="none" rtlCol="0">
              <a:spAutoFit/>
            </a:bodyPr>
            <a:lstStyle/>
            <a:p>
              <a:r>
                <a:rPr lang="zh-CN" altLang="en-US" sz="2000" b="1" dirty="0"/>
                <a:t>　</a:t>
              </a:r>
              <a:r>
                <a:rPr lang="en-US" altLang="zh-CN" sz="2000" b="1" dirty="0"/>
                <a:t>12.1.2   </a:t>
              </a:r>
              <a:r>
                <a:rPr lang="zh-CN" altLang="en-US" sz="2000" b="1" dirty="0"/>
                <a:t>二、社会优抚的内容</a:t>
              </a:r>
              <a:endParaRPr lang="en-US" altLang="zh-CN" sz="2000" b="1" dirty="0"/>
            </a:p>
          </p:txBody>
        </p:sp>
        <p:sp>
          <p:nvSpPr>
            <p:cNvPr id="20" name="文本框 19">
              <a:extLst>
                <a:ext uri="{FF2B5EF4-FFF2-40B4-BE49-F238E27FC236}">
                  <a16:creationId xmlns:a16="http://schemas.microsoft.com/office/drawing/2014/main" id="{48CC32FF-48B7-41F1-BF4A-9796091DF335}"/>
                </a:ext>
              </a:extLst>
            </p:cNvPr>
            <p:cNvSpPr txBox="1"/>
            <p:nvPr/>
          </p:nvSpPr>
          <p:spPr>
            <a:xfrm>
              <a:off x="3991083" y="2156914"/>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pic>
        <p:nvPicPr>
          <p:cNvPr id="5" name="图片 4">
            <a:extLst>
              <a:ext uri="{FF2B5EF4-FFF2-40B4-BE49-F238E27FC236}">
                <a16:creationId xmlns:a16="http://schemas.microsoft.com/office/drawing/2014/main" id="{103DF580-3129-4C35-B3EB-742C48603B7B}"/>
              </a:ext>
            </a:extLst>
          </p:cNvPr>
          <p:cNvPicPr>
            <a:picLocks noChangeAspect="1"/>
          </p:cNvPicPr>
          <p:nvPr/>
        </p:nvPicPr>
        <p:blipFill>
          <a:blip r:embed="rId3"/>
          <a:stretch>
            <a:fillRect/>
          </a:stretch>
        </p:blipFill>
        <p:spPr>
          <a:xfrm>
            <a:off x="8502375" y="179015"/>
            <a:ext cx="4596938" cy="2650245"/>
          </a:xfrm>
          <a:prstGeom prst="rect">
            <a:avLst/>
          </a:prstGeom>
        </p:spPr>
      </p:pic>
      <p:sp>
        <p:nvSpPr>
          <p:cNvPr id="6" name="矩形 5">
            <a:extLst>
              <a:ext uri="{FF2B5EF4-FFF2-40B4-BE49-F238E27FC236}">
                <a16:creationId xmlns:a16="http://schemas.microsoft.com/office/drawing/2014/main" id="{C785F91F-B75C-4682-8A8B-20BA7D366096}"/>
              </a:ext>
            </a:extLst>
          </p:cNvPr>
          <p:cNvSpPr/>
          <p:nvPr/>
        </p:nvSpPr>
        <p:spPr>
          <a:xfrm>
            <a:off x="957219" y="163410"/>
            <a:ext cx="2005677" cy="369332"/>
          </a:xfrm>
          <a:prstGeom prst="rect">
            <a:avLst/>
          </a:prstGeom>
        </p:spPr>
        <p:txBody>
          <a:bodyPr wrap="none">
            <a:spAutoFit/>
          </a:bodyPr>
          <a:lstStyle/>
          <a:p>
            <a:r>
              <a:rPr lang="en-US" altLang="zh-CN" dirty="0">
                <a:latin typeface="Helvetica Neue For Number"/>
              </a:rPr>
              <a:t>12.1.2.3 </a:t>
            </a:r>
            <a:r>
              <a:rPr lang="zh-CN" altLang="en-US" dirty="0">
                <a:latin typeface="Helvetica Neue For Number"/>
              </a:rPr>
              <a:t>社会优待</a:t>
            </a:r>
            <a:endParaRPr lang="zh-CN" altLang="en-US" dirty="0"/>
          </a:p>
        </p:txBody>
      </p:sp>
      <p:sp>
        <p:nvSpPr>
          <p:cNvPr id="24" name="文本框 23">
            <a:extLst>
              <a:ext uri="{FF2B5EF4-FFF2-40B4-BE49-F238E27FC236}">
                <a16:creationId xmlns:a16="http://schemas.microsoft.com/office/drawing/2014/main" id="{231C59FF-A03F-4D23-B34F-36682D5C0CA7}"/>
              </a:ext>
            </a:extLst>
          </p:cNvPr>
          <p:cNvSpPr txBox="1"/>
          <p:nvPr/>
        </p:nvSpPr>
        <p:spPr>
          <a:xfrm>
            <a:off x="327812" y="952864"/>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25" name="矩形 24">
            <a:extLst>
              <a:ext uri="{FF2B5EF4-FFF2-40B4-BE49-F238E27FC236}">
                <a16:creationId xmlns:a16="http://schemas.microsoft.com/office/drawing/2014/main" id="{2EFF5258-9C23-41B3-A17E-58DF367762FC}"/>
              </a:ext>
            </a:extLst>
          </p:cNvPr>
          <p:cNvSpPr/>
          <p:nvPr/>
        </p:nvSpPr>
        <p:spPr>
          <a:xfrm>
            <a:off x="691411" y="1597461"/>
            <a:ext cx="4144870" cy="430887"/>
          </a:xfrm>
          <a:prstGeom prst="rect">
            <a:avLst/>
          </a:prstGeom>
          <a:noFill/>
        </p:spPr>
        <p:txBody>
          <a:bodyPr wrap="square" rtlCol="0">
            <a:spAutoFit/>
          </a:bodyPr>
          <a:lstStyle/>
          <a:p>
            <a:pPr algn="ctr"/>
            <a:r>
              <a:rPr lang="en-US" altLang="zh-CN" sz="2200" b="1" dirty="0"/>
              <a:t>12.1</a:t>
            </a:r>
            <a:r>
              <a:rPr lang="zh-CN" altLang="en-US" sz="2200" b="1" dirty="0"/>
              <a:t>     社会优抚的内容和特点</a:t>
            </a:r>
          </a:p>
        </p:txBody>
      </p:sp>
    </p:spTree>
    <p:extLst>
      <p:ext uri="{BB962C8B-B14F-4D97-AF65-F5344CB8AC3E}">
        <p14:creationId xmlns:p14="http://schemas.microsoft.com/office/powerpoint/2010/main" val="16173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nvPr>
        </p:nvGraphicFramePr>
        <p:xfrm>
          <a:off x="967780" y="3325508"/>
          <a:ext cx="10202041" cy="2512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a:extLst>
              <a:ext uri="{FF2B5EF4-FFF2-40B4-BE49-F238E27FC236}">
                <a16:creationId xmlns:a16="http://schemas.microsoft.com/office/drawing/2014/main" id="{FB7DED51-3EBF-438C-A0E7-B5EA63874453}"/>
              </a:ext>
            </a:extLst>
          </p:cNvPr>
          <p:cNvGrpSpPr/>
          <p:nvPr/>
        </p:nvGrpSpPr>
        <p:grpSpPr>
          <a:xfrm>
            <a:off x="645470" y="2077660"/>
            <a:ext cx="4408232" cy="502538"/>
            <a:chOff x="425133" y="2066643"/>
            <a:chExt cx="4408232" cy="502538"/>
          </a:xfrm>
        </p:grpSpPr>
        <p:sp>
          <p:nvSpPr>
            <p:cNvPr id="6" name="文本框 5">
              <a:extLst>
                <a:ext uri="{FF2B5EF4-FFF2-40B4-BE49-F238E27FC236}">
                  <a16:creationId xmlns:a16="http://schemas.microsoft.com/office/drawing/2014/main" id="{C9CEB04B-1392-4FB0-A8C8-782E2599904E}"/>
                </a:ext>
              </a:extLst>
            </p:cNvPr>
            <p:cNvSpPr txBox="1"/>
            <p:nvPr/>
          </p:nvSpPr>
          <p:spPr>
            <a:xfrm>
              <a:off x="425133" y="2169071"/>
              <a:ext cx="3579826" cy="400110"/>
            </a:xfrm>
            <a:prstGeom prst="rect">
              <a:avLst/>
            </a:prstGeom>
            <a:noFill/>
          </p:spPr>
          <p:txBody>
            <a:bodyPr wrap="none" rtlCol="0">
              <a:spAutoFit/>
            </a:bodyPr>
            <a:lstStyle/>
            <a:p>
              <a:r>
                <a:rPr lang="zh-CN" altLang="en-US" sz="2000" b="1" dirty="0"/>
                <a:t>　</a:t>
              </a:r>
              <a:r>
                <a:rPr lang="en-US" altLang="zh-CN" sz="2000" b="1" dirty="0"/>
                <a:t>12.1.3   </a:t>
              </a:r>
              <a:r>
                <a:rPr lang="zh-CN" altLang="en-US" sz="2000" b="1" dirty="0"/>
                <a:t>三、社会优抚的特点</a:t>
              </a:r>
              <a:endParaRPr lang="en-US" altLang="zh-CN" sz="2000" b="1" dirty="0"/>
            </a:p>
          </p:txBody>
        </p:sp>
        <p:sp>
          <p:nvSpPr>
            <p:cNvPr id="9" name="文本框 8">
              <a:extLst>
                <a:ext uri="{FF2B5EF4-FFF2-40B4-BE49-F238E27FC236}">
                  <a16:creationId xmlns:a16="http://schemas.microsoft.com/office/drawing/2014/main" id="{043878B3-6FCA-4301-BA2E-656E1150A639}"/>
                </a:ext>
              </a:extLst>
            </p:cNvPr>
            <p:cNvSpPr txBox="1"/>
            <p:nvPr/>
          </p:nvSpPr>
          <p:spPr>
            <a:xfrm>
              <a:off x="3903734" y="2066643"/>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pic>
        <p:nvPicPr>
          <p:cNvPr id="3" name="图片 2">
            <a:extLst>
              <a:ext uri="{FF2B5EF4-FFF2-40B4-BE49-F238E27FC236}">
                <a16:creationId xmlns:a16="http://schemas.microsoft.com/office/drawing/2014/main" id="{BC283BE5-5E3B-43D9-BC4A-2BFC79CA3B72}"/>
              </a:ext>
            </a:extLst>
          </p:cNvPr>
          <p:cNvPicPr>
            <a:picLocks noChangeAspect="1"/>
          </p:cNvPicPr>
          <p:nvPr/>
        </p:nvPicPr>
        <p:blipFill>
          <a:blip r:embed="rId8"/>
          <a:stretch>
            <a:fillRect/>
          </a:stretch>
        </p:blipFill>
        <p:spPr>
          <a:xfrm>
            <a:off x="8431079" y="121130"/>
            <a:ext cx="4700424" cy="2709907"/>
          </a:xfrm>
          <a:prstGeom prst="rect">
            <a:avLst/>
          </a:prstGeom>
        </p:spPr>
      </p:pic>
      <p:sp>
        <p:nvSpPr>
          <p:cNvPr id="5" name="矩形 4">
            <a:extLst>
              <a:ext uri="{FF2B5EF4-FFF2-40B4-BE49-F238E27FC236}">
                <a16:creationId xmlns:a16="http://schemas.microsoft.com/office/drawing/2014/main" id="{66E44F32-AE67-4D57-886D-0DBBA3B716FB}"/>
              </a:ext>
            </a:extLst>
          </p:cNvPr>
          <p:cNvSpPr/>
          <p:nvPr/>
        </p:nvSpPr>
        <p:spPr>
          <a:xfrm>
            <a:off x="1377538" y="4548249"/>
            <a:ext cx="1258784" cy="522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CF6E6B9-46A2-4DD8-B1F1-816770763018}"/>
              </a:ext>
            </a:extLst>
          </p:cNvPr>
          <p:cNvSpPr/>
          <p:nvPr/>
        </p:nvSpPr>
        <p:spPr>
          <a:xfrm>
            <a:off x="4031433" y="4558145"/>
            <a:ext cx="1258784" cy="522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F4428E73-7850-4F19-932F-425FCF2B323B}"/>
              </a:ext>
            </a:extLst>
          </p:cNvPr>
          <p:cNvSpPr/>
          <p:nvPr/>
        </p:nvSpPr>
        <p:spPr>
          <a:xfrm>
            <a:off x="6808280" y="4558144"/>
            <a:ext cx="1258784" cy="522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6240D86-2B4D-48DB-A3C3-9A26F166C5EB}"/>
              </a:ext>
            </a:extLst>
          </p:cNvPr>
          <p:cNvSpPr/>
          <p:nvPr/>
        </p:nvSpPr>
        <p:spPr>
          <a:xfrm>
            <a:off x="9585127" y="4542580"/>
            <a:ext cx="1258784" cy="522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B107600-9078-4461-9DE5-3F23DA1BA9CB}"/>
              </a:ext>
            </a:extLst>
          </p:cNvPr>
          <p:cNvSpPr/>
          <p:nvPr/>
        </p:nvSpPr>
        <p:spPr>
          <a:xfrm>
            <a:off x="6959068" y="5246832"/>
            <a:ext cx="1107996" cy="646331"/>
          </a:xfrm>
          <a:prstGeom prst="rect">
            <a:avLst/>
          </a:prstGeom>
        </p:spPr>
        <p:txBody>
          <a:bodyPr wrap="none">
            <a:spAutoFit/>
          </a:bodyPr>
          <a:lstStyle/>
          <a:p>
            <a:pPr lvl="0"/>
            <a:r>
              <a:rPr lang="zh-CN" altLang="en-US" dirty="0"/>
              <a:t>稳定社会</a:t>
            </a:r>
            <a:endParaRPr lang="en-US" altLang="zh-CN" dirty="0"/>
          </a:p>
          <a:p>
            <a:pPr lvl="0"/>
            <a:r>
              <a:rPr lang="zh-CN" altLang="en-US" dirty="0"/>
              <a:t>稳定军心</a:t>
            </a:r>
          </a:p>
        </p:txBody>
      </p:sp>
      <p:sp>
        <p:nvSpPr>
          <p:cNvPr id="17" name="矩形 16">
            <a:extLst>
              <a:ext uri="{FF2B5EF4-FFF2-40B4-BE49-F238E27FC236}">
                <a16:creationId xmlns:a16="http://schemas.microsoft.com/office/drawing/2014/main" id="{41E72675-1EE3-4D2E-A74A-9380A9169DC5}"/>
              </a:ext>
            </a:extLst>
          </p:cNvPr>
          <p:cNvSpPr/>
          <p:nvPr/>
        </p:nvSpPr>
        <p:spPr>
          <a:xfrm>
            <a:off x="967780" y="173477"/>
            <a:ext cx="2698175" cy="369332"/>
          </a:xfrm>
          <a:prstGeom prst="rect">
            <a:avLst/>
          </a:prstGeom>
        </p:spPr>
        <p:txBody>
          <a:bodyPr wrap="none">
            <a:spAutoFit/>
          </a:bodyPr>
          <a:lstStyle/>
          <a:p>
            <a:r>
              <a:rPr lang="en-US" altLang="zh-CN" dirty="0">
                <a:latin typeface="Helvetica Neue For Number"/>
              </a:rPr>
              <a:t>12.1.3.0 </a:t>
            </a:r>
            <a:r>
              <a:rPr lang="zh-CN" altLang="en-US" dirty="0">
                <a:latin typeface="Helvetica Neue For Number"/>
              </a:rPr>
              <a:t>社会优抚的特点</a:t>
            </a:r>
            <a:endParaRPr lang="zh-CN" altLang="en-US" dirty="0"/>
          </a:p>
        </p:txBody>
      </p:sp>
      <p:sp>
        <p:nvSpPr>
          <p:cNvPr id="18" name="文本框 17">
            <a:extLst>
              <a:ext uri="{FF2B5EF4-FFF2-40B4-BE49-F238E27FC236}">
                <a16:creationId xmlns:a16="http://schemas.microsoft.com/office/drawing/2014/main" id="{FEACE958-8BAD-4C71-BC4F-3447BEAFDABC}"/>
              </a:ext>
            </a:extLst>
          </p:cNvPr>
          <p:cNvSpPr txBox="1"/>
          <p:nvPr/>
        </p:nvSpPr>
        <p:spPr>
          <a:xfrm>
            <a:off x="327812" y="952864"/>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19" name="矩形 18">
            <a:extLst>
              <a:ext uri="{FF2B5EF4-FFF2-40B4-BE49-F238E27FC236}">
                <a16:creationId xmlns:a16="http://schemas.microsoft.com/office/drawing/2014/main" id="{9F23F304-62A5-4320-9ACD-B79B88620A7C}"/>
              </a:ext>
            </a:extLst>
          </p:cNvPr>
          <p:cNvSpPr/>
          <p:nvPr/>
        </p:nvSpPr>
        <p:spPr>
          <a:xfrm>
            <a:off x="691411" y="1597461"/>
            <a:ext cx="4144870" cy="430887"/>
          </a:xfrm>
          <a:prstGeom prst="rect">
            <a:avLst/>
          </a:prstGeom>
          <a:noFill/>
        </p:spPr>
        <p:txBody>
          <a:bodyPr wrap="square" rtlCol="0">
            <a:spAutoFit/>
          </a:bodyPr>
          <a:lstStyle/>
          <a:p>
            <a:pPr algn="ctr"/>
            <a:r>
              <a:rPr lang="en-US" altLang="zh-CN" sz="2200" b="1" dirty="0"/>
              <a:t>12.1</a:t>
            </a:r>
            <a:r>
              <a:rPr lang="zh-CN" altLang="en-US" sz="2200" b="1" dirty="0"/>
              <a:t>     社会优抚的内容和特点</a:t>
            </a:r>
          </a:p>
        </p:txBody>
      </p:sp>
    </p:spTree>
    <p:extLst>
      <p:ext uri="{BB962C8B-B14F-4D97-AF65-F5344CB8AC3E}">
        <p14:creationId xmlns:p14="http://schemas.microsoft.com/office/powerpoint/2010/main" val="162097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28955" y="1997782"/>
            <a:ext cx="9806554" cy="3925153"/>
          </a:xfrm>
        </p:spPr>
        <p:txBody>
          <a:bodyPr anchor="ctr"/>
          <a:lstStyle/>
          <a:p>
            <a:pPr algn="l">
              <a:lnSpc>
                <a:spcPct val="150000"/>
              </a:lnSpc>
              <a:spcAft>
                <a:spcPts val="1200"/>
              </a:spcAft>
            </a:pPr>
            <a:r>
              <a:rPr lang="zh-CN" altLang="en-US" dirty="0">
                <a:latin typeface="+mn-ea"/>
              </a:rPr>
              <a:t>国家和社会还通过各种优抚活动，在全社会宣传有贡献者的特殊功绩和高尚品德，体现（   ）。</a:t>
            </a:r>
          </a:p>
          <a:p>
            <a:pPr algn="l">
              <a:lnSpc>
                <a:spcPct val="150000"/>
              </a:lnSpc>
            </a:pPr>
            <a:r>
              <a:rPr lang="en-US" altLang="zh-CN" dirty="0">
                <a:latin typeface="+mn-ea"/>
              </a:rPr>
              <a:t>A</a:t>
            </a:r>
            <a:r>
              <a:rPr lang="zh-CN" altLang="en-US" dirty="0">
                <a:latin typeface="+mn-ea"/>
              </a:rPr>
              <a:t>、社会优抚是一种荣誉性的社会保障措施</a:t>
            </a:r>
          </a:p>
          <a:p>
            <a:pPr algn="l">
              <a:lnSpc>
                <a:spcPct val="150000"/>
              </a:lnSpc>
            </a:pPr>
            <a:r>
              <a:rPr lang="en-US" altLang="zh-CN" dirty="0">
                <a:latin typeface="+mn-ea"/>
              </a:rPr>
              <a:t>B</a:t>
            </a:r>
            <a:r>
              <a:rPr lang="zh-CN" altLang="en-US" dirty="0">
                <a:latin typeface="+mn-ea"/>
              </a:rPr>
              <a:t>、社会优抚是一种福利性的社会保障措施</a:t>
            </a:r>
          </a:p>
          <a:p>
            <a:pPr algn="l">
              <a:lnSpc>
                <a:spcPct val="150000"/>
              </a:lnSpc>
            </a:pPr>
            <a:r>
              <a:rPr lang="en-US" altLang="zh-CN" dirty="0">
                <a:latin typeface="+mn-ea"/>
              </a:rPr>
              <a:t>C</a:t>
            </a:r>
            <a:r>
              <a:rPr lang="zh-CN" altLang="en-US" dirty="0">
                <a:latin typeface="+mn-ea"/>
              </a:rPr>
              <a:t>、社会优抚是一种优惠性的社会保障措施</a:t>
            </a:r>
          </a:p>
          <a:p>
            <a:pPr algn="l">
              <a:lnSpc>
                <a:spcPct val="150000"/>
              </a:lnSpc>
            </a:pPr>
            <a:r>
              <a:rPr lang="en-US" altLang="zh-CN" dirty="0">
                <a:latin typeface="+mn-ea"/>
              </a:rPr>
              <a:t>D</a:t>
            </a:r>
            <a:r>
              <a:rPr lang="zh-CN" altLang="en-US" dirty="0">
                <a:latin typeface="+mn-ea"/>
              </a:rPr>
              <a:t>、社会优抚是一种强制性的社会保障措施</a:t>
            </a:r>
          </a:p>
        </p:txBody>
      </p:sp>
      <p:sp>
        <p:nvSpPr>
          <p:cNvPr id="5" name="TextBox 3">
            <a:extLst>
              <a:ext uri="{FF2B5EF4-FFF2-40B4-BE49-F238E27FC236}">
                <a16:creationId xmlns:a16="http://schemas.microsoft.com/office/drawing/2014/main" id="{814023C7-4600-4516-B094-A3036E12CA2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94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28955" y="1997782"/>
            <a:ext cx="9806554" cy="3925153"/>
          </a:xfrm>
        </p:spPr>
        <p:txBody>
          <a:bodyPr anchor="ctr"/>
          <a:lstStyle/>
          <a:p>
            <a:pPr algn="l">
              <a:lnSpc>
                <a:spcPct val="150000"/>
              </a:lnSpc>
              <a:spcAft>
                <a:spcPts val="1200"/>
              </a:spcAft>
            </a:pPr>
            <a:r>
              <a:rPr lang="zh-CN" altLang="en-US" dirty="0">
                <a:latin typeface="+mn-ea"/>
              </a:rPr>
              <a:t>国家和社会还通过各种优抚活动，在全社会宣传有贡献者的特殊功绩和高尚品德，体现（  </a:t>
            </a:r>
            <a:r>
              <a:rPr lang="en-US" altLang="zh-CN" b="1" dirty="0">
                <a:solidFill>
                  <a:srgbClr val="FF0000"/>
                </a:solidFill>
                <a:latin typeface="+mn-ea"/>
              </a:rPr>
              <a:t>A</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、社会优抚是一种荣誉性的社会保障措施</a:t>
            </a:r>
          </a:p>
          <a:p>
            <a:pPr algn="l">
              <a:lnSpc>
                <a:spcPct val="150000"/>
              </a:lnSpc>
            </a:pPr>
            <a:r>
              <a:rPr lang="en-US" altLang="zh-CN" dirty="0">
                <a:latin typeface="+mn-ea"/>
              </a:rPr>
              <a:t>B</a:t>
            </a:r>
            <a:r>
              <a:rPr lang="zh-CN" altLang="en-US" dirty="0">
                <a:latin typeface="+mn-ea"/>
              </a:rPr>
              <a:t>、社会优抚是一种福利性的社会保障措施</a:t>
            </a:r>
          </a:p>
          <a:p>
            <a:pPr algn="l">
              <a:lnSpc>
                <a:spcPct val="150000"/>
              </a:lnSpc>
            </a:pPr>
            <a:r>
              <a:rPr lang="en-US" altLang="zh-CN" dirty="0">
                <a:latin typeface="+mn-ea"/>
              </a:rPr>
              <a:t>C</a:t>
            </a:r>
            <a:r>
              <a:rPr lang="zh-CN" altLang="en-US" dirty="0">
                <a:latin typeface="+mn-ea"/>
              </a:rPr>
              <a:t>、社会优抚是一种优惠性的社会保障措施</a:t>
            </a:r>
          </a:p>
          <a:p>
            <a:pPr algn="l">
              <a:lnSpc>
                <a:spcPct val="150000"/>
              </a:lnSpc>
            </a:pPr>
            <a:r>
              <a:rPr lang="en-US" altLang="zh-CN" dirty="0">
                <a:latin typeface="+mn-ea"/>
              </a:rPr>
              <a:t>D</a:t>
            </a:r>
            <a:r>
              <a:rPr lang="zh-CN" altLang="en-US" dirty="0">
                <a:latin typeface="+mn-ea"/>
              </a:rPr>
              <a:t>、社会优抚是一种强制性的社会保障措施</a:t>
            </a:r>
          </a:p>
        </p:txBody>
      </p:sp>
      <p:sp>
        <p:nvSpPr>
          <p:cNvPr id="5" name="TextBox 3">
            <a:extLst>
              <a:ext uri="{FF2B5EF4-FFF2-40B4-BE49-F238E27FC236}">
                <a16:creationId xmlns:a16="http://schemas.microsoft.com/office/drawing/2014/main" id="{814023C7-4600-4516-B094-A3036E12CA2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9560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41129" y="2138452"/>
            <a:ext cx="9128278" cy="3925153"/>
          </a:xfrm>
        </p:spPr>
        <p:txBody>
          <a:bodyPr anchor="ctr"/>
          <a:lstStyle/>
          <a:p>
            <a:pPr algn="l">
              <a:lnSpc>
                <a:spcPct val="150000"/>
              </a:lnSpc>
              <a:spcAft>
                <a:spcPts val="1200"/>
              </a:spcAft>
            </a:pPr>
            <a:r>
              <a:rPr lang="zh-CN" altLang="en-US" dirty="0"/>
              <a:t>政府和社会对军人等从事特殊工作的人员及其家属予以优待、抚恤和安置的制度是（   ）。</a:t>
            </a:r>
            <a:endParaRPr lang="en-GB" altLang="zh-CN" dirty="0"/>
          </a:p>
          <a:p>
            <a:pPr algn="l">
              <a:lnSpc>
                <a:spcPct val="150000"/>
              </a:lnSpc>
            </a:pPr>
            <a:r>
              <a:rPr lang="en-US" altLang="zh-CN" dirty="0"/>
              <a:t>A</a:t>
            </a:r>
            <a:r>
              <a:rPr lang="zh-CN" altLang="en-US" dirty="0"/>
              <a:t>、社会救助</a:t>
            </a:r>
            <a:endParaRPr lang="en-GB" altLang="zh-CN" dirty="0"/>
          </a:p>
          <a:p>
            <a:pPr algn="l">
              <a:lnSpc>
                <a:spcPct val="150000"/>
              </a:lnSpc>
            </a:pPr>
            <a:r>
              <a:rPr lang="en-US" altLang="zh-CN" dirty="0"/>
              <a:t>B</a:t>
            </a:r>
            <a:r>
              <a:rPr lang="zh-CN" altLang="en-US" dirty="0"/>
              <a:t>、社会福利</a:t>
            </a:r>
            <a:endParaRPr lang="en-GB" altLang="zh-CN" dirty="0"/>
          </a:p>
          <a:p>
            <a:pPr algn="l">
              <a:lnSpc>
                <a:spcPct val="150000"/>
              </a:lnSpc>
            </a:pPr>
            <a:r>
              <a:rPr lang="en-US" altLang="zh-CN" dirty="0"/>
              <a:t>C</a:t>
            </a:r>
            <a:r>
              <a:rPr lang="zh-CN" altLang="en-US" dirty="0"/>
              <a:t>、社会保险</a:t>
            </a:r>
            <a:endParaRPr lang="en-GB" altLang="zh-CN" dirty="0"/>
          </a:p>
          <a:p>
            <a:pPr algn="l">
              <a:lnSpc>
                <a:spcPct val="150000"/>
              </a:lnSpc>
            </a:pPr>
            <a:r>
              <a:rPr lang="en-US" altLang="zh-CN" dirty="0"/>
              <a:t>D</a:t>
            </a:r>
            <a:r>
              <a:rPr lang="zh-CN" altLang="en-US" dirty="0"/>
              <a:t>、社会优抚</a:t>
            </a:r>
          </a:p>
        </p:txBody>
      </p:sp>
      <p:sp>
        <p:nvSpPr>
          <p:cNvPr id="5" name="TextBox 3">
            <a:extLst>
              <a:ext uri="{FF2B5EF4-FFF2-40B4-BE49-F238E27FC236}">
                <a16:creationId xmlns:a16="http://schemas.microsoft.com/office/drawing/2014/main" id="{F1D07684-3C14-4195-A76E-EB2FC818437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70595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41129" y="2138452"/>
            <a:ext cx="9128278" cy="3925153"/>
          </a:xfrm>
        </p:spPr>
        <p:txBody>
          <a:bodyPr anchor="ctr"/>
          <a:lstStyle/>
          <a:p>
            <a:pPr algn="l">
              <a:lnSpc>
                <a:spcPct val="150000"/>
              </a:lnSpc>
              <a:spcAft>
                <a:spcPts val="1200"/>
              </a:spcAft>
            </a:pPr>
            <a:r>
              <a:rPr lang="zh-CN" altLang="en-US" dirty="0"/>
              <a:t>政府和社会对军人等从事特殊工作的人员及其家属予以优待、抚恤和安置的制度是（  </a:t>
            </a:r>
            <a:r>
              <a:rPr lang="en-US" altLang="zh-CN" b="1" dirty="0">
                <a:solidFill>
                  <a:srgbClr val="FF0000"/>
                </a:solidFill>
              </a:rPr>
              <a:t>D</a:t>
            </a:r>
            <a:r>
              <a:rPr lang="zh-CN" altLang="en-US" b="1" dirty="0">
                <a:solidFill>
                  <a:srgbClr val="FF0000"/>
                </a:solidFill>
              </a:rPr>
              <a:t> </a:t>
            </a:r>
            <a:r>
              <a:rPr lang="zh-CN" altLang="en-US" dirty="0"/>
              <a:t>）。</a:t>
            </a:r>
            <a:endParaRPr lang="en-GB" altLang="zh-CN" dirty="0"/>
          </a:p>
          <a:p>
            <a:pPr algn="l">
              <a:lnSpc>
                <a:spcPct val="150000"/>
              </a:lnSpc>
            </a:pPr>
            <a:r>
              <a:rPr lang="en-US" altLang="zh-CN" dirty="0"/>
              <a:t>A</a:t>
            </a:r>
            <a:r>
              <a:rPr lang="zh-CN" altLang="en-US" dirty="0"/>
              <a:t>、社会救助</a:t>
            </a:r>
            <a:endParaRPr lang="en-GB" altLang="zh-CN" dirty="0"/>
          </a:p>
          <a:p>
            <a:pPr algn="l">
              <a:lnSpc>
                <a:spcPct val="150000"/>
              </a:lnSpc>
            </a:pPr>
            <a:r>
              <a:rPr lang="en-US" altLang="zh-CN" dirty="0"/>
              <a:t>B</a:t>
            </a:r>
            <a:r>
              <a:rPr lang="zh-CN" altLang="en-US" dirty="0"/>
              <a:t>、社会福利</a:t>
            </a:r>
            <a:endParaRPr lang="en-GB" altLang="zh-CN" dirty="0"/>
          </a:p>
          <a:p>
            <a:pPr algn="l">
              <a:lnSpc>
                <a:spcPct val="150000"/>
              </a:lnSpc>
            </a:pPr>
            <a:r>
              <a:rPr lang="en-US" altLang="zh-CN" dirty="0"/>
              <a:t>C</a:t>
            </a:r>
            <a:r>
              <a:rPr lang="zh-CN" altLang="en-US" dirty="0"/>
              <a:t>、社会保险</a:t>
            </a:r>
            <a:endParaRPr lang="en-GB" altLang="zh-CN" dirty="0"/>
          </a:p>
          <a:p>
            <a:pPr algn="l">
              <a:lnSpc>
                <a:spcPct val="150000"/>
              </a:lnSpc>
            </a:pPr>
            <a:r>
              <a:rPr lang="en-US" altLang="zh-CN" dirty="0">
                <a:solidFill>
                  <a:srgbClr val="FF0000"/>
                </a:solidFill>
              </a:rPr>
              <a:t>D</a:t>
            </a:r>
            <a:r>
              <a:rPr lang="zh-CN" altLang="en-US" dirty="0">
                <a:solidFill>
                  <a:srgbClr val="FF0000"/>
                </a:solidFill>
              </a:rPr>
              <a:t>、社会优抚</a:t>
            </a:r>
          </a:p>
        </p:txBody>
      </p:sp>
      <p:sp>
        <p:nvSpPr>
          <p:cNvPr id="5" name="TextBox 3">
            <a:extLst>
              <a:ext uri="{FF2B5EF4-FFF2-40B4-BE49-F238E27FC236}">
                <a16:creationId xmlns:a16="http://schemas.microsoft.com/office/drawing/2014/main" id="{F1D07684-3C14-4195-A76E-EB2FC818437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0628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48444" y="1972279"/>
            <a:ext cx="9266728" cy="3925153"/>
          </a:xfrm>
        </p:spPr>
        <p:txBody>
          <a:bodyPr anchor="ctr"/>
          <a:lstStyle/>
          <a:p>
            <a:pPr algn="l">
              <a:lnSpc>
                <a:spcPct val="150000"/>
              </a:lnSpc>
              <a:spcAft>
                <a:spcPts val="1200"/>
              </a:spcAft>
            </a:pPr>
            <a:r>
              <a:rPr lang="zh-CN" altLang="en-US" dirty="0">
                <a:latin typeface="+mn-ea"/>
              </a:rPr>
              <a:t>社会优待的目标是保证（   ）维持一定的生活水平，并随社会发展不断提高生活质量。</a:t>
            </a:r>
          </a:p>
          <a:p>
            <a:pPr algn="l">
              <a:lnSpc>
                <a:spcPct val="150000"/>
              </a:lnSpc>
            </a:pPr>
            <a:r>
              <a:rPr lang="en-US" altLang="zh-CN" dirty="0">
                <a:latin typeface="+mn-ea"/>
              </a:rPr>
              <a:t>A</a:t>
            </a:r>
            <a:r>
              <a:rPr lang="zh-CN" altLang="en-US" dirty="0">
                <a:latin typeface="+mn-ea"/>
              </a:rPr>
              <a:t>、现役军人</a:t>
            </a:r>
          </a:p>
          <a:p>
            <a:pPr algn="l">
              <a:lnSpc>
                <a:spcPct val="150000"/>
              </a:lnSpc>
            </a:pPr>
            <a:r>
              <a:rPr lang="en-US" altLang="zh-CN" dirty="0">
                <a:latin typeface="+mn-ea"/>
              </a:rPr>
              <a:t>B</a:t>
            </a:r>
            <a:r>
              <a:rPr lang="zh-CN" altLang="en-US" dirty="0">
                <a:latin typeface="+mn-ea"/>
              </a:rPr>
              <a:t>、现役军人及其家属</a:t>
            </a:r>
          </a:p>
          <a:p>
            <a:pPr algn="l">
              <a:lnSpc>
                <a:spcPct val="150000"/>
              </a:lnSpc>
            </a:pPr>
            <a:r>
              <a:rPr lang="en-US" altLang="zh-CN" dirty="0">
                <a:latin typeface="+mn-ea"/>
              </a:rPr>
              <a:t>C</a:t>
            </a:r>
            <a:r>
              <a:rPr lang="zh-CN" altLang="en-US" dirty="0">
                <a:latin typeface="+mn-ea"/>
              </a:rPr>
              <a:t>、退役军人</a:t>
            </a:r>
          </a:p>
          <a:p>
            <a:pPr algn="l">
              <a:lnSpc>
                <a:spcPct val="150000"/>
              </a:lnSpc>
            </a:pPr>
            <a:r>
              <a:rPr lang="en-US" altLang="zh-CN" dirty="0">
                <a:latin typeface="+mn-ea"/>
              </a:rPr>
              <a:t>D</a:t>
            </a:r>
            <a:r>
              <a:rPr lang="zh-CN" altLang="en-US" dirty="0">
                <a:latin typeface="+mn-ea"/>
              </a:rPr>
              <a:t>、退役军人及其家属</a:t>
            </a:r>
          </a:p>
        </p:txBody>
      </p:sp>
      <p:sp>
        <p:nvSpPr>
          <p:cNvPr id="5" name="TextBox 3">
            <a:extLst>
              <a:ext uri="{FF2B5EF4-FFF2-40B4-BE49-F238E27FC236}">
                <a16:creationId xmlns:a16="http://schemas.microsoft.com/office/drawing/2014/main" id="{83E3088B-B855-42E2-8A9F-989A4D806CA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48444" y="1972279"/>
            <a:ext cx="9266728" cy="3925153"/>
          </a:xfrm>
        </p:spPr>
        <p:txBody>
          <a:bodyPr anchor="ctr"/>
          <a:lstStyle/>
          <a:p>
            <a:pPr algn="l">
              <a:lnSpc>
                <a:spcPct val="150000"/>
              </a:lnSpc>
              <a:spcAft>
                <a:spcPts val="1200"/>
              </a:spcAft>
            </a:pPr>
            <a:r>
              <a:rPr lang="zh-CN" altLang="en-US" dirty="0">
                <a:latin typeface="+mn-ea"/>
              </a:rPr>
              <a:t>社会优待的目标是保证（  </a:t>
            </a:r>
            <a:r>
              <a:rPr lang="en-US" altLang="zh-CN" b="1" dirty="0">
                <a:solidFill>
                  <a:srgbClr val="FF0000"/>
                </a:solidFill>
                <a:latin typeface="+mn-ea"/>
              </a:rPr>
              <a:t>B</a:t>
            </a:r>
            <a:r>
              <a:rPr lang="zh-CN" altLang="en-US" dirty="0">
                <a:latin typeface="+mn-ea"/>
              </a:rPr>
              <a:t> ）维持一定的生活水平，并随社会发展不断提高生活质量。</a:t>
            </a:r>
          </a:p>
          <a:p>
            <a:pPr algn="l">
              <a:lnSpc>
                <a:spcPct val="150000"/>
              </a:lnSpc>
            </a:pPr>
            <a:r>
              <a:rPr lang="en-US" altLang="zh-CN" dirty="0">
                <a:latin typeface="+mn-ea"/>
              </a:rPr>
              <a:t>A</a:t>
            </a:r>
            <a:r>
              <a:rPr lang="zh-CN" altLang="en-US" dirty="0">
                <a:latin typeface="+mn-ea"/>
              </a:rPr>
              <a:t>、现役军人</a:t>
            </a:r>
          </a:p>
          <a:p>
            <a:pPr algn="l">
              <a:lnSpc>
                <a:spcPct val="150000"/>
              </a:lnSpc>
            </a:pPr>
            <a:r>
              <a:rPr lang="en-US" altLang="zh-CN" dirty="0">
                <a:solidFill>
                  <a:srgbClr val="FF0000"/>
                </a:solidFill>
                <a:latin typeface="+mn-ea"/>
              </a:rPr>
              <a:t>B</a:t>
            </a:r>
            <a:r>
              <a:rPr lang="zh-CN" altLang="en-US" dirty="0">
                <a:solidFill>
                  <a:srgbClr val="FF0000"/>
                </a:solidFill>
                <a:latin typeface="+mn-ea"/>
              </a:rPr>
              <a:t>、现役军人及其家属</a:t>
            </a:r>
          </a:p>
          <a:p>
            <a:pPr algn="l">
              <a:lnSpc>
                <a:spcPct val="150000"/>
              </a:lnSpc>
            </a:pPr>
            <a:r>
              <a:rPr lang="en-US" altLang="zh-CN" dirty="0">
                <a:latin typeface="+mn-ea"/>
              </a:rPr>
              <a:t>C</a:t>
            </a:r>
            <a:r>
              <a:rPr lang="zh-CN" altLang="en-US" dirty="0">
                <a:latin typeface="+mn-ea"/>
              </a:rPr>
              <a:t>、退役军人</a:t>
            </a:r>
          </a:p>
          <a:p>
            <a:pPr algn="l">
              <a:lnSpc>
                <a:spcPct val="150000"/>
              </a:lnSpc>
            </a:pPr>
            <a:r>
              <a:rPr lang="en-US" altLang="zh-CN" dirty="0">
                <a:latin typeface="+mn-ea"/>
              </a:rPr>
              <a:t>D</a:t>
            </a:r>
            <a:r>
              <a:rPr lang="zh-CN" altLang="en-US" dirty="0">
                <a:latin typeface="+mn-ea"/>
              </a:rPr>
              <a:t>、退役军人及其家属</a:t>
            </a:r>
          </a:p>
        </p:txBody>
      </p:sp>
      <p:sp>
        <p:nvSpPr>
          <p:cNvPr id="5" name="TextBox 3">
            <a:extLst>
              <a:ext uri="{FF2B5EF4-FFF2-40B4-BE49-F238E27FC236}">
                <a16:creationId xmlns:a16="http://schemas.microsoft.com/office/drawing/2014/main" id="{83E3088B-B855-42E2-8A9F-989A4D806CA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7586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17398" y="1610757"/>
            <a:ext cx="3862215" cy="984677"/>
          </a:xfrm>
        </p:spPr>
        <p:txBody>
          <a:bodyPr anchor="ctr"/>
          <a:lstStyle/>
          <a:p>
            <a:pPr algn="l">
              <a:lnSpc>
                <a:spcPct val="150000"/>
              </a:lnSpc>
            </a:pPr>
            <a:r>
              <a:rPr lang="zh-CN" altLang="en-US" sz="2800" dirty="0"/>
              <a:t>简述：社会优抚的特点。</a:t>
            </a:r>
          </a:p>
        </p:txBody>
      </p:sp>
      <p:sp>
        <p:nvSpPr>
          <p:cNvPr id="5" name="TextBox 3">
            <a:extLst>
              <a:ext uri="{FF2B5EF4-FFF2-40B4-BE49-F238E27FC236}">
                <a16:creationId xmlns:a16="http://schemas.microsoft.com/office/drawing/2014/main" id="{0DC30DC6-7690-4CD2-9275-EACB588CF0BC}"/>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6" name="Rectangle 1">
            <a:extLst>
              <a:ext uri="{FF2B5EF4-FFF2-40B4-BE49-F238E27FC236}">
                <a16:creationId xmlns:a16="http://schemas.microsoft.com/office/drawing/2014/main" id="{F7F1528F-E60B-453A-BEF9-E5AC5BBA92CE}"/>
              </a:ext>
            </a:extLst>
          </p:cNvPr>
          <p:cNvSpPr/>
          <p:nvPr/>
        </p:nvSpPr>
        <p:spPr>
          <a:xfrm>
            <a:off x="2417398" y="2938919"/>
            <a:ext cx="4057830" cy="2796407"/>
          </a:xfrm>
          <a:prstGeom prst="rect">
            <a:avLst/>
          </a:prstGeom>
        </p:spPr>
        <p:txBody>
          <a:bodyPr wrap="square">
            <a:spAutoFit/>
          </a:bodyPr>
          <a:lstStyle/>
          <a:p>
            <a:pPr>
              <a:lnSpc>
                <a:spcPct val="150000"/>
              </a:lnSpc>
            </a:pPr>
            <a:r>
              <a:rPr lang="zh-CN" altLang="en-US" sz="2400" b="1" dirty="0">
                <a:solidFill>
                  <a:srgbClr val="FF0000"/>
                </a:solidFill>
                <a:latin typeface="Helvetica Neue For Number"/>
              </a:rPr>
              <a:t>答案：</a:t>
            </a:r>
            <a:endParaRPr lang="en-US" altLang="zh-CN" sz="2400" b="1" dirty="0">
              <a:solidFill>
                <a:srgbClr val="FF0000"/>
              </a:solidFill>
              <a:latin typeface="Helvetica Neue For Number"/>
            </a:endParaRPr>
          </a:p>
          <a:p>
            <a:pPr>
              <a:lnSpc>
                <a:spcPct val="150000"/>
              </a:lnSpc>
            </a:pPr>
            <a:r>
              <a:rPr lang="zh-CN" altLang="en-US" sz="2400" dirty="0">
                <a:solidFill>
                  <a:srgbClr val="FF0000"/>
                </a:solidFill>
                <a:latin typeface="Helvetica Neue For Number"/>
              </a:rPr>
              <a:t>（</a:t>
            </a:r>
            <a:r>
              <a:rPr lang="en-US" altLang="zh-CN" sz="2400" dirty="0">
                <a:solidFill>
                  <a:srgbClr val="FF0000"/>
                </a:solidFill>
                <a:latin typeface="Helvetica Neue For Number"/>
              </a:rPr>
              <a:t>1</a:t>
            </a:r>
            <a:r>
              <a:rPr lang="zh-CN" altLang="en-US" sz="2400" dirty="0">
                <a:solidFill>
                  <a:srgbClr val="FF0000"/>
                </a:solidFill>
                <a:latin typeface="Helvetica Neue For Number"/>
              </a:rPr>
              <a:t>）优抚内容综合性； </a:t>
            </a:r>
          </a:p>
          <a:p>
            <a:pPr>
              <a:lnSpc>
                <a:spcPct val="150000"/>
              </a:lnSpc>
            </a:pPr>
            <a:r>
              <a:rPr lang="zh-CN" altLang="en-US" sz="2400" dirty="0">
                <a:solidFill>
                  <a:srgbClr val="FF0000"/>
                </a:solidFill>
                <a:latin typeface="Helvetica Neue For Number"/>
              </a:rPr>
              <a:t>（</a:t>
            </a:r>
            <a:r>
              <a:rPr lang="en-US" altLang="zh-CN" sz="2400" dirty="0">
                <a:solidFill>
                  <a:srgbClr val="FF0000"/>
                </a:solidFill>
                <a:latin typeface="Helvetica Neue For Number"/>
              </a:rPr>
              <a:t>2</a:t>
            </a:r>
            <a:r>
              <a:rPr lang="zh-CN" altLang="en-US" sz="2400" dirty="0">
                <a:solidFill>
                  <a:srgbClr val="FF0000"/>
                </a:solidFill>
                <a:latin typeface="Helvetica Neue For Number"/>
              </a:rPr>
              <a:t>）优抚对象特殊性； </a:t>
            </a:r>
          </a:p>
          <a:p>
            <a:pPr>
              <a:lnSpc>
                <a:spcPct val="150000"/>
              </a:lnSpc>
            </a:pPr>
            <a:r>
              <a:rPr lang="zh-CN" altLang="en-US" sz="2400" dirty="0">
                <a:solidFill>
                  <a:srgbClr val="FF0000"/>
                </a:solidFill>
                <a:latin typeface="Helvetica Neue For Number"/>
              </a:rPr>
              <a:t>（</a:t>
            </a:r>
            <a:r>
              <a:rPr lang="en-US" altLang="zh-CN" sz="2400" dirty="0">
                <a:solidFill>
                  <a:srgbClr val="FF0000"/>
                </a:solidFill>
                <a:latin typeface="Helvetica Neue For Number"/>
              </a:rPr>
              <a:t>3</a:t>
            </a:r>
            <a:r>
              <a:rPr lang="zh-CN" altLang="en-US" sz="2400" dirty="0">
                <a:solidFill>
                  <a:srgbClr val="FF0000"/>
                </a:solidFill>
                <a:latin typeface="Helvetica Neue For Number"/>
              </a:rPr>
              <a:t>）优抚目标双重性； </a:t>
            </a:r>
          </a:p>
          <a:p>
            <a:pPr>
              <a:lnSpc>
                <a:spcPct val="150000"/>
              </a:lnSpc>
            </a:pPr>
            <a:r>
              <a:rPr lang="zh-CN" altLang="en-US" sz="2400" dirty="0">
                <a:solidFill>
                  <a:srgbClr val="FF0000"/>
                </a:solidFill>
                <a:latin typeface="Helvetica Neue For Number"/>
              </a:rPr>
              <a:t>（</a:t>
            </a:r>
            <a:r>
              <a:rPr lang="en-US" altLang="zh-CN" sz="2400" dirty="0">
                <a:solidFill>
                  <a:srgbClr val="FF0000"/>
                </a:solidFill>
                <a:latin typeface="Helvetica Neue For Number"/>
              </a:rPr>
              <a:t>3</a:t>
            </a:r>
            <a:r>
              <a:rPr lang="zh-CN" altLang="en-US" sz="2400" dirty="0">
                <a:solidFill>
                  <a:srgbClr val="FF0000"/>
                </a:solidFill>
                <a:latin typeface="Helvetica Neue For Number"/>
              </a:rPr>
              <a:t>）优抚待遇激励性。</a:t>
            </a:r>
            <a:endParaRPr lang="zh-CN" altLang="en-US" sz="2400" b="0" i="0" dirty="0">
              <a:solidFill>
                <a:srgbClr val="FF0000"/>
              </a:solidFill>
              <a:effectLst/>
              <a:latin typeface="Helvetica Neue For Number"/>
            </a:endParaRPr>
          </a:p>
        </p:txBody>
      </p:sp>
    </p:spTree>
    <p:extLst>
      <p:ext uri="{BB962C8B-B14F-4D97-AF65-F5344CB8AC3E}">
        <p14:creationId xmlns:p14="http://schemas.microsoft.com/office/powerpoint/2010/main" val="40856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7DF960-D6B4-4C11-A886-261AFE093869}"/>
              </a:ext>
            </a:extLst>
          </p:cNvPr>
          <p:cNvGrpSpPr/>
          <p:nvPr/>
        </p:nvGrpSpPr>
        <p:grpSpPr>
          <a:xfrm>
            <a:off x="3103029" y="1833712"/>
            <a:ext cx="6404524" cy="4228801"/>
            <a:chOff x="3080995" y="1503206"/>
            <a:chExt cx="6404524" cy="4228801"/>
          </a:xfrm>
        </p:grpSpPr>
        <p:sp>
          <p:nvSpPr>
            <p:cNvPr id="2" name="文本框 1"/>
            <p:cNvSpPr txBox="1"/>
            <p:nvPr/>
          </p:nvSpPr>
          <p:spPr>
            <a:xfrm>
              <a:off x="3080996" y="1503206"/>
              <a:ext cx="5049452" cy="707886"/>
            </a:xfrm>
            <a:prstGeom prst="rect">
              <a:avLst/>
            </a:prstGeom>
            <a:noFill/>
          </p:spPr>
          <p:txBody>
            <a:bodyPr wrap="square" rtlCol="0">
              <a:spAutoFit/>
            </a:bodyPr>
            <a:lstStyle/>
            <a:p>
              <a:pPr algn="ctr"/>
              <a:r>
                <a:rPr lang="zh-CN" altLang="en-US" sz="4000" b="1" dirty="0"/>
                <a:t>第十二章   社会优抚</a:t>
              </a:r>
            </a:p>
          </p:txBody>
        </p:sp>
        <p:grpSp>
          <p:nvGrpSpPr>
            <p:cNvPr id="3" name="组合 2">
              <a:extLst>
                <a:ext uri="{FF2B5EF4-FFF2-40B4-BE49-F238E27FC236}">
                  <a16:creationId xmlns:a16="http://schemas.microsoft.com/office/drawing/2014/main" id="{09889DFC-907D-4CFE-9175-34C0421CB417}"/>
                </a:ext>
              </a:extLst>
            </p:cNvPr>
            <p:cNvGrpSpPr/>
            <p:nvPr/>
          </p:nvGrpSpPr>
          <p:grpSpPr>
            <a:xfrm>
              <a:off x="3080995" y="2410682"/>
              <a:ext cx="6404524" cy="3321325"/>
              <a:chOff x="3080995" y="2410682"/>
              <a:chExt cx="6404524" cy="3321325"/>
            </a:xfrm>
          </p:grpSpPr>
          <p:sp>
            <p:nvSpPr>
              <p:cNvPr id="7" name="Rectangle 6">
                <a:extLst>
                  <a:ext uri="{FF2B5EF4-FFF2-40B4-BE49-F238E27FC236}">
                    <a16:creationId xmlns:a16="http://schemas.microsoft.com/office/drawing/2014/main" id="{115FA8BC-822F-4883-B887-BA1A38F7FA12}"/>
                  </a:ext>
                </a:extLst>
              </p:cNvPr>
              <p:cNvSpPr/>
              <p:nvPr/>
            </p:nvSpPr>
            <p:spPr>
              <a:xfrm>
                <a:off x="3080996" y="2410682"/>
                <a:ext cx="504945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社会优抚的内容和特点</a:t>
                </a:r>
              </a:p>
            </p:txBody>
          </p:sp>
          <p:sp>
            <p:nvSpPr>
              <p:cNvPr id="8" name="Rectangle 7">
                <a:extLst>
                  <a:ext uri="{FF2B5EF4-FFF2-40B4-BE49-F238E27FC236}">
                    <a16:creationId xmlns:a16="http://schemas.microsoft.com/office/drawing/2014/main" id="{496C3528-4EC8-48BC-9E55-2C141A263670}"/>
                  </a:ext>
                </a:extLst>
              </p:cNvPr>
              <p:cNvSpPr/>
              <p:nvPr/>
            </p:nvSpPr>
            <p:spPr>
              <a:xfrm>
                <a:off x="3080997" y="3216233"/>
                <a:ext cx="6063004"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社会优抚的形式、原则和作用</a:t>
                </a:r>
              </a:p>
            </p:txBody>
          </p:sp>
          <p:sp>
            <p:nvSpPr>
              <p:cNvPr id="9" name="Rectangle 8">
                <a:extLst>
                  <a:ext uri="{FF2B5EF4-FFF2-40B4-BE49-F238E27FC236}">
                    <a16:creationId xmlns:a16="http://schemas.microsoft.com/office/drawing/2014/main" id="{FAAC986D-CD29-458C-BF64-227A465E3673}"/>
                  </a:ext>
                </a:extLst>
              </p:cNvPr>
              <p:cNvSpPr/>
              <p:nvPr/>
            </p:nvSpPr>
            <p:spPr>
              <a:xfrm>
                <a:off x="3080996" y="4021784"/>
                <a:ext cx="6063005"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社会优抚的对象、标准和资金</a:t>
                </a:r>
              </a:p>
            </p:txBody>
          </p:sp>
          <p:sp>
            <p:nvSpPr>
              <p:cNvPr id="10" name="Rectangle 9">
                <a:extLst>
                  <a:ext uri="{FF2B5EF4-FFF2-40B4-BE49-F238E27FC236}">
                    <a16:creationId xmlns:a16="http://schemas.microsoft.com/office/drawing/2014/main" id="{0A193A46-6CB8-4D74-9CD3-1134DED3C71C}"/>
                  </a:ext>
                </a:extLst>
              </p:cNvPr>
              <p:cNvSpPr/>
              <p:nvPr/>
            </p:nvSpPr>
            <p:spPr>
              <a:xfrm>
                <a:off x="3080995" y="4827335"/>
                <a:ext cx="640452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中国社会优抚事业的现状及改革</a:t>
                </a:r>
              </a:p>
            </p:txBody>
          </p:sp>
        </p:grpSp>
      </p:grpSp>
    </p:spTree>
    <p:extLst>
      <p:ext uri="{BB962C8B-B14F-4D97-AF65-F5344CB8AC3E}">
        <p14:creationId xmlns:p14="http://schemas.microsoft.com/office/powerpoint/2010/main" val="33281181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435562" y="893183"/>
          <a:ext cx="117564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右大括号 1">
            <a:extLst>
              <a:ext uri="{FF2B5EF4-FFF2-40B4-BE49-F238E27FC236}">
                <a16:creationId xmlns:a16="http://schemas.microsoft.com/office/drawing/2014/main" id="{F9D55258-B580-4B87-AB5D-E002036B7672}"/>
              </a:ext>
            </a:extLst>
          </p:cNvPr>
          <p:cNvSpPr/>
          <p:nvPr/>
        </p:nvSpPr>
        <p:spPr>
          <a:xfrm>
            <a:off x="8847117" y="3063834"/>
            <a:ext cx="712519" cy="2006930"/>
          </a:xfrm>
          <a:prstGeom prst="righ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35C8FA1-FC4C-4E4B-A935-477D142F7B4C}"/>
              </a:ext>
            </a:extLst>
          </p:cNvPr>
          <p:cNvSpPr/>
          <p:nvPr/>
        </p:nvSpPr>
        <p:spPr>
          <a:xfrm>
            <a:off x="9683153" y="3882633"/>
            <a:ext cx="877163" cy="369332"/>
          </a:xfrm>
          <a:prstGeom prst="rect">
            <a:avLst/>
          </a:prstGeom>
          <a:solidFill>
            <a:srgbClr val="C00000"/>
          </a:solidFill>
        </p:spPr>
        <p:txBody>
          <a:bodyPr wrap="none">
            <a:spAutoFit/>
          </a:bodyPr>
          <a:lstStyle/>
          <a:p>
            <a:pPr lvl="0"/>
            <a:r>
              <a:rPr lang="zh-CN" altLang="en-US" b="1" dirty="0">
                <a:solidFill>
                  <a:schemeClr val="bg1"/>
                </a:solidFill>
              </a:rPr>
              <a:t>简答题</a:t>
            </a:r>
          </a:p>
        </p:txBody>
      </p:sp>
      <p:sp>
        <p:nvSpPr>
          <p:cNvPr id="5" name="矩形 4">
            <a:extLst>
              <a:ext uri="{FF2B5EF4-FFF2-40B4-BE49-F238E27FC236}">
                <a16:creationId xmlns:a16="http://schemas.microsoft.com/office/drawing/2014/main" id="{591E6891-2D33-4E8E-8BA3-E71F43C81DBE}"/>
              </a:ext>
            </a:extLst>
          </p:cNvPr>
          <p:cNvSpPr/>
          <p:nvPr/>
        </p:nvSpPr>
        <p:spPr>
          <a:xfrm>
            <a:off x="8944602" y="1003949"/>
            <a:ext cx="1800493" cy="369332"/>
          </a:xfrm>
          <a:prstGeom prst="rect">
            <a:avLst/>
          </a:prstGeom>
        </p:spPr>
        <p:txBody>
          <a:bodyPr wrap="none">
            <a:spAutoFit/>
          </a:bodyPr>
          <a:lstStyle/>
          <a:p>
            <a:pPr lvl="0"/>
            <a:r>
              <a:rPr lang="zh-CN" altLang="en-US" dirty="0"/>
              <a:t>美国、中国台湾</a:t>
            </a:r>
          </a:p>
        </p:txBody>
      </p:sp>
      <p:sp>
        <p:nvSpPr>
          <p:cNvPr id="6" name="矩形 5">
            <a:extLst>
              <a:ext uri="{FF2B5EF4-FFF2-40B4-BE49-F238E27FC236}">
                <a16:creationId xmlns:a16="http://schemas.microsoft.com/office/drawing/2014/main" id="{A8663359-79D2-4E21-810B-B16239253850}"/>
              </a:ext>
            </a:extLst>
          </p:cNvPr>
          <p:cNvSpPr/>
          <p:nvPr/>
        </p:nvSpPr>
        <p:spPr>
          <a:xfrm>
            <a:off x="1047676" y="176818"/>
            <a:ext cx="3126177" cy="369332"/>
          </a:xfrm>
          <a:prstGeom prst="rect">
            <a:avLst/>
          </a:prstGeom>
        </p:spPr>
        <p:txBody>
          <a:bodyPr wrap="none">
            <a:spAutoFit/>
          </a:bodyPr>
          <a:lstStyle/>
          <a:p>
            <a:r>
              <a:rPr lang="en-US" altLang="zh-CN" dirty="0"/>
              <a:t>12.2.2.1  </a:t>
            </a:r>
            <a:r>
              <a:rPr lang="zh-CN" altLang="en-US" dirty="0"/>
              <a:t>保障待遇激励性原则</a:t>
            </a:r>
          </a:p>
        </p:txBody>
      </p:sp>
    </p:spTree>
    <p:extLst>
      <p:ext uri="{BB962C8B-B14F-4D97-AF65-F5344CB8AC3E}">
        <p14:creationId xmlns:p14="http://schemas.microsoft.com/office/powerpoint/2010/main" val="83917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40F1C4D-761B-4733-86F9-DFAC4F6BE72B}"/>
              </a:ext>
            </a:extLst>
          </p:cNvPr>
          <p:cNvSpPr/>
          <p:nvPr/>
        </p:nvSpPr>
        <p:spPr>
          <a:xfrm>
            <a:off x="1135396" y="3113089"/>
            <a:ext cx="877163" cy="369332"/>
          </a:xfrm>
          <a:prstGeom prst="rect">
            <a:avLst/>
          </a:prstGeom>
          <a:solidFill>
            <a:srgbClr val="C00000"/>
          </a:solidFill>
        </p:spPr>
        <p:txBody>
          <a:bodyPr wrap="none">
            <a:spAutoFit/>
          </a:bodyPr>
          <a:lstStyle/>
          <a:p>
            <a:pPr lvl="0"/>
            <a:r>
              <a:rPr lang="zh-CN" altLang="en-US" b="1" dirty="0">
                <a:solidFill>
                  <a:schemeClr val="bg1"/>
                </a:solidFill>
              </a:rPr>
              <a:t>简答题</a:t>
            </a:r>
          </a:p>
        </p:txBody>
      </p:sp>
      <p:sp>
        <p:nvSpPr>
          <p:cNvPr id="9" name="矩形 8">
            <a:extLst>
              <a:ext uri="{FF2B5EF4-FFF2-40B4-BE49-F238E27FC236}">
                <a16:creationId xmlns:a16="http://schemas.microsoft.com/office/drawing/2014/main" id="{EED21126-3D7A-4E22-B2A4-53FF2D35A51B}"/>
              </a:ext>
            </a:extLst>
          </p:cNvPr>
          <p:cNvSpPr/>
          <p:nvPr/>
        </p:nvSpPr>
        <p:spPr>
          <a:xfrm>
            <a:off x="6060934" y="2743757"/>
            <a:ext cx="3416320" cy="369332"/>
          </a:xfrm>
          <a:prstGeom prst="rect">
            <a:avLst/>
          </a:prstGeom>
        </p:spPr>
        <p:txBody>
          <a:bodyPr wrap="none">
            <a:spAutoFit/>
          </a:bodyPr>
          <a:lstStyle/>
          <a:p>
            <a:pPr lvl="0"/>
            <a:r>
              <a:rPr lang="zh-CN" altLang="en-US" dirty="0"/>
              <a:t>抚恤金的多少与立功大小成正比</a:t>
            </a:r>
          </a:p>
        </p:txBody>
      </p:sp>
      <p:sp>
        <p:nvSpPr>
          <p:cNvPr id="10" name="矩形 9">
            <a:extLst>
              <a:ext uri="{FF2B5EF4-FFF2-40B4-BE49-F238E27FC236}">
                <a16:creationId xmlns:a16="http://schemas.microsoft.com/office/drawing/2014/main" id="{5A446612-5C16-48C9-B09E-206D27DAE12F}"/>
              </a:ext>
            </a:extLst>
          </p:cNvPr>
          <p:cNvSpPr/>
          <p:nvPr/>
        </p:nvSpPr>
        <p:spPr>
          <a:xfrm>
            <a:off x="6060934" y="3338575"/>
            <a:ext cx="3877985" cy="369332"/>
          </a:xfrm>
          <a:prstGeom prst="rect">
            <a:avLst/>
          </a:prstGeom>
        </p:spPr>
        <p:txBody>
          <a:bodyPr wrap="none">
            <a:spAutoFit/>
          </a:bodyPr>
          <a:lstStyle/>
          <a:p>
            <a:pPr lvl="0"/>
            <a:r>
              <a:rPr lang="zh-CN" altLang="en-US" dirty="0"/>
              <a:t>服役中</a:t>
            </a:r>
            <a:r>
              <a:rPr lang="en-US" altLang="zh-CN" dirty="0"/>
              <a:t>+</a:t>
            </a:r>
            <a:r>
              <a:rPr lang="zh-CN" altLang="en-US" dirty="0"/>
              <a:t>退役后；资金保障</a:t>
            </a:r>
            <a:r>
              <a:rPr lang="en-US" altLang="zh-CN" dirty="0"/>
              <a:t>+</a:t>
            </a:r>
            <a:r>
              <a:rPr lang="zh-CN" altLang="en-US" dirty="0"/>
              <a:t>服务保障</a:t>
            </a:r>
          </a:p>
        </p:txBody>
      </p:sp>
      <p:sp>
        <p:nvSpPr>
          <p:cNvPr id="11" name="矩形 10">
            <a:extLst>
              <a:ext uri="{FF2B5EF4-FFF2-40B4-BE49-F238E27FC236}">
                <a16:creationId xmlns:a16="http://schemas.microsoft.com/office/drawing/2014/main" id="{838F070F-907D-4862-BA45-9C535B3810E0}"/>
              </a:ext>
            </a:extLst>
          </p:cNvPr>
          <p:cNvSpPr/>
          <p:nvPr/>
        </p:nvSpPr>
        <p:spPr>
          <a:xfrm>
            <a:off x="6096000" y="3896237"/>
            <a:ext cx="2262158" cy="369332"/>
          </a:xfrm>
          <a:prstGeom prst="rect">
            <a:avLst/>
          </a:prstGeom>
        </p:spPr>
        <p:txBody>
          <a:bodyPr wrap="none">
            <a:spAutoFit/>
          </a:bodyPr>
          <a:lstStyle/>
          <a:p>
            <a:pPr lvl="0"/>
            <a:r>
              <a:rPr lang="zh-CN" altLang="en-US" dirty="0"/>
              <a:t>如农村兵与城镇兵等</a:t>
            </a:r>
          </a:p>
        </p:txBody>
      </p:sp>
      <p:sp>
        <p:nvSpPr>
          <p:cNvPr id="12" name="矩形 11">
            <a:extLst>
              <a:ext uri="{FF2B5EF4-FFF2-40B4-BE49-F238E27FC236}">
                <a16:creationId xmlns:a16="http://schemas.microsoft.com/office/drawing/2014/main" id="{37E41A89-EB50-474F-B959-0358A1F87E52}"/>
              </a:ext>
            </a:extLst>
          </p:cNvPr>
          <p:cNvSpPr/>
          <p:nvPr/>
        </p:nvSpPr>
        <p:spPr>
          <a:xfrm>
            <a:off x="6060934" y="4453899"/>
            <a:ext cx="5447055" cy="646331"/>
          </a:xfrm>
          <a:prstGeom prst="rect">
            <a:avLst/>
          </a:prstGeom>
        </p:spPr>
        <p:txBody>
          <a:bodyPr wrap="square">
            <a:spAutoFit/>
          </a:bodyPr>
          <a:lstStyle/>
          <a:p>
            <a:pPr lvl="0"/>
            <a:r>
              <a:rPr lang="zh-CN" altLang="en-US" dirty="0"/>
              <a:t>地方政府和社区应当成为主要的责任主体，国家提供政策支持</a:t>
            </a:r>
          </a:p>
        </p:txBody>
      </p:sp>
      <p:grpSp>
        <p:nvGrpSpPr>
          <p:cNvPr id="26" name="组合 25">
            <a:extLst>
              <a:ext uri="{FF2B5EF4-FFF2-40B4-BE49-F238E27FC236}">
                <a16:creationId xmlns:a16="http://schemas.microsoft.com/office/drawing/2014/main" id="{2D5E3EEC-8B6D-4707-9C56-70A732CA56F7}"/>
              </a:ext>
            </a:extLst>
          </p:cNvPr>
          <p:cNvGrpSpPr/>
          <p:nvPr/>
        </p:nvGrpSpPr>
        <p:grpSpPr>
          <a:xfrm>
            <a:off x="648946" y="2743757"/>
            <a:ext cx="5111324" cy="2099037"/>
            <a:chOff x="648946" y="2743757"/>
            <a:chExt cx="5111324" cy="2099037"/>
          </a:xfrm>
        </p:grpSpPr>
        <p:sp>
          <p:nvSpPr>
            <p:cNvPr id="2" name="文本框 1">
              <a:extLst>
                <a:ext uri="{FF2B5EF4-FFF2-40B4-BE49-F238E27FC236}">
                  <a16:creationId xmlns:a16="http://schemas.microsoft.com/office/drawing/2014/main" id="{C319D02C-3FDB-4F29-98CC-DF1D617129F2}"/>
                </a:ext>
              </a:extLst>
            </p:cNvPr>
            <p:cNvSpPr txBox="1"/>
            <p:nvPr/>
          </p:nvSpPr>
          <p:spPr>
            <a:xfrm>
              <a:off x="648946" y="3603495"/>
              <a:ext cx="1850065" cy="369332"/>
            </a:xfrm>
            <a:prstGeom prst="rect">
              <a:avLst/>
            </a:prstGeom>
            <a:noFill/>
            <a:ln w="19050">
              <a:solidFill>
                <a:schemeClr val="accent6">
                  <a:lumMod val="75000"/>
                </a:schemeClr>
              </a:solidFill>
            </a:ln>
          </p:spPr>
          <p:txBody>
            <a:bodyPr wrap="square" rtlCol="0">
              <a:spAutoFit/>
            </a:bodyPr>
            <a:lstStyle/>
            <a:p>
              <a:r>
                <a:rPr lang="zh-CN" altLang="en-US" dirty="0"/>
                <a:t>社会优抚的原则</a:t>
              </a:r>
            </a:p>
          </p:txBody>
        </p:sp>
        <p:sp>
          <p:nvSpPr>
            <p:cNvPr id="13" name="文本框 12">
              <a:extLst>
                <a:ext uri="{FF2B5EF4-FFF2-40B4-BE49-F238E27FC236}">
                  <a16:creationId xmlns:a16="http://schemas.microsoft.com/office/drawing/2014/main" id="{2DB44451-B364-4122-BC2E-B422546BA872}"/>
                </a:ext>
              </a:extLst>
            </p:cNvPr>
            <p:cNvSpPr txBox="1"/>
            <p:nvPr/>
          </p:nvSpPr>
          <p:spPr>
            <a:xfrm>
              <a:off x="3498112" y="4473462"/>
              <a:ext cx="2020186" cy="369332"/>
            </a:xfrm>
            <a:prstGeom prst="rect">
              <a:avLst/>
            </a:prstGeom>
            <a:noFill/>
            <a:ln w="19050">
              <a:solidFill>
                <a:schemeClr val="accent6">
                  <a:lumMod val="75000"/>
                </a:schemeClr>
              </a:solidFill>
            </a:ln>
          </p:spPr>
          <p:txBody>
            <a:bodyPr wrap="square" rtlCol="0">
              <a:spAutoFit/>
            </a:bodyPr>
            <a:lstStyle/>
            <a:p>
              <a:r>
                <a:rPr lang="zh-CN" altLang="en-US" dirty="0"/>
                <a:t>明确责任主体原则</a:t>
              </a:r>
            </a:p>
          </p:txBody>
        </p:sp>
        <p:sp>
          <p:nvSpPr>
            <p:cNvPr id="14" name="文本框 13">
              <a:extLst>
                <a:ext uri="{FF2B5EF4-FFF2-40B4-BE49-F238E27FC236}">
                  <a16:creationId xmlns:a16="http://schemas.microsoft.com/office/drawing/2014/main" id="{614B1454-73C0-4B0F-A42F-8146A6324BCC}"/>
                </a:ext>
              </a:extLst>
            </p:cNvPr>
            <p:cNvSpPr txBox="1"/>
            <p:nvPr/>
          </p:nvSpPr>
          <p:spPr>
            <a:xfrm>
              <a:off x="3498112" y="3896237"/>
              <a:ext cx="1679945" cy="369332"/>
            </a:xfrm>
            <a:prstGeom prst="rect">
              <a:avLst/>
            </a:prstGeom>
            <a:noFill/>
            <a:ln w="19050">
              <a:solidFill>
                <a:schemeClr val="accent6">
                  <a:lumMod val="75000"/>
                </a:schemeClr>
              </a:solidFill>
            </a:ln>
          </p:spPr>
          <p:txBody>
            <a:bodyPr wrap="square" rtlCol="0">
              <a:spAutoFit/>
            </a:bodyPr>
            <a:lstStyle/>
            <a:p>
              <a:r>
                <a:rPr lang="zh-CN" altLang="en-US" dirty="0"/>
                <a:t>内外公平原则</a:t>
              </a:r>
            </a:p>
          </p:txBody>
        </p:sp>
        <p:sp>
          <p:nvSpPr>
            <p:cNvPr id="15" name="文本框 14">
              <a:extLst>
                <a:ext uri="{FF2B5EF4-FFF2-40B4-BE49-F238E27FC236}">
                  <a16:creationId xmlns:a16="http://schemas.microsoft.com/office/drawing/2014/main" id="{58645937-F8EF-433C-8526-399221BBB850}"/>
                </a:ext>
              </a:extLst>
            </p:cNvPr>
            <p:cNvSpPr txBox="1"/>
            <p:nvPr/>
          </p:nvSpPr>
          <p:spPr>
            <a:xfrm>
              <a:off x="3498112" y="3338575"/>
              <a:ext cx="2020186" cy="369332"/>
            </a:xfrm>
            <a:prstGeom prst="rect">
              <a:avLst/>
            </a:prstGeom>
            <a:noFill/>
            <a:ln w="19050">
              <a:solidFill>
                <a:schemeClr val="accent6">
                  <a:lumMod val="75000"/>
                </a:schemeClr>
              </a:solidFill>
            </a:ln>
          </p:spPr>
          <p:txBody>
            <a:bodyPr wrap="square" rtlCol="0">
              <a:spAutoFit/>
            </a:bodyPr>
            <a:lstStyle/>
            <a:p>
              <a:r>
                <a:rPr lang="zh-CN" altLang="en-US" dirty="0"/>
                <a:t>实行综合保障原则</a:t>
              </a:r>
            </a:p>
          </p:txBody>
        </p:sp>
        <p:sp>
          <p:nvSpPr>
            <p:cNvPr id="16" name="文本框 15">
              <a:extLst>
                <a:ext uri="{FF2B5EF4-FFF2-40B4-BE49-F238E27FC236}">
                  <a16:creationId xmlns:a16="http://schemas.microsoft.com/office/drawing/2014/main" id="{DCEA59CF-337F-4AF7-8849-E95799377B71}"/>
                </a:ext>
              </a:extLst>
            </p:cNvPr>
            <p:cNvSpPr txBox="1"/>
            <p:nvPr/>
          </p:nvSpPr>
          <p:spPr>
            <a:xfrm>
              <a:off x="3498112" y="2743757"/>
              <a:ext cx="2262158" cy="369332"/>
            </a:xfrm>
            <a:prstGeom prst="rect">
              <a:avLst/>
            </a:prstGeom>
            <a:noFill/>
            <a:ln w="19050">
              <a:solidFill>
                <a:schemeClr val="accent6">
                  <a:lumMod val="75000"/>
                </a:schemeClr>
              </a:solidFill>
            </a:ln>
          </p:spPr>
          <p:txBody>
            <a:bodyPr wrap="square" rtlCol="0">
              <a:spAutoFit/>
            </a:bodyPr>
            <a:lstStyle/>
            <a:p>
              <a:r>
                <a:rPr lang="zh-CN" altLang="en-US" dirty="0"/>
                <a:t>保障待遇激励性原则</a:t>
              </a:r>
            </a:p>
          </p:txBody>
        </p:sp>
        <p:cxnSp>
          <p:nvCxnSpPr>
            <p:cNvPr id="4" name="直接连接符 3">
              <a:extLst>
                <a:ext uri="{FF2B5EF4-FFF2-40B4-BE49-F238E27FC236}">
                  <a16:creationId xmlns:a16="http://schemas.microsoft.com/office/drawing/2014/main" id="{6B9A31D7-086E-44B0-BB7D-B8DB2DC102EF}"/>
                </a:ext>
              </a:extLst>
            </p:cNvPr>
            <p:cNvCxnSpPr/>
            <p:nvPr/>
          </p:nvCxnSpPr>
          <p:spPr>
            <a:xfrm>
              <a:off x="2955476" y="2928423"/>
              <a:ext cx="0" cy="1729705"/>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F72437B-77CD-426B-BF0C-BAA66861FCB0}"/>
                </a:ext>
              </a:extLst>
            </p:cNvPr>
            <p:cNvCxnSpPr>
              <a:stCxn id="2" idx="3"/>
            </p:cNvCxnSpPr>
            <p:nvPr/>
          </p:nvCxnSpPr>
          <p:spPr>
            <a:xfrm>
              <a:off x="2499011" y="3788161"/>
              <a:ext cx="45684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E5F2C06-C992-47ED-85C1-36EA7A968326}"/>
                </a:ext>
              </a:extLst>
            </p:cNvPr>
            <p:cNvCxnSpPr>
              <a:cxnSpLocks/>
              <a:endCxn id="16" idx="1"/>
            </p:cNvCxnSpPr>
            <p:nvPr/>
          </p:nvCxnSpPr>
          <p:spPr>
            <a:xfrm>
              <a:off x="2955476" y="2928423"/>
              <a:ext cx="54263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3ED38F0-51D6-436E-9036-0BBAE96DD64B}"/>
                </a:ext>
              </a:extLst>
            </p:cNvPr>
            <p:cNvCxnSpPr>
              <a:cxnSpLocks/>
            </p:cNvCxnSpPr>
            <p:nvPr/>
          </p:nvCxnSpPr>
          <p:spPr>
            <a:xfrm>
              <a:off x="2955476" y="3523241"/>
              <a:ext cx="54263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39D78C4-082C-4B91-95A7-5B37DA3C37AF}"/>
                </a:ext>
              </a:extLst>
            </p:cNvPr>
            <p:cNvCxnSpPr>
              <a:cxnSpLocks/>
            </p:cNvCxnSpPr>
            <p:nvPr/>
          </p:nvCxnSpPr>
          <p:spPr>
            <a:xfrm>
              <a:off x="2955476" y="4080903"/>
              <a:ext cx="54263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68B264D-F507-4C7C-BE1E-D5A794857BFF}"/>
                </a:ext>
              </a:extLst>
            </p:cNvPr>
            <p:cNvCxnSpPr>
              <a:cxnSpLocks/>
            </p:cNvCxnSpPr>
            <p:nvPr/>
          </p:nvCxnSpPr>
          <p:spPr>
            <a:xfrm>
              <a:off x="2955476" y="4658128"/>
              <a:ext cx="54263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F4E27C70-333B-40B1-92C7-442D8D0A0D25}"/>
              </a:ext>
            </a:extLst>
          </p:cNvPr>
          <p:cNvSpPr/>
          <p:nvPr/>
        </p:nvSpPr>
        <p:spPr>
          <a:xfrm>
            <a:off x="982987" y="182158"/>
            <a:ext cx="2698175" cy="369332"/>
          </a:xfrm>
          <a:prstGeom prst="rect">
            <a:avLst/>
          </a:prstGeom>
        </p:spPr>
        <p:txBody>
          <a:bodyPr wrap="none">
            <a:spAutoFit/>
          </a:bodyPr>
          <a:lstStyle/>
          <a:p>
            <a:r>
              <a:rPr lang="en-US" altLang="zh-CN" dirty="0">
                <a:latin typeface="Helvetica Neue For Number"/>
              </a:rPr>
              <a:t>12.1.3.4 </a:t>
            </a:r>
            <a:r>
              <a:rPr lang="zh-CN" altLang="en-US" dirty="0">
                <a:latin typeface="Helvetica Neue For Number"/>
              </a:rPr>
              <a:t>优抚待遇激励性</a:t>
            </a:r>
            <a:endParaRPr lang="zh-CN" altLang="en-US" dirty="0"/>
          </a:p>
        </p:txBody>
      </p:sp>
    </p:spTree>
    <p:extLst>
      <p:ext uri="{BB962C8B-B14F-4D97-AF65-F5344CB8AC3E}">
        <p14:creationId xmlns:p14="http://schemas.microsoft.com/office/powerpoint/2010/main" val="14927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56059" y="1831854"/>
            <a:ext cx="5256588" cy="3925153"/>
          </a:xfrm>
        </p:spPr>
        <p:txBody>
          <a:bodyPr anchor="ctr"/>
          <a:lstStyle/>
          <a:p>
            <a:pPr algn="l">
              <a:lnSpc>
                <a:spcPct val="150000"/>
              </a:lnSpc>
              <a:spcAft>
                <a:spcPts val="1200"/>
              </a:spcAft>
            </a:pPr>
            <a:r>
              <a:rPr lang="zh-CN" altLang="en-US" dirty="0">
                <a:latin typeface="+mn-ea"/>
              </a:rPr>
              <a:t>社会优抚的原则包括（   ）。</a:t>
            </a:r>
          </a:p>
          <a:p>
            <a:pPr algn="l">
              <a:lnSpc>
                <a:spcPct val="150000"/>
              </a:lnSpc>
            </a:pPr>
            <a:r>
              <a:rPr lang="en-US" altLang="zh-CN" dirty="0">
                <a:latin typeface="+mn-ea"/>
              </a:rPr>
              <a:t>A</a:t>
            </a:r>
            <a:r>
              <a:rPr lang="zh-CN" altLang="en-US" dirty="0">
                <a:latin typeface="+mn-ea"/>
              </a:rPr>
              <a:t>、保障待遇激励性原则</a:t>
            </a:r>
          </a:p>
          <a:p>
            <a:pPr algn="l">
              <a:lnSpc>
                <a:spcPct val="150000"/>
              </a:lnSpc>
            </a:pPr>
            <a:r>
              <a:rPr lang="en-US" altLang="zh-CN" dirty="0">
                <a:latin typeface="+mn-ea"/>
              </a:rPr>
              <a:t>B</a:t>
            </a:r>
            <a:r>
              <a:rPr lang="zh-CN" altLang="en-US" dirty="0">
                <a:latin typeface="+mn-ea"/>
              </a:rPr>
              <a:t>、实行综合保障原则</a:t>
            </a:r>
          </a:p>
          <a:p>
            <a:pPr algn="l">
              <a:lnSpc>
                <a:spcPct val="150000"/>
              </a:lnSpc>
            </a:pPr>
            <a:r>
              <a:rPr lang="en-US" altLang="zh-CN" dirty="0">
                <a:latin typeface="+mn-ea"/>
              </a:rPr>
              <a:t>C</a:t>
            </a:r>
            <a:r>
              <a:rPr lang="zh-CN" altLang="en-US" dirty="0">
                <a:latin typeface="+mn-ea"/>
              </a:rPr>
              <a:t>、内外公平原则</a:t>
            </a:r>
          </a:p>
          <a:p>
            <a:pPr algn="l">
              <a:lnSpc>
                <a:spcPct val="150000"/>
              </a:lnSpc>
            </a:pPr>
            <a:r>
              <a:rPr lang="en-US" altLang="zh-CN" dirty="0">
                <a:latin typeface="+mn-ea"/>
              </a:rPr>
              <a:t>D</a:t>
            </a:r>
            <a:r>
              <a:rPr lang="zh-CN" altLang="en-US" dirty="0">
                <a:latin typeface="+mn-ea"/>
              </a:rPr>
              <a:t>、明确责任主体原则</a:t>
            </a:r>
          </a:p>
          <a:p>
            <a:pPr algn="l">
              <a:lnSpc>
                <a:spcPct val="150000"/>
              </a:lnSpc>
            </a:pPr>
            <a:r>
              <a:rPr lang="en-US" altLang="zh-CN" dirty="0">
                <a:latin typeface="+mn-ea"/>
              </a:rPr>
              <a:t>E</a:t>
            </a:r>
            <a:r>
              <a:rPr lang="zh-CN" altLang="en-US" dirty="0">
                <a:latin typeface="+mn-ea"/>
              </a:rPr>
              <a:t>、双向支持原则</a:t>
            </a:r>
          </a:p>
        </p:txBody>
      </p:sp>
      <p:sp>
        <p:nvSpPr>
          <p:cNvPr id="5" name="TextBox 3">
            <a:extLst>
              <a:ext uri="{FF2B5EF4-FFF2-40B4-BE49-F238E27FC236}">
                <a16:creationId xmlns:a16="http://schemas.microsoft.com/office/drawing/2014/main" id="{0F335517-EC7C-47A3-AC06-2E0D7434BF4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089426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56059" y="1831854"/>
            <a:ext cx="5256588" cy="3925153"/>
          </a:xfrm>
        </p:spPr>
        <p:txBody>
          <a:bodyPr anchor="ctr"/>
          <a:lstStyle/>
          <a:p>
            <a:pPr algn="l">
              <a:lnSpc>
                <a:spcPct val="150000"/>
              </a:lnSpc>
              <a:spcAft>
                <a:spcPts val="1200"/>
              </a:spcAft>
            </a:pPr>
            <a:r>
              <a:rPr lang="zh-CN" altLang="en-US" dirty="0">
                <a:latin typeface="+mn-ea"/>
              </a:rPr>
              <a:t>社会优抚的原则包括（  </a:t>
            </a:r>
            <a:r>
              <a:rPr lang="en-US" altLang="zh-CN" b="1" dirty="0">
                <a:solidFill>
                  <a:srgbClr val="FF0000"/>
                </a:solidFill>
                <a:latin typeface="+mn-ea"/>
              </a:rPr>
              <a:t>ABCD</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、保障待遇激励性原则</a:t>
            </a:r>
          </a:p>
          <a:p>
            <a:pPr algn="l">
              <a:lnSpc>
                <a:spcPct val="150000"/>
              </a:lnSpc>
            </a:pPr>
            <a:r>
              <a:rPr lang="en-US" altLang="zh-CN" dirty="0">
                <a:solidFill>
                  <a:srgbClr val="FF0000"/>
                </a:solidFill>
                <a:latin typeface="+mn-ea"/>
              </a:rPr>
              <a:t>B</a:t>
            </a:r>
            <a:r>
              <a:rPr lang="zh-CN" altLang="en-US" dirty="0">
                <a:solidFill>
                  <a:srgbClr val="FF0000"/>
                </a:solidFill>
                <a:latin typeface="+mn-ea"/>
              </a:rPr>
              <a:t>、实行综合保障原则</a:t>
            </a:r>
          </a:p>
          <a:p>
            <a:pPr algn="l">
              <a:lnSpc>
                <a:spcPct val="150000"/>
              </a:lnSpc>
            </a:pPr>
            <a:r>
              <a:rPr lang="en-US" altLang="zh-CN" dirty="0">
                <a:solidFill>
                  <a:srgbClr val="FF0000"/>
                </a:solidFill>
                <a:latin typeface="+mn-ea"/>
              </a:rPr>
              <a:t>C</a:t>
            </a:r>
            <a:r>
              <a:rPr lang="zh-CN" altLang="en-US" dirty="0">
                <a:solidFill>
                  <a:srgbClr val="FF0000"/>
                </a:solidFill>
                <a:latin typeface="+mn-ea"/>
              </a:rPr>
              <a:t>、内外公平原则</a:t>
            </a:r>
          </a:p>
          <a:p>
            <a:pPr algn="l">
              <a:lnSpc>
                <a:spcPct val="150000"/>
              </a:lnSpc>
            </a:pPr>
            <a:r>
              <a:rPr lang="en-US" altLang="zh-CN" dirty="0">
                <a:solidFill>
                  <a:srgbClr val="FF0000"/>
                </a:solidFill>
                <a:latin typeface="+mn-ea"/>
              </a:rPr>
              <a:t>D</a:t>
            </a:r>
            <a:r>
              <a:rPr lang="zh-CN" altLang="en-US" dirty="0">
                <a:solidFill>
                  <a:srgbClr val="FF0000"/>
                </a:solidFill>
                <a:latin typeface="+mn-ea"/>
              </a:rPr>
              <a:t>、明确责任主体原则</a:t>
            </a:r>
          </a:p>
          <a:p>
            <a:pPr algn="l">
              <a:lnSpc>
                <a:spcPct val="150000"/>
              </a:lnSpc>
            </a:pPr>
            <a:r>
              <a:rPr lang="en-US" altLang="zh-CN" dirty="0">
                <a:latin typeface="+mn-ea"/>
              </a:rPr>
              <a:t>E</a:t>
            </a:r>
            <a:r>
              <a:rPr lang="zh-CN" altLang="en-US" dirty="0">
                <a:latin typeface="+mn-ea"/>
              </a:rPr>
              <a:t>、双向支持原则</a:t>
            </a:r>
          </a:p>
        </p:txBody>
      </p:sp>
      <p:sp>
        <p:nvSpPr>
          <p:cNvPr id="5" name="TextBox 3">
            <a:extLst>
              <a:ext uri="{FF2B5EF4-FFF2-40B4-BE49-F238E27FC236}">
                <a16:creationId xmlns:a16="http://schemas.microsoft.com/office/drawing/2014/main" id="{0F335517-EC7C-47A3-AC06-2E0D7434BF4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28663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2924" y="1784232"/>
            <a:ext cx="10450017" cy="4683948"/>
          </a:xfrm>
        </p:spPr>
        <p:txBody>
          <a:bodyPr anchor="ctr"/>
          <a:lstStyle/>
          <a:p>
            <a:pPr algn="l">
              <a:lnSpc>
                <a:spcPct val="150000"/>
              </a:lnSpc>
              <a:spcAft>
                <a:spcPts val="1200"/>
              </a:spcAft>
            </a:pPr>
            <a:r>
              <a:rPr lang="zh-CN" altLang="en-US" sz="2000" dirty="0">
                <a:latin typeface="+mn-ea"/>
              </a:rPr>
              <a:t>一方面，与普通国民的保障相比，社会优抚的待遇相对较优厚，如退役军人的就业安置一般有政策保障，离、退休军人的待遇较地方同职级的离、退休人员的待遇标准要高，对军人的抚恤标准要高于一般劳动者的工伤抚恤等，对军烈属的照顾也是对军人保障待遇较优的体现；另一方面，在军人保障中，又根据军人平时的贡献有所区别对待。上述内容指的是（     ）。</a:t>
            </a:r>
            <a:endParaRPr lang="en-US" altLang="zh-CN" sz="2000" dirty="0">
              <a:latin typeface="+mn-ea"/>
            </a:endParaRPr>
          </a:p>
          <a:p>
            <a:pPr algn="l">
              <a:spcAft>
                <a:spcPts val="1200"/>
              </a:spcAft>
            </a:pPr>
            <a:r>
              <a:rPr lang="en-US" altLang="zh-CN" sz="2000" dirty="0">
                <a:latin typeface="+mn-ea"/>
              </a:rPr>
              <a:t>A</a:t>
            </a:r>
            <a:r>
              <a:rPr lang="zh-CN" altLang="en-US" sz="2000" dirty="0">
                <a:latin typeface="+mn-ea"/>
              </a:rPr>
              <a:t>、优抚内容综合性</a:t>
            </a:r>
          </a:p>
          <a:p>
            <a:pPr algn="l">
              <a:spcAft>
                <a:spcPts val="1200"/>
              </a:spcAft>
            </a:pPr>
            <a:r>
              <a:rPr lang="en-US" altLang="zh-CN" sz="2000" dirty="0">
                <a:latin typeface="+mn-ea"/>
              </a:rPr>
              <a:t>B</a:t>
            </a:r>
            <a:r>
              <a:rPr lang="zh-CN" altLang="en-US" sz="2000" dirty="0">
                <a:latin typeface="+mn-ea"/>
              </a:rPr>
              <a:t>、优抚对象特殊性</a:t>
            </a:r>
          </a:p>
          <a:p>
            <a:pPr algn="l">
              <a:spcAft>
                <a:spcPts val="1200"/>
              </a:spcAft>
            </a:pPr>
            <a:r>
              <a:rPr lang="en-US" altLang="zh-CN" sz="2000" dirty="0">
                <a:latin typeface="+mn-ea"/>
              </a:rPr>
              <a:t>C</a:t>
            </a:r>
            <a:r>
              <a:rPr lang="zh-CN" altLang="en-US" sz="2000" dirty="0">
                <a:latin typeface="+mn-ea"/>
              </a:rPr>
              <a:t>、优抚目标双重性</a:t>
            </a:r>
          </a:p>
          <a:p>
            <a:pPr algn="l">
              <a:spcAft>
                <a:spcPts val="1200"/>
              </a:spcAft>
            </a:pPr>
            <a:r>
              <a:rPr lang="en-US" altLang="zh-CN" sz="2000" dirty="0">
                <a:latin typeface="+mn-ea"/>
              </a:rPr>
              <a:t>D</a:t>
            </a:r>
            <a:r>
              <a:rPr lang="zh-CN" altLang="en-US" sz="2000" dirty="0">
                <a:latin typeface="+mn-ea"/>
              </a:rPr>
              <a:t>、优抚待遇激励性</a:t>
            </a:r>
            <a:endParaRPr lang="zh-CN" altLang="zh-CN" sz="2000" dirty="0">
              <a:latin typeface="+mn-ea"/>
            </a:endParaRPr>
          </a:p>
        </p:txBody>
      </p:sp>
      <p:sp>
        <p:nvSpPr>
          <p:cNvPr id="5" name="TextBox 3">
            <a:extLst>
              <a:ext uri="{FF2B5EF4-FFF2-40B4-BE49-F238E27FC236}">
                <a16:creationId xmlns:a16="http://schemas.microsoft.com/office/drawing/2014/main" id="{E6E6E9A5-7C88-4346-9788-5535214EF4A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02504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2924" y="1784232"/>
            <a:ext cx="10450017" cy="4683948"/>
          </a:xfrm>
        </p:spPr>
        <p:txBody>
          <a:bodyPr anchor="ctr"/>
          <a:lstStyle/>
          <a:p>
            <a:pPr algn="l">
              <a:lnSpc>
                <a:spcPct val="150000"/>
              </a:lnSpc>
              <a:spcAft>
                <a:spcPts val="1200"/>
              </a:spcAft>
            </a:pPr>
            <a:r>
              <a:rPr lang="zh-CN" altLang="en-US" sz="2000" dirty="0">
                <a:latin typeface="+mn-ea"/>
              </a:rPr>
              <a:t>一方面，与普通国民的保障相比，社会优抚的待遇相对较优厚，如退役军人的就业安置一般有政策保障，离、退休军人的待遇较地方同职级的离、退休人员的待遇标准要高，对军人的抚恤标准要高于一般劳动者的工伤抚恤等，对军烈属的照顾也是对军人保障待遇较优的体现；另一方面，在军人保障中，又根据军人平时的贡献有所区别对待。上述内容指的是（ </a:t>
            </a:r>
            <a:r>
              <a:rPr lang="zh-CN" altLang="en-US" sz="2000" b="1" dirty="0">
                <a:latin typeface="+mn-ea"/>
              </a:rPr>
              <a:t> </a:t>
            </a:r>
            <a:r>
              <a:rPr lang="en-US" altLang="zh-CN" sz="2000" b="1" dirty="0">
                <a:solidFill>
                  <a:srgbClr val="FF0000"/>
                </a:solidFill>
                <a:latin typeface="+mn-ea"/>
              </a:rPr>
              <a:t>D</a:t>
            </a:r>
            <a:r>
              <a:rPr lang="zh-CN" altLang="en-US" sz="2000" b="1" dirty="0">
                <a:latin typeface="+mn-ea"/>
              </a:rPr>
              <a:t>  </a:t>
            </a:r>
            <a:r>
              <a:rPr lang="zh-CN" altLang="en-US" sz="2000" dirty="0">
                <a:latin typeface="+mn-ea"/>
              </a:rPr>
              <a:t>）。</a:t>
            </a:r>
            <a:endParaRPr lang="en-US" altLang="zh-CN" sz="2000" dirty="0">
              <a:latin typeface="+mn-ea"/>
            </a:endParaRPr>
          </a:p>
          <a:p>
            <a:pPr algn="l">
              <a:spcAft>
                <a:spcPts val="1200"/>
              </a:spcAft>
            </a:pPr>
            <a:r>
              <a:rPr lang="en-US" altLang="zh-CN" sz="2000" dirty="0">
                <a:latin typeface="+mn-ea"/>
              </a:rPr>
              <a:t>A</a:t>
            </a:r>
            <a:r>
              <a:rPr lang="zh-CN" altLang="en-US" sz="2000" dirty="0">
                <a:latin typeface="+mn-ea"/>
              </a:rPr>
              <a:t>、优抚内容综合性</a:t>
            </a:r>
          </a:p>
          <a:p>
            <a:pPr algn="l">
              <a:spcAft>
                <a:spcPts val="1200"/>
              </a:spcAft>
            </a:pPr>
            <a:r>
              <a:rPr lang="en-US" altLang="zh-CN" sz="2000" dirty="0">
                <a:latin typeface="+mn-ea"/>
              </a:rPr>
              <a:t>B</a:t>
            </a:r>
            <a:r>
              <a:rPr lang="zh-CN" altLang="en-US" sz="2000" dirty="0">
                <a:latin typeface="+mn-ea"/>
              </a:rPr>
              <a:t>、优抚对象特殊性</a:t>
            </a:r>
          </a:p>
          <a:p>
            <a:pPr algn="l">
              <a:spcAft>
                <a:spcPts val="1200"/>
              </a:spcAft>
            </a:pPr>
            <a:r>
              <a:rPr lang="en-US" altLang="zh-CN" sz="2000" dirty="0">
                <a:latin typeface="+mn-ea"/>
              </a:rPr>
              <a:t>C</a:t>
            </a:r>
            <a:r>
              <a:rPr lang="zh-CN" altLang="en-US" sz="2000" dirty="0">
                <a:latin typeface="+mn-ea"/>
              </a:rPr>
              <a:t>、优抚目标双重性</a:t>
            </a:r>
          </a:p>
          <a:p>
            <a:pPr algn="l">
              <a:spcAft>
                <a:spcPts val="1200"/>
              </a:spcAft>
            </a:pPr>
            <a:r>
              <a:rPr lang="en-US" altLang="zh-CN" sz="2000" b="1" dirty="0">
                <a:solidFill>
                  <a:srgbClr val="FF0000"/>
                </a:solidFill>
                <a:latin typeface="+mn-ea"/>
              </a:rPr>
              <a:t>D</a:t>
            </a:r>
            <a:r>
              <a:rPr lang="zh-CN" altLang="en-US" sz="2000" b="1" dirty="0">
                <a:solidFill>
                  <a:srgbClr val="FF0000"/>
                </a:solidFill>
                <a:latin typeface="+mn-ea"/>
              </a:rPr>
              <a:t>、优抚待遇激励性</a:t>
            </a:r>
            <a:endParaRPr lang="zh-CN" altLang="zh-CN" sz="2000" b="1" dirty="0">
              <a:solidFill>
                <a:srgbClr val="FF0000"/>
              </a:solidFill>
              <a:latin typeface="+mn-ea"/>
            </a:endParaRPr>
          </a:p>
        </p:txBody>
      </p:sp>
      <p:sp>
        <p:nvSpPr>
          <p:cNvPr id="5" name="TextBox 3">
            <a:extLst>
              <a:ext uri="{FF2B5EF4-FFF2-40B4-BE49-F238E27FC236}">
                <a16:creationId xmlns:a16="http://schemas.microsoft.com/office/drawing/2014/main" id="{E6E6E9A5-7C88-4346-9788-5535214EF4A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3945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7DF960-D6B4-4C11-A886-261AFE093869}"/>
              </a:ext>
            </a:extLst>
          </p:cNvPr>
          <p:cNvGrpSpPr/>
          <p:nvPr/>
        </p:nvGrpSpPr>
        <p:grpSpPr>
          <a:xfrm>
            <a:off x="3103029" y="1833712"/>
            <a:ext cx="6404524" cy="4228801"/>
            <a:chOff x="3080995" y="1503206"/>
            <a:chExt cx="6404524" cy="4228801"/>
          </a:xfrm>
        </p:grpSpPr>
        <p:sp>
          <p:nvSpPr>
            <p:cNvPr id="2" name="文本框 1"/>
            <p:cNvSpPr txBox="1"/>
            <p:nvPr/>
          </p:nvSpPr>
          <p:spPr>
            <a:xfrm>
              <a:off x="3080996" y="1503206"/>
              <a:ext cx="5049452" cy="707886"/>
            </a:xfrm>
            <a:prstGeom prst="rect">
              <a:avLst/>
            </a:prstGeom>
            <a:noFill/>
          </p:spPr>
          <p:txBody>
            <a:bodyPr wrap="square" rtlCol="0">
              <a:spAutoFit/>
            </a:bodyPr>
            <a:lstStyle/>
            <a:p>
              <a:pPr algn="ctr"/>
              <a:r>
                <a:rPr lang="zh-CN" altLang="en-US" sz="4000" b="1" dirty="0"/>
                <a:t>第十二章   社会优抚</a:t>
              </a:r>
            </a:p>
          </p:txBody>
        </p:sp>
        <p:grpSp>
          <p:nvGrpSpPr>
            <p:cNvPr id="3" name="组合 2">
              <a:extLst>
                <a:ext uri="{FF2B5EF4-FFF2-40B4-BE49-F238E27FC236}">
                  <a16:creationId xmlns:a16="http://schemas.microsoft.com/office/drawing/2014/main" id="{09889DFC-907D-4CFE-9175-34C0421CB417}"/>
                </a:ext>
              </a:extLst>
            </p:cNvPr>
            <p:cNvGrpSpPr/>
            <p:nvPr/>
          </p:nvGrpSpPr>
          <p:grpSpPr>
            <a:xfrm>
              <a:off x="3080995" y="2410682"/>
              <a:ext cx="6404524" cy="3321325"/>
              <a:chOff x="3080995" y="2410682"/>
              <a:chExt cx="6404524" cy="3321325"/>
            </a:xfrm>
          </p:grpSpPr>
          <p:sp>
            <p:nvSpPr>
              <p:cNvPr id="7" name="Rectangle 6">
                <a:extLst>
                  <a:ext uri="{FF2B5EF4-FFF2-40B4-BE49-F238E27FC236}">
                    <a16:creationId xmlns:a16="http://schemas.microsoft.com/office/drawing/2014/main" id="{115FA8BC-822F-4883-B887-BA1A38F7FA12}"/>
                  </a:ext>
                </a:extLst>
              </p:cNvPr>
              <p:cNvSpPr/>
              <p:nvPr/>
            </p:nvSpPr>
            <p:spPr>
              <a:xfrm>
                <a:off x="3080996" y="2410682"/>
                <a:ext cx="504945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社会优抚的内容和特点</a:t>
                </a:r>
              </a:p>
            </p:txBody>
          </p:sp>
          <p:sp>
            <p:nvSpPr>
              <p:cNvPr id="8" name="Rectangle 7">
                <a:extLst>
                  <a:ext uri="{FF2B5EF4-FFF2-40B4-BE49-F238E27FC236}">
                    <a16:creationId xmlns:a16="http://schemas.microsoft.com/office/drawing/2014/main" id="{496C3528-4EC8-48BC-9E55-2C141A263670}"/>
                  </a:ext>
                </a:extLst>
              </p:cNvPr>
              <p:cNvSpPr/>
              <p:nvPr/>
            </p:nvSpPr>
            <p:spPr>
              <a:xfrm>
                <a:off x="3080997" y="3216233"/>
                <a:ext cx="606300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社会优抚的形式、原则和作用</a:t>
                </a:r>
              </a:p>
            </p:txBody>
          </p:sp>
          <p:sp>
            <p:nvSpPr>
              <p:cNvPr id="9" name="Rectangle 8">
                <a:extLst>
                  <a:ext uri="{FF2B5EF4-FFF2-40B4-BE49-F238E27FC236}">
                    <a16:creationId xmlns:a16="http://schemas.microsoft.com/office/drawing/2014/main" id="{FAAC986D-CD29-458C-BF64-227A465E3673}"/>
                  </a:ext>
                </a:extLst>
              </p:cNvPr>
              <p:cNvSpPr/>
              <p:nvPr/>
            </p:nvSpPr>
            <p:spPr>
              <a:xfrm>
                <a:off x="3080996" y="4021784"/>
                <a:ext cx="6063005"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社会优抚的对象、标准和资金</a:t>
                </a:r>
              </a:p>
            </p:txBody>
          </p:sp>
          <p:sp>
            <p:nvSpPr>
              <p:cNvPr id="10" name="Rectangle 9">
                <a:extLst>
                  <a:ext uri="{FF2B5EF4-FFF2-40B4-BE49-F238E27FC236}">
                    <a16:creationId xmlns:a16="http://schemas.microsoft.com/office/drawing/2014/main" id="{0A193A46-6CB8-4D74-9CD3-1134DED3C71C}"/>
                  </a:ext>
                </a:extLst>
              </p:cNvPr>
              <p:cNvSpPr/>
              <p:nvPr/>
            </p:nvSpPr>
            <p:spPr>
              <a:xfrm>
                <a:off x="3080995" y="4827335"/>
                <a:ext cx="640452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中国社会优抚事业的现状及改革</a:t>
                </a:r>
              </a:p>
            </p:txBody>
          </p:sp>
        </p:grpSp>
      </p:grpSp>
    </p:spTree>
    <p:extLst>
      <p:ext uri="{BB962C8B-B14F-4D97-AF65-F5344CB8AC3E}">
        <p14:creationId xmlns:p14="http://schemas.microsoft.com/office/powerpoint/2010/main" val="189177955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890927" y="948267"/>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156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58487" y="3566056"/>
            <a:ext cx="5860798" cy="2961836"/>
          </a:xfrm>
          <a:prstGeom prst="rect">
            <a:avLst/>
          </a:prstGeom>
        </p:spPr>
        <p:txBody>
          <a:bodyPr wrap="square">
            <a:spAutoFit/>
          </a:bodyPr>
          <a:lstStyle/>
          <a:p>
            <a:pPr indent="457200">
              <a:lnSpc>
                <a:spcPct val="150000"/>
              </a:lnSpc>
              <a:spcAft>
                <a:spcPts val="1200"/>
              </a:spcAft>
            </a:pPr>
            <a:r>
              <a:rPr lang="zh-CN" altLang="en-US" sz="2000" dirty="0">
                <a:latin typeface="+mn-ea"/>
              </a:rPr>
              <a:t>从我国情况看来，直接得到优抚的对象是：</a:t>
            </a:r>
            <a:endParaRPr lang="en-US" altLang="zh-CN" sz="2000" dirty="0">
              <a:latin typeface="+mn-ea"/>
            </a:endParaRPr>
          </a:p>
          <a:p>
            <a:pPr indent="457200">
              <a:lnSpc>
                <a:spcPct val="150000"/>
              </a:lnSpc>
            </a:pPr>
            <a:r>
              <a:rPr lang="en-US" altLang="zh-CN" sz="2000" dirty="0">
                <a:latin typeface="+mn-ea"/>
              </a:rPr>
              <a:t>1</a:t>
            </a:r>
            <a:r>
              <a:rPr lang="zh-CN" altLang="en-US" sz="2000" dirty="0">
                <a:latin typeface="+mn-ea"/>
              </a:rPr>
              <a:t>、革命伤残人员</a:t>
            </a:r>
            <a:endParaRPr lang="en-US" altLang="zh-CN" sz="2000" dirty="0">
              <a:latin typeface="+mn-ea"/>
            </a:endParaRPr>
          </a:p>
          <a:p>
            <a:pPr indent="457200">
              <a:lnSpc>
                <a:spcPct val="150000"/>
              </a:lnSpc>
            </a:pPr>
            <a:r>
              <a:rPr lang="en-US" altLang="zh-CN" sz="2000" dirty="0">
                <a:latin typeface="+mn-ea"/>
              </a:rPr>
              <a:t>2</a:t>
            </a:r>
            <a:r>
              <a:rPr lang="zh-CN" altLang="en-US" sz="2000" dirty="0">
                <a:latin typeface="+mn-ea"/>
              </a:rPr>
              <a:t>、复员退伍军人</a:t>
            </a:r>
            <a:endParaRPr lang="en-US" altLang="zh-CN" sz="2000" dirty="0">
              <a:latin typeface="+mn-ea"/>
            </a:endParaRPr>
          </a:p>
          <a:p>
            <a:pPr indent="457200">
              <a:lnSpc>
                <a:spcPct val="150000"/>
              </a:lnSpc>
            </a:pPr>
            <a:r>
              <a:rPr lang="en-US" altLang="zh-CN" sz="2000" dirty="0">
                <a:latin typeface="+mn-ea"/>
              </a:rPr>
              <a:t>3</a:t>
            </a:r>
            <a:r>
              <a:rPr lang="zh-CN" altLang="en-US" sz="2000" dirty="0">
                <a:latin typeface="+mn-ea"/>
              </a:rPr>
              <a:t>、革命烈士家属</a:t>
            </a:r>
            <a:endParaRPr lang="en-US" altLang="zh-CN" sz="2000" dirty="0">
              <a:latin typeface="+mn-ea"/>
            </a:endParaRPr>
          </a:p>
          <a:p>
            <a:pPr indent="457200">
              <a:lnSpc>
                <a:spcPct val="150000"/>
              </a:lnSpc>
            </a:pPr>
            <a:r>
              <a:rPr lang="en-US" altLang="zh-CN" sz="2000" dirty="0">
                <a:latin typeface="+mn-ea"/>
              </a:rPr>
              <a:t>4</a:t>
            </a:r>
            <a:r>
              <a:rPr lang="zh-CN" altLang="en-US" sz="2000" dirty="0">
                <a:latin typeface="+mn-ea"/>
              </a:rPr>
              <a:t>、病故军人家属</a:t>
            </a:r>
            <a:endParaRPr lang="en-US" altLang="zh-CN" sz="2000" dirty="0">
              <a:latin typeface="+mn-ea"/>
            </a:endParaRPr>
          </a:p>
          <a:p>
            <a:pPr indent="457200">
              <a:lnSpc>
                <a:spcPct val="150000"/>
              </a:lnSpc>
            </a:pPr>
            <a:r>
              <a:rPr lang="en-US" altLang="zh-CN" sz="2000" dirty="0">
                <a:latin typeface="+mn-ea"/>
              </a:rPr>
              <a:t>5</a:t>
            </a:r>
            <a:r>
              <a:rPr lang="zh-CN" altLang="en-US" sz="2000" dirty="0">
                <a:latin typeface="+mn-ea"/>
              </a:rPr>
              <a:t>、现役军人家属</a:t>
            </a:r>
            <a:endParaRPr lang="zh-CN" altLang="en-US" dirty="0">
              <a:latin typeface="+mn-ea"/>
            </a:endParaRPr>
          </a:p>
        </p:txBody>
      </p:sp>
      <p:grpSp>
        <p:nvGrpSpPr>
          <p:cNvPr id="6" name="组合 5">
            <a:extLst>
              <a:ext uri="{FF2B5EF4-FFF2-40B4-BE49-F238E27FC236}">
                <a16:creationId xmlns:a16="http://schemas.microsoft.com/office/drawing/2014/main" id="{10C1A772-2A01-4D0C-A4C9-33C651783820}"/>
              </a:ext>
            </a:extLst>
          </p:cNvPr>
          <p:cNvGrpSpPr/>
          <p:nvPr/>
        </p:nvGrpSpPr>
        <p:grpSpPr>
          <a:xfrm>
            <a:off x="327812" y="952864"/>
            <a:ext cx="5390560" cy="1604709"/>
            <a:chOff x="107475" y="941847"/>
            <a:chExt cx="5390560" cy="1604709"/>
          </a:xfrm>
        </p:grpSpPr>
        <p:sp>
          <p:nvSpPr>
            <p:cNvPr id="8" name="文本框 7">
              <a:extLst>
                <a:ext uri="{FF2B5EF4-FFF2-40B4-BE49-F238E27FC236}">
                  <a16:creationId xmlns:a16="http://schemas.microsoft.com/office/drawing/2014/main" id="{EF1DA073-4C39-46A0-ABB4-E0CF17D42384}"/>
                </a:ext>
              </a:extLst>
            </p:cNvPr>
            <p:cNvSpPr txBox="1"/>
            <p:nvPr/>
          </p:nvSpPr>
          <p:spPr>
            <a:xfrm>
              <a:off x="400653" y="2146446"/>
              <a:ext cx="3579827" cy="400110"/>
            </a:xfrm>
            <a:prstGeom prst="rect">
              <a:avLst/>
            </a:prstGeom>
            <a:noFill/>
          </p:spPr>
          <p:txBody>
            <a:bodyPr wrap="none" rtlCol="0">
              <a:spAutoFit/>
            </a:bodyPr>
            <a:lstStyle/>
            <a:p>
              <a:pPr algn="ctr"/>
              <a:r>
                <a:rPr lang="zh-CN" altLang="en-US" sz="2000" b="1" dirty="0"/>
                <a:t>　</a:t>
              </a:r>
              <a:r>
                <a:rPr lang="en-US" altLang="zh-CN" sz="2000" b="1" dirty="0"/>
                <a:t>12.3.1   </a:t>
              </a:r>
              <a:r>
                <a:rPr lang="zh-CN" altLang="en-US" sz="2000" b="1" dirty="0"/>
                <a:t>一、社会优抚的对象</a:t>
              </a:r>
              <a:endParaRPr lang="en-US" altLang="zh-CN" sz="2000" b="1" dirty="0"/>
            </a:p>
          </p:txBody>
        </p:sp>
        <p:grpSp>
          <p:nvGrpSpPr>
            <p:cNvPr id="9" name="组合 8">
              <a:extLst>
                <a:ext uri="{FF2B5EF4-FFF2-40B4-BE49-F238E27FC236}">
                  <a16:creationId xmlns:a16="http://schemas.microsoft.com/office/drawing/2014/main" id="{B4777C88-F3D8-4F7D-9F1D-AD4E879D4D8C}"/>
                </a:ext>
              </a:extLst>
            </p:cNvPr>
            <p:cNvGrpSpPr/>
            <p:nvPr/>
          </p:nvGrpSpPr>
          <p:grpSpPr>
            <a:xfrm>
              <a:off x="107475" y="941847"/>
              <a:ext cx="5390560" cy="1571785"/>
              <a:chOff x="107475" y="941847"/>
              <a:chExt cx="5390560" cy="1571785"/>
            </a:xfrm>
          </p:grpSpPr>
          <p:grpSp>
            <p:nvGrpSpPr>
              <p:cNvPr id="10" name="组合 9">
                <a:extLst>
                  <a:ext uri="{FF2B5EF4-FFF2-40B4-BE49-F238E27FC236}">
                    <a16:creationId xmlns:a16="http://schemas.microsoft.com/office/drawing/2014/main" id="{ED3E404A-0B77-4386-8062-146A54E12491}"/>
                  </a:ext>
                </a:extLst>
              </p:cNvPr>
              <p:cNvGrpSpPr/>
              <p:nvPr/>
            </p:nvGrpSpPr>
            <p:grpSpPr>
              <a:xfrm>
                <a:off x="107475" y="941847"/>
                <a:ext cx="5390560" cy="1075057"/>
                <a:chOff x="107475" y="941847"/>
                <a:chExt cx="5390560" cy="1075057"/>
              </a:xfrm>
            </p:grpSpPr>
            <p:sp>
              <p:nvSpPr>
                <p:cNvPr id="12" name="文本框 11">
                  <a:extLst>
                    <a:ext uri="{FF2B5EF4-FFF2-40B4-BE49-F238E27FC236}">
                      <a16:creationId xmlns:a16="http://schemas.microsoft.com/office/drawing/2014/main" id="{78E5B751-D727-4550-84D0-DA981CCBAD6D}"/>
                    </a:ext>
                  </a:extLst>
                </p:cNvPr>
                <p:cNvSpPr txBox="1"/>
                <p:nvPr/>
              </p:nvSpPr>
              <p:spPr>
                <a:xfrm>
                  <a:off x="107475" y="941847"/>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13" name="矩形 12">
                  <a:extLst>
                    <a:ext uri="{FF2B5EF4-FFF2-40B4-BE49-F238E27FC236}">
                      <a16:creationId xmlns:a16="http://schemas.microsoft.com/office/drawing/2014/main" id="{769F150B-C455-48E6-A8D7-5784614CF96B}"/>
                    </a:ext>
                  </a:extLst>
                </p:cNvPr>
                <p:cNvSpPr/>
                <p:nvPr/>
              </p:nvSpPr>
              <p:spPr>
                <a:xfrm>
                  <a:off x="428835" y="1586017"/>
                  <a:ext cx="5069200" cy="430887"/>
                </a:xfrm>
                <a:prstGeom prst="rect">
                  <a:avLst/>
                </a:prstGeom>
                <a:noFill/>
              </p:spPr>
              <p:txBody>
                <a:bodyPr wrap="square" rtlCol="0">
                  <a:spAutoFit/>
                </a:bodyPr>
                <a:lstStyle/>
                <a:p>
                  <a:pPr algn="ctr"/>
                  <a:r>
                    <a:rPr lang="en-US" altLang="zh-CN" sz="2200" b="1" dirty="0"/>
                    <a:t>12.3</a:t>
                  </a:r>
                  <a:r>
                    <a:rPr lang="zh-CN" altLang="en-US" sz="2200" b="1" dirty="0"/>
                    <a:t>     社会优抚的对象、标准和资金</a:t>
                  </a:r>
                </a:p>
              </p:txBody>
            </p:sp>
          </p:grpSp>
          <p:sp>
            <p:nvSpPr>
              <p:cNvPr id="11" name="文本框 10">
                <a:extLst>
                  <a:ext uri="{FF2B5EF4-FFF2-40B4-BE49-F238E27FC236}">
                    <a16:creationId xmlns:a16="http://schemas.microsoft.com/office/drawing/2014/main" id="{21916CA4-764B-4187-A564-57B86F26894D}"/>
                  </a:ext>
                </a:extLst>
              </p:cNvPr>
              <p:cNvSpPr txBox="1"/>
              <p:nvPr/>
            </p:nvSpPr>
            <p:spPr>
              <a:xfrm>
                <a:off x="3980480" y="2144300"/>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grpSp>
      <p:pic>
        <p:nvPicPr>
          <p:cNvPr id="2" name="图片 1">
            <a:extLst>
              <a:ext uri="{FF2B5EF4-FFF2-40B4-BE49-F238E27FC236}">
                <a16:creationId xmlns:a16="http://schemas.microsoft.com/office/drawing/2014/main" id="{931A4071-6A7C-442F-A2D1-384F4D7DE56D}"/>
              </a:ext>
            </a:extLst>
          </p:cNvPr>
          <p:cNvPicPr>
            <a:picLocks noChangeAspect="1"/>
          </p:cNvPicPr>
          <p:nvPr/>
        </p:nvPicPr>
        <p:blipFill>
          <a:blip r:embed="rId3"/>
          <a:stretch>
            <a:fillRect/>
          </a:stretch>
        </p:blipFill>
        <p:spPr>
          <a:xfrm>
            <a:off x="8760215" y="433245"/>
            <a:ext cx="4227384" cy="2201608"/>
          </a:xfrm>
          <a:prstGeom prst="rect">
            <a:avLst/>
          </a:prstGeom>
        </p:spPr>
      </p:pic>
      <p:pic>
        <p:nvPicPr>
          <p:cNvPr id="1026" name="Picture 2" descr="https://timgsa.baidu.com/timg?image&amp;quality=80&amp;size=b9999_10000&amp;sec=1543226199225&amp;di=ce5361cae035560e65c939fd2ccfd431&amp;imgtype=0&amp;src=http%3A%2F%2F5b0988e595225.cdn.sohucs.com%2Fimages%2F20181017%2F4e36be2371a94c708f6371fb0061f179.jpeg">
            <a:extLst>
              <a:ext uri="{FF2B5EF4-FFF2-40B4-BE49-F238E27FC236}">
                <a16:creationId xmlns:a16="http://schemas.microsoft.com/office/drawing/2014/main" id="{2CD80D3C-807F-442C-BA81-8714553EF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5601" y="3662197"/>
            <a:ext cx="2657912" cy="25707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453868B-F1E8-444F-85C6-02DB1D864B4B}"/>
              </a:ext>
            </a:extLst>
          </p:cNvPr>
          <p:cNvSpPr/>
          <p:nvPr/>
        </p:nvSpPr>
        <p:spPr>
          <a:xfrm>
            <a:off x="2127189" y="3028890"/>
            <a:ext cx="5314275" cy="400110"/>
          </a:xfrm>
          <a:prstGeom prst="rect">
            <a:avLst/>
          </a:prstGeom>
        </p:spPr>
        <p:txBody>
          <a:bodyPr wrap="none">
            <a:spAutoFit/>
          </a:bodyPr>
          <a:lstStyle/>
          <a:p>
            <a:r>
              <a:rPr lang="zh-CN" altLang="en-US" sz="2000" dirty="0">
                <a:latin typeface="+mn-ea"/>
              </a:rPr>
              <a:t>一般是现役军人、退役军人、现役军人的家属</a:t>
            </a:r>
            <a:endParaRPr lang="zh-CN" altLang="en-US" sz="2000" dirty="0"/>
          </a:p>
        </p:txBody>
      </p:sp>
    </p:spTree>
    <p:extLst>
      <p:ext uri="{BB962C8B-B14F-4D97-AF65-F5344CB8AC3E}">
        <p14:creationId xmlns:p14="http://schemas.microsoft.com/office/powerpoint/2010/main" val="13794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FACC2E82-75A6-466C-B7F1-4D8BC12D3567}"/>
              </a:ext>
            </a:extLst>
          </p:cNvPr>
          <p:cNvGrpSpPr/>
          <p:nvPr/>
        </p:nvGrpSpPr>
        <p:grpSpPr>
          <a:xfrm>
            <a:off x="2100562" y="2764744"/>
            <a:ext cx="5863564" cy="1708728"/>
            <a:chOff x="2081081" y="2441012"/>
            <a:chExt cx="5863564" cy="1708728"/>
          </a:xfrm>
        </p:grpSpPr>
        <p:sp>
          <p:nvSpPr>
            <p:cNvPr id="2" name="Rectangle 1">
              <a:extLst>
                <a:ext uri="{FF2B5EF4-FFF2-40B4-BE49-F238E27FC236}">
                  <a16:creationId xmlns:a16="http://schemas.microsoft.com/office/drawing/2014/main" id="{3625F121-88AB-4A08-AB36-35E62DDEA79F}"/>
                </a:ext>
              </a:extLst>
            </p:cNvPr>
            <p:cNvSpPr/>
            <p:nvPr/>
          </p:nvSpPr>
          <p:spPr>
            <a:xfrm>
              <a:off x="2081081" y="3101613"/>
              <a:ext cx="3518912" cy="400110"/>
            </a:xfrm>
            <a:prstGeom prst="rect">
              <a:avLst/>
            </a:prstGeom>
            <a:solidFill>
              <a:schemeClr val="accent6">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dirty="0"/>
                <a:t>目前各国优抚资金的来源渠道</a:t>
              </a:r>
              <a:endParaRPr lang="en-GB" sz="2000" dirty="0"/>
            </a:p>
          </p:txBody>
        </p:sp>
        <p:sp>
          <p:nvSpPr>
            <p:cNvPr id="3" name="Rectangle 2">
              <a:extLst>
                <a:ext uri="{FF2B5EF4-FFF2-40B4-BE49-F238E27FC236}">
                  <a16:creationId xmlns:a16="http://schemas.microsoft.com/office/drawing/2014/main" id="{3C31C598-7C99-44E4-B706-D833586694E3}"/>
                </a:ext>
              </a:extLst>
            </p:cNvPr>
            <p:cNvSpPr/>
            <p:nvPr/>
          </p:nvSpPr>
          <p:spPr>
            <a:xfrm>
              <a:off x="6221096" y="2441012"/>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国家财政拨款</a:t>
              </a:r>
              <a:endParaRPr lang="en-GB" sz="2000" dirty="0"/>
            </a:p>
          </p:txBody>
        </p:sp>
        <p:sp>
          <p:nvSpPr>
            <p:cNvPr id="6" name="Rectangle 5">
              <a:extLst>
                <a:ext uri="{FF2B5EF4-FFF2-40B4-BE49-F238E27FC236}">
                  <a16:creationId xmlns:a16="http://schemas.microsoft.com/office/drawing/2014/main" id="{5C6C5716-63C3-409B-AD9E-6ED5D3E6623C}"/>
                </a:ext>
              </a:extLst>
            </p:cNvPr>
            <p:cNvSpPr/>
            <p:nvPr/>
          </p:nvSpPr>
          <p:spPr>
            <a:xfrm>
              <a:off x="6221095" y="3101613"/>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社会募集统筹</a:t>
              </a:r>
              <a:endParaRPr lang="en-GB" sz="2000" dirty="0"/>
            </a:p>
          </p:txBody>
        </p:sp>
        <p:sp>
          <p:nvSpPr>
            <p:cNvPr id="8" name="Rectangle 7">
              <a:extLst>
                <a:ext uri="{FF2B5EF4-FFF2-40B4-BE49-F238E27FC236}">
                  <a16:creationId xmlns:a16="http://schemas.microsoft.com/office/drawing/2014/main" id="{85E39223-FB16-41AB-8481-7195E7C1545D}"/>
                </a:ext>
              </a:extLst>
            </p:cNvPr>
            <p:cNvSpPr/>
            <p:nvPr/>
          </p:nvSpPr>
          <p:spPr>
            <a:xfrm>
              <a:off x="6221096" y="3749630"/>
              <a:ext cx="1210588"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个人投保</a:t>
              </a:r>
              <a:endParaRPr lang="en-GB" sz="2000" dirty="0"/>
            </a:p>
          </p:txBody>
        </p:sp>
        <p:sp>
          <p:nvSpPr>
            <p:cNvPr id="9" name="Left Brace 8">
              <a:extLst>
                <a:ext uri="{FF2B5EF4-FFF2-40B4-BE49-F238E27FC236}">
                  <a16:creationId xmlns:a16="http://schemas.microsoft.com/office/drawing/2014/main" id="{7675DFEE-C950-4C34-9B59-9860CD666BE8}"/>
                </a:ext>
              </a:extLst>
            </p:cNvPr>
            <p:cNvSpPr/>
            <p:nvPr/>
          </p:nvSpPr>
          <p:spPr>
            <a:xfrm>
              <a:off x="5834088" y="2628403"/>
              <a:ext cx="387008" cy="1351380"/>
            </a:xfrm>
            <a:prstGeom prst="leftBrace">
              <a:avLst/>
            </a:prstGeom>
            <a:ln w="190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sz="2000"/>
            </a:p>
          </p:txBody>
        </p:sp>
      </p:grpSp>
      <p:sp>
        <p:nvSpPr>
          <p:cNvPr id="11" name="矩形 10"/>
          <p:cNvSpPr/>
          <p:nvPr/>
        </p:nvSpPr>
        <p:spPr>
          <a:xfrm>
            <a:off x="1485045" y="4816115"/>
            <a:ext cx="10164649" cy="1422954"/>
          </a:xfrm>
          <a:prstGeom prst="rect">
            <a:avLst/>
          </a:prstGeom>
        </p:spPr>
        <p:txBody>
          <a:bodyPr wrap="square">
            <a:spAutoFit/>
          </a:bodyPr>
          <a:lstStyle/>
          <a:p>
            <a:pPr>
              <a:lnSpc>
                <a:spcPct val="150000"/>
              </a:lnSpc>
            </a:pPr>
            <a:r>
              <a:rPr lang="zh-CN" altLang="en-US" sz="2000" dirty="0">
                <a:solidFill>
                  <a:srgbClr val="FF0000"/>
                </a:solidFill>
                <a:latin typeface="+mn-ea"/>
              </a:rPr>
              <a:t>我国优抚资金</a:t>
            </a:r>
            <a:r>
              <a:rPr lang="zh-CN" altLang="en-US" sz="2000" dirty="0">
                <a:latin typeface="+mn-ea"/>
              </a:rPr>
              <a:t>的主要来源是</a:t>
            </a:r>
            <a:r>
              <a:rPr lang="zh-CN" altLang="en-US" sz="2000" b="1" dirty="0">
                <a:solidFill>
                  <a:srgbClr val="FF0000"/>
                </a:solidFill>
                <a:latin typeface="+mn-ea"/>
              </a:rPr>
              <a:t>国家财政拨款</a:t>
            </a:r>
            <a:r>
              <a:rPr lang="zh-CN" altLang="en-US" sz="2000" dirty="0">
                <a:latin typeface="+mn-ea"/>
              </a:rPr>
              <a:t>。属于国家预算安排的优抚事业费，是国民收入再分配用于消费基金的一部分，是国家实行优抚方针政策的主要财力保证，由政府民政部门负责管理和使用。</a:t>
            </a:r>
            <a:endParaRPr lang="en-US" altLang="zh-CN" sz="2000" dirty="0">
              <a:latin typeface="+mn-ea"/>
            </a:endParaRPr>
          </a:p>
        </p:txBody>
      </p:sp>
      <p:grpSp>
        <p:nvGrpSpPr>
          <p:cNvPr id="12" name="组合 11">
            <a:extLst>
              <a:ext uri="{FF2B5EF4-FFF2-40B4-BE49-F238E27FC236}">
                <a16:creationId xmlns:a16="http://schemas.microsoft.com/office/drawing/2014/main" id="{162316BB-C22B-4A04-A55F-20E7EABB4A8A}"/>
              </a:ext>
            </a:extLst>
          </p:cNvPr>
          <p:cNvGrpSpPr/>
          <p:nvPr/>
        </p:nvGrpSpPr>
        <p:grpSpPr>
          <a:xfrm>
            <a:off x="649172" y="2199605"/>
            <a:ext cx="5017071" cy="400110"/>
            <a:chOff x="428835" y="2188588"/>
            <a:chExt cx="5017071" cy="400110"/>
          </a:xfrm>
        </p:grpSpPr>
        <p:sp>
          <p:nvSpPr>
            <p:cNvPr id="13" name="文本框 12">
              <a:extLst>
                <a:ext uri="{FF2B5EF4-FFF2-40B4-BE49-F238E27FC236}">
                  <a16:creationId xmlns:a16="http://schemas.microsoft.com/office/drawing/2014/main" id="{21FC9348-826F-47F2-8919-82CE9946F40C}"/>
                </a:ext>
              </a:extLst>
            </p:cNvPr>
            <p:cNvSpPr txBox="1"/>
            <p:nvPr/>
          </p:nvSpPr>
          <p:spPr>
            <a:xfrm>
              <a:off x="428835" y="2188588"/>
              <a:ext cx="4092787" cy="400110"/>
            </a:xfrm>
            <a:prstGeom prst="rect">
              <a:avLst/>
            </a:prstGeom>
            <a:noFill/>
          </p:spPr>
          <p:txBody>
            <a:bodyPr wrap="none" rtlCol="0">
              <a:spAutoFit/>
            </a:bodyPr>
            <a:lstStyle/>
            <a:p>
              <a:r>
                <a:rPr lang="zh-CN" altLang="en-US" sz="2000" b="1" dirty="0"/>
                <a:t>　</a:t>
              </a:r>
              <a:r>
                <a:rPr lang="en-US" altLang="zh-CN" sz="2000" b="1" dirty="0"/>
                <a:t>12.3.3   </a:t>
              </a:r>
              <a:r>
                <a:rPr lang="zh-CN" altLang="en-US" sz="2000" b="1" dirty="0"/>
                <a:t>三、优抚事业的资金来源</a:t>
              </a:r>
              <a:endParaRPr lang="en-US" altLang="zh-CN" sz="2000" b="1" dirty="0"/>
            </a:p>
          </p:txBody>
        </p:sp>
        <p:sp>
          <p:nvSpPr>
            <p:cNvPr id="16" name="文本框 15">
              <a:extLst>
                <a:ext uri="{FF2B5EF4-FFF2-40B4-BE49-F238E27FC236}">
                  <a16:creationId xmlns:a16="http://schemas.microsoft.com/office/drawing/2014/main" id="{2EE80D43-2E88-4640-A9E0-8AF1DB913E25}"/>
                </a:ext>
              </a:extLst>
            </p:cNvPr>
            <p:cNvSpPr txBox="1"/>
            <p:nvPr/>
          </p:nvSpPr>
          <p:spPr>
            <a:xfrm>
              <a:off x="4516275" y="2203977"/>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pic>
        <p:nvPicPr>
          <p:cNvPr id="4" name="图片 3">
            <a:extLst>
              <a:ext uri="{FF2B5EF4-FFF2-40B4-BE49-F238E27FC236}">
                <a16:creationId xmlns:a16="http://schemas.microsoft.com/office/drawing/2014/main" id="{D90B0BA9-941B-4197-83D1-A3238C02D7C5}"/>
              </a:ext>
            </a:extLst>
          </p:cNvPr>
          <p:cNvPicPr>
            <a:picLocks noChangeAspect="1"/>
          </p:cNvPicPr>
          <p:nvPr/>
        </p:nvPicPr>
        <p:blipFill>
          <a:blip r:embed="rId3"/>
          <a:stretch>
            <a:fillRect/>
          </a:stretch>
        </p:blipFill>
        <p:spPr>
          <a:xfrm>
            <a:off x="8932535" y="429052"/>
            <a:ext cx="4020884" cy="2094063"/>
          </a:xfrm>
          <a:prstGeom prst="rect">
            <a:avLst/>
          </a:prstGeom>
        </p:spPr>
      </p:pic>
      <p:sp>
        <p:nvSpPr>
          <p:cNvPr id="5" name="矩形 4">
            <a:extLst>
              <a:ext uri="{FF2B5EF4-FFF2-40B4-BE49-F238E27FC236}">
                <a16:creationId xmlns:a16="http://schemas.microsoft.com/office/drawing/2014/main" id="{D90D6FDD-C8FE-4373-8386-61182CED6446}"/>
              </a:ext>
            </a:extLst>
          </p:cNvPr>
          <p:cNvSpPr/>
          <p:nvPr/>
        </p:nvSpPr>
        <p:spPr>
          <a:xfrm>
            <a:off x="908885" y="199884"/>
            <a:ext cx="3429144" cy="369332"/>
          </a:xfrm>
          <a:prstGeom prst="rect">
            <a:avLst/>
          </a:prstGeom>
        </p:spPr>
        <p:txBody>
          <a:bodyPr wrap="none">
            <a:spAutoFit/>
          </a:bodyPr>
          <a:lstStyle/>
          <a:p>
            <a:r>
              <a:rPr lang="en-US" altLang="zh-CN" dirty="0">
                <a:latin typeface="Helvetica Neue For Number"/>
              </a:rPr>
              <a:t>12.3.3 </a:t>
            </a:r>
            <a:r>
              <a:rPr lang="zh-CN" altLang="en-US" dirty="0">
                <a:latin typeface="Helvetica Neue For Number"/>
              </a:rPr>
              <a:t>三、优抚事业的资金来源</a:t>
            </a:r>
            <a:endParaRPr lang="zh-CN" altLang="en-US" dirty="0"/>
          </a:p>
        </p:txBody>
      </p:sp>
      <p:sp>
        <p:nvSpPr>
          <p:cNvPr id="21" name="文本框 20">
            <a:extLst>
              <a:ext uri="{FF2B5EF4-FFF2-40B4-BE49-F238E27FC236}">
                <a16:creationId xmlns:a16="http://schemas.microsoft.com/office/drawing/2014/main" id="{56FC3EEE-A59B-4D15-A81A-E2F7A76BB269}"/>
              </a:ext>
            </a:extLst>
          </p:cNvPr>
          <p:cNvSpPr txBox="1"/>
          <p:nvPr/>
        </p:nvSpPr>
        <p:spPr>
          <a:xfrm>
            <a:off x="327812" y="952864"/>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22" name="矩形 21">
            <a:extLst>
              <a:ext uri="{FF2B5EF4-FFF2-40B4-BE49-F238E27FC236}">
                <a16:creationId xmlns:a16="http://schemas.microsoft.com/office/drawing/2014/main" id="{04CC7652-3831-4580-8F5B-C72EB31B65D6}"/>
              </a:ext>
            </a:extLst>
          </p:cNvPr>
          <p:cNvSpPr/>
          <p:nvPr/>
        </p:nvSpPr>
        <p:spPr>
          <a:xfrm>
            <a:off x="649172" y="1597034"/>
            <a:ext cx="5069200" cy="430887"/>
          </a:xfrm>
          <a:prstGeom prst="rect">
            <a:avLst/>
          </a:prstGeom>
          <a:noFill/>
        </p:spPr>
        <p:txBody>
          <a:bodyPr wrap="square" rtlCol="0">
            <a:spAutoFit/>
          </a:bodyPr>
          <a:lstStyle/>
          <a:p>
            <a:pPr algn="ctr"/>
            <a:r>
              <a:rPr lang="en-US" altLang="zh-CN" sz="2200" b="1" dirty="0"/>
              <a:t>12.3</a:t>
            </a:r>
            <a:r>
              <a:rPr lang="zh-CN" altLang="en-US" sz="2200" b="1" dirty="0"/>
              <a:t>     社会优抚的对象、标准和资金</a:t>
            </a:r>
          </a:p>
        </p:txBody>
      </p:sp>
    </p:spTree>
    <p:extLst>
      <p:ext uri="{BB962C8B-B14F-4D97-AF65-F5344CB8AC3E}">
        <p14:creationId xmlns:p14="http://schemas.microsoft.com/office/powerpoint/2010/main" val="197246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0058" y="4643250"/>
            <a:ext cx="9862105" cy="961289"/>
          </a:xfrm>
          <a:prstGeom prst="rect">
            <a:avLst/>
          </a:prstGeom>
        </p:spPr>
        <p:txBody>
          <a:bodyPr wrap="square">
            <a:spAutoFit/>
          </a:bodyPr>
          <a:lstStyle/>
          <a:p>
            <a:pPr>
              <a:lnSpc>
                <a:spcPct val="150000"/>
              </a:lnSpc>
            </a:pPr>
            <a:r>
              <a:rPr lang="zh-CN" altLang="en-US" sz="2000" dirty="0">
                <a:latin typeface="+mn-ea"/>
              </a:rPr>
              <a:t>我国优抚保障制度没有采取社会保险方式，而是采取</a:t>
            </a:r>
            <a:r>
              <a:rPr lang="zh-CN" altLang="en-US" sz="2000" b="1" dirty="0">
                <a:solidFill>
                  <a:srgbClr val="FF0000"/>
                </a:solidFill>
                <a:latin typeface="+mn-ea"/>
              </a:rPr>
              <a:t>社会救助</a:t>
            </a:r>
            <a:r>
              <a:rPr lang="zh-CN" altLang="en-US" sz="2000" dirty="0">
                <a:latin typeface="+mn-ea"/>
              </a:rPr>
              <a:t>和</a:t>
            </a:r>
            <a:r>
              <a:rPr lang="zh-CN" altLang="en-US" sz="2000" b="1" dirty="0">
                <a:solidFill>
                  <a:srgbClr val="FF0000"/>
                </a:solidFill>
                <a:latin typeface="+mn-ea"/>
              </a:rPr>
              <a:t>社会福利</a:t>
            </a:r>
            <a:r>
              <a:rPr lang="zh-CN" altLang="en-US" sz="2000" dirty="0">
                <a:latin typeface="+mn-ea"/>
              </a:rPr>
              <a:t>这两种手段。因此，优抚资金筹集方式中不包含优抚对象个人投保。</a:t>
            </a:r>
            <a:endParaRPr lang="en-GB" altLang="zh-CN" sz="2000" dirty="0">
              <a:latin typeface="+mn-ea"/>
            </a:endParaRPr>
          </a:p>
        </p:txBody>
      </p:sp>
      <p:grpSp>
        <p:nvGrpSpPr>
          <p:cNvPr id="19" name="组合 18">
            <a:extLst>
              <a:ext uri="{FF2B5EF4-FFF2-40B4-BE49-F238E27FC236}">
                <a16:creationId xmlns:a16="http://schemas.microsoft.com/office/drawing/2014/main" id="{FACC2E82-75A6-466C-B7F1-4D8BC12D3567}"/>
              </a:ext>
            </a:extLst>
          </p:cNvPr>
          <p:cNvGrpSpPr/>
          <p:nvPr/>
        </p:nvGrpSpPr>
        <p:grpSpPr>
          <a:xfrm>
            <a:off x="2081081" y="2441012"/>
            <a:ext cx="5863564" cy="1708728"/>
            <a:chOff x="2081081" y="2441012"/>
            <a:chExt cx="5863564" cy="1708728"/>
          </a:xfrm>
        </p:grpSpPr>
        <p:sp>
          <p:nvSpPr>
            <p:cNvPr id="2" name="Rectangle 1">
              <a:extLst>
                <a:ext uri="{FF2B5EF4-FFF2-40B4-BE49-F238E27FC236}">
                  <a16:creationId xmlns:a16="http://schemas.microsoft.com/office/drawing/2014/main" id="{3625F121-88AB-4A08-AB36-35E62DDEA79F}"/>
                </a:ext>
              </a:extLst>
            </p:cNvPr>
            <p:cNvSpPr/>
            <p:nvPr/>
          </p:nvSpPr>
          <p:spPr>
            <a:xfrm>
              <a:off x="2081081" y="3101613"/>
              <a:ext cx="3518912" cy="400110"/>
            </a:xfrm>
            <a:prstGeom prst="rect">
              <a:avLst/>
            </a:prstGeom>
            <a:solidFill>
              <a:schemeClr val="accent6">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000" dirty="0"/>
                <a:t>目前各国优抚资金的来源渠道</a:t>
              </a:r>
              <a:endParaRPr lang="en-GB" sz="2000" dirty="0"/>
            </a:p>
          </p:txBody>
        </p:sp>
        <p:sp>
          <p:nvSpPr>
            <p:cNvPr id="3" name="Rectangle 2">
              <a:extLst>
                <a:ext uri="{FF2B5EF4-FFF2-40B4-BE49-F238E27FC236}">
                  <a16:creationId xmlns:a16="http://schemas.microsoft.com/office/drawing/2014/main" id="{3C31C598-7C99-44E4-B706-D833586694E3}"/>
                </a:ext>
              </a:extLst>
            </p:cNvPr>
            <p:cNvSpPr/>
            <p:nvPr/>
          </p:nvSpPr>
          <p:spPr>
            <a:xfrm>
              <a:off x="6221096" y="2441012"/>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国家财政拨款</a:t>
              </a:r>
              <a:endParaRPr lang="en-GB" sz="2000" dirty="0"/>
            </a:p>
          </p:txBody>
        </p:sp>
        <p:sp>
          <p:nvSpPr>
            <p:cNvPr id="6" name="Rectangle 5">
              <a:extLst>
                <a:ext uri="{FF2B5EF4-FFF2-40B4-BE49-F238E27FC236}">
                  <a16:creationId xmlns:a16="http://schemas.microsoft.com/office/drawing/2014/main" id="{5C6C5716-63C3-409B-AD9E-6ED5D3E6623C}"/>
                </a:ext>
              </a:extLst>
            </p:cNvPr>
            <p:cNvSpPr/>
            <p:nvPr/>
          </p:nvSpPr>
          <p:spPr>
            <a:xfrm>
              <a:off x="6221095" y="3101613"/>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社会募集统筹</a:t>
              </a:r>
              <a:endParaRPr lang="en-GB" sz="2000" dirty="0"/>
            </a:p>
          </p:txBody>
        </p:sp>
        <p:sp>
          <p:nvSpPr>
            <p:cNvPr id="8" name="Rectangle 7">
              <a:extLst>
                <a:ext uri="{FF2B5EF4-FFF2-40B4-BE49-F238E27FC236}">
                  <a16:creationId xmlns:a16="http://schemas.microsoft.com/office/drawing/2014/main" id="{85E39223-FB16-41AB-8481-7195E7C1545D}"/>
                </a:ext>
              </a:extLst>
            </p:cNvPr>
            <p:cNvSpPr/>
            <p:nvPr/>
          </p:nvSpPr>
          <p:spPr>
            <a:xfrm>
              <a:off x="6221096" y="3749630"/>
              <a:ext cx="1210588"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zh-CN" altLang="en-US" sz="2000" dirty="0"/>
                <a:t>个人投保</a:t>
              </a:r>
              <a:endParaRPr lang="en-GB" sz="2000" dirty="0"/>
            </a:p>
          </p:txBody>
        </p:sp>
        <p:sp>
          <p:nvSpPr>
            <p:cNvPr id="9" name="Left Brace 8">
              <a:extLst>
                <a:ext uri="{FF2B5EF4-FFF2-40B4-BE49-F238E27FC236}">
                  <a16:creationId xmlns:a16="http://schemas.microsoft.com/office/drawing/2014/main" id="{7675DFEE-C950-4C34-9B59-9860CD666BE8}"/>
                </a:ext>
              </a:extLst>
            </p:cNvPr>
            <p:cNvSpPr/>
            <p:nvPr/>
          </p:nvSpPr>
          <p:spPr>
            <a:xfrm>
              <a:off x="5834088" y="2628403"/>
              <a:ext cx="387008" cy="1351380"/>
            </a:xfrm>
            <a:prstGeom prst="leftBrace">
              <a:avLst/>
            </a:prstGeom>
            <a:ln w="190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sz="2000"/>
            </a:p>
          </p:txBody>
        </p:sp>
      </p:grpSp>
      <p:pic>
        <p:nvPicPr>
          <p:cNvPr id="20" name="图片 19">
            <a:extLst>
              <a:ext uri="{FF2B5EF4-FFF2-40B4-BE49-F238E27FC236}">
                <a16:creationId xmlns:a16="http://schemas.microsoft.com/office/drawing/2014/main" id="{20F86FC5-BFB7-4D9C-919D-A30D7ED684FA}"/>
              </a:ext>
            </a:extLst>
          </p:cNvPr>
          <p:cNvPicPr>
            <a:picLocks noChangeAspect="1"/>
          </p:cNvPicPr>
          <p:nvPr/>
        </p:nvPicPr>
        <p:blipFill>
          <a:blip r:embed="rId3"/>
          <a:stretch>
            <a:fillRect/>
          </a:stretch>
        </p:blipFill>
        <p:spPr>
          <a:xfrm>
            <a:off x="8932535" y="429052"/>
            <a:ext cx="4020884" cy="2094063"/>
          </a:xfrm>
          <a:prstGeom prst="rect">
            <a:avLst/>
          </a:prstGeom>
        </p:spPr>
      </p:pic>
      <p:sp>
        <p:nvSpPr>
          <p:cNvPr id="21" name="矩形 20">
            <a:extLst>
              <a:ext uri="{FF2B5EF4-FFF2-40B4-BE49-F238E27FC236}">
                <a16:creationId xmlns:a16="http://schemas.microsoft.com/office/drawing/2014/main" id="{E2EF1FE1-3162-48CE-A6D9-E127E8F2A306}"/>
              </a:ext>
            </a:extLst>
          </p:cNvPr>
          <p:cNvSpPr/>
          <p:nvPr/>
        </p:nvSpPr>
        <p:spPr>
          <a:xfrm>
            <a:off x="908885" y="199884"/>
            <a:ext cx="3429144" cy="369332"/>
          </a:xfrm>
          <a:prstGeom prst="rect">
            <a:avLst/>
          </a:prstGeom>
        </p:spPr>
        <p:txBody>
          <a:bodyPr wrap="none">
            <a:spAutoFit/>
          </a:bodyPr>
          <a:lstStyle/>
          <a:p>
            <a:r>
              <a:rPr lang="en-US" altLang="zh-CN" dirty="0">
                <a:latin typeface="Helvetica Neue For Number"/>
              </a:rPr>
              <a:t>12.3.3 </a:t>
            </a:r>
            <a:r>
              <a:rPr lang="zh-CN" altLang="en-US" dirty="0">
                <a:latin typeface="Helvetica Neue For Number"/>
              </a:rPr>
              <a:t>三、优抚事业的资金来源</a:t>
            </a:r>
            <a:endParaRPr lang="zh-CN" altLang="en-US" dirty="0"/>
          </a:p>
        </p:txBody>
      </p:sp>
      <p:grpSp>
        <p:nvGrpSpPr>
          <p:cNvPr id="22" name="组合 21">
            <a:extLst>
              <a:ext uri="{FF2B5EF4-FFF2-40B4-BE49-F238E27FC236}">
                <a16:creationId xmlns:a16="http://schemas.microsoft.com/office/drawing/2014/main" id="{1C19A55F-41AB-4AF7-BD0D-653C84900E3A}"/>
              </a:ext>
            </a:extLst>
          </p:cNvPr>
          <p:cNvGrpSpPr/>
          <p:nvPr/>
        </p:nvGrpSpPr>
        <p:grpSpPr>
          <a:xfrm>
            <a:off x="649172" y="2199605"/>
            <a:ext cx="5017071" cy="400110"/>
            <a:chOff x="428835" y="2188588"/>
            <a:chExt cx="5017071" cy="400110"/>
          </a:xfrm>
        </p:grpSpPr>
        <p:sp>
          <p:nvSpPr>
            <p:cNvPr id="23" name="文本框 22">
              <a:extLst>
                <a:ext uri="{FF2B5EF4-FFF2-40B4-BE49-F238E27FC236}">
                  <a16:creationId xmlns:a16="http://schemas.microsoft.com/office/drawing/2014/main" id="{8A7C6FF5-67BC-44C3-8BCB-DFAF69AB2D39}"/>
                </a:ext>
              </a:extLst>
            </p:cNvPr>
            <p:cNvSpPr txBox="1"/>
            <p:nvPr/>
          </p:nvSpPr>
          <p:spPr>
            <a:xfrm>
              <a:off x="428835" y="2188588"/>
              <a:ext cx="4092787" cy="400110"/>
            </a:xfrm>
            <a:prstGeom prst="rect">
              <a:avLst/>
            </a:prstGeom>
            <a:noFill/>
          </p:spPr>
          <p:txBody>
            <a:bodyPr wrap="none" rtlCol="0">
              <a:spAutoFit/>
            </a:bodyPr>
            <a:lstStyle/>
            <a:p>
              <a:r>
                <a:rPr lang="zh-CN" altLang="en-US" sz="2000" b="1" dirty="0"/>
                <a:t>　</a:t>
              </a:r>
              <a:r>
                <a:rPr lang="en-US" altLang="zh-CN" sz="2000" b="1" dirty="0"/>
                <a:t>12.3.3   </a:t>
              </a:r>
              <a:r>
                <a:rPr lang="zh-CN" altLang="en-US" sz="2000" b="1" dirty="0"/>
                <a:t>三、优抚事业的资金来源</a:t>
              </a:r>
              <a:endParaRPr lang="en-US" altLang="zh-CN" sz="2000" b="1" dirty="0"/>
            </a:p>
          </p:txBody>
        </p:sp>
        <p:sp>
          <p:nvSpPr>
            <p:cNvPr id="24" name="文本框 23">
              <a:extLst>
                <a:ext uri="{FF2B5EF4-FFF2-40B4-BE49-F238E27FC236}">
                  <a16:creationId xmlns:a16="http://schemas.microsoft.com/office/drawing/2014/main" id="{CA741ED3-5FAE-4912-8DB3-DAE0203E2586}"/>
                </a:ext>
              </a:extLst>
            </p:cNvPr>
            <p:cNvSpPr txBox="1"/>
            <p:nvPr/>
          </p:nvSpPr>
          <p:spPr>
            <a:xfrm>
              <a:off x="4516275" y="2203977"/>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sp>
        <p:nvSpPr>
          <p:cNvPr id="25" name="文本框 24">
            <a:extLst>
              <a:ext uri="{FF2B5EF4-FFF2-40B4-BE49-F238E27FC236}">
                <a16:creationId xmlns:a16="http://schemas.microsoft.com/office/drawing/2014/main" id="{15EF7CAC-A450-4740-98B5-E9F12451D771}"/>
              </a:ext>
            </a:extLst>
          </p:cNvPr>
          <p:cNvSpPr txBox="1"/>
          <p:nvPr/>
        </p:nvSpPr>
        <p:spPr>
          <a:xfrm>
            <a:off x="327812" y="952864"/>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26" name="矩形 25">
            <a:extLst>
              <a:ext uri="{FF2B5EF4-FFF2-40B4-BE49-F238E27FC236}">
                <a16:creationId xmlns:a16="http://schemas.microsoft.com/office/drawing/2014/main" id="{2C31D378-8482-4AAD-B0AD-71E2C5793F81}"/>
              </a:ext>
            </a:extLst>
          </p:cNvPr>
          <p:cNvSpPr/>
          <p:nvPr/>
        </p:nvSpPr>
        <p:spPr>
          <a:xfrm>
            <a:off x="649172" y="1597034"/>
            <a:ext cx="5069200" cy="430887"/>
          </a:xfrm>
          <a:prstGeom prst="rect">
            <a:avLst/>
          </a:prstGeom>
          <a:noFill/>
        </p:spPr>
        <p:txBody>
          <a:bodyPr wrap="square" rtlCol="0">
            <a:spAutoFit/>
          </a:bodyPr>
          <a:lstStyle/>
          <a:p>
            <a:pPr algn="ctr"/>
            <a:r>
              <a:rPr lang="en-US" altLang="zh-CN" sz="2200" b="1" dirty="0"/>
              <a:t>12.3</a:t>
            </a:r>
            <a:r>
              <a:rPr lang="zh-CN" altLang="en-US" sz="2200" b="1" dirty="0"/>
              <a:t>     社会优抚的对象、标准和资金</a:t>
            </a:r>
          </a:p>
        </p:txBody>
      </p:sp>
    </p:spTree>
    <p:extLst>
      <p:ext uri="{BB962C8B-B14F-4D97-AF65-F5344CB8AC3E}">
        <p14:creationId xmlns:p14="http://schemas.microsoft.com/office/powerpoint/2010/main" val="98078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606643-5119-46E2-9A52-77982C5C6AAE}"/>
              </a:ext>
            </a:extLst>
          </p:cNvPr>
          <p:cNvGrpSpPr/>
          <p:nvPr/>
        </p:nvGrpSpPr>
        <p:grpSpPr>
          <a:xfrm>
            <a:off x="649172" y="2170966"/>
            <a:ext cx="5549614" cy="400110"/>
            <a:chOff x="428835" y="2159949"/>
            <a:chExt cx="5549614" cy="400110"/>
          </a:xfrm>
        </p:grpSpPr>
        <p:sp>
          <p:nvSpPr>
            <p:cNvPr id="8" name="文本框 7">
              <a:extLst>
                <a:ext uri="{FF2B5EF4-FFF2-40B4-BE49-F238E27FC236}">
                  <a16:creationId xmlns:a16="http://schemas.microsoft.com/office/drawing/2014/main" id="{10A7836D-CDC0-4816-8FD4-84B4D6BCC188}"/>
                </a:ext>
              </a:extLst>
            </p:cNvPr>
            <p:cNvSpPr txBox="1"/>
            <p:nvPr/>
          </p:nvSpPr>
          <p:spPr>
            <a:xfrm>
              <a:off x="428835" y="2159949"/>
              <a:ext cx="4605748" cy="400110"/>
            </a:xfrm>
            <a:prstGeom prst="rect">
              <a:avLst/>
            </a:prstGeom>
            <a:noFill/>
          </p:spPr>
          <p:txBody>
            <a:bodyPr wrap="none" rtlCol="0">
              <a:spAutoFit/>
            </a:bodyPr>
            <a:lstStyle/>
            <a:p>
              <a:r>
                <a:rPr lang="zh-CN" altLang="en-US" sz="2000" b="1" dirty="0"/>
                <a:t>　</a:t>
              </a:r>
              <a:r>
                <a:rPr lang="en-US" altLang="zh-CN" sz="2000" b="1" dirty="0"/>
                <a:t>12.3.4   </a:t>
              </a:r>
              <a:r>
                <a:rPr lang="zh-CN" altLang="en-US" sz="2000" b="1" dirty="0"/>
                <a:t>四、优抚事业费的使用与运行</a:t>
              </a:r>
              <a:endParaRPr lang="en-US" altLang="zh-CN" sz="2000" b="1" dirty="0"/>
            </a:p>
          </p:txBody>
        </p:sp>
        <p:sp>
          <p:nvSpPr>
            <p:cNvPr id="11" name="文本框 10">
              <a:extLst>
                <a:ext uri="{FF2B5EF4-FFF2-40B4-BE49-F238E27FC236}">
                  <a16:creationId xmlns:a16="http://schemas.microsoft.com/office/drawing/2014/main" id="{9F698D85-DD9F-44AD-9CBC-468349159A76}"/>
                </a:ext>
              </a:extLst>
            </p:cNvPr>
            <p:cNvSpPr txBox="1"/>
            <p:nvPr/>
          </p:nvSpPr>
          <p:spPr>
            <a:xfrm>
              <a:off x="5048818" y="2190727"/>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a:solidFill>
                    <a:schemeClr val="bg1"/>
                  </a:solidFill>
                </a:rPr>
                <a:t>选择题</a:t>
              </a:r>
            </a:p>
          </p:txBody>
        </p:sp>
      </p:grpSp>
      <p:pic>
        <p:nvPicPr>
          <p:cNvPr id="2" name="图片 1">
            <a:extLst>
              <a:ext uri="{FF2B5EF4-FFF2-40B4-BE49-F238E27FC236}">
                <a16:creationId xmlns:a16="http://schemas.microsoft.com/office/drawing/2014/main" id="{7791EF66-3FF8-48CF-A864-5EB8A05CE060}"/>
              </a:ext>
            </a:extLst>
          </p:cNvPr>
          <p:cNvPicPr>
            <a:picLocks noChangeAspect="1"/>
          </p:cNvPicPr>
          <p:nvPr/>
        </p:nvPicPr>
        <p:blipFill>
          <a:blip r:embed="rId3"/>
          <a:stretch>
            <a:fillRect/>
          </a:stretch>
        </p:blipFill>
        <p:spPr>
          <a:xfrm>
            <a:off x="8823289" y="432679"/>
            <a:ext cx="4106011" cy="2138397"/>
          </a:xfrm>
          <a:prstGeom prst="rect">
            <a:avLst/>
          </a:prstGeom>
        </p:spPr>
      </p:pic>
      <p:sp>
        <p:nvSpPr>
          <p:cNvPr id="3" name="矩形 2">
            <a:extLst>
              <a:ext uri="{FF2B5EF4-FFF2-40B4-BE49-F238E27FC236}">
                <a16:creationId xmlns:a16="http://schemas.microsoft.com/office/drawing/2014/main" id="{92C8E038-F244-4F61-8D31-C56E365043F1}"/>
              </a:ext>
            </a:extLst>
          </p:cNvPr>
          <p:cNvSpPr/>
          <p:nvPr/>
        </p:nvSpPr>
        <p:spPr>
          <a:xfrm>
            <a:off x="1058141" y="3176670"/>
            <a:ext cx="2723823" cy="430887"/>
          </a:xfrm>
          <a:prstGeom prst="rect">
            <a:avLst/>
          </a:prstGeom>
        </p:spPr>
        <p:txBody>
          <a:bodyPr wrap="none">
            <a:spAutoFit/>
          </a:bodyPr>
          <a:lstStyle/>
          <a:p>
            <a:pPr lvl="0"/>
            <a:r>
              <a:rPr lang="zh-CN" altLang="en-US" sz="2200" b="1" dirty="0">
                <a:latin typeface="Microsoft YaHei" panose="020B0503020204020204" pitchFamily="34" charset="-122"/>
                <a:ea typeface="Microsoft YaHei" panose="020B0503020204020204" pitchFamily="34" charset="-122"/>
                <a:cs typeface="Times New Roman" panose="02020603050405020304" pitchFamily="18" charset="0"/>
              </a:rPr>
              <a:t>优抚保障资金分类：</a:t>
            </a:r>
            <a:endParaRPr lang="zh-CN" altLang="en-US" sz="2200" dirty="0"/>
          </a:p>
        </p:txBody>
      </p:sp>
      <p:grpSp>
        <p:nvGrpSpPr>
          <p:cNvPr id="16" name="组合 15">
            <a:extLst>
              <a:ext uri="{FF2B5EF4-FFF2-40B4-BE49-F238E27FC236}">
                <a16:creationId xmlns:a16="http://schemas.microsoft.com/office/drawing/2014/main" id="{342E8B86-759B-4687-920C-BC522256197F}"/>
              </a:ext>
            </a:extLst>
          </p:cNvPr>
          <p:cNvGrpSpPr/>
          <p:nvPr/>
        </p:nvGrpSpPr>
        <p:grpSpPr>
          <a:xfrm>
            <a:off x="3573164" y="3963658"/>
            <a:ext cx="752538" cy="2071623"/>
            <a:chOff x="4188854" y="4026288"/>
            <a:chExt cx="752538" cy="2071623"/>
          </a:xfrm>
        </p:grpSpPr>
        <p:sp>
          <p:nvSpPr>
            <p:cNvPr id="5" name="矩形 4">
              <a:extLst>
                <a:ext uri="{FF2B5EF4-FFF2-40B4-BE49-F238E27FC236}">
                  <a16:creationId xmlns:a16="http://schemas.microsoft.com/office/drawing/2014/main" id="{6823F961-ED9F-4EDA-9E6D-61332E5C7F8D}"/>
                </a:ext>
              </a:extLst>
            </p:cNvPr>
            <p:cNvSpPr/>
            <p:nvPr/>
          </p:nvSpPr>
          <p:spPr>
            <a:xfrm>
              <a:off x="4192469" y="4026288"/>
              <a:ext cx="748923" cy="430887"/>
            </a:xfrm>
            <a:prstGeom prst="rect">
              <a:avLst/>
            </a:prstGeom>
          </p:spPr>
          <p:txBody>
            <a:bodyPr wrap="none">
              <a:spAutoFit/>
            </a:bodyPr>
            <a:lstStyle/>
            <a:p>
              <a:pPr lvl="0"/>
              <a:r>
                <a:rPr lang="zh-CN" altLang="en-US" sz="2200" b="1"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抚恤</a:t>
              </a:r>
              <a:endParaRPr lang="zh-CN" altLang="en-US" sz="2200" dirty="0"/>
            </a:p>
          </p:txBody>
        </p:sp>
        <p:sp>
          <p:nvSpPr>
            <p:cNvPr id="6" name="矩形 5">
              <a:extLst>
                <a:ext uri="{FF2B5EF4-FFF2-40B4-BE49-F238E27FC236}">
                  <a16:creationId xmlns:a16="http://schemas.microsoft.com/office/drawing/2014/main" id="{CA90B42B-4A81-4003-9B5E-F5C191678180}"/>
                </a:ext>
              </a:extLst>
            </p:cNvPr>
            <p:cNvSpPr/>
            <p:nvPr/>
          </p:nvSpPr>
          <p:spPr>
            <a:xfrm>
              <a:off x="4192469" y="4846656"/>
              <a:ext cx="748923" cy="430887"/>
            </a:xfrm>
            <a:prstGeom prst="rect">
              <a:avLst/>
            </a:prstGeom>
          </p:spPr>
          <p:txBody>
            <a:bodyPr wrap="none">
              <a:spAutoFit/>
            </a:bodyPr>
            <a:lstStyle/>
            <a:p>
              <a:pPr lvl="0"/>
              <a:r>
                <a:rPr lang="zh-CN" altLang="en-US" sz="2200" b="1"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安置</a:t>
              </a:r>
              <a:endParaRPr lang="zh-CN" altLang="en-US" sz="2200" dirty="0"/>
            </a:p>
          </p:txBody>
        </p:sp>
        <p:sp>
          <p:nvSpPr>
            <p:cNvPr id="15" name="矩形 14">
              <a:extLst>
                <a:ext uri="{FF2B5EF4-FFF2-40B4-BE49-F238E27FC236}">
                  <a16:creationId xmlns:a16="http://schemas.microsoft.com/office/drawing/2014/main" id="{A2EBDF96-F624-4364-9DF7-A0844C0E5725}"/>
                </a:ext>
              </a:extLst>
            </p:cNvPr>
            <p:cNvSpPr/>
            <p:nvPr/>
          </p:nvSpPr>
          <p:spPr>
            <a:xfrm>
              <a:off x="4188854" y="5667024"/>
              <a:ext cx="748923" cy="430887"/>
            </a:xfrm>
            <a:prstGeom prst="rect">
              <a:avLst/>
            </a:prstGeom>
          </p:spPr>
          <p:txBody>
            <a:bodyPr wrap="none">
              <a:spAutoFit/>
            </a:bodyPr>
            <a:lstStyle/>
            <a:p>
              <a:pPr lvl="0"/>
              <a:r>
                <a:rPr lang="zh-CN" altLang="en-US" sz="2200" b="1"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补助</a:t>
              </a:r>
              <a:endParaRPr lang="zh-CN" altLang="en-US" sz="2200" dirty="0"/>
            </a:p>
          </p:txBody>
        </p:sp>
      </p:grpSp>
      <p:grpSp>
        <p:nvGrpSpPr>
          <p:cNvPr id="22" name="组合 21">
            <a:extLst>
              <a:ext uri="{FF2B5EF4-FFF2-40B4-BE49-F238E27FC236}">
                <a16:creationId xmlns:a16="http://schemas.microsoft.com/office/drawing/2014/main" id="{5A5CC353-ECC9-4F9A-8FB1-1E5157656034}"/>
              </a:ext>
            </a:extLst>
          </p:cNvPr>
          <p:cNvGrpSpPr/>
          <p:nvPr/>
        </p:nvGrpSpPr>
        <p:grpSpPr>
          <a:xfrm>
            <a:off x="4556860" y="4163713"/>
            <a:ext cx="7235765" cy="921855"/>
            <a:chOff x="5521364" y="3963296"/>
            <a:chExt cx="7235765" cy="921855"/>
          </a:xfrm>
        </p:grpSpPr>
        <p:sp>
          <p:nvSpPr>
            <p:cNvPr id="17" name="右大括号 16">
              <a:extLst>
                <a:ext uri="{FF2B5EF4-FFF2-40B4-BE49-F238E27FC236}">
                  <a16:creationId xmlns:a16="http://schemas.microsoft.com/office/drawing/2014/main" id="{7685343F-8506-45F5-B602-1B91E16D0879}"/>
                </a:ext>
              </a:extLst>
            </p:cNvPr>
            <p:cNvSpPr/>
            <p:nvPr/>
          </p:nvSpPr>
          <p:spPr>
            <a:xfrm>
              <a:off x="5521364" y="3963296"/>
              <a:ext cx="203031" cy="921855"/>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p>
          </p:txBody>
        </p:sp>
        <p:sp>
          <p:nvSpPr>
            <p:cNvPr id="18" name="矩形 17">
              <a:extLst>
                <a:ext uri="{FF2B5EF4-FFF2-40B4-BE49-F238E27FC236}">
                  <a16:creationId xmlns:a16="http://schemas.microsoft.com/office/drawing/2014/main" id="{058D2087-B5E6-4605-87D8-52E298B3D052}"/>
                </a:ext>
              </a:extLst>
            </p:cNvPr>
            <p:cNvSpPr/>
            <p:nvPr/>
          </p:nvSpPr>
          <p:spPr>
            <a:xfrm>
              <a:off x="5801379" y="4239557"/>
              <a:ext cx="6955750" cy="430887"/>
            </a:xfrm>
            <a:prstGeom prst="rect">
              <a:avLst/>
            </a:prstGeom>
          </p:spPr>
          <p:txBody>
            <a:bodyPr wrap="none">
              <a:spAutoFit/>
            </a:bodyPr>
            <a:lstStyle/>
            <a:p>
              <a:r>
                <a:rPr lang="zh-CN" altLang="en-US" sz="2200" dirty="0">
                  <a:latin typeface="Microsoft YaHei" panose="020B0503020204020204" pitchFamily="34" charset="-122"/>
                  <a:ea typeface="Microsoft YaHei" panose="020B0503020204020204" pitchFamily="34" charset="-122"/>
                  <a:cs typeface="Times New Roman" panose="02020603050405020304" pitchFamily="18" charset="0"/>
                </a:rPr>
                <a:t>地方民政部门和军队有关部门直接发放到优抚对象手中</a:t>
              </a:r>
              <a:endParaRPr lang="zh-CN" altLang="en-US" sz="2200" dirty="0"/>
            </a:p>
          </p:txBody>
        </p:sp>
      </p:grpSp>
      <p:grpSp>
        <p:nvGrpSpPr>
          <p:cNvPr id="23" name="组合 22">
            <a:extLst>
              <a:ext uri="{FF2B5EF4-FFF2-40B4-BE49-F238E27FC236}">
                <a16:creationId xmlns:a16="http://schemas.microsoft.com/office/drawing/2014/main" id="{534AAA18-2401-4100-AF00-5E2F9E91E15E}"/>
              </a:ext>
            </a:extLst>
          </p:cNvPr>
          <p:cNvGrpSpPr/>
          <p:nvPr/>
        </p:nvGrpSpPr>
        <p:grpSpPr>
          <a:xfrm>
            <a:off x="4322087" y="5584602"/>
            <a:ext cx="3238611" cy="430887"/>
            <a:chOff x="4322087" y="5384185"/>
            <a:chExt cx="3238611" cy="430887"/>
          </a:xfrm>
        </p:grpSpPr>
        <p:cxnSp>
          <p:nvCxnSpPr>
            <p:cNvPr id="20" name="直接连接符 19">
              <a:extLst>
                <a:ext uri="{FF2B5EF4-FFF2-40B4-BE49-F238E27FC236}">
                  <a16:creationId xmlns:a16="http://schemas.microsoft.com/office/drawing/2014/main" id="{03CC825B-276E-43D4-B3C4-EA3D47DB7A18}"/>
                </a:ext>
              </a:extLst>
            </p:cNvPr>
            <p:cNvCxnSpPr>
              <a:cxnSpLocks/>
              <a:stCxn id="15" idx="3"/>
            </p:cNvCxnSpPr>
            <p:nvPr/>
          </p:nvCxnSpPr>
          <p:spPr>
            <a:xfrm>
              <a:off x="4322087" y="5619421"/>
              <a:ext cx="514788" cy="73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AB5374A-EA7D-4176-BA56-3267765F6377}"/>
                </a:ext>
              </a:extLst>
            </p:cNvPr>
            <p:cNvSpPr/>
            <p:nvPr/>
          </p:nvSpPr>
          <p:spPr>
            <a:xfrm>
              <a:off x="4836875" y="5384185"/>
              <a:ext cx="2723823" cy="430887"/>
            </a:xfrm>
            <a:prstGeom prst="rect">
              <a:avLst/>
            </a:prstGeom>
          </p:spPr>
          <p:txBody>
            <a:bodyPr wrap="none">
              <a:spAutoFit/>
            </a:bodyPr>
            <a:lstStyle/>
            <a:p>
              <a:r>
                <a:rPr lang="zh-CN" altLang="en-US" sz="2200" dirty="0">
                  <a:latin typeface="Microsoft YaHei" panose="020B0503020204020204" pitchFamily="34" charset="-122"/>
                  <a:ea typeface="Microsoft YaHei" panose="020B0503020204020204" pitchFamily="34" charset="-122"/>
                  <a:cs typeface="Times New Roman" panose="02020603050405020304" pitchFamily="18" charset="0"/>
                </a:rPr>
                <a:t>采用社会救助的方式</a:t>
              </a:r>
              <a:endParaRPr lang="zh-CN" altLang="en-US" sz="2200" dirty="0"/>
            </a:p>
          </p:txBody>
        </p:sp>
      </p:grpSp>
      <p:sp>
        <p:nvSpPr>
          <p:cNvPr id="24" name="文本框 23">
            <a:extLst>
              <a:ext uri="{FF2B5EF4-FFF2-40B4-BE49-F238E27FC236}">
                <a16:creationId xmlns:a16="http://schemas.microsoft.com/office/drawing/2014/main" id="{32DD7DC0-2D16-4AB6-A35D-4498C3A7B879}"/>
              </a:ext>
            </a:extLst>
          </p:cNvPr>
          <p:cNvSpPr txBox="1"/>
          <p:nvPr/>
        </p:nvSpPr>
        <p:spPr>
          <a:xfrm>
            <a:off x="327812" y="952864"/>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25" name="矩形 24">
            <a:extLst>
              <a:ext uri="{FF2B5EF4-FFF2-40B4-BE49-F238E27FC236}">
                <a16:creationId xmlns:a16="http://schemas.microsoft.com/office/drawing/2014/main" id="{00C5245E-85F9-4A44-8598-272A3F5F19A9}"/>
              </a:ext>
            </a:extLst>
          </p:cNvPr>
          <p:cNvSpPr/>
          <p:nvPr/>
        </p:nvSpPr>
        <p:spPr>
          <a:xfrm>
            <a:off x="649172" y="1597034"/>
            <a:ext cx="5069200" cy="430887"/>
          </a:xfrm>
          <a:prstGeom prst="rect">
            <a:avLst/>
          </a:prstGeom>
          <a:noFill/>
        </p:spPr>
        <p:txBody>
          <a:bodyPr wrap="square" rtlCol="0">
            <a:spAutoFit/>
          </a:bodyPr>
          <a:lstStyle/>
          <a:p>
            <a:pPr algn="ctr"/>
            <a:r>
              <a:rPr lang="en-US" altLang="zh-CN" sz="2200" b="1" dirty="0"/>
              <a:t>12.3</a:t>
            </a:r>
            <a:r>
              <a:rPr lang="zh-CN" altLang="en-US" sz="2200" b="1" dirty="0"/>
              <a:t>     社会优抚的对象、标准和资金</a:t>
            </a:r>
          </a:p>
        </p:txBody>
      </p:sp>
    </p:spTree>
    <p:extLst>
      <p:ext uri="{BB962C8B-B14F-4D97-AF65-F5344CB8AC3E}">
        <p14:creationId xmlns:p14="http://schemas.microsoft.com/office/powerpoint/2010/main" val="8077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300" y="1864905"/>
            <a:ext cx="6767520" cy="3925153"/>
          </a:xfrm>
        </p:spPr>
        <p:txBody>
          <a:bodyPr anchor="ctr"/>
          <a:lstStyle/>
          <a:p>
            <a:pPr algn="l">
              <a:lnSpc>
                <a:spcPct val="150000"/>
              </a:lnSpc>
              <a:spcAft>
                <a:spcPts val="1200"/>
              </a:spcAft>
            </a:pPr>
            <a:r>
              <a:rPr lang="zh-CN" altLang="en-US" dirty="0">
                <a:latin typeface="+mn-ea"/>
              </a:rPr>
              <a:t>我国社会优抚资金的主要来源是（   ）。</a:t>
            </a:r>
          </a:p>
          <a:p>
            <a:pPr algn="l">
              <a:lnSpc>
                <a:spcPct val="150000"/>
              </a:lnSpc>
            </a:pPr>
            <a:r>
              <a:rPr lang="en-US" altLang="zh-CN" dirty="0">
                <a:latin typeface="+mn-ea"/>
              </a:rPr>
              <a:t>A</a:t>
            </a:r>
            <a:r>
              <a:rPr lang="zh-CN" altLang="en-US" dirty="0">
                <a:latin typeface="+mn-ea"/>
              </a:rPr>
              <a:t>、个人投保</a:t>
            </a:r>
          </a:p>
          <a:p>
            <a:pPr algn="l">
              <a:lnSpc>
                <a:spcPct val="150000"/>
              </a:lnSpc>
            </a:pPr>
            <a:r>
              <a:rPr lang="en-US" altLang="zh-CN" dirty="0">
                <a:latin typeface="+mn-ea"/>
              </a:rPr>
              <a:t>B</a:t>
            </a:r>
            <a:r>
              <a:rPr lang="zh-CN" altLang="en-US" dirty="0">
                <a:latin typeface="+mn-ea"/>
              </a:rPr>
              <a:t>、单位投保</a:t>
            </a:r>
          </a:p>
          <a:p>
            <a:pPr algn="l">
              <a:lnSpc>
                <a:spcPct val="150000"/>
              </a:lnSpc>
            </a:pPr>
            <a:r>
              <a:rPr lang="en-US" altLang="zh-CN" dirty="0">
                <a:latin typeface="+mn-ea"/>
              </a:rPr>
              <a:t>C</a:t>
            </a:r>
            <a:r>
              <a:rPr lang="zh-CN" altLang="en-US" dirty="0">
                <a:latin typeface="+mn-ea"/>
              </a:rPr>
              <a:t>、社会募集</a:t>
            </a:r>
          </a:p>
          <a:p>
            <a:pPr algn="l">
              <a:lnSpc>
                <a:spcPct val="150000"/>
              </a:lnSpc>
            </a:pPr>
            <a:r>
              <a:rPr lang="en-US" altLang="zh-CN" dirty="0">
                <a:latin typeface="+mn-ea"/>
              </a:rPr>
              <a:t>D</a:t>
            </a:r>
            <a:r>
              <a:rPr lang="zh-CN" altLang="en-US" dirty="0">
                <a:latin typeface="+mn-ea"/>
              </a:rPr>
              <a:t>、国家财政拨款</a:t>
            </a:r>
          </a:p>
        </p:txBody>
      </p:sp>
      <p:sp>
        <p:nvSpPr>
          <p:cNvPr id="5" name="TextBox 3">
            <a:extLst>
              <a:ext uri="{FF2B5EF4-FFF2-40B4-BE49-F238E27FC236}">
                <a16:creationId xmlns:a16="http://schemas.microsoft.com/office/drawing/2014/main" id="{28A34386-EC8F-4276-A797-60EA5A638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033548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60300" y="1864905"/>
            <a:ext cx="6767520" cy="3925153"/>
          </a:xfrm>
        </p:spPr>
        <p:txBody>
          <a:bodyPr anchor="ctr"/>
          <a:lstStyle/>
          <a:p>
            <a:pPr algn="l">
              <a:lnSpc>
                <a:spcPct val="150000"/>
              </a:lnSpc>
              <a:spcAft>
                <a:spcPts val="1200"/>
              </a:spcAft>
            </a:pPr>
            <a:r>
              <a:rPr lang="zh-CN" altLang="en-US" dirty="0">
                <a:latin typeface="+mn-ea"/>
              </a:rPr>
              <a:t>我国社会优抚资金的主要来源是（  </a:t>
            </a:r>
            <a:r>
              <a:rPr lang="en-US" altLang="zh-CN" b="1" dirty="0">
                <a:solidFill>
                  <a:srgbClr val="FF0000"/>
                </a:solidFill>
                <a:latin typeface="+mn-ea"/>
              </a:rPr>
              <a:t>D</a:t>
            </a:r>
            <a:r>
              <a:rPr lang="zh-CN" altLang="en-US" dirty="0">
                <a:latin typeface="+mn-ea"/>
              </a:rPr>
              <a:t> ）。</a:t>
            </a:r>
          </a:p>
          <a:p>
            <a:pPr algn="l">
              <a:lnSpc>
                <a:spcPct val="150000"/>
              </a:lnSpc>
            </a:pPr>
            <a:r>
              <a:rPr lang="en-US" altLang="zh-CN" dirty="0">
                <a:latin typeface="+mn-ea"/>
              </a:rPr>
              <a:t>A</a:t>
            </a:r>
            <a:r>
              <a:rPr lang="zh-CN" altLang="en-US" dirty="0">
                <a:latin typeface="+mn-ea"/>
              </a:rPr>
              <a:t>、个人投保</a:t>
            </a:r>
          </a:p>
          <a:p>
            <a:pPr algn="l">
              <a:lnSpc>
                <a:spcPct val="150000"/>
              </a:lnSpc>
            </a:pPr>
            <a:r>
              <a:rPr lang="en-US" altLang="zh-CN" dirty="0">
                <a:latin typeface="+mn-ea"/>
              </a:rPr>
              <a:t>B</a:t>
            </a:r>
            <a:r>
              <a:rPr lang="zh-CN" altLang="en-US" dirty="0">
                <a:latin typeface="+mn-ea"/>
              </a:rPr>
              <a:t>、单位投保</a:t>
            </a:r>
          </a:p>
          <a:p>
            <a:pPr algn="l">
              <a:lnSpc>
                <a:spcPct val="150000"/>
              </a:lnSpc>
            </a:pPr>
            <a:r>
              <a:rPr lang="en-US" altLang="zh-CN" dirty="0">
                <a:latin typeface="+mn-ea"/>
              </a:rPr>
              <a:t>C</a:t>
            </a:r>
            <a:r>
              <a:rPr lang="zh-CN" altLang="en-US" dirty="0">
                <a:latin typeface="+mn-ea"/>
              </a:rPr>
              <a:t>、社会募集</a:t>
            </a:r>
          </a:p>
          <a:p>
            <a:pPr algn="l">
              <a:lnSpc>
                <a:spcPct val="150000"/>
              </a:lnSpc>
            </a:pPr>
            <a:r>
              <a:rPr lang="en-US" altLang="zh-CN" dirty="0">
                <a:solidFill>
                  <a:srgbClr val="FF0000"/>
                </a:solidFill>
                <a:latin typeface="+mn-ea"/>
              </a:rPr>
              <a:t>D</a:t>
            </a:r>
            <a:r>
              <a:rPr lang="zh-CN" altLang="en-US" dirty="0">
                <a:solidFill>
                  <a:srgbClr val="FF0000"/>
                </a:solidFill>
                <a:latin typeface="+mn-ea"/>
              </a:rPr>
              <a:t>、国家财政拨款</a:t>
            </a:r>
          </a:p>
        </p:txBody>
      </p:sp>
      <p:sp>
        <p:nvSpPr>
          <p:cNvPr id="5" name="TextBox 3">
            <a:extLst>
              <a:ext uri="{FF2B5EF4-FFF2-40B4-BE49-F238E27FC236}">
                <a16:creationId xmlns:a16="http://schemas.microsoft.com/office/drawing/2014/main" id="{28A34386-EC8F-4276-A797-60EA5A638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2787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5551" y="1964732"/>
            <a:ext cx="6336241" cy="3925153"/>
          </a:xfrm>
        </p:spPr>
        <p:txBody>
          <a:bodyPr anchor="ctr"/>
          <a:lstStyle/>
          <a:p>
            <a:pPr algn="l">
              <a:lnSpc>
                <a:spcPct val="150000"/>
              </a:lnSpc>
              <a:spcAft>
                <a:spcPts val="1200"/>
              </a:spcAft>
            </a:pPr>
            <a:r>
              <a:rPr lang="zh-CN" altLang="en-US" dirty="0">
                <a:latin typeface="+mn-ea"/>
              </a:rPr>
              <a:t>我国社会优抚保障制度采取的手段有（   ）。</a:t>
            </a:r>
          </a:p>
          <a:p>
            <a:pPr algn="l">
              <a:lnSpc>
                <a:spcPct val="150000"/>
              </a:lnSpc>
            </a:pPr>
            <a:r>
              <a:rPr lang="en-US" altLang="zh-CN" dirty="0">
                <a:latin typeface="+mn-ea"/>
              </a:rPr>
              <a:t>A</a:t>
            </a:r>
            <a:r>
              <a:rPr lang="zh-CN" altLang="en-US" dirty="0">
                <a:latin typeface="+mn-ea"/>
              </a:rPr>
              <a:t>、社会保障</a:t>
            </a:r>
          </a:p>
          <a:p>
            <a:pPr algn="l">
              <a:lnSpc>
                <a:spcPct val="150000"/>
              </a:lnSpc>
            </a:pPr>
            <a:r>
              <a:rPr lang="en-US" altLang="zh-CN" dirty="0">
                <a:latin typeface="+mn-ea"/>
              </a:rPr>
              <a:t>B</a:t>
            </a:r>
            <a:r>
              <a:rPr lang="zh-CN" altLang="en-US" dirty="0">
                <a:latin typeface="+mn-ea"/>
              </a:rPr>
              <a:t>、社会补助</a:t>
            </a:r>
          </a:p>
          <a:p>
            <a:pPr algn="l">
              <a:lnSpc>
                <a:spcPct val="150000"/>
              </a:lnSpc>
            </a:pPr>
            <a:r>
              <a:rPr lang="en-US" altLang="zh-CN" dirty="0">
                <a:latin typeface="+mn-ea"/>
              </a:rPr>
              <a:t>C</a:t>
            </a:r>
            <a:r>
              <a:rPr lang="zh-CN" altLang="en-US" dirty="0">
                <a:latin typeface="+mn-ea"/>
              </a:rPr>
              <a:t>、社会救助</a:t>
            </a:r>
          </a:p>
          <a:p>
            <a:pPr algn="l">
              <a:lnSpc>
                <a:spcPct val="150000"/>
              </a:lnSpc>
            </a:pPr>
            <a:r>
              <a:rPr lang="en-US" altLang="zh-CN" dirty="0">
                <a:latin typeface="+mn-ea"/>
              </a:rPr>
              <a:t>D</a:t>
            </a:r>
            <a:r>
              <a:rPr lang="zh-CN" altLang="en-US" dirty="0">
                <a:latin typeface="+mn-ea"/>
              </a:rPr>
              <a:t>、社会福利</a:t>
            </a:r>
          </a:p>
          <a:p>
            <a:pPr algn="l">
              <a:lnSpc>
                <a:spcPct val="150000"/>
              </a:lnSpc>
            </a:pPr>
            <a:r>
              <a:rPr lang="en-US" altLang="zh-CN" dirty="0">
                <a:latin typeface="+mn-ea"/>
              </a:rPr>
              <a:t>E</a:t>
            </a:r>
            <a:r>
              <a:rPr lang="zh-CN" altLang="en-US" dirty="0">
                <a:latin typeface="+mn-ea"/>
              </a:rPr>
              <a:t>、社会保险</a:t>
            </a:r>
          </a:p>
        </p:txBody>
      </p:sp>
      <p:sp>
        <p:nvSpPr>
          <p:cNvPr id="5" name="TextBox 3">
            <a:extLst>
              <a:ext uri="{FF2B5EF4-FFF2-40B4-BE49-F238E27FC236}">
                <a16:creationId xmlns:a16="http://schemas.microsoft.com/office/drawing/2014/main" id="{8F64493F-A09A-45EE-8246-B1E16B1056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444558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25551" y="1964732"/>
            <a:ext cx="6809967" cy="3925153"/>
          </a:xfrm>
        </p:spPr>
        <p:txBody>
          <a:bodyPr anchor="ctr"/>
          <a:lstStyle/>
          <a:p>
            <a:pPr algn="l">
              <a:lnSpc>
                <a:spcPct val="150000"/>
              </a:lnSpc>
              <a:spcAft>
                <a:spcPts val="1200"/>
              </a:spcAft>
            </a:pPr>
            <a:r>
              <a:rPr lang="zh-CN" altLang="en-US" dirty="0">
                <a:latin typeface="+mn-ea"/>
              </a:rPr>
              <a:t>我国社会优抚保障制度采取的手段有（  </a:t>
            </a:r>
            <a:r>
              <a:rPr lang="en-US" altLang="zh-CN" dirty="0">
                <a:solidFill>
                  <a:srgbClr val="FF0000"/>
                </a:solidFill>
                <a:latin typeface="+mn-ea"/>
              </a:rPr>
              <a:t>CD</a:t>
            </a:r>
            <a:r>
              <a:rPr lang="zh-CN" altLang="en-US" dirty="0">
                <a:latin typeface="+mn-ea"/>
              </a:rPr>
              <a:t> ）。</a:t>
            </a:r>
          </a:p>
          <a:p>
            <a:pPr algn="l">
              <a:lnSpc>
                <a:spcPct val="150000"/>
              </a:lnSpc>
            </a:pPr>
            <a:r>
              <a:rPr lang="en-US" altLang="zh-CN" dirty="0">
                <a:latin typeface="+mn-ea"/>
              </a:rPr>
              <a:t>A</a:t>
            </a:r>
            <a:r>
              <a:rPr lang="zh-CN" altLang="en-US" dirty="0">
                <a:latin typeface="+mn-ea"/>
              </a:rPr>
              <a:t>、社会保障</a:t>
            </a:r>
          </a:p>
          <a:p>
            <a:pPr algn="l">
              <a:lnSpc>
                <a:spcPct val="150000"/>
              </a:lnSpc>
            </a:pPr>
            <a:r>
              <a:rPr lang="en-US" altLang="zh-CN" dirty="0">
                <a:latin typeface="+mn-ea"/>
              </a:rPr>
              <a:t>B</a:t>
            </a:r>
            <a:r>
              <a:rPr lang="zh-CN" altLang="en-US" dirty="0">
                <a:latin typeface="+mn-ea"/>
              </a:rPr>
              <a:t>、社会补助</a:t>
            </a:r>
          </a:p>
          <a:p>
            <a:pPr algn="l">
              <a:lnSpc>
                <a:spcPct val="150000"/>
              </a:lnSpc>
            </a:pPr>
            <a:r>
              <a:rPr lang="en-US" altLang="zh-CN" dirty="0">
                <a:solidFill>
                  <a:srgbClr val="FF0000"/>
                </a:solidFill>
                <a:latin typeface="+mn-ea"/>
              </a:rPr>
              <a:t>C</a:t>
            </a:r>
            <a:r>
              <a:rPr lang="zh-CN" altLang="en-US" dirty="0">
                <a:solidFill>
                  <a:srgbClr val="FF0000"/>
                </a:solidFill>
                <a:latin typeface="+mn-ea"/>
              </a:rPr>
              <a:t>、社会救助</a:t>
            </a:r>
          </a:p>
          <a:p>
            <a:pPr algn="l">
              <a:lnSpc>
                <a:spcPct val="150000"/>
              </a:lnSpc>
            </a:pPr>
            <a:r>
              <a:rPr lang="en-US" altLang="zh-CN" dirty="0">
                <a:solidFill>
                  <a:srgbClr val="FF0000"/>
                </a:solidFill>
                <a:latin typeface="+mn-ea"/>
              </a:rPr>
              <a:t>D</a:t>
            </a:r>
            <a:r>
              <a:rPr lang="zh-CN" altLang="en-US" dirty="0">
                <a:solidFill>
                  <a:srgbClr val="FF0000"/>
                </a:solidFill>
                <a:latin typeface="+mn-ea"/>
              </a:rPr>
              <a:t>、社会福利</a:t>
            </a:r>
          </a:p>
          <a:p>
            <a:pPr algn="l">
              <a:lnSpc>
                <a:spcPct val="150000"/>
              </a:lnSpc>
            </a:pPr>
            <a:r>
              <a:rPr lang="en-US" altLang="zh-CN" dirty="0">
                <a:latin typeface="+mn-ea"/>
              </a:rPr>
              <a:t>E</a:t>
            </a:r>
            <a:r>
              <a:rPr lang="zh-CN" altLang="en-US" dirty="0">
                <a:latin typeface="+mn-ea"/>
              </a:rPr>
              <a:t>、社会保险</a:t>
            </a:r>
          </a:p>
        </p:txBody>
      </p:sp>
      <p:sp>
        <p:nvSpPr>
          <p:cNvPr id="5" name="TextBox 3">
            <a:extLst>
              <a:ext uri="{FF2B5EF4-FFF2-40B4-BE49-F238E27FC236}">
                <a16:creationId xmlns:a16="http://schemas.microsoft.com/office/drawing/2014/main" id="{8F64493F-A09A-45EE-8246-B1E16B10566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0287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BFA12E0-9815-43A0-A647-3ABD548E185F}"/>
              </a:ext>
            </a:extLst>
          </p:cNvPr>
          <p:cNvGrpSpPr/>
          <p:nvPr/>
        </p:nvGrpSpPr>
        <p:grpSpPr>
          <a:xfrm>
            <a:off x="3369151" y="2035655"/>
            <a:ext cx="5839289" cy="3466448"/>
            <a:chOff x="3547083" y="1242441"/>
            <a:chExt cx="5839289" cy="3466448"/>
          </a:xfrm>
        </p:grpSpPr>
        <p:sp>
          <p:nvSpPr>
            <p:cNvPr id="2" name="文本框 1"/>
            <p:cNvSpPr txBox="1"/>
            <p:nvPr/>
          </p:nvSpPr>
          <p:spPr>
            <a:xfrm>
              <a:off x="3547083" y="1242441"/>
              <a:ext cx="56299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第十一章    福利制度</a:t>
              </a:r>
            </a:p>
          </p:txBody>
        </p:sp>
        <p:grpSp>
          <p:nvGrpSpPr>
            <p:cNvPr id="3" name="组合 2">
              <a:extLst>
                <a:ext uri="{FF2B5EF4-FFF2-40B4-BE49-F238E27FC236}">
                  <a16:creationId xmlns:a16="http://schemas.microsoft.com/office/drawing/2014/main" id="{86AE5BCC-487D-4438-A35E-F957418BB904}"/>
                </a:ext>
              </a:extLst>
            </p:cNvPr>
            <p:cNvGrpSpPr/>
            <p:nvPr/>
          </p:nvGrpSpPr>
          <p:grpSpPr>
            <a:xfrm>
              <a:off x="4017430" y="2238022"/>
              <a:ext cx="5368942" cy="2470867"/>
              <a:chOff x="4017430" y="2238022"/>
              <a:chExt cx="5368942" cy="2470867"/>
            </a:xfrm>
          </p:grpSpPr>
          <p:sp>
            <p:nvSpPr>
              <p:cNvPr id="7" name="Rectangle 6">
                <a:extLst>
                  <a:ext uri="{FF2B5EF4-FFF2-40B4-BE49-F238E27FC236}">
                    <a16:creationId xmlns:a16="http://schemas.microsoft.com/office/drawing/2014/main" id="{115FA8BC-822F-4883-B887-BA1A38F7FA12}"/>
                  </a:ext>
                </a:extLst>
              </p:cNvPr>
              <p:cNvSpPr/>
              <p:nvPr/>
            </p:nvSpPr>
            <p:spPr>
              <a:xfrm>
                <a:off x="4017431" y="2238022"/>
                <a:ext cx="367234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社会福利概述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017431" y="2976664"/>
                <a:ext cx="53689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国外社会福利制度的实践</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FAAC986D-CD29-458C-BF64-227A465E3673}"/>
                  </a:ext>
                </a:extLst>
              </p:cNvPr>
              <p:cNvSpPr/>
              <p:nvPr/>
            </p:nvSpPr>
            <p:spPr>
              <a:xfrm>
                <a:off x="4017430" y="3804217"/>
                <a:ext cx="536894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中国社会福利制度的改革</a:t>
                </a:r>
              </a:p>
            </p:txBody>
          </p:sp>
        </p:grpSp>
      </p:grpSp>
    </p:spTree>
    <p:extLst>
      <p:ext uri="{BB962C8B-B14F-4D97-AF65-F5344CB8AC3E}">
        <p14:creationId xmlns:p14="http://schemas.microsoft.com/office/powerpoint/2010/main" val="32239267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92811" y="1784232"/>
            <a:ext cx="4611362" cy="3925153"/>
          </a:xfrm>
        </p:spPr>
        <p:txBody>
          <a:bodyPr anchor="ctr"/>
          <a:lstStyle/>
          <a:p>
            <a:pPr algn="l">
              <a:lnSpc>
                <a:spcPct val="150000"/>
              </a:lnSpc>
              <a:spcAft>
                <a:spcPts val="1200"/>
              </a:spcAft>
            </a:pPr>
            <a:r>
              <a:rPr lang="zh-CN" altLang="en-US" dirty="0"/>
              <a:t>优抚保障资金一般分为（   ）</a:t>
            </a:r>
            <a:r>
              <a:rPr lang="zh-CN" altLang="en-GB" dirty="0"/>
              <a:t>。</a:t>
            </a:r>
            <a:endParaRPr lang="en-GB" altLang="zh-CN" dirty="0"/>
          </a:p>
          <a:p>
            <a:pPr algn="l">
              <a:lnSpc>
                <a:spcPct val="150000"/>
              </a:lnSpc>
            </a:pPr>
            <a:r>
              <a:rPr lang="en-US" altLang="zh-CN" dirty="0"/>
              <a:t>A</a:t>
            </a:r>
            <a:r>
              <a:rPr lang="zh-CN" altLang="en-US" dirty="0"/>
              <a:t>、救助</a:t>
            </a:r>
            <a:endParaRPr lang="en-GB" altLang="zh-CN" dirty="0"/>
          </a:p>
          <a:p>
            <a:pPr algn="l">
              <a:lnSpc>
                <a:spcPct val="150000"/>
              </a:lnSpc>
            </a:pPr>
            <a:r>
              <a:rPr lang="en-US" altLang="zh-CN" dirty="0"/>
              <a:t>B</a:t>
            </a:r>
            <a:r>
              <a:rPr lang="zh-CN" altLang="en-US" dirty="0"/>
              <a:t>、安置</a:t>
            </a:r>
            <a:endParaRPr lang="en-GB" altLang="zh-CN" dirty="0"/>
          </a:p>
          <a:p>
            <a:pPr algn="l">
              <a:lnSpc>
                <a:spcPct val="150000"/>
              </a:lnSpc>
            </a:pPr>
            <a:r>
              <a:rPr lang="en-US" altLang="zh-CN" dirty="0"/>
              <a:t>C</a:t>
            </a:r>
            <a:r>
              <a:rPr lang="zh-CN" altLang="en-US" dirty="0"/>
              <a:t>、抚恤</a:t>
            </a:r>
            <a:endParaRPr lang="en-GB" altLang="zh-CN" dirty="0"/>
          </a:p>
          <a:p>
            <a:pPr algn="l">
              <a:lnSpc>
                <a:spcPct val="150000"/>
              </a:lnSpc>
            </a:pPr>
            <a:r>
              <a:rPr lang="en-US" altLang="zh-CN" dirty="0"/>
              <a:t>D</a:t>
            </a:r>
            <a:r>
              <a:rPr lang="zh-CN" altLang="en-US" dirty="0"/>
              <a:t>、补助</a:t>
            </a:r>
            <a:endParaRPr lang="en-GB" altLang="zh-CN" dirty="0"/>
          </a:p>
          <a:p>
            <a:pPr algn="l">
              <a:lnSpc>
                <a:spcPct val="150000"/>
              </a:lnSpc>
            </a:pPr>
            <a:r>
              <a:rPr lang="en-US" altLang="zh-CN" dirty="0"/>
              <a:t>E</a:t>
            </a:r>
            <a:r>
              <a:rPr lang="zh-CN" altLang="en-US" dirty="0"/>
              <a:t>、福利</a:t>
            </a:r>
          </a:p>
        </p:txBody>
      </p:sp>
      <p:sp>
        <p:nvSpPr>
          <p:cNvPr id="5" name="TextBox 3">
            <a:extLst>
              <a:ext uri="{FF2B5EF4-FFF2-40B4-BE49-F238E27FC236}">
                <a16:creationId xmlns:a16="http://schemas.microsoft.com/office/drawing/2014/main" id="{27BA7F17-6463-4390-BC27-0E473FA421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406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992811" y="1784232"/>
            <a:ext cx="4611362" cy="3925153"/>
          </a:xfrm>
        </p:spPr>
        <p:txBody>
          <a:bodyPr anchor="ctr"/>
          <a:lstStyle/>
          <a:p>
            <a:pPr algn="l">
              <a:lnSpc>
                <a:spcPct val="150000"/>
              </a:lnSpc>
              <a:spcAft>
                <a:spcPts val="1200"/>
              </a:spcAft>
            </a:pPr>
            <a:r>
              <a:rPr lang="zh-CN" altLang="en-US" dirty="0"/>
              <a:t>优抚保障资金一般分为（  </a:t>
            </a:r>
            <a:r>
              <a:rPr lang="en-US" altLang="zh-CN" b="1" dirty="0">
                <a:solidFill>
                  <a:srgbClr val="FF0000"/>
                </a:solidFill>
              </a:rPr>
              <a:t>BCD</a:t>
            </a:r>
            <a:r>
              <a:rPr lang="zh-CN" altLang="en-US" dirty="0"/>
              <a:t> ）</a:t>
            </a:r>
            <a:r>
              <a:rPr lang="zh-CN" altLang="en-GB" dirty="0"/>
              <a:t>。</a:t>
            </a:r>
            <a:endParaRPr lang="en-GB" altLang="zh-CN" dirty="0"/>
          </a:p>
          <a:p>
            <a:pPr algn="l">
              <a:lnSpc>
                <a:spcPct val="150000"/>
              </a:lnSpc>
            </a:pPr>
            <a:r>
              <a:rPr lang="en-US" altLang="zh-CN" dirty="0"/>
              <a:t>A</a:t>
            </a:r>
            <a:r>
              <a:rPr lang="zh-CN" altLang="en-US" dirty="0"/>
              <a:t>、救助</a:t>
            </a:r>
            <a:endParaRPr lang="en-GB" altLang="zh-CN" dirty="0"/>
          </a:p>
          <a:p>
            <a:pPr algn="l">
              <a:lnSpc>
                <a:spcPct val="150000"/>
              </a:lnSpc>
            </a:pPr>
            <a:r>
              <a:rPr lang="en-US" altLang="zh-CN" dirty="0">
                <a:solidFill>
                  <a:srgbClr val="FF0000"/>
                </a:solidFill>
              </a:rPr>
              <a:t>B</a:t>
            </a:r>
            <a:r>
              <a:rPr lang="zh-CN" altLang="en-US" dirty="0">
                <a:solidFill>
                  <a:srgbClr val="FF0000"/>
                </a:solidFill>
              </a:rPr>
              <a:t>、安置</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、抚恤</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、补助</a:t>
            </a:r>
            <a:endParaRPr lang="en-GB" altLang="zh-CN" dirty="0">
              <a:solidFill>
                <a:srgbClr val="FF0000"/>
              </a:solidFill>
            </a:endParaRPr>
          </a:p>
          <a:p>
            <a:pPr algn="l">
              <a:lnSpc>
                <a:spcPct val="150000"/>
              </a:lnSpc>
            </a:pPr>
            <a:r>
              <a:rPr lang="en-US" altLang="zh-CN" dirty="0"/>
              <a:t>E</a:t>
            </a:r>
            <a:r>
              <a:rPr lang="zh-CN" altLang="en-US" dirty="0"/>
              <a:t>、福利</a:t>
            </a:r>
          </a:p>
        </p:txBody>
      </p:sp>
      <p:sp>
        <p:nvSpPr>
          <p:cNvPr id="5" name="TextBox 3">
            <a:extLst>
              <a:ext uri="{FF2B5EF4-FFF2-40B4-BE49-F238E27FC236}">
                <a16:creationId xmlns:a16="http://schemas.microsoft.com/office/drawing/2014/main" id="{27BA7F17-6463-4390-BC27-0E473FA4213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58645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7DF960-D6B4-4C11-A886-261AFE093869}"/>
              </a:ext>
            </a:extLst>
          </p:cNvPr>
          <p:cNvGrpSpPr/>
          <p:nvPr/>
        </p:nvGrpSpPr>
        <p:grpSpPr>
          <a:xfrm>
            <a:off x="3103029" y="1833712"/>
            <a:ext cx="6404524" cy="4228801"/>
            <a:chOff x="3080995" y="1503206"/>
            <a:chExt cx="6404524" cy="4228801"/>
          </a:xfrm>
        </p:grpSpPr>
        <p:sp>
          <p:nvSpPr>
            <p:cNvPr id="2" name="文本框 1"/>
            <p:cNvSpPr txBox="1"/>
            <p:nvPr/>
          </p:nvSpPr>
          <p:spPr>
            <a:xfrm>
              <a:off x="3080996" y="1503206"/>
              <a:ext cx="5049452" cy="707886"/>
            </a:xfrm>
            <a:prstGeom prst="rect">
              <a:avLst/>
            </a:prstGeom>
            <a:noFill/>
          </p:spPr>
          <p:txBody>
            <a:bodyPr wrap="square" rtlCol="0">
              <a:spAutoFit/>
            </a:bodyPr>
            <a:lstStyle/>
            <a:p>
              <a:pPr algn="ctr"/>
              <a:r>
                <a:rPr lang="zh-CN" altLang="en-US" sz="4000" b="1" dirty="0"/>
                <a:t>第十二章   社会优抚</a:t>
              </a:r>
            </a:p>
          </p:txBody>
        </p:sp>
        <p:grpSp>
          <p:nvGrpSpPr>
            <p:cNvPr id="3" name="组合 2">
              <a:extLst>
                <a:ext uri="{FF2B5EF4-FFF2-40B4-BE49-F238E27FC236}">
                  <a16:creationId xmlns:a16="http://schemas.microsoft.com/office/drawing/2014/main" id="{09889DFC-907D-4CFE-9175-34C0421CB417}"/>
                </a:ext>
              </a:extLst>
            </p:cNvPr>
            <p:cNvGrpSpPr/>
            <p:nvPr/>
          </p:nvGrpSpPr>
          <p:grpSpPr>
            <a:xfrm>
              <a:off x="3080995" y="2410682"/>
              <a:ext cx="6404524" cy="3321325"/>
              <a:chOff x="3080995" y="2410682"/>
              <a:chExt cx="6404524" cy="3321325"/>
            </a:xfrm>
          </p:grpSpPr>
          <p:sp>
            <p:nvSpPr>
              <p:cNvPr id="7" name="Rectangle 6">
                <a:extLst>
                  <a:ext uri="{FF2B5EF4-FFF2-40B4-BE49-F238E27FC236}">
                    <a16:creationId xmlns:a16="http://schemas.microsoft.com/office/drawing/2014/main" id="{115FA8BC-822F-4883-B887-BA1A38F7FA12}"/>
                  </a:ext>
                </a:extLst>
              </p:cNvPr>
              <p:cNvSpPr/>
              <p:nvPr/>
            </p:nvSpPr>
            <p:spPr>
              <a:xfrm>
                <a:off x="3080996" y="2410682"/>
                <a:ext cx="504945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社会优抚的内容和特点</a:t>
                </a:r>
              </a:p>
            </p:txBody>
          </p:sp>
          <p:sp>
            <p:nvSpPr>
              <p:cNvPr id="8" name="Rectangle 7">
                <a:extLst>
                  <a:ext uri="{FF2B5EF4-FFF2-40B4-BE49-F238E27FC236}">
                    <a16:creationId xmlns:a16="http://schemas.microsoft.com/office/drawing/2014/main" id="{496C3528-4EC8-48BC-9E55-2C141A263670}"/>
                  </a:ext>
                </a:extLst>
              </p:cNvPr>
              <p:cNvSpPr/>
              <p:nvPr/>
            </p:nvSpPr>
            <p:spPr>
              <a:xfrm>
                <a:off x="3080997" y="3216233"/>
                <a:ext cx="606300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社会优抚的形式、原则和作用</a:t>
                </a:r>
              </a:p>
            </p:txBody>
          </p:sp>
          <p:sp>
            <p:nvSpPr>
              <p:cNvPr id="9" name="Rectangle 8">
                <a:extLst>
                  <a:ext uri="{FF2B5EF4-FFF2-40B4-BE49-F238E27FC236}">
                    <a16:creationId xmlns:a16="http://schemas.microsoft.com/office/drawing/2014/main" id="{FAAC986D-CD29-458C-BF64-227A465E3673}"/>
                  </a:ext>
                </a:extLst>
              </p:cNvPr>
              <p:cNvSpPr/>
              <p:nvPr/>
            </p:nvSpPr>
            <p:spPr>
              <a:xfrm>
                <a:off x="3080996" y="4021784"/>
                <a:ext cx="6063005"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社会优抚的对象、标准和资金</a:t>
                </a:r>
              </a:p>
            </p:txBody>
          </p:sp>
          <p:sp>
            <p:nvSpPr>
              <p:cNvPr id="10" name="Rectangle 9">
                <a:extLst>
                  <a:ext uri="{FF2B5EF4-FFF2-40B4-BE49-F238E27FC236}">
                    <a16:creationId xmlns:a16="http://schemas.microsoft.com/office/drawing/2014/main" id="{0A193A46-6CB8-4D74-9CD3-1134DED3C71C}"/>
                  </a:ext>
                </a:extLst>
              </p:cNvPr>
              <p:cNvSpPr/>
              <p:nvPr/>
            </p:nvSpPr>
            <p:spPr>
              <a:xfrm>
                <a:off x="3080995" y="4827335"/>
                <a:ext cx="6404524"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中国社会优抚事业的现状及改革</a:t>
                </a:r>
              </a:p>
            </p:txBody>
          </p:sp>
        </p:grpSp>
      </p:grpSp>
    </p:spTree>
    <p:extLst>
      <p:ext uri="{BB962C8B-B14F-4D97-AF65-F5344CB8AC3E}">
        <p14:creationId xmlns:p14="http://schemas.microsoft.com/office/powerpoint/2010/main" val="218471040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40732838-85CA-49F1-B281-A1A3B4E4CB19}"/>
              </a:ext>
            </a:extLst>
          </p:cNvPr>
          <p:cNvGrpSpPr/>
          <p:nvPr/>
        </p:nvGrpSpPr>
        <p:grpSpPr>
          <a:xfrm>
            <a:off x="327812" y="952864"/>
            <a:ext cx="5633299" cy="1079177"/>
            <a:chOff x="107475" y="941847"/>
            <a:chExt cx="5633299" cy="1079177"/>
          </a:xfrm>
        </p:grpSpPr>
        <p:sp>
          <p:nvSpPr>
            <p:cNvPr id="12" name="文本框 11">
              <a:extLst>
                <a:ext uri="{FF2B5EF4-FFF2-40B4-BE49-F238E27FC236}">
                  <a16:creationId xmlns:a16="http://schemas.microsoft.com/office/drawing/2014/main" id="{ED65F6C2-F242-4AAE-ADBF-9AB4340C6D98}"/>
                </a:ext>
              </a:extLst>
            </p:cNvPr>
            <p:cNvSpPr txBox="1"/>
            <p:nvPr/>
          </p:nvSpPr>
          <p:spPr>
            <a:xfrm>
              <a:off x="107475" y="941847"/>
              <a:ext cx="3264493" cy="523220"/>
            </a:xfrm>
            <a:prstGeom prst="rect">
              <a:avLst/>
            </a:prstGeom>
            <a:noFill/>
          </p:spPr>
          <p:txBody>
            <a:bodyPr wrap="square" rtlCol="0">
              <a:spAutoFit/>
            </a:bodyPr>
            <a:lstStyle/>
            <a:p>
              <a:pPr algn="ctr"/>
              <a:r>
                <a:rPr lang="en-US" altLang="zh-CN" sz="2600" b="1" dirty="0"/>
                <a:t>12</a:t>
              </a:r>
              <a:r>
                <a:rPr lang="zh-CN" altLang="en-US" sz="2600" b="1" dirty="0"/>
                <a:t>    </a:t>
              </a:r>
              <a:r>
                <a:rPr lang="zh-CN" altLang="en-US" sz="2800" b="1" dirty="0"/>
                <a:t>社会优抚</a:t>
              </a:r>
              <a:endParaRPr lang="zh-CN" altLang="en-US" sz="2600" b="1" dirty="0"/>
            </a:p>
          </p:txBody>
        </p:sp>
        <p:sp>
          <p:nvSpPr>
            <p:cNvPr id="13" name="矩形 12">
              <a:extLst>
                <a:ext uri="{FF2B5EF4-FFF2-40B4-BE49-F238E27FC236}">
                  <a16:creationId xmlns:a16="http://schemas.microsoft.com/office/drawing/2014/main" id="{F208275B-A440-40BA-9D6A-8DD08BF25EF5}"/>
                </a:ext>
              </a:extLst>
            </p:cNvPr>
            <p:cNvSpPr/>
            <p:nvPr/>
          </p:nvSpPr>
          <p:spPr>
            <a:xfrm>
              <a:off x="435461" y="1590137"/>
              <a:ext cx="5305313" cy="430887"/>
            </a:xfrm>
            <a:prstGeom prst="rect">
              <a:avLst/>
            </a:prstGeom>
            <a:noFill/>
          </p:spPr>
          <p:txBody>
            <a:bodyPr wrap="square" rtlCol="0">
              <a:spAutoFit/>
            </a:bodyPr>
            <a:lstStyle/>
            <a:p>
              <a:pPr algn="ctr"/>
              <a:r>
                <a:rPr lang="en-US" altLang="zh-CN" sz="2200" b="1" dirty="0"/>
                <a:t>12.4</a:t>
              </a:r>
              <a:r>
                <a:rPr lang="zh-CN" altLang="en-US" sz="2200" b="1" dirty="0"/>
                <a:t>    中国社会优抚事业的现状及改革</a:t>
              </a:r>
            </a:p>
          </p:txBody>
        </p:sp>
      </p:grpSp>
      <p:pic>
        <p:nvPicPr>
          <p:cNvPr id="2" name="图片 1">
            <a:extLst>
              <a:ext uri="{FF2B5EF4-FFF2-40B4-BE49-F238E27FC236}">
                <a16:creationId xmlns:a16="http://schemas.microsoft.com/office/drawing/2014/main" id="{7791EF66-3FF8-48CF-A864-5EB8A05CE060}"/>
              </a:ext>
            </a:extLst>
          </p:cNvPr>
          <p:cNvPicPr>
            <a:picLocks noChangeAspect="1"/>
          </p:cNvPicPr>
          <p:nvPr/>
        </p:nvPicPr>
        <p:blipFill>
          <a:blip r:embed="rId3"/>
          <a:stretch>
            <a:fillRect/>
          </a:stretch>
        </p:blipFill>
        <p:spPr>
          <a:xfrm>
            <a:off x="8823289" y="432679"/>
            <a:ext cx="4106011" cy="2138397"/>
          </a:xfrm>
          <a:prstGeom prst="rect">
            <a:avLst/>
          </a:prstGeom>
        </p:spPr>
      </p:pic>
      <p:sp>
        <p:nvSpPr>
          <p:cNvPr id="4" name="矩形 3">
            <a:extLst>
              <a:ext uri="{FF2B5EF4-FFF2-40B4-BE49-F238E27FC236}">
                <a16:creationId xmlns:a16="http://schemas.microsoft.com/office/drawing/2014/main" id="{FD73FD01-3E0A-478D-BE45-537DCD002A5F}"/>
              </a:ext>
            </a:extLst>
          </p:cNvPr>
          <p:cNvSpPr/>
          <p:nvPr/>
        </p:nvSpPr>
        <p:spPr>
          <a:xfrm>
            <a:off x="1256778" y="4393766"/>
            <a:ext cx="4704333" cy="2192395"/>
          </a:xfrm>
          <a:prstGeom prst="rect">
            <a:avLst/>
          </a:prstGeom>
        </p:spPr>
        <p:txBody>
          <a:bodyPr wrap="square">
            <a:spAutoFit/>
          </a:bodyPr>
          <a:lstStyle/>
          <a:p>
            <a:r>
              <a:rPr lang="zh-CN" altLang="zh-CN" sz="2000" b="1" dirty="0">
                <a:latin typeface="微软雅黑" panose="020B0503020204020204" pitchFamily="34" charset="-122"/>
                <a:ea typeface="微软雅黑" panose="020B0503020204020204" pitchFamily="34" charset="-122"/>
              </a:rPr>
              <a:t>货币安置应遵循以下原则</a:t>
            </a:r>
            <a:r>
              <a:rPr lang="en-US" altLang="zh-CN" sz="2000" b="1" dirty="0">
                <a:latin typeface="微软雅黑" panose="020B0503020204020204" pitchFamily="34" charset="-122"/>
                <a:ea typeface="微软雅黑" panose="020B0503020204020204" pitchFamily="34" charset="-122"/>
              </a:rPr>
              <a:t>: </a:t>
            </a: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合理补偿原则</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与服役状况挂钩原则</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相对公平原则</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经济补偿与扶持就业并重原则。</a:t>
            </a:r>
            <a:endParaRPr lang="zh-CN" altLang="en-US" sz="24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0750E2D9-2A69-44A3-8F42-9FD5FDA0C4F9}"/>
              </a:ext>
            </a:extLst>
          </p:cNvPr>
          <p:cNvSpPr/>
          <p:nvPr/>
        </p:nvSpPr>
        <p:spPr>
          <a:xfrm>
            <a:off x="1256778" y="2630298"/>
            <a:ext cx="10007020" cy="1422954"/>
          </a:xfrm>
          <a:prstGeom prst="rect">
            <a:avLst/>
          </a:prstGeom>
        </p:spPr>
        <p:txBody>
          <a:bodyPr wrap="square">
            <a:spAutoFit/>
          </a:bodyPr>
          <a:lstStyle/>
          <a:p>
            <a:pPr>
              <a:lnSpc>
                <a:spcPct val="150000"/>
              </a:lnSpc>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退役军人安置货币化</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货币化安置的基本精神是通过</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货币补偿</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而非安排工作补偿的方式安置退役军人</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从“给位子”的就业机会补偿转为“给票子”的物质利益补偿。</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12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2108" y="3075057"/>
            <a:ext cx="782778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第十三章    城市居民最低生活保障</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42E738C-0ED4-431E-A490-05DDCA642AE3}"/>
              </a:ext>
            </a:extLst>
          </p:cNvPr>
          <p:cNvGrpSpPr/>
          <p:nvPr/>
        </p:nvGrpSpPr>
        <p:grpSpPr>
          <a:xfrm>
            <a:off x="2276634" y="1938084"/>
            <a:ext cx="8114276" cy="4065823"/>
            <a:chOff x="2401324" y="1508593"/>
            <a:chExt cx="8114276" cy="4065823"/>
          </a:xfrm>
        </p:grpSpPr>
        <p:sp>
          <p:nvSpPr>
            <p:cNvPr id="2" name="文本框 1"/>
            <p:cNvSpPr txBox="1"/>
            <p:nvPr/>
          </p:nvSpPr>
          <p:spPr>
            <a:xfrm>
              <a:off x="2401324" y="1508593"/>
              <a:ext cx="7926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第十三章  城市居民最低生活保障</a:t>
              </a:r>
            </a:p>
          </p:txBody>
        </p:sp>
        <p:grpSp>
          <p:nvGrpSpPr>
            <p:cNvPr id="3" name="组合 2">
              <a:extLst>
                <a:ext uri="{FF2B5EF4-FFF2-40B4-BE49-F238E27FC236}">
                  <a16:creationId xmlns:a16="http://schemas.microsoft.com/office/drawing/2014/main" id="{827FECB5-E6DD-4634-824B-4FC9C0BDF8A0}"/>
                </a:ext>
              </a:extLst>
            </p:cNvPr>
            <p:cNvGrpSpPr/>
            <p:nvPr/>
          </p:nvGrpSpPr>
          <p:grpSpPr>
            <a:xfrm>
              <a:off x="3067145" y="2473449"/>
              <a:ext cx="7448455" cy="3100967"/>
              <a:chOff x="3067145" y="2473449"/>
              <a:chExt cx="7448455" cy="3100967"/>
            </a:xfrm>
          </p:grpSpPr>
          <p:sp>
            <p:nvSpPr>
              <p:cNvPr id="7" name="Rectangle 6">
                <a:extLst>
                  <a:ext uri="{FF2B5EF4-FFF2-40B4-BE49-F238E27FC236}">
                    <a16:creationId xmlns:a16="http://schemas.microsoft.com/office/drawing/2014/main" id="{115FA8BC-822F-4883-B887-BA1A38F7FA12}"/>
                  </a:ext>
                </a:extLst>
              </p:cNvPr>
              <p:cNvSpPr/>
              <p:nvPr/>
            </p:nvSpPr>
            <p:spPr>
              <a:xfrm>
                <a:off x="3080997" y="2473449"/>
                <a:ext cx="5702786"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城市居民最低生活保障概述</a:t>
                </a:r>
              </a:p>
            </p:txBody>
          </p:sp>
          <p:sp>
            <p:nvSpPr>
              <p:cNvPr id="8" name="Rectangle 7">
                <a:extLst>
                  <a:ext uri="{FF2B5EF4-FFF2-40B4-BE49-F238E27FC236}">
                    <a16:creationId xmlns:a16="http://schemas.microsoft.com/office/drawing/2014/main" id="{496C3528-4EC8-48BC-9E55-2C141A263670}"/>
                  </a:ext>
                </a:extLst>
              </p:cNvPr>
              <p:cNvSpPr/>
              <p:nvPr/>
            </p:nvSpPr>
            <p:spPr>
              <a:xfrm>
                <a:off x="3080996" y="3216233"/>
                <a:ext cx="743460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最低生活保障制度的原则、对象及标准</a:t>
                </a:r>
              </a:p>
            </p:txBody>
          </p:sp>
          <p:sp>
            <p:nvSpPr>
              <p:cNvPr id="9" name="Rectangle 8">
                <a:extLst>
                  <a:ext uri="{FF2B5EF4-FFF2-40B4-BE49-F238E27FC236}">
                    <a16:creationId xmlns:a16="http://schemas.microsoft.com/office/drawing/2014/main" id="{FAAC986D-CD29-458C-BF64-227A465E3673}"/>
                  </a:ext>
                </a:extLst>
              </p:cNvPr>
              <p:cNvSpPr/>
              <p:nvPr/>
            </p:nvSpPr>
            <p:spPr>
              <a:xfrm>
                <a:off x="3122561" y="3942985"/>
                <a:ext cx="6035295"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西方国家的最低生活保障制度</a:t>
                </a:r>
              </a:p>
            </p:txBody>
          </p:sp>
          <p:sp>
            <p:nvSpPr>
              <p:cNvPr id="10" name="Rectangle 9">
                <a:extLst>
                  <a:ext uri="{FF2B5EF4-FFF2-40B4-BE49-F238E27FC236}">
                    <a16:creationId xmlns:a16="http://schemas.microsoft.com/office/drawing/2014/main" id="{0A193A46-6CB8-4D74-9CD3-1134DED3C71C}"/>
                  </a:ext>
                </a:extLst>
              </p:cNvPr>
              <p:cNvSpPr/>
              <p:nvPr/>
            </p:nvSpPr>
            <p:spPr>
              <a:xfrm>
                <a:off x="3067145" y="4669744"/>
                <a:ext cx="5536528" cy="904672"/>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我国的最低生活保障制度</a:t>
                </a:r>
              </a:p>
            </p:txBody>
          </p:sp>
        </p:grpSp>
      </p:grpSp>
    </p:spTree>
    <p:extLst>
      <p:ext uri="{BB962C8B-B14F-4D97-AF65-F5344CB8AC3E}">
        <p14:creationId xmlns:p14="http://schemas.microsoft.com/office/powerpoint/2010/main" val="34869091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890927" y="948267"/>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881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8A56D-1FC3-4650-BFCA-07CD322824A3}"/>
              </a:ext>
            </a:extLst>
          </p:cNvPr>
          <p:cNvSpPr/>
          <p:nvPr/>
        </p:nvSpPr>
        <p:spPr>
          <a:xfrm>
            <a:off x="2053496" y="3306758"/>
            <a:ext cx="9462077"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是指国家各级政府根据法定的程序和标准，对那些收入无法维持最基本生活需求的贫困居民实行社会救助的保障制度。它是社会保障体系中的</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“最后一道防线”</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en-GB"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grpSp>
        <p:nvGrpSpPr>
          <p:cNvPr id="7" name="组合 6">
            <a:extLst>
              <a:ext uri="{FF2B5EF4-FFF2-40B4-BE49-F238E27FC236}">
                <a16:creationId xmlns:a16="http://schemas.microsoft.com/office/drawing/2014/main" id="{1CB1D2DC-1880-4818-B5ED-7224809ADF23}"/>
              </a:ext>
            </a:extLst>
          </p:cNvPr>
          <p:cNvGrpSpPr/>
          <p:nvPr/>
        </p:nvGrpSpPr>
        <p:grpSpPr>
          <a:xfrm>
            <a:off x="258537" y="952864"/>
            <a:ext cx="5615606" cy="1626191"/>
            <a:chOff x="38200" y="941847"/>
            <a:chExt cx="5615606" cy="1626191"/>
          </a:xfrm>
        </p:grpSpPr>
        <p:sp>
          <p:nvSpPr>
            <p:cNvPr id="8" name="文本框 7">
              <a:extLst>
                <a:ext uri="{FF2B5EF4-FFF2-40B4-BE49-F238E27FC236}">
                  <a16:creationId xmlns:a16="http://schemas.microsoft.com/office/drawing/2014/main" id="{C4A34A3F-2FA2-4EC4-8E20-D89E934ED372}"/>
                </a:ext>
              </a:extLst>
            </p:cNvPr>
            <p:cNvSpPr txBox="1"/>
            <p:nvPr/>
          </p:nvSpPr>
          <p:spPr>
            <a:xfrm>
              <a:off x="353135" y="215978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一、问题的提出与研究背景</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525EDA4F-4E79-4BAA-A7A9-7FECD54DDFF0}"/>
                </a:ext>
              </a:extLst>
            </p:cNvPr>
            <p:cNvGrpSpPr/>
            <p:nvPr/>
          </p:nvGrpSpPr>
          <p:grpSpPr>
            <a:xfrm>
              <a:off x="38200" y="941847"/>
              <a:ext cx="5615606" cy="1626191"/>
              <a:chOff x="38200" y="941847"/>
              <a:chExt cx="5615606" cy="1626191"/>
            </a:xfrm>
          </p:grpSpPr>
          <p:grpSp>
            <p:nvGrpSpPr>
              <p:cNvPr id="10" name="组合 9">
                <a:extLst>
                  <a:ext uri="{FF2B5EF4-FFF2-40B4-BE49-F238E27FC236}">
                    <a16:creationId xmlns:a16="http://schemas.microsoft.com/office/drawing/2014/main" id="{47B797DF-11E1-4CEA-A838-F46985F9EF21}"/>
                  </a:ext>
                </a:extLst>
              </p:cNvPr>
              <p:cNvGrpSpPr/>
              <p:nvPr/>
            </p:nvGrpSpPr>
            <p:grpSpPr>
              <a:xfrm>
                <a:off x="38200" y="941847"/>
                <a:ext cx="5283375" cy="1061011"/>
                <a:chOff x="38200" y="941847"/>
                <a:chExt cx="5283375" cy="1061011"/>
              </a:xfrm>
            </p:grpSpPr>
            <p:sp>
              <p:nvSpPr>
                <p:cNvPr id="12" name="文本框 11">
                  <a:extLst>
                    <a:ext uri="{FF2B5EF4-FFF2-40B4-BE49-F238E27FC236}">
                      <a16:creationId xmlns:a16="http://schemas.microsoft.com/office/drawing/2014/main" id="{7C26597A-28DA-49E4-A5E7-F5EEDFE21F38}"/>
                    </a:ext>
                  </a:extLst>
                </p:cNvPr>
                <p:cNvSpPr txBox="1"/>
                <p:nvPr/>
              </p:nvSpPr>
              <p:spPr>
                <a:xfrm>
                  <a:off x="38200" y="941847"/>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13" name="矩形 12">
                  <a:extLst>
                    <a:ext uri="{FF2B5EF4-FFF2-40B4-BE49-F238E27FC236}">
                      <a16:creationId xmlns:a16="http://schemas.microsoft.com/office/drawing/2014/main" id="{DF193744-680A-493B-85A5-C22A6BFFE2D5}"/>
                    </a:ext>
                  </a:extLst>
                </p:cNvPr>
                <p:cNvSpPr/>
                <p:nvPr/>
              </p:nvSpPr>
              <p:spPr>
                <a:xfrm>
                  <a:off x="252375" y="1571971"/>
                  <a:ext cx="506920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城市居民最低生活保障概述</a:t>
                  </a:r>
                </a:p>
              </p:txBody>
            </p:sp>
          </p:grpSp>
          <p:sp>
            <p:nvSpPr>
              <p:cNvPr id="11" name="文本框 10">
                <a:extLst>
                  <a:ext uri="{FF2B5EF4-FFF2-40B4-BE49-F238E27FC236}">
                    <a16:creationId xmlns:a16="http://schemas.microsoft.com/office/drawing/2014/main" id="{828E1A37-28D1-4208-BC6C-20EBCECE071B}"/>
                  </a:ext>
                </a:extLst>
              </p:cNvPr>
              <p:cNvSpPr txBox="1"/>
              <p:nvPr/>
            </p:nvSpPr>
            <p:spPr>
              <a:xfrm>
                <a:off x="4724175" y="219870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sp>
        <p:nvSpPr>
          <p:cNvPr id="4" name="矩形 3">
            <a:extLst>
              <a:ext uri="{FF2B5EF4-FFF2-40B4-BE49-F238E27FC236}">
                <a16:creationId xmlns:a16="http://schemas.microsoft.com/office/drawing/2014/main" id="{B0BF5153-5781-4A84-8B1D-F5234F5E0DF4}"/>
              </a:ext>
            </a:extLst>
          </p:cNvPr>
          <p:cNvSpPr/>
          <p:nvPr/>
        </p:nvSpPr>
        <p:spPr>
          <a:xfrm>
            <a:off x="2051050" y="4961089"/>
            <a:ext cx="6325771" cy="499047"/>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最低生活保障制度属于</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社会救助（救济）</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的范畴。</a:t>
            </a:r>
            <a:endPar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pic>
        <p:nvPicPr>
          <p:cNvPr id="3" name="图片 2">
            <a:extLst>
              <a:ext uri="{FF2B5EF4-FFF2-40B4-BE49-F238E27FC236}">
                <a16:creationId xmlns:a16="http://schemas.microsoft.com/office/drawing/2014/main" id="{ABC9D954-2216-4374-9411-88457EA9FD0D}"/>
              </a:ext>
            </a:extLst>
          </p:cNvPr>
          <p:cNvPicPr>
            <a:picLocks noChangeAspect="1"/>
          </p:cNvPicPr>
          <p:nvPr/>
        </p:nvPicPr>
        <p:blipFill>
          <a:blip r:embed="rId3"/>
          <a:stretch>
            <a:fillRect/>
          </a:stretch>
        </p:blipFill>
        <p:spPr>
          <a:xfrm>
            <a:off x="8850654" y="157651"/>
            <a:ext cx="3659270" cy="1904620"/>
          </a:xfrm>
          <a:prstGeom prst="rect">
            <a:avLst/>
          </a:prstGeom>
        </p:spPr>
      </p:pic>
      <p:sp>
        <p:nvSpPr>
          <p:cNvPr id="5" name="矩形 4">
            <a:extLst>
              <a:ext uri="{FF2B5EF4-FFF2-40B4-BE49-F238E27FC236}">
                <a16:creationId xmlns:a16="http://schemas.microsoft.com/office/drawing/2014/main" id="{01559C25-1D86-4DAE-97A7-3210013ABC09}"/>
              </a:ext>
            </a:extLst>
          </p:cNvPr>
          <p:cNvSpPr/>
          <p:nvPr/>
        </p:nvSpPr>
        <p:spPr>
          <a:xfrm>
            <a:off x="2051050" y="2779078"/>
            <a:ext cx="326243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城市居民最低生活保障制度</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73061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C9D954-2216-4374-9411-88457EA9FD0D}"/>
              </a:ext>
            </a:extLst>
          </p:cNvPr>
          <p:cNvPicPr>
            <a:picLocks noChangeAspect="1"/>
          </p:cNvPicPr>
          <p:nvPr/>
        </p:nvPicPr>
        <p:blipFill>
          <a:blip r:embed="rId3"/>
          <a:stretch>
            <a:fillRect/>
          </a:stretch>
        </p:blipFill>
        <p:spPr>
          <a:xfrm>
            <a:off x="8850654" y="157651"/>
            <a:ext cx="3659270" cy="1904620"/>
          </a:xfrm>
          <a:prstGeom prst="rect">
            <a:avLst/>
          </a:prstGeom>
        </p:spPr>
      </p:pic>
      <p:sp>
        <p:nvSpPr>
          <p:cNvPr id="6" name="矩形 5">
            <a:extLst>
              <a:ext uri="{FF2B5EF4-FFF2-40B4-BE49-F238E27FC236}">
                <a16:creationId xmlns:a16="http://schemas.microsoft.com/office/drawing/2014/main" id="{04C88408-A86A-4C25-84D4-ACBF359F390B}"/>
              </a:ext>
            </a:extLst>
          </p:cNvPr>
          <p:cNvSpPr/>
          <p:nvPr/>
        </p:nvSpPr>
        <p:spPr>
          <a:xfrm>
            <a:off x="2022613" y="3559211"/>
            <a:ext cx="8875031"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1999</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0" lang="en-US"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0" lang="en-US"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正式实施的</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《城市居民最低生活保障条例》</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是我国第一个关于城市居民最低生活保障制度的法规，它揭开了我国社会保障制度中社会救助部分的新篇章。</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17E557D0-1C5B-49C8-846E-88A10F1D549D}"/>
              </a:ext>
            </a:extLst>
          </p:cNvPr>
          <p:cNvGrpSpPr/>
          <p:nvPr/>
        </p:nvGrpSpPr>
        <p:grpSpPr>
          <a:xfrm>
            <a:off x="258537" y="952864"/>
            <a:ext cx="5615606" cy="1626191"/>
            <a:chOff x="38200" y="941847"/>
            <a:chExt cx="5615606" cy="1626191"/>
          </a:xfrm>
        </p:grpSpPr>
        <p:sp>
          <p:nvSpPr>
            <p:cNvPr id="16" name="文本框 15">
              <a:extLst>
                <a:ext uri="{FF2B5EF4-FFF2-40B4-BE49-F238E27FC236}">
                  <a16:creationId xmlns:a16="http://schemas.microsoft.com/office/drawing/2014/main" id="{2AFAB61B-22C8-45F7-A717-69F4B8B42B79}"/>
                </a:ext>
              </a:extLst>
            </p:cNvPr>
            <p:cNvSpPr txBox="1"/>
            <p:nvPr/>
          </p:nvSpPr>
          <p:spPr>
            <a:xfrm>
              <a:off x="353135" y="215978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一、问题的提出与研究背景</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A839D126-F1B3-43E8-81D5-9220CEA165D2}"/>
                </a:ext>
              </a:extLst>
            </p:cNvPr>
            <p:cNvGrpSpPr/>
            <p:nvPr/>
          </p:nvGrpSpPr>
          <p:grpSpPr>
            <a:xfrm>
              <a:off x="38200" y="941847"/>
              <a:ext cx="5615606" cy="1626191"/>
              <a:chOff x="38200" y="941847"/>
              <a:chExt cx="5615606" cy="1626191"/>
            </a:xfrm>
          </p:grpSpPr>
          <p:grpSp>
            <p:nvGrpSpPr>
              <p:cNvPr id="18" name="组合 17">
                <a:extLst>
                  <a:ext uri="{FF2B5EF4-FFF2-40B4-BE49-F238E27FC236}">
                    <a16:creationId xmlns:a16="http://schemas.microsoft.com/office/drawing/2014/main" id="{306BC5A1-8207-41BA-A404-E9C2DDBC8E37}"/>
                  </a:ext>
                </a:extLst>
              </p:cNvPr>
              <p:cNvGrpSpPr/>
              <p:nvPr/>
            </p:nvGrpSpPr>
            <p:grpSpPr>
              <a:xfrm>
                <a:off x="38200" y="941847"/>
                <a:ext cx="5283375" cy="1061011"/>
                <a:chOff x="38200" y="941847"/>
                <a:chExt cx="5283375" cy="1061011"/>
              </a:xfrm>
            </p:grpSpPr>
            <p:sp>
              <p:nvSpPr>
                <p:cNvPr id="20" name="文本框 19">
                  <a:extLst>
                    <a:ext uri="{FF2B5EF4-FFF2-40B4-BE49-F238E27FC236}">
                      <a16:creationId xmlns:a16="http://schemas.microsoft.com/office/drawing/2014/main" id="{D3255196-5A01-411C-96E1-9C094C904BF8}"/>
                    </a:ext>
                  </a:extLst>
                </p:cNvPr>
                <p:cNvSpPr txBox="1"/>
                <p:nvPr/>
              </p:nvSpPr>
              <p:spPr>
                <a:xfrm>
                  <a:off x="38200" y="941847"/>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1" name="矩形 20">
                  <a:extLst>
                    <a:ext uri="{FF2B5EF4-FFF2-40B4-BE49-F238E27FC236}">
                      <a16:creationId xmlns:a16="http://schemas.microsoft.com/office/drawing/2014/main" id="{6DC8686F-1E53-47BE-ABFA-6BD0180CD458}"/>
                    </a:ext>
                  </a:extLst>
                </p:cNvPr>
                <p:cNvSpPr/>
                <p:nvPr/>
              </p:nvSpPr>
              <p:spPr>
                <a:xfrm>
                  <a:off x="252375" y="1571971"/>
                  <a:ext cx="506920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城市居民最低生活保障概述</a:t>
                  </a:r>
                </a:p>
              </p:txBody>
            </p:sp>
          </p:grpSp>
          <p:sp>
            <p:nvSpPr>
              <p:cNvPr id="19" name="文本框 18">
                <a:extLst>
                  <a:ext uri="{FF2B5EF4-FFF2-40B4-BE49-F238E27FC236}">
                    <a16:creationId xmlns:a16="http://schemas.microsoft.com/office/drawing/2014/main" id="{5C4111A3-5201-47C9-BA3B-E22068AFD6CA}"/>
                  </a:ext>
                </a:extLst>
              </p:cNvPr>
              <p:cNvSpPr txBox="1"/>
              <p:nvPr/>
            </p:nvSpPr>
            <p:spPr>
              <a:xfrm>
                <a:off x="4724175" y="219870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spTree>
    <p:extLst>
      <p:ext uri="{BB962C8B-B14F-4D97-AF65-F5344CB8AC3E}">
        <p14:creationId xmlns:p14="http://schemas.microsoft.com/office/powerpoint/2010/main" val="3961891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7A2AC1C-A1BA-4CD8-8DF2-6D74D6534311}"/>
              </a:ext>
            </a:extLst>
          </p:cNvPr>
          <p:cNvGrpSpPr/>
          <p:nvPr/>
        </p:nvGrpSpPr>
        <p:grpSpPr>
          <a:xfrm>
            <a:off x="569512" y="2224367"/>
            <a:ext cx="6327492" cy="400110"/>
            <a:chOff x="138644" y="2146443"/>
            <a:chExt cx="6327492" cy="400110"/>
          </a:xfrm>
        </p:grpSpPr>
        <p:sp>
          <p:nvSpPr>
            <p:cNvPr id="13" name="文本框 12">
              <a:extLst>
                <a:ext uri="{FF2B5EF4-FFF2-40B4-BE49-F238E27FC236}">
                  <a16:creationId xmlns:a16="http://schemas.microsoft.com/office/drawing/2014/main" id="{B60659E2-95BA-4001-BAF3-56304DEAB240}"/>
                </a:ext>
              </a:extLst>
            </p:cNvPr>
            <p:cNvSpPr txBox="1"/>
            <p:nvPr/>
          </p:nvSpPr>
          <p:spPr>
            <a:xfrm>
              <a:off x="138644" y="2146443"/>
              <a:ext cx="537518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二、最低生活保障制度与贫困的概念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1462B60F-104E-4BA9-8AB6-1089CD7BD2CA}"/>
                </a:ext>
              </a:extLst>
            </p:cNvPr>
            <p:cNvSpPr txBox="1"/>
            <p:nvPr/>
          </p:nvSpPr>
          <p:spPr>
            <a:xfrm>
              <a:off x="5536505" y="2161832"/>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0" name="图片 19">
            <a:extLst>
              <a:ext uri="{FF2B5EF4-FFF2-40B4-BE49-F238E27FC236}">
                <a16:creationId xmlns:a16="http://schemas.microsoft.com/office/drawing/2014/main" id="{90A78C42-6E71-46C0-80A8-B11BBC497E16}"/>
              </a:ext>
            </a:extLst>
          </p:cNvPr>
          <p:cNvPicPr>
            <a:picLocks noChangeAspect="1"/>
          </p:cNvPicPr>
          <p:nvPr/>
        </p:nvPicPr>
        <p:blipFill>
          <a:blip r:embed="rId3"/>
          <a:stretch>
            <a:fillRect/>
          </a:stretch>
        </p:blipFill>
        <p:spPr>
          <a:xfrm>
            <a:off x="8548475" y="99485"/>
            <a:ext cx="3981841" cy="2072516"/>
          </a:xfrm>
          <a:prstGeom prst="rect">
            <a:avLst/>
          </a:prstGeom>
        </p:spPr>
      </p:pic>
      <p:sp>
        <p:nvSpPr>
          <p:cNvPr id="5" name="矩形 4">
            <a:extLst>
              <a:ext uri="{FF2B5EF4-FFF2-40B4-BE49-F238E27FC236}">
                <a16:creationId xmlns:a16="http://schemas.microsoft.com/office/drawing/2014/main" id="{780DD557-2E1B-4157-96AC-4F933A2C4900}"/>
              </a:ext>
            </a:extLst>
          </p:cNvPr>
          <p:cNvSpPr/>
          <p:nvPr/>
        </p:nvSpPr>
        <p:spPr>
          <a:xfrm>
            <a:off x="1707715" y="3130518"/>
            <a:ext cx="9958191"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最低生活保障制度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法律赋予每一个公民在不能维持最低生活水平时，由国家和社会按照法定的标准向其提供满足最低生活需要的物质援助的社会保障。</a:t>
            </a:r>
          </a:p>
        </p:txBody>
      </p:sp>
      <p:sp>
        <p:nvSpPr>
          <p:cNvPr id="19" name="Rectangle 1">
            <a:extLst>
              <a:ext uri="{FF2B5EF4-FFF2-40B4-BE49-F238E27FC236}">
                <a16:creationId xmlns:a16="http://schemas.microsoft.com/office/drawing/2014/main" id="{220E0D8C-03F7-49B1-BF3A-E50437075CA4}"/>
              </a:ext>
            </a:extLst>
          </p:cNvPr>
          <p:cNvSpPr/>
          <p:nvPr/>
        </p:nvSpPr>
        <p:spPr>
          <a:xfrm>
            <a:off x="1707715" y="4962341"/>
            <a:ext cx="10558272"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绝对贫困</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基本生活没有保证，温饱没有解决，简单再生产不能维持或难以维持。</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940B7073-F5B9-40B8-AD32-B9599A318AEA}"/>
              </a:ext>
            </a:extLst>
          </p:cNvPr>
          <p:cNvSpPr/>
          <p:nvPr/>
        </p:nvSpPr>
        <p:spPr>
          <a:xfrm>
            <a:off x="965454" y="180010"/>
            <a:ext cx="45833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二、最低生活保障制度与贫困的概念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C282B395-5AA9-4DBD-8CF2-636946362CF3}"/>
              </a:ext>
            </a:extLst>
          </p:cNvPr>
          <p:cNvSpPr txBox="1"/>
          <p:nvPr/>
        </p:nvSpPr>
        <p:spPr>
          <a:xfrm>
            <a:off x="258537" y="952864"/>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2" name="矩形 21">
            <a:extLst>
              <a:ext uri="{FF2B5EF4-FFF2-40B4-BE49-F238E27FC236}">
                <a16:creationId xmlns:a16="http://schemas.microsoft.com/office/drawing/2014/main" id="{467CC568-5B64-4795-B060-2D7616893AD9}"/>
              </a:ext>
            </a:extLst>
          </p:cNvPr>
          <p:cNvSpPr/>
          <p:nvPr/>
        </p:nvSpPr>
        <p:spPr>
          <a:xfrm>
            <a:off x="472712" y="1582988"/>
            <a:ext cx="506920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城市居民最低生活保障概述</a:t>
            </a:r>
          </a:p>
        </p:txBody>
      </p:sp>
    </p:spTree>
    <p:extLst>
      <p:ext uri="{BB962C8B-B14F-4D97-AF65-F5344CB8AC3E}">
        <p14:creationId xmlns:p14="http://schemas.microsoft.com/office/powerpoint/2010/main" val="246075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890927" y="719666"/>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898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176F6DF-B88C-4DD5-BF55-5F8A2C31C7D2}"/>
              </a:ext>
            </a:extLst>
          </p:cNvPr>
          <p:cNvGrpSpPr/>
          <p:nvPr/>
        </p:nvGrpSpPr>
        <p:grpSpPr>
          <a:xfrm>
            <a:off x="1930449" y="3313652"/>
            <a:ext cx="9493288" cy="2744696"/>
            <a:chOff x="1466986" y="2846614"/>
            <a:chExt cx="10772298" cy="2744696"/>
          </a:xfrm>
        </p:grpSpPr>
        <p:sp>
          <p:nvSpPr>
            <p:cNvPr id="7" name="矩形 6"/>
            <p:cNvSpPr/>
            <p:nvPr/>
          </p:nvSpPr>
          <p:spPr>
            <a:xfrm>
              <a:off x="2468770" y="2846614"/>
              <a:ext cx="9770514"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根据业务的性质划分：贫困救济、自然灾害救济、特殊救济和扶贫工作</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p:cNvSpPr/>
            <p:nvPr/>
          </p:nvSpPr>
          <p:spPr>
            <a:xfrm>
              <a:off x="1466986" y="3193473"/>
              <a:ext cx="652938" cy="2246769"/>
            </a:xfrm>
            <a:prstGeom prst="rect">
              <a:avLst/>
            </a:prstGeom>
            <a:solidFill>
              <a:schemeClr val="accent6">
                <a:lumMod val="60000"/>
                <a:lumOff val="40000"/>
              </a:schemeClr>
            </a:solidFill>
            <a:ln w="2540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社会救济的分类</a:t>
              </a:r>
            </a:p>
          </p:txBody>
        </p:sp>
        <p:sp>
          <p:nvSpPr>
            <p:cNvPr id="3" name="矩形 2"/>
            <p:cNvSpPr/>
            <p:nvPr/>
          </p:nvSpPr>
          <p:spPr>
            <a:xfrm>
              <a:off x="2468770" y="3929316"/>
              <a:ext cx="918896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根据不同区域范围划分：城市社会救济和农村社会救济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矩形 7"/>
            <p:cNvSpPr/>
            <p:nvPr/>
          </p:nvSpPr>
          <p:spPr>
            <a:xfrm>
              <a:off x="2468770" y="5012018"/>
              <a:ext cx="918896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根据方式不同划分：紧急救济、临时救济和定期定量救济。</a:t>
              </a:r>
              <a:endPar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9" name="左大括号 8"/>
            <p:cNvSpPr/>
            <p:nvPr/>
          </p:nvSpPr>
          <p:spPr>
            <a:xfrm>
              <a:off x="2229652" y="2969258"/>
              <a:ext cx="239118" cy="2622052"/>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0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12" name="组合 11">
            <a:extLst>
              <a:ext uri="{FF2B5EF4-FFF2-40B4-BE49-F238E27FC236}">
                <a16:creationId xmlns:a16="http://schemas.microsoft.com/office/drawing/2014/main" id="{D7A2AC1C-A1BA-4CD8-8DF2-6D74D6534311}"/>
              </a:ext>
            </a:extLst>
          </p:cNvPr>
          <p:cNvGrpSpPr/>
          <p:nvPr/>
        </p:nvGrpSpPr>
        <p:grpSpPr>
          <a:xfrm>
            <a:off x="568406" y="2214002"/>
            <a:ext cx="6402887" cy="400110"/>
            <a:chOff x="137538" y="2136078"/>
            <a:chExt cx="6402887" cy="400110"/>
          </a:xfrm>
        </p:grpSpPr>
        <p:sp>
          <p:nvSpPr>
            <p:cNvPr id="13" name="文本框 12">
              <a:extLst>
                <a:ext uri="{FF2B5EF4-FFF2-40B4-BE49-F238E27FC236}">
                  <a16:creationId xmlns:a16="http://schemas.microsoft.com/office/drawing/2014/main" id="{B60659E2-95BA-4001-BAF3-56304DEAB240}"/>
                </a:ext>
              </a:extLst>
            </p:cNvPr>
            <p:cNvSpPr txBox="1"/>
            <p:nvPr/>
          </p:nvSpPr>
          <p:spPr>
            <a:xfrm>
              <a:off x="137538" y="2136078"/>
              <a:ext cx="537518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二、最低生活保障制度与贫困的概念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1462B60F-104E-4BA9-8AB6-1089CD7BD2CA}"/>
                </a:ext>
              </a:extLst>
            </p:cNvPr>
            <p:cNvSpPr txBox="1"/>
            <p:nvPr/>
          </p:nvSpPr>
          <p:spPr>
            <a:xfrm>
              <a:off x="5610794" y="2136078"/>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0" name="图片 19">
            <a:extLst>
              <a:ext uri="{FF2B5EF4-FFF2-40B4-BE49-F238E27FC236}">
                <a16:creationId xmlns:a16="http://schemas.microsoft.com/office/drawing/2014/main" id="{90A78C42-6E71-46C0-80A8-B11BBC497E16}"/>
              </a:ext>
            </a:extLst>
          </p:cNvPr>
          <p:cNvPicPr>
            <a:picLocks noChangeAspect="1"/>
          </p:cNvPicPr>
          <p:nvPr/>
        </p:nvPicPr>
        <p:blipFill>
          <a:blip r:embed="rId3"/>
          <a:stretch>
            <a:fillRect/>
          </a:stretch>
        </p:blipFill>
        <p:spPr>
          <a:xfrm>
            <a:off x="8548475" y="99485"/>
            <a:ext cx="3981841" cy="2072516"/>
          </a:xfrm>
          <a:prstGeom prst="rect">
            <a:avLst/>
          </a:prstGeom>
        </p:spPr>
      </p:pic>
      <p:sp>
        <p:nvSpPr>
          <p:cNvPr id="19" name="文本框 18">
            <a:extLst>
              <a:ext uri="{FF2B5EF4-FFF2-40B4-BE49-F238E27FC236}">
                <a16:creationId xmlns:a16="http://schemas.microsoft.com/office/drawing/2014/main" id="{974FB97D-06C1-487B-A219-5F079CEB0858}"/>
              </a:ext>
            </a:extLst>
          </p:cNvPr>
          <p:cNvSpPr txBox="1"/>
          <p:nvPr/>
        </p:nvSpPr>
        <p:spPr>
          <a:xfrm>
            <a:off x="258537" y="952864"/>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1" name="矩形 20">
            <a:extLst>
              <a:ext uri="{FF2B5EF4-FFF2-40B4-BE49-F238E27FC236}">
                <a16:creationId xmlns:a16="http://schemas.microsoft.com/office/drawing/2014/main" id="{90163C64-FAD3-4860-971F-C053EE387B6E}"/>
              </a:ext>
            </a:extLst>
          </p:cNvPr>
          <p:cNvSpPr/>
          <p:nvPr/>
        </p:nvSpPr>
        <p:spPr>
          <a:xfrm>
            <a:off x="472712" y="1582988"/>
            <a:ext cx="506920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城市居民最低生活保障概述</a:t>
            </a:r>
          </a:p>
        </p:txBody>
      </p:sp>
    </p:spTree>
    <p:extLst>
      <p:ext uri="{BB962C8B-B14F-4D97-AF65-F5344CB8AC3E}">
        <p14:creationId xmlns:p14="http://schemas.microsoft.com/office/powerpoint/2010/main" val="1626553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8980" y="1992897"/>
            <a:ext cx="9391298" cy="4609922"/>
          </a:xfrm>
        </p:spPr>
        <p:txBody>
          <a:bodyPr anchor="ctr"/>
          <a:lstStyle/>
          <a:p>
            <a:pPr algn="l">
              <a:lnSpc>
                <a:spcPct val="150000"/>
              </a:lnSpc>
              <a:spcAft>
                <a:spcPts val="1200"/>
              </a:spcAft>
            </a:pPr>
            <a:r>
              <a:rPr lang="zh-CN" altLang="en-US" dirty="0">
                <a:latin typeface="+mn-ea"/>
              </a:rPr>
              <a:t>根据社会救济方式不同，社会救济可以划分为（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、贫困救济 </a:t>
            </a:r>
          </a:p>
          <a:p>
            <a:pPr algn="l">
              <a:lnSpc>
                <a:spcPct val="150000"/>
              </a:lnSpc>
              <a:spcAft>
                <a:spcPts val="1200"/>
              </a:spcAft>
            </a:pPr>
            <a:r>
              <a:rPr lang="en-US" altLang="zh-CN" dirty="0">
                <a:latin typeface="+mn-ea"/>
              </a:rPr>
              <a:t>B</a:t>
            </a:r>
            <a:r>
              <a:rPr lang="zh-CN" altLang="en-US" dirty="0">
                <a:latin typeface="+mn-ea"/>
              </a:rPr>
              <a:t>、自然灾害救济</a:t>
            </a:r>
          </a:p>
          <a:p>
            <a:pPr algn="l">
              <a:lnSpc>
                <a:spcPct val="150000"/>
              </a:lnSpc>
              <a:spcAft>
                <a:spcPts val="1200"/>
              </a:spcAft>
            </a:pPr>
            <a:r>
              <a:rPr lang="en-US" altLang="zh-CN" dirty="0">
                <a:latin typeface="+mn-ea"/>
              </a:rPr>
              <a:t>C</a:t>
            </a:r>
            <a:r>
              <a:rPr lang="zh-CN" altLang="en-US" dirty="0">
                <a:latin typeface="+mn-ea"/>
              </a:rPr>
              <a:t>、紧急救济</a:t>
            </a:r>
          </a:p>
          <a:p>
            <a:pPr algn="l">
              <a:lnSpc>
                <a:spcPct val="150000"/>
              </a:lnSpc>
              <a:spcAft>
                <a:spcPts val="1200"/>
              </a:spcAft>
            </a:pPr>
            <a:r>
              <a:rPr lang="en-US" altLang="zh-CN" dirty="0">
                <a:latin typeface="+mn-ea"/>
              </a:rPr>
              <a:t>D</a:t>
            </a:r>
            <a:r>
              <a:rPr lang="zh-CN" altLang="en-US" dirty="0">
                <a:latin typeface="+mn-ea"/>
              </a:rPr>
              <a:t>、临时救济 </a:t>
            </a:r>
          </a:p>
          <a:p>
            <a:pPr algn="l">
              <a:lnSpc>
                <a:spcPct val="150000"/>
              </a:lnSpc>
              <a:spcAft>
                <a:spcPts val="1200"/>
              </a:spcAft>
            </a:pPr>
            <a:r>
              <a:rPr lang="en-US" altLang="zh-CN" dirty="0">
                <a:latin typeface="+mn-ea"/>
              </a:rPr>
              <a:t>E</a:t>
            </a:r>
            <a:r>
              <a:rPr lang="zh-CN" altLang="en-US" dirty="0">
                <a:latin typeface="+mn-ea"/>
              </a:rPr>
              <a:t>、定期定量救济</a:t>
            </a:r>
            <a:endParaRPr lang="zh-CN" altLang="zh-CN"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23529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48980" y="1992897"/>
            <a:ext cx="9391298" cy="4609922"/>
          </a:xfrm>
        </p:spPr>
        <p:txBody>
          <a:bodyPr anchor="ctr"/>
          <a:lstStyle/>
          <a:p>
            <a:pPr algn="l">
              <a:lnSpc>
                <a:spcPct val="150000"/>
              </a:lnSpc>
              <a:spcAft>
                <a:spcPts val="1200"/>
              </a:spcAft>
            </a:pPr>
            <a:r>
              <a:rPr lang="zh-CN" altLang="en-US" dirty="0">
                <a:latin typeface="+mn-ea"/>
              </a:rPr>
              <a:t>根据社会救济方式不同，社会救济可以划分为（  </a:t>
            </a:r>
            <a:r>
              <a:rPr lang="en-US" altLang="zh-CN" b="1" dirty="0">
                <a:solidFill>
                  <a:srgbClr val="FF0000"/>
                </a:solidFill>
                <a:latin typeface="+mn-ea"/>
              </a:rPr>
              <a:t>CDE</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、贫困救济 </a:t>
            </a:r>
          </a:p>
          <a:p>
            <a:pPr algn="l">
              <a:lnSpc>
                <a:spcPct val="150000"/>
              </a:lnSpc>
              <a:spcAft>
                <a:spcPts val="1200"/>
              </a:spcAft>
            </a:pPr>
            <a:r>
              <a:rPr lang="en-US" altLang="zh-CN" dirty="0">
                <a:latin typeface="+mn-ea"/>
              </a:rPr>
              <a:t>B</a:t>
            </a:r>
            <a:r>
              <a:rPr lang="zh-CN" altLang="en-US" dirty="0">
                <a:latin typeface="+mn-ea"/>
              </a:rPr>
              <a:t>、自然灾害救济</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、紧急救济</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、临时救济 </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、定期定量救济</a:t>
            </a:r>
            <a:endParaRPr lang="zh-CN" altLang="zh-CN" b="1" dirty="0">
              <a:solidFill>
                <a:srgbClr val="FF0000"/>
              </a:solidFill>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52877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55575" y="2056692"/>
            <a:ext cx="9391298" cy="3881072"/>
          </a:xfrm>
        </p:spPr>
        <p:txBody>
          <a:bodyPr anchor="ctr"/>
          <a:lstStyle/>
          <a:p>
            <a:pPr algn="l">
              <a:lnSpc>
                <a:spcPct val="150000"/>
              </a:lnSpc>
              <a:spcAft>
                <a:spcPts val="1200"/>
              </a:spcAft>
            </a:pPr>
            <a:r>
              <a:rPr lang="zh-CN" altLang="zh-CN" dirty="0">
                <a:latin typeface="+mn-ea"/>
              </a:rPr>
              <a:t>（ </a:t>
            </a:r>
            <a:r>
              <a:rPr lang="en-US" altLang="zh-CN" dirty="0">
                <a:latin typeface="+mn-ea"/>
              </a:rPr>
              <a:t>   </a:t>
            </a:r>
            <a:r>
              <a:rPr lang="zh-CN" altLang="zh-CN" dirty="0">
                <a:latin typeface="+mn-ea"/>
              </a:rPr>
              <a:t>）的含义是，法律赋予每一个公民在不能维持最低生活水平时，由国家和社会按照法定的标准向其提供满足最低生活需要的物质援助的社会保障。</a:t>
            </a:r>
          </a:p>
          <a:p>
            <a:pPr algn="l">
              <a:lnSpc>
                <a:spcPct val="150000"/>
              </a:lnSpc>
            </a:pPr>
            <a:r>
              <a:rPr lang="en-US" altLang="zh-CN" dirty="0">
                <a:latin typeface="+mn-ea"/>
              </a:rPr>
              <a:t>A</a:t>
            </a:r>
            <a:r>
              <a:rPr lang="zh-CN" altLang="zh-CN" dirty="0">
                <a:latin typeface="+mn-ea"/>
              </a:rPr>
              <a:t>、最低生活保障制度</a:t>
            </a:r>
          </a:p>
          <a:p>
            <a:pPr algn="l">
              <a:lnSpc>
                <a:spcPct val="150000"/>
              </a:lnSpc>
            </a:pPr>
            <a:r>
              <a:rPr lang="en-US" altLang="zh-CN" dirty="0">
                <a:latin typeface="+mn-ea"/>
              </a:rPr>
              <a:t>B</a:t>
            </a:r>
            <a:r>
              <a:rPr lang="zh-CN" altLang="zh-CN" dirty="0">
                <a:latin typeface="+mn-ea"/>
              </a:rPr>
              <a:t>、区域扶贫制度</a:t>
            </a:r>
          </a:p>
          <a:p>
            <a:pPr algn="l">
              <a:lnSpc>
                <a:spcPct val="150000"/>
              </a:lnSpc>
            </a:pPr>
            <a:r>
              <a:rPr lang="en-US" altLang="zh-CN" dirty="0">
                <a:latin typeface="+mn-ea"/>
              </a:rPr>
              <a:t>C</a:t>
            </a:r>
            <a:r>
              <a:rPr lang="zh-CN" altLang="zh-CN" dirty="0">
                <a:latin typeface="+mn-ea"/>
              </a:rPr>
              <a:t>、制度性救济制度</a:t>
            </a:r>
          </a:p>
          <a:p>
            <a:pPr algn="l">
              <a:lnSpc>
                <a:spcPct val="150000"/>
              </a:lnSpc>
            </a:pPr>
            <a:r>
              <a:rPr lang="en-US" altLang="zh-CN" dirty="0">
                <a:latin typeface="+mn-ea"/>
              </a:rPr>
              <a:t>D</a:t>
            </a:r>
            <a:r>
              <a:rPr lang="zh-CN" altLang="zh-CN" dirty="0">
                <a:latin typeface="+mn-ea"/>
              </a:rPr>
              <a:t>、国民生存保障制度</a:t>
            </a: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6872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55575" y="2056692"/>
            <a:ext cx="9391298" cy="3881072"/>
          </a:xfrm>
        </p:spPr>
        <p:txBody>
          <a:bodyPr anchor="ctr"/>
          <a:lstStyle/>
          <a:p>
            <a:pPr algn="l">
              <a:lnSpc>
                <a:spcPct val="150000"/>
              </a:lnSpc>
              <a:spcAft>
                <a:spcPts val="1200"/>
              </a:spcAft>
            </a:pPr>
            <a:r>
              <a:rPr lang="zh-CN" altLang="zh-CN" dirty="0">
                <a:latin typeface="+mn-ea"/>
              </a:rPr>
              <a:t>（ </a:t>
            </a:r>
            <a:r>
              <a:rPr lang="en-US" altLang="zh-CN" dirty="0">
                <a:latin typeface="+mn-ea"/>
              </a:rPr>
              <a:t> </a:t>
            </a:r>
            <a:r>
              <a:rPr lang="en-US" altLang="zh-CN" b="1" dirty="0">
                <a:solidFill>
                  <a:srgbClr val="FF0000"/>
                </a:solidFill>
                <a:latin typeface="+mn-ea"/>
              </a:rPr>
              <a:t>A </a:t>
            </a:r>
            <a:r>
              <a:rPr lang="en-US" altLang="zh-CN" dirty="0">
                <a:latin typeface="+mn-ea"/>
              </a:rPr>
              <a:t> </a:t>
            </a:r>
            <a:r>
              <a:rPr lang="zh-CN" altLang="zh-CN" dirty="0">
                <a:latin typeface="+mn-ea"/>
              </a:rPr>
              <a:t>）的含义是，法律赋予每一个公民在不能维持最低生活水平时，由国家和社会按照法定的标准向其提供满足最低生活需要的物质援助的社会保障。</a:t>
            </a:r>
          </a:p>
          <a:p>
            <a:pPr algn="l">
              <a:lnSpc>
                <a:spcPct val="150000"/>
              </a:lnSpc>
            </a:pPr>
            <a:r>
              <a:rPr lang="en-US" altLang="zh-CN" dirty="0">
                <a:solidFill>
                  <a:srgbClr val="FF0000"/>
                </a:solidFill>
                <a:latin typeface="+mn-ea"/>
              </a:rPr>
              <a:t>A</a:t>
            </a:r>
            <a:r>
              <a:rPr lang="zh-CN" altLang="zh-CN" dirty="0">
                <a:solidFill>
                  <a:srgbClr val="FF0000"/>
                </a:solidFill>
                <a:latin typeface="+mn-ea"/>
              </a:rPr>
              <a:t>、最低生活保障制度</a:t>
            </a:r>
          </a:p>
          <a:p>
            <a:pPr algn="l">
              <a:lnSpc>
                <a:spcPct val="150000"/>
              </a:lnSpc>
            </a:pPr>
            <a:r>
              <a:rPr lang="en-US" altLang="zh-CN" dirty="0">
                <a:latin typeface="+mn-ea"/>
              </a:rPr>
              <a:t>B</a:t>
            </a:r>
            <a:r>
              <a:rPr lang="zh-CN" altLang="zh-CN" dirty="0">
                <a:latin typeface="+mn-ea"/>
              </a:rPr>
              <a:t>、区域扶贫制度</a:t>
            </a:r>
          </a:p>
          <a:p>
            <a:pPr algn="l">
              <a:lnSpc>
                <a:spcPct val="150000"/>
              </a:lnSpc>
            </a:pPr>
            <a:r>
              <a:rPr lang="en-US" altLang="zh-CN" dirty="0">
                <a:latin typeface="+mn-ea"/>
              </a:rPr>
              <a:t>C</a:t>
            </a:r>
            <a:r>
              <a:rPr lang="zh-CN" altLang="zh-CN" dirty="0">
                <a:latin typeface="+mn-ea"/>
              </a:rPr>
              <a:t>、制度性救济制度</a:t>
            </a:r>
          </a:p>
          <a:p>
            <a:pPr algn="l">
              <a:lnSpc>
                <a:spcPct val="150000"/>
              </a:lnSpc>
            </a:pPr>
            <a:r>
              <a:rPr lang="en-US" altLang="zh-CN" dirty="0">
                <a:latin typeface="+mn-ea"/>
              </a:rPr>
              <a:t>D</a:t>
            </a:r>
            <a:r>
              <a:rPr lang="zh-CN" altLang="zh-CN" dirty="0">
                <a:latin typeface="+mn-ea"/>
              </a:rPr>
              <a:t>、国民生存保障制度</a:t>
            </a: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97028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42E738C-0ED4-431E-A490-05DDCA642AE3}"/>
              </a:ext>
            </a:extLst>
          </p:cNvPr>
          <p:cNvGrpSpPr/>
          <p:nvPr/>
        </p:nvGrpSpPr>
        <p:grpSpPr>
          <a:xfrm>
            <a:off x="2276634" y="1938084"/>
            <a:ext cx="8114276" cy="4065823"/>
            <a:chOff x="2401324" y="1508593"/>
            <a:chExt cx="8114276" cy="4065823"/>
          </a:xfrm>
        </p:grpSpPr>
        <p:sp>
          <p:nvSpPr>
            <p:cNvPr id="2" name="文本框 1"/>
            <p:cNvSpPr txBox="1"/>
            <p:nvPr/>
          </p:nvSpPr>
          <p:spPr>
            <a:xfrm>
              <a:off x="2401324" y="1508593"/>
              <a:ext cx="7926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第十三章  城市居民最低生活保障</a:t>
              </a:r>
            </a:p>
          </p:txBody>
        </p:sp>
        <p:grpSp>
          <p:nvGrpSpPr>
            <p:cNvPr id="3" name="组合 2">
              <a:extLst>
                <a:ext uri="{FF2B5EF4-FFF2-40B4-BE49-F238E27FC236}">
                  <a16:creationId xmlns:a16="http://schemas.microsoft.com/office/drawing/2014/main" id="{827FECB5-E6DD-4634-824B-4FC9C0BDF8A0}"/>
                </a:ext>
              </a:extLst>
            </p:cNvPr>
            <p:cNvGrpSpPr/>
            <p:nvPr/>
          </p:nvGrpSpPr>
          <p:grpSpPr>
            <a:xfrm>
              <a:off x="3067145" y="2473449"/>
              <a:ext cx="7448455" cy="3100967"/>
              <a:chOff x="3067145" y="2473449"/>
              <a:chExt cx="7448455" cy="3100967"/>
            </a:xfrm>
          </p:grpSpPr>
          <p:sp>
            <p:nvSpPr>
              <p:cNvPr id="7" name="Rectangle 6">
                <a:extLst>
                  <a:ext uri="{FF2B5EF4-FFF2-40B4-BE49-F238E27FC236}">
                    <a16:creationId xmlns:a16="http://schemas.microsoft.com/office/drawing/2014/main" id="{115FA8BC-822F-4883-B887-BA1A38F7FA12}"/>
                  </a:ext>
                </a:extLst>
              </p:cNvPr>
              <p:cNvSpPr/>
              <p:nvPr/>
            </p:nvSpPr>
            <p:spPr>
              <a:xfrm>
                <a:off x="3080997" y="2473449"/>
                <a:ext cx="5702786"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城市居民最低生活保障概述</a:t>
                </a:r>
              </a:p>
            </p:txBody>
          </p:sp>
          <p:sp>
            <p:nvSpPr>
              <p:cNvPr id="8" name="Rectangle 7">
                <a:extLst>
                  <a:ext uri="{FF2B5EF4-FFF2-40B4-BE49-F238E27FC236}">
                    <a16:creationId xmlns:a16="http://schemas.microsoft.com/office/drawing/2014/main" id="{496C3528-4EC8-48BC-9E55-2C141A263670}"/>
                  </a:ext>
                </a:extLst>
              </p:cNvPr>
              <p:cNvSpPr/>
              <p:nvPr/>
            </p:nvSpPr>
            <p:spPr>
              <a:xfrm>
                <a:off x="3080996" y="3216233"/>
                <a:ext cx="7434604"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最低生活保障制度的原则、对象及标准</a:t>
                </a:r>
              </a:p>
            </p:txBody>
          </p:sp>
          <p:sp>
            <p:nvSpPr>
              <p:cNvPr id="9" name="Rectangle 8">
                <a:extLst>
                  <a:ext uri="{FF2B5EF4-FFF2-40B4-BE49-F238E27FC236}">
                    <a16:creationId xmlns:a16="http://schemas.microsoft.com/office/drawing/2014/main" id="{FAAC986D-CD29-458C-BF64-227A465E3673}"/>
                  </a:ext>
                </a:extLst>
              </p:cNvPr>
              <p:cNvSpPr/>
              <p:nvPr/>
            </p:nvSpPr>
            <p:spPr>
              <a:xfrm>
                <a:off x="3122561" y="3942985"/>
                <a:ext cx="6035295"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西方国家的最低生活保障制度</a:t>
                </a:r>
              </a:p>
            </p:txBody>
          </p:sp>
          <p:sp>
            <p:nvSpPr>
              <p:cNvPr id="10" name="Rectangle 9">
                <a:extLst>
                  <a:ext uri="{FF2B5EF4-FFF2-40B4-BE49-F238E27FC236}">
                    <a16:creationId xmlns:a16="http://schemas.microsoft.com/office/drawing/2014/main" id="{0A193A46-6CB8-4D74-9CD3-1134DED3C71C}"/>
                  </a:ext>
                </a:extLst>
              </p:cNvPr>
              <p:cNvSpPr/>
              <p:nvPr/>
            </p:nvSpPr>
            <p:spPr>
              <a:xfrm>
                <a:off x="3067145" y="4669744"/>
                <a:ext cx="5536528" cy="904672"/>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我国的最低生活保障制度</a:t>
                </a:r>
              </a:p>
            </p:txBody>
          </p:sp>
        </p:grpSp>
      </p:grpSp>
    </p:spTree>
    <p:extLst>
      <p:ext uri="{BB962C8B-B14F-4D97-AF65-F5344CB8AC3E}">
        <p14:creationId xmlns:p14="http://schemas.microsoft.com/office/powerpoint/2010/main" val="129858577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890927" y="948267"/>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1636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04080" y="2864797"/>
            <a:ext cx="9004247" cy="280794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建立最低生活保障制度有一些应该遵循的原则，只有在这些原则指导下，才能建立有效的</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“社会最后一道安全网”</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、保障最低生活需求原则；</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、普遍性原则；</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、法制化原则；</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、维护个人尊严原则。</a:t>
            </a:r>
          </a:p>
        </p:txBody>
      </p:sp>
      <p:sp>
        <p:nvSpPr>
          <p:cNvPr id="6" name="Rectangle 1">
            <a:extLst>
              <a:ext uri="{FF2B5EF4-FFF2-40B4-BE49-F238E27FC236}">
                <a16:creationId xmlns:a16="http://schemas.microsoft.com/office/drawing/2014/main" id="{77F214F6-27F8-46F0-84A3-C6E32F9A70C6}"/>
              </a:ext>
            </a:extLst>
          </p:cNvPr>
          <p:cNvSpPr/>
          <p:nvPr/>
        </p:nvSpPr>
        <p:spPr>
          <a:xfrm>
            <a:off x="2262706" y="5922106"/>
            <a:ext cx="5827236"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最低生活保障对象的收入一般依据</a:t>
            </a:r>
            <a:r>
              <a:rPr kumimoji="0" lang="zh-CN" altLang="en-US"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家庭平均收入。</a:t>
            </a:r>
            <a:endParaRPr kumimoji="0" lang="en-GB" sz="2000" b="1" i="0" u="none" strike="noStrike" kern="1200" cap="none" spc="0" normalizeH="0" baseline="0" noProof="0" dirty="0">
              <a:ln>
                <a:noFill/>
              </a:ln>
              <a:solidFill>
                <a:srgbClr val="FF0000"/>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08CA049E-5D38-414A-81F9-564D9C3289C9}"/>
              </a:ext>
            </a:extLst>
          </p:cNvPr>
          <p:cNvGrpSpPr/>
          <p:nvPr/>
        </p:nvGrpSpPr>
        <p:grpSpPr>
          <a:xfrm>
            <a:off x="469068" y="1033626"/>
            <a:ext cx="6669877" cy="1614838"/>
            <a:chOff x="38200" y="941847"/>
            <a:chExt cx="6669877" cy="1614838"/>
          </a:xfrm>
        </p:grpSpPr>
        <p:sp>
          <p:nvSpPr>
            <p:cNvPr id="10" name="文本框 9">
              <a:extLst>
                <a:ext uri="{FF2B5EF4-FFF2-40B4-BE49-F238E27FC236}">
                  <a16:creationId xmlns:a16="http://schemas.microsoft.com/office/drawing/2014/main" id="{7D2B423D-57FD-4952-9189-D5AE5F8059AC}"/>
                </a:ext>
              </a:extLst>
            </p:cNvPr>
            <p:cNvSpPr txBox="1"/>
            <p:nvPr/>
          </p:nvSpPr>
          <p:spPr>
            <a:xfrm>
              <a:off x="342579" y="2156575"/>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一、最低生活保障制度原则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1" name="组合 10">
              <a:extLst>
                <a:ext uri="{FF2B5EF4-FFF2-40B4-BE49-F238E27FC236}">
                  <a16:creationId xmlns:a16="http://schemas.microsoft.com/office/drawing/2014/main" id="{2ED1CCF1-59E7-4891-9979-07B39E0A5C04}"/>
                </a:ext>
              </a:extLst>
            </p:cNvPr>
            <p:cNvGrpSpPr/>
            <p:nvPr/>
          </p:nvGrpSpPr>
          <p:grpSpPr>
            <a:xfrm>
              <a:off x="38200" y="941847"/>
              <a:ext cx="6669877" cy="1614838"/>
              <a:chOff x="38200" y="941847"/>
              <a:chExt cx="6669877" cy="1614838"/>
            </a:xfrm>
          </p:grpSpPr>
          <p:grpSp>
            <p:nvGrpSpPr>
              <p:cNvPr id="12" name="组合 11">
                <a:extLst>
                  <a:ext uri="{FF2B5EF4-FFF2-40B4-BE49-F238E27FC236}">
                    <a16:creationId xmlns:a16="http://schemas.microsoft.com/office/drawing/2014/main" id="{350F6D42-BF24-42C0-B843-9F511F929A15}"/>
                  </a:ext>
                </a:extLst>
              </p:cNvPr>
              <p:cNvGrpSpPr/>
              <p:nvPr/>
            </p:nvGrpSpPr>
            <p:grpSpPr>
              <a:xfrm>
                <a:off x="38200" y="941847"/>
                <a:ext cx="6669877" cy="1056329"/>
                <a:chOff x="38200" y="941847"/>
                <a:chExt cx="6669877" cy="1056329"/>
              </a:xfrm>
            </p:grpSpPr>
            <p:sp>
              <p:nvSpPr>
                <p:cNvPr id="14" name="文本框 13">
                  <a:extLst>
                    <a:ext uri="{FF2B5EF4-FFF2-40B4-BE49-F238E27FC236}">
                      <a16:creationId xmlns:a16="http://schemas.microsoft.com/office/drawing/2014/main" id="{98004259-2B61-4FF5-911C-D00F0EA29C0C}"/>
                    </a:ext>
                  </a:extLst>
                </p:cNvPr>
                <p:cNvSpPr txBox="1"/>
                <p:nvPr/>
              </p:nvSpPr>
              <p:spPr>
                <a:xfrm>
                  <a:off x="38200" y="941847"/>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15" name="矩形 14">
                  <a:extLst>
                    <a:ext uri="{FF2B5EF4-FFF2-40B4-BE49-F238E27FC236}">
                      <a16:creationId xmlns:a16="http://schemas.microsoft.com/office/drawing/2014/main" id="{84BE8632-4B08-47A9-BD9A-1B532596427A}"/>
                    </a:ext>
                  </a:extLst>
                </p:cNvPr>
                <p:cNvSpPr/>
                <p:nvPr/>
              </p:nvSpPr>
              <p:spPr>
                <a:xfrm>
                  <a:off x="323080" y="1567289"/>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grpSp>
          <p:sp>
            <p:nvSpPr>
              <p:cNvPr id="13" name="文本框 12">
                <a:extLst>
                  <a:ext uri="{FF2B5EF4-FFF2-40B4-BE49-F238E27FC236}">
                    <a16:creationId xmlns:a16="http://schemas.microsoft.com/office/drawing/2014/main" id="{9176E9E0-963D-4444-A3FB-DF5E0BDA7AD5}"/>
                  </a:ext>
                </a:extLst>
              </p:cNvPr>
              <p:cNvSpPr txBox="1"/>
              <p:nvPr/>
            </p:nvSpPr>
            <p:spPr>
              <a:xfrm>
                <a:off x="4735383" y="2187353"/>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2" name="图片 1">
            <a:extLst>
              <a:ext uri="{FF2B5EF4-FFF2-40B4-BE49-F238E27FC236}">
                <a16:creationId xmlns:a16="http://schemas.microsoft.com/office/drawing/2014/main" id="{7E8854A7-8309-4586-9146-DC53A3DFF991}"/>
              </a:ext>
            </a:extLst>
          </p:cNvPr>
          <p:cNvPicPr>
            <a:picLocks noChangeAspect="1"/>
          </p:cNvPicPr>
          <p:nvPr/>
        </p:nvPicPr>
        <p:blipFill>
          <a:blip r:embed="rId3"/>
          <a:stretch>
            <a:fillRect/>
          </a:stretch>
        </p:blipFill>
        <p:spPr>
          <a:xfrm>
            <a:off x="8688322" y="297683"/>
            <a:ext cx="3913079" cy="2036726"/>
          </a:xfrm>
          <a:prstGeom prst="rect">
            <a:avLst/>
          </a:prstGeom>
        </p:spPr>
      </p:pic>
      <p:sp>
        <p:nvSpPr>
          <p:cNvPr id="3" name="矩形 2">
            <a:extLst>
              <a:ext uri="{FF2B5EF4-FFF2-40B4-BE49-F238E27FC236}">
                <a16:creationId xmlns:a16="http://schemas.microsoft.com/office/drawing/2014/main" id="{231A016F-BE23-4F9E-9353-415B1A7409FF}"/>
              </a:ext>
            </a:extLst>
          </p:cNvPr>
          <p:cNvSpPr/>
          <p:nvPr/>
        </p:nvSpPr>
        <p:spPr>
          <a:xfrm>
            <a:off x="8047623" y="5937653"/>
            <a:ext cx="372730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用</a:t>
            </a:r>
            <a:r>
              <a:rPr kumimoji="0" lang="zh-CN" altLang="zh-CN" sz="2000" b="1" i="0" u="none" strike="noStrike" kern="1200" cap="none" spc="0" normalizeH="0" baseline="0" noProof="0" dirty="0">
                <a:ln>
                  <a:noFill/>
                </a:ln>
                <a:solidFill>
                  <a:srgbClr val="FF0000"/>
                </a:solidFill>
                <a:effectLst/>
                <a:uLnTx/>
                <a:uFillTx/>
                <a:latin typeface="Calibri"/>
                <a:ea typeface="微软雅黑"/>
                <a:cs typeface="+mn-cs"/>
              </a:rPr>
              <a:t>定量与定性相结合</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的方法</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E8E026A4-8F76-4A8F-A0D1-41CEA8E405B1}"/>
              </a:ext>
            </a:extLst>
          </p:cNvPr>
          <p:cNvSpPr/>
          <p:nvPr/>
        </p:nvSpPr>
        <p:spPr>
          <a:xfrm>
            <a:off x="941239" y="166452"/>
            <a:ext cx="29290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保障最低生活需求</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77859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8CA049E-5D38-414A-81F9-564D9C3289C9}"/>
              </a:ext>
            </a:extLst>
          </p:cNvPr>
          <p:cNvGrpSpPr/>
          <p:nvPr/>
        </p:nvGrpSpPr>
        <p:grpSpPr>
          <a:xfrm>
            <a:off x="784633" y="2261491"/>
            <a:ext cx="5311367" cy="400110"/>
            <a:chOff x="353765" y="2169712"/>
            <a:chExt cx="5311367" cy="400110"/>
          </a:xfrm>
        </p:grpSpPr>
        <p:sp>
          <p:nvSpPr>
            <p:cNvPr id="10" name="文本框 9">
              <a:extLst>
                <a:ext uri="{FF2B5EF4-FFF2-40B4-BE49-F238E27FC236}">
                  <a16:creationId xmlns:a16="http://schemas.microsoft.com/office/drawing/2014/main" id="{7D2B423D-57FD-4952-9189-D5AE5F8059AC}"/>
                </a:ext>
              </a:extLst>
            </p:cNvPr>
            <p:cNvSpPr txBox="1"/>
            <p:nvPr/>
          </p:nvSpPr>
          <p:spPr>
            <a:xfrm>
              <a:off x="353765" y="2169712"/>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二、最低生活保障制度对象</a:t>
              </a:r>
            </a:p>
          </p:txBody>
        </p:sp>
        <p:sp>
          <p:nvSpPr>
            <p:cNvPr id="13" name="文本框 12">
              <a:extLst>
                <a:ext uri="{FF2B5EF4-FFF2-40B4-BE49-F238E27FC236}">
                  <a16:creationId xmlns:a16="http://schemas.microsoft.com/office/drawing/2014/main" id="{9176E9E0-963D-4444-A3FB-DF5E0BDA7AD5}"/>
                </a:ext>
              </a:extLst>
            </p:cNvPr>
            <p:cNvSpPr txBox="1"/>
            <p:nvPr/>
          </p:nvSpPr>
          <p:spPr>
            <a:xfrm>
              <a:off x="4735501" y="2195482"/>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56DC593C-F237-42F2-9F85-CDEA5738340A}"/>
              </a:ext>
            </a:extLst>
          </p:cNvPr>
          <p:cNvPicPr>
            <a:picLocks noChangeAspect="1"/>
          </p:cNvPicPr>
          <p:nvPr/>
        </p:nvPicPr>
        <p:blipFill>
          <a:blip r:embed="rId3"/>
          <a:stretch>
            <a:fillRect/>
          </a:stretch>
        </p:blipFill>
        <p:spPr>
          <a:xfrm>
            <a:off x="8591208" y="285934"/>
            <a:ext cx="3984481" cy="2073890"/>
          </a:xfrm>
          <a:prstGeom prst="rect">
            <a:avLst/>
          </a:prstGeom>
        </p:spPr>
      </p:pic>
      <p:sp>
        <p:nvSpPr>
          <p:cNvPr id="5" name="矩形 4">
            <a:extLst>
              <a:ext uri="{FF2B5EF4-FFF2-40B4-BE49-F238E27FC236}">
                <a16:creationId xmlns:a16="http://schemas.microsoft.com/office/drawing/2014/main" id="{0E37EF7E-FB97-4805-A33A-768ED9BD6872}"/>
              </a:ext>
            </a:extLst>
          </p:cNvPr>
          <p:cNvSpPr/>
          <p:nvPr/>
        </p:nvSpPr>
        <p:spPr>
          <a:xfrm>
            <a:off x="1756317" y="3233248"/>
            <a:ext cx="10080481" cy="277877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、三无”对象，即无固定收入、无劳动力、无法定赡养人或抚养人的居民。</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、家庭中虽有在职人员，但因赡养、抚养系数高，或所在单位经济效益差，收入降低，生活困难的居民。</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、失业保险期满不能就业而符合社会救济条件的居民。</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、由于各种原因造成生活低于最低生活保障标准的其他居民。</a:t>
            </a:r>
          </a:p>
        </p:txBody>
      </p:sp>
      <p:sp>
        <p:nvSpPr>
          <p:cNvPr id="3" name="矩形 2">
            <a:extLst>
              <a:ext uri="{FF2B5EF4-FFF2-40B4-BE49-F238E27FC236}">
                <a16:creationId xmlns:a16="http://schemas.microsoft.com/office/drawing/2014/main" id="{53DCDFA8-65B1-44BE-89DF-DA0646BE7A66}"/>
              </a:ext>
            </a:extLst>
          </p:cNvPr>
          <p:cNvSpPr/>
          <p:nvPr/>
        </p:nvSpPr>
        <p:spPr>
          <a:xfrm>
            <a:off x="956755" y="158855"/>
            <a:ext cx="365997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二、最低生活保障制度对象</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77A68704-60D7-4BA2-8415-0969DAE9D62A}"/>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18" name="矩形 17">
            <a:extLst>
              <a:ext uri="{FF2B5EF4-FFF2-40B4-BE49-F238E27FC236}">
                <a16:creationId xmlns:a16="http://schemas.microsoft.com/office/drawing/2014/main" id="{72DD26E0-2879-4D50-B892-99D1AA388EE8}"/>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1290042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52478" y="1875937"/>
            <a:ext cx="5646704" cy="4620555"/>
          </a:xfrm>
        </p:spPr>
        <p:txBody>
          <a:bodyPr anchor="ctr"/>
          <a:lstStyle/>
          <a:p>
            <a:pPr algn="l">
              <a:lnSpc>
                <a:spcPct val="150000"/>
              </a:lnSpc>
              <a:spcAft>
                <a:spcPts val="1200"/>
              </a:spcAft>
            </a:pPr>
            <a:r>
              <a:rPr lang="zh-CN" altLang="en-US" dirty="0">
                <a:latin typeface="+mn-ea"/>
              </a:rPr>
              <a:t>最低生活保障制度原则包括（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、普遍性</a:t>
            </a:r>
          </a:p>
          <a:p>
            <a:pPr algn="l">
              <a:lnSpc>
                <a:spcPct val="150000"/>
              </a:lnSpc>
              <a:spcAft>
                <a:spcPts val="1200"/>
              </a:spcAft>
            </a:pPr>
            <a:r>
              <a:rPr lang="en-US" altLang="zh-CN" dirty="0">
                <a:latin typeface="+mn-ea"/>
              </a:rPr>
              <a:t>B</a:t>
            </a:r>
            <a:r>
              <a:rPr lang="zh-CN" altLang="en-US" dirty="0">
                <a:latin typeface="+mn-ea"/>
              </a:rPr>
              <a:t>、维护个人尊严</a:t>
            </a:r>
          </a:p>
          <a:p>
            <a:pPr algn="l">
              <a:lnSpc>
                <a:spcPct val="150000"/>
              </a:lnSpc>
              <a:spcAft>
                <a:spcPts val="1200"/>
              </a:spcAft>
            </a:pPr>
            <a:r>
              <a:rPr lang="en-US" altLang="zh-CN" dirty="0">
                <a:latin typeface="+mn-ea"/>
              </a:rPr>
              <a:t>C</a:t>
            </a:r>
            <a:r>
              <a:rPr lang="zh-CN" altLang="en-US" dirty="0">
                <a:latin typeface="+mn-ea"/>
              </a:rPr>
              <a:t>、保障最低生活需求</a:t>
            </a:r>
          </a:p>
          <a:p>
            <a:pPr algn="l">
              <a:lnSpc>
                <a:spcPct val="150000"/>
              </a:lnSpc>
              <a:spcAft>
                <a:spcPts val="1200"/>
              </a:spcAft>
            </a:pPr>
            <a:r>
              <a:rPr lang="en-US" altLang="zh-CN" dirty="0">
                <a:latin typeface="+mn-ea"/>
              </a:rPr>
              <a:t>D</a:t>
            </a:r>
            <a:r>
              <a:rPr lang="zh-CN" altLang="en-US" dirty="0">
                <a:latin typeface="+mn-ea"/>
              </a:rPr>
              <a:t>、法制化</a:t>
            </a:r>
          </a:p>
          <a:p>
            <a:pPr algn="l">
              <a:lnSpc>
                <a:spcPct val="150000"/>
              </a:lnSpc>
              <a:spcAft>
                <a:spcPts val="1200"/>
              </a:spcAft>
            </a:pPr>
            <a:r>
              <a:rPr lang="en-US" altLang="zh-CN" dirty="0">
                <a:latin typeface="+mn-ea"/>
              </a:rPr>
              <a:t>E:</a:t>
            </a:r>
            <a:r>
              <a:rPr lang="zh-CN" altLang="en-US" dirty="0">
                <a:latin typeface="+mn-ea"/>
              </a:rPr>
              <a:t>、怜悯性</a:t>
            </a:r>
            <a:endParaRPr lang="zh-CN" altLang="zh-CN"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489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A74BE4-CFF0-4086-9869-0766BE2483BA}"/>
              </a:ext>
            </a:extLst>
          </p:cNvPr>
          <p:cNvSpPr/>
          <p:nvPr/>
        </p:nvSpPr>
        <p:spPr>
          <a:xfrm>
            <a:off x="2819048" y="2972853"/>
            <a:ext cx="7939263" cy="400110"/>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职工或农村集体福利本质上是</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单位、团体福利</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而不是</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社会福利。</a:t>
            </a:r>
            <a:endParaRPr kumimoji="0" lang="en-GB"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 name="Rectangle 6">
            <a:extLst>
              <a:ext uri="{FF2B5EF4-FFF2-40B4-BE49-F238E27FC236}">
                <a16:creationId xmlns:a16="http://schemas.microsoft.com/office/drawing/2014/main" id="{4F6C01E5-237C-4CED-8D86-211D6E4E3216}"/>
              </a:ext>
            </a:extLst>
          </p:cNvPr>
          <p:cNvSpPr/>
          <p:nvPr/>
        </p:nvSpPr>
        <p:spPr>
          <a:xfrm>
            <a:off x="2819136" y="5797743"/>
            <a:ext cx="8622983" cy="707886"/>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a:t>
            </a:r>
            <a:r>
              <a:rPr kumimoji="0" lang="en-US" altLang="zh-CN"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3</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）国家包办的特殊社会福利，总体上资金不足，基本上是低水平运行，机构数量少、规模小、服务水平低，</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难以满足福利对象的需要。</a:t>
            </a:r>
            <a:endParaRPr kumimoji="0" lang="en-GB"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 name="Rectangle 7">
            <a:extLst>
              <a:ext uri="{FF2B5EF4-FFF2-40B4-BE49-F238E27FC236}">
                <a16:creationId xmlns:a16="http://schemas.microsoft.com/office/drawing/2014/main" id="{AA258E9B-1EDA-414D-B119-0463BF9B537B}"/>
              </a:ext>
            </a:extLst>
          </p:cNvPr>
          <p:cNvSpPr/>
          <p:nvPr/>
        </p:nvSpPr>
        <p:spPr>
          <a:xfrm>
            <a:off x="2819048" y="4318562"/>
            <a:ext cx="8551874" cy="707886"/>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a:t>
            </a:r>
            <a:r>
              <a:rPr kumimoji="0" lang="en-US" altLang="zh-CN"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2</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）单位举办福利项目和设施面对本单位服务，形成封闭式的“大而全”“小而全”，</a:t>
            </a:r>
            <a:r>
              <a:rPr kumimoji="0" lang="zh-CN" altLang="en-US"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不合理的重复设置设施，效率不高。</a:t>
            </a:r>
            <a:endParaRPr kumimoji="0" lang="en-GB" sz="2000" b="0" i="0" u="none" strike="noStrike" kern="100" cap="none" spc="0" normalizeH="0" baseline="0" noProof="0" dirty="0">
              <a:ln>
                <a:noFill/>
              </a:ln>
              <a:solidFill>
                <a:srgbClr val="FF0000"/>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3F2C3B2D-F41B-41D1-B48E-FB181DD05136}"/>
              </a:ext>
            </a:extLst>
          </p:cNvPr>
          <p:cNvGrpSpPr/>
          <p:nvPr/>
        </p:nvGrpSpPr>
        <p:grpSpPr>
          <a:xfrm>
            <a:off x="909719" y="3172908"/>
            <a:ext cx="1909329" cy="3063571"/>
            <a:chOff x="909719" y="3172908"/>
            <a:chExt cx="1909329" cy="3063571"/>
          </a:xfrm>
        </p:grpSpPr>
        <p:sp>
          <p:nvSpPr>
            <p:cNvPr id="2" name="Rectangle 1">
              <a:extLst>
                <a:ext uri="{FF2B5EF4-FFF2-40B4-BE49-F238E27FC236}">
                  <a16:creationId xmlns:a16="http://schemas.microsoft.com/office/drawing/2014/main" id="{FDC9877C-6703-4B8E-BA8E-A256B7F229A3}"/>
                </a:ext>
              </a:extLst>
            </p:cNvPr>
            <p:cNvSpPr/>
            <p:nvPr/>
          </p:nvSpPr>
          <p:spPr>
            <a:xfrm>
              <a:off x="909719" y="3862078"/>
              <a:ext cx="1222654" cy="1569660"/>
            </a:xfrm>
            <a:prstGeom prst="rect">
              <a:avLst/>
            </a:prstGeom>
            <a:solidFill>
              <a:schemeClr val="accent6">
                <a:lumMod val="60000"/>
                <a:lumOff val="40000"/>
              </a:schemeClr>
            </a:solidFill>
            <a:ln w="2540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我国的社会福利制度</a:t>
              </a:r>
              <a:r>
                <a:rPr kumimoji="0" lang="zh-CN" altLang="en-US"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的问题</a:t>
              </a:r>
              <a:endParaRPr kumimoji="0" lang="en-GB" sz="24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9" name="左大括号 8"/>
            <p:cNvSpPr/>
            <p:nvPr/>
          </p:nvSpPr>
          <p:spPr>
            <a:xfrm>
              <a:off x="2165340" y="3172908"/>
              <a:ext cx="653708" cy="3063571"/>
            </a:xfrm>
            <a:prstGeom prst="leftBrace">
              <a:avLst/>
            </a:prstGeom>
            <a:ln w="190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11" name="组合 10">
            <a:extLst>
              <a:ext uri="{FF2B5EF4-FFF2-40B4-BE49-F238E27FC236}">
                <a16:creationId xmlns:a16="http://schemas.microsoft.com/office/drawing/2014/main" id="{3AA8A48B-6F9C-47A6-AB86-344FC2387D37}"/>
              </a:ext>
            </a:extLst>
          </p:cNvPr>
          <p:cNvGrpSpPr/>
          <p:nvPr/>
        </p:nvGrpSpPr>
        <p:grpSpPr>
          <a:xfrm>
            <a:off x="327812" y="952864"/>
            <a:ext cx="6819520" cy="1532773"/>
            <a:chOff x="107475" y="941847"/>
            <a:chExt cx="6819520" cy="1532773"/>
          </a:xfrm>
        </p:grpSpPr>
        <p:sp>
          <p:nvSpPr>
            <p:cNvPr id="12" name="文本框 11">
              <a:extLst>
                <a:ext uri="{FF2B5EF4-FFF2-40B4-BE49-F238E27FC236}">
                  <a16:creationId xmlns:a16="http://schemas.microsoft.com/office/drawing/2014/main" id="{3EB0169C-2AA0-4052-8BC5-C0F74FC39641}"/>
                </a:ext>
              </a:extLst>
            </p:cNvPr>
            <p:cNvSpPr txBox="1"/>
            <p:nvPr/>
          </p:nvSpPr>
          <p:spPr>
            <a:xfrm>
              <a:off x="370072" y="2074510"/>
              <a:ext cx="51187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一、我国现行福利制度存在的问题</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139C8CEA-80FA-4AB0-859C-F1DCD10C504F}"/>
                </a:ext>
              </a:extLst>
            </p:cNvPr>
            <p:cNvGrpSpPr/>
            <p:nvPr/>
          </p:nvGrpSpPr>
          <p:grpSpPr>
            <a:xfrm>
              <a:off x="107475" y="941847"/>
              <a:ext cx="6819520" cy="1532773"/>
              <a:chOff x="107475" y="941847"/>
              <a:chExt cx="6819520" cy="1532773"/>
            </a:xfrm>
          </p:grpSpPr>
          <p:grpSp>
            <p:nvGrpSpPr>
              <p:cNvPr id="14" name="组合 13">
                <a:extLst>
                  <a:ext uri="{FF2B5EF4-FFF2-40B4-BE49-F238E27FC236}">
                    <a16:creationId xmlns:a16="http://schemas.microsoft.com/office/drawing/2014/main" id="{731604E4-3DC0-4947-AB20-66025FC9414C}"/>
                  </a:ext>
                </a:extLst>
              </p:cNvPr>
              <p:cNvGrpSpPr/>
              <p:nvPr/>
            </p:nvGrpSpPr>
            <p:grpSpPr>
              <a:xfrm>
                <a:off x="107475" y="941847"/>
                <a:ext cx="4824715" cy="1029822"/>
                <a:chOff x="107475" y="941847"/>
                <a:chExt cx="4824715" cy="1029822"/>
              </a:xfrm>
            </p:grpSpPr>
            <p:sp>
              <p:nvSpPr>
                <p:cNvPr id="16" name="文本框 15">
                  <a:extLst>
                    <a:ext uri="{FF2B5EF4-FFF2-40B4-BE49-F238E27FC236}">
                      <a16:creationId xmlns:a16="http://schemas.microsoft.com/office/drawing/2014/main" id="{A0132EDB-F0F9-442C-9858-ECD14F81902D}"/>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BB6C2B39-59CA-4DD8-8EAF-13456DBF1983}"/>
                    </a:ext>
                  </a:extLst>
                </p:cNvPr>
                <p:cNvSpPr/>
                <p:nvPr/>
              </p:nvSpPr>
              <p:spPr>
                <a:xfrm>
                  <a:off x="438652" y="1540782"/>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中国社会福利制度的改革</a:t>
                  </a:r>
                </a:p>
              </p:txBody>
            </p:sp>
          </p:grpSp>
          <p:sp>
            <p:nvSpPr>
              <p:cNvPr id="15" name="文本框 14">
                <a:extLst>
                  <a:ext uri="{FF2B5EF4-FFF2-40B4-BE49-F238E27FC236}">
                    <a16:creationId xmlns:a16="http://schemas.microsoft.com/office/drawing/2014/main" id="{80FC3642-FB1C-426C-893E-18988E81EB2C}"/>
                  </a:ext>
                </a:extLst>
              </p:cNvPr>
              <p:cNvSpPr txBox="1"/>
              <p:nvPr/>
            </p:nvSpPr>
            <p:spPr>
              <a:xfrm>
                <a:off x="5488781" y="2105288"/>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grpSp>
      <p:pic>
        <p:nvPicPr>
          <p:cNvPr id="18" name="图片 17">
            <a:extLst>
              <a:ext uri="{FF2B5EF4-FFF2-40B4-BE49-F238E27FC236}">
                <a16:creationId xmlns:a16="http://schemas.microsoft.com/office/drawing/2014/main" id="{B587F082-A3E2-41EC-977E-8B1CCDFB682E}"/>
              </a:ext>
            </a:extLst>
          </p:cNvPr>
          <p:cNvPicPr>
            <a:picLocks noChangeAspect="1"/>
          </p:cNvPicPr>
          <p:nvPr/>
        </p:nvPicPr>
        <p:blipFill>
          <a:blip r:embed="rId3"/>
          <a:stretch>
            <a:fillRect/>
          </a:stretch>
        </p:blipFill>
        <p:spPr>
          <a:xfrm>
            <a:off x="8256092" y="0"/>
            <a:ext cx="4512707" cy="2350203"/>
          </a:xfrm>
          <a:prstGeom prst="rect">
            <a:avLst/>
          </a:prstGeom>
        </p:spPr>
      </p:pic>
      <p:sp>
        <p:nvSpPr>
          <p:cNvPr id="4" name="矩形 3">
            <a:extLst>
              <a:ext uri="{FF2B5EF4-FFF2-40B4-BE49-F238E27FC236}">
                <a16:creationId xmlns:a16="http://schemas.microsoft.com/office/drawing/2014/main" id="{F9F6536F-438E-45A8-8DB9-D1DCA9887B25}"/>
              </a:ext>
            </a:extLst>
          </p:cNvPr>
          <p:cNvSpPr/>
          <p:nvPr/>
        </p:nvSpPr>
        <p:spPr>
          <a:xfrm>
            <a:off x="909719" y="145741"/>
            <a:ext cx="433535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一、我国现行福利制度存在的问题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25271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52478" y="1875937"/>
            <a:ext cx="5646704" cy="4620555"/>
          </a:xfrm>
        </p:spPr>
        <p:txBody>
          <a:bodyPr anchor="ctr"/>
          <a:lstStyle/>
          <a:p>
            <a:pPr algn="l">
              <a:lnSpc>
                <a:spcPct val="150000"/>
              </a:lnSpc>
              <a:spcAft>
                <a:spcPts val="1200"/>
              </a:spcAft>
            </a:pPr>
            <a:r>
              <a:rPr lang="zh-CN" altLang="en-US" dirty="0">
                <a:latin typeface="+mn-ea"/>
              </a:rPr>
              <a:t>最低生活保障制度原则包括（   </a:t>
            </a:r>
            <a:r>
              <a:rPr lang="en-US" altLang="zh-CN" b="1" dirty="0">
                <a:solidFill>
                  <a:srgbClr val="FF0000"/>
                </a:solidFill>
                <a:latin typeface="+mn-ea"/>
              </a:rPr>
              <a:t>D</a:t>
            </a:r>
            <a:r>
              <a:rPr lang="zh-CN" altLang="en-US" dirty="0">
                <a:latin typeface="+mn-ea"/>
              </a:rPr>
              <a:t>  ）。</a:t>
            </a:r>
            <a:endParaRPr lang="en-US" altLang="zh-CN" dirty="0">
              <a:latin typeface="+mn-ea"/>
            </a:endParaRP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、普遍性</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、维护个人尊严</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、保障最低生活需求</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、法制化</a:t>
            </a:r>
          </a:p>
          <a:p>
            <a:pPr algn="l">
              <a:lnSpc>
                <a:spcPct val="150000"/>
              </a:lnSpc>
              <a:spcAft>
                <a:spcPts val="1200"/>
              </a:spcAft>
            </a:pPr>
            <a:r>
              <a:rPr lang="en-US" altLang="zh-CN" dirty="0">
                <a:latin typeface="+mn-ea"/>
              </a:rPr>
              <a:t>E:</a:t>
            </a:r>
            <a:r>
              <a:rPr lang="zh-CN" altLang="en-US" dirty="0">
                <a:latin typeface="+mn-ea"/>
              </a:rPr>
              <a:t>、怜悯性</a:t>
            </a:r>
            <a:endParaRPr lang="zh-CN" altLang="zh-CN"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37423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82626" y="1903228"/>
            <a:ext cx="7422341" cy="4033726"/>
          </a:xfrm>
        </p:spPr>
        <p:txBody>
          <a:bodyPr anchor="ctr"/>
          <a:lstStyle/>
          <a:p>
            <a:pPr algn="l">
              <a:lnSpc>
                <a:spcPct val="150000"/>
              </a:lnSpc>
              <a:spcAft>
                <a:spcPts val="1200"/>
              </a:spcAft>
            </a:pPr>
            <a:r>
              <a:rPr lang="zh-CN" altLang="en-US" dirty="0">
                <a:latin typeface="+mn-ea"/>
              </a:rPr>
              <a:t>最低生活保障对象的收入一般是界定在（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、个人平均收入</a:t>
            </a:r>
          </a:p>
          <a:p>
            <a:pPr algn="l">
              <a:lnSpc>
                <a:spcPct val="150000"/>
              </a:lnSpc>
              <a:spcAft>
                <a:spcPts val="1200"/>
              </a:spcAft>
            </a:pPr>
            <a:r>
              <a:rPr lang="en-US" altLang="zh-CN" dirty="0">
                <a:latin typeface="+mn-ea"/>
              </a:rPr>
              <a:t>B</a:t>
            </a:r>
            <a:r>
              <a:rPr lang="zh-CN" altLang="en-US" dirty="0">
                <a:latin typeface="+mn-ea"/>
              </a:rPr>
              <a:t>、夫妻平均收入</a:t>
            </a:r>
          </a:p>
          <a:p>
            <a:pPr algn="l">
              <a:lnSpc>
                <a:spcPct val="150000"/>
              </a:lnSpc>
              <a:spcAft>
                <a:spcPts val="1200"/>
              </a:spcAft>
            </a:pPr>
            <a:r>
              <a:rPr lang="en-US" altLang="zh-CN" dirty="0">
                <a:latin typeface="+mn-ea"/>
              </a:rPr>
              <a:t>C</a:t>
            </a:r>
            <a:r>
              <a:rPr lang="zh-CN" altLang="en-US" dirty="0">
                <a:latin typeface="+mn-ea"/>
              </a:rPr>
              <a:t>、家庭平均收入</a:t>
            </a:r>
          </a:p>
          <a:p>
            <a:pPr algn="l">
              <a:lnSpc>
                <a:spcPct val="150000"/>
              </a:lnSpc>
              <a:spcAft>
                <a:spcPts val="1200"/>
              </a:spcAft>
            </a:pPr>
            <a:r>
              <a:rPr lang="en-US" altLang="zh-CN" dirty="0">
                <a:latin typeface="+mn-ea"/>
              </a:rPr>
              <a:t>D</a:t>
            </a:r>
            <a:r>
              <a:rPr lang="zh-CN" altLang="en-US" dirty="0">
                <a:latin typeface="+mn-ea"/>
              </a:rPr>
              <a:t>、地区平均收入</a:t>
            </a:r>
            <a:endParaRPr lang="zh-CN" altLang="zh-CN"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39541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82626" y="1903228"/>
            <a:ext cx="7422341" cy="4033726"/>
          </a:xfrm>
        </p:spPr>
        <p:txBody>
          <a:bodyPr anchor="ctr"/>
          <a:lstStyle/>
          <a:p>
            <a:pPr algn="l">
              <a:lnSpc>
                <a:spcPct val="150000"/>
              </a:lnSpc>
              <a:spcAft>
                <a:spcPts val="1200"/>
              </a:spcAft>
            </a:pPr>
            <a:r>
              <a:rPr lang="zh-CN" altLang="en-US" dirty="0">
                <a:latin typeface="+mn-ea"/>
              </a:rPr>
              <a:t>最低生活保障对象的收入一般是界定在（  </a:t>
            </a:r>
            <a:r>
              <a:rPr lang="zh-CN" altLang="en-US" b="1" dirty="0">
                <a:solidFill>
                  <a:srgbClr val="FF0000"/>
                </a:solidFill>
                <a:latin typeface="+mn-ea"/>
              </a:rPr>
              <a:t> </a:t>
            </a:r>
            <a:r>
              <a:rPr lang="en-US" altLang="zh-CN" b="1" dirty="0">
                <a:solidFill>
                  <a:srgbClr val="FF0000"/>
                </a:solidFill>
                <a:latin typeface="+mn-ea"/>
              </a:rPr>
              <a:t>C</a:t>
            </a:r>
            <a:r>
              <a:rPr lang="zh-CN" altLang="en-US" b="1" dirty="0">
                <a:solidFill>
                  <a:srgbClr val="FF0000"/>
                </a:solidFill>
                <a:latin typeface="+mn-ea"/>
              </a:rPr>
              <a:t>  </a:t>
            </a:r>
            <a:r>
              <a:rPr lang="zh-CN" altLang="en-US" dirty="0">
                <a:latin typeface="+mn-ea"/>
              </a:rPr>
              <a:t>）。</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、个人平均收入</a:t>
            </a:r>
          </a:p>
          <a:p>
            <a:pPr algn="l">
              <a:lnSpc>
                <a:spcPct val="150000"/>
              </a:lnSpc>
              <a:spcAft>
                <a:spcPts val="1200"/>
              </a:spcAft>
            </a:pPr>
            <a:r>
              <a:rPr lang="en-US" altLang="zh-CN" dirty="0">
                <a:latin typeface="+mn-ea"/>
              </a:rPr>
              <a:t>B</a:t>
            </a:r>
            <a:r>
              <a:rPr lang="zh-CN" altLang="en-US" dirty="0">
                <a:latin typeface="+mn-ea"/>
              </a:rPr>
              <a:t>、夫妻平均收入</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、家庭平均收入</a:t>
            </a:r>
          </a:p>
          <a:p>
            <a:pPr algn="l">
              <a:lnSpc>
                <a:spcPct val="150000"/>
              </a:lnSpc>
              <a:spcAft>
                <a:spcPts val="1200"/>
              </a:spcAft>
            </a:pPr>
            <a:r>
              <a:rPr lang="en-US" altLang="zh-CN" dirty="0">
                <a:latin typeface="+mn-ea"/>
              </a:rPr>
              <a:t>D</a:t>
            </a:r>
            <a:r>
              <a:rPr lang="zh-CN" altLang="en-US" dirty="0">
                <a:latin typeface="+mn-ea"/>
              </a:rPr>
              <a:t>、地区平均收入</a:t>
            </a:r>
            <a:endParaRPr lang="zh-CN" altLang="zh-CN"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706380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679" y="2083982"/>
            <a:ext cx="9335386" cy="4288907"/>
          </a:xfrm>
        </p:spPr>
        <p:txBody>
          <a:bodyPr anchor="ctr"/>
          <a:lstStyle/>
          <a:p>
            <a:pPr algn="l">
              <a:lnSpc>
                <a:spcPct val="150000"/>
              </a:lnSpc>
              <a:spcAft>
                <a:spcPts val="1200"/>
              </a:spcAft>
            </a:pPr>
            <a:r>
              <a:rPr lang="zh-CN" altLang="en-US" sz="1800" dirty="0">
                <a:latin typeface="+mn-ea"/>
              </a:rPr>
              <a:t>根据国务院</a:t>
            </a:r>
            <a:r>
              <a:rPr lang="en-US" altLang="zh-CN" sz="1800" dirty="0">
                <a:latin typeface="+mn-ea"/>
              </a:rPr>
              <a:t>1999</a:t>
            </a:r>
            <a:r>
              <a:rPr lang="zh-CN" altLang="en-US" sz="1800" dirty="0">
                <a:latin typeface="+mn-ea"/>
              </a:rPr>
              <a:t>年颁布的</a:t>
            </a:r>
            <a:r>
              <a:rPr lang="en-US" altLang="zh-CN" sz="1800" dirty="0">
                <a:latin typeface="+mn-ea"/>
              </a:rPr>
              <a:t>《</a:t>
            </a:r>
            <a:r>
              <a:rPr lang="zh-CN" altLang="en-US" sz="1800" dirty="0">
                <a:latin typeface="+mn-ea"/>
              </a:rPr>
              <a:t>城市居民最低生活保障条例</a:t>
            </a:r>
            <a:r>
              <a:rPr lang="en-US" altLang="zh-CN" sz="1800" dirty="0">
                <a:latin typeface="+mn-ea"/>
              </a:rPr>
              <a:t>》</a:t>
            </a:r>
            <a:r>
              <a:rPr lang="zh-CN" altLang="en-US" sz="1800" dirty="0">
                <a:latin typeface="+mn-ea"/>
              </a:rPr>
              <a:t>，把家庭人均收入低于当地最低生活保障标准的城镇居民作为救助对象，具体包括（     ）。</a:t>
            </a:r>
            <a:endParaRPr lang="en-US" altLang="zh-CN" sz="1800" dirty="0">
              <a:latin typeface="+mn-ea"/>
            </a:endParaRPr>
          </a:p>
          <a:p>
            <a:pPr algn="l">
              <a:lnSpc>
                <a:spcPct val="150000"/>
              </a:lnSpc>
              <a:spcAft>
                <a:spcPts val="1200"/>
              </a:spcAft>
            </a:pPr>
            <a:r>
              <a:rPr lang="en-US" altLang="zh-CN" sz="1800" dirty="0">
                <a:latin typeface="+mn-ea"/>
              </a:rPr>
              <a:t>A</a:t>
            </a:r>
            <a:r>
              <a:rPr lang="zh-CN" altLang="en-US" sz="1800" dirty="0">
                <a:latin typeface="+mn-ea"/>
              </a:rPr>
              <a:t>、</a:t>
            </a:r>
            <a:r>
              <a:rPr lang="en-US" altLang="zh-CN" sz="1800" dirty="0">
                <a:latin typeface="+mn-ea"/>
              </a:rPr>
              <a:t>“</a:t>
            </a:r>
            <a:r>
              <a:rPr lang="zh-CN" altLang="en-US" sz="1800" dirty="0">
                <a:latin typeface="+mn-ea"/>
              </a:rPr>
              <a:t>三无”对象，即无固定收入、无劳动力、无法定赡养人或抚养人的居民</a:t>
            </a:r>
          </a:p>
          <a:p>
            <a:pPr algn="l">
              <a:lnSpc>
                <a:spcPct val="150000"/>
              </a:lnSpc>
              <a:spcAft>
                <a:spcPts val="1200"/>
              </a:spcAft>
            </a:pPr>
            <a:r>
              <a:rPr lang="en-US" altLang="zh-CN" sz="1800" dirty="0">
                <a:latin typeface="+mn-ea"/>
              </a:rPr>
              <a:t>B</a:t>
            </a:r>
            <a:r>
              <a:rPr lang="zh-CN" altLang="en-US" sz="1800" dirty="0">
                <a:latin typeface="+mn-ea"/>
              </a:rPr>
              <a:t>、家庭中虽有在职人员，但因赡养、抚养系数高，或所在单位经济效益差，收入降低，生活困难的居民</a:t>
            </a:r>
          </a:p>
          <a:p>
            <a:pPr algn="l">
              <a:lnSpc>
                <a:spcPct val="150000"/>
              </a:lnSpc>
              <a:spcAft>
                <a:spcPts val="1200"/>
              </a:spcAft>
            </a:pPr>
            <a:r>
              <a:rPr lang="en-US" altLang="zh-CN" sz="1800" dirty="0">
                <a:latin typeface="+mn-ea"/>
              </a:rPr>
              <a:t>C</a:t>
            </a:r>
            <a:r>
              <a:rPr lang="zh-CN" altLang="en-US" sz="1800" dirty="0">
                <a:latin typeface="+mn-ea"/>
              </a:rPr>
              <a:t>、失业保险期满不能就业而符合社会救济条件的居民</a:t>
            </a:r>
          </a:p>
          <a:p>
            <a:pPr algn="l">
              <a:lnSpc>
                <a:spcPct val="150000"/>
              </a:lnSpc>
              <a:spcAft>
                <a:spcPts val="1200"/>
              </a:spcAft>
            </a:pPr>
            <a:r>
              <a:rPr lang="en-US" altLang="zh-CN" sz="1800" dirty="0">
                <a:latin typeface="+mn-ea"/>
              </a:rPr>
              <a:t>D</a:t>
            </a:r>
            <a:r>
              <a:rPr lang="zh-CN" altLang="en-US" sz="1800" dirty="0">
                <a:latin typeface="+mn-ea"/>
              </a:rPr>
              <a:t>、医疗保险期满不能就业而符合社会救济条件的居民</a:t>
            </a:r>
          </a:p>
          <a:p>
            <a:pPr algn="l">
              <a:lnSpc>
                <a:spcPct val="150000"/>
              </a:lnSpc>
              <a:spcAft>
                <a:spcPts val="1200"/>
              </a:spcAft>
            </a:pPr>
            <a:r>
              <a:rPr lang="en-US" altLang="zh-CN" sz="1800" dirty="0">
                <a:latin typeface="+mn-ea"/>
              </a:rPr>
              <a:t>E</a:t>
            </a:r>
            <a:r>
              <a:rPr lang="zh-CN" altLang="en-US" sz="1800" dirty="0">
                <a:latin typeface="+mn-ea"/>
              </a:rPr>
              <a:t>、由于各种原因造成生活低于最低生活保障标准的其他居民</a:t>
            </a:r>
            <a:endParaRPr lang="zh-CN" altLang="zh-CN" sz="1800" dirty="0">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47338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8679" y="2083982"/>
            <a:ext cx="9335386" cy="4288907"/>
          </a:xfrm>
        </p:spPr>
        <p:txBody>
          <a:bodyPr anchor="ctr"/>
          <a:lstStyle/>
          <a:p>
            <a:pPr algn="l">
              <a:lnSpc>
                <a:spcPct val="150000"/>
              </a:lnSpc>
              <a:spcAft>
                <a:spcPts val="1200"/>
              </a:spcAft>
            </a:pPr>
            <a:r>
              <a:rPr lang="zh-CN" altLang="en-US" sz="1800" dirty="0">
                <a:latin typeface="+mn-ea"/>
              </a:rPr>
              <a:t>根据国务院</a:t>
            </a:r>
            <a:r>
              <a:rPr lang="en-US" altLang="zh-CN" sz="1800" dirty="0">
                <a:latin typeface="+mn-ea"/>
              </a:rPr>
              <a:t>1999</a:t>
            </a:r>
            <a:r>
              <a:rPr lang="zh-CN" altLang="en-US" sz="1800" dirty="0">
                <a:latin typeface="+mn-ea"/>
              </a:rPr>
              <a:t>年颁布的</a:t>
            </a:r>
            <a:r>
              <a:rPr lang="en-US" altLang="zh-CN" sz="1800" dirty="0">
                <a:latin typeface="+mn-ea"/>
              </a:rPr>
              <a:t>《</a:t>
            </a:r>
            <a:r>
              <a:rPr lang="zh-CN" altLang="en-US" sz="1800" dirty="0">
                <a:latin typeface="+mn-ea"/>
              </a:rPr>
              <a:t>城市居民最低生活保障条例</a:t>
            </a:r>
            <a:r>
              <a:rPr lang="en-US" altLang="zh-CN" sz="1800" dirty="0">
                <a:latin typeface="+mn-ea"/>
              </a:rPr>
              <a:t>》</a:t>
            </a:r>
            <a:r>
              <a:rPr lang="zh-CN" altLang="en-US" sz="1800" dirty="0">
                <a:latin typeface="+mn-ea"/>
              </a:rPr>
              <a:t>，把家庭人均收入低于当地最低生活保障标准的城镇居民作为救助对象，具体包括（   </a:t>
            </a:r>
            <a:r>
              <a:rPr lang="en-US" altLang="zh-CN" sz="1800" b="1" dirty="0">
                <a:solidFill>
                  <a:srgbClr val="FF0000"/>
                </a:solidFill>
                <a:latin typeface="+mn-ea"/>
              </a:rPr>
              <a:t>ABCE</a:t>
            </a:r>
            <a:r>
              <a:rPr lang="zh-CN" altLang="en-US" sz="1800" dirty="0">
                <a:latin typeface="+mn-ea"/>
              </a:rPr>
              <a:t>  ）。</a:t>
            </a:r>
            <a:endParaRPr lang="en-US" altLang="zh-CN" sz="1800" dirty="0">
              <a:latin typeface="+mn-ea"/>
            </a:endParaRPr>
          </a:p>
          <a:p>
            <a:pPr algn="l">
              <a:lnSpc>
                <a:spcPct val="150000"/>
              </a:lnSpc>
              <a:spcAft>
                <a:spcPts val="1200"/>
              </a:spcAft>
            </a:pPr>
            <a:r>
              <a:rPr lang="en-US" altLang="zh-CN" sz="1800" b="1" dirty="0">
                <a:solidFill>
                  <a:srgbClr val="FF0000"/>
                </a:solidFill>
                <a:latin typeface="+mn-ea"/>
              </a:rPr>
              <a:t>A</a:t>
            </a:r>
            <a:r>
              <a:rPr lang="zh-CN" altLang="en-US" sz="1800" b="1" dirty="0">
                <a:solidFill>
                  <a:srgbClr val="FF0000"/>
                </a:solidFill>
                <a:latin typeface="+mn-ea"/>
              </a:rPr>
              <a:t>、</a:t>
            </a:r>
            <a:r>
              <a:rPr lang="en-US" altLang="zh-CN" sz="1800" b="1" dirty="0">
                <a:solidFill>
                  <a:srgbClr val="FF0000"/>
                </a:solidFill>
                <a:latin typeface="+mn-ea"/>
              </a:rPr>
              <a:t>“</a:t>
            </a:r>
            <a:r>
              <a:rPr lang="zh-CN" altLang="en-US" sz="1800" b="1" dirty="0">
                <a:solidFill>
                  <a:srgbClr val="FF0000"/>
                </a:solidFill>
                <a:latin typeface="+mn-ea"/>
              </a:rPr>
              <a:t>三无”对象，即无固定收入、无劳动力、无法定赡养人或抚养人的居民</a:t>
            </a:r>
          </a:p>
          <a:p>
            <a:pPr algn="l">
              <a:lnSpc>
                <a:spcPct val="150000"/>
              </a:lnSpc>
              <a:spcAft>
                <a:spcPts val="1200"/>
              </a:spcAft>
            </a:pPr>
            <a:r>
              <a:rPr lang="en-US" altLang="zh-CN" sz="1800" b="1" dirty="0">
                <a:solidFill>
                  <a:srgbClr val="FF0000"/>
                </a:solidFill>
                <a:latin typeface="+mn-ea"/>
              </a:rPr>
              <a:t>B</a:t>
            </a:r>
            <a:r>
              <a:rPr lang="zh-CN" altLang="en-US" sz="1800" b="1" dirty="0">
                <a:solidFill>
                  <a:srgbClr val="FF0000"/>
                </a:solidFill>
                <a:latin typeface="+mn-ea"/>
              </a:rPr>
              <a:t>、家庭中虽有在职人员，但因赡养、抚养系数高，或所在单位经济效益差，收入降低，生活困难的居民</a:t>
            </a:r>
          </a:p>
          <a:p>
            <a:pPr algn="l">
              <a:lnSpc>
                <a:spcPct val="150000"/>
              </a:lnSpc>
              <a:spcAft>
                <a:spcPts val="1200"/>
              </a:spcAft>
            </a:pPr>
            <a:r>
              <a:rPr lang="en-US" altLang="zh-CN" sz="1800" b="1" dirty="0">
                <a:solidFill>
                  <a:srgbClr val="FF0000"/>
                </a:solidFill>
                <a:latin typeface="+mn-ea"/>
              </a:rPr>
              <a:t>C</a:t>
            </a:r>
            <a:r>
              <a:rPr lang="zh-CN" altLang="en-US" sz="1800" b="1" dirty="0">
                <a:solidFill>
                  <a:srgbClr val="FF0000"/>
                </a:solidFill>
                <a:latin typeface="+mn-ea"/>
              </a:rPr>
              <a:t>、失业保险期满不能就业而符合社会救济条件的居民</a:t>
            </a:r>
          </a:p>
          <a:p>
            <a:pPr algn="l">
              <a:lnSpc>
                <a:spcPct val="150000"/>
              </a:lnSpc>
              <a:spcAft>
                <a:spcPts val="1200"/>
              </a:spcAft>
            </a:pPr>
            <a:r>
              <a:rPr lang="en-US" altLang="zh-CN" sz="1800" dirty="0">
                <a:latin typeface="+mn-ea"/>
              </a:rPr>
              <a:t>D</a:t>
            </a:r>
            <a:r>
              <a:rPr lang="zh-CN" altLang="en-US" sz="1800" dirty="0">
                <a:latin typeface="+mn-ea"/>
              </a:rPr>
              <a:t>、医疗保险期满不能就业而符合社会救济条件的居民</a:t>
            </a:r>
          </a:p>
          <a:p>
            <a:pPr algn="l">
              <a:lnSpc>
                <a:spcPct val="150000"/>
              </a:lnSpc>
              <a:spcAft>
                <a:spcPts val="1200"/>
              </a:spcAft>
            </a:pPr>
            <a:r>
              <a:rPr lang="en-US" altLang="zh-CN" sz="1800" b="1" dirty="0">
                <a:solidFill>
                  <a:srgbClr val="FF0000"/>
                </a:solidFill>
                <a:latin typeface="+mn-ea"/>
              </a:rPr>
              <a:t>E</a:t>
            </a:r>
            <a:r>
              <a:rPr lang="zh-CN" altLang="en-US" sz="1800" b="1" dirty="0">
                <a:solidFill>
                  <a:srgbClr val="FF0000"/>
                </a:solidFill>
                <a:latin typeface="+mn-ea"/>
              </a:rPr>
              <a:t>、由于各种原因造成生活低于最低生活保障标准的其他居民</a:t>
            </a:r>
            <a:endParaRPr lang="zh-CN" altLang="zh-CN" sz="1800" b="1" dirty="0">
              <a:solidFill>
                <a:srgbClr val="FF0000"/>
              </a:solidFill>
              <a:latin typeface="+mn-ea"/>
            </a:endParaRPr>
          </a:p>
        </p:txBody>
      </p:sp>
      <p:sp>
        <p:nvSpPr>
          <p:cNvPr id="5" name="TextBox 3">
            <a:extLst>
              <a:ext uri="{FF2B5EF4-FFF2-40B4-BE49-F238E27FC236}">
                <a16:creationId xmlns:a16="http://schemas.microsoft.com/office/drawing/2014/main" id="{2BDAE063-0AB1-4A03-9734-C07529E11B3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80802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9F81B81-D61F-467B-8B3F-AB9B6764EE0F}"/>
              </a:ext>
            </a:extLst>
          </p:cNvPr>
          <p:cNvGrpSpPr/>
          <p:nvPr/>
        </p:nvGrpSpPr>
        <p:grpSpPr>
          <a:xfrm>
            <a:off x="753948" y="2240495"/>
            <a:ext cx="5311771" cy="400110"/>
            <a:chOff x="323080" y="2148716"/>
            <a:chExt cx="5311771" cy="400110"/>
          </a:xfrm>
        </p:grpSpPr>
        <p:sp>
          <p:nvSpPr>
            <p:cNvPr id="9" name="文本框 8">
              <a:extLst>
                <a:ext uri="{FF2B5EF4-FFF2-40B4-BE49-F238E27FC236}">
                  <a16:creationId xmlns:a16="http://schemas.microsoft.com/office/drawing/2014/main" id="{19357AEA-E11E-4940-B64E-6D6A40B3B4E9}"/>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D7FFEEF0-FE7C-4B25-B0E7-938A803177B5}"/>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5" name="矩形 4">
            <a:extLst>
              <a:ext uri="{FF2B5EF4-FFF2-40B4-BE49-F238E27FC236}">
                <a16:creationId xmlns:a16="http://schemas.microsoft.com/office/drawing/2014/main" id="{6E4FEC99-2689-40A9-9444-B97231A4DC48}"/>
              </a:ext>
            </a:extLst>
          </p:cNvPr>
          <p:cNvSpPr/>
          <p:nvPr/>
        </p:nvSpPr>
        <p:spPr>
          <a:xfrm>
            <a:off x="1587168" y="3429000"/>
            <a:ext cx="9836569"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城市居民最低生活保障标准</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，又称为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城市居民最低生活保障线</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，是国家为救济社会成员中收入难以维持其基本生活需求的人口而制定的一种社会救济标准。</a:t>
            </a:r>
          </a:p>
        </p:txBody>
      </p:sp>
      <p:sp>
        <p:nvSpPr>
          <p:cNvPr id="2" name="矩形 1">
            <a:extLst>
              <a:ext uri="{FF2B5EF4-FFF2-40B4-BE49-F238E27FC236}">
                <a16:creationId xmlns:a16="http://schemas.microsoft.com/office/drawing/2014/main" id="{A5C93538-2096-45AB-9FDF-636287976B2D}"/>
              </a:ext>
            </a:extLst>
          </p:cNvPr>
          <p:cNvSpPr/>
          <p:nvPr/>
        </p:nvSpPr>
        <p:spPr>
          <a:xfrm>
            <a:off x="915002" y="165749"/>
            <a:ext cx="38523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13.2.3.0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城市居民最低生活保障标准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2EBE19DD-FF1F-4A29-B8B3-1040F8A3873E}"/>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17" name="矩形 16">
            <a:extLst>
              <a:ext uri="{FF2B5EF4-FFF2-40B4-BE49-F238E27FC236}">
                <a16:creationId xmlns:a16="http://schemas.microsoft.com/office/drawing/2014/main" id="{CD996874-C600-4454-B13B-80E122FA1B00}"/>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31212103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35351-DC9F-40B2-8A76-FB6ABFC84F77}"/>
              </a:ext>
            </a:extLst>
          </p:cNvPr>
          <p:cNvSpPr/>
          <p:nvPr/>
        </p:nvSpPr>
        <p:spPr>
          <a:xfrm>
            <a:off x="1675854" y="3429000"/>
            <a:ext cx="9639300" cy="2461700"/>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最低生活保障制度是建立在</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相对贫困基础</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上的，因此，当大多数人的生活水平随经济发展而上升时，只有适度地提高被救济者的最低生活保障水平，才能避免相对贫困的差距增大，减少受保障对象的社会生活、经济及心理风险，真正为社会起到</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最后一道社会安全网</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的保障作用。</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16" name="矩形 15">
            <a:extLst>
              <a:ext uri="{FF2B5EF4-FFF2-40B4-BE49-F238E27FC236}">
                <a16:creationId xmlns:a16="http://schemas.microsoft.com/office/drawing/2014/main" id="{8CB071D0-1751-4A70-B649-11BF4A2F28C9}"/>
              </a:ext>
            </a:extLst>
          </p:cNvPr>
          <p:cNvSpPr/>
          <p:nvPr/>
        </p:nvSpPr>
        <p:spPr>
          <a:xfrm>
            <a:off x="915002" y="165749"/>
            <a:ext cx="38523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13.2.3.0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城市居民最低生活保障标准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650E92F8-1FE0-4F06-B318-3F920B239BEB}"/>
              </a:ext>
            </a:extLst>
          </p:cNvPr>
          <p:cNvGrpSpPr/>
          <p:nvPr/>
        </p:nvGrpSpPr>
        <p:grpSpPr>
          <a:xfrm>
            <a:off x="753948" y="2240495"/>
            <a:ext cx="5311771" cy="400110"/>
            <a:chOff x="323080" y="2148716"/>
            <a:chExt cx="5311771" cy="400110"/>
          </a:xfrm>
        </p:grpSpPr>
        <p:sp>
          <p:nvSpPr>
            <p:cNvPr id="18" name="文本框 17">
              <a:extLst>
                <a:ext uri="{FF2B5EF4-FFF2-40B4-BE49-F238E27FC236}">
                  <a16:creationId xmlns:a16="http://schemas.microsoft.com/office/drawing/2014/main" id="{178973F4-7915-4138-A333-823E2CE4E871}"/>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9B44D225-0CBE-4FCD-8FDA-C7741ED90B92}"/>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0" name="文本框 19">
            <a:extLst>
              <a:ext uri="{FF2B5EF4-FFF2-40B4-BE49-F238E27FC236}">
                <a16:creationId xmlns:a16="http://schemas.microsoft.com/office/drawing/2014/main" id="{01B33F40-2F15-4FE4-9DEA-3762FEBBEDFE}"/>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1" name="矩形 20">
            <a:extLst>
              <a:ext uri="{FF2B5EF4-FFF2-40B4-BE49-F238E27FC236}">
                <a16:creationId xmlns:a16="http://schemas.microsoft.com/office/drawing/2014/main" id="{A8666B6A-BB34-4F36-9454-19EB1C4E1A5D}"/>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32211598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标准的确定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矩形 4">
            <a:extLst>
              <a:ext uri="{FF2B5EF4-FFF2-40B4-BE49-F238E27FC236}">
                <a16:creationId xmlns:a16="http://schemas.microsoft.com/office/drawing/2014/main" id="{FB87AFF2-531A-4323-9F10-0DF9F035381E}"/>
              </a:ext>
            </a:extLst>
          </p:cNvPr>
          <p:cNvSpPr/>
          <p:nvPr/>
        </p:nvSpPr>
        <p:spPr>
          <a:xfrm>
            <a:off x="2262075" y="3059668"/>
            <a:ext cx="27238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调整最低生活标准</a:t>
            </a:r>
            <a:r>
              <a:rPr kumimoji="0" lang="zh-CN" altLang="en-US" sz="18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a:t>
            </a:r>
            <a:r>
              <a:rPr kumimoji="0" lang="zh-CN" altLang="zh-CN" sz="1800" b="1"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原则</a:t>
            </a:r>
            <a:endParaRPr kumimoji="0" lang="zh-CN" altLang="en-US" sz="18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6" name="矩形 5">
            <a:extLst>
              <a:ext uri="{FF2B5EF4-FFF2-40B4-BE49-F238E27FC236}">
                <a16:creationId xmlns:a16="http://schemas.microsoft.com/office/drawing/2014/main" id="{60CB37C3-6CF5-4BCD-AFCC-22016536E434}"/>
              </a:ext>
            </a:extLst>
          </p:cNvPr>
          <p:cNvSpPr/>
          <p:nvPr/>
        </p:nvSpPr>
        <p:spPr>
          <a:xfrm>
            <a:off x="2100319" y="3825985"/>
            <a:ext cx="7991362" cy="87440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分享经济发展的成果。</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这意味着被救济对象的最低生活保障标准应随着全体劳动者平均工资的提高而相应地提高。</a:t>
            </a:r>
          </a:p>
        </p:txBody>
      </p:sp>
      <p:sp>
        <p:nvSpPr>
          <p:cNvPr id="7" name="矩形 6">
            <a:extLst>
              <a:ext uri="{FF2B5EF4-FFF2-40B4-BE49-F238E27FC236}">
                <a16:creationId xmlns:a16="http://schemas.microsoft.com/office/drawing/2014/main" id="{6D33FD2F-3788-4027-8BC5-0A1A653F5D34}"/>
              </a:ext>
            </a:extLst>
          </p:cNvPr>
          <p:cNvSpPr/>
          <p:nvPr/>
        </p:nvSpPr>
        <p:spPr>
          <a:xfrm>
            <a:off x="2100319" y="5097377"/>
            <a:ext cx="7991362" cy="36933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与物价水平挂钩。</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物价指数直接影响着人们的实际收入。</a:t>
            </a:r>
          </a:p>
        </p:txBody>
      </p:sp>
      <p:grpSp>
        <p:nvGrpSpPr>
          <p:cNvPr id="16" name="组合 15">
            <a:extLst>
              <a:ext uri="{FF2B5EF4-FFF2-40B4-BE49-F238E27FC236}">
                <a16:creationId xmlns:a16="http://schemas.microsoft.com/office/drawing/2014/main" id="{C9153621-5D0F-4D35-9674-565EDD7FFAC4}"/>
              </a:ext>
            </a:extLst>
          </p:cNvPr>
          <p:cNvGrpSpPr/>
          <p:nvPr/>
        </p:nvGrpSpPr>
        <p:grpSpPr>
          <a:xfrm>
            <a:off x="753948" y="2240495"/>
            <a:ext cx="5311771" cy="400110"/>
            <a:chOff x="323080" y="2148716"/>
            <a:chExt cx="5311771" cy="400110"/>
          </a:xfrm>
        </p:grpSpPr>
        <p:sp>
          <p:nvSpPr>
            <p:cNvPr id="17" name="文本框 16">
              <a:extLst>
                <a:ext uri="{FF2B5EF4-FFF2-40B4-BE49-F238E27FC236}">
                  <a16:creationId xmlns:a16="http://schemas.microsoft.com/office/drawing/2014/main" id="{D8755906-36B3-4C0A-9CFC-D03AF3AECF1B}"/>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CC3781A5-7E4A-4BEE-871B-084C2F027B0A}"/>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9" name="文本框 18">
            <a:extLst>
              <a:ext uri="{FF2B5EF4-FFF2-40B4-BE49-F238E27FC236}">
                <a16:creationId xmlns:a16="http://schemas.microsoft.com/office/drawing/2014/main" id="{3B56B1BB-5196-4716-9CE1-7BD1E4AF2DD5}"/>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0" name="矩形 19">
            <a:extLst>
              <a:ext uri="{FF2B5EF4-FFF2-40B4-BE49-F238E27FC236}">
                <a16:creationId xmlns:a16="http://schemas.microsoft.com/office/drawing/2014/main" id="{FBEA2B03-6636-44FC-990F-2FDD28FEBE46}"/>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956485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1499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微软雅黑"/>
                <a:cs typeface="+mn-cs"/>
              </a:rPr>
              <a:t>13.2.3.2 </a:t>
            </a:r>
            <a:r>
              <a:rPr kumimoji="0" lang="zh-CN" altLang="en-US" sz="1800" b="0" i="0" u="none" strike="noStrike" kern="1200" cap="none" spc="0" normalizeH="0" baseline="0" noProof="0">
                <a:ln>
                  <a:noFill/>
                </a:ln>
                <a:solidFill>
                  <a:prstClr val="black"/>
                </a:solidFill>
                <a:effectLst/>
                <a:uLnTx/>
                <a:uFillTx/>
                <a:latin typeface="Calibri"/>
                <a:ea typeface="微软雅黑"/>
                <a:cs typeface="+mn-cs"/>
              </a:rPr>
              <a:t>标准的测算</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20BEECB-3ED3-49A3-AD59-6F23373F934A}"/>
              </a:ext>
            </a:extLst>
          </p:cNvPr>
          <p:cNvSpPr/>
          <p:nvPr/>
        </p:nvSpPr>
        <p:spPr>
          <a:xfrm>
            <a:off x="2193529" y="3059668"/>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标准的测算</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1C2E4CEF-FCF5-4834-B33E-A51D3523048E}"/>
              </a:ext>
            </a:extLst>
          </p:cNvPr>
          <p:cNvSpPr/>
          <p:nvPr/>
        </p:nvSpPr>
        <p:spPr>
          <a:xfrm>
            <a:off x="2193529" y="3945525"/>
            <a:ext cx="9127614"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国际上度量贫困线主要有</a:t>
            </a:r>
            <a:r>
              <a:rPr kumimoji="0" lang="en-US"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种常用方法，即</a:t>
            </a:r>
            <a:r>
              <a:rPr kumimoji="0" lang="zh-CN"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市场菜篮法、恩格尔系数法、国际贫困标准</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0" lang="zh-CN" altLang="zh-CN" sz="18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生活形态法</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a:extLst>
              <a:ext uri="{FF2B5EF4-FFF2-40B4-BE49-F238E27FC236}">
                <a16:creationId xmlns:a16="http://schemas.microsoft.com/office/drawing/2014/main" id="{06856B46-7172-42D4-8ED8-C1A0C45A8DA8}"/>
              </a:ext>
            </a:extLst>
          </p:cNvPr>
          <p:cNvGrpSpPr/>
          <p:nvPr/>
        </p:nvGrpSpPr>
        <p:grpSpPr>
          <a:xfrm>
            <a:off x="753948" y="2240495"/>
            <a:ext cx="5311771" cy="400110"/>
            <a:chOff x="323080" y="2148716"/>
            <a:chExt cx="5311771" cy="400110"/>
          </a:xfrm>
        </p:grpSpPr>
        <p:sp>
          <p:nvSpPr>
            <p:cNvPr id="17" name="文本框 16">
              <a:extLst>
                <a:ext uri="{FF2B5EF4-FFF2-40B4-BE49-F238E27FC236}">
                  <a16:creationId xmlns:a16="http://schemas.microsoft.com/office/drawing/2014/main" id="{20BFD6F0-E67D-4DE8-B85E-274D08448CE6}"/>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94143AF8-06D6-4B0A-8A65-3184C5B3026C}"/>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9" name="文本框 18">
            <a:extLst>
              <a:ext uri="{FF2B5EF4-FFF2-40B4-BE49-F238E27FC236}">
                <a16:creationId xmlns:a16="http://schemas.microsoft.com/office/drawing/2014/main" id="{8B7105C4-C037-46F4-B7D7-0E905F732F7D}"/>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0" name="矩形 19">
            <a:extLst>
              <a:ext uri="{FF2B5EF4-FFF2-40B4-BE49-F238E27FC236}">
                <a16:creationId xmlns:a16="http://schemas.microsoft.com/office/drawing/2014/main" id="{6BBD9C06-DE6E-45E4-BFA0-8EE3FE95BA64}"/>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152594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1499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微软雅黑"/>
                <a:cs typeface="+mn-cs"/>
              </a:rPr>
              <a:t>13.2.3.2 </a:t>
            </a:r>
            <a:r>
              <a:rPr kumimoji="0" lang="zh-CN" altLang="en-US" sz="1800" b="0" i="0" u="none" strike="noStrike" kern="1200" cap="none" spc="0" normalizeH="0" baseline="0" noProof="0">
                <a:ln>
                  <a:noFill/>
                </a:ln>
                <a:solidFill>
                  <a:prstClr val="black"/>
                </a:solidFill>
                <a:effectLst/>
                <a:uLnTx/>
                <a:uFillTx/>
                <a:latin typeface="Calibri"/>
                <a:ea typeface="微软雅黑"/>
                <a:cs typeface="+mn-cs"/>
              </a:rPr>
              <a:t>标准的测算</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20BEECB-3ED3-49A3-AD59-6F23373F934A}"/>
              </a:ext>
            </a:extLst>
          </p:cNvPr>
          <p:cNvSpPr/>
          <p:nvPr/>
        </p:nvSpPr>
        <p:spPr>
          <a:xfrm>
            <a:off x="2193529" y="3059668"/>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标准的测算</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1C2E4CEF-FCF5-4834-B33E-A51D3523048E}"/>
              </a:ext>
            </a:extLst>
          </p:cNvPr>
          <p:cNvSpPr/>
          <p:nvPr/>
        </p:nvSpPr>
        <p:spPr>
          <a:xfrm>
            <a:off x="2193529" y="3890944"/>
            <a:ext cx="9127614" cy="128990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市场菜篮法又称“标准预算法”</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它首先要求确定一张生活必需品的清单，内容包括维持社会认定的最起码的生活水准的必需品的种类和数量，然后根据市场价格来计算拥有这些生活必需品需要多少现金，以此确定的现金金额就是贫困线，亦即最低生活保障线。</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a:extLst>
              <a:ext uri="{FF2B5EF4-FFF2-40B4-BE49-F238E27FC236}">
                <a16:creationId xmlns:a16="http://schemas.microsoft.com/office/drawing/2014/main" id="{73C9712F-1888-4493-ABDF-2BA60B2E9B2B}"/>
              </a:ext>
            </a:extLst>
          </p:cNvPr>
          <p:cNvGrpSpPr/>
          <p:nvPr/>
        </p:nvGrpSpPr>
        <p:grpSpPr>
          <a:xfrm>
            <a:off x="753948" y="2240495"/>
            <a:ext cx="5311771" cy="400110"/>
            <a:chOff x="323080" y="2148716"/>
            <a:chExt cx="5311771" cy="400110"/>
          </a:xfrm>
        </p:grpSpPr>
        <p:sp>
          <p:nvSpPr>
            <p:cNvPr id="17" name="文本框 16">
              <a:extLst>
                <a:ext uri="{FF2B5EF4-FFF2-40B4-BE49-F238E27FC236}">
                  <a16:creationId xmlns:a16="http://schemas.microsoft.com/office/drawing/2014/main" id="{DBF1AB68-101B-4F5A-A9EB-604015222B26}"/>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768F7D7E-3A5D-4453-BEEE-47F65D983F07}"/>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9" name="文本框 18">
            <a:extLst>
              <a:ext uri="{FF2B5EF4-FFF2-40B4-BE49-F238E27FC236}">
                <a16:creationId xmlns:a16="http://schemas.microsoft.com/office/drawing/2014/main" id="{630FC6B2-24D4-4E63-91E1-4AD1C67EA732}"/>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0" name="矩形 19">
            <a:extLst>
              <a:ext uri="{FF2B5EF4-FFF2-40B4-BE49-F238E27FC236}">
                <a16:creationId xmlns:a16="http://schemas.microsoft.com/office/drawing/2014/main" id="{3747C63F-90B4-427D-978F-4E47C1C83D87}"/>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116148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0058" y="2672881"/>
            <a:ext cx="9695788"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社会福利的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或者说</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非政府化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的方向比较明确，关键是要做好政府职能的转换，当前特别是需要对社会福利机构进行类别划分，转换经营机制，培育社会组织。</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C177301D-BB07-4692-9027-354FBF033FEF}"/>
              </a:ext>
            </a:extLst>
          </p:cNvPr>
          <p:cNvGrpSpPr/>
          <p:nvPr/>
        </p:nvGrpSpPr>
        <p:grpSpPr>
          <a:xfrm>
            <a:off x="615616" y="2131057"/>
            <a:ext cx="6813403" cy="400110"/>
            <a:chOff x="395279" y="2120040"/>
            <a:chExt cx="6813403" cy="400110"/>
          </a:xfrm>
        </p:grpSpPr>
        <p:sp>
          <p:nvSpPr>
            <p:cNvPr id="9" name="文本框 8">
              <a:extLst>
                <a:ext uri="{FF2B5EF4-FFF2-40B4-BE49-F238E27FC236}">
                  <a16:creationId xmlns:a16="http://schemas.microsoft.com/office/drawing/2014/main" id="{8A98C385-CADB-4443-B41B-1627ACDC614D}"/>
                </a:ext>
              </a:extLst>
            </p:cNvPr>
            <p:cNvSpPr txBox="1"/>
            <p:nvPr/>
          </p:nvSpPr>
          <p:spPr>
            <a:xfrm>
              <a:off x="395279" y="2120040"/>
              <a:ext cx="537518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11.3.2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二、我国现行福利制度的改革与思考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415B315-8EA0-40E2-8142-C0821AD0B17D}"/>
                </a:ext>
              </a:extLst>
            </p:cNvPr>
            <p:cNvSpPr txBox="1"/>
            <p:nvPr/>
          </p:nvSpPr>
          <p:spPr>
            <a:xfrm>
              <a:off x="5770468" y="212004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pic>
        <p:nvPicPr>
          <p:cNvPr id="2" name="图片 1">
            <a:extLst>
              <a:ext uri="{FF2B5EF4-FFF2-40B4-BE49-F238E27FC236}">
                <a16:creationId xmlns:a16="http://schemas.microsoft.com/office/drawing/2014/main" id="{2BBCE5D1-F07E-496D-B01C-370AAD812CAC}"/>
              </a:ext>
            </a:extLst>
          </p:cNvPr>
          <p:cNvPicPr>
            <a:picLocks noChangeAspect="1"/>
          </p:cNvPicPr>
          <p:nvPr/>
        </p:nvPicPr>
        <p:blipFill>
          <a:blip r:embed="rId3"/>
          <a:stretch>
            <a:fillRect/>
          </a:stretch>
        </p:blipFill>
        <p:spPr>
          <a:xfrm>
            <a:off x="8776536" y="9991"/>
            <a:ext cx="4006306" cy="2086471"/>
          </a:xfrm>
          <a:prstGeom prst="rect">
            <a:avLst/>
          </a:prstGeom>
        </p:spPr>
      </p:pic>
      <p:grpSp>
        <p:nvGrpSpPr>
          <p:cNvPr id="3" name="组合 2">
            <a:extLst>
              <a:ext uri="{FF2B5EF4-FFF2-40B4-BE49-F238E27FC236}">
                <a16:creationId xmlns:a16="http://schemas.microsoft.com/office/drawing/2014/main" id="{ADEE2E42-E83C-4BAA-B222-2DD59385F84B}"/>
              </a:ext>
            </a:extLst>
          </p:cNvPr>
          <p:cNvGrpSpPr/>
          <p:nvPr/>
        </p:nvGrpSpPr>
        <p:grpSpPr>
          <a:xfrm>
            <a:off x="1960058" y="4457679"/>
            <a:ext cx="4257897" cy="1697068"/>
            <a:chOff x="1960058" y="4457679"/>
            <a:chExt cx="4257897" cy="1697068"/>
          </a:xfrm>
        </p:grpSpPr>
        <p:sp>
          <p:nvSpPr>
            <p:cNvPr id="16" name="Rectangle 1">
              <a:extLst>
                <a:ext uri="{FF2B5EF4-FFF2-40B4-BE49-F238E27FC236}">
                  <a16:creationId xmlns:a16="http://schemas.microsoft.com/office/drawing/2014/main" id="{436D8CCC-347D-4D58-9948-252CA7D04347}"/>
                </a:ext>
              </a:extLst>
            </p:cNvPr>
            <p:cNvSpPr/>
            <p:nvPr/>
          </p:nvSpPr>
          <p:spPr>
            <a:xfrm>
              <a:off x="1960058" y="4457679"/>
              <a:ext cx="3926075" cy="400110"/>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、进一步明确政府的责任和职能</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7" name="Rectangle 9">
              <a:extLst>
                <a:ext uri="{FF2B5EF4-FFF2-40B4-BE49-F238E27FC236}">
                  <a16:creationId xmlns:a16="http://schemas.microsoft.com/office/drawing/2014/main" id="{289BDC2F-E840-4689-88EF-10598134E010}"/>
                </a:ext>
              </a:extLst>
            </p:cNvPr>
            <p:cNvSpPr/>
            <p:nvPr/>
          </p:nvSpPr>
          <p:spPr>
            <a:xfrm>
              <a:off x="1960058" y="5754637"/>
              <a:ext cx="4182555" cy="400110"/>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3</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、积极探索农村社会福利的新机制</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8" name="Rectangle 10">
              <a:extLst>
                <a:ext uri="{FF2B5EF4-FFF2-40B4-BE49-F238E27FC236}">
                  <a16:creationId xmlns:a16="http://schemas.microsoft.com/office/drawing/2014/main" id="{C0785A98-62A9-426A-AF3F-94945BDC6917}"/>
                </a:ext>
              </a:extLst>
            </p:cNvPr>
            <p:cNvSpPr/>
            <p:nvPr/>
          </p:nvSpPr>
          <p:spPr>
            <a:xfrm>
              <a:off x="1960058" y="5106158"/>
              <a:ext cx="4257897" cy="400110"/>
            </a:xfrm>
            <a:prstGeom prst="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2</a:t>
              </a:r>
              <a:r>
                <a:rPr kumimoji="0" lang="zh-CN" altLang="en-US" sz="2000" b="0" i="0" u="none" strike="noStrike" kern="1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、将社区作为社会福利的重要载体</a:t>
              </a:r>
              <a:endParaRPr kumimoji="0" lang="en-GB" sz="20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grpSp>
      <p:sp>
        <p:nvSpPr>
          <p:cNvPr id="4" name="矩形 3">
            <a:extLst>
              <a:ext uri="{FF2B5EF4-FFF2-40B4-BE49-F238E27FC236}">
                <a16:creationId xmlns:a16="http://schemas.microsoft.com/office/drawing/2014/main" id="{29B0C559-CBC5-4FF3-B516-59892D0FB8D2}"/>
              </a:ext>
            </a:extLst>
          </p:cNvPr>
          <p:cNvSpPr/>
          <p:nvPr/>
        </p:nvSpPr>
        <p:spPr>
          <a:xfrm>
            <a:off x="974704" y="169485"/>
            <a:ext cx="45661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二、我国现行福利制度的改革与思考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EB06FAA7-5C68-48BC-91FE-AF21C30C456E}"/>
              </a:ext>
            </a:extLst>
          </p:cNvPr>
          <p:cNvSpPr txBox="1"/>
          <p:nvPr/>
        </p:nvSpPr>
        <p:spPr>
          <a:xfrm>
            <a:off x="327812" y="952864"/>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56BBF56D-4765-41A0-90C5-72D994906F16}"/>
              </a:ext>
            </a:extLst>
          </p:cNvPr>
          <p:cNvSpPr/>
          <p:nvPr/>
        </p:nvSpPr>
        <p:spPr>
          <a:xfrm>
            <a:off x="658989" y="1551799"/>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中国社会福利制度的改革</a:t>
            </a:r>
          </a:p>
        </p:txBody>
      </p:sp>
    </p:spTree>
    <p:extLst>
      <p:ext uri="{BB962C8B-B14F-4D97-AF65-F5344CB8AC3E}">
        <p14:creationId xmlns:p14="http://schemas.microsoft.com/office/powerpoint/2010/main" val="167913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1499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微软雅黑"/>
                <a:cs typeface="+mn-cs"/>
              </a:rPr>
              <a:t>13.2.3.2 </a:t>
            </a:r>
            <a:r>
              <a:rPr kumimoji="0" lang="zh-CN" altLang="en-US" sz="1800" b="0" i="0" u="none" strike="noStrike" kern="1200" cap="none" spc="0" normalizeH="0" baseline="0" noProof="0">
                <a:ln>
                  <a:noFill/>
                </a:ln>
                <a:solidFill>
                  <a:prstClr val="black"/>
                </a:solidFill>
                <a:effectLst/>
                <a:uLnTx/>
                <a:uFillTx/>
                <a:latin typeface="Calibri"/>
                <a:ea typeface="微软雅黑"/>
                <a:cs typeface="+mn-cs"/>
              </a:rPr>
              <a:t>标准的测算</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20BEECB-3ED3-49A3-AD59-6F23373F934A}"/>
              </a:ext>
            </a:extLst>
          </p:cNvPr>
          <p:cNvSpPr/>
          <p:nvPr/>
        </p:nvSpPr>
        <p:spPr>
          <a:xfrm>
            <a:off x="2193529" y="3059668"/>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标准的测算</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1C2E4CEF-FCF5-4834-B33E-A51D3523048E}"/>
              </a:ext>
            </a:extLst>
          </p:cNvPr>
          <p:cNvSpPr/>
          <p:nvPr/>
        </p:nvSpPr>
        <p:spPr>
          <a:xfrm>
            <a:off x="2193529" y="3890944"/>
            <a:ext cx="9127614"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恩格尔系数法</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建立在恩格尔定律的基础上，它以食品消费支出除以已知的恩格尔系数</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即食品消费支出占总消费支出的比例</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来求出所需的消费支出。</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64580014-EE91-4609-A991-440403F2D7F7}"/>
              </a:ext>
            </a:extLst>
          </p:cNvPr>
          <p:cNvSpPr/>
          <p:nvPr/>
        </p:nvSpPr>
        <p:spPr>
          <a:xfrm>
            <a:off x="2193529" y="5178043"/>
            <a:ext cx="8605100"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恩格尔系数在</a:t>
            </a:r>
            <a:r>
              <a:rPr kumimoji="0" lang="en-US" altLang="zh-CN" sz="1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60%</a:t>
            </a:r>
            <a:r>
              <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以上的属于贫困，所以用这个数据求出的消费支出即为贫困线，亦即最低生活保障线。</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a:extLst>
              <a:ext uri="{FF2B5EF4-FFF2-40B4-BE49-F238E27FC236}">
                <a16:creationId xmlns:a16="http://schemas.microsoft.com/office/drawing/2014/main" id="{079356B8-18DB-4D5C-843F-684CF52FE53C}"/>
              </a:ext>
            </a:extLst>
          </p:cNvPr>
          <p:cNvGrpSpPr/>
          <p:nvPr/>
        </p:nvGrpSpPr>
        <p:grpSpPr>
          <a:xfrm>
            <a:off x="753948" y="2240495"/>
            <a:ext cx="5311771" cy="400110"/>
            <a:chOff x="323080" y="2148716"/>
            <a:chExt cx="5311771" cy="400110"/>
          </a:xfrm>
        </p:grpSpPr>
        <p:sp>
          <p:nvSpPr>
            <p:cNvPr id="17" name="文本框 16">
              <a:extLst>
                <a:ext uri="{FF2B5EF4-FFF2-40B4-BE49-F238E27FC236}">
                  <a16:creationId xmlns:a16="http://schemas.microsoft.com/office/drawing/2014/main" id="{8DCE152A-30C8-4F95-8996-21D3907B5B56}"/>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196BFEC2-2CDA-4B9C-A64D-F09E30D040BA}"/>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9" name="文本框 18">
            <a:extLst>
              <a:ext uri="{FF2B5EF4-FFF2-40B4-BE49-F238E27FC236}">
                <a16:creationId xmlns:a16="http://schemas.microsoft.com/office/drawing/2014/main" id="{43245650-0DC3-4AD1-A380-819DD5F03B04}"/>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0" name="矩形 19">
            <a:extLst>
              <a:ext uri="{FF2B5EF4-FFF2-40B4-BE49-F238E27FC236}">
                <a16:creationId xmlns:a16="http://schemas.microsoft.com/office/drawing/2014/main" id="{DE888604-8D03-4F68-A68F-3C4B88B852CC}"/>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4032731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1499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微软雅黑"/>
                <a:cs typeface="+mn-cs"/>
              </a:rPr>
              <a:t>13.2.3.2 </a:t>
            </a:r>
            <a:r>
              <a:rPr kumimoji="0" lang="zh-CN" altLang="en-US" sz="1800" b="0" i="0" u="none" strike="noStrike" kern="1200" cap="none" spc="0" normalizeH="0" baseline="0" noProof="0">
                <a:ln>
                  <a:noFill/>
                </a:ln>
                <a:solidFill>
                  <a:prstClr val="black"/>
                </a:solidFill>
                <a:effectLst/>
                <a:uLnTx/>
                <a:uFillTx/>
                <a:latin typeface="Calibri"/>
                <a:ea typeface="微软雅黑"/>
                <a:cs typeface="+mn-cs"/>
              </a:rPr>
              <a:t>标准的测算</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20BEECB-3ED3-49A3-AD59-6F23373F934A}"/>
              </a:ext>
            </a:extLst>
          </p:cNvPr>
          <p:cNvSpPr/>
          <p:nvPr/>
        </p:nvSpPr>
        <p:spPr>
          <a:xfrm>
            <a:off x="2193529" y="3059668"/>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标准的测算</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15">
            <a:extLst>
              <a:ext uri="{FF2B5EF4-FFF2-40B4-BE49-F238E27FC236}">
                <a16:creationId xmlns:a16="http://schemas.microsoft.com/office/drawing/2014/main" id="{172173B5-F75E-49E0-B505-62E841BA4062}"/>
              </a:ext>
            </a:extLst>
          </p:cNvPr>
          <p:cNvSpPr/>
          <p:nvPr/>
        </p:nvSpPr>
        <p:spPr>
          <a:xfrm>
            <a:off x="2193529" y="4096353"/>
            <a:ext cx="9063318"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国际贫困标准</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实际上是一种收入比例法，经济合作与发展组织提出，以一个国家或地区社会中位收入或平均收入的</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50%-60%</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作为这个国家或地区的贫困线，亦即最低生活保障线。</a:t>
            </a:r>
          </a:p>
        </p:txBody>
      </p:sp>
      <p:grpSp>
        <p:nvGrpSpPr>
          <p:cNvPr id="17" name="组合 16">
            <a:extLst>
              <a:ext uri="{FF2B5EF4-FFF2-40B4-BE49-F238E27FC236}">
                <a16:creationId xmlns:a16="http://schemas.microsoft.com/office/drawing/2014/main" id="{BCB39CAB-1575-4E4B-8444-09A31AD41086}"/>
              </a:ext>
            </a:extLst>
          </p:cNvPr>
          <p:cNvGrpSpPr/>
          <p:nvPr/>
        </p:nvGrpSpPr>
        <p:grpSpPr>
          <a:xfrm>
            <a:off x="753948" y="2240495"/>
            <a:ext cx="5311771" cy="400110"/>
            <a:chOff x="323080" y="2148716"/>
            <a:chExt cx="5311771" cy="400110"/>
          </a:xfrm>
        </p:grpSpPr>
        <p:sp>
          <p:nvSpPr>
            <p:cNvPr id="18" name="文本框 17">
              <a:extLst>
                <a:ext uri="{FF2B5EF4-FFF2-40B4-BE49-F238E27FC236}">
                  <a16:creationId xmlns:a16="http://schemas.microsoft.com/office/drawing/2014/main" id="{A8011C05-6D7D-4D13-8380-5E9D64FD1EA4}"/>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5868AF16-3682-43D7-92D5-762AA3AE5B89}"/>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0" name="文本框 19">
            <a:extLst>
              <a:ext uri="{FF2B5EF4-FFF2-40B4-BE49-F238E27FC236}">
                <a16:creationId xmlns:a16="http://schemas.microsoft.com/office/drawing/2014/main" id="{57033A34-A07D-469E-B132-A111D1290864}"/>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1" name="矩形 20">
            <a:extLst>
              <a:ext uri="{FF2B5EF4-FFF2-40B4-BE49-F238E27FC236}">
                <a16:creationId xmlns:a16="http://schemas.microsoft.com/office/drawing/2014/main" id="{424E1314-B9EA-452E-A921-9A07E0D00B55}"/>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337245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3">
            <a:extLst>
              <a:ext uri="{FF2B5EF4-FFF2-40B4-BE49-F238E27FC236}">
                <a16:creationId xmlns:a16="http://schemas.microsoft.com/office/drawing/2014/main" id="{E503E1B9-360E-4E83-A610-F72604C68BB7}"/>
              </a:ext>
            </a:extLst>
          </p:cNvPr>
          <p:cNvGraphicFramePr/>
          <p:nvPr>
            <p:extLst/>
          </p:nvPr>
        </p:nvGraphicFramePr>
        <p:xfrm>
          <a:off x="12386240" y="904441"/>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8"/>
          <a:stretch>
            <a:fillRect/>
          </a:stretch>
        </p:blipFill>
        <p:spPr>
          <a:xfrm>
            <a:off x="8767482" y="350415"/>
            <a:ext cx="3788127" cy="1971689"/>
          </a:xfrm>
          <a:prstGeom prst="rect">
            <a:avLst/>
          </a:prstGeom>
        </p:spPr>
      </p:pic>
      <p:sp>
        <p:nvSpPr>
          <p:cNvPr id="4" name="矩形 3">
            <a:extLst>
              <a:ext uri="{FF2B5EF4-FFF2-40B4-BE49-F238E27FC236}">
                <a16:creationId xmlns:a16="http://schemas.microsoft.com/office/drawing/2014/main" id="{4B5C144E-8E4A-46B7-9DAD-BE46F112E5A0}"/>
              </a:ext>
            </a:extLst>
          </p:cNvPr>
          <p:cNvSpPr/>
          <p:nvPr/>
        </p:nvSpPr>
        <p:spPr>
          <a:xfrm>
            <a:off x="989932" y="165749"/>
            <a:ext cx="214994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微软雅黑"/>
                <a:cs typeface="+mn-cs"/>
              </a:rPr>
              <a:t>13.2.3.2 </a:t>
            </a:r>
            <a:r>
              <a:rPr kumimoji="0" lang="zh-CN" altLang="en-US" sz="1800" b="0" i="0" u="none" strike="noStrike" kern="1200" cap="none" spc="0" normalizeH="0" baseline="0" noProof="0">
                <a:ln>
                  <a:noFill/>
                </a:ln>
                <a:solidFill>
                  <a:prstClr val="black"/>
                </a:solidFill>
                <a:effectLst/>
                <a:uLnTx/>
                <a:uFillTx/>
                <a:latin typeface="Calibri"/>
                <a:ea typeface="微软雅黑"/>
                <a:cs typeface="+mn-cs"/>
              </a:rPr>
              <a:t>标准的测算</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D20BEECB-3ED3-49A3-AD59-6F23373F934A}"/>
              </a:ext>
            </a:extLst>
          </p:cNvPr>
          <p:cNvSpPr/>
          <p:nvPr/>
        </p:nvSpPr>
        <p:spPr>
          <a:xfrm>
            <a:off x="2193529" y="3059668"/>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标准的测算</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7" name="矩形 16">
            <a:extLst>
              <a:ext uri="{FF2B5EF4-FFF2-40B4-BE49-F238E27FC236}">
                <a16:creationId xmlns:a16="http://schemas.microsoft.com/office/drawing/2014/main" id="{89CD11D9-FAA5-48AC-B6DA-09D5798B5C7B}"/>
              </a:ext>
            </a:extLst>
          </p:cNvPr>
          <p:cNvSpPr/>
          <p:nvPr/>
        </p:nvSpPr>
        <p:spPr>
          <a:xfrm>
            <a:off x="2193529" y="3787945"/>
            <a:ext cx="8870410" cy="129458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生活形态法也称“剥夺指标法”</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它首先是从人们的生活方式、消费行为等“生活形态”人手，提出一系列有关贫困家庭生活形态的问题，让被调查者回答，然后选择出若干“剥夺指标”，再根据这些剥夺指标和被调查者的实际生活状况计算出“贫困门槛”。</a:t>
            </a:r>
          </a:p>
        </p:txBody>
      </p:sp>
      <p:grpSp>
        <p:nvGrpSpPr>
          <p:cNvPr id="16" name="组合 15">
            <a:extLst>
              <a:ext uri="{FF2B5EF4-FFF2-40B4-BE49-F238E27FC236}">
                <a16:creationId xmlns:a16="http://schemas.microsoft.com/office/drawing/2014/main" id="{749601FE-80AD-49B7-89BA-CD42F656A7BB}"/>
              </a:ext>
            </a:extLst>
          </p:cNvPr>
          <p:cNvGrpSpPr/>
          <p:nvPr/>
        </p:nvGrpSpPr>
        <p:grpSpPr>
          <a:xfrm>
            <a:off x="753948" y="2240495"/>
            <a:ext cx="5311771" cy="400110"/>
            <a:chOff x="323080" y="2148716"/>
            <a:chExt cx="5311771" cy="400110"/>
          </a:xfrm>
        </p:grpSpPr>
        <p:sp>
          <p:nvSpPr>
            <p:cNvPr id="18" name="文本框 17">
              <a:extLst>
                <a:ext uri="{FF2B5EF4-FFF2-40B4-BE49-F238E27FC236}">
                  <a16:creationId xmlns:a16="http://schemas.microsoft.com/office/drawing/2014/main" id="{E6FBBDE7-5B73-4403-8F87-8BA2DF179785}"/>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B758327A-8965-46DE-9052-98D19793EB9F}"/>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0" name="文本框 19">
            <a:extLst>
              <a:ext uri="{FF2B5EF4-FFF2-40B4-BE49-F238E27FC236}">
                <a16:creationId xmlns:a16="http://schemas.microsoft.com/office/drawing/2014/main" id="{097BF16F-A90A-4545-8450-0F44344A7EF1}"/>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1" name="矩形 20">
            <a:extLst>
              <a:ext uri="{FF2B5EF4-FFF2-40B4-BE49-F238E27FC236}">
                <a16:creationId xmlns:a16="http://schemas.microsoft.com/office/drawing/2014/main" id="{15764ADD-08A2-40D0-9C2F-69C02D17A19E}"/>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3215776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D7ECA1-1B40-46EA-8626-06BDB89D7596}"/>
              </a:ext>
            </a:extLst>
          </p:cNvPr>
          <p:cNvPicPr>
            <a:picLocks noChangeAspect="1"/>
          </p:cNvPicPr>
          <p:nvPr/>
        </p:nvPicPr>
        <p:blipFill>
          <a:blip r:embed="rId3"/>
          <a:stretch>
            <a:fillRect/>
          </a:stretch>
        </p:blipFill>
        <p:spPr>
          <a:xfrm>
            <a:off x="8767482" y="350415"/>
            <a:ext cx="3788127" cy="1971689"/>
          </a:xfrm>
          <a:prstGeom prst="rect">
            <a:avLst/>
          </a:prstGeom>
        </p:spPr>
      </p:pic>
      <p:sp>
        <p:nvSpPr>
          <p:cNvPr id="5" name="矩形 4">
            <a:extLst>
              <a:ext uri="{FF2B5EF4-FFF2-40B4-BE49-F238E27FC236}">
                <a16:creationId xmlns:a16="http://schemas.microsoft.com/office/drawing/2014/main" id="{8C6C57ED-337D-4FAE-B108-DD69C5F4358B}"/>
              </a:ext>
            </a:extLst>
          </p:cNvPr>
          <p:cNvSpPr/>
          <p:nvPr/>
        </p:nvSpPr>
        <p:spPr>
          <a:xfrm>
            <a:off x="1466986" y="3151632"/>
            <a:ext cx="717092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恩格尔系数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是食品支出总额占个人消费支出总额的比重。</a:t>
            </a:r>
          </a:p>
        </p:txBody>
      </p:sp>
      <p:sp>
        <p:nvSpPr>
          <p:cNvPr id="16" name="矩形 15">
            <a:extLst>
              <a:ext uri="{FF2B5EF4-FFF2-40B4-BE49-F238E27FC236}">
                <a16:creationId xmlns:a16="http://schemas.microsoft.com/office/drawing/2014/main" id="{4EBE59D1-C88D-4E79-951D-946B0C4CF46C}"/>
              </a:ext>
            </a:extLst>
          </p:cNvPr>
          <p:cNvSpPr/>
          <p:nvPr/>
        </p:nvSpPr>
        <p:spPr>
          <a:xfrm>
            <a:off x="1466986" y="4040759"/>
            <a:ext cx="9813917"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一个国家越穷，每个国民的平均收入中（或平均支出中）用于购买食物的支出所占比例就越大，随着国家的富裕，这个比例呈下降趋势。</a:t>
            </a:r>
          </a:p>
        </p:txBody>
      </p:sp>
      <p:sp>
        <p:nvSpPr>
          <p:cNvPr id="17" name="Rectangle 6">
            <a:extLst>
              <a:ext uri="{FF2B5EF4-FFF2-40B4-BE49-F238E27FC236}">
                <a16:creationId xmlns:a16="http://schemas.microsoft.com/office/drawing/2014/main" id="{CA9DC823-25F1-4C07-842F-195987525BF0}"/>
              </a:ext>
            </a:extLst>
          </p:cNvPr>
          <p:cNvSpPr/>
          <p:nvPr/>
        </p:nvSpPr>
        <p:spPr>
          <a:xfrm>
            <a:off x="1466986" y="5331550"/>
            <a:ext cx="963930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国际粮农组织提出了一个数据，</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恩格尔系数在</a:t>
            </a:r>
            <a:r>
              <a:rPr kumimoji="0" 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60%</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以上的属于贫困</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，所以用这个数据求出的消费支出即为</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贫困线</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，亦即</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最低生活保障线</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8" name="矩形 17">
            <a:extLst>
              <a:ext uri="{FF2B5EF4-FFF2-40B4-BE49-F238E27FC236}">
                <a16:creationId xmlns:a16="http://schemas.microsoft.com/office/drawing/2014/main" id="{AD082FE2-9E41-4B35-8E55-D843FB6E8666}"/>
              </a:ext>
            </a:extLst>
          </p:cNvPr>
          <p:cNvSpPr/>
          <p:nvPr/>
        </p:nvSpPr>
        <p:spPr>
          <a:xfrm>
            <a:off x="915002" y="165749"/>
            <a:ext cx="38523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13.2.3.0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城市居民最低生活保障标准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9" name="组合 18">
            <a:extLst>
              <a:ext uri="{FF2B5EF4-FFF2-40B4-BE49-F238E27FC236}">
                <a16:creationId xmlns:a16="http://schemas.microsoft.com/office/drawing/2014/main" id="{16D54BA3-C675-4909-A165-DC557E37DFD6}"/>
              </a:ext>
            </a:extLst>
          </p:cNvPr>
          <p:cNvGrpSpPr/>
          <p:nvPr/>
        </p:nvGrpSpPr>
        <p:grpSpPr>
          <a:xfrm>
            <a:off x="753948" y="2240495"/>
            <a:ext cx="5311771" cy="400110"/>
            <a:chOff x="323080" y="2148716"/>
            <a:chExt cx="5311771" cy="400110"/>
          </a:xfrm>
        </p:grpSpPr>
        <p:sp>
          <p:nvSpPr>
            <p:cNvPr id="20" name="文本框 19">
              <a:extLst>
                <a:ext uri="{FF2B5EF4-FFF2-40B4-BE49-F238E27FC236}">
                  <a16:creationId xmlns:a16="http://schemas.microsoft.com/office/drawing/2014/main" id="{00939107-0159-4B2E-9626-F4D059872986}"/>
                </a:ext>
              </a:extLst>
            </p:cNvPr>
            <p:cNvSpPr txBox="1"/>
            <p:nvPr/>
          </p:nvSpPr>
          <p:spPr>
            <a:xfrm>
              <a:off x="323080" y="214871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三、最低生活保障制度标准</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F0885CE3-686A-486E-A4BF-9F87D202E7BA}"/>
                </a:ext>
              </a:extLst>
            </p:cNvPr>
            <p:cNvSpPr txBox="1"/>
            <p:nvPr/>
          </p:nvSpPr>
          <p:spPr>
            <a:xfrm>
              <a:off x="4705220" y="2148716"/>
              <a:ext cx="9296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2" name="文本框 21">
            <a:extLst>
              <a:ext uri="{FF2B5EF4-FFF2-40B4-BE49-F238E27FC236}">
                <a16:creationId xmlns:a16="http://schemas.microsoft.com/office/drawing/2014/main" id="{F7DEB914-9534-4229-A439-0BCE19822449}"/>
              </a:ext>
            </a:extLst>
          </p:cNvPr>
          <p:cNvSpPr txBox="1"/>
          <p:nvPr/>
        </p:nvSpPr>
        <p:spPr>
          <a:xfrm>
            <a:off x="469068" y="1033626"/>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23" name="矩形 22">
            <a:extLst>
              <a:ext uri="{FF2B5EF4-FFF2-40B4-BE49-F238E27FC236}">
                <a16:creationId xmlns:a16="http://schemas.microsoft.com/office/drawing/2014/main" id="{C9A9712C-0090-41BF-AC9F-C1A05E1286D5}"/>
              </a:ext>
            </a:extLst>
          </p:cNvPr>
          <p:cNvSpPr/>
          <p:nvPr/>
        </p:nvSpPr>
        <p:spPr>
          <a:xfrm>
            <a:off x="753948" y="1659068"/>
            <a:ext cx="638499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最低生活保障制度的原则、对象及标准</a:t>
            </a:r>
          </a:p>
        </p:txBody>
      </p:sp>
    </p:spTree>
    <p:extLst>
      <p:ext uri="{BB962C8B-B14F-4D97-AF65-F5344CB8AC3E}">
        <p14:creationId xmlns:p14="http://schemas.microsoft.com/office/powerpoint/2010/main" val="26289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24631" y="2247685"/>
            <a:ext cx="7313116" cy="3662168"/>
          </a:xfrm>
        </p:spPr>
        <p:txBody>
          <a:bodyPr anchor="ctr"/>
          <a:lstStyle/>
          <a:p>
            <a:pPr algn="l">
              <a:lnSpc>
                <a:spcPct val="150000"/>
              </a:lnSpc>
              <a:spcAft>
                <a:spcPts val="1200"/>
              </a:spcAft>
            </a:pPr>
            <a:r>
              <a:rPr lang="zh-CN" altLang="en-US" dirty="0">
                <a:latin typeface="+mn-ea"/>
              </a:rPr>
              <a:t>城市居民最低生活保障标准，又称为（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、城镇居民最低生活救济线</a:t>
            </a:r>
          </a:p>
          <a:p>
            <a:pPr algn="l">
              <a:lnSpc>
                <a:spcPct val="150000"/>
              </a:lnSpc>
              <a:spcAft>
                <a:spcPts val="1200"/>
              </a:spcAft>
            </a:pPr>
            <a:r>
              <a:rPr lang="en-US" altLang="zh-CN" dirty="0">
                <a:latin typeface="+mn-ea"/>
              </a:rPr>
              <a:t>B</a:t>
            </a:r>
            <a:r>
              <a:rPr lang="zh-CN" altLang="en-US" dirty="0">
                <a:latin typeface="+mn-ea"/>
              </a:rPr>
              <a:t>、城市居民最低生活保障线</a:t>
            </a:r>
          </a:p>
          <a:p>
            <a:pPr algn="l">
              <a:lnSpc>
                <a:spcPct val="150000"/>
              </a:lnSpc>
              <a:spcAft>
                <a:spcPts val="1200"/>
              </a:spcAft>
            </a:pPr>
            <a:r>
              <a:rPr lang="en-US" altLang="zh-CN" dirty="0">
                <a:latin typeface="+mn-ea"/>
              </a:rPr>
              <a:t>C</a:t>
            </a:r>
            <a:r>
              <a:rPr lang="zh-CN" altLang="en-US" dirty="0">
                <a:latin typeface="+mn-ea"/>
              </a:rPr>
              <a:t>、城市市民最低生活救助线</a:t>
            </a:r>
          </a:p>
          <a:p>
            <a:pPr algn="l">
              <a:lnSpc>
                <a:spcPct val="150000"/>
              </a:lnSpc>
              <a:spcAft>
                <a:spcPts val="1200"/>
              </a:spcAft>
            </a:pPr>
            <a:r>
              <a:rPr lang="en-US" altLang="zh-CN" dirty="0">
                <a:latin typeface="+mn-ea"/>
              </a:rPr>
              <a:t>D</a:t>
            </a:r>
            <a:r>
              <a:rPr lang="zh-CN" altLang="en-US" dirty="0">
                <a:latin typeface="+mn-ea"/>
              </a:rPr>
              <a:t>、城镇市民最低生活保障线</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7220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24631" y="2247685"/>
            <a:ext cx="7313116" cy="3662168"/>
          </a:xfrm>
        </p:spPr>
        <p:txBody>
          <a:bodyPr anchor="ctr"/>
          <a:lstStyle/>
          <a:p>
            <a:pPr algn="l">
              <a:lnSpc>
                <a:spcPct val="150000"/>
              </a:lnSpc>
              <a:spcAft>
                <a:spcPts val="1200"/>
              </a:spcAft>
            </a:pPr>
            <a:r>
              <a:rPr lang="zh-CN" altLang="en-US" dirty="0">
                <a:latin typeface="+mn-ea"/>
              </a:rPr>
              <a:t>城市居民最低生活保障标准，又称为（  </a:t>
            </a:r>
            <a:r>
              <a:rPr lang="en-US" altLang="zh-CN" b="1" dirty="0">
                <a:solidFill>
                  <a:srgbClr val="FF0000"/>
                </a:solidFill>
                <a:latin typeface="+mn-ea"/>
              </a:rPr>
              <a:t>B</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、城镇居民最低生活救济线</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、城市居民最低生活保障线</a:t>
            </a:r>
          </a:p>
          <a:p>
            <a:pPr algn="l">
              <a:lnSpc>
                <a:spcPct val="150000"/>
              </a:lnSpc>
              <a:spcAft>
                <a:spcPts val="1200"/>
              </a:spcAft>
            </a:pPr>
            <a:r>
              <a:rPr lang="en-US" altLang="zh-CN" dirty="0">
                <a:latin typeface="+mn-ea"/>
              </a:rPr>
              <a:t>C</a:t>
            </a:r>
            <a:r>
              <a:rPr lang="zh-CN" altLang="en-US" dirty="0">
                <a:latin typeface="+mn-ea"/>
              </a:rPr>
              <a:t>、城市市民最低生活救助线</a:t>
            </a:r>
          </a:p>
          <a:p>
            <a:pPr algn="l">
              <a:lnSpc>
                <a:spcPct val="150000"/>
              </a:lnSpc>
              <a:spcAft>
                <a:spcPts val="1200"/>
              </a:spcAft>
            </a:pPr>
            <a:r>
              <a:rPr lang="en-US" altLang="zh-CN" dirty="0">
                <a:latin typeface="+mn-ea"/>
              </a:rPr>
              <a:t>D</a:t>
            </a:r>
            <a:r>
              <a:rPr lang="zh-CN" altLang="en-US" dirty="0">
                <a:latin typeface="+mn-ea"/>
              </a:rPr>
              <a:t>、城镇市民最低生活保障线</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97662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24631" y="2215787"/>
            <a:ext cx="7313116" cy="3662168"/>
          </a:xfrm>
        </p:spPr>
        <p:txBody>
          <a:bodyPr anchor="ctr"/>
          <a:lstStyle/>
          <a:p>
            <a:pPr algn="l">
              <a:lnSpc>
                <a:spcPct val="150000"/>
              </a:lnSpc>
              <a:spcAft>
                <a:spcPts val="1200"/>
              </a:spcAft>
            </a:pPr>
            <a:r>
              <a:rPr lang="zh-CN" altLang="en-US" dirty="0">
                <a:latin typeface="+mn-ea"/>
              </a:rPr>
              <a:t>最低生活保障制度是建立在（    ）的基础上的。</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、绝对贫困</a:t>
            </a:r>
          </a:p>
          <a:p>
            <a:pPr algn="l">
              <a:lnSpc>
                <a:spcPct val="150000"/>
              </a:lnSpc>
              <a:spcAft>
                <a:spcPts val="1200"/>
              </a:spcAft>
            </a:pPr>
            <a:r>
              <a:rPr lang="en-US" altLang="zh-CN" dirty="0">
                <a:latin typeface="+mn-ea"/>
              </a:rPr>
              <a:t>B</a:t>
            </a:r>
            <a:r>
              <a:rPr lang="zh-CN" altLang="en-US" dirty="0">
                <a:latin typeface="+mn-ea"/>
              </a:rPr>
              <a:t>、相对贫困</a:t>
            </a:r>
          </a:p>
          <a:p>
            <a:pPr algn="l">
              <a:lnSpc>
                <a:spcPct val="150000"/>
              </a:lnSpc>
              <a:spcAft>
                <a:spcPts val="1200"/>
              </a:spcAft>
            </a:pPr>
            <a:r>
              <a:rPr lang="en-US" altLang="zh-CN" dirty="0">
                <a:latin typeface="+mn-ea"/>
              </a:rPr>
              <a:t>C</a:t>
            </a:r>
            <a:r>
              <a:rPr lang="zh-CN" altLang="en-US" dirty="0">
                <a:latin typeface="+mn-ea"/>
              </a:rPr>
              <a:t>、深度贫困</a:t>
            </a:r>
          </a:p>
          <a:p>
            <a:pPr algn="l">
              <a:lnSpc>
                <a:spcPct val="150000"/>
              </a:lnSpc>
              <a:spcAft>
                <a:spcPts val="1200"/>
              </a:spcAft>
            </a:pPr>
            <a:r>
              <a:rPr lang="en-US" altLang="zh-CN" dirty="0">
                <a:latin typeface="+mn-ea"/>
              </a:rPr>
              <a:t>D</a:t>
            </a:r>
            <a:r>
              <a:rPr lang="zh-CN" altLang="en-US" dirty="0">
                <a:latin typeface="+mn-ea"/>
              </a:rPr>
              <a:t>、广度贫困</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962383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024631" y="2215787"/>
            <a:ext cx="7313116" cy="3662168"/>
          </a:xfrm>
        </p:spPr>
        <p:txBody>
          <a:bodyPr anchor="ctr"/>
          <a:lstStyle/>
          <a:p>
            <a:pPr algn="l">
              <a:lnSpc>
                <a:spcPct val="150000"/>
              </a:lnSpc>
              <a:spcAft>
                <a:spcPts val="1200"/>
              </a:spcAft>
            </a:pPr>
            <a:r>
              <a:rPr lang="zh-CN" altLang="en-US" dirty="0">
                <a:latin typeface="+mn-ea"/>
              </a:rPr>
              <a:t>最低生活保障制度是建立在（  </a:t>
            </a:r>
            <a:r>
              <a:rPr lang="en-US" altLang="zh-CN" b="1" dirty="0">
                <a:solidFill>
                  <a:srgbClr val="FF0000"/>
                </a:solidFill>
                <a:latin typeface="+mn-ea"/>
              </a:rPr>
              <a:t>B</a:t>
            </a:r>
            <a:r>
              <a:rPr lang="zh-CN" altLang="en-US" dirty="0">
                <a:latin typeface="+mn-ea"/>
              </a:rPr>
              <a:t>  ）的基础上的。</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、绝对贫困</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、相对贫困</a:t>
            </a:r>
          </a:p>
          <a:p>
            <a:pPr algn="l">
              <a:lnSpc>
                <a:spcPct val="150000"/>
              </a:lnSpc>
              <a:spcAft>
                <a:spcPts val="1200"/>
              </a:spcAft>
            </a:pPr>
            <a:r>
              <a:rPr lang="en-US" altLang="zh-CN" dirty="0">
                <a:latin typeface="+mn-ea"/>
              </a:rPr>
              <a:t>C</a:t>
            </a:r>
            <a:r>
              <a:rPr lang="zh-CN" altLang="en-US" dirty="0">
                <a:latin typeface="+mn-ea"/>
              </a:rPr>
              <a:t>、深度贫困</a:t>
            </a:r>
          </a:p>
          <a:p>
            <a:pPr algn="l">
              <a:lnSpc>
                <a:spcPct val="150000"/>
              </a:lnSpc>
              <a:spcAft>
                <a:spcPts val="1200"/>
              </a:spcAft>
            </a:pPr>
            <a:r>
              <a:rPr lang="en-US" altLang="zh-CN" dirty="0">
                <a:latin typeface="+mn-ea"/>
              </a:rPr>
              <a:t>D</a:t>
            </a:r>
            <a:r>
              <a:rPr lang="zh-CN" altLang="en-US" dirty="0">
                <a:latin typeface="+mn-ea"/>
              </a:rPr>
              <a:t>、广度贫困</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4822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42399" y="1875544"/>
            <a:ext cx="9521788" cy="4525255"/>
          </a:xfrm>
        </p:spPr>
        <p:txBody>
          <a:bodyPr anchor="ctr"/>
          <a:lstStyle/>
          <a:p>
            <a:pPr algn="l">
              <a:lnSpc>
                <a:spcPct val="150000"/>
              </a:lnSpc>
              <a:spcAft>
                <a:spcPts val="1200"/>
              </a:spcAft>
            </a:pPr>
            <a:r>
              <a:rPr lang="zh-CN" altLang="en-US" dirty="0">
                <a:latin typeface="+mn-ea"/>
              </a:rPr>
              <a:t>随着社会经济的发展，在对最低生活标准进行调整时，也需遵循一定的原则，它们主要是与物价水平挂钩和（     ） 。</a:t>
            </a:r>
          </a:p>
          <a:p>
            <a:pPr algn="l">
              <a:lnSpc>
                <a:spcPct val="150000"/>
              </a:lnSpc>
              <a:spcAft>
                <a:spcPts val="1200"/>
              </a:spcAft>
            </a:pPr>
            <a:r>
              <a:rPr lang="en-US" altLang="zh-CN" dirty="0">
                <a:latin typeface="+mn-ea"/>
              </a:rPr>
              <a:t>A</a:t>
            </a:r>
            <a:r>
              <a:rPr lang="zh-CN" altLang="en-US" dirty="0">
                <a:latin typeface="+mn-ea"/>
              </a:rPr>
              <a:t>、分享经济发展的成果</a:t>
            </a:r>
          </a:p>
          <a:p>
            <a:pPr algn="l">
              <a:lnSpc>
                <a:spcPct val="150000"/>
              </a:lnSpc>
              <a:spcAft>
                <a:spcPts val="1200"/>
              </a:spcAft>
            </a:pPr>
            <a:r>
              <a:rPr lang="en-US" altLang="zh-CN" dirty="0">
                <a:latin typeface="+mn-ea"/>
              </a:rPr>
              <a:t>B</a:t>
            </a:r>
            <a:r>
              <a:rPr lang="zh-CN" altLang="en-US" dirty="0">
                <a:latin typeface="+mn-ea"/>
              </a:rPr>
              <a:t>、分享文化发展的成果</a:t>
            </a:r>
          </a:p>
          <a:p>
            <a:pPr algn="l">
              <a:lnSpc>
                <a:spcPct val="150000"/>
              </a:lnSpc>
              <a:spcAft>
                <a:spcPts val="1200"/>
              </a:spcAft>
            </a:pPr>
            <a:r>
              <a:rPr lang="en-US" altLang="zh-CN" dirty="0">
                <a:latin typeface="+mn-ea"/>
              </a:rPr>
              <a:t>C</a:t>
            </a:r>
            <a:r>
              <a:rPr lang="zh-CN" altLang="en-US" dirty="0">
                <a:latin typeface="+mn-ea"/>
              </a:rPr>
              <a:t>、与教育水平挂钩</a:t>
            </a:r>
          </a:p>
          <a:p>
            <a:pPr algn="l">
              <a:lnSpc>
                <a:spcPct val="150000"/>
              </a:lnSpc>
              <a:spcAft>
                <a:spcPts val="1200"/>
              </a:spcAft>
            </a:pPr>
            <a:r>
              <a:rPr lang="en-US" altLang="zh-CN" dirty="0">
                <a:latin typeface="+mn-ea"/>
              </a:rPr>
              <a:t>D</a:t>
            </a:r>
            <a:r>
              <a:rPr lang="zh-CN" altLang="en-US" dirty="0">
                <a:latin typeface="+mn-ea"/>
              </a:rPr>
              <a:t>、与就业水平挂钩</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16125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42399" y="1875544"/>
            <a:ext cx="9521788" cy="4525255"/>
          </a:xfrm>
        </p:spPr>
        <p:txBody>
          <a:bodyPr anchor="ctr"/>
          <a:lstStyle/>
          <a:p>
            <a:pPr algn="l">
              <a:lnSpc>
                <a:spcPct val="150000"/>
              </a:lnSpc>
              <a:spcAft>
                <a:spcPts val="1200"/>
              </a:spcAft>
            </a:pPr>
            <a:r>
              <a:rPr lang="zh-CN" altLang="en-US" dirty="0">
                <a:latin typeface="+mn-ea"/>
              </a:rPr>
              <a:t>随着社会经济的发展，在对最低生活标准进行调整时，也需遵循一定的原则，它们主要是与物价水平挂钩和（   </a:t>
            </a:r>
            <a:r>
              <a:rPr lang="en-US" altLang="zh-CN" b="1" dirty="0">
                <a:solidFill>
                  <a:srgbClr val="FF0000"/>
                </a:solidFill>
                <a:latin typeface="+mn-ea"/>
              </a:rPr>
              <a:t>A</a:t>
            </a:r>
            <a:r>
              <a:rPr lang="zh-CN" altLang="en-US" dirty="0">
                <a:latin typeface="+mn-ea"/>
              </a:rPr>
              <a:t>  ） 。</a:t>
            </a:r>
          </a:p>
          <a:p>
            <a:pPr algn="l">
              <a:lnSpc>
                <a:spcPct val="150000"/>
              </a:lnSpc>
              <a:spcAft>
                <a:spcPts val="1200"/>
              </a:spcAft>
            </a:pPr>
            <a:r>
              <a:rPr lang="en-US" altLang="zh-CN" b="1" dirty="0">
                <a:solidFill>
                  <a:srgbClr val="FF0000"/>
                </a:solidFill>
                <a:latin typeface="+mn-ea"/>
              </a:rPr>
              <a:t>A</a:t>
            </a:r>
            <a:r>
              <a:rPr lang="zh-CN" altLang="en-US" b="1" dirty="0">
                <a:solidFill>
                  <a:srgbClr val="FF0000"/>
                </a:solidFill>
                <a:latin typeface="+mn-ea"/>
              </a:rPr>
              <a:t>、分享经济发展的成果</a:t>
            </a:r>
          </a:p>
          <a:p>
            <a:pPr algn="l">
              <a:lnSpc>
                <a:spcPct val="150000"/>
              </a:lnSpc>
              <a:spcAft>
                <a:spcPts val="1200"/>
              </a:spcAft>
            </a:pPr>
            <a:r>
              <a:rPr lang="en-US" altLang="zh-CN" dirty="0">
                <a:latin typeface="+mn-ea"/>
              </a:rPr>
              <a:t>B</a:t>
            </a:r>
            <a:r>
              <a:rPr lang="zh-CN" altLang="en-US" dirty="0">
                <a:latin typeface="+mn-ea"/>
              </a:rPr>
              <a:t>、分享文化发展的成果</a:t>
            </a:r>
          </a:p>
          <a:p>
            <a:pPr algn="l">
              <a:lnSpc>
                <a:spcPct val="150000"/>
              </a:lnSpc>
              <a:spcAft>
                <a:spcPts val="1200"/>
              </a:spcAft>
            </a:pPr>
            <a:r>
              <a:rPr lang="en-US" altLang="zh-CN" dirty="0">
                <a:latin typeface="+mn-ea"/>
              </a:rPr>
              <a:t>C</a:t>
            </a:r>
            <a:r>
              <a:rPr lang="zh-CN" altLang="en-US" dirty="0">
                <a:latin typeface="+mn-ea"/>
              </a:rPr>
              <a:t>、与教育水平挂钩</a:t>
            </a:r>
          </a:p>
          <a:p>
            <a:pPr algn="l">
              <a:lnSpc>
                <a:spcPct val="150000"/>
              </a:lnSpc>
              <a:spcAft>
                <a:spcPts val="1200"/>
              </a:spcAft>
            </a:pPr>
            <a:r>
              <a:rPr lang="en-US" altLang="zh-CN" dirty="0">
                <a:latin typeface="+mn-ea"/>
              </a:rPr>
              <a:t>D</a:t>
            </a:r>
            <a:r>
              <a:rPr lang="zh-CN" altLang="en-US" dirty="0">
                <a:latin typeface="+mn-ea"/>
              </a:rPr>
              <a:t>、与就业水平挂钩</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9720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987" y="2088318"/>
            <a:ext cx="5554025"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社会福利的发展改革方向是（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、社会化或者说非政府化的方向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、市场化或者说非政府化的方向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、社会化或者说政府化的方向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、市场化或者说政府化的方向</a:t>
            </a:r>
          </a:p>
        </p:txBody>
      </p:sp>
      <p:sp>
        <p:nvSpPr>
          <p:cNvPr id="8" name="TextBox 3">
            <a:extLst>
              <a:ext uri="{FF2B5EF4-FFF2-40B4-BE49-F238E27FC236}">
                <a16:creationId xmlns:a16="http://schemas.microsoft.com/office/drawing/2014/main" id="{26B865FD-B9BF-42E5-B8BF-E8499575F04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24233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54511" y="2247684"/>
            <a:ext cx="7607927" cy="3568326"/>
          </a:xfrm>
        </p:spPr>
        <p:txBody>
          <a:bodyPr anchor="ctr"/>
          <a:lstStyle/>
          <a:p>
            <a:pPr algn="l">
              <a:lnSpc>
                <a:spcPct val="150000"/>
              </a:lnSpc>
              <a:spcAft>
                <a:spcPts val="1200"/>
              </a:spcAft>
            </a:pPr>
            <a:r>
              <a:rPr lang="zh-CN" altLang="en-US" dirty="0">
                <a:latin typeface="+mn-ea"/>
              </a:rPr>
              <a:t>国际上确定的贫困线是恩格尔系数在（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a:t>
            </a:r>
            <a:r>
              <a:rPr lang="en-US" altLang="zh-CN" dirty="0">
                <a:latin typeface="+mn-ea"/>
              </a:rPr>
              <a:t>40%</a:t>
            </a:r>
            <a:r>
              <a:rPr lang="zh-CN" altLang="en-US" dirty="0">
                <a:latin typeface="+mn-ea"/>
              </a:rPr>
              <a:t>以上</a:t>
            </a:r>
          </a:p>
          <a:p>
            <a:pPr algn="l">
              <a:lnSpc>
                <a:spcPct val="150000"/>
              </a:lnSpc>
              <a:spcAft>
                <a:spcPts val="1200"/>
              </a:spcAft>
            </a:pPr>
            <a:r>
              <a:rPr lang="en-US" altLang="zh-CN" dirty="0">
                <a:latin typeface="+mn-ea"/>
              </a:rPr>
              <a:t>B</a:t>
            </a:r>
            <a:r>
              <a:rPr lang="zh-CN" altLang="en-US" dirty="0">
                <a:latin typeface="+mn-ea"/>
              </a:rPr>
              <a:t>、</a:t>
            </a:r>
            <a:r>
              <a:rPr lang="en-US" altLang="zh-CN" dirty="0">
                <a:latin typeface="+mn-ea"/>
              </a:rPr>
              <a:t>60%</a:t>
            </a:r>
            <a:r>
              <a:rPr lang="zh-CN" altLang="en-US" dirty="0">
                <a:latin typeface="+mn-ea"/>
              </a:rPr>
              <a:t>以上</a:t>
            </a:r>
          </a:p>
          <a:p>
            <a:pPr algn="l">
              <a:lnSpc>
                <a:spcPct val="150000"/>
              </a:lnSpc>
              <a:spcAft>
                <a:spcPts val="1200"/>
              </a:spcAft>
            </a:pPr>
            <a:r>
              <a:rPr lang="en-US" altLang="zh-CN" dirty="0">
                <a:latin typeface="+mn-ea"/>
              </a:rPr>
              <a:t>C</a:t>
            </a:r>
            <a:r>
              <a:rPr lang="zh-CN" altLang="en-US" dirty="0">
                <a:latin typeface="+mn-ea"/>
              </a:rPr>
              <a:t>、</a:t>
            </a:r>
            <a:r>
              <a:rPr lang="en-US" altLang="zh-CN" dirty="0">
                <a:latin typeface="+mn-ea"/>
              </a:rPr>
              <a:t>70%</a:t>
            </a:r>
            <a:r>
              <a:rPr lang="zh-CN" altLang="en-US" dirty="0">
                <a:latin typeface="+mn-ea"/>
              </a:rPr>
              <a:t>以上</a:t>
            </a:r>
          </a:p>
          <a:p>
            <a:pPr algn="l">
              <a:lnSpc>
                <a:spcPct val="150000"/>
              </a:lnSpc>
              <a:spcAft>
                <a:spcPts val="1200"/>
              </a:spcAft>
            </a:pPr>
            <a:r>
              <a:rPr lang="en-US" altLang="zh-CN" dirty="0">
                <a:latin typeface="+mn-ea"/>
              </a:rPr>
              <a:t>D</a:t>
            </a:r>
            <a:r>
              <a:rPr lang="zh-CN" altLang="en-US" dirty="0">
                <a:latin typeface="+mn-ea"/>
              </a:rPr>
              <a:t>、</a:t>
            </a:r>
            <a:r>
              <a:rPr lang="en-US" altLang="zh-CN" dirty="0">
                <a:latin typeface="+mn-ea"/>
              </a:rPr>
              <a:t>80%</a:t>
            </a:r>
            <a:r>
              <a:rPr lang="zh-CN" altLang="en-US" dirty="0">
                <a:latin typeface="+mn-ea"/>
              </a:rPr>
              <a:t>以上</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82377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54511" y="2247684"/>
            <a:ext cx="7607927" cy="3568326"/>
          </a:xfrm>
        </p:spPr>
        <p:txBody>
          <a:bodyPr anchor="ctr"/>
          <a:lstStyle/>
          <a:p>
            <a:pPr algn="l">
              <a:lnSpc>
                <a:spcPct val="150000"/>
              </a:lnSpc>
              <a:spcAft>
                <a:spcPts val="1200"/>
              </a:spcAft>
            </a:pPr>
            <a:r>
              <a:rPr lang="zh-CN" altLang="en-US" dirty="0">
                <a:latin typeface="+mn-ea"/>
              </a:rPr>
              <a:t>国际上确定的贫困线是恩格尔系数在（   </a:t>
            </a:r>
            <a:r>
              <a:rPr lang="en-US" altLang="zh-CN" b="1" dirty="0">
                <a:solidFill>
                  <a:srgbClr val="FF0000"/>
                </a:solidFill>
                <a:latin typeface="+mn-ea"/>
              </a:rPr>
              <a:t>B</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a:t>
            </a:r>
            <a:r>
              <a:rPr lang="en-US" altLang="zh-CN" dirty="0">
                <a:latin typeface="+mn-ea"/>
              </a:rPr>
              <a:t>40%</a:t>
            </a:r>
            <a:r>
              <a:rPr lang="zh-CN" altLang="en-US" dirty="0">
                <a:latin typeface="+mn-ea"/>
              </a:rPr>
              <a:t>以上</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a:t>
            </a:r>
            <a:r>
              <a:rPr lang="en-US" altLang="zh-CN" b="1" dirty="0">
                <a:solidFill>
                  <a:srgbClr val="FF0000"/>
                </a:solidFill>
                <a:latin typeface="+mn-ea"/>
              </a:rPr>
              <a:t>60%</a:t>
            </a:r>
            <a:r>
              <a:rPr lang="zh-CN" altLang="en-US" b="1" dirty="0">
                <a:solidFill>
                  <a:srgbClr val="FF0000"/>
                </a:solidFill>
                <a:latin typeface="+mn-ea"/>
              </a:rPr>
              <a:t>以上</a:t>
            </a:r>
          </a:p>
          <a:p>
            <a:pPr algn="l">
              <a:lnSpc>
                <a:spcPct val="150000"/>
              </a:lnSpc>
              <a:spcAft>
                <a:spcPts val="1200"/>
              </a:spcAft>
            </a:pPr>
            <a:r>
              <a:rPr lang="en-US" altLang="zh-CN" dirty="0">
                <a:latin typeface="+mn-ea"/>
              </a:rPr>
              <a:t>C</a:t>
            </a:r>
            <a:r>
              <a:rPr lang="zh-CN" altLang="en-US" dirty="0">
                <a:latin typeface="+mn-ea"/>
              </a:rPr>
              <a:t>、</a:t>
            </a:r>
            <a:r>
              <a:rPr lang="en-US" altLang="zh-CN" dirty="0">
                <a:latin typeface="+mn-ea"/>
              </a:rPr>
              <a:t>70%</a:t>
            </a:r>
            <a:r>
              <a:rPr lang="zh-CN" altLang="en-US" dirty="0">
                <a:latin typeface="+mn-ea"/>
              </a:rPr>
              <a:t>以上</a:t>
            </a:r>
          </a:p>
          <a:p>
            <a:pPr algn="l">
              <a:lnSpc>
                <a:spcPct val="150000"/>
              </a:lnSpc>
              <a:spcAft>
                <a:spcPts val="1200"/>
              </a:spcAft>
            </a:pPr>
            <a:r>
              <a:rPr lang="en-US" altLang="zh-CN" dirty="0">
                <a:latin typeface="+mn-ea"/>
              </a:rPr>
              <a:t>D</a:t>
            </a:r>
            <a:r>
              <a:rPr lang="zh-CN" altLang="en-US" dirty="0">
                <a:latin typeface="+mn-ea"/>
              </a:rPr>
              <a:t>、</a:t>
            </a:r>
            <a:r>
              <a:rPr lang="en-US" altLang="zh-CN" dirty="0">
                <a:latin typeface="+mn-ea"/>
              </a:rPr>
              <a:t>80%</a:t>
            </a:r>
            <a:r>
              <a:rPr lang="zh-CN" altLang="en-US" dirty="0">
                <a:latin typeface="+mn-ea"/>
              </a:rPr>
              <a:t>以上</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48340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32976" y="1960605"/>
            <a:ext cx="7607927" cy="4344502"/>
          </a:xfrm>
        </p:spPr>
        <p:txBody>
          <a:bodyPr anchor="ctr"/>
          <a:lstStyle/>
          <a:p>
            <a:pPr algn="l">
              <a:lnSpc>
                <a:spcPct val="150000"/>
              </a:lnSpc>
              <a:spcAft>
                <a:spcPts val="1200"/>
              </a:spcAft>
            </a:pPr>
            <a:r>
              <a:rPr lang="zh-CN" altLang="en-US" dirty="0">
                <a:latin typeface="+mn-ea"/>
              </a:rPr>
              <a:t>国际上度量贫困线的常用方法有（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、凯恩斯指数法</a:t>
            </a:r>
          </a:p>
          <a:p>
            <a:pPr algn="l">
              <a:lnSpc>
                <a:spcPct val="150000"/>
              </a:lnSpc>
              <a:spcAft>
                <a:spcPts val="1200"/>
              </a:spcAft>
            </a:pPr>
            <a:r>
              <a:rPr lang="en-US" altLang="zh-CN" dirty="0">
                <a:latin typeface="+mn-ea"/>
              </a:rPr>
              <a:t>B</a:t>
            </a:r>
            <a:r>
              <a:rPr lang="zh-CN" altLang="en-US" dirty="0">
                <a:latin typeface="+mn-ea"/>
              </a:rPr>
              <a:t>、市场菜篮法</a:t>
            </a:r>
          </a:p>
          <a:p>
            <a:pPr algn="l">
              <a:lnSpc>
                <a:spcPct val="150000"/>
              </a:lnSpc>
              <a:spcAft>
                <a:spcPts val="1200"/>
              </a:spcAft>
            </a:pPr>
            <a:r>
              <a:rPr lang="en-US" altLang="zh-CN" dirty="0">
                <a:latin typeface="+mn-ea"/>
              </a:rPr>
              <a:t>C</a:t>
            </a:r>
            <a:r>
              <a:rPr lang="zh-CN" altLang="en-US" dirty="0">
                <a:latin typeface="+mn-ea"/>
              </a:rPr>
              <a:t>、恩格尔系数法</a:t>
            </a:r>
          </a:p>
          <a:p>
            <a:pPr algn="l">
              <a:lnSpc>
                <a:spcPct val="150000"/>
              </a:lnSpc>
              <a:spcAft>
                <a:spcPts val="1200"/>
              </a:spcAft>
            </a:pPr>
            <a:r>
              <a:rPr lang="en-US" altLang="zh-CN" dirty="0">
                <a:latin typeface="+mn-ea"/>
              </a:rPr>
              <a:t>D</a:t>
            </a:r>
            <a:r>
              <a:rPr lang="zh-CN" altLang="en-US" dirty="0">
                <a:latin typeface="+mn-ea"/>
              </a:rPr>
              <a:t>、国际贫困标准</a:t>
            </a:r>
          </a:p>
          <a:p>
            <a:pPr algn="l">
              <a:lnSpc>
                <a:spcPct val="150000"/>
              </a:lnSpc>
              <a:spcAft>
                <a:spcPts val="1200"/>
              </a:spcAft>
            </a:pPr>
            <a:r>
              <a:rPr lang="en-US" altLang="zh-CN" dirty="0">
                <a:latin typeface="+mn-ea"/>
              </a:rPr>
              <a:t>E</a:t>
            </a:r>
            <a:r>
              <a:rPr lang="zh-CN" altLang="en-US" dirty="0">
                <a:latin typeface="+mn-ea"/>
              </a:rPr>
              <a:t>、生活形态法</a:t>
            </a:r>
            <a:endParaRPr lang="zh-CN" altLang="zh-CN" dirty="0">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62963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32976" y="1960605"/>
            <a:ext cx="7607927" cy="4344502"/>
          </a:xfrm>
        </p:spPr>
        <p:txBody>
          <a:bodyPr anchor="ctr"/>
          <a:lstStyle/>
          <a:p>
            <a:pPr algn="l">
              <a:lnSpc>
                <a:spcPct val="150000"/>
              </a:lnSpc>
              <a:spcAft>
                <a:spcPts val="1200"/>
              </a:spcAft>
            </a:pPr>
            <a:r>
              <a:rPr lang="zh-CN" altLang="en-US" dirty="0">
                <a:latin typeface="+mn-ea"/>
              </a:rPr>
              <a:t>国际上度量贫困线的常用方法有（  </a:t>
            </a:r>
            <a:r>
              <a:rPr lang="zh-CN" altLang="en-US" b="1" dirty="0">
                <a:solidFill>
                  <a:srgbClr val="FF0000"/>
                </a:solidFill>
                <a:latin typeface="+mn-ea"/>
              </a:rPr>
              <a:t> </a:t>
            </a:r>
            <a:r>
              <a:rPr lang="en-US" altLang="zh-CN" b="1" dirty="0">
                <a:solidFill>
                  <a:srgbClr val="FF0000"/>
                </a:solidFill>
                <a:latin typeface="+mn-ea"/>
              </a:rPr>
              <a:t>BCDE</a:t>
            </a:r>
            <a:r>
              <a:rPr lang="zh-CN" altLang="en-US" b="1" dirty="0">
                <a:solidFill>
                  <a:srgbClr val="FF0000"/>
                </a:solidFill>
                <a:latin typeface="+mn-ea"/>
              </a:rPr>
              <a:t>  </a:t>
            </a:r>
            <a:r>
              <a:rPr lang="zh-CN" altLang="en-US" dirty="0">
                <a:latin typeface="+mn-ea"/>
              </a:rPr>
              <a:t>）。</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、凯恩斯指数法</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、市场菜篮法</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、恩格尔系数法</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、国际贫困标准</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、生活形态法</a:t>
            </a:r>
            <a:endParaRPr lang="zh-CN" altLang="zh-CN" b="1" dirty="0">
              <a:solidFill>
                <a:srgbClr val="FF0000"/>
              </a:solidFill>
              <a:latin typeface="+mn-ea"/>
            </a:endParaRPr>
          </a:p>
        </p:txBody>
      </p:sp>
      <p:sp>
        <p:nvSpPr>
          <p:cNvPr id="5" name="TextBox 3">
            <a:extLst>
              <a:ext uri="{FF2B5EF4-FFF2-40B4-BE49-F238E27FC236}">
                <a16:creationId xmlns:a16="http://schemas.microsoft.com/office/drawing/2014/main" id="{999F6A38-D2EB-422D-AD0F-5016CD7245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08853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42E738C-0ED4-431E-A490-05DDCA642AE3}"/>
              </a:ext>
            </a:extLst>
          </p:cNvPr>
          <p:cNvGrpSpPr/>
          <p:nvPr/>
        </p:nvGrpSpPr>
        <p:grpSpPr>
          <a:xfrm>
            <a:off x="2276634" y="1938084"/>
            <a:ext cx="8114276" cy="4065823"/>
            <a:chOff x="2401324" y="1508593"/>
            <a:chExt cx="8114276" cy="4065823"/>
          </a:xfrm>
        </p:grpSpPr>
        <p:sp>
          <p:nvSpPr>
            <p:cNvPr id="2" name="文本框 1"/>
            <p:cNvSpPr txBox="1"/>
            <p:nvPr/>
          </p:nvSpPr>
          <p:spPr>
            <a:xfrm>
              <a:off x="2401324" y="1508593"/>
              <a:ext cx="7926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第十三章  城市居民最低生活保障</a:t>
              </a:r>
            </a:p>
          </p:txBody>
        </p:sp>
        <p:grpSp>
          <p:nvGrpSpPr>
            <p:cNvPr id="3" name="组合 2">
              <a:extLst>
                <a:ext uri="{FF2B5EF4-FFF2-40B4-BE49-F238E27FC236}">
                  <a16:creationId xmlns:a16="http://schemas.microsoft.com/office/drawing/2014/main" id="{827FECB5-E6DD-4634-824B-4FC9C0BDF8A0}"/>
                </a:ext>
              </a:extLst>
            </p:cNvPr>
            <p:cNvGrpSpPr/>
            <p:nvPr/>
          </p:nvGrpSpPr>
          <p:grpSpPr>
            <a:xfrm>
              <a:off x="3067145" y="2473449"/>
              <a:ext cx="7448455" cy="3100967"/>
              <a:chOff x="3067145" y="2473449"/>
              <a:chExt cx="7448455" cy="3100967"/>
            </a:xfrm>
          </p:grpSpPr>
          <p:sp>
            <p:nvSpPr>
              <p:cNvPr id="7" name="Rectangle 6">
                <a:extLst>
                  <a:ext uri="{FF2B5EF4-FFF2-40B4-BE49-F238E27FC236}">
                    <a16:creationId xmlns:a16="http://schemas.microsoft.com/office/drawing/2014/main" id="{115FA8BC-822F-4883-B887-BA1A38F7FA12}"/>
                  </a:ext>
                </a:extLst>
              </p:cNvPr>
              <p:cNvSpPr/>
              <p:nvPr/>
            </p:nvSpPr>
            <p:spPr>
              <a:xfrm>
                <a:off x="3080997" y="2473449"/>
                <a:ext cx="5702786"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城市居民最低生活保障概述</a:t>
                </a:r>
              </a:p>
            </p:txBody>
          </p:sp>
          <p:sp>
            <p:nvSpPr>
              <p:cNvPr id="8" name="Rectangle 7">
                <a:extLst>
                  <a:ext uri="{FF2B5EF4-FFF2-40B4-BE49-F238E27FC236}">
                    <a16:creationId xmlns:a16="http://schemas.microsoft.com/office/drawing/2014/main" id="{496C3528-4EC8-48BC-9E55-2C141A263670}"/>
                  </a:ext>
                </a:extLst>
              </p:cNvPr>
              <p:cNvSpPr/>
              <p:nvPr/>
            </p:nvSpPr>
            <p:spPr>
              <a:xfrm>
                <a:off x="3080996" y="3216233"/>
                <a:ext cx="743460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最低生活保障制度的原则、对象及标准</a:t>
                </a:r>
              </a:p>
            </p:txBody>
          </p:sp>
          <p:sp>
            <p:nvSpPr>
              <p:cNvPr id="9" name="Rectangle 8">
                <a:extLst>
                  <a:ext uri="{FF2B5EF4-FFF2-40B4-BE49-F238E27FC236}">
                    <a16:creationId xmlns:a16="http://schemas.microsoft.com/office/drawing/2014/main" id="{FAAC986D-CD29-458C-BF64-227A465E3673}"/>
                  </a:ext>
                </a:extLst>
              </p:cNvPr>
              <p:cNvSpPr/>
              <p:nvPr/>
            </p:nvSpPr>
            <p:spPr>
              <a:xfrm>
                <a:off x="3122561" y="3942985"/>
                <a:ext cx="6035295"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西方国家的最低生活保障制度</a:t>
                </a:r>
              </a:p>
            </p:txBody>
          </p:sp>
          <p:sp>
            <p:nvSpPr>
              <p:cNvPr id="10" name="Rectangle 9">
                <a:extLst>
                  <a:ext uri="{FF2B5EF4-FFF2-40B4-BE49-F238E27FC236}">
                    <a16:creationId xmlns:a16="http://schemas.microsoft.com/office/drawing/2014/main" id="{0A193A46-6CB8-4D74-9CD3-1134DED3C71C}"/>
                  </a:ext>
                </a:extLst>
              </p:cNvPr>
              <p:cNvSpPr/>
              <p:nvPr/>
            </p:nvSpPr>
            <p:spPr>
              <a:xfrm>
                <a:off x="3067145" y="4669744"/>
                <a:ext cx="5536528" cy="904672"/>
              </a:xfrm>
              <a:prstGeom prst="rect">
                <a:avLst/>
              </a:prstGeom>
              <a:no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我国的最低生活保障制度</a:t>
                </a:r>
              </a:p>
            </p:txBody>
          </p:sp>
        </p:grpSp>
      </p:grpSp>
    </p:spTree>
    <p:extLst>
      <p:ext uri="{BB962C8B-B14F-4D97-AF65-F5344CB8AC3E}">
        <p14:creationId xmlns:p14="http://schemas.microsoft.com/office/powerpoint/2010/main" val="15642873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D3EAB30-7699-4C17-B176-0FAE58AA372C}"/>
              </a:ext>
            </a:extLst>
          </p:cNvPr>
          <p:cNvGrpSpPr/>
          <p:nvPr/>
        </p:nvGrpSpPr>
        <p:grpSpPr>
          <a:xfrm>
            <a:off x="469068" y="1033626"/>
            <a:ext cx="6858096" cy="1537036"/>
            <a:chOff x="38200" y="941847"/>
            <a:chExt cx="6858096" cy="1537036"/>
          </a:xfrm>
        </p:grpSpPr>
        <p:sp>
          <p:nvSpPr>
            <p:cNvPr id="7" name="文本框 6">
              <a:extLst>
                <a:ext uri="{FF2B5EF4-FFF2-40B4-BE49-F238E27FC236}">
                  <a16:creationId xmlns:a16="http://schemas.microsoft.com/office/drawing/2014/main" id="{8F81FFC7-ED13-4ADD-A815-54082ECDBC85}"/>
                </a:ext>
              </a:extLst>
            </p:cNvPr>
            <p:cNvSpPr txBox="1"/>
            <p:nvPr/>
          </p:nvSpPr>
          <p:spPr>
            <a:xfrm>
              <a:off x="322060" y="2078773"/>
              <a:ext cx="657423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13.3.1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zh-CN" sz="1800" b="1" i="0" u="none" strike="noStrike" kern="1200" cap="none" spc="0" normalizeH="0" baseline="0" noProof="0" dirty="0">
                  <a:ln>
                    <a:noFill/>
                  </a:ln>
                  <a:solidFill>
                    <a:prstClr val="black"/>
                  </a:solidFill>
                  <a:effectLst/>
                  <a:uLnTx/>
                  <a:uFillTx/>
                  <a:latin typeface="Calibri"/>
                  <a:ea typeface="微软雅黑"/>
                  <a:cs typeface="+mn-cs"/>
                </a:rPr>
                <a:t>发达国家最低生活保障在社会保障体系中的地位</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9" name="组合 8">
              <a:extLst>
                <a:ext uri="{FF2B5EF4-FFF2-40B4-BE49-F238E27FC236}">
                  <a16:creationId xmlns:a16="http://schemas.microsoft.com/office/drawing/2014/main" id="{8B71CDBB-A095-413E-8EFC-A56357B4EAB0}"/>
                </a:ext>
              </a:extLst>
            </p:cNvPr>
            <p:cNvGrpSpPr/>
            <p:nvPr/>
          </p:nvGrpSpPr>
          <p:grpSpPr>
            <a:xfrm>
              <a:off x="38200" y="941847"/>
              <a:ext cx="5626932" cy="1031979"/>
              <a:chOff x="38200" y="941847"/>
              <a:chExt cx="5626932" cy="1031979"/>
            </a:xfrm>
          </p:grpSpPr>
          <p:sp>
            <p:nvSpPr>
              <p:cNvPr id="11" name="文本框 10">
                <a:extLst>
                  <a:ext uri="{FF2B5EF4-FFF2-40B4-BE49-F238E27FC236}">
                    <a16:creationId xmlns:a16="http://schemas.microsoft.com/office/drawing/2014/main" id="{A5D297C8-7E66-41ED-88CA-5FE7F7C21870}"/>
                  </a:ext>
                </a:extLst>
              </p:cNvPr>
              <p:cNvSpPr txBox="1"/>
              <p:nvPr/>
            </p:nvSpPr>
            <p:spPr>
              <a:xfrm>
                <a:off x="38200" y="941847"/>
                <a:ext cx="525557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城市居民最低生活保障</a:t>
                </a:r>
              </a:p>
            </p:txBody>
          </p:sp>
          <p:sp>
            <p:nvSpPr>
              <p:cNvPr id="12" name="矩形 11">
                <a:extLst>
                  <a:ext uri="{FF2B5EF4-FFF2-40B4-BE49-F238E27FC236}">
                    <a16:creationId xmlns:a16="http://schemas.microsoft.com/office/drawing/2014/main" id="{D67005B3-15DB-4DF2-93A2-8FC5D37290F2}"/>
                  </a:ext>
                </a:extLst>
              </p:cNvPr>
              <p:cNvSpPr/>
              <p:nvPr/>
            </p:nvSpPr>
            <p:spPr>
              <a:xfrm>
                <a:off x="227942" y="1542939"/>
                <a:ext cx="543719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13.3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西方国家的最低生活保障制度</a:t>
                </a:r>
              </a:p>
            </p:txBody>
          </p:sp>
        </p:grpSp>
      </p:grpSp>
      <p:pic>
        <p:nvPicPr>
          <p:cNvPr id="13" name="图片 12">
            <a:extLst>
              <a:ext uri="{FF2B5EF4-FFF2-40B4-BE49-F238E27FC236}">
                <a16:creationId xmlns:a16="http://schemas.microsoft.com/office/drawing/2014/main" id="{B00F645F-1401-4525-803F-9508B4EB86AF}"/>
              </a:ext>
            </a:extLst>
          </p:cNvPr>
          <p:cNvPicPr>
            <a:picLocks noChangeAspect="1"/>
          </p:cNvPicPr>
          <p:nvPr/>
        </p:nvPicPr>
        <p:blipFill>
          <a:blip r:embed="rId3"/>
          <a:stretch>
            <a:fillRect/>
          </a:stretch>
        </p:blipFill>
        <p:spPr>
          <a:xfrm>
            <a:off x="8710732" y="501920"/>
            <a:ext cx="3628112" cy="1886279"/>
          </a:xfrm>
          <a:prstGeom prst="rect">
            <a:avLst/>
          </a:prstGeom>
        </p:spPr>
      </p:pic>
      <p:sp>
        <p:nvSpPr>
          <p:cNvPr id="5" name="矩形 4">
            <a:extLst>
              <a:ext uri="{FF2B5EF4-FFF2-40B4-BE49-F238E27FC236}">
                <a16:creationId xmlns:a16="http://schemas.microsoft.com/office/drawing/2014/main" id="{C4D8179C-FAEF-4DF3-82BB-D68884180C17}"/>
              </a:ext>
            </a:extLst>
          </p:cNvPr>
          <p:cNvSpPr/>
          <p:nvPr/>
        </p:nvSpPr>
        <p:spPr>
          <a:xfrm>
            <a:off x="2192977" y="3153234"/>
            <a:ext cx="9290844"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保险型</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福利型社会保障制度</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在工业化水平较高、经济比较发达、社会物质生活较丰富的西方国家占据主导地位</a:t>
            </a:r>
          </a:p>
        </p:txBody>
      </p:sp>
      <p:sp>
        <p:nvSpPr>
          <p:cNvPr id="14" name="矩形 13">
            <a:extLst>
              <a:ext uri="{FF2B5EF4-FFF2-40B4-BE49-F238E27FC236}">
                <a16:creationId xmlns:a16="http://schemas.microsoft.com/office/drawing/2014/main" id="{CD12B75B-A318-4681-BC93-6B2CB659FD76}"/>
              </a:ext>
            </a:extLst>
          </p:cNvPr>
          <p:cNvSpPr/>
          <p:nvPr/>
        </p:nvSpPr>
        <p:spPr>
          <a:xfrm>
            <a:off x="2192977" y="4901044"/>
            <a:ext cx="6927272" cy="615040"/>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英国</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的社会救济是以</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1943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国民救济法</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为基础建立起来的。</a:t>
            </a:r>
          </a:p>
        </p:txBody>
      </p:sp>
    </p:spTree>
    <p:extLst>
      <p:ext uri="{BB962C8B-B14F-4D97-AF65-F5344CB8AC3E}">
        <p14:creationId xmlns:p14="http://schemas.microsoft.com/office/powerpoint/2010/main" val="38872102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438125"/>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987" y="2088318"/>
            <a:ext cx="5554025"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社会福利的发展改革方向是（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、社会化或者说非政府化的方向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、市场化或者说非政府化的方向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、社会化或者说政府化的方向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、市场化或者说政府化的方向</a:t>
            </a:r>
          </a:p>
        </p:txBody>
      </p:sp>
      <p:sp>
        <p:nvSpPr>
          <p:cNvPr id="8" name="TextBox 3">
            <a:extLst>
              <a:ext uri="{FF2B5EF4-FFF2-40B4-BE49-F238E27FC236}">
                <a16:creationId xmlns:a16="http://schemas.microsoft.com/office/drawing/2014/main" id="{26B865FD-B9BF-42E5-B8BF-E8499575F04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17831140"/>
      </p:ext>
    </p:extLst>
  </p:cSld>
  <p:clrMapOvr>
    <a:masterClrMapping/>
  </p:clrMapOvr>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4904</Words>
  <Application>Microsoft Office PowerPoint</Application>
  <PresentationFormat>宽屏</PresentationFormat>
  <Paragraphs>671</Paragraphs>
  <Slides>87</Slides>
  <Notes>76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87</vt:i4>
      </vt:variant>
    </vt:vector>
  </HeadingPairs>
  <TitlesOfParts>
    <vt:vector size="94" baseType="lpstr">
      <vt:lpstr>Helvetica Neue For Number</vt:lpstr>
      <vt:lpstr>等线</vt:lpstr>
      <vt:lpstr>微软雅黑</vt:lpstr>
      <vt:lpstr>微软雅黑</vt:lpstr>
      <vt:lpstr>Arial</vt:lpstr>
      <vt:lpstr>Calibri</vt:lpstr>
      <vt:lpstr>【尤里奇】人力三级课件标准化模版V2.0（2016-6-21）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解 超</cp:lastModifiedBy>
  <cp:revision>9</cp:revision>
  <dcterms:created xsi:type="dcterms:W3CDTF">2019-05-15T01:48:11Z</dcterms:created>
  <dcterms:modified xsi:type="dcterms:W3CDTF">2019-05-15T11:55:45Z</dcterms:modified>
</cp:coreProperties>
</file>