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1101" r:id="rId2"/>
    <p:sldId id="1075" r:id="rId3"/>
    <p:sldId id="333" r:id="rId4"/>
    <p:sldId id="1449" r:id="rId5"/>
    <p:sldId id="1450" r:id="rId6"/>
    <p:sldId id="1547" r:id="rId7"/>
    <p:sldId id="1561" r:id="rId8"/>
    <p:sldId id="1591" r:id="rId9"/>
    <p:sldId id="1451" r:id="rId10"/>
    <p:sldId id="1467" r:id="rId11"/>
    <p:sldId id="1588" r:id="rId12"/>
    <p:sldId id="1589" r:id="rId13"/>
    <p:sldId id="1590" r:id="rId14"/>
    <p:sldId id="1587" r:id="rId15"/>
    <p:sldId id="1468" r:id="rId16"/>
    <p:sldId id="1592" r:id="rId17"/>
    <p:sldId id="1593" r:id="rId18"/>
    <p:sldId id="1469" r:id="rId19"/>
    <p:sldId id="1470" r:id="rId20"/>
    <p:sldId id="1471" r:id="rId21"/>
    <p:sldId id="1472" r:id="rId22"/>
    <p:sldId id="1473" r:id="rId23"/>
    <p:sldId id="1507" r:id="rId24"/>
    <p:sldId id="1510" r:id="rId25"/>
    <p:sldId id="1501" r:id="rId26"/>
    <p:sldId id="1594" r:id="rId27"/>
    <p:sldId id="1595" r:id="rId28"/>
    <p:sldId id="1508" r:id="rId29"/>
    <p:sldId id="1499" r:id="rId30"/>
    <p:sldId id="1511" r:id="rId31"/>
    <p:sldId id="1502" r:id="rId32"/>
    <p:sldId id="1509" r:id="rId33"/>
    <p:sldId id="1500" r:id="rId34"/>
    <p:sldId id="1512" r:id="rId35"/>
    <p:sldId id="1503" r:id="rId36"/>
    <p:sldId id="1504" r:id="rId37"/>
    <p:sldId id="1514" r:id="rId38"/>
    <p:sldId id="1552" r:id="rId39"/>
    <p:sldId id="1516" r:id="rId40"/>
    <p:sldId id="1497" r:id="rId41"/>
    <p:sldId id="1517" r:id="rId42"/>
    <p:sldId id="1518" r:id="rId43"/>
    <p:sldId id="1523" r:id="rId44"/>
    <p:sldId id="1493" r:id="rId45"/>
    <p:sldId id="1522" r:id="rId46"/>
    <p:sldId id="1494" r:id="rId47"/>
    <p:sldId id="1521" r:id="rId48"/>
    <p:sldId id="1495" r:id="rId49"/>
    <p:sldId id="1520" r:id="rId50"/>
    <p:sldId id="1496" r:id="rId51"/>
    <p:sldId id="1526" r:id="rId52"/>
    <p:sldId id="1505" r:id="rId53"/>
    <p:sldId id="1528" r:id="rId54"/>
    <p:sldId id="1562" r:id="rId55"/>
    <p:sldId id="1534" r:id="rId56"/>
    <p:sldId id="1487" r:id="rId57"/>
    <p:sldId id="1551" r:id="rId58"/>
    <p:sldId id="1529" r:id="rId59"/>
    <p:sldId id="1530" r:id="rId60"/>
    <p:sldId id="1531" r:id="rId61"/>
    <p:sldId id="1596" r:id="rId62"/>
    <p:sldId id="1597" r:id="rId63"/>
    <p:sldId id="1535" r:id="rId64"/>
    <p:sldId id="1486" r:id="rId65"/>
    <p:sldId id="1538" r:id="rId66"/>
    <p:sldId id="1483" r:id="rId67"/>
    <p:sldId id="1506" r:id="rId68"/>
    <p:sldId id="1540" r:id="rId69"/>
    <p:sldId id="1541" r:id="rId70"/>
    <p:sldId id="1542" r:id="rId71"/>
    <p:sldId id="1476" r:id="rId72"/>
    <p:sldId id="1599" r:id="rId73"/>
    <p:sldId id="1598" r:id="rId74"/>
    <p:sldId id="1600" r:id="rId75"/>
    <p:sldId id="1544" r:id="rId76"/>
    <p:sldId id="1276" r:id="rId77"/>
    <p:sldId id="1214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8334512-CCDB-45BC-B8D6-C85A48BA44D5}">
          <p14:sldIdLst>
            <p14:sldId id="1101"/>
            <p14:sldId id="1075"/>
            <p14:sldId id="333"/>
            <p14:sldId id="1449"/>
            <p14:sldId id="1450"/>
            <p14:sldId id="1547"/>
            <p14:sldId id="1561"/>
            <p14:sldId id="1591"/>
            <p14:sldId id="1451"/>
            <p14:sldId id="1467"/>
            <p14:sldId id="1588"/>
            <p14:sldId id="1589"/>
            <p14:sldId id="1590"/>
            <p14:sldId id="1587"/>
            <p14:sldId id="1468"/>
            <p14:sldId id="1592"/>
            <p14:sldId id="1593"/>
            <p14:sldId id="1469"/>
            <p14:sldId id="1470"/>
            <p14:sldId id="1471"/>
            <p14:sldId id="1472"/>
            <p14:sldId id="1473"/>
            <p14:sldId id="1507"/>
            <p14:sldId id="1510"/>
            <p14:sldId id="1501"/>
            <p14:sldId id="1594"/>
            <p14:sldId id="1595"/>
            <p14:sldId id="1508"/>
            <p14:sldId id="1499"/>
            <p14:sldId id="1511"/>
            <p14:sldId id="1502"/>
            <p14:sldId id="1509"/>
            <p14:sldId id="1500"/>
            <p14:sldId id="1512"/>
            <p14:sldId id="1503"/>
            <p14:sldId id="1504"/>
            <p14:sldId id="1514"/>
            <p14:sldId id="1552"/>
            <p14:sldId id="1516"/>
            <p14:sldId id="1497"/>
            <p14:sldId id="1517"/>
            <p14:sldId id="1518"/>
            <p14:sldId id="1523"/>
            <p14:sldId id="1493"/>
            <p14:sldId id="1522"/>
            <p14:sldId id="1494"/>
            <p14:sldId id="1521"/>
            <p14:sldId id="1495"/>
            <p14:sldId id="1520"/>
            <p14:sldId id="1496"/>
            <p14:sldId id="1526"/>
            <p14:sldId id="1505"/>
            <p14:sldId id="1528"/>
            <p14:sldId id="1562"/>
            <p14:sldId id="1534"/>
            <p14:sldId id="1487"/>
            <p14:sldId id="1551"/>
            <p14:sldId id="1529"/>
            <p14:sldId id="1530"/>
            <p14:sldId id="1531"/>
            <p14:sldId id="1596"/>
            <p14:sldId id="1597"/>
            <p14:sldId id="1535"/>
            <p14:sldId id="1486"/>
            <p14:sldId id="1538"/>
            <p14:sldId id="1483"/>
            <p14:sldId id="1506"/>
            <p14:sldId id="1540"/>
            <p14:sldId id="1541"/>
            <p14:sldId id="1542"/>
            <p14:sldId id="1476"/>
            <p14:sldId id="1599"/>
            <p14:sldId id="1598"/>
            <p14:sldId id="1600"/>
            <p14:sldId id="1544"/>
            <p14:sldId id="1276"/>
            <p14:sldId id="12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68CDF-8C01-4733-AC64-306AF0C54F3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A38891AC-6015-4A73-8258-2072892AFAF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 vert="vert"/>
        <a:lstStyle/>
        <a:p>
          <a:r>
            <a:rPr lang="zh-CN" sz="2400" dirty="0">
              <a:latin typeface="+mn-ea"/>
              <a:ea typeface="+mn-ea"/>
            </a:rPr>
            <a:t>我国的最低生活保障制度</a:t>
          </a:r>
          <a:endParaRPr lang="en-GB" altLang="zh-CN" sz="2400" dirty="0">
            <a:latin typeface="+mn-ea"/>
            <a:ea typeface="+mn-ea"/>
          </a:endParaRPr>
        </a:p>
      </dgm:t>
    </dgm:pt>
    <dgm:pt modelId="{C91A6AB5-76F8-49B3-B68F-7605E5910717}" type="parTrans" cxnId="{770E6138-4C9D-446C-A2F7-B853A3F12759}">
      <dgm:prSet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6CE68315-2B91-4202-B5AB-27EF66C56FE9}" type="sibTrans" cxnId="{770E6138-4C9D-446C-A2F7-B853A3F12759}">
      <dgm:prSet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3D15F0B2-8DAD-4303-81F9-FBA8506DAF4A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zh-CN" sz="2400" kern="1200" dirty="0">
              <a:latin typeface="+mn-ea"/>
              <a:ea typeface="+mn-ea"/>
            </a:rPr>
            <a:t>最低</a:t>
          </a:r>
          <a:r>
            <a:rPr lang="zh-CN" altLang="zh-CN" sz="2400" kern="1200" dirty="0">
              <a:solidFill>
                <a:prstClr val="black"/>
              </a:solidFill>
              <a:latin typeface="微软雅黑"/>
              <a:ea typeface="微软雅黑"/>
              <a:cs typeface="+mn-cs"/>
            </a:rPr>
            <a:t>生活</a:t>
          </a:r>
          <a:r>
            <a:rPr lang="zh-CN" altLang="zh-CN" sz="2400" kern="1200" dirty="0">
              <a:latin typeface="+mn-ea"/>
              <a:ea typeface="+mn-ea"/>
            </a:rPr>
            <a:t>保障制度实施现状</a:t>
          </a:r>
          <a:endParaRPr lang="en-GB" sz="2400" kern="1200" dirty="0">
            <a:latin typeface="+mn-ea"/>
            <a:ea typeface="+mn-ea"/>
          </a:endParaRPr>
        </a:p>
      </dgm:t>
    </dgm:pt>
    <dgm:pt modelId="{051EF163-CB02-4ECB-81A2-9B777BAC507A}" type="parTrans" cxnId="{D87FFE95-7BF0-42E8-A133-A54684D049E8}">
      <dgm:prSet custT="1"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FF419686-882E-4A29-BE09-5B8E338445E5}" type="sibTrans" cxnId="{D87FFE95-7BF0-42E8-A133-A54684D049E8}">
      <dgm:prSet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CBFD30E5-7054-41D4-9E87-F18AAE6E232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zh-CN" sz="2400" kern="1200" dirty="0">
              <a:latin typeface="+mn-ea"/>
              <a:ea typeface="+mn-ea"/>
            </a:rPr>
            <a:t>我国城镇</a:t>
          </a:r>
          <a:r>
            <a:rPr lang="zh-CN" altLang="zh-CN" sz="2400" kern="1200" dirty="0">
              <a:solidFill>
                <a:prstClr val="black"/>
              </a:solidFill>
              <a:latin typeface="微软雅黑"/>
              <a:ea typeface="微软雅黑"/>
              <a:cs typeface="+mn-cs"/>
            </a:rPr>
            <a:t>居民</a:t>
          </a:r>
          <a:r>
            <a:rPr lang="zh-CN" altLang="zh-CN" sz="2400" kern="1200" dirty="0">
              <a:latin typeface="+mn-ea"/>
              <a:ea typeface="+mn-ea"/>
            </a:rPr>
            <a:t>最低生活保障制度的建立</a:t>
          </a:r>
          <a:endParaRPr lang="en-GB" sz="2400" kern="1200" dirty="0">
            <a:latin typeface="+mn-ea"/>
            <a:ea typeface="+mn-ea"/>
          </a:endParaRPr>
        </a:p>
      </dgm:t>
    </dgm:pt>
    <dgm:pt modelId="{B4C3E68F-A576-4560-8511-973599475D78}" type="parTrans" cxnId="{1402E296-F5C6-45FF-BE8B-ED7D439BF130}">
      <dgm:prSet custT="1"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854B8AA9-90B4-41DC-9C29-F45CBE4BADE1}" type="sibTrans" cxnId="{1402E296-F5C6-45FF-BE8B-ED7D439BF130}">
      <dgm:prSet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18B703C1-147A-4636-B0D9-F5BD5328ED9D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zh-CN" sz="2400" dirty="0">
              <a:latin typeface="+mn-ea"/>
              <a:ea typeface="+mn-ea"/>
            </a:rPr>
            <a:t>我国城镇居民最低生活保障制度的必要性</a:t>
          </a:r>
          <a:endParaRPr lang="en-GB" sz="2400" dirty="0">
            <a:latin typeface="+mn-ea"/>
            <a:ea typeface="+mn-ea"/>
          </a:endParaRPr>
        </a:p>
      </dgm:t>
    </dgm:pt>
    <dgm:pt modelId="{B47CB4EE-6A14-492A-A2D0-A593748B4F0C}" type="parTrans" cxnId="{D4648E36-D585-428E-A368-E8C3644A408A}">
      <dgm:prSet custT="1"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AE0FC2D7-0B12-43B6-8213-87153538C3D6}" type="sibTrans" cxnId="{D4648E36-D585-428E-A368-E8C3644A408A}">
      <dgm:prSet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1D2D9268-BBC7-49EB-9C6D-57B3F08E75E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zh-CN" sz="2400" kern="1200" dirty="0">
              <a:latin typeface="+mn-ea"/>
              <a:ea typeface="+mn-ea"/>
            </a:rPr>
            <a:t>完善最低</a:t>
          </a:r>
          <a:r>
            <a:rPr lang="zh-CN" altLang="zh-CN" sz="2400" kern="1200" dirty="0">
              <a:solidFill>
                <a:prstClr val="black"/>
              </a:solidFill>
              <a:latin typeface="微软雅黑"/>
              <a:ea typeface="微软雅黑"/>
              <a:cs typeface="+mn-cs"/>
            </a:rPr>
            <a:t>生活</a:t>
          </a:r>
          <a:r>
            <a:rPr lang="zh-CN" altLang="zh-CN" sz="2400" kern="1200" dirty="0">
              <a:latin typeface="+mn-ea"/>
              <a:ea typeface="+mn-ea"/>
            </a:rPr>
            <a:t>保障制度要注意的问题</a:t>
          </a:r>
          <a:endParaRPr lang="en-GB" sz="2400" kern="1200" dirty="0">
            <a:latin typeface="+mn-ea"/>
            <a:ea typeface="+mn-ea"/>
          </a:endParaRPr>
        </a:p>
      </dgm:t>
    </dgm:pt>
    <dgm:pt modelId="{E8896F0D-5277-4683-A499-AC8F3B11CCFC}" type="parTrans" cxnId="{711E5738-2EFB-4324-925B-28704E23973A}">
      <dgm:prSet custT="1"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B3918E25-2A81-4338-B0DB-A7B885219A72}" type="sibTrans" cxnId="{711E5738-2EFB-4324-925B-28704E23973A}">
      <dgm:prSet/>
      <dgm:spPr/>
      <dgm:t>
        <a:bodyPr/>
        <a:lstStyle/>
        <a:p>
          <a:endParaRPr lang="en-GB" sz="2400">
            <a:latin typeface="+mn-ea"/>
            <a:ea typeface="+mn-ea"/>
          </a:endParaRPr>
        </a:p>
      </dgm:t>
    </dgm:pt>
    <dgm:pt modelId="{5E76571C-4A36-493D-8028-EC79EC29D3DA}" type="pres">
      <dgm:prSet presAssocID="{38C68CDF-8C01-4733-AC64-306AF0C54F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5C1D3B2-E30E-47E1-8C8D-20EF08636088}" type="pres">
      <dgm:prSet presAssocID="{A38891AC-6015-4A73-8258-2072892AFAF5}" presName="root1" presStyleCnt="0"/>
      <dgm:spPr/>
    </dgm:pt>
    <dgm:pt modelId="{5BBA1540-C185-4C60-BC19-3195094B4E0D}" type="pres">
      <dgm:prSet presAssocID="{A38891AC-6015-4A73-8258-2072892AFAF5}" presName="LevelOneTextNode" presStyleLbl="node0" presStyleIdx="0" presStyleCnt="1" custScaleX="186036" custScaleY="25593">
        <dgm:presLayoutVars>
          <dgm:chPref val="3"/>
        </dgm:presLayoutVars>
      </dgm:prSet>
      <dgm:spPr/>
    </dgm:pt>
    <dgm:pt modelId="{2C0AFAF0-DC71-4207-A087-14C6019085B6}" type="pres">
      <dgm:prSet presAssocID="{A38891AC-6015-4A73-8258-2072892AFAF5}" presName="level2hierChild" presStyleCnt="0"/>
      <dgm:spPr/>
    </dgm:pt>
    <dgm:pt modelId="{992DA9AC-9C52-48D9-9656-794455A2C3AF}" type="pres">
      <dgm:prSet presAssocID="{B47CB4EE-6A14-492A-A2D0-A593748B4F0C}" presName="conn2-1" presStyleLbl="parChTrans1D2" presStyleIdx="0" presStyleCnt="4"/>
      <dgm:spPr/>
    </dgm:pt>
    <dgm:pt modelId="{47357A89-9578-48C5-960C-2BFA690C9874}" type="pres">
      <dgm:prSet presAssocID="{B47CB4EE-6A14-492A-A2D0-A593748B4F0C}" presName="connTx" presStyleLbl="parChTrans1D2" presStyleIdx="0" presStyleCnt="4"/>
      <dgm:spPr/>
    </dgm:pt>
    <dgm:pt modelId="{DBDDAF1D-FC44-4B0F-B370-E6D406A94002}" type="pres">
      <dgm:prSet presAssocID="{18B703C1-147A-4636-B0D9-F5BD5328ED9D}" presName="root2" presStyleCnt="0"/>
      <dgm:spPr/>
    </dgm:pt>
    <dgm:pt modelId="{7B85E174-FBF4-411D-955D-B2EE948529C2}" type="pres">
      <dgm:prSet presAssocID="{18B703C1-147A-4636-B0D9-F5BD5328ED9D}" presName="LevelTwoTextNode" presStyleLbl="node2" presStyleIdx="0" presStyleCnt="4" custScaleX="172727" custScaleY="70002" custLinFactNeighborY="3196">
        <dgm:presLayoutVars>
          <dgm:chPref val="3"/>
        </dgm:presLayoutVars>
      </dgm:prSet>
      <dgm:spPr/>
    </dgm:pt>
    <dgm:pt modelId="{C93AE315-FB3A-4023-ACA4-3C71E03C9DAC}" type="pres">
      <dgm:prSet presAssocID="{18B703C1-147A-4636-B0D9-F5BD5328ED9D}" presName="level3hierChild" presStyleCnt="0"/>
      <dgm:spPr/>
    </dgm:pt>
    <dgm:pt modelId="{9CB1A8B1-5C07-4788-B6D4-82AFEAAC5B17}" type="pres">
      <dgm:prSet presAssocID="{B4C3E68F-A576-4560-8511-973599475D78}" presName="conn2-1" presStyleLbl="parChTrans1D2" presStyleIdx="1" presStyleCnt="4"/>
      <dgm:spPr/>
    </dgm:pt>
    <dgm:pt modelId="{70530DD9-033A-4586-87B6-8FC55382CD5F}" type="pres">
      <dgm:prSet presAssocID="{B4C3E68F-A576-4560-8511-973599475D78}" presName="connTx" presStyleLbl="parChTrans1D2" presStyleIdx="1" presStyleCnt="4"/>
      <dgm:spPr/>
    </dgm:pt>
    <dgm:pt modelId="{95EB5568-32C3-42CC-8994-DE7E3B12A907}" type="pres">
      <dgm:prSet presAssocID="{CBFD30E5-7054-41D4-9E87-F18AAE6E232E}" presName="root2" presStyleCnt="0"/>
      <dgm:spPr/>
    </dgm:pt>
    <dgm:pt modelId="{551CFCBB-80CE-46CC-9B79-F6E5AA2B730D}" type="pres">
      <dgm:prSet presAssocID="{CBFD30E5-7054-41D4-9E87-F18AAE6E232E}" presName="LevelTwoTextNode" presStyleLbl="node2" presStyleIdx="1" presStyleCnt="4" custScaleX="164522" custScaleY="70002" custLinFactNeighborY="3196">
        <dgm:presLayoutVars>
          <dgm:chPref val="3"/>
        </dgm:presLayoutVars>
      </dgm:prSet>
      <dgm:spPr/>
    </dgm:pt>
    <dgm:pt modelId="{041577E5-E9D0-4BEA-80D5-3DD4B6308561}" type="pres">
      <dgm:prSet presAssocID="{CBFD30E5-7054-41D4-9E87-F18AAE6E232E}" presName="level3hierChild" presStyleCnt="0"/>
      <dgm:spPr/>
    </dgm:pt>
    <dgm:pt modelId="{03EFEB3C-511E-45C8-A421-C9F715066F2F}" type="pres">
      <dgm:prSet presAssocID="{051EF163-CB02-4ECB-81A2-9B777BAC507A}" presName="conn2-1" presStyleLbl="parChTrans1D2" presStyleIdx="2" presStyleCnt="4"/>
      <dgm:spPr/>
    </dgm:pt>
    <dgm:pt modelId="{41944F2A-DE54-42A2-BA34-FD47547C70CB}" type="pres">
      <dgm:prSet presAssocID="{051EF163-CB02-4ECB-81A2-9B777BAC507A}" presName="connTx" presStyleLbl="parChTrans1D2" presStyleIdx="2" presStyleCnt="4"/>
      <dgm:spPr/>
    </dgm:pt>
    <dgm:pt modelId="{C6A2A810-14D8-4282-BAAF-09C60CA923E9}" type="pres">
      <dgm:prSet presAssocID="{3D15F0B2-8DAD-4303-81F9-FBA8506DAF4A}" presName="root2" presStyleCnt="0"/>
      <dgm:spPr/>
    </dgm:pt>
    <dgm:pt modelId="{6146C6AC-548D-43EC-88F9-FD63A4DC0B18}" type="pres">
      <dgm:prSet presAssocID="{3D15F0B2-8DAD-4303-81F9-FBA8506DAF4A}" presName="LevelTwoTextNode" presStyleLbl="node2" presStyleIdx="2" presStyleCnt="4" custScaleX="125956" custScaleY="70002" custLinFactNeighborY="3196">
        <dgm:presLayoutVars>
          <dgm:chPref val="3"/>
        </dgm:presLayoutVars>
      </dgm:prSet>
      <dgm:spPr/>
    </dgm:pt>
    <dgm:pt modelId="{70110542-2EB6-4961-BE25-73997966B5C1}" type="pres">
      <dgm:prSet presAssocID="{3D15F0B2-8DAD-4303-81F9-FBA8506DAF4A}" presName="level3hierChild" presStyleCnt="0"/>
      <dgm:spPr/>
    </dgm:pt>
    <dgm:pt modelId="{FE156597-4984-4A33-8585-B5344057D3D0}" type="pres">
      <dgm:prSet presAssocID="{E8896F0D-5277-4683-A499-AC8F3B11CCFC}" presName="conn2-1" presStyleLbl="parChTrans1D2" presStyleIdx="3" presStyleCnt="4"/>
      <dgm:spPr/>
    </dgm:pt>
    <dgm:pt modelId="{9FA7DB1D-6346-40E9-991C-4C5B64A4F6B3}" type="pres">
      <dgm:prSet presAssocID="{E8896F0D-5277-4683-A499-AC8F3B11CCFC}" presName="connTx" presStyleLbl="parChTrans1D2" presStyleIdx="3" presStyleCnt="4"/>
      <dgm:spPr/>
    </dgm:pt>
    <dgm:pt modelId="{1545FC40-4D60-4229-A39A-A26E5C23A38B}" type="pres">
      <dgm:prSet presAssocID="{1D2D9268-BBC7-49EB-9C6D-57B3F08E75E4}" presName="root2" presStyleCnt="0"/>
      <dgm:spPr/>
    </dgm:pt>
    <dgm:pt modelId="{BC093F3C-18F3-4C1D-8EB1-DA661EFECDE2}" type="pres">
      <dgm:prSet presAssocID="{1D2D9268-BBC7-49EB-9C6D-57B3F08E75E4}" presName="LevelTwoTextNode" presStyleLbl="node2" presStyleIdx="3" presStyleCnt="4" custScaleX="155496" custScaleY="70002" custLinFactNeighborY="3196">
        <dgm:presLayoutVars>
          <dgm:chPref val="3"/>
        </dgm:presLayoutVars>
      </dgm:prSet>
      <dgm:spPr/>
    </dgm:pt>
    <dgm:pt modelId="{00DC002E-A60E-4CAC-BA6B-BCA7DF7835FA}" type="pres">
      <dgm:prSet presAssocID="{1D2D9268-BBC7-49EB-9C6D-57B3F08E75E4}" presName="level3hierChild" presStyleCnt="0"/>
      <dgm:spPr/>
    </dgm:pt>
  </dgm:ptLst>
  <dgm:cxnLst>
    <dgm:cxn modelId="{1CF6FD01-54AD-4D16-813B-3B8CE15D15FB}" type="presOf" srcId="{051EF163-CB02-4ECB-81A2-9B777BAC507A}" destId="{03EFEB3C-511E-45C8-A421-C9F715066F2F}" srcOrd="0" destOrd="0" presId="urn:microsoft.com/office/officeart/2008/layout/HorizontalMultiLevelHierarchy"/>
    <dgm:cxn modelId="{109DCC23-2DC9-4535-B96B-352175BA4663}" type="presOf" srcId="{051EF163-CB02-4ECB-81A2-9B777BAC507A}" destId="{41944F2A-DE54-42A2-BA34-FD47547C70CB}" srcOrd="1" destOrd="0" presId="urn:microsoft.com/office/officeart/2008/layout/HorizontalMultiLevelHierarchy"/>
    <dgm:cxn modelId="{D6D47334-2587-434C-83CB-35289C5F3FF5}" type="presOf" srcId="{B4C3E68F-A576-4560-8511-973599475D78}" destId="{9CB1A8B1-5C07-4788-B6D4-82AFEAAC5B17}" srcOrd="0" destOrd="0" presId="urn:microsoft.com/office/officeart/2008/layout/HorizontalMultiLevelHierarchy"/>
    <dgm:cxn modelId="{C7703736-0A9B-4FB4-954D-CAFEBB07B38A}" type="presOf" srcId="{CBFD30E5-7054-41D4-9E87-F18AAE6E232E}" destId="{551CFCBB-80CE-46CC-9B79-F6E5AA2B730D}" srcOrd="0" destOrd="0" presId="urn:microsoft.com/office/officeart/2008/layout/HorizontalMultiLevelHierarchy"/>
    <dgm:cxn modelId="{D4648E36-D585-428E-A368-E8C3644A408A}" srcId="{A38891AC-6015-4A73-8258-2072892AFAF5}" destId="{18B703C1-147A-4636-B0D9-F5BD5328ED9D}" srcOrd="0" destOrd="0" parTransId="{B47CB4EE-6A14-492A-A2D0-A593748B4F0C}" sibTransId="{AE0FC2D7-0B12-43B6-8213-87153538C3D6}"/>
    <dgm:cxn modelId="{770E6138-4C9D-446C-A2F7-B853A3F12759}" srcId="{38C68CDF-8C01-4733-AC64-306AF0C54F38}" destId="{A38891AC-6015-4A73-8258-2072892AFAF5}" srcOrd="0" destOrd="0" parTransId="{C91A6AB5-76F8-49B3-B68F-7605E5910717}" sibTransId="{6CE68315-2B91-4202-B5AB-27EF66C56FE9}"/>
    <dgm:cxn modelId="{711E5738-2EFB-4324-925B-28704E23973A}" srcId="{A38891AC-6015-4A73-8258-2072892AFAF5}" destId="{1D2D9268-BBC7-49EB-9C6D-57B3F08E75E4}" srcOrd="3" destOrd="0" parTransId="{E8896F0D-5277-4683-A499-AC8F3B11CCFC}" sibTransId="{B3918E25-2A81-4338-B0DB-A7B885219A72}"/>
    <dgm:cxn modelId="{C93FA441-8F98-4D41-8365-D90F57478681}" type="presOf" srcId="{E8896F0D-5277-4683-A499-AC8F3B11CCFC}" destId="{9FA7DB1D-6346-40E9-991C-4C5B64A4F6B3}" srcOrd="1" destOrd="0" presId="urn:microsoft.com/office/officeart/2008/layout/HorizontalMultiLevelHierarchy"/>
    <dgm:cxn modelId="{DFB12C89-2FD9-468D-8ECB-7162C050C080}" type="presOf" srcId="{1D2D9268-BBC7-49EB-9C6D-57B3F08E75E4}" destId="{BC093F3C-18F3-4C1D-8EB1-DA661EFECDE2}" srcOrd="0" destOrd="0" presId="urn:microsoft.com/office/officeart/2008/layout/HorizontalMultiLevelHierarchy"/>
    <dgm:cxn modelId="{94E36D8C-7D25-4B05-9904-1ED26795E5BF}" type="presOf" srcId="{B4C3E68F-A576-4560-8511-973599475D78}" destId="{70530DD9-033A-4586-87B6-8FC55382CD5F}" srcOrd="1" destOrd="0" presId="urn:microsoft.com/office/officeart/2008/layout/HorizontalMultiLevelHierarchy"/>
    <dgm:cxn modelId="{AA364C90-9EDC-41CC-A24D-AFB51EB7DA71}" type="presOf" srcId="{3D15F0B2-8DAD-4303-81F9-FBA8506DAF4A}" destId="{6146C6AC-548D-43EC-88F9-FD63A4DC0B18}" srcOrd="0" destOrd="0" presId="urn:microsoft.com/office/officeart/2008/layout/HorizontalMultiLevelHierarchy"/>
    <dgm:cxn modelId="{D87FFE95-7BF0-42E8-A133-A54684D049E8}" srcId="{A38891AC-6015-4A73-8258-2072892AFAF5}" destId="{3D15F0B2-8DAD-4303-81F9-FBA8506DAF4A}" srcOrd="2" destOrd="0" parTransId="{051EF163-CB02-4ECB-81A2-9B777BAC507A}" sibTransId="{FF419686-882E-4A29-BE09-5B8E338445E5}"/>
    <dgm:cxn modelId="{1402E296-F5C6-45FF-BE8B-ED7D439BF130}" srcId="{A38891AC-6015-4A73-8258-2072892AFAF5}" destId="{CBFD30E5-7054-41D4-9E87-F18AAE6E232E}" srcOrd="1" destOrd="0" parTransId="{B4C3E68F-A576-4560-8511-973599475D78}" sibTransId="{854B8AA9-90B4-41DC-9C29-F45CBE4BADE1}"/>
    <dgm:cxn modelId="{64550AAB-7E64-4CC3-979D-8C48377020B9}" type="presOf" srcId="{18B703C1-147A-4636-B0D9-F5BD5328ED9D}" destId="{7B85E174-FBF4-411D-955D-B2EE948529C2}" srcOrd="0" destOrd="0" presId="urn:microsoft.com/office/officeart/2008/layout/HorizontalMultiLevelHierarchy"/>
    <dgm:cxn modelId="{FDCC71B4-F990-4330-8C39-962DD58E569E}" type="presOf" srcId="{A38891AC-6015-4A73-8258-2072892AFAF5}" destId="{5BBA1540-C185-4C60-BC19-3195094B4E0D}" srcOrd="0" destOrd="0" presId="urn:microsoft.com/office/officeart/2008/layout/HorizontalMultiLevelHierarchy"/>
    <dgm:cxn modelId="{50D68DC7-E32E-4F86-A1EA-52D2ECC4C9B0}" type="presOf" srcId="{38C68CDF-8C01-4733-AC64-306AF0C54F38}" destId="{5E76571C-4A36-493D-8028-EC79EC29D3DA}" srcOrd="0" destOrd="0" presId="urn:microsoft.com/office/officeart/2008/layout/HorizontalMultiLevelHierarchy"/>
    <dgm:cxn modelId="{E7D0B9CB-96A3-4CCD-A414-86BBB1E3C5AD}" type="presOf" srcId="{B47CB4EE-6A14-492A-A2D0-A593748B4F0C}" destId="{47357A89-9578-48C5-960C-2BFA690C9874}" srcOrd="1" destOrd="0" presId="urn:microsoft.com/office/officeart/2008/layout/HorizontalMultiLevelHierarchy"/>
    <dgm:cxn modelId="{991C03DA-0E93-4789-8B83-7F8EC827C120}" type="presOf" srcId="{E8896F0D-5277-4683-A499-AC8F3B11CCFC}" destId="{FE156597-4984-4A33-8585-B5344057D3D0}" srcOrd="0" destOrd="0" presId="urn:microsoft.com/office/officeart/2008/layout/HorizontalMultiLevelHierarchy"/>
    <dgm:cxn modelId="{1C1512E5-5820-425A-BE39-57F07B00D506}" type="presOf" srcId="{B47CB4EE-6A14-492A-A2D0-A593748B4F0C}" destId="{992DA9AC-9C52-48D9-9656-794455A2C3AF}" srcOrd="0" destOrd="0" presId="urn:microsoft.com/office/officeart/2008/layout/HorizontalMultiLevelHierarchy"/>
    <dgm:cxn modelId="{3D79E2CF-CA5F-493D-B95B-7910FF5061AD}" type="presParOf" srcId="{5E76571C-4A36-493D-8028-EC79EC29D3DA}" destId="{25C1D3B2-E30E-47E1-8C8D-20EF08636088}" srcOrd="0" destOrd="0" presId="urn:microsoft.com/office/officeart/2008/layout/HorizontalMultiLevelHierarchy"/>
    <dgm:cxn modelId="{9C96315F-7794-4F64-8121-D965D9A3A476}" type="presParOf" srcId="{25C1D3B2-E30E-47E1-8C8D-20EF08636088}" destId="{5BBA1540-C185-4C60-BC19-3195094B4E0D}" srcOrd="0" destOrd="0" presId="urn:microsoft.com/office/officeart/2008/layout/HorizontalMultiLevelHierarchy"/>
    <dgm:cxn modelId="{68E04E94-AF8F-495A-86AB-38DD6B0EB8C4}" type="presParOf" srcId="{25C1D3B2-E30E-47E1-8C8D-20EF08636088}" destId="{2C0AFAF0-DC71-4207-A087-14C6019085B6}" srcOrd="1" destOrd="0" presId="urn:microsoft.com/office/officeart/2008/layout/HorizontalMultiLevelHierarchy"/>
    <dgm:cxn modelId="{61C38B3D-6768-4EE3-888B-CE4F0A747AA8}" type="presParOf" srcId="{2C0AFAF0-DC71-4207-A087-14C6019085B6}" destId="{992DA9AC-9C52-48D9-9656-794455A2C3AF}" srcOrd="0" destOrd="0" presId="urn:microsoft.com/office/officeart/2008/layout/HorizontalMultiLevelHierarchy"/>
    <dgm:cxn modelId="{2B2F384C-9D91-43DD-8D18-6DEB0869222B}" type="presParOf" srcId="{992DA9AC-9C52-48D9-9656-794455A2C3AF}" destId="{47357A89-9578-48C5-960C-2BFA690C9874}" srcOrd="0" destOrd="0" presId="urn:microsoft.com/office/officeart/2008/layout/HorizontalMultiLevelHierarchy"/>
    <dgm:cxn modelId="{D359B4D4-7A1D-47C4-956F-C92D5AEDFC1D}" type="presParOf" srcId="{2C0AFAF0-DC71-4207-A087-14C6019085B6}" destId="{DBDDAF1D-FC44-4B0F-B370-E6D406A94002}" srcOrd="1" destOrd="0" presId="urn:microsoft.com/office/officeart/2008/layout/HorizontalMultiLevelHierarchy"/>
    <dgm:cxn modelId="{AE6FAD0D-2F3E-48A8-BD81-38323E68BD18}" type="presParOf" srcId="{DBDDAF1D-FC44-4B0F-B370-E6D406A94002}" destId="{7B85E174-FBF4-411D-955D-B2EE948529C2}" srcOrd="0" destOrd="0" presId="urn:microsoft.com/office/officeart/2008/layout/HorizontalMultiLevelHierarchy"/>
    <dgm:cxn modelId="{4927D5DA-BA7E-42F4-856E-F063DD6E8911}" type="presParOf" srcId="{DBDDAF1D-FC44-4B0F-B370-E6D406A94002}" destId="{C93AE315-FB3A-4023-ACA4-3C71E03C9DAC}" srcOrd="1" destOrd="0" presId="urn:microsoft.com/office/officeart/2008/layout/HorizontalMultiLevelHierarchy"/>
    <dgm:cxn modelId="{DEA82E97-E5B8-441C-A302-CE6FA8E051CB}" type="presParOf" srcId="{2C0AFAF0-DC71-4207-A087-14C6019085B6}" destId="{9CB1A8B1-5C07-4788-B6D4-82AFEAAC5B17}" srcOrd="2" destOrd="0" presId="urn:microsoft.com/office/officeart/2008/layout/HorizontalMultiLevelHierarchy"/>
    <dgm:cxn modelId="{89A29204-FF76-4EFF-A743-E01245699F7B}" type="presParOf" srcId="{9CB1A8B1-5C07-4788-B6D4-82AFEAAC5B17}" destId="{70530DD9-033A-4586-87B6-8FC55382CD5F}" srcOrd="0" destOrd="0" presId="urn:microsoft.com/office/officeart/2008/layout/HorizontalMultiLevelHierarchy"/>
    <dgm:cxn modelId="{69D94968-4BE9-4975-9AAE-CD871B14F453}" type="presParOf" srcId="{2C0AFAF0-DC71-4207-A087-14C6019085B6}" destId="{95EB5568-32C3-42CC-8994-DE7E3B12A907}" srcOrd="3" destOrd="0" presId="urn:microsoft.com/office/officeart/2008/layout/HorizontalMultiLevelHierarchy"/>
    <dgm:cxn modelId="{B1C686B3-C2D5-4F30-8E29-83C8989515F0}" type="presParOf" srcId="{95EB5568-32C3-42CC-8994-DE7E3B12A907}" destId="{551CFCBB-80CE-46CC-9B79-F6E5AA2B730D}" srcOrd="0" destOrd="0" presId="urn:microsoft.com/office/officeart/2008/layout/HorizontalMultiLevelHierarchy"/>
    <dgm:cxn modelId="{B22AA61E-9F9C-48C9-AC83-E2AE9879F01E}" type="presParOf" srcId="{95EB5568-32C3-42CC-8994-DE7E3B12A907}" destId="{041577E5-E9D0-4BEA-80D5-3DD4B6308561}" srcOrd="1" destOrd="0" presId="urn:microsoft.com/office/officeart/2008/layout/HorizontalMultiLevelHierarchy"/>
    <dgm:cxn modelId="{4705A7A8-A203-42FA-81FE-8DB9733A4DCC}" type="presParOf" srcId="{2C0AFAF0-DC71-4207-A087-14C6019085B6}" destId="{03EFEB3C-511E-45C8-A421-C9F715066F2F}" srcOrd="4" destOrd="0" presId="urn:microsoft.com/office/officeart/2008/layout/HorizontalMultiLevelHierarchy"/>
    <dgm:cxn modelId="{9D796E95-A403-4368-AD94-261922DB482F}" type="presParOf" srcId="{03EFEB3C-511E-45C8-A421-C9F715066F2F}" destId="{41944F2A-DE54-42A2-BA34-FD47547C70CB}" srcOrd="0" destOrd="0" presId="urn:microsoft.com/office/officeart/2008/layout/HorizontalMultiLevelHierarchy"/>
    <dgm:cxn modelId="{3FBA9EB0-DE34-45DB-A699-4A8065826990}" type="presParOf" srcId="{2C0AFAF0-DC71-4207-A087-14C6019085B6}" destId="{C6A2A810-14D8-4282-BAAF-09C60CA923E9}" srcOrd="5" destOrd="0" presId="urn:microsoft.com/office/officeart/2008/layout/HorizontalMultiLevelHierarchy"/>
    <dgm:cxn modelId="{2B2FC9CA-4AB2-4722-A60C-DC4D53D4B04A}" type="presParOf" srcId="{C6A2A810-14D8-4282-BAAF-09C60CA923E9}" destId="{6146C6AC-548D-43EC-88F9-FD63A4DC0B18}" srcOrd="0" destOrd="0" presId="urn:microsoft.com/office/officeart/2008/layout/HorizontalMultiLevelHierarchy"/>
    <dgm:cxn modelId="{DDFA04B7-EF41-4EF7-806E-DE00B62873EF}" type="presParOf" srcId="{C6A2A810-14D8-4282-BAAF-09C60CA923E9}" destId="{70110542-2EB6-4961-BE25-73997966B5C1}" srcOrd="1" destOrd="0" presId="urn:microsoft.com/office/officeart/2008/layout/HorizontalMultiLevelHierarchy"/>
    <dgm:cxn modelId="{D4564C31-5AFF-46B3-BD55-01B7032AAC54}" type="presParOf" srcId="{2C0AFAF0-DC71-4207-A087-14C6019085B6}" destId="{FE156597-4984-4A33-8585-B5344057D3D0}" srcOrd="6" destOrd="0" presId="urn:microsoft.com/office/officeart/2008/layout/HorizontalMultiLevelHierarchy"/>
    <dgm:cxn modelId="{2402CEF2-72D0-44BA-BBA2-3B2B68B1CA7F}" type="presParOf" srcId="{FE156597-4984-4A33-8585-B5344057D3D0}" destId="{9FA7DB1D-6346-40E9-991C-4C5B64A4F6B3}" srcOrd="0" destOrd="0" presId="urn:microsoft.com/office/officeart/2008/layout/HorizontalMultiLevelHierarchy"/>
    <dgm:cxn modelId="{12B79D51-0ADD-4E5E-B7C2-67141B4E0688}" type="presParOf" srcId="{2C0AFAF0-DC71-4207-A087-14C6019085B6}" destId="{1545FC40-4D60-4229-A39A-A26E5C23A38B}" srcOrd="7" destOrd="0" presId="urn:microsoft.com/office/officeart/2008/layout/HorizontalMultiLevelHierarchy"/>
    <dgm:cxn modelId="{00FE06EC-96DE-42A7-A0F6-F48A441EA03C}" type="presParOf" srcId="{1545FC40-4D60-4229-A39A-A26E5C23A38B}" destId="{BC093F3C-18F3-4C1D-8EB1-DA661EFECDE2}" srcOrd="0" destOrd="0" presId="urn:microsoft.com/office/officeart/2008/layout/HorizontalMultiLevelHierarchy"/>
    <dgm:cxn modelId="{93EE9D69-8974-41D5-9582-E4A151B38106}" type="presParOf" srcId="{1545FC40-4D60-4229-A39A-A26E5C23A38B}" destId="{00DC002E-A60E-4CAC-BA6B-BCA7DF7835F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68CDF-8C01-4733-AC64-306AF0C54F3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A38891AC-6015-4A73-8258-2072892AFAF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 vert="vert"/>
        <a:lstStyle/>
        <a:p>
          <a:pPr>
            <a:lnSpc>
              <a:spcPct val="100000"/>
            </a:lnSpc>
          </a:pPr>
          <a:r>
            <a:rPr lang="zh-CN" altLang="zh-CN" sz="2400" dirty="0"/>
            <a:t>我国农村社会保障制度的现状与发展</a:t>
          </a:r>
          <a:endParaRPr lang="en-GB" altLang="zh-CN" sz="2400" dirty="0"/>
        </a:p>
      </dgm:t>
    </dgm:pt>
    <dgm:pt modelId="{C91A6AB5-76F8-49B3-B68F-7605E5910717}" type="parTrans" cxnId="{770E6138-4C9D-446C-A2F7-B853A3F12759}">
      <dgm:prSet/>
      <dgm:spPr/>
      <dgm:t>
        <a:bodyPr/>
        <a:lstStyle/>
        <a:p>
          <a:endParaRPr lang="en-GB"/>
        </a:p>
      </dgm:t>
    </dgm:pt>
    <dgm:pt modelId="{6CE68315-2B91-4202-B5AB-27EF66C56FE9}" type="sibTrans" cxnId="{770E6138-4C9D-446C-A2F7-B853A3F12759}">
      <dgm:prSet/>
      <dgm:spPr/>
      <dgm:t>
        <a:bodyPr/>
        <a:lstStyle/>
        <a:p>
          <a:endParaRPr lang="en-GB"/>
        </a:p>
      </dgm:t>
    </dgm:pt>
    <dgm:pt modelId="{CBFD30E5-7054-41D4-9E87-F18AAE6E232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zh-CN" sz="2000" dirty="0"/>
            <a:t>农村社会保障制度的发展</a:t>
          </a:r>
          <a:endParaRPr lang="en-GB" sz="2000" dirty="0"/>
        </a:p>
      </dgm:t>
    </dgm:pt>
    <dgm:pt modelId="{B4C3E68F-A576-4560-8511-973599475D78}" type="parTrans" cxnId="{1402E296-F5C6-45FF-BE8B-ED7D439BF130}">
      <dgm:prSet/>
      <dgm:spPr/>
      <dgm:t>
        <a:bodyPr/>
        <a:lstStyle/>
        <a:p>
          <a:endParaRPr lang="en-GB"/>
        </a:p>
      </dgm:t>
    </dgm:pt>
    <dgm:pt modelId="{854B8AA9-90B4-41DC-9C29-F45CBE4BADE1}" type="sibTrans" cxnId="{1402E296-F5C6-45FF-BE8B-ED7D439BF130}">
      <dgm:prSet/>
      <dgm:spPr/>
      <dgm:t>
        <a:bodyPr/>
        <a:lstStyle/>
        <a:p>
          <a:endParaRPr lang="en-GB"/>
        </a:p>
      </dgm:t>
    </dgm:pt>
    <dgm:pt modelId="{18B703C1-147A-4636-B0D9-F5BD5328ED9D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zh-CN" sz="2000" dirty="0"/>
            <a:t>我国农村社会保障的现状</a:t>
          </a:r>
          <a:endParaRPr lang="en-GB" sz="2000" dirty="0"/>
        </a:p>
      </dgm:t>
    </dgm:pt>
    <dgm:pt modelId="{B47CB4EE-6A14-492A-A2D0-A593748B4F0C}" type="parTrans" cxnId="{D4648E36-D585-428E-A368-E8C3644A408A}">
      <dgm:prSet/>
      <dgm:spPr/>
      <dgm:t>
        <a:bodyPr/>
        <a:lstStyle/>
        <a:p>
          <a:endParaRPr lang="en-GB"/>
        </a:p>
      </dgm:t>
    </dgm:pt>
    <dgm:pt modelId="{AE0FC2D7-0B12-43B6-8213-87153538C3D6}" type="sibTrans" cxnId="{D4648E36-D585-428E-A368-E8C3644A408A}">
      <dgm:prSet/>
      <dgm:spPr/>
      <dgm:t>
        <a:bodyPr/>
        <a:lstStyle/>
        <a:p>
          <a:endParaRPr lang="en-GB"/>
        </a:p>
      </dgm:t>
    </dgm:pt>
    <dgm:pt modelId="{E26D1D55-F7B8-487B-88BF-600F3B6AC974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sz="1800" dirty="0"/>
            <a:t>农村社会养老保险</a:t>
          </a:r>
          <a:endParaRPr lang="en-GB" sz="1800" dirty="0"/>
        </a:p>
      </dgm:t>
    </dgm:pt>
    <dgm:pt modelId="{95D33174-A440-40E3-87F6-CB13147FD3A7}" type="parTrans" cxnId="{88478D8E-DE3E-4CE6-9E47-70D5DAB3F656}">
      <dgm:prSet/>
      <dgm:spPr/>
      <dgm:t>
        <a:bodyPr/>
        <a:lstStyle/>
        <a:p>
          <a:endParaRPr lang="en-GB"/>
        </a:p>
      </dgm:t>
    </dgm:pt>
    <dgm:pt modelId="{03D38FE8-FBE9-4E2A-8A20-58C65E9D028F}" type="sibTrans" cxnId="{88478D8E-DE3E-4CE6-9E47-70D5DAB3F656}">
      <dgm:prSet/>
      <dgm:spPr/>
      <dgm:t>
        <a:bodyPr/>
        <a:lstStyle/>
        <a:p>
          <a:endParaRPr lang="en-GB"/>
        </a:p>
      </dgm:t>
    </dgm:pt>
    <dgm:pt modelId="{A9F0DE92-5DFD-4B49-BA9C-A25CF4ED4619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sz="1800" dirty="0"/>
            <a:t>农村社会救助</a:t>
          </a:r>
          <a:endParaRPr lang="en-GB" sz="1800" dirty="0"/>
        </a:p>
      </dgm:t>
    </dgm:pt>
    <dgm:pt modelId="{51FBAA1E-4921-4BAC-984C-F8B61B4203E4}" type="parTrans" cxnId="{1C0ABB36-BA4B-4533-AF93-249EECA9F5E4}">
      <dgm:prSet/>
      <dgm:spPr/>
      <dgm:t>
        <a:bodyPr/>
        <a:lstStyle/>
        <a:p>
          <a:endParaRPr lang="en-GB"/>
        </a:p>
      </dgm:t>
    </dgm:pt>
    <dgm:pt modelId="{19583C2C-721B-45BB-B84A-FF0CE6D09D21}" type="sibTrans" cxnId="{1C0ABB36-BA4B-4533-AF93-249EECA9F5E4}">
      <dgm:prSet/>
      <dgm:spPr/>
      <dgm:t>
        <a:bodyPr/>
        <a:lstStyle/>
        <a:p>
          <a:endParaRPr lang="en-GB"/>
        </a:p>
      </dgm:t>
    </dgm:pt>
    <dgm:pt modelId="{3C61649D-A746-41E0-AF2F-B19BCBBC97A7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sz="1800" dirty="0"/>
            <a:t>农村医疗保障</a:t>
          </a:r>
          <a:endParaRPr lang="en-GB" sz="1800" dirty="0"/>
        </a:p>
      </dgm:t>
    </dgm:pt>
    <dgm:pt modelId="{654F35DE-EF38-4351-91CF-B8B722CB02C9}" type="parTrans" cxnId="{32C66F4B-175C-4F64-8915-1168506D5F05}">
      <dgm:prSet/>
      <dgm:spPr/>
      <dgm:t>
        <a:bodyPr/>
        <a:lstStyle/>
        <a:p>
          <a:endParaRPr lang="en-GB"/>
        </a:p>
      </dgm:t>
    </dgm:pt>
    <dgm:pt modelId="{2FD82AAB-AA53-4594-B1D0-B38487A2EBDF}" type="sibTrans" cxnId="{32C66F4B-175C-4F64-8915-1168506D5F05}">
      <dgm:prSet/>
      <dgm:spPr/>
      <dgm:t>
        <a:bodyPr/>
        <a:lstStyle/>
        <a:p>
          <a:endParaRPr lang="en-GB"/>
        </a:p>
      </dgm:t>
    </dgm:pt>
    <dgm:pt modelId="{5E76571C-4A36-493D-8028-EC79EC29D3DA}" type="pres">
      <dgm:prSet presAssocID="{38C68CDF-8C01-4733-AC64-306AF0C54F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5C1D3B2-E30E-47E1-8C8D-20EF08636088}" type="pres">
      <dgm:prSet presAssocID="{A38891AC-6015-4A73-8258-2072892AFAF5}" presName="root1" presStyleCnt="0"/>
      <dgm:spPr/>
    </dgm:pt>
    <dgm:pt modelId="{5BBA1540-C185-4C60-BC19-3195094B4E0D}" type="pres">
      <dgm:prSet presAssocID="{A38891AC-6015-4A73-8258-2072892AFAF5}" presName="LevelOneTextNode" presStyleLbl="node0" presStyleIdx="0" presStyleCnt="1" custScaleX="336156" custScaleY="27411">
        <dgm:presLayoutVars>
          <dgm:chPref val="3"/>
        </dgm:presLayoutVars>
      </dgm:prSet>
      <dgm:spPr/>
    </dgm:pt>
    <dgm:pt modelId="{2C0AFAF0-DC71-4207-A087-14C6019085B6}" type="pres">
      <dgm:prSet presAssocID="{A38891AC-6015-4A73-8258-2072892AFAF5}" presName="level2hierChild" presStyleCnt="0"/>
      <dgm:spPr/>
    </dgm:pt>
    <dgm:pt modelId="{992DA9AC-9C52-48D9-9656-794455A2C3AF}" type="pres">
      <dgm:prSet presAssocID="{B47CB4EE-6A14-492A-A2D0-A593748B4F0C}" presName="conn2-1" presStyleLbl="parChTrans1D2" presStyleIdx="0" presStyleCnt="2"/>
      <dgm:spPr/>
    </dgm:pt>
    <dgm:pt modelId="{47357A89-9578-48C5-960C-2BFA690C9874}" type="pres">
      <dgm:prSet presAssocID="{B47CB4EE-6A14-492A-A2D0-A593748B4F0C}" presName="connTx" presStyleLbl="parChTrans1D2" presStyleIdx="0" presStyleCnt="2"/>
      <dgm:spPr/>
    </dgm:pt>
    <dgm:pt modelId="{DBDDAF1D-FC44-4B0F-B370-E6D406A94002}" type="pres">
      <dgm:prSet presAssocID="{18B703C1-147A-4636-B0D9-F5BD5328ED9D}" presName="root2" presStyleCnt="0"/>
      <dgm:spPr/>
    </dgm:pt>
    <dgm:pt modelId="{7B85E174-FBF4-411D-955D-B2EE948529C2}" type="pres">
      <dgm:prSet presAssocID="{18B703C1-147A-4636-B0D9-F5BD5328ED9D}" presName="LevelTwoTextNode" presStyleLbl="node2" presStyleIdx="0" presStyleCnt="2" custScaleX="141786" custScaleY="70002" custLinFactNeighborY="3196">
        <dgm:presLayoutVars>
          <dgm:chPref val="3"/>
        </dgm:presLayoutVars>
      </dgm:prSet>
      <dgm:spPr/>
    </dgm:pt>
    <dgm:pt modelId="{C93AE315-FB3A-4023-ACA4-3C71E03C9DAC}" type="pres">
      <dgm:prSet presAssocID="{18B703C1-147A-4636-B0D9-F5BD5328ED9D}" presName="level3hierChild" presStyleCnt="0"/>
      <dgm:spPr/>
    </dgm:pt>
    <dgm:pt modelId="{1CC544F3-37C4-4AA1-811E-65445C653E25}" type="pres">
      <dgm:prSet presAssocID="{95D33174-A440-40E3-87F6-CB13147FD3A7}" presName="conn2-1" presStyleLbl="parChTrans1D3" presStyleIdx="0" presStyleCnt="3"/>
      <dgm:spPr/>
    </dgm:pt>
    <dgm:pt modelId="{5B51B4FA-09ED-43D0-A697-721391ABC830}" type="pres">
      <dgm:prSet presAssocID="{95D33174-A440-40E3-87F6-CB13147FD3A7}" presName="connTx" presStyleLbl="parChTrans1D3" presStyleIdx="0" presStyleCnt="3"/>
      <dgm:spPr/>
    </dgm:pt>
    <dgm:pt modelId="{B5459073-173C-4354-B7E3-09D61FD5D593}" type="pres">
      <dgm:prSet presAssocID="{E26D1D55-F7B8-487B-88BF-600F3B6AC974}" presName="root2" presStyleCnt="0"/>
      <dgm:spPr/>
    </dgm:pt>
    <dgm:pt modelId="{8BB1AE16-0FE4-4459-AB9C-565113BEBEEF}" type="pres">
      <dgm:prSet presAssocID="{E26D1D55-F7B8-487B-88BF-600F3B6AC974}" presName="LevelTwoTextNode" presStyleLbl="node3" presStyleIdx="0" presStyleCnt="3" custScaleX="74032" custScaleY="54487">
        <dgm:presLayoutVars>
          <dgm:chPref val="3"/>
        </dgm:presLayoutVars>
      </dgm:prSet>
      <dgm:spPr/>
    </dgm:pt>
    <dgm:pt modelId="{34D337E0-00D6-4416-AFE0-B0C90BFAEC4F}" type="pres">
      <dgm:prSet presAssocID="{E26D1D55-F7B8-487B-88BF-600F3B6AC974}" presName="level3hierChild" presStyleCnt="0"/>
      <dgm:spPr/>
    </dgm:pt>
    <dgm:pt modelId="{7AA2BE7B-B00E-43BB-AD9D-77FF3D75A665}" type="pres">
      <dgm:prSet presAssocID="{51FBAA1E-4921-4BAC-984C-F8B61B4203E4}" presName="conn2-1" presStyleLbl="parChTrans1D3" presStyleIdx="1" presStyleCnt="3"/>
      <dgm:spPr/>
    </dgm:pt>
    <dgm:pt modelId="{04D7D055-20AA-4F9D-AF57-BF4946993E7B}" type="pres">
      <dgm:prSet presAssocID="{51FBAA1E-4921-4BAC-984C-F8B61B4203E4}" presName="connTx" presStyleLbl="parChTrans1D3" presStyleIdx="1" presStyleCnt="3"/>
      <dgm:spPr/>
    </dgm:pt>
    <dgm:pt modelId="{DED77AC9-9A60-4C58-A9B7-BF768BC7C075}" type="pres">
      <dgm:prSet presAssocID="{A9F0DE92-5DFD-4B49-BA9C-A25CF4ED4619}" presName="root2" presStyleCnt="0"/>
      <dgm:spPr/>
    </dgm:pt>
    <dgm:pt modelId="{88D2F384-D607-4414-A064-28E47278348C}" type="pres">
      <dgm:prSet presAssocID="{A9F0DE92-5DFD-4B49-BA9C-A25CF4ED4619}" presName="LevelTwoTextNode" presStyleLbl="node3" presStyleIdx="1" presStyleCnt="3" custScaleX="61832" custScaleY="54487">
        <dgm:presLayoutVars>
          <dgm:chPref val="3"/>
        </dgm:presLayoutVars>
      </dgm:prSet>
      <dgm:spPr/>
    </dgm:pt>
    <dgm:pt modelId="{1B92D580-2BD8-4D6F-BBBB-2FAF7F59617F}" type="pres">
      <dgm:prSet presAssocID="{A9F0DE92-5DFD-4B49-BA9C-A25CF4ED4619}" presName="level3hierChild" presStyleCnt="0"/>
      <dgm:spPr/>
    </dgm:pt>
    <dgm:pt modelId="{F01EFE94-4814-4CFF-AAE1-FE598E56A61C}" type="pres">
      <dgm:prSet presAssocID="{654F35DE-EF38-4351-91CF-B8B722CB02C9}" presName="conn2-1" presStyleLbl="parChTrans1D3" presStyleIdx="2" presStyleCnt="3"/>
      <dgm:spPr/>
    </dgm:pt>
    <dgm:pt modelId="{FBB6F3A5-1D81-4E53-B443-B6AB362DCFE5}" type="pres">
      <dgm:prSet presAssocID="{654F35DE-EF38-4351-91CF-B8B722CB02C9}" presName="connTx" presStyleLbl="parChTrans1D3" presStyleIdx="2" presStyleCnt="3"/>
      <dgm:spPr/>
    </dgm:pt>
    <dgm:pt modelId="{8C7BF26A-233A-4B01-8F57-8FC52E627C27}" type="pres">
      <dgm:prSet presAssocID="{3C61649D-A746-41E0-AF2F-B19BCBBC97A7}" presName="root2" presStyleCnt="0"/>
      <dgm:spPr/>
    </dgm:pt>
    <dgm:pt modelId="{5738A872-0DB7-4F5E-B6B1-1552032B1E5C}" type="pres">
      <dgm:prSet presAssocID="{3C61649D-A746-41E0-AF2F-B19BCBBC97A7}" presName="LevelTwoTextNode" presStyleLbl="node3" presStyleIdx="2" presStyleCnt="3" custScaleX="61832" custScaleY="54487">
        <dgm:presLayoutVars>
          <dgm:chPref val="3"/>
        </dgm:presLayoutVars>
      </dgm:prSet>
      <dgm:spPr/>
    </dgm:pt>
    <dgm:pt modelId="{5B0159DC-7D0D-468A-B375-A41A1E2DAA27}" type="pres">
      <dgm:prSet presAssocID="{3C61649D-A746-41E0-AF2F-B19BCBBC97A7}" presName="level3hierChild" presStyleCnt="0"/>
      <dgm:spPr/>
    </dgm:pt>
    <dgm:pt modelId="{9CB1A8B1-5C07-4788-B6D4-82AFEAAC5B17}" type="pres">
      <dgm:prSet presAssocID="{B4C3E68F-A576-4560-8511-973599475D78}" presName="conn2-1" presStyleLbl="parChTrans1D2" presStyleIdx="1" presStyleCnt="2"/>
      <dgm:spPr/>
    </dgm:pt>
    <dgm:pt modelId="{70530DD9-033A-4586-87B6-8FC55382CD5F}" type="pres">
      <dgm:prSet presAssocID="{B4C3E68F-A576-4560-8511-973599475D78}" presName="connTx" presStyleLbl="parChTrans1D2" presStyleIdx="1" presStyleCnt="2"/>
      <dgm:spPr/>
    </dgm:pt>
    <dgm:pt modelId="{95EB5568-32C3-42CC-8994-DE7E3B12A907}" type="pres">
      <dgm:prSet presAssocID="{CBFD30E5-7054-41D4-9E87-F18AAE6E232E}" presName="root2" presStyleCnt="0"/>
      <dgm:spPr/>
    </dgm:pt>
    <dgm:pt modelId="{551CFCBB-80CE-46CC-9B79-F6E5AA2B730D}" type="pres">
      <dgm:prSet presAssocID="{CBFD30E5-7054-41D4-9E87-F18AAE6E232E}" presName="LevelTwoTextNode" presStyleLbl="node2" presStyleIdx="1" presStyleCnt="2" custScaleX="121019" custScaleY="70002" custLinFactNeighborY="3196">
        <dgm:presLayoutVars>
          <dgm:chPref val="3"/>
        </dgm:presLayoutVars>
      </dgm:prSet>
      <dgm:spPr/>
    </dgm:pt>
    <dgm:pt modelId="{041577E5-E9D0-4BEA-80D5-3DD4B6308561}" type="pres">
      <dgm:prSet presAssocID="{CBFD30E5-7054-41D4-9E87-F18AAE6E232E}" presName="level3hierChild" presStyleCnt="0"/>
      <dgm:spPr/>
    </dgm:pt>
  </dgm:ptLst>
  <dgm:cxnLst>
    <dgm:cxn modelId="{23DF780A-8106-904B-AF99-71DAEFB2D9EB}" type="presOf" srcId="{B47CB4EE-6A14-492A-A2D0-A593748B4F0C}" destId="{47357A89-9578-48C5-960C-2BFA690C9874}" srcOrd="1" destOrd="0" presId="urn:microsoft.com/office/officeart/2008/layout/HorizontalMultiLevelHierarchy"/>
    <dgm:cxn modelId="{F5E3451D-8DA0-7D43-AC0D-E8AF8103EEBA}" type="presOf" srcId="{3C61649D-A746-41E0-AF2F-B19BCBBC97A7}" destId="{5738A872-0DB7-4F5E-B6B1-1552032B1E5C}" srcOrd="0" destOrd="0" presId="urn:microsoft.com/office/officeart/2008/layout/HorizontalMultiLevelHierarchy"/>
    <dgm:cxn modelId="{D4648E36-D585-428E-A368-E8C3644A408A}" srcId="{A38891AC-6015-4A73-8258-2072892AFAF5}" destId="{18B703C1-147A-4636-B0D9-F5BD5328ED9D}" srcOrd="0" destOrd="0" parTransId="{B47CB4EE-6A14-492A-A2D0-A593748B4F0C}" sibTransId="{AE0FC2D7-0B12-43B6-8213-87153538C3D6}"/>
    <dgm:cxn modelId="{1C0ABB36-BA4B-4533-AF93-249EECA9F5E4}" srcId="{18B703C1-147A-4636-B0D9-F5BD5328ED9D}" destId="{A9F0DE92-5DFD-4B49-BA9C-A25CF4ED4619}" srcOrd="1" destOrd="0" parTransId="{51FBAA1E-4921-4BAC-984C-F8B61B4203E4}" sibTransId="{19583C2C-721B-45BB-B84A-FF0CE6D09D21}"/>
    <dgm:cxn modelId="{3DB2E336-C085-074B-8F22-6160F4EE61A2}" type="presOf" srcId="{B4C3E68F-A576-4560-8511-973599475D78}" destId="{70530DD9-033A-4586-87B6-8FC55382CD5F}" srcOrd="1" destOrd="0" presId="urn:microsoft.com/office/officeart/2008/layout/HorizontalMultiLevelHierarchy"/>
    <dgm:cxn modelId="{770E6138-4C9D-446C-A2F7-B853A3F12759}" srcId="{38C68CDF-8C01-4733-AC64-306AF0C54F38}" destId="{A38891AC-6015-4A73-8258-2072892AFAF5}" srcOrd="0" destOrd="0" parTransId="{C91A6AB5-76F8-49B3-B68F-7605E5910717}" sibTransId="{6CE68315-2B91-4202-B5AB-27EF66C56FE9}"/>
    <dgm:cxn modelId="{7FCA4939-F605-1440-B2C7-2E6B72884A5F}" type="presOf" srcId="{654F35DE-EF38-4351-91CF-B8B722CB02C9}" destId="{F01EFE94-4814-4CFF-AAE1-FE598E56A61C}" srcOrd="0" destOrd="0" presId="urn:microsoft.com/office/officeart/2008/layout/HorizontalMultiLevelHierarchy"/>
    <dgm:cxn modelId="{F08B643A-8505-8641-9856-7B8D9E104DC6}" type="presOf" srcId="{B4C3E68F-A576-4560-8511-973599475D78}" destId="{9CB1A8B1-5C07-4788-B6D4-82AFEAAC5B17}" srcOrd="0" destOrd="0" presId="urn:microsoft.com/office/officeart/2008/layout/HorizontalMultiLevelHierarchy"/>
    <dgm:cxn modelId="{C3A4B06A-D17B-B64F-B75B-58EF3F4ECB06}" type="presOf" srcId="{A9F0DE92-5DFD-4B49-BA9C-A25CF4ED4619}" destId="{88D2F384-D607-4414-A064-28E47278348C}" srcOrd="0" destOrd="0" presId="urn:microsoft.com/office/officeart/2008/layout/HorizontalMultiLevelHierarchy"/>
    <dgm:cxn modelId="{32C66F4B-175C-4F64-8915-1168506D5F05}" srcId="{18B703C1-147A-4636-B0D9-F5BD5328ED9D}" destId="{3C61649D-A746-41E0-AF2F-B19BCBBC97A7}" srcOrd="2" destOrd="0" parTransId="{654F35DE-EF38-4351-91CF-B8B722CB02C9}" sibTransId="{2FD82AAB-AA53-4594-B1D0-B38487A2EBDF}"/>
    <dgm:cxn modelId="{88478D8E-DE3E-4CE6-9E47-70D5DAB3F656}" srcId="{18B703C1-147A-4636-B0D9-F5BD5328ED9D}" destId="{E26D1D55-F7B8-487B-88BF-600F3B6AC974}" srcOrd="0" destOrd="0" parTransId="{95D33174-A440-40E3-87F6-CB13147FD3A7}" sibTransId="{03D38FE8-FBE9-4E2A-8A20-58C65E9D028F}"/>
    <dgm:cxn modelId="{1402E296-F5C6-45FF-BE8B-ED7D439BF130}" srcId="{A38891AC-6015-4A73-8258-2072892AFAF5}" destId="{CBFD30E5-7054-41D4-9E87-F18AAE6E232E}" srcOrd="1" destOrd="0" parTransId="{B4C3E68F-A576-4560-8511-973599475D78}" sibTransId="{854B8AA9-90B4-41DC-9C29-F45CBE4BADE1}"/>
    <dgm:cxn modelId="{FF5BC298-D1E4-C841-8CA1-F3DFC2961785}" type="presOf" srcId="{CBFD30E5-7054-41D4-9E87-F18AAE6E232E}" destId="{551CFCBB-80CE-46CC-9B79-F6E5AA2B730D}" srcOrd="0" destOrd="0" presId="urn:microsoft.com/office/officeart/2008/layout/HorizontalMultiLevelHierarchy"/>
    <dgm:cxn modelId="{5194D3A2-7B55-644F-A831-4A0EB4E7BEC6}" type="presOf" srcId="{E26D1D55-F7B8-487B-88BF-600F3B6AC974}" destId="{8BB1AE16-0FE4-4459-AB9C-565113BEBEEF}" srcOrd="0" destOrd="0" presId="urn:microsoft.com/office/officeart/2008/layout/HorizontalMultiLevelHierarchy"/>
    <dgm:cxn modelId="{4BA400A4-00EB-0D45-82FA-00C79A6EA00F}" type="presOf" srcId="{B47CB4EE-6A14-492A-A2D0-A593748B4F0C}" destId="{992DA9AC-9C52-48D9-9656-794455A2C3AF}" srcOrd="0" destOrd="0" presId="urn:microsoft.com/office/officeart/2008/layout/HorizontalMultiLevelHierarchy"/>
    <dgm:cxn modelId="{A16944A5-A637-0C44-B390-2EF9B3C4EE79}" type="presOf" srcId="{51FBAA1E-4921-4BAC-984C-F8B61B4203E4}" destId="{7AA2BE7B-B00E-43BB-AD9D-77FF3D75A665}" srcOrd="0" destOrd="0" presId="urn:microsoft.com/office/officeart/2008/layout/HorizontalMultiLevelHierarchy"/>
    <dgm:cxn modelId="{803452B2-7CCA-5A43-B036-778B98B444C8}" type="presOf" srcId="{654F35DE-EF38-4351-91CF-B8B722CB02C9}" destId="{FBB6F3A5-1D81-4E53-B443-B6AB362DCFE5}" srcOrd="1" destOrd="0" presId="urn:microsoft.com/office/officeart/2008/layout/HorizontalMultiLevelHierarchy"/>
    <dgm:cxn modelId="{DDEE5FC3-BD00-3A41-96DF-C4E787065B2E}" type="presOf" srcId="{18B703C1-147A-4636-B0D9-F5BD5328ED9D}" destId="{7B85E174-FBF4-411D-955D-B2EE948529C2}" srcOrd="0" destOrd="0" presId="urn:microsoft.com/office/officeart/2008/layout/HorizontalMultiLevelHierarchy"/>
    <dgm:cxn modelId="{6EC20FCC-E859-724B-BE33-30C4241D2E2F}" type="presOf" srcId="{A38891AC-6015-4A73-8258-2072892AFAF5}" destId="{5BBA1540-C185-4C60-BC19-3195094B4E0D}" srcOrd="0" destOrd="0" presId="urn:microsoft.com/office/officeart/2008/layout/HorizontalMultiLevelHierarchy"/>
    <dgm:cxn modelId="{F58FA2DF-261A-1D4B-B751-20F11B14DB9F}" type="presOf" srcId="{95D33174-A440-40E3-87F6-CB13147FD3A7}" destId="{5B51B4FA-09ED-43D0-A697-721391ABC830}" srcOrd="1" destOrd="0" presId="urn:microsoft.com/office/officeart/2008/layout/HorizontalMultiLevelHierarchy"/>
    <dgm:cxn modelId="{938C32E4-89E7-6047-BCBC-478CC02270B7}" type="presOf" srcId="{95D33174-A440-40E3-87F6-CB13147FD3A7}" destId="{1CC544F3-37C4-4AA1-811E-65445C653E25}" srcOrd="0" destOrd="0" presId="urn:microsoft.com/office/officeart/2008/layout/HorizontalMultiLevelHierarchy"/>
    <dgm:cxn modelId="{9344A4EF-53A9-704A-9508-5EFB2EA57612}" type="presOf" srcId="{51FBAA1E-4921-4BAC-984C-F8B61B4203E4}" destId="{04D7D055-20AA-4F9D-AF57-BF4946993E7B}" srcOrd="1" destOrd="0" presId="urn:microsoft.com/office/officeart/2008/layout/HorizontalMultiLevelHierarchy"/>
    <dgm:cxn modelId="{2FA46FF6-8B02-854D-88B5-B54A1DD15C8D}" type="presOf" srcId="{38C68CDF-8C01-4733-AC64-306AF0C54F38}" destId="{5E76571C-4A36-493D-8028-EC79EC29D3DA}" srcOrd="0" destOrd="0" presId="urn:microsoft.com/office/officeart/2008/layout/HorizontalMultiLevelHierarchy"/>
    <dgm:cxn modelId="{B87E55C6-2B2C-984B-BBCD-5925FFB2A49B}" type="presParOf" srcId="{5E76571C-4A36-493D-8028-EC79EC29D3DA}" destId="{25C1D3B2-E30E-47E1-8C8D-20EF08636088}" srcOrd="0" destOrd="0" presId="urn:microsoft.com/office/officeart/2008/layout/HorizontalMultiLevelHierarchy"/>
    <dgm:cxn modelId="{58D4E6CE-8E76-BE4B-B5B8-40F8A2C874D8}" type="presParOf" srcId="{25C1D3B2-E30E-47E1-8C8D-20EF08636088}" destId="{5BBA1540-C185-4C60-BC19-3195094B4E0D}" srcOrd="0" destOrd="0" presId="urn:microsoft.com/office/officeart/2008/layout/HorizontalMultiLevelHierarchy"/>
    <dgm:cxn modelId="{4DB8CBFA-1B34-2E49-8086-67C25FF828A5}" type="presParOf" srcId="{25C1D3B2-E30E-47E1-8C8D-20EF08636088}" destId="{2C0AFAF0-DC71-4207-A087-14C6019085B6}" srcOrd="1" destOrd="0" presId="urn:microsoft.com/office/officeart/2008/layout/HorizontalMultiLevelHierarchy"/>
    <dgm:cxn modelId="{40C59B92-23B2-0548-BE0D-B2CF3EF81C51}" type="presParOf" srcId="{2C0AFAF0-DC71-4207-A087-14C6019085B6}" destId="{992DA9AC-9C52-48D9-9656-794455A2C3AF}" srcOrd="0" destOrd="0" presId="urn:microsoft.com/office/officeart/2008/layout/HorizontalMultiLevelHierarchy"/>
    <dgm:cxn modelId="{9ECA8FF6-6825-7440-B922-A95A5E1D6861}" type="presParOf" srcId="{992DA9AC-9C52-48D9-9656-794455A2C3AF}" destId="{47357A89-9578-48C5-960C-2BFA690C9874}" srcOrd="0" destOrd="0" presId="urn:microsoft.com/office/officeart/2008/layout/HorizontalMultiLevelHierarchy"/>
    <dgm:cxn modelId="{DC17F0A9-2E2C-A446-8862-4075BDF01321}" type="presParOf" srcId="{2C0AFAF0-DC71-4207-A087-14C6019085B6}" destId="{DBDDAF1D-FC44-4B0F-B370-E6D406A94002}" srcOrd="1" destOrd="0" presId="urn:microsoft.com/office/officeart/2008/layout/HorizontalMultiLevelHierarchy"/>
    <dgm:cxn modelId="{06A9ADDE-2528-9642-BE4E-3F92110BD213}" type="presParOf" srcId="{DBDDAF1D-FC44-4B0F-B370-E6D406A94002}" destId="{7B85E174-FBF4-411D-955D-B2EE948529C2}" srcOrd="0" destOrd="0" presId="urn:microsoft.com/office/officeart/2008/layout/HorizontalMultiLevelHierarchy"/>
    <dgm:cxn modelId="{39C07F41-E03C-484B-BAB3-340267B47848}" type="presParOf" srcId="{DBDDAF1D-FC44-4B0F-B370-E6D406A94002}" destId="{C93AE315-FB3A-4023-ACA4-3C71E03C9DAC}" srcOrd="1" destOrd="0" presId="urn:microsoft.com/office/officeart/2008/layout/HorizontalMultiLevelHierarchy"/>
    <dgm:cxn modelId="{96773AF8-07DD-5B43-8406-5FE2C0413895}" type="presParOf" srcId="{C93AE315-FB3A-4023-ACA4-3C71E03C9DAC}" destId="{1CC544F3-37C4-4AA1-811E-65445C653E25}" srcOrd="0" destOrd="0" presId="urn:microsoft.com/office/officeart/2008/layout/HorizontalMultiLevelHierarchy"/>
    <dgm:cxn modelId="{519123ED-9186-D449-ABD7-64E675F13D8D}" type="presParOf" srcId="{1CC544F3-37C4-4AA1-811E-65445C653E25}" destId="{5B51B4FA-09ED-43D0-A697-721391ABC830}" srcOrd="0" destOrd="0" presId="urn:microsoft.com/office/officeart/2008/layout/HorizontalMultiLevelHierarchy"/>
    <dgm:cxn modelId="{D232653F-8ACC-F94D-977B-1C6DDAA87CAD}" type="presParOf" srcId="{C93AE315-FB3A-4023-ACA4-3C71E03C9DAC}" destId="{B5459073-173C-4354-B7E3-09D61FD5D593}" srcOrd="1" destOrd="0" presId="urn:microsoft.com/office/officeart/2008/layout/HorizontalMultiLevelHierarchy"/>
    <dgm:cxn modelId="{92414955-CB06-AB48-8508-92648F06AD62}" type="presParOf" srcId="{B5459073-173C-4354-B7E3-09D61FD5D593}" destId="{8BB1AE16-0FE4-4459-AB9C-565113BEBEEF}" srcOrd="0" destOrd="0" presId="urn:microsoft.com/office/officeart/2008/layout/HorizontalMultiLevelHierarchy"/>
    <dgm:cxn modelId="{01689E51-450E-D24A-A4B6-D2C25D95E8CF}" type="presParOf" srcId="{B5459073-173C-4354-B7E3-09D61FD5D593}" destId="{34D337E0-00D6-4416-AFE0-B0C90BFAEC4F}" srcOrd="1" destOrd="0" presId="urn:microsoft.com/office/officeart/2008/layout/HorizontalMultiLevelHierarchy"/>
    <dgm:cxn modelId="{994637C4-6D1F-964E-94E6-D605C2ACFBE0}" type="presParOf" srcId="{C93AE315-FB3A-4023-ACA4-3C71E03C9DAC}" destId="{7AA2BE7B-B00E-43BB-AD9D-77FF3D75A665}" srcOrd="2" destOrd="0" presId="urn:microsoft.com/office/officeart/2008/layout/HorizontalMultiLevelHierarchy"/>
    <dgm:cxn modelId="{90D56284-69AF-6A4B-9B08-3BB65CE77D94}" type="presParOf" srcId="{7AA2BE7B-B00E-43BB-AD9D-77FF3D75A665}" destId="{04D7D055-20AA-4F9D-AF57-BF4946993E7B}" srcOrd="0" destOrd="0" presId="urn:microsoft.com/office/officeart/2008/layout/HorizontalMultiLevelHierarchy"/>
    <dgm:cxn modelId="{E427C73C-5420-0045-B013-54993C916624}" type="presParOf" srcId="{C93AE315-FB3A-4023-ACA4-3C71E03C9DAC}" destId="{DED77AC9-9A60-4C58-A9B7-BF768BC7C075}" srcOrd="3" destOrd="0" presId="urn:microsoft.com/office/officeart/2008/layout/HorizontalMultiLevelHierarchy"/>
    <dgm:cxn modelId="{3B65E556-2F4F-9A42-AC0D-D528592DD056}" type="presParOf" srcId="{DED77AC9-9A60-4C58-A9B7-BF768BC7C075}" destId="{88D2F384-D607-4414-A064-28E47278348C}" srcOrd="0" destOrd="0" presId="urn:microsoft.com/office/officeart/2008/layout/HorizontalMultiLevelHierarchy"/>
    <dgm:cxn modelId="{BE9DFDE5-ABEF-C64E-95AC-6F698AEBF909}" type="presParOf" srcId="{DED77AC9-9A60-4C58-A9B7-BF768BC7C075}" destId="{1B92D580-2BD8-4D6F-BBBB-2FAF7F59617F}" srcOrd="1" destOrd="0" presId="urn:microsoft.com/office/officeart/2008/layout/HorizontalMultiLevelHierarchy"/>
    <dgm:cxn modelId="{6D9642F8-0F8E-F048-A576-8789F62ED18A}" type="presParOf" srcId="{C93AE315-FB3A-4023-ACA4-3C71E03C9DAC}" destId="{F01EFE94-4814-4CFF-AAE1-FE598E56A61C}" srcOrd="4" destOrd="0" presId="urn:microsoft.com/office/officeart/2008/layout/HorizontalMultiLevelHierarchy"/>
    <dgm:cxn modelId="{33FA0AD3-6155-944E-9696-02464CEAEE44}" type="presParOf" srcId="{F01EFE94-4814-4CFF-AAE1-FE598E56A61C}" destId="{FBB6F3A5-1D81-4E53-B443-B6AB362DCFE5}" srcOrd="0" destOrd="0" presId="urn:microsoft.com/office/officeart/2008/layout/HorizontalMultiLevelHierarchy"/>
    <dgm:cxn modelId="{71FBF0D3-ABCE-CA48-AB9E-01BA3C70D527}" type="presParOf" srcId="{C93AE315-FB3A-4023-ACA4-3C71E03C9DAC}" destId="{8C7BF26A-233A-4B01-8F57-8FC52E627C27}" srcOrd="5" destOrd="0" presId="urn:microsoft.com/office/officeart/2008/layout/HorizontalMultiLevelHierarchy"/>
    <dgm:cxn modelId="{BA472528-9EA6-D243-9CBF-57856C4A0B17}" type="presParOf" srcId="{8C7BF26A-233A-4B01-8F57-8FC52E627C27}" destId="{5738A872-0DB7-4F5E-B6B1-1552032B1E5C}" srcOrd="0" destOrd="0" presId="urn:microsoft.com/office/officeart/2008/layout/HorizontalMultiLevelHierarchy"/>
    <dgm:cxn modelId="{A4EBD092-4EF4-CB4A-A9A8-BC057C14835E}" type="presParOf" srcId="{8C7BF26A-233A-4B01-8F57-8FC52E627C27}" destId="{5B0159DC-7D0D-468A-B375-A41A1E2DAA27}" srcOrd="1" destOrd="0" presId="urn:microsoft.com/office/officeart/2008/layout/HorizontalMultiLevelHierarchy"/>
    <dgm:cxn modelId="{40B3B92C-9400-634F-B5F0-346C7FABFB5E}" type="presParOf" srcId="{2C0AFAF0-DC71-4207-A087-14C6019085B6}" destId="{9CB1A8B1-5C07-4788-B6D4-82AFEAAC5B17}" srcOrd="2" destOrd="0" presId="urn:microsoft.com/office/officeart/2008/layout/HorizontalMultiLevelHierarchy"/>
    <dgm:cxn modelId="{E799898F-4753-D94B-9B1F-6E015DD75326}" type="presParOf" srcId="{9CB1A8B1-5C07-4788-B6D4-82AFEAAC5B17}" destId="{70530DD9-033A-4586-87B6-8FC55382CD5F}" srcOrd="0" destOrd="0" presId="urn:microsoft.com/office/officeart/2008/layout/HorizontalMultiLevelHierarchy"/>
    <dgm:cxn modelId="{6B31F6E4-8236-C445-816F-B507CC6D9A3E}" type="presParOf" srcId="{2C0AFAF0-DC71-4207-A087-14C6019085B6}" destId="{95EB5568-32C3-42CC-8994-DE7E3B12A907}" srcOrd="3" destOrd="0" presId="urn:microsoft.com/office/officeart/2008/layout/HorizontalMultiLevelHierarchy"/>
    <dgm:cxn modelId="{FF77A4BE-0467-5F49-826A-404958FBA42D}" type="presParOf" srcId="{95EB5568-32C3-42CC-8994-DE7E3B12A907}" destId="{551CFCBB-80CE-46CC-9B79-F6E5AA2B730D}" srcOrd="0" destOrd="0" presId="urn:microsoft.com/office/officeart/2008/layout/HorizontalMultiLevelHierarchy"/>
    <dgm:cxn modelId="{7733F4B2-6BB8-1F43-93BA-2DE6FF906A32}" type="presParOf" srcId="{95EB5568-32C3-42CC-8994-DE7E3B12A907}" destId="{041577E5-E9D0-4BEA-80D5-3DD4B63085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6597-4984-4A33-8585-B5344057D3D0}">
      <dsp:nvSpPr>
        <dsp:cNvPr id="0" name=""/>
        <dsp:cNvSpPr/>
      </dsp:nvSpPr>
      <dsp:spPr>
        <a:xfrm>
          <a:off x="2908624" y="2709333"/>
          <a:ext cx="675382" cy="150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500039"/>
              </a:lnTo>
              <a:lnTo>
                <a:pt x="675382" y="150003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latin typeface="+mn-ea"/>
            <a:ea typeface="+mn-ea"/>
          </a:endParaRPr>
        </a:p>
      </dsp:txBody>
      <dsp:txXfrm>
        <a:off x="3205189" y="3418226"/>
        <a:ext cx="82253" cy="82253"/>
      </dsp:txXfrm>
    </dsp:sp>
    <dsp:sp modelId="{03EFEB3C-511E-45C8-A421-C9F715066F2F}">
      <dsp:nvSpPr>
        <dsp:cNvPr id="0" name=""/>
        <dsp:cNvSpPr/>
      </dsp:nvSpPr>
      <dsp:spPr>
        <a:xfrm>
          <a:off x="2908624" y="2709333"/>
          <a:ext cx="675382" cy="521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521949"/>
              </a:lnTo>
              <a:lnTo>
                <a:pt x="675382" y="52194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latin typeface="+mn-ea"/>
            <a:ea typeface="+mn-ea"/>
          </a:endParaRPr>
        </a:p>
      </dsp:txBody>
      <dsp:txXfrm>
        <a:off x="3224977" y="2948969"/>
        <a:ext cx="42678" cy="42678"/>
      </dsp:txXfrm>
    </dsp:sp>
    <dsp:sp modelId="{9CB1A8B1-5C07-4788-B6D4-82AFEAAC5B17}">
      <dsp:nvSpPr>
        <dsp:cNvPr id="0" name=""/>
        <dsp:cNvSpPr/>
      </dsp:nvSpPr>
      <dsp:spPr>
        <a:xfrm>
          <a:off x="2908624" y="2253192"/>
          <a:ext cx="675382" cy="456140"/>
        </a:xfrm>
        <a:custGeom>
          <a:avLst/>
          <a:gdLst/>
          <a:ahLst/>
          <a:cxnLst/>
          <a:rect l="0" t="0" r="0" b="0"/>
          <a:pathLst>
            <a:path>
              <a:moveTo>
                <a:pt x="0" y="456140"/>
              </a:moveTo>
              <a:lnTo>
                <a:pt x="337691" y="45614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latin typeface="+mn-ea"/>
            <a:ea typeface="+mn-ea"/>
          </a:endParaRPr>
        </a:p>
      </dsp:txBody>
      <dsp:txXfrm>
        <a:off x="3225941" y="2460888"/>
        <a:ext cx="40749" cy="40749"/>
      </dsp:txXfrm>
    </dsp:sp>
    <dsp:sp modelId="{992DA9AC-9C52-48D9-9656-794455A2C3AF}">
      <dsp:nvSpPr>
        <dsp:cNvPr id="0" name=""/>
        <dsp:cNvSpPr/>
      </dsp:nvSpPr>
      <dsp:spPr>
        <a:xfrm>
          <a:off x="2908624" y="1275102"/>
          <a:ext cx="675382" cy="1434230"/>
        </a:xfrm>
        <a:custGeom>
          <a:avLst/>
          <a:gdLst/>
          <a:ahLst/>
          <a:cxnLst/>
          <a:rect l="0" t="0" r="0" b="0"/>
          <a:pathLst>
            <a:path>
              <a:moveTo>
                <a:pt x="0" y="1434230"/>
              </a:moveTo>
              <a:lnTo>
                <a:pt x="337691" y="143423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latin typeface="+mn-ea"/>
            <a:ea typeface="+mn-ea"/>
          </a:endParaRPr>
        </a:p>
      </dsp:txBody>
      <dsp:txXfrm>
        <a:off x="3206683" y="1952585"/>
        <a:ext cx="79264" cy="79264"/>
      </dsp:txXfrm>
    </dsp:sp>
    <dsp:sp modelId="{5BBA1540-C185-4C60-BC19-3195094B4E0D}">
      <dsp:nvSpPr>
        <dsp:cNvPr id="0" name=""/>
        <dsp:cNvSpPr/>
      </dsp:nvSpPr>
      <dsp:spPr>
        <a:xfrm rot="16200000">
          <a:off x="1257561" y="1751669"/>
          <a:ext cx="1386799" cy="191532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>
              <a:latin typeface="+mn-ea"/>
              <a:ea typeface="+mn-ea"/>
            </a:rPr>
            <a:t>我国的最低生活保障制度</a:t>
          </a:r>
          <a:endParaRPr lang="en-GB" altLang="zh-CN" sz="2400" kern="1200" dirty="0">
            <a:latin typeface="+mn-ea"/>
            <a:ea typeface="+mn-ea"/>
          </a:endParaRPr>
        </a:p>
      </dsp:txBody>
      <dsp:txXfrm>
        <a:off x="1257561" y="1751669"/>
        <a:ext cx="1386799" cy="1915327"/>
      </dsp:txXfrm>
    </dsp:sp>
    <dsp:sp modelId="{7B85E174-FBF4-411D-955D-B2EE948529C2}">
      <dsp:nvSpPr>
        <dsp:cNvPr id="0" name=""/>
        <dsp:cNvSpPr/>
      </dsp:nvSpPr>
      <dsp:spPr>
        <a:xfrm>
          <a:off x="3584007" y="914751"/>
          <a:ext cx="5832840" cy="720703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latin typeface="+mn-ea"/>
              <a:ea typeface="+mn-ea"/>
            </a:rPr>
            <a:t>我国城镇居民最低生活保障制度的必要性</a:t>
          </a:r>
          <a:endParaRPr lang="en-GB" sz="2400" kern="1200" dirty="0">
            <a:latin typeface="+mn-ea"/>
            <a:ea typeface="+mn-ea"/>
          </a:endParaRPr>
        </a:p>
      </dsp:txBody>
      <dsp:txXfrm>
        <a:off x="3584007" y="914751"/>
        <a:ext cx="5832840" cy="720703"/>
      </dsp:txXfrm>
    </dsp:sp>
    <dsp:sp modelId="{551CFCBB-80CE-46CC-9B79-F6E5AA2B730D}">
      <dsp:nvSpPr>
        <dsp:cNvPr id="0" name=""/>
        <dsp:cNvSpPr/>
      </dsp:nvSpPr>
      <dsp:spPr>
        <a:xfrm>
          <a:off x="3584007" y="1892841"/>
          <a:ext cx="5555765" cy="720703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latin typeface="+mn-ea"/>
              <a:ea typeface="+mn-ea"/>
            </a:rPr>
            <a:t>我国城镇</a:t>
          </a:r>
          <a:r>
            <a:rPr lang="zh-CN" altLang="zh-CN" sz="2400" kern="1200" dirty="0">
              <a:solidFill>
                <a:prstClr val="black"/>
              </a:solidFill>
              <a:latin typeface="微软雅黑"/>
              <a:ea typeface="微软雅黑"/>
              <a:cs typeface="+mn-cs"/>
            </a:rPr>
            <a:t>居民</a:t>
          </a:r>
          <a:r>
            <a:rPr lang="zh-CN" altLang="zh-CN" sz="2400" kern="1200" dirty="0">
              <a:latin typeface="+mn-ea"/>
              <a:ea typeface="+mn-ea"/>
            </a:rPr>
            <a:t>最低生活保障制度的建立</a:t>
          </a:r>
          <a:endParaRPr lang="en-GB" sz="2400" kern="1200" dirty="0">
            <a:latin typeface="+mn-ea"/>
            <a:ea typeface="+mn-ea"/>
          </a:endParaRPr>
        </a:p>
      </dsp:txBody>
      <dsp:txXfrm>
        <a:off x="3584007" y="1892841"/>
        <a:ext cx="5555765" cy="720703"/>
      </dsp:txXfrm>
    </dsp:sp>
    <dsp:sp modelId="{6146C6AC-548D-43EC-88F9-FD63A4DC0B18}">
      <dsp:nvSpPr>
        <dsp:cNvPr id="0" name=""/>
        <dsp:cNvSpPr/>
      </dsp:nvSpPr>
      <dsp:spPr>
        <a:xfrm>
          <a:off x="3584007" y="2870931"/>
          <a:ext cx="4253424" cy="720703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latin typeface="+mn-ea"/>
              <a:ea typeface="+mn-ea"/>
            </a:rPr>
            <a:t>最低</a:t>
          </a:r>
          <a:r>
            <a:rPr lang="zh-CN" altLang="zh-CN" sz="2400" kern="1200" dirty="0">
              <a:solidFill>
                <a:prstClr val="black"/>
              </a:solidFill>
              <a:latin typeface="微软雅黑"/>
              <a:ea typeface="微软雅黑"/>
              <a:cs typeface="+mn-cs"/>
            </a:rPr>
            <a:t>生活</a:t>
          </a:r>
          <a:r>
            <a:rPr lang="zh-CN" altLang="zh-CN" sz="2400" kern="1200" dirty="0">
              <a:latin typeface="+mn-ea"/>
              <a:ea typeface="+mn-ea"/>
            </a:rPr>
            <a:t>保障制度实施现状</a:t>
          </a:r>
          <a:endParaRPr lang="en-GB" sz="2400" kern="1200" dirty="0">
            <a:latin typeface="+mn-ea"/>
            <a:ea typeface="+mn-ea"/>
          </a:endParaRPr>
        </a:p>
      </dsp:txBody>
      <dsp:txXfrm>
        <a:off x="3584007" y="2870931"/>
        <a:ext cx="4253424" cy="720703"/>
      </dsp:txXfrm>
    </dsp:sp>
    <dsp:sp modelId="{BC093F3C-18F3-4C1D-8EB1-DA661EFECDE2}">
      <dsp:nvSpPr>
        <dsp:cNvPr id="0" name=""/>
        <dsp:cNvSpPr/>
      </dsp:nvSpPr>
      <dsp:spPr>
        <a:xfrm>
          <a:off x="3584007" y="3849021"/>
          <a:ext cx="5250965" cy="720703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latin typeface="+mn-ea"/>
              <a:ea typeface="+mn-ea"/>
            </a:rPr>
            <a:t>完善最低</a:t>
          </a:r>
          <a:r>
            <a:rPr lang="zh-CN" altLang="zh-CN" sz="2400" kern="1200" dirty="0">
              <a:solidFill>
                <a:prstClr val="black"/>
              </a:solidFill>
              <a:latin typeface="微软雅黑"/>
              <a:ea typeface="微软雅黑"/>
              <a:cs typeface="+mn-cs"/>
            </a:rPr>
            <a:t>生活</a:t>
          </a:r>
          <a:r>
            <a:rPr lang="zh-CN" altLang="zh-CN" sz="2400" kern="1200" dirty="0">
              <a:latin typeface="+mn-ea"/>
              <a:ea typeface="+mn-ea"/>
            </a:rPr>
            <a:t>保障制度要注意的问题</a:t>
          </a:r>
          <a:endParaRPr lang="en-GB" sz="2400" kern="1200" dirty="0">
            <a:latin typeface="+mn-ea"/>
            <a:ea typeface="+mn-ea"/>
          </a:endParaRPr>
        </a:p>
      </dsp:txBody>
      <dsp:txXfrm>
        <a:off x="3584007" y="3849021"/>
        <a:ext cx="5250965" cy="720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A8B1-5C07-4788-B6D4-82AFEAAC5B17}">
      <dsp:nvSpPr>
        <dsp:cNvPr id="0" name=""/>
        <dsp:cNvSpPr/>
      </dsp:nvSpPr>
      <dsp:spPr>
        <a:xfrm>
          <a:off x="2677264" y="2993921"/>
          <a:ext cx="520538" cy="402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269" y="0"/>
              </a:lnTo>
              <a:lnTo>
                <a:pt x="260269" y="402282"/>
              </a:lnTo>
              <a:lnTo>
                <a:pt x="520538" y="40228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921086" y="3178616"/>
        <a:ext cx="32893" cy="32893"/>
      </dsp:txXfrm>
    </dsp:sp>
    <dsp:sp modelId="{F01EFE94-4814-4CFF-AAE1-FE598E56A61C}">
      <dsp:nvSpPr>
        <dsp:cNvPr id="0" name=""/>
        <dsp:cNvSpPr/>
      </dsp:nvSpPr>
      <dsp:spPr>
        <a:xfrm>
          <a:off x="6888055" y="2642359"/>
          <a:ext cx="520538" cy="60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269" y="0"/>
              </a:lnTo>
              <a:lnTo>
                <a:pt x="260269" y="605371"/>
              </a:lnTo>
              <a:lnTo>
                <a:pt x="520538" y="60537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28364" y="2925085"/>
        <a:ext cx="39919" cy="39919"/>
      </dsp:txXfrm>
    </dsp:sp>
    <dsp:sp modelId="{7AA2BE7B-B00E-43BB-AD9D-77FF3D75A665}">
      <dsp:nvSpPr>
        <dsp:cNvPr id="0" name=""/>
        <dsp:cNvSpPr/>
      </dsp:nvSpPr>
      <dsp:spPr>
        <a:xfrm>
          <a:off x="6888055" y="2571279"/>
          <a:ext cx="5205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1080"/>
              </a:moveTo>
              <a:lnTo>
                <a:pt x="260269" y="71080"/>
              </a:lnTo>
              <a:lnTo>
                <a:pt x="260269" y="45720"/>
              </a:lnTo>
              <a:lnTo>
                <a:pt x="520538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35295" y="2603970"/>
        <a:ext cx="26057" cy="26057"/>
      </dsp:txXfrm>
    </dsp:sp>
    <dsp:sp modelId="{1CC544F3-37C4-4AA1-811E-65445C653E25}">
      <dsp:nvSpPr>
        <dsp:cNvPr id="0" name=""/>
        <dsp:cNvSpPr/>
      </dsp:nvSpPr>
      <dsp:spPr>
        <a:xfrm>
          <a:off x="6888055" y="1986267"/>
          <a:ext cx="520538" cy="656092"/>
        </a:xfrm>
        <a:custGeom>
          <a:avLst/>
          <a:gdLst/>
          <a:ahLst/>
          <a:cxnLst/>
          <a:rect l="0" t="0" r="0" b="0"/>
          <a:pathLst>
            <a:path>
              <a:moveTo>
                <a:pt x="0" y="656092"/>
              </a:moveTo>
              <a:lnTo>
                <a:pt x="260269" y="656092"/>
              </a:lnTo>
              <a:lnTo>
                <a:pt x="260269" y="0"/>
              </a:lnTo>
              <a:lnTo>
                <a:pt x="520538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27386" y="2293375"/>
        <a:ext cx="41875" cy="41875"/>
      </dsp:txXfrm>
    </dsp:sp>
    <dsp:sp modelId="{992DA9AC-9C52-48D9-9656-794455A2C3AF}">
      <dsp:nvSpPr>
        <dsp:cNvPr id="0" name=""/>
        <dsp:cNvSpPr/>
      </dsp:nvSpPr>
      <dsp:spPr>
        <a:xfrm>
          <a:off x="2677264" y="2642359"/>
          <a:ext cx="520538" cy="351561"/>
        </a:xfrm>
        <a:custGeom>
          <a:avLst/>
          <a:gdLst/>
          <a:ahLst/>
          <a:cxnLst/>
          <a:rect l="0" t="0" r="0" b="0"/>
          <a:pathLst>
            <a:path>
              <a:moveTo>
                <a:pt x="0" y="351561"/>
              </a:moveTo>
              <a:lnTo>
                <a:pt x="260269" y="351561"/>
              </a:lnTo>
              <a:lnTo>
                <a:pt x="260269" y="0"/>
              </a:lnTo>
              <a:lnTo>
                <a:pt x="520538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921830" y="2802437"/>
        <a:ext cx="31406" cy="31406"/>
      </dsp:txXfrm>
    </dsp:sp>
    <dsp:sp modelId="{5BBA1540-C185-4C60-BC19-3195094B4E0D}">
      <dsp:nvSpPr>
        <dsp:cNvPr id="0" name=""/>
        <dsp:cNvSpPr/>
      </dsp:nvSpPr>
      <dsp:spPr>
        <a:xfrm rot="16200000">
          <a:off x="771172" y="1660216"/>
          <a:ext cx="1144775" cy="266740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我国农村社会保障制度的现状与发展</a:t>
          </a:r>
          <a:endParaRPr lang="en-GB" altLang="zh-CN" sz="2400" kern="1200" dirty="0"/>
        </a:p>
      </dsp:txBody>
      <dsp:txXfrm>
        <a:off x="771172" y="1660216"/>
        <a:ext cx="1144775" cy="2667409"/>
      </dsp:txXfrm>
    </dsp:sp>
    <dsp:sp modelId="{7B85E174-FBF4-411D-955D-B2EE948529C2}">
      <dsp:nvSpPr>
        <dsp:cNvPr id="0" name=""/>
        <dsp:cNvSpPr/>
      </dsp:nvSpPr>
      <dsp:spPr>
        <a:xfrm>
          <a:off x="3197802" y="2364625"/>
          <a:ext cx="3690252" cy="555468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kern="1200" dirty="0"/>
            <a:t>我国农村社会保障的现状</a:t>
          </a:r>
          <a:endParaRPr lang="en-GB" sz="2000" kern="1200" dirty="0"/>
        </a:p>
      </dsp:txBody>
      <dsp:txXfrm>
        <a:off x="3197802" y="2364625"/>
        <a:ext cx="3690252" cy="555468"/>
      </dsp:txXfrm>
    </dsp:sp>
    <dsp:sp modelId="{8BB1AE16-0FE4-4459-AB9C-565113BEBEEF}">
      <dsp:nvSpPr>
        <dsp:cNvPr id="0" name=""/>
        <dsp:cNvSpPr/>
      </dsp:nvSpPr>
      <dsp:spPr>
        <a:xfrm>
          <a:off x="7408593" y="1770089"/>
          <a:ext cx="1926824" cy="432356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农村社会养老保险</a:t>
          </a:r>
          <a:endParaRPr lang="en-GB" sz="1800" kern="1200" dirty="0"/>
        </a:p>
      </dsp:txBody>
      <dsp:txXfrm>
        <a:off x="7408593" y="1770089"/>
        <a:ext cx="1926824" cy="432356"/>
      </dsp:txXfrm>
    </dsp:sp>
    <dsp:sp modelId="{88D2F384-D607-4414-A064-28E47278348C}">
      <dsp:nvSpPr>
        <dsp:cNvPr id="0" name=""/>
        <dsp:cNvSpPr/>
      </dsp:nvSpPr>
      <dsp:spPr>
        <a:xfrm>
          <a:off x="7408593" y="2400821"/>
          <a:ext cx="1609296" cy="432356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农村社会救助</a:t>
          </a:r>
          <a:endParaRPr lang="en-GB" sz="1800" kern="1200" dirty="0"/>
        </a:p>
      </dsp:txBody>
      <dsp:txXfrm>
        <a:off x="7408593" y="2400821"/>
        <a:ext cx="1609296" cy="432356"/>
      </dsp:txXfrm>
    </dsp:sp>
    <dsp:sp modelId="{5738A872-0DB7-4F5E-B6B1-1552032B1E5C}">
      <dsp:nvSpPr>
        <dsp:cNvPr id="0" name=""/>
        <dsp:cNvSpPr/>
      </dsp:nvSpPr>
      <dsp:spPr>
        <a:xfrm>
          <a:off x="7408593" y="3031553"/>
          <a:ext cx="1609296" cy="432356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农村医疗保障</a:t>
          </a:r>
          <a:endParaRPr lang="en-GB" sz="1800" kern="1200" dirty="0"/>
        </a:p>
      </dsp:txBody>
      <dsp:txXfrm>
        <a:off x="7408593" y="3031553"/>
        <a:ext cx="1609296" cy="432356"/>
      </dsp:txXfrm>
    </dsp:sp>
    <dsp:sp modelId="{551CFCBB-80CE-46CC-9B79-F6E5AA2B730D}">
      <dsp:nvSpPr>
        <dsp:cNvPr id="0" name=""/>
        <dsp:cNvSpPr/>
      </dsp:nvSpPr>
      <dsp:spPr>
        <a:xfrm>
          <a:off x="3197802" y="3118469"/>
          <a:ext cx="3149751" cy="555468"/>
        </a:xfrm>
        <a:prstGeom prst="rect">
          <a:avLst/>
        </a:pr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kern="1200" dirty="0"/>
            <a:t>农村社会保障制度的发展</a:t>
          </a:r>
          <a:endParaRPr lang="en-GB" sz="2000" kern="1200" dirty="0"/>
        </a:p>
      </dsp:txBody>
      <dsp:txXfrm>
        <a:off x="3197802" y="3118469"/>
        <a:ext cx="3149751" cy="555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9A9E8-5805-41EE-8964-49D659EF10B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47F7F-7B70-4F34-B747-71CDD710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19C3D-7EF0-4B04-95D2-6E26D9156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5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59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57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7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1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19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48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5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66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20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19C3D-7EF0-4B04-95D2-6E26D91564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92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506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021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60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057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23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17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19C3D-7EF0-4B04-95D2-6E26D91564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21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046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04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354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555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4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559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0961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93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6376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367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4851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522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2410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809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049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8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2919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345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1071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310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393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774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051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573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9341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9257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14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4352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4873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0924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177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097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48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596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37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3884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94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1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10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43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19C3D-7EF0-4B04-95D2-6E26D91564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38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6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3E0BF-EC37-473C-BC4C-93B2F51F426F}" type="datetimeFigureOut">
              <a:rPr lang="zh-CN" altLang="en-US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F5EC4-FD10-42FA-94A4-CAF86BE0F7E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5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8F86A23-DFB6-44C2-86A1-45805EEC62B7}"/>
              </a:ext>
            </a:extLst>
          </p:cNvPr>
          <p:cNvGrpSpPr/>
          <p:nvPr userDrawn="1"/>
        </p:nvGrpSpPr>
        <p:grpSpPr>
          <a:xfrm>
            <a:off x="1" y="0"/>
            <a:ext cx="12192000" cy="671725"/>
            <a:chOff x="1" y="0"/>
            <a:chExt cx="12192000" cy="67172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D6DDC3B-0926-4489-83A5-946FC5D9B255}"/>
                </a:ext>
              </a:extLst>
            </p:cNvPr>
            <p:cNvCxnSpPr/>
            <p:nvPr/>
          </p:nvCxnSpPr>
          <p:spPr>
            <a:xfrm flipV="1">
              <a:off x="1" y="659773"/>
              <a:ext cx="1219200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9687B9-047A-4CE1-B8F9-4E3C0B8CFB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2" y="0"/>
              <a:ext cx="908050" cy="671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3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1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77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295" indent="-4552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8695" indent="-3790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095" indent="-3028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28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28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DD4254-D242-4713-B6AB-61178FE00459}"/>
              </a:ext>
            </a:extLst>
          </p:cNvPr>
          <p:cNvGrpSpPr/>
          <p:nvPr/>
        </p:nvGrpSpPr>
        <p:grpSpPr>
          <a:xfrm>
            <a:off x="1265970" y="1632656"/>
            <a:ext cx="9660059" cy="3592688"/>
            <a:chOff x="1316063" y="1933222"/>
            <a:chExt cx="8043726" cy="299155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67E7816-2F92-4DDE-B24D-0C7D5EF9111D}"/>
                </a:ext>
              </a:extLst>
            </p:cNvPr>
            <p:cNvGrpSpPr/>
            <p:nvPr/>
          </p:nvGrpSpPr>
          <p:grpSpPr>
            <a:xfrm>
              <a:off x="1316063" y="1933222"/>
              <a:ext cx="8043726" cy="2991555"/>
              <a:chOff x="512691" y="2111640"/>
              <a:chExt cx="8043726" cy="2991555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CEFFD68-DB13-4AC6-B4D4-9C32D30AB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691" y="2111640"/>
                <a:ext cx="3947797" cy="2991555"/>
              </a:xfrm>
              <a:prstGeom prst="rect">
                <a:avLst/>
              </a:prstGeom>
            </p:spPr>
          </p:pic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684D0E2-21B6-432E-9B47-8C2E58570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0488" y="2337844"/>
                <a:ext cx="0" cy="25391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9E410FA-1A3E-4611-8C6E-B79F71837B41}"/>
                  </a:ext>
                </a:extLst>
              </p:cNvPr>
              <p:cNvSpPr/>
              <p:nvPr/>
            </p:nvSpPr>
            <p:spPr>
              <a:xfrm>
                <a:off x="4601488" y="3119028"/>
                <a:ext cx="3954929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200" b="1" dirty="0">
                    <a:latin typeface="+mj-ea"/>
                  </a:rPr>
                  <a:t>《</a:t>
                </a:r>
                <a:r>
                  <a:rPr lang="zh-CN" altLang="en-US" sz="4200" b="1" dirty="0">
                    <a:latin typeface="+mj-ea"/>
                  </a:rPr>
                  <a:t>社会保障学</a:t>
                </a:r>
                <a:r>
                  <a:rPr lang="en-US" altLang="zh-CN" sz="4200" b="1" dirty="0">
                    <a:latin typeface="+mj-ea"/>
                  </a:rPr>
                  <a:t>》</a:t>
                </a:r>
                <a:endParaRPr lang="zh-CN" altLang="en-US" sz="4200" b="1" dirty="0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9EB98E-52B8-403F-A7A7-4E4897B86191}"/>
                </a:ext>
              </a:extLst>
            </p:cNvPr>
            <p:cNvSpPr/>
            <p:nvPr/>
          </p:nvSpPr>
          <p:spPr>
            <a:xfrm>
              <a:off x="6131085" y="3792056"/>
              <a:ext cx="22605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+mj-ea"/>
                </a:rPr>
                <a:t>课程代码：</a:t>
              </a:r>
              <a:r>
                <a:rPr lang="en-US" altLang="zh-CN" sz="2000" b="1" dirty="0">
                  <a:latin typeface="+mj-ea"/>
                </a:rPr>
                <a:t>07484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80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358" y="2088196"/>
            <a:ext cx="9780430" cy="427007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+mn-ea"/>
              </a:rPr>
              <a:t>联合国提出了一个划分贫困与富裕的标准，其中恩格尔系数大于</a:t>
            </a:r>
            <a:r>
              <a:rPr lang="en-US" altLang="zh-CN" dirty="0">
                <a:latin typeface="+mn-ea"/>
              </a:rPr>
              <a:t>59%</a:t>
            </a:r>
            <a:r>
              <a:rPr lang="zh-CN" altLang="en-US" dirty="0">
                <a:latin typeface="+mn-ea"/>
              </a:rPr>
              <a:t>为（    ）。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、绝对贫困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、勉强度日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、小康水平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、最富裕</a:t>
            </a:r>
            <a:endParaRPr lang="zh-CN" altLang="zh-CN" dirty="0">
              <a:latin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5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358" y="2088196"/>
            <a:ext cx="9780430" cy="427007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+mn-ea"/>
              </a:rPr>
              <a:t>联合国提出了一个划分贫困与富裕的标准，其中恩格尔系数大于</a:t>
            </a:r>
            <a:r>
              <a:rPr lang="en-US" altLang="zh-CN" dirty="0">
                <a:latin typeface="+mn-ea"/>
              </a:rPr>
              <a:t>59%</a:t>
            </a:r>
            <a:r>
              <a:rPr lang="zh-CN" altLang="en-US" dirty="0">
                <a:latin typeface="+mn-ea"/>
              </a:rPr>
              <a:t>为（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 ）。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、绝对贫困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、勉强度日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、小康水平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、最富裕</a:t>
            </a:r>
            <a:endParaRPr lang="zh-CN" altLang="zh-CN" dirty="0">
              <a:latin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093" y="2141359"/>
            <a:ext cx="9780430" cy="4238176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+mn-ea"/>
              </a:rPr>
              <a:t>联合国提出了一个划分贫困与富裕的标准，其中恩格尔系数</a:t>
            </a:r>
            <a:r>
              <a:rPr lang="en-US" altLang="zh-CN" dirty="0">
                <a:latin typeface="+mn-ea"/>
              </a:rPr>
              <a:t>30%</a:t>
            </a:r>
            <a:r>
              <a:rPr lang="zh-CN" altLang="en-US" dirty="0">
                <a:latin typeface="+mn-ea"/>
              </a:rPr>
              <a:t>以下为（     ）。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、勉强度日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、小康水平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、富裕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、最富裕</a:t>
            </a:r>
            <a:endParaRPr lang="zh-CN" altLang="zh-CN" dirty="0">
              <a:latin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89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093" y="2141359"/>
            <a:ext cx="9780430" cy="4238176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+mn-ea"/>
              </a:rPr>
              <a:t>联合国提出了一个划分贫困与富裕的标准，其中恩格尔系数</a:t>
            </a:r>
            <a:r>
              <a:rPr lang="en-US" altLang="zh-CN" dirty="0">
                <a:latin typeface="+mn-ea"/>
              </a:rPr>
              <a:t>30%</a:t>
            </a:r>
            <a:r>
              <a:rPr lang="zh-CN" altLang="en-US" dirty="0">
                <a:latin typeface="+mn-ea"/>
              </a:rPr>
              <a:t>以下为（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  ）。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、勉强度日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、小康水平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、富裕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、最富裕</a:t>
            </a:r>
            <a:endParaRPr lang="zh-CN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68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721" y="2003136"/>
            <a:ext cx="9780430" cy="3662168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1993</a:t>
            </a:r>
            <a:r>
              <a:rPr lang="zh-CN" altLang="zh-CN" dirty="0">
                <a:latin typeface="+mn-ea"/>
              </a:rPr>
              <a:t>年，率先出台城市居民最低生活保障线制度的城市是（ </a:t>
            </a:r>
            <a:r>
              <a:rPr lang="en-US" altLang="zh-CN" dirty="0">
                <a:latin typeface="+mn-ea"/>
              </a:rPr>
              <a:t>   </a:t>
            </a:r>
            <a:r>
              <a:rPr lang="zh-CN" altLang="zh-CN" dirty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、北京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B</a:t>
            </a:r>
            <a:r>
              <a:rPr lang="zh-CN" altLang="zh-CN" dirty="0">
                <a:latin typeface="+mn-ea"/>
              </a:rPr>
              <a:t>、上海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</a:t>
            </a:r>
            <a:r>
              <a:rPr lang="zh-CN" altLang="zh-CN" dirty="0">
                <a:latin typeface="+mn-ea"/>
              </a:rPr>
              <a:t>、天津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</a:t>
            </a:r>
            <a:r>
              <a:rPr lang="zh-CN" altLang="zh-CN" dirty="0">
                <a:latin typeface="+mn-ea"/>
              </a:rPr>
              <a:t>、南京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61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721" y="2003136"/>
            <a:ext cx="9780430" cy="3662168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1993</a:t>
            </a:r>
            <a:r>
              <a:rPr lang="zh-CN" altLang="zh-CN" dirty="0">
                <a:latin typeface="+mn-ea"/>
              </a:rPr>
              <a:t>年，率先出台城市居民最低生活保障线制度的城市是（ 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dirty="0">
                <a:latin typeface="+mn-ea"/>
              </a:rPr>
              <a:t>  </a:t>
            </a:r>
            <a:r>
              <a:rPr lang="zh-CN" altLang="zh-CN" dirty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、北京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、上海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</a:t>
            </a:r>
            <a:r>
              <a:rPr lang="zh-CN" altLang="zh-CN" dirty="0">
                <a:latin typeface="+mn-ea"/>
              </a:rPr>
              <a:t>、天津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</a:t>
            </a:r>
            <a:r>
              <a:rPr lang="zh-CN" altLang="zh-CN" dirty="0">
                <a:latin typeface="+mn-ea"/>
              </a:rPr>
              <a:t>、南京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60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330" y="2322112"/>
            <a:ext cx="8478186" cy="3662168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+mn-ea"/>
              </a:rPr>
              <a:t>我国确定最低生活保障标准的操作过程不包括（     ）。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、统计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、质检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、科学测算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、合理确定标准</a:t>
            </a:r>
            <a:endParaRPr lang="zh-CN" altLang="zh-CN" dirty="0">
              <a:latin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2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330" y="2322112"/>
            <a:ext cx="8478186" cy="3662168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+mn-ea"/>
              </a:rPr>
              <a:t>我国确定最低生活保障标准的操作过程不包括（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  ）。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、统计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、质检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、科学测算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、合理确定标准</a:t>
            </a:r>
            <a:endParaRPr lang="zh-CN" altLang="zh-CN" dirty="0">
              <a:latin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8098A2C-BBE8-4382-8066-D904F9D7530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46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4400" y="3075057"/>
            <a:ext cx="794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第十四章     中国农村社会保障制度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2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3A2D77-482D-4DA4-A19F-DBD56E4E72C2}"/>
              </a:ext>
            </a:extLst>
          </p:cNvPr>
          <p:cNvGrpSpPr/>
          <p:nvPr/>
        </p:nvGrpSpPr>
        <p:grpSpPr>
          <a:xfrm>
            <a:off x="2417971" y="1943038"/>
            <a:ext cx="7834360" cy="4025388"/>
            <a:chOff x="2645336" y="1521007"/>
            <a:chExt cx="7834360" cy="4025388"/>
          </a:xfrm>
        </p:grpSpPr>
        <p:sp>
          <p:nvSpPr>
            <p:cNvPr id="2" name="文本框 1"/>
            <p:cNvSpPr txBox="1"/>
            <p:nvPr/>
          </p:nvSpPr>
          <p:spPr>
            <a:xfrm>
              <a:off x="2645336" y="1521007"/>
              <a:ext cx="7834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第十四章    中国农村社会保障制度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51A9873-01A3-40B5-B059-E8E8530786D3}"/>
                </a:ext>
              </a:extLst>
            </p:cNvPr>
            <p:cNvGrpSpPr/>
            <p:nvPr/>
          </p:nvGrpSpPr>
          <p:grpSpPr>
            <a:xfrm>
              <a:off x="3066928" y="2489302"/>
              <a:ext cx="7286159" cy="3057093"/>
              <a:chOff x="3066928" y="2489302"/>
              <a:chExt cx="7286159" cy="30570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5FA8BC-822F-4883-B887-BA1A38F7FA12}"/>
                  </a:ext>
                </a:extLst>
              </p:cNvPr>
              <p:cNvSpPr/>
              <p:nvPr/>
            </p:nvSpPr>
            <p:spPr>
              <a:xfrm>
                <a:off x="3109132" y="2489302"/>
                <a:ext cx="7243955" cy="904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第一节  我国农村社会保障制度的现状与发展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6C3528-4EC8-48BC-9E55-2C141A263670}"/>
                  </a:ext>
                </a:extLst>
              </p:cNvPr>
              <p:cNvSpPr/>
              <p:nvPr/>
            </p:nvSpPr>
            <p:spPr>
              <a:xfrm>
                <a:off x="3080996" y="3216233"/>
                <a:ext cx="5176739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第二节  农村最低生活保障制度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AC986D-CD29-458C-BF64-227A465E3673}"/>
                  </a:ext>
                </a:extLst>
              </p:cNvPr>
              <p:cNvSpPr/>
              <p:nvPr/>
            </p:nvSpPr>
            <p:spPr>
              <a:xfrm>
                <a:off x="3066928" y="3914792"/>
                <a:ext cx="4557761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第三节  农村养老保险制度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193A46-6CB8-4D74-9CD3-1134DED3C71C}"/>
                  </a:ext>
                </a:extLst>
              </p:cNvPr>
              <p:cNvSpPr/>
              <p:nvPr/>
            </p:nvSpPr>
            <p:spPr>
              <a:xfrm>
                <a:off x="3109132" y="4641723"/>
                <a:ext cx="4557758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第四节  农村医疗保险制度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800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12" y="816201"/>
            <a:ext cx="8502176" cy="59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AB051A-E097-4CA9-A1DB-6DAAEA885EF8}"/>
              </a:ext>
            </a:extLst>
          </p:cNvPr>
          <p:cNvGraphicFramePr/>
          <p:nvPr>
            <p:extLst/>
          </p:nvPr>
        </p:nvGraphicFramePr>
        <p:xfrm>
          <a:off x="1423363" y="976403"/>
          <a:ext cx="93452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99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66986" y="3771521"/>
            <a:ext cx="10725014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、农村社会养老保险在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资金筹集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中采取“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个人缴费为主、集体补助为辅、国家以政策扶持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”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、实行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完全个人账户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，个人缴费和集体补助全部记入个人名下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、基金的管理和运营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以县为单位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6986" y="2722934"/>
            <a:ext cx="300595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（一）农村社会养老保险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8B5FF02-F186-4374-AFEA-085F57DECF82}"/>
              </a:ext>
            </a:extLst>
          </p:cNvPr>
          <p:cNvGrpSpPr/>
          <p:nvPr/>
        </p:nvGrpSpPr>
        <p:grpSpPr>
          <a:xfrm>
            <a:off x="370594" y="1025033"/>
            <a:ext cx="6668901" cy="2178965"/>
            <a:chOff x="-60274" y="933254"/>
            <a:chExt cx="6668901" cy="21789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91D4B4C-C945-4141-B93F-33D8631E2298}"/>
                </a:ext>
              </a:extLst>
            </p:cNvPr>
            <p:cNvSpPr txBox="1"/>
            <p:nvPr/>
          </p:nvSpPr>
          <p:spPr>
            <a:xfrm>
              <a:off x="286195" y="2162587"/>
              <a:ext cx="4605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14.1.1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一、我国农村社会保障的现状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D9F9501-D4EC-498F-A573-A308F9CDB434}"/>
                </a:ext>
              </a:extLst>
            </p:cNvPr>
            <p:cNvGrpSpPr/>
            <p:nvPr/>
          </p:nvGrpSpPr>
          <p:grpSpPr>
            <a:xfrm>
              <a:off x="-60274" y="933254"/>
              <a:ext cx="6668901" cy="2178965"/>
              <a:chOff x="-60274" y="933254"/>
              <a:chExt cx="6668901" cy="217896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6861B58-42C6-48C2-A50A-18D382ED7BBC}"/>
                  </a:ext>
                </a:extLst>
              </p:cNvPr>
              <p:cNvGrpSpPr/>
              <p:nvPr/>
            </p:nvGrpSpPr>
            <p:grpSpPr>
              <a:xfrm>
                <a:off x="-60274" y="933254"/>
                <a:ext cx="6668901" cy="1058753"/>
                <a:chOff x="-60274" y="933254"/>
                <a:chExt cx="6668901" cy="1058753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15C3C5E-6583-4B7E-9CDB-2FDC04937843}"/>
                    </a:ext>
                  </a:extLst>
                </p:cNvPr>
                <p:cNvSpPr txBox="1"/>
                <p:nvPr/>
              </p:nvSpPr>
              <p:spPr>
                <a:xfrm>
                  <a:off x="-60274" y="933254"/>
                  <a:ext cx="529868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</a:t>
                  </a:r>
                  <a:r>
                    <a:rPr kumimoji="0" lang="zh-CN" altLang="en-US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中国农村社会保障制度</a:t>
                  </a: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7EB32A1-AB91-4DB5-9C8F-ABBD03B01DDC}"/>
                    </a:ext>
                  </a:extLst>
                </p:cNvPr>
                <p:cNvSpPr/>
                <p:nvPr/>
              </p:nvSpPr>
              <p:spPr>
                <a:xfrm>
                  <a:off x="223630" y="1561120"/>
                  <a:ext cx="638499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14.1</a:t>
                  </a:r>
                  <a:r>
                    <a:rPr kumimoji="0" lang="zh-CN" altLang="en-US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 最低生活保障制度的原则、对象及标准</a:t>
                  </a:r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F8DB6A-098B-4EE8-913C-EFEBBB1E34DB}"/>
                  </a:ext>
                </a:extLst>
              </p:cNvPr>
              <p:cNvSpPr txBox="1"/>
              <p:nvPr/>
            </p:nvSpPr>
            <p:spPr>
              <a:xfrm>
                <a:off x="4165935" y="2742887"/>
                <a:ext cx="929631" cy="3693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选择题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09D47FF-1CB5-4D7B-81AA-75119366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004" y="183217"/>
            <a:ext cx="3759954" cy="21142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672109-21DA-4BCD-9A0D-4C48CA2818E2}"/>
              </a:ext>
            </a:extLst>
          </p:cNvPr>
          <p:cNvSpPr/>
          <p:nvPr/>
        </p:nvSpPr>
        <p:spPr>
          <a:xfrm>
            <a:off x="917990" y="18727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14.1.1.1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农村社会养老保险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8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26398" y="3610526"/>
            <a:ext cx="1002421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、我国农村社会救助包括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传统的救济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农村最低生活保障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临时救济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，救济对象为农村的五保户、困难户和其他生活困难群体；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6986" y="2742593"/>
            <a:ext cx="2492990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（二）农村社会救助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6397" y="4766805"/>
            <a:ext cx="9430809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1996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年，民政部颁发了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农村社会保障体系建设指导方案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，提出在农村建立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最低生活保障制度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。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39A57-78EB-4791-A97B-C7E3464F6DFF}"/>
              </a:ext>
            </a:extLst>
          </p:cNvPr>
          <p:cNvSpPr txBox="1"/>
          <p:nvPr/>
        </p:nvSpPr>
        <p:spPr>
          <a:xfrm>
            <a:off x="4013604" y="2864767"/>
            <a:ext cx="92963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选择题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0A4B02-180A-48E5-A4DC-99CA4618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12" y="126903"/>
            <a:ext cx="3625313" cy="20385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346082-2BFC-4D0F-A15C-4636C95122B3}"/>
              </a:ext>
            </a:extLst>
          </p:cNvPr>
          <p:cNvSpPr/>
          <p:nvPr/>
        </p:nvSpPr>
        <p:spPr>
          <a:xfrm>
            <a:off x="6341801" y="6178670"/>
            <a:ext cx="5524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五保：保吃、保穿、保医、保住、保葬（孤儿为保教）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18E0E02-6502-47F6-81A2-AA5CC53D230E}"/>
              </a:ext>
            </a:extLst>
          </p:cNvPr>
          <p:cNvGrpSpPr/>
          <p:nvPr/>
        </p:nvGrpSpPr>
        <p:grpSpPr>
          <a:xfrm>
            <a:off x="5242379" y="2921789"/>
            <a:ext cx="3716920" cy="810967"/>
            <a:chOff x="5242379" y="2921789"/>
            <a:chExt cx="3716920" cy="810967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F8FDCEC-8483-42A2-9E8A-BB20B46CE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2379" y="3106455"/>
              <a:ext cx="1646936" cy="62630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C0E8C5-17AA-4DD2-8FDB-6D2711A259E7}"/>
                </a:ext>
              </a:extLst>
            </p:cNvPr>
            <p:cNvSpPr/>
            <p:nvPr/>
          </p:nvSpPr>
          <p:spPr>
            <a:xfrm>
              <a:off x="6927974" y="2921789"/>
              <a:ext cx="2031325" cy="36933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集体之间互帮互助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822B8D3-69FF-48CD-B520-15043BE32036}"/>
              </a:ext>
            </a:extLst>
          </p:cNvPr>
          <p:cNvSpPr/>
          <p:nvPr/>
        </p:nvSpPr>
        <p:spPr>
          <a:xfrm>
            <a:off x="965243" y="195863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14.1.1.2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农村社会救助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3C6A83-21DE-4FEF-9CEF-9F6CD7404FA4}"/>
              </a:ext>
            </a:extLst>
          </p:cNvPr>
          <p:cNvSpPr txBox="1"/>
          <p:nvPr/>
        </p:nvSpPr>
        <p:spPr>
          <a:xfrm>
            <a:off x="717063" y="2254366"/>
            <a:ext cx="4605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　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14.1.1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一、我国农村社会保障的现状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4B98F4-86D4-43B7-8071-D120A40F0C59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CF31B0-1B74-479B-86FF-5B8A5B56C024}"/>
              </a:ext>
            </a:extLst>
          </p:cNvPr>
          <p:cNvSpPr/>
          <p:nvPr/>
        </p:nvSpPr>
        <p:spPr>
          <a:xfrm>
            <a:off x="654498" y="1652899"/>
            <a:ext cx="638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最低生活保障制度的原则、对象及标准</a:t>
            </a:r>
          </a:p>
        </p:txBody>
      </p:sp>
    </p:spTree>
    <p:extLst>
      <p:ext uri="{BB962C8B-B14F-4D97-AF65-F5344CB8AC3E}">
        <p14:creationId xmlns:p14="http://schemas.microsoft.com/office/powerpoint/2010/main" val="1368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6986" y="2742593"/>
            <a:ext cx="2492990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（二）农村社会救助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4685" y="4699197"/>
            <a:ext cx="686661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、从资金来源看，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农村困难户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救济主要靠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地方财政拨款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4685" y="3747232"/>
            <a:ext cx="520847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、目前，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农村的救济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仍是以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传统救济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为主；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39A57-78EB-4791-A97B-C7E3464F6DFF}"/>
              </a:ext>
            </a:extLst>
          </p:cNvPr>
          <p:cNvSpPr txBox="1"/>
          <p:nvPr/>
        </p:nvSpPr>
        <p:spPr>
          <a:xfrm>
            <a:off x="4013604" y="2864767"/>
            <a:ext cx="92963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选择题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249956F-1D0B-4187-8F6F-96440347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12" y="126903"/>
            <a:ext cx="3625313" cy="203852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7913AE5-761B-4C45-B687-81CFAB9CD970}"/>
              </a:ext>
            </a:extLst>
          </p:cNvPr>
          <p:cNvSpPr/>
          <p:nvPr/>
        </p:nvSpPr>
        <p:spPr>
          <a:xfrm>
            <a:off x="965243" y="195863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14.1.1.2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农村社会救助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5B87BF-E7F1-4465-86E3-3FF7A35A892D}"/>
              </a:ext>
            </a:extLst>
          </p:cNvPr>
          <p:cNvSpPr txBox="1"/>
          <p:nvPr/>
        </p:nvSpPr>
        <p:spPr>
          <a:xfrm>
            <a:off x="717063" y="2254366"/>
            <a:ext cx="4605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　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14.1.1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一、我国农村社会保障的现状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D66D12-04B7-4D37-B54C-7F0D4F99CAA4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D27480-537A-4AC1-A1BD-19613705A81D}"/>
              </a:ext>
            </a:extLst>
          </p:cNvPr>
          <p:cNvSpPr/>
          <p:nvPr/>
        </p:nvSpPr>
        <p:spPr>
          <a:xfrm>
            <a:off x="654498" y="1652899"/>
            <a:ext cx="638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最低生活保障制度的原则、对象及标准</a:t>
            </a:r>
          </a:p>
        </p:txBody>
      </p:sp>
    </p:spTree>
    <p:extLst>
      <p:ext uri="{BB962C8B-B14F-4D97-AF65-F5344CB8AC3E}">
        <p14:creationId xmlns:p14="http://schemas.microsoft.com/office/powerpoint/2010/main" val="119888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677" y="1784232"/>
            <a:ext cx="5270510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农村社会养老保险实行（    ）。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、完全个人账户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、集体账户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、部分个人账户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en-US" dirty="0"/>
              <a:t>、部分集体账户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4ECE5BF-885B-4001-B008-8BD5E78F7F7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677" y="1784232"/>
            <a:ext cx="5270510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农村社会养老保险实行（ 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 ）。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、完全个人账户</a:t>
            </a:r>
            <a:endParaRPr lang="en-GB" altLang="zh-CN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、集体账户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、部分个人账户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en-US" dirty="0"/>
              <a:t>、部分集体账户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4ECE5BF-885B-4001-B008-8BD5E78F7F7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55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3928" y="2188270"/>
            <a:ext cx="8714807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农村社会养老保险基金的管理和运营以（     ）为单位。</a:t>
            </a:r>
            <a:endParaRPr lang="en-US" altLang="zh-CN" dirty="0"/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A</a:t>
            </a:r>
            <a:r>
              <a:rPr lang="zh-CN" altLang="en-US" dirty="0"/>
              <a:t>、村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B</a:t>
            </a:r>
            <a:r>
              <a:rPr lang="zh-CN" altLang="en-US" dirty="0"/>
              <a:t>、乡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C</a:t>
            </a:r>
            <a:r>
              <a:rPr lang="zh-CN" altLang="en-US" dirty="0"/>
              <a:t>、县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D</a:t>
            </a:r>
            <a:r>
              <a:rPr lang="zh-CN" altLang="en-US" dirty="0"/>
              <a:t>、市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4ECE5BF-885B-4001-B008-8BD5E78F7F7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168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3928" y="2188270"/>
            <a:ext cx="8714807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农村社会养老保险基金的管理和运营以（  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 ）为单位。</a:t>
            </a:r>
            <a:endParaRPr lang="en-US" altLang="zh-CN" dirty="0"/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A</a:t>
            </a:r>
            <a:r>
              <a:rPr lang="zh-CN" altLang="en-US" dirty="0"/>
              <a:t>、村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B</a:t>
            </a:r>
            <a:r>
              <a:rPr lang="zh-CN" altLang="en-US" dirty="0"/>
              <a:t>、乡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、县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D</a:t>
            </a:r>
            <a:r>
              <a:rPr lang="zh-CN" altLang="en-US" dirty="0"/>
              <a:t>、市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4ECE5BF-885B-4001-B008-8BD5E78F7F7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953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9611" y="2145960"/>
            <a:ext cx="984354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1996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年民政部颁发的《农村社会保障体系建设指导方案》提出了在农村建立（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、合作医疗为主的医疗保障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、农村社会养老保险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、农村社会养老保险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、最低生活保障制度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E929816-8AA7-4C59-991A-2AFD43F46152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07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9611" y="2145960"/>
            <a:ext cx="984354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1996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年民政部颁发的《农村社会保障体系建设指导方案》提出了在农村建立（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、合作医疗为主的医疗保障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、农村社会养老保险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、农村社会养老保险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、最低生活保障制度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E929816-8AA7-4C59-991A-2AFD43F46152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12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835767" y="1117908"/>
          <a:ext cx="8132322" cy="53915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1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题型</a:t>
                      </a:r>
                      <a:endParaRPr lang="zh-CN" altLang="en-US" sz="3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题量</a:t>
                      </a:r>
                      <a:endParaRPr lang="zh-CN" altLang="en-US" sz="3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分值</a:t>
                      </a:r>
                      <a:endParaRPr lang="zh-CN" altLang="en-US" sz="3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单项选择题 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20</a:t>
                      </a:r>
                      <a:r>
                        <a:rPr lang="zh-CN" altLang="en-US" sz="2800" dirty="0"/>
                        <a:t>题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</a:t>
                      </a:r>
                      <a:r>
                        <a:rPr lang="zh-CN" altLang="en-US" sz="2800" dirty="0"/>
                        <a:t>分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多项选择题 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r>
                        <a:rPr lang="zh-CN" altLang="en-US" sz="2800" dirty="0"/>
                        <a:t>题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</a:t>
                      </a:r>
                      <a:r>
                        <a:rPr lang="zh-CN" altLang="en-US" sz="2800" dirty="0"/>
                        <a:t>分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名词解释题 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r>
                        <a:rPr lang="zh-CN" altLang="en-US" sz="2800" dirty="0"/>
                        <a:t>题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20</a:t>
                      </a:r>
                      <a:r>
                        <a:rPr lang="zh-CN" altLang="en-US" sz="2800" dirty="0"/>
                        <a:t>分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简答题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r>
                        <a:rPr lang="zh-CN" altLang="en-US" sz="2800" dirty="0"/>
                        <a:t>题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30</a:t>
                      </a:r>
                      <a:r>
                        <a:rPr lang="zh-CN" altLang="en-US" sz="2800" dirty="0"/>
                        <a:t>分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论述题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r>
                        <a:rPr lang="zh-CN" altLang="en-US" sz="2800" dirty="0"/>
                        <a:t>题 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</a:t>
                      </a:r>
                      <a:r>
                        <a:rPr lang="zh-CN" altLang="en-US" sz="2800" dirty="0"/>
                        <a:t>分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06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</a:rPr>
                        <a:t>满分</a:t>
                      </a:r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zh-CN" altLang="en-US" sz="2800" b="1" dirty="0">
                          <a:solidFill>
                            <a:srgbClr val="FF0000"/>
                          </a:solidFill>
                        </a:rPr>
                        <a:t>分，考试时间</a:t>
                      </a:r>
                      <a: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a:t>150</a:t>
                      </a:r>
                      <a:r>
                        <a:rPr lang="zh-CN" altLang="en-US" sz="2800" b="1" dirty="0">
                          <a:solidFill>
                            <a:srgbClr val="FF0000"/>
                          </a:solidFill>
                        </a:rPr>
                        <a:t>分钟</a:t>
                      </a:r>
                      <a:endParaRPr lang="en-US" altLang="zh-CN" sz="2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1336" y="1784232"/>
            <a:ext cx="4609328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我国农村社会救助包括（    ）。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、社会补助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、传统救济 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、农村最低生活保障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en-US" dirty="0"/>
              <a:t>、临时救济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zh-CN" altLang="en-US" dirty="0"/>
              <a:t>、医疗保障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4262BA5-2B52-43B8-8811-CA5C4EDEED3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1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1335" y="1784232"/>
            <a:ext cx="5197919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我国农村社会救助包括（ 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BCD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zh-CN" altLang="en-US" dirty="0"/>
              <a:t>）。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、社会补助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、传统救济 </a:t>
            </a:r>
            <a:endParaRPr lang="en-GB" altLang="zh-CN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、农村最低生活保障</a:t>
            </a:r>
            <a:endParaRPr lang="en-GB" altLang="zh-CN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、临时救济</a:t>
            </a:r>
            <a:endParaRPr lang="en-GB" altLang="zh-CN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zh-CN" altLang="en-US" dirty="0"/>
              <a:t>、医疗保障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4262BA5-2B52-43B8-8811-CA5C4EDEED3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17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9094" y="2222743"/>
            <a:ext cx="6503042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目前，农村的救济仍是以（    ）为主。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、社会补助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、农村最低生活保障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、传统救济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、临时救济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1077575-4624-4DF7-B382-ABCD5F94D0D6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66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9094" y="2222743"/>
            <a:ext cx="6503042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目前，农村的救济仍是以（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）为主。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、社会补助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、农村最低生活保障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、传统救济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、临时救济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1077575-4624-4DF7-B382-ABCD5F94D0D6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8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3668" y="1784232"/>
            <a:ext cx="7746424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从资金来源看，农村困难户救济主要靠（     ）。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、中央财政拔款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、社会慈善基金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、村民自发筹资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en-US" dirty="0"/>
              <a:t>、地方财政拔款</a:t>
            </a:r>
            <a:endParaRPr lang="en-GB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9C6408C-CEF1-490F-B5A3-FBECE780BED5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55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3668" y="1784232"/>
            <a:ext cx="7746424" cy="3925153"/>
          </a:xfrm>
        </p:spPr>
        <p:txBody>
          <a:bodyPr anchor="ctr"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从资金来源看，农村困难户救济主要靠（   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  ）。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、中央财政拔款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、社会慈善基金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、村民自发筹资</a:t>
            </a: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、地方财政拔款</a:t>
            </a:r>
            <a:endParaRPr lang="en-GB" altLang="zh-CN" dirty="0">
              <a:solidFill>
                <a:srgbClr val="FF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9C6408C-CEF1-490F-B5A3-FBECE780BED5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9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3A2D77-482D-4DA4-A19F-DBD56E4E72C2}"/>
              </a:ext>
            </a:extLst>
          </p:cNvPr>
          <p:cNvGrpSpPr/>
          <p:nvPr/>
        </p:nvGrpSpPr>
        <p:grpSpPr>
          <a:xfrm>
            <a:off x="2417971" y="1943038"/>
            <a:ext cx="7834360" cy="4025388"/>
            <a:chOff x="2645336" y="1521007"/>
            <a:chExt cx="7834360" cy="4025388"/>
          </a:xfrm>
        </p:grpSpPr>
        <p:sp>
          <p:nvSpPr>
            <p:cNvPr id="2" name="文本框 1"/>
            <p:cNvSpPr txBox="1"/>
            <p:nvPr/>
          </p:nvSpPr>
          <p:spPr>
            <a:xfrm>
              <a:off x="2645336" y="1521007"/>
              <a:ext cx="7834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第十四章    中国农村社会保障制度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51A9873-01A3-40B5-B059-E8E8530786D3}"/>
                </a:ext>
              </a:extLst>
            </p:cNvPr>
            <p:cNvGrpSpPr/>
            <p:nvPr/>
          </p:nvGrpSpPr>
          <p:grpSpPr>
            <a:xfrm>
              <a:off x="3066928" y="2489302"/>
              <a:ext cx="7286159" cy="3057093"/>
              <a:chOff x="3066928" y="2489302"/>
              <a:chExt cx="7286159" cy="30570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5FA8BC-822F-4883-B887-BA1A38F7FA12}"/>
                  </a:ext>
                </a:extLst>
              </p:cNvPr>
              <p:cNvSpPr/>
              <p:nvPr/>
            </p:nvSpPr>
            <p:spPr>
              <a:xfrm>
                <a:off x="3109132" y="2489302"/>
                <a:ext cx="7243955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第一节  我国农村社会保障制度的现状与发展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6C3528-4EC8-48BC-9E55-2C141A263670}"/>
                  </a:ext>
                </a:extLst>
              </p:cNvPr>
              <p:cNvSpPr/>
              <p:nvPr/>
            </p:nvSpPr>
            <p:spPr>
              <a:xfrm>
                <a:off x="3080996" y="3216233"/>
                <a:ext cx="5176739" cy="904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第二节  农村最低生活保障制度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AC986D-CD29-458C-BF64-227A465E3673}"/>
                  </a:ext>
                </a:extLst>
              </p:cNvPr>
              <p:cNvSpPr/>
              <p:nvPr/>
            </p:nvSpPr>
            <p:spPr>
              <a:xfrm>
                <a:off x="3066928" y="3914792"/>
                <a:ext cx="4557761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第三节  农村养老保险制度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193A46-6CB8-4D74-9CD3-1134DED3C71C}"/>
                  </a:ext>
                </a:extLst>
              </p:cNvPr>
              <p:cNvSpPr/>
              <p:nvPr/>
            </p:nvSpPr>
            <p:spPr>
              <a:xfrm>
                <a:off x="3109132" y="4641723"/>
                <a:ext cx="4557758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第四节  农村医疗保险制度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7525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7783" y="3168700"/>
            <a:ext cx="8444409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与城镇最低生活保障制度一样，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农村最低生活保障制度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是农村社会保障中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最低层次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的保障，是政府为农民设立的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最后一道安全网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D060B2-408E-446F-87F4-356BA040A52C}"/>
              </a:ext>
            </a:extLst>
          </p:cNvPr>
          <p:cNvGrpSpPr/>
          <p:nvPr/>
        </p:nvGrpSpPr>
        <p:grpSpPr>
          <a:xfrm>
            <a:off x="370594" y="1025033"/>
            <a:ext cx="6644151" cy="1582166"/>
            <a:chOff x="-60274" y="933254"/>
            <a:chExt cx="6644151" cy="158216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A882429-A1D8-4CF7-902D-2BB890C861AA}"/>
                </a:ext>
              </a:extLst>
            </p:cNvPr>
            <p:cNvSpPr txBox="1"/>
            <p:nvPr/>
          </p:nvSpPr>
          <p:spPr>
            <a:xfrm>
              <a:off x="279057" y="2115310"/>
              <a:ext cx="5375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14.2.1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一、建立农村最低生活保障的必要性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F90C059-3FD1-43D0-AEB4-BCB1001D9829}"/>
                </a:ext>
              </a:extLst>
            </p:cNvPr>
            <p:cNvGrpSpPr/>
            <p:nvPr/>
          </p:nvGrpSpPr>
          <p:grpSpPr>
            <a:xfrm>
              <a:off x="-60274" y="933254"/>
              <a:ext cx="6644151" cy="1551388"/>
              <a:chOff x="-60274" y="933254"/>
              <a:chExt cx="6644151" cy="155138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3507D55-F8FB-4A73-B693-1DE8D4DCCEBC}"/>
                  </a:ext>
                </a:extLst>
              </p:cNvPr>
              <p:cNvGrpSpPr/>
              <p:nvPr/>
            </p:nvGrpSpPr>
            <p:grpSpPr>
              <a:xfrm>
                <a:off x="-60274" y="933254"/>
                <a:ext cx="5298686" cy="1020665"/>
                <a:chOff x="-60274" y="933254"/>
                <a:chExt cx="5298686" cy="1020665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85BE64E-DFC5-452C-B841-FC4F357643AD}"/>
                    </a:ext>
                  </a:extLst>
                </p:cNvPr>
                <p:cNvSpPr txBox="1"/>
                <p:nvPr/>
              </p:nvSpPr>
              <p:spPr>
                <a:xfrm>
                  <a:off x="-60274" y="933254"/>
                  <a:ext cx="529868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</a:t>
                  </a:r>
                  <a:r>
                    <a:rPr kumimoji="0" lang="zh-CN" altLang="en-US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中国农村社会保障制度</a:t>
                  </a: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420B0C3-4372-4451-B80A-66BF7E9CF774}"/>
                    </a:ext>
                  </a:extLst>
                </p:cNvPr>
                <p:cNvSpPr/>
                <p:nvPr/>
              </p:nvSpPr>
              <p:spPr>
                <a:xfrm>
                  <a:off x="265002" y="1523032"/>
                  <a:ext cx="440771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14.2</a:t>
                  </a:r>
                  <a:r>
                    <a:rPr kumimoji="0" lang="zh-CN" altLang="en-US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 农村最低生活保障制度</a:t>
                  </a: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54C1D0D-A231-472B-BB4B-E5E70D1990AD}"/>
                  </a:ext>
                </a:extLst>
              </p:cNvPr>
              <p:cNvSpPr txBox="1"/>
              <p:nvPr/>
            </p:nvSpPr>
            <p:spPr>
              <a:xfrm>
                <a:off x="5654246" y="2115310"/>
                <a:ext cx="929631" cy="3693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选择题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9666485-ADB4-4D1F-9FBC-E5493573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97" y="704930"/>
            <a:ext cx="3496234" cy="18197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C26D1A-7A2B-4FB3-9A25-E515CA4B0DB4}"/>
              </a:ext>
            </a:extLst>
          </p:cNvPr>
          <p:cNvSpPr/>
          <p:nvPr/>
        </p:nvSpPr>
        <p:spPr>
          <a:xfrm>
            <a:off x="974062" y="20392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14.2.1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一、建立农村最低生活保障的必要性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17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666485-ADB4-4D1F-9FBC-E5493573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97" y="704930"/>
            <a:ext cx="3496234" cy="18197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163A42-C986-4DDD-AA09-B030EF307D78}"/>
              </a:ext>
            </a:extLst>
          </p:cNvPr>
          <p:cNvSpPr/>
          <p:nvPr/>
        </p:nvSpPr>
        <p:spPr>
          <a:xfrm>
            <a:off x="2195636" y="2775377"/>
            <a:ext cx="9573230" cy="369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、党的十六大提出到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2020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年把我国建成具有中国特色社会主义的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全面小康社会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战略，而战略的实质和关键是实现农村的全面小康；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、可以缓解加入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世贸组织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对我国农产品市场的冲击和挑战；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、有利于贯彻计划生育政策，有效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控制人口增长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、能够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缓解社会经济生活中的矛盾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，为社会提供安全保护；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、有利于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缩小工农差别和城乡差别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62ACC2-023F-4A29-899E-95043CC9385B}"/>
              </a:ext>
            </a:extLst>
          </p:cNvPr>
          <p:cNvSpPr/>
          <p:nvPr/>
        </p:nvSpPr>
        <p:spPr>
          <a:xfrm>
            <a:off x="974062" y="20392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14.2.1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一、建立农村最低生活保障的必要性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FBEDC0-414B-44FB-A6C7-14B990174FC8}"/>
              </a:ext>
            </a:extLst>
          </p:cNvPr>
          <p:cNvGrpSpPr/>
          <p:nvPr/>
        </p:nvGrpSpPr>
        <p:grpSpPr>
          <a:xfrm>
            <a:off x="370594" y="1025033"/>
            <a:ext cx="6644151" cy="1582166"/>
            <a:chOff x="-60274" y="933254"/>
            <a:chExt cx="6644151" cy="158216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75278F-D1BE-4329-A0EE-84795A0D8420}"/>
                </a:ext>
              </a:extLst>
            </p:cNvPr>
            <p:cNvSpPr txBox="1"/>
            <p:nvPr/>
          </p:nvSpPr>
          <p:spPr>
            <a:xfrm>
              <a:off x="279057" y="2115310"/>
              <a:ext cx="5375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14.2.1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一、建立农村最低生活保障的必要性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F07740F-FD75-4FC9-9E3A-770FF2850383}"/>
                </a:ext>
              </a:extLst>
            </p:cNvPr>
            <p:cNvGrpSpPr/>
            <p:nvPr/>
          </p:nvGrpSpPr>
          <p:grpSpPr>
            <a:xfrm>
              <a:off x="-60274" y="933254"/>
              <a:ext cx="6644151" cy="1551388"/>
              <a:chOff x="-60274" y="933254"/>
              <a:chExt cx="6644151" cy="155138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44B42A12-46CF-4067-80DB-A7E259B85A73}"/>
                  </a:ext>
                </a:extLst>
              </p:cNvPr>
              <p:cNvGrpSpPr/>
              <p:nvPr/>
            </p:nvGrpSpPr>
            <p:grpSpPr>
              <a:xfrm>
                <a:off x="-60274" y="933254"/>
                <a:ext cx="5298686" cy="1020665"/>
                <a:chOff x="-60274" y="933254"/>
                <a:chExt cx="5298686" cy="1020665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8CA217A-D07C-4C81-A23F-379038574FCE}"/>
                    </a:ext>
                  </a:extLst>
                </p:cNvPr>
                <p:cNvSpPr txBox="1"/>
                <p:nvPr/>
              </p:nvSpPr>
              <p:spPr>
                <a:xfrm>
                  <a:off x="-60274" y="933254"/>
                  <a:ext cx="529868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</a:t>
                  </a:r>
                  <a:r>
                    <a:rPr kumimoji="0" lang="zh-CN" altLang="en-US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中国农村社会保障制度</a:t>
                  </a: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5C1D9F2-BCF4-49C6-8ECD-F7275E524AC1}"/>
                    </a:ext>
                  </a:extLst>
                </p:cNvPr>
                <p:cNvSpPr/>
                <p:nvPr/>
              </p:nvSpPr>
              <p:spPr>
                <a:xfrm>
                  <a:off x="265002" y="1523032"/>
                  <a:ext cx="440771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14.2</a:t>
                  </a:r>
                  <a:r>
                    <a:rPr kumimoji="0" lang="zh-CN" altLang="en-US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 农村最低生活保障制度</a:t>
                  </a:r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BFBBB93-526F-4A68-B8F1-56CFF850C1D8}"/>
                  </a:ext>
                </a:extLst>
              </p:cNvPr>
              <p:cNvSpPr txBox="1"/>
              <p:nvPr/>
            </p:nvSpPr>
            <p:spPr>
              <a:xfrm>
                <a:off x="5654246" y="2115310"/>
                <a:ext cx="929631" cy="3693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简答题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44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6930" y="2222743"/>
            <a:ext cx="7469849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政府为农民设立的最后一道安全网是（    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、城镇最低生活保障制度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、农村最低生活保障制度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、国民生活救济制度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、农村生活福利制度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E6650D-6463-4E97-9104-381617CF2963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88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2E738C-0ED4-431E-A490-05DDCA642AE3}"/>
              </a:ext>
            </a:extLst>
          </p:cNvPr>
          <p:cNvGrpSpPr/>
          <p:nvPr/>
        </p:nvGrpSpPr>
        <p:grpSpPr>
          <a:xfrm>
            <a:off x="2276634" y="1938084"/>
            <a:ext cx="8114276" cy="4065823"/>
            <a:chOff x="2401324" y="1508593"/>
            <a:chExt cx="8114276" cy="4065823"/>
          </a:xfrm>
        </p:grpSpPr>
        <p:sp>
          <p:nvSpPr>
            <p:cNvPr id="2" name="文本框 1"/>
            <p:cNvSpPr txBox="1"/>
            <p:nvPr/>
          </p:nvSpPr>
          <p:spPr>
            <a:xfrm>
              <a:off x="2401324" y="1508593"/>
              <a:ext cx="7926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第十三章  城市居民最低生活保障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27FECB5-E6DD-4634-824B-4FC9C0BDF8A0}"/>
                </a:ext>
              </a:extLst>
            </p:cNvPr>
            <p:cNvGrpSpPr/>
            <p:nvPr/>
          </p:nvGrpSpPr>
          <p:grpSpPr>
            <a:xfrm>
              <a:off x="3067145" y="2473449"/>
              <a:ext cx="7448455" cy="3100967"/>
              <a:chOff x="3067145" y="2473449"/>
              <a:chExt cx="7448455" cy="310096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5FA8BC-822F-4883-B887-BA1A38F7FA12}"/>
                  </a:ext>
                </a:extLst>
              </p:cNvPr>
              <p:cNvSpPr/>
              <p:nvPr/>
            </p:nvSpPr>
            <p:spPr>
              <a:xfrm>
                <a:off x="3080997" y="2473449"/>
                <a:ext cx="5702786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第一节  城市居民最低生活保障概述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6C3528-4EC8-48BC-9E55-2C141A263670}"/>
                  </a:ext>
                </a:extLst>
              </p:cNvPr>
              <p:cNvSpPr/>
              <p:nvPr/>
            </p:nvSpPr>
            <p:spPr>
              <a:xfrm>
                <a:off x="3080996" y="3216233"/>
                <a:ext cx="7434604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第二节 最低生活保障制度的原则、对象及标准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AC986D-CD29-458C-BF64-227A465E3673}"/>
                  </a:ext>
                </a:extLst>
              </p:cNvPr>
              <p:cNvSpPr/>
              <p:nvPr/>
            </p:nvSpPr>
            <p:spPr>
              <a:xfrm>
                <a:off x="3122561" y="3942985"/>
                <a:ext cx="6035295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第三节  西方国家的最低生活保障制度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193A46-6CB8-4D74-9CD3-1134DED3C71C}"/>
                  </a:ext>
                </a:extLst>
              </p:cNvPr>
              <p:cNvSpPr/>
              <p:nvPr/>
            </p:nvSpPr>
            <p:spPr>
              <a:xfrm>
                <a:off x="3067145" y="4669744"/>
                <a:ext cx="5536528" cy="904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第四节  我国的最低生活保障制度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080598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6930" y="2222743"/>
            <a:ext cx="7469849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政府为农民设立的最后一道安全网是（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、城镇最低生活保障制度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、农村最低生活保障制度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、国民生活救济制度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、农村生活福利制度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E6650D-6463-4E97-9104-381617CF2963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247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9245B4-827D-452D-AAC4-545270B7B0B5}"/>
              </a:ext>
            </a:extLst>
          </p:cNvPr>
          <p:cNvSpPr/>
          <p:nvPr/>
        </p:nvSpPr>
        <p:spPr>
          <a:xfrm>
            <a:off x="1491634" y="2745942"/>
            <a:ext cx="1070036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（一）定量方法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定量方法，即依法确定一条最低生活保障标准，凡是低于这个标准的人员，均属于保障对象。目前甄别农村居民收入的唯一技术手段就是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经济调查。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54DB1-CD89-4296-930E-DD6CB33C1B23}"/>
              </a:ext>
            </a:extLst>
          </p:cNvPr>
          <p:cNvSpPr/>
          <p:nvPr/>
        </p:nvSpPr>
        <p:spPr>
          <a:xfrm>
            <a:off x="1491633" y="4705579"/>
            <a:ext cx="1006988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（二）定性方法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即依据现实社会中已经存在的不同性质、不同致贫原因的贫困群体，分门别类地确定保障对象的范围。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3C7E26-C720-4F19-A926-B5C0C51B95B6}"/>
              </a:ext>
            </a:extLst>
          </p:cNvPr>
          <p:cNvGrpSpPr/>
          <p:nvPr/>
        </p:nvGrpSpPr>
        <p:grpSpPr>
          <a:xfrm>
            <a:off x="695870" y="2165978"/>
            <a:ext cx="7592352" cy="400110"/>
            <a:chOff x="265002" y="2074199"/>
            <a:chExt cx="7592352" cy="40011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1DA669-08D2-431D-820A-6EAA48C6E8C7}"/>
                </a:ext>
              </a:extLst>
            </p:cNvPr>
            <p:cNvSpPr txBox="1"/>
            <p:nvPr/>
          </p:nvSpPr>
          <p:spPr>
            <a:xfrm>
              <a:off x="265002" y="2074199"/>
              <a:ext cx="6599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14.2.2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二、合理界定农村最低生活保障制度的保障对象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4FDAFE-DC86-4E39-B2E2-348AB5E06756}"/>
                </a:ext>
              </a:extLst>
            </p:cNvPr>
            <p:cNvSpPr txBox="1"/>
            <p:nvPr/>
          </p:nvSpPr>
          <p:spPr>
            <a:xfrm>
              <a:off x="6927723" y="2077382"/>
              <a:ext cx="929631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选择题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7886292-29DC-4A7C-A7E1-C44B5638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133" y="655401"/>
            <a:ext cx="3329155" cy="17327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D3BE89-A14E-4E41-BACF-29AE8DFC3952}"/>
              </a:ext>
            </a:extLst>
          </p:cNvPr>
          <p:cNvSpPr/>
          <p:nvPr/>
        </p:nvSpPr>
        <p:spPr>
          <a:xfrm>
            <a:off x="1025146" y="99532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14.2.2.1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定量方法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F725A-BD68-49E6-A0C3-5F77D921990E}"/>
              </a:ext>
            </a:extLst>
          </p:cNvPr>
          <p:cNvSpPr/>
          <p:nvPr/>
        </p:nvSpPr>
        <p:spPr>
          <a:xfrm>
            <a:off x="1025146" y="339431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14.2.2.2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定性方法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08218F-06C4-41C9-8055-194FD09F264D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1445A7-4398-4C1A-B0F4-01678E3AE5C4}"/>
              </a:ext>
            </a:extLst>
          </p:cNvPr>
          <p:cNvSpPr/>
          <p:nvPr/>
        </p:nvSpPr>
        <p:spPr>
          <a:xfrm>
            <a:off x="695870" y="1614811"/>
            <a:ext cx="440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14.2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农村最低生活保障制度</a:t>
            </a:r>
          </a:p>
        </p:txBody>
      </p:sp>
    </p:spTree>
    <p:extLst>
      <p:ext uri="{BB962C8B-B14F-4D97-AF65-F5344CB8AC3E}">
        <p14:creationId xmlns:p14="http://schemas.microsoft.com/office/powerpoint/2010/main" val="11522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4A9340-39AF-49EC-8327-DDE2BB8700BB}"/>
              </a:ext>
            </a:extLst>
          </p:cNvPr>
          <p:cNvSpPr/>
          <p:nvPr/>
        </p:nvSpPr>
        <p:spPr>
          <a:xfrm>
            <a:off x="3916390" y="2843431"/>
            <a:ext cx="3156633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、农民最基本生活的需要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9B20BA-CC98-4D61-AA4F-48133452205C}"/>
              </a:ext>
            </a:extLst>
          </p:cNvPr>
          <p:cNvSpPr/>
          <p:nvPr/>
        </p:nvSpPr>
        <p:spPr>
          <a:xfrm>
            <a:off x="3928203" y="3671932"/>
            <a:ext cx="2643672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、农村经济发展水平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C92F8-15B0-40FB-BC72-4CA1156965DC}"/>
              </a:ext>
            </a:extLst>
          </p:cNvPr>
          <p:cNvSpPr/>
          <p:nvPr/>
        </p:nvSpPr>
        <p:spPr>
          <a:xfrm>
            <a:off x="3928203" y="4501684"/>
            <a:ext cx="2130711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、物价上涨指数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C90D5-209C-464E-B7A8-1D0DBCEA8137}"/>
              </a:ext>
            </a:extLst>
          </p:cNvPr>
          <p:cNvSpPr/>
          <p:nvPr/>
        </p:nvSpPr>
        <p:spPr>
          <a:xfrm>
            <a:off x="3928203" y="5426561"/>
            <a:ext cx="3926075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、地方财政和村集体的承受能力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5A81F-254A-406D-9EFD-9BE47788E956}"/>
              </a:ext>
            </a:extLst>
          </p:cNvPr>
          <p:cNvSpPr/>
          <p:nvPr/>
        </p:nvSpPr>
        <p:spPr>
          <a:xfrm>
            <a:off x="3932948" y="6279340"/>
            <a:ext cx="3156633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、农村居民的人均纯收入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124E5D-48F5-47BE-896B-524D11BFB539}"/>
              </a:ext>
            </a:extLst>
          </p:cNvPr>
          <p:cNvGrpSpPr/>
          <p:nvPr/>
        </p:nvGrpSpPr>
        <p:grpSpPr>
          <a:xfrm>
            <a:off x="922164" y="3012593"/>
            <a:ext cx="2811833" cy="3570979"/>
            <a:chOff x="2112134" y="3012593"/>
            <a:chExt cx="2811833" cy="3570979"/>
          </a:xfrm>
        </p:grpSpPr>
        <p:sp>
          <p:nvSpPr>
            <p:cNvPr id="7" name="矩形 6"/>
            <p:cNvSpPr/>
            <p:nvPr/>
          </p:nvSpPr>
          <p:spPr>
            <a:xfrm>
              <a:off x="2112134" y="4227413"/>
              <a:ext cx="2244829" cy="9665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影响农村最低生活保障线的因素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4454067" y="3012593"/>
              <a:ext cx="469900" cy="3570979"/>
            </a:xfrm>
            <a:prstGeom prst="leftBrac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25E1A89-E8D1-4439-8362-DF5E2926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2" y="641605"/>
            <a:ext cx="3365551" cy="17517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D2C05-33A4-4955-AA7F-F12AE07D9517}"/>
              </a:ext>
            </a:extLst>
          </p:cNvPr>
          <p:cNvSpPr txBox="1"/>
          <p:nvPr/>
        </p:nvSpPr>
        <p:spPr>
          <a:xfrm>
            <a:off x="7313766" y="2886633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天灾人祸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先天不足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9C1F16-9473-47B2-B2F8-BBBAF292E9AD}"/>
              </a:ext>
            </a:extLst>
          </p:cNvPr>
          <p:cNvGrpSpPr/>
          <p:nvPr/>
        </p:nvGrpSpPr>
        <p:grpSpPr>
          <a:xfrm>
            <a:off x="695870" y="2165978"/>
            <a:ext cx="7592352" cy="400110"/>
            <a:chOff x="265002" y="2074199"/>
            <a:chExt cx="7592352" cy="40011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8894FA-28EA-478E-A8D8-1F23881217B6}"/>
                </a:ext>
              </a:extLst>
            </p:cNvPr>
            <p:cNvSpPr txBox="1"/>
            <p:nvPr/>
          </p:nvSpPr>
          <p:spPr>
            <a:xfrm>
              <a:off x="265002" y="2074199"/>
              <a:ext cx="6599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14.2.2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二、合理界定农村最低生活保障制度的保障对象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3F4F71-B0E3-486B-863D-969F678B8C70}"/>
                </a:ext>
              </a:extLst>
            </p:cNvPr>
            <p:cNvSpPr txBox="1"/>
            <p:nvPr/>
          </p:nvSpPr>
          <p:spPr>
            <a:xfrm>
              <a:off x="6927723" y="2077382"/>
              <a:ext cx="929631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选择题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5A32F9A-253A-42A9-ADB3-F4D5AD764B95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40788F-D1A0-44DB-876E-66B5EA75CBE6}"/>
              </a:ext>
            </a:extLst>
          </p:cNvPr>
          <p:cNvSpPr/>
          <p:nvPr/>
        </p:nvSpPr>
        <p:spPr>
          <a:xfrm>
            <a:off x="695870" y="1614811"/>
            <a:ext cx="440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14.2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农村最低生活保障制度</a:t>
            </a:r>
          </a:p>
        </p:txBody>
      </p:sp>
    </p:spTree>
    <p:extLst>
      <p:ext uri="{BB962C8B-B14F-4D97-AF65-F5344CB8AC3E}">
        <p14:creationId xmlns:p14="http://schemas.microsoft.com/office/powerpoint/2010/main" val="18438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5490" y="2222743"/>
            <a:ext cx="7269776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目前，甄别农村居民收入的唯一技术手段是（   ）。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、参与式贫富排序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、行政调査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、抽样调查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、经济调査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46D99E6-5B2D-4987-A880-98A323DBF54E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703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5490" y="2222743"/>
            <a:ext cx="7269776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目前，甄别农村居民收入的唯一技术手段是（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）。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、参与式贫富排序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、行政调査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、抽样调查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、经济调査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46D99E6-5B2D-4987-A880-98A323DBF54E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555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139" y="2191965"/>
            <a:ext cx="984354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   ）是指依法确定一条最低生活保障标准，凡是低于这个标准的人员，均属于保障对象。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、定量方法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、定性方法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、定值方法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、定向方法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9447896-A5AE-42D2-BC28-8F7456B2E890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49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139" y="2191965"/>
            <a:ext cx="984354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）是指依法确定一条最低生活保障标准，凡是低于这个标准的人员，均属于保障对象。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、定量方法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、定性方法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、定值方法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、定向方法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9447896-A5AE-42D2-BC28-8F7456B2E890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54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8593" y="2304290"/>
            <a:ext cx="984354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     ）是指依据现实社会中已经存在的不同性质、不同致贫原因的贫困群体，分门别类地确定保障对象的范围。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、定量方法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、定性方法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、定值方法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、定向方法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7ABA001-5905-43FC-80F3-FC748188D1E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971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8593" y="2304290"/>
            <a:ext cx="984354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）是指依据现实社会中已经存在的不同性质、不同致贫原因的贫困群体，分门别类地确定保障对象的范围。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、定量方法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、定性方法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、定值方法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、定向方法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7ABA001-5905-43FC-80F3-FC748188D1E1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864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1035" y="2191965"/>
            <a:ext cx="8236102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影响农村最低生活保障线的因素包括（    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、农民最基本生活需要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、物价上涨指数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、地方财政承受能力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、农村经济发展水平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、农村居民的总收入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485621D-8E29-46D1-96C9-93B5D519DF4F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40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AB051A-E097-4CA9-A1DB-6DAAEA885EF8}"/>
              </a:ext>
            </a:extLst>
          </p:cNvPr>
          <p:cNvGraphicFramePr/>
          <p:nvPr>
            <p:extLst/>
          </p:nvPr>
        </p:nvGraphicFramePr>
        <p:xfrm>
          <a:off x="890927" y="948267"/>
          <a:ext cx="1041014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5746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1035" y="2191965"/>
            <a:ext cx="8236102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影响农村最低生活保障线的因素包括（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ABCD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、农民最基本生活需要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、物价上涨指数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、地方财政承受能力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、农村经济发展水平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、农村居民的总收入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485621D-8E29-46D1-96C9-93B5D519DF4F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295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529" y="1784232"/>
            <a:ext cx="6392089" cy="851327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800" dirty="0"/>
              <a:t>简述建立农村最低生活保障的必要性。</a:t>
            </a:r>
            <a:endParaRPr lang="en-GB" altLang="zh-CN" sz="2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08F4AB0-CB64-4576-91CF-F372CE266D39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A93412-CF06-4E40-B1CF-9908B41CE4D2}"/>
              </a:ext>
            </a:extLst>
          </p:cNvPr>
          <p:cNvSpPr/>
          <p:nvPr/>
        </p:nvSpPr>
        <p:spPr>
          <a:xfrm>
            <a:off x="1515917" y="2967034"/>
            <a:ext cx="9983355" cy="326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答案：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 For Number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）党的十六大提出到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2020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年把我国建成具有中国特色社会主义的全面小康社会战略，而战略的实质和关键是实现农村的全面小康；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）可以缓解加入世贸组织对我国农产品市场的冲击和挑战；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）有利于贯彻计划生育政策，有效控制人口增长；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）能够缓解社会经济生活中的矛盾，为社会提供安全保护；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）有利于缩小工农差别和城乡差别。</a:t>
            </a:r>
          </a:p>
        </p:txBody>
      </p:sp>
    </p:spTree>
    <p:extLst>
      <p:ext uri="{BB962C8B-B14F-4D97-AF65-F5344CB8AC3E}">
        <p14:creationId xmlns:p14="http://schemas.microsoft.com/office/powerpoint/2010/main" val="4289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3A2D77-482D-4DA4-A19F-DBD56E4E72C2}"/>
              </a:ext>
            </a:extLst>
          </p:cNvPr>
          <p:cNvGrpSpPr/>
          <p:nvPr/>
        </p:nvGrpSpPr>
        <p:grpSpPr>
          <a:xfrm>
            <a:off x="2417971" y="1943038"/>
            <a:ext cx="7834360" cy="4025388"/>
            <a:chOff x="2645336" y="1521007"/>
            <a:chExt cx="7834360" cy="4025388"/>
          </a:xfrm>
        </p:grpSpPr>
        <p:sp>
          <p:nvSpPr>
            <p:cNvPr id="2" name="文本框 1"/>
            <p:cNvSpPr txBox="1"/>
            <p:nvPr/>
          </p:nvSpPr>
          <p:spPr>
            <a:xfrm>
              <a:off x="2645336" y="1521007"/>
              <a:ext cx="7834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第十四章    中国农村社会保障制度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51A9873-01A3-40B5-B059-E8E8530786D3}"/>
                </a:ext>
              </a:extLst>
            </p:cNvPr>
            <p:cNvGrpSpPr/>
            <p:nvPr/>
          </p:nvGrpSpPr>
          <p:grpSpPr>
            <a:xfrm>
              <a:off x="3066928" y="2489302"/>
              <a:ext cx="7286159" cy="3057093"/>
              <a:chOff x="3066928" y="2489302"/>
              <a:chExt cx="7286159" cy="30570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5FA8BC-822F-4883-B887-BA1A38F7FA12}"/>
                  </a:ext>
                </a:extLst>
              </p:cNvPr>
              <p:cNvSpPr/>
              <p:nvPr/>
            </p:nvSpPr>
            <p:spPr>
              <a:xfrm>
                <a:off x="3109132" y="2489302"/>
                <a:ext cx="7243955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第一节  我国农村社会保障制度的现状与发展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6C3528-4EC8-48BC-9E55-2C141A263670}"/>
                  </a:ext>
                </a:extLst>
              </p:cNvPr>
              <p:cNvSpPr/>
              <p:nvPr/>
            </p:nvSpPr>
            <p:spPr>
              <a:xfrm>
                <a:off x="3080996" y="3216233"/>
                <a:ext cx="5176739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第二节  农村最低生活保障制度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AC986D-CD29-458C-BF64-227A465E3673}"/>
                  </a:ext>
                </a:extLst>
              </p:cNvPr>
              <p:cNvSpPr/>
              <p:nvPr/>
            </p:nvSpPr>
            <p:spPr>
              <a:xfrm>
                <a:off x="3066928" y="3914792"/>
                <a:ext cx="4557761" cy="904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第三节  农村养老保险制度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193A46-6CB8-4D74-9CD3-1134DED3C71C}"/>
                  </a:ext>
                </a:extLst>
              </p:cNvPr>
              <p:cNvSpPr/>
              <p:nvPr/>
            </p:nvSpPr>
            <p:spPr>
              <a:xfrm>
                <a:off x="3109132" y="4641723"/>
                <a:ext cx="4557758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第四节  农村医疗保险制度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35646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D0EBA6-BF9D-4BBC-AE19-48A2DBE7D2D3}"/>
              </a:ext>
            </a:extLst>
          </p:cNvPr>
          <p:cNvGrpSpPr/>
          <p:nvPr/>
        </p:nvGrpSpPr>
        <p:grpSpPr>
          <a:xfrm>
            <a:off x="370594" y="1025033"/>
            <a:ext cx="5959061" cy="1614135"/>
            <a:chOff x="-60274" y="933254"/>
            <a:chExt cx="5959061" cy="161413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F665B4-A3FD-4BBD-8289-CD1F9B62F506}"/>
                </a:ext>
              </a:extLst>
            </p:cNvPr>
            <p:cNvSpPr txBox="1"/>
            <p:nvPr/>
          </p:nvSpPr>
          <p:spPr>
            <a:xfrm>
              <a:off x="267117" y="2147279"/>
              <a:ext cx="5631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14.3.1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一、建立农村养老保险的必要性和现状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D2CE5A9-F0C9-425E-9CB1-A37E9960536B}"/>
                </a:ext>
              </a:extLst>
            </p:cNvPr>
            <p:cNvGrpSpPr/>
            <p:nvPr/>
          </p:nvGrpSpPr>
          <p:grpSpPr>
            <a:xfrm>
              <a:off x="-60274" y="933254"/>
              <a:ext cx="5298686" cy="1058939"/>
              <a:chOff x="-60274" y="933254"/>
              <a:chExt cx="5298686" cy="1058939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865049-46CC-4CD7-9298-9E79A50A1837}"/>
                  </a:ext>
                </a:extLst>
              </p:cNvPr>
              <p:cNvSpPr txBox="1"/>
              <p:nvPr/>
            </p:nvSpPr>
            <p:spPr>
              <a:xfrm>
                <a:off x="-60274" y="933254"/>
                <a:ext cx="529868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14</a:t>
                </a:r>
                <a:r>
                  <a:rPr kumimoji="0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中国农村社会保障制度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AD69680-23A3-47DF-9700-DB619A80EA91}"/>
                  </a:ext>
                </a:extLst>
              </p:cNvPr>
              <p:cNvSpPr/>
              <p:nvPr/>
            </p:nvSpPr>
            <p:spPr>
              <a:xfrm>
                <a:off x="299775" y="1561306"/>
                <a:ext cx="38152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14.3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 农村养老保险制度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323AFB8-E22C-46CE-877E-D9086D96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14" y="508112"/>
            <a:ext cx="4096496" cy="20187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40B0C1-0C81-4ADB-8555-E043F35B9993}"/>
              </a:ext>
            </a:extLst>
          </p:cNvPr>
          <p:cNvSpPr/>
          <p:nvPr/>
        </p:nvSpPr>
        <p:spPr>
          <a:xfrm>
            <a:off x="2171178" y="3429000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农村社会养老保险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我国农村的非城镇户口人员（包括城镇企业职工）通过预先支付一定的劳动所得，而在丧失劳动能力时从国家和社会取得帮助，享受养老，以保障衣、食等基本生活需要的一种社会保险制度。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342D73-F2E2-44E2-90B9-33168BCAA22A}"/>
              </a:ext>
            </a:extLst>
          </p:cNvPr>
          <p:cNvSpPr/>
          <p:nvPr/>
        </p:nvSpPr>
        <p:spPr>
          <a:xfrm>
            <a:off x="929165" y="158257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14.3.1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一、建立农村养老保险的必要性和现状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044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23AFB8-E22C-46CE-877E-D9086D96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14" y="508112"/>
            <a:ext cx="4096496" cy="20187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78D7B2-135F-4F1F-A0F5-DF5C4D94480B}"/>
              </a:ext>
            </a:extLst>
          </p:cNvPr>
          <p:cNvSpPr/>
          <p:nvPr/>
        </p:nvSpPr>
        <p:spPr>
          <a:xfrm>
            <a:off x="1746324" y="3093824"/>
            <a:ext cx="102477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、目前我国农民主要靠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土地保障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和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家庭养老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，这无疑是正确的，但这并不意味着将来也是如此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4CC314-0835-4774-9CE6-8A5ADFE5A236}"/>
              </a:ext>
            </a:extLst>
          </p:cNvPr>
          <p:cNvSpPr/>
          <p:nvPr/>
        </p:nvSpPr>
        <p:spPr>
          <a:xfrm>
            <a:off x="1746323" y="3772452"/>
            <a:ext cx="51812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、我国养老保险制度本质上是一种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非均衡制度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56A5E-49CA-4EE8-AF35-5435347AD2B0}"/>
              </a:ext>
            </a:extLst>
          </p:cNvPr>
          <p:cNvSpPr/>
          <p:nvPr/>
        </p:nvSpPr>
        <p:spPr>
          <a:xfrm>
            <a:off x="1746323" y="4451080"/>
            <a:ext cx="97535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3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、农村社会保障是我国社会保障体系的重要组成部分，它关系到占人口约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70%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的我国农村居民目前和将来的生活质量，而农村社会养老保险则是其中的关键内容之一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D2EECB-0D42-4D53-A8D2-2B8B8F397327}"/>
              </a:ext>
            </a:extLst>
          </p:cNvPr>
          <p:cNvSpPr/>
          <p:nvPr/>
        </p:nvSpPr>
        <p:spPr>
          <a:xfrm>
            <a:off x="1746323" y="5422095"/>
            <a:ext cx="765893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4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、建立农村养老保险制度有利于调节城乡收入分配，缩小贫富差距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96D32F-AC45-4E51-B864-6A9A431BD24D}"/>
              </a:ext>
            </a:extLst>
          </p:cNvPr>
          <p:cNvSpPr/>
          <p:nvPr/>
        </p:nvSpPr>
        <p:spPr>
          <a:xfrm>
            <a:off x="1746323" y="6051278"/>
            <a:ext cx="828702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、有助于弱化农民“养儿防老”的思想，有利于贯彻执行计划生育政策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516197-E1DF-4423-B48A-E429E2324C0F}"/>
              </a:ext>
            </a:extLst>
          </p:cNvPr>
          <p:cNvSpPr/>
          <p:nvPr/>
        </p:nvSpPr>
        <p:spPr>
          <a:xfrm>
            <a:off x="934846" y="158257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14.3.1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一、建立农村养老保险的必要性和现状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279523-CD34-4F30-8F30-22E7B896FFEA}"/>
              </a:ext>
            </a:extLst>
          </p:cNvPr>
          <p:cNvGrpSpPr/>
          <p:nvPr/>
        </p:nvGrpSpPr>
        <p:grpSpPr>
          <a:xfrm>
            <a:off x="370594" y="1025033"/>
            <a:ext cx="5959061" cy="1614135"/>
            <a:chOff x="-60274" y="933254"/>
            <a:chExt cx="5959061" cy="161413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B6AE64-77A0-4609-8333-00E29BF92CB6}"/>
                </a:ext>
              </a:extLst>
            </p:cNvPr>
            <p:cNvSpPr txBox="1"/>
            <p:nvPr/>
          </p:nvSpPr>
          <p:spPr>
            <a:xfrm>
              <a:off x="267117" y="2147279"/>
              <a:ext cx="5631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14.3.1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一、建立农村养老保险的必要性和现状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2C3CEA1-A1D6-4749-82FD-0791A3A10A96}"/>
                </a:ext>
              </a:extLst>
            </p:cNvPr>
            <p:cNvGrpSpPr/>
            <p:nvPr/>
          </p:nvGrpSpPr>
          <p:grpSpPr>
            <a:xfrm>
              <a:off x="-60274" y="933254"/>
              <a:ext cx="5298686" cy="1058939"/>
              <a:chOff x="-60274" y="933254"/>
              <a:chExt cx="5298686" cy="1058939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FDEF99-009F-44CB-9212-24A90735D071}"/>
                  </a:ext>
                </a:extLst>
              </p:cNvPr>
              <p:cNvSpPr txBox="1"/>
              <p:nvPr/>
            </p:nvSpPr>
            <p:spPr>
              <a:xfrm>
                <a:off x="-60274" y="933254"/>
                <a:ext cx="529868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14</a:t>
                </a:r>
                <a:r>
                  <a:rPr kumimoji="0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中国农村社会保障制度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F1E3E1-1632-4F35-9C4A-7EDA087D2A7D}"/>
                  </a:ext>
                </a:extLst>
              </p:cNvPr>
              <p:cNvSpPr/>
              <p:nvPr/>
            </p:nvSpPr>
            <p:spPr>
              <a:xfrm>
                <a:off x="299775" y="1561306"/>
                <a:ext cx="38152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14.3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 农村养老保险制度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01ED095-6003-482E-AC2B-CACD74B3AC18}"/>
              </a:ext>
            </a:extLst>
          </p:cNvPr>
          <p:cNvSpPr txBox="1"/>
          <p:nvPr/>
        </p:nvSpPr>
        <p:spPr>
          <a:xfrm>
            <a:off x="6405384" y="2268574"/>
            <a:ext cx="92963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选择题</a:t>
            </a:r>
          </a:p>
        </p:txBody>
      </p:sp>
    </p:spTree>
    <p:extLst>
      <p:ext uri="{BB962C8B-B14F-4D97-AF65-F5344CB8AC3E}">
        <p14:creationId xmlns:p14="http://schemas.microsoft.com/office/powerpoint/2010/main" val="41111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95860" y="2222743"/>
            <a:ext cx="6313812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我国养老保险制度本质上是一种（    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、均衡制度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、非均衡制度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、平均制度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、平衡制度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CCCEFE7-96A7-4035-8578-A5580B4BB570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755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95860" y="2222743"/>
            <a:ext cx="6313812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我国养老保险制度本质上是一种（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、均衡制度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、非均衡制度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、平均制度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、平衡制度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CCCEFE7-96A7-4035-8578-A5580B4BB570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660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D0EBA6-BF9D-4BBC-AE19-48A2DBE7D2D3}"/>
              </a:ext>
            </a:extLst>
          </p:cNvPr>
          <p:cNvGrpSpPr/>
          <p:nvPr/>
        </p:nvGrpSpPr>
        <p:grpSpPr>
          <a:xfrm>
            <a:off x="707465" y="2212907"/>
            <a:ext cx="6660899" cy="405252"/>
            <a:chOff x="276597" y="2121128"/>
            <a:chExt cx="6660899" cy="40525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F665B4-A3FD-4BBD-8289-CD1F9B62F506}"/>
                </a:ext>
              </a:extLst>
            </p:cNvPr>
            <p:cNvSpPr txBox="1"/>
            <p:nvPr/>
          </p:nvSpPr>
          <p:spPr>
            <a:xfrm>
              <a:off x="276597" y="2126270"/>
              <a:ext cx="5631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14.3.2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二、我国农村社会养老保险存在的问题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4CB7A25-0443-491D-8B48-D2B589B9373F}"/>
                </a:ext>
              </a:extLst>
            </p:cNvPr>
            <p:cNvSpPr txBox="1"/>
            <p:nvPr/>
          </p:nvSpPr>
          <p:spPr>
            <a:xfrm>
              <a:off x="6007865" y="2121128"/>
              <a:ext cx="929631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论述题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0D627B0-4E94-4964-8778-873E0B5D0A0A}"/>
              </a:ext>
            </a:extLst>
          </p:cNvPr>
          <p:cNvSpPr/>
          <p:nvPr/>
        </p:nvSpPr>
        <p:spPr>
          <a:xfrm>
            <a:off x="1466986" y="2892743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（一）管理体制上存在的问题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F9D761-E624-4300-B1FF-25F4B3088060}"/>
              </a:ext>
            </a:extLst>
          </p:cNvPr>
          <p:cNvSpPr/>
          <p:nvPr/>
        </p:nvSpPr>
        <p:spPr>
          <a:xfrm>
            <a:off x="2252673" y="352477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制度上不稳定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2F74AD-F0DD-4583-AAA1-7EE4CC0BD4A4}"/>
              </a:ext>
            </a:extLst>
          </p:cNvPr>
          <p:cNvSpPr/>
          <p:nvPr/>
        </p:nvSpPr>
        <p:spPr>
          <a:xfrm>
            <a:off x="2252673" y="4386484"/>
            <a:ext cx="210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、制度设置滞后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93B438-D800-4F02-A639-5CFA778DD9C1}"/>
              </a:ext>
            </a:extLst>
          </p:cNvPr>
          <p:cNvSpPr/>
          <p:nvPr/>
        </p:nvSpPr>
        <p:spPr>
          <a:xfrm>
            <a:off x="2239794" y="5585049"/>
            <a:ext cx="3962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管理制度的适用范围过于分散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C4358F-F969-4797-9ECE-94C36D2A8921}"/>
              </a:ext>
            </a:extLst>
          </p:cNvPr>
          <p:cNvSpPr/>
          <p:nvPr/>
        </p:nvSpPr>
        <p:spPr>
          <a:xfrm>
            <a:off x="2262547" y="6217083"/>
            <a:ext cx="2680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制度保障力度太小</a:t>
            </a:r>
            <a:endParaRPr kumimoji="0" lang="en-GB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92879C0-B99E-4D07-9442-50675055D282}"/>
              </a:ext>
            </a:extLst>
          </p:cNvPr>
          <p:cNvGrpSpPr/>
          <p:nvPr/>
        </p:nvGrpSpPr>
        <p:grpSpPr>
          <a:xfrm>
            <a:off x="4420254" y="3901550"/>
            <a:ext cx="7595735" cy="1289905"/>
            <a:chOff x="4420254" y="3914429"/>
            <a:chExt cx="7595735" cy="128990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B1D161B-0F9D-48D5-A09D-67E6D661FC6E}"/>
                </a:ext>
              </a:extLst>
            </p:cNvPr>
            <p:cNvSpPr/>
            <p:nvPr/>
          </p:nvSpPr>
          <p:spPr>
            <a:xfrm>
              <a:off x="5228823" y="3914429"/>
              <a:ext cx="6787166" cy="1289905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Times New Roman" charset="0"/>
                </a:rPr>
                <a:t>农村社会养老保险所规定的内容已不适应形势发展的要求。特别是农村养老保险基金筹集主要采用</a:t>
              </a: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Times New Roman" charset="0"/>
                </a:rPr>
                <a:t>“完全积累制”</a:t>
              </a: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Times New Roman" charset="0"/>
                </a:rPr>
                <a:t>，即</a:t>
              </a: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Times New Roman" charset="0"/>
                </a:rPr>
                <a:t>个人缴费、集体补助和政府政策扶持相结合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。</a:t>
              </a: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AA700B6A-B549-41E6-BDE1-1BE90B412127}"/>
                </a:ext>
              </a:extLst>
            </p:cNvPr>
            <p:cNvSpPr/>
            <p:nvPr/>
          </p:nvSpPr>
          <p:spPr>
            <a:xfrm>
              <a:off x="4420254" y="4520485"/>
              <a:ext cx="679780" cy="202857"/>
            </a:xfrm>
            <a:prstGeom prst="rightArrow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F040FFC-96A1-4DE7-A7DC-DCDEF863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94" y="518745"/>
            <a:ext cx="4045546" cy="19936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DCB87AE-67C7-4E79-B1D9-7D57AFAA91E3}"/>
              </a:ext>
            </a:extLst>
          </p:cNvPr>
          <p:cNvGrpSpPr/>
          <p:nvPr/>
        </p:nvGrpSpPr>
        <p:grpSpPr>
          <a:xfrm>
            <a:off x="5650992" y="5693863"/>
            <a:ext cx="6364997" cy="923330"/>
            <a:chOff x="5650992" y="5693863"/>
            <a:chExt cx="6364997" cy="9233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BDF6BB-FE37-4AEC-81C2-620A35D84BA6}"/>
                </a:ext>
              </a:extLst>
            </p:cNvPr>
            <p:cNvSpPr/>
            <p:nvPr/>
          </p:nvSpPr>
          <p:spPr>
            <a:xfrm>
              <a:off x="6457593" y="5693863"/>
              <a:ext cx="5558396" cy="92333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目前，农村养老保险基金以县级为单位统一管理，同时实行县、市、省农村养老保险机构三级统筹管理，基金管理十分分散，很难形成规模效益。</a:t>
              </a:r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CFEEE3FA-CBD2-4A25-98C0-26FE3F0C722E}"/>
                </a:ext>
              </a:extLst>
            </p:cNvPr>
            <p:cNvSpPr/>
            <p:nvPr/>
          </p:nvSpPr>
          <p:spPr>
            <a:xfrm rot="1653509">
              <a:off x="5650992" y="6091336"/>
              <a:ext cx="679780" cy="202857"/>
            </a:xfrm>
            <a:prstGeom prst="rightArrow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E13CA71-ACC6-4065-A163-52D5B88F01C6}"/>
              </a:ext>
            </a:extLst>
          </p:cNvPr>
          <p:cNvSpPr/>
          <p:nvPr/>
        </p:nvSpPr>
        <p:spPr>
          <a:xfrm>
            <a:off x="971874" y="188555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14.3.2.1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管理体制上存在的问题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85E6277-C0BD-4218-B40A-59FE2D259433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EDD9CA-ABB5-41EE-B0C9-AEE8A08AF113}"/>
              </a:ext>
            </a:extLst>
          </p:cNvPr>
          <p:cNvSpPr/>
          <p:nvPr/>
        </p:nvSpPr>
        <p:spPr>
          <a:xfrm>
            <a:off x="730643" y="1653085"/>
            <a:ext cx="38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 农村养老保险制度</a:t>
            </a:r>
          </a:p>
        </p:txBody>
      </p:sp>
    </p:spTree>
    <p:extLst>
      <p:ext uri="{BB962C8B-B14F-4D97-AF65-F5344CB8AC3E}">
        <p14:creationId xmlns:p14="http://schemas.microsoft.com/office/powerpoint/2010/main" val="247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6986" y="2658136"/>
            <a:ext cx="3268302" cy="62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（一）贫困型农村的养老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7DD51-CBD8-4E56-BCF1-FEACC000ABB4}"/>
              </a:ext>
            </a:extLst>
          </p:cNvPr>
          <p:cNvSpPr/>
          <p:nvPr/>
        </p:nvSpPr>
        <p:spPr>
          <a:xfrm>
            <a:off x="2204179" y="4867314"/>
            <a:ext cx="9454421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温饱型农村地区由于刚进入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温饱阶段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，尚未达到富裕，经济发展向高级阶段迈进，但农民收入还不稳定，稍遇天灾或人祸便难以维持，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仍易产生返贫现象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E57A0-3582-4F47-83AA-75B8963E080B}"/>
              </a:ext>
            </a:extLst>
          </p:cNvPr>
          <p:cNvSpPr/>
          <p:nvPr/>
        </p:nvSpPr>
        <p:spPr>
          <a:xfrm>
            <a:off x="2204179" y="3372867"/>
            <a:ext cx="9158585" cy="5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由于贫困地区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自然条件恶劣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，灾害频繁，因灾致贫、因灾返贫的现象十分突出。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987C30-A292-4886-BEA0-F2CE3DA440D3}"/>
              </a:ext>
            </a:extLst>
          </p:cNvPr>
          <p:cNvSpPr txBox="1"/>
          <p:nvPr/>
        </p:nvSpPr>
        <p:spPr>
          <a:xfrm>
            <a:off x="730643" y="2223134"/>
            <a:ext cx="563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　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14.3.3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三、建立农村养老保险制度的模式构想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372CF3-5354-4207-B4AE-4A8C401F1CC9}"/>
              </a:ext>
            </a:extLst>
          </p:cNvPr>
          <p:cNvSpPr txBox="1"/>
          <p:nvPr/>
        </p:nvSpPr>
        <p:spPr>
          <a:xfrm>
            <a:off x="6438615" y="2223134"/>
            <a:ext cx="160592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选择、简答题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8E0C90-643C-4C13-A424-AF0AD1BF0E69}"/>
              </a:ext>
            </a:extLst>
          </p:cNvPr>
          <p:cNvSpPr/>
          <p:nvPr/>
        </p:nvSpPr>
        <p:spPr>
          <a:xfrm>
            <a:off x="1466986" y="4211553"/>
            <a:ext cx="3005951" cy="620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（二）温饱型农村的养老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301DB6-AFD4-41FB-B96E-43B31BD0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949" y="488258"/>
            <a:ext cx="4107411" cy="20241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64DB15-7F4E-412B-A734-DC99CE5D7D04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DBB514-9FF0-43A1-A418-A38CF5E46C3A}"/>
              </a:ext>
            </a:extLst>
          </p:cNvPr>
          <p:cNvSpPr/>
          <p:nvPr/>
        </p:nvSpPr>
        <p:spPr>
          <a:xfrm>
            <a:off x="730643" y="1653085"/>
            <a:ext cx="38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 农村养老保险制度</a:t>
            </a:r>
          </a:p>
        </p:txBody>
      </p:sp>
    </p:spTree>
    <p:extLst>
      <p:ext uri="{BB962C8B-B14F-4D97-AF65-F5344CB8AC3E}">
        <p14:creationId xmlns:p14="http://schemas.microsoft.com/office/powerpoint/2010/main" val="12231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FE3AB-868D-4B21-BFB3-B3E27C984EF9}"/>
              </a:ext>
            </a:extLst>
          </p:cNvPr>
          <p:cNvSpPr/>
          <p:nvPr/>
        </p:nvSpPr>
        <p:spPr>
          <a:xfrm>
            <a:off x="2160239" y="4073047"/>
            <a:ext cx="8812561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富裕型农村的农民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收入水平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得到明显提高，彻底摆脱了贫困。这类农村目前主要集中在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东南沿海和大城市的近郊区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D60442-F787-4CEC-B4EB-828E67BC3CBE}"/>
              </a:ext>
            </a:extLst>
          </p:cNvPr>
          <p:cNvSpPr/>
          <p:nvPr/>
        </p:nvSpPr>
        <p:spPr>
          <a:xfrm>
            <a:off x="1466986" y="2997946"/>
            <a:ext cx="3005951" cy="620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（三）富裕型农村的养老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ED3B69-EFA3-4920-B017-7C920730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949" y="488258"/>
            <a:ext cx="4107411" cy="20241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DF3074-6EB4-4F2F-8C36-EB1FE7A63BE1}"/>
              </a:ext>
            </a:extLst>
          </p:cNvPr>
          <p:cNvSpPr/>
          <p:nvPr/>
        </p:nvSpPr>
        <p:spPr>
          <a:xfrm>
            <a:off x="938636" y="182696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14.3.3.3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富裕型农村的养老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13180C-9A5F-4E2F-B890-247EFA23273B}"/>
              </a:ext>
            </a:extLst>
          </p:cNvPr>
          <p:cNvSpPr txBox="1"/>
          <p:nvPr/>
        </p:nvSpPr>
        <p:spPr>
          <a:xfrm>
            <a:off x="730643" y="2223134"/>
            <a:ext cx="563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　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14.3.3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三、建立农村养老保险制度的模式构想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4FDD89-699B-4FE5-A0DF-2E006E2EE7C3}"/>
              </a:ext>
            </a:extLst>
          </p:cNvPr>
          <p:cNvSpPr txBox="1"/>
          <p:nvPr/>
        </p:nvSpPr>
        <p:spPr>
          <a:xfrm>
            <a:off x="6438615" y="2223134"/>
            <a:ext cx="160592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选择、简答题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0E518F-A1F2-46C3-9ED6-7037941CC77F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766F6D-C288-420C-BE86-7C5431ECE594}"/>
              </a:ext>
            </a:extLst>
          </p:cNvPr>
          <p:cNvSpPr/>
          <p:nvPr/>
        </p:nvSpPr>
        <p:spPr>
          <a:xfrm>
            <a:off x="730643" y="1653085"/>
            <a:ext cx="38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 农村养老保险制度</a:t>
            </a:r>
          </a:p>
        </p:txBody>
      </p:sp>
    </p:spTree>
    <p:extLst>
      <p:ext uri="{BB962C8B-B14F-4D97-AF65-F5344CB8AC3E}">
        <p14:creationId xmlns:p14="http://schemas.microsoft.com/office/powerpoint/2010/main" val="18137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3703" y="3160107"/>
            <a:ext cx="905317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1993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上海市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结合本地实际，借鉴国际上制定贫困线进行规范救济的经验，率先出台了城市居民最低生活保障线制度，取得良好效果。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3703" y="4759915"/>
            <a:ext cx="9371824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城市居民最低生活保障标准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，是指国家为保障城市居民达到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最低生活水平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而制定的社会救助标准。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3EAB30-7699-4C17-B176-0FAE58AA372C}"/>
              </a:ext>
            </a:extLst>
          </p:cNvPr>
          <p:cNvGrpSpPr/>
          <p:nvPr/>
        </p:nvGrpSpPr>
        <p:grpSpPr>
          <a:xfrm>
            <a:off x="469068" y="1033626"/>
            <a:ext cx="6433753" cy="1531072"/>
            <a:chOff x="38200" y="941847"/>
            <a:chExt cx="6433753" cy="15310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81FFC7-ED13-4ADD-A815-54082ECDBC85}"/>
                </a:ext>
              </a:extLst>
            </p:cNvPr>
            <p:cNvSpPr txBox="1"/>
            <p:nvPr/>
          </p:nvSpPr>
          <p:spPr>
            <a:xfrm>
              <a:off x="385030" y="2072809"/>
              <a:ext cx="6086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13.4.2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二、我国城镇居民最低生活保障制度的建立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B71CDBB-A095-413E-8EFC-A56357B4EAB0}"/>
                </a:ext>
              </a:extLst>
            </p:cNvPr>
            <p:cNvGrpSpPr/>
            <p:nvPr/>
          </p:nvGrpSpPr>
          <p:grpSpPr>
            <a:xfrm>
              <a:off x="38200" y="941847"/>
              <a:ext cx="5255570" cy="1012072"/>
              <a:chOff x="38200" y="941847"/>
              <a:chExt cx="5255570" cy="101207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D297C8-7E66-41ED-88CA-5FE7F7C21870}"/>
                  </a:ext>
                </a:extLst>
              </p:cNvPr>
              <p:cNvSpPr txBox="1"/>
              <p:nvPr/>
            </p:nvSpPr>
            <p:spPr>
              <a:xfrm>
                <a:off x="38200" y="941847"/>
                <a:ext cx="525557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</a:t>
                </a:r>
                <a:r>
                  <a:rPr kumimoji="0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城市居民最低生活保障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67005B3-15DB-4DF2-93A2-8FC5D37290F2}"/>
                  </a:ext>
                </a:extLst>
              </p:cNvPr>
              <p:cNvSpPr/>
              <p:nvPr/>
            </p:nvSpPr>
            <p:spPr>
              <a:xfrm>
                <a:off x="390239" y="1523032"/>
                <a:ext cx="47068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13.4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 我国的最低生活保障制度</a:t>
                </a:r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00F645F-1401-4525-803F-9508B4EB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32" y="501920"/>
            <a:ext cx="3628112" cy="18862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A52BDA1-F4E0-4996-B51B-490D28521189}"/>
              </a:ext>
            </a:extLst>
          </p:cNvPr>
          <p:cNvSpPr/>
          <p:nvPr/>
        </p:nvSpPr>
        <p:spPr>
          <a:xfrm>
            <a:off x="930353" y="171146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13.4.2.3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最低生活保障标准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90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FB4E631-9DA9-4A05-87C7-43BA08883481}"/>
              </a:ext>
            </a:extLst>
          </p:cNvPr>
          <p:cNvSpPr txBox="1"/>
          <p:nvPr/>
        </p:nvSpPr>
        <p:spPr>
          <a:xfrm>
            <a:off x="721088" y="2257495"/>
            <a:ext cx="563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　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14.3.4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四、建立健全农村养老保障制度的建议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C1AF2C-6631-4411-9ECB-E78EB3AD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31" y="510799"/>
            <a:ext cx="4124124" cy="20323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9B79C-CEBA-45E0-8FB2-0408B8352440}"/>
              </a:ext>
            </a:extLst>
          </p:cNvPr>
          <p:cNvSpPr/>
          <p:nvPr/>
        </p:nvSpPr>
        <p:spPr>
          <a:xfrm>
            <a:off x="1951092" y="305966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（一）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完善农村社会养老保险法律制度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FD33B-44FF-46F3-A4EA-E5B37D48B2BF}"/>
              </a:ext>
            </a:extLst>
          </p:cNvPr>
          <p:cNvSpPr/>
          <p:nvPr/>
        </p:nvSpPr>
        <p:spPr>
          <a:xfrm>
            <a:off x="1951092" y="3726665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（二）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拓展农村社会养老保险的广度和深度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7F7BF2-150F-4539-8881-BADF80D6B43E}"/>
              </a:ext>
            </a:extLst>
          </p:cNvPr>
          <p:cNvSpPr/>
          <p:nvPr/>
        </p:nvSpPr>
        <p:spPr>
          <a:xfrm>
            <a:off x="1951092" y="4427856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（三）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建立与完善基金制度，确保保障基金保值增值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064A2-FB3E-4788-94B6-901631F079C8}"/>
              </a:ext>
            </a:extLst>
          </p:cNvPr>
          <p:cNvSpPr/>
          <p:nvPr/>
        </p:nvSpPr>
        <p:spPr>
          <a:xfrm>
            <a:off x="1951092" y="5136357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（四）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加强监管力度，建立有效的监管制度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B0D8C5-87E6-4364-B5CB-FE1858808EF5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48C92C-2245-4B58-9AF1-3C5287E87F8C}"/>
              </a:ext>
            </a:extLst>
          </p:cNvPr>
          <p:cNvSpPr/>
          <p:nvPr/>
        </p:nvSpPr>
        <p:spPr>
          <a:xfrm>
            <a:off x="730643" y="1653085"/>
            <a:ext cx="38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 农村养老保险制度</a:t>
            </a:r>
          </a:p>
        </p:txBody>
      </p:sp>
    </p:spTree>
    <p:extLst>
      <p:ext uri="{BB962C8B-B14F-4D97-AF65-F5344CB8AC3E}">
        <p14:creationId xmlns:p14="http://schemas.microsoft.com/office/powerpoint/2010/main" val="16351165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780" y="2137900"/>
            <a:ext cx="6901867" cy="3412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我国农村养老保险基金筹集主要采用（    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、完全积累制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、部分积累制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、部分基金制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、现收现付制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18720A-DC3F-4806-9877-F97DB73C1A99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208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780" y="2137900"/>
            <a:ext cx="6901867" cy="3412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我国农村养老保险基金筹集主要采用（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、完全积累制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、部分积累制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、部分基金制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、现收现付制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18720A-DC3F-4806-9877-F97DB73C1A99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70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1035" y="2232088"/>
            <a:ext cx="893232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我国农村社会养老保险在管理体制上存在的问题有（    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、农村养老保险机构挤占基金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、制度上不稳定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、制度设置滞后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、管理制度的适用范围过于分散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、制度保障力度太小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840E596-4EAB-4003-A1EE-EFBDF848685F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6797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1" y="2342925"/>
            <a:ext cx="938310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我国农村社会养老保险在管理体制上存在的问题有（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BCDE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）。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、农村养老保险机构挤占基金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、制度上不稳定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、制度设置滞后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、管理制度的适用范围过于分散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、制度保障力度太小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840E596-4EAB-4003-A1EE-EFBDF848685F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104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6734" y="2233593"/>
            <a:ext cx="9843541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在东南沿海的大城市近郊区的农村属于（    ）的养老模式。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、贫苦型农村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、温饱型农村 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、富裕型农村 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、相对富裕型农村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18720A-DC3F-4806-9877-F97DB73C1A99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184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6734" y="2233593"/>
            <a:ext cx="9843541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在东南沿海的大城市近郊区的农村属于（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）的养老模式。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、贫苦型农村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、温饱型农村 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、富裕型农村 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、相对富裕型农村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18720A-DC3F-4806-9877-F97DB73C1A99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825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3A2D77-482D-4DA4-A19F-DBD56E4E72C2}"/>
              </a:ext>
            </a:extLst>
          </p:cNvPr>
          <p:cNvGrpSpPr/>
          <p:nvPr/>
        </p:nvGrpSpPr>
        <p:grpSpPr>
          <a:xfrm>
            <a:off x="2417971" y="1943038"/>
            <a:ext cx="7834360" cy="4025388"/>
            <a:chOff x="2645336" y="1521007"/>
            <a:chExt cx="7834360" cy="4025388"/>
          </a:xfrm>
        </p:grpSpPr>
        <p:sp>
          <p:nvSpPr>
            <p:cNvPr id="2" name="文本框 1"/>
            <p:cNvSpPr txBox="1"/>
            <p:nvPr/>
          </p:nvSpPr>
          <p:spPr>
            <a:xfrm>
              <a:off x="2645336" y="1521007"/>
              <a:ext cx="7834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第十四章    中国农村社会保障制度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51A9873-01A3-40B5-B059-E8E8530786D3}"/>
                </a:ext>
              </a:extLst>
            </p:cNvPr>
            <p:cNvGrpSpPr/>
            <p:nvPr/>
          </p:nvGrpSpPr>
          <p:grpSpPr>
            <a:xfrm>
              <a:off x="3066928" y="2489302"/>
              <a:ext cx="7286159" cy="3057093"/>
              <a:chOff x="3066928" y="2489302"/>
              <a:chExt cx="7286159" cy="30570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5FA8BC-822F-4883-B887-BA1A38F7FA12}"/>
                  </a:ext>
                </a:extLst>
              </p:cNvPr>
              <p:cNvSpPr/>
              <p:nvPr/>
            </p:nvSpPr>
            <p:spPr>
              <a:xfrm>
                <a:off x="3109132" y="2489302"/>
                <a:ext cx="7243955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第一节  我国农村社会保障制度的现状与发展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6C3528-4EC8-48BC-9E55-2C141A263670}"/>
                  </a:ext>
                </a:extLst>
              </p:cNvPr>
              <p:cNvSpPr/>
              <p:nvPr/>
            </p:nvSpPr>
            <p:spPr>
              <a:xfrm>
                <a:off x="3080996" y="3216233"/>
                <a:ext cx="5176739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第二节  农村最低生活保障制度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AC986D-CD29-458C-BF64-227A465E3673}"/>
                  </a:ext>
                </a:extLst>
              </p:cNvPr>
              <p:cNvSpPr/>
              <p:nvPr/>
            </p:nvSpPr>
            <p:spPr>
              <a:xfrm>
                <a:off x="3066928" y="3914792"/>
                <a:ext cx="4557761" cy="904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第三节  农村养老保险制度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193A46-6CB8-4D74-9CD3-1134DED3C71C}"/>
                  </a:ext>
                </a:extLst>
              </p:cNvPr>
              <p:cNvSpPr/>
              <p:nvPr/>
            </p:nvSpPr>
            <p:spPr>
              <a:xfrm>
                <a:off x="3109132" y="4641723"/>
                <a:ext cx="4557758" cy="904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第四节  农村医疗保险制度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736949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3125" y="2871149"/>
            <a:ext cx="9722711" cy="307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、必须考虑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我国农村经济发展的差异性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、必须考虑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农村地区乡土社会的特点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、必须考虑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政府财力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的范围；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、一定的社会保障形式是与一定的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生产力水平、生产组织形式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分配制度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相适应的；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、新的农村医疗保障模式应是一个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多元化的、充分考虑成本效益的制度。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74C578-9F5E-4150-B0D6-AF613E378CFA}"/>
              </a:ext>
            </a:extLst>
          </p:cNvPr>
          <p:cNvGrpSpPr/>
          <p:nvPr/>
        </p:nvGrpSpPr>
        <p:grpSpPr>
          <a:xfrm>
            <a:off x="370594" y="1025033"/>
            <a:ext cx="6905488" cy="1603428"/>
            <a:chOff x="370594" y="1025033"/>
            <a:chExt cx="6905488" cy="160342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AA8DBD2-0DB4-43EA-A4F9-2D92A1AD5C90}"/>
                </a:ext>
              </a:extLst>
            </p:cNvPr>
            <p:cNvGrpSpPr/>
            <p:nvPr/>
          </p:nvGrpSpPr>
          <p:grpSpPr>
            <a:xfrm>
              <a:off x="370594" y="1025033"/>
              <a:ext cx="5975857" cy="1603428"/>
              <a:chOff x="370594" y="1025033"/>
              <a:chExt cx="5975857" cy="1603428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C194ED8-E75E-483A-AF88-22D9FCD35715}"/>
                  </a:ext>
                </a:extLst>
              </p:cNvPr>
              <p:cNvGrpSpPr/>
              <p:nvPr/>
            </p:nvGrpSpPr>
            <p:grpSpPr>
              <a:xfrm>
                <a:off x="370594" y="1025033"/>
                <a:ext cx="5975857" cy="1603428"/>
                <a:chOff x="-60274" y="933254"/>
                <a:chExt cx="5975857" cy="1603428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5643F6-6AE9-4A12-B7C8-D0774D1C63DA}"/>
                    </a:ext>
                  </a:extLst>
                </p:cNvPr>
                <p:cNvSpPr txBox="1"/>
                <p:nvPr/>
              </p:nvSpPr>
              <p:spPr>
                <a:xfrm>
                  <a:off x="283913" y="2136572"/>
                  <a:ext cx="56316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　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14.4.3   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三、建立农村医疗保险制度的总体思路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81F399C-15A8-42B3-81C8-CE01467C3370}"/>
                    </a:ext>
                  </a:extLst>
                </p:cNvPr>
                <p:cNvSpPr txBox="1"/>
                <p:nvPr/>
              </p:nvSpPr>
              <p:spPr>
                <a:xfrm>
                  <a:off x="-60274" y="933254"/>
                  <a:ext cx="529868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</a:t>
                  </a:r>
                  <a:r>
                    <a:rPr kumimoji="0" lang="zh-CN" altLang="en-US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中国农村社会保障制度</a:t>
                  </a: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7D2DB9-4EDD-4A1C-98D3-B7E3A1AD1F2F}"/>
                  </a:ext>
                </a:extLst>
              </p:cNvPr>
              <p:cNvSpPr/>
              <p:nvPr/>
            </p:nvSpPr>
            <p:spPr>
              <a:xfrm>
                <a:off x="714781" y="1645427"/>
                <a:ext cx="38152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14.4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农村医疗保险制度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FB6E855-D81A-4F48-9722-248ABE49DCA5}"/>
                </a:ext>
              </a:extLst>
            </p:cNvPr>
            <p:cNvSpPr txBox="1"/>
            <p:nvPr/>
          </p:nvSpPr>
          <p:spPr>
            <a:xfrm>
              <a:off x="6346451" y="2228351"/>
              <a:ext cx="929631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论述题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F7933E7-41E8-4696-83E6-BE42B5714402}"/>
              </a:ext>
            </a:extLst>
          </p:cNvPr>
          <p:cNvSpPr/>
          <p:nvPr/>
        </p:nvSpPr>
        <p:spPr>
          <a:xfrm>
            <a:off x="977629" y="193544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14.4.3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三、建立农村医疗保险制度的总体思路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8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84980" y="2809152"/>
            <a:ext cx="8422261" cy="504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农村医疗保障由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公共卫生服务供给体系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农村医疗保障制度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两方面构成。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591CD-DE2C-40F2-9897-390A710DF8F4}"/>
              </a:ext>
            </a:extLst>
          </p:cNvPr>
          <p:cNvSpPr/>
          <p:nvPr/>
        </p:nvSpPr>
        <p:spPr>
          <a:xfrm>
            <a:off x="1987028" y="5681119"/>
            <a:ext cx="9990324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）再次，根据各地农村经济发展状况不同，在富裕地区考虑建立农村医疗保健制度，尤其是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做好大病统筹工作。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4A81D-AAB4-4037-BCA2-FD26CC480B80}"/>
              </a:ext>
            </a:extLst>
          </p:cNvPr>
          <p:cNvSpPr/>
          <p:nvPr/>
        </p:nvSpPr>
        <p:spPr>
          <a:xfrm>
            <a:off x="1987028" y="4606738"/>
            <a:ext cx="9513806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）其次，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针对特困阶层的医疗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救济制度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。至于特困的标准，在各个不同时期和不同地点有不同的定义。它可以由当地根据自己的实际情况定出标准。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247F5-314A-4788-AB1F-F5B20BA0AC76}"/>
              </a:ext>
            </a:extLst>
          </p:cNvPr>
          <p:cNvSpPr/>
          <p:nvPr/>
        </p:nvSpPr>
        <p:spPr>
          <a:xfrm>
            <a:off x="1987028" y="3532357"/>
            <a:ext cx="9307744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）首先，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外部性很强的公共卫生服务供给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体系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，着重解决预防保障问题，特别是计划免疫问题。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FB11EF-243C-4DD6-97A4-1101790F06D1}"/>
              </a:ext>
            </a:extLst>
          </p:cNvPr>
          <p:cNvSpPr/>
          <p:nvPr/>
        </p:nvSpPr>
        <p:spPr>
          <a:xfrm>
            <a:off x="945731" y="195795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14.4.3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三、建立农村医疗保险制度的总体思路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BF2B62-D9E2-430B-8A40-7F7A764FA570}"/>
              </a:ext>
            </a:extLst>
          </p:cNvPr>
          <p:cNvGrpSpPr/>
          <p:nvPr/>
        </p:nvGrpSpPr>
        <p:grpSpPr>
          <a:xfrm>
            <a:off x="370594" y="1025033"/>
            <a:ext cx="6905488" cy="1603428"/>
            <a:chOff x="370594" y="1025033"/>
            <a:chExt cx="6905488" cy="160342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C8AB4FB-6157-4C50-8311-A5F3016998ED}"/>
                </a:ext>
              </a:extLst>
            </p:cNvPr>
            <p:cNvGrpSpPr/>
            <p:nvPr/>
          </p:nvGrpSpPr>
          <p:grpSpPr>
            <a:xfrm>
              <a:off x="370594" y="1025033"/>
              <a:ext cx="5975857" cy="1603428"/>
              <a:chOff x="370594" y="1025033"/>
              <a:chExt cx="5975857" cy="160342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B1AE7AD-8D2F-4A6D-9C76-DE0236D7192E}"/>
                  </a:ext>
                </a:extLst>
              </p:cNvPr>
              <p:cNvGrpSpPr/>
              <p:nvPr/>
            </p:nvGrpSpPr>
            <p:grpSpPr>
              <a:xfrm>
                <a:off x="370594" y="1025033"/>
                <a:ext cx="5975857" cy="1603428"/>
                <a:chOff x="-60274" y="933254"/>
                <a:chExt cx="5975857" cy="1603428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F33943F-30C0-4958-BE9B-E5777D06C5E9}"/>
                    </a:ext>
                  </a:extLst>
                </p:cNvPr>
                <p:cNvSpPr txBox="1"/>
                <p:nvPr/>
              </p:nvSpPr>
              <p:spPr>
                <a:xfrm>
                  <a:off x="283913" y="2136572"/>
                  <a:ext cx="56316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　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14.4.3   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三、建立农村医疗保险制度的总体思路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D3886C0-5E1C-4EBF-80FD-80AC21F8EE87}"/>
                    </a:ext>
                  </a:extLst>
                </p:cNvPr>
                <p:cNvSpPr txBox="1"/>
                <p:nvPr/>
              </p:nvSpPr>
              <p:spPr>
                <a:xfrm>
                  <a:off x="-60274" y="933254"/>
                  <a:ext cx="529868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14</a:t>
                  </a:r>
                  <a:r>
                    <a:rPr kumimoji="0" lang="zh-CN" altLang="en-US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微软雅黑"/>
                      <a:cs typeface="+mn-cs"/>
                    </a:rPr>
                    <a:t>      中国农村社会保障制度</a:t>
                  </a: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0026A91-A726-4835-92E9-066B15D7015D}"/>
                  </a:ext>
                </a:extLst>
              </p:cNvPr>
              <p:cNvSpPr/>
              <p:nvPr/>
            </p:nvSpPr>
            <p:spPr>
              <a:xfrm>
                <a:off x="714781" y="1645427"/>
                <a:ext cx="38152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14.4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农村医疗保险制度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6BD531C-0FEA-4FEA-AA7C-BA16071663E6}"/>
                </a:ext>
              </a:extLst>
            </p:cNvPr>
            <p:cNvSpPr txBox="1"/>
            <p:nvPr/>
          </p:nvSpPr>
          <p:spPr>
            <a:xfrm>
              <a:off x="6346451" y="2228351"/>
              <a:ext cx="929631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论述题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00F645F-1401-4525-803F-9508B4EB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32" y="501920"/>
            <a:ext cx="3628112" cy="18862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AD1974-4AB3-41A3-BBF5-9A97BA7FA2D4}"/>
              </a:ext>
            </a:extLst>
          </p:cNvPr>
          <p:cNvSpPr/>
          <p:nvPr/>
        </p:nvSpPr>
        <p:spPr>
          <a:xfrm>
            <a:off x="2213675" y="3059668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最低生活保障制度建立原则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13B1BA-FFA7-49CC-9BCD-D8BBE5C23C37}"/>
              </a:ext>
            </a:extLst>
          </p:cNvPr>
          <p:cNvSpPr/>
          <p:nvPr/>
        </p:nvSpPr>
        <p:spPr>
          <a:xfrm>
            <a:off x="2213675" y="3821711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全民覆盖原则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69443D-6245-47B7-BBCE-EB079F5D39B4}"/>
              </a:ext>
            </a:extLst>
          </p:cNvPr>
          <p:cNvSpPr/>
          <p:nvPr/>
        </p:nvSpPr>
        <p:spPr>
          <a:xfrm>
            <a:off x="2213674" y="4393418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政府保障原则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9D80CD-4C6E-4780-A33E-B449668006EF}"/>
              </a:ext>
            </a:extLst>
          </p:cNvPr>
          <p:cNvSpPr/>
          <p:nvPr/>
        </p:nvSpPr>
        <p:spPr>
          <a:xfrm>
            <a:off x="2213674" y="4955406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最低生活保障原则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145EF0-EB9B-45F9-A227-024493A05500}"/>
              </a:ext>
            </a:extLst>
          </p:cNvPr>
          <p:cNvSpPr/>
          <p:nvPr/>
        </p:nvSpPr>
        <p:spPr>
          <a:xfrm>
            <a:off x="2213674" y="5527113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法制化原则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B5B8F3-8348-420F-82D8-DE4BE3A8CFC1}"/>
              </a:ext>
            </a:extLst>
          </p:cNvPr>
          <p:cNvSpPr/>
          <p:nvPr/>
        </p:nvSpPr>
        <p:spPr>
          <a:xfrm>
            <a:off x="6950642" y="4593473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《城市居民最低生活保障条例》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1929DA-1D0B-434A-8A00-87E6AA32AAEB}"/>
              </a:ext>
            </a:extLst>
          </p:cNvPr>
          <p:cNvSpPr/>
          <p:nvPr/>
        </p:nvSpPr>
        <p:spPr>
          <a:xfrm>
            <a:off x="930353" y="171146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13.4.2.3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最低生活保障标准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7ABAC93-3466-4555-900F-EF85FDA5202F}"/>
              </a:ext>
            </a:extLst>
          </p:cNvPr>
          <p:cNvGrpSpPr/>
          <p:nvPr/>
        </p:nvGrpSpPr>
        <p:grpSpPr>
          <a:xfrm>
            <a:off x="469068" y="1033626"/>
            <a:ext cx="6433753" cy="1531072"/>
            <a:chOff x="38200" y="941847"/>
            <a:chExt cx="6433753" cy="153107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95F93-67A0-4D65-95EB-81FCE1C0C3D2}"/>
                </a:ext>
              </a:extLst>
            </p:cNvPr>
            <p:cNvSpPr txBox="1"/>
            <p:nvPr/>
          </p:nvSpPr>
          <p:spPr>
            <a:xfrm>
              <a:off x="385030" y="2072809"/>
              <a:ext cx="6086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13.4.2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二、我国城镇居民最低生活保障制度的建立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C06218C-9C52-4D78-81FD-60834394118A}"/>
                </a:ext>
              </a:extLst>
            </p:cNvPr>
            <p:cNvGrpSpPr/>
            <p:nvPr/>
          </p:nvGrpSpPr>
          <p:grpSpPr>
            <a:xfrm>
              <a:off x="38200" y="941847"/>
              <a:ext cx="5255570" cy="1012072"/>
              <a:chOff x="38200" y="941847"/>
              <a:chExt cx="5255570" cy="1012072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CD14C6C-1381-4C6F-A42D-639657FAF75B}"/>
                  </a:ext>
                </a:extLst>
              </p:cNvPr>
              <p:cNvSpPr txBox="1"/>
              <p:nvPr/>
            </p:nvSpPr>
            <p:spPr>
              <a:xfrm>
                <a:off x="38200" y="941847"/>
                <a:ext cx="525557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</a:t>
                </a:r>
                <a:r>
                  <a:rPr kumimoji="0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城市居民最低生活保障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1BBD91C-BA69-42AC-8BAA-1872F5013B59}"/>
                  </a:ext>
                </a:extLst>
              </p:cNvPr>
              <p:cNvSpPr/>
              <p:nvPr/>
            </p:nvSpPr>
            <p:spPr>
              <a:xfrm>
                <a:off x="390239" y="1523032"/>
                <a:ext cx="47068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13.4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 我国的最低生活保障制度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16276" y="3081379"/>
            <a:ext cx="5040238" cy="2466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（一）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国家支持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的原则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（二）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因地制宜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的原则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（三）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保重大疾病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的原则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（四）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循序渐进、协调一致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的原则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DBADE8-7550-4E65-9573-066DEA28A21D}"/>
              </a:ext>
            </a:extLst>
          </p:cNvPr>
          <p:cNvGrpSpPr/>
          <p:nvPr/>
        </p:nvGrpSpPr>
        <p:grpSpPr>
          <a:xfrm>
            <a:off x="714781" y="2229829"/>
            <a:ext cx="6781171" cy="400110"/>
            <a:chOff x="714781" y="2229829"/>
            <a:chExt cx="6781171" cy="40011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2964BF-8CCC-4CB2-9E5B-534F2F194971}"/>
                </a:ext>
              </a:extLst>
            </p:cNvPr>
            <p:cNvSpPr txBox="1"/>
            <p:nvPr/>
          </p:nvSpPr>
          <p:spPr>
            <a:xfrm>
              <a:off x="714781" y="2229829"/>
              <a:ext cx="5118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14.4.4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四、建立我国农村医疗保险的原则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616CCA-B1D5-4F6C-BD43-0B01153CE41A}"/>
                </a:ext>
              </a:extLst>
            </p:cNvPr>
            <p:cNvSpPr txBox="1"/>
            <p:nvPr/>
          </p:nvSpPr>
          <p:spPr>
            <a:xfrm>
              <a:off x="5833489" y="2229829"/>
              <a:ext cx="166246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选择、简答题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9AF0490-7A19-4BA5-A684-BD5FFAB881A5}"/>
              </a:ext>
            </a:extLst>
          </p:cNvPr>
          <p:cNvSpPr/>
          <p:nvPr/>
        </p:nvSpPr>
        <p:spPr>
          <a:xfrm>
            <a:off x="912987" y="158257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14.4.4.1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国家支持的原则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F08F9F-C3E2-4B46-937A-334C37A7EB31}"/>
              </a:ext>
            </a:extLst>
          </p:cNvPr>
          <p:cNvSpPr txBox="1"/>
          <p:nvPr/>
        </p:nvSpPr>
        <p:spPr>
          <a:xfrm>
            <a:off x="370594" y="1025033"/>
            <a:ext cx="5298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中国农村社会保障制度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B3028B-3F0C-490D-ACF1-17CAAF050595}"/>
              </a:ext>
            </a:extLst>
          </p:cNvPr>
          <p:cNvSpPr/>
          <p:nvPr/>
        </p:nvSpPr>
        <p:spPr>
          <a:xfrm>
            <a:off x="714781" y="1645427"/>
            <a:ext cx="3815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14.4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       农村医疗保险制度</a:t>
            </a:r>
          </a:p>
        </p:txBody>
      </p:sp>
    </p:spTree>
    <p:extLst>
      <p:ext uri="{BB962C8B-B14F-4D97-AF65-F5344CB8AC3E}">
        <p14:creationId xmlns:p14="http://schemas.microsoft.com/office/powerpoint/2010/main" val="7148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8352" y="2172498"/>
            <a:ext cx="7255499" cy="412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建立新型的农村医疗保障制度，必须考虑（     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、城乡差异性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、农村经济发展的差异性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、农村地区乡土社会特点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、政府财力的范围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、农村人口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C6CD025-7E1B-4A54-AC17-3CE2FABBAB7E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314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8352" y="2172498"/>
            <a:ext cx="8435713" cy="412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建立新型的农村医疗保障制度，必须考虑（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BCD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、城乡差异性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、农村经济发展的差异性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、农村地区乡土社会特点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、政府财力的范围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、农村人口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C6CD025-7E1B-4A54-AC17-3CE2FABBAB7E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786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1035" y="2385150"/>
            <a:ext cx="8257607" cy="3412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农村医疗保障由（     ）和农村医疗保障制度两方面构成。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、公共卫生服务供给体系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、公共安全服务救助体系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、医疗卫生服务审查体系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、医疗安全服务监督体系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C6CD025-7E1B-4A54-AC17-3CE2FABBAB7E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690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1035" y="2385150"/>
            <a:ext cx="8257607" cy="3412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农村医疗保障由（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）和农村医疗保障制度两方面构成。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、公共卫生服务供给体系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、公共安全服务救助体系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、医疗卫生服务审查体系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、医疗安全服务监督体系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C6CD025-7E1B-4A54-AC17-3CE2FABBAB7E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5357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4D2F60-FE90-43BE-AE79-307A3F32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420" y="1882059"/>
            <a:ext cx="5588525" cy="851327"/>
          </a:xfrm>
        </p:spPr>
        <p:txBody>
          <a:bodyPr anchor="ctr"/>
          <a:lstStyle/>
          <a:p>
            <a:pPr algn="l"/>
            <a:r>
              <a:rPr lang="zh-CN" altLang="en-US" sz="2800" dirty="0"/>
              <a:t>简述建立我国农村医疗保险的原则。</a:t>
            </a:r>
            <a:endParaRPr lang="en-GB" altLang="zh-CN" sz="2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DAA81CD-9A51-47FE-9B63-763A64B9F550}"/>
              </a:ext>
            </a:extLst>
          </p:cNvPr>
          <p:cNvSpPr txBox="1"/>
          <p:nvPr/>
        </p:nvSpPr>
        <p:spPr>
          <a:xfrm>
            <a:off x="659059" y="1261012"/>
            <a:ext cx="1481976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练习题：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B85EF-F485-4120-A541-4F724323F653}"/>
              </a:ext>
            </a:extLst>
          </p:cNvPr>
          <p:cNvSpPr/>
          <p:nvPr/>
        </p:nvSpPr>
        <p:spPr>
          <a:xfrm>
            <a:off x="2422814" y="2956991"/>
            <a:ext cx="6096000" cy="27964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答案：</a:t>
            </a:r>
            <a:endParaRPr kumimoji="0" lang="en-GB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 For Number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）国家支持的原则；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）因地制宜的原则；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）保重大疾病的原则；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）循序渐进、协调一致的原则。</a:t>
            </a:r>
          </a:p>
        </p:txBody>
      </p:sp>
    </p:spTree>
    <p:extLst>
      <p:ext uri="{BB962C8B-B14F-4D97-AF65-F5344CB8AC3E}">
        <p14:creationId xmlns:p14="http://schemas.microsoft.com/office/powerpoint/2010/main" val="19974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C7B937-3CF4-4E33-B3CF-FF499B0279F4}"/>
              </a:ext>
            </a:extLst>
          </p:cNvPr>
          <p:cNvSpPr/>
          <p:nvPr/>
        </p:nvSpPr>
        <p:spPr>
          <a:xfrm>
            <a:off x="829519" y="2129742"/>
            <a:ext cx="10532962" cy="30325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" y="2433091"/>
            <a:ext cx="12051650" cy="25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24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03637" y="2438125"/>
            <a:ext cx="5905500" cy="2919095"/>
            <a:chOff x="8764" y="3057"/>
            <a:chExt cx="9300" cy="4597"/>
          </a:xfrm>
        </p:grpSpPr>
        <p:sp>
          <p:nvSpPr>
            <p:cNvPr id="5" name="Rectangle 14"/>
            <p:cNvSpPr/>
            <p:nvPr/>
          </p:nvSpPr>
          <p:spPr>
            <a:xfrm>
              <a:off x="8764" y="3879"/>
              <a:ext cx="9300" cy="3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同学们退出课堂前记得做完随堂考哦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~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、它是老师精心挑选的历年真题；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2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、它能考察你对本次课程知识点的掌握；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、课后作业明天中午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12:00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前完成。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764" y="3057"/>
              <a:ext cx="549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随堂考＆作业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11C8F60-233A-4C00-9166-7CB7E716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3" y="2060373"/>
            <a:ext cx="3634983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00F645F-1401-4525-803F-9508B4EB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32" y="501920"/>
            <a:ext cx="3628112" cy="188627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A1929DA-1D0B-434A-8A00-87E6AA32AAEB}"/>
              </a:ext>
            </a:extLst>
          </p:cNvPr>
          <p:cNvSpPr/>
          <p:nvPr/>
        </p:nvSpPr>
        <p:spPr>
          <a:xfrm>
            <a:off x="930353" y="171146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13.4.2.3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最低生活保障标准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C3A945-1E01-46DC-A085-D0F01C72B867}"/>
              </a:ext>
            </a:extLst>
          </p:cNvPr>
          <p:cNvSpPr/>
          <p:nvPr/>
        </p:nvSpPr>
        <p:spPr>
          <a:xfrm>
            <a:off x="1466986" y="3699416"/>
            <a:ext cx="9655631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联合国提出了一个划分贫困与富裕的标准，即恩格尔系数大于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为绝对贫困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50%-59%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为勉强度日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40%-50%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为小康水平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30%-40%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为富裕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以下为最富裕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FF12CD-6466-43F3-B34E-565F8610148D}"/>
              </a:ext>
            </a:extLst>
          </p:cNvPr>
          <p:cNvGrpSpPr/>
          <p:nvPr/>
        </p:nvGrpSpPr>
        <p:grpSpPr>
          <a:xfrm>
            <a:off x="469068" y="1033626"/>
            <a:ext cx="6433753" cy="1531072"/>
            <a:chOff x="38200" y="941847"/>
            <a:chExt cx="6433753" cy="153107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8410646-355E-4A7D-80B7-2FFCE627EF40}"/>
                </a:ext>
              </a:extLst>
            </p:cNvPr>
            <p:cNvSpPr txBox="1"/>
            <p:nvPr/>
          </p:nvSpPr>
          <p:spPr>
            <a:xfrm>
              <a:off x="385030" y="2072809"/>
              <a:ext cx="6086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13.4.2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二、我国城镇居民最低生活保障制度的建立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B27FC9A-9AC2-4B3C-AAA8-E560CAA9B41F}"/>
                </a:ext>
              </a:extLst>
            </p:cNvPr>
            <p:cNvGrpSpPr/>
            <p:nvPr/>
          </p:nvGrpSpPr>
          <p:grpSpPr>
            <a:xfrm>
              <a:off x="38200" y="941847"/>
              <a:ext cx="5255570" cy="1012072"/>
              <a:chOff x="38200" y="941847"/>
              <a:chExt cx="5255570" cy="1012072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B7FC47-6D33-4A4C-9E23-B623A8E20980}"/>
                  </a:ext>
                </a:extLst>
              </p:cNvPr>
              <p:cNvSpPr txBox="1"/>
              <p:nvPr/>
            </p:nvSpPr>
            <p:spPr>
              <a:xfrm>
                <a:off x="38200" y="941847"/>
                <a:ext cx="525557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</a:t>
                </a:r>
                <a:r>
                  <a:rPr kumimoji="0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城市居民最低生活保障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B3756A2-8E7F-4D1B-9B70-20CDDEDFADB5}"/>
                  </a:ext>
                </a:extLst>
              </p:cNvPr>
              <p:cNvSpPr/>
              <p:nvPr/>
            </p:nvSpPr>
            <p:spPr>
              <a:xfrm>
                <a:off x="390239" y="1523032"/>
                <a:ext cx="47068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13.4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 我国的最低生活保障制度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845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0193" y="2937444"/>
            <a:ext cx="696577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确定最低生活保障标准的操作过程，概括起来大体上有三步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5BBEB-97B1-4B3D-A777-42473A55041F}"/>
              </a:ext>
            </a:extLst>
          </p:cNvPr>
          <p:cNvSpPr/>
          <p:nvPr/>
        </p:nvSpPr>
        <p:spPr>
          <a:xfrm>
            <a:off x="830193" y="3762407"/>
            <a:ext cx="1053161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统计。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即对本市居民特别是贫困居民的生活状况进行详细的调查了解，掌握贫困人口数量、家庭结构、居民最低生活消费情况和物价上涨指数等方面的资料。</a:t>
            </a:r>
            <a:endParaRPr kumimoji="0" lang="en-GB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科学测算。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即根据生活必需品和当地市场价格等因素，计算出每月人均最低消费金额。</a:t>
            </a:r>
            <a:endParaRPr kumimoji="0" lang="en-GB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合理确定标准。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即根据计算结果，再按当地财政承受力和资金来源情况，规定一个切实可行的标准，即最低生活保障线。</a:t>
            </a:r>
            <a:endParaRPr kumimoji="0" lang="en-GB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6F402A-6487-4D16-801B-F636B6051D7A}"/>
              </a:ext>
            </a:extLst>
          </p:cNvPr>
          <p:cNvSpPr txBox="1"/>
          <p:nvPr/>
        </p:nvSpPr>
        <p:spPr>
          <a:xfrm>
            <a:off x="7042745" y="2195366"/>
            <a:ext cx="929631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简答题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56061D-B4A5-4ACC-8F21-F5023E1E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32" y="501920"/>
            <a:ext cx="3628112" cy="18862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CDB2B7-CE3C-47AA-9A5C-15F6488192C6}"/>
              </a:ext>
            </a:extLst>
          </p:cNvPr>
          <p:cNvSpPr/>
          <p:nvPr/>
        </p:nvSpPr>
        <p:spPr>
          <a:xfrm>
            <a:off x="930353" y="171146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13.4.2.3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or Number"/>
                <a:ea typeface="微软雅黑"/>
                <a:cs typeface="+mn-cs"/>
              </a:rPr>
              <a:t>最低生活保障标准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5518FA9-B96D-468C-AEA9-4943C485F570}"/>
              </a:ext>
            </a:extLst>
          </p:cNvPr>
          <p:cNvGrpSpPr/>
          <p:nvPr/>
        </p:nvGrpSpPr>
        <p:grpSpPr>
          <a:xfrm>
            <a:off x="469068" y="1033626"/>
            <a:ext cx="6433753" cy="1531072"/>
            <a:chOff x="38200" y="941847"/>
            <a:chExt cx="6433753" cy="153107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F8A6FF-C9BF-4B00-BD73-4D588FDAE31C}"/>
                </a:ext>
              </a:extLst>
            </p:cNvPr>
            <p:cNvSpPr txBox="1"/>
            <p:nvPr/>
          </p:nvSpPr>
          <p:spPr>
            <a:xfrm>
              <a:off x="385030" y="2072809"/>
              <a:ext cx="6086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　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13.4.2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二、我国城镇居民最低生活保障制度的建立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96A8FF5-218F-4AA3-9CA4-F6FCA26ECC73}"/>
                </a:ext>
              </a:extLst>
            </p:cNvPr>
            <p:cNvGrpSpPr/>
            <p:nvPr/>
          </p:nvGrpSpPr>
          <p:grpSpPr>
            <a:xfrm>
              <a:off x="38200" y="941847"/>
              <a:ext cx="5255570" cy="1012072"/>
              <a:chOff x="38200" y="941847"/>
              <a:chExt cx="5255570" cy="1012072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EE2628-4BEB-498D-A746-A508D35C8CF9}"/>
                  </a:ext>
                </a:extLst>
              </p:cNvPr>
              <p:cNvSpPr txBox="1"/>
              <p:nvPr/>
            </p:nvSpPr>
            <p:spPr>
              <a:xfrm>
                <a:off x="38200" y="941847"/>
                <a:ext cx="525557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</a:t>
                </a:r>
                <a:r>
                  <a:rPr kumimoji="0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城市居民最低生活保障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1F31B09-2142-48D2-BEF3-894412F92910}"/>
                  </a:ext>
                </a:extLst>
              </p:cNvPr>
              <p:cNvSpPr/>
              <p:nvPr/>
            </p:nvSpPr>
            <p:spPr>
              <a:xfrm>
                <a:off x="390239" y="1523032"/>
                <a:ext cx="47068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13.4</a:t>
                </a:r>
                <a:r>
                  <a:rPr kumimoji="0" lang="zh-CN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        我国的最低生活保障制度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64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【尤里奇】人力三级课件标准化模版V2.0（2016-6-21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3878</Words>
  <Application>Microsoft Office PowerPoint</Application>
  <PresentationFormat>宽屏</PresentationFormat>
  <Paragraphs>566</Paragraphs>
  <Slides>77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4" baseType="lpstr">
      <vt:lpstr>Helvetica Neue For Number</vt:lpstr>
      <vt:lpstr>等线</vt:lpstr>
      <vt:lpstr>微软雅黑</vt:lpstr>
      <vt:lpstr>微软雅黑</vt:lpstr>
      <vt:lpstr>Arial</vt:lpstr>
      <vt:lpstr>Calibri</vt:lpstr>
      <vt:lpstr>【尤里奇】人力三级课件标准化模版V2.0（2016-6-21）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解 超</dc:creator>
  <cp:lastModifiedBy>解 超</cp:lastModifiedBy>
  <cp:revision>3</cp:revision>
  <dcterms:created xsi:type="dcterms:W3CDTF">2019-05-15T10:05:02Z</dcterms:created>
  <dcterms:modified xsi:type="dcterms:W3CDTF">2019-05-15T12:02:38Z</dcterms:modified>
</cp:coreProperties>
</file>