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5"/>
  </p:notesMasterIdLst>
  <p:sldIdLst>
    <p:sldId id="256" r:id="rId3"/>
    <p:sldId id="426" r:id="rId4"/>
    <p:sldId id="427" r:id="rId5"/>
    <p:sldId id="428" r:id="rId6"/>
    <p:sldId id="257" r:id="rId7"/>
    <p:sldId id="429" r:id="rId8"/>
    <p:sldId id="431" r:id="rId9"/>
    <p:sldId id="433" r:id="rId10"/>
    <p:sldId id="435" r:id="rId11"/>
    <p:sldId id="436" r:id="rId12"/>
    <p:sldId id="437" r:id="rId13"/>
    <p:sldId id="440" r:id="rId14"/>
    <p:sldId id="441" r:id="rId15"/>
    <p:sldId id="442" r:id="rId16"/>
    <p:sldId id="445" r:id="rId17"/>
    <p:sldId id="446" r:id="rId18"/>
    <p:sldId id="659" r:id="rId19"/>
    <p:sldId id="449" r:id="rId20"/>
    <p:sldId id="450" r:id="rId21"/>
    <p:sldId id="451" r:id="rId22"/>
    <p:sldId id="453" r:id="rId23"/>
    <p:sldId id="452" r:id="rId24"/>
    <p:sldId id="454" r:id="rId25"/>
    <p:sldId id="455" r:id="rId26"/>
    <p:sldId id="456" r:id="rId27"/>
    <p:sldId id="457" r:id="rId28"/>
    <p:sldId id="468" r:id="rId29"/>
    <p:sldId id="483" r:id="rId30"/>
    <p:sldId id="473" r:id="rId31"/>
    <p:sldId id="486" r:id="rId32"/>
    <p:sldId id="484" r:id="rId33"/>
    <p:sldId id="485" r:id="rId34"/>
    <p:sldId id="493" r:id="rId35"/>
    <p:sldId id="494" r:id="rId36"/>
    <p:sldId id="507" r:id="rId37"/>
    <p:sldId id="510" r:id="rId38"/>
    <p:sldId id="511" r:id="rId39"/>
    <p:sldId id="498" r:id="rId40"/>
    <p:sldId id="512" r:id="rId41"/>
    <p:sldId id="513" r:id="rId42"/>
    <p:sldId id="514" r:id="rId43"/>
    <p:sldId id="517" r:id="rId44"/>
    <p:sldId id="522" r:id="rId45"/>
    <p:sldId id="593" r:id="rId46"/>
    <p:sldId id="594" r:id="rId47"/>
    <p:sldId id="595" r:id="rId48"/>
    <p:sldId id="596" r:id="rId49"/>
    <p:sldId id="597" r:id="rId50"/>
    <p:sldId id="598" r:id="rId51"/>
    <p:sldId id="599" r:id="rId52"/>
    <p:sldId id="600" r:id="rId53"/>
    <p:sldId id="607" r:id="rId54"/>
    <p:sldId id="608" r:id="rId55"/>
    <p:sldId id="609" r:id="rId56"/>
    <p:sldId id="610" r:id="rId57"/>
    <p:sldId id="611" r:id="rId58"/>
    <p:sldId id="612" r:id="rId59"/>
    <p:sldId id="613" r:id="rId60"/>
    <p:sldId id="614" r:id="rId61"/>
    <p:sldId id="615" r:id="rId62"/>
    <p:sldId id="616" r:id="rId63"/>
    <p:sldId id="619" r:id="rId64"/>
    <p:sldId id="620" r:id="rId65"/>
    <p:sldId id="642" r:id="rId66"/>
    <p:sldId id="643" r:id="rId67"/>
    <p:sldId id="644" r:id="rId68"/>
    <p:sldId id="649" r:id="rId69"/>
    <p:sldId id="650" r:id="rId70"/>
    <p:sldId id="651" r:id="rId71"/>
    <p:sldId id="656" r:id="rId72"/>
    <p:sldId id="657" r:id="rId73"/>
    <p:sldId id="658" r:id="rId74"/>
  </p:sldIdLst>
  <p:sldSz cx="12192000" cy="6858000"/>
  <p:notesSz cx="6858000" cy="9144000"/>
  <p:embeddedFontLst>
    <p:embeddedFont>
      <p:font typeface="微软雅黑" panose="020B0503020204020204" pitchFamily="34" charset="-122"/>
      <p:regular r:id="rId80"/>
    </p:embeddedFont>
    <p:embeddedFont>
      <p:font typeface="Arial Narrow" panose="020B0606020202030204" pitchFamily="34" charset="0"/>
      <p:regular r:id="rId81"/>
      <p:bold r:id="rId82"/>
      <p:italic r:id="rId83"/>
      <p:boldItalic r:id="rId84"/>
    </p:embeddedFont>
    <p:embeddedFont>
      <p:font typeface="等线" panose="02010600030101010101" charset="-122"/>
      <p:regular r:id="rId85"/>
    </p:embeddedFont>
    <p:embeddedFont>
      <p:font typeface="方正隶变_GBK" panose="02000000000000000000" charset="-122"/>
      <p:regular r:id="rId86"/>
    </p:embeddedFont>
    <p:embeddedFont>
      <p:font typeface="华文楷体" panose="02010600040101010101" charset="-122"/>
      <p:regular r:id="rId87"/>
    </p:embeddedFont>
    <p:embeddedFont>
      <p:font typeface="Verdana" panose="020B0604030504040204" charset="0"/>
      <p:regular r:id="rId88"/>
      <p:bold r:id="rId89"/>
      <p:italic r:id="rId90"/>
      <p:boldItalic r:id="rId91"/>
    </p:embeddedFont>
    <p:embeddedFont>
      <p:font typeface="Calibri" panose="020F0502020204030204" charset="0"/>
      <p:regular r:id="rId92"/>
      <p:bold r:id="rId93"/>
      <p:italic r:id="rId94"/>
      <p:boldItalic r:id="rId95"/>
    </p:embeddedFont>
    <p:embeddedFont>
      <p:font typeface="楷体" panose="02010609060101010101" pitchFamily="49" charset="-122"/>
      <p:regular r:id="rId9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CB061F"/>
    <a:srgbClr val="D85263"/>
    <a:srgbClr val="D8090F"/>
    <a:srgbClr val="6B6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09" d="100"/>
          <a:sy n="109"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font" Target="fonts/font17.fntdata"/><Relationship Id="rId95" Type="http://schemas.openxmlformats.org/officeDocument/2006/relationships/font" Target="fonts/font16.fntdata"/><Relationship Id="rId94" Type="http://schemas.openxmlformats.org/officeDocument/2006/relationships/font" Target="fonts/font15.fntdata"/><Relationship Id="rId93" Type="http://schemas.openxmlformats.org/officeDocument/2006/relationships/font" Target="fonts/font14.fntdata"/><Relationship Id="rId92" Type="http://schemas.openxmlformats.org/officeDocument/2006/relationships/font" Target="fonts/font13.fntdata"/><Relationship Id="rId91" Type="http://schemas.openxmlformats.org/officeDocument/2006/relationships/font" Target="fonts/font12.fntdata"/><Relationship Id="rId90" Type="http://schemas.openxmlformats.org/officeDocument/2006/relationships/font" Target="fonts/font11.fntdata"/><Relationship Id="rId9" Type="http://schemas.openxmlformats.org/officeDocument/2006/relationships/slide" Target="slides/slide7.xml"/><Relationship Id="rId89" Type="http://schemas.openxmlformats.org/officeDocument/2006/relationships/font" Target="fonts/font10.fntdata"/><Relationship Id="rId88" Type="http://schemas.openxmlformats.org/officeDocument/2006/relationships/font" Target="fonts/font9.fntdata"/><Relationship Id="rId87" Type="http://schemas.openxmlformats.org/officeDocument/2006/relationships/font" Target="fonts/font8.fntdata"/><Relationship Id="rId86" Type="http://schemas.openxmlformats.org/officeDocument/2006/relationships/font" Target="fonts/font7.fntdata"/><Relationship Id="rId85" Type="http://schemas.openxmlformats.org/officeDocument/2006/relationships/font" Target="fonts/font6.fntdata"/><Relationship Id="rId84" Type="http://schemas.openxmlformats.org/officeDocument/2006/relationships/font" Target="fonts/font5.fntdata"/><Relationship Id="rId83" Type="http://schemas.openxmlformats.org/officeDocument/2006/relationships/font" Target="fonts/font4.fntdata"/><Relationship Id="rId82" Type="http://schemas.openxmlformats.org/officeDocument/2006/relationships/font" Target="fonts/font3.fntdata"/><Relationship Id="rId81" Type="http://schemas.openxmlformats.org/officeDocument/2006/relationships/font" Target="fonts/font2.fntdata"/><Relationship Id="rId80" Type="http://schemas.openxmlformats.org/officeDocument/2006/relationships/font" Target="fonts/font1.fntdata"/><Relationship Id="rId8" Type="http://schemas.openxmlformats.org/officeDocument/2006/relationships/slide" Target="slides/slide6.xml"/><Relationship Id="rId79" Type="http://schemas.openxmlformats.org/officeDocument/2006/relationships/commentAuthors" Target="commentAuthors.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notesMaster" Target="notesMasters/notesMaster1.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80E811-2864-46DC-B16A-A1BEA3F6EF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DBE14-E4D2-4F6F-8423-4156BA1D28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87789"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rot="0">
            <a:off x="448945" y="269875"/>
            <a:ext cx="389255" cy="664210"/>
            <a:chOff x="321973" y="251081"/>
            <a:chExt cx="905327" cy="1269992"/>
          </a:xfrm>
        </p:grpSpPr>
        <p:sp>
          <p:nvSpPr>
            <p:cNvPr id="12" name="等腰三角形 11"/>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等腰三角形 12"/>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占位符 2"/>
          <p:cNvSpPr>
            <a:spLocks noGrp="1"/>
          </p:cNvSpPr>
          <p:nvPr>
            <p:ph type="body" idx="1"/>
          </p:nvPr>
        </p:nvSpPr>
        <p:spPr>
          <a:xfrm>
            <a:off x="838200" y="1259840"/>
            <a:ext cx="10022840" cy="4917440"/>
          </a:xfrm>
          <a:prstGeom prst="rect">
            <a:avLst/>
          </a:prstGeom>
        </p:spPr>
        <p:txBody>
          <a:bodyPr vert="horz" lIns="91440" tIns="45720" rIns="91440" bIns="45720" rtlCol="0">
            <a:normAutofit/>
          </a:bodyPr>
          <a:lstStyle>
            <a:lvl1pPr marL="0" indent="0">
              <a:buNone/>
              <a:defRPr sz="2400">
                <a:latin typeface="华文楷体" panose="02010600040101010101" charset="-122"/>
                <a:ea typeface="华文楷体" panose="02010600040101010101" charset="-122"/>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zh-CN" altLang="en-US" smtClean="0"/>
              <a:t>单击此处编辑母版文本样式</a:t>
            </a:r>
            <a:endParaRPr lang="zh-CN" altLang="en-US"/>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lang="zh-CN" altLang="en-US" smtClean="0"/>
              <a:t>单击此处编辑母版文本样式</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321973" y="251081"/>
            <a:ext cx="11355259" cy="6382295"/>
            <a:chOff x="321973" y="251081"/>
            <a:chExt cx="11355259" cy="6382295"/>
          </a:xfrm>
        </p:grpSpPr>
        <p:grpSp>
          <p:nvGrpSpPr>
            <p:cNvPr id="8" name="组合 7"/>
            <p:cNvGrpSpPr/>
            <p:nvPr/>
          </p:nvGrpSpPr>
          <p:grpSpPr>
            <a:xfrm>
              <a:off x="321973" y="251081"/>
              <a:ext cx="719427" cy="1009212"/>
              <a:chOff x="321973" y="251081"/>
              <a:chExt cx="905327" cy="1269992"/>
            </a:xfrm>
          </p:grpSpPr>
          <p:sp>
            <p:nvSpPr>
              <p:cNvPr id="12" name="等腰三角形 11"/>
              <p:cNvSpPr/>
              <p:nvPr/>
            </p:nvSpPr>
            <p:spPr>
              <a:xfrm rot="5400000">
                <a:off x="249547" y="323507"/>
                <a:ext cx="1050180" cy="905327"/>
              </a:xfrm>
              <a:prstGeom prst="triangl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27734" y="828161"/>
                <a:ext cx="744238" cy="641585"/>
              </a:xfrm>
              <a:prstGeom prst="triangle">
                <a:avLst/>
              </a:prstGeom>
              <a:solidFill>
                <a:srgbClr val="CB061F"/>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0860091" y="5452783"/>
              <a:ext cx="817141" cy="1180593"/>
              <a:chOff x="10860091" y="5452783"/>
              <a:chExt cx="817141" cy="1180593"/>
            </a:xfrm>
          </p:grpSpPr>
          <p:sp>
            <p:nvSpPr>
              <p:cNvPr id="10" name="等腰三角形 9"/>
              <p:cNvSpPr/>
              <p:nvPr/>
            </p:nvSpPr>
            <p:spPr>
              <a:xfrm rot="5400000">
                <a:off x="10804602" y="5508272"/>
                <a:ext cx="804589" cy="693611"/>
              </a:xfrm>
              <a:prstGeom prst="triangle">
                <a:avLst/>
              </a:prstGeom>
              <a:noFill/>
              <a:ln w="28575">
                <a:solidFill>
                  <a:srgbClr val="CB06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flipH="1">
                <a:off x="11169271" y="6125414"/>
                <a:ext cx="545588" cy="470335"/>
              </a:xfrm>
              <a:prstGeom prst="triangle">
                <a:avLst/>
              </a:prstGeom>
              <a:solidFill>
                <a:schemeClr val="bg1">
                  <a:lumMod val="7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13"/>
          <p:cNvSpPr/>
          <p:nvPr userDrawn="1"/>
        </p:nvSpPr>
        <p:spPr>
          <a:xfrm>
            <a:off x="1905" y="0"/>
            <a:ext cx="12187789"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838200" y="1259840"/>
            <a:ext cx="10022840" cy="4917440"/>
          </a:xfrm>
          <a:prstGeom prst="rect">
            <a:avLst/>
          </a:prstGeom>
        </p:spPr>
        <p:txBody>
          <a:bodyPr vert="horz" lIns="91440" tIns="45720" rIns="91440" bIns="45720" rtlCol="0">
            <a:normAutofit/>
          </a:bodyPr>
          <a:lstStyle>
            <a:lvl1pPr>
              <a:defRPr sz="2400">
                <a:latin typeface="华文楷体" panose="02010600040101010101" charset="-122"/>
                <a:ea typeface="华文楷体" panose="02010600040101010101" charset="-122"/>
              </a:defRPr>
            </a:lvl1pPr>
            <a:lvl2pPr marL="457200" indent="0">
              <a:buNone/>
              <a:defRPr>
                <a:latin typeface="华文楷体" panose="02010600040101010101" charset="-122"/>
                <a:ea typeface="华文楷体" panose="02010600040101010101" charset="-122"/>
              </a:defRPr>
            </a:lvl2pPr>
            <a:lvl3pPr marL="914400" indent="0">
              <a:buNone/>
              <a:defRPr>
                <a:latin typeface="华文楷体" panose="02010600040101010101" charset="-122"/>
                <a:ea typeface="华文楷体" panose="02010600040101010101" charset="-122"/>
              </a:defRPr>
            </a:lvl3pPr>
            <a:lvl4pPr marL="1371600" indent="0">
              <a:buNone/>
              <a:defRPr>
                <a:latin typeface="华文楷体" panose="02010600040101010101" charset="-122"/>
                <a:ea typeface="华文楷体" panose="02010600040101010101" charset="-122"/>
              </a:defRPr>
            </a:lvl4pPr>
            <a:lvl5pPr marL="1828800" indent="0">
              <a:buNone/>
              <a:defRPr>
                <a:latin typeface="华文楷体" panose="02010600040101010101" charset="-122"/>
                <a:ea typeface="华文楷体" panose="02010600040101010101" charset="-122"/>
              </a:defRPr>
            </a:lvl5pPr>
          </a:lstStyle>
          <a:p>
            <a:pPr lvl="0"/>
            <a:r>
              <a:rPr lang="zh-CN" altLang="en-US" smtClean="0"/>
              <a:t>单击此处编辑母版文本样式</a:t>
            </a:r>
            <a:endParaRPr lang="zh-CN" altLang="en-US" smtClean="0"/>
          </a:p>
          <a:p>
            <a:pPr lvl="0"/>
            <a:r>
              <a:rPr lang="zh-CN" altLang="en-US" smtClean="0"/>
              <a:t>第三级</a:t>
            </a:r>
            <a:endParaRPr lang="zh-CN" altLang="en-US" smtClean="0"/>
          </a:p>
          <a:p>
            <a:pPr lvl="0"/>
            <a:r>
              <a:rPr lang="zh-CN" altLang="en-US" smtClean="0"/>
              <a:t>第四级</a:t>
            </a:r>
            <a:endParaRPr lang="zh-CN" altLang="en-US" smtClean="0"/>
          </a:p>
          <a:p>
            <a:pPr lvl="0"/>
            <a:r>
              <a:rPr lang="zh-CN" altLang="en-US" smtClean="0"/>
              <a:t>第五级</a:t>
            </a:r>
            <a:endParaRPr lang="zh-CN" altLang="en-US"/>
          </a:p>
        </p:txBody>
      </p:sp>
      <p:sp>
        <p:nvSpPr>
          <p:cNvPr id="6" name="等腰三角形 5"/>
          <p:cNvSpPr/>
          <p:nvPr userDrawn="1"/>
        </p:nvSpPr>
        <p:spPr>
          <a:xfrm rot="5400000">
            <a:off x="10931602" y="5635272"/>
            <a:ext cx="804589" cy="693611"/>
          </a:xfrm>
          <a:prstGeom prst="triangle">
            <a:avLst/>
          </a:prstGeom>
          <a:noFill/>
          <a:ln w="28575">
            <a:solidFill>
              <a:srgbClr val="CB06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等腰三角形 14"/>
          <p:cNvSpPr/>
          <p:nvPr userDrawn="1"/>
        </p:nvSpPr>
        <p:spPr>
          <a:xfrm rot="16200000" flipH="1">
            <a:off x="11296271" y="6252414"/>
            <a:ext cx="545588" cy="470335"/>
          </a:xfrm>
          <a:prstGeom prst="triangle">
            <a:avLst/>
          </a:prstGeom>
          <a:solidFill>
            <a:schemeClr val="bg1">
              <a:lumMod val="7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占位符 15"/>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28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r>
              <a:rPr lang="zh-CN" altLang="en-US" smtClean="0"/>
              <a:t>单击此处编辑母版文本样式</a:t>
            </a:r>
            <a:endParaRPr lang="zh-CN" altLang="en-US"/>
          </a:p>
        </p:txBody>
      </p:sp>
      <p:grpSp>
        <p:nvGrpSpPr>
          <p:cNvPr id="2" name="组合 1"/>
          <p:cNvGrpSpPr/>
          <p:nvPr userDrawn="1"/>
        </p:nvGrpSpPr>
        <p:grpSpPr>
          <a:xfrm rot="0">
            <a:off x="448945" y="269875"/>
            <a:ext cx="389255" cy="664210"/>
            <a:chOff x="321973" y="251081"/>
            <a:chExt cx="905327" cy="1269992"/>
          </a:xfrm>
        </p:grpSpPr>
        <p:sp>
          <p:nvSpPr>
            <p:cNvPr id="17" name="等腰三角形 16"/>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等腰三角形 17"/>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DA866-4662-424E-9091-F85729D1C31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02A9F-F451-4370-9936-79D76DA6AD34}" type="slidenum">
              <a:rPr lang="zh-CN" altLang="en-US" smtClean="0"/>
            </a:fld>
            <a:endParaRPr lang="zh-CN" altLang="en-US"/>
          </a:p>
        </p:txBody>
      </p:sp>
      <p:sp>
        <p:nvSpPr>
          <p:cNvPr id="16" name="文本占位符 15"/>
          <p:cNvSpPr>
            <a:spLocks noGrp="1"/>
          </p:cNvSpPr>
          <p:nvPr userDrawn="1"/>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4000">
                <a:solidFill>
                  <a:srgbClr val="CB061F"/>
                </a:solidFill>
              </a:defRPr>
            </a:lvl1pPr>
            <a:lvl2pPr marL="457200" indent="0">
              <a:buNone/>
              <a:defRPr/>
            </a:lvl2pPr>
            <a:lvl3pPr marL="914400" indent="0">
              <a:buNone/>
              <a:defRPr/>
            </a:lvl3pPr>
          </a:lstStyle>
          <a:p>
            <a:pPr lvl="0"/>
            <a:r>
              <a:rPr lang="zh-CN" altLang="en-US" smtClean="0"/>
              <a:t>单击此处编辑母版文本样式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1.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7" Type="http://schemas.openxmlformats.org/officeDocument/2006/relationships/slideLayout" Target="../slideLayouts/slideLayout1.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4" Type="http://schemas.openxmlformats.org/officeDocument/2006/relationships/slideLayout" Target="../slideLayouts/slideLayout1.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4" Type="http://schemas.openxmlformats.org/officeDocument/2006/relationships/slideLayout" Target="../slideLayouts/slideLayout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4" Type="http://schemas.openxmlformats.org/officeDocument/2006/relationships/slideLayout" Target="../slideLayouts/slideLayout1.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3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4" Type="http://schemas.openxmlformats.org/officeDocument/2006/relationships/slideLayout" Target="../slideLayouts/slideLayout1.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0" Type="http://schemas.openxmlformats.org/officeDocument/2006/relationships/slideLayout" Target="../slideLayouts/slideLayout1.xml"/><Relationship Id="rId1" Type="http://schemas.openxmlformats.org/officeDocument/2006/relationships/tags" Target="../tags/tag98.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49.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0" Type="http://schemas.openxmlformats.org/officeDocument/2006/relationships/slideLayout" Target="../slideLayouts/slideLayout1.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0" Type="http://schemas.openxmlformats.org/officeDocument/2006/relationships/slideLayout" Target="../slideLayouts/slideLayout1.xml"/><Relationship Id="rId1" Type="http://schemas.openxmlformats.org/officeDocument/2006/relationships/tags" Target="../tags/tag124.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0" Type="http://schemas.openxmlformats.org/officeDocument/2006/relationships/slideLayout" Target="../slideLayouts/slideLayout1.xml"/><Relationship Id="rId1" Type="http://schemas.openxmlformats.org/officeDocument/2006/relationships/tags" Target="../tags/tag1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5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0" Type="http://schemas.openxmlformats.org/officeDocument/2006/relationships/slideLayout" Target="../slideLayouts/slideLayout1.xml"/><Relationship Id="rId1" Type="http://schemas.openxmlformats.org/officeDocument/2006/relationships/tags" Target="../tags/tag150.xml"/></Relationships>
</file>

<file path=ppt/slides/_rels/slide57.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0" Type="http://schemas.openxmlformats.org/officeDocument/2006/relationships/slideLayout" Target="../slideLayouts/slideLayout1.xml"/><Relationship Id="rId1" Type="http://schemas.openxmlformats.org/officeDocument/2006/relationships/tags" Target="../tags/tag15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0" Type="http://schemas.openxmlformats.org/officeDocument/2006/relationships/slideLayout" Target="../slideLayouts/slideLayout1.xml"/><Relationship Id="rId1" Type="http://schemas.openxmlformats.org/officeDocument/2006/relationships/tags" Target="../tags/tag172.xml"/></Relationships>
</file>

<file path=ppt/slides/_rels/slide61.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0" Type="http://schemas.openxmlformats.org/officeDocument/2006/relationships/slideLayout" Target="../slideLayouts/slideLayout1.xml"/><Relationship Id="rId1" Type="http://schemas.openxmlformats.org/officeDocument/2006/relationships/tags" Target="../tags/tag18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0" Type="http://schemas.openxmlformats.org/officeDocument/2006/relationships/slideLayout" Target="../slideLayouts/slideLayout1.xml"/><Relationship Id="rId1" Type="http://schemas.openxmlformats.org/officeDocument/2006/relationships/tags" Target="../tags/tag190.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68.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4" Type="http://schemas.openxmlformats.org/officeDocument/2006/relationships/slideLayout" Target="../slideLayouts/slideLayout1.xml"/><Relationship Id="rId13" Type="http://schemas.openxmlformats.org/officeDocument/2006/relationships/tags" Target="../tags/tag215.xml"/><Relationship Id="rId12" Type="http://schemas.openxmlformats.org/officeDocument/2006/relationships/tags" Target="../tags/tag214.xml"/><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tags" Target="../tags/tag203.xml"/></Relationships>
</file>

<file path=ppt/slides/_rels/slide69.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4" Type="http://schemas.openxmlformats.org/officeDocument/2006/relationships/slideLayout" Target="../slideLayouts/slideLayout1.xml"/><Relationship Id="rId13" Type="http://schemas.openxmlformats.org/officeDocument/2006/relationships/tags" Target="../tags/tag228.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tags" Target="../tags/tag2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0" Type="http://schemas.openxmlformats.org/officeDocument/2006/relationships/slideLayout" Target="../slideLayouts/slideLayout1.xml"/><Relationship Id="rId1" Type="http://schemas.openxmlformats.org/officeDocument/2006/relationships/tags" Target="../tags/tag2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5400000">
            <a:off x="633350" y="1721364"/>
            <a:ext cx="4324228" cy="3727783"/>
          </a:xfrm>
          <a:prstGeom prst="triangle">
            <a:avLst/>
          </a:prstGeom>
          <a:solidFill>
            <a:schemeClr val="accent1">
              <a:lumMod val="40000"/>
              <a:lumOff val="60000"/>
            </a:schemeClr>
          </a:solidFill>
          <a:ln w="984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830278" y="4186774"/>
            <a:ext cx="951499" cy="820258"/>
          </a:xfrm>
          <a:prstGeom prst="triangle">
            <a:avLst/>
          </a:prstGeom>
          <a:solidFill>
            <a:schemeClr val="bg1">
              <a:lumMod val="8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10601821" y="5393972"/>
            <a:ext cx="804589" cy="693611"/>
          </a:xfrm>
          <a:prstGeom prst="triangle">
            <a:avLst/>
          </a:prstGeom>
          <a:solidFill>
            <a:schemeClr val="accent1">
              <a:lumMod val="40000"/>
              <a:lumOff val="60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flipH="1">
            <a:off x="10966490" y="6011114"/>
            <a:ext cx="545588" cy="470335"/>
          </a:xfrm>
          <a:prstGeom prst="triangle">
            <a:avLst/>
          </a:prstGeom>
          <a:solidFill>
            <a:schemeClr val="tx1">
              <a:lumMod val="75000"/>
              <a:lumOff val="2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1"/>
          <a:srcRect l="15222" t="2705" r="13757"/>
          <a:stretch>
            <a:fillRect/>
          </a:stretch>
        </p:blipFill>
        <p:spPr>
          <a:xfrm>
            <a:off x="723900" y="2532380"/>
            <a:ext cx="3211195" cy="2892425"/>
          </a:xfrm>
          <a:custGeom>
            <a:avLst/>
            <a:gdLst>
              <a:gd name="connsiteX0" fmla="*/ 0 w 3820112"/>
              <a:gd name="connsiteY0" fmla="*/ 0 h 3441291"/>
              <a:gd name="connsiteX1" fmla="*/ 3820112 w 3820112"/>
              <a:gd name="connsiteY1" fmla="*/ 350451 h 3441291"/>
              <a:gd name="connsiteX2" fmla="*/ 1654750 w 3820112"/>
              <a:gd name="connsiteY2" fmla="*/ 3441291 h 3441291"/>
              <a:gd name="connsiteX3" fmla="*/ 1595364 w 3820112"/>
              <a:gd name="connsiteY3" fmla="*/ 3441291 h 3441291"/>
            </a:gdLst>
            <a:ahLst/>
            <a:cxnLst>
              <a:cxn ang="0">
                <a:pos x="connsiteX0" y="connsiteY0"/>
              </a:cxn>
              <a:cxn ang="0">
                <a:pos x="connsiteX1" y="connsiteY1"/>
              </a:cxn>
              <a:cxn ang="0">
                <a:pos x="connsiteX2" y="connsiteY2"/>
              </a:cxn>
              <a:cxn ang="0">
                <a:pos x="connsiteX3" y="connsiteY3"/>
              </a:cxn>
            </a:cxnLst>
            <a:rect l="l" t="t" r="r" b="b"/>
            <a:pathLst>
              <a:path w="3820112" h="3441291">
                <a:moveTo>
                  <a:pt x="0" y="0"/>
                </a:moveTo>
                <a:lnTo>
                  <a:pt x="3820112" y="350451"/>
                </a:lnTo>
                <a:lnTo>
                  <a:pt x="1654750" y="3441291"/>
                </a:lnTo>
                <a:lnTo>
                  <a:pt x="1595364" y="3441291"/>
                </a:lnTo>
                <a:close/>
              </a:path>
            </a:pathLst>
          </a:custGeom>
        </p:spPr>
      </p:pic>
      <p:sp>
        <p:nvSpPr>
          <p:cNvPr id="11" name="TextBox 20"/>
          <p:cNvSpPr txBox="1"/>
          <p:nvPr/>
        </p:nvSpPr>
        <p:spPr>
          <a:xfrm>
            <a:off x="6822738" y="2948267"/>
            <a:ext cx="3201670" cy="808355"/>
          </a:xfrm>
          <a:prstGeom prst="rect">
            <a:avLst/>
          </a:prstGeom>
          <a:noFill/>
        </p:spPr>
        <p:txBody>
          <a:bodyPr wrap="none" lIns="70907" tIns="35454" rIns="70907" bIns="35454" rtlCol="0">
            <a:spAutoFit/>
          </a:bodyPr>
          <a:lstStyle/>
          <a:p>
            <a:pPr algn="ctr"/>
            <a:r>
              <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rPr>
              <a:t>组织行为学</a:t>
            </a:r>
            <a:endPar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endParaRPr>
          </a:p>
        </p:txBody>
      </p:sp>
      <p:sp>
        <p:nvSpPr>
          <p:cNvPr id="12" name="TextBox 20"/>
          <p:cNvSpPr txBox="1"/>
          <p:nvPr/>
        </p:nvSpPr>
        <p:spPr>
          <a:xfrm>
            <a:off x="6443122" y="3836001"/>
            <a:ext cx="3960440" cy="285115"/>
          </a:xfrm>
          <a:prstGeom prst="rect">
            <a:avLst/>
          </a:prstGeom>
          <a:noFill/>
        </p:spPr>
        <p:txBody>
          <a:bodyPr wrap="square" lIns="70907" tIns="35454" rIns="70907" bIns="35454" rtlCol="0">
            <a:spAutoFit/>
          </a:bodyPr>
          <a:lstStyle/>
          <a:p>
            <a:pPr algn="ctr"/>
            <a:r>
              <a:rPr lang="zh-CN" altLang="en-US" sz="1400" dirty="0">
                <a:solidFill>
                  <a:schemeClr val="tx1">
                    <a:lumMod val="65000"/>
                    <a:lumOff val="35000"/>
                  </a:schemeClr>
                </a:solidFill>
                <a:latin typeface="Arial Narrow" panose="020B0606020202030204" pitchFamily="34" charset="0"/>
                <a:ea typeface="方正兰亭准黑_GBK" panose="02000000000000000000" pitchFamily="2" charset="-122"/>
              </a:rPr>
              <a:t>心理支配行为，行为反衬心理，组行你行不行。</a:t>
            </a:r>
            <a:endParaRPr lang="zh-CN" altLang="en-US" sz="1400" dirty="0">
              <a:solidFill>
                <a:schemeClr val="tx1">
                  <a:lumMod val="65000"/>
                  <a:lumOff val="35000"/>
                </a:schemeClr>
              </a:solidFill>
              <a:latin typeface="Arial Narrow" panose="020B0606020202030204" pitchFamily="34" charset="0"/>
              <a:ea typeface="方正兰亭准黑_GBK" panose="02000000000000000000" pitchFamily="2" charset="-122"/>
            </a:endParaRPr>
          </a:p>
        </p:txBody>
      </p:sp>
      <p:sp>
        <p:nvSpPr>
          <p:cNvPr id="13" name="TextBox 20"/>
          <p:cNvSpPr txBox="1"/>
          <p:nvPr/>
        </p:nvSpPr>
        <p:spPr>
          <a:xfrm>
            <a:off x="7816215" y="4423410"/>
            <a:ext cx="2093595" cy="346710"/>
          </a:xfrm>
          <a:prstGeom prst="rect">
            <a:avLst/>
          </a:prstGeom>
          <a:solidFill>
            <a:schemeClr val="accent1">
              <a:lumMod val="40000"/>
              <a:lumOff val="60000"/>
            </a:schemeClr>
          </a:solidFill>
        </p:spPr>
        <p:txBody>
          <a:bodyPr wrap="square" lIns="70907" tIns="35454" rIns="70907" bIns="35454" rtlCol="0">
            <a:spAutoFit/>
          </a:bodyPr>
          <a:lstStyle/>
          <a:p>
            <a:pPr algn="ctr"/>
            <a:r>
              <a:rPr lang="zh-CN" altLang="en-US" dirty="0">
                <a:solidFill>
                  <a:schemeClr val="tx1">
                    <a:lumMod val="85000"/>
                    <a:lumOff val="15000"/>
                  </a:schemeClr>
                </a:solidFill>
                <a:latin typeface="方正兰亭准黑_GBK" panose="02000000000000000000" pitchFamily="2" charset="-122"/>
                <a:ea typeface="方正兰亭准黑_GBK" panose="02000000000000000000" pitchFamily="2" charset="-122"/>
              </a:rPr>
              <a:t>老师：  </a:t>
            </a:r>
            <a:r>
              <a:rPr lang="en-US" altLang="zh-CN" dirty="0">
                <a:solidFill>
                  <a:schemeClr val="tx1">
                    <a:lumMod val="85000"/>
                    <a:lumOff val="15000"/>
                  </a:schemeClr>
                </a:solidFill>
                <a:latin typeface="方正兰亭准黑_GBK" panose="02000000000000000000" pitchFamily="2" charset="-122"/>
                <a:ea typeface="方正兰亭准黑_GBK" panose="02000000000000000000" pitchFamily="2" charset="-122"/>
              </a:rPr>
              <a:t>________</a:t>
            </a:r>
            <a:endParaRPr lang="en-US" altLang="zh-CN" dirty="0">
              <a:solidFill>
                <a:schemeClr val="tx1">
                  <a:lumMod val="85000"/>
                  <a:lumOff val="15000"/>
                </a:schemeClr>
              </a:solidFill>
              <a:latin typeface="方正兰亭准黑_GBK" panose="02000000000000000000" pitchFamily="2" charset="-122"/>
              <a:ea typeface="方正兰亭准黑_GBK" panose="02000000000000000000"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82040" y="1617980"/>
            <a:ext cx="10222230" cy="1198880"/>
          </a:xfrm>
          <a:prstGeom prst="rect">
            <a:avLst/>
          </a:prstGeom>
          <a:noFill/>
        </p:spPr>
        <p:txBody>
          <a:bodyPr wrap="square" rtlCol="0" anchor="t">
            <a:spAutoFit/>
          </a:bodyPr>
          <a:p>
            <a:pPr fontAlgn="auto">
              <a:lnSpc>
                <a:spcPct val="150000"/>
              </a:lnSpc>
            </a:pPr>
            <a:r>
              <a:rPr lang="zh-CN" altLang="en-US" sz="2400">
                <a:solidFill>
                  <a:srgbClr val="404040"/>
                </a:solidFill>
                <a:latin typeface="微软雅黑" panose="020B0503020204020204" pitchFamily="34" charset="-122"/>
                <a:ea typeface="微软雅黑" panose="020B0503020204020204" pitchFamily="34" charset="-122"/>
                <a:sym typeface="+mn-ea"/>
              </a:rPr>
              <a:t>组织行为学是行为科学在管理领域的应用，是综合运用各种与人的行为有关的知识，</a:t>
            </a:r>
            <a:r>
              <a:rPr lang="zh-CN" altLang="en-US" sz="2400" b="1" u="sng">
                <a:solidFill>
                  <a:srgbClr val="404040"/>
                </a:solidFill>
                <a:latin typeface="微软雅黑" panose="020B0503020204020204" pitchFamily="34" charset="-122"/>
                <a:ea typeface="微软雅黑" panose="020B0503020204020204" pitchFamily="34" charset="-122"/>
                <a:sym typeface="+mn-ea"/>
              </a:rPr>
              <a:t>研究一定组织中人的心理和行为规律</a:t>
            </a:r>
            <a:r>
              <a:rPr lang="zh-CN" altLang="en-US" sz="2400">
                <a:solidFill>
                  <a:srgbClr val="404040"/>
                </a:solidFill>
                <a:latin typeface="微软雅黑" panose="020B0503020204020204" pitchFamily="34" charset="-122"/>
                <a:ea typeface="微软雅黑" panose="020B0503020204020204" pitchFamily="34" charset="-122"/>
                <a:sym typeface="+mn-ea"/>
              </a:rPr>
              <a:t>的科学。</a:t>
            </a:r>
            <a:endParaRPr lang="zh-CN" altLang="en-US" sz="2400">
              <a:solidFill>
                <a:srgbClr val="404040"/>
              </a:solidFill>
              <a:latin typeface="微软雅黑" panose="020B0503020204020204" pitchFamily="34" charset="-122"/>
              <a:ea typeface="微软雅黑" panose="020B0503020204020204" pitchFamily="34" charset="-122"/>
              <a:sym typeface="+mn-ea"/>
            </a:endParaRPr>
          </a:p>
        </p:txBody>
      </p:sp>
      <p:grpSp>
        <p:nvGrpSpPr>
          <p:cNvPr id="28" name="组合 27"/>
          <p:cNvGrpSpPr/>
          <p:nvPr/>
        </p:nvGrpSpPr>
        <p:grpSpPr>
          <a:xfrm>
            <a:off x="1795145" y="2978150"/>
            <a:ext cx="8714105" cy="1551940"/>
            <a:chOff x="2077" y="6896"/>
            <a:chExt cx="11196" cy="2444"/>
          </a:xfrm>
        </p:grpSpPr>
        <p:sp>
          <p:nvSpPr>
            <p:cNvPr id="23" name="下箭头 22"/>
            <p:cNvSpPr/>
            <p:nvPr/>
          </p:nvSpPr>
          <p:spPr>
            <a:xfrm>
              <a:off x="7385" y="6896"/>
              <a:ext cx="581" cy="456"/>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2400" dirty="0" smtClean="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6" name="文本框 25"/>
            <p:cNvSpPr txBox="1"/>
            <p:nvPr/>
          </p:nvSpPr>
          <p:spPr>
            <a:xfrm>
              <a:off x="2077" y="7607"/>
              <a:ext cx="10116" cy="725"/>
            </a:xfrm>
            <a:prstGeom prst="rect">
              <a:avLst/>
            </a:prstGeom>
            <a:noFill/>
          </p:spPr>
          <p:txBody>
            <a:bodyPr wrap="square" rtlCol="0">
              <a:spAutoFit/>
            </a:bodyPr>
            <a:p>
              <a:r>
                <a:rPr lang="zh-CN" altLang="en-US" sz="2400" dirty="0">
                  <a:latin typeface="华文楷体" panose="02010600040101010101" charset="-122"/>
                  <a:ea typeface="华文楷体" panose="02010600040101010101" charset="-122"/>
                  <a:sym typeface="+mn-ea"/>
                </a:rPr>
                <a:t>组织行为学的研究对象是</a:t>
              </a:r>
              <a:r>
                <a:rPr lang="zh-CN" altLang="en-US" sz="2400" b="1" dirty="0">
                  <a:solidFill>
                    <a:schemeClr val="tx1">
                      <a:lumMod val="85000"/>
                      <a:lumOff val="15000"/>
                    </a:schemeClr>
                  </a:solidFill>
                  <a:latin typeface="华文楷体" panose="02010600040101010101" charset="-122"/>
                  <a:ea typeface="华文楷体" panose="02010600040101010101" charset="-122"/>
                  <a:sym typeface="+mn-ea"/>
                </a:rPr>
                <a:t>人的</a:t>
              </a:r>
              <a:r>
                <a:rPr lang="zh-CN" altLang="en-US" sz="2400" b="1" u="sng" dirty="0">
                  <a:solidFill>
                    <a:srgbClr val="FF0000"/>
                  </a:solidFill>
                  <a:latin typeface="华文楷体" panose="02010600040101010101" charset="-122"/>
                  <a:ea typeface="华文楷体" panose="02010600040101010101" charset="-122"/>
                  <a:sym typeface="+mn-ea"/>
                </a:rPr>
                <a:t>心理</a:t>
              </a:r>
              <a:r>
                <a:rPr lang="zh-CN" altLang="en-US" sz="2400" b="1" u="sng" dirty="0">
                  <a:solidFill>
                    <a:schemeClr val="tx1">
                      <a:lumMod val="85000"/>
                      <a:lumOff val="15000"/>
                    </a:schemeClr>
                  </a:solidFill>
                  <a:latin typeface="华文楷体" panose="02010600040101010101" charset="-122"/>
                  <a:ea typeface="华文楷体" panose="02010600040101010101" charset="-122"/>
                  <a:sym typeface="+mn-ea"/>
                </a:rPr>
                <a:t>和</a:t>
              </a:r>
              <a:r>
                <a:rPr lang="zh-CN" altLang="en-US" sz="2400" b="1" u="sng" dirty="0">
                  <a:solidFill>
                    <a:srgbClr val="FF0000"/>
                  </a:solidFill>
                  <a:latin typeface="华文楷体" panose="02010600040101010101" charset="-122"/>
                  <a:ea typeface="华文楷体" panose="02010600040101010101" charset="-122"/>
                  <a:sym typeface="+mn-ea"/>
                </a:rPr>
                <a:t>行为</a:t>
              </a:r>
              <a:r>
                <a:rPr lang="zh-CN" altLang="en-US" sz="2400" b="1" u="sng" dirty="0">
                  <a:solidFill>
                    <a:schemeClr val="tx1">
                      <a:lumMod val="85000"/>
                      <a:lumOff val="15000"/>
                    </a:schemeClr>
                  </a:solidFill>
                  <a:latin typeface="华文楷体" panose="02010600040101010101" charset="-122"/>
                  <a:ea typeface="华文楷体" panose="02010600040101010101" charset="-122"/>
                  <a:sym typeface="+mn-ea"/>
                </a:rPr>
                <a:t> </a:t>
              </a:r>
              <a:r>
                <a:rPr lang="zh-CN" altLang="en-US" sz="2400" b="1" dirty="0">
                  <a:latin typeface="华文楷体" panose="02010600040101010101" charset="-122"/>
                  <a:ea typeface="华文楷体" panose="02010600040101010101" charset="-122"/>
                  <a:sym typeface="+mn-ea"/>
                </a:rPr>
                <a:t>的规律性。</a:t>
              </a:r>
              <a:endParaRPr lang="zh-CN" altLang="en-US" sz="2400" b="1" dirty="0">
                <a:latin typeface="华文楷体" panose="02010600040101010101" charset="-122"/>
                <a:ea typeface="华文楷体" panose="02010600040101010101" charset="-122"/>
                <a:sym typeface="+mn-ea"/>
              </a:endParaRPr>
            </a:p>
          </p:txBody>
        </p:sp>
        <p:sp>
          <p:nvSpPr>
            <p:cNvPr id="27" name="文本框 26"/>
            <p:cNvSpPr txBox="1"/>
            <p:nvPr/>
          </p:nvSpPr>
          <p:spPr>
            <a:xfrm>
              <a:off x="2077" y="8615"/>
              <a:ext cx="11196" cy="725"/>
            </a:xfrm>
            <a:prstGeom prst="rect">
              <a:avLst/>
            </a:prstGeom>
            <a:noFill/>
          </p:spPr>
          <p:txBody>
            <a:bodyPr wrap="square" rtlCol="0">
              <a:spAutoFit/>
            </a:bodyPr>
            <a:p>
              <a:r>
                <a:rPr lang="zh-CN" altLang="en-US" sz="2400" dirty="0">
                  <a:latin typeface="华文楷体" panose="02010600040101010101" charset="-122"/>
                  <a:ea typeface="华文楷体" panose="02010600040101010101" charset="-122"/>
                  <a:sym typeface="+mn-ea"/>
                </a:rPr>
                <a:t>组织行为学的研究范围是</a:t>
              </a:r>
              <a:r>
                <a:rPr lang="zh-CN" altLang="en-US" sz="2400" b="1" u="sng" dirty="0">
                  <a:solidFill>
                    <a:srgbClr val="FF0000"/>
                  </a:solidFill>
                  <a:latin typeface="华文楷体" panose="02010600040101010101" charset="-122"/>
                  <a:ea typeface="华文楷体" panose="02010600040101010101" charset="-122"/>
                  <a:sym typeface="+mn-ea"/>
                </a:rPr>
                <a:t>组织</a:t>
              </a:r>
              <a:r>
                <a:rPr lang="zh-CN" altLang="en-US" sz="2400" b="1" dirty="0">
                  <a:solidFill>
                    <a:schemeClr val="tx1">
                      <a:lumMod val="85000"/>
                      <a:lumOff val="15000"/>
                    </a:schemeClr>
                  </a:solidFill>
                  <a:latin typeface="华文楷体" panose="02010600040101010101" charset="-122"/>
                  <a:ea typeface="华文楷体" panose="02010600040101010101" charset="-122"/>
                  <a:sym typeface="+mn-ea"/>
                </a:rPr>
                <a:t>中人的</a:t>
              </a:r>
              <a:r>
                <a:rPr lang="zh-CN" altLang="en-US" sz="2400" b="1" u="sng" dirty="0">
                  <a:solidFill>
                    <a:schemeClr val="tx1">
                      <a:lumMod val="85000"/>
                      <a:lumOff val="15000"/>
                    </a:schemeClr>
                  </a:solidFill>
                  <a:latin typeface="华文楷体" panose="02010600040101010101" charset="-122"/>
                  <a:ea typeface="华文楷体" panose="02010600040101010101" charset="-122"/>
                  <a:sym typeface="+mn-ea"/>
                </a:rPr>
                <a:t> </a:t>
              </a:r>
              <a:r>
                <a:rPr lang="zh-CN" altLang="en-US" sz="2400" b="1" u="sng" dirty="0">
                  <a:solidFill>
                    <a:srgbClr val="FF0000"/>
                  </a:solidFill>
                  <a:latin typeface="华文楷体" panose="02010600040101010101" charset="-122"/>
                  <a:ea typeface="华文楷体" panose="02010600040101010101" charset="-122"/>
                  <a:sym typeface="+mn-ea"/>
                </a:rPr>
                <a:t>心理</a:t>
              </a:r>
              <a:r>
                <a:rPr lang="zh-CN" altLang="en-US" sz="2400" b="1" u="sng" dirty="0">
                  <a:solidFill>
                    <a:schemeClr val="tx1">
                      <a:lumMod val="85000"/>
                      <a:lumOff val="15000"/>
                    </a:schemeClr>
                  </a:solidFill>
                  <a:latin typeface="华文楷体" panose="02010600040101010101" charset="-122"/>
                  <a:ea typeface="华文楷体" panose="02010600040101010101" charset="-122"/>
                  <a:sym typeface="+mn-ea"/>
                </a:rPr>
                <a:t>和</a:t>
              </a:r>
              <a:r>
                <a:rPr lang="zh-CN" altLang="en-US" sz="2400" b="1" u="sng" dirty="0">
                  <a:solidFill>
                    <a:srgbClr val="FF0000"/>
                  </a:solidFill>
                  <a:latin typeface="华文楷体" panose="02010600040101010101" charset="-122"/>
                  <a:ea typeface="华文楷体" panose="02010600040101010101" charset="-122"/>
                  <a:sym typeface="+mn-ea"/>
                </a:rPr>
                <a:t>行为</a:t>
              </a:r>
              <a:r>
                <a:rPr lang="zh-CN" altLang="en-US" sz="2400" b="1" dirty="0">
                  <a:latin typeface="华文楷体" panose="02010600040101010101" charset="-122"/>
                  <a:ea typeface="华文楷体" panose="02010600040101010101" charset="-122"/>
                  <a:sym typeface="+mn-ea"/>
                </a:rPr>
                <a:t>的规律性</a:t>
              </a:r>
              <a:r>
                <a:rPr lang="zh-CN" altLang="en-US" sz="2400" dirty="0">
                  <a:latin typeface="华文楷体" panose="02010600040101010101" charset="-122"/>
                  <a:ea typeface="华文楷体" panose="02010600040101010101" charset="-122"/>
                  <a:sym typeface="+mn-ea"/>
                </a:rPr>
                <a:t>。</a:t>
              </a:r>
              <a:endParaRPr lang="zh-CN" altLang="en-US" sz="2400" dirty="0">
                <a:latin typeface="华文楷体" panose="02010600040101010101" charset="-122"/>
                <a:ea typeface="华文楷体" panose="02010600040101010101" charset="-122"/>
                <a:sym typeface="+mn-ea"/>
              </a:endParaRPr>
            </a:p>
          </p:txBody>
        </p:sp>
      </p:grpSp>
      <p:grpSp>
        <p:nvGrpSpPr>
          <p:cNvPr id="2" name="组合 1"/>
          <p:cNvGrpSpPr/>
          <p:nvPr/>
        </p:nvGrpSpPr>
        <p:grpSpPr>
          <a:xfrm>
            <a:off x="8056880" y="23495"/>
            <a:ext cx="4145915" cy="1061720"/>
            <a:chOff x="5889" y="2848"/>
            <a:chExt cx="10438" cy="2419"/>
          </a:xfrm>
        </p:grpSpPr>
        <p:sp>
          <p:nvSpPr>
            <p:cNvPr id="6" name="圆角矩形 5"/>
            <p:cNvSpPr/>
            <p:nvPr/>
          </p:nvSpPr>
          <p:spPr>
            <a:xfrm>
              <a:off x="5889" y="3479"/>
              <a:ext cx="4029" cy="11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8"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5"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0996" y="2848"/>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96" y="4636"/>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5" name="文本占位符 4"/>
          <p:cNvSpPr>
            <a:spLocks noGrp="1"/>
          </p:cNvSpPr>
          <p:nvPr>
            <p:ph type="body" idx="13"/>
          </p:nvPr>
        </p:nvSpPr>
        <p:spPr/>
        <p:txBody>
          <a:bodyPr>
            <a:normAutofit/>
          </a:bodyPr>
          <a:p>
            <a:r>
              <a:rPr lang="en-US" altLang="zh-CN"/>
              <a:t>0.1.1 </a:t>
            </a:r>
            <a:r>
              <a:rPr lang="zh-CN" altLang="en-US"/>
              <a:t>组织行为学的概念</a:t>
            </a:r>
            <a:endParaRPr lang="zh-CN" altLang="en-US"/>
          </a:p>
        </p:txBody>
      </p:sp>
      <p:sp>
        <p:nvSpPr>
          <p:cNvPr id="4" name="文本框 3"/>
          <p:cNvSpPr txBox="1"/>
          <p:nvPr/>
        </p:nvSpPr>
        <p:spPr>
          <a:xfrm>
            <a:off x="0" y="23495"/>
            <a:ext cx="323088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0.1.1一、组织行为学的概念及学科性质</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457200" indent="-457200">
              <a:buFont typeface="Wingdings" panose="05000000000000000000" charset="0"/>
              <a:buChar char=""/>
            </a:pPr>
            <a:r>
              <a:rPr lang="zh-CN" altLang="en-US" sz="2800" b="1">
                <a:solidFill>
                  <a:srgbClr val="404040"/>
                </a:solidFill>
                <a:sym typeface="+mn-ea"/>
              </a:rPr>
              <a:t>组织行为学的概念</a:t>
            </a:r>
            <a:r>
              <a:rPr lang="zh-CN" altLang="en-US">
                <a:solidFill>
                  <a:srgbClr val="404040"/>
                </a:solidFill>
                <a:sym typeface="+mn-ea"/>
              </a:rPr>
              <a:t>【</a:t>
            </a:r>
            <a:r>
              <a:rPr lang="zh-CN" altLang="en-US">
                <a:solidFill>
                  <a:srgbClr val="FF0000"/>
                </a:solidFill>
                <a:sym typeface="+mn-ea"/>
              </a:rPr>
              <a:t>选择</a:t>
            </a:r>
            <a:r>
              <a:rPr lang="zh-CN" altLang="en-US">
                <a:solidFill>
                  <a:srgbClr val="404040"/>
                </a:solidFill>
                <a:sym typeface="+mn-ea"/>
              </a:rPr>
              <a:t>】</a:t>
            </a:r>
            <a:r>
              <a:rPr lang="en-US" altLang="zh-CN">
                <a:solidFill>
                  <a:srgbClr val="FF0000"/>
                </a:solidFill>
                <a:sym typeface="+mn-ea"/>
              </a:rPr>
              <a:t>★★★</a:t>
            </a:r>
            <a:endParaRPr lang="zh-CN" altLang="en-US"/>
          </a:p>
        </p:txBody>
      </p:sp>
      <p:sp>
        <p:nvSpPr>
          <p:cNvPr id="4" name="文本框 3"/>
          <p:cNvSpPr txBox="1"/>
          <p:nvPr/>
        </p:nvSpPr>
        <p:spPr>
          <a:xfrm>
            <a:off x="838200" y="2565400"/>
            <a:ext cx="10688955" cy="2306955"/>
          </a:xfrm>
          <a:prstGeom prst="rect">
            <a:avLst/>
          </a:prstGeom>
          <a:noFill/>
          <a:ln>
            <a:solidFill>
              <a:srgbClr val="000000">
                <a:alpha val="0"/>
              </a:srgbClr>
            </a:solidFill>
          </a:ln>
        </p:spPr>
        <p:txBody>
          <a:bodyPr wrap="square" rtlCol="0" anchor="t">
            <a:spAutoFit/>
          </a:bodyPr>
          <a:p>
            <a:pPr marL="0" lvl="0" indent="0" fontAlgn="auto">
              <a:lnSpc>
                <a:spcPct val="150000"/>
              </a:lnSpc>
              <a:spcBef>
                <a:spcPct val="0"/>
              </a:spcBef>
              <a:buNone/>
            </a:pPr>
            <a:r>
              <a:rPr lang="zh-CN" altLang="en-US" sz="2400" dirty="0">
                <a:latin typeface="华文楷体" panose="02010600040101010101" charset="-122"/>
                <a:ea typeface="华文楷体" panose="02010600040101010101" charset="-122"/>
                <a:sym typeface="+mn-ea"/>
              </a:rPr>
              <a:t>（</a:t>
            </a:r>
            <a:r>
              <a:rPr lang="en-US" altLang="zh-CN" sz="2400" dirty="0">
                <a:latin typeface="华文楷体" panose="02010600040101010101" charset="-122"/>
                <a:ea typeface="华文楷体" panose="02010600040101010101" charset="-122"/>
                <a:sym typeface="+mn-ea"/>
              </a:rPr>
              <a:t>1</a:t>
            </a:r>
            <a:r>
              <a:rPr lang="zh-CN" altLang="en-US" sz="2400" dirty="0">
                <a:latin typeface="华文楷体" panose="02010600040101010101" charset="-122"/>
                <a:ea typeface="华文楷体" panose="02010600040101010101" charset="-122"/>
                <a:sym typeface="+mn-ea"/>
              </a:rPr>
              <a:t>）</a:t>
            </a:r>
            <a:r>
              <a:rPr lang="zh-CN" altLang="en-US" sz="2400" b="1" dirty="0">
                <a:latin typeface="华文楷体" panose="02010600040101010101" charset="-122"/>
                <a:ea typeface="华文楷体" panose="02010600040101010101" charset="-122"/>
                <a:sym typeface="+mn-ea"/>
              </a:rPr>
              <a:t>研究对象：</a:t>
            </a:r>
            <a:r>
              <a:rPr lang="zh-CN" altLang="en-US" sz="2400" dirty="0">
                <a:latin typeface="华文楷体" panose="02010600040101010101" charset="-122"/>
                <a:ea typeface="华文楷体" panose="02010600040101010101" charset="-122"/>
                <a:sym typeface="+mn-ea"/>
              </a:rPr>
              <a:t>是</a:t>
            </a:r>
            <a:r>
              <a:rPr lang="zh-CN" altLang="en-US" sz="2400" b="1" u="sng" dirty="0">
                <a:solidFill>
                  <a:srgbClr val="FF0000"/>
                </a:solidFill>
                <a:latin typeface="华文楷体" panose="02010600040101010101" charset="-122"/>
                <a:ea typeface="华文楷体" panose="02010600040101010101" charset="-122"/>
                <a:sym typeface="+mn-ea"/>
              </a:rPr>
              <a:t>人的心理和行为</a:t>
            </a:r>
            <a:r>
              <a:rPr lang="zh-CN" altLang="en-US" sz="2400" dirty="0">
                <a:latin typeface="华文楷体" panose="02010600040101010101" charset="-122"/>
                <a:ea typeface="华文楷体" panose="02010600040101010101" charset="-122"/>
                <a:sym typeface="+mn-ea"/>
              </a:rPr>
              <a:t>的规律性。</a:t>
            </a:r>
            <a:endParaRPr lang="zh-CN" altLang="en-US" sz="2400" dirty="0">
              <a:latin typeface="华文楷体" panose="02010600040101010101" charset="-122"/>
              <a:ea typeface="华文楷体" panose="02010600040101010101" charset="-122"/>
            </a:endParaRPr>
          </a:p>
          <a:p>
            <a:pPr marL="0" lvl="0" indent="0" fontAlgn="auto">
              <a:lnSpc>
                <a:spcPct val="150000"/>
              </a:lnSpc>
              <a:spcBef>
                <a:spcPct val="0"/>
              </a:spcBef>
              <a:buNone/>
            </a:pPr>
            <a:r>
              <a:rPr lang="zh-CN" altLang="en-US" sz="2400" dirty="0">
                <a:latin typeface="华文楷体" panose="02010600040101010101" charset="-122"/>
                <a:ea typeface="华文楷体" panose="02010600040101010101" charset="-122"/>
                <a:sym typeface="+mn-ea"/>
              </a:rPr>
              <a:t>（</a:t>
            </a:r>
            <a:r>
              <a:rPr lang="en-US" altLang="zh-CN" sz="2400" dirty="0">
                <a:latin typeface="华文楷体" panose="02010600040101010101" charset="-122"/>
                <a:ea typeface="华文楷体" panose="02010600040101010101" charset="-122"/>
                <a:sym typeface="+mn-ea"/>
              </a:rPr>
              <a:t>2</a:t>
            </a:r>
            <a:r>
              <a:rPr lang="zh-CN" altLang="en-US" sz="2400" dirty="0">
                <a:latin typeface="华文楷体" panose="02010600040101010101" charset="-122"/>
                <a:ea typeface="华文楷体" panose="02010600040101010101" charset="-122"/>
                <a:sym typeface="+mn-ea"/>
              </a:rPr>
              <a:t>）</a:t>
            </a:r>
            <a:r>
              <a:rPr lang="zh-CN" altLang="en-US" sz="2400" b="1" dirty="0">
                <a:latin typeface="华文楷体" panose="02010600040101010101" charset="-122"/>
                <a:ea typeface="华文楷体" panose="02010600040101010101" charset="-122"/>
                <a:sym typeface="+mn-ea"/>
              </a:rPr>
              <a:t>研究范围：</a:t>
            </a:r>
            <a:r>
              <a:rPr lang="zh-CN" altLang="en-US" sz="2400" dirty="0">
                <a:latin typeface="华文楷体" panose="02010600040101010101" charset="-122"/>
                <a:ea typeface="华文楷体" panose="02010600040101010101" charset="-122"/>
                <a:sym typeface="+mn-ea"/>
              </a:rPr>
              <a:t>是</a:t>
            </a:r>
            <a:r>
              <a:rPr lang="zh-CN" altLang="en-US" sz="2400" b="1" u="sng" dirty="0">
                <a:solidFill>
                  <a:srgbClr val="FF0000"/>
                </a:solidFill>
                <a:latin typeface="华文楷体" panose="02010600040101010101" charset="-122"/>
                <a:ea typeface="华文楷体" panose="02010600040101010101" charset="-122"/>
                <a:sym typeface="+mn-ea"/>
              </a:rPr>
              <a:t>特定组织中人的心理和行为</a:t>
            </a:r>
            <a:r>
              <a:rPr lang="zh-CN" altLang="en-US" sz="2400" dirty="0">
                <a:latin typeface="华文楷体" panose="02010600040101010101" charset="-122"/>
                <a:ea typeface="华文楷体" panose="02010600040101010101" charset="-122"/>
                <a:sym typeface="+mn-ea"/>
              </a:rPr>
              <a:t>规律。</a:t>
            </a:r>
            <a:endParaRPr lang="zh-CN" altLang="en-US" sz="2400" dirty="0">
              <a:latin typeface="华文楷体" panose="02010600040101010101" charset="-122"/>
              <a:ea typeface="华文楷体" panose="02010600040101010101" charset="-122"/>
            </a:endParaRPr>
          </a:p>
          <a:p>
            <a:pPr marL="0" lvl="0" indent="0" fontAlgn="auto">
              <a:lnSpc>
                <a:spcPct val="150000"/>
              </a:lnSpc>
              <a:spcBef>
                <a:spcPct val="0"/>
              </a:spcBef>
              <a:buNone/>
            </a:pPr>
            <a:r>
              <a:rPr lang="zh-CN" altLang="en-US" sz="2400" dirty="0">
                <a:latin typeface="华文楷体" panose="02010600040101010101" charset="-122"/>
                <a:ea typeface="华文楷体" panose="02010600040101010101" charset="-122"/>
                <a:sym typeface="+mn-ea"/>
              </a:rPr>
              <a:t>（</a:t>
            </a:r>
            <a:r>
              <a:rPr lang="en-US" altLang="zh-CN" sz="2400" dirty="0">
                <a:latin typeface="华文楷体" panose="02010600040101010101" charset="-122"/>
                <a:ea typeface="华文楷体" panose="02010600040101010101" charset="-122"/>
                <a:sym typeface="+mn-ea"/>
              </a:rPr>
              <a:t>3</a:t>
            </a:r>
            <a:r>
              <a:rPr lang="zh-CN" altLang="en-US" sz="2400" dirty="0">
                <a:latin typeface="华文楷体" panose="02010600040101010101" charset="-122"/>
                <a:ea typeface="华文楷体" panose="02010600040101010101" charset="-122"/>
                <a:sym typeface="+mn-ea"/>
              </a:rPr>
              <a:t>）</a:t>
            </a:r>
            <a:r>
              <a:rPr lang="zh-CN" altLang="en-US" sz="2400" b="1" dirty="0">
                <a:latin typeface="华文楷体" panose="02010600040101010101" charset="-122"/>
                <a:ea typeface="华文楷体" panose="02010600040101010101" charset="-122"/>
                <a:sym typeface="+mn-ea"/>
              </a:rPr>
              <a:t>研究目的：</a:t>
            </a:r>
            <a:r>
              <a:rPr lang="zh-CN" altLang="en-US" sz="2400" dirty="0">
                <a:latin typeface="华文楷体" panose="02010600040101010101" charset="-122"/>
                <a:ea typeface="华文楷体" panose="02010600040101010101" charset="-122"/>
                <a:sym typeface="+mn-ea"/>
              </a:rPr>
              <a:t>是</a:t>
            </a:r>
            <a:r>
              <a:rPr lang="zh-CN" altLang="en-US" sz="2400" b="1" u="sng" dirty="0">
                <a:solidFill>
                  <a:srgbClr val="FF0000"/>
                </a:solidFill>
                <a:latin typeface="华文楷体" panose="02010600040101010101" charset="-122"/>
                <a:ea typeface="华文楷体" panose="02010600040101010101" charset="-122"/>
                <a:sym typeface="+mn-ea"/>
              </a:rPr>
              <a:t>提高</a:t>
            </a:r>
            <a:r>
              <a:rPr lang="zh-CN" altLang="en-US" sz="2400" dirty="0">
                <a:latin typeface="华文楷体" panose="02010600040101010101" charset="-122"/>
                <a:ea typeface="华文楷体" panose="02010600040101010101" charset="-122"/>
                <a:sym typeface="+mn-ea"/>
              </a:rPr>
              <a:t>预测、引导及控制人的行为的能力，以</a:t>
            </a:r>
            <a:r>
              <a:rPr lang="zh-CN" altLang="en-US" sz="2400" b="1" u="sng" dirty="0">
                <a:solidFill>
                  <a:srgbClr val="FF0000"/>
                </a:solidFill>
                <a:latin typeface="华文楷体" panose="02010600040101010101" charset="-122"/>
                <a:ea typeface="华文楷体" panose="02010600040101010101" charset="-122"/>
                <a:sym typeface="+mn-ea"/>
              </a:rPr>
              <a:t>提升</a:t>
            </a:r>
            <a:r>
              <a:rPr lang="zh-CN" altLang="en-US" sz="2400" dirty="0">
                <a:latin typeface="华文楷体" panose="02010600040101010101" charset="-122"/>
                <a:ea typeface="华文楷体" panose="02010600040101010101" charset="-122"/>
                <a:sym typeface="+mn-ea"/>
              </a:rPr>
              <a:t>工作绩</a:t>
            </a:r>
            <a:endParaRPr lang="zh-CN" altLang="en-US" sz="2400" dirty="0">
              <a:latin typeface="华文楷体" panose="02010600040101010101" charset="-122"/>
              <a:ea typeface="华文楷体" panose="02010600040101010101" charset="-122"/>
              <a:sym typeface="+mn-ea"/>
            </a:endParaRPr>
          </a:p>
          <a:p>
            <a:pPr marL="0" lvl="0" indent="0" fontAlgn="auto">
              <a:lnSpc>
                <a:spcPct val="150000"/>
              </a:lnSpc>
              <a:spcBef>
                <a:spcPct val="0"/>
              </a:spcBef>
              <a:buNone/>
            </a:pPr>
            <a:r>
              <a:rPr lang="zh-CN" altLang="en-US" sz="2400" dirty="0">
                <a:latin typeface="华文楷体" panose="02010600040101010101" charset="-122"/>
                <a:ea typeface="华文楷体" panose="02010600040101010101" charset="-122"/>
                <a:sym typeface="+mn-ea"/>
              </a:rPr>
              <a:t>          效及员工满意度。</a:t>
            </a:r>
            <a:endParaRPr lang="zh-CN" altLang="en-US" sz="2400" dirty="0">
              <a:latin typeface="华文楷体" panose="02010600040101010101" charset="-122"/>
              <a:ea typeface="华文楷体" panose="02010600040101010101" charset="-122"/>
              <a:sym typeface="+mn-ea"/>
            </a:endParaRPr>
          </a:p>
        </p:txBody>
      </p:sp>
      <p:grpSp>
        <p:nvGrpSpPr>
          <p:cNvPr id="19" name="组合 18"/>
          <p:cNvGrpSpPr/>
          <p:nvPr/>
        </p:nvGrpSpPr>
        <p:grpSpPr>
          <a:xfrm>
            <a:off x="7847330" y="65405"/>
            <a:ext cx="4318635" cy="1019810"/>
            <a:chOff x="6039" y="2848"/>
            <a:chExt cx="10288" cy="2419"/>
          </a:xfrm>
        </p:grpSpPr>
        <p:sp>
          <p:nvSpPr>
            <p:cNvPr id="5" name="圆角矩形 4"/>
            <p:cNvSpPr/>
            <p:nvPr/>
          </p:nvSpPr>
          <p:spPr>
            <a:xfrm>
              <a:off x="6039" y="3479"/>
              <a:ext cx="3879" cy="11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6"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6" y="2848"/>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96" y="3723"/>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11"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0.1.1 </a:t>
            </a:r>
            <a:r>
              <a:rPr lang="zh-CN" altLang="en-US"/>
              <a:t>组织行为学的概念</a:t>
            </a:r>
            <a:endParaRPr lang="zh-CN" altLang="en-US"/>
          </a:p>
        </p:txBody>
      </p:sp>
      <p:sp>
        <p:nvSpPr>
          <p:cNvPr id="8" name="文本框 7"/>
          <p:cNvSpPr txBox="1"/>
          <p:nvPr/>
        </p:nvSpPr>
        <p:spPr>
          <a:xfrm>
            <a:off x="0" y="23495"/>
            <a:ext cx="323088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0.1.1一、组织行为学的概念及学科性质</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normAutofit/>
          </a:bodyPr>
          <a:p>
            <a:r>
              <a:rPr lang="en-US" altLang="zh-CN"/>
              <a:t>0.1.2 </a:t>
            </a:r>
            <a:r>
              <a:rPr lang="zh-CN" altLang="en-US"/>
              <a:t>组织行为学的学科性质</a:t>
            </a:r>
            <a:endParaRPr lang="zh-CN" altLang="en-US"/>
          </a:p>
        </p:txBody>
      </p:sp>
      <p:grpSp>
        <p:nvGrpSpPr>
          <p:cNvPr id="24" name="组合 23"/>
          <p:cNvGrpSpPr/>
          <p:nvPr/>
        </p:nvGrpSpPr>
        <p:grpSpPr>
          <a:xfrm>
            <a:off x="644525" y="2432050"/>
            <a:ext cx="11115040" cy="1993900"/>
            <a:chOff x="2616" y="3109"/>
            <a:chExt cx="17504" cy="3140"/>
          </a:xfrm>
        </p:grpSpPr>
        <p:sp>
          <p:nvSpPr>
            <p:cNvPr id="25" name="文本框 24"/>
            <p:cNvSpPr txBox="1"/>
            <p:nvPr/>
          </p:nvSpPr>
          <p:spPr>
            <a:xfrm>
              <a:off x="2616" y="3109"/>
              <a:ext cx="17248"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1</a:t>
              </a:r>
              <a:r>
                <a:rPr lang="zh-CN" altLang="en-US" sz="2000" dirty="0">
                  <a:latin typeface="华文楷体" panose="02010600040101010101" charset="-122"/>
                  <a:ea typeface="华文楷体" panose="02010600040101010101" charset="-122"/>
                  <a:sym typeface="+mn-ea"/>
                </a:rPr>
                <a:t>）组织行为学以邻近学科的研究作为自己的理论基础。                                            【   】性</a:t>
              </a:r>
              <a:endParaRPr lang="en-US" altLang="zh-CN" sz="2000" b="1" dirty="0">
                <a:latin typeface="华文楷体" panose="02010600040101010101" charset="-122"/>
                <a:ea typeface="华文楷体" panose="02010600040101010101" charset="-122"/>
                <a:sym typeface="+mn-ea"/>
              </a:endParaRPr>
            </a:p>
          </p:txBody>
        </p:sp>
        <p:sp>
          <p:nvSpPr>
            <p:cNvPr id="26" name="文本框 25"/>
            <p:cNvSpPr txBox="1"/>
            <p:nvPr/>
          </p:nvSpPr>
          <p:spPr>
            <a:xfrm>
              <a:off x="2616" y="3737"/>
              <a:ext cx="17504"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2</a:t>
              </a:r>
              <a:r>
                <a:rPr lang="zh-CN" altLang="en-US" sz="2000" dirty="0">
                  <a:latin typeface="华文楷体" panose="02010600040101010101" charset="-122"/>
                  <a:ea typeface="华文楷体" panose="02010600040101010101" charset="-122"/>
                  <a:sym typeface="+mn-ea"/>
                </a:rPr>
                <a:t>）组织行为学将个体的人作为一个系统，并将人放在更大的系统中去研究。        【   】性</a:t>
              </a:r>
              <a:endParaRPr lang="en-US" altLang="zh-CN" sz="2000" b="1" dirty="0">
                <a:latin typeface="华文楷体" panose="02010600040101010101" charset="-122"/>
                <a:ea typeface="华文楷体" panose="02010600040101010101" charset="-122"/>
                <a:sym typeface="+mn-ea"/>
              </a:endParaRPr>
            </a:p>
          </p:txBody>
        </p:sp>
        <p:sp>
          <p:nvSpPr>
            <p:cNvPr id="27" name="文本框 26"/>
            <p:cNvSpPr txBox="1"/>
            <p:nvPr/>
          </p:nvSpPr>
          <p:spPr>
            <a:xfrm>
              <a:off x="2616" y="4365"/>
              <a:ext cx="17504"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3</a:t>
              </a:r>
              <a:r>
                <a:rPr lang="zh-CN" altLang="en-US" sz="2000" dirty="0">
                  <a:latin typeface="华文楷体" panose="02010600040101010101" charset="-122"/>
                  <a:ea typeface="华文楷体" panose="02010600040101010101" charset="-122"/>
                  <a:sym typeface="+mn-ea"/>
                </a:rPr>
                <a:t>）人很复杂，同一个人在不同情景下行为也会有所变化。                                        【   】性</a:t>
              </a:r>
              <a:endParaRPr lang="zh-CN" altLang="en-US" sz="2000" dirty="0">
                <a:latin typeface="华文楷体" panose="02010600040101010101" charset="-122"/>
                <a:ea typeface="华文楷体" panose="02010600040101010101" charset="-122"/>
                <a:sym typeface="+mn-ea"/>
              </a:endParaRPr>
            </a:p>
          </p:txBody>
        </p:sp>
        <p:sp>
          <p:nvSpPr>
            <p:cNvPr id="28" name="文本框 27"/>
            <p:cNvSpPr txBox="1"/>
            <p:nvPr/>
          </p:nvSpPr>
          <p:spPr>
            <a:xfrm>
              <a:off x="2616" y="5621"/>
              <a:ext cx="17248"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5</a:t>
              </a:r>
              <a:r>
                <a:rPr lang="zh-CN" altLang="en-US" sz="2000" dirty="0">
                  <a:latin typeface="华文楷体" panose="02010600040101010101" charset="-122"/>
                  <a:ea typeface="华文楷体" panose="02010600040101010101" charset="-122"/>
                  <a:sym typeface="+mn-ea"/>
                </a:rPr>
                <a:t>）组织行为学的研究结论符合社会科学研究的一般规律，可以用来解释社会现象【   】性</a:t>
              </a:r>
              <a:endParaRPr lang="zh-CN" altLang="en-US" sz="2000" dirty="0">
                <a:latin typeface="华文楷体" panose="02010600040101010101" charset="-122"/>
                <a:ea typeface="华文楷体" panose="02010600040101010101" charset="-122"/>
                <a:sym typeface="+mn-ea"/>
              </a:endParaRPr>
            </a:p>
          </p:txBody>
        </p:sp>
        <p:sp>
          <p:nvSpPr>
            <p:cNvPr id="29" name="文本框 28"/>
            <p:cNvSpPr txBox="1"/>
            <p:nvPr/>
          </p:nvSpPr>
          <p:spPr>
            <a:xfrm>
              <a:off x="2616" y="4993"/>
              <a:ext cx="17248"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4</a:t>
              </a:r>
              <a:r>
                <a:rPr lang="zh-CN" altLang="en-US" sz="2000" dirty="0">
                  <a:latin typeface="华文楷体" panose="02010600040101010101" charset="-122"/>
                  <a:ea typeface="华文楷体" panose="02010600040101010101" charset="-122"/>
                  <a:sym typeface="+mn-ea"/>
                </a:rPr>
                <a:t>）组织行为学的很多研究结论都可以直接应用于管理实践中。                                【   】性</a:t>
              </a:r>
              <a:endParaRPr lang="zh-CN" altLang="en-US" sz="2000" dirty="0">
                <a:latin typeface="华文楷体" panose="02010600040101010101" charset="-122"/>
                <a:ea typeface="华文楷体" panose="02010600040101010101" charset="-122"/>
                <a:sym typeface="+mn-ea"/>
              </a:endParaRPr>
            </a:p>
          </p:txBody>
        </p:sp>
      </p:grpSp>
      <p:sp>
        <p:nvSpPr>
          <p:cNvPr id="30" name="圆角矩形 29"/>
          <p:cNvSpPr/>
          <p:nvPr/>
        </p:nvSpPr>
        <p:spPr>
          <a:xfrm>
            <a:off x="4045585" y="5183505"/>
            <a:ext cx="3581400" cy="411480"/>
          </a:xfrm>
          <a:prstGeom prst="roundRect">
            <a:avLst/>
          </a:prstGeom>
          <a:noFill/>
          <a:ln>
            <a:solidFill>
              <a:schemeClr val="bg1">
                <a:lumMod val="95000"/>
              </a:schemeClr>
            </a:solid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跨学科</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系统</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权变</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实用</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科学</a:t>
            </a:r>
            <a:endPar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 name="组合 1"/>
          <p:cNvGrpSpPr/>
          <p:nvPr/>
        </p:nvGrpSpPr>
        <p:grpSpPr>
          <a:xfrm>
            <a:off x="8056880" y="23495"/>
            <a:ext cx="4145915" cy="1061720"/>
            <a:chOff x="5889" y="2848"/>
            <a:chExt cx="10438" cy="2419"/>
          </a:xfrm>
        </p:grpSpPr>
        <p:sp>
          <p:nvSpPr>
            <p:cNvPr id="6" name="圆角矩形 5"/>
            <p:cNvSpPr/>
            <p:nvPr/>
          </p:nvSpPr>
          <p:spPr>
            <a:xfrm>
              <a:off x="5889" y="3479"/>
              <a:ext cx="402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8"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5"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0996" y="2848"/>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solidFill>
              <a:schemeClr val="accent1">
                <a:lumMod val="40000"/>
                <a:lumOff val="60000"/>
                <a:alpha val="43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1" name="圆角矩形 20"/>
            <p:cNvSpPr/>
            <p:nvPr/>
          </p:nvSpPr>
          <p:spPr>
            <a:xfrm>
              <a:off x="10996" y="4636"/>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4" name="文本框 3"/>
          <p:cNvSpPr txBox="1"/>
          <p:nvPr/>
        </p:nvSpPr>
        <p:spPr>
          <a:xfrm>
            <a:off x="10160" y="-5715"/>
            <a:ext cx="4035425" cy="229870"/>
          </a:xfrm>
          <a:prstGeom prst="rect">
            <a:avLst/>
          </a:prstGeom>
          <a:noFill/>
        </p:spPr>
        <p:txBody>
          <a:bodyPr wrap="square" rtlCol="0" anchor="t">
            <a:spAutoFit/>
          </a:bodyPr>
          <a:p>
            <a:pPr lvl="0" algn="l"/>
            <a:r>
              <a:rPr lang="zh-CN" altLang="en-US" sz="900">
                <a:solidFill>
                  <a:schemeClr val="bg1">
                    <a:lumMod val="95000"/>
                  </a:schemeClr>
                </a:solidFill>
                <a:sym typeface="+mn-ea"/>
              </a:rPr>
              <a:t>0.1.1.2组织行为学的学科性质</a:t>
            </a:r>
            <a:endParaRPr lang="zh-CN" altLang="en-US" sz="900">
              <a:solidFill>
                <a:schemeClr val="bg1">
                  <a:lumMod val="95000"/>
                </a:schemeClr>
              </a:solidFill>
              <a:sym typeface="+mn-ea"/>
            </a:endParaRPr>
          </a:p>
        </p:txBody>
      </p:sp>
      <p:sp>
        <p:nvSpPr>
          <p:cNvPr id="7" name="文本框 6"/>
          <p:cNvSpPr txBox="1"/>
          <p:nvPr/>
        </p:nvSpPr>
        <p:spPr>
          <a:xfrm>
            <a:off x="0" y="23495"/>
            <a:ext cx="323088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0.1.1一、组织行为学的概念及学科性质</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701040" y="2205355"/>
            <a:ext cx="11115040" cy="1993900"/>
            <a:chOff x="2616" y="3109"/>
            <a:chExt cx="17504" cy="3140"/>
          </a:xfrm>
        </p:grpSpPr>
        <p:sp>
          <p:nvSpPr>
            <p:cNvPr id="25" name="文本框 24"/>
            <p:cNvSpPr txBox="1"/>
            <p:nvPr/>
          </p:nvSpPr>
          <p:spPr>
            <a:xfrm>
              <a:off x="2616" y="3109"/>
              <a:ext cx="17248"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1</a:t>
              </a:r>
              <a:r>
                <a:rPr lang="zh-CN" altLang="en-US" sz="2000" dirty="0">
                  <a:latin typeface="华文楷体" panose="02010600040101010101" charset="-122"/>
                  <a:ea typeface="华文楷体" panose="02010600040101010101" charset="-122"/>
                  <a:sym typeface="+mn-ea"/>
                </a:rPr>
                <a:t>）组织行为学以邻近学科的研究作为自己的理论基础。                                             </a:t>
              </a:r>
              <a:r>
                <a:rPr lang="zh-CN" altLang="en-US" sz="2000" b="1" dirty="0">
                  <a:solidFill>
                    <a:srgbClr val="FF0000"/>
                  </a:solidFill>
                  <a:latin typeface="华文楷体" panose="02010600040101010101" charset="-122"/>
                  <a:ea typeface="华文楷体" panose="02010600040101010101" charset="-122"/>
                  <a:sym typeface="+mn-ea"/>
                </a:rPr>
                <a:t>跨学科性</a:t>
              </a:r>
              <a:endParaRPr lang="zh-CN" altLang="en-US" sz="2000" b="1" dirty="0">
                <a:solidFill>
                  <a:srgbClr val="FF0000"/>
                </a:solidFill>
                <a:latin typeface="华文楷体" panose="02010600040101010101" charset="-122"/>
                <a:ea typeface="华文楷体" panose="02010600040101010101" charset="-122"/>
                <a:sym typeface="+mn-ea"/>
              </a:endParaRPr>
            </a:p>
          </p:txBody>
        </p:sp>
        <p:sp>
          <p:nvSpPr>
            <p:cNvPr id="26" name="文本框 25"/>
            <p:cNvSpPr txBox="1"/>
            <p:nvPr/>
          </p:nvSpPr>
          <p:spPr>
            <a:xfrm>
              <a:off x="2616" y="3737"/>
              <a:ext cx="17504"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2</a:t>
              </a:r>
              <a:r>
                <a:rPr lang="zh-CN" altLang="en-US" sz="2000" dirty="0">
                  <a:latin typeface="华文楷体" panose="02010600040101010101" charset="-122"/>
                  <a:ea typeface="华文楷体" panose="02010600040101010101" charset="-122"/>
                  <a:sym typeface="+mn-ea"/>
                </a:rPr>
                <a:t>）组织行为学将个体的人作为一个系统，并将人放在更大的系统中去研究。        </a:t>
              </a:r>
              <a:r>
                <a:rPr lang="zh-CN" altLang="en-US" sz="2000" b="1" dirty="0">
                  <a:solidFill>
                    <a:srgbClr val="FF0000"/>
                  </a:solidFill>
                  <a:latin typeface="华文楷体" panose="02010600040101010101" charset="-122"/>
                  <a:ea typeface="华文楷体" panose="02010600040101010101" charset="-122"/>
                  <a:sym typeface="+mn-ea"/>
                </a:rPr>
                <a:t>系统性</a:t>
              </a:r>
              <a:endParaRPr lang="zh-CN" altLang="en-US" sz="2000" b="1" dirty="0">
                <a:solidFill>
                  <a:srgbClr val="FF0000"/>
                </a:solidFill>
                <a:latin typeface="华文楷体" panose="02010600040101010101" charset="-122"/>
                <a:ea typeface="华文楷体" panose="02010600040101010101" charset="-122"/>
                <a:sym typeface="+mn-ea"/>
              </a:endParaRPr>
            </a:p>
          </p:txBody>
        </p:sp>
        <p:sp>
          <p:nvSpPr>
            <p:cNvPr id="27" name="文本框 26"/>
            <p:cNvSpPr txBox="1"/>
            <p:nvPr/>
          </p:nvSpPr>
          <p:spPr>
            <a:xfrm>
              <a:off x="2616" y="4365"/>
              <a:ext cx="17504"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3</a:t>
              </a:r>
              <a:r>
                <a:rPr lang="zh-CN" altLang="en-US" sz="2000" dirty="0">
                  <a:latin typeface="华文楷体" panose="02010600040101010101" charset="-122"/>
                  <a:ea typeface="华文楷体" panose="02010600040101010101" charset="-122"/>
                  <a:sym typeface="+mn-ea"/>
                </a:rPr>
                <a:t>）人很复杂，同一个人在不同情景下行为也会有所变化。                                         </a:t>
              </a:r>
              <a:r>
                <a:rPr lang="zh-CN" altLang="en-US" sz="2000" b="1" dirty="0">
                  <a:solidFill>
                    <a:srgbClr val="FF0000"/>
                  </a:solidFill>
                  <a:latin typeface="华文楷体" panose="02010600040101010101" charset="-122"/>
                  <a:ea typeface="华文楷体" panose="02010600040101010101" charset="-122"/>
                  <a:sym typeface="+mn-ea"/>
                </a:rPr>
                <a:t>权变性</a:t>
              </a:r>
              <a:endParaRPr lang="zh-CN" altLang="en-US" sz="2000" b="1" dirty="0">
                <a:solidFill>
                  <a:srgbClr val="FF0000"/>
                </a:solidFill>
                <a:latin typeface="华文楷体" panose="02010600040101010101" charset="-122"/>
                <a:ea typeface="华文楷体" panose="02010600040101010101" charset="-122"/>
                <a:sym typeface="+mn-ea"/>
              </a:endParaRPr>
            </a:p>
          </p:txBody>
        </p:sp>
        <p:sp>
          <p:nvSpPr>
            <p:cNvPr id="28" name="文本框 27"/>
            <p:cNvSpPr txBox="1"/>
            <p:nvPr/>
          </p:nvSpPr>
          <p:spPr>
            <a:xfrm>
              <a:off x="2616" y="5621"/>
              <a:ext cx="17248"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5</a:t>
              </a:r>
              <a:r>
                <a:rPr lang="zh-CN" altLang="en-US" sz="2000" dirty="0">
                  <a:latin typeface="华文楷体" panose="02010600040101010101" charset="-122"/>
                  <a:ea typeface="华文楷体" panose="02010600040101010101" charset="-122"/>
                  <a:sym typeface="+mn-ea"/>
                </a:rPr>
                <a:t>）组织行为学的研究结论符合社会科学研究的一般规律，可以用来解释社会现象 </a:t>
              </a:r>
              <a:r>
                <a:rPr lang="zh-CN" altLang="en-US" sz="2000" b="1" dirty="0">
                  <a:solidFill>
                    <a:srgbClr val="FF0000"/>
                  </a:solidFill>
                  <a:latin typeface="华文楷体" panose="02010600040101010101" charset="-122"/>
                  <a:ea typeface="华文楷体" panose="02010600040101010101" charset="-122"/>
                  <a:sym typeface="+mn-ea"/>
                </a:rPr>
                <a:t>科学性</a:t>
              </a:r>
              <a:endParaRPr lang="zh-CN" altLang="en-US" sz="2000" b="1" dirty="0">
                <a:solidFill>
                  <a:srgbClr val="FF0000"/>
                </a:solidFill>
                <a:latin typeface="华文楷体" panose="02010600040101010101" charset="-122"/>
                <a:ea typeface="华文楷体" panose="02010600040101010101" charset="-122"/>
                <a:sym typeface="+mn-ea"/>
              </a:endParaRPr>
            </a:p>
          </p:txBody>
        </p:sp>
        <p:sp>
          <p:nvSpPr>
            <p:cNvPr id="29" name="文本框 28"/>
            <p:cNvSpPr txBox="1"/>
            <p:nvPr/>
          </p:nvSpPr>
          <p:spPr>
            <a:xfrm>
              <a:off x="2616" y="4993"/>
              <a:ext cx="17248" cy="628"/>
            </a:xfrm>
            <a:prstGeom prst="rect">
              <a:avLst/>
            </a:prstGeom>
            <a:noFill/>
          </p:spPr>
          <p:txBody>
            <a:bodyPr wrap="square" rtlCol="0">
              <a:spAutoFit/>
            </a:bodyPr>
            <a:p>
              <a:r>
                <a:rPr lang="zh-CN" altLang="en-US" sz="2000" dirty="0">
                  <a:latin typeface="华文楷体" panose="02010600040101010101" charset="-122"/>
                  <a:ea typeface="华文楷体" panose="02010600040101010101" charset="-122"/>
                  <a:sym typeface="+mn-ea"/>
                </a:rPr>
                <a:t>（</a:t>
              </a:r>
              <a:r>
                <a:rPr lang="en-US" altLang="zh-CN" sz="2000" dirty="0">
                  <a:latin typeface="华文楷体" panose="02010600040101010101" charset="-122"/>
                  <a:ea typeface="华文楷体" panose="02010600040101010101" charset="-122"/>
                  <a:sym typeface="+mn-ea"/>
                </a:rPr>
                <a:t>4</a:t>
              </a:r>
              <a:r>
                <a:rPr lang="zh-CN" altLang="en-US" sz="2000" dirty="0">
                  <a:latin typeface="华文楷体" panose="02010600040101010101" charset="-122"/>
                  <a:ea typeface="华文楷体" panose="02010600040101010101" charset="-122"/>
                  <a:sym typeface="+mn-ea"/>
                </a:rPr>
                <a:t>）组织行为学的很多研究结论都可以直接应用于管理实践中。                                 </a:t>
              </a:r>
              <a:r>
                <a:rPr lang="zh-CN" altLang="en-US" sz="2000" b="1" dirty="0">
                  <a:solidFill>
                    <a:srgbClr val="FF0000"/>
                  </a:solidFill>
                  <a:latin typeface="华文楷体" panose="02010600040101010101" charset="-122"/>
                  <a:ea typeface="华文楷体" panose="02010600040101010101" charset="-122"/>
                  <a:sym typeface="+mn-ea"/>
                </a:rPr>
                <a:t>实用性</a:t>
              </a:r>
              <a:endParaRPr lang="zh-CN" altLang="en-US" sz="2000" b="1" dirty="0">
                <a:solidFill>
                  <a:srgbClr val="FF0000"/>
                </a:solidFill>
                <a:latin typeface="华文楷体" panose="02010600040101010101" charset="-122"/>
                <a:ea typeface="华文楷体" panose="02010600040101010101" charset="-122"/>
                <a:sym typeface="+mn-ea"/>
              </a:endParaRPr>
            </a:p>
          </p:txBody>
        </p:sp>
      </p:grpSp>
      <p:sp>
        <p:nvSpPr>
          <p:cNvPr id="30" name="圆角矩形 29"/>
          <p:cNvSpPr/>
          <p:nvPr/>
        </p:nvSpPr>
        <p:spPr>
          <a:xfrm>
            <a:off x="4467860" y="4664710"/>
            <a:ext cx="3581400" cy="411480"/>
          </a:xfrm>
          <a:prstGeom prst="roundRect">
            <a:avLst/>
          </a:prstGeom>
          <a:noFill/>
          <a:ln>
            <a:solidFill>
              <a:schemeClr val="bg1">
                <a:lumMod val="95000"/>
              </a:schemeClr>
            </a:solid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跨学科</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系统</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权变</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实用</a:t>
            </a:r>
            <a:r>
              <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科学</a:t>
            </a:r>
            <a:endParaRPr lang="zh-CN" altLang="en-US"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 name="组合 1"/>
          <p:cNvGrpSpPr/>
          <p:nvPr/>
        </p:nvGrpSpPr>
        <p:grpSpPr>
          <a:xfrm>
            <a:off x="8056880" y="23495"/>
            <a:ext cx="4145915" cy="1061720"/>
            <a:chOff x="5889" y="2848"/>
            <a:chExt cx="10438" cy="2419"/>
          </a:xfrm>
        </p:grpSpPr>
        <p:sp>
          <p:nvSpPr>
            <p:cNvPr id="6" name="圆角矩形 5"/>
            <p:cNvSpPr/>
            <p:nvPr/>
          </p:nvSpPr>
          <p:spPr>
            <a:xfrm>
              <a:off x="5889" y="3479"/>
              <a:ext cx="402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8"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5"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0996" y="2848"/>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solidFill>
              <a:schemeClr val="accent1">
                <a:lumMod val="40000"/>
                <a:lumOff val="60000"/>
                <a:alpha val="43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1" name="圆角矩形 20"/>
            <p:cNvSpPr/>
            <p:nvPr/>
          </p:nvSpPr>
          <p:spPr>
            <a:xfrm>
              <a:off x="10996" y="4636"/>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5" name="文本占位符 4"/>
          <p:cNvSpPr>
            <a:spLocks noGrp="1"/>
          </p:cNvSpPr>
          <p:nvPr>
            <p:ph type="body" idx="13"/>
          </p:nvPr>
        </p:nvSpPr>
        <p:spPr/>
        <p:txBody>
          <a:bodyPr>
            <a:normAutofit/>
          </a:bodyPr>
          <a:p>
            <a:r>
              <a:rPr lang="en-US" altLang="zh-CN"/>
              <a:t>0.1.2 </a:t>
            </a:r>
            <a:r>
              <a:rPr lang="zh-CN" altLang="en-US"/>
              <a:t>组织行为学的学科性质</a:t>
            </a:r>
            <a:endParaRPr lang="zh-CN" altLang="en-US"/>
          </a:p>
        </p:txBody>
      </p:sp>
      <p:sp>
        <p:nvSpPr>
          <p:cNvPr id="4" name="文本框 3"/>
          <p:cNvSpPr txBox="1"/>
          <p:nvPr/>
        </p:nvSpPr>
        <p:spPr>
          <a:xfrm>
            <a:off x="0" y="23495"/>
            <a:ext cx="323088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0.1.1一、组织行为学的概念及学科性质</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71855" y="1259840"/>
            <a:ext cx="10022840" cy="4917440"/>
          </a:xfrm>
        </p:spPr>
        <p:txBody>
          <a:bodyPr/>
          <a:p>
            <a:pPr marL="342900" indent="-342900">
              <a:buFont typeface="Wingdings" panose="05000000000000000000" charset="0"/>
              <a:buChar char=""/>
            </a:pPr>
            <a:r>
              <a:rPr lang="zh-CN" altLang="en-US" sz="2800" b="1">
                <a:solidFill>
                  <a:srgbClr val="404040"/>
                </a:solidFill>
                <a:sym typeface="+mn-ea"/>
              </a:rPr>
              <a:t>组织行为学的学科性质</a:t>
            </a:r>
            <a:r>
              <a:rPr lang="zh-CN" altLang="en-US">
                <a:solidFill>
                  <a:srgbClr val="404040"/>
                </a:solidFill>
                <a:sym typeface="+mn-ea"/>
              </a:rPr>
              <a:t>【</a:t>
            </a:r>
            <a:r>
              <a:rPr lang="zh-CN" altLang="en-US">
                <a:solidFill>
                  <a:srgbClr val="FF0000"/>
                </a:solidFill>
                <a:sym typeface="+mn-ea"/>
              </a:rPr>
              <a:t>选择</a:t>
            </a:r>
            <a:r>
              <a:rPr lang="zh-CN" altLang="en-US">
                <a:solidFill>
                  <a:srgbClr val="404040"/>
                </a:solidFill>
                <a:sym typeface="+mn-ea"/>
              </a:rPr>
              <a:t>】</a:t>
            </a:r>
            <a:r>
              <a:rPr lang="en-US" altLang="zh-CN">
                <a:solidFill>
                  <a:srgbClr val="FF0000"/>
                </a:solidFill>
                <a:sym typeface="+mn-ea"/>
              </a:rPr>
              <a:t>★★★</a:t>
            </a:r>
            <a:endParaRPr lang="zh-CN" altLang="en-US"/>
          </a:p>
          <a:p>
            <a:pPr marL="0" indent="0">
              <a:buNone/>
            </a:pPr>
            <a:endParaRPr lang="zh-CN" altLang="en-US"/>
          </a:p>
        </p:txBody>
      </p:sp>
      <p:grpSp>
        <p:nvGrpSpPr>
          <p:cNvPr id="25" name="组合 24"/>
          <p:cNvGrpSpPr/>
          <p:nvPr/>
        </p:nvGrpSpPr>
        <p:grpSpPr>
          <a:xfrm>
            <a:off x="1993900" y="2553970"/>
            <a:ext cx="7584440" cy="2459355"/>
            <a:chOff x="3140" y="4022"/>
            <a:chExt cx="11944" cy="3873"/>
          </a:xfrm>
        </p:grpSpPr>
        <p:sp>
          <p:nvSpPr>
            <p:cNvPr id="10" name="椭圆 9"/>
            <p:cNvSpPr/>
            <p:nvPr>
              <p:custDataLst>
                <p:tags r:id="rId1"/>
              </p:custDataLst>
            </p:nvPr>
          </p:nvSpPr>
          <p:spPr>
            <a:xfrm>
              <a:off x="5920" y="4022"/>
              <a:ext cx="709" cy="709"/>
            </a:xfrm>
            <a:prstGeom prst="ellipse">
              <a:avLst/>
            </a:prstGeom>
            <a:solidFill>
              <a:srgbClr val="0EA490"/>
            </a:solidFill>
            <a:ln>
              <a:noFill/>
            </a:ln>
          </p:spPr>
          <p:style>
            <a:lnRef idx="2">
              <a:srgbClr val="207CBC">
                <a:shade val="50000"/>
              </a:srgbClr>
            </a:lnRef>
            <a:fillRef idx="1">
              <a:srgbClr val="207CBC"/>
            </a:fillRef>
            <a:effectRef idx="0">
              <a:srgbClr val="207CBC"/>
            </a:effectRef>
            <a:fontRef idx="minor">
              <a:sysClr val="window" lastClr="FFFFFF"/>
            </a:fontRef>
          </p:style>
          <p:txBody>
            <a:bodyPr rtlCol="0" anchor="ctr">
              <a:normAutofit fontScale="80000"/>
            </a:bodyPr>
            <a:p>
              <a:pPr algn="ctr"/>
              <a:endParaRPr lang="zh-CN" altLang="en-US">
                <a:sym typeface="Arial" panose="020B0604020202090204" pitchFamily="34" charset="0"/>
              </a:endParaRPr>
            </a:p>
          </p:txBody>
        </p:sp>
        <p:grpSp>
          <p:nvGrpSpPr>
            <p:cNvPr id="24" name="组合 23"/>
            <p:cNvGrpSpPr/>
            <p:nvPr/>
          </p:nvGrpSpPr>
          <p:grpSpPr>
            <a:xfrm>
              <a:off x="3140" y="4065"/>
              <a:ext cx="11945" cy="3831"/>
              <a:chOff x="3140" y="4065"/>
              <a:chExt cx="11945" cy="3831"/>
            </a:xfrm>
          </p:grpSpPr>
          <p:cxnSp>
            <p:nvCxnSpPr>
              <p:cNvPr id="4" name="肘形连接符 3"/>
              <p:cNvCxnSpPr/>
              <p:nvPr>
                <p:custDataLst>
                  <p:tags r:id="rId2"/>
                </p:custDataLst>
              </p:nvPr>
            </p:nvCxnSpPr>
            <p:spPr>
              <a:xfrm rot="10800000" flipV="1">
                <a:off x="7248" y="6093"/>
                <a:ext cx="1475" cy="1441"/>
              </a:xfrm>
              <a:prstGeom prst="bentConnector3">
                <a:avLst>
                  <a:gd name="adj1" fmla="val 50000"/>
                </a:avLst>
              </a:prstGeom>
              <a:ln w="41275">
                <a:solidFill>
                  <a:srgbClr val="C83225"/>
                </a:solidFill>
                <a:tailEnd type="triangle"/>
              </a:ln>
            </p:spPr>
            <p:style>
              <a:lnRef idx="1">
                <a:srgbClr val="207CBC"/>
              </a:lnRef>
              <a:fillRef idx="0">
                <a:srgbClr val="207CBC"/>
              </a:fillRef>
              <a:effectRef idx="0">
                <a:srgbClr val="207CBC"/>
              </a:effectRef>
              <a:fontRef idx="minor">
                <a:sysClr val="windowText" lastClr="000000"/>
              </a:fontRef>
            </p:style>
          </p:cxnSp>
          <p:cxnSp>
            <p:nvCxnSpPr>
              <p:cNvPr id="5" name="肘形连接符 4"/>
              <p:cNvCxnSpPr/>
              <p:nvPr>
                <p:custDataLst>
                  <p:tags r:id="rId3"/>
                </p:custDataLst>
              </p:nvPr>
            </p:nvCxnSpPr>
            <p:spPr>
              <a:xfrm>
                <a:off x="9909" y="5643"/>
                <a:ext cx="2372" cy="1515"/>
              </a:xfrm>
              <a:prstGeom prst="bentConnector3">
                <a:avLst>
                  <a:gd name="adj1" fmla="val 38329"/>
                </a:avLst>
              </a:prstGeom>
              <a:ln w="41275">
                <a:solidFill>
                  <a:srgbClr val="207CBC"/>
                </a:solidFill>
                <a:tailEnd type="triangle"/>
              </a:ln>
            </p:spPr>
            <p:style>
              <a:lnRef idx="1">
                <a:srgbClr val="207CBC"/>
              </a:lnRef>
              <a:fillRef idx="0">
                <a:srgbClr val="207CBC"/>
              </a:fillRef>
              <a:effectRef idx="0">
                <a:srgbClr val="207CBC"/>
              </a:effectRef>
              <a:fontRef idx="minor">
                <a:sysClr val="windowText" lastClr="000000"/>
              </a:fontRef>
            </p:style>
          </p:cxnSp>
          <p:cxnSp>
            <p:nvCxnSpPr>
              <p:cNvPr id="6" name="肘形连接符 5"/>
              <p:cNvCxnSpPr/>
              <p:nvPr>
                <p:custDataLst>
                  <p:tags r:id="rId4"/>
                </p:custDataLst>
              </p:nvPr>
            </p:nvCxnSpPr>
            <p:spPr>
              <a:xfrm rot="10800000">
                <a:off x="5360" y="6001"/>
                <a:ext cx="3242" cy="625"/>
              </a:xfrm>
              <a:prstGeom prst="bentConnector3">
                <a:avLst>
                  <a:gd name="adj1" fmla="val 50000"/>
                </a:avLst>
              </a:prstGeom>
              <a:ln w="41275">
                <a:solidFill>
                  <a:srgbClr val="F49213"/>
                </a:solidFill>
                <a:tailEnd type="triangle"/>
              </a:ln>
            </p:spPr>
            <p:style>
              <a:lnRef idx="1">
                <a:srgbClr val="207CBC"/>
              </a:lnRef>
              <a:fillRef idx="0">
                <a:srgbClr val="207CBC"/>
              </a:fillRef>
              <a:effectRef idx="0">
                <a:srgbClr val="207CBC"/>
              </a:effectRef>
              <a:fontRef idx="minor">
                <a:sysClr val="windowText" lastClr="000000"/>
              </a:fontRef>
            </p:style>
          </p:cxnSp>
          <p:cxnSp>
            <p:nvCxnSpPr>
              <p:cNvPr id="7" name="肘形连接符 6"/>
              <p:cNvCxnSpPr/>
              <p:nvPr>
                <p:custDataLst>
                  <p:tags r:id="rId5"/>
                </p:custDataLst>
              </p:nvPr>
            </p:nvCxnSpPr>
            <p:spPr>
              <a:xfrm rot="10800000">
                <a:off x="6629" y="4394"/>
                <a:ext cx="1973" cy="1287"/>
              </a:xfrm>
              <a:prstGeom prst="bentConnector3">
                <a:avLst>
                  <a:gd name="adj1" fmla="val 50000"/>
                </a:avLst>
              </a:prstGeom>
              <a:ln w="41275">
                <a:solidFill>
                  <a:srgbClr val="0EA490"/>
                </a:solidFill>
                <a:tailEnd type="triangle"/>
              </a:ln>
            </p:spPr>
            <p:style>
              <a:lnRef idx="1">
                <a:srgbClr val="207CBC"/>
              </a:lnRef>
              <a:fillRef idx="0">
                <a:srgbClr val="207CBC"/>
              </a:fillRef>
              <a:effectRef idx="0">
                <a:srgbClr val="207CBC"/>
              </a:effectRef>
              <a:fontRef idx="minor">
                <a:sysClr val="windowText" lastClr="000000"/>
              </a:fontRef>
            </p:style>
          </p:cxnSp>
          <p:cxnSp>
            <p:nvCxnSpPr>
              <p:cNvPr id="8" name="肘形连接符 7"/>
              <p:cNvCxnSpPr/>
              <p:nvPr>
                <p:custDataLst>
                  <p:tags r:id="rId6"/>
                </p:custDataLst>
              </p:nvPr>
            </p:nvCxnSpPr>
            <p:spPr>
              <a:xfrm flipV="1">
                <a:off x="10114" y="4442"/>
                <a:ext cx="2133" cy="1992"/>
              </a:xfrm>
              <a:prstGeom prst="bentConnector3">
                <a:avLst>
                  <a:gd name="adj1" fmla="val 50000"/>
                </a:avLst>
              </a:prstGeom>
              <a:ln w="41275">
                <a:solidFill>
                  <a:srgbClr val="9EBD05"/>
                </a:solidFill>
                <a:tailEnd type="triangle"/>
              </a:ln>
            </p:spPr>
            <p:style>
              <a:lnRef idx="1">
                <a:srgbClr val="207CBC"/>
              </a:lnRef>
              <a:fillRef idx="0">
                <a:srgbClr val="207CBC"/>
              </a:fillRef>
              <a:effectRef idx="0">
                <a:srgbClr val="207CBC"/>
              </a:effectRef>
              <a:fontRef idx="minor">
                <a:sysClr val="windowText" lastClr="000000"/>
              </a:fontRef>
            </p:style>
          </p:cxnSp>
          <p:sp>
            <p:nvSpPr>
              <p:cNvPr id="9" name="椭圆 8"/>
              <p:cNvSpPr/>
              <p:nvPr>
                <p:custDataLst>
                  <p:tags r:id="rId7"/>
                </p:custDataLst>
              </p:nvPr>
            </p:nvSpPr>
            <p:spPr>
              <a:xfrm>
                <a:off x="8340" y="5147"/>
                <a:ext cx="1850" cy="1850"/>
              </a:xfrm>
              <a:prstGeom prst="ellipse">
                <a:avLst/>
              </a:prstGeom>
              <a:noFill/>
              <a:ln w="28575">
                <a:solidFill>
                  <a:schemeClr val="bg1">
                    <a:lumMod val="65000"/>
                  </a:schemeClr>
                </a:solidFill>
              </a:ln>
              <a:extLst>
                <a:ext uri="{909E8E84-426E-40DD-AFC4-6F175D3DCCD1}">
                  <a14:hiddenFill xmlns:a14="http://schemas.microsoft.com/office/drawing/2010/main">
                    <a:solidFill>
                      <a:srgbClr val="A7A7A7"/>
                    </a:solidFill>
                  </a14:hiddenFill>
                </a:ext>
              </a:extLst>
            </p:spPr>
            <p:style>
              <a:lnRef idx="2">
                <a:srgbClr val="207CBC">
                  <a:shade val="50000"/>
                </a:srgbClr>
              </a:lnRef>
              <a:fillRef idx="1">
                <a:srgbClr val="207CBC"/>
              </a:fillRef>
              <a:effectRef idx="0">
                <a:srgbClr val="207CBC"/>
              </a:effectRef>
              <a:fontRef idx="minor">
                <a:sysClr val="window" lastClr="FFFFFF"/>
              </a:fontRef>
            </p:style>
            <p:txBody>
              <a:bodyPr rtlCol="0" anchor="ctr">
                <a:normAutofit/>
              </a:bodyPr>
              <a:p>
                <a:pPr algn="l"/>
                <a:r>
                  <a:rPr lang="zh-CN" altLang="en-US" sz="2000" b="1" dirty="0" err="1" smtClean="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学科性质</a:t>
                </a:r>
                <a:endParaRPr lang="zh-CN" altLang="en-US" sz="2000" b="1" dirty="0" err="1" smtClean="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1" name="椭圆 10"/>
              <p:cNvSpPr/>
              <p:nvPr>
                <p:custDataLst>
                  <p:tags r:id="rId8"/>
                </p:custDataLst>
              </p:nvPr>
            </p:nvSpPr>
            <p:spPr>
              <a:xfrm>
                <a:off x="6530" y="7188"/>
                <a:ext cx="709" cy="709"/>
              </a:xfrm>
              <a:prstGeom prst="ellipse">
                <a:avLst/>
              </a:prstGeom>
              <a:solidFill>
                <a:srgbClr val="C83225"/>
              </a:solidFill>
              <a:ln>
                <a:noFill/>
              </a:ln>
            </p:spPr>
            <p:style>
              <a:lnRef idx="2">
                <a:srgbClr val="207CBC">
                  <a:shade val="50000"/>
                </a:srgbClr>
              </a:lnRef>
              <a:fillRef idx="1">
                <a:srgbClr val="207CBC"/>
              </a:fillRef>
              <a:effectRef idx="0">
                <a:srgbClr val="207CBC"/>
              </a:effectRef>
              <a:fontRef idx="minor">
                <a:sysClr val="window" lastClr="FFFFFF"/>
              </a:fontRef>
            </p:style>
            <p:txBody>
              <a:bodyPr rtlCol="0" anchor="ctr">
                <a:normAutofit fontScale="80000"/>
              </a:bodyPr>
              <a:p>
                <a:pPr algn="ctr"/>
                <a:endParaRPr lang="zh-CN" altLang="en-US">
                  <a:sym typeface="Arial" panose="020B0604020202090204" pitchFamily="34" charset="0"/>
                </a:endParaRPr>
              </a:p>
            </p:txBody>
          </p:sp>
          <p:sp>
            <p:nvSpPr>
              <p:cNvPr id="12" name="椭圆 11"/>
              <p:cNvSpPr/>
              <p:nvPr>
                <p:custDataLst>
                  <p:tags r:id="rId9"/>
                </p:custDataLst>
              </p:nvPr>
            </p:nvSpPr>
            <p:spPr>
              <a:xfrm>
                <a:off x="4683" y="5680"/>
                <a:ext cx="709" cy="709"/>
              </a:xfrm>
              <a:prstGeom prst="ellipse">
                <a:avLst/>
              </a:prstGeom>
              <a:solidFill>
                <a:srgbClr val="F49213"/>
              </a:solidFill>
              <a:ln>
                <a:noFill/>
              </a:ln>
            </p:spPr>
            <p:style>
              <a:lnRef idx="2">
                <a:srgbClr val="207CBC">
                  <a:shade val="50000"/>
                </a:srgbClr>
              </a:lnRef>
              <a:fillRef idx="1">
                <a:srgbClr val="207CBC"/>
              </a:fillRef>
              <a:effectRef idx="0">
                <a:srgbClr val="207CBC"/>
              </a:effectRef>
              <a:fontRef idx="minor">
                <a:sysClr val="window" lastClr="FFFFFF"/>
              </a:fontRef>
            </p:style>
            <p:txBody>
              <a:bodyPr rtlCol="0" anchor="ctr">
                <a:normAutofit fontScale="80000"/>
              </a:bodyPr>
              <a:p>
                <a:pPr algn="ctr"/>
                <a:endParaRPr lang="zh-CN" altLang="en-US">
                  <a:sym typeface="Arial" panose="020B0604020202090204" pitchFamily="34" charset="0"/>
                </a:endParaRPr>
              </a:p>
            </p:txBody>
          </p:sp>
          <p:sp>
            <p:nvSpPr>
              <p:cNvPr id="16" name="KSO_Shape"/>
              <p:cNvSpPr/>
              <p:nvPr>
                <p:custDataLst>
                  <p:tags r:id="rId10"/>
                </p:custDataLst>
              </p:nvPr>
            </p:nvSpPr>
            <p:spPr bwMode="auto">
              <a:xfrm>
                <a:off x="4879" y="5833"/>
                <a:ext cx="356" cy="336"/>
              </a:xfrm>
              <a:custGeom>
                <a:avLst/>
                <a:gdLst>
                  <a:gd name="T0" fmla="*/ 1299223 w 11947525"/>
                  <a:gd name="T1" fmla="*/ 1305443 h 11268075"/>
                  <a:gd name="T2" fmla="*/ 1461656 w 11947525"/>
                  <a:gd name="T3" fmla="*/ 1305443 h 11268075"/>
                  <a:gd name="T4" fmla="*/ 1461656 w 11947525"/>
                  <a:gd name="T5" fmla="*/ 1467876 h 11268075"/>
                  <a:gd name="T6" fmla="*/ 1299223 w 11947525"/>
                  <a:gd name="T7" fmla="*/ 1467876 h 11268075"/>
                  <a:gd name="T8" fmla="*/ 1028901 w 11947525"/>
                  <a:gd name="T9" fmla="*/ 1305443 h 11268075"/>
                  <a:gd name="T10" fmla="*/ 1191334 w 11947525"/>
                  <a:gd name="T11" fmla="*/ 1305443 h 11268075"/>
                  <a:gd name="T12" fmla="*/ 1191334 w 11947525"/>
                  <a:gd name="T13" fmla="*/ 1467876 h 11268075"/>
                  <a:gd name="T14" fmla="*/ 1028901 w 11947525"/>
                  <a:gd name="T15" fmla="*/ 1467876 h 11268075"/>
                  <a:gd name="T16" fmla="*/ 757860 w 11947525"/>
                  <a:gd name="T17" fmla="*/ 1305443 h 11268075"/>
                  <a:gd name="T18" fmla="*/ 920293 w 11947525"/>
                  <a:gd name="T19" fmla="*/ 1305443 h 11268075"/>
                  <a:gd name="T20" fmla="*/ 920293 w 11947525"/>
                  <a:gd name="T21" fmla="*/ 1467876 h 11268075"/>
                  <a:gd name="T22" fmla="*/ 757860 w 11947525"/>
                  <a:gd name="T23" fmla="*/ 1467876 h 11268075"/>
                  <a:gd name="T24" fmla="*/ 108129 w 11947525"/>
                  <a:gd name="T25" fmla="*/ 1183439 h 11268075"/>
                  <a:gd name="T26" fmla="*/ 108129 w 11947525"/>
                  <a:gd name="T27" fmla="*/ 1590119 h 11268075"/>
                  <a:gd name="T28" fmla="*/ 1583900 w 11947525"/>
                  <a:gd name="T29" fmla="*/ 1590119 h 11268075"/>
                  <a:gd name="T30" fmla="*/ 1583900 w 11947525"/>
                  <a:gd name="T31" fmla="*/ 1183439 h 11268075"/>
                  <a:gd name="T32" fmla="*/ 791830 w 11947525"/>
                  <a:gd name="T33" fmla="*/ 184920 h 11268075"/>
                  <a:gd name="T34" fmla="*/ 434909 w 11947525"/>
                  <a:gd name="T35" fmla="*/ 541363 h 11268075"/>
                  <a:gd name="T36" fmla="*/ 791830 w 11947525"/>
                  <a:gd name="T37" fmla="*/ 541363 h 11268075"/>
                  <a:gd name="T38" fmla="*/ 899959 w 11947525"/>
                  <a:gd name="T39" fmla="*/ 107890 h 11268075"/>
                  <a:gd name="T40" fmla="*/ 899959 w 11947525"/>
                  <a:gd name="T41" fmla="*/ 649970 h 11268075"/>
                  <a:gd name="T42" fmla="*/ 358596 w 11947525"/>
                  <a:gd name="T43" fmla="*/ 649970 h 11268075"/>
                  <a:gd name="T44" fmla="*/ 358596 w 11947525"/>
                  <a:gd name="T45" fmla="*/ 1075310 h 11268075"/>
                  <a:gd name="T46" fmla="*/ 1333193 w 11947525"/>
                  <a:gd name="T47" fmla="*/ 1075310 h 11268075"/>
                  <a:gd name="T48" fmla="*/ 1333193 w 11947525"/>
                  <a:gd name="T49" fmla="*/ 107890 h 11268075"/>
                  <a:gd name="T50" fmla="*/ 823647 w 11947525"/>
                  <a:gd name="T51" fmla="*/ 0 h 11268075"/>
                  <a:gd name="T52" fmla="*/ 1441322 w 11947525"/>
                  <a:gd name="T53" fmla="*/ 0 h 11268075"/>
                  <a:gd name="T54" fmla="*/ 1441322 w 11947525"/>
                  <a:gd name="T55" fmla="*/ 1075310 h 11268075"/>
                  <a:gd name="T56" fmla="*/ 1691789 w 11947525"/>
                  <a:gd name="T57" fmla="*/ 1075310 h 11268075"/>
                  <a:gd name="T58" fmla="*/ 1691789 w 11947525"/>
                  <a:gd name="T59" fmla="*/ 1183439 h 11268075"/>
                  <a:gd name="T60" fmla="*/ 1800397 w 11947525"/>
                  <a:gd name="T61" fmla="*/ 1183439 h 11268075"/>
                  <a:gd name="T62" fmla="*/ 1800397 w 11947525"/>
                  <a:gd name="T63" fmla="*/ 1590119 h 11268075"/>
                  <a:gd name="T64" fmla="*/ 1691789 w 11947525"/>
                  <a:gd name="T65" fmla="*/ 1590119 h 11268075"/>
                  <a:gd name="T66" fmla="*/ 1691789 w 11947525"/>
                  <a:gd name="T67" fmla="*/ 1698009 h 11268075"/>
                  <a:gd name="T68" fmla="*/ 0 w 11947525"/>
                  <a:gd name="T69" fmla="*/ 1698009 h 11268075"/>
                  <a:gd name="T70" fmla="*/ 0 w 11947525"/>
                  <a:gd name="T71" fmla="*/ 1698009 h 11268075"/>
                  <a:gd name="T72" fmla="*/ 0 w 11947525"/>
                  <a:gd name="T73" fmla="*/ 1075310 h 11268075"/>
                  <a:gd name="T74" fmla="*/ 0 w 11947525"/>
                  <a:gd name="T75" fmla="*/ 1075310 h 11268075"/>
                  <a:gd name="T76" fmla="*/ 250467 w 11947525"/>
                  <a:gd name="T77" fmla="*/ 1075310 h 11268075"/>
                  <a:gd name="T78" fmla="*/ 250467 w 11947525"/>
                  <a:gd name="T79" fmla="*/ 572940 h 1126807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947525" h="11268075">
                    <a:moveTo>
                      <a:pt x="8621712" y="8662987"/>
                    </a:moveTo>
                    <a:lnTo>
                      <a:pt x="9699625" y="8662987"/>
                    </a:lnTo>
                    <a:lnTo>
                      <a:pt x="9699625" y="9740900"/>
                    </a:lnTo>
                    <a:lnTo>
                      <a:pt x="8621712" y="9740900"/>
                    </a:lnTo>
                    <a:lnTo>
                      <a:pt x="8621712" y="8662987"/>
                    </a:lnTo>
                    <a:close/>
                    <a:moveTo>
                      <a:pt x="6827837" y="8662987"/>
                    </a:moveTo>
                    <a:lnTo>
                      <a:pt x="7905750" y="8662987"/>
                    </a:lnTo>
                    <a:lnTo>
                      <a:pt x="7905750" y="9740900"/>
                    </a:lnTo>
                    <a:lnTo>
                      <a:pt x="6827837" y="9740900"/>
                    </a:lnTo>
                    <a:lnTo>
                      <a:pt x="6827837" y="8662987"/>
                    </a:lnTo>
                    <a:close/>
                    <a:moveTo>
                      <a:pt x="5029199" y="8662987"/>
                    </a:moveTo>
                    <a:lnTo>
                      <a:pt x="6107112" y="8662987"/>
                    </a:lnTo>
                    <a:lnTo>
                      <a:pt x="6107112" y="9740900"/>
                    </a:lnTo>
                    <a:lnTo>
                      <a:pt x="5029199" y="9740900"/>
                    </a:lnTo>
                    <a:lnTo>
                      <a:pt x="5029199" y="8662987"/>
                    </a:lnTo>
                    <a:close/>
                    <a:moveTo>
                      <a:pt x="717550" y="7853362"/>
                    </a:moveTo>
                    <a:lnTo>
                      <a:pt x="717550" y="10552112"/>
                    </a:lnTo>
                    <a:lnTo>
                      <a:pt x="10510837" y="10552112"/>
                    </a:lnTo>
                    <a:lnTo>
                      <a:pt x="10510837" y="7853362"/>
                    </a:lnTo>
                    <a:lnTo>
                      <a:pt x="717550" y="7853362"/>
                    </a:lnTo>
                    <a:close/>
                    <a:moveTo>
                      <a:pt x="5254625" y="1227137"/>
                    </a:moveTo>
                    <a:lnTo>
                      <a:pt x="2886075" y="3592512"/>
                    </a:lnTo>
                    <a:lnTo>
                      <a:pt x="5254625" y="3592512"/>
                    </a:lnTo>
                    <a:lnTo>
                      <a:pt x="5254625" y="1227137"/>
                    </a:lnTo>
                    <a:close/>
                    <a:moveTo>
                      <a:pt x="5972175" y="715962"/>
                    </a:moveTo>
                    <a:lnTo>
                      <a:pt x="5972175" y="4313237"/>
                    </a:lnTo>
                    <a:lnTo>
                      <a:pt x="2379662" y="4313237"/>
                    </a:lnTo>
                    <a:lnTo>
                      <a:pt x="2379662" y="7135812"/>
                    </a:lnTo>
                    <a:lnTo>
                      <a:pt x="8847137" y="7135812"/>
                    </a:lnTo>
                    <a:lnTo>
                      <a:pt x="8847137" y="715962"/>
                    </a:lnTo>
                    <a:lnTo>
                      <a:pt x="5972175" y="715962"/>
                    </a:lnTo>
                    <a:close/>
                    <a:moveTo>
                      <a:pt x="5465762" y="0"/>
                    </a:moveTo>
                    <a:lnTo>
                      <a:pt x="9564687" y="0"/>
                    </a:lnTo>
                    <a:lnTo>
                      <a:pt x="9564687" y="7135812"/>
                    </a:lnTo>
                    <a:lnTo>
                      <a:pt x="11226800" y="7135812"/>
                    </a:lnTo>
                    <a:lnTo>
                      <a:pt x="11226800" y="7853362"/>
                    </a:lnTo>
                    <a:lnTo>
                      <a:pt x="11947525" y="7853362"/>
                    </a:lnTo>
                    <a:lnTo>
                      <a:pt x="11947525" y="10552112"/>
                    </a:lnTo>
                    <a:lnTo>
                      <a:pt x="11226800" y="10552112"/>
                    </a:lnTo>
                    <a:lnTo>
                      <a:pt x="11226800" y="11268075"/>
                    </a:lnTo>
                    <a:lnTo>
                      <a:pt x="0" y="11268075"/>
                    </a:lnTo>
                    <a:lnTo>
                      <a:pt x="0" y="7135812"/>
                    </a:lnTo>
                    <a:lnTo>
                      <a:pt x="1662112" y="7135812"/>
                    </a:lnTo>
                    <a:lnTo>
                      <a:pt x="1662112" y="3802062"/>
                    </a:lnTo>
                    <a:lnTo>
                      <a:pt x="5465762" y="0"/>
                    </a:lnTo>
                    <a:close/>
                  </a:path>
                </a:pathLst>
              </a:custGeom>
              <a:solidFill>
                <a:srgbClr val="FFFFFF"/>
              </a:solidFill>
              <a:ln>
                <a:noFill/>
              </a:ln>
            </p:spPr>
            <p:txBody>
              <a:bodyPr anchor="ctr" anchorCtr="1">
                <a:normAutofit fontScale="37500"/>
              </a:bodyPr>
              <a:p>
                <a:endParaRPr lang="zh-CN" altLang="en-US">
                  <a:sym typeface="Arial" panose="020B0604020202090204" pitchFamily="34" charset="0"/>
                </a:endParaRPr>
              </a:p>
            </p:txBody>
          </p:sp>
          <p:sp>
            <p:nvSpPr>
              <p:cNvPr id="17" name="KSO_Shape"/>
              <p:cNvSpPr/>
              <p:nvPr>
                <p:custDataLst>
                  <p:tags r:id="rId11"/>
                </p:custDataLst>
              </p:nvPr>
            </p:nvSpPr>
            <p:spPr bwMode="auto">
              <a:xfrm>
                <a:off x="6773" y="7381"/>
                <a:ext cx="223" cy="323"/>
              </a:xfrm>
              <a:custGeom>
                <a:avLst/>
                <a:gdLst>
                  <a:gd name="T0" fmla="*/ 999172 w 1866900"/>
                  <a:gd name="T1" fmla="*/ 2473907 h 2703513"/>
                  <a:gd name="T2" fmla="*/ 1296035 w 1866900"/>
                  <a:gd name="T3" fmla="*/ 2442149 h 2703513"/>
                  <a:gd name="T4" fmla="*/ 185738 w 1866900"/>
                  <a:gd name="T5" fmla="*/ 2217306 h 2703513"/>
                  <a:gd name="T6" fmla="*/ 196215 w 1866900"/>
                  <a:gd name="T7" fmla="*/ 2492644 h 2703513"/>
                  <a:gd name="T8" fmla="*/ 876300 w 1866900"/>
                  <a:gd name="T9" fmla="*/ 2246523 h 2703513"/>
                  <a:gd name="T10" fmla="*/ 1408430 w 1866900"/>
                  <a:gd name="T11" fmla="*/ 1896556 h 2703513"/>
                  <a:gd name="T12" fmla="*/ 1664970 w 1866900"/>
                  <a:gd name="T13" fmla="*/ 2494231 h 2703513"/>
                  <a:gd name="T14" fmla="*/ 1685925 w 1866900"/>
                  <a:gd name="T15" fmla="*/ 1875596 h 2703513"/>
                  <a:gd name="T16" fmla="*/ 985838 w 1866900"/>
                  <a:gd name="T17" fmla="*/ 2091864 h 2703513"/>
                  <a:gd name="T18" fmla="*/ 1278890 w 1866900"/>
                  <a:gd name="T19" fmla="*/ 2133467 h 2703513"/>
                  <a:gd name="T20" fmla="*/ 1237298 w 1866900"/>
                  <a:gd name="T21" fmla="*/ 1865434 h 2703513"/>
                  <a:gd name="T22" fmla="*/ 580072 w 1866900"/>
                  <a:gd name="T23" fmla="*/ 2124892 h 2703513"/>
                  <a:gd name="T24" fmla="*/ 879792 w 1866900"/>
                  <a:gd name="T25" fmla="*/ 2103615 h 2703513"/>
                  <a:gd name="T26" fmla="*/ 190818 w 1866900"/>
                  <a:gd name="T27" fmla="*/ 1870197 h 2703513"/>
                  <a:gd name="T28" fmla="*/ 190818 w 1866900"/>
                  <a:gd name="T29" fmla="*/ 2146170 h 2703513"/>
                  <a:gd name="T30" fmla="*/ 462915 w 1866900"/>
                  <a:gd name="T31" fmla="*/ 1907036 h 2703513"/>
                  <a:gd name="T32" fmla="*/ 1411288 w 1866900"/>
                  <a:gd name="T33" fmla="*/ 1546906 h 2703513"/>
                  <a:gd name="T34" fmla="*/ 1659255 w 1866900"/>
                  <a:gd name="T35" fmla="*/ 1805730 h 2703513"/>
                  <a:gd name="T36" fmla="*/ 1690688 w 1866900"/>
                  <a:gd name="T37" fmla="*/ 1534838 h 2703513"/>
                  <a:gd name="T38" fmla="*/ 985838 w 1866900"/>
                  <a:gd name="T39" fmla="*/ 1579934 h 2703513"/>
                  <a:gd name="T40" fmla="*/ 1275080 w 1866900"/>
                  <a:gd name="T41" fmla="*/ 1792709 h 2703513"/>
                  <a:gd name="T42" fmla="*/ 1243330 w 1866900"/>
                  <a:gd name="T43" fmla="*/ 1521500 h 2703513"/>
                  <a:gd name="T44" fmla="*/ 577215 w 1866900"/>
                  <a:gd name="T45" fmla="*/ 1775242 h 2703513"/>
                  <a:gd name="T46" fmla="*/ 878522 w 1866900"/>
                  <a:gd name="T47" fmla="*/ 1764762 h 2703513"/>
                  <a:gd name="T48" fmla="*/ 196215 w 1866900"/>
                  <a:gd name="T49" fmla="*/ 1523723 h 2703513"/>
                  <a:gd name="T50" fmla="*/ 185738 w 1866900"/>
                  <a:gd name="T51" fmla="*/ 1799061 h 2703513"/>
                  <a:gd name="T52" fmla="*/ 464185 w 1866900"/>
                  <a:gd name="T53" fmla="*/ 1568184 h 2703513"/>
                  <a:gd name="T54" fmla="*/ 1415098 w 1866900"/>
                  <a:gd name="T55" fmla="*/ 1197892 h 2703513"/>
                  <a:gd name="T56" fmla="*/ 1653222 w 1866900"/>
                  <a:gd name="T57" fmla="*/ 1461796 h 2703513"/>
                  <a:gd name="T58" fmla="*/ 1694815 w 1866900"/>
                  <a:gd name="T59" fmla="*/ 1194081 h 2703513"/>
                  <a:gd name="T60" fmla="*/ 985838 w 1866900"/>
                  <a:gd name="T61" fmla="*/ 1229649 h 2703513"/>
                  <a:gd name="T62" fmla="*/ 1270635 w 1866900"/>
                  <a:gd name="T63" fmla="*/ 1451634 h 2703513"/>
                  <a:gd name="T64" fmla="*/ 1249362 w 1866900"/>
                  <a:gd name="T65" fmla="*/ 1177567 h 2703513"/>
                  <a:gd name="T66" fmla="*/ 574675 w 1866900"/>
                  <a:gd name="T67" fmla="*/ 1425593 h 2703513"/>
                  <a:gd name="T68" fmla="*/ 876300 w 1866900"/>
                  <a:gd name="T69" fmla="*/ 1425593 h 2703513"/>
                  <a:gd name="T70" fmla="*/ 201612 w 1866900"/>
                  <a:gd name="T71" fmla="*/ 1177567 h 2703513"/>
                  <a:gd name="T72" fmla="*/ 180975 w 1866900"/>
                  <a:gd name="T73" fmla="*/ 1451634 h 2703513"/>
                  <a:gd name="T74" fmla="*/ 465138 w 1866900"/>
                  <a:gd name="T75" fmla="*/ 1229649 h 2703513"/>
                  <a:gd name="T76" fmla="*/ 1432765 w 1866900"/>
                  <a:gd name="T77" fmla="*/ 681355 h 2703513"/>
                  <a:gd name="T78" fmla="*/ 1452742 w 1866900"/>
                  <a:gd name="T79" fmla="*/ 840740 h 2703513"/>
                  <a:gd name="T80" fmla="*/ 1520285 w 1866900"/>
                  <a:gd name="T81" fmla="*/ 704850 h 2703513"/>
                  <a:gd name="T82" fmla="*/ 1556117 w 1866900"/>
                  <a:gd name="T83" fmla="*/ 623887 h 2703513"/>
                  <a:gd name="T84" fmla="*/ 1584974 w 1866900"/>
                  <a:gd name="T85" fmla="*/ 850900 h 2703513"/>
                  <a:gd name="T86" fmla="*/ 1431813 w 1866900"/>
                  <a:gd name="T87" fmla="*/ 905510 h 2703513"/>
                  <a:gd name="T88" fmla="*/ 1343025 w 1866900"/>
                  <a:gd name="T89" fmla="*/ 803910 h 2703513"/>
                  <a:gd name="T90" fmla="*/ 1413739 w 1866900"/>
                  <a:gd name="T91" fmla="*/ 608647 h 2703513"/>
                  <a:gd name="T92" fmla="*/ 1049937 w 1866900"/>
                  <a:gd name="T93" fmla="*/ 365683 h 2703513"/>
                  <a:gd name="T94" fmla="*/ 1134391 w 1866900"/>
                  <a:gd name="T95" fmla="*/ 486262 h 2703513"/>
                  <a:gd name="T96" fmla="*/ 1125468 w 1866900"/>
                  <a:gd name="T97" fmla="*/ 319234 h 2703513"/>
                  <a:gd name="T98" fmla="*/ 1217889 w 1866900"/>
                  <a:gd name="T99" fmla="*/ 310326 h 2703513"/>
                  <a:gd name="T100" fmla="*/ 1189844 w 1866900"/>
                  <a:gd name="T101" fmla="*/ 534621 h 2703513"/>
                  <a:gd name="T102" fmla="*/ 1019661 w 1866900"/>
                  <a:gd name="T103" fmla="*/ 537802 h 2703513"/>
                  <a:gd name="T104" fmla="*/ 979824 w 1866900"/>
                  <a:gd name="T105" fmla="*/ 331005 h 2703513"/>
                  <a:gd name="T106" fmla="*/ 1098379 w 1866900"/>
                  <a:gd name="T107" fmla="*/ 247650 h 2703513"/>
                  <a:gd name="T108" fmla="*/ 1149668 w 1866900"/>
                  <a:gd name="T109" fmla="*/ 909638 h 2703513"/>
                  <a:gd name="T110" fmla="*/ 1427798 w 1866900"/>
                  <a:gd name="T111" fmla="*/ 244793 h 2703513"/>
                  <a:gd name="T112" fmla="*/ 168275 w 1866900"/>
                  <a:gd name="T113" fmla="*/ 960663 h 2703513"/>
                  <a:gd name="T114" fmla="*/ 1711960 w 1866900"/>
                  <a:gd name="T115" fmla="*/ 929224 h 2703513"/>
                  <a:gd name="T116" fmla="*/ 1811338 w 1866900"/>
                  <a:gd name="T117" fmla="*/ 3493 h 2703513"/>
                  <a:gd name="T118" fmla="*/ 1825625 w 1866900"/>
                  <a:gd name="T119" fmla="*/ 2693986 h 2703513"/>
                  <a:gd name="T120" fmla="*/ 1905 w 1866900"/>
                  <a:gd name="T121" fmla="*/ 62562 h 2703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6900" h="2703513">
                    <a:moveTo>
                      <a:pt x="1044575" y="2210002"/>
                    </a:moveTo>
                    <a:lnTo>
                      <a:pt x="1038542" y="2210320"/>
                    </a:lnTo>
                    <a:lnTo>
                      <a:pt x="1032828" y="2211590"/>
                    </a:lnTo>
                    <a:lnTo>
                      <a:pt x="1027112" y="2212860"/>
                    </a:lnTo>
                    <a:lnTo>
                      <a:pt x="1022032" y="2214766"/>
                    </a:lnTo>
                    <a:lnTo>
                      <a:pt x="1016635" y="2217306"/>
                    </a:lnTo>
                    <a:lnTo>
                      <a:pt x="1011872" y="2220482"/>
                    </a:lnTo>
                    <a:lnTo>
                      <a:pt x="1007110" y="2223658"/>
                    </a:lnTo>
                    <a:lnTo>
                      <a:pt x="1002982" y="2227469"/>
                    </a:lnTo>
                    <a:lnTo>
                      <a:pt x="999172" y="2231597"/>
                    </a:lnTo>
                    <a:lnTo>
                      <a:pt x="995998" y="2236361"/>
                    </a:lnTo>
                    <a:lnTo>
                      <a:pt x="992822" y="2241124"/>
                    </a:lnTo>
                    <a:lnTo>
                      <a:pt x="990282" y="2246523"/>
                    </a:lnTo>
                    <a:lnTo>
                      <a:pt x="988378" y="2251604"/>
                    </a:lnTo>
                    <a:lnTo>
                      <a:pt x="987108" y="2257321"/>
                    </a:lnTo>
                    <a:lnTo>
                      <a:pt x="985838" y="2263037"/>
                    </a:lnTo>
                    <a:lnTo>
                      <a:pt x="985838" y="2269071"/>
                    </a:lnTo>
                    <a:lnTo>
                      <a:pt x="985838" y="2436433"/>
                    </a:lnTo>
                    <a:lnTo>
                      <a:pt x="985838" y="2442149"/>
                    </a:lnTo>
                    <a:lnTo>
                      <a:pt x="987108" y="2448183"/>
                    </a:lnTo>
                    <a:lnTo>
                      <a:pt x="988378" y="2453899"/>
                    </a:lnTo>
                    <a:lnTo>
                      <a:pt x="990282" y="2459298"/>
                    </a:lnTo>
                    <a:lnTo>
                      <a:pt x="992822" y="2464697"/>
                    </a:lnTo>
                    <a:lnTo>
                      <a:pt x="995998" y="2469461"/>
                    </a:lnTo>
                    <a:lnTo>
                      <a:pt x="999172" y="2473907"/>
                    </a:lnTo>
                    <a:lnTo>
                      <a:pt x="1002982" y="2478035"/>
                    </a:lnTo>
                    <a:lnTo>
                      <a:pt x="1007110" y="2481528"/>
                    </a:lnTo>
                    <a:lnTo>
                      <a:pt x="1011872" y="2485339"/>
                    </a:lnTo>
                    <a:lnTo>
                      <a:pt x="1016635" y="2488198"/>
                    </a:lnTo>
                    <a:lnTo>
                      <a:pt x="1022032" y="2490421"/>
                    </a:lnTo>
                    <a:lnTo>
                      <a:pt x="1027112" y="2492644"/>
                    </a:lnTo>
                    <a:lnTo>
                      <a:pt x="1032828" y="2494231"/>
                    </a:lnTo>
                    <a:lnTo>
                      <a:pt x="1038542" y="2495184"/>
                    </a:lnTo>
                    <a:lnTo>
                      <a:pt x="1044575" y="2495502"/>
                    </a:lnTo>
                    <a:lnTo>
                      <a:pt x="1237298" y="2495502"/>
                    </a:lnTo>
                    <a:lnTo>
                      <a:pt x="1243330" y="2495184"/>
                    </a:lnTo>
                    <a:lnTo>
                      <a:pt x="1249362" y="2494231"/>
                    </a:lnTo>
                    <a:lnTo>
                      <a:pt x="1254760" y="2492644"/>
                    </a:lnTo>
                    <a:lnTo>
                      <a:pt x="1260475" y="2490421"/>
                    </a:lnTo>
                    <a:lnTo>
                      <a:pt x="1265555" y="2488198"/>
                    </a:lnTo>
                    <a:lnTo>
                      <a:pt x="1270635" y="2485339"/>
                    </a:lnTo>
                    <a:lnTo>
                      <a:pt x="1275080" y="2481528"/>
                    </a:lnTo>
                    <a:lnTo>
                      <a:pt x="1278890" y="2478035"/>
                    </a:lnTo>
                    <a:lnTo>
                      <a:pt x="1283018" y="2473907"/>
                    </a:lnTo>
                    <a:lnTo>
                      <a:pt x="1286510" y="2469461"/>
                    </a:lnTo>
                    <a:lnTo>
                      <a:pt x="1289368" y="2464697"/>
                    </a:lnTo>
                    <a:lnTo>
                      <a:pt x="1291908" y="2459298"/>
                    </a:lnTo>
                    <a:lnTo>
                      <a:pt x="1293812" y="2453899"/>
                    </a:lnTo>
                    <a:lnTo>
                      <a:pt x="1295400" y="2448183"/>
                    </a:lnTo>
                    <a:lnTo>
                      <a:pt x="1296035" y="2442149"/>
                    </a:lnTo>
                    <a:lnTo>
                      <a:pt x="1296352" y="2436433"/>
                    </a:lnTo>
                    <a:lnTo>
                      <a:pt x="1296352" y="2269071"/>
                    </a:lnTo>
                    <a:lnTo>
                      <a:pt x="1296035" y="2263037"/>
                    </a:lnTo>
                    <a:lnTo>
                      <a:pt x="1295400" y="2257321"/>
                    </a:lnTo>
                    <a:lnTo>
                      <a:pt x="1293812" y="2251604"/>
                    </a:lnTo>
                    <a:lnTo>
                      <a:pt x="1291908" y="2246523"/>
                    </a:lnTo>
                    <a:lnTo>
                      <a:pt x="1289368" y="2241124"/>
                    </a:lnTo>
                    <a:lnTo>
                      <a:pt x="1286510" y="2236361"/>
                    </a:lnTo>
                    <a:lnTo>
                      <a:pt x="1283018" y="2231597"/>
                    </a:lnTo>
                    <a:lnTo>
                      <a:pt x="1278890" y="2227469"/>
                    </a:lnTo>
                    <a:lnTo>
                      <a:pt x="1275080" y="2223658"/>
                    </a:lnTo>
                    <a:lnTo>
                      <a:pt x="1270635" y="2220482"/>
                    </a:lnTo>
                    <a:lnTo>
                      <a:pt x="1265555" y="2217306"/>
                    </a:lnTo>
                    <a:lnTo>
                      <a:pt x="1260475" y="2214766"/>
                    </a:lnTo>
                    <a:lnTo>
                      <a:pt x="1254760" y="2212860"/>
                    </a:lnTo>
                    <a:lnTo>
                      <a:pt x="1249362" y="2211590"/>
                    </a:lnTo>
                    <a:lnTo>
                      <a:pt x="1243330" y="2210320"/>
                    </a:lnTo>
                    <a:lnTo>
                      <a:pt x="1237298" y="2210002"/>
                    </a:lnTo>
                    <a:lnTo>
                      <a:pt x="1044575" y="2210002"/>
                    </a:lnTo>
                    <a:close/>
                    <a:moveTo>
                      <a:pt x="213678" y="2210002"/>
                    </a:moveTo>
                    <a:lnTo>
                      <a:pt x="207645" y="2210320"/>
                    </a:lnTo>
                    <a:lnTo>
                      <a:pt x="201612" y="2211590"/>
                    </a:lnTo>
                    <a:lnTo>
                      <a:pt x="196215" y="2212860"/>
                    </a:lnTo>
                    <a:lnTo>
                      <a:pt x="190818" y="2214766"/>
                    </a:lnTo>
                    <a:lnTo>
                      <a:pt x="185738" y="2217306"/>
                    </a:lnTo>
                    <a:lnTo>
                      <a:pt x="180975" y="2220482"/>
                    </a:lnTo>
                    <a:lnTo>
                      <a:pt x="175895" y="2223658"/>
                    </a:lnTo>
                    <a:lnTo>
                      <a:pt x="171768" y="2227469"/>
                    </a:lnTo>
                    <a:lnTo>
                      <a:pt x="168275" y="2231597"/>
                    </a:lnTo>
                    <a:lnTo>
                      <a:pt x="164782" y="2236361"/>
                    </a:lnTo>
                    <a:lnTo>
                      <a:pt x="161925" y="2241124"/>
                    </a:lnTo>
                    <a:lnTo>
                      <a:pt x="159385" y="2246523"/>
                    </a:lnTo>
                    <a:lnTo>
                      <a:pt x="157480" y="2251604"/>
                    </a:lnTo>
                    <a:lnTo>
                      <a:pt x="155892" y="2257321"/>
                    </a:lnTo>
                    <a:lnTo>
                      <a:pt x="154940" y="2263037"/>
                    </a:lnTo>
                    <a:lnTo>
                      <a:pt x="154305" y="2269071"/>
                    </a:lnTo>
                    <a:lnTo>
                      <a:pt x="154305" y="2436433"/>
                    </a:lnTo>
                    <a:lnTo>
                      <a:pt x="154940" y="2442149"/>
                    </a:lnTo>
                    <a:lnTo>
                      <a:pt x="155892" y="2448183"/>
                    </a:lnTo>
                    <a:lnTo>
                      <a:pt x="157480" y="2453899"/>
                    </a:lnTo>
                    <a:lnTo>
                      <a:pt x="159385" y="2459298"/>
                    </a:lnTo>
                    <a:lnTo>
                      <a:pt x="161925" y="2464697"/>
                    </a:lnTo>
                    <a:lnTo>
                      <a:pt x="164782" y="2469461"/>
                    </a:lnTo>
                    <a:lnTo>
                      <a:pt x="168275" y="2473907"/>
                    </a:lnTo>
                    <a:lnTo>
                      <a:pt x="171768" y="2478035"/>
                    </a:lnTo>
                    <a:lnTo>
                      <a:pt x="175895" y="2481528"/>
                    </a:lnTo>
                    <a:lnTo>
                      <a:pt x="180975" y="2485339"/>
                    </a:lnTo>
                    <a:lnTo>
                      <a:pt x="185738" y="2488198"/>
                    </a:lnTo>
                    <a:lnTo>
                      <a:pt x="190818" y="2490421"/>
                    </a:lnTo>
                    <a:lnTo>
                      <a:pt x="196215" y="2492644"/>
                    </a:lnTo>
                    <a:lnTo>
                      <a:pt x="201612" y="2494231"/>
                    </a:lnTo>
                    <a:lnTo>
                      <a:pt x="207645" y="2495184"/>
                    </a:lnTo>
                    <a:lnTo>
                      <a:pt x="213678" y="2495502"/>
                    </a:lnTo>
                    <a:lnTo>
                      <a:pt x="822008" y="2495502"/>
                    </a:lnTo>
                    <a:lnTo>
                      <a:pt x="828040" y="2495184"/>
                    </a:lnTo>
                    <a:lnTo>
                      <a:pt x="834072" y="2494231"/>
                    </a:lnTo>
                    <a:lnTo>
                      <a:pt x="839470" y="2492644"/>
                    </a:lnTo>
                    <a:lnTo>
                      <a:pt x="844868" y="2490421"/>
                    </a:lnTo>
                    <a:lnTo>
                      <a:pt x="849948" y="2488198"/>
                    </a:lnTo>
                    <a:lnTo>
                      <a:pt x="854710" y="2485339"/>
                    </a:lnTo>
                    <a:lnTo>
                      <a:pt x="859472" y="2481528"/>
                    </a:lnTo>
                    <a:lnTo>
                      <a:pt x="863600" y="2478035"/>
                    </a:lnTo>
                    <a:lnTo>
                      <a:pt x="867410" y="2473907"/>
                    </a:lnTo>
                    <a:lnTo>
                      <a:pt x="870585" y="2469461"/>
                    </a:lnTo>
                    <a:lnTo>
                      <a:pt x="873760" y="2464697"/>
                    </a:lnTo>
                    <a:lnTo>
                      <a:pt x="876300" y="2459298"/>
                    </a:lnTo>
                    <a:lnTo>
                      <a:pt x="878522" y="2453899"/>
                    </a:lnTo>
                    <a:lnTo>
                      <a:pt x="879792" y="2448183"/>
                    </a:lnTo>
                    <a:lnTo>
                      <a:pt x="880745" y="2442149"/>
                    </a:lnTo>
                    <a:lnTo>
                      <a:pt x="881062" y="2436433"/>
                    </a:lnTo>
                    <a:lnTo>
                      <a:pt x="881062" y="2269071"/>
                    </a:lnTo>
                    <a:lnTo>
                      <a:pt x="880745" y="2263037"/>
                    </a:lnTo>
                    <a:lnTo>
                      <a:pt x="879792" y="2257321"/>
                    </a:lnTo>
                    <a:lnTo>
                      <a:pt x="878522" y="2251604"/>
                    </a:lnTo>
                    <a:lnTo>
                      <a:pt x="876300" y="2246523"/>
                    </a:lnTo>
                    <a:lnTo>
                      <a:pt x="873760" y="2241124"/>
                    </a:lnTo>
                    <a:lnTo>
                      <a:pt x="870585" y="2236361"/>
                    </a:lnTo>
                    <a:lnTo>
                      <a:pt x="867410" y="2231597"/>
                    </a:lnTo>
                    <a:lnTo>
                      <a:pt x="863600" y="2227469"/>
                    </a:lnTo>
                    <a:lnTo>
                      <a:pt x="859472" y="2223658"/>
                    </a:lnTo>
                    <a:lnTo>
                      <a:pt x="854710" y="2220482"/>
                    </a:lnTo>
                    <a:lnTo>
                      <a:pt x="849948" y="2217306"/>
                    </a:lnTo>
                    <a:lnTo>
                      <a:pt x="844868" y="2214766"/>
                    </a:lnTo>
                    <a:lnTo>
                      <a:pt x="839470" y="2212860"/>
                    </a:lnTo>
                    <a:lnTo>
                      <a:pt x="834072" y="2211590"/>
                    </a:lnTo>
                    <a:lnTo>
                      <a:pt x="828040" y="2210320"/>
                    </a:lnTo>
                    <a:lnTo>
                      <a:pt x="822008" y="2210002"/>
                    </a:lnTo>
                    <a:lnTo>
                      <a:pt x="213678" y="2210002"/>
                    </a:lnTo>
                    <a:close/>
                    <a:moveTo>
                      <a:pt x="1460500" y="1865434"/>
                    </a:moveTo>
                    <a:lnTo>
                      <a:pt x="1454468" y="1865751"/>
                    </a:lnTo>
                    <a:lnTo>
                      <a:pt x="1448435" y="1866704"/>
                    </a:lnTo>
                    <a:lnTo>
                      <a:pt x="1443038" y="1867974"/>
                    </a:lnTo>
                    <a:lnTo>
                      <a:pt x="1437322" y="1870197"/>
                    </a:lnTo>
                    <a:lnTo>
                      <a:pt x="1432242" y="1872420"/>
                    </a:lnTo>
                    <a:lnTo>
                      <a:pt x="1427162" y="1875596"/>
                    </a:lnTo>
                    <a:lnTo>
                      <a:pt x="1422718" y="1879089"/>
                    </a:lnTo>
                    <a:lnTo>
                      <a:pt x="1418590" y="1882900"/>
                    </a:lnTo>
                    <a:lnTo>
                      <a:pt x="1415098" y="1887029"/>
                    </a:lnTo>
                    <a:lnTo>
                      <a:pt x="1411288" y="1891475"/>
                    </a:lnTo>
                    <a:lnTo>
                      <a:pt x="1408430" y="1896556"/>
                    </a:lnTo>
                    <a:lnTo>
                      <a:pt x="1406208" y="1901637"/>
                    </a:lnTo>
                    <a:lnTo>
                      <a:pt x="1403985" y="1907036"/>
                    </a:lnTo>
                    <a:lnTo>
                      <a:pt x="1402398" y="1912752"/>
                    </a:lnTo>
                    <a:lnTo>
                      <a:pt x="1401762" y="1918469"/>
                    </a:lnTo>
                    <a:lnTo>
                      <a:pt x="1401128" y="1924503"/>
                    </a:lnTo>
                    <a:lnTo>
                      <a:pt x="1401128" y="2436433"/>
                    </a:lnTo>
                    <a:lnTo>
                      <a:pt x="1401762" y="2442149"/>
                    </a:lnTo>
                    <a:lnTo>
                      <a:pt x="1402398" y="2448183"/>
                    </a:lnTo>
                    <a:lnTo>
                      <a:pt x="1403985" y="2453899"/>
                    </a:lnTo>
                    <a:lnTo>
                      <a:pt x="1406208" y="2459298"/>
                    </a:lnTo>
                    <a:lnTo>
                      <a:pt x="1408430" y="2464697"/>
                    </a:lnTo>
                    <a:lnTo>
                      <a:pt x="1411288" y="2469461"/>
                    </a:lnTo>
                    <a:lnTo>
                      <a:pt x="1415098" y="2473907"/>
                    </a:lnTo>
                    <a:lnTo>
                      <a:pt x="1418590" y="2478035"/>
                    </a:lnTo>
                    <a:lnTo>
                      <a:pt x="1422718" y="2481528"/>
                    </a:lnTo>
                    <a:lnTo>
                      <a:pt x="1427162" y="2485339"/>
                    </a:lnTo>
                    <a:lnTo>
                      <a:pt x="1432242" y="2488198"/>
                    </a:lnTo>
                    <a:lnTo>
                      <a:pt x="1437322" y="2490421"/>
                    </a:lnTo>
                    <a:lnTo>
                      <a:pt x="1443038" y="2492644"/>
                    </a:lnTo>
                    <a:lnTo>
                      <a:pt x="1448435" y="2494231"/>
                    </a:lnTo>
                    <a:lnTo>
                      <a:pt x="1454468" y="2495184"/>
                    </a:lnTo>
                    <a:lnTo>
                      <a:pt x="1460500" y="2495502"/>
                    </a:lnTo>
                    <a:lnTo>
                      <a:pt x="1653222" y="2495502"/>
                    </a:lnTo>
                    <a:lnTo>
                      <a:pt x="1659255" y="2495184"/>
                    </a:lnTo>
                    <a:lnTo>
                      <a:pt x="1664970" y="2494231"/>
                    </a:lnTo>
                    <a:lnTo>
                      <a:pt x="1670685" y="2492644"/>
                    </a:lnTo>
                    <a:lnTo>
                      <a:pt x="1676082" y="2490421"/>
                    </a:lnTo>
                    <a:lnTo>
                      <a:pt x="1681162" y="2488198"/>
                    </a:lnTo>
                    <a:lnTo>
                      <a:pt x="1685925" y="2485339"/>
                    </a:lnTo>
                    <a:lnTo>
                      <a:pt x="1690688" y="2481528"/>
                    </a:lnTo>
                    <a:lnTo>
                      <a:pt x="1694815" y="2478035"/>
                    </a:lnTo>
                    <a:lnTo>
                      <a:pt x="1698625" y="2473907"/>
                    </a:lnTo>
                    <a:lnTo>
                      <a:pt x="1701800" y="2469461"/>
                    </a:lnTo>
                    <a:lnTo>
                      <a:pt x="1704658" y="2464697"/>
                    </a:lnTo>
                    <a:lnTo>
                      <a:pt x="1707515" y="2459298"/>
                    </a:lnTo>
                    <a:lnTo>
                      <a:pt x="1709420" y="2453899"/>
                    </a:lnTo>
                    <a:lnTo>
                      <a:pt x="1710690" y="2448183"/>
                    </a:lnTo>
                    <a:lnTo>
                      <a:pt x="1711960" y="2442149"/>
                    </a:lnTo>
                    <a:lnTo>
                      <a:pt x="1712278" y="2436433"/>
                    </a:lnTo>
                    <a:lnTo>
                      <a:pt x="1712278" y="1924503"/>
                    </a:lnTo>
                    <a:lnTo>
                      <a:pt x="1711960" y="1918469"/>
                    </a:lnTo>
                    <a:lnTo>
                      <a:pt x="1710690" y="1912752"/>
                    </a:lnTo>
                    <a:lnTo>
                      <a:pt x="1709420" y="1907036"/>
                    </a:lnTo>
                    <a:lnTo>
                      <a:pt x="1707515" y="1901637"/>
                    </a:lnTo>
                    <a:lnTo>
                      <a:pt x="1704658" y="1896556"/>
                    </a:lnTo>
                    <a:lnTo>
                      <a:pt x="1701800" y="1891475"/>
                    </a:lnTo>
                    <a:lnTo>
                      <a:pt x="1698625" y="1887029"/>
                    </a:lnTo>
                    <a:lnTo>
                      <a:pt x="1694815" y="1882900"/>
                    </a:lnTo>
                    <a:lnTo>
                      <a:pt x="1690688" y="1879089"/>
                    </a:lnTo>
                    <a:lnTo>
                      <a:pt x="1685925" y="1875596"/>
                    </a:lnTo>
                    <a:lnTo>
                      <a:pt x="1681162" y="1872420"/>
                    </a:lnTo>
                    <a:lnTo>
                      <a:pt x="1676082" y="1870197"/>
                    </a:lnTo>
                    <a:lnTo>
                      <a:pt x="1670685" y="1867974"/>
                    </a:lnTo>
                    <a:lnTo>
                      <a:pt x="1664970" y="1866704"/>
                    </a:lnTo>
                    <a:lnTo>
                      <a:pt x="1659255" y="1865751"/>
                    </a:lnTo>
                    <a:lnTo>
                      <a:pt x="1653222" y="1865434"/>
                    </a:lnTo>
                    <a:lnTo>
                      <a:pt x="1460500" y="1865434"/>
                    </a:lnTo>
                    <a:close/>
                    <a:moveTo>
                      <a:pt x="1044575" y="1865434"/>
                    </a:moveTo>
                    <a:lnTo>
                      <a:pt x="1038542" y="1865751"/>
                    </a:lnTo>
                    <a:lnTo>
                      <a:pt x="1032828" y="1866704"/>
                    </a:lnTo>
                    <a:lnTo>
                      <a:pt x="1027112" y="1867974"/>
                    </a:lnTo>
                    <a:lnTo>
                      <a:pt x="1022032" y="1870197"/>
                    </a:lnTo>
                    <a:lnTo>
                      <a:pt x="1016635" y="1872420"/>
                    </a:lnTo>
                    <a:lnTo>
                      <a:pt x="1011872" y="1875596"/>
                    </a:lnTo>
                    <a:lnTo>
                      <a:pt x="1007110" y="1879089"/>
                    </a:lnTo>
                    <a:lnTo>
                      <a:pt x="1002982" y="1882900"/>
                    </a:lnTo>
                    <a:lnTo>
                      <a:pt x="999172" y="1887029"/>
                    </a:lnTo>
                    <a:lnTo>
                      <a:pt x="995998" y="1891475"/>
                    </a:lnTo>
                    <a:lnTo>
                      <a:pt x="992822" y="1896556"/>
                    </a:lnTo>
                    <a:lnTo>
                      <a:pt x="990282" y="1901637"/>
                    </a:lnTo>
                    <a:lnTo>
                      <a:pt x="988378" y="1907036"/>
                    </a:lnTo>
                    <a:lnTo>
                      <a:pt x="987108" y="1912752"/>
                    </a:lnTo>
                    <a:lnTo>
                      <a:pt x="985838" y="1918469"/>
                    </a:lnTo>
                    <a:lnTo>
                      <a:pt x="985838" y="1924503"/>
                    </a:lnTo>
                    <a:lnTo>
                      <a:pt x="985838" y="2091864"/>
                    </a:lnTo>
                    <a:lnTo>
                      <a:pt x="985838" y="2097898"/>
                    </a:lnTo>
                    <a:lnTo>
                      <a:pt x="987108" y="2103615"/>
                    </a:lnTo>
                    <a:lnTo>
                      <a:pt x="988378" y="2109331"/>
                    </a:lnTo>
                    <a:lnTo>
                      <a:pt x="990282" y="2114730"/>
                    </a:lnTo>
                    <a:lnTo>
                      <a:pt x="992822" y="2119811"/>
                    </a:lnTo>
                    <a:lnTo>
                      <a:pt x="995998" y="2124892"/>
                    </a:lnTo>
                    <a:lnTo>
                      <a:pt x="999172" y="2129338"/>
                    </a:lnTo>
                    <a:lnTo>
                      <a:pt x="1002982" y="2133467"/>
                    </a:lnTo>
                    <a:lnTo>
                      <a:pt x="1007110" y="2137278"/>
                    </a:lnTo>
                    <a:lnTo>
                      <a:pt x="1011872" y="2140453"/>
                    </a:lnTo>
                    <a:lnTo>
                      <a:pt x="1016635" y="2143311"/>
                    </a:lnTo>
                    <a:lnTo>
                      <a:pt x="1022032" y="2146170"/>
                    </a:lnTo>
                    <a:lnTo>
                      <a:pt x="1027112" y="2148393"/>
                    </a:lnTo>
                    <a:lnTo>
                      <a:pt x="1032828" y="2149345"/>
                    </a:lnTo>
                    <a:lnTo>
                      <a:pt x="1038542" y="2150616"/>
                    </a:lnTo>
                    <a:lnTo>
                      <a:pt x="1044575" y="2150933"/>
                    </a:lnTo>
                    <a:lnTo>
                      <a:pt x="1237298" y="2150933"/>
                    </a:lnTo>
                    <a:lnTo>
                      <a:pt x="1243330" y="2150616"/>
                    </a:lnTo>
                    <a:lnTo>
                      <a:pt x="1249362" y="2149345"/>
                    </a:lnTo>
                    <a:lnTo>
                      <a:pt x="1254760" y="2148393"/>
                    </a:lnTo>
                    <a:lnTo>
                      <a:pt x="1260475" y="2146170"/>
                    </a:lnTo>
                    <a:lnTo>
                      <a:pt x="1265555" y="2143311"/>
                    </a:lnTo>
                    <a:lnTo>
                      <a:pt x="1270635" y="2140453"/>
                    </a:lnTo>
                    <a:lnTo>
                      <a:pt x="1275080" y="2137278"/>
                    </a:lnTo>
                    <a:lnTo>
                      <a:pt x="1278890" y="2133467"/>
                    </a:lnTo>
                    <a:lnTo>
                      <a:pt x="1283018" y="2129338"/>
                    </a:lnTo>
                    <a:lnTo>
                      <a:pt x="1286510" y="2124892"/>
                    </a:lnTo>
                    <a:lnTo>
                      <a:pt x="1289368" y="2119811"/>
                    </a:lnTo>
                    <a:lnTo>
                      <a:pt x="1291908" y="2114730"/>
                    </a:lnTo>
                    <a:lnTo>
                      <a:pt x="1293812" y="2109331"/>
                    </a:lnTo>
                    <a:lnTo>
                      <a:pt x="1295400" y="2103615"/>
                    </a:lnTo>
                    <a:lnTo>
                      <a:pt x="1296035" y="2097898"/>
                    </a:lnTo>
                    <a:lnTo>
                      <a:pt x="1296352" y="2091864"/>
                    </a:lnTo>
                    <a:lnTo>
                      <a:pt x="1296352" y="1924503"/>
                    </a:lnTo>
                    <a:lnTo>
                      <a:pt x="1296035" y="1918469"/>
                    </a:lnTo>
                    <a:lnTo>
                      <a:pt x="1295400" y="1912752"/>
                    </a:lnTo>
                    <a:lnTo>
                      <a:pt x="1293812" y="1907036"/>
                    </a:lnTo>
                    <a:lnTo>
                      <a:pt x="1291908" y="1901637"/>
                    </a:lnTo>
                    <a:lnTo>
                      <a:pt x="1289368" y="1896556"/>
                    </a:lnTo>
                    <a:lnTo>
                      <a:pt x="1286510" y="1891475"/>
                    </a:lnTo>
                    <a:lnTo>
                      <a:pt x="1283018" y="1887029"/>
                    </a:lnTo>
                    <a:lnTo>
                      <a:pt x="1278890" y="1882900"/>
                    </a:lnTo>
                    <a:lnTo>
                      <a:pt x="1275080" y="1879089"/>
                    </a:lnTo>
                    <a:lnTo>
                      <a:pt x="1270635" y="1875596"/>
                    </a:lnTo>
                    <a:lnTo>
                      <a:pt x="1265555" y="1872420"/>
                    </a:lnTo>
                    <a:lnTo>
                      <a:pt x="1260475" y="1870197"/>
                    </a:lnTo>
                    <a:lnTo>
                      <a:pt x="1254760" y="1867974"/>
                    </a:lnTo>
                    <a:lnTo>
                      <a:pt x="1249362" y="1866704"/>
                    </a:lnTo>
                    <a:lnTo>
                      <a:pt x="1243330" y="1865751"/>
                    </a:lnTo>
                    <a:lnTo>
                      <a:pt x="1237298" y="1865434"/>
                    </a:lnTo>
                    <a:lnTo>
                      <a:pt x="1044575" y="1865434"/>
                    </a:lnTo>
                    <a:close/>
                    <a:moveTo>
                      <a:pt x="629285" y="1865434"/>
                    </a:moveTo>
                    <a:lnTo>
                      <a:pt x="623252" y="1865751"/>
                    </a:lnTo>
                    <a:lnTo>
                      <a:pt x="617220" y="1866704"/>
                    </a:lnTo>
                    <a:lnTo>
                      <a:pt x="611822" y="1867974"/>
                    </a:lnTo>
                    <a:lnTo>
                      <a:pt x="606108" y="1870197"/>
                    </a:lnTo>
                    <a:lnTo>
                      <a:pt x="601028" y="1872420"/>
                    </a:lnTo>
                    <a:lnTo>
                      <a:pt x="596265" y="1875596"/>
                    </a:lnTo>
                    <a:lnTo>
                      <a:pt x="591820" y="1879089"/>
                    </a:lnTo>
                    <a:lnTo>
                      <a:pt x="587692" y="1882900"/>
                    </a:lnTo>
                    <a:lnTo>
                      <a:pt x="583565" y="1887029"/>
                    </a:lnTo>
                    <a:lnTo>
                      <a:pt x="580072" y="1891475"/>
                    </a:lnTo>
                    <a:lnTo>
                      <a:pt x="577215" y="1896556"/>
                    </a:lnTo>
                    <a:lnTo>
                      <a:pt x="574675" y="1901637"/>
                    </a:lnTo>
                    <a:lnTo>
                      <a:pt x="572770" y="1907036"/>
                    </a:lnTo>
                    <a:lnTo>
                      <a:pt x="571182" y="1912752"/>
                    </a:lnTo>
                    <a:lnTo>
                      <a:pt x="570548" y="1918469"/>
                    </a:lnTo>
                    <a:lnTo>
                      <a:pt x="570230" y="1924503"/>
                    </a:lnTo>
                    <a:lnTo>
                      <a:pt x="570230" y="2091864"/>
                    </a:lnTo>
                    <a:lnTo>
                      <a:pt x="570548" y="2097898"/>
                    </a:lnTo>
                    <a:lnTo>
                      <a:pt x="571182" y="2103615"/>
                    </a:lnTo>
                    <a:lnTo>
                      <a:pt x="572770" y="2109331"/>
                    </a:lnTo>
                    <a:lnTo>
                      <a:pt x="574675" y="2114730"/>
                    </a:lnTo>
                    <a:lnTo>
                      <a:pt x="577215" y="2119811"/>
                    </a:lnTo>
                    <a:lnTo>
                      <a:pt x="580072" y="2124892"/>
                    </a:lnTo>
                    <a:lnTo>
                      <a:pt x="583565" y="2129338"/>
                    </a:lnTo>
                    <a:lnTo>
                      <a:pt x="587692" y="2133467"/>
                    </a:lnTo>
                    <a:lnTo>
                      <a:pt x="591820" y="2137278"/>
                    </a:lnTo>
                    <a:lnTo>
                      <a:pt x="596265" y="2140453"/>
                    </a:lnTo>
                    <a:lnTo>
                      <a:pt x="601028" y="2143311"/>
                    </a:lnTo>
                    <a:lnTo>
                      <a:pt x="606108" y="2146170"/>
                    </a:lnTo>
                    <a:lnTo>
                      <a:pt x="611822" y="2148393"/>
                    </a:lnTo>
                    <a:lnTo>
                      <a:pt x="617220" y="2149345"/>
                    </a:lnTo>
                    <a:lnTo>
                      <a:pt x="623252" y="2150616"/>
                    </a:lnTo>
                    <a:lnTo>
                      <a:pt x="629285" y="2150933"/>
                    </a:lnTo>
                    <a:lnTo>
                      <a:pt x="822008" y="2150933"/>
                    </a:lnTo>
                    <a:lnTo>
                      <a:pt x="828040" y="2150616"/>
                    </a:lnTo>
                    <a:lnTo>
                      <a:pt x="834072" y="2149345"/>
                    </a:lnTo>
                    <a:lnTo>
                      <a:pt x="839470" y="2148393"/>
                    </a:lnTo>
                    <a:lnTo>
                      <a:pt x="844868" y="2146170"/>
                    </a:lnTo>
                    <a:lnTo>
                      <a:pt x="849948" y="2143311"/>
                    </a:lnTo>
                    <a:lnTo>
                      <a:pt x="854710" y="2140453"/>
                    </a:lnTo>
                    <a:lnTo>
                      <a:pt x="859472" y="2137278"/>
                    </a:lnTo>
                    <a:lnTo>
                      <a:pt x="863600" y="2133467"/>
                    </a:lnTo>
                    <a:lnTo>
                      <a:pt x="867410" y="2129338"/>
                    </a:lnTo>
                    <a:lnTo>
                      <a:pt x="870585" y="2124892"/>
                    </a:lnTo>
                    <a:lnTo>
                      <a:pt x="873760" y="2119811"/>
                    </a:lnTo>
                    <a:lnTo>
                      <a:pt x="876300" y="2114730"/>
                    </a:lnTo>
                    <a:lnTo>
                      <a:pt x="878522" y="2109331"/>
                    </a:lnTo>
                    <a:lnTo>
                      <a:pt x="879792" y="2103615"/>
                    </a:lnTo>
                    <a:lnTo>
                      <a:pt x="880745" y="2097898"/>
                    </a:lnTo>
                    <a:lnTo>
                      <a:pt x="881062" y="2091864"/>
                    </a:lnTo>
                    <a:lnTo>
                      <a:pt x="881062" y="1924503"/>
                    </a:lnTo>
                    <a:lnTo>
                      <a:pt x="880745" y="1918469"/>
                    </a:lnTo>
                    <a:lnTo>
                      <a:pt x="879792" y="1912752"/>
                    </a:lnTo>
                    <a:lnTo>
                      <a:pt x="878522" y="1907036"/>
                    </a:lnTo>
                    <a:lnTo>
                      <a:pt x="876300" y="1901637"/>
                    </a:lnTo>
                    <a:lnTo>
                      <a:pt x="873760" y="1896556"/>
                    </a:lnTo>
                    <a:lnTo>
                      <a:pt x="870585" y="1891475"/>
                    </a:lnTo>
                    <a:lnTo>
                      <a:pt x="867410" y="1887029"/>
                    </a:lnTo>
                    <a:lnTo>
                      <a:pt x="863600" y="1882900"/>
                    </a:lnTo>
                    <a:lnTo>
                      <a:pt x="859472" y="1879089"/>
                    </a:lnTo>
                    <a:lnTo>
                      <a:pt x="854710" y="1875596"/>
                    </a:lnTo>
                    <a:lnTo>
                      <a:pt x="849948" y="1872420"/>
                    </a:lnTo>
                    <a:lnTo>
                      <a:pt x="844868" y="1870197"/>
                    </a:lnTo>
                    <a:lnTo>
                      <a:pt x="839470" y="1867974"/>
                    </a:lnTo>
                    <a:lnTo>
                      <a:pt x="834072" y="1866704"/>
                    </a:lnTo>
                    <a:lnTo>
                      <a:pt x="828040" y="1865751"/>
                    </a:lnTo>
                    <a:lnTo>
                      <a:pt x="822008" y="1865434"/>
                    </a:lnTo>
                    <a:lnTo>
                      <a:pt x="629285" y="1865434"/>
                    </a:lnTo>
                    <a:close/>
                    <a:moveTo>
                      <a:pt x="213678" y="1865434"/>
                    </a:moveTo>
                    <a:lnTo>
                      <a:pt x="207645" y="1865751"/>
                    </a:lnTo>
                    <a:lnTo>
                      <a:pt x="201612" y="1866704"/>
                    </a:lnTo>
                    <a:lnTo>
                      <a:pt x="196215" y="1867974"/>
                    </a:lnTo>
                    <a:lnTo>
                      <a:pt x="190818" y="1870197"/>
                    </a:lnTo>
                    <a:lnTo>
                      <a:pt x="185738" y="1872420"/>
                    </a:lnTo>
                    <a:lnTo>
                      <a:pt x="180975" y="1875596"/>
                    </a:lnTo>
                    <a:lnTo>
                      <a:pt x="175895" y="1879089"/>
                    </a:lnTo>
                    <a:lnTo>
                      <a:pt x="171768" y="1882900"/>
                    </a:lnTo>
                    <a:lnTo>
                      <a:pt x="168275" y="1887029"/>
                    </a:lnTo>
                    <a:lnTo>
                      <a:pt x="164782" y="1891475"/>
                    </a:lnTo>
                    <a:lnTo>
                      <a:pt x="161925" y="1896556"/>
                    </a:lnTo>
                    <a:lnTo>
                      <a:pt x="159385" y="1901637"/>
                    </a:lnTo>
                    <a:lnTo>
                      <a:pt x="157480" y="1907036"/>
                    </a:lnTo>
                    <a:lnTo>
                      <a:pt x="155892" y="1912752"/>
                    </a:lnTo>
                    <a:lnTo>
                      <a:pt x="154940" y="1918469"/>
                    </a:lnTo>
                    <a:lnTo>
                      <a:pt x="154305" y="1924503"/>
                    </a:lnTo>
                    <a:lnTo>
                      <a:pt x="154305" y="2091864"/>
                    </a:lnTo>
                    <a:lnTo>
                      <a:pt x="154940" y="2097898"/>
                    </a:lnTo>
                    <a:lnTo>
                      <a:pt x="155892" y="2103615"/>
                    </a:lnTo>
                    <a:lnTo>
                      <a:pt x="157480" y="2109331"/>
                    </a:lnTo>
                    <a:lnTo>
                      <a:pt x="159385" y="2114730"/>
                    </a:lnTo>
                    <a:lnTo>
                      <a:pt x="161925" y="2119811"/>
                    </a:lnTo>
                    <a:lnTo>
                      <a:pt x="164782" y="2124892"/>
                    </a:lnTo>
                    <a:lnTo>
                      <a:pt x="168275" y="2129338"/>
                    </a:lnTo>
                    <a:lnTo>
                      <a:pt x="171768" y="2133467"/>
                    </a:lnTo>
                    <a:lnTo>
                      <a:pt x="175895" y="2137278"/>
                    </a:lnTo>
                    <a:lnTo>
                      <a:pt x="180975" y="2140453"/>
                    </a:lnTo>
                    <a:lnTo>
                      <a:pt x="185738" y="2143311"/>
                    </a:lnTo>
                    <a:lnTo>
                      <a:pt x="190818" y="2146170"/>
                    </a:lnTo>
                    <a:lnTo>
                      <a:pt x="196215" y="2148393"/>
                    </a:lnTo>
                    <a:lnTo>
                      <a:pt x="201612" y="2149345"/>
                    </a:lnTo>
                    <a:lnTo>
                      <a:pt x="207645" y="2150616"/>
                    </a:lnTo>
                    <a:lnTo>
                      <a:pt x="213678" y="2150933"/>
                    </a:lnTo>
                    <a:lnTo>
                      <a:pt x="406400" y="2150933"/>
                    </a:lnTo>
                    <a:lnTo>
                      <a:pt x="412432" y="2150616"/>
                    </a:lnTo>
                    <a:lnTo>
                      <a:pt x="418148" y="2149345"/>
                    </a:lnTo>
                    <a:lnTo>
                      <a:pt x="423862" y="2148393"/>
                    </a:lnTo>
                    <a:lnTo>
                      <a:pt x="429260" y="2146170"/>
                    </a:lnTo>
                    <a:lnTo>
                      <a:pt x="434658" y="2143311"/>
                    </a:lnTo>
                    <a:lnTo>
                      <a:pt x="439420" y="2140453"/>
                    </a:lnTo>
                    <a:lnTo>
                      <a:pt x="443865" y="2137278"/>
                    </a:lnTo>
                    <a:lnTo>
                      <a:pt x="447992" y="2133467"/>
                    </a:lnTo>
                    <a:lnTo>
                      <a:pt x="452120" y="2129338"/>
                    </a:lnTo>
                    <a:lnTo>
                      <a:pt x="455295" y="2124892"/>
                    </a:lnTo>
                    <a:lnTo>
                      <a:pt x="458470" y="2119811"/>
                    </a:lnTo>
                    <a:lnTo>
                      <a:pt x="460692" y="2114730"/>
                    </a:lnTo>
                    <a:lnTo>
                      <a:pt x="462915" y="2109331"/>
                    </a:lnTo>
                    <a:lnTo>
                      <a:pt x="464185" y="2103615"/>
                    </a:lnTo>
                    <a:lnTo>
                      <a:pt x="465138" y="2097898"/>
                    </a:lnTo>
                    <a:lnTo>
                      <a:pt x="465455" y="2091864"/>
                    </a:lnTo>
                    <a:lnTo>
                      <a:pt x="465455" y="1924503"/>
                    </a:lnTo>
                    <a:lnTo>
                      <a:pt x="465138" y="1918469"/>
                    </a:lnTo>
                    <a:lnTo>
                      <a:pt x="464185" y="1912752"/>
                    </a:lnTo>
                    <a:lnTo>
                      <a:pt x="462915" y="1907036"/>
                    </a:lnTo>
                    <a:lnTo>
                      <a:pt x="460692" y="1901637"/>
                    </a:lnTo>
                    <a:lnTo>
                      <a:pt x="458470" y="1896556"/>
                    </a:lnTo>
                    <a:lnTo>
                      <a:pt x="455295" y="1891475"/>
                    </a:lnTo>
                    <a:lnTo>
                      <a:pt x="452120" y="1887029"/>
                    </a:lnTo>
                    <a:lnTo>
                      <a:pt x="447992" y="1882900"/>
                    </a:lnTo>
                    <a:lnTo>
                      <a:pt x="443865" y="1879089"/>
                    </a:lnTo>
                    <a:lnTo>
                      <a:pt x="439420" y="1875596"/>
                    </a:lnTo>
                    <a:lnTo>
                      <a:pt x="434658" y="1872420"/>
                    </a:lnTo>
                    <a:lnTo>
                      <a:pt x="429260" y="1870197"/>
                    </a:lnTo>
                    <a:lnTo>
                      <a:pt x="423862" y="1867974"/>
                    </a:lnTo>
                    <a:lnTo>
                      <a:pt x="418148" y="1866704"/>
                    </a:lnTo>
                    <a:lnTo>
                      <a:pt x="412432" y="1865751"/>
                    </a:lnTo>
                    <a:lnTo>
                      <a:pt x="406400" y="1865434"/>
                    </a:lnTo>
                    <a:lnTo>
                      <a:pt x="213678" y="1865434"/>
                    </a:lnTo>
                    <a:close/>
                    <a:moveTo>
                      <a:pt x="1460500" y="1520865"/>
                    </a:moveTo>
                    <a:lnTo>
                      <a:pt x="1454468" y="1521500"/>
                    </a:lnTo>
                    <a:lnTo>
                      <a:pt x="1448435" y="1522135"/>
                    </a:lnTo>
                    <a:lnTo>
                      <a:pt x="1443038" y="1523723"/>
                    </a:lnTo>
                    <a:lnTo>
                      <a:pt x="1437322" y="1525946"/>
                    </a:lnTo>
                    <a:lnTo>
                      <a:pt x="1432242" y="1528169"/>
                    </a:lnTo>
                    <a:lnTo>
                      <a:pt x="1427162" y="1531027"/>
                    </a:lnTo>
                    <a:lnTo>
                      <a:pt x="1422718" y="1534838"/>
                    </a:lnTo>
                    <a:lnTo>
                      <a:pt x="1418590" y="1538332"/>
                    </a:lnTo>
                    <a:lnTo>
                      <a:pt x="1415098" y="1542460"/>
                    </a:lnTo>
                    <a:lnTo>
                      <a:pt x="1411288" y="1546906"/>
                    </a:lnTo>
                    <a:lnTo>
                      <a:pt x="1408430" y="1551670"/>
                    </a:lnTo>
                    <a:lnTo>
                      <a:pt x="1406208" y="1557069"/>
                    </a:lnTo>
                    <a:lnTo>
                      <a:pt x="1403985" y="1562467"/>
                    </a:lnTo>
                    <a:lnTo>
                      <a:pt x="1402398" y="1568184"/>
                    </a:lnTo>
                    <a:lnTo>
                      <a:pt x="1401762" y="1574218"/>
                    </a:lnTo>
                    <a:lnTo>
                      <a:pt x="1401128" y="1579934"/>
                    </a:lnTo>
                    <a:lnTo>
                      <a:pt x="1401128" y="1747296"/>
                    </a:lnTo>
                    <a:lnTo>
                      <a:pt x="1401762" y="1753330"/>
                    </a:lnTo>
                    <a:lnTo>
                      <a:pt x="1402398" y="1759046"/>
                    </a:lnTo>
                    <a:lnTo>
                      <a:pt x="1403985" y="1764762"/>
                    </a:lnTo>
                    <a:lnTo>
                      <a:pt x="1406208" y="1770479"/>
                    </a:lnTo>
                    <a:lnTo>
                      <a:pt x="1408430" y="1775242"/>
                    </a:lnTo>
                    <a:lnTo>
                      <a:pt x="1411288" y="1780006"/>
                    </a:lnTo>
                    <a:lnTo>
                      <a:pt x="1415098" y="1784770"/>
                    </a:lnTo>
                    <a:lnTo>
                      <a:pt x="1418590" y="1788898"/>
                    </a:lnTo>
                    <a:lnTo>
                      <a:pt x="1422718" y="1792709"/>
                    </a:lnTo>
                    <a:lnTo>
                      <a:pt x="1427162" y="1795885"/>
                    </a:lnTo>
                    <a:lnTo>
                      <a:pt x="1432242" y="1799061"/>
                    </a:lnTo>
                    <a:lnTo>
                      <a:pt x="1437322" y="1801601"/>
                    </a:lnTo>
                    <a:lnTo>
                      <a:pt x="1443038" y="1803507"/>
                    </a:lnTo>
                    <a:lnTo>
                      <a:pt x="1448435" y="1804777"/>
                    </a:lnTo>
                    <a:lnTo>
                      <a:pt x="1454468" y="1805730"/>
                    </a:lnTo>
                    <a:lnTo>
                      <a:pt x="1460500" y="1806047"/>
                    </a:lnTo>
                    <a:lnTo>
                      <a:pt x="1653222" y="1806047"/>
                    </a:lnTo>
                    <a:lnTo>
                      <a:pt x="1659255" y="1805730"/>
                    </a:lnTo>
                    <a:lnTo>
                      <a:pt x="1664970" y="1804777"/>
                    </a:lnTo>
                    <a:lnTo>
                      <a:pt x="1670685" y="1803507"/>
                    </a:lnTo>
                    <a:lnTo>
                      <a:pt x="1676082" y="1801601"/>
                    </a:lnTo>
                    <a:lnTo>
                      <a:pt x="1681162" y="1799061"/>
                    </a:lnTo>
                    <a:lnTo>
                      <a:pt x="1685925" y="1795885"/>
                    </a:lnTo>
                    <a:lnTo>
                      <a:pt x="1690688" y="1792709"/>
                    </a:lnTo>
                    <a:lnTo>
                      <a:pt x="1694815" y="1788898"/>
                    </a:lnTo>
                    <a:lnTo>
                      <a:pt x="1698625" y="1784770"/>
                    </a:lnTo>
                    <a:lnTo>
                      <a:pt x="1701800" y="1780006"/>
                    </a:lnTo>
                    <a:lnTo>
                      <a:pt x="1704658" y="1775242"/>
                    </a:lnTo>
                    <a:lnTo>
                      <a:pt x="1707515" y="1770479"/>
                    </a:lnTo>
                    <a:lnTo>
                      <a:pt x="1709420" y="1764762"/>
                    </a:lnTo>
                    <a:lnTo>
                      <a:pt x="1710690" y="1759046"/>
                    </a:lnTo>
                    <a:lnTo>
                      <a:pt x="1711960" y="1753330"/>
                    </a:lnTo>
                    <a:lnTo>
                      <a:pt x="1712278" y="1747296"/>
                    </a:lnTo>
                    <a:lnTo>
                      <a:pt x="1712278" y="1579934"/>
                    </a:lnTo>
                    <a:lnTo>
                      <a:pt x="1711960" y="1574218"/>
                    </a:lnTo>
                    <a:lnTo>
                      <a:pt x="1710690" y="1568184"/>
                    </a:lnTo>
                    <a:lnTo>
                      <a:pt x="1709420" y="1562467"/>
                    </a:lnTo>
                    <a:lnTo>
                      <a:pt x="1707515" y="1557069"/>
                    </a:lnTo>
                    <a:lnTo>
                      <a:pt x="1704658" y="1551670"/>
                    </a:lnTo>
                    <a:lnTo>
                      <a:pt x="1701800" y="1546906"/>
                    </a:lnTo>
                    <a:lnTo>
                      <a:pt x="1698625" y="1542460"/>
                    </a:lnTo>
                    <a:lnTo>
                      <a:pt x="1694815" y="1538332"/>
                    </a:lnTo>
                    <a:lnTo>
                      <a:pt x="1690688" y="1534838"/>
                    </a:lnTo>
                    <a:lnTo>
                      <a:pt x="1685925" y="1531027"/>
                    </a:lnTo>
                    <a:lnTo>
                      <a:pt x="1681162" y="1528169"/>
                    </a:lnTo>
                    <a:lnTo>
                      <a:pt x="1676082" y="1525946"/>
                    </a:lnTo>
                    <a:lnTo>
                      <a:pt x="1670685" y="1523723"/>
                    </a:lnTo>
                    <a:lnTo>
                      <a:pt x="1664970" y="1522135"/>
                    </a:lnTo>
                    <a:lnTo>
                      <a:pt x="1659255" y="1521500"/>
                    </a:lnTo>
                    <a:lnTo>
                      <a:pt x="1653222" y="1520865"/>
                    </a:lnTo>
                    <a:lnTo>
                      <a:pt x="1460500" y="1520865"/>
                    </a:lnTo>
                    <a:close/>
                    <a:moveTo>
                      <a:pt x="1044575" y="1520865"/>
                    </a:moveTo>
                    <a:lnTo>
                      <a:pt x="1038542" y="1521500"/>
                    </a:lnTo>
                    <a:lnTo>
                      <a:pt x="1032828" y="1522135"/>
                    </a:lnTo>
                    <a:lnTo>
                      <a:pt x="1027112" y="1523723"/>
                    </a:lnTo>
                    <a:lnTo>
                      <a:pt x="1022032" y="1525946"/>
                    </a:lnTo>
                    <a:lnTo>
                      <a:pt x="1016635" y="1528169"/>
                    </a:lnTo>
                    <a:lnTo>
                      <a:pt x="1011872" y="1531027"/>
                    </a:lnTo>
                    <a:lnTo>
                      <a:pt x="1007110" y="1534838"/>
                    </a:lnTo>
                    <a:lnTo>
                      <a:pt x="1002982" y="1538332"/>
                    </a:lnTo>
                    <a:lnTo>
                      <a:pt x="999172" y="1542460"/>
                    </a:lnTo>
                    <a:lnTo>
                      <a:pt x="995998" y="1546906"/>
                    </a:lnTo>
                    <a:lnTo>
                      <a:pt x="992822" y="1551670"/>
                    </a:lnTo>
                    <a:lnTo>
                      <a:pt x="990282" y="1557069"/>
                    </a:lnTo>
                    <a:lnTo>
                      <a:pt x="988378" y="1562467"/>
                    </a:lnTo>
                    <a:lnTo>
                      <a:pt x="987108" y="1568184"/>
                    </a:lnTo>
                    <a:lnTo>
                      <a:pt x="985838" y="1574218"/>
                    </a:lnTo>
                    <a:lnTo>
                      <a:pt x="985838" y="1579934"/>
                    </a:lnTo>
                    <a:lnTo>
                      <a:pt x="985838" y="1747296"/>
                    </a:lnTo>
                    <a:lnTo>
                      <a:pt x="985838" y="1753330"/>
                    </a:lnTo>
                    <a:lnTo>
                      <a:pt x="987108" y="1759046"/>
                    </a:lnTo>
                    <a:lnTo>
                      <a:pt x="988378" y="1764762"/>
                    </a:lnTo>
                    <a:lnTo>
                      <a:pt x="990282" y="1770479"/>
                    </a:lnTo>
                    <a:lnTo>
                      <a:pt x="992822" y="1775242"/>
                    </a:lnTo>
                    <a:lnTo>
                      <a:pt x="995998" y="1780006"/>
                    </a:lnTo>
                    <a:lnTo>
                      <a:pt x="999172" y="1784770"/>
                    </a:lnTo>
                    <a:lnTo>
                      <a:pt x="1002982" y="1788898"/>
                    </a:lnTo>
                    <a:lnTo>
                      <a:pt x="1007110" y="1792709"/>
                    </a:lnTo>
                    <a:lnTo>
                      <a:pt x="1011872" y="1795885"/>
                    </a:lnTo>
                    <a:lnTo>
                      <a:pt x="1016635" y="1799061"/>
                    </a:lnTo>
                    <a:lnTo>
                      <a:pt x="1022032" y="1801601"/>
                    </a:lnTo>
                    <a:lnTo>
                      <a:pt x="1027112" y="1803507"/>
                    </a:lnTo>
                    <a:lnTo>
                      <a:pt x="1032828" y="1804777"/>
                    </a:lnTo>
                    <a:lnTo>
                      <a:pt x="1038542" y="1805730"/>
                    </a:lnTo>
                    <a:lnTo>
                      <a:pt x="1044575" y="1806047"/>
                    </a:lnTo>
                    <a:lnTo>
                      <a:pt x="1237298" y="1806047"/>
                    </a:lnTo>
                    <a:lnTo>
                      <a:pt x="1243330" y="1805730"/>
                    </a:lnTo>
                    <a:lnTo>
                      <a:pt x="1249362" y="1804777"/>
                    </a:lnTo>
                    <a:lnTo>
                      <a:pt x="1254760" y="1803507"/>
                    </a:lnTo>
                    <a:lnTo>
                      <a:pt x="1260475" y="1801601"/>
                    </a:lnTo>
                    <a:lnTo>
                      <a:pt x="1265555" y="1799061"/>
                    </a:lnTo>
                    <a:lnTo>
                      <a:pt x="1270635" y="1795885"/>
                    </a:lnTo>
                    <a:lnTo>
                      <a:pt x="1275080" y="1792709"/>
                    </a:lnTo>
                    <a:lnTo>
                      <a:pt x="1278890" y="1788898"/>
                    </a:lnTo>
                    <a:lnTo>
                      <a:pt x="1283018" y="1784770"/>
                    </a:lnTo>
                    <a:lnTo>
                      <a:pt x="1286510" y="1780006"/>
                    </a:lnTo>
                    <a:lnTo>
                      <a:pt x="1289368" y="1775242"/>
                    </a:lnTo>
                    <a:lnTo>
                      <a:pt x="1291908" y="1770479"/>
                    </a:lnTo>
                    <a:lnTo>
                      <a:pt x="1293812" y="1764762"/>
                    </a:lnTo>
                    <a:lnTo>
                      <a:pt x="1295400" y="1759046"/>
                    </a:lnTo>
                    <a:lnTo>
                      <a:pt x="1296035" y="1753330"/>
                    </a:lnTo>
                    <a:lnTo>
                      <a:pt x="1296352" y="1747296"/>
                    </a:lnTo>
                    <a:lnTo>
                      <a:pt x="1296352" y="1579934"/>
                    </a:lnTo>
                    <a:lnTo>
                      <a:pt x="1296035" y="1574218"/>
                    </a:lnTo>
                    <a:lnTo>
                      <a:pt x="1295400" y="1568184"/>
                    </a:lnTo>
                    <a:lnTo>
                      <a:pt x="1293812" y="1562467"/>
                    </a:lnTo>
                    <a:lnTo>
                      <a:pt x="1291908" y="1557069"/>
                    </a:lnTo>
                    <a:lnTo>
                      <a:pt x="1289368" y="1551670"/>
                    </a:lnTo>
                    <a:lnTo>
                      <a:pt x="1286510" y="1546906"/>
                    </a:lnTo>
                    <a:lnTo>
                      <a:pt x="1283018" y="1542460"/>
                    </a:lnTo>
                    <a:lnTo>
                      <a:pt x="1278890" y="1538332"/>
                    </a:lnTo>
                    <a:lnTo>
                      <a:pt x="1275080" y="1534838"/>
                    </a:lnTo>
                    <a:lnTo>
                      <a:pt x="1270635" y="1531027"/>
                    </a:lnTo>
                    <a:lnTo>
                      <a:pt x="1265555" y="1528169"/>
                    </a:lnTo>
                    <a:lnTo>
                      <a:pt x="1260475" y="1525946"/>
                    </a:lnTo>
                    <a:lnTo>
                      <a:pt x="1254760" y="1523723"/>
                    </a:lnTo>
                    <a:lnTo>
                      <a:pt x="1249362" y="1522135"/>
                    </a:lnTo>
                    <a:lnTo>
                      <a:pt x="1243330" y="1521500"/>
                    </a:lnTo>
                    <a:lnTo>
                      <a:pt x="1237298" y="1520865"/>
                    </a:lnTo>
                    <a:lnTo>
                      <a:pt x="1044575" y="1520865"/>
                    </a:lnTo>
                    <a:close/>
                    <a:moveTo>
                      <a:pt x="629285" y="1520865"/>
                    </a:moveTo>
                    <a:lnTo>
                      <a:pt x="623252" y="1521500"/>
                    </a:lnTo>
                    <a:lnTo>
                      <a:pt x="617220" y="1522135"/>
                    </a:lnTo>
                    <a:lnTo>
                      <a:pt x="611822" y="1523723"/>
                    </a:lnTo>
                    <a:lnTo>
                      <a:pt x="606108" y="1525946"/>
                    </a:lnTo>
                    <a:lnTo>
                      <a:pt x="601028" y="1528169"/>
                    </a:lnTo>
                    <a:lnTo>
                      <a:pt x="596265" y="1531027"/>
                    </a:lnTo>
                    <a:lnTo>
                      <a:pt x="591820" y="1534838"/>
                    </a:lnTo>
                    <a:lnTo>
                      <a:pt x="587692" y="1538332"/>
                    </a:lnTo>
                    <a:lnTo>
                      <a:pt x="583565" y="1542460"/>
                    </a:lnTo>
                    <a:lnTo>
                      <a:pt x="580072" y="1546906"/>
                    </a:lnTo>
                    <a:lnTo>
                      <a:pt x="577215" y="1551670"/>
                    </a:lnTo>
                    <a:lnTo>
                      <a:pt x="574675" y="1557069"/>
                    </a:lnTo>
                    <a:lnTo>
                      <a:pt x="572770" y="1562467"/>
                    </a:lnTo>
                    <a:lnTo>
                      <a:pt x="571182" y="1568184"/>
                    </a:lnTo>
                    <a:lnTo>
                      <a:pt x="570548" y="1574218"/>
                    </a:lnTo>
                    <a:lnTo>
                      <a:pt x="570230" y="1579934"/>
                    </a:lnTo>
                    <a:lnTo>
                      <a:pt x="570230" y="1747296"/>
                    </a:lnTo>
                    <a:lnTo>
                      <a:pt x="570548" y="1753330"/>
                    </a:lnTo>
                    <a:lnTo>
                      <a:pt x="571182" y="1759046"/>
                    </a:lnTo>
                    <a:lnTo>
                      <a:pt x="572770" y="1764762"/>
                    </a:lnTo>
                    <a:lnTo>
                      <a:pt x="574675" y="1770479"/>
                    </a:lnTo>
                    <a:lnTo>
                      <a:pt x="577215" y="1775242"/>
                    </a:lnTo>
                    <a:lnTo>
                      <a:pt x="580072" y="1780006"/>
                    </a:lnTo>
                    <a:lnTo>
                      <a:pt x="583565" y="1784770"/>
                    </a:lnTo>
                    <a:lnTo>
                      <a:pt x="587692" y="1788898"/>
                    </a:lnTo>
                    <a:lnTo>
                      <a:pt x="591820" y="1792709"/>
                    </a:lnTo>
                    <a:lnTo>
                      <a:pt x="596265" y="1795885"/>
                    </a:lnTo>
                    <a:lnTo>
                      <a:pt x="601028" y="1799061"/>
                    </a:lnTo>
                    <a:lnTo>
                      <a:pt x="606108" y="1801601"/>
                    </a:lnTo>
                    <a:lnTo>
                      <a:pt x="611822" y="1803507"/>
                    </a:lnTo>
                    <a:lnTo>
                      <a:pt x="617220" y="1804777"/>
                    </a:lnTo>
                    <a:lnTo>
                      <a:pt x="623252" y="1805730"/>
                    </a:lnTo>
                    <a:lnTo>
                      <a:pt x="629285" y="1806047"/>
                    </a:lnTo>
                    <a:lnTo>
                      <a:pt x="822008" y="1806047"/>
                    </a:lnTo>
                    <a:lnTo>
                      <a:pt x="828040" y="1805730"/>
                    </a:lnTo>
                    <a:lnTo>
                      <a:pt x="834072" y="1804777"/>
                    </a:lnTo>
                    <a:lnTo>
                      <a:pt x="839470" y="1803507"/>
                    </a:lnTo>
                    <a:lnTo>
                      <a:pt x="844868" y="1801601"/>
                    </a:lnTo>
                    <a:lnTo>
                      <a:pt x="849948" y="1799061"/>
                    </a:lnTo>
                    <a:lnTo>
                      <a:pt x="854710" y="1795885"/>
                    </a:lnTo>
                    <a:lnTo>
                      <a:pt x="859472" y="1792709"/>
                    </a:lnTo>
                    <a:lnTo>
                      <a:pt x="863600" y="1788898"/>
                    </a:lnTo>
                    <a:lnTo>
                      <a:pt x="867410" y="1784770"/>
                    </a:lnTo>
                    <a:lnTo>
                      <a:pt x="870585" y="1780006"/>
                    </a:lnTo>
                    <a:lnTo>
                      <a:pt x="873760" y="1775242"/>
                    </a:lnTo>
                    <a:lnTo>
                      <a:pt x="876300" y="1770479"/>
                    </a:lnTo>
                    <a:lnTo>
                      <a:pt x="878522" y="1764762"/>
                    </a:lnTo>
                    <a:lnTo>
                      <a:pt x="879792" y="1759046"/>
                    </a:lnTo>
                    <a:lnTo>
                      <a:pt x="880745" y="1753330"/>
                    </a:lnTo>
                    <a:lnTo>
                      <a:pt x="881062" y="1747296"/>
                    </a:lnTo>
                    <a:lnTo>
                      <a:pt x="881062" y="1579934"/>
                    </a:lnTo>
                    <a:lnTo>
                      <a:pt x="880745" y="1574218"/>
                    </a:lnTo>
                    <a:lnTo>
                      <a:pt x="879792" y="1568184"/>
                    </a:lnTo>
                    <a:lnTo>
                      <a:pt x="878522" y="1562467"/>
                    </a:lnTo>
                    <a:lnTo>
                      <a:pt x="876300" y="1557069"/>
                    </a:lnTo>
                    <a:lnTo>
                      <a:pt x="873760" y="1551670"/>
                    </a:lnTo>
                    <a:lnTo>
                      <a:pt x="870585" y="1546906"/>
                    </a:lnTo>
                    <a:lnTo>
                      <a:pt x="867410" y="1542460"/>
                    </a:lnTo>
                    <a:lnTo>
                      <a:pt x="863600" y="1538332"/>
                    </a:lnTo>
                    <a:lnTo>
                      <a:pt x="859472" y="1534838"/>
                    </a:lnTo>
                    <a:lnTo>
                      <a:pt x="854710" y="1531027"/>
                    </a:lnTo>
                    <a:lnTo>
                      <a:pt x="849948" y="1528169"/>
                    </a:lnTo>
                    <a:lnTo>
                      <a:pt x="844868" y="1525946"/>
                    </a:lnTo>
                    <a:lnTo>
                      <a:pt x="839470" y="1523723"/>
                    </a:lnTo>
                    <a:lnTo>
                      <a:pt x="834072" y="1522135"/>
                    </a:lnTo>
                    <a:lnTo>
                      <a:pt x="828040" y="1521500"/>
                    </a:lnTo>
                    <a:lnTo>
                      <a:pt x="822008" y="1520865"/>
                    </a:lnTo>
                    <a:lnTo>
                      <a:pt x="629285" y="1520865"/>
                    </a:lnTo>
                    <a:close/>
                    <a:moveTo>
                      <a:pt x="213678" y="1520865"/>
                    </a:moveTo>
                    <a:lnTo>
                      <a:pt x="207645" y="1521500"/>
                    </a:lnTo>
                    <a:lnTo>
                      <a:pt x="201612" y="1522135"/>
                    </a:lnTo>
                    <a:lnTo>
                      <a:pt x="196215" y="1523723"/>
                    </a:lnTo>
                    <a:lnTo>
                      <a:pt x="190818" y="1525946"/>
                    </a:lnTo>
                    <a:lnTo>
                      <a:pt x="185738" y="1528169"/>
                    </a:lnTo>
                    <a:lnTo>
                      <a:pt x="180975" y="1531027"/>
                    </a:lnTo>
                    <a:lnTo>
                      <a:pt x="175895" y="1534838"/>
                    </a:lnTo>
                    <a:lnTo>
                      <a:pt x="171768" y="1538332"/>
                    </a:lnTo>
                    <a:lnTo>
                      <a:pt x="168275" y="1542460"/>
                    </a:lnTo>
                    <a:lnTo>
                      <a:pt x="164782" y="1546906"/>
                    </a:lnTo>
                    <a:lnTo>
                      <a:pt x="161925" y="1551670"/>
                    </a:lnTo>
                    <a:lnTo>
                      <a:pt x="159385" y="1557069"/>
                    </a:lnTo>
                    <a:lnTo>
                      <a:pt x="157480" y="1562467"/>
                    </a:lnTo>
                    <a:lnTo>
                      <a:pt x="155892" y="1568184"/>
                    </a:lnTo>
                    <a:lnTo>
                      <a:pt x="154940" y="1574218"/>
                    </a:lnTo>
                    <a:lnTo>
                      <a:pt x="154305" y="1579934"/>
                    </a:lnTo>
                    <a:lnTo>
                      <a:pt x="154305" y="1747296"/>
                    </a:lnTo>
                    <a:lnTo>
                      <a:pt x="154940" y="1753330"/>
                    </a:lnTo>
                    <a:lnTo>
                      <a:pt x="155892" y="1759046"/>
                    </a:lnTo>
                    <a:lnTo>
                      <a:pt x="157480" y="1764762"/>
                    </a:lnTo>
                    <a:lnTo>
                      <a:pt x="159385" y="1770479"/>
                    </a:lnTo>
                    <a:lnTo>
                      <a:pt x="161925" y="1775242"/>
                    </a:lnTo>
                    <a:lnTo>
                      <a:pt x="164782" y="1780006"/>
                    </a:lnTo>
                    <a:lnTo>
                      <a:pt x="168275" y="1784770"/>
                    </a:lnTo>
                    <a:lnTo>
                      <a:pt x="171768" y="1788898"/>
                    </a:lnTo>
                    <a:lnTo>
                      <a:pt x="175895" y="1792709"/>
                    </a:lnTo>
                    <a:lnTo>
                      <a:pt x="180975" y="1795885"/>
                    </a:lnTo>
                    <a:lnTo>
                      <a:pt x="185738" y="1799061"/>
                    </a:lnTo>
                    <a:lnTo>
                      <a:pt x="190818" y="1801601"/>
                    </a:lnTo>
                    <a:lnTo>
                      <a:pt x="196215" y="1803507"/>
                    </a:lnTo>
                    <a:lnTo>
                      <a:pt x="201612" y="1804777"/>
                    </a:lnTo>
                    <a:lnTo>
                      <a:pt x="207645" y="1805730"/>
                    </a:lnTo>
                    <a:lnTo>
                      <a:pt x="213678" y="1806047"/>
                    </a:lnTo>
                    <a:lnTo>
                      <a:pt x="406400" y="1806047"/>
                    </a:lnTo>
                    <a:lnTo>
                      <a:pt x="412432" y="1805730"/>
                    </a:lnTo>
                    <a:lnTo>
                      <a:pt x="418148" y="1804777"/>
                    </a:lnTo>
                    <a:lnTo>
                      <a:pt x="423862" y="1803507"/>
                    </a:lnTo>
                    <a:lnTo>
                      <a:pt x="429260" y="1801601"/>
                    </a:lnTo>
                    <a:lnTo>
                      <a:pt x="434658" y="1799061"/>
                    </a:lnTo>
                    <a:lnTo>
                      <a:pt x="439420" y="1795885"/>
                    </a:lnTo>
                    <a:lnTo>
                      <a:pt x="443865" y="1792709"/>
                    </a:lnTo>
                    <a:lnTo>
                      <a:pt x="447992" y="1788898"/>
                    </a:lnTo>
                    <a:lnTo>
                      <a:pt x="452120" y="1784770"/>
                    </a:lnTo>
                    <a:lnTo>
                      <a:pt x="455295" y="1780006"/>
                    </a:lnTo>
                    <a:lnTo>
                      <a:pt x="458470" y="1775242"/>
                    </a:lnTo>
                    <a:lnTo>
                      <a:pt x="460692" y="1770479"/>
                    </a:lnTo>
                    <a:lnTo>
                      <a:pt x="462915" y="1764762"/>
                    </a:lnTo>
                    <a:lnTo>
                      <a:pt x="464185" y="1759046"/>
                    </a:lnTo>
                    <a:lnTo>
                      <a:pt x="465138" y="1753330"/>
                    </a:lnTo>
                    <a:lnTo>
                      <a:pt x="465455" y="1747296"/>
                    </a:lnTo>
                    <a:lnTo>
                      <a:pt x="465455" y="1579934"/>
                    </a:lnTo>
                    <a:lnTo>
                      <a:pt x="465138" y="1574218"/>
                    </a:lnTo>
                    <a:lnTo>
                      <a:pt x="464185" y="1568184"/>
                    </a:lnTo>
                    <a:lnTo>
                      <a:pt x="462915" y="1562467"/>
                    </a:lnTo>
                    <a:lnTo>
                      <a:pt x="460692" y="1557069"/>
                    </a:lnTo>
                    <a:lnTo>
                      <a:pt x="458470" y="1551670"/>
                    </a:lnTo>
                    <a:lnTo>
                      <a:pt x="455295" y="1546906"/>
                    </a:lnTo>
                    <a:lnTo>
                      <a:pt x="452120" y="1542460"/>
                    </a:lnTo>
                    <a:lnTo>
                      <a:pt x="447992" y="1538332"/>
                    </a:lnTo>
                    <a:lnTo>
                      <a:pt x="443865" y="1534838"/>
                    </a:lnTo>
                    <a:lnTo>
                      <a:pt x="439420" y="1531027"/>
                    </a:lnTo>
                    <a:lnTo>
                      <a:pt x="434658" y="1528169"/>
                    </a:lnTo>
                    <a:lnTo>
                      <a:pt x="429260" y="1525946"/>
                    </a:lnTo>
                    <a:lnTo>
                      <a:pt x="423862" y="1523723"/>
                    </a:lnTo>
                    <a:lnTo>
                      <a:pt x="418148" y="1522135"/>
                    </a:lnTo>
                    <a:lnTo>
                      <a:pt x="412432" y="1521500"/>
                    </a:lnTo>
                    <a:lnTo>
                      <a:pt x="406400" y="1520865"/>
                    </a:lnTo>
                    <a:lnTo>
                      <a:pt x="213678" y="1520865"/>
                    </a:lnTo>
                    <a:close/>
                    <a:moveTo>
                      <a:pt x="1460500" y="1176614"/>
                    </a:moveTo>
                    <a:lnTo>
                      <a:pt x="1454468" y="1176932"/>
                    </a:lnTo>
                    <a:lnTo>
                      <a:pt x="1448435" y="1177567"/>
                    </a:lnTo>
                    <a:lnTo>
                      <a:pt x="1443038" y="1179155"/>
                    </a:lnTo>
                    <a:lnTo>
                      <a:pt x="1437322" y="1181060"/>
                    </a:lnTo>
                    <a:lnTo>
                      <a:pt x="1432242" y="1183601"/>
                    </a:lnTo>
                    <a:lnTo>
                      <a:pt x="1427162" y="1186459"/>
                    </a:lnTo>
                    <a:lnTo>
                      <a:pt x="1422718" y="1189952"/>
                    </a:lnTo>
                    <a:lnTo>
                      <a:pt x="1418590" y="1194081"/>
                    </a:lnTo>
                    <a:lnTo>
                      <a:pt x="1415098" y="1197892"/>
                    </a:lnTo>
                    <a:lnTo>
                      <a:pt x="1411288" y="1202338"/>
                    </a:lnTo>
                    <a:lnTo>
                      <a:pt x="1408430" y="1207419"/>
                    </a:lnTo>
                    <a:lnTo>
                      <a:pt x="1406208" y="1212500"/>
                    </a:lnTo>
                    <a:lnTo>
                      <a:pt x="1403985" y="1218216"/>
                    </a:lnTo>
                    <a:lnTo>
                      <a:pt x="1402398" y="1223615"/>
                    </a:lnTo>
                    <a:lnTo>
                      <a:pt x="1401762" y="1229649"/>
                    </a:lnTo>
                    <a:lnTo>
                      <a:pt x="1401128" y="1235683"/>
                    </a:lnTo>
                    <a:lnTo>
                      <a:pt x="1401128" y="1402727"/>
                    </a:lnTo>
                    <a:lnTo>
                      <a:pt x="1401762" y="1408761"/>
                    </a:lnTo>
                    <a:lnTo>
                      <a:pt x="1402398" y="1414160"/>
                    </a:lnTo>
                    <a:lnTo>
                      <a:pt x="1403985" y="1420194"/>
                    </a:lnTo>
                    <a:lnTo>
                      <a:pt x="1406208" y="1425593"/>
                    </a:lnTo>
                    <a:lnTo>
                      <a:pt x="1408430" y="1430674"/>
                    </a:lnTo>
                    <a:lnTo>
                      <a:pt x="1411288" y="1435437"/>
                    </a:lnTo>
                    <a:lnTo>
                      <a:pt x="1415098" y="1439884"/>
                    </a:lnTo>
                    <a:lnTo>
                      <a:pt x="1418590" y="1444330"/>
                    </a:lnTo>
                    <a:lnTo>
                      <a:pt x="1422718" y="1448140"/>
                    </a:lnTo>
                    <a:lnTo>
                      <a:pt x="1427162" y="1451634"/>
                    </a:lnTo>
                    <a:lnTo>
                      <a:pt x="1432242" y="1454492"/>
                    </a:lnTo>
                    <a:lnTo>
                      <a:pt x="1437322" y="1457033"/>
                    </a:lnTo>
                    <a:lnTo>
                      <a:pt x="1443038" y="1458938"/>
                    </a:lnTo>
                    <a:lnTo>
                      <a:pt x="1448435" y="1460526"/>
                    </a:lnTo>
                    <a:lnTo>
                      <a:pt x="1454468" y="1461479"/>
                    </a:lnTo>
                    <a:lnTo>
                      <a:pt x="1460500" y="1461796"/>
                    </a:lnTo>
                    <a:lnTo>
                      <a:pt x="1653222" y="1461796"/>
                    </a:lnTo>
                    <a:lnTo>
                      <a:pt x="1659255" y="1461479"/>
                    </a:lnTo>
                    <a:lnTo>
                      <a:pt x="1664970" y="1460526"/>
                    </a:lnTo>
                    <a:lnTo>
                      <a:pt x="1670685" y="1458938"/>
                    </a:lnTo>
                    <a:lnTo>
                      <a:pt x="1676082" y="1457033"/>
                    </a:lnTo>
                    <a:lnTo>
                      <a:pt x="1681162" y="1454492"/>
                    </a:lnTo>
                    <a:lnTo>
                      <a:pt x="1685925" y="1451634"/>
                    </a:lnTo>
                    <a:lnTo>
                      <a:pt x="1690688" y="1448140"/>
                    </a:lnTo>
                    <a:lnTo>
                      <a:pt x="1694815" y="1444330"/>
                    </a:lnTo>
                    <a:lnTo>
                      <a:pt x="1698625" y="1439884"/>
                    </a:lnTo>
                    <a:lnTo>
                      <a:pt x="1701800" y="1435437"/>
                    </a:lnTo>
                    <a:lnTo>
                      <a:pt x="1704658" y="1430674"/>
                    </a:lnTo>
                    <a:lnTo>
                      <a:pt x="1707515" y="1425593"/>
                    </a:lnTo>
                    <a:lnTo>
                      <a:pt x="1709420" y="1420194"/>
                    </a:lnTo>
                    <a:lnTo>
                      <a:pt x="1710690" y="1414160"/>
                    </a:lnTo>
                    <a:lnTo>
                      <a:pt x="1711960" y="1408761"/>
                    </a:lnTo>
                    <a:lnTo>
                      <a:pt x="1712278" y="1402727"/>
                    </a:lnTo>
                    <a:lnTo>
                      <a:pt x="1712278" y="1235683"/>
                    </a:lnTo>
                    <a:lnTo>
                      <a:pt x="1711960" y="1229649"/>
                    </a:lnTo>
                    <a:lnTo>
                      <a:pt x="1710690" y="1223615"/>
                    </a:lnTo>
                    <a:lnTo>
                      <a:pt x="1709420" y="1218216"/>
                    </a:lnTo>
                    <a:lnTo>
                      <a:pt x="1707515" y="1212500"/>
                    </a:lnTo>
                    <a:lnTo>
                      <a:pt x="1704658" y="1207419"/>
                    </a:lnTo>
                    <a:lnTo>
                      <a:pt x="1701800" y="1202338"/>
                    </a:lnTo>
                    <a:lnTo>
                      <a:pt x="1698625" y="1197892"/>
                    </a:lnTo>
                    <a:lnTo>
                      <a:pt x="1694815" y="1194081"/>
                    </a:lnTo>
                    <a:lnTo>
                      <a:pt x="1690688" y="1189952"/>
                    </a:lnTo>
                    <a:lnTo>
                      <a:pt x="1685925" y="1186459"/>
                    </a:lnTo>
                    <a:lnTo>
                      <a:pt x="1681162" y="1183601"/>
                    </a:lnTo>
                    <a:lnTo>
                      <a:pt x="1676082" y="1181060"/>
                    </a:lnTo>
                    <a:lnTo>
                      <a:pt x="1670685" y="1179155"/>
                    </a:lnTo>
                    <a:lnTo>
                      <a:pt x="1664970" y="1177567"/>
                    </a:lnTo>
                    <a:lnTo>
                      <a:pt x="1659255" y="1176932"/>
                    </a:lnTo>
                    <a:lnTo>
                      <a:pt x="1653222" y="1176614"/>
                    </a:lnTo>
                    <a:lnTo>
                      <a:pt x="1460500" y="1176614"/>
                    </a:lnTo>
                    <a:close/>
                    <a:moveTo>
                      <a:pt x="1044575" y="1176614"/>
                    </a:moveTo>
                    <a:lnTo>
                      <a:pt x="1038542" y="1176932"/>
                    </a:lnTo>
                    <a:lnTo>
                      <a:pt x="1032828" y="1177567"/>
                    </a:lnTo>
                    <a:lnTo>
                      <a:pt x="1027112" y="1179155"/>
                    </a:lnTo>
                    <a:lnTo>
                      <a:pt x="1022032" y="1181060"/>
                    </a:lnTo>
                    <a:lnTo>
                      <a:pt x="1016635" y="1183601"/>
                    </a:lnTo>
                    <a:lnTo>
                      <a:pt x="1011872" y="1186459"/>
                    </a:lnTo>
                    <a:lnTo>
                      <a:pt x="1007110" y="1189952"/>
                    </a:lnTo>
                    <a:lnTo>
                      <a:pt x="1002982" y="1194081"/>
                    </a:lnTo>
                    <a:lnTo>
                      <a:pt x="999172" y="1197892"/>
                    </a:lnTo>
                    <a:lnTo>
                      <a:pt x="995998" y="1202338"/>
                    </a:lnTo>
                    <a:lnTo>
                      <a:pt x="992822" y="1207419"/>
                    </a:lnTo>
                    <a:lnTo>
                      <a:pt x="990282" y="1212500"/>
                    </a:lnTo>
                    <a:lnTo>
                      <a:pt x="988378" y="1218216"/>
                    </a:lnTo>
                    <a:lnTo>
                      <a:pt x="987108" y="1223615"/>
                    </a:lnTo>
                    <a:lnTo>
                      <a:pt x="985838" y="1229649"/>
                    </a:lnTo>
                    <a:lnTo>
                      <a:pt x="985838" y="1235683"/>
                    </a:lnTo>
                    <a:lnTo>
                      <a:pt x="985838" y="1402727"/>
                    </a:lnTo>
                    <a:lnTo>
                      <a:pt x="985838" y="1408761"/>
                    </a:lnTo>
                    <a:lnTo>
                      <a:pt x="987108" y="1414160"/>
                    </a:lnTo>
                    <a:lnTo>
                      <a:pt x="988378" y="1420194"/>
                    </a:lnTo>
                    <a:lnTo>
                      <a:pt x="990282" y="1425593"/>
                    </a:lnTo>
                    <a:lnTo>
                      <a:pt x="992822" y="1430674"/>
                    </a:lnTo>
                    <a:lnTo>
                      <a:pt x="995998" y="1435437"/>
                    </a:lnTo>
                    <a:lnTo>
                      <a:pt x="999172" y="1439884"/>
                    </a:lnTo>
                    <a:lnTo>
                      <a:pt x="1002982" y="1444330"/>
                    </a:lnTo>
                    <a:lnTo>
                      <a:pt x="1007110" y="1448140"/>
                    </a:lnTo>
                    <a:lnTo>
                      <a:pt x="1011872" y="1451634"/>
                    </a:lnTo>
                    <a:lnTo>
                      <a:pt x="1016635" y="1454492"/>
                    </a:lnTo>
                    <a:lnTo>
                      <a:pt x="1022032" y="1457033"/>
                    </a:lnTo>
                    <a:lnTo>
                      <a:pt x="1027112" y="1458938"/>
                    </a:lnTo>
                    <a:lnTo>
                      <a:pt x="1032828" y="1460526"/>
                    </a:lnTo>
                    <a:lnTo>
                      <a:pt x="1038542" y="1461479"/>
                    </a:lnTo>
                    <a:lnTo>
                      <a:pt x="1044575" y="1461796"/>
                    </a:lnTo>
                    <a:lnTo>
                      <a:pt x="1237298" y="1461796"/>
                    </a:lnTo>
                    <a:lnTo>
                      <a:pt x="1243330" y="1461479"/>
                    </a:lnTo>
                    <a:lnTo>
                      <a:pt x="1249362" y="1460526"/>
                    </a:lnTo>
                    <a:lnTo>
                      <a:pt x="1254760" y="1458938"/>
                    </a:lnTo>
                    <a:lnTo>
                      <a:pt x="1260475" y="1457033"/>
                    </a:lnTo>
                    <a:lnTo>
                      <a:pt x="1265555" y="1454492"/>
                    </a:lnTo>
                    <a:lnTo>
                      <a:pt x="1270635" y="1451634"/>
                    </a:lnTo>
                    <a:lnTo>
                      <a:pt x="1275080" y="1448140"/>
                    </a:lnTo>
                    <a:lnTo>
                      <a:pt x="1278890" y="1444330"/>
                    </a:lnTo>
                    <a:lnTo>
                      <a:pt x="1283018" y="1439884"/>
                    </a:lnTo>
                    <a:lnTo>
                      <a:pt x="1286510" y="1435437"/>
                    </a:lnTo>
                    <a:lnTo>
                      <a:pt x="1289368" y="1430674"/>
                    </a:lnTo>
                    <a:lnTo>
                      <a:pt x="1291908" y="1425593"/>
                    </a:lnTo>
                    <a:lnTo>
                      <a:pt x="1293812" y="1420194"/>
                    </a:lnTo>
                    <a:lnTo>
                      <a:pt x="1295400" y="1414160"/>
                    </a:lnTo>
                    <a:lnTo>
                      <a:pt x="1296035" y="1408761"/>
                    </a:lnTo>
                    <a:lnTo>
                      <a:pt x="1296352" y="1402727"/>
                    </a:lnTo>
                    <a:lnTo>
                      <a:pt x="1296352" y="1235683"/>
                    </a:lnTo>
                    <a:lnTo>
                      <a:pt x="1296035" y="1229649"/>
                    </a:lnTo>
                    <a:lnTo>
                      <a:pt x="1295400" y="1223615"/>
                    </a:lnTo>
                    <a:lnTo>
                      <a:pt x="1293812" y="1218216"/>
                    </a:lnTo>
                    <a:lnTo>
                      <a:pt x="1291908" y="1212500"/>
                    </a:lnTo>
                    <a:lnTo>
                      <a:pt x="1289368" y="1207419"/>
                    </a:lnTo>
                    <a:lnTo>
                      <a:pt x="1286510" y="1202338"/>
                    </a:lnTo>
                    <a:lnTo>
                      <a:pt x="1283018" y="1197892"/>
                    </a:lnTo>
                    <a:lnTo>
                      <a:pt x="1278890" y="1194081"/>
                    </a:lnTo>
                    <a:lnTo>
                      <a:pt x="1275080" y="1189952"/>
                    </a:lnTo>
                    <a:lnTo>
                      <a:pt x="1270635" y="1186459"/>
                    </a:lnTo>
                    <a:lnTo>
                      <a:pt x="1265555" y="1183601"/>
                    </a:lnTo>
                    <a:lnTo>
                      <a:pt x="1260475" y="1181060"/>
                    </a:lnTo>
                    <a:lnTo>
                      <a:pt x="1254760" y="1179155"/>
                    </a:lnTo>
                    <a:lnTo>
                      <a:pt x="1249362" y="1177567"/>
                    </a:lnTo>
                    <a:lnTo>
                      <a:pt x="1243330" y="1176932"/>
                    </a:lnTo>
                    <a:lnTo>
                      <a:pt x="1237298" y="1176614"/>
                    </a:lnTo>
                    <a:lnTo>
                      <a:pt x="1044575" y="1176614"/>
                    </a:lnTo>
                    <a:close/>
                    <a:moveTo>
                      <a:pt x="629285" y="1176614"/>
                    </a:moveTo>
                    <a:lnTo>
                      <a:pt x="623252" y="1176932"/>
                    </a:lnTo>
                    <a:lnTo>
                      <a:pt x="617220" y="1177567"/>
                    </a:lnTo>
                    <a:lnTo>
                      <a:pt x="611822" y="1179155"/>
                    </a:lnTo>
                    <a:lnTo>
                      <a:pt x="606108" y="1181060"/>
                    </a:lnTo>
                    <a:lnTo>
                      <a:pt x="601028" y="1183601"/>
                    </a:lnTo>
                    <a:lnTo>
                      <a:pt x="596265" y="1186459"/>
                    </a:lnTo>
                    <a:lnTo>
                      <a:pt x="591820" y="1189952"/>
                    </a:lnTo>
                    <a:lnTo>
                      <a:pt x="587692" y="1194081"/>
                    </a:lnTo>
                    <a:lnTo>
                      <a:pt x="583565" y="1197892"/>
                    </a:lnTo>
                    <a:lnTo>
                      <a:pt x="580072" y="1202338"/>
                    </a:lnTo>
                    <a:lnTo>
                      <a:pt x="577215" y="1207419"/>
                    </a:lnTo>
                    <a:lnTo>
                      <a:pt x="574675" y="1212500"/>
                    </a:lnTo>
                    <a:lnTo>
                      <a:pt x="572770" y="1218216"/>
                    </a:lnTo>
                    <a:lnTo>
                      <a:pt x="571182" y="1223615"/>
                    </a:lnTo>
                    <a:lnTo>
                      <a:pt x="570548" y="1229649"/>
                    </a:lnTo>
                    <a:lnTo>
                      <a:pt x="570230" y="1235683"/>
                    </a:lnTo>
                    <a:lnTo>
                      <a:pt x="570230" y="1402727"/>
                    </a:lnTo>
                    <a:lnTo>
                      <a:pt x="570548" y="1408761"/>
                    </a:lnTo>
                    <a:lnTo>
                      <a:pt x="571182" y="1414160"/>
                    </a:lnTo>
                    <a:lnTo>
                      <a:pt x="572770" y="1420194"/>
                    </a:lnTo>
                    <a:lnTo>
                      <a:pt x="574675" y="1425593"/>
                    </a:lnTo>
                    <a:lnTo>
                      <a:pt x="577215" y="1430674"/>
                    </a:lnTo>
                    <a:lnTo>
                      <a:pt x="580072" y="1435437"/>
                    </a:lnTo>
                    <a:lnTo>
                      <a:pt x="583565" y="1439884"/>
                    </a:lnTo>
                    <a:lnTo>
                      <a:pt x="587692" y="1444330"/>
                    </a:lnTo>
                    <a:lnTo>
                      <a:pt x="591820" y="1448140"/>
                    </a:lnTo>
                    <a:lnTo>
                      <a:pt x="596265" y="1451634"/>
                    </a:lnTo>
                    <a:lnTo>
                      <a:pt x="601028" y="1454492"/>
                    </a:lnTo>
                    <a:lnTo>
                      <a:pt x="606108" y="1457033"/>
                    </a:lnTo>
                    <a:lnTo>
                      <a:pt x="611822" y="1458938"/>
                    </a:lnTo>
                    <a:lnTo>
                      <a:pt x="617220" y="1460526"/>
                    </a:lnTo>
                    <a:lnTo>
                      <a:pt x="623252" y="1461479"/>
                    </a:lnTo>
                    <a:lnTo>
                      <a:pt x="629285" y="1461796"/>
                    </a:lnTo>
                    <a:lnTo>
                      <a:pt x="822008" y="1461796"/>
                    </a:lnTo>
                    <a:lnTo>
                      <a:pt x="828040" y="1461479"/>
                    </a:lnTo>
                    <a:lnTo>
                      <a:pt x="834072" y="1460526"/>
                    </a:lnTo>
                    <a:lnTo>
                      <a:pt x="839470" y="1458938"/>
                    </a:lnTo>
                    <a:lnTo>
                      <a:pt x="844868" y="1457033"/>
                    </a:lnTo>
                    <a:lnTo>
                      <a:pt x="849948" y="1454492"/>
                    </a:lnTo>
                    <a:lnTo>
                      <a:pt x="854710" y="1451634"/>
                    </a:lnTo>
                    <a:lnTo>
                      <a:pt x="859472" y="1448140"/>
                    </a:lnTo>
                    <a:lnTo>
                      <a:pt x="863600" y="1444330"/>
                    </a:lnTo>
                    <a:lnTo>
                      <a:pt x="867410" y="1439884"/>
                    </a:lnTo>
                    <a:lnTo>
                      <a:pt x="870585" y="1435437"/>
                    </a:lnTo>
                    <a:lnTo>
                      <a:pt x="873760" y="1430674"/>
                    </a:lnTo>
                    <a:lnTo>
                      <a:pt x="876300" y="1425593"/>
                    </a:lnTo>
                    <a:lnTo>
                      <a:pt x="878522" y="1420194"/>
                    </a:lnTo>
                    <a:lnTo>
                      <a:pt x="879792" y="1414160"/>
                    </a:lnTo>
                    <a:lnTo>
                      <a:pt x="880745" y="1408761"/>
                    </a:lnTo>
                    <a:lnTo>
                      <a:pt x="881062" y="1402727"/>
                    </a:lnTo>
                    <a:lnTo>
                      <a:pt x="881062" y="1235683"/>
                    </a:lnTo>
                    <a:lnTo>
                      <a:pt x="880745" y="1229649"/>
                    </a:lnTo>
                    <a:lnTo>
                      <a:pt x="879792" y="1223615"/>
                    </a:lnTo>
                    <a:lnTo>
                      <a:pt x="878522" y="1218216"/>
                    </a:lnTo>
                    <a:lnTo>
                      <a:pt x="876300" y="1212500"/>
                    </a:lnTo>
                    <a:lnTo>
                      <a:pt x="873760" y="1207419"/>
                    </a:lnTo>
                    <a:lnTo>
                      <a:pt x="870585" y="1202338"/>
                    </a:lnTo>
                    <a:lnTo>
                      <a:pt x="867410" y="1197892"/>
                    </a:lnTo>
                    <a:lnTo>
                      <a:pt x="863600" y="1194081"/>
                    </a:lnTo>
                    <a:lnTo>
                      <a:pt x="859472" y="1189952"/>
                    </a:lnTo>
                    <a:lnTo>
                      <a:pt x="854710" y="1186459"/>
                    </a:lnTo>
                    <a:lnTo>
                      <a:pt x="849948" y="1183601"/>
                    </a:lnTo>
                    <a:lnTo>
                      <a:pt x="844868" y="1181060"/>
                    </a:lnTo>
                    <a:lnTo>
                      <a:pt x="839470" y="1179155"/>
                    </a:lnTo>
                    <a:lnTo>
                      <a:pt x="834072" y="1177567"/>
                    </a:lnTo>
                    <a:lnTo>
                      <a:pt x="828040" y="1176932"/>
                    </a:lnTo>
                    <a:lnTo>
                      <a:pt x="822008" y="1176614"/>
                    </a:lnTo>
                    <a:lnTo>
                      <a:pt x="629285" y="1176614"/>
                    </a:lnTo>
                    <a:close/>
                    <a:moveTo>
                      <a:pt x="213678" y="1176614"/>
                    </a:moveTo>
                    <a:lnTo>
                      <a:pt x="207645" y="1176932"/>
                    </a:lnTo>
                    <a:lnTo>
                      <a:pt x="201612" y="1177567"/>
                    </a:lnTo>
                    <a:lnTo>
                      <a:pt x="196215" y="1179155"/>
                    </a:lnTo>
                    <a:lnTo>
                      <a:pt x="190818" y="1181060"/>
                    </a:lnTo>
                    <a:lnTo>
                      <a:pt x="185738" y="1183601"/>
                    </a:lnTo>
                    <a:lnTo>
                      <a:pt x="180975" y="1186459"/>
                    </a:lnTo>
                    <a:lnTo>
                      <a:pt x="175895" y="1189952"/>
                    </a:lnTo>
                    <a:lnTo>
                      <a:pt x="171768" y="1194081"/>
                    </a:lnTo>
                    <a:lnTo>
                      <a:pt x="168275" y="1197892"/>
                    </a:lnTo>
                    <a:lnTo>
                      <a:pt x="164782" y="1202338"/>
                    </a:lnTo>
                    <a:lnTo>
                      <a:pt x="161925" y="1207419"/>
                    </a:lnTo>
                    <a:lnTo>
                      <a:pt x="159385" y="1212500"/>
                    </a:lnTo>
                    <a:lnTo>
                      <a:pt x="157480" y="1218216"/>
                    </a:lnTo>
                    <a:lnTo>
                      <a:pt x="155892" y="1223615"/>
                    </a:lnTo>
                    <a:lnTo>
                      <a:pt x="154940" y="1229649"/>
                    </a:lnTo>
                    <a:lnTo>
                      <a:pt x="154305" y="1235683"/>
                    </a:lnTo>
                    <a:lnTo>
                      <a:pt x="154305" y="1402727"/>
                    </a:lnTo>
                    <a:lnTo>
                      <a:pt x="154940" y="1408761"/>
                    </a:lnTo>
                    <a:lnTo>
                      <a:pt x="155892" y="1414160"/>
                    </a:lnTo>
                    <a:lnTo>
                      <a:pt x="157480" y="1420194"/>
                    </a:lnTo>
                    <a:lnTo>
                      <a:pt x="159385" y="1425593"/>
                    </a:lnTo>
                    <a:lnTo>
                      <a:pt x="161925" y="1430674"/>
                    </a:lnTo>
                    <a:lnTo>
                      <a:pt x="164782" y="1435437"/>
                    </a:lnTo>
                    <a:lnTo>
                      <a:pt x="168275" y="1439884"/>
                    </a:lnTo>
                    <a:lnTo>
                      <a:pt x="171768" y="1444330"/>
                    </a:lnTo>
                    <a:lnTo>
                      <a:pt x="175895" y="1448140"/>
                    </a:lnTo>
                    <a:lnTo>
                      <a:pt x="180975" y="1451634"/>
                    </a:lnTo>
                    <a:lnTo>
                      <a:pt x="185738" y="1454492"/>
                    </a:lnTo>
                    <a:lnTo>
                      <a:pt x="190818" y="1457033"/>
                    </a:lnTo>
                    <a:lnTo>
                      <a:pt x="196215" y="1458938"/>
                    </a:lnTo>
                    <a:lnTo>
                      <a:pt x="201612" y="1460526"/>
                    </a:lnTo>
                    <a:lnTo>
                      <a:pt x="207645" y="1461479"/>
                    </a:lnTo>
                    <a:lnTo>
                      <a:pt x="213678" y="1461796"/>
                    </a:lnTo>
                    <a:lnTo>
                      <a:pt x="406400" y="1461796"/>
                    </a:lnTo>
                    <a:lnTo>
                      <a:pt x="412432" y="1461479"/>
                    </a:lnTo>
                    <a:lnTo>
                      <a:pt x="418148" y="1460526"/>
                    </a:lnTo>
                    <a:lnTo>
                      <a:pt x="423862" y="1458938"/>
                    </a:lnTo>
                    <a:lnTo>
                      <a:pt x="429260" y="1457033"/>
                    </a:lnTo>
                    <a:lnTo>
                      <a:pt x="434658" y="1454492"/>
                    </a:lnTo>
                    <a:lnTo>
                      <a:pt x="439420" y="1451634"/>
                    </a:lnTo>
                    <a:lnTo>
                      <a:pt x="443865" y="1448140"/>
                    </a:lnTo>
                    <a:lnTo>
                      <a:pt x="447992" y="1444330"/>
                    </a:lnTo>
                    <a:lnTo>
                      <a:pt x="452120" y="1439884"/>
                    </a:lnTo>
                    <a:lnTo>
                      <a:pt x="455295" y="1435437"/>
                    </a:lnTo>
                    <a:lnTo>
                      <a:pt x="458470" y="1430674"/>
                    </a:lnTo>
                    <a:lnTo>
                      <a:pt x="460692" y="1425593"/>
                    </a:lnTo>
                    <a:lnTo>
                      <a:pt x="462915" y="1420194"/>
                    </a:lnTo>
                    <a:lnTo>
                      <a:pt x="464185" y="1414160"/>
                    </a:lnTo>
                    <a:lnTo>
                      <a:pt x="465138" y="1408761"/>
                    </a:lnTo>
                    <a:lnTo>
                      <a:pt x="465455" y="1402727"/>
                    </a:lnTo>
                    <a:lnTo>
                      <a:pt x="465455" y="1235683"/>
                    </a:lnTo>
                    <a:lnTo>
                      <a:pt x="465138" y="1229649"/>
                    </a:lnTo>
                    <a:lnTo>
                      <a:pt x="464185" y="1223615"/>
                    </a:lnTo>
                    <a:lnTo>
                      <a:pt x="462915" y="1218216"/>
                    </a:lnTo>
                    <a:lnTo>
                      <a:pt x="460692" y="1212500"/>
                    </a:lnTo>
                    <a:lnTo>
                      <a:pt x="458470" y="1207419"/>
                    </a:lnTo>
                    <a:lnTo>
                      <a:pt x="455295" y="1202338"/>
                    </a:lnTo>
                    <a:lnTo>
                      <a:pt x="452120" y="1197892"/>
                    </a:lnTo>
                    <a:lnTo>
                      <a:pt x="447992" y="1194081"/>
                    </a:lnTo>
                    <a:lnTo>
                      <a:pt x="443865" y="1189952"/>
                    </a:lnTo>
                    <a:lnTo>
                      <a:pt x="439420" y="1186459"/>
                    </a:lnTo>
                    <a:lnTo>
                      <a:pt x="434658" y="1183601"/>
                    </a:lnTo>
                    <a:lnTo>
                      <a:pt x="429260" y="1181060"/>
                    </a:lnTo>
                    <a:lnTo>
                      <a:pt x="423862" y="1179155"/>
                    </a:lnTo>
                    <a:lnTo>
                      <a:pt x="418148" y="1177567"/>
                    </a:lnTo>
                    <a:lnTo>
                      <a:pt x="412432" y="1176932"/>
                    </a:lnTo>
                    <a:lnTo>
                      <a:pt x="406400" y="1176614"/>
                    </a:lnTo>
                    <a:lnTo>
                      <a:pt x="213678" y="1176614"/>
                    </a:lnTo>
                    <a:close/>
                    <a:moveTo>
                      <a:pt x="1474305" y="668337"/>
                    </a:moveTo>
                    <a:lnTo>
                      <a:pt x="1465743" y="668972"/>
                    </a:lnTo>
                    <a:lnTo>
                      <a:pt x="1458450" y="669607"/>
                    </a:lnTo>
                    <a:lnTo>
                      <a:pt x="1451157" y="671195"/>
                    </a:lnTo>
                    <a:lnTo>
                      <a:pt x="1444815" y="673417"/>
                    </a:lnTo>
                    <a:lnTo>
                      <a:pt x="1439741" y="675957"/>
                    </a:lnTo>
                    <a:lnTo>
                      <a:pt x="1437204" y="677862"/>
                    </a:lnTo>
                    <a:lnTo>
                      <a:pt x="1434985" y="679450"/>
                    </a:lnTo>
                    <a:lnTo>
                      <a:pt x="1432765" y="681355"/>
                    </a:lnTo>
                    <a:lnTo>
                      <a:pt x="1430862" y="683260"/>
                    </a:lnTo>
                    <a:lnTo>
                      <a:pt x="1429277" y="685482"/>
                    </a:lnTo>
                    <a:lnTo>
                      <a:pt x="1427374" y="688022"/>
                    </a:lnTo>
                    <a:lnTo>
                      <a:pt x="1424837" y="693102"/>
                    </a:lnTo>
                    <a:lnTo>
                      <a:pt x="1422300" y="698500"/>
                    </a:lnTo>
                    <a:lnTo>
                      <a:pt x="1420398" y="704532"/>
                    </a:lnTo>
                    <a:lnTo>
                      <a:pt x="1418495" y="710882"/>
                    </a:lnTo>
                    <a:lnTo>
                      <a:pt x="1417544" y="717232"/>
                    </a:lnTo>
                    <a:lnTo>
                      <a:pt x="1416276" y="724217"/>
                    </a:lnTo>
                    <a:lnTo>
                      <a:pt x="1415958" y="731520"/>
                    </a:lnTo>
                    <a:lnTo>
                      <a:pt x="1415641" y="739140"/>
                    </a:lnTo>
                    <a:lnTo>
                      <a:pt x="1415641" y="789305"/>
                    </a:lnTo>
                    <a:lnTo>
                      <a:pt x="1415958" y="794385"/>
                    </a:lnTo>
                    <a:lnTo>
                      <a:pt x="1416593" y="800100"/>
                    </a:lnTo>
                    <a:lnTo>
                      <a:pt x="1417861" y="804862"/>
                    </a:lnTo>
                    <a:lnTo>
                      <a:pt x="1419447" y="809942"/>
                    </a:lnTo>
                    <a:lnTo>
                      <a:pt x="1421032" y="814387"/>
                    </a:lnTo>
                    <a:lnTo>
                      <a:pt x="1423886" y="818832"/>
                    </a:lnTo>
                    <a:lnTo>
                      <a:pt x="1426423" y="823277"/>
                    </a:lnTo>
                    <a:lnTo>
                      <a:pt x="1429594" y="827405"/>
                    </a:lnTo>
                    <a:lnTo>
                      <a:pt x="1433399" y="830897"/>
                    </a:lnTo>
                    <a:lnTo>
                      <a:pt x="1437838" y="834072"/>
                    </a:lnTo>
                    <a:lnTo>
                      <a:pt x="1442278" y="836612"/>
                    </a:lnTo>
                    <a:lnTo>
                      <a:pt x="1447669" y="838835"/>
                    </a:lnTo>
                    <a:lnTo>
                      <a:pt x="1452742" y="840740"/>
                    </a:lnTo>
                    <a:lnTo>
                      <a:pt x="1458767" y="842010"/>
                    </a:lnTo>
                    <a:lnTo>
                      <a:pt x="1465109" y="842645"/>
                    </a:lnTo>
                    <a:lnTo>
                      <a:pt x="1472085" y="842962"/>
                    </a:lnTo>
                    <a:lnTo>
                      <a:pt x="1479062" y="842645"/>
                    </a:lnTo>
                    <a:lnTo>
                      <a:pt x="1485404" y="842010"/>
                    </a:lnTo>
                    <a:lnTo>
                      <a:pt x="1491429" y="840740"/>
                    </a:lnTo>
                    <a:lnTo>
                      <a:pt x="1496819" y="838835"/>
                    </a:lnTo>
                    <a:lnTo>
                      <a:pt x="1501576" y="836295"/>
                    </a:lnTo>
                    <a:lnTo>
                      <a:pt x="1506015" y="833437"/>
                    </a:lnTo>
                    <a:lnTo>
                      <a:pt x="1509821" y="829945"/>
                    </a:lnTo>
                    <a:lnTo>
                      <a:pt x="1512992" y="826135"/>
                    </a:lnTo>
                    <a:lnTo>
                      <a:pt x="1515845" y="822007"/>
                    </a:lnTo>
                    <a:lnTo>
                      <a:pt x="1518065" y="817880"/>
                    </a:lnTo>
                    <a:lnTo>
                      <a:pt x="1520285" y="813435"/>
                    </a:lnTo>
                    <a:lnTo>
                      <a:pt x="1521870" y="808990"/>
                    </a:lnTo>
                    <a:lnTo>
                      <a:pt x="1523139" y="804862"/>
                    </a:lnTo>
                    <a:lnTo>
                      <a:pt x="1524090" y="800417"/>
                    </a:lnTo>
                    <a:lnTo>
                      <a:pt x="1524724" y="795972"/>
                    </a:lnTo>
                    <a:lnTo>
                      <a:pt x="1524724" y="791527"/>
                    </a:lnTo>
                    <a:lnTo>
                      <a:pt x="1524724" y="735965"/>
                    </a:lnTo>
                    <a:lnTo>
                      <a:pt x="1524724" y="729297"/>
                    </a:lnTo>
                    <a:lnTo>
                      <a:pt x="1524090" y="722630"/>
                    </a:lnTo>
                    <a:lnTo>
                      <a:pt x="1523139" y="716597"/>
                    </a:lnTo>
                    <a:lnTo>
                      <a:pt x="1522188" y="710565"/>
                    </a:lnTo>
                    <a:lnTo>
                      <a:pt x="1520285" y="704850"/>
                    </a:lnTo>
                    <a:lnTo>
                      <a:pt x="1518382" y="699135"/>
                    </a:lnTo>
                    <a:lnTo>
                      <a:pt x="1516163" y="693737"/>
                    </a:lnTo>
                    <a:lnTo>
                      <a:pt x="1513626" y="688657"/>
                    </a:lnTo>
                    <a:lnTo>
                      <a:pt x="1510455" y="683577"/>
                    </a:lnTo>
                    <a:lnTo>
                      <a:pt x="1506967" y="679450"/>
                    </a:lnTo>
                    <a:lnTo>
                      <a:pt x="1502844" y="676275"/>
                    </a:lnTo>
                    <a:lnTo>
                      <a:pt x="1498088" y="673417"/>
                    </a:lnTo>
                    <a:lnTo>
                      <a:pt x="1492697" y="671195"/>
                    </a:lnTo>
                    <a:lnTo>
                      <a:pt x="1487306" y="669607"/>
                    </a:lnTo>
                    <a:lnTo>
                      <a:pt x="1480964" y="668972"/>
                    </a:lnTo>
                    <a:lnTo>
                      <a:pt x="1474305" y="668337"/>
                    </a:lnTo>
                    <a:close/>
                    <a:moveTo>
                      <a:pt x="1465743" y="598487"/>
                    </a:moveTo>
                    <a:lnTo>
                      <a:pt x="1473037" y="598487"/>
                    </a:lnTo>
                    <a:lnTo>
                      <a:pt x="1483818" y="599122"/>
                    </a:lnTo>
                    <a:lnTo>
                      <a:pt x="1494600" y="600075"/>
                    </a:lnTo>
                    <a:lnTo>
                      <a:pt x="1505381" y="601980"/>
                    </a:lnTo>
                    <a:lnTo>
                      <a:pt x="1516480" y="604202"/>
                    </a:lnTo>
                    <a:lnTo>
                      <a:pt x="1521870" y="605790"/>
                    </a:lnTo>
                    <a:lnTo>
                      <a:pt x="1526944" y="607377"/>
                    </a:lnTo>
                    <a:lnTo>
                      <a:pt x="1532018" y="609600"/>
                    </a:lnTo>
                    <a:lnTo>
                      <a:pt x="1537408" y="611822"/>
                    </a:lnTo>
                    <a:lnTo>
                      <a:pt x="1542165" y="614680"/>
                    </a:lnTo>
                    <a:lnTo>
                      <a:pt x="1546921" y="617537"/>
                    </a:lnTo>
                    <a:lnTo>
                      <a:pt x="1551678" y="620395"/>
                    </a:lnTo>
                    <a:lnTo>
                      <a:pt x="1556117" y="623887"/>
                    </a:lnTo>
                    <a:lnTo>
                      <a:pt x="1560557" y="627697"/>
                    </a:lnTo>
                    <a:lnTo>
                      <a:pt x="1564679" y="631507"/>
                    </a:lnTo>
                    <a:lnTo>
                      <a:pt x="1568484" y="635635"/>
                    </a:lnTo>
                    <a:lnTo>
                      <a:pt x="1572290" y="640080"/>
                    </a:lnTo>
                    <a:lnTo>
                      <a:pt x="1575778" y="645160"/>
                    </a:lnTo>
                    <a:lnTo>
                      <a:pt x="1578949" y="650240"/>
                    </a:lnTo>
                    <a:lnTo>
                      <a:pt x="1582120" y="655320"/>
                    </a:lnTo>
                    <a:lnTo>
                      <a:pt x="1584974" y="661035"/>
                    </a:lnTo>
                    <a:lnTo>
                      <a:pt x="1587510" y="667067"/>
                    </a:lnTo>
                    <a:lnTo>
                      <a:pt x="1589730" y="673417"/>
                    </a:lnTo>
                    <a:lnTo>
                      <a:pt x="1591633" y="680085"/>
                    </a:lnTo>
                    <a:lnTo>
                      <a:pt x="1592901" y="687070"/>
                    </a:lnTo>
                    <a:lnTo>
                      <a:pt x="1594170" y="694372"/>
                    </a:lnTo>
                    <a:lnTo>
                      <a:pt x="1594804" y="702310"/>
                    </a:lnTo>
                    <a:lnTo>
                      <a:pt x="1595121" y="710565"/>
                    </a:lnTo>
                    <a:lnTo>
                      <a:pt x="1595438" y="718820"/>
                    </a:lnTo>
                    <a:lnTo>
                      <a:pt x="1595438" y="796925"/>
                    </a:lnTo>
                    <a:lnTo>
                      <a:pt x="1595121" y="804862"/>
                    </a:lnTo>
                    <a:lnTo>
                      <a:pt x="1594804" y="812482"/>
                    </a:lnTo>
                    <a:lnTo>
                      <a:pt x="1594170" y="819785"/>
                    </a:lnTo>
                    <a:lnTo>
                      <a:pt x="1592901" y="826770"/>
                    </a:lnTo>
                    <a:lnTo>
                      <a:pt x="1591633" y="833437"/>
                    </a:lnTo>
                    <a:lnTo>
                      <a:pt x="1589730" y="839787"/>
                    </a:lnTo>
                    <a:lnTo>
                      <a:pt x="1587510" y="845185"/>
                    </a:lnTo>
                    <a:lnTo>
                      <a:pt x="1584974" y="850900"/>
                    </a:lnTo>
                    <a:lnTo>
                      <a:pt x="1582120" y="855980"/>
                    </a:lnTo>
                    <a:lnTo>
                      <a:pt x="1579266" y="861377"/>
                    </a:lnTo>
                    <a:lnTo>
                      <a:pt x="1575778" y="865822"/>
                    </a:lnTo>
                    <a:lnTo>
                      <a:pt x="1572607" y="870267"/>
                    </a:lnTo>
                    <a:lnTo>
                      <a:pt x="1568801" y="874395"/>
                    </a:lnTo>
                    <a:lnTo>
                      <a:pt x="1565313" y="878522"/>
                    </a:lnTo>
                    <a:lnTo>
                      <a:pt x="1561191" y="881697"/>
                    </a:lnTo>
                    <a:lnTo>
                      <a:pt x="1556752" y="885190"/>
                    </a:lnTo>
                    <a:lnTo>
                      <a:pt x="1552629" y="888365"/>
                    </a:lnTo>
                    <a:lnTo>
                      <a:pt x="1547873" y="891222"/>
                    </a:lnTo>
                    <a:lnTo>
                      <a:pt x="1543116" y="894080"/>
                    </a:lnTo>
                    <a:lnTo>
                      <a:pt x="1538360" y="896302"/>
                    </a:lnTo>
                    <a:lnTo>
                      <a:pt x="1533286" y="898525"/>
                    </a:lnTo>
                    <a:lnTo>
                      <a:pt x="1527895" y="900747"/>
                    </a:lnTo>
                    <a:lnTo>
                      <a:pt x="1522822" y="902017"/>
                    </a:lnTo>
                    <a:lnTo>
                      <a:pt x="1517431" y="903922"/>
                    </a:lnTo>
                    <a:lnTo>
                      <a:pt x="1506650" y="906145"/>
                    </a:lnTo>
                    <a:lnTo>
                      <a:pt x="1495551" y="908050"/>
                    </a:lnTo>
                    <a:lnTo>
                      <a:pt x="1484135" y="909320"/>
                    </a:lnTo>
                    <a:lnTo>
                      <a:pt x="1473037" y="909637"/>
                    </a:lnTo>
                    <a:lnTo>
                      <a:pt x="1458767" y="908685"/>
                    </a:lnTo>
                    <a:lnTo>
                      <a:pt x="1451474" y="908367"/>
                    </a:lnTo>
                    <a:lnTo>
                      <a:pt x="1444815" y="907732"/>
                    </a:lnTo>
                    <a:lnTo>
                      <a:pt x="1438156" y="906462"/>
                    </a:lnTo>
                    <a:lnTo>
                      <a:pt x="1431813" y="905510"/>
                    </a:lnTo>
                    <a:lnTo>
                      <a:pt x="1425789" y="903922"/>
                    </a:lnTo>
                    <a:lnTo>
                      <a:pt x="1419764" y="902652"/>
                    </a:lnTo>
                    <a:lnTo>
                      <a:pt x="1413739" y="900747"/>
                    </a:lnTo>
                    <a:lnTo>
                      <a:pt x="1408348" y="898842"/>
                    </a:lnTo>
                    <a:lnTo>
                      <a:pt x="1402640" y="896620"/>
                    </a:lnTo>
                    <a:lnTo>
                      <a:pt x="1397567" y="894080"/>
                    </a:lnTo>
                    <a:lnTo>
                      <a:pt x="1392176" y="891222"/>
                    </a:lnTo>
                    <a:lnTo>
                      <a:pt x="1387419" y="888365"/>
                    </a:lnTo>
                    <a:lnTo>
                      <a:pt x="1382663" y="885190"/>
                    </a:lnTo>
                    <a:lnTo>
                      <a:pt x="1378223" y="881697"/>
                    </a:lnTo>
                    <a:lnTo>
                      <a:pt x="1373784" y="878522"/>
                    </a:lnTo>
                    <a:lnTo>
                      <a:pt x="1369979" y="874712"/>
                    </a:lnTo>
                    <a:lnTo>
                      <a:pt x="1366173" y="870585"/>
                    </a:lnTo>
                    <a:lnTo>
                      <a:pt x="1362685" y="866140"/>
                    </a:lnTo>
                    <a:lnTo>
                      <a:pt x="1359514" y="861695"/>
                    </a:lnTo>
                    <a:lnTo>
                      <a:pt x="1356660" y="856932"/>
                    </a:lnTo>
                    <a:lnTo>
                      <a:pt x="1354124" y="851852"/>
                    </a:lnTo>
                    <a:lnTo>
                      <a:pt x="1351904" y="846772"/>
                    </a:lnTo>
                    <a:lnTo>
                      <a:pt x="1349684" y="841692"/>
                    </a:lnTo>
                    <a:lnTo>
                      <a:pt x="1347782" y="835660"/>
                    </a:lnTo>
                    <a:lnTo>
                      <a:pt x="1346196" y="829627"/>
                    </a:lnTo>
                    <a:lnTo>
                      <a:pt x="1345245" y="823595"/>
                    </a:lnTo>
                    <a:lnTo>
                      <a:pt x="1343976" y="817562"/>
                    </a:lnTo>
                    <a:lnTo>
                      <a:pt x="1343342" y="810895"/>
                    </a:lnTo>
                    <a:lnTo>
                      <a:pt x="1343025" y="803910"/>
                    </a:lnTo>
                    <a:lnTo>
                      <a:pt x="1343025" y="796925"/>
                    </a:lnTo>
                    <a:lnTo>
                      <a:pt x="1343025" y="725805"/>
                    </a:lnTo>
                    <a:lnTo>
                      <a:pt x="1343025" y="717867"/>
                    </a:lnTo>
                    <a:lnTo>
                      <a:pt x="1343342" y="709930"/>
                    </a:lnTo>
                    <a:lnTo>
                      <a:pt x="1343976" y="702945"/>
                    </a:lnTo>
                    <a:lnTo>
                      <a:pt x="1345245" y="695642"/>
                    </a:lnTo>
                    <a:lnTo>
                      <a:pt x="1346196" y="688975"/>
                    </a:lnTo>
                    <a:lnTo>
                      <a:pt x="1347782" y="682307"/>
                    </a:lnTo>
                    <a:lnTo>
                      <a:pt x="1349684" y="675957"/>
                    </a:lnTo>
                    <a:lnTo>
                      <a:pt x="1351904" y="669925"/>
                    </a:lnTo>
                    <a:lnTo>
                      <a:pt x="1354124" y="663892"/>
                    </a:lnTo>
                    <a:lnTo>
                      <a:pt x="1356660" y="658495"/>
                    </a:lnTo>
                    <a:lnTo>
                      <a:pt x="1359514" y="652780"/>
                    </a:lnTo>
                    <a:lnTo>
                      <a:pt x="1362685" y="648017"/>
                    </a:lnTo>
                    <a:lnTo>
                      <a:pt x="1366173" y="643255"/>
                    </a:lnTo>
                    <a:lnTo>
                      <a:pt x="1369979" y="638492"/>
                    </a:lnTo>
                    <a:lnTo>
                      <a:pt x="1373784" y="634365"/>
                    </a:lnTo>
                    <a:lnTo>
                      <a:pt x="1378223" y="630237"/>
                    </a:lnTo>
                    <a:lnTo>
                      <a:pt x="1382663" y="626427"/>
                    </a:lnTo>
                    <a:lnTo>
                      <a:pt x="1387419" y="622617"/>
                    </a:lnTo>
                    <a:lnTo>
                      <a:pt x="1392176" y="619442"/>
                    </a:lnTo>
                    <a:lnTo>
                      <a:pt x="1397567" y="616585"/>
                    </a:lnTo>
                    <a:lnTo>
                      <a:pt x="1402640" y="613410"/>
                    </a:lnTo>
                    <a:lnTo>
                      <a:pt x="1408348" y="610870"/>
                    </a:lnTo>
                    <a:lnTo>
                      <a:pt x="1413739" y="608647"/>
                    </a:lnTo>
                    <a:lnTo>
                      <a:pt x="1419764" y="606425"/>
                    </a:lnTo>
                    <a:lnTo>
                      <a:pt x="1425789" y="604520"/>
                    </a:lnTo>
                    <a:lnTo>
                      <a:pt x="1431813" y="602932"/>
                    </a:lnTo>
                    <a:lnTo>
                      <a:pt x="1438156" y="601662"/>
                    </a:lnTo>
                    <a:lnTo>
                      <a:pt x="1444815" y="600392"/>
                    </a:lnTo>
                    <a:lnTo>
                      <a:pt x="1451474" y="599757"/>
                    </a:lnTo>
                    <a:lnTo>
                      <a:pt x="1458767" y="599122"/>
                    </a:lnTo>
                    <a:lnTo>
                      <a:pt x="1465743" y="598487"/>
                    </a:lnTo>
                    <a:close/>
                    <a:moveTo>
                      <a:pt x="1106983" y="316052"/>
                    </a:moveTo>
                    <a:lnTo>
                      <a:pt x="1098697" y="316688"/>
                    </a:lnTo>
                    <a:lnTo>
                      <a:pt x="1090730" y="317643"/>
                    </a:lnTo>
                    <a:lnTo>
                      <a:pt x="1083719" y="319234"/>
                    </a:lnTo>
                    <a:lnTo>
                      <a:pt x="1077664" y="321461"/>
                    </a:lnTo>
                    <a:lnTo>
                      <a:pt x="1072246" y="324006"/>
                    </a:lnTo>
                    <a:lnTo>
                      <a:pt x="1069696" y="325597"/>
                    </a:lnTo>
                    <a:lnTo>
                      <a:pt x="1067465" y="327506"/>
                    </a:lnTo>
                    <a:lnTo>
                      <a:pt x="1065553" y="329096"/>
                    </a:lnTo>
                    <a:lnTo>
                      <a:pt x="1063641" y="331323"/>
                    </a:lnTo>
                    <a:lnTo>
                      <a:pt x="1061729" y="333550"/>
                    </a:lnTo>
                    <a:lnTo>
                      <a:pt x="1060135" y="335777"/>
                    </a:lnTo>
                    <a:lnTo>
                      <a:pt x="1057267" y="341186"/>
                    </a:lnTo>
                    <a:lnTo>
                      <a:pt x="1055036" y="346595"/>
                    </a:lnTo>
                    <a:lnTo>
                      <a:pt x="1052805" y="352639"/>
                    </a:lnTo>
                    <a:lnTo>
                      <a:pt x="1051212" y="359002"/>
                    </a:lnTo>
                    <a:lnTo>
                      <a:pt x="1049937" y="365683"/>
                    </a:lnTo>
                    <a:lnTo>
                      <a:pt x="1048981" y="372683"/>
                    </a:lnTo>
                    <a:lnTo>
                      <a:pt x="1048344" y="380636"/>
                    </a:lnTo>
                    <a:lnTo>
                      <a:pt x="1048344" y="388272"/>
                    </a:lnTo>
                    <a:lnTo>
                      <a:pt x="1048344" y="438222"/>
                    </a:lnTo>
                    <a:lnTo>
                      <a:pt x="1048344" y="444266"/>
                    </a:lnTo>
                    <a:lnTo>
                      <a:pt x="1048981" y="449993"/>
                    </a:lnTo>
                    <a:lnTo>
                      <a:pt x="1050256" y="455083"/>
                    </a:lnTo>
                    <a:lnTo>
                      <a:pt x="1051531" y="459856"/>
                    </a:lnTo>
                    <a:lnTo>
                      <a:pt x="1053443" y="464628"/>
                    </a:lnTo>
                    <a:lnTo>
                      <a:pt x="1055992" y="469082"/>
                    </a:lnTo>
                    <a:lnTo>
                      <a:pt x="1059179" y="473218"/>
                    </a:lnTo>
                    <a:lnTo>
                      <a:pt x="1062366" y="477354"/>
                    </a:lnTo>
                    <a:lnTo>
                      <a:pt x="1066190" y="480854"/>
                    </a:lnTo>
                    <a:lnTo>
                      <a:pt x="1070334" y="484035"/>
                    </a:lnTo>
                    <a:lnTo>
                      <a:pt x="1075114" y="486580"/>
                    </a:lnTo>
                    <a:lnTo>
                      <a:pt x="1080213" y="488489"/>
                    </a:lnTo>
                    <a:lnTo>
                      <a:pt x="1085950" y="490398"/>
                    </a:lnTo>
                    <a:lnTo>
                      <a:pt x="1092005" y="491671"/>
                    </a:lnTo>
                    <a:lnTo>
                      <a:pt x="1098697" y="492307"/>
                    </a:lnTo>
                    <a:lnTo>
                      <a:pt x="1105709" y="492625"/>
                    </a:lnTo>
                    <a:lnTo>
                      <a:pt x="1112401" y="492307"/>
                    </a:lnTo>
                    <a:lnTo>
                      <a:pt x="1118775" y="491671"/>
                    </a:lnTo>
                    <a:lnTo>
                      <a:pt x="1124830" y="490080"/>
                    </a:lnTo>
                    <a:lnTo>
                      <a:pt x="1129930" y="488489"/>
                    </a:lnTo>
                    <a:lnTo>
                      <a:pt x="1134391" y="486262"/>
                    </a:lnTo>
                    <a:lnTo>
                      <a:pt x="1138853" y="483399"/>
                    </a:lnTo>
                    <a:lnTo>
                      <a:pt x="1142677" y="479899"/>
                    </a:lnTo>
                    <a:lnTo>
                      <a:pt x="1145546" y="476399"/>
                    </a:lnTo>
                    <a:lnTo>
                      <a:pt x="1148733" y="472263"/>
                    </a:lnTo>
                    <a:lnTo>
                      <a:pt x="1150963" y="467809"/>
                    </a:lnTo>
                    <a:lnTo>
                      <a:pt x="1153194" y="463673"/>
                    </a:lnTo>
                    <a:lnTo>
                      <a:pt x="1154469" y="459219"/>
                    </a:lnTo>
                    <a:lnTo>
                      <a:pt x="1156063" y="454765"/>
                    </a:lnTo>
                    <a:lnTo>
                      <a:pt x="1156700" y="450311"/>
                    </a:lnTo>
                    <a:lnTo>
                      <a:pt x="1157656" y="445539"/>
                    </a:lnTo>
                    <a:lnTo>
                      <a:pt x="1157656" y="440449"/>
                    </a:lnTo>
                    <a:lnTo>
                      <a:pt x="1157656" y="385091"/>
                    </a:lnTo>
                    <a:lnTo>
                      <a:pt x="1157656" y="378409"/>
                    </a:lnTo>
                    <a:lnTo>
                      <a:pt x="1157337" y="371728"/>
                    </a:lnTo>
                    <a:lnTo>
                      <a:pt x="1156063" y="365047"/>
                    </a:lnTo>
                    <a:lnTo>
                      <a:pt x="1154788" y="359002"/>
                    </a:lnTo>
                    <a:lnTo>
                      <a:pt x="1153513" y="352957"/>
                    </a:lnTo>
                    <a:lnTo>
                      <a:pt x="1151282" y="347549"/>
                    </a:lnTo>
                    <a:lnTo>
                      <a:pt x="1149051" y="341822"/>
                    </a:lnTo>
                    <a:lnTo>
                      <a:pt x="1146502" y="336732"/>
                    </a:lnTo>
                    <a:lnTo>
                      <a:pt x="1143315" y="331960"/>
                    </a:lnTo>
                    <a:lnTo>
                      <a:pt x="1139809" y="327824"/>
                    </a:lnTo>
                    <a:lnTo>
                      <a:pt x="1135666" y="324324"/>
                    </a:lnTo>
                    <a:lnTo>
                      <a:pt x="1130567" y="321461"/>
                    </a:lnTo>
                    <a:lnTo>
                      <a:pt x="1125468" y="319234"/>
                    </a:lnTo>
                    <a:lnTo>
                      <a:pt x="1120050" y="317643"/>
                    </a:lnTo>
                    <a:lnTo>
                      <a:pt x="1113676" y="316688"/>
                    </a:lnTo>
                    <a:lnTo>
                      <a:pt x="1106983" y="316052"/>
                    </a:lnTo>
                    <a:close/>
                    <a:moveTo>
                      <a:pt x="1098379" y="247650"/>
                    </a:moveTo>
                    <a:lnTo>
                      <a:pt x="1105709" y="247650"/>
                    </a:lnTo>
                    <a:lnTo>
                      <a:pt x="1116544" y="247968"/>
                    </a:lnTo>
                    <a:lnTo>
                      <a:pt x="1127380" y="249241"/>
                    </a:lnTo>
                    <a:lnTo>
                      <a:pt x="1138216" y="250832"/>
                    </a:lnTo>
                    <a:lnTo>
                      <a:pt x="1149370" y="253377"/>
                    </a:lnTo>
                    <a:lnTo>
                      <a:pt x="1154469" y="254649"/>
                    </a:lnTo>
                    <a:lnTo>
                      <a:pt x="1160206" y="256558"/>
                    </a:lnTo>
                    <a:lnTo>
                      <a:pt x="1164986" y="258467"/>
                    </a:lnTo>
                    <a:lnTo>
                      <a:pt x="1170085" y="261012"/>
                    </a:lnTo>
                    <a:lnTo>
                      <a:pt x="1175184" y="263558"/>
                    </a:lnTo>
                    <a:lnTo>
                      <a:pt x="1179965" y="266421"/>
                    </a:lnTo>
                    <a:lnTo>
                      <a:pt x="1184745" y="269602"/>
                    </a:lnTo>
                    <a:lnTo>
                      <a:pt x="1189207" y="273102"/>
                    </a:lnTo>
                    <a:lnTo>
                      <a:pt x="1193669" y="276602"/>
                    </a:lnTo>
                    <a:lnTo>
                      <a:pt x="1197812" y="280419"/>
                    </a:lnTo>
                    <a:lnTo>
                      <a:pt x="1201955" y="284873"/>
                    </a:lnTo>
                    <a:lnTo>
                      <a:pt x="1205779" y="289328"/>
                    </a:lnTo>
                    <a:lnTo>
                      <a:pt x="1208966" y="294100"/>
                    </a:lnTo>
                    <a:lnTo>
                      <a:pt x="1212472" y="299190"/>
                    </a:lnTo>
                    <a:lnTo>
                      <a:pt x="1215340" y="304599"/>
                    </a:lnTo>
                    <a:lnTo>
                      <a:pt x="1217889" y="310326"/>
                    </a:lnTo>
                    <a:lnTo>
                      <a:pt x="1220439" y="316052"/>
                    </a:lnTo>
                    <a:lnTo>
                      <a:pt x="1222670" y="322415"/>
                    </a:lnTo>
                    <a:lnTo>
                      <a:pt x="1224582" y="329096"/>
                    </a:lnTo>
                    <a:lnTo>
                      <a:pt x="1226175" y="336414"/>
                    </a:lnTo>
                    <a:lnTo>
                      <a:pt x="1227450" y="343731"/>
                    </a:lnTo>
                    <a:lnTo>
                      <a:pt x="1228088" y="351685"/>
                    </a:lnTo>
                    <a:lnTo>
                      <a:pt x="1228725" y="359639"/>
                    </a:lnTo>
                    <a:lnTo>
                      <a:pt x="1228725" y="368229"/>
                    </a:lnTo>
                    <a:lnTo>
                      <a:pt x="1228725" y="446493"/>
                    </a:lnTo>
                    <a:lnTo>
                      <a:pt x="1228725" y="454447"/>
                    </a:lnTo>
                    <a:lnTo>
                      <a:pt x="1228088" y="462083"/>
                    </a:lnTo>
                    <a:lnTo>
                      <a:pt x="1227450" y="469082"/>
                    </a:lnTo>
                    <a:lnTo>
                      <a:pt x="1226175" y="476399"/>
                    </a:lnTo>
                    <a:lnTo>
                      <a:pt x="1224582" y="482762"/>
                    </a:lnTo>
                    <a:lnTo>
                      <a:pt x="1222670" y="488807"/>
                    </a:lnTo>
                    <a:lnTo>
                      <a:pt x="1220439" y="494852"/>
                    </a:lnTo>
                    <a:lnTo>
                      <a:pt x="1217889" y="500579"/>
                    </a:lnTo>
                    <a:lnTo>
                      <a:pt x="1215340" y="505669"/>
                    </a:lnTo>
                    <a:lnTo>
                      <a:pt x="1212472" y="510441"/>
                    </a:lnTo>
                    <a:lnTo>
                      <a:pt x="1208966" y="515532"/>
                    </a:lnTo>
                    <a:lnTo>
                      <a:pt x="1205779" y="519986"/>
                    </a:lnTo>
                    <a:lnTo>
                      <a:pt x="1201955" y="523804"/>
                    </a:lnTo>
                    <a:lnTo>
                      <a:pt x="1198130" y="527621"/>
                    </a:lnTo>
                    <a:lnTo>
                      <a:pt x="1193987" y="531439"/>
                    </a:lnTo>
                    <a:lnTo>
                      <a:pt x="1189844" y="534621"/>
                    </a:lnTo>
                    <a:lnTo>
                      <a:pt x="1185382" y="538120"/>
                    </a:lnTo>
                    <a:lnTo>
                      <a:pt x="1180602" y="540666"/>
                    </a:lnTo>
                    <a:lnTo>
                      <a:pt x="1176140" y="543529"/>
                    </a:lnTo>
                    <a:lnTo>
                      <a:pt x="1171360" y="546074"/>
                    </a:lnTo>
                    <a:lnTo>
                      <a:pt x="1166261" y="548301"/>
                    </a:lnTo>
                    <a:lnTo>
                      <a:pt x="1160843" y="549892"/>
                    </a:lnTo>
                    <a:lnTo>
                      <a:pt x="1155744" y="551801"/>
                    </a:lnTo>
                    <a:lnTo>
                      <a:pt x="1150326" y="553392"/>
                    </a:lnTo>
                    <a:lnTo>
                      <a:pt x="1139172" y="555937"/>
                    </a:lnTo>
                    <a:lnTo>
                      <a:pt x="1128017" y="557527"/>
                    </a:lnTo>
                    <a:lnTo>
                      <a:pt x="1116863" y="558482"/>
                    </a:lnTo>
                    <a:lnTo>
                      <a:pt x="1105709" y="558800"/>
                    </a:lnTo>
                    <a:lnTo>
                      <a:pt x="1091049" y="558482"/>
                    </a:lnTo>
                    <a:lnTo>
                      <a:pt x="1084037" y="558164"/>
                    </a:lnTo>
                    <a:lnTo>
                      <a:pt x="1077345" y="557527"/>
                    </a:lnTo>
                    <a:lnTo>
                      <a:pt x="1070652" y="556255"/>
                    </a:lnTo>
                    <a:lnTo>
                      <a:pt x="1064278" y="555300"/>
                    </a:lnTo>
                    <a:lnTo>
                      <a:pt x="1057904" y="553710"/>
                    </a:lnTo>
                    <a:lnTo>
                      <a:pt x="1052168" y="552119"/>
                    </a:lnTo>
                    <a:lnTo>
                      <a:pt x="1046113" y="550528"/>
                    </a:lnTo>
                    <a:lnTo>
                      <a:pt x="1040376" y="548301"/>
                    </a:lnTo>
                    <a:lnTo>
                      <a:pt x="1034958" y="546074"/>
                    </a:lnTo>
                    <a:lnTo>
                      <a:pt x="1029541" y="543529"/>
                    </a:lnTo>
                    <a:lnTo>
                      <a:pt x="1024441" y="540666"/>
                    </a:lnTo>
                    <a:lnTo>
                      <a:pt x="1019661" y="537802"/>
                    </a:lnTo>
                    <a:lnTo>
                      <a:pt x="1014881" y="534621"/>
                    </a:lnTo>
                    <a:lnTo>
                      <a:pt x="1010100" y="531439"/>
                    </a:lnTo>
                    <a:lnTo>
                      <a:pt x="1006276" y="527940"/>
                    </a:lnTo>
                    <a:lnTo>
                      <a:pt x="1002133" y="523804"/>
                    </a:lnTo>
                    <a:lnTo>
                      <a:pt x="998308" y="519986"/>
                    </a:lnTo>
                    <a:lnTo>
                      <a:pt x="994484" y="515850"/>
                    </a:lnTo>
                    <a:lnTo>
                      <a:pt x="991616" y="511396"/>
                    </a:lnTo>
                    <a:lnTo>
                      <a:pt x="988748" y="506305"/>
                    </a:lnTo>
                    <a:lnTo>
                      <a:pt x="985879" y="501533"/>
                    </a:lnTo>
                    <a:lnTo>
                      <a:pt x="983648" y="496443"/>
                    </a:lnTo>
                    <a:lnTo>
                      <a:pt x="981418" y="490716"/>
                    </a:lnTo>
                    <a:lnTo>
                      <a:pt x="979824" y="485308"/>
                    </a:lnTo>
                    <a:lnTo>
                      <a:pt x="978231" y="479263"/>
                    </a:lnTo>
                    <a:lnTo>
                      <a:pt x="976956" y="473218"/>
                    </a:lnTo>
                    <a:lnTo>
                      <a:pt x="976000" y="466855"/>
                    </a:lnTo>
                    <a:lnTo>
                      <a:pt x="975044" y="460174"/>
                    </a:lnTo>
                    <a:lnTo>
                      <a:pt x="974725" y="453493"/>
                    </a:lnTo>
                    <a:lnTo>
                      <a:pt x="974725" y="446493"/>
                    </a:lnTo>
                    <a:lnTo>
                      <a:pt x="974725" y="373955"/>
                    </a:lnTo>
                    <a:lnTo>
                      <a:pt x="974725" y="366002"/>
                    </a:lnTo>
                    <a:lnTo>
                      <a:pt x="975044" y="358684"/>
                    </a:lnTo>
                    <a:lnTo>
                      <a:pt x="976000" y="351049"/>
                    </a:lnTo>
                    <a:lnTo>
                      <a:pt x="976956" y="344049"/>
                    </a:lnTo>
                    <a:lnTo>
                      <a:pt x="978231" y="337368"/>
                    </a:lnTo>
                    <a:lnTo>
                      <a:pt x="979824" y="331005"/>
                    </a:lnTo>
                    <a:lnTo>
                      <a:pt x="981418" y="324642"/>
                    </a:lnTo>
                    <a:lnTo>
                      <a:pt x="983648" y="318915"/>
                    </a:lnTo>
                    <a:lnTo>
                      <a:pt x="985879" y="312871"/>
                    </a:lnTo>
                    <a:lnTo>
                      <a:pt x="988748" y="307144"/>
                    </a:lnTo>
                    <a:lnTo>
                      <a:pt x="991616" y="302054"/>
                    </a:lnTo>
                    <a:lnTo>
                      <a:pt x="994484" y="296963"/>
                    </a:lnTo>
                    <a:lnTo>
                      <a:pt x="998308" y="291873"/>
                    </a:lnTo>
                    <a:lnTo>
                      <a:pt x="1002133" y="287419"/>
                    </a:lnTo>
                    <a:lnTo>
                      <a:pt x="1006276" y="283283"/>
                    </a:lnTo>
                    <a:lnTo>
                      <a:pt x="1010100" y="279465"/>
                    </a:lnTo>
                    <a:lnTo>
                      <a:pt x="1014881" y="275329"/>
                    </a:lnTo>
                    <a:lnTo>
                      <a:pt x="1019661" y="271829"/>
                    </a:lnTo>
                    <a:lnTo>
                      <a:pt x="1024441" y="268648"/>
                    </a:lnTo>
                    <a:lnTo>
                      <a:pt x="1029541" y="265148"/>
                    </a:lnTo>
                    <a:lnTo>
                      <a:pt x="1034958" y="262603"/>
                    </a:lnTo>
                    <a:lnTo>
                      <a:pt x="1040376" y="260058"/>
                    </a:lnTo>
                    <a:lnTo>
                      <a:pt x="1046113" y="257831"/>
                    </a:lnTo>
                    <a:lnTo>
                      <a:pt x="1052168" y="255604"/>
                    </a:lnTo>
                    <a:lnTo>
                      <a:pt x="1057904" y="253695"/>
                    </a:lnTo>
                    <a:lnTo>
                      <a:pt x="1064278" y="252104"/>
                    </a:lnTo>
                    <a:lnTo>
                      <a:pt x="1070652" y="250832"/>
                    </a:lnTo>
                    <a:lnTo>
                      <a:pt x="1077345" y="249559"/>
                    </a:lnTo>
                    <a:lnTo>
                      <a:pt x="1084037" y="248923"/>
                    </a:lnTo>
                    <a:lnTo>
                      <a:pt x="1091049" y="247968"/>
                    </a:lnTo>
                    <a:lnTo>
                      <a:pt x="1098379" y="247650"/>
                    </a:lnTo>
                    <a:close/>
                    <a:moveTo>
                      <a:pt x="1435735" y="244475"/>
                    </a:moveTo>
                    <a:lnTo>
                      <a:pt x="1488122" y="244475"/>
                    </a:lnTo>
                    <a:lnTo>
                      <a:pt x="1493838" y="244793"/>
                    </a:lnTo>
                    <a:lnTo>
                      <a:pt x="1496060" y="245110"/>
                    </a:lnTo>
                    <a:lnTo>
                      <a:pt x="1497648" y="246063"/>
                    </a:lnTo>
                    <a:lnTo>
                      <a:pt x="1499235" y="246698"/>
                    </a:lnTo>
                    <a:lnTo>
                      <a:pt x="1500505" y="247968"/>
                    </a:lnTo>
                    <a:lnTo>
                      <a:pt x="1501140" y="248920"/>
                    </a:lnTo>
                    <a:lnTo>
                      <a:pt x="1501775" y="250190"/>
                    </a:lnTo>
                    <a:lnTo>
                      <a:pt x="1501775" y="252095"/>
                    </a:lnTo>
                    <a:lnTo>
                      <a:pt x="1501458" y="253683"/>
                    </a:lnTo>
                    <a:lnTo>
                      <a:pt x="1500505" y="258128"/>
                    </a:lnTo>
                    <a:lnTo>
                      <a:pt x="1497648" y="264160"/>
                    </a:lnTo>
                    <a:lnTo>
                      <a:pt x="1493838" y="271780"/>
                    </a:lnTo>
                    <a:lnTo>
                      <a:pt x="1178878" y="883603"/>
                    </a:lnTo>
                    <a:lnTo>
                      <a:pt x="1175068" y="890588"/>
                    </a:lnTo>
                    <a:lnTo>
                      <a:pt x="1171575" y="896621"/>
                    </a:lnTo>
                    <a:lnTo>
                      <a:pt x="1168718" y="901066"/>
                    </a:lnTo>
                    <a:lnTo>
                      <a:pt x="1165860" y="904241"/>
                    </a:lnTo>
                    <a:lnTo>
                      <a:pt x="1164590" y="905511"/>
                    </a:lnTo>
                    <a:lnTo>
                      <a:pt x="1163002" y="906463"/>
                    </a:lnTo>
                    <a:lnTo>
                      <a:pt x="1161098" y="907416"/>
                    </a:lnTo>
                    <a:lnTo>
                      <a:pt x="1159192" y="908051"/>
                    </a:lnTo>
                    <a:lnTo>
                      <a:pt x="1154748" y="909321"/>
                    </a:lnTo>
                    <a:lnTo>
                      <a:pt x="1149668" y="909638"/>
                    </a:lnTo>
                    <a:lnTo>
                      <a:pt x="1098232" y="909638"/>
                    </a:lnTo>
                    <a:lnTo>
                      <a:pt x="1091565" y="909321"/>
                    </a:lnTo>
                    <a:lnTo>
                      <a:pt x="1089025" y="908368"/>
                    </a:lnTo>
                    <a:lnTo>
                      <a:pt x="1086485" y="907733"/>
                    </a:lnTo>
                    <a:lnTo>
                      <a:pt x="1084580" y="907098"/>
                    </a:lnTo>
                    <a:lnTo>
                      <a:pt x="1082675" y="905828"/>
                    </a:lnTo>
                    <a:lnTo>
                      <a:pt x="1081405" y="904876"/>
                    </a:lnTo>
                    <a:lnTo>
                      <a:pt x="1080452" y="903288"/>
                    </a:lnTo>
                    <a:lnTo>
                      <a:pt x="1079818" y="901383"/>
                    </a:lnTo>
                    <a:lnTo>
                      <a:pt x="1079500" y="899478"/>
                    </a:lnTo>
                    <a:lnTo>
                      <a:pt x="1079500" y="896938"/>
                    </a:lnTo>
                    <a:lnTo>
                      <a:pt x="1080135" y="894398"/>
                    </a:lnTo>
                    <a:lnTo>
                      <a:pt x="1080770" y="891223"/>
                    </a:lnTo>
                    <a:lnTo>
                      <a:pt x="1082040" y="888048"/>
                    </a:lnTo>
                    <a:lnTo>
                      <a:pt x="1085850" y="880111"/>
                    </a:lnTo>
                    <a:lnTo>
                      <a:pt x="1399540" y="269558"/>
                    </a:lnTo>
                    <a:lnTo>
                      <a:pt x="1403350" y="262573"/>
                    </a:lnTo>
                    <a:lnTo>
                      <a:pt x="1407160" y="257175"/>
                    </a:lnTo>
                    <a:lnTo>
                      <a:pt x="1410335" y="252730"/>
                    </a:lnTo>
                    <a:lnTo>
                      <a:pt x="1413510" y="249555"/>
                    </a:lnTo>
                    <a:lnTo>
                      <a:pt x="1414780" y="248603"/>
                    </a:lnTo>
                    <a:lnTo>
                      <a:pt x="1416685" y="247333"/>
                    </a:lnTo>
                    <a:lnTo>
                      <a:pt x="1418908" y="246698"/>
                    </a:lnTo>
                    <a:lnTo>
                      <a:pt x="1421448" y="246063"/>
                    </a:lnTo>
                    <a:lnTo>
                      <a:pt x="1427798" y="244793"/>
                    </a:lnTo>
                    <a:lnTo>
                      <a:pt x="1435735" y="244475"/>
                    </a:lnTo>
                    <a:close/>
                    <a:moveTo>
                      <a:pt x="207645" y="180383"/>
                    </a:moveTo>
                    <a:lnTo>
                      <a:pt x="201612" y="181653"/>
                    </a:lnTo>
                    <a:lnTo>
                      <a:pt x="196215" y="183241"/>
                    </a:lnTo>
                    <a:lnTo>
                      <a:pt x="190818" y="184829"/>
                    </a:lnTo>
                    <a:lnTo>
                      <a:pt x="185738" y="187687"/>
                    </a:lnTo>
                    <a:lnTo>
                      <a:pt x="180975" y="190545"/>
                    </a:lnTo>
                    <a:lnTo>
                      <a:pt x="175895" y="193721"/>
                    </a:lnTo>
                    <a:lnTo>
                      <a:pt x="171768" y="197532"/>
                    </a:lnTo>
                    <a:lnTo>
                      <a:pt x="168275" y="201660"/>
                    </a:lnTo>
                    <a:lnTo>
                      <a:pt x="164782" y="206424"/>
                    </a:lnTo>
                    <a:lnTo>
                      <a:pt x="161925" y="211187"/>
                    </a:lnTo>
                    <a:lnTo>
                      <a:pt x="159385" y="216586"/>
                    </a:lnTo>
                    <a:lnTo>
                      <a:pt x="157480" y="221667"/>
                    </a:lnTo>
                    <a:lnTo>
                      <a:pt x="155892" y="227384"/>
                    </a:lnTo>
                    <a:lnTo>
                      <a:pt x="154940" y="233417"/>
                    </a:lnTo>
                    <a:lnTo>
                      <a:pt x="154305" y="239134"/>
                    </a:lnTo>
                    <a:lnTo>
                      <a:pt x="154305" y="922872"/>
                    </a:lnTo>
                    <a:lnTo>
                      <a:pt x="154940" y="929224"/>
                    </a:lnTo>
                    <a:lnTo>
                      <a:pt x="155892" y="934940"/>
                    </a:lnTo>
                    <a:lnTo>
                      <a:pt x="157480" y="940339"/>
                    </a:lnTo>
                    <a:lnTo>
                      <a:pt x="159385" y="946055"/>
                    </a:lnTo>
                    <a:lnTo>
                      <a:pt x="161925" y="951136"/>
                    </a:lnTo>
                    <a:lnTo>
                      <a:pt x="164782" y="956217"/>
                    </a:lnTo>
                    <a:lnTo>
                      <a:pt x="168275" y="960663"/>
                    </a:lnTo>
                    <a:lnTo>
                      <a:pt x="171768" y="965109"/>
                    </a:lnTo>
                    <a:lnTo>
                      <a:pt x="175895" y="968603"/>
                    </a:lnTo>
                    <a:lnTo>
                      <a:pt x="180975" y="972096"/>
                    </a:lnTo>
                    <a:lnTo>
                      <a:pt x="185738" y="974954"/>
                    </a:lnTo>
                    <a:lnTo>
                      <a:pt x="190818" y="977495"/>
                    </a:lnTo>
                    <a:lnTo>
                      <a:pt x="196215" y="979400"/>
                    </a:lnTo>
                    <a:lnTo>
                      <a:pt x="201612" y="980988"/>
                    </a:lnTo>
                    <a:lnTo>
                      <a:pt x="207645" y="982258"/>
                    </a:lnTo>
                    <a:lnTo>
                      <a:pt x="213678" y="982258"/>
                    </a:lnTo>
                    <a:lnTo>
                      <a:pt x="1653222" y="982258"/>
                    </a:lnTo>
                    <a:lnTo>
                      <a:pt x="1659255" y="982258"/>
                    </a:lnTo>
                    <a:lnTo>
                      <a:pt x="1664970" y="980988"/>
                    </a:lnTo>
                    <a:lnTo>
                      <a:pt x="1670685" y="979400"/>
                    </a:lnTo>
                    <a:lnTo>
                      <a:pt x="1676082" y="977495"/>
                    </a:lnTo>
                    <a:lnTo>
                      <a:pt x="1681162" y="974954"/>
                    </a:lnTo>
                    <a:lnTo>
                      <a:pt x="1685925" y="972096"/>
                    </a:lnTo>
                    <a:lnTo>
                      <a:pt x="1690688" y="968603"/>
                    </a:lnTo>
                    <a:lnTo>
                      <a:pt x="1694815" y="965109"/>
                    </a:lnTo>
                    <a:lnTo>
                      <a:pt x="1698625" y="960663"/>
                    </a:lnTo>
                    <a:lnTo>
                      <a:pt x="1701800" y="956217"/>
                    </a:lnTo>
                    <a:lnTo>
                      <a:pt x="1704658" y="951136"/>
                    </a:lnTo>
                    <a:lnTo>
                      <a:pt x="1707515" y="946055"/>
                    </a:lnTo>
                    <a:lnTo>
                      <a:pt x="1709420" y="940339"/>
                    </a:lnTo>
                    <a:lnTo>
                      <a:pt x="1710690" y="934940"/>
                    </a:lnTo>
                    <a:lnTo>
                      <a:pt x="1711960" y="929224"/>
                    </a:lnTo>
                    <a:lnTo>
                      <a:pt x="1712278" y="922872"/>
                    </a:lnTo>
                    <a:lnTo>
                      <a:pt x="1712278" y="239134"/>
                    </a:lnTo>
                    <a:lnTo>
                      <a:pt x="1711960" y="233417"/>
                    </a:lnTo>
                    <a:lnTo>
                      <a:pt x="1710690" y="227384"/>
                    </a:lnTo>
                    <a:lnTo>
                      <a:pt x="1709420" y="221667"/>
                    </a:lnTo>
                    <a:lnTo>
                      <a:pt x="1707515" y="216586"/>
                    </a:lnTo>
                    <a:lnTo>
                      <a:pt x="1704658" y="211187"/>
                    </a:lnTo>
                    <a:lnTo>
                      <a:pt x="1701800" y="206424"/>
                    </a:lnTo>
                    <a:lnTo>
                      <a:pt x="1698625" y="201660"/>
                    </a:lnTo>
                    <a:lnTo>
                      <a:pt x="1694815" y="197532"/>
                    </a:lnTo>
                    <a:lnTo>
                      <a:pt x="1690688" y="193721"/>
                    </a:lnTo>
                    <a:lnTo>
                      <a:pt x="1685925" y="190545"/>
                    </a:lnTo>
                    <a:lnTo>
                      <a:pt x="1681162" y="187687"/>
                    </a:lnTo>
                    <a:lnTo>
                      <a:pt x="1676082" y="184829"/>
                    </a:lnTo>
                    <a:lnTo>
                      <a:pt x="1670685" y="183241"/>
                    </a:lnTo>
                    <a:lnTo>
                      <a:pt x="1664970" y="181653"/>
                    </a:lnTo>
                    <a:lnTo>
                      <a:pt x="1659255" y="180383"/>
                    </a:lnTo>
                    <a:lnTo>
                      <a:pt x="1653222" y="180383"/>
                    </a:lnTo>
                    <a:lnTo>
                      <a:pt x="213678" y="180383"/>
                    </a:lnTo>
                    <a:lnTo>
                      <a:pt x="207645" y="180383"/>
                    </a:lnTo>
                    <a:close/>
                    <a:moveTo>
                      <a:pt x="78740" y="0"/>
                    </a:moveTo>
                    <a:lnTo>
                      <a:pt x="1788160" y="0"/>
                    </a:lnTo>
                    <a:lnTo>
                      <a:pt x="1795780" y="318"/>
                    </a:lnTo>
                    <a:lnTo>
                      <a:pt x="1803718" y="1270"/>
                    </a:lnTo>
                    <a:lnTo>
                      <a:pt x="1811338" y="3493"/>
                    </a:lnTo>
                    <a:lnTo>
                      <a:pt x="1818640" y="6352"/>
                    </a:lnTo>
                    <a:lnTo>
                      <a:pt x="1825625" y="9527"/>
                    </a:lnTo>
                    <a:lnTo>
                      <a:pt x="1831975" y="13338"/>
                    </a:lnTo>
                    <a:lnTo>
                      <a:pt x="1837690" y="18102"/>
                    </a:lnTo>
                    <a:lnTo>
                      <a:pt x="1843722" y="22865"/>
                    </a:lnTo>
                    <a:lnTo>
                      <a:pt x="1848485" y="28582"/>
                    </a:lnTo>
                    <a:lnTo>
                      <a:pt x="1852930" y="34933"/>
                    </a:lnTo>
                    <a:lnTo>
                      <a:pt x="1857058" y="41285"/>
                    </a:lnTo>
                    <a:lnTo>
                      <a:pt x="1860550" y="48271"/>
                    </a:lnTo>
                    <a:lnTo>
                      <a:pt x="1863090" y="55258"/>
                    </a:lnTo>
                    <a:lnTo>
                      <a:pt x="1865312" y="62562"/>
                    </a:lnTo>
                    <a:lnTo>
                      <a:pt x="1866582" y="70502"/>
                    </a:lnTo>
                    <a:lnTo>
                      <a:pt x="1866900" y="78759"/>
                    </a:lnTo>
                    <a:lnTo>
                      <a:pt x="1866900" y="2624755"/>
                    </a:lnTo>
                    <a:lnTo>
                      <a:pt x="1866582" y="2633012"/>
                    </a:lnTo>
                    <a:lnTo>
                      <a:pt x="1865312" y="2640633"/>
                    </a:lnTo>
                    <a:lnTo>
                      <a:pt x="1863090" y="2648255"/>
                    </a:lnTo>
                    <a:lnTo>
                      <a:pt x="1860550" y="2655559"/>
                    </a:lnTo>
                    <a:lnTo>
                      <a:pt x="1857058" y="2662228"/>
                    </a:lnTo>
                    <a:lnTo>
                      <a:pt x="1852930" y="2668580"/>
                    </a:lnTo>
                    <a:lnTo>
                      <a:pt x="1848485" y="2674931"/>
                    </a:lnTo>
                    <a:lnTo>
                      <a:pt x="1843722" y="2680330"/>
                    </a:lnTo>
                    <a:lnTo>
                      <a:pt x="1837690" y="2685729"/>
                    </a:lnTo>
                    <a:lnTo>
                      <a:pt x="1831975" y="2690175"/>
                    </a:lnTo>
                    <a:lnTo>
                      <a:pt x="1825625" y="2693986"/>
                    </a:lnTo>
                    <a:lnTo>
                      <a:pt x="1818640" y="2697162"/>
                    </a:lnTo>
                    <a:lnTo>
                      <a:pt x="1811338" y="2700020"/>
                    </a:lnTo>
                    <a:lnTo>
                      <a:pt x="1803718" y="2701925"/>
                    </a:lnTo>
                    <a:lnTo>
                      <a:pt x="1795780" y="2703196"/>
                    </a:lnTo>
                    <a:lnTo>
                      <a:pt x="1788160" y="2703513"/>
                    </a:lnTo>
                    <a:lnTo>
                      <a:pt x="78740" y="2703513"/>
                    </a:lnTo>
                    <a:lnTo>
                      <a:pt x="70802" y="2703196"/>
                    </a:lnTo>
                    <a:lnTo>
                      <a:pt x="63182" y="2701925"/>
                    </a:lnTo>
                    <a:lnTo>
                      <a:pt x="55562" y="2700020"/>
                    </a:lnTo>
                    <a:lnTo>
                      <a:pt x="48260" y="2697162"/>
                    </a:lnTo>
                    <a:lnTo>
                      <a:pt x="41592" y="2693986"/>
                    </a:lnTo>
                    <a:lnTo>
                      <a:pt x="34925" y="2690175"/>
                    </a:lnTo>
                    <a:lnTo>
                      <a:pt x="28892" y="2685729"/>
                    </a:lnTo>
                    <a:lnTo>
                      <a:pt x="23178" y="2680330"/>
                    </a:lnTo>
                    <a:lnTo>
                      <a:pt x="18098" y="2674931"/>
                    </a:lnTo>
                    <a:lnTo>
                      <a:pt x="13652" y="2668580"/>
                    </a:lnTo>
                    <a:lnTo>
                      <a:pt x="9525" y="2662228"/>
                    </a:lnTo>
                    <a:lnTo>
                      <a:pt x="6350" y="2655559"/>
                    </a:lnTo>
                    <a:lnTo>
                      <a:pt x="3492" y="2648255"/>
                    </a:lnTo>
                    <a:lnTo>
                      <a:pt x="1905" y="2640633"/>
                    </a:lnTo>
                    <a:lnTo>
                      <a:pt x="318" y="2633012"/>
                    </a:lnTo>
                    <a:lnTo>
                      <a:pt x="0" y="2624755"/>
                    </a:lnTo>
                    <a:lnTo>
                      <a:pt x="0" y="78759"/>
                    </a:lnTo>
                    <a:lnTo>
                      <a:pt x="318" y="70502"/>
                    </a:lnTo>
                    <a:lnTo>
                      <a:pt x="1905" y="62562"/>
                    </a:lnTo>
                    <a:lnTo>
                      <a:pt x="3492" y="55258"/>
                    </a:lnTo>
                    <a:lnTo>
                      <a:pt x="6350" y="48271"/>
                    </a:lnTo>
                    <a:lnTo>
                      <a:pt x="9525" y="41285"/>
                    </a:lnTo>
                    <a:lnTo>
                      <a:pt x="13652" y="34933"/>
                    </a:lnTo>
                    <a:lnTo>
                      <a:pt x="18098" y="28582"/>
                    </a:lnTo>
                    <a:lnTo>
                      <a:pt x="23178" y="22865"/>
                    </a:lnTo>
                    <a:lnTo>
                      <a:pt x="28892" y="18102"/>
                    </a:lnTo>
                    <a:lnTo>
                      <a:pt x="34925" y="13338"/>
                    </a:lnTo>
                    <a:lnTo>
                      <a:pt x="41592" y="9527"/>
                    </a:lnTo>
                    <a:lnTo>
                      <a:pt x="48260" y="6352"/>
                    </a:lnTo>
                    <a:lnTo>
                      <a:pt x="55562" y="3493"/>
                    </a:lnTo>
                    <a:lnTo>
                      <a:pt x="63182" y="1270"/>
                    </a:lnTo>
                    <a:lnTo>
                      <a:pt x="70802" y="318"/>
                    </a:lnTo>
                    <a:lnTo>
                      <a:pt x="78740" y="0"/>
                    </a:lnTo>
                    <a:close/>
                  </a:path>
                </a:pathLst>
              </a:custGeom>
              <a:solidFill>
                <a:srgbClr val="FFFFFF"/>
              </a:solidFill>
              <a:ln>
                <a:noFill/>
              </a:ln>
            </p:spPr>
            <p:txBody>
              <a:bodyPr anchor="ctr">
                <a:normAutofit fontScale="72500" lnSpcReduction="20000"/>
                <a:scene3d>
                  <a:camera prst="orthographicFront"/>
                  <a:lightRig rig="threePt" dir="t"/>
                </a:scene3d>
                <a:sp3d>
                  <a:contourClr>
                    <a:srgbClr val="FFFFFF"/>
                  </a:contourClr>
                </a:sp3d>
              </a:bodyPr>
              <a:p>
                <a:pPr algn="ctr">
                  <a:defRPr/>
                </a:pPr>
                <a:endParaRPr lang="zh-CN" altLang="en-US">
                  <a:solidFill>
                    <a:srgbClr val="FFFFFF"/>
                  </a:solidFill>
                  <a:sym typeface="Arial" panose="020B0604020202090204" pitchFamily="34" charset="0"/>
                </a:endParaRPr>
              </a:p>
            </p:txBody>
          </p:sp>
          <p:sp>
            <p:nvSpPr>
              <p:cNvPr id="18" name="KSO_Shape"/>
              <p:cNvSpPr/>
              <p:nvPr>
                <p:custDataLst>
                  <p:tags r:id="rId12"/>
                </p:custDataLst>
              </p:nvPr>
            </p:nvSpPr>
            <p:spPr>
              <a:xfrm>
                <a:off x="12564" y="4229"/>
                <a:ext cx="109" cy="407"/>
              </a:xfrm>
              <a:custGeom>
                <a:avLst/>
                <a:gdLst>
                  <a:gd name="connsiteX0" fmla="*/ 68824 w 586846"/>
                  <a:gd name="connsiteY0" fmla="*/ 1723528 h 2207149"/>
                  <a:gd name="connsiteX1" fmla="*/ 229234 w 586846"/>
                  <a:gd name="connsiteY1" fmla="*/ 1999898 h 2207149"/>
                  <a:gd name="connsiteX2" fmla="*/ 395081 w 586846"/>
                  <a:gd name="connsiteY2" fmla="*/ 1968031 h 2207149"/>
                  <a:gd name="connsiteX3" fmla="*/ 530795 w 586846"/>
                  <a:gd name="connsiteY3" fmla="*/ 1725944 h 2207149"/>
                  <a:gd name="connsiteX4" fmla="*/ 306023 w 586846"/>
                  <a:gd name="connsiteY4" fmla="*/ 76465 h 2207149"/>
                  <a:gd name="connsiteX5" fmla="*/ 306023 w 586846"/>
                  <a:gd name="connsiteY5" fmla="*/ 1514740 h 2207149"/>
                  <a:gd name="connsiteX6" fmla="*/ 529167 w 586846"/>
                  <a:gd name="connsiteY6" fmla="*/ 1514740 h 2207149"/>
                  <a:gd name="connsiteX7" fmla="*/ 529167 w 586846"/>
                  <a:gd name="connsiteY7" fmla="*/ 155048 h 2207149"/>
                  <a:gd name="connsiteX8" fmla="*/ 450584 w 586846"/>
                  <a:gd name="connsiteY8" fmla="*/ 76465 h 2207149"/>
                  <a:gd name="connsiteX9" fmla="*/ 136262 w 586846"/>
                  <a:gd name="connsiteY9" fmla="*/ 76465 h 2207149"/>
                  <a:gd name="connsiteX10" fmla="*/ 57679 w 586846"/>
                  <a:gd name="connsiteY10" fmla="*/ 155048 h 2207149"/>
                  <a:gd name="connsiteX11" fmla="*/ 57679 w 586846"/>
                  <a:gd name="connsiteY11" fmla="*/ 1514740 h 2207149"/>
                  <a:gd name="connsiteX12" fmla="*/ 280823 w 586846"/>
                  <a:gd name="connsiteY12" fmla="*/ 1514740 h 2207149"/>
                  <a:gd name="connsiteX13" fmla="*/ 280823 w 586846"/>
                  <a:gd name="connsiteY13" fmla="*/ 76465 h 2207149"/>
                  <a:gd name="connsiteX14" fmla="*/ 97810 w 586846"/>
                  <a:gd name="connsiteY14" fmla="*/ 0 h 2207149"/>
                  <a:gd name="connsiteX15" fmla="*/ 489036 w 586846"/>
                  <a:gd name="connsiteY15" fmla="*/ 0 h 2207149"/>
                  <a:gd name="connsiteX16" fmla="*/ 586846 w 586846"/>
                  <a:gd name="connsiteY16" fmla="*/ 97810 h 2207149"/>
                  <a:gd name="connsiteX17" fmla="*/ 586846 w 586846"/>
                  <a:gd name="connsiteY17" fmla="*/ 1690953 h 2207149"/>
                  <a:gd name="connsiteX18" fmla="*/ 586517 w 586846"/>
                  <a:gd name="connsiteY18" fmla="*/ 1690953 h 2207149"/>
                  <a:gd name="connsiteX19" fmla="*/ 586514 w 586846"/>
                  <a:gd name="connsiteY19" fmla="*/ 1691828 h 2207149"/>
                  <a:gd name="connsiteX20" fmla="*/ 586823 w 586846"/>
                  <a:gd name="connsiteY20" fmla="*/ 1691829 h 2207149"/>
                  <a:gd name="connsiteX21" fmla="*/ 586812 w 586846"/>
                  <a:gd name="connsiteY21" fmla="*/ 1694880 h 2207149"/>
                  <a:gd name="connsiteX22" fmla="*/ 299633 w 586846"/>
                  <a:gd name="connsiteY22" fmla="*/ 2207149 h 2207149"/>
                  <a:gd name="connsiteX23" fmla="*/ 23 w 586846"/>
                  <a:gd name="connsiteY23" fmla="*/ 1690953 h 2207149"/>
                  <a:gd name="connsiteX24" fmla="*/ 0 w 586846"/>
                  <a:gd name="connsiteY24" fmla="*/ 1690953 h 2207149"/>
                  <a:gd name="connsiteX25" fmla="*/ 0 w 586846"/>
                  <a:gd name="connsiteY25" fmla="*/ 97810 h 2207149"/>
                  <a:gd name="connsiteX26" fmla="*/ 97810 w 586846"/>
                  <a:gd name="connsiteY26" fmla="*/ 0 h 220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846" h="2207149">
                    <a:moveTo>
                      <a:pt x="68824" y="1723528"/>
                    </a:moveTo>
                    <a:lnTo>
                      <a:pt x="229234" y="1999898"/>
                    </a:lnTo>
                    <a:lnTo>
                      <a:pt x="395081" y="1968031"/>
                    </a:lnTo>
                    <a:lnTo>
                      <a:pt x="530795" y="1725944"/>
                    </a:lnTo>
                    <a:close/>
                    <a:moveTo>
                      <a:pt x="306023" y="76465"/>
                    </a:moveTo>
                    <a:lnTo>
                      <a:pt x="306023" y="1514740"/>
                    </a:lnTo>
                    <a:lnTo>
                      <a:pt x="529167" y="1514740"/>
                    </a:lnTo>
                    <a:lnTo>
                      <a:pt x="529167" y="155048"/>
                    </a:lnTo>
                    <a:cubicBezTo>
                      <a:pt x="529167" y="111648"/>
                      <a:pt x="493984" y="76465"/>
                      <a:pt x="450584" y="76465"/>
                    </a:cubicBezTo>
                    <a:close/>
                    <a:moveTo>
                      <a:pt x="136262" y="76465"/>
                    </a:moveTo>
                    <a:cubicBezTo>
                      <a:pt x="92862" y="76465"/>
                      <a:pt x="57679" y="111648"/>
                      <a:pt x="57679" y="155048"/>
                    </a:cubicBezTo>
                    <a:lnTo>
                      <a:pt x="57679" y="1514740"/>
                    </a:lnTo>
                    <a:lnTo>
                      <a:pt x="280823" y="1514740"/>
                    </a:lnTo>
                    <a:lnTo>
                      <a:pt x="280823" y="76465"/>
                    </a:lnTo>
                    <a:close/>
                    <a:moveTo>
                      <a:pt x="97810" y="0"/>
                    </a:moveTo>
                    <a:lnTo>
                      <a:pt x="489036" y="0"/>
                    </a:lnTo>
                    <a:cubicBezTo>
                      <a:pt x="543055" y="0"/>
                      <a:pt x="586846" y="43791"/>
                      <a:pt x="586846" y="97810"/>
                    </a:cubicBezTo>
                    <a:lnTo>
                      <a:pt x="586846" y="1690953"/>
                    </a:lnTo>
                    <a:lnTo>
                      <a:pt x="586517" y="1690953"/>
                    </a:lnTo>
                    <a:lnTo>
                      <a:pt x="586514" y="1691828"/>
                    </a:lnTo>
                    <a:lnTo>
                      <a:pt x="586823" y="1691829"/>
                    </a:lnTo>
                    <a:lnTo>
                      <a:pt x="586812" y="1694880"/>
                    </a:lnTo>
                    <a:lnTo>
                      <a:pt x="299633" y="2207149"/>
                    </a:lnTo>
                    <a:lnTo>
                      <a:pt x="23" y="1690953"/>
                    </a:lnTo>
                    <a:lnTo>
                      <a:pt x="0" y="1690953"/>
                    </a:lnTo>
                    <a:lnTo>
                      <a:pt x="0" y="97810"/>
                    </a:lnTo>
                    <a:cubicBezTo>
                      <a:pt x="0" y="43791"/>
                      <a:pt x="43791" y="0"/>
                      <a:pt x="97810" y="0"/>
                    </a:cubicBezTo>
                    <a:close/>
                  </a:path>
                </a:pathLst>
              </a:custGeom>
              <a:solidFill>
                <a:srgbClr val="FFFFFF"/>
              </a:solidFill>
              <a:ln>
                <a:noFill/>
              </a:ln>
            </p:spPr>
            <p:style>
              <a:lnRef idx="2">
                <a:srgbClr val="207CBC">
                  <a:shade val="50000"/>
                </a:srgbClr>
              </a:lnRef>
              <a:fillRef idx="1">
                <a:srgbClr val="207CBC"/>
              </a:fillRef>
              <a:effectRef idx="0">
                <a:srgbClr val="207CBC"/>
              </a:effectRef>
              <a:fontRef idx="minor">
                <a:sysClr val="window" lastClr="FFFFFF"/>
              </a:fontRef>
            </p:style>
            <p:txBody>
              <a:bodyPr anchor="ctr">
                <a:normAutofit/>
                <a:scene3d>
                  <a:camera prst="orthographicFront"/>
                  <a:lightRig rig="threePt" dir="t"/>
                </a:scene3d>
                <a:sp3d>
                  <a:contourClr>
                    <a:srgbClr val="FFFFFF"/>
                  </a:contourClr>
                </a:sp3d>
              </a:bodyPr>
              <a:p>
                <a:pPr algn="ctr" eaLnBrk="1" hangingPunct="1">
                  <a:spcBef>
                    <a:spcPts val="0"/>
                  </a:spcBef>
                  <a:spcAft>
                    <a:spcPts val="0"/>
                  </a:spcAft>
                  <a:defRPr/>
                </a:pPr>
                <a:endParaRPr lang="zh-CN" altLang="en-US">
                  <a:solidFill>
                    <a:srgbClr val="FFFFFF"/>
                  </a:solidFill>
                  <a:sym typeface="Arial" panose="020B0604020202090204" pitchFamily="34" charset="0"/>
                </a:endParaRPr>
              </a:p>
            </p:txBody>
          </p:sp>
          <p:sp>
            <p:nvSpPr>
              <p:cNvPr id="19" name="KSO_Shape"/>
              <p:cNvSpPr/>
              <p:nvPr>
                <p:custDataLst>
                  <p:tags r:id="rId13"/>
                </p:custDataLst>
              </p:nvPr>
            </p:nvSpPr>
            <p:spPr bwMode="auto">
              <a:xfrm>
                <a:off x="12501" y="6960"/>
                <a:ext cx="304" cy="425"/>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rgbClr val="FFFFFF"/>
              </a:solidFill>
              <a:ln>
                <a:noFill/>
              </a:ln>
            </p:spPr>
            <p:txBody>
              <a:bodyPr anchor="ctr">
                <a:normAutofit fontScale="60000"/>
                <a:scene3d>
                  <a:camera prst="orthographicFront"/>
                  <a:lightRig rig="threePt" dir="t"/>
                </a:scene3d>
                <a:sp3d>
                  <a:contourClr>
                    <a:srgbClr val="FFFFFF"/>
                  </a:contourClr>
                </a:sp3d>
              </a:bodyPr>
              <a:p>
                <a:pPr algn="ctr">
                  <a:defRPr/>
                </a:pPr>
                <a:endParaRPr lang="zh-CN" altLang="en-US">
                  <a:solidFill>
                    <a:srgbClr val="FFFFFF"/>
                  </a:solidFill>
                  <a:sym typeface="Arial" panose="020B0604020202090204" pitchFamily="34" charset="0"/>
                </a:endParaRPr>
              </a:p>
            </p:txBody>
          </p:sp>
          <p:sp>
            <p:nvSpPr>
              <p:cNvPr id="37" name="文本框 36"/>
              <p:cNvSpPr txBox="1"/>
              <p:nvPr>
                <p:custDataLst>
                  <p:tags r:id="rId14"/>
                </p:custDataLst>
              </p:nvPr>
            </p:nvSpPr>
            <p:spPr>
              <a:xfrm>
                <a:off x="12990" y="4065"/>
                <a:ext cx="2095" cy="657"/>
              </a:xfrm>
              <a:prstGeom prst="rect">
                <a:avLst/>
              </a:prstGeom>
              <a:noFill/>
            </p:spPr>
            <p:txBody>
              <a:bodyPr wrap="square" rtlCol="0"/>
              <a:p>
                <a:r>
                  <a:rPr lang="zh-CN" altLang="da-DK" sz="2000" dirty="0" smtClean="0">
                    <a:solidFill>
                      <a:srgbClr val="FF0000"/>
                    </a:solidFill>
                    <a:latin typeface="微软雅黑" panose="020B0503020204020204" pitchFamily="34" charset="-122"/>
                    <a:ea typeface="微软雅黑" panose="020B0503020204020204" pitchFamily="34" charset="-122"/>
                    <a:sym typeface="Arial" panose="020B0604020202090204" pitchFamily="34" charset="0"/>
                  </a:rPr>
                  <a:t>跨</a:t>
                </a:r>
                <a:r>
                  <a:rPr lang="zh-CN" altLang="da-DK" sz="2000" dirty="0" smtClean="0">
                    <a:latin typeface="微软雅黑" panose="020B0503020204020204" pitchFamily="34" charset="-122"/>
                    <a:ea typeface="微软雅黑" panose="020B0503020204020204" pitchFamily="34" charset="-122"/>
                    <a:sym typeface="Arial" panose="020B0604020202090204" pitchFamily="34" charset="0"/>
                  </a:rPr>
                  <a:t>学科性</a:t>
                </a:r>
                <a:endParaRPr lang="zh-CN" altLang="da-DK" sz="2000" dirty="0" smtClean="0">
                  <a:latin typeface="微软雅黑" panose="020B0503020204020204" pitchFamily="34" charset="-122"/>
                  <a:ea typeface="微软雅黑" panose="020B0503020204020204" pitchFamily="34" charset="-122"/>
                  <a:sym typeface="Arial" panose="020B0604020202090204" pitchFamily="34" charset="0"/>
                </a:endParaRPr>
              </a:p>
            </p:txBody>
          </p:sp>
          <p:sp>
            <p:nvSpPr>
              <p:cNvPr id="20" name="文本框 19"/>
              <p:cNvSpPr txBox="1"/>
              <p:nvPr>
                <p:custDataLst>
                  <p:tags r:id="rId15"/>
                </p:custDataLst>
              </p:nvPr>
            </p:nvSpPr>
            <p:spPr>
              <a:xfrm>
                <a:off x="12990" y="6804"/>
                <a:ext cx="2095" cy="657"/>
              </a:xfrm>
              <a:prstGeom prst="rect">
                <a:avLst/>
              </a:prstGeom>
              <a:noFill/>
            </p:spPr>
            <p:txBody>
              <a:bodyPr wrap="square" rtlCol="0"/>
              <a:p>
                <a:r>
                  <a:rPr lang="zh-CN" altLang="da-DK" sz="2000" dirty="0" smtClean="0">
                    <a:solidFill>
                      <a:srgbClr val="FF0000"/>
                    </a:solidFill>
                    <a:latin typeface="微软雅黑" panose="020B0503020204020204" pitchFamily="34" charset="-122"/>
                    <a:ea typeface="微软雅黑" panose="020B0503020204020204" pitchFamily="34" charset="-122"/>
                    <a:sym typeface="Arial" panose="020B0604020202090204" pitchFamily="34" charset="0"/>
                  </a:rPr>
                  <a:t>系</a:t>
                </a:r>
                <a:r>
                  <a:rPr lang="zh-CN" altLang="da-DK" sz="2000" dirty="0" smtClean="0">
                    <a:latin typeface="微软雅黑" panose="020B0503020204020204" pitchFamily="34" charset="-122"/>
                    <a:ea typeface="微软雅黑" panose="020B0503020204020204" pitchFamily="34" charset="-122"/>
                    <a:sym typeface="Arial" panose="020B0604020202090204" pitchFamily="34" charset="0"/>
                  </a:rPr>
                  <a:t>统性</a:t>
                </a:r>
                <a:endParaRPr lang="zh-CN" altLang="da-DK" sz="2000" dirty="0" smtClean="0">
                  <a:latin typeface="微软雅黑" panose="020B0503020204020204" pitchFamily="34" charset="-122"/>
                  <a:ea typeface="微软雅黑" panose="020B0503020204020204" pitchFamily="34" charset="-122"/>
                  <a:sym typeface="Arial" panose="020B0604020202090204" pitchFamily="34" charset="0"/>
                </a:endParaRPr>
              </a:p>
            </p:txBody>
          </p:sp>
          <p:sp>
            <p:nvSpPr>
              <p:cNvPr id="21" name="文本框 20"/>
              <p:cNvSpPr txBox="1"/>
              <p:nvPr>
                <p:custDataLst>
                  <p:tags r:id="rId16"/>
                </p:custDataLst>
              </p:nvPr>
            </p:nvSpPr>
            <p:spPr>
              <a:xfrm>
                <a:off x="4355" y="4074"/>
                <a:ext cx="1565" cy="657"/>
              </a:xfrm>
              <a:prstGeom prst="rect">
                <a:avLst/>
              </a:prstGeom>
              <a:noFill/>
            </p:spPr>
            <p:txBody>
              <a:bodyPr wrap="square" rtlCol="0"/>
              <a:p>
                <a:r>
                  <a:rPr lang="zh-CN" altLang="da-DK" sz="2000" dirty="0" smtClean="0">
                    <a:solidFill>
                      <a:srgbClr val="FF0000"/>
                    </a:solidFill>
                    <a:latin typeface="微软雅黑" panose="020B0503020204020204" pitchFamily="34" charset="-122"/>
                    <a:ea typeface="微软雅黑" panose="020B0503020204020204" pitchFamily="34" charset="-122"/>
                    <a:sym typeface="Arial" panose="020B0604020202090204" pitchFamily="34" charset="0"/>
                  </a:rPr>
                  <a:t>权</a:t>
                </a:r>
                <a:r>
                  <a:rPr lang="zh-CN" altLang="da-DK" sz="2000" dirty="0" smtClean="0">
                    <a:latin typeface="微软雅黑" panose="020B0503020204020204" pitchFamily="34" charset="-122"/>
                    <a:ea typeface="微软雅黑" panose="020B0503020204020204" pitchFamily="34" charset="-122"/>
                    <a:sym typeface="Arial" panose="020B0604020202090204" pitchFamily="34" charset="0"/>
                  </a:rPr>
                  <a:t>变性</a:t>
                </a:r>
                <a:endParaRPr lang="zh-CN" altLang="da-DK" sz="2000" dirty="0" smtClean="0">
                  <a:latin typeface="微软雅黑" panose="020B0503020204020204" pitchFamily="34" charset="-122"/>
                  <a:ea typeface="微软雅黑" panose="020B0503020204020204" pitchFamily="34" charset="-122"/>
                  <a:sym typeface="Arial" panose="020B0604020202090204" pitchFamily="34" charset="0"/>
                </a:endParaRPr>
              </a:p>
            </p:txBody>
          </p:sp>
          <p:sp>
            <p:nvSpPr>
              <p:cNvPr id="22" name="文本框 21"/>
              <p:cNvSpPr txBox="1"/>
              <p:nvPr>
                <p:custDataLst>
                  <p:tags r:id="rId17"/>
                </p:custDataLst>
              </p:nvPr>
            </p:nvSpPr>
            <p:spPr>
              <a:xfrm>
                <a:off x="3140" y="5777"/>
                <a:ext cx="1544" cy="657"/>
              </a:xfrm>
              <a:prstGeom prst="rect">
                <a:avLst/>
              </a:prstGeom>
              <a:noFill/>
            </p:spPr>
            <p:txBody>
              <a:bodyPr wrap="square" rtlCol="0"/>
              <a:p>
                <a:r>
                  <a:rPr lang="zh-CN" altLang="da-DK" sz="2000" dirty="0" smtClean="0">
                    <a:solidFill>
                      <a:srgbClr val="FF0000"/>
                    </a:solidFill>
                    <a:latin typeface="微软雅黑" panose="020B0503020204020204" pitchFamily="34" charset="-122"/>
                    <a:ea typeface="微软雅黑" panose="020B0503020204020204" pitchFamily="34" charset="-122"/>
                    <a:sym typeface="Arial" panose="020B0604020202090204" pitchFamily="34" charset="0"/>
                  </a:rPr>
                  <a:t>实</a:t>
                </a:r>
                <a:r>
                  <a:rPr lang="zh-CN" altLang="da-DK" sz="2000" dirty="0" smtClean="0">
                    <a:latin typeface="微软雅黑" panose="020B0503020204020204" pitchFamily="34" charset="-122"/>
                    <a:ea typeface="微软雅黑" panose="020B0503020204020204" pitchFamily="34" charset="-122"/>
                    <a:sym typeface="Arial" panose="020B0604020202090204" pitchFamily="34" charset="0"/>
                  </a:rPr>
                  <a:t>用性</a:t>
                </a:r>
                <a:endParaRPr lang="zh-CN" altLang="da-DK" sz="2000" dirty="0" smtClean="0">
                  <a:latin typeface="微软雅黑" panose="020B0503020204020204" pitchFamily="34" charset="-122"/>
                  <a:ea typeface="微软雅黑" panose="020B0503020204020204" pitchFamily="34" charset="-122"/>
                  <a:sym typeface="Arial" panose="020B0604020202090204" pitchFamily="34" charset="0"/>
                </a:endParaRPr>
              </a:p>
            </p:txBody>
          </p:sp>
          <p:sp>
            <p:nvSpPr>
              <p:cNvPr id="23" name="文本框 22"/>
              <p:cNvSpPr txBox="1"/>
              <p:nvPr>
                <p:custDataLst>
                  <p:tags r:id="rId18"/>
                </p:custDataLst>
              </p:nvPr>
            </p:nvSpPr>
            <p:spPr>
              <a:xfrm>
                <a:off x="4879" y="7188"/>
                <a:ext cx="1544" cy="657"/>
              </a:xfrm>
              <a:prstGeom prst="rect">
                <a:avLst/>
              </a:prstGeom>
              <a:noFill/>
            </p:spPr>
            <p:txBody>
              <a:bodyPr wrap="square" rtlCol="0"/>
              <a:p>
                <a:r>
                  <a:rPr lang="zh-CN" altLang="da-DK" sz="2000" dirty="0" smtClean="0">
                    <a:solidFill>
                      <a:srgbClr val="FF0000"/>
                    </a:solidFill>
                    <a:latin typeface="微软雅黑" panose="020B0503020204020204" pitchFamily="34" charset="-122"/>
                    <a:ea typeface="微软雅黑" panose="020B0503020204020204" pitchFamily="34" charset="-122"/>
                    <a:sym typeface="Arial" panose="020B0604020202090204" pitchFamily="34" charset="0"/>
                  </a:rPr>
                  <a:t>科</a:t>
                </a:r>
                <a:r>
                  <a:rPr lang="zh-CN" altLang="da-DK" sz="2000" dirty="0" smtClean="0">
                    <a:latin typeface="微软雅黑" panose="020B0503020204020204" pitchFamily="34" charset="-122"/>
                    <a:ea typeface="微软雅黑" panose="020B0503020204020204" pitchFamily="34" charset="-122"/>
                    <a:sym typeface="Arial" panose="020B0604020202090204" pitchFamily="34" charset="0"/>
                  </a:rPr>
                  <a:t>学性</a:t>
                </a:r>
                <a:endParaRPr lang="zh-CN" altLang="da-DK" sz="2000" dirty="0" smtClean="0">
                  <a:latin typeface="微软雅黑" panose="020B0503020204020204" pitchFamily="34" charset="-122"/>
                  <a:ea typeface="微软雅黑" panose="020B0503020204020204" pitchFamily="34" charset="-122"/>
                  <a:sym typeface="Arial" panose="020B0604020202090204" pitchFamily="34" charset="0"/>
                </a:endParaRPr>
              </a:p>
            </p:txBody>
          </p:sp>
        </p:grpSp>
      </p:grpSp>
      <p:sp>
        <p:nvSpPr>
          <p:cNvPr id="13" name="文本框 12"/>
          <p:cNvSpPr txBox="1"/>
          <p:nvPr/>
        </p:nvSpPr>
        <p:spPr>
          <a:xfrm>
            <a:off x="6852285" y="5716905"/>
            <a:ext cx="2364740" cy="460375"/>
          </a:xfrm>
          <a:prstGeom prst="rect">
            <a:avLst/>
          </a:prstGeom>
          <a:noFill/>
        </p:spPr>
        <p:txBody>
          <a:bodyPr wrap="square" rtlCol="0">
            <a:spAutoFit/>
          </a:bodyPr>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全系跨十科</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7847330" y="65405"/>
            <a:ext cx="4318635" cy="1019810"/>
            <a:chOff x="6039" y="2848"/>
            <a:chExt cx="10288" cy="2419"/>
          </a:xfrm>
        </p:grpSpPr>
        <p:sp>
          <p:nvSpPr>
            <p:cNvPr id="15" name="圆角矩形 14"/>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26"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27"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28"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29" name="直接箭头连接符 28"/>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30" name="直接连接符 29"/>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2" name="圆角矩形 31"/>
            <p:cNvSpPr/>
            <p:nvPr/>
          </p:nvSpPr>
          <p:spPr>
            <a:xfrm>
              <a:off x="10996" y="3723"/>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3" name="圆角矩形 32"/>
            <p:cNvSpPr/>
            <p:nvPr/>
          </p:nvSpPr>
          <p:spPr>
            <a:xfrm>
              <a:off x="10996" y="4636"/>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35"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0.1.2 </a:t>
            </a:r>
            <a:r>
              <a:rPr lang="zh-CN" altLang="en-US"/>
              <a:t>组织行为学的学科性质</a:t>
            </a:r>
            <a:endParaRPr lang="zh-CN" altLang="en-US"/>
          </a:p>
        </p:txBody>
      </p:sp>
      <p:sp>
        <p:nvSpPr>
          <p:cNvPr id="3" name="文本框 2"/>
          <p:cNvSpPr txBox="1"/>
          <p:nvPr/>
        </p:nvSpPr>
        <p:spPr>
          <a:xfrm>
            <a:off x="0" y="23495"/>
            <a:ext cx="323088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0.1.1一、组织行为学的概念及学科性质</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圆角矩形 29"/>
          <p:cNvSpPr/>
          <p:nvPr/>
        </p:nvSpPr>
        <p:spPr>
          <a:xfrm>
            <a:off x="3353435" y="2560955"/>
            <a:ext cx="5485765" cy="411480"/>
          </a:xfrm>
          <a:prstGeom prst="roundRect">
            <a:avLst/>
          </a:prstGeom>
          <a:noFill/>
          <a:ln>
            <a:solidFill>
              <a:schemeClr val="bg1">
                <a:lumMod val="95000"/>
              </a:schemeClr>
            </a:solid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000" b="1">
                <a:solidFill>
                  <a:schemeClr val="tx1">
                    <a:lumMod val="95000"/>
                    <a:lumOff val="5000"/>
                  </a:schemeClr>
                </a:solidFill>
                <a:latin typeface="微软雅黑" panose="020B0503020204020204" pitchFamily="34" charset="-122"/>
                <a:ea typeface="微软雅黑" panose="020B0503020204020204" pitchFamily="34" charset="-122"/>
                <a:sym typeface="+mn-ea"/>
              </a:rPr>
              <a:t>“</a:t>
            </a:r>
            <a:r>
              <a:rPr lang="zh-CN" altLang="en-US" sz="2000" b="1">
                <a:solidFill>
                  <a:schemeClr val="tx1">
                    <a:lumMod val="95000"/>
                    <a:lumOff val="5000"/>
                  </a:schemeClr>
                </a:solidFill>
                <a:latin typeface="微软雅黑" panose="020B0503020204020204" pitchFamily="34" charset="-122"/>
                <a:ea typeface="微软雅黑" panose="020B0503020204020204" pitchFamily="34" charset="-122"/>
                <a:sym typeface="+mn-ea"/>
              </a:rPr>
              <a:t>组织行为学的研究对象决定了其研究内容</a:t>
            </a:r>
            <a:r>
              <a:rPr lang="en-US" altLang="zh-CN" sz="2000" b="1">
                <a:solidFill>
                  <a:schemeClr val="tx1">
                    <a:lumMod val="95000"/>
                    <a:lumOff val="5000"/>
                  </a:schemeClr>
                </a:solidFill>
                <a:latin typeface="微软雅黑" panose="020B0503020204020204" pitchFamily="34" charset="-122"/>
                <a:ea typeface="微软雅黑" panose="020B0503020204020204" pitchFamily="34" charset="-122"/>
                <a:sym typeface="+mn-ea"/>
              </a:rPr>
              <a:t>”</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 name="组合 1"/>
          <p:cNvGrpSpPr/>
          <p:nvPr/>
        </p:nvGrpSpPr>
        <p:grpSpPr>
          <a:xfrm>
            <a:off x="8056880" y="23495"/>
            <a:ext cx="4145915" cy="1061720"/>
            <a:chOff x="5889" y="2848"/>
            <a:chExt cx="10438" cy="2419"/>
          </a:xfrm>
        </p:grpSpPr>
        <p:sp>
          <p:nvSpPr>
            <p:cNvPr id="6" name="圆角矩形 5"/>
            <p:cNvSpPr/>
            <p:nvPr/>
          </p:nvSpPr>
          <p:spPr>
            <a:xfrm>
              <a:off x="5889" y="3479"/>
              <a:ext cx="402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8"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5"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0996" y="2848"/>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1" name="圆角矩形 20"/>
            <p:cNvSpPr/>
            <p:nvPr/>
          </p:nvSpPr>
          <p:spPr>
            <a:xfrm>
              <a:off x="10996" y="4636"/>
              <a:ext cx="5331" cy="631"/>
            </a:xfrm>
            <a:prstGeom prst="roundRect">
              <a:avLst/>
            </a:prstGeom>
            <a:solidFill>
              <a:schemeClr val="accent1">
                <a:lumMod val="20000"/>
                <a:lumOff val="80000"/>
                <a:alpha val="87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5" name="文本占位符 4"/>
          <p:cNvSpPr>
            <a:spLocks noGrp="1"/>
          </p:cNvSpPr>
          <p:nvPr>
            <p:ph type="body" idx="13"/>
          </p:nvPr>
        </p:nvSpPr>
        <p:spPr/>
        <p:txBody>
          <a:bodyPr>
            <a:normAutofit/>
          </a:bodyPr>
          <a:p>
            <a:r>
              <a:rPr lang="en-US" altLang="zh-CN"/>
              <a:t>0.1.3 </a:t>
            </a:r>
            <a:r>
              <a:rPr lang="zh-CN" altLang="en-US"/>
              <a:t>组织行为学的研究内容</a:t>
            </a:r>
            <a:endParaRPr lang="zh-CN" altLang="en-US"/>
          </a:p>
        </p:txBody>
      </p:sp>
      <p:sp>
        <p:nvSpPr>
          <p:cNvPr id="7" name="文本框 6"/>
          <p:cNvSpPr txBox="1"/>
          <p:nvPr/>
        </p:nvSpPr>
        <p:spPr>
          <a:xfrm>
            <a:off x="-13970" y="-22225"/>
            <a:ext cx="351282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0.1.2二、组织行为学的研究内容</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0" indent="0">
              <a:buNone/>
            </a:pPr>
            <a:r>
              <a:rPr lang="zh-CN" altLang="en-US" sz="2800" b="1">
                <a:solidFill>
                  <a:srgbClr val="404040"/>
                </a:solidFill>
                <a:sym typeface="+mn-ea"/>
              </a:rPr>
              <a:t>组织行为学的研究内容</a:t>
            </a:r>
            <a:r>
              <a:rPr lang="zh-CN" altLang="en-US">
                <a:solidFill>
                  <a:srgbClr val="404040"/>
                </a:solidFill>
                <a:sym typeface="+mn-ea"/>
              </a:rPr>
              <a:t>【</a:t>
            </a:r>
            <a:r>
              <a:rPr lang="zh-CN" altLang="en-US">
                <a:solidFill>
                  <a:srgbClr val="FF0000"/>
                </a:solidFill>
                <a:sym typeface="+mn-ea"/>
              </a:rPr>
              <a:t>选择</a:t>
            </a:r>
            <a:r>
              <a:rPr lang="zh-CN" altLang="en-US">
                <a:solidFill>
                  <a:srgbClr val="404040"/>
                </a:solidFill>
                <a:sym typeface="+mn-ea"/>
              </a:rPr>
              <a:t>】</a:t>
            </a:r>
            <a:r>
              <a:rPr lang="en-US" altLang="zh-CN">
                <a:solidFill>
                  <a:srgbClr val="FF0000"/>
                </a:solidFill>
                <a:sym typeface="+mn-ea"/>
              </a:rPr>
              <a:t>★★★</a:t>
            </a:r>
            <a:endParaRPr lang="zh-CN" altLang="en-US"/>
          </a:p>
          <a:p>
            <a:pPr marL="0" indent="0">
              <a:buNone/>
            </a:pPr>
            <a:endParaRPr lang="zh-CN" altLang="en-US"/>
          </a:p>
        </p:txBody>
      </p:sp>
      <p:grpSp>
        <p:nvGrpSpPr>
          <p:cNvPr id="19" name="组合 18"/>
          <p:cNvGrpSpPr/>
          <p:nvPr/>
        </p:nvGrpSpPr>
        <p:grpSpPr>
          <a:xfrm>
            <a:off x="7847330" y="65405"/>
            <a:ext cx="4318635" cy="1019810"/>
            <a:chOff x="6039" y="2848"/>
            <a:chExt cx="10288" cy="2419"/>
          </a:xfrm>
        </p:grpSpPr>
        <p:sp>
          <p:nvSpPr>
            <p:cNvPr id="5" name="圆角矩形 4"/>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组织行为学的概念和研究内容</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6"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grpSp>
        <p:nvGrpSpPr>
          <p:cNvPr id="8" name="组合 7"/>
          <p:cNvGrpSpPr/>
          <p:nvPr/>
        </p:nvGrpSpPr>
        <p:grpSpPr>
          <a:xfrm>
            <a:off x="5076190" y="2346960"/>
            <a:ext cx="2980690" cy="2164715"/>
            <a:chOff x="738" y="2928"/>
            <a:chExt cx="4694" cy="3409"/>
          </a:xfrm>
        </p:grpSpPr>
        <p:grpSp>
          <p:nvGrpSpPr>
            <p:cNvPr id="11" name="组合 10"/>
            <p:cNvGrpSpPr/>
            <p:nvPr/>
          </p:nvGrpSpPr>
          <p:grpSpPr>
            <a:xfrm>
              <a:off x="738" y="2928"/>
              <a:ext cx="4436" cy="2828"/>
              <a:chOff x="1193" y="2870"/>
              <a:chExt cx="4436" cy="2828"/>
            </a:xfrm>
          </p:grpSpPr>
          <p:grpSp>
            <p:nvGrpSpPr>
              <p:cNvPr id="15" name="组合 14"/>
              <p:cNvGrpSpPr/>
              <p:nvPr/>
            </p:nvGrpSpPr>
            <p:grpSpPr>
              <a:xfrm>
                <a:off x="2113" y="2870"/>
                <a:ext cx="1684" cy="942"/>
                <a:chOff x="2113" y="2870"/>
                <a:chExt cx="1684" cy="942"/>
              </a:xfrm>
            </p:grpSpPr>
            <p:sp>
              <p:nvSpPr>
                <p:cNvPr id="16" name="文本框 15"/>
                <p:cNvSpPr txBox="1"/>
                <p:nvPr/>
              </p:nvSpPr>
              <p:spPr>
                <a:xfrm>
                  <a:off x="2113" y="2870"/>
                  <a:ext cx="1685" cy="580"/>
                </a:xfrm>
                <a:prstGeom prst="rect">
                  <a:avLst/>
                </a:prstGeom>
                <a:noFill/>
              </p:spPr>
              <p:txBody>
                <a:bodyPr wrap="square" rtlCol="0">
                  <a:spAutoFit/>
                </a:bodyPr>
                <a:p>
                  <a:r>
                    <a:rPr lang="zh-CN" altLang="en-US" b="1">
                      <a:solidFill>
                        <a:schemeClr val="tx1">
                          <a:lumMod val="85000"/>
                          <a:lumOff val="15000"/>
                        </a:schemeClr>
                      </a:solidFill>
                    </a:rPr>
                    <a:t>单个人</a:t>
                  </a:r>
                  <a:endParaRPr lang="zh-CN" altLang="en-US" b="1">
                    <a:solidFill>
                      <a:schemeClr val="tx1">
                        <a:lumMod val="85000"/>
                        <a:lumOff val="15000"/>
                      </a:schemeClr>
                    </a:solidFill>
                  </a:endParaRPr>
                </a:p>
              </p:txBody>
            </p:sp>
            <p:cxnSp>
              <p:nvCxnSpPr>
                <p:cNvPr id="18" name="直接箭头连接符 17"/>
                <p:cNvCxnSpPr/>
                <p:nvPr/>
              </p:nvCxnSpPr>
              <p:spPr>
                <a:xfrm flipH="1">
                  <a:off x="2741" y="3450"/>
                  <a:ext cx="28" cy="363"/>
                </a:xfrm>
                <a:prstGeom prst="straightConnector1">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113" y="3813"/>
                <a:ext cx="1685" cy="943"/>
                <a:chOff x="2113" y="2870"/>
                <a:chExt cx="1685" cy="943"/>
              </a:xfrm>
            </p:grpSpPr>
            <p:sp>
              <p:nvSpPr>
                <p:cNvPr id="21" name="文本框 20"/>
                <p:cNvSpPr txBox="1"/>
                <p:nvPr/>
              </p:nvSpPr>
              <p:spPr>
                <a:xfrm>
                  <a:off x="2113" y="2870"/>
                  <a:ext cx="1685" cy="580"/>
                </a:xfrm>
                <a:prstGeom prst="rect">
                  <a:avLst/>
                </a:prstGeom>
                <a:noFill/>
              </p:spPr>
              <p:txBody>
                <a:bodyPr wrap="square" rtlCol="0">
                  <a:spAutoFit/>
                </a:bodyPr>
                <a:p>
                  <a:r>
                    <a:rPr lang="zh-CN" altLang="en-US" b="1">
                      <a:solidFill>
                        <a:schemeClr val="tx1">
                          <a:lumMod val="85000"/>
                          <a:lumOff val="15000"/>
                        </a:schemeClr>
                      </a:solidFill>
                    </a:rPr>
                    <a:t>一群人</a:t>
                  </a:r>
                  <a:endParaRPr lang="zh-CN" altLang="en-US" b="1">
                    <a:solidFill>
                      <a:schemeClr val="tx1">
                        <a:lumMod val="85000"/>
                        <a:lumOff val="15000"/>
                      </a:schemeClr>
                    </a:solidFill>
                  </a:endParaRPr>
                </a:p>
              </p:txBody>
            </p:sp>
            <p:cxnSp>
              <p:nvCxnSpPr>
                <p:cNvPr id="22" name="直接箭头连接符 21"/>
                <p:cNvCxnSpPr/>
                <p:nvPr/>
              </p:nvCxnSpPr>
              <p:spPr>
                <a:xfrm flipH="1">
                  <a:off x="2741" y="3450"/>
                  <a:ext cx="28" cy="363"/>
                </a:xfrm>
                <a:prstGeom prst="straightConnector1">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193" y="4756"/>
                <a:ext cx="4436" cy="943"/>
                <a:chOff x="1193" y="2870"/>
                <a:chExt cx="4436" cy="943"/>
              </a:xfrm>
            </p:grpSpPr>
            <p:sp>
              <p:nvSpPr>
                <p:cNvPr id="24" name="文本框 23"/>
                <p:cNvSpPr txBox="1"/>
                <p:nvPr/>
              </p:nvSpPr>
              <p:spPr>
                <a:xfrm>
                  <a:off x="1193" y="2870"/>
                  <a:ext cx="4436" cy="580"/>
                </a:xfrm>
                <a:prstGeom prst="rect">
                  <a:avLst/>
                </a:prstGeom>
                <a:noFill/>
              </p:spPr>
              <p:txBody>
                <a:bodyPr wrap="square" rtlCol="0">
                  <a:spAutoFit/>
                </a:bodyPr>
                <a:p>
                  <a:r>
                    <a:rPr lang="zh-CN" altLang="en-US" b="1">
                      <a:solidFill>
                        <a:schemeClr val="tx1">
                          <a:lumMod val="85000"/>
                          <a:lumOff val="15000"/>
                        </a:schemeClr>
                      </a:solidFill>
                    </a:rPr>
                    <a:t>有正式关系的一群人</a:t>
                  </a:r>
                  <a:endParaRPr lang="zh-CN" altLang="en-US" b="1">
                    <a:solidFill>
                      <a:schemeClr val="tx1">
                        <a:lumMod val="85000"/>
                        <a:lumOff val="15000"/>
                      </a:schemeClr>
                    </a:solidFill>
                  </a:endParaRPr>
                </a:p>
              </p:txBody>
            </p:sp>
            <p:cxnSp>
              <p:nvCxnSpPr>
                <p:cNvPr id="25" name="直接箭头连接符 24"/>
                <p:cNvCxnSpPr/>
                <p:nvPr/>
              </p:nvCxnSpPr>
              <p:spPr>
                <a:xfrm flipH="1">
                  <a:off x="2741" y="3450"/>
                  <a:ext cx="28" cy="363"/>
                </a:xfrm>
                <a:prstGeom prst="straightConnector1">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996" y="5757"/>
              <a:ext cx="4436" cy="580"/>
            </a:xfrm>
            <a:prstGeom prst="rect">
              <a:avLst/>
            </a:prstGeom>
            <a:noFill/>
          </p:spPr>
          <p:txBody>
            <a:bodyPr wrap="square" rtlCol="0">
              <a:spAutoFit/>
            </a:bodyPr>
            <a:p>
              <a:r>
                <a:rPr lang="zh-CN" altLang="en-US" b="1">
                  <a:solidFill>
                    <a:schemeClr val="tx1">
                      <a:lumMod val="85000"/>
                      <a:lumOff val="15000"/>
                    </a:schemeClr>
                  </a:solidFill>
                </a:rPr>
                <a:t>需要被监督和控制</a:t>
              </a:r>
              <a:endParaRPr lang="zh-CN" altLang="en-US" b="1">
                <a:solidFill>
                  <a:schemeClr val="tx1">
                    <a:lumMod val="85000"/>
                    <a:lumOff val="15000"/>
                  </a:schemeClr>
                </a:solidFill>
              </a:endParaRPr>
            </a:p>
          </p:txBody>
        </p:sp>
      </p:grpSp>
      <p:sp>
        <p:nvSpPr>
          <p:cNvPr id="28" name="文本占位符 4"/>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0.1.3 </a:t>
            </a:r>
            <a:r>
              <a:rPr lang="zh-CN" altLang="en-US"/>
              <a:t>组织行为学的研究内容</a:t>
            </a:r>
            <a:endParaRPr lang="zh-CN" altLang="en-US"/>
          </a:p>
        </p:txBody>
      </p:sp>
      <p:sp>
        <p:nvSpPr>
          <p:cNvPr id="3" name="文本框 2"/>
          <p:cNvSpPr txBox="1"/>
          <p:nvPr/>
        </p:nvSpPr>
        <p:spPr>
          <a:xfrm>
            <a:off x="-13970" y="-22225"/>
            <a:ext cx="351282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0.1.2二、组织行为学的研究内容</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0" indent="0">
              <a:buNone/>
            </a:pPr>
            <a:r>
              <a:rPr lang="zh-CN" altLang="en-US" sz="2800" b="1">
                <a:solidFill>
                  <a:srgbClr val="404040"/>
                </a:solidFill>
                <a:sym typeface="+mn-ea"/>
              </a:rPr>
              <a:t>组织行为学的研究内容</a:t>
            </a:r>
            <a:r>
              <a:rPr lang="zh-CN" altLang="en-US">
                <a:solidFill>
                  <a:srgbClr val="404040"/>
                </a:solidFill>
                <a:sym typeface="+mn-ea"/>
              </a:rPr>
              <a:t>【</a:t>
            </a:r>
            <a:r>
              <a:rPr lang="zh-CN" altLang="en-US">
                <a:solidFill>
                  <a:srgbClr val="FF0000"/>
                </a:solidFill>
                <a:sym typeface="+mn-ea"/>
              </a:rPr>
              <a:t>选择</a:t>
            </a:r>
            <a:r>
              <a:rPr lang="zh-CN" altLang="en-US">
                <a:solidFill>
                  <a:srgbClr val="404040"/>
                </a:solidFill>
                <a:sym typeface="+mn-ea"/>
              </a:rPr>
              <a:t>】</a:t>
            </a:r>
            <a:r>
              <a:rPr lang="en-US" altLang="zh-CN">
                <a:solidFill>
                  <a:srgbClr val="FF0000"/>
                </a:solidFill>
                <a:sym typeface="+mn-ea"/>
              </a:rPr>
              <a:t>★★★</a:t>
            </a:r>
            <a:endParaRPr lang="zh-CN" altLang="en-US"/>
          </a:p>
          <a:p>
            <a:pPr marL="0" indent="0">
              <a:buNone/>
            </a:pPr>
            <a:endParaRPr lang="zh-CN" altLang="en-US"/>
          </a:p>
        </p:txBody>
      </p:sp>
      <p:grpSp>
        <p:nvGrpSpPr>
          <p:cNvPr id="4" name="组合 3"/>
          <p:cNvGrpSpPr/>
          <p:nvPr/>
        </p:nvGrpSpPr>
        <p:grpSpPr>
          <a:xfrm>
            <a:off x="3503295" y="2849880"/>
            <a:ext cx="6915150" cy="1846580"/>
            <a:chOff x="4124" y="5099"/>
            <a:chExt cx="10890" cy="2908"/>
          </a:xfrm>
        </p:grpSpPr>
        <p:grpSp>
          <p:nvGrpSpPr>
            <p:cNvPr id="53" name="组合 52"/>
            <p:cNvGrpSpPr/>
            <p:nvPr>
              <p:custDataLst>
                <p:tags r:id="rId1"/>
              </p:custDataLst>
            </p:nvPr>
          </p:nvGrpSpPr>
          <p:grpSpPr>
            <a:xfrm>
              <a:off x="4200" y="5128"/>
              <a:ext cx="4856" cy="1106"/>
              <a:chOff x="1142999" y="2756492"/>
              <a:chExt cx="3083755" cy="702134"/>
            </a:xfrm>
          </p:grpSpPr>
          <p:cxnSp>
            <p:nvCxnSpPr>
              <p:cNvPr id="47" name="直接连接符 46"/>
              <p:cNvCxnSpPr/>
              <p:nvPr>
                <p:custDataLst>
                  <p:tags r:id="rId2"/>
                </p:custDataLst>
              </p:nvPr>
            </p:nvCxnSpPr>
            <p:spPr>
              <a:xfrm>
                <a:off x="1142999" y="3132659"/>
                <a:ext cx="2472266" cy="0"/>
              </a:xfrm>
              <a:prstGeom prst="line">
                <a:avLst/>
              </a:prstGeom>
              <a:ln>
                <a:solidFill>
                  <a:srgbClr val="AD0101"/>
                </a:solidFill>
                <a:prstDash val="dash"/>
              </a:ln>
            </p:spPr>
            <p:style>
              <a:lnRef idx="1">
                <a:srgbClr val="D36D8D"/>
              </a:lnRef>
              <a:fillRef idx="0">
                <a:srgbClr val="D36D8D"/>
              </a:fillRef>
              <a:effectRef idx="0">
                <a:srgbClr val="D36D8D"/>
              </a:effectRef>
              <a:fontRef idx="minor">
                <a:srgbClr val="5F5F5F"/>
              </a:fontRef>
            </p:style>
          </p:cxnSp>
          <p:sp>
            <p:nvSpPr>
              <p:cNvPr id="48" name="椭圆 47"/>
              <p:cNvSpPr/>
              <p:nvPr>
                <p:custDataLst>
                  <p:tags r:id="rId3"/>
                </p:custDataLst>
              </p:nvPr>
            </p:nvSpPr>
            <p:spPr>
              <a:xfrm>
                <a:off x="3574820" y="2806692"/>
                <a:ext cx="651934" cy="651934"/>
              </a:xfrm>
              <a:prstGeom prst="ellipse">
                <a:avLst/>
              </a:prstGeom>
              <a:solidFill>
                <a:srgbClr val="AD0101"/>
              </a:solidFill>
              <a:ln w="38100">
                <a:solidFill>
                  <a:srgbClr val="FEFFFF"/>
                </a:solidFill>
              </a:ln>
              <a:effectLst>
                <a:outerShdw blurRad="63500" sx="102000" sy="102000" algn="ctr" rotWithShape="0">
                  <a:prstClr val="black">
                    <a:alpha val="40000"/>
                  </a:prstClr>
                </a:outerShdw>
              </a:effectLst>
            </p:spPr>
            <p:style>
              <a:lnRef idx="2">
                <a:srgbClr val="D36D8D">
                  <a:shade val="50000"/>
                </a:srgbClr>
              </a:lnRef>
              <a:fillRef idx="1">
                <a:srgbClr val="D36D8D"/>
              </a:fillRef>
              <a:effectRef idx="0">
                <a:srgbClr val="D36D8D"/>
              </a:effectRef>
              <a:fontRef idx="minor">
                <a:srgbClr val="FFFFFF"/>
              </a:fontRef>
            </p:style>
            <p:txBody>
              <a:bodyPr rtlCol="0" anchor="ctr">
                <a:normAutofit fontScale="82500"/>
              </a:bodyPr>
              <a:p>
                <a:pPr algn="ctr"/>
                <a:r>
                  <a:rPr lang="en-US" altLang="zh-CN" sz="2800" dirty="0">
                    <a:solidFill>
                      <a:srgbClr val="FEFFFF"/>
                    </a:solidFill>
                    <a:sym typeface="Arial" panose="020B0604020202090204" pitchFamily="34" charset="0"/>
                  </a:rPr>
                  <a:t>a</a:t>
                </a:r>
                <a:endParaRPr lang="en-US" altLang="zh-CN" sz="2800" dirty="0">
                  <a:solidFill>
                    <a:srgbClr val="FEFFFF"/>
                  </a:solidFill>
                  <a:sym typeface="Arial" panose="020B0604020202090204" pitchFamily="34" charset="0"/>
                </a:endParaRPr>
              </a:p>
            </p:txBody>
          </p:sp>
          <p:sp>
            <p:nvSpPr>
              <p:cNvPr id="49" name="文本框 48"/>
              <p:cNvSpPr txBox="1"/>
              <p:nvPr>
                <p:custDataLst>
                  <p:tags r:id="rId4"/>
                </p:custDataLst>
              </p:nvPr>
            </p:nvSpPr>
            <p:spPr>
              <a:xfrm>
                <a:off x="1142999" y="2756492"/>
                <a:ext cx="2660650" cy="375920"/>
              </a:xfrm>
              <a:prstGeom prst="rect">
                <a:avLst/>
              </a:prstGeom>
              <a:noFill/>
            </p:spPr>
            <p:txBody>
              <a:bodyPr wrap="square" rtlCol="0" anchor="ctr">
                <a:noAutofit/>
              </a:bodyPr>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sym typeface="Arial" panose="020B0604020202090204" pitchFamily="34" charset="0"/>
                  </a:rPr>
                  <a:t>个体</a:t>
                </a:r>
                <a:r>
                  <a:rPr lang="zh-CN" altLang="en-US" sz="2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90204" pitchFamily="34" charset="0"/>
                  </a:rPr>
                  <a:t>心理与行为</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90204" pitchFamily="34" charset="0"/>
                  </a:rPr>
                  <a:t>研究</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nvGrpSpPr>
            <p:cNvPr id="54" name="组合 53"/>
            <p:cNvGrpSpPr/>
            <p:nvPr>
              <p:custDataLst>
                <p:tags r:id="rId5"/>
              </p:custDataLst>
            </p:nvPr>
          </p:nvGrpSpPr>
          <p:grpSpPr>
            <a:xfrm>
              <a:off x="10144" y="5099"/>
              <a:ext cx="4870" cy="1135"/>
              <a:chOff x="4917246" y="2738077"/>
              <a:chExt cx="3092223" cy="720549"/>
            </a:xfrm>
          </p:grpSpPr>
          <p:cxnSp>
            <p:nvCxnSpPr>
              <p:cNvPr id="50" name="直接连接符 49"/>
              <p:cNvCxnSpPr/>
              <p:nvPr>
                <p:custDataLst>
                  <p:tags r:id="rId6"/>
                </p:custDataLst>
              </p:nvPr>
            </p:nvCxnSpPr>
            <p:spPr>
              <a:xfrm>
                <a:off x="5537203" y="3132659"/>
                <a:ext cx="2472266" cy="0"/>
              </a:xfrm>
              <a:prstGeom prst="line">
                <a:avLst/>
              </a:prstGeom>
              <a:ln>
                <a:solidFill>
                  <a:srgbClr val="AD0101"/>
                </a:solidFill>
                <a:prstDash val="dash"/>
              </a:ln>
            </p:spPr>
            <p:style>
              <a:lnRef idx="1">
                <a:srgbClr val="D36D8D"/>
              </a:lnRef>
              <a:fillRef idx="0">
                <a:srgbClr val="D36D8D"/>
              </a:fillRef>
              <a:effectRef idx="0">
                <a:srgbClr val="D36D8D"/>
              </a:effectRef>
              <a:fontRef idx="minor">
                <a:srgbClr val="5F5F5F"/>
              </a:fontRef>
            </p:style>
          </p:cxnSp>
          <p:sp>
            <p:nvSpPr>
              <p:cNvPr id="51" name="椭圆 50"/>
              <p:cNvSpPr/>
              <p:nvPr>
                <p:custDataLst>
                  <p:tags r:id="rId7"/>
                </p:custDataLst>
              </p:nvPr>
            </p:nvSpPr>
            <p:spPr>
              <a:xfrm>
                <a:off x="4917246" y="2806692"/>
                <a:ext cx="651934" cy="651934"/>
              </a:xfrm>
              <a:prstGeom prst="ellipse">
                <a:avLst/>
              </a:prstGeom>
              <a:solidFill>
                <a:srgbClr val="AD0101"/>
              </a:solidFill>
              <a:ln w="38100">
                <a:solidFill>
                  <a:srgbClr val="FEFFFF"/>
                </a:solidFill>
              </a:ln>
              <a:effectLst>
                <a:outerShdw blurRad="63500" sx="102000" sy="102000" algn="ctr" rotWithShape="0">
                  <a:prstClr val="black">
                    <a:alpha val="40000"/>
                  </a:prstClr>
                </a:outerShdw>
              </a:effectLst>
            </p:spPr>
            <p:style>
              <a:lnRef idx="2">
                <a:srgbClr val="D36D8D">
                  <a:shade val="50000"/>
                </a:srgbClr>
              </a:lnRef>
              <a:fillRef idx="1">
                <a:srgbClr val="D36D8D"/>
              </a:fillRef>
              <a:effectRef idx="0">
                <a:srgbClr val="D36D8D"/>
              </a:effectRef>
              <a:fontRef idx="minor">
                <a:srgbClr val="FFFFFF"/>
              </a:fontRef>
            </p:style>
            <p:txBody>
              <a:bodyPr rtlCol="0" anchor="ctr">
                <a:normAutofit fontScale="82500"/>
              </a:bodyPr>
              <a:p>
                <a:pPr algn="ctr"/>
                <a:r>
                  <a:rPr lang="en-US" altLang="zh-CN" sz="2800" dirty="0">
                    <a:solidFill>
                      <a:srgbClr val="FEFFFF"/>
                    </a:solidFill>
                    <a:sym typeface="Arial" panose="020B0604020202090204" pitchFamily="34" charset="0"/>
                  </a:rPr>
                  <a:t>c</a:t>
                </a:r>
                <a:endParaRPr lang="en-US" altLang="zh-CN" sz="2800" dirty="0">
                  <a:solidFill>
                    <a:srgbClr val="FEFFFF"/>
                  </a:solidFill>
                  <a:sym typeface="Arial" panose="020B0604020202090204" pitchFamily="34" charset="0"/>
                </a:endParaRPr>
              </a:p>
            </p:txBody>
          </p:sp>
          <p:sp>
            <p:nvSpPr>
              <p:cNvPr id="52" name="文本框 51"/>
              <p:cNvSpPr txBox="1"/>
              <p:nvPr>
                <p:custDataLst>
                  <p:tags r:id="rId8"/>
                </p:custDataLst>
              </p:nvPr>
            </p:nvSpPr>
            <p:spPr>
              <a:xfrm>
                <a:off x="5577648" y="2738077"/>
                <a:ext cx="2431821" cy="375603"/>
              </a:xfrm>
              <a:prstGeom prst="rect">
                <a:avLst/>
              </a:prstGeom>
              <a:noFill/>
            </p:spPr>
            <p:txBody>
              <a:bodyPr wrap="square" rtlCol="0" anchor="ctr">
                <a:noAutofit/>
              </a:bodyPr>
              <a:p>
                <a:pPr algn="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sym typeface="Arial" panose="020B0604020202090204" pitchFamily="34" charset="0"/>
                  </a:rPr>
                  <a:t>组织</a:t>
                </a:r>
                <a:r>
                  <a:rPr lang="zh-CN" altLang="en-US" sz="2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90204" pitchFamily="34" charset="0"/>
                  </a:rPr>
                  <a:t>行为</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90204" pitchFamily="34" charset="0"/>
                  </a:rPr>
                  <a:t>研究</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nvGrpSpPr>
            <p:cNvPr id="56" name="组合 55"/>
            <p:cNvGrpSpPr/>
            <p:nvPr>
              <p:custDataLst>
                <p:tags r:id="rId9"/>
              </p:custDataLst>
            </p:nvPr>
          </p:nvGrpSpPr>
          <p:grpSpPr>
            <a:xfrm>
              <a:off x="4124" y="6872"/>
              <a:ext cx="4932" cy="1135"/>
              <a:chOff x="1094739" y="3864149"/>
              <a:chExt cx="3132015" cy="720544"/>
            </a:xfrm>
          </p:grpSpPr>
          <p:cxnSp>
            <p:nvCxnSpPr>
              <p:cNvPr id="57" name="直接连接符 56"/>
              <p:cNvCxnSpPr/>
              <p:nvPr>
                <p:custDataLst>
                  <p:tags r:id="rId10"/>
                </p:custDataLst>
              </p:nvPr>
            </p:nvCxnSpPr>
            <p:spPr>
              <a:xfrm>
                <a:off x="1142999" y="4258726"/>
                <a:ext cx="2472266" cy="0"/>
              </a:xfrm>
              <a:prstGeom prst="line">
                <a:avLst/>
              </a:prstGeom>
              <a:ln>
                <a:solidFill>
                  <a:srgbClr val="AD0101"/>
                </a:solidFill>
                <a:prstDash val="dash"/>
              </a:ln>
            </p:spPr>
            <p:style>
              <a:lnRef idx="1">
                <a:srgbClr val="D36D8D"/>
              </a:lnRef>
              <a:fillRef idx="0">
                <a:srgbClr val="D36D8D"/>
              </a:fillRef>
              <a:effectRef idx="0">
                <a:srgbClr val="D36D8D"/>
              </a:effectRef>
              <a:fontRef idx="minor">
                <a:srgbClr val="5F5F5F"/>
              </a:fontRef>
            </p:style>
          </p:cxnSp>
          <p:sp>
            <p:nvSpPr>
              <p:cNvPr id="58" name="椭圆 57"/>
              <p:cNvSpPr/>
              <p:nvPr>
                <p:custDataLst>
                  <p:tags r:id="rId11"/>
                </p:custDataLst>
              </p:nvPr>
            </p:nvSpPr>
            <p:spPr>
              <a:xfrm>
                <a:off x="3574820" y="3932759"/>
                <a:ext cx="651934" cy="651934"/>
              </a:xfrm>
              <a:prstGeom prst="ellipse">
                <a:avLst/>
              </a:prstGeom>
              <a:solidFill>
                <a:srgbClr val="AD0101"/>
              </a:solidFill>
              <a:ln w="38100">
                <a:solidFill>
                  <a:srgbClr val="FEFFFF"/>
                </a:solidFill>
              </a:ln>
              <a:effectLst>
                <a:outerShdw blurRad="63500" sx="102000" sy="102000" algn="ctr" rotWithShape="0">
                  <a:prstClr val="black">
                    <a:alpha val="40000"/>
                  </a:prstClr>
                </a:outerShdw>
              </a:effectLst>
            </p:spPr>
            <p:style>
              <a:lnRef idx="2">
                <a:srgbClr val="D36D8D">
                  <a:shade val="50000"/>
                </a:srgbClr>
              </a:lnRef>
              <a:fillRef idx="1">
                <a:srgbClr val="D36D8D"/>
              </a:fillRef>
              <a:effectRef idx="0">
                <a:srgbClr val="D36D8D"/>
              </a:effectRef>
              <a:fontRef idx="minor">
                <a:srgbClr val="FFFFFF"/>
              </a:fontRef>
            </p:style>
            <p:txBody>
              <a:bodyPr rtlCol="0" anchor="ctr">
                <a:normAutofit fontScale="82500"/>
              </a:bodyPr>
              <a:p>
                <a:pPr algn="ctr"/>
                <a:r>
                  <a:rPr lang="en-US" altLang="zh-CN" sz="2800" dirty="0">
                    <a:solidFill>
                      <a:srgbClr val="FEFFFF"/>
                    </a:solidFill>
                    <a:sym typeface="Arial" panose="020B0604020202090204" pitchFamily="34" charset="0"/>
                  </a:rPr>
                  <a:t>b</a:t>
                </a:r>
                <a:endParaRPr lang="en-US" altLang="zh-CN" sz="2800" dirty="0">
                  <a:solidFill>
                    <a:srgbClr val="FEFFFF"/>
                  </a:solidFill>
                  <a:sym typeface="Arial" panose="020B0604020202090204" pitchFamily="34" charset="0"/>
                </a:endParaRPr>
              </a:p>
            </p:txBody>
          </p:sp>
          <p:sp>
            <p:nvSpPr>
              <p:cNvPr id="59" name="文本框 58"/>
              <p:cNvSpPr txBox="1"/>
              <p:nvPr>
                <p:custDataLst>
                  <p:tags r:id="rId12"/>
                </p:custDataLst>
              </p:nvPr>
            </p:nvSpPr>
            <p:spPr>
              <a:xfrm>
                <a:off x="1094739" y="3864149"/>
                <a:ext cx="2569210" cy="375920"/>
              </a:xfrm>
              <a:prstGeom prst="rect">
                <a:avLst/>
              </a:prstGeom>
              <a:noFill/>
            </p:spPr>
            <p:txBody>
              <a:bodyPr wrap="square" rtlCol="0" anchor="ctr">
                <a:noAutofit/>
              </a:bodyPr>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sym typeface="Arial" panose="020B0604020202090204" pitchFamily="34" charset="0"/>
                  </a:rPr>
                  <a:t>群体</a:t>
                </a:r>
                <a:r>
                  <a:rPr lang="zh-CN" altLang="en-US" sz="2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90204" pitchFamily="34" charset="0"/>
                  </a:rPr>
                  <a:t>心理与行为</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90204" pitchFamily="34" charset="0"/>
                  </a:rPr>
                  <a:t>研究</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nvGrpSpPr>
            <p:cNvPr id="60" name="组合 59"/>
            <p:cNvGrpSpPr/>
            <p:nvPr>
              <p:custDataLst>
                <p:tags r:id="rId13"/>
              </p:custDataLst>
            </p:nvPr>
          </p:nvGrpSpPr>
          <p:grpSpPr>
            <a:xfrm>
              <a:off x="10144" y="6872"/>
              <a:ext cx="4870" cy="1135"/>
              <a:chOff x="4917246" y="3864144"/>
              <a:chExt cx="3092223" cy="720549"/>
            </a:xfrm>
          </p:grpSpPr>
          <p:cxnSp>
            <p:nvCxnSpPr>
              <p:cNvPr id="61" name="直接连接符 60"/>
              <p:cNvCxnSpPr/>
              <p:nvPr>
                <p:custDataLst>
                  <p:tags r:id="rId14"/>
                </p:custDataLst>
              </p:nvPr>
            </p:nvCxnSpPr>
            <p:spPr>
              <a:xfrm>
                <a:off x="5537203" y="4258726"/>
                <a:ext cx="2472266" cy="0"/>
              </a:xfrm>
              <a:prstGeom prst="line">
                <a:avLst/>
              </a:prstGeom>
              <a:ln>
                <a:solidFill>
                  <a:srgbClr val="AD0101"/>
                </a:solidFill>
                <a:prstDash val="dash"/>
              </a:ln>
            </p:spPr>
            <p:style>
              <a:lnRef idx="1">
                <a:srgbClr val="D36D8D"/>
              </a:lnRef>
              <a:fillRef idx="0">
                <a:srgbClr val="D36D8D"/>
              </a:fillRef>
              <a:effectRef idx="0">
                <a:srgbClr val="D36D8D"/>
              </a:effectRef>
              <a:fontRef idx="minor">
                <a:srgbClr val="5F5F5F"/>
              </a:fontRef>
            </p:style>
          </p:cxnSp>
          <p:sp>
            <p:nvSpPr>
              <p:cNvPr id="62" name="椭圆 61"/>
              <p:cNvSpPr/>
              <p:nvPr>
                <p:custDataLst>
                  <p:tags r:id="rId15"/>
                </p:custDataLst>
              </p:nvPr>
            </p:nvSpPr>
            <p:spPr>
              <a:xfrm>
                <a:off x="4917246" y="3932759"/>
                <a:ext cx="651934" cy="651934"/>
              </a:xfrm>
              <a:prstGeom prst="ellipse">
                <a:avLst/>
              </a:prstGeom>
              <a:solidFill>
                <a:srgbClr val="AD0101"/>
              </a:solidFill>
              <a:ln w="38100">
                <a:solidFill>
                  <a:srgbClr val="FEFFFF"/>
                </a:solidFill>
              </a:ln>
              <a:effectLst>
                <a:outerShdw blurRad="63500" sx="102000" sy="102000" algn="ctr" rotWithShape="0">
                  <a:prstClr val="black">
                    <a:alpha val="40000"/>
                  </a:prstClr>
                </a:outerShdw>
              </a:effectLst>
            </p:spPr>
            <p:style>
              <a:lnRef idx="2">
                <a:srgbClr val="D36D8D">
                  <a:shade val="50000"/>
                </a:srgbClr>
              </a:lnRef>
              <a:fillRef idx="1">
                <a:srgbClr val="D36D8D"/>
              </a:fillRef>
              <a:effectRef idx="0">
                <a:srgbClr val="D36D8D"/>
              </a:effectRef>
              <a:fontRef idx="minor">
                <a:srgbClr val="FFFFFF"/>
              </a:fontRef>
            </p:style>
            <p:txBody>
              <a:bodyPr rtlCol="0" anchor="ctr">
                <a:normAutofit fontScale="82500"/>
              </a:bodyPr>
              <a:p>
                <a:pPr algn="ctr"/>
                <a:r>
                  <a:rPr lang="en-US" altLang="zh-CN" sz="2800" dirty="0">
                    <a:solidFill>
                      <a:srgbClr val="FEFFFF"/>
                    </a:solidFill>
                    <a:sym typeface="Arial" panose="020B0604020202090204" pitchFamily="34" charset="0"/>
                  </a:rPr>
                  <a:t>d</a:t>
                </a:r>
                <a:endParaRPr lang="en-US" altLang="zh-CN" sz="2800" dirty="0">
                  <a:solidFill>
                    <a:srgbClr val="FEFFFF"/>
                  </a:solidFill>
                  <a:sym typeface="Arial" panose="020B0604020202090204" pitchFamily="34" charset="0"/>
                </a:endParaRPr>
              </a:p>
            </p:txBody>
          </p:sp>
          <p:sp>
            <p:nvSpPr>
              <p:cNvPr id="63" name="文本框 62"/>
              <p:cNvSpPr txBox="1"/>
              <p:nvPr>
                <p:custDataLst>
                  <p:tags r:id="rId16"/>
                </p:custDataLst>
              </p:nvPr>
            </p:nvSpPr>
            <p:spPr>
              <a:xfrm>
                <a:off x="5577648" y="3864144"/>
                <a:ext cx="2431821" cy="375603"/>
              </a:xfrm>
              <a:prstGeom prst="rect">
                <a:avLst/>
              </a:prstGeom>
              <a:noFill/>
            </p:spPr>
            <p:txBody>
              <a:bodyPr wrap="square" rtlCol="0" anchor="ctr">
                <a:noAutofit/>
              </a:bodyPr>
              <a:p>
                <a:pPr algn="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sym typeface="Arial" panose="020B0604020202090204" pitchFamily="34" charset="0"/>
                  </a:rPr>
                  <a:t>领导</a:t>
                </a:r>
                <a:r>
                  <a:rPr lang="zh-CN" altLang="en-US" sz="2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90204" pitchFamily="34" charset="0"/>
                  </a:rPr>
                  <a:t>行为</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90204" pitchFamily="34" charset="0"/>
                  </a:rPr>
                  <a:t>研究</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grpSp>
        <p:nvGrpSpPr>
          <p:cNvPr id="19" name="组合 18"/>
          <p:cNvGrpSpPr/>
          <p:nvPr/>
        </p:nvGrpSpPr>
        <p:grpSpPr>
          <a:xfrm>
            <a:off x="7847330" y="65405"/>
            <a:ext cx="4318635" cy="1019810"/>
            <a:chOff x="6039" y="2848"/>
            <a:chExt cx="10288" cy="2419"/>
          </a:xfrm>
        </p:grpSpPr>
        <p:sp>
          <p:nvSpPr>
            <p:cNvPr id="5" name="圆角矩形 4"/>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组织行为学的概念和研究内容</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6"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grpSp>
        <p:nvGrpSpPr>
          <p:cNvPr id="8" name="组合 7"/>
          <p:cNvGrpSpPr/>
          <p:nvPr/>
        </p:nvGrpSpPr>
        <p:grpSpPr>
          <a:xfrm>
            <a:off x="838200" y="2423795"/>
            <a:ext cx="2980690" cy="2164715"/>
            <a:chOff x="738" y="2928"/>
            <a:chExt cx="4694" cy="3409"/>
          </a:xfrm>
        </p:grpSpPr>
        <p:grpSp>
          <p:nvGrpSpPr>
            <p:cNvPr id="11" name="组合 10"/>
            <p:cNvGrpSpPr/>
            <p:nvPr/>
          </p:nvGrpSpPr>
          <p:grpSpPr>
            <a:xfrm>
              <a:off x="738" y="2928"/>
              <a:ext cx="4436" cy="2828"/>
              <a:chOff x="1193" y="2870"/>
              <a:chExt cx="4436" cy="2828"/>
            </a:xfrm>
          </p:grpSpPr>
          <p:grpSp>
            <p:nvGrpSpPr>
              <p:cNvPr id="15" name="组合 14"/>
              <p:cNvGrpSpPr/>
              <p:nvPr/>
            </p:nvGrpSpPr>
            <p:grpSpPr>
              <a:xfrm>
                <a:off x="2113" y="2870"/>
                <a:ext cx="1684" cy="942"/>
                <a:chOff x="2113" y="2870"/>
                <a:chExt cx="1684" cy="942"/>
              </a:xfrm>
            </p:grpSpPr>
            <p:sp>
              <p:nvSpPr>
                <p:cNvPr id="16" name="文本框 15"/>
                <p:cNvSpPr txBox="1"/>
                <p:nvPr/>
              </p:nvSpPr>
              <p:spPr>
                <a:xfrm>
                  <a:off x="2113" y="2870"/>
                  <a:ext cx="1685" cy="580"/>
                </a:xfrm>
                <a:prstGeom prst="rect">
                  <a:avLst/>
                </a:prstGeom>
                <a:noFill/>
              </p:spPr>
              <p:txBody>
                <a:bodyPr wrap="square" rtlCol="0">
                  <a:spAutoFit/>
                </a:bodyPr>
                <a:p>
                  <a:r>
                    <a:rPr lang="zh-CN" altLang="en-US" b="1">
                      <a:solidFill>
                        <a:schemeClr val="tx1">
                          <a:lumMod val="85000"/>
                          <a:lumOff val="15000"/>
                        </a:schemeClr>
                      </a:solidFill>
                    </a:rPr>
                    <a:t>单个人</a:t>
                  </a:r>
                  <a:endParaRPr lang="zh-CN" altLang="en-US" b="1">
                    <a:solidFill>
                      <a:schemeClr val="tx1">
                        <a:lumMod val="85000"/>
                        <a:lumOff val="15000"/>
                      </a:schemeClr>
                    </a:solidFill>
                  </a:endParaRPr>
                </a:p>
              </p:txBody>
            </p:sp>
            <p:cxnSp>
              <p:nvCxnSpPr>
                <p:cNvPr id="18" name="直接箭头连接符 17"/>
                <p:cNvCxnSpPr/>
                <p:nvPr/>
              </p:nvCxnSpPr>
              <p:spPr>
                <a:xfrm flipH="1">
                  <a:off x="2741" y="3450"/>
                  <a:ext cx="28" cy="363"/>
                </a:xfrm>
                <a:prstGeom prst="straightConnector1">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113" y="3813"/>
                <a:ext cx="1685" cy="943"/>
                <a:chOff x="2113" y="2870"/>
                <a:chExt cx="1685" cy="943"/>
              </a:xfrm>
            </p:grpSpPr>
            <p:sp>
              <p:nvSpPr>
                <p:cNvPr id="21" name="文本框 20"/>
                <p:cNvSpPr txBox="1"/>
                <p:nvPr/>
              </p:nvSpPr>
              <p:spPr>
                <a:xfrm>
                  <a:off x="2113" y="2870"/>
                  <a:ext cx="1685" cy="580"/>
                </a:xfrm>
                <a:prstGeom prst="rect">
                  <a:avLst/>
                </a:prstGeom>
                <a:noFill/>
              </p:spPr>
              <p:txBody>
                <a:bodyPr wrap="square" rtlCol="0">
                  <a:spAutoFit/>
                </a:bodyPr>
                <a:p>
                  <a:r>
                    <a:rPr lang="zh-CN" altLang="en-US" b="1">
                      <a:solidFill>
                        <a:schemeClr val="tx1">
                          <a:lumMod val="85000"/>
                          <a:lumOff val="15000"/>
                        </a:schemeClr>
                      </a:solidFill>
                    </a:rPr>
                    <a:t>一群人</a:t>
                  </a:r>
                  <a:endParaRPr lang="zh-CN" altLang="en-US" b="1">
                    <a:solidFill>
                      <a:schemeClr val="tx1">
                        <a:lumMod val="85000"/>
                        <a:lumOff val="15000"/>
                      </a:schemeClr>
                    </a:solidFill>
                  </a:endParaRPr>
                </a:p>
              </p:txBody>
            </p:sp>
            <p:cxnSp>
              <p:nvCxnSpPr>
                <p:cNvPr id="22" name="直接箭头连接符 21"/>
                <p:cNvCxnSpPr/>
                <p:nvPr/>
              </p:nvCxnSpPr>
              <p:spPr>
                <a:xfrm flipH="1">
                  <a:off x="2741" y="3450"/>
                  <a:ext cx="28" cy="363"/>
                </a:xfrm>
                <a:prstGeom prst="straightConnector1">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193" y="4756"/>
                <a:ext cx="4436" cy="943"/>
                <a:chOff x="1193" y="2870"/>
                <a:chExt cx="4436" cy="943"/>
              </a:xfrm>
            </p:grpSpPr>
            <p:sp>
              <p:nvSpPr>
                <p:cNvPr id="24" name="文本框 23"/>
                <p:cNvSpPr txBox="1"/>
                <p:nvPr/>
              </p:nvSpPr>
              <p:spPr>
                <a:xfrm>
                  <a:off x="1193" y="2870"/>
                  <a:ext cx="4436" cy="580"/>
                </a:xfrm>
                <a:prstGeom prst="rect">
                  <a:avLst/>
                </a:prstGeom>
                <a:noFill/>
              </p:spPr>
              <p:txBody>
                <a:bodyPr wrap="square" rtlCol="0">
                  <a:spAutoFit/>
                </a:bodyPr>
                <a:p>
                  <a:r>
                    <a:rPr lang="zh-CN" altLang="en-US" b="1">
                      <a:solidFill>
                        <a:schemeClr val="tx1">
                          <a:lumMod val="85000"/>
                          <a:lumOff val="15000"/>
                        </a:schemeClr>
                      </a:solidFill>
                    </a:rPr>
                    <a:t>有正式关系的一群人</a:t>
                  </a:r>
                  <a:endParaRPr lang="zh-CN" altLang="en-US" b="1">
                    <a:solidFill>
                      <a:schemeClr val="tx1">
                        <a:lumMod val="85000"/>
                        <a:lumOff val="15000"/>
                      </a:schemeClr>
                    </a:solidFill>
                  </a:endParaRPr>
                </a:p>
              </p:txBody>
            </p:sp>
            <p:cxnSp>
              <p:nvCxnSpPr>
                <p:cNvPr id="25" name="直接箭头连接符 24"/>
                <p:cNvCxnSpPr/>
                <p:nvPr/>
              </p:nvCxnSpPr>
              <p:spPr>
                <a:xfrm flipH="1">
                  <a:off x="2741" y="3450"/>
                  <a:ext cx="28" cy="363"/>
                </a:xfrm>
                <a:prstGeom prst="straightConnector1">
                  <a:avLst/>
                </a:prstGeom>
                <a:ln w="28575">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996" y="5757"/>
              <a:ext cx="4436" cy="580"/>
            </a:xfrm>
            <a:prstGeom prst="rect">
              <a:avLst/>
            </a:prstGeom>
            <a:noFill/>
          </p:spPr>
          <p:txBody>
            <a:bodyPr wrap="square" rtlCol="0">
              <a:spAutoFit/>
            </a:bodyPr>
            <a:p>
              <a:r>
                <a:rPr lang="zh-CN" altLang="en-US" b="1">
                  <a:solidFill>
                    <a:schemeClr val="tx1">
                      <a:lumMod val="85000"/>
                      <a:lumOff val="15000"/>
                    </a:schemeClr>
                  </a:solidFill>
                </a:rPr>
                <a:t>需要被监督和控制</a:t>
              </a:r>
              <a:endParaRPr lang="zh-CN" altLang="en-US" b="1">
                <a:solidFill>
                  <a:schemeClr val="tx1">
                    <a:lumMod val="85000"/>
                    <a:lumOff val="15000"/>
                  </a:schemeClr>
                </a:solidFill>
              </a:endParaRPr>
            </a:p>
          </p:txBody>
        </p:sp>
      </p:grpSp>
      <p:sp>
        <p:nvSpPr>
          <p:cNvPr id="28" name="文本占位符 4"/>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0.1.3 </a:t>
            </a:r>
            <a:r>
              <a:rPr lang="zh-CN" altLang="en-US"/>
              <a:t>组织行为学的研究内容</a:t>
            </a:r>
            <a:endParaRPr lang="zh-CN" altLang="en-US"/>
          </a:p>
        </p:txBody>
      </p:sp>
      <p:sp>
        <p:nvSpPr>
          <p:cNvPr id="29" name="文本框 28"/>
          <p:cNvSpPr txBox="1"/>
          <p:nvPr/>
        </p:nvSpPr>
        <p:spPr>
          <a:xfrm>
            <a:off x="-4445" y="-36830"/>
            <a:ext cx="3924300" cy="229870"/>
          </a:xfrm>
          <a:prstGeom prst="rect">
            <a:avLst/>
          </a:prstGeom>
          <a:noFill/>
        </p:spPr>
        <p:txBody>
          <a:bodyPr wrap="square" rtlCol="0" anchor="t">
            <a:spAutoFit/>
          </a:bodyPr>
          <a:p>
            <a:pPr lvl="0" algn="l"/>
            <a:r>
              <a:rPr lang="zh-CN" altLang="en-US" sz="900">
                <a:solidFill>
                  <a:schemeClr val="bg1">
                    <a:lumMod val="95000"/>
                  </a:schemeClr>
                </a:solidFill>
                <a:sym typeface="+mn-ea"/>
              </a:rPr>
              <a:t>0.1.2.1个体心理与行为研究</a:t>
            </a:r>
            <a:endParaRPr lang="zh-CN" altLang="en-US" sz="900">
              <a:solidFill>
                <a:schemeClr val="bg1">
                  <a:lumMod val="95000"/>
                </a:schemeClr>
              </a:solidFill>
              <a:sym typeface="+mn-ea"/>
            </a:endParaRPr>
          </a:p>
        </p:txBody>
      </p:sp>
      <p:sp>
        <p:nvSpPr>
          <p:cNvPr id="27" name="文本框 26"/>
          <p:cNvSpPr txBox="1"/>
          <p:nvPr/>
        </p:nvSpPr>
        <p:spPr>
          <a:xfrm>
            <a:off x="-13970" y="-22225"/>
            <a:ext cx="351282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0.1.2二、组织行为学的研究内容</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p>
            <a:pPr algn="l"/>
            <a:r>
              <a:t>0.2 </a:t>
            </a:r>
            <a:r>
              <a:rPr lang="zh-CN" altLang="en-US"/>
              <a:t>组织行为学的产生与发展</a:t>
            </a:r>
            <a:endParaRPr lang="zh-CN" altLang="en-US"/>
          </a:p>
        </p:txBody>
      </p:sp>
      <p:grpSp>
        <p:nvGrpSpPr>
          <p:cNvPr id="5" name="组合 4"/>
          <p:cNvGrpSpPr/>
          <p:nvPr/>
        </p:nvGrpSpPr>
        <p:grpSpPr>
          <a:xfrm>
            <a:off x="838200" y="2204534"/>
            <a:ext cx="5459095" cy="2435608"/>
            <a:chOff x="2580" y="3224"/>
            <a:chExt cx="10288" cy="4387"/>
          </a:xfrm>
        </p:grpSpPr>
        <p:grpSp>
          <p:nvGrpSpPr>
            <p:cNvPr id="14" name="组合 13"/>
            <p:cNvGrpSpPr/>
            <p:nvPr/>
          </p:nvGrpSpPr>
          <p:grpSpPr>
            <a:xfrm>
              <a:off x="2580" y="3224"/>
              <a:ext cx="10288" cy="4387"/>
              <a:chOff x="3817" y="3502"/>
              <a:chExt cx="10288" cy="4387"/>
            </a:xfrm>
          </p:grpSpPr>
          <p:sp>
            <p:nvSpPr>
              <p:cNvPr id="27" name="圆角矩形 26"/>
              <p:cNvSpPr/>
              <p:nvPr/>
            </p:nvSpPr>
            <p:spPr>
              <a:xfrm>
                <a:off x="3817" y="5302"/>
                <a:ext cx="1564" cy="796"/>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ts val="3000"/>
                  </a:lnSpc>
                </a:pPr>
                <a:r>
                  <a:rPr lang="zh-CN" altLang="en-US" sz="2000" dirty="0">
                    <a:solidFill>
                      <a:schemeClr val="tx1">
                        <a:lumMod val="65000"/>
                        <a:lumOff val="35000"/>
                      </a:schemeClr>
                    </a:solidFill>
                    <a:latin typeface="华文楷体" panose="02010600040101010101" charset="-122"/>
                    <a:ea typeface="华文楷体" panose="02010600040101010101" charset="-122"/>
                    <a:cs typeface="微软雅黑" panose="020B0503020204020204" pitchFamily="34" charset="-122"/>
                    <a:sym typeface="+mn-ea"/>
                  </a:rPr>
                  <a:t>绪论</a:t>
                </a:r>
                <a:endParaRPr lang="zh-CN" altLang="en-US" sz="2000" dirty="0">
                  <a:solidFill>
                    <a:schemeClr val="tx1">
                      <a:lumMod val="65000"/>
                      <a:lumOff val="3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43" name="圆角矩形 42"/>
              <p:cNvSpPr/>
              <p:nvPr/>
            </p:nvSpPr>
            <p:spPr>
              <a:xfrm>
                <a:off x="6433" y="5541"/>
                <a:ext cx="7671" cy="796"/>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65000"/>
                        <a:lumOff val="35000"/>
                      </a:schemeClr>
                    </a:solidFill>
                    <a:latin typeface="华文楷体" panose="02010600040101010101" charset="-122"/>
                    <a:ea typeface="华文楷体" panose="02010600040101010101" charset="-122"/>
                    <a:cs typeface="微软雅黑" panose="020B0503020204020204" pitchFamily="34" charset="-122"/>
                    <a:sym typeface="+mn-ea"/>
                  </a:rPr>
                  <a:t>组织行为学的产生与发展</a:t>
                </a:r>
                <a:endParaRPr lang="zh-CN" altLang="en-US" sz="2000" spc="-4" dirty="0">
                  <a:solidFill>
                    <a:schemeClr val="tx1">
                      <a:lumMod val="65000"/>
                      <a:lumOff val="3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8" name="圆角矩形 7"/>
              <p:cNvSpPr/>
              <p:nvPr/>
            </p:nvSpPr>
            <p:spPr>
              <a:xfrm>
                <a:off x="6434" y="3502"/>
                <a:ext cx="7671" cy="7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65000"/>
                        <a:lumOff val="35000"/>
                      </a:schemeClr>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2000" spc="-4" dirty="0">
                  <a:solidFill>
                    <a:schemeClr val="tx1">
                      <a:lumMod val="65000"/>
                      <a:lumOff val="3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0" name="曲线连接符 9"/>
              <p:cNvCxnSpPr/>
              <p:nvPr/>
            </p:nvCxnSpPr>
            <p:spPr>
              <a:xfrm flipV="1">
                <a:off x="5381" y="5780"/>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7093"/>
                <a:ext cx="7672"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spc="-4" dirty="0">
                    <a:solidFill>
                      <a:schemeClr val="tx1">
                        <a:lumMod val="65000"/>
                        <a:lumOff val="3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组织行为学的研究过程与研究方法</a:t>
                </a:r>
                <a:endParaRPr lang="zh-CN" altLang="en-US" sz="2000" spc="-4" dirty="0">
                  <a:solidFill>
                    <a:schemeClr val="tx1">
                      <a:lumMod val="65000"/>
                      <a:lumOff val="3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3" name="曲线连接符 12"/>
              <p:cNvCxnSpPr/>
              <p:nvPr/>
            </p:nvCxnSpPr>
            <p:spPr>
              <a:xfrm>
                <a:off x="5382" y="5784"/>
                <a:ext cx="1052" cy="1791"/>
              </a:xfrm>
              <a:prstGeom prst="curvedConnector3">
                <a:avLst>
                  <a:gd name="adj1" fmla="val 50057"/>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7" name="曲线连接符 6"/>
            <p:cNvCxnSpPr/>
            <p:nvPr/>
          </p:nvCxnSpPr>
          <p:spPr>
            <a:xfrm flipV="1">
              <a:off x="4144" y="3893"/>
              <a:ext cx="1052" cy="152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6297295" y="2994025"/>
            <a:ext cx="4070350" cy="1315085"/>
            <a:chOff x="9895" y="3054"/>
            <a:chExt cx="6410" cy="2419"/>
          </a:xfrm>
        </p:grpSpPr>
        <p:cxnSp>
          <p:nvCxnSpPr>
            <p:cNvPr id="4"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95000"/>
                  <a:lumOff val="5000"/>
                </a:schemeClr>
              </a:solidFill>
              <a:bevel/>
              <a:tailEnd type="arrow" w="med" len="med"/>
            </a:ln>
          </p:spPr>
        </p:cxnSp>
        <p:sp>
          <p:nvSpPr>
            <p:cNvPr id="9" name="直接连接符 31"/>
            <p:cNvSpPr>
              <a:spLocks noChangeShapeType="1"/>
            </p:cNvSpPr>
            <p:nvPr/>
          </p:nvSpPr>
          <p:spPr bwMode="auto">
            <a:xfrm rot="16200000" flipV="1">
              <a:off x="9460" y="4281"/>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7"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95000"/>
                  <a:lumOff val="5000"/>
                </a:schemeClr>
              </a:solidFill>
              <a:bevel/>
              <a:tailEnd type="arrow" w="med" len="med"/>
            </a:ln>
          </p:spPr>
        </p:cxnSp>
        <p:cxnSp>
          <p:nvCxnSpPr>
            <p:cNvPr id="19" name="直接箭头连接符 18"/>
            <p:cNvCxnSpPr>
              <a:cxnSpLocks noChangeShapeType="1"/>
            </p:cNvCxnSpPr>
            <p:nvPr/>
          </p:nvCxnSpPr>
          <p:spPr bwMode="auto">
            <a:xfrm rot="16200000">
              <a:off x="10673" y="3961"/>
              <a:ext cx="0" cy="605"/>
            </a:xfrm>
            <a:prstGeom prst="straightConnector1">
              <a:avLst/>
            </a:prstGeom>
            <a:noFill/>
            <a:ln w="6350">
              <a:solidFill>
                <a:schemeClr val="tx1">
                  <a:lumMod val="95000"/>
                  <a:lumOff val="5000"/>
                </a:schemeClr>
              </a:solidFill>
              <a:bevel/>
              <a:tailEnd type="arrow" w="med" len="med"/>
            </a:ln>
          </p:spPr>
        </p:cxnSp>
        <p:cxnSp>
          <p:nvCxnSpPr>
            <p:cNvPr id="20" name="直接连接符 19"/>
            <p:cNvCxnSpPr/>
            <p:nvPr/>
          </p:nvCxnSpPr>
          <p:spPr>
            <a:xfrm>
              <a:off x="9895" y="423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74" y="3054"/>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en-US" altLang="zh-CN"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74" y="3929"/>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组织行为学的产生</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8" name="圆角矩形 27"/>
            <p:cNvSpPr/>
            <p:nvPr/>
          </p:nvSpPr>
          <p:spPr>
            <a:xfrm>
              <a:off x="10974" y="4842"/>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组织行为学的发展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36830" y="1780540"/>
            <a:ext cx="6339218" cy="2860040"/>
            <a:chOff x="6538" y="763"/>
            <a:chExt cx="9790" cy="4504"/>
          </a:xfrm>
        </p:grpSpPr>
        <p:sp>
          <p:nvSpPr>
            <p:cNvPr id="4" name="圆角矩形 3"/>
            <p:cNvSpPr/>
            <p:nvPr/>
          </p:nvSpPr>
          <p:spPr>
            <a:xfrm>
              <a:off x="6538" y="2438"/>
              <a:ext cx="33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5" name="直接箭头连接符 33"/>
            <p:cNvCxnSpPr>
              <a:cxnSpLocks noChangeShapeType="1"/>
            </p:cNvCxnSpPr>
            <p:nvPr/>
          </p:nvCxnSpPr>
          <p:spPr bwMode="auto">
            <a:xfrm rot="16200000">
              <a:off x="10660" y="741"/>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8421" y="3013"/>
              <a:ext cx="3870"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61" y="2711"/>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299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7" y="763"/>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64" y="269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组织行为学的发展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文本框 1"/>
          <p:cNvSpPr txBox="1"/>
          <p:nvPr/>
        </p:nvSpPr>
        <p:spPr>
          <a:xfrm>
            <a:off x="6783705" y="798195"/>
            <a:ext cx="2507615" cy="2399665"/>
          </a:xfrm>
          <a:prstGeom prst="rect">
            <a:avLst/>
          </a:prstGeom>
          <a:noFill/>
        </p:spPr>
        <p:txBody>
          <a:bodyPr wrap="square" rtlCol="0">
            <a:spAutoFit/>
          </a:bodyPr>
          <a:p>
            <a:pPr fontAlgn="auto">
              <a:lnSpc>
                <a:spcPct val="150000"/>
              </a:lnSpc>
            </a:pPr>
            <a:r>
              <a:rPr lang="zh-CN" altLang="en-US" sz="2000" b="1">
                <a:latin typeface="华文楷体" panose="02010600040101010101" charset="-122"/>
                <a:ea typeface="华文楷体" panose="02010600040101010101" charset="-122"/>
              </a:rPr>
              <a:t>心理学</a:t>
            </a:r>
            <a:endParaRPr lang="zh-CN" altLang="en-US" sz="2000" b="1">
              <a:latin typeface="华文楷体" panose="02010600040101010101" charset="-122"/>
              <a:ea typeface="华文楷体" panose="02010600040101010101" charset="-122"/>
            </a:endParaRPr>
          </a:p>
          <a:p>
            <a:pPr fontAlgn="auto">
              <a:lnSpc>
                <a:spcPct val="150000"/>
              </a:lnSpc>
            </a:pPr>
            <a:r>
              <a:rPr lang="zh-CN" altLang="en-US" sz="2000" b="1" dirty="0">
                <a:latin typeface="华文楷体" panose="02010600040101010101" charset="-122"/>
                <a:ea typeface="华文楷体" panose="02010600040101010101" charset="-122"/>
                <a:sym typeface="Arial" panose="020B0604020202090204" pitchFamily="34" charset="0"/>
              </a:rPr>
              <a:t>社会学</a:t>
            </a:r>
            <a:endParaRPr lang="zh-CN" altLang="en-US" sz="2000" b="1" dirty="0">
              <a:latin typeface="华文楷体" panose="02010600040101010101" charset="-122"/>
              <a:ea typeface="华文楷体" panose="02010600040101010101" charset="-122"/>
              <a:sym typeface="Arial" panose="020B0604020202090204" pitchFamily="34" charset="0"/>
            </a:endParaRPr>
          </a:p>
          <a:p>
            <a:pPr fontAlgn="auto">
              <a:lnSpc>
                <a:spcPct val="150000"/>
              </a:lnSpc>
            </a:pPr>
            <a:r>
              <a:rPr lang="zh-CN" altLang="en-US" sz="2000" b="1" dirty="0">
                <a:latin typeface="华文楷体" panose="02010600040101010101" charset="-122"/>
                <a:ea typeface="华文楷体" panose="02010600040101010101" charset="-122"/>
                <a:sym typeface="Arial" panose="020B0604020202090204" pitchFamily="34" charset="0"/>
              </a:rPr>
              <a:t>社会心理学</a:t>
            </a:r>
            <a:endParaRPr lang="zh-CN" altLang="en-US" sz="2000" b="1" dirty="0">
              <a:latin typeface="华文楷体" panose="02010600040101010101" charset="-122"/>
              <a:ea typeface="华文楷体" panose="02010600040101010101" charset="-122"/>
              <a:sym typeface="Arial" panose="020B0604020202090204" pitchFamily="34" charset="0"/>
            </a:endParaRPr>
          </a:p>
          <a:p>
            <a:pPr fontAlgn="auto">
              <a:lnSpc>
                <a:spcPct val="150000"/>
              </a:lnSpc>
            </a:pPr>
            <a:r>
              <a:rPr lang="zh-CN" altLang="en-US" sz="2000" b="1" dirty="0">
                <a:latin typeface="华文楷体" panose="02010600040101010101" charset="-122"/>
                <a:ea typeface="华文楷体" panose="02010600040101010101" charset="-122"/>
                <a:sym typeface="Arial" panose="020B0604020202090204" pitchFamily="34" charset="0"/>
              </a:rPr>
              <a:t>人类学</a:t>
            </a:r>
            <a:endParaRPr lang="zh-CN" altLang="en-US" sz="2000" b="1" dirty="0">
              <a:latin typeface="华文楷体" panose="02010600040101010101" charset="-122"/>
              <a:ea typeface="华文楷体" panose="02010600040101010101" charset="-122"/>
              <a:sym typeface="Arial" panose="020B0604020202090204" pitchFamily="34" charset="0"/>
            </a:endParaRPr>
          </a:p>
          <a:p>
            <a:pPr fontAlgn="auto">
              <a:lnSpc>
                <a:spcPct val="150000"/>
              </a:lnSpc>
            </a:pPr>
            <a:r>
              <a:rPr lang="zh-CN" altLang="en-US" sz="2000" b="1" dirty="0">
                <a:latin typeface="华文楷体" panose="02010600040101010101" charset="-122"/>
                <a:ea typeface="华文楷体" panose="02010600040101010101" charset="-122"/>
                <a:sym typeface="Arial" panose="020B0604020202090204" pitchFamily="34" charset="0"/>
              </a:rPr>
              <a:t>政治学</a:t>
            </a:r>
            <a:endParaRPr lang="zh-CN" altLang="en-US" sz="2000" b="1" dirty="0">
              <a:latin typeface="华文楷体" panose="02010600040101010101" charset="-122"/>
              <a:ea typeface="华文楷体" panose="02010600040101010101" charset="-122"/>
              <a:sym typeface="Arial" panose="020B0604020202090204" pitchFamily="34" charset="0"/>
            </a:endParaRPr>
          </a:p>
        </p:txBody>
      </p:sp>
      <p:cxnSp>
        <p:nvCxnSpPr>
          <p:cNvPr id="6" name="曲线连接符 5"/>
          <p:cNvCxnSpPr/>
          <p:nvPr/>
        </p:nvCxnSpPr>
        <p:spPr>
          <a:xfrm rot="5400000" flipV="1">
            <a:off x="6176010" y="2293620"/>
            <a:ext cx="802005" cy="352425"/>
          </a:xfrm>
          <a:prstGeom prst="curvedConnector3">
            <a:avLst>
              <a:gd name="adj1" fmla="val 5004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rot="5400000" flipV="1">
            <a:off x="6335395" y="2024380"/>
            <a:ext cx="488950" cy="407670"/>
          </a:xfrm>
          <a:prstGeom prst="curvedConnector3">
            <a:avLst>
              <a:gd name="adj1" fmla="val 5013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flipV="1">
            <a:off x="6375400" y="1981200"/>
            <a:ext cx="347980" cy="3175"/>
          </a:xfrm>
          <a:prstGeom prst="curvedConnector3">
            <a:avLst>
              <a:gd name="adj1" fmla="val 5018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3" idx="3"/>
          </p:cNvCxnSpPr>
          <p:nvPr/>
        </p:nvCxnSpPr>
        <p:spPr>
          <a:xfrm flipV="1">
            <a:off x="6376035" y="1604010"/>
            <a:ext cx="397510" cy="37719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6200000">
            <a:off x="6222365" y="1393190"/>
            <a:ext cx="677545" cy="321945"/>
          </a:xfrm>
          <a:prstGeom prst="curvedConnector3">
            <a:avLst>
              <a:gd name="adj1" fmla="val 499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968105" y="1722120"/>
            <a:ext cx="1604010" cy="521970"/>
          </a:xfrm>
          <a:prstGeom prst="rect">
            <a:avLst/>
          </a:prstGeom>
          <a:noFill/>
        </p:spPr>
        <p:txBody>
          <a:bodyPr wrap="square" rtlCol="0">
            <a:spAutoFit/>
          </a:bodyPr>
          <a:p>
            <a:r>
              <a:rPr lang="zh-CN" altLang="en-US" sz="2800" b="1"/>
              <a:t>管理学</a:t>
            </a:r>
            <a:endParaRPr lang="zh-CN" altLang="en-US" sz="2800" b="1"/>
          </a:p>
        </p:txBody>
      </p:sp>
      <p:cxnSp>
        <p:nvCxnSpPr>
          <p:cNvPr id="20" name="直接连接符 19"/>
          <p:cNvCxnSpPr/>
          <p:nvPr/>
        </p:nvCxnSpPr>
        <p:spPr>
          <a:xfrm>
            <a:off x="8825230" y="1984375"/>
            <a:ext cx="160401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文本占位符 21"/>
          <p:cNvSpPr>
            <a:spLocks noGrp="1"/>
          </p:cNvSpPr>
          <p:nvPr>
            <p:ph type="body" idx="13"/>
          </p:nvPr>
        </p:nvSpPr>
        <p:spPr/>
        <p:txBody>
          <a:bodyPr/>
          <a:p>
            <a:pPr algn="l"/>
            <a:r>
              <a:t>0.2.1 </a:t>
            </a:r>
            <a:r>
              <a:rPr lang="zh-CN" altLang="en-US"/>
              <a:t>组织行为学的学科基础</a:t>
            </a:r>
            <a:endParaRPr lang="zh-CN" altLang="en-US"/>
          </a:p>
        </p:txBody>
      </p:sp>
      <p:sp>
        <p:nvSpPr>
          <p:cNvPr id="23" name="文本框 22"/>
          <p:cNvSpPr txBox="1"/>
          <p:nvPr/>
        </p:nvSpPr>
        <p:spPr>
          <a:xfrm>
            <a:off x="-41910" y="1905"/>
            <a:ext cx="379603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0.2.2.3工业社会心理学</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1084580" y="1259840"/>
            <a:ext cx="10022840" cy="4917440"/>
          </a:xfrm>
        </p:spPr>
        <p:txBody>
          <a:bodyPr>
            <a:normAutofit lnSpcReduction="20000"/>
          </a:bodyPr>
          <a:p>
            <a:pPr marL="0" indent="0" fontAlgn="auto">
              <a:lnSpc>
                <a:spcPct val="150000"/>
              </a:lnSpc>
              <a:buNone/>
            </a:pPr>
            <a:r>
              <a:rPr lang="en-US" altLang="zh-CN">
                <a:sym typeface="+mn-ea"/>
              </a:rPr>
              <a:t>1.</a:t>
            </a:r>
            <a:r>
              <a:rPr lang="zh-CN" altLang="en-US">
                <a:sym typeface="+mn-ea"/>
              </a:rPr>
              <a:t>积极认真与老师互动。</a:t>
            </a:r>
            <a:endParaRPr lang="zh-CN" altLang="en-US"/>
          </a:p>
          <a:p>
            <a:pPr marL="0" indent="0" fontAlgn="auto">
              <a:lnSpc>
                <a:spcPct val="150000"/>
              </a:lnSpc>
              <a:buNone/>
            </a:pPr>
            <a:r>
              <a:rPr lang="en-US" altLang="zh-CN">
                <a:sym typeface="+mn-ea"/>
              </a:rPr>
              <a:t>2.</a:t>
            </a:r>
            <a:r>
              <a:rPr lang="zh-CN" altLang="en-US">
                <a:sym typeface="+mn-ea"/>
              </a:rPr>
              <a:t>要听的懂课：</a:t>
            </a:r>
            <a:endParaRPr lang="zh-CN" altLang="en-US"/>
          </a:p>
          <a:p>
            <a:pPr marL="0" indent="0" fontAlgn="auto">
              <a:lnSpc>
                <a:spcPct val="150000"/>
              </a:lnSpc>
              <a:buNone/>
            </a:pPr>
            <a:r>
              <a:rPr lang="zh-CN" altLang="en-US">
                <a:sym typeface="+mn-ea"/>
              </a:rPr>
              <a:t>   知识点易考题型</a:t>
            </a:r>
            <a:r>
              <a:rPr lang="zh-CN" altLang="en-US">
                <a:solidFill>
                  <a:schemeClr val="tx1">
                    <a:lumMod val="85000"/>
                    <a:lumOff val="15000"/>
                  </a:schemeClr>
                </a:solidFill>
                <a:sym typeface="+mn-ea"/>
              </a:rPr>
              <a:t>【</a:t>
            </a:r>
            <a:r>
              <a:rPr lang="zh-CN" altLang="en-US">
                <a:solidFill>
                  <a:srgbClr val="FF0000"/>
                </a:solidFill>
                <a:sym typeface="+mn-ea"/>
              </a:rPr>
              <a:t>单选</a:t>
            </a:r>
            <a:r>
              <a:rPr lang="zh-CN" altLang="en-US">
                <a:sym typeface="+mn-ea"/>
              </a:rPr>
              <a:t>、</a:t>
            </a:r>
            <a:r>
              <a:rPr lang="zh-CN" altLang="en-US">
                <a:solidFill>
                  <a:srgbClr val="FF0000"/>
                </a:solidFill>
                <a:sym typeface="+mn-ea"/>
              </a:rPr>
              <a:t>多选</a:t>
            </a:r>
            <a:r>
              <a:rPr lang="zh-CN" altLang="en-US">
                <a:sym typeface="+mn-ea"/>
              </a:rPr>
              <a:t>、</a:t>
            </a:r>
            <a:r>
              <a:rPr lang="zh-CN" altLang="en-US">
                <a:solidFill>
                  <a:srgbClr val="FF0000"/>
                </a:solidFill>
                <a:sym typeface="+mn-ea"/>
              </a:rPr>
              <a:t>名词解释</a:t>
            </a:r>
            <a:r>
              <a:rPr lang="zh-CN" altLang="en-US">
                <a:sym typeface="+mn-ea"/>
              </a:rPr>
              <a:t>、</a:t>
            </a:r>
            <a:r>
              <a:rPr lang="zh-CN" altLang="en-US">
                <a:solidFill>
                  <a:srgbClr val="FF0000"/>
                </a:solidFill>
                <a:sym typeface="+mn-ea"/>
              </a:rPr>
              <a:t>简答</a:t>
            </a:r>
            <a:r>
              <a:rPr lang="zh-CN" altLang="en-US">
                <a:sym typeface="+mn-ea"/>
              </a:rPr>
              <a:t>、</a:t>
            </a:r>
            <a:r>
              <a:rPr lang="zh-CN" altLang="en-US">
                <a:solidFill>
                  <a:srgbClr val="FF0000"/>
                </a:solidFill>
                <a:sym typeface="+mn-ea"/>
              </a:rPr>
              <a:t>论述</a:t>
            </a:r>
            <a:r>
              <a:rPr lang="zh-CN" altLang="en-US">
                <a:solidFill>
                  <a:schemeClr val="tx1">
                    <a:lumMod val="85000"/>
                    <a:lumOff val="15000"/>
                  </a:schemeClr>
                </a:solidFill>
                <a:sym typeface="+mn-ea"/>
              </a:rPr>
              <a:t>】</a:t>
            </a:r>
            <a:endParaRPr lang="zh-CN" altLang="en-US"/>
          </a:p>
          <a:p>
            <a:pPr marL="0" indent="0" fontAlgn="auto">
              <a:lnSpc>
                <a:spcPct val="150000"/>
              </a:lnSpc>
              <a:buNone/>
            </a:pPr>
            <a:r>
              <a:rPr lang="zh-CN" altLang="en-US">
                <a:sym typeface="+mn-ea"/>
              </a:rPr>
              <a:t>   重点知识点标注     </a:t>
            </a:r>
            <a:r>
              <a:rPr lang="en-US" altLang="zh-CN">
                <a:sym typeface="+mn-ea"/>
              </a:rPr>
              <a:t> </a:t>
            </a:r>
            <a:endParaRPr lang="en-US" altLang="zh-CN">
              <a:sym typeface="+mn-ea"/>
            </a:endParaRPr>
          </a:p>
          <a:p>
            <a:pPr marL="0" indent="0" fontAlgn="auto">
              <a:lnSpc>
                <a:spcPct val="150000"/>
              </a:lnSpc>
              <a:buNone/>
            </a:pPr>
            <a:r>
              <a:rPr lang="en-US" altLang="zh-CN">
                <a:sym typeface="+mn-ea"/>
              </a:rPr>
              <a:t>                       </a:t>
            </a:r>
            <a:r>
              <a:rPr lang="zh-CN" altLang="en-US">
                <a:solidFill>
                  <a:schemeClr val="tx1">
                    <a:lumMod val="85000"/>
                    <a:lumOff val="15000"/>
                  </a:schemeClr>
                </a:solidFill>
                <a:sym typeface="+mn-ea"/>
              </a:rPr>
              <a:t>【一般】</a:t>
            </a:r>
            <a:r>
              <a:rPr lang="en-US" altLang="zh-CN">
                <a:solidFill>
                  <a:srgbClr val="FF0000"/>
                </a:solidFill>
                <a:sym typeface="+mn-ea"/>
              </a:rPr>
              <a:t>★★★</a:t>
            </a:r>
            <a:endParaRPr lang="en-US" altLang="zh-CN">
              <a:solidFill>
                <a:srgbClr val="FF0000"/>
              </a:solidFill>
              <a:sym typeface="+mn-ea"/>
            </a:endParaRPr>
          </a:p>
          <a:p>
            <a:pPr marL="0" indent="0" fontAlgn="auto">
              <a:lnSpc>
                <a:spcPct val="150000"/>
              </a:lnSpc>
              <a:buNone/>
            </a:pPr>
            <a:r>
              <a:rPr lang="en-US" altLang="zh-CN">
                <a:solidFill>
                  <a:srgbClr val="FF0000"/>
                </a:solidFill>
                <a:sym typeface="+mn-ea"/>
              </a:rPr>
              <a:t>                       </a:t>
            </a:r>
            <a:r>
              <a:rPr lang="zh-CN" altLang="en-US">
                <a:solidFill>
                  <a:schemeClr val="tx1">
                    <a:lumMod val="85000"/>
                    <a:lumOff val="15000"/>
                  </a:schemeClr>
                </a:solidFill>
                <a:sym typeface="+mn-ea"/>
              </a:rPr>
              <a:t>【中等】</a:t>
            </a:r>
            <a:r>
              <a:rPr lang="en-US" altLang="zh-CN">
                <a:solidFill>
                  <a:srgbClr val="FF0000"/>
                </a:solidFill>
                <a:sym typeface="+mn-ea"/>
              </a:rPr>
              <a:t>★★★★</a:t>
            </a:r>
            <a:endParaRPr lang="en-US" altLang="zh-CN">
              <a:solidFill>
                <a:srgbClr val="FF0000"/>
              </a:solidFill>
              <a:sym typeface="+mn-ea"/>
            </a:endParaRPr>
          </a:p>
          <a:p>
            <a:pPr marL="0" indent="0" fontAlgn="auto">
              <a:lnSpc>
                <a:spcPct val="150000"/>
              </a:lnSpc>
              <a:buNone/>
            </a:pPr>
            <a:r>
              <a:rPr lang="en-US" altLang="zh-CN">
                <a:solidFill>
                  <a:srgbClr val="FF0000"/>
                </a:solidFill>
                <a:sym typeface="+mn-ea"/>
              </a:rPr>
              <a:t>                       </a:t>
            </a:r>
            <a:r>
              <a:rPr lang="zh-CN" altLang="en-US">
                <a:solidFill>
                  <a:schemeClr val="tx1">
                    <a:lumMod val="85000"/>
                    <a:lumOff val="15000"/>
                  </a:schemeClr>
                </a:solidFill>
                <a:sym typeface="+mn-ea"/>
              </a:rPr>
              <a:t>【极高】</a:t>
            </a:r>
            <a:r>
              <a:rPr lang="en-US" altLang="zh-CN">
                <a:solidFill>
                  <a:srgbClr val="FF0000"/>
                </a:solidFill>
                <a:sym typeface="+mn-ea"/>
              </a:rPr>
              <a:t>★★★★★</a:t>
            </a:r>
            <a:endParaRPr lang="zh-CN" altLang="en-US"/>
          </a:p>
        </p:txBody>
      </p:sp>
      <p:sp>
        <p:nvSpPr>
          <p:cNvPr id="3" name="文本占位符 2"/>
          <p:cNvSpPr>
            <a:spLocks noGrp="1"/>
          </p:cNvSpPr>
          <p:nvPr>
            <p:ph type="body" idx="13"/>
          </p:nvPr>
        </p:nvSpPr>
        <p:spPr/>
        <p:txBody>
          <a:bodyPr/>
          <a:p>
            <a:r>
              <a:rPr lang="zh-CN" altLang="en-US"/>
              <a:t>课件阅读注意点</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36830" y="1780540"/>
            <a:ext cx="6339218" cy="2860040"/>
            <a:chOff x="6538" y="763"/>
            <a:chExt cx="9790" cy="4504"/>
          </a:xfrm>
        </p:grpSpPr>
        <p:sp>
          <p:nvSpPr>
            <p:cNvPr id="4" name="圆角矩形 3"/>
            <p:cNvSpPr/>
            <p:nvPr/>
          </p:nvSpPr>
          <p:spPr>
            <a:xfrm>
              <a:off x="6538" y="2438"/>
              <a:ext cx="33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5" name="直接箭头连接符 33"/>
            <p:cNvCxnSpPr>
              <a:cxnSpLocks noChangeShapeType="1"/>
            </p:cNvCxnSpPr>
            <p:nvPr/>
          </p:nvCxnSpPr>
          <p:spPr bwMode="auto">
            <a:xfrm rot="16200000">
              <a:off x="10660" y="741"/>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8421" y="3013"/>
              <a:ext cx="3870"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61" y="2711"/>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299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7" y="763"/>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64" y="269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组织行为学的发展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文本框 1"/>
          <p:cNvSpPr txBox="1"/>
          <p:nvPr/>
        </p:nvSpPr>
        <p:spPr>
          <a:xfrm>
            <a:off x="6650990" y="897255"/>
            <a:ext cx="2507615" cy="2168525"/>
          </a:xfrm>
          <a:prstGeom prst="rect">
            <a:avLst/>
          </a:prstGeom>
          <a:noFill/>
        </p:spPr>
        <p:txBody>
          <a:bodyPr wrap="square" rtlCol="0">
            <a:spAutoFit/>
          </a:bodyPr>
          <a:p>
            <a:pPr fontAlgn="auto">
              <a:lnSpc>
                <a:spcPct val="150000"/>
              </a:lnSpc>
            </a:pPr>
            <a:r>
              <a:rPr lang="zh-CN" altLang="en-US" b="1">
                <a:solidFill>
                  <a:srgbClr val="FF0000"/>
                </a:solidFill>
                <a:latin typeface="微软雅黑" panose="020B0503020204020204" pitchFamily="34" charset="-122"/>
                <a:ea typeface="微软雅黑" panose="020B0503020204020204" pitchFamily="34" charset="-122"/>
              </a:rPr>
              <a:t>心</a:t>
            </a:r>
            <a:r>
              <a:rPr lang="zh-CN" altLang="en-US" b="1">
                <a:latin typeface="微软雅黑" panose="020B0503020204020204" pitchFamily="34" charset="-122"/>
                <a:ea typeface="微软雅黑" panose="020B0503020204020204" pitchFamily="34" charset="-122"/>
              </a:rPr>
              <a:t>理学</a:t>
            </a:r>
            <a:endParaRPr lang="zh-CN" altLang="en-US" b="1">
              <a:latin typeface="微软雅黑" panose="020B0503020204020204" pitchFamily="34" charset="-122"/>
              <a:ea typeface="微软雅黑" panose="020B0503020204020204" pitchFamily="34" charset="-122"/>
            </a:endParaRPr>
          </a:p>
          <a:p>
            <a:pPr fontAlgn="auto">
              <a:lnSpc>
                <a:spcPct val="150000"/>
              </a:lnSpc>
            </a:pPr>
            <a:r>
              <a:rPr lang="zh-CN" altLang="en-US" b="1" dirty="0">
                <a:solidFill>
                  <a:srgbClr val="FF0000"/>
                </a:solidFill>
                <a:latin typeface="微软雅黑" panose="020B0503020204020204" pitchFamily="34" charset="-122"/>
                <a:ea typeface="微软雅黑" panose="020B0503020204020204" pitchFamily="34" charset="-122"/>
                <a:sym typeface="Arial" panose="020B0604020202090204" pitchFamily="34" charset="0"/>
              </a:rPr>
              <a:t>社会</a:t>
            </a:r>
            <a:r>
              <a:rPr lang="zh-CN" altLang="en-US" b="1" dirty="0">
                <a:latin typeface="微软雅黑" panose="020B0503020204020204" pitchFamily="34" charset="-122"/>
                <a:ea typeface="微软雅黑" panose="020B0503020204020204" pitchFamily="34" charset="-122"/>
                <a:sym typeface="Arial" panose="020B0604020202090204" pitchFamily="34" charset="0"/>
              </a:rPr>
              <a:t>学</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dirty="0">
                <a:solidFill>
                  <a:srgbClr val="FF0000"/>
                </a:solidFill>
                <a:latin typeface="微软雅黑" panose="020B0503020204020204" pitchFamily="34" charset="-122"/>
                <a:ea typeface="微软雅黑" panose="020B0503020204020204" pitchFamily="34" charset="-122"/>
                <a:sym typeface="Arial" panose="020B0604020202090204" pitchFamily="34" charset="0"/>
              </a:rPr>
              <a:t>社会心</a:t>
            </a:r>
            <a:r>
              <a:rPr lang="zh-CN" altLang="en-US" b="1" dirty="0">
                <a:latin typeface="微软雅黑" panose="020B0503020204020204" pitchFamily="34" charset="-122"/>
                <a:ea typeface="微软雅黑" panose="020B0503020204020204" pitchFamily="34" charset="-122"/>
                <a:sym typeface="Arial" panose="020B0604020202090204" pitchFamily="34" charset="0"/>
              </a:rPr>
              <a:t>理学</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dirty="0">
                <a:solidFill>
                  <a:srgbClr val="FF0000"/>
                </a:solidFill>
                <a:latin typeface="微软雅黑" panose="020B0503020204020204" pitchFamily="34" charset="-122"/>
                <a:ea typeface="微软雅黑" panose="020B0503020204020204" pitchFamily="34" charset="-122"/>
                <a:sym typeface="Arial" panose="020B0604020202090204" pitchFamily="34" charset="0"/>
              </a:rPr>
              <a:t>人</a:t>
            </a:r>
            <a:r>
              <a:rPr lang="zh-CN" altLang="en-US" b="1" dirty="0">
                <a:latin typeface="微软雅黑" panose="020B0503020204020204" pitchFamily="34" charset="-122"/>
                <a:ea typeface="微软雅黑" panose="020B0503020204020204" pitchFamily="34" charset="-122"/>
                <a:sym typeface="Arial" panose="020B0604020202090204" pitchFamily="34" charset="0"/>
              </a:rPr>
              <a:t>类学</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dirty="0">
                <a:latin typeface="微软雅黑" panose="020B0503020204020204" pitchFamily="34" charset="-122"/>
                <a:ea typeface="微软雅黑" panose="020B0503020204020204" pitchFamily="34" charset="-122"/>
                <a:sym typeface="Arial" panose="020B0604020202090204" pitchFamily="34" charset="0"/>
              </a:rPr>
              <a:t>政</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90204" pitchFamily="34" charset="0"/>
              </a:rPr>
              <a:t>治</a:t>
            </a:r>
            <a:r>
              <a:rPr lang="zh-CN" altLang="en-US" b="1" dirty="0">
                <a:latin typeface="微软雅黑" panose="020B0503020204020204" pitchFamily="34" charset="-122"/>
                <a:ea typeface="微软雅黑" panose="020B0503020204020204" pitchFamily="34" charset="-122"/>
                <a:sym typeface="Arial" panose="020B0604020202090204" pitchFamily="34" charset="0"/>
              </a:rPr>
              <a:t>学</a:t>
            </a:r>
            <a:endParaRPr lang="zh-CN" altLang="en-US" b="1">
              <a:latin typeface="微软雅黑" panose="020B0503020204020204" pitchFamily="34" charset="-122"/>
              <a:ea typeface="微软雅黑" panose="020B0503020204020204" pitchFamily="34" charset="-122"/>
            </a:endParaRPr>
          </a:p>
        </p:txBody>
      </p:sp>
      <p:cxnSp>
        <p:nvCxnSpPr>
          <p:cNvPr id="6" name="曲线连接符 5"/>
          <p:cNvCxnSpPr/>
          <p:nvPr/>
        </p:nvCxnSpPr>
        <p:spPr>
          <a:xfrm rot="5400000" flipV="1">
            <a:off x="6166485" y="2269490"/>
            <a:ext cx="793750" cy="365125"/>
          </a:xfrm>
          <a:prstGeom prst="curvedConnector3">
            <a:avLst>
              <a:gd name="adj1" fmla="val 5812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rot="5400000" flipV="1">
            <a:off x="6318885" y="2040890"/>
            <a:ext cx="483870" cy="370205"/>
          </a:xfrm>
          <a:prstGeom prst="curvedConnector3">
            <a:avLst>
              <a:gd name="adj1" fmla="val 4035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flipV="1">
            <a:off x="6375400" y="1981200"/>
            <a:ext cx="347980" cy="3175"/>
          </a:xfrm>
          <a:prstGeom prst="curvedConnector3">
            <a:avLst>
              <a:gd name="adj1" fmla="val 5018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3" idx="3"/>
          </p:cNvCxnSpPr>
          <p:nvPr/>
        </p:nvCxnSpPr>
        <p:spPr>
          <a:xfrm flipV="1">
            <a:off x="6376035" y="1557655"/>
            <a:ext cx="476885" cy="423545"/>
          </a:xfrm>
          <a:prstGeom prst="curvedConnector3">
            <a:avLst>
              <a:gd name="adj1" fmla="val 300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6200000">
            <a:off x="6307455" y="1289685"/>
            <a:ext cx="532130" cy="448945"/>
          </a:xfrm>
          <a:prstGeom prst="curvedConnector3">
            <a:avLst>
              <a:gd name="adj1" fmla="val 7082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8056880" y="1812925"/>
            <a:ext cx="3521710" cy="368300"/>
            <a:chOff x="10933" y="8974"/>
            <a:chExt cx="5546" cy="580"/>
          </a:xfrm>
        </p:grpSpPr>
        <p:sp>
          <p:nvSpPr>
            <p:cNvPr id="21" name="文本框 20"/>
            <p:cNvSpPr txBox="1"/>
            <p:nvPr/>
          </p:nvSpPr>
          <p:spPr>
            <a:xfrm>
              <a:off x="10933" y="8974"/>
              <a:ext cx="3229" cy="58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a:t>
              </a:r>
              <a:r>
                <a:rPr lang="zh-CN" altLang="en-US" b="1">
                  <a:latin typeface="微软雅黑" panose="020B0503020204020204" pitchFamily="34" charset="-122"/>
                  <a:ea typeface="微软雅黑" panose="020B0503020204020204" pitchFamily="34" charset="-122"/>
                  <a:sym typeface="+mn-ea"/>
                </a:rPr>
                <a:t>社会人，社会心</a:t>
              </a:r>
              <a:r>
                <a:rPr lang="en-US" altLang="zh-CN">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23" name="右箭头 22"/>
            <p:cNvSpPr/>
            <p:nvPr/>
          </p:nvSpPr>
          <p:spPr>
            <a:xfrm>
              <a:off x="14498" y="9024"/>
              <a:ext cx="551" cy="479"/>
            </a:xfrm>
            <a:prstGeom prst="rightArrow">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文本框 23"/>
            <p:cNvSpPr txBox="1"/>
            <p:nvPr/>
          </p:nvSpPr>
          <p:spPr>
            <a:xfrm>
              <a:off x="14881" y="8974"/>
              <a:ext cx="1598" cy="58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a:t>
              </a:r>
              <a:r>
                <a:rPr lang="zh-CN" altLang="en-US" b="1">
                  <a:latin typeface="微软雅黑" panose="020B0503020204020204" pitchFamily="34" charset="-122"/>
                  <a:ea typeface="微软雅黑" panose="020B0503020204020204" pitchFamily="34" charset="-122"/>
                  <a:sym typeface="+mn-ea"/>
                </a:rPr>
                <a:t>治心</a:t>
              </a:r>
              <a:r>
                <a:rPr lang="en-US" altLang="zh-CN">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grpSp>
      <p:sp>
        <p:nvSpPr>
          <p:cNvPr id="25" name="矩形 24"/>
          <p:cNvSpPr/>
          <p:nvPr/>
        </p:nvSpPr>
        <p:spPr>
          <a:xfrm>
            <a:off x="8153400" y="1753870"/>
            <a:ext cx="3524885" cy="523875"/>
          </a:xfrm>
          <a:prstGeom prst="rect">
            <a:avLst/>
          </a:prstGeom>
          <a:noFill/>
          <a:ln>
            <a:solidFill>
              <a:schemeClr val="tx1">
                <a:lumMod val="85000"/>
                <a:lumOff val="1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占位符 19"/>
          <p:cNvSpPr>
            <a:spLocks noGrp="1"/>
          </p:cNvSpPr>
          <p:nvPr>
            <p:ph type="body" idx="13"/>
          </p:nvPr>
        </p:nvSpPr>
        <p:spPr/>
        <p:txBody>
          <a:bodyPr/>
          <a:p>
            <a:pPr algn="l"/>
            <a:r>
              <a:t>0.2.1 </a:t>
            </a:r>
            <a:r>
              <a:rPr lang="zh-CN" altLang="en-US"/>
              <a:t>组织行为学的学科基础</a:t>
            </a:r>
            <a:endParaRPr lang="zh-CN" altLang="en-US"/>
          </a:p>
        </p:txBody>
      </p:sp>
      <p:sp>
        <p:nvSpPr>
          <p:cNvPr id="26" name="文本框 25"/>
          <p:cNvSpPr txBox="1"/>
          <p:nvPr/>
        </p:nvSpPr>
        <p:spPr>
          <a:xfrm>
            <a:off x="36830" y="15875"/>
            <a:ext cx="392239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0.2.1.0组织行为学的学科基础</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36830" y="1780540"/>
            <a:ext cx="6339218" cy="2860040"/>
            <a:chOff x="6538" y="763"/>
            <a:chExt cx="9790" cy="4504"/>
          </a:xfrm>
        </p:grpSpPr>
        <p:sp>
          <p:nvSpPr>
            <p:cNvPr id="4" name="圆角矩形 3"/>
            <p:cNvSpPr/>
            <p:nvPr/>
          </p:nvSpPr>
          <p:spPr>
            <a:xfrm>
              <a:off x="6538" y="2438"/>
              <a:ext cx="33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5" name="直接箭头连接符 33"/>
            <p:cNvCxnSpPr>
              <a:cxnSpLocks noChangeShapeType="1"/>
            </p:cNvCxnSpPr>
            <p:nvPr/>
          </p:nvCxnSpPr>
          <p:spPr bwMode="auto">
            <a:xfrm rot="16200000">
              <a:off x="10660" y="741"/>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8421" y="3013"/>
              <a:ext cx="3870"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61" y="2711"/>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299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7" y="763"/>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64" y="269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组织行为学的发展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文本框 1"/>
          <p:cNvSpPr txBox="1"/>
          <p:nvPr/>
        </p:nvSpPr>
        <p:spPr>
          <a:xfrm>
            <a:off x="6650990" y="897255"/>
            <a:ext cx="2507615" cy="2168525"/>
          </a:xfrm>
          <a:prstGeom prst="rect">
            <a:avLst/>
          </a:prstGeom>
          <a:noFill/>
        </p:spPr>
        <p:txBody>
          <a:bodyPr wrap="square" rtlCol="0">
            <a:spAutoFit/>
          </a:bodyPr>
          <a:p>
            <a:pPr fontAlgn="auto">
              <a:lnSpc>
                <a:spcPct val="150000"/>
              </a:lnSpc>
            </a:pPr>
            <a:r>
              <a:rPr lang="zh-CN" altLang="en-US" b="1">
                <a:latin typeface="微软雅黑" panose="020B0503020204020204" pitchFamily="34" charset="-122"/>
                <a:ea typeface="微软雅黑" panose="020B0503020204020204" pitchFamily="34" charset="-122"/>
              </a:rPr>
              <a:t>【   】</a:t>
            </a:r>
            <a:endParaRPr lang="zh-CN" altLang="en-US" b="1">
              <a:latin typeface="微软雅黑" panose="020B0503020204020204" pitchFamily="34" charset="-122"/>
              <a:ea typeface="微软雅黑" panose="020B0503020204020204" pitchFamily="34" charset="-122"/>
            </a:endParaRPr>
          </a:p>
          <a:p>
            <a:pPr fontAlgn="auto">
              <a:lnSpc>
                <a:spcPct val="150000"/>
              </a:lnSpc>
            </a:pPr>
            <a:r>
              <a:rPr lang="zh-CN" altLang="en-US" b="1" dirty="0">
                <a:latin typeface="微软雅黑" panose="020B0503020204020204" pitchFamily="34" charset="-122"/>
                <a:ea typeface="微软雅黑" panose="020B0503020204020204" pitchFamily="34" charset="-122"/>
                <a:sym typeface="Arial" panose="020B0604020202090204" pitchFamily="34" charset="0"/>
              </a:rPr>
              <a:t>【   】</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dirty="0">
                <a:latin typeface="微软雅黑" panose="020B0503020204020204" pitchFamily="34" charset="-122"/>
                <a:ea typeface="微软雅黑" panose="020B0503020204020204" pitchFamily="34" charset="-122"/>
                <a:sym typeface="Arial" panose="020B0604020202090204" pitchFamily="34" charset="0"/>
              </a:rPr>
              <a:t>【   】</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dirty="0">
                <a:latin typeface="微软雅黑" panose="020B0503020204020204" pitchFamily="34" charset="-122"/>
                <a:ea typeface="微软雅黑" panose="020B0503020204020204" pitchFamily="34" charset="-122"/>
                <a:sym typeface="Arial" panose="020B0604020202090204" pitchFamily="34" charset="0"/>
              </a:rPr>
              <a:t>【   】</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a:latin typeface="微软雅黑" panose="020B0503020204020204" pitchFamily="34" charset="-122"/>
                <a:ea typeface="微软雅黑" panose="020B0503020204020204" pitchFamily="34" charset="-122"/>
              </a:rPr>
              <a:t>【   】</a:t>
            </a:r>
            <a:endParaRPr lang="zh-CN" altLang="en-US" b="1">
              <a:latin typeface="微软雅黑" panose="020B0503020204020204" pitchFamily="34" charset="-122"/>
              <a:ea typeface="微软雅黑" panose="020B0503020204020204" pitchFamily="34" charset="-122"/>
            </a:endParaRPr>
          </a:p>
        </p:txBody>
      </p:sp>
      <p:cxnSp>
        <p:nvCxnSpPr>
          <p:cNvPr id="6" name="曲线连接符 5"/>
          <p:cNvCxnSpPr/>
          <p:nvPr/>
        </p:nvCxnSpPr>
        <p:spPr>
          <a:xfrm rot="5400000" flipV="1">
            <a:off x="6166485" y="2269490"/>
            <a:ext cx="793750" cy="365125"/>
          </a:xfrm>
          <a:prstGeom prst="curvedConnector3">
            <a:avLst>
              <a:gd name="adj1" fmla="val 5812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rot="5400000" flipV="1">
            <a:off x="6318885" y="2040890"/>
            <a:ext cx="483870" cy="370205"/>
          </a:xfrm>
          <a:prstGeom prst="curvedConnector3">
            <a:avLst>
              <a:gd name="adj1" fmla="val 4035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flipV="1">
            <a:off x="6375400" y="1981200"/>
            <a:ext cx="347980" cy="3175"/>
          </a:xfrm>
          <a:prstGeom prst="curvedConnector3">
            <a:avLst>
              <a:gd name="adj1" fmla="val 5018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3" idx="3"/>
          </p:cNvCxnSpPr>
          <p:nvPr/>
        </p:nvCxnSpPr>
        <p:spPr>
          <a:xfrm flipV="1">
            <a:off x="6376035" y="1557655"/>
            <a:ext cx="476885" cy="423545"/>
          </a:xfrm>
          <a:prstGeom prst="curvedConnector3">
            <a:avLst>
              <a:gd name="adj1" fmla="val 300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6200000">
            <a:off x="6307455" y="1289685"/>
            <a:ext cx="532130" cy="448945"/>
          </a:xfrm>
          <a:prstGeom prst="curvedConnector3">
            <a:avLst>
              <a:gd name="adj1" fmla="val 7082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8056880" y="1812925"/>
            <a:ext cx="3521710" cy="368300"/>
            <a:chOff x="10933" y="8974"/>
            <a:chExt cx="5546" cy="580"/>
          </a:xfrm>
        </p:grpSpPr>
        <p:sp>
          <p:nvSpPr>
            <p:cNvPr id="21" name="文本框 20"/>
            <p:cNvSpPr txBox="1"/>
            <p:nvPr/>
          </p:nvSpPr>
          <p:spPr>
            <a:xfrm>
              <a:off x="10933" y="8974"/>
              <a:ext cx="3229" cy="58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a:t>
              </a:r>
              <a:r>
                <a:rPr lang="zh-CN" altLang="en-US" b="1">
                  <a:latin typeface="微软雅黑" panose="020B0503020204020204" pitchFamily="34" charset="-122"/>
                  <a:ea typeface="微软雅黑" panose="020B0503020204020204" pitchFamily="34" charset="-122"/>
                  <a:sym typeface="+mn-ea"/>
                </a:rPr>
                <a:t>社会人，社会心</a:t>
              </a:r>
              <a:r>
                <a:rPr lang="en-US" altLang="zh-CN">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23" name="右箭头 22"/>
            <p:cNvSpPr/>
            <p:nvPr/>
          </p:nvSpPr>
          <p:spPr>
            <a:xfrm>
              <a:off x="14498" y="9024"/>
              <a:ext cx="551" cy="479"/>
            </a:xfrm>
            <a:prstGeom prst="rightArrow">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文本框 23"/>
            <p:cNvSpPr txBox="1"/>
            <p:nvPr/>
          </p:nvSpPr>
          <p:spPr>
            <a:xfrm>
              <a:off x="14881" y="8974"/>
              <a:ext cx="1598" cy="58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a:t>
              </a:r>
              <a:r>
                <a:rPr lang="zh-CN" altLang="en-US" b="1">
                  <a:latin typeface="微软雅黑" panose="020B0503020204020204" pitchFamily="34" charset="-122"/>
                  <a:ea typeface="微软雅黑" panose="020B0503020204020204" pitchFamily="34" charset="-122"/>
                  <a:sym typeface="+mn-ea"/>
                </a:rPr>
                <a:t>治心</a:t>
              </a:r>
              <a:r>
                <a:rPr lang="en-US" altLang="zh-CN">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grpSp>
      <p:sp>
        <p:nvSpPr>
          <p:cNvPr id="25" name="矩形 24"/>
          <p:cNvSpPr/>
          <p:nvPr/>
        </p:nvSpPr>
        <p:spPr>
          <a:xfrm>
            <a:off x="8153400" y="1753870"/>
            <a:ext cx="3524885" cy="523875"/>
          </a:xfrm>
          <a:prstGeom prst="rect">
            <a:avLst/>
          </a:prstGeom>
          <a:noFill/>
          <a:ln>
            <a:solidFill>
              <a:schemeClr val="tx1">
                <a:lumMod val="85000"/>
                <a:lumOff val="1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占位符 19"/>
          <p:cNvSpPr>
            <a:spLocks noGrp="1"/>
          </p:cNvSpPr>
          <p:nvPr>
            <p:ph type="body" idx="13"/>
          </p:nvPr>
        </p:nvSpPr>
        <p:spPr/>
        <p:txBody>
          <a:bodyPr/>
          <a:p>
            <a:pPr algn="l"/>
            <a:r>
              <a:t>0.2.1 </a:t>
            </a:r>
            <a:r>
              <a:rPr lang="zh-CN" altLang="en-US"/>
              <a:t>组织行为学的学科基础</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0" indent="0">
              <a:buNone/>
            </a:pPr>
            <a:r>
              <a:rPr lang="zh-CN" altLang="en-US"/>
              <a:t>组织行为学的学科基础是（ ）</a:t>
            </a:r>
            <a:endParaRPr lang="zh-CN" altLang="en-US"/>
          </a:p>
          <a:p>
            <a:pPr marL="0" indent="0">
              <a:buNone/>
            </a:pPr>
            <a:r>
              <a:rPr lang="zh-CN" altLang="en-US"/>
              <a:t>A:心理学</a:t>
            </a:r>
            <a:endParaRPr lang="zh-CN" altLang="en-US"/>
          </a:p>
          <a:p>
            <a:pPr marL="0" indent="0">
              <a:buNone/>
            </a:pPr>
            <a:r>
              <a:rPr lang="zh-CN" altLang="en-US"/>
              <a:t>B:行为学</a:t>
            </a:r>
            <a:endParaRPr lang="zh-CN" altLang="en-US"/>
          </a:p>
          <a:p>
            <a:pPr marL="0" indent="0">
              <a:buNone/>
            </a:pPr>
            <a:r>
              <a:rPr lang="zh-CN" altLang="en-US"/>
              <a:t>C:管理学</a:t>
            </a:r>
            <a:endParaRPr lang="zh-CN" altLang="en-US"/>
          </a:p>
          <a:p>
            <a:pPr marL="0" indent="0">
              <a:buNone/>
            </a:pPr>
            <a:r>
              <a:rPr lang="zh-CN" altLang="en-US"/>
              <a:t>D:统计学</a:t>
            </a:r>
            <a:endParaRPr lang="zh-CN" altLang="en-US"/>
          </a:p>
          <a:p>
            <a:pPr marL="0" indent="0">
              <a:buNone/>
            </a:pPr>
            <a:r>
              <a:rPr lang="zh-CN" altLang="en-US"/>
              <a:t>E:政治学</a:t>
            </a:r>
            <a:endParaRPr lang="zh-CN" altLang="en-US"/>
          </a:p>
          <a:p>
            <a:pPr marL="0" indent="0">
              <a:buNone/>
            </a:pPr>
            <a:endParaRPr lang="zh-CN" altLang="en-US"/>
          </a:p>
        </p:txBody>
      </p:sp>
      <p:sp>
        <p:nvSpPr>
          <p:cNvPr id="3" name="文本占位符 2"/>
          <p:cNvSpPr>
            <a:spLocks noGrp="1"/>
          </p:cNvSpPr>
          <p:nvPr>
            <p:ph type="body" idx="13"/>
          </p:nvPr>
        </p:nvSpPr>
        <p:spPr/>
        <p:txBody>
          <a:bodyPr/>
          <a:p>
            <a:r>
              <a:rPr lang="zh-CN" altLang="en-US"/>
              <a:t>真题再现</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0" indent="0">
              <a:buNone/>
            </a:pPr>
            <a:r>
              <a:rPr lang="zh-CN" altLang="en-US"/>
              <a:t>组织行为学的学科基础是（ ）</a:t>
            </a:r>
            <a:endParaRPr lang="zh-CN" altLang="en-US"/>
          </a:p>
          <a:p>
            <a:pPr marL="0" indent="0">
              <a:buNone/>
            </a:pPr>
            <a:r>
              <a:rPr lang="zh-CN" altLang="en-US"/>
              <a:t>A:心理学</a:t>
            </a:r>
            <a:endParaRPr lang="zh-CN" altLang="en-US"/>
          </a:p>
          <a:p>
            <a:pPr marL="0" indent="0">
              <a:buNone/>
            </a:pPr>
            <a:r>
              <a:rPr lang="zh-CN" altLang="en-US"/>
              <a:t>B:行为学</a:t>
            </a:r>
            <a:endParaRPr lang="zh-CN" altLang="en-US"/>
          </a:p>
          <a:p>
            <a:pPr marL="0" indent="0">
              <a:buNone/>
            </a:pPr>
            <a:r>
              <a:rPr lang="zh-CN" altLang="en-US"/>
              <a:t>C:管理学</a:t>
            </a:r>
            <a:endParaRPr lang="zh-CN" altLang="en-US"/>
          </a:p>
          <a:p>
            <a:pPr marL="0" indent="0">
              <a:buNone/>
            </a:pPr>
            <a:r>
              <a:rPr lang="zh-CN" altLang="en-US"/>
              <a:t>D:统计学</a:t>
            </a:r>
            <a:endParaRPr lang="zh-CN" altLang="en-US"/>
          </a:p>
          <a:p>
            <a:pPr marL="0" indent="0">
              <a:buNone/>
            </a:pPr>
            <a:r>
              <a:rPr lang="zh-CN" altLang="en-US"/>
              <a:t>E:政治学</a:t>
            </a:r>
            <a:endParaRPr lang="zh-CN" altLang="en-US"/>
          </a:p>
          <a:p>
            <a:pPr marL="0" indent="0">
              <a:buNone/>
            </a:pPr>
            <a:r>
              <a:rPr lang="zh-CN" altLang="en-US"/>
              <a:t>答案：AE</a:t>
            </a:r>
            <a:endParaRPr lang="zh-CN" altLang="en-US"/>
          </a:p>
          <a:p>
            <a:pPr marL="0" indent="0">
              <a:buNone/>
            </a:pPr>
            <a:r>
              <a:rPr lang="zh-CN" altLang="en-US"/>
              <a:t>解析：组织行为学的学科基础包括：心理学、社会学、人类学、政治学、信息和系统科学等。</a:t>
            </a:r>
            <a:endParaRPr lang="zh-CN" altLang="en-US"/>
          </a:p>
        </p:txBody>
      </p:sp>
      <p:sp>
        <p:nvSpPr>
          <p:cNvPr id="3" name="文本占位符 2"/>
          <p:cNvSpPr>
            <a:spLocks noGrp="1"/>
          </p:cNvSpPr>
          <p:nvPr>
            <p:ph type="body" idx="13"/>
          </p:nvPr>
        </p:nvSpPr>
        <p:spPr/>
        <p:txBody>
          <a:bodyPr/>
          <a:p>
            <a:r>
              <a:rPr lang="zh-CN" altLang="en-US"/>
              <a:t>真题再现</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36830" y="1780540"/>
            <a:ext cx="6339218" cy="2860040"/>
            <a:chOff x="6538" y="763"/>
            <a:chExt cx="9790" cy="4504"/>
          </a:xfrm>
        </p:grpSpPr>
        <p:sp>
          <p:nvSpPr>
            <p:cNvPr id="4" name="圆角矩形 3"/>
            <p:cNvSpPr/>
            <p:nvPr/>
          </p:nvSpPr>
          <p:spPr>
            <a:xfrm>
              <a:off x="6538" y="2438"/>
              <a:ext cx="33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5" name="直接箭头连接符 33"/>
            <p:cNvCxnSpPr>
              <a:cxnSpLocks noChangeShapeType="1"/>
            </p:cNvCxnSpPr>
            <p:nvPr/>
          </p:nvCxnSpPr>
          <p:spPr bwMode="auto">
            <a:xfrm rot="16200000">
              <a:off x="10660" y="741"/>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8421" y="3013"/>
              <a:ext cx="3870"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61" y="2711"/>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299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7" y="76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64" y="2698"/>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组织行为学的发展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文本框 1"/>
          <p:cNvSpPr txBox="1"/>
          <p:nvPr/>
        </p:nvSpPr>
        <p:spPr>
          <a:xfrm>
            <a:off x="6723380" y="840740"/>
            <a:ext cx="2507615" cy="2168525"/>
          </a:xfrm>
          <a:prstGeom prst="rect">
            <a:avLst/>
          </a:prstGeom>
          <a:noFill/>
          <a:ln>
            <a:noFill/>
          </a:ln>
        </p:spPr>
        <p:txBody>
          <a:bodyPr wrap="square" rtlCol="0">
            <a:spAutoFit/>
          </a:bodyPr>
          <a:p>
            <a:pPr fontAlgn="auto">
              <a:lnSpc>
                <a:spcPct val="150000"/>
              </a:lnSpc>
            </a:pPr>
            <a:r>
              <a:rPr lang="zh-CN" altLang="en-US" b="1">
                <a:solidFill>
                  <a:schemeClr val="bg1">
                    <a:lumMod val="85000"/>
                  </a:schemeClr>
                </a:solidFill>
                <a:latin typeface="微软雅黑" panose="020B0503020204020204" pitchFamily="34" charset="-122"/>
                <a:ea typeface="微软雅黑" panose="020B0503020204020204" pitchFamily="34" charset="-122"/>
              </a:rPr>
              <a:t>心理学</a:t>
            </a:r>
            <a:endParaRPr lang="zh-CN" altLang="en-US" b="1">
              <a:solidFill>
                <a:schemeClr val="bg1">
                  <a:lumMod val="85000"/>
                </a:schemeClr>
              </a:solidFill>
              <a:latin typeface="微软雅黑" panose="020B0503020204020204" pitchFamily="34" charset="-122"/>
              <a:ea typeface="微软雅黑" panose="020B0503020204020204" pitchFamily="34" charset="-122"/>
            </a:endParaRPr>
          </a:p>
          <a:p>
            <a:pPr fontAlgn="auto">
              <a:lnSpc>
                <a:spcPct val="150000"/>
              </a:lnSpc>
            </a:pPr>
            <a:r>
              <a:rPr lang="zh-CN" altLang="en-US" b="1"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社会学</a:t>
            </a:r>
            <a:endParaRPr lang="zh-CN" altLang="en-US" b="1"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社会心理学</a:t>
            </a:r>
            <a:endParaRPr lang="zh-CN" altLang="en-US" b="1"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人类学</a:t>
            </a:r>
            <a:endParaRPr lang="zh-CN" altLang="en-US" b="1"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a:p>
            <a:pPr fontAlgn="auto">
              <a:lnSpc>
                <a:spcPct val="150000"/>
              </a:lnSpc>
            </a:pPr>
            <a:r>
              <a:rPr lang="zh-CN" altLang="en-US" b="1"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政治学</a:t>
            </a:r>
            <a:endParaRPr lang="zh-CN" altLang="en-US" b="1"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cxnSp>
        <p:nvCxnSpPr>
          <p:cNvPr id="6" name="曲线连接符 5"/>
          <p:cNvCxnSpPr/>
          <p:nvPr/>
        </p:nvCxnSpPr>
        <p:spPr>
          <a:xfrm rot="5400000" flipV="1">
            <a:off x="6166485" y="2269490"/>
            <a:ext cx="793750" cy="365125"/>
          </a:xfrm>
          <a:prstGeom prst="curvedConnector3">
            <a:avLst>
              <a:gd name="adj1" fmla="val 58120"/>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rot="5400000" flipV="1">
            <a:off x="6318885" y="2040890"/>
            <a:ext cx="483870" cy="370205"/>
          </a:xfrm>
          <a:prstGeom prst="curvedConnector3">
            <a:avLst>
              <a:gd name="adj1" fmla="val 40354"/>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flipV="1">
            <a:off x="6375400" y="1981200"/>
            <a:ext cx="347980" cy="3175"/>
          </a:xfrm>
          <a:prstGeom prst="curvedConnector3">
            <a:avLst>
              <a:gd name="adj1" fmla="val 50182"/>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3" idx="3"/>
          </p:cNvCxnSpPr>
          <p:nvPr/>
        </p:nvCxnSpPr>
        <p:spPr>
          <a:xfrm flipV="1">
            <a:off x="6376035" y="1557655"/>
            <a:ext cx="476885" cy="423545"/>
          </a:xfrm>
          <a:prstGeom prst="curvedConnector3">
            <a:avLst>
              <a:gd name="adj1" fmla="val 30093"/>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rot="16200000">
            <a:off x="6307455" y="1289685"/>
            <a:ext cx="532130" cy="448945"/>
          </a:xfrm>
          <a:prstGeom prst="curvedConnector3">
            <a:avLst>
              <a:gd name="adj1" fmla="val 70823"/>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538085" y="2856230"/>
            <a:ext cx="2794635" cy="1198880"/>
          </a:xfrm>
          <a:prstGeom prst="rect">
            <a:avLst/>
          </a:prstGeom>
          <a:noFill/>
        </p:spPr>
        <p:txBody>
          <a:bodyPr wrap="square" rtlCol="0">
            <a:spAutoFit/>
          </a:bodyPr>
          <a:p>
            <a:pPr fontAlgn="auto">
              <a:lnSpc>
                <a:spcPct val="150000"/>
              </a:lnSpc>
            </a:pPr>
            <a:r>
              <a:rPr lang="en-US" altLang="zh-CN" sz="2800" b="1"/>
              <a:t>   </a:t>
            </a:r>
            <a:r>
              <a:rPr lang="zh-CN" altLang="en-US" sz="2800" b="1"/>
              <a:t>管理学</a:t>
            </a:r>
            <a:endParaRPr lang="zh-CN" altLang="en-US" sz="2800" b="1"/>
          </a:p>
          <a:p>
            <a:pPr fontAlgn="auto">
              <a:lnSpc>
                <a:spcPct val="150000"/>
              </a:lnSpc>
            </a:pPr>
            <a:r>
              <a:rPr lang="zh-CN" altLang="en-US" sz="2000" b="1"/>
              <a:t>管【  】和【  】</a:t>
            </a:r>
            <a:endParaRPr lang="zh-CN" altLang="en-US" sz="2000" b="1"/>
          </a:p>
        </p:txBody>
      </p:sp>
      <p:sp>
        <p:nvSpPr>
          <p:cNvPr id="22" name="文本占位符 21"/>
          <p:cNvSpPr>
            <a:spLocks noGrp="1"/>
          </p:cNvSpPr>
          <p:nvPr>
            <p:ph type="body" idx="13"/>
          </p:nvPr>
        </p:nvSpPr>
        <p:spPr/>
        <p:txBody>
          <a:bodyPr/>
          <a:p>
            <a:pPr algn="l"/>
            <a:r>
              <a:t>0.2.2 </a:t>
            </a:r>
            <a:r>
              <a:rPr lang="zh-CN" altLang="en-US"/>
              <a:t>组织行为学的学科产生</a:t>
            </a:r>
            <a:endParaRPr lang="zh-CN" altLang="en-US"/>
          </a:p>
        </p:txBody>
      </p:sp>
      <p:sp>
        <p:nvSpPr>
          <p:cNvPr id="3" name="文本框 2"/>
          <p:cNvSpPr txBox="1"/>
          <p:nvPr/>
        </p:nvSpPr>
        <p:spPr>
          <a:xfrm>
            <a:off x="-18415" y="2540"/>
            <a:ext cx="2921000" cy="229870"/>
          </a:xfrm>
          <a:prstGeom prst="rect">
            <a:avLst/>
          </a:prstGeom>
          <a:noFill/>
        </p:spPr>
        <p:txBody>
          <a:bodyPr wrap="square" rtlCol="0" anchor="t">
            <a:spAutoFit/>
          </a:bodyPr>
          <a:p>
            <a:pPr lvl="0" algn="l"/>
            <a:r>
              <a:rPr lang="zh-CN" altLang="en-US" sz="900">
                <a:solidFill>
                  <a:schemeClr val="bg1">
                    <a:lumMod val="85000"/>
                  </a:schemeClr>
                </a:solidFill>
                <a:sym typeface="+mn-ea"/>
              </a:rPr>
              <a:t>0.2.2二、</a:t>
            </a:r>
            <a:r>
              <a:rPr lang="zh-CN" altLang="en-US" sz="900">
                <a:solidFill>
                  <a:schemeClr val="bg1">
                    <a:lumMod val="85000"/>
                  </a:schemeClr>
                </a:solidFill>
                <a:sym typeface="+mn-ea"/>
              </a:rPr>
              <a:t>组织行为学的产生</a:t>
            </a:r>
            <a:endParaRPr lang="zh-CN" altLang="en-US" sz="900">
              <a:solidFill>
                <a:schemeClr val="bg1">
                  <a:lumMod val="85000"/>
                </a:schemeClr>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36830" y="1780540"/>
            <a:ext cx="6339218" cy="2860040"/>
            <a:chOff x="6538" y="763"/>
            <a:chExt cx="9790" cy="4504"/>
          </a:xfrm>
        </p:grpSpPr>
        <p:sp>
          <p:nvSpPr>
            <p:cNvPr id="4" name="圆角矩形 3"/>
            <p:cNvSpPr/>
            <p:nvPr/>
          </p:nvSpPr>
          <p:spPr>
            <a:xfrm>
              <a:off x="6538" y="2438"/>
              <a:ext cx="33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5" name="直接箭头连接符 33"/>
            <p:cNvCxnSpPr>
              <a:cxnSpLocks noChangeShapeType="1"/>
            </p:cNvCxnSpPr>
            <p:nvPr/>
          </p:nvCxnSpPr>
          <p:spPr bwMode="auto">
            <a:xfrm rot="16200000">
              <a:off x="10660" y="741"/>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8421" y="3013"/>
              <a:ext cx="3870"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61" y="2711"/>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299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7" y="76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64" y="2698"/>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组织行为学的发展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grpSp>
        <p:nvGrpSpPr>
          <p:cNvPr id="31" name="组合 30"/>
          <p:cNvGrpSpPr/>
          <p:nvPr/>
        </p:nvGrpSpPr>
        <p:grpSpPr>
          <a:xfrm>
            <a:off x="6354234" y="2647981"/>
            <a:ext cx="2331915" cy="1112682"/>
            <a:chOff x="9024" y="4621"/>
            <a:chExt cx="3817" cy="2230"/>
          </a:xfrm>
        </p:grpSpPr>
        <p:sp>
          <p:nvSpPr>
            <p:cNvPr id="18" name="圆角矩形 17"/>
            <p:cNvSpPr/>
            <p:nvPr/>
          </p:nvSpPr>
          <p:spPr>
            <a:xfrm>
              <a:off x="9579" y="4621"/>
              <a:ext cx="3262" cy="59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spc="-5" dirty="0">
                  <a:solidFill>
                    <a:srgbClr val="FF0000"/>
                  </a:solidFill>
                  <a:latin typeface="楷体" panose="02010609060101010101" pitchFamily="49" charset="-122"/>
                  <a:ea typeface="楷体" panose="02010609060101010101" pitchFamily="49" charset="-122"/>
                  <a:cs typeface="微软雅黑" panose="020B0503020204020204" pitchFamily="34" charset="-122"/>
                  <a:sym typeface="+mn-ea"/>
                </a:rPr>
                <a:t>组织</a:t>
              </a:r>
              <a:r>
                <a:rPr lang="zh-CN" altLang="en-US" sz="2400" b="1" spc="-5" dirty="0">
                  <a:solidFill>
                    <a:schemeClr val="tx1">
                      <a:lumMod val="95000"/>
                      <a:lumOff val="5000"/>
                    </a:schemeClr>
                  </a:solidFill>
                  <a:latin typeface="楷体" panose="02010609060101010101" pitchFamily="49" charset="-122"/>
                  <a:ea typeface="楷体" panose="02010609060101010101" pitchFamily="49" charset="-122"/>
                  <a:cs typeface="微软雅黑" panose="020B0503020204020204" pitchFamily="34" charset="-122"/>
                  <a:sym typeface="+mn-ea"/>
                </a:rPr>
                <a:t>管理学</a:t>
              </a:r>
              <a:endParaRPr lang="zh-CN" altLang="en-US" sz="2400" b="1" spc="-5" dirty="0">
                <a:solidFill>
                  <a:schemeClr val="tx1">
                    <a:lumMod val="95000"/>
                    <a:lumOff val="5000"/>
                  </a:schemeClr>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cxnSp>
          <p:nvCxnSpPr>
            <p:cNvPr id="53" name="曲线连接符 52"/>
            <p:cNvCxnSpPr>
              <a:stCxn id="14" idx="3"/>
              <a:endCxn id="18" idx="1"/>
            </p:cNvCxnSpPr>
            <p:nvPr/>
          </p:nvCxnSpPr>
          <p:spPr>
            <a:xfrm flipV="1">
              <a:off x="9024" y="4917"/>
              <a:ext cx="555" cy="830"/>
            </a:xfrm>
            <a:prstGeom prst="curvedConnector3">
              <a:avLst>
                <a:gd name="adj1" fmla="val 50005"/>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9578" y="6259"/>
              <a:ext cx="3263" cy="59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spc="-5" dirty="0">
                  <a:solidFill>
                    <a:srgbClr val="FF0000"/>
                  </a:solidFill>
                  <a:latin typeface="楷体" panose="02010609060101010101" pitchFamily="49" charset="-122"/>
                  <a:ea typeface="楷体" panose="02010609060101010101" pitchFamily="49" charset="-122"/>
                  <a:cs typeface="微软雅黑" panose="020B0503020204020204" pitchFamily="34" charset="-122"/>
                  <a:sym typeface="+mn-ea"/>
                </a:rPr>
                <a:t>人事</a:t>
              </a:r>
              <a:r>
                <a:rPr lang="zh-CN" altLang="en-US" sz="2400" b="1" spc="-5" dirty="0">
                  <a:solidFill>
                    <a:schemeClr val="tx1">
                      <a:lumMod val="95000"/>
                      <a:lumOff val="5000"/>
                    </a:schemeClr>
                  </a:solidFill>
                  <a:latin typeface="楷体" panose="02010609060101010101" pitchFamily="49" charset="-122"/>
                  <a:ea typeface="楷体" panose="02010609060101010101" pitchFamily="49" charset="-122"/>
                  <a:cs typeface="微软雅黑" panose="020B0503020204020204" pitchFamily="34" charset="-122"/>
                  <a:sym typeface="+mn-ea"/>
                </a:rPr>
                <a:t>管理学</a:t>
              </a:r>
              <a:endParaRPr lang="zh-CN" altLang="en-US" sz="2400" b="1" spc="-5" dirty="0">
                <a:solidFill>
                  <a:schemeClr val="tx1">
                    <a:lumMod val="95000"/>
                    <a:lumOff val="5000"/>
                  </a:schemeClr>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cxnSp>
          <p:nvCxnSpPr>
            <p:cNvPr id="26" name="曲线连接符 25"/>
            <p:cNvCxnSpPr>
              <a:stCxn id="14" idx="3"/>
              <a:endCxn id="20" idx="1"/>
            </p:cNvCxnSpPr>
            <p:nvPr/>
          </p:nvCxnSpPr>
          <p:spPr>
            <a:xfrm>
              <a:off x="9024" y="5747"/>
              <a:ext cx="554" cy="808"/>
            </a:xfrm>
            <a:prstGeom prst="curvedConnector3">
              <a:avLst>
                <a:gd name="adj1" fmla="val 5009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234805" y="3009265"/>
            <a:ext cx="1604010" cy="521970"/>
          </a:xfrm>
          <a:prstGeom prst="rect">
            <a:avLst/>
          </a:prstGeom>
          <a:noFill/>
        </p:spPr>
        <p:txBody>
          <a:bodyPr wrap="square" rtlCol="0">
            <a:spAutoFit/>
          </a:bodyPr>
          <a:p>
            <a:r>
              <a:rPr lang="zh-CN" altLang="en-US" sz="2800" b="1"/>
              <a:t>管理学</a:t>
            </a:r>
            <a:endParaRPr lang="zh-CN" altLang="en-US" sz="2800" b="1"/>
          </a:p>
        </p:txBody>
      </p:sp>
      <p:sp>
        <p:nvSpPr>
          <p:cNvPr id="22" name="文本占位符 21"/>
          <p:cNvSpPr>
            <a:spLocks noGrp="1"/>
          </p:cNvSpPr>
          <p:nvPr>
            <p:ph type="body" idx="13"/>
          </p:nvPr>
        </p:nvSpPr>
        <p:spPr/>
        <p:txBody>
          <a:bodyPr/>
          <a:p>
            <a:pPr algn="l"/>
            <a:r>
              <a:t>0.2.2 </a:t>
            </a:r>
            <a:r>
              <a:rPr lang="zh-CN" altLang="en-US"/>
              <a:t>组织行为学的学科产生</a:t>
            </a:r>
            <a:endParaRPr lang="zh-CN" altLang="en-US"/>
          </a:p>
        </p:txBody>
      </p:sp>
      <p:sp>
        <p:nvSpPr>
          <p:cNvPr id="3" name="文本框 2"/>
          <p:cNvSpPr txBox="1"/>
          <p:nvPr/>
        </p:nvSpPr>
        <p:spPr>
          <a:xfrm>
            <a:off x="-18415" y="2540"/>
            <a:ext cx="2921000" cy="229870"/>
          </a:xfrm>
          <a:prstGeom prst="rect">
            <a:avLst/>
          </a:prstGeom>
          <a:noFill/>
        </p:spPr>
        <p:txBody>
          <a:bodyPr wrap="square" rtlCol="0" anchor="t">
            <a:spAutoFit/>
          </a:bodyPr>
          <a:p>
            <a:pPr lvl="0" algn="l"/>
            <a:r>
              <a:rPr lang="zh-CN" altLang="en-US" sz="900">
                <a:solidFill>
                  <a:schemeClr val="bg1">
                    <a:lumMod val="85000"/>
                  </a:schemeClr>
                </a:solidFill>
                <a:sym typeface="+mn-ea"/>
              </a:rPr>
              <a:t>0.2.2二、组织行为学的产生</a:t>
            </a:r>
            <a:endParaRPr lang="zh-CN" altLang="en-US" sz="900">
              <a:solidFill>
                <a:schemeClr val="bg1">
                  <a:lumMod val="85000"/>
                </a:schemeClr>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36830" y="1780540"/>
            <a:ext cx="6339218" cy="2860040"/>
            <a:chOff x="6538" y="763"/>
            <a:chExt cx="9790" cy="4504"/>
          </a:xfrm>
        </p:grpSpPr>
        <p:sp>
          <p:nvSpPr>
            <p:cNvPr id="4" name="圆角矩形 3"/>
            <p:cNvSpPr/>
            <p:nvPr/>
          </p:nvSpPr>
          <p:spPr>
            <a:xfrm>
              <a:off x="6538" y="2438"/>
              <a:ext cx="33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5" name="直接箭头连接符 33"/>
            <p:cNvCxnSpPr>
              <a:cxnSpLocks noChangeShapeType="1"/>
            </p:cNvCxnSpPr>
            <p:nvPr/>
          </p:nvCxnSpPr>
          <p:spPr bwMode="auto">
            <a:xfrm rot="16200000">
              <a:off x="10660" y="741"/>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8421" y="3013"/>
              <a:ext cx="3870"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61" y="2711"/>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299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7" y="76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64" y="2698"/>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组织行为学的发展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grpSp>
        <p:nvGrpSpPr>
          <p:cNvPr id="31" name="组合 30"/>
          <p:cNvGrpSpPr/>
          <p:nvPr/>
        </p:nvGrpSpPr>
        <p:grpSpPr>
          <a:xfrm>
            <a:off x="6381115" y="2867025"/>
            <a:ext cx="2417445" cy="708025"/>
            <a:chOff x="9068" y="5060"/>
            <a:chExt cx="3957" cy="1419"/>
          </a:xfrm>
        </p:grpSpPr>
        <p:sp>
          <p:nvSpPr>
            <p:cNvPr id="18" name="圆角矩形 17"/>
            <p:cNvSpPr/>
            <p:nvPr/>
          </p:nvSpPr>
          <p:spPr>
            <a:xfrm>
              <a:off x="9763" y="5060"/>
              <a:ext cx="3262" cy="59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spc="-5" dirty="0">
                  <a:solidFill>
                    <a:schemeClr val="tx1">
                      <a:lumMod val="95000"/>
                      <a:lumOff val="5000"/>
                    </a:schemeClr>
                  </a:solidFill>
                  <a:latin typeface="楷体" panose="02010609060101010101" pitchFamily="49" charset="-122"/>
                  <a:ea typeface="楷体" panose="02010609060101010101" pitchFamily="49" charset="-122"/>
                  <a:cs typeface="微软雅黑" panose="020B0503020204020204" pitchFamily="34" charset="-122"/>
                  <a:sym typeface="+mn-ea"/>
                </a:rPr>
                <a:t>【 】管理学</a:t>
              </a:r>
              <a:endParaRPr lang="zh-CN" altLang="en-US" sz="2400" b="1" spc="-5" dirty="0">
                <a:solidFill>
                  <a:schemeClr val="tx1">
                    <a:lumMod val="95000"/>
                    <a:lumOff val="5000"/>
                  </a:schemeClr>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cxnSp>
          <p:nvCxnSpPr>
            <p:cNvPr id="53" name="曲线连接符 52"/>
            <p:cNvCxnSpPr>
              <a:endCxn id="18" idx="1"/>
            </p:cNvCxnSpPr>
            <p:nvPr/>
          </p:nvCxnSpPr>
          <p:spPr>
            <a:xfrm flipV="1">
              <a:off x="9068" y="5356"/>
              <a:ext cx="695" cy="46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9763" y="5887"/>
              <a:ext cx="3263" cy="59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spc="-5" dirty="0">
                  <a:solidFill>
                    <a:schemeClr val="tx1">
                      <a:lumMod val="95000"/>
                      <a:lumOff val="5000"/>
                    </a:schemeClr>
                  </a:solidFill>
                  <a:latin typeface="楷体" panose="02010609060101010101" pitchFamily="49" charset="-122"/>
                  <a:ea typeface="楷体" panose="02010609060101010101" pitchFamily="49" charset="-122"/>
                  <a:cs typeface="微软雅黑" panose="020B0503020204020204" pitchFamily="34" charset="-122"/>
                  <a:sym typeface="+mn-ea"/>
                </a:rPr>
                <a:t>【 】管理学</a:t>
              </a:r>
              <a:endParaRPr lang="zh-CN" altLang="en-US" sz="2400" b="1" spc="-5" dirty="0">
                <a:solidFill>
                  <a:schemeClr val="tx1">
                    <a:lumMod val="95000"/>
                    <a:lumOff val="5000"/>
                  </a:schemeClr>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cxnSp>
          <p:nvCxnSpPr>
            <p:cNvPr id="26" name="曲线连接符 25"/>
            <p:cNvCxnSpPr>
              <a:endCxn id="20" idx="1"/>
            </p:cNvCxnSpPr>
            <p:nvPr/>
          </p:nvCxnSpPr>
          <p:spPr>
            <a:xfrm>
              <a:off x="9075" y="5936"/>
              <a:ext cx="688" cy="247"/>
            </a:xfrm>
            <a:prstGeom prst="curvedConnector3">
              <a:avLst>
                <a:gd name="adj1" fmla="val 50145"/>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603105" y="2943225"/>
            <a:ext cx="1604010" cy="521970"/>
          </a:xfrm>
          <a:prstGeom prst="rect">
            <a:avLst/>
          </a:prstGeom>
          <a:noFill/>
        </p:spPr>
        <p:txBody>
          <a:bodyPr wrap="square" rtlCol="0">
            <a:spAutoFit/>
          </a:bodyPr>
          <a:p>
            <a:r>
              <a:rPr lang="zh-CN" altLang="en-US" sz="2800" b="1"/>
              <a:t>管理学</a:t>
            </a:r>
            <a:endParaRPr lang="zh-CN" altLang="en-US" sz="2800" b="1"/>
          </a:p>
        </p:txBody>
      </p:sp>
      <p:sp>
        <p:nvSpPr>
          <p:cNvPr id="22" name="文本占位符 21"/>
          <p:cNvSpPr>
            <a:spLocks noGrp="1"/>
          </p:cNvSpPr>
          <p:nvPr>
            <p:ph type="body" idx="13"/>
          </p:nvPr>
        </p:nvSpPr>
        <p:spPr/>
        <p:txBody>
          <a:bodyPr/>
          <a:p>
            <a:pPr algn="l"/>
            <a:r>
              <a:t>0.2.2 </a:t>
            </a:r>
            <a:r>
              <a:rPr lang="zh-CN" altLang="en-US"/>
              <a:t>组织行为学的学科产生</a:t>
            </a:r>
            <a:endParaRPr lang="zh-CN" altLang="en-US"/>
          </a:p>
        </p:txBody>
      </p:sp>
      <p:sp>
        <p:nvSpPr>
          <p:cNvPr id="3" name="文本框 2"/>
          <p:cNvSpPr txBox="1"/>
          <p:nvPr/>
        </p:nvSpPr>
        <p:spPr>
          <a:xfrm>
            <a:off x="-18415" y="2540"/>
            <a:ext cx="2921000" cy="229870"/>
          </a:xfrm>
          <a:prstGeom prst="rect">
            <a:avLst/>
          </a:prstGeom>
          <a:noFill/>
        </p:spPr>
        <p:txBody>
          <a:bodyPr wrap="square" rtlCol="0" anchor="t">
            <a:spAutoFit/>
          </a:bodyPr>
          <a:p>
            <a:pPr lvl="0" algn="l"/>
            <a:r>
              <a:rPr lang="zh-CN" altLang="en-US" sz="900">
                <a:solidFill>
                  <a:schemeClr val="bg1">
                    <a:lumMod val="85000"/>
                  </a:schemeClr>
                </a:solidFill>
                <a:sym typeface="+mn-ea"/>
              </a:rPr>
              <a:t>0.2.2二、组织行为学的产生</a:t>
            </a:r>
            <a:endParaRPr lang="zh-CN" altLang="en-US" sz="900">
              <a:solidFill>
                <a:schemeClr val="bg1">
                  <a:lumMod val="85000"/>
                </a:schemeClr>
              </a:solidFill>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457200" indent="-457200">
              <a:buFont typeface="Wingdings" panose="05000000000000000000" charset="0"/>
              <a:buChar char=""/>
            </a:pPr>
            <a:r>
              <a:rPr lang="zh-CN" altLang="en-US" sz="2800" b="1"/>
              <a:t>组织行为学的学科发展</a:t>
            </a:r>
            <a:endParaRPr lang="zh-CN" altLang="en-US" sz="2800" b="1"/>
          </a:p>
        </p:txBody>
      </p:sp>
      <p:grpSp>
        <p:nvGrpSpPr>
          <p:cNvPr id="6" name="组合 5"/>
          <p:cNvGrpSpPr/>
          <p:nvPr/>
        </p:nvGrpSpPr>
        <p:grpSpPr>
          <a:xfrm>
            <a:off x="7847330" y="65405"/>
            <a:ext cx="4318635" cy="1019810"/>
            <a:chOff x="6039" y="2848"/>
            <a:chExt cx="10288" cy="2419"/>
          </a:xfrm>
        </p:grpSpPr>
        <p:sp>
          <p:nvSpPr>
            <p:cNvPr id="8" name="圆角矩形 7"/>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5"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6"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8" name="直接箭头连接符 17"/>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20" name="直接连接符 19"/>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组织行为学的学科发展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33" name="任意多边形 32"/>
          <p:cNvSpPr/>
          <p:nvPr>
            <p:custDataLst>
              <p:tags r:id="rId1"/>
            </p:custDataLst>
          </p:nvPr>
        </p:nvSpPr>
        <p:spPr>
          <a:xfrm>
            <a:off x="3365656" y="3194158"/>
            <a:ext cx="5006970" cy="986361"/>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 name="connsiteX0-375" fmla="*/ 0 w 7013359"/>
              <a:gd name="connsiteY0-376" fmla="*/ 1420427 h 1420427"/>
              <a:gd name="connsiteX1-377" fmla="*/ 1340527 w 7013359"/>
              <a:gd name="connsiteY1-378" fmla="*/ 887766 h 1420427"/>
              <a:gd name="connsiteX2-379" fmla="*/ 2807332 w 7013359"/>
              <a:gd name="connsiteY2-380" fmla="*/ 1132227 h 1420427"/>
              <a:gd name="connsiteX3-381" fmla="*/ 4276863 w 7013359"/>
              <a:gd name="connsiteY3-382" fmla="*/ 530927 h 1420427"/>
              <a:gd name="connsiteX4-383" fmla="*/ 5734974 w 7013359"/>
              <a:gd name="connsiteY4-384" fmla="*/ 585926 h 1420427"/>
              <a:gd name="connsiteX5-385" fmla="*/ 7013359 w 7013359"/>
              <a:gd name="connsiteY5-386" fmla="*/ 0 h 1420427"/>
              <a:gd name="connsiteX0-387" fmla="*/ 0 w 5734974"/>
              <a:gd name="connsiteY0-388" fmla="*/ 903680 h 903680"/>
              <a:gd name="connsiteX1-389" fmla="*/ 1340527 w 5734974"/>
              <a:gd name="connsiteY1-390" fmla="*/ 371019 h 903680"/>
              <a:gd name="connsiteX2-391" fmla="*/ 2807332 w 5734974"/>
              <a:gd name="connsiteY2-392" fmla="*/ 615480 h 903680"/>
              <a:gd name="connsiteX3-393" fmla="*/ 4276863 w 5734974"/>
              <a:gd name="connsiteY3-394" fmla="*/ 14180 h 903680"/>
              <a:gd name="connsiteX4-395" fmla="*/ 5734974 w 5734974"/>
              <a:gd name="connsiteY4-396" fmla="*/ 69179 h 903680"/>
              <a:gd name="connsiteX0-397" fmla="*/ 0 w 5734974"/>
              <a:gd name="connsiteY0-398" fmla="*/ 1129776 h 1129776"/>
              <a:gd name="connsiteX1-399" fmla="*/ 1340527 w 5734974"/>
              <a:gd name="connsiteY1-400" fmla="*/ 597115 h 1129776"/>
              <a:gd name="connsiteX2-401" fmla="*/ 2807332 w 5734974"/>
              <a:gd name="connsiteY2-402" fmla="*/ 841576 h 1129776"/>
              <a:gd name="connsiteX3-403" fmla="*/ 4276863 w 5734974"/>
              <a:gd name="connsiteY3-404" fmla="*/ 240276 h 1129776"/>
              <a:gd name="connsiteX4-405" fmla="*/ 5734974 w 5734974"/>
              <a:gd name="connsiteY4-406" fmla="*/ 0 h 1129776"/>
              <a:gd name="connsiteX0-407" fmla="*/ 0 w 5734974"/>
              <a:gd name="connsiteY0-408" fmla="*/ 1131360 h 1131360"/>
              <a:gd name="connsiteX1-409" fmla="*/ 1340527 w 5734974"/>
              <a:gd name="connsiteY1-410" fmla="*/ 598699 h 1131360"/>
              <a:gd name="connsiteX2-411" fmla="*/ 2807332 w 5734974"/>
              <a:gd name="connsiteY2-412" fmla="*/ 843160 h 1131360"/>
              <a:gd name="connsiteX3-413" fmla="*/ 4276863 w 5734974"/>
              <a:gd name="connsiteY3-414" fmla="*/ 241860 h 1131360"/>
              <a:gd name="connsiteX4-415" fmla="*/ 5734974 w 5734974"/>
              <a:gd name="connsiteY4-416" fmla="*/ 1584 h 1131360"/>
              <a:gd name="connsiteX0-417" fmla="*/ 0 w 5734974"/>
              <a:gd name="connsiteY0-418" fmla="*/ 1131360 h 1131360"/>
              <a:gd name="connsiteX1-419" fmla="*/ 1835827 w 5734974"/>
              <a:gd name="connsiteY1-420" fmla="*/ 598699 h 1131360"/>
              <a:gd name="connsiteX2-421" fmla="*/ 2807332 w 5734974"/>
              <a:gd name="connsiteY2-422" fmla="*/ 843160 h 1131360"/>
              <a:gd name="connsiteX3-423" fmla="*/ 4276863 w 5734974"/>
              <a:gd name="connsiteY3-424" fmla="*/ 241860 h 1131360"/>
              <a:gd name="connsiteX4-425" fmla="*/ 5734974 w 5734974"/>
              <a:gd name="connsiteY4-426" fmla="*/ 1584 h 1131360"/>
              <a:gd name="connsiteX0-427" fmla="*/ 0 w 5734974"/>
              <a:gd name="connsiteY0-428" fmla="*/ 1131360 h 1131360"/>
              <a:gd name="connsiteX1-429" fmla="*/ 1835827 w 5734974"/>
              <a:gd name="connsiteY1-430" fmla="*/ 598699 h 1131360"/>
              <a:gd name="connsiteX2-431" fmla="*/ 3759832 w 5734974"/>
              <a:gd name="connsiteY2-432" fmla="*/ 843160 h 1131360"/>
              <a:gd name="connsiteX3-433" fmla="*/ 4276863 w 5734974"/>
              <a:gd name="connsiteY3-434" fmla="*/ 241860 h 1131360"/>
              <a:gd name="connsiteX4-435" fmla="*/ 5734974 w 5734974"/>
              <a:gd name="connsiteY4-436" fmla="*/ 1584 h 1131360"/>
              <a:gd name="connsiteX0-437" fmla="*/ 0 w 5734974"/>
              <a:gd name="connsiteY0-438" fmla="*/ 1129776 h 1129776"/>
              <a:gd name="connsiteX1-439" fmla="*/ 1835827 w 5734974"/>
              <a:gd name="connsiteY1-440" fmla="*/ 597115 h 1129776"/>
              <a:gd name="connsiteX2-441" fmla="*/ 3759832 w 5734974"/>
              <a:gd name="connsiteY2-442" fmla="*/ 841576 h 1129776"/>
              <a:gd name="connsiteX3-443" fmla="*/ 5734974 w 5734974"/>
              <a:gd name="connsiteY3-444" fmla="*/ 0 h 1129776"/>
              <a:gd name="connsiteX0-445" fmla="*/ 0 w 5734974"/>
              <a:gd name="connsiteY0-446" fmla="*/ 1129776 h 1129776"/>
              <a:gd name="connsiteX1-447" fmla="*/ 1821540 w 5734974"/>
              <a:gd name="connsiteY1-448" fmla="*/ 592352 h 1129776"/>
              <a:gd name="connsiteX2-449" fmla="*/ 3759832 w 5734974"/>
              <a:gd name="connsiteY2-450" fmla="*/ 841576 h 1129776"/>
              <a:gd name="connsiteX3-451" fmla="*/ 5734974 w 5734974"/>
              <a:gd name="connsiteY3-452" fmla="*/ 0 h 1129776"/>
              <a:gd name="connsiteX0-453" fmla="*/ 0 w 5734974"/>
              <a:gd name="connsiteY0-454" fmla="*/ 1129776 h 1129776"/>
              <a:gd name="connsiteX1-455" fmla="*/ 1821540 w 5734974"/>
              <a:gd name="connsiteY1-456" fmla="*/ 592352 h 1129776"/>
              <a:gd name="connsiteX2-457" fmla="*/ 3783644 w 5734974"/>
              <a:gd name="connsiteY2-458" fmla="*/ 846338 h 1129776"/>
              <a:gd name="connsiteX3-459" fmla="*/ 5734974 w 5734974"/>
              <a:gd name="connsiteY3-460" fmla="*/ 0 h 1129776"/>
              <a:gd name="connsiteX0-461" fmla="*/ 0 w 5734974"/>
              <a:gd name="connsiteY0-462" fmla="*/ 1129776 h 1129776"/>
              <a:gd name="connsiteX1-463" fmla="*/ 1821540 w 5734974"/>
              <a:gd name="connsiteY1-464" fmla="*/ 592352 h 1129776"/>
              <a:gd name="connsiteX2-465" fmla="*/ 3783644 w 5734974"/>
              <a:gd name="connsiteY2-466" fmla="*/ 846338 h 1129776"/>
              <a:gd name="connsiteX3-467" fmla="*/ 5734974 w 5734974"/>
              <a:gd name="connsiteY3-468" fmla="*/ 0 h 1129776"/>
              <a:gd name="connsiteX0-469" fmla="*/ 0 w 5734974"/>
              <a:gd name="connsiteY0-470" fmla="*/ 1129776 h 1129776"/>
              <a:gd name="connsiteX1-471" fmla="*/ 1821540 w 5734974"/>
              <a:gd name="connsiteY1-472" fmla="*/ 592352 h 1129776"/>
              <a:gd name="connsiteX2-473" fmla="*/ 3783644 w 5734974"/>
              <a:gd name="connsiteY2-474" fmla="*/ 846338 h 1129776"/>
              <a:gd name="connsiteX3-475" fmla="*/ 5734974 w 5734974"/>
              <a:gd name="connsiteY3-476" fmla="*/ 0 h 1129776"/>
              <a:gd name="connsiteX0-477" fmla="*/ 0 w 5734974"/>
              <a:gd name="connsiteY0-478" fmla="*/ 1129776 h 1129776"/>
              <a:gd name="connsiteX1-479" fmla="*/ 1821540 w 5734974"/>
              <a:gd name="connsiteY1-480" fmla="*/ 592352 h 1129776"/>
              <a:gd name="connsiteX2-481" fmla="*/ 3783644 w 5734974"/>
              <a:gd name="connsiteY2-482" fmla="*/ 846338 h 1129776"/>
              <a:gd name="connsiteX3-483" fmla="*/ 5734974 w 5734974"/>
              <a:gd name="connsiteY3-484" fmla="*/ 0 h 1129776"/>
            </a:gdLst>
            <a:ahLst/>
            <a:cxnLst>
              <a:cxn ang="0">
                <a:pos x="connsiteX0-477" y="connsiteY0-478"/>
              </a:cxn>
              <a:cxn ang="0">
                <a:pos x="connsiteX1-479" y="connsiteY1-480"/>
              </a:cxn>
              <a:cxn ang="0">
                <a:pos x="connsiteX2-481" y="connsiteY2-482"/>
              </a:cxn>
              <a:cxn ang="0">
                <a:pos x="connsiteX3-483" y="connsiteY3-484"/>
              </a:cxn>
            </a:cxnLst>
            <a:rect l="l" t="t" r="r" b="b"/>
            <a:pathLst>
              <a:path w="5734974" h="1129776">
                <a:moveTo>
                  <a:pt x="0" y="1129776"/>
                </a:moveTo>
                <a:cubicBezTo>
                  <a:pt x="125767" y="932988"/>
                  <a:pt x="1190933" y="639592"/>
                  <a:pt x="1821540" y="592352"/>
                </a:cubicBezTo>
                <a:cubicBezTo>
                  <a:pt x="2452147" y="545112"/>
                  <a:pt x="3139871" y="1021263"/>
                  <a:pt x="3783644" y="846338"/>
                </a:cubicBezTo>
                <a:cubicBezTo>
                  <a:pt x="4427417" y="671413"/>
                  <a:pt x="5018158" y="70023"/>
                  <a:pt x="5734974" y="0"/>
                </a:cubicBezTo>
              </a:path>
            </a:pathLst>
          </a:custGeom>
          <a:noFill/>
          <a:ln w="19050">
            <a:solidFill>
              <a:srgbClr val="303030">
                <a:lumMod val="40000"/>
                <a:lumOff val="60000"/>
              </a:srgbClr>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solidFill>
                <a:srgbClr val="FFFFFF"/>
              </a:solidFill>
            </a:endParaRPr>
          </a:p>
        </p:txBody>
      </p:sp>
      <p:sp>
        <p:nvSpPr>
          <p:cNvPr id="34" name="椭圆 33"/>
          <p:cNvSpPr/>
          <p:nvPr>
            <p:custDataLst>
              <p:tags r:id="rId2"/>
            </p:custDataLst>
          </p:nvPr>
        </p:nvSpPr>
        <p:spPr>
          <a:xfrm>
            <a:off x="3104066" y="4149946"/>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6" name="椭圆 35"/>
          <p:cNvSpPr/>
          <p:nvPr>
            <p:custDataLst>
              <p:tags r:id="rId3"/>
            </p:custDataLst>
          </p:nvPr>
        </p:nvSpPr>
        <p:spPr>
          <a:xfrm>
            <a:off x="3205243" y="4251123"/>
            <a:ext cx="108107" cy="108107"/>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37" name="椭圆 36"/>
          <p:cNvSpPr/>
          <p:nvPr>
            <p:custDataLst>
              <p:tags r:id="rId4"/>
            </p:custDataLst>
          </p:nvPr>
        </p:nvSpPr>
        <p:spPr>
          <a:xfrm>
            <a:off x="4807314" y="3560891"/>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8" name="椭圆 37"/>
          <p:cNvSpPr/>
          <p:nvPr>
            <p:custDataLst>
              <p:tags r:id="rId5"/>
            </p:custDataLst>
          </p:nvPr>
        </p:nvSpPr>
        <p:spPr>
          <a:xfrm>
            <a:off x="4908491" y="3662068"/>
            <a:ext cx="108107" cy="108107"/>
          </a:xfrm>
          <a:prstGeom prst="ellipse">
            <a:avLst/>
          </a:prstGeom>
          <a:solidFill>
            <a:srgbClr val="726056"/>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39" name="椭圆 38"/>
          <p:cNvSpPr/>
          <p:nvPr>
            <p:custDataLst>
              <p:tags r:id="rId6"/>
            </p:custDataLst>
          </p:nvPr>
        </p:nvSpPr>
        <p:spPr>
          <a:xfrm>
            <a:off x="6510563" y="3774373"/>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40" name="椭圆 39"/>
          <p:cNvSpPr/>
          <p:nvPr>
            <p:custDataLst>
              <p:tags r:id="rId7"/>
            </p:custDataLst>
          </p:nvPr>
        </p:nvSpPr>
        <p:spPr>
          <a:xfrm>
            <a:off x="6611740" y="3875550"/>
            <a:ext cx="108107" cy="108107"/>
          </a:xfrm>
          <a:prstGeom prst="ellipse">
            <a:avLst/>
          </a:prstGeom>
          <a:solidFill>
            <a:srgbClr val="AC956E"/>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1" name="椭圆 40"/>
          <p:cNvSpPr/>
          <p:nvPr>
            <p:custDataLst>
              <p:tags r:id="rId8"/>
            </p:custDataLst>
          </p:nvPr>
        </p:nvSpPr>
        <p:spPr>
          <a:xfrm>
            <a:off x="8213811" y="3031173"/>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42" name="椭圆 41"/>
          <p:cNvSpPr/>
          <p:nvPr>
            <p:custDataLst>
              <p:tags r:id="rId9"/>
            </p:custDataLst>
          </p:nvPr>
        </p:nvSpPr>
        <p:spPr>
          <a:xfrm>
            <a:off x="8314988" y="3132350"/>
            <a:ext cx="108107" cy="108107"/>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3" name="矩形 42"/>
          <p:cNvSpPr/>
          <p:nvPr>
            <p:custDataLst>
              <p:tags r:id="rId10"/>
            </p:custDataLst>
          </p:nvPr>
        </p:nvSpPr>
        <p:spPr>
          <a:xfrm>
            <a:off x="1399540" y="446024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世纪初</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3" name="矩形 52"/>
          <p:cNvSpPr/>
          <p:nvPr>
            <p:custDataLst>
              <p:tags r:id="rId11"/>
            </p:custDataLst>
          </p:nvPr>
        </p:nvSpPr>
        <p:spPr>
          <a:xfrm>
            <a:off x="3385185" y="264795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30—60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4" name="矩形 53"/>
          <p:cNvSpPr/>
          <p:nvPr>
            <p:custDataLst>
              <p:tags r:id="rId12"/>
            </p:custDataLst>
          </p:nvPr>
        </p:nvSpPr>
        <p:spPr>
          <a:xfrm>
            <a:off x="5059045" y="406336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60—70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5" name="矩形 54"/>
          <p:cNvSpPr/>
          <p:nvPr>
            <p:custDataLst>
              <p:tags r:id="rId13"/>
            </p:custDataLst>
          </p:nvPr>
        </p:nvSpPr>
        <p:spPr>
          <a:xfrm>
            <a:off x="7002145" y="217868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7</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现在</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6" name="文本框 55"/>
          <p:cNvSpPr txBox="1"/>
          <p:nvPr/>
        </p:nvSpPr>
        <p:spPr>
          <a:xfrm>
            <a:off x="1742440" y="4944745"/>
            <a:ext cx="2468880" cy="368300"/>
          </a:xfrm>
          <a:prstGeom prst="rect">
            <a:avLst/>
          </a:prstGeom>
          <a:noFill/>
        </p:spPr>
        <p:txBody>
          <a:bodyPr wrap="none" rtlCol="0" anchor="t">
            <a:spAutoFit/>
          </a:bodyPr>
          <a:p>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组织是封闭的理性模式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7" name="文本框 56"/>
          <p:cNvSpPr txBox="1"/>
          <p:nvPr/>
        </p:nvSpPr>
        <p:spPr>
          <a:xfrm>
            <a:off x="3613785" y="3132455"/>
            <a:ext cx="26974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组织是封闭的社会性模式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9" name="文本框 58"/>
          <p:cNvSpPr txBox="1"/>
          <p:nvPr/>
        </p:nvSpPr>
        <p:spPr>
          <a:xfrm>
            <a:off x="5835650" y="4547870"/>
            <a:ext cx="20116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组织是开放的模式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60" name="文本框 59"/>
          <p:cNvSpPr txBox="1"/>
          <p:nvPr/>
        </p:nvSpPr>
        <p:spPr>
          <a:xfrm>
            <a:off x="7230745" y="2663190"/>
            <a:ext cx="26974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组织是开放的社会性模式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10" name="文本框 9"/>
          <p:cNvSpPr txBox="1"/>
          <p:nvPr/>
        </p:nvSpPr>
        <p:spPr>
          <a:xfrm>
            <a:off x="6072505" y="5778500"/>
            <a:ext cx="4178935" cy="398780"/>
          </a:xfrm>
          <a:prstGeom prst="rect">
            <a:avLst/>
          </a:prstGeom>
          <a:noFill/>
        </p:spPr>
        <p:txBody>
          <a:bodyPr wrap="square" rtlCol="0">
            <a:spAutoFit/>
          </a:bodyPr>
          <a:p>
            <a:r>
              <a:rPr lang="zh-CN" altLang="en-US" sz="2000" b="1">
                <a:solidFill>
                  <a:srgbClr val="D85263"/>
                </a:solidFill>
                <a:latin typeface="微软雅黑" panose="020B0503020204020204" pitchFamily="34" charset="-122"/>
                <a:ea typeface="微软雅黑" panose="020B0503020204020204" pitchFamily="34" charset="-122"/>
              </a:rPr>
              <a:t>是一个从【   】到【   】的过程？</a:t>
            </a:r>
            <a:endParaRPr lang="zh-CN" altLang="en-US" sz="2000" b="1">
              <a:solidFill>
                <a:srgbClr val="D85263"/>
              </a:solidFill>
              <a:latin typeface="微软雅黑" panose="020B0503020204020204" pitchFamily="34" charset="-122"/>
              <a:ea typeface="微软雅黑" panose="020B0503020204020204" pitchFamily="34" charset="-122"/>
            </a:endParaRPr>
          </a:p>
        </p:txBody>
      </p:sp>
      <p:sp>
        <p:nvSpPr>
          <p:cNvPr id="5" name="文本占位符 21"/>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r>
              <a:t>0.2.3 </a:t>
            </a:r>
            <a:r>
              <a:rPr lang="zh-CN" altLang="en-US"/>
              <a:t>组织行为学的学科发展</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342900" indent="-342900">
              <a:buFont typeface="Wingdings" panose="05000000000000000000" charset="0"/>
              <a:buChar char=""/>
            </a:pPr>
            <a:r>
              <a:rPr lang="zh-CN" altLang="en-US" sz="2800" b="1">
                <a:sym typeface="+mn-ea"/>
              </a:rPr>
              <a:t>组织行为学的学科发展</a:t>
            </a:r>
            <a:endParaRPr lang="zh-CN" altLang="en-US" b="1"/>
          </a:p>
          <a:p>
            <a:endParaRPr lang="zh-CN" altLang="en-US"/>
          </a:p>
        </p:txBody>
      </p:sp>
      <p:grpSp>
        <p:nvGrpSpPr>
          <p:cNvPr id="6" name="组合 5"/>
          <p:cNvGrpSpPr/>
          <p:nvPr/>
        </p:nvGrpSpPr>
        <p:grpSpPr>
          <a:xfrm>
            <a:off x="7847330" y="65405"/>
            <a:ext cx="4318635" cy="1019810"/>
            <a:chOff x="6039" y="2848"/>
            <a:chExt cx="10288" cy="2419"/>
          </a:xfrm>
        </p:grpSpPr>
        <p:sp>
          <p:nvSpPr>
            <p:cNvPr id="8" name="圆角矩形 7"/>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5"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6"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8" name="直接箭头连接符 17"/>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20" name="直接连接符 19"/>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组织行为学的学科发展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33" name="任意多边形 32"/>
          <p:cNvSpPr/>
          <p:nvPr>
            <p:custDataLst>
              <p:tags r:id="rId1"/>
            </p:custDataLst>
          </p:nvPr>
        </p:nvSpPr>
        <p:spPr>
          <a:xfrm>
            <a:off x="3365656" y="3194158"/>
            <a:ext cx="5006970" cy="986361"/>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 name="connsiteX0-375" fmla="*/ 0 w 7013359"/>
              <a:gd name="connsiteY0-376" fmla="*/ 1420427 h 1420427"/>
              <a:gd name="connsiteX1-377" fmla="*/ 1340527 w 7013359"/>
              <a:gd name="connsiteY1-378" fmla="*/ 887766 h 1420427"/>
              <a:gd name="connsiteX2-379" fmla="*/ 2807332 w 7013359"/>
              <a:gd name="connsiteY2-380" fmla="*/ 1132227 h 1420427"/>
              <a:gd name="connsiteX3-381" fmla="*/ 4276863 w 7013359"/>
              <a:gd name="connsiteY3-382" fmla="*/ 530927 h 1420427"/>
              <a:gd name="connsiteX4-383" fmla="*/ 5734974 w 7013359"/>
              <a:gd name="connsiteY4-384" fmla="*/ 585926 h 1420427"/>
              <a:gd name="connsiteX5-385" fmla="*/ 7013359 w 7013359"/>
              <a:gd name="connsiteY5-386" fmla="*/ 0 h 1420427"/>
              <a:gd name="connsiteX0-387" fmla="*/ 0 w 5734974"/>
              <a:gd name="connsiteY0-388" fmla="*/ 903680 h 903680"/>
              <a:gd name="connsiteX1-389" fmla="*/ 1340527 w 5734974"/>
              <a:gd name="connsiteY1-390" fmla="*/ 371019 h 903680"/>
              <a:gd name="connsiteX2-391" fmla="*/ 2807332 w 5734974"/>
              <a:gd name="connsiteY2-392" fmla="*/ 615480 h 903680"/>
              <a:gd name="connsiteX3-393" fmla="*/ 4276863 w 5734974"/>
              <a:gd name="connsiteY3-394" fmla="*/ 14180 h 903680"/>
              <a:gd name="connsiteX4-395" fmla="*/ 5734974 w 5734974"/>
              <a:gd name="connsiteY4-396" fmla="*/ 69179 h 903680"/>
              <a:gd name="connsiteX0-397" fmla="*/ 0 w 5734974"/>
              <a:gd name="connsiteY0-398" fmla="*/ 1129776 h 1129776"/>
              <a:gd name="connsiteX1-399" fmla="*/ 1340527 w 5734974"/>
              <a:gd name="connsiteY1-400" fmla="*/ 597115 h 1129776"/>
              <a:gd name="connsiteX2-401" fmla="*/ 2807332 w 5734974"/>
              <a:gd name="connsiteY2-402" fmla="*/ 841576 h 1129776"/>
              <a:gd name="connsiteX3-403" fmla="*/ 4276863 w 5734974"/>
              <a:gd name="connsiteY3-404" fmla="*/ 240276 h 1129776"/>
              <a:gd name="connsiteX4-405" fmla="*/ 5734974 w 5734974"/>
              <a:gd name="connsiteY4-406" fmla="*/ 0 h 1129776"/>
              <a:gd name="connsiteX0-407" fmla="*/ 0 w 5734974"/>
              <a:gd name="connsiteY0-408" fmla="*/ 1131360 h 1131360"/>
              <a:gd name="connsiteX1-409" fmla="*/ 1340527 w 5734974"/>
              <a:gd name="connsiteY1-410" fmla="*/ 598699 h 1131360"/>
              <a:gd name="connsiteX2-411" fmla="*/ 2807332 w 5734974"/>
              <a:gd name="connsiteY2-412" fmla="*/ 843160 h 1131360"/>
              <a:gd name="connsiteX3-413" fmla="*/ 4276863 w 5734974"/>
              <a:gd name="connsiteY3-414" fmla="*/ 241860 h 1131360"/>
              <a:gd name="connsiteX4-415" fmla="*/ 5734974 w 5734974"/>
              <a:gd name="connsiteY4-416" fmla="*/ 1584 h 1131360"/>
              <a:gd name="connsiteX0-417" fmla="*/ 0 w 5734974"/>
              <a:gd name="connsiteY0-418" fmla="*/ 1131360 h 1131360"/>
              <a:gd name="connsiteX1-419" fmla="*/ 1835827 w 5734974"/>
              <a:gd name="connsiteY1-420" fmla="*/ 598699 h 1131360"/>
              <a:gd name="connsiteX2-421" fmla="*/ 2807332 w 5734974"/>
              <a:gd name="connsiteY2-422" fmla="*/ 843160 h 1131360"/>
              <a:gd name="connsiteX3-423" fmla="*/ 4276863 w 5734974"/>
              <a:gd name="connsiteY3-424" fmla="*/ 241860 h 1131360"/>
              <a:gd name="connsiteX4-425" fmla="*/ 5734974 w 5734974"/>
              <a:gd name="connsiteY4-426" fmla="*/ 1584 h 1131360"/>
              <a:gd name="connsiteX0-427" fmla="*/ 0 w 5734974"/>
              <a:gd name="connsiteY0-428" fmla="*/ 1131360 h 1131360"/>
              <a:gd name="connsiteX1-429" fmla="*/ 1835827 w 5734974"/>
              <a:gd name="connsiteY1-430" fmla="*/ 598699 h 1131360"/>
              <a:gd name="connsiteX2-431" fmla="*/ 3759832 w 5734974"/>
              <a:gd name="connsiteY2-432" fmla="*/ 843160 h 1131360"/>
              <a:gd name="connsiteX3-433" fmla="*/ 4276863 w 5734974"/>
              <a:gd name="connsiteY3-434" fmla="*/ 241860 h 1131360"/>
              <a:gd name="connsiteX4-435" fmla="*/ 5734974 w 5734974"/>
              <a:gd name="connsiteY4-436" fmla="*/ 1584 h 1131360"/>
              <a:gd name="connsiteX0-437" fmla="*/ 0 w 5734974"/>
              <a:gd name="connsiteY0-438" fmla="*/ 1129776 h 1129776"/>
              <a:gd name="connsiteX1-439" fmla="*/ 1835827 w 5734974"/>
              <a:gd name="connsiteY1-440" fmla="*/ 597115 h 1129776"/>
              <a:gd name="connsiteX2-441" fmla="*/ 3759832 w 5734974"/>
              <a:gd name="connsiteY2-442" fmla="*/ 841576 h 1129776"/>
              <a:gd name="connsiteX3-443" fmla="*/ 5734974 w 5734974"/>
              <a:gd name="connsiteY3-444" fmla="*/ 0 h 1129776"/>
              <a:gd name="connsiteX0-445" fmla="*/ 0 w 5734974"/>
              <a:gd name="connsiteY0-446" fmla="*/ 1129776 h 1129776"/>
              <a:gd name="connsiteX1-447" fmla="*/ 1821540 w 5734974"/>
              <a:gd name="connsiteY1-448" fmla="*/ 592352 h 1129776"/>
              <a:gd name="connsiteX2-449" fmla="*/ 3759832 w 5734974"/>
              <a:gd name="connsiteY2-450" fmla="*/ 841576 h 1129776"/>
              <a:gd name="connsiteX3-451" fmla="*/ 5734974 w 5734974"/>
              <a:gd name="connsiteY3-452" fmla="*/ 0 h 1129776"/>
              <a:gd name="connsiteX0-453" fmla="*/ 0 w 5734974"/>
              <a:gd name="connsiteY0-454" fmla="*/ 1129776 h 1129776"/>
              <a:gd name="connsiteX1-455" fmla="*/ 1821540 w 5734974"/>
              <a:gd name="connsiteY1-456" fmla="*/ 592352 h 1129776"/>
              <a:gd name="connsiteX2-457" fmla="*/ 3783644 w 5734974"/>
              <a:gd name="connsiteY2-458" fmla="*/ 846338 h 1129776"/>
              <a:gd name="connsiteX3-459" fmla="*/ 5734974 w 5734974"/>
              <a:gd name="connsiteY3-460" fmla="*/ 0 h 1129776"/>
              <a:gd name="connsiteX0-461" fmla="*/ 0 w 5734974"/>
              <a:gd name="connsiteY0-462" fmla="*/ 1129776 h 1129776"/>
              <a:gd name="connsiteX1-463" fmla="*/ 1821540 w 5734974"/>
              <a:gd name="connsiteY1-464" fmla="*/ 592352 h 1129776"/>
              <a:gd name="connsiteX2-465" fmla="*/ 3783644 w 5734974"/>
              <a:gd name="connsiteY2-466" fmla="*/ 846338 h 1129776"/>
              <a:gd name="connsiteX3-467" fmla="*/ 5734974 w 5734974"/>
              <a:gd name="connsiteY3-468" fmla="*/ 0 h 1129776"/>
              <a:gd name="connsiteX0-469" fmla="*/ 0 w 5734974"/>
              <a:gd name="connsiteY0-470" fmla="*/ 1129776 h 1129776"/>
              <a:gd name="connsiteX1-471" fmla="*/ 1821540 w 5734974"/>
              <a:gd name="connsiteY1-472" fmla="*/ 592352 h 1129776"/>
              <a:gd name="connsiteX2-473" fmla="*/ 3783644 w 5734974"/>
              <a:gd name="connsiteY2-474" fmla="*/ 846338 h 1129776"/>
              <a:gd name="connsiteX3-475" fmla="*/ 5734974 w 5734974"/>
              <a:gd name="connsiteY3-476" fmla="*/ 0 h 1129776"/>
              <a:gd name="connsiteX0-477" fmla="*/ 0 w 5734974"/>
              <a:gd name="connsiteY0-478" fmla="*/ 1129776 h 1129776"/>
              <a:gd name="connsiteX1-479" fmla="*/ 1821540 w 5734974"/>
              <a:gd name="connsiteY1-480" fmla="*/ 592352 h 1129776"/>
              <a:gd name="connsiteX2-481" fmla="*/ 3783644 w 5734974"/>
              <a:gd name="connsiteY2-482" fmla="*/ 846338 h 1129776"/>
              <a:gd name="connsiteX3-483" fmla="*/ 5734974 w 5734974"/>
              <a:gd name="connsiteY3-484" fmla="*/ 0 h 1129776"/>
            </a:gdLst>
            <a:ahLst/>
            <a:cxnLst>
              <a:cxn ang="0">
                <a:pos x="connsiteX0-477" y="connsiteY0-478"/>
              </a:cxn>
              <a:cxn ang="0">
                <a:pos x="connsiteX1-479" y="connsiteY1-480"/>
              </a:cxn>
              <a:cxn ang="0">
                <a:pos x="connsiteX2-481" y="connsiteY2-482"/>
              </a:cxn>
              <a:cxn ang="0">
                <a:pos x="connsiteX3-483" y="connsiteY3-484"/>
              </a:cxn>
            </a:cxnLst>
            <a:rect l="l" t="t" r="r" b="b"/>
            <a:pathLst>
              <a:path w="5734974" h="1129776">
                <a:moveTo>
                  <a:pt x="0" y="1129776"/>
                </a:moveTo>
                <a:cubicBezTo>
                  <a:pt x="125767" y="932988"/>
                  <a:pt x="1190933" y="639592"/>
                  <a:pt x="1821540" y="592352"/>
                </a:cubicBezTo>
                <a:cubicBezTo>
                  <a:pt x="2452147" y="545112"/>
                  <a:pt x="3139871" y="1021263"/>
                  <a:pt x="3783644" y="846338"/>
                </a:cubicBezTo>
                <a:cubicBezTo>
                  <a:pt x="4427417" y="671413"/>
                  <a:pt x="5018158" y="70023"/>
                  <a:pt x="5734974" y="0"/>
                </a:cubicBezTo>
              </a:path>
            </a:pathLst>
          </a:custGeom>
          <a:noFill/>
          <a:ln w="19050">
            <a:solidFill>
              <a:srgbClr val="303030">
                <a:lumMod val="40000"/>
                <a:lumOff val="60000"/>
              </a:srgbClr>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solidFill>
                <a:srgbClr val="FFFFFF"/>
              </a:solidFill>
            </a:endParaRPr>
          </a:p>
        </p:txBody>
      </p:sp>
      <p:sp>
        <p:nvSpPr>
          <p:cNvPr id="34" name="椭圆 33"/>
          <p:cNvSpPr/>
          <p:nvPr>
            <p:custDataLst>
              <p:tags r:id="rId2"/>
            </p:custDataLst>
          </p:nvPr>
        </p:nvSpPr>
        <p:spPr>
          <a:xfrm>
            <a:off x="3104066" y="4149946"/>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6" name="椭圆 35"/>
          <p:cNvSpPr/>
          <p:nvPr>
            <p:custDataLst>
              <p:tags r:id="rId3"/>
            </p:custDataLst>
          </p:nvPr>
        </p:nvSpPr>
        <p:spPr>
          <a:xfrm>
            <a:off x="3205243" y="4251123"/>
            <a:ext cx="108107" cy="108107"/>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37" name="椭圆 36"/>
          <p:cNvSpPr/>
          <p:nvPr>
            <p:custDataLst>
              <p:tags r:id="rId4"/>
            </p:custDataLst>
          </p:nvPr>
        </p:nvSpPr>
        <p:spPr>
          <a:xfrm>
            <a:off x="4807314" y="3560891"/>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8" name="椭圆 37"/>
          <p:cNvSpPr/>
          <p:nvPr>
            <p:custDataLst>
              <p:tags r:id="rId5"/>
            </p:custDataLst>
          </p:nvPr>
        </p:nvSpPr>
        <p:spPr>
          <a:xfrm>
            <a:off x="4908491" y="3662068"/>
            <a:ext cx="108107" cy="108107"/>
          </a:xfrm>
          <a:prstGeom prst="ellipse">
            <a:avLst/>
          </a:prstGeom>
          <a:solidFill>
            <a:srgbClr val="726056"/>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39" name="椭圆 38"/>
          <p:cNvSpPr/>
          <p:nvPr>
            <p:custDataLst>
              <p:tags r:id="rId6"/>
            </p:custDataLst>
          </p:nvPr>
        </p:nvSpPr>
        <p:spPr>
          <a:xfrm>
            <a:off x="6510563" y="3774373"/>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40" name="椭圆 39"/>
          <p:cNvSpPr/>
          <p:nvPr>
            <p:custDataLst>
              <p:tags r:id="rId7"/>
            </p:custDataLst>
          </p:nvPr>
        </p:nvSpPr>
        <p:spPr>
          <a:xfrm>
            <a:off x="6611740" y="3875550"/>
            <a:ext cx="108107" cy="108107"/>
          </a:xfrm>
          <a:prstGeom prst="ellipse">
            <a:avLst/>
          </a:prstGeom>
          <a:solidFill>
            <a:srgbClr val="AC956E"/>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1" name="椭圆 40"/>
          <p:cNvSpPr/>
          <p:nvPr>
            <p:custDataLst>
              <p:tags r:id="rId8"/>
            </p:custDataLst>
          </p:nvPr>
        </p:nvSpPr>
        <p:spPr>
          <a:xfrm>
            <a:off x="8213811" y="3031173"/>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42" name="椭圆 41"/>
          <p:cNvSpPr/>
          <p:nvPr>
            <p:custDataLst>
              <p:tags r:id="rId9"/>
            </p:custDataLst>
          </p:nvPr>
        </p:nvSpPr>
        <p:spPr>
          <a:xfrm>
            <a:off x="8314988" y="3132350"/>
            <a:ext cx="108107" cy="108107"/>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3" name="矩形 42"/>
          <p:cNvSpPr/>
          <p:nvPr>
            <p:custDataLst>
              <p:tags r:id="rId10"/>
            </p:custDataLst>
          </p:nvPr>
        </p:nvSpPr>
        <p:spPr>
          <a:xfrm>
            <a:off x="1399540" y="446024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世纪初</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3" name="矩形 52"/>
          <p:cNvSpPr/>
          <p:nvPr>
            <p:custDataLst>
              <p:tags r:id="rId11"/>
            </p:custDataLst>
          </p:nvPr>
        </p:nvSpPr>
        <p:spPr>
          <a:xfrm>
            <a:off x="3385185" y="264795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30—60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4" name="矩形 53"/>
          <p:cNvSpPr/>
          <p:nvPr>
            <p:custDataLst>
              <p:tags r:id="rId12"/>
            </p:custDataLst>
          </p:nvPr>
        </p:nvSpPr>
        <p:spPr>
          <a:xfrm>
            <a:off x="5059045" y="406336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60—70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5" name="矩形 54"/>
          <p:cNvSpPr/>
          <p:nvPr>
            <p:custDataLst>
              <p:tags r:id="rId13"/>
            </p:custDataLst>
          </p:nvPr>
        </p:nvSpPr>
        <p:spPr>
          <a:xfrm>
            <a:off x="7002145" y="217868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7</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现在</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6" name="文本框 55"/>
          <p:cNvSpPr txBox="1"/>
          <p:nvPr/>
        </p:nvSpPr>
        <p:spPr>
          <a:xfrm>
            <a:off x="1742440" y="4944745"/>
            <a:ext cx="2468880" cy="368300"/>
          </a:xfrm>
          <a:prstGeom prst="rect">
            <a:avLst/>
          </a:prstGeom>
          <a:noFill/>
        </p:spPr>
        <p:txBody>
          <a:bodyPr wrap="none" rtlCol="0" anchor="t">
            <a:spAutoFit/>
          </a:bodyPr>
          <a:p>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组织是封闭的理性模式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7" name="文本框 56"/>
          <p:cNvSpPr txBox="1"/>
          <p:nvPr/>
        </p:nvSpPr>
        <p:spPr>
          <a:xfrm>
            <a:off x="3613785" y="3132455"/>
            <a:ext cx="26974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组织是封闭的社会性模式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9" name="文本框 58"/>
          <p:cNvSpPr txBox="1"/>
          <p:nvPr/>
        </p:nvSpPr>
        <p:spPr>
          <a:xfrm>
            <a:off x="5835650" y="4547870"/>
            <a:ext cx="20116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组织是开放的模式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60" name="文本框 59"/>
          <p:cNvSpPr txBox="1"/>
          <p:nvPr/>
        </p:nvSpPr>
        <p:spPr>
          <a:xfrm>
            <a:off x="7230745" y="2663190"/>
            <a:ext cx="26974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组织是开放的社会性模式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10" name="文本框 9"/>
          <p:cNvSpPr txBox="1"/>
          <p:nvPr/>
        </p:nvSpPr>
        <p:spPr>
          <a:xfrm>
            <a:off x="6072505" y="5778500"/>
            <a:ext cx="4441825" cy="398780"/>
          </a:xfrm>
          <a:prstGeom prst="rect">
            <a:avLst/>
          </a:prstGeom>
          <a:noFill/>
        </p:spPr>
        <p:txBody>
          <a:bodyPr wrap="square" rtlCol="0">
            <a:spAutoFit/>
          </a:bodyPr>
          <a:p>
            <a:r>
              <a:rPr lang="zh-CN" altLang="en-US" sz="2000" b="1">
                <a:solidFill>
                  <a:srgbClr val="D85263"/>
                </a:solidFill>
                <a:latin typeface="微软雅黑" panose="020B0503020204020204" pitchFamily="34" charset="-122"/>
                <a:ea typeface="微软雅黑" panose="020B0503020204020204" pitchFamily="34" charset="-122"/>
              </a:rPr>
              <a:t>是一个从【封闭】到【开放】的过程？</a:t>
            </a:r>
            <a:endParaRPr lang="zh-CN" altLang="en-US" sz="2000" b="1">
              <a:solidFill>
                <a:srgbClr val="D85263"/>
              </a:solidFill>
              <a:latin typeface="微软雅黑" panose="020B0503020204020204" pitchFamily="34" charset="-122"/>
              <a:ea typeface="微软雅黑" panose="020B0503020204020204" pitchFamily="34" charset="-122"/>
            </a:endParaRPr>
          </a:p>
        </p:txBody>
      </p:sp>
      <p:sp>
        <p:nvSpPr>
          <p:cNvPr id="7" name="文本占位符 21"/>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r>
              <a:t>0.2.3 </a:t>
            </a:r>
            <a:r>
              <a:rPr lang="zh-CN" altLang="en-US"/>
              <a:t>组织行为学的学科发展</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342900" indent="-342900">
              <a:buFont typeface="Wingdings" panose="05000000000000000000" charset="0"/>
              <a:buChar char=""/>
            </a:pPr>
            <a:r>
              <a:rPr lang="zh-CN" altLang="en-US" sz="2800" b="1">
                <a:sym typeface="+mn-ea"/>
              </a:rPr>
              <a:t>组织行为学的学科发展</a:t>
            </a:r>
            <a:endParaRPr lang="zh-CN" altLang="en-US" b="1"/>
          </a:p>
          <a:p>
            <a:endParaRPr lang="zh-CN" altLang="en-US"/>
          </a:p>
        </p:txBody>
      </p:sp>
      <p:grpSp>
        <p:nvGrpSpPr>
          <p:cNvPr id="6" name="组合 5"/>
          <p:cNvGrpSpPr/>
          <p:nvPr/>
        </p:nvGrpSpPr>
        <p:grpSpPr>
          <a:xfrm>
            <a:off x="7847330" y="65405"/>
            <a:ext cx="4318635" cy="1019810"/>
            <a:chOff x="6039" y="2848"/>
            <a:chExt cx="10288" cy="2419"/>
          </a:xfrm>
        </p:grpSpPr>
        <p:sp>
          <p:nvSpPr>
            <p:cNvPr id="8" name="圆角矩形 7"/>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5"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6"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8" name="直接箭头连接符 17"/>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20" name="直接连接符 19"/>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组织行为学的学科发展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34" name="椭圆 33"/>
          <p:cNvSpPr/>
          <p:nvPr>
            <p:custDataLst>
              <p:tags r:id="rId1"/>
            </p:custDataLst>
          </p:nvPr>
        </p:nvSpPr>
        <p:spPr>
          <a:xfrm>
            <a:off x="3103880" y="4149725"/>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6" name="椭圆 35"/>
          <p:cNvSpPr/>
          <p:nvPr>
            <p:custDataLst>
              <p:tags r:id="rId2"/>
            </p:custDataLst>
          </p:nvPr>
        </p:nvSpPr>
        <p:spPr>
          <a:xfrm>
            <a:off x="3205480" y="4251325"/>
            <a:ext cx="107950" cy="107950"/>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3" name="矩形 42"/>
          <p:cNvSpPr/>
          <p:nvPr>
            <p:custDataLst>
              <p:tags r:id="rId3"/>
            </p:custDataLst>
          </p:nvPr>
        </p:nvSpPr>
        <p:spPr>
          <a:xfrm>
            <a:off x="1399540" y="446024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世纪初</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6" name="文本框 55"/>
          <p:cNvSpPr txBox="1"/>
          <p:nvPr/>
        </p:nvSpPr>
        <p:spPr>
          <a:xfrm>
            <a:off x="1742440" y="4944745"/>
            <a:ext cx="2468880" cy="368300"/>
          </a:xfrm>
          <a:prstGeom prst="rect">
            <a:avLst/>
          </a:prstGeom>
          <a:noFill/>
        </p:spPr>
        <p:txBody>
          <a:bodyPr wrap="none" rtlCol="0" anchor="t">
            <a:spAutoFit/>
          </a:bodyPr>
          <a:p>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组织是封闭的理性模式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graphicFrame>
        <p:nvGraphicFramePr>
          <p:cNvPr id="5" name="表格 4"/>
          <p:cNvGraphicFramePr/>
          <p:nvPr/>
        </p:nvGraphicFramePr>
        <p:xfrm>
          <a:off x="5376545" y="2759075"/>
          <a:ext cx="3469640" cy="1600200"/>
        </p:xfrm>
        <a:graphic>
          <a:graphicData uri="http://schemas.openxmlformats.org/drawingml/2006/table">
            <a:tbl>
              <a:tblPr firstRow="1" bandRow="1">
                <a:tableStyleId>{5C22544A-7EE6-4342-B048-85BDC9FD1C3A}</a:tableStyleId>
              </a:tblPr>
              <a:tblGrid>
                <a:gridCol w="985520"/>
                <a:gridCol w="2484120"/>
              </a:tblGrid>
              <a:tr h="396240">
                <a:tc>
                  <a:txBody>
                    <a:bodyPr/>
                    <a:p>
                      <a:pPr algn="ctr" fontAlgn="auto">
                        <a:lnSpc>
                          <a:spcPct val="100000"/>
                        </a:lnSpc>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人物</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auto">
                        <a:lnSpc>
                          <a:spcPct val="100000"/>
                        </a:lnSpc>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称号</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96240">
                <a:tc>
                  <a:txBody>
                    <a:bodyPr/>
                    <a:p>
                      <a:pPr algn="ctr" fontAlgn="auto">
                        <a:lnSpc>
                          <a:spcPct val="100000"/>
                        </a:lnSpc>
                        <a:buNone/>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泰勒</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auto">
                        <a:lnSpc>
                          <a:spcPct val="100000"/>
                        </a:lnSpc>
                        <a:buNone/>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科学管理之父</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411480">
                <a:tc>
                  <a:txBody>
                    <a:bodyPr/>
                    <a:p>
                      <a:pPr algn="ctr" fontAlgn="auto">
                        <a:lnSpc>
                          <a:spcPct val="100000"/>
                        </a:lnSpc>
                        <a:buNone/>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韦伯</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auto">
                        <a:lnSpc>
                          <a:spcPct val="100000"/>
                        </a:lnSpc>
                        <a:buNone/>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行政组织理论之父</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96240">
                <a:tc>
                  <a:txBody>
                    <a:bodyPr/>
                    <a:p>
                      <a:pPr algn="ctr" fontAlgn="auto">
                        <a:lnSpc>
                          <a:spcPct val="100000"/>
                        </a:lnSpc>
                        <a:buNone/>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法约尔</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auto">
                        <a:lnSpc>
                          <a:spcPct val="100000"/>
                        </a:lnSpc>
                        <a:buNone/>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经营管理之父</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24" name="文本框 23"/>
          <p:cNvSpPr txBox="1"/>
          <p:nvPr/>
        </p:nvSpPr>
        <p:spPr>
          <a:xfrm>
            <a:off x="5376545" y="4460240"/>
            <a:ext cx="6130925" cy="1014730"/>
          </a:xfrm>
          <a:prstGeom prst="rect">
            <a:avLst/>
          </a:prstGeom>
          <a:solidFill>
            <a:schemeClr val="bg1">
              <a:lumMod val="95000"/>
            </a:schemeClr>
          </a:solidFill>
          <a:ln w="28575">
            <a:solidFill>
              <a:schemeClr val="bg1">
                <a:lumMod val="95000"/>
              </a:schemeClr>
            </a:solidFill>
          </a:ln>
        </p:spPr>
        <p:txBody>
          <a:bodyPr wrap="square" rtlCol="0">
            <a:spAutoFit/>
          </a:bodyPr>
          <a:p>
            <a:pPr fontAlgn="auto">
              <a:lnSpc>
                <a:spcPct val="150000"/>
              </a:lnSpc>
            </a:pPr>
            <a:r>
              <a:rPr lang="zh-CN" altLang="en-US" sz="2000" b="1">
                <a:solidFill>
                  <a:srgbClr val="FF0000"/>
                </a:solidFill>
                <a:latin typeface="微软雅黑" panose="020B0503020204020204" pitchFamily="34" charset="-122"/>
                <a:ea typeface="微软雅黑" panose="020B0503020204020204" pitchFamily="34" charset="-122"/>
              </a:rPr>
              <a:t>答题秘诀：</a:t>
            </a:r>
            <a:endParaRPr lang="zh-CN" altLang="en-US" sz="2000" b="1">
              <a:solidFill>
                <a:srgbClr val="FF0000"/>
              </a:solidFill>
              <a:latin typeface="微软雅黑" panose="020B0503020204020204" pitchFamily="34" charset="-122"/>
              <a:ea typeface="微软雅黑" panose="020B0503020204020204" pitchFamily="34" charset="-122"/>
            </a:endParaRPr>
          </a:p>
          <a:p>
            <a:pPr fontAlgn="auto">
              <a:lnSpc>
                <a:spcPct val="150000"/>
              </a:lnSpc>
            </a:pPr>
            <a:r>
              <a:rPr lang="zh-CN" altLang="en-US" sz="2000" b="1">
                <a:latin typeface="微软雅黑" panose="020B0503020204020204" pitchFamily="34" charset="-122"/>
                <a:ea typeface="微软雅黑" panose="020B0503020204020204" pitchFamily="34" charset="-122"/>
              </a:rPr>
              <a:t>围脖是织出来；泰勒是学习好的；经营是受法约束的</a:t>
            </a:r>
            <a:endParaRPr lang="zh-CN" altLang="en-US" sz="2000" b="1">
              <a:latin typeface="微软雅黑" panose="020B0503020204020204" pitchFamily="34" charset="-122"/>
              <a:ea typeface="微软雅黑" panose="020B0503020204020204" pitchFamily="34" charset="-122"/>
            </a:endParaRPr>
          </a:p>
        </p:txBody>
      </p:sp>
      <p:sp>
        <p:nvSpPr>
          <p:cNvPr id="7" name="圆角右箭头 6"/>
          <p:cNvSpPr/>
          <p:nvPr/>
        </p:nvSpPr>
        <p:spPr>
          <a:xfrm>
            <a:off x="3205480" y="3175635"/>
            <a:ext cx="1240155" cy="507365"/>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9" name="文本占位符 21"/>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r>
              <a:t>0.2.3 </a:t>
            </a:r>
            <a:r>
              <a:rPr lang="zh-CN" altLang="en-US"/>
              <a:t>组织行为学的学科发展</a:t>
            </a:r>
            <a:endParaRPr lang="zh-CN" altLang="en-US"/>
          </a:p>
        </p:txBody>
      </p:sp>
      <p:sp>
        <p:nvSpPr>
          <p:cNvPr id="10" name="文本框 9"/>
          <p:cNvSpPr txBox="1"/>
          <p:nvPr/>
        </p:nvSpPr>
        <p:spPr>
          <a:xfrm>
            <a:off x="-13970" y="-3683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0.2.3.1第一阶段</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a:xfrm>
            <a:off x="929640" y="249555"/>
            <a:ext cx="6974840" cy="815340"/>
          </a:xfrm>
        </p:spPr>
        <p:txBody>
          <a:bodyPr/>
          <a:p>
            <a:r>
              <a:rPr lang="zh-CN" altLang="en-US"/>
              <a:t>考试题型</a:t>
            </a:r>
            <a:endParaRPr lang="zh-CN" altLang="en-US"/>
          </a:p>
        </p:txBody>
      </p:sp>
      <p:graphicFrame>
        <p:nvGraphicFramePr>
          <p:cNvPr id="4" name="表格 3"/>
          <p:cNvGraphicFramePr>
            <a:graphicFrameLocks noGrp="1"/>
          </p:cNvGraphicFramePr>
          <p:nvPr/>
        </p:nvGraphicFramePr>
        <p:xfrm>
          <a:off x="2886075" y="2186940"/>
          <a:ext cx="4933950" cy="3200400"/>
        </p:xfrm>
        <a:graphic>
          <a:graphicData uri="http://schemas.openxmlformats.org/drawingml/2006/table">
            <a:tbl>
              <a:tblPr firstRow="1" bandRow="1">
                <a:tableStyleId>{5C22544A-7EE6-4342-B048-85BDC9FD1C3A}</a:tableStyleId>
              </a:tblPr>
              <a:tblGrid>
                <a:gridCol w="1721485"/>
                <a:gridCol w="1654175"/>
                <a:gridCol w="1558290"/>
              </a:tblGrid>
              <a:tr h="457200">
                <a:tc>
                  <a:txBody>
                    <a:bodyPr/>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题型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题数</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分值</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p>
                      <a:pPr algn="ct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单选</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25</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p>
                      <a:pPr algn="ct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多选</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p>
                      <a:pPr algn="ct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名词解释</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p>
                      <a:pPr algn="ct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简答</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6</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p>
                      <a:pPr algn="ct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论述题</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pPr algn="ct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10</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p>
            <a:pPr algn="l"/>
            <a:r>
              <a:rPr lang="zh-CN" altLang="en-US"/>
              <a:t>x理论和y理论</a:t>
            </a:r>
            <a:endParaRPr lang="zh-CN" altLang="en-US"/>
          </a:p>
        </p:txBody>
      </p:sp>
      <p:sp>
        <p:nvSpPr>
          <p:cNvPr id="4" name="文本框 3"/>
          <p:cNvSpPr txBox="1"/>
          <p:nvPr/>
        </p:nvSpPr>
        <p:spPr>
          <a:xfrm>
            <a:off x="1463040" y="1521460"/>
            <a:ext cx="7658100" cy="1938020"/>
          </a:xfrm>
          <a:prstGeom prst="rect">
            <a:avLst/>
          </a:prstGeom>
          <a:noFill/>
          <a:ln w="12700" cmpd="sng">
            <a:solidFill>
              <a:schemeClr val="tx1">
                <a:lumMod val="85000"/>
                <a:lumOff val="15000"/>
              </a:schemeClr>
            </a:solidFill>
            <a:prstDash val="solid"/>
          </a:ln>
        </p:spPr>
        <p:txBody>
          <a:bodyPr wrap="square" rtlCol="0">
            <a:spAutoFit/>
          </a:bodyPr>
          <a:p>
            <a:r>
              <a:rPr lang="en-US" altLang="zh-CN" sz="2000" b="1">
                <a:latin typeface="华文楷体" panose="02010600040101010101" charset="-122"/>
                <a:ea typeface="华文楷体" panose="02010600040101010101" charset="-122"/>
              </a:rPr>
              <a:t>X</a:t>
            </a:r>
            <a:r>
              <a:rPr lang="zh-CN" altLang="en-US" sz="2000" b="1">
                <a:latin typeface="华文楷体" panose="02010600040101010101" charset="-122"/>
                <a:ea typeface="华文楷体" panose="02010600040101010101" charset="-122"/>
              </a:rPr>
              <a:t>理论基本观点：</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a:t>
            </a:r>
            <a:r>
              <a:rPr lang="en-US" altLang="zh-CN" sz="2000" b="1">
                <a:latin typeface="华文楷体" panose="02010600040101010101" charset="-122"/>
                <a:ea typeface="华文楷体" panose="02010600040101010101" charset="-122"/>
              </a:rPr>
              <a:t>1</a:t>
            </a:r>
            <a:r>
              <a:rPr lang="zh-CN" altLang="en-US" sz="2000" b="1">
                <a:latin typeface="华文楷体" panose="02010600040101010101" charset="-122"/>
                <a:ea typeface="华文楷体" panose="02010600040101010101" charset="-122"/>
              </a:rPr>
              <a:t>）多数人天生就是</a:t>
            </a:r>
            <a:r>
              <a:rPr lang="zh-CN" altLang="en-US" sz="2000" b="1" u="sng">
                <a:solidFill>
                  <a:srgbClr val="C00000"/>
                </a:solidFill>
                <a:latin typeface="华文楷体" panose="02010600040101010101" charset="-122"/>
                <a:ea typeface="华文楷体" panose="02010600040101010101" charset="-122"/>
              </a:rPr>
              <a:t>懒惰</a:t>
            </a:r>
            <a:r>
              <a:rPr lang="zh-CN" altLang="en-US" sz="2000" b="1">
                <a:latin typeface="华文楷体" panose="02010600040101010101" charset="-122"/>
                <a:ea typeface="华文楷体" panose="02010600040101010101" charset="-122"/>
              </a:rPr>
              <a:t>的，都尽可能</a:t>
            </a:r>
            <a:r>
              <a:rPr lang="zh-CN" altLang="en-US" sz="2000" b="1" u="sng">
                <a:solidFill>
                  <a:srgbClr val="C00000"/>
                </a:solidFill>
                <a:latin typeface="华文楷体" panose="02010600040101010101" charset="-122"/>
                <a:ea typeface="华文楷体" panose="02010600040101010101" charset="-122"/>
              </a:rPr>
              <a:t>逃避工作</a:t>
            </a:r>
            <a:r>
              <a:rPr lang="zh-CN" altLang="en-US" sz="2000" b="1">
                <a:latin typeface="华文楷体" panose="02010600040101010101" charset="-122"/>
                <a:ea typeface="华文楷体" panose="02010600040101010101" charset="-122"/>
              </a:rPr>
              <a:t>。</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a:t>
            </a:r>
            <a:r>
              <a:rPr lang="en-US" altLang="zh-CN" sz="2000" b="1">
                <a:latin typeface="华文楷体" panose="02010600040101010101" charset="-122"/>
                <a:ea typeface="华文楷体" panose="02010600040101010101" charset="-122"/>
              </a:rPr>
              <a:t>2</a:t>
            </a:r>
            <a:r>
              <a:rPr lang="zh-CN" altLang="en-US" sz="2000" b="1">
                <a:latin typeface="华文楷体" panose="02010600040101010101" charset="-122"/>
                <a:ea typeface="华文楷体" panose="02010600040101010101" charset="-122"/>
              </a:rPr>
              <a:t>）多数人都是</a:t>
            </a:r>
            <a:r>
              <a:rPr lang="zh-CN" altLang="en-US" sz="2000" b="1" u="sng">
                <a:solidFill>
                  <a:srgbClr val="C00000"/>
                </a:solidFill>
                <a:latin typeface="华文楷体" panose="02010600040101010101" charset="-122"/>
                <a:ea typeface="华文楷体" panose="02010600040101010101" charset="-122"/>
              </a:rPr>
              <a:t>胸无大志</a:t>
            </a:r>
            <a:r>
              <a:rPr lang="zh-CN" altLang="en-US" sz="2000" b="1">
                <a:latin typeface="华文楷体" panose="02010600040101010101" charset="-122"/>
                <a:ea typeface="华文楷体" panose="02010600040101010101" charset="-122"/>
              </a:rPr>
              <a:t>，不愿负任何责任。</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a:t>
            </a:r>
            <a:r>
              <a:rPr lang="en-US" altLang="zh-CN" sz="2000" b="1">
                <a:latin typeface="华文楷体" panose="02010600040101010101" charset="-122"/>
                <a:ea typeface="华文楷体" panose="02010600040101010101" charset="-122"/>
              </a:rPr>
              <a:t>3</a:t>
            </a:r>
            <a:r>
              <a:rPr lang="zh-CN" altLang="en-US" sz="2000" b="1">
                <a:latin typeface="华文楷体" panose="02010600040101010101" charset="-122"/>
                <a:ea typeface="华文楷体" panose="02010600040101010101" charset="-122"/>
              </a:rPr>
              <a:t>）多数人的个人目标和组织的目标是相互矛盾的。</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a:t>
            </a:r>
            <a:r>
              <a:rPr lang="en-US" altLang="zh-CN" sz="2000" b="1">
                <a:latin typeface="华文楷体" panose="02010600040101010101" charset="-122"/>
                <a:ea typeface="华文楷体" panose="02010600040101010101" charset="-122"/>
              </a:rPr>
              <a:t>4</a:t>
            </a:r>
            <a:r>
              <a:rPr lang="zh-CN" altLang="en-US" sz="2000" b="1">
                <a:latin typeface="华文楷体" panose="02010600040101010101" charset="-122"/>
                <a:ea typeface="华文楷体" panose="02010600040101010101" charset="-122"/>
              </a:rPr>
              <a:t>）多数人从事工作的目的在于满足基本的生理需要和安全需要，</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          其他</a:t>
            </a:r>
            <a:r>
              <a:rPr lang="zh-CN" altLang="en-US" sz="2000" b="1" u="sng">
                <a:solidFill>
                  <a:srgbClr val="C00000"/>
                </a:solidFill>
                <a:latin typeface="华文楷体" panose="02010600040101010101" charset="-122"/>
                <a:ea typeface="华文楷体" panose="02010600040101010101" charset="-122"/>
              </a:rPr>
              <a:t>物质利益才能刺激工作</a:t>
            </a:r>
            <a:r>
              <a:rPr lang="zh-CN" altLang="en-US" sz="2000" b="1">
                <a:latin typeface="华文楷体" panose="02010600040101010101" charset="-122"/>
                <a:ea typeface="华文楷体" panose="02010600040101010101" charset="-122"/>
              </a:rPr>
              <a:t>。</a:t>
            </a:r>
            <a:endParaRPr lang="zh-CN" altLang="en-US" sz="2000" b="1">
              <a:latin typeface="华文楷体" panose="02010600040101010101" charset="-122"/>
              <a:ea typeface="华文楷体" panose="02010600040101010101" charset="-122"/>
            </a:endParaRPr>
          </a:p>
        </p:txBody>
      </p:sp>
      <p:sp>
        <p:nvSpPr>
          <p:cNvPr id="5" name="文本框 4"/>
          <p:cNvSpPr txBox="1"/>
          <p:nvPr/>
        </p:nvSpPr>
        <p:spPr>
          <a:xfrm>
            <a:off x="1463040" y="3827780"/>
            <a:ext cx="7658100" cy="1630045"/>
          </a:xfrm>
          <a:prstGeom prst="rect">
            <a:avLst/>
          </a:prstGeom>
          <a:noFill/>
          <a:ln w="12700" cmpd="sng">
            <a:solidFill>
              <a:schemeClr val="tx1">
                <a:lumMod val="85000"/>
                <a:lumOff val="15000"/>
              </a:schemeClr>
            </a:solidFill>
            <a:prstDash val="solid"/>
          </a:ln>
        </p:spPr>
        <p:txBody>
          <a:bodyPr wrap="square" rtlCol="0">
            <a:spAutoFit/>
          </a:bodyPr>
          <a:p>
            <a:r>
              <a:rPr lang="en-US" altLang="zh-CN" sz="2000" b="1">
                <a:latin typeface="华文楷体" panose="02010600040101010101" charset="-122"/>
                <a:ea typeface="华文楷体" panose="02010600040101010101" charset="-122"/>
              </a:rPr>
              <a:t>Y</a:t>
            </a:r>
            <a:r>
              <a:rPr lang="zh-CN" altLang="en-US" sz="2000" b="1">
                <a:latin typeface="华文楷体" panose="02010600040101010101" charset="-122"/>
                <a:ea typeface="华文楷体" panose="02010600040101010101" charset="-122"/>
              </a:rPr>
              <a:t>理论基本观点：</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a:t>
            </a:r>
            <a:r>
              <a:rPr lang="en-US" altLang="zh-CN" sz="2000" b="1">
                <a:latin typeface="华文楷体" panose="02010600040101010101" charset="-122"/>
                <a:ea typeface="华文楷体" panose="02010600040101010101" charset="-122"/>
              </a:rPr>
              <a:t>1</a:t>
            </a:r>
            <a:r>
              <a:rPr lang="zh-CN" altLang="en-US" sz="2000" b="1">
                <a:latin typeface="华文楷体" panose="02010600040101010101" charset="-122"/>
                <a:ea typeface="华文楷体" panose="02010600040101010101" charset="-122"/>
              </a:rPr>
              <a:t>）厌恶工作不是普通人的本性。</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a:t>
            </a:r>
            <a:r>
              <a:rPr lang="en-US" altLang="zh-CN" sz="2000" b="1">
                <a:latin typeface="华文楷体" panose="02010600040101010101" charset="-122"/>
                <a:ea typeface="华文楷体" panose="02010600040101010101" charset="-122"/>
              </a:rPr>
              <a:t>2</a:t>
            </a:r>
            <a:r>
              <a:rPr lang="zh-CN" altLang="en-US" sz="2000" b="1">
                <a:latin typeface="华文楷体" panose="02010600040101010101" charset="-122"/>
                <a:ea typeface="华文楷体" panose="02010600040101010101" charset="-122"/>
              </a:rPr>
              <a:t>）外部的控制或威胁不是促使人们努力的唯一手段。</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a:t>
            </a:r>
            <a:r>
              <a:rPr lang="en-US" altLang="zh-CN" sz="2000" b="1">
                <a:latin typeface="华文楷体" panose="02010600040101010101" charset="-122"/>
                <a:ea typeface="华文楷体" panose="02010600040101010101" charset="-122"/>
              </a:rPr>
              <a:t>3</a:t>
            </a:r>
            <a:r>
              <a:rPr lang="zh-CN" altLang="en-US" sz="2000" b="1">
                <a:latin typeface="华文楷体" panose="02010600040101010101" charset="-122"/>
                <a:ea typeface="华文楷体" panose="02010600040101010101" charset="-122"/>
              </a:rPr>
              <a:t>）一般人在适当的条件下，不但能承担还会</a:t>
            </a:r>
            <a:r>
              <a:rPr lang="zh-CN" altLang="en-US" sz="2000" b="1">
                <a:solidFill>
                  <a:srgbClr val="C00000"/>
                </a:solidFill>
                <a:latin typeface="华文楷体" panose="02010600040101010101" charset="-122"/>
                <a:ea typeface="华文楷体" panose="02010600040101010101" charset="-122"/>
              </a:rPr>
              <a:t>乐于追求责任</a:t>
            </a:r>
            <a:r>
              <a:rPr lang="zh-CN" altLang="en-US" sz="2000" b="1">
                <a:latin typeface="华文楷体" panose="02010600040101010101" charset="-122"/>
                <a:ea typeface="华文楷体" panose="02010600040101010101" charset="-122"/>
              </a:rPr>
              <a:t>。</a:t>
            </a:r>
            <a:endParaRPr lang="zh-CN" altLang="en-US" sz="2000" b="1">
              <a:latin typeface="华文楷体" panose="02010600040101010101" charset="-122"/>
              <a:ea typeface="华文楷体" panose="02010600040101010101" charset="-122"/>
            </a:endParaRPr>
          </a:p>
          <a:p>
            <a:r>
              <a:rPr lang="zh-CN" altLang="en-US" sz="2000" b="1">
                <a:latin typeface="华文楷体" panose="02010600040101010101" charset="-122"/>
                <a:ea typeface="华文楷体" panose="02010600040101010101" charset="-122"/>
              </a:rPr>
              <a:t>（</a:t>
            </a:r>
            <a:r>
              <a:rPr lang="en-US" altLang="zh-CN" sz="2000" b="1">
                <a:latin typeface="华文楷体" panose="02010600040101010101" charset="-122"/>
                <a:ea typeface="华文楷体" panose="02010600040101010101" charset="-122"/>
              </a:rPr>
              <a:t>4</a:t>
            </a:r>
            <a:r>
              <a:rPr lang="zh-CN" altLang="en-US" sz="2000" b="1">
                <a:latin typeface="华文楷体" panose="02010600040101010101" charset="-122"/>
                <a:ea typeface="华文楷体" panose="02010600040101010101" charset="-122"/>
              </a:rPr>
              <a:t>）人们具有解决问题的创造性力量。</a:t>
            </a:r>
            <a:endParaRPr lang="zh-CN" altLang="en-US" sz="2000" b="1">
              <a:latin typeface="华文楷体" panose="02010600040101010101" charset="-122"/>
              <a:ea typeface="华文楷体" panose="02010600040101010101" charset="-122"/>
            </a:endParaRPr>
          </a:p>
        </p:txBody>
      </p:sp>
      <p:sp>
        <p:nvSpPr>
          <p:cNvPr id="6" name="右箭头 5"/>
          <p:cNvSpPr/>
          <p:nvPr/>
        </p:nvSpPr>
        <p:spPr>
          <a:xfrm>
            <a:off x="9497060" y="2312670"/>
            <a:ext cx="309245" cy="287020"/>
          </a:xfrm>
          <a:prstGeom prst="rightArrow">
            <a:avLst/>
          </a:prstGeom>
          <a:solidFill>
            <a:schemeClr val="tx1">
              <a:lumMod val="85000"/>
              <a:lumOff val="1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nvSpPr>
        <p:spPr>
          <a:xfrm>
            <a:off x="9497060" y="4498975"/>
            <a:ext cx="309245" cy="287020"/>
          </a:xfrm>
          <a:prstGeom prst="rightArrow">
            <a:avLst/>
          </a:prstGeom>
          <a:solidFill>
            <a:schemeClr val="tx1">
              <a:lumMod val="85000"/>
              <a:lumOff val="1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806305" y="2225675"/>
            <a:ext cx="1898015" cy="460375"/>
          </a:xfrm>
          <a:prstGeom prst="rect">
            <a:avLst/>
          </a:prstGeom>
          <a:noFill/>
        </p:spPr>
        <p:txBody>
          <a:bodyPr wrap="square" rtlCol="0">
            <a:spAutoFit/>
          </a:bodyPr>
          <a:p>
            <a:r>
              <a:rPr lang="zh-CN" altLang="en-US" sz="2400"/>
              <a:t>人是【 】的</a:t>
            </a:r>
            <a:r>
              <a:rPr lang="zh-CN" altLang="en-US"/>
              <a:t>  </a:t>
            </a:r>
            <a:endParaRPr lang="zh-CN" altLang="en-US"/>
          </a:p>
        </p:txBody>
      </p:sp>
      <p:sp>
        <p:nvSpPr>
          <p:cNvPr id="9" name="文本框 8"/>
          <p:cNvSpPr txBox="1"/>
          <p:nvPr/>
        </p:nvSpPr>
        <p:spPr>
          <a:xfrm>
            <a:off x="9806305" y="4411980"/>
            <a:ext cx="1898015" cy="460375"/>
          </a:xfrm>
          <a:prstGeom prst="rect">
            <a:avLst/>
          </a:prstGeom>
          <a:noFill/>
        </p:spPr>
        <p:txBody>
          <a:bodyPr wrap="square" rtlCol="0">
            <a:spAutoFit/>
          </a:bodyPr>
          <a:p>
            <a:r>
              <a:rPr lang="zh-CN" altLang="en-US" sz="2400"/>
              <a:t>人是【 】的</a:t>
            </a:r>
            <a:r>
              <a:rPr lang="zh-CN" altLang="en-US"/>
              <a:t>  </a:t>
            </a:r>
            <a:endParaRPr lang="zh-CN" altLang="en-US"/>
          </a:p>
        </p:txBody>
      </p:sp>
      <p:sp>
        <p:nvSpPr>
          <p:cNvPr id="10" name="文本框 9"/>
          <p:cNvSpPr txBox="1"/>
          <p:nvPr/>
        </p:nvSpPr>
        <p:spPr>
          <a:xfrm>
            <a:off x="7038975" y="5755640"/>
            <a:ext cx="3201035" cy="583565"/>
          </a:xfrm>
          <a:prstGeom prst="rect">
            <a:avLst/>
          </a:prstGeom>
          <a:noFill/>
        </p:spPr>
        <p:txBody>
          <a:bodyPr wrap="square" rtlCol="0">
            <a:spAutoFit/>
          </a:bodyPr>
          <a:p>
            <a:r>
              <a:rPr lang="zh-CN" altLang="en-US" sz="3200" b="1">
                <a:latin typeface="+mn-ea"/>
              </a:rPr>
              <a:t>积极</a:t>
            </a:r>
            <a:r>
              <a:rPr lang="en-US" altLang="zh-CN" sz="3200" b="1">
                <a:latin typeface="+mn-ea"/>
              </a:rPr>
              <a:t>/</a:t>
            </a:r>
            <a:r>
              <a:rPr lang="zh-CN" altLang="en-US" sz="3200" b="1">
                <a:latin typeface="+mn-ea"/>
              </a:rPr>
              <a:t>消极</a:t>
            </a:r>
            <a:r>
              <a:rPr lang="zh-CN" altLang="en-US"/>
              <a:t>  </a:t>
            </a:r>
            <a:endParaRPr lang="zh-CN" altLang="en-US"/>
          </a:p>
        </p:txBody>
      </p:sp>
      <p:sp>
        <p:nvSpPr>
          <p:cNvPr id="2" name="文本框 1"/>
          <p:cNvSpPr txBox="1"/>
          <p:nvPr/>
        </p:nvSpPr>
        <p:spPr>
          <a:xfrm>
            <a:off x="-13970" y="-3683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0.2.3.1第一阶段</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342900" indent="-342900">
              <a:buFont typeface="Wingdings" panose="05000000000000000000" charset="0"/>
              <a:buChar char=""/>
            </a:pPr>
            <a:r>
              <a:rPr lang="zh-CN" altLang="en-US" sz="2800" b="1">
                <a:solidFill>
                  <a:srgbClr val="404040"/>
                </a:solidFill>
                <a:sym typeface="+mn-ea"/>
              </a:rPr>
              <a:t>组织行为学的学科发展</a:t>
            </a:r>
            <a:endParaRPr lang="zh-CN" altLang="en-US" b="1"/>
          </a:p>
          <a:p>
            <a:endParaRPr lang="zh-CN" altLang="en-US"/>
          </a:p>
        </p:txBody>
      </p:sp>
      <p:grpSp>
        <p:nvGrpSpPr>
          <p:cNvPr id="6" name="组合 5"/>
          <p:cNvGrpSpPr/>
          <p:nvPr/>
        </p:nvGrpSpPr>
        <p:grpSpPr>
          <a:xfrm>
            <a:off x="7847330" y="65405"/>
            <a:ext cx="4318635" cy="1019810"/>
            <a:chOff x="6039" y="2848"/>
            <a:chExt cx="10288" cy="2419"/>
          </a:xfrm>
        </p:grpSpPr>
        <p:sp>
          <p:nvSpPr>
            <p:cNvPr id="8" name="圆角矩形 7"/>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5"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6"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8" name="直接箭头连接符 17"/>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20" name="直接连接符 19"/>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组织行为学的学科发展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33" name="任意多边形 32"/>
          <p:cNvSpPr/>
          <p:nvPr>
            <p:custDataLst>
              <p:tags r:id="rId1"/>
            </p:custDataLst>
          </p:nvPr>
        </p:nvSpPr>
        <p:spPr>
          <a:xfrm>
            <a:off x="3365500" y="3194050"/>
            <a:ext cx="4077335" cy="986155"/>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 name="connsiteX0-375" fmla="*/ 0 w 7013359"/>
              <a:gd name="connsiteY0-376" fmla="*/ 1420427 h 1420427"/>
              <a:gd name="connsiteX1-377" fmla="*/ 1340527 w 7013359"/>
              <a:gd name="connsiteY1-378" fmla="*/ 887766 h 1420427"/>
              <a:gd name="connsiteX2-379" fmla="*/ 2807332 w 7013359"/>
              <a:gd name="connsiteY2-380" fmla="*/ 1132227 h 1420427"/>
              <a:gd name="connsiteX3-381" fmla="*/ 4276863 w 7013359"/>
              <a:gd name="connsiteY3-382" fmla="*/ 530927 h 1420427"/>
              <a:gd name="connsiteX4-383" fmla="*/ 5734974 w 7013359"/>
              <a:gd name="connsiteY4-384" fmla="*/ 585926 h 1420427"/>
              <a:gd name="connsiteX5-385" fmla="*/ 7013359 w 7013359"/>
              <a:gd name="connsiteY5-386" fmla="*/ 0 h 1420427"/>
              <a:gd name="connsiteX0-387" fmla="*/ 0 w 5734974"/>
              <a:gd name="connsiteY0-388" fmla="*/ 903680 h 903680"/>
              <a:gd name="connsiteX1-389" fmla="*/ 1340527 w 5734974"/>
              <a:gd name="connsiteY1-390" fmla="*/ 371019 h 903680"/>
              <a:gd name="connsiteX2-391" fmla="*/ 2807332 w 5734974"/>
              <a:gd name="connsiteY2-392" fmla="*/ 615480 h 903680"/>
              <a:gd name="connsiteX3-393" fmla="*/ 4276863 w 5734974"/>
              <a:gd name="connsiteY3-394" fmla="*/ 14180 h 903680"/>
              <a:gd name="connsiteX4-395" fmla="*/ 5734974 w 5734974"/>
              <a:gd name="connsiteY4-396" fmla="*/ 69179 h 903680"/>
              <a:gd name="connsiteX0-397" fmla="*/ 0 w 5734974"/>
              <a:gd name="connsiteY0-398" fmla="*/ 1129776 h 1129776"/>
              <a:gd name="connsiteX1-399" fmla="*/ 1340527 w 5734974"/>
              <a:gd name="connsiteY1-400" fmla="*/ 597115 h 1129776"/>
              <a:gd name="connsiteX2-401" fmla="*/ 2807332 w 5734974"/>
              <a:gd name="connsiteY2-402" fmla="*/ 841576 h 1129776"/>
              <a:gd name="connsiteX3-403" fmla="*/ 4276863 w 5734974"/>
              <a:gd name="connsiteY3-404" fmla="*/ 240276 h 1129776"/>
              <a:gd name="connsiteX4-405" fmla="*/ 5734974 w 5734974"/>
              <a:gd name="connsiteY4-406" fmla="*/ 0 h 1129776"/>
              <a:gd name="connsiteX0-407" fmla="*/ 0 w 5734974"/>
              <a:gd name="connsiteY0-408" fmla="*/ 1131360 h 1131360"/>
              <a:gd name="connsiteX1-409" fmla="*/ 1340527 w 5734974"/>
              <a:gd name="connsiteY1-410" fmla="*/ 598699 h 1131360"/>
              <a:gd name="connsiteX2-411" fmla="*/ 2807332 w 5734974"/>
              <a:gd name="connsiteY2-412" fmla="*/ 843160 h 1131360"/>
              <a:gd name="connsiteX3-413" fmla="*/ 4276863 w 5734974"/>
              <a:gd name="connsiteY3-414" fmla="*/ 241860 h 1131360"/>
              <a:gd name="connsiteX4-415" fmla="*/ 5734974 w 5734974"/>
              <a:gd name="connsiteY4-416" fmla="*/ 1584 h 1131360"/>
              <a:gd name="connsiteX0-417" fmla="*/ 0 w 5734974"/>
              <a:gd name="connsiteY0-418" fmla="*/ 1131360 h 1131360"/>
              <a:gd name="connsiteX1-419" fmla="*/ 1835827 w 5734974"/>
              <a:gd name="connsiteY1-420" fmla="*/ 598699 h 1131360"/>
              <a:gd name="connsiteX2-421" fmla="*/ 2807332 w 5734974"/>
              <a:gd name="connsiteY2-422" fmla="*/ 843160 h 1131360"/>
              <a:gd name="connsiteX3-423" fmla="*/ 4276863 w 5734974"/>
              <a:gd name="connsiteY3-424" fmla="*/ 241860 h 1131360"/>
              <a:gd name="connsiteX4-425" fmla="*/ 5734974 w 5734974"/>
              <a:gd name="connsiteY4-426" fmla="*/ 1584 h 1131360"/>
              <a:gd name="connsiteX0-427" fmla="*/ 0 w 5734974"/>
              <a:gd name="connsiteY0-428" fmla="*/ 1131360 h 1131360"/>
              <a:gd name="connsiteX1-429" fmla="*/ 1835827 w 5734974"/>
              <a:gd name="connsiteY1-430" fmla="*/ 598699 h 1131360"/>
              <a:gd name="connsiteX2-431" fmla="*/ 3759832 w 5734974"/>
              <a:gd name="connsiteY2-432" fmla="*/ 843160 h 1131360"/>
              <a:gd name="connsiteX3-433" fmla="*/ 4276863 w 5734974"/>
              <a:gd name="connsiteY3-434" fmla="*/ 241860 h 1131360"/>
              <a:gd name="connsiteX4-435" fmla="*/ 5734974 w 5734974"/>
              <a:gd name="connsiteY4-436" fmla="*/ 1584 h 1131360"/>
              <a:gd name="connsiteX0-437" fmla="*/ 0 w 5734974"/>
              <a:gd name="connsiteY0-438" fmla="*/ 1129776 h 1129776"/>
              <a:gd name="connsiteX1-439" fmla="*/ 1835827 w 5734974"/>
              <a:gd name="connsiteY1-440" fmla="*/ 597115 h 1129776"/>
              <a:gd name="connsiteX2-441" fmla="*/ 3759832 w 5734974"/>
              <a:gd name="connsiteY2-442" fmla="*/ 841576 h 1129776"/>
              <a:gd name="connsiteX3-443" fmla="*/ 5734974 w 5734974"/>
              <a:gd name="connsiteY3-444" fmla="*/ 0 h 1129776"/>
              <a:gd name="connsiteX0-445" fmla="*/ 0 w 5734974"/>
              <a:gd name="connsiteY0-446" fmla="*/ 1129776 h 1129776"/>
              <a:gd name="connsiteX1-447" fmla="*/ 1821540 w 5734974"/>
              <a:gd name="connsiteY1-448" fmla="*/ 592352 h 1129776"/>
              <a:gd name="connsiteX2-449" fmla="*/ 3759832 w 5734974"/>
              <a:gd name="connsiteY2-450" fmla="*/ 841576 h 1129776"/>
              <a:gd name="connsiteX3-451" fmla="*/ 5734974 w 5734974"/>
              <a:gd name="connsiteY3-452" fmla="*/ 0 h 1129776"/>
              <a:gd name="connsiteX0-453" fmla="*/ 0 w 5734974"/>
              <a:gd name="connsiteY0-454" fmla="*/ 1129776 h 1129776"/>
              <a:gd name="connsiteX1-455" fmla="*/ 1821540 w 5734974"/>
              <a:gd name="connsiteY1-456" fmla="*/ 592352 h 1129776"/>
              <a:gd name="connsiteX2-457" fmla="*/ 3783644 w 5734974"/>
              <a:gd name="connsiteY2-458" fmla="*/ 846338 h 1129776"/>
              <a:gd name="connsiteX3-459" fmla="*/ 5734974 w 5734974"/>
              <a:gd name="connsiteY3-460" fmla="*/ 0 h 1129776"/>
              <a:gd name="connsiteX0-461" fmla="*/ 0 w 5734974"/>
              <a:gd name="connsiteY0-462" fmla="*/ 1129776 h 1129776"/>
              <a:gd name="connsiteX1-463" fmla="*/ 1821540 w 5734974"/>
              <a:gd name="connsiteY1-464" fmla="*/ 592352 h 1129776"/>
              <a:gd name="connsiteX2-465" fmla="*/ 3783644 w 5734974"/>
              <a:gd name="connsiteY2-466" fmla="*/ 846338 h 1129776"/>
              <a:gd name="connsiteX3-467" fmla="*/ 5734974 w 5734974"/>
              <a:gd name="connsiteY3-468" fmla="*/ 0 h 1129776"/>
              <a:gd name="connsiteX0-469" fmla="*/ 0 w 5734974"/>
              <a:gd name="connsiteY0-470" fmla="*/ 1129776 h 1129776"/>
              <a:gd name="connsiteX1-471" fmla="*/ 1821540 w 5734974"/>
              <a:gd name="connsiteY1-472" fmla="*/ 592352 h 1129776"/>
              <a:gd name="connsiteX2-473" fmla="*/ 3783644 w 5734974"/>
              <a:gd name="connsiteY2-474" fmla="*/ 846338 h 1129776"/>
              <a:gd name="connsiteX3-475" fmla="*/ 5734974 w 5734974"/>
              <a:gd name="connsiteY3-476" fmla="*/ 0 h 1129776"/>
              <a:gd name="connsiteX0-477" fmla="*/ 0 w 5734974"/>
              <a:gd name="connsiteY0-478" fmla="*/ 1129776 h 1129776"/>
              <a:gd name="connsiteX1-479" fmla="*/ 1821540 w 5734974"/>
              <a:gd name="connsiteY1-480" fmla="*/ 592352 h 1129776"/>
              <a:gd name="connsiteX2-481" fmla="*/ 3783644 w 5734974"/>
              <a:gd name="connsiteY2-482" fmla="*/ 846338 h 1129776"/>
              <a:gd name="connsiteX3-483" fmla="*/ 5734974 w 5734974"/>
              <a:gd name="connsiteY3-484" fmla="*/ 0 h 1129776"/>
            </a:gdLst>
            <a:ahLst/>
            <a:cxnLst>
              <a:cxn ang="0">
                <a:pos x="connsiteX0-477" y="connsiteY0-478"/>
              </a:cxn>
              <a:cxn ang="0">
                <a:pos x="connsiteX1-479" y="connsiteY1-480"/>
              </a:cxn>
              <a:cxn ang="0">
                <a:pos x="connsiteX2-481" y="connsiteY2-482"/>
              </a:cxn>
              <a:cxn ang="0">
                <a:pos x="connsiteX3-483" y="connsiteY3-484"/>
              </a:cxn>
            </a:cxnLst>
            <a:rect l="l" t="t" r="r" b="b"/>
            <a:pathLst>
              <a:path w="5734974" h="1129776">
                <a:moveTo>
                  <a:pt x="0" y="1129776"/>
                </a:moveTo>
                <a:cubicBezTo>
                  <a:pt x="125767" y="932988"/>
                  <a:pt x="1190933" y="639592"/>
                  <a:pt x="1821540" y="592352"/>
                </a:cubicBezTo>
                <a:cubicBezTo>
                  <a:pt x="2452147" y="545112"/>
                  <a:pt x="3139871" y="1021263"/>
                  <a:pt x="3783644" y="846338"/>
                </a:cubicBezTo>
                <a:cubicBezTo>
                  <a:pt x="4427417" y="671413"/>
                  <a:pt x="5018158" y="70023"/>
                  <a:pt x="5734974" y="0"/>
                </a:cubicBezTo>
              </a:path>
            </a:pathLst>
          </a:custGeom>
          <a:noFill/>
          <a:ln w="19050">
            <a:solidFill>
              <a:srgbClr val="303030">
                <a:lumMod val="40000"/>
                <a:lumOff val="60000"/>
              </a:srgbClr>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solidFill>
                <a:srgbClr val="FFFFFF"/>
              </a:solidFill>
            </a:endParaRPr>
          </a:p>
        </p:txBody>
      </p:sp>
      <p:sp>
        <p:nvSpPr>
          <p:cNvPr id="37" name="椭圆 36"/>
          <p:cNvSpPr/>
          <p:nvPr>
            <p:custDataLst>
              <p:tags r:id="rId2"/>
            </p:custDataLst>
          </p:nvPr>
        </p:nvSpPr>
        <p:spPr>
          <a:xfrm>
            <a:off x="4807314" y="3560891"/>
            <a:ext cx="310460" cy="310460"/>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8" name="椭圆 37"/>
          <p:cNvSpPr/>
          <p:nvPr>
            <p:custDataLst>
              <p:tags r:id="rId3"/>
            </p:custDataLst>
          </p:nvPr>
        </p:nvSpPr>
        <p:spPr>
          <a:xfrm>
            <a:off x="4908491" y="3662068"/>
            <a:ext cx="108107" cy="108107"/>
          </a:xfrm>
          <a:prstGeom prst="ellipse">
            <a:avLst/>
          </a:prstGeom>
          <a:solidFill>
            <a:srgbClr val="726056"/>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53" name="矩形 52"/>
          <p:cNvSpPr/>
          <p:nvPr>
            <p:custDataLst>
              <p:tags r:id="rId4"/>
            </p:custDataLst>
          </p:nvPr>
        </p:nvSpPr>
        <p:spPr>
          <a:xfrm>
            <a:off x="3385185" y="264795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30—60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7" name="文本框 56"/>
          <p:cNvSpPr txBox="1"/>
          <p:nvPr/>
        </p:nvSpPr>
        <p:spPr>
          <a:xfrm>
            <a:off x="3613785" y="3132455"/>
            <a:ext cx="26974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组织是封闭的社会性模式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graphicFrame>
        <p:nvGraphicFramePr>
          <p:cNvPr id="4" name="表格 3"/>
          <p:cNvGraphicFramePr/>
          <p:nvPr/>
        </p:nvGraphicFramePr>
        <p:xfrm>
          <a:off x="2609850" y="4443730"/>
          <a:ext cx="6163310" cy="1733550"/>
        </p:xfrm>
        <a:graphic>
          <a:graphicData uri="http://schemas.openxmlformats.org/drawingml/2006/table">
            <a:tbl>
              <a:tblPr firstRow="1" bandRow="1">
                <a:tableStyleId>{5C22544A-7EE6-4342-B048-85BDC9FD1C3A}</a:tableStyleId>
              </a:tblPr>
              <a:tblGrid>
                <a:gridCol w="1285240"/>
                <a:gridCol w="4878070"/>
              </a:tblGrid>
              <a:tr h="400050">
                <a:tc>
                  <a:txBody>
                    <a:bodyPr/>
                    <a:p>
                      <a:pPr algn="ctr">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人物</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理论</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25475">
                <a:tc>
                  <a:txBody>
                    <a:bodyPr/>
                    <a:p>
                      <a:pPr algn="ctr">
                        <a:lnSpc>
                          <a:spcPct val="160000"/>
                        </a:lnSpc>
                        <a:buNone/>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梅奥</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60000"/>
                        </a:lnSpc>
                        <a:buNone/>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通过</a:t>
                      </a:r>
                      <a:r>
                        <a:rPr lang="zh-CN" altLang="en-US" sz="2000" b="1">
                          <a:solidFill>
                            <a:srgbClr val="FF0000"/>
                          </a:solidFill>
                          <a:latin typeface="微软雅黑" panose="020B0503020204020204" pitchFamily="34" charset="-122"/>
                          <a:ea typeface="微软雅黑" panose="020B0503020204020204" pitchFamily="34" charset="-122"/>
                          <a:sym typeface="+mn-ea"/>
                        </a:rPr>
                        <a:t>霍桑实验</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创立</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a:solidFill>
                            <a:srgbClr val="FF0000"/>
                          </a:solidFill>
                          <a:latin typeface="微软雅黑" panose="020B0503020204020204" pitchFamily="34" charset="-122"/>
                          <a:ea typeface="微软雅黑" panose="020B0503020204020204" pitchFamily="34" charset="-122"/>
                          <a:sym typeface="+mn-ea"/>
                        </a:rPr>
                        <a:t>人际关系学说</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08025">
                <a:tc>
                  <a:txBody>
                    <a:bodyPr/>
                    <a:p>
                      <a:pPr algn="ctr">
                        <a:lnSpc>
                          <a:spcPct val="160000"/>
                        </a:lnSpc>
                        <a:buNone/>
                      </a:pP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麦格雷戈</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60000"/>
                        </a:lnSpc>
                        <a:buNone/>
                      </a:pP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en-US" altLang="zh-CN" sz="2000" b="1">
                          <a:solidFill>
                            <a:srgbClr val="FF0000"/>
                          </a:solidFill>
                          <a:latin typeface="微软雅黑" panose="020B0503020204020204" pitchFamily="34" charset="-122"/>
                          <a:ea typeface="微软雅黑" panose="020B0503020204020204" pitchFamily="34" charset="-122"/>
                          <a:sym typeface="+mn-ea"/>
                        </a:rPr>
                        <a:t>X</a:t>
                      </a:r>
                      <a:r>
                        <a:rPr lang="zh-CN" altLang="en-US" sz="2000" b="1">
                          <a:solidFill>
                            <a:srgbClr val="FF0000"/>
                          </a:solidFill>
                          <a:latin typeface="微软雅黑" panose="020B0503020204020204" pitchFamily="34" charset="-122"/>
                          <a:ea typeface="微软雅黑" panose="020B0503020204020204" pitchFamily="34" charset="-122"/>
                          <a:sym typeface="+mn-ea"/>
                        </a:rPr>
                        <a:t>理论</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和</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en-US" altLang="zh-CN" sz="2000" b="1">
                          <a:solidFill>
                            <a:srgbClr val="FF0000"/>
                          </a:solidFill>
                          <a:latin typeface="微软雅黑" panose="020B0503020204020204" pitchFamily="34" charset="-122"/>
                          <a:ea typeface="微软雅黑" panose="020B0503020204020204" pitchFamily="34" charset="-122"/>
                          <a:sym typeface="+mn-ea"/>
                        </a:rPr>
                        <a:t>Y</a:t>
                      </a:r>
                      <a:r>
                        <a:rPr lang="zh-CN" altLang="en-US" sz="2000" b="1">
                          <a:solidFill>
                            <a:srgbClr val="FF0000"/>
                          </a:solidFill>
                          <a:latin typeface="微软雅黑" panose="020B0503020204020204" pitchFamily="34" charset="-122"/>
                          <a:ea typeface="微软雅黑" panose="020B0503020204020204" pitchFamily="34" charset="-122"/>
                          <a:sym typeface="+mn-ea"/>
                        </a:rPr>
                        <a:t>理论</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7" name="文本占位符 21"/>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r>
              <a:t>0.2.3 </a:t>
            </a:r>
            <a:r>
              <a:rPr lang="zh-CN" altLang="en-US"/>
              <a:t>组织行为学的学科发展</a:t>
            </a:r>
            <a:endParaRPr lang="zh-CN" altLang="en-US"/>
          </a:p>
        </p:txBody>
      </p:sp>
      <p:sp>
        <p:nvSpPr>
          <p:cNvPr id="9" name="文本框 8"/>
          <p:cNvSpPr txBox="1"/>
          <p:nvPr/>
        </p:nvSpPr>
        <p:spPr>
          <a:xfrm>
            <a:off x="-14605" y="-3683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0.2.3.2第二阶段</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342900" indent="-342900">
              <a:buFont typeface="Wingdings" panose="05000000000000000000" charset="0"/>
              <a:buChar char=""/>
            </a:pPr>
            <a:r>
              <a:rPr lang="zh-CN" altLang="en-US" sz="2800" b="1">
                <a:sym typeface="+mn-ea"/>
              </a:rPr>
              <a:t>组织行为学的学科发展</a:t>
            </a:r>
            <a:endParaRPr lang="zh-CN" altLang="en-US" b="1"/>
          </a:p>
          <a:p>
            <a:endParaRPr lang="zh-CN" altLang="en-US"/>
          </a:p>
        </p:txBody>
      </p:sp>
      <p:grpSp>
        <p:nvGrpSpPr>
          <p:cNvPr id="6" name="组合 5"/>
          <p:cNvGrpSpPr/>
          <p:nvPr/>
        </p:nvGrpSpPr>
        <p:grpSpPr>
          <a:xfrm>
            <a:off x="7847330" y="65405"/>
            <a:ext cx="4318635" cy="1019810"/>
            <a:chOff x="6039" y="2848"/>
            <a:chExt cx="10288" cy="2419"/>
          </a:xfrm>
        </p:grpSpPr>
        <p:sp>
          <p:nvSpPr>
            <p:cNvPr id="8" name="圆角矩形 7"/>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5"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6"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8" name="直接箭头连接符 17"/>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20" name="直接连接符 19"/>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组织行为学的学科发展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33" name="任意多边形 32"/>
          <p:cNvSpPr/>
          <p:nvPr>
            <p:custDataLst>
              <p:tags r:id="rId1"/>
            </p:custDataLst>
          </p:nvPr>
        </p:nvSpPr>
        <p:spPr>
          <a:xfrm>
            <a:off x="3336290" y="2842895"/>
            <a:ext cx="4077335" cy="986155"/>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 name="connsiteX0-375" fmla="*/ 0 w 7013359"/>
              <a:gd name="connsiteY0-376" fmla="*/ 1420427 h 1420427"/>
              <a:gd name="connsiteX1-377" fmla="*/ 1340527 w 7013359"/>
              <a:gd name="connsiteY1-378" fmla="*/ 887766 h 1420427"/>
              <a:gd name="connsiteX2-379" fmla="*/ 2807332 w 7013359"/>
              <a:gd name="connsiteY2-380" fmla="*/ 1132227 h 1420427"/>
              <a:gd name="connsiteX3-381" fmla="*/ 4276863 w 7013359"/>
              <a:gd name="connsiteY3-382" fmla="*/ 530927 h 1420427"/>
              <a:gd name="connsiteX4-383" fmla="*/ 5734974 w 7013359"/>
              <a:gd name="connsiteY4-384" fmla="*/ 585926 h 1420427"/>
              <a:gd name="connsiteX5-385" fmla="*/ 7013359 w 7013359"/>
              <a:gd name="connsiteY5-386" fmla="*/ 0 h 1420427"/>
              <a:gd name="connsiteX0-387" fmla="*/ 0 w 5734974"/>
              <a:gd name="connsiteY0-388" fmla="*/ 903680 h 903680"/>
              <a:gd name="connsiteX1-389" fmla="*/ 1340527 w 5734974"/>
              <a:gd name="connsiteY1-390" fmla="*/ 371019 h 903680"/>
              <a:gd name="connsiteX2-391" fmla="*/ 2807332 w 5734974"/>
              <a:gd name="connsiteY2-392" fmla="*/ 615480 h 903680"/>
              <a:gd name="connsiteX3-393" fmla="*/ 4276863 w 5734974"/>
              <a:gd name="connsiteY3-394" fmla="*/ 14180 h 903680"/>
              <a:gd name="connsiteX4-395" fmla="*/ 5734974 w 5734974"/>
              <a:gd name="connsiteY4-396" fmla="*/ 69179 h 903680"/>
              <a:gd name="connsiteX0-397" fmla="*/ 0 w 5734974"/>
              <a:gd name="connsiteY0-398" fmla="*/ 1129776 h 1129776"/>
              <a:gd name="connsiteX1-399" fmla="*/ 1340527 w 5734974"/>
              <a:gd name="connsiteY1-400" fmla="*/ 597115 h 1129776"/>
              <a:gd name="connsiteX2-401" fmla="*/ 2807332 w 5734974"/>
              <a:gd name="connsiteY2-402" fmla="*/ 841576 h 1129776"/>
              <a:gd name="connsiteX3-403" fmla="*/ 4276863 w 5734974"/>
              <a:gd name="connsiteY3-404" fmla="*/ 240276 h 1129776"/>
              <a:gd name="connsiteX4-405" fmla="*/ 5734974 w 5734974"/>
              <a:gd name="connsiteY4-406" fmla="*/ 0 h 1129776"/>
              <a:gd name="connsiteX0-407" fmla="*/ 0 w 5734974"/>
              <a:gd name="connsiteY0-408" fmla="*/ 1131360 h 1131360"/>
              <a:gd name="connsiteX1-409" fmla="*/ 1340527 w 5734974"/>
              <a:gd name="connsiteY1-410" fmla="*/ 598699 h 1131360"/>
              <a:gd name="connsiteX2-411" fmla="*/ 2807332 w 5734974"/>
              <a:gd name="connsiteY2-412" fmla="*/ 843160 h 1131360"/>
              <a:gd name="connsiteX3-413" fmla="*/ 4276863 w 5734974"/>
              <a:gd name="connsiteY3-414" fmla="*/ 241860 h 1131360"/>
              <a:gd name="connsiteX4-415" fmla="*/ 5734974 w 5734974"/>
              <a:gd name="connsiteY4-416" fmla="*/ 1584 h 1131360"/>
              <a:gd name="connsiteX0-417" fmla="*/ 0 w 5734974"/>
              <a:gd name="connsiteY0-418" fmla="*/ 1131360 h 1131360"/>
              <a:gd name="connsiteX1-419" fmla="*/ 1835827 w 5734974"/>
              <a:gd name="connsiteY1-420" fmla="*/ 598699 h 1131360"/>
              <a:gd name="connsiteX2-421" fmla="*/ 2807332 w 5734974"/>
              <a:gd name="connsiteY2-422" fmla="*/ 843160 h 1131360"/>
              <a:gd name="connsiteX3-423" fmla="*/ 4276863 w 5734974"/>
              <a:gd name="connsiteY3-424" fmla="*/ 241860 h 1131360"/>
              <a:gd name="connsiteX4-425" fmla="*/ 5734974 w 5734974"/>
              <a:gd name="connsiteY4-426" fmla="*/ 1584 h 1131360"/>
              <a:gd name="connsiteX0-427" fmla="*/ 0 w 5734974"/>
              <a:gd name="connsiteY0-428" fmla="*/ 1131360 h 1131360"/>
              <a:gd name="connsiteX1-429" fmla="*/ 1835827 w 5734974"/>
              <a:gd name="connsiteY1-430" fmla="*/ 598699 h 1131360"/>
              <a:gd name="connsiteX2-431" fmla="*/ 3759832 w 5734974"/>
              <a:gd name="connsiteY2-432" fmla="*/ 843160 h 1131360"/>
              <a:gd name="connsiteX3-433" fmla="*/ 4276863 w 5734974"/>
              <a:gd name="connsiteY3-434" fmla="*/ 241860 h 1131360"/>
              <a:gd name="connsiteX4-435" fmla="*/ 5734974 w 5734974"/>
              <a:gd name="connsiteY4-436" fmla="*/ 1584 h 1131360"/>
              <a:gd name="connsiteX0-437" fmla="*/ 0 w 5734974"/>
              <a:gd name="connsiteY0-438" fmla="*/ 1129776 h 1129776"/>
              <a:gd name="connsiteX1-439" fmla="*/ 1835827 w 5734974"/>
              <a:gd name="connsiteY1-440" fmla="*/ 597115 h 1129776"/>
              <a:gd name="connsiteX2-441" fmla="*/ 3759832 w 5734974"/>
              <a:gd name="connsiteY2-442" fmla="*/ 841576 h 1129776"/>
              <a:gd name="connsiteX3-443" fmla="*/ 5734974 w 5734974"/>
              <a:gd name="connsiteY3-444" fmla="*/ 0 h 1129776"/>
              <a:gd name="connsiteX0-445" fmla="*/ 0 w 5734974"/>
              <a:gd name="connsiteY0-446" fmla="*/ 1129776 h 1129776"/>
              <a:gd name="connsiteX1-447" fmla="*/ 1821540 w 5734974"/>
              <a:gd name="connsiteY1-448" fmla="*/ 592352 h 1129776"/>
              <a:gd name="connsiteX2-449" fmla="*/ 3759832 w 5734974"/>
              <a:gd name="connsiteY2-450" fmla="*/ 841576 h 1129776"/>
              <a:gd name="connsiteX3-451" fmla="*/ 5734974 w 5734974"/>
              <a:gd name="connsiteY3-452" fmla="*/ 0 h 1129776"/>
              <a:gd name="connsiteX0-453" fmla="*/ 0 w 5734974"/>
              <a:gd name="connsiteY0-454" fmla="*/ 1129776 h 1129776"/>
              <a:gd name="connsiteX1-455" fmla="*/ 1821540 w 5734974"/>
              <a:gd name="connsiteY1-456" fmla="*/ 592352 h 1129776"/>
              <a:gd name="connsiteX2-457" fmla="*/ 3783644 w 5734974"/>
              <a:gd name="connsiteY2-458" fmla="*/ 846338 h 1129776"/>
              <a:gd name="connsiteX3-459" fmla="*/ 5734974 w 5734974"/>
              <a:gd name="connsiteY3-460" fmla="*/ 0 h 1129776"/>
              <a:gd name="connsiteX0-461" fmla="*/ 0 w 5734974"/>
              <a:gd name="connsiteY0-462" fmla="*/ 1129776 h 1129776"/>
              <a:gd name="connsiteX1-463" fmla="*/ 1821540 w 5734974"/>
              <a:gd name="connsiteY1-464" fmla="*/ 592352 h 1129776"/>
              <a:gd name="connsiteX2-465" fmla="*/ 3783644 w 5734974"/>
              <a:gd name="connsiteY2-466" fmla="*/ 846338 h 1129776"/>
              <a:gd name="connsiteX3-467" fmla="*/ 5734974 w 5734974"/>
              <a:gd name="connsiteY3-468" fmla="*/ 0 h 1129776"/>
              <a:gd name="connsiteX0-469" fmla="*/ 0 w 5734974"/>
              <a:gd name="connsiteY0-470" fmla="*/ 1129776 h 1129776"/>
              <a:gd name="connsiteX1-471" fmla="*/ 1821540 w 5734974"/>
              <a:gd name="connsiteY1-472" fmla="*/ 592352 h 1129776"/>
              <a:gd name="connsiteX2-473" fmla="*/ 3783644 w 5734974"/>
              <a:gd name="connsiteY2-474" fmla="*/ 846338 h 1129776"/>
              <a:gd name="connsiteX3-475" fmla="*/ 5734974 w 5734974"/>
              <a:gd name="connsiteY3-476" fmla="*/ 0 h 1129776"/>
              <a:gd name="connsiteX0-477" fmla="*/ 0 w 5734974"/>
              <a:gd name="connsiteY0-478" fmla="*/ 1129776 h 1129776"/>
              <a:gd name="connsiteX1-479" fmla="*/ 1821540 w 5734974"/>
              <a:gd name="connsiteY1-480" fmla="*/ 592352 h 1129776"/>
              <a:gd name="connsiteX2-481" fmla="*/ 3783644 w 5734974"/>
              <a:gd name="connsiteY2-482" fmla="*/ 846338 h 1129776"/>
              <a:gd name="connsiteX3-483" fmla="*/ 5734974 w 5734974"/>
              <a:gd name="connsiteY3-484" fmla="*/ 0 h 1129776"/>
            </a:gdLst>
            <a:ahLst/>
            <a:cxnLst>
              <a:cxn ang="0">
                <a:pos x="connsiteX0-477" y="connsiteY0-478"/>
              </a:cxn>
              <a:cxn ang="0">
                <a:pos x="connsiteX1-479" y="connsiteY1-480"/>
              </a:cxn>
              <a:cxn ang="0">
                <a:pos x="connsiteX2-481" y="connsiteY2-482"/>
              </a:cxn>
              <a:cxn ang="0">
                <a:pos x="connsiteX3-483" y="connsiteY3-484"/>
              </a:cxn>
            </a:cxnLst>
            <a:rect l="l" t="t" r="r" b="b"/>
            <a:pathLst>
              <a:path w="5734974" h="1129776">
                <a:moveTo>
                  <a:pt x="0" y="1129776"/>
                </a:moveTo>
                <a:cubicBezTo>
                  <a:pt x="125767" y="932988"/>
                  <a:pt x="1190933" y="639592"/>
                  <a:pt x="1821540" y="592352"/>
                </a:cubicBezTo>
                <a:cubicBezTo>
                  <a:pt x="2452147" y="545112"/>
                  <a:pt x="3139871" y="1021263"/>
                  <a:pt x="3783644" y="846338"/>
                </a:cubicBezTo>
                <a:cubicBezTo>
                  <a:pt x="4427417" y="671413"/>
                  <a:pt x="5018158" y="70023"/>
                  <a:pt x="5734974" y="0"/>
                </a:cubicBezTo>
              </a:path>
            </a:pathLst>
          </a:custGeom>
          <a:noFill/>
          <a:ln w="19050">
            <a:solidFill>
              <a:srgbClr val="303030">
                <a:lumMod val="40000"/>
                <a:lumOff val="60000"/>
              </a:srgbClr>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solidFill>
                <a:srgbClr val="FFFFFF"/>
              </a:solidFill>
            </a:endParaRPr>
          </a:p>
        </p:txBody>
      </p:sp>
      <p:sp>
        <p:nvSpPr>
          <p:cNvPr id="37" name="椭圆 36"/>
          <p:cNvSpPr/>
          <p:nvPr>
            <p:custDataLst>
              <p:tags r:id="rId2"/>
            </p:custDataLst>
          </p:nvPr>
        </p:nvSpPr>
        <p:spPr>
          <a:xfrm>
            <a:off x="4778375" y="3209925"/>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8" name="椭圆 37"/>
          <p:cNvSpPr/>
          <p:nvPr>
            <p:custDataLst>
              <p:tags r:id="rId3"/>
            </p:custDataLst>
          </p:nvPr>
        </p:nvSpPr>
        <p:spPr>
          <a:xfrm>
            <a:off x="4879340" y="3310890"/>
            <a:ext cx="107950" cy="107950"/>
          </a:xfrm>
          <a:prstGeom prst="ellipse">
            <a:avLst/>
          </a:prstGeom>
          <a:solidFill>
            <a:srgbClr val="726056"/>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53" name="矩形 52"/>
          <p:cNvSpPr/>
          <p:nvPr>
            <p:custDataLst>
              <p:tags r:id="rId4"/>
            </p:custDataLst>
          </p:nvPr>
        </p:nvSpPr>
        <p:spPr>
          <a:xfrm>
            <a:off x="3355975" y="229679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30—60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7" name="文本框 56"/>
          <p:cNvSpPr txBox="1"/>
          <p:nvPr/>
        </p:nvSpPr>
        <p:spPr>
          <a:xfrm>
            <a:off x="3585210" y="2781300"/>
            <a:ext cx="26974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组织是封闭的社会性模式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graphicFrame>
        <p:nvGraphicFramePr>
          <p:cNvPr id="4" name="表格 3"/>
          <p:cNvGraphicFramePr/>
          <p:nvPr/>
        </p:nvGraphicFramePr>
        <p:xfrm>
          <a:off x="1443355" y="3829050"/>
          <a:ext cx="8806180" cy="2113915"/>
        </p:xfrm>
        <a:graphic>
          <a:graphicData uri="http://schemas.openxmlformats.org/drawingml/2006/table">
            <a:tbl>
              <a:tblPr firstRow="1" bandRow="1">
                <a:tableStyleId>{5C22544A-7EE6-4342-B048-85BDC9FD1C3A}</a:tableStyleId>
              </a:tblPr>
              <a:tblGrid>
                <a:gridCol w="1285240"/>
                <a:gridCol w="2602865"/>
                <a:gridCol w="4918075"/>
              </a:tblGrid>
              <a:tr h="400050">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人物</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理论</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理论注意点</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46455">
                <a:tc>
                  <a:txBody>
                    <a:bodyPr/>
                    <a:p>
                      <a:pPr algn="ctr" fontAlgn="auto">
                        <a:lnSpc>
                          <a:spcPct val="100000"/>
                        </a:lnSpc>
                        <a:buNone/>
                      </a:pPr>
                      <a:endParaRPr lang="zh-CN" altLang="en-US" sz="2000">
                        <a:solidFill>
                          <a:schemeClr val="tx1">
                            <a:lumMod val="85000"/>
                            <a:lumOff val="15000"/>
                          </a:schemeClr>
                        </a:solidFill>
                        <a:latin typeface="华文楷体" panose="02010600040101010101" charset="-122"/>
                        <a:ea typeface="华文楷体" panose="02010600040101010101" charset="-122"/>
                      </a:endParaRPr>
                    </a:p>
                    <a:p>
                      <a:pPr algn="ctr" fontAlgn="auto">
                        <a:lnSpc>
                          <a:spcPct val="100000"/>
                        </a:lnSpc>
                        <a:buNone/>
                      </a:pPr>
                      <a:r>
                        <a:rPr lang="zh-CN" altLang="en-US" sz="2000">
                          <a:solidFill>
                            <a:schemeClr val="tx1">
                              <a:lumMod val="85000"/>
                              <a:lumOff val="15000"/>
                            </a:schemeClr>
                          </a:solidFill>
                          <a:latin typeface="华文楷体" panose="02010600040101010101" charset="-122"/>
                          <a:ea typeface="华文楷体" panose="02010600040101010101" charset="-122"/>
                        </a:rPr>
                        <a:t>梅奥</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auto">
                        <a:lnSpc>
                          <a:spcPct val="100000"/>
                        </a:lnSpc>
                        <a:buNone/>
                      </a:pPr>
                      <a:r>
                        <a:rPr lang="zh-CN" altLang="en-US" sz="2000" b="1">
                          <a:solidFill>
                            <a:schemeClr val="tx1">
                              <a:lumMod val="85000"/>
                              <a:lumOff val="15000"/>
                            </a:schemeClr>
                          </a:solidFill>
                          <a:latin typeface="华文楷体" panose="02010600040101010101" charset="-122"/>
                          <a:ea typeface="华文楷体" panose="02010600040101010101" charset="-122"/>
                          <a:sym typeface="+mn-ea"/>
                        </a:rPr>
                        <a:t>通过</a:t>
                      </a:r>
                      <a:r>
                        <a:rPr lang="zh-CN" altLang="en-US" sz="2000" b="1">
                          <a:solidFill>
                            <a:srgbClr val="FF0000"/>
                          </a:solidFill>
                          <a:latin typeface="华文楷体" panose="02010600040101010101" charset="-122"/>
                          <a:ea typeface="华文楷体" panose="02010600040101010101" charset="-122"/>
                          <a:sym typeface="+mn-ea"/>
                        </a:rPr>
                        <a:t>霍桑实验</a:t>
                      </a:r>
                      <a:r>
                        <a:rPr lang="zh-CN" altLang="en-US" sz="2000" b="1">
                          <a:solidFill>
                            <a:schemeClr val="tx1">
                              <a:lumMod val="85000"/>
                              <a:lumOff val="15000"/>
                            </a:schemeClr>
                          </a:solidFill>
                          <a:latin typeface="华文楷体" panose="02010600040101010101" charset="-122"/>
                          <a:ea typeface="华文楷体" panose="02010600040101010101" charset="-122"/>
                          <a:sym typeface="+mn-ea"/>
                        </a:rPr>
                        <a:t>创立</a:t>
                      </a:r>
                      <a:r>
                        <a:rPr lang="en-US" altLang="zh-CN" sz="2000" b="1">
                          <a:solidFill>
                            <a:schemeClr val="tx1">
                              <a:lumMod val="85000"/>
                              <a:lumOff val="15000"/>
                            </a:schemeClr>
                          </a:solidFill>
                          <a:latin typeface="华文楷体" panose="02010600040101010101" charset="-122"/>
                          <a:ea typeface="华文楷体" panose="02010600040101010101" charset="-122"/>
                          <a:sym typeface="+mn-ea"/>
                        </a:rPr>
                        <a:t>“</a:t>
                      </a:r>
                      <a:r>
                        <a:rPr lang="zh-CN" altLang="en-US" sz="2000" b="1">
                          <a:solidFill>
                            <a:srgbClr val="FF0000"/>
                          </a:solidFill>
                          <a:latin typeface="华文楷体" panose="02010600040101010101" charset="-122"/>
                          <a:ea typeface="华文楷体" panose="02010600040101010101" charset="-122"/>
                          <a:sym typeface="+mn-ea"/>
                        </a:rPr>
                        <a:t>人际关系学说</a:t>
                      </a:r>
                      <a:r>
                        <a:rPr lang="en-US" altLang="zh-CN" sz="2000" b="1">
                          <a:solidFill>
                            <a:schemeClr val="tx1">
                              <a:lumMod val="85000"/>
                              <a:lumOff val="15000"/>
                            </a:schemeClr>
                          </a:solidFill>
                          <a:latin typeface="华文楷体" panose="02010600040101010101" charset="-122"/>
                          <a:ea typeface="华文楷体" panose="02010600040101010101" charset="-122"/>
                          <a:sym typeface="+mn-ea"/>
                        </a:rPr>
                        <a:t>”</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华文楷体" panose="02010600040101010101" charset="-122"/>
                          <a:ea typeface="华文楷体" panose="02010600040101010101" charset="-122"/>
                        </a:rPr>
                        <a:t>生产效率不仅受物理和生理的影响，还会受到社会和心理因素影响，重视</a:t>
                      </a:r>
                      <a:r>
                        <a:rPr lang="zh-CN" altLang="en-US" sz="2000" b="1">
                          <a:solidFill>
                            <a:srgbClr val="FF0000"/>
                          </a:solidFill>
                          <a:latin typeface="华文楷体" panose="02010600040101010101" charset="-122"/>
                          <a:ea typeface="华文楷体" panose="02010600040101010101" charset="-122"/>
                        </a:rPr>
                        <a:t>人际关系有利于提升工作效率</a:t>
                      </a:r>
                      <a:r>
                        <a:rPr lang="zh-CN" altLang="en-US" sz="2000">
                          <a:solidFill>
                            <a:schemeClr val="tx1">
                              <a:lumMod val="85000"/>
                              <a:lumOff val="15000"/>
                            </a:schemeClr>
                          </a:solidFill>
                          <a:latin typeface="华文楷体" panose="02010600040101010101" charset="-122"/>
                          <a:ea typeface="华文楷体" panose="02010600040101010101" charset="-122"/>
                        </a:rPr>
                        <a:t>。</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08025">
                <a:tc>
                  <a:txBody>
                    <a:bodyPr/>
                    <a:p>
                      <a:pPr algn="ctr" fontAlgn="auto">
                        <a:lnSpc>
                          <a:spcPct val="100000"/>
                        </a:lnSpc>
                        <a:buNone/>
                      </a:pPr>
                      <a:r>
                        <a:rPr lang="zh-CN" altLang="en-US" sz="2000">
                          <a:solidFill>
                            <a:schemeClr val="tx1">
                              <a:lumMod val="85000"/>
                              <a:lumOff val="15000"/>
                            </a:schemeClr>
                          </a:solidFill>
                          <a:latin typeface="华文楷体" panose="02010600040101010101" charset="-122"/>
                          <a:ea typeface="华文楷体" panose="02010600040101010101" charset="-122"/>
                        </a:rPr>
                        <a:t>麦格雷戈</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auto">
                        <a:lnSpc>
                          <a:spcPct val="100000"/>
                        </a:lnSpc>
                        <a:buNone/>
                      </a:pPr>
                      <a:r>
                        <a:rPr lang="en-US" altLang="zh-CN" sz="2000" b="1">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b="1">
                          <a:solidFill>
                            <a:srgbClr val="FF0000"/>
                          </a:solidFill>
                          <a:latin typeface="华文楷体" panose="02010600040101010101" charset="-122"/>
                          <a:ea typeface="华文楷体" panose="02010600040101010101" charset="-122"/>
                          <a:sym typeface="+mn-ea"/>
                        </a:rPr>
                        <a:t>X</a:t>
                      </a:r>
                      <a:r>
                        <a:rPr lang="zh-CN" altLang="en-US" sz="2000" b="1">
                          <a:solidFill>
                            <a:srgbClr val="FF0000"/>
                          </a:solidFill>
                          <a:latin typeface="华文楷体" panose="02010600040101010101" charset="-122"/>
                          <a:ea typeface="华文楷体" panose="02010600040101010101" charset="-122"/>
                          <a:sym typeface="+mn-ea"/>
                        </a:rPr>
                        <a:t>理论</a:t>
                      </a:r>
                      <a:r>
                        <a:rPr lang="en-US" altLang="zh-CN" sz="2000" b="1">
                          <a:solidFill>
                            <a:schemeClr val="tx1">
                              <a:lumMod val="85000"/>
                              <a:lumOff val="15000"/>
                            </a:schemeClr>
                          </a:solidFill>
                          <a:latin typeface="华文楷体" panose="02010600040101010101" charset="-122"/>
                          <a:ea typeface="华文楷体" panose="02010600040101010101" charset="-122"/>
                          <a:sym typeface="+mn-ea"/>
                        </a:rPr>
                        <a:t>”</a:t>
                      </a:r>
                      <a:endParaRPr lang="en-US" altLang="zh-CN" sz="2000" b="1">
                        <a:solidFill>
                          <a:schemeClr val="tx1">
                            <a:lumMod val="85000"/>
                            <a:lumOff val="15000"/>
                          </a:schemeClr>
                        </a:solidFill>
                        <a:latin typeface="华文楷体" panose="02010600040101010101" charset="-122"/>
                        <a:ea typeface="华文楷体" panose="02010600040101010101" charset="-122"/>
                        <a:sym typeface="+mn-ea"/>
                      </a:endParaRPr>
                    </a:p>
                    <a:p>
                      <a:pPr algn="ctr" fontAlgn="auto">
                        <a:lnSpc>
                          <a:spcPct val="100000"/>
                        </a:lnSpc>
                        <a:buNone/>
                      </a:pPr>
                      <a:r>
                        <a:rPr lang="en-US" altLang="zh-CN" sz="2000" b="1">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b="1">
                          <a:solidFill>
                            <a:srgbClr val="FF0000"/>
                          </a:solidFill>
                          <a:latin typeface="华文楷体" panose="02010600040101010101" charset="-122"/>
                          <a:ea typeface="华文楷体" panose="02010600040101010101" charset="-122"/>
                          <a:sym typeface="+mn-ea"/>
                        </a:rPr>
                        <a:t>Y</a:t>
                      </a:r>
                      <a:r>
                        <a:rPr lang="zh-CN" altLang="en-US" sz="2000" b="1">
                          <a:solidFill>
                            <a:srgbClr val="FF0000"/>
                          </a:solidFill>
                          <a:latin typeface="华文楷体" panose="02010600040101010101" charset="-122"/>
                          <a:ea typeface="华文楷体" panose="02010600040101010101" charset="-122"/>
                          <a:sym typeface="+mn-ea"/>
                        </a:rPr>
                        <a:t>理论</a:t>
                      </a:r>
                      <a:r>
                        <a:rPr lang="en-US" altLang="zh-CN" sz="2000" b="1">
                          <a:solidFill>
                            <a:schemeClr val="tx1">
                              <a:lumMod val="85000"/>
                              <a:lumOff val="15000"/>
                            </a:schemeClr>
                          </a:solidFill>
                          <a:latin typeface="华文楷体" panose="02010600040101010101" charset="-122"/>
                          <a:ea typeface="华文楷体" panose="02010600040101010101" charset="-122"/>
                          <a:sym typeface="+mn-ea"/>
                        </a:rPr>
                        <a:t>”</a:t>
                      </a:r>
                      <a:endParaRPr lang="en-US" altLang="zh-CN" sz="2000" b="1">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sz="2000">
                          <a:solidFill>
                            <a:schemeClr val="tx1">
                              <a:lumMod val="85000"/>
                              <a:lumOff val="15000"/>
                            </a:schemeClr>
                          </a:solidFill>
                          <a:latin typeface="华文楷体" panose="02010600040101010101" charset="-122"/>
                          <a:ea typeface="华文楷体" panose="02010600040101010101" charset="-122"/>
                        </a:rPr>
                        <a:t>“X</a:t>
                      </a:r>
                      <a:r>
                        <a:rPr lang="zh-CN" altLang="en-US" sz="2000">
                          <a:solidFill>
                            <a:schemeClr val="tx1">
                              <a:lumMod val="85000"/>
                              <a:lumOff val="15000"/>
                            </a:schemeClr>
                          </a:solidFill>
                          <a:latin typeface="华文楷体" panose="02010600040101010101" charset="-122"/>
                          <a:ea typeface="华文楷体" panose="02010600040101010101" charset="-122"/>
                        </a:rPr>
                        <a:t>理论</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a:solidFill>
                            <a:schemeClr val="tx1">
                              <a:lumMod val="85000"/>
                              <a:lumOff val="15000"/>
                            </a:schemeClr>
                          </a:solidFill>
                          <a:latin typeface="华文楷体" panose="02010600040101010101" charset="-122"/>
                          <a:ea typeface="华文楷体" panose="02010600040101010101" charset="-122"/>
                        </a:rPr>
                        <a:t>认为</a:t>
                      </a:r>
                      <a:r>
                        <a:rPr lang="zh-CN" altLang="en-US" sz="2000" b="1">
                          <a:solidFill>
                            <a:srgbClr val="FF0000"/>
                          </a:solidFill>
                          <a:latin typeface="华文楷体" panose="02010600040101010101" charset="-122"/>
                          <a:ea typeface="华文楷体" panose="02010600040101010101" charset="-122"/>
                        </a:rPr>
                        <a:t>员工是消极、被动</a:t>
                      </a:r>
                      <a:r>
                        <a:rPr lang="zh-CN" altLang="en-US" sz="2000">
                          <a:solidFill>
                            <a:schemeClr val="tx1">
                              <a:lumMod val="85000"/>
                              <a:lumOff val="15000"/>
                            </a:schemeClr>
                          </a:solidFill>
                          <a:latin typeface="华文楷体" panose="02010600040101010101" charset="-122"/>
                          <a:ea typeface="华文楷体" panose="02010600040101010101" charset="-122"/>
                        </a:rPr>
                        <a:t>的。</a:t>
                      </a:r>
                      <a:endParaRPr lang="zh-CN" altLang="en-US" sz="2000">
                        <a:solidFill>
                          <a:schemeClr val="tx1">
                            <a:lumMod val="85000"/>
                            <a:lumOff val="15000"/>
                          </a:schemeClr>
                        </a:solidFill>
                        <a:latin typeface="华文楷体" panose="02010600040101010101" charset="-122"/>
                        <a:ea typeface="华文楷体" panose="02010600040101010101" charset="-122"/>
                      </a:endParaRPr>
                    </a:p>
                    <a:p>
                      <a:pPr>
                        <a:buNone/>
                      </a:pPr>
                      <a:r>
                        <a:rPr lang="en-US" altLang="zh-CN" sz="2000">
                          <a:solidFill>
                            <a:schemeClr val="tx1">
                              <a:lumMod val="85000"/>
                              <a:lumOff val="15000"/>
                            </a:schemeClr>
                          </a:solidFill>
                          <a:latin typeface="华文楷体" panose="02010600040101010101" charset="-122"/>
                          <a:ea typeface="华文楷体" panose="02010600040101010101" charset="-122"/>
                        </a:rPr>
                        <a:t>“Y</a:t>
                      </a:r>
                      <a:r>
                        <a:rPr lang="zh-CN" altLang="en-US" sz="2000">
                          <a:solidFill>
                            <a:schemeClr val="tx1">
                              <a:lumMod val="85000"/>
                              <a:lumOff val="15000"/>
                            </a:schemeClr>
                          </a:solidFill>
                          <a:latin typeface="华文楷体" panose="02010600040101010101" charset="-122"/>
                          <a:ea typeface="华文楷体" panose="02010600040101010101" charset="-122"/>
                        </a:rPr>
                        <a:t>理论</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a:solidFill>
                            <a:schemeClr val="tx1">
                              <a:lumMod val="85000"/>
                              <a:lumOff val="15000"/>
                            </a:schemeClr>
                          </a:solidFill>
                          <a:latin typeface="华文楷体" panose="02010600040101010101" charset="-122"/>
                          <a:ea typeface="华文楷体" panose="02010600040101010101" charset="-122"/>
                        </a:rPr>
                        <a:t>认为</a:t>
                      </a:r>
                      <a:r>
                        <a:rPr lang="zh-CN" altLang="en-US" sz="2000" b="1">
                          <a:solidFill>
                            <a:srgbClr val="FF0000"/>
                          </a:solidFill>
                          <a:latin typeface="华文楷体" panose="02010600040101010101" charset="-122"/>
                          <a:ea typeface="华文楷体" panose="02010600040101010101" charset="-122"/>
                        </a:rPr>
                        <a:t>员工是积极、主动</a:t>
                      </a:r>
                      <a:r>
                        <a:rPr lang="zh-CN" altLang="en-US" sz="2000">
                          <a:solidFill>
                            <a:schemeClr val="tx1">
                              <a:lumMod val="85000"/>
                              <a:lumOff val="15000"/>
                            </a:schemeClr>
                          </a:solidFill>
                          <a:latin typeface="华文楷体" panose="02010600040101010101" charset="-122"/>
                          <a:ea typeface="华文楷体" panose="02010600040101010101" charset="-122"/>
                        </a:rPr>
                        <a:t>的。</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7" name="文本占位符 21"/>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r>
              <a:t>0.2.3 </a:t>
            </a:r>
            <a:r>
              <a:rPr lang="zh-CN" altLang="en-US"/>
              <a:t>组织行为学的学科发展</a:t>
            </a:r>
            <a:endParaRPr lang="zh-CN" altLang="en-US"/>
          </a:p>
        </p:txBody>
      </p:sp>
      <p:sp>
        <p:nvSpPr>
          <p:cNvPr id="9" name="文本框 8"/>
          <p:cNvSpPr txBox="1"/>
          <p:nvPr/>
        </p:nvSpPr>
        <p:spPr>
          <a:xfrm>
            <a:off x="-14605" y="-3683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0.2.3.2第二阶段</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457200" indent="-457200">
              <a:buFont typeface="Wingdings" panose="05000000000000000000" charset="0"/>
              <a:buChar char=""/>
            </a:pPr>
            <a:r>
              <a:rPr lang="zh-CN" altLang="en-US" sz="2800" b="1">
                <a:solidFill>
                  <a:srgbClr val="404040"/>
                </a:solidFill>
              </a:rPr>
              <a:t>组织行为学的学科发展【</a:t>
            </a:r>
            <a:r>
              <a:rPr lang="zh-CN" altLang="en-US" sz="2800" b="1">
                <a:solidFill>
                  <a:srgbClr val="FF0000"/>
                </a:solidFill>
              </a:rPr>
              <a:t>选择</a:t>
            </a:r>
            <a:r>
              <a:rPr lang="zh-CN" altLang="en-US" sz="2800" b="1">
                <a:solidFill>
                  <a:srgbClr val="404040"/>
                </a:solidFill>
              </a:rPr>
              <a:t>】</a:t>
            </a:r>
            <a:endParaRPr lang="en-US" altLang="zh-CN" sz="2800" b="1">
              <a:solidFill>
                <a:srgbClr val="404040"/>
              </a:solidFill>
            </a:endParaRPr>
          </a:p>
        </p:txBody>
      </p:sp>
      <p:grpSp>
        <p:nvGrpSpPr>
          <p:cNvPr id="6" name="组合 5"/>
          <p:cNvGrpSpPr/>
          <p:nvPr/>
        </p:nvGrpSpPr>
        <p:grpSpPr>
          <a:xfrm>
            <a:off x="7847330" y="65405"/>
            <a:ext cx="4318635" cy="1019810"/>
            <a:chOff x="6039" y="2848"/>
            <a:chExt cx="10288" cy="2419"/>
          </a:xfrm>
        </p:grpSpPr>
        <p:sp>
          <p:nvSpPr>
            <p:cNvPr id="8" name="圆角矩形 7"/>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5"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6"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8" name="直接箭头连接符 17"/>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20" name="直接连接符 19"/>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组织行为学的学科发展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33" name="任意多边形 32"/>
          <p:cNvSpPr/>
          <p:nvPr>
            <p:custDataLst>
              <p:tags r:id="rId1"/>
            </p:custDataLst>
          </p:nvPr>
        </p:nvSpPr>
        <p:spPr>
          <a:xfrm>
            <a:off x="3190875" y="2908300"/>
            <a:ext cx="5006975" cy="986155"/>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 name="connsiteX0-375" fmla="*/ 0 w 7013359"/>
              <a:gd name="connsiteY0-376" fmla="*/ 1420427 h 1420427"/>
              <a:gd name="connsiteX1-377" fmla="*/ 1340527 w 7013359"/>
              <a:gd name="connsiteY1-378" fmla="*/ 887766 h 1420427"/>
              <a:gd name="connsiteX2-379" fmla="*/ 2807332 w 7013359"/>
              <a:gd name="connsiteY2-380" fmla="*/ 1132227 h 1420427"/>
              <a:gd name="connsiteX3-381" fmla="*/ 4276863 w 7013359"/>
              <a:gd name="connsiteY3-382" fmla="*/ 530927 h 1420427"/>
              <a:gd name="connsiteX4-383" fmla="*/ 5734974 w 7013359"/>
              <a:gd name="connsiteY4-384" fmla="*/ 585926 h 1420427"/>
              <a:gd name="connsiteX5-385" fmla="*/ 7013359 w 7013359"/>
              <a:gd name="connsiteY5-386" fmla="*/ 0 h 1420427"/>
              <a:gd name="connsiteX0-387" fmla="*/ 0 w 5734974"/>
              <a:gd name="connsiteY0-388" fmla="*/ 903680 h 903680"/>
              <a:gd name="connsiteX1-389" fmla="*/ 1340527 w 5734974"/>
              <a:gd name="connsiteY1-390" fmla="*/ 371019 h 903680"/>
              <a:gd name="connsiteX2-391" fmla="*/ 2807332 w 5734974"/>
              <a:gd name="connsiteY2-392" fmla="*/ 615480 h 903680"/>
              <a:gd name="connsiteX3-393" fmla="*/ 4276863 w 5734974"/>
              <a:gd name="connsiteY3-394" fmla="*/ 14180 h 903680"/>
              <a:gd name="connsiteX4-395" fmla="*/ 5734974 w 5734974"/>
              <a:gd name="connsiteY4-396" fmla="*/ 69179 h 903680"/>
              <a:gd name="connsiteX0-397" fmla="*/ 0 w 5734974"/>
              <a:gd name="connsiteY0-398" fmla="*/ 1129776 h 1129776"/>
              <a:gd name="connsiteX1-399" fmla="*/ 1340527 w 5734974"/>
              <a:gd name="connsiteY1-400" fmla="*/ 597115 h 1129776"/>
              <a:gd name="connsiteX2-401" fmla="*/ 2807332 w 5734974"/>
              <a:gd name="connsiteY2-402" fmla="*/ 841576 h 1129776"/>
              <a:gd name="connsiteX3-403" fmla="*/ 4276863 w 5734974"/>
              <a:gd name="connsiteY3-404" fmla="*/ 240276 h 1129776"/>
              <a:gd name="connsiteX4-405" fmla="*/ 5734974 w 5734974"/>
              <a:gd name="connsiteY4-406" fmla="*/ 0 h 1129776"/>
              <a:gd name="connsiteX0-407" fmla="*/ 0 w 5734974"/>
              <a:gd name="connsiteY0-408" fmla="*/ 1131360 h 1131360"/>
              <a:gd name="connsiteX1-409" fmla="*/ 1340527 w 5734974"/>
              <a:gd name="connsiteY1-410" fmla="*/ 598699 h 1131360"/>
              <a:gd name="connsiteX2-411" fmla="*/ 2807332 w 5734974"/>
              <a:gd name="connsiteY2-412" fmla="*/ 843160 h 1131360"/>
              <a:gd name="connsiteX3-413" fmla="*/ 4276863 w 5734974"/>
              <a:gd name="connsiteY3-414" fmla="*/ 241860 h 1131360"/>
              <a:gd name="connsiteX4-415" fmla="*/ 5734974 w 5734974"/>
              <a:gd name="connsiteY4-416" fmla="*/ 1584 h 1131360"/>
              <a:gd name="connsiteX0-417" fmla="*/ 0 w 5734974"/>
              <a:gd name="connsiteY0-418" fmla="*/ 1131360 h 1131360"/>
              <a:gd name="connsiteX1-419" fmla="*/ 1835827 w 5734974"/>
              <a:gd name="connsiteY1-420" fmla="*/ 598699 h 1131360"/>
              <a:gd name="connsiteX2-421" fmla="*/ 2807332 w 5734974"/>
              <a:gd name="connsiteY2-422" fmla="*/ 843160 h 1131360"/>
              <a:gd name="connsiteX3-423" fmla="*/ 4276863 w 5734974"/>
              <a:gd name="connsiteY3-424" fmla="*/ 241860 h 1131360"/>
              <a:gd name="connsiteX4-425" fmla="*/ 5734974 w 5734974"/>
              <a:gd name="connsiteY4-426" fmla="*/ 1584 h 1131360"/>
              <a:gd name="connsiteX0-427" fmla="*/ 0 w 5734974"/>
              <a:gd name="connsiteY0-428" fmla="*/ 1131360 h 1131360"/>
              <a:gd name="connsiteX1-429" fmla="*/ 1835827 w 5734974"/>
              <a:gd name="connsiteY1-430" fmla="*/ 598699 h 1131360"/>
              <a:gd name="connsiteX2-431" fmla="*/ 3759832 w 5734974"/>
              <a:gd name="connsiteY2-432" fmla="*/ 843160 h 1131360"/>
              <a:gd name="connsiteX3-433" fmla="*/ 4276863 w 5734974"/>
              <a:gd name="connsiteY3-434" fmla="*/ 241860 h 1131360"/>
              <a:gd name="connsiteX4-435" fmla="*/ 5734974 w 5734974"/>
              <a:gd name="connsiteY4-436" fmla="*/ 1584 h 1131360"/>
              <a:gd name="connsiteX0-437" fmla="*/ 0 w 5734974"/>
              <a:gd name="connsiteY0-438" fmla="*/ 1129776 h 1129776"/>
              <a:gd name="connsiteX1-439" fmla="*/ 1835827 w 5734974"/>
              <a:gd name="connsiteY1-440" fmla="*/ 597115 h 1129776"/>
              <a:gd name="connsiteX2-441" fmla="*/ 3759832 w 5734974"/>
              <a:gd name="connsiteY2-442" fmla="*/ 841576 h 1129776"/>
              <a:gd name="connsiteX3-443" fmla="*/ 5734974 w 5734974"/>
              <a:gd name="connsiteY3-444" fmla="*/ 0 h 1129776"/>
              <a:gd name="connsiteX0-445" fmla="*/ 0 w 5734974"/>
              <a:gd name="connsiteY0-446" fmla="*/ 1129776 h 1129776"/>
              <a:gd name="connsiteX1-447" fmla="*/ 1821540 w 5734974"/>
              <a:gd name="connsiteY1-448" fmla="*/ 592352 h 1129776"/>
              <a:gd name="connsiteX2-449" fmla="*/ 3759832 w 5734974"/>
              <a:gd name="connsiteY2-450" fmla="*/ 841576 h 1129776"/>
              <a:gd name="connsiteX3-451" fmla="*/ 5734974 w 5734974"/>
              <a:gd name="connsiteY3-452" fmla="*/ 0 h 1129776"/>
              <a:gd name="connsiteX0-453" fmla="*/ 0 w 5734974"/>
              <a:gd name="connsiteY0-454" fmla="*/ 1129776 h 1129776"/>
              <a:gd name="connsiteX1-455" fmla="*/ 1821540 w 5734974"/>
              <a:gd name="connsiteY1-456" fmla="*/ 592352 h 1129776"/>
              <a:gd name="connsiteX2-457" fmla="*/ 3783644 w 5734974"/>
              <a:gd name="connsiteY2-458" fmla="*/ 846338 h 1129776"/>
              <a:gd name="connsiteX3-459" fmla="*/ 5734974 w 5734974"/>
              <a:gd name="connsiteY3-460" fmla="*/ 0 h 1129776"/>
              <a:gd name="connsiteX0-461" fmla="*/ 0 w 5734974"/>
              <a:gd name="connsiteY0-462" fmla="*/ 1129776 h 1129776"/>
              <a:gd name="connsiteX1-463" fmla="*/ 1821540 w 5734974"/>
              <a:gd name="connsiteY1-464" fmla="*/ 592352 h 1129776"/>
              <a:gd name="connsiteX2-465" fmla="*/ 3783644 w 5734974"/>
              <a:gd name="connsiteY2-466" fmla="*/ 846338 h 1129776"/>
              <a:gd name="connsiteX3-467" fmla="*/ 5734974 w 5734974"/>
              <a:gd name="connsiteY3-468" fmla="*/ 0 h 1129776"/>
              <a:gd name="connsiteX0-469" fmla="*/ 0 w 5734974"/>
              <a:gd name="connsiteY0-470" fmla="*/ 1129776 h 1129776"/>
              <a:gd name="connsiteX1-471" fmla="*/ 1821540 w 5734974"/>
              <a:gd name="connsiteY1-472" fmla="*/ 592352 h 1129776"/>
              <a:gd name="connsiteX2-473" fmla="*/ 3783644 w 5734974"/>
              <a:gd name="connsiteY2-474" fmla="*/ 846338 h 1129776"/>
              <a:gd name="connsiteX3-475" fmla="*/ 5734974 w 5734974"/>
              <a:gd name="connsiteY3-476" fmla="*/ 0 h 1129776"/>
              <a:gd name="connsiteX0-477" fmla="*/ 0 w 5734974"/>
              <a:gd name="connsiteY0-478" fmla="*/ 1129776 h 1129776"/>
              <a:gd name="connsiteX1-479" fmla="*/ 1821540 w 5734974"/>
              <a:gd name="connsiteY1-480" fmla="*/ 592352 h 1129776"/>
              <a:gd name="connsiteX2-481" fmla="*/ 3783644 w 5734974"/>
              <a:gd name="connsiteY2-482" fmla="*/ 846338 h 1129776"/>
              <a:gd name="connsiteX3-483" fmla="*/ 5734974 w 5734974"/>
              <a:gd name="connsiteY3-484" fmla="*/ 0 h 1129776"/>
            </a:gdLst>
            <a:ahLst/>
            <a:cxnLst>
              <a:cxn ang="0">
                <a:pos x="connsiteX0-477" y="connsiteY0-478"/>
              </a:cxn>
              <a:cxn ang="0">
                <a:pos x="connsiteX1-479" y="connsiteY1-480"/>
              </a:cxn>
              <a:cxn ang="0">
                <a:pos x="connsiteX2-481" y="connsiteY2-482"/>
              </a:cxn>
              <a:cxn ang="0">
                <a:pos x="connsiteX3-483" y="connsiteY3-484"/>
              </a:cxn>
            </a:cxnLst>
            <a:rect l="l" t="t" r="r" b="b"/>
            <a:pathLst>
              <a:path w="5734974" h="1129776">
                <a:moveTo>
                  <a:pt x="0" y="1129776"/>
                </a:moveTo>
                <a:cubicBezTo>
                  <a:pt x="125767" y="932988"/>
                  <a:pt x="1190933" y="639592"/>
                  <a:pt x="1821540" y="592352"/>
                </a:cubicBezTo>
                <a:cubicBezTo>
                  <a:pt x="2452147" y="545112"/>
                  <a:pt x="3139871" y="1021263"/>
                  <a:pt x="3783644" y="846338"/>
                </a:cubicBezTo>
                <a:cubicBezTo>
                  <a:pt x="4427417" y="671413"/>
                  <a:pt x="5018158" y="70023"/>
                  <a:pt x="5734974" y="0"/>
                </a:cubicBezTo>
              </a:path>
            </a:pathLst>
          </a:custGeom>
          <a:noFill/>
          <a:ln w="19050">
            <a:solidFill>
              <a:srgbClr val="303030">
                <a:lumMod val="40000"/>
                <a:lumOff val="60000"/>
              </a:srgbClr>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solidFill>
                <a:srgbClr val="FFFFFF"/>
              </a:solidFill>
            </a:endParaRPr>
          </a:p>
        </p:txBody>
      </p:sp>
      <p:sp>
        <p:nvSpPr>
          <p:cNvPr id="34" name="椭圆 33"/>
          <p:cNvSpPr/>
          <p:nvPr>
            <p:custDataLst>
              <p:tags r:id="rId2"/>
            </p:custDataLst>
          </p:nvPr>
        </p:nvSpPr>
        <p:spPr>
          <a:xfrm>
            <a:off x="2929255" y="3863975"/>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6" name="椭圆 35"/>
          <p:cNvSpPr/>
          <p:nvPr>
            <p:custDataLst>
              <p:tags r:id="rId3"/>
            </p:custDataLst>
          </p:nvPr>
        </p:nvSpPr>
        <p:spPr>
          <a:xfrm>
            <a:off x="3030855" y="3965575"/>
            <a:ext cx="107950" cy="107950"/>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37" name="椭圆 36"/>
          <p:cNvSpPr/>
          <p:nvPr>
            <p:custDataLst>
              <p:tags r:id="rId4"/>
            </p:custDataLst>
          </p:nvPr>
        </p:nvSpPr>
        <p:spPr>
          <a:xfrm>
            <a:off x="4632960" y="3275330"/>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8" name="椭圆 37"/>
          <p:cNvSpPr/>
          <p:nvPr>
            <p:custDataLst>
              <p:tags r:id="rId5"/>
            </p:custDataLst>
          </p:nvPr>
        </p:nvSpPr>
        <p:spPr>
          <a:xfrm>
            <a:off x="4733925" y="3376295"/>
            <a:ext cx="107950" cy="107950"/>
          </a:xfrm>
          <a:prstGeom prst="ellipse">
            <a:avLst/>
          </a:prstGeom>
          <a:solidFill>
            <a:srgbClr val="726056"/>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39" name="椭圆 38"/>
          <p:cNvSpPr/>
          <p:nvPr>
            <p:custDataLst>
              <p:tags r:id="rId6"/>
            </p:custDataLst>
          </p:nvPr>
        </p:nvSpPr>
        <p:spPr>
          <a:xfrm>
            <a:off x="6336030" y="3488690"/>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40" name="椭圆 39"/>
          <p:cNvSpPr/>
          <p:nvPr>
            <p:custDataLst>
              <p:tags r:id="rId7"/>
            </p:custDataLst>
          </p:nvPr>
        </p:nvSpPr>
        <p:spPr>
          <a:xfrm>
            <a:off x="6436995" y="3589655"/>
            <a:ext cx="107950" cy="107950"/>
          </a:xfrm>
          <a:prstGeom prst="ellipse">
            <a:avLst/>
          </a:prstGeom>
          <a:solidFill>
            <a:srgbClr val="AC956E"/>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1" name="椭圆 40"/>
          <p:cNvSpPr/>
          <p:nvPr>
            <p:custDataLst>
              <p:tags r:id="rId8"/>
            </p:custDataLst>
          </p:nvPr>
        </p:nvSpPr>
        <p:spPr>
          <a:xfrm>
            <a:off x="8039100" y="2745740"/>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42" name="椭圆 41"/>
          <p:cNvSpPr/>
          <p:nvPr>
            <p:custDataLst>
              <p:tags r:id="rId9"/>
            </p:custDataLst>
          </p:nvPr>
        </p:nvSpPr>
        <p:spPr>
          <a:xfrm>
            <a:off x="8140065" y="2846705"/>
            <a:ext cx="107950" cy="107950"/>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3" name="矩形 42"/>
          <p:cNvSpPr/>
          <p:nvPr>
            <p:custDataLst>
              <p:tags r:id="rId10"/>
            </p:custDataLst>
          </p:nvPr>
        </p:nvSpPr>
        <p:spPr>
          <a:xfrm>
            <a:off x="1224915" y="417449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世纪初</a:t>
            </a:r>
            <a:r>
              <a:rPr lang="en-US" altLang="zh-CN"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3" name="矩形 52"/>
          <p:cNvSpPr/>
          <p:nvPr>
            <p:custDataLst>
              <p:tags r:id="rId11"/>
            </p:custDataLst>
          </p:nvPr>
        </p:nvSpPr>
        <p:spPr>
          <a:xfrm>
            <a:off x="3210560" y="236220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30—60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4" name="矩形 53"/>
          <p:cNvSpPr/>
          <p:nvPr>
            <p:custDataLst>
              <p:tags r:id="rId12"/>
            </p:custDataLst>
          </p:nvPr>
        </p:nvSpPr>
        <p:spPr>
          <a:xfrm>
            <a:off x="4884420" y="377761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60—70</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5" name="矩形 54"/>
          <p:cNvSpPr/>
          <p:nvPr>
            <p:custDataLst>
              <p:tags r:id="rId13"/>
            </p:custDataLst>
          </p:nvPr>
        </p:nvSpPr>
        <p:spPr>
          <a:xfrm>
            <a:off x="6827520" y="189293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7</a:t>
            </a:r>
            <a:r>
              <a:rPr lang="en-US" altLang="zh-CN"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r>
              <a:rPr lang="en-US" altLang="zh-CN"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现在</a:t>
            </a:r>
            <a:endPar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6" name="文本框 55"/>
          <p:cNvSpPr txBox="1"/>
          <p:nvPr/>
        </p:nvSpPr>
        <p:spPr>
          <a:xfrm>
            <a:off x="1567815" y="4542790"/>
            <a:ext cx="2468880" cy="368300"/>
          </a:xfrm>
          <a:prstGeom prst="rect">
            <a:avLst/>
          </a:prstGeom>
          <a:noFill/>
        </p:spPr>
        <p:txBody>
          <a:bodyPr wrap="none" rtlCol="0" anchor="t">
            <a:spAutoFit/>
          </a:bodyPr>
          <a:p>
            <a:r>
              <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组织是封闭的理性模式</a:t>
            </a:r>
            <a:endPar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7" name="文本框 56"/>
          <p:cNvSpPr txBox="1"/>
          <p:nvPr/>
        </p:nvSpPr>
        <p:spPr>
          <a:xfrm>
            <a:off x="3439795" y="2745740"/>
            <a:ext cx="2697480" cy="368300"/>
          </a:xfrm>
          <a:prstGeom prst="rect">
            <a:avLst/>
          </a:prstGeom>
          <a:noFill/>
        </p:spPr>
        <p:txBody>
          <a:bodyPr wrap="none" rtlCol="0" anchor="t">
            <a:spAutoFit/>
          </a:bodyPr>
          <a:p>
            <a:pPr algn="l"/>
            <a:r>
              <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组织是封闭的社会性模式</a:t>
            </a:r>
            <a:endPar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9" name="文本框 58"/>
          <p:cNvSpPr txBox="1"/>
          <p:nvPr/>
        </p:nvSpPr>
        <p:spPr>
          <a:xfrm>
            <a:off x="5676900" y="4174490"/>
            <a:ext cx="2011680" cy="368300"/>
          </a:xfrm>
          <a:prstGeom prst="rect">
            <a:avLst/>
          </a:prstGeom>
          <a:noFill/>
        </p:spPr>
        <p:txBody>
          <a:bodyPr wrap="none" rtlCol="0" anchor="t">
            <a:spAutoFit/>
          </a:bodyPr>
          <a:p>
            <a:pPr algn="l"/>
            <a:r>
              <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组织是开放的模式</a:t>
            </a:r>
            <a:endParaRPr lang="zh-CN" altLang="fr-FR" b="1"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60" name="文本框 59"/>
          <p:cNvSpPr txBox="1"/>
          <p:nvPr/>
        </p:nvSpPr>
        <p:spPr>
          <a:xfrm>
            <a:off x="7230745" y="2362200"/>
            <a:ext cx="2697480" cy="368300"/>
          </a:xfrm>
          <a:prstGeom prst="rect">
            <a:avLst/>
          </a:prstGeom>
          <a:noFill/>
        </p:spPr>
        <p:txBody>
          <a:bodyPr wrap="none" rtlCol="0" anchor="t">
            <a:spAutoFit/>
          </a:bodyPr>
          <a:p>
            <a:pPr algn="l"/>
            <a:r>
              <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组织是开放的社会性模式</a:t>
            </a:r>
            <a:endPar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graphicFrame>
        <p:nvGraphicFramePr>
          <p:cNvPr id="5" name="表格 4"/>
          <p:cNvGraphicFramePr/>
          <p:nvPr/>
        </p:nvGraphicFramePr>
        <p:xfrm>
          <a:off x="1567815" y="5080000"/>
          <a:ext cx="9000490" cy="1097280"/>
        </p:xfrm>
        <a:graphic>
          <a:graphicData uri="http://schemas.openxmlformats.org/drawingml/2006/table">
            <a:tbl>
              <a:tblPr firstRow="1" bandRow="1">
                <a:tableStyleId>{5C22544A-7EE6-4342-B048-85BDC9FD1C3A}</a:tableStyleId>
              </a:tblPr>
              <a:tblGrid>
                <a:gridCol w="1036320"/>
                <a:gridCol w="3759835"/>
                <a:gridCol w="4204335"/>
              </a:tblGrid>
              <a:tr h="396240">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人物</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理论</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理论注意点</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01040">
                <a:tc>
                  <a:txBody>
                    <a:bodyPr/>
                    <a:p>
                      <a:pPr algn="ctr">
                        <a:lnSpc>
                          <a:spcPct val="160000"/>
                        </a:lnSpc>
                        <a:buNone/>
                      </a:pPr>
                      <a:r>
                        <a:rPr lang="zh-CN" altLang="en-US" sz="2000" b="1">
                          <a:solidFill>
                            <a:schemeClr val="tx1">
                              <a:lumMod val="85000"/>
                              <a:lumOff val="15000"/>
                            </a:schemeClr>
                          </a:solidFill>
                          <a:latin typeface="华文楷体" panose="02010600040101010101" charset="-122"/>
                          <a:ea typeface="华文楷体" panose="02010600040101010101" charset="-122"/>
                        </a:rPr>
                        <a:t>费德勒</a:t>
                      </a:r>
                      <a:endParaRPr lang="zh-CN" altLang="en-US" sz="2000" b="1">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60000"/>
                        </a:lnSpc>
                        <a:buNone/>
                      </a:pPr>
                      <a:r>
                        <a:rPr lang="zh-CN" altLang="en-US" sz="2000" b="1">
                          <a:solidFill>
                            <a:schemeClr val="tx1">
                              <a:lumMod val="85000"/>
                              <a:lumOff val="15000"/>
                            </a:schemeClr>
                          </a:solidFill>
                          <a:latin typeface="华文楷体" panose="02010600040101010101" charset="-122"/>
                          <a:ea typeface="华文楷体" panose="02010600040101010101" charset="-122"/>
                        </a:rPr>
                        <a:t>最早对</a:t>
                      </a:r>
                      <a:r>
                        <a:rPr lang="zh-CN" altLang="en-US" sz="2000" b="1">
                          <a:solidFill>
                            <a:srgbClr val="FF0000"/>
                          </a:solidFill>
                          <a:latin typeface="华文楷体" panose="02010600040101010101" charset="-122"/>
                          <a:ea typeface="华文楷体" panose="02010600040101010101" charset="-122"/>
                        </a:rPr>
                        <a:t>权变理论</a:t>
                      </a:r>
                      <a:r>
                        <a:rPr lang="zh-CN" altLang="en-US" sz="2000" b="1">
                          <a:solidFill>
                            <a:schemeClr val="tx1">
                              <a:lumMod val="85000"/>
                              <a:lumOff val="15000"/>
                            </a:schemeClr>
                          </a:solidFill>
                          <a:latin typeface="华文楷体" panose="02010600040101010101" charset="-122"/>
                          <a:ea typeface="华文楷体" panose="02010600040101010101" charset="-122"/>
                        </a:rPr>
                        <a:t>作出理论性评价</a:t>
                      </a:r>
                      <a:endParaRPr lang="zh-CN" altLang="en-US" sz="2000" b="1">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华文楷体" panose="02010600040101010101" charset="-122"/>
                          <a:ea typeface="华文楷体" panose="02010600040101010101" charset="-122"/>
                        </a:rPr>
                        <a:t>领导能力的有效性取决于是否与所处的环境相适应。</a:t>
                      </a:r>
                      <a:r>
                        <a:rPr lang="zh-CN" altLang="en-US" sz="2000" b="1">
                          <a:solidFill>
                            <a:srgbClr val="FF0000"/>
                          </a:solidFill>
                          <a:latin typeface="华文楷体" panose="02010600040101010101" charset="-122"/>
                          <a:ea typeface="华文楷体" panose="02010600040101010101" charset="-122"/>
                        </a:rPr>
                        <a:t>管理要随机应变</a:t>
                      </a:r>
                      <a:r>
                        <a:rPr lang="zh-CN" altLang="en-US" sz="2000">
                          <a:solidFill>
                            <a:schemeClr val="tx1">
                              <a:lumMod val="85000"/>
                              <a:lumOff val="15000"/>
                            </a:schemeClr>
                          </a:solidFill>
                          <a:latin typeface="华文楷体" panose="02010600040101010101" charset="-122"/>
                          <a:ea typeface="华文楷体" panose="02010600040101010101" charset="-122"/>
                        </a:rPr>
                        <a:t>。</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7" name="文本占位符 21"/>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r>
              <a:t>0.2.3 </a:t>
            </a:r>
            <a:r>
              <a:rPr lang="zh-CN" altLang="en-US"/>
              <a:t>组织行为学的学科发展</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457200" indent="-457200">
              <a:buFont typeface="Wingdings" panose="05000000000000000000" charset="0"/>
              <a:buChar char=""/>
            </a:pPr>
            <a:r>
              <a:rPr lang="zh-CN" altLang="en-US" sz="2800" b="1">
                <a:solidFill>
                  <a:srgbClr val="404040"/>
                </a:solidFill>
              </a:rPr>
              <a:t>组织行为学的学科发展</a:t>
            </a:r>
            <a:r>
              <a:rPr lang="zh-CN" altLang="en-US" sz="2800" b="1">
                <a:solidFill>
                  <a:srgbClr val="404040"/>
                </a:solidFill>
                <a:sym typeface="+mn-ea"/>
              </a:rPr>
              <a:t>【</a:t>
            </a:r>
            <a:r>
              <a:rPr lang="zh-CN" altLang="en-US" sz="2800" b="1">
                <a:solidFill>
                  <a:srgbClr val="FF0000"/>
                </a:solidFill>
                <a:sym typeface="+mn-ea"/>
              </a:rPr>
              <a:t>选择</a:t>
            </a:r>
            <a:r>
              <a:rPr lang="zh-CN" altLang="en-US" sz="2800" b="1">
                <a:solidFill>
                  <a:srgbClr val="404040"/>
                </a:solidFill>
                <a:sym typeface="+mn-ea"/>
              </a:rPr>
              <a:t>】</a:t>
            </a:r>
            <a:endParaRPr lang="en-US" altLang="zh-CN" sz="2800" b="1">
              <a:solidFill>
                <a:srgbClr val="404040"/>
              </a:solidFill>
            </a:endParaRPr>
          </a:p>
          <a:p>
            <a:pPr marL="457200" indent="-457200">
              <a:buFont typeface="Wingdings" panose="05000000000000000000" charset="0"/>
              <a:buChar char=""/>
            </a:pPr>
            <a:endParaRPr lang="zh-CN" altLang="en-US" sz="2800" b="1">
              <a:solidFill>
                <a:srgbClr val="404040"/>
              </a:solidFill>
            </a:endParaRPr>
          </a:p>
        </p:txBody>
      </p:sp>
      <p:grpSp>
        <p:nvGrpSpPr>
          <p:cNvPr id="6" name="组合 5"/>
          <p:cNvGrpSpPr/>
          <p:nvPr/>
        </p:nvGrpSpPr>
        <p:grpSpPr>
          <a:xfrm>
            <a:off x="7847330" y="65405"/>
            <a:ext cx="4318635" cy="1019810"/>
            <a:chOff x="6039" y="2848"/>
            <a:chExt cx="10288" cy="2419"/>
          </a:xfrm>
        </p:grpSpPr>
        <p:sp>
          <p:nvSpPr>
            <p:cNvPr id="8" name="圆角矩形 7"/>
            <p:cNvSpPr/>
            <p:nvPr/>
          </p:nvSpPr>
          <p:spPr>
            <a:xfrm>
              <a:off x="6039" y="3479"/>
              <a:ext cx="387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14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15"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6"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8" name="直接箭头连接符 17"/>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20" name="直接连接符 19"/>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96" y="2848"/>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2" name="圆角矩形 21"/>
            <p:cNvSpPr/>
            <p:nvPr/>
          </p:nvSpPr>
          <p:spPr>
            <a:xfrm>
              <a:off x="10996" y="3723"/>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组织行为学的学科产生</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96" y="4636"/>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组织行为学的学科发展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33" name="任意多边形 32"/>
          <p:cNvSpPr/>
          <p:nvPr>
            <p:custDataLst>
              <p:tags r:id="rId1"/>
            </p:custDataLst>
          </p:nvPr>
        </p:nvSpPr>
        <p:spPr>
          <a:xfrm>
            <a:off x="3190875" y="2908300"/>
            <a:ext cx="5006975" cy="986155"/>
          </a:xfrm>
          <a:custGeom>
            <a:avLst/>
            <a:gdLst>
              <a:gd name="connsiteX0" fmla="*/ 0 w 7013359"/>
              <a:gd name="connsiteY0" fmla="*/ 1420427 h 1420427"/>
              <a:gd name="connsiteX1" fmla="*/ 1420427 w 7013359"/>
              <a:gd name="connsiteY1" fmla="*/ 790113 h 1420427"/>
              <a:gd name="connsiteX2" fmla="*/ 7013359 w 7013359"/>
              <a:gd name="connsiteY2" fmla="*/ 0 h 1420427"/>
              <a:gd name="connsiteX3" fmla="*/ 7013359 w 7013359"/>
              <a:gd name="connsiteY3" fmla="*/ 0 h 1420427"/>
              <a:gd name="connsiteX0-1" fmla="*/ 0 w 7013359"/>
              <a:gd name="connsiteY0-2" fmla="*/ 1420427 h 1420427"/>
              <a:gd name="connsiteX1-3" fmla="*/ 1313894 w 7013359"/>
              <a:gd name="connsiteY1-4" fmla="*/ 878889 h 1420427"/>
              <a:gd name="connsiteX2-5" fmla="*/ 7013359 w 7013359"/>
              <a:gd name="connsiteY2-6" fmla="*/ 0 h 1420427"/>
              <a:gd name="connsiteX3-7" fmla="*/ 7013359 w 7013359"/>
              <a:gd name="connsiteY3-8" fmla="*/ 0 h 1420427"/>
              <a:gd name="connsiteX0-9" fmla="*/ 0 w 7013359"/>
              <a:gd name="connsiteY0-10" fmla="*/ 1420427 h 1420427"/>
              <a:gd name="connsiteX1-11" fmla="*/ 1313894 w 7013359"/>
              <a:gd name="connsiteY1-12" fmla="*/ 878889 h 1420427"/>
              <a:gd name="connsiteX2-13" fmla="*/ 7013359 w 7013359"/>
              <a:gd name="connsiteY2-14" fmla="*/ 0 h 1420427"/>
              <a:gd name="connsiteX3-15" fmla="*/ 7013359 w 7013359"/>
              <a:gd name="connsiteY3-16" fmla="*/ 0 h 1420427"/>
              <a:gd name="connsiteX0-17" fmla="*/ 0 w 7013359"/>
              <a:gd name="connsiteY0-18" fmla="*/ 1420427 h 1420427"/>
              <a:gd name="connsiteX1-19" fmla="*/ 1313894 w 7013359"/>
              <a:gd name="connsiteY1-20" fmla="*/ 878889 h 1420427"/>
              <a:gd name="connsiteX2-21" fmla="*/ 2840854 w 7013359"/>
              <a:gd name="connsiteY2-22" fmla="*/ 701336 h 1420427"/>
              <a:gd name="connsiteX3-23" fmla="*/ 7013359 w 7013359"/>
              <a:gd name="connsiteY3-24" fmla="*/ 0 h 1420427"/>
              <a:gd name="connsiteX4" fmla="*/ 7013359 w 7013359"/>
              <a:gd name="connsiteY4" fmla="*/ 0 h 1420427"/>
              <a:gd name="connsiteX0-25" fmla="*/ 0 w 7013359"/>
              <a:gd name="connsiteY0-26" fmla="*/ 1420427 h 1420427"/>
              <a:gd name="connsiteX1-27" fmla="*/ 1313894 w 7013359"/>
              <a:gd name="connsiteY1-28" fmla="*/ 878889 h 1420427"/>
              <a:gd name="connsiteX2-29" fmla="*/ 2974019 w 7013359"/>
              <a:gd name="connsiteY2-30" fmla="*/ 1127464 h 1420427"/>
              <a:gd name="connsiteX3-31" fmla="*/ 7013359 w 7013359"/>
              <a:gd name="connsiteY3-32" fmla="*/ 0 h 1420427"/>
              <a:gd name="connsiteX4-33" fmla="*/ 7013359 w 7013359"/>
              <a:gd name="connsiteY4-34" fmla="*/ 0 h 1420427"/>
              <a:gd name="connsiteX0-35" fmla="*/ 0 w 7013359"/>
              <a:gd name="connsiteY0-36" fmla="*/ 1420427 h 1420427"/>
              <a:gd name="connsiteX1-37" fmla="*/ 1313894 w 7013359"/>
              <a:gd name="connsiteY1-38" fmla="*/ 878889 h 1420427"/>
              <a:gd name="connsiteX2-39" fmla="*/ 2974019 w 7013359"/>
              <a:gd name="connsiteY2-40" fmla="*/ 1127464 h 1420427"/>
              <a:gd name="connsiteX3-41" fmla="*/ 4429957 w 7013359"/>
              <a:gd name="connsiteY3-42" fmla="*/ 763480 h 1420427"/>
              <a:gd name="connsiteX4-43" fmla="*/ 7013359 w 7013359"/>
              <a:gd name="connsiteY4-44" fmla="*/ 0 h 1420427"/>
              <a:gd name="connsiteX5" fmla="*/ 7013359 w 7013359"/>
              <a:gd name="connsiteY5" fmla="*/ 0 h 1420427"/>
              <a:gd name="connsiteX0-45" fmla="*/ 0 w 7013359"/>
              <a:gd name="connsiteY0-46" fmla="*/ 1420427 h 1420427"/>
              <a:gd name="connsiteX1-47" fmla="*/ 1313894 w 7013359"/>
              <a:gd name="connsiteY1-48" fmla="*/ 878889 h 1420427"/>
              <a:gd name="connsiteX2-49" fmla="*/ 2974019 w 7013359"/>
              <a:gd name="connsiteY2-50" fmla="*/ 1127464 h 1420427"/>
              <a:gd name="connsiteX3-51" fmla="*/ 4279036 w 7013359"/>
              <a:gd name="connsiteY3-52" fmla="*/ 541538 h 1420427"/>
              <a:gd name="connsiteX4-53" fmla="*/ 7013359 w 7013359"/>
              <a:gd name="connsiteY4-54" fmla="*/ 0 h 1420427"/>
              <a:gd name="connsiteX5-55" fmla="*/ 7013359 w 7013359"/>
              <a:gd name="connsiteY5-56" fmla="*/ 0 h 1420427"/>
              <a:gd name="connsiteX0-57" fmla="*/ 0 w 7013359"/>
              <a:gd name="connsiteY0-58" fmla="*/ 1420427 h 1420427"/>
              <a:gd name="connsiteX1-59" fmla="*/ 1313894 w 7013359"/>
              <a:gd name="connsiteY1-60" fmla="*/ 878889 h 1420427"/>
              <a:gd name="connsiteX2-61" fmla="*/ 2974019 w 7013359"/>
              <a:gd name="connsiteY2-62" fmla="*/ 1127464 h 1420427"/>
              <a:gd name="connsiteX3-63" fmla="*/ 4243525 w 7013359"/>
              <a:gd name="connsiteY3-64" fmla="*/ 523783 h 1420427"/>
              <a:gd name="connsiteX4-65" fmla="*/ 7013359 w 7013359"/>
              <a:gd name="connsiteY4-66" fmla="*/ 0 h 1420427"/>
              <a:gd name="connsiteX5-67" fmla="*/ 7013359 w 7013359"/>
              <a:gd name="connsiteY5-68" fmla="*/ 0 h 1420427"/>
              <a:gd name="connsiteX0-69" fmla="*/ 0 w 7013359"/>
              <a:gd name="connsiteY0-70" fmla="*/ 1420427 h 1420427"/>
              <a:gd name="connsiteX1-71" fmla="*/ 1313894 w 7013359"/>
              <a:gd name="connsiteY1-72" fmla="*/ 878889 h 1420427"/>
              <a:gd name="connsiteX2-73" fmla="*/ 2974019 w 7013359"/>
              <a:gd name="connsiteY2-74" fmla="*/ 1127464 h 1420427"/>
              <a:gd name="connsiteX3-75" fmla="*/ 4243525 w 7013359"/>
              <a:gd name="connsiteY3-76" fmla="*/ 523783 h 1420427"/>
              <a:gd name="connsiteX4-77" fmla="*/ 5690586 w 7013359"/>
              <a:gd name="connsiteY4-78" fmla="*/ 221942 h 1420427"/>
              <a:gd name="connsiteX5-79" fmla="*/ 7013359 w 7013359"/>
              <a:gd name="connsiteY5-80" fmla="*/ 0 h 1420427"/>
              <a:gd name="connsiteX6" fmla="*/ 7013359 w 7013359"/>
              <a:gd name="connsiteY6" fmla="*/ 0 h 1420427"/>
              <a:gd name="connsiteX0-81" fmla="*/ 0 w 7013359"/>
              <a:gd name="connsiteY0-82" fmla="*/ 1420427 h 1420427"/>
              <a:gd name="connsiteX1-83" fmla="*/ 1313894 w 7013359"/>
              <a:gd name="connsiteY1-84" fmla="*/ 878889 h 1420427"/>
              <a:gd name="connsiteX2-85" fmla="*/ 2974019 w 7013359"/>
              <a:gd name="connsiteY2-86" fmla="*/ 1127464 h 1420427"/>
              <a:gd name="connsiteX3-87" fmla="*/ 4243525 w 7013359"/>
              <a:gd name="connsiteY3-88" fmla="*/ 523783 h 1420427"/>
              <a:gd name="connsiteX4-89" fmla="*/ 5734974 w 7013359"/>
              <a:gd name="connsiteY4-90" fmla="*/ 346229 h 1420427"/>
              <a:gd name="connsiteX5-91" fmla="*/ 7013359 w 7013359"/>
              <a:gd name="connsiteY5-92" fmla="*/ 0 h 1420427"/>
              <a:gd name="connsiteX6-93" fmla="*/ 7013359 w 7013359"/>
              <a:gd name="connsiteY6-94" fmla="*/ 0 h 1420427"/>
              <a:gd name="connsiteX0-95" fmla="*/ 0 w 7013359"/>
              <a:gd name="connsiteY0-96" fmla="*/ 1420427 h 1420427"/>
              <a:gd name="connsiteX1-97" fmla="*/ 1313894 w 7013359"/>
              <a:gd name="connsiteY1-98" fmla="*/ 878889 h 1420427"/>
              <a:gd name="connsiteX2-99" fmla="*/ 2974019 w 7013359"/>
              <a:gd name="connsiteY2-100" fmla="*/ 1127464 h 1420427"/>
              <a:gd name="connsiteX3-101" fmla="*/ 4243525 w 7013359"/>
              <a:gd name="connsiteY3-102" fmla="*/ 523783 h 1420427"/>
              <a:gd name="connsiteX4-103" fmla="*/ 5734974 w 7013359"/>
              <a:gd name="connsiteY4-104" fmla="*/ 346229 h 1420427"/>
              <a:gd name="connsiteX5-105" fmla="*/ 7013359 w 7013359"/>
              <a:gd name="connsiteY5-106" fmla="*/ 0 h 1420427"/>
              <a:gd name="connsiteX6-107" fmla="*/ 7013359 w 7013359"/>
              <a:gd name="connsiteY6-108" fmla="*/ 0 h 1420427"/>
              <a:gd name="connsiteX0-109" fmla="*/ 0 w 7013359"/>
              <a:gd name="connsiteY0-110" fmla="*/ 1420427 h 1420427"/>
              <a:gd name="connsiteX1-111" fmla="*/ 1340527 w 7013359"/>
              <a:gd name="connsiteY1-112" fmla="*/ 887766 h 1420427"/>
              <a:gd name="connsiteX2-113" fmla="*/ 2974019 w 7013359"/>
              <a:gd name="connsiteY2-114" fmla="*/ 1127464 h 1420427"/>
              <a:gd name="connsiteX3-115" fmla="*/ 4243525 w 7013359"/>
              <a:gd name="connsiteY3-116" fmla="*/ 523783 h 1420427"/>
              <a:gd name="connsiteX4-117" fmla="*/ 5734974 w 7013359"/>
              <a:gd name="connsiteY4-118" fmla="*/ 346229 h 1420427"/>
              <a:gd name="connsiteX5-119" fmla="*/ 7013359 w 7013359"/>
              <a:gd name="connsiteY5-120" fmla="*/ 0 h 1420427"/>
              <a:gd name="connsiteX6-121" fmla="*/ 7013359 w 7013359"/>
              <a:gd name="connsiteY6-122" fmla="*/ 0 h 1420427"/>
              <a:gd name="connsiteX0-123" fmla="*/ 0 w 7013359"/>
              <a:gd name="connsiteY0-124" fmla="*/ 1420427 h 1420427"/>
              <a:gd name="connsiteX1-125" fmla="*/ 1340527 w 7013359"/>
              <a:gd name="connsiteY1-126" fmla="*/ 887766 h 1420427"/>
              <a:gd name="connsiteX2-127" fmla="*/ 2807332 w 7013359"/>
              <a:gd name="connsiteY2-128" fmla="*/ 1132227 h 1420427"/>
              <a:gd name="connsiteX3-129" fmla="*/ 4243525 w 7013359"/>
              <a:gd name="connsiteY3-130" fmla="*/ 523783 h 1420427"/>
              <a:gd name="connsiteX4-131" fmla="*/ 5734974 w 7013359"/>
              <a:gd name="connsiteY4-132" fmla="*/ 346229 h 1420427"/>
              <a:gd name="connsiteX5-133" fmla="*/ 7013359 w 7013359"/>
              <a:gd name="connsiteY5-134" fmla="*/ 0 h 1420427"/>
              <a:gd name="connsiteX6-135" fmla="*/ 7013359 w 7013359"/>
              <a:gd name="connsiteY6-136" fmla="*/ 0 h 1420427"/>
              <a:gd name="connsiteX0-137" fmla="*/ 0 w 7013359"/>
              <a:gd name="connsiteY0-138" fmla="*/ 1420427 h 1420427"/>
              <a:gd name="connsiteX1-139" fmla="*/ 1340527 w 7013359"/>
              <a:gd name="connsiteY1-140" fmla="*/ 887766 h 1420427"/>
              <a:gd name="connsiteX2-141" fmla="*/ 2807332 w 7013359"/>
              <a:gd name="connsiteY2-142" fmla="*/ 1132227 h 1420427"/>
              <a:gd name="connsiteX3-143" fmla="*/ 4281625 w 7013359"/>
              <a:gd name="connsiteY3-144" fmla="*/ 533308 h 1420427"/>
              <a:gd name="connsiteX4-145" fmla="*/ 5734974 w 7013359"/>
              <a:gd name="connsiteY4-146" fmla="*/ 346229 h 1420427"/>
              <a:gd name="connsiteX5-147" fmla="*/ 7013359 w 7013359"/>
              <a:gd name="connsiteY5-148" fmla="*/ 0 h 1420427"/>
              <a:gd name="connsiteX6-149" fmla="*/ 7013359 w 7013359"/>
              <a:gd name="connsiteY6-150" fmla="*/ 0 h 1420427"/>
              <a:gd name="connsiteX0-151" fmla="*/ 0 w 7013359"/>
              <a:gd name="connsiteY0-152" fmla="*/ 1420427 h 1420427"/>
              <a:gd name="connsiteX1-153" fmla="*/ 1340527 w 7013359"/>
              <a:gd name="connsiteY1-154" fmla="*/ 887766 h 1420427"/>
              <a:gd name="connsiteX2-155" fmla="*/ 2807332 w 7013359"/>
              <a:gd name="connsiteY2-156" fmla="*/ 1132227 h 1420427"/>
              <a:gd name="connsiteX3-157" fmla="*/ 4281625 w 7013359"/>
              <a:gd name="connsiteY3-158" fmla="*/ 533308 h 1420427"/>
              <a:gd name="connsiteX4-159" fmla="*/ 5734974 w 7013359"/>
              <a:gd name="connsiteY4-160" fmla="*/ 346229 h 1420427"/>
              <a:gd name="connsiteX5-161" fmla="*/ 7013359 w 7013359"/>
              <a:gd name="connsiteY5-162" fmla="*/ 0 h 1420427"/>
              <a:gd name="connsiteX6-163" fmla="*/ 7013359 w 7013359"/>
              <a:gd name="connsiteY6-164" fmla="*/ 0 h 1420427"/>
              <a:gd name="connsiteX0-165" fmla="*/ 0 w 7013359"/>
              <a:gd name="connsiteY0-166" fmla="*/ 1420427 h 1420427"/>
              <a:gd name="connsiteX1-167" fmla="*/ 1340527 w 7013359"/>
              <a:gd name="connsiteY1-168" fmla="*/ 887766 h 1420427"/>
              <a:gd name="connsiteX2-169" fmla="*/ 2807332 w 7013359"/>
              <a:gd name="connsiteY2-170" fmla="*/ 1132227 h 1420427"/>
              <a:gd name="connsiteX3-171" fmla="*/ 4262575 w 7013359"/>
              <a:gd name="connsiteY3-172" fmla="*/ 538070 h 1420427"/>
              <a:gd name="connsiteX4-173" fmla="*/ 5734974 w 7013359"/>
              <a:gd name="connsiteY4-174" fmla="*/ 346229 h 1420427"/>
              <a:gd name="connsiteX5-175" fmla="*/ 7013359 w 7013359"/>
              <a:gd name="connsiteY5-176" fmla="*/ 0 h 1420427"/>
              <a:gd name="connsiteX6-177" fmla="*/ 7013359 w 7013359"/>
              <a:gd name="connsiteY6-178" fmla="*/ 0 h 1420427"/>
              <a:gd name="connsiteX0-179" fmla="*/ 0 w 7013359"/>
              <a:gd name="connsiteY0-180" fmla="*/ 1420427 h 1420427"/>
              <a:gd name="connsiteX1-181" fmla="*/ 1340527 w 7013359"/>
              <a:gd name="connsiteY1-182" fmla="*/ 887766 h 1420427"/>
              <a:gd name="connsiteX2-183" fmla="*/ 2807332 w 7013359"/>
              <a:gd name="connsiteY2-184" fmla="*/ 1132227 h 1420427"/>
              <a:gd name="connsiteX3-185" fmla="*/ 4276863 w 7013359"/>
              <a:gd name="connsiteY3-186" fmla="*/ 530927 h 1420427"/>
              <a:gd name="connsiteX4-187" fmla="*/ 5734974 w 7013359"/>
              <a:gd name="connsiteY4-188" fmla="*/ 346229 h 1420427"/>
              <a:gd name="connsiteX5-189" fmla="*/ 7013359 w 7013359"/>
              <a:gd name="connsiteY5-190" fmla="*/ 0 h 1420427"/>
              <a:gd name="connsiteX6-191" fmla="*/ 7013359 w 7013359"/>
              <a:gd name="connsiteY6-192" fmla="*/ 0 h 1420427"/>
              <a:gd name="connsiteX0-193" fmla="*/ 0 w 7013359"/>
              <a:gd name="connsiteY0-194" fmla="*/ 1420427 h 1420427"/>
              <a:gd name="connsiteX1-195" fmla="*/ 1340527 w 7013359"/>
              <a:gd name="connsiteY1-196" fmla="*/ 887766 h 1420427"/>
              <a:gd name="connsiteX2-197" fmla="*/ 2807332 w 7013359"/>
              <a:gd name="connsiteY2-198" fmla="*/ 1132227 h 1420427"/>
              <a:gd name="connsiteX3-199" fmla="*/ 4276863 w 7013359"/>
              <a:gd name="connsiteY3-200" fmla="*/ 530927 h 1420427"/>
              <a:gd name="connsiteX4-201" fmla="*/ 5734974 w 7013359"/>
              <a:gd name="connsiteY4-202" fmla="*/ 346229 h 1420427"/>
              <a:gd name="connsiteX5-203" fmla="*/ 7013359 w 7013359"/>
              <a:gd name="connsiteY5-204" fmla="*/ 0 h 1420427"/>
              <a:gd name="connsiteX6-205" fmla="*/ 7013359 w 7013359"/>
              <a:gd name="connsiteY6-206" fmla="*/ 0 h 1420427"/>
              <a:gd name="connsiteX0-207" fmla="*/ 0 w 7013359"/>
              <a:gd name="connsiteY0-208" fmla="*/ 1420427 h 1420427"/>
              <a:gd name="connsiteX1-209" fmla="*/ 1340527 w 7013359"/>
              <a:gd name="connsiteY1-210" fmla="*/ 887766 h 1420427"/>
              <a:gd name="connsiteX2-211" fmla="*/ 2807332 w 7013359"/>
              <a:gd name="connsiteY2-212" fmla="*/ 1132227 h 1420427"/>
              <a:gd name="connsiteX3-213" fmla="*/ 4276863 w 7013359"/>
              <a:gd name="connsiteY3-214" fmla="*/ 530927 h 1420427"/>
              <a:gd name="connsiteX4-215" fmla="*/ 5734974 w 7013359"/>
              <a:gd name="connsiteY4-216" fmla="*/ 346229 h 1420427"/>
              <a:gd name="connsiteX5-217" fmla="*/ 7013359 w 7013359"/>
              <a:gd name="connsiteY5-218" fmla="*/ 0 h 1420427"/>
              <a:gd name="connsiteX6-219" fmla="*/ 7013359 w 7013359"/>
              <a:gd name="connsiteY6-220" fmla="*/ 0 h 1420427"/>
              <a:gd name="connsiteX0-221" fmla="*/ 0 w 7013359"/>
              <a:gd name="connsiteY0-222" fmla="*/ 1420427 h 1420427"/>
              <a:gd name="connsiteX1-223" fmla="*/ 1340527 w 7013359"/>
              <a:gd name="connsiteY1-224" fmla="*/ 887766 h 1420427"/>
              <a:gd name="connsiteX2-225" fmla="*/ 2807332 w 7013359"/>
              <a:gd name="connsiteY2-226" fmla="*/ 1132227 h 1420427"/>
              <a:gd name="connsiteX3-227" fmla="*/ 4276863 w 7013359"/>
              <a:gd name="connsiteY3-228" fmla="*/ 530927 h 1420427"/>
              <a:gd name="connsiteX4-229" fmla="*/ 5734974 w 7013359"/>
              <a:gd name="connsiteY4-230" fmla="*/ 346229 h 1420427"/>
              <a:gd name="connsiteX5-231" fmla="*/ 7013359 w 7013359"/>
              <a:gd name="connsiteY5-232" fmla="*/ 0 h 1420427"/>
              <a:gd name="connsiteX6-233" fmla="*/ 7013359 w 7013359"/>
              <a:gd name="connsiteY6-234" fmla="*/ 0 h 1420427"/>
              <a:gd name="connsiteX0-235" fmla="*/ 0 w 7013359"/>
              <a:gd name="connsiteY0-236" fmla="*/ 1420427 h 1420427"/>
              <a:gd name="connsiteX1-237" fmla="*/ 1340527 w 7013359"/>
              <a:gd name="connsiteY1-238" fmla="*/ 887766 h 1420427"/>
              <a:gd name="connsiteX2-239" fmla="*/ 2807332 w 7013359"/>
              <a:gd name="connsiteY2-240" fmla="*/ 1132227 h 1420427"/>
              <a:gd name="connsiteX3-241" fmla="*/ 4276863 w 7013359"/>
              <a:gd name="connsiteY3-242" fmla="*/ 530927 h 1420427"/>
              <a:gd name="connsiteX4-243" fmla="*/ 5734974 w 7013359"/>
              <a:gd name="connsiteY4-244" fmla="*/ 346229 h 1420427"/>
              <a:gd name="connsiteX5-245" fmla="*/ 7013359 w 7013359"/>
              <a:gd name="connsiteY5-246" fmla="*/ 0 h 1420427"/>
              <a:gd name="connsiteX6-247" fmla="*/ 7013359 w 7013359"/>
              <a:gd name="connsiteY6-248" fmla="*/ 0 h 1420427"/>
              <a:gd name="connsiteX0-249" fmla="*/ 0 w 7013359"/>
              <a:gd name="connsiteY0-250" fmla="*/ 1420427 h 1420427"/>
              <a:gd name="connsiteX1-251" fmla="*/ 1340527 w 7013359"/>
              <a:gd name="connsiteY1-252" fmla="*/ 887766 h 1420427"/>
              <a:gd name="connsiteX2-253" fmla="*/ 2807332 w 7013359"/>
              <a:gd name="connsiteY2-254" fmla="*/ 1132227 h 1420427"/>
              <a:gd name="connsiteX3-255" fmla="*/ 4276863 w 7013359"/>
              <a:gd name="connsiteY3-256" fmla="*/ 530927 h 1420427"/>
              <a:gd name="connsiteX4-257" fmla="*/ 5734974 w 7013359"/>
              <a:gd name="connsiteY4-258" fmla="*/ 346229 h 1420427"/>
              <a:gd name="connsiteX5-259" fmla="*/ 7013359 w 7013359"/>
              <a:gd name="connsiteY5-260" fmla="*/ 0 h 1420427"/>
              <a:gd name="connsiteX6-261" fmla="*/ 7013359 w 7013359"/>
              <a:gd name="connsiteY6-262" fmla="*/ 0 h 1420427"/>
              <a:gd name="connsiteX0-263" fmla="*/ 0 w 7013359"/>
              <a:gd name="connsiteY0-264" fmla="*/ 1420427 h 1420427"/>
              <a:gd name="connsiteX1-265" fmla="*/ 1340527 w 7013359"/>
              <a:gd name="connsiteY1-266" fmla="*/ 887766 h 1420427"/>
              <a:gd name="connsiteX2-267" fmla="*/ 2807332 w 7013359"/>
              <a:gd name="connsiteY2-268" fmla="*/ 1132227 h 1420427"/>
              <a:gd name="connsiteX3-269" fmla="*/ 4276863 w 7013359"/>
              <a:gd name="connsiteY3-270" fmla="*/ 530927 h 1420427"/>
              <a:gd name="connsiteX4-271" fmla="*/ 5734974 w 7013359"/>
              <a:gd name="connsiteY4-272" fmla="*/ 346229 h 1420427"/>
              <a:gd name="connsiteX5-273" fmla="*/ 7013359 w 7013359"/>
              <a:gd name="connsiteY5-274" fmla="*/ 0 h 1420427"/>
              <a:gd name="connsiteX6-275" fmla="*/ 7013359 w 7013359"/>
              <a:gd name="connsiteY6-276" fmla="*/ 0 h 1420427"/>
              <a:gd name="connsiteX0-277" fmla="*/ 0 w 7013359"/>
              <a:gd name="connsiteY0-278" fmla="*/ 1420427 h 1420427"/>
              <a:gd name="connsiteX1-279" fmla="*/ 1340527 w 7013359"/>
              <a:gd name="connsiteY1-280" fmla="*/ 887766 h 1420427"/>
              <a:gd name="connsiteX2-281" fmla="*/ 2807332 w 7013359"/>
              <a:gd name="connsiteY2-282" fmla="*/ 1132227 h 1420427"/>
              <a:gd name="connsiteX3-283" fmla="*/ 4276863 w 7013359"/>
              <a:gd name="connsiteY3-284" fmla="*/ 530927 h 1420427"/>
              <a:gd name="connsiteX4-285" fmla="*/ 5734974 w 7013359"/>
              <a:gd name="connsiteY4-286" fmla="*/ 585926 h 1420427"/>
              <a:gd name="connsiteX5-287" fmla="*/ 7013359 w 7013359"/>
              <a:gd name="connsiteY5-288" fmla="*/ 0 h 1420427"/>
              <a:gd name="connsiteX6-289" fmla="*/ 7013359 w 7013359"/>
              <a:gd name="connsiteY6-290" fmla="*/ 0 h 1420427"/>
              <a:gd name="connsiteX0-291" fmla="*/ 0 w 7013359"/>
              <a:gd name="connsiteY0-292" fmla="*/ 1420427 h 1420427"/>
              <a:gd name="connsiteX1-293" fmla="*/ 1340527 w 7013359"/>
              <a:gd name="connsiteY1-294" fmla="*/ 887766 h 1420427"/>
              <a:gd name="connsiteX2-295" fmla="*/ 2807332 w 7013359"/>
              <a:gd name="connsiteY2-296" fmla="*/ 1132227 h 1420427"/>
              <a:gd name="connsiteX3-297" fmla="*/ 4276863 w 7013359"/>
              <a:gd name="connsiteY3-298" fmla="*/ 530927 h 1420427"/>
              <a:gd name="connsiteX4-299" fmla="*/ 5734974 w 7013359"/>
              <a:gd name="connsiteY4-300" fmla="*/ 585926 h 1420427"/>
              <a:gd name="connsiteX5-301" fmla="*/ 7013359 w 7013359"/>
              <a:gd name="connsiteY5-302" fmla="*/ 0 h 1420427"/>
              <a:gd name="connsiteX6-303" fmla="*/ 7013359 w 7013359"/>
              <a:gd name="connsiteY6-304" fmla="*/ 0 h 1420427"/>
              <a:gd name="connsiteX0-305" fmla="*/ 0 w 7013359"/>
              <a:gd name="connsiteY0-306" fmla="*/ 1420427 h 1420427"/>
              <a:gd name="connsiteX1-307" fmla="*/ 1340527 w 7013359"/>
              <a:gd name="connsiteY1-308" fmla="*/ 887766 h 1420427"/>
              <a:gd name="connsiteX2-309" fmla="*/ 2807332 w 7013359"/>
              <a:gd name="connsiteY2-310" fmla="*/ 1132227 h 1420427"/>
              <a:gd name="connsiteX3-311" fmla="*/ 4276863 w 7013359"/>
              <a:gd name="connsiteY3-312" fmla="*/ 530927 h 1420427"/>
              <a:gd name="connsiteX4-313" fmla="*/ 5734974 w 7013359"/>
              <a:gd name="connsiteY4-314" fmla="*/ 585926 h 1420427"/>
              <a:gd name="connsiteX5-315" fmla="*/ 7013359 w 7013359"/>
              <a:gd name="connsiteY5-316" fmla="*/ 0 h 1420427"/>
              <a:gd name="connsiteX6-317" fmla="*/ 7013359 w 7013359"/>
              <a:gd name="connsiteY6-318" fmla="*/ 0 h 1420427"/>
              <a:gd name="connsiteX0-319" fmla="*/ 0 w 7013359"/>
              <a:gd name="connsiteY0-320" fmla="*/ 1420427 h 1420427"/>
              <a:gd name="connsiteX1-321" fmla="*/ 1340527 w 7013359"/>
              <a:gd name="connsiteY1-322" fmla="*/ 887766 h 1420427"/>
              <a:gd name="connsiteX2-323" fmla="*/ 2807332 w 7013359"/>
              <a:gd name="connsiteY2-324" fmla="*/ 1132227 h 1420427"/>
              <a:gd name="connsiteX3-325" fmla="*/ 4276863 w 7013359"/>
              <a:gd name="connsiteY3-326" fmla="*/ 530927 h 1420427"/>
              <a:gd name="connsiteX4-327" fmla="*/ 5734974 w 7013359"/>
              <a:gd name="connsiteY4-328" fmla="*/ 585926 h 1420427"/>
              <a:gd name="connsiteX5-329" fmla="*/ 7013359 w 7013359"/>
              <a:gd name="connsiteY5-330" fmla="*/ 0 h 1420427"/>
              <a:gd name="connsiteX6-331" fmla="*/ 7013359 w 7013359"/>
              <a:gd name="connsiteY6-332" fmla="*/ 0 h 1420427"/>
              <a:gd name="connsiteX0-333" fmla="*/ 0 w 7013359"/>
              <a:gd name="connsiteY0-334" fmla="*/ 1420427 h 1420427"/>
              <a:gd name="connsiteX1-335" fmla="*/ 1340527 w 7013359"/>
              <a:gd name="connsiteY1-336" fmla="*/ 887766 h 1420427"/>
              <a:gd name="connsiteX2-337" fmla="*/ 2807332 w 7013359"/>
              <a:gd name="connsiteY2-338" fmla="*/ 1132227 h 1420427"/>
              <a:gd name="connsiteX3-339" fmla="*/ 4276863 w 7013359"/>
              <a:gd name="connsiteY3-340" fmla="*/ 530927 h 1420427"/>
              <a:gd name="connsiteX4-341" fmla="*/ 5734974 w 7013359"/>
              <a:gd name="connsiteY4-342" fmla="*/ 585926 h 1420427"/>
              <a:gd name="connsiteX5-343" fmla="*/ 7013359 w 7013359"/>
              <a:gd name="connsiteY5-344" fmla="*/ 0 h 1420427"/>
              <a:gd name="connsiteX6-345" fmla="*/ 7013359 w 7013359"/>
              <a:gd name="connsiteY6-346" fmla="*/ 0 h 1420427"/>
              <a:gd name="connsiteX0-347" fmla="*/ 0 w 7013359"/>
              <a:gd name="connsiteY0-348" fmla="*/ 1420427 h 1420427"/>
              <a:gd name="connsiteX1-349" fmla="*/ 1340527 w 7013359"/>
              <a:gd name="connsiteY1-350" fmla="*/ 887766 h 1420427"/>
              <a:gd name="connsiteX2-351" fmla="*/ 2807332 w 7013359"/>
              <a:gd name="connsiteY2-352" fmla="*/ 1132227 h 1420427"/>
              <a:gd name="connsiteX3-353" fmla="*/ 4276863 w 7013359"/>
              <a:gd name="connsiteY3-354" fmla="*/ 530927 h 1420427"/>
              <a:gd name="connsiteX4-355" fmla="*/ 5734974 w 7013359"/>
              <a:gd name="connsiteY4-356" fmla="*/ 585926 h 1420427"/>
              <a:gd name="connsiteX5-357" fmla="*/ 7013359 w 7013359"/>
              <a:gd name="connsiteY5-358" fmla="*/ 0 h 1420427"/>
              <a:gd name="connsiteX6-359" fmla="*/ 7013359 w 7013359"/>
              <a:gd name="connsiteY6-360" fmla="*/ 0 h 1420427"/>
              <a:gd name="connsiteX0-361" fmla="*/ 0 w 7013359"/>
              <a:gd name="connsiteY0-362" fmla="*/ 1420427 h 1420427"/>
              <a:gd name="connsiteX1-363" fmla="*/ 1340527 w 7013359"/>
              <a:gd name="connsiteY1-364" fmla="*/ 887766 h 1420427"/>
              <a:gd name="connsiteX2-365" fmla="*/ 2807332 w 7013359"/>
              <a:gd name="connsiteY2-366" fmla="*/ 1132227 h 1420427"/>
              <a:gd name="connsiteX3-367" fmla="*/ 4276863 w 7013359"/>
              <a:gd name="connsiteY3-368" fmla="*/ 530927 h 1420427"/>
              <a:gd name="connsiteX4-369" fmla="*/ 5734974 w 7013359"/>
              <a:gd name="connsiteY4-370" fmla="*/ 585926 h 1420427"/>
              <a:gd name="connsiteX5-371" fmla="*/ 7013359 w 7013359"/>
              <a:gd name="connsiteY5-372" fmla="*/ 0 h 1420427"/>
              <a:gd name="connsiteX6-373" fmla="*/ 7013359 w 7013359"/>
              <a:gd name="connsiteY6-374" fmla="*/ 0 h 1420427"/>
              <a:gd name="connsiteX0-375" fmla="*/ 0 w 7013359"/>
              <a:gd name="connsiteY0-376" fmla="*/ 1420427 h 1420427"/>
              <a:gd name="connsiteX1-377" fmla="*/ 1340527 w 7013359"/>
              <a:gd name="connsiteY1-378" fmla="*/ 887766 h 1420427"/>
              <a:gd name="connsiteX2-379" fmla="*/ 2807332 w 7013359"/>
              <a:gd name="connsiteY2-380" fmla="*/ 1132227 h 1420427"/>
              <a:gd name="connsiteX3-381" fmla="*/ 4276863 w 7013359"/>
              <a:gd name="connsiteY3-382" fmla="*/ 530927 h 1420427"/>
              <a:gd name="connsiteX4-383" fmla="*/ 5734974 w 7013359"/>
              <a:gd name="connsiteY4-384" fmla="*/ 585926 h 1420427"/>
              <a:gd name="connsiteX5-385" fmla="*/ 7013359 w 7013359"/>
              <a:gd name="connsiteY5-386" fmla="*/ 0 h 1420427"/>
              <a:gd name="connsiteX0-387" fmla="*/ 0 w 5734974"/>
              <a:gd name="connsiteY0-388" fmla="*/ 903680 h 903680"/>
              <a:gd name="connsiteX1-389" fmla="*/ 1340527 w 5734974"/>
              <a:gd name="connsiteY1-390" fmla="*/ 371019 h 903680"/>
              <a:gd name="connsiteX2-391" fmla="*/ 2807332 w 5734974"/>
              <a:gd name="connsiteY2-392" fmla="*/ 615480 h 903680"/>
              <a:gd name="connsiteX3-393" fmla="*/ 4276863 w 5734974"/>
              <a:gd name="connsiteY3-394" fmla="*/ 14180 h 903680"/>
              <a:gd name="connsiteX4-395" fmla="*/ 5734974 w 5734974"/>
              <a:gd name="connsiteY4-396" fmla="*/ 69179 h 903680"/>
              <a:gd name="connsiteX0-397" fmla="*/ 0 w 5734974"/>
              <a:gd name="connsiteY0-398" fmla="*/ 1129776 h 1129776"/>
              <a:gd name="connsiteX1-399" fmla="*/ 1340527 w 5734974"/>
              <a:gd name="connsiteY1-400" fmla="*/ 597115 h 1129776"/>
              <a:gd name="connsiteX2-401" fmla="*/ 2807332 w 5734974"/>
              <a:gd name="connsiteY2-402" fmla="*/ 841576 h 1129776"/>
              <a:gd name="connsiteX3-403" fmla="*/ 4276863 w 5734974"/>
              <a:gd name="connsiteY3-404" fmla="*/ 240276 h 1129776"/>
              <a:gd name="connsiteX4-405" fmla="*/ 5734974 w 5734974"/>
              <a:gd name="connsiteY4-406" fmla="*/ 0 h 1129776"/>
              <a:gd name="connsiteX0-407" fmla="*/ 0 w 5734974"/>
              <a:gd name="connsiteY0-408" fmla="*/ 1131360 h 1131360"/>
              <a:gd name="connsiteX1-409" fmla="*/ 1340527 w 5734974"/>
              <a:gd name="connsiteY1-410" fmla="*/ 598699 h 1131360"/>
              <a:gd name="connsiteX2-411" fmla="*/ 2807332 w 5734974"/>
              <a:gd name="connsiteY2-412" fmla="*/ 843160 h 1131360"/>
              <a:gd name="connsiteX3-413" fmla="*/ 4276863 w 5734974"/>
              <a:gd name="connsiteY3-414" fmla="*/ 241860 h 1131360"/>
              <a:gd name="connsiteX4-415" fmla="*/ 5734974 w 5734974"/>
              <a:gd name="connsiteY4-416" fmla="*/ 1584 h 1131360"/>
              <a:gd name="connsiteX0-417" fmla="*/ 0 w 5734974"/>
              <a:gd name="connsiteY0-418" fmla="*/ 1131360 h 1131360"/>
              <a:gd name="connsiteX1-419" fmla="*/ 1835827 w 5734974"/>
              <a:gd name="connsiteY1-420" fmla="*/ 598699 h 1131360"/>
              <a:gd name="connsiteX2-421" fmla="*/ 2807332 w 5734974"/>
              <a:gd name="connsiteY2-422" fmla="*/ 843160 h 1131360"/>
              <a:gd name="connsiteX3-423" fmla="*/ 4276863 w 5734974"/>
              <a:gd name="connsiteY3-424" fmla="*/ 241860 h 1131360"/>
              <a:gd name="connsiteX4-425" fmla="*/ 5734974 w 5734974"/>
              <a:gd name="connsiteY4-426" fmla="*/ 1584 h 1131360"/>
              <a:gd name="connsiteX0-427" fmla="*/ 0 w 5734974"/>
              <a:gd name="connsiteY0-428" fmla="*/ 1131360 h 1131360"/>
              <a:gd name="connsiteX1-429" fmla="*/ 1835827 w 5734974"/>
              <a:gd name="connsiteY1-430" fmla="*/ 598699 h 1131360"/>
              <a:gd name="connsiteX2-431" fmla="*/ 3759832 w 5734974"/>
              <a:gd name="connsiteY2-432" fmla="*/ 843160 h 1131360"/>
              <a:gd name="connsiteX3-433" fmla="*/ 4276863 w 5734974"/>
              <a:gd name="connsiteY3-434" fmla="*/ 241860 h 1131360"/>
              <a:gd name="connsiteX4-435" fmla="*/ 5734974 w 5734974"/>
              <a:gd name="connsiteY4-436" fmla="*/ 1584 h 1131360"/>
              <a:gd name="connsiteX0-437" fmla="*/ 0 w 5734974"/>
              <a:gd name="connsiteY0-438" fmla="*/ 1129776 h 1129776"/>
              <a:gd name="connsiteX1-439" fmla="*/ 1835827 w 5734974"/>
              <a:gd name="connsiteY1-440" fmla="*/ 597115 h 1129776"/>
              <a:gd name="connsiteX2-441" fmla="*/ 3759832 w 5734974"/>
              <a:gd name="connsiteY2-442" fmla="*/ 841576 h 1129776"/>
              <a:gd name="connsiteX3-443" fmla="*/ 5734974 w 5734974"/>
              <a:gd name="connsiteY3-444" fmla="*/ 0 h 1129776"/>
              <a:gd name="connsiteX0-445" fmla="*/ 0 w 5734974"/>
              <a:gd name="connsiteY0-446" fmla="*/ 1129776 h 1129776"/>
              <a:gd name="connsiteX1-447" fmla="*/ 1821540 w 5734974"/>
              <a:gd name="connsiteY1-448" fmla="*/ 592352 h 1129776"/>
              <a:gd name="connsiteX2-449" fmla="*/ 3759832 w 5734974"/>
              <a:gd name="connsiteY2-450" fmla="*/ 841576 h 1129776"/>
              <a:gd name="connsiteX3-451" fmla="*/ 5734974 w 5734974"/>
              <a:gd name="connsiteY3-452" fmla="*/ 0 h 1129776"/>
              <a:gd name="connsiteX0-453" fmla="*/ 0 w 5734974"/>
              <a:gd name="connsiteY0-454" fmla="*/ 1129776 h 1129776"/>
              <a:gd name="connsiteX1-455" fmla="*/ 1821540 w 5734974"/>
              <a:gd name="connsiteY1-456" fmla="*/ 592352 h 1129776"/>
              <a:gd name="connsiteX2-457" fmla="*/ 3783644 w 5734974"/>
              <a:gd name="connsiteY2-458" fmla="*/ 846338 h 1129776"/>
              <a:gd name="connsiteX3-459" fmla="*/ 5734974 w 5734974"/>
              <a:gd name="connsiteY3-460" fmla="*/ 0 h 1129776"/>
              <a:gd name="connsiteX0-461" fmla="*/ 0 w 5734974"/>
              <a:gd name="connsiteY0-462" fmla="*/ 1129776 h 1129776"/>
              <a:gd name="connsiteX1-463" fmla="*/ 1821540 w 5734974"/>
              <a:gd name="connsiteY1-464" fmla="*/ 592352 h 1129776"/>
              <a:gd name="connsiteX2-465" fmla="*/ 3783644 w 5734974"/>
              <a:gd name="connsiteY2-466" fmla="*/ 846338 h 1129776"/>
              <a:gd name="connsiteX3-467" fmla="*/ 5734974 w 5734974"/>
              <a:gd name="connsiteY3-468" fmla="*/ 0 h 1129776"/>
              <a:gd name="connsiteX0-469" fmla="*/ 0 w 5734974"/>
              <a:gd name="connsiteY0-470" fmla="*/ 1129776 h 1129776"/>
              <a:gd name="connsiteX1-471" fmla="*/ 1821540 w 5734974"/>
              <a:gd name="connsiteY1-472" fmla="*/ 592352 h 1129776"/>
              <a:gd name="connsiteX2-473" fmla="*/ 3783644 w 5734974"/>
              <a:gd name="connsiteY2-474" fmla="*/ 846338 h 1129776"/>
              <a:gd name="connsiteX3-475" fmla="*/ 5734974 w 5734974"/>
              <a:gd name="connsiteY3-476" fmla="*/ 0 h 1129776"/>
              <a:gd name="connsiteX0-477" fmla="*/ 0 w 5734974"/>
              <a:gd name="connsiteY0-478" fmla="*/ 1129776 h 1129776"/>
              <a:gd name="connsiteX1-479" fmla="*/ 1821540 w 5734974"/>
              <a:gd name="connsiteY1-480" fmla="*/ 592352 h 1129776"/>
              <a:gd name="connsiteX2-481" fmla="*/ 3783644 w 5734974"/>
              <a:gd name="connsiteY2-482" fmla="*/ 846338 h 1129776"/>
              <a:gd name="connsiteX3-483" fmla="*/ 5734974 w 5734974"/>
              <a:gd name="connsiteY3-484" fmla="*/ 0 h 1129776"/>
            </a:gdLst>
            <a:ahLst/>
            <a:cxnLst>
              <a:cxn ang="0">
                <a:pos x="connsiteX0-477" y="connsiteY0-478"/>
              </a:cxn>
              <a:cxn ang="0">
                <a:pos x="connsiteX1-479" y="connsiteY1-480"/>
              </a:cxn>
              <a:cxn ang="0">
                <a:pos x="connsiteX2-481" y="connsiteY2-482"/>
              </a:cxn>
              <a:cxn ang="0">
                <a:pos x="connsiteX3-483" y="connsiteY3-484"/>
              </a:cxn>
            </a:cxnLst>
            <a:rect l="l" t="t" r="r" b="b"/>
            <a:pathLst>
              <a:path w="5734974" h="1129776">
                <a:moveTo>
                  <a:pt x="0" y="1129776"/>
                </a:moveTo>
                <a:cubicBezTo>
                  <a:pt x="125767" y="932988"/>
                  <a:pt x="1190933" y="639592"/>
                  <a:pt x="1821540" y="592352"/>
                </a:cubicBezTo>
                <a:cubicBezTo>
                  <a:pt x="2452147" y="545112"/>
                  <a:pt x="3139871" y="1021263"/>
                  <a:pt x="3783644" y="846338"/>
                </a:cubicBezTo>
                <a:cubicBezTo>
                  <a:pt x="4427417" y="671413"/>
                  <a:pt x="5018158" y="70023"/>
                  <a:pt x="5734974" y="0"/>
                </a:cubicBezTo>
              </a:path>
            </a:pathLst>
          </a:custGeom>
          <a:noFill/>
          <a:ln w="19050">
            <a:solidFill>
              <a:srgbClr val="303030">
                <a:lumMod val="40000"/>
                <a:lumOff val="60000"/>
              </a:srgbClr>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solidFill>
                <a:srgbClr val="FFFFFF"/>
              </a:solidFill>
            </a:endParaRPr>
          </a:p>
        </p:txBody>
      </p:sp>
      <p:sp>
        <p:nvSpPr>
          <p:cNvPr id="34" name="椭圆 33"/>
          <p:cNvSpPr/>
          <p:nvPr>
            <p:custDataLst>
              <p:tags r:id="rId2"/>
            </p:custDataLst>
          </p:nvPr>
        </p:nvSpPr>
        <p:spPr>
          <a:xfrm>
            <a:off x="2929255" y="3863975"/>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6" name="椭圆 35"/>
          <p:cNvSpPr/>
          <p:nvPr>
            <p:custDataLst>
              <p:tags r:id="rId3"/>
            </p:custDataLst>
          </p:nvPr>
        </p:nvSpPr>
        <p:spPr>
          <a:xfrm>
            <a:off x="3030855" y="3965575"/>
            <a:ext cx="107950" cy="107950"/>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37" name="椭圆 36"/>
          <p:cNvSpPr/>
          <p:nvPr>
            <p:custDataLst>
              <p:tags r:id="rId4"/>
            </p:custDataLst>
          </p:nvPr>
        </p:nvSpPr>
        <p:spPr>
          <a:xfrm>
            <a:off x="4632960" y="3275330"/>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38" name="椭圆 37"/>
          <p:cNvSpPr/>
          <p:nvPr>
            <p:custDataLst>
              <p:tags r:id="rId5"/>
            </p:custDataLst>
          </p:nvPr>
        </p:nvSpPr>
        <p:spPr>
          <a:xfrm>
            <a:off x="4733925" y="3376295"/>
            <a:ext cx="107950" cy="107950"/>
          </a:xfrm>
          <a:prstGeom prst="ellipse">
            <a:avLst/>
          </a:prstGeom>
          <a:solidFill>
            <a:srgbClr val="726056"/>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39" name="椭圆 38"/>
          <p:cNvSpPr/>
          <p:nvPr>
            <p:custDataLst>
              <p:tags r:id="rId6"/>
            </p:custDataLst>
          </p:nvPr>
        </p:nvSpPr>
        <p:spPr>
          <a:xfrm>
            <a:off x="6336030" y="3488690"/>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40" name="椭圆 39"/>
          <p:cNvSpPr/>
          <p:nvPr>
            <p:custDataLst>
              <p:tags r:id="rId7"/>
            </p:custDataLst>
          </p:nvPr>
        </p:nvSpPr>
        <p:spPr>
          <a:xfrm>
            <a:off x="6436995" y="3589655"/>
            <a:ext cx="107950" cy="107950"/>
          </a:xfrm>
          <a:prstGeom prst="ellipse">
            <a:avLst/>
          </a:prstGeom>
          <a:solidFill>
            <a:srgbClr val="AC956E"/>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1" name="椭圆 40"/>
          <p:cNvSpPr/>
          <p:nvPr>
            <p:custDataLst>
              <p:tags r:id="rId8"/>
            </p:custDataLst>
          </p:nvPr>
        </p:nvSpPr>
        <p:spPr>
          <a:xfrm>
            <a:off x="8039100" y="2745740"/>
            <a:ext cx="310515" cy="310515"/>
          </a:xfrm>
          <a:prstGeom prst="ellipse">
            <a:avLst/>
          </a:prstGeom>
          <a:solidFill>
            <a:srgbClr val="FFFFFF"/>
          </a:solidFill>
          <a:ln w="38100">
            <a:solidFill>
              <a:srgbClr val="303030">
                <a:lumMod val="40000"/>
                <a:lumOff val="60000"/>
              </a:srgbClr>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40000" lnSpcReduction="20000"/>
          </a:bodyPr>
          <a:p>
            <a:pPr algn="ctr"/>
            <a:endParaRPr lang="zh-CN" altLang="en-US">
              <a:solidFill>
                <a:srgbClr val="FFFFFF"/>
              </a:solidFill>
            </a:endParaRPr>
          </a:p>
        </p:txBody>
      </p:sp>
      <p:sp>
        <p:nvSpPr>
          <p:cNvPr id="42" name="椭圆 41"/>
          <p:cNvSpPr/>
          <p:nvPr>
            <p:custDataLst>
              <p:tags r:id="rId9"/>
            </p:custDataLst>
          </p:nvPr>
        </p:nvSpPr>
        <p:spPr>
          <a:xfrm>
            <a:off x="8140065" y="2846705"/>
            <a:ext cx="107950" cy="107950"/>
          </a:xfrm>
          <a:prstGeom prst="ellipse">
            <a:avLst/>
          </a:prstGeom>
          <a:solidFill>
            <a:srgbClr val="AD0101"/>
          </a:solidFill>
          <a:ln w="38100">
            <a:noFill/>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solidFill>
                <a:srgbClr val="FFFFFF"/>
              </a:solidFill>
            </a:endParaRPr>
          </a:p>
        </p:txBody>
      </p:sp>
      <p:sp>
        <p:nvSpPr>
          <p:cNvPr id="43" name="矩形 42"/>
          <p:cNvSpPr/>
          <p:nvPr>
            <p:custDataLst>
              <p:tags r:id="rId10"/>
            </p:custDataLst>
          </p:nvPr>
        </p:nvSpPr>
        <p:spPr>
          <a:xfrm>
            <a:off x="1224915" y="417449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世纪初</a:t>
            </a:r>
            <a:r>
              <a:rPr lang="en-US" altLang="zh-CN"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3" name="矩形 52"/>
          <p:cNvSpPr/>
          <p:nvPr>
            <p:custDataLst>
              <p:tags r:id="rId11"/>
            </p:custDataLst>
          </p:nvPr>
        </p:nvSpPr>
        <p:spPr>
          <a:xfrm>
            <a:off x="3210560" y="2362200"/>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30—60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4" name="矩形 53"/>
          <p:cNvSpPr/>
          <p:nvPr>
            <p:custDataLst>
              <p:tags r:id="rId12"/>
            </p:custDataLst>
          </p:nvPr>
        </p:nvSpPr>
        <p:spPr>
          <a:xfrm>
            <a:off x="4884420" y="377761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altLang="zh-CN"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60—70</a:t>
            </a:r>
            <a:r>
              <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endParaRPr lang="zh-CN" altLang="en-US" sz="2400"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5" name="矩形 54"/>
          <p:cNvSpPr/>
          <p:nvPr>
            <p:custDataLst>
              <p:tags r:id="rId13"/>
            </p:custDataLst>
          </p:nvPr>
        </p:nvSpPr>
        <p:spPr>
          <a:xfrm>
            <a:off x="6827520" y="1892935"/>
            <a:ext cx="3154680" cy="484505"/>
          </a:xfrm>
          <a:prstGeom prst="rect">
            <a:avLst/>
          </a:prstGeom>
          <a:noFill/>
          <a:ln>
            <a:noFill/>
          </a:ln>
          <a:extLst>
            <a:ext uri="{909E8E84-426E-40DD-AFC4-6F175D3DCCD1}">
              <a14:hiddenFill xmlns:a14="http://schemas.microsoft.com/office/drawing/2010/main">
                <a:solidFill>
                  <a:schemeClr val="bg1">
                    <a:lumMod val="50000"/>
                  </a:schemeClr>
                </a:solidFill>
              </a14:hiddenFill>
            </a:ext>
          </a:extLst>
        </p:spPr>
        <p:style>
          <a:lnRef idx="2">
            <a:srgbClr val="2CBEBB">
              <a:shade val="50000"/>
            </a:srgbClr>
          </a:lnRef>
          <a:fillRef idx="1">
            <a:srgbClr val="2CBEBB"/>
          </a:fillRef>
          <a:effectRef idx="0">
            <a:srgbClr val="2CBEBB"/>
          </a:effectRef>
          <a:fontRef idx="minor">
            <a:srgbClr val="FFFFFF"/>
          </a:fontRef>
        </p:style>
        <p:txBody>
          <a:bodyPr lIns="36000" rIns="36000" rtlCol="0" anchor="ctr">
            <a:noAutofit/>
          </a:bodyPr>
          <a:p>
            <a:pPr algn="ctr"/>
            <a:r>
              <a:rPr 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20</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世纪</a:t>
            </a:r>
            <a:r>
              <a:rPr 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7</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0</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年代</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现在</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6" name="文本框 55"/>
          <p:cNvSpPr txBox="1"/>
          <p:nvPr/>
        </p:nvSpPr>
        <p:spPr>
          <a:xfrm>
            <a:off x="1567815" y="4542790"/>
            <a:ext cx="2468880" cy="368300"/>
          </a:xfrm>
          <a:prstGeom prst="rect">
            <a:avLst/>
          </a:prstGeom>
          <a:noFill/>
        </p:spPr>
        <p:txBody>
          <a:bodyPr wrap="none" rtlCol="0" anchor="t">
            <a:spAutoFit/>
          </a:bodyPr>
          <a:p>
            <a:r>
              <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组织是封闭的理性模式</a:t>
            </a:r>
            <a:endPar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7" name="文本框 56"/>
          <p:cNvSpPr txBox="1"/>
          <p:nvPr/>
        </p:nvSpPr>
        <p:spPr>
          <a:xfrm>
            <a:off x="3439795" y="2745740"/>
            <a:ext cx="2697480" cy="368300"/>
          </a:xfrm>
          <a:prstGeom prst="rect">
            <a:avLst/>
          </a:prstGeom>
          <a:noFill/>
        </p:spPr>
        <p:txBody>
          <a:bodyPr wrap="none" rtlCol="0" anchor="t">
            <a:spAutoFit/>
          </a:bodyPr>
          <a:p>
            <a:pPr algn="l"/>
            <a:r>
              <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组织是封闭的社会性模式</a:t>
            </a:r>
            <a:endPar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59" name="文本框 58"/>
          <p:cNvSpPr txBox="1"/>
          <p:nvPr/>
        </p:nvSpPr>
        <p:spPr>
          <a:xfrm>
            <a:off x="5676900" y="4174490"/>
            <a:ext cx="2011680" cy="368300"/>
          </a:xfrm>
          <a:prstGeom prst="rect">
            <a:avLst/>
          </a:prstGeom>
          <a:noFill/>
        </p:spPr>
        <p:txBody>
          <a:bodyPr wrap="none" rtlCol="0" anchor="t">
            <a:spAutoFit/>
          </a:bodyPr>
          <a:p>
            <a:pPr algn="l"/>
            <a:r>
              <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组织是开放的模式</a:t>
            </a:r>
            <a:endParaRPr lang="zh-CN" altLang="fr-FR" b="1" dirty="0">
              <a:solidFill>
                <a:schemeClr val="bg1">
                  <a:lumMod val="8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60" name="文本框 59"/>
          <p:cNvSpPr txBox="1"/>
          <p:nvPr/>
        </p:nvSpPr>
        <p:spPr>
          <a:xfrm>
            <a:off x="7230745" y="2362200"/>
            <a:ext cx="2697480" cy="368300"/>
          </a:xfrm>
          <a:prstGeom prst="rect">
            <a:avLst/>
          </a:prstGeom>
          <a:noFill/>
        </p:spPr>
        <p:txBody>
          <a:bodyPr wrap="none" rtlCol="0" anchor="t">
            <a:spAutoFit/>
          </a:bodyPr>
          <a:p>
            <a:pPr algn="l"/>
            <a:r>
              <a:rPr lang="zh-CN" altLang="fr-FR"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组织是开放的社会性模式</a:t>
            </a:r>
            <a:endParaRPr lang="zh-CN" altLang="fr-FR"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graphicFrame>
        <p:nvGraphicFramePr>
          <p:cNvPr id="4" name="表格 3"/>
          <p:cNvGraphicFramePr/>
          <p:nvPr/>
        </p:nvGraphicFramePr>
        <p:xfrm>
          <a:off x="1997710" y="5022215"/>
          <a:ext cx="8545195" cy="1433830"/>
        </p:xfrm>
        <a:graphic>
          <a:graphicData uri="http://schemas.openxmlformats.org/drawingml/2006/table">
            <a:tbl>
              <a:tblPr firstRow="1" bandRow="1">
                <a:tableStyleId>{5C22544A-7EE6-4342-B048-85BDC9FD1C3A}</a:tableStyleId>
              </a:tblPr>
              <a:tblGrid>
                <a:gridCol w="1655445"/>
                <a:gridCol w="6889750"/>
              </a:tblGrid>
              <a:tr h="396240">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观念转变</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具体</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037590">
                <a:tc>
                  <a:txBody>
                    <a:bodyPr/>
                    <a:p>
                      <a:pPr algn="ctr">
                        <a:lnSpc>
                          <a:spcPct val="200000"/>
                        </a:lnSpc>
                        <a:buNone/>
                      </a:pPr>
                      <a:r>
                        <a:rPr lang="zh-CN" altLang="en-US" sz="2000" b="1">
                          <a:solidFill>
                            <a:schemeClr val="tx1">
                              <a:lumMod val="85000"/>
                              <a:lumOff val="15000"/>
                            </a:schemeClr>
                          </a:solidFill>
                          <a:latin typeface="华文楷体" panose="02010600040101010101" charset="-122"/>
                          <a:ea typeface="华文楷体" panose="02010600040101010101" charset="-122"/>
                        </a:rPr>
                        <a:t>管事到管人</a:t>
                      </a:r>
                      <a:endParaRPr lang="zh-CN" altLang="en-US" sz="2000" b="1">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fontAlgn="auto">
                        <a:lnSpc>
                          <a:spcPct val="150000"/>
                        </a:lnSpc>
                        <a:buNone/>
                      </a:pPr>
                      <a:r>
                        <a:rPr lang="zh-CN" altLang="en-US" sz="2000">
                          <a:solidFill>
                            <a:schemeClr val="tx1">
                              <a:lumMod val="85000"/>
                              <a:lumOff val="15000"/>
                            </a:schemeClr>
                          </a:solidFill>
                          <a:latin typeface="华文楷体" panose="02010600040101010101" charset="-122"/>
                          <a:ea typeface="华文楷体" panose="02010600040101010101" charset="-122"/>
                        </a:rPr>
                        <a:t>现代管理由原来的以</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b="1" u="sng">
                          <a:solidFill>
                            <a:srgbClr val="C00000"/>
                          </a:solidFill>
                          <a:latin typeface="华文楷体" panose="02010600040101010101" charset="-122"/>
                          <a:ea typeface="华文楷体" panose="02010600040101010101" charset="-122"/>
                        </a:rPr>
                        <a:t>事</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a:solidFill>
                            <a:schemeClr val="tx1">
                              <a:lumMod val="85000"/>
                              <a:lumOff val="15000"/>
                            </a:schemeClr>
                          </a:solidFill>
                          <a:latin typeface="华文楷体" panose="02010600040101010101" charset="-122"/>
                          <a:ea typeface="华文楷体" panose="02010600040101010101" charset="-122"/>
                        </a:rPr>
                        <a:t>为中心，发展到以</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b="1" u="sng">
                          <a:solidFill>
                            <a:srgbClr val="C00000"/>
                          </a:solidFill>
                          <a:latin typeface="华文楷体" panose="02010600040101010101" charset="-122"/>
                          <a:ea typeface="华文楷体" panose="02010600040101010101" charset="-122"/>
                        </a:rPr>
                        <a:t>人</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a:solidFill>
                            <a:schemeClr val="tx1">
                              <a:lumMod val="85000"/>
                              <a:lumOff val="15000"/>
                            </a:schemeClr>
                          </a:solidFill>
                          <a:latin typeface="华文楷体" panose="02010600040101010101" charset="-122"/>
                          <a:ea typeface="华文楷体" panose="02010600040101010101" charset="-122"/>
                        </a:rPr>
                        <a:t>为中心；</a:t>
                      </a:r>
                      <a:endParaRPr lang="zh-CN" altLang="en-US" sz="2000">
                        <a:solidFill>
                          <a:schemeClr val="tx1">
                            <a:lumMod val="85000"/>
                            <a:lumOff val="15000"/>
                          </a:schemeClr>
                        </a:solidFill>
                        <a:latin typeface="华文楷体" panose="02010600040101010101" charset="-122"/>
                        <a:ea typeface="华文楷体" panose="02010600040101010101" charset="-122"/>
                      </a:endParaRPr>
                    </a:p>
                    <a:p>
                      <a:pPr fontAlgn="auto">
                        <a:lnSpc>
                          <a:spcPct val="150000"/>
                        </a:lnSpc>
                        <a:buNone/>
                      </a:pPr>
                      <a:r>
                        <a:rPr lang="zh-CN" altLang="en-US" sz="2000">
                          <a:solidFill>
                            <a:schemeClr val="tx1">
                              <a:lumMod val="85000"/>
                              <a:lumOff val="15000"/>
                            </a:schemeClr>
                          </a:solidFill>
                          <a:latin typeface="华文楷体" panose="02010600040101010101" charset="-122"/>
                          <a:ea typeface="华文楷体" panose="02010600040101010101" charset="-122"/>
                        </a:rPr>
                        <a:t>由原来的对</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b="1" u="sng">
                          <a:solidFill>
                            <a:srgbClr val="C00000"/>
                          </a:solidFill>
                          <a:latin typeface="华文楷体" panose="02010600040101010101" charset="-122"/>
                          <a:ea typeface="华文楷体" panose="02010600040101010101" charset="-122"/>
                        </a:rPr>
                        <a:t>纪律</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a:solidFill>
                            <a:schemeClr val="tx1">
                              <a:lumMod val="85000"/>
                              <a:lumOff val="15000"/>
                            </a:schemeClr>
                          </a:solidFill>
                          <a:latin typeface="华文楷体" panose="02010600040101010101" charset="-122"/>
                          <a:ea typeface="华文楷体" panose="02010600040101010101" charset="-122"/>
                        </a:rPr>
                        <a:t>的研究，发展到对人的</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b="1" u="sng">
                          <a:solidFill>
                            <a:srgbClr val="C00000"/>
                          </a:solidFill>
                          <a:latin typeface="华文楷体" panose="02010600040101010101" charset="-122"/>
                          <a:ea typeface="华文楷体" panose="02010600040101010101" charset="-122"/>
                        </a:rPr>
                        <a:t>行为</a:t>
                      </a:r>
                      <a:r>
                        <a:rPr lang="en-US" altLang="zh-CN" sz="2000">
                          <a:solidFill>
                            <a:schemeClr val="tx1">
                              <a:lumMod val="85000"/>
                              <a:lumOff val="15000"/>
                            </a:schemeClr>
                          </a:solidFill>
                          <a:latin typeface="华文楷体" panose="02010600040101010101" charset="-122"/>
                          <a:ea typeface="华文楷体" panose="02010600040101010101" charset="-122"/>
                        </a:rPr>
                        <a:t>”</a:t>
                      </a:r>
                      <a:r>
                        <a:rPr lang="zh-CN" altLang="en-US" sz="2000">
                          <a:solidFill>
                            <a:schemeClr val="tx1">
                              <a:lumMod val="85000"/>
                              <a:lumOff val="15000"/>
                            </a:schemeClr>
                          </a:solidFill>
                          <a:latin typeface="华文楷体" panose="02010600040101010101" charset="-122"/>
                          <a:ea typeface="华文楷体" panose="02010600040101010101" charset="-122"/>
                        </a:rPr>
                        <a:t>的研究；</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7" name="文本占位符 21"/>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r>
              <a:t>0.2.3 </a:t>
            </a:r>
            <a:r>
              <a:rPr lang="zh-CN" altLang="en-US"/>
              <a:t>组织行为学的学科发展</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spc="-4"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p>
        </p:txBody>
      </p:sp>
      <p:grpSp>
        <p:nvGrpSpPr>
          <p:cNvPr id="18" name="组合 17"/>
          <p:cNvGrpSpPr/>
          <p:nvPr/>
        </p:nvGrpSpPr>
        <p:grpSpPr>
          <a:xfrm>
            <a:off x="581025" y="1665605"/>
            <a:ext cx="10734675" cy="3689350"/>
            <a:chOff x="1780" y="3370"/>
            <a:chExt cx="16905" cy="5810"/>
          </a:xfrm>
        </p:grpSpPr>
        <p:sp>
          <p:nvSpPr>
            <p:cNvPr id="2050" name="人"/>
            <p:cNvSpPr/>
            <p:nvPr/>
          </p:nvSpPr>
          <p:spPr bwMode="auto">
            <a:xfrm flipH="1">
              <a:off x="9945" y="6948"/>
              <a:ext cx="1536" cy="2232"/>
            </a:xfrm>
            <a:custGeom>
              <a:avLst/>
              <a:gdLst/>
              <a:ahLst/>
              <a:cxnLst/>
              <a:rect l="0" t="0" r="r" b="b"/>
              <a:pathLst>
                <a:path w="1616075" h="3432175">
                  <a:moveTo>
                    <a:pt x="838526" y="268288"/>
                  </a:moveTo>
                  <a:lnTo>
                    <a:pt x="846138" y="268288"/>
                  </a:lnTo>
                  <a:lnTo>
                    <a:pt x="854068" y="268288"/>
                  </a:lnTo>
                  <a:lnTo>
                    <a:pt x="862314" y="268605"/>
                  </a:lnTo>
                  <a:lnTo>
                    <a:pt x="869927" y="269240"/>
                  </a:lnTo>
                  <a:lnTo>
                    <a:pt x="877856" y="269874"/>
                  </a:lnTo>
                  <a:lnTo>
                    <a:pt x="885786" y="270826"/>
                  </a:lnTo>
                  <a:lnTo>
                    <a:pt x="893398" y="271777"/>
                  </a:lnTo>
                  <a:lnTo>
                    <a:pt x="901327" y="273363"/>
                  </a:lnTo>
                  <a:lnTo>
                    <a:pt x="909257" y="274632"/>
                  </a:lnTo>
                  <a:lnTo>
                    <a:pt x="917504" y="276535"/>
                  </a:lnTo>
                  <a:lnTo>
                    <a:pt x="925433" y="278438"/>
                  </a:lnTo>
                  <a:lnTo>
                    <a:pt x="933045" y="280658"/>
                  </a:lnTo>
                  <a:lnTo>
                    <a:pt x="940658" y="282878"/>
                  </a:lnTo>
                  <a:lnTo>
                    <a:pt x="948270" y="285416"/>
                  </a:lnTo>
                  <a:lnTo>
                    <a:pt x="955565" y="287953"/>
                  </a:lnTo>
                  <a:lnTo>
                    <a:pt x="962860" y="290808"/>
                  </a:lnTo>
                  <a:lnTo>
                    <a:pt x="970473" y="293662"/>
                  </a:lnTo>
                  <a:lnTo>
                    <a:pt x="977768" y="296834"/>
                  </a:lnTo>
                  <a:lnTo>
                    <a:pt x="984746" y="300323"/>
                  </a:lnTo>
                  <a:lnTo>
                    <a:pt x="991724" y="303812"/>
                  </a:lnTo>
                  <a:lnTo>
                    <a:pt x="998384" y="307618"/>
                  </a:lnTo>
                  <a:lnTo>
                    <a:pt x="1005045" y="311425"/>
                  </a:lnTo>
                  <a:lnTo>
                    <a:pt x="1018050" y="319671"/>
                  </a:lnTo>
                  <a:lnTo>
                    <a:pt x="1031054" y="328235"/>
                  </a:lnTo>
                  <a:lnTo>
                    <a:pt x="1043107" y="337433"/>
                  </a:lnTo>
                  <a:lnTo>
                    <a:pt x="1054525" y="347266"/>
                  </a:lnTo>
                  <a:lnTo>
                    <a:pt x="1065627" y="357733"/>
                  </a:lnTo>
                  <a:lnTo>
                    <a:pt x="1076411" y="368834"/>
                  </a:lnTo>
                  <a:lnTo>
                    <a:pt x="1086560" y="379935"/>
                  </a:lnTo>
                  <a:lnTo>
                    <a:pt x="1095759" y="391671"/>
                  </a:lnTo>
                  <a:lnTo>
                    <a:pt x="1104640" y="403724"/>
                  </a:lnTo>
                  <a:lnTo>
                    <a:pt x="1112886" y="416728"/>
                  </a:lnTo>
                  <a:lnTo>
                    <a:pt x="1120499" y="429733"/>
                  </a:lnTo>
                  <a:lnTo>
                    <a:pt x="1127477" y="443054"/>
                  </a:lnTo>
                  <a:lnTo>
                    <a:pt x="1134137" y="456376"/>
                  </a:lnTo>
                  <a:lnTo>
                    <a:pt x="1139847" y="470649"/>
                  </a:lnTo>
                  <a:lnTo>
                    <a:pt x="1144921" y="484922"/>
                  </a:lnTo>
                  <a:lnTo>
                    <a:pt x="1149362" y="499512"/>
                  </a:lnTo>
                  <a:lnTo>
                    <a:pt x="1152851" y="514102"/>
                  </a:lnTo>
                  <a:lnTo>
                    <a:pt x="1156023" y="529327"/>
                  </a:lnTo>
                  <a:lnTo>
                    <a:pt x="1158243" y="544552"/>
                  </a:lnTo>
                  <a:lnTo>
                    <a:pt x="1159512" y="559776"/>
                  </a:lnTo>
                  <a:lnTo>
                    <a:pt x="1160146" y="567388"/>
                  </a:lnTo>
                  <a:lnTo>
                    <a:pt x="1160463" y="575001"/>
                  </a:lnTo>
                  <a:lnTo>
                    <a:pt x="1160463" y="583247"/>
                  </a:lnTo>
                  <a:lnTo>
                    <a:pt x="1160463" y="590860"/>
                  </a:lnTo>
                  <a:lnTo>
                    <a:pt x="1160146" y="598789"/>
                  </a:lnTo>
                  <a:lnTo>
                    <a:pt x="1159512" y="606402"/>
                  </a:lnTo>
                  <a:lnTo>
                    <a:pt x="1158877" y="614331"/>
                  </a:lnTo>
                  <a:lnTo>
                    <a:pt x="1157926" y="622261"/>
                  </a:lnTo>
                  <a:lnTo>
                    <a:pt x="1156974" y="630190"/>
                  </a:lnTo>
                  <a:lnTo>
                    <a:pt x="1155388" y="638120"/>
                  </a:lnTo>
                  <a:lnTo>
                    <a:pt x="1154120" y="646049"/>
                  </a:lnTo>
                  <a:lnTo>
                    <a:pt x="1152217" y="653978"/>
                  </a:lnTo>
                  <a:lnTo>
                    <a:pt x="1150313" y="661908"/>
                  </a:lnTo>
                  <a:lnTo>
                    <a:pt x="1148093" y="669520"/>
                  </a:lnTo>
                  <a:lnTo>
                    <a:pt x="1145873" y="677133"/>
                  </a:lnTo>
                  <a:lnTo>
                    <a:pt x="1143336" y="684745"/>
                  </a:lnTo>
                  <a:lnTo>
                    <a:pt x="1140798" y="692674"/>
                  </a:lnTo>
                  <a:lnTo>
                    <a:pt x="1137943" y="699970"/>
                  </a:lnTo>
                  <a:lnTo>
                    <a:pt x="1135089" y="707265"/>
                  </a:lnTo>
                  <a:lnTo>
                    <a:pt x="1131917" y="714243"/>
                  </a:lnTo>
                  <a:lnTo>
                    <a:pt x="1128111" y="721221"/>
                  </a:lnTo>
                  <a:lnTo>
                    <a:pt x="1124622" y="728199"/>
                  </a:lnTo>
                  <a:lnTo>
                    <a:pt x="1121133" y="734859"/>
                  </a:lnTo>
                  <a:lnTo>
                    <a:pt x="1117327" y="741837"/>
                  </a:lnTo>
                  <a:lnTo>
                    <a:pt x="1109080" y="755159"/>
                  </a:lnTo>
                  <a:lnTo>
                    <a:pt x="1100516" y="767529"/>
                  </a:lnTo>
                  <a:lnTo>
                    <a:pt x="1091318" y="779582"/>
                  </a:lnTo>
                  <a:lnTo>
                    <a:pt x="1081485" y="791317"/>
                  </a:lnTo>
                  <a:lnTo>
                    <a:pt x="1070701" y="802419"/>
                  </a:lnTo>
                  <a:lnTo>
                    <a:pt x="1059917" y="813203"/>
                  </a:lnTo>
                  <a:lnTo>
                    <a:pt x="1048816" y="823035"/>
                  </a:lnTo>
                  <a:lnTo>
                    <a:pt x="1037080" y="832551"/>
                  </a:lnTo>
                  <a:lnTo>
                    <a:pt x="1025028" y="841114"/>
                  </a:lnTo>
                  <a:lnTo>
                    <a:pt x="1012023" y="849361"/>
                  </a:lnTo>
                  <a:lnTo>
                    <a:pt x="999019" y="857291"/>
                  </a:lnTo>
                  <a:lnTo>
                    <a:pt x="985697" y="864269"/>
                  </a:lnTo>
                  <a:lnTo>
                    <a:pt x="972376" y="870612"/>
                  </a:lnTo>
                  <a:lnTo>
                    <a:pt x="958103" y="876321"/>
                  </a:lnTo>
                  <a:lnTo>
                    <a:pt x="943830" y="881396"/>
                  </a:lnTo>
                  <a:lnTo>
                    <a:pt x="929239" y="885837"/>
                  </a:lnTo>
                  <a:lnTo>
                    <a:pt x="914649" y="889643"/>
                  </a:lnTo>
                  <a:lnTo>
                    <a:pt x="899424" y="892498"/>
                  </a:lnTo>
                  <a:lnTo>
                    <a:pt x="884200" y="894718"/>
                  </a:lnTo>
                  <a:lnTo>
                    <a:pt x="868975" y="896304"/>
                  </a:lnTo>
                  <a:lnTo>
                    <a:pt x="861363" y="896621"/>
                  </a:lnTo>
                  <a:lnTo>
                    <a:pt x="853433" y="896938"/>
                  </a:lnTo>
                  <a:lnTo>
                    <a:pt x="845504" y="896938"/>
                  </a:lnTo>
                  <a:lnTo>
                    <a:pt x="837891" y="896938"/>
                  </a:lnTo>
                  <a:lnTo>
                    <a:pt x="829962" y="896621"/>
                  </a:lnTo>
                  <a:lnTo>
                    <a:pt x="822350" y="895987"/>
                  </a:lnTo>
                  <a:lnTo>
                    <a:pt x="814420" y="895352"/>
                  </a:lnTo>
                  <a:lnTo>
                    <a:pt x="806491" y="894401"/>
                  </a:lnTo>
                  <a:lnTo>
                    <a:pt x="798244" y="893449"/>
                  </a:lnTo>
                  <a:lnTo>
                    <a:pt x="790632" y="892180"/>
                  </a:lnTo>
                  <a:lnTo>
                    <a:pt x="782702" y="890595"/>
                  </a:lnTo>
                  <a:lnTo>
                    <a:pt x="774773" y="888691"/>
                  </a:lnTo>
                  <a:lnTo>
                    <a:pt x="766843" y="886788"/>
                  </a:lnTo>
                  <a:lnTo>
                    <a:pt x="759231" y="884885"/>
                  </a:lnTo>
                  <a:lnTo>
                    <a:pt x="751619" y="882348"/>
                  </a:lnTo>
                  <a:lnTo>
                    <a:pt x="743689" y="880128"/>
                  </a:lnTo>
                  <a:lnTo>
                    <a:pt x="736077" y="877273"/>
                  </a:lnTo>
                  <a:lnTo>
                    <a:pt x="728782" y="874418"/>
                  </a:lnTo>
                  <a:lnTo>
                    <a:pt x="721487" y="871564"/>
                  </a:lnTo>
                  <a:lnTo>
                    <a:pt x="714509" y="868392"/>
                  </a:lnTo>
                  <a:lnTo>
                    <a:pt x="707531" y="864903"/>
                  </a:lnTo>
                  <a:lnTo>
                    <a:pt x="700553" y="861414"/>
                  </a:lnTo>
                  <a:lnTo>
                    <a:pt x="693892" y="857925"/>
                  </a:lnTo>
                  <a:lnTo>
                    <a:pt x="686914" y="853802"/>
                  </a:lnTo>
                  <a:lnTo>
                    <a:pt x="673592" y="845555"/>
                  </a:lnTo>
                  <a:lnTo>
                    <a:pt x="661222" y="836991"/>
                  </a:lnTo>
                  <a:lnTo>
                    <a:pt x="649170" y="827793"/>
                  </a:lnTo>
                  <a:lnTo>
                    <a:pt x="637434" y="817960"/>
                  </a:lnTo>
                  <a:lnTo>
                    <a:pt x="626333" y="807811"/>
                  </a:lnTo>
                  <a:lnTo>
                    <a:pt x="615549" y="796709"/>
                  </a:lnTo>
                  <a:lnTo>
                    <a:pt x="605716" y="785291"/>
                  </a:lnTo>
                  <a:lnTo>
                    <a:pt x="596201" y="773555"/>
                  </a:lnTo>
                  <a:lnTo>
                    <a:pt x="587637" y="761502"/>
                  </a:lnTo>
                  <a:lnTo>
                    <a:pt x="579390" y="748815"/>
                  </a:lnTo>
                  <a:lnTo>
                    <a:pt x="571461" y="735811"/>
                  </a:lnTo>
                  <a:lnTo>
                    <a:pt x="564483" y="722489"/>
                  </a:lnTo>
                  <a:lnTo>
                    <a:pt x="557822" y="708851"/>
                  </a:lnTo>
                  <a:lnTo>
                    <a:pt x="552113" y="694895"/>
                  </a:lnTo>
                  <a:lnTo>
                    <a:pt x="547355" y="680304"/>
                  </a:lnTo>
                  <a:lnTo>
                    <a:pt x="542914" y="666031"/>
                  </a:lnTo>
                  <a:lnTo>
                    <a:pt x="539108" y="651124"/>
                  </a:lnTo>
                  <a:lnTo>
                    <a:pt x="536254" y="636216"/>
                  </a:lnTo>
                  <a:lnTo>
                    <a:pt x="534033" y="620992"/>
                  </a:lnTo>
                  <a:lnTo>
                    <a:pt x="532447" y="605767"/>
                  </a:lnTo>
                  <a:lnTo>
                    <a:pt x="532130" y="597838"/>
                  </a:lnTo>
                  <a:lnTo>
                    <a:pt x="531813" y="590225"/>
                  </a:lnTo>
                  <a:lnTo>
                    <a:pt x="531813" y="582613"/>
                  </a:lnTo>
                  <a:lnTo>
                    <a:pt x="531813" y="574366"/>
                  </a:lnTo>
                  <a:lnTo>
                    <a:pt x="532130" y="566754"/>
                  </a:lnTo>
                  <a:lnTo>
                    <a:pt x="532765" y="558825"/>
                  </a:lnTo>
                  <a:lnTo>
                    <a:pt x="533399" y="550895"/>
                  </a:lnTo>
                  <a:lnTo>
                    <a:pt x="534351" y="542966"/>
                  </a:lnTo>
                  <a:lnTo>
                    <a:pt x="535302" y="535353"/>
                  </a:lnTo>
                  <a:lnTo>
                    <a:pt x="536571" y="527424"/>
                  </a:lnTo>
                  <a:lnTo>
                    <a:pt x="538157" y="519177"/>
                  </a:lnTo>
                  <a:lnTo>
                    <a:pt x="540060" y="511248"/>
                  </a:lnTo>
                  <a:lnTo>
                    <a:pt x="541963" y="503318"/>
                  </a:lnTo>
                  <a:lnTo>
                    <a:pt x="543866" y="495706"/>
                  </a:lnTo>
                  <a:lnTo>
                    <a:pt x="546403" y="488094"/>
                  </a:lnTo>
                  <a:lnTo>
                    <a:pt x="548624" y="480481"/>
                  </a:lnTo>
                  <a:lnTo>
                    <a:pt x="551478" y="473186"/>
                  </a:lnTo>
                  <a:lnTo>
                    <a:pt x="554333" y="465574"/>
                  </a:lnTo>
                  <a:lnTo>
                    <a:pt x="557187" y="458279"/>
                  </a:lnTo>
                  <a:lnTo>
                    <a:pt x="560359" y="450984"/>
                  </a:lnTo>
                  <a:lnTo>
                    <a:pt x="563848" y="444006"/>
                  </a:lnTo>
                  <a:lnTo>
                    <a:pt x="567337" y="437028"/>
                  </a:lnTo>
                  <a:lnTo>
                    <a:pt x="570826" y="430367"/>
                  </a:lnTo>
                  <a:lnTo>
                    <a:pt x="574632" y="423706"/>
                  </a:lnTo>
                  <a:lnTo>
                    <a:pt x="583196" y="410385"/>
                  </a:lnTo>
                  <a:lnTo>
                    <a:pt x="591760" y="397697"/>
                  </a:lnTo>
                  <a:lnTo>
                    <a:pt x="600958" y="385645"/>
                  </a:lnTo>
                  <a:lnTo>
                    <a:pt x="610791" y="374226"/>
                  </a:lnTo>
                  <a:lnTo>
                    <a:pt x="620941" y="363125"/>
                  </a:lnTo>
                  <a:lnTo>
                    <a:pt x="631725" y="352341"/>
                  </a:lnTo>
                  <a:lnTo>
                    <a:pt x="643460" y="342191"/>
                  </a:lnTo>
                  <a:lnTo>
                    <a:pt x="655196" y="332993"/>
                  </a:lnTo>
                  <a:lnTo>
                    <a:pt x="667249" y="324112"/>
                  </a:lnTo>
                  <a:lnTo>
                    <a:pt x="679936" y="315865"/>
                  </a:lnTo>
                  <a:lnTo>
                    <a:pt x="692940" y="308253"/>
                  </a:lnTo>
                  <a:lnTo>
                    <a:pt x="706262" y="300958"/>
                  </a:lnTo>
                  <a:lnTo>
                    <a:pt x="719901" y="294614"/>
                  </a:lnTo>
                  <a:lnTo>
                    <a:pt x="733857" y="288905"/>
                  </a:lnTo>
                  <a:lnTo>
                    <a:pt x="748447" y="283830"/>
                  </a:lnTo>
                  <a:lnTo>
                    <a:pt x="762720" y="279389"/>
                  </a:lnTo>
                  <a:lnTo>
                    <a:pt x="777627" y="275900"/>
                  </a:lnTo>
                  <a:lnTo>
                    <a:pt x="792535" y="272729"/>
                  </a:lnTo>
                  <a:lnTo>
                    <a:pt x="807759" y="270508"/>
                  </a:lnTo>
                  <a:lnTo>
                    <a:pt x="822984" y="269240"/>
                  </a:lnTo>
                  <a:lnTo>
                    <a:pt x="830914" y="268605"/>
                  </a:lnTo>
                  <a:lnTo>
                    <a:pt x="838526" y="268288"/>
                  </a:lnTo>
                  <a:close/>
                  <a:moveTo>
                    <a:pt x="112735" y="0"/>
                  </a:moveTo>
                  <a:lnTo>
                    <a:pt x="118451" y="0"/>
                  </a:lnTo>
                  <a:lnTo>
                    <a:pt x="124167" y="635"/>
                  </a:lnTo>
                  <a:lnTo>
                    <a:pt x="129883" y="1270"/>
                  </a:lnTo>
                  <a:lnTo>
                    <a:pt x="135282" y="2223"/>
                  </a:lnTo>
                  <a:lnTo>
                    <a:pt x="140998" y="3175"/>
                  </a:lnTo>
                  <a:lnTo>
                    <a:pt x="146396" y="4763"/>
                  </a:lnTo>
                  <a:lnTo>
                    <a:pt x="151795" y="6350"/>
                  </a:lnTo>
                  <a:lnTo>
                    <a:pt x="156876" y="8573"/>
                  </a:lnTo>
                  <a:lnTo>
                    <a:pt x="161639" y="10478"/>
                  </a:lnTo>
                  <a:lnTo>
                    <a:pt x="166403" y="13018"/>
                  </a:lnTo>
                  <a:lnTo>
                    <a:pt x="171166" y="15558"/>
                  </a:lnTo>
                  <a:lnTo>
                    <a:pt x="175612" y="18733"/>
                  </a:lnTo>
                  <a:lnTo>
                    <a:pt x="180058" y="21590"/>
                  </a:lnTo>
                  <a:lnTo>
                    <a:pt x="184504" y="25083"/>
                  </a:lnTo>
                  <a:lnTo>
                    <a:pt x="188315" y="28575"/>
                  </a:lnTo>
                  <a:lnTo>
                    <a:pt x="192443" y="32385"/>
                  </a:lnTo>
                  <a:lnTo>
                    <a:pt x="196254" y="36195"/>
                  </a:lnTo>
                  <a:lnTo>
                    <a:pt x="199747" y="40323"/>
                  </a:lnTo>
                  <a:lnTo>
                    <a:pt x="203240" y="44450"/>
                  </a:lnTo>
                  <a:lnTo>
                    <a:pt x="206416" y="48895"/>
                  </a:lnTo>
                  <a:lnTo>
                    <a:pt x="209274" y="53340"/>
                  </a:lnTo>
                  <a:lnTo>
                    <a:pt x="211814" y="57785"/>
                  </a:lnTo>
                  <a:lnTo>
                    <a:pt x="214355" y="62548"/>
                  </a:lnTo>
                  <a:lnTo>
                    <a:pt x="216578" y="67628"/>
                  </a:lnTo>
                  <a:lnTo>
                    <a:pt x="218801" y="72708"/>
                  </a:lnTo>
                  <a:lnTo>
                    <a:pt x="220388" y="77788"/>
                  </a:lnTo>
                  <a:lnTo>
                    <a:pt x="221976" y="83185"/>
                  </a:lnTo>
                  <a:lnTo>
                    <a:pt x="223246" y="88583"/>
                  </a:lnTo>
                  <a:lnTo>
                    <a:pt x="224199" y="93980"/>
                  </a:lnTo>
                  <a:lnTo>
                    <a:pt x="225152" y="99695"/>
                  </a:lnTo>
                  <a:lnTo>
                    <a:pt x="225469" y="105093"/>
                  </a:lnTo>
                  <a:lnTo>
                    <a:pt x="225787" y="110808"/>
                  </a:lnTo>
                  <a:lnTo>
                    <a:pt x="225787" y="116523"/>
                  </a:lnTo>
                  <a:lnTo>
                    <a:pt x="224834" y="137160"/>
                  </a:lnTo>
                  <a:lnTo>
                    <a:pt x="224517" y="157480"/>
                  </a:lnTo>
                  <a:lnTo>
                    <a:pt x="224199" y="177483"/>
                  </a:lnTo>
                  <a:lnTo>
                    <a:pt x="223882" y="197168"/>
                  </a:lnTo>
                  <a:lnTo>
                    <a:pt x="224199" y="222250"/>
                  </a:lnTo>
                  <a:lnTo>
                    <a:pt x="224834" y="246380"/>
                  </a:lnTo>
                  <a:lnTo>
                    <a:pt x="225469" y="270510"/>
                  </a:lnTo>
                  <a:lnTo>
                    <a:pt x="226740" y="293688"/>
                  </a:lnTo>
                  <a:lnTo>
                    <a:pt x="228010" y="316548"/>
                  </a:lnTo>
                  <a:lnTo>
                    <a:pt x="229598" y="338773"/>
                  </a:lnTo>
                  <a:lnTo>
                    <a:pt x="231821" y="360680"/>
                  </a:lnTo>
                  <a:lnTo>
                    <a:pt x="234044" y="381953"/>
                  </a:lnTo>
                  <a:lnTo>
                    <a:pt x="236584" y="402590"/>
                  </a:lnTo>
                  <a:lnTo>
                    <a:pt x="239442" y="423228"/>
                  </a:lnTo>
                  <a:lnTo>
                    <a:pt x="242300" y="442913"/>
                  </a:lnTo>
                  <a:lnTo>
                    <a:pt x="245476" y="461963"/>
                  </a:lnTo>
                  <a:lnTo>
                    <a:pt x="249287" y="481330"/>
                  </a:lnTo>
                  <a:lnTo>
                    <a:pt x="253097" y="499428"/>
                  </a:lnTo>
                  <a:lnTo>
                    <a:pt x="256908" y="517525"/>
                  </a:lnTo>
                  <a:lnTo>
                    <a:pt x="261036" y="534988"/>
                  </a:lnTo>
                  <a:lnTo>
                    <a:pt x="265482" y="552133"/>
                  </a:lnTo>
                  <a:lnTo>
                    <a:pt x="269928" y="568643"/>
                  </a:lnTo>
                  <a:lnTo>
                    <a:pt x="274692" y="585153"/>
                  </a:lnTo>
                  <a:lnTo>
                    <a:pt x="279455" y="600710"/>
                  </a:lnTo>
                  <a:lnTo>
                    <a:pt x="284536" y="615950"/>
                  </a:lnTo>
                  <a:lnTo>
                    <a:pt x="289617" y="630873"/>
                  </a:lnTo>
                  <a:lnTo>
                    <a:pt x="295016" y="645478"/>
                  </a:lnTo>
                  <a:lnTo>
                    <a:pt x="300414" y="659448"/>
                  </a:lnTo>
                  <a:lnTo>
                    <a:pt x="306448" y="673100"/>
                  </a:lnTo>
                  <a:lnTo>
                    <a:pt x="312164" y="686435"/>
                  </a:lnTo>
                  <a:lnTo>
                    <a:pt x="317880" y="699770"/>
                  </a:lnTo>
                  <a:lnTo>
                    <a:pt x="323596" y="712153"/>
                  </a:lnTo>
                  <a:lnTo>
                    <a:pt x="329630" y="724218"/>
                  </a:lnTo>
                  <a:lnTo>
                    <a:pt x="335664" y="735965"/>
                  </a:lnTo>
                  <a:lnTo>
                    <a:pt x="342015" y="747713"/>
                  </a:lnTo>
                  <a:lnTo>
                    <a:pt x="348049" y="758825"/>
                  </a:lnTo>
                  <a:lnTo>
                    <a:pt x="354400" y="769620"/>
                  </a:lnTo>
                  <a:lnTo>
                    <a:pt x="361069" y="779780"/>
                  </a:lnTo>
                  <a:lnTo>
                    <a:pt x="367420" y="789940"/>
                  </a:lnTo>
                  <a:lnTo>
                    <a:pt x="373771" y="799783"/>
                  </a:lnTo>
                  <a:lnTo>
                    <a:pt x="380440" y="809308"/>
                  </a:lnTo>
                  <a:lnTo>
                    <a:pt x="386791" y="818515"/>
                  </a:lnTo>
                  <a:lnTo>
                    <a:pt x="393460" y="827405"/>
                  </a:lnTo>
                  <a:lnTo>
                    <a:pt x="400129" y="835978"/>
                  </a:lnTo>
                  <a:lnTo>
                    <a:pt x="413149" y="852170"/>
                  </a:lnTo>
                  <a:lnTo>
                    <a:pt x="426486" y="867410"/>
                  </a:lnTo>
                  <a:lnTo>
                    <a:pt x="439824" y="881380"/>
                  </a:lnTo>
                  <a:lnTo>
                    <a:pt x="452527" y="894398"/>
                  </a:lnTo>
                  <a:lnTo>
                    <a:pt x="465547" y="906145"/>
                  </a:lnTo>
                  <a:lnTo>
                    <a:pt x="478249" y="917575"/>
                  </a:lnTo>
                  <a:lnTo>
                    <a:pt x="490634" y="927418"/>
                  </a:lnTo>
                  <a:lnTo>
                    <a:pt x="502701" y="936625"/>
                  </a:lnTo>
                  <a:lnTo>
                    <a:pt x="514134" y="945198"/>
                  </a:lnTo>
                  <a:lnTo>
                    <a:pt x="525566" y="952500"/>
                  </a:lnTo>
                  <a:lnTo>
                    <a:pt x="536363" y="959485"/>
                  </a:lnTo>
                  <a:lnTo>
                    <a:pt x="546525" y="965518"/>
                  </a:lnTo>
                  <a:lnTo>
                    <a:pt x="556052" y="970915"/>
                  </a:lnTo>
                  <a:lnTo>
                    <a:pt x="564944" y="975678"/>
                  </a:lnTo>
                  <a:lnTo>
                    <a:pt x="572883" y="979805"/>
                  </a:lnTo>
                  <a:lnTo>
                    <a:pt x="580504" y="982980"/>
                  </a:lnTo>
                  <a:lnTo>
                    <a:pt x="592572" y="988060"/>
                  </a:lnTo>
                  <a:lnTo>
                    <a:pt x="600828" y="991235"/>
                  </a:lnTo>
                  <a:lnTo>
                    <a:pt x="1116867" y="991235"/>
                  </a:lnTo>
                  <a:lnTo>
                    <a:pt x="1124171" y="991553"/>
                  </a:lnTo>
                  <a:lnTo>
                    <a:pt x="1131793" y="992188"/>
                  </a:lnTo>
                  <a:lnTo>
                    <a:pt x="1133063" y="992188"/>
                  </a:lnTo>
                  <a:lnTo>
                    <a:pt x="1144813" y="992505"/>
                  </a:lnTo>
                  <a:lnTo>
                    <a:pt x="1158150" y="993458"/>
                  </a:lnTo>
                  <a:lnTo>
                    <a:pt x="1165137" y="994093"/>
                  </a:lnTo>
                  <a:lnTo>
                    <a:pt x="1172758" y="995045"/>
                  </a:lnTo>
                  <a:lnTo>
                    <a:pt x="1180697" y="996315"/>
                  </a:lnTo>
                  <a:lnTo>
                    <a:pt x="1189271" y="997903"/>
                  </a:lnTo>
                  <a:lnTo>
                    <a:pt x="1197846" y="999808"/>
                  </a:lnTo>
                  <a:lnTo>
                    <a:pt x="1206737" y="1002030"/>
                  </a:lnTo>
                  <a:lnTo>
                    <a:pt x="1215629" y="1004570"/>
                  </a:lnTo>
                  <a:lnTo>
                    <a:pt x="1225156" y="1007428"/>
                  </a:lnTo>
                  <a:lnTo>
                    <a:pt x="1234683" y="1010603"/>
                  </a:lnTo>
                  <a:lnTo>
                    <a:pt x="1244845" y="1014413"/>
                  </a:lnTo>
                  <a:lnTo>
                    <a:pt x="1255007" y="1018223"/>
                  </a:lnTo>
                  <a:lnTo>
                    <a:pt x="1265169" y="1022985"/>
                  </a:lnTo>
                  <a:lnTo>
                    <a:pt x="1275331" y="1028383"/>
                  </a:lnTo>
                  <a:lnTo>
                    <a:pt x="1285810" y="1033780"/>
                  </a:lnTo>
                  <a:lnTo>
                    <a:pt x="1296290" y="1039813"/>
                  </a:lnTo>
                  <a:lnTo>
                    <a:pt x="1307405" y="1046163"/>
                  </a:lnTo>
                  <a:lnTo>
                    <a:pt x="1317884" y="1053465"/>
                  </a:lnTo>
                  <a:lnTo>
                    <a:pt x="1328681" y="1061085"/>
                  </a:lnTo>
                  <a:lnTo>
                    <a:pt x="1339478" y="1069023"/>
                  </a:lnTo>
                  <a:lnTo>
                    <a:pt x="1349958" y="1077913"/>
                  </a:lnTo>
                  <a:lnTo>
                    <a:pt x="1361073" y="1087438"/>
                  </a:lnTo>
                  <a:lnTo>
                    <a:pt x="1371552" y="1097280"/>
                  </a:lnTo>
                  <a:lnTo>
                    <a:pt x="1382349" y="1107440"/>
                  </a:lnTo>
                  <a:lnTo>
                    <a:pt x="1392829" y="1118553"/>
                  </a:lnTo>
                  <a:lnTo>
                    <a:pt x="1402991" y="1129983"/>
                  </a:lnTo>
                  <a:lnTo>
                    <a:pt x="1413470" y="1142683"/>
                  </a:lnTo>
                  <a:lnTo>
                    <a:pt x="1423632" y="1155383"/>
                  </a:lnTo>
                  <a:lnTo>
                    <a:pt x="1433477" y="1169035"/>
                  </a:lnTo>
                  <a:lnTo>
                    <a:pt x="1443321" y="1183005"/>
                  </a:lnTo>
                  <a:lnTo>
                    <a:pt x="1452848" y="1198245"/>
                  </a:lnTo>
                  <a:lnTo>
                    <a:pt x="1462375" y="1213485"/>
                  </a:lnTo>
                  <a:lnTo>
                    <a:pt x="1471584" y="1229678"/>
                  </a:lnTo>
                  <a:lnTo>
                    <a:pt x="1480476" y="1246505"/>
                  </a:lnTo>
                  <a:lnTo>
                    <a:pt x="1489368" y="1263968"/>
                  </a:lnTo>
                  <a:lnTo>
                    <a:pt x="1497942" y="1282065"/>
                  </a:lnTo>
                  <a:lnTo>
                    <a:pt x="1506199" y="1301115"/>
                  </a:lnTo>
                  <a:lnTo>
                    <a:pt x="1514455" y="1320483"/>
                  </a:lnTo>
                  <a:lnTo>
                    <a:pt x="1522712" y="1340485"/>
                  </a:lnTo>
                  <a:lnTo>
                    <a:pt x="1530016" y="1361758"/>
                  </a:lnTo>
                  <a:lnTo>
                    <a:pt x="1537637" y="1383665"/>
                  </a:lnTo>
                  <a:lnTo>
                    <a:pt x="1544624" y="1406208"/>
                  </a:lnTo>
                  <a:lnTo>
                    <a:pt x="1551292" y="1429703"/>
                  </a:lnTo>
                  <a:lnTo>
                    <a:pt x="1557961" y="1453833"/>
                  </a:lnTo>
                  <a:lnTo>
                    <a:pt x="1563995" y="1479233"/>
                  </a:lnTo>
                  <a:lnTo>
                    <a:pt x="1570029" y="1504950"/>
                  </a:lnTo>
                  <a:lnTo>
                    <a:pt x="1575745" y="1531938"/>
                  </a:lnTo>
                  <a:lnTo>
                    <a:pt x="1581143" y="1559560"/>
                  </a:lnTo>
                  <a:lnTo>
                    <a:pt x="1586224" y="1588453"/>
                  </a:lnTo>
                  <a:lnTo>
                    <a:pt x="1590670" y="1617980"/>
                  </a:lnTo>
                  <a:lnTo>
                    <a:pt x="1594799" y="1648778"/>
                  </a:lnTo>
                  <a:lnTo>
                    <a:pt x="1598927" y="1680210"/>
                  </a:lnTo>
                  <a:lnTo>
                    <a:pt x="1602420" y="1712595"/>
                  </a:lnTo>
                  <a:lnTo>
                    <a:pt x="1605596" y="1746250"/>
                  </a:lnTo>
                  <a:lnTo>
                    <a:pt x="1608136" y="1780858"/>
                  </a:lnTo>
                  <a:lnTo>
                    <a:pt x="1610677" y="1816418"/>
                  </a:lnTo>
                  <a:lnTo>
                    <a:pt x="1612582" y="1853248"/>
                  </a:lnTo>
                  <a:lnTo>
                    <a:pt x="1614170" y="1890713"/>
                  </a:lnTo>
                  <a:lnTo>
                    <a:pt x="1615123" y="1929448"/>
                  </a:lnTo>
                  <a:lnTo>
                    <a:pt x="1616075" y="1969453"/>
                  </a:lnTo>
                  <a:lnTo>
                    <a:pt x="1616075" y="2010410"/>
                  </a:lnTo>
                  <a:lnTo>
                    <a:pt x="1616075" y="2045653"/>
                  </a:lnTo>
                  <a:lnTo>
                    <a:pt x="1615440" y="2081848"/>
                  </a:lnTo>
                  <a:lnTo>
                    <a:pt x="1614805" y="2118360"/>
                  </a:lnTo>
                  <a:lnTo>
                    <a:pt x="1613535" y="2156460"/>
                  </a:lnTo>
                  <a:lnTo>
                    <a:pt x="1613217" y="2161858"/>
                  </a:lnTo>
                  <a:lnTo>
                    <a:pt x="1612582" y="2167573"/>
                  </a:lnTo>
                  <a:lnTo>
                    <a:pt x="1611947" y="2172970"/>
                  </a:lnTo>
                  <a:lnTo>
                    <a:pt x="1610677" y="2178050"/>
                  </a:lnTo>
                  <a:lnTo>
                    <a:pt x="1609406" y="2183448"/>
                  </a:lnTo>
                  <a:lnTo>
                    <a:pt x="1607819" y="2188845"/>
                  </a:lnTo>
                  <a:lnTo>
                    <a:pt x="1605913" y="2193925"/>
                  </a:lnTo>
                  <a:lnTo>
                    <a:pt x="1603690" y="2198688"/>
                  </a:lnTo>
                  <a:lnTo>
                    <a:pt x="1601467" y="2203450"/>
                  </a:lnTo>
                  <a:lnTo>
                    <a:pt x="1598927" y="2208213"/>
                  </a:lnTo>
                  <a:lnTo>
                    <a:pt x="1596069" y="2212658"/>
                  </a:lnTo>
                  <a:lnTo>
                    <a:pt x="1593211" y="2217103"/>
                  </a:lnTo>
                  <a:lnTo>
                    <a:pt x="1590035" y="2221230"/>
                  </a:lnTo>
                  <a:lnTo>
                    <a:pt x="1586859" y="2225358"/>
                  </a:lnTo>
                  <a:lnTo>
                    <a:pt x="1583366" y="2229168"/>
                  </a:lnTo>
                  <a:lnTo>
                    <a:pt x="1579556" y="2232978"/>
                  </a:lnTo>
                  <a:lnTo>
                    <a:pt x="1575745" y="2236470"/>
                  </a:lnTo>
                  <a:lnTo>
                    <a:pt x="1571299" y="2239645"/>
                  </a:lnTo>
                  <a:lnTo>
                    <a:pt x="1567171" y="2243138"/>
                  </a:lnTo>
                  <a:lnTo>
                    <a:pt x="1563042" y="2246313"/>
                  </a:lnTo>
                  <a:lnTo>
                    <a:pt x="1558596" y="2248853"/>
                  </a:lnTo>
                  <a:lnTo>
                    <a:pt x="1553833" y="2251393"/>
                  </a:lnTo>
                  <a:lnTo>
                    <a:pt x="1549070" y="2253933"/>
                  </a:lnTo>
                  <a:lnTo>
                    <a:pt x="1544306" y="2256155"/>
                  </a:lnTo>
                  <a:lnTo>
                    <a:pt x="1539543" y="2258060"/>
                  </a:lnTo>
                  <a:lnTo>
                    <a:pt x="1534462" y="2259648"/>
                  </a:lnTo>
                  <a:lnTo>
                    <a:pt x="1529063" y="2260918"/>
                  </a:lnTo>
                  <a:lnTo>
                    <a:pt x="1523982" y="2262188"/>
                  </a:lnTo>
                  <a:lnTo>
                    <a:pt x="1518584" y="2263140"/>
                  </a:lnTo>
                  <a:lnTo>
                    <a:pt x="1512867" y="2263775"/>
                  </a:lnTo>
                  <a:lnTo>
                    <a:pt x="1507469" y="2264093"/>
                  </a:lnTo>
                  <a:lnTo>
                    <a:pt x="1501753" y="2264410"/>
                  </a:lnTo>
                  <a:lnTo>
                    <a:pt x="1497942" y="2264410"/>
                  </a:lnTo>
                  <a:lnTo>
                    <a:pt x="1492226" y="2264093"/>
                  </a:lnTo>
                  <a:lnTo>
                    <a:pt x="1486510" y="2263458"/>
                  </a:lnTo>
                  <a:lnTo>
                    <a:pt x="1480794" y="2262505"/>
                  </a:lnTo>
                  <a:lnTo>
                    <a:pt x="1475395" y="2261235"/>
                  </a:lnTo>
                  <a:lnTo>
                    <a:pt x="1470314" y="2259648"/>
                  </a:lnTo>
                  <a:lnTo>
                    <a:pt x="1464915" y="2258060"/>
                  </a:lnTo>
                  <a:lnTo>
                    <a:pt x="1459517" y="2256155"/>
                  </a:lnTo>
                  <a:lnTo>
                    <a:pt x="1454436" y="2253933"/>
                  </a:lnTo>
                  <a:lnTo>
                    <a:pt x="1449672" y="2251710"/>
                  </a:lnTo>
                  <a:lnTo>
                    <a:pt x="1444909" y="2248853"/>
                  </a:lnTo>
                  <a:lnTo>
                    <a:pt x="1440463" y="2246313"/>
                  </a:lnTo>
                  <a:lnTo>
                    <a:pt x="1436017" y="2243138"/>
                  </a:lnTo>
                  <a:lnTo>
                    <a:pt x="1431889" y="2239645"/>
                  </a:lnTo>
                  <a:lnTo>
                    <a:pt x="1427761" y="2236153"/>
                  </a:lnTo>
                  <a:lnTo>
                    <a:pt x="1423632" y="2232343"/>
                  </a:lnTo>
                  <a:lnTo>
                    <a:pt x="1420139" y="2228533"/>
                  </a:lnTo>
                  <a:lnTo>
                    <a:pt x="1416328" y="2224723"/>
                  </a:lnTo>
                  <a:lnTo>
                    <a:pt x="1413153" y="2220595"/>
                  </a:lnTo>
                  <a:lnTo>
                    <a:pt x="1409977" y="2216150"/>
                  </a:lnTo>
                  <a:lnTo>
                    <a:pt x="1407119" y="2211705"/>
                  </a:lnTo>
                  <a:lnTo>
                    <a:pt x="1403944" y="2206943"/>
                  </a:lnTo>
                  <a:lnTo>
                    <a:pt x="1401403" y="2202498"/>
                  </a:lnTo>
                  <a:lnTo>
                    <a:pt x="1399180" y="2197418"/>
                  </a:lnTo>
                  <a:lnTo>
                    <a:pt x="1396957" y="2192338"/>
                  </a:lnTo>
                  <a:lnTo>
                    <a:pt x="1395369" y="2187258"/>
                  </a:lnTo>
                  <a:lnTo>
                    <a:pt x="1393782" y="2181860"/>
                  </a:lnTo>
                  <a:lnTo>
                    <a:pt x="1392511" y="2176463"/>
                  </a:lnTo>
                  <a:lnTo>
                    <a:pt x="1391241" y="2171065"/>
                  </a:lnTo>
                  <a:lnTo>
                    <a:pt x="1390606" y="2165668"/>
                  </a:lnTo>
                  <a:lnTo>
                    <a:pt x="1389971" y="2159953"/>
                  </a:lnTo>
                  <a:lnTo>
                    <a:pt x="1389971" y="2154238"/>
                  </a:lnTo>
                  <a:lnTo>
                    <a:pt x="1389971" y="2148523"/>
                  </a:lnTo>
                  <a:lnTo>
                    <a:pt x="1390923" y="2112645"/>
                  </a:lnTo>
                  <a:lnTo>
                    <a:pt x="1391876" y="2077720"/>
                  </a:lnTo>
                  <a:lnTo>
                    <a:pt x="1392194" y="2043748"/>
                  </a:lnTo>
                  <a:lnTo>
                    <a:pt x="1392194" y="2010410"/>
                  </a:lnTo>
                  <a:lnTo>
                    <a:pt x="1392194" y="1981518"/>
                  </a:lnTo>
                  <a:lnTo>
                    <a:pt x="1391876" y="1952943"/>
                  </a:lnTo>
                  <a:lnTo>
                    <a:pt x="1391241" y="1925638"/>
                  </a:lnTo>
                  <a:lnTo>
                    <a:pt x="1390606" y="1898333"/>
                  </a:lnTo>
                  <a:lnTo>
                    <a:pt x="1389336" y="1872298"/>
                  </a:lnTo>
                  <a:lnTo>
                    <a:pt x="1388065" y="1846263"/>
                  </a:lnTo>
                  <a:lnTo>
                    <a:pt x="1386795" y="1821498"/>
                  </a:lnTo>
                  <a:lnTo>
                    <a:pt x="1384890" y="1797050"/>
                  </a:lnTo>
                  <a:lnTo>
                    <a:pt x="1383302" y="1773555"/>
                  </a:lnTo>
                  <a:lnTo>
                    <a:pt x="1381079" y="1750378"/>
                  </a:lnTo>
                  <a:lnTo>
                    <a:pt x="1378856" y="1727835"/>
                  </a:lnTo>
                  <a:lnTo>
                    <a:pt x="1376316" y="1706245"/>
                  </a:lnTo>
                  <a:lnTo>
                    <a:pt x="1373775" y="1684655"/>
                  </a:lnTo>
                  <a:lnTo>
                    <a:pt x="1371235" y="1664335"/>
                  </a:lnTo>
                  <a:lnTo>
                    <a:pt x="1368059" y="1644333"/>
                  </a:lnTo>
                  <a:lnTo>
                    <a:pt x="1365201" y="1624965"/>
                  </a:lnTo>
                  <a:lnTo>
                    <a:pt x="1362025" y="1606233"/>
                  </a:lnTo>
                  <a:lnTo>
                    <a:pt x="1358532" y="1587818"/>
                  </a:lnTo>
                  <a:lnTo>
                    <a:pt x="1355039" y="1570038"/>
                  </a:lnTo>
                  <a:lnTo>
                    <a:pt x="1351228" y="1552893"/>
                  </a:lnTo>
                  <a:lnTo>
                    <a:pt x="1347417" y="1536700"/>
                  </a:lnTo>
                  <a:lnTo>
                    <a:pt x="1343607" y="1520190"/>
                  </a:lnTo>
                  <a:lnTo>
                    <a:pt x="1339796" y="1504950"/>
                  </a:lnTo>
                  <a:lnTo>
                    <a:pt x="1335668" y="1490028"/>
                  </a:lnTo>
                  <a:lnTo>
                    <a:pt x="1331539" y="1475740"/>
                  </a:lnTo>
                  <a:lnTo>
                    <a:pt x="1327411" y="1461770"/>
                  </a:lnTo>
                  <a:lnTo>
                    <a:pt x="1322965" y="1448435"/>
                  </a:lnTo>
                  <a:lnTo>
                    <a:pt x="1318837" y="1435418"/>
                  </a:lnTo>
                  <a:lnTo>
                    <a:pt x="1314391" y="1423353"/>
                  </a:lnTo>
                  <a:lnTo>
                    <a:pt x="1309945" y="1411288"/>
                  </a:lnTo>
                  <a:lnTo>
                    <a:pt x="1305182" y="1399858"/>
                  </a:lnTo>
                  <a:lnTo>
                    <a:pt x="1300736" y="1389063"/>
                  </a:lnTo>
                  <a:lnTo>
                    <a:pt x="1295655" y="1377950"/>
                  </a:lnTo>
                  <a:lnTo>
                    <a:pt x="1290891" y="1367790"/>
                  </a:lnTo>
                  <a:lnTo>
                    <a:pt x="1285810" y="1357630"/>
                  </a:lnTo>
                  <a:lnTo>
                    <a:pt x="1281047" y="1348105"/>
                  </a:lnTo>
                  <a:lnTo>
                    <a:pt x="1276283" y="1338898"/>
                  </a:lnTo>
                  <a:lnTo>
                    <a:pt x="1271520" y="1330643"/>
                  </a:lnTo>
                  <a:lnTo>
                    <a:pt x="1266439" y="1322388"/>
                  </a:lnTo>
                  <a:lnTo>
                    <a:pt x="1261676" y="1314768"/>
                  </a:lnTo>
                  <a:lnTo>
                    <a:pt x="1257230" y="1307465"/>
                  </a:lnTo>
                  <a:lnTo>
                    <a:pt x="1252466" y="1300798"/>
                  </a:lnTo>
                  <a:lnTo>
                    <a:pt x="1243257" y="1287780"/>
                  </a:lnTo>
                  <a:lnTo>
                    <a:pt x="1233730" y="1276668"/>
                  </a:lnTo>
                  <a:lnTo>
                    <a:pt x="1224838" y="1266825"/>
                  </a:lnTo>
                  <a:lnTo>
                    <a:pt x="1224838" y="1791018"/>
                  </a:lnTo>
                  <a:lnTo>
                    <a:pt x="1224838" y="2056130"/>
                  </a:lnTo>
                  <a:lnTo>
                    <a:pt x="1224838" y="3259138"/>
                  </a:lnTo>
                  <a:lnTo>
                    <a:pt x="1224521" y="3268028"/>
                  </a:lnTo>
                  <a:lnTo>
                    <a:pt x="1223886" y="3276918"/>
                  </a:lnTo>
                  <a:lnTo>
                    <a:pt x="1222933" y="3285490"/>
                  </a:lnTo>
                  <a:lnTo>
                    <a:pt x="1221345" y="3294063"/>
                  </a:lnTo>
                  <a:lnTo>
                    <a:pt x="1219440" y="3302635"/>
                  </a:lnTo>
                  <a:lnTo>
                    <a:pt x="1217217" y="3310573"/>
                  </a:lnTo>
                  <a:lnTo>
                    <a:pt x="1214359" y="3318828"/>
                  </a:lnTo>
                  <a:lnTo>
                    <a:pt x="1211501" y="3326448"/>
                  </a:lnTo>
                  <a:lnTo>
                    <a:pt x="1208008" y="3334068"/>
                  </a:lnTo>
                  <a:lnTo>
                    <a:pt x="1204197" y="3341370"/>
                  </a:lnTo>
                  <a:lnTo>
                    <a:pt x="1200068" y="3348990"/>
                  </a:lnTo>
                  <a:lnTo>
                    <a:pt x="1195623" y="3355975"/>
                  </a:lnTo>
                  <a:lnTo>
                    <a:pt x="1190859" y="3362643"/>
                  </a:lnTo>
                  <a:lnTo>
                    <a:pt x="1185461" y="3369310"/>
                  </a:lnTo>
                  <a:lnTo>
                    <a:pt x="1179744" y="3375343"/>
                  </a:lnTo>
                  <a:lnTo>
                    <a:pt x="1174346" y="3381375"/>
                  </a:lnTo>
                  <a:lnTo>
                    <a:pt x="1168312" y="3387090"/>
                  </a:lnTo>
                  <a:lnTo>
                    <a:pt x="1161961" y="3392488"/>
                  </a:lnTo>
                  <a:lnTo>
                    <a:pt x="1155610" y="3397568"/>
                  </a:lnTo>
                  <a:lnTo>
                    <a:pt x="1148623" y="3402648"/>
                  </a:lnTo>
                  <a:lnTo>
                    <a:pt x="1141637" y="3407410"/>
                  </a:lnTo>
                  <a:lnTo>
                    <a:pt x="1134651" y="3411538"/>
                  </a:lnTo>
                  <a:lnTo>
                    <a:pt x="1126712" y="3415348"/>
                  </a:lnTo>
                  <a:lnTo>
                    <a:pt x="1119090" y="3418523"/>
                  </a:lnTo>
                  <a:lnTo>
                    <a:pt x="1111469" y="3421698"/>
                  </a:lnTo>
                  <a:lnTo>
                    <a:pt x="1103529" y="3424555"/>
                  </a:lnTo>
                  <a:lnTo>
                    <a:pt x="1095273" y="3426778"/>
                  </a:lnTo>
                  <a:lnTo>
                    <a:pt x="1087016" y="3428683"/>
                  </a:lnTo>
                  <a:lnTo>
                    <a:pt x="1078442" y="3430270"/>
                  </a:lnTo>
                  <a:lnTo>
                    <a:pt x="1069550" y="3431223"/>
                  </a:lnTo>
                  <a:lnTo>
                    <a:pt x="1060659" y="3431858"/>
                  </a:lnTo>
                  <a:lnTo>
                    <a:pt x="1052084" y="3432175"/>
                  </a:lnTo>
                  <a:lnTo>
                    <a:pt x="1043193" y="3431858"/>
                  </a:lnTo>
                  <a:lnTo>
                    <a:pt x="1034301" y="3431223"/>
                  </a:lnTo>
                  <a:lnTo>
                    <a:pt x="1025727" y="3430270"/>
                  </a:lnTo>
                  <a:lnTo>
                    <a:pt x="1016835" y="3428683"/>
                  </a:lnTo>
                  <a:lnTo>
                    <a:pt x="1008578" y="3426778"/>
                  </a:lnTo>
                  <a:lnTo>
                    <a:pt x="1000322" y="3424555"/>
                  </a:lnTo>
                  <a:lnTo>
                    <a:pt x="992383" y="3421698"/>
                  </a:lnTo>
                  <a:lnTo>
                    <a:pt x="984761" y="3418523"/>
                  </a:lnTo>
                  <a:lnTo>
                    <a:pt x="977140" y="3415348"/>
                  </a:lnTo>
                  <a:lnTo>
                    <a:pt x="969518" y="3411538"/>
                  </a:lnTo>
                  <a:lnTo>
                    <a:pt x="962214" y="3407410"/>
                  </a:lnTo>
                  <a:lnTo>
                    <a:pt x="955228" y="3402648"/>
                  </a:lnTo>
                  <a:lnTo>
                    <a:pt x="948242" y="3397568"/>
                  </a:lnTo>
                  <a:lnTo>
                    <a:pt x="941890" y="3392488"/>
                  </a:lnTo>
                  <a:lnTo>
                    <a:pt x="935539" y="3387090"/>
                  </a:lnTo>
                  <a:lnTo>
                    <a:pt x="929823" y="3381375"/>
                  </a:lnTo>
                  <a:lnTo>
                    <a:pt x="924107" y="3375343"/>
                  </a:lnTo>
                  <a:lnTo>
                    <a:pt x="918708" y="3369310"/>
                  </a:lnTo>
                  <a:lnTo>
                    <a:pt x="913627" y="3362643"/>
                  </a:lnTo>
                  <a:lnTo>
                    <a:pt x="908229" y="3355975"/>
                  </a:lnTo>
                  <a:lnTo>
                    <a:pt x="903783" y="3348990"/>
                  </a:lnTo>
                  <a:lnTo>
                    <a:pt x="899654" y="3341370"/>
                  </a:lnTo>
                  <a:lnTo>
                    <a:pt x="895844" y="3334068"/>
                  </a:lnTo>
                  <a:lnTo>
                    <a:pt x="892350" y="3326448"/>
                  </a:lnTo>
                  <a:lnTo>
                    <a:pt x="889492" y="3318828"/>
                  </a:lnTo>
                  <a:lnTo>
                    <a:pt x="886634" y="3310573"/>
                  </a:lnTo>
                  <a:lnTo>
                    <a:pt x="884411" y="3302635"/>
                  </a:lnTo>
                  <a:lnTo>
                    <a:pt x="882506" y="3294063"/>
                  </a:lnTo>
                  <a:lnTo>
                    <a:pt x="880918" y="3285490"/>
                  </a:lnTo>
                  <a:lnTo>
                    <a:pt x="879966" y="3276918"/>
                  </a:lnTo>
                  <a:lnTo>
                    <a:pt x="879330" y="3268028"/>
                  </a:lnTo>
                  <a:lnTo>
                    <a:pt x="879013" y="3259138"/>
                  </a:lnTo>
                  <a:lnTo>
                    <a:pt x="879013" y="2164080"/>
                  </a:lnTo>
                  <a:lnTo>
                    <a:pt x="814230" y="2164080"/>
                  </a:lnTo>
                  <a:lnTo>
                    <a:pt x="814230" y="3259138"/>
                  </a:lnTo>
                  <a:lnTo>
                    <a:pt x="813913" y="3268028"/>
                  </a:lnTo>
                  <a:lnTo>
                    <a:pt x="813277" y="3276918"/>
                  </a:lnTo>
                  <a:lnTo>
                    <a:pt x="812325" y="3285490"/>
                  </a:lnTo>
                  <a:lnTo>
                    <a:pt x="810737" y="3294063"/>
                  </a:lnTo>
                  <a:lnTo>
                    <a:pt x="808832" y="3302635"/>
                  </a:lnTo>
                  <a:lnTo>
                    <a:pt x="806291" y="3310573"/>
                  </a:lnTo>
                  <a:lnTo>
                    <a:pt x="803751" y="3318828"/>
                  </a:lnTo>
                  <a:lnTo>
                    <a:pt x="800575" y="3326448"/>
                  </a:lnTo>
                  <a:lnTo>
                    <a:pt x="796764" y="3334068"/>
                  </a:lnTo>
                  <a:lnTo>
                    <a:pt x="792953" y="3341370"/>
                  </a:lnTo>
                  <a:lnTo>
                    <a:pt x="788825" y="3348990"/>
                  </a:lnTo>
                  <a:lnTo>
                    <a:pt x="784379" y="3355975"/>
                  </a:lnTo>
                  <a:lnTo>
                    <a:pt x="779616" y="3362643"/>
                  </a:lnTo>
                  <a:lnTo>
                    <a:pt x="774535" y="3369310"/>
                  </a:lnTo>
                  <a:lnTo>
                    <a:pt x="769136" y="3375343"/>
                  </a:lnTo>
                  <a:lnTo>
                    <a:pt x="763420" y="3381375"/>
                  </a:lnTo>
                  <a:lnTo>
                    <a:pt x="757386" y="3387090"/>
                  </a:lnTo>
                  <a:lnTo>
                    <a:pt x="751353" y="3392488"/>
                  </a:lnTo>
                  <a:lnTo>
                    <a:pt x="744366" y="3397568"/>
                  </a:lnTo>
                  <a:lnTo>
                    <a:pt x="737698" y="3402648"/>
                  </a:lnTo>
                  <a:lnTo>
                    <a:pt x="730711" y="3407410"/>
                  </a:lnTo>
                  <a:lnTo>
                    <a:pt x="723407" y="3411538"/>
                  </a:lnTo>
                  <a:lnTo>
                    <a:pt x="716103" y="3415348"/>
                  </a:lnTo>
                  <a:lnTo>
                    <a:pt x="708482" y="3418523"/>
                  </a:lnTo>
                  <a:lnTo>
                    <a:pt x="700543" y="3421698"/>
                  </a:lnTo>
                  <a:lnTo>
                    <a:pt x="692604" y="3424555"/>
                  </a:lnTo>
                  <a:lnTo>
                    <a:pt x="684347" y="3426778"/>
                  </a:lnTo>
                  <a:lnTo>
                    <a:pt x="675773" y="3428683"/>
                  </a:lnTo>
                  <a:lnTo>
                    <a:pt x="667516" y="3430270"/>
                  </a:lnTo>
                  <a:lnTo>
                    <a:pt x="658942" y="3431223"/>
                  </a:lnTo>
                  <a:lnTo>
                    <a:pt x="650050" y="3431858"/>
                  </a:lnTo>
                  <a:lnTo>
                    <a:pt x="641159" y="3432175"/>
                  </a:lnTo>
                  <a:lnTo>
                    <a:pt x="631949" y="3431858"/>
                  </a:lnTo>
                  <a:lnTo>
                    <a:pt x="623375" y="3431223"/>
                  </a:lnTo>
                  <a:lnTo>
                    <a:pt x="614801" y="3430270"/>
                  </a:lnTo>
                  <a:lnTo>
                    <a:pt x="606227" y="3428683"/>
                  </a:lnTo>
                  <a:lnTo>
                    <a:pt x="597970" y="3426778"/>
                  </a:lnTo>
                  <a:lnTo>
                    <a:pt x="589714" y="3424555"/>
                  </a:lnTo>
                  <a:lnTo>
                    <a:pt x="581774" y="3421698"/>
                  </a:lnTo>
                  <a:lnTo>
                    <a:pt x="573518" y="3418523"/>
                  </a:lnTo>
                  <a:lnTo>
                    <a:pt x="565896" y="3415348"/>
                  </a:lnTo>
                  <a:lnTo>
                    <a:pt x="558592" y="3411538"/>
                  </a:lnTo>
                  <a:lnTo>
                    <a:pt x="551288" y="3407410"/>
                  </a:lnTo>
                  <a:lnTo>
                    <a:pt x="544302" y="3402648"/>
                  </a:lnTo>
                  <a:lnTo>
                    <a:pt x="537633" y="3397568"/>
                  </a:lnTo>
                  <a:lnTo>
                    <a:pt x="531282" y="3392488"/>
                  </a:lnTo>
                  <a:lnTo>
                    <a:pt x="524931" y="3387090"/>
                  </a:lnTo>
                  <a:lnTo>
                    <a:pt x="518580" y="3381375"/>
                  </a:lnTo>
                  <a:lnTo>
                    <a:pt x="512863" y="3375343"/>
                  </a:lnTo>
                  <a:lnTo>
                    <a:pt x="507465" y="3369310"/>
                  </a:lnTo>
                  <a:lnTo>
                    <a:pt x="502384" y="3362643"/>
                  </a:lnTo>
                  <a:lnTo>
                    <a:pt x="497620" y="3355975"/>
                  </a:lnTo>
                  <a:lnTo>
                    <a:pt x="493175" y="3348990"/>
                  </a:lnTo>
                  <a:lnTo>
                    <a:pt x="489046" y="3341370"/>
                  </a:lnTo>
                  <a:lnTo>
                    <a:pt x="485235" y="3334068"/>
                  </a:lnTo>
                  <a:lnTo>
                    <a:pt x="481742" y="3326448"/>
                  </a:lnTo>
                  <a:lnTo>
                    <a:pt x="478567" y="3318828"/>
                  </a:lnTo>
                  <a:lnTo>
                    <a:pt x="476026" y="3310573"/>
                  </a:lnTo>
                  <a:lnTo>
                    <a:pt x="473803" y="3302635"/>
                  </a:lnTo>
                  <a:lnTo>
                    <a:pt x="471898" y="3294063"/>
                  </a:lnTo>
                  <a:lnTo>
                    <a:pt x="470310" y="3285490"/>
                  </a:lnTo>
                  <a:lnTo>
                    <a:pt x="468722" y="3276918"/>
                  </a:lnTo>
                  <a:lnTo>
                    <a:pt x="468087" y="3268028"/>
                  </a:lnTo>
                  <a:lnTo>
                    <a:pt x="468087" y="3259138"/>
                  </a:lnTo>
                  <a:lnTo>
                    <a:pt x="468087" y="2056130"/>
                  </a:lnTo>
                  <a:lnTo>
                    <a:pt x="468087" y="1791018"/>
                  </a:lnTo>
                  <a:lnTo>
                    <a:pt x="468087" y="1177290"/>
                  </a:lnTo>
                  <a:lnTo>
                    <a:pt x="457290" y="1171893"/>
                  </a:lnTo>
                  <a:lnTo>
                    <a:pt x="446493" y="1166178"/>
                  </a:lnTo>
                  <a:lnTo>
                    <a:pt x="435061" y="1159828"/>
                  </a:lnTo>
                  <a:lnTo>
                    <a:pt x="423311" y="1152843"/>
                  </a:lnTo>
                  <a:lnTo>
                    <a:pt x="410926" y="1145223"/>
                  </a:lnTo>
                  <a:lnTo>
                    <a:pt x="398223" y="1136968"/>
                  </a:lnTo>
                  <a:lnTo>
                    <a:pt x="385521" y="1128078"/>
                  </a:lnTo>
                  <a:lnTo>
                    <a:pt x="372501" y="1118553"/>
                  </a:lnTo>
                  <a:lnTo>
                    <a:pt x="359163" y="1108710"/>
                  </a:lnTo>
                  <a:lnTo>
                    <a:pt x="345190" y="1097915"/>
                  </a:lnTo>
                  <a:lnTo>
                    <a:pt x="331535" y="1086485"/>
                  </a:lnTo>
                  <a:lnTo>
                    <a:pt x="317563" y="1074103"/>
                  </a:lnTo>
                  <a:lnTo>
                    <a:pt x="303590" y="1061085"/>
                  </a:lnTo>
                  <a:lnTo>
                    <a:pt x="289299" y="1047750"/>
                  </a:lnTo>
                  <a:lnTo>
                    <a:pt x="275009" y="1033145"/>
                  </a:lnTo>
                  <a:lnTo>
                    <a:pt x="261036" y="1017588"/>
                  </a:lnTo>
                  <a:lnTo>
                    <a:pt x="248016" y="1003618"/>
                  </a:lnTo>
                  <a:lnTo>
                    <a:pt x="235314" y="988695"/>
                  </a:lnTo>
                  <a:lnTo>
                    <a:pt x="222929" y="973138"/>
                  </a:lnTo>
                  <a:lnTo>
                    <a:pt x="210544" y="956628"/>
                  </a:lnTo>
                  <a:lnTo>
                    <a:pt x="198477" y="939800"/>
                  </a:lnTo>
                  <a:lnTo>
                    <a:pt x="186092" y="922338"/>
                  </a:lnTo>
                  <a:lnTo>
                    <a:pt x="174342" y="903923"/>
                  </a:lnTo>
                  <a:lnTo>
                    <a:pt x="162592" y="884873"/>
                  </a:lnTo>
                  <a:lnTo>
                    <a:pt x="151160" y="865188"/>
                  </a:lnTo>
                  <a:lnTo>
                    <a:pt x="140045" y="844550"/>
                  </a:lnTo>
                  <a:lnTo>
                    <a:pt x="128930" y="823595"/>
                  </a:lnTo>
                  <a:lnTo>
                    <a:pt x="118451" y="801688"/>
                  </a:lnTo>
                  <a:lnTo>
                    <a:pt x="107971" y="779145"/>
                  </a:lnTo>
                  <a:lnTo>
                    <a:pt x="98127" y="755968"/>
                  </a:lnTo>
                  <a:lnTo>
                    <a:pt x="88600" y="731520"/>
                  </a:lnTo>
                  <a:lnTo>
                    <a:pt x="79073" y="706755"/>
                  </a:lnTo>
                  <a:lnTo>
                    <a:pt x="70181" y="681038"/>
                  </a:lnTo>
                  <a:lnTo>
                    <a:pt x="61925" y="654685"/>
                  </a:lnTo>
                  <a:lnTo>
                    <a:pt x="53986" y="627063"/>
                  </a:lnTo>
                  <a:lnTo>
                    <a:pt x="46364" y="599440"/>
                  </a:lnTo>
                  <a:lnTo>
                    <a:pt x="39378" y="570230"/>
                  </a:lnTo>
                  <a:lnTo>
                    <a:pt x="33027" y="540703"/>
                  </a:lnTo>
                  <a:lnTo>
                    <a:pt x="26675" y="510223"/>
                  </a:lnTo>
                  <a:lnTo>
                    <a:pt x="21277" y="479108"/>
                  </a:lnTo>
                  <a:lnTo>
                    <a:pt x="16513" y="446723"/>
                  </a:lnTo>
                  <a:lnTo>
                    <a:pt x="12067" y="413385"/>
                  </a:lnTo>
                  <a:lnTo>
                    <a:pt x="8574" y="379730"/>
                  </a:lnTo>
                  <a:lnTo>
                    <a:pt x="5399" y="344805"/>
                  </a:lnTo>
                  <a:lnTo>
                    <a:pt x="3176" y="309563"/>
                  </a:lnTo>
                  <a:lnTo>
                    <a:pt x="1588" y="273050"/>
                  </a:lnTo>
                  <a:lnTo>
                    <a:pt x="318" y="235268"/>
                  </a:lnTo>
                  <a:lnTo>
                    <a:pt x="0" y="197168"/>
                  </a:lnTo>
                  <a:lnTo>
                    <a:pt x="318" y="175260"/>
                  </a:lnTo>
                  <a:lnTo>
                    <a:pt x="635" y="153035"/>
                  </a:lnTo>
                  <a:lnTo>
                    <a:pt x="1270" y="130175"/>
                  </a:lnTo>
                  <a:lnTo>
                    <a:pt x="1905" y="107315"/>
                  </a:lnTo>
                  <a:lnTo>
                    <a:pt x="2541" y="101600"/>
                  </a:lnTo>
                  <a:lnTo>
                    <a:pt x="3176" y="95885"/>
                  </a:lnTo>
                  <a:lnTo>
                    <a:pt x="4128" y="90488"/>
                  </a:lnTo>
                  <a:lnTo>
                    <a:pt x="5081" y="85090"/>
                  </a:lnTo>
                  <a:lnTo>
                    <a:pt x="6669" y="79375"/>
                  </a:lnTo>
                  <a:lnTo>
                    <a:pt x="8257" y="73978"/>
                  </a:lnTo>
                  <a:lnTo>
                    <a:pt x="10480" y="68898"/>
                  </a:lnTo>
                  <a:lnTo>
                    <a:pt x="12703" y="64135"/>
                  </a:lnTo>
                  <a:lnTo>
                    <a:pt x="14926" y="59373"/>
                  </a:lnTo>
                  <a:lnTo>
                    <a:pt x="17784" y="54610"/>
                  </a:lnTo>
                  <a:lnTo>
                    <a:pt x="20642" y="49848"/>
                  </a:lnTo>
                  <a:lnTo>
                    <a:pt x="23500" y="45720"/>
                  </a:lnTo>
                  <a:lnTo>
                    <a:pt x="26993" y="41275"/>
                  </a:lnTo>
                  <a:lnTo>
                    <a:pt x="30804" y="37465"/>
                  </a:lnTo>
                  <a:lnTo>
                    <a:pt x="34297" y="33338"/>
                  </a:lnTo>
                  <a:lnTo>
                    <a:pt x="38108" y="29845"/>
                  </a:lnTo>
                  <a:lnTo>
                    <a:pt x="42236" y="25718"/>
                  </a:lnTo>
                  <a:lnTo>
                    <a:pt x="46364" y="22543"/>
                  </a:lnTo>
                  <a:lnTo>
                    <a:pt x="50810" y="19368"/>
                  </a:lnTo>
                  <a:lnTo>
                    <a:pt x="55256" y="16510"/>
                  </a:lnTo>
                  <a:lnTo>
                    <a:pt x="59702" y="13653"/>
                  </a:lnTo>
                  <a:lnTo>
                    <a:pt x="64465" y="11430"/>
                  </a:lnTo>
                  <a:lnTo>
                    <a:pt x="69546" y="9208"/>
                  </a:lnTo>
                  <a:lnTo>
                    <a:pt x="74627" y="6985"/>
                  </a:lnTo>
                  <a:lnTo>
                    <a:pt x="79708" y="5398"/>
                  </a:lnTo>
                  <a:lnTo>
                    <a:pt x="85107" y="3810"/>
                  </a:lnTo>
                  <a:lnTo>
                    <a:pt x="90505" y="2540"/>
                  </a:lnTo>
                  <a:lnTo>
                    <a:pt x="95904" y="1588"/>
                  </a:lnTo>
                  <a:lnTo>
                    <a:pt x="101620" y="635"/>
                  </a:lnTo>
                  <a:lnTo>
                    <a:pt x="107019" y="318"/>
                  </a:lnTo>
                  <a:lnTo>
                    <a:pt x="112735" y="0"/>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p>
              <a:pPr algn="ctr">
                <a:defRPr/>
              </a:pPr>
              <a:endParaRPr lang="zh-CN" altLang="en-US">
                <a:solidFill>
                  <a:srgbClr val="FFFFFF"/>
                </a:solidFill>
              </a:endParaRPr>
            </a:p>
          </p:txBody>
        </p:sp>
        <p:sp>
          <p:nvSpPr>
            <p:cNvPr id="4" name="文本框 3"/>
            <p:cNvSpPr txBox="1"/>
            <p:nvPr/>
          </p:nvSpPr>
          <p:spPr>
            <a:xfrm>
              <a:off x="1780" y="3663"/>
              <a:ext cx="8459" cy="2761"/>
            </a:xfrm>
            <a:prstGeom prst="rect">
              <a:avLst/>
            </a:prstGeom>
            <a:solidFill>
              <a:schemeClr val="bg1">
                <a:lumMod val="95000"/>
              </a:schemeClr>
            </a:solidFill>
          </p:spPr>
          <p:txBody>
            <a:bodyPr wrap="square" rtlCol="0">
              <a:spAutoFit/>
            </a:bodyPr>
            <a:p>
              <a:pPr fontAlgn="auto">
                <a:lnSpc>
                  <a:spcPct val="150000"/>
                </a:lnSpc>
              </a:pPr>
              <a:r>
                <a:rPr lang="zh-CN" altLang="en-US" sz="2400">
                  <a:latin typeface="华文楷体" panose="02010600040101010101" charset="-122"/>
                  <a:ea typeface="华文楷体" panose="02010600040101010101" charset="-122"/>
                </a:rPr>
                <a:t>美国的管理学教授</a:t>
              </a:r>
              <a:r>
                <a:rPr lang="zh-CN" altLang="en-US" sz="2400" b="1" u="sng">
                  <a:solidFill>
                    <a:srgbClr val="FF0000"/>
                  </a:solidFill>
                  <a:latin typeface="华文楷体" panose="02010600040101010101" charset="-122"/>
                  <a:ea typeface="华文楷体" panose="02010600040101010101" charset="-122"/>
                </a:rPr>
                <a:t>西拉季</a:t>
              </a:r>
              <a:r>
                <a:rPr lang="zh-CN" altLang="en-US" sz="2400">
                  <a:latin typeface="华文楷体" panose="02010600040101010101" charset="-122"/>
                  <a:ea typeface="华文楷体" panose="02010600040101010101" charset="-122"/>
                </a:rPr>
                <a:t>和</a:t>
              </a:r>
              <a:r>
                <a:rPr lang="zh-CN" altLang="en-US" sz="2400" b="1" u="sng">
                  <a:solidFill>
                    <a:srgbClr val="FF0000"/>
                  </a:solidFill>
                  <a:latin typeface="华文楷体" panose="02010600040101010101" charset="-122"/>
                  <a:ea typeface="华文楷体" panose="02010600040101010101" charset="-122"/>
                </a:rPr>
                <a:t>华莱士</a:t>
              </a:r>
              <a:r>
                <a:rPr lang="zh-CN" altLang="en-US" sz="2400">
                  <a:latin typeface="华文楷体" panose="02010600040101010101" charset="-122"/>
                  <a:ea typeface="华文楷体" panose="02010600040101010101" charset="-122"/>
                </a:rPr>
                <a:t>把组织行为学的研究过程细分为</a:t>
              </a:r>
              <a:r>
                <a:rPr lang="zh-CN" altLang="en-US" sz="2400" b="1" u="sng">
                  <a:solidFill>
                    <a:srgbClr val="FF0000"/>
                  </a:solidFill>
                  <a:latin typeface="华文楷体" panose="02010600040101010101" charset="-122"/>
                  <a:ea typeface="华文楷体" panose="02010600040101010101" charset="-122"/>
                </a:rPr>
                <a:t>六个步骤</a:t>
              </a:r>
              <a:r>
                <a:rPr lang="zh-CN" altLang="en-US" sz="2400">
                  <a:latin typeface="华文楷体" panose="02010600040101010101" charset="-122"/>
                  <a:ea typeface="华文楷体" panose="02010600040101010101" charset="-122"/>
                </a:rPr>
                <a:t>。       </a:t>
              </a:r>
              <a:endParaRPr lang="zh-CN" altLang="en-US" sz="2400">
                <a:latin typeface="华文楷体" panose="02010600040101010101" charset="-122"/>
                <a:ea typeface="华文楷体" panose="02010600040101010101" charset="-122"/>
              </a:endParaRPr>
            </a:p>
            <a:p>
              <a:pPr fontAlgn="auto">
                <a:lnSpc>
                  <a:spcPct val="150000"/>
                </a:lnSpc>
              </a:pPr>
              <a:r>
                <a:rPr lang="zh-CN" altLang="en-US" sz="2400">
                  <a:solidFill>
                    <a:srgbClr val="404040"/>
                  </a:solidFill>
                  <a:latin typeface="华文楷体" panose="02010600040101010101" charset="-122"/>
                  <a:ea typeface="华文楷体" panose="02010600040101010101" charset="-122"/>
                  <a:sym typeface="+mn-ea"/>
                </a:rPr>
                <a:t>                                       【</a:t>
              </a:r>
              <a:r>
                <a:rPr lang="zh-CN" altLang="en-US" sz="2400">
                  <a:solidFill>
                    <a:srgbClr val="FF0000"/>
                  </a:solidFill>
                  <a:latin typeface="华文楷体" panose="02010600040101010101" charset="-122"/>
                  <a:ea typeface="华文楷体" panose="02010600040101010101" charset="-122"/>
                  <a:sym typeface="+mn-ea"/>
                </a:rPr>
                <a:t>选择</a:t>
              </a:r>
              <a:r>
                <a:rPr lang="zh-CN" altLang="en-US" sz="2400">
                  <a:solidFill>
                    <a:srgbClr val="404040"/>
                  </a:solidFill>
                  <a:latin typeface="华文楷体" panose="02010600040101010101" charset="-122"/>
                  <a:ea typeface="华文楷体" panose="02010600040101010101" charset="-122"/>
                  <a:sym typeface="+mn-ea"/>
                </a:rPr>
                <a:t>】</a:t>
              </a:r>
              <a:r>
                <a:rPr lang="en-US" altLang="zh-CN" sz="2400">
                  <a:solidFill>
                    <a:srgbClr val="FF0000"/>
                  </a:solidFill>
                  <a:latin typeface="华文楷体" panose="02010600040101010101" charset="-122"/>
                  <a:ea typeface="华文楷体" panose="02010600040101010101" charset="-122"/>
                  <a:sym typeface="+mn-ea"/>
                </a:rPr>
                <a:t>★★★</a:t>
              </a:r>
              <a:endParaRPr lang="en-US" altLang="zh-CN" sz="2400">
                <a:solidFill>
                  <a:srgbClr val="FF0000"/>
                </a:solidFill>
                <a:latin typeface="华文楷体" panose="02010600040101010101" charset="-122"/>
                <a:ea typeface="华文楷体" panose="02010600040101010101" charset="-122"/>
                <a:sym typeface="+mn-ea"/>
              </a:endParaRPr>
            </a:p>
          </p:txBody>
        </p:sp>
        <p:grpSp>
          <p:nvGrpSpPr>
            <p:cNvPr id="16" name="组合 15"/>
            <p:cNvGrpSpPr/>
            <p:nvPr/>
          </p:nvGrpSpPr>
          <p:grpSpPr>
            <a:xfrm>
              <a:off x="10777" y="3370"/>
              <a:ext cx="7908" cy="5554"/>
              <a:chOff x="11065" y="2578"/>
              <a:chExt cx="7908" cy="5554"/>
            </a:xfrm>
          </p:grpSpPr>
          <p:sp>
            <p:nvSpPr>
              <p:cNvPr id="5" name="文本框 4"/>
              <p:cNvSpPr txBox="1"/>
              <p:nvPr/>
            </p:nvSpPr>
            <p:spPr>
              <a:xfrm>
                <a:off x="12912" y="2578"/>
                <a:ext cx="3671" cy="628"/>
              </a:xfrm>
              <a:prstGeom prst="rect">
                <a:avLst/>
              </a:prstGeom>
              <a:solidFill>
                <a:schemeClr val="bg1">
                  <a:lumMod val="85000"/>
                </a:schemeClr>
              </a:solidFill>
            </p:spPr>
            <p:txBody>
              <a:bodyPr wrap="square" rtlCol="0">
                <a:spAutoFit/>
              </a:bodyPr>
              <a:p>
                <a:r>
                  <a:rPr lang="zh-CN" altLang="en-US" sz="2000">
                    <a:latin typeface="微软雅黑" panose="020B0503020204020204" pitchFamily="34" charset="-122"/>
                    <a:ea typeface="微软雅黑" panose="020B0503020204020204" pitchFamily="34" charset="-122"/>
                  </a:rPr>
                  <a:t>弄清要研究的问题</a:t>
                </a:r>
                <a:endParaRPr lang="zh-CN" altLang="en-US" sz="2000">
                  <a:latin typeface="微软雅黑" panose="020B0503020204020204" pitchFamily="34" charset="-122"/>
                  <a:ea typeface="微软雅黑" panose="020B0503020204020204" pitchFamily="34" charset="-122"/>
                </a:endParaRPr>
              </a:p>
            </p:txBody>
          </p:sp>
          <p:sp>
            <p:nvSpPr>
              <p:cNvPr id="6" name="下箭头 5"/>
              <p:cNvSpPr/>
              <p:nvPr/>
            </p:nvSpPr>
            <p:spPr>
              <a:xfrm>
                <a:off x="14483" y="3296"/>
                <a:ext cx="528" cy="36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11065" y="3656"/>
                <a:ext cx="7909" cy="628"/>
              </a:xfrm>
              <a:prstGeom prst="rect">
                <a:avLst/>
              </a:prstGeom>
              <a:solidFill>
                <a:schemeClr val="bg1">
                  <a:lumMod val="85000"/>
                </a:schemeClr>
              </a:solidFill>
            </p:spPr>
            <p:txBody>
              <a:bodyPr wrap="square" rtlCol="0">
                <a:spAutoFit/>
              </a:bodyPr>
              <a:p>
                <a:r>
                  <a:rPr lang="zh-CN" altLang="en-US" sz="2000">
                    <a:latin typeface="微软雅黑" panose="020B0503020204020204" pitchFamily="34" charset="-122"/>
                    <a:ea typeface="微软雅黑" panose="020B0503020204020204" pitchFamily="34" charset="-122"/>
                  </a:rPr>
                  <a:t>查阅与某种行为问题有关的理论和信息资料</a:t>
                </a:r>
                <a:endParaRPr lang="zh-CN" altLang="en-US" sz="2000">
                  <a:latin typeface="微软雅黑" panose="020B0503020204020204" pitchFamily="34" charset="-122"/>
                  <a:ea typeface="微软雅黑" panose="020B0503020204020204" pitchFamily="34" charset="-122"/>
                </a:endParaRPr>
              </a:p>
            </p:txBody>
          </p:sp>
          <p:sp>
            <p:nvSpPr>
              <p:cNvPr id="8" name="下箭头 7"/>
              <p:cNvSpPr/>
              <p:nvPr/>
            </p:nvSpPr>
            <p:spPr>
              <a:xfrm>
                <a:off x="14484" y="4284"/>
                <a:ext cx="528" cy="36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3409" y="4644"/>
                <a:ext cx="2346" cy="628"/>
              </a:xfrm>
              <a:prstGeom prst="rect">
                <a:avLst/>
              </a:prstGeom>
              <a:solidFill>
                <a:schemeClr val="bg1">
                  <a:lumMod val="85000"/>
                </a:schemeClr>
              </a:solidFill>
            </p:spPr>
            <p:txBody>
              <a:bodyPr wrap="square" rtlCol="0">
                <a:spAutoFit/>
              </a:bodyPr>
              <a:p>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形成假设</a:t>
                </a:r>
                <a:endParaRPr lang="zh-CN" altLang="en-US" sz="2000">
                  <a:latin typeface="微软雅黑" panose="020B0503020204020204" pitchFamily="34" charset="-122"/>
                  <a:ea typeface="微软雅黑" panose="020B0503020204020204" pitchFamily="34" charset="-122"/>
                </a:endParaRPr>
              </a:p>
            </p:txBody>
          </p:sp>
          <p:sp>
            <p:nvSpPr>
              <p:cNvPr id="10" name="下箭头 9"/>
              <p:cNvSpPr/>
              <p:nvPr/>
            </p:nvSpPr>
            <p:spPr>
              <a:xfrm>
                <a:off x="14483" y="5272"/>
                <a:ext cx="528" cy="36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11944" y="5632"/>
                <a:ext cx="5276" cy="628"/>
              </a:xfrm>
              <a:prstGeom prst="rect">
                <a:avLst/>
              </a:prstGeom>
              <a:solidFill>
                <a:schemeClr val="bg1">
                  <a:lumMod val="85000"/>
                </a:schemeClr>
              </a:solidFill>
            </p:spPr>
            <p:txBody>
              <a:bodyPr wrap="square" rtlCol="0">
                <a:spAutoFit/>
              </a:bodyPr>
              <a:p>
                <a:r>
                  <a:rPr lang="zh-CN" altLang="en-US" sz="2000">
                    <a:latin typeface="微软雅黑" panose="020B0503020204020204" pitchFamily="34" charset="-122"/>
                    <a:ea typeface="微软雅黑" panose="020B0503020204020204" pitchFamily="34" charset="-122"/>
                  </a:rPr>
                  <a:t>选择正确的设计步骤和方法</a:t>
                </a:r>
                <a:endParaRPr lang="zh-CN" altLang="en-US" sz="2000">
                  <a:latin typeface="微软雅黑" panose="020B0503020204020204" pitchFamily="34" charset="-122"/>
                  <a:ea typeface="微软雅黑" panose="020B0503020204020204" pitchFamily="34" charset="-122"/>
                </a:endParaRPr>
              </a:p>
            </p:txBody>
          </p:sp>
          <p:sp>
            <p:nvSpPr>
              <p:cNvPr id="12" name="下箭头 11"/>
              <p:cNvSpPr/>
              <p:nvPr/>
            </p:nvSpPr>
            <p:spPr>
              <a:xfrm>
                <a:off x="14483" y="6156"/>
                <a:ext cx="528" cy="36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94" y="6516"/>
                <a:ext cx="4309" cy="628"/>
              </a:xfrm>
              <a:prstGeom prst="rect">
                <a:avLst/>
              </a:prstGeom>
              <a:solidFill>
                <a:schemeClr val="bg1">
                  <a:lumMod val="85000"/>
                </a:schemeClr>
              </a:solidFill>
            </p:spPr>
            <p:txBody>
              <a:bodyPr wrap="square" rtlCol="0">
                <a:spAutoFit/>
              </a:bodyPr>
              <a:p>
                <a:r>
                  <a:rPr lang="zh-CN" altLang="en-US" sz="2000">
                    <a:latin typeface="微软雅黑" panose="020B0503020204020204" pitchFamily="34" charset="-122"/>
                    <a:ea typeface="微软雅黑" panose="020B0503020204020204" pitchFamily="34" charset="-122"/>
                  </a:rPr>
                  <a:t>实际观察、测试和实验</a:t>
                </a:r>
                <a:endParaRPr lang="zh-CN" altLang="en-US" sz="2000">
                  <a:latin typeface="微软雅黑" panose="020B0503020204020204" pitchFamily="34" charset="-122"/>
                  <a:ea typeface="微软雅黑" panose="020B0503020204020204" pitchFamily="34" charset="-122"/>
                </a:endParaRPr>
              </a:p>
            </p:txBody>
          </p:sp>
          <p:sp>
            <p:nvSpPr>
              <p:cNvPr id="14" name="下箭头 13"/>
              <p:cNvSpPr/>
              <p:nvPr/>
            </p:nvSpPr>
            <p:spPr>
              <a:xfrm>
                <a:off x="14485" y="7144"/>
                <a:ext cx="528" cy="36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13409" y="7504"/>
                <a:ext cx="2766" cy="628"/>
              </a:xfrm>
              <a:prstGeom prst="rect">
                <a:avLst/>
              </a:prstGeom>
              <a:solidFill>
                <a:schemeClr val="bg1">
                  <a:lumMod val="85000"/>
                </a:schemeClr>
              </a:solidFill>
            </p:spPr>
            <p:txBody>
              <a:bodyPr wrap="square" rtlCol="0">
                <a:spAutoFit/>
              </a:bodyPr>
              <a:p>
                <a:r>
                  <a:rPr lang="zh-CN" altLang="en-US" sz="2000">
                    <a:latin typeface="微软雅黑" panose="020B0503020204020204" pitchFamily="34" charset="-122"/>
                    <a:ea typeface="微软雅黑" panose="020B0503020204020204" pitchFamily="34" charset="-122"/>
                  </a:rPr>
                  <a:t>解释研究结论</a:t>
                </a:r>
                <a:endParaRPr lang="zh-CN" altLang="en-US" sz="2000">
                  <a:latin typeface="微软雅黑" panose="020B0503020204020204" pitchFamily="34" charset="-122"/>
                  <a:ea typeface="微软雅黑" panose="020B0503020204020204" pitchFamily="34" charset="-122"/>
                </a:endParaRPr>
              </a:p>
            </p:txBody>
          </p:sp>
        </p:grpSp>
      </p:grpSp>
      <p:grpSp>
        <p:nvGrpSpPr>
          <p:cNvPr id="17" name="组合 16"/>
          <p:cNvGrpSpPr/>
          <p:nvPr/>
        </p:nvGrpSpPr>
        <p:grpSpPr>
          <a:xfrm>
            <a:off x="8336915" y="22860"/>
            <a:ext cx="3857625" cy="668020"/>
            <a:chOff x="1656" y="6751"/>
            <a:chExt cx="10321" cy="1251"/>
          </a:xfrm>
        </p:grpSpPr>
        <p:sp>
          <p:nvSpPr>
            <p:cNvPr id="31" name="直接连接符 31"/>
            <p:cNvSpPr>
              <a:spLocks noChangeShapeType="1"/>
            </p:cNvSpPr>
            <p:nvPr/>
          </p:nvSpPr>
          <p:spPr bwMode="auto">
            <a:xfrm rot="16200000">
              <a:off x="5737" y="7299"/>
              <a:ext cx="702" cy="8"/>
            </a:xfrm>
            <a:prstGeom prst="line">
              <a:avLst/>
            </a:prstGeom>
            <a:noFill/>
            <a:ln w="6350">
              <a:solidFill>
                <a:schemeClr val="tx1">
                  <a:lumMod val="95000"/>
                  <a:lumOff val="5000"/>
                </a:schemeClr>
              </a:solidFill>
              <a:bevel/>
            </a:ln>
          </p:spPr>
          <p:txBody>
            <a:bodyPr/>
            <a:p>
              <a:endParaRPr lang="zh-CN" altLang="en-US" sz="2000"/>
            </a:p>
          </p:txBody>
        </p:sp>
        <p:grpSp>
          <p:nvGrpSpPr>
            <p:cNvPr id="19" name="组合 18"/>
            <p:cNvGrpSpPr/>
            <p:nvPr/>
          </p:nvGrpSpPr>
          <p:grpSpPr>
            <a:xfrm>
              <a:off x="1656" y="6751"/>
              <a:ext cx="10321" cy="1251"/>
              <a:chOff x="6006" y="6419"/>
              <a:chExt cx="10321" cy="1251"/>
            </a:xfrm>
          </p:grpSpPr>
          <p:sp>
            <p:nvSpPr>
              <p:cNvPr id="20" name="圆角矩形 19"/>
              <p:cNvSpPr/>
              <p:nvPr/>
            </p:nvSpPr>
            <p:spPr>
              <a:xfrm>
                <a:off x="6006" y="6419"/>
                <a:ext cx="3911" cy="90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组织行为学的研究过程与研究方法</a:t>
                </a:r>
                <a:endParaRPr lang="zh-CN" altLang="en-US" sz="12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0" name="直接箭头连接符 33"/>
              <p:cNvCxnSpPr>
                <a:cxnSpLocks noChangeShapeType="1"/>
              </p:cNvCxnSpPr>
              <p:nvPr/>
            </p:nvCxnSpPr>
            <p:spPr bwMode="auto">
              <a:xfrm rot="16200000">
                <a:off x="10658" y="6283"/>
                <a:ext cx="0" cy="675"/>
              </a:xfrm>
              <a:prstGeom prst="straightConnector1">
                <a:avLst/>
              </a:prstGeom>
              <a:noFill/>
              <a:ln w="6350">
                <a:solidFill>
                  <a:schemeClr val="tx1">
                    <a:lumMod val="95000"/>
                    <a:lumOff val="5000"/>
                  </a:schemeClr>
                </a:solidFill>
                <a:bevel/>
                <a:tailEnd type="arrow" w="med" len="med"/>
              </a:ln>
            </p:spPr>
          </p:cxnSp>
          <p:cxnSp>
            <p:nvCxnSpPr>
              <p:cNvPr id="32" name="直接箭头连接符 33"/>
              <p:cNvCxnSpPr>
                <a:cxnSpLocks noChangeShapeType="1"/>
              </p:cNvCxnSpPr>
              <p:nvPr/>
            </p:nvCxnSpPr>
            <p:spPr bwMode="auto">
              <a:xfrm rot="16200000">
                <a:off x="10693" y="7020"/>
                <a:ext cx="0" cy="605"/>
              </a:xfrm>
              <a:prstGeom prst="straightConnector1">
                <a:avLst/>
              </a:prstGeom>
              <a:noFill/>
              <a:ln w="6350">
                <a:solidFill>
                  <a:schemeClr val="tx1">
                    <a:lumMod val="95000"/>
                    <a:lumOff val="5000"/>
                  </a:schemeClr>
                </a:solidFill>
                <a:bevel/>
                <a:tailEnd type="arrow" w="med" len="med"/>
              </a:ln>
            </p:spPr>
          </p:cxnSp>
          <p:cxnSp>
            <p:nvCxnSpPr>
              <p:cNvPr id="34" name="直接连接符 33"/>
              <p:cNvCxnSpPr/>
              <p:nvPr/>
            </p:nvCxnSpPr>
            <p:spPr>
              <a:xfrm>
                <a:off x="9917" y="6942"/>
                <a:ext cx="517" cy="12"/>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10996" y="6419"/>
                <a:ext cx="5331" cy="5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组织行为学的研究过程</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996" y="7123"/>
                <a:ext cx="5331" cy="54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组织行为学的研究方法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grpSp>
      <p:sp>
        <p:nvSpPr>
          <p:cNvPr id="22"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sz="2800"/>
              <a:t>0.3.1  </a:t>
            </a:r>
            <a:r>
              <a:rPr lang="zh-CN" altLang="en-US" sz="2800"/>
              <a:t>组织行为学的研究过程</a:t>
            </a:r>
            <a:endParaRPr lang="zh-CN" altLang="en-US" sz="2800"/>
          </a:p>
        </p:txBody>
      </p:sp>
      <p:sp>
        <p:nvSpPr>
          <p:cNvPr id="3" name="文本框 2"/>
          <p:cNvSpPr txBox="1"/>
          <p:nvPr/>
        </p:nvSpPr>
        <p:spPr>
          <a:xfrm>
            <a:off x="0" y="-63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0.3.1一、组织行为学的研究过程</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a:t>填空题：</a:t>
            </a:r>
            <a:endParaRPr lang="zh-CN" altLang="en-US"/>
          </a:p>
        </p:txBody>
      </p:sp>
      <p:sp>
        <p:nvSpPr>
          <p:cNvPr id="3" name="文本占位符 2"/>
          <p:cNvSpPr>
            <a:spLocks noGrp="1"/>
          </p:cNvSpPr>
          <p:nvPr>
            <p:ph type="body" idx="13"/>
          </p:nvPr>
        </p:nvSpPr>
        <p:spPr/>
        <p:txBody>
          <a:bodyPr/>
          <a:p>
            <a:r>
              <a:rPr lang="zh-CN" altLang="en-US"/>
              <a:t>课堂演练</a:t>
            </a:r>
            <a:endParaRPr lang="zh-CN" altLang="en-US"/>
          </a:p>
        </p:txBody>
      </p:sp>
      <p:graphicFrame>
        <p:nvGraphicFramePr>
          <p:cNvPr id="6" name="表格 5"/>
          <p:cNvGraphicFramePr/>
          <p:nvPr/>
        </p:nvGraphicFramePr>
        <p:xfrm>
          <a:off x="1031875" y="1711960"/>
          <a:ext cx="10128250" cy="3738880"/>
        </p:xfrm>
        <a:graphic>
          <a:graphicData uri="http://schemas.openxmlformats.org/drawingml/2006/table">
            <a:tbl>
              <a:tblPr firstRow="1" bandRow="1">
                <a:tableStyleId>{5C22544A-7EE6-4342-B048-85BDC9FD1C3A}</a:tableStyleId>
              </a:tblPr>
              <a:tblGrid>
                <a:gridCol w="1508125"/>
                <a:gridCol w="8620125"/>
              </a:tblGrid>
              <a:tr h="396240">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方法</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内容</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96240">
                <a:tc>
                  <a:txBody>
                    <a:bodyPr/>
                    <a:p>
                      <a:pPr algn="ctr">
                        <a:buNone/>
                      </a:pPr>
                      <a:r>
                        <a:rPr lang="zh-CN" altLang="en-US" sz="2000" b="1">
                          <a:solidFill>
                            <a:srgbClr val="FF0000"/>
                          </a:solidFill>
                          <a:latin typeface="华文楷体" panose="02010600040101010101" charset="-122"/>
                          <a:ea typeface="华文楷体" panose="02010600040101010101" charset="-122"/>
                        </a:rPr>
                        <a:t>【  】法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借助人的感官和各种测量仪器直接对研究对量仪器直接对研究对象进行观测</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96240">
                <a:tc>
                  <a:txBody>
                    <a:bodyPr/>
                    <a:p>
                      <a:pPr algn="ctr">
                        <a:buNone/>
                      </a:pPr>
                      <a:r>
                        <a:rPr lang="zh-CN" altLang="en-US" sz="2000" b="1">
                          <a:solidFill>
                            <a:srgbClr val="FF0000"/>
                          </a:solidFill>
                          <a:latin typeface="华文楷体" panose="02010600040101010101" charset="-122"/>
                          <a:ea typeface="华文楷体" panose="02010600040101010101" charset="-122"/>
                        </a:rPr>
                        <a:t>【  】法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就一些问题对某些个人或群体进行访问或发放调查表要求被调查者回答，收集所需要的各种资料和数据</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sz="2000" b="1">
                          <a:solidFill>
                            <a:srgbClr val="FF0000"/>
                          </a:solidFill>
                          <a:latin typeface="华文楷体" panose="02010600040101010101" charset="-122"/>
                          <a:ea typeface="华文楷体" panose="02010600040101010101" charset="-122"/>
                        </a:rPr>
                        <a:t>【  】法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通过对个体情况较长时间的连续深入调查，全面收集资料得出研究结论</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sz="2000" b="1">
                          <a:solidFill>
                            <a:srgbClr val="FF0000"/>
                          </a:solidFill>
                          <a:latin typeface="华文楷体" panose="02010600040101010101" charset="-122"/>
                          <a:ea typeface="华文楷体" panose="02010600040101010101" charset="-122"/>
                        </a:rPr>
                        <a:t>【  】法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华文楷体" panose="02010600040101010101" charset="-122"/>
                          <a:ea typeface="华文楷体" panose="02010600040101010101" charset="-122"/>
                        </a:rPr>
                        <a:t>有实验室实验和现场实验</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447040">
                <a:tc>
                  <a:txBody>
                    <a:bodyPr/>
                    <a:p>
                      <a:pPr algn="ctr">
                        <a:buNone/>
                      </a:pPr>
                      <a:r>
                        <a:rPr lang="zh-CN" altLang="en-US" sz="2000" b="1">
                          <a:solidFill>
                            <a:srgbClr val="FF0000"/>
                          </a:solidFill>
                          <a:latin typeface="华文楷体" panose="02010600040101010101" charset="-122"/>
                          <a:ea typeface="华文楷体" panose="02010600040101010101" charset="-122"/>
                        </a:rPr>
                        <a:t>【  】法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采用标准化的心理测量表来测量被试者</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01040">
                <a:tc>
                  <a:txBody>
                    <a:bodyPr/>
                    <a:p>
                      <a:pPr algn="ctr">
                        <a:buNone/>
                      </a:pPr>
                      <a:r>
                        <a:rPr lang="zh-CN" altLang="en-US" sz="2000" b="1">
                          <a:solidFill>
                            <a:srgbClr val="FF0000"/>
                          </a:solidFill>
                          <a:latin typeface="华文楷体" panose="02010600040101010101" charset="-122"/>
                          <a:ea typeface="华文楷体" panose="02010600040101010101" charset="-122"/>
                        </a:rPr>
                        <a:t>【  】法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华文楷体" panose="02010600040101010101" charset="-122"/>
                          <a:ea typeface="华文楷体" panose="02010600040101010101" charset="-122"/>
                        </a:rPr>
                        <a:t>研究人员设计一套与岗位实际情况相似的测试情景，将被试者放入情景，检查效果。</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4" name="文本框 3"/>
          <p:cNvSpPr txBox="1"/>
          <p:nvPr/>
        </p:nvSpPr>
        <p:spPr>
          <a:xfrm>
            <a:off x="2939415" y="5632450"/>
            <a:ext cx="6785610" cy="460375"/>
          </a:xfrm>
          <a:prstGeom prst="rect">
            <a:avLst/>
          </a:prstGeom>
          <a:noFill/>
        </p:spPr>
        <p:txBody>
          <a:bodyPr wrap="square" rtlCol="0">
            <a:spAutoFit/>
          </a:bodyPr>
          <a:p>
            <a:r>
              <a:rPr lang="zh-CN" altLang="en-US" sz="2400" b="1">
                <a:latin typeface="+mn-ea"/>
              </a:rPr>
              <a:t>情景模拟</a:t>
            </a:r>
            <a:r>
              <a:rPr lang="en-US" altLang="zh-CN" sz="2400" b="1">
                <a:latin typeface="+mn-ea"/>
              </a:rPr>
              <a:t>/</a:t>
            </a:r>
            <a:r>
              <a:rPr lang="zh-CN" altLang="en-US" sz="2400" b="1">
                <a:latin typeface="+mn-ea"/>
              </a:rPr>
              <a:t>心理测验</a:t>
            </a:r>
            <a:r>
              <a:rPr lang="en-US" altLang="zh-CN" sz="2400" b="1">
                <a:latin typeface="+mn-ea"/>
              </a:rPr>
              <a:t>/</a:t>
            </a:r>
            <a:r>
              <a:rPr lang="zh-CN" altLang="en-US" sz="2400" b="1">
                <a:latin typeface="+mn-ea"/>
              </a:rPr>
              <a:t>实验</a:t>
            </a:r>
            <a:r>
              <a:rPr lang="en-US" altLang="zh-CN" sz="2400" b="1">
                <a:latin typeface="+mn-ea"/>
              </a:rPr>
              <a:t>/</a:t>
            </a:r>
            <a:r>
              <a:rPr lang="zh-CN" altLang="en-US" sz="2400" b="1">
                <a:latin typeface="+mn-ea"/>
              </a:rPr>
              <a:t>个案分析</a:t>
            </a:r>
            <a:r>
              <a:rPr lang="en-US" altLang="zh-CN" sz="2400" b="1">
                <a:latin typeface="+mn-ea"/>
              </a:rPr>
              <a:t>/</a:t>
            </a:r>
            <a:r>
              <a:rPr lang="zh-CN" altLang="en-US" sz="2400" b="1">
                <a:latin typeface="+mn-ea"/>
              </a:rPr>
              <a:t>调查</a:t>
            </a:r>
            <a:r>
              <a:rPr lang="en-US" altLang="zh-CN" sz="2400" b="1">
                <a:latin typeface="+mn-ea"/>
              </a:rPr>
              <a:t>/</a:t>
            </a:r>
            <a:r>
              <a:rPr lang="zh-CN" altLang="en-US" sz="2400" b="1">
                <a:latin typeface="+mn-ea"/>
              </a:rPr>
              <a:t>观察</a:t>
            </a:r>
            <a:endParaRPr lang="zh-CN" altLang="en-US" sz="2400" b="1">
              <a:latin typeface="+mn-ea"/>
            </a:endParaRPr>
          </a:p>
        </p:txBody>
      </p:sp>
      <p:sp>
        <p:nvSpPr>
          <p:cNvPr id="5" name="文本框 4"/>
          <p:cNvSpPr txBox="1"/>
          <p:nvPr/>
        </p:nvSpPr>
        <p:spPr>
          <a:xfrm>
            <a:off x="0" y="-63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0.3.2.2调查法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a:t>填空题：</a:t>
            </a:r>
            <a:endParaRPr lang="zh-CN" altLang="en-US"/>
          </a:p>
        </p:txBody>
      </p:sp>
      <p:sp>
        <p:nvSpPr>
          <p:cNvPr id="3" name="文本占位符 2"/>
          <p:cNvSpPr>
            <a:spLocks noGrp="1"/>
          </p:cNvSpPr>
          <p:nvPr>
            <p:ph type="body" idx="13"/>
          </p:nvPr>
        </p:nvSpPr>
        <p:spPr/>
        <p:txBody>
          <a:bodyPr/>
          <a:p>
            <a:r>
              <a:rPr lang="zh-CN" altLang="en-US"/>
              <a:t>课堂演练</a:t>
            </a:r>
            <a:endParaRPr lang="zh-CN" altLang="en-US"/>
          </a:p>
        </p:txBody>
      </p:sp>
      <p:graphicFrame>
        <p:nvGraphicFramePr>
          <p:cNvPr id="6" name="表格 5"/>
          <p:cNvGraphicFramePr/>
          <p:nvPr/>
        </p:nvGraphicFramePr>
        <p:xfrm>
          <a:off x="1082040" y="2099945"/>
          <a:ext cx="10128250" cy="3738880"/>
        </p:xfrm>
        <a:graphic>
          <a:graphicData uri="http://schemas.openxmlformats.org/drawingml/2006/table">
            <a:tbl>
              <a:tblPr firstRow="1" bandRow="1">
                <a:tableStyleId>{5C22544A-7EE6-4342-B048-85BDC9FD1C3A}</a:tableStyleId>
              </a:tblPr>
              <a:tblGrid>
                <a:gridCol w="1508125"/>
                <a:gridCol w="8620125"/>
              </a:tblGrid>
              <a:tr h="396240">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方法</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20000"/>
                        <a:lumOff val="80000"/>
                      </a:schemeClr>
                    </a:solidFill>
                  </a:tcPr>
                </a:tc>
                <a:tc>
                  <a:txBody>
                    <a:bodyPr/>
                    <a:p>
                      <a:pPr algn="ct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内容</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20000"/>
                        <a:lumOff val="80000"/>
                      </a:schemeClr>
                    </a:solidFill>
                  </a:tcPr>
                </a:tc>
              </a:tr>
              <a:tr h="396240">
                <a:tc>
                  <a:txBody>
                    <a:bodyPr/>
                    <a:p>
                      <a:pPr algn="ctr">
                        <a:buNone/>
                      </a:pPr>
                      <a:r>
                        <a:rPr lang="zh-CN" altLang="en-US" sz="2000" b="1">
                          <a:solidFill>
                            <a:srgbClr val="FF0000"/>
                          </a:solidFill>
                          <a:latin typeface="华文楷体" panose="02010600040101010101" charset="-122"/>
                          <a:ea typeface="华文楷体" panose="02010600040101010101" charset="-122"/>
                        </a:rPr>
                        <a:t>观察法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借助人的感官和各种测量仪器直接对研究对量仪器直接对研究对象进行观测</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96240">
                <a:tc>
                  <a:txBody>
                    <a:bodyPr/>
                    <a:p>
                      <a:pPr algn="ctr">
                        <a:buNone/>
                      </a:pPr>
                      <a:r>
                        <a:rPr lang="zh-CN" altLang="en-US" sz="2000" b="1">
                          <a:solidFill>
                            <a:srgbClr val="FF0000"/>
                          </a:solidFill>
                          <a:latin typeface="华文楷体" panose="02010600040101010101" charset="-122"/>
                          <a:ea typeface="华文楷体" panose="02010600040101010101" charset="-122"/>
                        </a:rPr>
                        <a:t>调查法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就一些问题对某些个人或群体进行访问或发放调查表要求被调查者回答，收集所需要的各种资料和数据</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sz="2000" b="1">
                          <a:solidFill>
                            <a:srgbClr val="FF0000"/>
                          </a:solidFill>
                          <a:latin typeface="华文楷体" panose="02010600040101010101" charset="-122"/>
                          <a:ea typeface="华文楷体" panose="02010600040101010101" charset="-122"/>
                        </a:rPr>
                        <a:t>个案分析法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通过对个体情况较长时间的连续深入调查，全面收集资料得出研究结论</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sz="2000" b="1">
                          <a:solidFill>
                            <a:srgbClr val="FF0000"/>
                          </a:solidFill>
                          <a:latin typeface="华文楷体" panose="02010600040101010101" charset="-122"/>
                          <a:ea typeface="华文楷体" panose="02010600040101010101" charset="-122"/>
                        </a:rPr>
                        <a:t>实验法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华文楷体" panose="02010600040101010101" charset="-122"/>
                          <a:ea typeface="华文楷体" panose="02010600040101010101" charset="-122"/>
                        </a:rPr>
                        <a:t>有实验室实验和现场实验</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447040">
                <a:tc>
                  <a:txBody>
                    <a:bodyPr/>
                    <a:p>
                      <a:pPr algn="ctr">
                        <a:buNone/>
                      </a:pPr>
                      <a:r>
                        <a:rPr lang="zh-CN" altLang="en-US" sz="2000" b="1">
                          <a:solidFill>
                            <a:srgbClr val="FF0000"/>
                          </a:solidFill>
                          <a:latin typeface="华文楷体" panose="02010600040101010101" charset="-122"/>
                          <a:ea typeface="华文楷体" panose="02010600040101010101" charset="-122"/>
                        </a:rPr>
                        <a:t>心理测验法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采用标准化的心理测量表来测量被试者</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sz="2000" b="1">
                          <a:solidFill>
                            <a:srgbClr val="FF0000"/>
                          </a:solidFill>
                          <a:latin typeface="华文楷体" panose="02010600040101010101" charset="-122"/>
                          <a:ea typeface="华文楷体" panose="02010600040101010101" charset="-122"/>
                        </a:rPr>
                        <a:t>情景模拟法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华文楷体" panose="02010600040101010101" charset="-122"/>
                          <a:ea typeface="华文楷体" panose="02010600040101010101" charset="-122"/>
                        </a:rPr>
                        <a:t>研究人员设计一套与岗位实际情况相似的测试情景，将被试者放入情景，检查效果。</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4" name="文本框 3"/>
          <p:cNvSpPr txBox="1"/>
          <p:nvPr/>
        </p:nvSpPr>
        <p:spPr>
          <a:xfrm>
            <a:off x="2939415" y="5632450"/>
            <a:ext cx="6785610" cy="460375"/>
          </a:xfrm>
          <a:prstGeom prst="rect">
            <a:avLst/>
          </a:prstGeom>
          <a:noFill/>
        </p:spPr>
        <p:txBody>
          <a:bodyPr wrap="square" rtlCol="0">
            <a:spAutoFit/>
          </a:bodyPr>
          <a:p>
            <a:r>
              <a:rPr lang="zh-CN" altLang="en-US" sz="2400" b="1">
                <a:latin typeface="+mn-ea"/>
              </a:rPr>
              <a:t>情景模拟</a:t>
            </a:r>
            <a:r>
              <a:rPr lang="en-US" altLang="zh-CN" sz="2400" b="1">
                <a:latin typeface="+mn-ea"/>
              </a:rPr>
              <a:t>/</a:t>
            </a:r>
            <a:r>
              <a:rPr lang="zh-CN" altLang="en-US" sz="2400" b="1">
                <a:latin typeface="+mn-ea"/>
              </a:rPr>
              <a:t>心理测验</a:t>
            </a:r>
            <a:r>
              <a:rPr lang="en-US" altLang="zh-CN" sz="2400" b="1">
                <a:latin typeface="+mn-ea"/>
              </a:rPr>
              <a:t>/</a:t>
            </a:r>
            <a:r>
              <a:rPr lang="zh-CN" altLang="en-US" sz="2400" b="1">
                <a:latin typeface="+mn-ea"/>
              </a:rPr>
              <a:t>实验</a:t>
            </a:r>
            <a:r>
              <a:rPr lang="en-US" altLang="zh-CN" sz="2400" b="1">
                <a:latin typeface="+mn-ea"/>
              </a:rPr>
              <a:t>/</a:t>
            </a:r>
            <a:r>
              <a:rPr lang="zh-CN" altLang="en-US" sz="2400" b="1">
                <a:latin typeface="+mn-ea"/>
              </a:rPr>
              <a:t>个案分析</a:t>
            </a:r>
            <a:r>
              <a:rPr lang="en-US" altLang="zh-CN" sz="2400" b="1">
                <a:latin typeface="+mn-ea"/>
              </a:rPr>
              <a:t>/</a:t>
            </a:r>
            <a:r>
              <a:rPr lang="zh-CN" altLang="en-US" sz="2400" b="1">
                <a:latin typeface="+mn-ea"/>
              </a:rPr>
              <a:t>调查</a:t>
            </a:r>
            <a:r>
              <a:rPr lang="en-US" altLang="zh-CN" sz="2400" b="1">
                <a:latin typeface="+mn-ea"/>
              </a:rPr>
              <a:t>/</a:t>
            </a:r>
            <a:r>
              <a:rPr lang="zh-CN" altLang="en-US" sz="2400" b="1">
                <a:latin typeface="+mn-ea"/>
              </a:rPr>
              <a:t>观察</a:t>
            </a:r>
            <a:endParaRPr lang="zh-CN" altLang="en-US" sz="2400" b="1">
              <a:latin typeface="+mn-ea"/>
            </a:endParaRPr>
          </a:p>
        </p:txBody>
      </p:sp>
      <p:sp>
        <p:nvSpPr>
          <p:cNvPr id="5" name="文本框 4"/>
          <p:cNvSpPr txBox="1"/>
          <p:nvPr/>
        </p:nvSpPr>
        <p:spPr>
          <a:xfrm>
            <a:off x="0" y="-63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0.3.2.2调查法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457200" indent="-457200">
              <a:buFont typeface="Wingdings" panose="05000000000000000000" charset="0"/>
              <a:buChar char=""/>
            </a:pPr>
            <a:r>
              <a:rPr lang="zh-CN" altLang="en-US" sz="2800" b="1">
                <a:solidFill>
                  <a:srgbClr val="404040"/>
                </a:solidFill>
              </a:rPr>
              <a:t>组织行为学的研究方法</a:t>
            </a:r>
            <a:r>
              <a:rPr lang="zh-CN" altLang="en-US" sz="2800" b="1">
                <a:solidFill>
                  <a:srgbClr val="404040"/>
                </a:solidFill>
                <a:sym typeface="+mn-ea"/>
              </a:rPr>
              <a:t>【</a:t>
            </a:r>
            <a:r>
              <a:rPr lang="zh-CN" altLang="en-US" sz="2800" b="1">
                <a:solidFill>
                  <a:srgbClr val="FF0000"/>
                </a:solidFill>
                <a:sym typeface="+mn-ea"/>
              </a:rPr>
              <a:t>选择</a:t>
            </a:r>
            <a:r>
              <a:rPr lang="zh-CN" altLang="en-US" sz="2800" b="1">
                <a:solidFill>
                  <a:srgbClr val="404040"/>
                </a:solidFill>
                <a:sym typeface="+mn-ea"/>
              </a:rPr>
              <a:t>】</a:t>
            </a:r>
            <a:endParaRPr lang="en-US" altLang="zh-CN" sz="2800" b="1">
              <a:solidFill>
                <a:srgbClr val="404040"/>
              </a:solidFill>
            </a:endParaRPr>
          </a:p>
          <a:p>
            <a:endParaRPr lang="zh-CN" altLang="en-US" sz="2800" b="1">
              <a:solidFill>
                <a:srgbClr val="404040"/>
              </a:solidFill>
            </a:endParaRPr>
          </a:p>
        </p:txBody>
      </p:sp>
      <p:graphicFrame>
        <p:nvGraphicFramePr>
          <p:cNvPr id="6" name="表格 5"/>
          <p:cNvGraphicFramePr/>
          <p:nvPr/>
        </p:nvGraphicFramePr>
        <p:xfrm>
          <a:off x="1031875" y="2111375"/>
          <a:ext cx="10128250" cy="3738880"/>
        </p:xfrm>
        <a:graphic>
          <a:graphicData uri="http://schemas.openxmlformats.org/drawingml/2006/table">
            <a:tbl>
              <a:tblPr firstRow="1" bandRow="1">
                <a:tableStyleId>{5C22544A-7EE6-4342-B048-85BDC9FD1C3A}</a:tableStyleId>
              </a:tblPr>
              <a:tblGrid>
                <a:gridCol w="1508125"/>
                <a:gridCol w="8620125"/>
              </a:tblGrid>
              <a:tr h="396240">
                <a:tc>
                  <a:txBody>
                    <a:bodyPr/>
                    <a:p>
                      <a:pPr algn="ctr">
                        <a:buNone/>
                      </a:pPr>
                      <a:r>
                        <a:rPr lang="zh-CN" altLang="en-US" sz="2000">
                          <a:solidFill>
                            <a:schemeClr val="tx1">
                              <a:lumMod val="85000"/>
                              <a:lumOff val="15000"/>
                            </a:schemeClr>
                          </a:solidFill>
                          <a:latin typeface="华文楷体" panose="02010600040101010101" charset="-122"/>
                          <a:ea typeface="华文楷体" panose="02010600040101010101" charset="-122"/>
                        </a:rPr>
                        <a:t>方法</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内容</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96240">
                <a:tc>
                  <a:txBody>
                    <a:bodyPr/>
                    <a:p>
                      <a:pPr algn="ctr">
                        <a:buNone/>
                      </a:pPr>
                      <a:r>
                        <a:rPr lang="zh-CN" altLang="en-US" sz="2000" b="1">
                          <a:solidFill>
                            <a:schemeClr val="tx1">
                              <a:lumMod val="85000"/>
                              <a:lumOff val="15000"/>
                            </a:schemeClr>
                          </a:solidFill>
                          <a:latin typeface="华文楷体" panose="02010600040101010101" charset="-122"/>
                          <a:ea typeface="华文楷体" panose="02010600040101010101" charset="-122"/>
                        </a:rPr>
                        <a:t>观察法</a:t>
                      </a:r>
                      <a:endParaRPr lang="zh-CN" altLang="en-US" sz="2000" b="1">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借助人的感官和各种测量仪器直接对研究对量仪器直接对研究对象进行观测</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96240">
                <a:tc>
                  <a:txBody>
                    <a:bodyPr/>
                    <a:p>
                      <a:pPr algn="ctr">
                        <a:buNone/>
                      </a:pPr>
                      <a:r>
                        <a:rPr lang="zh-CN" altLang="en-US" sz="2000" b="1">
                          <a:solidFill>
                            <a:schemeClr val="tx1">
                              <a:lumMod val="85000"/>
                              <a:lumOff val="15000"/>
                            </a:schemeClr>
                          </a:solidFill>
                          <a:latin typeface="华文楷体" panose="02010600040101010101" charset="-122"/>
                          <a:ea typeface="华文楷体" panose="02010600040101010101" charset="-122"/>
                        </a:rPr>
                        <a:t>调查法</a:t>
                      </a:r>
                      <a:endParaRPr lang="zh-CN" altLang="en-US" sz="2000" b="1">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就一些问题对某些个人或群体进行访问或发放调查表要求被调查者回答，收集所需要的各种资料和数据</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sz="2000" b="1">
                          <a:solidFill>
                            <a:schemeClr val="tx1">
                              <a:lumMod val="85000"/>
                              <a:lumOff val="15000"/>
                            </a:schemeClr>
                          </a:solidFill>
                          <a:latin typeface="华文楷体" panose="02010600040101010101" charset="-122"/>
                          <a:ea typeface="华文楷体" panose="02010600040101010101" charset="-122"/>
                        </a:rPr>
                        <a:t>个案分析法</a:t>
                      </a:r>
                      <a:endParaRPr lang="zh-CN" altLang="en-US" sz="2000" b="1">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通过对个体情况较长时间的连续深入调查，全面收集资料得出研究结论</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sz="2000" b="1">
                          <a:solidFill>
                            <a:schemeClr val="tx1">
                              <a:lumMod val="85000"/>
                              <a:lumOff val="15000"/>
                            </a:schemeClr>
                          </a:solidFill>
                          <a:latin typeface="华文楷体" panose="02010600040101010101" charset="-122"/>
                          <a:ea typeface="华文楷体" panose="02010600040101010101" charset="-122"/>
                        </a:rPr>
                        <a:t>实验法</a:t>
                      </a:r>
                      <a:endParaRPr lang="zh-CN" altLang="en-US" sz="2000" b="1">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华文楷体" panose="02010600040101010101" charset="-122"/>
                          <a:ea typeface="华文楷体" panose="02010600040101010101" charset="-122"/>
                        </a:rPr>
                        <a:t>有实验室实验和现场实验</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447040">
                <a:tc>
                  <a:txBody>
                    <a:bodyPr/>
                    <a:p>
                      <a:pPr algn="ctr">
                        <a:buNone/>
                      </a:pPr>
                      <a:r>
                        <a:rPr lang="zh-CN" altLang="en-US" sz="2000" b="1">
                          <a:solidFill>
                            <a:srgbClr val="FF0000"/>
                          </a:solidFill>
                          <a:latin typeface="华文楷体" panose="02010600040101010101" charset="-122"/>
                          <a:ea typeface="华文楷体" panose="02010600040101010101" charset="-122"/>
                        </a:rPr>
                        <a:t>心理测验法</a:t>
                      </a:r>
                      <a:endParaRPr lang="zh-CN" altLang="en-US" sz="2000" b="1">
                        <a:solidFill>
                          <a:srgbClr val="FF0000"/>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采用标准化的心理测量表来测量被试者</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sz="2000" b="1">
                          <a:solidFill>
                            <a:schemeClr val="tx1">
                              <a:lumMod val="85000"/>
                              <a:lumOff val="15000"/>
                            </a:schemeClr>
                          </a:solidFill>
                          <a:latin typeface="华文楷体" panose="02010600040101010101" charset="-122"/>
                          <a:ea typeface="华文楷体" panose="02010600040101010101" charset="-122"/>
                        </a:rPr>
                        <a:t>情景模拟法</a:t>
                      </a:r>
                      <a:endParaRPr lang="zh-CN" altLang="en-US" sz="2000" b="1">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华文楷体" panose="02010600040101010101" charset="-122"/>
                          <a:ea typeface="华文楷体" panose="02010600040101010101" charset="-122"/>
                        </a:rPr>
                        <a:t>研究人员设计一套与岗位实际情况相似的测试情景，将被试者放入情景，检查效果。</a:t>
                      </a:r>
                      <a:endParaRPr lang="zh-CN" altLang="en-US" sz="2000">
                        <a:solidFill>
                          <a:schemeClr val="tx1">
                            <a:lumMod val="85000"/>
                            <a:lumOff val="15000"/>
                          </a:schemeClr>
                        </a:solidFill>
                        <a:latin typeface="华文楷体" panose="02010600040101010101" charset="-122"/>
                        <a:ea typeface="华文楷体"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grpSp>
        <p:nvGrpSpPr>
          <p:cNvPr id="17" name="组合 16"/>
          <p:cNvGrpSpPr/>
          <p:nvPr/>
        </p:nvGrpSpPr>
        <p:grpSpPr>
          <a:xfrm>
            <a:off x="8070795" y="22860"/>
            <a:ext cx="4123745" cy="668020"/>
            <a:chOff x="944" y="6751"/>
            <a:chExt cx="11033" cy="1251"/>
          </a:xfrm>
        </p:grpSpPr>
        <p:sp>
          <p:nvSpPr>
            <p:cNvPr id="31" name="直接连接符 31"/>
            <p:cNvSpPr>
              <a:spLocks noChangeShapeType="1"/>
            </p:cNvSpPr>
            <p:nvPr/>
          </p:nvSpPr>
          <p:spPr bwMode="auto">
            <a:xfrm rot="16200000">
              <a:off x="5737" y="7299"/>
              <a:ext cx="702" cy="8"/>
            </a:xfrm>
            <a:prstGeom prst="line">
              <a:avLst/>
            </a:prstGeom>
            <a:noFill/>
            <a:ln w="6350">
              <a:solidFill>
                <a:schemeClr val="tx1">
                  <a:lumMod val="95000"/>
                  <a:lumOff val="5000"/>
                </a:schemeClr>
              </a:solidFill>
              <a:bevel/>
            </a:ln>
          </p:spPr>
          <p:txBody>
            <a:bodyPr/>
            <a:p>
              <a:endParaRPr lang="zh-CN" altLang="en-US" sz="2000"/>
            </a:p>
          </p:txBody>
        </p:sp>
        <p:grpSp>
          <p:nvGrpSpPr>
            <p:cNvPr id="19" name="组合 18"/>
            <p:cNvGrpSpPr/>
            <p:nvPr/>
          </p:nvGrpSpPr>
          <p:grpSpPr>
            <a:xfrm>
              <a:off x="944" y="6751"/>
              <a:ext cx="11033" cy="1251"/>
              <a:chOff x="5294" y="6419"/>
              <a:chExt cx="11033" cy="1251"/>
            </a:xfrm>
          </p:grpSpPr>
          <p:sp>
            <p:nvSpPr>
              <p:cNvPr id="20" name="圆角矩形 19"/>
              <p:cNvSpPr/>
              <p:nvPr/>
            </p:nvSpPr>
            <p:spPr>
              <a:xfrm>
                <a:off x="5294" y="6419"/>
                <a:ext cx="4623" cy="90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组织行为学的研究过程与研究方法</a:t>
                </a:r>
                <a:endPar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0" name="直接箭头连接符 33"/>
              <p:cNvCxnSpPr>
                <a:cxnSpLocks noChangeShapeType="1"/>
              </p:cNvCxnSpPr>
              <p:nvPr/>
            </p:nvCxnSpPr>
            <p:spPr bwMode="auto">
              <a:xfrm rot="16200000">
                <a:off x="10658" y="6283"/>
                <a:ext cx="0" cy="675"/>
              </a:xfrm>
              <a:prstGeom prst="straightConnector1">
                <a:avLst/>
              </a:prstGeom>
              <a:noFill/>
              <a:ln w="6350">
                <a:solidFill>
                  <a:schemeClr val="tx1">
                    <a:lumMod val="95000"/>
                    <a:lumOff val="5000"/>
                  </a:schemeClr>
                </a:solidFill>
                <a:bevel/>
                <a:tailEnd type="arrow" w="med" len="med"/>
              </a:ln>
            </p:spPr>
          </p:cxnSp>
          <p:cxnSp>
            <p:nvCxnSpPr>
              <p:cNvPr id="32" name="直接箭头连接符 33"/>
              <p:cNvCxnSpPr>
                <a:cxnSpLocks noChangeShapeType="1"/>
              </p:cNvCxnSpPr>
              <p:nvPr/>
            </p:nvCxnSpPr>
            <p:spPr bwMode="auto">
              <a:xfrm rot="16200000">
                <a:off x="10693" y="7020"/>
                <a:ext cx="0" cy="605"/>
              </a:xfrm>
              <a:prstGeom prst="straightConnector1">
                <a:avLst/>
              </a:prstGeom>
              <a:noFill/>
              <a:ln w="6350">
                <a:solidFill>
                  <a:schemeClr val="tx1">
                    <a:lumMod val="95000"/>
                    <a:lumOff val="5000"/>
                  </a:schemeClr>
                </a:solidFill>
                <a:bevel/>
                <a:tailEnd type="arrow" w="med" len="med"/>
              </a:ln>
            </p:spPr>
          </p:cxnSp>
          <p:cxnSp>
            <p:nvCxnSpPr>
              <p:cNvPr id="34" name="直接连接符 33"/>
              <p:cNvCxnSpPr/>
              <p:nvPr/>
            </p:nvCxnSpPr>
            <p:spPr>
              <a:xfrm>
                <a:off x="9917" y="6942"/>
                <a:ext cx="517" cy="12"/>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10996" y="6419"/>
                <a:ext cx="5331" cy="520"/>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组织行为学的研究过程</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996" y="7123"/>
                <a:ext cx="5331" cy="54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组织行为学的研究方法</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grpSp>
      <p:sp>
        <p:nvSpPr>
          <p:cNvPr id="22"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sz="2800"/>
              <a:t>0.3.2  </a:t>
            </a:r>
            <a:r>
              <a:rPr lang="zh-CN" altLang="en-US" sz="2800"/>
              <a:t>组织行为学的研究方法</a:t>
            </a:r>
            <a:endParaRPr lang="zh-CN" altLang="en-US" sz="2800"/>
          </a:p>
        </p:txBody>
      </p:sp>
      <p:sp>
        <p:nvSpPr>
          <p:cNvPr id="3" name="文本框 2"/>
          <p:cNvSpPr txBox="1"/>
          <p:nvPr/>
        </p:nvSpPr>
        <p:spPr>
          <a:xfrm>
            <a:off x="-27940" y="-222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0.3.2.5心理测验法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lnSpcReduction="10000"/>
          </a:bodyPr>
          <a:p>
            <a:pPr marL="457200" indent="-457200">
              <a:buFont typeface="Wingdings" panose="05000000000000000000" charset="0"/>
              <a:buChar char=""/>
            </a:pPr>
            <a:r>
              <a:rPr lang="zh-CN" altLang="en-US" sz="2800" b="1">
                <a:solidFill>
                  <a:srgbClr val="404040"/>
                </a:solidFill>
                <a:sym typeface="+mn-ea"/>
              </a:rPr>
              <a:t>组织行为学的研究方法</a:t>
            </a:r>
            <a:endParaRPr lang="zh-CN" altLang="en-US" b="1" u="sng" dirty="0">
              <a:solidFill>
                <a:srgbClr val="FF0000"/>
              </a:solidFill>
              <a:latin typeface="微软雅黑" panose="020B0503020204020204" pitchFamily="34" charset="-122"/>
              <a:ea typeface="微软雅黑" panose="020B0503020204020204" pitchFamily="34" charset="-122"/>
              <a:sym typeface="+mn-ea"/>
            </a:endParaRPr>
          </a:p>
          <a:p>
            <a:pPr>
              <a:buNone/>
            </a:pPr>
            <a:endParaRPr lang="zh-CN" altLang="en-US" b="1" u="sng" dirty="0">
              <a:solidFill>
                <a:srgbClr val="FF0000"/>
              </a:solidFill>
              <a:latin typeface="微软雅黑" panose="020B0503020204020204" pitchFamily="34" charset="-122"/>
              <a:ea typeface="微软雅黑" panose="020B0503020204020204" pitchFamily="34" charset="-122"/>
              <a:sym typeface="+mn-ea"/>
            </a:endParaRPr>
          </a:p>
          <a:p>
            <a:pPr>
              <a:buNone/>
            </a:pPr>
            <a:endParaRPr lang="zh-CN" altLang="en-US" b="1" u="sng" dirty="0">
              <a:solidFill>
                <a:srgbClr val="FF0000"/>
              </a:solidFill>
              <a:latin typeface="微软雅黑" panose="020B0503020204020204" pitchFamily="34" charset="-122"/>
              <a:ea typeface="微软雅黑" panose="020B0503020204020204" pitchFamily="34" charset="-122"/>
              <a:sym typeface="+mn-ea"/>
            </a:endParaRPr>
          </a:p>
          <a:p>
            <a:pPr>
              <a:buNone/>
            </a:pP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buNone/>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buNone/>
            </a:pPr>
            <a:endParaRPr lang="zh-CN" altLang="en-US"/>
          </a:p>
          <a:p>
            <a:pPr>
              <a:buNone/>
            </a:pPr>
            <a:endParaRPr lang="zh-CN" altLang="en-US"/>
          </a:p>
          <a:p>
            <a:pPr>
              <a:buNone/>
            </a:pPr>
            <a:endParaRPr lang="zh-CN" altLang="en-US"/>
          </a:p>
          <a:p>
            <a:pPr>
              <a:buNone/>
            </a:pPr>
            <a:r>
              <a:rPr lang="zh-CN" altLang="en-US"/>
              <a:t>                     </a:t>
            </a:r>
            <a:endParaRPr lang="zh-CN" altLang="en-US"/>
          </a:p>
          <a:p>
            <a:pPr>
              <a:buNone/>
            </a:pPr>
            <a:r>
              <a:rPr lang="zh-CN" altLang="en-US"/>
              <a:t>                     信度          有效性</a:t>
            </a:r>
            <a:endParaRPr lang="zh-CN" altLang="en-US"/>
          </a:p>
          <a:p>
            <a:pPr>
              <a:buNone/>
            </a:pPr>
            <a:r>
              <a:rPr lang="zh-CN" altLang="en-US"/>
              <a:t>                     效度          可靠性</a:t>
            </a:r>
            <a:endParaRPr lang="zh-CN" altLang="en-US"/>
          </a:p>
        </p:txBody>
      </p:sp>
      <p:graphicFrame>
        <p:nvGraphicFramePr>
          <p:cNvPr id="6" name="表格 5"/>
          <p:cNvGraphicFramePr/>
          <p:nvPr/>
        </p:nvGraphicFramePr>
        <p:xfrm>
          <a:off x="1394460" y="2056765"/>
          <a:ext cx="1508125" cy="1148080"/>
        </p:xfrm>
        <a:graphic>
          <a:graphicData uri="http://schemas.openxmlformats.org/drawingml/2006/table">
            <a:tbl>
              <a:tblPr firstRow="1" bandRow="1">
                <a:tableStyleId>{5C22544A-7EE6-4342-B048-85BDC9FD1C3A}</a:tableStyleId>
              </a:tblPr>
              <a:tblGrid>
                <a:gridCol w="1508125"/>
              </a:tblGrid>
              <a:tr h="447040">
                <a:tc>
                  <a:txBody>
                    <a:bodyPr/>
                    <a:p>
                      <a:pPr algn="ctr">
                        <a:buNone/>
                      </a:pPr>
                      <a:r>
                        <a:rPr lang="zh-CN" altLang="en-US" sz="2000" b="1">
                          <a:solidFill>
                            <a:srgbClr val="FF0000"/>
                          </a:solidFill>
                          <a:latin typeface="微软雅黑" panose="020B0503020204020204" pitchFamily="34" charset="-122"/>
                          <a:ea typeface="微软雅黑" panose="020B0503020204020204" pitchFamily="34" charset="-122"/>
                        </a:rPr>
                        <a:t>心理测验法</a:t>
                      </a:r>
                      <a:endParaRPr lang="zh-CN" altLang="en-US" sz="2000" b="1">
                        <a:solidFill>
                          <a:srgbClr val="FF0000"/>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7" name="文本框 6"/>
          <p:cNvSpPr txBox="1"/>
          <p:nvPr/>
        </p:nvSpPr>
        <p:spPr>
          <a:xfrm>
            <a:off x="3192780" y="3157220"/>
            <a:ext cx="7292340" cy="1476375"/>
          </a:xfrm>
          <a:prstGeom prst="rect">
            <a:avLst/>
          </a:prstGeom>
          <a:solidFill>
            <a:schemeClr val="bg1">
              <a:lumMod val="95000"/>
            </a:schemeClr>
          </a:solidFill>
          <a:ln w="25400">
            <a:solidFill>
              <a:schemeClr val="bg1">
                <a:lumMod val="85000"/>
              </a:schemeClr>
            </a:solidFill>
          </a:ln>
        </p:spPr>
        <p:txBody>
          <a:bodyPr wrap="square" rtlCol="0" anchor="t">
            <a:spAutoFit/>
          </a:bodyPr>
          <a:p>
            <a:pPr fontAlgn="auto">
              <a:lnSpc>
                <a:spcPct val="150000"/>
              </a:lnSpc>
              <a:buNone/>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1</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心理测验是使个体行为量化的主要工具</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a:p>
            <a:pPr fontAlgn="auto">
              <a:lnSpc>
                <a:spcPct val="150000"/>
              </a:lnSpc>
              <a:buNone/>
            </a:pP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）由于心理测验与个体差异，所以要进行偏差控制。</a:t>
            </a:r>
            <a:endParaRPr lang="zh-CN" altLang="en-US" sz="2000" dirty="0">
              <a:latin typeface="微软雅黑" panose="020B0503020204020204" pitchFamily="34" charset="-122"/>
              <a:ea typeface="微软雅黑" panose="020B0503020204020204" pitchFamily="34" charset="-122"/>
              <a:sym typeface="+mn-ea"/>
            </a:endParaRPr>
          </a:p>
          <a:p>
            <a:pPr fontAlgn="auto">
              <a:lnSpc>
                <a:spcPct val="150000"/>
              </a:lnSpc>
              <a:buNone/>
            </a:pPr>
            <a:r>
              <a:rPr lang="zh-CN" altLang="en-US" sz="2000" dirty="0">
                <a:latin typeface="微软雅黑" panose="020B0503020204020204" pitchFamily="34" charset="-122"/>
                <a:ea typeface="微软雅黑" panose="020B0503020204020204" pitchFamily="34" charset="-122"/>
                <a:sym typeface="+mn-ea"/>
              </a:rPr>
              <a:t>          以</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信度</a:t>
            </a:r>
            <a:r>
              <a:rPr lang="zh-CN" altLang="en-US" sz="2000" dirty="0">
                <a:latin typeface="微软雅黑" panose="020B0503020204020204" pitchFamily="34" charset="-122"/>
                <a:ea typeface="微软雅黑" panose="020B0503020204020204" pitchFamily="34" charset="-122"/>
                <a:sym typeface="+mn-ea"/>
              </a:rPr>
              <a:t>和</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效度</a:t>
            </a:r>
            <a:r>
              <a:rPr lang="zh-CN" altLang="en-US" sz="2000" dirty="0">
                <a:latin typeface="微软雅黑" panose="020B0503020204020204" pitchFamily="34" charset="-122"/>
                <a:ea typeface="微软雅黑" panose="020B0503020204020204" pitchFamily="34" charset="-122"/>
                <a:sym typeface="+mn-ea"/>
              </a:rPr>
              <a:t>来分别表明测验结果的</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可靠性</a:t>
            </a:r>
            <a:r>
              <a:rPr lang="zh-CN" altLang="en-US" sz="2000" dirty="0">
                <a:latin typeface="微软雅黑" panose="020B0503020204020204" pitchFamily="34" charset="-122"/>
                <a:ea typeface="微软雅黑" panose="020B0503020204020204" pitchFamily="34" charset="-122"/>
                <a:sym typeface="+mn-ea"/>
              </a:rPr>
              <a:t>与</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有效性</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a:off x="2902585" y="2503805"/>
            <a:ext cx="290195" cy="653415"/>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sz="2800"/>
              <a:t>0.3.2  </a:t>
            </a:r>
            <a:r>
              <a:rPr lang="zh-CN" altLang="en-US" sz="2800"/>
              <a:t>组织行为学的研究方法</a:t>
            </a:r>
            <a:endParaRPr lang="zh-CN" altLang="en-US" sz="2800"/>
          </a:p>
        </p:txBody>
      </p:sp>
      <p:sp>
        <p:nvSpPr>
          <p:cNvPr id="3" name="文本框 2"/>
          <p:cNvSpPr txBox="1"/>
          <p:nvPr/>
        </p:nvSpPr>
        <p:spPr>
          <a:xfrm>
            <a:off x="-27940" y="-222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0.3.2.5心理测验法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p>
            <a:r>
              <a:rPr lang="zh-CN" altLang="en-US"/>
              <a:t>教材展示</a:t>
            </a:r>
            <a:endParaRPr lang="zh-CN" altLang="en-US"/>
          </a:p>
        </p:txBody>
      </p:sp>
      <p:pic>
        <p:nvPicPr>
          <p:cNvPr id="6" name="图片 5"/>
          <p:cNvPicPr>
            <a:picLocks noChangeAspect="1"/>
          </p:cNvPicPr>
          <p:nvPr/>
        </p:nvPicPr>
        <p:blipFill>
          <a:blip r:embed="rId1"/>
          <a:srcRect l="2479"/>
          <a:stretch>
            <a:fillRect/>
          </a:stretch>
        </p:blipFill>
        <p:spPr>
          <a:xfrm>
            <a:off x="1482090" y="2096135"/>
            <a:ext cx="2327910" cy="3119120"/>
          </a:xfrm>
          <a:prstGeom prst="rect">
            <a:avLst/>
          </a:prstGeom>
          <a:effectLst>
            <a:glow>
              <a:schemeClr val="bg1">
                <a:lumMod val="85000"/>
                <a:alpha val="0"/>
              </a:schemeClr>
            </a:glow>
            <a:reflection blurRad="76200" stA="0" endPos="65000" dist="50800" dir="5400000" sy="-100000" algn="bl" rotWithShape="0"/>
          </a:effectLst>
          <a:scene3d>
            <a:camera prst="obliqueTopLeft">
              <a:rot lat="0" lon="0" rev="0"/>
            </a:camera>
            <a:lightRig rig="threePt" dir="t">
              <a:rot lat="0" lon="0" rev="6000000"/>
            </a:lightRig>
          </a:scene3d>
          <a:sp3d z="158750"/>
        </p:spPr>
      </p:pic>
      <p:sp>
        <p:nvSpPr>
          <p:cNvPr id="4" name="文本框 3"/>
          <p:cNvSpPr txBox="1"/>
          <p:nvPr/>
        </p:nvSpPr>
        <p:spPr>
          <a:xfrm>
            <a:off x="4170680" y="2204720"/>
            <a:ext cx="6045200" cy="2676525"/>
          </a:xfrm>
          <a:prstGeom prst="rect">
            <a:avLst/>
          </a:prstGeom>
          <a:solidFill>
            <a:schemeClr val="bg1">
              <a:lumMod val="85000"/>
              <a:alpha val="68000"/>
            </a:schemeClr>
          </a:solidFill>
        </p:spPr>
        <p:txBody>
          <a:bodyPr wrap="square" rtlCol="0" anchor="t">
            <a:spAutoFit/>
          </a:bodyPr>
          <a:p>
            <a:pPr fontAlgn="auto">
              <a:lnSpc>
                <a:spcPct val="150000"/>
              </a:lnSpc>
            </a:pPr>
            <a:r>
              <a:rPr lang="zh-CN" altLang="en-US"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rPr>
              <a:t>组织行为学【20</a:t>
            </a:r>
            <a:r>
              <a:rPr lang="en-US" altLang="zh-CN"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rPr>
              <a:t>16</a:t>
            </a:r>
            <a:r>
              <a:rPr lang="zh-CN" altLang="en-US"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rPr>
              <a:t>年版】</a:t>
            </a:r>
            <a:endParaRPr lang="zh-CN" altLang="en-US" sz="2800" b="1" dirty="0" smtClean="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endParaRPr>
          </a:p>
          <a:p>
            <a:pPr fontAlgn="auto">
              <a:lnSpc>
                <a:spcPct val="150000"/>
              </a:lnSpc>
            </a:pPr>
            <a:r>
              <a:rPr lang="zh-CN" altLang="en-US"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rPr>
              <a:t>作　　者： 高树军 </a:t>
            </a:r>
            <a:endParaRPr lang="zh-CN" altLang="en-US"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endParaRPr>
          </a:p>
          <a:p>
            <a:pPr fontAlgn="auto">
              <a:lnSpc>
                <a:spcPct val="150000"/>
              </a:lnSpc>
            </a:pPr>
            <a:r>
              <a:rPr lang="zh-CN" altLang="en-US"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rPr>
              <a:t>课程代码： 0015</a:t>
            </a:r>
            <a:r>
              <a:rPr lang="en-US" altLang="zh-CN"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rPr>
              <a:t>2</a:t>
            </a:r>
            <a:r>
              <a:rPr lang="zh-CN" altLang="en-US"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rPr>
              <a:t> </a:t>
            </a:r>
            <a:endParaRPr lang="zh-CN" altLang="en-US"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endParaRPr>
          </a:p>
          <a:p>
            <a:pPr fontAlgn="auto">
              <a:lnSpc>
                <a:spcPct val="150000"/>
              </a:lnSpc>
            </a:pPr>
            <a:r>
              <a:rPr lang="zh-CN" altLang="en-US" sz="2800" b="1" dirty="0">
                <a:solidFill>
                  <a:schemeClr val="tx1">
                    <a:lumMod val="85000"/>
                    <a:lumOff val="15000"/>
                  </a:schemeClr>
                </a:solidFill>
                <a:latin typeface="华文楷体" panose="02010600040101010101" charset="-122"/>
                <a:ea typeface="华文楷体" panose="02010600040101010101" charset="-122"/>
                <a:cs typeface="等线" panose="02010600030101010101" charset="-122"/>
                <a:sym typeface="微软雅黑" panose="020B0503020204020204" pitchFamily="34" charset="-122"/>
              </a:rPr>
              <a:t>出 版  社： 中国人民大学出版社</a:t>
            </a:r>
            <a:r>
              <a:rPr lang="zh-CN" altLang="en-US" b="1" dirty="0">
                <a:solidFill>
                  <a:schemeClr val="tx1">
                    <a:lumMod val="85000"/>
                    <a:lumOff val="15000"/>
                  </a:schemeClr>
                </a:solidFill>
                <a:latin typeface="华文楷体" panose="02010600040101010101" charset="-122"/>
                <a:ea typeface="华文楷体" panose="02010600040101010101" charset="-122"/>
                <a:sym typeface="微软雅黑" panose="020B0503020204020204" pitchFamily="34" charset="-122"/>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lnSpcReduction="10000"/>
          </a:bodyPr>
          <a:p>
            <a:pPr marL="457200" indent="-457200">
              <a:buFont typeface="Wingdings" panose="05000000000000000000" charset="0"/>
              <a:buChar char=""/>
            </a:pPr>
            <a:r>
              <a:rPr lang="zh-CN" altLang="en-US" sz="2800" b="1">
                <a:solidFill>
                  <a:srgbClr val="404040"/>
                </a:solidFill>
                <a:sym typeface="+mn-ea"/>
              </a:rPr>
              <a:t>组织行为学的研究方法</a:t>
            </a:r>
            <a:endParaRPr lang="zh-CN" altLang="en-US" b="1" u="sng" dirty="0">
              <a:solidFill>
                <a:srgbClr val="FF0000"/>
              </a:solidFill>
              <a:latin typeface="微软雅黑" panose="020B0503020204020204" pitchFamily="34" charset="-122"/>
              <a:ea typeface="微软雅黑" panose="020B0503020204020204" pitchFamily="34" charset="-122"/>
              <a:sym typeface="+mn-ea"/>
            </a:endParaRPr>
          </a:p>
          <a:p>
            <a:pPr>
              <a:buNone/>
            </a:pPr>
            <a:endParaRPr lang="zh-CN" altLang="en-US" b="1" u="sng" dirty="0">
              <a:solidFill>
                <a:srgbClr val="FF0000"/>
              </a:solidFill>
              <a:latin typeface="微软雅黑" panose="020B0503020204020204" pitchFamily="34" charset="-122"/>
              <a:ea typeface="微软雅黑" panose="020B0503020204020204" pitchFamily="34" charset="-122"/>
              <a:sym typeface="+mn-ea"/>
            </a:endParaRPr>
          </a:p>
          <a:p>
            <a:pPr>
              <a:buNone/>
            </a:pPr>
            <a:endParaRPr lang="zh-CN" altLang="en-US" b="1" u="sng" dirty="0">
              <a:solidFill>
                <a:srgbClr val="FF0000"/>
              </a:solidFill>
              <a:latin typeface="微软雅黑" panose="020B0503020204020204" pitchFamily="34" charset="-122"/>
              <a:ea typeface="微软雅黑" panose="020B0503020204020204" pitchFamily="34" charset="-122"/>
              <a:sym typeface="+mn-ea"/>
            </a:endParaRPr>
          </a:p>
          <a:p>
            <a:pPr>
              <a:buNone/>
            </a:pP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buNone/>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buNone/>
            </a:pPr>
            <a:endParaRPr lang="zh-CN" altLang="en-US"/>
          </a:p>
          <a:p>
            <a:pPr>
              <a:buNone/>
            </a:pPr>
            <a:endParaRPr lang="zh-CN" altLang="en-US"/>
          </a:p>
          <a:p>
            <a:pPr>
              <a:buNone/>
            </a:pPr>
            <a:endParaRPr lang="zh-CN" altLang="en-US"/>
          </a:p>
          <a:p>
            <a:pPr>
              <a:buNone/>
            </a:pPr>
            <a:r>
              <a:rPr lang="zh-CN" altLang="en-US"/>
              <a:t>                     </a:t>
            </a:r>
            <a:endParaRPr lang="zh-CN" altLang="en-US"/>
          </a:p>
          <a:p>
            <a:pPr>
              <a:buNone/>
            </a:pPr>
            <a:r>
              <a:rPr lang="zh-CN" altLang="en-US"/>
              <a:t>                     信度          有效性</a:t>
            </a:r>
            <a:endParaRPr lang="zh-CN" altLang="en-US"/>
          </a:p>
          <a:p>
            <a:pPr>
              <a:buNone/>
            </a:pPr>
            <a:r>
              <a:rPr lang="zh-CN" altLang="en-US"/>
              <a:t>                     效度          可靠性</a:t>
            </a:r>
            <a:endParaRPr lang="zh-CN" altLang="en-US"/>
          </a:p>
        </p:txBody>
      </p:sp>
      <p:graphicFrame>
        <p:nvGraphicFramePr>
          <p:cNvPr id="6" name="表格 5"/>
          <p:cNvGraphicFramePr/>
          <p:nvPr/>
        </p:nvGraphicFramePr>
        <p:xfrm>
          <a:off x="1394460" y="2056765"/>
          <a:ext cx="1508125" cy="1148080"/>
        </p:xfrm>
        <a:graphic>
          <a:graphicData uri="http://schemas.openxmlformats.org/drawingml/2006/table">
            <a:tbl>
              <a:tblPr firstRow="1" bandRow="1">
                <a:tableStyleId>{5C22544A-7EE6-4342-B048-85BDC9FD1C3A}</a:tableStyleId>
              </a:tblPr>
              <a:tblGrid>
                <a:gridCol w="1508125"/>
              </a:tblGrid>
              <a:tr h="447040">
                <a:tc>
                  <a:txBody>
                    <a:bodyPr/>
                    <a:p>
                      <a:pPr algn="ctr">
                        <a:buNone/>
                      </a:pPr>
                      <a:r>
                        <a:rPr lang="zh-CN" altLang="en-US" sz="2000" b="1">
                          <a:solidFill>
                            <a:srgbClr val="FF0000"/>
                          </a:solidFill>
                          <a:latin typeface="微软雅黑" panose="020B0503020204020204" pitchFamily="34" charset="-122"/>
                          <a:ea typeface="微软雅黑" panose="020B0503020204020204" pitchFamily="34" charset="-122"/>
                        </a:rPr>
                        <a:t>心理测验法</a:t>
                      </a:r>
                      <a:endParaRPr lang="zh-CN" altLang="en-US" sz="2000" b="1">
                        <a:solidFill>
                          <a:srgbClr val="FF0000"/>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7" name="文本框 6"/>
          <p:cNvSpPr txBox="1"/>
          <p:nvPr/>
        </p:nvSpPr>
        <p:spPr>
          <a:xfrm>
            <a:off x="3192780" y="3157220"/>
            <a:ext cx="7292340" cy="1476375"/>
          </a:xfrm>
          <a:prstGeom prst="rect">
            <a:avLst/>
          </a:prstGeom>
          <a:solidFill>
            <a:schemeClr val="bg1">
              <a:lumMod val="95000"/>
            </a:schemeClr>
          </a:solidFill>
          <a:ln w="25400">
            <a:solidFill>
              <a:schemeClr val="bg1">
                <a:lumMod val="85000"/>
              </a:schemeClr>
            </a:solidFill>
          </a:ln>
        </p:spPr>
        <p:txBody>
          <a:bodyPr wrap="square" rtlCol="0" anchor="t">
            <a:spAutoFit/>
          </a:bodyPr>
          <a:p>
            <a:pPr fontAlgn="auto">
              <a:lnSpc>
                <a:spcPct val="150000"/>
              </a:lnSpc>
              <a:buNone/>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1</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心理测验是使个体行为量化的主要工具</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a:p>
            <a:pPr fontAlgn="auto">
              <a:lnSpc>
                <a:spcPct val="150000"/>
              </a:lnSpc>
              <a:buNone/>
            </a:pP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）由于心理测验与个体差异，所以要进行偏差控制。</a:t>
            </a:r>
            <a:endParaRPr lang="zh-CN" altLang="en-US" sz="2000" dirty="0">
              <a:latin typeface="微软雅黑" panose="020B0503020204020204" pitchFamily="34" charset="-122"/>
              <a:ea typeface="微软雅黑" panose="020B0503020204020204" pitchFamily="34" charset="-122"/>
              <a:sym typeface="+mn-ea"/>
            </a:endParaRPr>
          </a:p>
          <a:p>
            <a:pPr fontAlgn="auto">
              <a:lnSpc>
                <a:spcPct val="150000"/>
              </a:lnSpc>
              <a:buNone/>
            </a:pPr>
            <a:r>
              <a:rPr lang="zh-CN" altLang="en-US" sz="2000" dirty="0">
                <a:latin typeface="微软雅黑" panose="020B0503020204020204" pitchFamily="34" charset="-122"/>
                <a:ea typeface="微软雅黑" panose="020B0503020204020204" pitchFamily="34" charset="-122"/>
                <a:sym typeface="+mn-ea"/>
              </a:rPr>
              <a:t>          以</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信度</a:t>
            </a:r>
            <a:r>
              <a:rPr lang="zh-CN" altLang="en-US" sz="2000" dirty="0">
                <a:latin typeface="微软雅黑" panose="020B0503020204020204" pitchFamily="34" charset="-122"/>
                <a:ea typeface="微软雅黑" panose="020B0503020204020204" pitchFamily="34" charset="-122"/>
                <a:sym typeface="+mn-ea"/>
              </a:rPr>
              <a:t>和</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效度</a:t>
            </a:r>
            <a:r>
              <a:rPr lang="zh-CN" altLang="en-US" sz="2000" dirty="0">
                <a:latin typeface="微软雅黑" panose="020B0503020204020204" pitchFamily="34" charset="-122"/>
                <a:ea typeface="微软雅黑" panose="020B0503020204020204" pitchFamily="34" charset="-122"/>
                <a:sym typeface="+mn-ea"/>
              </a:rPr>
              <a:t>来分别表明测验结果的</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可靠性</a:t>
            </a:r>
            <a:r>
              <a:rPr lang="zh-CN" altLang="en-US" sz="2000" dirty="0">
                <a:latin typeface="微软雅黑" panose="020B0503020204020204" pitchFamily="34" charset="-122"/>
                <a:ea typeface="微软雅黑" panose="020B0503020204020204" pitchFamily="34" charset="-122"/>
                <a:sym typeface="+mn-ea"/>
              </a:rPr>
              <a:t>与</a:t>
            </a:r>
            <a:r>
              <a:rPr lang="zh-CN" altLang="en-US" sz="2000" b="1" u="sng" dirty="0">
                <a:solidFill>
                  <a:srgbClr val="FF0000"/>
                </a:solidFill>
                <a:latin typeface="微软雅黑" panose="020B0503020204020204" pitchFamily="34" charset="-122"/>
                <a:ea typeface="微软雅黑" panose="020B0503020204020204" pitchFamily="34" charset="-122"/>
                <a:sym typeface="+mn-ea"/>
              </a:rPr>
              <a:t>有效性</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a:off x="2902585" y="2503805"/>
            <a:ext cx="290195" cy="653415"/>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192780" y="5242560"/>
            <a:ext cx="635000" cy="356235"/>
          </a:xfrm>
          <a:prstGeom prst="line">
            <a:avLst/>
          </a:prstGeom>
          <a:ln cap="sq">
            <a:solidFill>
              <a:srgbClr val="C00000">
                <a:alpha val="90000"/>
              </a:srgb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207385" y="5205730"/>
            <a:ext cx="702945" cy="408305"/>
          </a:xfrm>
          <a:prstGeom prst="line">
            <a:avLst/>
          </a:prstGeom>
          <a:ln cap="sq">
            <a:solidFill>
              <a:srgbClr val="C00000">
                <a:alpha val="90000"/>
              </a:srgbClr>
            </a:solidFill>
          </a:ln>
        </p:spPr>
        <p:style>
          <a:lnRef idx="1">
            <a:schemeClr val="accent1"/>
          </a:lnRef>
          <a:fillRef idx="0">
            <a:schemeClr val="accent1"/>
          </a:fillRef>
          <a:effectRef idx="0">
            <a:schemeClr val="accent1"/>
          </a:effectRef>
          <a:fontRef idx="minor">
            <a:schemeClr val="tx1"/>
          </a:fontRef>
        </p:style>
      </p:cxnSp>
      <p:sp>
        <p:nvSpPr>
          <p:cNvPr id="22"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sz="2800"/>
              <a:t>0.3.2  </a:t>
            </a:r>
            <a:r>
              <a:rPr lang="zh-CN" altLang="en-US" sz="2800"/>
              <a:t>组织行为学的研究方法</a:t>
            </a:r>
            <a:endParaRPr lang="zh-CN" altLang="en-US" sz="2800"/>
          </a:p>
        </p:txBody>
      </p:sp>
      <p:sp>
        <p:nvSpPr>
          <p:cNvPr id="4" name="文本框 3"/>
          <p:cNvSpPr txBox="1"/>
          <p:nvPr/>
        </p:nvSpPr>
        <p:spPr>
          <a:xfrm>
            <a:off x="-27940" y="-222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0.3.2.5心理测验法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4605" y="2284730"/>
            <a:ext cx="6395720" cy="2289175"/>
            <a:chOff x="1870" y="5094"/>
            <a:chExt cx="10072" cy="3605"/>
          </a:xfrm>
        </p:grpSpPr>
        <p:sp>
          <p:nvSpPr>
            <p:cNvPr id="31" name="直接连接符 31"/>
            <p:cNvSpPr>
              <a:spLocks noChangeShapeType="1"/>
            </p:cNvSpPr>
            <p:nvPr/>
          </p:nvSpPr>
          <p:spPr bwMode="auto">
            <a:xfrm rot="16200000" flipV="1">
              <a:off x="4469" y="6891"/>
              <a:ext cx="3073" cy="1"/>
            </a:xfrm>
            <a:prstGeom prst="line">
              <a:avLst/>
            </a:prstGeom>
            <a:noFill/>
            <a:ln w="6350">
              <a:solidFill>
                <a:schemeClr val="tx1">
                  <a:lumMod val="95000"/>
                  <a:lumOff val="5000"/>
                </a:schemeClr>
              </a:solidFill>
              <a:bevel/>
            </a:ln>
          </p:spPr>
          <p:txBody>
            <a:bodyPr/>
            <a:p>
              <a:endParaRPr lang="zh-CN" altLang="en-US" sz="2000"/>
            </a:p>
          </p:txBody>
        </p:sp>
        <p:grpSp>
          <p:nvGrpSpPr>
            <p:cNvPr id="4" name="组合 3"/>
            <p:cNvGrpSpPr/>
            <p:nvPr/>
          </p:nvGrpSpPr>
          <p:grpSpPr>
            <a:xfrm>
              <a:off x="1870" y="5094"/>
              <a:ext cx="10072" cy="3605"/>
              <a:chOff x="6220" y="4762"/>
              <a:chExt cx="10072" cy="3605"/>
            </a:xfrm>
          </p:grpSpPr>
          <p:sp>
            <p:nvSpPr>
              <p:cNvPr id="12" name="圆角矩形 11"/>
              <p:cNvSpPr/>
              <p:nvPr/>
            </p:nvSpPr>
            <p:spPr>
              <a:xfrm>
                <a:off x="6220" y="6419"/>
                <a:ext cx="3697" cy="105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组织行为学的研究过程与研究方法</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0" name="直接箭头连接符 33"/>
              <p:cNvCxnSpPr>
                <a:cxnSpLocks noChangeShapeType="1"/>
              </p:cNvCxnSpPr>
              <p:nvPr/>
            </p:nvCxnSpPr>
            <p:spPr bwMode="auto">
              <a:xfrm rot="16200000">
                <a:off x="10658" y="4684"/>
                <a:ext cx="0" cy="675"/>
              </a:xfrm>
              <a:prstGeom prst="straightConnector1">
                <a:avLst/>
              </a:prstGeom>
              <a:noFill/>
              <a:ln w="6350">
                <a:solidFill>
                  <a:schemeClr val="tx1">
                    <a:lumMod val="95000"/>
                    <a:lumOff val="5000"/>
                  </a:schemeClr>
                </a:solidFill>
                <a:bevel/>
                <a:tailEnd type="arrow" w="med" len="med"/>
              </a:ln>
            </p:spPr>
          </p:cxnSp>
          <p:cxnSp>
            <p:nvCxnSpPr>
              <p:cNvPr id="32" name="直接箭头连接符 33"/>
              <p:cNvCxnSpPr>
                <a:cxnSpLocks noChangeShapeType="1"/>
              </p:cNvCxnSpPr>
              <p:nvPr/>
            </p:nvCxnSpPr>
            <p:spPr bwMode="auto">
              <a:xfrm rot="16200000">
                <a:off x="10658" y="7791"/>
                <a:ext cx="0" cy="605"/>
              </a:xfrm>
              <a:prstGeom prst="straightConnector1">
                <a:avLst/>
              </a:prstGeom>
              <a:noFill/>
              <a:ln w="6350">
                <a:solidFill>
                  <a:schemeClr val="tx1">
                    <a:lumMod val="95000"/>
                    <a:lumOff val="5000"/>
                  </a:schemeClr>
                </a:solidFill>
                <a:bevel/>
                <a:tailEnd type="arrow" w="med" len="med"/>
              </a:ln>
            </p:spPr>
          </p:cxnSp>
          <p:cxnSp>
            <p:nvCxnSpPr>
              <p:cNvPr id="34" name="直接连接符 33"/>
              <p:cNvCxnSpPr/>
              <p:nvPr/>
            </p:nvCxnSpPr>
            <p:spPr>
              <a:xfrm>
                <a:off x="9917" y="6942"/>
                <a:ext cx="517" cy="12"/>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10961" y="4762"/>
                <a:ext cx="5331" cy="52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组织行为学的研究过程</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961" y="7820"/>
                <a:ext cx="5331" cy="54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组织行为学的研究方法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grpSp>
      <p:sp>
        <p:nvSpPr>
          <p:cNvPr id="6" name="文本框 5"/>
          <p:cNvSpPr txBox="1"/>
          <p:nvPr/>
        </p:nvSpPr>
        <p:spPr>
          <a:xfrm>
            <a:off x="6621145" y="1969770"/>
            <a:ext cx="3597275" cy="645160"/>
          </a:xfrm>
          <a:prstGeom prst="rect">
            <a:avLst/>
          </a:prstGeom>
          <a:noFill/>
        </p:spPr>
        <p:txBody>
          <a:bodyPr wrap="square" rtlCol="0" anchor="t">
            <a:spAutoFit/>
          </a:bodyPr>
          <a:p>
            <a:r>
              <a:rPr lang="zh-CN" altLang="en-US">
                <a:solidFill>
                  <a:srgbClr val="CB061F"/>
                </a:solidFill>
                <a:latin typeface="微软雅黑" panose="020B0503020204020204" pitchFamily="34" charset="-122"/>
                <a:ea typeface="微软雅黑" panose="020B0503020204020204" pitchFamily="34" charset="-122"/>
                <a:sym typeface="+mn-ea"/>
              </a:rPr>
              <a:t>华莱士</a:t>
            </a:r>
            <a:r>
              <a:rPr lang="zh-CN" altLang="en-US">
                <a:latin typeface="微软雅黑" panose="020B0503020204020204" pitchFamily="34" charset="-122"/>
                <a:ea typeface="微软雅黑" panose="020B0503020204020204" pitchFamily="34" charset="-122"/>
                <a:sym typeface="+mn-ea"/>
              </a:rPr>
              <a:t>和</a:t>
            </a:r>
            <a:r>
              <a:rPr lang="zh-CN" altLang="en-US">
                <a:solidFill>
                  <a:srgbClr val="CB061F"/>
                </a:solidFill>
                <a:latin typeface="微软雅黑" panose="020B0503020204020204" pitchFamily="34" charset="-122"/>
                <a:ea typeface="微软雅黑" panose="020B0503020204020204" pitchFamily="34" charset="-122"/>
                <a:sym typeface="+mn-ea"/>
              </a:rPr>
              <a:t>西拉季</a:t>
            </a:r>
            <a:r>
              <a:rPr lang="zh-CN" altLang="en-US">
                <a:latin typeface="微软雅黑" panose="020B0503020204020204" pitchFamily="34" charset="-122"/>
                <a:ea typeface="微软雅黑" panose="020B0503020204020204" pitchFamily="34" charset="-122"/>
                <a:sym typeface="+mn-ea"/>
              </a:rPr>
              <a:t>把组织行为学的研究过程细分为【</a:t>
            </a:r>
            <a:r>
              <a:rPr lang="zh-CN" altLang="en-US">
                <a:solidFill>
                  <a:srgbClr val="CB061F"/>
                </a:solidFill>
                <a:latin typeface="微软雅黑" panose="020B0503020204020204" pitchFamily="34" charset="-122"/>
                <a:ea typeface="微软雅黑" panose="020B0503020204020204" pitchFamily="34" charset="-122"/>
                <a:sym typeface="+mn-ea"/>
              </a:rPr>
              <a:t>六</a:t>
            </a:r>
            <a:r>
              <a:rPr lang="zh-CN" altLang="en-US">
                <a:latin typeface="微软雅黑" panose="020B0503020204020204" pitchFamily="34" charset="-122"/>
                <a:ea typeface="微软雅黑" panose="020B0503020204020204" pitchFamily="34" charset="-122"/>
                <a:sym typeface="+mn-ea"/>
              </a:rPr>
              <a:t>】</a:t>
            </a:r>
            <a:r>
              <a:rPr lang="zh-CN" altLang="en-US" b="1" u="sng">
                <a:solidFill>
                  <a:srgbClr val="FF0000"/>
                </a:solidFill>
                <a:latin typeface="微软雅黑" panose="020B0503020204020204" pitchFamily="34" charset="-122"/>
                <a:ea typeface="微软雅黑" panose="020B0503020204020204" pitchFamily="34" charset="-122"/>
                <a:sym typeface="+mn-ea"/>
              </a:rPr>
              <a:t>个步骤</a:t>
            </a:r>
            <a:r>
              <a:rPr lang="zh-CN" altLang="en-US">
                <a:latin typeface="微软雅黑" panose="020B0503020204020204" pitchFamily="34" charset="-122"/>
                <a:ea typeface="微软雅黑" panose="020B0503020204020204" pitchFamily="34" charset="-122"/>
                <a:sym typeface="+mn-ea"/>
              </a:rPr>
              <a:t>。</a:t>
            </a:r>
            <a:endParaRPr lang="zh-CN" altLang="en-US"/>
          </a:p>
        </p:txBody>
      </p:sp>
      <p:grpSp>
        <p:nvGrpSpPr>
          <p:cNvPr id="15" name="组合 14"/>
          <p:cNvGrpSpPr/>
          <p:nvPr/>
        </p:nvGrpSpPr>
        <p:grpSpPr>
          <a:xfrm>
            <a:off x="6381115" y="3336925"/>
            <a:ext cx="1901190" cy="2372995"/>
            <a:chOff x="10049" y="4814"/>
            <a:chExt cx="3880" cy="5050"/>
          </a:xfrm>
        </p:grpSpPr>
        <p:grpSp>
          <p:nvGrpSpPr>
            <p:cNvPr id="11" name="组合 10"/>
            <p:cNvGrpSpPr/>
            <p:nvPr/>
          </p:nvGrpSpPr>
          <p:grpSpPr>
            <a:xfrm>
              <a:off x="10049" y="4814"/>
              <a:ext cx="3880" cy="4736"/>
              <a:chOff x="9732" y="420"/>
              <a:chExt cx="5107" cy="4736"/>
            </a:xfrm>
          </p:grpSpPr>
          <p:grpSp>
            <p:nvGrpSpPr>
              <p:cNvPr id="24" name="组合 23"/>
              <p:cNvGrpSpPr/>
              <p:nvPr/>
            </p:nvGrpSpPr>
            <p:grpSpPr>
              <a:xfrm>
                <a:off x="9732" y="736"/>
                <a:ext cx="1308" cy="4420"/>
                <a:chOff x="3008934" y="862806"/>
                <a:chExt cx="1315569" cy="4959627"/>
              </a:xfrm>
              <a:noFill/>
            </p:grpSpPr>
            <p:grpSp>
              <p:nvGrpSpPr>
                <p:cNvPr id="25" name="组合 30"/>
                <p:cNvGrpSpPr/>
                <p:nvPr/>
              </p:nvGrpSpPr>
              <p:grpSpPr bwMode="auto">
                <a:xfrm rot="16200000">
                  <a:off x="3482312" y="1094375"/>
                  <a:ext cx="1072139" cy="609005"/>
                  <a:chOff x="1367497" y="502333"/>
                  <a:chExt cx="3160660" cy="648072"/>
                </a:xfrm>
                <a:grpFill/>
              </p:grpSpPr>
              <p:cxnSp>
                <p:nvCxnSpPr>
                  <p:cNvPr id="7" name="直接箭头连接符 33"/>
                  <p:cNvCxnSpPr>
                    <a:cxnSpLocks noChangeShapeType="1"/>
                  </p:cNvCxnSpPr>
                  <p:nvPr/>
                </p:nvCxnSpPr>
                <p:spPr bwMode="auto">
                  <a:xfrm>
                    <a:off x="1367497" y="502333"/>
                    <a:ext cx="0" cy="648072"/>
                  </a:xfrm>
                  <a:prstGeom prst="straightConnector1">
                    <a:avLst/>
                  </a:prstGeom>
                  <a:grpFill/>
                  <a:ln w="6350">
                    <a:solidFill>
                      <a:schemeClr val="tx1">
                        <a:lumMod val="95000"/>
                        <a:lumOff val="5000"/>
                      </a:schemeClr>
                    </a:solidFill>
                    <a:bevel/>
                    <a:tailEnd type="arrow" w="med" len="med"/>
                  </a:ln>
                </p:spPr>
              </p:cxnSp>
              <p:cxnSp>
                <p:nvCxnSpPr>
                  <p:cNvPr id="38" name="直接箭头连接符 35"/>
                  <p:cNvCxnSpPr>
                    <a:cxnSpLocks noChangeShapeType="1"/>
                  </p:cNvCxnSpPr>
                  <p:nvPr/>
                </p:nvCxnSpPr>
                <p:spPr bwMode="auto">
                  <a:xfrm>
                    <a:off x="4528157" y="502333"/>
                    <a:ext cx="0" cy="648072"/>
                  </a:xfrm>
                  <a:prstGeom prst="straightConnector1">
                    <a:avLst/>
                  </a:prstGeom>
                  <a:grpFill/>
                  <a:ln w="6350">
                    <a:solidFill>
                      <a:schemeClr val="tx1">
                        <a:lumMod val="95000"/>
                        <a:lumOff val="5000"/>
                      </a:schemeClr>
                    </a:solidFill>
                    <a:bevel/>
                    <a:tailEnd type="arrow" w="med" len="med"/>
                  </a:ln>
                </p:spPr>
              </p:cxnSp>
            </p:grpSp>
            <p:grpSp>
              <p:nvGrpSpPr>
                <p:cNvPr id="26" name="组合 30"/>
                <p:cNvGrpSpPr/>
                <p:nvPr/>
              </p:nvGrpSpPr>
              <p:grpSpPr bwMode="auto">
                <a:xfrm rot="16200000">
                  <a:off x="1539377" y="3037308"/>
                  <a:ext cx="4959627" cy="610624"/>
                  <a:chOff x="-2844800" y="502334"/>
                  <a:chExt cx="14620949" cy="649795"/>
                </a:xfrm>
                <a:grpFill/>
              </p:grpSpPr>
              <p:sp>
                <p:nvSpPr>
                  <p:cNvPr id="33" name="直接连接符 31"/>
                  <p:cNvSpPr>
                    <a:spLocks noChangeShapeType="1"/>
                  </p:cNvSpPr>
                  <p:nvPr/>
                </p:nvSpPr>
                <p:spPr bwMode="auto">
                  <a:xfrm flipV="1">
                    <a:off x="-2844800" y="502334"/>
                    <a:ext cx="14620949" cy="1070"/>
                  </a:xfrm>
                  <a:prstGeom prst="line">
                    <a:avLst/>
                  </a:prstGeom>
                  <a:grpFill/>
                  <a:ln w="6350">
                    <a:solidFill>
                      <a:schemeClr val="tx1">
                        <a:lumMod val="95000"/>
                        <a:lumOff val="5000"/>
                      </a:schemeClr>
                    </a:solidFill>
                    <a:bevel/>
                  </a:ln>
                </p:spPr>
                <p:txBody>
                  <a:bodyPr/>
                  <a:p>
                    <a:endParaRPr lang="zh-CN" altLang="en-US" sz="2000"/>
                  </a:p>
                </p:txBody>
              </p:sp>
              <p:cxnSp>
                <p:nvCxnSpPr>
                  <p:cNvPr id="8" name="直接箭头连接符 32"/>
                  <p:cNvCxnSpPr>
                    <a:cxnSpLocks noChangeShapeType="1"/>
                  </p:cNvCxnSpPr>
                  <p:nvPr/>
                </p:nvCxnSpPr>
                <p:spPr bwMode="auto">
                  <a:xfrm>
                    <a:off x="0" y="504056"/>
                    <a:ext cx="1" cy="648072"/>
                  </a:xfrm>
                  <a:prstGeom prst="straightConnector1">
                    <a:avLst/>
                  </a:prstGeom>
                  <a:grpFill/>
                  <a:ln w="6350">
                    <a:solidFill>
                      <a:schemeClr val="tx1">
                        <a:lumMod val="95000"/>
                        <a:lumOff val="5000"/>
                      </a:schemeClr>
                    </a:solidFill>
                    <a:bevel/>
                    <a:tailEnd type="arrow" w="med" len="med"/>
                  </a:ln>
                </p:spPr>
              </p:cxnSp>
              <p:cxnSp>
                <p:nvCxnSpPr>
                  <p:cNvPr id="9" name="直接箭头连接符 33"/>
                  <p:cNvCxnSpPr>
                    <a:cxnSpLocks noChangeShapeType="1"/>
                  </p:cNvCxnSpPr>
                  <p:nvPr/>
                </p:nvCxnSpPr>
                <p:spPr bwMode="auto">
                  <a:xfrm>
                    <a:off x="2829304" y="502334"/>
                    <a:ext cx="0" cy="648072"/>
                  </a:xfrm>
                  <a:prstGeom prst="straightConnector1">
                    <a:avLst/>
                  </a:prstGeom>
                  <a:grpFill/>
                  <a:ln w="6350">
                    <a:solidFill>
                      <a:schemeClr val="tx1">
                        <a:lumMod val="95000"/>
                        <a:lumOff val="5000"/>
                      </a:schemeClr>
                    </a:solidFill>
                    <a:bevel/>
                    <a:tailEnd type="arrow" w="med" len="med"/>
                  </a:ln>
                </p:spPr>
              </p:cxnSp>
              <p:cxnSp>
                <p:nvCxnSpPr>
                  <p:cNvPr id="36" name="直接箭头连接符 35"/>
                  <p:cNvCxnSpPr>
                    <a:cxnSpLocks noChangeShapeType="1"/>
                  </p:cNvCxnSpPr>
                  <p:nvPr/>
                </p:nvCxnSpPr>
                <p:spPr bwMode="auto">
                  <a:xfrm>
                    <a:off x="5786179" y="504057"/>
                    <a:ext cx="0" cy="648072"/>
                  </a:xfrm>
                  <a:prstGeom prst="straightConnector1">
                    <a:avLst/>
                  </a:prstGeom>
                  <a:grpFill/>
                  <a:ln w="6350">
                    <a:solidFill>
                      <a:schemeClr val="tx1">
                        <a:lumMod val="95000"/>
                        <a:lumOff val="5000"/>
                      </a:schemeClr>
                    </a:solidFill>
                    <a:bevel/>
                    <a:tailEnd type="arrow" w="med" len="med"/>
                  </a:ln>
                </p:spPr>
              </p:cxnSp>
            </p:grpSp>
            <p:cxnSp>
              <p:nvCxnSpPr>
                <p:cNvPr id="28" name="直接连接符 27"/>
                <p:cNvCxnSpPr/>
                <p:nvPr/>
              </p:nvCxnSpPr>
              <p:spPr>
                <a:xfrm>
                  <a:off x="3008934" y="2894685"/>
                  <a:ext cx="704943" cy="0"/>
                </a:xfrm>
                <a:prstGeom prst="line">
                  <a:avLst/>
                </a:prstGeom>
                <a:grp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9" name="圆角矩形 38"/>
              <p:cNvSpPr/>
              <p:nvPr/>
            </p:nvSpPr>
            <p:spPr>
              <a:xfrm>
                <a:off x="11038" y="420"/>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观察法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0" name="圆角矩形 39"/>
              <p:cNvSpPr/>
              <p:nvPr/>
            </p:nvSpPr>
            <p:spPr>
              <a:xfrm>
                <a:off x="11038" y="1337"/>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None/>
                </a:pP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调查法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1" name="圆角矩形 40"/>
              <p:cNvSpPr/>
              <p:nvPr/>
            </p:nvSpPr>
            <p:spPr>
              <a:xfrm>
                <a:off x="11038" y="2212"/>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None/>
                </a:pP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个案分析法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4" name="圆角矩形 43"/>
              <p:cNvSpPr/>
              <p:nvPr/>
            </p:nvSpPr>
            <p:spPr>
              <a:xfrm>
                <a:off x="11038" y="3125"/>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实验法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5" name="圆角矩形 44"/>
              <p:cNvSpPr/>
              <p:nvPr/>
            </p:nvSpPr>
            <p:spPr>
              <a:xfrm>
                <a:off x="11038" y="4019"/>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srgbClr val="FF0000"/>
                    </a:solidFill>
                    <a:latin typeface="微软雅黑" panose="020B0503020204020204" pitchFamily="34" charset="-122"/>
                    <a:ea typeface="微软雅黑" panose="020B0503020204020204" pitchFamily="34" charset="-122"/>
                    <a:sym typeface="+mn-ea"/>
                  </a:rPr>
                  <a:t>心理测验法</a:t>
                </a:r>
                <a:endParaRPr lang="zh-CN" altLang="en-US" sz="1600" b="1" spc="-4"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14" name="组合 13"/>
            <p:cNvGrpSpPr/>
            <p:nvPr/>
          </p:nvGrpSpPr>
          <p:grpSpPr>
            <a:xfrm>
              <a:off x="10581" y="9234"/>
              <a:ext cx="3180" cy="630"/>
              <a:chOff x="10581" y="9234"/>
              <a:chExt cx="3180" cy="630"/>
            </a:xfrm>
          </p:grpSpPr>
          <p:cxnSp>
            <p:nvCxnSpPr>
              <p:cNvPr id="10" name="直接箭头连接符 33"/>
              <p:cNvCxnSpPr>
                <a:cxnSpLocks noChangeShapeType="1"/>
              </p:cNvCxnSpPr>
              <p:nvPr/>
            </p:nvCxnSpPr>
            <p:spPr bwMode="auto">
              <a:xfrm rot="16200000">
                <a:off x="10884" y="9246"/>
                <a:ext cx="0" cy="606"/>
              </a:xfrm>
              <a:prstGeom prst="straightConnector1">
                <a:avLst/>
              </a:prstGeom>
              <a:noFill/>
              <a:ln w="6350">
                <a:solidFill>
                  <a:schemeClr val="tx1">
                    <a:lumMod val="95000"/>
                    <a:lumOff val="5000"/>
                  </a:schemeClr>
                </a:solidFill>
                <a:bevel/>
                <a:tailEnd type="arrow" w="med" len="med"/>
              </a:ln>
            </p:spPr>
          </p:cxnSp>
          <p:sp>
            <p:nvSpPr>
              <p:cNvPr id="13" name="圆角矩形 12"/>
              <p:cNvSpPr/>
              <p:nvPr/>
            </p:nvSpPr>
            <p:spPr>
              <a:xfrm>
                <a:off x="11187" y="9234"/>
                <a:ext cx="2575"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实验法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sp>
        <p:nvSpPr>
          <p:cNvPr id="2" name="文本框 1"/>
          <p:cNvSpPr txBox="1"/>
          <p:nvPr/>
        </p:nvSpPr>
        <p:spPr>
          <a:xfrm>
            <a:off x="8394700" y="3086735"/>
            <a:ext cx="2646680" cy="922020"/>
          </a:xfrm>
          <a:prstGeom prst="rect">
            <a:avLst/>
          </a:prstGeom>
          <a:noFill/>
        </p:spPr>
        <p:txBody>
          <a:bodyPr wrap="square" rtlCol="0" anchor="t">
            <a:spAutoFit/>
          </a:bodyPr>
          <a:p>
            <a:pPr fontAlgn="auto">
              <a:lnSpc>
                <a:spcPct val="150000"/>
              </a:lnSpc>
            </a:pPr>
            <a:r>
              <a:rPr lang="en-US" altLang="zh-CN" b="1" u="sng" dirty="0">
                <a:solidFill>
                  <a:srgbClr val="FF0000"/>
                </a:solidFill>
                <a:latin typeface="微软雅黑" panose="020B0503020204020204" pitchFamily="34" charset="-122"/>
                <a:ea typeface="微软雅黑" panose="020B0503020204020204" pitchFamily="34" charset="-122"/>
                <a:sym typeface="+mn-ea"/>
              </a:rPr>
              <a:t>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是使个体行为量化的主要工具</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nvGrpSpPr>
          <p:cNvPr id="16" name="组合 15"/>
          <p:cNvGrpSpPr/>
          <p:nvPr/>
        </p:nvGrpSpPr>
        <p:grpSpPr>
          <a:xfrm>
            <a:off x="8394700" y="4317365"/>
            <a:ext cx="3093085" cy="1613535"/>
            <a:chOff x="8064" y="5724"/>
            <a:chExt cx="4871" cy="2541"/>
          </a:xfrm>
        </p:grpSpPr>
        <p:sp>
          <p:nvSpPr>
            <p:cNvPr id="17" name="文本框 16"/>
            <p:cNvSpPr txBox="1"/>
            <p:nvPr/>
          </p:nvSpPr>
          <p:spPr>
            <a:xfrm>
              <a:off x="8064" y="5724"/>
              <a:ext cx="4871" cy="628"/>
            </a:xfrm>
            <a:prstGeom prst="rect">
              <a:avLst/>
            </a:prstGeom>
            <a:noFill/>
          </p:spPr>
          <p:txBody>
            <a:bodyPr wrap="none" rtlCol="0" anchor="t">
              <a:spAutoFit/>
            </a:bodyPr>
            <a:p>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心理测验法 </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连线题：</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8544" y="6649"/>
              <a:ext cx="1008" cy="580"/>
            </a:xfrm>
            <a:prstGeom prst="rect">
              <a:avLst/>
            </a:prstGeom>
            <a:noFill/>
          </p:spPr>
          <p:txBody>
            <a:bodyPr wrap="none" rtlCol="0" anchor="t">
              <a:spAutoFit/>
            </a:bodyPr>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信度</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8544" y="7684"/>
              <a:ext cx="1008" cy="580"/>
            </a:xfrm>
            <a:prstGeom prst="rect">
              <a:avLst/>
            </a:prstGeom>
            <a:noFill/>
          </p:spPr>
          <p:txBody>
            <a:bodyPr wrap="none" rtlCol="0" anchor="t">
              <a:spAutoFit/>
            </a:bodyPr>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效度</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10273" y="7685"/>
              <a:ext cx="1368" cy="580"/>
            </a:xfrm>
            <a:prstGeom prst="rect">
              <a:avLst/>
            </a:prstGeom>
            <a:noFill/>
          </p:spPr>
          <p:txBody>
            <a:bodyPr wrap="none" rtlCol="0" anchor="t">
              <a:spAutoFit/>
            </a:bodyPr>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可靠性</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文本框 20"/>
            <p:cNvSpPr txBox="1"/>
            <p:nvPr/>
          </p:nvSpPr>
          <p:spPr>
            <a:xfrm>
              <a:off x="10273" y="6649"/>
              <a:ext cx="1368" cy="580"/>
            </a:xfrm>
            <a:prstGeom prst="rect">
              <a:avLst/>
            </a:prstGeom>
            <a:noFill/>
          </p:spPr>
          <p:txBody>
            <a:bodyPr wrap="none" rtlCol="0" anchor="t">
              <a:spAutoFit/>
            </a:bodyPr>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有效性</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23"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sz="2800"/>
              <a:t>0.3.2  </a:t>
            </a:r>
            <a:r>
              <a:rPr lang="zh-CN" altLang="en-US" sz="2800"/>
              <a:t>组织行为学的研究方法</a:t>
            </a:r>
            <a:endParaRPr lang="zh-CN" altLang="en-US" sz="2800"/>
          </a:p>
        </p:txBody>
      </p:sp>
      <p:sp>
        <p:nvSpPr>
          <p:cNvPr id="3" name="文本框 2"/>
          <p:cNvSpPr txBox="1"/>
          <p:nvPr/>
        </p:nvSpPr>
        <p:spPr>
          <a:xfrm>
            <a:off x="-27940" y="-222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0.3.2.5心理测验法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4605" y="2284730"/>
            <a:ext cx="6395720" cy="2289175"/>
            <a:chOff x="1870" y="5094"/>
            <a:chExt cx="10072" cy="3605"/>
          </a:xfrm>
        </p:grpSpPr>
        <p:sp>
          <p:nvSpPr>
            <p:cNvPr id="31" name="直接连接符 31"/>
            <p:cNvSpPr>
              <a:spLocks noChangeShapeType="1"/>
            </p:cNvSpPr>
            <p:nvPr/>
          </p:nvSpPr>
          <p:spPr bwMode="auto">
            <a:xfrm rot="16200000" flipV="1">
              <a:off x="4469" y="6891"/>
              <a:ext cx="3073" cy="1"/>
            </a:xfrm>
            <a:prstGeom prst="line">
              <a:avLst/>
            </a:prstGeom>
            <a:noFill/>
            <a:ln w="6350">
              <a:solidFill>
                <a:schemeClr val="tx1">
                  <a:lumMod val="95000"/>
                  <a:lumOff val="5000"/>
                </a:schemeClr>
              </a:solidFill>
              <a:bevel/>
            </a:ln>
          </p:spPr>
          <p:txBody>
            <a:bodyPr/>
            <a:p>
              <a:endParaRPr lang="zh-CN" altLang="en-US" sz="2000"/>
            </a:p>
          </p:txBody>
        </p:sp>
        <p:grpSp>
          <p:nvGrpSpPr>
            <p:cNvPr id="4" name="组合 3"/>
            <p:cNvGrpSpPr/>
            <p:nvPr/>
          </p:nvGrpSpPr>
          <p:grpSpPr>
            <a:xfrm>
              <a:off x="1870" y="5094"/>
              <a:ext cx="10072" cy="3605"/>
              <a:chOff x="6220" y="4762"/>
              <a:chExt cx="10072" cy="3605"/>
            </a:xfrm>
          </p:grpSpPr>
          <p:sp>
            <p:nvSpPr>
              <p:cNvPr id="12" name="圆角矩形 11"/>
              <p:cNvSpPr/>
              <p:nvPr/>
            </p:nvSpPr>
            <p:spPr>
              <a:xfrm>
                <a:off x="6220" y="6419"/>
                <a:ext cx="3697" cy="105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组织行为学的研究过程与研究方法</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0" name="直接箭头连接符 33"/>
              <p:cNvCxnSpPr>
                <a:cxnSpLocks noChangeShapeType="1"/>
              </p:cNvCxnSpPr>
              <p:nvPr/>
            </p:nvCxnSpPr>
            <p:spPr bwMode="auto">
              <a:xfrm rot="16200000">
                <a:off x="10658" y="4684"/>
                <a:ext cx="0" cy="675"/>
              </a:xfrm>
              <a:prstGeom prst="straightConnector1">
                <a:avLst/>
              </a:prstGeom>
              <a:noFill/>
              <a:ln w="6350">
                <a:solidFill>
                  <a:schemeClr val="tx1">
                    <a:lumMod val="95000"/>
                    <a:lumOff val="5000"/>
                  </a:schemeClr>
                </a:solidFill>
                <a:bevel/>
                <a:tailEnd type="arrow" w="med" len="med"/>
              </a:ln>
            </p:spPr>
          </p:cxnSp>
          <p:cxnSp>
            <p:nvCxnSpPr>
              <p:cNvPr id="32" name="直接箭头连接符 33"/>
              <p:cNvCxnSpPr>
                <a:cxnSpLocks noChangeShapeType="1"/>
              </p:cNvCxnSpPr>
              <p:nvPr/>
            </p:nvCxnSpPr>
            <p:spPr bwMode="auto">
              <a:xfrm rot="16200000">
                <a:off x="10658" y="7791"/>
                <a:ext cx="0" cy="605"/>
              </a:xfrm>
              <a:prstGeom prst="straightConnector1">
                <a:avLst/>
              </a:prstGeom>
              <a:noFill/>
              <a:ln w="6350">
                <a:solidFill>
                  <a:schemeClr val="tx1">
                    <a:lumMod val="95000"/>
                    <a:lumOff val="5000"/>
                  </a:schemeClr>
                </a:solidFill>
                <a:bevel/>
                <a:tailEnd type="arrow" w="med" len="med"/>
              </a:ln>
            </p:spPr>
          </p:cxnSp>
          <p:cxnSp>
            <p:nvCxnSpPr>
              <p:cNvPr id="34" name="直接连接符 33"/>
              <p:cNvCxnSpPr/>
              <p:nvPr/>
            </p:nvCxnSpPr>
            <p:spPr>
              <a:xfrm>
                <a:off x="9917" y="6942"/>
                <a:ext cx="517" cy="12"/>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10961" y="4762"/>
                <a:ext cx="5331" cy="52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组织行为学的研究过程</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961" y="7820"/>
                <a:ext cx="5331" cy="54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组织行为学的研究方法</a:t>
                </a:r>
                <a:endParaRPr lang="zh-CN" altLang="en-US" sz="2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grpSp>
      <p:sp>
        <p:nvSpPr>
          <p:cNvPr id="6" name="文本框 5"/>
          <p:cNvSpPr txBox="1"/>
          <p:nvPr/>
        </p:nvSpPr>
        <p:spPr>
          <a:xfrm>
            <a:off x="6621145" y="1969770"/>
            <a:ext cx="3597275" cy="645160"/>
          </a:xfrm>
          <a:prstGeom prst="rect">
            <a:avLst/>
          </a:prstGeom>
          <a:noFill/>
        </p:spPr>
        <p:txBody>
          <a:bodyPr wrap="square" rtlCol="0" anchor="t">
            <a:spAutoFit/>
          </a:bodyPr>
          <a:p>
            <a:r>
              <a:rPr lang="zh-CN" altLang="en-US">
                <a:solidFill>
                  <a:srgbClr val="CB061F"/>
                </a:solidFill>
                <a:latin typeface="微软雅黑" panose="020B0503020204020204" pitchFamily="34" charset="-122"/>
                <a:ea typeface="微软雅黑" panose="020B0503020204020204" pitchFamily="34" charset="-122"/>
                <a:sym typeface="+mn-ea"/>
              </a:rPr>
              <a:t>华莱士</a:t>
            </a:r>
            <a:r>
              <a:rPr lang="zh-CN" altLang="en-US">
                <a:latin typeface="微软雅黑" panose="020B0503020204020204" pitchFamily="34" charset="-122"/>
                <a:ea typeface="微软雅黑" panose="020B0503020204020204" pitchFamily="34" charset="-122"/>
                <a:sym typeface="+mn-ea"/>
              </a:rPr>
              <a:t>和</a:t>
            </a:r>
            <a:r>
              <a:rPr lang="zh-CN" altLang="en-US">
                <a:solidFill>
                  <a:srgbClr val="CB061F"/>
                </a:solidFill>
                <a:latin typeface="微软雅黑" panose="020B0503020204020204" pitchFamily="34" charset="-122"/>
                <a:ea typeface="微软雅黑" panose="020B0503020204020204" pitchFamily="34" charset="-122"/>
                <a:sym typeface="+mn-ea"/>
              </a:rPr>
              <a:t>西拉季</a:t>
            </a:r>
            <a:r>
              <a:rPr lang="zh-CN" altLang="en-US">
                <a:latin typeface="微软雅黑" panose="020B0503020204020204" pitchFamily="34" charset="-122"/>
                <a:ea typeface="微软雅黑" panose="020B0503020204020204" pitchFamily="34" charset="-122"/>
                <a:sym typeface="+mn-ea"/>
              </a:rPr>
              <a:t>把组织行为学的研究过程细分为【</a:t>
            </a:r>
            <a:r>
              <a:rPr lang="zh-CN" altLang="en-US">
                <a:solidFill>
                  <a:srgbClr val="CB061F"/>
                </a:solidFill>
                <a:latin typeface="微软雅黑" panose="020B0503020204020204" pitchFamily="34" charset="-122"/>
                <a:ea typeface="微软雅黑" panose="020B0503020204020204" pitchFamily="34" charset="-122"/>
                <a:sym typeface="+mn-ea"/>
              </a:rPr>
              <a:t>六</a:t>
            </a:r>
            <a:r>
              <a:rPr lang="zh-CN" altLang="en-US">
                <a:latin typeface="微软雅黑" panose="020B0503020204020204" pitchFamily="34" charset="-122"/>
                <a:ea typeface="微软雅黑" panose="020B0503020204020204" pitchFamily="34" charset="-122"/>
                <a:sym typeface="+mn-ea"/>
              </a:rPr>
              <a:t>】</a:t>
            </a:r>
            <a:r>
              <a:rPr lang="zh-CN" altLang="en-US" b="1" u="sng">
                <a:solidFill>
                  <a:srgbClr val="FF0000"/>
                </a:solidFill>
                <a:latin typeface="微软雅黑" panose="020B0503020204020204" pitchFamily="34" charset="-122"/>
                <a:ea typeface="微软雅黑" panose="020B0503020204020204" pitchFamily="34" charset="-122"/>
                <a:sym typeface="+mn-ea"/>
              </a:rPr>
              <a:t>个步骤</a:t>
            </a:r>
            <a:r>
              <a:rPr lang="zh-CN" altLang="en-US">
                <a:latin typeface="微软雅黑" panose="020B0503020204020204" pitchFamily="34" charset="-122"/>
                <a:ea typeface="微软雅黑" panose="020B0503020204020204" pitchFamily="34" charset="-122"/>
                <a:sym typeface="+mn-ea"/>
              </a:rPr>
              <a:t>。</a:t>
            </a:r>
            <a:endParaRPr lang="zh-CN" altLang="en-US"/>
          </a:p>
        </p:txBody>
      </p:sp>
      <p:grpSp>
        <p:nvGrpSpPr>
          <p:cNvPr id="15" name="组合 14"/>
          <p:cNvGrpSpPr/>
          <p:nvPr/>
        </p:nvGrpSpPr>
        <p:grpSpPr>
          <a:xfrm>
            <a:off x="6381115" y="3336925"/>
            <a:ext cx="1901190" cy="2372995"/>
            <a:chOff x="10049" y="4814"/>
            <a:chExt cx="3880" cy="5050"/>
          </a:xfrm>
        </p:grpSpPr>
        <p:grpSp>
          <p:nvGrpSpPr>
            <p:cNvPr id="11" name="组合 10"/>
            <p:cNvGrpSpPr/>
            <p:nvPr/>
          </p:nvGrpSpPr>
          <p:grpSpPr>
            <a:xfrm>
              <a:off x="10049" y="4814"/>
              <a:ext cx="3880" cy="4736"/>
              <a:chOff x="9732" y="420"/>
              <a:chExt cx="5107" cy="4736"/>
            </a:xfrm>
          </p:grpSpPr>
          <p:grpSp>
            <p:nvGrpSpPr>
              <p:cNvPr id="24" name="组合 23"/>
              <p:cNvGrpSpPr/>
              <p:nvPr/>
            </p:nvGrpSpPr>
            <p:grpSpPr>
              <a:xfrm>
                <a:off x="9732" y="736"/>
                <a:ext cx="1308" cy="4420"/>
                <a:chOff x="3008934" y="862806"/>
                <a:chExt cx="1315569" cy="4959627"/>
              </a:xfrm>
              <a:noFill/>
            </p:grpSpPr>
            <p:grpSp>
              <p:nvGrpSpPr>
                <p:cNvPr id="25" name="组合 30"/>
                <p:cNvGrpSpPr/>
                <p:nvPr/>
              </p:nvGrpSpPr>
              <p:grpSpPr bwMode="auto">
                <a:xfrm rot="16200000">
                  <a:off x="3482312" y="1094375"/>
                  <a:ext cx="1072139" cy="609005"/>
                  <a:chOff x="1367497" y="502333"/>
                  <a:chExt cx="3160660" cy="648072"/>
                </a:xfrm>
                <a:grpFill/>
              </p:grpSpPr>
              <p:cxnSp>
                <p:nvCxnSpPr>
                  <p:cNvPr id="7" name="直接箭头连接符 33"/>
                  <p:cNvCxnSpPr>
                    <a:cxnSpLocks noChangeShapeType="1"/>
                  </p:cNvCxnSpPr>
                  <p:nvPr/>
                </p:nvCxnSpPr>
                <p:spPr bwMode="auto">
                  <a:xfrm>
                    <a:off x="1367497" y="502333"/>
                    <a:ext cx="0" cy="648072"/>
                  </a:xfrm>
                  <a:prstGeom prst="straightConnector1">
                    <a:avLst/>
                  </a:prstGeom>
                  <a:grpFill/>
                  <a:ln w="6350">
                    <a:solidFill>
                      <a:schemeClr val="tx1">
                        <a:lumMod val="95000"/>
                        <a:lumOff val="5000"/>
                      </a:schemeClr>
                    </a:solidFill>
                    <a:bevel/>
                    <a:tailEnd type="arrow" w="med" len="med"/>
                  </a:ln>
                </p:spPr>
              </p:cxnSp>
              <p:cxnSp>
                <p:nvCxnSpPr>
                  <p:cNvPr id="38" name="直接箭头连接符 35"/>
                  <p:cNvCxnSpPr>
                    <a:cxnSpLocks noChangeShapeType="1"/>
                  </p:cNvCxnSpPr>
                  <p:nvPr/>
                </p:nvCxnSpPr>
                <p:spPr bwMode="auto">
                  <a:xfrm>
                    <a:off x="4528157" y="502333"/>
                    <a:ext cx="0" cy="648072"/>
                  </a:xfrm>
                  <a:prstGeom prst="straightConnector1">
                    <a:avLst/>
                  </a:prstGeom>
                  <a:grpFill/>
                  <a:ln w="6350">
                    <a:solidFill>
                      <a:schemeClr val="tx1">
                        <a:lumMod val="95000"/>
                        <a:lumOff val="5000"/>
                      </a:schemeClr>
                    </a:solidFill>
                    <a:bevel/>
                    <a:tailEnd type="arrow" w="med" len="med"/>
                  </a:ln>
                </p:spPr>
              </p:cxnSp>
            </p:grpSp>
            <p:grpSp>
              <p:nvGrpSpPr>
                <p:cNvPr id="26" name="组合 30"/>
                <p:cNvGrpSpPr/>
                <p:nvPr/>
              </p:nvGrpSpPr>
              <p:grpSpPr bwMode="auto">
                <a:xfrm rot="16200000">
                  <a:off x="1539377" y="3037308"/>
                  <a:ext cx="4959627" cy="610624"/>
                  <a:chOff x="-2844800" y="502334"/>
                  <a:chExt cx="14620949" cy="649795"/>
                </a:xfrm>
                <a:grpFill/>
              </p:grpSpPr>
              <p:sp>
                <p:nvSpPr>
                  <p:cNvPr id="33" name="直接连接符 31"/>
                  <p:cNvSpPr>
                    <a:spLocks noChangeShapeType="1"/>
                  </p:cNvSpPr>
                  <p:nvPr/>
                </p:nvSpPr>
                <p:spPr bwMode="auto">
                  <a:xfrm flipV="1">
                    <a:off x="-2844800" y="502334"/>
                    <a:ext cx="14620949" cy="1070"/>
                  </a:xfrm>
                  <a:prstGeom prst="line">
                    <a:avLst/>
                  </a:prstGeom>
                  <a:grpFill/>
                  <a:ln w="6350">
                    <a:solidFill>
                      <a:schemeClr val="tx1">
                        <a:lumMod val="95000"/>
                        <a:lumOff val="5000"/>
                      </a:schemeClr>
                    </a:solidFill>
                    <a:bevel/>
                  </a:ln>
                </p:spPr>
                <p:txBody>
                  <a:bodyPr/>
                  <a:p>
                    <a:endParaRPr lang="zh-CN" altLang="en-US" sz="2000"/>
                  </a:p>
                </p:txBody>
              </p:sp>
              <p:cxnSp>
                <p:nvCxnSpPr>
                  <p:cNvPr id="8" name="直接箭头连接符 32"/>
                  <p:cNvCxnSpPr>
                    <a:cxnSpLocks noChangeShapeType="1"/>
                  </p:cNvCxnSpPr>
                  <p:nvPr/>
                </p:nvCxnSpPr>
                <p:spPr bwMode="auto">
                  <a:xfrm>
                    <a:off x="0" y="504056"/>
                    <a:ext cx="1" cy="648072"/>
                  </a:xfrm>
                  <a:prstGeom prst="straightConnector1">
                    <a:avLst/>
                  </a:prstGeom>
                  <a:grpFill/>
                  <a:ln w="6350">
                    <a:solidFill>
                      <a:schemeClr val="tx1">
                        <a:lumMod val="95000"/>
                        <a:lumOff val="5000"/>
                      </a:schemeClr>
                    </a:solidFill>
                    <a:bevel/>
                    <a:tailEnd type="arrow" w="med" len="med"/>
                  </a:ln>
                </p:spPr>
              </p:cxnSp>
              <p:cxnSp>
                <p:nvCxnSpPr>
                  <p:cNvPr id="9" name="直接箭头连接符 33"/>
                  <p:cNvCxnSpPr>
                    <a:cxnSpLocks noChangeShapeType="1"/>
                  </p:cNvCxnSpPr>
                  <p:nvPr/>
                </p:nvCxnSpPr>
                <p:spPr bwMode="auto">
                  <a:xfrm>
                    <a:off x="2829304" y="502334"/>
                    <a:ext cx="0" cy="648072"/>
                  </a:xfrm>
                  <a:prstGeom prst="straightConnector1">
                    <a:avLst/>
                  </a:prstGeom>
                  <a:grpFill/>
                  <a:ln w="6350">
                    <a:solidFill>
                      <a:schemeClr val="tx1">
                        <a:lumMod val="95000"/>
                        <a:lumOff val="5000"/>
                      </a:schemeClr>
                    </a:solidFill>
                    <a:bevel/>
                    <a:tailEnd type="arrow" w="med" len="med"/>
                  </a:ln>
                </p:spPr>
              </p:cxnSp>
              <p:cxnSp>
                <p:nvCxnSpPr>
                  <p:cNvPr id="36" name="直接箭头连接符 35"/>
                  <p:cNvCxnSpPr>
                    <a:cxnSpLocks noChangeShapeType="1"/>
                  </p:cNvCxnSpPr>
                  <p:nvPr/>
                </p:nvCxnSpPr>
                <p:spPr bwMode="auto">
                  <a:xfrm>
                    <a:off x="5786179" y="504057"/>
                    <a:ext cx="0" cy="648072"/>
                  </a:xfrm>
                  <a:prstGeom prst="straightConnector1">
                    <a:avLst/>
                  </a:prstGeom>
                  <a:grpFill/>
                  <a:ln w="6350">
                    <a:solidFill>
                      <a:schemeClr val="tx1">
                        <a:lumMod val="95000"/>
                        <a:lumOff val="5000"/>
                      </a:schemeClr>
                    </a:solidFill>
                    <a:bevel/>
                    <a:tailEnd type="arrow" w="med" len="med"/>
                  </a:ln>
                </p:spPr>
              </p:cxnSp>
            </p:grpSp>
            <p:cxnSp>
              <p:nvCxnSpPr>
                <p:cNvPr id="28" name="直接连接符 27"/>
                <p:cNvCxnSpPr/>
                <p:nvPr/>
              </p:nvCxnSpPr>
              <p:spPr>
                <a:xfrm>
                  <a:off x="3008934" y="2894685"/>
                  <a:ext cx="704943" cy="0"/>
                </a:xfrm>
                <a:prstGeom prst="line">
                  <a:avLst/>
                </a:prstGeom>
                <a:grp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9" name="圆角矩形 38"/>
              <p:cNvSpPr/>
              <p:nvPr/>
            </p:nvSpPr>
            <p:spPr>
              <a:xfrm>
                <a:off x="11038" y="420"/>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观察法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0" name="圆角矩形 39"/>
              <p:cNvSpPr/>
              <p:nvPr/>
            </p:nvSpPr>
            <p:spPr>
              <a:xfrm>
                <a:off x="11038" y="1337"/>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None/>
                </a:pP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调查法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1" name="圆角矩形 40"/>
              <p:cNvSpPr/>
              <p:nvPr/>
            </p:nvSpPr>
            <p:spPr>
              <a:xfrm>
                <a:off x="11038" y="2212"/>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None/>
                </a:pP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个案分析法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4" name="圆角矩形 43"/>
              <p:cNvSpPr/>
              <p:nvPr/>
            </p:nvSpPr>
            <p:spPr>
              <a:xfrm>
                <a:off x="11038" y="3125"/>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实验法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5" name="圆角矩形 44"/>
              <p:cNvSpPr/>
              <p:nvPr/>
            </p:nvSpPr>
            <p:spPr>
              <a:xfrm>
                <a:off x="11038" y="4019"/>
                <a:ext cx="380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srgbClr val="FF0000"/>
                    </a:solidFill>
                    <a:latin typeface="微软雅黑" panose="020B0503020204020204" pitchFamily="34" charset="-122"/>
                    <a:ea typeface="微软雅黑" panose="020B0503020204020204" pitchFamily="34" charset="-122"/>
                    <a:sym typeface="+mn-ea"/>
                  </a:rPr>
                  <a:t>心理测验法</a:t>
                </a:r>
                <a:endParaRPr lang="zh-CN" altLang="en-US" sz="1600" b="1" spc="-4"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14" name="组合 13"/>
            <p:cNvGrpSpPr/>
            <p:nvPr/>
          </p:nvGrpSpPr>
          <p:grpSpPr>
            <a:xfrm>
              <a:off x="10581" y="9234"/>
              <a:ext cx="3180" cy="630"/>
              <a:chOff x="10581" y="9234"/>
              <a:chExt cx="3180" cy="630"/>
            </a:xfrm>
          </p:grpSpPr>
          <p:cxnSp>
            <p:nvCxnSpPr>
              <p:cNvPr id="10" name="直接箭头连接符 33"/>
              <p:cNvCxnSpPr>
                <a:cxnSpLocks noChangeShapeType="1"/>
              </p:cNvCxnSpPr>
              <p:nvPr/>
            </p:nvCxnSpPr>
            <p:spPr bwMode="auto">
              <a:xfrm rot="16200000">
                <a:off x="10884" y="9246"/>
                <a:ext cx="0" cy="606"/>
              </a:xfrm>
              <a:prstGeom prst="straightConnector1">
                <a:avLst/>
              </a:prstGeom>
              <a:noFill/>
              <a:ln w="6350">
                <a:solidFill>
                  <a:schemeClr val="tx1">
                    <a:lumMod val="95000"/>
                    <a:lumOff val="5000"/>
                  </a:schemeClr>
                </a:solidFill>
                <a:bevel/>
                <a:tailEnd type="arrow" w="med" len="med"/>
              </a:ln>
            </p:spPr>
          </p:cxnSp>
          <p:sp>
            <p:nvSpPr>
              <p:cNvPr id="13" name="圆角矩形 12"/>
              <p:cNvSpPr/>
              <p:nvPr/>
            </p:nvSpPr>
            <p:spPr>
              <a:xfrm>
                <a:off x="11187" y="9234"/>
                <a:ext cx="2575"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latin typeface="微软雅黑" panose="020B0503020204020204" pitchFamily="34" charset="-122"/>
                    <a:ea typeface="微软雅黑" panose="020B0503020204020204" pitchFamily="34" charset="-122"/>
                    <a:sym typeface="+mn-ea"/>
                  </a:rPr>
                  <a:t>实验法</a:t>
                </a:r>
                <a:endParaRPr lang="zh-CN" altLang="en-US" sz="16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sp>
        <p:nvSpPr>
          <p:cNvPr id="2" name="文本框 1"/>
          <p:cNvSpPr txBox="1"/>
          <p:nvPr/>
        </p:nvSpPr>
        <p:spPr>
          <a:xfrm>
            <a:off x="8394700" y="3086735"/>
            <a:ext cx="2646680" cy="922020"/>
          </a:xfrm>
          <a:prstGeom prst="rect">
            <a:avLst/>
          </a:prstGeom>
          <a:noFill/>
        </p:spPr>
        <p:txBody>
          <a:bodyPr wrap="square" rtlCol="0" anchor="t">
            <a:spAutoFit/>
          </a:bodyPr>
          <a:p>
            <a:pPr fontAlgn="auto">
              <a:lnSpc>
                <a:spcPct val="150000"/>
              </a:lnSpc>
            </a:pPr>
            <a:r>
              <a:rPr lang="zh-CN" altLang="en-US" b="1" u="sng" dirty="0">
                <a:solidFill>
                  <a:srgbClr val="FF0000"/>
                </a:solidFill>
                <a:latin typeface="微软雅黑" panose="020B0503020204020204" pitchFamily="34" charset="-122"/>
                <a:ea typeface="微软雅黑" panose="020B0503020204020204" pitchFamily="34" charset="-122"/>
                <a:sym typeface="+mn-ea"/>
              </a:rPr>
              <a:t>心理测验</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是使个体行为量化的主要工具</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nvGrpSpPr>
          <p:cNvPr id="16" name="组合 15"/>
          <p:cNvGrpSpPr/>
          <p:nvPr/>
        </p:nvGrpSpPr>
        <p:grpSpPr>
          <a:xfrm>
            <a:off x="8394700" y="4317365"/>
            <a:ext cx="3093085" cy="1613535"/>
            <a:chOff x="8064" y="5724"/>
            <a:chExt cx="4871" cy="2541"/>
          </a:xfrm>
        </p:grpSpPr>
        <p:sp>
          <p:nvSpPr>
            <p:cNvPr id="17" name="文本框 16"/>
            <p:cNvSpPr txBox="1"/>
            <p:nvPr/>
          </p:nvSpPr>
          <p:spPr>
            <a:xfrm>
              <a:off x="8064" y="5724"/>
              <a:ext cx="4871" cy="628"/>
            </a:xfrm>
            <a:prstGeom prst="rect">
              <a:avLst/>
            </a:prstGeom>
            <a:noFill/>
          </p:spPr>
          <p:txBody>
            <a:bodyPr wrap="none" rtlCol="0" anchor="t">
              <a:spAutoFit/>
            </a:bodyPr>
            <a:p>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心理测验法 </a:t>
              </a:r>
              <a:r>
                <a:rPr lang="en-US" altLang="zh-CN" sz="2000" b="1">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rPr>
                <a:t>连线题：</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8544" y="6649"/>
              <a:ext cx="1008" cy="580"/>
            </a:xfrm>
            <a:prstGeom prst="rect">
              <a:avLst/>
            </a:prstGeom>
            <a:noFill/>
          </p:spPr>
          <p:txBody>
            <a:bodyPr wrap="none" rtlCol="0" anchor="t">
              <a:spAutoFit/>
            </a:bodyPr>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信度</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8544" y="7684"/>
              <a:ext cx="1008" cy="580"/>
            </a:xfrm>
            <a:prstGeom prst="rect">
              <a:avLst/>
            </a:prstGeom>
            <a:noFill/>
          </p:spPr>
          <p:txBody>
            <a:bodyPr wrap="none" rtlCol="0" anchor="t">
              <a:spAutoFit/>
            </a:bodyPr>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效度</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10273" y="7685"/>
              <a:ext cx="1368" cy="580"/>
            </a:xfrm>
            <a:prstGeom prst="rect">
              <a:avLst/>
            </a:prstGeom>
            <a:noFill/>
          </p:spPr>
          <p:txBody>
            <a:bodyPr wrap="none" rtlCol="0" anchor="t">
              <a:spAutoFit/>
            </a:bodyPr>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可靠性</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1" name="文本框 20"/>
            <p:cNvSpPr txBox="1"/>
            <p:nvPr/>
          </p:nvSpPr>
          <p:spPr>
            <a:xfrm>
              <a:off x="10273" y="6649"/>
              <a:ext cx="1368" cy="580"/>
            </a:xfrm>
            <a:prstGeom prst="rect">
              <a:avLst/>
            </a:prstGeom>
            <a:noFill/>
          </p:spPr>
          <p:txBody>
            <a:bodyPr wrap="none" rtlCol="0" anchor="t">
              <a:spAutoFit/>
            </a:bodyPr>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rPr>
                <a:t>有效性</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cxnSp>
        <p:nvCxnSpPr>
          <p:cNvPr id="22" name="直接连接符 21"/>
          <p:cNvCxnSpPr>
            <a:stCxn id="18" idx="3"/>
            <a:endCxn id="20" idx="1"/>
          </p:cNvCxnSpPr>
          <p:nvPr/>
        </p:nvCxnSpPr>
        <p:spPr>
          <a:xfrm>
            <a:off x="9339580" y="5088890"/>
            <a:ext cx="457835" cy="657860"/>
          </a:xfrm>
          <a:prstGeom prst="line">
            <a:avLst/>
          </a:prstGeom>
          <a:ln w="19050">
            <a:solidFill>
              <a:srgbClr val="CB061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21" idx="1"/>
          </p:cNvCxnSpPr>
          <p:nvPr/>
        </p:nvCxnSpPr>
        <p:spPr>
          <a:xfrm flipV="1">
            <a:off x="9339580" y="5088890"/>
            <a:ext cx="457835" cy="621665"/>
          </a:xfrm>
          <a:prstGeom prst="line">
            <a:avLst/>
          </a:prstGeom>
          <a:ln w="19050">
            <a:solidFill>
              <a:srgbClr val="CB061F"/>
            </a:solidFill>
          </a:ln>
        </p:spPr>
        <p:style>
          <a:lnRef idx="1">
            <a:schemeClr val="accent1"/>
          </a:lnRef>
          <a:fillRef idx="0">
            <a:schemeClr val="accent1"/>
          </a:fillRef>
          <a:effectRef idx="0">
            <a:schemeClr val="accent1"/>
          </a:effectRef>
          <a:fontRef idx="minor">
            <a:schemeClr val="tx1"/>
          </a:fontRef>
        </p:style>
      </p:cxnSp>
      <p:sp>
        <p:nvSpPr>
          <p:cNvPr id="29"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sz="2800"/>
              <a:t>0.3.2  </a:t>
            </a:r>
            <a:r>
              <a:rPr lang="zh-CN" altLang="en-US" sz="2800"/>
              <a:t>组织行为学的研究方法</a:t>
            </a:r>
            <a:endParaRPr lang="zh-CN" altLang="en-US" sz="2800"/>
          </a:p>
        </p:txBody>
      </p:sp>
      <p:sp>
        <p:nvSpPr>
          <p:cNvPr id="3" name="文本框 2"/>
          <p:cNvSpPr txBox="1"/>
          <p:nvPr/>
        </p:nvSpPr>
        <p:spPr>
          <a:xfrm>
            <a:off x="-27940" y="-222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0.3.2.5心理测验法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p>
            <a:r>
              <a:rPr lang="en-US" sz="2800"/>
              <a:t>知识框架</a:t>
            </a:r>
            <a:endParaRPr lang="en-US" sz="2800"/>
          </a:p>
        </p:txBody>
      </p:sp>
      <p:grpSp>
        <p:nvGrpSpPr>
          <p:cNvPr id="26" name="组合 25"/>
          <p:cNvGrpSpPr/>
          <p:nvPr/>
        </p:nvGrpSpPr>
        <p:grpSpPr>
          <a:xfrm>
            <a:off x="6097905" y="850900"/>
            <a:ext cx="3660140" cy="1558290"/>
            <a:chOff x="9895" y="3054"/>
            <a:chExt cx="6410" cy="2419"/>
          </a:xfrm>
        </p:grpSpPr>
        <p:cxnSp>
          <p:nvCxnSpPr>
            <p:cNvPr id="6"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85000"/>
                  <a:lumOff val="15000"/>
                </a:schemeClr>
              </a:solidFill>
              <a:bevel/>
              <a:tailEnd type="arrow" w="med" len="med"/>
            </a:ln>
          </p:spPr>
        </p:cxnSp>
        <p:sp>
          <p:nvSpPr>
            <p:cNvPr id="11" name="直接连接符 31"/>
            <p:cNvSpPr>
              <a:spLocks noChangeShapeType="1"/>
            </p:cNvSpPr>
            <p:nvPr/>
          </p:nvSpPr>
          <p:spPr bwMode="auto">
            <a:xfrm rot="16200000" flipV="1">
              <a:off x="9460" y="4281"/>
              <a:ext cx="1747" cy="1"/>
            </a:xfrm>
            <a:prstGeom prst="line">
              <a:avLst/>
            </a:prstGeom>
            <a:noFill/>
            <a:ln w="6350">
              <a:solidFill>
                <a:schemeClr val="tx1">
                  <a:lumMod val="85000"/>
                  <a:lumOff val="15000"/>
                </a:schemeClr>
              </a:solidFill>
              <a:bevel/>
            </a:ln>
          </p:spPr>
          <p:txBody>
            <a:bodyPr/>
            <a:p>
              <a:endParaRPr lang="zh-CN" altLang="en-US" sz="2000"/>
            </a:p>
          </p:txBody>
        </p:sp>
        <p:cxnSp>
          <p:nvCxnSpPr>
            <p:cNvPr id="15"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85000"/>
                  <a:lumOff val="15000"/>
                </a:schemeClr>
              </a:solidFill>
              <a:bevel/>
              <a:tailEnd type="arrow" w="med" len="med"/>
            </a:ln>
          </p:spPr>
        </p:cxnSp>
        <p:cxnSp>
          <p:nvCxnSpPr>
            <p:cNvPr id="16" name="直接箭头连接符 15"/>
            <p:cNvCxnSpPr>
              <a:cxnSpLocks noChangeShapeType="1"/>
            </p:cNvCxnSpPr>
            <p:nvPr/>
          </p:nvCxnSpPr>
          <p:spPr bwMode="auto">
            <a:xfrm rot="16200000">
              <a:off x="10673" y="3961"/>
              <a:ext cx="0" cy="605"/>
            </a:xfrm>
            <a:prstGeom prst="straightConnector1">
              <a:avLst/>
            </a:prstGeom>
            <a:noFill/>
            <a:ln w="6350">
              <a:solidFill>
                <a:schemeClr val="tx1">
                  <a:lumMod val="85000"/>
                  <a:lumOff val="15000"/>
                </a:schemeClr>
              </a:solidFill>
              <a:bevel/>
              <a:tailEnd type="arrow" w="med" len="med"/>
            </a:ln>
          </p:spPr>
        </p:cxnSp>
        <p:cxnSp>
          <p:nvCxnSpPr>
            <p:cNvPr id="18" name="直接连接符 17"/>
            <p:cNvCxnSpPr/>
            <p:nvPr/>
          </p:nvCxnSpPr>
          <p:spPr>
            <a:xfrm>
              <a:off x="9895" y="4235"/>
              <a:ext cx="517" cy="19"/>
            </a:xfrm>
            <a:prstGeom prst="line">
              <a:avLst/>
            </a:prstGeom>
            <a:no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5331" cy="63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4" y="3929"/>
              <a:ext cx="5331" cy="63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36" y="4842"/>
              <a:ext cx="5331" cy="63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nvGrpSpPr>
          <p:cNvPr id="2" name="组合 1"/>
          <p:cNvGrpSpPr/>
          <p:nvPr/>
        </p:nvGrpSpPr>
        <p:grpSpPr>
          <a:xfrm>
            <a:off x="6240780" y="2644140"/>
            <a:ext cx="3660140" cy="1537335"/>
            <a:chOff x="9895" y="3054"/>
            <a:chExt cx="6410" cy="2419"/>
          </a:xfrm>
        </p:grpSpPr>
        <p:cxnSp>
          <p:nvCxnSpPr>
            <p:cNvPr id="4"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85000"/>
                  <a:lumOff val="15000"/>
                </a:schemeClr>
              </a:solidFill>
              <a:bevel/>
              <a:tailEnd type="arrow" w="med" len="med"/>
            </a:ln>
          </p:spPr>
        </p:cxnSp>
        <p:sp>
          <p:nvSpPr>
            <p:cNvPr id="9" name="直接连接符 31"/>
            <p:cNvSpPr>
              <a:spLocks noChangeShapeType="1"/>
            </p:cNvSpPr>
            <p:nvPr/>
          </p:nvSpPr>
          <p:spPr bwMode="auto">
            <a:xfrm rot="16200000" flipV="1">
              <a:off x="9460" y="4281"/>
              <a:ext cx="1747" cy="1"/>
            </a:xfrm>
            <a:prstGeom prst="line">
              <a:avLst/>
            </a:prstGeom>
            <a:noFill/>
            <a:ln w="6350">
              <a:solidFill>
                <a:schemeClr val="tx1">
                  <a:lumMod val="85000"/>
                  <a:lumOff val="15000"/>
                </a:schemeClr>
              </a:solidFill>
              <a:bevel/>
            </a:ln>
          </p:spPr>
          <p:txBody>
            <a:bodyPr/>
            <a:p>
              <a:endParaRPr lang="zh-CN" altLang="en-US" sz="2000"/>
            </a:p>
          </p:txBody>
        </p:sp>
        <p:cxnSp>
          <p:nvCxnSpPr>
            <p:cNvPr id="17"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85000"/>
                  <a:lumOff val="15000"/>
                </a:schemeClr>
              </a:solidFill>
              <a:bevel/>
              <a:tailEnd type="arrow" w="med" len="med"/>
            </a:ln>
          </p:spPr>
        </p:cxnSp>
        <p:cxnSp>
          <p:nvCxnSpPr>
            <p:cNvPr id="19" name="直接箭头连接符 18"/>
            <p:cNvCxnSpPr>
              <a:cxnSpLocks noChangeShapeType="1"/>
            </p:cNvCxnSpPr>
            <p:nvPr/>
          </p:nvCxnSpPr>
          <p:spPr bwMode="auto">
            <a:xfrm rot="16200000">
              <a:off x="10673" y="3961"/>
              <a:ext cx="0" cy="605"/>
            </a:xfrm>
            <a:prstGeom prst="straightConnector1">
              <a:avLst/>
            </a:prstGeom>
            <a:noFill/>
            <a:ln w="6350">
              <a:solidFill>
                <a:schemeClr val="tx1">
                  <a:lumMod val="85000"/>
                  <a:lumOff val="15000"/>
                </a:schemeClr>
              </a:solidFill>
              <a:bevel/>
              <a:tailEnd type="arrow" w="med" len="med"/>
            </a:ln>
          </p:spPr>
        </p:cxnSp>
        <p:cxnSp>
          <p:nvCxnSpPr>
            <p:cNvPr id="20" name="直接连接符 19"/>
            <p:cNvCxnSpPr/>
            <p:nvPr/>
          </p:nvCxnSpPr>
          <p:spPr>
            <a:xfrm>
              <a:off x="9895" y="4235"/>
              <a:ext cx="517" cy="19"/>
            </a:xfrm>
            <a:prstGeom prst="line">
              <a:avLst/>
            </a:prstGeom>
            <a:no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0974" y="3054"/>
              <a:ext cx="5331" cy="63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组织行为学的学科基础</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3" name="圆角矩形 22"/>
            <p:cNvSpPr/>
            <p:nvPr/>
          </p:nvSpPr>
          <p:spPr>
            <a:xfrm>
              <a:off x="10974" y="3929"/>
              <a:ext cx="5331" cy="63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组织行为学的产生</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8" name="圆角矩形 27"/>
            <p:cNvSpPr/>
            <p:nvPr/>
          </p:nvSpPr>
          <p:spPr>
            <a:xfrm>
              <a:off x="10974" y="4842"/>
              <a:ext cx="5331" cy="63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组织行为学的发展</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nvGrpSpPr>
          <p:cNvPr id="38" name="组合 37"/>
          <p:cNvGrpSpPr/>
          <p:nvPr/>
        </p:nvGrpSpPr>
        <p:grpSpPr>
          <a:xfrm>
            <a:off x="838200" y="1425711"/>
            <a:ext cx="9438005" cy="4182524"/>
            <a:chOff x="1320" y="2245"/>
            <a:chExt cx="14863" cy="6587"/>
          </a:xfrm>
        </p:grpSpPr>
        <p:grpSp>
          <p:nvGrpSpPr>
            <p:cNvPr id="5" name="组合 4"/>
            <p:cNvGrpSpPr/>
            <p:nvPr/>
          </p:nvGrpSpPr>
          <p:grpSpPr>
            <a:xfrm>
              <a:off x="1320" y="2245"/>
              <a:ext cx="8596" cy="6121"/>
              <a:chOff x="2580" y="1821"/>
              <a:chExt cx="10287" cy="7000"/>
            </a:xfrm>
          </p:grpSpPr>
          <p:grpSp>
            <p:nvGrpSpPr>
              <p:cNvPr id="14" name="组合 13"/>
              <p:cNvGrpSpPr/>
              <p:nvPr/>
            </p:nvGrpSpPr>
            <p:grpSpPr>
              <a:xfrm>
                <a:off x="2580" y="1821"/>
                <a:ext cx="10287" cy="7000"/>
                <a:chOff x="3817" y="2099"/>
                <a:chExt cx="10287" cy="7000"/>
              </a:xfrm>
            </p:grpSpPr>
            <p:sp>
              <p:nvSpPr>
                <p:cNvPr id="27" name="圆角矩形 26"/>
                <p:cNvSpPr/>
                <p:nvPr/>
              </p:nvSpPr>
              <p:spPr>
                <a:xfrm>
                  <a:off x="3817" y="5302"/>
                  <a:ext cx="1564"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ts val="3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绪论</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圆角矩形 42"/>
                <p:cNvSpPr/>
                <p:nvPr/>
              </p:nvSpPr>
              <p:spPr>
                <a:xfrm>
                  <a:off x="6431" y="5238"/>
                  <a:ext cx="7671"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7"/>
                <p:cNvSpPr/>
                <p:nvPr/>
              </p:nvSpPr>
              <p:spPr>
                <a:xfrm>
                  <a:off x="6058" y="2099"/>
                  <a:ext cx="7671" cy="7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组织行为学的概念和研究内容</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0" name="曲线连接符 9"/>
                <p:cNvCxnSpPr/>
                <p:nvPr/>
              </p:nvCxnSpPr>
              <p:spPr>
                <a:xfrm flipV="1">
                  <a:off x="5381" y="5676"/>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2" y="8303"/>
                  <a:ext cx="7672"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组织行为学的研究过程与研究方法</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3" name="曲线连接符 12"/>
                <p:cNvCxnSpPr>
                  <a:endCxn id="12" idx="1"/>
                </p:cNvCxnSpPr>
                <p:nvPr/>
              </p:nvCxnSpPr>
              <p:spPr>
                <a:xfrm rot="5400000" flipV="1">
                  <a:off x="4448" y="6716"/>
                  <a:ext cx="2917" cy="1050"/>
                </a:xfrm>
                <a:prstGeom prst="curvedConnector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7" name="曲线连接符 6"/>
              <p:cNvCxnSpPr>
                <a:endCxn id="8" idx="1"/>
              </p:cNvCxnSpPr>
              <p:nvPr/>
            </p:nvCxnSpPr>
            <p:spPr>
              <a:xfrm rot="16200000">
                <a:off x="2867" y="3466"/>
                <a:ext cx="3232" cy="677"/>
              </a:xfrm>
              <a:prstGeom prst="curvedConnector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9828" y="7316"/>
              <a:ext cx="6355" cy="1516"/>
              <a:chOff x="9806" y="4831"/>
              <a:chExt cx="6355" cy="2411"/>
            </a:xfrm>
          </p:grpSpPr>
          <p:cxnSp>
            <p:nvCxnSpPr>
              <p:cNvPr id="30" name="直接箭头连接符 33"/>
              <p:cNvCxnSpPr>
                <a:cxnSpLocks noChangeShapeType="1"/>
              </p:cNvCxnSpPr>
              <p:nvPr/>
            </p:nvCxnSpPr>
            <p:spPr bwMode="auto">
              <a:xfrm rot="16200000">
                <a:off x="10558" y="4809"/>
                <a:ext cx="0" cy="675"/>
              </a:xfrm>
              <a:prstGeom prst="straightConnector1">
                <a:avLst/>
              </a:prstGeom>
              <a:noFill/>
              <a:ln w="6350">
                <a:solidFill>
                  <a:schemeClr val="tx1">
                    <a:lumMod val="85000"/>
                    <a:lumOff val="15000"/>
                  </a:schemeClr>
                </a:solidFill>
                <a:bevel/>
                <a:tailEnd type="arrow" w="med" len="med"/>
              </a:ln>
            </p:spPr>
          </p:cxnSp>
          <p:sp>
            <p:nvSpPr>
              <p:cNvPr id="31" name="直接连接符 31"/>
              <p:cNvSpPr>
                <a:spLocks noChangeShapeType="1"/>
              </p:cNvSpPr>
              <p:nvPr/>
            </p:nvSpPr>
            <p:spPr bwMode="auto">
              <a:xfrm rot="16200000" flipV="1">
                <a:off x="9353" y="6013"/>
                <a:ext cx="1737" cy="1"/>
              </a:xfrm>
              <a:prstGeom prst="line">
                <a:avLst/>
              </a:prstGeom>
              <a:noFill/>
              <a:ln w="6350">
                <a:solidFill>
                  <a:schemeClr val="tx1">
                    <a:lumMod val="85000"/>
                    <a:lumOff val="15000"/>
                  </a:schemeClr>
                </a:solidFill>
                <a:bevel/>
              </a:ln>
            </p:spPr>
            <p:txBody>
              <a:bodyPr/>
              <a:p>
                <a:endParaRPr lang="zh-CN" altLang="en-US" sz="2000"/>
              </a:p>
            </p:txBody>
          </p:sp>
          <p:cxnSp>
            <p:nvCxnSpPr>
              <p:cNvPr id="32" name="直接箭头连接符 33"/>
              <p:cNvCxnSpPr>
                <a:cxnSpLocks noChangeShapeType="1"/>
              </p:cNvCxnSpPr>
              <p:nvPr/>
            </p:nvCxnSpPr>
            <p:spPr bwMode="auto">
              <a:xfrm rot="16200000">
                <a:off x="10564" y="6506"/>
                <a:ext cx="0" cy="605"/>
              </a:xfrm>
              <a:prstGeom prst="straightConnector1">
                <a:avLst/>
              </a:prstGeom>
              <a:noFill/>
              <a:ln w="6350">
                <a:solidFill>
                  <a:schemeClr val="tx1">
                    <a:lumMod val="85000"/>
                    <a:lumOff val="15000"/>
                  </a:schemeClr>
                </a:solidFill>
                <a:bevel/>
                <a:tailEnd type="arrow" w="med" len="med"/>
              </a:ln>
            </p:spPr>
          </p:cxnSp>
          <p:cxnSp>
            <p:nvCxnSpPr>
              <p:cNvPr id="34" name="直接连接符 33"/>
              <p:cNvCxnSpPr/>
              <p:nvPr/>
            </p:nvCxnSpPr>
            <p:spPr>
              <a:xfrm flipV="1">
                <a:off x="9806" y="5849"/>
                <a:ext cx="443" cy="78"/>
              </a:xfrm>
              <a:prstGeom prst="line">
                <a:avLst/>
              </a:prstGeom>
              <a:no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10830" y="4831"/>
                <a:ext cx="5331" cy="82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组织行为学的研究过程</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830" y="6372"/>
                <a:ext cx="5331" cy="87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组织行为学的研究方法</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文本占位符 2"/>
          <p:cNvSpPr>
            <a:spLocks noGrp="1"/>
          </p:cNvSpPr>
          <p:nvPr>
            <p:ph type="body" idx="13"/>
          </p:nvPr>
        </p:nvSpPr>
        <p:spPr/>
        <p:txBody>
          <a:bodyPr/>
          <a:lstStyle/>
          <a:p>
            <a:endParaRPr lang="zh-CN" altLang="en-US"/>
          </a:p>
        </p:txBody>
      </p:sp>
      <p:pic>
        <p:nvPicPr>
          <p:cNvPr id="5" name="图片 4"/>
          <p:cNvPicPr>
            <a:picLocks noChangeAspect="1"/>
          </p:cNvPicPr>
          <p:nvPr/>
        </p:nvPicPr>
        <p:blipFill>
          <a:blip r:embed="rId1"/>
          <a:srcRect r="-58" b="19053"/>
          <a:stretch>
            <a:fillRect/>
          </a:stretch>
        </p:blipFill>
        <p:spPr>
          <a:xfrm>
            <a:off x="3175" y="-17145"/>
            <a:ext cx="12192000" cy="6892925"/>
          </a:xfrm>
          <a:prstGeom prst="rect">
            <a:avLst/>
          </a:prstGeom>
        </p:spPr>
      </p:pic>
      <p:sp>
        <p:nvSpPr>
          <p:cNvPr id="6" name="矩形 5"/>
          <p:cNvSpPr/>
          <p:nvPr/>
        </p:nvSpPr>
        <p:spPr>
          <a:xfrm>
            <a:off x="-26670" y="2413000"/>
            <a:ext cx="12245340" cy="2031365"/>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a:solidFill>
                  <a:schemeClr val="tx1">
                    <a:lumMod val="95000"/>
                    <a:lumOff val="5000"/>
                  </a:schemeClr>
                </a:solidFill>
                <a:latin typeface="方正隶变_GBK" panose="02000000000000000000" charset="-122"/>
                <a:ea typeface="方正隶变_GBK" panose="02000000000000000000" charset="-122"/>
                <a:cs typeface="方正隶变_GBK" panose="02000000000000000000" charset="-122"/>
              </a:rPr>
              <a:t>第一章  个性与个体行为分析</a:t>
            </a:r>
            <a:endParaRPr lang="zh-CN" altLang="en-US" sz="6000" b="1">
              <a:solidFill>
                <a:schemeClr val="tx1">
                  <a:lumMod val="95000"/>
                  <a:lumOff val="5000"/>
                </a:schemeClr>
              </a:solidFill>
              <a:latin typeface="方正隶变_GBK" panose="02000000000000000000" charset="-122"/>
              <a:ea typeface="方正隶变_GBK" panose="02000000000000000000" charset="-122"/>
              <a:cs typeface="方正隶变_GBK" panose="02000000000000000000"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3"/>
          </p:nvPr>
        </p:nvSpPr>
        <p:spPr/>
        <p:txBody>
          <a:bodyPr/>
          <a:lstStyle/>
          <a:p>
            <a:r>
              <a:rPr lang="zh-CN" altLang="en-US" dirty="0"/>
              <a:t>第一章 个性与个性行为分析</a:t>
            </a:r>
            <a:endParaRPr lang="zh-CN" altLang="en-US" dirty="0"/>
          </a:p>
        </p:txBody>
      </p:sp>
      <p:cxnSp>
        <p:nvCxnSpPr>
          <p:cNvPr id="7" name="曲线连接符 6"/>
          <p:cNvCxnSpPr>
            <a:stCxn id="27" idx="3"/>
            <a:endCxn id="8" idx="1"/>
          </p:cNvCxnSpPr>
          <p:nvPr/>
        </p:nvCxnSpPr>
        <p:spPr>
          <a:xfrm flipV="1">
            <a:off x="4431567" y="2614295"/>
            <a:ext cx="668020" cy="99091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352452" y="2361565"/>
            <a:ext cx="8140065" cy="2400935"/>
            <a:chOff x="532" y="3743"/>
            <a:chExt cx="12819" cy="3781"/>
          </a:xfrm>
        </p:grpSpPr>
        <p:sp>
          <p:nvSpPr>
            <p:cNvPr id="27" name="圆角矩形 26"/>
            <p:cNvSpPr/>
            <p:nvPr/>
          </p:nvSpPr>
          <p:spPr>
            <a:xfrm>
              <a:off x="532" y="4983"/>
              <a:ext cx="4849" cy="14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zh-CN" altLang="en-US" sz="2400"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第一章  </a:t>
              </a:r>
              <a:endParaRPr lang="zh-CN" altLang="en-US" sz="2400"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a:p>
              <a:pPr algn="ctr">
                <a:lnSpc>
                  <a:spcPts val="3000"/>
                </a:lnSpc>
              </a:pPr>
              <a:r>
                <a:rPr lang="zh-CN" altLang="en-US" sz="2400"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个性与个体行为分析</a:t>
              </a:r>
              <a:endParaRPr lang="zh-CN" altLang="en-US" sz="2400"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43" name="圆角矩形 42"/>
            <p:cNvSpPr/>
            <p:nvPr/>
          </p:nvSpPr>
          <p:spPr>
            <a:xfrm>
              <a:off x="6433" y="5301"/>
              <a:ext cx="5178"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关于个体行为的解释</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8" name="圆角矩形 7"/>
            <p:cNvSpPr/>
            <p:nvPr/>
          </p:nvSpPr>
          <p:spPr>
            <a:xfrm>
              <a:off x="6433" y="3743"/>
              <a:ext cx="5177"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人性假设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6918" cy="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 </a:t>
              </a:r>
              <a:r>
                <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影响人的行为的心理因素分析</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702"/>
              <a:ext cx="1052" cy="1469"/>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曲线连接符 6"/>
          <p:cNvCxnSpPr>
            <a:stCxn id="27" idx="3"/>
            <a:endCxn id="8" idx="1"/>
          </p:cNvCxnSpPr>
          <p:nvPr/>
        </p:nvCxnSpPr>
        <p:spPr>
          <a:xfrm flipV="1">
            <a:off x="2646680" y="2407920"/>
            <a:ext cx="562610" cy="87693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54610" y="1085215"/>
            <a:ext cx="9395460" cy="3182620"/>
            <a:chOff x="86" y="1709"/>
            <a:chExt cx="14796" cy="5012"/>
          </a:xfrm>
        </p:grpSpPr>
        <p:grpSp>
          <p:nvGrpSpPr>
            <p:cNvPr id="30" name="组合 29"/>
            <p:cNvGrpSpPr/>
            <p:nvPr/>
          </p:nvGrpSpPr>
          <p:grpSpPr>
            <a:xfrm>
              <a:off x="86" y="1709"/>
              <a:ext cx="14796" cy="5012"/>
              <a:chOff x="86" y="1709"/>
              <a:chExt cx="14796" cy="5012"/>
            </a:xfrm>
          </p:grpSpPr>
          <p:grpSp>
            <p:nvGrpSpPr>
              <p:cNvPr id="14" name="组合 13"/>
              <p:cNvGrpSpPr/>
              <p:nvPr/>
            </p:nvGrpSpPr>
            <p:grpSpPr>
              <a:xfrm>
                <a:off x="86" y="3510"/>
                <a:ext cx="10792" cy="3211"/>
                <a:chOff x="532" y="3743"/>
                <a:chExt cx="12819" cy="3781"/>
              </a:xfrm>
            </p:grpSpPr>
            <p:sp>
              <p:nvSpPr>
                <p:cNvPr id="27" name="圆角矩形 26"/>
                <p:cNvSpPr/>
                <p:nvPr/>
              </p:nvSpPr>
              <p:spPr>
                <a:xfrm>
                  <a:off x="532" y="4983"/>
                  <a:ext cx="4849" cy="143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zh-CN" altLang="en-US" sz="2000"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第一章  </a:t>
                  </a:r>
                  <a:endParaRPr lang="zh-CN" altLang="en-US" sz="2000"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a:p>
                  <a:pPr algn="ctr">
                    <a:lnSpc>
                      <a:spcPts val="3000"/>
                    </a:lnSpc>
                  </a:pPr>
                  <a:r>
                    <a:rPr lang="zh-CN" altLang="en-US" sz="2000"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个性与个体行为分析</a:t>
                  </a:r>
                  <a:endParaRPr lang="zh-CN" altLang="en-US" sz="2000"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43" name="圆角矩形 42"/>
                <p:cNvSpPr/>
                <p:nvPr/>
              </p:nvSpPr>
              <p:spPr>
                <a:xfrm>
                  <a:off x="6433" y="5301"/>
                  <a:ext cx="5178"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关于个体行为的解释</a:t>
                  </a:r>
                  <a:endParaRPr lang="zh-CN" altLang="en-US" sz="20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8" name="圆角矩形 7"/>
                <p:cNvSpPr/>
                <p:nvPr/>
              </p:nvSpPr>
              <p:spPr>
                <a:xfrm>
                  <a:off x="6433" y="3743"/>
                  <a:ext cx="5076" cy="66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人性假设</a:t>
                  </a:r>
                  <a:endParaRPr lang="zh-CN" altLang="en-US" sz="20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6918" cy="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 </a:t>
                  </a:r>
                  <a:r>
                    <a:rPr lang="zh-CN" altLang="en-US" sz="20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影响人的行为的心理因素分析</a:t>
                  </a:r>
                  <a:endParaRPr lang="zh-CN" altLang="en-US" sz="20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702"/>
                  <a:ext cx="1052" cy="1469"/>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327" y="1709"/>
                <a:ext cx="5555" cy="3292"/>
                <a:chOff x="9327" y="1709"/>
                <a:chExt cx="6986" cy="3292"/>
              </a:xfrm>
            </p:grpSpPr>
            <p:grpSp>
              <p:nvGrpSpPr>
                <p:cNvPr id="26" name="组合 25"/>
                <p:cNvGrpSpPr/>
                <p:nvPr/>
              </p:nvGrpSpPr>
              <p:grpSpPr>
                <a:xfrm>
                  <a:off x="9327" y="1910"/>
                  <a:ext cx="6986" cy="3091"/>
                  <a:chOff x="9895" y="2382"/>
                  <a:chExt cx="6986" cy="3091"/>
                </a:xfrm>
              </p:grpSpPr>
              <p:cxnSp>
                <p:nvCxnSpPr>
                  <p:cNvPr id="6"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947" y="3768"/>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73" y="3961"/>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895" y="423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5902"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   “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4" y="3929"/>
                    <a:ext cx="5907"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74" y="4842"/>
                    <a:ext cx="5898"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圆角矩形 1"/>
                <p:cNvSpPr/>
                <p:nvPr/>
              </p:nvSpPr>
              <p:spPr>
                <a:xfrm>
                  <a:off x="10406" y="1709"/>
                  <a:ext cx="5900"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240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cxnSp>
          <p:nvCxnSpPr>
            <p:cNvPr id="4"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19" name="组合 18"/>
          <p:cNvGrpSpPr/>
          <p:nvPr/>
        </p:nvGrpSpPr>
        <p:grpSpPr>
          <a:xfrm>
            <a:off x="3416300" y="4815205"/>
            <a:ext cx="7399655" cy="1046480"/>
            <a:chOff x="2123" y="7361"/>
            <a:chExt cx="11653" cy="1648"/>
          </a:xfrm>
        </p:grpSpPr>
        <p:grpSp>
          <p:nvGrpSpPr>
            <p:cNvPr id="9" name="组合 8"/>
            <p:cNvGrpSpPr/>
            <p:nvPr/>
          </p:nvGrpSpPr>
          <p:grpSpPr>
            <a:xfrm>
              <a:off x="2123" y="7361"/>
              <a:ext cx="11653" cy="1625"/>
              <a:chOff x="-325" y="3905"/>
              <a:chExt cx="11653" cy="1625"/>
            </a:xfrm>
          </p:grpSpPr>
          <p:cxnSp>
            <p:nvCxnSpPr>
              <p:cNvPr id="42" name="直接连接符 41"/>
              <p:cNvCxnSpPr/>
              <p:nvPr>
                <p:custDataLst>
                  <p:tags r:id="rId1"/>
                </p:custDataLst>
              </p:nvPr>
            </p:nvCxnSpPr>
            <p:spPr>
              <a:xfrm>
                <a:off x="-85" y="5506"/>
                <a:ext cx="11413"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sp>
            <p:nvSpPr>
              <p:cNvPr id="39" name="任意多边形 38"/>
              <p:cNvSpPr/>
              <p:nvPr>
                <p:custDataLst>
                  <p:tags r:id="rId2"/>
                </p:custDataLst>
              </p:nvPr>
            </p:nvSpPr>
            <p:spPr>
              <a:xfrm>
                <a:off x="5766" y="5020"/>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48" name="文本框 47"/>
              <p:cNvSpPr txBox="1"/>
              <p:nvPr>
                <p:custDataLst>
                  <p:tags r:id="rId3"/>
                </p:custDataLst>
              </p:nvPr>
            </p:nvSpPr>
            <p:spPr>
              <a:xfrm>
                <a:off x="-325" y="3905"/>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44" name="任意多边形 43"/>
              <p:cNvSpPr/>
              <p:nvPr>
                <p:custDataLst>
                  <p:tags r:id="rId4"/>
                </p:custDataLst>
              </p:nvPr>
            </p:nvSpPr>
            <p:spPr>
              <a:xfrm>
                <a:off x="8802" y="5020"/>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52" name="文本框 51"/>
              <p:cNvSpPr txBox="1"/>
              <p:nvPr>
                <p:custDataLst>
                  <p:tags r:id="rId5"/>
                </p:custDataLst>
              </p:nvPr>
            </p:nvSpPr>
            <p:spPr>
              <a:xfrm>
                <a:off x="7264" y="3953"/>
                <a:ext cx="3309"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grpSp>
        <p:grpSp>
          <p:nvGrpSpPr>
            <p:cNvPr id="17" name="组合 16"/>
            <p:cNvGrpSpPr/>
            <p:nvPr/>
          </p:nvGrpSpPr>
          <p:grpSpPr>
            <a:xfrm>
              <a:off x="2884" y="7409"/>
              <a:ext cx="6462" cy="1600"/>
              <a:chOff x="2884" y="7409"/>
              <a:chExt cx="6462" cy="1600"/>
            </a:xfrm>
          </p:grpSpPr>
          <p:sp>
            <p:nvSpPr>
              <p:cNvPr id="20" name="文本框 19"/>
              <p:cNvSpPr txBox="1"/>
              <p:nvPr>
                <p:custDataLst>
                  <p:tags r:id="rId6"/>
                </p:custDataLst>
              </p:nvPr>
            </p:nvSpPr>
            <p:spPr>
              <a:xfrm>
                <a:off x="7260" y="7409"/>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grpSp>
            <p:nvGrpSpPr>
              <p:cNvPr id="21" name="组合 20"/>
              <p:cNvGrpSpPr/>
              <p:nvPr/>
            </p:nvGrpSpPr>
            <p:grpSpPr>
              <a:xfrm>
                <a:off x="2884" y="7409"/>
                <a:ext cx="3709" cy="1601"/>
                <a:chOff x="2884" y="7409"/>
                <a:chExt cx="3709" cy="1601"/>
              </a:xfrm>
            </p:grpSpPr>
            <p:sp>
              <p:nvSpPr>
                <p:cNvPr id="23" name="文本框 22"/>
                <p:cNvSpPr txBox="1"/>
                <p:nvPr>
                  <p:custDataLst>
                    <p:tags r:id="rId7"/>
                  </p:custDataLst>
                </p:nvPr>
              </p:nvSpPr>
              <p:spPr>
                <a:xfrm>
                  <a:off x="4507" y="7409"/>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28" name="任意多边形 27"/>
                <p:cNvSpPr/>
                <p:nvPr>
                  <p:custDataLst>
                    <p:tags r:id="rId8"/>
                  </p:custDataLst>
                </p:nvPr>
              </p:nvSpPr>
              <p:spPr>
                <a:xfrm>
                  <a:off x="5269" y="85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29" name="任意多边形 28"/>
                <p:cNvSpPr/>
                <p:nvPr>
                  <p:custDataLst>
                    <p:tags r:id="rId9"/>
                  </p:custDataLst>
                </p:nvPr>
              </p:nvSpPr>
              <p:spPr>
                <a:xfrm>
                  <a:off x="2884" y="8476"/>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grpSp>
        </p:grpSp>
      </p:grpSp>
      <p:sp>
        <p:nvSpPr>
          <p:cNvPr id="33" name="文本占位符 32"/>
          <p:cNvSpPr>
            <a:spLocks noGrp="1"/>
          </p:cNvSpPr>
          <p:nvPr>
            <p:ph type="body" idx="13"/>
          </p:nvPr>
        </p:nvSpPr>
        <p:spPr/>
        <p:txBody>
          <a:bodyPr/>
          <a:p>
            <a:r>
              <a:rPr dirty="0"/>
              <a:t>1.1</a:t>
            </a:r>
            <a:r>
              <a:rPr lang="zh-CN" altLang="en-US" dirty="0"/>
              <a:t> 人性假设</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342900" indent="-342900">
              <a:buFont typeface="Wingdings" panose="05000000000000000000" charset="0"/>
              <a:buChar char=""/>
            </a:pPr>
            <a:r>
              <a:rPr lang="zh-CN" altLang="en-US" sz="2800" b="1">
                <a:solidFill>
                  <a:srgbClr val="404040"/>
                </a:solidFill>
              </a:rPr>
              <a:t>“经济人”假设</a:t>
            </a:r>
            <a:r>
              <a:rPr lang="zh-CN" altLang="en-US" sz="2400"/>
              <a:t>【</a:t>
            </a:r>
            <a:r>
              <a:rPr lang="zh-CN" altLang="en-US" sz="2400">
                <a:solidFill>
                  <a:srgbClr val="FF0000"/>
                </a:solidFill>
              </a:rPr>
              <a:t>选择、简答</a:t>
            </a:r>
            <a:r>
              <a:rPr lang="zh-CN" altLang="en-US" sz="2400"/>
              <a:t>】</a:t>
            </a:r>
            <a:r>
              <a:rPr lang="en-US" altLang="zh-CN" sz="2400">
                <a:solidFill>
                  <a:srgbClr val="FF0000"/>
                </a:solidFill>
                <a:sym typeface="+mn-ea"/>
              </a:rPr>
              <a:t>★★★</a:t>
            </a:r>
            <a:endParaRPr lang="zh-CN" altLang="en-US" sz="2400"/>
          </a:p>
          <a:p>
            <a:endParaRPr lang="zh-CN" altLang="en-US" sz="2400"/>
          </a:p>
        </p:txBody>
      </p:sp>
      <p:sp>
        <p:nvSpPr>
          <p:cNvPr id="8" name="文本框 7"/>
          <p:cNvSpPr txBox="1"/>
          <p:nvPr/>
        </p:nvSpPr>
        <p:spPr>
          <a:xfrm>
            <a:off x="1808480" y="2193290"/>
            <a:ext cx="3658235" cy="46037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提出者：</a:t>
            </a:r>
            <a:r>
              <a:rPr lang="en-US" altLang="zh-CN" sz="2400" b="1" u="sng" dirty="0" err="1">
                <a:solidFill>
                  <a:srgbClr val="FF0000"/>
                </a:solidFill>
                <a:latin typeface="华文楷体" panose="02010600040101010101" charset="-122"/>
                <a:ea typeface="华文楷体" panose="02010600040101010101" charset="-122"/>
                <a:sym typeface="+mn-ea"/>
              </a:rPr>
              <a:t>亚当·斯密</a:t>
            </a:r>
            <a:r>
              <a:rPr lang="zh-CN" altLang="en-US" sz="2400" b="1" dirty="0">
                <a:solidFill>
                  <a:srgbClr val="FF0000"/>
                </a:solidFill>
                <a:latin typeface="华文楷体" panose="02010600040101010101" charset="-122"/>
                <a:ea typeface="华文楷体" panose="02010600040101010101" charset="-122"/>
                <a:sym typeface="+mn-ea"/>
              </a:rPr>
              <a:t>。</a:t>
            </a:r>
            <a:endParaRPr lang="zh-CN" altLang="en-US" sz="2400" b="1" dirty="0">
              <a:solidFill>
                <a:srgbClr val="FF0000"/>
              </a:solidFill>
              <a:latin typeface="华文楷体" panose="02010600040101010101" charset="-122"/>
              <a:ea typeface="华文楷体" panose="02010600040101010101" charset="-122"/>
              <a:sym typeface="+mn-ea"/>
            </a:endParaRPr>
          </a:p>
        </p:txBody>
      </p:sp>
      <p:sp>
        <p:nvSpPr>
          <p:cNvPr id="11" name="文本框 10"/>
          <p:cNvSpPr txBox="1"/>
          <p:nvPr/>
        </p:nvSpPr>
        <p:spPr>
          <a:xfrm>
            <a:off x="3196590" y="3229610"/>
            <a:ext cx="8445500" cy="460375"/>
          </a:xfrm>
          <a:prstGeom prst="rect">
            <a:avLst/>
          </a:prstGeom>
          <a:noFill/>
        </p:spPr>
        <p:txBody>
          <a:bodyPr wrap="none" rtlCol="0" anchor="t">
            <a:spAutoFit/>
          </a:bodyPr>
          <a:lstStyle/>
          <a:p>
            <a:r>
              <a:rPr lang="en-US" altLang="zh-CN" sz="2400" dirty="0">
                <a:latin typeface="华文楷体" panose="02010600040101010101" charset="-122"/>
                <a:ea typeface="华文楷体" panose="02010600040101010101" charset="-122"/>
                <a:sym typeface="+mn-ea"/>
              </a:rPr>
              <a:t>“</a:t>
            </a:r>
            <a:r>
              <a:rPr lang="zh-CN" altLang="en-US" sz="2400" b="1" u="sng" dirty="0">
                <a:solidFill>
                  <a:srgbClr val="FF0000"/>
                </a:solidFill>
                <a:latin typeface="华文楷体" panose="02010600040101010101" charset="-122"/>
                <a:ea typeface="华文楷体" panose="02010600040101010101" charset="-122"/>
                <a:sym typeface="+mn-ea"/>
              </a:rPr>
              <a:t>享乐主义</a:t>
            </a:r>
            <a:r>
              <a:rPr lang="en-US" altLang="zh-CN" sz="2400" dirty="0">
                <a:latin typeface="华文楷体" panose="02010600040101010101" charset="-122"/>
                <a:ea typeface="华文楷体" panose="02010600040101010101" charset="-122"/>
                <a:sym typeface="+mn-ea"/>
              </a:rPr>
              <a:t>”</a:t>
            </a:r>
            <a:r>
              <a:rPr lang="zh-CN" altLang="en-US" sz="2400" dirty="0">
                <a:latin typeface="华文楷体" panose="02010600040101010101" charset="-122"/>
                <a:ea typeface="华文楷体" panose="02010600040101010101" charset="-122"/>
                <a:sym typeface="+mn-ea"/>
              </a:rPr>
              <a:t>的哲学观点和</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亚当</a:t>
            </a: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斯密关于劳动交换的经济理论。</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p:txBody>
      </p:sp>
      <p:sp>
        <p:nvSpPr>
          <p:cNvPr id="12" name="文本框 11"/>
          <p:cNvSpPr txBox="1"/>
          <p:nvPr/>
        </p:nvSpPr>
        <p:spPr>
          <a:xfrm>
            <a:off x="1808480" y="3229610"/>
            <a:ext cx="1714500" cy="46037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假设起源：</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grpSp>
        <p:nvGrpSpPr>
          <p:cNvPr id="13" name="组合 12"/>
          <p:cNvGrpSpPr/>
          <p:nvPr/>
        </p:nvGrpSpPr>
        <p:grpSpPr>
          <a:xfrm>
            <a:off x="8916273" y="66258"/>
            <a:ext cx="3260302" cy="1173480"/>
            <a:chOff x="6730" y="1709"/>
            <a:chExt cx="8135" cy="3292"/>
          </a:xfrm>
        </p:grpSpPr>
        <p:sp>
          <p:nvSpPr>
            <p:cNvPr id="5" name="圆角矩形 4"/>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6"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186" y="2582"/>
              <a:ext cx="4677"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235" y="3455"/>
              <a:ext cx="4626" cy="58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dirty="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186" y="4370"/>
              <a:ext cx="467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dirty="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dirty="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9" name="圆角矩形 8"/>
            <p:cNvSpPr/>
            <p:nvPr/>
          </p:nvSpPr>
          <p:spPr>
            <a:xfrm>
              <a:off x="10186" y="1709"/>
              <a:ext cx="467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0"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14" name="组合 13"/>
          <p:cNvGrpSpPr/>
          <p:nvPr/>
        </p:nvGrpSpPr>
        <p:grpSpPr>
          <a:xfrm>
            <a:off x="8064388" y="1459230"/>
            <a:ext cx="4125598" cy="241300"/>
            <a:chOff x="5518" y="7583"/>
            <a:chExt cx="10570" cy="1066"/>
          </a:xfrm>
        </p:grpSpPr>
        <p:sp>
          <p:nvSpPr>
            <p:cNvPr id="48" name="文本框 47"/>
            <p:cNvSpPr txBox="1"/>
            <p:nvPr>
              <p:custDataLst>
                <p:tags r:id="rId1"/>
              </p:custDataLst>
            </p:nvPr>
          </p:nvSpPr>
          <p:spPr>
            <a:xfrm>
              <a:off x="5518" y="7583"/>
              <a:ext cx="2086" cy="1018"/>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提出者</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52" name="文本框 51"/>
            <p:cNvSpPr txBox="1"/>
            <p:nvPr>
              <p:custDataLst>
                <p:tags r:id="rId2"/>
              </p:custDataLst>
            </p:nvPr>
          </p:nvSpPr>
          <p:spPr>
            <a:xfrm>
              <a:off x="11712" y="7583"/>
              <a:ext cx="437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基于该假设的管理</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20" name="文本框 19"/>
            <p:cNvSpPr txBox="1"/>
            <p:nvPr>
              <p:custDataLst>
                <p:tags r:id="rId3"/>
              </p:custDataLst>
            </p:nvPr>
          </p:nvSpPr>
          <p:spPr>
            <a:xfrm>
              <a:off x="9276" y="7583"/>
              <a:ext cx="275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基本观点</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23" name="文本框 22"/>
            <p:cNvSpPr txBox="1"/>
            <p:nvPr>
              <p:custDataLst>
                <p:tags r:id="rId4"/>
              </p:custDataLst>
            </p:nvPr>
          </p:nvSpPr>
          <p:spPr>
            <a:xfrm>
              <a:off x="7160" y="7583"/>
              <a:ext cx="2689" cy="106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假设起源</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grpSp>
      <p:sp>
        <p:nvSpPr>
          <p:cNvPr id="33"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dirty="0"/>
              <a:t>1.1.1</a:t>
            </a:r>
            <a:r>
              <a:rPr lang="zh-CN" altLang="en-US" dirty="0"/>
              <a:t>“经济人”假设</a:t>
            </a:r>
            <a:endParaRPr lang="zh-CN" altLang="en-US" dirty="0"/>
          </a:p>
        </p:txBody>
      </p:sp>
      <p:sp>
        <p:nvSpPr>
          <p:cNvPr id="4" name="文本框 3"/>
          <p:cNvSpPr txBox="1"/>
          <p:nvPr/>
        </p:nvSpPr>
        <p:spPr>
          <a:xfrm>
            <a:off x="-28575" y="8890"/>
            <a:ext cx="40519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1.1.1.1“经济人”的基本含义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zh-CN" altLang="en-US" sz="2800" b="1">
                <a:solidFill>
                  <a:srgbClr val="404040"/>
                </a:solidFill>
              </a:rPr>
              <a:t> “经济人”假设</a:t>
            </a:r>
            <a:r>
              <a:rPr lang="zh-CN" altLang="en-US" sz="2400"/>
              <a:t>【</a:t>
            </a:r>
            <a:r>
              <a:rPr lang="zh-CN" altLang="en-US" sz="2400">
                <a:solidFill>
                  <a:srgbClr val="FF0000"/>
                </a:solidFill>
              </a:rPr>
              <a:t>选择、简答</a:t>
            </a:r>
            <a:r>
              <a:rPr lang="zh-CN" altLang="en-US" sz="2400"/>
              <a:t>】</a:t>
            </a:r>
            <a:r>
              <a:rPr lang="en-US" altLang="zh-CN" sz="2400">
                <a:solidFill>
                  <a:srgbClr val="FF0000"/>
                </a:solidFill>
                <a:sym typeface="+mn-ea"/>
              </a:rPr>
              <a:t>★★★</a:t>
            </a:r>
            <a:endParaRPr lang="zh-CN" altLang="en-US" sz="2400"/>
          </a:p>
        </p:txBody>
      </p:sp>
      <p:sp>
        <p:nvSpPr>
          <p:cNvPr id="6" name="文本框 5"/>
          <p:cNvSpPr txBox="1"/>
          <p:nvPr/>
        </p:nvSpPr>
        <p:spPr>
          <a:xfrm>
            <a:off x="1808480" y="3593465"/>
            <a:ext cx="8364855" cy="1014730"/>
          </a:xfrm>
          <a:prstGeom prst="rect">
            <a:avLst/>
          </a:prstGeom>
          <a:noFill/>
          <a:ln>
            <a:solidFill>
              <a:schemeClr val="tx1">
                <a:lumMod val="85000"/>
                <a:lumOff val="15000"/>
              </a:schemeClr>
            </a:solidFill>
          </a:ln>
        </p:spPr>
        <p:txBody>
          <a:bodyPr wrap="square" rtlCol="0" anchor="t">
            <a:spAutoFit/>
          </a:bodyPr>
          <a:lstStyle/>
          <a:p>
            <a:pPr marL="0" lvl="0" indent="0">
              <a:lnSpc>
                <a:spcPct val="125000"/>
              </a:lnSpc>
              <a:spcBef>
                <a:spcPct val="0"/>
              </a:spcBef>
              <a:buNone/>
            </a:pPr>
            <a:r>
              <a:rPr lang="zh-CN" altLang="en-US" sz="2400" dirty="0">
                <a:latin typeface="华文楷体" panose="02010600040101010101" charset="-122"/>
                <a:ea typeface="华文楷体" panose="02010600040101010101" charset="-122"/>
                <a:sym typeface="+mn-ea"/>
              </a:rPr>
              <a:t>把人看做是“</a:t>
            </a:r>
            <a:r>
              <a:rPr lang="zh-CN" altLang="en-US" sz="2400" b="1" u="sng" dirty="0">
                <a:latin typeface="华文楷体" panose="02010600040101010101" charset="-122"/>
                <a:ea typeface="华文楷体" panose="02010600040101010101" charset="-122"/>
                <a:sym typeface="+mn-ea"/>
              </a:rPr>
              <a:t>经济人</a:t>
            </a:r>
            <a:r>
              <a:rPr lang="zh-CN" altLang="en-US" sz="2400" dirty="0">
                <a:latin typeface="华文楷体" panose="02010600040101010101" charset="-122"/>
                <a:ea typeface="华文楷体" panose="02010600040101010101" charset="-122"/>
                <a:sym typeface="+mn-ea"/>
              </a:rPr>
              <a:t>”，认为人的行为在于追求本身的最大利益，</a:t>
            </a:r>
            <a:r>
              <a:rPr lang="zh-CN" altLang="en-US" sz="2400" b="1" u="sng" dirty="0">
                <a:solidFill>
                  <a:srgbClr val="FF0000"/>
                </a:solidFill>
                <a:latin typeface="华文楷体" panose="02010600040101010101" charset="-122"/>
                <a:ea typeface="华文楷体" panose="02010600040101010101" charset="-122"/>
                <a:sym typeface="+mn-ea"/>
              </a:rPr>
              <a:t>工作的主要动机就是获得经济报酬</a:t>
            </a:r>
            <a:r>
              <a:rPr lang="zh-CN" altLang="en-US" sz="2400" dirty="0">
                <a:latin typeface="华文楷体" panose="02010600040101010101" charset="-122"/>
                <a:ea typeface="华文楷体" panose="02010600040101010101" charset="-122"/>
                <a:sym typeface="+mn-ea"/>
              </a:rPr>
              <a:t>。</a:t>
            </a:r>
            <a:endParaRPr lang="zh-CN" altLang="en-US" sz="2400" dirty="0">
              <a:latin typeface="华文楷体" panose="02010600040101010101" charset="-122"/>
              <a:ea typeface="华文楷体" panose="02010600040101010101" charset="-122"/>
              <a:sym typeface="+mn-ea"/>
            </a:endParaRPr>
          </a:p>
        </p:txBody>
      </p:sp>
      <p:sp>
        <p:nvSpPr>
          <p:cNvPr id="7" name="文本框 6"/>
          <p:cNvSpPr txBox="1"/>
          <p:nvPr/>
        </p:nvSpPr>
        <p:spPr>
          <a:xfrm>
            <a:off x="6574790" y="2473325"/>
            <a:ext cx="4115435" cy="398780"/>
          </a:xfrm>
          <a:prstGeom prst="rect">
            <a:avLst/>
          </a:prstGeom>
          <a:noFill/>
          <a:ln w="19050">
            <a:solidFill>
              <a:schemeClr val="bg1">
                <a:lumMod val="75000"/>
              </a:schemeClr>
            </a:solidFill>
          </a:ln>
        </p:spPr>
        <p:txBody>
          <a:bodyPr wrap="square" rtlCol="0">
            <a:spAutoFit/>
          </a:bodyPr>
          <a:lstStyle/>
          <a:p>
            <a:r>
              <a:rPr lang="zh-CN" altLang="en-US" sz="2000">
                <a:latin typeface="方正姚体" panose="02010601030101010101" charset="-122"/>
                <a:ea typeface="方正姚体" panose="02010601030101010101" charset="-122"/>
              </a:rPr>
              <a:t>经济人也叫</a:t>
            </a:r>
            <a:r>
              <a:rPr lang="en-US" altLang="zh-CN" sz="2000">
                <a:latin typeface="方正姚体" panose="02010601030101010101" charset="-122"/>
                <a:ea typeface="方正姚体" panose="02010601030101010101" charset="-122"/>
              </a:rPr>
              <a:t>“</a:t>
            </a:r>
            <a:r>
              <a:rPr lang="zh-CN" altLang="en-US" sz="2000">
                <a:latin typeface="方正姚体" panose="02010601030101010101" charset="-122"/>
                <a:ea typeface="方正姚体" panose="02010601030101010101" charset="-122"/>
              </a:rPr>
              <a:t>唯利人</a:t>
            </a:r>
            <a:r>
              <a:rPr lang="en-US" altLang="zh-CN" sz="2000">
                <a:latin typeface="方正姚体" panose="02010601030101010101" charset="-122"/>
                <a:ea typeface="方正姚体" panose="02010601030101010101" charset="-122"/>
              </a:rPr>
              <a:t>”</a:t>
            </a:r>
            <a:r>
              <a:rPr lang="zh-CN" altLang="en-US" sz="2000">
                <a:latin typeface="方正姚体" panose="02010601030101010101" charset="-122"/>
                <a:ea typeface="方正姚体" panose="02010601030101010101" charset="-122"/>
              </a:rPr>
              <a:t>，唯利是图。</a:t>
            </a:r>
            <a:endParaRPr lang="zh-CN" altLang="en-US" sz="2000" b="1" u="sng" dirty="0">
              <a:solidFill>
                <a:srgbClr val="FF0000"/>
              </a:solidFill>
              <a:latin typeface="方正姚体" panose="02010601030101010101" charset="-122"/>
              <a:ea typeface="方正姚体" panose="02010601030101010101" charset="-122"/>
              <a:sym typeface="+mn-ea"/>
            </a:endParaRPr>
          </a:p>
        </p:txBody>
      </p:sp>
      <p:cxnSp>
        <p:nvCxnSpPr>
          <p:cNvPr id="10" name="直接连接符 9"/>
          <p:cNvCxnSpPr/>
          <p:nvPr/>
        </p:nvCxnSpPr>
        <p:spPr>
          <a:xfrm flipV="1">
            <a:off x="4399280" y="2892425"/>
            <a:ext cx="2374900" cy="107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808480" y="3019425"/>
            <a:ext cx="1896110" cy="46037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基本观点：</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7560297" y="111760"/>
            <a:ext cx="4629799" cy="1642110"/>
            <a:chOff x="12700" y="92"/>
            <a:chExt cx="6497" cy="2586"/>
          </a:xfrm>
        </p:grpSpPr>
        <p:grpSp>
          <p:nvGrpSpPr>
            <p:cNvPr id="5" name="组合 4"/>
            <p:cNvGrpSpPr/>
            <p:nvPr/>
          </p:nvGrpSpPr>
          <p:grpSpPr>
            <a:xfrm>
              <a:off x="14341" y="92"/>
              <a:ext cx="4856" cy="1848"/>
              <a:chOff x="6730" y="1709"/>
              <a:chExt cx="7694" cy="3292"/>
            </a:xfrm>
          </p:grpSpPr>
          <p:sp>
            <p:nvSpPr>
              <p:cNvPr id="8" name="圆角矩形 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185" y="2582"/>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2" name="圆角矩形 11"/>
              <p:cNvSpPr/>
              <p:nvPr/>
            </p:nvSpPr>
            <p:spPr>
              <a:xfrm>
                <a:off x="10185" y="1709"/>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4"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17" name="组合 16"/>
            <p:cNvGrpSpPr/>
            <p:nvPr/>
          </p:nvGrpSpPr>
          <p:grpSpPr>
            <a:xfrm>
              <a:off x="12700" y="2298"/>
              <a:ext cx="6497" cy="380"/>
              <a:chOff x="5518" y="7583"/>
              <a:chExt cx="10570" cy="1066"/>
            </a:xfrm>
          </p:grpSpPr>
          <p:sp>
            <p:nvSpPr>
              <p:cNvPr id="48" name="文本框 47"/>
              <p:cNvSpPr txBox="1"/>
              <p:nvPr>
                <p:custDataLst>
                  <p:tags r:id="rId1"/>
                </p:custDataLst>
              </p:nvPr>
            </p:nvSpPr>
            <p:spPr>
              <a:xfrm>
                <a:off x="5518" y="7583"/>
                <a:ext cx="2086" cy="1018"/>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提出者</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52" name="文本框 51"/>
              <p:cNvSpPr txBox="1"/>
              <p:nvPr>
                <p:custDataLst>
                  <p:tags r:id="rId2"/>
                </p:custDataLst>
              </p:nvPr>
            </p:nvSpPr>
            <p:spPr>
              <a:xfrm>
                <a:off x="11712" y="7583"/>
                <a:ext cx="437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基于该假设的管理</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20" name="文本框 19"/>
              <p:cNvSpPr txBox="1"/>
              <p:nvPr>
                <p:custDataLst>
                  <p:tags r:id="rId3"/>
                </p:custDataLst>
              </p:nvPr>
            </p:nvSpPr>
            <p:spPr>
              <a:xfrm>
                <a:off x="9276" y="7583"/>
                <a:ext cx="275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基本观点</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23" name="文本框 22"/>
              <p:cNvSpPr txBox="1"/>
              <p:nvPr>
                <p:custDataLst>
                  <p:tags r:id="rId4"/>
                </p:custDataLst>
              </p:nvPr>
            </p:nvSpPr>
            <p:spPr>
              <a:xfrm>
                <a:off x="7160" y="7583"/>
                <a:ext cx="2689" cy="106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假设起源</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grpSp>
      </p:grpSp>
      <p:sp>
        <p:nvSpPr>
          <p:cNvPr id="33"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dirty="0"/>
              <a:t>1.1.1</a:t>
            </a:r>
            <a:r>
              <a:rPr lang="zh-CN" altLang="en-US" dirty="0"/>
              <a:t>“经济人”假设</a:t>
            </a:r>
            <a:endParaRPr lang="zh-CN" altLang="en-US" dirty="0"/>
          </a:p>
        </p:txBody>
      </p:sp>
      <p:sp>
        <p:nvSpPr>
          <p:cNvPr id="4" name="文本框 3"/>
          <p:cNvSpPr txBox="1"/>
          <p:nvPr/>
        </p:nvSpPr>
        <p:spPr>
          <a:xfrm>
            <a:off x="-28575" y="8890"/>
            <a:ext cx="40519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1.1.1.1“经济人”的基本含义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7980" y="3181350"/>
            <a:ext cx="9862820" cy="2861310"/>
          </a:xfrm>
          <a:prstGeom prst="rect">
            <a:avLst/>
          </a:prstGeom>
          <a:noFill/>
        </p:spPr>
        <p:txBody>
          <a:bodyPr wrap="square" rtlCol="0" anchor="t">
            <a:spAutoFit/>
          </a:bodyPr>
          <a:lstStyle/>
          <a:p>
            <a:pPr algn="l" fontAlgn="auto">
              <a:lnSpc>
                <a:spcPct val="150000"/>
              </a:lnSpc>
            </a:pP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1.</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提出者是【   】。</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a:p>
            <a:pPr algn="l" fontAlgn="auto">
              <a:lnSpc>
                <a:spcPct val="150000"/>
              </a:lnSpc>
            </a:pP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2.</a:t>
            </a:r>
            <a:r>
              <a:rPr lang="zh-CN" altLang="en-US" sz="2400">
                <a:latin typeface="华文楷体" panose="02010600040101010101" charset="-122"/>
                <a:ea typeface="华文楷体" panose="02010600040101010101" charset="-122"/>
                <a:sym typeface="+mn-ea"/>
              </a:rPr>
              <a:t>该假设源于</a:t>
            </a:r>
            <a:r>
              <a:rPr lang="en-US" altLang="zh-CN" sz="2400" dirty="0">
                <a:latin typeface="华文楷体" panose="02010600040101010101" charset="-122"/>
                <a:ea typeface="华文楷体" panose="02010600040101010101" charset="-122"/>
                <a:sym typeface="+mn-ea"/>
              </a:rPr>
              <a:t>“</a:t>
            </a:r>
            <a:r>
              <a:rPr lang="zh-CN" altLang="en-US" sz="2400" dirty="0">
                <a:latin typeface="华文楷体" panose="02010600040101010101" charset="-122"/>
                <a:ea typeface="华文楷体" panose="02010600040101010101" charset="-122"/>
                <a:sym typeface="+mn-ea"/>
              </a:rPr>
              <a:t>【   】</a:t>
            </a:r>
            <a:r>
              <a:rPr lang="en-US" altLang="zh-CN" sz="2400" dirty="0">
                <a:latin typeface="华文楷体" panose="02010600040101010101" charset="-122"/>
                <a:ea typeface="华文楷体" panose="02010600040101010101" charset="-122"/>
                <a:sym typeface="+mn-ea"/>
              </a:rPr>
              <a:t>”</a:t>
            </a:r>
            <a:r>
              <a:rPr lang="zh-CN" altLang="en-US" sz="2400" dirty="0">
                <a:latin typeface="华文楷体" panose="02010600040101010101" charset="-122"/>
                <a:ea typeface="华文楷体" panose="02010600040101010101" charset="-122"/>
                <a:sym typeface="+mn-ea"/>
              </a:rPr>
              <a:t>的哲学观点和</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亚当</a:t>
            </a: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斯密关于劳动交换的经济理论。</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a:p>
            <a:pPr algn="l" fontAlgn="auto">
              <a:lnSpc>
                <a:spcPct val="150000"/>
              </a:lnSpc>
            </a:pP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3.</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工作的主要动机就是获得【   】。</a:t>
            </a:r>
            <a:endParaRPr lang="en-US" altLang="zh-CN" sz="2400" dirty="0">
              <a:solidFill>
                <a:schemeClr val="tx1">
                  <a:lumMod val="85000"/>
                  <a:lumOff val="15000"/>
                </a:schemeClr>
              </a:solidFill>
              <a:latin typeface="华文楷体" panose="02010600040101010101" charset="-122"/>
              <a:ea typeface="华文楷体" panose="02010600040101010101" charset="-122"/>
              <a:sym typeface="+mn-ea"/>
            </a:endParaRPr>
          </a:p>
          <a:p>
            <a:pPr algn="l" fontAlgn="auto">
              <a:lnSpc>
                <a:spcPct val="150000"/>
              </a:lnSpc>
            </a:pP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4.“</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经济人</a:t>
            </a: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假设认为人是积极还是消极？麦格雷戈提出的两个理论中，哪一个和经济人假设观点一致？</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p:txBody>
      </p:sp>
      <p:grpSp>
        <p:nvGrpSpPr>
          <p:cNvPr id="13" name="组合 12"/>
          <p:cNvGrpSpPr/>
          <p:nvPr/>
        </p:nvGrpSpPr>
        <p:grpSpPr>
          <a:xfrm>
            <a:off x="1617980" y="1892935"/>
            <a:ext cx="7689215" cy="1035056"/>
            <a:chOff x="1571" y="3809"/>
            <a:chExt cx="12109" cy="1630"/>
          </a:xfrm>
        </p:grpSpPr>
        <p:cxnSp>
          <p:nvCxnSpPr>
            <p:cNvPr id="42" name="直接连接符 41"/>
            <p:cNvCxnSpPr/>
            <p:nvPr>
              <p:custDataLst>
                <p:tags r:id="rId1"/>
              </p:custDataLst>
            </p:nvPr>
          </p:nvCxnSpPr>
          <p:spPr>
            <a:xfrm>
              <a:off x="2136" y="5410"/>
              <a:ext cx="11544"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grpSp>
          <p:nvGrpSpPr>
            <p:cNvPr id="10" name="组合 9"/>
            <p:cNvGrpSpPr/>
            <p:nvPr/>
          </p:nvGrpSpPr>
          <p:grpSpPr>
            <a:xfrm>
              <a:off x="1571" y="3809"/>
              <a:ext cx="11615" cy="1630"/>
              <a:chOff x="1571" y="3809"/>
              <a:chExt cx="11615" cy="1630"/>
            </a:xfrm>
          </p:grpSpPr>
          <p:sp>
            <p:nvSpPr>
              <p:cNvPr id="39" name="任意多边形 38"/>
              <p:cNvSpPr/>
              <p:nvPr>
                <p:custDataLst>
                  <p:tags r:id="rId2"/>
                </p:custDataLst>
              </p:nvPr>
            </p:nvSpPr>
            <p:spPr>
              <a:xfrm>
                <a:off x="7829"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48" name="文本框 47"/>
              <p:cNvSpPr txBox="1"/>
              <p:nvPr>
                <p:custDataLst>
                  <p:tags r:id="rId3"/>
                </p:custDataLst>
              </p:nvPr>
            </p:nvSpPr>
            <p:spPr>
              <a:xfrm>
                <a:off x="7211" y="3809"/>
                <a:ext cx="2086" cy="1018"/>
              </a:xfrm>
              <a:prstGeom prst="rect">
                <a:avLst/>
              </a:prstGeom>
              <a:noFill/>
            </p:spPr>
            <p:txBody>
              <a:bodyPr wrap="square" rtlCol="0" anchor="b" anchorCtr="0">
                <a:noAutofit/>
              </a:bodyPr>
              <a:lstStyle/>
              <a:p>
                <a:pPr algn="ctr"/>
                <a:r>
                  <a:rPr lang="zh-CN" altLang="en-US" dirty="0">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44" name="任意多边形 43"/>
              <p:cNvSpPr/>
              <p:nvPr>
                <p:custDataLst>
                  <p:tags r:id="rId4"/>
                </p:custDataLst>
              </p:nvPr>
            </p:nvSpPr>
            <p:spPr>
              <a:xfrm>
                <a:off x="11250"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accent6">
                  <a:lumMod val="40000"/>
                  <a:lumOff val="60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52" name="文本框 51"/>
              <p:cNvSpPr txBox="1"/>
              <p:nvPr>
                <p:custDataLst>
                  <p:tags r:id="rId5"/>
                </p:custDataLst>
              </p:nvPr>
            </p:nvSpPr>
            <p:spPr>
              <a:xfrm>
                <a:off x="9877" y="3809"/>
                <a:ext cx="3309"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6" name="任意多边形 5"/>
              <p:cNvSpPr/>
              <p:nvPr>
                <p:custDataLst>
                  <p:tags r:id="rId6"/>
                </p:custDataLst>
              </p:nvPr>
            </p:nvSpPr>
            <p:spPr>
              <a:xfrm>
                <a:off x="2136"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7" name="任意多边形 6"/>
              <p:cNvSpPr/>
              <p:nvPr>
                <p:custDataLst>
                  <p:tags r:id="rId7"/>
                </p:custDataLst>
              </p:nvPr>
            </p:nvSpPr>
            <p:spPr>
              <a:xfrm>
                <a:off x="5002"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8" name="文本框 7"/>
              <p:cNvSpPr txBox="1"/>
              <p:nvPr>
                <p:custDataLst>
                  <p:tags r:id="rId8"/>
                </p:custDataLst>
              </p:nvPr>
            </p:nvSpPr>
            <p:spPr>
              <a:xfrm>
                <a:off x="1571" y="3809"/>
                <a:ext cx="2086" cy="1018"/>
              </a:xfrm>
              <a:prstGeom prst="rect">
                <a:avLst/>
              </a:prstGeom>
              <a:noFill/>
            </p:spPr>
            <p:txBody>
              <a:bodyPr wrap="square" rtlCol="0" anchor="b" anchorCtr="0">
                <a:noAutofit/>
              </a:bodyPr>
              <a:lstStyle/>
              <a:p>
                <a:pPr algn="ctr"/>
                <a:r>
                  <a:rPr lang="zh-CN" altLang="en-US" dirty="0">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12" name="文本框 11"/>
              <p:cNvSpPr txBox="1"/>
              <p:nvPr>
                <p:custDataLst>
                  <p:tags r:id="rId9"/>
                </p:custDataLst>
              </p:nvPr>
            </p:nvSpPr>
            <p:spPr>
              <a:xfrm>
                <a:off x="4241" y="3809"/>
                <a:ext cx="2086" cy="1018"/>
              </a:xfrm>
              <a:prstGeom prst="rect">
                <a:avLst/>
              </a:prstGeom>
              <a:noFill/>
            </p:spPr>
            <p:txBody>
              <a:bodyPr wrap="square" rtlCol="0" anchor="b" anchorCtr="0">
                <a:noAutofit/>
              </a:bodyPr>
              <a:lstStyle/>
              <a:p>
                <a:pPr algn="ctr"/>
                <a:r>
                  <a:rPr lang="zh-CN" altLang="en-US" dirty="0">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dirty="0">
                  <a:latin typeface="微软雅黑" panose="020B0503020204020204" pitchFamily="34" charset="-122"/>
                  <a:ea typeface="微软雅黑" panose="020B0503020204020204" pitchFamily="34" charset="-122"/>
                  <a:sym typeface="Arial" panose="020B0604020202090204" pitchFamily="34" charset="0"/>
                </a:endParaRPr>
              </a:p>
            </p:txBody>
          </p:sp>
        </p:grpSp>
      </p:grpSp>
      <p:grpSp>
        <p:nvGrpSpPr>
          <p:cNvPr id="9" name="组合 8"/>
          <p:cNvGrpSpPr/>
          <p:nvPr/>
        </p:nvGrpSpPr>
        <p:grpSpPr>
          <a:xfrm>
            <a:off x="8710367" y="58420"/>
            <a:ext cx="3479728" cy="1173480"/>
            <a:chOff x="6730" y="1709"/>
            <a:chExt cx="7694" cy="3292"/>
          </a:xfrm>
        </p:grpSpPr>
        <p:sp>
          <p:nvSpPr>
            <p:cNvPr id="11" name="圆角矩形 10"/>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4"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15"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6"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17" name="直接箭头连接符 16"/>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185" y="2582"/>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9" name="圆角矩形 18"/>
            <p:cNvSpPr/>
            <p:nvPr/>
          </p:nvSpPr>
          <p:spPr>
            <a:xfrm>
              <a:off x="10185" y="1709"/>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20"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33"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dirty="0"/>
              <a:t>1.1.1</a:t>
            </a:r>
            <a:r>
              <a:rPr lang="zh-CN" altLang="en-US" dirty="0"/>
              <a:t>“经济人”假设</a:t>
            </a:r>
            <a:endParaRPr lang="zh-CN" altLang="en-US" dirty="0"/>
          </a:p>
        </p:txBody>
      </p:sp>
      <p:sp>
        <p:nvSpPr>
          <p:cNvPr id="4" name="文本框 3"/>
          <p:cNvSpPr txBox="1"/>
          <p:nvPr/>
        </p:nvSpPr>
        <p:spPr>
          <a:xfrm>
            <a:off x="-28575" y="8890"/>
            <a:ext cx="40519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1.1.1.1“经济人”的基本含义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0"/>
          <p:cNvSpPr txBox="1"/>
          <p:nvPr/>
        </p:nvSpPr>
        <p:spPr>
          <a:xfrm>
            <a:off x="1190941" y="1033627"/>
            <a:ext cx="1372253" cy="379377"/>
          </a:xfrm>
          <a:prstGeom prst="rect">
            <a:avLst/>
          </a:prstGeom>
          <a:noFill/>
        </p:spPr>
        <p:txBody>
          <a:bodyPr wrap="none" lIns="70907" tIns="35454" rIns="70907" bIns="35454" rtlCol="0">
            <a:spAutoFit/>
          </a:bodyPr>
          <a:lstStyle/>
          <a:p>
            <a:pPr algn="ctr"/>
            <a:r>
              <a:rPr lang="en-US" altLang="zh-CN" sz="2000" dirty="0">
                <a:solidFill>
                  <a:srgbClr val="6B6C6E"/>
                </a:solidFill>
                <a:latin typeface="+mn-ea"/>
              </a:rPr>
              <a:t>CONTENT</a:t>
            </a:r>
            <a:endParaRPr lang="zh-CN" altLang="en-US" sz="2000" dirty="0">
              <a:solidFill>
                <a:srgbClr val="6B6C6E"/>
              </a:solidFill>
              <a:latin typeface="+mn-ea"/>
            </a:endParaRPr>
          </a:p>
        </p:txBody>
      </p:sp>
      <p:sp>
        <p:nvSpPr>
          <p:cNvPr id="30" name="TextBox 20"/>
          <p:cNvSpPr txBox="1"/>
          <p:nvPr/>
        </p:nvSpPr>
        <p:spPr>
          <a:xfrm>
            <a:off x="1171256" y="408029"/>
            <a:ext cx="1563370" cy="500380"/>
          </a:xfrm>
          <a:prstGeom prst="rect">
            <a:avLst/>
          </a:prstGeom>
          <a:noFill/>
        </p:spPr>
        <p:txBody>
          <a:bodyPr wrap="none" lIns="70907" tIns="35454" rIns="70907" bIns="35454" rtlCol="0">
            <a:spAutoFit/>
          </a:bodyPr>
          <a:lstStyle/>
          <a:p>
            <a:pPr algn="l">
              <a:spcBef>
                <a:spcPts val="0"/>
              </a:spcBef>
              <a:buFont typeface="Arial" panose="020B0604020202090204" pitchFamily="34" charset="0"/>
            </a:pPr>
            <a:r>
              <a:rPr lang="zh-CN" altLang="en-US" sz="2800">
                <a:solidFill>
                  <a:schemeClr val="tx1">
                    <a:lumMod val="85000"/>
                    <a:lumOff val="15000"/>
                  </a:schemeClr>
                </a:solidFill>
                <a:latin typeface="方正清刻本悦宋简体" panose="02000000000000000000" charset="-122"/>
                <a:ea typeface="方正清刻本悦宋简体" panose="02000000000000000000" charset="-122"/>
              </a:rPr>
              <a:t>目录大纲</a:t>
            </a:r>
            <a:endParaRPr lang="zh-CN" altLang="en-US" sz="2800">
              <a:solidFill>
                <a:schemeClr val="tx1">
                  <a:lumMod val="85000"/>
                  <a:lumOff val="15000"/>
                </a:schemeClr>
              </a:solidFill>
              <a:latin typeface="方正清刻本悦宋简体" panose="02000000000000000000" charset="-122"/>
              <a:ea typeface="方正清刻本悦宋简体" panose="02000000000000000000" charset="-122"/>
            </a:endParaRPr>
          </a:p>
        </p:txBody>
      </p:sp>
      <p:pic>
        <p:nvPicPr>
          <p:cNvPr id="13" name="图片 1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731770" y="806450"/>
            <a:ext cx="7345680" cy="550291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24585" y="3078480"/>
            <a:ext cx="10545445" cy="2861310"/>
          </a:xfrm>
          <a:prstGeom prst="rect">
            <a:avLst/>
          </a:prstGeom>
          <a:noFill/>
        </p:spPr>
        <p:txBody>
          <a:bodyPr wrap="square" rtlCol="0" anchor="t">
            <a:spAutoFit/>
          </a:bodyPr>
          <a:lstStyle/>
          <a:p>
            <a:pPr algn="l" fontAlgn="auto">
              <a:lnSpc>
                <a:spcPct val="150000"/>
              </a:lnSpc>
            </a:pP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1.</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提出者是【</a:t>
            </a:r>
            <a:r>
              <a:rPr lang="en-US" altLang="zh-CN" sz="2400" b="1" dirty="0" err="1">
                <a:solidFill>
                  <a:srgbClr val="FF0000"/>
                </a:solidFill>
                <a:latin typeface="华文楷体" panose="02010600040101010101" charset="-122"/>
                <a:ea typeface="华文楷体" panose="02010600040101010101" charset="-122"/>
                <a:sym typeface="+mn-ea"/>
              </a:rPr>
              <a:t>亚当·斯密</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a:p>
            <a:pPr algn="l" fontAlgn="auto">
              <a:lnSpc>
                <a:spcPct val="150000"/>
              </a:lnSpc>
            </a:pP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2.</a:t>
            </a:r>
            <a:r>
              <a:rPr lang="zh-CN" altLang="en-US" sz="2400">
                <a:latin typeface="华文楷体" panose="02010600040101010101" charset="-122"/>
                <a:ea typeface="华文楷体" panose="02010600040101010101" charset="-122"/>
                <a:sym typeface="+mn-ea"/>
              </a:rPr>
              <a:t>该假设源于</a:t>
            </a:r>
            <a:r>
              <a:rPr lang="en-US" altLang="zh-CN" sz="2400" dirty="0">
                <a:latin typeface="华文楷体" panose="02010600040101010101" charset="-122"/>
                <a:ea typeface="华文楷体" panose="02010600040101010101" charset="-122"/>
                <a:sym typeface="+mn-ea"/>
              </a:rPr>
              <a:t>“</a:t>
            </a:r>
            <a:r>
              <a:rPr lang="zh-CN" altLang="en-US" sz="2400" dirty="0">
                <a:latin typeface="华文楷体" panose="02010600040101010101" charset="-122"/>
                <a:ea typeface="华文楷体" panose="02010600040101010101" charset="-122"/>
                <a:sym typeface="+mn-ea"/>
              </a:rPr>
              <a:t>【</a:t>
            </a:r>
            <a:r>
              <a:rPr lang="zh-CN" altLang="en-US" sz="2400" b="1" dirty="0">
                <a:solidFill>
                  <a:srgbClr val="FF0000"/>
                </a:solidFill>
                <a:latin typeface="华文楷体" panose="02010600040101010101" charset="-122"/>
                <a:ea typeface="华文楷体" panose="02010600040101010101" charset="-122"/>
                <a:sym typeface="+mn-ea"/>
              </a:rPr>
              <a:t>享乐主义</a:t>
            </a:r>
            <a:r>
              <a:rPr lang="zh-CN" altLang="en-US" sz="2400" dirty="0">
                <a:latin typeface="华文楷体" panose="02010600040101010101" charset="-122"/>
                <a:ea typeface="华文楷体" panose="02010600040101010101" charset="-122"/>
                <a:sym typeface="+mn-ea"/>
              </a:rPr>
              <a:t>】</a:t>
            </a:r>
            <a:r>
              <a:rPr lang="en-US" altLang="zh-CN" sz="2400" dirty="0">
                <a:latin typeface="华文楷体" panose="02010600040101010101" charset="-122"/>
                <a:ea typeface="华文楷体" panose="02010600040101010101" charset="-122"/>
                <a:sym typeface="+mn-ea"/>
              </a:rPr>
              <a:t>”</a:t>
            </a:r>
            <a:r>
              <a:rPr lang="zh-CN" altLang="en-US" sz="2400" dirty="0">
                <a:latin typeface="华文楷体" panose="02010600040101010101" charset="-122"/>
                <a:ea typeface="华文楷体" panose="02010600040101010101" charset="-122"/>
                <a:sym typeface="+mn-ea"/>
              </a:rPr>
              <a:t>的哲学观点和</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亚当</a:t>
            </a: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斯密关于劳动交换的经济理论。</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a:p>
            <a:pPr algn="l" fontAlgn="auto">
              <a:lnSpc>
                <a:spcPct val="150000"/>
              </a:lnSpc>
            </a:pP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3.</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工作的主要动机就是获得【</a:t>
            </a:r>
            <a:r>
              <a:rPr lang="zh-CN" altLang="en-US" sz="2400" b="1" dirty="0">
                <a:solidFill>
                  <a:srgbClr val="FF0000"/>
                </a:solidFill>
                <a:latin typeface="华文楷体" panose="02010600040101010101" charset="-122"/>
                <a:ea typeface="华文楷体" panose="02010600040101010101" charset="-122"/>
                <a:sym typeface="+mn-ea"/>
              </a:rPr>
              <a:t>经济报酬</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a:p>
            <a:pPr algn="l" fontAlgn="auto">
              <a:lnSpc>
                <a:spcPct val="150000"/>
              </a:lnSpc>
            </a:pP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4.“</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经济人</a:t>
            </a:r>
            <a:r>
              <a:rPr lang="en-US" altLang="zh-CN" sz="2400" dirty="0">
                <a:solidFill>
                  <a:schemeClr val="tx1">
                    <a:lumMod val="85000"/>
                    <a:lumOff val="15000"/>
                  </a:schemeClr>
                </a:solidFill>
                <a:latin typeface="华文楷体" panose="02010600040101010101" charset="-122"/>
                <a:ea typeface="华文楷体" panose="02010600040101010101" charset="-122"/>
                <a:sym typeface="+mn-ea"/>
              </a:rPr>
              <a:t>”</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假设是认为人是积极还是消极？麦格雷戈提出的两个理论中，哪一个和经济人假设观点一致？【</a:t>
            </a:r>
            <a:r>
              <a:rPr lang="zh-CN" altLang="en-US" sz="2400" b="1" dirty="0">
                <a:solidFill>
                  <a:srgbClr val="FF0000"/>
                </a:solidFill>
                <a:latin typeface="华文楷体" panose="02010600040101010101" charset="-122"/>
                <a:ea typeface="华文楷体" panose="02010600040101010101" charset="-122"/>
                <a:sym typeface="+mn-ea"/>
              </a:rPr>
              <a:t>消极</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400" b="1" dirty="0">
                <a:solidFill>
                  <a:srgbClr val="FF0000"/>
                </a:solidFill>
                <a:latin typeface="华文楷体" panose="02010600040101010101" charset="-122"/>
                <a:ea typeface="华文楷体" panose="02010600040101010101" charset="-122"/>
                <a:sym typeface="+mn-ea"/>
              </a:rPr>
              <a:t>X</a:t>
            </a:r>
            <a:r>
              <a:rPr lang="zh-CN" altLang="en-US" sz="2400" b="1" dirty="0">
                <a:solidFill>
                  <a:srgbClr val="FF0000"/>
                </a:solidFill>
                <a:latin typeface="华文楷体" panose="02010600040101010101" charset="-122"/>
                <a:ea typeface="华文楷体" panose="02010600040101010101" charset="-122"/>
                <a:sym typeface="+mn-ea"/>
              </a:rPr>
              <a:t>理论</a:t>
            </a:r>
            <a:r>
              <a:rPr lang="zh-CN" altLang="en-US" sz="2400" dirty="0">
                <a:solidFill>
                  <a:schemeClr val="tx1">
                    <a:lumMod val="85000"/>
                    <a:lumOff val="15000"/>
                  </a:schemeClr>
                </a:solidFill>
                <a:latin typeface="华文楷体" panose="02010600040101010101" charset="-122"/>
                <a:ea typeface="华文楷体" panose="02010600040101010101" charset="-122"/>
                <a:sym typeface="+mn-ea"/>
              </a:rPr>
              <a:t>】</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p:txBody>
      </p:sp>
      <p:grpSp>
        <p:nvGrpSpPr>
          <p:cNvPr id="10" name="组合 9"/>
          <p:cNvGrpSpPr/>
          <p:nvPr/>
        </p:nvGrpSpPr>
        <p:grpSpPr>
          <a:xfrm>
            <a:off x="892175" y="1675130"/>
            <a:ext cx="7375525" cy="1035050"/>
            <a:chOff x="1571" y="3809"/>
            <a:chExt cx="11615" cy="1630"/>
          </a:xfrm>
        </p:grpSpPr>
        <p:sp>
          <p:nvSpPr>
            <p:cNvPr id="6" name="任意多边形 5"/>
            <p:cNvSpPr/>
            <p:nvPr>
              <p:custDataLst>
                <p:tags r:id="rId1"/>
              </p:custDataLst>
            </p:nvPr>
          </p:nvSpPr>
          <p:spPr>
            <a:xfrm>
              <a:off x="7829"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7" name="文本框 6"/>
            <p:cNvSpPr txBox="1"/>
            <p:nvPr>
              <p:custDataLst>
                <p:tags r:id="rId2"/>
              </p:custDataLst>
            </p:nvPr>
          </p:nvSpPr>
          <p:spPr>
            <a:xfrm>
              <a:off x="7211" y="3809"/>
              <a:ext cx="2086" cy="1018"/>
            </a:xfrm>
            <a:prstGeom prst="rect">
              <a:avLst/>
            </a:prstGeom>
            <a:noFill/>
          </p:spPr>
          <p:txBody>
            <a:bodyPr wrap="square" rtlCol="0" anchor="b" anchorCtr="0">
              <a:noAutofit/>
            </a:bodyPr>
            <a:lstStyle/>
            <a:p>
              <a:pPr algn="ctr"/>
              <a:r>
                <a:rPr lang="zh-CN" altLang="en-US" dirty="0">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8" name="任意多边形 7"/>
            <p:cNvSpPr/>
            <p:nvPr>
              <p:custDataLst>
                <p:tags r:id="rId3"/>
              </p:custDataLst>
            </p:nvPr>
          </p:nvSpPr>
          <p:spPr>
            <a:xfrm>
              <a:off x="11250"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accent6">
                <a:lumMod val="40000"/>
                <a:lumOff val="60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9" name="文本框 8"/>
            <p:cNvSpPr txBox="1"/>
            <p:nvPr>
              <p:custDataLst>
                <p:tags r:id="rId4"/>
              </p:custDataLst>
            </p:nvPr>
          </p:nvSpPr>
          <p:spPr>
            <a:xfrm>
              <a:off x="9877" y="3809"/>
              <a:ext cx="3309"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2" name="任意多边形 11"/>
            <p:cNvSpPr/>
            <p:nvPr>
              <p:custDataLst>
                <p:tags r:id="rId5"/>
              </p:custDataLst>
            </p:nvPr>
          </p:nvSpPr>
          <p:spPr>
            <a:xfrm>
              <a:off x="2136"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3" name="任意多边形 12"/>
            <p:cNvSpPr/>
            <p:nvPr>
              <p:custDataLst>
                <p:tags r:id="rId6"/>
              </p:custDataLst>
            </p:nvPr>
          </p:nvSpPr>
          <p:spPr>
            <a:xfrm>
              <a:off x="5002"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4" name="文本框 13"/>
            <p:cNvSpPr txBox="1"/>
            <p:nvPr>
              <p:custDataLst>
                <p:tags r:id="rId7"/>
              </p:custDataLst>
            </p:nvPr>
          </p:nvSpPr>
          <p:spPr>
            <a:xfrm>
              <a:off x="1571" y="3809"/>
              <a:ext cx="2086" cy="1018"/>
            </a:xfrm>
            <a:prstGeom prst="rect">
              <a:avLst/>
            </a:prstGeom>
            <a:noFill/>
          </p:spPr>
          <p:txBody>
            <a:bodyPr wrap="square" rtlCol="0" anchor="b" anchorCtr="0">
              <a:noAutofit/>
            </a:bodyPr>
            <a:lstStyle/>
            <a:p>
              <a:pPr algn="ctr"/>
              <a:r>
                <a:rPr lang="zh-CN" altLang="en-US" dirty="0">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15" name="文本框 14"/>
            <p:cNvSpPr txBox="1"/>
            <p:nvPr>
              <p:custDataLst>
                <p:tags r:id="rId8"/>
              </p:custDataLst>
            </p:nvPr>
          </p:nvSpPr>
          <p:spPr>
            <a:xfrm>
              <a:off x="4241" y="3809"/>
              <a:ext cx="2086" cy="1018"/>
            </a:xfrm>
            <a:prstGeom prst="rect">
              <a:avLst/>
            </a:prstGeom>
            <a:noFill/>
          </p:spPr>
          <p:txBody>
            <a:bodyPr wrap="square" rtlCol="0" anchor="b" anchorCtr="0">
              <a:noAutofit/>
            </a:bodyPr>
            <a:lstStyle/>
            <a:p>
              <a:pPr algn="ctr"/>
              <a:r>
                <a:rPr lang="zh-CN" altLang="en-US" dirty="0">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dirty="0">
                <a:latin typeface="微软雅黑" panose="020B0503020204020204" pitchFamily="34" charset="-122"/>
                <a:ea typeface="微软雅黑" panose="020B0503020204020204" pitchFamily="34" charset="-122"/>
                <a:sym typeface="Arial" panose="020B0604020202090204" pitchFamily="34" charset="0"/>
              </a:endParaRPr>
            </a:p>
          </p:txBody>
        </p:sp>
      </p:grpSp>
      <p:cxnSp>
        <p:nvCxnSpPr>
          <p:cNvPr id="16" name="直接连接符 15"/>
          <p:cNvCxnSpPr/>
          <p:nvPr>
            <p:custDataLst>
              <p:tags r:id="rId9"/>
            </p:custDataLst>
          </p:nvPr>
        </p:nvCxnSpPr>
        <p:spPr>
          <a:xfrm>
            <a:off x="1250950" y="2710180"/>
            <a:ext cx="7071360" cy="0"/>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grpSp>
        <p:nvGrpSpPr>
          <p:cNvPr id="11" name="组合 10"/>
          <p:cNvGrpSpPr/>
          <p:nvPr/>
        </p:nvGrpSpPr>
        <p:grpSpPr>
          <a:xfrm>
            <a:off x="8889476" y="58420"/>
            <a:ext cx="3300619" cy="1173480"/>
            <a:chOff x="6730" y="1709"/>
            <a:chExt cx="7694" cy="3292"/>
          </a:xfrm>
        </p:grpSpPr>
        <p:sp>
          <p:nvSpPr>
            <p:cNvPr id="17" name="圆角矩形 16"/>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8"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19"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20"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21" name="直接箭头连接符 20"/>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22" name="直接连接符 21"/>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10185" y="2582"/>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6" name="圆角矩形 25"/>
            <p:cNvSpPr/>
            <p:nvPr/>
          </p:nvSpPr>
          <p:spPr>
            <a:xfrm>
              <a:off x="10185" y="1709"/>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27"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33"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dirty="0"/>
              <a:t>1.1.1</a:t>
            </a:r>
            <a:r>
              <a:rPr lang="zh-CN" altLang="en-US" dirty="0"/>
              <a:t>“经济人”假设</a:t>
            </a:r>
            <a:endParaRPr lang="zh-CN" altLang="en-US" dirty="0"/>
          </a:p>
        </p:txBody>
      </p:sp>
      <p:sp>
        <p:nvSpPr>
          <p:cNvPr id="4" name="文本框 3"/>
          <p:cNvSpPr txBox="1"/>
          <p:nvPr/>
        </p:nvSpPr>
        <p:spPr>
          <a:xfrm>
            <a:off x="-28575" y="8890"/>
            <a:ext cx="40519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1.1.1.1“经济人”的基本含义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zh-CN" altLang="en-US" sz="2800" b="1">
                <a:solidFill>
                  <a:srgbClr val="404040"/>
                </a:solidFill>
                <a:sym typeface="+mn-ea"/>
              </a:rPr>
              <a:t>“经济人”假设</a:t>
            </a:r>
            <a:r>
              <a:rPr lang="zh-CN" altLang="en-US">
                <a:sym typeface="+mn-ea"/>
              </a:rPr>
              <a:t>【</a:t>
            </a:r>
            <a:r>
              <a:rPr lang="zh-CN" altLang="en-US">
                <a:solidFill>
                  <a:srgbClr val="FF0000"/>
                </a:solidFill>
                <a:sym typeface="+mn-ea"/>
              </a:rPr>
              <a:t>选择、简答</a:t>
            </a:r>
            <a:r>
              <a:rPr lang="zh-CN" altLang="en-US">
                <a:sym typeface="+mn-ea"/>
              </a:rPr>
              <a:t>】</a:t>
            </a:r>
            <a:r>
              <a:rPr lang="en-US" altLang="zh-CN">
                <a:solidFill>
                  <a:srgbClr val="FF0000"/>
                </a:solidFill>
                <a:sym typeface="+mn-ea"/>
              </a:rPr>
              <a:t>★★★</a:t>
            </a:r>
            <a:endParaRPr lang="zh-CN" altLang="en-US" sz="2400">
              <a:sym typeface="+mn-ea"/>
            </a:endParaRPr>
          </a:p>
          <a:p>
            <a:endParaRPr lang="zh-CN" altLang="en-US" sz="2400">
              <a:sym typeface="+mn-ea"/>
            </a:endParaRPr>
          </a:p>
        </p:txBody>
      </p:sp>
      <p:sp>
        <p:nvSpPr>
          <p:cNvPr id="6" name="文本框 5"/>
          <p:cNvSpPr txBox="1"/>
          <p:nvPr/>
        </p:nvSpPr>
        <p:spPr>
          <a:xfrm>
            <a:off x="2529840" y="3114040"/>
            <a:ext cx="6348730" cy="1476375"/>
          </a:xfrm>
          <a:prstGeom prst="rect">
            <a:avLst/>
          </a:prstGeom>
          <a:noFill/>
          <a:ln>
            <a:solidFill>
              <a:schemeClr val="bg1">
                <a:lumMod val="75000"/>
              </a:schemeClr>
            </a:solidFill>
          </a:ln>
        </p:spPr>
        <p:txBody>
          <a:bodyPr wrap="square" rtlCol="0" anchor="t">
            <a:spAutoFit/>
          </a:bodyPr>
          <a:lstStyle/>
          <a:p>
            <a:pPr marL="0" lvl="0" indent="0">
              <a:lnSpc>
                <a:spcPct val="125000"/>
              </a:lnSpc>
              <a:spcBef>
                <a:spcPct val="0"/>
              </a:spcBef>
              <a:buNone/>
            </a:pPr>
            <a:r>
              <a:rPr lang="en-US" sz="2400">
                <a:latin typeface="华文楷体" panose="02010600040101010101" charset="-122"/>
                <a:ea typeface="华文楷体" panose="02010600040101010101" charset="-122"/>
                <a:sym typeface="+mn-ea"/>
              </a:rPr>
              <a:t>1. </a:t>
            </a:r>
            <a:r>
              <a:rPr lang="zh-CN" altLang="en-US" sz="2400">
                <a:latin typeface="华文楷体" panose="02010600040101010101" charset="-122"/>
                <a:ea typeface="华文楷体" panose="02010600040101010101" charset="-122"/>
                <a:sym typeface="+mn-ea"/>
              </a:rPr>
              <a:t>采用任务管理的方式进行管理。</a:t>
            </a:r>
            <a:endParaRPr lang="zh-CN" altLang="en-US" sz="2400">
              <a:latin typeface="华文楷体" panose="02010600040101010101" charset="-122"/>
              <a:ea typeface="华文楷体" panose="02010600040101010101" charset="-122"/>
              <a:sym typeface="+mn-ea"/>
            </a:endParaRPr>
          </a:p>
          <a:p>
            <a:pPr marL="0" lvl="0" indent="0">
              <a:lnSpc>
                <a:spcPct val="125000"/>
              </a:lnSpc>
              <a:spcBef>
                <a:spcPct val="0"/>
              </a:spcBef>
              <a:buNone/>
            </a:pPr>
            <a:r>
              <a:rPr lang="en-US" altLang="zh-CN" sz="2400">
                <a:latin typeface="华文楷体" panose="02010600040101010101" charset="-122"/>
                <a:ea typeface="华文楷体" panose="02010600040101010101" charset="-122"/>
                <a:sym typeface="+mn-ea"/>
              </a:rPr>
              <a:t>2. </a:t>
            </a:r>
            <a:r>
              <a:rPr lang="zh-CN" altLang="en-US" sz="2400">
                <a:latin typeface="华文楷体" panose="02010600040101010101" charset="-122"/>
                <a:ea typeface="华文楷体" panose="02010600040101010101" charset="-122"/>
                <a:sym typeface="+mn-ea"/>
              </a:rPr>
              <a:t>管理工作只是少数人的事情，与工人无关。</a:t>
            </a:r>
            <a:endParaRPr lang="zh-CN" altLang="en-US" sz="2400">
              <a:latin typeface="华文楷体" panose="02010600040101010101" charset="-122"/>
              <a:ea typeface="华文楷体" panose="02010600040101010101" charset="-122"/>
              <a:sym typeface="+mn-ea"/>
            </a:endParaRPr>
          </a:p>
          <a:p>
            <a:pPr marL="0" lvl="0" indent="0">
              <a:lnSpc>
                <a:spcPct val="125000"/>
              </a:lnSpc>
              <a:spcBef>
                <a:spcPct val="0"/>
              </a:spcBef>
              <a:buNone/>
            </a:pPr>
            <a:r>
              <a:rPr lang="en-US" altLang="zh-CN" sz="2400">
                <a:latin typeface="华文楷体" panose="02010600040101010101" charset="-122"/>
                <a:ea typeface="华文楷体" panose="02010600040101010101" charset="-122"/>
                <a:sym typeface="+mn-ea"/>
              </a:rPr>
              <a:t>3. </a:t>
            </a:r>
            <a:r>
              <a:rPr lang="zh-CN" altLang="en-US" sz="2400">
                <a:latin typeface="华文楷体" panose="02010600040101010101" charset="-122"/>
                <a:ea typeface="华文楷体" panose="02010600040101010101" charset="-122"/>
                <a:sym typeface="+mn-ea"/>
              </a:rPr>
              <a:t>实施明确的奖惩制度。</a:t>
            </a:r>
            <a:endParaRPr lang="zh-CN" altLang="en-US" sz="2400">
              <a:latin typeface="华文楷体" panose="02010600040101010101" charset="-122"/>
              <a:ea typeface="华文楷体" panose="02010600040101010101" charset="-122"/>
              <a:sym typeface="+mn-ea"/>
            </a:endParaRPr>
          </a:p>
        </p:txBody>
      </p:sp>
      <p:sp>
        <p:nvSpPr>
          <p:cNvPr id="4" name="文本框 3"/>
          <p:cNvSpPr txBox="1"/>
          <p:nvPr/>
        </p:nvSpPr>
        <p:spPr>
          <a:xfrm>
            <a:off x="5760720" y="4657725"/>
            <a:ext cx="2468880" cy="437515"/>
          </a:xfrm>
          <a:prstGeom prst="rect">
            <a:avLst/>
          </a:prstGeom>
          <a:noFill/>
        </p:spPr>
        <p:txBody>
          <a:bodyPr wrap="none" rtlCol="0" anchor="t">
            <a:spAutoFit/>
          </a:bodyPr>
          <a:lstStyle/>
          <a:p>
            <a:pPr marL="0" lvl="0" indent="0">
              <a:lnSpc>
                <a:spcPct val="125000"/>
              </a:lnSpc>
              <a:spcBef>
                <a:spcPct val="0"/>
              </a:spcBef>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a:t>
            </a:r>
            <a:r>
              <a:rPr lang="zh-CN" altLang="en-US" b="1" u="sng">
                <a:solidFill>
                  <a:srgbClr val="FF0000"/>
                </a:solidFill>
                <a:latin typeface="微软雅黑" panose="020B0503020204020204" pitchFamily="34" charset="-122"/>
                <a:ea typeface="微软雅黑" panose="020B0503020204020204" pitchFamily="34" charset="-122"/>
                <a:sym typeface="+mn-ea"/>
              </a:rPr>
              <a:t>胡萝卜加大棒</a:t>
            </a:r>
            <a:r>
              <a:rPr lang="en-US" altLang="zh-CN">
                <a:latin typeface="微软雅黑" panose="020B0503020204020204" pitchFamily="34" charset="-122"/>
                <a:ea typeface="微软雅黑" panose="020B0503020204020204" pitchFamily="34" charset="-122"/>
                <a:sym typeface="+mn-ea"/>
              </a:rPr>
              <a:t>”</a:t>
            </a:r>
            <a:r>
              <a:rPr lang="zh-CN" altLang="en-US">
                <a:latin typeface="微软雅黑" panose="020B0503020204020204" pitchFamily="34" charset="-122"/>
                <a:ea typeface="微软雅黑" panose="020B0503020204020204" pitchFamily="34" charset="-122"/>
                <a:sym typeface="+mn-ea"/>
              </a:rPr>
              <a:t>）</a:t>
            </a:r>
            <a:endParaRPr lang="zh-CN" altLang="en-US"/>
          </a:p>
        </p:txBody>
      </p:sp>
      <p:grpSp>
        <p:nvGrpSpPr>
          <p:cNvPr id="19" name="组合 18"/>
          <p:cNvGrpSpPr/>
          <p:nvPr/>
        </p:nvGrpSpPr>
        <p:grpSpPr>
          <a:xfrm>
            <a:off x="7767688" y="111760"/>
            <a:ext cx="4422408" cy="1642110"/>
            <a:chOff x="12700" y="92"/>
            <a:chExt cx="6497" cy="2586"/>
          </a:xfrm>
        </p:grpSpPr>
        <p:grpSp>
          <p:nvGrpSpPr>
            <p:cNvPr id="5" name="组合 4"/>
            <p:cNvGrpSpPr/>
            <p:nvPr/>
          </p:nvGrpSpPr>
          <p:grpSpPr>
            <a:xfrm>
              <a:off x="14341" y="92"/>
              <a:ext cx="4856" cy="1848"/>
              <a:chOff x="6730" y="1709"/>
              <a:chExt cx="7694" cy="3292"/>
            </a:xfrm>
          </p:grpSpPr>
          <p:sp>
            <p:nvSpPr>
              <p:cNvPr id="8" name="圆角矩形 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185" y="2582"/>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2" name="圆角矩形 11"/>
              <p:cNvSpPr/>
              <p:nvPr/>
            </p:nvSpPr>
            <p:spPr>
              <a:xfrm>
                <a:off x="10185" y="1709"/>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4"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17" name="组合 16"/>
            <p:cNvGrpSpPr/>
            <p:nvPr/>
          </p:nvGrpSpPr>
          <p:grpSpPr>
            <a:xfrm>
              <a:off x="12700" y="2298"/>
              <a:ext cx="6497" cy="380"/>
              <a:chOff x="5518" y="7583"/>
              <a:chExt cx="10570" cy="1066"/>
            </a:xfrm>
          </p:grpSpPr>
          <p:sp>
            <p:nvSpPr>
              <p:cNvPr id="48" name="文本框 47"/>
              <p:cNvSpPr txBox="1"/>
              <p:nvPr>
                <p:custDataLst>
                  <p:tags r:id="rId1"/>
                </p:custDataLst>
              </p:nvPr>
            </p:nvSpPr>
            <p:spPr>
              <a:xfrm>
                <a:off x="5518" y="7583"/>
                <a:ext cx="2086" cy="1018"/>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提出者</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52" name="文本框 51"/>
              <p:cNvSpPr txBox="1"/>
              <p:nvPr>
                <p:custDataLst>
                  <p:tags r:id="rId2"/>
                </p:custDataLst>
              </p:nvPr>
            </p:nvSpPr>
            <p:spPr>
              <a:xfrm>
                <a:off x="11712" y="7583"/>
                <a:ext cx="437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基于该假设的管理</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20" name="文本框 19"/>
              <p:cNvSpPr txBox="1"/>
              <p:nvPr>
                <p:custDataLst>
                  <p:tags r:id="rId3"/>
                </p:custDataLst>
              </p:nvPr>
            </p:nvSpPr>
            <p:spPr>
              <a:xfrm>
                <a:off x="9276" y="7583"/>
                <a:ext cx="275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基本观点</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23" name="文本框 22"/>
              <p:cNvSpPr txBox="1"/>
              <p:nvPr>
                <p:custDataLst>
                  <p:tags r:id="rId4"/>
                </p:custDataLst>
              </p:nvPr>
            </p:nvSpPr>
            <p:spPr>
              <a:xfrm>
                <a:off x="7160" y="7583"/>
                <a:ext cx="2689" cy="106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假设起源</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grpSp>
      </p:grpSp>
      <p:sp>
        <p:nvSpPr>
          <p:cNvPr id="10" name="文本框 9"/>
          <p:cNvSpPr txBox="1"/>
          <p:nvPr/>
        </p:nvSpPr>
        <p:spPr>
          <a:xfrm>
            <a:off x="1536065" y="2068830"/>
            <a:ext cx="2748280" cy="46037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基于该假设的管理</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mn-ea"/>
              </a:rPr>
              <a:t>：</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33"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dirty="0"/>
              <a:t>1.1.1</a:t>
            </a:r>
            <a:r>
              <a:rPr lang="zh-CN" altLang="en-US" dirty="0"/>
              <a:t>“经济人”假设</a:t>
            </a:r>
            <a:endParaRPr lang="zh-CN" altLang="en-US" dirty="0"/>
          </a:p>
        </p:txBody>
      </p:sp>
      <p:sp>
        <p:nvSpPr>
          <p:cNvPr id="7" name="文本框 6"/>
          <p:cNvSpPr txBox="1"/>
          <p:nvPr/>
        </p:nvSpPr>
        <p:spPr>
          <a:xfrm>
            <a:off x="13970" y="-31750"/>
            <a:ext cx="4131310" cy="229870"/>
          </a:xfrm>
          <a:prstGeom prst="rect">
            <a:avLst/>
          </a:prstGeom>
          <a:noFill/>
        </p:spPr>
        <p:txBody>
          <a:bodyPr wrap="square" rtlCol="0" anchor="t">
            <a:spAutoFit/>
          </a:bodyPr>
          <a:p>
            <a:pPr lvl="0" algn="l"/>
            <a:r>
              <a:rPr lang="zh-CN" altLang="en-US" sz="900">
                <a:solidFill>
                  <a:schemeClr val="bg1">
                    <a:lumMod val="95000"/>
                  </a:schemeClr>
                </a:solidFill>
                <a:sym typeface="+mn-ea"/>
              </a:rPr>
              <a:t>1.1.1.2基于“经济人”假设的管理</a:t>
            </a:r>
            <a:endParaRPr lang="zh-CN" altLang="en-US" sz="900">
              <a:solidFill>
                <a:schemeClr val="bg1">
                  <a:lumMod val="95000"/>
                </a:schemeClr>
              </a:solidFill>
              <a:sym typeface="+mn-ea"/>
            </a:endParaRPr>
          </a:p>
        </p:txBody>
      </p:sp>
      <p:sp>
        <p:nvSpPr>
          <p:cNvPr id="3" name="文本框 2"/>
          <p:cNvSpPr txBox="1"/>
          <p:nvPr/>
        </p:nvSpPr>
        <p:spPr>
          <a:xfrm>
            <a:off x="-28575" y="8890"/>
            <a:ext cx="40519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1.1.1.2基于“经济人”假设的管理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曲线连接符 6"/>
          <p:cNvCxnSpPr>
            <a:stCxn id="27" idx="3"/>
            <a:endCxn id="8" idx="1"/>
          </p:cNvCxnSpPr>
          <p:nvPr/>
        </p:nvCxnSpPr>
        <p:spPr>
          <a:xfrm flipV="1">
            <a:off x="2089382" y="2861009"/>
            <a:ext cx="432236" cy="87631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80238" y="1538605"/>
            <a:ext cx="6910488" cy="3182620"/>
            <a:chOff x="251" y="1709"/>
            <a:chExt cx="14173" cy="5012"/>
          </a:xfrm>
        </p:grpSpPr>
        <p:grpSp>
          <p:nvGrpSpPr>
            <p:cNvPr id="30" name="组合 29"/>
            <p:cNvGrpSpPr/>
            <p:nvPr/>
          </p:nvGrpSpPr>
          <p:grpSpPr>
            <a:xfrm>
              <a:off x="251" y="1709"/>
              <a:ext cx="14173" cy="5012"/>
              <a:chOff x="251" y="1709"/>
              <a:chExt cx="14173" cy="5012"/>
            </a:xfrm>
          </p:grpSpPr>
          <p:grpSp>
            <p:nvGrpSpPr>
              <p:cNvPr id="14" name="组合 13"/>
              <p:cNvGrpSpPr/>
              <p:nvPr/>
            </p:nvGrpSpPr>
            <p:grpSpPr>
              <a:xfrm>
                <a:off x="251" y="3510"/>
                <a:ext cx="11159" cy="3211"/>
                <a:chOff x="729" y="3743"/>
                <a:chExt cx="13255" cy="3781"/>
              </a:xfrm>
            </p:grpSpPr>
            <p:sp>
              <p:nvSpPr>
                <p:cNvPr id="27" name="圆角矩形 26"/>
                <p:cNvSpPr/>
                <p:nvPr/>
              </p:nvSpPr>
              <p:spPr>
                <a:xfrm>
                  <a:off x="729" y="4967"/>
                  <a:ext cx="4651" cy="146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第一章  </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个性与个体行为分析</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圆角矩形 42"/>
                <p:cNvSpPr/>
                <p:nvPr/>
              </p:nvSpPr>
              <p:spPr>
                <a:xfrm>
                  <a:off x="6433" y="5301"/>
                  <a:ext cx="5178"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关于个体行为的解释</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7"/>
                <p:cNvSpPr/>
                <p:nvPr/>
              </p:nvSpPr>
              <p:spPr>
                <a:xfrm>
                  <a:off x="6433" y="3743"/>
                  <a:ext cx="5076" cy="66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7551" cy="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影响人的行为的心理因素分析</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0" y="5700"/>
                  <a:ext cx="1053" cy="147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327" y="1709"/>
                <a:ext cx="5097" cy="3291"/>
                <a:chOff x="9327" y="1709"/>
                <a:chExt cx="6410" cy="3291"/>
              </a:xfrm>
            </p:grpSpPr>
            <p:grpSp>
              <p:nvGrpSpPr>
                <p:cNvPr id="26" name="组合 25"/>
                <p:cNvGrpSpPr/>
                <p:nvPr/>
              </p:nvGrpSpPr>
              <p:grpSpPr>
                <a:xfrm>
                  <a:off x="9327" y="1910"/>
                  <a:ext cx="6410" cy="3091"/>
                  <a:chOff x="9895" y="2382"/>
                  <a:chExt cx="6410" cy="3091"/>
                </a:xfrm>
              </p:grpSpPr>
              <p:cxnSp>
                <p:nvCxnSpPr>
                  <p:cNvPr id="6"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947" y="3768"/>
                    <a:ext cx="2773" cy="1"/>
                  </a:xfrm>
                  <a:prstGeom prst="line">
                    <a:avLst/>
                  </a:prstGeom>
                  <a:noFill/>
                  <a:ln w="6350">
                    <a:solidFill>
                      <a:schemeClr val="tx1">
                        <a:lumMod val="95000"/>
                        <a:lumOff val="5000"/>
                      </a:schemeClr>
                    </a:solidFill>
                    <a:bevel/>
                  </a:ln>
                </p:spPr>
                <p:txBody>
                  <a:bodyPr/>
                  <a:lstStyle/>
                  <a:p>
                    <a:endParaRPr lang="zh-CN" altLang="en-US"/>
                  </a:p>
                </p:txBody>
              </p:sp>
              <p:cxnSp>
                <p:nvCxnSpPr>
                  <p:cNvPr id="15"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73" y="3961"/>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895" y="423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6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60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6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4" y="3929"/>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60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6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74" y="4842"/>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6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60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6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圆角矩形 1"/>
                <p:cNvSpPr/>
                <p:nvPr/>
              </p:nvSpPr>
              <p:spPr>
                <a:xfrm>
                  <a:off x="10406" y="1709"/>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6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60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6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cxnSp>
          <p:nvCxnSpPr>
            <p:cNvPr id="4"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9" name="文本框 8"/>
          <p:cNvSpPr txBox="1"/>
          <p:nvPr/>
        </p:nvSpPr>
        <p:spPr>
          <a:xfrm>
            <a:off x="7200265" y="1475105"/>
            <a:ext cx="4642485" cy="1568450"/>
          </a:xfrm>
          <a:prstGeom prst="rect">
            <a:avLst/>
          </a:prstGeom>
          <a:noFill/>
          <a:ln>
            <a:solidFill>
              <a:schemeClr val="bg1">
                <a:lumMod val="75000"/>
              </a:schemeClr>
            </a:solidFill>
          </a:ln>
        </p:spPr>
        <p:txBody>
          <a:bodyPr wrap="square" rtlCol="0" anchor="t">
            <a:spAutoFit/>
          </a:bodyPr>
          <a:lstStyle/>
          <a:p>
            <a:pPr algn="l" fontAlgn="auto">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提出者是【</a:t>
            </a:r>
            <a:r>
              <a:rPr lang="en-US" altLang="zh-CN" sz="1600" b="1" dirty="0" err="1">
                <a:solidFill>
                  <a:srgbClr val="FF0000"/>
                </a:solidFill>
                <a:latin typeface="微软雅黑" panose="020B0503020204020204" pitchFamily="34" charset="-122"/>
                <a:ea typeface="微软雅黑" panose="020B0503020204020204" pitchFamily="34" charset="-122"/>
                <a:sym typeface="+mn-ea"/>
              </a:rPr>
              <a:t>亚当·斯密</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l" fontAlgn="auto">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2.</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起</a:t>
            </a:r>
            <a:r>
              <a:rPr lang="zh-CN" altLang="en-US" sz="1600">
                <a:latin typeface="微软雅黑" panose="020B0503020204020204" pitchFamily="34" charset="-122"/>
                <a:ea typeface="微软雅黑" panose="020B0503020204020204" pitchFamily="34" charset="-122"/>
                <a:sym typeface="+mn-ea"/>
              </a:rPr>
              <a:t>源于</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a:t>
            </a:r>
            <a:r>
              <a:rPr lang="zh-CN" altLang="en-US" sz="1600" b="1" dirty="0">
                <a:solidFill>
                  <a:srgbClr val="FF0000"/>
                </a:solidFill>
                <a:latin typeface="微软雅黑" panose="020B0503020204020204" pitchFamily="34" charset="-122"/>
                <a:ea typeface="微软雅黑" panose="020B0503020204020204" pitchFamily="34" charset="-122"/>
                <a:sym typeface="+mn-ea"/>
              </a:rPr>
              <a:t>享乐主义</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哲学观点。</a:t>
            </a:r>
            <a:endParaRPr lang="zh-CN" altLang="en-US" sz="1600" dirty="0">
              <a:latin typeface="微软雅黑" panose="020B0503020204020204" pitchFamily="34" charset="-122"/>
              <a:ea typeface="微软雅黑" panose="020B0503020204020204" pitchFamily="34" charset="-122"/>
              <a:sym typeface="+mn-ea"/>
            </a:endParaRPr>
          </a:p>
          <a:p>
            <a:pPr algn="l" fontAlgn="auto">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3.</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观点：工作的主要动机就是获得【</a:t>
            </a:r>
            <a:r>
              <a:rPr lang="zh-CN" altLang="en-US" sz="1600" b="1" dirty="0">
                <a:solidFill>
                  <a:srgbClr val="FF0000"/>
                </a:solidFill>
                <a:latin typeface="微软雅黑" panose="020B0503020204020204" pitchFamily="34" charset="-122"/>
                <a:ea typeface="微软雅黑" panose="020B0503020204020204" pitchFamily="34" charset="-122"/>
                <a:sym typeface="+mn-ea"/>
              </a:rPr>
              <a:t>经济报酬</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l" fontAlgn="auto">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4.</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管理：</a:t>
            </a:r>
            <a:r>
              <a:rPr lang="en-US" altLang="zh-CN" sz="1600">
                <a:latin typeface="微软雅黑" panose="020B0503020204020204" pitchFamily="34" charset="-122"/>
                <a:ea typeface="微软雅黑" panose="020B0503020204020204" pitchFamily="34" charset="-122"/>
                <a:sym typeface="+mn-ea"/>
              </a:rPr>
              <a:t>“</a:t>
            </a:r>
            <a:r>
              <a:rPr lang="zh-CN" altLang="en-US" sz="1600" b="1" u="sng">
                <a:solidFill>
                  <a:srgbClr val="FF0000"/>
                </a:solidFill>
                <a:latin typeface="微软雅黑" panose="020B0503020204020204" pitchFamily="34" charset="-122"/>
                <a:ea typeface="微软雅黑" panose="020B0503020204020204" pitchFamily="34" charset="-122"/>
                <a:sym typeface="+mn-ea"/>
              </a:rPr>
              <a:t>胡萝卜加大棒</a:t>
            </a:r>
            <a:r>
              <a:rPr lang="en-US" altLang="zh-CN" sz="1600">
                <a:latin typeface="微软雅黑" panose="020B0503020204020204" pitchFamily="34" charset="-122"/>
                <a:ea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sym typeface="+mn-ea"/>
              </a:rPr>
              <a:t>。</a:t>
            </a:r>
            <a:endParaRPr lang="zh-CN" altLang="en-US" sz="1600" b="1" dirty="0">
              <a:solidFill>
                <a:srgbClr val="FF0000"/>
              </a:solidFill>
              <a:latin typeface="微软雅黑" panose="020B0503020204020204" pitchFamily="34" charset="-122"/>
              <a:ea typeface="微软雅黑" panose="020B0503020204020204" pitchFamily="34" charset="-122"/>
              <a:sym typeface="+mn-ea"/>
            </a:endParaRPr>
          </a:p>
        </p:txBody>
      </p:sp>
      <p:sp>
        <p:nvSpPr>
          <p:cNvPr id="33"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dirty="0"/>
              <a:t>1.1.1</a:t>
            </a:r>
            <a:r>
              <a:rPr lang="zh-CN" altLang="en-US" dirty="0"/>
              <a:t>“经济人”假设</a:t>
            </a:r>
            <a:endParaRPr lang="zh-CN" altLang="en-US" dirty="0"/>
          </a:p>
        </p:txBody>
      </p:sp>
      <p:sp>
        <p:nvSpPr>
          <p:cNvPr id="3" name="文本框 2"/>
          <p:cNvSpPr txBox="1"/>
          <p:nvPr/>
        </p:nvSpPr>
        <p:spPr>
          <a:xfrm>
            <a:off x="-28575" y="8890"/>
            <a:ext cx="40519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1.1.1.1“经济人”的基本含义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3"/>
          </p:nvPr>
        </p:nvSpPr>
        <p:spPr/>
        <p:txBody>
          <a:bodyPr/>
          <a:lstStyle/>
          <a:p>
            <a:r>
              <a:t>1.1.2“ 社会人”假设</a:t>
            </a:r>
          </a:p>
        </p:txBody>
      </p:sp>
      <p:grpSp>
        <p:nvGrpSpPr>
          <p:cNvPr id="9" name="组合 8"/>
          <p:cNvGrpSpPr/>
          <p:nvPr/>
        </p:nvGrpSpPr>
        <p:grpSpPr>
          <a:xfrm>
            <a:off x="-81" y="1538605"/>
            <a:ext cx="8163693" cy="3182620"/>
            <a:chOff x="-81" y="1538605"/>
            <a:chExt cx="8163693" cy="3182620"/>
          </a:xfrm>
        </p:grpSpPr>
        <p:cxnSp>
          <p:nvCxnSpPr>
            <p:cNvPr id="7" name="曲线连接符 6"/>
            <p:cNvCxnSpPr>
              <a:stCxn id="27" idx="3"/>
              <a:endCxn id="8" idx="1"/>
            </p:cNvCxnSpPr>
            <p:nvPr/>
          </p:nvCxnSpPr>
          <p:spPr>
            <a:xfrm flipV="1">
              <a:off x="2547706" y="2861009"/>
              <a:ext cx="485402" cy="876316"/>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81" y="1538605"/>
              <a:ext cx="8163693" cy="3182620"/>
              <a:chOff x="-486" y="1709"/>
              <a:chExt cx="14910" cy="5012"/>
            </a:xfrm>
          </p:grpSpPr>
          <p:grpSp>
            <p:nvGrpSpPr>
              <p:cNvPr id="30" name="组合 29"/>
              <p:cNvGrpSpPr/>
              <p:nvPr/>
            </p:nvGrpSpPr>
            <p:grpSpPr>
              <a:xfrm>
                <a:off x="-486" y="1709"/>
                <a:ext cx="14910" cy="5012"/>
                <a:chOff x="-486" y="1709"/>
                <a:chExt cx="14910" cy="5012"/>
              </a:xfrm>
            </p:grpSpPr>
            <p:grpSp>
              <p:nvGrpSpPr>
                <p:cNvPr id="14" name="组合 13"/>
                <p:cNvGrpSpPr/>
                <p:nvPr/>
              </p:nvGrpSpPr>
              <p:grpSpPr>
                <a:xfrm>
                  <a:off x="-486" y="3510"/>
                  <a:ext cx="11897" cy="3211"/>
                  <a:chOff x="-147" y="3743"/>
                  <a:chExt cx="14131" cy="3781"/>
                </a:xfrm>
              </p:grpSpPr>
              <p:sp>
                <p:nvSpPr>
                  <p:cNvPr id="27" name="圆角矩形 26"/>
                  <p:cNvSpPr/>
                  <p:nvPr/>
                </p:nvSpPr>
                <p:spPr>
                  <a:xfrm>
                    <a:off x="-147" y="4967"/>
                    <a:ext cx="5527" cy="146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第一章  </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个性与个体行为分析</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圆角矩形 42"/>
                  <p:cNvSpPr/>
                  <p:nvPr/>
                </p:nvSpPr>
                <p:spPr>
                  <a:xfrm>
                    <a:off x="6433" y="5301"/>
                    <a:ext cx="5178"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关于个体行为的解释</a:t>
                    </a:r>
                    <a:endPar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7"/>
                  <p:cNvSpPr/>
                  <p:nvPr/>
                </p:nvSpPr>
                <p:spPr>
                  <a:xfrm>
                    <a:off x="6433" y="3743"/>
                    <a:ext cx="5076" cy="66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7551" cy="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影响人的行为的心理因素分析</a:t>
                    </a:r>
                    <a:endPar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0" y="5699"/>
                    <a:ext cx="1053" cy="1472"/>
                  </a:xfrm>
                  <a:prstGeom prst="curvedConnector3">
                    <a:avLst>
                      <a:gd name="adj1" fmla="val 5001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327" y="1709"/>
                  <a:ext cx="5097" cy="3292"/>
                  <a:chOff x="9327" y="1709"/>
                  <a:chExt cx="6410" cy="3292"/>
                </a:xfrm>
              </p:grpSpPr>
              <p:grpSp>
                <p:nvGrpSpPr>
                  <p:cNvPr id="26" name="组合 25"/>
                  <p:cNvGrpSpPr/>
                  <p:nvPr/>
                </p:nvGrpSpPr>
                <p:grpSpPr>
                  <a:xfrm>
                    <a:off x="9327" y="1910"/>
                    <a:ext cx="6410" cy="3091"/>
                    <a:chOff x="9895" y="2382"/>
                    <a:chExt cx="6410" cy="3091"/>
                  </a:xfrm>
                </p:grpSpPr>
                <p:cxnSp>
                  <p:nvCxnSpPr>
                    <p:cNvPr id="6"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947" y="3768"/>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73" y="3961"/>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895" y="423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dirty="0">
                          <a:solidFill>
                            <a:schemeClr val="tx1">
                              <a:lumMod val="95000"/>
                              <a:lumOff val="5000"/>
                            </a:schemeClr>
                          </a:solidFill>
                          <a:latin typeface="华文楷体" panose="02010600040101010101" charset="-122"/>
                          <a:ea typeface="华文楷体" panose="02010600040101010101" charset="-122"/>
                          <a:sym typeface="+mn-ea"/>
                        </a:rPr>
                        <a:t>   “ </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3" y="3929"/>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74" y="4842"/>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a:solidFill>
                            <a:schemeClr val="tx1">
                              <a:lumMod val="95000"/>
                              <a:lumOff val="5000"/>
                            </a:schemeClr>
                          </a:solidFill>
                          <a:latin typeface="华文楷体" panose="02010600040101010101" charset="-122"/>
                          <a:ea typeface="华文楷体" panose="02010600040101010101" charset="-122"/>
                          <a:sym typeface="+mn-ea"/>
                        </a:rPr>
                        <a:t>   “</a:t>
                      </a:r>
                      <a:r>
                        <a:rPr lang="zh-CN" altLang="en-US">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a:solidFill>
                            <a:schemeClr val="tx1">
                              <a:lumMod val="95000"/>
                              <a:lumOff val="5000"/>
                            </a:schemeClr>
                          </a:solidFill>
                          <a:latin typeface="华文楷体" panose="02010600040101010101" charset="-122"/>
                          <a:ea typeface="华文楷体" panose="02010600040101010101" charset="-122"/>
                          <a:sym typeface="+mn-ea"/>
                        </a:rPr>
                        <a:t>”</a:t>
                      </a:r>
                      <a:r>
                        <a:rPr lang="zh-CN" altLang="en-US">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圆角矩形 1"/>
                  <p:cNvSpPr/>
                  <p:nvPr/>
                </p:nvSpPr>
                <p:spPr>
                  <a:xfrm>
                    <a:off x="10406" y="1709"/>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solidFill>
                          <a:schemeClr val="tx1">
                            <a:lumMod val="95000"/>
                            <a:lumOff val="5000"/>
                          </a:schemeClr>
                        </a:solidFill>
                        <a:latin typeface="华文楷体" panose="02010600040101010101" charset="-122"/>
                        <a:ea typeface="华文楷体" panose="02010600040101010101" charset="-122"/>
                        <a:sym typeface="+mn-ea"/>
                      </a:rPr>
                      <a:t>   “</a:t>
                    </a:r>
                    <a:r>
                      <a:rPr lang="zh-CN" altLang="en-US">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a:solidFill>
                          <a:schemeClr val="tx1">
                            <a:lumMod val="95000"/>
                            <a:lumOff val="5000"/>
                          </a:schemeClr>
                        </a:solidFill>
                        <a:latin typeface="华文楷体" panose="02010600040101010101" charset="-122"/>
                        <a:ea typeface="华文楷体" panose="02010600040101010101" charset="-122"/>
                        <a:sym typeface="+mn-ea"/>
                      </a:rPr>
                      <a:t>”</a:t>
                    </a:r>
                    <a:r>
                      <a:rPr lang="zh-CN" altLang="en-US">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cxnSp>
            <p:nvCxnSpPr>
              <p:cNvPr id="4"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grpSp>
        <p:nvGrpSpPr>
          <p:cNvPr id="19" name="组合 18"/>
          <p:cNvGrpSpPr/>
          <p:nvPr/>
        </p:nvGrpSpPr>
        <p:grpSpPr>
          <a:xfrm>
            <a:off x="2481580" y="5142230"/>
            <a:ext cx="7399655" cy="1046480"/>
            <a:chOff x="2123" y="7361"/>
            <a:chExt cx="11653" cy="1648"/>
          </a:xfrm>
        </p:grpSpPr>
        <p:grpSp>
          <p:nvGrpSpPr>
            <p:cNvPr id="17" name="组合 16"/>
            <p:cNvGrpSpPr/>
            <p:nvPr/>
          </p:nvGrpSpPr>
          <p:grpSpPr>
            <a:xfrm>
              <a:off x="2123" y="7361"/>
              <a:ext cx="11653" cy="1625"/>
              <a:chOff x="-325" y="3905"/>
              <a:chExt cx="11653" cy="1625"/>
            </a:xfrm>
          </p:grpSpPr>
          <p:cxnSp>
            <p:nvCxnSpPr>
              <p:cNvPr id="42" name="直接连接符 41"/>
              <p:cNvCxnSpPr/>
              <p:nvPr>
                <p:custDataLst>
                  <p:tags r:id="rId1"/>
                </p:custDataLst>
              </p:nvPr>
            </p:nvCxnSpPr>
            <p:spPr>
              <a:xfrm>
                <a:off x="-85" y="5506"/>
                <a:ext cx="11413"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sp>
            <p:nvSpPr>
              <p:cNvPr id="39" name="任意多边形 38"/>
              <p:cNvSpPr/>
              <p:nvPr>
                <p:custDataLst>
                  <p:tags r:id="rId2"/>
                </p:custDataLst>
              </p:nvPr>
            </p:nvSpPr>
            <p:spPr>
              <a:xfrm>
                <a:off x="5766" y="5020"/>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48" name="文本框 47"/>
              <p:cNvSpPr txBox="1"/>
              <p:nvPr>
                <p:custDataLst>
                  <p:tags r:id="rId3"/>
                </p:custDataLst>
              </p:nvPr>
            </p:nvSpPr>
            <p:spPr>
              <a:xfrm>
                <a:off x="-325" y="3905"/>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44" name="任意多边形 43"/>
              <p:cNvSpPr/>
              <p:nvPr>
                <p:custDataLst>
                  <p:tags r:id="rId4"/>
                </p:custDataLst>
              </p:nvPr>
            </p:nvSpPr>
            <p:spPr>
              <a:xfrm>
                <a:off x="8802" y="5020"/>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52" name="文本框 51"/>
              <p:cNvSpPr txBox="1"/>
              <p:nvPr>
                <p:custDataLst>
                  <p:tags r:id="rId5"/>
                </p:custDataLst>
              </p:nvPr>
            </p:nvSpPr>
            <p:spPr>
              <a:xfrm>
                <a:off x="7264" y="3953"/>
                <a:ext cx="3309"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grpSp>
        <p:grpSp>
          <p:nvGrpSpPr>
            <p:cNvPr id="20" name="组合 19"/>
            <p:cNvGrpSpPr/>
            <p:nvPr/>
          </p:nvGrpSpPr>
          <p:grpSpPr>
            <a:xfrm>
              <a:off x="2884" y="7409"/>
              <a:ext cx="6462" cy="1600"/>
              <a:chOff x="2884" y="7409"/>
              <a:chExt cx="6462" cy="1600"/>
            </a:xfrm>
          </p:grpSpPr>
          <p:sp>
            <p:nvSpPr>
              <p:cNvPr id="21" name="文本框 20"/>
              <p:cNvSpPr txBox="1"/>
              <p:nvPr>
                <p:custDataLst>
                  <p:tags r:id="rId6"/>
                </p:custDataLst>
              </p:nvPr>
            </p:nvSpPr>
            <p:spPr>
              <a:xfrm>
                <a:off x="7260" y="7409"/>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grpSp>
            <p:nvGrpSpPr>
              <p:cNvPr id="23" name="组合 22"/>
              <p:cNvGrpSpPr/>
              <p:nvPr/>
            </p:nvGrpSpPr>
            <p:grpSpPr>
              <a:xfrm>
                <a:off x="2884" y="7409"/>
                <a:ext cx="3709" cy="1601"/>
                <a:chOff x="2884" y="7409"/>
                <a:chExt cx="3709" cy="1601"/>
              </a:xfrm>
            </p:grpSpPr>
            <p:sp>
              <p:nvSpPr>
                <p:cNvPr id="28" name="文本框 27"/>
                <p:cNvSpPr txBox="1"/>
                <p:nvPr>
                  <p:custDataLst>
                    <p:tags r:id="rId7"/>
                  </p:custDataLst>
                </p:nvPr>
              </p:nvSpPr>
              <p:spPr>
                <a:xfrm>
                  <a:off x="4507" y="7409"/>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29" name="任意多边形 28"/>
                <p:cNvSpPr/>
                <p:nvPr>
                  <p:custDataLst>
                    <p:tags r:id="rId8"/>
                  </p:custDataLst>
                </p:nvPr>
              </p:nvSpPr>
              <p:spPr>
                <a:xfrm>
                  <a:off x="5269" y="85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32" name="任意多边形 31"/>
                <p:cNvSpPr/>
                <p:nvPr>
                  <p:custDataLst>
                    <p:tags r:id="rId9"/>
                  </p:custDataLst>
                </p:nvPr>
              </p:nvSpPr>
              <p:spPr>
                <a:xfrm>
                  <a:off x="2884" y="8476"/>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grpSp>
        </p:gr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zh-CN" altLang="en-US" sz="2800" b="1">
                <a:solidFill>
                  <a:srgbClr val="404040"/>
                </a:solidFill>
                <a:sym typeface="+mn-ea"/>
              </a:rPr>
              <a:t> “社会人”假设</a:t>
            </a:r>
            <a:r>
              <a:rPr lang="zh-CN" altLang="en-US" sz="2400">
                <a:sym typeface="+mn-ea"/>
              </a:rPr>
              <a:t>【</a:t>
            </a:r>
            <a:r>
              <a:rPr lang="zh-CN" altLang="en-US" sz="2400">
                <a:solidFill>
                  <a:srgbClr val="FF0000"/>
                </a:solidFill>
                <a:sym typeface="+mn-ea"/>
              </a:rPr>
              <a:t>选择、简答</a:t>
            </a:r>
            <a:r>
              <a:rPr lang="zh-CN" altLang="en-US" sz="2400">
                <a:sym typeface="+mn-ea"/>
              </a:rPr>
              <a:t>】</a:t>
            </a:r>
            <a:r>
              <a:rPr lang="en-US" altLang="zh-CN" sz="2400">
                <a:solidFill>
                  <a:srgbClr val="FF0000"/>
                </a:solidFill>
                <a:sym typeface="+mn-ea"/>
              </a:rPr>
              <a:t>★★★</a:t>
            </a:r>
            <a:endParaRPr lang="zh-CN" altLang="en-US" sz="2400">
              <a:sym typeface="+mn-ea"/>
            </a:endParaRPr>
          </a:p>
          <a:p>
            <a:endParaRPr lang="zh-CN" altLang="en-US" sz="2400">
              <a:sym typeface="+mn-ea"/>
            </a:endParaRPr>
          </a:p>
        </p:txBody>
      </p:sp>
      <p:sp>
        <p:nvSpPr>
          <p:cNvPr id="7" name="文本框 6"/>
          <p:cNvSpPr txBox="1"/>
          <p:nvPr/>
        </p:nvSpPr>
        <p:spPr>
          <a:xfrm>
            <a:off x="2656840" y="2155190"/>
            <a:ext cx="8259445" cy="460375"/>
          </a:xfrm>
          <a:prstGeom prst="rect">
            <a:avLst/>
          </a:prstGeom>
          <a:noFill/>
          <a:ln>
            <a:noFill/>
          </a:ln>
        </p:spPr>
        <p:txBody>
          <a:bodyPr wrap="square" rtlCol="0">
            <a:spAutoFit/>
          </a:bodyPr>
          <a:lstStyle/>
          <a:p>
            <a:r>
              <a:rPr lang="zh-CN" altLang="en-US" sz="2400" b="1">
                <a:solidFill>
                  <a:srgbClr val="FF0000"/>
                </a:solidFill>
                <a:latin typeface="华文楷体" panose="02010600040101010101" charset="-122"/>
                <a:ea typeface="华文楷体" panose="02010600040101010101" charset="-122"/>
              </a:rPr>
              <a:t>梅奥</a:t>
            </a:r>
            <a:endParaRPr lang="zh-CN" altLang="en-US" sz="2400" b="1">
              <a:solidFill>
                <a:srgbClr val="FF0000"/>
              </a:solidFill>
              <a:latin typeface="华文楷体" panose="02010600040101010101" charset="-122"/>
              <a:ea typeface="华文楷体" panose="02010600040101010101" charset="-122"/>
            </a:endParaRPr>
          </a:p>
        </p:txBody>
      </p:sp>
      <p:sp>
        <p:nvSpPr>
          <p:cNvPr id="8" name="文本框 7"/>
          <p:cNvSpPr txBox="1"/>
          <p:nvPr/>
        </p:nvSpPr>
        <p:spPr>
          <a:xfrm>
            <a:off x="1280160" y="2155190"/>
            <a:ext cx="1404620" cy="460375"/>
          </a:xfrm>
          <a:prstGeom prst="rect">
            <a:avLst/>
          </a:prstGeom>
          <a:noFill/>
        </p:spPr>
        <p:txBody>
          <a:bodyPr wrap="none" rtlCol="0" anchor="t">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提出者：</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80160" y="2679065"/>
            <a:ext cx="1710055" cy="460375"/>
          </a:xfrm>
          <a:prstGeom prst="rect">
            <a:avLst/>
          </a:prstGeom>
          <a:noFill/>
        </p:spPr>
        <p:txBody>
          <a:bodyPr wrap="none" rtlCol="0" anchor="t">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假设起源：</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2656840" y="2679065"/>
            <a:ext cx="2766695" cy="460375"/>
          </a:xfrm>
          <a:prstGeom prst="rect">
            <a:avLst/>
          </a:prstGeom>
          <a:noFill/>
        </p:spPr>
        <p:txBody>
          <a:bodyPr wrap="none" rtlCol="0" anchor="t">
            <a:spAutoFit/>
          </a:bodyPr>
          <a:lstStyle/>
          <a:p>
            <a:r>
              <a:rPr lang="zh-CN" altLang="en-US" sz="2400">
                <a:solidFill>
                  <a:schemeClr val="tx1">
                    <a:lumMod val="85000"/>
                    <a:lumOff val="15000"/>
                  </a:schemeClr>
                </a:solidFill>
                <a:latin typeface="华文楷体" panose="02010600040101010101" charset="-122"/>
                <a:ea typeface="华文楷体" panose="02010600040101010101" charset="-122"/>
                <a:sym typeface="+mn-ea"/>
              </a:rPr>
              <a:t>长达</a:t>
            </a:r>
            <a:r>
              <a:rPr lang="en-US" altLang="zh-CN" sz="2400">
                <a:solidFill>
                  <a:schemeClr val="tx1">
                    <a:lumMod val="85000"/>
                    <a:lumOff val="15000"/>
                  </a:schemeClr>
                </a:solidFill>
                <a:latin typeface="华文楷体" panose="02010600040101010101" charset="-122"/>
                <a:ea typeface="华文楷体" panose="02010600040101010101" charset="-122"/>
                <a:sym typeface="+mn-ea"/>
              </a:rPr>
              <a:t>9</a:t>
            </a:r>
            <a:r>
              <a:rPr lang="zh-CN" altLang="en-US" sz="2400">
                <a:solidFill>
                  <a:schemeClr val="tx1">
                    <a:lumMod val="85000"/>
                    <a:lumOff val="15000"/>
                  </a:schemeClr>
                </a:solidFill>
                <a:latin typeface="华文楷体" panose="02010600040101010101" charset="-122"/>
                <a:ea typeface="华文楷体" panose="02010600040101010101" charset="-122"/>
                <a:sym typeface="+mn-ea"/>
              </a:rPr>
              <a:t>年的</a:t>
            </a:r>
            <a:r>
              <a:rPr lang="zh-CN" altLang="en-US" sz="2400" b="1">
                <a:solidFill>
                  <a:srgbClr val="FF0000"/>
                </a:solidFill>
                <a:latin typeface="华文楷体" panose="02010600040101010101" charset="-122"/>
                <a:ea typeface="华文楷体" panose="02010600040101010101" charset="-122"/>
                <a:sym typeface="+mn-ea"/>
              </a:rPr>
              <a:t>霍桑实验</a:t>
            </a:r>
            <a:endParaRPr lang="zh-CN" altLang="en-US" sz="2400" b="1">
              <a:solidFill>
                <a:srgbClr val="FF0000"/>
              </a:solidFill>
              <a:latin typeface="华文楷体" panose="02010600040101010101" charset="-122"/>
              <a:ea typeface="华文楷体" panose="02010600040101010101" charset="-122"/>
              <a:sym typeface="+mn-ea"/>
            </a:endParaRPr>
          </a:p>
        </p:txBody>
      </p:sp>
      <p:sp>
        <p:nvSpPr>
          <p:cNvPr id="14" name="圆角矩形 13"/>
          <p:cNvSpPr/>
          <p:nvPr/>
        </p:nvSpPr>
        <p:spPr>
          <a:xfrm>
            <a:off x="8055610" y="3969385"/>
            <a:ext cx="2753360" cy="1432560"/>
          </a:xfrm>
          <a:prstGeom prst="roundRect">
            <a:avLst/>
          </a:prstGeom>
          <a:noFill/>
          <a:ln>
            <a:solidFill>
              <a:schemeClr val="bg1">
                <a:lumMod val="85000"/>
              </a:schemeClr>
            </a:solid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霍桑实验</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照明实验、群体实验</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福利实验、访谈实验</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rot="0">
            <a:off x="8877935" y="111760"/>
            <a:ext cx="3312160" cy="1173480"/>
            <a:chOff x="6730" y="1709"/>
            <a:chExt cx="7694" cy="3292"/>
          </a:xfrm>
        </p:grpSpPr>
        <p:sp>
          <p:nvSpPr>
            <p:cNvPr id="6" name="圆角矩形 5"/>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12"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185" y="2582"/>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3" name="圆角矩形 12"/>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7"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5"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1.1.2“ 社会人”假设</a:t>
            </a:r>
          </a:p>
        </p:txBody>
      </p:sp>
      <p:sp>
        <p:nvSpPr>
          <p:cNvPr id="26" name="文本框 25"/>
          <p:cNvSpPr txBox="1"/>
          <p:nvPr/>
        </p:nvSpPr>
        <p:spPr>
          <a:xfrm>
            <a:off x="28575" y="-31750"/>
            <a:ext cx="390715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1.1.2.1“社会人”假设的基本含义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zh-CN" altLang="en-US" sz="2800" b="1">
                <a:solidFill>
                  <a:srgbClr val="404040"/>
                </a:solidFill>
                <a:sym typeface="+mn-ea"/>
              </a:rPr>
              <a:t>“社会人”假设</a:t>
            </a:r>
            <a:r>
              <a:rPr lang="zh-CN" altLang="en-US" sz="2400">
                <a:sym typeface="+mn-ea"/>
              </a:rPr>
              <a:t>【</a:t>
            </a:r>
            <a:r>
              <a:rPr lang="zh-CN" altLang="en-US" sz="2400">
                <a:solidFill>
                  <a:srgbClr val="FF0000"/>
                </a:solidFill>
                <a:sym typeface="+mn-ea"/>
              </a:rPr>
              <a:t>选择、简答</a:t>
            </a:r>
            <a:r>
              <a:rPr lang="zh-CN" altLang="en-US" sz="2400">
                <a:sym typeface="+mn-ea"/>
              </a:rPr>
              <a:t>】</a:t>
            </a:r>
            <a:r>
              <a:rPr lang="en-US" altLang="zh-CN" sz="2400">
                <a:solidFill>
                  <a:srgbClr val="FF0000"/>
                </a:solidFill>
                <a:sym typeface="+mn-ea"/>
              </a:rPr>
              <a:t>★★★</a:t>
            </a:r>
            <a:endParaRPr lang="zh-CN" altLang="en-US" sz="2400">
              <a:sym typeface="+mn-ea"/>
            </a:endParaRPr>
          </a:p>
          <a:p>
            <a:endParaRPr lang="zh-CN" altLang="en-US" sz="2400">
              <a:sym typeface="+mn-ea"/>
            </a:endParaRPr>
          </a:p>
        </p:txBody>
      </p:sp>
      <p:grpSp>
        <p:nvGrpSpPr>
          <p:cNvPr id="14" name="组合 13"/>
          <p:cNvGrpSpPr/>
          <p:nvPr/>
        </p:nvGrpSpPr>
        <p:grpSpPr>
          <a:xfrm>
            <a:off x="1369060" y="2501900"/>
            <a:ext cx="8714105" cy="2650490"/>
            <a:chOff x="1844" y="6076"/>
            <a:chExt cx="13723" cy="4174"/>
          </a:xfrm>
        </p:grpSpPr>
        <p:sp>
          <p:nvSpPr>
            <p:cNvPr id="6" name="文本框 5"/>
            <p:cNvSpPr txBox="1"/>
            <p:nvPr/>
          </p:nvSpPr>
          <p:spPr>
            <a:xfrm>
              <a:off x="2016" y="7198"/>
              <a:ext cx="11198" cy="3052"/>
            </a:xfrm>
            <a:prstGeom prst="rect">
              <a:avLst/>
            </a:prstGeom>
            <a:noFill/>
            <a:ln>
              <a:solidFill>
                <a:schemeClr val="bg1">
                  <a:lumMod val="75000"/>
                </a:schemeClr>
              </a:solidFill>
            </a:ln>
          </p:spPr>
          <p:txBody>
            <a:bodyPr wrap="square" rtlCol="0" anchor="t">
              <a:spAutoFit/>
            </a:bodyPr>
            <a:lstStyle/>
            <a:p>
              <a:pPr marL="457200" lvl="0" indent="-457200">
                <a:lnSpc>
                  <a:spcPct val="125000"/>
                </a:lnSpc>
                <a:spcBef>
                  <a:spcPct val="0"/>
                </a:spcBef>
                <a:buAutoNum type="arabicPeriod"/>
              </a:pPr>
              <a:r>
                <a:rPr lang="zh-CN" altLang="en-US" sz="2400">
                  <a:latin typeface="华文楷体" panose="02010600040101010101" charset="-122"/>
                  <a:ea typeface="华文楷体" panose="02010600040101010101" charset="-122"/>
                  <a:sym typeface="+mn-ea"/>
                </a:rPr>
                <a:t>人是</a:t>
              </a:r>
              <a:r>
                <a:rPr lang="en-US" altLang="zh-CN" sz="2400">
                  <a:latin typeface="华文楷体" panose="02010600040101010101" charset="-122"/>
                  <a:ea typeface="华文楷体" panose="02010600040101010101" charset="-122"/>
                  <a:sym typeface="+mn-ea"/>
                </a:rPr>
                <a:t>“</a:t>
              </a:r>
              <a:r>
                <a:rPr lang="zh-CN" altLang="en-US" sz="2400" b="1" u="sng">
                  <a:solidFill>
                    <a:srgbClr val="FF0000"/>
                  </a:solidFill>
                  <a:latin typeface="华文楷体" panose="02010600040101010101" charset="-122"/>
                  <a:ea typeface="华文楷体" panose="02010600040101010101" charset="-122"/>
                  <a:sym typeface="+mn-ea"/>
                </a:rPr>
                <a:t>社会人</a:t>
              </a:r>
              <a:r>
                <a:rPr lang="en-US" altLang="zh-CN" sz="2400">
                  <a:latin typeface="华文楷体" panose="02010600040101010101" charset="-122"/>
                  <a:ea typeface="华文楷体" panose="02010600040101010101" charset="-122"/>
                  <a:sym typeface="+mn-ea"/>
                </a:rPr>
                <a:t>”</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marL="457200" lvl="0" indent="-457200">
                <a:lnSpc>
                  <a:spcPct val="125000"/>
                </a:lnSpc>
                <a:spcBef>
                  <a:spcPct val="0"/>
                </a:spcBef>
                <a:buAutoNum type="arabicPeriod"/>
              </a:pPr>
              <a:r>
                <a:rPr lang="zh-CN" altLang="en-US" sz="2400">
                  <a:latin typeface="华文楷体" panose="02010600040101010101" charset="-122"/>
                  <a:ea typeface="华文楷体" panose="02010600040101010101" charset="-122"/>
                  <a:sym typeface="+mn-ea"/>
                </a:rPr>
                <a:t>管理工作要</a:t>
              </a:r>
              <a:r>
                <a:rPr lang="en-US" altLang="zh-CN" sz="2400">
                  <a:latin typeface="华文楷体" panose="02010600040101010101" charset="-122"/>
                  <a:ea typeface="华文楷体" panose="02010600040101010101" charset="-122"/>
                  <a:sym typeface="+mn-ea"/>
                </a:rPr>
                <a:t>“</a:t>
              </a:r>
              <a:r>
                <a:rPr lang="zh-CN" altLang="en-US" sz="2400" b="1" u="sng">
                  <a:solidFill>
                    <a:srgbClr val="FF0000"/>
                  </a:solidFill>
                  <a:latin typeface="华文楷体" panose="02010600040101010101" charset="-122"/>
                  <a:ea typeface="华文楷体" panose="02010600040101010101" charset="-122"/>
                  <a:sym typeface="+mn-ea"/>
                </a:rPr>
                <a:t>以人为中心</a:t>
              </a:r>
              <a:r>
                <a:rPr lang="en-US" altLang="zh-CN" sz="2400">
                  <a:latin typeface="华文楷体" panose="02010600040101010101" charset="-122"/>
                  <a:ea typeface="华文楷体" panose="02010600040101010101" charset="-122"/>
                  <a:sym typeface="+mn-ea"/>
                </a:rPr>
                <a:t>”</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marL="457200" lvl="0" indent="-457200">
                <a:lnSpc>
                  <a:spcPct val="125000"/>
                </a:lnSpc>
                <a:spcBef>
                  <a:spcPct val="0"/>
                </a:spcBef>
                <a:buAutoNum type="arabicPeriod"/>
              </a:pPr>
              <a:r>
                <a:rPr lang="zh-CN" altLang="en-US" sz="2400">
                  <a:latin typeface="华文楷体" panose="02010600040101010101" charset="-122"/>
                  <a:ea typeface="华文楷体" panose="02010600040101010101" charset="-122"/>
                  <a:sym typeface="+mn-ea"/>
                </a:rPr>
                <a:t>组织中存在着</a:t>
              </a:r>
              <a:r>
                <a:rPr lang="en-US" altLang="zh-CN" sz="2400">
                  <a:latin typeface="华文楷体" panose="02010600040101010101" charset="-122"/>
                  <a:ea typeface="华文楷体" panose="02010600040101010101" charset="-122"/>
                  <a:sym typeface="+mn-ea"/>
                </a:rPr>
                <a:t>“</a:t>
              </a:r>
              <a:r>
                <a:rPr lang="zh-CN" altLang="en-US" sz="2400" b="1" u="sng">
                  <a:solidFill>
                    <a:srgbClr val="FF0000"/>
                  </a:solidFill>
                  <a:latin typeface="华文楷体" panose="02010600040101010101" charset="-122"/>
                  <a:ea typeface="华文楷体" panose="02010600040101010101" charset="-122"/>
                  <a:sym typeface="+mn-ea"/>
                </a:rPr>
                <a:t>非正式群体</a:t>
              </a:r>
              <a:r>
                <a:rPr lang="en-US" altLang="zh-CN" sz="2400">
                  <a:latin typeface="华文楷体" panose="02010600040101010101" charset="-122"/>
                  <a:ea typeface="华文楷体" panose="02010600040101010101" charset="-122"/>
                  <a:sym typeface="+mn-ea"/>
                </a:rPr>
                <a:t>”</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marL="457200" lvl="0" indent="-457200">
                <a:lnSpc>
                  <a:spcPct val="125000"/>
                </a:lnSpc>
                <a:spcBef>
                  <a:spcPct val="0"/>
                </a:spcBef>
                <a:buAutoNum type="arabicPeriod"/>
              </a:pPr>
              <a:r>
                <a:rPr lang="zh-CN" altLang="en-US" sz="2400">
                  <a:latin typeface="华文楷体" panose="02010600040101010101" charset="-122"/>
                  <a:ea typeface="华文楷体" panose="02010600040101010101" charset="-122"/>
                  <a:sym typeface="+mn-ea"/>
                </a:rPr>
                <a:t>建立新型的领导方式，</a:t>
              </a:r>
              <a:r>
                <a:rPr lang="zh-CN" altLang="en-US" sz="2400" b="1" u="sng">
                  <a:solidFill>
                    <a:srgbClr val="FF0000"/>
                  </a:solidFill>
                  <a:latin typeface="华文楷体" panose="02010600040101010101" charset="-122"/>
                  <a:ea typeface="华文楷体" panose="02010600040101010101" charset="-122"/>
                  <a:sym typeface="+mn-ea"/>
                </a:rPr>
                <a:t>善于倾听</a:t>
              </a:r>
              <a:r>
                <a:rPr lang="zh-CN" altLang="en-US" sz="2400">
                  <a:latin typeface="华文楷体" panose="02010600040101010101" charset="-122"/>
                  <a:ea typeface="华文楷体" panose="02010600040101010101" charset="-122"/>
                  <a:sym typeface="+mn-ea"/>
                </a:rPr>
                <a:t>，</a:t>
              </a:r>
              <a:r>
                <a:rPr lang="zh-CN" altLang="en-US" sz="2400" b="1" u="sng">
                  <a:solidFill>
                    <a:srgbClr val="FF0000"/>
                  </a:solidFill>
                  <a:latin typeface="华文楷体" panose="02010600040101010101" charset="-122"/>
                  <a:ea typeface="华文楷体" panose="02010600040101010101" charset="-122"/>
                  <a:sym typeface="+mn-ea"/>
                </a:rPr>
                <a:t>进行良好沟通</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p:txBody>
        </p:sp>
        <p:sp>
          <p:nvSpPr>
            <p:cNvPr id="4" name="文本框 3"/>
            <p:cNvSpPr txBox="1"/>
            <p:nvPr/>
          </p:nvSpPr>
          <p:spPr>
            <a:xfrm>
              <a:off x="8113" y="6076"/>
              <a:ext cx="7454" cy="749"/>
            </a:xfrm>
            <a:prstGeom prst="rect">
              <a:avLst/>
            </a:prstGeom>
            <a:noFill/>
            <a:ln>
              <a:solidFill>
                <a:schemeClr val="bg1">
                  <a:lumMod val="65000"/>
                </a:schemeClr>
              </a:solidFill>
            </a:ln>
          </p:spPr>
          <p:txBody>
            <a:bodyPr wrap="square" rtlCol="0" anchor="t">
              <a:spAutoFit/>
            </a:bodyPr>
            <a:lstStyle/>
            <a:p>
              <a:pPr lvl="0" indent="0">
                <a:lnSpc>
                  <a:spcPct val="125000"/>
                </a:lnSpc>
                <a:spcBef>
                  <a:spcPct val="0"/>
                </a:spcBef>
                <a:buNone/>
              </a:pPr>
              <a:r>
                <a:rPr lang="zh-CN" altLang="en-US" sz="2000">
                  <a:latin typeface="隶书" panose="02010509060101010101" charset="-122"/>
                  <a:ea typeface="隶书" panose="02010509060101010101" charset="-122"/>
                  <a:sym typeface="+mn-ea"/>
                </a:rPr>
                <a:t>处于社会中的人，要处理人际关系的人。</a:t>
              </a:r>
              <a:endParaRPr lang="zh-CN" altLang="en-US" sz="2000" u="sng">
                <a:latin typeface="隶书" panose="02010509060101010101" charset="-122"/>
                <a:ea typeface="隶书" panose="02010509060101010101" charset="-122"/>
                <a:sym typeface="+mn-ea"/>
              </a:endParaRPr>
            </a:p>
          </p:txBody>
        </p:sp>
        <p:sp>
          <p:nvSpPr>
            <p:cNvPr id="11" name="文本框 10"/>
            <p:cNvSpPr txBox="1"/>
            <p:nvPr/>
          </p:nvSpPr>
          <p:spPr>
            <a:xfrm>
              <a:off x="1844" y="6197"/>
              <a:ext cx="2693" cy="725"/>
            </a:xfrm>
            <a:prstGeom prst="rect">
              <a:avLst/>
            </a:prstGeom>
            <a:noFill/>
          </p:spPr>
          <p:txBody>
            <a:bodyPr wrap="none" rtlCol="0" anchor="t">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基本观点：</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cxnSp>
          <p:nvCxnSpPr>
            <p:cNvPr id="12" name="直接连接符 11"/>
            <p:cNvCxnSpPr/>
            <p:nvPr/>
          </p:nvCxnSpPr>
          <p:spPr>
            <a:xfrm flipV="1">
              <a:off x="5534" y="6863"/>
              <a:ext cx="2514" cy="94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739406" y="111760"/>
            <a:ext cx="4450689" cy="1642110"/>
            <a:chOff x="12700" y="92"/>
            <a:chExt cx="6497" cy="2586"/>
          </a:xfrm>
        </p:grpSpPr>
        <p:grpSp>
          <p:nvGrpSpPr>
            <p:cNvPr id="27" name="组合 26"/>
            <p:cNvGrpSpPr/>
            <p:nvPr/>
          </p:nvGrpSpPr>
          <p:grpSpPr>
            <a:xfrm>
              <a:off x="14341" y="92"/>
              <a:ext cx="4856" cy="1848"/>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39" name="组合 38"/>
            <p:cNvGrpSpPr/>
            <p:nvPr/>
          </p:nvGrpSpPr>
          <p:grpSpPr>
            <a:xfrm>
              <a:off x="12700" y="2298"/>
              <a:ext cx="6497" cy="380"/>
              <a:chOff x="5518" y="7583"/>
              <a:chExt cx="10570" cy="1066"/>
            </a:xfrm>
          </p:grpSpPr>
          <p:sp>
            <p:nvSpPr>
              <p:cNvPr id="40" name="文本框 39"/>
              <p:cNvSpPr txBox="1"/>
              <p:nvPr>
                <p:custDataLst>
                  <p:tags r:id="rId1"/>
                </p:custDataLst>
              </p:nvPr>
            </p:nvSpPr>
            <p:spPr>
              <a:xfrm>
                <a:off x="5518" y="7583"/>
                <a:ext cx="2086" cy="1018"/>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提出者</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1" name="文本框 40"/>
              <p:cNvSpPr txBox="1"/>
              <p:nvPr>
                <p:custDataLst>
                  <p:tags r:id="rId2"/>
                </p:custDataLst>
              </p:nvPr>
            </p:nvSpPr>
            <p:spPr>
              <a:xfrm>
                <a:off x="11712" y="7583"/>
                <a:ext cx="437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基于该假设的管理</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2" name="文本框 41"/>
              <p:cNvSpPr txBox="1"/>
              <p:nvPr>
                <p:custDataLst>
                  <p:tags r:id="rId3"/>
                </p:custDataLst>
              </p:nvPr>
            </p:nvSpPr>
            <p:spPr>
              <a:xfrm>
                <a:off x="9276" y="7583"/>
                <a:ext cx="275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基本观点</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3" name="文本框 42"/>
              <p:cNvSpPr txBox="1"/>
              <p:nvPr>
                <p:custDataLst>
                  <p:tags r:id="rId4"/>
                </p:custDataLst>
              </p:nvPr>
            </p:nvSpPr>
            <p:spPr>
              <a:xfrm>
                <a:off x="7160" y="7583"/>
                <a:ext cx="2689" cy="106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假设起源</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grpSp>
      </p:grpSp>
      <p:sp>
        <p:nvSpPr>
          <p:cNvPr id="5"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1.1.2“ 社会人”假设</a:t>
            </a:r>
          </a:p>
        </p:txBody>
      </p:sp>
      <p:sp>
        <p:nvSpPr>
          <p:cNvPr id="3" name="文本框 2"/>
          <p:cNvSpPr txBox="1"/>
          <p:nvPr/>
        </p:nvSpPr>
        <p:spPr>
          <a:xfrm>
            <a:off x="28575" y="-31750"/>
            <a:ext cx="390715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1.1.2.1“社会人”假设的基本含义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42060"/>
            <a:ext cx="10515600" cy="5343525"/>
          </a:xfrm>
        </p:spPr>
        <p:txBody>
          <a:bodyPr/>
          <a:lstStyle/>
          <a:p>
            <a:endParaRPr lang="zh-CN" altLang="en-US" sz="2400">
              <a:sym typeface="+mn-ea"/>
            </a:endParaRPr>
          </a:p>
          <a:p>
            <a:endParaRPr lang="zh-CN" altLang="en-US" sz="2400">
              <a:sym typeface="+mn-ea"/>
            </a:endParaRPr>
          </a:p>
        </p:txBody>
      </p:sp>
      <p:sp>
        <p:nvSpPr>
          <p:cNvPr id="9" name="文本框 8"/>
          <p:cNvSpPr txBox="1"/>
          <p:nvPr/>
        </p:nvSpPr>
        <p:spPr>
          <a:xfrm>
            <a:off x="1847215" y="2827020"/>
            <a:ext cx="7935595" cy="3415030"/>
          </a:xfrm>
          <a:prstGeom prst="rect">
            <a:avLst/>
          </a:prstGeom>
          <a:noFill/>
          <a:ln w="19050">
            <a:noFill/>
          </a:ln>
        </p:spPr>
        <p:txBody>
          <a:bodyPr wrap="square" rtlCol="0" anchor="t">
            <a:spAutoFit/>
          </a:bodyPr>
          <a:lstStyle/>
          <a:p>
            <a:pPr fontAlgn="auto">
              <a:lnSpc>
                <a:spcPct val="150000"/>
              </a:lnSpc>
            </a:pPr>
            <a:r>
              <a:rPr lang="en-US" sz="2400">
                <a:latin typeface="华文楷体" panose="02010600040101010101" charset="-122"/>
                <a:ea typeface="华文楷体" panose="02010600040101010101" charset="-122"/>
                <a:sym typeface="+mn-ea"/>
              </a:rPr>
              <a:t>1.</a:t>
            </a:r>
            <a:r>
              <a:rPr lang="zh-CN" altLang="en-US" sz="2400">
                <a:latin typeface="华文楷体" panose="02010600040101010101" charset="-122"/>
                <a:ea typeface="华文楷体" panose="02010600040101010101" charset="-122"/>
                <a:sym typeface="+mn-ea"/>
              </a:rPr>
              <a:t>由【   】提出。</a:t>
            </a:r>
            <a:endParaRPr lang="zh-CN" altLang="en-US" sz="2400">
              <a:latin typeface="华文楷体" panose="02010600040101010101" charset="-122"/>
              <a:ea typeface="华文楷体" panose="02010600040101010101" charset="-122"/>
              <a:sym typeface="+mn-ea"/>
            </a:endParaRPr>
          </a:p>
          <a:p>
            <a:pPr fontAlgn="auto">
              <a:lnSpc>
                <a:spcPct val="150000"/>
              </a:lnSpc>
            </a:pPr>
            <a:r>
              <a:rPr lang="en-US" altLang="zh-CN" sz="2400">
                <a:latin typeface="华文楷体" panose="02010600040101010101" charset="-122"/>
                <a:ea typeface="华文楷体" panose="02010600040101010101" charset="-122"/>
                <a:sym typeface="+mn-ea"/>
              </a:rPr>
              <a:t>2.</a:t>
            </a:r>
            <a:r>
              <a:rPr lang="zh-CN" altLang="en-US" sz="2400">
                <a:latin typeface="华文楷体" panose="02010600040101010101" charset="-122"/>
                <a:ea typeface="华文楷体" panose="02010600040101010101" charset="-122"/>
                <a:sym typeface="+mn-ea"/>
              </a:rPr>
              <a:t>起源于长达</a:t>
            </a:r>
            <a:r>
              <a:rPr lang="en-US" altLang="zh-CN" sz="2400">
                <a:latin typeface="华文楷体" panose="02010600040101010101" charset="-122"/>
                <a:ea typeface="华文楷体" panose="02010600040101010101" charset="-122"/>
                <a:sym typeface="+mn-ea"/>
              </a:rPr>
              <a:t>9</a:t>
            </a:r>
            <a:r>
              <a:rPr lang="zh-CN" altLang="en-US" sz="2400">
                <a:latin typeface="华文楷体" panose="02010600040101010101" charset="-122"/>
                <a:ea typeface="华文楷体" panose="02010600040101010101" charset="-122"/>
                <a:sym typeface="+mn-ea"/>
              </a:rPr>
              <a:t>年的【   】。</a:t>
            </a:r>
            <a:endParaRPr lang="zh-CN" altLang="en-US" sz="2400">
              <a:latin typeface="华文楷体" panose="02010600040101010101" charset="-122"/>
              <a:ea typeface="华文楷体" panose="02010600040101010101" charset="-122"/>
              <a:sym typeface="+mn-ea"/>
            </a:endParaRPr>
          </a:p>
          <a:p>
            <a:pPr fontAlgn="auto">
              <a:lnSpc>
                <a:spcPct val="150000"/>
              </a:lnSpc>
            </a:pPr>
            <a:r>
              <a:rPr lang="en-US" altLang="zh-CN" sz="2400">
                <a:latin typeface="华文楷体" panose="02010600040101010101" charset="-122"/>
                <a:ea typeface="华文楷体" panose="02010600040101010101" charset="-122"/>
                <a:sym typeface="+mn-ea"/>
              </a:rPr>
              <a:t>3.</a:t>
            </a:r>
            <a:r>
              <a:rPr lang="zh-CN" altLang="en-US" sz="2400">
                <a:latin typeface="华文楷体" panose="02010600040101010101" charset="-122"/>
                <a:ea typeface="华文楷体" panose="02010600040101010101" charset="-122"/>
                <a:sym typeface="+mn-ea"/>
              </a:rPr>
              <a:t>人是</a:t>
            </a:r>
            <a:r>
              <a:rPr lang="en-US" altLang="zh-CN" sz="2400">
                <a:latin typeface="华文楷体" panose="02010600040101010101" charset="-122"/>
                <a:ea typeface="华文楷体" panose="02010600040101010101" charset="-122"/>
                <a:sym typeface="+mn-ea"/>
              </a:rPr>
              <a:t>“</a:t>
            </a:r>
            <a:r>
              <a:rPr lang="zh-CN" altLang="en-US" sz="2400">
                <a:latin typeface="华文楷体" panose="02010600040101010101" charset="-122"/>
                <a:ea typeface="华文楷体" panose="02010600040101010101" charset="-122"/>
                <a:sym typeface="+mn-ea"/>
              </a:rPr>
              <a:t>【   】</a:t>
            </a:r>
            <a:r>
              <a:rPr lang="en-US" altLang="zh-CN" sz="2400">
                <a:latin typeface="华文楷体" panose="02010600040101010101" charset="-122"/>
                <a:ea typeface="华文楷体" panose="02010600040101010101" charset="-122"/>
                <a:sym typeface="+mn-ea"/>
              </a:rPr>
              <a:t>”</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fontAlgn="auto">
              <a:lnSpc>
                <a:spcPct val="150000"/>
              </a:lnSpc>
            </a:pPr>
            <a:r>
              <a:rPr lang="zh-CN" altLang="en-US" sz="2400">
                <a:latin typeface="华文楷体" panose="02010600040101010101" charset="-122"/>
                <a:ea typeface="华文楷体" panose="02010600040101010101" charset="-122"/>
                <a:sym typeface="+mn-ea"/>
              </a:rPr>
              <a:t>   管理工作要以【   】为中心；</a:t>
            </a:r>
            <a:endParaRPr lang="zh-CN" altLang="en-US" sz="2400">
              <a:latin typeface="华文楷体" panose="02010600040101010101" charset="-122"/>
              <a:ea typeface="华文楷体" panose="02010600040101010101" charset="-122"/>
              <a:sym typeface="+mn-ea"/>
            </a:endParaRPr>
          </a:p>
          <a:p>
            <a:pPr fontAlgn="auto">
              <a:lnSpc>
                <a:spcPct val="150000"/>
              </a:lnSpc>
            </a:pPr>
            <a:r>
              <a:rPr lang="zh-CN" altLang="en-US" sz="2400">
                <a:latin typeface="华文楷体" panose="02010600040101010101" charset="-122"/>
                <a:ea typeface="华文楷体" panose="02010600040101010101" charset="-122"/>
                <a:sym typeface="+mn-ea"/>
              </a:rPr>
              <a:t>   组织中存在【   】群体；</a:t>
            </a:r>
            <a:endParaRPr lang="zh-CN" altLang="en-US" sz="2400">
              <a:latin typeface="华文楷体" panose="02010600040101010101" charset="-122"/>
              <a:ea typeface="华文楷体" panose="02010600040101010101" charset="-122"/>
              <a:sym typeface="+mn-ea"/>
            </a:endParaRPr>
          </a:p>
          <a:p>
            <a:pPr fontAlgn="auto">
              <a:lnSpc>
                <a:spcPct val="150000"/>
              </a:lnSpc>
            </a:pPr>
            <a:r>
              <a:rPr lang="zh-CN" altLang="en-US" sz="2400">
                <a:latin typeface="华文楷体" panose="02010600040101010101" charset="-122"/>
                <a:ea typeface="华文楷体" panose="02010600040101010101" charset="-122"/>
                <a:sym typeface="+mn-ea"/>
              </a:rPr>
              <a:t>   领导要善于【   】，</a:t>
            </a:r>
            <a:r>
              <a:rPr lang="zh-CN" altLang="en-US" sz="2400">
                <a:solidFill>
                  <a:schemeClr val="tx1">
                    <a:lumMod val="85000"/>
                    <a:lumOff val="15000"/>
                  </a:schemeClr>
                </a:solidFill>
                <a:latin typeface="华文楷体" panose="02010600040101010101" charset="-122"/>
                <a:ea typeface="华文楷体" panose="02010600040101010101" charset="-122"/>
                <a:sym typeface="+mn-ea"/>
              </a:rPr>
              <a:t>进行良好【  】</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p:txBody>
      </p:sp>
      <p:grpSp>
        <p:nvGrpSpPr>
          <p:cNvPr id="13" name="组合 12"/>
          <p:cNvGrpSpPr/>
          <p:nvPr/>
        </p:nvGrpSpPr>
        <p:grpSpPr>
          <a:xfrm>
            <a:off x="1571625" y="1637665"/>
            <a:ext cx="7534910" cy="1035050"/>
            <a:chOff x="1571" y="3809"/>
            <a:chExt cx="11866" cy="1630"/>
          </a:xfrm>
        </p:grpSpPr>
        <p:cxnSp>
          <p:nvCxnSpPr>
            <p:cNvPr id="4" name="直接连接符 3"/>
            <p:cNvCxnSpPr/>
            <p:nvPr>
              <p:custDataLst>
                <p:tags r:id="rId1"/>
              </p:custDataLst>
            </p:nvPr>
          </p:nvCxnSpPr>
          <p:spPr>
            <a:xfrm>
              <a:off x="2136" y="5410"/>
              <a:ext cx="11301"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grpSp>
          <p:nvGrpSpPr>
            <p:cNvPr id="14" name="组合 13"/>
            <p:cNvGrpSpPr/>
            <p:nvPr/>
          </p:nvGrpSpPr>
          <p:grpSpPr>
            <a:xfrm>
              <a:off x="1571" y="3809"/>
              <a:ext cx="11615" cy="1630"/>
              <a:chOff x="1571" y="3809"/>
              <a:chExt cx="11615" cy="1630"/>
            </a:xfrm>
          </p:grpSpPr>
          <p:sp>
            <p:nvSpPr>
              <p:cNvPr id="15" name="任意多边形 14"/>
              <p:cNvSpPr/>
              <p:nvPr>
                <p:custDataLst>
                  <p:tags r:id="rId2"/>
                </p:custDataLst>
              </p:nvPr>
            </p:nvSpPr>
            <p:spPr>
              <a:xfrm>
                <a:off x="7829"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6" name="文本框 15"/>
              <p:cNvSpPr txBox="1"/>
              <p:nvPr>
                <p:custDataLst>
                  <p:tags r:id="rId3"/>
                </p:custDataLst>
              </p:nvPr>
            </p:nvSpPr>
            <p:spPr>
              <a:xfrm>
                <a:off x="7211" y="3809"/>
                <a:ext cx="2086" cy="1018"/>
              </a:xfrm>
              <a:prstGeom prst="rect">
                <a:avLst/>
              </a:prstGeom>
              <a:noFill/>
            </p:spPr>
            <p:txBody>
              <a:bodyPr wrap="square" rtlCol="0" anchor="b" anchorCtr="0">
                <a:no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7" name="任意多边形 16"/>
              <p:cNvSpPr/>
              <p:nvPr>
                <p:custDataLst>
                  <p:tags r:id="rId4"/>
                </p:custDataLst>
              </p:nvPr>
            </p:nvSpPr>
            <p:spPr>
              <a:xfrm>
                <a:off x="11250"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8" name="文本框 17"/>
              <p:cNvSpPr txBox="1"/>
              <p:nvPr>
                <p:custDataLst>
                  <p:tags r:id="rId5"/>
                </p:custDataLst>
              </p:nvPr>
            </p:nvSpPr>
            <p:spPr>
              <a:xfrm>
                <a:off x="9877" y="3809"/>
                <a:ext cx="3309"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 name="任意多边形 19"/>
              <p:cNvSpPr/>
              <p:nvPr>
                <p:custDataLst>
                  <p:tags r:id="rId6"/>
                </p:custDataLst>
              </p:nvPr>
            </p:nvSpPr>
            <p:spPr>
              <a:xfrm>
                <a:off x="2136"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1" name="任意多边形 20"/>
              <p:cNvSpPr/>
              <p:nvPr>
                <p:custDataLst>
                  <p:tags r:id="rId7"/>
                </p:custDataLst>
              </p:nvPr>
            </p:nvSpPr>
            <p:spPr>
              <a:xfrm>
                <a:off x="5002"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2" name="文本框 21"/>
              <p:cNvSpPr txBox="1"/>
              <p:nvPr>
                <p:custDataLst>
                  <p:tags r:id="rId8"/>
                </p:custDataLst>
              </p:nvPr>
            </p:nvSpPr>
            <p:spPr>
              <a:xfrm>
                <a:off x="1571" y="3809"/>
                <a:ext cx="2086" cy="1018"/>
              </a:xfrm>
              <a:prstGeom prst="rect">
                <a:avLst/>
              </a:prstGeom>
              <a:noFill/>
            </p:spPr>
            <p:txBody>
              <a:bodyPr wrap="square" rtlCol="0" anchor="b" anchorCtr="0">
                <a:no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3" name="文本框 22"/>
              <p:cNvSpPr txBox="1"/>
              <p:nvPr>
                <p:custDataLst>
                  <p:tags r:id="rId9"/>
                </p:custDataLst>
              </p:nvPr>
            </p:nvSpPr>
            <p:spPr>
              <a:xfrm>
                <a:off x="4241" y="3809"/>
                <a:ext cx="2086" cy="1018"/>
              </a:xfrm>
              <a:prstGeom prst="rect">
                <a:avLst/>
              </a:prstGeom>
              <a:noFill/>
            </p:spPr>
            <p:txBody>
              <a:bodyPr wrap="square" rtlCol="0" anchor="b" anchorCtr="0">
                <a:no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grpSp>
        <p:nvGrpSpPr>
          <p:cNvPr id="6" name="组合 5"/>
          <p:cNvGrpSpPr/>
          <p:nvPr/>
        </p:nvGrpSpPr>
        <p:grpSpPr>
          <a:xfrm>
            <a:off x="8861196" y="111760"/>
            <a:ext cx="3328899" cy="1173480"/>
            <a:chOff x="6730" y="1709"/>
            <a:chExt cx="7694" cy="3292"/>
          </a:xfrm>
        </p:grpSpPr>
        <p:sp>
          <p:nvSpPr>
            <p:cNvPr id="7" name="圆角矩形 6"/>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12"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8"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24" name="直接连接符 23"/>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10185" y="2582"/>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6" name="圆角矩形 25"/>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7" name="圆角矩形 26"/>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8" name="圆角矩形 27"/>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5"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1.1.2“ 社会人”假设</a:t>
            </a:r>
          </a:p>
        </p:txBody>
      </p:sp>
      <p:sp>
        <p:nvSpPr>
          <p:cNvPr id="3" name="文本框 2"/>
          <p:cNvSpPr txBox="1"/>
          <p:nvPr/>
        </p:nvSpPr>
        <p:spPr>
          <a:xfrm>
            <a:off x="28575" y="-31750"/>
            <a:ext cx="390715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1.1.2.1“社会人”假设的基本含义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endParaRPr lang="zh-CN" altLang="en-US" sz="2400">
              <a:sym typeface="+mn-ea"/>
            </a:endParaRPr>
          </a:p>
          <a:p>
            <a:endParaRPr lang="zh-CN" altLang="en-US" sz="2400">
              <a:sym typeface="+mn-ea"/>
            </a:endParaRPr>
          </a:p>
        </p:txBody>
      </p:sp>
      <p:sp>
        <p:nvSpPr>
          <p:cNvPr id="9" name="文本框 8"/>
          <p:cNvSpPr txBox="1"/>
          <p:nvPr/>
        </p:nvSpPr>
        <p:spPr>
          <a:xfrm>
            <a:off x="1938655" y="2863215"/>
            <a:ext cx="7935595" cy="3415030"/>
          </a:xfrm>
          <a:prstGeom prst="rect">
            <a:avLst/>
          </a:prstGeom>
          <a:noFill/>
          <a:ln w="19050">
            <a:noFill/>
          </a:ln>
        </p:spPr>
        <p:txBody>
          <a:bodyPr wrap="square" rtlCol="0" anchor="t">
            <a:spAutoFit/>
          </a:bodyPr>
          <a:lstStyle/>
          <a:p>
            <a:pPr fontAlgn="auto">
              <a:lnSpc>
                <a:spcPct val="150000"/>
              </a:lnSpc>
            </a:pPr>
            <a:r>
              <a:rPr lang="en-US" sz="2400">
                <a:latin typeface="华文楷体" panose="02010600040101010101" charset="-122"/>
                <a:ea typeface="华文楷体" panose="02010600040101010101" charset="-122"/>
                <a:sym typeface="+mn-ea"/>
              </a:rPr>
              <a:t>1.</a:t>
            </a:r>
            <a:r>
              <a:rPr lang="zh-CN" altLang="en-US" sz="2400">
                <a:latin typeface="华文楷体" panose="02010600040101010101" charset="-122"/>
                <a:ea typeface="华文楷体" panose="02010600040101010101" charset="-122"/>
                <a:sym typeface="+mn-ea"/>
              </a:rPr>
              <a:t>由</a:t>
            </a:r>
            <a:r>
              <a:rPr lang="zh-CN" altLang="en-US" sz="2400" b="1">
                <a:solidFill>
                  <a:srgbClr val="FF0000"/>
                </a:solidFill>
                <a:latin typeface="华文楷体" panose="02010600040101010101" charset="-122"/>
                <a:ea typeface="华文楷体" panose="02010600040101010101" charset="-122"/>
                <a:sym typeface="+mn-ea"/>
              </a:rPr>
              <a:t>梅奥</a:t>
            </a:r>
            <a:r>
              <a:rPr lang="zh-CN" altLang="en-US" sz="2400">
                <a:latin typeface="华文楷体" panose="02010600040101010101" charset="-122"/>
                <a:ea typeface="华文楷体" panose="02010600040101010101" charset="-122"/>
                <a:sym typeface="+mn-ea"/>
              </a:rPr>
              <a:t>提出。</a:t>
            </a:r>
            <a:endParaRPr lang="zh-CN" altLang="en-US" sz="2400">
              <a:latin typeface="华文楷体" panose="02010600040101010101" charset="-122"/>
              <a:ea typeface="华文楷体" panose="02010600040101010101" charset="-122"/>
              <a:sym typeface="+mn-ea"/>
            </a:endParaRPr>
          </a:p>
          <a:p>
            <a:pPr fontAlgn="auto">
              <a:lnSpc>
                <a:spcPct val="150000"/>
              </a:lnSpc>
            </a:pPr>
            <a:r>
              <a:rPr lang="en-US" altLang="zh-CN" sz="2400">
                <a:latin typeface="华文楷体" panose="02010600040101010101" charset="-122"/>
                <a:ea typeface="华文楷体" panose="02010600040101010101" charset="-122"/>
                <a:sym typeface="+mn-ea"/>
              </a:rPr>
              <a:t>2.</a:t>
            </a:r>
            <a:r>
              <a:rPr lang="zh-CN" altLang="en-US" sz="2400">
                <a:latin typeface="华文楷体" panose="02010600040101010101" charset="-122"/>
                <a:ea typeface="华文楷体" panose="02010600040101010101" charset="-122"/>
                <a:sym typeface="+mn-ea"/>
              </a:rPr>
              <a:t>起源于长达</a:t>
            </a:r>
            <a:r>
              <a:rPr lang="en-US" altLang="zh-CN" sz="2400">
                <a:latin typeface="华文楷体" panose="02010600040101010101" charset="-122"/>
                <a:ea typeface="华文楷体" panose="02010600040101010101" charset="-122"/>
                <a:sym typeface="+mn-ea"/>
              </a:rPr>
              <a:t>9</a:t>
            </a:r>
            <a:r>
              <a:rPr lang="zh-CN" altLang="en-US" sz="2400">
                <a:latin typeface="华文楷体" panose="02010600040101010101" charset="-122"/>
                <a:ea typeface="华文楷体" panose="02010600040101010101" charset="-122"/>
                <a:sym typeface="+mn-ea"/>
              </a:rPr>
              <a:t>年的</a:t>
            </a:r>
            <a:r>
              <a:rPr lang="zh-CN" altLang="en-US" sz="2400" b="1">
                <a:solidFill>
                  <a:srgbClr val="FF0000"/>
                </a:solidFill>
                <a:latin typeface="华文楷体" panose="02010600040101010101" charset="-122"/>
                <a:ea typeface="华文楷体" panose="02010600040101010101" charset="-122"/>
                <a:sym typeface="+mn-ea"/>
              </a:rPr>
              <a:t>霍桑实验</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fontAlgn="auto">
              <a:lnSpc>
                <a:spcPct val="150000"/>
              </a:lnSpc>
            </a:pPr>
            <a:r>
              <a:rPr lang="en-US" altLang="zh-CN" sz="2400">
                <a:latin typeface="华文楷体" panose="02010600040101010101" charset="-122"/>
                <a:ea typeface="华文楷体" panose="02010600040101010101" charset="-122"/>
                <a:sym typeface="+mn-ea"/>
              </a:rPr>
              <a:t>3.</a:t>
            </a:r>
            <a:r>
              <a:rPr lang="zh-CN" altLang="en-US" sz="2400">
                <a:latin typeface="华文楷体" panose="02010600040101010101" charset="-122"/>
                <a:ea typeface="华文楷体" panose="02010600040101010101" charset="-122"/>
                <a:sym typeface="+mn-ea"/>
              </a:rPr>
              <a:t>人是</a:t>
            </a:r>
            <a:r>
              <a:rPr lang="en-US" altLang="zh-CN" sz="2400">
                <a:latin typeface="华文楷体" panose="02010600040101010101" charset="-122"/>
                <a:ea typeface="华文楷体" panose="02010600040101010101" charset="-122"/>
                <a:sym typeface="+mn-ea"/>
              </a:rPr>
              <a:t>“</a:t>
            </a:r>
            <a:r>
              <a:rPr lang="zh-CN" altLang="en-US" sz="2400" b="1">
                <a:solidFill>
                  <a:srgbClr val="FF0000"/>
                </a:solidFill>
                <a:latin typeface="华文楷体" panose="02010600040101010101" charset="-122"/>
                <a:ea typeface="华文楷体" panose="02010600040101010101" charset="-122"/>
                <a:sym typeface="+mn-ea"/>
              </a:rPr>
              <a:t>社会人</a:t>
            </a:r>
            <a:r>
              <a:rPr lang="en-US" altLang="zh-CN" sz="2400">
                <a:latin typeface="华文楷体" panose="02010600040101010101" charset="-122"/>
                <a:ea typeface="华文楷体" panose="02010600040101010101" charset="-122"/>
                <a:sym typeface="+mn-ea"/>
              </a:rPr>
              <a:t>”</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fontAlgn="auto">
              <a:lnSpc>
                <a:spcPct val="150000"/>
              </a:lnSpc>
            </a:pPr>
            <a:r>
              <a:rPr lang="zh-CN" altLang="en-US" sz="2400">
                <a:latin typeface="华文楷体" panose="02010600040101010101" charset="-122"/>
                <a:ea typeface="华文楷体" panose="02010600040101010101" charset="-122"/>
                <a:sym typeface="+mn-ea"/>
              </a:rPr>
              <a:t>   管理工作要以</a:t>
            </a:r>
            <a:r>
              <a:rPr lang="zh-CN" altLang="en-US" sz="2400" b="1">
                <a:solidFill>
                  <a:srgbClr val="FF0000"/>
                </a:solidFill>
                <a:latin typeface="华文楷体" panose="02010600040101010101" charset="-122"/>
                <a:ea typeface="华文楷体" panose="02010600040101010101" charset="-122"/>
                <a:sym typeface="+mn-ea"/>
              </a:rPr>
              <a:t>人</a:t>
            </a:r>
            <a:r>
              <a:rPr lang="zh-CN" altLang="en-US" sz="2400">
                <a:latin typeface="华文楷体" panose="02010600040101010101" charset="-122"/>
                <a:ea typeface="华文楷体" panose="02010600040101010101" charset="-122"/>
                <a:sym typeface="+mn-ea"/>
              </a:rPr>
              <a:t>为中心；</a:t>
            </a:r>
            <a:endParaRPr lang="zh-CN" altLang="en-US" sz="2400">
              <a:latin typeface="华文楷体" panose="02010600040101010101" charset="-122"/>
              <a:ea typeface="华文楷体" panose="02010600040101010101" charset="-122"/>
              <a:sym typeface="+mn-ea"/>
            </a:endParaRPr>
          </a:p>
          <a:p>
            <a:pPr fontAlgn="auto">
              <a:lnSpc>
                <a:spcPct val="150000"/>
              </a:lnSpc>
            </a:pPr>
            <a:r>
              <a:rPr lang="zh-CN" altLang="en-US" sz="2400">
                <a:latin typeface="华文楷体" panose="02010600040101010101" charset="-122"/>
                <a:ea typeface="华文楷体" panose="02010600040101010101" charset="-122"/>
                <a:sym typeface="+mn-ea"/>
              </a:rPr>
              <a:t>   组织中存在</a:t>
            </a:r>
            <a:r>
              <a:rPr lang="zh-CN" altLang="en-US" sz="2400" b="1">
                <a:solidFill>
                  <a:srgbClr val="FF0000"/>
                </a:solidFill>
                <a:latin typeface="华文楷体" panose="02010600040101010101" charset="-122"/>
                <a:ea typeface="华文楷体" panose="02010600040101010101" charset="-122"/>
                <a:sym typeface="+mn-ea"/>
              </a:rPr>
              <a:t>非正式群体</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fontAlgn="auto">
              <a:lnSpc>
                <a:spcPct val="150000"/>
              </a:lnSpc>
            </a:pPr>
            <a:r>
              <a:rPr lang="zh-CN" altLang="en-US" sz="2400">
                <a:latin typeface="华文楷体" panose="02010600040101010101" charset="-122"/>
                <a:ea typeface="华文楷体" panose="02010600040101010101" charset="-122"/>
                <a:sym typeface="+mn-ea"/>
              </a:rPr>
              <a:t>   领导要善于</a:t>
            </a:r>
            <a:r>
              <a:rPr lang="zh-CN" altLang="en-US" sz="2400" b="1">
                <a:solidFill>
                  <a:srgbClr val="FF0000"/>
                </a:solidFill>
                <a:latin typeface="华文楷体" panose="02010600040101010101" charset="-122"/>
                <a:ea typeface="华文楷体" panose="02010600040101010101" charset="-122"/>
                <a:sym typeface="+mn-ea"/>
              </a:rPr>
              <a:t>倾听</a:t>
            </a:r>
            <a:r>
              <a:rPr lang="zh-CN" altLang="en-US" sz="2400">
                <a:latin typeface="华文楷体" panose="02010600040101010101" charset="-122"/>
                <a:ea typeface="华文楷体" panose="02010600040101010101" charset="-122"/>
                <a:sym typeface="+mn-ea"/>
              </a:rPr>
              <a:t>，</a:t>
            </a:r>
            <a:r>
              <a:rPr lang="zh-CN" altLang="en-US" sz="2400">
                <a:solidFill>
                  <a:schemeClr val="tx1">
                    <a:lumMod val="85000"/>
                    <a:lumOff val="15000"/>
                  </a:schemeClr>
                </a:solidFill>
                <a:latin typeface="华文楷体" panose="02010600040101010101" charset="-122"/>
                <a:ea typeface="华文楷体" panose="02010600040101010101" charset="-122"/>
                <a:sym typeface="+mn-ea"/>
              </a:rPr>
              <a:t>进行良好</a:t>
            </a:r>
            <a:r>
              <a:rPr lang="zh-CN" altLang="en-US" sz="2400" b="1">
                <a:solidFill>
                  <a:srgbClr val="FF0000"/>
                </a:solidFill>
                <a:latin typeface="华文楷体" panose="02010600040101010101" charset="-122"/>
                <a:ea typeface="华文楷体" panose="02010600040101010101" charset="-122"/>
                <a:sym typeface="+mn-ea"/>
              </a:rPr>
              <a:t>沟通</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p:txBody>
      </p:sp>
      <p:grpSp>
        <p:nvGrpSpPr>
          <p:cNvPr id="13" name="组合 12"/>
          <p:cNvGrpSpPr/>
          <p:nvPr/>
        </p:nvGrpSpPr>
        <p:grpSpPr>
          <a:xfrm>
            <a:off x="1753870" y="1601470"/>
            <a:ext cx="7534910" cy="1035050"/>
            <a:chOff x="1571" y="3809"/>
            <a:chExt cx="11866" cy="1630"/>
          </a:xfrm>
        </p:grpSpPr>
        <p:cxnSp>
          <p:nvCxnSpPr>
            <p:cNvPr id="4" name="直接连接符 3"/>
            <p:cNvCxnSpPr/>
            <p:nvPr>
              <p:custDataLst>
                <p:tags r:id="rId1"/>
              </p:custDataLst>
            </p:nvPr>
          </p:nvCxnSpPr>
          <p:spPr>
            <a:xfrm>
              <a:off x="2136" y="5410"/>
              <a:ext cx="11301"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grpSp>
          <p:nvGrpSpPr>
            <p:cNvPr id="14" name="组合 13"/>
            <p:cNvGrpSpPr/>
            <p:nvPr/>
          </p:nvGrpSpPr>
          <p:grpSpPr>
            <a:xfrm>
              <a:off x="1571" y="3809"/>
              <a:ext cx="11615" cy="1630"/>
              <a:chOff x="1571" y="3809"/>
              <a:chExt cx="11615" cy="1630"/>
            </a:xfrm>
          </p:grpSpPr>
          <p:sp>
            <p:nvSpPr>
              <p:cNvPr id="15" name="任意多边形 14"/>
              <p:cNvSpPr/>
              <p:nvPr>
                <p:custDataLst>
                  <p:tags r:id="rId2"/>
                </p:custDataLst>
              </p:nvPr>
            </p:nvSpPr>
            <p:spPr>
              <a:xfrm>
                <a:off x="7829"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6" name="文本框 15"/>
              <p:cNvSpPr txBox="1"/>
              <p:nvPr>
                <p:custDataLst>
                  <p:tags r:id="rId3"/>
                </p:custDataLst>
              </p:nvPr>
            </p:nvSpPr>
            <p:spPr>
              <a:xfrm>
                <a:off x="7211" y="3809"/>
                <a:ext cx="2086" cy="1018"/>
              </a:xfrm>
              <a:prstGeom prst="rect">
                <a:avLst/>
              </a:prstGeom>
              <a:noFill/>
            </p:spPr>
            <p:txBody>
              <a:bodyPr wrap="square" rtlCol="0" anchor="b" anchorCtr="0">
                <a:no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7" name="任意多边形 16"/>
              <p:cNvSpPr/>
              <p:nvPr>
                <p:custDataLst>
                  <p:tags r:id="rId4"/>
                </p:custDataLst>
              </p:nvPr>
            </p:nvSpPr>
            <p:spPr>
              <a:xfrm>
                <a:off x="11250"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8" name="文本框 17"/>
              <p:cNvSpPr txBox="1"/>
              <p:nvPr>
                <p:custDataLst>
                  <p:tags r:id="rId5"/>
                </p:custDataLst>
              </p:nvPr>
            </p:nvSpPr>
            <p:spPr>
              <a:xfrm>
                <a:off x="9877" y="3809"/>
                <a:ext cx="3309"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 name="任意多边形 19"/>
              <p:cNvSpPr/>
              <p:nvPr>
                <p:custDataLst>
                  <p:tags r:id="rId6"/>
                </p:custDataLst>
              </p:nvPr>
            </p:nvSpPr>
            <p:spPr>
              <a:xfrm>
                <a:off x="2136"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1" name="任意多边形 20"/>
              <p:cNvSpPr/>
              <p:nvPr>
                <p:custDataLst>
                  <p:tags r:id="rId7"/>
                </p:custDataLst>
              </p:nvPr>
            </p:nvSpPr>
            <p:spPr>
              <a:xfrm>
                <a:off x="5002"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2" name="文本框 21"/>
              <p:cNvSpPr txBox="1"/>
              <p:nvPr>
                <p:custDataLst>
                  <p:tags r:id="rId8"/>
                </p:custDataLst>
              </p:nvPr>
            </p:nvSpPr>
            <p:spPr>
              <a:xfrm>
                <a:off x="1571" y="3809"/>
                <a:ext cx="2086" cy="1018"/>
              </a:xfrm>
              <a:prstGeom prst="rect">
                <a:avLst/>
              </a:prstGeom>
              <a:noFill/>
            </p:spPr>
            <p:txBody>
              <a:bodyPr wrap="square" rtlCol="0" anchor="b" anchorCtr="0">
                <a:no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3" name="文本框 22"/>
              <p:cNvSpPr txBox="1"/>
              <p:nvPr>
                <p:custDataLst>
                  <p:tags r:id="rId9"/>
                </p:custDataLst>
              </p:nvPr>
            </p:nvSpPr>
            <p:spPr>
              <a:xfrm>
                <a:off x="4241" y="3809"/>
                <a:ext cx="2086" cy="1018"/>
              </a:xfrm>
              <a:prstGeom prst="rect">
                <a:avLst/>
              </a:prstGeom>
              <a:noFill/>
            </p:spPr>
            <p:txBody>
              <a:bodyPr wrap="square" rtlCol="0" anchor="b" anchorCtr="0">
                <a:no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grpSp>
        <p:nvGrpSpPr>
          <p:cNvPr id="6" name="组合 5"/>
          <p:cNvGrpSpPr/>
          <p:nvPr/>
        </p:nvGrpSpPr>
        <p:grpSpPr>
          <a:xfrm>
            <a:off x="8823489" y="111760"/>
            <a:ext cx="3366606" cy="1173480"/>
            <a:chOff x="6730" y="1709"/>
            <a:chExt cx="7694" cy="3292"/>
          </a:xfrm>
        </p:grpSpPr>
        <p:sp>
          <p:nvSpPr>
            <p:cNvPr id="7" name="圆角矩形 6"/>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1"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12"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8"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24" name="直接连接符 23"/>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10185" y="2582"/>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6" name="圆角矩形 25"/>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7" name="圆角矩形 26"/>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8" name="圆角矩形 27"/>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5"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1.1.2“ 社会人”假设</a:t>
            </a:r>
          </a:p>
        </p:txBody>
      </p:sp>
      <p:sp>
        <p:nvSpPr>
          <p:cNvPr id="3" name="文本框 2"/>
          <p:cNvSpPr txBox="1"/>
          <p:nvPr/>
        </p:nvSpPr>
        <p:spPr>
          <a:xfrm>
            <a:off x="28575" y="-31750"/>
            <a:ext cx="390715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1.1.2.1“社会人”假设的基本含义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zh-CN" altLang="en-US" sz="2800" b="1">
                <a:solidFill>
                  <a:srgbClr val="404040"/>
                </a:solidFill>
                <a:sym typeface="+mn-ea"/>
              </a:rPr>
              <a:t>“社会人”假设</a:t>
            </a:r>
            <a:r>
              <a:rPr lang="zh-CN" altLang="en-US" sz="2400">
                <a:sym typeface="+mn-ea"/>
              </a:rPr>
              <a:t>【</a:t>
            </a:r>
            <a:r>
              <a:rPr lang="zh-CN" altLang="en-US" sz="2400">
                <a:solidFill>
                  <a:srgbClr val="FF0000"/>
                </a:solidFill>
                <a:sym typeface="+mn-ea"/>
              </a:rPr>
              <a:t>选择、简答</a:t>
            </a:r>
            <a:r>
              <a:rPr lang="zh-CN" altLang="en-US" sz="2400">
                <a:sym typeface="+mn-ea"/>
              </a:rPr>
              <a:t>】</a:t>
            </a:r>
            <a:r>
              <a:rPr lang="en-US" altLang="zh-CN" sz="2400">
                <a:solidFill>
                  <a:srgbClr val="FF0000"/>
                </a:solidFill>
                <a:sym typeface="+mn-ea"/>
              </a:rPr>
              <a:t>★★★</a:t>
            </a:r>
            <a:endParaRPr lang="zh-CN" altLang="en-US" sz="2400">
              <a:sym typeface="+mn-ea"/>
            </a:endParaRPr>
          </a:p>
          <a:p>
            <a:endParaRPr lang="zh-CN" altLang="en-US" sz="2400">
              <a:sym typeface="+mn-ea"/>
            </a:endParaRPr>
          </a:p>
        </p:txBody>
      </p:sp>
      <p:sp>
        <p:nvSpPr>
          <p:cNvPr id="4" name="文本框 3"/>
          <p:cNvSpPr txBox="1"/>
          <p:nvPr/>
        </p:nvSpPr>
        <p:spPr>
          <a:xfrm>
            <a:off x="1061720" y="2567940"/>
            <a:ext cx="10581005" cy="1938020"/>
          </a:xfrm>
          <a:prstGeom prst="rect">
            <a:avLst/>
          </a:prstGeom>
          <a:noFill/>
        </p:spPr>
        <p:txBody>
          <a:bodyPr wrap="square" rtlCol="0" anchor="t">
            <a:spAutoFit/>
          </a:bodyPr>
          <a:lstStyle/>
          <a:p>
            <a:pPr fontAlgn="auto">
              <a:lnSpc>
                <a:spcPct val="150000"/>
              </a:lnSpc>
            </a:pPr>
            <a:r>
              <a:rPr lang="zh-CN" altLang="en-US" sz="2000">
                <a:latin typeface="华文楷体" panose="02010600040101010101" charset="-122"/>
                <a:ea typeface="华文楷体" panose="02010600040101010101" charset="-122"/>
                <a:sym typeface="+mn-ea"/>
              </a:rPr>
              <a:t>管理工作要</a:t>
            </a:r>
            <a:r>
              <a:rPr lang="en-US" altLang="zh-CN" sz="2000">
                <a:latin typeface="华文楷体" panose="02010600040101010101" charset="-122"/>
                <a:ea typeface="华文楷体" panose="02010600040101010101" charset="-122"/>
                <a:sym typeface="+mn-ea"/>
              </a:rPr>
              <a:t>“</a:t>
            </a:r>
            <a:r>
              <a:rPr lang="zh-CN" altLang="en-US" sz="2000">
                <a:solidFill>
                  <a:schemeClr val="tx1">
                    <a:lumMod val="85000"/>
                    <a:lumOff val="15000"/>
                  </a:schemeClr>
                </a:solidFill>
                <a:latin typeface="华文楷体" panose="02010600040101010101" charset="-122"/>
                <a:ea typeface="华文楷体" panose="02010600040101010101" charset="-122"/>
                <a:sym typeface="+mn-ea"/>
              </a:rPr>
              <a:t>以人为中心</a:t>
            </a:r>
            <a:r>
              <a:rPr lang="en-US" altLang="zh-CN" sz="2000">
                <a:latin typeface="华文楷体" panose="02010600040101010101" charset="-122"/>
                <a:ea typeface="华文楷体" panose="02010600040101010101" charset="-122"/>
                <a:sym typeface="+mn-ea"/>
              </a:rPr>
              <a:t>”                                   </a:t>
            </a:r>
            <a:r>
              <a:rPr lang="zh-CN" altLang="en-US" sz="2000">
                <a:latin typeface="华文楷体" panose="02010600040101010101" charset="-122"/>
                <a:ea typeface="华文楷体" panose="02010600040101010101" charset="-122"/>
                <a:sym typeface="+mn-ea"/>
              </a:rPr>
              <a:t>管理人员应该把关注点放在关心【   】身上</a:t>
            </a:r>
            <a:endParaRPr lang="zh-CN" altLang="en-US" sz="2000">
              <a:latin typeface="华文楷体" panose="02010600040101010101" charset="-122"/>
              <a:ea typeface="华文楷体" panose="02010600040101010101" charset="-122"/>
              <a:sym typeface="+mn-ea"/>
            </a:endParaRPr>
          </a:p>
          <a:p>
            <a:pPr fontAlgn="auto">
              <a:lnSpc>
                <a:spcPct val="150000"/>
              </a:lnSpc>
            </a:pPr>
            <a:r>
              <a:rPr lang="zh-CN" altLang="en-US" sz="2000">
                <a:latin typeface="华文楷体" panose="02010600040101010101" charset="-122"/>
                <a:ea typeface="华文楷体" panose="02010600040101010101" charset="-122"/>
                <a:sym typeface="+mn-ea"/>
              </a:rPr>
              <a:t>领导要善于倾听，进行良好沟通                      管理人员应关心【   】关系</a:t>
            </a:r>
            <a:endParaRPr lang="zh-CN" altLang="en-US" sz="2000">
              <a:latin typeface="华文楷体" panose="02010600040101010101" charset="-122"/>
              <a:ea typeface="华文楷体" panose="02010600040101010101" charset="-122"/>
              <a:sym typeface="+mn-ea"/>
            </a:endParaRPr>
          </a:p>
          <a:p>
            <a:pPr fontAlgn="auto">
              <a:lnSpc>
                <a:spcPct val="150000"/>
              </a:lnSpc>
            </a:pPr>
            <a:r>
              <a:rPr lang="zh-CN" altLang="en-US" sz="2000">
                <a:latin typeface="华文楷体" panose="02010600040101010101" charset="-122"/>
                <a:ea typeface="华文楷体" panose="02010600040101010101" charset="-122"/>
                <a:sym typeface="+mn-ea"/>
              </a:rPr>
              <a:t>组织中存在着非正式组织                                  为了不让团体分散，管理人员应起到【   】作用</a:t>
            </a:r>
            <a:endParaRPr lang="zh-CN" altLang="en-US" sz="2000">
              <a:latin typeface="华文楷体" panose="02010600040101010101" charset="-122"/>
              <a:ea typeface="华文楷体" panose="02010600040101010101" charset="-122"/>
              <a:sym typeface="+mn-ea"/>
            </a:endParaRPr>
          </a:p>
          <a:p>
            <a:pPr fontAlgn="auto">
              <a:lnSpc>
                <a:spcPct val="150000"/>
              </a:lnSpc>
            </a:pPr>
            <a:r>
              <a:rPr lang="zh-CN" altLang="en-US" sz="2000">
                <a:latin typeface="华文楷体" panose="02010600040101010101" charset="-122"/>
                <a:ea typeface="华文楷体" panose="02010600040101010101" charset="-122"/>
                <a:sym typeface="+mn-ea"/>
              </a:rPr>
              <a:t>以人为中心，就是以人的意愿为中心              管理人员应让【   】参与管理</a:t>
            </a:r>
            <a:endParaRPr lang="zh-CN" altLang="en-US" sz="2000">
              <a:latin typeface="华文楷体" panose="02010600040101010101" charset="-122"/>
              <a:ea typeface="华文楷体" panose="02010600040101010101" charset="-122"/>
              <a:sym typeface="+mn-ea"/>
            </a:endParaRPr>
          </a:p>
        </p:txBody>
      </p:sp>
      <p:sp>
        <p:nvSpPr>
          <p:cNvPr id="7" name="右箭头 6"/>
          <p:cNvSpPr/>
          <p:nvPr/>
        </p:nvSpPr>
        <p:spPr>
          <a:xfrm>
            <a:off x="5610860" y="2767330"/>
            <a:ext cx="244475" cy="198120"/>
          </a:xfrm>
          <a:prstGeom prst="right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右箭头 7"/>
          <p:cNvSpPr/>
          <p:nvPr/>
        </p:nvSpPr>
        <p:spPr>
          <a:xfrm>
            <a:off x="5610860" y="3220720"/>
            <a:ext cx="244475" cy="198120"/>
          </a:xfrm>
          <a:prstGeom prst="right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右箭头 8"/>
          <p:cNvSpPr/>
          <p:nvPr/>
        </p:nvSpPr>
        <p:spPr>
          <a:xfrm>
            <a:off x="5610860" y="3677285"/>
            <a:ext cx="244475" cy="198120"/>
          </a:xfrm>
          <a:prstGeom prst="right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右箭头 9"/>
          <p:cNvSpPr/>
          <p:nvPr/>
        </p:nvSpPr>
        <p:spPr>
          <a:xfrm>
            <a:off x="5610860" y="4148455"/>
            <a:ext cx="244475" cy="179705"/>
          </a:xfrm>
          <a:prstGeom prst="right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7" name="组合 26"/>
          <p:cNvGrpSpPr/>
          <p:nvPr/>
        </p:nvGrpSpPr>
        <p:grpSpPr>
          <a:xfrm rot="0">
            <a:off x="8870315" y="111760"/>
            <a:ext cx="3319780" cy="1173480"/>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solidFill>
              <a:schemeClr val="accent1">
                <a:lumMod val="40000"/>
                <a:lumOff val="60000"/>
                <a:alpha val="41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11" name="文本框 10"/>
          <p:cNvSpPr txBox="1"/>
          <p:nvPr/>
        </p:nvSpPr>
        <p:spPr>
          <a:xfrm>
            <a:off x="1061720" y="2169160"/>
            <a:ext cx="2474595" cy="398780"/>
          </a:xfrm>
          <a:prstGeom prst="rect">
            <a:avLst/>
          </a:prstGeom>
          <a:noFill/>
        </p:spPr>
        <p:txBody>
          <a:bodyPr wrap="none" rtlCol="0" anchor="t">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基于该假设的管理：</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5"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1.1.2“ 社会人”假设</a:t>
            </a:r>
          </a:p>
        </p:txBody>
      </p:sp>
      <p:sp>
        <p:nvSpPr>
          <p:cNvPr id="6" name="文本框 5"/>
          <p:cNvSpPr txBox="1"/>
          <p:nvPr/>
        </p:nvSpPr>
        <p:spPr>
          <a:xfrm>
            <a:off x="-13970" y="-31750"/>
            <a:ext cx="417639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1.1.2.2基于“社会人”假设的管理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zh-CN" altLang="en-US" sz="2800" b="1">
                <a:solidFill>
                  <a:srgbClr val="404040"/>
                </a:solidFill>
                <a:sym typeface="+mn-ea"/>
              </a:rPr>
              <a:t>“社会人”假设——管理</a:t>
            </a:r>
            <a:r>
              <a:rPr lang="zh-CN" altLang="en-US" sz="2400">
                <a:sym typeface="+mn-ea"/>
              </a:rPr>
              <a:t>【</a:t>
            </a:r>
            <a:r>
              <a:rPr lang="zh-CN" altLang="en-US" sz="2400">
                <a:solidFill>
                  <a:srgbClr val="FF0000"/>
                </a:solidFill>
                <a:sym typeface="+mn-ea"/>
              </a:rPr>
              <a:t>选择、简答</a:t>
            </a:r>
            <a:r>
              <a:rPr lang="zh-CN" altLang="en-US" sz="2400">
                <a:sym typeface="+mn-ea"/>
              </a:rPr>
              <a:t>】</a:t>
            </a:r>
            <a:r>
              <a:rPr lang="en-US" altLang="zh-CN" sz="2400">
                <a:solidFill>
                  <a:srgbClr val="FF0000"/>
                </a:solidFill>
                <a:sym typeface="+mn-ea"/>
              </a:rPr>
              <a:t>★★★</a:t>
            </a:r>
            <a:endParaRPr lang="zh-CN" altLang="en-US" sz="2400">
              <a:sym typeface="+mn-ea"/>
            </a:endParaRPr>
          </a:p>
          <a:p>
            <a:endParaRPr lang="zh-CN" altLang="en-US" sz="2400">
              <a:sym typeface="+mn-ea"/>
            </a:endParaRPr>
          </a:p>
        </p:txBody>
      </p:sp>
      <p:sp>
        <p:nvSpPr>
          <p:cNvPr id="6" name="文本框 5"/>
          <p:cNvSpPr txBox="1"/>
          <p:nvPr/>
        </p:nvSpPr>
        <p:spPr>
          <a:xfrm>
            <a:off x="1215390" y="2627630"/>
            <a:ext cx="9391650" cy="2861310"/>
          </a:xfrm>
          <a:prstGeom prst="rect">
            <a:avLst/>
          </a:prstGeom>
          <a:noFill/>
          <a:ln>
            <a:solidFill>
              <a:schemeClr val="bg1">
                <a:lumMod val="75000"/>
              </a:schemeClr>
            </a:solidFill>
          </a:ln>
        </p:spPr>
        <p:txBody>
          <a:bodyPr wrap="square" rtlCol="0" anchor="t">
            <a:spAutoFit/>
          </a:bodyPr>
          <a:lstStyle/>
          <a:p>
            <a:pPr lvl="0" indent="0" fontAlgn="auto">
              <a:lnSpc>
                <a:spcPct val="150000"/>
              </a:lnSpc>
              <a:spcBef>
                <a:spcPct val="0"/>
              </a:spcBef>
              <a:buAutoNum type="arabicPeriod"/>
            </a:pPr>
            <a:r>
              <a:rPr sz="2400">
                <a:latin typeface="华文楷体" panose="02010600040101010101" charset="-122"/>
                <a:ea typeface="华文楷体" panose="02010600040101010101" charset="-122"/>
                <a:sym typeface="+mn-ea"/>
              </a:rPr>
              <a:t>管理人员</a:t>
            </a:r>
            <a:r>
              <a:rPr sz="2400">
                <a:solidFill>
                  <a:schemeClr val="tx1">
                    <a:lumMod val="85000"/>
                    <a:lumOff val="15000"/>
                  </a:schemeClr>
                </a:solidFill>
                <a:latin typeface="华文楷体" panose="02010600040101010101" charset="-122"/>
                <a:ea typeface="华文楷体" panose="02010600040101010101" charset="-122"/>
                <a:sym typeface="+mn-ea"/>
              </a:rPr>
              <a:t>不应只关注生产任务</a:t>
            </a:r>
            <a:r>
              <a:rPr sz="2400">
                <a:latin typeface="华文楷体" panose="02010600040101010101" charset="-122"/>
                <a:ea typeface="华文楷体" panose="02010600040101010101" charset="-122"/>
                <a:sym typeface="+mn-ea"/>
              </a:rPr>
              <a:t>，</a:t>
            </a:r>
            <a:r>
              <a:rPr sz="2400">
                <a:solidFill>
                  <a:schemeClr val="tx1">
                    <a:lumMod val="85000"/>
                    <a:lumOff val="15000"/>
                  </a:schemeClr>
                </a:solidFill>
                <a:latin typeface="华文楷体" panose="02010600040101010101" charset="-122"/>
                <a:ea typeface="华文楷体" panose="02010600040101010101" charset="-122"/>
                <a:sym typeface="+mn-ea"/>
              </a:rPr>
              <a:t>还应</a:t>
            </a:r>
            <a:r>
              <a:rPr sz="2400" b="1" u="sng">
                <a:solidFill>
                  <a:srgbClr val="FF0000"/>
                </a:solidFill>
                <a:latin typeface="华文楷体" panose="02010600040101010101" charset="-122"/>
                <a:ea typeface="华文楷体" panose="02010600040101010101" charset="-122"/>
                <a:sym typeface="+mn-ea"/>
              </a:rPr>
              <a:t>把关注点放在关心人</a:t>
            </a:r>
            <a:r>
              <a:rPr sz="2400">
                <a:latin typeface="华文楷体" panose="02010600040101010101" charset="-122"/>
                <a:ea typeface="华文楷体" panose="02010600040101010101" charset="-122"/>
                <a:sym typeface="+mn-ea"/>
              </a:rPr>
              <a:t>的需要上。</a:t>
            </a:r>
            <a:endParaRPr sz="2400">
              <a:latin typeface="华文楷体" panose="02010600040101010101" charset="-122"/>
              <a:ea typeface="华文楷体" panose="02010600040101010101" charset="-122"/>
            </a:endParaRPr>
          </a:p>
          <a:p>
            <a:pPr lvl="0" indent="0" fontAlgn="auto">
              <a:lnSpc>
                <a:spcPct val="150000"/>
              </a:lnSpc>
              <a:spcBef>
                <a:spcPct val="0"/>
              </a:spcBef>
              <a:buAutoNum type="arabicPeriod"/>
            </a:pPr>
            <a:r>
              <a:rPr sz="2400">
                <a:latin typeface="华文楷体" panose="02010600040101010101" charset="-122"/>
                <a:ea typeface="华文楷体" panose="02010600040101010101" charset="-122"/>
                <a:sym typeface="+mn-ea"/>
              </a:rPr>
              <a:t>管理人员在注重指挥、监督和控制等的基础上，还要</a:t>
            </a:r>
            <a:r>
              <a:rPr sz="2400" b="1" u="sng">
                <a:solidFill>
                  <a:srgbClr val="FF0000"/>
                </a:solidFill>
                <a:latin typeface="华文楷体" panose="02010600040101010101" charset="-122"/>
                <a:ea typeface="华文楷体" panose="02010600040101010101" charset="-122"/>
                <a:sym typeface="+mn-ea"/>
              </a:rPr>
              <a:t>关注员工之间</a:t>
            </a:r>
            <a:endParaRPr sz="2400" b="1" u="sng">
              <a:solidFill>
                <a:srgbClr val="FF0000"/>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sz="2400" b="1">
                <a:solidFill>
                  <a:srgbClr val="FF0000"/>
                </a:solidFill>
                <a:latin typeface="华文楷体" panose="02010600040101010101" charset="-122"/>
                <a:ea typeface="华文楷体" panose="02010600040101010101" charset="-122"/>
                <a:sym typeface="+mn-ea"/>
              </a:rPr>
              <a:t>   </a:t>
            </a:r>
            <a:r>
              <a:rPr sz="2400" b="1" u="sng">
                <a:solidFill>
                  <a:srgbClr val="FF0000"/>
                </a:solidFill>
                <a:latin typeface="华文楷体" panose="02010600040101010101" charset="-122"/>
                <a:ea typeface="华文楷体" panose="02010600040101010101" charset="-122"/>
                <a:sym typeface="+mn-ea"/>
              </a:rPr>
              <a:t>的人际关系</a:t>
            </a:r>
            <a:r>
              <a:rPr lang="zh-CN" sz="2400" b="1" u="sng">
                <a:solidFill>
                  <a:srgbClr val="FF0000"/>
                </a:solidFill>
                <a:latin typeface="华文楷体" panose="02010600040101010101" charset="-122"/>
                <a:ea typeface="华文楷体" panose="02010600040101010101" charset="-122"/>
                <a:sym typeface="+mn-ea"/>
              </a:rPr>
              <a:t>。</a:t>
            </a:r>
            <a:r>
              <a:rPr lang="en-US" altLang="zh-CN" sz="2400">
                <a:solidFill>
                  <a:srgbClr val="FF0000"/>
                </a:solidFill>
                <a:latin typeface="华文楷体" panose="02010600040101010101" charset="-122"/>
                <a:ea typeface="华文楷体" panose="02010600040101010101" charset="-122"/>
                <a:sym typeface="+mn-ea"/>
              </a:rPr>
              <a:t>★★★</a:t>
            </a:r>
            <a:endParaRPr lang="zh-CN" sz="2400" b="1">
              <a:solidFill>
                <a:srgbClr val="FF0000"/>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lang="en-US" altLang="zh-CN" sz="2400">
                <a:solidFill>
                  <a:schemeClr val="tx1">
                    <a:lumMod val="95000"/>
                    <a:lumOff val="5000"/>
                  </a:schemeClr>
                </a:solidFill>
                <a:latin typeface="华文楷体" panose="02010600040101010101" charset="-122"/>
                <a:ea typeface="华文楷体" panose="02010600040101010101" charset="-122"/>
                <a:sym typeface="+mn-ea"/>
              </a:rPr>
              <a:t>3.</a:t>
            </a:r>
            <a:r>
              <a:rPr lang="zh-CN" sz="2400">
                <a:solidFill>
                  <a:schemeClr val="tx1">
                    <a:lumMod val="95000"/>
                    <a:lumOff val="5000"/>
                  </a:schemeClr>
                </a:solidFill>
                <a:latin typeface="华文楷体" panose="02010600040101010101" charset="-122"/>
                <a:ea typeface="华文楷体" panose="02010600040101010101" charset="-122"/>
                <a:sym typeface="+mn-ea"/>
              </a:rPr>
              <a:t>管理人员</a:t>
            </a:r>
            <a:r>
              <a:rPr sz="2400">
                <a:solidFill>
                  <a:schemeClr val="tx1">
                    <a:lumMod val="95000"/>
                    <a:lumOff val="5000"/>
                  </a:schemeClr>
                </a:solidFill>
                <a:latin typeface="华文楷体" panose="02010600040101010101" charset="-122"/>
                <a:ea typeface="华文楷体" panose="02010600040101010101" charset="-122"/>
                <a:sym typeface="+mn-ea"/>
              </a:rPr>
              <a:t>应</a:t>
            </a:r>
            <a:r>
              <a:rPr sz="2400" b="1" u="sng">
                <a:solidFill>
                  <a:srgbClr val="FF0000"/>
                </a:solidFill>
                <a:latin typeface="华文楷体" panose="02010600040101010101" charset="-122"/>
                <a:ea typeface="华文楷体" panose="02010600040101010101" charset="-122"/>
                <a:sym typeface="+mn-ea"/>
              </a:rPr>
              <a:t>起到联络人的作用</a:t>
            </a:r>
            <a:r>
              <a:rPr sz="2400">
                <a:solidFill>
                  <a:schemeClr val="tx1">
                    <a:lumMod val="95000"/>
                    <a:lumOff val="5000"/>
                  </a:schemeClr>
                </a:solidFill>
                <a:latin typeface="华文楷体" panose="02010600040101010101" charset="-122"/>
                <a:ea typeface="华文楷体" panose="02010600040101010101" charset="-122"/>
                <a:sym typeface="+mn-ea"/>
              </a:rPr>
              <a:t>，负责上下级之间的信息沟通。</a:t>
            </a:r>
            <a:endParaRPr sz="2400">
              <a:solidFill>
                <a:schemeClr val="tx1">
                  <a:lumMod val="95000"/>
                  <a:lumOff val="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lang="en-US" sz="2400">
                <a:solidFill>
                  <a:schemeClr val="tx1">
                    <a:lumMod val="95000"/>
                    <a:lumOff val="5000"/>
                  </a:schemeClr>
                </a:solidFill>
                <a:latin typeface="华文楷体" panose="02010600040101010101" charset="-122"/>
                <a:ea typeface="华文楷体" panose="02010600040101010101" charset="-122"/>
                <a:sym typeface="+mn-ea"/>
              </a:rPr>
              <a:t>4.</a:t>
            </a:r>
            <a:r>
              <a:rPr sz="2400">
                <a:solidFill>
                  <a:schemeClr val="tx1">
                    <a:lumMod val="95000"/>
                    <a:lumOff val="5000"/>
                  </a:schemeClr>
                </a:solidFill>
                <a:latin typeface="华文楷体" panose="02010600040101010101" charset="-122"/>
                <a:ea typeface="华文楷体" panose="02010600040101010101" charset="-122"/>
                <a:sym typeface="+mn-ea"/>
              </a:rPr>
              <a:t>主张“</a:t>
            </a:r>
            <a:r>
              <a:rPr sz="2400" b="1" u="sng">
                <a:solidFill>
                  <a:srgbClr val="FF0000"/>
                </a:solidFill>
                <a:latin typeface="华文楷体" panose="02010600040101010101" charset="-122"/>
                <a:ea typeface="华文楷体" panose="02010600040101010101" charset="-122"/>
                <a:sym typeface="+mn-ea"/>
              </a:rPr>
              <a:t>参与管理</a:t>
            </a:r>
            <a:r>
              <a:rPr sz="2400">
                <a:solidFill>
                  <a:schemeClr val="tx1">
                    <a:lumMod val="95000"/>
                    <a:lumOff val="5000"/>
                  </a:schemeClr>
                </a:solidFill>
                <a:latin typeface="华文楷体" panose="02010600040101010101" charset="-122"/>
                <a:ea typeface="华文楷体" panose="02010600040101010101" charset="-122"/>
                <a:sym typeface="+mn-ea"/>
              </a:rPr>
              <a:t>”的管理方式</a:t>
            </a:r>
            <a:r>
              <a:rPr sz="2400">
                <a:solidFill>
                  <a:schemeClr val="tx1">
                    <a:lumMod val="85000"/>
                    <a:lumOff val="15000"/>
                  </a:schemeClr>
                </a:solidFill>
                <a:latin typeface="华文楷体" panose="02010600040101010101" charset="-122"/>
                <a:ea typeface="华文楷体" panose="02010600040101010101" charset="-122"/>
                <a:sym typeface="+mn-ea"/>
              </a:rPr>
              <a:t>。</a:t>
            </a:r>
            <a:endParaRPr lang="zh-CN" altLang="en-US" sz="2400">
              <a:solidFill>
                <a:schemeClr val="tx1">
                  <a:lumMod val="85000"/>
                  <a:lumOff val="15000"/>
                </a:schemeClr>
              </a:solidFill>
              <a:latin typeface="华文楷体" panose="02010600040101010101" charset="-122"/>
              <a:ea typeface="华文楷体" panose="02010600040101010101" charset="-122"/>
              <a:sym typeface="+mn-ea"/>
            </a:endParaRPr>
          </a:p>
        </p:txBody>
      </p:sp>
      <p:sp>
        <p:nvSpPr>
          <p:cNvPr id="11" name="文本框 10"/>
          <p:cNvSpPr txBox="1"/>
          <p:nvPr/>
        </p:nvSpPr>
        <p:spPr>
          <a:xfrm>
            <a:off x="1215390" y="1987550"/>
            <a:ext cx="2931795" cy="460375"/>
          </a:xfrm>
          <a:prstGeom prst="rect">
            <a:avLst/>
          </a:prstGeom>
          <a:noFill/>
        </p:spPr>
        <p:txBody>
          <a:bodyPr wrap="none" rtlCol="0" anchor="t">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基于该假设的管理：</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grpSp>
        <p:nvGrpSpPr>
          <p:cNvPr id="26" name="组合 25"/>
          <p:cNvGrpSpPr/>
          <p:nvPr/>
        </p:nvGrpSpPr>
        <p:grpSpPr>
          <a:xfrm>
            <a:off x="7682845" y="111760"/>
            <a:ext cx="4507251" cy="1642110"/>
            <a:chOff x="12700" y="92"/>
            <a:chExt cx="6497" cy="2586"/>
          </a:xfrm>
        </p:grpSpPr>
        <p:grpSp>
          <p:nvGrpSpPr>
            <p:cNvPr id="27" name="组合 26"/>
            <p:cNvGrpSpPr/>
            <p:nvPr/>
          </p:nvGrpSpPr>
          <p:grpSpPr>
            <a:xfrm>
              <a:off x="14341" y="92"/>
              <a:ext cx="4856" cy="1848"/>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39" name="组合 38"/>
            <p:cNvGrpSpPr/>
            <p:nvPr/>
          </p:nvGrpSpPr>
          <p:grpSpPr>
            <a:xfrm>
              <a:off x="12700" y="2298"/>
              <a:ext cx="6497" cy="380"/>
              <a:chOff x="5518" y="7583"/>
              <a:chExt cx="10570" cy="1066"/>
            </a:xfrm>
          </p:grpSpPr>
          <p:sp>
            <p:nvSpPr>
              <p:cNvPr id="40" name="文本框 39"/>
              <p:cNvSpPr txBox="1"/>
              <p:nvPr>
                <p:custDataLst>
                  <p:tags r:id="rId1"/>
                </p:custDataLst>
              </p:nvPr>
            </p:nvSpPr>
            <p:spPr>
              <a:xfrm>
                <a:off x="5518" y="7583"/>
                <a:ext cx="2086" cy="1018"/>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提出者</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1" name="文本框 40"/>
              <p:cNvSpPr txBox="1"/>
              <p:nvPr>
                <p:custDataLst>
                  <p:tags r:id="rId2"/>
                </p:custDataLst>
              </p:nvPr>
            </p:nvSpPr>
            <p:spPr>
              <a:xfrm>
                <a:off x="11712" y="7583"/>
                <a:ext cx="437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基于该假设的管理</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2" name="文本框 41"/>
              <p:cNvSpPr txBox="1"/>
              <p:nvPr>
                <p:custDataLst>
                  <p:tags r:id="rId3"/>
                </p:custDataLst>
              </p:nvPr>
            </p:nvSpPr>
            <p:spPr>
              <a:xfrm>
                <a:off x="9276" y="7583"/>
                <a:ext cx="275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基本观点</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3" name="文本框 42"/>
              <p:cNvSpPr txBox="1"/>
              <p:nvPr>
                <p:custDataLst>
                  <p:tags r:id="rId4"/>
                </p:custDataLst>
              </p:nvPr>
            </p:nvSpPr>
            <p:spPr>
              <a:xfrm>
                <a:off x="7160" y="7583"/>
                <a:ext cx="2689" cy="106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假设起源</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grpSp>
      </p:grpSp>
      <p:sp>
        <p:nvSpPr>
          <p:cNvPr id="4"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1.1.2“ 社会人”假设</a:t>
            </a:r>
          </a:p>
        </p:txBody>
      </p:sp>
      <p:sp>
        <p:nvSpPr>
          <p:cNvPr id="3" name="文本框 2"/>
          <p:cNvSpPr txBox="1"/>
          <p:nvPr/>
        </p:nvSpPr>
        <p:spPr>
          <a:xfrm>
            <a:off x="-13970" y="-31750"/>
            <a:ext cx="417639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1.1.2.2基于“社会人”假设的管理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文本占位符 2"/>
          <p:cNvSpPr>
            <a:spLocks noGrp="1"/>
          </p:cNvSpPr>
          <p:nvPr>
            <p:ph type="body" idx="13"/>
          </p:nvPr>
        </p:nvSpPr>
        <p:spPr/>
        <p:txBody>
          <a:bodyPr/>
          <a:p>
            <a:endParaRPr lang="zh-CN" altLang="en-US"/>
          </a:p>
        </p:txBody>
      </p:sp>
      <p:pic>
        <p:nvPicPr>
          <p:cNvPr id="5" name="图片 4"/>
          <p:cNvPicPr>
            <a:picLocks noChangeAspect="1"/>
          </p:cNvPicPr>
          <p:nvPr/>
        </p:nvPicPr>
        <p:blipFill>
          <a:blip r:embed="rId1"/>
          <a:srcRect r="-58" b="19053"/>
          <a:stretch>
            <a:fillRect/>
          </a:stretch>
        </p:blipFill>
        <p:spPr>
          <a:xfrm>
            <a:off x="3175" y="-17145"/>
            <a:ext cx="12192000" cy="7004685"/>
          </a:xfrm>
          <a:prstGeom prst="rect">
            <a:avLst/>
          </a:prstGeom>
        </p:spPr>
      </p:pic>
      <p:sp>
        <p:nvSpPr>
          <p:cNvPr id="6" name="矩形 5"/>
          <p:cNvSpPr/>
          <p:nvPr/>
        </p:nvSpPr>
        <p:spPr>
          <a:xfrm>
            <a:off x="-26670" y="2413000"/>
            <a:ext cx="12245340" cy="2031365"/>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6000" b="1">
                <a:solidFill>
                  <a:schemeClr val="tx1">
                    <a:lumMod val="95000"/>
                    <a:lumOff val="5000"/>
                  </a:schemeClr>
                </a:solidFill>
                <a:latin typeface="方正隶变_GBK" panose="02000000000000000000" charset="-122"/>
                <a:ea typeface="方正隶变_GBK" panose="02000000000000000000" charset="-122"/>
                <a:cs typeface="方正隶变_GBK" panose="02000000000000000000" charset="-122"/>
              </a:rPr>
              <a:t>绪论</a:t>
            </a:r>
            <a:endParaRPr lang="zh-CN" altLang="en-US" sz="6000" b="1">
              <a:solidFill>
                <a:schemeClr val="tx1">
                  <a:lumMod val="95000"/>
                  <a:lumOff val="5000"/>
                </a:schemeClr>
              </a:solidFill>
              <a:latin typeface="方正隶变_GBK" panose="02000000000000000000" charset="-122"/>
              <a:ea typeface="方正隶变_GBK" panose="02000000000000000000" charset="-122"/>
              <a:cs typeface="方正隶变_GBK" panose="02000000000000000000"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endParaRPr lang="zh-CN" altLang="en-US" sz="2400">
              <a:sym typeface="+mn-ea"/>
            </a:endParaRPr>
          </a:p>
          <a:p>
            <a:endParaRPr lang="zh-CN" altLang="en-US" sz="2400">
              <a:sym typeface="+mn-ea"/>
            </a:endParaRPr>
          </a:p>
        </p:txBody>
      </p:sp>
      <p:grpSp>
        <p:nvGrpSpPr>
          <p:cNvPr id="13" name="组合 12"/>
          <p:cNvGrpSpPr/>
          <p:nvPr/>
        </p:nvGrpSpPr>
        <p:grpSpPr>
          <a:xfrm>
            <a:off x="1379855" y="1812290"/>
            <a:ext cx="7611110" cy="1047115"/>
            <a:chOff x="1571" y="3809"/>
            <a:chExt cx="11986" cy="1649"/>
          </a:xfrm>
        </p:grpSpPr>
        <p:cxnSp>
          <p:nvCxnSpPr>
            <p:cNvPr id="6" name="直接连接符 5"/>
            <p:cNvCxnSpPr/>
            <p:nvPr>
              <p:custDataLst>
                <p:tags r:id="rId1"/>
              </p:custDataLst>
            </p:nvPr>
          </p:nvCxnSpPr>
          <p:spPr>
            <a:xfrm>
              <a:off x="2136" y="5410"/>
              <a:ext cx="11421" cy="48"/>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grpSp>
          <p:nvGrpSpPr>
            <p:cNvPr id="14" name="组合 13"/>
            <p:cNvGrpSpPr/>
            <p:nvPr/>
          </p:nvGrpSpPr>
          <p:grpSpPr>
            <a:xfrm>
              <a:off x="1571" y="3809"/>
              <a:ext cx="11986" cy="1630"/>
              <a:chOff x="1571" y="3809"/>
              <a:chExt cx="11986" cy="1630"/>
            </a:xfrm>
          </p:grpSpPr>
          <p:sp>
            <p:nvSpPr>
              <p:cNvPr id="15" name="任意多边形 14"/>
              <p:cNvSpPr/>
              <p:nvPr>
                <p:custDataLst>
                  <p:tags r:id="rId2"/>
                </p:custDataLst>
              </p:nvPr>
            </p:nvSpPr>
            <p:spPr>
              <a:xfrm>
                <a:off x="7829"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6" name="文本框 15"/>
              <p:cNvSpPr txBox="1"/>
              <p:nvPr>
                <p:custDataLst>
                  <p:tags r:id="rId3"/>
                </p:custDataLst>
              </p:nvPr>
            </p:nvSpPr>
            <p:spPr>
              <a:xfrm>
                <a:off x="721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7" name="任意多边形 16"/>
              <p:cNvSpPr/>
              <p:nvPr>
                <p:custDataLst>
                  <p:tags r:id="rId4"/>
                </p:custDataLst>
              </p:nvPr>
            </p:nvSpPr>
            <p:spPr>
              <a:xfrm>
                <a:off x="11250"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8" name="文本框 17"/>
              <p:cNvSpPr txBox="1"/>
              <p:nvPr>
                <p:custDataLst>
                  <p:tags r:id="rId5"/>
                </p:custDataLst>
              </p:nvPr>
            </p:nvSpPr>
            <p:spPr>
              <a:xfrm>
                <a:off x="9877" y="3809"/>
                <a:ext cx="3680" cy="1018"/>
              </a:xfrm>
              <a:prstGeom prst="rect">
                <a:avLst/>
              </a:prstGeom>
              <a:noFill/>
            </p:spPr>
            <p:txBody>
              <a:bodyPr wrap="square" rtlCol="0" anchor="b" anchorCtr="0">
                <a:noAutofit/>
              </a:bodyPr>
              <a:lstStyle/>
              <a:p>
                <a:pPr algn="ct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 name="任意多边形 19"/>
              <p:cNvSpPr/>
              <p:nvPr>
                <p:custDataLst>
                  <p:tags r:id="rId6"/>
                </p:custDataLst>
              </p:nvPr>
            </p:nvSpPr>
            <p:spPr>
              <a:xfrm>
                <a:off x="2136"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1" name="任意多边形 20"/>
              <p:cNvSpPr/>
              <p:nvPr>
                <p:custDataLst>
                  <p:tags r:id="rId7"/>
                </p:custDataLst>
              </p:nvPr>
            </p:nvSpPr>
            <p:spPr>
              <a:xfrm>
                <a:off x="5002"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2" name="文本框 21"/>
              <p:cNvSpPr txBox="1"/>
              <p:nvPr>
                <p:custDataLst>
                  <p:tags r:id="rId8"/>
                </p:custDataLst>
              </p:nvPr>
            </p:nvSpPr>
            <p:spPr>
              <a:xfrm>
                <a:off x="157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3" name="文本框 22"/>
              <p:cNvSpPr txBox="1"/>
              <p:nvPr>
                <p:custDataLst>
                  <p:tags r:id="rId9"/>
                </p:custDataLst>
              </p:nvPr>
            </p:nvSpPr>
            <p:spPr>
              <a:xfrm>
                <a:off x="424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sp>
        <p:nvSpPr>
          <p:cNvPr id="7" name="文本框 6"/>
          <p:cNvSpPr txBox="1"/>
          <p:nvPr/>
        </p:nvSpPr>
        <p:spPr>
          <a:xfrm>
            <a:off x="1507490" y="3237230"/>
            <a:ext cx="8995410" cy="2306955"/>
          </a:xfrm>
          <a:prstGeom prst="rect">
            <a:avLst/>
          </a:prstGeom>
          <a:noFill/>
          <a:ln>
            <a:noFill/>
          </a:ln>
        </p:spPr>
        <p:txBody>
          <a:bodyPr wrap="square" rtlCol="0" anchor="t">
            <a:spAutoFit/>
          </a:bodyPr>
          <a:lstStyle/>
          <a:p>
            <a:pPr lvl="0" indent="0" fontAlgn="auto">
              <a:lnSpc>
                <a:spcPct val="150000"/>
              </a:lnSpc>
              <a:spcBef>
                <a:spcPct val="0"/>
              </a:spcBef>
              <a:buAutoNum type="arabicPeriod"/>
            </a:pPr>
            <a:r>
              <a:rPr sz="2400">
                <a:solidFill>
                  <a:schemeClr val="tx1">
                    <a:lumMod val="85000"/>
                    <a:lumOff val="15000"/>
                  </a:schemeClr>
                </a:solidFill>
                <a:latin typeface="华文楷体" panose="02010600040101010101" charset="-122"/>
                <a:ea typeface="华文楷体" panose="02010600040101010101" charset="-122"/>
                <a:sym typeface="+mn-ea"/>
              </a:rPr>
              <a:t>管理人员不应只关注生产任务，还应</a:t>
            </a:r>
            <a:r>
              <a:rPr sz="2400" b="1" u="sng">
                <a:solidFill>
                  <a:schemeClr val="tx1">
                    <a:lumMod val="85000"/>
                    <a:lumOff val="15000"/>
                  </a:schemeClr>
                </a:solidFill>
                <a:latin typeface="华文楷体" panose="02010600040101010101" charset="-122"/>
                <a:ea typeface="华文楷体" panose="02010600040101010101" charset="-122"/>
                <a:sym typeface="+mn-ea"/>
              </a:rPr>
              <a:t>把关注点放在</a:t>
            </a:r>
            <a:r>
              <a:rPr lang="zh-CN" sz="2400" b="1" u="sng">
                <a:solidFill>
                  <a:schemeClr val="tx1">
                    <a:lumMod val="85000"/>
                    <a:lumOff val="15000"/>
                  </a:schemeClr>
                </a:solidFill>
                <a:latin typeface="华文楷体" panose="02010600040101010101" charset="-122"/>
                <a:ea typeface="华文楷体" panose="02010600040101010101" charset="-122"/>
                <a:sym typeface="+mn-ea"/>
              </a:rPr>
              <a:t>【    】</a:t>
            </a:r>
            <a:r>
              <a:rPr sz="2400">
                <a:solidFill>
                  <a:schemeClr val="tx1">
                    <a:lumMod val="85000"/>
                    <a:lumOff val="15000"/>
                  </a:schemeClr>
                </a:solidFill>
                <a:latin typeface="华文楷体" panose="02010600040101010101" charset="-122"/>
                <a:ea typeface="华文楷体" panose="02010600040101010101" charset="-122"/>
                <a:sym typeface="+mn-ea"/>
              </a:rPr>
              <a:t>上。</a:t>
            </a:r>
            <a:endParaRPr sz="240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AutoNum type="arabicPeriod"/>
            </a:pPr>
            <a:r>
              <a:rPr sz="2400">
                <a:solidFill>
                  <a:schemeClr val="tx1">
                    <a:lumMod val="85000"/>
                    <a:lumOff val="15000"/>
                  </a:schemeClr>
                </a:solidFill>
                <a:latin typeface="华文楷体" panose="02010600040101010101" charset="-122"/>
                <a:ea typeface="华文楷体" panose="02010600040101010101" charset="-122"/>
                <a:sym typeface="+mn-ea"/>
              </a:rPr>
              <a:t>管理人员</a:t>
            </a:r>
            <a:r>
              <a:rPr lang="zh-CN" sz="2400">
                <a:solidFill>
                  <a:schemeClr val="tx1">
                    <a:lumMod val="85000"/>
                    <a:lumOff val="15000"/>
                  </a:schemeClr>
                </a:solidFill>
                <a:latin typeface="华文楷体" panose="02010600040101010101" charset="-122"/>
                <a:ea typeface="华文楷体" panose="02010600040101010101" charset="-122"/>
                <a:sym typeface="+mn-ea"/>
              </a:rPr>
              <a:t>要</a:t>
            </a:r>
            <a:r>
              <a:rPr sz="2400" b="1" u="sng">
                <a:solidFill>
                  <a:schemeClr val="tx1">
                    <a:lumMod val="85000"/>
                    <a:lumOff val="15000"/>
                  </a:schemeClr>
                </a:solidFill>
                <a:latin typeface="华文楷体" panose="02010600040101010101" charset="-122"/>
                <a:ea typeface="华文楷体" panose="02010600040101010101" charset="-122"/>
                <a:sym typeface="+mn-ea"/>
              </a:rPr>
              <a:t>关注员工之间的</a:t>
            </a:r>
            <a:r>
              <a:rPr lang="zh-CN" sz="2400" b="1" u="sng">
                <a:solidFill>
                  <a:schemeClr val="tx1">
                    <a:lumMod val="85000"/>
                    <a:lumOff val="15000"/>
                  </a:schemeClr>
                </a:solidFill>
                <a:latin typeface="华文楷体" panose="02010600040101010101" charset="-122"/>
                <a:ea typeface="华文楷体" panose="02010600040101010101" charset="-122"/>
                <a:sym typeface="+mn-ea"/>
              </a:rPr>
              <a:t>【    】。</a:t>
            </a:r>
            <a:endParaRPr lang="en-US" altLang="zh-CN" sz="2400" b="1">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AutoNum type="arabicPeriod"/>
            </a:pPr>
            <a:r>
              <a:rPr lang="zh-CN" sz="2400">
                <a:solidFill>
                  <a:schemeClr val="tx1">
                    <a:lumMod val="85000"/>
                    <a:lumOff val="15000"/>
                  </a:schemeClr>
                </a:solidFill>
                <a:latin typeface="华文楷体" panose="02010600040101010101" charset="-122"/>
                <a:ea typeface="华文楷体" panose="02010600040101010101" charset="-122"/>
                <a:sym typeface="+mn-ea"/>
              </a:rPr>
              <a:t>管理人员</a:t>
            </a:r>
            <a:r>
              <a:rPr sz="2400">
                <a:solidFill>
                  <a:schemeClr val="tx1">
                    <a:lumMod val="85000"/>
                    <a:lumOff val="15000"/>
                  </a:schemeClr>
                </a:solidFill>
                <a:latin typeface="华文楷体" panose="02010600040101010101" charset="-122"/>
                <a:ea typeface="华文楷体" panose="02010600040101010101" charset="-122"/>
                <a:sym typeface="+mn-ea"/>
              </a:rPr>
              <a:t>应</a:t>
            </a:r>
            <a:r>
              <a:rPr sz="2400" b="1" u="sng">
                <a:solidFill>
                  <a:schemeClr val="tx1">
                    <a:lumMod val="85000"/>
                    <a:lumOff val="15000"/>
                  </a:schemeClr>
                </a:solidFill>
                <a:latin typeface="华文楷体" panose="02010600040101010101" charset="-122"/>
                <a:ea typeface="华文楷体" panose="02010600040101010101" charset="-122"/>
                <a:sym typeface="+mn-ea"/>
              </a:rPr>
              <a:t>起到</a:t>
            </a:r>
            <a:r>
              <a:rPr lang="zh-CN" sz="2400" b="1" u="sng">
                <a:solidFill>
                  <a:schemeClr val="tx1">
                    <a:lumMod val="85000"/>
                    <a:lumOff val="15000"/>
                  </a:schemeClr>
                </a:solidFill>
                <a:latin typeface="华文楷体" panose="02010600040101010101" charset="-122"/>
                <a:ea typeface="华文楷体" panose="02010600040101010101" charset="-122"/>
                <a:sym typeface="+mn-ea"/>
              </a:rPr>
              <a:t>【   】</a:t>
            </a:r>
            <a:r>
              <a:rPr sz="2400" b="1" u="sng">
                <a:solidFill>
                  <a:schemeClr val="tx1">
                    <a:lumMod val="85000"/>
                    <a:lumOff val="15000"/>
                  </a:schemeClr>
                </a:solidFill>
                <a:latin typeface="华文楷体" panose="02010600040101010101" charset="-122"/>
                <a:ea typeface="华文楷体" panose="02010600040101010101" charset="-122"/>
                <a:sym typeface="+mn-ea"/>
              </a:rPr>
              <a:t>人的作用</a:t>
            </a:r>
            <a:r>
              <a:rPr sz="2400">
                <a:solidFill>
                  <a:schemeClr val="tx1">
                    <a:lumMod val="85000"/>
                    <a:lumOff val="15000"/>
                  </a:schemeClr>
                </a:solidFill>
                <a:latin typeface="华文楷体" panose="02010600040101010101" charset="-122"/>
                <a:ea typeface="华文楷体" panose="02010600040101010101" charset="-122"/>
                <a:sym typeface="+mn-ea"/>
              </a:rPr>
              <a:t>，负责上下级之间的信息沟通。</a:t>
            </a:r>
            <a:endParaRPr sz="240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AutoNum type="arabicPeriod"/>
            </a:pPr>
            <a:r>
              <a:rPr sz="2400">
                <a:solidFill>
                  <a:schemeClr val="tx1">
                    <a:lumMod val="85000"/>
                    <a:lumOff val="15000"/>
                  </a:schemeClr>
                </a:solidFill>
                <a:latin typeface="华文楷体" panose="02010600040101010101" charset="-122"/>
                <a:ea typeface="华文楷体" panose="02010600040101010101" charset="-122"/>
                <a:sym typeface="+mn-ea"/>
              </a:rPr>
              <a:t>主张“</a:t>
            </a:r>
            <a:r>
              <a:rPr lang="zh-CN" sz="2400">
                <a:solidFill>
                  <a:schemeClr val="tx1">
                    <a:lumMod val="85000"/>
                    <a:lumOff val="15000"/>
                  </a:schemeClr>
                </a:solidFill>
                <a:latin typeface="华文楷体" panose="02010600040101010101" charset="-122"/>
                <a:ea typeface="华文楷体" panose="02010600040101010101" charset="-122"/>
                <a:sym typeface="+mn-ea"/>
              </a:rPr>
              <a:t>【   】</a:t>
            </a:r>
            <a:r>
              <a:rPr sz="2400">
                <a:solidFill>
                  <a:schemeClr val="tx1">
                    <a:lumMod val="85000"/>
                    <a:lumOff val="15000"/>
                  </a:schemeClr>
                </a:solidFill>
                <a:latin typeface="华文楷体" panose="02010600040101010101" charset="-122"/>
                <a:ea typeface="华文楷体" panose="02010600040101010101" charset="-122"/>
                <a:sym typeface="+mn-ea"/>
              </a:rPr>
              <a:t>”的管理方式。</a:t>
            </a:r>
            <a:endParaRPr lang="zh-CN" altLang="en-US" sz="2400">
              <a:solidFill>
                <a:schemeClr val="tx1">
                  <a:lumMod val="85000"/>
                  <a:lumOff val="15000"/>
                </a:schemeClr>
              </a:solidFill>
              <a:latin typeface="华文楷体" panose="02010600040101010101" charset="-122"/>
              <a:ea typeface="华文楷体" panose="02010600040101010101" charset="-122"/>
              <a:sym typeface="+mn-ea"/>
            </a:endParaRPr>
          </a:p>
        </p:txBody>
      </p:sp>
      <p:grpSp>
        <p:nvGrpSpPr>
          <p:cNvPr id="27" name="组合 26"/>
          <p:cNvGrpSpPr/>
          <p:nvPr/>
        </p:nvGrpSpPr>
        <p:grpSpPr>
          <a:xfrm>
            <a:off x="8832915" y="111760"/>
            <a:ext cx="3357180" cy="1173480"/>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4" name="文本占位符 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1.1.2“ 社会人”假设</a:t>
            </a:r>
          </a:p>
        </p:txBody>
      </p:sp>
      <p:sp>
        <p:nvSpPr>
          <p:cNvPr id="3" name="文本框 2"/>
          <p:cNvSpPr txBox="1"/>
          <p:nvPr/>
        </p:nvSpPr>
        <p:spPr>
          <a:xfrm>
            <a:off x="-13970" y="-31750"/>
            <a:ext cx="417639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1.1.2.2基于“社会人”假设的管理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271270" y="1866900"/>
            <a:ext cx="7656830" cy="1035050"/>
            <a:chOff x="1571" y="3809"/>
            <a:chExt cx="12059" cy="1630"/>
          </a:xfrm>
        </p:grpSpPr>
        <p:cxnSp>
          <p:nvCxnSpPr>
            <p:cNvPr id="6" name="直接连接符 5"/>
            <p:cNvCxnSpPr/>
            <p:nvPr>
              <p:custDataLst>
                <p:tags r:id="rId1"/>
              </p:custDataLst>
            </p:nvPr>
          </p:nvCxnSpPr>
          <p:spPr>
            <a:xfrm>
              <a:off x="2136" y="5410"/>
              <a:ext cx="11493"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grpSp>
          <p:nvGrpSpPr>
            <p:cNvPr id="14" name="组合 13"/>
            <p:cNvGrpSpPr/>
            <p:nvPr/>
          </p:nvGrpSpPr>
          <p:grpSpPr>
            <a:xfrm>
              <a:off x="1571" y="3809"/>
              <a:ext cx="12059" cy="1630"/>
              <a:chOff x="1571" y="3809"/>
              <a:chExt cx="12059" cy="1630"/>
            </a:xfrm>
          </p:grpSpPr>
          <p:sp>
            <p:nvSpPr>
              <p:cNvPr id="15" name="任意多边形 14"/>
              <p:cNvSpPr/>
              <p:nvPr>
                <p:custDataLst>
                  <p:tags r:id="rId2"/>
                </p:custDataLst>
              </p:nvPr>
            </p:nvSpPr>
            <p:spPr>
              <a:xfrm>
                <a:off x="7829"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6" name="文本框 15"/>
              <p:cNvSpPr txBox="1"/>
              <p:nvPr>
                <p:custDataLst>
                  <p:tags r:id="rId3"/>
                </p:custDataLst>
              </p:nvPr>
            </p:nvSpPr>
            <p:spPr>
              <a:xfrm>
                <a:off x="721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7" name="任意多边形 16"/>
              <p:cNvSpPr/>
              <p:nvPr>
                <p:custDataLst>
                  <p:tags r:id="rId4"/>
                </p:custDataLst>
              </p:nvPr>
            </p:nvSpPr>
            <p:spPr>
              <a:xfrm>
                <a:off x="11250"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8" name="文本框 17"/>
              <p:cNvSpPr txBox="1"/>
              <p:nvPr>
                <p:custDataLst>
                  <p:tags r:id="rId5"/>
                </p:custDataLst>
              </p:nvPr>
            </p:nvSpPr>
            <p:spPr>
              <a:xfrm>
                <a:off x="9877" y="3809"/>
                <a:ext cx="3753" cy="1018"/>
              </a:xfrm>
              <a:prstGeom prst="rect">
                <a:avLst/>
              </a:prstGeom>
              <a:noFill/>
            </p:spPr>
            <p:txBody>
              <a:bodyPr wrap="square" rtlCol="0" anchor="b" anchorCtr="0">
                <a:noAutofit/>
              </a:bodyPr>
              <a:lstStyle/>
              <a:p>
                <a:pPr algn="ct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 name="任意多边形 19"/>
              <p:cNvSpPr/>
              <p:nvPr>
                <p:custDataLst>
                  <p:tags r:id="rId6"/>
                </p:custDataLst>
              </p:nvPr>
            </p:nvSpPr>
            <p:spPr>
              <a:xfrm>
                <a:off x="2136"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1" name="任意多边形 20"/>
              <p:cNvSpPr/>
              <p:nvPr>
                <p:custDataLst>
                  <p:tags r:id="rId7"/>
                </p:custDataLst>
              </p:nvPr>
            </p:nvSpPr>
            <p:spPr>
              <a:xfrm>
                <a:off x="5002"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2" name="文本框 21"/>
              <p:cNvSpPr txBox="1"/>
              <p:nvPr>
                <p:custDataLst>
                  <p:tags r:id="rId8"/>
                </p:custDataLst>
              </p:nvPr>
            </p:nvSpPr>
            <p:spPr>
              <a:xfrm>
                <a:off x="157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3" name="文本框 22"/>
              <p:cNvSpPr txBox="1"/>
              <p:nvPr>
                <p:custDataLst>
                  <p:tags r:id="rId9"/>
                </p:custDataLst>
              </p:nvPr>
            </p:nvSpPr>
            <p:spPr>
              <a:xfrm>
                <a:off x="424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sp>
        <p:nvSpPr>
          <p:cNvPr id="7" name="文本框 6"/>
          <p:cNvSpPr txBox="1"/>
          <p:nvPr/>
        </p:nvSpPr>
        <p:spPr>
          <a:xfrm>
            <a:off x="1322705" y="3219450"/>
            <a:ext cx="10112375" cy="2306955"/>
          </a:xfrm>
          <a:prstGeom prst="rect">
            <a:avLst/>
          </a:prstGeom>
          <a:noFill/>
          <a:ln>
            <a:noFill/>
          </a:ln>
        </p:spPr>
        <p:txBody>
          <a:bodyPr wrap="square" rtlCol="0" anchor="t">
            <a:spAutoFit/>
          </a:bodyPr>
          <a:lstStyle/>
          <a:p>
            <a:pPr lvl="0" indent="0" fontAlgn="auto">
              <a:lnSpc>
                <a:spcPct val="150000"/>
              </a:lnSpc>
              <a:spcBef>
                <a:spcPct val="0"/>
              </a:spcBef>
              <a:buAutoNum type="arabicPeriod"/>
            </a:pPr>
            <a:r>
              <a:rPr sz="2400">
                <a:solidFill>
                  <a:schemeClr val="tx1">
                    <a:lumMod val="85000"/>
                    <a:lumOff val="15000"/>
                  </a:schemeClr>
                </a:solidFill>
                <a:latin typeface="华文楷体" panose="02010600040101010101" charset="-122"/>
                <a:ea typeface="华文楷体" panose="02010600040101010101" charset="-122"/>
                <a:sym typeface="+mn-ea"/>
              </a:rPr>
              <a:t>管理人员不应只关注生产任务，还应</a:t>
            </a:r>
            <a:r>
              <a:rPr sz="2400" b="1" u="sng">
                <a:solidFill>
                  <a:schemeClr val="tx1">
                    <a:lumMod val="85000"/>
                    <a:lumOff val="15000"/>
                  </a:schemeClr>
                </a:solidFill>
                <a:latin typeface="华文楷体" panose="02010600040101010101" charset="-122"/>
                <a:ea typeface="华文楷体" panose="02010600040101010101" charset="-122"/>
                <a:sym typeface="+mn-ea"/>
              </a:rPr>
              <a:t>把关注点放在</a:t>
            </a:r>
            <a:r>
              <a:rPr lang="zh-CN" sz="2400" b="1" u="sng">
                <a:solidFill>
                  <a:schemeClr val="tx1">
                    <a:lumMod val="85000"/>
                    <a:lumOff val="15000"/>
                  </a:schemeClr>
                </a:solidFill>
                <a:latin typeface="华文楷体" panose="02010600040101010101" charset="-122"/>
                <a:ea typeface="华文楷体" panose="02010600040101010101" charset="-122"/>
                <a:sym typeface="+mn-ea"/>
              </a:rPr>
              <a:t>【</a:t>
            </a:r>
            <a:r>
              <a:rPr lang="zh-CN" sz="2400" b="1" u="sng">
                <a:solidFill>
                  <a:srgbClr val="FF0000"/>
                </a:solidFill>
                <a:latin typeface="华文楷体" panose="02010600040101010101" charset="-122"/>
                <a:ea typeface="华文楷体" panose="02010600040101010101" charset="-122"/>
                <a:sym typeface="+mn-ea"/>
              </a:rPr>
              <a:t>关心人</a:t>
            </a:r>
            <a:r>
              <a:rPr lang="zh-CN" sz="2400" b="1" u="sng">
                <a:solidFill>
                  <a:schemeClr val="tx1">
                    <a:lumMod val="85000"/>
                    <a:lumOff val="15000"/>
                  </a:schemeClr>
                </a:solidFill>
                <a:latin typeface="华文楷体" panose="02010600040101010101" charset="-122"/>
                <a:ea typeface="华文楷体" panose="02010600040101010101" charset="-122"/>
                <a:sym typeface="+mn-ea"/>
              </a:rPr>
              <a:t>】</a:t>
            </a:r>
            <a:r>
              <a:rPr sz="2400">
                <a:solidFill>
                  <a:schemeClr val="tx1">
                    <a:lumMod val="85000"/>
                    <a:lumOff val="15000"/>
                  </a:schemeClr>
                </a:solidFill>
                <a:latin typeface="华文楷体" panose="02010600040101010101" charset="-122"/>
                <a:ea typeface="华文楷体" panose="02010600040101010101" charset="-122"/>
                <a:sym typeface="+mn-ea"/>
              </a:rPr>
              <a:t>上。</a:t>
            </a:r>
            <a:endParaRPr sz="240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AutoNum type="arabicPeriod"/>
            </a:pPr>
            <a:r>
              <a:rPr sz="2400">
                <a:solidFill>
                  <a:schemeClr val="tx1">
                    <a:lumMod val="85000"/>
                    <a:lumOff val="15000"/>
                  </a:schemeClr>
                </a:solidFill>
                <a:latin typeface="华文楷体" panose="02010600040101010101" charset="-122"/>
                <a:ea typeface="华文楷体" panose="02010600040101010101" charset="-122"/>
                <a:sym typeface="+mn-ea"/>
              </a:rPr>
              <a:t>管理人员</a:t>
            </a:r>
            <a:r>
              <a:rPr lang="zh-CN" sz="2400">
                <a:solidFill>
                  <a:schemeClr val="tx1">
                    <a:lumMod val="85000"/>
                    <a:lumOff val="15000"/>
                  </a:schemeClr>
                </a:solidFill>
                <a:latin typeface="华文楷体" panose="02010600040101010101" charset="-122"/>
                <a:ea typeface="华文楷体" panose="02010600040101010101" charset="-122"/>
                <a:sym typeface="+mn-ea"/>
              </a:rPr>
              <a:t>要</a:t>
            </a:r>
            <a:r>
              <a:rPr sz="2400" b="1" u="sng">
                <a:solidFill>
                  <a:schemeClr val="tx1">
                    <a:lumMod val="85000"/>
                    <a:lumOff val="15000"/>
                  </a:schemeClr>
                </a:solidFill>
                <a:latin typeface="华文楷体" panose="02010600040101010101" charset="-122"/>
                <a:ea typeface="华文楷体" panose="02010600040101010101" charset="-122"/>
                <a:sym typeface="+mn-ea"/>
              </a:rPr>
              <a:t>关注员工之间的</a:t>
            </a:r>
            <a:r>
              <a:rPr lang="zh-CN" sz="2400" b="1" u="sng">
                <a:solidFill>
                  <a:schemeClr val="tx1">
                    <a:lumMod val="85000"/>
                    <a:lumOff val="15000"/>
                  </a:schemeClr>
                </a:solidFill>
                <a:latin typeface="华文楷体" panose="02010600040101010101" charset="-122"/>
                <a:ea typeface="华文楷体" panose="02010600040101010101" charset="-122"/>
                <a:sym typeface="+mn-ea"/>
              </a:rPr>
              <a:t>【</a:t>
            </a:r>
            <a:r>
              <a:rPr lang="zh-CN" sz="2400" b="1" u="sng">
                <a:solidFill>
                  <a:srgbClr val="FF0000"/>
                </a:solidFill>
                <a:latin typeface="华文楷体" panose="02010600040101010101" charset="-122"/>
                <a:ea typeface="华文楷体" panose="02010600040101010101" charset="-122"/>
                <a:sym typeface="+mn-ea"/>
              </a:rPr>
              <a:t>人际关系</a:t>
            </a:r>
            <a:r>
              <a:rPr lang="zh-CN" sz="2400" b="1" u="sng">
                <a:solidFill>
                  <a:schemeClr val="tx1">
                    <a:lumMod val="85000"/>
                    <a:lumOff val="15000"/>
                  </a:schemeClr>
                </a:solidFill>
                <a:latin typeface="华文楷体" panose="02010600040101010101" charset="-122"/>
                <a:ea typeface="华文楷体" panose="02010600040101010101" charset="-122"/>
                <a:sym typeface="+mn-ea"/>
              </a:rPr>
              <a:t>】。</a:t>
            </a:r>
            <a:r>
              <a:rPr lang="en-US" altLang="zh-CN" sz="2400">
                <a:solidFill>
                  <a:schemeClr val="tx1">
                    <a:lumMod val="85000"/>
                    <a:lumOff val="15000"/>
                  </a:schemeClr>
                </a:solidFill>
                <a:latin typeface="华文楷体" panose="02010600040101010101" charset="-122"/>
                <a:ea typeface="华文楷体" panose="02010600040101010101" charset="-122"/>
                <a:sym typeface="+mn-ea"/>
              </a:rPr>
              <a:t>★★★</a:t>
            </a:r>
            <a:endParaRPr lang="en-US" altLang="zh-CN" sz="2400" b="1">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AutoNum type="arabicPeriod"/>
            </a:pPr>
            <a:r>
              <a:rPr lang="zh-CN" sz="2400">
                <a:solidFill>
                  <a:schemeClr val="tx1">
                    <a:lumMod val="85000"/>
                    <a:lumOff val="15000"/>
                  </a:schemeClr>
                </a:solidFill>
                <a:latin typeface="华文楷体" panose="02010600040101010101" charset="-122"/>
                <a:ea typeface="华文楷体" panose="02010600040101010101" charset="-122"/>
                <a:sym typeface="+mn-ea"/>
              </a:rPr>
              <a:t>管理人员</a:t>
            </a:r>
            <a:r>
              <a:rPr sz="2400">
                <a:solidFill>
                  <a:schemeClr val="tx1">
                    <a:lumMod val="85000"/>
                    <a:lumOff val="15000"/>
                  </a:schemeClr>
                </a:solidFill>
                <a:latin typeface="华文楷体" panose="02010600040101010101" charset="-122"/>
                <a:ea typeface="华文楷体" panose="02010600040101010101" charset="-122"/>
                <a:sym typeface="+mn-ea"/>
              </a:rPr>
              <a:t>应</a:t>
            </a:r>
            <a:r>
              <a:rPr sz="2400" b="1" u="sng">
                <a:solidFill>
                  <a:schemeClr val="tx1">
                    <a:lumMod val="85000"/>
                    <a:lumOff val="15000"/>
                  </a:schemeClr>
                </a:solidFill>
                <a:latin typeface="华文楷体" panose="02010600040101010101" charset="-122"/>
                <a:ea typeface="华文楷体" panose="02010600040101010101" charset="-122"/>
                <a:sym typeface="+mn-ea"/>
              </a:rPr>
              <a:t>起到</a:t>
            </a:r>
            <a:r>
              <a:rPr lang="zh-CN" sz="2400" b="1" u="sng">
                <a:solidFill>
                  <a:schemeClr val="tx1">
                    <a:lumMod val="85000"/>
                    <a:lumOff val="15000"/>
                  </a:schemeClr>
                </a:solidFill>
                <a:latin typeface="华文楷体" panose="02010600040101010101" charset="-122"/>
                <a:ea typeface="华文楷体" panose="02010600040101010101" charset="-122"/>
                <a:sym typeface="+mn-ea"/>
              </a:rPr>
              <a:t>【</a:t>
            </a:r>
            <a:r>
              <a:rPr lang="zh-CN" sz="2400" b="1" u="sng">
                <a:solidFill>
                  <a:srgbClr val="FF0000"/>
                </a:solidFill>
                <a:latin typeface="华文楷体" panose="02010600040101010101" charset="-122"/>
                <a:ea typeface="华文楷体" panose="02010600040101010101" charset="-122"/>
                <a:sym typeface="+mn-ea"/>
              </a:rPr>
              <a:t>联络</a:t>
            </a:r>
            <a:r>
              <a:rPr lang="zh-CN" sz="2400" b="1" u="sng">
                <a:solidFill>
                  <a:schemeClr val="tx1">
                    <a:lumMod val="85000"/>
                    <a:lumOff val="15000"/>
                  </a:schemeClr>
                </a:solidFill>
                <a:latin typeface="华文楷体" panose="02010600040101010101" charset="-122"/>
                <a:ea typeface="华文楷体" panose="02010600040101010101" charset="-122"/>
                <a:sym typeface="+mn-ea"/>
              </a:rPr>
              <a:t>】</a:t>
            </a:r>
            <a:r>
              <a:rPr sz="2400" b="1" u="sng">
                <a:solidFill>
                  <a:schemeClr val="tx1">
                    <a:lumMod val="85000"/>
                    <a:lumOff val="15000"/>
                  </a:schemeClr>
                </a:solidFill>
                <a:latin typeface="华文楷体" panose="02010600040101010101" charset="-122"/>
                <a:ea typeface="华文楷体" panose="02010600040101010101" charset="-122"/>
                <a:sym typeface="+mn-ea"/>
              </a:rPr>
              <a:t>人的作用</a:t>
            </a:r>
            <a:r>
              <a:rPr sz="2400">
                <a:solidFill>
                  <a:schemeClr val="tx1">
                    <a:lumMod val="85000"/>
                    <a:lumOff val="15000"/>
                  </a:schemeClr>
                </a:solidFill>
                <a:latin typeface="华文楷体" panose="02010600040101010101" charset="-122"/>
                <a:ea typeface="华文楷体" panose="02010600040101010101" charset="-122"/>
                <a:sym typeface="+mn-ea"/>
              </a:rPr>
              <a:t>，负责上下级之间的信息沟通。</a:t>
            </a:r>
            <a:endParaRPr sz="240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AutoNum type="arabicPeriod"/>
            </a:pPr>
            <a:r>
              <a:rPr sz="2400">
                <a:solidFill>
                  <a:schemeClr val="tx1">
                    <a:lumMod val="85000"/>
                    <a:lumOff val="15000"/>
                  </a:schemeClr>
                </a:solidFill>
                <a:latin typeface="华文楷体" panose="02010600040101010101" charset="-122"/>
                <a:ea typeface="华文楷体" panose="02010600040101010101" charset="-122"/>
                <a:sym typeface="+mn-ea"/>
              </a:rPr>
              <a:t>主张“</a:t>
            </a:r>
            <a:r>
              <a:rPr lang="zh-CN" sz="2400">
                <a:solidFill>
                  <a:schemeClr val="tx1">
                    <a:lumMod val="85000"/>
                    <a:lumOff val="15000"/>
                  </a:schemeClr>
                </a:solidFill>
                <a:latin typeface="华文楷体" panose="02010600040101010101" charset="-122"/>
                <a:ea typeface="华文楷体" panose="02010600040101010101" charset="-122"/>
                <a:sym typeface="+mn-ea"/>
              </a:rPr>
              <a:t>【</a:t>
            </a:r>
            <a:r>
              <a:rPr lang="zh-CN" sz="2400" b="1">
                <a:solidFill>
                  <a:srgbClr val="FF0000"/>
                </a:solidFill>
                <a:latin typeface="华文楷体" panose="02010600040101010101" charset="-122"/>
                <a:ea typeface="华文楷体" panose="02010600040101010101" charset="-122"/>
                <a:sym typeface="+mn-ea"/>
              </a:rPr>
              <a:t>参与管理</a:t>
            </a:r>
            <a:r>
              <a:rPr lang="zh-CN" sz="2400">
                <a:solidFill>
                  <a:schemeClr val="tx1">
                    <a:lumMod val="85000"/>
                    <a:lumOff val="15000"/>
                  </a:schemeClr>
                </a:solidFill>
                <a:latin typeface="华文楷体" panose="02010600040101010101" charset="-122"/>
                <a:ea typeface="华文楷体" panose="02010600040101010101" charset="-122"/>
                <a:sym typeface="+mn-ea"/>
              </a:rPr>
              <a:t>】</a:t>
            </a:r>
            <a:r>
              <a:rPr sz="2400">
                <a:solidFill>
                  <a:schemeClr val="tx1">
                    <a:lumMod val="85000"/>
                    <a:lumOff val="15000"/>
                  </a:schemeClr>
                </a:solidFill>
                <a:latin typeface="华文楷体" panose="02010600040101010101" charset="-122"/>
                <a:ea typeface="华文楷体" panose="02010600040101010101" charset="-122"/>
                <a:sym typeface="+mn-ea"/>
              </a:rPr>
              <a:t>”的管理方式。</a:t>
            </a:r>
            <a:endParaRPr lang="zh-CN" altLang="en-US" sz="2400">
              <a:solidFill>
                <a:schemeClr val="tx1">
                  <a:lumMod val="85000"/>
                  <a:lumOff val="15000"/>
                </a:schemeClr>
              </a:solidFill>
              <a:latin typeface="华文楷体" panose="02010600040101010101" charset="-122"/>
              <a:ea typeface="华文楷体" panose="02010600040101010101" charset="-122"/>
              <a:sym typeface="+mn-ea"/>
            </a:endParaRPr>
          </a:p>
        </p:txBody>
      </p:sp>
      <p:grpSp>
        <p:nvGrpSpPr>
          <p:cNvPr id="27" name="组合 26"/>
          <p:cNvGrpSpPr/>
          <p:nvPr/>
        </p:nvGrpSpPr>
        <p:grpSpPr>
          <a:xfrm>
            <a:off x="8823489" y="111760"/>
            <a:ext cx="3366606" cy="1173480"/>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2" name="文本占位符 1"/>
          <p:cNvSpPr>
            <a:spLocks noGrp="1"/>
          </p:cNvSpPr>
          <p:nvPr>
            <p:ph type="body" idx="13"/>
          </p:nvPr>
        </p:nvSpPr>
        <p:spPr/>
        <p:txBody>
          <a:bodyPr/>
          <a:lstStyle/>
          <a:p>
            <a:r>
              <a:t>1.1.2“ 社会人”假设</a:t>
            </a:r>
          </a:p>
        </p:txBody>
      </p:sp>
      <p:sp>
        <p:nvSpPr>
          <p:cNvPr id="3" name="文本框 2"/>
          <p:cNvSpPr txBox="1"/>
          <p:nvPr/>
        </p:nvSpPr>
        <p:spPr>
          <a:xfrm>
            <a:off x="-13970" y="-31750"/>
            <a:ext cx="417639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1.1.2.2基于“社会人”假设的管理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曲线连接符 6"/>
          <p:cNvCxnSpPr>
            <a:stCxn id="27" idx="3"/>
            <a:endCxn id="8" idx="1"/>
          </p:cNvCxnSpPr>
          <p:nvPr/>
        </p:nvCxnSpPr>
        <p:spPr>
          <a:xfrm flipV="1">
            <a:off x="2212871" y="1882702"/>
            <a:ext cx="421610" cy="89312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81" y="577215"/>
            <a:ext cx="7369492" cy="3182620"/>
            <a:chOff x="-486" y="1709"/>
            <a:chExt cx="15496" cy="5012"/>
          </a:xfrm>
        </p:grpSpPr>
        <p:grpSp>
          <p:nvGrpSpPr>
            <p:cNvPr id="14" name="组合 13"/>
            <p:cNvGrpSpPr/>
            <p:nvPr/>
          </p:nvGrpSpPr>
          <p:grpSpPr>
            <a:xfrm>
              <a:off x="-486" y="3457"/>
              <a:ext cx="11897" cy="3264"/>
              <a:chOff x="-147" y="3681"/>
              <a:chExt cx="14131" cy="3843"/>
            </a:xfrm>
          </p:grpSpPr>
          <p:sp>
            <p:nvSpPr>
              <p:cNvPr id="27" name="圆角矩形 26"/>
              <p:cNvSpPr/>
              <p:nvPr/>
            </p:nvSpPr>
            <p:spPr>
              <a:xfrm>
                <a:off x="-147" y="4967"/>
                <a:ext cx="5527" cy="146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第一章  </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pP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个性与个体行为分析</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圆角矩形 42"/>
              <p:cNvSpPr/>
              <p:nvPr/>
            </p:nvSpPr>
            <p:spPr>
              <a:xfrm>
                <a:off x="6433" y="5301"/>
                <a:ext cx="5178"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关于个体行为的解释</a:t>
                </a:r>
                <a:endPar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7"/>
              <p:cNvSpPr/>
              <p:nvPr/>
            </p:nvSpPr>
            <p:spPr>
              <a:xfrm>
                <a:off x="6433" y="3681"/>
                <a:ext cx="5144" cy="72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7551" cy="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影响人的行为的心理因素分析</a:t>
                </a:r>
                <a:endParaRPr lang="zh-CN" altLang="en-US" sz="16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0" y="5699"/>
                <a:ext cx="1053" cy="1472"/>
              </a:xfrm>
              <a:prstGeom prst="curvedConnector3">
                <a:avLst>
                  <a:gd name="adj1" fmla="val 5001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414" y="1709"/>
              <a:ext cx="5596" cy="3292"/>
              <a:chOff x="9435" y="1709"/>
              <a:chExt cx="7037" cy="3292"/>
            </a:xfrm>
          </p:grpSpPr>
          <p:grpSp>
            <p:nvGrpSpPr>
              <p:cNvPr id="26" name="组合 25"/>
              <p:cNvGrpSpPr/>
              <p:nvPr/>
            </p:nvGrpSpPr>
            <p:grpSpPr>
              <a:xfrm>
                <a:off x="9435" y="1910"/>
                <a:ext cx="7037" cy="3091"/>
                <a:chOff x="10003" y="2382"/>
                <a:chExt cx="7037" cy="3091"/>
              </a:xfrm>
            </p:grpSpPr>
            <p:cxnSp>
              <p:nvCxnSpPr>
                <p:cNvPr id="6" name="直接箭头连接符 33"/>
                <p:cNvCxnSpPr>
                  <a:cxnSpLocks noChangeShapeType="1"/>
                </p:cNvCxnSpPr>
                <p:nvPr/>
              </p:nvCxnSpPr>
              <p:spPr bwMode="auto">
                <a:xfrm>
                  <a:off x="10334" y="3409"/>
                  <a:ext cx="675" cy="0"/>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947" y="3768"/>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a:off x="10368" y="5157"/>
                  <a:ext cx="605" cy="0"/>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a:off x="10371" y="4263"/>
                  <a:ext cx="605" cy="0"/>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10003" y="4254"/>
                  <a:ext cx="40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604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a:solidFill>
                        <a:schemeClr val="tx1">
                          <a:lumMod val="95000"/>
                          <a:lumOff val="5000"/>
                        </a:schemeClr>
                      </a:solidFill>
                      <a:latin typeface="华文楷体" panose="02010600040101010101" charset="-122"/>
                      <a:ea typeface="华文楷体" panose="02010600040101010101" charset="-122"/>
                      <a:sym typeface="+mn-ea"/>
                    </a:rPr>
                    <a:t>   “ </a:t>
                  </a:r>
                  <a:r>
                    <a:rPr lang="zh-CN" altLang="en-US">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a:solidFill>
                        <a:schemeClr val="tx1">
                          <a:lumMod val="95000"/>
                          <a:lumOff val="5000"/>
                        </a:schemeClr>
                      </a:solidFill>
                      <a:latin typeface="华文楷体" panose="02010600040101010101" charset="-122"/>
                      <a:ea typeface="华文楷体" panose="02010600040101010101" charset="-122"/>
                      <a:sym typeface="+mn-ea"/>
                    </a:rPr>
                    <a:t>”</a:t>
                  </a:r>
                  <a:r>
                    <a:rPr lang="zh-CN" altLang="en-US">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4" y="3929"/>
                  <a:ext cx="6066"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74" y="4842"/>
                  <a:ext cx="6062"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dirty="0">
                      <a:solidFill>
                        <a:schemeClr val="tx1">
                          <a:lumMod val="95000"/>
                          <a:lumOff val="5000"/>
                        </a:schemeClr>
                      </a:solidFill>
                      <a:latin typeface="华文楷体" panose="02010600040101010101" charset="-122"/>
                      <a:ea typeface="华文楷体" panose="02010600040101010101" charset="-122"/>
                      <a:sym typeface="+mn-ea"/>
                    </a:rPr>
                    <a:t>   “</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圆角矩形 1"/>
              <p:cNvSpPr/>
              <p:nvPr/>
            </p:nvSpPr>
            <p:spPr>
              <a:xfrm>
                <a:off x="10406" y="1709"/>
                <a:ext cx="598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lumMod val="95000"/>
                        <a:lumOff val="5000"/>
                      </a:schemeClr>
                    </a:solidFill>
                    <a:latin typeface="华文楷体" panose="02010600040101010101" charset="-122"/>
                    <a:ea typeface="华文楷体" panose="02010600040101010101" charset="-122"/>
                    <a:sym typeface="+mn-ea"/>
                  </a:rPr>
                  <a:t>   “</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cxnSp>
        <p:nvCxnSpPr>
          <p:cNvPr id="4" name="直接箭头连接符 33"/>
          <p:cNvCxnSpPr>
            <a:cxnSpLocks noChangeShapeType="1"/>
          </p:cNvCxnSpPr>
          <p:nvPr/>
        </p:nvCxnSpPr>
        <p:spPr bwMode="auto">
          <a:xfrm>
            <a:off x="4799886" y="776605"/>
            <a:ext cx="321012" cy="0"/>
          </a:xfrm>
          <a:prstGeom prst="straightConnector1">
            <a:avLst/>
          </a:prstGeom>
          <a:noFill/>
          <a:ln w="6350">
            <a:solidFill>
              <a:schemeClr val="tx1">
                <a:lumMod val="95000"/>
                <a:lumOff val="5000"/>
              </a:schemeClr>
            </a:solidFill>
            <a:bevel/>
            <a:tailEnd type="arrow" w="med" len="med"/>
          </a:ln>
        </p:spPr>
      </p:cxnSp>
      <p:sp>
        <p:nvSpPr>
          <p:cNvPr id="9" name="文本框 8"/>
          <p:cNvSpPr txBox="1"/>
          <p:nvPr/>
        </p:nvSpPr>
        <p:spPr>
          <a:xfrm>
            <a:off x="7340600" y="517525"/>
            <a:ext cx="4322445" cy="2861310"/>
          </a:xfrm>
          <a:prstGeom prst="rect">
            <a:avLst/>
          </a:prstGeom>
          <a:noFill/>
          <a:ln w="19050">
            <a:noFill/>
          </a:ln>
        </p:spPr>
        <p:txBody>
          <a:bodyPr wrap="square" rtlCol="0" anchor="t">
            <a:spAutoFit/>
          </a:bodyPr>
          <a:lstStyle/>
          <a:p>
            <a:pPr fontAlgn="auto">
              <a:lnSpc>
                <a:spcPct val="150000"/>
              </a:lnSpc>
            </a:pPr>
            <a:r>
              <a:rPr lang="en-US" sz="2000" dirty="0">
                <a:latin typeface="华文楷体" panose="02010600040101010101" charset="-122"/>
                <a:ea typeface="华文楷体" panose="02010600040101010101" charset="-122"/>
                <a:sym typeface="+mn-ea"/>
              </a:rPr>
              <a:t>1.</a:t>
            </a:r>
            <a:r>
              <a:rPr lang="zh-CN" altLang="en-US" sz="2000" dirty="0">
                <a:latin typeface="华文楷体" panose="02010600040101010101" charset="-122"/>
                <a:ea typeface="华文楷体" panose="02010600040101010101" charset="-122"/>
                <a:sym typeface="+mn-ea"/>
              </a:rPr>
              <a:t>由【   】提出。</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en-US" altLang="zh-CN" sz="2000" dirty="0">
                <a:latin typeface="华文楷体" panose="02010600040101010101" charset="-122"/>
                <a:ea typeface="华文楷体" panose="02010600040101010101" charset="-122"/>
                <a:sym typeface="+mn-ea"/>
              </a:rPr>
              <a:t>2.</a:t>
            </a:r>
            <a:r>
              <a:rPr lang="zh-CN" altLang="en-US" sz="2000" dirty="0">
                <a:latin typeface="华文楷体" panose="02010600040101010101" charset="-122"/>
                <a:ea typeface="华文楷体" panose="02010600040101010101" charset="-122"/>
                <a:sym typeface="+mn-ea"/>
              </a:rPr>
              <a:t>起源于长达</a:t>
            </a:r>
            <a:r>
              <a:rPr lang="en-US" altLang="zh-CN" sz="2000" dirty="0">
                <a:latin typeface="华文楷体" panose="02010600040101010101" charset="-122"/>
                <a:ea typeface="华文楷体" panose="02010600040101010101" charset="-122"/>
                <a:sym typeface="+mn-ea"/>
              </a:rPr>
              <a:t>9</a:t>
            </a:r>
            <a:r>
              <a:rPr lang="zh-CN" altLang="en-US" sz="2000" dirty="0">
                <a:latin typeface="华文楷体" panose="02010600040101010101" charset="-122"/>
                <a:ea typeface="华文楷体" panose="02010600040101010101" charset="-122"/>
                <a:sym typeface="+mn-ea"/>
              </a:rPr>
              <a:t>年的【   】。</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en-US" altLang="zh-CN" sz="2000" dirty="0">
                <a:latin typeface="华文楷体" panose="02010600040101010101" charset="-122"/>
                <a:ea typeface="华文楷体" panose="02010600040101010101" charset="-122"/>
                <a:sym typeface="+mn-ea"/>
              </a:rPr>
              <a:t>3.</a:t>
            </a:r>
            <a:r>
              <a:rPr lang="zh-CN" altLang="en-US" sz="2000" dirty="0">
                <a:latin typeface="华文楷体" panose="02010600040101010101" charset="-122"/>
                <a:ea typeface="华文楷体" panose="02010600040101010101" charset="-122"/>
                <a:sym typeface="+mn-ea"/>
              </a:rPr>
              <a:t>人是</a:t>
            </a:r>
            <a:r>
              <a:rPr lang="en-US" altLang="zh-CN" sz="2000" dirty="0">
                <a:latin typeface="华文楷体" panose="02010600040101010101" charset="-122"/>
                <a:ea typeface="华文楷体" panose="02010600040101010101" charset="-122"/>
                <a:sym typeface="+mn-ea"/>
              </a:rPr>
              <a:t>“</a:t>
            </a:r>
            <a:r>
              <a:rPr lang="zh-CN" altLang="en-US" sz="2000" dirty="0">
                <a:latin typeface="华文楷体" panose="02010600040101010101" charset="-122"/>
                <a:ea typeface="华文楷体" panose="02010600040101010101" charset="-122"/>
                <a:sym typeface="+mn-ea"/>
              </a:rPr>
              <a:t>【   】</a:t>
            </a:r>
            <a:r>
              <a:rPr lang="en-US" altLang="zh-CN" sz="2000" dirty="0">
                <a:latin typeface="华文楷体" panose="02010600040101010101" charset="-122"/>
                <a:ea typeface="华文楷体" panose="02010600040101010101" charset="-122"/>
                <a:sym typeface="+mn-ea"/>
              </a:rPr>
              <a:t>”</a:t>
            </a:r>
            <a:r>
              <a:rPr lang="zh-CN" altLang="en-US" sz="2000" dirty="0">
                <a:latin typeface="华文楷体" panose="02010600040101010101" charset="-122"/>
                <a:ea typeface="华文楷体" panose="02010600040101010101" charset="-122"/>
                <a:sym typeface="+mn-ea"/>
              </a:rPr>
              <a:t>；</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zh-CN" altLang="en-US" sz="2000" dirty="0">
                <a:latin typeface="华文楷体" panose="02010600040101010101" charset="-122"/>
                <a:ea typeface="华文楷体" panose="02010600040101010101" charset="-122"/>
                <a:sym typeface="+mn-ea"/>
              </a:rPr>
              <a:t>   管理工作要以【   】为中心；</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zh-CN" altLang="en-US" sz="2000" dirty="0">
                <a:latin typeface="华文楷体" panose="02010600040101010101" charset="-122"/>
                <a:ea typeface="华文楷体" panose="02010600040101010101" charset="-122"/>
                <a:sym typeface="+mn-ea"/>
              </a:rPr>
              <a:t>   组织中存在【   】；</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zh-CN" altLang="en-US" sz="2000" dirty="0">
                <a:latin typeface="华文楷体" panose="02010600040101010101" charset="-122"/>
                <a:ea typeface="华文楷体" panose="02010600040101010101" charset="-122"/>
                <a:sym typeface="+mn-ea"/>
              </a:rPr>
              <a:t>   领导要善于【   】，</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进行良好【   】</a:t>
            </a:r>
            <a:r>
              <a:rPr lang="zh-CN" altLang="en-US" sz="2000" dirty="0">
                <a:latin typeface="华文楷体" panose="02010600040101010101" charset="-122"/>
                <a:ea typeface="华文楷体" panose="02010600040101010101" charset="-122"/>
                <a:sym typeface="+mn-ea"/>
              </a:rPr>
              <a:t>。</a:t>
            </a:r>
            <a:endParaRPr lang="en-US" altLang="zh-CN" sz="2000" dirty="0">
              <a:latin typeface="华文楷体" panose="02010600040101010101" charset="-122"/>
              <a:ea typeface="华文楷体" panose="02010600040101010101" charset="-122"/>
              <a:sym typeface="+mn-ea"/>
            </a:endParaRPr>
          </a:p>
        </p:txBody>
      </p:sp>
      <p:sp>
        <p:nvSpPr>
          <p:cNvPr id="33" name="文本框 32"/>
          <p:cNvSpPr txBox="1"/>
          <p:nvPr/>
        </p:nvSpPr>
        <p:spPr>
          <a:xfrm>
            <a:off x="1395095" y="4072255"/>
            <a:ext cx="8616171" cy="1938020"/>
          </a:xfrm>
          <a:prstGeom prst="rect">
            <a:avLst/>
          </a:prstGeom>
          <a:noFill/>
          <a:ln>
            <a:noFill/>
          </a:ln>
        </p:spPr>
        <p:txBody>
          <a:bodyPr wrap="square" rtlCol="0" anchor="t">
            <a:spAutoFit/>
          </a:bodyPr>
          <a:lstStyle/>
          <a:p>
            <a:pPr lvl="0" indent="0" fontAlgn="auto">
              <a:lnSpc>
                <a:spcPct val="150000"/>
              </a:lnSpc>
              <a:spcBef>
                <a:spcPct val="0"/>
              </a:spcBef>
              <a:buNone/>
            </a:pPr>
            <a:r>
              <a:rPr lang="en-US" sz="2000" dirty="0">
                <a:solidFill>
                  <a:schemeClr val="tx1">
                    <a:lumMod val="85000"/>
                    <a:lumOff val="15000"/>
                  </a:schemeClr>
                </a:solidFill>
                <a:latin typeface="华文楷体" panose="02010600040101010101" charset="-122"/>
                <a:ea typeface="华文楷体" panose="02010600040101010101" charset="-122"/>
                <a:sym typeface="+mn-ea"/>
              </a:rPr>
              <a:t>4.</a:t>
            </a: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1</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err="1">
                <a:solidFill>
                  <a:schemeClr val="tx1">
                    <a:lumMod val="85000"/>
                    <a:lumOff val="15000"/>
                  </a:schemeClr>
                </a:solidFill>
                <a:latin typeface="华文楷体" panose="02010600040101010101" charset="-122"/>
                <a:ea typeface="华文楷体" panose="02010600040101010101" charset="-122"/>
                <a:sym typeface="+mn-ea"/>
              </a:rPr>
              <a:t>管理人员不应只关注生产任务，还应</a:t>
            </a:r>
            <a:r>
              <a:rPr sz="2000" b="1" u="sng" dirty="0" err="1">
                <a:solidFill>
                  <a:schemeClr val="tx1">
                    <a:lumMod val="85000"/>
                    <a:lumOff val="15000"/>
                  </a:schemeClr>
                </a:solidFill>
                <a:latin typeface="华文楷体" panose="02010600040101010101" charset="-122"/>
                <a:ea typeface="华文楷体" panose="02010600040101010101" charset="-122"/>
                <a:sym typeface="+mn-ea"/>
              </a:rPr>
              <a:t>把关注点放在</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lang="zh-CN" sz="2000" b="1" u="sng" dirty="0">
                <a:solidFill>
                  <a:srgbClr val="FF0000"/>
                </a:solidFill>
                <a:latin typeface="华文楷体" panose="02010600040101010101" charset="-122"/>
                <a:ea typeface="华文楷体" panose="02010600040101010101" charset="-122"/>
                <a:sym typeface="+mn-ea"/>
              </a:rPr>
              <a:t>关心人</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sz="2000" dirty="0">
                <a:solidFill>
                  <a:schemeClr val="tx1">
                    <a:lumMod val="85000"/>
                    <a:lumOff val="15000"/>
                  </a:schemeClr>
                </a:solidFill>
                <a:latin typeface="华文楷体" panose="02010600040101010101" charset="-122"/>
                <a:ea typeface="华文楷体" panose="02010600040101010101" charset="-122"/>
                <a:sym typeface="+mn-ea"/>
              </a:rPr>
              <a:t>上。</a:t>
            </a:r>
            <a:endParaRPr sz="2000" dirty="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2</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err="1">
                <a:solidFill>
                  <a:schemeClr val="tx1">
                    <a:lumMod val="85000"/>
                    <a:lumOff val="15000"/>
                  </a:schemeClr>
                </a:solidFill>
                <a:latin typeface="华文楷体" panose="02010600040101010101" charset="-122"/>
                <a:ea typeface="华文楷体" panose="02010600040101010101" charset="-122"/>
                <a:sym typeface="+mn-ea"/>
              </a:rPr>
              <a:t>管理人员</a:t>
            </a:r>
            <a:r>
              <a:rPr lang="zh-CN" sz="2000" dirty="0">
                <a:solidFill>
                  <a:schemeClr val="tx1">
                    <a:lumMod val="85000"/>
                    <a:lumOff val="15000"/>
                  </a:schemeClr>
                </a:solidFill>
                <a:latin typeface="华文楷体" panose="02010600040101010101" charset="-122"/>
                <a:ea typeface="华文楷体" panose="02010600040101010101" charset="-122"/>
                <a:sym typeface="+mn-ea"/>
              </a:rPr>
              <a:t>要</a:t>
            </a:r>
            <a:r>
              <a:rPr sz="2000" b="1" u="sng" dirty="0" err="1">
                <a:solidFill>
                  <a:schemeClr val="tx1">
                    <a:lumMod val="85000"/>
                    <a:lumOff val="15000"/>
                  </a:schemeClr>
                </a:solidFill>
                <a:latin typeface="华文楷体" panose="02010600040101010101" charset="-122"/>
                <a:ea typeface="华文楷体" panose="02010600040101010101" charset="-122"/>
                <a:sym typeface="+mn-ea"/>
              </a:rPr>
              <a:t>关注员工之间的</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lang="zh-CN" sz="2000" b="1" u="sng" dirty="0">
                <a:solidFill>
                  <a:srgbClr val="FF0000"/>
                </a:solidFill>
                <a:latin typeface="华文楷体" panose="02010600040101010101" charset="-122"/>
                <a:ea typeface="华文楷体" panose="02010600040101010101" charset="-122"/>
                <a:sym typeface="+mn-ea"/>
              </a:rPr>
              <a:t>人际关系</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a:t>
            </a:r>
            <a:endParaRPr lang="en-US" altLang="zh-CN" sz="2000" dirty="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3</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lang="zh-CN" sz="2000" dirty="0">
                <a:solidFill>
                  <a:schemeClr val="tx1">
                    <a:lumMod val="85000"/>
                    <a:lumOff val="15000"/>
                  </a:schemeClr>
                </a:solidFill>
                <a:latin typeface="华文楷体" panose="02010600040101010101" charset="-122"/>
                <a:ea typeface="华文楷体" panose="02010600040101010101" charset="-122"/>
                <a:sym typeface="+mn-ea"/>
              </a:rPr>
              <a:t>管理人员</a:t>
            </a:r>
            <a:r>
              <a:rPr sz="2000" dirty="0" err="1">
                <a:solidFill>
                  <a:schemeClr val="tx1">
                    <a:lumMod val="85000"/>
                    <a:lumOff val="15000"/>
                  </a:schemeClr>
                </a:solidFill>
                <a:latin typeface="华文楷体" panose="02010600040101010101" charset="-122"/>
                <a:ea typeface="华文楷体" panose="02010600040101010101" charset="-122"/>
                <a:sym typeface="+mn-ea"/>
              </a:rPr>
              <a:t>应</a:t>
            </a:r>
            <a:r>
              <a:rPr sz="2000" b="1" u="sng" dirty="0" err="1">
                <a:solidFill>
                  <a:schemeClr val="tx1">
                    <a:lumMod val="85000"/>
                    <a:lumOff val="15000"/>
                  </a:schemeClr>
                </a:solidFill>
                <a:latin typeface="华文楷体" panose="02010600040101010101" charset="-122"/>
                <a:ea typeface="华文楷体" panose="02010600040101010101" charset="-122"/>
                <a:sym typeface="+mn-ea"/>
              </a:rPr>
              <a:t>起到</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lang="zh-CN" sz="2000" b="1" u="sng" dirty="0">
                <a:solidFill>
                  <a:srgbClr val="FF0000"/>
                </a:solidFill>
                <a:latin typeface="华文楷体" panose="02010600040101010101" charset="-122"/>
                <a:ea typeface="华文楷体" panose="02010600040101010101" charset="-122"/>
                <a:sym typeface="+mn-ea"/>
              </a:rPr>
              <a:t>联络</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sz="2000" b="1" u="sng" dirty="0" err="1">
                <a:solidFill>
                  <a:schemeClr val="tx1">
                    <a:lumMod val="85000"/>
                    <a:lumOff val="15000"/>
                  </a:schemeClr>
                </a:solidFill>
                <a:latin typeface="华文楷体" panose="02010600040101010101" charset="-122"/>
                <a:ea typeface="华文楷体" panose="02010600040101010101" charset="-122"/>
                <a:sym typeface="+mn-ea"/>
              </a:rPr>
              <a:t>人的作用</a:t>
            </a:r>
            <a:r>
              <a:rPr sz="2000" dirty="0" err="1">
                <a:solidFill>
                  <a:schemeClr val="tx1">
                    <a:lumMod val="85000"/>
                    <a:lumOff val="15000"/>
                  </a:schemeClr>
                </a:solidFill>
                <a:latin typeface="华文楷体" panose="02010600040101010101" charset="-122"/>
                <a:ea typeface="华文楷体" panose="02010600040101010101" charset="-122"/>
                <a:sym typeface="+mn-ea"/>
              </a:rPr>
              <a:t>，负责上下级之间的信息沟通</a:t>
            </a:r>
            <a:r>
              <a:rPr sz="2000" dirty="0">
                <a:solidFill>
                  <a:schemeClr val="tx1">
                    <a:lumMod val="85000"/>
                    <a:lumOff val="15000"/>
                  </a:schemeClr>
                </a:solidFill>
                <a:latin typeface="华文楷体" panose="02010600040101010101" charset="-122"/>
                <a:ea typeface="华文楷体" panose="02010600040101010101" charset="-122"/>
                <a:sym typeface="+mn-ea"/>
              </a:rPr>
              <a:t>。</a:t>
            </a:r>
            <a:endParaRPr sz="2000" dirty="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4</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err="1">
                <a:solidFill>
                  <a:schemeClr val="tx1">
                    <a:lumMod val="85000"/>
                    <a:lumOff val="15000"/>
                  </a:schemeClr>
                </a:solidFill>
                <a:latin typeface="华文楷体" panose="02010600040101010101" charset="-122"/>
                <a:ea typeface="华文楷体" panose="02010600040101010101" charset="-122"/>
                <a:sym typeface="+mn-ea"/>
              </a:rPr>
              <a:t>主张</a:t>
            </a:r>
            <a:r>
              <a:rPr sz="2000" dirty="0">
                <a:solidFill>
                  <a:schemeClr val="tx1">
                    <a:lumMod val="85000"/>
                    <a:lumOff val="15000"/>
                  </a:schemeClr>
                </a:solidFill>
                <a:latin typeface="华文楷体" panose="02010600040101010101" charset="-122"/>
                <a:ea typeface="华文楷体" panose="02010600040101010101" charset="-122"/>
                <a:sym typeface="+mn-ea"/>
              </a:rPr>
              <a:t>“</a:t>
            </a: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lang="zh-CN" sz="2000" b="1" dirty="0">
                <a:solidFill>
                  <a:srgbClr val="FF0000"/>
                </a:solidFill>
                <a:latin typeface="华文楷体" panose="02010600040101010101" charset="-122"/>
                <a:ea typeface="华文楷体" panose="02010600040101010101" charset="-122"/>
                <a:sym typeface="+mn-ea"/>
              </a:rPr>
              <a:t>参与管理</a:t>
            </a: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err="1">
                <a:solidFill>
                  <a:schemeClr val="tx1">
                    <a:lumMod val="85000"/>
                    <a:lumOff val="15000"/>
                  </a:schemeClr>
                </a:solidFill>
                <a:latin typeface="华文楷体" panose="02010600040101010101" charset="-122"/>
                <a:ea typeface="华文楷体" panose="02010600040101010101" charset="-122"/>
                <a:sym typeface="+mn-ea"/>
              </a:rPr>
              <a:t>的管理方式</a:t>
            </a:r>
            <a:r>
              <a:rPr sz="2000" dirty="0">
                <a:solidFill>
                  <a:schemeClr val="tx1">
                    <a:lumMod val="85000"/>
                    <a:lumOff val="15000"/>
                  </a:schemeClr>
                </a:solidFill>
                <a:latin typeface="华文楷体" panose="02010600040101010101" charset="-122"/>
                <a:ea typeface="华文楷体" panose="02010600040101010101" charset="-122"/>
                <a:sym typeface="+mn-ea"/>
              </a:rPr>
              <a:t>。</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p:txBody>
      </p:sp>
      <p:sp>
        <p:nvSpPr>
          <p:cNvPr id="19" name="文本占位符 18"/>
          <p:cNvSpPr>
            <a:spLocks noGrp="1"/>
          </p:cNvSpPr>
          <p:nvPr>
            <p:ph type="body" idx="13"/>
          </p:nvPr>
        </p:nvSpPr>
        <p:spPr/>
        <p:txBody>
          <a:bodyPr/>
          <a:lstStyle/>
          <a:p>
            <a:r>
              <a:t>1.1.2“ 社会人”假设</a:t>
            </a:r>
          </a:p>
        </p:txBody>
      </p:sp>
      <p:sp>
        <p:nvSpPr>
          <p:cNvPr id="3" name="文本框 2"/>
          <p:cNvSpPr txBox="1"/>
          <p:nvPr/>
        </p:nvSpPr>
        <p:spPr>
          <a:xfrm>
            <a:off x="-13970" y="-31750"/>
            <a:ext cx="417639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1.1.2.2基于“社会人”假设的管理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曲线连接符 6"/>
          <p:cNvCxnSpPr>
            <a:stCxn id="27" idx="3"/>
            <a:endCxn id="8" idx="1"/>
          </p:cNvCxnSpPr>
          <p:nvPr/>
        </p:nvCxnSpPr>
        <p:spPr>
          <a:xfrm flipV="1">
            <a:off x="2212975" y="1899920"/>
            <a:ext cx="421640" cy="87566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81" y="577215"/>
            <a:ext cx="7147876" cy="3182620"/>
            <a:chOff x="-486" y="1709"/>
            <a:chExt cx="15030" cy="5012"/>
          </a:xfrm>
        </p:grpSpPr>
        <p:grpSp>
          <p:nvGrpSpPr>
            <p:cNvPr id="30" name="组合 29"/>
            <p:cNvGrpSpPr/>
            <p:nvPr/>
          </p:nvGrpSpPr>
          <p:grpSpPr>
            <a:xfrm>
              <a:off x="-486" y="1709"/>
              <a:ext cx="15030" cy="5012"/>
              <a:chOff x="-486" y="1709"/>
              <a:chExt cx="15030" cy="5012"/>
            </a:xfrm>
          </p:grpSpPr>
          <p:grpSp>
            <p:nvGrpSpPr>
              <p:cNvPr id="14" name="组合 13"/>
              <p:cNvGrpSpPr/>
              <p:nvPr/>
            </p:nvGrpSpPr>
            <p:grpSpPr>
              <a:xfrm>
                <a:off x="-486" y="3510"/>
                <a:ext cx="11897" cy="3211"/>
                <a:chOff x="-147" y="3743"/>
                <a:chExt cx="14131" cy="3781"/>
              </a:xfrm>
            </p:grpSpPr>
            <p:sp>
              <p:nvSpPr>
                <p:cNvPr id="27" name="圆角矩形 26"/>
                <p:cNvSpPr/>
                <p:nvPr/>
              </p:nvSpPr>
              <p:spPr>
                <a:xfrm>
                  <a:off x="-147" y="4967"/>
                  <a:ext cx="5527" cy="146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第一章  </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个性与个体行为分析</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圆角矩形 42"/>
                <p:cNvSpPr/>
                <p:nvPr/>
              </p:nvSpPr>
              <p:spPr>
                <a:xfrm>
                  <a:off x="6433" y="5301"/>
                  <a:ext cx="5178"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关于个体行为的解释</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7"/>
                <p:cNvSpPr/>
                <p:nvPr/>
              </p:nvSpPr>
              <p:spPr>
                <a:xfrm>
                  <a:off x="6433" y="3743"/>
                  <a:ext cx="5076" cy="66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7551" cy="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影响人的行为的心理因素分析</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0" y="5699"/>
                  <a:ext cx="1053" cy="1472"/>
                </a:xfrm>
                <a:prstGeom prst="curvedConnector3">
                  <a:avLst>
                    <a:gd name="adj1" fmla="val 5001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327" y="1709"/>
                <a:ext cx="5217" cy="3292"/>
                <a:chOff x="9327" y="1709"/>
                <a:chExt cx="6561" cy="3292"/>
              </a:xfrm>
            </p:grpSpPr>
            <p:grpSp>
              <p:nvGrpSpPr>
                <p:cNvPr id="26" name="组合 25"/>
                <p:cNvGrpSpPr/>
                <p:nvPr/>
              </p:nvGrpSpPr>
              <p:grpSpPr>
                <a:xfrm>
                  <a:off x="9327" y="1910"/>
                  <a:ext cx="6561" cy="3091"/>
                  <a:chOff x="9895" y="2382"/>
                  <a:chExt cx="6561" cy="3091"/>
                </a:xfrm>
              </p:grpSpPr>
              <p:cxnSp>
                <p:nvCxnSpPr>
                  <p:cNvPr id="6"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947" y="3768"/>
                    <a:ext cx="2773" cy="1"/>
                  </a:xfrm>
                  <a:prstGeom prst="line">
                    <a:avLst/>
                  </a:prstGeom>
                  <a:noFill/>
                  <a:ln w="6350">
                    <a:solidFill>
                      <a:schemeClr val="tx1">
                        <a:lumMod val="95000"/>
                        <a:lumOff val="5000"/>
                      </a:schemeClr>
                    </a:solidFill>
                    <a:bevel/>
                  </a:ln>
                </p:spPr>
                <p:txBody>
                  <a:bodyPr/>
                  <a:lstStyle/>
                  <a:p>
                    <a:endParaRPr lang="zh-CN" altLang="en-US"/>
                  </a:p>
                </p:txBody>
              </p:sp>
              <p:cxnSp>
                <p:nvCxnSpPr>
                  <p:cNvPr id="15"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73" y="3961"/>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895" y="423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6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60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6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4" y="3929"/>
                    <a:ext cx="5428"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dirty="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6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6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74" y="4842"/>
                    <a:ext cx="5482"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6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60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6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圆角矩形 1"/>
                <p:cNvSpPr/>
                <p:nvPr/>
              </p:nvSpPr>
              <p:spPr>
                <a:xfrm>
                  <a:off x="10406" y="1709"/>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6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600">
                      <a:solidFill>
                        <a:schemeClr val="tx1">
                          <a:lumMod val="95000"/>
                          <a:lumOff val="5000"/>
                        </a:schemeClr>
                      </a:solidFill>
                      <a:latin typeface="华文楷体" panose="02010600040101010101" charset="-122"/>
                      <a:ea typeface="华文楷体" panose="02010600040101010101" charset="-122"/>
                      <a:sym typeface="+mn-ea"/>
                    </a:rPr>
                    <a:t>”</a:t>
                  </a:r>
                  <a:r>
                    <a:rPr lang="zh-CN" altLang="en-US" sz="16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6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cxnSp>
          <p:nvCxnSpPr>
            <p:cNvPr id="4"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9" name="文本框 8"/>
          <p:cNvSpPr txBox="1"/>
          <p:nvPr/>
        </p:nvSpPr>
        <p:spPr>
          <a:xfrm>
            <a:off x="7340600" y="517525"/>
            <a:ext cx="4322445" cy="2861310"/>
          </a:xfrm>
          <a:prstGeom prst="rect">
            <a:avLst/>
          </a:prstGeom>
          <a:noFill/>
          <a:ln w="19050">
            <a:noFill/>
          </a:ln>
        </p:spPr>
        <p:txBody>
          <a:bodyPr wrap="square" rtlCol="0" anchor="t">
            <a:spAutoFit/>
          </a:bodyPr>
          <a:lstStyle/>
          <a:p>
            <a:pPr fontAlgn="auto">
              <a:lnSpc>
                <a:spcPct val="150000"/>
              </a:lnSpc>
            </a:pPr>
            <a:r>
              <a:rPr lang="en-US" sz="2000" dirty="0">
                <a:latin typeface="华文楷体" panose="02010600040101010101" charset="-122"/>
                <a:ea typeface="华文楷体" panose="02010600040101010101" charset="-122"/>
                <a:sym typeface="+mn-ea"/>
              </a:rPr>
              <a:t>1.</a:t>
            </a:r>
            <a:r>
              <a:rPr lang="zh-CN" altLang="en-US" sz="2000" dirty="0">
                <a:latin typeface="华文楷体" panose="02010600040101010101" charset="-122"/>
                <a:ea typeface="华文楷体" panose="02010600040101010101" charset="-122"/>
                <a:sym typeface="+mn-ea"/>
              </a:rPr>
              <a:t>由</a:t>
            </a:r>
            <a:r>
              <a:rPr lang="zh-CN" altLang="en-US" sz="2000" b="1" dirty="0">
                <a:solidFill>
                  <a:srgbClr val="FF0000"/>
                </a:solidFill>
                <a:latin typeface="华文楷体" panose="02010600040101010101" charset="-122"/>
                <a:ea typeface="华文楷体" panose="02010600040101010101" charset="-122"/>
                <a:sym typeface="+mn-ea"/>
              </a:rPr>
              <a:t>梅奥</a:t>
            </a:r>
            <a:r>
              <a:rPr lang="zh-CN" altLang="en-US" sz="2000" dirty="0">
                <a:latin typeface="华文楷体" panose="02010600040101010101" charset="-122"/>
                <a:ea typeface="华文楷体" panose="02010600040101010101" charset="-122"/>
                <a:sym typeface="+mn-ea"/>
              </a:rPr>
              <a:t>提出。</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en-US" altLang="zh-CN" sz="2000" dirty="0">
                <a:latin typeface="华文楷体" panose="02010600040101010101" charset="-122"/>
                <a:ea typeface="华文楷体" panose="02010600040101010101" charset="-122"/>
                <a:sym typeface="+mn-ea"/>
              </a:rPr>
              <a:t>2.</a:t>
            </a:r>
            <a:r>
              <a:rPr lang="zh-CN" altLang="en-US" sz="2000" dirty="0">
                <a:latin typeface="华文楷体" panose="02010600040101010101" charset="-122"/>
                <a:ea typeface="华文楷体" panose="02010600040101010101" charset="-122"/>
                <a:sym typeface="+mn-ea"/>
              </a:rPr>
              <a:t>起源于长达</a:t>
            </a:r>
            <a:r>
              <a:rPr lang="en-US" altLang="zh-CN" sz="2000" dirty="0">
                <a:latin typeface="华文楷体" panose="02010600040101010101" charset="-122"/>
                <a:ea typeface="华文楷体" panose="02010600040101010101" charset="-122"/>
                <a:sym typeface="+mn-ea"/>
              </a:rPr>
              <a:t>9</a:t>
            </a:r>
            <a:r>
              <a:rPr lang="zh-CN" altLang="en-US" sz="2000" dirty="0">
                <a:latin typeface="华文楷体" panose="02010600040101010101" charset="-122"/>
                <a:ea typeface="华文楷体" panose="02010600040101010101" charset="-122"/>
                <a:sym typeface="+mn-ea"/>
              </a:rPr>
              <a:t>年的</a:t>
            </a:r>
            <a:r>
              <a:rPr lang="zh-CN" altLang="en-US" sz="2000" b="1" dirty="0">
                <a:solidFill>
                  <a:srgbClr val="FF0000"/>
                </a:solidFill>
                <a:latin typeface="华文楷体" panose="02010600040101010101" charset="-122"/>
                <a:ea typeface="华文楷体" panose="02010600040101010101" charset="-122"/>
                <a:sym typeface="+mn-ea"/>
              </a:rPr>
              <a:t>霍桑实验</a:t>
            </a:r>
            <a:r>
              <a:rPr lang="zh-CN" altLang="en-US" sz="2000" dirty="0">
                <a:latin typeface="华文楷体" panose="02010600040101010101" charset="-122"/>
                <a:ea typeface="华文楷体" panose="02010600040101010101" charset="-122"/>
                <a:sym typeface="+mn-ea"/>
              </a:rPr>
              <a:t>。</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en-US" altLang="zh-CN" sz="2000" dirty="0">
                <a:latin typeface="华文楷体" panose="02010600040101010101" charset="-122"/>
                <a:ea typeface="华文楷体" panose="02010600040101010101" charset="-122"/>
                <a:sym typeface="+mn-ea"/>
              </a:rPr>
              <a:t>3.</a:t>
            </a:r>
            <a:r>
              <a:rPr lang="zh-CN" altLang="en-US" sz="2000" dirty="0">
                <a:latin typeface="华文楷体" panose="02010600040101010101" charset="-122"/>
                <a:ea typeface="华文楷体" panose="02010600040101010101" charset="-122"/>
                <a:sym typeface="+mn-ea"/>
              </a:rPr>
              <a:t>人是</a:t>
            </a:r>
            <a:r>
              <a:rPr lang="en-US" altLang="zh-CN" sz="2000" dirty="0">
                <a:latin typeface="华文楷体" panose="02010600040101010101" charset="-122"/>
                <a:ea typeface="华文楷体" panose="02010600040101010101" charset="-122"/>
                <a:sym typeface="+mn-ea"/>
              </a:rPr>
              <a:t>“</a:t>
            </a:r>
            <a:r>
              <a:rPr lang="zh-CN" altLang="en-US" sz="2000" b="1" dirty="0">
                <a:solidFill>
                  <a:srgbClr val="FF0000"/>
                </a:solidFill>
                <a:latin typeface="华文楷体" panose="02010600040101010101" charset="-122"/>
                <a:ea typeface="华文楷体" panose="02010600040101010101" charset="-122"/>
                <a:sym typeface="+mn-ea"/>
              </a:rPr>
              <a:t>社会人</a:t>
            </a:r>
            <a:r>
              <a:rPr lang="en-US" altLang="zh-CN" sz="2000" dirty="0">
                <a:latin typeface="华文楷体" panose="02010600040101010101" charset="-122"/>
                <a:ea typeface="华文楷体" panose="02010600040101010101" charset="-122"/>
                <a:sym typeface="+mn-ea"/>
              </a:rPr>
              <a:t>”</a:t>
            </a:r>
            <a:r>
              <a:rPr lang="zh-CN" altLang="en-US" sz="2000" dirty="0">
                <a:latin typeface="华文楷体" panose="02010600040101010101" charset="-122"/>
                <a:ea typeface="华文楷体" panose="02010600040101010101" charset="-122"/>
                <a:sym typeface="+mn-ea"/>
              </a:rPr>
              <a:t>；</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zh-CN" altLang="en-US" sz="2000" dirty="0">
                <a:latin typeface="华文楷体" panose="02010600040101010101" charset="-122"/>
                <a:ea typeface="华文楷体" panose="02010600040101010101" charset="-122"/>
                <a:sym typeface="+mn-ea"/>
              </a:rPr>
              <a:t>   管理工作要以</a:t>
            </a:r>
            <a:r>
              <a:rPr lang="zh-CN" altLang="en-US" sz="2000" b="1" dirty="0">
                <a:solidFill>
                  <a:srgbClr val="FF0000"/>
                </a:solidFill>
                <a:latin typeface="华文楷体" panose="02010600040101010101" charset="-122"/>
                <a:ea typeface="华文楷体" panose="02010600040101010101" charset="-122"/>
                <a:sym typeface="+mn-ea"/>
              </a:rPr>
              <a:t>人</a:t>
            </a:r>
            <a:r>
              <a:rPr lang="zh-CN" altLang="en-US" sz="2000" dirty="0">
                <a:latin typeface="华文楷体" panose="02010600040101010101" charset="-122"/>
                <a:ea typeface="华文楷体" panose="02010600040101010101" charset="-122"/>
                <a:sym typeface="+mn-ea"/>
              </a:rPr>
              <a:t>为中心；</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zh-CN" altLang="en-US" sz="2000" dirty="0">
                <a:latin typeface="华文楷体" panose="02010600040101010101" charset="-122"/>
                <a:ea typeface="华文楷体" panose="02010600040101010101" charset="-122"/>
                <a:sym typeface="+mn-ea"/>
              </a:rPr>
              <a:t>   组织中存在</a:t>
            </a:r>
            <a:r>
              <a:rPr lang="zh-CN" altLang="en-US" sz="2000" b="1" dirty="0">
                <a:solidFill>
                  <a:srgbClr val="FF0000"/>
                </a:solidFill>
                <a:latin typeface="华文楷体" panose="02010600040101010101" charset="-122"/>
                <a:ea typeface="华文楷体" panose="02010600040101010101" charset="-122"/>
                <a:sym typeface="+mn-ea"/>
              </a:rPr>
              <a:t>非正式群体</a:t>
            </a:r>
            <a:r>
              <a:rPr lang="zh-CN" altLang="en-US" sz="2000" dirty="0">
                <a:latin typeface="华文楷体" panose="02010600040101010101" charset="-122"/>
                <a:ea typeface="华文楷体" panose="02010600040101010101" charset="-122"/>
                <a:sym typeface="+mn-ea"/>
              </a:rPr>
              <a:t>；</a:t>
            </a:r>
            <a:endParaRPr lang="zh-CN" altLang="en-US" sz="2000" dirty="0">
              <a:latin typeface="华文楷体" panose="02010600040101010101" charset="-122"/>
              <a:ea typeface="华文楷体" panose="02010600040101010101" charset="-122"/>
              <a:sym typeface="+mn-ea"/>
            </a:endParaRPr>
          </a:p>
          <a:p>
            <a:pPr fontAlgn="auto">
              <a:lnSpc>
                <a:spcPct val="150000"/>
              </a:lnSpc>
            </a:pPr>
            <a:r>
              <a:rPr lang="zh-CN" altLang="en-US" sz="2000" dirty="0">
                <a:latin typeface="华文楷体" panose="02010600040101010101" charset="-122"/>
                <a:ea typeface="华文楷体" panose="02010600040101010101" charset="-122"/>
                <a:sym typeface="+mn-ea"/>
              </a:rPr>
              <a:t>   领导要善于</a:t>
            </a:r>
            <a:r>
              <a:rPr lang="zh-CN" altLang="en-US" sz="2000" b="1" dirty="0">
                <a:solidFill>
                  <a:srgbClr val="FF0000"/>
                </a:solidFill>
                <a:latin typeface="华文楷体" panose="02010600040101010101" charset="-122"/>
                <a:ea typeface="华文楷体" panose="02010600040101010101" charset="-122"/>
                <a:sym typeface="+mn-ea"/>
              </a:rPr>
              <a:t>倾听</a:t>
            </a:r>
            <a:r>
              <a:rPr lang="zh-CN" altLang="en-US" sz="2000" dirty="0">
                <a:latin typeface="华文楷体" panose="02010600040101010101" charset="-122"/>
                <a:ea typeface="华文楷体" panose="02010600040101010101" charset="-122"/>
                <a:sym typeface="+mn-ea"/>
              </a:rPr>
              <a:t>，</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进行良好</a:t>
            </a:r>
            <a:r>
              <a:rPr lang="zh-CN" altLang="en-US" sz="2000" b="1" dirty="0">
                <a:solidFill>
                  <a:srgbClr val="FF0000"/>
                </a:solidFill>
                <a:latin typeface="华文楷体" panose="02010600040101010101" charset="-122"/>
                <a:ea typeface="华文楷体" panose="02010600040101010101" charset="-122"/>
                <a:sym typeface="+mn-ea"/>
              </a:rPr>
              <a:t>沟通</a:t>
            </a:r>
            <a:r>
              <a:rPr lang="zh-CN" altLang="en-US" sz="2000" dirty="0">
                <a:latin typeface="华文楷体" panose="02010600040101010101" charset="-122"/>
                <a:ea typeface="华文楷体" panose="02010600040101010101" charset="-122"/>
                <a:sym typeface="+mn-ea"/>
              </a:rPr>
              <a:t>。</a:t>
            </a:r>
            <a:endParaRPr lang="en-US" altLang="zh-CN" sz="2000" dirty="0">
              <a:latin typeface="华文楷体" panose="02010600040101010101" charset="-122"/>
              <a:ea typeface="华文楷体" panose="02010600040101010101" charset="-122"/>
              <a:sym typeface="+mn-ea"/>
            </a:endParaRPr>
          </a:p>
        </p:txBody>
      </p:sp>
      <p:sp>
        <p:nvSpPr>
          <p:cNvPr id="33" name="文本框 32"/>
          <p:cNvSpPr txBox="1"/>
          <p:nvPr/>
        </p:nvSpPr>
        <p:spPr>
          <a:xfrm>
            <a:off x="1395095" y="4072255"/>
            <a:ext cx="8748146" cy="1938020"/>
          </a:xfrm>
          <a:prstGeom prst="rect">
            <a:avLst/>
          </a:prstGeom>
          <a:noFill/>
          <a:ln>
            <a:noFill/>
          </a:ln>
        </p:spPr>
        <p:txBody>
          <a:bodyPr wrap="square" rtlCol="0" anchor="t">
            <a:spAutoFit/>
          </a:bodyPr>
          <a:lstStyle/>
          <a:p>
            <a:pPr lvl="0" indent="0" fontAlgn="auto">
              <a:lnSpc>
                <a:spcPct val="150000"/>
              </a:lnSpc>
              <a:spcBef>
                <a:spcPct val="0"/>
              </a:spcBef>
              <a:buNone/>
            </a:pPr>
            <a:r>
              <a:rPr lang="en-US" sz="2000" dirty="0">
                <a:solidFill>
                  <a:schemeClr val="tx1">
                    <a:lumMod val="85000"/>
                    <a:lumOff val="15000"/>
                  </a:schemeClr>
                </a:solidFill>
                <a:latin typeface="华文楷体" panose="02010600040101010101" charset="-122"/>
                <a:ea typeface="华文楷体" panose="02010600040101010101" charset="-122"/>
                <a:sym typeface="+mn-ea"/>
              </a:rPr>
              <a:t>4.</a:t>
            </a: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1</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err="1">
                <a:solidFill>
                  <a:schemeClr val="tx1">
                    <a:lumMod val="85000"/>
                    <a:lumOff val="15000"/>
                  </a:schemeClr>
                </a:solidFill>
                <a:latin typeface="华文楷体" panose="02010600040101010101" charset="-122"/>
                <a:ea typeface="华文楷体" panose="02010600040101010101" charset="-122"/>
                <a:sym typeface="+mn-ea"/>
              </a:rPr>
              <a:t>管理人员不应只关注生产任务，还应</a:t>
            </a:r>
            <a:r>
              <a:rPr sz="2000" b="1" u="sng" dirty="0" err="1">
                <a:solidFill>
                  <a:schemeClr val="tx1">
                    <a:lumMod val="85000"/>
                    <a:lumOff val="15000"/>
                  </a:schemeClr>
                </a:solidFill>
                <a:latin typeface="华文楷体" panose="02010600040101010101" charset="-122"/>
                <a:ea typeface="华文楷体" panose="02010600040101010101" charset="-122"/>
                <a:sym typeface="+mn-ea"/>
              </a:rPr>
              <a:t>把关注点放在</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lang="zh-CN" sz="2000" b="1" u="sng" dirty="0">
                <a:solidFill>
                  <a:srgbClr val="FF0000"/>
                </a:solidFill>
                <a:latin typeface="华文楷体" panose="02010600040101010101" charset="-122"/>
                <a:ea typeface="华文楷体" panose="02010600040101010101" charset="-122"/>
                <a:sym typeface="+mn-ea"/>
              </a:rPr>
              <a:t>关心人</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sz="2000" dirty="0">
                <a:solidFill>
                  <a:schemeClr val="tx1">
                    <a:lumMod val="85000"/>
                    <a:lumOff val="15000"/>
                  </a:schemeClr>
                </a:solidFill>
                <a:latin typeface="华文楷体" panose="02010600040101010101" charset="-122"/>
                <a:ea typeface="华文楷体" panose="02010600040101010101" charset="-122"/>
                <a:sym typeface="+mn-ea"/>
              </a:rPr>
              <a:t>上。</a:t>
            </a:r>
            <a:endParaRPr sz="2000" dirty="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2</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err="1">
                <a:solidFill>
                  <a:schemeClr val="tx1">
                    <a:lumMod val="85000"/>
                    <a:lumOff val="15000"/>
                  </a:schemeClr>
                </a:solidFill>
                <a:latin typeface="华文楷体" panose="02010600040101010101" charset="-122"/>
                <a:ea typeface="华文楷体" panose="02010600040101010101" charset="-122"/>
                <a:sym typeface="+mn-ea"/>
              </a:rPr>
              <a:t>管理人员</a:t>
            </a:r>
            <a:r>
              <a:rPr lang="zh-CN" sz="2000" dirty="0">
                <a:solidFill>
                  <a:schemeClr val="tx1">
                    <a:lumMod val="85000"/>
                    <a:lumOff val="15000"/>
                  </a:schemeClr>
                </a:solidFill>
                <a:latin typeface="华文楷体" panose="02010600040101010101" charset="-122"/>
                <a:ea typeface="华文楷体" panose="02010600040101010101" charset="-122"/>
                <a:sym typeface="+mn-ea"/>
              </a:rPr>
              <a:t>要</a:t>
            </a:r>
            <a:r>
              <a:rPr sz="2000" b="1" u="sng" dirty="0" err="1">
                <a:solidFill>
                  <a:schemeClr val="tx1">
                    <a:lumMod val="85000"/>
                    <a:lumOff val="15000"/>
                  </a:schemeClr>
                </a:solidFill>
                <a:latin typeface="华文楷体" panose="02010600040101010101" charset="-122"/>
                <a:ea typeface="华文楷体" panose="02010600040101010101" charset="-122"/>
                <a:sym typeface="+mn-ea"/>
              </a:rPr>
              <a:t>关注员工之间的</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lang="zh-CN" sz="2000" b="1" u="sng" dirty="0">
                <a:solidFill>
                  <a:srgbClr val="FF0000"/>
                </a:solidFill>
                <a:latin typeface="华文楷体" panose="02010600040101010101" charset="-122"/>
                <a:ea typeface="华文楷体" panose="02010600040101010101" charset="-122"/>
                <a:sym typeface="+mn-ea"/>
              </a:rPr>
              <a:t>人际关系</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a:t>
            </a:r>
            <a:endParaRPr lang="en-US" altLang="zh-CN" sz="2000" dirty="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3</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lang="zh-CN" sz="2000" dirty="0">
                <a:solidFill>
                  <a:schemeClr val="tx1">
                    <a:lumMod val="85000"/>
                    <a:lumOff val="15000"/>
                  </a:schemeClr>
                </a:solidFill>
                <a:latin typeface="华文楷体" panose="02010600040101010101" charset="-122"/>
                <a:ea typeface="华文楷体" panose="02010600040101010101" charset="-122"/>
                <a:sym typeface="+mn-ea"/>
              </a:rPr>
              <a:t>管理人员</a:t>
            </a:r>
            <a:r>
              <a:rPr sz="2000" dirty="0" err="1">
                <a:solidFill>
                  <a:schemeClr val="tx1">
                    <a:lumMod val="85000"/>
                    <a:lumOff val="15000"/>
                  </a:schemeClr>
                </a:solidFill>
                <a:latin typeface="华文楷体" panose="02010600040101010101" charset="-122"/>
                <a:ea typeface="华文楷体" panose="02010600040101010101" charset="-122"/>
                <a:sym typeface="+mn-ea"/>
              </a:rPr>
              <a:t>应</a:t>
            </a:r>
            <a:r>
              <a:rPr sz="2000" b="1" u="sng" dirty="0" err="1">
                <a:solidFill>
                  <a:schemeClr val="tx1">
                    <a:lumMod val="85000"/>
                    <a:lumOff val="15000"/>
                  </a:schemeClr>
                </a:solidFill>
                <a:latin typeface="华文楷体" panose="02010600040101010101" charset="-122"/>
                <a:ea typeface="华文楷体" panose="02010600040101010101" charset="-122"/>
                <a:sym typeface="+mn-ea"/>
              </a:rPr>
              <a:t>起到</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lang="zh-CN" sz="2000" b="1" u="sng" dirty="0">
                <a:solidFill>
                  <a:srgbClr val="FF0000"/>
                </a:solidFill>
                <a:latin typeface="华文楷体" panose="02010600040101010101" charset="-122"/>
                <a:ea typeface="华文楷体" panose="02010600040101010101" charset="-122"/>
                <a:sym typeface="+mn-ea"/>
              </a:rPr>
              <a:t>联络</a:t>
            </a:r>
            <a:r>
              <a:rPr lang="zh-CN" sz="2000" b="1" u="sng" dirty="0">
                <a:solidFill>
                  <a:schemeClr val="tx1">
                    <a:lumMod val="85000"/>
                    <a:lumOff val="15000"/>
                  </a:schemeClr>
                </a:solidFill>
                <a:latin typeface="华文楷体" panose="02010600040101010101" charset="-122"/>
                <a:ea typeface="华文楷体" panose="02010600040101010101" charset="-122"/>
                <a:sym typeface="+mn-ea"/>
              </a:rPr>
              <a:t>】</a:t>
            </a:r>
            <a:r>
              <a:rPr sz="2000" b="1" u="sng" dirty="0" err="1">
                <a:solidFill>
                  <a:schemeClr val="tx1">
                    <a:lumMod val="85000"/>
                    <a:lumOff val="15000"/>
                  </a:schemeClr>
                </a:solidFill>
                <a:latin typeface="华文楷体" panose="02010600040101010101" charset="-122"/>
                <a:ea typeface="华文楷体" panose="02010600040101010101" charset="-122"/>
                <a:sym typeface="+mn-ea"/>
              </a:rPr>
              <a:t>人的作用</a:t>
            </a:r>
            <a:r>
              <a:rPr sz="2000" dirty="0" err="1">
                <a:solidFill>
                  <a:schemeClr val="tx1">
                    <a:lumMod val="85000"/>
                    <a:lumOff val="15000"/>
                  </a:schemeClr>
                </a:solidFill>
                <a:latin typeface="华文楷体" panose="02010600040101010101" charset="-122"/>
                <a:ea typeface="华文楷体" panose="02010600040101010101" charset="-122"/>
                <a:sym typeface="+mn-ea"/>
              </a:rPr>
              <a:t>，负责上下级之间的信息沟通</a:t>
            </a:r>
            <a:r>
              <a:rPr sz="2000" dirty="0">
                <a:solidFill>
                  <a:schemeClr val="tx1">
                    <a:lumMod val="85000"/>
                    <a:lumOff val="15000"/>
                  </a:schemeClr>
                </a:solidFill>
                <a:latin typeface="华文楷体" panose="02010600040101010101" charset="-122"/>
                <a:ea typeface="华文楷体" panose="02010600040101010101" charset="-122"/>
                <a:sym typeface="+mn-ea"/>
              </a:rPr>
              <a:t>。</a:t>
            </a:r>
            <a:endParaRPr sz="2000" dirty="0">
              <a:solidFill>
                <a:schemeClr val="tx1">
                  <a:lumMod val="85000"/>
                  <a:lumOff val="15000"/>
                </a:schemeClr>
              </a:solidFill>
              <a:latin typeface="华文楷体" panose="02010600040101010101" charset="-122"/>
              <a:ea typeface="华文楷体" panose="02010600040101010101" charset="-122"/>
              <a:sym typeface="+mn-ea"/>
            </a:endParaRPr>
          </a:p>
          <a:p>
            <a:pPr lvl="0" indent="0" fontAlgn="auto">
              <a:lnSpc>
                <a:spcPct val="150000"/>
              </a:lnSpc>
              <a:spcBef>
                <a:spcPct val="0"/>
              </a:spcBef>
              <a:buNone/>
            </a:pP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lang="en-US" altLang="zh-CN" sz="2000" dirty="0">
                <a:solidFill>
                  <a:schemeClr val="tx1">
                    <a:lumMod val="85000"/>
                    <a:lumOff val="15000"/>
                  </a:schemeClr>
                </a:solidFill>
                <a:latin typeface="华文楷体" panose="02010600040101010101" charset="-122"/>
                <a:ea typeface="华文楷体" panose="02010600040101010101" charset="-122"/>
                <a:sym typeface="+mn-ea"/>
              </a:rPr>
              <a:t>4</a:t>
            </a:r>
            <a:r>
              <a:rPr lang="zh-CN" altLang="en-US"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err="1">
                <a:solidFill>
                  <a:schemeClr val="tx1">
                    <a:lumMod val="85000"/>
                    <a:lumOff val="15000"/>
                  </a:schemeClr>
                </a:solidFill>
                <a:latin typeface="华文楷体" panose="02010600040101010101" charset="-122"/>
                <a:ea typeface="华文楷体" panose="02010600040101010101" charset="-122"/>
                <a:sym typeface="+mn-ea"/>
              </a:rPr>
              <a:t>主张</a:t>
            </a:r>
            <a:r>
              <a:rPr sz="2000" dirty="0">
                <a:solidFill>
                  <a:schemeClr val="tx1">
                    <a:lumMod val="85000"/>
                    <a:lumOff val="15000"/>
                  </a:schemeClr>
                </a:solidFill>
                <a:latin typeface="华文楷体" panose="02010600040101010101" charset="-122"/>
                <a:ea typeface="华文楷体" panose="02010600040101010101" charset="-122"/>
                <a:sym typeface="+mn-ea"/>
              </a:rPr>
              <a:t>“</a:t>
            </a: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lang="zh-CN" sz="2000" b="1" dirty="0">
                <a:solidFill>
                  <a:srgbClr val="FF0000"/>
                </a:solidFill>
                <a:latin typeface="华文楷体" panose="02010600040101010101" charset="-122"/>
                <a:ea typeface="华文楷体" panose="02010600040101010101" charset="-122"/>
                <a:sym typeface="+mn-ea"/>
              </a:rPr>
              <a:t>参与管理</a:t>
            </a:r>
            <a:r>
              <a:rPr lang="zh-CN"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a:solidFill>
                  <a:schemeClr val="tx1">
                    <a:lumMod val="85000"/>
                    <a:lumOff val="15000"/>
                  </a:schemeClr>
                </a:solidFill>
                <a:latin typeface="华文楷体" panose="02010600040101010101" charset="-122"/>
                <a:ea typeface="华文楷体" panose="02010600040101010101" charset="-122"/>
                <a:sym typeface="+mn-ea"/>
              </a:rPr>
              <a:t>”</a:t>
            </a:r>
            <a:r>
              <a:rPr sz="2000" dirty="0" err="1">
                <a:solidFill>
                  <a:schemeClr val="tx1">
                    <a:lumMod val="85000"/>
                    <a:lumOff val="15000"/>
                  </a:schemeClr>
                </a:solidFill>
                <a:latin typeface="华文楷体" panose="02010600040101010101" charset="-122"/>
                <a:ea typeface="华文楷体" panose="02010600040101010101" charset="-122"/>
                <a:sym typeface="+mn-ea"/>
              </a:rPr>
              <a:t>的管理方式</a:t>
            </a:r>
            <a:r>
              <a:rPr sz="2000" dirty="0">
                <a:solidFill>
                  <a:schemeClr val="tx1">
                    <a:lumMod val="85000"/>
                    <a:lumOff val="15000"/>
                  </a:schemeClr>
                </a:solidFill>
                <a:latin typeface="华文楷体" panose="02010600040101010101" charset="-122"/>
                <a:ea typeface="华文楷体" panose="02010600040101010101" charset="-122"/>
                <a:sym typeface="+mn-ea"/>
              </a:rPr>
              <a:t>。</a:t>
            </a:r>
            <a:endParaRPr lang="zh-CN" altLang="en-US" sz="2000" dirty="0">
              <a:solidFill>
                <a:schemeClr val="tx1">
                  <a:lumMod val="85000"/>
                  <a:lumOff val="15000"/>
                </a:schemeClr>
              </a:solidFill>
              <a:latin typeface="华文楷体" panose="02010600040101010101" charset="-122"/>
              <a:ea typeface="华文楷体" panose="02010600040101010101" charset="-122"/>
              <a:sym typeface="+mn-ea"/>
            </a:endParaRPr>
          </a:p>
        </p:txBody>
      </p:sp>
      <p:sp>
        <p:nvSpPr>
          <p:cNvPr id="19" name="文本占位符 18"/>
          <p:cNvSpPr>
            <a:spLocks noGrp="1"/>
          </p:cNvSpPr>
          <p:nvPr>
            <p:ph type="body" idx="13"/>
          </p:nvPr>
        </p:nvSpPr>
        <p:spPr/>
        <p:txBody>
          <a:bodyPr/>
          <a:lstStyle/>
          <a:p>
            <a:r>
              <a:t>1.1.2“ 社会人”假设</a:t>
            </a:r>
          </a:p>
        </p:txBody>
      </p:sp>
      <p:sp>
        <p:nvSpPr>
          <p:cNvPr id="3" name="文本框 2"/>
          <p:cNvSpPr txBox="1"/>
          <p:nvPr/>
        </p:nvSpPr>
        <p:spPr>
          <a:xfrm>
            <a:off x="-13970" y="-31750"/>
            <a:ext cx="417639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1.1.2.2基于“社会人”假设的管理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曲线连接符 6"/>
          <p:cNvCxnSpPr>
            <a:stCxn id="27" idx="3"/>
            <a:endCxn id="8" idx="1"/>
          </p:cNvCxnSpPr>
          <p:nvPr/>
        </p:nvCxnSpPr>
        <p:spPr>
          <a:xfrm flipV="1">
            <a:off x="2922034" y="2407619"/>
            <a:ext cx="622093" cy="87739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54610" y="1085215"/>
            <a:ext cx="10069778" cy="3181350"/>
            <a:chOff x="86" y="1709"/>
            <a:chExt cx="14336" cy="5010"/>
          </a:xfrm>
        </p:grpSpPr>
        <p:grpSp>
          <p:nvGrpSpPr>
            <p:cNvPr id="30" name="组合 29"/>
            <p:cNvGrpSpPr/>
            <p:nvPr/>
          </p:nvGrpSpPr>
          <p:grpSpPr>
            <a:xfrm>
              <a:off x="86" y="1709"/>
              <a:ext cx="14337" cy="5011"/>
              <a:chOff x="86" y="1709"/>
              <a:chExt cx="14337" cy="5011"/>
            </a:xfrm>
          </p:grpSpPr>
          <p:grpSp>
            <p:nvGrpSpPr>
              <p:cNvPr id="14" name="组合 13"/>
              <p:cNvGrpSpPr/>
              <p:nvPr/>
            </p:nvGrpSpPr>
            <p:grpSpPr>
              <a:xfrm>
                <a:off x="86" y="3510"/>
                <a:ext cx="10792" cy="3211"/>
                <a:chOff x="532" y="3743"/>
                <a:chExt cx="12819" cy="3781"/>
              </a:xfrm>
            </p:grpSpPr>
            <p:sp>
              <p:nvSpPr>
                <p:cNvPr id="27" name="圆角矩形 26"/>
                <p:cNvSpPr/>
                <p:nvPr/>
              </p:nvSpPr>
              <p:spPr>
                <a:xfrm>
                  <a:off x="532" y="4983"/>
                  <a:ext cx="4849" cy="143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第一章  </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ts val="3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个性与个体行为分析</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圆角矩形 42"/>
                <p:cNvSpPr/>
                <p:nvPr/>
              </p:nvSpPr>
              <p:spPr>
                <a:xfrm>
                  <a:off x="6433" y="5301"/>
                  <a:ext cx="5178"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关于个体行为的解释</a:t>
                  </a:r>
                  <a:endPar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7"/>
                <p:cNvSpPr/>
                <p:nvPr/>
              </p:nvSpPr>
              <p:spPr>
                <a:xfrm>
                  <a:off x="6433" y="3743"/>
                  <a:ext cx="5076" cy="66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6918" cy="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影响人的行为的心理因素分析</a:t>
                  </a:r>
                  <a:endPar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702"/>
                  <a:ext cx="1052" cy="1469"/>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327" y="1709"/>
                <a:ext cx="5097" cy="3291"/>
                <a:chOff x="9327" y="1709"/>
                <a:chExt cx="6410" cy="3291"/>
              </a:xfrm>
            </p:grpSpPr>
            <p:grpSp>
              <p:nvGrpSpPr>
                <p:cNvPr id="26" name="组合 25"/>
                <p:cNvGrpSpPr/>
                <p:nvPr/>
              </p:nvGrpSpPr>
              <p:grpSpPr>
                <a:xfrm>
                  <a:off x="9327" y="1910"/>
                  <a:ext cx="6410" cy="3091"/>
                  <a:chOff x="9895" y="2382"/>
                  <a:chExt cx="6410" cy="3091"/>
                </a:xfrm>
              </p:grpSpPr>
              <p:cxnSp>
                <p:nvCxnSpPr>
                  <p:cNvPr id="6"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947" y="3768"/>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73" y="3961"/>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895" y="423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   “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4" y="3929"/>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240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74" y="4842"/>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2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240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圆角矩形 1"/>
                <p:cNvSpPr/>
                <p:nvPr/>
              </p:nvSpPr>
              <p:spPr>
                <a:xfrm>
                  <a:off x="10406" y="1709"/>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240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cxnSp>
          <p:nvCxnSpPr>
            <p:cNvPr id="4"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19" name="组合 18"/>
          <p:cNvGrpSpPr/>
          <p:nvPr/>
        </p:nvGrpSpPr>
        <p:grpSpPr>
          <a:xfrm>
            <a:off x="3416300" y="4815205"/>
            <a:ext cx="7399655" cy="1046480"/>
            <a:chOff x="2123" y="7361"/>
            <a:chExt cx="11653" cy="1648"/>
          </a:xfrm>
        </p:grpSpPr>
        <p:grpSp>
          <p:nvGrpSpPr>
            <p:cNvPr id="9" name="组合 8"/>
            <p:cNvGrpSpPr/>
            <p:nvPr/>
          </p:nvGrpSpPr>
          <p:grpSpPr>
            <a:xfrm>
              <a:off x="2123" y="7361"/>
              <a:ext cx="11653" cy="1625"/>
              <a:chOff x="-325" y="3905"/>
              <a:chExt cx="11653" cy="1625"/>
            </a:xfrm>
          </p:grpSpPr>
          <p:cxnSp>
            <p:nvCxnSpPr>
              <p:cNvPr id="42" name="直接连接符 41"/>
              <p:cNvCxnSpPr/>
              <p:nvPr>
                <p:custDataLst>
                  <p:tags r:id="rId1"/>
                </p:custDataLst>
              </p:nvPr>
            </p:nvCxnSpPr>
            <p:spPr>
              <a:xfrm>
                <a:off x="-85" y="5506"/>
                <a:ext cx="11413"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sp>
            <p:nvSpPr>
              <p:cNvPr id="39" name="任意多边形 38"/>
              <p:cNvSpPr/>
              <p:nvPr>
                <p:custDataLst>
                  <p:tags r:id="rId2"/>
                </p:custDataLst>
              </p:nvPr>
            </p:nvSpPr>
            <p:spPr>
              <a:xfrm>
                <a:off x="5766" y="5020"/>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48" name="文本框 47"/>
              <p:cNvSpPr txBox="1"/>
              <p:nvPr>
                <p:custDataLst>
                  <p:tags r:id="rId3"/>
                </p:custDataLst>
              </p:nvPr>
            </p:nvSpPr>
            <p:spPr>
              <a:xfrm>
                <a:off x="-325" y="3905"/>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44" name="任意多边形 43"/>
              <p:cNvSpPr/>
              <p:nvPr>
                <p:custDataLst>
                  <p:tags r:id="rId4"/>
                </p:custDataLst>
              </p:nvPr>
            </p:nvSpPr>
            <p:spPr>
              <a:xfrm>
                <a:off x="8802" y="5020"/>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52" name="文本框 51"/>
              <p:cNvSpPr txBox="1"/>
              <p:nvPr>
                <p:custDataLst>
                  <p:tags r:id="rId5"/>
                </p:custDataLst>
              </p:nvPr>
            </p:nvSpPr>
            <p:spPr>
              <a:xfrm>
                <a:off x="7264" y="3953"/>
                <a:ext cx="3309"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grpSp>
        <p:grpSp>
          <p:nvGrpSpPr>
            <p:cNvPr id="17" name="组合 16"/>
            <p:cNvGrpSpPr/>
            <p:nvPr/>
          </p:nvGrpSpPr>
          <p:grpSpPr>
            <a:xfrm>
              <a:off x="2884" y="7409"/>
              <a:ext cx="6462" cy="1600"/>
              <a:chOff x="2884" y="7409"/>
              <a:chExt cx="6462" cy="1600"/>
            </a:xfrm>
          </p:grpSpPr>
          <p:sp>
            <p:nvSpPr>
              <p:cNvPr id="20" name="文本框 19"/>
              <p:cNvSpPr txBox="1"/>
              <p:nvPr>
                <p:custDataLst>
                  <p:tags r:id="rId6"/>
                </p:custDataLst>
              </p:nvPr>
            </p:nvSpPr>
            <p:spPr>
              <a:xfrm>
                <a:off x="7260" y="7409"/>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grpSp>
            <p:nvGrpSpPr>
              <p:cNvPr id="21" name="组合 20"/>
              <p:cNvGrpSpPr/>
              <p:nvPr/>
            </p:nvGrpSpPr>
            <p:grpSpPr>
              <a:xfrm>
                <a:off x="2884" y="7409"/>
                <a:ext cx="3709" cy="1601"/>
                <a:chOff x="2884" y="7409"/>
                <a:chExt cx="3709" cy="1601"/>
              </a:xfrm>
            </p:grpSpPr>
            <p:sp>
              <p:nvSpPr>
                <p:cNvPr id="23" name="文本框 22"/>
                <p:cNvSpPr txBox="1"/>
                <p:nvPr>
                  <p:custDataLst>
                    <p:tags r:id="rId7"/>
                  </p:custDataLst>
                </p:nvPr>
              </p:nvSpPr>
              <p:spPr>
                <a:xfrm>
                  <a:off x="4507" y="7409"/>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28" name="任意多边形 27"/>
                <p:cNvSpPr/>
                <p:nvPr>
                  <p:custDataLst>
                    <p:tags r:id="rId8"/>
                  </p:custDataLst>
                </p:nvPr>
              </p:nvSpPr>
              <p:spPr>
                <a:xfrm>
                  <a:off x="5269" y="85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29" name="任意多边形 28"/>
                <p:cNvSpPr/>
                <p:nvPr>
                  <p:custDataLst>
                    <p:tags r:id="rId9"/>
                  </p:custDataLst>
                </p:nvPr>
              </p:nvSpPr>
              <p:spPr>
                <a:xfrm>
                  <a:off x="2884" y="8476"/>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grpSp>
        </p:grpSp>
      </p:grpSp>
      <p:sp>
        <p:nvSpPr>
          <p:cNvPr id="33" name="文本占位符 32"/>
          <p:cNvSpPr>
            <a:spLocks noGrp="1"/>
          </p:cNvSpPr>
          <p:nvPr>
            <p:ph type="body" idx="13"/>
          </p:nvPr>
        </p:nvSpPr>
        <p:spPr/>
        <p:txBody>
          <a:bodyPr/>
          <a:p>
            <a:r>
              <a:t>1.1.3“ </a:t>
            </a:r>
            <a:r>
              <a:rPr lang="zh-CN" altLang="en-US"/>
              <a:t>自我实现</a:t>
            </a:r>
            <a:r>
              <a:t>人”假设</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en-US" altLang="zh-CN" sz="2800" b="1">
                <a:sym typeface="+mn-ea"/>
              </a:rPr>
              <a:t> “</a:t>
            </a:r>
            <a:r>
              <a:rPr lang="zh-CN" altLang="en-US" sz="2800" b="1">
                <a:sym typeface="+mn-ea"/>
              </a:rPr>
              <a:t>自我实现人</a:t>
            </a:r>
            <a:r>
              <a:rPr lang="en-US" altLang="zh-CN" sz="2800" b="1">
                <a:sym typeface="+mn-ea"/>
              </a:rPr>
              <a:t>”</a:t>
            </a:r>
            <a:r>
              <a:rPr lang="zh-CN" altLang="en-US" sz="2800" b="1">
                <a:sym typeface="+mn-ea"/>
              </a:rPr>
              <a:t>假设【</a:t>
            </a:r>
            <a:r>
              <a:rPr lang="zh-CN" altLang="en-US" sz="2800" b="1">
                <a:solidFill>
                  <a:srgbClr val="FF0000"/>
                </a:solidFill>
                <a:sym typeface="+mn-ea"/>
              </a:rPr>
              <a:t>选择、简答</a:t>
            </a:r>
            <a:r>
              <a:rPr lang="zh-CN" altLang="en-US" sz="2800" b="1">
                <a:sym typeface="+mn-ea"/>
              </a:rPr>
              <a:t>】</a:t>
            </a:r>
            <a:r>
              <a:rPr lang="en-US" altLang="zh-CN" sz="2800" b="1">
                <a:solidFill>
                  <a:srgbClr val="FF0000"/>
                </a:solidFill>
                <a:sym typeface="+mn-ea"/>
              </a:rPr>
              <a:t>★★★</a:t>
            </a:r>
            <a:endParaRPr lang="zh-CN" altLang="en-US" sz="2800" b="1">
              <a:sym typeface="+mn-ea"/>
            </a:endParaRPr>
          </a:p>
          <a:p>
            <a:endParaRPr lang="zh-CN" altLang="en-US" sz="2800" b="1">
              <a:sym typeface="+mn-ea"/>
            </a:endParaRPr>
          </a:p>
        </p:txBody>
      </p:sp>
      <p:grpSp>
        <p:nvGrpSpPr>
          <p:cNvPr id="7" name="组合 6"/>
          <p:cNvGrpSpPr/>
          <p:nvPr/>
        </p:nvGrpSpPr>
        <p:grpSpPr>
          <a:xfrm>
            <a:off x="1242060" y="2503170"/>
            <a:ext cx="10386060" cy="1075055"/>
            <a:chOff x="2353" y="3171"/>
            <a:chExt cx="16356" cy="1693"/>
          </a:xfrm>
        </p:grpSpPr>
        <p:sp>
          <p:nvSpPr>
            <p:cNvPr id="8" name="文本框 7"/>
            <p:cNvSpPr txBox="1"/>
            <p:nvPr/>
          </p:nvSpPr>
          <p:spPr>
            <a:xfrm>
              <a:off x="4489" y="3171"/>
              <a:ext cx="14220" cy="725"/>
            </a:xfrm>
            <a:prstGeom prst="rect">
              <a:avLst/>
            </a:prstGeom>
            <a:noFill/>
            <a:ln>
              <a:noFill/>
            </a:ln>
          </p:spPr>
          <p:txBody>
            <a:bodyPr wrap="none" rtlCol="0" anchor="t">
              <a:spAutoFit/>
            </a:bodyPr>
            <a:lstStyle/>
            <a:p>
              <a:r>
                <a:rPr sz="2400" b="1" u="sng" dirty="0" err="1">
                  <a:solidFill>
                    <a:srgbClr val="FF0000"/>
                  </a:solidFill>
                  <a:latin typeface="华文楷体" panose="02010600040101010101" charset="-122"/>
                  <a:ea typeface="华文楷体" panose="02010600040101010101" charset="-122"/>
                  <a:sym typeface="+mn-ea"/>
                </a:rPr>
                <a:t>马斯洛</a:t>
              </a:r>
              <a:r>
                <a:rPr sz="2400" dirty="0" err="1">
                  <a:latin typeface="华文楷体" panose="02010600040101010101" charset="-122"/>
                  <a:ea typeface="华文楷体" panose="02010600040101010101" charset="-122"/>
                  <a:sym typeface="+mn-ea"/>
                </a:rPr>
                <a:t>、克里斯・阿吉里斯和</a:t>
              </a:r>
              <a:r>
                <a:rPr sz="2400" b="1" u="sng" dirty="0" err="1">
                  <a:solidFill>
                    <a:srgbClr val="FF0000"/>
                  </a:solidFill>
                  <a:latin typeface="华文楷体" panose="02010600040101010101" charset="-122"/>
                  <a:ea typeface="华文楷体" panose="02010600040101010101" charset="-122"/>
                  <a:sym typeface="+mn-ea"/>
                </a:rPr>
                <a:t>道格拉斯・麦格雷戈</a:t>
              </a:r>
              <a:r>
                <a:rPr sz="2400" dirty="0" err="1">
                  <a:latin typeface="华文楷体" panose="02010600040101010101" charset="-122"/>
                  <a:ea typeface="华文楷体" panose="02010600040101010101" charset="-122"/>
                  <a:sym typeface="+mn-ea"/>
                </a:rPr>
                <a:t>等人提出来的</a:t>
              </a:r>
              <a:r>
                <a:rPr sz="2400" dirty="0">
                  <a:latin typeface="华文楷体" panose="02010600040101010101" charset="-122"/>
                  <a:ea typeface="华文楷体" panose="02010600040101010101" charset="-122"/>
                  <a:sym typeface="+mn-ea"/>
                </a:rPr>
                <a:t>。</a:t>
              </a:r>
              <a:endParaRPr lang="zh-CN" altLang="en-US" sz="2400" dirty="0">
                <a:latin typeface="华文楷体" panose="02010600040101010101" charset="-122"/>
                <a:ea typeface="华文楷体" panose="02010600040101010101" charset="-122"/>
                <a:sym typeface="+mn-ea"/>
              </a:endParaRPr>
            </a:p>
          </p:txBody>
        </p:sp>
        <p:sp>
          <p:nvSpPr>
            <p:cNvPr id="13" name="文本框 12"/>
            <p:cNvSpPr txBox="1"/>
            <p:nvPr/>
          </p:nvSpPr>
          <p:spPr>
            <a:xfrm>
              <a:off x="2353" y="3171"/>
              <a:ext cx="1764" cy="72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提出者：</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718" y="4139"/>
              <a:ext cx="5574" cy="725"/>
            </a:xfrm>
            <a:prstGeom prst="rect">
              <a:avLst/>
            </a:prstGeom>
            <a:noFill/>
            <a:ln>
              <a:noFill/>
            </a:ln>
          </p:spPr>
          <p:txBody>
            <a:bodyPr wrap="none" rtlCol="0" anchor="t">
              <a:spAutoFit/>
            </a:bodyPr>
            <a:lstStyle/>
            <a:p>
              <a:r>
                <a:rPr lang="zh-CN" sz="2400" dirty="0">
                  <a:solidFill>
                    <a:schemeClr val="tx1">
                      <a:lumMod val="85000"/>
                      <a:lumOff val="15000"/>
                    </a:schemeClr>
                  </a:solidFill>
                  <a:latin typeface="华文楷体" panose="02010600040101010101" charset="-122"/>
                  <a:ea typeface="华文楷体" panose="02010600040101010101" charset="-122"/>
                  <a:sym typeface="+mn-ea"/>
                </a:rPr>
                <a:t>马斯洛的</a:t>
              </a:r>
              <a:r>
                <a:rPr lang="zh-CN" sz="2400" b="1" u="sng" dirty="0">
                  <a:solidFill>
                    <a:srgbClr val="FF0000"/>
                  </a:solidFill>
                  <a:latin typeface="华文楷体" panose="02010600040101010101" charset="-122"/>
                  <a:ea typeface="华文楷体" panose="02010600040101010101" charset="-122"/>
                  <a:sym typeface="+mn-ea"/>
                </a:rPr>
                <a:t>需求层次理论</a:t>
              </a:r>
              <a:r>
                <a:rPr sz="2400" dirty="0">
                  <a:solidFill>
                    <a:schemeClr val="tx1">
                      <a:lumMod val="85000"/>
                      <a:lumOff val="15000"/>
                    </a:schemeClr>
                  </a:solidFill>
                  <a:latin typeface="华文楷体" panose="02010600040101010101" charset="-122"/>
                  <a:ea typeface="华文楷体" panose="02010600040101010101" charset="-122"/>
                  <a:sym typeface="+mn-ea"/>
                </a:rPr>
                <a:t>。</a:t>
              </a:r>
              <a:endParaRPr lang="zh-CN" altLang="en-US" sz="2400" dirty="0">
                <a:solidFill>
                  <a:schemeClr val="tx1">
                    <a:lumMod val="85000"/>
                    <a:lumOff val="15000"/>
                  </a:schemeClr>
                </a:solidFill>
                <a:latin typeface="华文楷体" panose="02010600040101010101" charset="-122"/>
                <a:ea typeface="华文楷体" panose="02010600040101010101" charset="-122"/>
                <a:sym typeface="+mn-ea"/>
              </a:endParaRPr>
            </a:p>
          </p:txBody>
        </p:sp>
        <p:sp>
          <p:nvSpPr>
            <p:cNvPr id="6" name="文本框 5"/>
            <p:cNvSpPr txBox="1"/>
            <p:nvPr/>
          </p:nvSpPr>
          <p:spPr>
            <a:xfrm>
              <a:off x="2353" y="4139"/>
              <a:ext cx="2592" cy="72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假设起源：</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grpSp>
      <p:grpSp>
        <p:nvGrpSpPr>
          <p:cNvPr id="27" name="组合 26"/>
          <p:cNvGrpSpPr/>
          <p:nvPr/>
        </p:nvGrpSpPr>
        <p:grpSpPr>
          <a:xfrm rot="0">
            <a:off x="8856345" y="111760"/>
            <a:ext cx="3333750" cy="1173480"/>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pic>
        <p:nvPicPr>
          <p:cNvPr id="47" name="图片 46"/>
          <p:cNvPicPr>
            <a:picLocks noChangeAspect="1"/>
          </p:cNvPicPr>
          <p:nvPr/>
        </p:nvPicPr>
        <p:blipFill>
          <a:blip r:embed="rId1">
            <a:clrChange>
              <a:clrFrom>
                <a:srgbClr val="FFFFFF">
                  <a:alpha val="100000"/>
                </a:srgbClr>
              </a:clrFrom>
              <a:clrTo>
                <a:srgbClr val="FFFFFF">
                  <a:alpha val="100000"/>
                  <a:alpha val="0"/>
                </a:srgbClr>
              </a:clrTo>
            </a:clrChange>
            <a:lum contrast="-12000"/>
          </a:blip>
          <a:stretch>
            <a:fillRect/>
          </a:stretch>
        </p:blipFill>
        <p:spPr>
          <a:xfrm>
            <a:off x="6724015" y="3117850"/>
            <a:ext cx="3883025" cy="3230880"/>
          </a:xfrm>
          <a:prstGeom prst="rect">
            <a:avLst/>
          </a:prstGeom>
        </p:spPr>
      </p:pic>
      <p:sp>
        <p:nvSpPr>
          <p:cNvPr id="4"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1.1.3“ </a:t>
            </a:r>
            <a:r>
              <a:rPr lang="zh-CN" altLang="en-US"/>
              <a:t>自我实现</a:t>
            </a:r>
            <a:r>
              <a:t>人”假设</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702310"/>
          </a:xfrm>
        </p:spPr>
        <p:txBody>
          <a:bodyPr/>
          <a:lstStyle/>
          <a:p>
            <a:pPr marL="457200" indent="-457200">
              <a:buFont typeface="Wingdings" panose="05000000000000000000" charset="0"/>
              <a:buChar char=""/>
            </a:pPr>
            <a:r>
              <a:rPr lang="en-US" altLang="zh-CN" sz="2800" b="1">
                <a:sym typeface="+mn-ea"/>
              </a:rPr>
              <a:t> “自我实现人”假设</a:t>
            </a:r>
            <a:r>
              <a:rPr lang="zh-CN" altLang="en-US" sz="2400">
                <a:sym typeface="+mn-ea"/>
              </a:rPr>
              <a:t>【</a:t>
            </a:r>
            <a:r>
              <a:rPr lang="zh-CN" altLang="en-US" sz="2400">
                <a:solidFill>
                  <a:srgbClr val="FF0000"/>
                </a:solidFill>
                <a:sym typeface="+mn-ea"/>
              </a:rPr>
              <a:t>选择、简答</a:t>
            </a:r>
            <a:r>
              <a:rPr lang="zh-CN" altLang="en-US" sz="2400">
                <a:sym typeface="+mn-ea"/>
              </a:rPr>
              <a:t>】</a:t>
            </a:r>
            <a:r>
              <a:rPr lang="en-US" altLang="zh-CN" sz="2400">
                <a:solidFill>
                  <a:srgbClr val="FF0000"/>
                </a:solidFill>
                <a:sym typeface="+mn-ea"/>
              </a:rPr>
              <a:t>★★★</a:t>
            </a:r>
            <a:endParaRPr lang="zh-CN" altLang="en-US" sz="2400">
              <a:sym typeface="+mn-ea"/>
            </a:endParaRPr>
          </a:p>
          <a:p>
            <a:endParaRPr lang="zh-CN" altLang="en-US" sz="2400">
              <a:sym typeface="+mn-ea"/>
            </a:endParaRPr>
          </a:p>
        </p:txBody>
      </p:sp>
      <p:sp>
        <p:nvSpPr>
          <p:cNvPr id="7" name="文本框 6"/>
          <p:cNvSpPr txBox="1"/>
          <p:nvPr/>
        </p:nvSpPr>
        <p:spPr>
          <a:xfrm>
            <a:off x="4608195" y="2044065"/>
            <a:ext cx="6398260" cy="553085"/>
          </a:xfrm>
          <a:prstGeom prst="rect">
            <a:avLst/>
          </a:prstGeom>
          <a:noFill/>
          <a:ln>
            <a:noFill/>
          </a:ln>
        </p:spPr>
        <p:txBody>
          <a:bodyPr wrap="square" rtlCol="0" anchor="t">
            <a:spAutoFit/>
          </a:bodyPr>
          <a:lstStyle/>
          <a:p>
            <a:pPr marL="0" lvl="0" indent="0">
              <a:lnSpc>
                <a:spcPct val="125000"/>
              </a:lnSpc>
              <a:spcBef>
                <a:spcPct val="0"/>
              </a:spcBef>
              <a:buNone/>
            </a:pPr>
            <a:r>
              <a:rPr sz="2400" dirty="0">
                <a:latin typeface="华文楷体" panose="02010600040101010101" charset="-122"/>
                <a:ea typeface="华文楷体" panose="02010600040101010101" charset="-122"/>
                <a:sym typeface="+mn-ea"/>
              </a:rPr>
              <a:t>指需要发挥自己的潜力，表现自己的才能</a:t>
            </a:r>
            <a:r>
              <a:rPr lang="zh-CN" sz="2400" dirty="0">
                <a:latin typeface="华文楷体" panose="02010600040101010101" charset="-122"/>
                <a:ea typeface="华文楷体" panose="02010600040101010101" charset="-122"/>
                <a:sym typeface="+mn-ea"/>
              </a:rPr>
              <a:t>的人。</a:t>
            </a:r>
            <a:endParaRPr lang="zh-CN" sz="2400" dirty="0">
              <a:latin typeface="华文楷体" panose="02010600040101010101" charset="-122"/>
              <a:ea typeface="华文楷体" panose="02010600040101010101" charset="-122"/>
              <a:sym typeface="+mn-ea"/>
            </a:endParaRPr>
          </a:p>
        </p:txBody>
      </p:sp>
      <p:sp>
        <p:nvSpPr>
          <p:cNvPr id="9" name="文本框 8"/>
          <p:cNvSpPr txBox="1"/>
          <p:nvPr/>
        </p:nvSpPr>
        <p:spPr>
          <a:xfrm>
            <a:off x="1471930" y="3085465"/>
            <a:ext cx="2022475" cy="46037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基本观点：</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471930" y="3810635"/>
            <a:ext cx="9533890" cy="1014730"/>
          </a:xfrm>
          <a:prstGeom prst="rect">
            <a:avLst/>
          </a:prstGeom>
          <a:noFill/>
          <a:ln>
            <a:solidFill>
              <a:schemeClr val="bg1">
                <a:lumMod val="75000"/>
              </a:schemeClr>
            </a:solidFill>
          </a:ln>
        </p:spPr>
        <p:txBody>
          <a:bodyPr wrap="square" rtlCol="0" anchor="t">
            <a:spAutoFit/>
          </a:bodyPr>
          <a:lstStyle/>
          <a:p>
            <a:pPr marL="0" lvl="0" indent="0">
              <a:lnSpc>
                <a:spcPct val="125000"/>
              </a:lnSpc>
              <a:spcBef>
                <a:spcPct val="0"/>
              </a:spcBef>
              <a:buNone/>
            </a:pPr>
            <a:r>
              <a:rPr sz="2400" dirty="0">
                <a:latin typeface="华文楷体" panose="02010600040101010101" charset="-122"/>
                <a:ea typeface="华文楷体" panose="02010600040101010101" charset="-122"/>
                <a:sym typeface="+mn-ea"/>
              </a:rPr>
              <a:t>只有人的潜力充分发挥出来，</a:t>
            </a:r>
            <a:r>
              <a:rPr sz="2400" b="1" dirty="0">
                <a:solidFill>
                  <a:srgbClr val="FF0000"/>
                </a:solidFill>
                <a:latin typeface="华文楷体" panose="02010600040101010101" charset="-122"/>
                <a:ea typeface="华文楷体" panose="02010600040101010101" charset="-122"/>
                <a:sym typeface="+mn-ea"/>
              </a:rPr>
              <a:t>人的才能充分表现出来</a:t>
            </a:r>
            <a:r>
              <a:rPr sz="2400" dirty="0">
                <a:latin typeface="华文楷体" panose="02010600040101010101" charset="-122"/>
                <a:ea typeface="华文楷体" panose="02010600040101010101" charset="-122"/>
                <a:sym typeface="+mn-ea"/>
              </a:rPr>
              <a:t>，人才会感到最大的满足</a:t>
            </a:r>
            <a:r>
              <a:rPr lang="zh-CN" sz="2400" dirty="0">
                <a:latin typeface="华文楷体" panose="02010600040101010101" charset="-122"/>
                <a:ea typeface="华文楷体" panose="02010600040101010101" charset="-122"/>
                <a:sym typeface="+mn-ea"/>
              </a:rPr>
              <a:t>。</a:t>
            </a:r>
            <a:r>
              <a:rPr lang="zh-CN" altLang="en-US" sz="2400" dirty="0">
                <a:latin typeface="华文楷体" panose="02010600040101010101" charset="-122"/>
                <a:ea typeface="华文楷体" panose="02010600040101010101" charset="-122"/>
                <a:sym typeface="+mn-ea"/>
              </a:rPr>
              <a:t>即：</a:t>
            </a:r>
            <a:r>
              <a:rPr lang="zh-CN" altLang="en-US" sz="2400" b="1" u="sng" dirty="0">
                <a:solidFill>
                  <a:srgbClr val="FF0000"/>
                </a:solidFill>
                <a:latin typeface="华文楷体" panose="02010600040101010101" charset="-122"/>
                <a:ea typeface="华文楷体" panose="02010600040101010101" charset="-122"/>
                <a:sym typeface="+mn-ea"/>
              </a:rPr>
              <a:t>人总是会自我实现</a:t>
            </a:r>
            <a:r>
              <a:rPr lang="zh-CN" altLang="en-US" sz="2400" dirty="0">
                <a:latin typeface="华文楷体" panose="02010600040101010101" charset="-122"/>
                <a:ea typeface="华文楷体" panose="02010600040101010101" charset="-122"/>
                <a:sym typeface="+mn-ea"/>
              </a:rPr>
              <a:t>。</a:t>
            </a:r>
            <a:endParaRPr lang="zh-CN" altLang="en-US" sz="2400" dirty="0">
              <a:latin typeface="华文楷体" panose="02010600040101010101" charset="-122"/>
              <a:ea typeface="华文楷体" panose="02010600040101010101" charset="-122"/>
              <a:sym typeface="+mn-ea"/>
            </a:endParaRPr>
          </a:p>
        </p:txBody>
      </p:sp>
      <p:sp>
        <p:nvSpPr>
          <p:cNvPr id="5" name="文本框 4"/>
          <p:cNvSpPr txBox="1"/>
          <p:nvPr/>
        </p:nvSpPr>
        <p:spPr>
          <a:xfrm>
            <a:off x="1471930" y="2059305"/>
            <a:ext cx="1956435" cy="460375"/>
          </a:xfrm>
          <a:prstGeom prst="rect">
            <a:avLst/>
          </a:prstGeom>
          <a:noFill/>
        </p:spPr>
        <p:txBody>
          <a:bodyPr wrap="none" rtlCol="0" anchor="t">
            <a:spAutoFit/>
          </a:bodyPr>
          <a:lstStyle/>
          <a:p>
            <a:r>
              <a:rPr sz="2400" u="sng" dirty="0">
                <a:latin typeface="华文楷体" panose="02010600040101010101" charset="-122"/>
                <a:ea typeface="华文楷体" panose="02010600040101010101" charset="-122"/>
                <a:sym typeface="+mn-ea"/>
              </a:rPr>
              <a:t>“</a:t>
            </a:r>
            <a:r>
              <a:rPr sz="2400" b="1" u="sng" dirty="0">
                <a:solidFill>
                  <a:srgbClr val="FF0000"/>
                </a:solidFill>
                <a:latin typeface="华文楷体" panose="02010600040101010101" charset="-122"/>
                <a:ea typeface="华文楷体" panose="02010600040101010101" charset="-122"/>
                <a:sym typeface="+mn-ea"/>
              </a:rPr>
              <a:t>自我实现人</a:t>
            </a:r>
            <a:r>
              <a:rPr sz="2400" u="sng" dirty="0">
                <a:latin typeface="华文楷体" panose="02010600040101010101" charset="-122"/>
                <a:ea typeface="华文楷体" panose="02010600040101010101" charset="-122"/>
                <a:sym typeface="+mn-ea"/>
              </a:rPr>
              <a:t>”</a:t>
            </a:r>
            <a:endParaRPr lang="zh-CN" altLang="en-US" sz="2400" u="sng" dirty="0">
              <a:latin typeface="华文楷体" panose="02010600040101010101" charset="-122"/>
              <a:ea typeface="华文楷体" panose="02010600040101010101" charset="-122"/>
              <a:sym typeface="+mn-ea"/>
            </a:endParaRPr>
          </a:p>
        </p:txBody>
      </p:sp>
      <p:cxnSp>
        <p:nvCxnSpPr>
          <p:cNvPr id="8" name="直接箭头连接符 7"/>
          <p:cNvCxnSpPr/>
          <p:nvPr/>
        </p:nvCxnSpPr>
        <p:spPr>
          <a:xfrm>
            <a:off x="3609340" y="2291080"/>
            <a:ext cx="817245" cy="12065"/>
          </a:xfrm>
          <a:prstGeom prst="straightConnector1">
            <a:avLst/>
          </a:prstGeom>
          <a:ln>
            <a:solidFill>
              <a:schemeClr val="tx1">
                <a:lumMod val="95000"/>
                <a:lumOff val="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rot="0">
            <a:off x="8870315" y="111760"/>
            <a:ext cx="3319780" cy="1173480"/>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4"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1.1.3“ </a:t>
            </a:r>
            <a:r>
              <a:rPr lang="zh-CN" altLang="en-US"/>
              <a:t>自我实现</a:t>
            </a:r>
            <a:r>
              <a:t>人”假设</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en-US" altLang="zh-CN" sz="2800" b="1">
                <a:sym typeface="+mn-ea"/>
              </a:rPr>
              <a:t>“自我实现人”假设</a:t>
            </a:r>
            <a:r>
              <a:rPr lang="zh-CN" altLang="en-US" sz="2400">
                <a:sym typeface="+mn-ea"/>
              </a:rPr>
              <a:t>【</a:t>
            </a:r>
            <a:r>
              <a:rPr lang="zh-CN" altLang="en-US" sz="2400">
                <a:solidFill>
                  <a:srgbClr val="FF0000"/>
                </a:solidFill>
                <a:sym typeface="+mn-ea"/>
              </a:rPr>
              <a:t>选择、简答</a:t>
            </a:r>
            <a:r>
              <a:rPr lang="zh-CN" altLang="en-US" sz="2400">
                <a:sym typeface="+mn-ea"/>
              </a:rPr>
              <a:t>】</a:t>
            </a:r>
            <a:r>
              <a:rPr lang="en-US" altLang="zh-CN" sz="2400">
                <a:solidFill>
                  <a:srgbClr val="FF0000"/>
                </a:solidFill>
                <a:sym typeface="+mn-ea"/>
              </a:rPr>
              <a:t>★★★</a:t>
            </a:r>
            <a:endParaRPr lang="zh-CN" altLang="en-US" sz="2400">
              <a:sym typeface="+mn-ea"/>
            </a:endParaRPr>
          </a:p>
          <a:p>
            <a:endParaRPr lang="zh-CN" altLang="en-US" sz="2400">
              <a:sym typeface="+mn-ea"/>
            </a:endParaRPr>
          </a:p>
        </p:txBody>
      </p:sp>
      <p:sp>
        <p:nvSpPr>
          <p:cNvPr id="7" name="文本框 6"/>
          <p:cNvSpPr txBox="1"/>
          <p:nvPr/>
        </p:nvSpPr>
        <p:spPr>
          <a:xfrm>
            <a:off x="1181100" y="2473325"/>
            <a:ext cx="9425940" cy="2861310"/>
          </a:xfrm>
          <a:prstGeom prst="rect">
            <a:avLst/>
          </a:prstGeom>
          <a:noFill/>
          <a:ln>
            <a:solidFill>
              <a:schemeClr val="bg1">
                <a:lumMod val="75000"/>
              </a:schemeClr>
            </a:solidFill>
          </a:ln>
        </p:spPr>
        <p:txBody>
          <a:bodyPr wrap="square" rtlCol="0" anchor="t">
            <a:spAutoFit/>
          </a:bodyPr>
          <a:lstStyle/>
          <a:p>
            <a:pPr marL="0" lvl="0" indent="0" algn="l" fontAlgn="auto">
              <a:lnSpc>
                <a:spcPct val="150000"/>
              </a:lnSpc>
              <a:spcBef>
                <a:spcPct val="0"/>
              </a:spcBef>
              <a:buNone/>
            </a:pPr>
            <a:r>
              <a:rPr lang="en-US" sz="2400" dirty="0">
                <a:latin typeface="华文楷体" panose="02010600040101010101" charset="-122"/>
                <a:ea typeface="华文楷体" panose="02010600040101010101" charset="-122"/>
                <a:sym typeface="+mn-ea"/>
              </a:rPr>
              <a:t>1. </a:t>
            </a:r>
            <a:r>
              <a:rPr lang="zh-CN" altLang="en-US" sz="2400" dirty="0">
                <a:latin typeface="华文楷体" panose="02010600040101010101" charset="-122"/>
                <a:ea typeface="华文楷体" panose="02010600040101010101" charset="-122"/>
                <a:sym typeface="+mn-ea"/>
              </a:rPr>
              <a:t>把管理的重点</a:t>
            </a:r>
            <a:r>
              <a:rPr lang="zh-CN" altLang="en-US" sz="2400" b="1" u="sng" dirty="0">
                <a:solidFill>
                  <a:srgbClr val="FF0000"/>
                </a:solidFill>
                <a:latin typeface="华文楷体" panose="02010600040101010101" charset="-122"/>
                <a:ea typeface="华文楷体" panose="02010600040101010101" charset="-122"/>
                <a:sym typeface="+mn-ea"/>
              </a:rPr>
              <a:t>从重视人</a:t>
            </a:r>
            <a:r>
              <a:rPr lang="zh-CN" altLang="en-US" sz="2400" dirty="0">
                <a:latin typeface="华文楷体" panose="02010600040101010101" charset="-122"/>
                <a:ea typeface="华文楷体" panose="02010600040101010101" charset="-122"/>
                <a:sym typeface="+mn-ea"/>
              </a:rPr>
              <a:t>的因素</a:t>
            </a:r>
            <a:r>
              <a:rPr lang="zh-CN" altLang="en-US" sz="2400" b="1" u="sng" dirty="0">
                <a:solidFill>
                  <a:srgbClr val="FF0000"/>
                </a:solidFill>
                <a:latin typeface="华文楷体" panose="02010600040101010101" charset="-122"/>
                <a:ea typeface="华文楷体" panose="02010600040101010101" charset="-122"/>
                <a:sym typeface="+mn-ea"/>
              </a:rPr>
              <a:t>转移到重视工作环境</a:t>
            </a:r>
            <a:r>
              <a:rPr lang="zh-CN" altLang="en-US" sz="2400" dirty="0">
                <a:latin typeface="华文楷体" panose="02010600040101010101" charset="-122"/>
                <a:ea typeface="华文楷体" panose="02010600040101010101" charset="-122"/>
                <a:sym typeface="+mn-ea"/>
              </a:rPr>
              <a:t>上面。</a:t>
            </a:r>
            <a:endParaRPr lang="zh-CN" altLang="en-US" sz="2400" dirty="0">
              <a:latin typeface="华文楷体" panose="02010600040101010101" charset="-122"/>
              <a:ea typeface="华文楷体" panose="02010600040101010101" charset="-122"/>
            </a:endParaRPr>
          </a:p>
          <a:p>
            <a:pPr marL="0" lvl="0" indent="0" algn="l" fontAlgn="auto">
              <a:lnSpc>
                <a:spcPct val="150000"/>
              </a:lnSpc>
              <a:spcBef>
                <a:spcPct val="0"/>
              </a:spcBef>
              <a:buNone/>
            </a:pPr>
            <a:r>
              <a:rPr lang="en-US" altLang="zh-CN" sz="2400" dirty="0">
                <a:latin typeface="华文楷体" panose="02010600040101010101" charset="-122"/>
                <a:ea typeface="华文楷体" panose="02010600040101010101" charset="-122"/>
                <a:sym typeface="+mn-ea"/>
              </a:rPr>
              <a:t>2. </a:t>
            </a:r>
            <a:r>
              <a:rPr lang="zh-CN" altLang="en-US" sz="2400" dirty="0">
                <a:latin typeface="华文楷体" panose="02010600040101010101" charset="-122"/>
                <a:ea typeface="华文楷体" panose="02010600040101010101" charset="-122"/>
                <a:sym typeface="+mn-ea"/>
              </a:rPr>
              <a:t>只有</a:t>
            </a:r>
            <a:r>
              <a:rPr lang="zh-CN" altLang="en-US" sz="2400" b="1" u="sng" dirty="0">
                <a:solidFill>
                  <a:srgbClr val="FF0000"/>
                </a:solidFill>
                <a:latin typeface="华文楷体" panose="02010600040101010101" charset="-122"/>
                <a:ea typeface="华文楷体" panose="02010600040101010101" charset="-122"/>
                <a:sym typeface="+mn-ea"/>
              </a:rPr>
              <a:t>内在的激励</a:t>
            </a:r>
            <a:r>
              <a:rPr lang="zh-CN" altLang="en-US" sz="2400" dirty="0">
                <a:latin typeface="华文楷体" panose="02010600040101010101" charset="-122"/>
                <a:ea typeface="华文楷体" panose="02010600040101010101" charset="-122"/>
                <a:sym typeface="+mn-ea"/>
              </a:rPr>
              <a:t>才能从根本上满足人的自尊和自我实现的需要。</a:t>
            </a:r>
            <a:endParaRPr lang="zh-CN" altLang="en-US" sz="2400" b="1" u="sng" dirty="0">
              <a:latin typeface="华文楷体" panose="02010600040101010101" charset="-122"/>
              <a:ea typeface="华文楷体" panose="02010600040101010101" charset="-122"/>
              <a:sym typeface="+mn-ea"/>
            </a:endParaRPr>
          </a:p>
          <a:p>
            <a:pPr marL="0" lvl="0" indent="0" algn="l" fontAlgn="auto">
              <a:lnSpc>
                <a:spcPct val="150000"/>
              </a:lnSpc>
              <a:spcBef>
                <a:spcPct val="0"/>
              </a:spcBef>
              <a:buNone/>
            </a:pPr>
            <a:r>
              <a:rPr lang="en-US" altLang="zh-CN" sz="2400" dirty="0">
                <a:latin typeface="华文楷体" panose="02010600040101010101" charset="-122"/>
                <a:ea typeface="华文楷体" panose="02010600040101010101" charset="-122"/>
                <a:sym typeface="+mn-ea"/>
              </a:rPr>
              <a:t>3.</a:t>
            </a:r>
            <a:r>
              <a:rPr lang="en-US" altLang="zh-CN" sz="2400" b="1" u="sng" dirty="0">
                <a:solidFill>
                  <a:srgbClr val="FF0000"/>
                </a:solidFill>
                <a:latin typeface="华文楷体" panose="02010600040101010101" charset="-122"/>
                <a:ea typeface="华文楷体" panose="02010600040101010101" charset="-122"/>
                <a:sym typeface="+mn-ea"/>
              </a:rPr>
              <a:t> </a:t>
            </a:r>
            <a:r>
              <a:rPr lang="zh-CN" altLang="en-US" sz="2400" b="1" u="sng" dirty="0">
                <a:solidFill>
                  <a:srgbClr val="FF0000"/>
                </a:solidFill>
                <a:latin typeface="华文楷体" panose="02010600040101010101" charset="-122"/>
                <a:ea typeface="华文楷体" panose="02010600040101010101" charset="-122"/>
                <a:sym typeface="+mn-ea"/>
              </a:rPr>
              <a:t>权力下放</a:t>
            </a:r>
            <a:r>
              <a:rPr lang="zh-CN" altLang="en-US" sz="2400" dirty="0">
                <a:latin typeface="华文楷体" panose="02010600040101010101" charset="-122"/>
                <a:ea typeface="华文楷体" panose="02010600040101010101" charset="-122"/>
                <a:sym typeface="+mn-ea"/>
              </a:rPr>
              <a:t>，建立参与决策制度。</a:t>
            </a:r>
            <a:endParaRPr lang="zh-CN" altLang="en-US" sz="2400" dirty="0">
              <a:latin typeface="华文楷体" panose="02010600040101010101" charset="-122"/>
              <a:ea typeface="华文楷体" panose="02010600040101010101" charset="-122"/>
            </a:endParaRPr>
          </a:p>
          <a:p>
            <a:pPr marL="0" lvl="0" indent="0" algn="l" fontAlgn="auto">
              <a:lnSpc>
                <a:spcPct val="150000"/>
              </a:lnSpc>
              <a:spcBef>
                <a:spcPct val="0"/>
              </a:spcBef>
              <a:buNone/>
            </a:pPr>
            <a:r>
              <a:rPr lang="en-US" altLang="zh-CN" sz="2400" dirty="0">
                <a:latin typeface="华文楷体" panose="02010600040101010101" charset="-122"/>
                <a:ea typeface="华文楷体" panose="02010600040101010101" charset="-122"/>
                <a:sym typeface="+mn-ea"/>
              </a:rPr>
              <a:t>4. 管理者</a:t>
            </a:r>
            <a:r>
              <a:rPr lang="zh-CN" altLang="en-US" sz="2400" dirty="0">
                <a:latin typeface="华文楷体" panose="02010600040101010101" charset="-122"/>
                <a:ea typeface="华文楷体" panose="02010600040101010101" charset="-122"/>
                <a:sym typeface="+mn-ea"/>
              </a:rPr>
              <a:t>应</a:t>
            </a:r>
            <a:r>
              <a:rPr lang="en-US" altLang="zh-CN" sz="2400" dirty="0">
                <a:latin typeface="华文楷体" panose="02010600040101010101" charset="-122"/>
                <a:ea typeface="华文楷体" panose="02010600040101010101" charset="-122"/>
                <a:sym typeface="+mn-ea"/>
              </a:rPr>
              <a:t>尽可能为员工充分发挥自己的才能</a:t>
            </a:r>
            <a:r>
              <a:rPr lang="en-US" altLang="zh-CN" sz="2400" b="1" u="sng" dirty="0">
                <a:solidFill>
                  <a:srgbClr val="FF0000"/>
                </a:solidFill>
                <a:latin typeface="华文楷体" panose="02010600040101010101" charset="-122"/>
                <a:ea typeface="华文楷体" panose="02010600040101010101" charset="-122"/>
                <a:sym typeface="+mn-ea"/>
              </a:rPr>
              <a:t>创造良好的条件</a:t>
            </a:r>
            <a:r>
              <a:rPr lang="en-US" altLang="zh-CN" sz="2400" dirty="0">
                <a:latin typeface="华文楷体" panose="02010600040101010101" charset="-122"/>
                <a:ea typeface="华文楷体" panose="02010600040101010101" charset="-122"/>
                <a:sym typeface="+mn-ea"/>
              </a:rPr>
              <a:t>，</a:t>
            </a:r>
            <a:r>
              <a:rPr lang="en-US" altLang="zh-CN" sz="2400" b="1" u="sng" dirty="0">
                <a:solidFill>
                  <a:srgbClr val="FF0000"/>
                </a:solidFill>
                <a:latin typeface="华文楷体" panose="02010600040101010101" charset="-122"/>
                <a:ea typeface="华文楷体" panose="02010600040101010101" charset="-122"/>
                <a:sym typeface="+mn-ea"/>
              </a:rPr>
              <a:t>减少和消除障碍</a:t>
            </a:r>
            <a:r>
              <a:rPr lang="zh-CN" altLang="en-US" sz="2400" dirty="0">
                <a:latin typeface="华文楷体" panose="02010600040101010101" charset="-122"/>
                <a:ea typeface="华文楷体" panose="02010600040101010101" charset="-122"/>
                <a:sym typeface="+mn-ea"/>
              </a:rPr>
              <a:t>。</a:t>
            </a:r>
            <a:endParaRPr lang="zh-CN" altLang="en-US" sz="2400" dirty="0">
              <a:latin typeface="华文楷体" panose="02010600040101010101" charset="-122"/>
              <a:ea typeface="华文楷体" panose="02010600040101010101" charset="-122"/>
              <a:sym typeface="+mn-ea"/>
            </a:endParaRPr>
          </a:p>
        </p:txBody>
      </p:sp>
      <p:grpSp>
        <p:nvGrpSpPr>
          <p:cNvPr id="26" name="组合 25"/>
          <p:cNvGrpSpPr/>
          <p:nvPr/>
        </p:nvGrpSpPr>
        <p:grpSpPr>
          <a:xfrm>
            <a:off x="7795968" y="111760"/>
            <a:ext cx="4394128" cy="1642110"/>
            <a:chOff x="12700" y="92"/>
            <a:chExt cx="6497" cy="2586"/>
          </a:xfrm>
        </p:grpSpPr>
        <p:grpSp>
          <p:nvGrpSpPr>
            <p:cNvPr id="27" name="组合 26"/>
            <p:cNvGrpSpPr/>
            <p:nvPr/>
          </p:nvGrpSpPr>
          <p:grpSpPr>
            <a:xfrm>
              <a:off x="14341" y="92"/>
              <a:ext cx="4856" cy="1848"/>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39" name="组合 38"/>
            <p:cNvGrpSpPr/>
            <p:nvPr/>
          </p:nvGrpSpPr>
          <p:grpSpPr>
            <a:xfrm>
              <a:off x="12700" y="2298"/>
              <a:ext cx="6497" cy="380"/>
              <a:chOff x="5518" y="7583"/>
              <a:chExt cx="10570" cy="1066"/>
            </a:xfrm>
          </p:grpSpPr>
          <p:sp>
            <p:nvSpPr>
              <p:cNvPr id="40" name="文本框 39"/>
              <p:cNvSpPr txBox="1"/>
              <p:nvPr>
                <p:custDataLst>
                  <p:tags r:id="rId1"/>
                </p:custDataLst>
              </p:nvPr>
            </p:nvSpPr>
            <p:spPr>
              <a:xfrm>
                <a:off x="5518" y="7583"/>
                <a:ext cx="2086" cy="1018"/>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提出者</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1" name="文本框 40"/>
              <p:cNvSpPr txBox="1"/>
              <p:nvPr>
                <p:custDataLst>
                  <p:tags r:id="rId2"/>
                </p:custDataLst>
              </p:nvPr>
            </p:nvSpPr>
            <p:spPr>
              <a:xfrm>
                <a:off x="11712" y="7583"/>
                <a:ext cx="437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基于该假设的管理</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2" name="文本框 41"/>
              <p:cNvSpPr txBox="1"/>
              <p:nvPr>
                <p:custDataLst>
                  <p:tags r:id="rId3"/>
                </p:custDataLst>
              </p:nvPr>
            </p:nvSpPr>
            <p:spPr>
              <a:xfrm>
                <a:off x="9276" y="7583"/>
                <a:ext cx="275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基本观点</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3" name="文本框 42"/>
              <p:cNvSpPr txBox="1"/>
              <p:nvPr>
                <p:custDataLst>
                  <p:tags r:id="rId4"/>
                </p:custDataLst>
              </p:nvPr>
            </p:nvSpPr>
            <p:spPr>
              <a:xfrm>
                <a:off x="7160" y="7583"/>
                <a:ext cx="2689" cy="106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假设起源</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grpSp>
      </p:grpSp>
      <p:sp>
        <p:nvSpPr>
          <p:cNvPr id="4" name="文本框 3"/>
          <p:cNvSpPr txBox="1"/>
          <p:nvPr/>
        </p:nvSpPr>
        <p:spPr>
          <a:xfrm>
            <a:off x="1044575" y="1985645"/>
            <a:ext cx="3103245" cy="460375"/>
          </a:xfrm>
          <a:prstGeom prst="rect">
            <a:avLst/>
          </a:prstGeom>
          <a:noFill/>
        </p:spPr>
        <p:txBody>
          <a:bodyPr wrap="square" rtlCol="0">
            <a:spAutoFit/>
          </a:bodyPr>
          <a:lstStyle/>
          <a:p>
            <a:r>
              <a:rPr lang="zh-CN" altLang="en-US" sz="2400" b="1">
                <a:latin typeface="+mn-ea"/>
              </a:rPr>
              <a:t>基于该假设的管理：</a:t>
            </a:r>
            <a:endParaRPr lang="zh-CN" altLang="en-US" sz="2400" b="1">
              <a:latin typeface="+mn-ea"/>
            </a:endParaRPr>
          </a:p>
        </p:txBody>
      </p:sp>
      <p:sp>
        <p:nvSpPr>
          <p:cNvPr id="5"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1.1.3“ </a:t>
            </a:r>
            <a:r>
              <a:rPr lang="zh-CN" altLang="en-US"/>
              <a:t>自我实现</a:t>
            </a:r>
            <a:r>
              <a:t>人”假设</a:t>
            </a:r>
          </a:p>
        </p:txBody>
      </p:sp>
      <p:sp>
        <p:nvSpPr>
          <p:cNvPr id="3" name="文本框 2"/>
          <p:cNvSpPr txBox="1"/>
          <p:nvPr/>
        </p:nvSpPr>
        <p:spPr>
          <a:xfrm>
            <a:off x="-24130" y="-31750"/>
            <a:ext cx="459359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1.1.3.2基于“自我实现人”假设的管理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endParaRPr lang="zh-CN" altLang="en-US" sz="2400">
              <a:sym typeface="+mn-ea"/>
            </a:endParaRPr>
          </a:p>
          <a:p>
            <a:endParaRPr lang="zh-CN" altLang="en-US" sz="2400">
              <a:sym typeface="+mn-ea"/>
            </a:endParaRPr>
          </a:p>
        </p:txBody>
      </p:sp>
      <p:grpSp>
        <p:nvGrpSpPr>
          <p:cNvPr id="13" name="组合 12"/>
          <p:cNvGrpSpPr/>
          <p:nvPr/>
        </p:nvGrpSpPr>
        <p:grpSpPr>
          <a:xfrm>
            <a:off x="1289050" y="1885315"/>
            <a:ext cx="8296910" cy="1035050"/>
            <a:chOff x="1571" y="3809"/>
            <a:chExt cx="13066" cy="1630"/>
          </a:xfrm>
        </p:grpSpPr>
        <p:cxnSp>
          <p:nvCxnSpPr>
            <p:cNvPr id="5" name="直接连接符 4"/>
            <p:cNvCxnSpPr/>
            <p:nvPr>
              <p:custDataLst>
                <p:tags r:id="rId1"/>
              </p:custDataLst>
            </p:nvPr>
          </p:nvCxnSpPr>
          <p:spPr>
            <a:xfrm flipV="1">
              <a:off x="2136" y="5386"/>
              <a:ext cx="12501"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grpSp>
          <p:nvGrpSpPr>
            <p:cNvPr id="14" name="组合 13"/>
            <p:cNvGrpSpPr/>
            <p:nvPr/>
          </p:nvGrpSpPr>
          <p:grpSpPr>
            <a:xfrm>
              <a:off x="1571" y="3809"/>
              <a:ext cx="11615" cy="1630"/>
              <a:chOff x="1571" y="3809"/>
              <a:chExt cx="11615" cy="1630"/>
            </a:xfrm>
          </p:grpSpPr>
          <p:sp>
            <p:nvSpPr>
              <p:cNvPr id="15" name="任意多边形 14"/>
              <p:cNvSpPr/>
              <p:nvPr>
                <p:custDataLst>
                  <p:tags r:id="rId2"/>
                </p:custDataLst>
              </p:nvPr>
            </p:nvSpPr>
            <p:spPr>
              <a:xfrm>
                <a:off x="7829"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6" name="文本框 15"/>
              <p:cNvSpPr txBox="1"/>
              <p:nvPr>
                <p:custDataLst>
                  <p:tags r:id="rId3"/>
                </p:custDataLst>
              </p:nvPr>
            </p:nvSpPr>
            <p:spPr>
              <a:xfrm>
                <a:off x="721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7" name="任意多边形 16"/>
              <p:cNvSpPr/>
              <p:nvPr>
                <p:custDataLst>
                  <p:tags r:id="rId4"/>
                </p:custDataLst>
              </p:nvPr>
            </p:nvSpPr>
            <p:spPr>
              <a:xfrm>
                <a:off x="11250"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8" name="文本框 17"/>
              <p:cNvSpPr txBox="1"/>
              <p:nvPr>
                <p:custDataLst>
                  <p:tags r:id="rId5"/>
                </p:custDataLst>
              </p:nvPr>
            </p:nvSpPr>
            <p:spPr>
              <a:xfrm>
                <a:off x="9877" y="3809"/>
                <a:ext cx="3309" cy="1018"/>
              </a:xfrm>
              <a:prstGeom prst="rect">
                <a:avLst/>
              </a:prstGeom>
              <a:noFill/>
            </p:spPr>
            <p:txBody>
              <a:bodyPr wrap="square" rtlCol="0" anchor="b" anchorCtr="0">
                <a:no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 name="任意多边形 19"/>
              <p:cNvSpPr/>
              <p:nvPr>
                <p:custDataLst>
                  <p:tags r:id="rId6"/>
                </p:custDataLst>
              </p:nvPr>
            </p:nvSpPr>
            <p:spPr>
              <a:xfrm>
                <a:off x="2136"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1" name="任意多边形 20"/>
              <p:cNvSpPr/>
              <p:nvPr>
                <p:custDataLst>
                  <p:tags r:id="rId7"/>
                </p:custDataLst>
              </p:nvPr>
            </p:nvSpPr>
            <p:spPr>
              <a:xfrm>
                <a:off x="5002"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2" name="文本框 21"/>
              <p:cNvSpPr txBox="1"/>
              <p:nvPr>
                <p:custDataLst>
                  <p:tags r:id="rId8"/>
                </p:custDataLst>
              </p:nvPr>
            </p:nvSpPr>
            <p:spPr>
              <a:xfrm>
                <a:off x="157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3" name="文本框 22"/>
              <p:cNvSpPr txBox="1"/>
              <p:nvPr>
                <p:custDataLst>
                  <p:tags r:id="rId9"/>
                </p:custDataLst>
              </p:nvPr>
            </p:nvSpPr>
            <p:spPr>
              <a:xfrm>
                <a:off x="424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sp>
        <p:nvSpPr>
          <p:cNvPr id="24" name="文本框 23"/>
          <p:cNvSpPr txBox="1"/>
          <p:nvPr/>
        </p:nvSpPr>
        <p:spPr>
          <a:xfrm>
            <a:off x="1490980" y="3272155"/>
            <a:ext cx="8771890" cy="2861310"/>
          </a:xfrm>
          <a:prstGeom prst="rect">
            <a:avLst/>
          </a:prstGeom>
          <a:noFill/>
          <a:ln>
            <a:noFill/>
          </a:ln>
        </p:spPr>
        <p:txBody>
          <a:bodyPr wrap="square" rtlCol="0" anchor="t">
            <a:spAutoFit/>
          </a:bodyPr>
          <a:lstStyle/>
          <a:p>
            <a:pPr marL="0" lvl="0" indent="0" algn="l" fontAlgn="auto">
              <a:lnSpc>
                <a:spcPct val="150000"/>
              </a:lnSpc>
              <a:spcBef>
                <a:spcPct val="0"/>
              </a:spcBef>
              <a:buNone/>
            </a:pPr>
            <a:r>
              <a:rPr lang="en-US" sz="2400" dirty="0">
                <a:solidFill>
                  <a:schemeClr val="tx1">
                    <a:lumMod val="95000"/>
                    <a:lumOff val="5000"/>
                  </a:schemeClr>
                </a:solidFill>
                <a:latin typeface="华文楷体" panose="02010600040101010101" charset="-122"/>
                <a:ea typeface="华文楷体" panose="02010600040101010101" charset="-122"/>
                <a:sym typeface="+mn-ea"/>
              </a:rPr>
              <a:t>1.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把管理的重点</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从重视人</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的因素</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转移到重视【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上面。</a:t>
            </a:r>
            <a:endParaRPr lang="zh-CN" altLang="en-US" sz="2400" dirty="0">
              <a:solidFill>
                <a:schemeClr val="tx1">
                  <a:lumMod val="95000"/>
                  <a:lumOff val="5000"/>
                </a:schemeClr>
              </a:solidFill>
              <a:latin typeface="华文楷体" panose="02010600040101010101" charset="-122"/>
              <a:ea typeface="华文楷体" panose="02010600040101010101" charset="-122"/>
            </a:endParaRPr>
          </a:p>
          <a:p>
            <a:pPr marL="0" lvl="0" indent="0" algn="l" fontAlgn="auto">
              <a:lnSpc>
                <a:spcPct val="15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2.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只有</a:t>
            </a:r>
            <a:r>
              <a:rPr lang="zh-CN" altLang="en-US" sz="2400" u="sng" dirty="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激励</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才能从根本上满足人的自尊和自我实现的需要。</a:t>
            </a:r>
            <a:endParaRPr lang="zh-CN" altLang="en-US" sz="2400" dirty="0">
              <a:solidFill>
                <a:schemeClr val="tx1">
                  <a:lumMod val="95000"/>
                  <a:lumOff val="5000"/>
                </a:schemeClr>
              </a:solidFill>
              <a:latin typeface="华文楷体" panose="02010600040101010101" charset="-122"/>
              <a:ea typeface="华文楷体" panose="02010600040101010101" charset="-122"/>
              <a:sym typeface="+mn-ea"/>
            </a:endParaRPr>
          </a:p>
          <a:p>
            <a:pPr marL="0" lvl="0" indent="0" algn="l" fontAlgn="auto">
              <a:lnSpc>
                <a:spcPct val="15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3.</a:t>
            </a:r>
            <a:r>
              <a:rPr lang="en-US" altLang="zh-CN" sz="2400" b="1" u="sng" dirty="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，建立参与决策制度。</a:t>
            </a:r>
            <a:endParaRPr lang="zh-CN" altLang="en-US" sz="2400" dirty="0">
              <a:solidFill>
                <a:schemeClr val="tx1">
                  <a:lumMod val="95000"/>
                  <a:lumOff val="5000"/>
                </a:schemeClr>
              </a:solidFill>
              <a:latin typeface="华文楷体" panose="02010600040101010101" charset="-122"/>
              <a:ea typeface="华文楷体" panose="02010600040101010101" charset="-122"/>
            </a:endParaRPr>
          </a:p>
          <a:p>
            <a:pPr marL="0" lvl="0" indent="0" algn="l" fontAlgn="auto">
              <a:lnSpc>
                <a:spcPct val="15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4. 管理者</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应</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尽可能为员工充分发挥自己的才能</a:t>
            </a:r>
            <a:r>
              <a:rPr lang="en-US" altLang="zh-CN" sz="2400" b="1" u="sng" dirty="0">
                <a:solidFill>
                  <a:schemeClr val="tx1">
                    <a:lumMod val="95000"/>
                    <a:lumOff val="5000"/>
                  </a:schemeClr>
                </a:solidFill>
                <a:latin typeface="华文楷体" panose="02010600040101010101" charset="-122"/>
                <a:ea typeface="华文楷体" panose="02010600040101010101" charset="-122"/>
                <a:sym typeface="+mn-ea"/>
              </a:rPr>
              <a:t>创造良好的条件</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endParaRPr lang="en-US" altLang="zh-CN" sz="2400" dirty="0">
              <a:solidFill>
                <a:schemeClr val="tx1">
                  <a:lumMod val="95000"/>
                  <a:lumOff val="5000"/>
                </a:schemeClr>
              </a:solidFill>
              <a:latin typeface="华文楷体" panose="02010600040101010101" charset="-122"/>
              <a:ea typeface="华文楷体" panose="02010600040101010101" charset="-122"/>
              <a:sym typeface="+mn-ea"/>
            </a:endParaRPr>
          </a:p>
          <a:p>
            <a:pPr marL="0" lvl="0" indent="0" algn="l" fontAlgn="auto">
              <a:lnSpc>
                <a:spcPct val="15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   </a:t>
            </a:r>
            <a:r>
              <a:rPr lang="en-US" altLang="zh-CN" sz="2400" b="1" u="sng" dirty="0">
                <a:solidFill>
                  <a:schemeClr val="tx1">
                    <a:lumMod val="95000"/>
                    <a:lumOff val="5000"/>
                  </a:schemeClr>
                </a:solidFill>
                <a:latin typeface="华文楷体" panose="02010600040101010101" charset="-122"/>
                <a:ea typeface="华文楷体" panose="02010600040101010101" charset="-122"/>
                <a:sym typeface="+mn-ea"/>
              </a:rPr>
              <a:t>减少和消除障碍</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a:t>
            </a:r>
            <a:endParaRPr lang="zh-CN" altLang="en-US" sz="2400" dirty="0">
              <a:solidFill>
                <a:schemeClr val="tx1">
                  <a:lumMod val="95000"/>
                  <a:lumOff val="5000"/>
                </a:schemeClr>
              </a:solidFill>
              <a:latin typeface="华文楷体" panose="02010600040101010101" charset="-122"/>
              <a:ea typeface="华文楷体" panose="02010600040101010101" charset="-122"/>
              <a:sym typeface="+mn-ea"/>
            </a:endParaRPr>
          </a:p>
        </p:txBody>
      </p:sp>
      <p:grpSp>
        <p:nvGrpSpPr>
          <p:cNvPr id="26" name="组合 25"/>
          <p:cNvGrpSpPr/>
          <p:nvPr/>
        </p:nvGrpSpPr>
        <p:grpSpPr>
          <a:xfrm>
            <a:off x="7792720" y="111760"/>
            <a:ext cx="4397375" cy="1642110"/>
            <a:chOff x="12700" y="92"/>
            <a:chExt cx="6497" cy="2586"/>
          </a:xfrm>
        </p:grpSpPr>
        <p:grpSp>
          <p:nvGrpSpPr>
            <p:cNvPr id="27" name="组合 26"/>
            <p:cNvGrpSpPr/>
            <p:nvPr/>
          </p:nvGrpSpPr>
          <p:grpSpPr>
            <a:xfrm>
              <a:off x="14341" y="92"/>
              <a:ext cx="4856" cy="1848"/>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39" name="组合 38"/>
            <p:cNvGrpSpPr/>
            <p:nvPr/>
          </p:nvGrpSpPr>
          <p:grpSpPr>
            <a:xfrm>
              <a:off x="12700" y="2298"/>
              <a:ext cx="6497" cy="380"/>
              <a:chOff x="5518" y="7583"/>
              <a:chExt cx="10570" cy="1066"/>
            </a:xfrm>
          </p:grpSpPr>
          <p:sp>
            <p:nvSpPr>
              <p:cNvPr id="40" name="文本框 39"/>
              <p:cNvSpPr txBox="1"/>
              <p:nvPr>
                <p:custDataLst>
                  <p:tags r:id="rId10"/>
                </p:custDataLst>
              </p:nvPr>
            </p:nvSpPr>
            <p:spPr>
              <a:xfrm>
                <a:off x="5518" y="7583"/>
                <a:ext cx="2086" cy="1018"/>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提出者</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1" name="文本框 40"/>
              <p:cNvSpPr txBox="1"/>
              <p:nvPr>
                <p:custDataLst>
                  <p:tags r:id="rId11"/>
                </p:custDataLst>
              </p:nvPr>
            </p:nvSpPr>
            <p:spPr>
              <a:xfrm>
                <a:off x="11712" y="7583"/>
                <a:ext cx="437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基于该假设的管理</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2" name="文本框 41"/>
              <p:cNvSpPr txBox="1"/>
              <p:nvPr>
                <p:custDataLst>
                  <p:tags r:id="rId12"/>
                </p:custDataLst>
              </p:nvPr>
            </p:nvSpPr>
            <p:spPr>
              <a:xfrm>
                <a:off x="9276" y="7583"/>
                <a:ext cx="275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基本观点</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3" name="文本框 42"/>
              <p:cNvSpPr txBox="1"/>
              <p:nvPr>
                <p:custDataLst>
                  <p:tags r:id="rId13"/>
                </p:custDataLst>
              </p:nvPr>
            </p:nvSpPr>
            <p:spPr>
              <a:xfrm>
                <a:off x="7160" y="7583"/>
                <a:ext cx="2689" cy="106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假设起源</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grpSp>
      </p:grpSp>
      <p:sp>
        <p:nvSpPr>
          <p:cNvPr id="4"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1.1.3“ </a:t>
            </a:r>
            <a:r>
              <a:rPr lang="zh-CN" altLang="en-US"/>
              <a:t>自我实现</a:t>
            </a:r>
            <a:r>
              <a:t>人”假设</a:t>
            </a:r>
          </a:p>
        </p:txBody>
      </p:sp>
      <p:sp>
        <p:nvSpPr>
          <p:cNvPr id="3" name="文本框 2"/>
          <p:cNvSpPr txBox="1"/>
          <p:nvPr/>
        </p:nvSpPr>
        <p:spPr>
          <a:xfrm>
            <a:off x="-24130" y="-31750"/>
            <a:ext cx="459359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1.1.3.2基于“自我实现人”假设的管理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endParaRPr lang="zh-CN" altLang="en-US" sz="2400">
              <a:sym typeface="+mn-ea"/>
            </a:endParaRPr>
          </a:p>
          <a:p>
            <a:endParaRPr lang="zh-CN" altLang="en-US" sz="2400">
              <a:sym typeface="+mn-ea"/>
            </a:endParaRPr>
          </a:p>
        </p:txBody>
      </p:sp>
      <p:grpSp>
        <p:nvGrpSpPr>
          <p:cNvPr id="13" name="组合 12"/>
          <p:cNvGrpSpPr/>
          <p:nvPr/>
        </p:nvGrpSpPr>
        <p:grpSpPr>
          <a:xfrm>
            <a:off x="1289050" y="1885315"/>
            <a:ext cx="8296910" cy="1035050"/>
            <a:chOff x="1571" y="3809"/>
            <a:chExt cx="13066" cy="1630"/>
          </a:xfrm>
        </p:grpSpPr>
        <p:cxnSp>
          <p:nvCxnSpPr>
            <p:cNvPr id="5" name="直接连接符 4"/>
            <p:cNvCxnSpPr/>
            <p:nvPr>
              <p:custDataLst>
                <p:tags r:id="rId1"/>
              </p:custDataLst>
            </p:nvPr>
          </p:nvCxnSpPr>
          <p:spPr>
            <a:xfrm flipV="1">
              <a:off x="2136" y="5386"/>
              <a:ext cx="12501"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grpSp>
          <p:nvGrpSpPr>
            <p:cNvPr id="14" name="组合 13"/>
            <p:cNvGrpSpPr/>
            <p:nvPr/>
          </p:nvGrpSpPr>
          <p:grpSpPr>
            <a:xfrm>
              <a:off x="1571" y="3809"/>
              <a:ext cx="11615" cy="1630"/>
              <a:chOff x="1571" y="3809"/>
              <a:chExt cx="11615" cy="1630"/>
            </a:xfrm>
          </p:grpSpPr>
          <p:sp>
            <p:nvSpPr>
              <p:cNvPr id="15" name="任意多边形 14"/>
              <p:cNvSpPr/>
              <p:nvPr>
                <p:custDataLst>
                  <p:tags r:id="rId2"/>
                </p:custDataLst>
              </p:nvPr>
            </p:nvSpPr>
            <p:spPr>
              <a:xfrm>
                <a:off x="7829"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6" name="文本框 15"/>
              <p:cNvSpPr txBox="1"/>
              <p:nvPr>
                <p:custDataLst>
                  <p:tags r:id="rId3"/>
                </p:custDataLst>
              </p:nvPr>
            </p:nvSpPr>
            <p:spPr>
              <a:xfrm>
                <a:off x="721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7" name="任意多边形 16"/>
              <p:cNvSpPr/>
              <p:nvPr>
                <p:custDataLst>
                  <p:tags r:id="rId4"/>
                </p:custDataLst>
              </p:nvPr>
            </p:nvSpPr>
            <p:spPr>
              <a:xfrm>
                <a:off x="11250" y="4953"/>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18" name="文本框 17"/>
              <p:cNvSpPr txBox="1"/>
              <p:nvPr>
                <p:custDataLst>
                  <p:tags r:id="rId5"/>
                </p:custDataLst>
              </p:nvPr>
            </p:nvSpPr>
            <p:spPr>
              <a:xfrm>
                <a:off x="9877" y="3809"/>
                <a:ext cx="3309" cy="1018"/>
              </a:xfrm>
              <a:prstGeom prst="rect">
                <a:avLst/>
              </a:prstGeom>
              <a:noFill/>
            </p:spPr>
            <p:txBody>
              <a:bodyPr wrap="square" rtlCol="0" anchor="b" anchorCtr="0">
                <a:no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0" name="任意多边形 19"/>
              <p:cNvSpPr/>
              <p:nvPr>
                <p:custDataLst>
                  <p:tags r:id="rId6"/>
                </p:custDataLst>
              </p:nvPr>
            </p:nvSpPr>
            <p:spPr>
              <a:xfrm>
                <a:off x="2136"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1" name="任意多边形 20"/>
              <p:cNvSpPr/>
              <p:nvPr>
                <p:custDataLst>
                  <p:tags r:id="rId7"/>
                </p:custDataLst>
              </p:nvPr>
            </p:nvSpPr>
            <p:spPr>
              <a:xfrm>
                <a:off x="5002" y="49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chemeClr val="bg1">
                  <a:lumMod val="85000"/>
                </a:schemeClr>
              </a:solidFill>
              <a:ln>
                <a:solidFill>
                  <a:schemeClr val="bg1">
                    <a:lumMod val="85000"/>
                  </a:schemeClr>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a:solidFill>
                    <a:srgbClr val="3F4143"/>
                  </a:solidFill>
                  <a:sym typeface="Arial" panose="020B0604020202090204" pitchFamily="34" charset="0"/>
                </a:endParaRPr>
              </a:p>
            </p:txBody>
          </p:sp>
          <p:sp>
            <p:nvSpPr>
              <p:cNvPr id="22" name="文本框 21"/>
              <p:cNvSpPr txBox="1"/>
              <p:nvPr>
                <p:custDataLst>
                  <p:tags r:id="rId8"/>
                </p:custDataLst>
              </p:nvPr>
            </p:nvSpPr>
            <p:spPr>
              <a:xfrm>
                <a:off x="157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3" name="文本框 22"/>
              <p:cNvSpPr txBox="1"/>
              <p:nvPr>
                <p:custDataLst>
                  <p:tags r:id="rId9"/>
                </p:custDataLst>
              </p:nvPr>
            </p:nvSpPr>
            <p:spPr>
              <a:xfrm>
                <a:off x="4241" y="3809"/>
                <a:ext cx="2086" cy="1018"/>
              </a:xfrm>
              <a:prstGeom prst="rect">
                <a:avLst/>
              </a:prstGeom>
              <a:noFill/>
            </p:spPr>
            <p:txBody>
              <a:bodyPr wrap="square" rtlCol="0" anchor="b" anchorCtr="0">
                <a:noAutofit/>
              </a:bodyPr>
              <a:lstStyle/>
              <a:p>
                <a:pPr algn="ctr"/>
                <a:r>
                  <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dirty="0">
                  <a:solidFill>
                    <a:schemeClr val="bg1">
                      <a:lumMod val="8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grpSp>
      </p:grpSp>
      <p:sp>
        <p:nvSpPr>
          <p:cNvPr id="24" name="文本框 23"/>
          <p:cNvSpPr txBox="1"/>
          <p:nvPr/>
        </p:nvSpPr>
        <p:spPr>
          <a:xfrm>
            <a:off x="1515109" y="2920365"/>
            <a:ext cx="9278582" cy="2809552"/>
          </a:xfrm>
          <a:prstGeom prst="rect">
            <a:avLst/>
          </a:prstGeom>
          <a:noFill/>
          <a:ln>
            <a:noFill/>
          </a:ln>
        </p:spPr>
        <p:txBody>
          <a:bodyPr wrap="square" rtlCol="0" anchor="t">
            <a:spAutoFit/>
          </a:bodyPr>
          <a:lstStyle/>
          <a:p>
            <a:pPr marL="0" lvl="0" indent="0" algn="l" fontAlgn="auto">
              <a:lnSpc>
                <a:spcPct val="150000"/>
              </a:lnSpc>
              <a:spcBef>
                <a:spcPct val="0"/>
              </a:spcBef>
              <a:buNone/>
            </a:pPr>
            <a:r>
              <a:rPr lang="en-US" sz="2400" dirty="0">
                <a:solidFill>
                  <a:schemeClr val="tx1">
                    <a:lumMod val="95000"/>
                    <a:lumOff val="5000"/>
                  </a:schemeClr>
                </a:solidFill>
                <a:latin typeface="华文楷体" panose="02010600040101010101" charset="-122"/>
                <a:ea typeface="华文楷体" panose="02010600040101010101" charset="-122"/>
                <a:sym typeface="+mn-ea"/>
              </a:rPr>
              <a:t>1.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把管理的重点</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从重视人</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的因素</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转移到重视【</a:t>
            </a:r>
            <a:r>
              <a:rPr lang="zh-CN" altLang="en-US" sz="2400" b="1" u="sng" dirty="0">
                <a:solidFill>
                  <a:srgbClr val="FF0000"/>
                </a:solidFill>
                <a:latin typeface="华文楷体" panose="02010600040101010101" charset="-122"/>
                <a:ea typeface="华文楷体" panose="02010600040101010101" charset="-122"/>
                <a:sym typeface="+mn-ea"/>
              </a:rPr>
              <a:t>工作环境</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上面。</a:t>
            </a:r>
            <a:endParaRPr lang="zh-CN" altLang="en-US" sz="2400" dirty="0">
              <a:solidFill>
                <a:schemeClr val="tx1">
                  <a:lumMod val="95000"/>
                  <a:lumOff val="5000"/>
                </a:schemeClr>
              </a:solidFill>
              <a:latin typeface="华文楷体" panose="02010600040101010101" charset="-122"/>
              <a:ea typeface="华文楷体" panose="02010600040101010101" charset="-122"/>
            </a:endParaRPr>
          </a:p>
          <a:p>
            <a:pPr marL="0" lvl="0" indent="0" algn="l" fontAlgn="auto">
              <a:lnSpc>
                <a:spcPct val="15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2.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只有</a:t>
            </a:r>
            <a:r>
              <a:rPr lang="zh-CN" altLang="en-US" sz="2400" u="sng"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b="1" u="sng" dirty="0">
                <a:solidFill>
                  <a:srgbClr val="FF0000"/>
                </a:solidFill>
                <a:latin typeface="华文楷体" panose="02010600040101010101" charset="-122"/>
                <a:ea typeface="华文楷体" panose="02010600040101010101" charset="-122"/>
                <a:sym typeface="+mn-ea"/>
              </a:rPr>
              <a:t>内在</a:t>
            </a:r>
            <a:r>
              <a:rPr lang="zh-CN" altLang="en-US" sz="2400" u="sng"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激励</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才能从根本上满足人的自尊和自我实现的需要。</a:t>
            </a:r>
            <a:endParaRPr lang="zh-CN" altLang="en-US" sz="2400" dirty="0">
              <a:solidFill>
                <a:schemeClr val="tx1">
                  <a:lumMod val="95000"/>
                  <a:lumOff val="5000"/>
                </a:schemeClr>
              </a:solidFill>
              <a:latin typeface="华文楷体" panose="02010600040101010101" charset="-122"/>
              <a:ea typeface="华文楷体" panose="02010600040101010101" charset="-122"/>
              <a:sym typeface="+mn-ea"/>
            </a:endParaRPr>
          </a:p>
          <a:p>
            <a:pPr marL="0" lvl="0" indent="0" algn="l" fontAlgn="auto">
              <a:lnSpc>
                <a:spcPct val="15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3.</a:t>
            </a:r>
            <a:r>
              <a:rPr lang="en-US" altLang="zh-CN" sz="2400" b="1" u="sng" dirty="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b="1" u="sng" dirty="0">
                <a:solidFill>
                  <a:srgbClr val="FF0000"/>
                </a:solidFill>
                <a:latin typeface="华文楷体" panose="02010600040101010101" charset="-122"/>
                <a:ea typeface="华文楷体" panose="02010600040101010101" charset="-122"/>
                <a:sym typeface="+mn-ea"/>
              </a:rPr>
              <a:t>参与管理</a:t>
            </a:r>
            <a:r>
              <a:rPr lang="zh-CN" altLang="en-US" sz="2400" b="1" u="sng"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，建立参与决策制度。</a:t>
            </a:r>
            <a:endParaRPr lang="zh-CN" altLang="en-US" sz="2400" dirty="0">
              <a:solidFill>
                <a:schemeClr val="tx1">
                  <a:lumMod val="95000"/>
                  <a:lumOff val="5000"/>
                </a:schemeClr>
              </a:solidFill>
              <a:latin typeface="华文楷体" panose="02010600040101010101" charset="-122"/>
              <a:ea typeface="华文楷体" panose="02010600040101010101" charset="-122"/>
            </a:endParaRPr>
          </a:p>
          <a:p>
            <a:pPr marL="0" lvl="0" indent="0" algn="l" fontAlgn="auto">
              <a:lnSpc>
                <a:spcPct val="15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4. 管理者</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应</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尽可能为员工充分发挥自己的才能</a:t>
            </a:r>
            <a:r>
              <a:rPr lang="en-US" altLang="zh-CN" sz="2400" b="1" u="sng" dirty="0">
                <a:solidFill>
                  <a:schemeClr val="tx1">
                    <a:lumMod val="95000"/>
                    <a:lumOff val="5000"/>
                  </a:schemeClr>
                </a:solidFill>
                <a:latin typeface="华文楷体" panose="02010600040101010101" charset="-122"/>
                <a:ea typeface="华文楷体" panose="02010600040101010101" charset="-122"/>
                <a:sym typeface="+mn-ea"/>
              </a:rPr>
              <a:t>创造良好的条件</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endParaRPr lang="en-US" altLang="zh-CN" sz="2400" dirty="0">
              <a:solidFill>
                <a:schemeClr val="tx1">
                  <a:lumMod val="95000"/>
                  <a:lumOff val="5000"/>
                </a:schemeClr>
              </a:solidFill>
              <a:latin typeface="华文楷体" panose="02010600040101010101" charset="-122"/>
              <a:ea typeface="华文楷体" panose="02010600040101010101" charset="-122"/>
              <a:sym typeface="+mn-ea"/>
            </a:endParaRPr>
          </a:p>
          <a:p>
            <a:pPr marL="0" lvl="0" indent="0" algn="l" fontAlgn="auto">
              <a:lnSpc>
                <a:spcPct val="150000"/>
              </a:lnSpc>
              <a:spcBef>
                <a:spcPct val="0"/>
              </a:spcBef>
              <a:buNone/>
            </a:pP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   </a:t>
            </a:r>
            <a:r>
              <a:rPr lang="en-US" altLang="zh-CN" sz="2400" b="1" u="sng" dirty="0">
                <a:solidFill>
                  <a:schemeClr val="tx1">
                    <a:lumMod val="95000"/>
                    <a:lumOff val="5000"/>
                  </a:schemeClr>
                </a:solidFill>
                <a:latin typeface="华文楷体" panose="02010600040101010101" charset="-122"/>
                <a:ea typeface="华文楷体" panose="02010600040101010101" charset="-122"/>
                <a:sym typeface="+mn-ea"/>
              </a:rPr>
              <a:t>减少和消除障碍</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a:t>
            </a:r>
            <a:endParaRPr lang="zh-CN" altLang="en-US" sz="2400" dirty="0">
              <a:solidFill>
                <a:schemeClr val="tx1">
                  <a:lumMod val="95000"/>
                  <a:lumOff val="5000"/>
                </a:schemeClr>
              </a:solidFill>
              <a:latin typeface="华文楷体" panose="02010600040101010101" charset="-122"/>
              <a:ea typeface="华文楷体" panose="02010600040101010101" charset="-122"/>
              <a:sym typeface="+mn-ea"/>
            </a:endParaRPr>
          </a:p>
        </p:txBody>
      </p:sp>
      <p:grpSp>
        <p:nvGrpSpPr>
          <p:cNvPr id="26" name="组合 25"/>
          <p:cNvGrpSpPr/>
          <p:nvPr/>
        </p:nvGrpSpPr>
        <p:grpSpPr>
          <a:xfrm>
            <a:off x="7792720" y="111760"/>
            <a:ext cx="4397375" cy="1642110"/>
            <a:chOff x="12700" y="92"/>
            <a:chExt cx="6497" cy="2586"/>
          </a:xfrm>
        </p:grpSpPr>
        <p:grpSp>
          <p:nvGrpSpPr>
            <p:cNvPr id="27" name="组合 26"/>
            <p:cNvGrpSpPr/>
            <p:nvPr/>
          </p:nvGrpSpPr>
          <p:grpSpPr>
            <a:xfrm>
              <a:off x="14341" y="92"/>
              <a:ext cx="4856" cy="1848"/>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39" name="组合 38"/>
            <p:cNvGrpSpPr/>
            <p:nvPr/>
          </p:nvGrpSpPr>
          <p:grpSpPr>
            <a:xfrm>
              <a:off x="12700" y="2298"/>
              <a:ext cx="6497" cy="380"/>
              <a:chOff x="5518" y="7583"/>
              <a:chExt cx="10570" cy="1066"/>
            </a:xfrm>
          </p:grpSpPr>
          <p:sp>
            <p:nvSpPr>
              <p:cNvPr id="40" name="文本框 39"/>
              <p:cNvSpPr txBox="1"/>
              <p:nvPr>
                <p:custDataLst>
                  <p:tags r:id="rId10"/>
                </p:custDataLst>
              </p:nvPr>
            </p:nvSpPr>
            <p:spPr>
              <a:xfrm>
                <a:off x="5518" y="7583"/>
                <a:ext cx="2086" cy="1018"/>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提出者</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1" name="文本框 40"/>
              <p:cNvSpPr txBox="1"/>
              <p:nvPr>
                <p:custDataLst>
                  <p:tags r:id="rId11"/>
                </p:custDataLst>
              </p:nvPr>
            </p:nvSpPr>
            <p:spPr>
              <a:xfrm>
                <a:off x="11712" y="7583"/>
                <a:ext cx="437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基于该假设的管理</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2" name="文本框 41"/>
              <p:cNvSpPr txBox="1"/>
              <p:nvPr>
                <p:custDataLst>
                  <p:tags r:id="rId12"/>
                </p:custDataLst>
              </p:nvPr>
            </p:nvSpPr>
            <p:spPr>
              <a:xfrm>
                <a:off x="9276" y="7583"/>
                <a:ext cx="2756" cy="101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基本观点</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sp>
            <p:nvSpPr>
              <p:cNvPr id="43" name="文本框 42"/>
              <p:cNvSpPr txBox="1"/>
              <p:nvPr>
                <p:custDataLst>
                  <p:tags r:id="rId13"/>
                </p:custDataLst>
              </p:nvPr>
            </p:nvSpPr>
            <p:spPr>
              <a:xfrm>
                <a:off x="7160" y="7583"/>
                <a:ext cx="2689" cy="1066"/>
              </a:xfrm>
              <a:prstGeom prst="rect">
                <a:avLst/>
              </a:prstGeom>
              <a:noFill/>
            </p:spPr>
            <p:txBody>
              <a:bodyPr wrap="square" rtlCol="0" anchor="b" anchorCtr="0">
                <a:noAutofit/>
              </a:bodyPr>
              <a:lstStyle/>
              <a:p>
                <a:pPr algn="ctr"/>
                <a:r>
                  <a:rPr lang="zh-CN" altLang="en-US" sz="1400" b="1" dirty="0">
                    <a:latin typeface="华文楷体" panose="02010600040101010101" charset="-122"/>
                    <a:ea typeface="华文楷体" panose="02010600040101010101" charset="-122"/>
                    <a:sym typeface="Arial" panose="020B0604020202090204" pitchFamily="34" charset="0"/>
                  </a:rPr>
                  <a:t>假设起源</a:t>
                </a:r>
                <a:endParaRPr lang="zh-CN" altLang="en-US" sz="1400" b="1" dirty="0">
                  <a:latin typeface="华文楷体" panose="02010600040101010101" charset="-122"/>
                  <a:ea typeface="华文楷体" panose="02010600040101010101" charset="-122"/>
                  <a:sym typeface="Arial" panose="020B0604020202090204" pitchFamily="34" charset="0"/>
                </a:endParaRPr>
              </a:p>
            </p:txBody>
          </p:sp>
        </p:grpSp>
      </p:grpSp>
      <p:sp>
        <p:nvSpPr>
          <p:cNvPr id="4"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1.1.3“ </a:t>
            </a:r>
            <a:r>
              <a:rPr lang="zh-CN" altLang="en-US"/>
              <a:t>自我实现</a:t>
            </a:r>
            <a:r>
              <a:t>人”假设</a:t>
            </a:r>
          </a:p>
        </p:txBody>
      </p:sp>
      <p:sp>
        <p:nvSpPr>
          <p:cNvPr id="3" name="文本框 2"/>
          <p:cNvSpPr txBox="1"/>
          <p:nvPr/>
        </p:nvSpPr>
        <p:spPr>
          <a:xfrm>
            <a:off x="-24130" y="-31750"/>
            <a:ext cx="459359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1.1.3.2基于“自我实现人”假设的管理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p>
            <a:r>
              <a:rPr lang="zh-CN" altLang="en-US"/>
              <a:t>绪论</a:t>
            </a:r>
            <a:endParaRPr lang="zh-CN" altLang="en-US"/>
          </a:p>
        </p:txBody>
      </p:sp>
      <p:cxnSp>
        <p:nvCxnSpPr>
          <p:cNvPr id="7" name="曲线连接符 6"/>
          <p:cNvCxnSpPr>
            <a:stCxn id="27" idx="3"/>
            <a:endCxn id="8" idx="1"/>
          </p:cNvCxnSpPr>
          <p:nvPr/>
        </p:nvCxnSpPr>
        <p:spPr>
          <a:xfrm flipV="1">
            <a:off x="3684270" y="2420620"/>
            <a:ext cx="668020" cy="970280"/>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299335" y="2186305"/>
            <a:ext cx="6924675" cy="2419985"/>
            <a:chOff x="3200" y="3802"/>
            <a:chExt cx="10905" cy="3811"/>
          </a:xfrm>
        </p:grpSpPr>
        <p:sp>
          <p:nvSpPr>
            <p:cNvPr id="27" name="圆角矩形 26"/>
            <p:cNvSpPr/>
            <p:nvPr/>
          </p:nvSpPr>
          <p:spPr>
            <a:xfrm>
              <a:off x="3200" y="5301"/>
              <a:ext cx="2181"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ts val="3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绪论</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圆角矩形 42"/>
            <p:cNvSpPr/>
            <p:nvPr/>
          </p:nvSpPr>
          <p:spPr>
            <a:xfrm>
              <a:off x="6433" y="5301"/>
              <a:ext cx="7671"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7"/>
            <p:cNvSpPr/>
            <p:nvPr/>
          </p:nvSpPr>
          <p:spPr>
            <a:xfrm>
              <a:off x="6433" y="3802"/>
              <a:ext cx="7671" cy="7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组织行为学的概念和研究内容</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7672"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组织行为学的研究过程与研究方法</a:t>
              </a:r>
              <a:endParaRPr lang="zh-CN" altLang="en-US" sz="2000" spc="-4"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699"/>
              <a:ext cx="1052" cy="151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曲线连接符 6"/>
          <p:cNvCxnSpPr>
            <a:stCxn id="27" idx="3"/>
            <a:endCxn id="8" idx="1"/>
          </p:cNvCxnSpPr>
          <p:nvPr/>
        </p:nvCxnSpPr>
        <p:spPr>
          <a:xfrm flipV="1">
            <a:off x="2930087" y="2407619"/>
            <a:ext cx="623840" cy="877394"/>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54610" y="1085215"/>
            <a:ext cx="10098058" cy="3181350"/>
            <a:chOff x="86" y="1709"/>
            <a:chExt cx="14336" cy="5010"/>
          </a:xfrm>
        </p:grpSpPr>
        <p:grpSp>
          <p:nvGrpSpPr>
            <p:cNvPr id="30" name="组合 29"/>
            <p:cNvGrpSpPr/>
            <p:nvPr/>
          </p:nvGrpSpPr>
          <p:grpSpPr>
            <a:xfrm>
              <a:off x="86" y="1709"/>
              <a:ext cx="14337" cy="5011"/>
              <a:chOff x="86" y="1709"/>
              <a:chExt cx="14337" cy="5011"/>
            </a:xfrm>
          </p:grpSpPr>
          <p:grpSp>
            <p:nvGrpSpPr>
              <p:cNvPr id="14" name="组合 13"/>
              <p:cNvGrpSpPr/>
              <p:nvPr/>
            </p:nvGrpSpPr>
            <p:grpSpPr>
              <a:xfrm>
                <a:off x="86" y="3510"/>
                <a:ext cx="10792" cy="3211"/>
                <a:chOff x="532" y="3743"/>
                <a:chExt cx="12819" cy="3781"/>
              </a:xfrm>
            </p:grpSpPr>
            <p:sp>
              <p:nvSpPr>
                <p:cNvPr id="27" name="圆角矩形 26"/>
                <p:cNvSpPr/>
                <p:nvPr/>
              </p:nvSpPr>
              <p:spPr>
                <a:xfrm>
                  <a:off x="532" y="4983"/>
                  <a:ext cx="4849" cy="143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第一章  </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lnSpc>
                      <a:spcPts val="3000"/>
                    </a:lnSpc>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个性与个体行为分析</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圆角矩形 42"/>
                <p:cNvSpPr/>
                <p:nvPr/>
              </p:nvSpPr>
              <p:spPr>
                <a:xfrm>
                  <a:off x="6433" y="5301"/>
                  <a:ext cx="5178"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关于个体行为的解释</a:t>
                  </a:r>
                  <a:endPar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圆角矩形 7"/>
                <p:cNvSpPr/>
                <p:nvPr/>
              </p:nvSpPr>
              <p:spPr>
                <a:xfrm>
                  <a:off x="6433" y="3743"/>
                  <a:ext cx="5076" cy="66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6918" cy="70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影响人的行为的心理因素分析</a:t>
                  </a:r>
                  <a:endParaRPr lang="zh-CN" altLang="en-US" sz="20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702"/>
                  <a:ext cx="1052" cy="1469"/>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327" y="1709"/>
                <a:ext cx="5097" cy="3291"/>
                <a:chOff x="9327" y="1709"/>
                <a:chExt cx="6410" cy="3291"/>
              </a:xfrm>
            </p:grpSpPr>
            <p:grpSp>
              <p:nvGrpSpPr>
                <p:cNvPr id="26" name="组合 25"/>
                <p:cNvGrpSpPr/>
                <p:nvPr/>
              </p:nvGrpSpPr>
              <p:grpSpPr>
                <a:xfrm>
                  <a:off x="9327" y="1910"/>
                  <a:ext cx="6410" cy="3091"/>
                  <a:chOff x="9895" y="2382"/>
                  <a:chExt cx="6410" cy="3091"/>
                </a:xfrm>
              </p:grpSpPr>
              <p:cxnSp>
                <p:nvCxnSpPr>
                  <p:cNvPr id="6"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8947" y="3768"/>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15"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73" y="3961"/>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895" y="423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2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240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4" y="3929"/>
                    <a:ext cx="533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74" y="4842"/>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2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240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 name="圆角矩形 1"/>
                <p:cNvSpPr/>
                <p:nvPr/>
              </p:nvSpPr>
              <p:spPr>
                <a:xfrm>
                  <a:off x="10406" y="1709"/>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240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2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grpSp>
        </p:grpSp>
        <p:cxnSp>
          <p:nvCxnSpPr>
            <p:cNvPr id="4"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19" name="组合 18"/>
          <p:cNvGrpSpPr/>
          <p:nvPr/>
        </p:nvGrpSpPr>
        <p:grpSpPr>
          <a:xfrm>
            <a:off x="3416300" y="4815205"/>
            <a:ext cx="7399655" cy="1046480"/>
            <a:chOff x="2123" y="7361"/>
            <a:chExt cx="11653" cy="1648"/>
          </a:xfrm>
        </p:grpSpPr>
        <p:grpSp>
          <p:nvGrpSpPr>
            <p:cNvPr id="9" name="组合 8"/>
            <p:cNvGrpSpPr/>
            <p:nvPr/>
          </p:nvGrpSpPr>
          <p:grpSpPr>
            <a:xfrm>
              <a:off x="2123" y="7361"/>
              <a:ext cx="11653" cy="1625"/>
              <a:chOff x="-325" y="3905"/>
              <a:chExt cx="11653" cy="1625"/>
            </a:xfrm>
          </p:grpSpPr>
          <p:cxnSp>
            <p:nvCxnSpPr>
              <p:cNvPr id="42" name="直接连接符 41"/>
              <p:cNvCxnSpPr/>
              <p:nvPr>
                <p:custDataLst>
                  <p:tags r:id="rId1"/>
                </p:custDataLst>
              </p:nvPr>
            </p:nvCxnSpPr>
            <p:spPr>
              <a:xfrm>
                <a:off x="-85" y="5506"/>
                <a:ext cx="11413" cy="24"/>
              </a:xfrm>
              <a:prstGeom prst="line">
                <a:avLst/>
              </a:prstGeom>
              <a:ln>
                <a:solidFill>
                  <a:schemeClr val="tx1">
                    <a:lumMod val="85000"/>
                    <a:lumOff val="15000"/>
                  </a:schemeClr>
                </a:solidFill>
              </a:ln>
            </p:spPr>
            <p:style>
              <a:lnRef idx="1">
                <a:srgbClr val="72C5EA"/>
              </a:lnRef>
              <a:fillRef idx="0">
                <a:srgbClr val="72C5EA"/>
              </a:fillRef>
              <a:effectRef idx="0">
                <a:srgbClr val="72C5EA"/>
              </a:effectRef>
              <a:fontRef idx="minor">
                <a:srgbClr val="3F4143"/>
              </a:fontRef>
            </p:style>
          </p:cxnSp>
          <p:sp>
            <p:nvSpPr>
              <p:cNvPr id="39" name="任意多边形 38"/>
              <p:cNvSpPr/>
              <p:nvPr>
                <p:custDataLst>
                  <p:tags r:id="rId2"/>
                </p:custDataLst>
              </p:nvPr>
            </p:nvSpPr>
            <p:spPr>
              <a:xfrm>
                <a:off x="5766" y="5020"/>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48" name="文本框 47"/>
              <p:cNvSpPr txBox="1"/>
              <p:nvPr>
                <p:custDataLst>
                  <p:tags r:id="rId3"/>
                </p:custDataLst>
              </p:nvPr>
            </p:nvSpPr>
            <p:spPr>
              <a:xfrm>
                <a:off x="-325" y="3905"/>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提出者</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44" name="任意多边形 43"/>
              <p:cNvSpPr/>
              <p:nvPr>
                <p:custDataLst>
                  <p:tags r:id="rId4"/>
                </p:custDataLst>
              </p:nvPr>
            </p:nvSpPr>
            <p:spPr>
              <a:xfrm>
                <a:off x="8802" y="5020"/>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52" name="文本框 51"/>
              <p:cNvSpPr txBox="1"/>
              <p:nvPr>
                <p:custDataLst>
                  <p:tags r:id="rId5"/>
                </p:custDataLst>
              </p:nvPr>
            </p:nvSpPr>
            <p:spPr>
              <a:xfrm>
                <a:off x="7264" y="3953"/>
                <a:ext cx="3309"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基于该假设的管理</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grpSp>
        <p:grpSp>
          <p:nvGrpSpPr>
            <p:cNvPr id="17" name="组合 16"/>
            <p:cNvGrpSpPr/>
            <p:nvPr/>
          </p:nvGrpSpPr>
          <p:grpSpPr>
            <a:xfrm>
              <a:off x="2884" y="7409"/>
              <a:ext cx="6462" cy="1600"/>
              <a:chOff x="2884" y="7409"/>
              <a:chExt cx="6462" cy="1600"/>
            </a:xfrm>
          </p:grpSpPr>
          <p:sp>
            <p:nvSpPr>
              <p:cNvPr id="20" name="文本框 19"/>
              <p:cNvSpPr txBox="1"/>
              <p:nvPr>
                <p:custDataLst>
                  <p:tags r:id="rId6"/>
                </p:custDataLst>
              </p:nvPr>
            </p:nvSpPr>
            <p:spPr>
              <a:xfrm>
                <a:off x="7260" y="7409"/>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基本观点</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grpSp>
            <p:nvGrpSpPr>
              <p:cNvPr id="21" name="组合 20"/>
              <p:cNvGrpSpPr/>
              <p:nvPr/>
            </p:nvGrpSpPr>
            <p:grpSpPr>
              <a:xfrm>
                <a:off x="2884" y="7409"/>
                <a:ext cx="3709" cy="1601"/>
                <a:chOff x="2884" y="7409"/>
                <a:chExt cx="3709" cy="1601"/>
              </a:xfrm>
            </p:grpSpPr>
            <p:sp>
              <p:nvSpPr>
                <p:cNvPr id="23" name="文本框 22"/>
                <p:cNvSpPr txBox="1"/>
                <p:nvPr>
                  <p:custDataLst>
                    <p:tags r:id="rId7"/>
                  </p:custDataLst>
                </p:nvPr>
              </p:nvSpPr>
              <p:spPr>
                <a:xfrm>
                  <a:off x="4507" y="7409"/>
                  <a:ext cx="2086" cy="1018"/>
                </a:xfrm>
                <a:prstGeom prst="rect">
                  <a:avLst/>
                </a:prstGeom>
                <a:noFill/>
              </p:spPr>
              <p:txBody>
                <a:bodyPr wrap="square" rtlCol="0" anchor="b" anchorCtr="0">
                  <a:noAutofit/>
                </a:bodyPr>
                <a:lstStyle/>
                <a:p>
                  <a:pPr algn="ctr"/>
                  <a:r>
                    <a:rPr lang="zh-CN" altLang="en-US" b="1" dirty="0">
                      <a:latin typeface="微软雅黑" panose="020B0503020204020204" pitchFamily="34" charset="-122"/>
                      <a:ea typeface="微软雅黑" panose="020B0503020204020204" pitchFamily="34" charset="-122"/>
                      <a:sym typeface="Arial" panose="020B0604020202090204" pitchFamily="34" charset="0"/>
                    </a:rPr>
                    <a:t>假设起源</a:t>
                  </a:r>
                  <a:endParaRPr lang="zh-CN" altLang="en-US" b="1" dirty="0">
                    <a:latin typeface="微软雅黑" panose="020B0503020204020204" pitchFamily="34" charset="-122"/>
                    <a:ea typeface="微软雅黑" panose="020B0503020204020204" pitchFamily="34" charset="-122"/>
                    <a:sym typeface="Arial" panose="020B0604020202090204" pitchFamily="34" charset="0"/>
                  </a:endParaRPr>
                </a:p>
              </p:txBody>
            </p:sp>
            <p:sp>
              <p:nvSpPr>
                <p:cNvPr id="28" name="任意多边形 27"/>
                <p:cNvSpPr/>
                <p:nvPr>
                  <p:custDataLst>
                    <p:tags r:id="rId8"/>
                  </p:custDataLst>
                </p:nvPr>
              </p:nvSpPr>
              <p:spPr>
                <a:xfrm>
                  <a:off x="5269" y="8524"/>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sp>
              <p:nvSpPr>
                <p:cNvPr id="29" name="任意多边形 28"/>
                <p:cNvSpPr/>
                <p:nvPr>
                  <p:custDataLst>
                    <p:tags r:id="rId9"/>
                  </p:custDataLst>
                </p:nvPr>
              </p:nvSpPr>
              <p:spPr>
                <a:xfrm>
                  <a:off x="2884" y="8476"/>
                  <a:ext cx="563" cy="486"/>
                </a:xfrm>
                <a:custGeom>
                  <a:avLst/>
                  <a:gdLst>
                    <a:gd name="connsiteX0" fmla="*/ 314808 w 629613"/>
                    <a:gd name="connsiteY0" fmla="*/ 0 h 542925"/>
                    <a:gd name="connsiteX1" fmla="*/ 629613 w 629613"/>
                    <a:gd name="connsiteY1" fmla="*/ 542925 h 542925"/>
                    <a:gd name="connsiteX2" fmla="*/ 527218 w 629613"/>
                    <a:gd name="connsiteY2" fmla="*/ 542925 h 542925"/>
                    <a:gd name="connsiteX3" fmla="*/ 314808 w 629613"/>
                    <a:gd name="connsiteY3" fmla="*/ 176595 h 542925"/>
                    <a:gd name="connsiteX4" fmla="*/ 102397 w 629613"/>
                    <a:gd name="connsiteY4" fmla="*/ 542925 h 542925"/>
                    <a:gd name="connsiteX5" fmla="*/ 0 w 629613"/>
                    <a:gd name="connsiteY5" fmla="*/ 5429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9613" h="542925">
                      <a:moveTo>
                        <a:pt x="314808" y="0"/>
                      </a:moveTo>
                      <a:lnTo>
                        <a:pt x="629613" y="542925"/>
                      </a:lnTo>
                      <a:lnTo>
                        <a:pt x="527218" y="542925"/>
                      </a:lnTo>
                      <a:lnTo>
                        <a:pt x="314808" y="176595"/>
                      </a:lnTo>
                      <a:lnTo>
                        <a:pt x="102397" y="542925"/>
                      </a:lnTo>
                      <a:lnTo>
                        <a:pt x="0" y="542925"/>
                      </a:lnTo>
                      <a:close/>
                    </a:path>
                  </a:pathLst>
                </a:custGeom>
                <a:solidFill>
                  <a:srgbClr val="C00000"/>
                </a:solidFill>
                <a:ln>
                  <a:solidFill>
                    <a:srgbClr val="C00000"/>
                  </a:solidFill>
                </a:ln>
              </p:spPr>
              <p:style>
                <a:lnRef idx="2">
                  <a:srgbClr val="72C5EA">
                    <a:shade val="50000"/>
                  </a:srgbClr>
                </a:lnRef>
                <a:fillRef idx="1">
                  <a:srgbClr val="72C5EA"/>
                </a:fillRef>
                <a:effectRef idx="0">
                  <a:srgbClr val="72C5EA"/>
                </a:effectRef>
                <a:fontRef idx="minor">
                  <a:srgbClr val="FFFFFF"/>
                </a:fontRef>
              </p:style>
              <p:txBody>
                <a:bodyPr rtlCol="0" anchor="ctr">
                  <a:normAutofit fontScale="87500" lnSpcReduction="20000"/>
                </a:bodyPr>
                <a:lstStyle/>
                <a:p>
                  <a:pPr algn="ctr"/>
                  <a:endParaRPr lang="zh-CN" altLang="en-US" b="1">
                    <a:solidFill>
                      <a:srgbClr val="3F4143"/>
                    </a:solidFill>
                    <a:sym typeface="Arial" panose="020B0604020202090204" pitchFamily="34" charset="0"/>
                  </a:endParaRPr>
                </a:p>
              </p:txBody>
            </p:sp>
          </p:grpSp>
        </p:grpSp>
      </p:grpSp>
      <p:sp>
        <p:nvSpPr>
          <p:cNvPr id="33"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1.1.4“ </a:t>
            </a:r>
            <a:r>
              <a:rPr lang="zh-CN" altLang="en-US"/>
              <a:t>复杂</a:t>
            </a:r>
            <a:r>
              <a:t>人”假设</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342900" indent="-342900">
              <a:buFont typeface="Wingdings" panose="05000000000000000000" charset="0"/>
              <a:buChar char=""/>
            </a:pPr>
            <a:r>
              <a:rPr lang="en-US" altLang="zh-CN" sz="2800" b="1"/>
              <a:t>“</a:t>
            </a:r>
            <a:r>
              <a:rPr lang="zh-CN" altLang="en-US" sz="2800" b="1"/>
              <a:t>复杂人</a:t>
            </a:r>
            <a:r>
              <a:rPr lang="en-US" altLang="zh-CN" sz="2800" b="1"/>
              <a:t>”</a:t>
            </a:r>
            <a:r>
              <a:rPr lang="zh-CN" altLang="en-US" sz="2800" b="1"/>
              <a:t>假设</a:t>
            </a:r>
            <a:endParaRPr lang="zh-CN" altLang="en-US" sz="2800" b="1"/>
          </a:p>
        </p:txBody>
      </p:sp>
      <p:sp>
        <p:nvSpPr>
          <p:cNvPr id="5" name="文本框 4"/>
          <p:cNvSpPr txBox="1"/>
          <p:nvPr/>
        </p:nvSpPr>
        <p:spPr>
          <a:xfrm>
            <a:off x="1431925" y="3836035"/>
            <a:ext cx="9327515" cy="2306955"/>
          </a:xfrm>
          <a:prstGeom prst="rect">
            <a:avLst/>
          </a:prstGeom>
          <a:noFill/>
          <a:ln w="19050">
            <a:solidFill>
              <a:schemeClr val="bg1">
                <a:lumMod val="75000"/>
              </a:schemeClr>
            </a:solidFill>
          </a:ln>
        </p:spPr>
        <p:txBody>
          <a:bodyPr wrap="square" rtlCol="0" anchor="t">
            <a:spAutoFit/>
          </a:bodyPr>
          <a:lstStyle/>
          <a:p>
            <a:pPr marL="0" lvl="0" indent="0">
              <a:lnSpc>
                <a:spcPct val="150000"/>
              </a:lnSpc>
              <a:spcBef>
                <a:spcPct val="0"/>
              </a:spcBef>
              <a:buNone/>
            </a:pPr>
            <a:r>
              <a:rPr lang="zh-CN" altLang="en-US" sz="2400" dirty="0">
                <a:latin typeface="华文楷体" panose="02010600040101010101" charset="-122"/>
                <a:ea typeface="华文楷体" panose="02010600040101010101" charset="-122"/>
                <a:sym typeface="+mn-ea"/>
              </a:rPr>
              <a:t>（</a:t>
            </a:r>
            <a:r>
              <a:rPr lang="en-US" altLang="zh-CN" sz="2400" dirty="0">
                <a:latin typeface="华文楷体" panose="02010600040101010101" charset="-122"/>
                <a:ea typeface="华文楷体" panose="02010600040101010101" charset="-122"/>
                <a:sym typeface="+mn-ea"/>
              </a:rPr>
              <a:t>1</a:t>
            </a:r>
            <a:r>
              <a:rPr lang="zh-CN" altLang="en-US" sz="2400" dirty="0">
                <a:latin typeface="华文楷体" panose="02010600040101010101" charset="-122"/>
                <a:ea typeface="华文楷体" panose="02010600040101010101" charset="-122"/>
                <a:sym typeface="+mn-ea"/>
              </a:rPr>
              <a:t>）每个人的需要和能力各不相同，工作动机</a:t>
            </a:r>
            <a:r>
              <a:rPr lang="zh-CN" altLang="en-US" sz="2400" b="1" dirty="0">
                <a:solidFill>
                  <a:srgbClr val="FF0000"/>
                </a:solidFill>
                <a:latin typeface="华文楷体" panose="02010600040101010101" charset="-122"/>
                <a:ea typeface="华文楷体" panose="02010600040101010101" charset="-122"/>
                <a:sym typeface="+mn-ea"/>
              </a:rPr>
              <a:t>复杂多变</a:t>
            </a:r>
            <a:r>
              <a:rPr lang="zh-CN" altLang="en-US" sz="2400" dirty="0">
                <a:latin typeface="华文楷体" panose="02010600040101010101" charset="-122"/>
                <a:ea typeface="华文楷体" panose="02010600040101010101" charset="-122"/>
                <a:sym typeface="+mn-ea"/>
              </a:rPr>
              <a:t>。</a:t>
            </a:r>
            <a:endParaRPr lang="zh-CN" altLang="en-US" sz="2400" dirty="0">
              <a:latin typeface="华文楷体" panose="02010600040101010101" charset="-122"/>
              <a:ea typeface="华文楷体" panose="02010600040101010101" charset="-122"/>
              <a:sym typeface="+mn-ea"/>
            </a:endParaRPr>
          </a:p>
          <a:p>
            <a:pPr marL="0" lvl="0" indent="0">
              <a:lnSpc>
                <a:spcPct val="150000"/>
              </a:lnSpc>
              <a:spcBef>
                <a:spcPct val="0"/>
              </a:spcBef>
              <a:buNone/>
            </a:pPr>
            <a:r>
              <a:rPr lang="zh-CN" altLang="en-US" sz="2400" dirty="0">
                <a:latin typeface="华文楷体" panose="02010600040101010101" charset="-122"/>
                <a:ea typeface="华文楷体" panose="02010600040101010101" charset="-122"/>
                <a:sym typeface="+mn-ea"/>
              </a:rPr>
              <a:t>（</a:t>
            </a:r>
            <a:r>
              <a:rPr lang="en-US" altLang="zh-CN" sz="2400" dirty="0">
                <a:latin typeface="华文楷体" panose="02010600040101010101" charset="-122"/>
                <a:ea typeface="华文楷体" panose="02010600040101010101" charset="-122"/>
                <a:sym typeface="+mn-ea"/>
              </a:rPr>
              <a:t>2</a:t>
            </a:r>
            <a:r>
              <a:rPr lang="zh-CN" altLang="en-US" sz="2400" dirty="0">
                <a:latin typeface="华文楷体" panose="02010600040101010101" charset="-122"/>
                <a:ea typeface="华文楷体" panose="02010600040101010101" charset="-122"/>
                <a:sym typeface="+mn-ea"/>
              </a:rPr>
              <a:t>）人在组织中的工作和生活条件是</a:t>
            </a:r>
            <a:r>
              <a:rPr lang="zh-CN" altLang="en-US" sz="2400" b="1" dirty="0">
                <a:solidFill>
                  <a:srgbClr val="FF0000"/>
                </a:solidFill>
                <a:latin typeface="华文楷体" panose="02010600040101010101" charset="-122"/>
                <a:ea typeface="华文楷体" panose="02010600040101010101" charset="-122"/>
                <a:sym typeface="+mn-ea"/>
              </a:rPr>
              <a:t>不断变化</a:t>
            </a:r>
            <a:r>
              <a:rPr lang="zh-CN" altLang="en-US" sz="2400" dirty="0">
                <a:latin typeface="华文楷体" panose="02010600040101010101" charset="-122"/>
                <a:ea typeface="华文楷体" panose="02010600040101010101" charset="-122"/>
                <a:sym typeface="+mn-ea"/>
              </a:rPr>
              <a:t>的。</a:t>
            </a:r>
            <a:endParaRPr lang="zh-CN" altLang="en-US" sz="2400" dirty="0">
              <a:latin typeface="华文楷体" panose="02010600040101010101" charset="-122"/>
              <a:ea typeface="华文楷体" panose="02010600040101010101" charset="-122"/>
              <a:sym typeface="+mn-ea"/>
            </a:endParaRPr>
          </a:p>
          <a:p>
            <a:pPr marL="0" lvl="0" indent="0">
              <a:lnSpc>
                <a:spcPct val="150000"/>
              </a:lnSpc>
              <a:spcBef>
                <a:spcPct val="0"/>
              </a:spcBef>
              <a:buNone/>
            </a:pPr>
            <a:r>
              <a:rPr lang="zh-CN" altLang="en-US" sz="2400" dirty="0">
                <a:latin typeface="华文楷体" panose="02010600040101010101" charset="-122"/>
                <a:ea typeface="华文楷体" panose="02010600040101010101" charset="-122"/>
                <a:sym typeface="+mn-ea"/>
              </a:rPr>
              <a:t>（</a:t>
            </a:r>
            <a:r>
              <a:rPr lang="en-US" altLang="zh-CN" sz="2400" dirty="0">
                <a:latin typeface="华文楷体" panose="02010600040101010101" charset="-122"/>
                <a:ea typeface="华文楷体" panose="02010600040101010101" charset="-122"/>
                <a:sym typeface="+mn-ea"/>
              </a:rPr>
              <a:t>3</a:t>
            </a:r>
            <a:r>
              <a:rPr lang="zh-CN" altLang="en-US" sz="2400" dirty="0">
                <a:latin typeface="华文楷体" panose="02010600040101010101" charset="-122"/>
                <a:ea typeface="华文楷体" panose="02010600040101010101" charset="-122"/>
                <a:sym typeface="+mn-ea"/>
              </a:rPr>
              <a:t>）人在不同的组织和不同的部门中，会产生</a:t>
            </a:r>
            <a:r>
              <a:rPr lang="zh-CN" altLang="en-US" sz="2400" b="1" dirty="0">
                <a:solidFill>
                  <a:srgbClr val="FF0000"/>
                </a:solidFill>
                <a:latin typeface="华文楷体" panose="02010600040101010101" charset="-122"/>
                <a:ea typeface="华文楷体" panose="02010600040101010101" charset="-122"/>
                <a:sym typeface="+mn-ea"/>
              </a:rPr>
              <a:t>不同的动机</a:t>
            </a:r>
            <a:r>
              <a:rPr lang="zh-CN" altLang="en-US" sz="2400" dirty="0">
                <a:latin typeface="华文楷体" panose="02010600040101010101" charset="-122"/>
                <a:ea typeface="华文楷体" panose="02010600040101010101" charset="-122"/>
                <a:sym typeface="+mn-ea"/>
              </a:rPr>
              <a:t>模式。</a:t>
            </a:r>
            <a:endParaRPr lang="zh-CN" altLang="en-US" sz="2400" dirty="0">
              <a:latin typeface="华文楷体" panose="02010600040101010101" charset="-122"/>
              <a:ea typeface="华文楷体" panose="02010600040101010101" charset="-122"/>
              <a:sym typeface="+mn-ea"/>
            </a:endParaRPr>
          </a:p>
          <a:p>
            <a:pPr marL="0" lvl="0" indent="0">
              <a:lnSpc>
                <a:spcPct val="150000"/>
              </a:lnSpc>
              <a:spcBef>
                <a:spcPct val="0"/>
              </a:spcBef>
              <a:buNone/>
            </a:pPr>
            <a:r>
              <a:rPr lang="zh-CN" altLang="en-US" sz="2400" dirty="0">
                <a:latin typeface="华文楷体" panose="02010600040101010101" charset="-122"/>
                <a:ea typeface="华文楷体" panose="02010600040101010101" charset="-122"/>
                <a:sym typeface="+mn-ea"/>
              </a:rPr>
              <a:t>（</a:t>
            </a:r>
            <a:r>
              <a:rPr lang="en-US" altLang="zh-CN" sz="2400" dirty="0">
                <a:latin typeface="华文楷体" panose="02010600040101010101" charset="-122"/>
                <a:ea typeface="华文楷体" panose="02010600040101010101" charset="-122"/>
                <a:sym typeface="+mn-ea"/>
              </a:rPr>
              <a:t>4</a:t>
            </a:r>
            <a:r>
              <a:rPr lang="zh-CN" altLang="en-US" sz="2400" dirty="0">
                <a:latin typeface="华文楷体" panose="02010600040101010101" charset="-122"/>
                <a:ea typeface="华文楷体" panose="02010600040101010101" charset="-122"/>
                <a:sym typeface="+mn-ea"/>
              </a:rPr>
              <a:t>）人会根据不同动机、能力做出</a:t>
            </a:r>
            <a:r>
              <a:rPr lang="zh-CN" altLang="en-US" sz="2400" b="1" dirty="0">
                <a:solidFill>
                  <a:srgbClr val="FF0000"/>
                </a:solidFill>
                <a:latin typeface="华文楷体" panose="02010600040101010101" charset="-122"/>
                <a:ea typeface="华文楷体" panose="02010600040101010101" charset="-122"/>
                <a:sym typeface="+mn-ea"/>
              </a:rPr>
              <a:t>不同的反应</a:t>
            </a:r>
            <a:r>
              <a:rPr lang="zh-CN" altLang="en-US" sz="2400" dirty="0">
                <a:latin typeface="华文楷体" panose="02010600040101010101" charset="-122"/>
                <a:ea typeface="华文楷体" panose="02010600040101010101" charset="-122"/>
                <a:sym typeface="+mn-ea"/>
              </a:rPr>
              <a:t>。</a:t>
            </a:r>
            <a:endParaRPr lang="zh-CN" altLang="en-US" sz="2400" dirty="0">
              <a:latin typeface="华文楷体" panose="02010600040101010101" charset="-122"/>
              <a:ea typeface="华文楷体" panose="02010600040101010101" charset="-122"/>
              <a:sym typeface="+mn-ea"/>
            </a:endParaRPr>
          </a:p>
        </p:txBody>
      </p:sp>
      <p:grpSp>
        <p:nvGrpSpPr>
          <p:cNvPr id="27" name="组合 26"/>
          <p:cNvGrpSpPr/>
          <p:nvPr/>
        </p:nvGrpSpPr>
        <p:grpSpPr>
          <a:xfrm rot="0">
            <a:off x="8912860" y="111760"/>
            <a:ext cx="3277235" cy="1173480"/>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nvGrpSpPr>
          <p:cNvPr id="8" name="组合 7"/>
          <p:cNvGrpSpPr/>
          <p:nvPr/>
        </p:nvGrpSpPr>
        <p:grpSpPr>
          <a:xfrm>
            <a:off x="1349375" y="1995805"/>
            <a:ext cx="5303520" cy="1676400"/>
            <a:chOff x="2725" y="3171"/>
            <a:chExt cx="8352" cy="2640"/>
          </a:xfrm>
        </p:grpSpPr>
        <p:sp>
          <p:nvSpPr>
            <p:cNvPr id="13" name="文本框 12"/>
            <p:cNvSpPr txBox="1"/>
            <p:nvPr/>
          </p:nvSpPr>
          <p:spPr>
            <a:xfrm>
              <a:off x="2725" y="3171"/>
              <a:ext cx="5354" cy="72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提出者： </a:t>
              </a:r>
              <a:r>
                <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sym typeface="+mn-ea"/>
                </a:rPr>
                <a:t> </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埃德加</a:t>
              </a:r>
              <a:r>
                <a:rPr lang="en-US" altLang="zh-CN" sz="2400"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沙因</a:t>
              </a:r>
              <a:endParaRPr lang="zh-CN" altLang="en-US" sz="2400" dirty="0">
                <a:solidFill>
                  <a:schemeClr val="tx1">
                    <a:lumMod val="95000"/>
                    <a:lumOff val="5000"/>
                  </a:schemeClr>
                </a:solidFill>
                <a:latin typeface="华文楷体" panose="02010600040101010101" charset="-122"/>
                <a:ea typeface="华文楷体" panose="02010600040101010101" charset="-122"/>
                <a:sym typeface="+mn-ea"/>
              </a:endParaRPr>
            </a:p>
          </p:txBody>
        </p:sp>
        <p:sp>
          <p:nvSpPr>
            <p:cNvPr id="6" name="文本框 5"/>
            <p:cNvSpPr txBox="1"/>
            <p:nvPr/>
          </p:nvSpPr>
          <p:spPr>
            <a:xfrm>
              <a:off x="2725" y="5086"/>
              <a:ext cx="5354" cy="72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基本观点：</a:t>
              </a:r>
              <a:r>
                <a:rPr lang="en-US" altLang="zh-CN" sz="2400" b="1"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b="1" dirty="0">
                  <a:solidFill>
                    <a:srgbClr val="FF0000"/>
                  </a:solidFill>
                  <a:latin typeface="华文楷体" panose="02010600040101010101" charset="-122"/>
                  <a:ea typeface="华文楷体" panose="02010600040101010101" charset="-122"/>
                  <a:sym typeface="+mn-ea"/>
                </a:rPr>
                <a:t>变</a:t>
              </a:r>
              <a:r>
                <a:rPr lang="en-US" altLang="zh-CN" sz="2400" b="1" dirty="0">
                  <a:solidFill>
                    <a:schemeClr val="tx1">
                      <a:lumMod val="95000"/>
                      <a:lumOff val="5000"/>
                    </a:schemeClr>
                  </a:solidFill>
                  <a:latin typeface="华文楷体" panose="02010600040101010101" charset="-122"/>
                  <a:ea typeface="华文楷体" panose="02010600040101010101" charset="-122"/>
                  <a:sym typeface="+mn-ea"/>
                </a:rPr>
                <a:t>”</a:t>
              </a:r>
              <a:endParaRPr lang="en-US" altLang="zh-CN" sz="2400" b="1" dirty="0">
                <a:solidFill>
                  <a:schemeClr val="tx1">
                    <a:lumMod val="95000"/>
                    <a:lumOff val="5000"/>
                  </a:schemeClr>
                </a:solidFill>
                <a:latin typeface="华文楷体" panose="02010600040101010101" charset="-122"/>
                <a:ea typeface="华文楷体" panose="02010600040101010101" charset="-122"/>
                <a:sym typeface="+mn-ea"/>
              </a:endParaRPr>
            </a:p>
          </p:txBody>
        </p:sp>
        <p:sp>
          <p:nvSpPr>
            <p:cNvPr id="7" name="文本框 6"/>
            <p:cNvSpPr txBox="1"/>
            <p:nvPr/>
          </p:nvSpPr>
          <p:spPr>
            <a:xfrm>
              <a:off x="2725" y="4056"/>
              <a:ext cx="8352" cy="72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假设起源：</a:t>
              </a:r>
              <a:r>
                <a:rPr lang="zh-CN" altLang="en-US" sz="2400" dirty="0">
                  <a:solidFill>
                    <a:schemeClr val="tx1">
                      <a:lumMod val="95000"/>
                      <a:lumOff val="5000"/>
                    </a:schemeClr>
                  </a:solidFill>
                  <a:latin typeface="华文楷体" panose="02010600040101010101" charset="-122"/>
                  <a:ea typeface="华文楷体" panose="02010600040101010101" charset="-122"/>
                  <a:sym typeface="+mn-ea"/>
                </a:rPr>
                <a:t>对前三种固定模式的批判</a:t>
              </a:r>
              <a:endParaRPr lang="zh-CN" altLang="en-US" sz="2400" dirty="0">
                <a:solidFill>
                  <a:schemeClr val="tx1">
                    <a:lumMod val="95000"/>
                    <a:lumOff val="5000"/>
                  </a:schemeClr>
                </a:solidFill>
                <a:latin typeface="华文楷体" panose="02010600040101010101" charset="-122"/>
                <a:ea typeface="华文楷体" panose="02010600040101010101" charset="-122"/>
                <a:sym typeface="+mn-ea"/>
              </a:endParaRPr>
            </a:p>
          </p:txBody>
        </p:sp>
      </p:grpSp>
      <p:sp>
        <p:nvSpPr>
          <p:cNvPr id="4"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1.1.4“ </a:t>
            </a:r>
            <a:r>
              <a:rPr lang="zh-CN" altLang="en-US"/>
              <a:t>复杂</a:t>
            </a:r>
            <a:r>
              <a:t>人”假设</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92175" y="1231900"/>
            <a:ext cx="10515600" cy="5343525"/>
          </a:xfrm>
        </p:spPr>
        <p:txBody>
          <a:bodyPr/>
          <a:lstStyle/>
          <a:p>
            <a:pPr marL="457200" indent="-457200">
              <a:buFont typeface="Wingdings" panose="05000000000000000000" charset="0"/>
              <a:buChar char=""/>
            </a:pPr>
            <a:r>
              <a:rPr lang="en-US" altLang="zh-CN" sz="2800" b="1"/>
              <a:t> “</a:t>
            </a:r>
            <a:r>
              <a:rPr lang="zh-CN" altLang="en-US" sz="2800" b="1"/>
              <a:t>复杂人</a:t>
            </a:r>
            <a:r>
              <a:rPr lang="en-US" altLang="zh-CN" sz="2800" b="1"/>
              <a:t>”</a:t>
            </a:r>
            <a:r>
              <a:rPr lang="zh-CN" altLang="en-US" sz="2800" b="1"/>
              <a:t>假设</a:t>
            </a:r>
            <a:r>
              <a:rPr lang="en-US" altLang="zh-CN" sz="2800" b="1"/>
              <a:t>——</a:t>
            </a:r>
            <a:r>
              <a:rPr lang="zh-CN" altLang="en-US" sz="2800" b="1"/>
              <a:t>管理</a:t>
            </a:r>
            <a:r>
              <a:rPr lang="zh-CN" altLang="en-US" sz="2800" b="1">
                <a:sym typeface="+mn-ea"/>
              </a:rPr>
              <a:t>【</a:t>
            </a:r>
            <a:r>
              <a:rPr lang="zh-CN" altLang="en-US" sz="2800" b="1">
                <a:solidFill>
                  <a:srgbClr val="FF0000"/>
                </a:solidFill>
                <a:sym typeface="+mn-ea"/>
              </a:rPr>
              <a:t>选择、简答</a:t>
            </a:r>
            <a:r>
              <a:rPr lang="zh-CN" altLang="en-US" sz="2800" b="1">
                <a:sym typeface="+mn-ea"/>
              </a:rPr>
              <a:t>】</a:t>
            </a:r>
            <a:r>
              <a:rPr lang="en-US" altLang="zh-CN" sz="2800" b="1">
                <a:solidFill>
                  <a:srgbClr val="FF0000"/>
                </a:solidFill>
                <a:sym typeface="+mn-ea"/>
              </a:rPr>
              <a:t>★★</a:t>
            </a:r>
            <a:endParaRPr lang="en-US" altLang="zh-CN" sz="2800" b="1">
              <a:solidFill>
                <a:srgbClr val="FF0000"/>
              </a:solidFill>
              <a:sym typeface="+mn-ea"/>
            </a:endParaRPr>
          </a:p>
        </p:txBody>
      </p:sp>
      <p:sp>
        <p:nvSpPr>
          <p:cNvPr id="5" name="文本框 4"/>
          <p:cNvSpPr txBox="1"/>
          <p:nvPr/>
        </p:nvSpPr>
        <p:spPr>
          <a:xfrm>
            <a:off x="1899920" y="2986405"/>
            <a:ext cx="6805295" cy="1476375"/>
          </a:xfrm>
          <a:prstGeom prst="rect">
            <a:avLst/>
          </a:prstGeom>
          <a:noFill/>
          <a:ln w="19050">
            <a:solidFill>
              <a:schemeClr val="bg1">
                <a:lumMod val="75000"/>
              </a:schemeClr>
            </a:solidFill>
          </a:ln>
        </p:spPr>
        <p:txBody>
          <a:bodyPr wrap="square" rtlCol="0" anchor="t">
            <a:spAutoFit/>
          </a:bodyPr>
          <a:lstStyle/>
          <a:p>
            <a:pPr marL="457200" lvl="0" indent="-457200">
              <a:lnSpc>
                <a:spcPct val="125000"/>
              </a:lnSpc>
              <a:spcBef>
                <a:spcPct val="0"/>
              </a:spcBef>
              <a:buAutoNum type="arabicPeriod"/>
            </a:pPr>
            <a:r>
              <a:rPr lang="zh-CN" sz="2400">
                <a:latin typeface="华文楷体" panose="02010600040101010101" charset="-122"/>
                <a:ea typeface="华文楷体" panose="02010600040101010101" charset="-122"/>
                <a:sym typeface="+mn-ea"/>
              </a:rPr>
              <a:t>采用</a:t>
            </a:r>
            <a:r>
              <a:rPr lang="zh-CN" sz="2400" b="1">
                <a:solidFill>
                  <a:srgbClr val="FF0000"/>
                </a:solidFill>
                <a:latin typeface="华文楷体" panose="02010600040101010101" charset="-122"/>
                <a:ea typeface="华文楷体" panose="02010600040101010101" charset="-122"/>
                <a:sym typeface="+mn-ea"/>
              </a:rPr>
              <a:t>不同的组织形式</a:t>
            </a:r>
            <a:r>
              <a:rPr lang="zh-CN" sz="2400">
                <a:latin typeface="华文楷体" panose="02010600040101010101" charset="-122"/>
                <a:ea typeface="华文楷体" panose="02010600040101010101" charset="-122"/>
                <a:sym typeface="+mn-ea"/>
              </a:rPr>
              <a:t>来提高管理效率。</a:t>
            </a:r>
            <a:endParaRPr lang="zh-CN" sz="2400">
              <a:latin typeface="华文楷体" panose="02010600040101010101" charset="-122"/>
              <a:ea typeface="华文楷体" panose="02010600040101010101" charset="-122"/>
            </a:endParaRPr>
          </a:p>
          <a:p>
            <a:pPr marL="457200" lvl="0" indent="-457200">
              <a:lnSpc>
                <a:spcPct val="125000"/>
              </a:lnSpc>
              <a:spcBef>
                <a:spcPct val="0"/>
              </a:spcBef>
              <a:buAutoNum type="arabicPeriod"/>
            </a:pPr>
            <a:r>
              <a:rPr lang="zh-CN" sz="2400">
                <a:latin typeface="华文楷体" panose="02010600040101010101" charset="-122"/>
                <a:ea typeface="华文楷体" panose="02010600040101010101" charset="-122"/>
                <a:sym typeface="+mn-ea"/>
              </a:rPr>
              <a:t>采用富有弹性的、</a:t>
            </a:r>
            <a:r>
              <a:rPr lang="zh-CN" sz="2400" b="1" u="sng">
                <a:solidFill>
                  <a:srgbClr val="FF0000"/>
                </a:solidFill>
                <a:latin typeface="华文楷体" panose="02010600040101010101" charset="-122"/>
                <a:ea typeface="华文楷体" panose="02010600040101010101" charset="-122"/>
                <a:sym typeface="+mn-ea"/>
              </a:rPr>
              <a:t>灵活多变的领导方式。</a:t>
            </a:r>
            <a:endParaRPr lang="zh-CN" sz="2400" b="1" u="sng">
              <a:solidFill>
                <a:srgbClr val="FF0000"/>
              </a:solidFill>
              <a:latin typeface="华文楷体" panose="02010600040101010101" charset="-122"/>
              <a:ea typeface="华文楷体" panose="02010600040101010101" charset="-122"/>
              <a:sym typeface="+mn-ea"/>
            </a:endParaRPr>
          </a:p>
          <a:p>
            <a:pPr marL="457200" lvl="0" indent="-457200">
              <a:lnSpc>
                <a:spcPct val="125000"/>
              </a:lnSpc>
              <a:spcBef>
                <a:spcPct val="0"/>
              </a:spcBef>
              <a:buAutoNum type="arabicPeriod"/>
            </a:pPr>
            <a:r>
              <a:rPr lang="zh-CN" sz="2400">
                <a:solidFill>
                  <a:schemeClr val="tx1">
                    <a:lumMod val="85000"/>
                    <a:lumOff val="15000"/>
                  </a:schemeClr>
                </a:solidFill>
                <a:latin typeface="华文楷体" panose="02010600040101010101" charset="-122"/>
                <a:ea typeface="华文楷体" panose="02010600040101010101" charset="-122"/>
                <a:sym typeface="+mn-ea"/>
              </a:rPr>
              <a:t>关注</a:t>
            </a:r>
            <a:r>
              <a:rPr lang="zh-CN" sz="2400">
                <a:latin typeface="华文楷体" panose="02010600040101010101" charset="-122"/>
                <a:ea typeface="华文楷体" panose="02010600040101010101" charset="-122"/>
                <a:sym typeface="+mn-ea"/>
              </a:rPr>
              <a:t>个体之间的</a:t>
            </a:r>
            <a:r>
              <a:rPr lang="zh-CN" sz="2400" b="1">
                <a:solidFill>
                  <a:srgbClr val="FF0000"/>
                </a:solidFill>
                <a:latin typeface="华文楷体" panose="02010600040101010101" charset="-122"/>
                <a:ea typeface="华文楷体" panose="02010600040101010101" charset="-122"/>
                <a:sym typeface="+mn-ea"/>
              </a:rPr>
              <a:t>差异性。</a:t>
            </a:r>
            <a:endParaRPr lang="zh-CN" altLang="en-US" sz="2400" b="1" dirty="0">
              <a:solidFill>
                <a:srgbClr val="FF0000"/>
              </a:solidFill>
              <a:latin typeface="华文楷体" panose="02010600040101010101" charset="-122"/>
              <a:ea typeface="华文楷体" panose="02010600040101010101" charset="-122"/>
              <a:sym typeface="+mn-ea"/>
            </a:endParaRPr>
          </a:p>
        </p:txBody>
      </p:sp>
      <p:grpSp>
        <p:nvGrpSpPr>
          <p:cNvPr id="27" name="组合 26"/>
          <p:cNvGrpSpPr/>
          <p:nvPr/>
        </p:nvGrpSpPr>
        <p:grpSpPr>
          <a:xfrm rot="0">
            <a:off x="8863330" y="111760"/>
            <a:ext cx="3326765" cy="1173480"/>
            <a:chOff x="6730" y="1709"/>
            <a:chExt cx="7694" cy="3292"/>
          </a:xfrm>
        </p:grpSpPr>
        <p:sp>
          <p:nvSpPr>
            <p:cNvPr id="28" name="圆角矩形 27"/>
            <p:cNvSpPr/>
            <p:nvPr/>
          </p:nvSpPr>
          <p:spPr>
            <a:xfrm>
              <a:off x="6730" y="2936"/>
              <a:ext cx="2597" cy="57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人性假设</a:t>
              </a:r>
              <a:endParaRPr lang="zh-CN" altLang="en-US" sz="1400" spc="-4"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9"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0"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lstStyle/>
            <a:p>
              <a:endParaRPr lang="zh-CN" altLang="en-US" sz="2000"/>
            </a:p>
          </p:txBody>
        </p:sp>
        <p:cxnSp>
          <p:nvCxnSpPr>
            <p:cNvPr id="31"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32" name="直接箭头连接符 31"/>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33" name="直接连接符 32"/>
            <p:cNvCxnSpPr/>
            <p:nvPr/>
          </p:nvCxnSpPr>
          <p:spPr>
            <a:xfrm>
              <a:off x="9294" y="3287"/>
              <a:ext cx="411"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0185" y="2582"/>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社会人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5" name="圆角矩形 34"/>
            <p:cNvSpPr/>
            <p:nvPr/>
          </p:nvSpPr>
          <p:spPr>
            <a:xfrm>
              <a:off x="10185" y="3457"/>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自我实现人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6" name="圆角矩形 35"/>
            <p:cNvSpPr/>
            <p:nvPr/>
          </p:nvSpPr>
          <p:spPr>
            <a:xfrm>
              <a:off x="10185" y="4370"/>
              <a:ext cx="4239"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00000"/>
                </a:lnSpc>
                <a:spcBef>
                  <a:spcPct val="0"/>
                </a:spcBef>
                <a:buNone/>
              </a:pPr>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复杂人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37" name="圆角矩形 36"/>
            <p:cNvSpPr/>
            <p:nvPr/>
          </p:nvSpPr>
          <p:spPr>
            <a:xfrm>
              <a:off x="10185" y="1709"/>
              <a:ext cx="4239"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a:solidFill>
                    <a:schemeClr val="tx1">
                      <a:lumMod val="95000"/>
                      <a:lumOff val="5000"/>
                    </a:schemeClr>
                  </a:solidFill>
                  <a:latin typeface="华文楷体" panose="02010600040101010101" charset="-122"/>
                  <a:ea typeface="华文楷体" panose="02010600040101010101" charset="-122"/>
                  <a:sym typeface="+mn-ea"/>
                </a:rPr>
                <a:t>   “</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经济人</a:t>
              </a:r>
              <a:r>
                <a:rPr lang="en-US" altLang="zh-CN" sz="1400">
                  <a:solidFill>
                    <a:schemeClr val="tx1">
                      <a:lumMod val="95000"/>
                      <a:lumOff val="5000"/>
                    </a:schemeClr>
                  </a:solidFill>
                  <a:latin typeface="华文楷体" panose="02010600040101010101" charset="-122"/>
                  <a:ea typeface="华文楷体" panose="02010600040101010101" charset="-122"/>
                  <a:sym typeface="+mn-ea"/>
                </a:rPr>
                <a:t>”</a:t>
              </a:r>
              <a:r>
                <a:rPr lang="zh-CN" altLang="en-US" sz="1400">
                  <a:solidFill>
                    <a:schemeClr val="tx1">
                      <a:lumMod val="95000"/>
                      <a:lumOff val="5000"/>
                    </a:schemeClr>
                  </a:solidFill>
                  <a:latin typeface="华文楷体" panose="02010600040101010101" charset="-122"/>
                  <a:ea typeface="华文楷体" panose="02010600040101010101" charset="-122"/>
                  <a:sym typeface="+mn-ea"/>
                </a:rPr>
                <a:t>假设</a:t>
              </a:r>
              <a:endParaRPr lang="zh-CN" altLang="en-US" sz="1400" spc="-4" dirty="0">
                <a:solidFill>
                  <a:schemeClr val="tx1">
                    <a:lumMod val="95000"/>
                    <a:lumOff val="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3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6" name="文本框 5"/>
          <p:cNvSpPr txBox="1"/>
          <p:nvPr/>
        </p:nvSpPr>
        <p:spPr>
          <a:xfrm>
            <a:off x="1899919" y="2286635"/>
            <a:ext cx="3944699" cy="460375"/>
          </a:xfrm>
          <a:prstGeom prst="rect">
            <a:avLst/>
          </a:prstGeom>
          <a:noFill/>
          <a:ln w="19050">
            <a:noFill/>
          </a:ln>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基于该假设的管理：</a:t>
            </a:r>
            <a:r>
              <a:rPr lang="en-US" altLang="zh-CN" sz="2400" b="1" dirty="0">
                <a:solidFill>
                  <a:schemeClr val="tx1">
                    <a:lumMod val="95000"/>
                    <a:lumOff val="5000"/>
                  </a:schemeClr>
                </a:solidFill>
                <a:latin typeface="华文楷体" panose="02010600040101010101" charset="-122"/>
                <a:ea typeface="华文楷体" panose="02010600040101010101" charset="-122"/>
                <a:sym typeface="+mn-ea"/>
              </a:rPr>
              <a:t>“</a:t>
            </a:r>
            <a:r>
              <a:rPr lang="zh-CN" altLang="en-US" sz="2400" b="1" dirty="0">
                <a:solidFill>
                  <a:srgbClr val="FF0000"/>
                </a:solidFill>
                <a:latin typeface="华文楷体" panose="02010600040101010101" charset="-122"/>
                <a:ea typeface="华文楷体" panose="02010600040101010101" charset="-122"/>
                <a:sym typeface="+mn-ea"/>
              </a:rPr>
              <a:t>变</a:t>
            </a:r>
            <a:r>
              <a:rPr lang="en-US" altLang="zh-CN" sz="2400" b="1" dirty="0">
                <a:solidFill>
                  <a:schemeClr val="tx1">
                    <a:lumMod val="95000"/>
                    <a:lumOff val="5000"/>
                  </a:schemeClr>
                </a:solidFill>
                <a:latin typeface="华文楷体" panose="02010600040101010101" charset="-122"/>
                <a:ea typeface="华文楷体" panose="02010600040101010101" charset="-122"/>
                <a:sym typeface="+mn-ea"/>
              </a:rPr>
              <a:t>”</a:t>
            </a:r>
            <a:endParaRPr lang="en-US" altLang="zh-CN" sz="2400" b="1" dirty="0">
              <a:solidFill>
                <a:schemeClr val="tx1">
                  <a:lumMod val="95000"/>
                  <a:lumOff val="5000"/>
                </a:schemeClr>
              </a:solidFill>
              <a:latin typeface="华文楷体" panose="02010600040101010101" charset="-122"/>
              <a:ea typeface="华文楷体" panose="02010600040101010101" charset="-122"/>
              <a:sym typeface="+mn-ea"/>
            </a:endParaRPr>
          </a:p>
        </p:txBody>
      </p:sp>
      <p:sp>
        <p:nvSpPr>
          <p:cNvPr id="4" name="文本占位符 32"/>
          <p:cNvSpPr>
            <a:spLocks noGrp="1"/>
          </p:cNvSpPr>
          <p:nvPr/>
        </p:nvSpPr>
        <p:spPr>
          <a:xfrm>
            <a:off x="1082040" y="269875"/>
            <a:ext cx="6974840" cy="815340"/>
          </a:xfrm>
          <a:prstGeom prst="rect">
            <a:avLst/>
          </a:prstGeom>
        </p:spPr>
        <p:txBody>
          <a:bodyPr vert="horz" lIns="91440" tIns="45720" rIns="91440" bIns="45720" rtlCol="0">
            <a:normAutofit/>
          </a:bodyPr>
          <a:lstStyle>
            <a:lvl1pPr marL="0" indent="0" algn="l" defTabSz="914400" rtl="0" eaLnBrk="1" fontAlgn="auto" latinLnBrk="0" hangingPunct="1">
              <a:lnSpc>
                <a:spcPct val="100000"/>
              </a:lnSpc>
              <a:spcBef>
                <a:spcPts val="0"/>
              </a:spcBef>
              <a:buFont typeface="Arial" panose="020B0604020202090204" pitchFamily="34" charset="0"/>
              <a:buNone/>
              <a:defRPr kumimoji="0" lang="en-US" altLang="zh-CN"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t>1.1.4“ </a:t>
            </a:r>
            <a:r>
              <a:rPr lang="zh-CN" altLang="en-US"/>
              <a:t>复杂</a:t>
            </a:r>
            <a:r>
              <a:t>人”假设</a:t>
            </a:r>
          </a:p>
        </p:txBody>
      </p:sp>
      <p:sp>
        <p:nvSpPr>
          <p:cNvPr id="7" name="文本框 6"/>
          <p:cNvSpPr txBox="1"/>
          <p:nvPr/>
        </p:nvSpPr>
        <p:spPr>
          <a:xfrm>
            <a:off x="-635" y="-36830"/>
            <a:ext cx="6223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1.1.4.2基于“复杂人”假设的管理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a:xfrm>
            <a:off x="1082040" y="269875"/>
            <a:ext cx="7393940" cy="815340"/>
          </a:xfrm>
        </p:spPr>
        <p:txBody>
          <a:bodyPr/>
          <a:p>
            <a:r>
              <a:rPr sz="3600"/>
              <a:t>0.1 </a:t>
            </a:r>
            <a:r>
              <a:rPr lang="zh-CN" altLang="en-US" sz="3600" spc="-4">
                <a:cs typeface="微软雅黑" panose="020B0503020204020204" pitchFamily="34" charset="-122"/>
                <a:sym typeface="+mn-ea"/>
              </a:rPr>
              <a:t>组织行为学的概念和研究内容</a:t>
            </a:r>
            <a:endParaRPr lang="zh-CN" altLang="en-US" sz="36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a:p>
            <a:endParaRPr sz="3600"/>
          </a:p>
        </p:txBody>
      </p:sp>
      <p:grpSp>
        <p:nvGrpSpPr>
          <p:cNvPr id="5" name="组合 4"/>
          <p:cNvGrpSpPr/>
          <p:nvPr/>
        </p:nvGrpSpPr>
        <p:grpSpPr>
          <a:xfrm>
            <a:off x="838200" y="2371090"/>
            <a:ext cx="5459095" cy="2115820"/>
            <a:chOff x="2580" y="3524"/>
            <a:chExt cx="10288" cy="3811"/>
          </a:xfrm>
        </p:grpSpPr>
        <p:grpSp>
          <p:nvGrpSpPr>
            <p:cNvPr id="14" name="组合 13"/>
            <p:cNvGrpSpPr/>
            <p:nvPr/>
          </p:nvGrpSpPr>
          <p:grpSpPr>
            <a:xfrm>
              <a:off x="2580" y="3524"/>
              <a:ext cx="10288" cy="3811"/>
              <a:chOff x="3817" y="3802"/>
              <a:chExt cx="10288" cy="3811"/>
            </a:xfrm>
          </p:grpSpPr>
          <p:sp>
            <p:nvSpPr>
              <p:cNvPr id="27" name="圆角矩形 26"/>
              <p:cNvSpPr/>
              <p:nvPr/>
            </p:nvSpPr>
            <p:spPr>
              <a:xfrm>
                <a:off x="3817" y="5302"/>
                <a:ext cx="1564" cy="796"/>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ts val="3000"/>
                  </a:lnSpc>
                </a:pPr>
                <a:r>
                  <a:rPr lang="zh-CN" altLang="en-US" sz="2000"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绪论</a:t>
                </a:r>
                <a:endParaRPr lang="zh-CN" altLang="en-US" sz="2000"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43" name="圆角矩形 42"/>
              <p:cNvSpPr/>
              <p:nvPr/>
            </p:nvSpPr>
            <p:spPr>
              <a:xfrm>
                <a:off x="6433" y="5301"/>
                <a:ext cx="7671"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组织行为学的产生与发展</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8" name="圆角矩形 7"/>
              <p:cNvSpPr/>
              <p:nvPr/>
            </p:nvSpPr>
            <p:spPr>
              <a:xfrm>
                <a:off x="6433" y="3802"/>
                <a:ext cx="7671" cy="73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0" name="曲线连接符 9"/>
              <p:cNvCxnSpPr/>
              <p:nvPr/>
            </p:nvCxnSpPr>
            <p:spPr>
              <a:xfrm flipV="1">
                <a:off x="5381" y="5697"/>
                <a:ext cx="1052" cy="5"/>
              </a:xfrm>
              <a:prstGeom prst="curvedConnector3">
                <a:avLst>
                  <a:gd name="adj1" fmla="val 2956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3" y="6817"/>
                <a:ext cx="7672" cy="79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组织行为学的研究过程与研究方法</a:t>
                </a:r>
                <a:endParaRPr lang="zh-CN" altLang="en-US" sz="20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700"/>
                <a:ext cx="1052" cy="1516"/>
              </a:xfrm>
              <a:prstGeom prst="curvedConnector3">
                <a:avLst>
                  <a:gd name="adj1" fmla="val 5001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7" name="曲线连接符 6"/>
            <p:cNvCxnSpPr/>
            <p:nvPr/>
          </p:nvCxnSpPr>
          <p:spPr>
            <a:xfrm flipV="1">
              <a:off x="4144" y="3893"/>
              <a:ext cx="1052" cy="1528"/>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97295" y="1807845"/>
            <a:ext cx="4070350" cy="1536065"/>
            <a:chOff x="9895" y="3054"/>
            <a:chExt cx="6410" cy="2419"/>
          </a:xfrm>
        </p:grpSpPr>
        <p:cxnSp>
          <p:nvCxnSpPr>
            <p:cNvPr id="6" name="直接箭头连接符 33"/>
            <p:cNvCxnSpPr>
              <a:cxnSpLocks noChangeShapeType="1"/>
            </p:cNvCxnSpPr>
            <p:nvPr/>
          </p:nvCxnSpPr>
          <p:spPr bwMode="auto">
            <a:xfrm rot="16200000">
              <a:off x="10671" y="3071"/>
              <a:ext cx="0" cy="675"/>
            </a:xfrm>
            <a:prstGeom prst="straightConnector1">
              <a:avLst/>
            </a:prstGeom>
            <a:noFill/>
            <a:ln w="6350">
              <a:solidFill>
                <a:schemeClr val="tx1">
                  <a:lumMod val="95000"/>
                  <a:lumOff val="5000"/>
                </a:schemeClr>
              </a:solidFill>
              <a:bevel/>
              <a:tailEnd type="arrow" w="med" len="med"/>
            </a:ln>
          </p:spPr>
        </p:cxnSp>
        <p:sp>
          <p:nvSpPr>
            <p:cNvPr id="11" name="直接连接符 31"/>
            <p:cNvSpPr>
              <a:spLocks noChangeShapeType="1"/>
            </p:cNvSpPr>
            <p:nvPr/>
          </p:nvSpPr>
          <p:spPr bwMode="auto">
            <a:xfrm rot="16200000" flipV="1">
              <a:off x="9460" y="4281"/>
              <a:ext cx="1747" cy="1"/>
            </a:xfrm>
            <a:prstGeom prst="line">
              <a:avLst/>
            </a:prstGeom>
            <a:noFill/>
            <a:ln w="6350">
              <a:solidFill>
                <a:schemeClr val="tx1">
                  <a:lumMod val="95000"/>
                  <a:lumOff val="5000"/>
                </a:schemeClr>
              </a:solidFill>
              <a:bevel/>
            </a:ln>
          </p:spPr>
          <p:txBody>
            <a:bodyPr/>
            <a:p>
              <a:endParaRPr lang="zh-CN" altLang="en-US" sz="2000"/>
            </a:p>
          </p:txBody>
        </p:sp>
        <p:cxnSp>
          <p:nvCxnSpPr>
            <p:cNvPr id="15" name="直接箭头连接符 33"/>
            <p:cNvCxnSpPr>
              <a:cxnSpLocks noChangeShapeType="1"/>
            </p:cNvCxnSpPr>
            <p:nvPr/>
          </p:nvCxnSpPr>
          <p:spPr bwMode="auto">
            <a:xfrm rot="16200000">
              <a:off x="10671" y="4855"/>
              <a:ext cx="0" cy="605"/>
            </a:xfrm>
            <a:prstGeom prst="straightConnector1">
              <a:avLst/>
            </a:prstGeom>
            <a:noFill/>
            <a:ln w="6350">
              <a:solidFill>
                <a:schemeClr val="tx1">
                  <a:lumMod val="95000"/>
                  <a:lumOff val="5000"/>
                </a:schemeClr>
              </a:solidFill>
              <a:bevel/>
              <a:tailEnd type="arrow" w="med" len="med"/>
            </a:ln>
          </p:spPr>
        </p:cxnSp>
        <p:cxnSp>
          <p:nvCxnSpPr>
            <p:cNvPr id="16" name="直接箭头连接符 15"/>
            <p:cNvCxnSpPr>
              <a:cxnSpLocks noChangeShapeType="1"/>
            </p:cNvCxnSpPr>
            <p:nvPr/>
          </p:nvCxnSpPr>
          <p:spPr bwMode="auto">
            <a:xfrm rot="16200000">
              <a:off x="10673" y="3961"/>
              <a:ext cx="0" cy="605"/>
            </a:xfrm>
            <a:prstGeom prst="straightConnector1">
              <a:avLst/>
            </a:prstGeom>
            <a:noFill/>
            <a:ln w="6350">
              <a:solidFill>
                <a:schemeClr val="tx1">
                  <a:lumMod val="95000"/>
                  <a:lumOff val="5000"/>
                </a:schemeClr>
              </a:solidFill>
              <a:bevel/>
              <a:tailEnd type="arrow" w="med" len="med"/>
            </a:ln>
          </p:spPr>
        </p:cxnSp>
        <p:cxnSp>
          <p:nvCxnSpPr>
            <p:cNvPr id="18" name="直接连接符 17"/>
            <p:cNvCxnSpPr/>
            <p:nvPr/>
          </p:nvCxnSpPr>
          <p:spPr>
            <a:xfrm>
              <a:off x="9895" y="4235"/>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0974" y="3054"/>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20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4" name="圆角矩形 23"/>
            <p:cNvSpPr/>
            <p:nvPr/>
          </p:nvSpPr>
          <p:spPr>
            <a:xfrm>
              <a:off x="10974" y="3929"/>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20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5" name="圆角矩形 24"/>
            <p:cNvSpPr/>
            <p:nvPr/>
          </p:nvSpPr>
          <p:spPr>
            <a:xfrm>
              <a:off x="10974" y="4842"/>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20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normAutofit/>
          </a:bodyPr>
          <a:p>
            <a:r>
              <a:rPr lang="en-US" altLang="zh-CN"/>
              <a:t>0.1.1 </a:t>
            </a:r>
            <a:r>
              <a:rPr lang="zh-CN" altLang="en-US"/>
              <a:t>组织行为学的概念</a:t>
            </a:r>
            <a:endParaRPr lang="zh-CN" altLang="en-US"/>
          </a:p>
        </p:txBody>
      </p:sp>
      <p:grpSp>
        <p:nvGrpSpPr>
          <p:cNvPr id="19" name="组合 18"/>
          <p:cNvGrpSpPr/>
          <p:nvPr/>
        </p:nvGrpSpPr>
        <p:grpSpPr>
          <a:xfrm>
            <a:off x="8056880" y="23495"/>
            <a:ext cx="4145915" cy="1061720"/>
            <a:chOff x="5889" y="2848"/>
            <a:chExt cx="10438" cy="2419"/>
          </a:xfrm>
        </p:grpSpPr>
        <p:sp>
          <p:nvSpPr>
            <p:cNvPr id="4" name="圆角矩形 3"/>
            <p:cNvSpPr/>
            <p:nvPr/>
          </p:nvSpPr>
          <p:spPr>
            <a:xfrm>
              <a:off x="5889" y="3479"/>
              <a:ext cx="4029" cy="1151"/>
            </a:xfrm>
            <a:prstGeom prst="roundRect">
              <a:avLst/>
            </a:prstGeom>
            <a:solidFill>
              <a:schemeClr val="accent1">
                <a:lumMod val="20000"/>
                <a:lumOff val="80000"/>
              </a:schemeClr>
            </a:solidFill>
            <a:ln>
              <a:solidFill>
                <a:schemeClr val="tx1">
                  <a:lumMod val="85000"/>
                  <a:lumOff val="15000"/>
                </a:schemeClr>
              </a:solidFill>
            </a:ln>
            <a:effectLst>
              <a:glow rad="127000">
                <a:srgbClr val="D85263">
                  <a:alpha val="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rPr>
                <a:t>组织行为学的概念和研究内容</a:t>
              </a:r>
              <a:endParaRPr lang="zh-CN" altLang="en-US" sz="1400" spc="-4" dirty="0">
                <a:solidFill>
                  <a:schemeClr val="tx1">
                    <a:lumMod val="85000"/>
                    <a:lumOff val="15000"/>
                  </a:schemeClr>
                </a:solidFill>
                <a:latin typeface="华文楷体" panose="02010600040101010101" charset="-122"/>
                <a:ea typeface="华文楷体" panose="02010600040101010101" charset="-122"/>
                <a:cs typeface="微软雅黑" panose="020B0503020204020204" pitchFamily="34" charset="-122"/>
                <a:sym typeface="+mn-ea"/>
              </a:endParaRPr>
            </a:p>
          </p:txBody>
        </p:sp>
        <p:cxnSp>
          <p:nvCxnSpPr>
            <p:cNvPr id="5" name="直接箭头连接符 33"/>
            <p:cNvCxnSpPr>
              <a:cxnSpLocks noChangeShapeType="1"/>
            </p:cNvCxnSpPr>
            <p:nvPr/>
          </p:nvCxnSpPr>
          <p:spPr bwMode="auto">
            <a:xfrm rot="16200000">
              <a:off x="10693" y="2864"/>
              <a:ext cx="0" cy="675"/>
            </a:xfrm>
            <a:prstGeom prst="straightConnector1">
              <a:avLst/>
            </a:prstGeom>
            <a:noFill/>
            <a:ln w="6350">
              <a:solidFill>
                <a:schemeClr val="tx1">
                  <a:lumMod val="95000"/>
                  <a:lumOff val="5000"/>
                </a:schemeClr>
              </a:solidFill>
              <a:bevel/>
              <a:tailEnd type="arrow" w="med" len="med"/>
            </a:ln>
          </p:spPr>
        </p:cxnSp>
        <p:sp>
          <p:nvSpPr>
            <p:cNvPr id="7" name="直接连接符 31"/>
            <p:cNvSpPr>
              <a:spLocks noChangeShapeType="1"/>
            </p:cNvSpPr>
            <p:nvPr/>
          </p:nvSpPr>
          <p:spPr bwMode="auto">
            <a:xfrm rot="16200000" flipV="1">
              <a:off x="9482" y="4074"/>
              <a:ext cx="1747" cy="1"/>
            </a:xfrm>
            <a:prstGeom prst="line">
              <a:avLst/>
            </a:prstGeom>
            <a:noFill/>
            <a:ln w="6350">
              <a:solidFill>
                <a:schemeClr val="tx1">
                  <a:lumMod val="95000"/>
                  <a:lumOff val="5000"/>
                </a:schemeClr>
              </a:solidFill>
              <a:bevel/>
            </a:ln>
          </p:spPr>
          <p:txBody>
            <a:bodyPr/>
            <a:p>
              <a:endParaRPr lang="zh-CN" altLang="en-US" sz="2000"/>
            </a:p>
          </p:txBody>
        </p:sp>
        <p:cxnSp>
          <p:nvCxnSpPr>
            <p:cNvPr id="9" name="直接箭头连接符 33"/>
            <p:cNvCxnSpPr>
              <a:cxnSpLocks noChangeShapeType="1"/>
            </p:cNvCxnSpPr>
            <p:nvPr/>
          </p:nvCxnSpPr>
          <p:spPr bwMode="auto">
            <a:xfrm rot="16200000">
              <a:off x="10693" y="4648"/>
              <a:ext cx="0" cy="605"/>
            </a:xfrm>
            <a:prstGeom prst="straightConnector1">
              <a:avLst/>
            </a:prstGeom>
            <a:noFill/>
            <a:ln w="6350">
              <a:solidFill>
                <a:schemeClr val="tx1">
                  <a:lumMod val="95000"/>
                  <a:lumOff val="5000"/>
                </a:schemeClr>
              </a:solidFill>
              <a:bevel/>
              <a:tailEnd type="arrow" w="med" len="med"/>
            </a:ln>
          </p:spPr>
        </p:cxnSp>
        <p:cxnSp>
          <p:nvCxnSpPr>
            <p:cNvPr id="10" name="直接箭头连接符 9"/>
            <p:cNvCxnSpPr>
              <a:cxnSpLocks noChangeShapeType="1"/>
            </p:cNvCxnSpPr>
            <p:nvPr/>
          </p:nvCxnSpPr>
          <p:spPr bwMode="auto">
            <a:xfrm rot="16200000">
              <a:off x="10695" y="3754"/>
              <a:ext cx="0" cy="605"/>
            </a:xfrm>
            <a:prstGeom prst="straightConnector1">
              <a:avLst/>
            </a:prstGeom>
            <a:noFill/>
            <a:ln w="6350">
              <a:solidFill>
                <a:schemeClr val="tx1">
                  <a:lumMod val="95000"/>
                  <a:lumOff val="5000"/>
                </a:schemeClr>
              </a:solidFill>
              <a:bevel/>
              <a:tailEnd type="arrow" w="med" len="med"/>
            </a:ln>
          </p:spPr>
        </p:cxnSp>
        <p:cxnSp>
          <p:nvCxnSpPr>
            <p:cNvPr id="12" name="直接连接符 11"/>
            <p:cNvCxnSpPr/>
            <p:nvPr/>
          </p:nvCxnSpPr>
          <p:spPr>
            <a:xfrm>
              <a:off x="9917" y="4028"/>
              <a:ext cx="517" cy="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996" y="2848"/>
              <a:ext cx="533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组织行为学的概念</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4" name="圆角矩形 13"/>
            <p:cNvSpPr/>
            <p:nvPr/>
          </p:nvSpPr>
          <p:spPr>
            <a:xfrm>
              <a:off x="10996" y="3723"/>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组织行为学的学科性质</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17" name="圆角矩形 16"/>
            <p:cNvSpPr/>
            <p:nvPr/>
          </p:nvSpPr>
          <p:spPr>
            <a:xfrm>
              <a:off x="10996" y="4636"/>
              <a:ext cx="533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rPr>
                <a:t>组织行为学的研究内容</a:t>
              </a:r>
              <a:endParaRPr lang="zh-CN" altLang="en-US" sz="1400" spc="-4" dirty="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grpSp>
      <p:sp>
        <p:nvSpPr>
          <p:cNvPr id="21" name="文本框 20"/>
          <p:cNvSpPr txBox="1"/>
          <p:nvPr/>
        </p:nvSpPr>
        <p:spPr>
          <a:xfrm>
            <a:off x="1082040" y="1920875"/>
            <a:ext cx="10222230" cy="1198880"/>
          </a:xfrm>
          <a:prstGeom prst="rect">
            <a:avLst/>
          </a:prstGeom>
          <a:noFill/>
        </p:spPr>
        <p:txBody>
          <a:bodyPr wrap="square" rtlCol="0" anchor="t">
            <a:spAutoFit/>
          </a:bodyPr>
          <a:p>
            <a:pPr fontAlgn="auto">
              <a:lnSpc>
                <a:spcPct val="150000"/>
              </a:lnSpc>
            </a:pPr>
            <a:r>
              <a:rPr lang="zh-CN" altLang="en-US" sz="2400">
                <a:solidFill>
                  <a:srgbClr val="404040"/>
                </a:solidFill>
                <a:latin typeface="微软雅黑" panose="020B0503020204020204" pitchFamily="34" charset="-122"/>
                <a:ea typeface="微软雅黑" panose="020B0503020204020204" pitchFamily="34" charset="-122"/>
                <a:sym typeface="+mn-ea"/>
              </a:rPr>
              <a:t>组织行为学是行为科学在管理领域的应用，是综合运用各种与人的行为有关的知识，</a:t>
            </a:r>
            <a:r>
              <a:rPr lang="zh-CN" altLang="en-US" sz="2400" b="1" u="sng">
                <a:solidFill>
                  <a:srgbClr val="404040"/>
                </a:solidFill>
                <a:latin typeface="微软雅黑" panose="020B0503020204020204" pitchFamily="34" charset="-122"/>
                <a:ea typeface="微软雅黑" panose="020B0503020204020204" pitchFamily="34" charset="-122"/>
                <a:sym typeface="+mn-ea"/>
              </a:rPr>
              <a:t>研究一定组织中人的心理和行为规律</a:t>
            </a:r>
            <a:r>
              <a:rPr lang="zh-CN" altLang="en-US" sz="2400">
                <a:solidFill>
                  <a:srgbClr val="404040"/>
                </a:solidFill>
                <a:latin typeface="微软雅黑" panose="020B0503020204020204" pitchFamily="34" charset="-122"/>
                <a:ea typeface="微软雅黑" panose="020B0503020204020204" pitchFamily="34" charset="-122"/>
                <a:sym typeface="+mn-ea"/>
              </a:rPr>
              <a:t>的科学。</a:t>
            </a:r>
            <a:endParaRPr lang="zh-CN" altLang="en-US" sz="2400">
              <a:solidFill>
                <a:srgbClr val="404040"/>
              </a:solidFill>
              <a:latin typeface="微软雅黑" panose="020B0503020204020204" pitchFamily="34" charset="-122"/>
              <a:ea typeface="微软雅黑" panose="020B0503020204020204" pitchFamily="34" charset="-122"/>
              <a:sym typeface="+mn-ea"/>
            </a:endParaRPr>
          </a:p>
        </p:txBody>
      </p:sp>
      <p:grpSp>
        <p:nvGrpSpPr>
          <p:cNvPr id="28" name="组合 27"/>
          <p:cNvGrpSpPr/>
          <p:nvPr/>
        </p:nvGrpSpPr>
        <p:grpSpPr>
          <a:xfrm>
            <a:off x="2307590" y="3592830"/>
            <a:ext cx="7778115" cy="1496060"/>
            <a:chOff x="2077" y="6984"/>
            <a:chExt cx="10116" cy="2356"/>
          </a:xfrm>
        </p:grpSpPr>
        <p:sp>
          <p:nvSpPr>
            <p:cNvPr id="23" name="下箭头 22"/>
            <p:cNvSpPr/>
            <p:nvPr/>
          </p:nvSpPr>
          <p:spPr>
            <a:xfrm>
              <a:off x="7168" y="6984"/>
              <a:ext cx="581" cy="456"/>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2400" dirty="0" smtClean="0">
                <a:solidFill>
                  <a:schemeClr val="tx1"/>
                </a:solidFill>
                <a:latin typeface="华文楷体" panose="02010600040101010101" charset="-122"/>
                <a:ea typeface="华文楷体" panose="02010600040101010101" charset="-122"/>
                <a:cs typeface="微软雅黑" panose="020B0503020204020204" pitchFamily="34" charset="-122"/>
                <a:sym typeface="+mn-ea"/>
              </a:endParaRPr>
            </a:p>
          </p:txBody>
        </p:sp>
        <p:sp>
          <p:nvSpPr>
            <p:cNvPr id="26" name="文本框 25"/>
            <p:cNvSpPr txBox="1"/>
            <p:nvPr/>
          </p:nvSpPr>
          <p:spPr>
            <a:xfrm>
              <a:off x="2077" y="7607"/>
              <a:ext cx="10116" cy="725"/>
            </a:xfrm>
            <a:prstGeom prst="rect">
              <a:avLst/>
            </a:prstGeom>
            <a:noFill/>
          </p:spPr>
          <p:txBody>
            <a:bodyPr wrap="square" rtlCol="0">
              <a:spAutoFit/>
            </a:bodyPr>
            <a:p>
              <a:r>
                <a:rPr lang="zh-CN" altLang="en-US" sz="2400" dirty="0">
                  <a:latin typeface="华文楷体" panose="02010600040101010101" charset="-122"/>
                  <a:ea typeface="华文楷体" panose="02010600040101010101" charset="-122"/>
                  <a:sym typeface="+mn-ea"/>
                </a:rPr>
                <a:t>组织行为学的研究对象是</a:t>
              </a:r>
              <a:r>
                <a:rPr lang="zh-CN" altLang="en-US" sz="2400" b="1" dirty="0">
                  <a:solidFill>
                    <a:schemeClr val="tx1">
                      <a:lumMod val="85000"/>
                      <a:lumOff val="15000"/>
                    </a:schemeClr>
                  </a:solidFill>
                  <a:latin typeface="华文楷体" panose="02010600040101010101" charset="-122"/>
                  <a:ea typeface="华文楷体" panose="02010600040101010101" charset="-122"/>
                  <a:sym typeface="+mn-ea"/>
                </a:rPr>
                <a:t>人的</a:t>
              </a:r>
              <a:r>
                <a:rPr lang="zh-CN" altLang="en-US" sz="2400" b="1" u="sng" dirty="0">
                  <a:solidFill>
                    <a:schemeClr val="tx1">
                      <a:lumMod val="85000"/>
                      <a:lumOff val="15000"/>
                    </a:schemeClr>
                  </a:solidFill>
                  <a:latin typeface="华文楷体" panose="02010600040101010101" charset="-122"/>
                  <a:ea typeface="华文楷体" panose="02010600040101010101" charset="-122"/>
                  <a:sym typeface="+mn-ea"/>
                </a:rPr>
                <a:t>      和      </a:t>
              </a:r>
              <a:r>
                <a:rPr lang="zh-CN" altLang="en-US" sz="2400" b="1" dirty="0">
                  <a:latin typeface="华文楷体" panose="02010600040101010101" charset="-122"/>
                  <a:ea typeface="华文楷体" panose="02010600040101010101" charset="-122"/>
                  <a:sym typeface="+mn-ea"/>
                </a:rPr>
                <a:t>的规律性。</a:t>
              </a:r>
              <a:endParaRPr lang="zh-CN" altLang="en-US" sz="2400" b="1" dirty="0">
                <a:latin typeface="华文楷体" panose="02010600040101010101" charset="-122"/>
                <a:ea typeface="华文楷体" panose="02010600040101010101" charset="-122"/>
                <a:sym typeface="+mn-ea"/>
              </a:endParaRPr>
            </a:p>
          </p:txBody>
        </p:sp>
        <p:sp>
          <p:nvSpPr>
            <p:cNvPr id="27" name="文本框 26"/>
            <p:cNvSpPr txBox="1"/>
            <p:nvPr/>
          </p:nvSpPr>
          <p:spPr>
            <a:xfrm>
              <a:off x="2077" y="8615"/>
              <a:ext cx="10116" cy="725"/>
            </a:xfrm>
            <a:prstGeom prst="rect">
              <a:avLst/>
            </a:prstGeom>
            <a:noFill/>
          </p:spPr>
          <p:txBody>
            <a:bodyPr wrap="square" rtlCol="0">
              <a:spAutoFit/>
            </a:bodyPr>
            <a:p>
              <a:r>
                <a:rPr lang="zh-CN" altLang="en-US" sz="2400" dirty="0">
                  <a:latin typeface="华文楷体" panose="02010600040101010101" charset="-122"/>
                  <a:ea typeface="华文楷体" panose="02010600040101010101" charset="-122"/>
                  <a:sym typeface="+mn-ea"/>
                </a:rPr>
                <a:t>组织行为学的研究范围是</a:t>
              </a:r>
              <a:r>
                <a:rPr lang="zh-CN" altLang="en-US" sz="2400" b="1" u="sng" dirty="0">
                  <a:solidFill>
                    <a:schemeClr val="tx1">
                      <a:lumMod val="85000"/>
                      <a:lumOff val="15000"/>
                    </a:schemeClr>
                  </a:solidFill>
                  <a:latin typeface="华文楷体" panose="02010600040101010101" charset="-122"/>
                  <a:ea typeface="华文楷体" panose="02010600040101010101" charset="-122"/>
                  <a:sym typeface="+mn-ea"/>
                </a:rPr>
                <a:t>      </a:t>
              </a:r>
              <a:r>
                <a:rPr lang="zh-CN" altLang="en-US" sz="2400" b="1" dirty="0">
                  <a:solidFill>
                    <a:schemeClr val="tx1">
                      <a:lumMod val="85000"/>
                      <a:lumOff val="15000"/>
                    </a:schemeClr>
                  </a:solidFill>
                  <a:latin typeface="华文楷体" panose="02010600040101010101" charset="-122"/>
                  <a:ea typeface="华文楷体" panose="02010600040101010101" charset="-122"/>
                  <a:sym typeface="+mn-ea"/>
                </a:rPr>
                <a:t>中人的</a:t>
              </a:r>
              <a:r>
                <a:rPr lang="zh-CN" altLang="en-US" sz="2400" b="1" u="sng" dirty="0">
                  <a:solidFill>
                    <a:schemeClr val="tx1">
                      <a:lumMod val="85000"/>
                      <a:lumOff val="15000"/>
                    </a:schemeClr>
                  </a:solidFill>
                  <a:latin typeface="华文楷体" panose="02010600040101010101" charset="-122"/>
                  <a:ea typeface="华文楷体" panose="02010600040101010101" charset="-122"/>
                  <a:sym typeface="+mn-ea"/>
                </a:rPr>
                <a:t>      和      </a:t>
              </a:r>
              <a:r>
                <a:rPr lang="zh-CN" altLang="en-US" sz="2400" b="1" dirty="0">
                  <a:latin typeface="华文楷体" panose="02010600040101010101" charset="-122"/>
                  <a:ea typeface="华文楷体" panose="02010600040101010101" charset="-122"/>
                  <a:sym typeface="+mn-ea"/>
                </a:rPr>
                <a:t>的规律性</a:t>
              </a:r>
              <a:r>
                <a:rPr lang="zh-CN" altLang="en-US" sz="2400" dirty="0">
                  <a:latin typeface="华文楷体" panose="02010600040101010101" charset="-122"/>
                  <a:ea typeface="华文楷体" panose="02010600040101010101" charset="-122"/>
                  <a:sym typeface="+mn-ea"/>
                </a:rPr>
                <a:t>。</a:t>
              </a:r>
              <a:endParaRPr lang="zh-CN" altLang="en-US" sz="2400" dirty="0">
                <a:latin typeface="华文楷体" panose="02010600040101010101" charset="-122"/>
                <a:ea typeface="华文楷体" panose="02010600040101010101" charset="-122"/>
                <a:sym typeface="+mn-ea"/>
              </a:endParaRPr>
            </a:p>
          </p:txBody>
        </p:sp>
      </p:grpSp>
      <p:sp>
        <p:nvSpPr>
          <p:cNvPr id="2" name="文本框 1"/>
          <p:cNvSpPr txBox="1"/>
          <p:nvPr/>
        </p:nvSpPr>
        <p:spPr>
          <a:xfrm>
            <a:off x="0" y="23495"/>
            <a:ext cx="3230880" cy="245110"/>
          </a:xfrm>
          <a:prstGeom prst="rect">
            <a:avLst/>
          </a:prstGeom>
          <a:noFill/>
        </p:spPr>
        <p:txBody>
          <a:bodyPr wrap="square" rtlCol="0" anchor="t">
            <a:spAutoFit/>
          </a:bodyPr>
          <a:p>
            <a:pPr lvl="0" algn="l"/>
            <a:r>
              <a:rPr lang="zh-CN" altLang="en-US" sz="1000">
                <a:solidFill>
                  <a:schemeClr val="bg1">
                    <a:lumMod val="85000"/>
                  </a:schemeClr>
                </a:solidFill>
                <a:latin typeface="华文宋体" panose="02010600040101010101" charset="-122"/>
                <a:ea typeface="华文宋体" panose="02010600040101010101" charset="-122"/>
                <a:sym typeface="+mn-ea"/>
              </a:rPr>
              <a:t>0.1.1一、组织行为学的概念及学科性质</a:t>
            </a:r>
            <a:endParaRPr lang="zh-CN" altLang="en-US" sz="1000">
              <a:solidFill>
                <a:schemeClr val="bg1">
                  <a:lumMod val="85000"/>
                </a:schemeClr>
              </a:solidFill>
              <a:latin typeface="华文宋体" panose="02010600040101010101" charset="-122"/>
              <a:ea typeface="华文宋体" panose="02010600040101010101" charset="-122"/>
              <a:sym typeface="+mn-ea"/>
            </a:endParaRPr>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6"/>
  <p:tag name="KSO_WM_UNIT_ID" val="diagram763_2*p_i*1_6"/>
  <p:tag name="KSO_WM_UNIT_CLEAR" val="1"/>
  <p:tag name="KSO_WM_UNIT_LAYERLEVEL" val="1_1"/>
  <p:tag name="KSO_WM_DIAGRAM_GROUP_CODE" val="p1-1"/>
  <p:tag name="KSO_WM_UNIT_FILL_FORE_SCHEMECOLOR_INDEX" val="6"/>
  <p:tag name="KSO_WM_UNIT_FILL_TYPE" val="1"/>
  <p:tag name="KSO_WM_UNIT_TEXT_FILL_FORE_SCHEMECOLOR_INDEX" val="2"/>
  <p:tag name="KSO_WM_UNIT_TEXT_FILL_TYPE" val="1"/>
</p:tagLst>
</file>

<file path=ppt/tags/tag10.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12"/>
  <p:tag name="KSO_WM_UNIT_ID" val="diagram763_2*p_i*1_12"/>
  <p:tag name="KSO_WM_UNIT_CLEAR" val="1"/>
  <p:tag name="KSO_WM_UNIT_LAYERLEVEL" val="1_1"/>
  <p:tag name="KSO_WM_DIAGRAM_GROUP_CODE" val="p1-1"/>
  <p:tag name="KSO_WM_UNIT_TEXT_FILL_FORE_SCHEMECOLOR_INDEX" val="13"/>
  <p:tag name="KSO_WM_UNIT_TEXT_FILL_TYPE" val="1"/>
</p:tagLst>
</file>

<file path=ppt/tags/tag10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0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0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0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0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0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0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0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0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0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1.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13"/>
  <p:tag name="KSO_WM_UNIT_ID" val="diagram763_2*p_i*1_13"/>
  <p:tag name="KSO_WM_UNIT_CLEAR" val="1"/>
  <p:tag name="KSO_WM_UNIT_LAYERLEVEL" val="1_1"/>
  <p:tag name="KSO_WM_DIAGRAM_GROUP_CODE" val="p1-1"/>
</p:tagLst>
</file>

<file path=ppt/tags/tag11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1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1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1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1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1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11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1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1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1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14"/>
  <p:tag name="KSO_WM_UNIT_ID" val="diagram763_2*p_i*1_14"/>
  <p:tag name="KSO_WM_UNIT_CLEAR" val="1"/>
  <p:tag name="KSO_WM_UNIT_LAYERLEVEL" val="1_1"/>
  <p:tag name="KSO_WM_DIAGRAM_GROUP_CODE" val="p1-1"/>
</p:tagLst>
</file>

<file path=ppt/tags/tag12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2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2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2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2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2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2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2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2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2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15"/>
  <p:tag name="KSO_WM_UNIT_ID" val="diagram763_2*p_i*1_15"/>
  <p:tag name="KSO_WM_UNIT_CLEAR" val="1"/>
  <p:tag name="KSO_WM_UNIT_LAYERLEVEL" val="1_1"/>
  <p:tag name="KSO_WM_DIAGRAM_GROUP_CODE" val="p1-1"/>
</p:tagLst>
</file>

<file path=ppt/tags/tag13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3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3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13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3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3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3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3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13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3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4.xml><?xml version="1.0" encoding="utf-8"?>
<p:tagLst xmlns:p="http://schemas.openxmlformats.org/presentationml/2006/main">
  <p:tag name="KSO_WM_TAG_VERSION" val="1.0"/>
  <p:tag name="KSO_WM_BEAUTIFY_FLAG" val="#wm#"/>
  <p:tag name="KSO_WM_TEMPLATE_CATEGORY" val="diagram"/>
  <p:tag name="KSO_WM_TEMPLATE_INDEX" val="763"/>
  <p:tag name="KSO_WM_UNIT_PRESET_TEXT_LEN" val="26"/>
  <p:tag name="KSO_WM_UNIT_TYPE" val="p_h_f"/>
  <p:tag name="KSO_WM_UNIT_INDEX" val="1_2_2"/>
  <p:tag name="KSO_WM_UNIT_ID" val="diagram763_2*p_h_f*1_2_2"/>
  <p:tag name="KSO_WM_UNIT_CLEAR" val="1"/>
  <p:tag name="KSO_WM_UNIT_LAYERLEVEL" val="1_1_1"/>
  <p:tag name="KSO_WM_UNIT_VALUE" val="16"/>
  <p:tag name="KSO_WM_UNIT_HIGHLIGHT" val="0"/>
  <p:tag name="KSO_WM_UNIT_COMPATIBLE" val="0"/>
  <p:tag name="KSO_WM_UNIT_PRESET_TEXT_INDEX" val="4"/>
  <p:tag name="KSO_WM_DIAGRAM_GROUP_CODE" val="p1-1"/>
  <p:tag name="KSO_WM_UNIT_TEXT_FILL_FORE_SCHEMECOLOR_INDEX" val="13"/>
  <p:tag name="KSO_WM_UNIT_TEXT_FILL_TYPE" val="1"/>
</p:tagLst>
</file>

<file path=ppt/tags/tag14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4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4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4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4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4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4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4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4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4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763"/>
  <p:tag name="KSO_WM_UNIT_PRESET_TEXT_LEN" val="26"/>
  <p:tag name="KSO_WM_UNIT_TYPE" val="p_h_f"/>
  <p:tag name="KSO_WM_UNIT_INDEX" val="1_2_2"/>
  <p:tag name="KSO_WM_UNIT_ID" val="diagram763_2*p_h_f*1_2_2"/>
  <p:tag name="KSO_WM_UNIT_CLEAR" val="1"/>
  <p:tag name="KSO_WM_UNIT_LAYERLEVEL" val="1_1_1"/>
  <p:tag name="KSO_WM_UNIT_VALUE" val="16"/>
  <p:tag name="KSO_WM_UNIT_HIGHLIGHT" val="0"/>
  <p:tag name="KSO_WM_UNIT_COMPATIBLE" val="0"/>
  <p:tag name="KSO_WM_UNIT_PRESET_TEXT_INDEX" val="4"/>
  <p:tag name="KSO_WM_DIAGRAM_GROUP_CODE" val="p1-1"/>
  <p:tag name="KSO_WM_UNIT_TEXT_FILL_FORE_SCHEMECOLOR_INDEX" val="13"/>
  <p:tag name="KSO_WM_UNIT_TEXT_FILL_TYPE" val="1"/>
</p:tagLst>
</file>

<file path=ppt/tags/tag15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15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5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5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5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5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5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5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5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5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16.xml><?xml version="1.0" encoding="utf-8"?>
<p:tagLst xmlns:p="http://schemas.openxmlformats.org/presentationml/2006/main">
  <p:tag name="KSO_WM_TAG_VERSION" val="1.0"/>
  <p:tag name="KSO_WM_BEAUTIFY_FLAG" val="#wm#"/>
  <p:tag name="KSO_WM_TEMPLATE_CATEGORY" val="diagram"/>
  <p:tag name="KSO_WM_TEMPLATE_INDEX" val="763"/>
  <p:tag name="KSO_WM_UNIT_PRESET_TEXT_LEN" val="26"/>
  <p:tag name="KSO_WM_UNIT_TYPE" val="p_h_f"/>
  <p:tag name="KSO_WM_UNIT_INDEX" val="1_2_2"/>
  <p:tag name="KSO_WM_UNIT_ID" val="diagram763_2*p_h_f*1_2_2"/>
  <p:tag name="KSO_WM_UNIT_CLEAR" val="1"/>
  <p:tag name="KSO_WM_UNIT_LAYERLEVEL" val="1_1_1"/>
  <p:tag name="KSO_WM_UNIT_VALUE" val="16"/>
  <p:tag name="KSO_WM_UNIT_HIGHLIGHT" val="0"/>
  <p:tag name="KSO_WM_UNIT_COMPATIBLE" val="0"/>
  <p:tag name="KSO_WM_UNIT_PRESET_TEXT_INDEX" val="4"/>
  <p:tag name="KSO_WM_DIAGRAM_GROUP_CODE" val="p1-1"/>
  <p:tag name="KSO_WM_UNIT_TEXT_FILL_FORE_SCHEMECOLOR_INDEX" val="13"/>
  <p:tag name="KSO_WM_UNIT_TEXT_FILL_TYPE" val="1"/>
</p:tagLst>
</file>

<file path=ppt/tags/tag16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6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6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6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6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6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6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6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6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6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7.xml><?xml version="1.0" encoding="utf-8"?>
<p:tagLst xmlns:p="http://schemas.openxmlformats.org/presentationml/2006/main">
  <p:tag name="KSO_WM_TAG_VERSION" val="1.0"/>
  <p:tag name="KSO_WM_BEAUTIFY_FLAG" val="#wm#"/>
  <p:tag name="KSO_WM_TEMPLATE_CATEGORY" val="diagram"/>
  <p:tag name="KSO_WM_TEMPLATE_INDEX" val="763"/>
  <p:tag name="KSO_WM_UNIT_PRESET_TEXT_LEN" val="26"/>
  <p:tag name="KSO_WM_UNIT_TYPE" val="p_h_f"/>
  <p:tag name="KSO_WM_UNIT_INDEX" val="1_2_2"/>
  <p:tag name="KSO_WM_UNIT_ID" val="diagram763_2*p_h_f*1_2_2"/>
  <p:tag name="KSO_WM_UNIT_CLEAR" val="1"/>
  <p:tag name="KSO_WM_UNIT_LAYERLEVEL" val="1_1_1"/>
  <p:tag name="KSO_WM_UNIT_VALUE" val="16"/>
  <p:tag name="KSO_WM_UNIT_HIGHLIGHT" val="0"/>
  <p:tag name="KSO_WM_UNIT_COMPATIBLE" val="0"/>
  <p:tag name="KSO_WM_UNIT_PRESET_TEXT_INDEX" val="4"/>
  <p:tag name="KSO_WM_DIAGRAM_GROUP_CODE" val="p1-1"/>
  <p:tag name="KSO_WM_UNIT_TEXT_FILL_FORE_SCHEMECOLOR_INDEX" val="13"/>
  <p:tag name="KSO_WM_UNIT_TEXT_FILL_TYPE" val="1"/>
</p:tagLst>
</file>

<file path=ppt/tags/tag17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7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7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17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7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7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7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7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7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7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8.xml><?xml version="1.0" encoding="utf-8"?>
<p:tagLst xmlns:p="http://schemas.openxmlformats.org/presentationml/2006/main">
  <p:tag name="KSO_WM_TAG_VERSION" val="1.0"/>
  <p:tag name="KSO_WM_BEAUTIFY_FLAG" val="#wm#"/>
  <p:tag name="KSO_WM_TEMPLATE_CATEGORY" val="diagram"/>
  <p:tag name="KSO_WM_TEMPLATE_INDEX" val="763"/>
  <p:tag name="KSO_WM_UNIT_PRESET_TEXT_LEN" val="26"/>
  <p:tag name="KSO_WM_UNIT_TYPE" val="p_h_f"/>
  <p:tag name="KSO_WM_UNIT_INDEX" val="1_2_2"/>
  <p:tag name="KSO_WM_UNIT_ID" val="diagram763_2*p_h_f*1_2_2"/>
  <p:tag name="KSO_WM_UNIT_CLEAR" val="1"/>
  <p:tag name="KSO_WM_UNIT_LAYERLEVEL" val="1_1_1"/>
  <p:tag name="KSO_WM_UNIT_VALUE" val="16"/>
  <p:tag name="KSO_WM_UNIT_HIGHLIGHT" val="0"/>
  <p:tag name="KSO_WM_UNIT_COMPATIBLE" val="0"/>
  <p:tag name="KSO_WM_UNIT_PRESET_TEXT_INDEX" val="4"/>
  <p:tag name="KSO_WM_DIAGRAM_GROUP_CODE" val="p1-1"/>
  <p:tag name="KSO_WM_UNIT_TEXT_FILL_FORE_SCHEMECOLOR_INDEX" val="13"/>
  <p:tag name="KSO_WM_UNIT_TEXT_FILL_TYPE" val="1"/>
</p:tagLst>
</file>

<file path=ppt/tags/tag18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8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18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8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8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8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8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8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8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8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9.xml><?xml version="1.0" encoding="utf-8"?>
<p:tagLst xmlns:p="http://schemas.openxmlformats.org/presentationml/2006/main">
  <p:tag name="KSO_WM_TAG_VERSION" val="1.0"/>
  <p:tag name="KSO_WM_BEAUTIFY_FLAG" val="#wm#"/>
  <p:tag name="KSO_WM_UNIT_TYPE" val="i"/>
  <p:tag name="KSO_WM_UNIT_ID" val="diagram160579_4*i*1"/>
  <p:tag name="KSO_WM_TEMPLATE_CATEGORY" val="diagram"/>
  <p:tag name="KSO_WM_TEMPLATE_INDEX" val="160579"/>
  <p:tag name="KSO_WM_UNIT_INDEX" val="1"/>
</p:tagLst>
</file>

<file path=ppt/tags/tag19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19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9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9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19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9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9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19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9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19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1"/>
  <p:tag name="KSO_WM_UNIT_ID" val="diagram763_2*p_i*1_1"/>
  <p:tag name="KSO_WM_UNIT_CLEAR" val="1"/>
  <p:tag name="KSO_WM_UNIT_LAYERLEVEL" val="1_1"/>
  <p:tag name="KSO_WM_DIAGRAM_GROUP_CODE" val="p1-1"/>
  <p:tag name="KSO_WM_UNIT_LINE_FORE_SCHEMECOLOR_INDEX" val="9"/>
  <p:tag name="KSO_WM_UNIT_LINE_FILL_TYPE" val="2"/>
</p:tagLst>
</file>

<file path=ppt/tags/tag20.xml><?xml version="1.0" encoding="utf-8"?>
<p:tagLst xmlns:p="http://schemas.openxmlformats.org/presentationml/2006/main">
  <p:tag name="KSO_WM_TAG_VERSION" val="1.0"/>
  <p:tag name="KSO_WM_TEMPLATE_CATEGORY" val="diagram"/>
  <p:tag name="KSO_WM_TEMPLATE_INDEX" val="160579"/>
  <p:tag name="KSO_WM_UNIT_TYPE" val="m_i"/>
  <p:tag name="KSO_WM_UNIT_INDEX" val="1_2"/>
  <p:tag name="KSO_WM_UNIT_ID" val="259*m_i*1_2"/>
  <p:tag name="KSO_WM_UNIT_CLEAR" val="1"/>
  <p:tag name="KSO_WM_UNIT_LAYERLEVEL" val="1_1"/>
  <p:tag name="KSO_WM_BEAUTIFY_FLAG" val="#wm#"/>
  <p:tag name="KSO_WM_DIAGRAM_GROUP_CODE" val="m1-1"/>
  <p:tag name="KSO_WM_UNIT_LINE_FORE_SCHEMECOLOR_INDEX" val="5"/>
  <p:tag name="KSO_WM_UNIT_LINE_FILL_TYPE" val="2"/>
</p:tagLst>
</file>

<file path=ppt/tags/tag20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0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0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0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20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20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0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20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0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20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TAG_VERSION" val="1.0"/>
  <p:tag name="KSO_WM_TEMPLATE_CATEGORY" val="diagram"/>
  <p:tag name="KSO_WM_TEMPLATE_INDEX" val="160579"/>
  <p:tag name="KSO_WM_UNIT_TYPE" val="m_i"/>
  <p:tag name="KSO_WM_UNIT_INDEX" val="1_3"/>
  <p:tag name="KSO_WM_UNIT_ID" val="259*m_i*1_3"/>
  <p:tag name="KSO_WM_UNIT_CLEAR" val="1"/>
  <p:tag name="KSO_WM_UNIT_LAYERLEVEL" val="1_1"/>
  <p:tag name="KSO_WM_BEAUTIFY_FLAG" val="#wm#"/>
  <p:tag name="KSO_WM_DIAGRAM_GROUP_CODE" val="m1-1"/>
  <p:tag name="KSO_WM_UNIT_FILL_FORE_SCHEMECOLOR_INDEX" val="5"/>
  <p:tag name="KSO_WM_UNIT_FILL_TYPE" val="1"/>
</p:tagLst>
</file>

<file path=ppt/tags/tag21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1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1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1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1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1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1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21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21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1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TAG_VERSION" val="1.0"/>
  <p:tag name="KSO_WM_TEMPLATE_CATEGORY" val="diagram"/>
  <p:tag name="KSO_WM_TEMPLATE_INDEX" val="160579"/>
  <p:tag name="KSO_WM_UNIT_TYPE" val="m_h_f"/>
  <p:tag name="KSO_WM_UNIT_INDEX" val="1_1_1"/>
  <p:tag name="KSO_WM_UNIT_ID" val="259*m_h_f*1_1_1"/>
  <p:tag name="KSO_WM_UNIT_CLEAR" val="1"/>
  <p:tag name="KSO_WM_UNIT_LAYERLEVEL" val="1_1_1"/>
  <p:tag name="KSO_WM_UNIT_VALUE" val="9"/>
  <p:tag name="KSO_WM_UNIT_HIGHLIGHT" val="0"/>
  <p:tag name="KSO_WM_UNIT_COMPATIBLE" val="0"/>
  <p:tag name="KSO_WM_UNIT_PRESET_TEXT" val="LOREM IPSUM"/>
  <p:tag name="KSO_WM_BEAUTIFY_FLAG" val="#wm#"/>
  <p:tag name="KSO_WM_DIAGRAM_GROUP_CODE" val="m1-1"/>
  <p:tag name="KSO_WM_UNIT_TEXT_FILL_FORE_SCHEMECOLOR_INDEX" val="13"/>
  <p:tag name="KSO_WM_UNIT_TEXT_FILL_TYPE" val="1"/>
</p:tagLst>
</file>

<file path=ppt/tags/tag22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2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22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22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2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2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2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2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2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2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23.xml><?xml version="1.0" encoding="utf-8"?>
<p:tagLst xmlns:p="http://schemas.openxmlformats.org/presentationml/2006/main">
  <p:tag name="KSO_WM_TAG_VERSION" val="1.0"/>
  <p:tag name="KSO_WM_BEAUTIFY_FLAG" val="#wm#"/>
  <p:tag name="KSO_WM_UNIT_TYPE" val="i"/>
  <p:tag name="KSO_WM_UNIT_ID" val="diagram160579_4*i*8"/>
  <p:tag name="KSO_WM_TEMPLATE_CATEGORY" val="diagram"/>
  <p:tag name="KSO_WM_TEMPLATE_INDEX" val="160579"/>
  <p:tag name="KSO_WM_UNIT_INDEX" val="8"/>
</p:tagLst>
</file>

<file path=ppt/tags/tag230.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231.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32.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3"/>
  <p:tag name="KSO_WM_UNIT_ID" val="diagram160012_4*m_i*1_3"/>
  <p:tag name="KSO_WM_UNIT_CLEAR" val="1"/>
  <p:tag name="KSO_WM_UNIT_LAYERLEVEL" val="1_1"/>
  <p:tag name="KSO_WM_DIAGRAM_GROUP_CODE" val="m1-1"/>
  <p:tag name="KSO_WM_UNIT_FILL_FORE_SCHEMECOLOR_INDEX" val="6"/>
  <p:tag name="KSO_WM_UNIT_FILL_TYPE" val="1"/>
  <p:tag name="KSO_WM_UNIT_TEXT_FILL_FORE_SCHEMECOLOR_INDEX" val="13"/>
  <p:tag name="KSO_WM_UNIT_TEXT_FILL_TYPE" val="1"/>
</p:tagLst>
</file>

<file path=ppt/tags/tag233.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2_1"/>
  <p:tag name="KSO_WM_UNIT_ID" val="diagram160012_4*m_h_f*1_2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34.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35.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h_f"/>
  <p:tag name="KSO_WM_UNIT_INDEX" val="1_1_1"/>
  <p:tag name="KSO_WM_UNIT_ID" val="diagram160012_4*m_h_f*1_1_1"/>
  <p:tag name="KSO_WM_UNIT_CLEAR" val="1"/>
  <p:tag name="KSO_WM_UNIT_LAYERLEVEL" val="1_1_1"/>
  <p:tag name="KSO_WM_UNIT_VALUE" val="8"/>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236.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237.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TAG_VERSION" val="1.0"/>
  <p:tag name="KSO_WM_TEMPLATE_CATEGORY" val="diagram"/>
  <p:tag name="KSO_WM_TEMPLATE_INDEX" val="160579"/>
  <p:tag name="KSO_WM_UNIT_TYPE" val="m_i"/>
  <p:tag name="KSO_WM_UNIT_INDEX" val="1_4"/>
  <p:tag name="KSO_WM_UNIT_ID" val="259*m_i*1_4"/>
  <p:tag name="KSO_WM_UNIT_CLEAR" val="1"/>
  <p:tag name="KSO_WM_UNIT_LAYERLEVEL" val="1_1"/>
  <p:tag name="KSO_WM_BEAUTIFY_FLAG" val="#wm#"/>
  <p:tag name="KSO_WM_DIAGRAM_GROUP_CODE" val="m1-1"/>
  <p:tag name="KSO_WM_UNIT_LINE_FORE_SCHEMECOLOR_INDEX" val="5"/>
  <p:tag name="KSO_WM_UNIT_LINE_FILL_TYPE" val="2"/>
</p:tagLst>
</file>

<file path=ppt/tags/tag25.xml><?xml version="1.0" encoding="utf-8"?>
<p:tagLst xmlns:p="http://schemas.openxmlformats.org/presentationml/2006/main">
  <p:tag name="KSO_WM_TAG_VERSION" val="1.0"/>
  <p:tag name="KSO_WM_TEMPLATE_CATEGORY" val="diagram"/>
  <p:tag name="KSO_WM_TEMPLATE_INDEX" val="160579"/>
  <p:tag name="KSO_WM_UNIT_TYPE" val="m_i"/>
  <p:tag name="KSO_WM_UNIT_INDEX" val="1_5"/>
  <p:tag name="KSO_WM_UNIT_ID" val="259*m_i*1_5"/>
  <p:tag name="KSO_WM_UNIT_CLEAR" val="1"/>
  <p:tag name="KSO_WM_UNIT_LAYERLEVEL" val="1_1"/>
  <p:tag name="KSO_WM_BEAUTIFY_FLAG" val="#wm#"/>
  <p:tag name="KSO_WM_DIAGRAM_GROUP_CODE" val="m1-1"/>
  <p:tag name="KSO_WM_UNIT_FILL_FORE_SCHEMECOLOR_INDEX" val="5"/>
  <p:tag name="KSO_WM_UNIT_FILL_TYPE" val="1"/>
</p:tagLst>
</file>

<file path=ppt/tags/tag26.xml><?xml version="1.0" encoding="utf-8"?>
<p:tagLst xmlns:p="http://schemas.openxmlformats.org/presentationml/2006/main">
  <p:tag name="KSO_WM_TAG_VERSION" val="1.0"/>
  <p:tag name="KSO_WM_TEMPLATE_CATEGORY" val="diagram"/>
  <p:tag name="KSO_WM_TEMPLATE_INDEX" val="160579"/>
  <p:tag name="KSO_WM_UNIT_TYPE" val="m_h_f"/>
  <p:tag name="KSO_WM_UNIT_INDEX" val="1_2_1"/>
  <p:tag name="KSO_WM_UNIT_ID" val="259*m_h_f*1_2_1"/>
  <p:tag name="KSO_WM_UNIT_CLEAR" val="1"/>
  <p:tag name="KSO_WM_UNIT_LAYERLEVEL" val="1_1_1"/>
  <p:tag name="KSO_WM_UNIT_VALUE" val="9"/>
  <p:tag name="KSO_WM_UNIT_HIGHLIGHT" val="0"/>
  <p:tag name="KSO_WM_UNIT_COMPATIBLE" val="0"/>
  <p:tag name="KSO_WM_UNIT_PRESET_TEXT" val="LOREM IPSUM"/>
  <p:tag name="KSO_WM_BEAUTIFY_FLAG" val="#wm#"/>
  <p:tag name="KSO_WM_DIAGRAM_GROUP_CODE" val="m1-1"/>
  <p:tag name="KSO_WM_UNIT_TEXT_FILL_FORE_SCHEMECOLOR_INDEX" val="13"/>
  <p:tag name="KSO_WM_UNIT_TEXT_FILL_TYPE" val="1"/>
</p:tagLst>
</file>

<file path=ppt/tags/tag27.xml><?xml version="1.0" encoding="utf-8"?>
<p:tagLst xmlns:p="http://schemas.openxmlformats.org/presentationml/2006/main">
  <p:tag name="KSO_WM_TAG_VERSION" val="1.0"/>
  <p:tag name="KSO_WM_BEAUTIFY_FLAG" val="#wm#"/>
  <p:tag name="KSO_WM_UNIT_TYPE" val="i"/>
  <p:tag name="KSO_WM_UNIT_ID" val="diagram160579_4*i*16"/>
  <p:tag name="KSO_WM_TEMPLATE_CATEGORY" val="diagram"/>
  <p:tag name="KSO_WM_TEMPLATE_INDEX" val="160579"/>
  <p:tag name="KSO_WM_UNIT_INDEX" val="16"/>
</p:tagLst>
</file>

<file path=ppt/tags/tag28.xml><?xml version="1.0" encoding="utf-8"?>
<p:tagLst xmlns:p="http://schemas.openxmlformats.org/presentationml/2006/main">
  <p:tag name="KSO_WM_TAG_VERSION" val="1.0"/>
  <p:tag name="KSO_WM_TEMPLATE_CATEGORY" val="diagram"/>
  <p:tag name="KSO_WM_TEMPLATE_INDEX" val="160579"/>
  <p:tag name="KSO_WM_UNIT_TYPE" val="m_i"/>
  <p:tag name="KSO_WM_UNIT_INDEX" val="1_7"/>
  <p:tag name="KSO_WM_UNIT_ID" val="259*m_i*1_7"/>
  <p:tag name="KSO_WM_UNIT_CLEAR" val="1"/>
  <p:tag name="KSO_WM_UNIT_LAYERLEVEL" val="1_1"/>
  <p:tag name="KSO_WM_BEAUTIFY_FLAG" val="#wm#"/>
  <p:tag name="KSO_WM_DIAGRAM_GROUP_CODE" val="m1-1"/>
  <p:tag name="KSO_WM_UNIT_LINE_FORE_SCHEMECOLOR_INDEX" val="5"/>
  <p:tag name="KSO_WM_UNIT_LINE_FILL_TYPE" val="2"/>
</p:tagLst>
</file>

<file path=ppt/tags/tag29.xml><?xml version="1.0" encoding="utf-8"?>
<p:tagLst xmlns:p="http://schemas.openxmlformats.org/presentationml/2006/main">
  <p:tag name="KSO_WM_TAG_VERSION" val="1.0"/>
  <p:tag name="KSO_WM_TEMPLATE_CATEGORY" val="diagram"/>
  <p:tag name="KSO_WM_TEMPLATE_INDEX" val="160579"/>
  <p:tag name="KSO_WM_UNIT_TYPE" val="m_i"/>
  <p:tag name="KSO_WM_UNIT_INDEX" val="1_8"/>
  <p:tag name="KSO_WM_UNIT_ID" val="259*m_i*1_8"/>
  <p:tag name="KSO_WM_UNIT_CLEAR" val="1"/>
  <p:tag name="KSO_WM_UNIT_LAYERLEVEL" val="1_1"/>
  <p:tag name="KSO_WM_BEAUTIFY_FLAG" val="#wm#"/>
  <p:tag name="KSO_WM_DIAGRAM_GROUP_CODE" val="m1-1"/>
  <p:tag name="KSO_WM_UNIT_FILL_FORE_SCHEMECOLOR_INDEX" val="5"/>
  <p:tag name="KSO_WM_UNIT_FILL_TYPE" val="1"/>
</p:tagLst>
</file>

<file path=ppt/tags/tag3.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2"/>
  <p:tag name="KSO_WM_UNIT_ID" val="diagram763_2*p_i*1_2"/>
  <p:tag name="KSO_WM_UNIT_CLEAR" val="1"/>
  <p:tag name="KSO_WM_UNIT_LAYERLEVEL" val="1_1"/>
  <p:tag name="KSO_WM_DIAGRAM_GROUP_CODE" val="p1-1"/>
  <p:tag name="KSO_WM_UNIT_LINE_FORE_SCHEMECOLOR_INDEX" val="5"/>
  <p:tag name="KSO_WM_UNIT_LINE_FILL_TYPE" val="2"/>
</p:tagLst>
</file>

<file path=ppt/tags/tag30.xml><?xml version="1.0" encoding="utf-8"?>
<p:tagLst xmlns:p="http://schemas.openxmlformats.org/presentationml/2006/main">
  <p:tag name="KSO_WM_TAG_VERSION" val="1.0"/>
  <p:tag name="KSO_WM_TEMPLATE_CATEGORY" val="diagram"/>
  <p:tag name="KSO_WM_TEMPLATE_INDEX" val="160579"/>
  <p:tag name="KSO_WM_UNIT_TYPE" val="m_h_f"/>
  <p:tag name="KSO_WM_UNIT_INDEX" val="1_3_1"/>
  <p:tag name="KSO_WM_UNIT_ID" val="259*m_h_f*1_3_1"/>
  <p:tag name="KSO_WM_UNIT_CLEAR" val="1"/>
  <p:tag name="KSO_WM_UNIT_LAYERLEVEL" val="1_1_1"/>
  <p:tag name="KSO_WM_UNIT_VALUE" val="9"/>
  <p:tag name="KSO_WM_UNIT_HIGHLIGHT" val="0"/>
  <p:tag name="KSO_WM_UNIT_COMPATIBLE" val="0"/>
  <p:tag name="KSO_WM_UNIT_PRESET_TEXT" val="LOREM IPSUM"/>
  <p:tag name="KSO_WM_BEAUTIFY_FLAG" val="#wm#"/>
  <p:tag name="KSO_WM_DIAGRAM_GROUP_CODE" val="m1-1"/>
  <p:tag name="KSO_WM_UNIT_TEXT_FILL_FORE_SCHEMECOLOR_INDEX" val="13"/>
  <p:tag name="KSO_WM_UNIT_TEXT_FILL_TYPE" val="1"/>
</p:tagLst>
</file>

<file path=ppt/tags/tag31.xml><?xml version="1.0" encoding="utf-8"?>
<p:tagLst xmlns:p="http://schemas.openxmlformats.org/presentationml/2006/main">
  <p:tag name="KSO_WM_TAG_VERSION" val="1.0"/>
  <p:tag name="KSO_WM_BEAUTIFY_FLAG" val="#wm#"/>
  <p:tag name="KSO_WM_UNIT_TYPE" val="i"/>
  <p:tag name="KSO_WM_UNIT_ID" val="diagram160579_4*i*23"/>
  <p:tag name="KSO_WM_TEMPLATE_CATEGORY" val="diagram"/>
  <p:tag name="KSO_WM_TEMPLATE_INDEX" val="160579"/>
  <p:tag name="KSO_WM_UNIT_INDEX" val="23"/>
</p:tagLst>
</file>

<file path=ppt/tags/tag32.xml><?xml version="1.0" encoding="utf-8"?>
<p:tagLst xmlns:p="http://schemas.openxmlformats.org/presentationml/2006/main">
  <p:tag name="KSO_WM_TAG_VERSION" val="1.0"/>
  <p:tag name="KSO_WM_TEMPLATE_CATEGORY" val="diagram"/>
  <p:tag name="KSO_WM_TEMPLATE_INDEX" val="160579"/>
  <p:tag name="KSO_WM_UNIT_TYPE" val="m_i"/>
  <p:tag name="KSO_WM_UNIT_INDEX" val="1_9"/>
  <p:tag name="KSO_WM_UNIT_ID" val="259*m_i*1_9"/>
  <p:tag name="KSO_WM_UNIT_CLEAR" val="1"/>
  <p:tag name="KSO_WM_UNIT_LAYERLEVEL" val="1_1"/>
  <p:tag name="KSO_WM_BEAUTIFY_FLAG" val="#wm#"/>
  <p:tag name="KSO_WM_DIAGRAM_GROUP_CODE" val="m1-1"/>
  <p:tag name="KSO_WM_UNIT_LINE_FORE_SCHEMECOLOR_INDEX" val="5"/>
  <p:tag name="KSO_WM_UNIT_LINE_FILL_TYPE" val="2"/>
</p:tagLst>
</file>

<file path=ppt/tags/tag33.xml><?xml version="1.0" encoding="utf-8"?>
<p:tagLst xmlns:p="http://schemas.openxmlformats.org/presentationml/2006/main">
  <p:tag name="KSO_WM_TAG_VERSION" val="1.0"/>
  <p:tag name="KSO_WM_TEMPLATE_CATEGORY" val="diagram"/>
  <p:tag name="KSO_WM_TEMPLATE_INDEX" val="160579"/>
  <p:tag name="KSO_WM_UNIT_TYPE" val="m_i"/>
  <p:tag name="KSO_WM_UNIT_INDEX" val="1_10"/>
  <p:tag name="KSO_WM_UNIT_ID" val="259*m_i*1_10"/>
  <p:tag name="KSO_WM_UNIT_CLEAR" val="1"/>
  <p:tag name="KSO_WM_UNIT_LAYERLEVEL" val="1_1"/>
  <p:tag name="KSO_WM_BEAUTIFY_FLAG" val="#wm#"/>
  <p:tag name="KSO_WM_DIAGRAM_GROUP_CODE" val="m1-1"/>
  <p:tag name="KSO_WM_UNIT_FILL_FORE_SCHEMECOLOR_INDEX" val="5"/>
  <p:tag name="KSO_WM_UNIT_FILL_TYPE" val="1"/>
</p:tagLst>
</file>

<file path=ppt/tags/tag34.xml><?xml version="1.0" encoding="utf-8"?>
<p:tagLst xmlns:p="http://schemas.openxmlformats.org/presentationml/2006/main">
  <p:tag name="KSO_WM_TAG_VERSION" val="1.0"/>
  <p:tag name="KSO_WM_TEMPLATE_CATEGORY" val="diagram"/>
  <p:tag name="KSO_WM_TEMPLATE_INDEX" val="160579"/>
  <p:tag name="KSO_WM_UNIT_TYPE" val="m_h_f"/>
  <p:tag name="KSO_WM_UNIT_INDEX" val="1_4_1"/>
  <p:tag name="KSO_WM_UNIT_ID" val="259*m_h_f*1_4_1"/>
  <p:tag name="KSO_WM_UNIT_CLEAR" val="1"/>
  <p:tag name="KSO_WM_UNIT_LAYERLEVEL" val="1_1_1"/>
  <p:tag name="KSO_WM_UNIT_VALUE" val="9"/>
  <p:tag name="KSO_WM_UNIT_HIGHLIGHT" val="0"/>
  <p:tag name="KSO_WM_UNIT_COMPATIBLE" val="0"/>
  <p:tag name="KSO_WM_UNIT_PRESET_TEXT" val="LOREM IPSUM"/>
  <p:tag name="KSO_WM_BEAUTIFY_FLAG" val="#wm#"/>
  <p:tag name="KSO_WM_DIAGRAM_GROUP_CODE" val="m1-1"/>
  <p:tag name="KSO_WM_UNIT_TEXT_FILL_FORE_SCHEMECOLOR_INDEX" val="13"/>
  <p:tag name="KSO_WM_UNIT_TEXT_FILL_TYPE" val="1"/>
</p:tagLst>
</file>

<file path=ppt/tags/tag35.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1"/>
  <p:tag name="KSO_WM_UNIT_ID" val="diagram160108_4*m_i*1_1"/>
  <p:tag name="KSO_WM_UNIT_CLEAR" val="1"/>
  <p:tag name="KSO_WM_UNIT_LAYERLEVEL" val="1_1"/>
  <p:tag name="KSO_WM_DIAGRAM_GROUP_CODE" val="m1-1"/>
  <p:tag name="KSO_WM_UNIT_LINE_FORE_SCHEMECOLOR_INDEX" val="15"/>
  <p:tag name="KSO_WM_UNIT_LINE_FILL_TYPE" val="2"/>
  <p:tag name="KSO_WM_UNIT_TEXT_FILL_FORE_SCHEMECOLOR_INDEX" val="2"/>
  <p:tag name="KSO_WM_UNIT_TEXT_FILL_TYPE" val="1"/>
</p:tagLst>
</file>

<file path=ppt/tags/tag36.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2"/>
  <p:tag name="KSO_WM_UNIT_ID" val="diagram160108_4*m_i*1_2"/>
  <p:tag name="KSO_WM_UNIT_CLEAR" val="1"/>
  <p:tag name="KSO_WM_UNIT_LAYERLEVEL" val="1_1"/>
  <p:tag name="KSO_WM_DIAGRAM_GROUP_CODE" val="m1-1"/>
  <p:tag name="KSO_WM_UNIT_LINE_FORE_SCHEMECOLOR_INDEX" val="15"/>
  <p:tag name="KSO_WM_UNIT_LINE_FILL_TYPE" val="2"/>
</p:tagLst>
</file>

<file path=ppt/tags/tag37.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3"/>
  <p:tag name="KSO_WM_UNIT_ID" val="diagram160108_4*m_i*1_3"/>
  <p:tag name="KSO_WM_UNIT_CLEAR" val="1"/>
  <p:tag name="KSO_WM_UNIT_LAYERLEVEL" val="1_1"/>
  <p:tag name="KSO_WM_DIAGRAM_GROUP_CODE" val="m1-1"/>
  <p:tag name="KSO_WM_UNIT_FILL_FORE_SCHEMECOLOR_INDEX" val="5"/>
  <p:tag name="KSO_WM_UNIT_FILL_TYPE" val="1"/>
</p:tagLst>
</file>

<file path=ppt/tags/tag38.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4"/>
  <p:tag name="KSO_WM_UNIT_ID" val="diagram160108_4*m_i*1_4"/>
  <p:tag name="KSO_WM_UNIT_CLEAR" val="1"/>
  <p:tag name="KSO_WM_UNIT_LAYERLEVEL" val="1_1"/>
  <p:tag name="KSO_WM_DIAGRAM_GROUP_CODE" val="m1-1"/>
  <p:tag name="KSO_WM_UNIT_LINE_FORE_SCHEMECOLOR_INDEX" val="15"/>
  <p:tag name="KSO_WM_UNIT_LINE_FILL_TYPE" val="2"/>
</p:tagLst>
</file>

<file path=ppt/tags/tag39.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5"/>
  <p:tag name="KSO_WM_UNIT_ID" val="diagram160108_4*m_i*1_5"/>
  <p:tag name="KSO_WM_UNIT_CLEAR" val="1"/>
  <p:tag name="KSO_WM_UNIT_LAYERLEVEL" val="1_1"/>
  <p:tag name="KSO_WM_DIAGRAM_GROUP_CODE" val="m1-1"/>
  <p:tag name="KSO_WM_UNIT_FILL_FORE_SCHEMECOLOR_INDEX" val="6"/>
  <p:tag name="KSO_WM_UNI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3"/>
  <p:tag name="KSO_WM_UNIT_ID" val="diagram763_2*p_i*1_3"/>
  <p:tag name="KSO_WM_UNIT_CLEAR" val="1"/>
  <p:tag name="KSO_WM_UNIT_LAYERLEVEL" val="1_1"/>
  <p:tag name="KSO_WM_DIAGRAM_GROUP_CODE" val="p1-1"/>
  <p:tag name="KSO_WM_UNIT_LINE_FORE_SCHEMECOLOR_INDEX" val="8"/>
  <p:tag name="KSO_WM_UNIT_LINE_FILL_TYPE" val="2"/>
</p:tagLst>
</file>

<file path=ppt/tags/tag40.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6"/>
  <p:tag name="KSO_WM_UNIT_ID" val="diagram160108_4*m_i*1_6"/>
  <p:tag name="KSO_WM_UNIT_CLEAR" val="1"/>
  <p:tag name="KSO_WM_UNIT_LAYERLEVEL" val="1_1"/>
  <p:tag name="KSO_WM_DIAGRAM_GROUP_CODE" val="m1-1"/>
  <p:tag name="KSO_WM_UNIT_LINE_FORE_SCHEMECOLOR_INDEX" val="15"/>
  <p:tag name="KSO_WM_UNIT_LINE_FILL_TYPE" val="2"/>
</p:tagLst>
</file>

<file path=ppt/tags/tag41.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7"/>
  <p:tag name="KSO_WM_UNIT_ID" val="diagram160108_4*m_i*1_7"/>
  <p:tag name="KSO_WM_UNIT_CLEAR" val="1"/>
  <p:tag name="KSO_WM_UNIT_LAYERLEVEL" val="1_1"/>
  <p:tag name="KSO_WM_DIAGRAM_GROUP_CODE" val="m1-1"/>
  <p:tag name="KSO_WM_UNIT_FILL_FORE_SCHEMECOLOR_INDEX" val="7"/>
  <p:tag name="KSO_WM_UNIT_FILL_TYPE" val="1"/>
</p:tagLst>
</file>

<file path=ppt/tags/tag42.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8"/>
  <p:tag name="KSO_WM_UNIT_ID" val="diagram160108_4*m_i*1_8"/>
  <p:tag name="KSO_WM_UNIT_CLEAR" val="1"/>
  <p:tag name="KSO_WM_UNIT_LAYERLEVEL" val="1_1"/>
  <p:tag name="KSO_WM_DIAGRAM_GROUP_CODE" val="m1-1"/>
  <p:tag name="KSO_WM_UNIT_LINE_FORE_SCHEMECOLOR_INDEX" val="15"/>
  <p:tag name="KSO_WM_UNIT_LINE_FILL_TYPE" val="2"/>
</p:tagLst>
</file>

<file path=ppt/tags/tag43.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9"/>
  <p:tag name="KSO_WM_UNIT_ID" val="diagram160108_4*m_i*1_9"/>
  <p:tag name="KSO_WM_UNIT_CLEAR" val="1"/>
  <p:tag name="KSO_WM_UNIT_LAYERLEVEL" val="1_1"/>
  <p:tag name="KSO_WM_DIAGRAM_GROUP_CODE" val="m1-1"/>
  <p:tag name="KSO_WM_UNIT_FILL_FORE_SCHEMECOLOR_INDEX" val="5"/>
  <p:tag name="KSO_WM_UNIT_FILL_TYPE" val="1"/>
</p:tagLst>
</file>

<file path=ppt/tags/tag44.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45.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46.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47.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48.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1"/>
  <p:tag name="KSO_WM_UNIT_ID" val="diagram160108_4*m_i*1_1"/>
  <p:tag name="KSO_WM_UNIT_CLEAR" val="1"/>
  <p:tag name="KSO_WM_UNIT_LAYERLEVEL" val="1_1"/>
  <p:tag name="KSO_WM_DIAGRAM_GROUP_CODE" val="m1-1"/>
  <p:tag name="KSO_WM_UNIT_LINE_FORE_SCHEMECOLOR_INDEX" val="15"/>
  <p:tag name="KSO_WM_UNIT_LINE_FILL_TYPE" val="2"/>
  <p:tag name="KSO_WM_UNIT_TEXT_FILL_FORE_SCHEMECOLOR_INDEX" val="2"/>
  <p:tag name="KSO_WM_UNIT_TEXT_FILL_TYPE" val="1"/>
</p:tagLst>
</file>

<file path=ppt/tags/tag49.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2"/>
  <p:tag name="KSO_WM_UNIT_ID" val="diagram160108_4*m_i*1_2"/>
  <p:tag name="KSO_WM_UNIT_CLEAR" val="1"/>
  <p:tag name="KSO_WM_UNIT_LAYERLEVEL" val="1_1"/>
  <p:tag name="KSO_WM_DIAGRAM_GROUP_CODE" val="m1-1"/>
  <p:tag name="KSO_WM_UNIT_LINE_FORE_SCHEMECOLOR_INDEX" val="15"/>
  <p:tag name="KSO_WM_UNIT_LINE_FILL_TYPE" val="2"/>
</p:tagLst>
</file>

<file path=ppt/tags/tag5.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4"/>
  <p:tag name="KSO_WM_UNIT_ID" val="diagram763_2*p_i*1_4"/>
  <p:tag name="KSO_WM_UNIT_CLEAR" val="1"/>
  <p:tag name="KSO_WM_UNIT_LAYERLEVEL" val="1_1"/>
  <p:tag name="KSO_WM_DIAGRAM_GROUP_CODE" val="p1-1"/>
  <p:tag name="KSO_WM_UNIT_LINE_FORE_SCHEMECOLOR_INDEX" val="6"/>
  <p:tag name="KSO_WM_UNIT_LINE_FILL_TYPE" val="2"/>
</p:tagLst>
</file>

<file path=ppt/tags/tag50.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3"/>
  <p:tag name="KSO_WM_UNIT_ID" val="diagram160108_4*m_i*1_3"/>
  <p:tag name="KSO_WM_UNIT_CLEAR" val="1"/>
  <p:tag name="KSO_WM_UNIT_LAYERLEVEL" val="1_1"/>
  <p:tag name="KSO_WM_DIAGRAM_GROUP_CODE" val="m1-1"/>
  <p:tag name="KSO_WM_UNIT_FILL_FORE_SCHEMECOLOR_INDEX" val="5"/>
  <p:tag name="KSO_WM_UNIT_FILL_TYPE" val="1"/>
</p:tagLst>
</file>

<file path=ppt/tags/tag51.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4"/>
  <p:tag name="KSO_WM_UNIT_ID" val="diagram160108_4*m_i*1_4"/>
  <p:tag name="KSO_WM_UNIT_CLEAR" val="1"/>
  <p:tag name="KSO_WM_UNIT_LAYERLEVEL" val="1_1"/>
  <p:tag name="KSO_WM_DIAGRAM_GROUP_CODE" val="m1-1"/>
  <p:tag name="KSO_WM_UNIT_LINE_FORE_SCHEMECOLOR_INDEX" val="15"/>
  <p:tag name="KSO_WM_UNIT_LINE_FILL_TYPE" val="2"/>
</p:tagLst>
</file>

<file path=ppt/tags/tag52.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5"/>
  <p:tag name="KSO_WM_UNIT_ID" val="diagram160108_4*m_i*1_5"/>
  <p:tag name="KSO_WM_UNIT_CLEAR" val="1"/>
  <p:tag name="KSO_WM_UNIT_LAYERLEVEL" val="1_1"/>
  <p:tag name="KSO_WM_DIAGRAM_GROUP_CODE" val="m1-1"/>
  <p:tag name="KSO_WM_UNIT_FILL_FORE_SCHEMECOLOR_INDEX" val="6"/>
  <p:tag name="KSO_WM_UNIT_FILL_TYPE" val="1"/>
</p:tagLst>
</file>

<file path=ppt/tags/tag53.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6"/>
  <p:tag name="KSO_WM_UNIT_ID" val="diagram160108_4*m_i*1_6"/>
  <p:tag name="KSO_WM_UNIT_CLEAR" val="1"/>
  <p:tag name="KSO_WM_UNIT_LAYERLEVEL" val="1_1"/>
  <p:tag name="KSO_WM_DIAGRAM_GROUP_CODE" val="m1-1"/>
  <p:tag name="KSO_WM_UNIT_LINE_FORE_SCHEMECOLOR_INDEX" val="15"/>
  <p:tag name="KSO_WM_UNIT_LINE_FILL_TYPE" val="2"/>
</p:tagLst>
</file>

<file path=ppt/tags/tag54.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7"/>
  <p:tag name="KSO_WM_UNIT_ID" val="diagram160108_4*m_i*1_7"/>
  <p:tag name="KSO_WM_UNIT_CLEAR" val="1"/>
  <p:tag name="KSO_WM_UNIT_LAYERLEVEL" val="1_1"/>
  <p:tag name="KSO_WM_DIAGRAM_GROUP_CODE" val="m1-1"/>
  <p:tag name="KSO_WM_UNIT_FILL_FORE_SCHEMECOLOR_INDEX" val="7"/>
  <p:tag name="KSO_WM_UNIT_FILL_TYPE" val="1"/>
</p:tagLst>
</file>

<file path=ppt/tags/tag55.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8"/>
  <p:tag name="KSO_WM_UNIT_ID" val="diagram160108_4*m_i*1_8"/>
  <p:tag name="KSO_WM_UNIT_CLEAR" val="1"/>
  <p:tag name="KSO_WM_UNIT_LAYERLEVEL" val="1_1"/>
  <p:tag name="KSO_WM_DIAGRAM_GROUP_CODE" val="m1-1"/>
  <p:tag name="KSO_WM_UNIT_LINE_FORE_SCHEMECOLOR_INDEX" val="15"/>
  <p:tag name="KSO_WM_UNIT_LINE_FILL_TYPE" val="2"/>
</p:tagLst>
</file>

<file path=ppt/tags/tag56.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9"/>
  <p:tag name="KSO_WM_UNIT_ID" val="diagram160108_4*m_i*1_9"/>
  <p:tag name="KSO_WM_UNIT_CLEAR" val="1"/>
  <p:tag name="KSO_WM_UNIT_LAYERLEVEL" val="1_1"/>
  <p:tag name="KSO_WM_DIAGRAM_GROUP_CODE" val="m1-1"/>
  <p:tag name="KSO_WM_UNIT_FILL_FORE_SCHEMECOLOR_INDEX" val="5"/>
  <p:tag name="KSO_WM_UNIT_FILL_TYPE" val="1"/>
</p:tagLst>
</file>

<file path=ppt/tags/tag57.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58.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59.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5"/>
  <p:tag name="KSO_WM_UNIT_ID" val="diagram763_2*p_i*1_5"/>
  <p:tag name="KSO_WM_UNIT_CLEAR" val="1"/>
  <p:tag name="KSO_WM_UNIT_LAYERLEVEL" val="1_1"/>
  <p:tag name="KSO_WM_DIAGRAM_GROUP_CODE" val="p1-1"/>
  <p:tag name="KSO_WM_UNIT_LINE_FORE_SCHEMECOLOR_INDEX" val="7"/>
  <p:tag name="KSO_WM_UNIT_LINE_FILL_TYPE" val="2"/>
</p:tagLst>
</file>

<file path=ppt/tags/tag60.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61.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2"/>
  <p:tag name="KSO_WM_UNIT_ID" val="diagram160108_4*m_i*1_2"/>
  <p:tag name="KSO_WM_UNIT_CLEAR" val="1"/>
  <p:tag name="KSO_WM_UNIT_LAYERLEVEL" val="1_1"/>
  <p:tag name="KSO_WM_DIAGRAM_GROUP_CODE" val="m1-1"/>
  <p:tag name="KSO_WM_UNIT_LINE_FORE_SCHEMECOLOR_INDEX" val="15"/>
  <p:tag name="KSO_WM_UNIT_LINE_FILL_TYPE" val="2"/>
</p:tagLst>
</file>

<file path=ppt/tags/tag62.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3"/>
  <p:tag name="KSO_WM_UNIT_ID" val="diagram160108_4*m_i*1_3"/>
  <p:tag name="KSO_WM_UNIT_CLEAR" val="1"/>
  <p:tag name="KSO_WM_UNIT_LAYERLEVEL" val="1_1"/>
  <p:tag name="KSO_WM_DIAGRAM_GROUP_CODE" val="m1-1"/>
  <p:tag name="KSO_WM_UNIT_FILL_FORE_SCHEMECOLOR_INDEX" val="5"/>
  <p:tag name="KSO_WM_UNIT_FILL_TYPE" val="1"/>
</p:tagLst>
</file>

<file path=ppt/tags/tag63.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64.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1"/>
  <p:tag name="KSO_WM_UNIT_ID" val="diagram160108_4*m_i*1_1"/>
  <p:tag name="KSO_WM_UNIT_CLEAR" val="1"/>
  <p:tag name="KSO_WM_UNIT_LAYERLEVEL" val="1_1"/>
  <p:tag name="KSO_WM_DIAGRAM_GROUP_CODE" val="m1-1"/>
  <p:tag name="KSO_WM_UNIT_LINE_FORE_SCHEMECOLOR_INDEX" val="15"/>
  <p:tag name="KSO_WM_UNIT_LINE_FILL_TYPE" val="2"/>
  <p:tag name="KSO_WM_UNIT_TEXT_FILL_FORE_SCHEMECOLOR_INDEX" val="2"/>
  <p:tag name="KSO_WM_UNIT_TEXT_FILL_TYPE" val="1"/>
</p:tagLst>
</file>

<file path=ppt/tags/tag65.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4"/>
  <p:tag name="KSO_WM_UNIT_ID" val="diagram160108_4*m_i*1_4"/>
  <p:tag name="KSO_WM_UNIT_CLEAR" val="1"/>
  <p:tag name="KSO_WM_UNIT_LAYERLEVEL" val="1_1"/>
  <p:tag name="KSO_WM_DIAGRAM_GROUP_CODE" val="m1-1"/>
  <p:tag name="KSO_WM_UNIT_LINE_FORE_SCHEMECOLOR_INDEX" val="15"/>
  <p:tag name="KSO_WM_UNIT_LINE_FILL_TYPE" val="2"/>
</p:tagLst>
</file>

<file path=ppt/tags/tag66.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5"/>
  <p:tag name="KSO_WM_UNIT_ID" val="diagram160108_4*m_i*1_5"/>
  <p:tag name="KSO_WM_UNIT_CLEAR" val="1"/>
  <p:tag name="KSO_WM_UNIT_LAYERLEVEL" val="1_1"/>
  <p:tag name="KSO_WM_DIAGRAM_GROUP_CODE" val="m1-1"/>
  <p:tag name="KSO_WM_UNIT_FILL_FORE_SCHEMECOLOR_INDEX" val="6"/>
  <p:tag name="KSO_WM_UNIT_FILL_TYPE" val="1"/>
</p:tagLst>
</file>

<file path=ppt/tags/tag67.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68.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1"/>
  <p:tag name="KSO_WM_UNIT_ID" val="diagram160108_4*m_i*1_1"/>
  <p:tag name="KSO_WM_UNIT_CLEAR" val="1"/>
  <p:tag name="KSO_WM_UNIT_LAYERLEVEL" val="1_1"/>
  <p:tag name="KSO_WM_DIAGRAM_GROUP_CODE" val="m1-1"/>
  <p:tag name="KSO_WM_UNIT_LINE_FORE_SCHEMECOLOR_INDEX" val="15"/>
  <p:tag name="KSO_WM_UNIT_LINE_FILL_TYPE" val="2"/>
  <p:tag name="KSO_WM_UNIT_TEXT_FILL_FORE_SCHEMECOLOR_INDEX" val="2"/>
  <p:tag name="KSO_WM_UNIT_TEXT_FILL_TYPE" val="1"/>
</p:tagLst>
</file>

<file path=ppt/tags/tag69.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4"/>
  <p:tag name="KSO_WM_UNIT_ID" val="diagram160108_4*m_i*1_4"/>
  <p:tag name="KSO_WM_UNIT_CLEAR" val="1"/>
  <p:tag name="KSO_WM_UNIT_LAYERLEVEL" val="1_1"/>
  <p:tag name="KSO_WM_DIAGRAM_GROUP_CODE" val="m1-1"/>
  <p:tag name="KSO_WM_UNIT_LINE_FORE_SCHEMECOLOR_INDEX" val="15"/>
  <p:tag name="KSO_WM_UNIT_LINE_FILL_TYPE" val="2"/>
</p:tagLst>
</file>

<file path=ppt/tags/tag7.xml><?xml version="1.0" encoding="utf-8"?>
<p:tagLst xmlns:p="http://schemas.openxmlformats.org/presentationml/2006/main">
  <p:tag name="KSO_WM_TAG_VERSION" val="1.0"/>
  <p:tag name="KSO_WM_BEAUTIFY_FLAG" val="#wm#"/>
  <p:tag name="KSO_WM_TEMPLATE_CATEGORY" val="diagram"/>
  <p:tag name="KSO_WM_TEMPLATE_INDEX" val="763"/>
  <p:tag name="KSO_WM_UNIT_ISCONTENTSTITLE" val="0"/>
  <p:tag name="KSO_WM_UNIT_PRESET_TEXT_LEN" val="12"/>
  <p:tag name="KSO_WM_UNIT_TYPE" val="p_h_f"/>
  <p:tag name="KSO_WM_UNIT_INDEX" val="1_1_1"/>
  <p:tag name="KSO_WM_UNIT_ID" val="diagram763_2*p_h_f*1_1_1"/>
  <p:tag name="KSO_WM_UNIT_CLEAR" val="1"/>
  <p:tag name="KSO_WM_UNIT_LAYERLEVEL" val="1_1_1"/>
  <p:tag name="KSO_WM_UNIT_VALUE" val="25"/>
  <p:tag name="KSO_WM_UNIT_HIGHLIGHT" val="0"/>
  <p:tag name="KSO_WM_UNIT_COMPATIBLE" val="0"/>
  <p:tag name="KSO_WM_UNIT_PRESET_TEXT_INDEX" val="3"/>
  <p:tag name="KSO_WM_DIAGRAM_GROUP_CODE" val="p1-1"/>
  <p:tag name="KSO_WM_UNIT_FILL_FORE_SCHEMECOLOR_INDEX" val="10"/>
  <p:tag name="KSO_WM_UNIT_FILL_TYPE" val="1"/>
  <p:tag name="KSO_WM_UNIT_TEXT_FILL_FORE_SCHEMECOLOR_INDEX" val="2"/>
  <p:tag name="KSO_WM_UNIT_TEXT_FILL_TYPE" val="1"/>
</p:tagLst>
</file>

<file path=ppt/tags/tag70.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5"/>
  <p:tag name="KSO_WM_UNIT_ID" val="diagram160108_4*m_i*1_5"/>
  <p:tag name="KSO_WM_UNIT_CLEAR" val="1"/>
  <p:tag name="KSO_WM_UNIT_LAYERLEVEL" val="1_1"/>
  <p:tag name="KSO_WM_DIAGRAM_GROUP_CODE" val="m1-1"/>
  <p:tag name="KSO_WM_UNIT_FILL_FORE_SCHEMECOLOR_INDEX" val="6"/>
  <p:tag name="KSO_WM_UNIT_FILL_TYPE" val="1"/>
</p:tagLst>
</file>

<file path=ppt/tags/tag71.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72.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1"/>
  <p:tag name="KSO_WM_UNIT_ID" val="diagram160108_4*m_i*1_1"/>
  <p:tag name="KSO_WM_UNIT_CLEAR" val="1"/>
  <p:tag name="KSO_WM_UNIT_LAYERLEVEL" val="1_1"/>
  <p:tag name="KSO_WM_DIAGRAM_GROUP_CODE" val="m1-1"/>
  <p:tag name="KSO_WM_UNIT_LINE_FORE_SCHEMECOLOR_INDEX" val="15"/>
  <p:tag name="KSO_WM_UNIT_LINE_FILL_TYPE" val="2"/>
  <p:tag name="KSO_WM_UNIT_TEXT_FILL_FORE_SCHEMECOLOR_INDEX" val="2"/>
  <p:tag name="KSO_WM_UNIT_TEXT_FILL_TYPE" val="1"/>
</p:tagLst>
</file>

<file path=ppt/tags/tag73.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2"/>
  <p:tag name="KSO_WM_UNIT_ID" val="diagram160108_4*m_i*1_2"/>
  <p:tag name="KSO_WM_UNIT_CLEAR" val="1"/>
  <p:tag name="KSO_WM_UNIT_LAYERLEVEL" val="1_1"/>
  <p:tag name="KSO_WM_DIAGRAM_GROUP_CODE" val="m1-1"/>
  <p:tag name="KSO_WM_UNIT_LINE_FORE_SCHEMECOLOR_INDEX" val="15"/>
  <p:tag name="KSO_WM_UNIT_LINE_FILL_TYPE" val="2"/>
</p:tagLst>
</file>

<file path=ppt/tags/tag74.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3"/>
  <p:tag name="KSO_WM_UNIT_ID" val="diagram160108_4*m_i*1_3"/>
  <p:tag name="KSO_WM_UNIT_CLEAR" val="1"/>
  <p:tag name="KSO_WM_UNIT_LAYERLEVEL" val="1_1"/>
  <p:tag name="KSO_WM_DIAGRAM_GROUP_CODE" val="m1-1"/>
  <p:tag name="KSO_WM_UNIT_FILL_FORE_SCHEMECOLOR_INDEX" val="5"/>
  <p:tag name="KSO_WM_UNIT_FILL_TYPE" val="1"/>
</p:tagLst>
</file>

<file path=ppt/tags/tag75.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4"/>
  <p:tag name="KSO_WM_UNIT_ID" val="diagram160108_4*m_i*1_4"/>
  <p:tag name="KSO_WM_UNIT_CLEAR" val="1"/>
  <p:tag name="KSO_WM_UNIT_LAYERLEVEL" val="1_1"/>
  <p:tag name="KSO_WM_DIAGRAM_GROUP_CODE" val="m1-1"/>
  <p:tag name="KSO_WM_UNIT_LINE_FORE_SCHEMECOLOR_INDEX" val="15"/>
  <p:tag name="KSO_WM_UNIT_LINE_FILL_TYPE" val="2"/>
</p:tagLst>
</file>

<file path=ppt/tags/tag76.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5"/>
  <p:tag name="KSO_WM_UNIT_ID" val="diagram160108_4*m_i*1_5"/>
  <p:tag name="KSO_WM_UNIT_CLEAR" val="1"/>
  <p:tag name="KSO_WM_UNIT_LAYERLEVEL" val="1_1"/>
  <p:tag name="KSO_WM_DIAGRAM_GROUP_CODE" val="m1-1"/>
  <p:tag name="KSO_WM_UNIT_FILL_FORE_SCHEMECOLOR_INDEX" val="6"/>
  <p:tag name="KSO_WM_UNIT_FILL_TYPE" val="1"/>
</p:tagLst>
</file>

<file path=ppt/tags/tag77.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6"/>
  <p:tag name="KSO_WM_UNIT_ID" val="diagram160108_4*m_i*1_6"/>
  <p:tag name="KSO_WM_UNIT_CLEAR" val="1"/>
  <p:tag name="KSO_WM_UNIT_LAYERLEVEL" val="1_1"/>
  <p:tag name="KSO_WM_DIAGRAM_GROUP_CODE" val="m1-1"/>
  <p:tag name="KSO_WM_UNIT_LINE_FORE_SCHEMECOLOR_INDEX" val="15"/>
  <p:tag name="KSO_WM_UNIT_LINE_FILL_TYPE" val="2"/>
</p:tagLst>
</file>

<file path=ppt/tags/tag78.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7"/>
  <p:tag name="KSO_WM_UNIT_ID" val="diagram160108_4*m_i*1_7"/>
  <p:tag name="KSO_WM_UNIT_CLEAR" val="1"/>
  <p:tag name="KSO_WM_UNIT_LAYERLEVEL" val="1_1"/>
  <p:tag name="KSO_WM_DIAGRAM_GROUP_CODE" val="m1-1"/>
  <p:tag name="KSO_WM_UNIT_FILL_FORE_SCHEMECOLOR_INDEX" val="7"/>
  <p:tag name="KSO_WM_UNIT_FILL_TYPE" val="1"/>
</p:tagLst>
</file>

<file path=ppt/tags/tag79.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8"/>
  <p:tag name="KSO_WM_UNIT_ID" val="diagram160108_4*m_i*1_8"/>
  <p:tag name="KSO_WM_UNIT_CLEAR" val="1"/>
  <p:tag name="KSO_WM_UNIT_LAYERLEVEL" val="1_1"/>
  <p:tag name="KSO_WM_DIAGRAM_GROUP_CODE" val="m1-1"/>
  <p:tag name="KSO_WM_UNIT_LINE_FORE_SCHEMECOLOR_INDEX" val="15"/>
  <p:tag name="KSO_WM_UNIT_LINE_FILL_TYPE" val="2"/>
</p:tagLst>
</file>

<file path=ppt/tags/tag8.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7"/>
  <p:tag name="KSO_WM_UNIT_ID" val="diagram763_2*p_i*1_7"/>
  <p:tag name="KSO_WM_UNIT_CLEAR" val="1"/>
  <p:tag name="KSO_WM_UNIT_LAYERLEVEL" val="1_1"/>
  <p:tag name="KSO_WM_DIAGRAM_GROUP_CODE" val="p1-1"/>
  <p:tag name="KSO_WM_UNIT_FILL_FORE_SCHEMECOLOR_INDEX" val="9"/>
  <p:tag name="KSO_WM_UNIT_FILL_TYPE" val="1"/>
  <p:tag name="KSO_WM_UNIT_TEXT_FILL_FORE_SCHEMECOLOR_INDEX" val="2"/>
  <p:tag name="KSO_WM_UNIT_TEXT_FILL_TYPE" val="1"/>
</p:tagLst>
</file>

<file path=ppt/tags/tag80.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9"/>
  <p:tag name="KSO_WM_UNIT_ID" val="diagram160108_4*m_i*1_9"/>
  <p:tag name="KSO_WM_UNIT_CLEAR" val="1"/>
  <p:tag name="KSO_WM_UNIT_LAYERLEVEL" val="1_1"/>
  <p:tag name="KSO_WM_DIAGRAM_GROUP_CODE" val="m1-1"/>
  <p:tag name="KSO_WM_UNIT_FILL_FORE_SCHEMECOLOR_INDEX" val="5"/>
  <p:tag name="KSO_WM_UNIT_FILL_TYPE" val="1"/>
</p:tagLst>
</file>

<file path=ppt/tags/tag81.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82.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83.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84.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85.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1"/>
  <p:tag name="KSO_WM_UNIT_ID" val="diagram160108_4*m_i*1_1"/>
  <p:tag name="KSO_WM_UNIT_CLEAR" val="1"/>
  <p:tag name="KSO_WM_UNIT_LAYERLEVEL" val="1_1"/>
  <p:tag name="KSO_WM_DIAGRAM_GROUP_CODE" val="m1-1"/>
  <p:tag name="KSO_WM_UNIT_LINE_FORE_SCHEMECOLOR_INDEX" val="15"/>
  <p:tag name="KSO_WM_UNIT_LINE_FILL_TYPE" val="2"/>
  <p:tag name="KSO_WM_UNIT_TEXT_FILL_FORE_SCHEMECOLOR_INDEX" val="2"/>
  <p:tag name="KSO_WM_UNIT_TEXT_FILL_TYPE" val="1"/>
</p:tagLst>
</file>

<file path=ppt/tags/tag86.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2"/>
  <p:tag name="KSO_WM_UNIT_ID" val="diagram160108_4*m_i*1_2"/>
  <p:tag name="KSO_WM_UNIT_CLEAR" val="1"/>
  <p:tag name="KSO_WM_UNIT_LAYERLEVEL" val="1_1"/>
  <p:tag name="KSO_WM_DIAGRAM_GROUP_CODE" val="m1-1"/>
  <p:tag name="KSO_WM_UNIT_LINE_FORE_SCHEMECOLOR_INDEX" val="15"/>
  <p:tag name="KSO_WM_UNIT_LINE_FILL_TYPE" val="2"/>
</p:tagLst>
</file>

<file path=ppt/tags/tag87.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3"/>
  <p:tag name="KSO_WM_UNIT_ID" val="diagram160108_4*m_i*1_3"/>
  <p:tag name="KSO_WM_UNIT_CLEAR" val="1"/>
  <p:tag name="KSO_WM_UNIT_LAYERLEVEL" val="1_1"/>
  <p:tag name="KSO_WM_DIAGRAM_GROUP_CODE" val="m1-1"/>
  <p:tag name="KSO_WM_UNIT_FILL_FORE_SCHEMECOLOR_INDEX" val="5"/>
  <p:tag name="KSO_WM_UNIT_FILL_TYPE" val="1"/>
</p:tagLst>
</file>

<file path=ppt/tags/tag88.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4"/>
  <p:tag name="KSO_WM_UNIT_ID" val="diagram160108_4*m_i*1_4"/>
  <p:tag name="KSO_WM_UNIT_CLEAR" val="1"/>
  <p:tag name="KSO_WM_UNIT_LAYERLEVEL" val="1_1"/>
  <p:tag name="KSO_WM_DIAGRAM_GROUP_CODE" val="m1-1"/>
  <p:tag name="KSO_WM_UNIT_LINE_FORE_SCHEMECOLOR_INDEX" val="15"/>
  <p:tag name="KSO_WM_UNIT_LINE_FILL_TYPE" val="2"/>
</p:tagLst>
</file>

<file path=ppt/tags/tag89.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5"/>
  <p:tag name="KSO_WM_UNIT_ID" val="diagram160108_4*m_i*1_5"/>
  <p:tag name="KSO_WM_UNIT_CLEAR" val="1"/>
  <p:tag name="KSO_WM_UNIT_LAYERLEVEL" val="1_1"/>
  <p:tag name="KSO_WM_DIAGRAM_GROUP_CODE" val="m1-1"/>
  <p:tag name="KSO_WM_UNIT_FILL_FORE_SCHEMECOLOR_INDEX" val="6"/>
  <p:tag name="KSO_WM_UNI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763"/>
  <p:tag name="KSO_WM_UNIT_TYPE" val="p_i"/>
  <p:tag name="KSO_WM_UNIT_INDEX" val="1_8"/>
  <p:tag name="KSO_WM_UNIT_ID" val="diagram763_2*p_i*1_8"/>
  <p:tag name="KSO_WM_UNIT_CLEAR" val="1"/>
  <p:tag name="KSO_WM_UNIT_LAYERLEVEL" val="1_1"/>
  <p:tag name="KSO_WM_DIAGRAM_GROUP_CODE" val="p1-1"/>
  <p:tag name="KSO_WM_UNIT_FILL_FORE_SCHEMECOLOR_INDEX" val="8"/>
  <p:tag name="KSO_WM_UNIT_FILL_TYPE" val="1"/>
  <p:tag name="KSO_WM_UNIT_TEXT_FILL_FORE_SCHEMECOLOR_INDEX" val="2"/>
  <p:tag name="KSO_WM_UNIT_TEXT_FILL_TYPE" val="1"/>
</p:tagLst>
</file>

<file path=ppt/tags/tag90.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6"/>
  <p:tag name="KSO_WM_UNIT_ID" val="diagram160108_4*m_i*1_6"/>
  <p:tag name="KSO_WM_UNIT_CLEAR" val="1"/>
  <p:tag name="KSO_WM_UNIT_LAYERLEVEL" val="1_1"/>
  <p:tag name="KSO_WM_DIAGRAM_GROUP_CODE" val="m1-1"/>
  <p:tag name="KSO_WM_UNIT_LINE_FORE_SCHEMECOLOR_INDEX" val="15"/>
  <p:tag name="KSO_WM_UNIT_LINE_FILL_TYPE" val="2"/>
</p:tagLst>
</file>

<file path=ppt/tags/tag91.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7"/>
  <p:tag name="KSO_WM_UNIT_ID" val="diagram160108_4*m_i*1_7"/>
  <p:tag name="KSO_WM_UNIT_CLEAR" val="1"/>
  <p:tag name="KSO_WM_UNIT_LAYERLEVEL" val="1_1"/>
  <p:tag name="KSO_WM_DIAGRAM_GROUP_CODE" val="m1-1"/>
  <p:tag name="KSO_WM_UNIT_FILL_FORE_SCHEMECOLOR_INDEX" val="7"/>
  <p:tag name="KSO_WM_UNIT_FILL_TYPE" val="1"/>
</p:tagLst>
</file>

<file path=ppt/tags/tag92.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8"/>
  <p:tag name="KSO_WM_UNIT_ID" val="diagram160108_4*m_i*1_8"/>
  <p:tag name="KSO_WM_UNIT_CLEAR" val="1"/>
  <p:tag name="KSO_WM_UNIT_LAYERLEVEL" val="1_1"/>
  <p:tag name="KSO_WM_DIAGRAM_GROUP_CODE" val="m1-1"/>
  <p:tag name="KSO_WM_UNIT_LINE_FORE_SCHEMECOLOR_INDEX" val="15"/>
  <p:tag name="KSO_WM_UNIT_LINE_FILL_TYPE" val="2"/>
</p:tagLst>
</file>

<file path=ppt/tags/tag93.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i"/>
  <p:tag name="KSO_WM_UNIT_INDEX" val="1_9"/>
  <p:tag name="KSO_WM_UNIT_ID" val="diagram160108_4*m_i*1_9"/>
  <p:tag name="KSO_WM_UNIT_CLEAR" val="1"/>
  <p:tag name="KSO_WM_UNIT_LAYERLEVEL" val="1_1"/>
  <p:tag name="KSO_WM_DIAGRAM_GROUP_CODE" val="m1-1"/>
  <p:tag name="KSO_WM_UNIT_FILL_FORE_SCHEMECOLOR_INDEX" val="5"/>
  <p:tag name="KSO_WM_UNIT_FILL_TYPE" val="1"/>
</p:tagLst>
</file>

<file path=ppt/tags/tag94.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95.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96.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97.xml><?xml version="1.0" encoding="utf-8"?>
<p:tagLst xmlns:p="http://schemas.openxmlformats.org/presentationml/2006/main">
  <p:tag name="KSO_WM_TAG_VERSION" val="1.0"/>
  <p:tag name="KSO_WM_BEAUTIFY_FLAG" val="#wm#"/>
  <p:tag name="KSO_WM_TEMPLATE_CATEGORY" val="diagram"/>
  <p:tag name="KSO_WM_TEMPLATE_INDEX" val="160108"/>
  <p:tag name="KSO_WM_UNIT_TYPE" val="m_h_a"/>
  <p:tag name="KSO_WM_UNIT_INDEX" val="1_1_1"/>
  <p:tag name="KSO_WM_UNIT_ID" val="diagram160108_4*m_h_a*1_1_1"/>
  <p:tag name="KSO_WM_UNIT_CLEAR" val="1"/>
  <p:tag name="KSO_WM_UNIT_LAYERLEVEL" val="1_1_1"/>
  <p:tag name="KSO_WM_UNIT_VALUE" val="7"/>
  <p:tag name="KSO_WM_UNIT_HIGHLIGHT" val="0"/>
  <p:tag name="KSO_WM_UNIT_COMPATIBLE" val="0"/>
  <p:tag name="KSO_WM_UNIT_PRESET_TEXT_INDEX" val="3"/>
  <p:tag name="KSO_WM_UNIT_PRESET_TEXT_LEN" val="12"/>
  <p:tag name="KSO_WM_DIAGRAM_GROUP_CODE" val="m1-1"/>
  <p:tag name="KSO_WM_UNIT_BIND_DECORATION_IDS" val="diagram160108_4*m_i*1_2;diagram160108_4*m_i*1_3"/>
  <p:tag name="KSO_WM_UNIT_FILL_FORE_SCHEMECOLOR_INDEX" val="5"/>
  <p:tag name="KSO_WM_UNIT_FILL_TYPE" val="1"/>
  <p:tag name="KSO_WM_UNIT_TEXT_FILL_FORE_SCHEMECOLOR_INDEX" val="14"/>
  <p:tag name="KSO_WM_UNIT_TEXT_FILL_TYPE" val="1"/>
</p:tagLst>
</file>

<file path=ppt/tags/tag98.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1"/>
  <p:tag name="KSO_WM_UNIT_ID" val="diagram160012_4*m_i*1_1"/>
  <p:tag name="KSO_WM_UNIT_CLEAR" val="1"/>
  <p:tag name="KSO_WM_UNIT_LAYERLEVEL" val="1_1"/>
  <p:tag name="KSO_WM_DIAGRAM_GROUP_CODE" val="m1-1"/>
  <p:tag name="KSO_WM_UNIT_LINE_FORE_SCHEMECOLOR_INDEX" val="5"/>
  <p:tag name="KSO_WM_UNIT_LINE_FILL_TYPE" val="2"/>
</p:tagLst>
</file>

<file path=ppt/tags/tag99.xml><?xml version="1.0" encoding="utf-8"?>
<p:tagLst xmlns:p="http://schemas.openxmlformats.org/presentationml/2006/main">
  <p:tag name="KSO_WM_TAG_VERSION" val="1.0"/>
  <p:tag name="KSO_WM_BEAUTIFY_FLAG" val="#wm#"/>
  <p:tag name="KSO_WM_TEMPLATE_CATEGORY" val="diagram"/>
  <p:tag name="KSO_WM_TEMPLATE_INDEX" val="160012"/>
  <p:tag name="KSO_WM_UNIT_TYPE" val="m_i"/>
  <p:tag name="KSO_WM_UNIT_INDEX" val="1_2"/>
  <p:tag name="KSO_WM_UNIT_ID" val="diagram160012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11784</Words>
  <Application>WPS 文字</Application>
  <PresentationFormat>宽屏</PresentationFormat>
  <Paragraphs>1816</Paragraphs>
  <Slides>72</Slides>
  <Notes>8</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72</vt:i4>
      </vt:variant>
    </vt:vector>
  </HeadingPairs>
  <TitlesOfParts>
    <vt:vector size="99" baseType="lpstr">
      <vt:lpstr>Arial</vt:lpstr>
      <vt:lpstr>方正书宋_GBK</vt:lpstr>
      <vt:lpstr>Wingdings</vt:lpstr>
      <vt:lpstr>华文楷体</vt:lpstr>
      <vt:lpstr>方正清刻本悦宋简体</vt:lpstr>
      <vt:lpstr>Arial Narrow</vt:lpstr>
      <vt:lpstr>方正兰亭准黑_GBK</vt:lpstr>
      <vt:lpstr>微软雅黑</vt:lpstr>
      <vt:lpstr>等线</vt:lpstr>
      <vt:lpstr>方正隶变_GBK</vt:lpstr>
      <vt:lpstr>华文宋体</vt:lpstr>
      <vt:lpstr>Wingdings</vt:lpstr>
      <vt:lpstr>楷体</vt:lpstr>
      <vt:lpstr>方正姚体</vt:lpstr>
      <vt:lpstr>隶书</vt:lpstr>
      <vt:lpstr>Verdana</vt:lpstr>
      <vt:lpstr>冬青黑体简体中文</vt:lpstr>
      <vt:lpstr>宋体</vt:lpstr>
      <vt:lpstr>Arial Unicode MS</vt:lpstr>
      <vt:lpstr>汉仪书宋二KW</vt:lpstr>
      <vt:lpstr>汉仪中等线KW</vt:lpstr>
      <vt:lpstr>苹方-简</vt:lpstr>
      <vt:lpstr>汉仪楷体KW</vt:lpstr>
      <vt:lpstr>报隶-简</vt:lpstr>
      <vt:lpstr>Calibri</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wanglixia</cp:lastModifiedBy>
  <cp:revision>27</cp:revision>
  <dcterms:created xsi:type="dcterms:W3CDTF">2019-12-26T03:35:14Z</dcterms:created>
  <dcterms:modified xsi:type="dcterms:W3CDTF">2019-12-26T03:35:14Z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