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18.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0"/>
  </p:notesMasterIdLst>
  <p:sldIdLst>
    <p:sldId id="2651" r:id="rId3"/>
    <p:sldId id="734" r:id="rId4"/>
    <p:sldId id="735" r:id="rId5"/>
    <p:sldId id="2673" r:id="rId6"/>
    <p:sldId id="2674" r:id="rId7"/>
    <p:sldId id="2666" r:id="rId8"/>
    <p:sldId id="2668" r:id="rId9"/>
    <p:sldId id="2667" r:id="rId10"/>
    <p:sldId id="2669" r:id="rId11"/>
    <p:sldId id="2670" r:id="rId12"/>
    <p:sldId id="2672" r:id="rId13"/>
    <p:sldId id="2671" r:id="rId14"/>
    <p:sldId id="2675" r:id="rId15"/>
    <p:sldId id="2676" r:id="rId16"/>
    <p:sldId id="2677" r:id="rId17"/>
    <p:sldId id="2678" r:id="rId18"/>
    <p:sldId id="2679" r:id="rId19"/>
    <p:sldId id="738" r:id="rId20"/>
    <p:sldId id="737" r:id="rId21"/>
    <p:sldId id="739" r:id="rId22"/>
    <p:sldId id="740" r:id="rId23"/>
    <p:sldId id="743" r:id="rId24"/>
    <p:sldId id="742" r:id="rId25"/>
    <p:sldId id="744" r:id="rId26"/>
    <p:sldId id="674" r:id="rId27"/>
    <p:sldId id="675" r:id="rId28"/>
    <p:sldId id="748" r:id="rId29"/>
    <p:sldId id="688" r:id="rId30"/>
    <p:sldId id="749" r:id="rId31"/>
    <p:sldId id="750" r:id="rId32"/>
    <p:sldId id="751" r:id="rId33"/>
    <p:sldId id="689" r:id="rId34"/>
    <p:sldId id="691" r:id="rId35"/>
    <p:sldId id="692" r:id="rId36"/>
    <p:sldId id="693" r:id="rId37"/>
    <p:sldId id="694" r:id="rId38"/>
    <p:sldId id="752" r:id="rId39"/>
    <p:sldId id="2574" r:id="rId40"/>
    <p:sldId id="2537" r:id="rId41"/>
    <p:sldId id="2538" r:id="rId42"/>
    <p:sldId id="2539" r:id="rId43"/>
    <p:sldId id="2575" r:id="rId44"/>
    <p:sldId id="2576" r:id="rId45"/>
    <p:sldId id="2577" r:id="rId46"/>
    <p:sldId id="2578" r:id="rId47"/>
    <p:sldId id="2548" r:id="rId48"/>
    <p:sldId id="2547" r:id="rId49"/>
    <p:sldId id="2580" r:id="rId50"/>
    <p:sldId id="2581" r:id="rId51"/>
    <p:sldId id="2579" r:id="rId52"/>
    <p:sldId id="2549" r:id="rId53"/>
    <p:sldId id="2685" r:id="rId54"/>
    <p:sldId id="2582" r:id="rId55"/>
    <p:sldId id="2585" r:id="rId56"/>
    <p:sldId id="2586" r:id="rId57"/>
    <p:sldId id="2587" r:id="rId58"/>
    <p:sldId id="2588" r:id="rId59"/>
    <p:sldId id="2589" r:id="rId60"/>
    <p:sldId id="2590" r:id="rId61"/>
    <p:sldId id="2591" r:id="rId62"/>
    <p:sldId id="2686" r:id="rId63"/>
    <p:sldId id="2690" r:id="rId64"/>
    <p:sldId id="2689" r:id="rId65"/>
    <p:sldId id="2691" r:id="rId66"/>
    <p:sldId id="2692" r:id="rId67"/>
    <p:sldId id="2594" r:id="rId68"/>
    <p:sldId id="2595" r:id="rId69"/>
    <p:sldId id="2565" r:id="rId70"/>
    <p:sldId id="2567" r:id="rId71"/>
    <p:sldId id="2597" r:id="rId72"/>
    <p:sldId id="2614" r:id="rId73"/>
    <p:sldId id="2615" r:id="rId74"/>
    <p:sldId id="2616" r:id="rId75"/>
    <p:sldId id="2619" r:id="rId76"/>
    <p:sldId id="2693" r:id="rId77"/>
    <p:sldId id="2620" r:id="rId78"/>
    <p:sldId id="2694" r:id="rId79"/>
    <p:sldId id="2621" r:id="rId80"/>
    <p:sldId id="2695" r:id="rId81"/>
    <p:sldId id="2696" r:id="rId82"/>
    <p:sldId id="2697" r:id="rId83"/>
    <p:sldId id="2698" r:id="rId84"/>
    <p:sldId id="2699" r:id="rId85"/>
    <p:sldId id="2622" r:id="rId86"/>
    <p:sldId id="2623" r:id="rId87"/>
    <p:sldId id="2624" r:id="rId88"/>
    <p:sldId id="2625" r:id="rId89"/>
    <p:sldId id="2626" r:id="rId90"/>
    <p:sldId id="2627" r:id="rId91"/>
    <p:sldId id="2632" r:id="rId92"/>
    <p:sldId id="2631" r:id="rId93"/>
    <p:sldId id="2635" r:id="rId94"/>
    <p:sldId id="2636" r:id="rId95"/>
    <p:sldId id="2637" r:id="rId96"/>
    <p:sldId id="2638" r:id="rId97"/>
    <p:sldId id="2643" r:id="rId98"/>
    <p:sldId id="2644" r:id="rId99"/>
  </p:sldIdLst>
  <p:sldSz cx="12192000" cy="6858000"/>
  <p:notesSz cx="6858000" cy="9144000"/>
  <p:embeddedFontLst>
    <p:embeddedFont>
      <p:font typeface="Verdana" charset="0"/>
      <p:regular r:id="rId105"/>
      <p:bold r:id="rId106"/>
      <p:italic r:id="rId107"/>
      <p:boldItalic r:id="rId108"/>
    </p:embeddedFont>
    <p:embeddedFont>
      <p:font typeface="微软雅黑" charset="-122"/>
      <p:regular r:id="rId109"/>
    </p:embeddedFont>
    <p:embeddedFont>
      <p:font typeface="Calibri" charset="0"/>
      <p:regular r:id="rId110"/>
      <p:bold r:id="rId111"/>
      <p:italic r:id="rId112"/>
      <p:boldItalic r:id="rId113"/>
    </p:embeddedFont>
    <p:embeddedFont>
      <p:font typeface="Arial Narrow" charset="0"/>
      <p:regular r:id="rId114"/>
      <p:bold r:id="rId115"/>
      <p:italic r:id="rId116"/>
      <p:boldItalic r:id="rId117"/>
    </p:embeddedFont>
    <p:embeddedFont>
      <p:font typeface="等线" charset="-122"/>
      <p:regular r:id="rId118"/>
    </p:embeddedFont>
    <p:embeddedFont>
      <p:font typeface="方正隶变_GBK" charset="-122"/>
      <p:regular r:id="rId119"/>
    </p:embeddedFont>
    <p:embeddedFont>
      <p:font typeface="华文楷体" charset="-122"/>
      <p:regular r:id="rId120"/>
    </p:embeddedFont>
    <p:embeddedFont>
      <p:font typeface="隶书" charset="-122"/>
      <p:regular r:id="rId121"/>
    </p:embeddedFont>
    <p:embeddedFont>
      <p:font typeface="楷体" charset="-122"/>
      <p:regular r:id="rId122"/>
    </p:embeddedFont>
  </p:embeddedFont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微软雅黑" panose="020B0503020204020204" pitchFamily="34"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微软雅黑" panose="020B0503020204020204" pitchFamily="34"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微软雅黑" panose="020B0503020204020204" pitchFamily="34"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微软雅黑" panose="020B0503020204020204" pitchFamily="34"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微软雅黑" panose="020B0503020204020204" pitchFamily="34"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微软雅黑" panose="020B0503020204020204" pitchFamily="34"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B061F"/>
    <a:srgbClr val="D85263"/>
    <a:srgbClr val="D8090F"/>
    <a:srgbClr val="6B6C6E"/>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8010"/>
    <p:restoredTop sz="94660"/>
  </p:normalViewPr>
  <p:slideViewPr>
    <p:cSldViewPr snapToGrid="0" showGuides="1">
      <p:cViewPr varScale="1">
        <p:scale>
          <a:sx n="68" d="100"/>
          <a:sy n="68" d="100"/>
        </p:scale>
        <p:origin x="500" y="52"/>
      </p:cViewPr>
      <p:guideLst>
        <p:guide orient="horz" pos="2191"/>
        <p:guide pos="281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2" Type="http://schemas.openxmlformats.org/officeDocument/2006/relationships/font" Target="fonts/font18.fntdata"/><Relationship Id="rId121" Type="http://schemas.openxmlformats.org/officeDocument/2006/relationships/font" Target="fonts/font17.fntdata"/><Relationship Id="rId120" Type="http://schemas.openxmlformats.org/officeDocument/2006/relationships/font" Target="fonts/font16.fntdata"/><Relationship Id="rId12" Type="http://schemas.openxmlformats.org/officeDocument/2006/relationships/slide" Target="slides/slide10.xml"/><Relationship Id="rId119" Type="http://schemas.openxmlformats.org/officeDocument/2006/relationships/font" Target="fonts/font15.fntdata"/><Relationship Id="rId118" Type="http://schemas.openxmlformats.org/officeDocument/2006/relationships/font" Target="fonts/font14.fntdata"/><Relationship Id="rId117" Type="http://schemas.openxmlformats.org/officeDocument/2006/relationships/font" Target="fonts/font13.fntdata"/><Relationship Id="rId116" Type="http://schemas.openxmlformats.org/officeDocument/2006/relationships/font" Target="fonts/font12.fntdata"/><Relationship Id="rId115" Type="http://schemas.openxmlformats.org/officeDocument/2006/relationships/font" Target="fonts/font11.fntdata"/><Relationship Id="rId114" Type="http://schemas.openxmlformats.org/officeDocument/2006/relationships/font" Target="fonts/font10.fntdata"/><Relationship Id="rId113" Type="http://schemas.openxmlformats.org/officeDocument/2006/relationships/font" Target="fonts/font9.fntdata"/><Relationship Id="rId112" Type="http://schemas.openxmlformats.org/officeDocument/2006/relationships/font" Target="fonts/font8.fntdata"/><Relationship Id="rId111" Type="http://schemas.openxmlformats.org/officeDocument/2006/relationships/font" Target="fonts/font7.fntdata"/><Relationship Id="rId110" Type="http://schemas.openxmlformats.org/officeDocument/2006/relationships/font" Target="fonts/font6.fntdata"/><Relationship Id="rId11" Type="http://schemas.openxmlformats.org/officeDocument/2006/relationships/slide" Target="slides/slide9.xml"/><Relationship Id="rId109" Type="http://schemas.openxmlformats.org/officeDocument/2006/relationships/font" Target="fonts/font5.fntdata"/><Relationship Id="rId108" Type="http://schemas.openxmlformats.org/officeDocument/2006/relationships/font" Target="fonts/font4.fntdata"/><Relationship Id="rId107" Type="http://schemas.openxmlformats.org/officeDocument/2006/relationships/font" Target="fonts/font3.fntdata"/><Relationship Id="rId106" Type="http://schemas.openxmlformats.org/officeDocument/2006/relationships/font" Target="fonts/font2.fntdata"/><Relationship Id="rId105" Type="http://schemas.openxmlformats.org/officeDocument/2006/relationships/font" Target="fonts/font1.fntdata"/><Relationship Id="rId104" Type="http://schemas.openxmlformats.org/officeDocument/2006/relationships/commentAuthors" Target="commentAuthors.xml"/><Relationship Id="rId103" Type="http://schemas.openxmlformats.org/officeDocument/2006/relationships/tableStyles" Target="tableStyles.xml"/><Relationship Id="rId102" Type="http://schemas.openxmlformats.org/officeDocument/2006/relationships/viewProps" Target="viewProps.xml"/><Relationship Id="rId101" Type="http://schemas.openxmlformats.org/officeDocument/2006/relationships/presProps" Target="presProps.xml"/><Relationship Id="rId100"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8CB13635-76A1-4B01-B0D1-7EB053E563CA}"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a:xfrm>
            <a:off x="0" y="0"/>
            <a:ext cx="12187238" cy="6858000"/>
          </a:xfrm>
          <a:prstGeom prst="rect">
            <a:avLst/>
          </a:prstGeom>
        </p:spPr>
        <p:txBody>
          <a:bodyPr vert="horz" lIns="91440" tIns="45720" rIns="91440" bIns="45720" rtlCol="0" anchor="t">
            <a:normAutofit/>
          </a:bodyPr>
          <a:lstStyle>
            <a:lvl1pPr marL="0" indent="0" eaLnBrk="1" fontAlgn="auto" latinLnBrk="0" hangingPunct="1">
              <a:lnSpc>
                <a:spcPct val="100000"/>
              </a:lnSpc>
              <a:spcBef>
                <a:spcPts val="0"/>
              </a:spcBef>
              <a:buNone/>
              <a:defRPr sz="3200">
                <a:solidFill>
                  <a:schemeClr val="tx1">
                    <a:lumMod val="85000"/>
                    <a:lumOff val="15000"/>
                  </a:schemeClr>
                </a:solidFill>
                <a:latin typeface="方正清刻本悦宋简体" panose="02000000000000000000" charset="-122"/>
                <a:ea typeface="方正清刻本悦宋简体" panose="02000000000000000000" charset="-122"/>
              </a:defRPr>
            </a:lvl1pPr>
            <a:lvl2pPr marL="457200" indent="0">
              <a:buNone/>
              <a:defRPr/>
            </a:lvl2pPr>
            <a:lvl3pPr marL="914400" indent="0">
              <a:buNone/>
              <a:defRPr/>
            </a:lvl3pPr>
          </a:lstStyle>
          <a:p>
            <a:pPr lvl="0" algn="l">
              <a:buFont typeface="Arial" panose="020B0604020202090204" pitchFamily="34" charset="0"/>
            </a:pPr>
            <a:endParaRPr lang="zh-CN" altLang="en-US" dirty="0">
              <a:sym typeface="+mn-ea"/>
            </a:endParaRPr>
          </a:p>
        </p:txBody>
      </p:sp>
      <p:sp>
        <p:nvSpPr>
          <p:cNvPr id="3" name="文本占位符 2"/>
          <p:cNvSpPr>
            <a:spLocks noGrp="1"/>
          </p:cNvSpPr>
          <p:nvPr>
            <p:ph type="body" idx="1" hasCustomPrompt="1"/>
          </p:nvPr>
        </p:nvSpPr>
        <p:spPr>
          <a:xfrm>
            <a:off x="838200" y="1259840"/>
            <a:ext cx="10022840" cy="4917440"/>
          </a:xfrm>
          <a:prstGeom prst="rect">
            <a:avLst/>
          </a:prstGeom>
        </p:spPr>
        <p:txBody>
          <a:bodyPr vert="horz" lIns="91440" tIns="45720" rIns="91440" bIns="45720" rtlCol="0">
            <a:normAutofit/>
          </a:bodyPr>
          <a:lstStyle>
            <a:lvl1pPr marL="0" indent="0">
              <a:buNone/>
              <a:defRPr sz="2400">
                <a:latin typeface="楷体-简" panose="02010600040101010101" charset="-122"/>
                <a:ea typeface="楷体-简" panose="02010600040101010101" charset="-122"/>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fontAlgn="base"/>
            <a:r>
              <a:rPr lang="zh-CN" altLang="en-US" strike="noStrike" noProof="1" dirty="0"/>
              <a:t>     单击此处编辑母版文本样式</a:t>
            </a:r>
            <a:endParaRPr lang="zh-CN" altLang="en-US" strike="noStrike" noProof="1" dirty="0"/>
          </a:p>
        </p:txBody>
      </p:sp>
      <p:sp>
        <p:nvSpPr>
          <p:cNvPr id="4" name="文本占位符 3"/>
          <p:cNvSpPr>
            <a:spLocks noGrp="1"/>
          </p:cNvSpPr>
          <p:nvPr>
            <p:ph type="body" idx="13"/>
          </p:nvPr>
        </p:nvSpPr>
        <p:spPr>
          <a:xfrm>
            <a:off x="1082040" y="269875"/>
            <a:ext cx="6974840" cy="815340"/>
          </a:xfrm>
          <a:prstGeom prst="rect">
            <a:avLst/>
          </a:prstGeom>
        </p:spPr>
        <p:txBody>
          <a:bodyPr vert="horz" lIns="91440" tIns="45720" rIns="91440" bIns="45720" rtlCol="0">
            <a:normAutofit/>
          </a:bodyPr>
          <a:lstStyle>
            <a:lvl1pPr marL="0" indent="0" eaLnBrk="1" fontAlgn="auto" latinLnBrk="0" hangingPunct="1">
              <a:lnSpc>
                <a:spcPct val="100000"/>
              </a:lnSpc>
              <a:spcBef>
                <a:spcPts val="0"/>
              </a:spcBef>
              <a:buNone/>
              <a:defRPr sz="3200">
                <a:solidFill>
                  <a:schemeClr val="tx1">
                    <a:lumMod val="85000"/>
                    <a:lumOff val="15000"/>
                  </a:schemeClr>
                </a:solidFill>
                <a:latin typeface="方正清刻本悦宋简体" panose="02000000000000000000" charset="-122"/>
                <a:ea typeface="方正清刻本悦宋简体" panose="02000000000000000000" charset="-122"/>
              </a:defRPr>
            </a:lvl1pPr>
            <a:lvl2pPr marL="457200" indent="0">
              <a:buNone/>
              <a:defRPr/>
            </a:lvl2pPr>
            <a:lvl3pPr marL="914400" indent="0">
              <a:buNone/>
              <a:defRPr/>
            </a:lvl3pPr>
          </a:lstStyle>
          <a:p>
            <a:pPr lvl="0" fontAlgn="auto"/>
            <a:r>
              <a:rPr lang="zh-CN" altLang="en-US" strike="noStrike" noProof="1" dirty="0"/>
              <a:t>单击此处编辑母版文本样式</a:t>
            </a:r>
            <a:endParaRPr lang="zh-CN" altLang="en-US" strike="noStrike" noProof="1" dirty="0"/>
          </a:p>
        </p:txBody>
      </p:sp>
      <p:grpSp>
        <p:nvGrpSpPr>
          <p:cNvPr id="8" name="组合 7"/>
          <p:cNvGrpSpPr/>
          <p:nvPr userDrawn="1"/>
        </p:nvGrpSpPr>
        <p:grpSpPr>
          <a:xfrm rot="0">
            <a:off x="448945" y="269875"/>
            <a:ext cx="389255" cy="664210"/>
            <a:chOff x="321973" y="251081"/>
            <a:chExt cx="905327" cy="1269992"/>
          </a:xfrm>
        </p:grpSpPr>
        <p:sp>
          <p:nvSpPr>
            <p:cNvPr id="9" name="等腰三角形 8"/>
            <p:cNvSpPr/>
            <p:nvPr/>
          </p:nvSpPr>
          <p:spPr>
            <a:xfrm rot="5400000">
              <a:off x="249547" y="323507"/>
              <a:ext cx="1050180" cy="905327"/>
            </a:xfrm>
            <a:prstGeom prst="triangle">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等腰三角形 9"/>
            <p:cNvSpPr/>
            <p:nvPr/>
          </p:nvSpPr>
          <p:spPr>
            <a:xfrm rot="5400000">
              <a:off x="427734" y="828161"/>
              <a:ext cx="744238" cy="641585"/>
            </a:xfrm>
            <a:prstGeom prst="triangle">
              <a:avLst/>
            </a:prstGeom>
            <a:solidFill>
              <a:schemeClr val="accent1">
                <a:lumMod val="40000"/>
                <a:lumOff val="60000"/>
              </a:schemeClr>
            </a:solidFill>
            <a:ln w="9842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文本框 14"/>
          <p:cNvSpPr txBox="1"/>
          <p:nvPr userDrawn="1"/>
        </p:nvSpPr>
        <p:spPr>
          <a:xfrm>
            <a:off x="-6985" y="6518910"/>
            <a:ext cx="12200890" cy="398780"/>
          </a:xfrm>
          <a:prstGeom prst="rect">
            <a:avLst/>
          </a:prstGeom>
          <a:solidFill>
            <a:schemeClr val="bg1">
              <a:lumMod val="50000"/>
            </a:schemeClr>
          </a:solidFill>
        </p:spPr>
        <p:txBody>
          <a:bodyPr wrap="square" rtlCol="0">
            <a:spAutoFit/>
          </a:bodyPr>
          <a:p>
            <a:pPr algn="ctr"/>
            <a:r>
              <a:rPr lang="zh-CN" altLang="en-US" sz="2000" b="1">
                <a:solidFill>
                  <a:srgbClr val="FFC000"/>
                </a:solidFill>
                <a:latin typeface="华文楷体" panose="02010600040101010101" pitchFamily="2" charset="-122"/>
                <a:ea typeface="华文楷体" panose="02010600040101010101" pitchFamily="2" charset="-122"/>
              </a:rPr>
              <a:t>卡顿</a:t>
            </a:r>
            <a:r>
              <a:rPr lang="zh-CN" altLang="en-US">
                <a:latin typeface="华文楷体" panose="02010600040101010101" pitchFamily="2" charset="-122"/>
                <a:ea typeface="华文楷体" panose="02010600040101010101" pitchFamily="2" charset="-122"/>
              </a:rPr>
              <a:t>退出重进                               </a:t>
            </a:r>
            <a:r>
              <a:rPr lang="zh-CN" altLang="en-US" sz="2000" b="1">
                <a:solidFill>
                  <a:srgbClr val="FFC000"/>
                </a:solidFill>
                <a:latin typeface="华文楷体" panose="02010600040101010101" pitchFamily="2" charset="-122"/>
                <a:ea typeface="华文楷体" panose="02010600040101010101" pitchFamily="2" charset="-122"/>
              </a:rPr>
              <a:t>课堂上</a:t>
            </a:r>
            <a:r>
              <a:rPr lang="zh-CN" altLang="en-US">
                <a:latin typeface="华文楷体" panose="02010600040101010101" pitchFamily="2" charset="-122"/>
                <a:ea typeface="华文楷体" panose="02010600040101010101" pitchFamily="2" charset="-122"/>
              </a:rPr>
              <a:t>不要背，</a:t>
            </a:r>
            <a:r>
              <a:rPr lang="zh-CN" altLang="en-US" sz="2000" b="1">
                <a:solidFill>
                  <a:srgbClr val="FFC000"/>
                </a:solidFill>
                <a:latin typeface="华文楷体" panose="02010600040101010101" pitchFamily="2" charset="-122"/>
                <a:ea typeface="华文楷体" panose="02010600040101010101" pitchFamily="2" charset="-122"/>
              </a:rPr>
              <a:t>理解</a:t>
            </a:r>
            <a:r>
              <a:rPr lang="zh-CN" altLang="en-US">
                <a:latin typeface="华文楷体" panose="02010600040101010101" pitchFamily="2" charset="-122"/>
                <a:ea typeface="华文楷体" panose="02010600040101010101" pitchFamily="2" charset="-122"/>
              </a:rPr>
              <a:t>即可                                     </a:t>
            </a:r>
            <a:r>
              <a:rPr lang="en-US" altLang="zh-CN" sz="2000" b="1">
                <a:solidFill>
                  <a:srgbClr val="FFC000"/>
                </a:solidFill>
                <a:latin typeface="华文楷体" panose="02010600040101010101" pitchFamily="2" charset="-122"/>
                <a:ea typeface="华文楷体" panose="02010600040101010101" pitchFamily="2" charset="-122"/>
              </a:rPr>
              <a:t>120</a:t>
            </a:r>
            <a:r>
              <a:rPr lang="zh-CN" altLang="en-US" sz="2000" b="1">
                <a:solidFill>
                  <a:srgbClr val="FFC000"/>
                </a:solidFill>
                <a:latin typeface="华文楷体" panose="02010600040101010101" pitchFamily="2" charset="-122"/>
                <a:ea typeface="华文楷体" panose="02010600040101010101" pitchFamily="2" charset="-122"/>
              </a:rPr>
              <a:t>分钟</a:t>
            </a:r>
            <a:r>
              <a:rPr lang="zh-CN" altLang="en-US">
                <a:latin typeface="华文楷体" panose="02010600040101010101" pitchFamily="2" charset="-122"/>
                <a:ea typeface="华文楷体" panose="02010600040101010101" pitchFamily="2" charset="-122"/>
              </a:rPr>
              <a:t>显示出勤</a:t>
            </a:r>
            <a:endParaRPr lang="zh-CN" altLang="en-US">
              <a:latin typeface="华文楷体" panose="02010600040101010101" pitchFamily="2" charset="-122"/>
              <a:ea typeface="华文楷体" panose="0201060004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grpSp>
        <p:nvGrpSpPr>
          <p:cNvPr id="3074" name="组合 6"/>
          <p:cNvGrpSpPr/>
          <p:nvPr userDrawn="1"/>
        </p:nvGrpSpPr>
        <p:grpSpPr>
          <a:xfrm>
            <a:off x="322263" y="250825"/>
            <a:ext cx="11355387" cy="6383338"/>
            <a:chOff x="321973" y="251081"/>
            <a:chExt cx="11355259" cy="6382295"/>
          </a:xfrm>
        </p:grpSpPr>
        <p:grpSp>
          <p:nvGrpSpPr>
            <p:cNvPr id="3075" name="组合 7"/>
            <p:cNvGrpSpPr/>
            <p:nvPr/>
          </p:nvGrpSpPr>
          <p:grpSpPr>
            <a:xfrm>
              <a:off x="321973" y="251081"/>
              <a:ext cx="719427" cy="1009212"/>
              <a:chOff x="321973" y="251081"/>
              <a:chExt cx="905327" cy="1269992"/>
            </a:xfrm>
          </p:grpSpPr>
          <p:sp>
            <p:nvSpPr>
              <p:cNvPr id="12" name="等腰三角形 11"/>
              <p:cNvSpPr/>
              <p:nvPr/>
            </p:nvSpPr>
            <p:spPr>
              <a:xfrm rot="5400000">
                <a:off x="249137" y="323916"/>
                <a:ext cx="1050623" cy="904952"/>
              </a:xfrm>
              <a:prstGeom prst="triangle">
                <a:avLst/>
              </a:prstGeom>
            </p:spPr>
            <p:txBody>
              <a:bodyPr vert="horz" lIns="91440" tIns="45720" rIns="91440" bIns="45720" rtlCol="0" anchor="t">
                <a:normAutofit fontScale="50000"/>
              </a:bodyPr>
              <a:lstStyle>
                <a:lvl1pPr marL="0" indent="0" eaLnBrk="1" fontAlgn="auto" latinLnBrk="0" hangingPunct="1">
                  <a:lnSpc>
                    <a:spcPct val="100000"/>
                  </a:lnSpc>
                  <a:spcBef>
                    <a:spcPts val="0"/>
                  </a:spcBef>
                  <a:buNone/>
                  <a:defRPr sz="3200">
                    <a:solidFill>
                      <a:schemeClr val="tx1">
                        <a:lumMod val="85000"/>
                        <a:lumOff val="15000"/>
                      </a:schemeClr>
                    </a:solidFill>
                    <a:latin typeface="方正清刻本悦宋简体" panose="02000000000000000000" charset="-122"/>
                    <a:ea typeface="方正清刻本悦宋简体" panose="02000000000000000000" charset="-122"/>
                  </a:defRPr>
                </a:lvl1pPr>
                <a:lvl2pPr marL="457200" indent="0">
                  <a:buNone/>
                  <a:defRPr/>
                </a:lvl2pPr>
                <a:lvl3pPr marL="914400" indent="0">
                  <a:buNone/>
                  <a:defRPr/>
                </a:lvl3pPr>
              </a:lstStyle>
              <a:p>
                <a:pPr lvl="0" algn="l">
                  <a:buFont typeface="Arial" panose="020B0604020202090204" pitchFamily="34" charset="0"/>
                </a:pPr>
                <a:endParaRPr lang="zh-CN" altLang="en-US" dirty="0">
                  <a:sym typeface="+mn-ea"/>
                </a:endParaRPr>
              </a:p>
            </p:txBody>
          </p:sp>
          <p:sp>
            <p:nvSpPr>
              <p:cNvPr id="13" name="等腰三角形 12"/>
              <p:cNvSpPr/>
              <p:nvPr/>
            </p:nvSpPr>
            <p:spPr>
              <a:xfrm rot="5400000">
                <a:off x="427907" y="828275"/>
                <a:ext cx="745023" cy="641258"/>
              </a:xfrm>
              <a:prstGeom prst="triangle">
                <a:avLst/>
              </a:prstGeom>
            </p:spPr>
            <p:txBody>
              <a:bodyPr vert="horz" lIns="91440" tIns="45720" rIns="91440" bIns="45720" rtlCol="0" anchor="t">
                <a:normAutofit fontScale="30000"/>
              </a:bodyPr>
              <a:lstStyle>
                <a:lvl1pPr marL="0" indent="0" eaLnBrk="1" fontAlgn="auto" latinLnBrk="0" hangingPunct="1">
                  <a:lnSpc>
                    <a:spcPct val="100000"/>
                  </a:lnSpc>
                  <a:spcBef>
                    <a:spcPts val="0"/>
                  </a:spcBef>
                  <a:buNone/>
                  <a:defRPr sz="3200">
                    <a:solidFill>
                      <a:schemeClr val="tx1">
                        <a:lumMod val="85000"/>
                        <a:lumOff val="15000"/>
                      </a:schemeClr>
                    </a:solidFill>
                    <a:latin typeface="方正清刻本悦宋简体" panose="02000000000000000000" charset="-122"/>
                    <a:ea typeface="方正清刻本悦宋简体" panose="02000000000000000000" charset="-122"/>
                  </a:defRPr>
                </a:lvl1pPr>
                <a:lvl2pPr marL="457200" indent="0">
                  <a:buNone/>
                  <a:defRPr/>
                </a:lvl2pPr>
                <a:lvl3pPr marL="914400" indent="0">
                  <a:buNone/>
                  <a:defRPr/>
                </a:lvl3pPr>
              </a:lstStyle>
              <a:p>
                <a:pPr lvl="0" algn="l">
                  <a:buFont typeface="Arial" panose="020B0604020202090204" pitchFamily="34" charset="0"/>
                </a:pPr>
                <a:endParaRPr lang="zh-CN" altLang="en-US" dirty="0">
                  <a:sym typeface="+mn-ea"/>
                </a:endParaRPr>
              </a:p>
            </p:txBody>
          </p:sp>
        </p:grpSp>
        <p:grpSp>
          <p:nvGrpSpPr>
            <p:cNvPr id="3078" name="组合 8"/>
            <p:cNvGrpSpPr/>
            <p:nvPr/>
          </p:nvGrpSpPr>
          <p:grpSpPr>
            <a:xfrm>
              <a:off x="10860091" y="5452783"/>
              <a:ext cx="817141" cy="1180593"/>
              <a:chOff x="10860091" y="5452783"/>
              <a:chExt cx="817141" cy="1180593"/>
            </a:xfrm>
          </p:grpSpPr>
          <p:sp>
            <p:nvSpPr>
              <p:cNvPr id="10" name="等腰三角形 9"/>
              <p:cNvSpPr/>
              <p:nvPr/>
            </p:nvSpPr>
            <p:spPr>
              <a:xfrm rot="5400000">
                <a:off x="10804178" y="5507969"/>
                <a:ext cx="804730" cy="693729"/>
              </a:xfrm>
              <a:prstGeom prst="triangle">
                <a:avLst/>
              </a:prstGeom>
            </p:spPr>
            <p:txBody>
              <a:bodyPr vert="horz" lIns="91440" tIns="45720" rIns="91440" bIns="45720" rtlCol="0" anchor="t">
                <a:normAutofit fontScale="50000"/>
              </a:bodyPr>
              <a:lstStyle>
                <a:lvl1pPr marL="0" indent="0" eaLnBrk="1" fontAlgn="auto" latinLnBrk="0" hangingPunct="1">
                  <a:lnSpc>
                    <a:spcPct val="100000"/>
                  </a:lnSpc>
                  <a:spcBef>
                    <a:spcPts val="0"/>
                  </a:spcBef>
                  <a:buNone/>
                  <a:defRPr sz="3200">
                    <a:solidFill>
                      <a:schemeClr val="tx1">
                        <a:lumMod val="85000"/>
                        <a:lumOff val="15000"/>
                      </a:schemeClr>
                    </a:solidFill>
                    <a:latin typeface="方正清刻本悦宋简体" panose="02000000000000000000" charset="-122"/>
                    <a:ea typeface="方正清刻本悦宋简体" panose="02000000000000000000" charset="-122"/>
                  </a:defRPr>
                </a:lvl1pPr>
                <a:lvl2pPr marL="457200" indent="0">
                  <a:buNone/>
                  <a:defRPr/>
                </a:lvl2pPr>
                <a:lvl3pPr marL="914400" indent="0">
                  <a:buNone/>
                  <a:defRPr/>
                </a:lvl3pPr>
              </a:lstStyle>
              <a:p>
                <a:pPr lvl="0" algn="l">
                  <a:buFont typeface="Arial" panose="020B0604020202090204" pitchFamily="34" charset="0"/>
                </a:pPr>
                <a:endParaRPr lang="zh-CN" altLang="en-US" dirty="0">
                  <a:sym typeface="+mn-ea"/>
                </a:endParaRPr>
              </a:p>
            </p:txBody>
          </p:sp>
          <p:sp>
            <p:nvSpPr>
              <p:cNvPr id="11" name="等腰三角形 10"/>
              <p:cNvSpPr/>
              <p:nvPr/>
            </p:nvSpPr>
            <p:spPr>
              <a:xfrm rot="16200000" flipH="1">
                <a:off x="11169278" y="6125422"/>
                <a:ext cx="546011" cy="469895"/>
              </a:xfrm>
              <a:prstGeom prst="triangle">
                <a:avLst/>
              </a:prstGeom>
            </p:spPr>
            <p:txBody>
              <a:bodyPr vert="horz" lIns="91440" tIns="45720" rIns="91440" bIns="45720" rtlCol="0" anchor="t">
                <a:normAutofit fontScale="25000"/>
              </a:bodyPr>
              <a:lstStyle>
                <a:lvl1pPr marL="0" indent="0" eaLnBrk="1" fontAlgn="auto" latinLnBrk="0" hangingPunct="1">
                  <a:lnSpc>
                    <a:spcPct val="100000"/>
                  </a:lnSpc>
                  <a:spcBef>
                    <a:spcPts val="0"/>
                  </a:spcBef>
                  <a:buNone/>
                  <a:defRPr sz="3200">
                    <a:solidFill>
                      <a:schemeClr val="tx1">
                        <a:lumMod val="85000"/>
                        <a:lumOff val="15000"/>
                      </a:schemeClr>
                    </a:solidFill>
                    <a:latin typeface="方正清刻本悦宋简体" panose="02000000000000000000" charset="-122"/>
                    <a:ea typeface="方正清刻本悦宋简体" panose="02000000000000000000" charset="-122"/>
                  </a:defRPr>
                </a:lvl1pPr>
                <a:lvl2pPr marL="457200" indent="0">
                  <a:buNone/>
                  <a:defRPr/>
                </a:lvl2pPr>
                <a:lvl3pPr marL="914400" indent="0">
                  <a:buNone/>
                  <a:defRPr/>
                </a:lvl3pPr>
              </a:lstStyle>
              <a:p>
                <a:pPr lvl="0" algn="l">
                  <a:buFont typeface="Arial" panose="020B0604020202090204" pitchFamily="34" charset="0"/>
                </a:pPr>
                <a:endParaRPr lang="zh-CN" altLang="en-US" dirty="0">
                  <a:sym typeface="+mn-ea"/>
                </a:endParaRPr>
              </a:p>
            </p:txBody>
          </p:sp>
        </p:grpSp>
      </p:grpSp>
      <p:sp>
        <p:nvSpPr>
          <p:cNvPr id="14" name="矩形 13"/>
          <p:cNvSpPr/>
          <p:nvPr userDrawn="1"/>
        </p:nvSpPr>
        <p:spPr>
          <a:xfrm>
            <a:off x="1588" y="0"/>
            <a:ext cx="12188825" cy="6858000"/>
          </a:xfrm>
          <a:prstGeom prst="rect">
            <a:avLst/>
          </a:prstGeom>
        </p:spPr>
        <p:txBody>
          <a:bodyPr vert="horz" lIns="91440" tIns="45720" rIns="91440" bIns="45720" rtlCol="0" anchor="t">
            <a:normAutofit/>
          </a:bodyPr>
          <a:lstStyle>
            <a:lvl1pPr marL="0" indent="0" eaLnBrk="1" fontAlgn="auto" latinLnBrk="0" hangingPunct="1">
              <a:lnSpc>
                <a:spcPct val="100000"/>
              </a:lnSpc>
              <a:spcBef>
                <a:spcPts val="0"/>
              </a:spcBef>
              <a:buNone/>
              <a:defRPr sz="3200">
                <a:solidFill>
                  <a:schemeClr val="tx1">
                    <a:lumMod val="85000"/>
                    <a:lumOff val="15000"/>
                  </a:schemeClr>
                </a:solidFill>
                <a:latin typeface="方正清刻本悦宋简体" panose="02000000000000000000" charset="-122"/>
                <a:ea typeface="方正清刻本悦宋简体" panose="02000000000000000000" charset="-122"/>
              </a:defRPr>
            </a:lvl1pPr>
            <a:lvl2pPr marL="457200" indent="0">
              <a:buNone/>
              <a:defRPr/>
            </a:lvl2pPr>
            <a:lvl3pPr marL="914400" indent="0">
              <a:buNone/>
              <a:defRPr/>
            </a:lvl3pPr>
          </a:lstStyle>
          <a:p>
            <a:pPr lvl="0" algn="l">
              <a:buFont typeface="Arial" panose="020B0604020202090204" pitchFamily="34" charset="0"/>
            </a:pPr>
            <a:endParaRPr lang="zh-CN" altLang="en-US" dirty="0">
              <a:sym typeface="+mn-ea"/>
            </a:endParaRPr>
          </a:p>
        </p:txBody>
      </p:sp>
      <p:sp>
        <p:nvSpPr>
          <p:cNvPr id="3" name="文本占位符 2"/>
          <p:cNvSpPr>
            <a:spLocks noGrp="1"/>
          </p:cNvSpPr>
          <p:nvPr>
            <p:ph type="body" idx="1" hasCustomPrompt="1"/>
          </p:nvPr>
        </p:nvSpPr>
        <p:spPr>
          <a:xfrm>
            <a:off x="838200" y="1259840"/>
            <a:ext cx="10022840" cy="4917440"/>
          </a:xfrm>
          <a:prstGeom prst="rect">
            <a:avLst/>
          </a:prstGeom>
        </p:spPr>
        <p:txBody>
          <a:bodyPr vert="horz" lIns="91440" tIns="45720" rIns="91440" bIns="45720" rtlCol="0">
            <a:normAutofit/>
          </a:bodyPr>
          <a:lstStyle>
            <a:lvl1pPr marL="0" marR="0" lvl="0" indent="0" algn="l" rtl="0" eaLnBrk="1" fontAlgn="base" latinLnBrk="0" hangingPunct="1">
              <a:lnSpc>
                <a:spcPct val="90000"/>
              </a:lnSpc>
              <a:spcBef>
                <a:spcPts val="1000"/>
              </a:spcBef>
              <a:buFont typeface="Arial" panose="020B0604020202090204" pitchFamily="34" charset="0"/>
              <a:buNone/>
              <a:defRPr kumimoji="0" lang="zh-CN" altLang="en-US" sz="2400" b="0" i="0" u="none" strike="noStrike" kern="1200" cap="none" spc="0" normalizeH="0" baseline="0" noProof="1" dirty="0">
                <a:solidFill>
                  <a:schemeClr val="tx1"/>
                </a:solidFill>
                <a:latin typeface="楷体-简" panose="02010600040101010101" charset="-122"/>
                <a:ea typeface="楷体-简" panose="02010600040101010101" charset="-122"/>
                <a:cs typeface="+mn-cs"/>
                <a:sym typeface="+mn-ea"/>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a:sym typeface="+mn-ea"/>
              </a:rPr>
              <a:t>编辑母版文本样式</a:t>
            </a:r>
            <a:endParaRPr>
              <a:sym typeface="+mn-ea"/>
            </a:endParaRPr>
          </a:p>
        </p:txBody>
      </p:sp>
      <p:sp>
        <p:nvSpPr>
          <p:cNvPr id="16" name="文本占位符 15"/>
          <p:cNvSpPr>
            <a:spLocks noGrp="1"/>
          </p:cNvSpPr>
          <p:nvPr>
            <p:ph type="body" idx="13"/>
          </p:nvPr>
        </p:nvSpPr>
        <p:spPr>
          <a:xfrm>
            <a:off x="1082040" y="269875"/>
            <a:ext cx="6974840" cy="815340"/>
          </a:xfrm>
          <a:prstGeom prst="rect">
            <a:avLst/>
          </a:prstGeom>
        </p:spPr>
        <p:txBody>
          <a:bodyPr vert="horz" lIns="91440" tIns="45720" rIns="91440" bIns="45720" rtlCol="0">
            <a:normAutofit/>
          </a:bodyPr>
          <a:lstStyle>
            <a:lvl1pPr marL="0" marR="0" lvl="0" indent="0" algn="l" rtl="0" eaLnBrk="1" fontAlgn="auto" latinLnBrk="0" hangingPunct="1">
              <a:lnSpc>
                <a:spcPct val="100000"/>
              </a:lnSpc>
              <a:spcBef>
                <a:spcPts val="0"/>
              </a:spcBef>
              <a:buFont typeface="Arial" panose="020B0604020202090204" pitchFamily="34" charset="0"/>
              <a:buNone/>
              <a:defRPr kumimoji="0" lang="zh-CN" altLang="en-US" sz="3200" b="0" i="0" u="none" strike="noStrike" kern="1200" cap="none" spc="0" normalizeH="0" baseline="0" noProof="1" dirty="0">
                <a:solidFill>
                  <a:schemeClr val="tx1">
                    <a:lumMod val="85000"/>
                    <a:lumOff val="15000"/>
                  </a:schemeClr>
                </a:solidFill>
                <a:latin typeface="方正清刻本悦宋简体" panose="02000000000000000000" charset="-122"/>
                <a:ea typeface="方正清刻本悦宋简体" panose="02000000000000000000" charset="-122"/>
                <a:cs typeface="+mn-cs"/>
                <a:sym typeface="+mn-ea"/>
              </a:defRPr>
            </a:lvl1pPr>
            <a:lvl2pPr marL="457200" indent="0">
              <a:buNone/>
              <a:defRPr/>
            </a:lvl2pPr>
            <a:lvl3pPr marL="914400" indent="0">
              <a:buNone/>
              <a:defRPr/>
            </a:lvl3pPr>
          </a:lstStyle>
          <a:p>
            <a:pPr lvl="0"/>
            <a:r>
              <a:rPr>
                <a:sym typeface="+mn-ea"/>
              </a:rPr>
              <a:t>单击此处编辑母版文本样式</a:t>
            </a:r>
            <a:endParaRPr>
              <a:sym typeface="+mn-ea"/>
            </a:endParaRPr>
          </a:p>
        </p:txBody>
      </p:sp>
      <p:grpSp>
        <p:nvGrpSpPr>
          <p:cNvPr id="8" name="组合 7"/>
          <p:cNvGrpSpPr/>
          <p:nvPr userDrawn="1"/>
        </p:nvGrpSpPr>
        <p:grpSpPr>
          <a:xfrm rot="0">
            <a:off x="448945" y="269875"/>
            <a:ext cx="389255" cy="664210"/>
            <a:chOff x="321973" y="251081"/>
            <a:chExt cx="905327" cy="1269992"/>
          </a:xfrm>
        </p:grpSpPr>
        <p:sp>
          <p:nvSpPr>
            <p:cNvPr id="9" name="等腰三角形 8"/>
            <p:cNvSpPr/>
            <p:nvPr/>
          </p:nvSpPr>
          <p:spPr>
            <a:xfrm rot="5400000">
              <a:off x="249547" y="323507"/>
              <a:ext cx="1050180" cy="905327"/>
            </a:xfrm>
            <a:prstGeom prst="triangle">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等腰三角形 6"/>
            <p:cNvSpPr/>
            <p:nvPr/>
          </p:nvSpPr>
          <p:spPr>
            <a:xfrm rot="5400000">
              <a:off x="427734" y="828161"/>
              <a:ext cx="744238" cy="641585"/>
            </a:xfrm>
            <a:prstGeom prst="triangle">
              <a:avLst/>
            </a:prstGeom>
            <a:solidFill>
              <a:schemeClr val="accent1">
                <a:lumMod val="40000"/>
                <a:lumOff val="60000"/>
              </a:schemeClr>
            </a:solidFill>
            <a:ln w="9842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9" name="文本框 18"/>
          <p:cNvSpPr txBox="1"/>
          <p:nvPr userDrawn="1"/>
        </p:nvSpPr>
        <p:spPr>
          <a:xfrm>
            <a:off x="-6985" y="6518910"/>
            <a:ext cx="12200890" cy="398780"/>
          </a:xfrm>
          <a:prstGeom prst="rect">
            <a:avLst/>
          </a:prstGeom>
          <a:solidFill>
            <a:schemeClr val="bg1">
              <a:lumMod val="50000"/>
            </a:schemeClr>
          </a:solidFill>
        </p:spPr>
        <p:txBody>
          <a:bodyPr wrap="square" rtlCol="0">
            <a:spAutoFit/>
          </a:bodyPr>
          <a:p>
            <a:pPr algn="ctr"/>
            <a:r>
              <a:rPr lang="zh-CN" altLang="en-US" sz="2000" b="1">
                <a:solidFill>
                  <a:srgbClr val="FFC000"/>
                </a:solidFill>
                <a:latin typeface="华文楷体" panose="02010600040101010101" pitchFamily="2" charset="-122"/>
                <a:ea typeface="华文楷体" panose="02010600040101010101" pitchFamily="2" charset="-122"/>
              </a:rPr>
              <a:t>卡顿</a:t>
            </a:r>
            <a:r>
              <a:rPr lang="zh-CN" altLang="en-US">
                <a:latin typeface="华文楷体" panose="02010600040101010101" pitchFamily="2" charset="-122"/>
                <a:ea typeface="华文楷体" panose="02010600040101010101" pitchFamily="2" charset="-122"/>
              </a:rPr>
              <a:t>退出重进                               </a:t>
            </a:r>
            <a:r>
              <a:rPr lang="zh-CN" altLang="en-US" sz="2000" b="1">
                <a:solidFill>
                  <a:srgbClr val="FFC000"/>
                </a:solidFill>
                <a:latin typeface="华文楷体" panose="02010600040101010101" pitchFamily="2" charset="-122"/>
                <a:ea typeface="华文楷体" panose="02010600040101010101" pitchFamily="2" charset="-122"/>
              </a:rPr>
              <a:t>课堂上</a:t>
            </a:r>
            <a:r>
              <a:rPr lang="zh-CN" altLang="en-US">
                <a:latin typeface="华文楷体" panose="02010600040101010101" pitchFamily="2" charset="-122"/>
                <a:ea typeface="华文楷体" panose="02010600040101010101" pitchFamily="2" charset="-122"/>
              </a:rPr>
              <a:t>不要背，</a:t>
            </a:r>
            <a:r>
              <a:rPr lang="zh-CN" altLang="en-US" sz="2000" b="1">
                <a:solidFill>
                  <a:srgbClr val="FFC000"/>
                </a:solidFill>
                <a:latin typeface="华文楷体" panose="02010600040101010101" pitchFamily="2" charset="-122"/>
                <a:ea typeface="华文楷体" panose="02010600040101010101" pitchFamily="2" charset="-122"/>
              </a:rPr>
              <a:t>理解</a:t>
            </a:r>
            <a:r>
              <a:rPr lang="zh-CN" altLang="en-US">
                <a:latin typeface="华文楷体" panose="02010600040101010101" pitchFamily="2" charset="-122"/>
                <a:ea typeface="华文楷体" panose="02010600040101010101" pitchFamily="2" charset="-122"/>
              </a:rPr>
              <a:t>即可                                     </a:t>
            </a:r>
            <a:r>
              <a:rPr lang="en-US" altLang="zh-CN" sz="2000" b="1">
                <a:solidFill>
                  <a:srgbClr val="FFC000"/>
                </a:solidFill>
                <a:latin typeface="华文楷体" panose="02010600040101010101" pitchFamily="2" charset="-122"/>
                <a:ea typeface="华文楷体" panose="02010600040101010101" pitchFamily="2" charset="-122"/>
              </a:rPr>
              <a:t>120</a:t>
            </a:r>
            <a:r>
              <a:rPr lang="zh-CN" altLang="en-US" sz="2000" b="1">
                <a:solidFill>
                  <a:srgbClr val="FFC000"/>
                </a:solidFill>
                <a:latin typeface="华文楷体" panose="02010600040101010101" pitchFamily="2" charset="-122"/>
                <a:ea typeface="华文楷体" panose="02010600040101010101" pitchFamily="2" charset="-122"/>
              </a:rPr>
              <a:t>分钟</a:t>
            </a:r>
            <a:r>
              <a:rPr lang="zh-CN" altLang="en-US">
                <a:latin typeface="华文楷体" panose="02010600040101010101" pitchFamily="2" charset="-122"/>
                <a:ea typeface="华文楷体" panose="02010600040101010101" pitchFamily="2" charset="-122"/>
              </a:rPr>
              <a:t>显示出勤</a:t>
            </a:r>
            <a:endParaRPr lang="zh-CN" altLang="en-US">
              <a:latin typeface="华文楷体" panose="02010600040101010101" pitchFamily="2" charset="-122"/>
              <a:ea typeface="华文楷体" panose="0201060004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幻灯片">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a:xfrm>
            <a:off x="1588" y="0"/>
            <a:ext cx="12188825" cy="6858000"/>
          </a:xfrm>
          <a:prstGeom prst="rect">
            <a:avLst/>
          </a:prstGeom>
        </p:spPr>
        <p:txBody>
          <a:bodyPr vert="horz" lIns="91440" tIns="45720" rIns="91440" bIns="45720" rtlCol="0" anchor="t">
            <a:normAutofit/>
          </a:bodyPr>
          <a:lstStyle>
            <a:lvl1pPr marL="0" indent="0" eaLnBrk="1" fontAlgn="auto" latinLnBrk="0" hangingPunct="1">
              <a:lnSpc>
                <a:spcPct val="100000"/>
              </a:lnSpc>
              <a:spcBef>
                <a:spcPts val="0"/>
              </a:spcBef>
              <a:buNone/>
              <a:defRPr sz="3200">
                <a:solidFill>
                  <a:schemeClr val="tx1">
                    <a:lumMod val="85000"/>
                    <a:lumOff val="15000"/>
                  </a:schemeClr>
                </a:solidFill>
                <a:latin typeface="方正清刻本悦宋简体" panose="02000000000000000000" charset="-122"/>
                <a:ea typeface="方正清刻本悦宋简体" panose="02000000000000000000" charset="-122"/>
              </a:defRPr>
            </a:lvl1pPr>
            <a:lvl2pPr marL="457200" indent="0">
              <a:buNone/>
              <a:defRPr/>
            </a:lvl2pPr>
            <a:lvl3pPr marL="914400" indent="0">
              <a:buNone/>
              <a:defRPr/>
            </a:lvl3pPr>
          </a:lstStyle>
          <a:p>
            <a:pPr lvl="0" algn="l">
              <a:buFont typeface="Arial" panose="020B0604020202090204" pitchFamily="34" charset="0"/>
            </a:pPr>
            <a:endParaRPr lang="zh-CN" altLang="en-US" dirty="0">
              <a:sym typeface="+mn-ea"/>
            </a:endParaRPr>
          </a:p>
        </p:txBody>
      </p:sp>
      <p:sp>
        <p:nvSpPr>
          <p:cNvPr id="3" name="文本占位符 2"/>
          <p:cNvSpPr>
            <a:spLocks noGrp="1"/>
          </p:cNvSpPr>
          <p:nvPr>
            <p:ph type="body" idx="1"/>
          </p:nvPr>
        </p:nvSpPr>
        <p:spPr>
          <a:xfrm>
            <a:off x="838200" y="1259840"/>
            <a:ext cx="10022840" cy="4917440"/>
          </a:xfrm>
          <a:prstGeom prst="rect">
            <a:avLst/>
          </a:prstGeom>
        </p:spPr>
        <p:txBody>
          <a:bodyPr vert="horz" lIns="91440" tIns="45720" rIns="91440" bIns="45720" rtlCol="0">
            <a:normAutofit/>
          </a:bodyPr>
          <a:lstStyle>
            <a:lvl1pPr marL="0" marR="0" lvl="0" indent="0" algn="l" rtl="0" eaLnBrk="1" fontAlgn="base" latinLnBrk="0" hangingPunct="1">
              <a:lnSpc>
                <a:spcPct val="90000"/>
              </a:lnSpc>
              <a:spcBef>
                <a:spcPts val="1000"/>
              </a:spcBef>
              <a:buFont typeface="Arial" panose="020B0604020202090204" pitchFamily="34" charset="0"/>
              <a:buNone/>
              <a:defRPr kumimoji="0" lang="zh-CN" altLang="en-US" sz="2400" b="0" i="0" u="none" strike="noStrike" kern="1200" cap="none" spc="0" normalizeH="0" baseline="0" noProof="1" dirty="0">
                <a:solidFill>
                  <a:schemeClr val="tx1"/>
                </a:solidFill>
                <a:latin typeface="楷体-简" panose="02010600040101010101" charset="-122"/>
                <a:ea typeface="楷体-简" panose="02010600040101010101" charset="-122"/>
                <a:cs typeface="+mn-cs"/>
                <a:sym typeface="+mn-ea"/>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a:sym typeface="+mn-ea"/>
              </a:rPr>
              <a:t>单击此处编辑母版文本样式</a:t>
            </a:r>
            <a:endParaRPr>
              <a:sym typeface="+mn-ea"/>
            </a:endParaRPr>
          </a:p>
        </p:txBody>
      </p:sp>
      <p:sp>
        <p:nvSpPr>
          <p:cNvPr id="4" name="文本占位符 3"/>
          <p:cNvSpPr>
            <a:spLocks noGrp="1"/>
          </p:cNvSpPr>
          <p:nvPr>
            <p:ph type="body" idx="13"/>
          </p:nvPr>
        </p:nvSpPr>
        <p:spPr>
          <a:xfrm>
            <a:off x="1082040" y="269875"/>
            <a:ext cx="6974840" cy="815340"/>
          </a:xfrm>
          <a:prstGeom prst="rect">
            <a:avLst/>
          </a:prstGeom>
        </p:spPr>
        <p:txBody>
          <a:bodyPr vert="horz" lIns="91440" tIns="45720" rIns="91440" bIns="45720" rtlCol="0">
            <a:normAutofit/>
          </a:bodyPr>
          <a:lstStyle>
            <a:lvl1pPr marL="0" marR="0" lvl="0" indent="0" algn="l" rtl="0" eaLnBrk="1" fontAlgn="auto" latinLnBrk="0" hangingPunct="1">
              <a:lnSpc>
                <a:spcPct val="100000"/>
              </a:lnSpc>
              <a:spcBef>
                <a:spcPts val="0"/>
              </a:spcBef>
              <a:buFont typeface="Arial" panose="020B0604020202090204" pitchFamily="34" charset="0"/>
              <a:buNone/>
              <a:defRPr kumimoji="0" lang="zh-CN" altLang="en-US" sz="3200" b="0" i="0" u="none" strike="noStrike" kern="1200" cap="none" spc="0" normalizeH="0" baseline="0" noProof="1" dirty="0">
                <a:solidFill>
                  <a:schemeClr val="tx1">
                    <a:lumMod val="85000"/>
                    <a:lumOff val="15000"/>
                  </a:schemeClr>
                </a:solidFill>
                <a:latin typeface="方正清刻本悦宋简体" panose="02000000000000000000" charset="-122"/>
                <a:ea typeface="方正清刻本悦宋简体" panose="02000000000000000000" charset="-122"/>
                <a:cs typeface="+mn-cs"/>
                <a:sym typeface="+mn-ea"/>
              </a:defRPr>
            </a:lvl1pPr>
            <a:lvl2pPr marL="457200" indent="0">
              <a:buNone/>
              <a:defRPr/>
            </a:lvl2pPr>
            <a:lvl3pPr marL="914400" indent="0">
              <a:buNone/>
              <a:defRPr/>
            </a:lvl3pPr>
          </a:lstStyle>
          <a:p>
            <a:pPr lvl="0"/>
            <a:r>
              <a:rPr>
                <a:sym typeface="+mn-ea"/>
              </a:rPr>
              <a:t>单击此处编辑母版文本样式</a:t>
            </a:r>
            <a:endParaRPr>
              <a:sym typeface="+mn-ea"/>
            </a:endParaRPr>
          </a:p>
        </p:txBody>
      </p:sp>
      <p:grpSp>
        <p:nvGrpSpPr>
          <p:cNvPr id="8" name="组合 7"/>
          <p:cNvGrpSpPr/>
          <p:nvPr userDrawn="1"/>
        </p:nvGrpSpPr>
        <p:grpSpPr>
          <a:xfrm rot="0">
            <a:off x="448945" y="269875"/>
            <a:ext cx="389255" cy="664210"/>
            <a:chOff x="321973" y="251081"/>
            <a:chExt cx="905327" cy="1269992"/>
          </a:xfrm>
        </p:grpSpPr>
        <p:sp>
          <p:nvSpPr>
            <p:cNvPr id="9" name="等腰三角形 8"/>
            <p:cNvSpPr/>
            <p:nvPr/>
          </p:nvSpPr>
          <p:spPr>
            <a:xfrm rot="5400000">
              <a:off x="249547" y="323507"/>
              <a:ext cx="1050180" cy="905327"/>
            </a:xfrm>
            <a:prstGeom prst="triangle">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等腰三角形 9"/>
            <p:cNvSpPr/>
            <p:nvPr/>
          </p:nvSpPr>
          <p:spPr>
            <a:xfrm rot="5400000">
              <a:off x="427734" y="828161"/>
              <a:ext cx="744238" cy="641585"/>
            </a:xfrm>
            <a:prstGeom prst="triangle">
              <a:avLst/>
            </a:prstGeom>
            <a:solidFill>
              <a:schemeClr val="accent1">
                <a:lumMod val="40000"/>
                <a:lumOff val="60000"/>
              </a:schemeClr>
            </a:solidFill>
            <a:ln w="9842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文本框 14"/>
          <p:cNvSpPr txBox="1"/>
          <p:nvPr userDrawn="1"/>
        </p:nvSpPr>
        <p:spPr>
          <a:xfrm>
            <a:off x="-6985" y="6518910"/>
            <a:ext cx="12200890" cy="398780"/>
          </a:xfrm>
          <a:prstGeom prst="rect">
            <a:avLst/>
          </a:prstGeom>
          <a:solidFill>
            <a:schemeClr val="bg1">
              <a:lumMod val="50000"/>
            </a:schemeClr>
          </a:solidFill>
        </p:spPr>
        <p:txBody>
          <a:bodyPr wrap="square" rtlCol="0">
            <a:spAutoFit/>
          </a:bodyPr>
          <a:p>
            <a:pPr algn="ctr"/>
            <a:r>
              <a:rPr lang="zh-CN" altLang="en-US" sz="2000" b="1">
                <a:solidFill>
                  <a:srgbClr val="FFC000"/>
                </a:solidFill>
                <a:latin typeface="华文楷体" panose="02010600040101010101" pitchFamily="2" charset="-122"/>
                <a:ea typeface="华文楷体" panose="02010600040101010101" pitchFamily="2" charset="-122"/>
              </a:rPr>
              <a:t>卡顿</a:t>
            </a:r>
            <a:r>
              <a:rPr lang="zh-CN" altLang="en-US">
                <a:latin typeface="华文楷体" panose="02010600040101010101" pitchFamily="2" charset="-122"/>
                <a:ea typeface="华文楷体" panose="02010600040101010101" pitchFamily="2" charset="-122"/>
              </a:rPr>
              <a:t>退出重进                               </a:t>
            </a:r>
            <a:r>
              <a:rPr lang="zh-CN" altLang="en-US" sz="2000" b="1">
                <a:solidFill>
                  <a:srgbClr val="FFC000"/>
                </a:solidFill>
                <a:latin typeface="华文楷体" panose="02010600040101010101" pitchFamily="2" charset="-122"/>
                <a:ea typeface="华文楷体" panose="02010600040101010101" pitchFamily="2" charset="-122"/>
              </a:rPr>
              <a:t>课堂上</a:t>
            </a:r>
            <a:r>
              <a:rPr lang="zh-CN" altLang="en-US">
                <a:latin typeface="华文楷体" panose="02010600040101010101" pitchFamily="2" charset="-122"/>
                <a:ea typeface="华文楷体" panose="02010600040101010101" pitchFamily="2" charset="-122"/>
              </a:rPr>
              <a:t>不要背，</a:t>
            </a:r>
            <a:r>
              <a:rPr lang="zh-CN" altLang="en-US" sz="2000" b="1">
                <a:solidFill>
                  <a:srgbClr val="FFC000"/>
                </a:solidFill>
                <a:latin typeface="华文楷体" panose="02010600040101010101" pitchFamily="2" charset="-122"/>
                <a:ea typeface="华文楷体" panose="02010600040101010101" pitchFamily="2" charset="-122"/>
              </a:rPr>
              <a:t>理解</a:t>
            </a:r>
            <a:r>
              <a:rPr lang="zh-CN" altLang="en-US">
                <a:latin typeface="华文楷体" panose="02010600040101010101" pitchFamily="2" charset="-122"/>
                <a:ea typeface="华文楷体" panose="02010600040101010101" pitchFamily="2" charset="-122"/>
              </a:rPr>
              <a:t>即可                                     </a:t>
            </a:r>
            <a:r>
              <a:rPr lang="en-US" altLang="zh-CN" sz="2000" b="1">
                <a:solidFill>
                  <a:srgbClr val="FFC000"/>
                </a:solidFill>
                <a:latin typeface="华文楷体" panose="02010600040101010101" pitchFamily="2" charset="-122"/>
                <a:ea typeface="华文楷体" panose="02010600040101010101" pitchFamily="2" charset="-122"/>
              </a:rPr>
              <a:t>120</a:t>
            </a:r>
            <a:r>
              <a:rPr lang="zh-CN" altLang="en-US" sz="2000" b="1">
                <a:solidFill>
                  <a:srgbClr val="FFC000"/>
                </a:solidFill>
                <a:latin typeface="华文楷体" panose="02010600040101010101" pitchFamily="2" charset="-122"/>
                <a:ea typeface="华文楷体" panose="02010600040101010101" pitchFamily="2" charset="-122"/>
              </a:rPr>
              <a:t>分钟</a:t>
            </a:r>
            <a:r>
              <a:rPr lang="zh-CN" altLang="en-US">
                <a:latin typeface="华文楷体" panose="02010600040101010101" pitchFamily="2" charset="-122"/>
                <a:ea typeface="华文楷体" panose="02010600040101010101" pitchFamily="2" charset="-122"/>
              </a:rPr>
              <a:t>显示出勤</a:t>
            </a:r>
            <a:endParaRPr lang="zh-CN" altLang="en-US">
              <a:latin typeface="华文楷体" panose="02010600040101010101" pitchFamily="2" charset="-122"/>
              <a:ea typeface="华文楷体" panose="0201060004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5A48C9FF-298D-4759-ADA3-53E9653A9B07}"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p:titleStyle>
    <p:bodyStyle>
      <a:lvl1pPr marL="228600" indent="-228600" algn="l" rtl="0" fontAlgn="base">
        <a:lnSpc>
          <a:spcPct val="90000"/>
        </a:lnSpc>
        <a:spcBef>
          <a:spcPts val="1000"/>
        </a:spcBef>
        <a:spcAft>
          <a:spcPct val="0"/>
        </a:spcAft>
        <a:buFont typeface="Arial" panose="020B060402020209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9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1" Type="http://schemas.openxmlformats.org/officeDocument/2006/relationships/slideLayout" Target="../slideLayouts/slideLayout1.xml"/><Relationship Id="rId10" Type="http://schemas.openxmlformats.org/officeDocument/2006/relationships/tags" Target="../tags/tag10.xml"/><Relationship Id="rId1" Type="http://schemas.openxmlformats.org/officeDocument/2006/relationships/tags" Target="../tags/tag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2" Type="http://schemas.openxmlformats.org/officeDocument/2006/relationships/slideLayout" Target="../slideLayouts/slideLayout3.xml"/><Relationship Id="rId11" Type="http://schemas.openxmlformats.org/officeDocument/2006/relationships/tags" Target="../tags/tag21.xml"/><Relationship Id="rId10" Type="http://schemas.openxmlformats.org/officeDocument/2006/relationships/tags" Target="../tags/tag20.xml"/><Relationship Id="rId1" Type="http://schemas.openxmlformats.org/officeDocument/2006/relationships/tags" Target="../tags/tag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等腰三角形 8"/>
          <p:cNvSpPr/>
          <p:nvPr/>
        </p:nvSpPr>
        <p:spPr>
          <a:xfrm rot="5400000">
            <a:off x="633350" y="1721364"/>
            <a:ext cx="4324228" cy="3727783"/>
          </a:xfrm>
          <a:prstGeom prst="triangle">
            <a:avLst/>
          </a:prstGeom>
          <a:solidFill>
            <a:schemeClr val="accent1">
              <a:lumMod val="40000"/>
              <a:lumOff val="60000"/>
            </a:schemeClr>
          </a:solidFill>
          <a:ln w="984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5400000">
            <a:off x="3830278" y="4186774"/>
            <a:ext cx="951499" cy="820258"/>
          </a:xfrm>
          <a:prstGeom prst="triangle">
            <a:avLst/>
          </a:prstGeom>
          <a:solidFill>
            <a:schemeClr val="bg1">
              <a:lumMod val="85000"/>
            </a:schemeClr>
          </a:solidFill>
          <a:ln w="984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5400000">
            <a:off x="10601821" y="5393972"/>
            <a:ext cx="804589" cy="693611"/>
          </a:xfrm>
          <a:prstGeom prst="triangle">
            <a:avLst/>
          </a:prstGeom>
          <a:solidFill>
            <a:schemeClr val="accent1">
              <a:lumMod val="40000"/>
              <a:lumOff val="60000"/>
            </a:schemeClr>
          </a:solidFill>
          <a:ln w="571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p:cNvPicPr>
            <a:picLocks noChangeAspect="1"/>
          </p:cNvPicPr>
          <p:nvPr/>
        </p:nvPicPr>
        <p:blipFill>
          <a:blip r:embed="rId1"/>
          <a:srcRect l="15222" t="2705" r="13757"/>
          <a:stretch>
            <a:fillRect/>
          </a:stretch>
        </p:blipFill>
        <p:spPr>
          <a:xfrm>
            <a:off x="723900" y="2532380"/>
            <a:ext cx="3211195" cy="2892425"/>
          </a:xfrm>
          <a:custGeom>
            <a:avLst/>
            <a:gdLst>
              <a:gd name="connsiteX0" fmla="*/ 0 w 3820112"/>
              <a:gd name="connsiteY0" fmla="*/ 0 h 3441291"/>
              <a:gd name="connsiteX1" fmla="*/ 3820112 w 3820112"/>
              <a:gd name="connsiteY1" fmla="*/ 350451 h 3441291"/>
              <a:gd name="connsiteX2" fmla="*/ 1654750 w 3820112"/>
              <a:gd name="connsiteY2" fmla="*/ 3441291 h 3441291"/>
              <a:gd name="connsiteX3" fmla="*/ 1595364 w 3820112"/>
              <a:gd name="connsiteY3" fmla="*/ 3441291 h 3441291"/>
            </a:gdLst>
            <a:ahLst/>
            <a:cxnLst>
              <a:cxn ang="0">
                <a:pos x="connsiteX0" y="connsiteY0"/>
              </a:cxn>
              <a:cxn ang="0">
                <a:pos x="connsiteX1" y="connsiteY1"/>
              </a:cxn>
              <a:cxn ang="0">
                <a:pos x="connsiteX2" y="connsiteY2"/>
              </a:cxn>
              <a:cxn ang="0">
                <a:pos x="connsiteX3" y="connsiteY3"/>
              </a:cxn>
            </a:cxnLst>
            <a:rect l="l" t="t" r="r" b="b"/>
            <a:pathLst>
              <a:path w="3820112" h="3441291">
                <a:moveTo>
                  <a:pt x="0" y="0"/>
                </a:moveTo>
                <a:lnTo>
                  <a:pt x="3820112" y="350451"/>
                </a:lnTo>
                <a:lnTo>
                  <a:pt x="1654750" y="3441291"/>
                </a:lnTo>
                <a:lnTo>
                  <a:pt x="1595364" y="3441291"/>
                </a:lnTo>
                <a:close/>
              </a:path>
            </a:pathLst>
          </a:custGeom>
        </p:spPr>
      </p:pic>
      <p:sp>
        <p:nvSpPr>
          <p:cNvPr id="11" name="TextBox 20"/>
          <p:cNvSpPr txBox="1"/>
          <p:nvPr/>
        </p:nvSpPr>
        <p:spPr>
          <a:xfrm>
            <a:off x="6822738" y="2948267"/>
            <a:ext cx="3201670" cy="808355"/>
          </a:xfrm>
          <a:prstGeom prst="rect">
            <a:avLst/>
          </a:prstGeom>
          <a:noFill/>
        </p:spPr>
        <p:txBody>
          <a:bodyPr wrap="none" lIns="70907" tIns="35454" rIns="70907" bIns="35454" rtlCol="0">
            <a:spAutoFit/>
          </a:bodyPr>
          <a:lstStyle/>
          <a:p>
            <a:pPr algn="ctr"/>
            <a:r>
              <a:rPr lang="zh-CN" altLang="en-US" sz="4800" b="1" dirty="0">
                <a:solidFill>
                  <a:schemeClr val="tx1">
                    <a:lumMod val="85000"/>
                    <a:lumOff val="15000"/>
                  </a:schemeClr>
                </a:solidFill>
                <a:latin typeface="方正清刻本悦宋简体" panose="02000000000000000000" charset="-122"/>
                <a:ea typeface="方正清刻本悦宋简体" panose="02000000000000000000" charset="-122"/>
              </a:rPr>
              <a:t>组织行为学</a:t>
            </a:r>
            <a:endParaRPr lang="zh-CN" altLang="en-US" sz="4800" b="1" dirty="0">
              <a:solidFill>
                <a:schemeClr val="tx1">
                  <a:lumMod val="85000"/>
                  <a:lumOff val="15000"/>
                </a:schemeClr>
              </a:solidFill>
              <a:latin typeface="方正清刻本悦宋简体" panose="02000000000000000000" charset="-122"/>
              <a:ea typeface="方正清刻本悦宋简体" panose="02000000000000000000" charset="-122"/>
            </a:endParaRPr>
          </a:p>
        </p:txBody>
      </p:sp>
      <p:sp>
        <p:nvSpPr>
          <p:cNvPr id="12" name="TextBox 20"/>
          <p:cNvSpPr txBox="1"/>
          <p:nvPr/>
        </p:nvSpPr>
        <p:spPr>
          <a:xfrm>
            <a:off x="6443122" y="3836001"/>
            <a:ext cx="3960440" cy="285115"/>
          </a:xfrm>
          <a:prstGeom prst="rect">
            <a:avLst/>
          </a:prstGeom>
          <a:noFill/>
        </p:spPr>
        <p:txBody>
          <a:bodyPr wrap="square" lIns="70907" tIns="35454" rIns="70907" bIns="35454" rtlCol="0">
            <a:spAutoFit/>
          </a:bodyPr>
          <a:lstStyle/>
          <a:p>
            <a:pPr algn="ctr"/>
            <a:r>
              <a:rPr lang="zh-CN" altLang="en-US" sz="1400" dirty="0">
                <a:solidFill>
                  <a:schemeClr val="tx1">
                    <a:lumMod val="65000"/>
                    <a:lumOff val="35000"/>
                  </a:schemeClr>
                </a:solidFill>
                <a:latin typeface="Arial Narrow" panose="020B0606020202030204" pitchFamily="34" charset="0"/>
                <a:ea typeface="方正兰亭准黑_GBK" pitchFamily="2" charset="-122"/>
              </a:rPr>
              <a:t>心理支配行为，行为反衬心理，组行你行不行。</a:t>
            </a:r>
            <a:endParaRPr lang="zh-CN" altLang="en-US" sz="1400" dirty="0">
              <a:solidFill>
                <a:schemeClr val="tx1">
                  <a:lumMod val="65000"/>
                  <a:lumOff val="35000"/>
                </a:schemeClr>
              </a:solidFill>
              <a:latin typeface="Arial Narrow" panose="020B0606020202030204" pitchFamily="34" charset="0"/>
              <a:ea typeface="方正兰亭准黑_GBK" pitchFamily="2" charset="-122"/>
            </a:endParaRPr>
          </a:p>
        </p:txBody>
      </p:sp>
      <p:sp>
        <p:nvSpPr>
          <p:cNvPr id="13" name="TextBox 20"/>
          <p:cNvSpPr txBox="1"/>
          <p:nvPr/>
        </p:nvSpPr>
        <p:spPr>
          <a:xfrm>
            <a:off x="7816215" y="4423410"/>
            <a:ext cx="2093595" cy="346710"/>
          </a:xfrm>
          <a:prstGeom prst="rect">
            <a:avLst/>
          </a:prstGeom>
          <a:solidFill>
            <a:schemeClr val="accent1">
              <a:lumMod val="40000"/>
              <a:lumOff val="60000"/>
            </a:schemeClr>
          </a:solidFill>
        </p:spPr>
        <p:txBody>
          <a:bodyPr wrap="square" lIns="70907" tIns="35454" rIns="70907" bIns="35454" rtlCol="0">
            <a:spAutoFit/>
          </a:bodyPr>
          <a:lstStyle/>
          <a:p>
            <a:pPr algn="ctr"/>
            <a:r>
              <a:rPr lang="zh-CN" altLang="en-US" dirty="0">
                <a:solidFill>
                  <a:schemeClr val="tx1">
                    <a:lumMod val="85000"/>
                    <a:lumOff val="15000"/>
                  </a:schemeClr>
                </a:solidFill>
                <a:latin typeface="方正兰亭准黑_GBK" pitchFamily="2" charset="-122"/>
                <a:ea typeface="方正兰亭准黑_GBK" pitchFamily="2" charset="-122"/>
              </a:rPr>
              <a:t>老师：</a:t>
            </a:r>
            <a:r>
              <a:rPr lang="en-US" altLang="zh-CN" dirty="0">
                <a:solidFill>
                  <a:schemeClr val="tx1">
                    <a:lumMod val="85000"/>
                    <a:lumOff val="15000"/>
                  </a:schemeClr>
                </a:solidFill>
                <a:latin typeface="方正兰亭准黑_GBK" pitchFamily="2" charset="-122"/>
                <a:ea typeface="方正兰亭准黑_GBK" pitchFamily="2" charset="-122"/>
              </a:rPr>
              <a:t>_______</a:t>
            </a:r>
            <a:endParaRPr lang="en-US" altLang="zh-CN" dirty="0">
              <a:solidFill>
                <a:schemeClr val="tx1">
                  <a:lumMod val="85000"/>
                  <a:lumOff val="15000"/>
                </a:schemeClr>
              </a:solidFill>
              <a:latin typeface="方正兰亭准黑_GBK" pitchFamily="2" charset="-122"/>
              <a:ea typeface="方正兰亭准黑_GBK"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6802" name="组合 1"/>
          <p:cNvGrpSpPr/>
          <p:nvPr/>
        </p:nvGrpSpPr>
        <p:grpSpPr>
          <a:xfrm>
            <a:off x="9479280" y="184150"/>
            <a:ext cx="2693035" cy="901700"/>
            <a:chOff x="4492925" y="3147752"/>
            <a:chExt cx="4141683" cy="1144774"/>
          </a:xfrm>
        </p:grpSpPr>
        <p:sp>
          <p:nvSpPr>
            <p:cNvPr id="22" name="圆角矩形 11"/>
            <p:cNvSpPr/>
            <p:nvPr/>
          </p:nvSpPr>
          <p:spPr>
            <a:xfrm>
              <a:off x="4492925" y="3567608"/>
              <a:ext cx="1838904" cy="348823"/>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知觉与行为</a:t>
              </a:r>
              <a:endPar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76804" name="组合 46"/>
            <p:cNvGrpSpPr/>
            <p:nvPr/>
          </p:nvGrpSpPr>
          <p:grpSpPr>
            <a:xfrm>
              <a:off x="6332185" y="3147752"/>
              <a:ext cx="2302423" cy="1144774"/>
              <a:chOff x="5937653" y="1085215"/>
              <a:chExt cx="3512417" cy="1510665"/>
            </a:xfrm>
          </p:grpSpPr>
          <p:cxnSp>
            <p:nvCxnSpPr>
              <p:cNvPr id="76805" name="直接箭头连接符 33"/>
              <p:cNvCxnSpPr/>
              <p:nvPr/>
            </p:nvCxnSpPr>
            <p:spPr>
              <a:xfrm rot="-5400000">
                <a:off x="6314162" y="1694869"/>
                <a:ext cx="0" cy="341570"/>
              </a:xfrm>
              <a:prstGeom prst="straightConnector1">
                <a:avLst/>
              </a:prstGeom>
              <a:ln w="6350" cap="flat" cmpd="sng">
                <a:solidFill>
                  <a:srgbClr val="0D0D0D"/>
                </a:solidFill>
                <a:prstDash val="solid"/>
                <a:bevel/>
                <a:headEnd type="none" w="med" len="med"/>
                <a:tailEnd type="arrow" w="med" len="med"/>
              </a:ln>
            </p:spPr>
          </p:cxnSp>
          <p:sp>
            <p:nvSpPr>
              <p:cNvPr id="49" name="直接连接符 31"/>
              <p:cNvSpPr>
                <a:spLocks noChangeShapeType="1"/>
              </p:cNvSpPr>
              <p:nvPr/>
            </p:nvSpPr>
            <p:spPr bwMode="auto">
              <a:xfrm rot="16200000" flipV="1">
                <a:off x="5555703" y="1800518"/>
                <a:ext cx="1194723" cy="19380"/>
              </a:xfrm>
              <a:prstGeom prst="line">
                <a:avLst/>
              </a:prstGeom>
              <a:noFill/>
              <a:ln w="6350">
                <a:solidFill>
                  <a:schemeClr val="tx1">
                    <a:lumMod val="95000"/>
                    <a:lumOff val="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cs"/>
                </a:endParaRPr>
              </a:p>
            </p:txBody>
          </p:sp>
          <p:cxnSp>
            <p:nvCxnSpPr>
              <p:cNvPr id="76807" name="直接箭头连接符 50"/>
              <p:cNvCxnSpPr/>
              <p:nvPr/>
            </p:nvCxnSpPr>
            <p:spPr>
              <a:xfrm rot="-5400000">
                <a:off x="6315371" y="2254952"/>
                <a:ext cx="0" cy="305233"/>
              </a:xfrm>
              <a:prstGeom prst="straightConnector1">
                <a:avLst/>
              </a:prstGeom>
              <a:ln w="6350" cap="flat" cmpd="sng">
                <a:solidFill>
                  <a:srgbClr val="0D0D0D"/>
                </a:solidFill>
                <a:prstDash val="solid"/>
                <a:bevel/>
                <a:headEnd type="none" w="med" len="med"/>
                <a:tailEnd type="arrow" w="med" len="med"/>
              </a:ln>
            </p:spPr>
          </p:cxnSp>
          <p:cxnSp>
            <p:nvCxnSpPr>
              <p:cNvPr id="52" name="直接连接符 51"/>
              <p:cNvCxnSpPr/>
              <p:nvPr/>
            </p:nvCxnSpPr>
            <p:spPr>
              <a:xfrm>
                <a:off x="5937464" y="1865655"/>
                <a:ext cx="261629" cy="0"/>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53" name="圆角矩形 21"/>
              <p:cNvSpPr/>
              <p:nvPr/>
            </p:nvSpPr>
            <p:spPr>
              <a:xfrm>
                <a:off x="6467989" y="1639683"/>
                <a:ext cx="2979659" cy="399636"/>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知觉偏差</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54" name="圆角矩形 23"/>
              <p:cNvSpPr/>
              <p:nvPr/>
            </p:nvSpPr>
            <p:spPr>
              <a:xfrm>
                <a:off x="6467989" y="2194152"/>
                <a:ext cx="2982081" cy="401728"/>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归因理论</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56" name="圆角矩形 1"/>
              <p:cNvSpPr/>
              <p:nvPr/>
            </p:nvSpPr>
            <p:spPr>
              <a:xfrm>
                <a:off x="6467989" y="1085215"/>
                <a:ext cx="2979659" cy="401728"/>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知觉的内涵</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76812" name="直接箭头连接符 33"/>
              <p:cNvCxnSpPr/>
              <p:nvPr/>
            </p:nvCxnSpPr>
            <p:spPr>
              <a:xfrm rot="-5400000">
                <a:off x="6314160" y="1069595"/>
                <a:ext cx="0" cy="428779"/>
              </a:xfrm>
              <a:prstGeom prst="straightConnector1">
                <a:avLst/>
              </a:prstGeom>
              <a:ln w="6350" cap="flat" cmpd="sng">
                <a:solidFill>
                  <a:srgbClr val="0D0D0D"/>
                </a:solidFill>
                <a:prstDash val="solid"/>
                <a:bevel/>
                <a:headEnd type="none" w="med" len="med"/>
                <a:tailEnd type="arrow" w="med" len="med"/>
              </a:ln>
            </p:spPr>
          </p:cxnSp>
        </p:grpSp>
      </p:grpSp>
      <p:sp>
        <p:nvSpPr>
          <p:cNvPr id="76813" name="文本框 49"/>
          <p:cNvSpPr txBox="1"/>
          <p:nvPr/>
        </p:nvSpPr>
        <p:spPr>
          <a:xfrm>
            <a:off x="1172845" y="1391920"/>
            <a:ext cx="9735185" cy="4431030"/>
          </a:xfrm>
          <a:prstGeom prst="rect">
            <a:avLst/>
          </a:prstGeom>
          <a:noFill/>
          <a:ln w="28575">
            <a:noFill/>
          </a:ln>
        </p:spPr>
        <p:txBody>
          <a:bodyPr wrap="square" anchor="t">
            <a:spAutoFit/>
          </a:bodyPr>
          <a:p>
            <a:pPr>
              <a:lnSpc>
                <a:spcPct val="150000"/>
              </a:lnSpc>
              <a:buFont typeface="Wingdings" panose="05000000000000000000" charset="0"/>
            </a:pPr>
            <a:r>
              <a:rPr lang="zh-CN" altLang="en-US" sz="2800" b="1" dirty="0">
                <a:latin typeface="华文楷体" panose="02010600040101010101" pitchFamily="2" charset="-122"/>
                <a:ea typeface="华文楷体" panose="02010600040101010101" pitchFamily="2" charset="-122"/>
              </a:rPr>
              <a:t>知觉的特征：</a:t>
            </a:r>
            <a:endParaRPr lang="zh-CN" altLang="en-US" sz="2800" b="1" dirty="0">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
            </a:pPr>
            <a:r>
              <a:rPr lang="zh-CN" altLang="en-US" sz="2400" dirty="0">
                <a:latin typeface="华文楷体" panose="02010600040101010101" pitchFamily="2" charset="-122"/>
                <a:ea typeface="华文楷体" panose="02010600040101010101" pitchFamily="2" charset="-122"/>
              </a:rPr>
              <a:t>选择性。</a:t>
            </a:r>
            <a:endParaRPr lang="zh-CN" altLang="en-US" sz="2400" dirty="0">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
            </a:pPr>
            <a:r>
              <a:rPr lang="zh-CN" altLang="en-US" sz="2400" dirty="0">
                <a:latin typeface="华文楷体" panose="02010600040101010101" pitchFamily="2" charset="-122"/>
                <a:ea typeface="华文楷体" panose="02010600040101010101" pitchFamily="2" charset="-122"/>
              </a:rPr>
              <a:t>整体性。</a:t>
            </a:r>
            <a:endParaRPr lang="zh-CN" altLang="en-US" sz="2400" dirty="0">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
            </a:pPr>
            <a:r>
              <a:rPr lang="zh-CN" altLang="en-US" sz="2400" dirty="0">
                <a:latin typeface="华文楷体" panose="02010600040101010101" pitchFamily="2" charset="-122"/>
                <a:ea typeface="华文楷体" panose="02010600040101010101" pitchFamily="2" charset="-122"/>
              </a:rPr>
              <a:t>理解性。</a:t>
            </a:r>
            <a:endParaRPr lang="zh-CN" altLang="en-US" sz="2400" dirty="0">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
            </a:pPr>
            <a:r>
              <a:rPr lang="zh-CN" altLang="en-US" sz="2400" b="1" u="sng" dirty="0">
                <a:solidFill>
                  <a:srgbClr val="FF0000"/>
                </a:solidFill>
                <a:latin typeface="华文楷体" panose="02010600040101010101" pitchFamily="2" charset="-122"/>
                <a:ea typeface="华文楷体" panose="02010600040101010101" pitchFamily="2" charset="-122"/>
              </a:rPr>
              <a:t>恒常性</a:t>
            </a:r>
            <a:r>
              <a:rPr lang="zh-CN" altLang="en-US" sz="2400" dirty="0">
                <a:latin typeface="华文楷体" panose="02010600040101010101" pitchFamily="2" charset="-122"/>
                <a:ea typeface="华文楷体" panose="02010600040101010101" pitchFamily="2" charset="-122"/>
              </a:rPr>
              <a:t>。</a:t>
            </a:r>
            <a:endParaRPr lang="zh-CN" altLang="en-US" sz="2000" dirty="0">
              <a:latin typeface="华文楷体" panose="02010600040101010101" pitchFamily="2" charset="-122"/>
              <a:ea typeface="华文楷体" panose="02010600040101010101" pitchFamily="2" charset="-122"/>
            </a:endParaRPr>
          </a:p>
          <a:p>
            <a:pPr>
              <a:lnSpc>
                <a:spcPct val="150000"/>
              </a:lnSpc>
              <a:buFont typeface="Wingdings" panose="05000000000000000000" charset="0"/>
            </a:pPr>
            <a:r>
              <a:rPr lang="zh-CN" altLang="en-US" sz="2000" dirty="0">
                <a:latin typeface="华文楷体" panose="02010600040101010101" pitchFamily="2" charset="-122"/>
                <a:ea typeface="华文楷体" panose="02010600040101010101" pitchFamily="2" charset="-122"/>
              </a:rPr>
              <a:t>        是指当知觉的客观条件在一定范围内发生改变时，知觉映像在相当程度上会保持其稳定性的特性。</a:t>
            </a:r>
            <a:endParaRPr lang="zh-CN" altLang="en-US" sz="2400" dirty="0">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pPr>
            <a:endParaRPr lang="zh-CN" altLang="en-US" sz="2400" dirty="0">
              <a:latin typeface="华文楷体" panose="02010600040101010101" pitchFamily="2" charset="-122"/>
              <a:ea typeface="华文楷体" panose="02010600040101010101" pitchFamily="2" charset="-122"/>
            </a:endParaRPr>
          </a:p>
        </p:txBody>
      </p:sp>
      <p:sp>
        <p:nvSpPr>
          <p:cNvPr id="3" name="文本占位符 2"/>
          <p:cNvSpPr>
            <a:spLocks noGrp="1"/>
          </p:cNvSpPr>
          <p:nvPr>
            <p:ph type="body" idx="13"/>
          </p:nvPr>
        </p:nvSpPr>
        <p:spPr>
          <a:xfrm>
            <a:off x="1082675" y="269875"/>
            <a:ext cx="6973888" cy="815975"/>
          </a:xfrm>
          <a:noFill/>
          <a:ln>
            <a:noFill/>
          </a:ln>
        </p:spPr>
        <p:txBody>
          <a:bodyPr lIns="91440" tIns="45720" rIns="91440" bIns="45720" anchor="t">
            <a:normAutofit/>
          </a:bodyPr>
          <a:p>
            <a:pPr fontAlgn="base">
              <a:spcBef>
                <a:spcPct val="0"/>
              </a:spcBef>
            </a:pPr>
            <a:r>
              <a:rPr lang="en-US" altLang="zh-CN" kern="1200" dirty="0">
                <a:solidFill>
                  <a:schemeClr val="tx1">
                    <a:lumMod val="85000"/>
                    <a:lumOff val="15000"/>
                  </a:schemeClr>
                </a:solidFill>
                <a:cs typeface="+mn-cs"/>
              </a:rPr>
              <a:t>2.3.1 </a:t>
            </a:r>
            <a:r>
              <a:rPr lang="zh-CN" altLang="en-US" kern="1200" dirty="0">
                <a:solidFill>
                  <a:schemeClr val="tx1">
                    <a:lumMod val="85000"/>
                    <a:lumOff val="15000"/>
                  </a:schemeClr>
                </a:solidFill>
                <a:cs typeface="+mn-cs"/>
              </a:rPr>
              <a:t>知觉和社会知觉的内涵与特征</a:t>
            </a:r>
            <a:endParaRPr lang="zh-CN" altLang="en-US" kern="1200" dirty="0">
              <a:solidFill>
                <a:schemeClr val="tx1">
                  <a:lumMod val="85000"/>
                  <a:lumOff val="15000"/>
                </a:schemeClr>
              </a:solidFill>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文本占位符 1"/>
          <p:cNvSpPr>
            <a:spLocks noGrp="1"/>
          </p:cNvSpPr>
          <p:nvPr>
            <p:ph type="body" idx="1"/>
          </p:nvPr>
        </p:nvSpPr>
        <p:spPr>
          <a:xfrm>
            <a:off x="892175" y="1231900"/>
            <a:ext cx="10515600" cy="5343525"/>
          </a:xfrm>
          <a:noFill/>
          <a:ln>
            <a:noFill/>
          </a:ln>
        </p:spPr>
        <p:txBody>
          <a:bodyPr lIns="91440" tIns="45720" rIns="91440" bIns="45720" anchor="t">
            <a:normAutofit/>
          </a:bodyPr>
          <a:p>
            <a:pPr eaLnBrk="1" hangingPunct="1">
              <a:lnSpc>
                <a:spcPct val="150000"/>
              </a:lnSpc>
              <a:spcBef>
                <a:spcPct val="0"/>
              </a:spcBef>
            </a:pPr>
            <a:r>
              <a:rPr lang="zh-CN" altLang="en-US" sz="2000" kern="1200" dirty="0">
                <a:latin typeface="+mn-lt"/>
                <a:ea typeface="+mn-ea"/>
                <a:cs typeface="+mn-cs"/>
              </a:rPr>
              <a:t>知觉的特征有（ ）</a:t>
            </a:r>
            <a:endParaRPr lang="zh-CN" altLang="en-US" sz="2000" kern="1200" dirty="0">
              <a:latin typeface="+mn-lt"/>
              <a:ea typeface="+mn-ea"/>
              <a:cs typeface="+mn-cs"/>
            </a:endParaRPr>
          </a:p>
          <a:p>
            <a:pPr eaLnBrk="1" hangingPunct="1">
              <a:lnSpc>
                <a:spcPct val="150000"/>
              </a:lnSpc>
              <a:spcBef>
                <a:spcPct val="0"/>
              </a:spcBef>
            </a:pPr>
            <a:r>
              <a:rPr lang="zh-CN" altLang="en-US" sz="2000" kern="1200" dirty="0">
                <a:latin typeface="+mn-lt"/>
                <a:ea typeface="+mn-ea"/>
                <a:cs typeface="+mn-cs"/>
              </a:rPr>
              <a:t>A:选择性 </a:t>
            </a:r>
            <a:endParaRPr lang="zh-CN" altLang="en-US" sz="2000" kern="1200" dirty="0">
              <a:latin typeface="+mn-lt"/>
              <a:ea typeface="+mn-ea"/>
              <a:cs typeface="+mn-cs"/>
            </a:endParaRPr>
          </a:p>
          <a:p>
            <a:pPr eaLnBrk="1" hangingPunct="1">
              <a:lnSpc>
                <a:spcPct val="150000"/>
              </a:lnSpc>
              <a:spcBef>
                <a:spcPct val="0"/>
              </a:spcBef>
            </a:pPr>
            <a:r>
              <a:rPr lang="zh-CN" altLang="en-US" sz="2000" kern="1200" dirty="0">
                <a:latin typeface="+mn-lt"/>
                <a:ea typeface="+mn-ea"/>
                <a:cs typeface="+mn-cs"/>
              </a:rPr>
              <a:t>B:整体性 </a:t>
            </a:r>
            <a:endParaRPr lang="zh-CN" altLang="en-US" sz="2000" kern="1200" dirty="0">
              <a:latin typeface="+mn-lt"/>
              <a:ea typeface="+mn-ea"/>
              <a:cs typeface="+mn-cs"/>
            </a:endParaRPr>
          </a:p>
          <a:p>
            <a:pPr eaLnBrk="1" hangingPunct="1">
              <a:lnSpc>
                <a:spcPct val="150000"/>
              </a:lnSpc>
              <a:spcBef>
                <a:spcPct val="0"/>
              </a:spcBef>
            </a:pPr>
            <a:r>
              <a:rPr lang="zh-CN" altLang="en-US" sz="2000" kern="1200" dirty="0">
                <a:latin typeface="+mn-lt"/>
                <a:ea typeface="+mn-ea"/>
                <a:cs typeface="+mn-cs"/>
              </a:rPr>
              <a:t>C:理解性 </a:t>
            </a:r>
            <a:endParaRPr lang="zh-CN" altLang="en-US" sz="2000" kern="1200" dirty="0">
              <a:latin typeface="+mn-lt"/>
              <a:ea typeface="+mn-ea"/>
              <a:cs typeface="+mn-cs"/>
            </a:endParaRPr>
          </a:p>
          <a:p>
            <a:pPr eaLnBrk="1" hangingPunct="1">
              <a:lnSpc>
                <a:spcPct val="150000"/>
              </a:lnSpc>
              <a:spcBef>
                <a:spcPct val="0"/>
              </a:spcBef>
            </a:pPr>
            <a:r>
              <a:rPr lang="zh-CN" altLang="en-US" sz="2000" kern="1200" dirty="0">
                <a:latin typeface="+mn-lt"/>
                <a:ea typeface="+mn-ea"/>
                <a:cs typeface="+mn-cs"/>
              </a:rPr>
              <a:t>D:恒常性 </a:t>
            </a:r>
            <a:endParaRPr lang="zh-CN" altLang="en-US" sz="2000" kern="1200" dirty="0">
              <a:latin typeface="+mn-lt"/>
              <a:ea typeface="+mn-ea"/>
              <a:cs typeface="+mn-cs"/>
            </a:endParaRPr>
          </a:p>
          <a:p>
            <a:pPr eaLnBrk="1" hangingPunct="1">
              <a:lnSpc>
                <a:spcPct val="150000"/>
              </a:lnSpc>
              <a:spcBef>
                <a:spcPct val="0"/>
              </a:spcBef>
            </a:pPr>
            <a:r>
              <a:rPr lang="zh-CN" altLang="en-US" sz="2000" kern="1200" dirty="0">
                <a:latin typeface="+mn-lt"/>
                <a:ea typeface="+mn-ea"/>
                <a:cs typeface="+mn-cs"/>
              </a:rPr>
              <a:t>E:特殊性</a:t>
            </a:r>
            <a:endParaRPr lang="zh-CN" altLang="en-US" sz="2000" kern="1200" dirty="0">
              <a:latin typeface="+mn-lt"/>
              <a:ea typeface="+mn-ea"/>
              <a:cs typeface="+mn-cs"/>
            </a:endParaRPr>
          </a:p>
          <a:p>
            <a:pPr eaLnBrk="1" hangingPunct="1">
              <a:lnSpc>
                <a:spcPct val="150000"/>
              </a:lnSpc>
              <a:spcBef>
                <a:spcPct val="0"/>
              </a:spcBef>
            </a:pPr>
            <a:endParaRPr lang="zh-CN" altLang="en-US" sz="2000" kern="1200" dirty="0">
              <a:latin typeface="+mn-lt"/>
              <a:ea typeface="+mn-ea"/>
              <a:cs typeface="+mn-cs"/>
            </a:endParaRPr>
          </a:p>
        </p:txBody>
      </p:sp>
      <p:sp>
        <p:nvSpPr>
          <p:cNvPr id="3" name="标题 2"/>
          <p:cNvSpPr>
            <a:spLocks noGrp="1"/>
          </p:cNvSpPr>
          <p:nvPr>
            <p:ph type="title" idx="4294967295"/>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defTabSz="914400">
              <a:buClrTx/>
              <a:buSzTx/>
              <a:buFontTx/>
              <a:defRPr/>
            </a:pPr>
            <a:r>
              <a:rPr lang="en-US" altLang="zh-CN" sz="36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真题再现</a:t>
            </a:r>
            <a:endParaRPr lang="en-US" altLang="zh-CN" sz="36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文本占位符 1"/>
          <p:cNvSpPr>
            <a:spLocks noGrp="1"/>
          </p:cNvSpPr>
          <p:nvPr>
            <p:ph type="body" idx="1"/>
          </p:nvPr>
        </p:nvSpPr>
        <p:spPr>
          <a:xfrm>
            <a:off x="892175" y="1231900"/>
            <a:ext cx="10515600" cy="5343525"/>
          </a:xfrm>
          <a:noFill/>
          <a:ln>
            <a:noFill/>
          </a:ln>
        </p:spPr>
        <p:txBody>
          <a:bodyPr lIns="91440" tIns="45720" rIns="91440" bIns="45720" anchor="t">
            <a:normAutofit/>
          </a:bodyPr>
          <a:p>
            <a:pPr eaLnBrk="1" hangingPunct="1">
              <a:lnSpc>
                <a:spcPct val="150000"/>
              </a:lnSpc>
              <a:spcBef>
                <a:spcPct val="0"/>
              </a:spcBef>
            </a:pPr>
            <a:r>
              <a:rPr lang="zh-CN" altLang="en-US" sz="2000" kern="1200" dirty="0">
                <a:latin typeface="+mn-lt"/>
                <a:ea typeface="+mn-ea"/>
                <a:cs typeface="+mn-cs"/>
              </a:rPr>
              <a:t>知觉的特征有（ ）</a:t>
            </a:r>
            <a:endParaRPr lang="zh-CN" altLang="en-US" sz="2000" kern="1200" dirty="0">
              <a:latin typeface="+mn-lt"/>
              <a:ea typeface="+mn-ea"/>
              <a:cs typeface="+mn-cs"/>
            </a:endParaRPr>
          </a:p>
          <a:p>
            <a:pPr eaLnBrk="1" hangingPunct="1">
              <a:lnSpc>
                <a:spcPct val="150000"/>
              </a:lnSpc>
              <a:spcBef>
                <a:spcPct val="0"/>
              </a:spcBef>
            </a:pPr>
            <a:r>
              <a:rPr lang="zh-CN" altLang="en-US" sz="2000" kern="1200" dirty="0">
                <a:latin typeface="+mn-lt"/>
                <a:ea typeface="+mn-ea"/>
                <a:cs typeface="+mn-cs"/>
              </a:rPr>
              <a:t>A:选择性 </a:t>
            </a:r>
            <a:endParaRPr lang="zh-CN" altLang="en-US" sz="2000" kern="1200" dirty="0">
              <a:latin typeface="+mn-lt"/>
              <a:ea typeface="+mn-ea"/>
              <a:cs typeface="+mn-cs"/>
            </a:endParaRPr>
          </a:p>
          <a:p>
            <a:pPr eaLnBrk="1" hangingPunct="1">
              <a:lnSpc>
                <a:spcPct val="150000"/>
              </a:lnSpc>
              <a:spcBef>
                <a:spcPct val="0"/>
              </a:spcBef>
            </a:pPr>
            <a:r>
              <a:rPr lang="zh-CN" altLang="en-US" sz="2000" kern="1200" dirty="0">
                <a:latin typeface="+mn-lt"/>
                <a:ea typeface="+mn-ea"/>
                <a:cs typeface="+mn-cs"/>
              </a:rPr>
              <a:t>B:整体性 </a:t>
            </a:r>
            <a:endParaRPr lang="zh-CN" altLang="en-US" sz="2000" kern="1200" dirty="0">
              <a:latin typeface="+mn-lt"/>
              <a:ea typeface="+mn-ea"/>
              <a:cs typeface="+mn-cs"/>
            </a:endParaRPr>
          </a:p>
          <a:p>
            <a:pPr eaLnBrk="1" hangingPunct="1">
              <a:lnSpc>
                <a:spcPct val="150000"/>
              </a:lnSpc>
              <a:spcBef>
                <a:spcPct val="0"/>
              </a:spcBef>
            </a:pPr>
            <a:r>
              <a:rPr lang="zh-CN" altLang="en-US" sz="2000" kern="1200" dirty="0">
                <a:latin typeface="+mn-lt"/>
                <a:ea typeface="+mn-ea"/>
                <a:cs typeface="+mn-cs"/>
              </a:rPr>
              <a:t>C:理解性 </a:t>
            </a:r>
            <a:endParaRPr lang="zh-CN" altLang="en-US" sz="2000" kern="1200" dirty="0">
              <a:latin typeface="+mn-lt"/>
              <a:ea typeface="+mn-ea"/>
              <a:cs typeface="+mn-cs"/>
            </a:endParaRPr>
          </a:p>
          <a:p>
            <a:pPr eaLnBrk="1" hangingPunct="1">
              <a:lnSpc>
                <a:spcPct val="150000"/>
              </a:lnSpc>
              <a:spcBef>
                <a:spcPct val="0"/>
              </a:spcBef>
            </a:pPr>
            <a:r>
              <a:rPr lang="zh-CN" altLang="en-US" sz="2000" kern="1200" dirty="0">
                <a:latin typeface="+mn-lt"/>
                <a:ea typeface="+mn-ea"/>
                <a:cs typeface="+mn-cs"/>
              </a:rPr>
              <a:t>D:恒常性 </a:t>
            </a:r>
            <a:endParaRPr lang="zh-CN" altLang="en-US" sz="2000" kern="1200" dirty="0">
              <a:latin typeface="+mn-lt"/>
              <a:ea typeface="+mn-ea"/>
              <a:cs typeface="+mn-cs"/>
            </a:endParaRPr>
          </a:p>
          <a:p>
            <a:pPr eaLnBrk="1" hangingPunct="1">
              <a:lnSpc>
                <a:spcPct val="150000"/>
              </a:lnSpc>
              <a:spcBef>
                <a:spcPct val="0"/>
              </a:spcBef>
            </a:pPr>
            <a:r>
              <a:rPr lang="zh-CN" altLang="en-US" sz="2000" kern="1200" dirty="0">
                <a:latin typeface="+mn-lt"/>
                <a:ea typeface="+mn-ea"/>
                <a:cs typeface="+mn-cs"/>
              </a:rPr>
              <a:t>E:特殊性</a:t>
            </a:r>
            <a:endParaRPr lang="zh-CN" altLang="en-US" sz="2000" kern="1200" dirty="0">
              <a:latin typeface="+mn-lt"/>
              <a:ea typeface="+mn-ea"/>
              <a:cs typeface="+mn-cs"/>
            </a:endParaRPr>
          </a:p>
          <a:p>
            <a:pPr eaLnBrk="1" hangingPunct="1">
              <a:lnSpc>
                <a:spcPct val="150000"/>
              </a:lnSpc>
              <a:spcBef>
                <a:spcPct val="0"/>
              </a:spcBef>
            </a:pPr>
            <a:r>
              <a:rPr lang="zh-CN" altLang="en-US" sz="2000" kern="1200" dirty="0">
                <a:latin typeface="+mn-lt"/>
                <a:ea typeface="+mn-ea"/>
                <a:cs typeface="+mn-cs"/>
              </a:rPr>
              <a:t>答案：ABCD</a:t>
            </a:r>
            <a:endParaRPr lang="zh-CN" altLang="en-US" sz="2000" kern="1200" dirty="0">
              <a:latin typeface="+mn-lt"/>
              <a:ea typeface="+mn-ea"/>
              <a:cs typeface="+mn-cs"/>
            </a:endParaRPr>
          </a:p>
        </p:txBody>
      </p:sp>
      <p:sp>
        <p:nvSpPr>
          <p:cNvPr id="3" name="标题 2"/>
          <p:cNvSpPr>
            <a:spLocks noGrp="1"/>
          </p:cNvSpPr>
          <p:nvPr>
            <p:ph type="title" idx="4294967295"/>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defTabSz="914400">
              <a:buClrTx/>
              <a:buSzTx/>
              <a:buFontTx/>
              <a:defRPr/>
            </a:pPr>
            <a:r>
              <a:rPr lang="en-US" altLang="zh-CN" sz="36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真题再现</a:t>
            </a:r>
            <a:endParaRPr lang="en-US" altLang="zh-CN" sz="36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6802" name="组合 1"/>
          <p:cNvGrpSpPr/>
          <p:nvPr/>
        </p:nvGrpSpPr>
        <p:grpSpPr>
          <a:xfrm>
            <a:off x="9479280" y="184150"/>
            <a:ext cx="2693035" cy="901700"/>
            <a:chOff x="4492925" y="3147752"/>
            <a:chExt cx="4141683" cy="1144774"/>
          </a:xfrm>
        </p:grpSpPr>
        <p:sp>
          <p:nvSpPr>
            <p:cNvPr id="22" name="圆角矩形 11"/>
            <p:cNvSpPr/>
            <p:nvPr/>
          </p:nvSpPr>
          <p:spPr>
            <a:xfrm>
              <a:off x="4492925" y="3567608"/>
              <a:ext cx="1838904" cy="348823"/>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知觉与行为</a:t>
              </a:r>
              <a:endPar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76804" name="组合 46"/>
            <p:cNvGrpSpPr/>
            <p:nvPr/>
          </p:nvGrpSpPr>
          <p:grpSpPr>
            <a:xfrm>
              <a:off x="6332185" y="3147752"/>
              <a:ext cx="2302423" cy="1144774"/>
              <a:chOff x="5937653" y="1085215"/>
              <a:chExt cx="3512417" cy="1510665"/>
            </a:xfrm>
          </p:grpSpPr>
          <p:cxnSp>
            <p:nvCxnSpPr>
              <p:cNvPr id="76805" name="直接箭头连接符 33"/>
              <p:cNvCxnSpPr/>
              <p:nvPr/>
            </p:nvCxnSpPr>
            <p:spPr>
              <a:xfrm rot="-5400000">
                <a:off x="6314162" y="1694869"/>
                <a:ext cx="0" cy="341570"/>
              </a:xfrm>
              <a:prstGeom prst="straightConnector1">
                <a:avLst/>
              </a:prstGeom>
              <a:ln w="6350" cap="flat" cmpd="sng">
                <a:solidFill>
                  <a:srgbClr val="0D0D0D"/>
                </a:solidFill>
                <a:prstDash val="solid"/>
                <a:bevel/>
                <a:headEnd type="none" w="med" len="med"/>
                <a:tailEnd type="arrow" w="med" len="med"/>
              </a:ln>
            </p:spPr>
          </p:cxnSp>
          <p:sp>
            <p:nvSpPr>
              <p:cNvPr id="49" name="直接连接符 31"/>
              <p:cNvSpPr>
                <a:spLocks noChangeShapeType="1"/>
              </p:cNvSpPr>
              <p:nvPr/>
            </p:nvSpPr>
            <p:spPr bwMode="auto">
              <a:xfrm rot="16200000" flipV="1">
                <a:off x="5555703" y="1800518"/>
                <a:ext cx="1194723" cy="19380"/>
              </a:xfrm>
              <a:prstGeom prst="line">
                <a:avLst/>
              </a:prstGeom>
              <a:noFill/>
              <a:ln w="6350">
                <a:solidFill>
                  <a:schemeClr val="tx1">
                    <a:lumMod val="95000"/>
                    <a:lumOff val="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cs"/>
                </a:endParaRPr>
              </a:p>
            </p:txBody>
          </p:sp>
          <p:cxnSp>
            <p:nvCxnSpPr>
              <p:cNvPr id="76807" name="直接箭头连接符 50"/>
              <p:cNvCxnSpPr/>
              <p:nvPr/>
            </p:nvCxnSpPr>
            <p:spPr>
              <a:xfrm rot="-5400000">
                <a:off x="6315371" y="2254952"/>
                <a:ext cx="0" cy="305233"/>
              </a:xfrm>
              <a:prstGeom prst="straightConnector1">
                <a:avLst/>
              </a:prstGeom>
              <a:ln w="6350" cap="flat" cmpd="sng">
                <a:solidFill>
                  <a:srgbClr val="0D0D0D"/>
                </a:solidFill>
                <a:prstDash val="solid"/>
                <a:bevel/>
                <a:headEnd type="none" w="med" len="med"/>
                <a:tailEnd type="arrow" w="med" len="med"/>
              </a:ln>
            </p:spPr>
          </p:cxnSp>
          <p:cxnSp>
            <p:nvCxnSpPr>
              <p:cNvPr id="52" name="直接连接符 51"/>
              <p:cNvCxnSpPr/>
              <p:nvPr/>
            </p:nvCxnSpPr>
            <p:spPr>
              <a:xfrm>
                <a:off x="5937464" y="1865655"/>
                <a:ext cx="261629" cy="0"/>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53" name="圆角矩形 21"/>
              <p:cNvSpPr/>
              <p:nvPr/>
            </p:nvSpPr>
            <p:spPr>
              <a:xfrm>
                <a:off x="6467989" y="1639683"/>
                <a:ext cx="2979659" cy="399636"/>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知觉偏差</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54" name="圆角矩形 23"/>
              <p:cNvSpPr/>
              <p:nvPr/>
            </p:nvSpPr>
            <p:spPr>
              <a:xfrm>
                <a:off x="6467989" y="2194152"/>
                <a:ext cx="2982081" cy="401728"/>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归因理论</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56" name="圆角矩形 1"/>
              <p:cNvSpPr/>
              <p:nvPr/>
            </p:nvSpPr>
            <p:spPr>
              <a:xfrm>
                <a:off x="6467989" y="1085215"/>
                <a:ext cx="2979659" cy="401728"/>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知觉的内涵</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76812" name="直接箭头连接符 33"/>
              <p:cNvCxnSpPr/>
              <p:nvPr/>
            </p:nvCxnSpPr>
            <p:spPr>
              <a:xfrm rot="-5400000">
                <a:off x="6314160" y="1069595"/>
                <a:ext cx="0" cy="428779"/>
              </a:xfrm>
              <a:prstGeom prst="straightConnector1">
                <a:avLst/>
              </a:prstGeom>
              <a:ln w="6350" cap="flat" cmpd="sng">
                <a:solidFill>
                  <a:srgbClr val="0D0D0D"/>
                </a:solidFill>
                <a:prstDash val="solid"/>
                <a:bevel/>
                <a:headEnd type="none" w="med" len="med"/>
                <a:tailEnd type="arrow" w="med" len="med"/>
              </a:ln>
            </p:spPr>
          </p:cxnSp>
        </p:grpSp>
      </p:grpSp>
      <p:sp>
        <p:nvSpPr>
          <p:cNvPr id="76813" name="文本框 49"/>
          <p:cNvSpPr txBox="1"/>
          <p:nvPr/>
        </p:nvSpPr>
        <p:spPr>
          <a:xfrm>
            <a:off x="1287145" y="1535430"/>
            <a:ext cx="9817735" cy="3507740"/>
          </a:xfrm>
          <a:prstGeom prst="rect">
            <a:avLst/>
          </a:prstGeom>
          <a:noFill/>
          <a:ln w="28575">
            <a:noFill/>
          </a:ln>
        </p:spPr>
        <p:txBody>
          <a:bodyPr wrap="square" anchor="t">
            <a:spAutoFit/>
          </a:bodyPr>
          <a:p>
            <a:pPr marL="457200" indent="-457200">
              <a:lnSpc>
                <a:spcPct val="150000"/>
              </a:lnSpc>
              <a:buFont typeface="Wingdings" panose="05000000000000000000" charset="0"/>
              <a:buChar char=""/>
            </a:pPr>
            <a:r>
              <a:rPr lang="zh-CN" altLang="en-US" sz="2800" b="1" dirty="0">
                <a:latin typeface="华文楷体" panose="02010600040101010101" pitchFamily="2" charset="-122"/>
                <a:ea typeface="华文楷体" panose="02010600040101010101" pitchFamily="2" charset="-122"/>
              </a:rPr>
              <a:t>社会知觉：</a:t>
            </a:r>
            <a:endParaRPr lang="zh-CN" altLang="en-US" sz="2400" dirty="0">
              <a:latin typeface="华文楷体" panose="02010600040101010101" pitchFamily="2" charset="-122"/>
              <a:ea typeface="华文楷体" panose="02010600040101010101" pitchFamily="2" charset="-122"/>
            </a:endParaRPr>
          </a:p>
          <a:p>
            <a:pPr>
              <a:lnSpc>
                <a:spcPct val="150000"/>
              </a:lnSpc>
              <a:buFont typeface="Wingdings" panose="05000000000000000000" charset="0"/>
            </a:pPr>
            <a:r>
              <a:rPr lang="zh-CN" altLang="en-US" sz="2400" dirty="0">
                <a:latin typeface="华文楷体" panose="02010600040101010101" pitchFamily="2" charset="-122"/>
                <a:ea typeface="华文楷体" panose="02010600040101010101" pitchFamily="2" charset="-122"/>
              </a:rPr>
              <a:t>        是在知觉过程中出现的一种心理过程，是社会生活中的客观事物在人们头脑中的反映。</a:t>
            </a:r>
            <a:endParaRPr lang="zh-CN" altLang="en-US" sz="2400" dirty="0">
              <a:latin typeface="华文楷体" panose="02010600040101010101" pitchFamily="2" charset="-122"/>
              <a:ea typeface="华文楷体" panose="02010600040101010101" pitchFamily="2" charset="-122"/>
            </a:endParaRPr>
          </a:p>
          <a:p>
            <a:pPr>
              <a:lnSpc>
                <a:spcPct val="150000"/>
              </a:lnSpc>
              <a:buFont typeface="Wingdings" panose="05000000000000000000" charset="0"/>
            </a:pPr>
            <a:r>
              <a:rPr lang="zh-CN" altLang="en-US" sz="2400" dirty="0">
                <a:latin typeface="华文楷体" panose="02010600040101010101" pitchFamily="2" charset="-122"/>
                <a:ea typeface="华文楷体" panose="02010600040101010101" pitchFamily="2" charset="-122"/>
              </a:rPr>
              <a:t>总之，它是</a:t>
            </a:r>
            <a:r>
              <a:rPr lang="zh-CN" altLang="en-US" sz="2400" b="1" u="sng" dirty="0">
                <a:solidFill>
                  <a:srgbClr val="FF0000"/>
                </a:solidFill>
                <a:latin typeface="华文楷体" panose="02010600040101010101" pitchFamily="2" charset="-122"/>
                <a:ea typeface="华文楷体" panose="02010600040101010101" pitchFamily="2" charset="-122"/>
              </a:rPr>
              <a:t>个体</a:t>
            </a:r>
            <a:r>
              <a:rPr lang="zh-CN" altLang="en-US" sz="2400" dirty="0">
                <a:solidFill>
                  <a:schemeClr val="tx1">
                    <a:lumMod val="95000"/>
                    <a:lumOff val="5000"/>
                  </a:schemeClr>
                </a:solidFill>
                <a:latin typeface="华文楷体" panose="02010600040101010101" pitchFamily="2" charset="-122"/>
                <a:ea typeface="华文楷体" panose="02010600040101010101" pitchFamily="2" charset="-122"/>
              </a:rPr>
              <a:t>在社会环境中</a:t>
            </a:r>
            <a:r>
              <a:rPr lang="zh-CN" altLang="en-US" sz="2400" b="1" u="sng" dirty="0">
                <a:solidFill>
                  <a:srgbClr val="FF0000"/>
                </a:solidFill>
                <a:latin typeface="华文楷体" panose="02010600040101010101" pitchFamily="2" charset="-122"/>
                <a:ea typeface="华文楷体" panose="02010600040101010101" pitchFamily="2" charset="-122"/>
              </a:rPr>
              <a:t>对某个具体个体</a:t>
            </a:r>
            <a:r>
              <a:rPr lang="zh-CN" altLang="en-US" sz="2400" dirty="0">
                <a:solidFill>
                  <a:schemeClr val="tx1">
                    <a:lumMod val="95000"/>
                    <a:lumOff val="5000"/>
                  </a:schemeClr>
                </a:solidFill>
                <a:latin typeface="华文楷体" panose="02010600040101010101" pitchFamily="2" charset="-122"/>
                <a:ea typeface="华文楷体" panose="02010600040101010101" pitchFamily="2" charset="-122"/>
              </a:rPr>
              <a:t>或</a:t>
            </a:r>
            <a:r>
              <a:rPr lang="zh-CN" altLang="en-US" sz="2400" b="1" u="sng" dirty="0">
                <a:solidFill>
                  <a:srgbClr val="FF0000"/>
                </a:solidFill>
                <a:latin typeface="华文楷体" panose="02010600040101010101" pitchFamily="2" charset="-122"/>
                <a:ea typeface="华文楷体" panose="02010600040101010101" pitchFamily="2" charset="-122"/>
              </a:rPr>
              <a:t>群体的心理状态</a:t>
            </a:r>
            <a:r>
              <a:rPr lang="zh-CN" altLang="en-US" sz="2400" dirty="0">
                <a:latin typeface="华文楷体" panose="02010600040101010101" pitchFamily="2" charset="-122"/>
                <a:ea typeface="华文楷体" panose="02010600040101010101" pitchFamily="2" charset="-122"/>
              </a:rPr>
              <a:t>、</a:t>
            </a:r>
            <a:r>
              <a:rPr lang="zh-CN" altLang="en-US" sz="2400" b="1" u="sng" dirty="0">
                <a:solidFill>
                  <a:srgbClr val="FF0000"/>
                </a:solidFill>
                <a:latin typeface="华文楷体" panose="02010600040101010101" pitchFamily="2" charset="-122"/>
                <a:ea typeface="华文楷体" panose="02010600040101010101" pitchFamily="2" charset="-122"/>
              </a:rPr>
              <a:t>行为动机</a:t>
            </a:r>
            <a:r>
              <a:rPr lang="zh-CN" altLang="en-US" sz="2400" dirty="0">
                <a:latin typeface="华文楷体" panose="02010600040101010101" pitchFamily="2" charset="-122"/>
                <a:ea typeface="华文楷体" panose="02010600040101010101" pitchFamily="2" charset="-122"/>
              </a:rPr>
              <a:t>和</a:t>
            </a:r>
            <a:r>
              <a:rPr lang="zh-CN" altLang="en-US" sz="2400" b="1" u="sng" dirty="0">
                <a:solidFill>
                  <a:srgbClr val="FF0000"/>
                </a:solidFill>
                <a:latin typeface="华文楷体" panose="02010600040101010101" pitchFamily="2" charset="-122"/>
                <a:ea typeface="华文楷体" panose="02010600040101010101" pitchFamily="2" charset="-122"/>
              </a:rPr>
              <a:t>意向做出推测和判断</a:t>
            </a:r>
            <a:r>
              <a:rPr lang="zh-CN" altLang="en-US" sz="2400" dirty="0">
                <a:latin typeface="华文楷体" panose="02010600040101010101" pitchFamily="2" charset="-122"/>
                <a:ea typeface="华文楷体" panose="02010600040101010101" pitchFamily="2" charset="-122"/>
              </a:rPr>
              <a:t>的过程。</a:t>
            </a:r>
            <a:endParaRPr lang="zh-CN" altLang="en-US" sz="2400" dirty="0">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pPr>
            <a:endParaRPr lang="zh-CN" altLang="en-US" sz="2400" dirty="0">
              <a:latin typeface="华文楷体" panose="02010600040101010101" pitchFamily="2" charset="-122"/>
              <a:ea typeface="华文楷体" panose="02010600040101010101" pitchFamily="2" charset="-122"/>
            </a:endParaRPr>
          </a:p>
        </p:txBody>
      </p:sp>
      <p:sp>
        <p:nvSpPr>
          <p:cNvPr id="3" name="文本占位符 2"/>
          <p:cNvSpPr>
            <a:spLocks noGrp="1"/>
          </p:cNvSpPr>
          <p:nvPr>
            <p:ph type="body" idx="13"/>
          </p:nvPr>
        </p:nvSpPr>
        <p:spPr>
          <a:xfrm>
            <a:off x="1082675" y="269875"/>
            <a:ext cx="6973888" cy="815975"/>
          </a:xfrm>
          <a:noFill/>
          <a:ln>
            <a:noFill/>
          </a:ln>
        </p:spPr>
        <p:txBody>
          <a:bodyPr lIns="91440" tIns="45720" rIns="91440" bIns="45720" anchor="t">
            <a:normAutofit/>
          </a:bodyPr>
          <a:p>
            <a:pPr fontAlgn="base">
              <a:spcBef>
                <a:spcPct val="0"/>
              </a:spcBef>
            </a:pPr>
            <a:r>
              <a:rPr lang="en-US" altLang="zh-CN" kern="1200" dirty="0">
                <a:solidFill>
                  <a:schemeClr val="tx1">
                    <a:lumMod val="85000"/>
                    <a:lumOff val="15000"/>
                  </a:schemeClr>
                </a:solidFill>
                <a:cs typeface="+mn-cs"/>
              </a:rPr>
              <a:t>2.3.1 </a:t>
            </a:r>
            <a:r>
              <a:rPr lang="zh-CN" altLang="en-US" kern="1200" dirty="0">
                <a:solidFill>
                  <a:schemeClr val="tx1">
                    <a:lumMod val="85000"/>
                    <a:lumOff val="15000"/>
                  </a:schemeClr>
                </a:solidFill>
                <a:cs typeface="+mn-cs"/>
              </a:rPr>
              <a:t>知觉和社会知觉的内涵与特征</a:t>
            </a:r>
            <a:endParaRPr lang="zh-CN" altLang="en-US" kern="1200" dirty="0">
              <a:solidFill>
                <a:schemeClr val="tx1">
                  <a:lumMod val="85000"/>
                  <a:lumOff val="15000"/>
                </a:schemeClr>
              </a:solidFill>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6802" name="组合 1"/>
          <p:cNvGrpSpPr/>
          <p:nvPr/>
        </p:nvGrpSpPr>
        <p:grpSpPr>
          <a:xfrm>
            <a:off x="9479280" y="184150"/>
            <a:ext cx="2693035" cy="901700"/>
            <a:chOff x="4492925" y="3147752"/>
            <a:chExt cx="4141683" cy="1144774"/>
          </a:xfrm>
        </p:grpSpPr>
        <p:sp>
          <p:nvSpPr>
            <p:cNvPr id="22" name="圆角矩形 11"/>
            <p:cNvSpPr/>
            <p:nvPr/>
          </p:nvSpPr>
          <p:spPr>
            <a:xfrm>
              <a:off x="4492925" y="3567608"/>
              <a:ext cx="1838904" cy="348823"/>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知觉与行为</a:t>
              </a:r>
              <a:endPar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76804" name="组合 46"/>
            <p:cNvGrpSpPr/>
            <p:nvPr/>
          </p:nvGrpSpPr>
          <p:grpSpPr>
            <a:xfrm>
              <a:off x="6332185" y="3147752"/>
              <a:ext cx="2302423" cy="1144774"/>
              <a:chOff x="5937653" y="1085215"/>
              <a:chExt cx="3512417" cy="1510665"/>
            </a:xfrm>
          </p:grpSpPr>
          <p:cxnSp>
            <p:nvCxnSpPr>
              <p:cNvPr id="76805" name="直接箭头连接符 33"/>
              <p:cNvCxnSpPr/>
              <p:nvPr/>
            </p:nvCxnSpPr>
            <p:spPr>
              <a:xfrm rot="-5400000">
                <a:off x="6314162" y="1694869"/>
                <a:ext cx="0" cy="341570"/>
              </a:xfrm>
              <a:prstGeom prst="straightConnector1">
                <a:avLst/>
              </a:prstGeom>
              <a:ln w="6350" cap="flat" cmpd="sng">
                <a:solidFill>
                  <a:srgbClr val="0D0D0D"/>
                </a:solidFill>
                <a:prstDash val="solid"/>
                <a:bevel/>
                <a:headEnd type="none" w="med" len="med"/>
                <a:tailEnd type="arrow" w="med" len="med"/>
              </a:ln>
            </p:spPr>
          </p:cxnSp>
          <p:sp>
            <p:nvSpPr>
              <p:cNvPr id="49" name="直接连接符 31"/>
              <p:cNvSpPr>
                <a:spLocks noChangeShapeType="1"/>
              </p:cNvSpPr>
              <p:nvPr/>
            </p:nvSpPr>
            <p:spPr bwMode="auto">
              <a:xfrm rot="16200000" flipV="1">
                <a:off x="5555703" y="1800518"/>
                <a:ext cx="1194723" cy="19380"/>
              </a:xfrm>
              <a:prstGeom prst="line">
                <a:avLst/>
              </a:prstGeom>
              <a:noFill/>
              <a:ln w="6350">
                <a:solidFill>
                  <a:schemeClr val="tx1">
                    <a:lumMod val="95000"/>
                    <a:lumOff val="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cs"/>
                </a:endParaRPr>
              </a:p>
            </p:txBody>
          </p:sp>
          <p:cxnSp>
            <p:nvCxnSpPr>
              <p:cNvPr id="76807" name="直接箭头连接符 50"/>
              <p:cNvCxnSpPr/>
              <p:nvPr/>
            </p:nvCxnSpPr>
            <p:spPr>
              <a:xfrm rot="-5400000">
                <a:off x="6315371" y="2254952"/>
                <a:ext cx="0" cy="305233"/>
              </a:xfrm>
              <a:prstGeom prst="straightConnector1">
                <a:avLst/>
              </a:prstGeom>
              <a:ln w="6350" cap="flat" cmpd="sng">
                <a:solidFill>
                  <a:srgbClr val="0D0D0D"/>
                </a:solidFill>
                <a:prstDash val="solid"/>
                <a:bevel/>
                <a:headEnd type="none" w="med" len="med"/>
                <a:tailEnd type="arrow" w="med" len="med"/>
              </a:ln>
            </p:spPr>
          </p:cxnSp>
          <p:cxnSp>
            <p:nvCxnSpPr>
              <p:cNvPr id="52" name="直接连接符 51"/>
              <p:cNvCxnSpPr/>
              <p:nvPr/>
            </p:nvCxnSpPr>
            <p:spPr>
              <a:xfrm>
                <a:off x="5937464" y="1865655"/>
                <a:ext cx="261629" cy="0"/>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53" name="圆角矩形 21"/>
              <p:cNvSpPr/>
              <p:nvPr/>
            </p:nvSpPr>
            <p:spPr>
              <a:xfrm>
                <a:off x="6467989" y="1639683"/>
                <a:ext cx="2979659" cy="399636"/>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知觉偏差</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54" name="圆角矩形 23"/>
              <p:cNvSpPr/>
              <p:nvPr/>
            </p:nvSpPr>
            <p:spPr>
              <a:xfrm>
                <a:off x="6467989" y="2194152"/>
                <a:ext cx="2982081" cy="401728"/>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归因理论</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56" name="圆角矩形 1"/>
              <p:cNvSpPr/>
              <p:nvPr/>
            </p:nvSpPr>
            <p:spPr>
              <a:xfrm>
                <a:off x="6467989" y="1085215"/>
                <a:ext cx="2979659" cy="401728"/>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知觉的内涵</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76812" name="直接箭头连接符 33"/>
              <p:cNvCxnSpPr/>
              <p:nvPr/>
            </p:nvCxnSpPr>
            <p:spPr>
              <a:xfrm rot="-5400000">
                <a:off x="6314160" y="1069595"/>
                <a:ext cx="0" cy="428779"/>
              </a:xfrm>
              <a:prstGeom prst="straightConnector1">
                <a:avLst/>
              </a:prstGeom>
              <a:ln w="6350" cap="flat" cmpd="sng">
                <a:solidFill>
                  <a:srgbClr val="0D0D0D"/>
                </a:solidFill>
                <a:prstDash val="solid"/>
                <a:bevel/>
                <a:headEnd type="none" w="med" len="med"/>
                <a:tailEnd type="arrow" w="med" len="med"/>
              </a:ln>
            </p:spPr>
          </p:cxnSp>
        </p:grpSp>
      </p:grpSp>
      <p:sp>
        <p:nvSpPr>
          <p:cNvPr id="76813" name="文本框 49"/>
          <p:cNvSpPr txBox="1"/>
          <p:nvPr/>
        </p:nvSpPr>
        <p:spPr>
          <a:xfrm>
            <a:off x="1287145" y="1535430"/>
            <a:ext cx="9817735" cy="3415030"/>
          </a:xfrm>
          <a:prstGeom prst="rect">
            <a:avLst/>
          </a:prstGeom>
          <a:noFill/>
          <a:ln w="28575">
            <a:noFill/>
          </a:ln>
        </p:spPr>
        <p:txBody>
          <a:bodyPr wrap="square" anchor="t">
            <a:spAutoFit/>
          </a:bodyPr>
          <a:p>
            <a:pPr marL="457200" indent="-457200">
              <a:lnSpc>
                <a:spcPct val="150000"/>
              </a:lnSpc>
              <a:buFont typeface="Wingdings" panose="05000000000000000000" charset="0"/>
              <a:buChar char=""/>
            </a:pPr>
            <a:r>
              <a:rPr lang="zh-CN" altLang="en-US" sz="2800" b="1" dirty="0">
                <a:latin typeface="华文楷体" panose="02010600040101010101" pitchFamily="2" charset="-122"/>
                <a:ea typeface="华文楷体" panose="02010600040101010101" pitchFamily="2" charset="-122"/>
              </a:rPr>
              <a:t>社会知觉：</a:t>
            </a:r>
            <a:r>
              <a:rPr lang="zh-CN" altLang="en-US" sz="2400" b="1" dirty="0">
                <a:latin typeface="华文楷体" panose="02010600040101010101" pitchFamily="2" charset="-122"/>
                <a:ea typeface="华文楷体" panose="02010600040101010101" pitchFamily="2" charset="-122"/>
              </a:rPr>
              <a:t>【</a:t>
            </a:r>
            <a:r>
              <a:rPr lang="zh-CN" altLang="en-US" sz="2400" b="1" dirty="0">
                <a:solidFill>
                  <a:srgbClr val="FF0000"/>
                </a:solidFill>
                <a:latin typeface="华文楷体" panose="02010600040101010101" pitchFamily="2" charset="-122"/>
                <a:ea typeface="华文楷体" panose="02010600040101010101" pitchFamily="2" charset="-122"/>
              </a:rPr>
              <a:t>选择</a:t>
            </a:r>
            <a:r>
              <a:rPr lang="zh-CN" altLang="en-US" sz="2400" b="1" dirty="0">
                <a:latin typeface="华文楷体" panose="02010600040101010101" pitchFamily="2" charset="-122"/>
                <a:ea typeface="华文楷体" panose="02010600040101010101" pitchFamily="2" charset="-122"/>
              </a:rPr>
              <a:t>；</a:t>
            </a:r>
            <a:r>
              <a:rPr lang="zh-CN" altLang="en-US" sz="2400" b="1" dirty="0">
                <a:solidFill>
                  <a:srgbClr val="FF0000"/>
                </a:solidFill>
                <a:latin typeface="华文楷体" panose="02010600040101010101" pitchFamily="2" charset="-122"/>
                <a:ea typeface="华文楷体" panose="02010600040101010101" pitchFamily="2" charset="-122"/>
              </a:rPr>
              <a:t>名词解释</a:t>
            </a:r>
            <a:r>
              <a:rPr lang="zh-CN" altLang="en-US" sz="2400" b="1" dirty="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a:p>
            <a:pPr>
              <a:lnSpc>
                <a:spcPct val="150000"/>
              </a:lnSpc>
              <a:buFont typeface="Wingdings" panose="05000000000000000000" charset="0"/>
            </a:pPr>
            <a:r>
              <a:rPr lang="zh-CN" altLang="en-US" sz="2400" dirty="0">
                <a:latin typeface="华文楷体" panose="02010600040101010101" pitchFamily="2" charset="-122"/>
                <a:ea typeface="华文楷体" panose="02010600040101010101" pitchFamily="2" charset="-122"/>
              </a:rPr>
              <a:t>        它是</a:t>
            </a:r>
            <a:r>
              <a:rPr lang="zh-CN" altLang="en-US" sz="2400" b="1" u="sng" dirty="0">
                <a:solidFill>
                  <a:srgbClr val="FF0000"/>
                </a:solidFill>
                <a:latin typeface="华文楷体" panose="02010600040101010101" pitchFamily="2" charset="-122"/>
                <a:ea typeface="华文楷体" panose="02010600040101010101" pitchFamily="2" charset="-122"/>
              </a:rPr>
              <a:t>个体</a:t>
            </a:r>
            <a:r>
              <a:rPr lang="zh-CN" altLang="en-US" sz="2400" dirty="0">
                <a:solidFill>
                  <a:schemeClr val="tx1">
                    <a:lumMod val="95000"/>
                    <a:lumOff val="5000"/>
                  </a:schemeClr>
                </a:solidFill>
                <a:latin typeface="华文楷体" panose="02010600040101010101" pitchFamily="2" charset="-122"/>
                <a:ea typeface="华文楷体" panose="02010600040101010101" pitchFamily="2" charset="-122"/>
              </a:rPr>
              <a:t>在社会环境中</a:t>
            </a:r>
            <a:r>
              <a:rPr lang="zh-CN" altLang="en-US" sz="2400" b="1" u="sng" dirty="0">
                <a:solidFill>
                  <a:srgbClr val="FF0000"/>
                </a:solidFill>
                <a:latin typeface="华文楷体" panose="02010600040101010101" pitchFamily="2" charset="-122"/>
                <a:ea typeface="华文楷体" panose="02010600040101010101" pitchFamily="2" charset="-122"/>
              </a:rPr>
              <a:t>对某个具体个体</a:t>
            </a:r>
            <a:r>
              <a:rPr lang="zh-CN" altLang="en-US" sz="2400" dirty="0">
                <a:solidFill>
                  <a:schemeClr val="tx1">
                    <a:lumMod val="95000"/>
                    <a:lumOff val="5000"/>
                  </a:schemeClr>
                </a:solidFill>
                <a:latin typeface="华文楷体" panose="02010600040101010101" pitchFamily="2" charset="-122"/>
                <a:ea typeface="华文楷体" panose="02010600040101010101" pitchFamily="2" charset="-122"/>
              </a:rPr>
              <a:t>或</a:t>
            </a:r>
            <a:r>
              <a:rPr lang="zh-CN" altLang="en-US" sz="2400" b="1" u="sng" dirty="0">
                <a:solidFill>
                  <a:srgbClr val="FF0000"/>
                </a:solidFill>
                <a:latin typeface="华文楷体" panose="02010600040101010101" pitchFamily="2" charset="-122"/>
                <a:ea typeface="华文楷体" panose="02010600040101010101" pitchFamily="2" charset="-122"/>
              </a:rPr>
              <a:t>群体的心理状态</a:t>
            </a:r>
            <a:r>
              <a:rPr lang="zh-CN" altLang="en-US" sz="2400" dirty="0">
                <a:latin typeface="华文楷体" panose="02010600040101010101" pitchFamily="2" charset="-122"/>
                <a:ea typeface="华文楷体" panose="02010600040101010101" pitchFamily="2" charset="-122"/>
              </a:rPr>
              <a:t>、</a:t>
            </a:r>
            <a:r>
              <a:rPr lang="zh-CN" altLang="en-US" sz="2400" b="1" u="sng" dirty="0">
                <a:solidFill>
                  <a:srgbClr val="FF0000"/>
                </a:solidFill>
                <a:latin typeface="华文楷体" panose="02010600040101010101" pitchFamily="2" charset="-122"/>
                <a:ea typeface="华文楷体" panose="02010600040101010101" pitchFamily="2" charset="-122"/>
              </a:rPr>
              <a:t>行为动机</a:t>
            </a:r>
            <a:r>
              <a:rPr lang="zh-CN" altLang="en-US" sz="2400" dirty="0">
                <a:latin typeface="华文楷体" panose="02010600040101010101" pitchFamily="2" charset="-122"/>
                <a:ea typeface="华文楷体" panose="02010600040101010101" pitchFamily="2" charset="-122"/>
              </a:rPr>
              <a:t>和</a:t>
            </a:r>
            <a:r>
              <a:rPr lang="zh-CN" altLang="en-US" sz="2400" b="1" u="sng" dirty="0">
                <a:solidFill>
                  <a:srgbClr val="FF0000"/>
                </a:solidFill>
                <a:latin typeface="华文楷体" panose="02010600040101010101" pitchFamily="2" charset="-122"/>
                <a:ea typeface="华文楷体" panose="02010600040101010101" pitchFamily="2" charset="-122"/>
              </a:rPr>
              <a:t>意向做出推测和判断</a:t>
            </a:r>
            <a:r>
              <a:rPr lang="zh-CN" altLang="en-US" sz="2400" dirty="0">
                <a:latin typeface="华文楷体" panose="02010600040101010101" pitchFamily="2" charset="-122"/>
                <a:ea typeface="华文楷体" panose="02010600040101010101" pitchFamily="2" charset="-122"/>
              </a:rPr>
              <a:t>的过程。</a:t>
            </a:r>
            <a:endParaRPr lang="zh-CN" altLang="en-US" sz="2400" dirty="0">
              <a:latin typeface="华文楷体" panose="02010600040101010101" pitchFamily="2" charset="-122"/>
              <a:ea typeface="华文楷体" panose="02010600040101010101" pitchFamily="2" charset="-122"/>
            </a:endParaRPr>
          </a:p>
          <a:p>
            <a:pPr>
              <a:lnSpc>
                <a:spcPct val="150000"/>
              </a:lnSpc>
              <a:buFont typeface="Wingdings" panose="05000000000000000000" charset="0"/>
            </a:pPr>
            <a:endParaRPr lang="zh-CN" altLang="en-US" sz="2400" dirty="0">
              <a:latin typeface="华文楷体" panose="02010600040101010101" pitchFamily="2" charset="-122"/>
              <a:ea typeface="华文楷体" panose="02010600040101010101" pitchFamily="2" charset="-122"/>
            </a:endParaRPr>
          </a:p>
          <a:p>
            <a:pPr>
              <a:lnSpc>
                <a:spcPct val="150000"/>
              </a:lnSpc>
              <a:buFont typeface="Wingdings" panose="05000000000000000000" charset="0"/>
            </a:pPr>
            <a:r>
              <a:rPr lang="zh-CN" altLang="en-US" sz="2000" dirty="0">
                <a:latin typeface="华文楷体" panose="02010600040101010101" pitchFamily="2" charset="-122"/>
                <a:ea typeface="华文楷体" panose="02010600040101010101" pitchFamily="2" charset="-122"/>
              </a:rPr>
              <a:t>特征：认知对象的独特性 </a:t>
            </a:r>
            <a:r>
              <a:rPr lang="en-US" altLang="zh-CN" sz="2000" dirty="0">
                <a:latin typeface="华文楷体" panose="02010600040101010101" pitchFamily="2" charset="-122"/>
                <a:ea typeface="华文楷体" panose="02010600040101010101" pitchFamily="2" charset="-122"/>
              </a:rPr>
              <a:t>&amp; 知觉过程的双向作用性 &amp; 信息加工过程的特殊性</a:t>
            </a:r>
            <a:endParaRPr lang="en-US" altLang="zh-CN" sz="2400" dirty="0">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pPr>
            <a:endParaRPr lang="zh-CN" altLang="en-US" sz="2400" dirty="0">
              <a:latin typeface="华文楷体" panose="02010600040101010101" pitchFamily="2" charset="-122"/>
              <a:ea typeface="华文楷体" panose="02010600040101010101" pitchFamily="2" charset="-122"/>
            </a:endParaRPr>
          </a:p>
        </p:txBody>
      </p:sp>
      <p:sp>
        <p:nvSpPr>
          <p:cNvPr id="3" name="文本占位符 2"/>
          <p:cNvSpPr>
            <a:spLocks noGrp="1"/>
          </p:cNvSpPr>
          <p:nvPr>
            <p:ph type="body" idx="13"/>
          </p:nvPr>
        </p:nvSpPr>
        <p:spPr>
          <a:xfrm>
            <a:off x="1082675" y="269875"/>
            <a:ext cx="6973888" cy="815975"/>
          </a:xfrm>
          <a:noFill/>
          <a:ln>
            <a:noFill/>
          </a:ln>
        </p:spPr>
        <p:txBody>
          <a:bodyPr lIns="91440" tIns="45720" rIns="91440" bIns="45720" anchor="t">
            <a:normAutofit/>
          </a:bodyPr>
          <a:p>
            <a:pPr fontAlgn="base">
              <a:spcBef>
                <a:spcPct val="0"/>
              </a:spcBef>
            </a:pPr>
            <a:r>
              <a:rPr lang="en-US" altLang="zh-CN" kern="1200" dirty="0">
                <a:solidFill>
                  <a:schemeClr val="tx1">
                    <a:lumMod val="85000"/>
                    <a:lumOff val="15000"/>
                  </a:schemeClr>
                </a:solidFill>
                <a:cs typeface="+mn-cs"/>
              </a:rPr>
              <a:t>2.3.1 </a:t>
            </a:r>
            <a:r>
              <a:rPr lang="zh-CN" altLang="en-US" kern="1200" dirty="0">
                <a:solidFill>
                  <a:schemeClr val="tx1">
                    <a:lumMod val="85000"/>
                    <a:lumOff val="15000"/>
                  </a:schemeClr>
                </a:solidFill>
                <a:cs typeface="+mn-cs"/>
              </a:rPr>
              <a:t>知觉和社会知觉的内涵与特征</a:t>
            </a:r>
            <a:endParaRPr lang="zh-CN" altLang="en-US" kern="1200" dirty="0">
              <a:solidFill>
                <a:schemeClr val="tx1">
                  <a:lumMod val="85000"/>
                  <a:lumOff val="15000"/>
                </a:schemeClr>
              </a:solidFill>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6802" name="组合 1"/>
          <p:cNvGrpSpPr/>
          <p:nvPr/>
        </p:nvGrpSpPr>
        <p:grpSpPr>
          <a:xfrm>
            <a:off x="9479280" y="184150"/>
            <a:ext cx="2693035" cy="901700"/>
            <a:chOff x="4492925" y="3147752"/>
            <a:chExt cx="4141683" cy="1144774"/>
          </a:xfrm>
        </p:grpSpPr>
        <p:sp>
          <p:nvSpPr>
            <p:cNvPr id="22" name="圆角矩形 11"/>
            <p:cNvSpPr/>
            <p:nvPr/>
          </p:nvSpPr>
          <p:spPr>
            <a:xfrm>
              <a:off x="4492925" y="3567608"/>
              <a:ext cx="1838904" cy="348823"/>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知觉与行为</a:t>
              </a:r>
              <a:endPar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76804" name="组合 46"/>
            <p:cNvGrpSpPr/>
            <p:nvPr/>
          </p:nvGrpSpPr>
          <p:grpSpPr>
            <a:xfrm>
              <a:off x="6332185" y="3147752"/>
              <a:ext cx="2302423" cy="1144774"/>
              <a:chOff x="5937653" y="1085215"/>
              <a:chExt cx="3512417" cy="1510665"/>
            </a:xfrm>
          </p:grpSpPr>
          <p:cxnSp>
            <p:nvCxnSpPr>
              <p:cNvPr id="76805" name="直接箭头连接符 33"/>
              <p:cNvCxnSpPr/>
              <p:nvPr/>
            </p:nvCxnSpPr>
            <p:spPr>
              <a:xfrm rot="-5400000">
                <a:off x="6314162" y="1694869"/>
                <a:ext cx="0" cy="341570"/>
              </a:xfrm>
              <a:prstGeom prst="straightConnector1">
                <a:avLst/>
              </a:prstGeom>
              <a:ln w="6350" cap="flat" cmpd="sng">
                <a:solidFill>
                  <a:srgbClr val="0D0D0D"/>
                </a:solidFill>
                <a:prstDash val="solid"/>
                <a:bevel/>
                <a:headEnd type="none" w="med" len="med"/>
                <a:tailEnd type="arrow" w="med" len="med"/>
              </a:ln>
            </p:spPr>
          </p:cxnSp>
          <p:sp>
            <p:nvSpPr>
              <p:cNvPr id="49" name="直接连接符 31"/>
              <p:cNvSpPr>
                <a:spLocks noChangeShapeType="1"/>
              </p:cNvSpPr>
              <p:nvPr/>
            </p:nvSpPr>
            <p:spPr bwMode="auto">
              <a:xfrm rot="16200000" flipV="1">
                <a:off x="5555703" y="1800518"/>
                <a:ext cx="1194723" cy="19380"/>
              </a:xfrm>
              <a:prstGeom prst="line">
                <a:avLst/>
              </a:prstGeom>
              <a:noFill/>
              <a:ln w="6350">
                <a:solidFill>
                  <a:schemeClr val="tx1">
                    <a:lumMod val="95000"/>
                    <a:lumOff val="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cs"/>
                </a:endParaRPr>
              </a:p>
            </p:txBody>
          </p:sp>
          <p:cxnSp>
            <p:nvCxnSpPr>
              <p:cNvPr id="76807" name="直接箭头连接符 50"/>
              <p:cNvCxnSpPr/>
              <p:nvPr/>
            </p:nvCxnSpPr>
            <p:spPr>
              <a:xfrm rot="-5400000">
                <a:off x="6315371" y="2254952"/>
                <a:ext cx="0" cy="305233"/>
              </a:xfrm>
              <a:prstGeom prst="straightConnector1">
                <a:avLst/>
              </a:prstGeom>
              <a:ln w="6350" cap="flat" cmpd="sng">
                <a:solidFill>
                  <a:srgbClr val="0D0D0D"/>
                </a:solidFill>
                <a:prstDash val="solid"/>
                <a:bevel/>
                <a:headEnd type="none" w="med" len="med"/>
                <a:tailEnd type="arrow" w="med" len="med"/>
              </a:ln>
            </p:spPr>
          </p:cxnSp>
          <p:cxnSp>
            <p:nvCxnSpPr>
              <p:cNvPr id="52" name="直接连接符 51"/>
              <p:cNvCxnSpPr/>
              <p:nvPr/>
            </p:nvCxnSpPr>
            <p:spPr>
              <a:xfrm>
                <a:off x="5937464" y="1865655"/>
                <a:ext cx="261629" cy="0"/>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53" name="圆角矩形 21"/>
              <p:cNvSpPr/>
              <p:nvPr/>
            </p:nvSpPr>
            <p:spPr>
              <a:xfrm>
                <a:off x="6467989" y="1639683"/>
                <a:ext cx="2979659" cy="399636"/>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知觉偏差</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54" name="圆角矩形 23"/>
              <p:cNvSpPr/>
              <p:nvPr/>
            </p:nvSpPr>
            <p:spPr>
              <a:xfrm>
                <a:off x="6467989" y="2194152"/>
                <a:ext cx="2982081" cy="401728"/>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归因理论</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56" name="圆角矩形 1"/>
              <p:cNvSpPr/>
              <p:nvPr/>
            </p:nvSpPr>
            <p:spPr>
              <a:xfrm>
                <a:off x="6467989" y="1085215"/>
                <a:ext cx="2979659" cy="401728"/>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知觉的内涵</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76812" name="直接箭头连接符 33"/>
              <p:cNvCxnSpPr/>
              <p:nvPr/>
            </p:nvCxnSpPr>
            <p:spPr>
              <a:xfrm rot="-5400000">
                <a:off x="6314160" y="1069595"/>
                <a:ext cx="0" cy="428779"/>
              </a:xfrm>
              <a:prstGeom prst="straightConnector1">
                <a:avLst/>
              </a:prstGeom>
              <a:ln w="6350" cap="flat" cmpd="sng">
                <a:solidFill>
                  <a:srgbClr val="0D0D0D"/>
                </a:solidFill>
                <a:prstDash val="solid"/>
                <a:bevel/>
                <a:headEnd type="none" w="med" len="med"/>
                <a:tailEnd type="arrow" w="med" len="med"/>
              </a:ln>
            </p:spPr>
          </p:cxnSp>
        </p:grpSp>
      </p:grpSp>
      <p:sp>
        <p:nvSpPr>
          <p:cNvPr id="76813" name="文本框 49"/>
          <p:cNvSpPr txBox="1"/>
          <p:nvPr/>
        </p:nvSpPr>
        <p:spPr>
          <a:xfrm>
            <a:off x="1287145" y="1535430"/>
            <a:ext cx="9817735" cy="737235"/>
          </a:xfrm>
          <a:prstGeom prst="rect">
            <a:avLst/>
          </a:prstGeom>
          <a:noFill/>
          <a:ln w="28575">
            <a:noFill/>
          </a:ln>
        </p:spPr>
        <p:txBody>
          <a:bodyPr wrap="square" anchor="t">
            <a:spAutoFit/>
          </a:bodyPr>
          <a:p>
            <a:pPr marL="457200" indent="-457200">
              <a:lnSpc>
                <a:spcPct val="150000"/>
              </a:lnSpc>
              <a:buFont typeface="Wingdings" panose="05000000000000000000" charset="0"/>
              <a:buChar char=""/>
            </a:pPr>
            <a:r>
              <a:rPr lang="zh-CN" altLang="en-US" sz="2800" b="1" dirty="0">
                <a:latin typeface="华文楷体" panose="02010600040101010101" pitchFamily="2" charset="-122"/>
                <a:ea typeface="华文楷体" panose="02010600040101010101" pitchFamily="2" charset="-122"/>
              </a:rPr>
              <a:t>知觉过程：</a:t>
            </a:r>
            <a:r>
              <a:rPr lang="zh-CN" altLang="en-US" sz="2400" b="1" dirty="0">
                <a:latin typeface="华文楷体" panose="02010600040101010101" pitchFamily="2" charset="-122"/>
                <a:ea typeface="华文楷体" panose="02010600040101010101" pitchFamily="2" charset="-122"/>
              </a:rPr>
              <a:t>【</a:t>
            </a:r>
            <a:r>
              <a:rPr lang="zh-CN" altLang="en-US" sz="2400" b="1" dirty="0">
                <a:solidFill>
                  <a:srgbClr val="FF0000"/>
                </a:solidFill>
                <a:latin typeface="华文楷体" panose="02010600040101010101" pitchFamily="2" charset="-122"/>
                <a:ea typeface="华文楷体" panose="02010600040101010101" pitchFamily="2" charset="-122"/>
              </a:rPr>
              <a:t>选择</a:t>
            </a:r>
            <a:r>
              <a:rPr lang="zh-CN" altLang="en-US" sz="2400" b="1" dirty="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p:txBody>
      </p:sp>
      <p:grpSp>
        <p:nvGrpSpPr>
          <p:cNvPr id="6" name="组合 5"/>
          <p:cNvGrpSpPr/>
          <p:nvPr/>
        </p:nvGrpSpPr>
        <p:grpSpPr>
          <a:xfrm>
            <a:off x="2664460" y="3345180"/>
            <a:ext cx="5831205" cy="392430"/>
            <a:chOff x="4196" y="5268"/>
            <a:chExt cx="9183" cy="618"/>
          </a:xfrm>
        </p:grpSpPr>
        <p:grpSp>
          <p:nvGrpSpPr>
            <p:cNvPr id="22542" name="组合 35"/>
            <p:cNvGrpSpPr/>
            <p:nvPr/>
          </p:nvGrpSpPr>
          <p:grpSpPr>
            <a:xfrm>
              <a:off x="4196" y="5268"/>
              <a:ext cx="5207" cy="617"/>
              <a:chOff x="10416" y="3922"/>
              <a:chExt cx="5457" cy="616"/>
            </a:xfrm>
          </p:grpSpPr>
          <p:sp>
            <p:nvSpPr>
              <p:cNvPr id="37" name="圆角矩形 33"/>
              <p:cNvSpPr/>
              <p:nvPr/>
            </p:nvSpPr>
            <p:spPr>
              <a:xfrm>
                <a:off x="10416" y="3922"/>
                <a:ext cx="1344" cy="601"/>
              </a:xfrm>
              <a:prstGeom prst="roundRect">
                <a:avLst/>
              </a:prstGeom>
              <a:noFill/>
              <a:ln>
                <a:solidFill>
                  <a:schemeClr val="tx1">
                    <a:lumMod val="85000"/>
                    <a:lumOff val="15000"/>
                  </a:schemeClr>
                </a:solidFill>
              </a:ln>
              <a:extLst>
                <a:ext uri="{909E8E84-426E-40DD-AFC4-6F175D3DCCD1}">
                  <a14:hiddenFill xmlns:a14="http://schemas.microsoft.com/office/drawing/2010/main">
                    <a:solidFill>
                      <a:schemeClr val="bg1">
                        <a:lumMod val="8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观察</a:t>
                </a:r>
                <a:endParaRPr kumimoji="0" lang="zh-CN" altLang="en-US"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38" name="右箭头 34"/>
              <p:cNvSpPr/>
              <p:nvPr/>
            </p:nvSpPr>
            <p:spPr>
              <a:xfrm>
                <a:off x="11904" y="4059"/>
                <a:ext cx="432" cy="359"/>
              </a:xfrm>
              <a:prstGeom prst="rightArrow">
                <a:avLst/>
              </a:prstGeom>
              <a:solidFill>
                <a:schemeClr val="tx1">
                  <a:lumMod val="85000"/>
                  <a:lumOff val="1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39" name="圆角矩形 35"/>
              <p:cNvSpPr/>
              <p:nvPr/>
            </p:nvSpPr>
            <p:spPr>
              <a:xfrm>
                <a:off x="12480" y="3937"/>
                <a:ext cx="1297" cy="601"/>
              </a:xfrm>
              <a:prstGeom prst="roundRect">
                <a:avLst/>
              </a:prstGeom>
              <a:noFill/>
              <a:ln>
                <a:solidFill>
                  <a:schemeClr val="tx1">
                    <a:lumMod val="85000"/>
                    <a:lumOff val="15000"/>
                  </a:schemeClr>
                </a:solidFill>
              </a:ln>
              <a:extLst>
                <a:ext uri="{909E8E84-426E-40DD-AFC4-6F175D3DCCD1}">
                  <a14:hiddenFill xmlns:a14="http://schemas.microsoft.com/office/drawing/2010/main">
                    <a:solidFill>
                      <a:schemeClr val="bg1">
                        <a:lumMod val="8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选择</a:t>
                </a:r>
                <a:endParaRPr kumimoji="0" lang="zh-CN" altLang="en-US"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40" name="右箭头 36"/>
              <p:cNvSpPr/>
              <p:nvPr/>
            </p:nvSpPr>
            <p:spPr>
              <a:xfrm>
                <a:off x="13976" y="4059"/>
                <a:ext cx="432" cy="359"/>
              </a:xfrm>
              <a:prstGeom prst="rightArrow">
                <a:avLst/>
              </a:prstGeom>
              <a:solidFill>
                <a:schemeClr val="tx1">
                  <a:lumMod val="85000"/>
                  <a:lumOff val="1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41" name="圆角矩形 37"/>
              <p:cNvSpPr/>
              <p:nvPr/>
            </p:nvSpPr>
            <p:spPr>
              <a:xfrm>
                <a:off x="14576" y="3922"/>
                <a:ext cx="1297" cy="601"/>
              </a:xfrm>
              <a:prstGeom prst="roundRect">
                <a:avLst/>
              </a:prstGeom>
              <a:noFill/>
              <a:ln>
                <a:solidFill>
                  <a:schemeClr val="tx1">
                    <a:lumMod val="85000"/>
                    <a:lumOff val="15000"/>
                  </a:schemeClr>
                </a:solidFill>
              </a:ln>
              <a:extLst>
                <a:ext uri="{909E8E84-426E-40DD-AFC4-6F175D3DCCD1}">
                  <a14:hiddenFill xmlns:a14="http://schemas.microsoft.com/office/drawing/2010/main">
                    <a:solidFill>
                      <a:schemeClr val="bg1">
                        <a:lumMod val="8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组织</a:t>
                </a:r>
                <a:endParaRPr kumimoji="0" lang="zh-CN" altLang="en-US"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sp>
          <p:nvSpPr>
            <p:cNvPr id="2" name="圆角矩形 37"/>
            <p:cNvSpPr/>
            <p:nvPr/>
          </p:nvSpPr>
          <p:spPr>
            <a:xfrm>
              <a:off x="10087" y="5284"/>
              <a:ext cx="1238" cy="602"/>
            </a:xfrm>
            <a:prstGeom prst="roundRect">
              <a:avLst/>
            </a:prstGeom>
            <a:noFill/>
            <a:ln>
              <a:solidFill>
                <a:schemeClr val="tx1">
                  <a:lumMod val="85000"/>
                  <a:lumOff val="15000"/>
                </a:schemeClr>
              </a:solidFill>
            </a:ln>
            <a:extLst>
              <a:ext uri="{909E8E84-426E-40DD-AFC4-6F175D3DCCD1}">
                <a14:hiddenFill xmlns:a14="http://schemas.microsoft.com/office/drawing/2010/main">
                  <a:solidFill>
                    <a:schemeClr val="bg1">
                      <a:lumMod val="8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解释</a:t>
              </a:r>
              <a:endParaRPr kumimoji="0" lang="zh-CN" altLang="en-US"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3" name="圆角矩形 37"/>
            <p:cNvSpPr/>
            <p:nvPr/>
          </p:nvSpPr>
          <p:spPr>
            <a:xfrm>
              <a:off x="12141" y="5284"/>
              <a:ext cx="1238" cy="602"/>
            </a:xfrm>
            <a:prstGeom prst="roundRect">
              <a:avLst/>
            </a:prstGeom>
            <a:noFill/>
            <a:ln>
              <a:solidFill>
                <a:schemeClr val="tx1">
                  <a:lumMod val="85000"/>
                  <a:lumOff val="15000"/>
                </a:schemeClr>
              </a:solidFill>
            </a:ln>
            <a:extLst>
              <a:ext uri="{909E8E84-426E-40DD-AFC4-6F175D3DCCD1}">
                <a14:hiddenFill xmlns:a14="http://schemas.microsoft.com/office/drawing/2010/main">
                  <a:solidFill>
                    <a:schemeClr val="bg1">
                      <a:lumMod val="8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反应</a:t>
              </a:r>
              <a:endParaRPr kumimoji="0" lang="zh-CN" altLang="en-US"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4" name="右箭头 36"/>
            <p:cNvSpPr/>
            <p:nvPr/>
          </p:nvSpPr>
          <p:spPr>
            <a:xfrm>
              <a:off x="9552" y="5405"/>
              <a:ext cx="412" cy="360"/>
            </a:xfrm>
            <a:prstGeom prst="rightArrow">
              <a:avLst/>
            </a:prstGeom>
            <a:solidFill>
              <a:schemeClr val="tx1">
                <a:lumMod val="85000"/>
                <a:lumOff val="1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5" name="右箭头 36"/>
            <p:cNvSpPr/>
            <p:nvPr/>
          </p:nvSpPr>
          <p:spPr>
            <a:xfrm>
              <a:off x="11527" y="5389"/>
              <a:ext cx="412" cy="360"/>
            </a:xfrm>
            <a:prstGeom prst="rightArrow">
              <a:avLst/>
            </a:prstGeom>
            <a:solidFill>
              <a:schemeClr val="tx1">
                <a:lumMod val="85000"/>
                <a:lumOff val="1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sp>
        <p:nvSpPr>
          <p:cNvPr id="7" name="文本占位符 6"/>
          <p:cNvSpPr/>
          <p:nvPr>
            <p:ph type="body" idx="13"/>
          </p:nvPr>
        </p:nvSpPr>
        <p:spPr/>
        <p:txBody>
          <a:bodyPr/>
          <a:p>
            <a:r>
              <a:rPr lang="en-US" altLang="zh-CN"/>
              <a:t>2.3.2 </a:t>
            </a:r>
            <a:r>
              <a:rPr lang="zh-CN" altLang="en-US"/>
              <a:t>知觉过程</a:t>
            </a:r>
            <a:endParaRPr lang="zh-CN" altLang="en-US"/>
          </a:p>
        </p:txBody>
      </p:sp>
      <p:sp>
        <p:nvSpPr>
          <p:cNvPr id="8" name="文本框 7"/>
          <p:cNvSpPr txBox="1"/>
          <p:nvPr/>
        </p:nvSpPr>
        <p:spPr>
          <a:xfrm>
            <a:off x="-38735" y="-65405"/>
            <a:ext cx="2540000" cy="106680"/>
          </a:xfrm>
          <a:prstGeom prst="rect">
            <a:avLst/>
          </a:prstGeom>
          <a:noFill/>
        </p:spPr>
        <p:txBody>
          <a:bodyPr wrap="square" rtlCol="0" anchor="t">
            <a:spAutoFit/>
          </a:bodyPr>
          <a:p>
            <a:pPr lvl="0" algn="l"/>
            <a:r>
              <a:rPr lang="zh-CN" altLang="en-US" sz="100">
                <a:solidFill>
                  <a:schemeClr val="bg1"/>
                </a:solidFill>
                <a:latin typeface="楷体-简" panose="02010600040101010101" charset="-122"/>
                <a:ea typeface="楷体-简" panose="02010600040101010101" charset="-122"/>
                <a:sym typeface="+mn-ea"/>
              </a:rPr>
              <a:t>2.3.2二、知觉过程</a:t>
            </a:r>
            <a:endParaRPr lang="zh-CN" altLang="en-US" sz="100">
              <a:solidFill>
                <a:schemeClr val="bg1"/>
              </a:solidFill>
              <a:latin typeface="楷体-简" panose="02010600040101010101" charset="-122"/>
              <a:ea typeface="楷体-简" panose="02010600040101010101" charset="-122"/>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6802" name="组合 1"/>
          <p:cNvGrpSpPr/>
          <p:nvPr/>
        </p:nvGrpSpPr>
        <p:grpSpPr>
          <a:xfrm>
            <a:off x="9479280" y="184150"/>
            <a:ext cx="2693035" cy="901700"/>
            <a:chOff x="4492925" y="3147752"/>
            <a:chExt cx="4141683" cy="1144774"/>
          </a:xfrm>
        </p:grpSpPr>
        <p:sp>
          <p:nvSpPr>
            <p:cNvPr id="22" name="圆角矩形 11"/>
            <p:cNvSpPr/>
            <p:nvPr/>
          </p:nvSpPr>
          <p:spPr>
            <a:xfrm>
              <a:off x="4492925" y="3567608"/>
              <a:ext cx="1838904" cy="348823"/>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知觉与行为</a:t>
              </a:r>
              <a:endPar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76804" name="组合 46"/>
            <p:cNvGrpSpPr/>
            <p:nvPr/>
          </p:nvGrpSpPr>
          <p:grpSpPr>
            <a:xfrm>
              <a:off x="6332185" y="3147752"/>
              <a:ext cx="2302423" cy="1144774"/>
              <a:chOff x="5937653" y="1085215"/>
              <a:chExt cx="3512417" cy="1510665"/>
            </a:xfrm>
          </p:grpSpPr>
          <p:cxnSp>
            <p:nvCxnSpPr>
              <p:cNvPr id="76805" name="直接箭头连接符 33"/>
              <p:cNvCxnSpPr/>
              <p:nvPr/>
            </p:nvCxnSpPr>
            <p:spPr>
              <a:xfrm rot="-5400000">
                <a:off x="6314162" y="1694869"/>
                <a:ext cx="0" cy="341570"/>
              </a:xfrm>
              <a:prstGeom prst="straightConnector1">
                <a:avLst/>
              </a:prstGeom>
              <a:ln w="6350" cap="flat" cmpd="sng">
                <a:solidFill>
                  <a:srgbClr val="0D0D0D"/>
                </a:solidFill>
                <a:prstDash val="solid"/>
                <a:bevel/>
                <a:headEnd type="none" w="med" len="med"/>
                <a:tailEnd type="arrow" w="med" len="med"/>
              </a:ln>
            </p:spPr>
          </p:cxnSp>
          <p:sp>
            <p:nvSpPr>
              <p:cNvPr id="49" name="直接连接符 31"/>
              <p:cNvSpPr>
                <a:spLocks noChangeShapeType="1"/>
              </p:cNvSpPr>
              <p:nvPr/>
            </p:nvSpPr>
            <p:spPr bwMode="auto">
              <a:xfrm rot="16200000" flipV="1">
                <a:off x="5555703" y="1800518"/>
                <a:ext cx="1194723" cy="19380"/>
              </a:xfrm>
              <a:prstGeom prst="line">
                <a:avLst/>
              </a:prstGeom>
              <a:noFill/>
              <a:ln w="6350">
                <a:solidFill>
                  <a:schemeClr val="tx1">
                    <a:lumMod val="95000"/>
                    <a:lumOff val="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cs"/>
                </a:endParaRPr>
              </a:p>
            </p:txBody>
          </p:sp>
          <p:cxnSp>
            <p:nvCxnSpPr>
              <p:cNvPr id="76807" name="直接箭头连接符 50"/>
              <p:cNvCxnSpPr/>
              <p:nvPr/>
            </p:nvCxnSpPr>
            <p:spPr>
              <a:xfrm rot="-5400000">
                <a:off x="6315371" y="2254952"/>
                <a:ext cx="0" cy="305233"/>
              </a:xfrm>
              <a:prstGeom prst="straightConnector1">
                <a:avLst/>
              </a:prstGeom>
              <a:ln w="6350" cap="flat" cmpd="sng">
                <a:solidFill>
                  <a:srgbClr val="0D0D0D"/>
                </a:solidFill>
                <a:prstDash val="solid"/>
                <a:bevel/>
                <a:headEnd type="none" w="med" len="med"/>
                <a:tailEnd type="arrow" w="med" len="med"/>
              </a:ln>
            </p:spPr>
          </p:cxnSp>
          <p:cxnSp>
            <p:nvCxnSpPr>
              <p:cNvPr id="52" name="直接连接符 51"/>
              <p:cNvCxnSpPr/>
              <p:nvPr/>
            </p:nvCxnSpPr>
            <p:spPr>
              <a:xfrm>
                <a:off x="5937464" y="1865655"/>
                <a:ext cx="261629" cy="0"/>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53" name="圆角矩形 21"/>
              <p:cNvSpPr/>
              <p:nvPr/>
            </p:nvSpPr>
            <p:spPr>
              <a:xfrm>
                <a:off x="6467989" y="1639683"/>
                <a:ext cx="2979659" cy="399636"/>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知觉偏差</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54" name="圆角矩形 23"/>
              <p:cNvSpPr/>
              <p:nvPr/>
            </p:nvSpPr>
            <p:spPr>
              <a:xfrm>
                <a:off x="6467989" y="2194152"/>
                <a:ext cx="2982081" cy="401728"/>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归因理论</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56" name="圆角矩形 1"/>
              <p:cNvSpPr/>
              <p:nvPr/>
            </p:nvSpPr>
            <p:spPr>
              <a:xfrm>
                <a:off x="6467989" y="1085215"/>
                <a:ext cx="2979659" cy="401728"/>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知觉的内涵</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76812" name="直接箭头连接符 33"/>
              <p:cNvCxnSpPr/>
              <p:nvPr/>
            </p:nvCxnSpPr>
            <p:spPr>
              <a:xfrm rot="-5400000">
                <a:off x="6314160" y="1069595"/>
                <a:ext cx="0" cy="428779"/>
              </a:xfrm>
              <a:prstGeom prst="straightConnector1">
                <a:avLst/>
              </a:prstGeom>
              <a:ln w="6350" cap="flat" cmpd="sng">
                <a:solidFill>
                  <a:srgbClr val="0D0D0D"/>
                </a:solidFill>
                <a:prstDash val="solid"/>
                <a:bevel/>
                <a:headEnd type="none" w="med" len="med"/>
                <a:tailEnd type="arrow" w="med" len="med"/>
              </a:ln>
            </p:spPr>
          </p:cxnSp>
        </p:grpSp>
      </p:grpSp>
      <p:sp>
        <p:nvSpPr>
          <p:cNvPr id="76813" name="文本框 49"/>
          <p:cNvSpPr txBox="1"/>
          <p:nvPr/>
        </p:nvSpPr>
        <p:spPr>
          <a:xfrm>
            <a:off x="1287145" y="1535430"/>
            <a:ext cx="9817735" cy="737235"/>
          </a:xfrm>
          <a:prstGeom prst="rect">
            <a:avLst/>
          </a:prstGeom>
          <a:noFill/>
          <a:ln w="28575">
            <a:noFill/>
          </a:ln>
        </p:spPr>
        <p:txBody>
          <a:bodyPr wrap="square" anchor="t">
            <a:spAutoFit/>
          </a:bodyPr>
          <a:p>
            <a:pPr marL="457200" indent="-457200">
              <a:lnSpc>
                <a:spcPct val="150000"/>
              </a:lnSpc>
              <a:buFont typeface="Wingdings" panose="05000000000000000000" charset="0"/>
              <a:buChar char=""/>
            </a:pPr>
            <a:r>
              <a:rPr lang="zh-CN" altLang="en-US" sz="2800" b="1" dirty="0">
                <a:latin typeface="华文楷体" panose="02010600040101010101" pitchFamily="2" charset="-122"/>
                <a:ea typeface="华文楷体" panose="02010600040101010101" pitchFamily="2" charset="-122"/>
              </a:rPr>
              <a:t>知觉过程：</a:t>
            </a:r>
            <a:r>
              <a:rPr lang="zh-CN" altLang="en-US" sz="2400" b="1" dirty="0">
                <a:latin typeface="华文楷体" panose="02010600040101010101" pitchFamily="2" charset="-122"/>
                <a:ea typeface="华文楷体" panose="02010600040101010101" pitchFamily="2" charset="-122"/>
              </a:rPr>
              <a:t>【</a:t>
            </a:r>
            <a:r>
              <a:rPr lang="zh-CN" altLang="en-US" sz="2400" b="1" dirty="0">
                <a:solidFill>
                  <a:srgbClr val="FF0000"/>
                </a:solidFill>
                <a:latin typeface="华文楷体" panose="02010600040101010101" pitchFamily="2" charset="-122"/>
                <a:ea typeface="华文楷体" panose="02010600040101010101" pitchFamily="2" charset="-122"/>
              </a:rPr>
              <a:t>选择</a:t>
            </a:r>
            <a:r>
              <a:rPr lang="zh-CN" altLang="en-US" sz="2400" b="1" dirty="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p:txBody>
      </p:sp>
      <p:grpSp>
        <p:nvGrpSpPr>
          <p:cNvPr id="6" name="组合 5"/>
          <p:cNvGrpSpPr/>
          <p:nvPr/>
        </p:nvGrpSpPr>
        <p:grpSpPr>
          <a:xfrm>
            <a:off x="2664460" y="3345180"/>
            <a:ext cx="5831205" cy="392430"/>
            <a:chOff x="4196" y="5268"/>
            <a:chExt cx="9183" cy="618"/>
          </a:xfrm>
        </p:grpSpPr>
        <p:grpSp>
          <p:nvGrpSpPr>
            <p:cNvPr id="22542" name="组合 35"/>
            <p:cNvGrpSpPr/>
            <p:nvPr/>
          </p:nvGrpSpPr>
          <p:grpSpPr>
            <a:xfrm>
              <a:off x="4196" y="5268"/>
              <a:ext cx="5207" cy="617"/>
              <a:chOff x="10416" y="3922"/>
              <a:chExt cx="5457" cy="616"/>
            </a:xfrm>
          </p:grpSpPr>
          <p:sp>
            <p:nvSpPr>
              <p:cNvPr id="37" name="圆角矩形 33"/>
              <p:cNvSpPr/>
              <p:nvPr/>
            </p:nvSpPr>
            <p:spPr>
              <a:xfrm>
                <a:off x="10416" y="3922"/>
                <a:ext cx="1344" cy="601"/>
              </a:xfrm>
              <a:prstGeom prst="roundRect">
                <a:avLst/>
              </a:prstGeom>
              <a:noFill/>
              <a:ln>
                <a:solidFill>
                  <a:schemeClr val="tx1">
                    <a:lumMod val="85000"/>
                    <a:lumOff val="15000"/>
                  </a:schemeClr>
                </a:solidFill>
              </a:ln>
              <a:extLst>
                <a:ext uri="{909E8E84-426E-40DD-AFC4-6F175D3DCCD1}">
                  <a14:hiddenFill xmlns:a14="http://schemas.microsoft.com/office/drawing/2010/main">
                    <a:solidFill>
                      <a:schemeClr val="bg1">
                        <a:lumMod val="8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____</a:t>
                </a:r>
                <a:endParaRPr kumimoji="0" lang="en-US" altLang="zh-CN"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38" name="右箭头 34"/>
              <p:cNvSpPr/>
              <p:nvPr/>
            </p:nvSpPr>
            <p:spPr>
              <a:xfrm>
                <a:off x="11904" y="4059"/>
                <a:ext cx="432" cy="359"/>
              </a:xfrm>
              <a:prstGeom prst="rightArrow">
                <a:avLst/>
              </a:prstGeom>
              <a:solidFill>
                <a:schemeClr val="tx1">
                  <a:lumMod val="85000"/>
                  <a:lumOff val="1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39" name="圆角矩形 35"/>
              <p:cNvSpPr/>
              <p:nvPr/>
            </p:nvSpPr>
            <p:spPr>
              <a:xfrm>
                <a:off x="12480" y="3937"/>
                <a:ext cx="1297" cy="601"/>
              </a:xfrm>
              <a:prstGeom prst="roundRect">
                <a:avLst/>
              </a:prstGeom>
              <a:noFill/>
              <a:ln>
                <a:solidFill>
                  <a:schemeClr val="tx1">
                    <a:lumMod val="85000"/>
                    <a:lumOff val="15000"/>
                  </a:schemeClr>
                </a:solidFill>
              </a:ln>
              <a:extLst>
                <a:ext uri="{909E8E84-426E-40DD-AFC4-6F175D3DCCD1}">
                  <a14:hiddenFill xmlns:a14="http://schemas.microsoft.com/office/drawing/2010/main">
                    <a:solidFill>
                      <a:schemeClr val="bg1">
                        <a:lumMod val="8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选择</a:t>
                </a:r>
                <a:endParaRPr kumimoji="0" lang="zh-CN" altLang="en-US"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40" name="右箭头 36"/>
              <p:cNvSpPr/>
              <p:nvPr/>
            </p:nvSpPr>
            <p:spPr>
              <a:xfrm>
                <a:off x="13976" y="4059"/>
                <a:ext cx="432" cy="359"/>
              </a:xfrm>
              <a:prstGeom prst="rightArrow">
                <a:avLst/>
              </a:prstGeom>
              <a:solidFill>
                <a:schemeClr val="tx1">
                  <a:lumMod val="85000"/>
                  <a:lumOff val="1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41" name="圆角矩形 37"/>
              <p:cNvSpPr/>
              <p:nvPr/>
            </p:nvSpPr>
            <p:spPr>
              <a:xfrm>
                <a:off x="14576" y="3922"/>
                <a:ext cx="1297" cy="601"/>
              </a:xfrm>
              <a:prstGeom prst="roundRect">
                <a:avLst/>
              </a:prstGeom>
              <a:noFill/>
              <a:ln>
                <a:solidFill>
                  <a:schemeClr val="tx1">
                    <a:lumMod val="85000"/>
                    <a:lumOff val="15000"/>
                  </a:schemeClr>
                </a:solidFill>
              </a:ln>
              <a:extLst>
                <a:ext uri="{909E8E84-426E-40DD-AFC4-6F175D3DCCD1}">
                  <a14:hiddenFill xmlns:a14="http://schemas.microsoft.com/office/drawing/2010/main">
                    <a:solidFill>
                      <a:schemeClr val="bg1">
                        <a:lumMod val="8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组织</a:t>
                </a:r>
                <a:endParaRPr kumimoji="0" lang="zh-CN" altLang="en-US"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sp>
          <p:nvSpPr>
            <p:cNvPr id="2" name="圆角矩形 37"/>
            <p:cNvSpPr/>
            <p:nvPr/>
          </p:nvSpPr>
          <p:spPr>
            <a:xfrm>
              <a:off x="10087" y="5284"/>
              <a:ext cx="1238" cy="602"/>
            </a:xfrm>
            <a:prstGeom prst="roundRect">
              <a:avLst/>
            </a:prstGeom>
            <a:noFill/>
            <a:ln>
              <a:solidFill>
                <a:schemeClr val="tx1">
                  <a:lumMod val="85000"/>
                  <a:lumOff val="15000"/>
                </a:schemeClr>
              </a:solidFill>
            </a:ln>
            <a:extLst>
              <a:ext uri="{909E8E84-426E-40DD-AFC4-6F175D3DCCD1}">
                <a14:hiddenFill xmlns:a14="http://schemas.microsoft.com/office/drawing/2010/main">
                  <a:solidFill>
                    <a:schemeClr val="bg1">
                      <a:lumMod val="8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解释</a:t>
              </a:r>
              <a:endParaRPr kumimoji="0" lang="zh-CN" altLang="en-US"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3" name="圆角矩形 37"/>
            <p:cNvSpPr/>
            <p:nvPr/>
          </p:nvSpPr>
          <p:spPr>
            <a:xfrm>
              <a:off x="12141" y="5284"/>
              <a:ext cx="1238" cy="602"/>
            </a:xfrm>
            <a:prstGeom prst="roundRect">
              <a:avLst/>
            </a:prstGeom>
            <a:noFill/>
            <a:ln>
              <a:solidFill>
                <a:schemeClr val="tx1">
                  <a:lumMod val="85000"/>
                  <a:lumOff val="15000"/>
                </a:schemeClr>
              </a:solidFill>
            </a:ln>
            <a:extLst>
              <a:ext uri="{909E8E84-426E-40DD-AFC4-6F175D3DCCD1}">
                <a14:hiddenFill xmlns:a14="http://schemas.microsoft.com/office/drawing/2010/main">
                  <a:solidFill>
                    <a:schemeClr val="bg1">
                      <a:lumMod val="8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____</a:t>
              </a:r>
              <a:endParaRPr kumimoji="0" lang="en-US" altLang="zh-CN"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4" name="右箭头 36"/>
            <p:cNvSpPr/>
            <p:nvPr/>
          </p:nvSpPr>
          <p:spPr>
            <a:xfrm>
              <a:off x="9552" y="5405"/>
              <a:ext cx="412" cy="360"/>
            </a:xfrm>
            <a:prstGeom prst="rightArrow">
              <a:avLst/>
            </a:prstGeom>
            <a:solidFill>
              <a:schemeClr val="tx1">
                <a:lumMod val="85000"/>
                <a:lumOff val="1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5" name="右箭头 36"/>
            <p:cNvSpPr/>
            <p:nvPr/>
          </p:nvSpPr>
          <p:spPr>
            <a:xfrm>
              <a:off x="11527" y="5389"/>
              <a:ext cx="412" cy="360"/>
            </a:xfrm>
            <a:prstGeom prst="rightArrow">
              <a:avLst/>
            </a:prstGeom>
            <a:solidFill>
              <a:schemeClr val="tx1">
                <a:lumMod val="85000"/>
                <a:lumOff val="1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sp>
        <p:nvSpPr>
          <p:cNvPr id="8" name="文本占位符 7"/>
          <p:cNvSpPr/>
          <p:nvPr>
            <p:ph type="body" idx="13"/>
          </p:nvPr>
        </p:nvSpPr>
        <p:spPr/>
        <p:txBody>
          <a:bodyPr/>
          <a:p>
            <a:r>
              <a:rPr lang="en-US" altLang="zh-CN"/>
              <a:t>2.3.2 </a:t>
            </a:r>
            <a:r>
              <a:rPr lang="zh-CN" altLang="en-US"/>
              <a:t>知觉过程</a:t>
            </a:r>
            <a:endParaRPr lang="zh-CN" altLang="en-US"/>
          </a:p>
        </p:txBody>
      </p:sp>
      <p:sp>
        <p:nvSpPr>
          <p:cNvPr id="7" name="文本框 6"/>
          <p:cNvSpPr txBox="1"/>
          <p:nvPr/>
        </p:nvSpPr>
        <p:spPr>
          <a:xfrm>
            <a:off x="-3810" y="-65405"/>
            <a:ext cx="2540000" cy="368300"/>
          </a:xfrm>
          <a:prstGeom prst="rect">
            <a:avLst/>
          </a:prstGeom>
          <a:noFill/>
        </p:spPr>
        <p:txBody>
          <a:bodyPr wrap="square" rtlCol="0" anchor="t">
            <a:spAutoFit/>
          </a:bodyPr>
          <a:p>
            <a:r>
              <a:rPr lang="zh-CN" altLang="en-US"/>
              <a:t>2.3.2二、知觉过程</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6802" name="组合 1"/>
          <p:cNvGrpSpPr/>
          <p:nvPr/>
        </p:nvGrpSpPr>
        <p:grpSpPr>
          <a:xfrm>
            <a:off x="9479280" y="184150"/>
            <a:ext cx="2693035" cy="901700"/>
            <a:chOff x="4492925" y="3147752"/>
            <a:chExt cx="4141683" cy="1144774"/>
          </a:xfrm>
        </p:grpSpPr>
        <p:sp>
          <p:nvSpPr>
            <p:cNvPr id="22" name="圆角矩形 11"/>
            <p:cNvSpPr/>
            <p:nvPr/>
          </p:nvSpPr>
          <p:spPr>
            <a:xfrm>
              <a:off x="4492925" y="3567608"/>
              <a:ext cx="1838904" cy="348823"/>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知觉与行为</a:t>
              </a:r>
              <a:endPar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76804" name="组合 46"/>
            <p:cNvGrpSpPr/>
            <p:nvPr/>
          </p:nvGrpSpPr>
          <p:grpSpPr>
            <a:xfrm>
              <a:off x="6332185" y="3147752"/>
              <a:ext cx="2302423" cy="1144774"/>
              <a:chOff x="5937653" y="1085215"/>
              <a:chExt cx="3512417" cy="1510665"/>
            </a:xfrm>
          </p:grpSpPr>
          <p:cxnSp>
            <p:nvCxnSpPr>
              <p:cNvPr id="76805" name="直接箭头连接符 33"/>
              <p:cNvCxnSpPr/>
              <p:nvPr/>
            </p:nvCxnSpPr>
            <p:spPr>
              <a:xfrm rot="-5400000">
                <a:off x="6314162" y="1694869"/>
                <a:ext cx="0" cy="341570"/>
              </a:xfrm>
              <a:prstGeom prst="straightConnector1">
                <a:avLst/>
              </a:prstGeom>
              <a:ln w="6350" cap="flat" cmpd="sng">
                <a:solidFill>
                  <a:srgbClr val="0D0D0D"/>
                </a:solidFill>
                <a:prstDash val="solid"/>
                <a:bevel/>
                <a:headEnd type="none" w="med" len="med"/>
                <a:tailEnd type="arrow" w="med" len="med"/>
              </a:ln>
            </p:spPr>
          </p:cxnSp>
          <p:sp>
            <p:nvSpPr>
              <p:cNvPr id="49" name="直接连接符 31"/>
              <p:cNvSpPr>
                <a:spLocks noChangeShapeType="1"/>
              </p:cNvSpPr>
              <p:nvPr/>
            </p:nvSpPr>
            <p:spPr bwMode="auto">
              <a:xfrm rot="16200000" flipV="1">
                <a:off x="5555703" y="1800518"/>
                <a:ext cx="1194723" cy="19380"/>
              </a:xfrm>
              <a:prstGeom prst="line">
                <a:avLst/>
              </a:prstGeom>
              <a:noFill/>
              <a:ln w="6350">
                <a:solidFill>
                  <a:schemeClr val="tx1">
                    <a:lumMod val="95000"/>
                    <a:lumOff val="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cs"/>
                </a:endParaRPr>
              </a:p>
            </p:txBody>
          </p:sp>
          <p:cxnSp>
            <p:nvCxnSpPr>
              <p:cNvPr id="76807" name="直接箭头连接符 50"/>
              <p:cNvCxnSpPr/>
              <p:nvPr/>
            </p:nvCxnSpPr>
            <p:spPr>
              <a:xfrm rot="-5400000">
                <a:off x="6315371" y="2254952"/>
                <a:ext cx="0" cy="305233"/>
              </a:xfrm>
              <a:prstGeom prst="straightConnector1">
                <a:avLst/>
              </a:prstGeom>
              <a:ln w="6350" cap="flat" cmpd="sng">
                <a:solidFill>
                  <a:srgbClr val="0D0D0D"/>
                </a:solidFill>
                <a:prstDash val="solid"/>
                <a:bevel/>
                <a:headEnd type="none" w="med" len="med"/>
                <a:tailEnd type="arrow" w="med" len="med"/>
              </a:ln>
            </p:spPr>
          </p:cxnSp>
          <p:cxnSp>
            <p:nvCxnSpPr>
              <p:cNvPr id="52" name="直接连接符 51"/>
              <p:cNvCxnSpPr/>
              <p:nvPr/>
            </p:nvCxnSpPr>
            <p:spPr>
              <a:xfrm>
                <a:off x="5937464" y="1865655"/>
                <a:ext cx="261629" cy="0"/>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53" name="圆角矩形 21"/>
              <p:cNvSpPr/>
              <p:nvPr/>
            </p:nvSpPr>
            <p:spPr>
              <a:xfrm>
                <a:off x="6467989" y="1639683"/>
                <a:ext cx="2979659" cy="399636"/>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知觉偏差</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54" name="圆角矩形 23"/>
              <p:cNvSpPr/>
              <p:nvPr/>
            </p:nvSpPr>
            <p:spPr>
              <a:xfrm>
                <a:off x="6467989" y="2194152"/>
                <a:ext cx="2982081" cy="401728"/>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归因理论</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56" name="圆角矩形 1"/>
              <p:cNvSpPr/>
              <p:nvPr/>
            </p:nvSpPr>
            <p:spPr>
              <a:xfrm>
                <a:off x="6467989" y="1085215"/>
                <a:ext cx="2979659" cy="401728"/>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知觉的内涵</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76812" name="直接箭头连接符 33"/>
              <p:cNvCxnSpPr/>
              <p:nvPr/>
            </p:nvCxnSpPr>
            <p:spPr>
              <a:xfrm rot="-5400000">
                <a:off x="6314160" y="1069595"/>
                <a:ext cx="0" cy="428779"/>
              </a:xfrm>
              <a:prstGeom prst="straightConnector1">
                <a:avLst/>
              </a:prstGeom>
              <a:ln w="6350" cap="flat" cmpd="sng">
                <a:solidFill>
                  <a:srgbClr val="0D0D0D"/>
                </a:solidFill>
                <a:prstDash val="solid"/>
                <a:bevel/>
                <a:headEnd type="none" w="med" len="med"/>
                <a:tailEnd type="arrow" w="med" len="med"/>
              </a:ln>
            </p:spPr>
          </p:cxnSp>
        </p:grpSp>
      </p:grpSp>
      <p:sp>
        <p:nvSpPr>
          <p:cNvPr id="76813" name="文本框 49"/>
          <p:cNvSpPr txBox="1"/>
          <p:nvPr/>
        </p:nvSpPr>
        <p:spPr>
          <a:xfrm>
            <a:off x="1287145" y="1535430"/>
            <a:ext cx="9817735" cy="737235"/>
          </a:xfrm>
          <a:prstGeom prst="rect">
            <a:avLst/>
          </a:prstGeom>
          <a:noFill/>
          <a:ln w="28575">
            <a:noFill/>
          </a:ln>
        </p:spPr>
        <p:txBody>
          <a:bodyPr wrap="square" anchor="t">
            <a:spAutoFit/>
          </a:bodyPr>
          <a:p>
            <a:pPr marL="457200" indent="-457200">
              <a:lnSpc>
                <a:spcPct val="150000"/>
              </a:lnSpc>
              <a:buFont typeface="Wingdings" panose="05000000000000000000" charset="0"/>
              <a:buChar char=""/>
            </a:pPr>
            <a:r>
              <a:rPr lang="zh-CN" altLang="en-US" sz="2800" b="1" dirty="0">
                <a:latin typeface="华文楷体" panose="02010600040101010101" pitchFamily="2" charset="-122"/>
                <a:ea typeface="华文楷体" panose="02010600040101010101" pitchFamily="2" charset="-122"/>
              </a:rPr>
              <a:t>知觉过程：</a:t>
            </a:r>
            <a:r>
              <a:rPr lang="zh-CN" altLang="en-US" sz="2400" b="1" dirty="0">
                <a:latin typeface="华文楷体" panose="02010600040101010101" pitchFamily="2" charset="-122"/>
                <a:ea typeface="华文楷体" panose="02010600040101010101" pitchFamily="2" charset="-122"/>
              </a:rPr>
              <a:t>【</a:t>
            </a:r>
            <a:r>
              <a:rPr lang="zh-CN" altLang="en-US" sz="2400" b="1" dirty="0">
                <a:solidFill>
                  <a:srgbClr val="FF0000"/>
                </a:solidFill>
                <a:latin typeface="华文楷体" panose="02010600040101010101" pitchFamily="2" charset="-122"/>
                <a:ea typeface="华文楷体" panose="02010600040101010101" pitchFamily="2" charset="-122"/>
              </a:rPr>
              <a:t>选择</a:t>
            </a:r>
            <a:r>
              <a:rPr lang="zh-CN" altLang="en-US" sz="2400" b="1" dirty="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p:txBody>
      </p:sp>
      <p:grpSp>
        <p:nvGrpSpPr>
          <p:cNvPr id="6" name="组合 5"/>
          <p:cNvGrpSpPr/>
          <p:nvPr/>
        </p:nvGrpSpPr>
        <p:grpSpPr>
          <a:xfrm>
            <a:off x="2664460" y="3345180"/>
            <a:ext cx="5831205" cy="392430"/>
            <a:chOff x="4196" y="5268"/>
            <a:chExt cx="9183" cy="618"/>
          </a:xfrm>
        </p:grpSpPr>
        <p:grpSp>
          <p:nvGrpSpPr>
            <p:cNvPr id="22542" name="组合 35"/>
            <p:cNvGrpSpPr/>
            <p:nvPr/>
          </p:nvGrpSpPr>
          <p:grpSpPr>
            <a:xfrm>
              <a:off x="4196" y="5268"/>
              <a:ext cx="5207" cy="617"/>
              <a:chOff x="10416" y="3922"/>
              <a:chExt cx="5457" cy="616"/>
            </a:xfrm>
          </p:grpSpPr>
          <p:sp>
            <p:nvSpPr>
              <p:cNvPr id="37" name="圆角矩形 33"/>
              <p:cNvSpPr/>
              <p:nvPr/>
            </p:nvSpPr>
            <p:spPr>
              <a:xfrm>
                <a:off x="10416" y="3922"/>
                <a:ext cx="1344" cy="601"/>
              </a:xfrm>
              <a:prstGeom prst="roundRect">
                <a:avLst/>
              </a:prstGeom>
              <a:noFill/>
              <a:ln>
                <a:solidFill>
                  <a:schemeClr val="tx1">
                    <a:lumMod val="85000"/>
                    <a:lumOff val="15000"/>
                  </a:schemeClr>
                </a:solidFill>
              </a:ln>
              <a:extLst>
                <a:ext uri="{909E8E84-426E-40DD-AFC4-6F175D3DCCD1}">
                  <a14:hiddenFill xmlns:a14="http://schemas.microsoft.com/office/drawing/2010/main">
                    <a:solidFill>
                      <a:schemeClr val="bg1">
                        <a:lumMod val="8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观察</a:t>
                </a:r>
                <a:endParaRPr kumimoji="0" lang="zh-CN" altLang="en-US"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38" name="右箭头 34"/>
              <p:cNvSpPr/>
              <p:nvPr/>
            </p:nvSpPr>
            <p:spPr>
              <a:xfrm>
                <a:off x="11904" y="4059"/>
                <a:ext cx="432" cy="359"/>
              </a:xfrm>
              <a:prstGeom prst="rightArrow">
                <a:avLst/>
              </a:prstGeom>
              <a:solidFill>
                <a:schemeClr val="tx1">
                  <a:lumMod val="85000"/>
                  <a:lumOff val="1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39" name="圆角矩形 35"/>
              <p:cNvSpPr/>
              <p:nvPr/>
            </p:nvSpPr>
            <p:spPr>
              <a:xfrm>
                <a:off x="12480" y="3937"/>
                <a:ext cx="1297" cy="601"/>
              </a:xfrm>
              <a:prstGeom prst="roundRect">
                <a:avLst/>
              </a:prstGeom>
              <a:noFill/>
              <a:ln>
                <a:solidFill>
                  <a:schemeClr val="tx1">
                    <a:lumMod val="85000"/>
                    <a:lumOff val="15000"/>
                  </a:schemeClr>
                </a:solidFill>
              </a:ln>
              <a:extLst>
                <a:ext uri="{909E8E84-426E-40DD-AFC4-6F175D3DCCD1}">
                  <a14:hiddenFill xmlns:a14="http://schemas.microsoft.com/office/drawing/2010/main">
                    <a:solidFill>
                      <a:schemeClr val="bg1">
                        <a:lumMod val="8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选择</a:t>
                </a:r>
                <a:endParaRPr kumimoji="0" lang="zh-CN" altLang="en-US"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40" name="右箭头 36"/>
              <p:cNvSpPr/>
              <p:nvPr/>
            </p:nvSpPr>
            <p:spPr>
              <a:xfrm>
                <a:off x="13976" y="4059"/>
                <a:ext cx="432" cy="359"/>
              </a:xfrm>
              <a:prstGeom prst="rightArrow">
                <a:avLst/>
              </a:prstGeom>
              <a:solidFill>
                <a:schemeClr val="tx1">
                  <a:lumMod val="85000"/>
                  <a:lumOff val="1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41" name="圆角矩形 37"/>
              <p:cNvSpPr/>
              <p:nvPr/>
            </p:nvSpPr>
            <p:spPr>
              <a:xfrm>
                <a:off x="14576" y="3922"/>
                <a:ext cx="1297" cy="601"/>
              </a:xfrm>
              <a:prstGeom prst="roundRect">
                <a:avLst/>
              </a:prstGeom>
              <a:noFill/>
              <a:ln>
                <a:solidFill>
                  <a:schemeClr val="tx1">
                    <a:lumMod val="85000"/>
                    <a:lumOff val="15000"/>
                  </a:schemeClr>
                </a:solidFill>
              </a:ln>
              <a:extLst>
                <a:ext uri="{909E8E84-426E-40DD-AFC4-6F175D3DCCD1}">
                  <a14:hiddenFill xmlns:a14="http://schemas.microsoft.com/office/drawing/2010/main">
                    <a:solidFill>
                      <a:schemeClr val="bg1">
                        <a:lumMod val="8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____</a:t>
                </a:r>
                <a:endParaRPr kumimoji="0" lang="en-US" altLang="zh-CN"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sp>
          <p:nvSpPr>
            <p:cNvPr id="2" name="圆角矩形 37"/>
            <p:cNvSpPr/>
            <p:nvPr/>
          </p:nvSpPr>
          <p:spPr>
            <a:xfrm>
              <a:off x="10087" y="5284"/>
              <a:ext cx="1238" cy="602"/>
            </a:xfrm>
            <a:prstGeom prst="roundRect">
              <a:avLst/>
            </a:prstGeom>
            <a:noFill/>
            <a:ln>
              <a:solidFill>
                <a:schemeClr val="tx1">
                  <a:lumMod val="85000"/>
                  <a:lumOff val="15000"/>
                </a:schemeClr>
              </a:solidFill>
            </a:ln>
            <a:extLst>
              <a:ext uri="{909E8E84-426E-40DD-AFC4-6F175D3DCCD1}">
                <a14:hiddenFill xmlns:a14="http://schemas.microsoft.com/office/drawing/2010/main">
                  <a:solidFill>
                    <a:schemeClr val="bg1">
                      <a:lumMod val="8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解释</a:t>
              </a:r>
              <a:endParaRPr kumimoji="0" lang="zh-CN" altLang="en-US"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3" name="圆角矩形 37"/>
            <p:cNvSpPr/>
            <p:nvPr/>
          </p:nvSpPr>
          <p:spPr>
            <a:xfrm>
              <a:off x="12141" y="5284"/>
              <a:ext cx="1238" cy="602"/>
            </a:xfrm>
            <a:prstGeom prst="roundRect">
              <a:avLst/>
            </a:prstGeom>
            <a:noFill/>
            <a:ln>
              <a:solidFill>
                <a:schemeClr val="tx1">
                  <a:lumMod val="85000"/>
                  <a:lumOff val="15000"/>
                </a:schemeClr>
              </a:solidFill>
            </a:ln>
            <a:extLst>
              <a:ext uri="{909E8E84-426E-40DD-AFC4-6F175D3DCCD1}">
                <a14:hiddenFill xmlns:a14="http://schemas.microsoft.com/office/drawing/2010/main">
                  <a:solidFill>
                    <a:schemeClr val="bg1">
                      <a:lumMod val="8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反应</a:t>
              </a:r>
              <a:endParaRPr kumimoji="0" lang="zh-CN" altLang="en-US"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4" name="右箭头 36"/>
            <p:cNvSpPr/>
            <p:nvPr/>
          </p:nvSpPr>
          <p:spPr>
            <a:xfrm>
              <a:off x="9552" y="5405"/>
              <a:ext cx="412" cy="360"/>
            </a:xfrm>
            <a:prstGeom prst="rightArrow">
              <a:avLst/>
            </a:prstGeom>
            <a:solidFill>
              <a:schemeClr val="tx1">
                <a:lumMod val="85000"/>
                <a:lumOff val="1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5" name="右箭头 36"/>
            <p:cNvSpPr/>
            <p:nvPr/>
          </p:nvSpPr>
          <p:spPr>
            <a:xfrm>
              <a:off x="11527" y="5389"/>
              <a:ext cx="412" cy="360"/>
            </a:xfrm>
            <a:prstGeom prst="rightArrow">
              <a:avLst/>
            </a:prstGeom>
            <a:solidFill>
              <a:schemeClr val="tx1">
                <a:lumMod val="85000"/>
                <a:lumOff val="1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sp>
        <p:nvSpPr>
          <p:cNvPr id="8" name="文本占位符 7"/>
          <p:cNvSpPr/>
          <p:nvPr>
            <p:ph type="body" idx="13"/>
          </p:nvPr>
        </p:nvSpPr>
        <p:spPr/>
        <p:txBody>
          <a:bodyPr/>
          <a:p>
            <a:r>
              <a:rPr lang="en-US" altLang="zh-CN"/>
              <a:t>2.3.2 </a:t>
            </a:r>
            <a:r>
              <a:rPr lang="zh-CN" altLang="en-US"/>
              <a:t>知觉过程</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8850" name="组合 1"/>
          <p:cNvGrpSpPr/>
          <p:nvPr/>
        </p:nvGrpSpPr>
        <p:grpSpPr>
          <a:xfrm>
            <a:off x="0" y="2573338"/>
            <a:ext cx="4000500" cy="1144587"/>
            <a:chOff x="4634529" y="3147752"/>
            <a:chExt cx="4000079" cy="1144774"/>
          </a:xfrm>
        </p:grpSpPr>
        <p:sp>
          <p:nvSpPr>
            <p:cNvPr id="22" name="圆角矩形 11"/>
            <p:cNvSpPr/>
            <p:nvPr/>
          </p:nvSpPr>
          <p:spPr>
            <a:xfrm>
              <a:off x="4634529" y="3568508"/>
              <a:ext cx="1698446" cy="347720"/>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知觉与行为</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78852" name="组合 46"/>
            <p:cNvGrpSpPr/>
            <p:nvPr/>
          </p:nvGrpSpPr>
          <p:grpSpPr>
            <a:xfrm>
              <a:off x="6332185" y="3147752"/>
              <a:ext cx="2302423" cy="1144774"/>
              <a:chOff x="5937653" y="1085215"/>
              <a:chExt cx="3512417" cy="1510665"/>
            </a:xfrm>
          </p:grpSpPr>
          <p:cxnSp>
            <p:nvCxnSpPr>
              <p:cNvPr id="78853" name="直接箭头连接符 33"/>
              <p:cNvCxnSpPr/>
              <p:nvPr/>
            </p:nvCxnSpPr>
            <p:spPr>
              <a:xfrm rot="-5400000">
                <a:off x="6315406" y="1693925"/>
                <a:ext cx="0" cy="341434"/>
              </a:xfrm>
              <a:prstGeom prst="straightConnector1">
                <a:avLst/>
              </a:prstGeom>
              <a:ln w="6350" cap="flat" cmpd="sng">
                <a:solidFill>
                  <a:srgbClr val="0D0D0D"/>
                </a:solidFill>
                <a:prstDash val="solid"/>
                <a:bevel/>
                <a:headEnd type="none" w="med" len="med"/>
                <a:tailEnd type="arrow" w="med" len="med"/>
              </a:ln>
            </p:spPr>
          </p:cxnSp>
          <p:sp>
            <p:nvSpPr>
              <p:cNvPr id="49" name="直接连接符 31"/>
              <p:cNvSpPr>
                <a:spLocks noChangeShapeType="1"/>
              </p:cNvSpPr>
              <p:nvPr/>
            </p:nvSpPr>
            <p:spPr bwMode="auto">
              <a:xfrm rot="16200000" flipV="1">
                <a:off x="5557231" y="1800480"/>
                <a:ext cx="1194285" cy="19372"/>
              </a:xfrm>
              <a:prstGeom prst="line">
                <a:avLst/>
              </a:prstGeom>
              <a:noFill/>
              <a:ln w="6350">
                <a:solidFill>
                  <a:schemeClr val="tx1">
                    <a:lumMod val="95000"/>
                    <a:lumOff val="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cs"/>
                </a:endParaRPr>
              </a:p>
            </p:txBody>
          </p:sp>
          <p:cxnSp>
            <p:nvCxnSpPr>
              <p:cNvPr id="78855" name="直接箭头连接符 50"/>
              <p:cNvCxnSpPr/>
              <p:nvPr/>
            </p:nvCxnSpPr>
            <p:spPr>
              <a:xfrm rot="-5400000">
                <a:off x="6316618" y="2254752"/>
                <a:ext cx="0" cy="305112"/>
              </a:xfrm>
              <a:prstGeom prst="straightConnector1">
                <a:avLst/>
              </a:prstGeom>
              <a:ln w="6350" cap="flat" cmpd="sng">
                <a:solidFill>
                  <a:srgbClr val="0D0D0D"/>
                </a:solidFill>
                <a:prstDash val="solid"/>
                <a:bevel/>
                <a:headEnd type="none" w="med" len="med"/>
                <a:tailEnd type="arrow" w="med" len="med"/>
              </a:ln>
            </p:spPr>
          </p:cxnSp>
          <p:cxnSp>
            <p:nvCxnSpPr>
              <p:cNvPr id="52" name="直接连接符 51"/>
              <p:cNvCxnSpPr/>
              <p:nvPr/>
            </p:nvCxnSpPr>
            <p:spPr>
              <a:xfrm>
                <a:off x="5938858" y="1864643"/>
                <a:ext cx="261525" cy="0"/>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53" name="圆角矩形 21"/>
              <p:cNvSpPr/>
              <p:nvPr/>
            </p:nvSpPr>
            <p:spPr>
              <a:xfrm>
                <a:off x="6469173" y="1640452"/>
                <a:ext cx="2978476" cy="40019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知觉偏差</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54" name="圆角矩形 23"/>
              <p:cNvSpPr/>
              <p:nvPr/>
            </p:nvSpPr>
            <p:spPr>
              <a:xfrm>
                <a:off x="6469173" y="2195690"/>
                <a:ext cx="2980897" cy="40019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归因理论</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56" name="圆角矩形 1"/>
              <p:cNvSpPr/>
              <p:nvPr/>
            </p:nvSpPr>
            <p:spPr>
              <a:xfrm>
                <a:off x="6469173" y="1085215"/>
                <a:ext cx="2978476" cy="40019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知觉的内涵</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78860" name="直接箭头连接符 33"/>
              <p:cNvCxnSpPr/>
              <p:nvPr/>
            </p:nvCxnSpPr>
            <p:spPr>
              <a:xfrm rot="-5400000">
                <a:off x="6315404" y="1069956"/>
                <a:ext cx="0" cy="428609"/>
              </a:xfrm>
              <a:prstGeom prst="straightConnector1">
                <a:avLst/>
              </a:prstGeom>
              <a:ln w="6350" cap="flat" cmpd="sng">
                <a:solidFill>
                  <a:srgbClr val="0D0D0D"/>
                </a:solidFill>
                <a:prstDash val="solid"/>
                <a:bevel/>
                <a:headEnd type="none" w="med" len="med"/>
                <a:tailEnd type="arrow" w="med" len="med"/>
              </a:ln>
            </p:spPr>
          </p:cxnSp>
        </p:grpSp>
      </p:grpSp>
      <p:sp>
        <p:nvSpPr>
          <p:cNvPr id="6" name="左大括号 5"/>
          <p:cNvSpPr/>
          <p:nvPr/>
        </p:nvSpPr>
        <p:spPr>
          <a:xfrm>
            <a:off x="4016375" y="1671638"/>
            <a:ext cx="406400" cy="2903538"/>
          </a:xfrm>
          <a:prstGeom prst="leftBrace">
            <a:avLst>
              <a:gd name="adj1" fmla="val 8333"/>
              <a:gd name="adj2" fmla="val 51861"/>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8862" name="矩形 6"/>
          <p:cNvSpPr/>
          <p:nvPr/>
        </p:nvSpPr>
        <p:spPr>
          <a:xfrm>
            <a:off x="4422775" y="1422400"/>
            <a:ext cx="1212850" cy="3279775"/>
          </a:xfrm>
          <a:prstGeom prst="rect">
            <a:avLst/>
          </a:prstGeom>
          <a:noFill/>
          <a:ln w="9525">
            <a:noFill/>
          </a:ln>
        </p:spPr>
        <p:txBody>
          <a:bodyPr anchor="t">
            <a:spAutoFit/>
          </a:bodyPr>
          <a:p>
            <a:pPr indent="0">
              <a:lnSpc>
                <a:spcPct val="150000"/>
              </a:lnSpc>
            </a:pPr>
            <a:r>
              <a:rPr lang="zh-CN" altLang="en-US" sz="2000" b="1" dirty="0">
                <a:latin typeface="华文楷体" panose="02010600040101010101" pitchFamily="2" charset="-122"/>
                <a:ea typeface="华文楷体" panose="02010600040101010101" pitchFamily="2" charset="-122"/>
              </a:rPr>
              <a:t>首因效应</a:t>
            </a:r>
            <a:endParaRPr lang="en-US" altLang="zh-CN" sz="2000" b="1" dirty="0">
              <a:latin typeface="华文楷体" panose="02010600040101010101" pitchFamily="2" charset="-122"/>
              <a:ea typeface="华文楷体" panose="02010600040101010101" pitchFamily="2" charset="-122"/>
            </a:endParaRPr>
          </a:p>
          <a:p>
            <a:pPr indent="0">
              <a:lnSpc>
                <a:spcPct val="150000"/>
              </a:lnSpc>
            </a:pPr>
            <a:r>
              <a:rPr lang="zh-CN" altLang="en-US" sz="2000" b="1" dirty="0">
                <a:latin typeface="华文楷体" panose="02010600040101010101" pitchFamily="2" charset="-122"/>
                <a:ea typeface="华文楷体" panose="02010600040101010101" pitchFamily="2" charset="-122"/>
              </a:rPr>
              <a:t>近因效应</a:t>
            </a:r>
            <a:endParaRPr lang="en-US" altLang="zh-CN" sz="2000" b="1" dirty="0">
              <a:latin typeface="华文楷体" panose="02010600040101010101" pitchFamily="2" charset="-122"/>
              <a:ea typeface="华文楷体" panose="02010600040101010101" pitchFamily="2" charset="-122"/>
            </a:endParaRPr>
          </a:p>
          <a:p>
            <a:pPr indent="0">
              <a:lnSpc>
                <a:spcPct val="150000"/>
              </a:lnSpc>
            </a:pPr>
            <a:r>
              <a:rPr lang="zh-CN" altLang="en-US" sz="2000" b="1" dirty="0">
                <a:latin typeface="华文楷体" panose="02010600040101010101" pitchFamily="2" charset="-122"/>
                <a:ea typeface="华文楷体" panose="02010600040101010101" pitchFamily="2" charset="-122"/>
              </a:rPr>
              <a:t>晕轮效应</a:t>
            </a:r>
            <a:endParaRPr lang="en-US" altLang="zh-CN" sz="2000" b="1" dirty="0">
              <a:latin typeface="华文楷体" panose="02010600040101010101" pitchFamily="2" charset="-122"/>
              <a:ea typeface="华文楷体" panose="02010600040101010101" pitchFamily="2" charset="-122"/>
            </a:endParaRPr>
          </a:p>
          <a:p>
            <a:pPr indent="0">
              <a:lnSpc>
                <a:spcPct val="150000"/>
              </a:lnSpc>
            </a:pPr>
            <a:r>
              <a:rPr lang="zh-CN" altLang="en-US" sz="2000" b="1" dirty="0">
                <a:latin typeface="华文楷体" panose="02010600040101010101" pitchFamily="2" charset="-122"/>
                <a:ea typeface="华文楷体" panose="02010600040101010101" pitchFamily="2" charset="-122"/>
              </a:rPr>
              <a:t>投射效应</a:t>
            </a:r>
            <a:endParaRPr lang="en-US" altLang="zh-CN" sz="2000" b="1" dirty="0">
              <a:latin typeface="华文楷体" panose="02010600040101010101" pitchFamily="2" charset="-122"/>
              <a:ea typeface="华文楷体" panose="02010600040101010101" pitchFamily="2" charset="-122"/>
            </a:endParaRPr>
          </a:p>
          <a:p>
            <a:pPr indent="0">
              <a:lnSpc>
                <a:spcPct val="150000"/>
              </a:lnSpc>
            </a:pPr>
            <a:r>
              <a:rPr lang="zh-CN" altLang="en-US" sz="2000" b="1" dirty="0">
                <a:latin typeface="华文楷体" panose="02010600040101010101" pitchFamily="2" charset="-122"/>
                <a:ea typeface="华文楷体" panose="02010600040101010101" pitchFamily="2" charset="-122"/>
              </a:rPr>
              <a:t>心理定势</a:t>
            </a:r>
            <a:endParaRPr lang="en-US" altLang="zh-CN" sz="2000" b="1" dirty="0">
              <a:latin typeface="华文楷体" panose="02010600040101010101" pitchFamily="2" charset="-122"/>
              <a:ea typeface="华文楷体" panose="02010600040101010101" pitchFamily="2" charset="-122"/>
            </a:endParaRPr>
          </a:p>
          <a:p>
            <a:pPr indent="0">
              <a:lnSpc>
                <a:spcPct val="150000"/>
              </a:lnSpc>
            </a:pPr>
            <a:r>
              <a:rPr lang="zh-CN" altLang="en-US" sz="2000" b="1" dirty="0">
                <a:latin typeface="华文楷体" panose="02010600040101010101" pitchFamily="2" charset="-122"/>
                <a:ea typeface="华文楷体" panose="02010600040101010101" pitchFamily="2" charset="-122"/>
              </a:rPr>
              <a:t>对比效应</a:t>
            </a:r>
            <a:endParaRPr lang="en-US" altLang="zh-CN" sz="2000" b="1" dirty="0">
              <a:latin typeface="华文楷体" panose="02010600040101010101" pitchFamily="2" charset="-122"/>
              <a:ea typeface="华文楷体" panose="02010600040101010101" pitchFamily="2" charset="-122"/>
            </a:endParaRPr>
          </a:p>
          <a:p>
            <a:pPr indent="0">
              <a:lnSpc>
                <a:spcPct val="150000"/>
              </a:lnSpc>
            </a:pPr>
            <a:r>
              <a:rPr lang="zh-CN" altLang="en-US" sz="2000" b="1" dirty="0">
                <a:latin typeface="华文楷体" panose="02010600040101010101" pitchFamily="2" charset="-122"/>
                <a:ea typeface="华文楷体" panose="02010600040101010101" pitchFamily="2" charset="-122"/>
              </a:rPr>
              <a:t>刻板效应    </a:t>
            </a:r>
            <a:endParaRPr lang="zh-CN" altLang="en-US" sz="2000" b="1" dirty="0">
              <a:latin typeface="华文楷体" panose="02010600040101010101" pitchFamily="2" charset="-122"/>
              <a:ea typeface="华文楷体" panose="02010600040101010101" pitchFamily="2" charset="-122"/>
            </a:endParaRPr>
          </a:p>
        </p:txBody>
      </p:sp>
      <p:sp>
        <p:nvSpPr>
          <p:cNvPr id="78863" name="矩形 7"/>
          <p:cNvSpPr/>
          <p:nvPr/>
        </p:nvSpPr>
        <p:spPr>
          <a:xfrm>
            <a:off x="1168400" y="4798695"/>
            <a:ext cx="9253855" cy="1291590"/>
          </a:xfrm>
          <a:prstGeom prst="rect">
            <a:avLst/>
          </a:prstGeom>
          <a:noFill/>
          <a:ln w="9525">
            <a:noFill/>
          </a:ln>
        </p:spPr>
        <p:txBody>
          <a:bodyPr wrap="square" anchor="t">
            <a:spAutoFit/>
          </a:bodyPr>
          <a:p>
            <a:pPr indent="0"/>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）当不同信息相互结合的时候，人们总会</a:t>
            </a:r>
            <a:r>
              <a:rPr lang="zh-CN" altLang="en-US" sz="2000" b="1" u="sng" dirty="0">
                <a:latin typeface="华文楷体" panose="02010600040101010101" pitchFamily="2" charset="-122"/>
                <a:ea typeface="华文楷体" panose="02010600040101010101" pitchFamily="2" charset="-122"/>
              </a:rPr>
              <a:t>倾向于关注最前面的信息</a:t>
            </a:r>
            <a:r>
              <a:rPr lang="zh-CN" altLang="en-US" dirty="0">
                <a:latin typeface="Verdana" panose="020B0604030504040204" pitchFamily="34" charset="0"/>
                <a:ea typeface="微软雅黑" panose="020B0503020204020204" pitchFamily="34" charset="-122"/>
              </a:rPr>
              <a:t>。      </a:t>
            </a:r>
            <a:r>
              <a:rPr lang="en-US" altLang="zh-CN" dirty="0">
                <a:latin typeface="Verdana" panose="020B0604030504040204" pitchFamily="34" charset="0"/>
                <a:ea typeface="微软雅黑" panose="020B0503020204020204" pitchFamily="34" charset="-122"/>
              </a:rPr>
              <a:t>【   】</a:t>
            </a:r>
            <a:endParaRPr lang="en-US" altLang="zh-CN" dirty="0">
              <a:latin typeface="Verdana" panose="020B0604030504040204" pitchFamily="34" charset="0"/>
              <a:ea typeface="微软雅黑" panose="020B0503020204020204" pitchFamily="34" charset="-122"/>
            </a:endParaRPr>
          </a:p>
          <a:p>
            <a:pPr indent="0"/>
            <a:endParaRPr lang="en-US" altLang="zh-CN" dirty="0">
              <a:latin typeface="Verdana" panose="020B0604030504040204" pitchFamily="34" charset="0"/>
              <a:ea typeface="微软雅黑" panose="020B0503020204020204" pitchFamily="34" charset="-122"/>
            </a:endParaRPr>
          </a:p>
          <a:p>
            <a:pPr indent="0"/>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）人们在知觉过程中，</a:t>
            </a:r>
            <a:r>
              <a:rPr lang="zh-CN" altLang="en-US" sz="2000" b="1" u="sng" dirty="0">
                <a:latin typeface="华文楷体" panose="02010600040101010101" pitchFamily="2" charset="-122"/>
                <a:ea typeface="华文楷体" panose="02010600040101010101" pitchFamily="2" charset="-122"/>
              </a:rPr>
              <a:t>最后给人留下的深刻印象会冲淡过去获得的印象</a:t>
            </a:r>
            <a:r>
              <a:rPr lang="zh-CN" altLang="en-US" sz="2000" dirty="0">
                <a:latin typeface="华文楷体" panose="02010600040101010101" pitchFamily="2" charset="-122"/>
                <a:ea typeface="华文楷体" panose="02010600040101010101" pitchFamily="2" charset="-122"/>
              </a:rPr>
              <a:t>，并对</a:t>
            </a:r>
            <a:endParaRPr lang="en-US" altLang="zh-CN" sz="2000" dirty="0">
              <a:latin typeface="华文楷体" panose="02010600040101010101" pitchFamily="2" charset="-122"/>
              <a:ea typeface="华文楷体" panose="02010600040101010101" pitchFamily="2" charset="-122"/>
            </a:endParaRPr>
          </a:p>
          <a:p>
            <a:pPr indent="0"/>
            <a:r>
              <a:rPr lang="en-US" altLang="zh-CN" sz="2000" dirty="0">
                <a:latin typeface="华文楷体" panose="02010600040101010101" pitchFamily="2" charset="-122"/>
                <a:ea typeface="华文楷体" panose="02010600040101010101" pitchFamily="2" charset="-122"/>
              </a:rPr>
              <a:t>          </a:t>
            </a:r>
            <a:r>
              <a:rPr lang="zh-CN" altLang="en-US" sz="2000" dirty="0">
                <a:latin typeface="华文楷体" panose="02010600040101010101" pitchFamily="2" charset="-122"/>
                <a:ea typeface="华文楷体" panose="02010600040101010101" pitchFamily="2" charset="-122"/>
              </a:rPr>
              <a:t>以后对该对象的社会知觉产生强烈的影响。                                              </a:t>
            </a:r>
            <a:r>
              <a:rPr lang="en-US" altLang="zh-CN" sz="2000" dirty="0">
                <a:latin typeface="华文楷体" panose="02010600040101010101" pitchFamily="2" charset="-122"/>
                <a:ea typeface="华文楷体" panose="02010600040101010101" pitchFamily="2" charset="-122"/>
              </a:rPr>
              <a:t>【    】</a:t>
            </a:r>
            <a:endParaRPr lang="zh-CN" altLang="en-US" sz="2000" dirty="0">
              <a:latin typeface="华文楷体" panose="02010600040101010101" pitchFamily="2" charset="-122"/>
              <a:ea typeface="华文楷体" panose="02010600040101010101" pitchFamily="2" charset="-122"/>
            </a:endParaRPr>
          </a:p>
        </p:txBody>
      </p:sp>
      <p:sp>
        <p:nvSpPr>
          <p:cNvPr id="2" name="文本占位符 1"/>
          <p:cNvSpPr/>
          <p:nvPr>
            <p:ph type="body" idx="13"/>
          </p:nvPr>
        </p:nvSpPr>
        <p:spPr/>
        <p:txBody>
          <a:bodyPr/>
          <a:p>
            <a:r>
              <a:rPr lang="en-US" altLang="zh-CN"/>
              <a:t>2.3.4 </a:t>
            </a:r>
            <a:r>
              <a:rPr lang="zh-CN" altLang="en-US"/>
              <a:t>知觉偏差</a:t>
            </a:r>
            <a:endParaRPr lang="zh-CN" altLang="en-US"/>
          </a:p>
        </p:txBody>
      </p:sp>
      <p:sp>
        <p:nvSpPr>
          <p:cNvPr id="4" name="文本框 3"/>
          <p:cNvSpPr txBox="1"/>
          <p:nvPr/>
        </p:nvSpPr>
        <p:spPr>
          <a:xfrm>
            <a:off x="0" y="-98425"/>
            <a:ext cx="3515360" cy="368300"/>
          </a:xfrm>
          <a:prstGeom prst="rect">
            <a:avLst/>
          </a:prstGeom>
          <a:noFill/>
        </p:spPr>
        <p:txBody>
          <a:bodyPr wrap="square" rtlCol="0" anchor="t">
            <a:spAutoFit/>
          </a:bodyPr>
          <a:p>
            <a:r>
              <a:rPr lang="zh-CN" altLang="en-US"/>
              <a:t>2.3.4 四、知觉偏差</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9874" name="组合 1"/>
          <p:cNvGrpSpPr/>
          <p:nvPr/>
        </p:nvGrpSpPr>
        <p:grpSpPr>
          <a:xfrm>
            <a:off x="0" y="2573338"/>
            <a:ext cx="4000500" cy="1144587"/>
            <a:chOff x="4634529" y="3147752"/>
            <a:chExt cx="4000079" cy="1144774"/>
          </a:xfrm>
        </p:grpSpPr>
        <p:sp>
          <p:nvSpPr>
            <p:cNvPr id="22" name="圆角矩形 11"/>
            <p:cNvSpPr/>
            <p:nvPr/>
          </p:nvSpPr>
          <p:spPr>
            <a:xfrm>
              <a:off x="4634529" y="3568508"/>
              <a:ext cx="1698446" cy="347720"/>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知觉与行为</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79876" name="组合 46"/>
            <p:cNvGrpSpPr/>
            <p:nvPr/>
          </p:nvGrpSpPr>
          <p:grpSpPr>
            <a:xfrm>
              <a:off x="6332185" y="3147752"/>
              <a:ext cx="2302423" cy="1144774"/>
              <a:chOff x="5937653" y="1085215"/>
              <a:chExt cx="3512417" cy="1510665"/>
            </a:xfrm>
          </p:grpSpPr>
          <p:cxnSp>
            <p:nvCxnSpPr>
              <p:cNvPr id="79877" name="直接箭头连接符 33"/>
              <p:cNvCxnSpPr/>
              <p:nvPr/>
            </p:nvCxnSpPr>
            <p:spPr>
              <a:xfrm rot="-5400000">
                <a:off x="6315406" y="1693925"/>
                <a:ext cx="0" cy="341434"/>
              </a:xfrm>
              <a:prstGeom prst="straightConnector1">
                <a:avLst/>
              </a:prstGeom>
              <a:ln w="6350" cap="flat" cmpd="sng">
                <a:solidFill>
                  <a:srgbClr val="0D0D0D"/>
                </a:solidFill>
                <a:prstDash val="solid"/>
                <a:bevel/>
                <a:headEnd type="none" w="med" len="med"/>
                <a:tailEnd type="arrow" w="med" len="med"/>
              </a:ln>
            </p:spPr>
          </p:cxnSp>
          <p:sp>
            <p:nvSpPr>
              <p:cNvPr id="49" name="直接连接符 31"/>
              <p:cNvSpPr>
                <a:spLocks noChangeShapeType="1"/>
              </p:cNvSpPr>
              <p:nvPr/>
            </p:nvSpPr>
            <p:spPr bwMode="auto">
              <a:xfrm rot="16200000" flipV="1">
                <a:off x="5557231" y="1800480"/>
                <a:ext cx="1194285" cy="19372"/>
              </a:xfrm>
              <a:prstGeom prst="line">
                <a:avLst/>
              </a:prstGeom>
              <a:noFill/>
              <a:ln w="6350">
                <a:solidFill>
                  <a:schemeClr val="tx1">
                    <a:lumMod val="95000"/>
                    <a:lumOff val="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cs"/>
                </a:endParaRPr>
              </a:p>
            </p:txBody>
          </p:sp>
          <p:cxnSp>
            <p:nvCxnSpPr>
              <p:cNvPr id="79879" name="直接箭头连接符 50"/>
              <p:cNvCxnSpPr/>
              <p:nvPr/>
            </p:nvCxnSpPr>
            <p:spPr>
              <a:xfrm rot="-5400000">
                <a:off x="6316618" y="2254752"/>
                <a:ext cx="0" cy="305112"/>
              </a:xfrm>
              <a:prstGeom prst="straightConnector1">
                <a:avLst/>
              </a:prstGeom>
              <a:ln w="6350" cap="flat" cmpd="sng">
                <a:solidFill>
                  <a:srgbClr val="0D0D0D"/>
                </a:solidFill>
                <a:prstDash val="solid"/>
                <a:bevel/>
                <a:headEnd type="none" w="med" len="med"/>
                <a:tailEnd type="arrow" w="med" len="med"/>
              </a:ln>
            </p:spPr>
          </p:cxnSp>
          <p:cxnSp>
            <p:nvCxnSpPr>
              <p:cNvPr id="52" name="直接连接符 51"/>
              <p:cNvCxnSpPr/>
              <p:nvPr/>
            </p:nvCxnSpPr>
            <p:spPr>
              <a:xfrm>
                <a:off x="5938858" y="1864643"/>
                <a:ext cx="261525" cy="0"/>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53" name="圆角矩形 21"/>
              <p:cNvSpPr/>
              <p:nvPr/>
            </p:nvSpPr>
            <p:spPr>
              <a:xfrm>
                <a:off x="6469173" y="1640452"/>
                <a:ext cx="2978476" cy="40019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知觉偏差</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54" name="圆角矩形 23"/>
              <p:cNvSpPr/>
              <p:nvPr/>
            </p:nvSpPr>
            <p:spPr>
              <a:xfrm>
                <a:off x="6469173" y="2195690"/>
                <a:ext cx="2980897" cy="40019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归因理论</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56" name="圆角矩形 1"/>
              <p:cNvSpPr/>
              <p:nvPr/>
            </p:nvSpPr>
            <p:spPr>
              <a:xfrm>
                <a:off x="6469173" y="1085215"/>
                <a:ext cx="2978476" cy="40019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知觉的内涵</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79884" name="直接箭头连接符 33"/>
              <p:cNvCxnSpPr/>
              <p:nvPr/>
            </p:nvCxnSpPr>
            <p:spPr>
              <a:xfrm rot="-5400000">
                <a:off x="6315404" y="1069956"/>
                <a:ext cx="0" cy="428609"/>
              </a:xfrm>
              <a:prstGeom prst="straightConnector1">
                <a:avLst/>
              </a:prstGeom>
              <a:ln w="6350" cap="flat" cmpd="sng">
                <a:solidFill>
                  <a:srgbClr val="0D0D0D"/>
                </a:solidFill>
                <a:prstDash val="solid"/>
                <a:bevel/>
                <a:headEnd type="none" w="med" len="med"/>
                <a:tailEnd type="arrow" w="med" len="med"/>
              </a:ln>
            </p:spPr>
          </p:cxnSp>
        </p:grpSp>
      </p:grpSp>
      <p:sp>
        <p:nvSpPr>
          <p:cNvPr id="6" name="左大括号 5"/>
          <p:cNvSpPr/>
          <p:nvPr/>
        </p:nvSpPr>
        <p:spPr>
          <a:xfrm>
            <a:off x="4016375" y="1671638"/>
            <a:ext cx="406400" cy="2903538"/>
          </a:xfrm>
          <a:prstGeom prst="leftBrace">
            <a:avLst>
              <a:gd name="adj1" fmla="val 8333"/>
              <a:gd name="adj2" fmla="val 51861"/>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9886" name="矩形 6"/>
          <p:cNvSpPr/>
          <p:nvPr/>
        </p:nvSpPr>
        <p:spPr>
          <a:xfrm>
            <a:off x="4422775" y="1422400"/>
            <a:ext cx="1212850" cy="3279775"/>
          </a:xfrm>
          <a:prstGeom prst="rect">
            <a:avLst/>
          </a:prstGeom>
          <a:noFill/>
          <a:ln w="9525">
            <a:noFill/>
          </a:ln>
        </p:spPr>
        <p:txBody>
          <a:bodyPr anchor="t">
            <a:spAutoFit/>
          </a:bodyPr>
          <a:p>
            <a:pPr indent="0">
              <a:lnSpc>
                <a:spcPct val="150000"/>
              </a:lnSpc>
            </a:pPr>
            <a:r>
              <a:rPr lang="zh-CN" altLang="en-US" sz="2000" b="1" dirty="0">
                <a:latin typeface="华文楷体" panose="02010600040101010101" pitchFamily="2" charset="-122"/>
                <a:ea typeface="华文楷体" panose="02010600040101010101" pitchFamily="2" charset="-122"/>
              </a:rPr>
              <a:t>首因效应</a:t>
            </a:r>
            <a:endParaRPr lang="en-US" altLang="zh-CN" sz="2000" b="1" dirty="0">
              <a:latin typeface="华文楷体" panose="02010600040101010101" pitchFamily="2" charset="-122"/>
              <a:ea typeface="华文楷体" panose="02010600040101010101" pitchFamily="2" charset="-122"/>
            </a:endParaRPr>
          </a:p>
          <a:p>
            <a:pPr indent="0">
              <a:lnSpc>
                <a:spcPct val="150000"/>
              </a:lnSpc>
            </a:pPr>
            <a:r>
              <a:rPr lang="zh-CN" altLang="en-US" sz="2000" b="1" dirty="0">
                <a:latin typeface="华文楷体" panose="02010600040101010101" pitchFamily="2" charset="-122"/>
                <a:ea typeface="华文楷体" panose="02010600040101010101" pitchFamily="2" charset="-122"/>
              </a:rPr>
              <a:t>近因效应</a:t>
            </a:r>
            <a:endParaRPr lang="en-US" altLang="zh-CN" sz="2000" b="1" dirty="0">
              <a:latin typeface="华文楷体" panose="02010600040101010101" pitchFamily="2" charset="-122"/>
              <a:ea typeface="华文楷体" panose="02010600040101010101" pitchFamily="2" charset="-122"/>
            </a:endParaRPr>
          </a:p>
          <a:p>
            <a:pPr indent="0">
              <a:lnSpc>
                <a:spcPct val="150000"/>
              </a:lnSpc>
            </a:pPr>
            <a:r>
              <a:rPr lang="zh-CN" altLang="en-US" sz="2000" b="1" dirty="0">
                <a:latin typeface="华文楷体" panose="02010600040101010101" pitchFamily="2" charset="-122"/>
                <a:ea typeface="华文楷体" panose="02010600040101010101" pitchFamily="2" charset="-122"/>
              </a:rPr>
              <a:t>晕轮效应</a:t>
            </a:r>
            <a:endParaRPr lang="en-US" altLang="zh-CN" sz="2000" b="1" dirty="0">
              <a:latin typeface="华文楷体" panose="02010600040101010101" pitchFamily="2" charset="-122"/>
              <a:ea typeface="华文楷体" panose="02010600040101010101" pitchFamily="2" charset="-122"/>
            </a:endParaRPr>
          </a:p>
          <a:p>
            <a:pPr indent="0">
              <a:lnSpc>
                <a:spcPct val="150000"/>
              </a:lnSpc>
            </a:pPr>
            <a:r>
              <a:rPr lang="zh-CN" altLang="en-US" sz="2000" b="1" dirty="0">
                <a:latin typeface="华文楷体" panose="02010600040101010101" pitchFamily="2" charset="-122"/>
                <a:ea typeface="华文楷体" panose="02010600040101010101" pitchFamily="2" charset="-122"/>
              </a:rPr>
              <a:t>投射效应</a:t>
            </a:r>
            <a:endParaRPr lang="en-US" altLang="zh-CN" sz="2000" b="1" dirty="0">
              <a:latin typeface="华文楷体" panose="02010600040101010101" pitchFamily="2" charset="-122"/>
              <a:ea typeface="华文楷体" panose="02010600040101010101" pitchFamily="2" charset="-122"/>
            </a:endParaRPr>
          </a:p>
          <a:p>
            <a:pPr indent="0">
              <a:lnSpc>
                <a:spcPct val="150000"/>
              </a:lnSpc>
            </a:pPr>
            <a:r>
              <a:rPr lang="zh-CN" altLang="en-US" sz="2000" b="1" dirty="0">
                <a:latin typeface="华文楷体" panose="02010600040101010101" pitchFamily="2" charset="-122"/>
                <a:ea typeface="华文楷体" panose="02010600040101010101" pitchFamily="2" charset="-122"/>
              </a:rPr>
              <a:t>心理定势</a:t>
            </a:r>
            <a:endParaRPr lang="en-US" altLang="zh-CN" sz="2000" b="1" dirty="0">
              <a:latin typeface="华文楷体" panose="02010600040101010101" pitchFamily="2" charset="-122"/>
              <a:ea typeface="华文楷体" panose="02010600040101010101" pitchFamily="2" charset="-122"/>
            </a:endParaRPr>
          </a:p>
          <a:p>
            <a:pPr indent="0">
              <a:lnSpc>
                <a:spcPct val="150000"/>
              </a:lnSpc>
            </a:pPr>
            <a:r>
              <a:rPr lang="zh-CN" altLang="en-US" sz="2000" b="1" dirty="0">
                <a:latin typeface="华文楷体" panose="02010600040101010101" pitchFamily="2" charset="-122"/>
                <a:ea typeface="华文楷体" panose="02010600040101010101" pitchFamily="2" charset="-122"/>
              </a:rPr>
              <a:t>对比效应</a:t>
            </a:r>
            <a:endParaRPr lang="en-US" altLang="zh-CN" sz="2000" b="1" dirty="0">
              <a:latin typeface="华文楷体" panose="02010600040101010101" pitchFamily="2" charset="-122"/>
              <a:ea typeface="华文楷体" panose="02010600040101010101" pitchFamily="2" charset="-122"/>
            </a:endParaRPr>
          </a:p>
          <a:p>
            <a:pPr indent="0">
              <a:lnSpc>
                <a:spcPct val="150000"/>
              </a:lnSpc>
            </a:pPr>
            <a:r>
              <a:rPr lang="zh-CN" altLang="en-US" sz="2000" b="1" dirty="0">
                <a:latin typeface="华文楷体" panose="02010600040101010101" pitchFamily="2" charset="-122"/>
                <a:ea typeface="华文楷体" panose="02010600040101010101" pitchFamily="2" charset="-122"/>
              </a:rPr>
              <a:t>刻板效应    </a:t>
            </a:r>
            <a:endParaRPr lang="zh-CN" altLang="en-US" sz="2000" b="1" dirty="0">
              <a:latin typeface="华文楷体" panose="02010600040101010101" pitchFamily="2" charset="-122"/>
              <a:ea typeface="华文楷体" panose="02010600040101010101" pitchFamily="2" charset="-122"/>
            </a:endParaRPr>
          </a:p>
        </p:txBody>
      </p:sp>
      <p:sp>
        <p:nvSpPr>
          <p:cNvPr id="79887" name="矩形 7"/>
          <p:cNvSpPr/>
          <p:nvPr/>
        </p:nvSpPr>
        <p:spPr>
          <a:xfrm>
            <a:off x="735013" y="4852988"/>
            <a:ext cx="10010775" cy="1016000"/>
          </a:xfrm>
          <a:prstGeom prst="rect">
            <a:avLst/>
          </a:prstGeom>
          <a:noFill/>
          <a:ln w="9525">
            <a:noFill/>
          </a:ln>
        </p:spPr>
        <p:txBody>
          <a:bodyPr anchor="t">
            <a:spAutoFit/>
          </a:bodyPr>
          <a:p>
            <a:pPr indent="0"/>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）当不同信息相互结合的时候，人们总会倾向于关注最前面的信息</a:t>
            </a:r>
            <a:r>
              <a:rPr lang="zh-CN" altLang="en-US" dirty="0">
                <a:latin typeface="Verdana" panose="020B0604030504040204" pitchFamily="34" charset="0"/>
                <a:ea typeface="微软雅黑" panose="020B0503020204020204" pitchFamily="34" charset="-122"/>
              </a:rPr>
              <a:t>。</a:t>
            </a:r>
            <a:r>
              <a:rPr lang="en-US" altLang="zh-CN" sz="2000" dirty="0">
                <a:latin typeface="Verdana" panose="020B0604030504040204" pitchFamily="34" charset="0"/>
                <a:ea typeface="微软雅黑" panose="020B0503020204020204" pitchFamily="34" charset="-122"/>
              </a:rPr>
              <a:t>【</a:t>
            </a:r>
            <a:r>
              <a:rPr lang="zh-CN" altLang="en-US" sz="2000" b="1" dirty="0">
                <a:solidFill>
                  <a:srgbClr val="FF0000"/>
                </a:solidFill>
                <a:latin typeface="华文楷体" panose="02010600040101010101" pitchFamily="2" charset="-122"/>
                <a:ea typeface="华文楷体" panose="02010600040101010101" pitchFamily="2" charset="-122"/>
              </a:rPr>
              <a:t>首因效应</a:t>
            </a:r>
            <a:r>
              <a:rPr lang="en-US" altLang="zh-CN" sz="2000" dirty="0">
                <a:latin typeface="Verdana" panose="020B0604030504040204" pitchFamily="34" charset="0"/>
                <a:ea typeface="微软雅黑" panose="020B0503020204020204" pitchFamily="34" charset="-122"/>
              </a:rPr>
              <a:t>】</a:t>
            </a:r>
            <a:endParaRPr lang="en-US" altLang="zh-CN" sz="2000" dirty="0">
              <a:latin typeface="Verdana" panose="020B0604030504040204" pitchFamily="34" charset="0"/>
              <a:ea typeface="微软雅黑" panose="020B0503020204020204" pitchFamily="34" charset="-122"/>
            </a:endParaRPr>
          </a:p>
          <a:p>
            <a:pPr indent="0"/>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）人们在知觉过程中，最后给人留下的深刻印象会冲淡过去获得的印象，并对</a:t>
            </a:r>
            <a:endParaRPr lang="en-US" altLang="zh-CN" sz="2000" dirty="0">
              <a:latin typeface="华文楷体" panose="02010600040101010101" pitchFamily="2" charset="-122"/>
              <a:ea typeface="华文楷体" panose="02010600040101010101" pitchFamily="2" charset="-122"/>
            </a:endParaRPr>
          </a:p>
          <a:p>
            <a:pPr indent="0"/>
            <a:r>
              <a:rPr lang="en-US" altLang="zh-CN" sz="2000" dirty="0">
                <a:latin typeface="华文楷体" panose="02010600040101010101" pitchFamily="2" charset="-122"/>
                <a:ea typeface="华文楷体" panose="02010600040101010101" pitchFamily="2" charset="-122"/>
              </a:rPr>
              <a:t>          </a:t>
            </a:r>
            <a:r>
              <a:rPr lang="zh-CN" altLang="en-US" sz="2000" dirty="0">
                <a:latin typeface="华文楷体" panose="02010600040101010101" pitchFamily="2" charset="-122"/>
                <a:ea typeface="华文楷体" panose="02010600040101010101" pitchFamily="2" charset="-122"/>
              </a:rPr>
              <a:t>以后对该对象的社会知觉产生强烈的影响。                                       </a:t>
            </a:r>
            <a:r>
              <a:rPr lang="en-US" altLang="zh-CN" sz="2000" dirty="0">
                <a:latin typeface="华文楷体" panose="02010600040101010101" pitchFamily="2" charset="-122"/>
                <a:ea typeface="华文楷体" panose="02010600040101010101" pitchFamily="2" charset="-122"/>
              </a:rPr>
              <a:t>【</a:t>
            </a:r>
            <a:r>
              <a:rPr lang="zh-CN" altLang="en-US" sz="2000" b="1" dirty="0">
                <a:solidFill>
                  <a:srgbClr val="FF0000"/>
                </a:solidFill>
                <a:latin typeface="华文楷体" panose="02010600040101010101" pitchFamily="2" charset="-122"/>
                <a:ea typeface="华文楷体" panose="02010600040101010101" pitchFamily="2" charset="-122"/>
              </a:rPr>
              <a:t>近因效应</a:t>
            </a:r>
            <a:r>
              <a:rPr lang="en-US" altLang="zh-CN" sz="2000" dirty="0">
                <a:latin typeface="华文楷体" panose="02010600040101010101" pitchFamily="2" charset="-122"/>
                <a:ea typeface="华文楷体" panose="02010600040101010101" pitchFamily="2" charset="-122"/>
              </a:rPr>
              <a:t>】</a:t>
            </a:r>
            <a:endParaRPr lang="zh-CN" altLang="en-US" sz="2000" dirty="0">
              <a:latin typeface="华文楷体" panose="02010600040101010101" pitchFamily="2" charset="-122"/>
              <a:ea typeface="华文楷体" panose="02010600040101010101" pitchFamily="2" charset="-122"/>
            </a:endParaRPr>
          </a:p>
        </p:txBody>
      </p:sp>
      <p:sp>
        <p:nvSpPr>
          <p:cNvPr id="3" name="文本占位符 2"/>
          <p:cNvSpPr/>
          <p:nvPr>
            <p:ph type="body" idx="13"/>
          </p:nvPr>
        </p:nvSpPr>
        <p:spPr/>
        <p:txBody>
          <a:bodyPr/>
          <a:p>
            <a:r>
              <a:rPr lang="en-US" altLang="zh-CN"/>
              <a:t>2.3.4 </a:t>
            </a:r>
            <a:r>
              <a:rPr lang="zh-CN" altLang="en-US"/>
              <a:t>知觉偏差</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文本占位符 2"/>
          <p:cNvSpPr>
            <a:spLocks noGrp="1"/>
          </p:cNvSpPr>
          <p:nvPr>
            <p:ph type="body" idx="13"/>
          </p:nvPr>
        </p:nvSpPr>
        <p:spPr bwMode="auto">
          <a:xfrm>
            <a:off x="1082675" y="269875"/>
            <a:ext cx="6973888" cy="815975"/>
          </a:xfrm>
          <a:noFill/>
          <a:extLst>
            <a:ext uri="{909E8E84-426E-40DD-AFC4-6F175D3DCCD1}">
              <a14:hiddenFill xmlns:a14="http://schemas.microsoft.com/office/drawing/2010/main">
                <a:solidFill>
                  <a:srgbClr val="FFFFFF"/>
                </a:solidFill>
              </a14:hiddenFill>
            </a:ext>
          </a:extLst>
        </p:spPr>
        <p:txBody>
          <a:bodyPr lIns="91440" tIns="45720" rIns="91440" bIns="45720" anchor="t"/>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defTabSz="914400">
              <a:buClrTx/>
              <a:buSzTx/>
              <a:buFontTx/>
              <a:defRPr/>
            </a:pPr>
            <a:r>
              <a:rPr lang="en-US" altLang="zh-CN" sz="36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知识框架</a:t>
            </a:r>
            <a:endParaRPr lang="en-US" altLang="zh-CN" sz="36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grpSp>
        <p:nvGrpSpPr>
          <p:cNvPr id="2" name="组合 1"/>
          <p:cNvGrpSpPr/>
          <p:nvPr/>
        </p:nvGrpSpPr>
        <p:grpSpPr>
          <a:xfrm>
            <a:off x="1082675" y="2005667"/>
            <a:ext cx="8689023" cy="3652150"/>
            <a:chOff x="0" y="2741"/>
            <a:chExt cx="13684" cy="5751"/>
          </a:xfrm>
        </p:grpSpPr>
        <p:grpSp>
          <p:nvGrpSpPr>
            <p:cNvPr id="75778" name="组合 4"/>
            <p:cNvGrpSpPr/>
            <p:nvPr/>
          </p:nvGrpSpPr>
          <p:grpSpPr>
            <a:xfrm>
              <a:off x="0" y="2741"/>
              <a:ext cx="9973" cy="5751"/>
              <a:chOff x="1178349" y="1381754"/>
              <a:chExt cx="6333237" cy="3652228"/>
            </a:xfrm>
          </p:grpSpPr>
          <p:grpSp>
            <p:nvGrpSpPr>
              <p:cNvPr id="75779" name="组合 3"/>
              <p:cNvGrpSpPr/>
              <p:nvPr/>
            </p:nvGrpSpPr>
            <p:grpSpPr>
              <a:xfrm>
                <a:off x="1178349" y="1381754"/>
                <a:ext cx="6333237" cy="3652228"/>
                <a:chOff x="1178350" y="1381754"/>
                <a:chExt cx="7567840" cy="3652228"/>
              </a:xfrm>
            </p:grpSpPr>
            <p:grpSp>
              <p:nvGrpSpPr>
                <p:cNvPr id="75780" name="组合 8"/>
                <p:cNvGrpSpPr/>
                <p:nvPr/>
              </p:nvGrpSpPr>
              <p:grpSpPr>
                <a:xfrm>
                  <a:off x="1178350" y="1381754"/>
                  <a:ext cx="7567840" cy="3652228"/>
                  <a:chOff x="1819373" y="1676741"/>
                  <a:chExt cx="7652385" cy="3413760"/>
                </a:xfrm>
              </p:grpSpPr>
              <p:cxnSp>
                <p:nvCxnSpPr>
                  <p:cNvPr id="7" name="曲线连接符 6"/>
                  <p:cNvCxnSpPr>
                    <a:stCxn id="27" idx="3"/>
                    <a:endCxn id="8" idx="1"/>
                  </p:cNvCxnSpPr>
                  <p:nvPr/>
                </p:nvCxnSpPr>
                <p:spPr>
                  <a:xfrm flipV="1">
                    <a:off x="4412819" y="1930466"/>
                    <a:ext cx="663707" cy="1600214"/>
                  </a:xfrm>
                  <a:prstGeom prst="curvedConnector3">
                    <a:avLst>
                      <a:gd name="adj1" fmla="val 50058"/>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75782" name="组合 13"/>
                  <p:cNvGrpSpPr/>
                  <p:nvPr/>
                </p:nvGrpSpPr>
                <p:grpSpPr>
                  <a:xfrm>
                    <a:off x="1819373" y="1676741"/>
                    <a:ext cx="7652385" cy="3413760"/>
                    <a:chOff x="1297" y="2620"/>
                    <a:chExt cx="12051" cy="5376"/>
                  </a:xfrm>
                </p:grpSpPr>
                <p:sp>
                  <p:nvSpPr>
                    <p:cNvPr id="27" name="圆角矩形 26"/>
                    <p:cNvSpPr/>
                    <p:nvPr/>
                  </p:nvSpPr>
                  <p:spPr>
                    <a:xfrm>
                      <a:off x="1297" y="4982"/>
                      <a:ext cx="4084" cy="1115"/>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ts val="3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第二章  </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a:p>
                      <a:pPr marL="0" marR="0" lvl="0" indent="0" algn="ctr" defTabSz="914400" rtl="0" eaLnBrk="1" fontAlgn="auto" latinLnBrk="0" hangingPunct="1">
                        <a:lnSpc>
                          <a:spcPts val="3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个性心理与行为</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43" name="圆角矩形 42"/>
                    <p:cNvSpPr/>
                    <p:nvPr/>
                  </p:nvSpPr>
                  <p:spPr>
                    <a:xfrm>
                      <a:off x="6426" y="3900"/>
                      <a:ext cx="6921" cy="797"/>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价值观、态度与行为</a:t>
                      </a:r>
                      <a:endParaRPr kumimoji="0" lang="zh-CN" altLang="en-US" sz="2000" b="0" i="0" u="none" strike="noStrike" kern="1200" cap="none" spc="-4"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8" name="圆角矩形 7"/>
                    <p:cNvSpPr/>
                    <p:nvPr/>
                  </p:nvSpPr>
                  <p:spPr>
                    <a:xfrm>
                      <a:off x="6426" y="2620"/>
                      <a:ext cx="6918" cy="797"/>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需要、动机与行为</a:t>
                      </a:r>
                      <a:endParaRPr kumimoji="0" lang="zh-CN" altLang="en-US" sz="2000" b="0" i="0" u="none" strike="noStrike" kern="1200" cap="none" spc="-4"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10" name="曲线连接符 9"/>
                    <p:cNvCxnSpPr>
                      <a:stCxn id="27" idx="3"/>
                      <a:endCxn id="43" idx="1"/>
                    </p:cNvCxnSpPr>
                    <p:nvPr/>
                  </p:nvCxnSpPr>
                  <p:spPr>
                    <a:xfrm flipV="1">
                      <a:off x="5381" y="4299"/>
                      <a:ext cx="1045" cy="1240"/>
                    </a:xfrm>
                    <a:prstGeom prst="curvedConnector3">
                      <a:avLst>
                        <a:gd name="adj1" fmla="val 50058"/>
                      </a:avLst>
                    </a:prstGeom>
                    <a:noFill/>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6430" y="7288"/>
                      <a:ext cx="6918" cy="708"/>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组织承诺与组织公民行为</a:t>
                      </a:r>
                      <a:endParaRPr kumimoji="0" lang="zh-CN" altLang="en-US" sz="2000" b="0" i="0" u="none" strike="noStrike" kern="1200" cap="none" spc="-4"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13" name="曲线连接符 12"/>
                    <p:cNvCxnSpPr>
                      <a:stCxn id="27" idx="3"/>
                      <a:endCxn id="12" idx="1"/>
                    </p:cNvCxnSpPr>
                    <p:nvPr/>
                  </p:nvCxnSpPr>
                  <p:spPr>
                    <a:xfrm>
                      <a:off x="5381" y="5540"/>
                      <a:ext cx="1049" cy="2103"/>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sp>
              <p:nvSpPr>
                <p:cNvPr id="22" name="圆角矩形 11"/>
                <p:cNvSpPr/>
                <p:nvPr/>
              </p:nvSpPr>
              <p:spPr>
                <a:xfrm>
                  <a:off x="4401415" y="3078491"/>
                  <a:ext cx="4344213" cy="479435"/>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知觉与行为</a:t>
                  </a:r>
                  <a:endParaRPr kumimoji="0" lang="zh-CN" altLang="en-US" sz="2000" b="0" i="0" u="none" strike="noStrike" kern="1200" cap="none" spc="-4"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23" name="曲线连接符 12"/>
                <p:cNvCxnSpPr>
                  <a:stCxn id="27" idx="3"/>
                  <a:endCxn id="22" idx="1"/>
                </p:cNvCxnSpPr>
                <p:nvPr/>
              </p:nvCxnSpPr>
              <p:spPr>
                <a:xfrm flipV="1">
                  <a:off x="3743143" y="3318209"/>
                  <a:ext cx="658272" cy="47626"/>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4" name="圆角矩形 11"/>
                <p:cNvSpPr/>
                <p:nvPr/>
              </p:nvSpPr>
              <p:spPr>
                <a:xfrm>
                  <a:off x="4401415" y="3829395"/>
                  <a:ext cx="4344213" cy="479435"/>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个性与行为</a:t>
                  </a:r>
                  <a:endParaRPr kumimoji="0" lang="zh-CN" altLang="en-US" sz="2000" b="0" i="0" u="none" strike="noStrike" kern="1200" cap="none" spc="-4"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cxnSp>
            <p:nvCxnSpPr>
              <p:cNvPr id="25" name="曲线连接符 12"/>
              <p:cNvCxnSpPr>
                <a:stCxn id="27" idx="3"/>
                <a:endCxn id="24" idx="1"/>
              </p:cNvCxnSpPr>
              <p:nvPr/>
            </p:nvCxnSpPr>
            <p:spPr>
              <a:xfrm>
                <a:off x="3324726" y="3365835"/>
                <a:ext cx="550883" cy="703278"/>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75815" name="组合 46"/>
            <p:cNvGrpSpPr/>
            <p:nvPr/>
          </p:nvGrpSpPr>
          <p:grpSpPr>
            <a:xfrm>
              <a:off x="10059" y="4856"/>
              <a:ext cx="3625" cy="1802"/>
              <a:chOff x="5937653" y="1085215"/>
              <a:chExt cx="3512417" cy="1510665"/>
            </a:xfrm>
          </p:grpSpPr>
          <p:cxnSp>
            <p:nvCxnSpPr>
              <p:cNvPr id="75816" name="直接箭头连接符 33"/>
              <p:cNvCxnSpPr>
                <a:stCxn id="27" idx="3"/>
                <a:endCxn id="24" idx="1"/>
              </p:cNvCxnSpPr>
              <p:nvPr/>
            </p:nvCxnSpPr>
            <p:spPr>
              <a:xfrm rot="-5400000">
                <a:off x="6314327" y="1693866"/>
                <a:ext cx="0" cy="341553"/>
              </a:xfrm>
              <a:prstGeom prst="straightConnector1">
                <a:avLst/>
              </a:prstGeom>
              <a:ln w="6350" cap="flat" cmpd="sng">
                <a:solidFill>
                  <a:srgbClr val="0D0D0D"/>
                </a:solidFill>
                <a:prstDash val="solid"/>
                <a:bevel/>
                <a:headEnd type="none" w="med" len="med"/>
                <a:tailEnd type="arrow" w="med" len="med"/>
              </a:ln>
            </p:spPr>
          </p:cxnSp>
          <p:sp>
            <p:nvSpPr>
              <p:cNvPr id="49" name="直接连接符 31"/>
              <p:cNvSpPr>
                <a:spLocks noChangeShapeType="1"/>
              </p:cNvSpPr>
              <p:nvPr/>
            </p:nvSpPr>
            <p:spPr bwMode="auto">
              <a:xfrm rot="16200000" flipV="1">
                <a:off x="5556098" y="1800476"/>
                <a:ext cx="1194285" cy="19379"/>
              </a:xfrm>
              <a:prstGeom prst="line">
                <a:avLst/>
              </a:prstGeom>
              <a:noFill/>
              <a:ln w="6350">
                <a:solidFill>
                  <a:schemeClr val="tx1">
                    <a:lumMod val="95000"/>
                    <a:lumOff val="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cs"/>
                </a:endParaRPr>
              </a:p>
            </p:txBody>
          </p:sp>
          <p:cxnSp>
            <p:nvCxnSpPr>
              <p:cNvPr id="75818" name="直接箭头连接符 50"/>
              <p:cNvCxnSpPr>
                <a:stCxn id="27" idx="3"/>
                <a:endCxn id="24" idx="1"/>
              </p:cNvCxnSpPr>
              <p:nvPr/>
            </p:nvCxnSpPr>
            <p:spPr>
              <a:xfrm rot="-5400000">
                <a:off x="6315539" y="2254699"/>
                <a:ext cx="0" cy="305217"/>
              </a:xfrm>
              <a:prstGeom prst="straightConnector1">
                <a:avLst/>
              </a:prstGeom>
              <a:ln w="6350" cap="flat" cmpd="sng">
                <a:solidFill>
                  <a:srgbClr val="0D0D0D"/>
                </a:solidFill>
                <a:prstDash val="solid"/>
                <a:bevel/>
                <a:headEnd type="none" w="med" len="med"/>
                <a:tailEnd type="arrow" w="med" len="med"/>
              </a:ln>
            </p:spPr>
          </p:cxnSp>
          <p:cxnSp>
            <p:nvCxnSpPr>
              <p:cNvPr id="52" name="直接连接符 51"/>
              <p:cNvCxnSpPr>
                <a:stCxn id="27" idx="3"/>
                <a:endCxn id="24" idx="1"/>
              </p:cNvCxnSpPr>
              <p:nvPr/>
            </p:nvCxnSpPr>
            <p:spPr>
              <a:xfrm>
                <a:off x="5937653" y="1864643"/>
                <a:ext cx="261615" cy="0"/>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53" name="圆角矩形 21"/>
              <p:cNvSpPr/>
              <p:nvPr/>
            </p:nvSpPr>
            <p:spPr>
              <a:xfrm>
                <a:off x="6468148" y="1640452"/>
                <a:ext cx="2979499" cy="40019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知觉偏差</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54" name="圆角矩形 23"/>
              <p:cNvSpPr/>
              <p:nvPr/>
            </p:nvSpPr>
            <p:spPr>
              <a:xfrm>
                <a:off x="6468148" y="2195690"/>
                <a:ext cx="2981922" cy="40019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归因理论</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56" name="圆角矩形 1"/>
              <p:cNvSpPr/>
              <p:nvPr/>
            </p:nvSpPr>
            <p:spPr>
              <a:xfrm>
                <a:off x="6468148" y="1085215"/>
                <a:ext cx="2979499" cy="40019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知觉的内涵</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75823" name="直接箭头连接符 33"/>
              <p:cNvCxnSpPr>
                <a:stCxn id="27" idx="3"/>
                <a:endCxn id="24" idx="1"/>
              </p:cNvCxnSpPr>
              <p:nvPr/>
            </p:nvCxnSpPr>
            <p:spPr>
              <a:xfrm rot="-5400000">
                <a:off x="6314329" y="1069883"/>
                <a:ext cx="0" cy="428758"/>
              </a:xfrm>
              <a:prstGeom prst="straightConnector1">
                <a:avLst/>
              </a:prstGeom>
              <a:ln w="6350" cap="flat" cmpd="sng">
                <a:solidFill>
                  <a:srgbClr val="0D0D0D"/>
                </a:solidFill>
                <a:prstDash val="solid"/>
                <a:bevel/>
                <a:headEnd type="none" w="med" len="med"/>
                <a:tailEnd type="arrow" w="med" len="med"/>
              </a:ln>
            </p:spPr>
          </p:cxn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0898" name="组合 3"/>
          <p:cNvGrpSpPr/>
          <p:nvPr/>
        </p:nvGrpSpPr>
        <p:grpSpPr>
          <a:xfrm>
            <a:off x="7903210" y="-50800"/>
            <a:ext cx="4282440" cy="2353310"/>
            <a:chOff x="352479" y="1422519"/>
            <a:chExt cx="5282484" cy="4337811"/>
          </a:xfrm>
        </p:grpSpPr>
        <p:grpSp>
          <p:nvGrpSpPr>
            <p:cNvPr id="80899" name="组合 1"/>
            <p:cNvGrpSpPr/>
            <p:nvPr/>
          </p:nvGrpSpPr>
          <p:grpSpPr>
            <a:xfrm>
              <a:off x="352479" y="2573808"/>
              <a:ext cx="3647600" cy="1144774"/>
              <a:chOff x="4987008" y="3147752"/>
              <a:chExt cx="3647600" cy="1144774"/>
            </a:xfrm>
          </p:grpSpPr>
          <p:sp>
            <p:nvSpPr>
              <p:cNvPr id="22" name="圆角矩形 11"/>
              <p:cNvSpPr/>
              <p:nvPr/>
            </p:nvSpPr>
            <p:spPr>
              <a:xfrm>
                <a:off x="4987008" y="3566785"/>
                <a:ext cx="1346469" cy="347634"/>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知觉与行为</a:t>
                </a:r>
                <a:endPar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80901" name="组合 46"/>
              <p:cNvGrpSpPr/>
              <p:nvPr/>
            </p:nvGrpSpPr>
            <p:grpSpPr>
              <a:xfrm>
                <a:off x="6332185" y="3147752"/>
                <a:ext cx="2302423" cy="1144774"/>
                <a:chOff x="5937653" y="1085215"/>
                <a:chExt cx="3512417" cy="1510665"/>
              </a:xfrm>
            </p:grpSpPr>
            <p:cxnSp>
              <p:nvCxnSpPr>
                <p:cNvPr id="80902" name="直接箭头连接符 33"/>
                <p:cNvCxnSpPr/>
                <p:nvPr/>
              </p:nvCxnSpPr>
              <p:spPr>
                <a:xfrm rot="-5400000">
                  <a:off x="6317518" y="1695111"/>
                  <a:ext cx="0" cy="340632"/>
                </a:xfrm>
                <a:prstGeom prst="straightConnector1">
                  <a:avLst/>
                </a:prstGeom>
                <a:ln w="6350" cap="flat" cmpd="sng">
                  <a:solidFill>
                    <a:srgbClr val="0D0D0D"/>
                  </a:solidFill>
                  <a:prstDash val="solid"/>
                  <a:bevel/>
                  <a:headEnd type="none" w="med" len="med"/>
                  <a:tailEnd type="arrow" w="med" len="med"/>
                </a:ln>
              </p:spPr>
            </p:cxnSp>
            <p:sp>
              <p:nvSpPr>
                <p:cNvPr id="49" name="直接连接符 31"/>
                <p:cNvSpPr>
                  <a:spLocks noChangeShapeType="1"/>
                </p:cNvSpPr>
                <p:nvPr/>
              </p:nvSpPr>
              <p:spPr bwMode="auto">
                <a:xfrm rot="16200000" flipV="1">
                  <a:off x="5560546" y="1800904"/>
                  <a:ext cx="1191890" cy="18580"/>
                </a:xfrm>
                <a:prstGeom prst="line">
                  <a:avLst/>
                </a:prstGeom>
                <a:noFill/>
                <a:ln w="6350">
                  <a:solidFill>
                    <a:schemeClr val="tx1">
                      <a:lumMod val="95000"/>
                      <a:lumOff val="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cxnSp>
              <p:nvCxnSpPr>
                <p:cNvPr id="80904" name="直接箭头连接符 50"/>
                <p:cNvCxnSpPr/>
                <p:nvPr/>
              </p:nvCxnSpPr>
              <p:spPr>
                <a:xfrm rot="-5400000">
                  <a:off x="6317518" y="2254402"/>
                  <a:ext cx="0" cy="303472"/>
                </a:xfrm>
                <a:prstGeom prst="straightConnector1">
                  <a:avLst/>
                </a:prstGeom>
                <a:ln w="6350" cap="flat" cmpd="sng">
                  <a:solidFill>
                    <a:srgbClr val="0D0D0D"/>
                  </a:solidFill>
                  <a:prstDash val="solid"/>
                  <a:bevel/>
                  <a:headEnd type="none" w="med" len="med"/>
                  <a:tailEnd type="arrow" w="med" len="med"/>
                </a:ln>
              </p:spPr>
            </p:cxnSp>
            <p:cxnSp>
              <p:nvCxnSpPr>
                <p:cNvPr id="52" name="直接连接符 51"/>
                <p:cNvCxnSpPr/>
                <p:nvPr/>
              </p:nvCxnSpPr>
              <p:spPr>
                <a:xfrm>
                  <a:off x="5939727" y="1865428"/>
                  <a:ext cx="260119" cy="0"/>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53" name="圆角矩形 21"/>
                <p:cNvSpPr/>
                <p:nvPr/>
              </p:nvSpPr>
              <p:spPr>
                <a:xfrm>
                  <a:off x="6469253" y="1638678"/>
                  <a:ext cx="2978979" cy="401173"/>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知觉偏差</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54" name="圆角矩形 23"/>
                <p:cNvSpPr/>
                <p:nvPr/>
              </p:nvSpPr>
              <p:spPr>
                <a:xfrm>
                  <a:off x="6469253" y="2193924"/>
                  <a:ext cx="2982077" cy="401173"/>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归因理论</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56" name="圆角矩形 1"/>
                <p:cNvSpPr/>
                <p:nvPr/>
              </p:nvSpPr>
              <p:spPr>
                <a:xfrm>
                  <a:off x="6469253" y="1086339"/>
                  <a:ext cx="2978979" cy="401173"/>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知觉的内涵</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80909" name="直接箭头连接符 33"/>
                <p:cNvCxnSpPr/>
                <p:nvPr/>
              </p:nvCxnSpPr>
              <p:spPr>
                <a:xfrm rot="-5400000">
                  <a:off x="6315969" y="1071708"/>
                  <a:ext cx="0" cy="430434"/>
                </a:xfrm>
                <a:prstGeom prst="straightConnector1">
                  <a:avLst/>
                </a:prstGeom>
                <a:ln w="6350" cap="flat" cmpd="sng">
                  <a:solidFill>
                    <a:srgbClr val="0D0D0D"/>
                  </a:solidFill>
                  <a:prstDash val="solid"/>
                  <a:bevel/>
                  <a:headEnd type="none" w="med" len="med"/>
                  <a:tailEnd type="arrow" w="med" len="med"/>
                </a:ln>
              </p:spPr>
            </p:cxnSp>
          </p:grpSp>
        </p:grpSp>
        <p:sp>
          <p:nvSpPr>
            <p:cNvPr id="6" name="左大括号 5"/>
            <p:cNvSpPr/>
            <p:nvPr/>
          </p:nvSpPr>
          <p:spPr>
            <a:xfrm>
              <a:off x="4017145" y="1671453"/>
              <a:ext cx="405977" cy="2903483"/>
            </a:xfrm>
            <a:prstGeom prst="leftBrace">
              <a:avLst>
                <a:gd name="adj1" fmla="val 8333"/>
                <a:gd name="adj2" fmla="val 51861"/>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80911" name="矩形 6"/>
            <p:cNvSpPr/>
            <p:nvPr/>
          </p:nvSpPr>
          <p:spPr>
            <a:xfrm>
              <a:off x="4422360" y="1422519"/>
              <a:ext cx="1212603" cy="4337811"/>
            </a:xfrm>
            <a:prstGeom prst="rect">
              <a:avLst/>
            </a:prstGeom>
            <a:noFill/>
            <a:ln w="9525">
              <a:noFill/>
            </a:ln>
          </p:spPr>
          <p:txBody>
            <a:bodyPr anchor="t">
              <a:spAutoFit/>
            </a:bodyPr>
            <a:p>
              <a:pPr indent="0">
                <a:lnSpc>
                  <a:spcPct val="150000"/>
                </a:lnSpc>
              </a:pPr>
              <a:r>
                <a:rPr lang="zh-CN" altLang="en-US" sz="1400" b="1" dirty="0">
                  <a:latin typeface="华文楷体" panose="02010600040101010101" pitchFamily="2" charset="-122"/>
                  <a:ea typeface="华文楷体" panose="02010600040101010101" pitchFamily="2" charset="-122"/>
                </a:rPr>
                <a:t>首因效应</a:t>
              </a:r>
              <a:endParaRPr lang="en-US" altLang="zh-CN" sz="1400" b="1" dirty="0">
                <a:latin typeface="华文楷体" panose="02010600040101010101" pitchFamily="2" charset="-122"/>
                <a:ea typeface="华文楷体" panose="02010600040101010101" pitchFamily="2" charset="-122"/>
              </a:endParaRPr>
            </a:p>
            <a:p>
              <a:pPr indent="0">
                <a:lnSpc>
                  <a:spcPct val="150000"/>
                </a:lnSpc>
              </a:pPr>
              <a:r>
                <a:rPr lang="zh-CN" altLang="en-US" sz="1400" b="1" dirty="0">
                  <a:latin typeface="华文楷体" panose="02010600040101010101" pitchFamily="2" charset="-122"/>
                  <a:ea typeface="华文楷体" panose="02010600040101010101" pitchFamily="2" charset="-122"/>
                </a:rPr>
                <a:t>近因效应</a:t>
              </a:r>
              <a:endParaRPr lang="en-US" altLang="zh-CN" sz="1400" b="1" dirty="0">
                <a:latin typeface="华文楷体" panose="02010600040101010101" pitchFamily="2" charset="-122"/>
                <a:ea typeface="华文楷体" panose="02010600040101010101" pitchFamily="2" charset="-122"/>
              </a:endParaRPr>
            </a:p>
            <a:p>
              <a:pPr indent="0">
                <a:lnSpc>
                  <a:spcPct val="150000"/>
                </a:lnSpc>
              </a:pPr>
              <a:r>
                <a:rPr lang="zh-CN" altLang="en-US" sz="1400" b="1" dirty="0">
                  <a:latin typeface="华文楷体" panose="02010600040101010101" pitchFamily="2" charset="-122"/>
                  <a:ea typeface="华文楷体" panose="02010600040101010101" pitchFamily="2" charset="-122"/>
                </a:rPr>
                <a:t>晕轮效应</a:t>
              </a:r>
              <a:endParaRPr lang="en-US" altLang="zh-CN" sz="1400" b="1" dirty="0">
                <a:latin typeface="华文楷体" panose="02010600040101010101" pitchFamily="2" charset="-122"/>
                <a:ea typeface="华文楷体" panose="02010600040101010101" pitchFamily="2" charset="-122"/>
              </a:endParaRPr>
            </a:p>
            <a:p>
              <a:pPr indent="0">
                <a:lnSpc>
                  <a:spcPct val="150000"/>
                </a:lnSpc>
              </a:pPr>
              <a:r>
                <a:rPr lang="zh-CN" altLang="en-US" sz="1400" b="1" dirty="0">
                  <a:latin typeface="华文楷体" panose="02010600040101010101" pitchFamily="2" charset="-122"/>
                  <a:ea typeface="华文楷体" panose="02010600040101010101" pitchFamily="2" charset="-122"/>
                </a:rPr>
                <a:t>投射效应</a:t>
              </a:r>
              <a:endParaRPr lang="en-US" altLang="zh-CN" sz="1400" b="1" dirty="0">
                <a:latin typeface="华文楷体" panose="02010600040101010101" pitchFamily="2" charset="-122"/>
                <a:ea typeface="华文楷体" panose="02010600040101010101" pitchFamily="2" charset="-122"/>
              </a:endParaRPr>
            </a:p>
            <a:p>
              <a:pPr indent="0">
                <a:lnSpc>
                  <a:spcPct val="150000"/>
                </a:lnSpc>
              </a:pPr>
              <a:r>
                <a:rPr lang="zh-CN" altLang="en-US" sz="1400" b="1" dirty="0">
                  <a:latin typeface="华文楷体" panose="02010600040101010101" pitchFamily="2" charset="-122"/>
                  <a:ea typeface="华文楷体" panose="02010600040101010101" pitchFamily="2" charset="-122"/>
                </a:rPr>
                <a:t>心理定势</a:t>
              </a:r>
              <a:endParaRPr lang="en-US" altLang="zh-CN" sz="1400" b="1" dirty="0">
                <a:latin typeface="华文楷体" panose="02010600040101010101" pitchFamily="2" charset="-122"/>
                <a:ea typeface="华文楷体" panose="02010600040101010101" pitchFamily="2" charset="-122"/>
              </a:endParaRPr>
            </a:p>
            <a:p>
              <a:pPr indent="0">
                <a:lnSpc>
                  <a:spcPct val="150000"/>
                </a:lnSpc>
              </a:pPr>
              <a:r>
                <a:rPr lang="zh-CN" altLang="en-US" sz="1400" b="1" dirty="0">
                  <a:latin typeface="华文楷体" panose="02010600040101010101" pitchFamily="2" charset="-122"/>
                  <a:ea typeface="华文楷体" panose="02010600040101010101" pitchFamily="2" charset="-122"/>
                </a:rPr>
                <a:t>对比效应</a:t>
              </a:r>
              <a:endParaRPr lang="en-US" altLang="zh-CN" sz="1400" b="1" dirty="0">
                <a:latin typeface="华文楷体" panose="02010600040101010101" pitchFamily="2" charset="-122"/>
                <a:ea typeface="华文楷体" panose="02010600040101010101" pitchFamily="2" charset="-122"/>
              </a:endParaRPr>
            </a:p>
            <a:p>
              <a:pPr indent="0">
                <a:lnSpc>
                  <a:spcPct val="150000"/>
                </a:lnSpc>
              </a:pPr>
              <a:r>
                <a:rPr lang="zh-CN" altLang="en-US" sz="1400" b="1" dirty="0">
                  <a:latin typeface="华文楷体" panose="02010600040101010101" pitchFamily="2" charset="-122"/>
                  <a:ea typeface="华文楷体" panose="02010600040101010101" pitchFamily="2" charset="-122"/>
                </a:rPr>
                <a:t>刻板效应    </a:t>
              </a:r>
              <a:endParaRPr lang="zh-CN" altLang="en-US" sz="1400" b="1" dirty="0">
                <a:latin typeface="华文楷体" panose="02010600040101010101" pitchFamily="2" charset="-122"/>
                <a:ea typeface="华文楷体" panose="02010600040101010101" pitchFamily="2" charset="-122"/>
              </a:endParaRPr>
            </a:p>
          </p:txBody>
        </p:sp>
      </p:grpSp>
      <p:sp>
        <p:nvSpPr>
          <p:cNvPr id="80912" name="矩形 7"/>
          <p:cNvSpPr/>
          <p:nvPr/>
        </p:nvSpPr>
        <p:spPr>
          <a:xfrm>
            <a:off x="915988" y="2422525"/>
            <a:ext cx="8764587" cy="2817813"/>
          </a:xfrm>
          <a:prstGeom prst="rect">
            <a:avLst/>
          </a:prstGeom>
          <a:noFill/>
          <a:ln w="9525">
            <a:noFill/>
          </a:ln>
        </p:spPr>
        <p:txBody>
          <a:bodyPr anchor="t">
            <a:spAutoFit/>
          </a:bodyPr>
          <a:p>
            <a:pPr indent="0">
              <a:lnSpc>
                <a:spcPct val="150000"/>
              </a:lnSpc>
            </a:pP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3</a:t>
            </a:r>
            <a:r>
              <a:rPr lang="zh-CN" altLang="en-US" sz="2000" dirty="0">
                <a:latin typeface="华文楷体" panose="02010600040101010101" pitchFamily="2" charset="-122"/>
                <a:ea typeface="华文楷体" panose="02010600040101010101" pitchFamily="2" charset="-122"/>
              </a:rPr>
              <a:t>）人们在知觉过程中，常从或好或坏的局部印象出发，进而扩展到全部的</a:t>
            </a:r>
            <a:endParaRPr lang="en-US" altLang="zh-CN" sz="2000" dirty="0">
              <a:latin typeface="华文楷体" panose="02010600040101010101" pitchFamily="2" charset="-122"/>
              <a:ea typeface="华文楷体" panose="02010600040101010101" pitchFamily="2" charset="-122"/>
            </a:endParaRPr>
          </a:p>
          <a:p>
            <a:pPr indent="0">
              <a:lnSpc>
                <a:spcPct val="150000"/>
              </a:lnSpc>
            </a:pPr>
            <a:r>
              <a:rPr lang="en-US" altLang="zh-CN" sz="2000" dirty="0">
                <a:latin typeface="华文楷体" panose="02010600040101010101" pitchFamily="2" charset="-122"/>
                <a:ea typeface="华文楷体" panose="02010600040101010101" pitchFamily="2" charset="-122"/>
              </a:rPr>
              <a:t>          </a:t>
            </a:r>
            <a:r>
              <a:rPr lang="zh-CN" altLang="en-US" sz="2000" dirty="0">
                <a:latin typeface="华文楷体" panose="02010600040101010101" pitchFamily="2" charset="-122"/>
                <a:ea typeface="华文楷体" panose="02010600040101010101" pitchFamily="2" charset="-122"/>
              </a:rPr>
              <a:t>或好或坏的整体印象。                                                                         </a:t>
            </a:r>
            <a:r>
              <a:rPr lang="en-US" altLang="zh-CN" sz="2000" dirty="0">
                <a:latin typeface="华文楷体" panose="02010600040101010101" pitchFamily="2" charset="-122"/>
                <a:ea typeface="华文楷体" panose="02010600040101010101" pitchFamily="2" charset="-122"/>
              </a:rPr>
              <a:t>【    】</a:t>
            </a:r>
            <a:endParaRPr lang="en-US" altLang="zh-CN" sz="2000" dirty="0">
              <a:latin typeface="华文楷体" panose="02010600040101010101" pitchFamily="2" charset="-122"/>
              <a:ea typeface="华文楷体" panose="02010600040101010101" pitchFamily="2" charset="-122"/>
            </a:endParaRPr>
          </a:p>
          <a:p>
            <a:pPr indent="0">
              <a:lnSpc>
                <a:spcPct val="150000"/>
              </a:lnSpc>
            </a:pP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4</a:t>
            </a:r>
            <a:r>
              <a:rPr lang="zh-CN" altLang="en-US" sz="2000" dirty="0">
                <a:latin typeface="华文楷体" panose="02010600040101010101" pitchFamily="2" charset="-122"/>
                <a:ea typeface="华文楷体" panose="02010600040101010101" pitchFamily="2" charset="-122"/>
              </a:rPr>
              <a:t>）人们通过将自己的品质投射到他人身上，从而形成的关于他人的印象。                                                </a:t>
            </a:r>
            <a:endParaRPr lang="en-US" altLang="zh-CN" sz="2000" dirty="0">
              <a:latin typeface="华文楷体" panose="02010600040101010101" pitchFamily="2" charset="-122"/>
              <a:ea typeface="华文楷体" panose="02010600040101010101" pitchFamily="2" charset="-122"/>
            </a:endParaRPr>
          </a:p>
          <a:p>
            <a:pPr indent="0">
              <a:lnSpc>
                <a:spcPct val="150000"/>
              </a:lnSpc>
            </a:pPr>
            <a:r>
              <a:rPr lang="en-US" altLang="zh-CN" sz="2000" dirty="0">
                <a:latin typeface="华文楷体" panose="02010600040101010101" pitchFamily="2" charset="-122"/>
                <a:ea typeface="华文楷体" panose="02010600040101010101" pitchFamily="2" charset="-122"/>
              </a:rPr>
              <a:t>                                                                                                                           【    】</a:t>
            </a:r>
            <a:endParaRPr lang="zh-CN" altLang="en-US" sz="2000" dirty="0">
              <a:latin typeface="华文楷体" panose="02010600040101010101" pitchFamily="2" charset="-122"/>
              <a:ea typeface="华文楷体" panose="02010600040101010101" pitchFamily="2" charset="-122"/>
            </a:endParaRPr>
          </a:p>
          <a:p>
            <a:pPr indent="0">
              <a:lnSpc>
                <a:spcPct val="150000"/>
              </a:lnSpc>
            </a:pP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5</a:t>
            </a:r>
            <a:r>
              <a:rPr lang="zh-CN" altLang="en-US" sz="2000" dirty="0">
                <a:latin typeface="华文楷体" panose="02010600040101010101" pitchFamily="2" charset="-122"/>
                <a:ea typeface="华文楷体" panose="02010600040101010101" pitchFamily="2" charset="-122"/>
              </a:rPr>
              <a:t>）指在对两个或两个以上的对象进行知觉时，人们总是会不自觉地将其放</a:t>
            </a:r>
            <a:endParaRPr lang="en-US" altLang="zh-CN" sz="2000" dirty="0">
              <a:latin typeface="华文楷体" panose="02010600040101010101" pitchFamily="2" charset="-122"/>
              <a:ea typeface="华文楷体" panose="02010600040101010101" pitchFamily="2" charset="-122"/>
            </a:endParaRPr>
          </a:p>
          <a:p>
            <a:pPr indent="0">
              <a:lnSpc>
                <a:spcPct val="150000"/>
              </a:lnSpc>
            </a:pPr>
            <a:r>
              <a:rPr lang="en-US" altLang="zh-CN" sz="2000" dirty="0">
                <a:latin typeface="华文楷体" panose="02010600040101010101" pitchFamily="2" charset="-122"/>
                <a:ea typeface="华文楷体" panose="02010600040101010101" pitchFamily="2" charset="-122"/>
              </a:rPr>
              <a:t>         </a:t>
            </a:r>
            <a:r>
              <a:rPr lang="zh-CN" altLang="en-US" sz="2000" dirty="0">
                <a:latin typeface="华文楷体" panose="02010600040101010101" pitchFamily="2" charset="-122"/>
                <a:ea typeface="华文楷体" panose="02010600040101010101" pitchFamily="2" charset="-122"/>
              </a:rPr>
              <a:t>在一起进行比较，而不考虑客观的标准。                                         </a:t>
            </a:r>
            <a:r>
              <a:rPr lang="en-US" altLang="zh-CN" sz="2000" dirty="0">
                <a:latin typeface="华文楷体" panose="02010600040101010101" pitchFamily="2" charset="-122"/>
                <a:ea typeface="华文楷体" panose="02010600040101010101" pitchFamily="2" charset="-122"/>
              </a:rPr>
              <a:t> 【    】</a:t>
            </a:r>
            <a:endParaRPr lang="zh-CN" altLang="en-US" sz="2000" dirty="0">
              <a:latin typeface="华文楷体" panose="02010600040101010101" pitchFamily="2" charset="-122"/>
              <a:ea typeface="华文楷体" panose="02010600040101010101" pitchFamily="2" charset="-122"/>
            </a:endParaRPr>
          </a:p>
        </p:txBody>
      </p:sp>
      <p:sp>
        <p:nvSpPr>
          <p:cNvPr id="3" name="文本占位符 2"/>
          <p:cNvSpPr/>
          <p:nvPr>
            <p:ph type="body" idx="13"/>
          </p:nvPr>
        </p:nvSpPr>
        <p:spPr/>
        <p:txBody>
          <a:bodyPr/>
          <a:p>
            <a:r>
              <a:rPr lang="en-US" altLang="zh-CN"/>
              <a:t>2.3.4 </a:t>
            </a:r>
            <a:r>
              <a:rPr lang="zh-CN" altLang="en-US"/>
              <a:t>知觉偏差</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1922" name="组合 3"/>
          <p:cNvGrpSpPr/>
          <p:nvPr/>
        </p:nvGrpSpPr>
        <p:grpSpPr>
          <a:xfrm>
            <a:off x="7778750" y="-50800"/>
            <a:ext cx="4406900" cy="2271713"/>
            <a:chOff x="0" y="1422519"/>
            <a:chExt cx="5634963" cy="3152417"/>
          </a:xfrm>
        </p:grpSpPr>
        <p:grpSp>
          <p:nvGrpSpPr>
            <p:cNvPr id="81923" name="组合 1"/>
            <p:cNvGrpSpPr/>
            <p:nvPr/>
          </p:nvGrpSpPr>
          <p:grpSpPr>
            <a:xfrm>
              <a:off x="0" y="2573808"/>
              <a:ext cx="4000079" cy="1144774"/>
              <a:chOff x="4634529" y="3147752"/>
              <a:chExt cx="4000079" cy="1144774"/>
            </a:xfrm>
          </p:grpSpPr>
          <p:sp>
            <p:nvSpPr>
              <p:cNvPr id="22" name="圆角矩形 11"/>
              <p:cNvSpPr/>
              <p:nvPr/>
            </p:nvSpPr>
            <p:spPr>
              <a:xfrm>
                <a:off x="4634529" y="3567164"/>
                <a:ext cx="1699015" cy="348065"/>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知觉与行为</a:t>
                </a:r>
                <a:endPar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81925" name="组合 46"/>
              <p:cNvGrpSpPr/>
              <p:nvPr/>
            </p:nvGrpSpPr>
            <p:grpSpPr>
              <a:xfrm>
                <a:off x="6332185" y="3147752"/>
                <a:ext cx="2302423" cy="1144774"/>
                <a:chOff x="5937653" y="1085215"/>
                <a:chExt cx="3512417" cy="1510665"/>
              </a:xfrm>
            </p:grpSpPr>
            <p:cxnSp>
              <p:nvCxnSpPr>
                <p:cNvPr id="81926" name="直接箭头连接符 33"/>
                <p:cNvCxnSpPr/>
                <p:nvPr/>
              </p:nvCxnSpPr>
              <p:spPr>
                <a:xfrm rot="-5400000">
                  <a:off x="6317518" y="1695111"/>
                  <a:ext cx="0" cy="340632"/>
                </a:xfrm>
                <a:prstGeom prst="straightConnector1">
                  <a:avLst/>
                </a:prstGeom>
                <a:ln w="6350" cap="flat" cmpd="sng">
                  <a:solidFill>
                    <a:srgbClr val="0D0D0D"/>
                  </a:solidFill>
                  <a:prstDash val="solid"/>
                  <a:bevel/>
                  <a:headEnd type="none" w="med" len="med"/>
                  <a:tailEnd type="arrow" w="med" len="med"/>
                </a:ln>
              </p:spPr>
            </p:cxnSp>
            <p:sp>
              <p:nvSpPr>
                <p:cNvPr id="49" name="直接连接符 31"/>
                <p:cNvSpPr>
                  <a:spLocks noChangeShapeType="1"/>
                </p:cNvSpPr>
                <p:nvPr/>
              </p:nvSpPr>
              <p:spPr bwMode="auto">
                <a:xfrm rot="16200000" flipV="1">
                  <a:off x="5560546" y="1800904"/>
                  <a:ext cx="1191890" cy="18580"/>
                </a:xfrm>
                <a:prstGeom prst="line">
                  <a:avLst/>
                </a:prstGeom>
                <a:noFill/>
                <a:ln w="6350">
                  <a:solidFill>
                    <a:schemeClr val="tx1">
                      <a:lumMod val="95000"/>
                      <a:lumOff val="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cxnSp>
              <p:nvCxnSpPr>
                <p:cNvPr id="81928" name="直接箭头连接符 50"/>
                <p:cNvCxnSpPr/>
                <p:nvPr/>
              </p:nvCxnSpPr>
              <p:spPr>
                <a:xfrm rot="-5400000">
                  <a:off x="6317518" y="2254402"/>
                  <a:ext cx="0" cy="303472"/>
                </a:xfrm>
                <a:prstGeom prst="straightConnector1">
                  <a:avLst/>
                </a:prstGeom>
                <a:ln w="6350" cap="flat" cmpd="sng">
                  <a:solidFill>
                    <a:srgbClr val="0D0D0D"/>
                  </a:solidFill>
                  <a:prstDash val="solid"/>
                  <a:bevel/>
                  <a:headEnd type="none" w="med" len="med"/>
                  <a:tailEnd type="arrow" w="med" len="med"/>
                </a:ln>
              </p:spPr>
            </p:cxnSp>
            <p:cxnSp>
              <p:nvCxnSpPr>
                <p:cNvPr id="52" name="直接连接符 51"/>
                <p:cNvCxnSpPr/>
                <p:nvPr/>
              </p:nvCxnSpPr>
              <p:spPr>
                <a:xfrm>
                  <a:off x="5939727" y="1865428"/>
                  <a:ext cx="260119" cy="0"/>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53" name="圆角矩形 21"/>
                <p:cNvSpPr/>
                <p:nvPr/>
              </p:nvSpPr>
              <p:spPr>
                <a:xfrm>
                  <a:off x="6469253" y="1638678"/>
                  <a:ext cx="2978979" cy="401173"/>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知觉偏差</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54" name="圆角矩形 23"/>
                <p:cNvSpPr/>
                <p:nvPr/>
              </p:nvSpPr>
              <p:spPr>
                <a:xfrm>
                  <a:off x="6469253" y="2193924"/>
                  <a:ext cx="2982077" cy="401173"/>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归因理论</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56" name="圆角矩形 1"/>
                <p:cNvSpPr/>
                <p:nvPr/>
              </p:nvSpPr>
              <p:spPr>
                <a:xfrm>
                  <a:off x="6469253" y="1086339"/>
                  <a:ext cx="2978979" cy="401173"/>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知觉的内涵</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81933" name="直接箭头连接符 33"/>
                <p:cNvCxnSpPr/>
                <p:nvPr/>
              </p:nvCxnSpPr>
              <p:spPr>
                <a:xfrm rot="-5400000">
                  <a:off x="6315969" y="1071708"/>
                  <a:ext cx="0" cy="430434"/>
                </a:xfrm>
                <a:prstGeom prst="straightConnector1">
                  <a:avLst/>
                </a:prstGeom>
                <a:ln w="6350" cap="flat" cmpd="sng">
                  <a:solidFill>
                    <a:srgbClr val="0D0D0D"/>
                  </a:solidFill>
                  <a:prstDash val="solid"/>
                  <a:bevel/>
                  <a:headEnd type="none" w="med" len="med"/>
                  <a:tailEnd type="arrow" w="med" len="med"/>
                </a:ln>
              </p:spPr>
            </p:cxnSp>
          </p:grpSp>
        </p:grpSp>
        <p:sp>
          <p:nvSpPr>
            <p:cNvPr id="6" name="左大括号 5"/>
            <p:cNvSpPr/>
            <p:nvPr/>
          </p:nvSpPr>
          <p:spPr>
            <a:xfrm>
              <a:off x="4017145" y="1671453"/>
              <a:ext cx="405977" cy="2903483"/>
            </a:xfrm>
            <a:prstGeom prst="leftBrace">
              <a:avLst>
                <a:gd name="adj1" fmla="val 8333"/>
                <a:gd name="adj2" fmla="val 51861"/>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81935" name="矩形 6"/>
            <p:cNvSpPr/>
            <p:nvPr/>
          </p:nvSpPr>
          <p:spPr>
            <a:xfrm>
              <a:off x="4422360" y="1422519"/>
              <a:ext cx="1212603" cy="2264143"/>
            </a:xfrm>
            <a:prstGeom prst="rect">
              <a:avLst/>
            </a:prstGeom>
            <a:noFill/>
            <a:ln w="9525">
              <a:noFill/>
            </a:ln>
          </p:spPr>
          <p:txBody>
            <a:bodyPr anchor="t">
              <a:spAutoFit/>
            </a:bodyPr>
            <a:p>
              <a:pPr indent="0">
                <a:lnSpc>
                  <a:spcPct val="150000"/>
                </a:lnSpc>
              </a:pPr>
              <a:r>
                <a:rPr lang="zh-CN" altLang="en-US" sz="1400" b="1" dirty="0">
                  <a:latin typeface="华文楷体" panose="02010600040101010101" pitchFamily="2" charset="-122"/>
                  <a:ea typeface="华文楷体" panose="02010600040101010101" pitchFamily="2" charset="-122"/>
                </a:rPr>
                <a:t>首因效应</a:t>
              </a:r>
              <a:endParaRPr lang="en-US" altLang="zh-CN" sz="1400" b="1" dirty="0">
                <a:latin typeface="华文楷体" panose="02010600040101010101" pitchFamily="2" charset="-122"/>
                <a:ea typeface="华文楷体" panose="02010600040101010101" pitchFamily="2" charset="-122"/>
              </a:endParaRPr>
            </a:p>
            <a:p>
              <a:pPr indent="0">
                <a:lnSpc>
                  <a:spcPct val="150000"/>
                </a:lnSpc>
              </a:pPr>
              <a:r>
                <a:rPr lang="zh-CN" altLang="en-US" sz="1400" b="1" dirty="0">
                  <a:latin typeface="华文楷体" panose="02010600040101010101" pitchFamily="2" charset="-122"/>
                  <a:ea typeface="华文楷体" panose="02010600040101010101" pitchFamily="2" charset="-122"/>
                </a:rPr>
                <a:t>近因效应</a:t>
              </a:r>
              <a:endParaRPr lang="en-US" altLang="zh-CN" sz="1400" b="1" dirty="0">
                <a:latin typeface="华文楷体" panose="02010600040101010101" pitchFamily="2" charset="-122"/>
                <a:ea typeface="华文楷体" panose="02010600040101010101" pitchFamily="2" charset="-122"/>
              </a:endParaRPr>
            </a:p>
            <a:p>
              <a:pPr indent="0">
                <a:lnSpc>
                  <a:spcPct val="150000"/>
                </a:lnSpc>
              </a:pPr>
              <a:r>
                <a:rPr lang="zh-CN" altLang="en-US" sz="1400" b="1" dirty="0">
                  <a:latin typeface="华文楷体" panose="02010600040101010101" pitchFamily="2" charset="-122"/>
                  <a:ea typeface="华文楷体" panose="02010600040101010101" pitchFamily="2" charset="-122"/>
                </a:rPr>
                <a:t>晕轮效应</a:t>
              </a:r>
              <a:endParaRPr lang="en-US" altLang="zh-CN" sz="1400" b="1" dirty="0">
                <a:latin typeface="华文楷体" panose="02010600040101010101" pitchFamily="2" charset="-122"/>
                <a:ea typeface="华文楷体" panose="02010600040101010101" pitchFamily="2" charset="-122"/>
              </a:endParaRPr>
            </a:p>
            <a:p>
              <a:pPr indent="0">
                <a:lnSpc>
                  <a:spcPct val="150000"/>
                </a:lnSpc>
              </a:pPr>
              <a:r>
                <a:rPr lang="zh-CN" altLang="en-US" sz="1400" b="1" dirty="0">
                  <a:latin typeface="华文楷体" panose="02010600040101010101" pitchFamily="2" charset="-122"/>
                  <a:ea typeface="华文楷体" panose="02010600040101010101" pitchFamily="2" charset="-122"/>
                </a:rPr>
                <a:t>投射效应</a:t>
              </a:r>
              <a:endParaRPr lang="en-US" altLang="zh-CN" sz="1400" b="1" dirty="0">
                <a:latin typeface="华文楷体" panose="02010600040101010101" pitchFamily="2" charset="-122"/>
                <a:ea typeface="华文楷体" panose="02010600040101010101" pitchFamily="2" charset="-122"/>
              </a:endParaRPr>
            </a:p>
            <a:p>
              <a:pPr indent="0">
                <a:lnSpc>
                  <a:spcPct val="150000"/>
                </a:lnSpc>
              </a:pPr>
              <a:r>
                <a:rPr lang="zh-CN" altLang="en-US" sz="1400" b="1" dirty="0">
                  <a:latin typeface="华文楷体" panose="02010600040101010101" pitchFamily="2" charset="-122"/>
                  <a:ea typeface="华文楷体" panose="02010600040101010101" pitchFamily="2" charset="-122"/>
                </a:rPr>
                <a:t>心理定势</a:t>
              </a:r>
              <a:endParaRPr lang="en-US" altLang="zh-CN" sz="1400" b="1" dirty="0">
                <a:latin typeface="华文楷体" panose="02010600040101010101" pitchFamily="2" charset="-122"/>
                <a:ea typeface="华文楷体" panose="02010600040101010101" pitchFamily="2" charset="-122"/>
              </a:endParaRPr>
            </a:p>
            <a:p>
              <a:pPr indent="0">
                <a:lnSpc>
                  <a:spcPct val="150000"/>
                </a:lnSpc>
              </a:pPr>
              <a:r>
                <a:rPr lang="zh-CN" altLang="en-US" sz="1400" b="1" dirty="0">
                  <a:latin typeface="华文楷体" panose="02010600040101010101" pitchFamily="2" charset="-122"/>
                  <a:ea typeface="华文楷体" panose="02010600040101010101" pitchFamily="2" charset="-122"/>
                </a:rPr>
                <a:t>对比效应</a:t>
              </a:r>
              <a:endParaRPr lang="en-US" altLang="zh-CN" sz="1400" b="1" dirty="0">
                <a:latin typeface="华文楷体" panose="02010600040101010101" pitchFamily="2" charset="-122"/>
                <a:ea typeface="华文楷体" panose="02010600040101010101" pitchFamily="2" charset="-122"/>
              </a:endParaRPr>
            </a:p>
            <a:p>
              <a:pPr indent="0">
                <a:lnSpc>
                  <a:spcPct val="150000"/>
                </a:lnSpc>
              </a:pPr>
              <a:r>
                <a:rPr lang="zh-CN" altLang="en-US" sz="1400" b="1" dirty="0">
                  <a:latin typeface="华文楷体" panose="02010600040101010101" pitchFamily="2" charset="-122"/>
                  <a:ea typeface="华文楷体" panose="02010600040101010101" pitchFamily="2" charset="-122"/>
                </a:rPr>
                <a:t>刻板效应    </a:t>
              </a:r>
              <a:endParaRPr lang="zh-CN" altLang="en-US" sz="1400" b="1" dirty="0">
                <a:latin typeface="华文楷体" panose="02010600040101010101" pitchFamily="2" charset="-122"/>
                <a:ea typeface="华文楷体" panose="02010600040101010101" pitchFamily="2" charset="-122"/>
              </a:endParaRPr>
            </a:p>
          </p:txBody>
        </p:sp>
      </p:grpSp>
      <p:sp>
        <p:nvSpPr>
          <p:cNvPr id="81936" name="矩形 7"/>
          <p:cNvSpPr/>
          <p:nvPr/>
        </p:nvSpPr>
        <p:spPr>
          <a:xfrm>
            <a:off x="915988" y="2422525"/>
            <a:ext cx="9113837" cy="2861310"/>
          </a:xfrm>
          <a:prstGeom prst="rect">
            <a:avLst/>
          </a:prstGeom>
          <a:noFill/>
          <a:ln w="9525">
            <a:noFill/>
          </a:ln>
        </p:spPr>
        <p:txBody>
          <a:bodyPr anchor="t">
            <a:spAutoFit/>
          </a:bodyPr>
          <a:p>
            <a:pPr indent="0">
              <a:lnSpc>
                <a:spcPct val="150000"/>
              </a:lnSpc>
            </a:pP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3</a:t>
            </a:r>
            <a:r>
              <a:rPr lang="zh-CN" altLang="en-US" sz="2000" dirty="0">
                <a:latin typeface="华文楷体" panose="02010600040101010101" pitchFamily="2" charset="-122"/>
                <a:ea typeface="华文楷体" panose="02010600040101010101" pitchFamily="2" charset="-122"/>
              </a:rPr>
              <a:t>）人们在知觉过程中，常从或好或坏的局部印象出发，进而扩展到全部的</a:t>
            </a:r>
            <a:endParaRPr lang="en-US" altLang="zh-CN" sz="2000" dirty="0">
              <a:latin typeface="华文楷体" panose="02010600040101010101" pitchFamily="2" charset="-122"/>
              <a:ea typeface="华文楷体" panose="02010600040101010101" pitchFamily="2" charset="-122"/>
            </a:endParaRPr>
          </a:p>
          <a:p>
            <a:pPr indent="0">
              <a:lnSpc>
                <a:spcPct val="150000"/>
              </a:lnSpc>
            </a:pPr>
            <a:r>
              <a:rPr lang="en-US" altLang="zh-CN" sz="2000" dirty="0">
                <a:latin typeface="华文楷体" panose="02010600040101010101" pitchFamily="2" charset="-122"/>
                <a:ea typeface="华文楷体" panose="02010600040101010101" pitchFamily="2" charset="-122"/>
              </a:rPr>
              <a:t>          </a:t>
            </a:r>
            <a:r>
              <a:rPr lang="zh-CN" altLang="en-US" sz="2000" dirty="0">
                <a:latin typeface="华文楷体" panose="02010600040101010101" pitchFamily="2" charset="-122"/>
                <a:ea typeface="华文楷体" panose="02010600040101010101" pitchFamily="2" charset="-122"/>
              </a:rPr>
              <a:t>或好或坏的整体印象。                                                           </a:t>
            </a:r>
            <a:r>
              <a:rPr lang="en-US" altLang="zh-CN" sz="2000" dirty="0">
                <a:latin typeface="华文楷体" panose="02010600040101010101" pitchFamily="2" charset="-122"/>
                <a:ea typeface="华文楷体" panose="02010600040101010101" pitchFamily="2" charset="-122"/>
              </a:rPr>
              <a:t>【</a:t>
            </a:r>
            <a:r>
              <a:rPr lang="zh-CN" altLang="en-US" sz="2000" b="1" dirty="0">
                <a:solidFill>
                  <a:srgbClr val="FF0000"/>
                </a:solidFill>
                <a:latin typeface="华文楷体" panose="02010600040101010101" pitchFamily="2" charset="-122"/>
                <a:ea typeface="华文楷体" panose="02010600040101010101" pitchFamily="2" charset="-122"/>
              </a:rPr>
              <a:t>晕轮效应</a:t>
            </a:r>
            <a:r>
              <a:rPr lang="en-US" altLang="zh-CN" sz="2000" dirty="0">
                <a:latin typeface="华文楷体" panose="02010600040101010101" pitchFamily="2" charset="-122"/>
                <a:ea typeface="华文楷体" panose="02010600040101010101" pitchFamily="2" charset="-122"/>
              </a:rPr>
              <a:t>】</a:t>
            </a:r>
            <a:endParaRPr lang="en-US" altLang="zh-CN" sz="2000" dirty="0">
              <a:latin typeface="华文楷体" panose="02010600040101010101" pitchFamily="2" charset="-122"/>
              <a:ea typeface="华文楷体" panose="02010600040101010101" pitchFamily="2" charset="-122"/>
            </a:endParaRPr>
          </a:p>
          <a:p>
            <a:pPr indent="0">
              <a:lnSpc>
                <a:spcPct val="150000"/>
              </a:lnSpc>
            </a:pP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4</a:t>
            </a:r>
            <a:r>
              <a:rPr lang="zh-CN" altLang="en-US" sz="2000" dirty="0">
                <a:latin typeface="华文楷体" panose="02010600040101010101" pitchFamily="2" charset="-122"/>
                <a:ea typeface="华文楷体" panose="02010600040101010101" pitchFamily="2" charset="-122"/>
              </a:rPr>
              <a:t>）人们通过将自己的品质投射到他人身上，从而形成的关于他人的印象。                                                </a:t>
            </a:r>
            <a:endParaRPr lang="en-US" altLang="zh-CN" sz="2000" dirty="0">
              <a:latin typeface="华文楷体" panose="02010600040101010101" pitchFamily="2" charset="-122"/>
              <a:ea typeface="华文楷体" panose="02010600040101010101" pitchFamily="2" charset="-122"/>
            </a:endParaRPr>
          </a:p>
          <a:p>
            <a:pPr indent="0">
              <a:lnSpc>
                <a:spcPct val="150000"/>
              </a:lnSpc>
            </a:pPr>
            <a:r>
              <a:rPr lang="en-US" altLang="zh-CN" sz="2000" dirty="0">
                <a:latin typeface="华文楷体" panose="02010600040101010101" pitchFamily="2" charset="-122"/>
                <a:ea typeface="华文楷体" panose="02010600040101010101" pitchFamily="2" charset="-122"/>
              </a:rPr>
              <a:t>                                                                                                             【</a:t>
            </a:r>
            <a:r>
              <a:rPr lang="zh-CN" altLang="en-US" sz="2000" b="1" dirty="0">
                <a:solidFill>
                  <a:srgbClr val="FF0000"/>
                </a:solidFill>
                <a:latin typeface="华文楷体" panose="02010600040101010101" pitchFamily="2" charset="-122"/>
                <a:ea typeface="华文楷体" panose="02010600040101010101" pitchFamily="2" charset="-122"/>
              </a:rPr>
              <a:t>投射效应</a:t>
            </a:r>
            <a:r>
              <a:rPr lang="en-US" altLang="zh-CN" sz="2000" dirty="0">
                <a:latin typeface="华文楷体" panose="02010600040101010101" pitchFamily="2" charset="-122"/>
                <a:ea typeface="华文楷体" panose="02010600040101010101" pitchFamily="2" charset="-122"/>
              </a:rPr>
              <a:t>】</a:t>
            </a:r>
            <a:endParaRPr lang="zh-CN" altLang="en-US" sz="2000" dirty="0">
              <a:latin typeface="华文楷体" panose="02010600040101010101" pitchFamily="2" charset="-122"/>
              <a:ea typeface="华文楷体" panose="02010600040101010101" pitchFamily="2" charset="-122"/>
            </a:endParaRPr>
          </a:p>
          <a:p>
            <a:pPr indent="0">
              <a:lnSpc>
                <a:spcPct val="150000"/>
              </a:lnSpc>
            </a:pP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5</a:t>
            </a:r>
            <a:r>
              <a:rPr lang="zh-CN" altLang="en-US" sz="2000" dirty="0">
                <a:latin typeface="华文楷体" panose="02010600040101010101" pitchFamily="2" charset="-122"/>
                <a:ea typeface="华文楷体" panose="02010600040101010101" pitchFamily="2" charset="-122"/>
              </a:rPr>
              <a:t>）指在对两个或两个以上的对象进行知觉时，人们总是会不自觉地将其放</a:t>
            </a:r>
            <a:endParaRPr lang="en-US" altLang="zh-CN" sz="2000" dirty="0">
              <a:latin typeface="华文楷体" panose="02010600040101010101" pitchFamily="2" charset="-122"/>
              <a:ea typeface="华文楷体" panose="02010600040101010101" pitchFamily="2" charset="-122"/>
            </a:endParaRPr>
          </a:p>
          <a:p>
            <a:pPr indent="0">
              <a:lnSpc>
                <a:spcPct val="150000"/>
              </a:lnSpc>
            </a:pPr>
            <a:r>
              <a:rPr lang="en-US" altLang="zh-CN" sz="2000" dirty="0">
                <a:latin typeface="华文楷体" panose="02010600040101010101" pitchFamily="2" charset="-122"/>
                <a:ea typeface="华文楷体" panose="02010600040101010101" pitchFamily="2" charset="-122"/>
              </a:rPr>
              <a:t>         </a:t>
            </a:r>
            <a:r>
              <a:rPr lang="zh-CN" altLang="en-US" sz="2000" dirty="0">
                <a:latin typeface="华文楷体" panose="02010600040101010101" pitchFamily="2" charset="-122"/>
                <a:ea typeface="华文楷体" panose="02010600040101010101" pitchFamily="2" charset="-122"/>
              </a:rPr>
              <a:t>在一起进行比较，而不考虑客观的标准。                            </a:t>
            </a:r>
            <a:r>
              <a:rPr lang="en-US" altLang="zh-CN" sz="2000" dirty="0">
                <a:latin typeface="华文楷体" panose="02010600040101010101" pitchFamily="2" charset="-122"/>
                <a:ea typeface="华文楷体" panose="02010600040101010101" pitchFamily="2" charset="-122"/>
              </a:rPr>
              <a:t>【</a:t>
            </a:r>
            <a:r>
              <a:rPr lang="zh-CN" altLang="en-US" sz="2000" b="1" dirty="0">
                <a:solidFill>
                  <a:srgbClr val="FF0000"/>
                </a:solidFill>
                <a:latin typeface="华文楷体" panose="02010600040101010101" pitchFamily="2" charset="-122"/>
                <a:ea typeface="华文楷体" panose="02010600040101010101" pitchFamily="2" charset="-122"/>
              </a:rPr>
              <a:t>对比效应</a:t>
            </a:r>
            <a:r>
              <a:rPr lang="en-US" altLang="zh-CN" sz="2000" dirty="0">
                <a:latin typeface="华文楷体" panose="02010600040101010101" pitchFamily="2" charset="-122"/>
                <a:ea typeface="华文楷体" panose="02010600040101010101" pitchFamily="2" charset="-122"/>
              </a:rPr>
              <a:t>】</a:t>
            </a:r>
            <a:endParaRPr lang="zh-CN" altLang="en-US" sz="2000" dirty="0">
              <a:latin typeface="华文楷体" panose="02010600040101010101" pitchFamily="2" charset="-122"/>
              <a:ea typeface="华文楷体" panose="02010600040101010101" pitchFamily="2" charset="-122"/>
            </a:endParaRPr>
          </a:p>
        </p:txBody>
      </p:sp>
      <p:sp>
        <p:nvSpPr>
          <p:cNvPr id="3" name="文本占位符 2"/>
          <p:cNvSpPr/>
          <p:nvPr>
            <p:ph type="body" idx="13"/>
          </p:nvPr>
        </p:nvSpPr>
        <p:spPr/>
        <p:txBody>
          <a:bodyPr/>
          <a:p>
            <a:r>
              <a:rPr lang="en-US" altLang="zh-CN"/>
              <a:t>2.3.4 </a:t>
            </a:r>
            <a:r>
              <a:rPr lang="zh-CN" altLang="en-US"/>
              <a:t>知觉偏差</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2946" name="组合 1"/>
          <p:cNvGrpSpPr/>
          <p:nvPr/>
        </p:nvGrpSpPr>
        <p:grpSpPr>
          <a:xfrm>
            <a:off x="0" y="2573338"/>
            <a:ext cx="4000500" cy="1144587"/>
            <a:chOff x="4634529" y="3147752"/>
            <a:chExt cx="4000079" cy="1144774"/>
          </a:xfrm>
        </p:grpSpPr>
        <p:sp>
          <p:nvSpPr>
            <p:cNvPr id="22" name="圆角矩形 11"/>
            <p:cNvSpPr/>
            <p:nvPr/>
          </p:nvSpPr>
          <p:spPr>
            <a:xfrm>
              <a:off x="4634529" y="3568508"/>
              <a:ext cx="1698446" cy="347720"/>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知觉与行为</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82948" name="组合 46"/>
            <p:cNvGrpSpPr/>
            <p:nvPr/>
          </p:nvGrpSpPr>
          <p:grpSpPr>
            <a:xfrm>
              <a:off x="6332185" y="3147752"/>
              <a:ext cx="2302423" cy="1144774"/>
              <a:chOff x="5937653" y="1085215"/>
              <a:chExt cx="3512417" cy="1510665"/>
            </a:xfrm>
          </p:grpSpPr>
          <p:cxnSp>
            <p:nvCxnSpPr>
              <p:cNvPr id="82949" name="直接箭头连接符 33"/>
              <p:cNvCxnSpPr/>
              <p:nvPr/>
            </p:nvCxnSpPr>
            <p:spPr>
              <a:xfrm rot="-5400000">
                <a:off x="6315406" y="1693925"/>
                <a:ext cx="0" cy="341434"/>
              </a:xfrm>
              <a:prstGeom prst="straightConnector1">
                <a:avLst/>
              </a:prstGeom>
              <a:ln w="6350" cap="flat" cmpd="sng">
                <a:solidFill>
                  <a:srgbClr val="0D0D0D"/>
                </a:solidFill>
                <a:prstDash val="solid"/>
                <a:bevel/>
                <a:headEnd type="none" w="med" len="med"/>
                <a:tailEnd type="arrow" w="med" len="med"/>
              </a:ln>
            </p:spPr>
          </p:cxnSp>
          <p:sp>
            <p:nvSpPr>
              <p:cNvPr id="49" name="直接连接符 31"/>
              <p:cNvSpPr>
                <a:spLocks noChangeShapeType="1"/>
              </p:cNvSpPr>
              <p:nvPr/>
            </p:nvSpPr>
            <p:spPr bwMode="auto">
              <a:xfrm rot="16200000" flipV="1">
                <a:off x="5557231" y="1800480"/>
                <a:ext cx="1194285" cy="19372"/>
              </a:xfrm>
              <a:prstGeom prst="line">
                <a:avLst/>
              </a:prstGeom>
              <a:noFill/>
              <a:ln w="6350">
                <a:solidFill>
                  <a:schemeClr val="tx1">
                    <a:lumMod val="95000"/>
                    <a:lumOff val="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cs"/>
                </a:endParaRPr>
              </a:p>
            </p:txBody>
          </p:sp>
          <p:cxnSp>
            <p:nvCxnSpPr>
              <p:cNvPr id="82951" name="直接箭头连接符 50"/>
              <p:cNvCxnSpPr/>
              <p:nvPr/>
            </p:nvCxnSpPr>
            <p:spPr>
              <a:xfrm rot="-5400000">
                <a:off x="6316618" y="2254752"/>
                <a:ext cx="0" cy="305112"/>
              </a:xfrm>
              <a:prstGeom prst="straightConnector1">
                <a:avLst/>
              </a:prstGeom>
              <a:ln w="6350" cap="flat" cmpd="sng">
                <a:solidFill>
                  <a:srgbClr val="0D0D0D"/>
                </a:solidFill>
                <a:prstDash val="solid"/>
                <a:bevel/>
                <a:headEnd type="none" w="med" len="med"/>
                <a:tailEnd type="arrow" w="med" len="med"/>
              </a:ln>
            </p:spPr>
          </p:cxnSp>
          <p:cxnSp>
            <p:nvCxnSpPr>
              <p:cNvPr id="52" name="直接连接符 51"/>
              <p:cNvCxnSpPr/>
              <p:nvPr/>
            </p:nvCxnSpPr>
            <p:spPr>
              <a:xfrm>
                <a:off x="5938858" y="1864643"/>
                <a:ext cx="261525" cy="0"/>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53" name="圆角矩形 21"/>
              <p:cNvSpPr/>
              <p:nvPr/>
            </p:nvSpPr>
            <p:spPr>
              <a:xfrm>
                <a:off x="6469173" y="1640452"/>
                <a:ext cx="2978476" cy="40019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知觉偏差</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54" name="圆角矩形 23"/>
              <p:cNvSpPr/>
              <p:nvPr/>
            </p:nvSpPr>
            <p:spPr>
              <a:xfrm>
                <a:off x="6469173" y="2195690"/>
                <a:ext cx="2980897" cy="40019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归因理论</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56" name="圆角矩形 1"/>
              <p:cNvSpPr/>
              <p:nvPr/>
            </p:nvSpPr>
            <p:spPr>
              <a:xfrm>
                <a:off x="6469173" y="1085215"/>
                <a:ext cx="2978476" cy="40019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知觉的内涵</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82956" name="直接箭头连接符 33"/>
              <p:cNvCxnSpPr/>
              <p:nvPr/>
            </p:nvCxnSpPr>
            <p:spPr>
              <a:xfrm rot="-5400000">
                <a:off x="6315404" y="1069956"/>
                <a:ext cx="0" cy="428609"/>
              </a:xfrm>
              <a:prstGeom prst="straightConnector1">
                <a:avLst/>
              </a:prstGeom>
              <a:ln w="6350" cap="flat" cmpd="sng">
                <a:solidFill>
                  <a:srgbClr val="0D0D0D"/>
                </a:solidFill>
                <a:prstDash val="solid"/>
                <a:bevel/>
                <a:headEnd type="none" w="med" len="med"/>
                <a:tailEnd type="arrow" w="med" len="med"/>
              </a:ln>
            </p:spPr>
          </p:cxnSp>
        </p:grpSp>
      </p:grpSp>
      <p:sp>
        <p:nvSpPr>
          <p:cNvPr id="6" name="左大括号 5"/>
          <p:cNvSpPr/>
          <p:nvPr/>
        </p:nvSpPr>
        <p:spPr>
          <a:xfrm>
            <a:off x="4016375" y="1671638"/>
            <a:ext cx="406400" cy="2903538"/>
          </a:xfrm>
          <a:prstGeom prst="leftBrace">
            <a:avLst>
              <a:gd name="adj1" fmla="val 8333"/>
              <a:gd name="adj2" fmla="val 51861"/>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2958" name="矩形 6"/>
          <p:cNvSpPr/>
          <p:nvPr/>
        </p:nvSpPr>
        <p:spPr>
          <a:xfrm>
            <a:off x="4422775" y="1422400"/>
            <a:ext cx="1212850" cy="3279775"/>
          </a:xfrm>
          <a:prstGeom prst="rect">
            <a:avLst/>
          </a:prstGeom>
          <a:noFill/>
          <a:ln w="9525">
            <a:noFill/>
          </a:ln>
        </p:spPr>
        <p:txBody>
          <a:bodyPr anchor="t">
            <a:spAutoFit/>
          </a:bodyPr>
          <a:p>
            <a:pPr indent="0">
              <a:lnSpc>
                <a:spcPct val="150000"/>
              </a:lnSpc>
            </a:pPr>
            <a:r>
              <a:rPr lang="zh-CN" altLang="en-US" sz="2000" b="1" dirty="0">
                <a:latin typeface="华文楷体" panose="02010600040101010101" pitchFamily="2" charset="-122"/>
                <a:ea typeface="华文楷体" panose="02010600040101010101" pitchFamily="2" charset="-122"/>
              </a:rPr>
              <a:t>首因效应</a:t>
            </a:r>
            <a:endParaRPr lang="en-US" altLang="zh-CN" sz="2000" b="1" dirty="0">
              <a:latin typeface="华文楷体" panose="02010600040101010101" pitchFamily="2" charset="-122"/>
              <a:ea typeface="华文楷体" panose="02010600040101010101" pitchFamily="2" charset="-122"/>
            </a:endParaRPr>
          </a:p>
          <a:p>
            <a:pPr indent="0">
              <a:lnSpc>
                <a:spcPct val="150000"/>
              </a:lnSpc>
            </a:pPr>
            <a:r>
              <a:rPr lang="zh-CN" altLang="en-US" sz="2000" b="1" dirty="0">
                <a:latin typeface="华文楷体" panose="02010600040101010101" pitchFamily="2" charset="-122"/>
                <a:ea typeface="华文楷体" panose="02010600040101010101" pitchFamily="2" charset="-122"/>
              </a:rPr>
              <a:t>近因效应</a:t>
            </a:r>
            <a:endParaRPr lang="en-US" altLang="zh-CN" sz="2000" b="1" dirty="0">
              <a:latin typeface="华文楷体" panose="02010600040101010101" pitchFamily="2" charset="-122"/>
              <a:ea typeface="华文楷体" panose="02010600040101010101" pitchFamily="2" charset="-122"/>
            </a:endParaRPr>
          </a:p>
          <a:p>
            <a:pPr indent="0">
              <a:lnSpc>
                <a:spcPct val="150000"/>
              </a:lnSpc>
            </a:pPr>
            <a:r>
              <a:rPr lang="zh-CN" altLang="en-US" sz="2000" b="1" dirty="0">
                <a:latin typeface="华文楷体" panose="02010600040101010101" pitchFamily="2" charset="-122"/>
                <a:ea typeface="华文楷体" panose="02010600040101010101" pitchFamily="2" charset="-122"/>
              </a:rPr>
              <a:t>晕轮效应</a:t>
            </a:r>
            <a:endParaRPr lang="en-US" altLang="zh-CN" sz="2000" b="1" dirty="0">
              <a:latin typeface="华文楷体" panose="02010600040101010101" pitchFamily="2" charset="-122"/>
              <a:ea typeface="华文楷体" panose="02010600040101010101" pitchFamily="2" charset="-122"/>
            </a:endParaRPr>
          </a:p>
          <a:p>
            <a:pPr indent="0">
              <a:lnSpc>
                <a:spcPct val="150000"/>
              </a:lnSpc>
            </a:pPr>
            <a:r>
              <a:rPr lang="zh-CN" altLang="en-US" sz="2000" b="1" dirty="0">
                <a:latin typeface="华文楷体" panose="02010600040101010101" pitchFamily="2" charset="-122"/>
                <a:ea typeface="华文楷体" panose="02010600040101010101" pitchFamily="2" charset="-122"/>
              </a:rPr>
              <a:t>投射效应</a:t>
            </a:r>
            <a:endParaRPr lang="en-US" altLang="zh-CN" sz="2000" b="1" dirty="0">
              <a:latin typeface="华文楷体" panose="02010600040101010101" pitchFamily="2" charset="-122"/>
              <a:ea typeface="华文楷体" panose="02010600040101010101" pitchFamily="2" charset="-122"/>
            </a:endParaRPr>
          </a:p>
          <a:p>
            <a:pPr indent="0">
              <a:lnSpc>
                <a:spcPct val="150000"/>
              </a:lnSpc>
            </a:pPr>
            <a:r>
              <a:rPr lang="zh-CN" altLang="en-US" sz="2000" b="1" u="sng" dirty="0">
                <a:solidFill>
                  <a:srgbClr val="FF0000"/>
                </a:solidFill>
                <a:latin typeface="华文楷体" panose="02010600040101010101" pitchFamily="2" charset="-122"/>
                <a:ea typeface="华文楷体" panose="02010600040101010101" pitchFamily="2" charset="-122"/>
              </a:rPr>
              <a:t>心理定势</a:t>
            </a:r>
            <a:endParaRPr lang="en-US" altLang="zh-CN" sz="2000" b="1" u="sng" dirty="0">
              <a:solidFill>
                <a:srgbClr val="FF0000"/>
              </a:solidFill>
              <a:latin typeface="华文楷体" panose="02010600040101010101" pitchFamily="2" charset="-122"/>
              <a:ea typeface="华文楷体" panose="02010600040101010101" pitchFamily="2" charset="-122"/>
            </a:endParaRPr>
          </a:p>
          <a:p>
            <a:pPr indent="0">
              <a:lnSpc>
                <a:spcPct val="150000"/>
              </a:lnSpc>
            </a:pPr>
            <a:r>
              <a:rPr lang="zh-CN" altLang="en-US" sz="2000" b="1" dirty="0">
                <a:latin typeface="华文楷体" panose="02010600040101010101" pitchFamily="2" charset="-122"/>
                <a:ea typeface="华文楷体" panose="02010600040101010101" pitchFamily="2" charset="-122"/>
              </a:rPr>
              <a:t>对比效应</a:t>
            </a:r>
            <a:endParaRPr lang="en-US" altLang="zh-CN" sz="2000" b="1" dirty="0">
              <a:latin typeface="华文楷体" panose="02010600040101010101" pitchFamily="2" charset="-122"/>
              <a:ea typeface="华文楷体" panose="02010600040101010101" pitchFamily="2" charset="-122"/>
            </a:endParaRPr>
          </a:p>
          <a:p>
            <a:pPr indent="0">
              <a:lnSpc>
                <a:spcPct val="150000"/>
              </a:lnSpc>
            </a:pPr>
            <a:r>
              <a:rPr lang="zh-CN" altLang="en-US" sz="2000" b="1" u="sng" dirty="0">
                <a:solidFill>
                  <a:srgbClr val="FF0000"/>
                </a:solidFill>
                <a:latin typeface="华文楷体" panose="02010600040101010101" pitchFamily="2" charset="-122"/>
                <a:ea typeface="华文楷体" panose="02010600040101010101" pitchFamily="2" charset="-122"/>
              </a:rPr>
              <a:t>刻板效应    </a:t>
            </a:r>
            <a:endParaRPr lang="zh-CN" altLang="en-US" sz="2000" b="1" u="sng" dirty="0">
              <a:solidFill>
                <a:srgbClr val="FF0000"/>
              </a:solidFill>
              <a:latin typeface="华文楷体" panose="02010600040101010101" pitchFamily="2" charset="-122"/>
              <a:ea typeface="华文楷体" panose="02010600040101010101" pitchFamily="2" charset="-122"/>
            </a:endParaRPr>
          </a:p>
        </p:txBody>
      </p:sp>
      <p:sp>
        <p:nvSpPr>
          <p:cNvPr id="82959" name="矩形 4"/>
          <p:cNvSpPr/>
          <p:nvPr/>
        </p:nvSpPr>
        <p:spPr>
          <a:xfrm>
            <a:off x="5945188" y="1560513"/>
            <a:ext cx="5810250" cy="2328862"/>
          </a:xfrm>
          <a:prstGeom prst="rect">
            <a:avLst/>
          </a:prstGeom>
          <a:noFill/>
          <a:ln w="9525">
            <a:noFill/>
          </a:ln>
        </p:spPr>
        <p:txBody>
          <a:bodyPr anchor="t">
            <a:spAutoFit/>
          </a:bodyPr>
          <a:p>
            <a:pPr indent="0">
              <a:lnSpc>
                <a:spcPct val="150000"/>
              </a:lnSpc>
            </a:pPr>
            <a:r>
              <a:rPr lang="zh-CN" altLang="en-US" sz="2000" dirty="0">
                <a:solidFill>
                  <a:srgbClr val="333333"/>
                </a:solidFill>
                <a:latin typeface="楷体" pitchFamily="49" charset="-122"/>
                <a:ea typeface="楷体" pitchFamily="49" charset="-122"/>
              </a:rPr>
              <a:t>一位公安局长在路边同一位老人谈话，这时跑过来一位小孩，急促的对公安局长说：“你爸爸和我爸爸吵起来了！”老人问：“这孩子是你什么人？”公安局长说：“是我儿子。”</a:t>
            </a:r>
            <a:endParaRPr lang="en-US" altLang="zh-CN" sz="2000" dirty="0">
              <a:solidFill>
                <a:srgbClr val="333333"/>
              </a:solidFill>
              <a:latin typeface="楷体" pitchFamily="49" charset="-122"/>
              <a:ea typeface="楷体" pitchFamily="49" charset="-122"/>
            </a:endParaRPr>
          </a:p>
          <a:p>
            <a:pPr indent="0">
              <a:lnSpc>
                <a:spcPct val="150000"/>
              </a:lnSpc>
            </a:pPr>
            <a:r>
              <a:rPr lang="zh-CN" altLang="en-US" sz="2000" dirty="0">
                <a:solidFill>
                  <a:srgbClr val="333333"/>
                </a:solidFill>
                <a:latin typeface="楷体" pitchFamily="49" charset="-122"/>
                <a:ea typeface="楷体" pitchFamily="49" charset="-122"/>
              </a:rPr>
              <a:t>请你回答：这两个吵架的人和公安局长是什么关系？</a:t>
            </a:r>
            <a:endParaRPr lang="zh-CN" altLang="en-US" sz="2000" dirty="0">
              <a:latin typeface="楷体" pitchFamily="49" charset="-122"/>
              <a:ea typeface="楷体" pitchFamily="49" charset="-122"/>
            </a:endParaRPr>
          </a:p>
        </p:txBody>
      </p:sp>
      <p:sp>
        <p:nvSpPr>
          <p:cNvPr id="3" name="文本占位符 2"/>
          <p:cNvSpPr/>
          <p:nvPr>
            <p:ph type="body" idx="13"/>
          </p:nvPr>
        </p:nvSpPr>
        <p:spPr/>
        <p:txBody>
          <a:bodyPr/>
          <a:p>
            <a:r>
              <a:rPr lang="en-US" altLang="zh-CN"/>
              <a:t>2.3.4 </a:t>
            </a:r>
            <a:r>
              <a:rPr lang="zh-CN" altLang="en-US"/>
              <a:t>知觉偏差</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3970" name="组合 1"/>
          <p:cNvGrpSpPr/>
          <p:nvPr/>
        </p:nvGrpSpPr>
        <p:grpSpPr>
          <a:xfrm>
            <a:off x="0" y="2573338"/>
            <a:ext cx="4000500" cy="1144587"/>
            <a:chOff x="4634529" y="3147752"/>
            <a:chExt cx="4000079" cy="1144774"/>
          </a:xfrm>
        </p:grpSpPr>
        <p:sp>
          <p:nvSpPr>
            <p:cNvPr id="22" name="圆角矩形 11"/>
            <p:cNvSpPr/>
            <p:nvPr/>
          </p:nvSpPr>
          <p:spPr>
            <a:xfrm>
              <a:off x="4634529" y="3568508"/>
              <a:ext cx="1698446" cy="347720"/>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知觉与行为</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83972" name="组合 46"/>
            <p:cNvGrpSpPr/>
            <p:nvPr/>
          </p:nvGrpSpPr>
          <p:grpSpPr>
            <a:xfrm>
              <a:off x="6332185" y="3147752"/>
              <a:ext cx="2302423" cy="1144774"/>
              <a:chOff x="5937653" y="1085215"/>
              <a:chExt cx="3512417" cy="1510665"/>
            </a:xfrm>
          </p:grpSpPr>
          <p:cxnSp>
            <p:nvCxnSpPr>
              <p:cNvPr id="83973" name="直接箭头连接符 33"/>
              <p:cNvCxnSpPr/>
              <p:nvPr/>
            </p:nvCxnSpPr>
            <p:spPr>
              <a:xfrm rot="-5400000">
                <a:off x="6315406" y="1693925"/>
                <a:ext cx="0" cy="341434"/>
              </a:xfrm>
              <a:prstGeom prst="straightConnector1">
                <a:avLst/>
              </a:prstGeom>
              <a:ln w="6350" cap="flat" cmpd="sng">
                <a:solidFill>
                  <a:srgbClr val="0D0D0D"/>
                </a:solidFill>
                <a:prstDash val="solid"/>
                <a:bevel/>
                <a:headEnd type="none" w="med" len="med"/>
                <a:tailEnd type="arrow" w="med" len="med"/>
              </a:ln>
            </p:spPr>
          </p:cxnSp>
          <p:sp>
            <p:nvSpPr>
              <p:cNvPr id="49" name="直接连接符 31"/>
              <p:cNvSpPr>
                <a:spLocks noChangeShapeType="1"/>
              </p:cNvSpPr>
              <p:nvPr/>
            </p:nvSpPr>
            <p:spPr bwMode="auto">
              <a:xfrm rot="16200000" flipV="1">
                <a:off x="5557231" y="1800480"/>
                <a:ext cx="1194285" cy="19372"/>
              </a:xfrm>
              <a:prstGeom prst="line">
                <a:avLst/>
              </a:prstGeom>
              <a:noFill/>
              <a:ln w="6350">
                <a:solidFill>
                  <a:schemeClr val="tx1">
                    <a:lumMod val="95000"/>
                    <a:lumOff val="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cs"/>
                </a:endParaRPr>
              </a:p>
            </p:txBody>
          </p:sp>
          <p:cxnSp>
            <p:nvCxnSpPr>
              <p:cNvPr id="83975" name="直接箭头连接符 50"/>
              <p:cNvCxnSpPr/>
              <p:nvPr/>
            </p:nvCxnSpPr>
            <p:spPr>
              <a:xfrm rot="-5400000">
                <a:off x="6316618" y="2254752"/>
                <a:ext cx="0" cy="305112"/>
              </a:xfrm>
              <a:prstGeom prst="straightConnector1">
                <a:avLst/>
              </a:prstGeom>
              <a:ln w="6350" cap="flat" cmpd="sng">
                <a:solidFill>
                  <a:srgbClr val="0D0D0D"/>
                </a:solidFill>
                <a:prstDash val="solid"/>
                <a:bevel/>
                <a:headEnd type="none" w="med" len="med"/>
                <a:tailEnd type="arrow" w="med" len="med"/>
              </a:ln>
            </p:spPr>
          </p:cxnSp>
          <p:cxnSp>
            <p:nvCxnSpPr>
              <p:cNvPr id="52" name="直接连接符 51"/>
              <p:cNvCxnSpPr/>
              <p:nvPr/>
            </p:nvCxnSpPr>
            <p:spPr>
              <a:xfrm>
                <a:off x="5938858" y="1864643"/>
                <a:ext cx="261525" cy="0"/>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53" name="圆角矩形 21"/>
              <p:cNvSpPr/>
              <p:nvPr/>
            </p:nvSpPr>
            <p:spPr>
              <a:xfrm>
                <a:off x="6469173" y="1640452"/>
                <a:ext cx="2978476" cy="40019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知觉偏差</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54" name="圆角矩形 23"/>
              <p:cNvSpPr/>
              <p:nvPr/>
            </p:nvSpPr>
            <p:spPr>
              <a:xfrm>
                <a:off x="6469173" y="2195690"/>
                <a:ext cx="2980897" cy="40019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归因理论</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56" name="圆角矩形 1"/>
              <p:cNvSpPr/>
              <p:nvPr/>
            </p:nvSpPr>
            <p:spPr>
              <a:xfrm>
                <a:off x="6469173" y="1085215"/>
                <a:ext cx="2978476" cy="40019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知觉的内涵</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83980" name="直接箭头连接符 33"/>
              <p:cNvCxnSpPr/>
              <p:nvPr/>
            </p:nvCxnSpPr>
            <p:spPr>
              <a:xfrm rot="-5400000">
                <a:off x="6315404" y="1069956"/>
                <a:ext cx="0" cy="428609"/>
              </a:xfrm>
              <a:prstGeom prst="straightConnector1">
                <a:avLst/>
              </a:prstGeom>
              <a:ln w="6350" cap="flat" cmpd="sng">
                <a:solidFill>
                  <a:srgbClr val="0D0D0D"/>
                </a:solidFill>
                <a:prstDash val="solid"/>
                <a:bevel/>
                <a:headEnd type="none" w="med" len="med"/>
                <a:tailEnd type="arrow" w="med" len="med"/>
              </a:ln>
            </p:spPr>
          </p:cxnSp>
        </p:grpSp>
      </p:grpSp>
      <p:sp>
        <p:nvSpPr>
          <p:cNvPr id="6" name="左大括号 5"/>
          <p:cNvSpPr/>
          <p:nvPr/>
        </p:nvSpPr>
        <p:spPr>
          <a:xfrm>
            <a:off x="4016375" y="1671638"/>
            <a:ext cx="406400" cy="2903538"/>
          </a:xfrm>
          <a:prstGeom prst="leftBrace">
            <a:avLst>
              <a:gd name="adj1" fmla="val 8333"/>
              <a:gd name="adj2" fmla="val 51861"/>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3982" name="矩形 6"/>
          <p:cNvSpPr/>
          <p:nvPr/>
        </p:nvSpPr>
        <p:spPr>
          <a:xfrm>
            <a:off x="4422775" y="1422400"/>
            <a:ext cx="1212850" cy="3279775"/>
          </a:xfrm>
          <a:prstGeom prst="rect">
            <a:avLst/>
          </a:prstGeom>
          <a:noFill/>
          <a:ln w="9525">
            <a:noFill/>
          </a:ln>
        </p:spPr>
        <p:txBody>
          <a:bodyPr anchor="t">
            <a:spAutoFit/>
          </a:bodyPr>
          <a:p>
            <a:pPr indent="0">
              <a:lnSpc>
                <a:spcPct val="150000"/>
              </a:lnSpc>
            </a:pPr>
            <a:r>
              <a:rPr lang="zh-CN" altLang="en-US" sz="2000" b="1" dirty="0">
                <a:latin typeface="华文楷体" panose="02010600040101010101" pitchFamily="2" charset="-122"/>
                <a:ea typeface="华文楷体" panose="02010600040101010101" pitchFamily="2" charset="-122"/>
              </a:rPr>
              <a:t>首因效应</a:t>
            </a:r>
            <a:endParaRPr lang="en-US" altLang="zh-CN" sz="2000" b="1" dirty="0">
              <a:latin typeface="华文楷体" panose="02010600040101010101" pitchFamily="2" charset="-122"/>
              <a:ea typeface="华文楷体" panose="02010600040101010101" pitchFamily="2" charset="-122"/>
            </a:endParaRPr>
          </a:p>
          <a:p>
            <a:pPr indent="0">
              <a:lnSpc>
                <a:spcPct val="150000"/>
              </a:lnSpc>
            </a:pPr>
            <a:r>
              <a:rPr lang="zh-CN" altLang="en-US" sz="2000" b="1" dirty="0">
                <a:latin typeface="华文楷体" panose="02010600040101010101" pitchFamily="2" charset="-122"/>
                <a:ea typeface="华文楷体" panose="02010600040101010101" pitchFamily="2" charset="-122"/>
              </a:rPr>
              <a:t>近因效应</a:t>
            </a:r>
            <a:endParaRPr lang="en-US" altLang="zh-CN" sz="2000" b="1" dirty="0">
              <a:latin typeface="华文楷体" panose="02010600040101010101" pitchFamily="2" charset="-122"/>
              <a:ea typeface="华文楷体" panose="02010600040101010101" pitchFamily="2" charset="-122"/>
            </a:endParaRPr>
          </a:p>
          <a:p>
            <a:pPr indent="0">
              <a:lnSpc>
                <a:spcPct val="150000"/>
              </a:lnSpc>
            </a:pPr>
            <a:r>
              <a:rPr lang="zh-CN" altLang="en-US" sz="2000" b="1" dirty="0">
                <a:latin typeface="华文楷体" panose="02010600040101010101" pitchFamily="2" charset="-122"/>
                <a:ea typeface="华文楷体" panose="02010600040101010101" pitchFamily="2" charset="-122"/>
              </a:rPr>
              <a:t>晕轮效应</a:t>
            </a:r>
            <a:endParaRPr lang="en-US" altLang="zh-CN" sz="2000" b="1" dirty="0">
              <a:latin typeface="华文楷体" panose="02010600040101010101" pitchFamily="2" charset="-122"/>
              <a:ea typeface="华文楷体" panose="02010600040101010101" pitchFamily="2" charset="-122"/>
            </a:endParaRPr>
          </a:p>
          <a:p>
            <a:pPr indent="0">
              <a:lnSpc>
                <a:spcPct val="150000"/>
              </a:lnSpc>
            </a:pPr>
            <a:r>
              <a:rPr lang="zh-CN" altLang="en-US" sz="2000" b="1" dirty="0">
                <a:latin typeface="华文楷体" panose="02010600040101010101" pitchFamily="2" charset="-122"/>
                <a:ea typeface="华文楷体" panose="02010600040101010101" pitchFamily="2" charset="-122"/>
              </a:rPr>
              <a:t>投射效应</a:t>
            </a:r>
            <a:endParaRPr lang="en-US" altLang="zh-CN" sz="2000" b="1" dirty="0">
              <a:latin typeface="华文楷体" panose="02010600040101010101" pitchFamily="2" charset="-122"/>
              <a:ea typeface="华文楷体" panose="02010600040101010101" pitchFamily="2" charset="-122"/>
            </a:endParaRPr>
          </a:p>
          <a:p>
            <a:pPr indent="0">
              <a:lnSpc>
                <a:spcPct val="150000"/>
              </a:lnSpc>
            </a:pPr>
            <a:r>
              <a:rPr lang="zh-CN" altLang="en-US" sz="2000" b="1" u="sng" dirty="0">
                <a:solidFill>
                  <a:srgbClr val="FF0000"/>
                </a:solidFill>
                <a:latin typeface="华文楷体" panose="02010600040101010101" pitchFamily="2" charset="-122"/>
                <a:ea typeface="华文楷体" panose="02010600040101010101" pitchFamily="2" charset="-122"/>
              </a:rPr>
              <a:t>心理定势</a:t>
            </a:r>
            <a:endParaRPr lang="en-US" altLang="zh-CN" sz="2000" b="1" u="sng" dirty="0">
              <a:solidFill>
                <a:srgbClr val="FF0000"/>
              </a:solidFill>
              <a:latin typeface="华文楷体" panose="02010600040101010101" pitchFamily="2" charset="-122"/>
              <a:ea typeface="华文楷体" panose="02010600040101010101" pitchFamily="2" charset="-122"/>
            </a:endParaRPr>
          </a:p>
          <a:p>
            <a:pPr indent="0">
              <a:lnSpc>
                <a:spcPct val="150000"/>
              </a:lnSpc>
            </a:pPr>
            <a:r>
              <a:rPr lang="zh-CN" altLang="en-US" sz="2000" b="1" dirty="0">
                <a:latin typeface="华文楷体" panose="02010600040101010101" pitchFamily="2" charset="-122"/>
                <a:ea typeface="华文楷体" panose="02010600040101010101" pitchFamily="2" charset="-122"/>
              </a:rPr>
              <a:t>对比效应</a:t>
            </a:r>
            <a:endParaRPr lang="en-US" altLang="zh-CN" sz="2000" b="1" dirty="0">
              <a:latin typeface="华文楷体" panose="02010600040101010101" pitchFamily="2" charset="-122"/>
              <a:ea typeface="华文楷体" panose="02010600040101010101" pitchFamily="2" charset="-122"/>
            </a:endParaRPr>
          </a:p>
          <a:p>
            <a:pPr indent="0">
              <a:lnSpc>
                <a:spcPct val="150000"/>
              </a:lnSpc>
            </a:pPr>
            <a:r>
              <a:rPr lang="zh-CN" altLang="en-US" sz="2000" b="1" u="sng" dirty="0">
                <a:solidFill>
                  <a:srgbClr val="FF0000"/>
                </a:solidFill>
                <a:latin typeface="华文楷体" panose="02010600040101010101" pitchFamily="2" charset="-122"/>
                <a:ea typeface="华文楷体" panose="02010600040101010101" pitchFamily="2" charset="-122"/>
              </a:rPr>
              <a:t>刻板效应    </a:t>
            </a:r>
            <a:endParaRPr lang="zh-CN" altLang="en-US" sz="2000" b="1" u="sng" dirty="0">
              <a:solidFill>
                <a:srgbClr val="FF0000"/>
              </a:solidFill>
              <a:latin typeface="华文楷体" panose="02010600040101010101" pitchFamily="2" charset="-122"/>
              <a:ea typeface="华文楷体" panose="02010600040101010101" pitchFamily="2" charset="-122"/>
            </a:endParaRPr>
          </a:p>
        </p:txBody>
      </p:sp>
      <p:sp>
        <p:nvSpPr>
          <p:cNvPr id="8" name="标注: 线形(带边框和强调线) 7"/>
          <p:cNvSpPr/>
          <p:nvPr/>
        </p:nvSpPr>
        <p:spPr>
          <a:xfrm>
            <a:off x="6594475" y="3343275"/>
            <a:ext cx="5008563" cy="669925"/>
          </a:xfrm>
          <a:prstGeom prst="accentBorderCallout1">
            <a:avLst>
              <a:gd name="adj1" fmla="val 18750"/>
              <a:gd name="adj2" fmla="val -8333"/>
              <a:gd name="adj3" fmla="val 42230"/>
              <a:gd name="adj4" fmla="val -22426"/>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人们在</a:t>
            </a:r>
            <a:r>
              <a:rPr kumimoji="0" lang="zh-CN" altLang="en-US" sz="2000" b="0" i="0" u="sng"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认识特定对象时心理上的准备状态</a:t>
            </a: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。心理定势有</a:t>
            </a:r>
            <a:r>
              <a:rPr kumimoji="0" lang="zh-CN" altLang="en-US" sz="2000" b="1" i="0" u="sng"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积极作用</a:t>
            </a: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也有</a:t>
            </a:r>
            <a:r>
              <a:rPr kumimoji="0" lang="zh-CN" altLang="en-US" sz="2000" b="1" i="0" u="sng"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消极作用</a:t>
            </a: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83984" name="矩形 8"/>
          <p:cNvSpPr/>
          <p:nvPr/>
        </p:nvSpPr>
        <p:spPr>
          <a:xfrm>
            <a:off x="6556375" y="4251325"/>
            <a:ext cx="5046663" cy="708025"/>
          </a:xfrm>
          <a:prstGeom prst="rect">
            <a:avLst/>
          </a:prstGeom>
          <a:noFill/>
          <a:ln w="9525">
            <a:noFill/>
          </a:ln>
        </p:spPr>
        <p:txBody>
          <a:bodyPr anchor="t">
            <a:spAutoFit/>
          </a:bodyPr>
          <a:p>
            <a:pPr indent="0"/>
            <a:r>
              <a:rPr lang="zh-CN" altLang="en-US" sz="2000" dirty="0">
                <a:solidFill>
                  <a:srgbClr val="333333"/>
                </a:solidFill>
                <a:latin typeface="楷体" pitchFamily="49" charset="-122"/>
                <a:ea typeface="楷体" pitchFamily="49" charset="-122"/>
              </a:rPr>
              <a:t>积极：</a:t>
            </a:r>
            <a:r>
              <a:rPr lang="en-US" altLang="zh-CN" sz="2000" dirty="0">
                <a:solidFill>
                  <a:srgbClr val="333333"/>
                </a:solidFill>
                <a:latin typeface="楷体" pitchFamily="49" charset="-122"/>
                <a:ea typeface="楷体" pitchFamily="49" charset="-122"/>
              </a:rPr>
              <a:t>10+10=20  </a:t>
            </a:r>
            <a:r>
              <a:rPr lang="zh-CN" altLang="en-US" sz="2000" dirty="0">
                <a:solidFill>
                  <a:srgbClr val="333333"/>
                </a:solidFill>
                <a:latin typeface="楷体" pitchFamily="49" charset="-122"/>
                <a:ea typeface="楷体" pitchFamily="49" charset="-122"/>
              </a:rPr>
              <a:t>可以脱口而出</a:t>
            </a:r>
            <a:endParaRPr lang="en-US" altLang="zh-CN" sz="2000" dirty="0">
              <a:solidFill>
                <a:srgbClr val="333333"/>
              </a:solidFill>
              <a:latin typeface="楷体" pitchFamily="49" charset="-122"/>
              <a:ea typeface="楷体" pitchFamily="49" charset="-122"/>
            </a:endParaRPr>
          </a:p>
          <a:p>
            <a:pPr indent="0"/>
            <a:r>
              <a:rPr lang="zh-CN" altLang="en-US" sz="2000" dirty="0">
                <a:solidFill>
                  <a:srgbClr val="333333"/>
                </a:solidFill>
                <a:latin typeface="楷体" pitchFamily="49" charset="-122"/>
                <a:ea typeface="楷体" pitchFamily="49" charset="-122"/>
              </a:rPr>
              <a:t>消极：青年人单纯幼稚、容易冲动</a:t>
            </a:r>
            <a:endParaRPr lang="en-US" altLang="zh-CN" sz="2000" dirty="0">
              <a:solidFill>
                <a:srgbClr val="333333"/>
              </a:solidFill>
              <a:latin typeface="楷体" pitchFamily="49" charset="-122"/>
              <a:ea typeface="楷体" pitchFamily="49" charset="-122"/>
            </a:endParaRPr>
          </a:p>
        </p:txBody>
      </p:sp>
      <p:sp>
        <p:nvSpPr>
          <p:cNvPr id="3" name="文本占位符 2"/>
          <p:cNvSpPr/>
          <p:nvPr>
            <p:ph type="body" idx="13"/>
          </p:nvPr>
        </p:nvSpPr>
        <p:spPr/>
        <p:txBody>
          <a:bodyPr/>
          <a:p>
            <a:r>
              <a:rPr lang="en-US" altLang="zh-CN"/>
              <a:t>2.3.4 </a:t>
            </a:r>
            <a:r>
              <a:rPr lang="zh-CN" altLang="en-US"/>
              <a:t>知觉偏差</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4994" name="组合 1"/>
          <p:cNvGrpSpPr/>
          <p:nvPr/>
        </p:nvGrpSpPr>
        <p:grpSpPr>
          <a:xfrm>
            <a:off x="0" y="2573338"/>
            <a:ext cx="4000500" cy="1144587"/>
            <a:chOff x="4634529" y="3147752"/>
            <a:chExt cx="4000079" cy="1144774"/>
          </a:xfrm>
        </p:grpSpPr>
        <p:sp>
          <p:nvSpPr>
            <p:cNvPr id="22" name="圆角矩形 11"/>
            <p:cNvSpPr/>
            <p:nvPr/>
          </p:nvSpPr>
          <p:spPr>
            <a:xfrm>
              <a:off x="4634529" y="3568508"/>
              <a:ext cx="1698446" cy="347720"/>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知觉与行为</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84996" name="组合 46"/>
            <p:cNvGrpSpPr/>
            <p:nvPr/>
          </p:nvGrpSpPr>
          <p:grpSpPr>
            <a:xfrm>
              <a:off x="6332185" y="3147752"/>
              <a:ext cx="2302423" cy="1144774"/>
              <a:chOff x="5937653" y="1085215"/>
              <a:chExt cx="3512417" cy="1510665"/>
            </a:xfrm>
          </p:grpSpPr>
          <p:cxnSp>
            <p:nvCxnSpPr>
              <p:cNvPr id="84997" name="直接箭头连接符 33"/>
              <p:cNvCxnSpPr/>
              <p:nvPr/>
            </p:nvCxnSpPr>
            <p:spPr>
              <a:xfrm rot="-5400000">
                <a:off x="6315406" y="1693925"/>
                <a:ext cx="0" cy="341434"/>
              </a:xfrm>
              <a:prstGeom prst="straightConnector1">
                <a:avLst/>
              </a:prstGeom>
              <a:ln w="6350" cap="flat" cmpd="sng">
                <a:solidFill>
                  <a:srgbClr val="0D0D0D"/>
                </a:solidFill>
                <a:prstDash val="solid"/>
                <a:bevel/>
                <a:headEnd type="none" w="med" len="med"/>
                <a:tailEnd type="arrow" w="med" len="med"/>
              </a:ln>
            </p:spPr>
          </p:cxnSp>
          <p:sp>
            <p:nvSpPr>
              <p:cNvPr id="49" name="直接连接符 31"/>
              <p:cNvSpPr>
                <a:spLocks noChangeShapeType="1"/>
              </p:cNvSpPr>
              <p:nvPr/>
            </p:nvSpPr>
            <p:spPr bwMode="auto">
              <a:xfrm rot="16200000" flipV="1">
                <a:off x="5557231" y="1800480"/>
                <a:ext cx="1194285" cy="19372"/>
              </a:xfrm>
              <a:prstGeom prst="line">
                <a:avLst/>
              </a:prstGeom>
              <a:noFill/>
              <a:ln w="6350">
                <a:solidFill>
                  <a:schemeClr val="tx1">
                    <a:lumMod val="95000"/>
                    <a:lumOff val="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cs"/>
                </a:endParaRPr>
              </a:p>
            </p:txBody>
          </p:sp>
          <p:cxnSp>
            <p:nvCxnSpPr>
              <p:cNvPr id="84999" name="直接箭头连接符 50"/>
              <p:cNvCxnSpPr/>
              <p:nvPr/>
            </p:nvCxnSpPr>
            <p:spPr>
              <a:xfrm rot="-5400000">
                <a:off x="6316618" y="2254752"/>
                <a:ext cx="0" cy="305112"/>
              </a:xfrm>
              <a:prstGeom prst="straightConnector1">
                <a:avLst/>
              </a:prstGeom>
              <a:ln w="6350" cap="flat" cmpd="sng">
                <a:solidFill>
                  <a:srgbClr val="0D0D0D"/>
                </a:solidFill>
                <a:prstDash val="solid"/>
                <a:bevel/>
                <a:headEnd type="none" w="med" len="med"/>
                <a:tailEnd type="arrow" w="med" len="med"/>
              </a:ln>
            </p:spPr>
          </p:cxnSp>
          <p:cxnSp>
            <p:nvCxnSpPr>
              <p:cNvPr id="52" name="直接连接符 51"/>
              <p:cNvCxnSpPr/>
              <p:nvPr/>
            </p:nvCxnSpPr>
            <p:spPr>
              <a:xfrm>
                <a:off x="5938858" y="1864643"/>
                <a:ext cx="261525" cy="0"/>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53" name="圆角矩形 21"/>
              <p:cNvSpPr/>
              <p:nvPr/>
            </p:nvSpPr>
            <p:spPr>
              <a:xfrm>
                <a:off x="6469173" y="1640452"/>
                <a:ext cx="2978476" cy="40019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知觉偏差</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54" name="圆角矩形 23"/>
              <p:cNvSpPr/>
              <p:nvPr/>
            </p:nvSpPr>
            <p:spPr>
              <a:xfrm>
                <a:off x="6469173" y="2195690"/>
                <a:ext cx="2980897" cy="40019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归因理论</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56" name="圆角矩形 1"/>
              <p:cNvSpPr/>
              <p:nvPr/>
            </p:nvSpPr>
            <p:spPr>
              <a:xfrm>
                <a:off x="6469173" y="1085215"/>
                <a:ext cx="2978476" cy="40019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知觉的内涵</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85004" name="直接箭头连接符 33"/>
              <p:cNvCxnSpPr/>
              <p:nvPr/>
            </p:nvCxnSpPr>
            <p:spPr>
              <a:xfrm rot="-5400000">
                <a:off x="6315404" y="1069956"/>
                <a:ext cx="0" cy="428609"/>
              </a:xfrm>
              <a:prstGeom prst="straightConnector1">
                <a:avLst/>
              </a:prstGeom>
              <a:ln w="6350" cap="flat" cmpd="sng">
                <a:solidFill>
                  <a:srgbClr val="0D0D0D"/>
                </a:solidFill>
                <a:prstDash val="solid"/>
                <a:bevel/>
                <a:headEnd type="none" w="med" len="med"/>
                <a:tailEnd type="arrow" w="med" len="med"/>
              </a:ln>
            </p:spPr>
          </p:cxnSp>
        </p:grpSp>
      </p:grpSp>
      <p:sp>
        <p:nvSpPr>
          <p:cNvPr id="6" name="左大括号 5"/>
          <p:cNvSpPr/>
          <p:nvPr/>
        </p:nvSpPr>
        <p:spPr>
          <a:xfrm>
            <a:off x="4016375" y="1671638"/>
            <a:ext cx="406400" cy="2903538"/>
          </a:xfrm>
          <a:prstGeom prst="leftBrace">
            <a:avLst>
              <a:gd name="adj1" fmla="val 8333"/>
              <a:gd name="adj2" fmla="val 51861"/>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5006" name="矩形 6"/>
          <p:cNvSpPr/>
          <p:nvPr/>
        </p:nvSpPr>
        <p:spPr>
          <a:xfrm>
            <a:off x="4313238" y="1430338"/>
            <a:ext cx="1212850" cy="3279775"/>
          </a:xfrm>
          <a:prstGeom prst="rect">
            <a:avLst/>
          </a:prstGeom>
          <a:noFill/>
          <a:ln w="9525">
            <a:noFill/>
          </a:ln>
        </p:spPr>
        <p:txBody>
          <a:bodyPr anchor="t">
            <a:spAutoFit/>
          </a:bodyPr>
          <a:p>
            <a:pPr indent="0">
              <a:lnSpc>
                <a:spcPct val="150000"/>
              </a:lnSpc>
            </a:pPr>
            <a:r>
              <a:rPr lang="zh-CN" altLang="en-US" sz="2000" b="1" dirty="0">
                <a:latin typeface="华文楷体" panose="02010600040101010101" pitchFamily="2" charset="-122"/>
                <a:ea typeface="华文楷体" panose="02010600040101010101" pitchFamily="2" charset="-122"/>
              </a:rPr>
              <a:t>首因效应</a:t>
            </a:r>
            <a:endParaRPr lang="en-US" altLang="zh-CN" sz="2000" b="1" dirty="0">
              <a:latin typeface="华文楷体" panose="02010600040101010101" pitchFamily="2" charset="-122"/>
              <a:ea typeface="华文楷体" panose="02010600040101010101" pitchFamily="2" charset="-122"/>
            </a:endParaRPr>
          </a:p>
          <a:p>
            <a:pPr indent="0">
              <a:lnSpc>
                <a:spcPct val="150000"/>
              </a:lnSpc>
            </a:pPr>
            <a:r>
              <a:rPr lang="zh-CN" altLang="en-US" sz="2000" b="1" dirty="0">
                <a:latin typeface="华文楷体" panose="02010600040101010101" pitchFamily="2" charset="-122"/>
                <a:ea typeface="华文楷体" panose="02010600040101010101" pitchFamily="2" charset="-122"/>
              </a:rPr>
              <a:t>近因效应</a:t>
            </a:r>
            <a:endParaRPr lang="en-US" altLang="zh-CN" sz="2000" b="1" dirty="0">
              <a:latin typeface="华文楷体" panose="02010600040101010101" pitchFamily="2" charset="-122"/>
              <a:ea typeface="华文楷体" panose="02010600040101010101" pitchFamily="2" charset="-122"/>
            </a:endParaRPr>
          </a:p>
          <a:p>
            <a:pPr indent="0">
              <a:lnSpc>
                <a:spcPct val="150000"/>
              </a:lnSpc>
            </a:pPr>
            <a:r>
              <a:rPr lang="zh-CN" altLang="en-US" sz="2000" b="1" dirty="0">
                <a:latin typeface="华文楷体" panose="02010600040101010101" pitchFamily="2" charset="-122"/>
                <a:ea typeface="华文楷体" panose="02010600040101010101" pitchFamily="2" charset="-122"/>
              </a:rPr>
              <a:t>晕轮效应</a:t>
            </a:r>
            <a:endParaRPr lang="en-US" altLang="zh-CN" sz="2000" b="1" dirty="0">
              <a:latin typeface="华文楷体" panose="02010600040101010101" pitchFamily="2" charset="-122"/>
              <a:ea typeface="华文楷体" panose="02010600040101010101" pitchFamily="2" charset="-122"/>
            </a:endParaRPr>
          </a:p>
          <a:p>
            <a:pPr indent="0">
              <a:lnSpc>
                <a:spcPct val="150000"/>
              </a:lnSpc>
            </a:pPr>
            <a:r>
              <a:rPr lang="zh-CN" altLang="en-US" sz="2000" b="1" dirty="0">
                <a:latin typeface="华文楷体" panose="02010600040101010101" pitchFamily="2" charset="-122"/>
                <a:ea typeface="华文楷体" panose="02010600040101010101" pitchFamily="2" charset="-122"/>
              </a:rPr>
              <a:t>投射效应</a:t>
            </a:r>
            <a:endParaRPr lang="en-US" altLang="zh-CN" sz="2000" b="1" dirty="0">
              <a:latin typeface="华文楷体" panose="02010600040101010101" pitchFamily="2" charset="-122"/>
              <a:ea typeface="华文楷体" panose="02010600040101010101" pitchFamily="2" charset="-122"/>
            </a:endParaRPr>
          </a:p>
          <a:p>
            <a:pPr indent="0">
              <a:lnSpc>
                <a:spcPct val="150000"/>
              </a:lnSpc>
            </a:pPr>
            <a:r>
              <a:rPr lang="zh-CN" altLang="en-US" sz="2000" b="1" u="sng" dirty="0">
                <a:solidFill>
                  <a:srgbClr val="FF0000"/>
                </a:solidFill>
                <a:latin typeface="华文楷体" panose="02010600040101010101" pitchFamily="2" charset="-122"/>
                <a:ea typeface="华文楷体" panose="02010600040101010101" pitchFamily="2" charset="-122"/>
              </a:rPr>
              <a:t>心理定势</a:t>
            </a:r>
            <a:endParaRPr lang="en-US" altLang="zh-CN" sz="2000" b="1" u="sng" dirty="0">
              <a:solidFill>
                <a:srgbClr val="FF0000"/>
              </a:solidFill>
              <a:latin typeface="华文楷体" panose="02010600040101010101" pitchFamily="2" charset="-122"/>
              <a:ea typeface="华文楷体" panose="02010600040101010101" pitchFamily="2" charset="-122"/>
            </a:endParaRPr>
          </a:p>
          <a:p>
            <a:pPr indent="0">
              <a:lnSpc>
                <a:spcPct val="150000"/>
              </a:lnSpc>
            </a:pPr>
            <a:r>
              <a:rPr lang="zh-CN" altLang="en-US" sz="2000" b="1" dirty="0">
                <a:latin typeface="华文楷体" panose="02010600040101010101" pitchFamily="2" charset="-122"/>
                <a:ea typeface="华文楷体" panose="02010600040101010101" pitchFamily="2" charset="-122"/>
              </a:rPr>
              <a:t>对比效应</a:t>
            </a:r>
            <a:endParaRPr lang="en-US" altLang="zh-CN" sz="2000" b="1" dirty="0">
              <a:latin typeface="华文楷体" panose="02010600040101010101" pitchFamily="2" charset="-122"/>
              <a:ea typeface="华文楷体" panose="02010600040101010101" pitchFamily="2" charset="-122"/>
            </a:endParaRPr>
          </a:p>
          <a:p>
            <a:pPr indent="0">
              <a:lnSpc>
                <a:spcPct val="150000"/>
              </a:lnSpc>
            </a:pPr>
            <a:r>
              <a:rPr lang="zh-CN" altLang="en-US" sz="2000" b="1" u="sng" dirty="0">
                <a:solidFill>
                  <a:srgbClr val="FF0000"/>
                </a:solidFill>
                <a:latin typeface="华文楷体" panose="02010600040101010101" pitchFamily="2" charset="-122"/>
                <a:ea typeface="华文楷体" panose="02010600040101010101" pitchFamily="2" charset="-122"/>
              </a:rPr>
              <a:t>刻板效应    </a:t>
            </a:r>
            <a:endParaRPr lang="zh-CN" altLang="en-US" sz="2000" b="1" u="sng" dirty="0">
              <a:solidFill>
                <a:srgbClr val="FF0000"/>
              </a:solidFill>
              <a:latin typeface="华文楷体" panose="02010600040101010101" pitchFamily="2" charset="-122"/>
              <a:ea typeface="华文楷体" panose="02010600040101010101" pitchFamily="2" charset="-122"/>
            </a:endParaRPr>
          </a:p>
        </p:txBody>
      </p:sp>
      <p:sp>
        <p:nvSpPr>
          <p:cNvPr id="9" name="矩形 8"/>
          <p:cNvSpPr/>
          <p:nvPr/>
        </p:nvSpPr>
        <p:spPr>
          <a:xfrm>
            <a:off x="6556375" y="4251325"/>
            <a:ext cx="5046663" cy="708025"/>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bg1">
                    <a:lumMod val="75000"/>
                  </a:schemeClr>
                </a:solidFill>
                <a:effectLst/>
                <a:uLnTx/>
                <a:uFillTx/>
                <a:latin typeface="楷体" pitchFamily="49" charset="-122"/>
                <a:ea typeface="楷体" pitchFamily="49" charset="-122"/>
                <a:cs typeface="+mn-cs"/>
                <a:sym typeface="+mn-ea"/>
              </a:rPr>
              <a:t>积极：</a:t>
            </a:r>
            <a:r>
              <a:rPr kumimoji="0" lang="en-US" altLang="zh-CN" sz="2000" b="0" i="0" u="none" strike="noStrike" kern="1200" cap="none" spc="0" normalizeH="0" baseline="0" noProof="0" dirty="0">
                <a:ln>
                  <a:noFill/>
                </a:ln>
                <a:solidFill>
                  <a:schemeClr val="bg1">
                    <a:lumMod val="75000"/>
                  </a:schemeClr>
                </a:solidFill>
                <a:effectLst/>
                <a:uLnTx/>
                <a:uFillTx/>
                <a:latin typeface="楷体" pitchFamily="49" charset="-122"/>
                <a:ea typeface="楷体" pitchFamily="49" charset="-122"/>
                <a:cs typeface="+mn-cs"/>
                <a:sym typeface="+mn-ea"/>
              </a:rPr>
              <a:t>10+10=20  </a:t>
            </a:r>
            <a:r>
              <a:rPr kumimoji="0" lang="zh-CN" altLang="en-US" sz="2000" b="0" i="0" u="none" strike="noStrike" kern="1200" cap="none" spc="0" normalizeH="0" baseline="0" noProof="0" dirty="0">
                <a:ln>
                  <a:noFill/>
                </a:ln>
                <a:solidFill>
                  <a:schemeClr val="bg1">
                    <a:lumMod val="75000"/>
                  </a:schemeClr>
                </a:solidFill>
                <a:effectLst/>
                <a:uLnTx/>
                <a:uFillTx/>
                <a:latin typeface="楷体" pitchFamily="49" charset="-122"/>
                <a:ea typeface="楷体" pitchFamily="49" charset="-122"/>
                <a:cs typeface="+mn-cs"/>
                <a:sym typeface="+mn-ea"/>
              </a:rPr>
              <a:t>可以脱口而出</a:t>
            </a:r>
            <a:endParaRPr kumimoji="0" lang="en-US" altLang="zh-CN" sz="2000" b="0" i="0" u="none" strike="noStrike" kern="1200" cap="none" spc="0" normalizeH="0" baseline="0" noProof="0" dirty="0">
              <a:ln>
                <a:noFill/>
              </a:ln>
              <a:solidFill>
                <a:schemeClr val="bg1">
                  <a:lumMod val="75000"/>
                </a:schemeClr>
              </a:solidFill>
              <a:effectLst/>
              <a:uLnTx/>
              <a:uFillTx/>
              <a:latin typeface="楷体" pitchFamily="49" charset="-122"/>
              <a:ea typeface="楷体" pitchFamily="49"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sng" strike="noStrike" kern="1200" cap="none" spc="0" normalizeH="0" baseline="0" noProof="0" dirty="0">
                <a:ln>
                  <a:noFill/>
                </a:ln>
                <a:solidFill>
                  <a:srgbClr val="FF0000"/>
                </a:solidFill>
                <a:effectLst/>
                <a:uLnTx/>
                <a:uFillTx/>
                <a:latin typeface="楷体" pitchFamily="49" charset="-122"/>
                <a:ea typeface="楷体" pitchFamily="49" charset="-122"/>
                <a:cs typeface="+mn-cs"/>
                <a:sym typeface="+mn-ea"/>
              </a:rPr>
              <a:t>消极</a:t>
            </a:r>
            <a:r>
              <a:rPr kumimoji="0" lang="zh-CN" altLang="en-US" sz="2000" b="0" i="0" u="none" strike="noStrike" kern="1200" cap="none" spc="0" normalizeH="0" baseline="0" noProof="0" dirty="0">
                <a:ln>
                  <a:noFill/>
                </a:ln>
                <a:solidFill>
                  <a:srgbClr val="333333"/>
                </a:solidFill>
                <a:effectLst/>
                <a:uLnTx/>
                <a:uFillTx/>
                <a:latin typeface="楷体" pitchFamily="49" charset="-122"/>
                <a:ea typeface="楷体" pitchFamily="49" charset="-122"/>
                <a:cs typeface="+mn-cs"/>
                <a:sym typeface="+mn-ea"/>
              </a:rPr>
              <a:t>：青年人单纯幼稚、容易冲动</a:t>
            </a:r>
            <a:endParaRPr kumimoji="0" lang="en-US" altLang="zh-CN" sz="2000" b="0" i="0" u="none" strike="noStrike" kern="1200" cap="none" spc="0" normalizeH="0" baseline="0" noProof="0" dirty="0">
              <a:ln>
                <a:noFill/>
              </a:ln>
              <a:solidFill>
                <a:srgbClr val="333333"/>
              </a:solidFill>
              <a:effectLst/>
              <a:uLnTx/>
              <a:uFillTx/>
              <a:latin typeface="楷体" pitchFamily="49" charset="-122"/>
              <a:ea typeface="楷体" pitchFamily="49" charset="-122"/>
              <a:cs typeface="+mn-cs"/>
              <a:sym typeface="+mn-ea"/>
            </a:endParaRPr>
          </a:p>
        </p:txBody>
      </p:sp>
      <p:cxnSp>
        <p:nvCxnSpPr>
          <p:cNvPr id="5" name="直接连接符 4"/>
          <p:cNvCxnSpPr/>
          <p:nvPr/>
        </p:nvCxnSpPr>
        <p:spPr>
          <a:xfrm flipH="1">
            <a:off x="4826000" y="4592638"/>
            <a:ext cx="552450" cy="4619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319963" y="4959350"/>
            <a:ext cx="3784600" cy="400050"/>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洗剪吹的人不是好人</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12" name="矩形 11"/>
          <p:cNvSpPr/>
          <p:nvPr/>
        </p:nvSpPr>
        <p:spPr>
          <a:xfrm>
            <a:off x="747713" y="5054600"/>
            <a:ext cx="5121275" cy="708025"/>
          </a:xfrm>
          <a:prstGeom prst="rect">
            <a:avLst/>
          </a:prstGeom>
          <a:ln>
            <a:solidFill>
              <a:schemeClr val="tx1">
                <a:lumMod val="85000"/>
                <a:lumOff val="15000"/>
              </a:schemeClr>
            </a:solidFill>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sym typeface="+mn-ea"/>
              </a:rPr>
              <a:t>刻板效应指对某一类事物或人产生的一种较为</a:t>
            </a:r>
            <a:r>
              <a:rPr kumimoji="0" lang="zh-CN" altLang="en-US" sz="2000" b="1" i="0" u="sng"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固定的</a:t>
            </a:r>
            <a:r>
              <a:rPr kumimoji="0" lang="zh-CN" altLang="en-US" sz="20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sym typeface="+mn-ea"/>
              </a:rPr>
              <a:t>、具有</a:t>
            </a:r>
            <a:r>
              <a:rPr kumimoji="0" lang="zh-CN" altLang="en-US" sz="2000" b="1" i="0" u="sng"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概括性的、笼统的印象</a:t>
            </a:r>
            <a:r>
              <a:rPr kumimoji="0" lang="zh-CN" altLang="en-US" sz="20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sym typeface="+mn-ea"/>
              </a:rPr>
              <a:t>。</a:t>
            </a:r>
            <a:endParaRPr kumimoji="0" lang="zh-CN" altLang="en-US" sz="20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sym typeface="+mn-ea"/>
            </a:endParaRPr>
          </a:p>
        </p:txBody>
      </p:sp>
      <p:sp>
        <p:nvSpPr>
          <p:cNvPr id="7" name="文本占位符 6"/>
          <p:cNvSpPr/>
          <p:nvPr>
            <p:ph type="body" idx="13"/>
          </p:nvPr>
        </p:nvSpPr>
        <p:spPr/>
        <p:txBody>
          <a:bodyPr/>
          <a:p>
            <a:r>
              <a:rPr lang="en-US" altLang="zh-CN"/>
              <a:t>2.3.4 </a:t>
            </a:r>
            <a:r>
              <a:rPr lang="zh-CN" altLang="en-US"/>
              <a:t>知觉偏差</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文本占位符 1"/>
          <p:cNvSpPr>
            <a:spLocks noGrp="1"/>
          </p:cNvSpPr>
          <p:nvPr>
            <p:ph type="body" idx="1"/>
          </p:nvPr>
        </p:nvSpPr>
        <p:spPr>
          <a:xfrm>
            <a:off x="892175" y="1231900"/>
            <a:ext cx="10515600" cy="5343525"/>
          </a:xfrm>
          <a:noFill/>
          <a:ln>
            <a:noFill/>
          </a:ln>
        </p:spPr>
        <p:txBody>
          <a:bodyPr lIns="91440" tIns="45720" rIns="91440" bIns="45720" anchor="t"/>
          <a:p>
            <a:pPr eaLnBrk="1" hangingPunct="1"/>
            <a:r>
              <a:rPr lang="zh-CN" altLang="en-US" kern="1200" dirty="0">
                <a:latin typeface="+mn-lt"/>
                <a:ea typeface="+mn-ea"/>
                <a:cs typeface="+mn-cs"/>
              </a:rPr>
              <a:t>知觉偏差【</a:t>
            </a:r>
            <a:r>
              <a:rPr lang="zh-CN" altLang="en-US" kern="1200" dirty="0">
                <a:solidFill>
                  <a:srgbClr val="FF0000"/>
                </a:solidFill>
                <a:latin typeface="+mn-lt"/>
                <a:ea typeface="+mn-ea"/>
                <a:cs typeface="+mn-cs"/>
              </a:rPr>
              <a:t>选择</a:t>
            </a:r>
            <a:r>
              <a:rPr lang="zh-CN" altLang="en-US" kern="1200" dirty="0">
                <a:latin typeface="+mn-lt"/>
                <a:ea typeface="+mn-ea"/>
                <a:cs typeface="+mn-cs"/>
              </a:rPr>
              <a:t>】</a:t>
            </a:r>
            <a:r>
              <a:rPr lang="en-US" altLang="zh-CN" kern="1200" dirty="0">
                <a:solidFill>
                  <a:srgbClr val="FF0000"/>
                </a:solidFill>
                <a:latin typeface="+mn-lt"/>
                <a:ea typeface="+mn-ea"/>
                <a:cs typeface="+mn-cs"/>
                <a:sym typeface="+mn-ea"/>
              </a:rPr>
              <a:t>★★★★★</a:t>
            </a:r>
            <a:endParaRPr lang="zh-CN" altLang="en-US" kern="1200" dirty="0">
              <a:latin typeface="+mn-lt"/>
              <a:ea typeface="+mn-ea"/>
              <a:cs typeface="+mn-cs"/>
            </a:endParaRPr>
          </a:p>
        </p:txBody>
      </p:sp>
      <p:grpSp>
        <p:nvGrpSpPr>
          <p:cNvPr id="86019" name="组合 26"/>
          <p:cNvGrpSpPr/>
          <p:nvPr/>
        </p:nvGrpSpPr>
        <p:grpSpPr>
          <a:xfrm>
            <a:off x="1317625" y="1960563"/>
            <a:ext cx="8609013" cy="3886200"/>
            <a:chOff x="2403169" y="1951355"/>
            <a:chExt cx="9209711" cy="3886200"/>
          </a:xfrm>
        </p:grpSpPr>
        <p:sp>
          <p:nvSpPr>
            <p:cNvPr id="5" name="矩形 4"/>
            <p:cNvSpPr/>
            <p:nvPr/>
          </p:nvSpPr>
          <p:spPr>
            <a:xfrm>
              <a:off x="2403169" y="2178367"/>
              <a:ext cx="1368804" cy="427038"/>
            </a:xfrm>
            <a:prstGeom prst="rect">
              <a:avLst/>
            </a:prstGeom>
            <a:noFill/>
            <a:ln w="28575">
              <a:solidFill>
                <a:schemeClr val="bg1">
                  <a:lumMod val="85000"/>
                </a:schemeClr>
              </a:solidFill>
            </a:ln>
            <a:extLst>
              <a:ext uri="{909E8E84-426E-40DD-AFC4-6F175D3DCCD1}">
                <a14:hiddenFill xmlns:a14="http://schemas.microsoft.com/office/drawing/2010/main">
                  <a:gradFill>
                    <a:gsLst>
                      <a:gs pos="12000">
                        <a:srgbClr val="DD9FAC"/>
                      </a:gs>
                      <a:gs pos="100000">
                        <a:srgbClr val="C0D9C6"/>
                      </a:gs>
                      <a:gs pos="100000">
                        <a:srgbClr val="034373"/>
                      </a:gs>
                    </a:gsLst>
                    <a:path path="shape">
                      <a:fillToRect l="50000" t="50000" r="50000" b="50000"/>
                    </a:path>
                    <a:tileRect/>
                  </a:gra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首因效应</a:t>
              </a:r>
              <a:endParaRPr kumimoji="0" lang="zh-CN" altLang="en-US" sz="20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4" name="矩形 3"/>
            <p:cNvSpPr/>
            <p:nvPr/>
          </p:nvSpPr>
          <p:spPr>
            <a:xfrm>
              <a:off x="2423548" y="3167380"/>
              <a:ext cx="1368804" cy="427037"/>
            </a:xfrm>
            <a:prstGeom prst="rect">
              <a:avLst/>
            </a:prstGeom>
            <a:noFill/>
            <a:ln w="28575">
              <a:solidFill>
                <a:schemeClr val="bg1">
                  <a:lumMod val="85000"/>
                </a:schemeClr>
              </a:solidFill>
            </a:ln>
            <a:extLst>
              <a:ext uri="{909E8E84-426E-40DD-AFC4-6F175D3DCCD1}">
                <a14:hiddenFill xmlns:a14="http://schemas.microsoft.com/office/drawing/2010/main">
                  <a:gradFill>
                    <a:gsLst>
                      <a:gs pos="12000">
                        <a:srgbClr val="DD9FAC"/>
                      </a:gs>
                      <a:gs pos="100000">
                        <a:srgbClr val="C0D9C6"/>
                      </a:gs>
                      <a:gs pos="100000">
                        <a:srgbClr val="034373"/>
                      </a:gs>
                    </a:gsLst>
                    <a:path path="shape">
                      <a:fillToRect l="50000" t="50000" r="50000" b="50000"/>
                    </a:path>
                    <a:tileRect/>
                  </a:gra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近因效应</a:t>
              </a:r>
              <a:endParaRPr kumimoji="0" lang="zh-CN" altLang="en-US" sz="20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6" name="矩形 5"/>
            <p:cNvSpPr/>
            <p:nvPr/>
          </p:nvSpPr>
          <p:spPr>
            <a:xfrm>
              <a:off x="2403169" y="4234180"/>
              <a:ext cx="1368804" cy="427037"/>
            </a:xfrm>
            <a:prstGeom prst="rect">
              <a:avLst/>
            </a:prstGeom>
            <a:noFill/>
            <a:ln w="28575">
              <a:solidFill>
                <a:schemeClr val="bg1">
                  <a:lumMod val="85000"/>
                </a:schemeClr>
              </a:solidFill>
            </a:ln>
            <a:extLst>
              <a:ext uri="{909E8E84-426E-40DD-AFC4-6F175D3DCCD1}">
                <a14:hiddenFill xmlns:a14="http://schemas.microsoft.com/office/drawing/2010/main">
                  <a:gradFill>
                    <a:gsLst>
                      <a:gs pos="12000">
                        <a:srgbClr val="DD9FAC"/>
                      </a:gs>
                      <a:gs pos="100000">
                        <a:srgbClr val="C0D9C6"/>
                      </a:gs>
                      <a:gs pos="100000">
                        <a:srgbClr val="034373"/>
                      </a:gs>
                    </a:gsLst>
                    <a:path path="shape">
                      <a:fillToRect l="50000" t="50000" r="50000" b="50000"/>
                    </a:path>
                    <a:tileRect/>
                  </a:gra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晕轮效应</a:t>
              </a:r>
              <a:endParaRPr kumimoji="0" lang="zh-CN" altLang="en-US" sz="20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7" name="矩形 6"/>
            <p:cNvSpPr/>
            <p:nvPr/>
          </p:nvSpPr>
          <p:spPr>
            <a:xfrm>
              <a:off x="2423548" y="5316855"/>
              <a:ext cx="1367107" cy="427037"/>
            </a:xfrm>
            <a:prstGeom prst="rect">
              <a:avLst/>
            </a:prstGeom>
            <a:noFill/>
            <a:ln w="28575">
              <a:solidFill>
                <a:schemeClr val="bg1">
                  <a:lumMod val="85000"/>
                </a:schemeClr>
              </a:solidFill>
            </a:ln>
            <a:extLst>
              <a:ext uri="{909E8E84-426E-40DD-AFC4-6F175D3DCCD1}">
                <a14:hiddenFill xmlns:a14="http://schemas.microsoft.com/office/drawing/2010/main">
                  <a:gradFill>
                    <a:gsLst>
                      <a:gs pos="12000">
                        <a:srgbClr val="DD9FAC"/>
                      </a:gs>
                      <a:gs pos="100000">
                        <a:srgbClr val="C0D9C6"/>
                      </a:gs>
                      <a:gs pos="100000">
                        <a:srgbClr val="034373"/>
                      </a:gs>
                    </a:gsLst>
                    <a:path path="shape">
                      <a:fillToRect l="50000" t="50000" r="50000" b="50000"/>
                    </a:path>
                    <a:tileRect/>
                  </a:gra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投射效应</a:t>
              </a:r>
              <a:endParaRPr kumimoji="0" lang="zh-CN" altLang="en-US" sz="20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86024" name="文本框 7"/>
            <p:cNvSpPr txBox="1"/>
            <p:nvPr/>
          </p:nvSpPr>
          <p:spPr>
            <a:xfrm>
              <a:off x="4293342" y="1951355"/>
              <a:ext cx="7187073" cy="706437"/>
            </a:xfrm>
            <a:prstGeom prst="rect">
              <a:avLst/>
            </a:prstGeom>
            <a:noFill/>
            <a:ln w="28575" cap="flat" cmpd="sng">
              <a:solidFill>
                <a:srgbClr val="D9D9D9"/>
              </a:solidFill>
              <a:prstDash val="solid"/>
              <a:round/>
              <a:headEnd type="none" w="med" len="med"/>
              <a:tailEnd type="none" w="med" len="med"/>
            </a:ln>
          </p:spPr>
          <p:txBody>
            <a:bodyPr anchor="t">
              <a:spAutoFit/>
            </a:bodyPr>
            <a:p>
              <a:pPr indent="0" defTabSz="914400" fontAlgn="base">
                <a:spcBef>
                  <a:spcPct val="0"/>
                </a:spcBef>
                <a:spcAft>
                  <a:spcPct val="0"/>
                </a:spcAft>
              </a:pPr>
              <a:r>
                <a:rPr lang="zh-CN" altLang="en-US" sz="2000">
                  <a:latin typeface="华文楷体" panose="02010600040101010101" pitchFamily="2" charset="-122"/>
                  <a:ea typeface="华文楷体" panose="02010600040101010101" pitchFamily="2" charset="-122"/>
                  <a:sym typeface="微软雅黑" panose="020B0503020204020204" pitchFamily="34" charset="-122"/>
                </a:rPr>
                <a:t>首因效应本质上是一种优先效应，当不同信息相互结合的时候，人们总会倾向于</a:t>
              </a:r>
              <a:r>
                <a:rPr lang="zh-CN" altLang="en-US" sz="2000">
                  <a:solidFill>
                    <a:srgbClr val="FF0000"/>
                  </a:solidFill>
                  <a:latin typeface="华文楷体" panose="02010600040101010101" pitchFamily="2" charset="-122"/>
                  <a:ea typeface="华文楷体" panose="02010600040101010101" pitchFamily="2" charset="-122"/>
                  <a:sym typeface="微软雅黑" panose="020B0503020204020204" pitchFamily="34" charset="-122"/>
                </a:rPr>
                <a:t>关注最前面的</a:t>
              </a:r>
              <a:r>
                <a:rPr lang="zh-CN" altLang="en-US" sz="2000">
                  <a:latin typeface="华文楷体" panose="02010600040101010101" pitchFamily="2" charset="-122"/>
                  <a:ea typeface="华文楷体" panose="02010600040101010101" pitchFamily="2" charset="-122"/>
                  <a:sym typeface="微软雅黑" panose="020B0503020204020204" pitchFamily="34" charset="-122"/>
                </a:rPr>
                <a:t>信息。</a:t>
              </a:r>
              <a:endParaRPr lang="zh-CN" altLang="en-US" sz="2000">
                <a:latin typeface="华文楷体" panose="02010600040101010101" pitchFamily="2" charset="-122"/>
                <a:ea typeface="华文楷体" panose="02010600040101010101" pitchFamily="2" charset="-122"/>
                <a:sym typeface="微软雅黑" panose="020B0503020204020204" pitchFamily="34" charset="-122"/>
              </a:endParaRPr>
            </a:p>
          </p:txBody>
        </p:sp>
        <p:sp>
          <p:nvSpPr>
            <p:cNvPr id="86025" name="文本框 8"/>
            <p:cNvSpPr txBox="1"/>
            <p:nvPr/>
          </p:nvSpPr>
          <p:spPr>
            <a:xfrm>
              <a:off x="4320515" y="3005455"/>
              <a:ext cx="7292365" cy="706437"/>
            </a:xfrm>
            <a:prstGeom prst="rect">
              <a:avLst/>
            </a:prstGeom>
            <a:noFill/>
            <a:ln w="28575" cap="flat" cmpd="sng">
              <a:solidFill>
                <a:srgbClr val="D9D9D9"/>
              </a:solidFill>
              <a:prstDash val="solid"/>
              <a:round/>
              <a:headEnd type="none" w="med" len="med"/>
              <a:tailEnd type="none" w="med" len="med"/>
            </a:ln>
          </p:spPr>
          <p:txBody>
            <a:bodyPr anchor="t">
              <a:spAutoFit/>
            </a:bodyPr>
            <a:p>
              <a:pPr indent="0" defTabSz="914400" fontAlgn="base">
                <a:spcBef>
                  <a:spcPct val="0"/>
                </a:spcBef>
                <a:spcAft>
                  <a:spcPct val="0"/>
                </a:spcAft>
              </a:pPr>
              <a:r>
                <a:rPr lang="zh-CN" altLang="en-US" sz="2000" dirty="0">
                  <a:latin typeface="华文楷体" panose="02010600040101010101" pitchFamily="2" charset="-122"/>
                  <a:ea typeface="华文楷体" panose="02010600040101010101" pitchFamily="2" charset="-122"/>
                  <a:sym typeface="微软雅黑" panose="020B0503020204020204" pitchFamily="34" charset="-122"/>
                </a:rPr>
                <a:t>指人们在知觉过程中，</a:t>
              </a:r>
              <a:r>
                <a:rPr lang="zh-CN" altLang="en-US" sz="2000" dirty="0">
                  <a:solidFill>
                    <a:srgbClr val="FF0000"/>
                  </a:solidFill>
                  <a:latin typeface="华文楷体" panose="02010600040101010101" pitchFamily="2" charset="-122"/>
                  <a:ea typeface="华文楷体" panose="02010600040101010101" pitchFamily="2" charset="-122"/>
                  <a:sym typeface="微软雅黑" panose="020B0503020204020204" pitchFamily="34" charset="-122"/>
                </a:rPr>
                <a:t>最后</a:t>
              </a:r>
              <a:r>
                <a:rPr lang="zh-CN" altLang="en-US" sz="2000" dirty="0">
                  <a:latin typeface="华文楷体" panose="02010600040101010101" pitchFamily="2" charset="-122"/>
                  <a:ea typeface="华文楷体" panose="02010600040101010101" pitchFamily="2" charset="-122"/>
                  <a:sym typeface="微软雅黑" panose="020B0503020204020204" pitchFamily="34" charset="-122"/>
                </a:rPr>
                <a:t>给人留下</a:t>
              </a:r>
              <a:r>
                <a:rPr lang="zh-CN" altLang="en-US" sz="2000" dirty="0">
                  <a:solidFill>
                    <a:srgbClr val="FF0000"/>
                  </a:solidFill>
                  <a:latin typeface="华文楷体" panose="02010600040101010101" pitchFamily="2" charset="-122"/>
                  <a:ea typeface="华文楷体" panose="02010600040101010101" pitchFamily="2" charset="-122"/>
                  <a:sym typeface="微软雅黑" panose="020B0503020204020204" pitchFamily="34" charset="-122"/>
                </a:rPr>
                <a:t>的深刻印象会冲淡过去获得的印象</a:t>
              </a:r>
              <a:r>
                <a:rPr lang="zh-CN" altLang="en-US" sz="2000" dirty="0">
                  <a:latin typeface="华文楷体" panose="02010600040101010101" pitchFamily="2" charset="-122"/>
                  <a:ea typeface="华文楷体" panose="02010600040101010101" pitchFamily="2" charset="-122"/>
                  <a:sym typeface="微软雅黑" panose="020B0503020204020204" pitchFamily="34" charset="-122"/>
                </a:rPr>
                <a:t>，并对以后对该对象的社会知觉产生强烈的影响。</a:t>
              </a:r>
              <a:endParaRPr lang="zh-CN" altLang="en-US" sz="2000" dirty="0">
                <a:latin typeface="华文楷体" panose="02010600040101010101" pitchFamily="2" charset="-122"/>
                <a:ea typeface="华文楷体" panose="02010600040101010101" pitchFamily="2" charset="-122"/>
                <a:sym typeface="微软雅黑" panose="020B0503020204020204" pitchFamily="34" charset="-122"/>
              </a:endParaRPr>
            </a:p>
          </p:txBody>
        </p:sp>
        <p:sp>
          <p:nvSpPr>
            <p:cNvPr id="86026" name="文本框 9"/>
            <p:cNvSpPr txBox="1"/>
            <p:nvPr/>
          </p:nvSpPr>
          <p:spPr>
            <a:xfrm>
              <a:off x="4291644" y="4026217"/>
              <a:ext cx="7321236" cy="706438"/>
            </a:xfrm>
            <a:prstGeom prst="rect">
              <a:avLst/>
            </a:prstGeom>
            <a:noFill/>
            <a:ln w="28575" cap="flat" cmpd="sng">
              <a:solidFill>
                <a:srgbClr val="D9D9D9"/>
              </a:solidFill>
              <a:prstDash val="solid"/>
              <a:round/>
              <a:headEnd type="none" w="med" len="med"/>
              <a:tailEnd type="none" w="med" len="med"/>
            </a:ln>
          </p:spPr>
          <p:txBody>
            <a:bodyPr anchor="t">
              <a:spAutoFit/>
            </a:bodyPr>
            <a:p>
              <a:pPr indent="0" defTabSz="914400" fontAlgn="base">
                <a:spcBef>
                  <a:spcPct val="0"/>
                </a:spcBef>
                <a:spcAft>
                  <a:spcPct val="0"/>
                </a:spcAft>
              </a:pPr>
              <a:r>
                <a:rPr lang="zh-CN" altLang="en-US" sz="2000" dirty="0">
                  <a:latin typeface="华文楷体" panose="02010600040101010101" pitchFamily="2" charset="-122"/>
                  <a:ea typeface="华文楷体" panose="02010600040101010101" pitchFamily="2" charset="-122"/>
                  <a:sym typeface="微软雅黑" panose="020B0503020204020204" pitchFamily="34" charset="-122"/>
                </a:rPr>
                <a:t>指人们在知觉过程中，常从或好或坏的</a:t>
              </a:r>
              <a:r>
                <a:rPr lang="zh-CN" altLang="en-US" sz="2000" dirty="0">
                  <a:solidFill>
                    <a:srgbClr val="FF0000"/>
                  </a:solidFill>
                  <a:latin typeface="华文楷体" panose="02010600040101010101" pitchFamily="2" charset="-122"/>
                  <a:ea typeface="华文楷体" panose="02010600040101010101" pitchFamily="2" charset="-122"/>
                  <a:sym typeface="微软雅黑" panose="020B0503020204020204" pitchFamily="34" charset="-122"/>
                </a:rPr>
                <a:t>局部印象</a:t>
              </a:r>
              <a:r>
                <a:rPr lang="zh-CN" altLang="en-US" sz="2000" dirty="0">
                  <a:latin typeface="华文楷体" panose="02010600040101010101" pitchFamily="2" charset="-122"/>
                  <a:ea typeface="华文楷体" panose="02010600040101010101" pitchFamily="2" charset="-122"/>
                  <a:sym typeface="微软雅黑" panose="020B0503020204020204" pitchFamily="34" charset="-122"/>
                </a:rPr>
                <a:t>出发，进而</a:t>
              </a:r>
              <a:r>
                <a:rPr lang="zh-CN" altLang="en-US" sz="2000" dirty="0">
                  <a:solidFill>
                    <a:srgbClr val="FF0000"/>
                  </a:solidFill>
                  <a:latin typeface="华文楷体" panose="02010600040101010101" pitchFamily="2" charset="-122"/>
                  <a:ea typeface="华文楷体" panose="02010600040101010101" pitchFamily="2" charset="-122"/>
                  <a:sym typeface="微软雅黑" panose="020B0503020204020204" pitchFamily="34" charset="-122"/>
                </a:rPr>
                <a:t>扩展到全部的或好或坏</a:t>
              </a:r>
              <a:r>
                <a:rPr lang="zh-CN" altLang="en-US" sz="2000" dirty="0">
                  <a:latin typeface="华文楷体" panose="02010600040101010101" pitchFamily="2" charset="-122"/>
                  <a:ea typeface="华文楷体" panose="02010600040101010101" pitchFamily="2" charset="-122"/>
                  <a:sym typeface="微软雅黑" panose="020B0503020204020204" pitchFamily="34" charset="-122"/>
                </a:rPr>
                <a:t>的整体印象。 </a:t>
              </a:r>
              <a:endParaRPr lang="zh-CN" altLang="en-US" sz="2000" dirty="0">
                <a:latin typeface="华文楷体" panose="02010600040101010101" pitchFamily="2" charset="-122"/>
                <a:ea typeface="华文楷体" panose="02010600040101010101" pitchFamily="2" charset="-122"/>
                <a:sym typeface="微软雅黑" panose="020B0503020204020204" pitchFamily="34" charset="-122"/>
              </a:endParaRPr>
            </a:p>
          </p:txBody>
        </p:sp>
        <p:sp>
          <p:nvSpPr>
            <p:cNvPr id="86027" name="文本框 10"/>
            <p:cNvSpPr txBox="1"/>
            <p:nvPr/>
          </p:nvSpPr>
          <p:spPr>
            <a:xfrm>
              <a:off x="4293342" y="5131117"/>
              <a:ext cx="7314442" cy="706438"/>
            </a:xfrm>
            <a:prstGeom prst="rect">
              <a:avLst/>
            </a:prstGeom>
            <a:noFill/>
            <a:ln w="28575" cap="flat" cmpd="sng">
              <a:solidFill>
                <a:srgbClr val="D9D9D9"/>
              </a:solidFill>
              <a:prstDash val="solid"/>
              <a:round/>
              <a:headEnd type="none" w="med" len="med"/>
              <a:tailEnd type="none" w="med" len="med"/>
            </a:ln>
          </p:spPr>
          <p:txBody>
            <a:bodyPr anchor="t">
              <a:spAutoFit/>
            </a:bodyPr>
            <a:p>
              <a:pPr indent="0" defTabSz="914400" fontAlgn="base">
                <a:spcBef>
                  <a:spcPct val="0"/>
                </a:spcBef>
                <a:spcAft>
                  <a:spcPct val="0"/>
                </a:spcAft>
              </a:pPr>
              <a:r>
                <a:rPr lang="zh-CN" altLang="en-US" sz="2000" dirty="0">
                  <a:latin typeface="华文楷体" panose="02010600040101010101" pitchFamily="2" charset="-122"/>
                  <a:ea typeface="华文楷体" panose="02010600040101010101" pitchFamily="2" charset="-122"/>
                  <a:sym typeface="微软雅黑" panose="020B0503020204020204" pitchFamily="34" charset="-122"/>
                </a:rPr>
                <a:t>通常指人们通过</a:t>
              </a:r>
              <a:r>
                <a:rPr lang="zh-CN" altLang="en-US" sz="2000" dirty="0">
                  <a:solidFill>
                    <a:srgbClr val="FF0000"/>
                  </a:solidFill>
                  <a:latin typeface="华文楷体" panose="02010600040101010101" pitchFamily="2" charset="-122"/>
                  <a:ea typeface="华文楷体" panose="02010600040101010101" pitchFamily="2" charset="-122"/>
                  <a:sym typeface="微软雅黑" panose="020B0503020204020204" pitchFamily="34" charset="-122"/>
                </a:rPr>
                <a:t>将自己的品质投射到他人身上</a:t>
              </a:r>
              <a:r>
                <a:rPr lang="zh-CN" altLang="en-US" sz="2000" dirty="0">
                  <a:latin typeface="华文楷体" panose="02010600040101010101" pitchFamily="2" charset="-122"/>
                  <a:ea typeface="华文楷体" panose="02010600040101010101" pitchFamily="2" charset="-122"/>
                  <a:sym typeface="微软雅黑" panose="020B0503020204020204" pitchFamily="34" charset="-122"/>
                </a:rPr>
                <a:t>，从而形成的关于他人的印象。</a:t>
              </a:r>
              <a:endParaRPr lang="zh-CN" altLang="en-US" sz="2000" dirty="0">
                <a:latin typeface="华文楷体" panose="02010600040101010101" pitchFamily="2" charset="-122"/>
                <a:ea typeface="华文楷体" panose="02010600040101010101" pitchFamily="2" charset="-122"/>
                <a:sym typeface="微软雅黑" panose="020B0503020204020204" pitchFamily="34" charset="-122"/>
              </a:endParaRPr>
            </a:p>
          </p:txBody>
        </p:sp>
        <p:sp>
          <p:nvSpPr>
            <p:cNvPr id="12" name="右箭头 11"/>
            <p:cNvSpPr/>
            <p:nvPr/>
          </p:nvSpPr>
          <p:spPr>
            <a:xfrm>
              <a:off x="3812732" y="2149792"/>
              <a:ext cx="380412" cy="319088"/>
            </a:xfrm>
            <a:prstGeom prst="rightArrow">
              <a:avLst/>
            </a:prstGeom>
            <a:solidFill>
              <a:schemeClr val="tx1">
                <a:lumMod val="85000"/>
                <a:lumOff val="1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13" name="右箭头 12"/>
            <p:cNvSpPr/>
            <p:nvPr/>
          </p:nvSpPr>
          <p:spPr>
            <a:xfrm>
              <a:off x="3841603" y="3162617"/>
              <a:ext cx="380412" cy="320675"/>
            </a:xfrm>
            <a:prstGeom prst="rightArrow">
              <a:avLst/>
            </a:prstGeom>
            <a:solidFill>
              <a:schemeClr val="tx1">
                <a:lumMod val="85000"/>
                <a:lumOff val="1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14" name="右箭头 13"/>
            <p:cNvSpPr/>
            <p:nvPr/>
          </p:nvSpPr>
          <p:spPr>
            <a:xfrm>
              <a:off x="3841603" y="4254817"/>
              <a:ext cx="380412" cy="290513"/>
            </a:xfrm>
            <a:prstGeom prst="rightArrow">
              <a:avLst/>
            </a:prstGeom>
            <a:solidFill>
              <a:schemeClr val="tx1">
                <a:lumMod val="85000"/>
                <a:lumOff val="1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15" name="右箭头 14"/>
            <p:cNvSpPr/>
            <p:nvPr/>
          </p:nvSpPr>
          <p:spPr>
            <a:xfrm>
              <a:off x="3878965" y="5324792"/>
              <a:ext cx="380412" cy="319088"/>
            </a:xfrm>
            <a:prstGeom prst="rightArrow">
              <a:avLst/>
            </a:prstGeom>
            <a:solidFill>
              <a:schemeClr val="tx1">
                <a:lumMod val="85000"/>
                <a:lumOff val="1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grpSp>
        <p:nvGrpSpPr>
          <p:cNvPr id="86032" name="组合 15"/>
          <p:cNvGrpSpPr/>
          <p:nvPr/>
        </p:nvGrpSpPr>
        <p:grpSpPr>
          <a:xfrm>
            <a:off x="9539288" y="14288"/>
            <a:ext cx="2652712" cy="1006475"/>
            <a:chOff x="4634529" y="3147752"/>
            <a:chExt cx="4000079" cy="1144774"/>
          </a:xfrm>
        </p:grpSpPr>
        <p:sp>
          <p:nvSpPr>
            <p:cNvPr id="17" name="圆角矩形 11"/>
            <p:cNvSpPr/>
            <p:nvPr/>
          </p:nvSpPr>
          <p:spPr>
            <a:xfrm>
              <a:off x="4634529" y="3568465"/>
              <a:ext cx="1697220" cy="348489"/>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知觉与行为</a:t>
              </a:r>
              <a:endPar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86034" name="组合 17"/>
            <p:cNvGrpSpPr/>
            <p:nvPr/>
          </p:nvGrpSpPr>
          <p:grpSpPr>
            <a:xfrm>
              <a:off x="6332185" y="3147752"/>
              <a:ext cx="2302423" cy="1144774"/>
              <a:chOff x="5937653" y="1085215"/>
              <a:chExt cx="3512417" cy="1510665"/>
            </a:xfrm>
          </p:grpSpPr>
          <p:cxnSp>
            <p:nvCxnSpPr>
              <p:cNvPr id="86035" name="直接箭头连接符 33"/>
              <p:cNvCxnSpPr/>
              <p:nvPr/>
            </p:nvCxnSpPr>
            <p:spPr>
              <a:xfrm rot="-5400000">
                <a:off x="6314955" y="1694562"/>
                <a:ext cx="0" cy="339621"/>
              </a:xfrm>
              <a:prstGeom prst="straightConnector1">
                <a:avLst/>
              </a:prstGeom>
              <a:ln w="6350" cap="flat" cmpd="sng">
                <a:solidFill>
                  <a:srgbClr val="0D0D0D"/>
                </a:solidFill>
                <a:prstDash val="solid"/>
                <a:bevel/>
                <a:headEnd type="none" w="med" len="med"/>
                <a:tailEnd type="arrow" w="med" len="med"/>
              </a:ln>
            </p:spPr>
          </p:cxnSp>
          <p:sp>
            <p:nvSpPr>
              <p:cNvPr id="20" name="直接连接符 31"/>
              <p:cNvSpPr>
                <a:spLocks noChangeShapeType="1"/>
              </p:cNvSpPr>
              <p:nvPr/>
            </p:nvSpPr>
            <p:spPr bwMode="auto">
              <a:xfrm rot="16200000" flipV="1">
                <a:off x="5555567" y="1799807"/>
                <a:ext cx="1193758" cy="21911"/>
              </a:xfrm>
              <a:prstGeom prst="line">
                <a:avLst/>
              </a:prstGeom>
              <a:noFill/>
              <a:ln w="6350">
                <a:solidFill>
                  <a:schemeClr val="tx1">
                    <a:lumMod val="95000"/>
                    <a:lumOff val="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cxnSp>
            <p:nvCxnSpPr>
              <p:cNvPr id="86037" name="直接箭头连接符 20"/>
              <p:cNvCxnSpPr/>
              <p:nvPr/>
            </p:nvCxnSpPr>
            <p:spPr>
              <a:xfrm rot="-5400000">
                <a:off x="6314955" y="2256088"/>
                <a:ext cx="0" cy="303105"/>
              </a:xfrm>
              <a:prstGeom prst="straightConnector1">
                <a:avLst/>
              </a:prstGeom>
              <a:ln w="6350" cap="flat" cmpd="sng">
                <a:solidFill>
                  <a:srgbClr val="0D0D0D"/>
                </a:solidFill>
                <a:prstDash val="solid"/>
                <a:bevel/>
                <a:headEnd type="none" w="med" len="med"/>
                <a:tailEnd type="arrow" w="med" len="med"/>
              </a:ln>
            </p:spPr>
          </p:cxnSp>
          <p:cxnSp>
            <p:nvCxnSpPr>
              <p:cNvPr id="22" name="直接连接符 21"/>
              <p:cNvCxnSpPr/>
              <p:nvPr/>
            </p:nvCxnSpPr>
            <p:spPr>
              <a:xfrm>
                <a:off x="5936988" y="1864374"/>
                <a:ext cx="259283" cy="0"/>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3" name="圆角矩形 21"/>
              <p:cNvSpPr/>
              <p:nvPr/>
            </p:nvSpPr>
            <p:spPr>
              <a:xfrm>
                <a:off x="6466508" y="1640396"/>
                <a:ext cx="2979911" cy="400302"/>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知觉偏差</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24" name="圆角矩形 23"/>
              <p:cNvSpPr/>
              <p:nvPr/>
            </p:nvSpPr>
            <p:spPr>
              <a:xfrm>
                <a:off x="6466508" y="2195578"/>
                <a:ext cx="2983562" cy="400302"/>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归因理论</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25" name="圆角矩形 1"/>
              <p:cNvSpPr/>
              <p:nvPr/>
            </p:nvSpPr>
            <p:spPr>
              <a:xfrm>
                <a:off x="6466508" y="1085215"/>
                <a:ext cx="2979911" cy="400302"/>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知觉的内涵</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86042" name="直接箭头连接符 33"/>
              <p:cNvCxnSpPr/>
              <p:nvPr/>
            </p:nvCxnSpPr>
            <p:spPr>
              <a:xfrm rot="-5400000">
                <a:off x="6313128" y="1069905"/>
                <a:ext cx="0" cy="430919"/>
              </a:xfrm>
              <a:prstGeom prst="straightConnector1">
                <a:avLst/>
              </a:prstGeom>
              <a:ln w="6350" cap="flat" cmpd="sng">
                <a:solidFill>
                  <a:srgbClr val="0D0D0D"/>
                </a:solidFill>
                <a:prstDash val="solid"/>
                <a:bevel/>
                <a:headEnd type="none" w="med" len="med"/>
                <a:tailEnd type="arrow" w="med" len="med"/>
              </a:ln>
            </p:spPr>
          </p:cxnSp>
        </p:grpSp>
      </p:grpSp>
      <p:sp>
        <p:nvSpPr>
          <p:cNvPr id="2" name="文本占位符 1"/>
          <p:cNvSpPr/>
          <p:nvPr/>
        </p:nvSpPr>
        <p:spPr>
          <a:xfrm>
            <a:off x="1082040" y="269875"/>
            <a:ext cx="6974840" cy="815340"/>
          </a:xfrm>
          <a:prstGeom prst="rect">
            <a:avLst/>
          </a:prstGeom>
        </p:spPr>
        <p:txBody>
          <a:bodyPr vert="horz" lIns="91440" tIns="45720" rIns="91440" bIns="45720" rtlCol="0">
            <a:normAutofit/>
          </a:bodyPr>
          <a:lstStyle>
            <a:lvl1pPr marL="0" indent="0" algn="l" rtl="0" eaLnBrk="1" fontAlgn="auto" latinLnBrk="0" hangingPunct="1">
              <a:lnSpc>
                <a:spcPct val="100000"/>
              </a:lnSpc>
              <a:spcBef>
                <a:spcPts val="0"/>
              </a:spcBef>
              <a:spcAft>
                <a:spcPct val="0"/>
              </a:spcAft>
              <a:buFont typeface="Arial" panose="020B0604020202090204" pitchFamily="34" charset="0"/>
              <a:buNone/>
              <a:defRPr sz="3200" kern="1200">
                <a:solidFill>
                  <a:schemeClr val="tx1">
                    <a:lumMod val="85000"/>
                    <a:lumOff val="15000"/>
                  </a:schemeClr>
                </a:solidFill>
                <a:latin typeface="方正清刻本悦宋简体" panose="02000000000000000000" charset="-122"/>
                <a:ea typeface="方正清刻本悦宋简体" panose="02000000000000000000" charset="-122"/>
                <a:cs typeface="+mn-cs"/>
              </a:defRPr>
            </a:lvl1pPr>
            <a:lvl2pPr marL="457200" indent="0" algn="l" rtl="0" fontAlgn="base">
              <a:lnSpc>
                <a:spcPct val="90000"/>
              </a:lnSpc>
              <a:spcBef>
                <a:spcPts val="500"/>
              </a:spcBef>
              <a:spcAft>
                <a:spcPct val="0"/>
              </a:spcAft>
              <a:buFont typeface="Arial" panose="020B0604020202090204" pitchFamily="34" charset="0"/>
              <a:buNone/>
              <a:defRPr sz="2400" kern="1200">
                <a:solidFill>
                  <a:schemeClr val="tx1"/>
                </a:solidFill>
                <a:latin typeface="+mn-lt"/>
                <a:ea typeface="+mn-ea"/>
                <a:cs typeface="+mn-cs"/>
              </a:defRPr>
            </a:lvl2pPr>
            <a:lvl3pPr marL="914400" indent="0" algn="l" rtl="0" fontAlgn="base">
              <a:lnSpc>
                <a:spcPct val="90000"/>
              </a:lnSpc>
              <a:spcBef>
                <a:spcPts val="500"/>
              </a:spcBef>
              <a:spcAft>
                <a:spcPct val="0"/>
              </a:spcAft>
              <a:buFont typeface="Arial" panose="020B0604020202090204" pitchFamily="34" charset="0"/>
              <a:buNone/>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en-US" altLang="zh-CN"/>
              <a:t>2.3.4 </a:t>
            </a:r>
            <a:r>
              <a:rPr lang="zh-CN" altLang="en-US"/>
              <a:t>知觉偏差</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文本占位符 1"/>
          <p:cNvSpPr>
            <a:spLocks noGrp="1"/>
          </p:cNvSpPr>
          <p:nvPr>
            <p:ph type="body" idx="1"/>
          </p:nvPr>
        </p:nvSpPr>
        <p:spPr>
          <a:xfrm>
            <a:off x="892175" y="1231900"/>
            <a:ext cx="10515600" cy="5343525"/>
          </a:xfrm>
          <a:noFill/>
          <a:ln>
            <a:noFill/>
          </a:ln>
        </p:spPr>
        <p:txBody>
          <a:bodyPr lIns="91440" tIns="45720" rIns="91440" bIns="45720" anchor="t"/>
          <a:p>
            <a:pPr eaLnBrk="1" hangingPunct="1"/>
            <a:r>
              <a:rPr lang="zh-CN" altLang="en-US" kern="1200" dirty="0">
                <a:latin typeface="+mn-lt"/>
                <a:ea typeface="+mn-ea"/>
                <a:cs typeface="+mn-cs"/>
              </a:rPr>
              <a:t>知觉偏差【</a:t>
            </a:r>
            <a:r>
              <a:rPr lang="zh-CN" altLang="en-US" kern="1200" dirty="0">
                <a:solidFill>
                  <a:srgbClr val="FF0000"/>
                </a:solidFill>
                <a:latin typeface="+mn-lt"/>
                <a:ea typeface="+mn-ea"/>
                <a:cs typeface="+mn-cs"/>
              </a:rPr>
              <a:t>选择</a:t>
            </a:r>
            <a:r>
              <a:rPr lang="zh-CN" altLang="en-US" kern="1200" dirty="0">
                <a:latin typeface="+mn-lt"/>
                <a:ea typeface="+mn-ea"/>
                <a:cs typeface="+mn-cs"/>
              </a:rPr>
              <a:t>】</a:t>
            </a:r>
            <a:r>
              <a:rPr lang="en-US" altLang="zh-CN" kern="1200" dirty="0">
                <a:solidFill>
                  <a:srgbClr val="FF0000"/>
                </a:solidFill>
                <a:latin typeface="+mn-lt"/>
                <a:ea typeface="+mn-ea"/>
                <a:cs typeface="+mn-cs"/>
                <a:sym typeface="+mn-ea"/>
              </a:rPr>
              <a:t>★★★★★</a:t>
            </a:r>
            <a:endParaRPr lang="zh-CN" altLang="en-US" kern="1200" dirty="0">
              <a:latin typeface="+mn-lt"/>
              <a:ea typeface="+mn-ea"/>
              <a:cs typeface="+mn-cs"/>
            </a:endParaRPr>
          </a:p>
        </p:txBody>
      </p:sp>
      <p:grpSp>
        <p:nvGrpSpPr>
          <p:cNvPr id="87043" name="组合 15"/>
          <p:cNvGrpSpPr/>
          <p:nvPr/>
        </p:nvGrpSpPr>
        <p:grpSpPr>
          <a:xfrm>
            <a:off x="1690688" y="2249488"/>
            <a:ext cx="9231312" cy="2986087"/>
            <a:chOff x="3167" y="2802"/>
            <a:chExt cx="14538" cy="4704"/>
          </a:xfrm>
        </p:grpSpPr>
        <p:sp>
          <p:nvSpPr>
            <p:cNvPr id="5" name="矩形 4"/>
            <p:cNvSpPr/>
            <p:nvPr/>
          </p:nvSpPr>
          <p:spPr>
            <a:xfrm>
              <a:off x="3189" y="3167"/>
              <a:ext cx="1898" cy="673"/>
            </a:xfrm>
            <a:prstGeom prst="rect">
              <a:avLst/>
            </a:prstGeom>
            <a:noFill/>
            <a:ln w="28575">
              <a:solidFill>
                <a:schemeClr val="bg1">
                  <a:lumMod val="75000"/>
                </a:schemeClr>
              </a:solidFill>
            </a:ln>
            <a:extLst>
              <a:ext uri="{909E8E84-426E-40DD-AFC4-6F175D3DCCD1}">
                <a14:hiddenFill xmlns:a14="http://schemas.microsoft.com/office/drawing/2010/main">
                  <a:gradFill>
                    <a:gsLst>
                      <a:gs pos="12000">
                        <a:srgbClr val="DD9FAC"/>
                      </a:gs>
                      <a:gs pos="100000">
                        <a:srgbClr val="C0D9C6"/>
                      </a:gs>
                      <a:gs pos="100000">
                        <a:srgbClr val="034373"/>
                      </a:gs>
                    </a:gsLst>
                    <a:path path="shape">
                      <a:fillToRect l="50000" t="50000" r="50000" b="50000"/>
                    </a:path>
                    <a:tileRect/>
                  </a:gra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心理定势</a:t>
              </a:r>
              <a:endParaRPr kumimoji="0" lang="zh-CN" altLang="en-US" sz="20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4" name="矩形 3"/>
            <p:cNvSpPr/>
            <p:nvPr/>
          </p:nvSpPr>
          <p:spPr>
            <a:xfrm>
              <a:off x="3167" y="4803"/>
              <a:ext cx="1898" cy="673"/>
            </a:xfrm>
            <a:prstGeom prst="rect">
              <a:avLst/>
            </a:prstGeom>
            <a:noFill/>
            <a:ln w="28575">
              <a:solidFill>
                <a:schemeClr val="bg1">
                  <a:lumMod val="75000"/>
                </a:schemeClr>
              </a:solidFill>
            </a:ln>
            <a:extLst>
              <a:ext uri="{909E8E84-426E-40DD-AFC4-6F175D3DCCD1}">
                <a14:hiddenFill xmlns:a14="http://schemas.microsoft.com/office/drawing/2010/main">
                  <a:gradFill>
                    <a:gsLst>
                      <a:gs pos="12000">
                        <a:srgbClr val="DD9FAC"/>
                      </a:gs>
                      <a:gs pos="100000">
                        <a:srgbClr val="C0D9C6"/>
                      </a:gs>
                      <a:gs pos="100000">
                        <a:srgbClr val="034373"/>
                      </a:gs>
                    </a:gsLst>
                    <a:path path="shape">
                      <a:fillToRect l="50000" t="50000" r="50000" b="50000"/>
                    </a:path>
                    <a:tileRect/>
                  </a:gra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对比效应</a:t>
              </a:r>
              <a:endParaRPr kumimoji="0" lang="zh-CN" altLang="en-US" sz="20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6" name="矩形 5"/>
            <p:cNvSpPr/>
            <p:nvPr/>
          </p:nvSpPr>
          <p:spPr>
            <a:xfrm>
              <a:off x="3189" y="6531"/>
              <a:ext cx="1898" cy="670"/>
            </a:xfrm>
            <a:prstGeom prst="rect">
              <a:avLst/>
            </a:prstGeom>
            <a:noFill/>
            <a:ln w="28575">
              <a:solidFill>
                <a:schemeClr val="bg1">
                  <a:lumMod val="75000"/>
                </a:schemeClr>
              </a:solidFill>
            </a:ln>
            <a:extLst>
              <a:ext uri="{909E8E84-426E-40DD-AFC4-6F175D3DCCD1}">
                <a14:hiddenFill xmlns:a14="http://schemas.microsoft.com/office/drawing/2010/main">
                  <a:gradFill>
                    <a:gsLst>
                      <a:gs pos="12000">
                        <a:srgbClr val="DD9FAC"/>
                      </a:gs>
                      <a:gs pos="100000">
                        <a:srgbClr val="C0D9C6"/>
                      </a:gs>
                      <a:gs pos="100000">
                        <a:srgbClr val="034373"/>
                      </a:gs>
                    </a:gsLst>
                    <a:path path="shape">
                      <a:fillToRect l="50000" t="50000" r="50000" b="50000"/>
                    </a:path>
                    <a:tileRect/>
                  </a:gra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刻板效应</a:t>
              </a:r>
              <a:endParaRPr kumimoji="0" lang="zh-CN" altLang="en-US" sz="20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87047" name="文本框 7"/>
            <p:cNvSpPr txBox="1"/>
            <p:nvPr/>
          </p:nvSpPr>
          <p:spPr>
            <a:xfrm>
              <a:off x="6222" y="2802"/>
              <a:ext cx="11483" cy="1598"/>
            </a:xfrm>
            <a:prstGeom prst="rect">
              <a:avLst/>
            </a:prstGeom>
            <a:noFill/>
            <a:ln w="28575" cap="flat" cmpd="sng">
              <a:solidFill>
                <a:srgbClr val="BFBFBF"/>
              </a:solidFill>
              <a:prstDash val="solid"/>
              <a:round/>
              <a:headEnd type="none" w="med" len="med"/>
              <a:tailEnd type="none" w="med" len="med"/>
            </a:ln>
          </p:spPr>
          <p:txBody>
            <a:bodyPr anchor="t">
              <a:spAutoFit/>
            </a:bodyPr>
            <a:p>
              <a:pPr indent="0" defTabSz="914400" fontAlgn="base">
                <a:spcBef>
                  <a:spcPct val="0"/>
                </a:spcBef>
                <a:spcAft>
                  <a:spcPct val="0"/>
                </a:spcAft>
              </a:pPr>
              <a:r>
                <a:rPr lang="zh-CN" altLang="en-US" sz="2000" dirty="0">
                  <a:latin typeface="华文楷体" panose="02010600040101010101" pitchFamily="2" charset="-122"/>
                  <a:ea typeface="华文楷体" panose="02010600040101010101" pitchFamily="2" charset="-122"/>
                  <a:sym typeface="微软雅黑" panose="020B0503020204020204" pitchFamily="34" charset="-122"/>
                </a:rPr>
                <a:t>指人们</a:t>
              </a:r>
              <a:r>
                <a:rPr lang="zh-CN" altLang="en-US" sz="2000" dirty="0">
                  <a:solidFill>
                    <a:srgbClr val="FF0000"/>
                  </a:solidFill>
                  <a:latin typeface="华文楷体" panose="02010600040101010101" pitchFamily="2" charset="-122"/>
                  <a:ea typeface="华文楷体" panose="02010600040101010101" pitchFamily="2" charset="-122"/>
                  <a:sym typeface="微软雅黑" panose="020B0503020204020204" pitchFamily="34" charset="-122"/>
                </a:rPr>
                <a:t>在认识特定对象时心理上的准备状态</a:t>
              </a:r>
              <a:r>
                <a:rPr lang="zh-CN" altLang="en-US" sz="2000" dirty="0">
                  <a:latin typeface="华文楷体" panose="02010600040101010101" pitchFamily="2" charset="-122"/>
                  <a:ea typeface="华文楷体" panose="02010600040101010101" pitchFamily="2" charset="-122"/>
                  <a:sym typeface="微软雅黑" panose="020B0503020204020204" pitchFamily="34" charset="-122"/>
                </a:rPr>
                <a:t>。心理定势可以使得人们对主观刺激的知觉更迅速、更具有方向性，但同样也容易使得人们从主观臆断出发来歪曲事实。</a:t>
              </a:r>
              <a:endParaRPr lang="zh-CN" altLang="en-US" sz="2000" dirty="0">
                <a:latin typeface="华文楷体" panose="02010600040101010101" pitchFamily="2" charset="-122"/>
                <a:ea typeface="华文楷体" panose="02010600040101010101" pitchFamily="2" charset="-122"/>
                <a:sym typeface="微软雅黑" panose="020B0503020204020204" pitchFamily="34" charset="-122"/>
              </a:endParaRPr>
            </a:p>
          </p:txBody>
        </p:sp>
        <p:sp>
          <p:nvSpPr>
            <p:cNvPr id="87048" name="文本框 8"/>
            <p:cNvSpPr txBox="1"/>
            <p:nvPr/>
          </p:nvSpPr>
          <p:spPr>
            <a:xfrm>
              <a:off x="6222" y="4840"/>
              <a:ext cx="11483" cy="1113"/>
            </a:xfrm>
            <a:prstGeom prst="rect">
              <a:avLst/>
            </a:prstGeom>
            <a:noFill/>
            <a:ln w="28575" cap="flat" cmpd="sng">
              <a:solidFill>
                <a:srgbClr val="BFBFBF"/>
              </a:solidFill>
              <a:prstDash val="solid"/>
              <a:round/>
              <a:headEnd type="none" w="med" len="med"/>
              <a:tailEnd type="none" w="med" len="med"/>
            </a:ln>
          </p:spPr>
          <p:txBody>
            <a:bodyPr anchor="t">
              <a:spAutoFit/>
            </a:bodyPr>
            <a:p>
              <a:pPr indent="0" defTabSz="914400" fontAlgn="base">
                <a:spcBef>
                  <a:spcPct val="0"/>
                </a:spcBef>
                <a:spcAft>
                  <a:spcPct val="0"/>
                </a:spcAft>
              </a:pPr>
              <a:r>
                <a:rPr lang="zh-CN" altLang="en-US" sz="2000" dirty="0">
                  <a:latin typeface="华文楷体" panose="02010600040101010101" pitchFamily="2" charset="-122"/>
                  <a:ea typeface="华文楷体" panose="02010600040101010101" pitchFamily="2" charset="-122"/>
                  <a:sym typeface="微软雅黑" panose="020B0503020204020204" pitchFamily="34" charset="-122"/>
                </a:rPr>
                <a:t>指在对</a:t>
              </a:r>
              <a:r>
                <a:rPr lang="zh-CN" altLang="en-US" sz="2000" dirty="0">
                  <a:solidFill>
                    <a:srgbClr val="FF0000"/>
                  </a:solidFill>
                  <a:latin typeface="华文楷体" panose="02010600040101010101" pitchFamily="2" charset="-122"/>
                  <a:ea typeface="华文楷体" panose="02010600040101010101" pitchFamily="2" charset="-122"/>
                  <a:sym typeface="微软雅黑" panose="020B0503020204020204" pitchFamily="34" charset="-122"/>
                </a:rPr>
                <a:t>两个或两个以上的对象</a:t>
              </a:r>
              <a:r>
                <a:rPr lang="zh-CN" altLang="en-US" sz="2000" dirty="0">
                  <a:latin typeface="华文楷体" panose="02010600040101010101" pitchFamily="2" charset="-122"/>
                  <a:ea typeface="华文楷体" panose="02010600040101010101" pitchFamily="2" charset="-122"/>
                  <a:sym typeface="微软雅黑" panose="020B0503020204020204" pitchFamily="34" charset="-122"/>
                </a:rPr>
                <a:t>进行知觉时，人们总是会不自觉地将其</a:t>
              </a:r>
              <a:r>
                <a:rPr lang="zh-CN" altLang="en-US" sz="2000" dirty="0">
                  <a:solidFill>
                    <a:srgbClr val="FF0000"/>
                  </a:solidFill>
                  <a:latin typeface="华文楷体" panose="02010600040101010101" pitchFamily="2" charset="-122"/>
                  <a:ea typeface="华文楷体" panose="02010600040101010101" pitchFamily="2" charset="-122"/>
                  <a:sym typeface="微软雅黑" panose="020B0503020204020204" pitchFamily="34" charset="-122"/>
                </a:rPr>
                <a:t>放在一起进行比较</a:t>
              </a:r>
              <a:r>
                <a:rPr lang="zh-CN" altLang="en-US" sz="2000" dirty="0">
                  <a:latin typeface="华文楷体" panose="02010600040101010101" pitchFamily="2" charset="-122"/>
                  <a:ea typeface="华文楷体" panose="02010600040101010101" pitchFamily="2" charset="-122"/>
                  <a:sym typeface="微软雅黑" panose="020B0503020204020204" pitchFamily="34" charset="-122"/>
                </a:rPr>
                <a:t>，而不考虑客观的标准。</a:t>
              </a:r>
              <a:endParaRPr lang="zh-CN" altLang="en-US" sz="2000" dirty="0">
                <a:latin typeface="华文楷体" panose="02010600040101010101" pitchFamily="2" charset="-122"/>
                <a:ea typeface="华文楷体" panose="02010600040101010101" pitchFamily="2" charset="-122"/>
                <a:sym typeface="微软雅黑" panose="020B0503020204020204" pitchFamily="34" charset="-122"/>
              </a:endParaRPr>
            </a:p>
          </p:txBody>
        </p:sp>
        <p:sp>
          <p:nvSpPr>
            <p:cNvPr id="87049" name="文本框 9"/>
            <p:cNvSpPr txBox="1"/>
            <p:nvPr/>
          </p:nvSpPr>
          <p:spPr>
            <a:xfrm>
              <a:off x="6180" y="6393"/>
              <a:ext cx="11483" cy="1113"/>
            </a:xfrm>
            <a:prstGeom prst="rect">
              <a:avLst/>
            </a:prstGeom>
            <a:noFill/>
            <a:ln w="28575" cap="flat" cmpd="sng">
              <a:solidFill>
                <a:srgbClr val="BFBFBF"/>
              </a:solidFill>
              <a:prstDash val="solid"/>
              <a:round/>
              <a:headEnd type="none" w="med" len="med"/>
              <a:tailEnd type="none" w="med" len="med"/>
            </a:ln>
          </p:spPr>
          <p:txBody>
            <a:bodyPr anchor="t">
              <a:spAutoFit/>
            </a:bodyPr>
            <a:p>
              <a:pPr indent="0" defTabSz="914400" fontAlgn="base">
                <a:spcBef>
                  <a:spcPct val="0"/>
                </a:spcBef>
                <a:spcAft>
                  <a:spcPct val="0"/>
                </a:spcAft>
              </a:pPr>
              <a:r>
                <a:rPr lang="zh-CN" altLang="en-US" sz="2000" dirty="0">
                  <a:latin typeface="华文楷体" panose="02010600040101010101" pitchFamily="2" charset="-122"/>
                  <a:ea typeface="华文楷体" panose="02010600040101010101" pitchFamily="2" charset="-122"/>
                  <a:sym typeface="微软雅黑" panose="020B0503020204020204" pitchFamily="34" charset="-122"/>
                </a:rPr>
                <a:t>刻板效应指对某一类事物或人产生的一种较为</a:t>
              </a:r>
              <a:r>
                <a:rPr lang="zh-CN" altLang="en-US" sz="2000" dirty="0">
                  <a:solidFill>
                    <a:srgbClr val="FF0000"/>
                  </a:solidFill>
                  <a:latin typeface="华文楷体" panose="02010600040101010101" pitchFamily="2" charset="-122"/>
                  <a:ea typeface="华文楷体" panose="02010600040101010101" pitchFamily="2" charset="-122"/>
                  <a:sym typeface="微软雅黑" panose="020B0503020204020204" pitchFamily="34" charset="-122"/>
                </a:rPr>
                <a:t>固定的、具有概括性的、笼统的印象</a:t>
              </a:r>
              <a:r>
                <a:rPr lang="zh-CN" altLang="en-US" sz="2000" dirty="0">
                  <a:latin typeface="华文楷体" panose="02010600040101010101" pitchFamily="2" charset="-122"/>
                  <a:ea typeface="华文楷体" panose="02010600040101010101" pitchFamily="2" charset="-122"/>
                  <a:sym typeface="微软雅黑" panose="020B0503020204020204" pitchFamily="34" charset="-122"/>
                </a:rPr>
                <a:t>。</a:t>
              </a:r>
              <a:endParaRPr lang="zh-CN" altLang="en-US" sz="2000" dirty="0">
                <a:latin typeface="华文楷体" panose="02010600040101010101" pitchFamily="2" charset="-122"/>
                <a:ea typeface="华文楷体" panose="02010600040101010101" pitchFamily="2" charset="-122"/>
                <a:sym typeface="微软雅黑" panose="020B0503020204020204" pitchFamily="34" charset="-122"/>
              </a:endParaRPr>
            </a:p>
          </p:txBody>
        </p:sp>
        <p:sp>
          <p:nvSpPr>
            <p:cNvPr id="12" name="右箭头 11"/>
            <p:cNvSpPr/>
            <p:nvPr/>
          </p:nvSpPr>
          <p:spPr>
            <a:xfrm>
              <a:off x="5472" y="3252"/>
              <a:ext cx="600" cy="458"/>
            </a:xfrm>
            <a:prstGeom prst="rightArrow">
              <a:avLst/>
            </a:prstGeom>
            <a:solidFill>
              <a:schemeClr val="tx1">
                <a:lumMod val="85000"/>
                <a:lumOff val="1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13" name="右箭头 12"/>
            <p:cNvSpPr/>
            <p:nvPr/>
          </p:nvSpPr>
          <p:spPr>
            <a:xfrm>
              <a:off x="5445" y="5018"/>
              <a:ext cx="600" cy="458"/>
            </a:xfrm>
            <a:prstGeom prst="rightArrow">
              <a:avLst/>
            </a:prstGeom>
            <a:solidFill>
              <a:schemeClr val="tx1">
                <a:lumMod val="85000"/>
                <a:lumOff val="1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14" name="右箭头 13"/>
            <p:cNvSpPr/>
            <p:nvPr/>
          </p:nvSpPr>
          <p:spPr>
            <a:xfrm>
              <a:off x="5440" y="6638"/>
              <a:ext cx="600" cy="458"/>
            </a:xfrm>
            <a:prstGeom prst="rightArrow">
              <a:avLst/>
            </a:prstGeom>
            <a:solidFill>
              <a:schemeClr val="tx1">
                <a:lumMod val="85000"/>
                <a:lumOff val="1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grpSp>
        <p:nvGrpSpPr>
          <p:cNvPr id="87053" name="组合 14"/>
          <p:cNvGrpSpPr/>
          <p:nvPr/>
        </p:nvGrpSpPr>
        <p:grpSpPr>
          <a:xfrm>
            <a:off x="9539288" y="14288"/>
            <a:ext cx="2652712" cy="1006475"/>
            <a:chOff x="4634529" y="3147752"/>
            <a:chExt cx="4000079" cy="1144774"/>
          </a:xfrm>
        </p:grpSpPr>
        <p:sp>
          <p:nvSpPr>
            <p:cNvPr id="17" name="圆角矩形 11"/>
            <p:cNvSpPr/>
            <p:nvPr/>
          </p:nvSpPr>
          <p:spPr>
            <a:xfrm>
              <a:off x="4634529" y="3568465"/>
              <a:ext cx="1697220" cy="348489"/>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fontAlgn="auto">
                <a:spcAft>
                  <a:spcPts val="0"/>
                </a:spcAft>
                <a:buClrTx/>
                <a:buSzTx/>
                <a:buFontTx/>
                <a:defRPr/>
              </a:pPr>
              <a:r>
                <a:rPr lang="zh-CN" altLang="en-US" sz="140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sym typeface="+mn-ea"/>
                </a:rPr>
                <a:t>知觉与行为</a:t>
              </a:r>
              <a:endParaRPr lang="zh-CN" altLang="en-US" sz="140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sym typeface="+mn-ea"/>
              </a:endParaRPr>
            </a:p>
          </p:txBody>
        </p:sp>
        <p:grpSp>
          <p:nvGrpSpPr>
            <p:cNvPr id="87055" name="组合 17"/>
            <p:cNvGrpSpPr/>
            <p:nvPr/>
          </p:nvGrpSpPr>
          <p:grpSpPr>
            <a:xfrm>
              <a:off x="6332185" y="3147752"/>
              <a:ext cx="2302423" cy="1144774"/>
              <a:chOff x="5937653" y="1085215"/>
              <a:chExt cx="3512417" cy="1510665"/>
            </a:xfrm>
          </p:grpSpPr>
          <p:cxnSp>
            <p:nvCxnSpPr>
              <p:cNvPr id="87056" name="直接箭头连接符 33"/>
              <p:cNvCxnSpPr/>
              <p:nvPr/>
            </p:nvCxnSpPr>
            <p:spPr>
              <a:xfrm rot="-5400000">
                <a:off x="6314955" y="1694562"/>
                <a:ext cx="0" cy="339621"/>
              </a:xfrm>
              <a:prstGeom prst="straightConnector1">
                <a:avLst/>
              </a:prstGeom>
              <a:ln w="6350" cap="flat" cmpd="sng">
                <a:solidFill>
                  <a:srgbClr val="0D0D0D"/>
                </a:solidFill>
                <a:prstDash val="solid"/>
                <a:bevel/>
                <a:headEnd type="none" w="med" len="med"/>
                <a:tailEnd type="arrow" w="med" len="med"/>
              </a:ln>
            </p:spPr>
          </p:cxnSp>
          <p:sp>
            <p:nvSpPr>
              <p:cNvPr id="20" name="直接连接符 31"/>
              <p:cNvSpPr>
                <a:spLocks noChangeShapeType="1"/>
              </p:cNvSpPr>
              <p:nvPr/>
            </p:nvSpPr>
            <p:spPr bwMode="auto">
              <a:xfrm rot="16200000" flipV="1">
                <a:off x="5555567" y="1799807"/>
                <a:ext cx="1193758" cy="21911"/>
              </a:xfrm>
              <a:prstGeom prst="line">
                <a:avLst/>
              </a:prstGeom>
              <a:noFill/>
              <a:ln w="6350">
                <a:solidFill>
                  <a:schemeClr val="tx1">
                    <a:lumMod val="95000"/>
                    <a:lumOff val="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cxnSp>
            <p:nvCxnSpPr>
              <p:cNvPr id="87058" name="直接箭头连接符 20"/>
              <p:cNvCxnSpPr/>
              <p:nvPr/>
            </p:nvCxnSpPr>
            <p:spPr>
              <a:xfrm rot="-5400000">
                <a:off x="6314955" y="2256088"/>
                <a:ext cx="0" cy="303105"/>
              </a:xfrm>
              <a:prstGeom prst="straightConnector1">
                <a:avLst/>
              </a:prstGeom>
              <a:ln w="6350" cap="flat" cmpd="sng">
                <a:solidFill>
                  <a:srgbClr val="0D0D0D"/>
                </a:solidFill>
                <a:prstDash val="solid"/>
                <a:bevel/>
                <a:headEnd type="none" w="med" len="med"/>
                <a:tailEnd type="arrow" w="med" len="med"/>
              </a:ln>
            </p:spPr>
          </p:cxnSp>
          <p:cxnSp>
            <p:nvCxnSpPr>
              <p:cNvPr id="22" name="直接连接符 21"/>
              <p:cNvCxnSpPr/>
              <p:nvPr/>
            </p:nvCxnSpPr>
            <p:spPr>
              <a:xfrm>
                <a:off x="5936988" y="1864374"/>
                <a:ext cx="259283" cy="0"/>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3" name="圆角矩形 21"/>
              <p:cNvSpPr/>
              <p:nvPr/>
            </p:nvSpPr>
            <p:spPr>
              <a:xfrm>
                <a:off x="6466508" y="1640396"/>
                <a:ext cx="2979911" cy="400302"/>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fontAlgn="auto">
                  <a:spcAft>
                    <a:spcPts val="0"/>
                  </a:spcAft>
                  <a:buClrTx/>
                  <a:buSzTx/>
                  <a:buFontTx/>
                  <a:defRPr/>
                </a:pPr>
                <a:r>
                  <a:rPr lang="zh-CN" altLang="en-US" sz="140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sym typeface="+mn-ea"/>
                  </a:rPr>
                  <a:t>知觉偏差</a:t>
                </a:r>
                <a:endParaRPr lang="zh-CN" altLang="en-US" sz="140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sym typeface="+mn-ea"/>
                </a:endParaRPr>
              </a:p>
            </p:txBody>
          </p:sp>
          <p:sp>
            <p:nvSpPr>
              <p:cNvPr id="24" name="圆角矩形 23"/>
              <p:cNvSpPr/>
              <p:nvPr/>
            </p:nvSpPr>
            <p:spPr>
              <a:xfrm>
                <a:off x="6466508" y="2195578"/>
                <a:ext cx="2983562" cy="400302"/>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归因理论</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25" name="圆角矩形 1"/>
              <p:cNvSpPr/>
              <p:nvPr/>
            </p:nvSpPr>
            <p:spPr>
              <a:xfrm>
                <a:off x="6466508" y="1085215"/>
                <a:ext cx="2979911" cy="400302"/>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知觉的内涵</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87063" name="直接箭头连接符 33"/>
              <p:cNvCxnSpPr/>
              <p:nvPr/>
            </p:nvCxnSpPr>
            <p:spPr>
              <a:xfrm rot="-5400000">
                <a:off x="6313128" y="1069905"/>
                <a:ext cx="0" cy="430919"/>
              </a:xfrm>
              <a:prstGeom prst="straightConnector1">
                <a:avLst/>
              </a:prstGeom>
              <a:ln w="6350" cap="flat" cmpd="sng">
                <a:solidFill>
                  <a:srgbClr val="0D0D0D"/>
                </a:solidFill>
                <a:prstDash val="solid"/>
                <a:bevel/>
                <a:headEnd type="none" w="med" len="med"/>
                <a:tailEnd type="arrow" w="med" len="med"/>
              </a:ln>
            </p:spPr>
          </p:cxnSp>
        </p:grpSp>
      </p:grpSp>
      <p:sp>
        <p:nvSpPr>
          <p:cNvPr id="2" name="文本占位符 1"/>
          <p:cNvSpPr/>
          <p:nvPr/>
        </p:nvSpPr>
        <p:spPr>
          <a:xfrm>
            <a:off x="1082040" y="269875"/>
            <a:ext cx="6974840" cy="815340"/>
          </a:xfrm>
          <a:prstGeom prst="rect">
            <a:avLst/>
          </a:prstGeom>
        </p:spPr>
        <p:txBody>
          <a:bodyPr vert="horz" lIns="91440" tIns="45720" rIns="91440" bIns="45720" rtlCol="0">
            <a:normAutofit/>
          </a:bodyPr>
          <a:lstStyle>
            <a:lvl1pPr marL="0" indent="0" algn="l" rtl="0" eaLnBrk="1" fontAlgn="auto" latinLnBrk="0" hangingPunct="1">
              <a:lnSpc>
                <a:spcPct val="100000"/>
              </a:lnSpc>
              <a:spcBef>
                <a:spcPts val="0"/>
              </a:spcBef>
              <a:spcAft>
                <a:spcPct val="0"/>
              </a:spcAft>
              <a:buFont typeface="Arial" panose="020B0604020202090204" pitchFamily="34" charset="0"/>
              <a:buNone/>
              <a:defRPr sz="3200" kern="1200">
                <a:solidFill>
                  <a:schemeClr val="tx1">
                    <a:lumMod val="85000"/>
                    <a:lumOff val="15000"/>
                  </a:schemeClr>
                </a:solidFill>
                <a:latin typeface="方正清刻本悦宋简体" panose="02000000000000000000" charset="-122"/>
                <a:ea typeface="方正清刻本悦宋简体" panose="02000000000000000000" charset="-122"/>
                <a:cs typeface="+mn-cs"/>
              </a:defRPr>
            </a:lvl1pPr>
            <a:lvl2pPr marL="457200" indent="0" algn="l" rtl="0" fontAlgn="base">
              <a:lnSpc>
                <a:spcPct val="90000"/>
              </a:lnSpc>
              <a:spcBef>
                <a:spcPts val="500"/>
              </a:spcBef>
              <a:spcAft>
                <a:spcPct val="0"/>
              </a:spcAft>
              <a:buFont typeface="Arial" panose="020B0604020202090204" pitchFamily="34" charset="0"/>
              <a:buNone/>
              <a:defRPr sz="2400" kern="1200">
                <a:solidFill>
                  <a:schemeClr val="tx1"/>
                </a:solidFill>
                <a:latin typeface="+mn-lt"/>
                <a:ea typeface="+mn-ea"/>
                <a:cs typeface="+mn-cs"/>
              </a:defRPr>
            </a:lvl2pPr>
            <a:lvl3pPr marL="914400" indent="0" algn="l" rtl="0" fontAlgn="base">
              <a:lnSpc>
                <a:spcPct val="90000"/>
              </a:lnSpc>
              <a:spcBef>
                <a:spcPts val="500"/>
              </a:spcBef>
              <a:spcAft>
                <a:spcPct val="0"/>
              </a:spcAft>
              <a:buFont typeface="Arial" panose="020B0604020202090204" pitchFamily="34" charset="0"/>
              <a:buNone/>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en-US" altLang="zh-CN"/>
              <a:t>2.3.4 </a:t>
            </a:r>
            <a:r>
              <a:rPr lang="zh-CN" altLang="en-US"/>
              <a:t>知觉偏差</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0354" name="组合 1"/>
          <p:cNvGrpSpPr/>
          <p:nvPr/>
        </p:nvGrpSpPr>
        <p:grpSpPr>
          <a:xfrm>
            <a:off x="9571990" y="104775"/>
            <a:ext cx="2620645" cy="787400"/>
            <a:chOff x="4634529" y="3147752"/>
            <a:chExt cx="4000079" cy="1144774"/>
          </a:xfrm>
        </p:grpSpPr>
        <p:sp>
          <p:nvSpPr>
            <p:cNvPr id="22" name="圆角矩形 11"/>
            <p:cNvSpPr/>
            <p:nvPr/>
          </p:nvSpPr>
          <p:spPr>
            <a:xfrm>
              <a:off x="4634529" y="3567925"/>
              <a:ext cx="1697532" cy="348823"/>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知觉与行为</a:t>
              </a:r>
              <a:endPar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100356" name="组合 46"/>
            <p:cNvGrpSpPr/>
            <p:nvPr/>
          </p:nvGrpSpPr>
          <p:grpSpPr>
            <a:xfrm>
              <a:off x="6332185" y="3147752"/>
              <a:ext cx="2302423" cy="1144774"/>
              <a:chOff x="5937653" y="1085215"/>
              <a:chExt cx="3512417" cy="1510665"/>
            </a:xfrm>
          </p:grpSpPr>
          <p:cxnSp>
            <p:nvCxnSpPr>
              <p:cNvPr id="100357" name="直接箭头连接符 33"/>
              <p:cNvCxnSpPr/>
              <p:nvPr/>
            </p:nvCxnSpPr>
            <p:spPr>
              <a:xfrm rot="-5400000">
                <a:off x="6314162" y="1694869"/>
                <a:ext cx="0" cy="341570"/>
              </a:xfrm>
              <a:prstGeom prst="straightConnector1">
                <a:avLst/>
              </a:prstGeom>
              <a:ln w="6350" cap="flat" cmpd="sng">
                <a:solidFill>
                  <a:srgbClr val="0D0D0D"/>
                </a:solidFill>
                <a:prstDash val="solid"/>
                <a:bevel/>
                <a:headEnd type="none" w="med" len="med"/>
                <a:tailEnd type="arrow" w="med" len="med"/>
              </a:ln>
            </p:spPr>
          </p:cxnSp>
          <p:sp>
            <p:nvSpPr>
              <p:cNvPr id="49" name="直接连接符 31"/>
              <p:cNvSpPr>
                <a:spLocks noChangeShapeType="1"/>
              </p:cNvSpPr>
              <p:nvPr/>
            </p:nvSpPr>
            <p:spPr bwMode="auto">
              <a:xfrm rot="16200000" flipV="1">
                <a:off x="5555703" y="1800518"/>
                <a:ext cx="1194723" cy="19380"/>
              </a:xfrm>
              <a:prstGeom prst="line">
                <a:avLst/>
              </a:prstGeom>
              <a:noFill/>
              <a:ln w="6350">
                <a:solidFill>
                  <a:schemeClr val="tx1">
                    <a:lumMod val="95000"/>
                    <a:lumOff val="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cs"/>
                </a:endParaRPr>
              </a:p>
            </p:txBody>
          </p:sp>
          <p:cxnSp>
            <p:nvCxnSpPr>
              <p:cNvPr id="100359" name="直接箭头连接符 50"/>
              <p:cNvCxnSpPr/>
              <p:nvPr/>
            </p:nvCxnSpPr>
            <p:spPr>
              <a:xfrm rot="-5400000">
                <a:off x="6315371" y="2254952"/>
                <a:ext cx="0" cy="305233"/>
              </a:xfrm>
              <a:prstGeom prst="straightConnector1">
                <a:avLst/>
              </a:prstGeom>
              <a:ln w="6350" cap="flat" cmpd="sng">
                <a:solidFill>
                  <a:srgbClr val="0D0D0D"/>
                </a:solidFill>
                <a:prstDash val="solid"/>
                <a:bevel/>
                <a:headEnd type="none" w="med" len="med"/>
                <a:tailEnd type="arrow" w="med" len="med"/>
              </a:ln>
            </p:spPr>
          </p:cxnSp>
          <p:cxnSp>
            <p:nvCxnSpPr>
              <p:cNvPr id="52" name="直接连接符 51"/>
              <p:cNvCxnSpPr/>
              <p:nvPr/>
            </p:nvCxnSpPr>
            <p:spPr>
              <a:xfrm>
                <a:off x="5937464" y="1865655"/>
                <a:ext cx="261629" cy="0"/>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53" name="圆角矩形 21"/>
              <p:cNvSpPr/>
              <p:nvPr/>
            </p:nvSpPr>
            <p:spPr>
              <a:xfrm>
                <a:off x="6467989" y="1639683"/>
                <a:ext cx="2979659" cy="399636"/>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知觉偏差</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54" name="圆角矩形 23"/>
              <p:cNvSpPr/>
              <p:nvPr/>
            </p:nvSpPr>
            <p:spPr>
              <a:xfrm>
                <a:off x="6467989" y="2194152"/>
                <a:ext cx="2982081" cy="401728"/>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归因理论</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56" name="圆角矩形 1"/>
              <p:cNvSpPr/>
              <p:nvPr/>
            </p:nvSpPr>
            <p:spPr>
              <a:xfrm>
                <a:off x="6467989" y="1085215"/>
                <a:ext cx="2979659" cy="401728"/>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知觉的内涵</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100364" name="直接箭头连接符 33"/>
              <p:cNvCxnSpPr/>
              <p:nvPr/>
            </p:nvCxnSpPr>
            <p:spPr>
              <a:xfrm rot="-5400000">
                <a:off x="6314160" y="1069595"/>
                <a:ext cx="0" cy="428779"/>
              </a:xfrm>
              <a:prstGeom prst="straightConnector1">
                <a:avLst/>
              </a:prstGeom>
              <a:ln w="6350" cap="flat" cmpd="sng">
                <a:solidFill>
                  <a:srgbClr val="0D0D0D"/>
                </a:solidFill>
                <a:prstDash val="solid"/>
                <a:bevel/>
                <a:headEnd type="none" w="med" len="med"/>
                <a:tailEnd type="arrow" w="med" len="med"/>
              </a:ln>
            </p:spPr>
          </p:cxnSp>
        </p:grpSp>
      </p:grpSp>
      <p:sp>
        <p:nvSpPr>
          <p:cNvPr id="100365" name="文本框 15"/>
          <p:cNvSpPr txBox="1"/>
          <p:nvPr/>
        </p:nvSpPr>
        <p:spPr>
          <a:xfrm>
            <a:off x="1750695" y="1611630"/>
            <a:ext cx="8691245" cy="1198880"/>
          </a:xfrm>
          <a:prstGeom prst="rect">
            <a:avLst/>
          </a:prstGeom>
          <a:noFill/>
          <a:ln w="9525">
            <a:noFill/>
          </a:ln>
        </p:spPr>
        <p:txBody>
          <a:bodyPr wrap="square" anchor="t">
            <a:spAutoFit/>
          </a:bodyPr>
          <a:p>
            <a:pPr indent="0">
              <a:lnSpc>
                <a:spcPct val="150000"/>
              </a:lnSpc>
            </a:pPr>
            <a:r>
              <a:rPr lang="zh-CN" altLang="en-US" sz="2400" dirty="0">
                <a:latin typeface="华文楷体" panose="02010600040101010101" pitchFamily="2" charset="-122"/>
                <a:ea typeface="华文楷体" panose="02010600040101010101" pitchFamily="2" charset="-122"/>
              </a:rPr>
              <a:t>人们利用相关信息资源，</a:t>
            </a:r>
            <a:r>
              <a:rPr lang="zh-CN" altLang="en-US" sz="2400" b="1" dirty="0">
                <a:solidFill>
                  <a:srgbClr val="FF0000"/>
                </a:solidFill>
                <a:latin typeface="华文楷体" panose="02010600040101010101" pitchFamily="2" charset="-122"/>
                <a:ea typeface="华文楷体" panose="02010600040101010101" pitchFamily="2" charset="-122"/>
              </a:rPr>
              <a:t>对</a:t>
            </a:r>
            <a:r>
              <a:rPr lang="zh-CN" altLang="en-US" sz="2400" dirty="0">
                <a:latin typeface="华文楷体" panose="02010600040101010101" pitchFamily="2" charset="-122"/>
                <a:ea typeface="华文楷体" panose="02010600040101010101" pitchFamily="2" charset="-122"/>
              </a:rPr>
              <a:t>自己或他人的</a:t>
            </a:r>
            <a:r>
              <a:rPr lang="zh-CN" altLang="en-US" sz="2400" b="1" u="sng" dirty="0">
                <a:solidFill>
                  <a:srgbClr val="FF0000"/>
                </a:solidFill>
                <a:latin typeface="华文楷体" panose="02010600040101010101" pitchFamily="2" charset="-122"/>
                <a:ea typeface="华文楷体" panose="02010600040101010101" pitchFamily="2" charset="-122"/>
              </a:rPr>
              <a:t>举止</a:t>
            </a:r>
            <a:r>
              <a:rPr lang="zh-CN" altLang="en-US" sz="2400" dirty="0">
                <a:latin typeface="华文楷体" panose="02010600040101010101" pitchFamily="2" charset="-122"/>
                <a:ea typeface="华文楷体" panose="02010600040101010101" pitchFamily="2" charset="-122"/>
              </a:rPr>
              <a:t>进行</a:t>
            </a:r>
            <a:r>
              <a:rPr lang="zh-CN" altLang="en-US" sz="2400" b="1" u="sng" dirty="0">
                <a:solidFill>
                  <a:srgbClr val="FF0000"/>
                </a:solidFill>
                <a:latin typeface="华文楷体" panose="02010600040101010101" pitchFamily="2" charset="-122"/>
                <a:ea typeface="华文楷体" panose="02010600040101010101" pitchFamily="2" charset="-122"/>
              </a:rPr>
              <a:t>分析</a:t>
            </a:r>
            <a:r>
              <a:rPr lang="zh-CN" altLang="en-US" sz="2400" dirty="0">
                <a:latin typeface="华文楷体" panose="02010600040101010101" pitchFamily="2" charset="-122"/>
                <a:ea typeface="华文楷体" panose="02010600040101010101" pitchFamily="2" charset="-122"/>
              </a:rPr>
              <a:t>、判断并推论原因的过程。                                                                                                 </a:t>
            </a:r>
            <a:endParaRPr lang="en-US" altLang="zh-CN" sz="2400" b="1" dirty="0">
              <a:latin typeface="华文楷体" panose="02010600040101010101" pitchFamily="2" charset="-122"/>
              <a:ea typeface="华文楷体" panose="02010600040101010101" pitchFamily="2" charset="-122"/>
            </a:endParaRPr>
          </a:p>
        </p:txBody>
      </p:sp>
      <p:sp>
        <p:nvSpPr>
          <p:cNvPr id="100366" name="文本框 14"/>
          <p:cNvSpPr txBox="1"/>
          <p:nvPr/>
        </p:nvSpPr>
        <p:spPr>
          <a:xfrm>
            <a:off x="2219325" y="3337560"/>
            <a:ext cx="8115935" cy="1106805"/>
          </a:xfrm>
          <a:prstGeom prst="rect">
            <a:avLst/>
          </a:prstGeom>
          <a:noFill/>
          <a:ln w="12700" cap="flat" cmpd="sng">
            <a:solidFill>
              <a:srgbClr val="BFBFBF"/>
            </a:solidFill>
            <a:prstDash val="solid"/>
            <a:round/>
            <a:headEnd type="none" w="med" len="med"/>
            <a:tailEnd type="none" w="med" len="med"/>
          </a:ln>
        </p:spPr>
        <p:txBody>
          <a:bodyPr wrap="square" anchor="t">
            <a:spAutoFit/>
          </a:bodyPr>
          <a:p>
            <a:pPr indent="0" defTabSz="914400">
              <a:lnSpc>
                <a:spcPct val="150000"/>
              </a:lnSpc>
              <a:spcBef>
                <a:spcPct val="0"/>
              </a:spcBef>
              <a:spcAft>
                <a:spcPct val="0"/>
              </a:spcAft>
            </a:pPr>
            <a:r>
              <a:rPr lang="zh-CN" altLang="en-US" sz="2400" b="1" dirty="0">
                <a:latin typeface="华文楷体" panose="02010600040101010101" pitchFamily="2" charset="-122"/>
                <a:ea typeface="华文楷体" panose="02010600040101010101" pitchFamily="2" charset="-122"/>
              </a:rPr>
              <a:t>归因理论</a:t>
            </a:r>
            <a:r>
              <a:rPr lang="zh-CN" altLang="en-US" sz="2000" dirty="0">
                <a:latin typeface="华文楷体" panose="02010600040101010101" pitchFamily="2" charset="-122"/>
                <a:ea typeface="华文楷体" panose="02010600040101010101" pitchFamily="2" charset="-122"/>
              </a:rPr>
              <a:t>主要研究的是人们如何从主观上把某种行为表现和与其相应的其他内外属性或倾向逻辑地结合在一起的原理。</a:t>
            </a:r>
            <a:endParaRPr lang="zh-CN" altLang="en-US" sz="2000" dirty="0">
              <a:latin typeface="华文楷体" panose="02010600040101010101" pitchFamily="2" charset="-122"/>
              <a:ea typeface="华文楷体" panose="02010600040101010101" pitchFamily="2" charset="-122"/>
            </a:endParaRPr>
          </a:p>
        </p:txBody>
      </p:sp>
      <p:sp>
        <p:nvSpPr>
          <p:cNvPr id="2" name="文本占位符 1"/>
          <p:cNvSpPr/>
          <p:nvPr>
            <p:ph type="body" idx="13"/>
          </p:nvPr>
        </p:nvSpPr>
        <p:spPr/>
        <p:txBody>
          <a:bodyPr/>
          <a:p>
            <a:r>
              <a:rPr lang="en-US" altLang="zh-CN"/>
              <a:t>2.3.5 </a:t>
            </a:r>
            <a:r>
              <a:rPr lang="zh-CN" altLang="en-US"/>
              <a:t>归因理论与倾向</a:t>
            </a:r>
            <a:endParaRPr lang="zh-CN" altLang="en-US"/>
          </a:p>
        </p:txBody>
      </p:sp>
      <p:sp>
        <p:nvSpPr>
          <p:cNvPr id="3" name="文本框 2"/>
          <p:cNvSpPr txBox="1"/>
          <p:nvPr/>
        </p:nvSpPr>
        <p:spPr>
          <a:xfrm>
            <a:off x="-50165" y="-53975"/>
            <a:ext cx="2540000" cy="368300"/>
          </a:xfrm>
          <a:prstGeom prst="rect">
            <a:avLst/>
          </a:prstGeom>
          <a:noFill/>
        </p:spPr>
        <p:txBody>
          <a:bodyPr wrap="square" rtlCol="0" anchor="t">
            <a:spAutoFit/>
          </a:bodyPr>
          <a:p>
            <a:r>
              <a:rPr lang="zh-CN" altLang="en-US"/>
              <a:t>2.3.5.2 归因理论</a:t>
            </a:r>
            <a:endParaRPr lang="zh-CN" altLang="en-US"/>
          </a:p>
        </p:txBody>
      </p:sp>
      <p:sp>
        <p:nvSpPr>
          <p:cNvPr id="4" name="文本框 3"/>
          <p:cNvSpPr txBox="1"/>
          <p:nvPr/>
        </p:nvSpPr>
        <p:spPr>
          <a:xfrm>
            <a:off x="8613140" y="2288540"/>
            <a:ext cx="1607185" cy="521970"/>
          </a:xfrm>
          <a:prstGeom prst="rect">
            <a:avLst/>
          </a:prstGeom>
          <a:noFill/>
        </p:spPr>
        <p:txBody>
          <a:bodyPr wrap="none" rtlCol="0" anchor="t">
            <a:spAutoFit/>
          </a:bodyPr>
          <a:p>
            <a:pPr indent="0"/>
            <a:r>
              <a:rPr lang="zh-CN" sz="2800" dirty="0">
                <a:latin typeface="华文楷体" panose="02010600040101010101" pitchFamily="2" charset="-122"/>
                <a:ea typeface="华文楷体" panose="02010600040101010101" pitchFamily="2" charset="-122"/>
                <a:sym typeface="+mn-ea"/>
              </a:rPr>
              <a:t>【</a:t>
            </a:r>
            <a:r>
              <a:rPr lang="zh-CN" altLang="en-US" sz="2800" b="1" dirty="0">
                <a:solidFill>
                  <a:srgbClr val="FF0000"/>
                </a:solidFill>
                <a:latin typeface="华文楷体" panose="02010600040101010101" pitchFamily="2" charset="-122"/>
                <a:ea typeface="华文楷体" panose="02010600040101010101" pitchFamily="2" charset="-122"/>
                <a:sym typeface="+mn-ea"/>
              </a:rPr>
              <a:t>归因</a:t>
            </a:r>
            <a:r>
              <a:rPr lang="zh-CN" altLang="en-US" sz="2800" b="1" dirty="0">
                <a:latin typeface="华文楷体" panose="02010600040101010101" pitchFamily="2" charset="-122"/>
                <a:ea typeface="华文楷体" panose="02010600040101010101" pitchFamily="2" charset="-122"/>
                <a:sym typeface="+mn-ea"/>
              </a:rPr>
              <a:t>】</a:t>
            </a:r>
            <a:endParaRPr lang="zh-CN" altLang="en-US" sz="2800" b="1" dirty="0">
              <a:latin typeface="华文楷体" panose="02010600040101010101" pitchFamily="2" charset="-122"/>
              <a:ea typeface="华文楷体" panose="02010600040101010101" pitchFamily="2" charset="-122"/>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a:xfrm>
            <a:off x="892175" y="1231900"/>
            <a:ext cx="10515600" cy="5343525"/>
          </a:xfrm>
        </p:spPr>
        <p:txBody>
          <a:bodyPr lIns="91440" tIns="45720" rIns="91440" bIns="45720" rtlCol="0">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mn-lt"/>
                <a:ea typeface="+mn-ea"/>
                <a:cs typeface="+mn-cs"/>
                <a:sym typeface="+mn-ea"/>
              </a:rPr>
              <a:t>归因理论【</a:t>
            </a:r>
            <a:r>
              <a:rPr kumimoji="0" lang="zh-CN" altLang="en-US" sz="2000" b="0" i="0" u="none" strike="noStrike" kern="1200" cap="none" spc="0" normalizeH="0" baseline="0" noProof="0" dirty="0">
                <a:ln>
                  <a:noFill/>
                </a:ln>
                <a:solidFill>
                  <a:srgbClr val="FF0000"/>
                </a:solidFill>
                <a:effectLst/>
                <a:uLnTx/>
                <a:uFillTx/>
                <a:latin typeface="+mn-lt"/>
                <a:ea typeface="+mn-ea"/>
                <a:cs typeface="+mn-cs"/>
                <a:sym typeface="+mn-ea"/>
              </a:rPr>
              <a:t>选择</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mn-lt"/>
                <a:ea typeface="+mn-ea"/>
                <a:cs typeface="+mn-cs"/>
                <a:sym typeface="+mn-ea"/>
              </a:rPr>
              <a:t>】</a:t>
            </a:r>
            <a:r>
              <a:rPr kumimoji="0" lang="en-US" altLang="zh-CN" sz="2000" b="0" i="0" u="none" strike="noStrike" kern="1200" cap="none" spc="0" normalizeH="0" baseline="0" noProof="0" dirty="0">
                <a:ln>
                  <a:noFill/>
                </a:ln>
                <a:solidFill>
                  <a:srgbClr val="FF0000"/>
                </a:solidFill>
                <a:effectLst/>
                <a:uLnTx/>
                <a:uFillTx/>
                <a:latin typeface="+mn-lt"/>
                <a:ea typeface="+mn-ea"/>
                <a:cs typeface="+mn-cs"/>
                <a:sym typeface="+mn-ea"/>
              </a:rPr>
              <a:t>★★★</a:t>
            </a:r>
            <a:endParaRPr kumimoji="0" lang="zh-CN" altLang="en-US" sz="24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mn-ea"/>
              <a:cs typeface="+mn-cs"/>
              <a:sym typeface="+mn-ea"/>
            </a:endParaRPr>
          </a:p>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Freeform 41"/>
          <p:cNvSpPr/>
          <p:nvPr>
            <p:custDataLst>
              <p:tags r:id="rId1"/>
            </p:custDataLst>
          </p:nvPr>
        </p:nvSpPr>
        <p:spPr bwMode="auto">
          <a:xfrm>
            <a:off x="4999038" y="3746500"/>
            <a:ext cx="1943100" cy="642938"/>
          </a:xfrm>
          <a:custGeom>
            <a:avLst/>
            <a:gdLst>
              <a:gd name="T0" fmla="*/ 0 w 518"/>
              <a:gd name="T1" fmla="*/ 117 h 117"/>
              <a:gd name="T2" fmla="*/ 518 w 518"/>
              <a:gd name="T3" fmla="*/ 4 h 117"/>
            </a:gdLst>
            <a:ahLst/>
            <a:cxnLst>
              <a:cxn ang="0">
                <a:pos x="T0" y="T1"/>
              </a:cxn>
              <a:cxn ang="0">
                <a:pos x="T2" y="T3"/>
              </a:cxn>
            </a:cxnLst>
            <a:rect l="0" t="0" r="r" b="b"/>
            <a:pathLst>
              <a:path w="518" h="117">
                <a:moveTo>
                  <a:pt x="0" y="117"/>
                </a:moveTo>
                <a:cubicBezTo>
                  <a:pt x="411" y="117"/>
                  <a:pt x="260" y="0"/>
                  <a:pt x="518" y="4"/>
                </a:cubicBezTo>
              </a:path>
            </a:pathLst>
          </a:custGeom>
          <a:noFill/>
          <a:ln w="14" cap="flat">
            <a:solidFill>
              <a:schemeClr val="bg1">
                <a:lumMod val="75000"/>
              </a:schemeClr>
            </a:solidFill>
            <a:prstDash val="solid"/>
            <a:miter lim="800000"/>
          </a:ln>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lt"/>
              <a:ea typeface="+mn-ea"/>
              <a:cs typeface="+mn-cs"/>
              <a:sym typeface="Arial" panose="020B0604020202090204" pitchFamily="34" charset="0"/>
            </a:endParaRPr>
          </a:p>
        </p:txBody>
      </p:sp>
      <p:grpSp>
        <p:nvGrpSpPr>
          <p:cNvPr id="101380" name="组合 10"/>
          <p:cNvGrpSpPr/>
          <p:nvPr/>
        </p:nvGrpSpPr>
        <p:grpSpPr>
          <a:xfrm>
            <a:off x="2319338" y="2319338"/>
            <a:ext cx="6708775" cy="2916237"/>
            <a:chOff x="2997835" y="3496945"/>
            <a:chExt cx="6709410" cy="2916555"/>
          </a:xfrm>
        </p:grpSpPr>
        <p:sp>
          <p:nvSpPr>
            <p:cNvPr id="4" name="矩形 1"/>
            <p:cNvSpPr>
              <a:spLocks noChangeArrowheads="1"/>
            </p:cNvSpPr>
            <p:nvPr>
              <p:custDataLst>
                <p:tags r:id="rId2"/>
              </p:custDataLst>
            </p:nvPr>
          </p:nvSpPr>
          <p:spPr bwMode="auto">
            <a:xfrm>
              <a:off x="7829054" y="4189170"/>
              <a:ext cx="1878191" cy="1478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sz="2000" b="0"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rPr>
                <a:t>归因理论</a:t>
              </a:r>
              <a:endParaRPr kumimoji="0" lang="zh-CN" altLang="en-US" sz="2000" b="0"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01382" name="Freeform 39"/>
            <p:cNvSpPr/>
            <p:nvPr>
              <p:custDataLst>
                <p:tags r:id="rId3"/>
              </p:custDataLst>
            </p:nvPr>
          </p:nvSpPr>
          <p:spPr>
            <a:xfrm>
              <a:off x="5828665" y="3752850"/>
              <a:ext cx="1943100" cy="1213485"/>
            </a:xfrm>
            <a:custGeom>
              <a:avLst/>
              <a:gdLst/>
              <a:ahLst/>
              <a:cxnLst>
                <a:cxn ang="0">
                  <a:pos x="0" y="0"/>
                </a:cxn>
                <a:cxn ang="0">
                  <a:pos x="2147483646" y="2147483646"/>
                </a:cxn>
              </a:cxnLst>
              <a:pathLst>
                <a:path w="518" h="351">
                  <a:moveTo>
                    <a:pt x="0" y="0"/>
                  </a:moveTo>
                  <a:cubicBezTo>
                    <a:pt x="411" y="0"/>
                    <a:pt x="260" y="351"/>
                    <a:pt x="518" y="340"/>
                  </a:cubicBezTo>
                </a:path>
              </a:pathLst>
            </a:custGeom>
            <a:noFill/>
            <a:ln w="14" cap="flat" cmpd="sng">
              <a:solidFill>
                <a:srgbClr val="AD0101"/>
              </a:solidFill>
              <a:prstDash val="solid"/>
              <a:miter/>
              <a:headEnd type="none" w="med" len="med"/>
              <a:tailEnd type="none" w="med" len="med"/>
            </a:ln>
          </p:spPr>
          <p:txBody>
            <a:bodyPr/>
            <a:p>
              <a:endParaRPr lang="zh-CN" altLang="en-US"/>
            </a:p>
          </p:txBody>
        </p:sp>
        <p:sp>
          <p:nvSpPr>
            <p:cNvPr id="6" name="矩形 5"/>
            <p:cNvSpPr/>
            <p:nvPr>
              <p:custDataLst>
                <p:tags r:id="rId4"/>
              </p:custDataLst>
            </p:nvPr>
          </p:nvSpPr>
          <p:spPr>
            <a:xfrm>
              <a:off x="2997835" y="3496945"/>
              <a:ext cx="2830780" cy="435022"/>
            </a:xfrm>
            <a:prstGeom prst="rect">
              <a:avLst/>
            </a:prstGeom>
            <a:solidFill>
              <a:srgbClr val="AD01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da-DK" altLang="zh-CN" sz="2000" b="1" i="0" u="none" strike="noStrike" kern="1200" cap="none" spc="0" normalizeH="0" baseline="0" noProof="0" dirty="0">
                  <a:ln>
                    <a:noFill/>
                  </a:ln>
                  <a:solidFill>
                    <a:srgbClr val="FFFFFF"/>
                  </a:solidFill>
                  <a:effectLst/>
                  <a:uLnTx/>
                  <a:uFillTx/>
                  <a:latin typeface="微软雅黑" panose="020B0503020204020204" pitchFamily="34" charset="-122"/>
                  <a:ea typeface="+mn-ea"/>
                  <a:cs typeface="+mn-cs"/>
                  <a:sym typeface="Arial" panose="020B0604020202090204" pitchFamily="34" charset="0"/>
                </a:rPr>
                <a:t>海德的恒常原则归因理论</a:t>
              </a:r>
              <a:endParaRPr kumimoji="0" lang="da-DK" altLang="zh-CN" sz="2000" b="1" i="0" u="none" strike="noStrike" kern="1200" cap="none" spc="0" normalizeH="0" baseline="0" noProof="0" dirty="0">
                <a:ln>
                  <a:noFill/>
                </a:ln>
                <a:solidFill>
                  <a:srgbClr val="FFFFFF"/>
                </a:solidFill>
                <a:effectLst/>
                <a:uLnTx/>
                <a:uFillTx/>
                <a:latin typeface="微软雅黑" panose="020B0503020204020204" pitchFamily="34" charset="-122"/>
                <a:ea typeface="+mn-ea"/>
                <a:cs typeface="+mn-cs"/>
                <a:sym typeface="Arial" panose="020B0604020202090204" pitchFamily="34" charset="0"/>
              </a:endParaRPr>
            </a:p>
          </p:txBody>
        </p:sp>
        <p:sp>
          <p:nvSpPr>
            <p:cNvPr id="101384" name="Freeform 38"/>
            <p:cNvSpPr/>
            <p:nvPr>
              <p:custDataLst>
                <p:tags r:id="rId5"/>
              </p:custDataLst>
            </p:nvPr>
          </p:nvSpPr>
          <p:spPr>
            <a:xfrm>
              <a:off x="5828665" y="4353560"/>
              <a:ext cx="1943100" cy="594360"/>
            </a:xfrm>
            <a:custGeom>
              <a:avLst/>
              <a:gdLst/>
              <a:ahLst/>
              <a:cxnLst>
                <a:cxn ang="0">
                  <a:pos x="0" y="0"/>
                </a:cxn>
                <a:cxn ang="0">
                  <a:pos x="2147483646" y="2147483646"/>
                </a:cxn>
              </a:cxnLst>
              <a:pathLst>
                <a:path w="518" h="95">
                  <a:moveTo>
                    <a:pt x="0" y="0"/>
                  </a:moveTo>
                  <a:cubicBezTo>
                    <a:pt x="411" y="0"/>
                    <a:pt x="260" y="95"/>
                    <a:pt x="518" y="92"/>
                  </a:cubicBezTo>
                </a:path>
              </a:pathLst>
            </a:custGeom>
            <a:noFill/>
            <a:ln w="14" cap="flat" cmpd="sng">
              <a:solidFill>
                <a:srgbClr val="726056"/>
              </a:solidFill>
              <a:prstDash val="solid"/>
              <a:miter/>
              <a:headEnd type="none" w="med" len="med"/>
              <a:tailEnd type="none" w="med" len="med"/>
            </a:ln>
          </p:spPr>
          <p:txBody>
            <a:bodyPr/>
            <a:p>
              <a:endParaRPr lang="zh-CN" altLang="en-US"/>
            </a:p>
          </p:txBody>
        </p:sp>
        <p:sp>
          <p:nvSpPr>
            <p:cNvPr id="64" name="矩形 63"/>
            <p:cNvSpPr/>
            <p:nvPr>
              <p:custDataLst>
                <p:tags r:id="rId6"/>
              </p:custDataLst>
            </p:nvPr>
          </p:nvSpPr>
          <p:spPr>
            <a:xfrm>
              <a:off x="2997835" y="4152653"/>
              <a:ext cx="2830780" cy="435022"/>
            </a:xfrm>
            <a:prstGeom prst="rect">
              <a:avLst/>
            </a:prstGeom>
            <a:solidFill>
              <a:srgbClr val="72605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da-DK" altLang="zh-CN" sz="2000" b="1" i="0" u="none" strike="noStrike" kern="1200" cap="none" spc="0" normalizeH="0" baseline="0" noProof="0">
                  <a:ln>
                    <a:noFill/>
                  </a:ln>
                  <a:solidFill>
                    <a:srgbClr val="FFFFFF"/>
                  </a:solidFill>
                  <a:effectLst/>
                  <a:uLnTx/>
                  <a:uFillTx/>
                  <a:latin typeface="微软雅黑" panose="020B0503020204020204" pitchFamily="34" charset="-122"/>
                  <a:ea typeface="+mn-ea"/>
                  <a:cs typeface="+mn-cs"/>
                  <a:sym typeface="Arial" panose="020B0604020202090204" pitchFamily="34" charset="0"/>
                </a:rPr>
                <a:t>凯利的三要素理论</a:t>
              </a:r>
              <a:endParaRPr kumimoji="0" lang="da-DK" altLang="zh-CN" sz="2000" b="1" i="0" u="none" strike="noStrike" kern="1200" cap="none" spc="0" normalizeH="0" baseline="0" noProof="0">
                <a:ln>
                  <a:noFill/>
                </a:ln>
                <a:solidFill>
                  <a:srgbClr val="FFFFFF"/>
                </a:solidFill>
                <a:effectLst/>
                <a:uLnTx/>
                <a:uFillTx/>
                <a:latin typeface="微软雅黑" panose="020B0503020204020204" pitchFamily="34" charset="-122"/>
                <a:ea typeface="+mn-ea"/>
                <a:cs typeface="+mn-cs"/>
                <a:sym typeface="Arial" panose="020B0604020202090204" pitchFamily="34" charset="0"/>
              </a:endParaRPr>
            </a:p>
          </p:txBody>
        </p:sp>
        <p:sp>
          <p:nvSpPr>
            <p:cNvPr id="65" name="矩形 64"/>
            <p:cNvSpPr/>
            <p:nvPr>
              <p:custDataLst>
                <p:tags r:id="rId7"/>
              </p:custDataLst>
            </p:nvPr>
          </p:nvSpPr>
          <p:spPr>
            <a:xfrm>
              <a:off x="2997835" y="5332295"/>
              <a:ext cx="2830780" cy="43661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da-DK" altLang="zh-CN" sz="20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mn-ea"/>
                  <a:cs typeface="+mn-cs"/>
                  <a:sym typeface="Arial" panose="020B0604020202090204" pitchFamily="34" charset="0"/>
                </a:rPr>
                <a:t>罗特的控制源理论</a:t>
              </a:r>
              <a:endParaRPr kumimoji="0" lang="da-DK" altLang="zh-CN" sz="20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mn-ea"/>
                <a:cs typeface="+mn-cs"/>
                <a:sym typeface="Arial" panose="020B0604020202090204" pitchFamily="34" charset="0"/>
              </a:endParaRPr>
            </a:p>
          </p:txBody>
        </p:sp>
        <p:sp>
          <p:nvSpPr>
            <p:cNvPr id="7" name="Freeform 42"/>
            <p:cNvSpPr/>
            <p:nvPr>
              <p:custDataLst>
                <p:tags r:id="rId8"/>
              </p:custDataLst>
            </p:nvPr>
          </p:nvSpPr>
          <p:spPr bwMode="auto">
            <a:xfrm>
              <a:off x="5828615" y="4895685"/>
              <a:ext cx="1943284" cy="1224096"/>
            </a:xfrm>
            <a:custGeom>
              <a:avLst/>
              <a:gdLst>
                <a:gd name="T0" fmla="*/ 0 w 518"/>
                <a:gd name="T1" fmla="*/ 327 h 327"/>
                <a:gd name="T2" fmla="*/ 518 w 518"/>
                <a:gd name="T3" fmla="*/ 10 h 327"/>
              </a:gdLst>
              <a:ahLst/>
              <a:cxnLst>
                <a:cxn ang="0">
                  <a:pos x="T0" y="T1"/>
                </a:cxn>
                <a:cxn ang="0">
                  <a:pos x="T2" y="T3"/>
                </a:cxn>
              </a:cxnLst>
              <a:rect l="0" t="0" r="r" b="b"/>
              <a:pathLst>
                <a:path w="518" h="327">
                  <a:moveTo>
                    <a:pt x="0" y="327"/>
                  </a:moveTo>
                  <a:cubicBezTo>
                    <a:pt x="411" y="327"/>
                    <a:pt x="260" y="0"/>
                    <a:pt x="518" y="10"/>
                  </a:cubicBezTo>
                </a:path>
              </a:pathLst>
            </a:custGeom>
            <a:noFill/>
            <a:ln w="14" cap="flat">
              <a:solidFill>
                <a:schemeClr val="bg1">
                  <a:lumMod val="75000"/>
                </a:schemeClr>
              </a:solidFill>
              <a:prstDash val="solid"/>
              <a:miter lim="800000"/>
            </a:ln>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lt"/>
                <a:ea typeface="+mn-ea"/>
                <a:cs typeface="+mn-cs"/>
                <a:sym typeface="Arial" panose="020B0604020202090204" pitchFamily="34" charset="0"/>
              </a:endParaRPr>
            </a:p>
          </p:txBody>
        </p:sp>
        <p:sp>
          <p:nvSpPr>
            <p:cNvPr id="8" name="矩形 7"/>
            <p:cNvSpPr/>
            <p:nvPr>
              <p:custDataLst>
                <p:tags r:id="rId9"/>
              </p:custDataLst>
            </p:nvPr>
          </p:nvSpPr>
          <p:spPr>
            <a:xfrm>
              <a:off x="2997835" y="5978478"/>
              <a:ext cx="2830780" cy="435022"/>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da-DK" altLang="zh-CN" sz="20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mn-ea"/>
                  <a:cs typeface="+mn-cs"/>
                  <a:sym typeface="Arial" panose="020B0604020202090204" pitchFamily="34" charset="0"/>
                </a:rPr>
                <a:t>韦纳的成就归因理论</a:t>
              </a:r>
              <a:endParaRPr kumimoji="0" lang="da-DK" altLang="zh-CN" sz="2000" b="1" i="0" u="none" strike="noStrike" kern="1200" cap="none" spc="0" normalizeH="0" baseline="0" noProof="0" dirty="0">
                <a:ln>
                  <a:noFill/>
                </a:ln>
                <a:solidFill>
                  <a:schemeClr val="bg1">
                    <a:lumMod val="65000"/>
                  </a:schemeClr>
                </a:solidFill>
                <a:effectLst/>
                <a:uLnTx/>
                <a:uFillTx/>
                <a:latin typeface="微软雅黑" panose="020B0503020204020204" pitchFamily="34" charset="-122"/>
                <a:ea typeface="+mn-ea"/>
                <a:cs typeface="+mn-cs"/>
                <a:sym typeface="Arial" panose="020B0604020202090204" pitchFamily="34" charset="0"/>
              </a:endParaRPr>
            </a:p>
          </p:txBody>
        </p:sp>
      </p:grpSp>
      <p:sp>
        <p:nvSpPr>
          <p:cNvPr id="9" name="Freeform 227"/>
          <p:cNvSpPr/>
          <p:nvPr>
            <p:custDataLst>
              <p:tags r:id="rId10"/>
            </p:custDataLst>
          </p:nvPr>
        </p:nvSpPr>
        <p:spPr bwMode="auto">
          <a:xfrm>
            <a:off x="6819900" y="3676650"/>
            <a:ext cx="244475" cy="187325"/>
          </a:xfrm>
          <a:custGeom>
            <a:avLst/>
            <a:gdLst>
              <a:gd name="T0" fmla="*/ 0 w 154"/>
              <a:gd name="T1" fmla="*/ 0 h 118"/>
              <a:gd name="T2" fmla="*/ 154 w 154"/>
              <a:gd name="T3" fmla="*/ 59 h 118"/>
              <a:gd name="T4" fmla="*/ 0 w 154"/>
              <a:gd name="T5" fmla="*/ 118 h 118"/>
              <a:gd name="T6" fmla="*/ 0 w 154"/>
              <a:gd name="T7" fmla="*/ 0 h 118"/>
            </a:gdLst>
            <a:ahLst/>
            <a:cxnLst>
              <a:cxn ang="0">
                <a:pos x="T0" y="T1"/>
              </a:cxn>
              <a:cxn ang="0">
                <a:pos x="T2" y="T3"/>
              </a:cxn>
              <a:cxn ang="0">
                <a:pos x="T4" y="T5"/>
              </a:cxn>
              <a:cxn ang="0">
                <a:pos x="T6" y="T7"/>
              </a:cxn>
            </a:cxnLst>
            <a:rect l="0" t="0" r="r" b="b"/>
            <a:pathLst>
              <a:path w="154" h="118">
                <a:moveTo>
                  <a:pt x="0" y="0"/>
                </a:moveTo>
                <a:lnTo>
                  <a:pt x="154" y="59"/>
                </a:lnTo>
                <a:lnTo>
                  <a:pt x="0" y="118"/>
                </a:lnTo>
                <a:lnTo>
                  <a:pt x="0" y="0"/>
                </a:lnTo>
                <a:close/>
              </a:path>
            </a:pathLst>
          </a:custGeom>
          <a:solidFill>
            <a:srgbClr val="AD0101">
              <a:lumMod val="50000"/>
            </a:srgbClr>
          </a:solidFill>
          <a:ln>
            <a:noFill/>
          </a:ln>
        </p:spPr>
        <p:txBody>
          <a:bodyPr>
            <a:normAutofit fontScale="27500" lnSpcReduction="20000"/>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lt"/>
              <a:ea typeface="+mn-ea"/>
              <a:cs typeface="+mn-cs"/>
              <a:sym typeface="Arial" panose="020B0604020202090204" pitchFamily="34" charset="0"/>
            </a:endParaRPr>
          </a:p>
        </p:txBody>
      </p:sp>
      <p:grpSp>
        <p:nvGrpSpPr>
          <p:cNvPr id="101390" name="组合 14"/>
          <p:cNvGrpSpPr/>
          <p:nvPr/>
        </p:nvGrpSpPr>
        <p:grpSpPr>
          <a:xfrm>
            <a:off x="9512300" y="0"/>
            <a:ext cx="2679700" cy="850900"/>
            <a:chOff x="4634529" y="3147752"/>
            <a:chExt cx="4000079" cy="1144774"/>
          </a:xfrm>
        </p:grpSpPr>
        <p:sp>
          <p:nvSpPr>
            <p:cNvPr id="16" name="圆角矩形 11"/>
            <p:cNvSpPr/>
            <p:nvPr/>
          </p:nvSpPr>
          <p:spPr>
            <a:xfrm>
              <a:off x="4634529" y="3568500"/>
              <a:ext cx="1696716" cy="348130"/>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知觉与行为</a:t>
              </a:r>
              <a:endPar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101392" name="组合 16"/>
            <p:cNvGrpSpPr/>
            <p:nvPr/>
          </p:nvGrpSpPr>
          <p:grpSpPr>
            <a:xfrm>
              <a:off x="6332185" y="3147752"/>
              <a:ext cx="2302423" cy="1144774"/>
              <a:chOff x="5937653" y="1085215"/>
              <a:chExt cx="3512417" cy="1510665"/>
            </a:xfrm>
          </p:grpSpPr>
          <p:cxnSp>
            <p:nvCxnSpPr>
              <p:cNvPr id="101393" name="直接箭头连接符 33"/>
              <p:cNvCxnSpPr/>
              <p:nvPr/>
            </p:nvCxnSpPr>
            <p:spPr>
              <a:xfrm rot="-5400000">
                <a:off x="6312186" y="1696004"/>
                <a:ext cx="0" cy="339817"/>
              </a:xfrm>
              <a:prstGeom prst="straightConnector1">
                <a:avLst/>
              </a:prstGeom>
              <a:ln w="6350" cap="flat" cmpd="sng">
                <a:solidFill>
                  <a:srgbClr val="0D0D0D"/>
                </a:solidFill>
                <a:prstDash val="solid"/>
                <a:bevel/>
                <a:headEnd type="none" w="med" len="med"/>
                <a:tailEnd type="arrow" w="med" len="med"/>
              </a:ln>
            </p:spPr>
          </p:cxnSp>
          <p:sp>
            <p:nvSpPr>
              <p:cNvPr id="19" name="直接连接符 31"/>
              <p:cNvSpPr>
                <a:spLocks noChangeShapeType="1"/>
              </p:cNvSpPr>
              <p:nvPr/>
            </p:nvSpPr>
            <p:spPr bwMode="auto">
              <a:xfrm rot="16200000" flipV="1">
                <a:off x="5553815" y="1800508"/>
                <a:ext cx="1195004" cy="18074"/>
              </a:xfrm>
              <a:prstGeom prst="line">
                <a:avLst/>
              </a:prstGeom>
              <a:noFill/>
              <a:ln w="6350">
                <a:solidFill>
                  <a:schemeClr val="tx1">
                    <a:lumMod val="95000"/>
                    <a:lumOff val="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cxnSp>
            <p:nvCxnSpPr>
              <p:cNvPr id="101395" name="直接箭头连接符 19"/>
              <p:cNvCxnSpPr/>
              <p:nvPr/>
            </p:nvCxnSpPr>
            <p:spPr>
              <a:xfrm rot="-5400000">
                <a:off x="6313994" y="2253407"/>
                <a:ext cx="0" cy="307282"/>
              </a:xfrm>
              <a:prstGeom prst="straightConnector1">
                <a:avLst/>
              </a:prstGeom>
              <a:ln w="6350" cap="flat" cmpd="sng">
                <a:solidFill>
                  <a:srgbClr val="0D0D0D"/>
                </a:solidFill>
                <a:prstDash val="solid"/>
                <a:bevel/>
                <a:headEnd type="none" w="med" len="med"/>
                <a:tailEnd type="arrow" w="med" len="med"/>
              </a:ln>
            </p:spPr>
          </p:cxnSp>
          <p:cxnSp>
            <p:nvCxnSpPr>
              <p:cNvPr id="21" name="直接连接符 20"/>
              <p:cNvCxnSpPr/>
              <p:nvPr/>
            </p:nvCxnSpPr>
            <p:spPr>
              <a:xfrm>
                <a:off x="5936218" y="1865914"/>
                <a:ext cx="260285" cy="0"/>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6467635" y="1640442"/>
                <a:ext cx="2978821" cy="400213"/>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知觉偏差</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23" name="圆角矩形 23"/>
              <p:cNvSpPr/>
              <p:nvPr/>
            </p:nvSpPr>
            <p:spPr>
              <a:xfrm>
                <a:off x="6467635" y="2195667"/>
                <a:ext cx="2982435" cy="400213"/>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归因理论</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24" name="圆角矩形 1"/>
              <p:cNvSpPr/>
              <p:nvPr/>
            </p:nvSpPr>
            <p:spPr>
              <a:xfrm>
                <a:off x="6467635" y="1085215"/>
                <a:ext cx="2978821" cy="400213"/>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知觉的内涵</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101400" name="直接箭头连接符 33"/>
              <p:cNvCxnSpPr/>
              <p:nvPr/>
            </p:nvCxnSpPr>
            <p:spPr>
              <a:xfrm rot="-5400000">
                <a:off x="6313992" y="1070225"/>
                <a:ext cx="0" cy="430193"/>
              </a:xfrm>
              <a:prstGeom prst="straightConnector1">
                <a:avLst/>
              </a:prstGeom>
              <a:ln w="6350" cap="flat" cmpd="sng">
                <a:solidFill>
                  <a:srgbClr val="0D0D0D"/>
                </a:solidFill>
                <a:prstDash val="solid"/>
                <a:bevel/>
                <a:headEnd type="none" w="med" len="med"/>
                <a:tailEnd type="arrow" w="med" len="med"/>
              </a:ln>
            </p:spPr>
          </p:cxnSp>
        </p:grpSp>
      </p:grpSp>
      <p:sp>
        <p:nvSpPr>
          <p:cNvPr id="10" name="文本占位符 1"/>
          <p:cNvSpPr/>
          <p:nvPr/>
        </p:nvSpPr>
        <p:spPr>
          <a:xfrm>
            <a:off x="1082040" y="269875"/>
            <a:ext cx="6974840" cy="815340"/>
          </a:xfrm>
          <a:prstGeom prst="rect">
            <a:avLst/>
          </a:prstGeom>
        </p:spPr>
        <p:txBody>
          <a:bodyPr vert="horz" lIns="91440" tIns="45720" rIns="91440" bIns="45720" rtlCol="0">
            <a:normAutofit/>
          </a:bodyPr>
          <a:lstStyle>
            <a:lvl1pPr marL="0" indent="0" algn="l" rtl="0" eaLnBrk="1" fontAlgn="auto" latinLnBrk="0" hangingPunct="1">
              <a:lnSpc>
                <a:spcPct val="100000"/>
              </a:lnSpc>
              <a:spcBef>
                <a:spcPts val="0"/>
              </a:spcBef>
              <a:spcAft>
                <a:spcPct val="0"/>
              </a:spcAft>
              <a:buFont typeface="Arial" panose="020B0604020202090204" pitchFamily="34" charset="0"/>
              <a:buNone/>
              <a:defRPr sz="3200" kern="1200">
                <a:solidFill>
                  <a:schemeClr val="tx1">
                    <a:lumMod val="85000"/>
                    <a:lumOff val="15000"/>
                  </a:schemeClr>
                </a:solidFill>
                <a:latin typeface="方正清刻本悦宋简体" panose="02000000000000000000" charset="-122"/>
                <a:ea typeface="方正清刻本悦宋简体" panose="02000000000000000000" charset="-122"/>
                <a:cs typeface="+mn-cs"/>
              </a:defRPr>
            </a:lvl1pPr>
            <a:lvl2pPr marL="457200" indent="0" algn="l" rtl="0" fontAlgn="base">
              <a:lnSpc>
                <a:spcPct val="90000"/>
              </a:lnSpc>
              <a:spcBef>
                <a:spcPts val="500"/>
              </a:spcBef>
              <a:spcAft>
                <a:spcPct val="0"/>
              </a:spcAft>
              <a:buFont typeface="Arial" panose="020B0604020202090204" pitchFamily="34" charset="0"/>
              <a:buNone/>
              <a:defRPr sz="2400" kern="1200">
                <a:solidFill>
                  <a:schemeClr val="tx1"/>
                </a:solidFill>
                <a:latin typeface="+mn-lt"/>
                <a:ea typeface="+mn-ea"/>
                <a:cs typeface="+mn-cs"/>
              </a:defRPr>
            </a:lvl2pPr>
            <a:lvl3pPr marL="914400" indent="0" algn="l" rtl="0" fontAlgn="base">
              <a:lnSpc>
                <a:spcPct val="90000"/>
              </a:lnSpc>
              <a:spcBef>
                <a:spcPts val="500"/>
              </a:spcBef>
              <a:spcAft>
                <a:spcPct val="0"/>
              </a:spcAft>
              <a:buFont typeface="Arial" panose="020B0604020202090204" pitchFamily="34" charset="0"/>
              <a:buNone/>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en-US" altLang="zh-CN"/>
              <a:t>2.3.5 </a:t>
            </a:r>
            <a:r>
              <a:rPr lang="zh-CN" altLang="en-US"/>
              <a:t>归因理论与倾向</a:t>
            </a:r>
            <a:endParaRPr lang="zh-CN" altLang="en-US"/>
          </a:p>
        </p:txBody>
      </p:sp>
      <p:sp>
        <p:nvSpPr>
          <p:cNvPr id="11" name="文本框 10"/>
          <p:cNvSpPr txBox="1"/>
          <p:nvPr/>
        </p:nvSpPr>
        <p:spPr>
          <a:xfrm>
            <a:off x="33020" y="0"/>
            <a:ext cx="3826510" cy="106680"/>
          </a:xfrm>
          <a:prstGeom prst="rect">
            <a:avLst/>
          </a:prstGeom>
          <a:noFill/>
        </p:spPr>
        <p:txBody>
          <a:bodyPr wrap="square" rtlCol="0" anchor="t">
            <a:spAutoFit/>
          </a:bodyPr>
          <a:p>
            <a:pPr lvl="0" algn="l"/>
            <a:r>
              <a:rPr lang="zh-CN" altLang="en-US" sz="100">
                <a:solidFill>
                  <a:schemeClr val="bg1"/>
                </a:solidFill>
                <a:latin typeface="楷体-简" panose="02010600040101010101" charset="-122"/>
                <a:ea typeface="楷体-简" panose="02010600040101010101" charset="-122"/>
                <a:sym typeface="+mn-ea"/>
              </a:rPr>
              <a:t>2.3.5五、归因理论与倾向</a:t>
            </a:r>
            <a:endParaRPr lang="zh-CN" altLang="en-US" sz="100">
              <a:solidFill>
                <a:schemeClr val="bg1"/>
              </a:solidFill>
              <a:latin typeface="楷体-简" panose="02010600040101010101" charset="-122"/>
              <a:ea typeface="楷体-简" panose="02010600040101010101" charset="-122"/>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02" name="组合 20"/>
          <p:cNvGrpSpPr/>
          <p:nvPr/>
        </p:nvGrpSpPr>
        <p:grpSpPr>
          <a:xfrm>
            <a:off x="6350" y="2865438"/>
            <a:ext cx="7315200" cy="1420812"/>
            <a:chOff x="569381" y="2856613"/>
            <a:chExt cx="7413033" cy="1419728"/>
          </a:xfrm>
        </p:grpSpPr>
        <p:grpSp>
          <p:nvGrpSpPr>
            <p:cNvPr id="102403" name="组合 1"/>
            <p:cNvGrpSpPr/>
            <p:nvPr/>
          </p:nvGrpSpPr>
          <p:grpSpPr>
            <a:xfrm>
              <a:off x="569381" y="2856613"/>
              <a:ext cx="4000079" cy="1144774"/>
              <a:chOff x="4634529" y="3147752"/>
              <a:chExt cx="4000079" cy="1144774"/>
            </a:xfrm>
          </p:grpSpPr>
          <p:sp>
            <p:nvSpPr>
              <p:cNvPr id="22" name="圆角矩形 11"/>
              <p:cNvSpPr/>
              <p:nvPr/>
            </p:nvSpPr>
            <p:spPr>
              <a:xfrm>
                <a:off x="4634529" y="3568118"/>
                <a:ext cx="1697212" cy="348984"/>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知觉与行为</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102405" name="组合 46"/>
              <p:cNvGrpSpPr/>
              <p:nvPr/>
            </p:nvGrpSpPr>
            <p:grpSpPr>
              <a:xfrm>
                <a:off x="6332185" y="3147752"/>
                <a:ext cx="2302423" cy="1144774"/>
                <a:chOff x="5937653" y="1085215"/>
                <a:chExt cx="3512417" cy="1510665"/>
              </a:xfrm>
            </p:grpSpPr>
            <p:cxnSp>
              <p:nvCxnSpPr>
                <p:cNvPr id="102406" name="直接箭头连接符 33"/>
                <p:cNvCxnSpPr/>
                <p:nvPr/>
              </p:nvCxnSpPr>
              <p:spPr>
                <a:xfrm rot="-5400000">
                  <a:off x="6313688" y="1695449"/>
                  <a:ext cx="0" cy="341129"/>
                </a:xfrm>
                <a:prstGeom prst="straightConnector1">
                  <a:avLst/>
                </a:prstGeom>
                <a:ln w="6350" cap="flat" cmpd="sng">
                  <a:solidFill>
                    <a:srgbClr val="0D0D0D"/>
                  </a:solidFill>
                  <a:prstDash val="solid"/>
                  <a:bevel/>
                  <a:headEnd type="none" w="med" len="med"/>
                  <a:tailEnd type="arrow" w="med" len="med"/>
                </a:ln>
              </p:spPr>
            </p:cxnSp>
            <p:sp>
              <p:nvSpPr>
                <p:cNvPr id="49" name="直接连接符 31"/>
                <p:cNvSpPr>
                  <a:spLocks noChangeShapeType="1"/>
                </p:cNvSpPr>
                <p:nvPr/>
              </p:nvSpPr>
              <p:spPr bwMode="auto">
                <a:xfrm rot="16200000" flipV="1">
                  <a:off x="5555305" y="1800725"/>
                  <a:ext cx="1195273" cy="19633"/>
                </a:xfrm>
                <a:prstGeom prst="line">
                  <a:avLst/>
                </a:prstGeom>
                <a:noFill/>
                <a:ln w="6350">
                  <a:solidFill>
                    <a:schemeClr val="tx1">
                      <a:lumMod val="95000"/>
                      <a:lumOff val="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cxnSp>
              <p:nvCxnSpPr>
                <p:cNvPr id="102408" name="直接箭头连接符 50"/>
                <p:cNvCxnSpPr/>
                <p:nvPr/>
              </p:nvCxnSpPr>
              <p:spPr>
                <a:xfrm rot="-5400000">
                  <a:off x="6314916" y="2256019"/>
                  <a:ext cx="0" cy="304317"/>
                </a:xfrm>
                <a:prstGeom prst="straightConnector1">
                  <a:avLst/>
                </a:prstGeom>
                <a:ln w="6350" cap="flat" cmpd="sng">
                  <a:solidFill>
                    <a:srgbClr val="0D0D0D"/>
                  </a:solidFill>
                  <a:prstDash val="solid"/>
                  <a:bevel/>
                  <a:headEnd type="none" w="med" len="med"/>
                  <a:tailEnd type="arrow" w="med" len="med"/>
                </a:ln>
              </p:spPr>
            </p:cxnSp>
            <p:cxnSp>
              <p:nvCxnSpPr>
                <p:cNvPr id="52" name="直接连接符 51"/>
                <p:cNvCxnSpPr/>
                <p:nvPr/>
              </p:nvCxnSpPr>
              <p:spPr>
                <a:xfrm>
                  <a:off x="5936976" y="1866014"/>
                  <a:ext cx="260142" cy="0"/>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53" name="圆角矩形 21"/>
                <p:cNvSpPr/>
                <p:nvPr/>
              </p:nvSpPr>
              <p:spPr>
                <a:xfrm>
                  <a:off x="6467076" y="1639938"/>
                  <a:ext cx="2979361" cy="39982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知觉偏差</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54" name="圆角矩形 23"/>
                <p:cNvSpPr/>
                <p:nvPr/>
              </p:nvSpPr>
              <p:spPr>
                <a:xfrm>
                  <a:off x="6467076" y="2194662"/>
                  <a:ext cx="2981814" cy="401913"/>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归因理论</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56" name="圆角矩形 1"/>
                <p:cNvSpPr/>
                <p:nvPr/>
              </p:nvSpPr>
              <p:spPr>
                <a:xfrm>
                  <a:off x="6467076" y="1085215"/>
                  <a:ext cx="2979361" cy="401913"/>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知觉的内涵</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102413" name="直接箭头连接符 33"/>
                <p:cNvCxnSpPr/>
                <p:nvPr/>
              </p:nvCxnSpPr>
              <p:spPr>
                <a:xfrm rot="-5400000">
                  <a:off x="6313688" y="1069337"/>
                  <a:ext cx="0" cy="429479"/>
                </a:xfrm>
                <a:prstGeom prst="straightConnector1">
                  <a:avLst/>
                </a:prstGeom>
                <a:ln w="6350" cap="flat" cmpd="sng">
                  <a:solidFill>
                    <a:srgbClr val="0D0D0D"/>
                  </a:solidFill>
                  <a:prstDash val="solid"/>
                  <a:bevel/>
                  <a:headEnd type="none" w="med" len="med"/>
                  <a:tailEnd type="arrow" w="med" len="med"/>
                </a:ln>
              </p:spPr>
            </p:cxnSp>
          </p:grpSp>
        </p:grpSp>
        <p:sp>
          <p:nvSpPr>
            <p:cNvPr id="17" name="圆角矩形 25"/>
            <p:cNvSpPr/>
            <p:nvPr/>
          </p:nvSpPr>
          <p:spPr>
            <a:xfrm>
              <a:off x="4925825" y="3276979"/>
              <a:ext cx="3056589" cy="420367"/>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5"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海德</a:t>
              </a:r>
              <a:r>
                <a:rPr kumimoji="0" lang="zh-CN" altLang="en-US" sz="2000" b="0" i="0" u="none" strike="noStrike" kern="1200" cap="none" spc="-5"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的恒常原则</a:t>
              </a:r>
              <a:r>
                <a:rPr kumimoji="0" lang="zh-CN" altLang="en-US" sz="2000" b="0" i="0" u="none" strike="noStrike" kern="1200" cap="none" spc="-5"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归因理论</a:t>
              </a:r>
              <a:endParaRPr kumimoji="0" lang="zh-CN" altLang="en-US" sz="2000" b="0" i="0" u="none" strike="noStrike" kern="1200" cap="none" spc="-5"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18" name="曲线连接符 26"/>
            <p:cNvCxnSpPr>
              <a:stCxn id="54" idx="3"/>
              <a:endCxn id="17" idx="1"/>
            </p:cNvCxnSpPr>
            <p:nvPr/>
          </p:nvCxnSpPr>
          <p:spPr>
            <a:xfrm flipV="1">
              <a:off x="4568687" y="3487956"/>
              <a:ext cx="357138" cy="361674"/>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9" name="圆角矩形 30"/>
            <p:cNvSpPr/>
            <p:nvPr/>
          </p:nvSpPr>
          <p:spPr>
            <a:xfrm>
              <a:off x="4925825" y="3914667"/>
              <a:ext cx="3056589" cy="361674"/>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5"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凯利的三要素理论</a:t>
              </a:r>
              <a:endParaRPr kumimoji="0" lang="zh-CN" altLang="en-US" sz="2000" b="0" i="0" u="none" strike="noStrike" kern="1200" cap="none" spc="-5"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20" name="曲线连接符 31"/>
            <p:cNvCxnSpPr>
              <a:stCxn id="54" idx="3"/>
              <a:endCxn id="17" idx="1"/>
            </p:cNvCxnSpPr>
            <p:nvPr/>
          </p:nvCxnSpPr>
          <p:spPr>
            <a:xfrm>
              <a:off x="4546164" y="3881356"/>
              <a:ext cx="379661" cy="250634"/>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14" name="矩形 13"/>
          <p:cNvSpPr/>
          <p:nvPr/>
        </p:nvSpPr>
        <p:spPr>
          <a:xfrm>
            <a:off x="7556500" y="3286125"/>
            <a:ext cx="2236788" cy="40005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归因理论的创始人</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3" name="文本占位符 2"/>
          <p:cNvSpPr/>
          <p:nvPr>
            <p:ph type="body" idx="13"/>
          </p:nvPr>
        </p:nvSpPr>
        <p:spPr/>
        <p:txBody>
          <a:bodyPr/>
          <a:p>
            <a:r>
              <a:rPr lang="en-US" altLang="zh-CN"/>
              <a:t>2.3.5 </a:t>
            </a:r>
            <a:r>
              <a:rPr lang="zh-CN" altLang="en-US"/>
              <a:t>归因理论与倾向</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文本占位符 2"/>
          <p:cNvSpPr>
            <a:spLocks noGrp="1"/>
          </p:cNvSpPr>
          <p:nvPr>
            <p:ph type="body" idx="13"/>
          </p:nvPr>
        </p:nvSpPr>
        <p:spPr>
          <a:xfrm>
            <a:off x="1082675" y="269875"/>
            <a:ext cx="6973888" cy="815975"/>
          </a:xfrm>
          <a:noFill/>
          <a:ln>
            <a:noFill/>
          </a:ln>
        </p:spPr>
        <p:txBody>
          <a:bodyPr lIns="91440" tIns="45720" rIns="91440" bIns="45720" anchor="t">
            <a:normAutofit/>
          </a:bodyPr>
          <a:p>
            <a:pPr fontAlgn="base">
              <a:spcBef>
                <a:spcPct val="0"/>
              </a:spcBef>
            </a:pPr>
            <a:r>
              <a:rPr lang="en-US" altLang="zh-CN" kern="1200" dirty="0">
                <a:solidFill>
                  <a:schemeClr val="tx1">
                    <a:lumMod val="85000"/>
                    <a:lumOff val="15000"/>
                  </a:schemeClr>
                </a:solidFill>
                <a:cs typeface="+mn-cs"/>
              </a:rPr>
              <a:t>2.3.1 </a:t>
            </a:r>
            <a:r>
              <a:rPr lang="zh-CN" altLang="en-US" kern="1200" dirty="0">
                <a:solidFill>
                  <a:schemeClr val="tx1">
                    <a:lumMod val="85000"/>
                    <a:lumOff val="15000"/>
                  </a:schemeClr>
                </a:solidFill>
                <a:cs typeface="+mn-cs"/>
              </a:rPr>
              <a:t>知觉和社会知觉的内涵与特征</a:t>
            </a:r>
            <a:endParaRPr lang="zh-CN" altLang="en-US" kern="1200" dirty="0">
              <a:solidFill>
                <a:schemeClr val="tx1">
                  <a:lumMod val="85000"/>
                  <a:lumOff val="15000"/>
                </a:schemeClr>
              </a:solidFill>
              <a:cs typeface="+mn-cs"/>
            </a:endParaRPr>
          </a:p>
        </p:txBody>
      </p:sp>
      <p:grpSp>
        <p:nvGrpSpPr>
          <p:cNvPr id="76802" name="组合 1"/>
          <p:cNvGrpSpPr/>
          <p:nvPr/>
        </p:nvGrpSpPr>
        <p:grpSpPr>
          <a:xfrm>
            <a:off x="9479280" y="184150"/>
            <a:ext cx="2693035" cy="901700"/>
            <a:chOff x="4492925" y="3147752"/>
            <a:chExt cx="4141683" cy="1144774"/>
          </a:xfrm>
        </p:grpSpPr>
        <p:sp>
          <p:nvSpPr>
            <p:cNvPr id="22" name="圆角矩形 11"/>
            <p:cNvSpPr/>
            <p:nvPr/>
          </p:nvSpPr>
          <p:spPr>
            <a:xfrm>
              <a:off x="4492925" y="3567608"/>
              <a:ext cx="1838904" cy="348823"/>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知觉与行为</a:t>
              </a:r>
              <a:endPar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76804" name="组合 46"/>
            <p:cNvGrpSpPr/>
            <p:nvPr/>
          </p:nvGrpSpPr>
          <p:grpSpPr>
            <a:xfrm>
              <a:off x="6332185" y="3147752"/>
              <a:ext cx="2302423" cy="1144774"/>
              <a:chOff x="5937653" y="1085215"/>
              <a:chExt cx="3512417" cy="1510665"/>
            </a:xfrm>
          </p:grpSpPr>
          <p:cxnSp>
            <p:nvCxnSpPr>
              <p:cNvPr id="76805" name="直接箭头连接符 33"/>
              <p:cNvCxnSpPr/>
              <p:nvPr/>
            </p:nvCxnSpPr>
            <p:spPr>
              <a:xfrm rot="-5400000">
                <a:off x="6314162" y="1694869"/>
                <a:ext cx="0" cy="341570"/>
              </a:xfrm>
              <a:prstGeom prst="straightConnector1">
                <a:avLst/>
              </a:prstGeom>
              <a:ln w="6350" cap="flat" cmpd="sng">
                <a:solidFill>
                  <a:srgbClr val="0D0D0D"/>
                </a:solidFill>
                <a:prstDash val="solid"/>
                <a:bevel/>
                <a:headEnd type="none" w="med" len="med"/>
                <a:tailEnd type="arrow" w="med" len="med"/>
              </a:ln>
            </p:spPr>
          </p:cxnSp>
          <p:sp>
            <p:nvSpPr>
              <p:cNvPr id="49" name="直接连接符 31"/>
              <p:cNvSpPr>
                <a:spLocks noChangeShapeType="1"/>
              </p:cNvSpPr>
              <p:nvPr/>
            </p:nvSpPr>
            <p:spPr bwMode="auto">
              <a:xfrm rot="16200000" flipV="1">
                <a:off x="5555703" y="1800518"/>
                <a:ext cx="1194723" cy="19380"/>
              </a:xfrm>
              <a:prstGeom prst="line">
                <a:avLst/>
              </a:prstGeom>
              <a:noFill/>
              <a:ln w="6350">
                <a:solidFill>
                  <a:schemeClr val="tx1">
                    <a:lumMod val="95000"/>
                    <a:lumOff val="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cs"/>
                </a:endParaRPr>
              </a:p>
            </p:txBody>
          </p:sp>
          <p:cxnSp>
            <p:nvCxnSpPr>
              <p:cNvPr id="76807" name="直接箭头连接符 50"/>
              <p:cNvCxnSpPr/>
              <p:nvPr/>
            </p:nvCxnSpPr>
            <p:spPr>
              <a:xfrm rot="-5400000">
                <a:off x="6315371" y="2254952"/>
                <a:ext cx="0" cy="305233"/>
              </a:xfrm>
              <a:prstGeom prst="straightConnector1">
                <a:avLst/>
              </a:prstGeom>
              <a:ln w="6350" cap="flat" cmpd="sng">
                <a:solidFill>
                  <a:srgbClr val="0D0D0D"/>
                </a:solidFill>
                <a:prstDash val="solid"/>
                <a:bevel/>
                <a:headEnd type="none" w="med" len="med"/>
                <a:tailEnd type="arrow" w="med" len="med"/>
              </a:ln>
            </p:spPr>
          </p:cxnSp>
          <p:cxnSp>
            <p:nvCxnSpPr>
              <p:cNvPr id="52" name="直接连接符 51"/>
              <p:cNvCxnSpPr/>
              <p:nvPr/>
            </p:nvCxnSpPr>
            <p:spPr>
              <a:xfrm>
                <a:off x="5937464" y="1865655"/>
                <a:ext cx="261629" cy="0"/>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53" name="圆角矩形 21"/>
              <p:cNvSpPr/>
              <p:nvPr/>
            </p:nvSpPr>
            <p:spPr>
              <a:xfrm>
                <a:off x="6467989" y="1639683"/>
                <a:ext cx="2979659" cy="399636"/>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知觉偏差</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54" name="圆角矩形 23"/>
              <p:cNvSpPr/>
              <p:nvPr/>
            </p:nvSpPr>
            <p:spPr>
              <a:xfrm>
                <a:off x="6467989" y="2194152"/>
                <a:ext cx="2982081" cy="401728"/>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归因理论</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56" name="圆角矩形 1"/>
              <p:cNvSpPr/>
              <p:nvPr/>
            </p:nvSpPr>
            <p:spPr>
              <a:xfrm>
                <a:off x="6467989" y="1085215"/>
                <a:ext cx="2979659" cy="401728"/>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知觉的内涵</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76812" name="直接箭头连接符 33"/>
              <p:cNvCxnSpPr/>
              <p:nvPr/>
            </p:nvCxnSpPr>
            <p:spPr>
              <a:xfrm rot="-5400000">
                <a:off x="6314160" y="1069595"/>
                <a:ext cx="0" cy="428779"/>
              </a:xfrm>
              <a:prstGeom prst="straightConnector1">
                <a:avLst/>
              </a:prstGeom>
              <a:ln w="6350" cap="flat" cmpd="sng">
                <a:solidFill>
                  <a:srgbClr val="0D0D0D"/>
                </a:solidFill>
                <a:prstDash val="solid"/>
                <a:bevel/>
                <a:headEnd type="none" w="med" len="med"/>
                <a:tailEnd type="arrow" w="med" len="med"/>
              </a:ln>
            </p:spPr>
          </p:cxnSp>
        </p:grpSp>
      </p:grpSp>
      <p:sp>
        <p:nvSpPr>
          <p:cNvPr id="76813" name="文本框 49"/>
          <p:cNvSpPr txBox="1"/>
          <p:nvPr/>
        </p:nvSpPr>
        <p:spPr>
          <a:xfrm>
            <a:off x="1621790" y="2097405"/>
            <a:ext cx="8949055" cy="2953385"/>
          </a:xfrm>
          <a:prstGeom prst="rect">
            <a:avLst/>
          </a:prstGeom>
          <a:noFill/>
          <a:ln w="28575">
            <a:noFill/>
          </a:ln>
        </p:spPr>
        <p:txBody>
          <a:bodyPr wrap="square" anchor="t">
            <a:spAutoFit/>
          </a:bodyPr>
          <a:p>
            <a:pPr indent="0">
              <a:lnSpc>
                <a:spcPct val="150000"/>
              </a:lnSpc>
            </a:pPr>
            <a:r>
              <a:rPr lang="zh-CN" altLang="en-US" sz="2800" b="1" dirty="0">
                <a:latin typeface="华文楷体" panose="02010600040101010101" pitchFamily="2" charset="-122"/>
                <a:ea typeface="华文楷体" panose="02010600040101010101" pitchFamily="2" charset="-122"/>
              </a:rPr>
              <a:t>知觉</a:t>
            </a:r>
            <a:r>
              <a:rPr lang="zh-CN" altLang="en-US" sz="2400" dirty="0">
                <a:latin typeface="华文楷体" panose="02010600040101010101" pitchFamily="2" charset="-122"/>
                <a:ea typeface="华文楷体" panose="02010600040101010101" pitchFamily="2" charset="-122"/>
              </a:rPr>
              <a:t>，是指</a:t>
            </a:r>
            <a:r>
              <a:rPr lang="zh-CN" altLang="en-US" sz="2400" b="1" dirty="0">
                <a:latin typeface="华文楷体" panose="02010600040101010101" pitchFamily="2" charset="-122"/>
                <a:ea typeface="华文楷体" panose="02010600040101010101" pitchFamily="2" charset="-122"/>
              </a:rPr>
              <a:t>直接作用于感官的客观事物的整体属性在人脑的反映</a:t>
            </a:r>
            <a:r>
              <a:rPr lang="zh-CN" altLang="en-US" sz="2400" dirty="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a:p>
            <a:pPr indent="0">
              <a:lnSpc>
                <a:spcPct val="150000"/>
              </a:lnSpc>
            </a:pPr>
            <a:r>
              <a:rPr lang="zh-CN" altLang="en-US" sz="2400" dirty="0">
                <a:latin typeface="华文楷体" panose="02010600040101010101" pitchFamily="2" charset="-122"/>
                <a:ea typeface="华文楷体" panose="02010600040101010101" pitchFamily="2" charset="-122"/>
              </a:rPr>
              <a:t>它是</a:t>
            </a:r>
            <a:r>
              <a:rPr lang="zh-CN" altLang="en-US" sz="2400" b="1" u="sng" dirty="0">
                <a:solidFill>
                  <a:srgbClr val="FF0000"/>
                </a:solidFill>
                <a:latin typeface="华文楷体" panose="02010600040101010101" pitchFamily="2" charset="-122"/>
                <a:ea typeface="华文楷体" panose="02010600040101010101" pitchFamily="2" charset="-122"/>
              </a:rPr>
              <a:t>在感觉的基础上产生</a:t>
            </a:r>
            <a:r>
              <a:rPr lang="zh-CN" altLang="en-US" sz="2400" dirty="0">
                <a:latin typeface="华文楷体" panose="02010600040101010101" pitchFamily="2" charset="-122"/>
                <a:ea typeface="华文楷体" panose="02010600040101010101" pitchFamily="2" charset="-122"/>
              </a:rPr>
              <a:t>的，是对感觉信息的加工、整合与解释的过程。</a:t>
            </a:r>
            <a:endParaRPr lang="zh-CN" altLang="en-US" sz="2400" dirty="0">
              <a:latin typeface="华文楷体" panose="02010600040101010101" pitchFamily="2" charset="-122"/>
              <a:ea typeface="华文楷体" panose="02010600040101010101" pitchFamily="2" charset="-122"/>
            </a:endParaRPr>
          </a:p>
          <a:p>
            <a:pPr indent="0">
              <a:lnSpc>
                <a:spcPct val="150000"/>
              </a:lnSpc>
            </a:pPr>
            <a:endParaRPr lang="zh-CN" altLang="en-US" sz="2400" dirty="0">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
            </a:pPr>
            <a:r>
              <a:rPr lang="zh-CN" altLang="en-US" sz="2400" dirty="0">
                <a:latin typeface="华文楷体" panose="02010600040101010101" pitchFamily="2" charset="-122"/>
                <a:ea typeface="华文楷体" panose="02010600040101010101" pitchFamily="2" charset="-122"/>
              </a:rPr>
              <a:t>空间知觉、时间知觉、运动知觉、错觉</a:t>
            </a:r>
            <a:endParaRPr lang="zh-CN" altLang="en-US" sz="2400" dirty="0">
              <a:latin typeface="华文楷体" panose="02010600040101010101" pitchFamily="2" charset="-122"/>
              <a:ea typeface="华文楷体" panose="02010600040101010101" pitchFamily="2" charset="-122"/>
            </a:endParaRPr>
          </a:p>
        </p:txBody>
      </p:sp>
      <p:sp>
        <p:nvSpPr>
          <p:cNvPr id="2" name="文本框 1"/>
          <p:cNvSpPr txBox="1"/>
          <p:nvPr/>
        </p:nvSpPr>
        <p:spPr>
          <a:xfrm>
            <a:off x="2540" y="-98425"/>
            <a:ext cx="4653280" cy="106680"/>
          </a:xfrm>
          <a:prstGeom prst="rect">
            <a:avLst/>
          </a:prstGeom>
          <a:noFill/>
        </p:spPr>
        <p:txBody>
          <a:bodyPr wrap="square" rtlCol="0" anchor="t">
            <a:spAutoFit/>
          </a:bodyPr>
          <a:p>
            <a:pPr lvl="0" algn="l"/>
            <a:r>
              <a:rPr lang="zh-CN" altLang="en-US" sz="100">
                <a:solidFill>
                  <a:schemeClr val="bg1"/>
                </a:solidFill>
                <a:latin typeface="楷体-简" panose="02010600040101010101" charset="-122"/>
                <a:ea typeface="楷体-简" panose="02010600040101010101" charset="-122"/>
                <a:sym typeface="+mn-ea"/>
              </a:rPr>
              <a:t>2.3.1一、知觉和社会知觉的内涵与特征</a:t>
            </a:r>
            <a:endParaRPr lang="zh-CN" altLang="en-US" sz="100">
              <a:solidFill>
                <a:schemeClr val="bg1"/>
              </a:solidFill>
              <a:latin typeface="楷体-简" panose="02010600040101010101" charset="-122"/>
              <a:ea typeface="楷体-简" panose="02010600040101010101" charset="-122"/>
              <a:sym typeface="+mn-ea"/>
            </a:endParaRPr>
          </a:p>
        </p:txBody>
      </p:sp>
      <p:sp>
        <p:nvSpPr>
          <p:cNvPr id="3" name="文本框 2"/>
          <p:cNvSpPr txBox="1"/>
          <p:nvPr/>
        </p:nvSpPr>
        <p:spPr>
          <a:xfrm>
            <a:off x="2540" y="8255"/>
            <a:ext cx="4459605" cy="368300"/>
          </a:xfrm>
          <a:prstGeom prst="rect">
            <a:avLst/>
          </a:prstGeom>
          <a:noFill/>
        </p:spPr>
        <p:txBody>
          <a:bodyPr wrap="square" rtlCol="0" anchor="t">
            <a:spAutoFit/>
          </a:bodyPr>
          <a:p>
            <a:r>
              <a:rPr lang="zh-CN" altLang="en-US"/>
              <a:t>2.3.1.2社会知觉的内涵与特征</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3426" name="组合 20"/>
          <p:cNvGrpSpPr/>
          <p:nvPr/>
        </p:nvGrpSpPr>
        <p:grpSpPr>
          <a:xfrm>
            <a:off x="6350" y="2865438"/>
            <a:ext cx="7315200" cy="1420812"/>
            <a:chOff x="569381" y="2856613"/>
            <a:chExt cx="7413033" cy="1419728"/>
          </a:xfrm>
        </p:grpSpPr>
        <p:grpSp>
          <p:nvGrpSpPr>
            <p:cNvPr id="103427" name="组合 1"/>
            <p:cNvGrpSpPr/>
            <p:nvPr/>
          </p:nvGrpSpPr>
          <p:grpSpPr>
            <a:xfrm>
              <a:off x="569381" y="2856613"/>
              <a:ext cx="4000079" cy="1144774"/>
              <a:chOff x="4634529" y="3147752"/>
              <a:chExt cx="4000079" cy="1144774"/>
            </a:xfrm>
          </p:grpSpPr>
          <p:sp>
            <p:nvSpPr>
              <p:cNvPr id="22" name="圆角矩形 11"/>
              <p:cNvSpPr/>
              <p:nvPr/>
            </p:nvSpPr>
            <p:spPr>
              <a:xfrm>
                <a:off x="4634529" y="3568118"/>
                <a:ext cx="1697212" cy="348984"/>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知觉与行为</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103429" name="组合 46"/>
              <p:cNvGrpSpPr/>
              <p:nvPr/>
            </p:nvGrpSpPr>
            <p:grpSpPr>
              <a:xfrm>
                <a:off x="6332185" y="3147752"/>
                <a:ext cx="2302423" cy="1144774"/>
                <a:chOff x="5937653" y="1085215"/>
                <a:chExt cx="3512417" cy="1510665"/>
              </a:xfrm>
            </p:grpSpPr>
            <p:cxnSp>
              <p:nvCxnSpPr>
                <p:cNvPr id="103430" name="直接箭头连接符 33"/>
                <p:cNvCxnSpPr/>
                <p:nvPr/>
              </p:nvCxnSpPr>
              <p:spPr>
                <a:xfrm rot="-5400000">
                  <a:off x="6313688" y="1695449"/>
                  <a:ext cx="0" cy="341129"/>
                </a:xfrm>
                <a:prstGeom prst="straightConnector1">
                  <a:avLst/>
                </a:prstGeom>
                <a:ln w="6350" cap="flat" cmpd="sng">
                  <a:solidFill>
                    <a:srgbClr val="0D0D0D"/>
                  </a:solidFill>
                  <a:prstDash val="solid"/>
                  <a:bevel/>
                  <a:headEnd type="none" w="med" len="med"/>
                  <a:tailEnd type="arrow" w="med" len="med"/>
                </a:ln>
              </p:spPr>
            </p:cxnSp>
            <p:sp>
              <p:nvSpPr>
                <p:cNvPr id="49" name="直接连接符 31"/>
                <p:cNvSpPr>
                  <a:spLocks noChangeShapeType="1"/>
                </p:cNvSpPr>
                <p:nvPr/>
              </p:nvSpPr>
              <p:spPr bwMode="auto">
                <a:xfrm rot="16200000" flipV="1">
                  <a:off x="5555305" y="1800725"/>
                  <a:ext cx="1195273" cy="19633"/>
                </a:xfrm>
                <a:prstGeom prst="line">
                  <a:avLst/>
                </a:prstGeom>
                <a:noFill/>
                <a:ln w="6350">
                  <a:solidFill>
                    <a:schemeClr val="tx1">
                      <a:lumMod val="95000"/>
                      <a:lumOff val="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cxnSp>
              <p:nvCxnSpPr>
                <p:cNvPr id="103432" name="直接箭头连接符 50"/>
                <p:cNvCxnSpPr/>
                <p:nvPr/>
              </p:nvCxnSpPr>
              <p:spPr>
                <a:xfrm rot="-5400000">
                  <a:off x="6314916" y="2256019"/>
                  <a:ext cx="0" cy="304317"/>
                </a:xfrm>
                <a:prstGeom prst="straightConnector1">
                  <a:avLst/>
                </a:prstGeom>
                <a:ln w="6350" cap="flat" cmpd="sng">
                  <a:solidFill>
                    <a:srgbClr val="0D0D0D"/>
                  </a:solidFill>
                  <a:prstDash val="solid"/>
                  <a:bevel/>
                  <a:headEnd type="none" w="med" len="med"/>
                  <a:tailEnd type="arrow" w="med" len="med"/>
                </a:ln>
              </p:spPr>
            </p:cxnSp>
            <p:cxnSp>
              <p:nvCxnSpPr>
                <p:cNvPr id="52" name="直接连接符 51"/>
                <p:cNvCxnSpPr/>
                <p:nvPr/>
              </p:nvCxnSpPr>
              <p:spPr>
                <a:xfrm>
                  <a:off x="5936976" y="1866014"/>
                  <a:ext cx="260142" cy="0"/>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53" name="圆角矩形 21"/>
                <p:cNvSpPr/>
                <p:nvPr/>
              </p:nvSpPr>
              <p:spPr>
                <a:xfrm>
                  <a:off x="6467076" y="1639938"/>
                  <a:ext cx="2979361" cy="39982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知觉偏差</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54" name="圆角矩形 23"/>
                <p:cNvSpPr/>
                <p:nvPr/>
              </p:nvSpPr>
              <p:spPr>
                <a:xfrm>
                  <a:off x="6467076" y="2194662"/>
                  <a:ext cx="2981814" cy="401913"/>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归因理论</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56" name="圆角矩形 1"/>
                <p:cNvSpPr/>
                <p:nvPr/>
              </p:nvSpPr>
              <p:spPr>
                <a:xfrm>
                  <a:off x="6467076" y="1085215"/>
                  <a:ext cx="2979361" cy="401913"/>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知觉的内涵</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103437" name="直接箭头连接符 33"/>
                <p:cNvCxnSpPr/>
                <p:nvPr/>
              </p:nvCxnSpPr>
              <p:spPr>
                <a:xfrm rot="-5400000">
                  <a:off x="6313688" y="1069337"/>
                  <a:ext cx="0" cy="429479"/>
                </a:xfrm>
                <a:prstGeom prst="straightConnector1">
                  <a:avLst/>
                </a:prstGeom>
                <a:ln w="6350" cap="flat" cmpd="sng">
                  <a:solidFill>
                    <a:srgbClr val="0D0D0D"/>
                  </a:solidFill>
                  <a:prstDash val="solid"/>
                  <a:bevel/>
                  <a:headEnd type="none" w="med" len="med"/>
                  <a:tailEnd type="arrow" w="med" len="med"/>
                </a:ln>
              </p:spPr>
            </p:cxnSp>
          </p:grpSp>
        </p:grpSp>
        <p:sp>
          <p:nvSpPr>
            <p:cNvPr id="17" name="圆角矩形 25"/>
            <p:cNvSpPr/>
            <p:nvPr/>
          </p:nvSpPr>
          <p:spPr>
            <a:xfrm>
              <a:off x="4925825" y="3276979"/>
              <a:ext cx="3056589" cy="420367"/>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5"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海德</a:t>
              </a:r>
              <a:r>
                <a:rPr kumimoji="0" lang="zh-CN" altLang="en-US" sz="2000" b="0" i="0" u="none" strike="noStrike" kern="1200" cap="none" spc="-5"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的恒常原则</a:t>
              </a:r>
              <a:r>
                <a:rPr kumimoji="0" lang="zh-CN" altLang="en-US" sz="2000" b="0" i="0" u="none" strike="noStrike" kern="1200" cap="none" spc="-5"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归因理论</a:t>
              </a:r>
              <a:endParaRPr kumimoji="0" lang="zh-CN" altLang="en-US" sz="2000" b="0" i="0" u="none" strike="noStrike" kern="1200" cap="none" spc="-5"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18" name="曲线连接符 26"/>
            <p:cNvCxnSpPr>
              <a:stCxn id="54" idx="3"/>
              <a:endCxn id="17" idx="1"/>
            </p:cNvCxnSpPr>
            <p:nvPr/>
          </p:nvCxnSpPr>
          <p:spPr>
            <a:xfrm flipV="1">
              <a:off x="4568687" y="3487956"/>
              <a:ext cx="357138" cy="361674"/>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9" name="圆角矩形 30"/>
            <p:cNvSpPr/>
            <p:nvPr/>
          </p:nvSpPr>
          <p:spPr>
            <a:xfrm>
              <a:off x="4925825" y="3914667"/>
              <a:ext cx="3056589" cy="361674"/>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5"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凯利的三要素理论</a:t>
              </a:r>
              <a:endParaRPr kumimoji="0" lang="zh-CN" altLang="en-US" sz="2000" b="0" i="0" u="none" strike="noStrike" kern="1200" cap="none" spc="-5"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20" name="曲线连接符 31"/>
            <p:cNvCxnSpPr>
              <a:stCxn id="54" idx="3"/>
              <a:endCxn id="17" idx="1"/>
            </p:cNvCxnSpPr>
            <p:nvPr/>
          </p:nvCxnSpPr>
          <p:spPr>
            <a:xfrm>
              <a:off x="4546164" y="3881356"/>
              <a:ext cx="379661" cy="250634"/>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14" name="矩形 13"/>
          <p:cNvSpPr/>
          <p:nvPr/>
        </p:nvSpPr>
        <p:spPr>
          <a:xfrm>
            <a:off x="7556500" y="3286125"/>
            <a:ext cx="2236788" cy="40005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归因理论的创始人</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103443" name="矩形 3"/>
          <p:cNvSpPr/>
          <p:nvPr/>
        </p:nvSpPr>
        <p:spPr>
          <a:xfrm>
            <a:off x="7443788" y="3890963"/>
            <a:ext cx="2724150" cy="369887"/>
          </a:xfrm>
          <a:prstGeom prst="rect">
            <a:avLst/>
          </a:prstGeom>
          <a:noFill/>
          <a:ln w="9525">
            <a:noFill/>
          </a:ln>
        </p:spPr>
        <p:txBody>
          <a:bodyPr wrap="none" anchor="t">
            <a:spAutoFit/>
          </a:bodyPr>
          <a:p>
            <a:pPr indent="0"/>
            <a:r>
              <a:rPr lang="zh-CN" altLang="en-US" b="1" u="sng" dirty="0">
                <a:latin typeface="华文楷体" panose="02010600040101010101" pitchFamily="2" charset="-122"/>
                <a:ea typeface="华文楷体" panose="02010600040101010101" pitchFamily="2" charset="-122"/>
              </a:rPr>
              <a:t>特殊性</a:t>
            </a:r>
            <a:r>
              <a:rPr lang="zh-CN" altLang="en-US" dirty="0">
                <a:latin typeface="华文楷体" panose="02010600040101010101" pitchFamily="2" charset="-122"/>
                <a:ea typeface="华文楷体" panose="02010600040101010101" pitchFamily="2" charset="-122"/>
              </a:rPr>
              <a:t>、</a:t>
            </a:r>
            <a:r>
              <a:rPr lang="zh-CN" altLang="en-US" b="1" u="sng" dirty="0">
                <a:latin typeface="华文楷体" panose="02010600040101010101" pitchFamily="2" charset="-122"/>
                <a:ea typeface="华文楷体" panose="02010600040101010101" pitchFamily="2" charset="-122"/>
              </a:rPr>
              <a:t>共同性</a:t>
            </a:r>
            <a:r>
              <a:rPr lang="zh-CN" altLang="en-US" dirty="0">
                <a:latin typeface="华文楷体" panose="02010600040101010101" pitchFamily="2" charset="-122"/>
                <a:ea typeface="华文楷体" panose="02010600040101010101" pitchFamily="2" charset="-122"/>
              </a:rPr>
              <a:t>和</a:t>
            </a:r>
            <a:r>
              <a:rPr lang="zh-CN" altLang="en-US" b="1" u="sng" dirty="0">
                <a:latin typeface="华文楷体" panose="02010600040101010101" pitchFamily="2" charset="-122"/>
                <a:ea typeface="华文楷体" panose="02010600040101010101" pitchFamily="2" charset="-122"/>
              </a:rPr>
              <a:t>一惯性</a:t>
            </a:r>
            <a:endParaRPr lang="zh-CN" altLang="en-US" b="1" u="sng" dirty="0">
              <a:latin typeface="华文楷体" panose="02010600040101010101" pitchFamily="2" charset="-122"/>
              <a:ea typeface="华文楷体" panose="02010600040101010101" pitchFamily="2" charset="-122"/>
            </a:endParaRPr>
          </a:p>
        </p:txBody>
      </p:sp>
      <p:sp>
        <p:nvSpPr>
          <p:cNvPr id="5" name="矩形 4"/>
          <p:cNvSpPr/>
          <p:nvPr/>
        </p:nvSpPr>
        <p:spPr>
          <a:xfrm>
            <a:off x="4568825" y="4894263"/>
            <a:ext cx="3378200" cy="400050"/>
          </a:xfrm>
          <a:prstGeom prst="rect">
            <a:avLst/>
          </a:prstGeom>
          <a:gradFill flip="none" rotWithShape="1">
            <a:gsLst>
              <a:gs pos="0">
                <a:srgbClr val="D85263">
                  <a:tint val="66000"/>
                  <a:satMod val="160000"/>
                </a:srgbClr>
              </a:gs>
              <a:gs pos="50000">
                <a:srgbClr val="D85263">
                  <a:tint val="44500"/>
                  <a:satMod val="160000"/>
                </a:srgbClr>
              </a:gs>
              <a:gs pos="100000">
                <a:srgbClr val="D85263">
                  <a:tint val="23500"/>
                  <a:satMod val="160000"/>
                </a:srgbClr>
              </a:gs>
            </a:gsLst>
            <a:lin ang="18900000" scaled="1"/>
            <a:tileRect/>
          </a:grad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助记</a:t>
            </a:r>
            <a:r>
              <a:rPr kumimoji="0" lang="zh-CN" altLang="en-US" sz="18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a:t>
            </a:r>
            <a:r>
              <a:rPr kumimoji="0" lang="zh-CN" altLang="en-US" sz="2000" b="1"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a:t>
            </a:r>
            <a:r>
              <a:rPr kumimoji="0" lang="zh-CN" altLang="en-US"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海归</a:t>
            </a:r>
            <a:r>
              <a:rPr kumimoji="0" lang="zh-CN" altLang="en-US" sz="2000" b="1"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a:t>
            </a:r>
            <a:r>
              <a:rPr kumimoji="0" lang="zh-CN" altLang="en-US"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一特工</a:t>
            </a:r>
            <a:r>
              <a:rPr kumimoji="0" lang="zh-CN" altLang="en-US" sz="2000" b="1"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a:t>
            </a:r>
            <a:endParaRPr kumimoji="0" lang="zh-CN" altLang="en-US" sz="2000" b="1"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3" name="文本占位符 2"/>
          <p:cNvSpPr/>
          <p:nvPr>
            <p:ph type="body" idx="13"/>
          </p:nvPr>
        </p:nvSpPr>
        <p:spPr/>
        <p:txBody>
          <a:bodyPr/>
          <a:p>
            <a:r>
              <a:rPr lang="en-US" altLang="zh-CN"/>
              <a:t>2.3.5 </a:t>
            </a:r>
            <a:r>
              <a:rPr lang="zh-CN" altLang="en-US"/>
              <a:t>归因理论与倾向</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a:xfrm>
            <a:off x="892175" y="1231900"/>
            <a:ext cx="10515600" cy="5343525"/>
          </a:xfrm>
        </p:spPr>
        <p:txBody>
          <a:bodyPr lIns="91440" tIns="45720" rIns="91440" bIns="45720" rtlCol="0">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a:ln>
                  <a:noFill/>
                </a:ln>
                <a:solidFill>
                  <a:schemeClr val="tx1">
                    <a:lumMod val="85000"/>
                    <a:lumOff val="15000"/>
                  </a:schemeClr>
                </a:solidFill>
                <a:effectLst/>
                <a:uLnTx/>
                <a:uFillTx/>
                <a:latin typeface="+mn-lt"/>
                <a:ea typeface="+mn-ea"/>
                <a:cs typeface="+mn-cs"/>
                <a:sym typeface="+mn-ea"/>
              </a:rPr>
              <a:t>归因理论【</a:t>
            </a:r>
            <a:r>
              <a:rPr kumimoji="0" lang="zh-CN" altLang="en-US" sz="2400" b="0" i="0" u="none" strike="noStrike" kern="1200" cap="none" spc="0" normalizeH="0" baseline="0" noProof="0" dirty="0">
                <a:ln>
                  <a:noFill/>
                </a:ln>
                <a:solidFill>
                  <a:srgbClr val="FF0000"/>
                </a:solidFill>
                <a:effectLst/>
                <a:uLnTx/>
                <a:uFillTx/>
                <a:latin typeface="+mn-lt"/>
                <a:ea typeface="+mn-ea"/>
                <a:cs typeface="+mn-cs"/>
                <a:sym typeface="+mn-ea"/>
              </a:rPr>
              <a:t>选择</a:t>
            </a:r>
            <a:r>
              <a:rPr kumimoji="0" lang="zh-CN" altLang="en-US" sz="2400" b="0" i="0" u="none" strike="noStrike" kern="1200" cap="none" spc="0" normalizeH="0" baseline="0" noProof="0" dirty="0">
                <a:ln>
                  <a:noFill/>
                </a:ln>
                <a:solidFill>
                  <a:schemeClr val="tx1">
                    <a:lumMod val="85000"/>
                    <a:lumOff val="15000"/>
                  </a:schemeClr>
                </a:solidFill>
                <a:effectLst/>
                <a:uLnTx/>
                <a:uFillTx/>
                <a:latin typeface="+mn-lt"/>
                <a:ea typeface="+mn-ea"/>
                <a:cs typeface="+mn-cs"/>
                <a:sym typeface="+mn-ea"/>
              </a:rPr>
              <a:t>】</a:t>
            </a:r>
            <a:r>
              <a:rPr kumimoji="0" lang="en-US" altLang="zh-CN" sz="2400" b="0" i="0" u="none" strike="noStrike" kern="1200" cap="none" spc="0" normalizeH="0" baseline="0" noProof="0" dirty="0">
                <a:ln>
                  <a:noFill/>
                </a:ln>
                <a:solidFill>
                  <a:srgbClr val="FF0000"/>
                </a:solidFill>
                <a:effectLst/>
                <a:uLnTx/>
                <a:uFillTx/>
                <a:latin typeface="+mn-lt"/>
                <a:ea typeface="+mn-ea"/>
                <a:cs typeface="+mn-cs"/>
                <a:sym typeface="+mn-ea"/>
              </a:rPr>
              <a:t>★★★★</a:t>
            </a:r>
            <a:endParaRPr kumimoji="0" lang="zh-CN" altLang="en-US" sz="24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mn-ea"/>
              <a:cs typeface="+mn-cs"/>
              <a:sym typeface="+mn-ea"/>
            </a:endParaRPr>
          </a:p>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104451" name="组合 12"/>
          <p:cNvGrpSpPr/>
          <p:nvPr/>
        </p:nvGrpSpPr>
        <p:grpSpPr>
          <a:xfrm>
            <a:off x="6350" y="2865438"/>
            <a:ext cx="7315200" cy="1420812"/>
            <a:chOff x="569381" y="2856613"/>
            <a:chExt cx="7413033" cy="1419728"/>
          </a:xfrm>
        </p:grpSpPr>
        <p:grpSp>
          <p:nvGrpSpPr>
            <p:cNvPr id="104452" name="组合 14"/>
            <p:cNvGrpSpPr/>
            <p:nvPr/>
          </p:nvGrpSpPr>
          <p:grpSpPr>
            <a:xfrm>
              <a:off x="569381" y="2856613"/>
              <a:ext cx="4000079" cy="1144774"/>
              <a:chOff x="4634529" y="3147752"/>
              <a:chExt cx="4000079" cy="1144774"/>
            </a:xfrm>
          </p:grpSpPr>
          <p:sp>
            <p:nvSpPr>
              <p:cNvPr id="20" name="圆角矩形 11"/>
              <p:cNvSpPr/>
              <p:nvPr/>
            </p:nvSpPr>
            <p:spPr>
              <a:xfrm>
                <a:off x="4634529" y="3568118"/>
                <a:ext cx="1697212" cy="348984"/>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知觉与行为</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104454" name="组合 20"/>
              <p:cNvGrpSpPr/>
              <p:nvPr/>
            </p:nvGrpSpPr>
            <p:grpSpPr>
              <a:xfrm>
                <a:off x="6332185" y="3147752"/>
                <a:ext cx="2302423" cy="1144774"/>
                <a:chOff x="5937653" y="1085215"/>
                <a:chExt cx="3512417" cy="1510665"/>
              </a:xfrm>
            </p:grpSpPr>
            <p:cxnSp>
              <p:nvCxnSpPr>
                <p:cNvPr id="104455" name="直接箭头连接符 33"/>
                <p:cNvCxnSpPr/>
                <p:nvPr/>
              </p:nvCxnSpPr>
              <p:spPr>
                <a:xfrm rot="-5400000">
                  <a:off x="6313688" y="1695449"/>
                  <a:ext cx="0" cy="341129"/>
                </a:xfrm>
                <a:prstGeom prst="straightConnector1">
                  <a:avLst/>
                </a:prstGeom>
                <a:ln w="6350" cap="flat" cmpd="sng">
                  <a:solidFill>
                    <a:srgbClr val="0D0D0D"/>
                  </a:solidFill>
                  <a:prstDash val="solid"/>
                  <a:bevel/>
                  <a:headEnd type="none" w="med" len="med"/>
                  <a:tailEnd type="arrow" w="med" len="med"/>
                </a:ln>
              </p:spPr>
            </p:cxnSp>
            <p:sp>
              <p:nvSpPr>
                <p:cNvPr id="23" name="直接连接符 31"/>
                <p:cNvSpPr>
                  <a:spLocks noChangeShapeType="1"/>
                </p:cNvSpPr>
                <p:nvPr/>
              </p:nvSpPr>
              <p:spPr bwMode="auto">
                <a:xfrm rot="16200000" flipV="1">
                  <a:off x="5555305" y="1800725"/>
                  <a:ext cx="1195273" cy="19633"/>
                </a:xfrm>
                <a:prstGeom prst="line">
                  <a:avLst/>
                </a:prstGeom>
                <a:noFill/>
                <a:ln w="6350">
                  <a:solidFill>
                    <a:schemeClr val="tx1">
                      <a:lumMod val="95000"/>
                      <a:lumOff val="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cxnSp>
              <p:nvCxnSpPr>
                <p:cNvPr id="104457" name="直接箭头连接符 23"/>
                <p:cNvCxnSpPr/>
                <p:nvPr/>
              </p:nvCxnSpPr>
              <p:spPr>
                <a:xfrm rot="-5400000">
                  <a:off x="6314916" y="2256019"/>
                  <a:ext cx="0" cy="304317"/>
                </a:xfrm>
                <a:prstGeom prst="straightConnector1">
                  <a:avLst/>
                </a:prstGeom>
                <a:ln w="6350" cap="flat" cmpd="sng">
                  <a:solidFill>
                    <a:srgbClr val="0D0D0D"/>
                  </a:solidFill>
                  <a:prstDash val="solid"/>
                  <a:bevel/>
                  <a:headEnd type="none" w="med" len="med"/>
                  <a:tailEnd type="arrow" w="med" len="med"/>
                </a:ln>
              </p:spPr>
            </p:cxnSp>
            <p:cxnSp>
              <p:nvCxnSpPr>
                <p:cNvPr id="25" name="直接连接符 24"/>
                <p:cNvCxnSpPr/>
                <p:nvPr/>
              </p:nvCxnSpPr>
              <p:spPr>
                <a:xfrm>
                  <a:off x="5936976" y="1866014"/>
                  <a:ext cx="260142" cy="0"/>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6" name="圆角矩形 21"/>
                <p:cNvSpPr/>
                <p:nvPr/>
              </p:nvSpPr>
              <p:spPr>
                <a:xfrm>
                  <a:off x="6467076" y="1639938"/>
                  <a:ext cx="2979361" cy="39982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知觉偏差</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27" name="圆角矩形 23"/>
                <p:cNvSpPr/>
                <p:nvPr/>
              </p:nvSpPr>
              <p:spPr>
                <a:xfrm>
                  <a:off x="6467076" y="2194662"/>
                  <a:ext cx="2981814" cy="401913"/>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归因理论</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28" name="圆角矩形 1"/>
                <p:cNvSpPr/>
                <p:nvPr/>
              </p:nvSpPr>
              <p:spPr>
                <a:xfrm>
                  <a:off x="6467076" y="1085215"/>
                  <a:ext cx="2979361" cy="401913"/>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知觉的内涵</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104462" name="直接箭头连接符 33"/>
                <p:cNvCxnSpPr/>
                <p:nvPr/>
              </p:nvCxnSpPr>
              <p:spPr>
                <a:xfrm rot="-5400000">
                  <a:off x="6313688" y="1069337"/>
                  <a:ext cx="0" cy="429479"/>
                </a:xfrm>
                <a:prstGeom prst="straightConnector1">
                  <a:avLst/>
                </a:prstGeom>
                <a:ln w="6350" cap="flat" cmpd="sng">
                  <a:solidFill>
                    <a:srgbClr val="0D0D0D"/>
                  </a:solidFill>
                  <a:prstDash val="solid"/>
                  <a:bevel/>
                  <a:headEnd type="none" w="med" len="med"/>
                  <a:tailEnd type="arrow" w="med" len="med"/>
                </a:ln>
              </p:spPr>
            </p:cxnSp>
          </p:grpSp>
        </p:grpSp>
        <p:sp>
          <p:nvSpPr>
            <p:cNvPr id="16" name="圆角矩形 25"/>
            <p:cNvSpPr/>
            <p:nvPr/>
          </p:nvSpPr>
          <p:spPr>
            <a:xfrm>
              <a:off x="4925825" y="3276979"/>
              <a:ext cx="3056589" cy="420367"/>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5"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海德</a:t>
              </a:r>
              <a:r>
                <a:rPr kumimoji="0" lang="zh-CN" altLang="en-US" sz="2000" b="0" i="0" u="none" strike="noStrike" kern="1200" cap="none" spc="-5"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的恒常原则</a:t>
              </a:r>
              <a:r>
                <a:rPr kumimoji="0" lang="zh-CN" altLang="en-US" sz="2000" b="0" i="0" u="none" strike="noStrike" kern="1200" cap="none" spc="-5"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归因理论</a:t>
              </a:r>
              <a:endParaRPr kumimoji="0" lang="zh-CN" altLang="en-US" sz="2000" b="0" i="0" u="none" strike="noStrike" kern="1200" cap="none" spc="-5"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17" name="曲线连接符 26"/>
            <p:cNvCxnSpPr>
              <a:stCxn id="27" idx="3"/>
              <a:endCxn id="16" idx="1"/>
            </p:cNvCxnSpPr>
            <p:nvPr/>
          </p:nvCxnSpPr>
          <p:spPr>
            <a:xfrm flipV="1">
              <a:off x="4568687" y="3487956"/>
              <a:ext cx="357138" cy="361674"/>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圆角矩形 30"/>
            <p:cNvSpPr/>
            <p:nvPr/>
          </p:nvSpPr>
          <p:spPr>
            <a:xfrm>
              <a:off x="4925825" y="3914667"/>
              <a:ext cx="3056589" cy="361674"/>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5"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凯利的三要素理论</a:t>
              </a:r>
              <a:endParaRPr kumimoji="0" lang="zh-CN" altLang="en-US" sz="2000" b="0" i="0" u="none" strike="noStrike" kern="1200" cap="none" spc="-5"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19" name="曲线连接符 31"/>
            <p:cNvCxnSpPr>
              <a:stCxn id="27" idx="3"/>
              <a:endCxn id="16" idx="1"/>
            </p:cNvCxnSpPr>
            <p:nvPr/>
          </p:nvCxnSpPr>
          <p:spPr>
            <a:xfrm>
              <a:off x="4546164" y="3881356"/>
              <a:ext cx="379661" cy="250634"/>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104467" name="文本框 3"/>
          <p:cNvSpPr txBox="1"/>
          <p:nvPr/>
        </p:nvSpPr>
        <p:spPr>
          <a:xfrm>
            <a:off x="7462838" y="3706813"/>
            <a:ext cx="1152525" cy="923925"/>
          </a:xfrm>
          <a:prstGeom prst="rect">
            <a:avLst/>
          </a:prstGeom>
          <a:noFill/>
          <a:ln w="9525">
            <a:noFill/>
          </a:ln>
        </p:spPr>
        <p:txBody>
          <a:bodyPr anchor="t">
            <a:spAutoFit/>
          </a:bodyPr>
          <a:p>
            <a:pPr indent="0"/>
            <a:r>
              <a:rPr lang="en-US" altLang="zh-CN" dirty="0">
                <a:latin typeface="Verdana" panose="020B0604030504040204" pitchFamily="34" charset="0"/>
                <a:ea typeface="微软雅黑" panose="020B0503020204020204" pitchFamily="34" charset="-122"/>
              </a:rPr>
              <a:t>【  】</a:t>
            </a:r>
            <a:r>
              <a:rPr lang="zh-CN" altLang="en-US" dirty="0">
                <a:latin typeface="Verdana" panose="020B0604030504040204" pitchFamily="34" charset="0"/>
                <a:ea typeface="微软雅黑" panose="020B0503020204020204" pitchFamily="34" charset="-122"/>
              </a:rPr>
              <a:t>性</a:t>
            </a:r>
            <a:endParaRPr lang="en-US" altLang="zh-CN" dirty="0">
              <a:latin typeface="Verdana" panose="020B0604030504040204" pitchFamily="34" charset="0"/>
              <a:ea typeface="微软雅黑" panose="020B0503020204020204" pitchFamily="34" charset="-122"/>
            </a:endParaRPr>
          </a:p>
          <a:p>
            <a:pPr indent="0"/>
            <a:r>
              <a:rPr lang="en-US" altLang="zh-CN" dirty="0">
                <a:latin typeface="Verdana" panose="020B0604030504040204" pitchFamily="34" charset="0"/>
                <a:ea typeface="微软雅黑" panose="020B0503020204020204" pitchFamily="34" charset="-122"/>
              </a:rPr>
              <a:t>【  】</a:t>
            </a:r>
            <a:r>
              <a:rPr lang="zh-CN" altLang="en-US" dirty="0">
                <a:latin typeface="Verdana" panose="020B0604030504040204" pitchFamily="34" charset="0"/>
                <a:ea typeface="微软雅黑" panose="020B0503020204020204" pitchFamily="34" charset="-122"/>
              </a:rPr>
              <a:t>性</a:t>
            </a:r>
            <a:endParaRPr lang="en-US" altLang="zh-CN" dirty="0">
              <a:latin typeface="Verdana" panose="020B0604030504040204" pitchFamily="34" charset="0"/>
              <a:ea typeface="微软雅黑" panose="020B0503020204020204" pitchFamily="34" charset="-122"/>
            </a:endParaRPr>
          </a:p>
          <a:p>
            <a:pPr indent="0"/>
            <a:r>
              <a:rPr lang="en-US" altLang="zh-CN" dirty="0">
                <a:latin typeface="Verdana" panose="020B0604030504040204" pitchFamily="34" charset="0"/>
                <a:ea typeface="微软雅黑" panose="020B0503020204020204" pitchFamily="34" charset="-122"/>
              </a:rPr>
              <a:t>【  】</a:t>
            </a:r>
            <a:r>
              <a:rPr lang="zh-CN" altLang="en-US" dirty="0">
                <a:latin typeface="Verdana" panose="020B0604030504040204" pitchFamily="34" charset="0"/>
                <a:ea typeface="微软雅黑" panose="020B0503020204020204" pitchFamily="34" charset="-122"/>
              </a:rPr>
              <a:t>性</a:t>
            </a:r>
            <a:endParaRPr lang="zh-CN" altLang="en-US" dirty="0">
              <a:latin typeface="Verdana" panose="020B0604030504040204" pitchFamily="34" charset="0"/>
              <a:ea typeface="微软雅黑" panose="020B0503020204020204" pitchFamily="34" charset="-122"/>
            </a:endParaRPr>
          </a:p>
        </p:txBody>
      </p:sp>
      <p:sp>
        <p:nvSpPr>
          <p:cNvPr id="5" name="左大括号 4"/>
          <p:cNvSpPr/>
          <p:nvPr/>
        </p:nvSpPr>
        <p:spPr>
          <a:xfrm>
            <a:off x="7343775" y="3808413"/>
            <a:ext cx="239713" cy="720725"/>
          </a:xfrm>
          <a:prstGeom prst="leftBrace">
            <a:avLst>
              <a:gd name="adj1" fmla="val 8333"/>
              <a:gd name="adj2" fmla="val 48694"/>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1"/>
          <p:cNvSpPr/>
          <p:nvPr/>
        </p:nvSpPr>
        <p:spPr>
          <a:xfrm>
            <a:off x="1082040" y="269875"/>
            <a:ext cx="6974840" cy="815340"/>
          </a:xfrm>
          <a:prstGeom prst="rect">
            <a:avLst/>
          </a:prstGeom>
        </p:spPr>
        <p:txBody>
          <a:bodyPr vert="horz" lIns="91440" tIns="45720" rIns="91440" bIns="45720" rtlCol="0">
            <a:normAutofit/>
          </a:bodyPr>
          <a:lstStyle>
            <a:lvl1pPr marL="0" indent="0" algn="l" rtl="0" eaLnBrk="1" fontAlgn="auto" latinLnBrk="0" hangingPunct="1">
              <a:lnSpc>
                <a:spcPct val="100000"/>
              </a:lnSpc>
              <a:spcBef>
                <a:spcPts val="0"/>
              </a:spcBef>
              <a:spcAft>
                <a:spcPct val="0"/>
              </a:spcAft>
              <a:buFont typeface="Arial" panose="020B0604020202090204" pitchFamily="34" charset="0"/>
              <a:buNone/>
              <a:defRPr sz="3200" kern="1200">
                <a:solidFill>
                  <a:schemeClr val="tx1">
                    <a:lumMod val="85000"/>
                    <a:lumOff val="15000"/>
                  </a:schemeClr>
                </a:solidFill>
                <a:latin typeface="方正清刻本悦宋简体" panose="02000000000000000000" charset="-122"/>
                <a:ea typeface="方正清刻本悦宋简体" panose="02000000000000000000" charset="-122"/>
                <a:cs typeface="+mn-cs"/>
              </a:defRPr>
            </a:lvl1pPr>
            <a:lvl2pPr marL="457200" indent="0" algn="l" rtl="0" fontAlgn="base">
              <a:lnSpc>
                <a:spcPct val="90000"/>
              </a:lnSpc>
              <a:spcBef>
                <a:spcPts val="500"/>
              </a:spcBef>
              <a:spcAft>
                <a:spcPct val="0"/>
              </a:spcAft>
              <a:buFont typeface="Arial" panose="020B0604020202090204" pitchFamily="34" charset="0"/>
              <a:buNone/>
              <a:defRPr sz="2400" kern="1200">
                <a:solidFill>
                  <a:schemeClr val="tx1"/>
                </a:solidFill>
                <a:latin typeface="+mn-lt"/>
                <a:ea typeface="+mn-ea"/>
                <a:cs typeface="+mn-cs"/>
              </a:defRPr>
            </a:lvl2pPr>
            <a:lvl3pPr marL="914400" indent="0" algn="l" rtl="0" fontAlgn="base">
              <a:lnSpc>
                <a:spcPct val="90000"/>
              </a:lnSpc>
              <a:spcBef>
                <a:spcPts val="500"/>
              </a:spcBef>
              <a:spcAft>
                <a:spcPct val="0"/>
              </a:spcAft>
              <a:buFont typeface="Arial" panose="020B0604020202090204" pitchFamily="34" charset="0"/>
              <a:buNone/>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en-US" altLang="zh-CN"/>
              <a:t>2.3.5 </a:t>
            </a:r>
            <a:r>
              <a:rPr lang="zh-CN" altLang="en-US"/>
              <a:t>归因理论与倾向</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a:xfrm>
            <a:off x="892175" y="1231900"/>
            <a:ext cx="10515600" cy="5343525"/>
          </a:xfrm>
        </p:spPr>
        <p:txBody>
          <a:bodyPr lIns="91440" tIns="45720" rIns="91440" bIns="45720" rtlCol="0">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zh-CN" altLang="en-US" sz="2400" b="0" i="0" u="none" strike="noStrike" kern="1200" cap="none" spc="0" normalizeH="0" baseline="0" noProof="0" dirty="0">
                <a:ln>
                  <a:noFill/>
                </a:ln>
                <a:solidFill>
                  <a:schemeClr val="tx1">
                    <a:lumMod val="85000"/>
                    <a:lumOff val="15000"/>
                  </a:schemeClr>
                </a:solidFill>
                <a:effectLst/>
                <a:uLnTx/>
                <a:uFillTx/>
                <a:cs typeface="+mn-cs"/>
                <a:sym typeface="+mn-ea"/>
              </a:rPr>
              <a:t>凯利的三要素理论【</a:t>
            </a:r>
            <a:r>
              <a:rPr kumimoji="0" lang="zh-CN" altLang="en-US" sz="2400" b="0" i="0" u="none" strike="noStrike" kern="1200" cap="none" spc="0" normalizeH="0" baseline="0" noProof="0" dirty="0">
                <a:ln>
                  <a:noFill/>
                </a:ln>
                <a:solidFill>
                  <a:srgbClr val="FF0000"/>
                </a:solidFill>
                <a:effectLst/>
                <a:uLnTx/>
                <a:uFillTx/>
                <a:cs typeface="+mn-cs"/>
                <a:sym typeface="+mn-ea"/>
              </a:rPr>
              <a:t>选择</a:t>
            </a:r>
            <a:r>
              <a:rPr kumimoji="0" lang="zh-CN" altLang="en-US" sz="2400" b="0" i="0" u="none" strike="noStrike" kern="1200" cap="none" spc="0" normalizeH="0" baseline="0" noProof="0" dirty="0">
                <a:ln>
                  <a:noFill/>
                </a:ln>
                <a:solidFill>
                  <a:schemeClr val="tx1">
                    <a:lumMod val="85000"/>
                    <a:lumOff val="15000"/>
                  </a:schemeClr>
                </a:solidFill>
                <a:effectLst/>
                <a:uLnTx/>
                <a:uFillTx/>
                <a:cs typeface="+mn-cs"/>
                <a:sym typeface="+mn-ea"/>
              </a:rPr>
              <a:t>】</a:t>
            </a:r>
            <a:r>
              <a:rPr kumimoji="0" lang="en-US" altLang="zh-CN" sz="2400" b="0" i="0" u="none" strike="noStrike" kern="1200" cap="none" spc="0" normalizeH="0" baseline="0" noProof="0" dirty="0">
                <a:ln>
                  <a:noFill/>
                </a:ln>
                <a:solidFill>
                  <a:srgbClr val="FF0000"/>
                </a:solidFill>
                <a:effectLst/>
                <a:uLnTx/>
                <a:uFillTx/>
                <a:cs typeface="+mn-cs"/>
                <a:sym typeface="+mn-ea"/>
              </a:rPr>
              <a:t>★★★★</a:t>
            </a:r>
            <a:endParaRPr kumimoji="0" lang="zh-CN" altLang="en-US" sz="24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mn-ea"/>
              <a:cs typeface="+mn-cs"/>
              <a:sym typeface="+mn-ea"/>
            </a:endParaRPr>
          </a:p>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05475" name="文本框 11"/>
          <p:cNvSpPr txBox="1"/>
          <p:nvPr/>
        </p:nvSpPr>
        <p:spPr>
          <a:xfrm>
            <a:off x="1764983" y="2691130"/>
            <a:ext cx="8661400" cy="1476375"/>
          </a:xfrm>
          <a:prstGeom prst="rect">
            <a:avLst/>
          </a:prstGeom>
          <a:noFill/>
          <a:ln w="28575" cap="flat" cmpd="sng">
            <a:solidFill>
              <a:srgbClr val="BFBFBF"/>
            </a:solidFill>
            <a:prstDash val="solid"/>
            <a:round/>
            <a:headEnd type="none" w="med" len="med"/>
            <a:tailEnd type="none" w="med" len="med"/>
          </a:ln>
        </p:spPr>
        <p:txBody>
          <a:bodyPr anchor="t">
            <a:spAutoFit/>
          </a:bodyPr>
          <a:p>
            <a:pPr indent="0" defTabSz="914400">
              <a:lnSpc>
                <a:spcPct val="150000"/>
              </a:lnSpc>
              <a:spcBef>
                <a:spcPct val="0"/>
              </a:spcBef>
              <a:spcAft>
                <a:spcPct val="0"/>
              </a:spcAft>
            </a:pPr>
            <a:r>
              <a:rPr lang="en-US" altLang="zh-CN" sz="2000" dirty="0">
                <a:latin typeface="华文楷体" panose="02010600040101010101" pitchFamily="2" charset="-122"/>
                <a:ea typeface="华文楷体" panose="02010600040101010101" pitchFamily="2" charset="-122"/>
              </a:rPr>
              <a:t>①</a:t>
            </a:r>
            <a:r>
              <a:rPr lang="zh-CN" altLang="en-US" sz="2000" b="1" dirty="0">
                <a:latin typeface="华文楷体" panose="02010600040101010101" pitchFamily="2" charset="-122"/>
                <a:ea typeface="华文楷体" panose="02010600040101010101" pitchFamily="2" charset="-122"/>
              </a:rPr>
              <a:t>特殊性</a:t>
            </a:r>
            <a:r>
              <a:rPr lang="zh-CN" altLang="en-US" sz="2000" dirty="0">
                <a:latin typeface="华文楷体" panose="02010600040101010101" pitchFamily="2" charset="-122"/>
                <a:ea typeface="华文楷体" panose="02010600040101010101" pitchFamily="2" charset="-122"/>
              </a:rPr>
              <a:t>：某种行为是只在特殊情境下发生；</a:t>
            </a:r>
            <a:endParaRPr lang="en-US" altLang="zh-CN" sz="2000" dirty="0">
              <a:latin typeface="华文楷体" panose="02010600040101010101" pitchFamily="2" charset="-122"/>
              <a:ea typeface="华文楷体" panose="02010600040101010101" pitchFamily="2" charset="-122"/>
            </a:endParaRPr>
          </a:p>
          <a:p>
            <a:pPr indent="0" defTabSz="914400">
              <a:lnSpc>
                <a:spcPct val="150000"/>
              </a:lnSpc>
              <a:spcBef>
                <a:spcPct val="0"/>
              </a:spcBef>
              <a:spcAft>
                <a:spcPct val="0"/>
              </a:spcAft>
            </a:pPr>
            <a:r>
              <a:rPr lang="en-US" altLang="zh-CN" sz="2000" dirty="0">
                <a:latin typeface="华文楷体" panose="02010600040101010101" pitchFamily="2" charset="-122"/>
                <a:ea typeface="华文楷体" panose="02010600040101010101" pitchFamily="2" charset="-122"/>
              </a:rPr>
              <a:t>②</a:t>
            </a:r>
            <a:r>
              <a:rPr lang="zh-CN" altLang="en-US" sz="2000" b="1" dirty="0">
                <a:latin typeface="华文楷体" panose="02010600040101010101" pitchFamily="2" charset="-122"/>
                <a:ea typeface="华文楷体" panose="02010600040101010101" pitchFamily="2" charset="-122"/>
              </a:rPr>
              <a:t>共同性</a:t>
            </a:r>
            <a:r>
              <a:rPr lang="zh-CN" altLang="en-US" sz="2000" dirty="0">
                <a:latin typeface="华文楷体" panose="02010600040101010101" pitchFamily="2" charset="-122"/>
                <a:ea typeface="华文楷体" panose="02010600040101010101" pitchFamily="2" charset="-122"/>
              </a:rPr>
              <a:t>：考察的是情境能否引起大家的共反应；</a:t>
            </a:r>
            <a:endParaRPr lang="zh-CN" altLang="en-US" sz="2000" dirty="0">
              <a:latin typeface="华文楷体" panose="02010600040101010101" pitchFamily="2" charset="-122"/>
              <a:ea typeface="华文楷体" panose="02010600040101010101" pitchFamily="2" charset="-122"/>
            </a:endParaRPr>
          </a:p>
          <a:p>
            <a:pPr indent="0" defTabSz="914400">
              <a:lnSpc>
                <a:spcPct val="150000"/>
              </a:lnSpc>
              <a:spcBef>
                <a:spcPct val="0"/>
              </a:spcBef>
              <a:spcAft>
                <a:spcPct val="0"/>
              </a:spcAft>
            </a:pPr>
            <a:r>
              <a:rPr lang="en-US" altLang="zh-CN" sz="2000" dirty="0">
                <a:latin typeface="华文楷体" panose="02010600040101010101" pitchFamily="2" charset="-122"/>
                <a:ea typeface="华文楷体" panose="02010600040101010101" pitchFamily="2" charset="-122"/>
              </a:rPr>
              <a:t>③</a:t>
            </a:r>
            <a:r>
              <a:rPr lang="zh-CN" altLang="en-US" sz="2000" b="1" dirty="0">
                <a:latin typeface="华文楷体" panose="02010600040101010101" pitchFamily="2" charset="-122"/>
                <a:ea typeface="华文楷体" panose="02010600040101010101" pitchFamily="2" charset="-122"/>
              </a:rPr>
              <a:t>一贯性</a:t>
            </a:r>
            <a:r>
              <a:rPr lang="zh-CN" altLang="en-US" sz="2000" dirty="0">
                <a:latin typeface="华文楷体" panose="02010600040101010101" pitchFamily="2" charset="-122"/>
                <a:ea typeface="华文楷体" panose="02010600040101010101" pitchFamily="2" charset="-122"/>
              </a:rPr>
              <a:t>：考察的是在不同的时间和情境下，个体是否都表现出类似的行为。</a:t>
            </a:r>
            <a:endParaRPr lang="zh-CN" altLang="en-US" sz="2000" dirty="0">
              <a:latin typeface="华文楷体" panose="02010600040101010101" pitchFamily="2" charset="-122"/>
              <a:ea typeface="华文楷体" panose="02010600040101010101" pitchFamily="2" charset="-122"/>
            </a:endParaRPr>
          </a:p>
        </p:txBody>
      </p:sp>
      <p:grpSp>
        <p:nvGrpSpPr>
          <p:cNvPr id="105476" name="组合 12"/>
          <p:cNvGrpSpPr/>
          <p:nvPr/>
        </p:nvGrpSpPr>
        <p:grpSpPr>
          <a:xfrm>
            <a:off x="8390255" y="95885"/>
            <a:ext cx="3811905" cy="805815"/>
            <a:chOff x="2614079" y="3276979"/>
            <a:chExt cx="5368335" cy="999362"/>
          </a:xfrm>
        </p:grpSpPr>
        <p:sp>
          <p:nvSpPr>
            <p:cNvPr id="27" name="圆角矩形 23"/>
            <p:cNvSpPr/>
            <p:nvPr/>
          </p:nvSpPr>
          <p:spPr>
            <a:xfrm>
              <a:off x="2614079" y="3697346"/>
              <a:ext cx="1954608" cy="304568"/>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归因理论</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16" name="圆角矩形 25"/>
            <p:cNvSpPr/>
            <p:nvPr/>
          </p:nvSpPr>
          <p:spPr>
            <a:xfrm>
              <a:off x="4925825" y="3276979"/>
              <a:ext cx="3056589" cy="420367"/>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5"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海德</a:t>
              </a:r>
              <a:r>
                <a:rPr kumimoji="0" lang="zh-CN" altLang="en-US" sz="1400" b="0" i="0" u="none" strike="noStrike" kern="1200" cap="none" spc="-5"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的恒常原则</a:t>
              </a:r>
              <a:r>
                <a:rPr kumimoji="0" lang="zh-CN" altLang="en-US" sz="1400" b="0" i="0" u="none" strike="noStrike" kern="1200" cap="none" spc="-5"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归因理论</a:t>
              </a:r>
              <a:endParaRPr kumimoji="0" lang="zh-CN" altLang="en-US" sz="1400" b="0" i="0" u="none" strike="noStrike" kern="1200" cap="none" spc="-5"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17" name="曲线连接符 26"/>
            <p:cNvCxnSpPr>
              <a:stCxn id="27" idx="3"/>
              <a:endCxn id="16" idx="1"/>
            </p:cNvCxnSpPr>
            <p:nvPr/>
          </p:nvCxnSpPr>
          <p:spPr>
            <a:xfrm flipV="1">
              <a:off x="4568687" y="3487956"/>
              <a:ext cx="357138" cy="361674"/>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圆角矩形 30"/>
            <p:cNvSpPr/>
            <p:nvPr/>
          </p:nvSpPr>
          <p:spPr>
            <a:xfrm>
              <a:off x="4925825" y="3914667"/>
              <a:ext cx="3056589" cy="361674"/>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5"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凯利的三要素理论</a:t>
              </a:r>
              <a:endParaRPr kumimoji="0" lang="zh-CN" altLang="en-US" sz="1400" b="0" i="0" u="none" strike="noStrike" kern="1200" cap="none" spc="-5"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19" name="曲线连接符 31"/>
            <p:cNvCxnSpPr>
              <a:stCxn id="27" idx="3"/>
              <a:endCxn id="16" idx="1"/>
            </p:cNvCxnSpPr>
            <p:nvPr/>
          </p:nvCxnSpPr>
          <p:spPr>
            <a:xfrm>
              <a:off x="4546164" y="3881356"/>
              <a:ext cx="379661" cy="250634"/>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4" name="文本占位符 1"/>
          <p:cNvSpPr/>
          <p:nvPr/>
        </p:nvSpPr>
        <p:spPr>
          <a:xfrm>
            <a:off x="1082040" y="269875"/>
            <a:ext cx="6974840" cy="815340"/>
          </a:xfrm>
          <a:prstGeom prst="rect">
            <a:avLst/>
          </a:prstGeom>
        </p:spPr>
        <p:txBody>
          <a:bodyPr vert="horz" lIns="91440" tIns="45720" rIns="91440" bIns="45720" rtlCol="0">
            <a:normAutofit/>
          </a:bodyPr>
          <a:lstStyle>
            <a:lvl1pPr marL="0" indent="0" algn="l" rtl="0" eaLnBrk="1" fontAlgn="auto" latinLnBrk="0" hangingPunct="1">
              <a:lnSpc>
                <a:spcPct val="100000"/>
              </a:lnSpc>
              <a:spcBef>
                <a:spcPts val="0"/>
              </a:spcBef>
              <a:spcAft>
                <a:spcPct val="0"/>
              </a:spcAft>
              <a:buFont typeface="Arial" panose="020B0604020202090204" pitchFamily="34" charset="0"/>
              <a:buNone/>
              <a:defRPr sz="3200" kern="1200">
                <a:solidFill>
                  <a:schemeClr val="tx1">
                    <a:lumMod val="85000"/>
                    <a:lumOff val="15000"/>
                  </a:schemeClr>
                </a:solidFill>
                <a:latin typeface="方正清刻本悦宋简体" panose="02000000000000000000" charset="-122"/>
                <a:ea typeface="方正清刻本悦宋简体" panose="02000000000000000000" charset="-122"/>
                <a:cs typeface="+mn-cs"/>
              </a:defRPr>
            </a:lvl1pPr>
            <a:lvl2pPr marL="457200" indent="0" algn="l" rtl="0" fontAlgn="base">
              <a:lnSpc>
                <a:spcPct val="90000"/>
              </a:lnSpc>
              <a:spcBef>
                <a:spcPts val="500"/>
              </a:spcBef>
              <a:spcAft>
                <a:spcPct val="0"/>
              </a:spcAft>
              <a:buFont typeface="Arial" panose="020B0604020202090204" pitchFamily="34" charset="0"/>
              <a:buNone/>
              <a:defRPr sz="2400" kern="1200">
                <a:solidFill>
                  <a:schemeClr val="tx1"/>
                </a:solidFill>
                <a:latin typeface="+mn-lt"/>
                <a:ea typeface="+mn-ea"/>
                <a:cs typeface="+mn-cs"/>
              </a:defRPr>
            </a:lvl2pPr>
            <a:lvl3pPr marL="914400" indent="0" algn="l" rtl="0" fontAlgn="base">
              <a:lnSpc>
                <a:spcPct val="90000"/>
              </a:lnSpc>
              <a:spcBef>
                <a:spcPts val="500"/>
              </a:spcBef>
              <a:spcAft>
                <a:spcPct val="0"/>
              </a:spcAft>
              <a:buFont typeface="Arial" panose="020B0604020202090204" pitchFamily="34" charset="0"/>
              <a:buNone/>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en-US" altLang="zh-CN"/>
              <a:t>2.3.5 </a:t>
            </a:r>
            <a:r>
              <a:rPr lang="zh-CN" altLang="en-US"/>
              <a:t>归因理论与倾向</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文本占位符 1"/>
          <p:cNvSpPr>
            <a:spLocks noGrp="1"/>
          </p:cNvSpPr>
          <p:nvPr>
            <p:ph type="body" idx="1"/>
          </p:nvPr>
        </p:nvSpPr>
        <p:spPr>
          <a:xfrm>
            <a:off x="892175" y="1231900"/>
            <a:ext cx="10515600" cy="5343525"/>
          </a:xfrm>
          <a:noFill/>
          <a:ln>
            <a:noFill/>
          </a:ln>
        </p:spPr>
        <p:txBody>
          <a:bodyPr lIns="91440" tIns="45720" rIns="91440" bIns="45720" anchor="t"/>
          <a:p>
            <a:pPr eaLnBrk="1" hangingPunct="1">
              <a:lnSpc>
                <a:spcPct val="150000"/>
              </a:lnSpc>
              <a:spcBef>
                <a:spcPct val="0"/>
              </a:spcBef>
            </a:pPr>
            <a:r>
              <a:rPr lang="zh-CN" altLang="en-US" sz="2000" kern="1200" dirty="0">
                <a:latin typeface="+mn-lt"/>
                <a:ea typeface="+mn-ea"/>
                <a:cs typeface="+mn-cs"/>
              </a:rPr>
              <a:t>最早提出归因理论的是（ ）</a:t>
            </a:r>
            <a:endParaRPr lang="zh-CN" altLang="en-US" sz="2000" kern="1200" dirty="0">
              <a:latin typeface="+mn-lt"/>
              <a:ea typeface="+mn-ea"/>
              <a:cs typeface="+mn-cs"/>
            </a:endParaRPr>
          </a:p>
          <a:p>
            <a:pPr eaLnBrk="1" hangingPunct="1">
              <a:lnSpc>
                <a:spcPct val="150000"/>
              </a:lnSpc>
              <a:spcBef>
                <a:spcPct val="0"/>
              </a:spcBef>
            </a:pPr>
            <a:r>
              <a:rPr lang="zh-CN" altLang="en-US" sz="2000" kern="1200" dirty="0">
                <a:latin typeface="+mn-lt"/>
                <a:ea typeface="+mn-ea"/>
                <a:cs typeface="+mn-cs"/>
              </a:rPr>
              <a:t>A:安德鲁</a:t>
            </a:r>
            <a:endParaRPr lang="zh-CN" altLang="en-US" sz="2000" kern="1200" dirty="0">
              <a:latin typeface="+mn-lt"/>
              <a:ea typeface="+mn-ea"/>
              <a:cs typeface="+mn-cs"/>
            </a:endParaRPr>
          </a:p>
          <a:p>
            <a:pPr eaLnBrk="1" hangingPunct="1">
              <a:lnSpc>
                <a:spcPct val="150000"/>
              </a:lnSpc>
              <a:spcBef>
                <a:spcPct val="0"/>
              </a:spcBef>
            </a:pPr>
            <a:r>
              <a:rPr lang="zh-CN" altLang="en-US" sz="2000" kern="1200" dirty="0">
                <a:latin typeface="+mn-lt"/>
                <a:ea typeface="+mn-ea"/>
                <a:cs typeface="+mn-cs"/>
              </a:rPr>
              <a:t>B:凯立希</a:t>
            </a:r>
            <a:endParaRPr lang="zh-CN" altLang="en-US" sz="2000" kern="1200" dirty="0">
              <a:latin typeface="+mn-lt"/>
              <a:ea typeface="+mn-ea"/>
              <a:cs typeface="+mn-cs"/>
            </a:endParaRPr>
          </a:p>
          <a:p>
            <a:pPr eaLnBrk="1" hangingPunct="1">
              <a:lnSpc>
                <a:spcPct val="150000"/>
              </a:lnSpc>
              <a:spcBef>
                <a:spcPct val="0"/>
              </a:spcBef>
            </a:pPr>
            <a:r>
              <a:rPr lang="zh-CN" altLang="en-US" sz="2000" kern="1200" dirty="0">
                <a:latin typeface="+mn-lt"/>
                <a:ea typeface="+mn-ea"/>
                <a:cs typeface="+mn-cs"/>
              </a:rPr>
              <a:t>C:麦克里格</a:t>
            </a:r>
            <a:endParaRPr lang="zh-CN" altLang="en-US" sz="2000" kern="1200" dirty="0">
              <a:latin typeface="+mn-lt"/>
              <a:ea typeface="+mn-ea"/>
              <a:cs typeface="+mn-cs"/>
            </a:endParaRPr>
          </a:p>
          <a:p>
            <a:pPr eaLnBrk="1" hangingPunct="1">
              <a:lnSpc>
                <a:spcPct val="150000"/>
              </a:lnSpc>
              <a:spcBef>
                <a:spcPct val="0"/>
              </a:spcBef>
            </a:pPr>
            <a:r>
              <a:rPr lang="zh-CN" altLang="en-US" sz="2000" kern="1200" dirty="0">
                <a:latin typeface="+mn-lt"/>
                <a:ea typeface="+mn-ea"/>
                <a:cs typeface="+mn-cs"/>
              </a:rPr>
              <a:t>D:海德</a:t>
            </a:r>
            <a:endParaRPr lang="zh-CN" altLang="en-US" sz="2000" kern="1200" dirty="0">
              <a:latin typeface="+mn-lt"/>
              <a:ea typeface="+mn-ea"/>
              <a:cs typeface="+mn-cs"/>
            </a:endParaRPr>
          </a:p>
        </p:txBody>
      </p:sp>
      <p:sp>
        <p:nvSpPr>
          <p:cNvPr id="3" name="标题 2"/>
          <p:cNvSpPr>
            <a:spLocks noGrp="1"/>
          </p:cNvSpPr>
          <p:nvPr>
            <p:ph type="title" idx="4294967295"/>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defTabSz="914400">
              <a:buClrTx/>
              <a:buSzTx/>
              <a:buFontTx/>
              <a:defRPr/>
            </a:pPr>
            <a:r>
              <a:rPr lang="en-US" altLang="zh-CN" sz="36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真题再现</a:t>
            </a:r>
            <a:endParaRPr lang="en-US" altLang="zh-CN" sz="36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文本占位符 1"/>
          <p:cNvSpPr>
            <a:spLocks noGrp="1"/>
          </p:cNvSpPr>
          <p:nvPr>
            <p:ph type="body" idx="1"/>
          </p:nvPr>
        </p:nvSpPr>
        <p:spPr>
          <a:xfrm>
            <a:off x="892175" y="1231900"/>
            <a:ext cx="10515600" cy="5343525"/>
          </a:xfrm>
          <a:noFill/>
          <a:ln>
            <a:noFill/>
          </a:ln>
        </p:spPr>
        <p:txBody>
          <a:bodyPr lIns="91440" tIns="45720" rIns="91440" bIns="45720" anchor="t"/>
          <a:p>
            <a:pPr eaLnBrk="1" hangingPunct="1">
              <a:lnSpc>
                <a:spcPct val="150000"/>
              </a:lnSpc>
              <a:spcBef>
                <a:spcPct val="0"/>
              </a:spcBef>
            </a:pPr>
            <a:r>
              <a:rPr lang="zh-CN" altLang="en-US" sz="2000" kern="1200" dirty="0">
                <a:latin typeface="+mn-lt"/>
                <a:ea typeface="+mn-ea"/>
                <a:cs typeface="+mn-cs"/>
              </a:rPr>
              <a:t>最早提出归因理论的是（ ）</a:t>
            </a:r>
            <a:endParaRPr lang="zh-CN" altLang="en-US" sz="2000" kern="1200" dirty="0">
              <a:latin typeface="+mn-lt"/>
              <a:ea typeface="+mn-ea"/>
              <a:cs typeface="+mn-cs"/>
            </a:endParaRPr>
          </a:p>
          <a:p>
            <a:pPr eaLnBrk="1" hangingPunct="1">
              <a:lnSpc>
                <a:spcPct val="150000"/>
              </a:lnSpc>
              <a:spcBef>
                <a:spcPct val="0"/>
              </a:spcBef>
            </a:pPr>
            <a:r>
              <a:rPr lang="zh-CN" altLang="en-US" sz="2000" kern="1200" dirty="0">
                <a:latin typeface="+mn-lt"/>
                <a:ea typeface="+mn-ea"/>
                <a:cs typeface="+mn-cs"/>
              </a:rPr>
              <a:t>A:安德鲁</a:t>
            </a:r>
            <a:endParaRPr lang="zh-CN" altLang="en-US" sz="2000" kern="1200" dirty="0">
              <a:latin typeface="+mn-lt"/>
              <a:ea typeface="+mn-ea"/>
              <a:cs typeface="+mn-cs"/>
            </a:endParaRPr>
          </a:p>
          <a:p>
            <a:pPr eaLnBrk="1" hangingPunct="1">
              <a:lnSpc>
                <a:spcPct val="150000"/>
              </a:lnSpc>
              <a:spcBef>
                <a:spcPct val="0"/>
              </a:spcBef>
            </a:pPr>
            <a:r>
              <a:rPr lang="zh-CN" altLang="en-US" sz="2000" kern="1200" dirty="0">
                <a:latin typeface="+mn-lt"/>
                <a:ea typeface="+mn-ea"/>
                <a:cs typeface="+mn-cs"/>
              </a:rPr>
              <a:t>B:凯立希</a:t>
            </a:r>
            <a:endParaRPr lang="zh-CN" altLang="en-US" sz="2000" kern="1200" dirty="0">
              <a:latin typeface="+mn-lt"/>
              <a:ea typeface="+mn-ea"/>
              <a:cs typeface="+mn-cs"/>
            </a:endParaRPr>
          </a:p>
          <a:p>
            <a:pPr eaLnBrk="1" hangingPunct="1">
              <a:lnSpc>
                <a:spcPct val="150000"/>
              </a:lnSpc>
              <a:spcBef>
                <a:spcPct val="0"/>
              </a:spcBef>
            </a:pPr>
            <a:r>
              <a:rPr lang="zh-CN" altLang="en-US" sz="2000" kern="1200" dirty="0">
                <a:latin typeface="+mn-lt"/>
                <a:ea typeface="+mn-ea"/>
                <a:cs typeface="+mn-cs"/>
              </a:rPr>
              <a:t>C:麦克里格</a:t>
            </a:r>
            <a:endParaRPr lang="zh-CN" altLang="en-US" sz="2000" kern="1200" dirty="0">
              <a:latin typeface="+mn-lt"/>
              <a:ea typeface="+mn-ea"/>
              <a:cs typeface="+mn-cs"/>
            </a:endParaRPr>
          </a:p>
          <a:p>
            <a:pPr eaLnBrk="1" hangingPunct="1">
              <a:lnSpc>
                <a:spcPct val="150000"/>
              </a:lnSpc>
              <a:spcBef>
                <a:spcPct val="0"/>
              </a:spcBef>
            </a:pPr>
            <a:r>
              <a:rPr lang="zh-CN" altLang="en-US" sz="2000" kern="1200" dirty="0">
                <a:latin typeface="+mn-lt"/>
                <a:ea typeface="+mn-ea"/>
                <a:cs typeface="+mn-cs"/>
              </a:rPr>
              <a:t>D:海德</a:t>
            </a:r>
            <a:endParaRPr lang="zh-CN" altLang="en-US" sz="2000" kern="1200" dirty="0">
              <a:latin typeface="+mn-lt"/>
              <a:ea typeface="+mn-ea"/>
              <a:cs typeface="+mn-cs"/>
            </a:endParaRPr>
          </a:p>
          <a:p>
            <a:pPr eaLnBrk="1" hangingPunct="1">
              <a:lnSpc>
                <a:spcPct val="150000"/>
              </a:lnSpc>
              <a:spcBef>
                <a:spcPct val="0"/>
              </a:spcBef>
            </a:pPr>
            <a:r>
              <a:rPr lang="zh-CN" altLang="en-US" sz="2000" kern="1200" dirty="0">
                <a:latin typeface="+mn-lt"/>
                <a:ea typeface="+mn-ea"/>
                <a:cs typeface="+mn-cs"/>
              </a:rPr>
              <a:t>【答案】</a:t>
            </a:r>
            <a:r>
              <a:rPr lang="en-US" altLang="zh-CN" sz="2000" kern="1200" dirty="0">
                <a:latin typeface="+mn-lt"/>
                <a:ea typeface="+mn-ea"/>
                <a:cs typeface="+mn-cs"/>
              </a:rPr>
              <a:t>D</a:t>
            </a:r>
            <a:endParaRPr lang="en-US" altLang="zh-CN" sz="2000" kern="1200" dirty="0">
              <a:latin typeface="+mn-lt"/>
              <a:ea typeface="+mn-ea"/>
              <a:cs typeface="+mn-cs"/>
            </a:endParaRPr>
          </a:p>
        </p:txBody>
      </p:sp>
      <p:sp>
        <p:nvSpPr>
          <p:cNvPr id="3" name="标题 2"/>
          <p:cNvSpPr>
            <a:spLocks noGrp="1"/>
          </p:cNvSpPr>
          <p:nvPr>
            <p:ph type="title" idx="4294967295"/>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defTabSz="914400">
              <a:buClrTx/>
              <a:buSzTx/>
              <a:buFontTx/>
              <a:defRPr/>
            </a:pPr>
            <a:r>
              <a:rPr lang="en-US" altLang="zh-CN" sz="36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真题再现</a:t>
            </a:r>
            <a:endParaRPr lang="en-US" altLang="zh-CN" sz="36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文本占位符 1"/>
          <p:cNvSpPr>
            <a:spLocks noGrp="1"/>
          </p:cNvSpPr>
          <p:nvPr>
            <p:ph type="body" idx="1"/>
          </p:nvPr>
        </p:nvSpPr>
        <p:spPr>
          <a:xfrm>
            <a:off x="892175" y="1231900"/>
            <a:ext cx="10515600" cy="5343525"/>
          </a:xfrm>
          <a:noFill/>
          <a:ln>
            <a:noFill/>
          </a:ln>
        </p:spPr>
        <p:txBody>
          <a:bodyPr lIns="91440" tIns="45720" rIns="91440" bIns="45720" anchor="t"/>
          <a:p>
            <a:pPr eaLnBrk="1" hangingPunct="1">
              <a:lnSpc>
                <a:spcPct val="150000"/>
              </a:lnSpc>
              <a:spcBef>
                <a:spcPct val="0"/>
              </a:spcBef>
            </a:pPr>
            <a:r>
              <a:rPr lang="zh-CN" altLang="en-US" sz="2000" kern="1200" dirty="0">
                <a:latin typeface="+mn-lt"/>
                <a:ea typeface="+mn-ea"/>
                <a:cs typeface="+mn-cs"/>
              </a:rPr>
              <a:t>凯利认为判断人的行为发生的原因有三个要素决定，即：特殊性、一惯性和（ ）</a:t>
            </a:r>
            <a:endParaRPr lang="zh-CN" altLang="en-US" sz="2000" kern="1200" dirty="0">
              <a:latin typeface="+mn-lt"/>
              <a:ea typeface="+mn-ea"/>
              <a:cs typeface="+mn-cs"/>
            </a:endParaRPr>
          </a:p>
          <a:p>
            <a:pPr eaLnBrk="1" hangingPunct="1">
              <a:lnSpc>
                <a:spcPct val="150000"/>
              </a:lnSpc>
              <a:spcBef>
                <a:spcPct val="0"/>
              </a:spcBef>
            </a:pPr>
            <a:r>
              <a:rPr lang="zh-CN" altLang="en-US" sz="2000" kern="1200" dirty="0">
                <a:latin typeface="+mn-lt"/>
                <a:ea typeface="+mn-ea"/>
                <a:cs typeface="+mn-cs"/>
              </a:rPr>
              <a:t>A:差异性</a:t>
            </a:r>
            <a:endParaRPr lang="zh-CN" altLang="en-US" sz="2000" kern="1200" dirty="0">
              <a:latin typeface="+mn-lt"/>
              <a:ea typeface="+mn-ea"/>
              <a:cs typeface="+mn-cs"/>
            </a:endParaRPr>
          </a:p>
          <a:p>
            <a:pPr eaLnBrk="1" hangingPunct="1">
              <a:lnSpc>
                <a:spcPct val="150000"/>
              </a:lnSpc>
              <a:spcBef>
                <a:spcPct val="0"/>
              </a:spcBef>
            </a:pPr>
            <a:r>
              <a:rPr lang="zh-CN" altLang="en-US" sz="2000" kern="1200" dirty="0">
                <a:latin typeface="+mn-lt"/>
                <a:ea typeface="+mn-ea"/>
                <a:cs typeface="+mn-cs"/>
              </a:rPr>
              <a:t>B:行为倾向性</a:t>
            </a:r>
            <a:endParaRPr lang="zh-CN" altLang="en-US" sz="2000" kern="1200" dirty="0">
              <a:latin typeface="+mn-lt"/>
              <a:ea typeface="+mn-ea"/>
              <a:cs typeface="+mn-cs"/>
            </a:endParaRPr>
          </a:p>
          <a:p>
            <a:pPr eaLnBrk="1" hangingPunct="1">
              <a:lnSpc>
                <a:spcPct val="150000"/>
              </a:lnSpc>
              <a:spcBef>
                <a:spcPct val="0"/>
              </a:spcBef>
            </a:pPr>
            <a:r>
              <a:rPr lang="zh-CN" altLang="en-US" sz="2000" kern="1200" dirty="0">
                <a:latin typeface="+mn-lt"/>
                <a:ea typeface="+mn-ea"/>
                <a:cs typeface="+mn-cs"/>
              </a:rPr>
              <a:t>C:整体性</a:t>
            </a:r>
            <a:endParaRPr lang="zh-CN" altLang="en-US" sz="2000" kern="1200" dirty="0">
              <a:latin typeface="+mn-lt"/>
              <a:ea typeface="+mn-ea"/>
              <a:cs typeface="+mn-cs"/>
            </a:endParaRPr>
          </a:p>
          <a:p>
            <a:pPr eaLnBrk="1" hangingPunct="1">
              <a:lnSpc>
                <a:spcPct val="150000"/>
              </a:lnSpc>
              <a:spcBef>
                <a:spcPct val="0"/>
              </a:spcBef>
            </a:pPr>
            <a:r>
              <a:rPr lang="zh-CN" altLang="en-US" sz="2000" kern="1200" dirty="0">
                <a:latin typeface="+mn-lt"/>
                <a:ea typeface="+mn-ea"/>
                <a:cs typeface="+mn-cs"/>
              </a:rPr>
              <a:t>D:共同性</a:t>
            </a:r>
            <a:endParaRPr lang="zh-CN" altLang="en-US" sz="2000" kern="1200" dirty="0">
              <a:latin typeface="+mn-lt"/>
              <a:ea typeface="+mn-ea"/>
              <a:cs typeface="+mn-cs"/>
            </a:endParaRPr>
          </a:p>
        </p:txBody>
      </p:sp>
      <p:sp>
        <p:nvSpPr>
          <p:cNvPr id="3" name="标题 2"/>
          <p:cNvSpPr>
            <a:spLocks noGrp="1"/>
          </p:cNvSpPr>
          <p:nvPr>
            <p:ph type="title" idx="4294967295"/>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defTabSz="914400">
              <a:buClrTx/>
              <a:buSzTx/>
              <a:buFontTx/>
              <a:defRPr/>
            </a:pPr>
            <a:r>
              <a:rPr lang="en-US" altLang="zh-CN" sz="36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真题再现</a:t>
            </a:r>
            <a:endParaRPr lang="en-US" altLang="zh-CN" sz="36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文本占位符 1"/>
          <p:cNvSpPr>
            <a:spLocks noGrp="1"/>
          </p:cNvSpPr>
          <p:nvPr>
            <p:ph type="body" idx="1"/>
          </p:nvPr>
        </p:nvSpPr>
        <p:spPr>
          <a:xfrm>
            <a:off x="892175" y="1231900"/>
            <a:ext cx="10515600" cy="5343525"/>
          </a:xfrm>
          <a:noFill/>
          <a:ln>
            <a:noFill/>
          </a:ln>
        </p:spPr>
        <p:txBody>
          <a:bodyPr lIns="91440" tIns="45720" rIns="91440" bIns="45720" anchor="t"/>
          <a:p>
            <a:pPr eaLnBrk="1" hangingPunct="1">
              <a:lnSpc>
                <a:spcPct val="150000"/>
              </a:lnSpc>
              <a:spcBef>
                <a:spcPct val="0"/>
              </a:spcBef>
            </a:pPr>
            <a:r>
              <a:rPr lang="zh-CN" altLang="en-US" sz="2000" kern="1200" dirty="0">
                <a:latin typeface="+mn-lt"/>
                <a:ea typeface="+mn-ea"/>
                <a:cs typeface="+mn-cs"/>
              </a:rPr>
              <a:t>凯利认为判断人的行为发生的原因有三个要素决定，即：特殊性、一惯性和（ ）</a:t>
            </a:r>
            <a:endParaRPr lang="zh-CN" altLang="en-US" sz="2000" kern="1200" dirty="0">
              <a:latin typeface="+mn-lt"/>
              <a:ea typeface="+mn-ea"/>
              <a:cs typeface="+mn-cs"/>
            </a:endParaRPr>
          </a:p>
          <a:p>
            <a:pPr eaLnBrk="1" hangingPunct="1">
              <a:lnSpc>
                <a:spcPct val="150000"/>
              </a:lnSpc>
              <a:spcBef>
                <a:spcPct val="0"/>
              </a:spcBef>
            </a:pPr>
            <a:r>
              <a:rPr lang="zh-CN" altLang="en-US" sz="2000" kern="1200" dirty="0">
                <a:latin typeface="+mn-lt"/>
                <a:ea typeface="+mn-ea"/>
                <a:cs typeface="+mn-cs"/>
              </a:rPr>
              <a:t>A:差异性</a:t>
            </a:r>
            <a:endParaRPr lang="zh-CN" altLang="en-US" sz="2000" kern="1200" dirty="0">
              <a:latin typeface="+mn-lt"/>
              <a:ea typeface="+mn-ea"/>
              <a:cs typeface="+mn-cs"/>
            </a:endParaRPr>
          </a:p>
          <a:p>
            <a:pPr eaLnBrk="1" hangingPunct="1">
              <a:lnSpc>
                <a:spcPct val="150000"/>
              </a:lnSpc>
              <a:spcBef>
                <a:spcPct val="0"/>
              </a:spcBef>
            </a:pPr>
            <a:r>
              <a:rPr lang="zh-CN" altLang="en-US" sz="2000" kern="1200" dirty="0">
                <a:latin typeface="+mn-lt"/>
                <a:ea typeface="+mn-ea"/>
                <a:cs typeface="+mn-cs"/>
              </a:rPr>
              <a:t>B:行为倾向性</a:t>
            </a:r>
            <a:endParaRPr lang="zh-CN" altLang="en-US" sz="2000" kern="1200" dirty="0">
              <a:latin typeface="+mn-lt"/>
              <a:ea typeface="+mn-ea"/>
              <a:cs typeface="+mn-cs"/>
            </a:endParaRPr>
          </a:p>
          <a:p>
            <a:pPr eaLnBrk="1" hangingPunct="1">
              <a:lnSpc>
                <a:spcPct val="150000"/>
              </a:lnSpc>
              <a:spcBef>
                <a:spcPct val="0"/>
              </a:spcBef>
            </a:pPr>
            <a:r>
              <a:rPr lang="zh-CN" altLang="en-US" sz="2000" kern="1200" dirty="0">
                <a:latin typeface="+mn-lt"/>
                <a:ea typeface="+mn-ea"/>
                <a:cs typeface="+mn-cs"/>
              </a:rPr>
              <a:t>C:整体性</a:t>
            </a:r>
            <a:endParaRPr lang="zh-CN" altLang="en-US" sz="2000" kern="1200" dirty="0">
              <a:latin typeface="+mn-lt"/>
              <a:ea typeface="+mn-ea"/>
              <a:cs typeface="+mn-cs"/>
            </a:endParaRPr>
          </a:p>
          <a:p>
            <a:pPr eaLnBrk="1" hangingPunct="1">
              <a:lnSpc>
                <a:spcPct val="150000"/>
              </a:lnSpc>
              <a:spcBef>
                <a:spcPct val="0"/>
              </a:spcBef>
            </a:pPr>
            <a:r>
              <a:rPr lang="zh-CN" altLang="en-US" sz="2000" kern="1200" dirty="0">
                <a:latin typeface="+mn-lt"/>
                <a:ea typeface="+mn-ea"/>
                <a:cs typeface="+mn-cs"/>
              </a:rPr>
              <a:t>D:共同性</a:t>
            </a:r>
            <a:endParaRPr lang="zh-CN" altLang="en-US" sz="2000" kern="1200" dirty="0">
              <a:latin typeface="+mn-lt"/>
              <a:ea typeface="+mn-ea"/>
              <a:cs typeface="+mn-cs"/>
            </a:endParaRPr>
          </a:p>
          <a:p>
            <a:pPr eaLnBrk="1" hangingPunct="1">
              <a:lnSpc>
                <a:spcPct val="150000"/>
              </a:lnSpc>
              <a:spcBef>
                <a:spcPct val="0"/>
              </a:spcBef>
            </a:pPr>
            <a:r>
              <a:rPr lang="zh-CN" altLang="en-US" sz="2000" kern="1200" dirty="0">
                <a:latin typeface="+mn-lt"/>
                <a:ea typeface="+mn-ea"/>
                <a:cs typeface="+mn-cs"/>
              </a:rPr>
              <a:t>答案：D</a:t>
            </a:r>
            <a:endParaRPr lang="zh-CN" altLang="en-US" sz="2000" kern="1200" dirty="0">
              <a:latin typeface="+mn-lt"/>
              <a:ea typeface="+mn-ea"/>
              <a:cs typeface="+mn-cs"/>
            </a:endParaRPr>
          </a:p>
        </p:txBody>
      </p:sp>
      <p:sp>
        <p:nvSpPr>
          <p:cNvPr id="3" name="标题 2"/>
          <p:cNvSpPr>
            <a:spLocks noGrp="1"/>
          </p:cNvSpPr>
          <p:nvPr>
            <p:ph type="title" idx="4294967295"/>
          </p:nvPr>
        </p:nvSpPr>
        <p:spPr>
          <a:xfrm>
            <a:off x="892175" y="377825"/>
            <a:ext cx="10972800" cy="854075"/>
          </a:xfrm>
          <a:prstGeom prst="rect">
            <a:avLst/>
          </a:prstGeom>
        </p:spPr>
        <p:txBody>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600" b="0"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rPr>
              <a:t>真题再现</a:t>
            </a:r>
            <a:endParaRPr kumimoji="0" lang="zh-CN" altLang="en-US" sz="3600" b="0"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1520825" y="1330325"/>
            <a:ext cx="8106410" cy="4634230"/>
            <a:chOff x="45" y="1478"/>
            <a:chExt cx="13072" cy="8896"/>
          </a:xfrm>
        </p:grpSpPr>
        <p:grpSp>
          <p:nvGrpSpPr>
            <p:cNvPr id="110594" name="组合 4"/>
            <p:cNvGrpSpPr/>
            <p:nvPr/>
          </p:nvGrpSpPr>
          <p:grpSpPr>
            <a:xfrm>
              <a:off x="45" y="1478"/>
              <a:ext cx="10138" cy="8897"/>
              <a:chOff x="1178349" y="695602"/>
              <a:chExt cx="6437293" cy="5650899"/>
            </a:xfrm>
          </p:grpSpPr>
          <p:grpSp>
            <p:nvGrpSpPr>
              <p:cNvPr id="110595" name="组合 3"/>
              <p:cNvGrpSpPr/>
              <p:nvPr/>
            </p:nvGrpSpPr>
            <p:grpSpPr>
              <a:xfrm>
                <a:off x="1178349" y="695602"/>
                <a:ext cx="6437293" cy="5650899"/>
                <a:chOff x="1178350" y="695602"/>
                <a:chExt cx="7692181" cy="5650899"/>
              </a:xfrm>
            </p:grpSpPr>
            <p:grpSp>
              <p:nvGrpSpPr>
                <p:cNvPr id="110596" name="组合 8"/>
                <p:cNvGrpSpPr/>
                <p:nvPr/>
              </p:nvGrpSpPr>
              <p:grpSpPr>
                <a:xfrm>
                  <a:off x="1178350" y="695602"/>
                  <a:ext cx="7692181" cy="5650899"/>
                  <a:chOff x="1819373" y="1035391"/>
                  <a:chExt cx="7778115" cy="5281930"/>
                </a:xfrm>
              </p:grpSpPr>
              <p:cxnSp>
                <p:nvCxnSpPr>
                  <p:cNvPr id="7" name="曲线连接符 6"/>
                  <p:cNvCxnSpPr>
                    <a:stCxn id="27" idx="3"/>
                    <a:endCxn id="8" idx="1"/>
                  </p:cNvCxnSpPr>
                  <p:nvPr/>
                </p:nvCxnSpPr>
                <p:spPr>
                  <a:xfrm flipV="1">
                    <a:off x="4412717" y="1287689"/>
                    <a:ext cx="748080" cy="2243967"/>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110598" name="组合 13"/>
                  <p:cNvGrpSpPr/>
                  <p:nvPr/>
                </p:nvGrpSpPr>
                <p:grpSpPr>
                  <a:xfrm>
                    <a:off x="1819373" y="1035391"/>
                    <a:ext cx="7778115" cy="5281930"/>
                    <a:chOff x="1297" y="1610"/>
                    <a:chExt cx="12249" cy="8318"/>
                  </a:xfrm>
                </p:grpSpPr>
                <p:sp>
                  <p:nvSpPr>
                    <p:cNvPr id="27" name="圆角矩形 26"/>
                    <p:cNvSpPr/>
                    <p:nvPr/>
                  </p:nvSpPr>
                  <p:spPr>
                    <a:xfrm>
                      <a:off x="1297" y="4983"/>
                      <a:ext cx="4084" cy="1115"/>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ts val="3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第二章  </a:t>
                      </a:r>
                      <a:endParaRPr kumimoji="0" lang="zh-CN" altLang="en-US" sz="18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a:p>
                      <a:pPr marL="0" marR="0" lvl="0" indent="0" algn="ctr" defTabSz="914400" rtl="0" eaLnBrk="1" fontAlgn="auto" latinLnBrk="0" hangingPunct="1">
                        <a:lnSpc>
                          <a:spcPts val="3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个性心理与行为</a:t>
                      </a:r>
                      <a:endParaRPr kumimoji="0" lang="zh-CN" altLang="en-US" sz="18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43" name="圆角矩形 42"/>
                    <p:cNvSpPr/>
                    <p:nvPr/>
                  </p:nvSpPr>
                  <p:spPr>
                    <a:xfrm>
                      <a:off x="6453" y="3234"/>
                      <a:ext cx="6917" cy="797"/>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4"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价值观、态度与行为</a:t>
                      </a:r>
                      <a:endParaRPr kumimoji="0" lang="zh-CN" altLang="en-US" sz="1800" b="0" i="0" u="none" strike="noStrike" kern="1200" cap="none" spc="-4"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8" name="圆角矩形 7"/>
                    <p:cNvSpPr/>
                    <p:nvPr/>
                  </p:nvSpPr>
                  <p:spPr>
                    <a:xfrm>
                      <a:off x="6559" y="1610"/>
                      <a:ext cx="6917" cy="797"/>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4"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需要、动机与行为</a:t>
                      </a:r>
                      <a:endParaRPr kumimoji="0" lang="zh-CN" altLang="en-US" sz="1800" b="0" i="0" u="none" strike="noStrike" kern="1200" cap="none" spc="-4"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10" name="曲线连接符 9"/>
                    <p:cNvCxnSpPr>
                      <a:stCxn id="27" idx="3"/>
                      <a:endCxn id="43" idx="1"/>
                    </p:cNvCxnSpPr>
                    <p:nvPr/>
                  </p:nvCxnSpPr>
                  <p:spPr>
                    <a:xfrm flipV="1">
                      <a:off x="5381" y="3634"/>
                      <a:ext cx="1072" cy="1907"/>
                    </a:xfrm>
                    <a:prstGeom prst="curvedConnector3">
                      <a:avLst>
                        <a:gd name="adj1" fmla="val 50000"/>
                      </a:avLst>
                    </a:prstGeom>
                    <a:noFill/>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6629" y="9220"/>
                      <a:ext cx="6917" cy="708"/>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4"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组织承诺与组织公民行为</a:t>
                      </a:r>
                      <a:endParaRPr kumimoji="0" lang="zh-CN" altLang="en-US" sz="1800" b="0" i="0" u="none" strike="noStrike" kern="1200" cap="none" spc="-4"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13" name="曲线连接符 12"/>
                    <p:cNvCxnSpPr>
                      <a:stCxn id="27" idx="3"/>
                      <a:endCxn id="12" idx="1"/>
                    </p:cNvCxnSpPr>
                    <p:nvPr/>
                  </p:nvCxnSpPr>
                  <p:spPr>
                    <a:xfrm>
                      <a:off x="5381" y="5541"/>
                      <a:ext cx="1248" cy="4034"/>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sp>
              <p:nvSpPr>
                <p:cNvPr id="22" name="圆角矩形 11"/>
                <p:cNvSpPr/>
                <p:nvPr/>
              </p:nvSpPr>
              <p:spPr>
                <a:xfrm>
                  <a:off x="4503725" y="3125854"/>
                  <a:ext cx="4345939" cy="479509"/>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4"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知觉与行为</a:t>
                  </a:r>
                  <a:endParaRPr kumimoji="0" lang="zh-CN" altLang="en-US" sz="1800" b="0" i="0" u="none" strike="noStrike" kern="1200" cap="none" spc="-4"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23" name="曲线连接符 12"/>
                <p:cNvCxnSpPr>
                  <a:stCxn id="27" idx="3"/>
                  <a:endCxn id="22" idx="1"/>
                </p:cNvCxnSpPr>
                <p:nvPr/>
              </p:nvCxnSpPr>
              <p:spPr>
                <a:xfrm>
                  <a:off x="3743042" y="3365925"/>
                  <a:ext cx="761061" cy="3176"/>
                </a:xfrm>
                <a:prstGeom prst="curvedConnector2">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4" name="圆角矩形 11"/>
                <p:cNvSpPr/>
                <p:nvPr/>
              </p:nvSpPr>
              <p:spPr>
                <a:xfrm>
                  <a:off x="4503725" y="4544374"/>
                  <a:ext cx="4345939" cy="479509"/>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4"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个性与行为</a:t>
                  </a:r>
                  <a:endParaRPr kumimoji="0" lang="zh-CN" altLang="en-US" sz="1800" b="0" i="0" u="none" strike="noStrike" kern="1200" cap="none" spc="-4"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cxnSp>
            <p:nvCxnSpPr>
              <p:cNvPr id="25" name="曲线连接符 12"/>
              <p:cNvCxnSpPr>
                <a:stCxn id="27" idx="3"/>
                <a:endCxn id="24" idx="1"/>
              </p:cNvCxnSpPr>
              <p:nvPr/>
            </p:nvCxnSpPr>
            <p:spPr>
              <a:xfrm>
                <a:off x="3324642" y="3366243"/>
                <a:ext cx="636586" cy="1417885"/>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110640" name="组合 16"/>
            <p:cNvGrpSpPr/>
            <p:nvPr/>
          </p:nvGrpSpPr>
          <p:grpSpPr>
            <a:xfrm>
              <a:off x="10183" y="6310"/>
              <a:ext cx="2935" cy="3310"/>
              <a:chOff x="6465456" y="4006115"/>
              <a:chExt cx="1863428" cy="2101920"/>
            </a:xfrm>
          </p:grpSpPr>
          <p:grpSp>
            <p:nvGrpSpPr>
              <p:cNvPr id="110641" name="组合 49"/>
              <p:cNvGrpSpPr/>
              <p:nvPr/>
            </p:nvGrpSpPr>
            <p:grpSpPr>
              <a:xfrm>
                <a:off x="6465456" y="4006115"/>
                <a:ext cx="1863428" cy="1909191"/>
                <a:chOff x="5970476" y="1085215"/>
                <a:chExt cx="3479594" cy="2484171"/>
              </a:xfrm>
            </p:grpSpPr>
            <p:cxnSp>
              <p:nvCxnSpPr>
                <p:cNvPr id="110642" name="直接箭头连接符 33"/>
                <p:cNvCxnSpPr>
                  <a:stCxn id="27" idx="3"/>
                  <a:endCxn id="24" idx="1"/>
                </p:cNvCxnSpPr>
                <p:nvPr/>
              </p:nvCxnSpPr>
              <p:spPr>
                <a:xfrm rot="-5400000">
                  <a:off x="6315766" y="1693547"/>
                  <a:ext cx="0" cy="340847"/>
                </a:xfrm>
                <a:prstGeom prst="straightConnector1">
                  <a:avLst/>
                </a:prstGeom>
                <a:ln w="6350" cap="flat" cmpd="sng">
                  <a:solidFill>
                    <a:srgbClr val="0D0D0D"/>
                  </a:solidFill>
                  <a:prstDash val="solid"/>
                  <a:bevel/>
                  <a:headEnd type="none" w="med" len="med"/>
                  <a:tailEnd type="arrow" w="med" len="med"/>
                </a:ln>
              </p:spPr>
            </p:cxnSp>
            <p:sp>
              <p:nvSpPr>
                <p:cNvPr id="58" name="直接连接符 31"/>
                <p:cNvSpPr>
                  <a:spLocks noChangeShapeType="1"/>
                </p:cNvSpPr>
                <p:nvPr/>
              </p:nvSpPr>
              <p:spPr bwMode="auto">
                <a:xfrm rot="16200000" flipV="1">
                  <a:off x="4966316" y="2390357"/>
                  <a:ext cx="2355687" cy="2371"/>
                </a:xfrm>
                <a:prstGeom prst="line">
                  <a:avLst/>
                </a:prstGeom>
                <a:noFill/>
                <a:ln w="6350">
                  <a:solidFill>
                    <a:schemeClr val="tx1">
                      <a:lumMod val="95000"/>
                      <a:lumOff val="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10644" name="直接箭头连接符 33"/>
                <p:cNvCxnSpPr>
                  <a:stCxn id="27" idx="3"/>
                  <a:endCxn id="24" idx="1"/>
                </p:cNvCxnSpPr>
                <p:nvPr/>
              </p:nvCxnSpPr>
              <p:spPr>
                <a:xfrm rot="-5400000">
                  <a:off x="6324657" y="2859843"/>
                  <a:ext cx="0" cy="305279"/>
                </a:xfrm>
                <a:prstGeom prst="straightConnector1">
                  <a:avLst/>
                </a:prstGeom>
                <a:ln w="6350" cap="flat" cmpd="sng">
                  <a:solidFill>
                    <a:srgbClr val="0D0D0D"/>
                  </a:solidFill>
                  <a:prstDash val="solid"/>
                  <a:bevel/>
                  <a:headEnd type="none" w="med" len="med"/>
                  <a:tailEnd type="arrow" w="med" len="med"/>
                </a:ln>
              </p:spPr>
            </p:cxnSp>
            <p:cxnSp>
              <p:nvCxnSpPr>
                <p:cNvPr id="110645" name="直接箭头连接符 59"/>
                <p:cNvCxnSpPr>
                  <a:stCxn id="27" idx="3"/>
                  <a:endCxn id="24" idx="1"/>
                </p:cNvCxnSpPr>
                <p:nvPr/>
              </p:nvCxnSpPr>
              <p:spPr>
                <a:xfrm rot="-5400000">
                  <a:off x="6315768" y="2254601"/>
                  <a:ext cx="0" cy="305280"/>
                </a:xfrm>
                <a:prstGeom prst="straightConnector1">
                  <a:avLst/>
                </a:prstGeom>
                <a:ln w="6350" cap="flat" cmpd="sng">
                  <a:solidFill>
                    <a:srgbClr val="0D0D0D"/>
                  </a:solidFill>
                  <a:prstDash val="solid"/>
                  <a:bevel/>
                  <a:headEnd type="none" w="med" len="med"/>
                  <a:tailEnd type="arrow" w="med" len="med"/>
                </a:ln>
              </p:spPr>
            </p:cxnSp>
            <p:cxnSp>
              <p:nvCxnSpPr>
                <p:cNvPr id="61" name="直接连接符 60"/>
                <p:cNvCxnSpPr>
                  <a:stCxn id="27" idx="3"/>
                  <a:endCxn id="24" idx="1"/>
                </p:cNvCxnSpPr>
                <p:nvPr/>
              </p:nvCxnSpPr>
              <p:spPr>
                <a:xfrm>
                  <a:off x="5970476" y="2407242"/>
                  <a:ext cx="260821" cy="0"/>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62" name="圆角矩形 21"/>
                <p:cNvSpPr/>
                <p:nvPr/>
              </p:nvSpPr>
              <p:spPr>
                <a:xfrm>
                  <a:off x="6468408" y="1638814"/>
                  <a:ext cx="2978698"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8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气质</a:t>
                  </a:r>
                  <a:endParaRPr kumimoji="0" lang="zh-CN" altLang="en-US" sz="18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63" name="圆角矩形 23"/>
                <p:cNvSpPr/>
                <p:nvPr/>
              </p:nvSpPr>
              <p:spPr>
                <a:xfrm>
                  <a:off x="6468408" y="2194479"/>
                  <a:ext cx="2981662"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能力</a:t>
                  </a:r>
                  <a:endParaRPr kumimoji="0" lang="zh-CN" altLang="en-US" sz="18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64" name="圆角矩形 24"/>
                <p:cNvSpPr/>
                <p:nvPr/>
              </p:nvSpPr>
              <p:spPr>
                <a:xfrm>
                  <a:off x="6468408" y="2774931"/>
                  <a:ext cx="2975735"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8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性格</a:t>
                  </a:r>
                  <a:endParaRPr kumimoji="0" lang="zh-CN" altLang="en-US" sz="18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65" name="圆角矩形 1"/>
                <p:cNvSpPr/>
                <p:nvPr/>
              </p:nvSpPr>
              <p:spPr>
                <a:xfrm>
                  <a:off x="6468408" y="1085215"/>
                  <a:ext cx="2978698"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个性概述</a:t>
                  </a:r>
                  <a:endParaRPr kumimoji="0" lang="zh-CN" altLang="en-US" sz="18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110651" name="直接箭头连接符 33"/>
                <p:cNvCxnSpPr>
                  <a:stCxn id="27" idx="3"/>
                  <a:endCxn id="24" idx="1"/>
                </p:cNvCxnSpPr>
                <p:nvPr/>
              </p:nvCxnSpPr>
              <p:spPr>
                <a:xfrm rot="-5400000">
                  <a:off x="6314284" y="1072185"/>
                  <a:ext cx="0" cy="426799"/>
                </a:xfrm>
                <a:prstGeom prst="straightConnector1">
                  <a:avLst/>
                </a:prstGeom>
                <a:ln w="6350" cap="flat" cmpd="sng">
                  <a:solidFill>
                    <a:srgbClr val="0D0D0D"/>
                  </a:solidFill>
                  <a:prstDash val="solid"/>
                  <a:bevel/>
                  <a:headEnd type="none" w="med" len="med"/>
                  <a:tailEnd type="arrow" w="med" len="med"/>
                </a:ln>
              </p:spPr>
            </p:cxnSp>
          </p:grpSp>
          <p:sp>
            <p:nvSpPr>
              <p:cNvPr id="67" name="圆角矩形 24"/>
              <p:cNvSpPr/>
              <p:nvPr/>
            </p:nvSpPr>
            <p:spPr>
              <a:xfrm>
                <a:off x="6763858" y="5706385"/>
                <a:ext cx="1561851" cy="40165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8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情绪</a:t>
                </a:r>
                <a:endParaRPr kumimoji="0" lang="zh-CN" altLang="en-US" sz="18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grpSp>
      </p:grpSp>
      <p:cxnSp>
        <p:nvCxnSpPr>
          <p:cNvPr id="110653" name="直接箭头连接符 33"/>
          <p:cNvCxnSpPr>
            <a:endCxn id="67" idx="1"/>
          </p:cNvCxnSpPr>
          <p:nvPr/>
        </p:nvCxnSpPr>
        <p:spPr>
          <a:xfrm flipV="1">
            <a:off x="7907655" y="5407660"/>
            <a:ext cx="191135" cy="7620"/>
          </a:xfrm>
          <a:prstGeom prst="straightConnector1">
            <a:avLst/>
          </a:prstGeom>
          <a:ln w="6350" cap="flat" cmpd="sng">
            <a:solidFill>
              <a:srgbClr val="0D0D0D"/>
            </a:solidFill>
            <a:prstDash val="solid"/>
            <a:bevel/>
            <a:headEnd type="none" w="med" len="med"/>
            <a:tailEnd type="arrow" w="med" len="med"/>
          </a:ln>
        </p:spPr>
      </p:cxnSp>
      <p:sp>
        <p:nvSpPr>
          <p:cNvPr id="3" name="文本占位符 2"/>
          <p:cNvSpPr/>
          <p:nvPr>
            <p:ph type="body" idx="13"/>
          </p:nvPr>
        </p:nvSpPr>
        <p:spPr/>
        <p:txBody>
          <a:bodyPr/>
          <a:p>
            <a:r>
              <a:rPr lang="en-US" altLang="zh-CN"/>
              <a:t>2.4 </a:t>
            </a:r>
            <a:r>
              <a:rPr lang="zh-CN" altLang="en-US"/>
              <a:t>个性与行为</a:t>
            </a:r>
            <a:endParaRPr lang="zh-CN" altLang="en-US"/>
          </a:p>
        </p:txBody>
      </p:sp>
      <p:sp>
        <p:nvSpPr>
          <p:cNvPr id="4" name="文本框 3"/>
          <p:cNvSpPr txBox="1"/>
          <p:nvPr/>
        </p:nvSpPr>
        <p:spPr>
          <a:xfrm>
            <a:off x="12700" y="-4445"/>
            <a:ext cx="2540000" cy="106680"/>
          </a:xfrm>
          <a:prstGeom prst="rect">
            <a:avLst/>
          </a:prstGeom>
          <a:noFill/>
        </p:spPr>
        <p:txBody>
          <a:bodyPr wrap="square" rtlCol="0" anchor="t">
            <a:spAutoFit/>
          </a:bodyPr>
          <a:p>
            <a:pPr lvl="0" algn="l"/>
            <a:r>
              <a:rPr lang="zh-CN" altLang="en-US" sz="100">
                <a:solidFill>
                  <a:schemeClr val="bg1"/>
                </a:solidFill>
                <a:latin typeface="楷体-简" panose="02010600040101010101" charset="-122"/>
                <a:ea typeface="楷体-简" panose="02010600040101010101" charset="-122"/>
                <a:sym typeface="+mn-ea"/>
              </a:rPr>
              <a:t>2.4.1一、个性概述</a:t>
            </a:r>
            <a:endParaRPr lang="zh-CN" altLang="en-US" sz="100">
              <a:solidFill>
                <a:schemeClr val="bg1"/>
              </a:solidFill>
              <a:latin typeface="楷体-简" panose="02010600040101010101" charset="-122"/>
              <a:ea typeface="楷体-简" panose="02010600040101010101" charset="-122"/>
              <a:sym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文本占位符 2"/>
          <p:cNvSpPr>
            <a:spLocks noGrp="1"/>
          </p:cNvSpPr>
          <p:nvPr>
            <p:ph type="body" idx="13"/>
          </p:nvPr>
        </p:nvSpPr>
        <p:spPr>
          <a:xfrm>
            <a:off x="1082675" y="269875"/>
            <a:ext cx="6973888" cy="815975"/>
          </a:xfrm>
          <a:noFill/>
          <a:ln>
            <a:noFill/>
          </a:ln>
        </p:spPr>
        <p:txBody>
          <a:bodyPr lIns="91440" tIns="45720" rIns="91440" bIns="45720" anchor="t"/>
          <a:p>
            <a:pPr fontAlgn="base">
              <a:spcBef>
                <a:spcPct val="0"/>
              </a:spcBef>
            </a:pPr>
            <a:r>
              <a:rPr lang="en-US" altLang="zh-CN" kern="1200" dirty="0">
                <a:solidFill>
                  <a:schemeClr val="tx1">
                    <a:lumMod val="85000"/>
                    <a:lumOff val="15000"/>
                  </a:schemeClr>
                </a:solidFill>
                <a:cs typeface="+mn-cs"/>
              </a:rPr>
              <a:t>2.4.1 </a:t>
            </a:r>
            <a:r>
              <a:rPr lang="zh-CN" altLang="en-US" kern="1200" dirty="0">
                <a:solidFill>
                  <a:schemeClr val="tx1">
                    <a:lumMod val="85000"/>
                    <a:lumOff val="15000"/>
                  </a:schemeClr>
                </a:solidFill>
                <a:cs typeface="+mn-cs"/>
              </a:rPr>
              <a:t>个性概述</a:t>
            </a:r>
            <a:endParaRPr lang="zh-CN" altLang="en-US" kern="1200" dirty="0">
              <a:solidFill>
                <a:schemeClr val="tx1">
                  <a:lumMod val="85000"/>
                  <a:lumOff val="15000"/>
                </a:schemeClr>
              </a:solidFill>
              <a:cs typeface="+mn-cs"/>
            </a:endParaRPr>
          </a:p>
        </p:txBody>
      </p:sp>
      <p:grpSp>
        <p:nvGrpSpPr>
          <p:cNvPr id="112642" name="组合 1"/>
          <p:cNvGrpSpPr/>
          <p:nvPr/>
        </p:nvGrpSpPr>
        <p:grpSpPr>
          <a:xfrm>
            <a:off x="9800590" y="170180"/>
            <a:ext cx="2383790" cy="1356360"/>
            <a:chOff x="1630837" y="2438430"/>
            <a:chExt cx="3874639" cy="2101920"/>
          </a:xfrm>
        </p:grpSpPr>
        <p:sp>
          <p:nvSpPr>
            <p:cNvPr id="24" name="圆角矩形 11"/>
            <p:cNvSpPr/>
            <p:nvPr/>
          </p:nvSpPr>
          <p:spPr>
            <a:xfrm>
              <a:off x="1630837" y="3249669"/>
              <a:ext cx="2004781" cy="479441"/>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个性与行为</a:t>
              </a:r>
              <a:endPar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112644" name="组合 10"/>
            <p:cNvGrpSpPr/>
            <p:nvPr/>
          </p:nvGrpSpPr>
          <p:grpSpPr>
            <a:xfrm>
              <a:off x="3642048" y="2438430"/>
              <a:ext cx="1863428" cy="2101920"/>
              <a:chOff x="3642048" y="2438430"/>
              <a:chExt cx="1863428" cy="2101920"/>
            </a:xfrm>
          </p:grpSpPr>
          <p:cxnSp>
            <p:nvCxnSpPr>
              <p:cNvPr id="112645" name="直接箭头连接符 33"/>
              <p:cNvCxnSpPr/>
              <p:nvPr/>
            </p:nvCxnSpPr>
            <p:spPr>
              <a:xfrm rot="-5400000">
                <a:off x="3851491" y="4175229"/>
                <a:ext cx="0" cy="234923"/>
              </a:xfrm>
              <a:prstGeom prst="straightConnector1">
                <a:avLst/>
              </a:prstGeom>
              <a:ln w="6350" cap="flat" cmpd="sng">
                <a:solidFill>
                  <a:srgbClr val="0D0D0D"/>
                </a:solidFill>
                <a:prstDash val="solid"/>
                <a:bevel/>
                <a:headEnd type="none" w="med" len="med"/>
                <a:tailEnd type="arrow" w="med" len="med"/>
              </a:ln>
            </p:spPr>
          </p:cxnSp>
          <p:grpSp>
            <p:nvGrpSpPr>
              <p:cNvPr id="112646" name="组合 68"/>
              <p:cNvGrpSpPr/>
              <p:nvPr/>
            </p:nvGrpSpPr>
            <p:grpSpPr>
              <a:xfrm>
                <a:off x="3642048" y="2438430"/>
                <a:ext cx="1863428" cy="2101920"/>
                <a:chOff x="6465456" y="4006115"/>
                <a:chExt cx="1863428" cy="2101920"/>
              </a:xfrm>
            </p:grpSpPr>
            <p:grpSp>
              <p:nvGrpSpPr>
                <p:cNvPr id="112647" name="组合 69"/>
                <p:cNvGrpSpPr/>
                <p:nvPr/>
              </p:nvGrpSpPr>
              <p:grpSpPr>
                <a:xfrm>
                  <a:off x="6465456" y="4006115"/>
                  <a:ext cx="1863428" cy="1854346"/>
                  <a:chOff x="5970476" y="1085215"/>
                  <a:chExt cx="3479594" cy="2412809"/>
                </a:xfrm>
              </p:grpSpPr>
              <p:cxnSp>
                <p:nvCxnSpPr>
                  <p:cNvPr id="112648" name="直接箭头连接符 33"/>
                  <p:cNvCxnSpPr/>
                  <p:nvPr/>
                </p:nvCxnSpPr>
                <p:spPr>
                  <a:xfrm rot="-5400000">
                    <a:off x="6315632" y="1693539"/>
                    <a:ext cx="0" cy="340862"/>
                  </a:xfrm>
                  <a:prstGeom prst="straightConnector1">
                    <a:avLst/>
                  </a:prstGeom>
                  <a:ln w="6350" cap="flat" cmpd="sng">
                    <a:solidFill>
                      <a:srgbClr val="0D0D0D"/>
                    </a:solidFill>
                    <a:prstDash val="solid"/>
                    <a:bevel/>
                    <a:headEnd type="none" w="med" len="med"/>
                    <a:tailEnd type="arrow" w="med" len="med"/>
                  </a:ln>
                </p:spPr>
              </p:cxnSp>
              <p:sp>
                <p:nvSpPr>
                  <p:cNvPr id="73" name="直接连接符 31"/>
                  <p:cNvSpPr>
                    <a:spLocks noChangeShapeType="1"/>
                  </p:cNvSpPr>
                  <p:nvPr/>
                </p:nvSpPr>
                <p:spPr bwMode="auto">
                  <a:xfrm rot="16200000" flipV="1">
                    <a:off x="5001404" y="2354119"/>
                    <a:ext cx="2284628" cy="2963"/>
                  </a:xfrm>
                  <a:prstGeom prst="line">
                    <a:avLst/>
                  </a:prstGeom>
                  <a:noFill/>
                  <a:ln w="6350">
                    <a:solidFill>
                      <a:schemeClr val="tx1">
                        <a:lumMod val="95000"/>
                        <a:lumOff val="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12650" name="直接箭头连接符 33"/>
                  <p:cNvCxnSpPr/>
                  <p:nvPr/>
                </p:nvCxnSpPr>
                <p:spPr>
                  <a:xfrm rot="-5400000">
                    <a:off x="6324523" y="2859836"/>
                    <a:ext cx="0" cy="305292"/>
                  </a:xfrm>
                  <a:prstGeom prst="straightConnector1">
                    <a:avLst/>
                  </a:prstGeom>
                  <a:ln w="6350" cap="flat" cmpd="sng">
                    <a:solidFill>
                      <a:srgbClr val="0D0D0D"/>
                    </a:solidFill>
                    <a:prstDash val="solid"/>
                    <a:bevel/>
                    <a:headEnd type="none" w="med" len="med"/>
                    <a:tailEnd type="arrow" w="med" len="med"/>
                  </a:ln>
                </p:spPr>
              </p:cxnSp>
              <p:cxnSp>
                <p:nvCxnSpPr>
                  <p:cNvPr id="112651" name="直接箭头连接符 74"/>
                  <p:cNvCxnSpPr/>
                  <p:nvPr/>
                </p:nvCxnSpPr>
                <p:spPr>
                  <a:xfrm rot="-5400000">
                    <a:off x="6315632" y="2254595"/>
                    <a:ext cx="0" cy="305294"/>
                  </a:xfrm>
                  <a:prstGeom prst="straightConnector1">
                    <a:avLst/>
                  </a:prstGeom>
                  <a:ln w="6350" cap="flat" cmpd="sng">
                    <a:solidFill>
                      <a:srgbClr val="0D0D0D"/>
                    </a:solidFill>
                    <a:prstDash val="solid"/>
                    <a:bevel/>
                    <a:headEnd type="none" w="med" len="med"/>
                    <a:tailEnd type="arrow" w="med" len="med"/>
                  </a:ln>
                </p:spPr>
              </p:cxnSp>
              <p:cxnSp>
                <p:nvCxnSpPr>
                  <p:cNvPr id="76" name="直接连接符 75"/>
                  <p:cNvCxnSpPr/>
                  <p:nvPr/>
                </p:nvCxnSpPr>
                <p:spPr>
                  <a:xfrm>
                    <a:off x="5970325" y="2407242"/>
                    <a:ext cx="260833" cy="0"/>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77" name="圆角矩形 21"/>
                  <p:cNvSpPr/>
                  <p:nvPr/>
                </p:nvSpPr>
                <p:spPr>
                  <a:xfrm>
                    <a:off x="6468278" y="1638814"/>
                    <a:ext cx="2978827"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气质</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78" name="圆角矩形 23"/>
                  <p:cNvSpPr/>
                  <p:nvPr/>
                </p:nvSpPr>
                <p:spPr>
                  <a:xfrm>
                    <a:off x="6468278" y="2194478"/>
                    <a:ext cx="2981792"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能力</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79" name="圆角矩形 24"/>
                  <p:cNvSpPr/>
                  <p:nvPr/>
                </p:nvSpPr>
                <p:spPr>
                  <a:xfrm>
                    <a:off x="6468278" y="2774931"/>
                    <a:ext cx="2975864"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性格</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80" name="圆角矩形 1"/>
                  <p:cNvSpPr/>
                  <p:nvPr/>
                </p:nvSpPr>
                <p:spPr>
                  <a:xfrm>
                    <a:off x="6468278" y="1085215"/>
                    <a:ext cx="2978827" cy="400740"/>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个性概述</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112657" name="直接箭头连接符 33"/>
                  <p:cNvCxnSpPr/>
                  <p:nvPr/>
                </p:nvCxnSpPr>
                <p:spPr>
                  <a:xfrm rot="-5400000">
                    <a:off x="6314148" y="1072175"/>
                    <a:ext cx="0" cy="426817"/>
                  </a:xfrm>
                  <a:prstGeom prst="straightConnector1">
                    <a:avLst/>
                  </a:prstGeom>
                  <a:ln w="6350" cap="flat" cmpd="sng">
                    <a:solidFill>
                      <a:srgbClr val="0D0D0D"/>
                    </a:solidFill>
                    <a:prstDash val="solid"/>
                    <a:bevel/>
                    <a:headEnd type="none" w="med" len="med"/>
                    <a:tailEnd type="arrow" w="med" len="med"/>
                  </a:ln>
                </p:spPr>
              </p:cxnSp>
            </p:grpSp>
            <p:sp>
              <p:nvSpPr>
                <p:cNvPr id="71" name="圆角矩形 24"/>
                <p:cNvSpPr/>
                <p:nvPr/>
              </p:nvSpPr>
              <p:spPr>
                <a:xfrm>
                  <a:off x="6763790" y="5706384"/>
                  <a:ext cx="1561919" cy="40165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情绪</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grpSp>
        </p:grpSp>
      </p:grpSp>
      <p:sp>
        <p:nvSpPr>
          <p:cNvPr id="23" name="文本框 9"/>
          <p:cNvSpPr txBox="1"/>
          <p:nvPr/>
        </p:nvSpPr>
        <p:spPr>
          <a:xfrm>
            <a:off x="1576705" y="1884045"/>
            <a:ext cx="9037955" cy="2953385"/>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R="0" lvl="0" indent="0" algn="l" defTabSz="914400" rtl="0" fontAlgn="auto">
              <a:lnSpc>
                <a:spcPct val="150000"/>
              </a:lnSpc>
              <a:spcBef>
                <a:spcPct val="0"/>
              </a:spcBef>
              <a:spcAft>
                <a:spcPts val="0"/>
              </a:spcAft>
              <a:buClrTx/>
              <a:buSzTx/>
              <a:buFont typeface="Wingdings" panose="05000000000000000000" charset="0"/>
              <a:buChar char=""/>
              <a:defRPr/>
            </a:pPr>
            <a:r>
              <a:rPr kumimoji="0" lang="zh-CN" altLang="en-US" b="1"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个性</a:t>
            </a:r>
            <a:endParaRPr kumimoji="0" lang="zh-CN" altLang="en-US" b="1"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a:p>
            <a:pPr marL="0" marR="0" lvl="0" indent="0" algn="l" defTabSz="914400" rtl="0" fontAlgn="auto">
              <a:lnSpc>
                <a:spcPct val="150000"/>
              </a:lnSpc>
              <a:spcBef>
                <a:spcPct val="0"/>
              </a:spcBef>
              <a:spcAft>
                <a:spcPts val="0"/>
              </a:spcAft>
              <a:buClrTx/>
              <a:buSzTx/>
              <a:buFont typeface="Arial" panose="020B0604020202090204"/>
              <a:buNone/>
              <a:defRPr/>
            </a:pPr>
            <a:r>
              <a:rPr kumimoji="0" lang="zh-CN" altLang="en-US" sz="24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        是个体拥有的，并带有</a:t>
            </a:r>
            <a:r>
              <a:rPr kumimoji="0" lang="zh-CN" altLang="en-US" sz="2400" b="1" i="0" u="sng"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倾向性</a:t>
            </a:r>
            <a:r>
              <a:rPr kumimoji="0" lang="zh-CN" altLang="en-US" sz="24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的、</a:t>
            </a:r>
            <a:r>
              <a:rPr kumimoji="0" lang="zh-CN" altLang="en-US" sz="2400" b="1" i="0" u="sng"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经常</a:t>
            </a:r>
            <a:r>
              <a:rPr kumimoji="0" lang="zh-CN" altLang="en-US" sz="24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的、</a:t>
            </a:r>
            <a:r>
              <a:rPr kumimoji="0" lang="zh-CN" altLang="en-US" sz="2400" b="1" i="0" u="sng"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本质</a:t>
            </a:r>
            <a:r>
              <a:rPr kumimoji="0" lang="zh-CN" altLang="en-US" sz="24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的、比较</a:t>
            </a:r>
            <a:r>
              <a:rPr kumimoji="0" lang="zh-CN" altLang="en-US" sz="2400" b="1" i="0" u="sng"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稳定</a:t>
            </a:r>
            <a:r>
              <a:rPr kumimoji="0" lang="zh-CN" altLang="en-US" sz="24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的</a:t>
            </a:r>
            <a:r>
              <a:rPr kumimoji="0" lang="zh-CN" altLang="en-US" sz="2400" b="1" i="0" u="sng"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心理特征和品质的总和</a:t>
            </a:r>
            <a:r>
              <a:rPr kumimoji="0" lang="zh-CN" altLang="en-US" sz="24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endParaRPr kumimoji="0" lang="zh-CN" altLang="en-US" sz="24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a:p>
            <a:pPr marL="0" marR="0" lvl="0" indent="0" algn="l" defTabSz="914400" rtl="0" fontAlgn="auto">
              <a:lnSpc>
                <a:spcPct val="150000"/>
              </a:lnSpc>
              <a:spcBef>
                <a:spcPct val="0"/>
              </a:spcBef>
              <a:spcAft>
                <a:spcPts val="0"/>
              </a:spcAft>
              <a:buClrTx/>
              <a:buSzTx/>
              <a:buFont typeface="Arial" panose="020B0604020202090204"/>
              <a:buNone/>
              <a:defRPr/>
            </a:pPr>
            <a:r>
              <a:rPr kumimoji="0" lang="zh-CN" altLang="en-US" sz="24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存在于个体的生理素质基础之上，并在一定的社会历史条件下通过社会实践活动形成和发展。</a:t>
            </a:r>
            <a:endParaRPr kumimoji="0" lang="zh-CN" altLang="en-US" sz="24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文本占位符 1"/>
          <p:cNvSpPr>
            <a:spLocks noGrp="1"/>
          </p:cNvSpPr>
          <p:nvPr>
            <p:ph type="body"/>
          </p:nvPr>
        </p:nvSpPr>
        <p:spPr>
          <a:xfrm>
            <a:off x="892175" y="1231900"/>
            <a:ext cx="10515600" cy="5343525"/>
          </a:xfrm>
          <a:prstGeom prst="rect">
            <a:avLst/>
          </a:prstGeom>
          <a:noFill/>
          <a:ln w="9525">
            <a:noFill/>
          </a:ln>
        </p:spPr>
        <p:txBody>
          <a:bodyPr anchor="t"/>
          <a:p>
            <a:pPr marL="0" indent="0" eaLnBrk="1" hangingPunct="1">
              <a:buNone/>
            </a:pPr>
            <a:r>
              <a:rPr lang="zh-CN" altLang="en-US" sz="2400" dirty="0"/>
              <a:t>个性的特征【</a:t>
            </a:r>
            <a:r>
              <a:rPr lang="zh-CN" altLang="en-US" sz="2400" dirty="0">
                <a:solidFill>
                  <a:srgbClr val="FF0000"/>
                </a:solidFill>
              </a:rPr>
              <a:t>选择</a:t>
            </a:r>
            <a:r>
              <a:rPr lang="zh-CN" altLang="en-US" sz="2400" dirty="0"/>
              <a:t>】</a:t>
            </a:r>
            <a:r>
              <a:rPr lang="en-US" altLang="zh-CN" sz="2400" dirty="0">
                <a:solidFill>
                  <a:srgbClr val="FF0000"/>
                </a:solidFill>
                <a:sym typeface="+mn-ea"/>
              </a:rPr>
              <a:t>★★★</a:t>
            </a:r>
            <a:endParaRPr lang="zh-CN" altLang="en-US" sz="2400" dirty="0"/>
          </a:p>
        </p:txBody>
      </p:sp>
      <p:grpSp>
        <p:nvGrpSpPr>
          <p:cNvPr id="113667" name="组合 9"/>
          <p:cNvGrpSpPr/>
          <p:nvPr/>
        </p:nvGrpSpPr>
        <p:grpSpPr>
          <a:xfrm>
            <a:off x="2697798" y="2268538"/>
            <a:ext cx="5414962" cy="2393950"/>
            <a:chOff x="2305" y="4136"/>
            <a:chExt cx="8525" cy="3769"/>
          </a:xfrm>
        </p:grpSpPr>
        <p:sp>
          <p:nvSpPr>
            <p:cNvPr id="113668" name="Oval 5"/>
            <p:cNvSpPr/>
            <p:nvPr>
              <p:custDataLst>
                <p:tags r:id="rId1"/>
              </p:custDataLst>
            </p:nvPr>
          </p:nvSpPr>
          <p:spPr>
            <a:xfrm>
              <a:off x="3496" y="6605"/>
              <a:ext cx="1035" cy="1031"/>
            </a:xfrm>
            <a:prstGeom prst="ellipse">
              <a:avLst/>
            </a:prstGeom>
            <a:solidFill>
              <a:srgbClr val="CF543F"/>
            </a:solidFill>
            <a:ln w="9525">
              <a:noFill/>
            </a:ln>
          </p:spPr>
          <p:txBody>
            <a:bodyPr wrap="none" anchor="ctr"/>
            <a:p>
              <a:pPr indent="0" algn="ctr"/>
              <a:r>
                <a:rPr lang="en-US" altLang="zh-CN" sz="2000" dirty="0">
                  <a:solidFill>
                    <a:srgbClr val="FFFFFF"/>
                  </a:solidFill>
                  <a:latin typeface="Arial" panose="020B0604020202090204" pitchFamily="34" charset="0"/>
                  <a:ea typeface="微软雅黑" panose="020B0503020204020204" pitchFamily="34" charset="-122"/>
                  <a:sym typeface="Arial" panose="020B0604020202090204" pitchFamily="34" charset="0"/>
                </a:rPr>
                <a:t>1</a:t>
              </a:r>
              <a:endParaRPr lang="en-US" altLang="zh-CN" sz="2000" dirty="0">
                <a:solidFill>
                  <a:srgbClr val="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113669" name="Oval 10"/>
            <p:cNvSpPr/>
            <p:nvPr>
              <p:custDataLst>
                <p:tags r:id="rId2"/>
              </p:custDataLst>
            </p:nvPr>
          </p:nvSpPr>
          <p:spPr>
            <a:xfrm>
              <a:off x="4692" y="5544"/>
              <a:ext cx="1033" cy="1031"/>
            </a:xfrm>
            <a:prstGeom prst="ellipse">
              <a:avLst/>
            </a:prstGeom>
            <a:solidFill>
              <a:srgbClr val="B5AE53"/>
            </a:solidFill>
            <a:ln w="9525">
              <a:noFill/>
            </a:ln>
          </p:spPr>
          <p:txBody>
            <a:bodyPr wrap="none" anchor="ctr"/>
            <a:p>
              <a:pPr indent="0" algn="ctr"/>
              <a:r>
                <a:rPr lang="en-US" altLang="zh-CN" sz="2000" dirty="0">
                  <a:solidFill>
                    <a:srgbClr val="FFFFFF"/>
                  </a:solidFill>
                  <a:latin typeface="Arial" panose="020B0604020202090204" pitchFamily="34" charset="0"/>
                  <a:ea typeface="微软雅黑" panose="020B0503020204020204" pitchFamily="34" charset="-122"/>
                  <a:sym typeface="Arial" panose="020B0604020202090204" pitchFamily="34" charset="0"/>
                </a:rPr>
                <a:t>2</a:t>
              </a:r>
              <a:endParaRPr lang="en-US" altLang="zh-CN" sz="2000" dirty="0">
                <a:solidFill>
                  <a:srgbClr val="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113670" name="Oval 15"/>
            <p:cNvSpPr/>
            <p:nvPr>
              <p:custDataLst>
                <p:tags r:id="rId3"/>
              </p:custDataLst>
            </p:nvPr>
          </p:nvSpPr>
          <p:spPr>
            <a:xfrm>
              <a:off x="9795" y="6721"/>
              <a:ext cx="1035" cy="1031"/>
            </a:xfrm>
            <a:prstGeom prst="ellipse">
              <a:avLst/>
            </a:prstGeom>
            <a:solidFill>
              <a:srgbClr val="B5AE53"/>
            </a:solidFill>
            <a:ln w="9525">
              <a:noFill/>
            </a:ln>
          </p:spPr>
          <p:txBody>
            <a:bodyPr wrap="none" anchor="ctr"/>
            <a:p>
              <a:pPr indent="0" algn="ctr"/>
              <a:r>
                <a:rPr lang="en-US" altLang="zh-CN" sz="2000" dirty="0">
                  <a:solidFill>
                    <a:srgbClr val="FFFFFF"/>
                  </a:solidFill>
                  <a:latin typeface="Verdana" panose="020B0604030504040204" pitchFamily="34" charset="0"/>
                  <a:ea typeface="微软雅黑" panose="020B0503020204020204" pitchFamily="34" charset="-122"/>
                  <a:sym typeface="Arial" panose="020B0604020202090204" pitchFamily="34" charset="0"/>
                </a:rPr>
                <a:t>5</a:t>
              </a:r>
              <a:endParaRPr lang="en-US" altLang="zh-CN" sz="2000" dirty="0">
                <a:solidFill>
                  <a:srgbClr val="FFFFFF"/>
                </a:solidFill>
                <a:latin typeface="Verdana" panose="020B0604030504040204" pitchFamily="34" charset="0"/>
                <a:ea typeface="微软雅黑" panose="020B0503020204020204" pitchFamily="34" charset="-122"/>
                <a:sym typeface="Arial" panose="020B0604020202090204" pitchFamily="34" charset="0"/>
              </a:endParaRPr>
            </a:p>
          </p:txBody>
        </p:sp>
        <p:sp>
          <p:nvSpPr>
            <p:cNvPr id="113671" name="Oval 20"/>
            <p:cNvSpPr/>
            <p:nvPr>
              <p:custDataLst>
                <p:tags r:id="rId4"/>
              </p:custDataLst>
            </p:nvPr>
          </p:nvSpPr>
          <p:spPr>
            <a:xfrm>
              <a:off x="6784" y="4849"/>
              <a:ext cx="1035" cy="1031"/>
            </a:xfrm>
            <a:prstGeom prst="ellipse">
              <a:avLst/>
            </a:prstGeom>
            <a:solidFill>
              <a:srgbClr val="848058"/>
            </a:solidFill>
            <a:ln w="9525">
              <a:noFill/>
            </a:ln>
          </p:spPr>
          <p:txBody>
            <a:bodyPr wrap="none" anchor="ctr"/>
            <a:p>
              <a:pPr indent="0" algn="ctr"/>
              <a:r>
                <a:rPr lang="en-US" altLang="zh-CN" sz="2000" dirty="0">
                  <a:solidFill>
                    <a:srgbClr val="FFFFFF"/>
                  </a:solidFill>
                  <a:latin typeface="Arial" panose="020B0604020202090204" pitchFamily="34" charset="0"/>
                  <a:ea typeface="微软雅黑" panose="020B0503020204020204" pitchFamily="34" charset="-122"/>
                  <a:sym typeface="Arial" panose="020B0604020202090204" pitchFamily="34" charset="0"/>
                </a:rPr>
                <a:t>3</a:t>
              </a:r>
              <a:endParaRPr lang="en-US" altLang="zh-CN" sz="2000" dirty="0">
                <a:solidFill>
                  <a:srgbClr val="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113672" name="Oval 25"/>
            <p:cNvSpPr/>
            <p:nvPr>
              <p:custDataLst>
                <p:tags r:id="rId5"/>
              </p:custDataLst>
            </p:nvPr>
          </p:nvSpPr>
          <p:spPr>
            <a:xfrm>
              <a:off x="8583" y="5682"/>
              <a:ext cx="1035" cy="1031"/>
            </a:xfrm>
            <a:prstGeom prst="ellipse">
              <a:avLst/>
            </a:prstGeom>
            <a:solidFill>
              <a:srgbClr val="CF543F"/>
            </a:solidFill>
            <a:ln w="9525">
              <a:noFill/>
            </a:ln>
          </p:spPr>
          <p:txBody>
            <a:bodyPr wrap="none" anchor="ctr"/>
            <a:p>
              <a:pPr indent="0" algn="ctr"/>
              <a:r>
                <a:rPr lang="en-US" altLang="zh-CN" sz="2000" dirty="0">
                  <a:solidFill>
                    <a:srgbClr val="FFFFFF"/>
                  </a:solidFill>
                  <a:latin typeface="Arial" panose="020B0604020202090204" pitchFamily="34" charset="0"/>
                  <a:ea typeface="微软雅黑" panose="020B0503020204020204" pitchFamily="34" charset="-122"/>
                  <a:sym typeface="Arial" panose="020B0604020202090204" pitchFamily="34" charset="0"/>
                </a:rPr>
                <a:t>4</a:t>
              </a:r>
              <a:endParaRPr lang="en-US" altLang="zh-CN" sz="2000" dirty="0">
                <a:solidFill>
                  <a:srgbClr val="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40" name="Oval 44"/>
            <p:cNvSpPr>
              <a:spLocks noChangeArrowheads="1"/>
            </p:cNvSpPr>
            <p:nvPr>
              <p:custDataLst>
                <p:tags r:id="rId6"/>
              </p:custDataLst>
            </p:nvPr>
          </p:nvSpPr>
          <p:spPr bwMode="gray">
            <a:xfrm>
              <a:off x="5699" y="6413"/>
              <a:ext cx="3034" cy="1492"/>
            </a:xfrm>
            <a:prstGeom prst="ellipse">
              <a:avLst/>
            </a:prstGeom>
            <a:solidFill>
              <a:schemeClr val="tx1">
                <a:lumMod val="75000"/>
                <a:lumOff val="25000"/>
              </a:schemeClr>
            </a:solidFill>
            <a:ln>
              <a:noFill/>
            </a:ln>
          </p:spPr>
          <p:txBody>
            <a:bodyPr lIns="0" tIns="0" rIns="0" bIns="0" anchor="ctr"/>
            <a:lstStyle>
              <a:lvl1pPr>
                <a:defRPr>
                  <a:solidFill>
                    <a:srgbClr val="5F5F5F"/>
                  </a:solidFill>
                  <a:latin typeface="Calibri" pitchFamily="34" charset="0"/>
                  <a:ea typeface="微软雅黑" panose="020B0503020204020204" pitchFamily="34" charset="-122"/>
                </a:defRPr>
              </a:lvl1pPr>
              <a:lvl2pPr marL="742950" indent="-285750">
                <a:defRPr>
                  <a:solidFill>
                    <a:srgbClr val="5F5F5F"/>
                  </a:solidFill>
                  <a:latin typeface="Calibri" pitchFamily="34" charset="0"/>
                  <a:ea typeface="微软雅黑" panose="020B0503020204020204" pitchFamily="34" charset="-122"/>
                </a:defRPr>
              </a:lvl2pPr>
              <a:lvl3pPr marL="1143000" indent="-228600">
                <a:defRPr>
                  <a:solidFill>
                    <a:srgbClr val="5F5F5F"/>
                  </a:solidFill>
                  <a:latin typeface="Calibri" pitchFamily="34" charset="0"/>
                  <a:ea typeface="微软雅黑" panose="020B0503020204020204" pitchFamily="34" charset="-122"/>
                </a:defRPr>
              </a:lvl3pPr>
              <a:lvl4pPr marL="1600200" indent="-228600">
                <a:defRPr>
                  <a:solidFill>
                    <a:srgbClr val="5F5F5F"/>
                  </a:solidFill>
                  <a:latin typeface="Calibri" pitchFamily="34" charset="0"/>
                  <a:ea typeface="微软雅黑" panose="020B0503020204020204" pitchFamily="34" charset="-122"/>
                </a:defRPr>
              </a:lvl4pPr>
              <a:lvl5pPr marL="2057400" indent="-228600">
                <a:defRPr>
                  <a:solidFill>
                    <a:srgbClr val="5F5F5F"/>
                  </a:solidFill>
                  <a:latin typeface="Calibri" pitchFamily="34" charset="0"/>
                  <a:ea typeface="微软雅黑" panose="020B0503020204020204" pitchFamily="34" charset="-122"/>
                </a:defRPr>
              </a:lvl5pPr>
              <a:lvl6pPr marL="2514600" indent="-228600" fontAlgn="base">
                <a:spcBef>
                  <a:spcPct val="0"/>
                </a:spcBef>
                <a:spcAft>
                  <a:spcPct val="0"/>
                </a:spcAft>
                <a:defRPr>
                  <a:solidFill>
                    <a:srgbClr val="5F5F5F"/>
                  </a:solidFill>
                  <a:latin typeface="Calibri" pitchFamily="34" charset="0"/>
                  <a:ea typeface="微软雅黑" panose="020B0503020204020204" pitchFamily="34" charset="-122"/>
                </a:defRPr>
              </a:lvl6pPr>
              <a:lvl7pPr marL="2971800" indent="-228600" fontAlgn="base">
                <a:spcBef>
                  <a:spcPct val="0"/>
                </a:spcBef>
                <a:spcAft>
                  <a:spcPct val="0"/>
                </a:spcAft>
                <a:defRPr>
                  <a:solidFill>
                    <a:srgbClr val="5F5F5F"/>
                  </a:solidFill>
                  <a:latin typeface="Calibri" pitchFamily="34" charset="0"/>
                  <a:ea typeface="微软雅黑" panose="020B0503020204020204" pitchFamily="34" charset="-122"/>
                </a:defRPr>
              </a:lvl7pPr>
              <a:lvl8pPr marL="3429000" indent="-228600" fontAlgn="base">
                <a:spcBef>
                  <a:spcPct val="0"/>
                </a:spcBef>
                <a:spcAft>
                  <a:spcPct val="0"/>
                </a:spcAft>
                <a:defRPr>
                  <a:solidFill>
                    <a:srgbClr val="5F5F5F"/>
                  </a:solidFill>
                  <a:latin typeface="Calibri" pitchFamily="34" charset="0"/>
                  <a:ea typeface="微软雅黑" panose="020B0503020204020204" pitchFamily="34" charset="-122"/>
                </a:defRPr>
              </a:lvl8pPr>
              <a:lvl9pPr marL="3886200" indent="-228600" fontAlgn="base">
                <a:spcBef>
                  <a:spcPct val="0"/>
                </a:spcBef>
                <a:spcAft>
                  <a:spcPct val="0"/>
                </a:spcAft>
                <a:defRPr>
                  <a:solidFill>
                    <a:srgbClr val="5F5F5F"/>
                  </a:solidFill>
                  <a:latin typeface="Calibri" pitchFamily="34" charset="0"/>
                  <a:ea typeface="微软雅黑" panose="020B0503020204020204" pitchFamily="34"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a:ln>
                    <a:noFill/>
                  </a:ln>
                  <a:solidFill>
                    <a:schemeClr val="bg1">
                      <a:lumMod val="95000"/>
                    </a:schemeClr>
                  </a:solidFill>
                  <a:effectLst/>
                  <a:uLnTx/>
                  <a:uFillTx/>
                  <a:latin typeface="微软雅黑" panose="020B0503020204020204" pitchFamily="34" charset="-122"/>
                  <a:ea typeface="微软雅黑" panose="020B0503020204020204" pitchFamily="34" charset="-122"/>
                  <a:cs typeface="+mn-cs"/>
                  <a:sym typeface="+mn-ea"/>
                </a:rPr>
                <a:t>人的个性的基本特征</a:t>
              </a:r>
              <a:endParaRPr kumimoji="0" lang="zh-CN" altLang="en-US" sz="2000" b="1" i="0" u="none" strike="noStrike" kern="1200" cap="none" spc="0" normalizeH="0" baseline="0" noProof="0">
                <a:ln>
                  <a:noFill/>
                </a:ln>
                <a:solidFill>
                  <a:schemeClr val="bg1">
                    <a:lumMod val="95000"/>
                  </a:schemeClr>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13674" name="文本框 53"/>
            <p:cNvSpPr txBox="1"/>
            <p:nvPr>
              <p:custDataLst>
                <p:tags r:id="rId7"/>
              </p:custDataLst>
            </p:nvPr>
          </p:nvSpPr>
          <p:spPr>
            <a:xfrm>
              <a:off x="2305" y="6009"/>
              <a:ext cx="1587" cy="712"/>
            </a:xfrm>
            <a:prstGeom prst="rect">
              <a:avLst/>
            </a:prstGeom>
            <a:noFill/>
            <a:ln w="9525">
              <a:noFill/>
            </a:ln>
          </p:spPr>
          <p:txBody>
            <a:bodyPr anchor="t"/>
            <a:p>
              <a:pPr indent="0" algn="ctr">
                <a:lnSpc>
                  <a:spcPct val="130000"/>
                </a:lnSpc>
              </a:pPr>
              <a:r>
                <a:rPr lang="zh-CN" altLang="en-US" sz="2000" dirty="0">
                  <a:solidFill>
                    <a:srgbClr val="262626"/>
                  </a:solidFill>
                  <a:latin typeface="微软雅黑" panose="020B0503020204020204" pitchFamily="34" charset="-122"/>
                  <a:ea typeface="微软雅黑" panose="020B0503020204020204" pitchFamily="34" charset="-122"/>
                  <a:sym typeface="Arial" panose="020B0604020202090204" pitchFamily="34" charset="0"/>
                </a:rPr>
                <a:t>差异性</a:t>
              </a:r>
              <a:endParaRPr lang="zh-CN" altLang="en-US" sz="2000" dirty="0">
                <a:solidFill>
                  <a:srgbClr val="262626"/>
                </a:solidFill>
                <a:latin typeface="微软雅黑" panose="020B0503020204020204" pitchFamily="34" charset="-122"/>
                <a:ea typeface="微软雅黑" panose="020B0503020204020204" pitchFamily="34" charset="-122"/>
                <a:sym typeface="Arial" panose="020B0604020202090204" pitchFamily="34" charset="0"/>
              </a:endParaRPr>
            </a:p>
          </p:txBody>
        </p:sp>
        <p:sp>
          <p:nvSpPr>
            <p:cNvPr id="113675" name="文本框 5"/>
            <p:cNvSpPr txBox="1"/>
            <p:nvPr>
              <p:custDataLst>
                <p:tags r:id="rId8"/>
              </p:custDataLst>
            </p:nvPr>
          </p:nvSpPr>
          <p:spPr>
            <a:xfrm>
              <a:off x="3496" y="5009"/>
              <a:ext cx="1587" cy="712"/>
            </a:xfrm>
            <a:prstGeom prst="rect">
              <a:avLst/>
            </a:prstGeom>
            <a:noFill/>
            <a:ln w="9525">
              <a:noFill/>
            </a:ln>
          </p:spPr>
          <p:txBody>
            <a:bodyPr anchor="t"/>
            <a:p>
              <a:pPr indent="0" algn="ctr">
                <a:lnSpc>
                  <a:spcPct val="130000"/>
                </a:lnSpc>
              </a:pPr>
              <a:r>
                <a:rPr lang="zh-CN" altLang="en-US" sz="2000" dirty="0">
                  <a:solidFill>
                    <a:srgbClr val="262626"/>
                  </a:solidFill>
                  <a:latin typeface="微软雅黑" panose="020B0503020204020204" pitchFamily="34" charset="-122"/>
                  <a:ea typeface="微软雅黑" panose="020B0503020204020204" pitchFamily="34" charset="-122"/>
                  <a:sym typeface="Arial" panose="020B0604020202090204" pitchFamily="34" charset="0"/>
                </a:rPr>
                <a:t>倾向性</a:t>
              </a:r>
              <a:endParaRPr lang="zh-CN" altLang="en-US" sz="2000" dirty="0">
                <a:solidFill>
                  <a:srgbClr val="262626"/>
                </a:solidFill>
                <a:latin typeface="微软雅黑" panose="020B0503020204020204" pitchFamily="34" charset="-122"/>
                <a:ea typeface="微软雅黑" panose="020B0503020204020204" pitchFamily="34" charset="-122"/>
                <a:sym typeface="Arial" panose="020B0604020202090204" pitchFamily="34" charset="0"/>
              </a:endParaRPr>
            </a:p>
          </p:txBody>
        </p:sp>
        <p:sp>
          <p:nvSpPr>
            <p:cNvPr id="113676" name="文本框 6"/>
            <p:cNvSpPr txBox="1"/>
            <p:nvPr>
              <p:custDataLst>
                <p:tags r:id="rId9"/>
              </p:custDataLst>
            </p:nvPr>
          </p:nvSpPr>
          <p:spPr>
            <a:xfrm>
              <a:off x="6508" y="4136"/>
              <a:ext cx="1587" cy="712"/>
            </a:xfrm>
            <a:prstGeom prst="rect">
              <a:avLst/>
            </a:prstGeom>
            <a:noFill/>
            <a:ln w="9525">
              <a:noFill/>
            </a:ln>
          </p:spPr>
          <p:txBody>
            <a:bodyPr anchor="t"/>
            <a:p>
              <a:pPr indent="0" algn="ctr">
                <a:lnSpc>
                  <a:spcPct val="130000"/>
                </a:lnSpc>
              </a:pPr>
              <a:r>
                <a:rPr lang="zh-CN" altLang="en-US" sz="2000" dirty="0">
                  <a:solidFill>
                    <a:srgbClr val="262626"/>
                  </a:solidFill>
                  <a:latin typeface="微软雅黑" panose="020B0503020204020204" pitchFamily="34" charset="-122"/>
                  <a:ea typeface="微软雅黑" panose="020B0503020204020204" pitchFamily="34" charset="-122"/>
                  <a:sym typeface="Arial" panose="020B0604020202090204" pitchFamily="34" charset="0"/>
                </a:rPr>
                <a:t>稳定性</a:t>
              </a:r>
              <a:endParaRPr lang="zh-CN" altLang="en-US" sz="2000" dirty="0">
                <a:solidFill>
                  <a:srgbClr val="262626"/>
                </a:solidFill>
                <a:latin typeface="微软雅黑" panose="020B0503020204020204" pitchFamily="34" charset="-122"/>
                <a:ea typeface="微软雅黑" panose="020B0503020204020204" pitchFamily="34" charset="-122"/>
                <a:sym typeface="Arial" panose="020B0604020202090204" pitchFamily="34" charset="0"/>
              </a:endParaRPr>
            </a:p>
          </p:txBody>
        </p:sp>
      </p:grpSp>
      <p:sp>
        <p:nvSpPr>
          <p:cNvPr id="113677" name="文本框 10"/>
          <p:cNvSpPr txBox="1"/>
          <p:nvPr>
            <p:custDataLst>
              <p:tags r:id="rId10"/>
            </p:custDataLst>
          </p:nvPr>
        </p:nvSpPr>
        <p:spPr>
          <a:xfrm>
            <a:off x="7142798" y="2911475"/>
            <a:ext cx="1006475" cy="450850"/>
          </a:xfrm>
          <a:prstGeom prst="rect">
            <a:avLst/>
          </a:prstGeom>
          <a:noFill/>
          <a:ln w="9525">
            <a:noFill/>
          </a:ln>
        </p:spPr>
        <p:txBody>
          <a:bodyPr anchor="t"/>
          <a:p>
            <a:pPr indent="0" algn="ctr">
              <a:lnSpc>
                <a:spcPct val="130000"/>
              </a:lnSpc>
            </a:pPr>
            <a:r>
              <a:rPr lang="zh-CN" altLang="en-US" sz="2000" dirty="0">
                <a:solidFill>
                  <a:srgbClr val="262626"/>
                </a:solidFill>
                <a:latin typeface="微软雅黑" panose="020B0503020204020204" pitchFamily="34" charset="-122"/>
                <a:ea typeface="微软雅黑" panose="020B0503020204020204" pitchFamily="34" charset="-122"/>
                <a:sym typeface="Arial" panose="020B0604020202090204" pitchFamily="34" charset="0"/>
              </a:rPr>
              <a:t>整体性</a:t>
            </a:r>
            <a:endParaRPr lang="zh-CN" altLang="en-US" sz="2000" dirty="0">
              <a:solidFill>
                <a:srgbClr val="262626"/>
              </a:solidFill>
              <a:latin typeface="微软雅黑" panose="020B0503020204020204" pitchFamily="34" charset="-122"/>
              <a:ea typeface="微软雅黑" panose="020B0503020204020204" pitchFamily="34" charset="-122"/>
              <a:sym typeface="Arial" panose="020B0604020202090204" pitchFamily="34" charset="0"/>
            </a:endParaRPr>
          </a:p>
        </p:txBody>
      </p:sp>
      <p:sp>
        <p:nvSpPr>
          <p:cNvPr id="113678" name="文本框 11"/>
          <p:cNvSpPr txBox="1"/>
          <p:nvPr>
            <p:custDataLst>
              <p:tags r:id="rId11"/>
            </p:custDataLst>
          </p:nvPr>
        </p:nvSpPr>
        <p:spPr>
          <a:xfrm>
            <a:off x="8092123" y="3852863"/>
            <a:ext cx="1006475" cy="452437"/>
          </a:xfrm>
          <a:prstGeom prst="rect">
            <a:avLst/>
          </a:prstGeom>
          <a:noFill/>
          <a:ln w="9525">
            <a:noFill/>
          </a:ln>
        </p:spPr>
        <p:txBody>
          <a:bodyPr anchor="t"/>
          <a:p>
            <a:pPr indent="0" algn="ctr">
              <a:lnSpc>
                <a:spcPct val="130000"/>
              </a:lnSpc>
            </a:pPr>
            <a:r>
              <a:rPr lang="zh-CN" altLang="en-US" sz="2000" dirty="0">
                <a:solidFill>
                  <a:srgbClr val="262626"/>
                </a:solidFill>
                <a:latin typeface="微软雅黑" panose="020B0503020204020204" pitchFamily="34" charset="-122"/>
                <a:ea typeface="微软雅黑" panose="020B0503020204020204" pitchFamily="34" charset="-122"/>
                <a:sym typeface="Arial" panose="020B0604020202090204" pitchFamily="34" charset="0"/>
              </a:rPr>
              <a:t>社会性</a:t>
            </a:r>
            <a:endParaRPr lang="zh-CN" altLang="en-US" sz="2000" dirty="0">
              <a:solidFill>
                <a:srgbClr val="262626"/>
              </a:solidFill>
              <a:latin typeface="微软雅黑" panose="020B0503020204020204" pitchFamily="34" charset="-122"/>
              <a:ea typeface="微软雅黑" panose="020B0503020204020204" pitchFamily="34" charset="-122"/>
              <a:sym typeface="Arial" panose="020B0604020202090204" pitchFamily="34" charset="0"/>
            </a:endParaRPr>
          </a:p>
        </p:txBody>
      </p:sp>
      <p:grpSp>
        <p:nvGrpSpPr>
          <p:cNvPr id="112642" name="组合 1"/>
          <p:cNvGrpSpPr/>
          <p:nvPr/>
        </p:nvGrpSpPr>
        <p:grpSpPr>
          <a:xfrm>
            <a:off x="9800590" y="170180"/>
            <a:ext cx="2383790" cy="1356360"/>
            <a:chOff x="1630837" y="2438430"/>
            <a:chExt cx="3874639" cy="2101920"/>
          </a:xfrm>
        </p:grpSpPr>
        <p:sp>
          <p:nvSpPr>
            <p:cNvPr id="24" name="圆角矩形 11"/>
            <p:cNvSpPr/>
            <p:nvPr/>
          </p:nvSpPr>
          <p:spPr>
            <a:xfrm>
              <a:off x="1630837" y="3249669"/>
              <a:ext cx="2004781" cy="479441"/>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个性与行为</a:t>
              </a:r>
              <a:endPar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112644" name="组合 10"/>
            <p:cNvGrpSpPr/>
            <p:nvPr/>
          </p:nvGrpSpPr>
          <p:grpSpPr>
            <a:xfrm>
              <a:off x="3642048" y="2438430"/>
              <a:ext cx="1863428" cy="2101920"/>
              <a:chOff x="3642048" y="2438430"/>
              <a:chExt cx="1863428" cy="2101920"/>
            </a:xfrm>
          </p:grpSpPr>
          <p:cxnSp>
            <p:nvCxnSpPr>
              <p:cNvPr id="112645" name="直接箭头连接符 33"/>
              <p:cNvCxnSpPr/>
              <p:nvPr/>
            </p:nvCxnSpPr>
            <p:spPr>
              <a:xfrm rot="-5400000">
                <a:off x="3851491" y="4175229"/>
                <a:ext cx="0" cy="234923"/>
              </a:xfrm>
              <a:prstGeom prst="straightConnector1">
                <a:avLst/>
              </a:prstGeom>
              <a:ln w="6350" cap="flat" cmpd="sng">
                <a:solidFill>
                  <a:srgbClr val="0D0D0D"/>
                </a:solidFill>
                <a:prstDash val="solid"/>
                <a:bevel/>
                <a:headEnd type="none" w="med" len="med"/>
                <a:tailEnd type="arrow" w="med" len="med"/>
              </a:ln>
            </p:spPr>
          </p:cxnSp>
          <p:grpSp>
            <p:nvGrpSpPr>
              <p:cNvPr id="112646" name="组合 68"/>
              <p:cNvGrpSpPr/>
              <p:nvPr/>
            </p:nvGrpSpPr>
            <p:grpSpPr>
              <a:xfrm>
                <a:off x="3642048" y="2438430"/>
                <a:ext cx="1863428" cy="2101920"/>
                <a:chOff x="6465456" y="4006115"/>
                <a:chExt cx="1863428" cy="2101920"/>
              </a:xfrm>
            </p:grpSpPr>
            <p:grpSp>
              <p:nvGrpSpPr>
                <p:cNvPr id="112647" name="组合 69"/>
                <p:cNvGrpSpPr/>
                <p:nvPr/>
              </p:nvGrpSpPr>
              <p:grpSpPr>
                <a:xfrm>
                  <a:off x="6465456" y="4006115"/>
                  <a:ext cx="1863428" cy="1854346"/>
                  <a:chOff x="5970476" y="1085215"/>
                  <a:chExt cx="3479594" cy="2412809"/>
                </a:xfrm>
              </p:grpSpPr>
              <p:cxnSp>
                <p:nvCxnSpPr>
                  <p:cNvPr id="112648" name="直接箭头连接符 33"/>
                  <p:cNvCxnSpPr/>
                  <p:nvPr/>
                </p:nvCxnSpPr>
                <p:spPr>
                  <a:xfrm rot="-5400000">
                    <a:off x="6315632" y="1693539"/>
                    <a:ext cx="0" cy="340862"/>
                  </a:xfrm>
                  <a:prstGeom prst="straightConnector1">
                    <a:avLst/>
                  </a:prstGeom>
                  <a:ln w="6350" cap="flat" cmpd="sng">
                    <a:solidFill>
                      <a:srgbClr val="0D0D0D"/>
                    </a:solidFill>
                    <a:prstDash val="solid"/>
                    <a:bevel/>
                    <a:headEnd type="none" w="med" len="med"/>
                    <a:tailEnd type="arrow" w="med" len="med"/>
                  </a:ln>
                </p:spPr>
              </p:cxnSp>
              <p:sp>
                <p:nvSpPr>
                  <p:cNvPr id="73" name="直接连接符 31"/>
                  <p:cNvSpPr>
                    <a:spLocks noChangeShapeType="1"/>
                  </p:cNvSpPr>
                  <p:nvPr/>
                </p:nvSpPr>
                <p:spPr bwMode="auto">
                  <a:xfrm rot="16200000" flipV="1">
                    <a:off x="5001404" y="2354119"/>
                    <a:ext cx="2284628" cy="2963"/>
                  </a:xfrm>
                  <a:prstGeom prst="line">
                    <a:avLst/>
                  </a:prstGeom>
                  <a:noFill/>
                  <a:ln w="6350">
                    <a:solidFill>
                      <a:schemeClr val="tx1">
                        <a:lumMod val="95000"/>
                        <a:lumOff val="5000"/>
                      </a:schemeClr>
                    </a:solidFill>
                    <a:bevel/>
                  </a:ln>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12650" name="直接箭头连接符 33"/>
                  <p:cNvCxnSpPr/>
                  <p:nvPr/>
                </p:nvCxnSpPr>
                <p:spPr>
                  <a:xfrm rot="-5400000">
                    <a:off x="6324523" y="2859836"/>
                    <a:ext cx="0" cy="305292"/>
                  </a:xfrm>
                  <a:prstGeom prst="straightConnector1">
                    <a:avLst/>
                  </a:prstGeom>
                  <a:ln w="6350" cap="flat" cmpd="sng">
                    <a:solidFill>
                      <a:srgbClr val="0D0D0D"/>
                    </a:solidFill>
                    <a:prstDash val="solid"/>
                    <a:bevel/>
                    <a:headEnd type="none" w="med" len="med"/>
                    <a:tailEnd type="arrow" w="med" len="med"/>
                  </a:ln>
                </p:spPr>
              </p:cxnSp>
              <p:cxnSp>
                <p:nvCxnSpPr>
                  <p:cNvPr id="112651" name="直接箭头连接符 74"/>
                  <p:cNvCxnSpPr/>
                  <p:nvPr/>
                </p:nvCxnSpPr>
                <p:spPr>
                  <a:xfrm rot="-5400000">
                    <a:off x="6315632" y="2254595"/>
                    <a:ext cx="0" cy="305294"/>
                  </a:xfrm>
                  <a:prstGeom prst="straightConnector1">
                    <a:avLst/>
                  </a:prstGeom>
                  <a:ln w="6350" cap="flat" cmpd="sng">
                    <a:solidFill>
                      <a:srgbClr val="0D0D0D"/>
                    </a:solidFill>
                    <a:prstDash val="solid"/>
                    <a:bevel/>
                    <a:headEnd type="none" w="med" len="med"/>
                    <a:tailEnd type="arrow" w="med" len="med"/>
                  </a:ln>
                </p:spPr>
              </p:cxnSp>
              <p:cxnSp>
                <p:nvCxnSpPr>
                  <p:cNvPr id="76" name="直接连接符 75"/>
                  <p:cNvCxnSpPr/>
                  <p:nvPr/>
                </p:nvCxnSpPr>
                <p:spPr>
                  <a:xfrm>
                    <a:off x="5970325" y="2407242"/>
                    <a:ext cx="260833" cy="0"/>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77" name="圆角矩形 21"/>
                  <p:cNvSpPr/>
                  <p:nvPr/>
                </p:nvSpPr>
                <p:spPr>
                  <a:xfrm>
                    <a:off x="6468278" y="1638814"/>
                    <a:ext cx="2978827"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气质</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78" name="圆角矩形 23"/>
                  <p:cNvSpPr/>
                  <p:nvPr/>
                </p:nvSpPr>
                <p:spPr>
                  <a:xfrm>
                    <a:off x="6468278" y="2194478"/>
                    <a:ext cx="2981792"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能力</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79" name="圆角矩形 24"/>
                  <p:cNvSpPr/>
                  <p:nvPr/>
                </p:nvSpPr>
                <p:spPr>
                  <a:xfrm>
                    <a:off x="6468278" y="2774931"/>
                    <a:ext cx="2975864"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性格</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80" name="圆角矩形 1"/>
                  <p:cNvSpPr/>
                  <p:nvPr/>
                </p:nvSpPr>
                <p:spPr>
                  <a:xfrm>
                    <a:off x="6468278" y="1085215"/>
                    <a:ext cx="2978827" cy="400740"/>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个性概述</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112657" name="直接箭头连接符 33"/>
                  <p:cNvCxnSpPr/>
                  <p:nvPr/>
                </p:nvCxnSpPr>
                <p:spPr>
                  <a:xfrm rot="-5400000">
                    <a:off x="6314148" y="1072175"/>
                    <a:ext cx="0" cy="426817"/>
                  </a:xfrm>
                  <a:prstGeom prst="straightConnector1">
                    <a:avLst/>
                  </a:prstGeom>
                  <a:ln w="6350" cap="flat" cmpd="sng">
                    <a:solidFill>
                      <a:srgbClr val="0D0D0D"/>
                    </a:solidFill>
                    <a:prstDash val="solid"/>
                    <a:bevel/>
                    <a:headEnd type="none" w="med" len="med"/>
                    <a:tailEnd type="arrow" w="med" len="med"/>
                  </a:ln>
                </p:spPr>
              </p:cxnSp>
            </p:grpSp>
            <p:sp>
              <p:nvSpPr>
                <p:cNvPr id="71" name="圆角矩形 24"/>
                <p:cNvSpPr/>
                <p:nvPr/>
              </p:nvSpPr>
              <p:spPr>
                <a:xfrm>
                  <a:off x="6763790" y="5706384"/>
                  <a:ext cx="1561919" cy="40165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情绪</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grpSp>
        </p:grpSp>
      </p:grpSp>
      <p:sp>
        <p:nvSpPr>
          <p:cNvPr id="112641" name="文本占位符 2"/>
          <p:cNvSpPr>
            <a:spLocks noGrp="1"/>
          </p:cNvSpPr>
          <p:nvPr/>
        </p:nvSpPr>
        <p:spPr>
          <a:xfrm>
            <a:off x="1082675" y="269875"/>
            <a:ext cx="6973888" cy="815975"/>
          </a:xfrm>
          <a:prstGeom prst="rect">
            <a:avLst/>
          </a:prstGeom>
          <a:noFill/>
          <a:ln>
            <a:noFill/>
          </a:ln>
        </p:spPr>
        <p:txBody>
          <a:bodyPr vert="horz" lIns="91440" tIns="45720" rIns="91440" bIns="45720" rtlCol="0" anchor="t">
            <a:normAutofit/>
          </a:bodyPr>
          <a:lstStyle>
            <a:lvl1pPr marL="0" indent="0" algn="l" rtl="0" eaLnBrk="1" fontAlgn="auto" latinLnBrk="0" hangingPunct="1">
              <a:lnSpc>
                <a:spcPct val="100000"/>
              </a:lnSpc>
              <a:spcBef>
                <a:spcPts val="0"/>
              </a:spcBef>
              <a:spcAft>
                <a:spcPct val="0"/>
              </a:spcAft>
              <a:buFont typeface="Arial" panose="020B0604020202090204" pitchFamily="34" charset="0"/>
              <a:buNone/>
              <a:defRPr sz="3200" kern="1200">
                <a:solidFill>
                  <a:schemeClr val="tx1">
                    <a:lumMod val="85000"/>
                    <a:lumOff val="15000"/>
                  </a:schemeClr>
                </a:solidFill>
                <a:latin typeface="方正清刻本悦宋简体" panose="02000000000000000000" charset="-122"/>
                <a:ea typeface="方正清刻本悦宋简体" panose="02000000000000000000" charset="-122"/>
                <a:cs typeface="+mn-cs"/>
              </a:defRPr>
            </a:lvl1pPr>
            <a:lvl2pPr marL="457200" indent="0" algn="l" rtl="0" fontAlgn="base">
              <a:lnSpc>
                <a:spcPct val="90000"/>
              </a:lnSpc>
              <a:spcBef>
                <a:spcPts val="500"/>
              </a:spcBef>
              <a:spcAft>
                <a:spcPct val="0"/>
              </a:spcAft>
              <a:buFont typeface="Arial" panose="020B0604020202090204" pitchFamily="34" charset="0"/>
              <a:buNone/>
              <a:defRPr sz="2400" kern="1200">
                <a:solidFill>
                  <a:schemeClr val="tx1"/>
                </a:solidFill>
                <a:latin typeface="+mn-lt"/>
                <a:ea typeface="+mn-ea"/>
                <a:cs typeface="+mn-cs"/>
              </a:defRPr>
            </a:lvl2pPr>
            <a:lvl3pPr marL="914400" indent="0" algn="l" rtl="0" fontAlgn="base">
              <a:lnSpc>
                <a:spcPct val="90000"/>
              </a:lnSpc>
              <a:spcBef>
                <a:spcPts val="500"/>
              </a:spcBef>
              <a:spcAft>
                <a:spcPct val="0"/>
              </a:spcAft>
              <a:buFont typeface="Arial" panose="020B0604020202090204" pitchFamily="34" charset="0"/>
              <a:buNone/>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fontAlgn="base">
              <a:spcBef>
                <a:spcPct val="0"/>
              </a:spcBef>
            </a:pPr>
            <a:r>
              <a:rPr lang="en-US" altLang="zh-CN" kern="1200" dirty="0">
                <a:solidFill>
                  <a:schemeClr val="tx1">
                    <a:lumMod val="85000"/>
                    <a:lumOff val="15000"/>
                  </a:schemeClr>
                </a:solidFill>
                <a:cs typeface="+mn-cs"/>
              </a:rPr>
              <a:t>2.4.1 </a:t>
            </a:r>
            <a:r>
              <a:rPr lang="zh-CN" altLang="en-US" kern="1200" dirty="0">
                <a:solidFill>
                  <a:schemeClr val="tx1">
                    <a:lumMod val="85000"/>
                    <a:lumOff val="15000"/>
                  </a:schemeClr>
                </a:solidFill>
                <a:cs typeface="+mn-cs"/>
              </a:rPr>
              <a:t>个性概述</a:t>
            </a:r>
            <a:endParaRPr lang="zh-CN" altLang="en-US" kern="1200" dirty="0">
              <a:solidFill>
                <a:schemeClr val="tx1">
                  <a:lumMod val="85000"/>
                  <a:lumOff val="15000"/>
                </a:schemeClr>
              </a:solidFill>
              <a:cs typeface="+mn-cs"/>
            </a:endParaRPr>
          </a:p>
        </p:txBody>
      </p:sp>
      <p:sp>
        <p:nvSpPr>
          <p:cNvPr id="2" name="文本框 1"/>
          <p:cNvSpPr txBox="1"/>
          <p:nvPr/>
        </p:nvSpPr>
        <p:spPr>
          <a:xfrm>
            <a:off x="-19050" y="-52705"/>
            <a:ext cx="2540000" cy="368300"/>
          </a:xfrm>
          <a:prstGeom prst="rect">
            <a:avLst/>
          </a:prstGeom>
          <a:noFill/>
        </p:spPr>
        <p:txBody>
          <a:bodyPr wrap="square" rtlCol="0" anchor="t">
            <a:spAutoFit/>
          </a:bodyPr>
          <a:p>
            <a:r>
              <a:rPr lang="zh-CN" altLang="en-US"/>
              <a:t>2.4.1.2 个性的特征</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文本占位符 1"/>
          <p:cNvSpPr>
            <a:spLocks noGrp="1"/>
          </p:cNvSpPr>
          <p:nvPr>
            <p:ph type="body" idx="1"/>
          </p:nvPr>
        </p:nvSpPr>
        <p:spPr>
          <a:xfrm>
            <a:off x="892175" y="1231900"/>
            <a:ext cx="10515600" cy="5343525"/>
          </a:xfrm>
          <a:noFill/>
          <a:ln>
            <a:noFill/>
          </a:ln>
        </p:spPr>
        <p:txBody>
          <a:bodyPr lIns="91440" tIns="45720" rIns="91440" bIns="45720" anchor="t">
            <a:normAutofit/>
          </a:bodyPr>
          <a:p>
            <a:pPr eaLnBrk="1" hangingPunct="1">
              <a:lnSpc>
                <a:spcPct val="150000"/>
              </a:lnSpc>
              <a:spcBef>
                <a:spcPct val="0"/>
              </a:spcBef>
            </a:pPr>
            <a:r>
              <a:rPr lang="zh-CN" altLang="en-US" sz="2000" kern="1200" dirty="0">
                <a:latin typeface="+mn-lt"/>
                <a:ea typeface="+mn-ea"/>
                <a:cs typeface="+mn-cs"/>
              </a:rPr>
              <a:t>人脑对客观事物综合整体的反映是（ ）</a:t>
            </a:r>
            <a:endParaRPr lang="zh-CN" altLang="en-US" sz="2000" kern="1200" dirty="0">
              <a:latin typeface="+mn-lt"/>
              <a:ea typeface="+mn-ea"/>
              <a:cs typeface="+mn-cs"/>
            </a:endParaRPr>
          </a:p>
          <a:p>
            <a:pPr eaLnBrk="1" hangingPunct="1">
              <a:lnSpc>
                <a:spcPct val="150000"/>
              </a:lnSpc>
              <a:spcBef>
                <a:spcPct val="0"/>
              </a:spcBef>
            </a:pPr>
            <a:r>
              <a:rPr lang="zh-CN" altLang="en-US" sz="2000" kern="1200" dirty="0">
                <a:latin typeface="+mn-lt"/>
                <a:ea typeface="+mn-ea"/>
                <a:cs typeface="+mn-cs"/>
              </a:rPr>
              <a:t>A:感觉</a:t>
            </a:r>
            <a:endParaRPr lang="zh-CN" altLang="en-US" sz="2000" kern="1200" dirty="0">
              <a:latin typeface="+mn-lt"/>
              <a:ea typeface="+mn-ea"/>
              <a:cs typeface="+mn-cs"/>
            </a:endParaRPr>
          </a:p>
          <a:p>
            <a:pPr eaLnBrk="1" hangingPunct="1">
              <a:lnSpc>
                <a:spcPct val="150000"/>
              </a:lnSpc>
              <a:spcBef>
                <a:spcPct val="0"/>
              </a:spcBef>
            </a:pPr>
            <a:r>
              <a:rPr lang="zh-CN" altLang="en-US" sz="2000" kern="1200" dirty="0">
                <a:latin typeface="+mn-lt"/>
                <a:ea typeface="+mn-ea"/>
                <a:cs typeface="+mn-cs"/>
              </a:rPr>
              <a:t>B:知觉 </a:t>
            </a:r>
            <a:endParaRPr lang="zh-CN" altLang="en-US" sz="2000" kern="1200" dirty="0">
              <a:latin typeface="+mn-lt"/>
              <a:ea typeface="+mn-ea"/>
              <a:cs typeface="+mn-cs"/>
            </a:endParaRPr>
          </a:p>
          <a:p>
            <a:pPr eaLnBrk="1" hangingPunct="1">
              <a:lnSpc>
                <a:spcPct val="150000"/>
              </a:lnSpc>
              <a:spcBef>
                <a:spcPct val="0"/>
              </a:spcBef>
            </a:pPr>
            <a:r>
              <a:rPr lang="zh-CN" altLang="en-US" sz="2000" kern="1200" dirty="0">
                <a:latin typeface="+mn-lt"/>
                <a:ea typeface="+mn-ea"/>
                <a:cs typeface="+mn-cs"/>
              </a:rPr>
              <a:t>C:社会知觉</a:t>
            </a:r>
            <a:endParaRPr lang="zh-CN" altLang="en-US" sz="2000" kern="1200" dirty="0">
              <a:latin typeface="+mn-lt"/>
              <a:ea typeface="+mn-ea"/>
              <a:cs typeface="+mn-cs"/>
            </a:endParaRPr>
          </a:p>
          <a:p>
            <a:pPr eaLnBrk="1" hangingPunct="1">
              <a:lnSpc>
                <a:spcPct val="150000"/>
              </a:lnSpc>
              <a:spcBef>
                <a:spcPct val="0"/>
              </a:spcBef>
            </a:pPr>
            <a:r>
              <a:rPr lang="zh-CN" altLang="en-US" sz="2000" kern="1200" dirty="0">
                <a:latin typeface="+mn-lt"/>
                <a:ea typeface="+mn-ea"/>
                <a:cs typeface="+mn-cs"/>
              </a:rPr>
              <a:t>D:自我知觉   </a:t>
            </a:r>
            <a:endParaRPr lang="zh-CN" altLang="en-US" sz="2000" kern="1200" dirty="0">
              <a:latin typeface="+mn-lt"/>
              <a:ea typeface="+mn-ea"/>
              <a:cs typeface="+mn-cs"/>
            </a:endParaRPr>
          </a:p>
          <a:p>
            <a:pPr eaLnBrk="1" hangingPunct="1">
              <a:lnSpc>
                <a:spcPct val="150000"/>
              </a:lnSpc>
              <a:spcBef>
                <a:spcPct val="0"/>
              </a:spcBef>
            </a:pPr>
            <a:endParaRPr lang="zh-CN" altLang="en-US" sz="2000" kern="1200" dirty="0">
              <a:latin typeface="+mn-lt"/>
              <a:ea typeface="+mn-ea"/>
              <a:cs typeface="+mn-cs"/>
            </a:endParaRPr>
          </a:p>
        </p:txBody>
      </p:sp>
      <p:sp>
        <p:nvSpPr>
          <p:cNvPr id="3" name="标题 2"/>
          <p:cNvSpPr>
            <a:spLocks noGrp="1"/>
          </p:cNvSpPr>
          <p:nvPr>
            <p:ph type="title" idx="4294967295"/>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defTabSz="914400">
              <a:buClrTx/>
              <a:buSzTx/>
              <a:buFontTx/>
              <a:defRPr/>
            </a:pPr>
            <a:r>
              <a:rPr lang="en-US" altLang="zh-CN" sz="36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真题再现</a:t>
            </a:r>
            <a:endParaRPr lang="en-US" altLang="zh-CN" sz="36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文本占位符 1"/>
          <p:cNvSpPr>
            <a:spLocks noGrp="1"/>
          </p:cNvSpPr>
          <p:nvPr>
            <p:ph type="body"/>
          </p:nvPr>
        </p:nvSpPr>
        <p:spPr>
          <a:xfrm>
            <a:off x="892175" y="1231900"/>
            <a:ext cx="10515600" cy="5343525"/>
          </a:xfrm>
          <a:prstGeom prst="rect">
            <a:avLst/>
          </a:prstGeom>
          <a:noFill/>
          <a:ln w="9525">
            <a:noFill/>
          </a:ln>
        </p:spPr>
        <p:txBody>
          <a:bodyPr anchor="t"/>
          <a:p>
            <a:pPr marL="0" indent="0" eaLnBrk="1" hangingPunct="1">
              <a:lnSpc>
                <a:spcPct val="150000"/>
              </a:lnSpc>
              <a:spcBef>
                <a:spcPct val="0"/>
              </a:spcBef>
              <a:buNone/>
            </a:pPr>
            <a:r>
              <a:rPr lang="zh-CN" altLang="en-US" sz="2000" dirty="0"/>
              <a:t>人的个性具有的特征有（   ）</a:t>
            </a:r>
            <a:endParaRPr lang="zh-CN" altLang="en-US" sz="2000" dirty="0"/>
          </a:p>
          <a:p>
            <a:pPr marL="0" indent="0" eaLnBrk="1" hangingPunct="1">
              <a:lnSpc>
                <a:spcPct val="150000"/>
              </a:lnSpc>
              <a:spcBef>
                <a:spcPct val="0"/>
              </a:spcBef>
              <a:buNone/>
            </a:pPr>
            <a:r>
              <a:rPr lang="zh-CN" altLang="en-US" sz="2000" dirty="0"/>
              <a:t>A:差异性</a:t>
            </a:r>
            <a:endParaRPr lang="zh-CN" altLang="en-US" sz="2000" dirty="0"/>
          </a:p>
          <a:p>
            <a:pPr marL="0" indent="0" eaLnBrk="1" hangingPunct="1">
              <a:lnSpc>
                <a:spcPct val="150000"/>
              </a:lnSpc>
              <a:spcBef>
                <a:spcPct val="0"/>
              </a:spcBef>
              <a:buNone/>
            </a:pPr>
            <a:r>
              <a:rPr lang="zh-CN" altLang="en-US" sz="2000" dirty="0"/>
              <a:t>B:倾向性</a:t>
            </a:r>
            <a:endParaRPr lang="zh-CN" altLang="en-US" sz="2000" dirty="0"/>
          </a:p>
          <a:p>
            <a:pPr marL="0" indent="0" eaLnBrk="1" hangingPunct="1">
              <a:lnSpc>
                <a:spcPct val="150000"/>
              </a:lnSpc>
              <a:spcBef>
                <a:spcPct val="0"/>
              </a:spcBef>
              <a:buNone/>
            </a:pPr>
            <a:r>
              <a:rPr lang="zh-CN" altLang="en-US" sz="2000" dirty="0"/>
              <a:t>C:稳定性</a:t>
            </a:r>
            <a:endParaRPr lang="zh-CN" altLang="en-US" sz="2000" dirty="0"/>
          </a:p>
          <a:p>
            <a:pPr marL="0" indent="0" eaLnBrk="1" hangingPunct="1">
              <a:lnSpc>
                <a:spcPct val="150000"/>
              </a:lnSpc>
              <a:spcBef>
                <a:spcPct val="0"/>
              </a:spcBef>
              <a:buNone/>
            </a:pPr>
            <a:r>
              <a:rPr lang="zh-CN" altLang="en-US" sz="2000" dirty="0"/>
              <a:t>D:整体性</a:t>
            </a:r>
            <a:endParaRPr lang="zh-CN" altLang="en-US" sz="2000" dirty="0"/>
          </a:p>
          <a:p>
            <a:pPr marL="0" indent="0" eaLnBrk="1" hangingPunct="1">
              <a:lnSpc>
                <a:spcPct val="150000"/>
              </a:lnSpc>
              <a:spcBef>
                <a:spcPct val="0"/>
              </a:spcBef>
              <a:buNone/>
            </a:pPr>
            <a:r>
              <a:rPr lang="zh-CN" altLang="en-US" sz="2000" dirty="0"/>
              <a:t>E:社会性</a:t>
            </a:r>
            <a:endParaRPr lang="zh-CN" altLang="en-US" sz="2000" dirty="0"/>
          </a:p>
        </p:txBody>
      </p:sp>
      <p:sp>
        <p:nvSpPr>
          <p:cNvPr id="114690" name="标题 2"/>
          <p:cNvSpPr>
            <a:spLocks noGrp="1"/>
          </p:cNvSpPr>
          <p:nvPr>
            <p:ph type="title"/>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chor="t">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defTabSz="914400">
              <a:buClrTx/>
              <a:buSzTx/>
              <a:buFontTx/>
              <a:defRPr/>
            </a:pPr>
            <a:r>
              <a:rPr lang="en-US" altLang="zh-CN" sz="36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真题再现</a:t>
            </a:r>
            <a:endParaRPr lang="en-US" altLang="zh-CN" sz="36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文本占位符 1"/>
          <p:cNvSpPr>
            <a:spLocks noGrp="1"/>
          </p:cNvSpPr>
          <p:nvPr>
            <p:ph type="body"/>
          </p:nvPr>
        </p:nvSpPr>
        <p:spPr>
          <a:xfrm>
            <a:off x="892175" y="1231900"/>
            <a:ext cx="10515600" cy="5343525"/>
          </a:xfrm>
          <a:prstGeom prst="rect">
            <a:avLst/>
          </a:prstGeom>
          <a:noFill/>
          <a:ln w="9525">
            <a:noFill/>
          </a:ln>
        </p:spPr>
        <p:txBody>
          <a:bodyPr anchor="t"/>
          <a:p>
            <a:pPr marL="0" indent="0" eaLnBrk="1" hangingPunct="1">
              <a:lnSpc>
                <a:spcPct val="150000"/>
              </a:lnSpc>
              <a:spcBef>
                <a:spcPct val="0"/>
              </a:spcBef>
              <a:buNone/>
            </a:pPr>
            <a:r>
              <a:rPr lang="zh-CN" altLang="en-US" sz="2000" dirty="0"/>
              <a:t>人的个性具有的特征有（）</a:t>
            </a:r>
            <a:endParaRPr lang="zh-CN" altLang="en-US" sz="2000" dirty="0"/>
          </a:p>
          <a:p>
            <a:pPr marL="0" indent="0" eaLnBrk="1" hangingPunct="1">
              <a:lnSpc>
                <a:spcPct val="150000"/>
              </a:lnSpc>
              <a:spcBef>
                <a:spcPct val="0"/>
              </a:spcBef>
              <a:buNone/>
            </a:pPr>
            <a:r>
              <a:rPr lang="zh-CN" altLang="en-US" sz="2000" dirty="0"/>
              <a:t>A:差异性</a:t>
            </a:r>
            <a:endParaRPr lang="zh-CN" altLang="en-US" sz="2000" dirty="0"/>
          </a:p>
          <a:p>
            <a:pPr marL="0" indent="0" eaLnBrk="1" hangingPunct="1">
              <a:lnSpc>
                <a:spcPct val="150000"/>
              </a:lnSpc>
              <a:spcBef>
                <a:spcPct val="0"/>
              </a:spcBef>
              <a:buNone/>
            </a:pPr>
            <a:r>
              <a:rPr lang="zh-CN" altLang="en-US" sz="2000" dirty="0"/>
              <a:t>B:倾向性</a:t>
            </a:r>
            <a:endParaRPr lang="zh-CN" altLang="en-US" sz="2000" dirty="0"/>
          </a:p>
          <a:p>
            <a:pPr marL="0" indent="0" eaLnBrk="1" hangingPunct="1">
              <a:lnSpc>
                <a:spcPct val="150000"/>
              </a:lnSpc>
              <a:spcBef>
                <a:spcPct val="0"/>
              </a:spcBef>
              <a:buNone/>
            </a:pPr>
            <a:r>
              <a:rPr lang="zh-CN" altLang="en-US" sz="2000" dirty="0"/>
              <a:t>C:稳定性</a:t>
            </a:r>
            <a:endParaRPr lang="zh-CN" altLang="en-US" sz="2000" dirty="0"/>
          </a:p>
          <a:p>
            <a:pPr marL="0" indent="0" eaLnBrk="1" hangingPunct="1">
              <a:lnSpc>
                <a:spcPct val="150000"/>
              </a:lnSpc>
              <a:spcBef>
                <a:spcPct val="0"/>
              </a:spcBef>
              <a:buNone/>
            </a:pPr>
            <a:r>
              <a:rPr lang="zh-CN" altLang="en-US" sz="2000" dirty="0"/>
              <a:t>D:整体性</a:t>
            </a:r>
            <a:endParaRPr lang="zh-CN" altLang="en-US" sz="2000" dirty="0"/>
          </a:p>
          <a:p>
            <a:pPr marL="0" indent="0" eaLnBrk="1" hangingPunct="1">
              <a:lnSpc>
                <a:spcPct val="150000"/>
              </a:lnSpc>
              <a:spcBef>
                <a:spcPct val="0"/>
              </a:spcBef>
              <a:buNone/>
            </a:pPr>
            <a:r>
              <a:rPr lang="zh-CN" altLang="en-US" sz="2000" dirty="0"/>
              <a:t>E:社会性</a:t>
            </a:r>
            <a:endParaRPr lang="zh-CN" altLang="en-US" sz="2000" dirty="0"/>
          </a:p>
          <a:p>
            <a:pPr marL="0" indent="0" eaLnBrk="1" hangingPunct="1">
              <a:lnSpc>
                <a:spcPct val="150000"/>
              </a:lnSpc>
              <a:spcBef>
                <a:spcPct val="0"/>
              </a:spcBef>
              <a:buNone/>
            </a:pPr>
            <a:r>
              <a:rPr lang="zh-CN" altLang="en-US" sz="2000" dirty="0"/>
              <a:t>答案：ABCDE</a:t>
            </a:r>
            <a:endParaRPr lang="zh-CN" altLang="en-US" sz="2000" dirty="0"/>
          </a:p>
          <a:p>
            <a:pPr marL="0" indent="0" eaLnBrk="1" hangingPunct="1">
              <a:lnSpc>
                <a:spcPct val="150000"/>
              </a:lnSpc>
              <a:spcBef>
                <a:spcPct val="0"/>
              </a:spcBef>
              <a:buNone/>
            </a:pPr>
            <a:r>
              <a:rPr lang="zh-CN" altLang="en-US" sz="2000" dirty="0"/>
              <a:t>解析：个性的特征 （1）差异性 （2）倾向性 （3）稳定性 （4）整体性 （5）社会性。</a:t>
            </a:r>
            <a:endParaRPr lang="zh-CN" altLang="en-US" sz="2000" dirty="0"/>
          </a:p>
        </p:txBody>
      </p:sp>
      <p:sp>
        <p:nvSpPr>
          <p:cNvPr id="115714" name="标题 2"/>
          <p:cNvSpPr>
            <a:spLocks noGrp="1"/>
          </p:cNvSpPr>
          <p:nvPr>
            <p:ph type="title"/>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chor="t">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defTabSz="914400">
              <a:buClrTx/>
              <a:buSzTx/>
              <a:buFontTx/>
              <a:defRPr/>
            </a:pPr>
            <a:r>
              <a:rPr lang="en-US" altLang="zh-CN" sz="36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真题再现</a:t>
            </a:r>
            <a:endParaRPr lang="en-US" altLang="zh-CN" sz="36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6738" name="组合 1"/>
          <p:cNvGrpSpPr/>
          <p:nvPr/>
        </p:nvGrpSpPr>
        <p:grpSpPr>
          <a:xfrm>
            <a:off x="61595" y="2438083"/>
            <a:ext cx="3875088" cy="2101850"/>
            <a:chOff x="1630837" y="2438430"/>
            <a:chExt cx="3874639" cy="2101920"/>
          </a:xfrm>
          <a:solidFill>
            <a:schemeClr val="accent1">
              <a:lumMod val="20000"/>
              <a:lumOff val="80000"/>
            </a:schemeClr>
          </a:solidFill>
        </p:grpSpPr>
        <p:sp>
          <p:nvSpPr>
            <p:cNvPr id="24" name="圆角矩形 11"/>
            <p:cNvSpPr/>
            <p:nvPr/>
          </p:nvSpPr>
          <p:spPr>
            <a:xfrm>
              <a:off x="1630837" y="3249669"/>
              <a:ext cx="2004781" cy="479441"/>
            </a:xfrm>
            <a:prstGeom prst="roundRect">
              <a:avLst/>
            </a:prstGeom>
            <a:grp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个性与行为</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116740" name="组合 10"/>
            <p:cNvGrpSpPr/>
            <p:nvPr/>
          </p:nvGrpSpPr>
          <p:grpSpPr>
            <a:xfrm>
              <a:off x="3642048" y="2438430"/>
              <a:ext cx="1863428" cy="2101920"/>
              <a:chOff x="3642048" y="2438430"/>
              <a:chExt cx="1863428" cy="2101920"/>
            </a:xfrm>
            <a:grpFill/>
          </p:grpSpPr>
          <p:cxnSp>
            <p:nvCxnSpPr>
              <p:cNvPr id="116741" name="直接箭头连接符 33"/>
              <p:cNvCxnSpPr/>
              <p:nvPr/>
            </p:nvCxnSpPr>
            <p:spPr>
              <a:xfrm rot="-5400000">
                <a:off x="3851491" y="4175229"/>
                <a:ext cx="0" cy="234923"/>
              </a:xfrm>
              <a:prstGeom prst="straightConnector1">
                <a:avLst/>
              </a:prstGeom>
              <a:grpFill/>
              <a:ln w="6350" cap="flat" cmpd="sng">
                <a:solidFill>
                  <a:srgbClr val="0D0D0D"/>
                </a:solidFill>
                <a:prstDash val="solid"/>
                <a:bevel/>
                <a:headEnd type="none" w="med" len="med"/>
                <a:tailEnd type="arrow" w="med" len="med"/>
              </a:ln>
            </p:spPr>
          </p:cxnSp>
          <p:grpSp>
            <p:nvGrpSpPr>
              <p:cNvPr id="116742" name="组合 68"/>
              <p:cNvGrpSpPr/>
              <p:nvPr/>
            </p:nvGrpSpPr>
            <p:grpSpPr>
              <a:xfrm>
                <a:off x="3642048" y="2438430"/>
                <a:ext cx="1863428" cy="2101920"/>
                <a:chOff x="6465456" y="4006115"/>
                <a:chExt cx="1863428" cy="2101920"/>
              </a:xfrm>
              <a:grpFill/>
            </p:grpSpPr>
            <p:grpSp>
              <p:nvGrpSpPr>
                <p:cNvPr id="116743" name="组合 69"/>
                <p:cNvGrpSpPr/>
                <p:nvPr/>
              </p:nvGrpSpPr>
              <p:grpSpPr>
                <a:xfrm>
                  <a:off x="6465456" y="4006115"/>
                  <a:ext cx="1863428" cy="1854346"/>
                  <a:chOff x="5970476" y="1085215"/>
                  <a:chExt cx="3479594" cy="2412809"/>
                </a:xfrm>
                <a:grpFill/>
              </p:grpSpPr>
              <p:cxnSp>
                <p:nvCxnSpPr>
                  <p:cNvPr id="116744" name="直接箭头连接符 33"/>
                  <p:cNvCxnSpPr/>
                  <p:nvPr/>
                </p:nvCxnSpPr>
                <p:spPr>
                  <a:xfrm rot="-5400000">
                    <a:off x="6315632" y="1693539"/>
                    <a:ext cx="0" cy="340862"/>
                  </a:xfrm>
                  <a:prstGeom prst="straightConnector1">
                    <a:avLst/>
                  </a:prstGeom>
                  <a:grpFill/>
                  <a:ln w="6350" cap="flat" cmpd="sng">
                    <a:solidFill>
                      <a:srgbClr val="0D0D0D"/>
                    </a:solidFill>
                    <a:prstDash val="solid"/>
                    <a:bevel/>
                    <a:headEnd type="none" w="med" len="med"/>
                    <a:tailEnd type="arrow" w="med" len="med"/>
                  </a:ln>
                </p:spPr>
              </p:cxnSp>
              <p:sp>
                <p:nvSpPr>
                  <p:cNvPr id="73" name="直接连接符 31"/>
                  <p:cNvSpPr>
                    <a:spLocks noChangeShapeType="1"/>
                  </p:cNvSpPr>
                  <p:nvPr/>
                </p:nvSpPr>
                <p:spPr bwMode="auto">
                  <a:xfrm rot="16200000" flipV="1">
                    <a:off x="5001404" y="2354119"/>
                    <a:ext cx="2284628" cy="2963"/>
                  </a:xfrm>
                  <a:prstGeom prst="line">
                    <a:avLst/>
                  </a:prstGeom>
                  <a:grpFill/>
                  <a:ln w="6350">
                    <a:solidFill>
                      <a:schemeClr val="tx1">
                        <a:lumMod val="95000"/>
                        <a:lumOff val="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16746" name="直接箭头连接符 33"/>
                  <p:cNvCxnSpPr/>
                  <p:nvPr/>
                </p:nvCxnSpPr>
                <p:spPr>
                  <a:xfrm rot="-5400000">
                    <a:off x="6324523" y="2859836"/>
                    <a:ext cx="0" cy="305292"/>
                  </a:xfrm>
                  <a:prstGeom prst="straightConnector1">
                    <a:avLst/>
                  </a:prstGeom>
                  <a:grpFill/>
                  <a:ln w="6350" cap="flat" cmpd="sng">
                    <a:solidFill>
                      <a:srgbClr val="0D0D0D"/>
                    </a:solidFill>
                    <a:prstDash val="solid"/>
                    <a:bevel/>
                    <a:headEnd type="none" w="med" len="med"/>
                    <a:tailEnd type="arrow" w="med" len="med"/>
                  </a:ln>
                </p:spPr>
              </p:cxnSp>
              <p:cxnSp>
                <p:nvCxnSpPr>
                  <p:cNvPr id="116747" name="直接箭头连接符 74"/>
                  <p:cNvCxnSpPr/>
                  <p:nvPr/>
                </p:nvCxnSpPr>
                <p:spPr>
                  <a:xfrm rot="-5400000">
                    <a:off x="6315632" y="2254595"/>
                    <a:ext cx="0" cy="305294"/>
                  </a:xfrm>
                  <a:prstGeom prst="straightConnector1">
                    <a:avLst/>
                  </a:prstGeom>
                  <a:grpFill/>
                  <a:ln w="6350" cap="flat" cmpd="sng">
                    <a:solidFill>
                      <a:srgbClr val="0D0D0D"/>
                    </a:solidFill>
                    <a:prstDash val="solid"/>
                    <a:bevel/>
                    <a:headEnd type="none" w="med" len="med"/>
                    <a:tailEnd type="arrow" w="med" len="med"/>
                  </a:ln>
                </p:spPr>
              </p:cxnSp>
              <p:cxnSp>
                <p:nvCxnSpPr>
                  <p:cNvPr id="76" name="直接连接符 75"/>
                  <p:cNvCxnSpPr/>
                  <p:nvPr/>
                </p:nvCxnSpPr>
                <p:spPr>
                  <a:xfrm>
                    <a:off x="5970325" y="2407242"/>
                    <a:ext cx="260833" cy="0"/>
                  </a:xfrm>
                  <a:prstGeom prst="line">
                    <a:avLst/>
                  </a:prstGeom>
                  <a:grp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77" name="圆角矩形 21"/>
                  <p:cNvSpPr/>
                  <p:nvPr/>
                </p:nvSpPr>
                <p:spPr>
                  <a:xfrm>
                    <a:off x="6468278" y="1638814"/>
                    <a:ext cx="2978827" cy="400740"/>
                  </a:xfrm>
                  <a:prstGeom prst="roundRect">
                    <a:avLst/>
                  </a:prstGeom>
                  <a:grp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气质</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78" name="圆角矩形 23"/>
                  <p:cNvSpPr/>
                  <p:nvPr/>
                </p:nvSpPr>
                <p:spPr>
                  <a:xfrm>
                    <a:off x="6468278" y="2194478"/>
                    <a:ext cx="2981792" cy="400740"/>
                  </a:xfrm>
                  <a:prstGeom prst="roundRect">
                    <a:avLst/>
                  </a:prstGeom>
                  <a:grp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能力</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79" name="圆角矩形 24"/>
                  <p:cNvSpPr/>
                  <p:nvPr/>
                </p:nvSpPr>
                <p:spPr>
                  <a:xfrm>
                    <a:off x="6468278" y="2774931"/>
                    <a:ext cx="2975864" cy="400740"/>
                  </a:xfrm>
                  <a:prstGeom prst="roundRect">
                    <a:avLst/>
                  </a:prstGeom>
                  <a:grp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性格</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80" name="圆角矩形 1"/>
                  <p:cNvSpPr/>
                  <p:nvPr/>
                </p:nvSpPr>
                <p:spPr>
                  <a:xfrm>
                    <a:off x="6468278" y="1085215"/>
                    <a:ext cx="2978827"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个性概述</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116753" name="直接箭头连接符 33"/>
                  <p:cNvCxnSpPr/>
                  <p:nvPr/>
                </p:nvCxnSpPr>
                <p:spPr>
                  <a:xfrm rot="-5400000">
                    <a:off x="6314148" y="1072175"/>
                    <a:ext cx="0" cy="426817"/>
                  </a:xfrm>
                  <a:prstGeom prst="straightConnector1">
                    <a:avLst/>
                  </a:prstGeom>
                  <a:grpFill/>
                  <a:ln w="6350" cap="flat" cmpd="sng">
                    <a:solidFill>
                      <a:srgbClr val="0D0D0D"/>
                    </a:solidFill>
                    <a:prstDash val="solid"/>
                    <a:bevel/>
                    <a:headEnd type="none" w="med" len="med"/>
                    <a:tailEnd type="arrow" w="med" len="med"/>
                  </a:ln>
                </p:spPr>
              </p:cxnSp>
            </p:grpSp>
            <p:sp>
              <p:nvSpPr>
                <p:cNvPr id="71" name="圆角矩形 24"/>
                <p:cNvSpPr/>
                <p:nvPr/>
              </p:nvSpPr>
              <p:spPr>
                <a:xfrm>
                  <a:off x="6763790" y="5706384"/>
                  <a:ext cx="1561919" cy="401651"/>
                </a:xfrm>
                <a:prstGeom prst="roundRect">
                  <a:avLst/>
                </a:prstGeom>
                <a:grp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情绪</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grpSp>
        </p:grpSp>
      </p:grpSp>
      <p:sp>
        <p:nvSpPr>
          <p:cNvPr id="25" name="文本框 9"/>
          <p:cNvSpPr txBox="1"/>
          <p:nvPr/>
        </p:nvSpPr>
        <p:spPr>
          <a:xfrm>
            <a:off x="5026025" y="4608513"/>
            <a:ext cx="6289675" cy="398780"/>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en-US" altLang="zh-CN"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4.</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一个人自然特征和精神风貌的集中体现。     </a:t>
            </a:r>
            <a:r>
              <a:rPr kumimoji="0" lang="en-US" altLang="zh-CN"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      】</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26" name="文本框 9"/>
          <p:cNvSpPr txBox="1"/>
          <p:nvPr/>
        </p:nvSpPr>
        <p:spPr>
          <a:xfrm>
            <a:off x="5026025" y="3832225"/>
            <a:ext cx="6804025" cy="70675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en-US" altLang="zh-CN"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3.</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一个人顺利完成某种活动而在主观方面所具备的心理特征。</a:t>
            </a:r>
            <a:endParaRPr kumimoji="0" lang="en-US" altLang="zh-CN"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en-US" altLang="zh-CN"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                                                                                【     </a:t>
            </a:r>
            <a:r>
              <a:rPr kumimoji="0" lang="en-US" altLang="zh-CN"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 </a:t>
            </a:r>
            <a:r>
              <a:rPr kumimoji="0" lang="en-US" altLang="zh-CN"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27" name="文本框 9"/>
          <p:cNvSpPr txBox="1"/>
          <p:nvPr/>
        </p:nvSpPr>
        <p:spPr>
          <a:xfrm>
            <a:off x="5026025" y="2105025"/>
            <a:ext cx="6289675" cy="70675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en-US" altLang="zh-CN"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1.</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一个人最重要、最为显著的心理特征，是一个人对现实的稳定的态度。                                                </a:t>
            </a:r>
            <a:r>
              <a:rPr kumimoji="0" lang="en-US" altLang="zh-CN"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     】</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28" name="文本框 9"/>
          <p:cNvSpPr txBox="1"/>
          <p:nvPr/>
        </p:nvSpPr>
        <p:spPr>
          <a:xfrm>
            <a:off x="5026025" y="3074988"/>
            <a:ext cx="6289675" cy="70675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en-US" altLang="zh-CN"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2.</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个体受到某种刺激之后所产生的一种身心激动的状态。                                   </a:t>
            </a:r>
            <a:endParaRPr kumimoji="0" lang="en-US" altLang="zh-CN"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en-US" altLang="zh-CN"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                                                                                【      】</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29" name="文本框 9"/>
          <p:cNvSpPr txBox="1"/>
          <p:nvPr/>
        </p:nvSpPr>
        <p:spPr>
          <a:xfrm>
            <a:off x="5026025" y="1470025"/>
            <a:ext cx="3740150" cy="398463"/>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zh-CN" altLang="en-US" sz="2000" b="1"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判断下列语句在描述哪一概念？</a:t>
            </a:r>
            <a:endParaRPr kumimoji="0" lang="zh-CN" altLang="en-US" sz="2000" b="1"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112641" name="文本占位符 2"/>
          <p:cNvSpPr>
            <a:spLocks noGrp="1"/>
          </p:cNvSpPr>
          <p:nvPr>
            <p:ph type="body" idx="13"/>
          </p:nvPr>
        </p:nvSpPr>
        <p:spPr>
          <a:xfrm>
            <a:off x="1082675" y="269875"/>
            <a:ext cx="6973888" cy="815975"/>
          </a:xfrm>
          <a:noFill/>
          <a:ln>
            <a:noFill/>
          </a:ln>
        </p:spPr>
        <p:txBody>
          <a:bodyPr lIns="91440" tIns="45720" rIns="91440" bIns="45720" anchor="t"/>
          <a:p>
            <a:pPr fontAlgn="base">
              <a:spcBef>
                <a:spcPct val="0"/>
              </a:spcBef>
            </a:pPr>
            <a:r>
              <a:rPr lang="en-US" altLang="zh-CN" kern="1200" dirty="0">
                <a:solidFill>
                  <a:schemeClr val="tx1">
                    <a:lumMod val="85000"/>
                    <a:lumOff val="15000"/>
                  </a:schemeClr>
                </a:solidFill>
                <a:cs typeface="+mn-cs"/>
              </a:rPr>
              <a:t>2.4.2 </a:t>
            </a:r>
            <a:r>
              <a:rPr lang="zh-CN" altLang="en-US" kern="1200" dirty="0">
                <a:solidFill>
                  <a:schemeClr val="tx1">
                    <a:lumMod val="85000"/>
                    <a:lumOff val="15000"/>
                  </a:schemeClr>
                </a:solidFill>
                <a:cs typeface="+mn-cs"/>
              </a:rPr>
              <a:t>气质与行为</a:t>
            </a:r>
            <a:endParaRPr lang="zh-CN" altLang="en-US" kern="1200" dirty="0">
              <a:solidFill>
                <a:schemeClr val="tx1">
                  <a:lumMod val="85000"/>
                  <a:lumOff val="15000"/>
                </a:schemeClr>
              </a:solidFill>
              <a:cs typeface="+mn-cs"/>
            </a:endParaRPr>
          </a:p>
        </p:txBody>
      </p:sp>
      <p:sp>
        <p:nvSpPr>
          <p:cNvPr id="3" name="文本框 2"/>
          <p:cNvSpPr txBox="1"/>
          <p:nvPr/>
        </p:nvSpPr>
        <p:spPr>
          <a:xfrm>
            <a:off x="61595" y="-4445"/>
            <a:ext cx="2540000" cy="106680"/>
          </a:xfrm>
          <a:prstGeom prst="rect">
            <a:avLst/>
          </a:prstGeom>
          <a:noFill/>
        </p:spPr>
        <p:txBody>
          <a:bodyPr wrap="square" rtlCol="0" anchor="t">
            <a:spAutoFit/>
          </a:bodyPr>
          <a:p>
            <a:pPr lvl="0" algn="l"/>
            <a:r>
              <a:rPr lang="zh-CN" altLang="en-US" sz="100">
                <a:solidFill>
                  <a:schemeClr val="bg1"/>
                </a:solidFill>
                <a:latin typeface="楷体-简" panose="02010600040101010101" charset="-122"/>
                <a:ea typeface="楷体-简" panose="02010600040101010101" charset="-122"/>
                <a:sym typeface="+mn-ea"/>
              </a:rPr>
              <a:t>2.4.2二、气质与行为</a:t>
            </a:r>
            <a:endParaRPr lang="zh-CN" altLang="en-US" sz="100">
              <a:solidFill>
                <a:schemeClr val="bg1"/>
              </a:solidFill>
              <a:latin typeface="楷体-简" panose="02010600040101010101" charset="-122"/>
              <a:ea typeface="楷体-简" panose="02010600040101010101" charset="-122"/>
              <a:sym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7762" name="组合 1"/>
          <p:cNvGrpSpPr/>
          <p:nvPr/>
        </p:nvGrpSpPr>
        <p:grpSpPr>
          <a:xfrm>
            <a:off x="19685" y="2285048"/>
            <a:ext cx="3875088" cy="2101850"/>
            <a:chOff x="1630837" y="2438430"/>
            <a:chExt cx="3874639" cy="2101920"/>
          </a:xfrm>
          <a:solidFill>
            <a:schemeClr val="accent1">
              <a:lumMod val="20000"/>
              <a:lumOff val="80000"/>
            </a:schemeClr>
          </a:solidFill>
        </p:grpSpPr>
        <p:sp>
          <p:nvSpPr>
            <p:cNvPr id="24" name="圆角矩形 11"/>
            <p:cNvSpPr/>
            <p:nvPr/>
          </p:nvSpPr>
          <p:spPr>
            <a:xfrm>
              <a:off x="1630837" y="3249669"/>
              <a:ext cx="2004781" cy="479441"/>
            </a:xfrm>
            <a:prstGeom prst="roundRect">
              <a:avLst/>
            </a:prstGeom>
            <a:grp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个性与行为</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117764" name="组合 10"/>
            <p:cNvGrpSpPr/>
            <p:nvPr/>
          </p:nvGrpSpPr>
          <p:grpSpPr>
            <a:xfrm>
              <a:off x="3642048" y="2438430"/>
              <a:ext cx="1863428" cy="2101920"/>
              <a:chOff x="3642048" y="2438430"/>
              <a:chExt cx="1863428" cy="2101920"/>
            </a:xfrm>
            <a:grpFill/>
          </p:grpSpPr>
          <p:cxnSp>
            <p:nvCxnSpPr>
              <p:cNvPr id="117765" name="直接箭头连接符 33"/>
              <p:cNvCxnSpPr/>
              <p:nvPr/>
            </p:nvCxnSpPr>
            <p:spPr>
              <a:xfrm rot="-5400000">
                <a:off x="3851491" y="4175229"/>
                <a:ext cx="0" cy="234923"/>
              </a:xfrm>
              <a:prstGeom prst="straightConnector1">
                <a:avLst/>
              </a:prstGeom>
              <a:grpFill/>
              <a:ln w="6350" cap="flat" cmpd="sng">
                <a:solidFill>
                  <a:srgbClr val="0D0D0D"/>
                </a:solidFill>
                <a:prstDash val="solid"/>
                <a:bevel/>
                <a:headEnd type="none" w="med" len="med"/>
                <a:tailEnd type="arrow" w="med" len="med"/>
              </a:ln>
            </p:spPr>
          </p:cxnSp>
          <p:grpSp>
            <p:nvGrpSpPr>
              <p:cNvPr id="117766" name="组合 68"/>
              <p:cNvGrpSpPr/>
              <p:nvPr/>
            </p:nvGrpSpPr>
            <p:grpSpPr>
              <a:xfrm>
                <a:off x="3642048" y="2438430"/>
                <a:ext cx="1863428" cy="2101920"/>
                <a:chOff x="6465456" y="4006115"/>
                <a:chExt cx="1863428" cy="2101920"/>
              </a:xfrm>
              <a:grpFill/>
            </p:grpSpPr>
            <p:grpSp>
              <p:nvGrpSpPr>
                <p:cNvPr id="117767" name="组合 69"/>
                <p:cNvGrpSpPr/>
                <p:nvPr/>
              </p:nvGrpSpPr>
              <p:grpSpPr>
                <a:xfrm>
                  <a:off x="6465456" y="4006115"/>
                  <a:ext cx="1863428" cy="1854346"/>
                  <a:chOff x="5970476" y="1085215"/>
                  <a:chExt cx="3479594" cy="2412809"/>
                </a:xfrm>
                <a:grpFill/>
              </p:grpSpPr>
              <p:cxnSp>
                <p:nvCxnSpPr>
                  <p:cNvPr id="117768" name="直接箭头连接符 33"/>
                  <p:cNvCxnSpPr/>
                  <p:nvPr/>
                </p:nvCxnSpPr>
                <p:spPr>
                  <a:xfrm rot="-5400000">
                    <a:off x="6315632" y="1693539"/>
                    <a:ext cx="0" cy="340862"/>
                  </a:xfrm>
                  <a:prstGeom prst="straightConnector1">
                    <a:avLst/>
                  </a:prstGeom>
                  <a:grpFill/>
                  <a:ln w="6350" cap="flat" cmpd="sng">
                    <a:solidFill>
                      <a:srgbClr val="0D0D0D"/>
                    </a:solidFill>
                    <a:prstDash val="solid"/>
                    <a:bevel/>
                    <a:headEnd type="none" w="med" len="med"/>
                    <a:tailEnd type="arrow" w="med" len="med"/>
                  </a:ln>
                </p:spPr>
              </p:cxnSp>
              <p:sp>
                <p:nvSpPr>
                  <p:cNvPr id="73" name="直接连接符 31"/>
                  <p:cNvSpPr>
                    <a:spLocks noChangeShapeType="1"/>
                  </p:cNvSpPr>
                  <p:nvPr/>
                </p:nvSpPr>
                <p:spPr bwMode="auto">
                  <a:xfrm rot="16200000" flipV="1">
                    <a:off x="5001404" y="2354119"/>
                    <a:ext cx="2284628" cy="2963"/>
                  </a:xfrm>
                  <a:prstGeom prst="line">
                    <a:avLst/>
                  </a:prstGeom>
                  <a:grpFill/>
                  <a:ln w="6350">
                    <a:solidFill>
                      <a:schemeClr val="tx1">
                        <a:lumMod val="95000"/>
                        <a:lumOff val="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17770" name="直接箭头连接符 33"/>
                  <p:cNvCxnSpPr/>
                  <p:nvPr/>
                </p:nvCxnSpPr>
                <p:spPr>
                  <a:xfrm rot="-5400000">
                    <a:off x="6324523" y="2859836"/>
                    <a:ext cx="0" cy="305292"/>
                  </a:xfrm>
                  <a:prstGeom prst="straightConnector1">
                    <a:avLst/>
                  </a:prstGeom>
                  <a:grpFill/>
                  <a:ln w="6350" cap="flat" cmpd="sng">
                    <a:solidFill>
                      <a:srgbClr val="0D0D0D"/>
                    </a:solidFill>
                    <a:prstDash val="solid"/>
                    <a:bevel/>
                    <a:headEnd type="none" w="med" len="med"/>
                    <a:tailEnd type="arrow" w="med" len="med"/>
                  </a:ln>
                </p:spPr>
              </p:cxnSp>
              <p:cxnSp>
                <p:nvCxnSpPr>
                  <p:cNvPr id="117771" name="直接箭头连接符 74"/>
                  <p:cNvCxnSpPr/>
                  <p:nvPr/>
                </p:nvCxnSpPr>
                <p:spPr>
                  <a:xfrm rot="-5400000">
                    <a:off x="6315632" y="2254595"/>
                    <a:ext cx="0" cy="305294"/>
                  </a:xfrm>
                  <a:prstGeom prst="straightConnector1">
                    <a:avLst/>
                  </a:prstGeom>
                  <a:grpFill/>
                  <a:ln w="6350" cap="flat" cmpd="sng">
                    <a:solidFill>
                      <a:srgbClr val="0D0D0D"/>
                    </a:solidFill>
                    <a:prstDash val="solid"/>
                    <a:bevel/>
                    <a:headEnd type="none" w="med" len="med"/>
                    <a:tailEnd type="arrow" w="med" len="med"/>
                  </a:ln>
                </p:spPr>
              </p:cxnSp>
              <p:cxnSp>
                <p:nvCxnSpPr>
                  <p:cNvPr id="76" name="直接连接符 75"/>
                  <p:cNvCxnSpPr/>
                  <p:nvPr/>
                </p:nvCxnSpPr>
                <p:spPr>
                  <a:xfrm>
                    <a:off x="5970325" y="2407242"/>
                    <a:ext cx="260833" cy="0"/>
                  </a:xfrm>
                  <a:prstGeom prst="line">
                    <a:avLst/>
                  </a:prstGeom>
                  <a:grp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77" name="圆角矩形 21"/>
                  <p:cNvSpPr/>
                  <p:nvPr/>
                </p:nvSpPr>
                <p:spPr>
                  <a:xfrm>
                    <a:off x="6468278" y="1638814"/>
                    <a:ext cx="2978827" cy="400740"/>
                  </a:xfrm>
                  <a:prstGeom prst="roundRect">
                    <a:avLst/>
                  </a:prstGeom>
                  <a:grp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气质</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78" name="圆角矩形 23"/>
                  <p:cNvSpPr/>
                  <p:nvPr/>
                </p:nvSpPr>
                <p:spPr>
                  <a:xfrm>
                    <a:off x="6468278" y="2194478"/>
                    <a:ext cx="2981792" cy="400740"/>
                  </a:xfrm>
                  <a:prstGeom prst="roundRect">
                    <a:avLst/>
                  </a:prstGeom>
                  <a:grp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能力</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79" name="圆角矩形 24"/>
                  <p:cNvSpPr/>
                  <p:nvPr/>
                </p:nvSpPr>
                <p:spPr>
                  <a:xfrm>
                    <a:off x="6468278" y="2774931"/>
                    <a:ext cx="2975864" cy="400740"/>
                  </a:xfrm>
                  <a:prstGeom prst="roundRect">
                    <a:avLst/>
                  </a:prstGeom>
                  <a:grp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性格</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80" name="圆角矩形 1"/>
                  <p:cNvSpPr/>
                  <p:nvPr/>
                </p:nvSpPr>
                <p:spPr>
                  <a:xfrm>
                    <a:off x="6468278" y="1085215"/>
                    <a:ext cx="2978827"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个性概述</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117777" name="直接箭头连接符 33"/>
                  <p:cNvCxnSpPr/>
                  <p:nvPr/>
                </p:nvCxnSpPr>
                <p:spPr>
                  <a:xfrm rot="-5400000">
                    <a:off x="6314148" y="1072175"/>
                    <a:ext cx="0" cy="426817"/>
                  </a:xfrm>
                  <a:prstGeom prst="straightConnector1">
                    <a:avLst/>
                  </a:prstGeom>
                  <a:grpFill/>
                  <a:ln w="6350" cap="flat" cmpd="sng">
                    <a:solidFill>
                      <a:srgbClr val="0D0D0D"/>
                    </a:solidFill>
                    <a:prstDash val="solid"/>
                    <a:bevel/>
                    <a:headEnd type="none" w="med" len="med"/>
                    <a:tailEnd type="arrow" w="med" len="med"/>
                  </a:ln>
                </p:spPr>
              </p:cxnSp>
            </p:grpSp>
            <p:sp>
              <p:nvSpPr>
                <p:cNvPr id="71" name="圆角矩形 24"/>
                <p:cNvSpPr/>
                <p:nvPr/>
              </p:nvSpPr>
              <p:spPr>
                <a:xfrm>
                  <a:off x="6763790" y="5706384"/>
                  <a:ext cx="1561919" cy="401651"/>
                </a:xfrm>
                <a:prstGeom prst="roundRect">
                  <a:avLst/>
                </a:prstGeom>
                <a:grp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情绪</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grpSp>
        </p:grpSp>
      </p:grpSp>
      <p:sp>
        <p:nvSpPr>
          <p:cNvPr id="25" name="文本框 9"/>
          <p:cNvSpPr txBox="1"/>
          <p:nvPr/>
        </p:nvSpPr>
        <p:spPr>
          <a:xfrm>
            <a:off x="5026025" y="4608513"/>
            <a:ext cx="6289675" cy="400050"/>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en-US" altLang="zh-CN"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4.</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一个人自然特征和精神风貌的集中体现。     </a:t>
            </a:r>
            <a:r>
              <a:rPr kumimoji="0" lang="en-US" altLang="zh-CN"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r>
              <a:rPr kumimoji="0" lang="zh-CN" altLang="en-US"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气质</a:t>
            </a:r>
            <a:r>
              <a:rPr kumimoji="0" lang="en-US" altLang="zh-CN"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26" name="文本框 9"/>
          <p:cNvSpPr txBox="1"/>
          <p:nvPr/>
        </p:nvSpPr>
        <p:spPr>
          <a:xfrm>
            <a:off x="5026025" y="3832225"/>
            <a:ext cx="6804025" cy="70802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en-US" altLang="zh-CN"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3.</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一个人顺利完成某种活动而在主观方面所具备的心里特征。</a:t>
            </a:r>
            <a:endParaRPr kumimoji="0" lang="en-US" altLang="zh-CN"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en-US" altLang="zh-CN"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                                                                                【</a:t>
            </a:r>
            <a:r>
              <a:rPr kumimoji="0" lang="zh-CN" altLang="en-US"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能力</a:t>
            </a:r>
            <a:r>
              <a:rPr kumimoji="0" lang="en-US" altLang="zh-CN"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 </a:t>
            </a:r>
            <a:r>
              <a:rPr kumimoji="0" lang="en-US" altLang="zh-CN"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27" name="文本框 9"/>
          <p:cNvSpPr txBox="1"/>
          <p:nvPr/>
        </p:nvSpPr>
        <p:spPr>
          <a:xfrm>
            <a:off x="5026025" y="2105025"/>
            <a:ext cx="6289675" cy="70802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en-US" altLang="zh-CN"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1.</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一个人最重要、最为显著的心里特征，是一个人对现实的稳定的态度。                                                </a:t>
            </a:r>
            <a:r>
              <a:rPr kumimoji="0" lang="en-US" altLang="zh-CN"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r>
              <a:rPr kumimoji="0" lang="zh-CN" altLang="en-US"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性格</a:t>
            </a:r>
            <a:r>
              <a:rPr kumimoji="0" lang="en-US" altLang="zh-CN"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28" name="文本框 9"/>
          <p:cNvSpPr txBox="1"/>
          <p:nvPr/>
        </p:nvSpPr>
        <p:spPr>
          <a:xfrm>
            <a:off x="5026025" y="3074988"/>
            <a:ext cx="6289675" cy="70802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en-US" altLang="zh-CN"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2.</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个体受到某种刺激之后所产生的一种身心激动的状态。                                   </a:t>
            </a:r>
            <a:endParaRPr kumimoji="0" lang="en-US" altLang="zh-CN"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en-US" altLang="zh-CN"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                                                                                【</a:t>
            </a:r>
            <a:r>
              <a:rPr kumimoji="0" lang="zh-CN" altLang="en-US"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情绪</a:t>
            </a:r>
            <a:r>
              <a:rPr kumimoji="0" lang="en-US" altLang="zh-CN"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29" name="文本框 9"/>
          <p:cNvSpPr txBox="1"/>
          <p:nvPr/>
        </p:nvSpPr>
        <p:spPr>
          <a:xfrm>
            <a:off x="5026025" y="1470025"/>
            <a:ext cx="3740150" cy="398463"/>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zh-CN" altLang="en-US" sz="2000" b="1"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判断下列语句在描述哪一概念？</a:t>
            </a:r>
            <a:endParaRPr kumimoji="0" lang="zh-CN" altLang="en-US" sz="2000" b="1"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112641" name="文本占位符 2"/>
          <p:cNvSpPr>
            <a:spLocks noGrp="1"/>
          </p:cNvSpPr>
          <p:nvPr>
            <p:ph type="body" idx="13"/>
          </p:nvPr>
        </p:nvSpPr>
        <p:spPr>
          <a:xfrm>
            <a:off x="1082675" y="269875"/>
            <a:ext cx="6973888" cy="815975"/>
          </a:xfrm>
          <a:noFill/>
          <a:ln>
            <a:noFill/>
          </a:ln>
        </p:spPr>
        <p:txBody>
          <a:bodyPr lIns="91440" tIns="45720" rIns="91440" bIns="45720" anchor="t"/>
          <a:p>
            <a:pPr fontAlgn="base">
              <a:spcBef>
                <a:spcPct val="0"/>
              </a:spcBef>
            </a:pPr>
            <a:r>
              <a:rPr lang="en-US" altLang="zh-CN" kern="1200" dirty="0">
                <a:solidFill>
                  <a:schemeClr val="tx1">
                    <a:lumMod val="85000"/>
                    <a:lumOff val="15000"/>
                  </a:schemeClr>
                </a:solidFill>
                <a:cs typeface="+mn-cs"/>
              </a:rPr>
              <a:t>2.4.2 </a:t>
            </a:r>
            <a:r>
              <a:rPr lang="zh-CN" altLang="en-US" kern="1200" dirty="0">
                <a:solidFill>
                  <a:schemeClr val="tx1">
                    <a:lumMod val="85000"/>
                    <a:lumOff val="15000"/>
                  </a:schemeClr>
                </a:solidFill>
                <a:cs typeface="+mn-cs"/>
              </a:rPr>
              <a:t>气质与行为</a:t>
            </a:r>
            <a:endParaRPr lang="zh-CN" altLang="en-US" kern="1200" dirty="0">
              <a:solidFill>
                <a:schemeClr val="tx1">
                  <a:lumMod val="85000"/>
                  <a:lumOff val="15000"/>
                </a:schemeClr>
              </a:solidFill>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8790" name="组合 68"/>
          <p:cNvGrpSpPr/>
          <p:nvPr/>
        </p:nvGrpSpPr>
        <p:grpSpPr>
          <a:xfrm rot="0">
            <a:off x="2145665" y="2752090"/>
            <a:ext cx="1597025" cy="1762760"/>
            <a:chOff x="6732044" y="4340771"/>
            <a:chExt cx="1596840" cy="1762819"/>
          </a:xfrm>
          <a:solidFill>
            <a:schemeClr val="bg1"/>
          </a:solidFill>
        </p:grpSpPr>
        <p:grpSp>
          <p:nvGrpSpPr>
            <p:cNvPr id="118791" name="组合 69"/>
            <p:cNvGrpSpPr/>
            <p:nvPr/>
          </p:nvGrpSpPr>
          <p:grpSpPr>
            <a:xfrm>
              <a:off x="6732044" y="4340771"/>
              <a:ext cx="1596840" cy="1271948"/>
              <a:chOff x="6468278" y="1520658"/>
              <a:chExt cx="2981792" cy="1655013"/>
            </a:xfrm>
            <a:grpFill/>
          </p:grpSpPr>
          <p:sp>
            <p:nvSpPr>
              <p:cNvPr id="77" name="圆角矩形 21"/>
              <p:cNvSpPr/>
              <p:nvPr/>
            </p:nvSpPr>
            <p:spPr>
              <a:xfrm>
                <a:off x="6468278" y="1520658"/>
                <a:ext cx="2978827" cy="400740"/>
              </a:xfrm>
              <a:prstGeom prst="roundRect">
                <a:avLst/>
              </a:prstGeom>
              <a:grp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气质</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78" name="圆角矩形 23"/>
              <p:cNvSpPr/>
              <p:nvPr/>
            </p:nvSpPr>
            <p:spPr>
              <a:xfrm>
                <a:off x="6468278" y="2194478"/>
                <a:ext cx="2981792" cy="400740"/>
              </a:xfrm>
              <a:prstGeom prst="roundRect">
                <a:avLst/>
              </a:prstGeom>
              <a:grp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能力</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79" name="圆角矩形 24"/>
              <p:cNvSpPr/>
              <p:nvPr/>
            </p:nvSpPr>
            <p:spPr>
              <a:xfrm>
                <a:off x="6468278" y="2774931"/>
                <a:ext cx="2975864" cy="400740"/>
              </a:xfrm>
              <a:prstGeom prst="roundRect">
                <a:avLst/>
              </a:prstGeom>
              <a:grp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性格</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grpSp>
        <p:sp>
          <p:nvSpPr>
            <p:cNvPr id="71" name="圆角矩形 24"/>
            <p:cNvSpPr/>
            <p:nvPr/>
          </p:nvSpPr>
          <p:spPr>
            <a:xfrm>
              <a:off x="6766965" y="5763219"/>
              <a:ext cx="1561919" cy="340371"/>
            </a:xfrm>
            <a:prstGeom prst="roundRect">
              <a:avLst/>
            </a:prstGeom>
            <a:grp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情绪</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grpSp>
      <p:sp>
        <p:nvSpPr>
          <p:cNvPr id="25" name="文本框 9"/>
          <p:cNvSpPr txBox="1"/>
          <p:nvPr/>
        </p:nvSpPr>
        <p:spPr>
          <a:xfrm>
            <a:off x="4497388" y="4203700"/>
            <a:ext cx="6288088" cy="400050"/>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en-US" altLang="zh-CN"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4.</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一个人自然特征和精神风貌的集中体现。</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26" name="文本框 9"/>
          <p:cNvSpPr txBox="1"/>
          <p:nvPr/>
        </p:nvSpPr>
        <p:spPr>
          <a:xfrm>
            <a:off x="4497388" y="3784600"/>
            <a:ext cx="6802438" cy="400050"/>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en-US" altLang="zh-CN"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3.</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一个人顺利完成某种活动而在主观方面所具备的心里特征。</a:t>
            </a:r>
            <a:endParaRPr kumimoji="0" lang="en-US" altLang="zh-CN"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27" name="文本框 9"/>
          <p:cNvSpPr txBox="1"/>
          <p:nvPr/>
        </p:nvSpPr>
        <p:spPr>
          <a:xfrm>
            <a:off x="4497388" y="2562225"/>
            <a:ext cx="6288088" cy="70802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en-US" altLang="zh-CN"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1.</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一个人最重要、最为显著的心里特征，是一个人对现实的稳定的态度。</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28" name="文本框 9"/>
          <p:cNvSpPr txBox="1"/>
          <p:nvPr/>
        </p:nvSpPr>
        <p:spPr>
          <a:xfrm>
            <a:off x="4497388" y="3287713"/>
            <a:ext cx="6288088" cy="400050"/>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en-US" altLang="zh-CN"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2.</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个体受到某种刺激之后所产生的一种身心激动的状态。                                   </a:t>
            </a:r>
            <a:endParaRPr kumimoji="0" lang="en-US" altLang="zh-CN"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29" name="文本框 9"/>
          <p:cNvSpPr txBox="1"/>
          <p:nvPr/>
        </p:nvSpPr>
        <p:spPr>
          <a:xfrm>
            <a:off x="3816350" y="1517650"/>
            <a:ext cx="1209675" cy="40005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zh-CN" altLang="en-US" sz="2000" b="1"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连线题：</a:t>
            </a:r>
            <a:endParaRPr kumimoji="0" lang="zh-CN" altLang="en-US" sz="2000" b="1"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112641" name="文本占位符 2"/>
          <p:cNvSpPr>
            <a:spLocks noGrp="1"/>
          </p:cNvSpPr>
          <p:nvPr>
            <p:ph type="body" idx="13"/>
          </p:nvPr>
        </p:nvSpPr>
        <p:spPr>
          <a:xfrm>
            <a:off x="1082675" y="269875"/>
            <a:ext cx="6973888" cy="815975"/>
          </a:xfrm>
          <a:noFill/>
          <a:ln>
            <a:noFill/>
          </a:ln>
        </p:spPr>
        <p:txBody>
          <a:bodyPr lIns="91440" tIns="45720" rIns="91440" bIns="45720" anchor="t"/>
          <a:p>
            <a:pPr fontAlgn="base">
              <a:spcBef>
                <a:spcPct val="0"/>
              </a:spcBef>
            </a:pPr>
            <a:r>
              <a:rPr lang="en-US" altLang="zh-CN" kern="1200" dirty="0">
                <a:solidFill>
                  <a:schemeClr val="tx1">
                    <a:lumMod val="85000"/>
                    <a:lumOff val="15000"/>
                  </a:schemeClr>
                </a:solidFill>
                <a:cs typeface="+mn-cs"/>
              </a:rPr>
              <a:t>2.4.2 </a:t>
            </a:r>
            <a:r>
              <a:rPr lang="zh-CN" altLang="en-US" kern="1200" dirty="0">
                <a:solidFill>
                  <a:schemeClr val="tx1">
                    <a:lumMod val="85000"/>
                    <a:lumOff val="15000"/>
                  </a:schemeClr>
                </a:solidFill>
                <a:cs typeface="+mn-cs"/>
              </a:rPr>
              <a:t>气质与行为</a:t>
            </a:r>
            <a:endParaRPr lang="zh-CN" altLang="en-US" kern="1200" dirty="0">
              <a:solidFill>
                <a:schemeClr val="tx1">
                  <a:lumMod val="85000"/>
                  <a:lumOff val="15000"/>
                </a:schemeClr>
              </a:solidFill>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9814" name="组合 68"/>
          <p:cNvGrpSpPr/>
          <p:nvPr/>
        </p:nvGrpSpPr>
        <p:grpSpPr>
          <a:xfrm rot="0">
            <a:off x="2278380" y="2853055"/>
            <a:ext cx="1597025" cy="1676400"/>
            <a:chOff x="6732044" y="4431579"/>
            <a:chExt cx="1596840" cy="1676456"/>
          </a:xfrm>
          <a:noFill/>
        </p:grpSpPr>
        <p:grpSp>
          <p:nvGrpSpPr>
            <p:cNvPr id="119815" name="组合 69"/>
            <p:cNvGrpSpPr/>
            <p:nvPr/>
          </p:nvGrpSpPr>
          <p:grpSpPr>
            <a:xfrm>
              <a:off x="6732044" y="4431579"/>
              <a:ext cx="1596840" cy="1181140"/>
              <a:chOff x="6468278" y="1638814"/>
              <a:chExt cx="2981792" cy="1536857"/>
            </a:xfrm>
            <a:grpFill/>
          </p:grpSpPr>
          <p:sp>
            <p:nvSpPr>
              <p:cNvPr id="77" name="圆角矩形 21"/>
              <p:cNvSpPr/>
              <p:nvPr/>
            </p:nvSpPr>
            <p:spPr>
              <a:xfrm>
                <a:off x="6468278" y="1638814"/>
                <a:ext cx="2978827" cy="400740"/>
              </a:xfrm>
              <a:prstGeom prst="roundRect">
                <a:avLst/>
              </a:prstGeom>
              <a:grp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气质</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78" name="圆角矩形 23"/>
              <p:cNvSpPr/>
              <p:nvPr/>
            </p:nvSpPr>
            <p:spPr>
              <a:xfrm>
                <a:off x="6468278" y="2194478"/>
                <a:ext cx="2981792" cy="400740"/>
              </a:xfrm>
              <a:prstGeom prst="roundRect">
                <a:avLst/>
              </a:prstGeom>
              <a:grp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能力</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79" name="圆角矩形 24"/>
              <p:cNvSpPr/>
              <p:nvPr/>
            </p:nvSpPr>
            <p:spPr>
              <a:xfrm>
                <a:off x="6468278" y="2774931"/>
                <a:ext cx="2975864" cy="400740"/>
              </a:xfrm>
              <a:prstGeom prst="roundRect">
                <a:avLst/>
              </a:prstGeom>
              <a:grp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性格</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grpSp>
        <p:sp>
          <p:nvSpPr>
            <p:cNvPr id="71" name="圆角矩形 24"/>
            <p:cNvSpPr/>
            <p:nvPr/>
          </p:nvSpPr>
          <p:spPr>
            <a:xfrm>
              <a:off x="6763790" y="5706384"/>
              <a:ext cx="1561919" cy="401651"/>
            </a:xfrm>
            <a:prstGeom prst="roundRect">
              <a:avLst/>
            </a:prstGeom>
            <a:grp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情绪</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grpSp>
      <p:sp>
        <p:nvSpPr>
          <p:cNvPr id="25" name="文本框 9"/>
          <p:cNvSpPr txBox="1"/>
          <p:nvPr/>
        </p:nvSpPr>
        <p:spPr>
          <a:xfrm>
            <a:off x="4497388" y="4203700"/>
            <a:ext cx="6288088" cy="400050"/>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en-US" altLang="zh-CN"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4.</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一个人自然特征和精神风貌的集中体现。</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26" name="文本框 9"/>
          <p:cNvSpPr txBox="1"/>
          <p:nvPr/>
        </p:nvSpPr>
        <p:spPr>
          <a:xfrm>
            <a:off x="4497388" y="3784600"/>
            <a:ext cx="6802438" cy="400050"/>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en-US" altLang="zh-CN"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3.</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一个人顺利完成某种活动而在主观方面所具备的心里特征。</a:t>
            </a:r>
            <a:endParaRPr kumimoji="0" lang="en-US" altLang="zh-CN"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27" name="文本框 9"/>
          <p:cNvSpPr txBox="1"/>
          <p:nvPr/>
        </p:nvSpPr>
        <p:spPr>
          <a:xfrm>
            <a:off x="4497388" y="2562225"/>
            <a:ext cx="6288088" cy="70802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en-US" altLang="zh-CN"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1.</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一个人最重要、最为显著的心里特征，是一个人对现实的稳定的态度。</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28" name="文本框 9"/>
          <p:cNvSpPr txBox="1"/>
          <p:nvPr/>
        </p:nvSpPr>
        <p:spPr>
          <a:xfrm>
            <a:off x="4497388" y="3287713"/>
            <a:ext cx="6288088" cy="400050"/>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en-US" altLang="zh-CN"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2.</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个体受到某种刺激之后所产生的一种身心激动的状态。                                   </a:t>
            </a:r>
            <a:endParaRPr kumimoji="0" lang="en-US" altLang="zh-CN"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29" name="文本框 9"/>
          <p:cNvSpPr txBox="1"/>
          <p:nvPr/>
        </p:nvSpPr>
        <p:spPr>
          <a:xfrm>
            <a:off x="3816350" y="1517650"/>
            <a:ext cx="1209675" cy="40005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zh-CN" altLang="en-US" sz="2000" b="1"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连线题：</a:t>
            </a:r>
            <a:endParaRPr kumimoji="0" lang="zh-CN" altLang="en-US" sz="2000" b="1"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grpSp>
        <p:nvGrpSpPr>
          <p:cNvPr id="119832" name="组合 3"/>
          <p:cNvGrpSpPr/>
          <p:nvPr/>
        </p:nvGrpSpPr>
        <p:grpSpPr>
          <a:xfrm>
            <a:off x="3857625" y="2916238"/>
            <a:ext cx="685800" cy="1487487"/>
            <a:chOff x="3782060" y="2834701"/>
            <a:chExt cx="1101725" cy="1911289"/>
          </a:xfrm>
        </p:grpSpPr>
        <p:cxnSp>
          <p:nvCxnSpPr>
            <p:cNvPr id="30" name="直接连接符 29"/>
            <p:cNvCxnSpPr>
              <a:endCxn id="25" idx="1"/>
            </p:cNvCxnSpPr>
            <p:nvPr/>
          </p:nvCxnSpPr>
          <p:spPr>
            <a:xfrm>
              <a:off x="3835617" y="2881616"/>
              <a:ext cx="839044" cy="186437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endCxn id="26" idx="1"/>
            </p:cNvCxnSpPr>
            <p:nvPr/>
          </p:nvCxnSpPr>
          <p:spPr>
            <a:xfrm>
              <a:off x="3833066" y="3450720"/>
              <a:ext cx="841595" cy="75880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endCxn id="27" idx="1"/>
            </p:cNvCxnSpPr>
            <p:nvPr/>
          </p:nvCxnSpPr>
          <p:spPr>
            <a:xfrm flipV="1">
              <a:off x="3782060" y="2834701"/>
              <a:ext cx="892601" cy="116064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endCxn id="27" idx="1"/>
            </p:cNvCxnSpPr>
            <p:nvPr/>
          </p:nvCxnSpPr>
          <p:spPr>
            <a:xfrm flipV="1">
              <a:off x="3782060" y="3526191"/>
              <a:ext cx="1101725" cy="113616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2641" name="文本占位符 2"/>
          <p:cNvSpPr>
            <a:spLocks noGrp="1"/>
          </p:cNvSpPr>
          <p:nvPr>
            <p:ph type="body" idx="13"/>
          </p:nvPr>
        </p:nvSpPr>
        <p:spPr>
          <a:xfrm>
            <a:off x="1082675" y="269875"/>
            <a:ext cx="6973888" cy="815975"/>
          </a:xfrm>
          <a:noFill/>
          <a:ln>
            <a:noFill/>
          </a:ln>
        </p:spPr>
        <p:txBody>
          <a:bodyPr lIns="91440" tIns="45720" rIns="91440" bIns="45720" anchor="t"/>
          <a:p>
            <a:pPr fontAlgn="base">
              <a:spcBef>
                <a:spcPct val="0"/>
              </a:spcBef>
            </a:pPr>
            <a:r>
              <a:rPr lang="en-US" altLang="zh-CN" kern="1200" dirty="0">
                <a:solidFill>
                  <a:schemeClr val="tx1">
                    <a:lumMod val="85000"/>
                    <a:lumOff val="15000"/>
                  </a:schemeClr>
                </a:solidFill>
                <a:cs typeface="+mn-cs"/>
              </a:rPr>
              <a:t>2.4.2 </a:t>
            </a:r>
            <a:r>
              <a:rPr lang="zh-CN" altLang="en-US" kern="1200" dirty="0">
                <a:solidFill>
                  <a:schemeClr val="tx1">
                    <a:lumMod val="85000"/>
                    <a:lumOff val="15000"/>
                  </a:schemeClr>
                </a:solidFill>
                <a:cs typeface="+mn-cs"/>
              </a:rPr>
              <a:t>气质与行为</a:t>
            </a:r>
            <a:endParaRPr lang="zh-CN" altLang="en-US" kern="1200" dirty="0">
              <a:solidFill>
                <a:schemeClr val="tx1">
                  <a:lumMod val="85000"/>
                  <a:lumOff val="15000"/>
                </a:schemeClr>
              </a:solidFill>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4294967295"/>
          </p:nvPr>
        </p:nvSpPr>
        <p:spPr>
          <a:xfrm>
            <a:off x="892175" y="1231900"/>
            <a:ext cx="10515600" cy="5343525"/>
          </a:xfrm>
          <a:prstGeom prst="rect">
            <a:avLst/>
          </a:prstGeom>
        </p:spPr>
        <p:txBody>
          <a:bodyPr>
            <a:normAutofit/>
          </a:bodyPr>
          <a:lstStyle/>
          <a:p>
            <a:pPr marL="0" marR="0" lvl="0" indent="0" algn="l" defTabSz="914400" rtl="0" eaLnBrk="1" fontAlgn="auto" latinLnBrk="0" hangingPunct="1">
              <a:lnSpc>
                <a:spcPct val="150000"/>
              </a:lnSpc>
              <a:spcBef>
                <a:spcPts val="0"/>
              </a:spcBef>
              <a:spcAft>
                <a:spcPts val="0"/>
              </a:spcAft>
              <a:buClrTx/>
              <a:buSzTx/>
              <a:buFont typeface="Arial" panose="020B0604020202090204" pitchFamily="34" charset="0"/>
              <a:buNone/>
              <a:defRPr/>
            </a:pPr>
            <a:r>
              <a:rPr kumimoji="0" lang="zh-CN" altLang="en-US" sz="2000" b="0" i="0" u="none" strike="noStrike" kern="1200" cap="none" spc="0" normalizeH="0" baseline="0" noProof="0" dirty="0">
                <a:ln>
                  <a:noFill/>
                </a:ln>
                <a:solidFill>
                  <a:schemeClr val="tx1"/>
                </a:solidFill>
                <a:effectLst/>
                <a:uLnTx/>
                <a:uFillTx/>
                <a:latin typeface="+mn-lt"/>
                <a:ea typeface="+mn-ea"/>
                <a:cs typeface="+mn-cs"/>
              </a:rPr>
              <a:t>个人对现实的稳定态度和习惯化的行为方式是（ ）</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50000"/>
              </a:lnSpc>
              <a:spcBef>
                <a:spcPts val="0"/>
              </a:spcBef>
              <a:spcAft>
                <a:spcPts val="0"/>
              </a:spcAft>
              <a:buClrTx/>
              <a:buSzTx/>
              <a:buFont typeface="Arial" panose="020B0604020202090204" pitchFamily="34" charset="0"/>
              <a:buNone/>
              <a:defRPr/>
            </a:pPr>
            <a:r>
              <a:rPr kumimoji="0" lang="zh-CN" altLang="en-US" sz="2000" b="0" i="0" u="none" strike="noStrike" kern="1200" cap="none" spc="0" normalizeH="0" baseline="0" noProof="0" dirty="0">
                <a:ln>
                  <a:noFill/>
                </a:ln>
                <a:solidFill>
                  <a:schemeClr val="tx1"/>
                </a:solidFill>
                <a:effectLst/>
                <a:uLnTx/>
                <a:uFillTx/>
                <a:latin typeface="+mn-lt"/>
                <a:ea typeface="+mn-ea"/>
                <a:cs typeface="+mn-cs"/>
              </a:rPr>
              <a:t>A:个性</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50000"/>
              </a:lnSpc>
              <a:spcBef>
                <a:spcPts val="0"/>
              </a:spcBef>
              <a:spcAft>
                <a:spcPts val="0"/>
              </a:spcAft>
              <a:buClrTx/>
              <a:buSzTx/>
              <a:buFont typeface="Arial" panose="020B0604020202090204" pitchFamily="34" charset="0"/>
              <a:buNone/>
              <a:defRPr/>
            </a:pPr>
            <a:r>
              <a:rPr kumimoji="0" lang="zh-CN" altLang="en-US" sz="2000" b="0" i="0" u="none" strike="noStrike" kern="1200" cap="none" spc="0" normalizeH="0" baseline="0" noProof="0" dirty="0">
                <a:ln>
                  <a:noFill/>
                </a:ln>
                <a:solidFill>
                  <a:schemeClr val="tx1"/>
                </a:solidFill>
                <a:effectLst/>
                <a:uLnTx/>
                <a:uFillTx/>
                <a:latin typeface="+mn-lt"/>
                <a:ea typeface="+mn-ea"/>
                <a:cs typeface="+mn-cs"/>
              </a:rPr>
              <a:t>B:能力</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50000"/>
              </a:lnSpc>
              <a:spcBef>
                <a:spcPts val="0"/>
              </a:spcBef>
              <a:spcAft>
                <a:spcPts val="0"/>
              </a:spcAft>
              <a:buClrTx/>
              <a:buSzTx/>
              <a:buFont typeface="Arial" panose="020B0604020202090204" pitchFamily="34" charset="0"/>
              <a:buNone/>
              <a:defRPr/>
            </a:pPr>
            <a:r>
              <a:rPr kumimoji="0" lang="zh-CN" altLang="en-US" sz="2000" b="0" i="0" u="none" strike="noStrike" kern="1200" cap="none" spc="0" normalizeH="0" baseline="0" noProof="0" dirty="0">
                <a:ln>
                  <a:noFill/>
                </a:ln>
                <a:solidFill>
                  <a:schemeClr val="tx1"/>
                </a:solidFill>
                <a:effectLst/>
                <a:uLnTx/>
                <a:uFillTx/>
                <a:latin typeface="+mn-lt"/>
                <a:ea typeface="+mn-ea"/>
                <a:cs typeface="+mn-cs"/>
              </a:rPr>
              <a:t>C:气质</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50000"/>
              </a:lnSpc>
              <a:spcBef>
                <a:spcPts val="0"/>
              </a:spcBef>
              <a:spcAft>
                <a:spcPts val="0"/>
              </a:spcAft>
              <a:buClrTx/>
              <a:buSzTx/>
              <a:buFont typeface="Arial" panose="020B0604020202090204" pitchFamily="34" charset="0"/>
              <a:buNone/>
              <a:defRPr/>
            </a:pPr>
            <a:r>
              <a:rPr kumimoji="0" lang="zh-CN" altLang="en-US" sz="2000" b="0" i="0" u="none" strike="noStrike" kern="1200" cap="none" spc="0" normalizeH="0" baseline="0" noProof="0" dirty="0">
                <a:ln>
                  <a:noFill/>
                </a:ln>
                <a:solidFill>
                  <a:schemeClr val="tx1"/>
                </a:solidFill>
                <a:effectLst/>
                <a:uLnTx/>
                <a:uFillTx/>
                <a:latin typeface="+mn-lt"/>
                <a:ea typeface="+mn-ea"/>
                <a:cs typeface="+mn-cs"/>
              </a:rPr>
              <a:t>D:性格</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90204" pitchFamily="34" charset="0"/>
              <a:buChar char="•"/>
              <a:defRPr/>
            </a:pP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标题 2"/>
          <p:cNvSpPr>
            <a:spLocks noGrp="1"/>
          </p:cNvSpPr>
          <p:nvPr>
            <p:ph type="title" idx="4294967295"/>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defTabSz="914400">
              <a:buClrTx/>
              <a:buSzTx/>
              <a:buFontTx/>
              <a:defRPr/>
            </a:pPr>
            <a:r>
              <a:rPr lang="en-US" altLang="zh-CN" sz="36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真题再现</a:t>
            </a:r>
            <a:endParaRPr lang="en-US" altLang="zh-CN" sz="36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文本占位符 1"/>
          <p:cNvSpPr>
            <a:spLocks noGrp="1"/>
          </p:cNvSpPr>
          <p:nvPr>
            <p:ph type="body"/>
          </p:nvPr>
        </p:nvSpPr>
        <p:spPr>
          <a:xfrm>
            <a:off x="892175" y="1231900"/>
            <a:ext cx="10515600" cy="5343525"/>
          </a:xfrm>
          <a:prstGeom prst="rect">
            <a:avLst/>
          </a:prstGeom>
          <a:noFill/>
          <a:ln w="9525">
            <a:noFill/>
          </a:ln>
        </p:spPr>
        <p:txBody>
          <a:bodyPr anchor="t"/>
          <a:p>
            <a:pPr marL="0" indent="0" eaLnBrk="1" hangingPunct="1">
              <a:lnSpc>
                <a:spcPct val="150000"/>
              </a:lnSpc>
              <a:spcBef>
                <a:spcPct val="0"/>
              </a:spcBef>
              <a:buNone/>
            </a:pPr>
            <a:r>
              <a:rPr lang="zh-CN" altLang="en-US" sz="2000" dirty="0"/>
              <a:t>个人对现实的稳定态度和习惯化的行为方式是（ ）</a:t>
            </a:r>
            <a:endParaRPr lang="zh-CN" altLang="en-US" sz="2000" dirty="0"/>
          </a:p>
          <a:p>
            <a:pPr marL="0" indent="0" eaLnBrk="1" hangingPunct="1">
              <a:lnSpc>
                <a:spcPct val="150000"/>
              </a:lnSpc>
              <a:spcBef>
                <a:spcPct val="0"/>
              </a:spcBef>
              <a:buNone/>
            </a:pPr>
            <a:r>
              <a:rPr lang="zh-CN" altLang="en-US" sz="2000" dirty="0"/>
              <a:t>A:个性</a:t>
            </a:r>
            <a:endParaRPr lang="zh-CN" altLang="en-US" sz="2000" dirty="0"/>
          </a:p>
          <a:p>
            <a:pPr marL="0" indent="0" eaLnBrk="1" hangingPunct="1">
              <a:lnSpc>
                <a:spcPct val="150000"/>
              </a:lnSpc>
              <a:spcBef>
                <a:spcPct val="0"/>
              </a:spcBef>
              <a:buNone/>
            </a:pPr>
            <a:r>
              <a:rPr lang="zh-CN" altLang="en-US" sz="2000" dirty="0"/>
              <a:t>B:能力</a:t>
            </a:r>
            <a:endParaRPr lang="zh-CN" altLang="en-US" sz="2000" dirty="0"/>
          </a:p>
          <a:p>
            <a:pPr marL="0" indent="0" eaLnBrk="1" hangingPunct="1">
              <a:lnSpc>
                <a:spcPct val="150000"/>
              </a:lnSpc>
              <a:spcBef>
                <a:spcPct val="0"/>
              </a:spcBef>
              <a:buNone/>
            </a:pPr>
            <a:r>
              <a:rPr lang="zh-CN" altLang="en-US" sz="2000" dirty="0"/>
              <a:t>C:气质</a:t>
            </a:r>
            <a:endParaRPr lang="zh-CN" altLang="en-US" sz="2000" dirty="0"/>
          </a:p>
          <a:p>
            <a:pPr marL="0" indent="0" eaLnBrk="1" hangingPunct="1">
              <a:lnSpc>
                <a:spcPct val="150000"/>
              </a:lnSpc>
              <a:spcBef>
                <a:spcPct val="0"/>
              </a:spcBef>
              <a:buNone/>
            </a:pPr>
            <a:r>
              <a:rPr lang="zh-CN" altLang="en-US" sz="2000" dirty="0"/>
              <a:t>D:性格</a:t>
            </a:r>
            <a:endParaRPr lang="zh-CN" altLang="en-US" sz="2000" dirty="0"/>
          </a:p>
          <a:p>
            <a:pPr marL="0" indent="0" eaLnBrk="1" hangingPunct="1">
              <a:lnSpc>
                <a:spcPct val="150000"/>
              </a:lnSpc>
              <a:spcBef>
                <a:spcPct val="0"/>
              </a:spcBef>
              <a:buNone/>
            </a:pPr>
            <a:r>
              <a:rPr lang="zh-CN" altLang="en-US" sz="2000" dirty="0"/>
              <a:t>答案：D</a:t>
            </a:r>
            <a:endParaRPr lang="zh-CN" altLang="en-US" sz="2000" dirty="0"/>
          </a:p>
          <a:p>
            <a:pPr marL="0" indent="0" eaLnBrk="1" hangingPunct="1">
              <a:lnSpc>
                <a:spcPct val="150000"/>
              </a:lnSpc>
              <a:spcBef>
                <a:spcPct val="0"/>
              </a:spcBef>
              <a:buNone/>
            </a:pPr>
            <a:r>
              <a:rPr lang="zh-CN" altLang="en-US" sz="2000" dirty="0"/>
              <a:t>解析：性格是一个人对现实的态度，以及在习惯化的行为方式中所表现出来的较为稳定的心理特征。也就是说，性格是人对现实的稳定态度和习惯化的行为方式。</a:t>
            </a:r>
            <a:endParaRPr lang="zh-CN" altLang="en-US" sz="2000" dirty="0"/>
          </a:p>
        </p:txBody>
      </p:sp>
      <p:sp>
        <p:nvSpPr>
          <p:cNvPr id="3" name="标题 2"/>
          <p:cNvSpPr>
            <a:spLocks noGrp="1"/>
          </p:cNvSpPr>
          <p:nvPr>
            <p:ph type="title" idx="4294967295"/>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defTabSz="914400">
              <a:buClrTx/>
              <a:buSzTx/>
              <a:buFontTx/>
              <a:defRPr/>
            </a:pPr>
            <a:r>
              <a:rPr lang="en-US" altLang="zh-CN" sz="36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真题再现</a:t>
            </a:r>
            <a:endParaRPr lang="en-US" altLang="zh-CN" sz="36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2882" name="组合 1"/>
          <p:cNvGrpSpPr/>
          <p:nvPr/>
        </p:nvGrpSpPr>
        <p:grpSpPr>
          <a:xfrm>
            <a:off x="199390" y="2427288"/>
            <a:ext cx="3675698" cy="1999615"/>
            <a:chOff x="1830204" y="2438430"/>
            <a:chExt cx="3675272" cy="1999682"/>
          </a:xfrm>
        </p:grpSpPr>
        <p:sp>
          <p:nvSpPr>
            <p:cNvPr id="24" name="圆角矩形 11"/>
            <p:cNvSpPr/>
            <p:nvPr/>
          </p:nvSpPr>
          <p:spPr>
            <a:xfrm>
              <a:off x="1830204" y="3249352"/>
              <a:ext cx="1805731" cy="423559"/>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个性与行为</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122884" name="组合 10"/>
            <p:cNvGrpSpPr/>
            <p:nvPr/>
          </p:nvGrpSpPr>
          <p:grpSpPr>
            <a:xfrm>
              <a:off x="3642048" y="2438430"/>
              <a:ext cx="1863428" cy="1999682"/>
              <a:chOff x="3642048" y="2438430"/>
              <a:chExt cx="1863428" cy="1999682"/>
            </a:xfrm>
          </p:grpSpPr>
          <p:cxnSp>
            <p:nvCxnSpPr>
              <p:cNvPr id="122885" name="直接箭头连接符 33"/>
              <p:cNvCxnSpPr/>
              <p:nvPr/>
            </p:nvCxnSpPr>
            <p:spPr>
              <a:xfrm rot="-5400000">
                <a:off x="3851491" y="4175229"/>
                <a:ext cx="0" cy="234923"/>
              </a:xfrm>
              <a:prstGeom prst="straightConnector1">
                <a:avLst/>
              </a:prstGeom>
              <a:ln w="6350" cap="flat" cmpd="sng">
                <a:solidFill>
                  <a:srgbClr val="0D0D0D"/>
                </a:solidFill>
                <a:prstDash val="solid"/>
                <a:bevel/>
                <a:headEnd type="none" w="med" len="med"/>
                <a:tailEnd type="arrow" w="med" len="med"/>
              </a:ln>
            </p:spPr>
          </p:cxnSp>
          <p:grpSp>
            <p:nvGrpSpPr>
              <p:cNvPr id="122886" name="组合 68"/>
              <p:cNvGrpSpPr/>
              <p:nvPr/>
            </p:nvGrpSpPr>
            <p:grpSpPr>
              <a:xfrm>
                <a:off x="3642048" y="2438430"/>
                <a:ext cx="1863428" cy="1999682"/>
                <a:chOff x="6465456" y="4006115"/>
                <a:chExt cx="1863428" cy="1999682"/>
              </a:xfrm>
            </p:grpSpPr>
            <p:grpSp>
              <p:nvGrpSpPr>
                <p:cNvPr id="122887" name="组合 69"/>
                <p:cNvGrpSpPr/>
                <p:nvPr/>
              </p:nvGrpSpPr>
              <p:grpSpPr>
                <a:xfrm>
                  <a:off x="6465456" y="4006115"/>
                  <a:ext cx="1863428" cy="1854346"/>
                  <a:chOff x="5970476" y="1085215"/>
                  <a:chExt cx="3479594" cy="2412809"/>
                </a:xfrm>
              </p:grpSpPr>
              <p:cxnSp>
                <p:nvCxnSpPr>
                  <p:cNvPr id="122888" name="直接箭头连接符 33"/>
                  <p:cNvCxnSpPr/>
                  <p:nvPr/>
                </p:nvCxnSpPr>
                <p:spPr>
                  <a:xfrm rot="-5400000">
                    <a:off x="6315632" y="1693539"/>
                    <a:ext cx="0" cy="340862"/>
                  </a:xfrm>
                  <a:prstGeom prst="straightConnector1">
                    <a:avLst/>
                  </a:prstGeom>
                  <a:ln w="6350" cap="flat" cmpd="sng">
                    <a:solidFill>
                      <a:srgbClr val="0D0D0D"/>
                    </a:solidFill>
                    <a:prstDash val="solid"/>
                    <a:bevel/>
                    <a:headEnd type="none" w="med" len="med"/>
                    <a:tailEnd type="arrow" w="med" len="med"/>
                  </a:ln>
                </p:spPr>
              </p:cxnSp>
              <p:sp>
                <p:nvSpPr>
                  <p:cNvPr id="73" name="直接连接符 31"/>
                  <p:cNvSpPr>
                    <a:spLocks noChangeShapeType="1"/>
                  </p:cNvSpPr>
                  <p:nvPr/>
                </p:nvSpPr>
                <p:spPr bwMode="auto">
                  <a:xfrm rot="16200000" flipV="1">
                    <a:off x="5001404" y="2354119"/>
                    <a:ext cx="2284628" cy="2963"/>
                  </a:xfrm>
                  <a:prstGeom prst="line">
                    <a:avLst/>
                  </a:prstGeom>
                  <a:noFill/>
                  <a:ln w="6350">
                    <a:solidFill>
                      <a:schemeClr val="tx1">
                        <a:lumMod val="95000"/>
                        <a:lumOff val="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22890" name="直接箭头连接符 33"/>
                  <p:cNvCxnSpPr/>
                  <p:nvPr/>
                </p:nvCxnSpPr>
                <p:spPr>
                  <a:xfrm rot="-5400000">
                    <a:off x="6324523" y="2859836"/>
                    <a:ext cx="0" cy="305292"/>
                  </a:xfrm>
                  <a:prstGeom prst="straightConnector1">
                    <a:avLst/>
                  </a:prstGeom>
                  <a:ln w="6350" cap="flat" cmpd="sng">
                    <a:solidFill>
                      <a:srgbClr val="0D0D0D"/>
                    </a:solidFill>
                    <a:prstDash val="solid"/>
                    <a:bevel/>
                    <a:headEnd type="none" w="med" len="med"/>
                    <a:tailEnd type="arrow" w="med" len="med"/>
                  </a:ln>
                </p:spPr>
              </p:cxnSp>
              <p:cxnSp>
                <p:nvCxnSpPr>
                  <p:cNvPr id="122891" name="直接箭头连接符 74"/>
                  <p:cNvCxnSpPr/>
                  <p:nvPr/>
                </p:nvCxnSpPr>
                <p:spPr>
                  <a:xfrm rot="-5400000">
                    <a:off x="6315632" y="2254595"/>
                    <a:ext cx="0" cy="305294"/>
                  </a:xfrm>
                  <a:prstGeom prst="straightConnector1">
                    <a:avLst/>
                  </a:prstGeom>
                  <a:ln w="6350" cap="flat" cmpd="sng">
                    <a:solidFill>
                      <a:srgbClr val="0D0D0D"/>
                    </a:solidFill>
                    <a:prstDash val="solid"/>
                    <a:bevel/>
                    <a:headEnd type="none" w="med" len="med"/>
                    <a:tailEnd type="arrow" w="med" len="med"/>
                  </a:ln>
                </p:spPr>
              </p:cxnSp>
              <p:cxnSp>
                <p:nvCxnSpPr>
                  <p:cNvPr id="76" name="直接连接符 75"/>
                  <p:cNvCxnSpPr/>
                  <p:nvPr/>
                </p:nvCxnSpPr>
                <p:spPr>
                  <a:xfrm>
                    <a:off x="5970325" y="2407242"/>
                    <a:ext cx="260833" cy="0"/>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77" name="圆角矩形 21"/>
                  <p:cNvSpPr/>
                  <p:nvPr/>
                </p:nvSpPr>
                <p:spPr>
                  <a:xfrm>
                    <a:off x="6468278" y="1638814"/>
                    <a:ext cx="2978827" cy="400740"/>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气质</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78" name="圆角矩形 23"/>
                  <p:cNvSpPr/>
                  <p:nvPr/>
                </p:nvSpPr>
                <p:spPr>
                  <a:xfrm>
                    <a:off x="6468278" y="2194478"/>
                    <a:ext cx="2981792"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能力</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79" name="圆角矩形 24"/>
                  <p:cNvSpPr/>
                  <p:nvPr/>
                </p:nvSpPr>
                <p:spPr>
                  <a:xfrm>
                    <a:off x="6468278" y="2774931"/>
                    <a:ext cx="2975864"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性格</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80" name="圆角矩形 1"/>
                  <p:cNvSpPr/>
                  <p:nvPr/>
                </p:nvSpPr>
                <p:spPr>
                  <a:xfrm>
                    <a:off x="6468278" y="1085215"/>
                    <a:ext cx="2978827"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个性概述</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122897" name="直接箭头连接符 33"/>
                  <p:cNvCxnSpPr/>
                  <p:nvPr/>
                </p:nvCxnSpPr>
                <p:spPr>
                  <a:xfrm rot="-5400000">
                    <a:off x="6314148" y="1072175"/>
                    <a:ext cx="0" cy="426817"/>
                  </a:xfrm>
                  <a:prstGeom prst="straightConnector1">
                    <a:avLst/>
                  </a:prstGeom>
                  <a:ln w="6350" cap="flat" cmpd="sng">
                    <a:solidFill>
                      <a:srgbClr val="0D0D0D"/>
                    </a:solidFill>
                    <a:prstDash val="solid"/>
                    <a:bevel/>
                    <a:headEnd type="none" w="med" len="med"/>
                    <a:tailEnd type="arrow" w="med" len="med"/>
                  </a:ln>
                </p:spPr>
              </p:cxnSp>
            </p:grpSp>
            <p:sp>
              <p:nvSpPr>
                <p:cNvPr id="71" name="圆角矩形 24"/>
                <p:cNvSpPr/>
                <p:nvPr/>
              </p:nvSpPr>
              <p:spPr>
                <a:xfrm>
                  <a:off x="6763871" y="5706067"/>
                  <a:ext cx="1561919" cy="29973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情绪</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grpSp>
        </p:grpSp>
      </p:grpSp>
      <p:sp>
        <p:nvSpPr>
          <p:cNvPr id="4" name="矩形 3"/>
          <p:cNvSpPr/>
          <p:nvPr/>
        </p:nvSpPr>
        <p:spPr>
          <a:xfrm>
            <a:off x="4314825" y="2822575"/>
            <a:ext cx="4545013" cy="400050"/>
          </a:xfrm>
          <a:prstGeom prst="rect">
            <a:avLst/>
          </a:prstGeom>
        </p:spPr>
        <p:txBody>
          <a:bodyPr wrap="none">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一个人自然特征和精神风貌的集中体现</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30" name="文本框 9"/>
          <p:cNvSpPr txBox="1"/>
          <p:nvPr/>
        </p:nvSpPr>
        <p:spPr>
          <a:xfrm>
            <a:off x="4314825" y="3170555"/>
            <a:ext cx="5781040" cy="645160"/>
          </a:xfrm>
          <a:prstGeom prst="rect">
            <a:avLst/>
          </a:prstGeom>
          <a:noFill/>
          <a:ln w="2857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r>
              <a:rPr kumimoji="0" lang="en-US" altLang="zh-CN"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1</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）是</a:t>
            </a:r>
            <a:r>
              <a:rPr kumimoji="0" lang="zh-CN" altLang="en-US" sz="2400" b="1" i="0" u="sng"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先天的</a:t>
            </a:r>
            <a:r>
              <a:rPr kumimoji="0" lang="en-US" altLang="zh-CN" sz="2400" b="1"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or</a:t>
            </a:r>
            <a:r>
              <a:rPr kumimoji="0" lang="zh-CN" altLang="en-US" sz="2400" b="1" i="0" u="sng"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后天的</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个性心理特征。</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112641" name="文本占位符 2"/>
          <p:cNvSpPr>
            <a:spLocks noGrp="1"/>
          </p:cNvSpPr>
          <p:nvPr>
            <p:ph type="body" idx="13"/>
          </p:nvPr>
        </p:nvSpPr>
        <p:spPr>
          <a:xfrm>
            <a:off x="1082675" y="269875"/>
            <a:ext cx="6973888" cy="815975"/>
          </a:xfrm>
          <a:noFill/>
          <a:ln>
            <a:noFill/>
          </a:ln>
        </p:spPr>
        <p:txBody>
          <a:bodyPr lIns="91440" tIns="45720" rIns="91440" bIns="45720" anchor="t"/>
          <a:p>
            <a:pPr fontAlgn="base">
              <a:spcBef>
                <a:spcPct val="0"/>
              </a:spcBef>
            </a:pPr>
            <a:r>
              <a:rPr lang="en-US" altLang="zh-CN" kern="1200" dirty="0">
                <a:solidFill>
                  <a:schemeClr val="tx1">
                    <a:lumMod val="85000"/>
                    <a:lumOff val="15000"/>
                  </a:schemeClr>
                </a:solidFill>
                <a:cs typeface="+mn-cs"/>
              </a:rPr>
              <a:t>2.4.2 </a:t>
            </a:r>
            <a:r>
              <a:rPr lang="zh-CN" altLang="en-US" kern="1200" dirty="0">
                <a:solidFill>
                  <a:schemeClr val="tx1">
                    <a:lumMod val="85000"/>
                    <a:lumOff val="15000"/>
                  </a:schemeClr>
                </a:solidFill>
                <a:cs typeface="+mn-cs"/>
              </a:rPr>
              <a:t>气质与行为</a:t>
            </a:r>
            <a:endParaRPr lang="zh-CN" altLang="en-US" kern="1200" dirty="0">
              <a:solidFill>
                <a:schemeClr val="tx1">
                  <a:lumMod val="85000"/>
                  <a:lumOff val="15000"/>
                </a:schemeClr>
              </a:solidFill>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3906" name="组合 1"/>
          <p:cNvGrpSpPr/>
          <p:nvPr/>
        </p:nvGrpSpPr>
        <p:grpSpPr>
          <a:xfrm>
            <a:off x="0" y="2427288"/>
            <a:ext cx="3875088" cy="2101850"/>
            <a:chOff x="1630837" y="2438430"/>
            <a:chExt cx="3874639" cy="2101920"/>
          </a:xfrm>
        </p:grpSpPr>
        <p:sp>
          <p:nvSpPr>
            <p:cNvPr id="24" name="圆角矩形 11"/>
            <p:cNvSpPr/>
            <p:nvPr/>
          </p:nvSpPr>
          <p:spPr>
            <a:xfrm>
              <a:off x="1630837" y="3249669"/>
              <a:ext cx="2004781" cy="479441"/>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个性与行为</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123908" name="组合 10"/>
            <p:cNvGrpSpPr/>
            <p:nvPr/>
          </p:nvGrpSpPr>
          <p:grpSpPr>
            <a:xfrm>
              <a:off x="3642048" y="2438430"/>
              <a:ext cx="1863428" cy="2101920"/>
              <a:chOff x="3642048" y="2438430"/>
              <a:chExt cx="1863428" cy="2101920"/>
            </a:xfrm>
          </p:grpSpPr>
          <p:cxnSp>
            <p:nvCxnSpPr>
              <p:cNvPr id="123909" name="直接箭头连接符 33"/>
              <p:cNvCxnSpPr/>
              <p:nvPr/>
            </p:nvCxnSpPr>
            <p:spPr>
              <a:xfrm rot="-5400000">
                <a:off x="3851491" y="4175229"/>
                <a:ext cx="0" cy="234923"/>
              </a:xfrm>
              <a:prstGeom prst="straightConnector1">
                <a:avLst/>
              </a:prstGeom>
              <a:ln w="6350" cap="flat" cmpd="sng">
                <a:solidFill>
                  <a:srgbClr val="0D0D0D"/>
                </a:solidFill>
                <a:prstDash val="solid"/>
                <a:bevel/>
                <a:headEnd type="none" w="med" len="med"/>
                <a:tailEnd type="arrow" w="med" len="med"/>
              </a:ln>
            </p:spPr>
          </p:cxnSp>
          <p:grpSp>
            <p:nvGrpSpPr>
              <p:cNvPr id="123910" name="组合 68"/>
              <p:cNvGrpSpPr/>
              <p:nvPr/>
            </p:nvGrpSpPr>
            <p:grpSpPr>
              <a:xfrm>
                <a:off x="3642048" y="2438430"/>
                <a:ext cx="1863428" cy="2101920"/>
                <a:chOff x="6465456" y="4006115"/>
                <a:chExt cx="1863428" cy="2101920"/>
              </a:xfrm>
            </p:grpSpPr>
            <p:grpSp>
              <p:nvGrpSpPr>
                <p:cNvPr id="123911" name="组合 69"/>
                <p:cNvGrpSpPr/>
                <p:nvPr/>
              </p:nvGrpSpPr>
              <p:grpSpPr>
                <a:xfrm>
                  <a:off x="6465456" y="4006115"/>
                  <a:ext cx="1863428" cy="1854346"/>
                  <a:chOff x="5970476" y="1085215"/>
                  <a:chExt cx="3479594" cy="2412809"/>
                </a:xfrm>
              </p:grpSpPr>
              <p:cxnSp>
                <p:nvCxnSpPr>
                  <p:cNvPr id="123912" name="直接箭头连接符 33"/>
                  <p:cNvCxnSpPr/>
                  <p:nvPr/>
                </p:nvCxnSpPr>
                <p:spPr>
                  <a:xfrm rot="-5400000">
                    <a:off x="6315632" y="1693539"/>
                    <a:ext cx="0" cy="340862"/>
                  </a:xfrm>
                  <a:prstGeom prst="straightConnector1">
                    <a:avLst/>
                  </a:prstGeom>
                  <a:ln w="6350" cap="flat" cmpd="sng">
                    <a:solidFill>
                      <a:srgbClr val="0D0D0D"/>
                    </a:solidFill>
                    <a:prstDash val="solid"/>
                    <a:bevel/>
                    <a:headEnd type="none" w="med" len="med"/>
                    <a:tailEnd type="arrow" w="med" len="med"/>
                  </a:ln>
                </p:spPr>
              </p:cxnSp>
              <p:sp>
                <p:nvSpPr>
                  <p:cNvPr id="73" name="直接连接符 31"/>
                  <p:cNvSpPr>
                    <a:spLocks noChangeShapeType="1"/>
                  </p:cNvSpPr>
                  <p:nvPr/>
                </p:nvSpPr>
                <p:spPr bwMode="auto">
                  <a:xfrm rot="16200000" flipV="1">
                    <a:off x="5001404" y="2354119"/>
                    <a:ext cx="2284628" cy="2963"/>
                  </a:xfrm>
                  <a:prstGeom prst="line">
                    <a:avLst/>
                  </a:prstGeom>
                  <a:noFill/>
                  <a:ln w="6350">
                    <a:solidFill>
                      <a:schemeClr val="tx1">
                        <a:lumMod val="95000"/>
                        <a:lumOff val="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23914" name="直接箭头连接符 33"/>
                  <p:cNvCxnSpPr/>
                  <p:nvPr/>
                </p:nvCxnSpPr>
                <p:spPr>
                  <a:xfrm rot="-5400000">
                    <a:off x="6324523" y="2859836"/>
                    <a:ext cx="0" cy="305292"/>
                  </a:xfrm>
                  <a:prstGeom prst="straightConnector1">
                    <a:avLst/>
                  </a:prstGeom>
                  <a:ln w="6350" cap="flat" cmpd="sng">
                    <a:solidFill>
                      <a:srgbClr val="0D0D0D"/>
                    </a:solidFill>
                    <a:prstDash val="solid"/>
                    <a:bevel/>
                    <a:headEnd type="none" w="med" len="med"/>
                    <a:tailEnd type="arrow" w="med" len="med"/>
                  </a:ln>
                </p:spPr>
              </p:cxnSp>
              <p:cxnSp>
                <p:nvCxnSpPr>
                  <p:cNvPr id="123915" name="直接箭头连接符 74"/>
                  <p:cNvCxnSpPr/>
                  <p:nvPr/>
                </p:nvCxnSpPr>
                <p:spPr>
                  <a:xfrm rot="-5400000">
                    <a:off x="6315632" y="2254595"/>
                    <a:ext cx="0" cy="305294"/>
                  </a:xfrm>
                  <a:prstGeom prst="straightConnector1">
                    <a:avLst/>
                  </a:prstGeom>
                  <a:ln w="6350" cap="flat" cmpd="sng">
                    <a:solidFill>
                      <a:srgbClr val="0D0D0D"/>
                    </a:solidFill>
                    <a:prstDash val="solid"/>
                    <a:bevel/>
                    <a:headEnd type="none" w="med" len="med"/>
                    <a:tailEnd type="arrow" w="med" len="med"/>
                  </a:ln>
                </p:spPr>
              </p:cxnSp>
              <p:cxnSp>
                <p:nvCxnSpPr>
                  <p:cNvPr id="76" name="直接连接符 75"/>
                  <p:cNvCxnSpPr/>
                  <p:nvPr/>
                </p:nvCxnSpPr>
                <p:spPr>
                  <a:xfrm>
                    <a:off x="5970325" y="2407242"/>
                    <a:ext cx="260833" cy="0"/>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77" name="圆角矩形 21"/>
                  <p:cNvSpPr/>
                  <p:nvPr/>
                </p:nvSpPr>
                <p:spPr>
                  <a:xfrm>
                    <a:off x="6468278" y="1638814"/>
                    <a:ext cx="2978827" cy="400740"/>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气质</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78" name="圆角矩形 23"/>
                  <p:cNvSpPr/>
                  <p:nvPr/>
                </p:nvSpPr>
                <p:spPr>
                  <a:xfrm>
                    <a:off x="6468278" y="2194478"/>
                    <a:ext cx="2981792"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能力</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79" name="圆角矩形 24"/>
                  <p:cNvSpPr/>
                  <p:nvPr/>
                </p:nvSpPr>
                <p:spPr>
                  <a:xfrm>
                    <a:off x="6468278" y="2774931"/>
                    <a:ext cx="2975864"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性格</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80" name="圆角矩形 1"/>
                  <p:cNvSpPr/>
                  <p:nvPr/>
                </p:nvSpPr>
                <p:spPr>
                  <a:xfrm>
                    <a:off x="6468278" y="1085215"/>
                    <a:ext cx="2978827"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个性概述</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123921" name="直接箭头连接符 33"/>
                  <p:cNvCxnSpPr/>
                  <p:nvPr/>
                </p:nvCxnSpPr>
                <p:spPr>
                  <a:xfrm rot="-5400000">
                    <a:off x="6314148" y="1072175"/>
                    <a:ext cx="0" cy="426817"/>
                  </a:xfrm>
                  <a:prstGeom prst="straightConnector1">
                    <a:avLst/>
                  </a:prstGeom>
                  <a:ln w="6350" cap="flat" cmpd="sng">
                    <a:solidFill>
                      <a:srgbClr val="0D0D0D"/>
                    </a:solidFill>
                    <a:prstDash val="solid"/>
                    <a:bevel/>
                    <a:headEnd type="none" w="med" len="med"/>
                    <a:tailEnd type="arrow" w="med" len="med"/>
                  </a:ln>
                </p:spPr>
              </p:cxnSp>
            </p:grpSp>
            <p:sp>
              <p:nvSpPr>
                <p:cNvPr id="71" name="圆角矩形 24"/>
                <p:cNvSpPr/>
                <p:nvPr/>
              </p:nvSpPr>
              <p:spPr>
                <a:xfrm>
                  <a:off x="6763790" y="5706384"/>
                  <a:ext cx="1561919" cy="40165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情绪</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grpSp>
        </p:grpSp>
      </p:grpSp>
      <p:sp>
        <p:nvSpPr>
          <p:cNvPr id="4" name="矩形 3"/>
          <p:cNvSpPr/>
          <p:nvPr/>
        </p:nvSpPr>
        <p:spPr>
          <a:xfrm>
            <a:off x="4314825" y="2822575"/>
            <a:ext cx="4545013" cy="400050"/>
          </a:xfrm>
          <a:prstGeom prst="rect">
            <a:avLst/>
          </a:prstGeom>
        </p:spPr>
        <p:txBody>
          <a:bodyPr wrap="none">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一个人自然特征和精神风貌的集中体现</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30" name="文本框 9"/>
          <p:cNvSpPr txBox="1"/>
          <p:nvPr/>
        </p:nvSpPr>
        <p:spPr>
          <a:xfrm>
            <a:off x="4314825" y="3170238"/>
            <a:ext cx="4687888" cy="593725"/>
          </a:xfrm>
          <a:prstGeom prst="rect">
            <a:avLst/>
          </a:prstGeom>
          <a:noFill/>
          <a:ln w="28575">
            <a:noFill/>
          </a:ln>
        </p:spPr>
        <p:txBody>
          <a:bodyPr>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r>
              <a:rPr kumimoji="0" lang="en-US" altLang="zh-CN"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1</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）是</a:t>
            </a:r>
            <a:r>
              <a:rPr kumimoji="0" lang="zh-CN" altLang="en-US" sz="2400" b="1" i="0" u="sng"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先天的</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个性心理特征。</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112641" name="文本占位符 2"/>
          <p:cNvSpPr>
            <a:spLocks noGrp="1"/>
          </p:cNvSpPr>
          <p:nvPr>
            <p:ph type="body" idx="13"/>
          </p:nvPr>
        </p:nvSpPr>
        <p:spPr>
          <a:xfrm>
            <a:off x="1082675" y="269875"/>
            <a:ext cx="6973888" cy="815975"/>
          </a:xfrm>
          <a:noFill/>
          <a:ln>
            <a:noFill/>
          </a:ln>
        </p:spPr>
        <p:txBody>
          <a:bodyPr lIns="91440" tIns="45720" rIns="91440" bIns="45720" anchor="t"/>
          <a:p>
            <a:pPr fontAlgn="base">
              <a:spcBef>
                <a:spcPct val="0"/>
              </a:spcBef>
            </a:pPr>
            <a:r>
              <a:rPr lang="en-US" altLang="zh-CN" kern="1200" dirty="0">
                <a:solidFill>
                  <a:schemeClr val="tx1">
                    <a:lumMod val="85000"/>
                    <a:lumOff val="15000"/>
                  </a:schemeClr>
                </a:solidFill>
                <a:cs typeface="+mn-cs"/>
              </a:rPr>
              <a:t>2.4.2 </a:t>
            </a:r>
            <a:r>
              <a:rPr lang="zh-CN" altLang="en-US" kern="1200" dirty="0">
                <a:solidFill>
                  <a:schemeClr val="tx1">
                    <a:lumMod val="85000"/>
                    <a:lumOff val="15000"/>
                  </a:schemeClr>
                </a:solidFill>
                <a:cs typeface="+mn-cs"/>
              </a:rPr>
              <a:t>气质与行为</a:t>
            </a:r>
            <a:endParaRPr lang="zh-CN" altLang="en-US" kern="1200" dirty="0">
              <a:solidFill>
                <a:schemeClr val="tx1">
                  <a:lumMod val="85000"/>
                  <a:lumOff val="15000"/>
                </a:schemeClr>
              </a:solidFill>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文本占位符 1"/>
          <p:cNvSpPr>
            <a:spLocks noGrp="1"/>
          </p:cNvSpPr>
          <p:nvPr>
            <p:ph type="body" idx="1"/>
          </p:nvPr>
        </p:nvSpPr>
        <p:spPr>
          <a:xfrm>
            <a:off x="892175" y="1231900"/>
            <a:ext cx="10515600" cy="5343525"/>
          </a:xfrm>
          <a:noFill/>
          <a:ln>
            <a:noFill/>
          </a:ln>
        </p:spPr>
        <p:txBody>
          <a:bodyPr lIns="91440" tIns="45720" rIns="91440" bIns="45720" anchor="t">
            <a:normAutofit/>
          </a:bodyPr>
          <a:p>
            <a:pPr eaLnBrk="1" hangingPunct="1">
              <a:lnSpc>
                <a:spcPct val="150000"/>
              </a:lnSpc>
              <a:spcBef>
                <a:spcPct val="0"/>
              </a:spcBef>
            </a:pPr>
            <a:r>
              <a:rPr lang="zh-CN" altLang="en-US" sz="2000" kern="1200" dirty="0">
                <a:latin typeface="+mn-lt"/>
                <a:ea typeface="+mn-ea"/>
                <a:cs typeface="+mn-cs"/>
              </a:rPr>
              <a:t>人脑对客观事物综合整体的反映是（ ）</a:t>
            </a:r>
            <a:endParaRPr lang="zh-CN" altLang="en-US" sz="2000" kern="1200" dirty="0">
              <a:latin typeface="+mn-lt"/>
              <a:ea typeface="+mn-ea"/>
              <a:cs typeface="+mn-cs"/>
            </a:endParaRPr>
          </a:p>
          <a:p>
            <a:pPr eaLnBrk="1" hangingPunct="1">
              <a:lnSpc>
                <a:spcPct val="150000"/>
              </a:lnSpc>
              <a:spcBef>
                <a:spcPct val="0"/>
              </a:spcBef>
            </a:pPr>
            <a:r>
              <a:rPr lang="zh-CN" altLang="en-US" sz="2000" kern="1200" dirty="0">
                <a:latin typeface="+mn-lt"/>
                <a:ea typeface="+mn-ea"/>
                <a:cs typeface="+mn-cs"/>
              </a:rPr>
              <a:t>A:感觉</a:t>
            </a:r>
            <a:endParaRPr lang="zh-CN" altLang="en-US" sz="2000" kern="1200" dirty="0">
              <a:latin typeface="+mn-lt"/>
              <a:ea typeface="+mn-ea"/>
              <a:cs typeface="+mn-cs"/>
            </a:endParaRPr>
          </a:p>
          <a:p>
            <a:pPr eaLnBrk="1" hangingPunct="1">
              <a:lnSpc>
                <a:spcPct val="150000"/>
              </a:lnSpc>
              <a:spcBef>
                <a:spcPct val="0"/>
              </a:spcBef>
            </a:pPr>
            <a:r>
              <a:rPr lang="zh-CN" altLang="en-US" sz="2000" kern="1200" dirty="0">
                <a:latin typeface="+mn-lt"/>
                <a:ea typeface="+mn-ea"/>
                <a:cs typeface="+mn-cs"/>
              </a:rPr>
              <a:t>B:知觉 </a:t>
            </a:r>
            <a:endParaRPr lang="zh-CN" altLang="en-US" sz="2000" kern="1200" dirty="0">
              <a:latin typeface="+mn-lt"/>
              <a:ea typeface="+mn-ea"/>
              <a:cs typeface="+mn-cs"/>
            </a:endParaRPr>
          </a:p>
          <a:p>
            <a:pPr eaLnBrk="1" hangingPunct="1">
              <a:lnSpc>
                <a:spcPct val="150000"/>
              </a:lnSpc>
              <a:spcBef>
                <a:spcPct val="0"/>
              </a:spcBef>
            </a:pPr>
            <a:r>
              <a:rPr lang="zh-CN" altLang="en-US" sz="2000" kern="1200" dirty="0">
                <a:latin typeface="+mn-lt"/>
                <a:ea typeface="+mn-ea"/>
                <a:cs typeface="+mn-cs"/>
              </a:rPr>
              <a:t>C:社会知觉</a:t>
            </a:r>
            <a:endParaRPr lang="zh-CN" altLang="en-US" sz="2000" kern="1200" dirty="0">
              <a:latin typeface="+mn-lt"/>
              <a:ea typeface="+mn-ea"/>
              <a:cs typeface="+mn-cs"/>
            </a:endParaRPr>
          </a:p>
          <a:p>
            <a:pPr eaLnBrk="1" hangingPunct="1">
              <a:lnSpc>
                <a:spcPct val="150000"/>
              </a:lnSpc>
              <a:spcBef>
                <a:spcPct val="0"/>
              </a:spcBef>
            </a:pPr>
            <a:r>
              <a:rPr lang="zh-CN" altLang="en-US" sz="2000" kern="1200" dirty="0">
                <a:latin typeface="+mn-lt"/>
                <a:ea typeface="+mn-ea"/>
                <a:cs typeface="+mn-cs"/>
              </a:rPr>
              <a:t>D:自我知觉   </a:t>
            </a:r>
            <a:endParaRPr lang="zh-CN" altLang="en-US" sz="2000" kern="1200" dirty="0">
              <a:latin typeface="+mn-lt"/>
              <a:ea typeface="+mn-ea"/>
              <a:cs typeface="+mn-cs"/>
            </a:endParaRPr>
          </a:p>
          <a:p>
            <a:pPr eaLnBrk="1" hangingPunct="1">
              <a:lnSpc>
                <a:spcPct val="150000"/>
              </a:lnSpc>
              <a:spcBef>
                <a:spcPct val="0"/>
              </a:spcBef>
            </a:pPr>
            <a:r>
              <a:rPr lang="zh-CN" altLang="en-US" sz="2000" kern="1200" dirty="0">
                <a:latin typeface="+mn-lt"/>
                <a:ea typeface="+mn-ea"/>
                <a:cs typeface="+mn-cs"/>
              </a:rPr>
              <a:t>答案：B</a:t>
            </a:r>
            <a:endParaRPr lang="zh-CN" altLang="en-US" sz="2000" kern="1200" dirty="0">
              <a:latin typeface="+mn-lt"/>
              <a:ea typeface="+mn-ea"/>
              <a:cs typeface="+mn-cs"/>
            </a:endParaRPr>
          </a:p>
        </p:txBody>
      </p:sp>
      <p:sp>
        <p:nvSpPr>
          <p:cNvPr id="3" name="标题 2"/>
          <p:cNvSpPr>
            <a:spLocks noGrp="1"/>
          </p:cNvSpPr>
          <p:nvPr>
            <p:ph type="title" idx="4294967295"/>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defTabSz="914400">
              <a:buClrTx/>
              <a:buSzTx/>
              <a:buFontTx/>
              <a:defRPr/>
            </a:pPr>
            <a:r>
              <a:rPr lang="en-US" altLang="zh-CN" sz="36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真题再现</a:t>
            </a:r>
            <a:endParaRPr lang="en-US" altLang="zh-CN" sz="36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4930" name="组合 1"/>
          <p:cNvGrpSpPr/>
          <p:nvPr/>
        </p:nvGrpSpPr>
        <p:grpSpPr>
          <a:xfrm>
            <a:off x="318770" y="2427288"/>
            <a:ext cx="3556318" cy="2028825"/>
            <a:chOff x="1949570" y="2438430"/>
            <a:chExt cx="3555906" cy="2028893"/>
          </a:xfrm>
        </p:grpSpPr>
        <p:sp>
          <p:nvSpPr>
            <p:cNvPr id="24" name="圆角矩形 11"/>
            <p:cNvSpPr/>
            <p:nvPr/>
          </p:nvSpPr>
          <p:spPr>
            <a:xfrm>
              <a:off x="1949570" y="3269673"/>
              <a:ext cx="1692714" cy="368947"/>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个性与行为</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124932" name="组合 10"/>
            <p:cNvGrpSpPr/>
            <p:nvPr/>
          </p:nvGrpSpPr>
          <p:grpSpPr>
            <a:xfrm>
              <a:off x="3642048" y="2438430"/>
              <a:ext cx="1863428" cy="2028893"/>
              <a:chOff x="3642048" y="2438430"/>
              <a:chExt cx="1863428" cy="2028893"/>
            </a:xfrm>
          </p:grpSpPr>
          <p:cxnSp>
            <p:nvCxnSpPr>
              <p:cNvPr id="124933" name="直接箭头连接符 33"/>
              <p:cNvCxnSpPr/>
              <p:nvPr/>
            </p:nvCxnSpPr>
            <p:spPr>
              <a:xfrm rot="-5400000">
                <a:off x="3851491" y="4175229"/>
                <a:ext cx="0" cy="234923"/>
              </a:xfrm>
              <a:prstGeom prst="straightConnector1">
                <a:avLst/>
              </a:prstGeom>
              <a:ln w="6350" cap="flat" cmpd="sng">
                <a:solidFill>
                  <a:srgbClr val="0D0D0D"/>
                </a:solidFill>
                <a:prstDash val="solid"/>
                <a:bevel/>
                <a:headEnd type="none" w="med" len="med"/>
                <a:tailEnd type="arrow" w="med" len="med"/>
              </a:ln>
            </p:spPr>
          </p:cxnSp>
          <p:grpSp>
            <p:nvGrpSpPr>
              <p:cNvPr id="124934" name="组合 68"/>
              <p:cNvGrpSpPr/>
              <p:nvPr/>
            </p:nvGrpSpPr>
            <p:grpSpPr>
              <a:xfrm>
                <a:off x="3642048" y="2438430"/>
                <a:ext cx="1863428" cy="2028893"/>
                <a:chOff x="6465456" y="4006115"/>
                <a:chExt cx="1863428" cy="2028893"/>
              </a:xfrm>
            </p:grpSpPr>
            <p:grpSp>
              <p:nvGrpSpPr>
                <p:cNvPr id="124935" name="组合 69"/>
                <p:cNvGrpSpPr/>
                <p:nvPr/>
              </p:nvGrpSpPr>
              <p:grpSpPr>
                <a:xfrm>
                  <a:off x="6465456" y="4006115"/>
                  <a:ext cx="1863428" cy="1854346"/>
                  <a:chOff x="5970476" y="1085215"/>
                  <a:chExt cx="3479594" cy="2412809"/>
                </a:xfrm>
              </p:grpSpPr>
              <p:cxnSp>
                <p:nvCxnSpPr>
                  <p:cNvPr id="124936" name="直接箭头连接符 33"/>
                  <p:cNvCxnSpPr/>
                  <p:nvPr/>
                </p:nvCxnSpPr>
                <p:spPr>
                  <a:xfrm rot="-5400000">
                    <a:off x="6315632" y="1693539"/>
                    <a:ext cx="0" cy="340862"/>
                  </a:xfrm>
                  <a:prstGeom prst="straightConnector1">
                    <a:avLst/>
                  </a:prstGeom>
                  <a:ln w="6350" cap="flat" cmpd="sng">
                    <a:solidFill>
                      <a:srgbClr val="0D0D0D"/>
                    </a:solidFill>
                    <a:prstDash val="solid"/>
                    <a:bevel/>
                    <a:headEnd type="none" w="med" len="med"/>
                    <a:tailEnd type="arrow" w="med" len="med"/>
                  </a:ln>
                </p:spPr>
              </p:cxnSp>
              <p:sp>
                <p:nvSpPr>
                  <p:cNvPr id="73" name="直接连接符 31"/>
                  <p:cNvSpPr>
                    <a:spLocks noChangeShapeType="1"/>
                  </p:cNvSpPr>
                  <p:nvPr/>
                </p:nvSpPr>
                <p:spPr bwMode="auto">
                  <a:xfrm rot="16200000" flipV="1">
                    <a:off x="5001404" y="2354119"/>
                    <a:ext cx="2284628" cy="2963"/>
                  </a:xfrm>
                  <a:prstGeom prst="line">
                    <a:avLst/>
                  </a:prstGeom>
                  <a:noFill/>
                  <a:ln w="6350">
                    <a:solidFill>
                      <a:schemeClr val="tx1">
                        <a:lumMod val="95000"/>
                        <a:lumOff val="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24938" name="直接箭头连接符 33"/>
                  <p:cNvCxnSpPr/>
                  <p:nvPr/>
                </p:nvCxnSpPr>
                <p:spPr>
                  <a:xfrm rot="-5400000">
                    <a:off x="6324523" y="2859836"/>
                    <a:ext cx="0" cy="305292"/>
                  </a:xfrm>
                  <a:prstGeom prst="straightConnector1">
                    <a:avLst/>
                  </a:prstGeom>
                  <a:ln w="6350" cap="flat" cmpd="sng">
                    <a:solidFill>
                      <a:srgbClr val="0D0D0D"/>
                    </a:solidFill>
                    <a:prstDash val="solid"/>
                    <a:bevel/>
                    <a:headEnd type="none" w="med" len="med"/>
                    <a:tailEnd type="arrow" w="med" len="med"/>
                  </a:ln>
                </p:spPr>
              </p:cxnSp>
              <p:cxnSp>
                <p:nvCxnSpPr>
                  <p:cNvPr id="124939" name="直接箭头连接符 74"/>
                  <p:cNvCxnSpPr/>
                  <p:nvPr/>
                </p:nvCxnSpPr>
                <p:spPr>
                  <a:xfrm rot="-5400000">
                    <a:off x="6315632" y="2254595"/>
                    <a:ext cx="0" cy="305294"/>
                  </a:xfrm>
                  <a:prstGeom prst="straightConnector1">
                    <a:avLst/>
                  </a:prstGeom>
                  <a:ln w="6350" cap="flat" cmpd="sng">
                    <a:solidFill>
                      <a:srgbClr val="0D0D0D"/>
                    </a:solidFill>
                    <a:prstDash val="solid"/>
                    <a:bevel/>
                    <a:headEnd type="none" w="med" len="med"/>
                    <a:tailEnd type="arrow" w="med" len="med"/>
                  </a:ln>
                </p:spPr>
              </p:cxnSp>
              <p:cxnSp>
                <p:nvCxnSpPr>
                  <p:cNvPr id="76" name="直接连接符 75"/>
                  <p:cNvCxnSpPr/>
                  <p:nvPr/>
                </p:nvCxnSpPr>
                <p:spPr>
                  <a:xfrm>
                    <a:off x="5970325" y="2407242"/>
                    <a:ext cx="260833" cy="0"/>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77" name="圆角矩形 21"/>
                  <p:cNvSpPr/>
                  <p:nvPr/>
                </p:nvSpPr>
                <p:spPr>
                  <a:xfrm>
                    <a:off x="6468278" y="1638814"/>
                    <a:ext cx="2978827" cy="400740"/>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气质</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78" name="圆角矩形 23"/>
                  <p:cNvSpPr/>
                  <p:nvPr/>
                </p:nvSpPr>
                <p:spPr>
                  <a:xfrm>
                    <a:off x="6468278" y="2194478"/>
                    <a:ext cx="2981792"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能力</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79" name="圆角矩形 24"/>
                  <p:cNvSpPr/>
                  <p:nvPr/>
                </p:nvSpPr>
                <p:spPr>
                  <a:xfrm>
                    <a:off x="6468278" y="2774931"/>
                    <a:ext cx="2975864"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性格</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80" name="圆角矩形 1"/>
                  <p:cNvSpPr/>
                  <p:nvPr/>
                </p:nvSpPr>
                <p:spPr>
                  <a:xfrm>
                    <a:off x="6468278" y="1085215"/>
                    <a:ext cx="2978827"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个性概述</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124945" name="直接箭头连接符 33"/>
                  <p:cNvCxnSpPr/>
                  <p:nvPr/>
                </p:nvCxnSpPr>
                <p:spPr>
                  <a:xfrm rot="-5400000">
                    <a:off x="6314148" y="1072175"/>
                    <a:ext cx="0" cy="426817"/>
                  </a:xfrm>
                  <a:prstGeom prst="straightConnector1">
                    <a:avLst/>
                  </a:prstGeom>
                  <a:ln w="6350" cap="flat" cmpd="sng">
                    <a:solidFill>
                      <a:srgbClr val="0D0D0D"/>
                    </a:solidFill>
                    <a:prstDash val="solid"/>
                    <a:bevel/>
                    <a:headEnd type="none" w="med" len="med"/>
                    <a:tailEnd type="arrow" w="med" len="med"/>
                  </a:ln>
                </p:spPr>
              </p:cxnSp>
            </p:grpSp>
            <p:sp>
              <p:nvSpPr>
                <p:cNvPr id="71" name="圆角矩形 24"/>
                <p:cNvSpPr/>
                <p:nvPr/>
              </p:nvSpPr>
              <p:spPr>
                <a:xfrm>
                  <a:off x="6763871" y="5706067"/>
                  <a:ext cx="1561919" cy="32894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情绪</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grpSp>
        </p:grpSp>
      </p:grpSp>
      <p:sp>
        <p:nvSpPr>
          <p:cNvPr id="4" name="矩形 3"/>
          <p:cNvSpPr/>
          <p:nvPr/>
        </p:nvSpPr>
        <p:spPr>
          <a:xfrm>
            <a:off x="4314825" y="2822575"/>
            <a:ext cx="4545013" cy="400050"/>
          </a:xfrm>
          <a:prstGeom prst="rect">
            <a:avLst/>
          </a:prstGeom>
        </p:spPr>
        <p:txBody>
          <a:bodyPr wrap="none">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一个人自然特征和精神风貌的集中体现</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30" name="文本框 9"/>
          <p:cNvSpPr txBox="1"/>
          <p:nvPr/>
        </p:nvSpPr>
        <p:spPr>
          <a:xfrm>
            <a:off x="4314825" y="3170238"/>
            <a:ext cx="4545013" cy="971550"/>
          </a:xfrm>
          <a:prstGeom prst="rect">
            <a:avLst/>
          </a:prstGeom>
          <a:noFill/>
          <a:ln w="28575">
            <a:noFill/>
          </a:ln>
        </p:spPr>
        <p:txBody>
          <a:bodyPr>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r>
              <a:rPr kumimoji="0" lang="en-US" altLang="zh-CN"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1</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）是</a:t>
            </a:r>
            <a:r>
              <a:rPr kumimoji="0" lang="zh-CN" altLang="en-US" sz="2000" b="1" i="0" u="sng"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先天的</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个性心理特征。</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r>
              <a:rPr kumimoji="0" lang="en-US" altLang="zh-CN"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2</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）是</a:t>
            </a:r>
            <a:r>
              <a:rPr kumimoji="0" lang="zh-CN" altLang="en-US" sz="2000" b="0" i="0" u="sng"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人的心理活动的</a:t>
            </a:r>
            <a:r>
              <a:rPr kumimoji="0" lang="en-US" altLang="zh-CN" sz="2000" b="1" i="0" u="sng"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   】</a:t>
            </a:r>
            <a:r>
              <a:rPr kumimoji="0" lang="zh-CN" altLang="en-US" sz="2000" b="1" i="0" u="sng"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特征</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112641" name="文本占位符 2"/>
          <p:cNvSpPr>
            <a:spLocks noGrp="1"/>
          </p:cNvSpPr>
          <p:nvPr>
            <p:ph type="body" idx="13"/>
          </p:nvPr>
        </p:nvSpPr>
        <p:spPr>
          <a:xfrm>
            <a:off x="1082675" y="269875"/>
            <a:ext cx="6973888" cy="815975"/>
          </a:xfrm>
          <a:noFill/>
          <a:ln>
            <a:noFill/>
          </a:ln>
        </p:spPr>
        <p:txBody>
          <a:bodyPr lIns="91440" tIns="45720" rIns="91440" bIns="45720" anchor="t"/>
          <a:p>
            <a:pPr fontAlgn="base">
              <a:spcBef>
                <a:spcPct val="0"/>
              </a:spcBef>
            </a:pPr>
            <a:r>
              <a:rPr lang="en-US" altLang="zh-CN" kern="1200" dirty="0">
                <a:solidFill>
                  <a:schemeClr val="tx1">
                    <a:lumMod val="85000"/>
                    <a:lumOff val="15000"/>
                  </a:schemeClr>
                </a:solidFill>
                <a:cs typeface="+mn-cs"/>
              </a:rPr>
              <a:t>2.4.2 </a:t>
            </a:r>
            <a:r>
              <a:rPr lang="zh-CN" altLang="en-US" kern="1200" dirty="0">
                <a:solidFill>
                  <a:schemeClr val="tx1">
                    <a:lumMod val="85000"/>
                    <a:lumOff val="15000"/>
                  </a:schemeClr>
                </a:solidFill>
                <a:cs typeface="+mn-cs"/>
              </a:rPr>
              <a:t>气质与行为</a:t>
            </a:r>
            <a:endParaRPr lang="zh-CN" altLang="en-US" kern="1200" dirty="0">
              <a:solidFill>
                <a:schemeClr val="tx1">
                  <a:lumMod val="85000"/>
                  <a:lumOff val="15000"/>
                </a:schemeClr>
              </a:solidFill>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文本占位符 1"/>
          <p:cNvSpPr>
            <a:spLocks noGrp="1"/>
          </p:cNvSpPr>
          <p:nvPr>
            <p:ph type="body"/>
          </p:nvPr>
        </p:nvSpPr>
        <p:spPr>
          <a:xfrm>
            <a:off x="892175" y="1231900"/>
            <a:ext cx="10515600" cy="5343525"/>
          </a:xfrm>
          <a:prstGeom prst="rect">
            <a:avLst/>
          </a:prstGeom>
          <a:noFill/>
          <a:ln w="9525">
            <a:noFill/>
          </a:ln>
        </p:spPr>
        <p:txBody>
          <a:bodyPr anchor="t"/>
          <a:p>
            <a:pPr marL="0" indent="0" eaLnBrk="1" hangingPunct="1">
              <a:buNone/>
            </a:pPr>
            <a:r>
              <a:rPr lang="zh-CN" altLang="en-US" sz="2400" dirty="0"/>
              <a:t>气质【</a:t>
            </a:r>
            <a:r>
              <a:rPr lang="zh-CN" altLang="en-US" sz="2400" dirty="0">
                <a:solidFill>
                  <a:srgbClr val="FF0000"/>
                </a:solidFill>
              </a:rPr>
              <a:t>选择</a:t>
            </a:r>
            <a:r>
              <a:rPr lang="zh-CN" altLang="en-US" sz="2400" dirty="0"/>
              <a:t>】</a:t>
            </a:r>
            <a:r>
              <a:rPr lang="en-US" altLang="zh-CN" sz="2400" dirty="0">
                <a:solidFill>
                  <a:srgbClr val="FF0000"/>
                </a:solidFill>
                <a:sym typeface="+mn-ea"/>
              </a:rPr>
              <a:t>★★</a:t>
            </a:r>
            <a:endParaRPr lang="zh-CN" altLang="en-US" sz="2400" dirty="0"/>
          </a:p>
        </p:txBody>
      </p:sp>
      <p:grpSp>
        <p:nvGrpSpPr>
          <p:cNvPr id="125955" name="组合 8"/>
          <p:cNvGrpSpPr/>
          <p:nvPr/>
        </p:nvGrpSpPr>
        <p:grpSpPr>
          <a:xfrm>
            <a:off x="2119313" y="2174875"/>
            <a:ext cx="7097712" cy="3130550"/>
            <a:chOff x="2713165" y="2331691"/>
            <a:chExt cx="7251255" cy="3130579"/>
          </a:xfrm>
        </p:grpSpPr>
        <p:sp>
          <p:nvSpPr>
            <p:cNvPr id="18" name="文本框 9"/>
            <p:cNvSpPr txBox="1"/>
            <p:nvPr/>
          </p:nvSpPr>
          <p:spPr>
            <a:xfrm>
              <a:off x="2713165" y="2331691"/>
              <a:ext cx="1498582" cy="400054"/>
            </a:xfrm>
            <a:prstGeom prst="rect">
              <a:avLst/>
            </a:prstGeom>
            <a:noFill/>
            <a:ln w="12700">
              <a:solidFill>
                <a:schemeClr val="bg1">
                  <a:lumMod val="65000"/>
                </a:schemeClr>
              </a:solid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zh-CN" altLang="en-US" sz="2000" b="1"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气质的类型</a:t>
              </a:r>
              <a:endParaRPr kumimoji="0" lang="zh-CN" altLang="en-US" sz="2000" b="1"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4" name="文本框 9"/>
            <p:cNvSpPr txBox="1"/>
            <p:nvPr/>
          </p:nvSpPr>
          <p:spPr>
            <a:xfrm>
              <a:off x="2735871" y="3112748"/>
              <a:ext cx="1453170" cy="398467"/>
            </a:xfrm>
            <a:prstGeom prst="rect">
              <a:avLst/>
            </a:prstGeom>
            <a:noFill/>
            <a:ln w="12700">
              <a:solidFill>
                <a:schemeClr val="bg1">
                  <a:lumMod val="65000"/>
                </a:schemeClr>
              </a:solidFill>
            </a:ln>
          </p:spPr>
          <p:txBody>
            <a:bodyPr>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ctr" defTabSz="914400" rtl="0" eaLnBrk="1" fontAlgn="auto" latinLnBrk="0" hangingPunct="1">
                <a:lnSpc>
                  <a:spcPct val="100000"/>
                </a:lnSpc>
                <a:spcBef>
                  <a:spcPct val="0"/>
                </a:spcBef>
                <a:spcAft>
                  <a:spcPts val="0"/>
                </a:spcAft>
                <a:buClrTx/>
                <a:buSzTx/>
                <a:buFont typeface="Arial" panose="020B0604020202090204"/>
                <a:buNone/>
                <a:defRPr/>
              </a:pPr>
              <a:r>
                <a:rPr kumimoji="0" lang="zh-CN" altLang="en-US" sz="2000" b="1" i="0" u="none" strike="noStrike" kern="1200" cap="none" spc="0" normalizeH="0" baseline="0" noProof="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胆汁质</a:t>
              </a:r>
              <a:endParaRPr kumimoji="0" lang="zh-CN" altLang="en-US" sz="2000" b="1" i="0" u="none" strike="noStrike" kern="1200" cap="none" spc="0" normalizeH="0" baseline="0" noProof="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5" name="文本框 9"/>
            <p:cNvSpPr txBox="1"/>
            <p:nvPr/>
          </p:nvSpPr>
          <p:spPr>
            <a:xfrm>
              <a:off x="2735871" y="3704892"/>
              <a:ext cx="1453170" cy="398466"/>
            </a:xfrm>
            <a:prstGeom prst="rect">
              <a:avLst/>
            </a:prstGeom>
            <a:noFill/>
            <a:ln w="12700">
              <a:solidFill>
                <a:schemeClr val="bg1">
                  <a:lumMod val="65000"/>
                </a:schemeClr>
              </a:solidFill>
            </a:ln>
          </p:spPr>
          <p:txBody>
            <a:bodyPr>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ctr" defTabSz="914400" rtl="0" eaLnBrk="1" fontAlgn="auto" latinLnBrk="0" hangingPunct="1">
                <a:lnSpc>
                  <a:spcPct val="100000"/>
                </a:lnSpc>
                <a:spcBef>
                  <a:spcPct val="0"/>
                </a:spcBef>
                <a:spcAft>
                  <a:spcPts val="0"/>
                </a:spcAft>
                <a:buClrTx/>
                <a:buSzTx/>
                <a:buFont typeface="Arial" panose="020B0604020202090204"/>
                <a:buNone/>
                <a:defRPr/>
              </a:pPr>
              <a:r>
                <a:rPr kumimoji="0" lang="zh-CN" altLang="en-US" sz="2000" b="1" i="0" u="none" strike="noStrike" kern="1200" cap="none" spc="0" normalizeH="0" baseline="0" noProof="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多血质</a:t>
              </a:r>
              <a:endParaRPr kumimoji="0" lang="zh-CN" altLang="en-US" sz="2000" b="1" i="0" u="none" strike="noStrike" kern="1200" cap="none" spc="0" normalizeH="0" baseline="0" noProof="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6" name="文本框 9"/>
            <p:cNvSpPr txBox="1"/>
            <p:nvPr/>
          </p:nvSpPr>
          <p:spPr>
            <a:xfrm>
              <a:off x="2735871" y="4357360"/>
              <a:ext cx="1453170" cy="398467"/>
            </a:xfrm>
            <a:prstGeom prst="rect">
              <a:avLst/>
            </a:prstGeom>
            <a:noFill/>
            <a:ln w="12700">
              <a:solidFill>
                <a:schemeClr val="bg1">
                  <a:lumMod val="65000"/>
                </a:schemeClr>
              </a:solidFill>
            </a:ln>
          </p:spPr>
          <p:txBody>
            <a:bodyPr>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ctr" defTabSz="914400" rtl="0" eaLnBrk="1" fontAlgn="auto" latinLnBrk="0" hangingPunct="1">
                <a:lnSpc>
                  <a:spcPct val="100000"/>
                </a:lnSpc>
                <a:spcBef>
                  <a:spcPct val="0"/>
                </a:spcBef>
                <a:spcAft>
                  <a:spcPts val="0"/>
                </a:spcAft>
                <a:buClrTx/>
                <a:buSzTx/>
                <a:buFont typeface="Arial" panose="020B0604020202090204"/>
                <a:buNone/>
                <a:defRPr/>
              </a:pPr>
              <a:r>
                <a:rPr kumimoji="0" lang="zh-CN" altLang="en-US" sz="2000" b="1" i="0" u="none" strike="noStrike" kern="1200" cap="none" spc="0" normalizeH="0" baseline="0" noProof="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粘液质</a:t>
              </a:r>
              <a:endParaRPr kumimoji="0" lang="zh-CN" altLang="en-US" sz="2000" b="1" i="0" u="none" strike="noStrike" kern="1200" cap="none" spc="0" normalizeH="0" baseline="0" noProof="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7" name="文本框 9"/>
            <p:cNvSpPr txBox="1"/>
            <p:nvPr/>
          </p:nvSpPr>
          <p:spPr>
            <a:xfrm>
              <a:off x="2735871" y="5063804"/>
              <a:ext cx="1453170" cy="398466"/>
            </a:xfrm>
            <a:prstGeom prst="rect">
              <a:avLst/>
            </a:prstGeom>
            <a:noFill/>
            <a:ln w="12700">
              <a:solidFill>
                <a:schemeClr val="bg1">
                  <a:lumMod val="65000"/>
                </a:schemeClr>
              </a:solidFill>
            </a:ln>
          </p:spPr>
          <p:txBody>
            <a:bodyPr>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ctr" defTabSz="914400" rtl="0" eaLnBrk="1" fontAlgn="auto" latinLnBrk="0" hangingPunct="1">
                <a:lnSpc>
                  <a:spcPct val="100000"/>
                </a:lnSpc>
                <a:spcBef>
                  <a:spcPct val="0"/>
                </a:spcBef>
                <a:spcAft>
                  <a:spcPts val="0"/>
                </a:spcAft>
                <a:buClrTx/>
                <a:buSzTx/>
                <a:buFont typeface="Arial" panose="020B0604020202090204"/>
                <a:buNone/>
                <a:defRPr/>
              </a:pPr>
              <a:r>
                <a:rPr kumimoji="0" lang="zh-CN" altLang="en-US" sz="2000" b="1" i="0" u="none" strike="noStrike" kern="1200" cap="none" spc="0" normalizeH="0" baseline="0" noProof="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抑郁质</a:t>
              </a:r>
              <a:endParaRPr kumimoji="0" lang="zh-CN" altLang="en-US" sz="2000" b="1" i="0" u="none" strike="noStrike" kern="1200" cap="none" spc="0" normalizeH="0" baseline="0" noProof="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8" name="直接连接符 7"/>
            <p:cNvCxnSpPr>
              <a:stCxn id="18" idx="2"/>
              <a:endCxn id="4" idx="0"/>
            </p:cNvCxnSpPr>
            <p:nvPr/>
          </p:nvCxnSpPr>
          <p:spPr>
            <a:xfrm flipH="1">
              <a:off x="3462456" y="2731745"/>
              <a:ext cx="0" cy="381004"/>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18" idx="2"/>
              <a:endCxn id="4" idx="0"/>
            </p:cNvCxnSpPr>
            <p:nvPr/>
          </p:nvCxnSpPr>
          <p:spPr>
            <a:xfrm>
              <a:off x="3459212" y="3511215"/>
              <a:ext cx="4865" cy="19367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18" idx="2"/>
              <a:endCxn id="4" idx="0"/>
            </p:cNvCxnSpPr>
            <p:nvPr/>
          </p:nvCxnSpPr>
          <p:spPr>
            <a:xfrm>
              <a:off x="3462456" y="4019220"/>
              <a:ext cx="0" cy="33814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18" idx="2"/>
              <a:endCxn id="4" idx="0"/>
            </p:cNvCxnSpPr>
            <p:nvPr/>
          </p:nvCxnSpPr>
          <p:spPr>
            <a:xfrm>
              <a:off x="3464077" y="4725663"/>
              <a:ext cx="0" cy="338141"/>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5" name="文本框 9"/>
            <p:cNvSpPr txBox="1"/>
            <p:nvPr/>
          </p:nvSpPr>
          <p:spPr>
            <a:xfrm>
              <a:off x="4756686" y="3112748"/>
              <a:ext cx="5204490" cy="400054"/>
            </a:xfrm>
            <a:prstGeom prst="rect">
              <a:avLst/>
            </a:prstGeom>
            <a:noFill/>
            <a:ln w="12700">
              <a:solidFill>
                <a:schemeClr val="bg1">
                  <a:lumMod val="65000"/>
                </a:schemeClr>
              </a:solidFill>
            </a:ln>
          </p:spPr>
          <p:txBody>
            <a:bodyPr>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zh-CN" altLang="en-US" sz="2000" b="1" i="0" u="none" strike="noStrike" kern="1200" cap="none" spc="0" normalizeH="0" baseline="0" noProof="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性情直率、精力旺盛、脾气暴躁、易冲动</a:t>
              </a:r>
              <a:endParaRPr kumimoji="0" lang="zh-CN" altLang="en-US" sz="2000" b="1" i="0" u="none" strike="noStrike" kern="1200" cap="none" spc="0" normalizeH="0" baseline="0" noProof="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16" name="文本框 9"/>
            <p:cNvSpPr txBox="1"/>
            <p:nvPr/>
          </p:nvSpPr>
          <p:spPr>
            <a:xfrm>
              <a:off x="4756686" y="3704892"/>
              <a:ext cx="5207734" cy="398466"/>
            </a:xfrm>
            <a:prstGeom prst="rect">
              <a:avLst/>
            </a:prstGeom>
            <a:noFill/>
            <a:ln w="12700">
              <a:solidFill>
                <a:schemeClr val="bg1">
                  <a:lumMod val="65000"/>
                </a:schemeClr>
              </a:solidFill>
            </a:ln>
          </p:spPr>
          <p:txBody>
            <a:bodyPr>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zh-CN" altLang="en-US" sz="2000" b="1" i="0" u="none" strike="noStrike" kern="1200" cap="none" spc="0" normalizeH="0" baseline="0" noProof="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热情活泼、机智灵敏、动作迅捷、灵活性强</a:t>
              </a:r>
              <a:endParaRPr kumimoji="0" lang="zh-CN" altLang="en-US" sz="2000" b="1" i="0" u="none" strike="noStrike" kern="1200" cap="none" spc="0" normalizeH="0" baseline="0" noProof="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17" name="文本框 9"/>
            <p:cNvSpPr txBox="1"/>
            <p:nvPr/>
          </p:nvSpPr>
          <p:spPr>
            <a:xfrm>
              <a:off x="4756686" y="4357360"/>
              <a:ext cx="5207734" cy="398467"/>
            </a:xfrm>
            <a:prstGeom prst="rect">
              <a:avLst/>
            </a:prstGeom>
            <a:noFill/>
            <a:ln w="12700">
              <a:solidFill>
                <a:schemeClr val="bg1">
                  <a:lumMod val="65000"/>
                </a:schemeClr>
              </a:solidFill>
            </a:ln>
          </p:spPr>
          <p:txBody>
            <a:bodyPr>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zh-CN" altLang="en-US" sz="2000" b="1" i="0" u="none" strike="noStrike" kern="1200" cap="none" spc="0" normalizeH="0" baseline="0" noProof="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心平气和、沉着冷静、忍耐力强、少发脾气</a:t>
              </a:r>
              <a:endParaRPr kumimoji="0" lang="zh-CN" altLang="en-US" sz="2000" b="1" i="0" u="none" strike="noStrike" kern="1200" cap="none" spc="0" normalizeH="0" baseline="0" noProof="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19" name="文本框 9"/>
            <p:cNvSpPr txBox="1"/>
            <p:nvPr/>
          </p:nvSpPr>
          <p:spPr>
            <a:xfrm>
              <a:off x="4756686" y="5063804"/>
              <a:ext cx="5204490" cy="398466"/>
            </a:xfrm>
            <a:prstGeom prst="rect">
              <a:avLst/>
            </a:prstGeom>
            <a:noFill/>
            <a:ln w="12700">
              <a:solidFill>
                <a:schemeClr val="bg1">
                  <a:lumMod val="65000"/>
                </a:schemeClr>
              </a:solidFill>
            </a:ln>
          </p:spPr>
          <p:txBody>
            <a:bodyPr>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zh-CN" altLang="en-US" sz="2000" b="1"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情感、活动缓慢、神经过敏、多愁善感</a:t>
              </a:r>
              <a:endParaRPr kumimoji="0" lang="zh-CN" altLang="en-US" sz="2000" b="1"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grpSp>
      <p:grpSp>
        <p:nvGrpSpPr>
          <p:cNvPr id="125969" name="组合 19"/>
          <p:cNvGrpSpPr/>
          <p:nvPr/>
        </p:nvGrpSpPr>
        <p:grpSpPr>
          <a:xfrm>
            <a:off x="9832658" y="-7937"/>
            <a:ext cx="2359342" cy="1403350"/>
            <a:chOff x="1944259" y="2438430"/>
            <a:chExt cx="3561217" cy="2101920"/>
          </a:xfrm>
        </p:grpSpPr>
        <p:sp>
          <p:nvSpPr>
            <p:cNvPr id="21" name="圆角矩形 11"/>
            <p:cNvSpPr/>
            <p:nvPr/>
          </p:nvSpPr>
          <p:spPr>
            <a:xfrm>
              <a:off x="1944259" y="3249714"/>
              <a:ext cx="1691710" cy="384242"/>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个性与行为</a:t>
              </a:r>
              <a:endPar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125971" name="组合 21"/>
            <p:cNvGrpSpPr/>
            <p:nvPr/>
          </p:nvGrpSpPr>
          <p:grpSpPr>
            <a:xfrm>
              <a:off x="3642048" y="2438430"/>
              <a:ext cx="1863428" cy="2101920"/>
              <a:chOff x="3642048" y="2438430"/>
              <a:chExt cx="1863428" cy="2101920"/>
            </a:xfrm>
          </p:grpSpPr>
          <p:cxnSp>
            <p:nvCxnSpPr>
              <p:cNvPr id="125972" name="直接箭头连接符 33"/>
              <p:cNvCxnSpPr>
                <a:stCxn id="18" idx="2"/>
                <a:endCxn id="4" idx="0"/>
              </p:cNvCxnSpPr>
              <p:nvPr/>
            </p:nvCxnSpPr>
            <p:spPr>
              <a:xfrm rot="-5400000">
                <a:off x="3850908" y="4176850"/>
                <a:ext cx="0" cy="232430"/>
              </a:xfrm>
              <a:prstGeom prst="straightConnector1">
                <a:avLst/>
              </a:prstGeom>
              <a:ln w="6350" cap="flat" cmpd="sng">
                <a:solidFill>
                  <a:srgbClr val="0D0D0D"/>
                </a:solidFill>
                <a:prstDash val="solid"/>
                <a:bevel/>
                <a:headEnd type="none" w="med" len="med"/>
                <a:tailEnd type="arrow" w="med" len="med"/>
              </a:ln>
            </p:spPr>
          </p:cxnSp>
          <p:grpSp>
            <p:nvGrpSpPr>
              <p:cNvPr id="125973" name="组合 23"/>
              <p:cNvGrpSpPr/>
              <p:nvPr/>
            </p:nvGrpSpPr>
            <p:grpSpPr>
              <a:xfrm>
                <a:off x="3642048" y="2438430"/>
                <a:ext cx="1863428" cy="2101920"/>
                <a:chOff x="6465456" y="4006115"/>
                <a:chExt cx="1863428" cy="2101920"/>
              </a:xfrm>
            </p:grpSpPr>
            <p:grpSp>
              <p:nvGrpSpPr>
                <p:cNvPr id="125974" name="组合 24"/>
                <p:cNvGrpSpPr/>
                <p:nvPr/>
              </p:nvGrpSpPr>
              <p:grpSpPr>
                <a:xfrm>
                  <a:off x="6465456" y="4006115"/>
                  <a:ext cx="1863428" cy="1854346"/>
                  <a:chOff x="5970476" y="1085215"/>
                  <a:chExt cx="3479594" cy="2412809"/>
                </a:xfrm>
              </p:grpSpPr>
              <p:cxnSp>
                <p:nvCxnSpPr>
                  <p:cNvPr id="125975" name="直接箭头连接符 33"/>
                  <p:cNvCxnSpPr>
                    <a:stCxn id="18" idx="2"/>
                    <a:endCxn id="4" idx="0"/>
                  </p:cNvCxnSpPr>
                  <p:nvPr/>
                </p:nvCxnSpPr>
                <p:spPr>
                  <a:xfrm rot="-5400000">
                    <a:off x="6313500" y="1694833"/>
                    <a:ext cx="0" cy="340056"/>
                  </a:xfrm>
                  <a:prstGeom prst="straightConnector1">
                    <a:avLst/>
                  </a:prstGeom>
                  <a:ln w="6350" cap="flat" cmpd="sng">
                    <a:solidFill>
                      <a:srgbClr val="0D0D0D"/>
                    </a:solidFill>
                    <a:prstDash val="solid"/>
                    <a:bevel/>
                    <a:headEnd type="none" w="med" len="med"/>
                    <a:tailEnd type="arrow" w="med" len="med"/>
                  </a:ln>
                </p:spPr>
              </p:cxnSp>
              <p:sp>
                <p:nvSpPr>
                  <p:cNvPr id="28" name="直接连接符 31"/>
                  <p:cNvSpPr>
                    <a:spLocks noChangeShapeType="1"/>
                  </p:cNvSpPr>
                  <p:nvPr/>
                </p:nvSpPr>
                <p:spPr bwMode="auto">
                  <a:xfrm rot="16200000" flipV="1">
                    <a:off x="5000302" y="2355231"/>
                    <a:ext cx="2286337" cy="0"/>
                  </a:xfrm>
                  <a:prstGeom prst="line">
                    <a:avLst/>
                  </a:prstGeom>
                  <a:noFill/>
                  <a:ln w="6350">
                    <a:solidFill>
                      <a:schemeClr val="tx1">
                        <a:lumMod val="95000"/>
                        <a:lumOff val="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25977" name="直接箭头连接符 33"/>
                  <p:cNvCxnSpPr>
                    <a:stCxn id="18" idx="2"/>
                    <a:endCxn id="4" idx="0"/>
                  </p:cNvCxnSpPr>
                  <p:nvPr/>
                </p:nvCxnSpPr>
                <p:spPr>
                  <a:xfrm rot="-5400000">
                    <a:off x="6322447" y="2860537"/>
                    <a:ext cx="0" cy="304261"/>
                  </a:xfrm>
                  <a:prstGeom prst="straightConnector1">
                    <a:avLst/>
                  </a:prstGeom>
                  <a:ln w="6350" cap="flat" cmpd="sng">
                    <a:solidFill>
                      <a:srgbClr val="0D0D0D"/>
                    </a:solidFill>
                    <a:prstDash val="solid"/>
                    <a:bevel/>
                    <a:headEnd type="none" w="med" len="med"/>
                    <a:tailEnd type="arrow" w="med" len="med"/>
                  </a:ln>
                </p:spPr>
              </p:cxnSp>
              <p:cxnSp>
                <p:nvCxnSpPr>
                  <p:cNvPr id="125978" name="直接箭头连接符 29"/>
                  <p:cNvCxnSpPr>
                    <a:stCxn id="18" idx="2"/>
                    <a:endCxn id="4" idx="0"/>
                  </p:cNvCxnSpPr>
                  <p:nvPr/>
                </p:nvCxnSpPr>
                <p:spPr>
                  <a:xfrm rot="-5400000">
                    <a:off x="6313498" y="2254148"/>
                    <a:ext cx="0" cy="304261"/>
                  </a:xfrm>
                  <a:prstGeom prst="straightConnector1">
                    <a:avLst/>
                  </a:prstGeom>
                  <a:ln w="6350" cap="flat" cmpd="sng">
                    <a:solidFill>
                      <a:srgbClr val="0D0D0D"/>
                    </a:solidFill>
                    <a:prstDash val="solid"/>
                    <a:bevel/>
                    <a:headEnd type="none" w="med" len="med"/>
                    <a:tailEnd type="arrow" w="med" len="med"/>
                  </a:ln>
                </p:spPr>
              </p:cxnSp>
              <p:cxnSp>
                <p:nvCxnSpPr>
                  <p:cNvPr id="31" name="直接连接符 30"/>
                  <p:cNvCxnSpPr>
                    <a:stCxn id="18" idx="2"/>
                    <a:endCxn id="4" idx="0"/>
                  </p:cNvCxnSpPr>
                  <p:nvPr/>
                </p:nvCxnSpPr>
                <p:spPr>
                  <a:xfrm>
                    <a:off x="5968968" y="2406279"/>
                    <a:ext cx="259517" cy="0"/>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2" name="圆角矩形 21"/>
                  <p:cNvSpPr/>
                  <p:nvPr/>
                </p:nvSpPr>
                <p:spPr>
                  <a:xfrm>
                    <a:off x="6465631" y="1639011"/>
                    <a:ext cx="2979966" cy="402197"/>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气质</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33" name="圆角矩形 23"/>
                  <p:cNvSpPr/>
                  <p:nvPr/>
                </p:nvSpPr>
                <p:spPr>
                  <a:xfrm>
                    <a:off x="6465631" y="2195899"/>
                    <a:ext cx="2984439" cy="399104"/>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能力</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34" name="圆角矩形 24"/>
                  <p:cNvSpPr/>
                  <p:nvPr/>
                </p:nvSpPr>
                <p:spPr>
                  <a:xfrm>
                    <a:off x="6465631" y="2774445"/>
                    <a:ext cx="2979966" cy="402197"/>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性格</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35" name="圆角矩形 1"/>
                  <p:cNvSpPr/>
                  <p:nvPr/>
                </p:nvSpPr>
                <p:spPr>
                  <a:xfrm>
                    <a:off x="6465631" y="1085215"/>
                    <a:ext cx="2979966" cy="402199"/>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个性概述</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125984" name="直接箭头连接符 33"/>
                  <p:cNvCxnSpPr>
                    <a:stCxn id="18" idx="2"/>
                    <a:endCxn id="4" idx="0"/>
                  </p:cNvCxnSpPr>
                  <p:nvPr/>
                </p:nvCxnSpPr>
                <p:spPr>
                  <a:xfrm rot="-5400000">
                    <a:off x="6313498" y="1071541"/>
                    <a:ext cx="0" cy="429545"/>
                  </a:xfrm>
                  <a:prstGeom prst="straightConnector1">
                    <a:avLst/>
                  </a:prstGeom>
                  <a:ln w="6350" cap="flat" cmpd="sng">
                    <a:solidFill>
                      <a:srgbClr val="0D0D0D"/>
                    </a:solidFill>
                    <a:prstDash val="solid"/>
                    <a:bevel/>
                    <a:headEnd type="none" w="med" len="med"/>
                    <a:tailEnd type="arrow" w="med" len="med"/>
                  </a:ln>
                </p:spPr>
              </p:cxnSp>
            </p:grpSp>
            <p:sp>
              <p:nvSpPr>
                <p:cNvPr id="26" name="圆角矩形 24"/>
                <p:cNvSpPr/>
                <p:nvPr/>
              </p:nvSpPr>
              <p:spPr>
                <a:xfrm>
                  <a:off x="6764173" y="5706197"/>
                  <a:ext cx="1562316" cy="401838"/>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情绪</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grpSp>
        </p:grpSp>
      </p:grpSp>
      <p:sp>
        <p:nvSpPr>
          <p:cNvPr id="125986" name="文本框 36"/>
          <p:cNvSpPr txBox="1"/>
          <p:nvPr/>
        </p:nvSpPr>
        <p:spPr>
          <a:xfrm>
            <a:off x="9898063" y="3741738"/>
            <a:ext cx="1150937" cy="400050"/>
          </a:xfrm>
          <a:prstGeom prst="rect">
            <a:avLst/>
          </a:prstGeom>
          <a:noFill/>
          <a:ln w="9525">
            <a:noFill/>
          </a:ln>
        </p:spPr>
        <p:txBody>
          <a:bodyPr anchor="t">
            <a:spAutoFit/>
          </a:bodyPr>
          <a:p>
            <a:pPr indent="0"/>
            <a:r>
              <a:rPr lang="zh-CN" altLang="en-US" sz="2000" b="1" dirty="0">
                <a:solidFill>
                  <a:srgbClr val="FF0000"/>
                </a:solidFill>
                <a:latin typeface="Verdana" panose="020B0604030504040204" pitchFamily="34" charset="0"/>
                <a:ea typeface="微软雅黑" panose="020B0503020204020204" pitchFamily="34" charset="-122"/>
              </a:rPr>
              <a:t>“动”</a:t>
            </a:r>
            <a:endParaRPr lang="zh-CN" altLang="en-US" sz="2000" b="1" dirty="0">
              <a:solidFill>
                <a:srgbClr val="FF0000"/>
              </a:solidFill>
              <a:latin typeface="Verdana" panose="020B0604030504040204" pitchFamily="34" charset="0"/>
              <a:ea typeface="微软雅黑" panose="020B0503020204020204" pitchFamily="34" charset="-122"/>
            </a:endParaRPr>
          </a:p>
        </p:txBody>
      </p:sp>
      <p:sp>
        <p:nvSpPr>
          <p:cNvPr id="112641" name="文本占位符 2"/>
          <p:cNvSpPr>
            <a:spLocks noGrp="1"/>
          </p:cNvSpPr>
          <p:nvPr/>
        </p:nvSpPr>
        <p:spPr>
          <a:xfrm>
            <a:off x="1082675" y="269875"/>
            <a:ext cx="6973888" cy="815975"/>
          </a:xfrm>
          <a:prstGeom prst="rect">
            <a:avLst/>
          </a:prstGeom>
          <a:noFill/>
          <a:ln>
            <a:noFill/>
          </a:ln>
        </p:spPr>
        <p:txBody>
          <a:bodyPr vert="horz" lIns="91440" tIns="45720" rIns="91440" bIns="45720" rtlCol="0" anchor="t">
            <a:normAutofit/>
          </a:bodyPr>
          <a:lstStyle>
            <a:lvl1pPr marL="0" indent="0" algn="l" rtl="0" eaLnBrk="1" fontAlgn="auto" latinLnBrk="0" hangingPunct="1">
              <a:lnSpc>
                <a:spcPct val="100000"/>
              </a:lnSpc>
              <a:spcBef>
                <a:spcPts val="0"/>
              </a:spcBef>
              <a:spcAft>
                <a:spcPct val="0"/>
              </a:spcAft>
              <a:buFont typeface="Arial" panose="020B0604020202090204" pitchFamily="34" charset="0"/>
              <a:buNone/>
              <a:defRPr sz="3200" kern="1200">
                <a:solidFill>
                  <a:schemeClr val="tx1">
                    <a:lumMod val="85000"/>
                    <a:lumOff val="15000"/>
                  </a:schemeClr>
                </a:solidFill>
                <a:latin typeface="方正清刻本悦宋简体" panose="02000000000000000000" charset="-122"/>
                <a:ea typeface="方正清刻本悦宋简体" panose="02000000000000000000" charset="-122"/>
                <a:cs typeface="+mn-cs"/>
              </a:defRPr>
            </a:lvl1pPr>
            <a:lvl2pPr marL="457200" indent="0" algn="l" rtl="0" fontAlgn="base">
              <a:lnSpc>
                <a:spcPct val="90000"/>
              </a:lnSpc>
              <a:spcBef>
                <a:spcPts val="500"/>
              </a:spcBef>
              <a:spcAft>
                <a:spcPct val="0"/>
              </a:spcAft>
              <a:buFont typeface="Arial" panose="020B0604020202090204" pitchFamily="34" charset="0"/>
              <a:buNone/>
              <a:defRPr sz="2400" kern="1200">
                <a:solidFill>
                  <a:schemeClr val="tx1"/>
                </a:solidFill>
                <a:latin typeface="+mn-lt"/>
                <a:ea typeface="+mn-ea"/>
                <a:cs typeface="+mn-cs"/>
              </a:defRPr>
            </a:lvl2pPr>
            <a:lvl3pPr marL="914400" indent="0" algn="l" rtl="0" fontAlgn="base">
              <a:lnSpc>
                <a:spcPct val="90000"/>
              </a:lnSpc>
              <a:spcBef>
                <a:spcPts val="500"/>
              </a:spcBef>
              <a:spcAft>
                <a:spcPct val="0"/>
              </a:spcAft>
              <a:buFont typeface="Arial" panose="020B0604020202090204" pitchFamily="34" charset="0"/>
              <a:buNone/>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fontAlgn="base">
              <a:spcBef>
                <a:spcPct val="0"/>
              </a:spcBef>
            </a:pPr>
            <a:r>
              <a:rPr lang="en-US" altLang="zh-CN" kern="1200" dirty="0">
                <a:solidFill>
                  <a:schemeClr val="tx1">
                    <a:lumMod val="85000"/>
                    <a:lumOff val="15000"/>
                  </a:schemeClr>
                </a:solidFill>
                <a:cs typeface="+mn-cs"/>
              </a:rPr>
              <a:t>2.4.2 </a:t>
            </a:r>
            <a:r>
              <a:rPr lang="zh-CN" altLang="en-US" kern="1200" dirty="0">
                <a:solidFill>
                  <a:schemeClr val="tx1">
                    <a:lumMod val="85000"/>
                    <a:lumOff val="15000"/>
                  </a:schemeClr>
                </a:solidFill>
                <a:cs typeface="+mn-cs"/>
              </a:rPr>
              <a:t>气质与行为</a:t>
            </a:r>
            <a:endParaRPr lang="zh-CN" altLang="en-US" kern="1200" dirty="0">
              <a:solidFill>
                <a:schemeClr val="tx1">
                  <a:lumMod val="85000"/>
                  <a:lumOff val="15000"/>
                </a:schemeClr>
              </a:solidFill>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文本占位符 1"/>
          <p:cNvSpPr>
            <a:spLocks noGrp="1"/>
          </p:cNvSpPr>
          <p:nvPr>
            <p:ph type="body"/>
          </p:nvPr>
        </p:nvSpPr>
        <p:spPr>
          <a:xfrm>
            <a:off x="892175" y="1231900"/>
            <a:ext cx="10515600" cy="5343525"/>
          </a:xfrm>
          <a:prstGeom prst="rect">
            <a:avLst/>
          </a:prstGeom>
          <a:noFill/>
          <a:ln w="9525">
            <a:noFill/>
          </a:ln>
        </p:spPr>
        <p:txBody>
          <a:bodyPr anchor="t"/>
          <a:p>
            <a:pPr marL="0" indent="0" eaLnBrk="1" hangingPunct="1">
              <a:buNone/>
            </a:pPr>
            <a:r>
              <a:rPr lang="zh-CN" altLang="en-US" sz="2400" dirty="0"/>
              <a:t>气质【</a:t>
            </a:r>
            <a:r>
              <a:rPr lang="zh-CN" altLang="en-US" sz="2400" dirty="0">
                <a:solidFill>
                  <a:srgbClr val="FF0000"/>
                </a:solidFill>
              </a:rPr>
              <a:t>选择</a:t>
            </a:r>
            <a:r>
              <a:rPr lang="zh-CN" altLang="en-US" sz="2400" dirty="0"/>
              <a:t>】</a:t>
            </a:r>
            <a:r>
              <a:rPr lang="en-US" altLang="zh-CN" sz="2400" dirty="0">
                <a:solidFill>
                  <a:srgbClr val="FF0000"/>
                </a:solidFill>
                <a:sym typeface="+mn-ea"/>
              </a:rPr>
              <a:t>★★</a:t>
            </a:r>
            <a:endParaRPr lang="zh-CN" altLang="en-US" sz="2400" dirty="0"/>
          </a:p>
        </p:txBody>
      </p:sp>
      <p:grpSp>
        <p:nvGrpSpPr>
          <p:cNvPr id="125955" name="组合 8"/>
          <p:cNvGrpSpPr/>
          <p:nvPr/>
        </p:nvGrpSpPr>
        <p:grpSpPr>
          <a:xfrm>
            <a:off x="2119313" y="2174875"/>
            <a:ext cx="7097712" cy="3130550"/>
            <a:chOff x="2713165" y="2331691"/>
            <a:chExt cx="7251255" cy="3130579"/>
          </a:xfrm>
        </p:grpSpPr>
        <p:sp>
          <p:nvSpPr>
            <p:cNvPr id="18" name="文本框 9"/>
            <p:cNvSpPr txBox="1"/>
            <p:nvPr/>
          </p:nvSpPr>
          <p:spPr>
            <a:xfrm>
              <a:off x="2713165" y="2331691"/>
              <a:ext cx="1498582" cy="400054"/>
            </a:xfrm>
            <a:prstGeom prst="rect">
              <a:avLst/>
            </a:prstGeom>
            <a:noFill/>
            <a:ln w="12700">
              <a:solidFill>
                <a:schemeClr val="bg1">
                  <a:lumMod val="65000"/>
                </a:schemeClr>
              </a:solid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zh-CN" altLang="en-US" sz="2000" b="1"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气质的类型</a:t>
              </a:r>
              <a:endParaRPr kumimoji="0" lang="zh-CN" altLang="en-US" sz="2000" b="1"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4" name="文本框 9"/>
            <p:cNvSpPr txBox="1"/>
            <p:nvPr/>
          </p:nvSpPr>
          <p:spPr>
            <a:xfrm>
              <a:off x="2735871" y="3112748"/>
              <a:ext cx="1453170" cy="398784"/>
            </a:xfrm>
            <a:prstGeom prst="rect">
              <a:avLst/>
            </a:prstGeom>
            <a:noFill/>
            <a:ln w="12700">
              <a:solidFill>
                <a:schemeClr val="bg1">
                  <a:lumMod val="65000"/>
                </a:schemeClr>
              </a:solidFill>
            </a:ln>
          </p:spPr>
          <p:txBody>
            <a:bodyPr>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ctr" defTabSz="914400" rtl="0" eaLnBrk="1" fontAlgn="auto" latinLnBrk="0" hangingPunct="1">
                <a:lnSpc>
                  <a:spcPct val="100000"/>
                </a:lnSpc>
                <a:spcBef>
                  <a:spcPct val="0"/>
                </a:spcBef>
                <a:spcAft>
                  <a:spcPts val="0"/>
                </a:spcAft>
                <a:buClrTx/>
                <a:buSzTx/>
                <a:buFont typeface="Arial" panose="020B0604020202090204"/>
                <a:buNone/>
                <a:defRPr/>
              </a:pPr>
              <a:r>
                <a:rPr kumimoji="0" lang="en-US" altLang="zh-CN" sz="2000" b="1" i="0" u="none" strike="noStrike" kern="1200" cap="none" spc="0" normalizeH="0" baseline="0" noProof="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______</a:t>
              </a:r>
              <a:endParaRPr kumimoji="0" lang="en-US" altLang="zh-CN" sz="2000" b="1" i="0" u="none" strike="noStrike" kern="1200" cap="none" spc="0" normalizeH="0" baseline="0" noProof="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5" name="文本框 9"/>
            <p:cNvSpPr txBox="1"/>
            <p:nvPr/>
          </p:nvSpPr>
          <p:spPr>
            <a:xfrm>
              <a:off x="2735871" y="3704892"/>
              <a:ext cx="1453170" cy="398466"/>
            </a:xfrm>
            <a:prstGeom prst="rect">
              <a:avLst/>
            </a:prstGeom>
            <a:noFill/>
            <a:ln w="12700">
              <a:solidFill>
                <a:schemeClr val="bg1">
                  <a:lumMod val="65000"/>
                </a:schemeClr>
              </a:solidFill>
            </a:ln>
          </p:spPr>
          <p:txBody>
            <a:bodyPr>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ctr" defTabSz="914400" rtl="0" eaLnBrk="1" fontAlgn="auto" latinLnBrk="0" hangingPunct="1">
                <a:lnSpc>
                  <a:spcPct val="100000"/>
                </a:lnSpc>
                <a:spcBef>
                  <a:spcPct val="0"/>
                </a:spcBef>
                <a:spcAft>
                  <a:spcPts val="0"/>
                </a:spcAft>
                <a:buClrTx/>
                <a:buSzTx/>
                <a:buFont typeface="Arial" panose="020B0604020202090204"/>
                <a:buNone/>
                <a:defRPr/>
              </a:pPr>
              <a:r>
                <a:rPr kumimoji="0" lang="zh-CN" altLang="en-US" sz="2000" b="1" i="0" u="none" strike="noStrike" kern="1200" cap="none" spc="0" normalizeH="0" baseline="0" noProof="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多血质</a:t>
              </a:r>
              <a:endParaRPr kumimoji="0" lang="zh-CN" altLang="en-US" sz="2000" b="1" i="0" u="none" strike="noStrike" kern="1200" cap="none" spc="0" normalizeH="0" baseline="0" noProof="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6" name="文本框 9"/>
            <p:cNvSpPr txBox="1"/>
            <p:nvPr/>
          </p:nvSpPr>
          <p:spPr>
            <a:xfrm>
              <a:off x="2735871" y="4357360"/>
              <a:ext cx="1453170" cy="398784"/>
            </a:xfrm>
            <a:prstGeom prst="rect">
              <a:avLst/>
            </a:prstGeom>
            <a:noFill/>
            <a:ln w="12700">
              <a:solidFill>
                <a:schemeClr val="bg1">
                  <a:lumMod val="65000"/>
                </a:schemeClr>
              </a:solidFill>
            </a:ln>
          </p:spPr>
          <p:txBody>
            <a:bodyPr>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ctr" defTabSz="914400" rtl="0" eaLnBrk="1" fontAlgn="auto" latinLnBrk="0" hangingPunct="1">
                <a:lnSpc>
                  <a:spcPct val="100000"/>
                </a:lnSpc>
                <a:spcBef>
                  <a:spcPct val="0"/>
                </a:spcBef>
                <a:spcAft>
                  <a:spcPts val="0"/>
                </a:spcAft>
                <a:buClrTx/>
                <a:buSzTx/>
                <a:buFont typeface="Arial" panose="020B0604020202090204"/>
                <a:buNone/>
                <a:defRPr/>
              </a:pPr>
              <a:r>
                <a:rPr kumimoji="0" lang="en-US" altLang="zh-CN" sz="2000" b="1" i="0" u="none" strike="noStrike" kern="1200" cap="none" spc="0" normalizeH="0" baseline="0" noProof="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_______</a:t>
              </a:r>
              <a:endParaRPr kumimoji="0" lang="en-US" altLang="zh-CN" sz="2000" b="1" i="0" u="none" strike="noStrike" kern="1200" cap="none" spc="0" normalizeH="0" baseline="0" noProof="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7" name="文本框 9"/>
            <p:cNvSpPr txBox="1"/>
            <p:nvPr/>
          </p:nvSpPr>
          <p:spPr>
            <a:xfrm>
              <a:off x="2735871" y="5063804"/>
              <a:ext cx="1453170" cy="398466"/>
            </a:xfrm>
            <a:prstGeom prst="rect">
              <a:avLst/>
            </a:prstGeom>
            <a:noFill/>
            <a:ln w="12700">
              <a:solidFill>
                <a:schemeClr val="bg1">
                  <a:lumMod val="65000"/>
                </a:schemeClr>
              </a:solidFill>
            </a:ln>
          </p:spPr>
          <p:txBody>
            <a:bodyPr>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ctr" defTabSz="914400" rtl="0" eaLnBrk="1" fontAlgn="auto" latinLnBrk="0" hangingPunct="1">
                <a:lnSpc>
                  <a:spcPct val="100000"/>
                </a:lnSpc>
                <a:spcBef>
                  <a:spcPct val="0"/>
                </a:spcBef>
                <a:spcAft>
                  <a:spcPts val="0"/>
                </a:spcAft>
                <a:buClrTx/>
                <a:buSzTx/>
                <a:buFont typeface="Arial" panose="020B0604020202090204"/>
                <a:buNone/>
                <a:defRPr/>
              </a:pPr>
              <a:r>
                <a:rPr kumimoji="0" lang="zh-CN" altLang="en-US" sz="2000" b="1" i="0" u="none" strike="noStrike" kern="1200" cap="none" spc="0" normalizeH="0" baseline="0" noProof="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抑郁质</a:t>
              </a:r>
              <a:endParaRPr kumimoji="0" lang="zh-CN" altLang="en-US" sz="2000" b="1" i="0" u="none" strike="noStrike" kern="1200" cap="none" spc="0" normalizeH="0" baseline="0" noProof="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8" name="直接连接符 7"/>
            <p:cNvCxnSpPr>
              <a:stCxn id="18" idx="2"/>
              <a:endCxn id="4" idx="0"/>
            </p:cNvCxnSpPr>
            <p:nvPr/>
          </p:nvCxnSpPr>
          <p:spPr>
            <a:xfrm>
              <a:off x="3462456" y="2731745"/>
              <a:ext cx="0" cy="381004"/>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18" idx="2"/>
              <a:endCxn id="4" idx="0"/>
            </p:cNvCxnSpPr>
            <p:nvPr/>
          </p:nvCxnSpPr>
          <p:spPr>
            <a:xfrm>
              <a:off x="3462456" y="2731428"/>
              <a:ext cx="0" cy="381004"/>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18" idx="2"/>
              <a:endCxn id="4" idx="0"/>
            </p:cNvCxnSpPr>
            <p:nvPr/>
          </p:nvCxnSpPr>
          <p:spPr>
            <a:xfrm>
              <a:off x="3462456" y="2731428"/>
              <a:ext cx="0" cy="381004"/>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18" idx="2"/>
              <a:endCxn id="4" idx="0"/>
            </p:cNvCxnSpPr>
            <p:nvPr/>
          </p:nvCxnSpPr>
          <p:spPr>
            <a:xfrm>
              <a:off x="3462780" y="2731745"/>
              <a:ext cx="0" cy="381004"/>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5" name="文本框 9"/>
            <p:cNvSpPr txBox="1"/>
            <p:nvPr/>
          </p:nvSpPr>
          <p:spPr>
            <a:xfrm>
              <a:off x="4756686" y="3112748"/>
              <a:ext cx="5204490" cy="400054"/>
            </a:xfrm>
            <a:prstGeom prst="rect">
              <a:avLst/>
            </a:prstGeom>
            <a:noFill/>
            <a:ln w="12700">
              <a:solidFill>
                <a:schemeClr val="bg1">
                  <a:lumMod val="65000"/>
                </a:schemeClr>
              </a:solidFill>
            </a:ln>
          </p:spPr>
          <p:txBody>
            <a:bodyPr>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zh-CN" altLang="en-US" sz="2000" b="1" i="0" u="none" strike="noStrike" kern="1200" cap="none" spc="0" normalizeH="0" baseline="0" noProof="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性情直率、精力旺盛、脾气暴躁、易冲动</a:t>
              </a:r>
              <a:endParaRPr kumimoji="0" lang="zh-CN" altLang="en-US" sz="2000" b="1" i="0" u="none" strike="noStrike" kern="1200" cap="none" spc="0" normalizeH="0" baseline="0" noProof="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16" name="文本框 9"/>
            <p:cNvSpPr txBox="1"/>
            <p:nvPr/>
          </p:nvSpPr>
          <p:spPr>
            <a:xfrm>
              <a:off x="4756686" y="3704892"/>
              <a:ext cx="5207734" cy="398466"/>
            </a:xfrm>
            <a:prstGeom prst="rect">
              <a:avLst/>
            </a:prstGeom>
            <a:noFill/>
            <a:ln w="12700">
              <a:solidFill>
                <a:schemeClr val="bg1">
                  <a:lumMod val="65000"/>
                </a:schemeClr>
              </a:solidFill>
            </a:ln>
          </p:spPr>
          <p:txBody>
            <a:bodyPr>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zh-CN" altLang="en-US" sz="2000" b="1" i="0" u="none" strike="noStrike" kern="1200" cap="none" spc="0" normalizeH="0" baseline="0" noProof="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热情活泼、机智灵敏、动作迅捷、灵活性强</a:t>
              </a:r>
              <a:endParaRPr kumimoji="0" lang="zh-CN" altLang="en-US" sz="2000" b="1" i="0" u="none" strike="noStrike" kern="1200" cap="none" spc="0" normalizeH="0" baseline="0" noProof="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17" name="文本框 9"/>
            <p:cNvSpPr txBox="1"/>
            <p:nvPr/>
          </p:nvSpPr>
          <p:spPr>
            <a:xfrm>
              <a:off x="4756686" y="4357360"/>
              <a:ext cx="5207734" cy="398467"/>
            </a:xfrm>
            <a:prstGeom prst="rect">
              <a:avLst/>
            </a:prstGeom>
            <a:noFill/>
            <a:ln w="12700">
              <a:solidFill>
                <a:schemeClr val="bg1">
                  <a:lumMod val="65000"/>
                </a:schemeClr>
              </a:solidFill>
            </a:ln>
          </p:spPr>
          <p:txBody>
            <a:bodyPr>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zh-CN" altLang="en-US" sz="2000" b="1" i="0" u="none" strike="noStrike" kern="1200" cap="none" spc="0" normalizeH="0" baseline="0" noProof="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心平气和、沉着冷静、忍耐力强、少发脾气</a:t>
              </a:r>
              <a:endParaRPr kumimoji="0" lang="zh-CN" altLang="en-US" sz="2000" b="1" i="0" u="none" strike="noStrike" kern="1200" cap="none" spc="0" normalizeH="0" baseline="0" noProof="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19" name="文本框 9"/>
            <p:cNvSpPr txBox="1"/>
            <p:nvPr/>
          </p:nvSpPr>
          <p:spPr>
            <a:xfrm>
              <a:off x="4756686" y="5063804"/>
              <a:ext cx="5204490" cy="398466"/>
            </a:xfrm>
            <a:prstGeom prst="rect">
              <a:avLst/>
            </a:prstGeom>
            <a:noFill/>
            <a:ln w="12700">
              <a:solidFill>
                <a:schemeClr val="bg1">
                  <a:lumMod val="65000"/>
                </a:schemeClr>
              </a:solidFill>
            </a:ln>
          </p:spPr>
          <p:txBody>
            <a:bodyPr>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zh-CN" altLang="en-US" sz="2000" b="1"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情感、活动缓慢、神经过敏、多愁善感</a:t>
              </a:r>
              <a:endParaRPr kumimoji="0" lang="zh-CN" altLang="en-US" sz="2000" b="1"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grpSp>
      <p:grpSp>
        <p:nvGrpSpPr>
          <p:cNvPr id="125969" name="组合 19"/>
          <p:cNvGrpSpPr/>
          <p:nvPr/>
        </p:nvGrpSpPr>
        <p:grpSpPr>
          <a:xfrm>
            <a:off x="2852738" y="-7937"/>
            <a:ext cx="9339262" cy="2963863"/>
            <a:chOff x="-8591310" y="2438430"/>
            <a:chExt cx="14096786" cy="4439236"/>
          </a:xfrm>
        </p:grpSpPr>
        <p:sp>
          <p:nvSpPr>
            <p:cNvPr id="21" name="圆角矩形 11"/>
            <p:cNvSpPr/>
            <p:nvPr/>
          </p:nvSpPr>
          <p:spPr>
            <a:xfrm>
              <a:off x="1944259" y="3249714"/>
              <a:ext cx="1691710" cy="384242"/>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个性与行为</a:t>
              </a:r>
              <a:endPar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125971" name="组合 21"/>
            <p:cNvGrpSpPr/>
            <p:nvPr/>
          </p:nvGrpSpPr>
          <p:grpSpPr>
            <a:xfrm>
              <a:off x="-8591310" y="2438430"/>
              <a:ext cx="14096786" cy="4439236"/>
              <a:chOff x="-8591310" y="2438430"/>
              <a:chExt cx="14096786" cy="4439236"/>
            </a:xfrm>
          </p:grpSpPr>
          <p:cxnSp>
            <p:nvCxnSpPr>
              <p:cNvPr id="125972" name="直接箭头连接符 33"/>
              <p:cNvCxnSpPr>
                <a:stCxn id="18" idx="2"/>
                <a:endCxn id="4" idx="0"/>
              </p:cNvCxnSpPr>
              <p:nvPr/>
            </p:nvCxnSpPr>
            <p:spPr>
              <a:xfrm>
                <a:off x="-8591309" y="6306533"/>
                <a:ext cx="0" cy="570657"/>
              </a:xfrm>
              <a:prstGeom prst="straightConnector1">
                <a:avLst/>
              </a:prstGeom>
              <a:ln w="6350" cap="flat" cmpd="sng">
                <a:solidFill>
                  <a:srgbClr val="0D0D0D"/>
                </a:solidFill>
                <a:prstDash val="solid"/>
                <a:bevel/>
                <a:headEnd type="none" w="med" len="med"/>
                <a:tailEnd type="arrow" w="med" len="med"/>
              </a:ln>
            </p:spPr>
          </p:cxnSp>
          <p:grpSp>
            <p:nvGrpSpPr>
              <p:cNvPr id="125973" name="组合 23"/>
              <p:cNvGrpSpPr/>
              <p:nvPr/>
            </p:nvGrpSpPr>
            <p:grpSpPr>
              <a:xfrm>
                <a:off x="-8591310" y="2438430"/>
                <a:ext cx="14096786" cy="4439236"/>
                <a:chOff x="-5767902" y="4006115"/>
                <a:chExt cx="14096786" cy="4439236"/>
              </a:xfrm>
            </p:grpSpPr>
            <p:grpSp>
              <p:nvGrpSpPr>
                <p:cNvPr id="125974" name="组合 24"/>
                <p:cNvGrpSpPr/>
                <p:nvPr/>
              </p:nvGrpSpPr>
              <p:grpSpPr>
                <a:xfrm>
                  <a:off x="-5767902" y="4006115"/>
                  <a:ext cx="14096786" cy="4439236"/>
                  <a:chOff x="-16872972" y="1085215"/>
                  <a:chExt cx="26323042" cy="5776176"/>
                </a:xfrm>
              </p:grpSpPr>
              <p:cxnSp>
                <p:nvCxnSpPr>
                  <p:cNvPr id="125975" name="直接箭头连接符 33"/>
                  <p:cNvCxnSpPr>
                    <a:stCxn id="18" idx="2"/>
                    <a:endCxn id="4" idx="0"/>
                  </p:cNvCxnSpPr>
                  <p:nvPr/>
                </p:nvCxnSpPr>
                <p:spPr>
                  <a:xfrm>
                    <a:off x="-16872970" y="6118255"/>
                    <a:ext cx="0" cy="742519"/>
                  </a:xfrm>
                  <a:prstGeom prst="straightConnector1">
                    <a:avLst/>
                  </a:prstGeom>
                  <a:ln w="6350" cap="flat" cmpd="sng">
                    <a:solidFill>
                      <a:srgbClr val="0D0D0D"/>
                    </a:solidFill>
                    <a:prstDash val="solid"/>
                    <a:bevel/>
                    <a:headEnd type="none" w="med" len="med"/>
                    <a:tailEnd type="arrow" w="med" len="med"/>
                  </a:ln>
                </p:spPr>
              </p:cxnSp>
              <p:sp>
                <p:nvSpPr>
                  <p:cNvPr id="28" name="直接连接符 31"/>
                  <p:cNvSpPr>
                    <a:spLocks noChangeShapeType="1"/>
                  </p:cNvSpPr>
                  <p:nvPr/>
                </p:nvSpPr>
                <p:spPr bwMode="auto">
                  <a:xfrm rot="16200000" flipV="1">
                    <a:off x="5000302" y="2355231"/>
                    <a:ext cx="2286337" cy="0"/>
                  </a:xfrm>
                  <a:prstGeom prst="line">
                    <a:avLst/>
                  </a:prstGeom>
                  <a:noFill/>
                  <a:ln w="6350">
                    <a:solidFill>
                      <a:schemeClr val="tx1">
                        <a:lumMod val="95000"/>
                        <a:lumOff val="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25977" name="直接箭头连接符 33"/>
                  <p:cNvCxnSpPr>
                    <a:stCxn id="18" idx="2"/>
                    <a:endCxn id="4" idx="0"/>
                  </p:cNvCxnSpPr>
                  <p:nvPr/>
                </p:nvCxnSpPr>
                <p:spPr>
                  <a:xfrm>
                    <a:off x="-16872972" y="6118870"/>
                    <a:ext cx="0" cy="742519"/>
                  </a:xfrm>
                  <a:prstGeom prst="straightConnector1">
                    <a:avLst/>
                  </a:prstGeom>
                  <a:ln w="6350" cap="flat" cmpd="sng">
                    <a:solidFill>
                      <a:srgbClr val="0D0D0D"/>
                    </a:solidFill>
                    <a:prstDash val="solid"/>
                    <a:bevel/>
                    <a:headEnd type="none" w="med" len="med"/>
                    <a:tailEnd type="arrow" w="med" len="med"/>
                  </a:ln>
                </p:spPr>
              </p:cxnSp>
              <p:cxnSp>
                <p:nvCxnSpPr>
                  <p:cNvPr id="125978" name="直接箭头连接符 29"/>
                  <p:cNvCxnSpPr>
                    <a:stCxn id="18" idx="2"/>
                    <a:endCxn id="4" idx="0"/>
                  </p:cNvCxnSpPr>
                  <p:nvPr/>
                </p:nvCxnSpPr>
                <p:spPr>
                  <a:xfrm>
                    <a:off x="-16872972" y="6118871"/>
                    <a:ext cx="0" cy="742519"/>
                  </a:xfrm>
                  <a:prstGeom prst="straightConnector1">
                    <a:avLst/>
                  </a:prstGeom>
                  <a:ln w="6350" cap="flat" cmpd="sng">
                    <a:solidFill>
                      <a:srgbClr val="0D0D0D"/>
                    </a:solidFill>
                    <a:prstDash val="solid"/>
                    <a:bevel/>
                    <a:headEnd type="none" w="med" len="med"/>
                    <a:tailEnd type="arrow" w="med" len="med"/>
                  </a:ln>
                </p:spPr>
              </p:cxnSp>
              <p:cxnSp>
                <p:nvCxnSpPr>
                  <p:cNvPr id="31" name="直接连接符 30"/>
                  <p:cNvCxnSpPr>
                    <a:stCxn id="18" idx="2"/>
                    <a:endCxn id="4" idx="0"/>
                  </p:cNvCxnSpPr>
                  <p:nvPr/>
                </p:nvCxnSpPr>
                <p:spPr>
                  <a:xfrm>
                    <a:off x="-16872077" y="6118872"/>
                    <a:ext cx="0" cy="742519"/>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2" name="圆角矩形 21"/>
                  <p:cNvSpPr/>
                  <p:nvPr/>
                </p:nvSpPr>
                <p:spPr>
                  <a:xfrm>
                    <a:off x="6465631" y="1639011"/>
                    <a:ext cx="2979966" cy="402197"/>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气质</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33" name="圆角矩形 23"/>
                  <p:cNvSpPr/>
                  <p:nvPr/>
                </p:nvSpPr>
                <p:spPr>
                  <a:xfrm>
                    <a:off x="6465631" y="2195899"/>
                    <a:ext cx="2984439" cy="399104"/>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能力</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34" name="圆角矩形 24"/>
                  <p:cNvSpPr/>
                  <p:nvPr/>
                </p:nvSpPr>
                <p:spPr>
                  <a:xfrm>
                    <a:off x="6465631" y="2774445"/>
                    <a:ext cx="2979966" cy="402197"/>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性格</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35" name="圆角矩形 1"/>
                  <p:cNvSpPr/>
                  <p:nvPr/>
                </p:nvSpPr>
                <p:spPr>
                  <a:xfrm>
                    <a:off x="6465631" y="1085215"/>
                    <a:ext cx="2979966" cy="402199"/>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个性概述</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125984" name="直接箭头连接符 33"/>
                  <p:cNvCxnSpPr>
                    <a:stCxn id="18" idx="2"/>
                    <a:endCxn id="4" idx="0"/>
                  </p:cNvCxnSpPr>
                  <p:nvPr/>
                </p:nvCxnSpPr>
                <p:spPr>
                  <a:xfrm>
                    <a:off x="-16872972" y="6118872"/>
                    <a:ext cx="0" cy="742519"/>
                  </a:xfrm>
                  <a:prstGeom prst="straightConnector1">
                    <a:avLst/>
                  </a:prstGeom>
                  <a:ln w="6350" cap="flat" cmpd="sng">
                    <a:solidFill>
                      <a:srgbClr val="0D0D0D"/>
                    </a:solidFill>
                    <a:prstDash val="solid"/>
                    <a:bevel/>
                    <a:headEnd type="none" w="med" len="med"/>
                    <a:tailEnd type="arrow" w="med" len="med"/>
                  </a:ln>
                </p:spPr>
              </p:cxnSp>
            </p:grpSp>
            <p:sp>
              <p:nvSpPr>
                <p:cNvPr id="26" name="圆角矩形 24"/>
                <p:cNvSpPr/>
                <p:nvPr/>
              </p:nvSpPr>
              <p:spPr>
                <a:xfrm>
                  <a:off x="6764173" y="5706197"/>
                  <a:ext cx="1562316" cy="401838"/>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情绪</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grpSp>
        </p:grpSp>
      </p:grpSp>
      <p:sp>
        <p:nvSpPr>
          <p:cNvPr id="125986" name="文本框 36"/>
          <p:cNvSpPr txBox="1"/>
          <p:nvPr/>
        </p:nvSpPr>
        <p:spPr>
          <a:xfrm>
            <a:off x="9898063" y="3741738"/>
            <a:ext cx="1150937" cy="400050"/>
          </a:xfrm>
          <a:prstGeom prst="rect">
            <a:avLst/>
          </a:prstGeom>
          <a:noFill/>
          <a:ln w="9525">
            <a:noFill/>
          </a:ln>
        </p:spPr>
        <p:txBody>
          <a:bodyPr anchor="t">
            <a:spAutoFit/>
          </a:bodyPr>
          <a:p>
            <a:pPr indent="0"/>
            <a:r>
              <a:rPr lang="zh-CN" altLang="en-US" sz="2000" b="1" dirty="0">
                <a:solidFill>
                  <a:srgbClr val="FF0000"/>
                </a:solidFill>
                <a:latin typeface="Verdana" panose="020B0604030504040204" pitchFamily="34" charset="0"/>
                <a:ea typeface="微软雅黑" panose="020B0503020204020204" pitchFamily="34" charset="-122"/>
              </a:rPr>
              <a:t>“动”</a:t>
            </a:r>
            <a:endParaRPr lang="zh-CN" altLang="en-US" sz="2000" b="1" dirty="0">
              <a:solidFill>
                <a:srgbClr val="FF0000"/>
              </a:solidFill>
              <a:latin typeface="Verdana" panose="020B0604030504040204" pitchFamily="34" charset="0"/>
              <a:ea typeface="微软雅黑" panose="020B0503020204020204" pitchFamily="34" charset="-122"/>
            </a:endParaRPr>
          </a:p>
        </p:txBody>
      </p:sp>
      <p:sp>
        <p:nvSpPr>
          <p:cNvPr id="112641" name="文本占位符 2"/>
          <p:cNvSpPr>
            <a:spLocks noGrp="1"/>
          </p:cNvSpPr>
          <p:nvPr/>
        </p:nvSpPr>
        <p:spPr>
          <a:xfrm>
            <a:off x="1082675" y="269875"/>
            <a:ext cx="6973888" cy="815975"/>
          </a:xfrm>
          <a:prstGeom prst="rect">
            <a:avLst/>
          </a:prstGeom>
          <a:noFill/>
          <a:ln>
            <a:noFill/>
          </a:ln>
        </p:spPr>
        <p:txBody>
          <a:bodyPr vert="horz" lIns="91440" tIns="45720" rIns="91440" bIns="45720" rtlCol="0" anchor="t">
            <a:normAutofit/>
          </a:bodyPr>
          <a:lstStyle>
            <a:lvl1pPr marL="0" indent="0" algn="l" rtl="0" eaLnBrk="1" fontAlgn="auto" latinLnBrk="0" hangingPunct="1">
              <a:lnSpc>
                <a:spcPct val="100000"/>
              </a:lnSpc>
              <a:spcBef>
                <a:spcPts val="0"/>
              </a:spcBef>
              <a:spcAft>
                <a:spcPct val="0"/>
              </a:spcAft>
              <a:buFont typeface="Arial" panose="020B0604020202090204" pitchFamily="34" charset="0"/>
              <a:buNone/>
              <a:defRPr sz="3200" kern="1200">
                <a:solidFill>
                  <a:schemeClr val="tx1">
                    <a:lumMod val="85000"/>
                    <a:lumOff val="15000"/>
                  </a:schemeClr>
                </a:solidFill>
                <a:latin typeface="方正清刻本悦宋简体" panose="02000000000000000000" charset="-122"/>
                <a:ea typeface="方正清刻本悦宋简体" panose="02000000000000000000" charset="-122"/>
                <a:cs typeface="+mn-cs"/>
              </a:defRPr>
            </a:lvl1pPr>
            <a:lvl2pPr marL="457200" indent="0" algn="l" rtl="0" fontAlgn="base">
              <a:lnSpc>
                <a:spcPct val="90000"/>
              </a:lnSpc>
              <a:spcBef>
                <a:spcPts val="500"/>
              </a:spcBef>
              <a:spcAft>
                <a:spcPct val="0"/>
              </a:spcAft>
              <a:buFont typeface="Arial" panose="020B0604020202090204" pitchFamily="34" charset="0"/>
              <a:buNone/>
              <a:defRPr sz="2400" kern="1200">
                <a:solidFill>
                  <a:schemeClr val="tx1"/>
                </a:solidFill>
                <a:latin typeface="+mn-lt"/>
                <a:ea typeface="+mn-ea"/>
                <a:cs typeface="+mn-cs"/>
              </a:defRPr>
            </a:lvl2pPr>
            <a:lvl3pPr marL="914400" indent="0" algn="l" rtl="0" fontAlgn="base">
              <a:lnSpc>
                <a:spcPct val="90000"/>
              </a:lnSpc>
              <a:spcBef>
                <a:spcPts val="500"/>
              </a:spcBef>
              <a:spcAft>
                <a:spcPct val="0"/>
              </a:spcAft>
              <a:buFont typeface="Arial" panose="020B0604020202090204" pitchFamily="34" charset="0"/>
              <a:buNone/>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fontAlgn="base">
              <a:spcBef>
                <a:spcPct val="0"/>
              </a:spcBef>
            </a:pPr>
            <a:r>
              <a:rPr lang="en-US" altLang="zh-CN" kern="1200" dirty="0">
                <a:solidFill>
                  <a:schemeClr val="tx1">
                    <a:lumMod val="85000"/>
                    <a:lumOff val="15000"/>
                  </a:schemeClr>
                </a:solidFill>
                <a:cs typeface="+mn-cs"/>
              </a:rPr>
              <a:t>2.4.2 </a:t>
            </a:r>
            <a:r>
              <a:rPr lang="zh-CN" altLang="en-US" kern="1200" dirty="0">
                <a:solidFill>
                  <a:schemeClr val="tx1">
                    <a:lumMod val="85000"/>
                    <a:lumOff val="15000"/>
                  </a:schemeClr>
                </a:solidFill>
                <a:cs typeface="+mn-cs"/>
              </a:rPr>
              <a:t>气质与行为</a:t>
            </a:r>
            <a:endParaRPr lang="zh-CN" altLang="en-US" kern="1200" dirty="0">
              <a:solidFill>
                <a:schemeClr val="tx1">
                  <a:lumMod val="85000"/>
                  <a:lumOff val="15000"/>
                </a:schemeClr>
              </a:solidFill>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6978" name="组合 1"/>
          <p:cNvGrpSpPr/>
          <p:nvPr/>
        </p:nvGrpSpPr>
        <p:grpSpPr>
          <a:xfrm>
            <a:off x="57150" y="2441893"/>
            <a:ext cx="3572828" cy="2044700"/>
            <a:chOff x="1933062" y="2438430"/>
            <a:chExt cx="3572414" cy="2044768"/>
          </a:xfrm>
        </p:grpSpPr>
        <p:sp>
          <p:nvSpPr>
            <p:cNvPr id="24" name="圆角矩形 11"/>
            <p:cNvSpPr/>
            <p:nvPr/>
          </p:nvSpPr>
          <p:spPr>
            <a:xfrm>
              <a:off x="1933062" y="3249352"/>
              <a:ext cx="1702873" cy="321321"/>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个性与行为</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126980" name="组合 10"/>
            <p:cNvGrpSpPr/>
            <p:nvPr/>
          </p:nvGrpSpPr>
          <p:grpSpPr>
            <a:xfrm>
              <a:off x="3642048" y="2438430"/>
              <a:ext cx="1863428" cy="2044768"/>
              <a:chOff x="3642048" y="2438430"/>
              <a:chExt cx="1863428" cy="2044768"/>
            </a:xfrm>
          </p:grpSpPr>
          <p:cxnSp>
            <p:nvCxnSpPr>
              <p:cNvPr id="126981" name="直接箭头连接符 33"/>
              <p:cNvCxnSpPr/>
              <p:nvPr/>
            </p:nvCxnSpPr>
            <p:spPr>
              <a:xfrm rot="-5400000">
                <a:off x="3851491" y="4175229"/>
                <a:ext cx="0" cy="234923"/>
              </a:xfrm>
              <a:prstGeom prst="straightConnector1">
                <a:avLst/>
              </a:prstGeom>
              <a:ln w="6350" cap="flat" cmpd="sng">
                <a:solidFill>
                  <a:srgbClr val="0D0D0D"/>
                </a:solidFill>
                <a:prstDash val="solid"/>
                <a:bevel/>
                <a:headEnd type="none" w="med" len="med"/>
                <a:tailEnd type="arrow" w="med" len="med"/>
              </a:ln>
            </p:spPr>
          </p:cxnSp>
          <p:grpSp>
            <p:nvGrpSpPr>
              <p:cNvPr id="126982" name="组合 68"/>
              <p:cNvGrpSpPr/>
              <p:nvPr/>
            </p:nvGrpSpPr>
            <p:grpSpPr>
              <a:xfrm>
                <a:off x="3642048" y="2438430"/>
                <a:ext cx="1863428" cy="2044768"/>
                <a:chOff x="6465456" y="4006115"/>
                <a:chExt cx="1863428" cy="2044768"/>
              </a:xfrm>
            </p:grpSpPr>
            <p:grpSp>
              <p:nvGrpSpPr>
                <p:cNvPr id="126983" name="组合 69"/>
                <p:cNvGrpSpPr/>
                <p:nvPr/>
              </p:nvGrpSpPr>
              <p:grpSpPr>
                <a:xfrm>
                  <a:off x="6465456" y="4006115"/>
                  <a:ext cx="1863428" cy="1854346"/>
                  <a:chOff x="5970476" y="1085215"/>
                  <a:chExt cx="3479594" cy="2412809"/>
                </a:xfrm>
              </p:grpSpPr>
              <p:cxnSp>
                <p:nvCxnSpPr>
                  <p:cNvPr id="126984" name="直接箭头连接符 33"/>
                  <p:cNvCxnSpPr/>
                  <p:nvPr/>
                </p:nvCxnSpPr>
                <p:spPr>
                  <a:xfrm rot="-5400000">
                    <a:off x="6315632" y="1693539"/>
                    <a:ext cx="0" cy="340862"/>
                  </a:xfrm>
                  <a:prstGeom prst="straightConnector1">
                    <a:avLst/>
                  </a:prstGeom>
                  <a:ln w="6350" cap="flat" cmpd="sng">
                    <a:solidFill>
                      <a:srgbClr val="0D0D0D"/>
                    </a:solidFill>
                    <a:prstDash val="solid"/>
                    <a:bevel/>
                    <a:headEnd type="none" w="med" len="med"/>
                    <a:tailEnd type="arrow" w="med" len="med"/>
                  </a:ln>
                </p:spPr>
              </p:cxnSp>
              <p:sp>
                <p:nvSpPr>
                  <p:cNvPr id="73" name="直接连接符 31"/>
                  <p:cNvSpPr>
                    <a:spLocks noChangeShapeType="1"/>
                  </p:cNvSpPr>
                  <p:nvPr/>
                </p:nvSpPr>
                <p:spPr bwMode="auto">
                  <a:xfrm rot="16200000" flipV="1">
                    <a:off x="5001404" y="2354119"/>
                    <a:ext cx="2284628" cy="2963"/>
                  </a:xfrm>
                  <a:prstGeom prst="line">
                    <a:avLst/>
                  </a:prstGeom>
                  <a:noFill/>
                  <a:ln w="6350">
                    <a:solidFill>
                      <a:schemeClr val="tx1">
                        <a:lumMod val="95000"/>
                        <a:lumOff val="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26986" name="直接箭头连接符 33"/>
                  <p:cNvCxnSpPr/>
                  <p:nvPr/>
                </p:nvCxnSpPr>
                <p:spPr>
                  <a:xfrm rot="-5400000">
                    <a:off x="6324523" y="2859836"/>
                    <a:ext cx="0" cy="305292"/>
                  </a:xfrm>
                  <a:prstGeom prst="straightConnector1">
                    <a:avLst/>
                  </a:prstGeom>
                  <a:ln w="6350" cap="flat" cmpd="sng">
                    <a:solidFill>
                      <a:srgbClr val="0D0D0D"/>
                    </a:solidFill>
                    <a:prstDash val="solid"/>
                    <a:bevel/>
                    <a:headEnd type="none" w="med" len="med"/>
                    <a:tailEnd type="arrow" w="med" len="med"/>
                  </a:ln>
                </p:spPr>
              </p:cxnSp>
              <p:cxnSp>
                <p:nvCxnSpPr>
                  <p:cNvPr id="126987" name="直接箭头连接符 74"/>
                  <p:cNvCxnSpPr/>
                  <p:nvPr/>
                </p:nvCxnSpPr>
                <p:spPr>
                  <a:xfrm rot="-5400000">
                    <a:off x="6315632" y="2254595"/>
                    <a:ext cx="0" cy="305294"/>
                  </a:xfrm>
                  <a:prstGeom prst="straightConnector1">
                    <a:avLst/>
                  </a:prstGeom>
                  <a:ln w="6350" cap="flat" cmpd="sng">
                    <a:solidFill>
                      <a:srgbClr val="0D0D0D"/>
                    </a:solidFill>
                    <a:prstDash val="solid"/>
                    <a:bevel/>
                    <a:headEnd type="none" w="med" len="med"/>
                    <a:tailEnd type="arrow" w="med" len="med"/>
                  </a:ln>
                </p:spPr>
              </p:cxnSp>
              <p:cxnSp>
                <p:nvCxnSpPr>
                  <p:cNvPr id="76" name="直接连接符 75"/>
                  <p:cNvCxnSpPr/>
                  <p:nvPr/>
                </p:nvCxnSpPr>
                <p:spPr>
                  <a:xfrm>
                    <a:off x="5970325" y="2407242"/>
                    <a:ext cx="260833" cy="0"/>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77" name="圆角矩形 21"/>
                  <p:cNvSpPr/>
                  <p:nvPr/>
                </p:nvSpPr>
                <p:spPr>
                  <a:xfrm>
                    <a:off x="6468278" y="1638814"/>
                    <a:ext cx="2978827" cy="400740"/>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气质</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78" name="圆角矩形 23"/>
                  <p:cNvSpPr/>
                  <p:nvPr/>
                </p:nvSpPr>
                <p:spPr>
                  <a:xfrm>
                    <a:off x="6468278" y="2194478"/>
                    <a:ext cx="2981792"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能力</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79" name="圆角矩形 24"/>
                  <p:cNvSpPr/>
                  <p:nvPr/>
                </p:nvSpPr>
                <p:spPr>
                  <a:xfrm>
                    <a:off x="6468278" y="2774931"/>
                    <a:ext cx="2975864"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性格</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80" name="圆角矩形 1"/>
                  <p:cNvSpPr/>
                  <p:nvPr/>
                </p:nvSpPr>
                <p:spPr>
                  <a:xfrm>
                    <a:off x="6468278" y="1085215"/>
                    <a:ext cx="2978827"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个性概述</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126993" name="直接箭头连接符 33"/>
                  <p:cNvCxnSpPr/>
                  <p:nvPr/>
                </p:nvCxnSpPr>
                <p:spPr>
                  <a:xfrm rot="-5400000">
                    <a:off x="6314148" y="1072175"/>
                    <a:ext cx="0" cy="426817"/>
                  </a:xfrm>
                  <a:prstGeom prst="straightConnector1">
                    <a:avLst/>
                  </a:prstGeom>
                  <a:ln w="6350" cap="flat" cmpd="sng">
                    <a:solidFill>
                      <a:srgbClr val="0D0D0D"/>
                    </a:solidFill>
                    <a:prstDash val="solid"/>
                    <a:bevel/>
                    <a:headEnd type="none" w="med" len="med"/>
                    <a:tailEnd type="arrow" w="med" len="med"/>
                  </a:ln>
                </p:spPr>
              </p:cxnSp>
            </p:grpSp>
            <p:sp>
              <p:nvSpPr>
                <p:cNvPr id="71" name="圆角矩形 24"/>
                <p:cNvSpPr/>
                <p:nvPr/>
              </p:nvSpPr>
              <p:spPr>
                <a:xfrm>
                  <a:off x="6763871" y="5706067"/>
                  <a:ext cx="1561919" cy="344816"/>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情绪</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grpSp>
        </p:grpSp>
      </p:grpSp>
      <p:sp>
        <p:nvSpPr>
          <p:cNvPr id="4" name="矩形 3"/>
          <p:cNvSpPr/>
          <p:nvPr/>
        </p:nvSpPr>
        <p:spPr>
          <a:xfrm>
            <a:off x="4314825" y="2822575"/>
            <a:ext cx="4545013" cy="400050"/>
          </a:xfrm>
          <a:prstGeom prst="rect">
            <a:avLst/>
          </a:prstGeom>
        </p:spPr>
        <p:txBody>
          <a:bodyPr wrap="none">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一个人自然特征和精神风貌的集中体现</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30" name="文本框 9"/>
          <p:cNvSpPr txBox="1"/>
          <p:nvPr/>
        </p:nvSpPr>
        <p:spPr>
          <a:xfrm>
            <a:off x="4314825" y="3170238"/>
            <a:ext cx="4545013" cy="971550"/>
          </a:xfrm>
          <a:prstGeom prst="rect">
            <a:avLst/>
          </a:prstGeom>
          <a:noFill/>
          <a:ln w="28575">
            <a:noFill/>
          </a:ln>
        </p:spPr>
        <p:txBody>
          <a:bodyPr>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r>
              <a:rPr kumimoji="0" lang="en-US" altLang="zh-CN"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1</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）是</a:t>
            </a:r>
            <a:r>
              <a:rPr kumimoji="0" lang="zh-CN" altLang="en-US" sz="2000" b="1" i="0" u="sng"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先天的</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个性心理特征。</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r>
              <a:rPr kumimoji="0" lang="en-US" altLang="zh-CN"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2</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）是</a:t>
            </a:r>
            <a:r>
              <a:rPr kumimoji="0" lang="zh-CN" altLang="en-US" sz="2000" b="0" i="0" u="sng"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人的心理活动的</a:t>
            </a:r>
            <a:r>
              <a:rPr kumimoji="0" lang="en-US" altLang="zh-CN" sz="2000" b="1" i="0" u="sng"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a:t>
            </a:r>
            <a:r>
              <a:rPr kumimoji="0" lang="zh-CN" altLang="en-US" sz="2000" b="1" i="0" u="sng"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动力</a:t>
            </a:r>
            <a:r>
              <a:rPr kumimoji="0" lang="en-US" altLang="zh-CN" sz="2000" b="1" i="0" u="sng"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a:t>
            </a:r>
            <a:r>
              <a:rPr kumimoji="0" lang="zh-CN" altLang="en-US" sz="2000" b="1" i="0" u="sng"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特征</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126997" name="文本框 21"/>
          <p:cNvSpPr txBox="1"/>
          <p:nvPr/>
        </p:nvSpPr>
        <p:spPr>
          <a:xfrm>
            <a:off x="7656513" y="5613400"/>
            <a:ext cx="2147887" cy="400050"/>
          </a:xfrm>
          <a:prstGeom prst="rect">
            <a:avLst/>
          </a:prstGeom>
          <a:noFill/>
          <a:ln w="9525">
            <a:noFill/>
          </a:ln>
        </p:spPr>
        <p:txBody>
          <a:bodyPr anchor="t">
            <a:spAutoFit/>
          </a:bodyPr>
          <a:p>
            <a:pPr indent="0"/>
            <a:r>
              <a:rPr lang="zh-CN" altLang="en-US" sz="2000" b="1" dirty="0">
                <a:solidFill>
                  <a:srgbClr val="FF0000"/>
                </a:solidFill>
                <a:latin typeface="华文楷体" panose="02010600040101010101" pitchFamily="2" charset="-122"/>
                <a:ea typeface="华文楷体" panose="02010600040101010101" pitchFamily="2" charset="-122"/>
              </a:rPr>
              <a:t>有好坏之分？</a:t>
            </a:r>
            <a:endParaRPr lang="zh-CN" altLang="en-US" sz="2000" b="1" dirty="0">
              <a:solidFill>
                <a:srgbClr val="FF0000"/>
              </a:solidFill>
              <a:latin typeface="华文楷体" panose="02010600040101010101" pitchFamily="2" charset="-122"/>
              <a:ea typeface="华文楷体" panose="02010600040101010101" pitchFamily="2" charset="-122"/>
            </a:endParaRPr>
          </a:p>
        </p:txBody>
      </p:sp>
      <p:sp>
        <p:nvSpPr>
          <p:cNvPr id="112641" name="文本占位符 2"/>
          <p:cNvSpPr>
            <a:spLocks noGrp="1"/>
          </p:cNvSpPr>
          <p:nvPr>
            <p:ph type="body" idx="13"/>
          </p:nvPr>
        </p:nvSpPr>
        <p:spPr>
          <a:xfrm>
            <a:off x="1082675" y="269875"/>
            <a:ext cx="6973888" cy="815975"/>
          </a:xfrm>
          <a:noFill/>
          <a:ln>
            <a:noFill/>
          </a:ln>
        </p:spPr>
        <p:txBody>
          <a:bodyPr lIns="91440" tIns="45720" rIns="91440" bIns="45720" anchor="t"/>
          <a:p>
            <a:pPr fontAlgn="base">
              <a:spcBef>
                <a:spcPct val="0"/>
              </a:spcBef>
            </a:pPr>
            <a:r>
              <a:rPr lang="en-US" altLang="zh-CN" kern="1200" dirty="0">
                <a:solidFill>
                  <a:schemeClr val="tx1">
                    <a:lumMod val="85000"/>
                    <a:lumOff val="15000"/>
                  </a:schemeClr>
                </a:solidFill>
                <a:cs typeface="+mn-cs"/>
              </a:rPr>
              <a:t>2.4.2 </a:t>
            </a:r>
            <a:r>
              <a:rPr lang="zh-CN" altLang="en-US" kern="1200" dirty="0">
                <a:solidFill>
                  <a:schemeClr val="tx1">
                    <a:lumMod val="85000"/>
                    <a:lumOff val="15000"/>
                  </a:schemeClr>
                </a:solidFill>
                <a:cs typeface="+mn-cs"/>
              </a:rPr>
              <a:t>气质与行为</a:t>
            </a:r>
            <a:endParaRPr lang="zh-CN" altLang="en-US" kern="1200" dirty="0">
              <a:solidFill>
                <a:schemeClr val="tx1">
                  <a:lumMod val="85000"/>
                  <a:lumOff val="15000"/>
                </a:schemeClr>
              </a:solidFill>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0050" name="组合 1"/>
          <p:cNvGrpSpPr/>
          <p:nvPr/>
        </p:nvGrpSpPr>
        <p:grpSpPr>
          <a:xfrm>
            <a:off x="0" y="2427288"/>
            <a:ext cx="3875088" cy="2101850"/>
            <a:chOff x="1630837" y="2438430"/>
            <a:chExt cx="3874639" cy="2101920"/>
          </a:xfrm>
        </p:grpSpPr>
        <p:sp>
          <p:nvSpPr>
            <p:cNvPr id="24" name="圆角矩形 11"/>
            <p:cNvSpPr/>
            <p:nvPr/>
          </p:nvSpPr>
          <p:spPr>
            <a:xfrm>
              <a:off x="1630837" y="3249669"/>
              <a:ext cx="2004781" cy="479441"/>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个性与行为</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130052" name="组合 10"/>
            <p:cNvGrpSpPr/>
            <p:nvPr/>
          </p:nvGrpSpPr>
          <p:grpSpPr>
            <a:xfrm>
              <a:off x="3642048" y="2438430"/>
              <a:ext cx="1863428" cy="2101920"/>
              <a:chOff x="3642048" y="2438430"/>
              <a:chExt cx="1863428" cy="2101920"/>
            </a:xfrm>
          </p:grpSpPr>
          <p:cxnSp>
            <p:nvCxnSpPr>
              <p:cNvPr id="130053" name="直接箭头连接符 33"/>
              <p:cNvCxnSpPr/>
              <p:nvPr/>
            </p:nvCxnSpPr>
            <p:spPr>
              <a:xfrm rot="-5400000">
                <a:off x="3851491" y="4175229"/>
                <a:ext cx="0" cy="234923"/>
              </a:xfrm>
              <a:prstGeom prst="straightConnector1">
                <a:avLst/>
              </a:prstGeom>
              <a:ln w="6350" cap="flat" cmpd="sng">
                <a:solidFill>
                  <a:srgbClr val="0D0D0D"/>
                </a:solidFill>
                <a:prstDash val="solid"/>
                <a:bevel/>
                <a:headEnd type="none" w="med" len="med"/>
                <a:tailEnd type="arrow" w="med" len="med"/>
              </a:ln>
            </p:spPr>
          </p:cxnSp>
          <p:grpSp>
            <p:nvGrpSpPr>
              <p:cNvPr id="130054" name="组合 68"/>
              <p:cNvGrpSpPr/>
              <p:nvPr/>
            </p:nvGrpSpPr>
            <p:grpSpPr>
              <a:xfrm>
                <a:off x="3642048" y="2438430"/>
                <a:ext cx="1863428" cy="2101920"/>
                <a:chOff x="6465456" y="4006115"/>
                <a:chExt cx="1863428" cy="2101920"/>
              </a:xfrm>
            </p:grpSpPr>
            <p:grpSp>
              <p:nvGrpSpPr>
                <p:cNvPr id="130055" name="组合 69"/>
                <p:cNvGrpSpPr/>
                <p:nvPr/>
              </p:nvGrpSpPr>
              <p:grpSpPr>
                <a:xfrm>
                  <a:off x="6465456" y="4006115"/>
                  <a:ext cx="1863428" cy="1854346"/>
                  <a:chOff x="5970476" y="1085215"/>
                  <a:chExt cx="3479594" cy="2412809"/>
                </a:xfrm>
              </p:grpSpPr>
              <p:cxnSp>
                <p:nvCxnSpPr>
                  <p:cNvPr id="130056" name="直接箭头连接符 33"/>
                  <p:cNvCxnSpPr/>
                  <p:nvPr/>
                </p:nvCxnSpPr>
                <p:spPr>
                  <a:xfrm rot="-5400000">
                    <a:off x="6315632" y="1693539"/>
                    <a:ext cx="0" cy="340862"/>
                  </a:xfrm>
                  <a:prstGeom prst="straightConnector1">
                    <a:avLst/>
                  </a:prstGeom>
                  <a:ln w="6350" cap="flat" cmpd="sng">
                    <a:solidFill>
                      <a:srgbClr val="0D0D0D"/>
                    </a:solidFill>
                    <a:prstDash val="solid"/>
                    <a:bevel/>
                    <a:headEnd type="none" w="med" len="med"/>
                    <a:tailEnd type="arrow" w="med" len="med"/>
                  </a:ln>
                </p:spPr>
              </p:cxnSp>
              <p:sp>
                <p:nvSpPr>
                  <p:cNvPr id="73" name="直接连接符 31"/>
                  <p:cNvSpPr>
                    <a:spLocks noChangeShapeType="1"/>
                  </p:cNvSpPr>
                  <p:nvPr/>
                </p:nvSpPr>
                <p:spPr bwMode="auto">
                  <a:xfrm rot="16200000" flipV="1">
                    <a:off x="5001404" y="2354119"/>
                    <a:ext cx="2284628" cy="2963"/>
                  </a:xfrm>
                  <a:prstGeom prst="line">
                    <a:avLst/>
                  </a:prstGeom>
                  <a:noFill/>
                  <a:ln w="6350">
                    <a:solidFill>
                      <a:schemeClr val="tx1">
                        <a:lumMod val="95000"/>
                        <a:lumOff val="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30058" name="直接箭头连接符 33"/>
                  <p:cNvCxnSpPr/>
                  <p:nvPr/>
                </p:nvCxnSpPr>
                <p:spPr>
                  <a:xfrm rot="-5400000">
                    <a:off x="6324523" y="2859836"/>
                    <a:ext cx="0" cy="305292"/>
                  </a:xfrm>
                  <a:prstGeom prst="straightConnector1">
                    <a:avLst/>
                  </a:prstGeom>
                  <a:ln w="6350" cap="flat" cmpd="sng">
                    <a:solidFill>
                      <a:srgbClr val="0D0D0D"/>
                    </a:solidFill>
                    <a:prstDash val="solid"/>
                    <a:bevel/>
                    <a:headEnd type="none" w="med" len="med"/>
                    <a:tailEnd type="arrow" w="med" len="med"/>
                  </a:ln>
                </p:spPr>
              </p:cxnSp>
              <p:cxnSp>
                <p:nvCxnSpPr>
                  <p:cNvPr id="130059" name="直接箭头连接符 74"/>
                  <p:cNvCxnSpPr/>
                  <p:nvPr/>
                </p:nvCxnSpPr>
                <p:spPr>
                  <a:xfrm rot="-5400000">
                    <a:off x="6315632" y="2254595"/>
                    <a:ext cx="0" cy="305294"/>
                  </a:xfrm>
                  <a:prstGeom prst="straightConnector1">
                    <a:avLst/>
                  </a:prstGeom>
                  <a:ln w="6350" cap="flat" cmpd="sng">
                    <a:solidFill>
                      <a:srgbClr val="0D0D0D"/>
                    </a:solidFill>
                    <a:prstDash val="solid"/>
                    <a:bevel/>
                    <a:headEnd type="none" w="med" len="med"/>
                    <a:tailEnd type="arrow" w="med" len="med"/>
                  </a:ln>
                </p:spPr>
              </p:cxnSp>
              <p:cxnSp>
                <p:nvCxnSpPr>
                  <p:cNvPr id="76" name="直接连接符 75"/>
                  <p:cNvCxnSpPr/>
                  <p:nvPr/>
                </p:nvCxnSpPr>
                <p:spPr>
                  <a:xfrm>
                    <a:off x="5970325" y="2407242"/>
                    <a:ext cx="260833" cy="0"/>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77" name="圆角矩形 21"/>
                  <p:cNvSpPr/>
                  <p:nvPr/>
                </p:nvSpPr>
                <p:spPr>
                  <a:xfrm>
                    <a:off x="6468278" y="1638814"/>
                    <a:ext cx="2978827" cy="400740"/>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气质</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78" name="圆角矩形 23"/>
                  <p:cNvSpPr/>
                  <p:nvPr/>
                </p:nvSpPr>
                <p:spPr>
                  <a:xfrm>
                    <a:off x="6468278" y="2194478"/>
                    <a:ext cx="2981792"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能力</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79" name="圆角矩形 24"/>
                  <p:cNvSpPr/>
                  <p:nvPr/>
                </p:nvSpPr>
                <p:spPr>
                  <a:xfrm>
                    <a:off x="6468278" y="2774931"/>
                    <a:ext cx="2975864"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性格</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80" name="圆角矩形 1"/>
                  <p:cNvSpPr/>
                  <p:nvPr/>
                </p:nvSpPr>
                <p:spPr>
                  <a:xfrm>
                    <a:off x="6468278" y="1085215"/>
                    <a:ext cx="2978827"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个性概述</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130065" name="直接箭头连接符 33"/>
                  <p:cNvCxnSpPr/>
                  <p:nvPr/>
                </p:nvCxnSpPr>
                <p:spPr>
                  <a:xfrm rot="-5400000">
                    <a:off x="6314148" y="1072175"/>
                    <a:ext cx="0" cy="426817"/>
                  </a:xfrm>
                  <a:prstGeom prst="straightConnector1">
                    <a:avLst/>
                  </a:prstGeom>
                  <a:ln w="6350" cap="flat" cmpd="sng">
                    <a:solidFill>
                      <a:srgbClr val="0D0D0D"/>
                    </a:solidFill>
                    <a:prstDash val="solid"/>
                    <a:bevel/>
                    <a:headEnd type="none" w="med" len="med"/>
                    <a:tailEnd type="arrow" w="med" len="med"/>
                  </a:ln>
                </p:spPr>
              </p:cxnSp>
            </p:grpSp>
            <p:sp>
              <p:nvSpPr>
                <p:cNvPr id="71" name="圆角矩形 24"/>
                <p:cNvSpPr/>
                <p:nvPr/>
              </p:nvSpPr>
              <p:spPr>
                <a:xfrm>
                  <a:off x="6763790" y="5706384"/>
                  <a:ext cx="1561919" cy="40165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情绪</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grpSp>
        </p:grpSp>
      </p:grpSp>
      <p:sp>
        <p:nvSpPr>
          <p:cNvPr id="4" name="矩形 3"/>
          <p:cNvSpPr/>
          <p:nvPr/>
        </p:nvSpPr>
        <p:spPr>
          <a:xfrm>
            <a:off x="4314825" y="2822575"/>
            <a:ext cx="4545013" cy="400050"/>
          </a:xfrm>
          <a:prstGeom prst="rect">
            <a:avLst/>
          </a:prstGeom>
        </p:spPr>
        <p:txBody>
          <a:bodyPr wrap="none">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一个人自然特征和精神风貌的集中体现</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30" name="文本框 9"/>
          <p:cNvSpPr txBox="1"/>
          <p:nvPr/>
        </p:nvSpPr>
        <p:spPr>
          <a:xfrm>
            <a:off x="4314825" y="3170238"/>
            <a:ext cx="4545013" cy="1433513"/>
          </a:xfrm>
          <a:prstGeom prst="rect">
            <a:avLst/>
          </a:prstGeom>
          <a:noFill/>
          <a:ln w="28575">
            <a:noFill/>
          </a:ln>
        </p:spPr>
        <p:txBody>
          <a:bodyPr>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r>
              <a:rPr kumimoji="0" lang="en-US" altLang="zh-CN"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1</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）是</a:t>
            </a:r>
            <a:r>
              <a:rPr kumimoji="0" lang="zh-CN" altLang="en-US" sz="2000" b="1" i="0" u="sng"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先天的</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个性心理特征。</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r>
              <a:rPr kumimoji="0" lang="en-US" altLang="zh-CN"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2</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）是</a:t>
            </a:r>
            <a:r>
              <a:rPr kumimoji="0" lang="zh-CN" altLang="en-US" sz="2000" b="0" i="0" u="sng"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人的心理活动的</a:t>
            </a:r>
            <a:r>
              <a:rPr kumimoji="0" lang="en-US" altLang="zh-CN" sz="2000" b="1" i="0" u="sng"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a:t>
            </a:r>
            <a:r>
              <a:rPr kumimoji="0" lang="zh-CN" altLang="en-US" sz="2000" b="1" i="0" u="sng"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动力</a:t>
            </a:r>
            <a:r>
              <a:rPr kumimoji="0" lang="en-US" altLang="zh-CN" sz="2000" b="1" i="0" u="sng"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a:t>
            </a:r>
            <a:r>
              <a:rPr kumimoji="0" lang="zh-CN" altLang="en-US" sz="2000" b="1" i="0" u="sng"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特征</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endParaRPr kumimoji="0" lang="en-US" altLang="zh-CN"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r>
              <a:rPr kumimoji="0" lang="en-US" altLang="zh-CN"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3</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r>
              <a:rPr kumimoji="0" lang="zh-CN" altLang="en-US" sz="2000" b="1" i="0" u="sng"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没好坏</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112641" name="文本占位符 2"/>
          <p:cNvSpPr>
            <a:spLocks noGrp="1"/>
          </p:cNvSpPr>
          <p:nvPr>
            <p:ph type="body" idx="13"/>
          </p:nvPr>
        </p:nvSpPr>
        <p:spPr>
          <a:xfrm>
            <a:off x="1082675" y="269875"/>
            <a:ext cx="6973888" cy="815975"/>
          </a:xfrm>
          <a:noFill/>
          <a:ln>
            <a:noFill/>
          </a:ln>
        </p:spPr>
        <p:txBody>
          <a:bodyPr lIns="91440" tIns="45720" rIns="91440" bIns="45720" anchor="t"/>
          <a:p>
            <a:pPr fontAlgn="base">
              <a:spcBef>
                <a:spcPct val="0"/>
              </a:spcBef>
            </a:pPr>
            <a:r>
              <a:rPr lang="en-US" altLang="zh-CN" kern="1200" dirty="0">
                <a:solidFill>
                  <a:schemeClr val="tx1">
                    <a:lumMod val="85000"/>
                    <a:lumOff val="15000"/>
                  </a:schemeClr>
                </a:solidFill>
                <a:cs typeface="+mn-cs"/>
              </a:rPr>
              <a:t>2.4.2 </a:t>
            </a:r>
            <a:r>
              <a:rPr lang="zh-CN" altLang="en-US" kern="1200" dirty="0">
                <a:solidFill>
                  <a:schemeClr val="tx1">
                    <a:lumMod val="85000"/>
                    <a:lumOff val="15000"/>
                  </a:schemeClr>
                </a:solidFill>
                <a:cs typeface="+mn-cs"/>
              </a:rPr>
              <a:t>气质与行为</a:t>
            </a:r>
            <a:endParaRPr lang="zh-CN" altLang="en-US" kern="1200" dirty="0">
              <a:solidFill>
                <a:schemeClr val="tx1">
                  <a:lumMod val="85000"/>
                  <a:lumOff val="15000"/>
                </a:schemeClr>
              </a:solidFill>
              <a:cs typeface="+mn-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1074" name="组合 1"/>
          <p:cNvGrpSpPr/>
          <p:nvPr/>
        </p:nvGrpSpPr>
        <p:grpSpPr>
          <a:xfrm>
            <a:off x="0" y="2427288"/>
            <a:ext cx="3875088" cy="2101850"/>
            <a:chOff x="1630837" y="2438430"/>
            <a:chExt cx="3874639" cy="2101920"/>
          </a:xfrm>
        </p:grpSpPr>
        <p:sp>
          <p:nvSpPr>
            <p:cNvPr id="24" name="圆角矩形 11"/>
            <p:cNvSpPr/>
            <p:nvPr/>
          </p:nvSpPr>
          <p:spPr>
            <a:xfrm>
              <a:off x="1630837" y="3249669"/>
              <a:ext cx="2004781" cy="479441"/>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个性与行为</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131076" name="组合 10"/>
            <p:cNvGrpSpPr/>
            <p:nvPr/>
          </p:nvGrpSpPr>
          <p:grpSpPr>
            <a:xfrm>
              <a:off x="3642048" y="2438430"/>
              <a:ext cx="1863428" cy="2101920"/>
              <a:chOff x="3642048" y="2438430"/>
              <a:chExt cx="1863428" cy="2101920"/>
            </a:xfrm>
          </p:grpSpPr>
          <p:cxnSp>
            <p:nvCxnSpPr>
              <p:cNvPr id="131077" name="直接箭头连接符 33"/>
              <p:cNvCxnSpPr/>
              <p:nvPr/>
            </p:nvCxnSpPr>
            <p:spPr>
              <a:xfrm rot="-5400000">
                <a:off x="3851491" y="4175229"/>
                <a:ext cx="0" cy="234923"/>
              </a:xfrm>
              <a:prstGeom prst="straightConnector1">
                <a:avLst/>
              </a:prstGeom>
              <a:ln w="6350" cap="flat" cmpd="sng">
                <a:solidFill>
                  <a:srgbClr val="0D0D0D"/>
                </a:solidFill>
                <a:prstDash val="solid"/>
                <a:bevel/>
                <a:headEnd type="none" w="med" len="med"/>
                <a:tailEnd type="arrow" w="med" len="med"/>
              </a:ln>
            </p:spPr>
          </p:cxnSp>
          <p:grpSp>
            <p:nvGrpSpPr>
              <p:cNvPr id="131078" name="组合 68"/>
              <p:cNvGrpSpPr/>
              <p:nvPr/>
            </p:nvGrpSpPr>
            <p:grpSpPr>
              <a:xfrm>
                <a:off x="3642048" y="2438430"/>
                <a:ext cx="1863428" cy="2101920"/>
                <a:chOff x="6465456" y="4006115"/>
                <a:chExt cx="1863428" cy="2101920"/>
              </a:xfrm>
            </p:grpSpPr>
            <p:grpSp>
              <p:nvGrpSpPr>
                <p:cNvPr id="131079" name="组合 69"/>
                <p:cNvGrpSpPr/>
                <p:nvPr/>
              </p:nvGrpSpPr>
              <p:grpSpPr>
                <a:xfrm>
                  <a:off x="6465456" y="4006115"/>
                  <a:ext cx="1863428" cy="1854346"/>
                  <a:chOff x="5970476" y="1085215"/>
                  <a:chExt cx="3479594" cy="2412809"/>
                </a:xfrm>
              </p:grpSpPr>
              <p:cxnSp>
                <p:nvCxnSpPr>
                  <p:cNvPr id="131080" name="直接箭头连接符 33"/>
                  <p:cNvCxnSpPr/>
                  <p:nvPr/>
                </p:nvCxnSpPr>
                <p:spPr>
                  <a:xfrm rot="-5400000">
                    <a:off x="6315632" y="1693539"/>
                    <a:ext cx="0" cy="340862"/>
                  </a:xfrm>
                  <a:prstGeom prst="straightConnector1">
                    <a:avLst/>
                  </a:prstGeom>
                  <a:ln w="6350" cap="flat" cmpd="sng">
                    <a:solidFill>
                      <a:srgbClr val="0D0D0D"/>
                    </a:solidFill>
                    <a:prstDash val="solid"/>
                    <a:bevel/>
                    <a:headEnd type="none" w="med" len="med"/>
                    <a:tailEnd type="arrow" w="med" len="med"/>
                  </a:ln>
                </p:spPr>
              </p:cxnSp>
              <p:sp>
                <p:nvSpPr>
                  <p:cNvPr id="73" name="直接连接符 31"/>
                  <p:cNvSpPr>
                    <a:spLocks noChangeShapeType="1"/>
                  </p:cNvSpPr>
                  <p:nvPr/>
                </p:nvSpPr>
                <p:spPr bwMode="auto">
                  <a:xfrm rot="16200000" flipV="1">
                    <a:off x="5001404" y="2354119"/>
                    <a:ext cx="2284628" cy="2963"/>
                  </a:xfrm>
                  <a:prstGeom prst="line">
                    <a:avLst/>
                  </a:prstGeom>
                  <a:noFill/>
                  <a:ln w="6350">
                    <a:solidFill>
                      <a:schemeClr val="tx1">
                        <a:lumMod val="95000"/>
                        <a:lumOff val="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31082" name="直接箭头连接符 33"/>
                  <p:cNvCxnSpPr/>
                  <p:nvPr/>
                </p:nvCxnSpPr>
                <p:spPr>
                  <a:xfrm rot="-5400000">
                    <a:off x="6324523" y="2859836"/>
                    <a:ext cx="0" cy="305292"/>
                  </a:xfrm>
                  <a:prstGeom prst="straightConnector1">
                    <a:avLst/>
                  </a:prstGeom>
                  <a:ln w="6350" cap="flat" cmpd="sng">
                    <a:solidFill>
                      <a:srgbClr val="0D0D0D"/>
                    </a:solidFill>
                    <a:prstDash val="solid"/>
                    <a:bevel/>
                    <a:headEnd type="none" w="med" len="med"/>
                    <a:tailEnd type="arrow" w="med" len="med"/>
                  </a:ln>
                </p:spPr>
              </p:cxnSp>
              <p:cxnSp>
                <p:nvCxnSpPr>
                  <p:cNvPr id="131083" name="直接箭头连接符 74"/>
                  <p:cNvCxnSpPr/>
                  <p:nvPr/>
                </p:nvCxnSpPr>
                <p:spPr>
                  <a:xfrm rot="-5400000">
                    <a:off x="6315632" y="2254595"/>
                    <a:ext cx="0" cy="305294"/>
                  </a:xfrm>
                  <a:prstGeom prst="straightConnector1">
                    <a:avLst/>
                  </a:prstGeom>
                  <a:ln w="6350" cap="flat" cmpd="sng">
                    <a:solidFill>
                      <a:srgbClr val="0D0D0D"/>
                    </a:solidFill>
                    <a:prstDash val="solid"/>
                    <a:bevel/>
                    <a:headEnd type="none" w="med" len="med"/>
                    <a:tailEnd type="arrow" w="med" len="med"/>
                  </a:ln>
                </p:spPr>
              </p:cxnSp>
              <p:cxnSp>
                <p:nvCxnSpPr>
                  <p:cNvPr id="76" name="直接连接符 75"/>
                  <p:cNvCxnSpPr/>
                  <p:nvPr/>
                </p:nvCxnSpPr>
                <p:spPr>
                  <a:xfrm>
                    <a:off x="5970325" y="2407242"/>
                    <a:ext cx="260833" cy="0"/>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77" name="圆角矩形 21"/>
                  <p:cNvSpPr/>
                  <p:nvPr/>
                </p:nvSpPr>
                <p:spPr>
                  <a:xfrm>
                    <a:off x="6468278" y="1638814"/>
                    <a:ext cx="2978827"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气质</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78" name="圆角矩形 23"/>
                  <p:cNvSpPr/>
                  <p:nvPr/>
                </p:nvSpPr>
                <p:spPr>
                  <a:xfrm>
                    <a:off x="6468278" y="2194478"/>
                    <a:ext cx="2981792" cy="400740"/>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能力</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79" name="圆角矩形 24"/>
                  <p:cNvSpPr/>
                  <p:nvPr/>
                </p:nvSpPr>
                <p:spPr>
                  <a:xfrm>
                    <a:off x="6468278" y="2774931"/>
                    <a:ext cx="2975864"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性格</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80" name="圆角矩形 1"/>
                  <p:cNvSpPr/>
                  <p:nvPr/>
                </p:nvSpPr>
                <p:spPr>
                  <a:xfrm>
                    <a:off x="6468278" y="1085215"/>
                    <a:ext cx="2978827"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个性概述</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131089" name="直接箭头连接符 33"/>
                  <p:cNvCxnSpPr/>
                  <p:nvPr/>
                </p:nvCxnSpPr>
                <p:spPr>
                  <a:xfrm rot="-5400000">
                    <a:off x="6314148" y="1072175"/>
                    <a:ext cx="0" cy="426817"/>
                  </a:xfrm>
                  <a:prstGeom prst="straightConnector1">
                    <a:avLst/>
                  </a:prstGeom>
                  <a:ln w="6350" cap="flat" cmpd="sng">
                    <a:solidFill>
                      <a:srgbClr val="0D0D0D"/>
                    </a:solidFill>
                    <a:prstDash val="solid"/>
                    <a:bevel/>
                    <a:headEnd type="none" w="med" len="med"/>
                    <a:tailEnd type="arrow" w="med" len="med"/>
                  </a:ln>
                </p:spPr>
              </p:cxnSp>
            </p:grpSp>
            <p:sp>
              <p:nvSpPr>
                <p:cNvPr id="71" name="圆角矩形 24"/>
                <p:cNvSpPr/>
                <p:nvPr/>
              </p:nvSpPr>
              <p:spPr>
                <a:xfrm>
                  <a:off x="6763790" y="5706384"/>
                  <a:ext cx="1561919" cy="40165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情绪</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grpSp>
        </p:grpSp>
      </p:grpSp>
      <p:sp>
        <p:nvSpPr>
          <p:cNvPr id="4" name="矩形 3"/>
          <p:cNvSpPr/>
          <p:nvPr/>
        </p:nvSpPr>
        <p:spPr>
          <a:xfrm>
            <a:off x="4048125" y="3243263"/>
            <a:ext cx="6596063" cy="400050"/>
          </a:xfrm>
          <a:prstGeom prst="rect">
            <a:avLst/>
          </a:prstGeom>
        </p:spPr>
        <p:txBody>
          <a:bodyPr wrap="none">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一个人顺利完成某种活动而在主观方面所具备的心理特征</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2" name="文本占位符 1"/>
          <p:cNvSpPr/>
          <p:nvPr>
            <p:ph type="body" idx="13"/>
          </p:nvPr>
        </p:nvSpPr>
        <p:spPr/>
        <p:txBody>
          <a:bodyPr/>
          <a:p>
            <a:r>
              <a:rPr lang="en-US" altLang="zh-CN"/>
              <a:t>2.4.3 </a:t>
            </a:r>
            <a:r>
              <a:rPr lang="zh-CN" altLang="en-US"/>
              <a:t>能力与行为</a:t>
            </a:r>
            <a:endParaRPr lang="zh-CN" altLang="en-US"/>
          </a:p>
        </p:txBody>
      </p:sp>
      <p:sp>
        <p:nvSpPr>
          <p:cNvPr id="3" name="文本框 2"/>
          <p:cNvSpPr txBox="1"/>
          <p:nvPr/>
        </p:nvSpPr>
        <p:spPr>
          <a:xfrm>
            <a:off x="0" y="-25400"/>
            <a:ext cx="2540000" cy="106680"/>
          </a:xfrm>
          <a:prstGeom prst="rect">
            <a:avLst/>
          </a:prstGeom>
          <a:noFill/>
        </p:spPr>
        <p:txBody>
          <a:bodyPr wrap="square" rtlCol="0" anchor="t">
            <a:spAutoFit/>
          </a:bodyPr>
          <a:p>
            <a:pPr lvl="0" algn="l"/>
            <a:r>
              <a:rPr lang="zh-CN" altLang="en-US" sz="100">
                <a:solidFill>
                  <a:schemeClr val="bg1"/>
                </a:solidFill>
                <a:latin typeface="楷体-简" panose="02010600040101010101" charset="-122"/>
                <a:ea typeface="楷体-简" panose="02010600040101010101" charset="-122"/>
                <a:sym typeface="+mn-ea"/>
              </a:rPr>
              <a:t>2.4.3三、能力与行为</a:t>
            </a:r>
            <a:endParaRPr lang="zh-CN" altLang="en-US" sz="100">
              <a:solidFill>
                <a:schemeClr val="bg1"/>
              </a:solidFill>
              <a:latin typeface="楷体-简" panose="02010600040101010101" charset="-122"/>
              <a:ea typeface="楷体-简" panose="02010600040101010101" charset="-122"/>
              <a:sym typeface="+mn-e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2098" name="组合 1"/>
          <p:cNvGrpSpPr/>
          <p:nvPr/>
        </p:nvGrpSpPr>
        <p:grpSpPr>
          <a:xfrm>
            <a:off x="0" y="2427288"/>
            <a:ext cx="3875088" cy="2101850"/>
            <a:chOff x="1630837" y="2438430"/>
            <a:chExt cx="3874639" cy="2101920"/>
          </a:xfrm>
        </p:grpSpPr>
        <p:sp>
          <p:nvSpPr>
            <p:cNvPr id="24" name="圆角矩形 11"/>
            <p:cNvSpPr/>
            <p:nvPr/>
          </p:nvSpPr>
          <p:spPr>
            <a:xfrm>
              <a:off x="1630837" y="3249669"/>
              <a:ext cx="2004781" cy="479441"/>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个性与行为</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132100" name="组合 10"/>
            <p:cNvGrpSpPr/>
            <p:nvPr/>
          </p:nvGrpSpPr>
          <p:grpSpPr>
            <a:xfrm>
              <a:off x="3642048" y="2438430"/>
              <a:ext cx="1863428" cy="2101920"/>
              <a:chOff x="3642048" y="2438430"/>
              <a:chExt cx="1863428" cy="2101920"/>
            </a:xfrm>
          </p:grpSpPr>
          <p:cxnSp>
            <p:nvCxnSpPr>
              <p:cNvPr id="132101" name="直接箭头连接符 33"/>
              <p:cNvCxnSpPr/>
              <p:nvPr/>
            </p:nvCxnSpPr>
            <p:spPr>
              <a:xfrm rot="-5400000">
                <a:off x="3851491" y="4175229"/>
                <a:ext cx="0" cy="234923"/>
              </a:xfrm>
              <a:prstGeom prst="straightConnector1">
                <a:avLst/>
              </a:prstGeom>
              <a:ln w="6350" cap="flat" cmpd="sng">
                <a:solidFill>
                  <a:srgbClr val="0D0D0D"/>
                </a:solidFill>
                <a:prstDash val="solid"/>
                <a:bevel/>
                <a:headEnd type="none" w="med" len="med"/>
                <a:tailEnd type="arrow" w="med" len="med"/>
              </a:ln>
            </p:spPr>
          </p:cxnSp>
          <p:grpSp>
            <p:nvGrpSpPr>
              <p:cNvPr id="132102" name="组合 68"/>
              <p:cNvGrpSpPr/>
              <p:nvPr/>
            </p:nvGrpSpPr>
            <p:grpSpPr>
              <a:xfrm>
                <a:off x="3642048" y="2438430"/>
                <a:ext cx="1863428" cy="2101920"/>
                <a:chOff x="6465456" y="4006115"/>
                <a:chExt cx="1863428" cy="2101920"/>
              </a:xfrm>
            </p:grpSpPr>
            <p:grpSp>
              <p:nvGrpSpPr>
                <p:cNvPr id="132103" name="组合 69"/>
                <p:cNvGrpSpPr/>
                <p:nvPr/>
              </p:nvGrpSpPr>
              <p:grpSpPr>
                <a:xfrm>
                  <a:off x="6465456" y="4006115"/>
                  <a:ext cx="1863428" cy="1854346"/>
                  <a:chOff x="5970476" y="1085215"/>
                  <a:chExt cx="3479594" cy="2412809"/>
                </a:xfrm>
              </p:grpSpPr>
              <p:cxnSp>
                <p:nvCxnSpPr>
                  <p:cNvPr id="132104" name="直接箭头连接符 33"/>
                  <p:cNvCxnSpPr/>
                  <p:nvPr/>
                </p:nvCxnSpPr>
                <p:spPr>
                  <a:xfrm rot="-5400000">
                    <a:off x="6315632" y="1693539"/>
                    <a:ext cx="0" cy="340862"/>
                  </a:xfrm>
                  <a:prstGeom prst="straightConnector1">
                    <a:avLst/>
                  </a:prstGeom>
                  <a:ln w="6350" cap="flat" cmpd="sng">
                    <a:solidFill>
                      <a:srgbClr val="0D0D0D"/>
                    </a:solidFill>
                    <a:prstDash val="solid"/>
                    <a:bevel/>
                    <a:headEnd type="none" w="med" len="med"/>
                    <a:tailEnd type="arrow" w="med" len="med"/>
                  </a:ln>
                </p:spPr>
              </p:cxnSp>
              <p:sp>
                <p:nvSpPr>
                  <p:cNvPr id="73" name="直接连接符 31"/>
                  <p:cNvSpPr>
                    <a:spLocks noChangeShapeType="1"/>
                  </p:cNvSpPr>
                  <p:nvPr/>
                </p:nvSpPr>
                <p:spPr bwMode="auto">
                  <a:xfrm rot="16200000" flipV="1">
                    <a:off x="5001404" y="2354119"/>
                    <a:ext cx="2284628" cy="2963"/>
                  </a:xfrm>
                  <a:prstGeom prst="line">
                    <a:avLst/>
                  </a:prstGeom>
                  <a:noFill/>
                  <a:ln w="6350">
                    <a:solidFill>
                      <a:schemeClr val="tx1">
                        <a:lumMod val="95000"/>
                        <a:lumOff val="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32106" name="直接箭头连接符 33"/>
                  <p:cNvCxnSpPr/>
                  <p:nvPr/>
                </p:nvCxnSpPr>
                <p:spPr>
                  <a:xfrm rot="-5400000">
                    <a:off x="6324523" y="2859836"/>
                    <a:ext cx="0" cy="305292"/>
                  </a:xfrm>
                  <a:prstGeom prst="straightConnector1">
                    <a:avLst/>
                  </a:prstGeom>
                  <a:ln w="6350" cap="flat" cmpd="sng">
                    <a:solidFill>
                      <a:srgbClr val="0D0D0D"/>
                    </a:solidFill>
                    <a:prstDash val="solid"/>
                    <a:bevel/>
                    <a:headEnd type="none" w="med" len="med"/>
                    <a:tailEnd type="arrow" w="med" len="med"/>
                  </a:ln>
                </p:spPr>
              </p:cxnSp>
              <p:cxnSp>
                <p:nvCxnSpPr>
                  <p:cNvPr id="132107" name="直接箭头连接符 74"/>
                  <p:cNvCxnSpPr/>
                  <p:nvPr/>
                </p:nvCxnSpPr>
                <p:spPr>
                  <a:xfrm rot="-5400000">
                    <a:off x="6315632" y="2254595"/>
                    <a:ext cx="0" cy="305294"/>
                  </a:xfrm>
                  <a:prstGeom prst="straightConnector1">
                    <a:avLst/>
                  </a:prstGeom>
                  <a:ln w="6350" cap="flat" cmpd="sng">
                    <a:solidFill>
                      <a:srgbClr val="0D0D0D"/>
                    </a:solidFill>
                    <a:prstDash val="solid"/>
                    <a:bevel/>
                    <a:headEnd type="none" w="med" len="med"/>
                    <a:tailEnd type="arrow" w="med" len="med"/>
                  </a:ln>
                </p:spPr>
              </p:cxnSp>
              <p:cxnSp>
                <p:nvCxnSpPr>
                  <p:cNvPr id="76" name="直接连接符 75"/>
                  <p:cNvCxnSpPr/>
                  <p:nvPr/>
                </p:nvCxnSpPr>
                <p:spPr>
                  <a:xfrm>
                    <a:off x="5970325" y="2407242"/>
                    <a:ext cx="260833" cy="0"/>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77" name="圆角矩形 21"/>
                  <p:cNvSpPr/>
                  <p:nvPr/>
                </p:nvSpPr>
                <p:spPr>
                  <a:xfrm>
                    <a:off x="6468278" y="1638814"/>
                    <a:ext cx="2978827"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气质</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78" name="圆角矩形 23"/>
                  <p:cNvSpPr/>
                  <p:nvPr/>
                </p:nvSpPr>
                <p:spPr>
                  <a:xfrm>
                    <a:off x="6468278" y="2194478"/>
                    <a:ext cx="2981792"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能力</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79" name="圆角矩形 24"/>
                  <p:cNvSpPr/>
                  <p:nvPr/>
                </p:nvSpPr>
                <p:spPr>
                  <a:xfrm>
                    <a:off x="6468278" y="2774931"/>
                    <a:ext cx="2975864" cy="400740"/>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性格</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80" name="圆角矩形 1"/>
                  <p:cNvSpPr/>
                  <p:nvPr/>
                </p:nvSpPr>
                <p:spPr>
                  <a:xfrm>
                    <a:off x="6468278" y="1085215"/>
                    <a:ext cx="2978827"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个性概述</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132113" name="直接箭头连接符 33"/>
                  <p:cNvCxnSpPr/>
                  <p:nvPr/>
                </p:nvCxnSpPr>
                <p:spPr>
                  <a:xfrm rot="-5400000">
                    <a:off x="6314148" y="1072175"/>
                    <a:ext cx="0" cy="426817"/>
                  </a:xfrm>
                  <a:prstGeom prst="straightConnector1">
                    <a:avLst/>
                  </a:prstGeom>
                  <a:ln w="6350" cap="flat" cmpd="sng">
                    <a:solidFill>
                      <a:srgbClr val="0D0D0D"/>
                    </a:solidFill>
                    <a:prstDash val="solid"/>
                    <a:bevel/>
                    <a:headEnd type="none" w="med" len="med"/>
                    <a:tailEnd type="arrow" w="med" len="med"/>
                  </a:ln>
                </p:spPr>
              </p:cxnSp>
            </p:grpSp>
            <p:sp>
              <p:nvSpPr>
                <p:cNvPr id="71" name="圆角矩形 24"/>
                <p:cNvSpPr/>
                <p:nvPr/>
              </p:nvSpPr>
              <p:spPr>
                <a:xfrm>
                  <a:off x="6763790" y="5706384"/>
                  <a:ext cx="1561919" cy="40165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情绪</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grpSp>
        </p:grpSp>
      </p:grpSp>
      <p:sp>
        <p:nvSpPr>
          <p:cNvPr id="21" name="文本框 9"/>
          <p:cNvSpPr txBox="1"/>
          <p:nvPr/>
        </p:nvSpPr>
        <p:spPr>
          <a:xfrm>
            <a:off x="4030663" y="3389313"/>
            <a:ext cx="7743825" cy="971550"/>
          </a:xfrm>
          <a:prstGeom prst="rect">
            <a:avLst/>
          </a:prstGeom>
          <a:noFill/>
          <a:ln w="9525">
            <a:solidFill>
              <a:schemeClr val="bg1">
                <a:lumMod val="75000"/>
              </a:schemeClr>
            </a:solid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a:t>
            </a:r>
            <a:r>
              <a:rPr kumimoji="0" lang="en-US" altLang="zh-CN"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1</a:t>
            </a: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）是个性中</a:t>
            </a:r>
            <a:r>
              <a:rPr kumimoji="0" lang="zh-CN" altLang="en-US"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最重要、最显著</a:t>
            </a: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的心里特征，在</a:t>
            </a:r>
            <a:r>
              <a:rPr kumimoji="0" lang="zh-CN" altLang="en-US"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个性中起核心作用</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kumimoji="0" lang="zh-CN" altLang="en-US" sz="2000" b="1"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a:t>
            </a:r>
            <a:r>
              <a:rPr kumimoji="0" lang="en-US" altLang="zh-CN" sz="2000" b="1"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2</a:t>
            </a:r>
            <a:r>
              <a:rPr kumimoji="0" lang="zh-CN" altLang="en-US" sz="2000" b="1"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a:t>
            </a:r>
            <a:r>
              <a:rPr kumimoji="0" lang="zh-CN" altLang="en-US" sz="2000" b="1" i="0" u="sng"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有好坏之分</a:t>
            </a:r>
            <a:endParaRPr kumimoji="0" lang="zh-CN" altLang="en-US" sz="2000" b="1" i="0" u="sng"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endParaRPr>
          </a:p>
        </p:txBody>
      </p:sp>
      <p:sp>
        <p:nvSpPr>
          <p:cNvPr id="2" name="文本占位符 1"/>
          <p:cNvSpPr/>
          <p:nvPr>
            <p:ph type="body" idx="13"/>
          </p:nvPr>
        </p:nvSpPr>
        <p:spPr/>
        <p:txBody>
          <a:bodyPr/>
          <a:p>
            <a:r>
              <a:rPr lang="en-US" altLang="zh-CN"/>
              <a:t>2.4.4 </a:t>
            </a:r>
            <a:r>
              <a:rPr lang="zh-CN" altLang="en-US"/>
              <a:t>性格与行为</a:t>
            </a:r>
            <a:endParaRPr lang="zh-CN" altLang="en-US"/>
          </a:p>
        </p:txBody>
      </p:sp>
      <p:sp>
        <p:nvSpPr>
          <p:cNvPr id="3" name="文本框 2"/>
          <p:cNvSpPr txBox="1"/>
          <p:nvPr/>
        </p:nvSpPr>
        <p:spPr>
          <a:xfrm>
            <a:off x="0" y="-98425"/>
            <a:ext cx="2540000" cy="106680"/>
          </a:xfrm>
          <a:prstGeom prst="rect">
            <a:avLst/>
          </a:prstGeom>
          <a:noFill/>
        </p:spPr>
        <p:txBody>
          <a:bodyPr wrap="square" rtlCol="0" anchor="t">
            <a:spAutoFit/>
          </a:bodyPr>
          <a:p>
            <a:pPr lvl="0" algn="l"/>
            <a:r>
              <a:rPr lang="zh-CN" altLang="en-US" sz="100">
                <a:solidFill>
                  <a:schemeClr val="bg1"/>
                </a:solidFill>
                <a:latin typeface="楷体-简" panose="02010600040101010101" charset="-122"/>
                <a:ea typeface="楷体-简" panose="02010600040101010101" charset="-122"/>
                <a:sym typeface="+mn-ea"/>
              </a:rPr>
              <a:t>2.4.4四、性格与行为</a:t>
            </a:r>
            <a:endParaRPr lang="zh-CN" altLang="en-US" sz="100">
              <a:solidFill>
                <a:schemeClr val="bg1"/>
              </a:solidFill>
              <a:latin typeface="楷体-简" panose="02010600040101010101" charset="-122"/>
              <a:ea typeface="楷体-简" panose="02010600040101010101" charset="-122"/>
              <a:sym typeface="+mn-ea"/>
            </a:endParaRPr>
          </a:p>
        </p:txBody>
      </p:sp>
      <p:sp>
        <p:nvSpPr>
          <p:cNvPr id="4" name="文本框 3"/>
          <p:cNvSpPr txBox="1"/>
          <p:nvPr/>
        </p:nvSpPr>
        <p:spPr>
          <a:xfrm>
            <a:off x="0" y="8255"/>
            <a:ext cx="2540000" cy="368300"/>
          </a:xfrm>
          <a:prstGeom prst="rect">
            <a:avLst/>
          </a:prstGeom>
          <a:noFill/>
        </p:spPr>
        <p:txBody>
          <a:bodyPr wrap="square" rtlCol="0" anchor="t">
            <a:spAutoFit/>
          </a:bodyPr>
          <a:p>
            <a:r>
              <a:rPr lang="zh-CN" altLang="en-US"/>
              <a:t>2.4.4.1性格的定义</a:t>
            </a:r>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3122" name="组合 1"/>
          <p:cNvGrpSpPr/>
          <p:nvPr/>
        </p:nvGrpSpPr>
        <p:grpSpPr>
          <a:xfrm>
            <a:off x="0" y="2427288"/>
            <a:ext cx="3875088" cy="2101850"/>
            <a:chOff x="1630837" y="2438430"/>
            <a:chExt cx="3874639" cy="2101920"/>
          </a:xfrm>
        </p:grpSpPr>
        <p:sp>
          <p:nvSpPr>
            <p:cNvPr id="24" name="圆角矩形 11"/>
            <p:cNvSpPr/>
            <p:nvPr/>
          </p:nvSpPr>
          <p:spPr>
            <a:xfrm>
              <a:off x="1630837" y="3249669"/>
              <a:ext cx="2004781" cy="479441"/>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个性与行为</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133124" name="组合 10"/>
            <p:cNvGrpSpPr/>
            <p:nvPr/>
          </p:nvGrpSpPr>
          <p:grpSpPr>
            <a:xfrm>
              <a:off x="3642048" y="2438430"/>
              <a:ext cx="1863428" cy="2101920"/>
              <a:chOff x="3642048" y="2438430"/>
              <a:chExt cx="1863428" cy="2101920"/>
            </a:xfrm>
          </p:grpSpPr>
          <p:cxnSp>
            <p:nvCxnSpPr>
              <p:cNvPr id="133125" name="直接箭头连接符 33"/>
              <p:cNvCxnSpPr/>
              <p:nvPr/>
            </p:nvCxnSpPr>
            <p:spPr>
              <a:xfrm rot="-5400000">
                <a:off x="3851491" y="4175229"/>
                <a:ext cx="0" cy="234923"/>
              </a:xfrm>
              <a:prstGeom prst="straightConnector1">
                <a:avLst/>
              </a:prstGeom>
              <a:ln w="6350" cap="flat" cmpd="sng">
                <a:solidFill>
                  <a:srgbClr val="0D0D0D"/>
                </a:solidFill>
                <a:prstDash val="solid"/>
                <a:bevel/>
                <a:headEnd type="none" w="med" len="med"/>
                <a:tailEnd type="arrow" w="med" len="med"/>
              </a:ln>
            </p:spPr>
          </p:cxnSp>
          <p:grpSp>
            <p:nvGrpSpPr>
              <p:cNvPr id="133126" name="组合 68"/>
              <p:cNvGrpSpPr/>
              <p:nvPr/>
            </p:nvGrpSpPr>
            <p:grpSpPr>
              <a:xfrm>
                <a:off x="3642048" y="2438430"/>
                <a:ext cx="1863428" cy="2101920"/>
                <a:chOff x="6465456" y="4006115"/>
                <a:chExt cx="1863428" cy="2101920"/>
              </a:xfrm>
            </p:grpSpPr>
            <p:grpSp>
              <p:nvGrpSpPr>
                <p:cNvPr id="133127" name="组合 69"/>
                <p:cNvGrpSpPr/>
                <p:nvPr/>
              </p:nvGrpSpPr>
              <p:grpSpPr>
                <a:xfrm>
                  <a:off x="6465456" y="4006115"/>
                  <a:ext cx="1863428" cy="1854346"/>
                  <a:chOff x="5970476" y="1085215"/>
                  <a:chExt cx="3479594" cy="2412809"/>
                </a:xfrm>
              </p:grpSpPr>
              <p:cxnSp>
                <p:nvCxnSpPr>
                  <p:cNvPr id="133128" name="直接箭头连接符 33"/>
                  <p:cNvCxnSpPr/>
                  <p:nvPr/>
                </p:nvCxnSpPr>
                <p:spPr>
                  <a:xfrm rot="-5400000">
                    <a:off x="6315632" y="1693539"/>
                    <a:ext cx="0" cy="340862"/>
                  </a:xfrm>
                  <a:prstGeom prst="straightConnector1">
                    <a:avLst/>
                  </a:prstGeom>
                  <a:ln w="6350" cap="flat" cmpd="sng">
                    <a:solidFill>
                      <a:srgbClr val="0D0D0D"/>
                    </a:solidFill>
                    <a:prstDash val="solid"/>
                    <a:bevel/>
                    <a:headEnd type="none" w="med" len="med"/>
                    <a:tailEnd type="arrow" w="med" len="med"/>
                  </a:ln>
                </p:spPr>
              </p:cxnSp>
              <p:sp>
                <p:nvSpPr>
                  <p:cNvPr id="73" name="直接连接符 31"/>
                  <p:cNvSpPr>
                    <a:spLocks noChangeShapeType="1"/>
                  </p:cNvSpPr>
                  <p:nvPr/>
                </p:nvSpPr>
                <p:spPr bwMode="auto">
                  <a:xfrm rot="16200000" flipV="1">
                    <a:off x="5001404" y="2354119"/>
                    <a:ext cx="2284628" cy="2963"/>
                  </a:xfrm>
                  <a:prstGeom prst="line">
                    <a:avLst/>
                  </a:prstGeom>
                  <a:noFill/>
                  <a:ln w="6350">
                    <a:solidFill>
                      <a:schemeClr val="tx1">
                        <a:lumMod val="95000"/>
                        <a:lumOff val="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33130" name="直接箭头连接符 33"/>
                  <p:cNvCxnSpPr/>
                  <p:nvPr/>
                </p:nvCxnSpPr>
                <p:spPr>
                  <a:xfrm rot="-5400000">
                    <a:off x="6324523" y="2859836"/>
                    <a:ext cx="0" cy="305292"/>
                  </a:xfrm>
                  <a:prstGeom prst="straightConnector1">
                    <a:avLst/>
                  </a:prstGeom>
                  <a:ln w="6350" cap="flat" cmpd="sng">
                    <a:solidFill>
                      <a:srgbClr val="0D0D0D"/>
                    </a:solidFill>
                    <a:prstDash val="solid"/>
                    <a:bevel/>
                    <a:headEnd type="none" w="med" len="med"/>
                    <a:tailEnd type="arrow" w="med" len="med"/>
                  </a:ln>
                </p:spPr>
              </p:cxnSp>
              <p:cxnSp>
                <p:nvCxnSpPr>
                  <p:cNvPr id="133131" name="直接箭头连接符 74"/>
                  <p:cNvCxnSpPr/>
                  <p:nvPr/>
                </p:nvCxnSpPr>
                <p:spPr>
                  <a:xfrm rot="-5400000">
                    <a:off x="6315632" y="2254595"/>
                    <a:ext cx="0" cy="305294"/>
                  </a:xfrm>
                  <a:prstGeom prst="straightConnector1">
                    <a:avLst/>
                  </a:prstGeom>
                  <a:ln w="6350" cap="flat" cmpd="sng">
                    <a:solidFill>
                      <a:srgbClr val="0D0D0D"/>
                    </a:solidFill>
                    <a:prstDash val="solid"/>
                    <a:bevel/>
                    <a:headEnd type="none" w="med" len="med"/>
                    <a:tailEnd type="arrow" w="med" len="med"/>
                  </a:ln>
                </p:spPr>
              </p:cxnSp>
              <p:cxnSp>
                <p:nvCxnSpPr>
                  <p:cNvPr id="76" name="直接连接符 75"/>
                  <p:cNvCxnSpPr/>
                  <p:nvPr/>
                </p:nvCxnSpPr>
                <p:spPr>
                  <a:xfrm>
                    <a:off x="5970325" y="2407242"/>
                    <a:ext cx="260833" cy="0"/>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77" name="圆角矩形 21"/>
                  <p:cNvSpPr/>
                  <p:nvPr/>
                </p:nvSpPr>
                <p:spPr>
                  <a:xfrm>
                    <a:off x="6468278" y="1638814"/>
                    <a:ext cx="2978827"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气质</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78" name="圆角矩形 23"/>
                  <p:cNvSpPr/>
                  <p:nvPr/>
                </p:nvSpPr>
                <p:spPr>
                  <a:xfrm>
                    <a:off x="6468278" y="2194478"/>
                    <a:ext cx="2981792"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能力</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79" name="圆角矩形 24"/>
                  <p:cNvSpPr/>
                  <p:nvPr/>
                </p:nvSpPr>
                <p:spPr>
                  <a:xfrm>
                    <a:off x="6468278" y="2774931"/>
                    <a:ext cx="2975864" cy="400740"/>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性格</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80" name="圆角矩形 1"/>
                  <p:cNvSpPr/>
                  <p:nvPr/>
                </p:nvSpPr>
                <p:spPr>
                  <a:xfrm>
                    <a:off x="6468278" y="1085215"/>
                    <a:ext cx="2978827"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个性概述</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133137" name="直接箭头连接符 33"/>
                  <p:cNvCxnSpPr/>
                  <p:nvPr/>
                </p:nvCxnSpPr>
                <p:spPr>
                  <a:xfrm rot="-5400000">
                    <a:off x="6314148" y="1072175"/>
                    <a:ext cx="0" cy="426817"/>
                  </a:xfrm>
                  <a:prstGeom prst="straightConnector1">
                    <a:avLst/>
                  </a:prstGeom>
                  <a:ln w="6350" cap="flat" cmpd="sng">
                    <a:solidFill>
                      <a:srgbClr val="0D0D0D"/>
                    </a:solidFill>
                    <a:prstDash val="solid"/>
                    <a:bevel/>
                    <a:headEnd type="none" w="med" len="med"/>
                    <a:tailEnd type="arrow" w="med" len="med"/>
                  </a:ln>
                </p:spPr>
              </p:cxnSp>
            </p:grpSp>
            <p:sp>
              <p:nvSpPr>
                <p:cNvPr id="71" name="圆角矩形 24"/>
                <p:cNvSpPr/>
                <p:nvPr/>
              </p:nvSpPr>
              <p:spPr>
                <a:xfrm>
                  <a:off x="6763790" y="5706384"/>
                  <a:ext cx="1561919" cy="40165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情绪</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grpSp>
        </p:grpSp>
      </p:grpSp>
      <p:sp>
        <p:nvSpPr>
          <p:cNvPr id="21" name="文本框 9"/>
          <p:cNvSpPr txBox="1"/>
          <p:nvPr/>
        </p:nvSpPr>
        <p:spPr>
          <a:xfrm>
            <a:off x="4030663" y="3389313"/>
            <a:ext cx="6781800" cy="971550"/>
          </a:xfrm>
          <a:prstGeom prst="rect">
            <a:avLst/>
          </a:prstGeom>
          <a:noFill/>
          <a:ln w="9525">
            <a:solidFill>
              <a:schemeClr val="bg1">
                <a:lumMod val="75000"/>
              </a:schemeClr>
            </a:solid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a:t>
            </a:r>
            <a:r>
              <a:rPr kumimoji="0" lang="en-US" altLang="zh-CN"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1</a:t>
            </a: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）是个性中</a:t>
            </a:r>
            <a:r>
              <a:rPr kumimoji="0" lang="en-US" altLang="zh-CN"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   】</a:t>
            </a: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的心里特征，在</a:t>
            </a:r>
            <a:r>
              <a:rPr kumimoji="0" lang="zh-CN" altLang="en-US"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个性中起</a:t>
            </a:r>
            <a:r>
              <a:rPr kumimoji="0" lang="en-US" altLang="zh-CN"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   】</a:t>
            </a:r>
            <a:r>
              <a:rPr kumimoji="0" lang="zh-CN" altLang="en-US"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作用</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kumimoji="0" lang="zh-CN" altLang="en-US" sz="2000" b="1"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a:t>
            </a:r>
            <a:r>
              <a:rPr kumimoji="0" lang="en-US" altLang="zh-CN" sz="2000" b="1"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2</a:t>
            </a:r>
            <a:r>
              <a:rPr kumimoji="0" lang="zh-CN" altLang="en-US" sz="2000" b="1"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a:t>
            </a:r>
            <a:r>
              <a:rPr kumimoji="0" lang="en-US" altLang="zh-CN" sz="2000" b="1" i="0" u="sng"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   】</a:t>
            </a:r>
            <a:r>
              <a:rPr kumimoji="0" lang="zh-CN" altLang="en-US" sz="2000" b="1" i="0" u="sng"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好坏之分</a:t>
            </a:r>
            <a:endParaRPr kumimoji="0" lang="zh-CN" altLang="en-US" sz="2000" b="1" i="0" u="sng"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endParaRPr>
          </a:p>
        </p:txBody>
      </p:sp>
      <p:sp>
        <p:nvSpPr>
          <p:cNvPr id="3" name="文本占位符 2"/>
          <p:cNvSpPr/>
          <p:nvPr>
            <p:ph type="body" idx="13"/>
          </p:nvPr>
        </p:nvSpPr>
        <p:spPr/>
        <p:txBody>
          <a:bodyPr/>
          <a:p>
            <a:r>
              <a:rPr lang="en-US" altLang="zh-CN"/>
              <a:t>2.4.4 </a:t>
            </a:r>
            <a:r>
              <a:rPr lang="zh-CN" altLang="en-US"/>
              <a:t>性格与行为</a:t>
            </a:r>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4146" name="组合 1"/>
          <p:cNvGrpSpPr/>
          <p:nvPr/>
        </p:nvGrpSpPr>
        <p:grpSpPr>
          <a:xfrm>
            <a:off x="0" y="2427288"/>
            <a:ext cx="3875088" cy="2101850"/>
            <a:chOff x="1630837" y="2438430"/>
            <a:chExt cx="3874639" cy="2101920"/>
          </a:xfrm>
        </p:grpSpPr>
        <p:sp>
          <p:nvSpPr>
            <p:cNvPr id="24" name="圆角矩形 11"/>
            <p:cNvSpPr/>
            <p:nvPr/>
          </p:nvSpPr>
          <p:spPr>
            <a:xfrm>
              <a:off x="1630837" y="3249669"/>
              <a:ext cx="2004781" cy="479441"/>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个性与行为</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134148" name="组合 10"/>
            <p:cNvGrpSpPr/>
            <p:nvPr/>
          </p:nvGrpSpPr>
          <p:grpSpPr>
            <a:xfrm>
              <a:off x="3642048" y="2438430"/>
              <a:ext cx="1863428" cy="2101920"/>
              <a:chOff x="3642048" y="2438430"/>
              <a:chExt cx="1863428" cy="2101920"/>
            </a:xfrm>
          </p:grpSpPr>
          <p:cxnSp>
            <p:nvCxnSpPr>
              <p:cNvPr id="134149" name="直接箭头连接符 33"/>
              <p:cNvCxnSpPr/>
              <p:nvPr/>
            </p:nvCxnSpPr>
            <p:spPr>
              <a:xfrm rot="-5400000">
                <a:off x="3851491" y="4175229"/>
                <a:ext cx="0" cy="234923"/>
              </a:xfrm>
              <a:prstGeom prst="straightConnector1">
                <a:avLst/>
              </a:prstGeom>
              <a:ln w="6350" cap="flat" cmpd="sng">
                <a:solidFill>
                  <a:srgbClr val="0D0D0D"/>
                </a:solidFill>
                <a:prstDash val="solid"/>
                <a:bevel/>
                <a:headEnd type="none" w="med" len="med"/>
                <a:tailEnd type="arrow" w="med" len="med"/>
              </a:ln>
            </p:spPr>
          </p:cxnSp>
          <p:grpSp>
            <p:nvGrpSpPr>
              <p:cNvPr id="134150" name="组合 68"/>
              <p:cNvGrpSpPr/>
              <p:nvPr/>
            </p:nvGrpSpPr>
            <p:grpSpPr>
              <a:xfrm>
                <a:off x="3642048" y="2438430"/>
                <a:ext cx="1863428" cy="2101920"/>
                <a:chOff x="6465456" y="4006115"/>
                <a:chExt cx="1863428" cy="2101920"/>
              </a:xfrm>
            </p:grpSpPr>
            <p:grpSp>
              <p:nvGrpSpPr>
                <p:cNvPr id="134151" name="组合 69"/>
                <p:cNvGrpSpPr/>
                <p:nvPr/>
              </p:nvGrpSpPr>
              <p:grpSpPr>
                <a:xfrm>
                  <a:off x="6465456" y="4006115"/>
                  <a:ext cx="1863428" cy="1854346"/>
                  <a:chOff x="5970476" y="1085215"/>
                  <a:chExt cx="3479594" cy="2412809"/>
                </a:xfrm>
              </p:grpSpPr>
              <p:cxnSp>
                <p:nvCxnSpPr>
                  <p:cNvPr id="134152" name="直接箭头连接符 33"/>
                  <p:cNvCxnSpPr/>
                  <p:nvPr/>
                </p:nvCxnSpPr>
                <p:spPr>
                  <a:xfrm rot="-5400000">
                    <a:off x="6315632" y="1693539"/>
                    <a:ext cx="0" cy="340862"/>
                  </a:xfrm>
                  <a:prstGeom prst="straightConnector1">
                    <a:avLst/>
                  </a:prstGeom>
                  <a:ln w="6350" cap="flat" cmpd="sng">
                    <a:solidFill>
                      <a:srgbClr val="0D0D0D"/>
                    </a:solidFill>
                    <a:prstDash val="solid"/>
                    <a:bevel/>
                    <a:headEnd type="none" w="med" len="med"/>
                    <a:tailEnd type="arrow" w="med" len="med"/>
                  </a:ln>
                </p:spPr>
              </p:cxnSp>
              <p:sp>
                <p:nvSpPr>
                  <p:cNvPr id="73" name="直接连接符 31"/>
                  <p:cNvSpPr>
                    <a:spLocks noChangeShapeType="1"/>
                  </p:cNvSpPr>
                  <p:nvPr/>
                </p:nvSpPr>
                <p:spPr bwMode="auto">
                  <a:xfrm rot="16200000" flipV="1">
                    <a:off x="5001404" y="2354119"/>
                    <a:ext cx="2284628" cy="2963"/>
                  </a:xfrm>
                  <a:prstGeom prst="line">
                    <a:avLst/>
                  </a:prstGeom>
                  <a:noFill/>
                  <a:ln w="6350">
                    <a:solidFill>
                      <a:schemeClr val="tx1">
                        <a:lumMod val="95000"/>
                        <a:lumOff val="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34154" name="直接箭头连接符 33"/>
                  <p:cNvCxnSpPr/>
                  <p:nvPr/>
                </p:nvCxnSpPr>
                <p:spPr>
                  <a:xfrm rot="-5400000">
                    <a:off x="6324523" y="2859836"/>
                    <a:ext cx="0" cy="305292"/>
                  </a:xfrm>
                  <a:prstGeom prst="straightConnector1">
                    <a:avLst/>
                  </a:prstGeom>
                  <a:ln w="6350" cap="flat" cmpd="sng">
                    <a:solidFill>
                      <a:srgbClr val="0D0D0D"/>
                    </a:solidFill>
                    <a:prstDash val="solid"/>
                    <a:bevel/>
                    <a:headEnd type="none" w="med" len="med"/>
                    <a:tailEnd type="arrow" w="med" len="med"/>
                  </a:ln>
                </p:spPr>
              </p:cxnSp>
              <p:cxnSp>
                <p:nvCxnSpPr>
                  <p:cNvPr id="134155" name="直接箭头连接符 74"/>
                  <p:cNvCxnSpPr/>
                  <p:nvPr/>
                </p:nvCxnSpPr>
                <p:spPr>
                  <a:xfrm rot="-5400000">
                    <a:off x="6315632" y="2254595"/>
                    <a:ext cx="0" cy="305294"/>
                  </a:xfrm>
                  <a:prstGeom prst="straightConnector1">
                    <a:avLst/>
                  </a:prstGeom>
                  <a:ln w="6350" cap="flat" cmpd="sng">
                    <a:solidFill>
                      <a:srgbClr val="0D0D0D"/>
                    </a:solidFill>
                    <a:prstDash val="solid"/>
                    <a:bevel/>
                    <a:headEnd type="none" w="med" len="med"/>
                    <a:tailEnd type="arrow" w="med" len="med"/>
                  </a:ln>
                </p:spPr>
              </p:cxnSp>
              <p:cxnSp>
                <p:nvCxnSpPr>
                  <p:cNvPr id="76" name="直接连接符 75"/>
                  <p:cNvCxnSpPr/>
                  <p:nvPr/>
                </p:nvCxnSpPr>
                <p:spPr>
                  <a:xfrm>
                    <a:off x="5970325" y="2407242"/>
                    <a:ext cx="260833" cy="0"/>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77" name="圆角矩形 21"/>
                  <p:cNvSpPr/>
                  <p:nvPr/>
                </p:nvSpPr>
                <p:spPr>
                  <a:xfrm>
                    <a:off x="6468278" y="1638814"/>
                    <a:ext cx="2978827"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气质</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78" name="圆角矩形 23"/>
                  <p:cNvSpPr/>
                  <p:nvPr/>
                </p:nvSpPr>
                <p:spPr>
                  <a:xfrm>
                    <a:off x="6468278" y="2194478"/>
                    <a:ext cx="2981792"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能力</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79" name="圆角矩形 24"/>
                  <p:cNvSpPr/>
                  <p:nvPr/>
                </p:nvSpPr>
                <p:spPr>
                  <a:xfrm>
                    <a:off x="6468278" y="2774931"/>
                    <a:ext cx="2975864" cy="400740"/>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性格</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80" name="圆角矩形 1"/>
                  <p:cNvSpPr/>
                  <p:nvPr/>
                </p:nvSpPr>
                <p:spPr>
                  <a:xfrm>
                    <a:off x="6468278" y="1085215"/>
                    <a:ext cx="2978827"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个性概述</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134161" name="直接箭头连接符 33"/>
                  <p:cNvCxnSpPr/>
                  <p:nvPr/>
                </p:nvCxnSpPr>
                <p:spPr>
                  <a:xfrm rot="-5400000">
                    <a:off x="6314148" y="1072175"/>
                    <a:ext cx="0" cy="426817"/>
                  </a:xfrm>
                  <a:prstGeom prst="straightConnector1">
                    <a:avLst/>
                  </a:prstGeom>
                  <a:ln w="6350" cap="flat" cmpd="sng">
                    <a:solidFill>
                      <a:srgbClr val="0D0D0D"/>
                    </a:solidFill>
                    <a:prstDash val="solid"/>
                    <a:bevel/>
                    <a:headEnd type="none" w="med" len="med"/>
                    <a:tailEnd type="arrow" w="med" len="med"/>
                  </a:ln>
                </p:spPr>
              </p:cxnSp>
            </p:grpSp>
            <p:sp>
              <p:nvSpPr>
                <p:cNvPr id="71" name="圆角矩形 24"/>
                <p:cNvSpPr/>
                <p:nvPr/>
              </p:nvSpPr>
              <p:spPr>
                <a:xfrm>
                  <a:off x="6763790" y="5706384"/>
                  <a:ext cx="1561919" cy="40165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情绪</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grpSp>
        </p:grpSp>
      </p:grpSp>
      <p:sp>
        <p:nvSpPr>
          <p:cNvPr id="21" name="文本框 9"/>
          <p:cNvSpPr txBox="1"/>
          <p:nvPr/>
        </p:nvSpPr>
        <p:spPr>
          <a:xfrm>
            <a:off x="4030663" y="3389313"/>
            <a:ext cx="7743825" cy="971550"/>
          </a:xfrm>
          <a:prstGeom prst="rect">
            <a:avLst/>
          </a:prstGeom>
          <a:noFill/>
          <a:ln w="9525">
            <a:solidFill>
              <a:schemeClr val="bg1">
                <a:lumMod val="75000"/>
              </a:schemeClr>
            </a:solid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a:t>
            </a:r>
            <a:r>
              <a:rPr kumimoji="0" lang="en-US" altLang="zh-CN"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1</a:t>
            </a: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）是个性中</a:t>
            </a:r>
            <a:r>
              <a:rPr kumimoji="0" lang="zh-CN" altLang="en-US"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最重要、最显著</a:t>
            </a: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的心里特征，在</a:t>
            </a:r>
            <a:r>
              <a:rPr kumimoji="0" lang="zh-CN" altLang="en-US"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个性中起核心作用</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kumimoji="0" lang="zh-CN" altLang="en-US" sz="2000" b="1"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a:t>
            </a:r>
            <a:r>
              <a:rPr kumimoji="0" lang="en-US" altLang="zh-CN" sz="2000" b="1"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2</a:t>
            </a:r>
            <a:r>
              <a:rPr kumimoji="0" lang="zh-CN" altLang="en-US" sz="2000" b="1"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a:t>
            </a:r>
            <a:r>
              <a:rPr kumimoji="0" lang="zh-CN" altLang="en-US" sz="2000" b="1" i="0" u="sng"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有好坏之分</a:t>
            </a:r>
            <a:endParaRPr kumimoji="0" lang="zh-CN" altLang="en-US" sz="2000" b="1" i="0" u="sng"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endParaRPr>
          </a:p>
        </p:txBody>
      </p:sp>
      <p:sp>
        <p:nvSpPr>
          <p:cNvPr id="3" name="文本占位符 2"/>
          <p:cNvSpPr/>
          <p:nvPr>
            <p:ph type="body" idx="13"/>
          </p:nvPr>
        </p:nvSpPr>
        <p:spPr/>
        <p:txBody>
          <a:bodyPr/>
          <a:p>
            <a:r>
              <a:rPr lang="en-US" altLang="zh-CN"/>
              <a:t>2.4.4 </a:t>
            </a:r>
            <a:r>
              <a:rPr lang="zh-CN" altLang="en-US"/>
              <a:t>性格与行为</a:t>
            </a:r>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5170" name="组合 1"/>
          <p:cNvGrpSpPr/>
          <p:nvPr/>
        </p:nvGrpSpPr>
        <p:grpSpPr>
          <a:xfrm>
            <a:off x="0" y="2427288"/>
            <a:ext cx="3875088" cy="2101850"/>
            <a:chOff x="1630837" y="2438430"/>
            <a:chExt cx="3874639" cy="2101920"/>
          </a:xfrm>
        </p:grpSpPr>
        <p:sp>
          <p:nvSpPr>
            <p:cNvPr id="24" name="圆角矩形 11"/>
            <p:cNvSpPr/>
            <p:nvPr/>
          </p:nvSpPr>
          <p:spPr>
            <a:xfrm>
              <a:off x="1630837" y="3249669"/>
              <a:ext cx="2004781" cy="479441"/>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个性与行为</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135172" name="组合 10"/>
            <p:cNvGrpSpPr/>
            <p:nvPr/>
          </p:nvGrpSpPr>
          <p:grpSpPr>
            <a:xfrm>
              <a:off x="3642048" y="2438430"/>
              <a:ext cx="1863428" cy="2101920"/>
              <a:chOff x="3642048" y="2438430"/>
              <a:chExt cx="1863428" cy="2101920"/>
            </a:xfrm>
          </p:grpSpPr>
          <p:cxnSp>
            <p:nvCxnSpPr>
              <p:cNvPr id="135173" name="直接箭头连接符 33"/>
              <p:cNvCxnSpPr/>
              <p:nvPr/>
            </p:nvCxnSpPr>
            <p:spPr>
              <a:xfrm rot="-5400000">
                <a:off x="3851491" y="4175229"/>
                <a:ext cx="0" cy="234923"/>
              </a:xfrm>
              <a:prstGeom prst="straightConnector1">
                <a:avLst/>
              </a:prstGeom>
              <a:ln w="6350" cap="flat" cmpd="sng">
                <a:solidFill>
                  <a:srgbClr val="0D0D0D"/>
                </a:solidFill>
                <a:prstDash val="solid"/>
                <a:bevel/>
                <a:headEnd type="none" w="med" len="med"/>
                <a:tailEnd type="arrow" w="med" len="med"/>
              </a:ln>
            </p:spPr>
          </p:cxnSp>
          <p:grpSp>
            <p:nvGrpSpPr>
              <p:cNvPr id="135174" name="组合 68"/>
              <p:cNvGrpSpPr/>
              <p:nvPr/>
            </p:nvGrpSpPr>
            <p:grpSpPr>
              <a:xfrm>
                <a:off x="3642048" y="2438430"/>
                <a:ext cx="1863428" cy="2101920"/>
                <a:chOff x="6465456" y="4006115"/>
                <a:chExt cx="1863428" cy="2101920"/>
              </a:xfrm>
            </p:grpSpPr>
            <p:grpSp>
              <p:nvGrpSpPr>
                <p:cNvPr id="135175" name="组合 69"/>
                <p:cNvGrpSpPr/>
                <p:nvPr/>
              </p:nvGrpSpPr>
              <p:grpSpPr>
                <a:xfrm>
                  <a:off x="6465456" y="4006115"/>
                  <a:ext cx="1863428" cy="1854346"/>
                  <a:chOff x="5970476" y="1085215"/>
                  <a:chExt cx="3479594" cy="2412809"/>
                </a:xfrm>
              </p:grpSpPr>
              <p:cxnSp>
                <p:nvCxnSpPr>
                  <p:cNvPr id="135176" name="直接箭头连接符 33"/>
                  <p:cNvCxnSpPr/>
                  <p:nvPr/>
                </p:nvCxnSpPr>
                <p:spPr>
                  <a:xfrm rot="-5400000">
                    <a:off x="6315632" y="1693539"/>
                    <a:ext cx="0" cy="340862"/>
                  </a:xfrm>
                  <a:prstGeom prst="straightConnector1">
                    <a:avLst/>
                  </a:prstGeom>
                  <a:ln w="6350" cap="flat" cmpd="sng">
                    <a:solidFill>
                      <a:srgbClr val="0D0D0D"/>
                    </a:solidFill>
                    <a:prstDash val="solid"/>
                    <a:bevel/>
                    <a:headEnd type="none" w="med" len="med"/>
                    <a:tailEnd type="arrow" w="med" len="med"/>
                  </a:ln>
                </p:spPr>
              </p:cxnSp>
              <p:sp>
                <p:nvSpPr>
                  <p:cNvPr id="73" name="直接连接符 31"/>
                  <p:cNvSpPr>
                    <a:spLocks noChangeShapeType="1"/>
                  </p:cNvSpPr>
                  <p:nvPr/>
                </p:nvSpPr>
                <p:spPr bwMode="auto">
                  <a:xfrm rot="16200000" flipV="1">
                    <a:off x="5001404" y="2354119"/>
                    <a:ext cx="2284628" cy="2963"/>
                  </a:xfrm>
                  <a:prstGeom prst="line">
                    <a:avLst/>
                  </a:prstGeom>
                  <a:noFill/>
                  <a:ln w="6350">
                    <a:solidFill>
                      <a:schemeClr val="tx1">
                        <a:lumMod val="95000"/>
                        <a:lumOff val="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35178" name="直接箭头连接符 33"/>
                  <p:cNvCxnSpPr/>
                  <p:nvPr/>
                </p:nvCxnSpPr>
                <p:spPr>
                  <a:xfrm rot="-5400000">
                    <a:off x="6324523" y="2859836"/>
                    <a:ext cx="0" cy="305292"/>
                  </a:xfrm>
                  <a:prstGeom prst="straightConnector1">
                    <a:avLst/>
                  </a:prstGeom>
                  <a:ln w="6350" cap="flat" cmpd="sng">
                    <a:solidFill>
                      <a:srgbClr val="0D0D0D"/>
                    </a:solidFill>
                    <a:prstDash val="solid"/>
                    <a:bevel/>
                    <a:headEnd type="none" w="med" len="med"/>
                    <a:tailEnd type="arrow" w="med" len="med"/>
                  </a:ln>
                </p:spPr>
              </p:cxnSp>
              <p:cxnSp>
                <p:nvCxnSpPr>
                  <p:cNvPr id="135179" name="直接箭头连接符 74"/>
                  <p:cNvCxnSpPr/>
                  <p:nvPr/>
                </p:nvCxnSpPr>
                <p:spPr>
                  <a:xfrm rot="-5400000">
                    <a:off x="6315632" y="2254595"/>
                    <a:ext cx="0" cy="305294"/>
                  </a:xfrm>
                  <a:prstGeom prst="straightConnector1">
                    <a:avLst/>
                  </a:prstGeom>
                  <a:ln w="6350" cap="flat" cmpd="sng">
                    <a:solidFill>
                      <a:srgbClr val="0D0D0D"/>
                    </a:solidFill>
                    <a:prstDash val="solid"/>
                    <a:bevel/>
                    <a:headEnd type="none" w="med" len="med"/>
                    <a:tailEnd type="arrow" w="med" len="med"/>
                  </a:ln>
                </p:spPr>
              </p:cxnSp>
              <p:cxnSp>
                <p:nvCxnSpPr>
                  <p:cNvPr id="76" name="直接连接符 75"/>
                  <p:cNvCxnSpPr/>
                  <p:nvPr/>
                </p:nvCxnSpPr>
                <p:spPr>
                  <a:xfrm>
                    <a:off x="5970325" y="2407242"/>
                    <a:ext cx="260833" cy="0"/>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77" name="圆角矩形 21"/>
                  <p:cNvSpPr/>
                  <p:nvPr/>
                </p:nvSpPr>
                <p:spPr>
                  <a:xfrm>
                    <a:off x="6468278" y="1638814"/>
                    <a:ext cx="2978827"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气质</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78" name="圆角矩形 23"/>
                  <p:cNvSpPr/>
                  <p:nvPr/>
                </p:nvSpPr>
                <p:spPr>
                  <a:xfrm>
                    <a:off x="6468278" y="2194478"/>
                    <a:ext cx="2981792"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能力</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79" name="圆角矩形 24"/>
                  <p:cNvSpPr/>
                  <p:nvPr/>
                </p:nvSpPr>
                <p:spPr>
                  <a:xfrm>
                    <a:off x="6468278" y="2774931"/>
                    <a:ext cx="2975864"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性格</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80" name="圆角矩形 1"/>
                  <p:cNvSpPr/>
                  <p:nvPr/>
                </p:nvSpPr>
                <p:spPr>
                  <a:xfrm>
                    <a:off x="6468278" y="1085215"/>
                    <a:ext cx="2978827"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个性概述</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135185" name="直接箭头连接符 33"/>
                  <p:cNvCxnSpPr/>
                  <p:nvPr/>
                </p:nvCxnSpPr>
                <p:spPr>
                  <a:xfrm rot="-5400000">
                    <a:off x="6314148" y="1072175"/>
                    <a:ext cx="0" cy="426817"/>
                  </a:xfrm>
                  <a:prstGeom prst="straightConnector1">
                    <a:avLst/>
                  </a:prstGeom>
                  <a:ln w="6350" cap="flat" cmpd="sng">
                    <a:solidFill>
                      <a:srgbClr val="0D0D0D"/>
                    </a:solidFill>
                    <a:prstDash val="solid"/>
                    <a:bevel/>
                    <a:headEnd type="none" w="med" len="med"/>
                    <a:tailEnd type="arrow" w="med" len="med"/>
                  </a:ln>
                </p:spPr>
              </p:cxnSp>
            </p:grpSp>
            <p:sp>
              <p:nvSpPr>
                <p:cNvPr id="71" name="圆角矩形 24"/>
                <p:cNvSpPr/>
                <p:nvPr/>
              </p:nvSpPr>
              <p:spPr>
                <a:xfrm>
                  <a:off x="6763790" y="5706384"/>
                  <a:ext cx="1561919" cy="40165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情绪</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grpSp>
        </p:grpSp>
      </p:grpSp>
      <p:sp>
        <p:nvSpPr>
          <p:cNvPr id="22" name="文本框 9"/>
          <p:cNvSpPr txBox="1"/>
          <p:nvPr/>
        </p:nvSpPr>
        <p:spPr>
          <a:xfrm>
            <a:off x="4030663" y="3908425"/>
            <a:ext cx="6853238" cy="971550"/>
          </a:xfrm>
          <a:prstGeom prst="rect">
            <a:avLst/>
          </a:prstGeom>
          <a:noFill/>
          <a:ln w="9525">
            <a:solidFill>
              <a:schemeClr val="bg1">
                <a:lumMod val="75000"/>
              </a:schemeClr>
            </a:solid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概念：个体受到某种刺激之后所产生的一种身心激动的状态</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有</a:t>
            </a:r>
            <a:r>
              <a:rPr kumimoji="0" lang="zh-CN" altLang="en-US" sz="2000" b="1" i="0" u="sng"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积极情绪</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和</a:t>
            </a:r>
            <a:r>
              <a:rPr kumimoji="0" lang="zh-CN" altLang="en-US" sz="2000" b="1" i="0" u="sng"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消极情绪</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之分。</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2" name="文本占位符 1"/>
          <p:cNvSpPr/>
          <p:nvPr>
            <p:ph type="body" idx="13"/>
          </p:nvPr>
        </p:nvSpPr>
        <p:spPr/>
        <p:txBody>
          <a:bodyPr/>
          <a:p>
            <a:r>
              <a:rPr lang="en-US" altLang="zh-CN"/>
              <a:t>2.4.5 </a:t>
            </a:r>
            <a:r>
              <a:rPr lang="zh-CN" altLang="en-US"/>
              <a:t>情绪与行为</a:t>
            </a:r>
            <a:endParaRPr lang="zh-CN" altLang="en-US"/>
          </a:p>
        </p:txBody>
      </p:sp>
      <p:sp>
        <p:nvSpPr>
          <p:cNvPr id="3" name="文本框 2"/>
          <p:cNvSpPr txBox="1"/>
          <p:nvPr/>
        </p:nvSpPr>
        <p:spPr>
          <a:xfrm>
            <a:off x="0" y="26035"/>
            <a:ext cx="2540000" cy="106680"/>
          </a:xfrm>
          <a:prstGeom prst="rect">
            <a:avLst/>
          </a:prstGeom>
          <a:noFill/>
        </p:spPr>
        <p:txBody>
          <a:bodyPr wrap="square" rtlCol="0" anchor="t">
            <a:spAutoFit/>
          </a:bodyPr>
          <a:p>
            <a:pPr lvl="0" algn="l"/>
            <a:r>
              <a:rPr lang="zh-CN" altLang="en-US" sz="100">
                <a:solidFill>
                  <a:schemeClr val="bg1"/>
                </a:solidFill>
                <a:latin typeface="楷体-简" panose="02010600040101010101" charset="-122"/>
                <a:ea typeface="楷体-简" panose="02010600040101010101" charset="-122"/>
                <a:sym typeface="+mn-ea"/>
              </a:rPr>
              <a:t>2.4.5五、情绪与行为</a:t>
            </a:r>
            <a:endParaRPr lang="zh-CN" altLang="en-US" sz="100">
              <a:solidFill>
                <a:schemeClr val="bg1"/>
              </a:solidFill>
              <a:latin typeface="楷体-简" panose="02010600040101010101" charset="-122"/>
              <a:ea typeface="楷体-简" panose="02010600040101010101"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6802" name="组合 1"/>
          <p:cNvGrpSpPr/>
          <p:nvPr/>
        </p:nvGrpSpPr>
        <p:grpSpPr>
          <a:xfrm>
            <a:off x="9479280" y="184150"/>
            <a:ext cx="2693035" cy="901700"/>
            <a:chOff x="4492925" y="3147752"/>
            <a:chExt cx="4141683" cy="1144774"/>
          </a:xfrm>
        </p:grpSpPr>
        <p:sp>
          <p:nvSpPr>
            <p:cNvPr id="22" name="圆角矩形 11"/>
            <p:cNvSpPr/>
            <p:nvPr/>
          </p:nvSpPr>
          <p:spPr>
            <a:xfrm>
              <a:off x="4492925" y="3567608"/>
              <a:ext cx="1838904" cy="348823"/>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知觉与行为</a:t>
              </a:r>
              <a:endPar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76804" name="组合 46"/>
            <p:cNvGrpSpPr/>
            <p:nvPr/>
          </p:nvGrpSpPr>
          <p:grpSpPr>
            <a:xfrm>
              <a:off x="6332185" y="3147752"/>
              <a:ext cx="2302423" cy="1144774"/>
              <a:chOff x="5937653" y="1085215"/>
              <a:chExt cx="3512417" cy="1510665"/>
            </a:xfrm>
          </p:grpSpPr>
          <p:cxnSp>
            <p:nvCxnSpPr>
              <p:cNvPr id="76805" name="直接箭头连接符 33"/>
              <p:cNvCxnSpPr/>
              <p:nvPr/>
            </p:nvCxnSpPr>
            <p:spPr>
              <a:xfrm rot="-5400000">
                <a:off x="6314162" y="1694869"/>
                <a:ext cx="0" cy="341570"/>
              </a:xfrm>
              <a:prstGeom prst="straightConnector1">
                <a:avLst/>
              </a:prstGeom>
              <a:ln w="6350" cap="flat" cmpd="sng">
                <a:solidFill>
                  <a:srgbClr val="0D0D0D"/>
                </a:solidFill>
                <a:prstDash val="solid"/>
                <a:bevel/>
                <a:headEnd type="none" w="med" len="med"/>
                <a:tailEnd type="arrow" w="med" len="med"/>
              </a:ln>
            </p:spPr>
          </p:cxnSp>
          <p:sp>
            <p:nvSpPr>
              <p:cNvPr id="49" name="直接连接符 31"/>
              <p:cNvSpPr>
                <a:spLocks noChangeShapeType="1"/>
              </p:cNvSpPr>
              <p:nvPr/>
            </p:nvSpPr>
            <p:spPr bwMode="auto">
              <a:xfrm rot="16200000" flipV="1">
                <a:off x="5555703" y="1800518"/>
                <a:ext cx="1194723" cy="19380"/>
              </a:xfrm>
              <a:prstGeom prst="line">
                <a:avLst/>
              </a:prstGeom>
              <a:noFill/>
              <a:ln w="6350">
                <a:solidFill>
                  <a:schemeClr val="tx1">
                    <a:lumMod val="95000"/>
                    <a:lumOff val="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cs"/>
                </a:endParaRPr>
              </a:p>
            </p:txBody>
          </p:sp>
          <p:cxnSp>
            <p:nvCxnSpPr>
              <p:cNvPr id="76807" name="直接箭头连接符 50"/>
              <p:cNvCxnSpPr/>
              <p:nvPr/>
            </p:nvCxnSpPr>
            <p:spPr>
              <a:xfrm rot="-5400000">
                <a:off x="6315371" y="2254952"/>
                <a:ext cx="0" cy="305233"/>
              </a:xfrm>
              <a:prstGeom prst="straightConnector1">
                <a:avLst/>
              </a:prstGeom>
              <a:ln w="6350" cap="flat" cmpd="sng">
                <a:solidFill>
                  <a:srgbClr val="0D0D0D"/>
                </a:solidFill>
                <a:prstDash val="solid"/>
                <a:bevel/>
                <a:headEnd type="none" w="med" len="med"/>
                <a:tailEnd type="arrow" w="med" len="med"/>
              </a:ln>
            </p:spPr>
          </p:cxnSp>
          <p:cxnSp>
            <p:nvCxnSpPr>
              <p:cNvPr id="52" name="直接连接符 51"/>
              <p:cNvCxnSpPr/>
              <p:nvPr/>
            </p:nvCxnSpPr>
            <p:spPr>
              <a:xfrm>
                <a:off x="5937464" y="1865655"/>
                <a:ext cx="261629" cy="0"/>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53" name="圆角矩形 21"/>
              <p:cNvSpPr/>
              <p:nvPr/>
            </p:nvSpPr>
            <p:spPr>
              <a:xfrm>
                <a:off x="6467989" y="1639683"/>
                <a:ext cx="2979659" cy="399636"/>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知觉偏差</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54" name="圆角矩形 23"/>
              <p:cNvSpPr/>
              <p:nvPr/>
            </p:nvSpPr>
            <p:spPr>
              <a:xfrm>
                <a:off x="6467989" y="2194152"/>
                <a:ext cx="2982081" cy="401728"/>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归因理论</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56" name="圆角矩形 1"/>
              <p:cNvSpPr/>
              <p:nvPr/>
            </p:nvSpPr>
            <p:spPr>
              <a:xfrm>
                <a:off x="6467989" y="1085215"/>
                <a:ext cx="2979659" cy="401728"/>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知觉的内涵</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76812" name="直接箭头连接符 33"/>
              <p:cNvCxnSpPr/>
              <p:nvPr/>
            </p:nvCxnSpPr>
            <p:spPr>
              <a:xfrm rot="-5400000">
                <a:off x="6314160" y="1069595"/>
                <a:ext cx="0" cy="428779"/>
              </a:xfrm>
              <a:prstGeom prst="straightConnector1">
                <a:avLst/>
              </a:prstGeom>
              <a:ln w="6350" cap="flat" cmpd="sng">
                <a:solidFill>
                  <a:srgbClr val="0D0D0D"/>
                </a:solidFill>
                <a:prstDash val="solid"/>
                <a:bevel/>
                <a:headEnd type="none" w="med" len="med"/>
                <a:tailEnd type="arrow" w="med" len="med"/>
              </a:ln>
            </p:spPr>
          </p:cxnSp>
        </p:grpSp>
      </p:grpSp>
      <p:sp>
        <p:nvSpPr>
          <p:cNvPr id="76813" name="文本框 49"/>
          <p:cNvSpPr txBox="1"/>
          <p:nvPr/>
        </p:nvSpPr>
        <p:spPr>
          <a:xfrm>
            <a:off x="1654175" y="1371600"/>
            <a:ext cx="7825105" cy="3507740"/>
          </a:xfrm>
          <a:prstGeom prst="rect">
            <a:avLst/>
          </a:prstGeom>
          <a:noFill/>
          <a:ln w="28575">
            <a:noFill/>
          </a:ln>
        </p:spPr>
        <p:txBody>
          <a:bodyPr wrap="square" anchor="t">
            <a:spAutoFit/>
          </a:bodyPr>
          <a:p>
            <a:pPr>
              <a:lnSpc>
                <a:spcPct val="150000"/>
              </a:lnSpc>
              <a:buFont typeface="Wingdings" panose="05000000000000000000" charset="0"/>
            </a:pPr>
            <a:r>
              <a:rPr lang="zh-CN" altLang="en-US" sz="2800" b="1" dirty="0">
                <a:latin typeface="华文楷体" panose="02010600040101010101" pitchFamily="2" charset="-122"/>
                <a:ea typeface="华文楷体" panose="02010600040101010101" pitchFamily="2" charset="-122"/>
              </a:rPr>
              <a:t>知觉的特征：</a:t>
            </a:r>
            <a:endParaRPr lang="zh-CN" altLang="en-US" sz="2800" b="1" dirty="0">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
            </a:pPr>
            <a:r>
              <a:rPr lang="zh-CN" altLang="en-US" sz="2400" dirty="0">
                <a:latin typeface="华文楷体" panose="02010600040101010101" pitchFamily="2" charset="-122"/>
                <a:ea typeface="华文楷体" panose="02010600040101010101" pitchFamily="2" charset="-122"/>
              </a:rPr>
              <a:t>选择性。</a:t>
            </a:r>
            <a:endParaRPr lang="zh-CN" altLang="en-US" sz="2400" dirty="0">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
            </a:pPr>
            <a:r>
              <a:rPr lang="zh-CN" altLang="en-US" sz="2400" dirty="0">
                <a:latin typeface="华文楷体" panose="02010600040101010101" pitchFamily="2" charset="-122"/>
                <a:ea typeface="华文楷体" panose="02010600040101010101" pitchFamily="2" charset="-122"/>
              </a:rPr>
              <a:t>整体性。</a:t>
            </a:r>
            <a:endParaRPr lang="zh-CN" altLang="en-US" sz="2400" dirty="0">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
            </a:pPr>
            <a:r>
              <a:rPr lang="zh-CN" altLang="en-US" sz="2400" dirty="0">
                <a:latin typeface="华文楷体" panose="02010600040101010101" pitchFamily="2" charset="-122"/>
                <a:ea typeface="华文楷体" panose="02010600040101010101" pitchFamily="2" charset="-122"/>
              </a:rPr>
              <a:t>理解性。</a:t>
            </a:r>
            <a:endParaRPr lang="zh-CN" altLang="en-US" sz="2400" dirty="0">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
            </a:pPr>
            <a:r>
              <a:rPr lang="zh-CN" altLang="en-US" sz="2400" dirty="0">
                <a:latin typeface="华文楷体" panose="02010600040101010101" pitchFamily="2" charset="-122"/>
                <a:ea typeface="华文楷体" panose="02010600040101010101" pitchFamily="2" charset="-122"/>
              </a:rPr>
              <a:t>恒常性。</a:t>
            </a:r>
            <a:endParaRPr lang="zh-CN" altLang="en-US" sz="2400" dirty="0">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pPr>
            <a:endParaRPr lang="zh-CN" altLang="en-US" sz="2400" dirty="0">
              <a:latin typeface="华文楷体" panose="02010600040101010101" pitchFamily="2" charset="-122"/>
              <a:ea typeface="华文楷体" panose="02010600040101010101" pitchFamily="2" charset="-122"/>
            </a:endParaRPr>
          </a:p>
        </p:txBody>
      </p:sp>
      <p:sp>
        <p:nvSpPr>
          <p:cNvPr id="3" name="文本占位符 2"/>
          <p:cNvSpPr>
            <a:spLocks noGrp="1"/>
          </p:cNvSpPr>
          <p:nvPr>
            <p:ph type="body" idx="13"/>
          </p:nvPr>
        </p:nvSpPr>
        <p:spPr>
          <a:xfrm>
            <a:off x="1082675" y="269875"/>
            <a:ext cx="6973888" cy="815975"/>
          </a:xfrm>
          <a:noFill/>
          <a:ln>
            <a:noFill/>
          </a:ln>
        </p:spPr>
        <p:txBody>
          <a:bodyPr lIns="91440" tIns="45720" rIns="91440" bIns="45720" anchor="t">
            <a:normAutofit/>
          </a:bodyPr>
          <a:p>
            <a:pPr fontAlgn="base">
              <a:spcBef>
                <a:spcPct val="0"/>
              </a:spcBef>
            </a:pPr>
            <a:r>
              <a:rPr lang="en-US" altLang="zh-CN" kern="1200" dirty="0">
                <a:solidFill>
                  <a:schemeClr val="tx1">
                    <a:lumMod val="85000"/>
                    <a:lumOff val="15000"/>
                  </a:schemeClr>
                </a:solidFill>
                <a:cs typeface="+mn-cs"/>
              </a:rPr>
              <a:t>2.3.1 </a:t>
            </a:r>
            <a:r>
              <a:rPr lang="zh-CN" altLang="en-US" kern="1200" dirty="0">
                <a:solidFill>
                  <a:schemeClr val="tx1">
                    <a:lumMod val="85000"/>
                    <a:lumOff val="15000"/>
                  </a:schemeClr>
                </a:solidFill>
                <a:cs typeface="+mn-cs"/>
              </a:rPr>
              <a:t>知觉和社会知觉的内涵与特征</a:t>
            </a:r>
            <a:endParaRPr lang="zh-CN" altLang="en-US" kern="1200" dirty="0">
              <a:solidFill>
                <a:schemeClr val="tx1">
                  <a:lumMod val="85000"/>
                  <a:lumOff val="15000"/>
                </a:schemeClr>
              </a:solidFill>
              <a:cs typeface="+mn-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6194" name="组合 1"/>
          <p:cNvGrpSpPr/>
          <p:nvPr/>
        </p:nvGrpSpPr>
        <p:grpSpPr>
          <a:xfrm>
            <a:off x="0" y="2427288"/>
            <a:ext cx="3875088" cy="2101850"/>
            <a:chOff x="1630837" y="2438430"/>
            <a:chExt cx="3874639" cy="2101920"/>
          </a:xfrm>
        </p:grpSpPr>
        <p:sp>
          <p:nvSpPr>
            <p:cNvPr id="24" name="圆角矩形 11"/>
            <p:cNvSpPr/>
            <p:nvPr/>
          </p:nvSpPr>
          <p:spPr>
            <a:xfrm>
              <a:off x="1630837" y="3249669"/>
              <a:ext cx="2004781" cy="479441"/>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个性与行为</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136196" name="组合 10"/>
            <p:cNvGrpSpPr/>
            <p:nvPr/>
          </p:nvGrpSpPr>
          <p:grpSpPr>
            <a:xfrm>
              <a:off x="3642048" y="2438430"/>
              <a:ext cx="1863428" cy="2101920"/>
              <a:chOff x="3642048" y="2438430"/>
              <a:chExt cx="1863428" cy="2101920"/>
            </a:xfrm>
          </p:grpSpPr>
          <p:cxnSp>
            <p:nvCxnSpPr>
              <p:cNvPr id="136197" name="直接箭头连接符 33"/>
              <p:cNvCxnSpPr/>
              <p:nvPr/>
            </p:nvCxnSpPr>
            <p:spPr>
              <a:xfrm rot="-5400000">
                <a:off x="3851491" y="4175229"/>
                <a:ext cx="0" cy="234923"/>
              </a:xfrm>
              <a:prstGeom prst="straightConnector1">
                <a:avLst/>
              </a:prstGeom>
              <a:ln w="6350" cap="flat" cmpd="sng">
                <a:solidFill>
                  <a:srgbClr val="0D0D0D"/>
                </a:solidFill>
                <a:prstDash val="solid"/>
                <a:bevel/>
                <a:headEnd type="none" w="med" len="med"/>
                <a:tailEnd type="arrow" w="med" len="med"/>
              </a:ln>
            </p:spPr>
          </p:cxnSp>
          <p:grpSp>
            <p:nvGrpSpPr>
              <p:cNvPr id="136198" name="组合 68"/>
              <p:cNvGrpSpPr/>
              <p:nvPr/>
            </p:nvGrpSpPr>
            <p:grpSpPr>
              <a:xfrm>
                <a:off x="3642048" y="2438430"/>
                <a:ext cx="1863428" cy="2101920"/>
                <a:chOff x="6465456" y="4006115"/>
                <a:chExt cx="1863428" cy="2101920"/>
              </a:xfrm>
            </p:grpSpPr>
            <p:grpSp>
              <p:nvGrpSpPr>
                <p:cNvPr id="136199" name="组合 69"/>
                <p:cNvGrpSpPr/>
                <p:nvPr/>
              </p:nvGrpSpPr>
              <p:grpSpPr>
                <a:xfrm>
                  <a:off x="6465456" y="4006115"/>
                  <a:ext cx="1863428" cy="1854346"/>
                  <a:chOff x="5970476" y="1085215"/>
                  <a:chExt cx="3479594" cy="2412809"/>
                </a:xfrm>
              </p:grpSpPr>
              <p:cxnSp>
                <p:nvCxnSpPr>
                  <p:cNvPr id="136200" name="直接箭头连接符 33"/>
                  <p:cNvCxnSpPr/>
                  <p:nvPr/>
                </p:nvCxnSpPr>
                <p:spPr>
                  <a:xfrm rot="-5400000">
                    <a:off x="6315632" y="1693539"/>
                    <a:ext cx="0" cy="340862"/>
                  </a:xfrm>
                  <a:prstGeom prst="straightConnector1">
                    <a:avLst/>
                  </a:prstGeom>
                  <a:ln w="6350" cap="flat" cmpd="sng">
                    <a:solidFill>
                      <a:srgbClr val="0D0D0D"/>
                    </a:solidFill>
                    <a:prstDash val="solid"/>
                    <a:bevel/>
                    <a:headEnd type="none" w="med" len="med"/>
                    <a:tailEnd type="arrow" w="med" len="med"/>
                  </a:ln>
                </p:spPr>
              </p:cxnSp>
              <p:sp>
                <p:nvSpPr>
                  <p:cNvPr id="73" name="直接连接符 31"/>
                  <p:cNvSpPr>
                    <a:spLocks noChangeShapeType="1"/>
                  </p:cNvSpPr>
                  <p:nvPr/>
                </p:nvSpPr>
                <p:spPr bwMode="auto">
                  <a:xfrm rot="16200000" flipV="1">
                    <a:off x="5001404" y="2354119"/>
                    <a:ext cx="2284628" cy="2963"/>
                  </a:xfrm>
                  <a:prstGeom prst="line">
                    <a:avLst/>
                  </a:prstGeom>
                  <a:noFill/>
                  <a:ln w="6350">
                    <a:solidFill>
                      <a:schemeClr val="tx1">
                        <a:lumMod val="95000"/>
                        <a:lumOff val="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36202" name="直接箭头连接符 33"/>
                  <p:cNvCxnSpPr/>
                  <p:nvPr/>
                </p:nvCxnSpPr>
                <p:spPr>
                  <a:xfrm rot="-5400000">
                    <a:off x="6324523" y="2859836"/>
                    <a:ext cx="0" cy="305292"/>
                  </a:xfrm>
                  <a:prstGeom prst="straightConnector1">
                    <a:avLst/>
                  </a:prstGeom>
                  <a:ln w="6350" cap="flat" cmpd="sng">
                    <a:solidFill>
                      <a:srgbClr val="0D0D0D"/>
                    </a:solidFill>
                    <a:prstDash val="solid"/>
                    <a:bevel/>
                    <a:headEnd type="none" w="med" len="med"/>
                    <a:tailEnd type="arrow" w="med" len="med"/>
                  </a:ln>
                </p:spPr>
              </p:cxnSp>
              <p:cxnSp>
                <p:nvCxnSpPr>
                  <p:cNvPr id="136203" name="直接箭头连接符 74"/>
                  <p:cNvCxnSpPr/>
                  <p:nvPr/>
                </p:nvCxnSpPr>
                <p:spPr>
                  <a:xfrm rot="-5400000">
                    <a:off x="6315632" y="2254595"/>
                    <a:ext cx="0" cy="305294"/>
                  </a:xfrm>
                  <a:prstGeom prst="straightConnector1">
                    <a:avLst/>
                  </a:prstGeom>
                  <a:ln w="6350" cap="flat" cmpd="sng">
                    <a:solidFill>
                      <a:srgbClr val="0D0D0D"/>
                    </a:solidFill>
                    <a:prstDash val="solid"/>
                    <a:bevel/>
                    <a:headEnd type="none" w="med" len="med"/>
                    <a:tailEnd type="arrow" w="med" len="med"/>
                  </a:ln>
                </p:spPr>
              </p:cxnSp>
              <p:cxnSp>
                <p:nvCxnSpPr>
                  <p:cNvPr id="76" name="直接连接符 75"/>
                  <p:cNvCxnSpPr/>
                  <p:nvPr/>
                </p:nvCxnSpPr>
                <p:spPr>
                  <a:xfrm>
                    <a:off x="5970325" y="2407242"/>
                    <a:ext cx="260833" cy="0"/>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77" name="圆角矩形 21"/>
                  <p:cNvSpPr/>
                  <p:nvPr/>
                </p:nvSpPr>
                <p:spPr>
                  <a:xfrm>
                    <a:off x="6468278" y="1638814"/>
                    <a:ext cx="2978827"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气质</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78" name="圆角矩形 23"/>
                  <p:cNvSpPr/>
                  <p:nvPr/>
                </p:nvSpPr>
                <p:spPr>
                  <a:xfrm>
                    <a:off x="6468278" y="2194478"/>
                    <a:ext cx="2981792"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能力</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79" name="圆角矩形 24"/>
                  <p:cNvSpPr/>
                  <p:nvPr/>
                </p:nvSpPr>
                <p:spPr>
                  <a:xfrm>
                    <a:off x="6468278" y="2774931"/>
                    <a:ext cx="2975864"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性格</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80" name="圆角矩形 1"/>
                  <p:cNvSpPr/>
                  <p:nvPr/>
                </p:nvSpPr>
                <p:spPr>
                  <a:xfrm>
                    <a:off x="6468278" y="1085215"/>
                    <a:ext cx="2978827"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个性概述</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136209" name="直接箭头连接符 33"/>
                  <p:cNvCxnSpPr/>
                  <p:nvPr/>
                </p:nvCxnSpPr>
                <p:spPr>
                  <a:xfrm rot="-5400000">
                    <a:off x="6314148" y="1072175"/>
                    <a:ext cx="0" cy="426817"/>
                  </a:xfrm>
                  <a:prstGeom prst="straightConnector1">
                    <a:avLst/>
                  </a:prstGeom>
                  <a:ln w="6350" cap="flat" cmpd="sng">
                    <a:solidFill>
                      <a:srgbClr val="0D0D0D"/>
                    </a:solidFill>
                    <a:prstDash val="solid"/>
                    <a:bevel/>
                    <a:headEnd type="none" w="med" len="med"/>
                    <a:tailEnd type="arrow" w="med" len="med"/>
                  </a:ln>
                </p:spPr>
              </p:cxnSp>
            </p:grpSp>
            <p:sp>
              <p:nvSpPr>
                <p:cNvPr id="71" name="圆角矩形 24"/>
                <p:cNvSpPr/>
                <p:nvPr/>
              </p:nvSpPr>
              <p:spPr>
                <a:xfrm>
                  <a:off x="6763790" y="5706384"/>
                  <a:ext cx="1561919" cy="40165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情绪</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grpSp>
        </p:grpSp>
      </p:grpSp>
      <p:sp>
        <p:nvSpPr>
          <p:cNvPr id="22" name="文本框 9"/>
          <p:cNvSpPr txBox="1"/>
          <p:nvPr/>
        </p:nvSpPr>
        <p:spPr>
          <a:xfrm>
            <a:off x="4030663" y="3908425"/>
            <a:ext cx="6853238" cy="971550"/>
          </a:xfrm>
          <a:prstGeom prst="rect">
            <a:avLst/>
          </a:prstGeom>
          <a:noFill/>
          <a:ln w="9525">
            <a:solidFill>
              <a:schemeClr val="bg1">
                <a:lumMod val="75000"/>
              </a:schemeClr>
            </a:solid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概念：个体受到某种刺激之后所产生的一种身心激动的状态</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有</a:t>
            </a:r>
            <a:r>
              <a:rPr kumimoji="0" lang="en-US" altLang="zh-CN" sz="2000" b="1" i="0" u="sng"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   】</a:t>
            </a:r>
            <a:r>
              <a:rPr kumimoji="0" lang="zh-CN" altLang="en-US" sz="2000" b="1" i="0" u="sng"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情绪</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和</a:t>
            </a:r>
            <a:r>
              <a:rPr kumimoji="0" lang="en-US" altLang="zh-CN" sz="2000" b="1" i="0" u="sng"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   】</a:t>
            </a:r>
            <a:r>
              <a:rPr kumimoji="0" lang="zh-CN" altLang="en-US" sz="2000" b="1" i="0" u="sng"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情绪</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之分。</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3" name="文本占位符 2"/>
          <p:cNvSpPr/>
          <p:nvPr>
            <p:ph type="body" idx="13"/>
          </p:nvPr>
        </p:nvSpPr>
        <p:spPr/>
        <p:txBody>
          <a:bodyPr/>
          <a:p>
            <a:r>
              <a:rPr lang="en-US" altLang="zh-CN"/>
              <a:t>2.4.5 </a:t>
            </a:r>
            <a:r>
              <a:rPr lang="zh-CN" altLang="en-US"/>
              <a:t>情绪与行为</a:t>
            </a:r>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文本框 9"/>
          <p:cNvSpPr txBox="1"/>
          <p:nvPr/>
        </p:nvSpPr>
        <p:spPr>
          <a:xfrm>
            <a:off x="1082675" y="1442720"/>
            <a:ext cx="8510905" cy="3415030"/>
          </a:xfrm>
          <a:prstGeom prst="rect">
            <a:avLst/>
          </a:prstGeom>
          <a:noFill/>
          <a:ln w="2857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R="0" lvl="0" algn="l" defTabSz="914400" rtl="0" eaLnBrk="1" fontAlgn="auto" latinLnBrk="0" hangingPunct="1">
              <a:lnSpc>
                <a:spcPct val="150000"/>
              </a:lnSpc>
              <a:spcBef>
                <a:spcPct val="0"/>
              </a:spcBef>
              <a:spcAft>
                <a:spcPts val="0"/>
              </a:spcAft>
              <a:buClrTx/>
              <a:buSzTx/>
              <a:buFont typeface="Wingdings" panose="05000000000000000000" charset="0"/>
              <a:buChar char=""/>
              <a:defRPr/>
            </a:pPr>
            <a:r>
              <a:rPr kumimoji="0" lang="zh-CN" altLang="en-US" sz="2400" b="1"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情绪在组织行为中的应用</a:t>
            </a:r>
            <a:r>
              <a:rPr lang="zh-CN" altLang="en-US" sz="2000" dirty="0">
                <a:sym typeface="+mn-ea"/>
              </a:rPr>
              <a:t>【</a:t>
            </a:r>
            <a:r>
              <a:rPr lang="zh-CN" altLang="en-US" sz="2000" dirty="0">
                <a:solidFill>
                  <a:srgbClr val="FF0000"/>
                </a:solidFill>
                <a:sym typeface="+mn-ea"/>
              </a:rPr>
              <a:t>名词解释、选择</a:t>
            </a:r>
            <a:r>
              <a:rPr lang="zh-CN" altLang="en-US" sz="2000" dirty="0">
                <a:sym typeface="+mn-ea"/>
              </a:rPr>
              <a:t>】</a:t>
            </a:r>
            <a:r>
              <a:rPr lang="en-US" altLang="zh-CN" sz="2000" dirty="0">
                <a:solidFill>
                  <a:srgbClr val="FF0000"/>
                </a:solidFill>
                <a:sym typeface="+mn-ea"/>
              </a:rPr>
              <a:t>★★</a:t>
            </a:r>
            <a:endParaRPr kumimoji="0" lang="en-US" altLang="zh-CN" sz="2000" b="1"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kumimoji="0" lang="zh-CN" altLang="en-US" sz="200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r>
              <a:rPr kumimoji="0" lang="en-US" altLang="zh-CN" sz="200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1</a:t>
            </a:r>
            <a:r>
              <a:rPr kumimoji="0" lang="zh-CN" altLang="en-US" sz="200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）选聘员工。</a:t>
            </a:r>
            <a:endParaRPr kumimoji="0" lang="zh-CN" altLang="en-US" sz="200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kumimoji="0" lang="zh-CN" altLang="en-US" sz="200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r>
              <a:rPr kumimoji="0" lang="en-US" altLang="zh-CN" sz="200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2</a:t>
            </a:r>
            <a:r>
              <a:rPr kumimoji="0" lang="zh-CN" altLang="en-US" sz="200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）决策。</a:t>
            </a:r>
            <a:endParaRPr kumimoji="0" lang="en-US" altLang="zh-CN" sz="200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kumimoji="0" lang="zh-CN" altLang="en-US" sz="200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r>
              <a:rPr kumimoji="0" lang="en-US" altLang="zh-CN" sz="200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3</a:t>
            </a:r>
            <a:r>
              <a:rPr kumimoji="0" lang="zh-CN" altLang="en-US" sz="200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r>
              <a:rPr kumimoji="0" lang="zh-CN" altLang="en-US" sz="2000" i="0"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创造力</a:t>
            </a:r>
            <a:r>
              <a:rPr kumimoji="0" lang="zh-CN" altLang="en-US" sz="200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endParaRPr kumimoji="0" lang="zh-CN" altLang="en-US" sz="200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kumimoji="0" lang="zh-CN" altLang="en-US" sz="200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r>
              <a:rPr kumimoji="0" lang="en-US" altLang="zh-CN" sz="200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4</a:t>
            </a:r>
            <a:r>
              <a:rPr kumimoji="0" lang="zh-CN" altLang="en-US" sz="200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）激励。</a:t>
            </a:r>
            <a:endParaRPr kumimoji="0" lang="zh-CN" altLang="en-US" sz="200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kumimoji="0" lang="zh-CN" altLang="en-US" sz="200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r>
              <a:rPr kumimoji="0" lang="en-US" altLang="zh-CN" sz="200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5</a:t>
            </a:r>
            <a:r>
              <a:rPr kumimoji="0" lang="zh-CN" altLang="en-US" sz="200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）领导力。</a:t>
            </a:r>
            <a:endParaRPr kumimoji="0" lang="zh-CN" altLang="en-US" sz="200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kumimoji="0" lang="zh-CN" altLang="en-US" sz="200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r>
              <a:rPr kumimoji="0" lang="en-US" altLang="zh-CN" sz="200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6</a:t>
            </a:r>
            <a:r>
              <a:rPr kumimoji="0" lang="zh-CN" altLang="en-US" sz="200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）谈判。</a:t>
            </a:r>
            <a:endParaRPr kumimoji="0" lang="zh-CN" altLang="en-US" sz="200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grpSp>
        <p:nvGrpSpPr>
          <p:cNvPr id="137218" name="组合 1"/>
          <p:cNvGrpSpPr/>
          <p:nvPr/>
        </p:nvGrpSpPr>
        <p:grpSpPr>
          <a:xfrm>
            <a:off x="9432290" y="-5080"/>
            <a:ext cx="2710815" cy="1223645"/>
            <a:chOff x="1630837" y="2438430"/>
            <a:chExt cx="3874639" cy="2101920"/>
          </a:xfrm>
        </p:grpSpPr>
        <p:sp>
          <p:nvSpPr>
            <p:cNvPr id="2" name="圆角矩形 11"/>
            <p:cNvSpPr/>
            <p:nvPr/>
          </p:nvSpPr>
          <p:spPr>
            <a:xfrm>
              <a:off x="1630837" y="3249669"/>
              <a:ext cx="2004781" cy="479441"/>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个性与行为</a:t>
              </a:r>
              <a:endPar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137220" name="组合 10"/>
            <p:cNvGrpSpPr/>
            <p:nvPr/>
          </p:nvGrpSpPr>
          <p:grpSpPr>
            <a:xfrm>
              <a:off x="3642048" y="2438430"/>
              <a:ext cx="1863428" cy="2101920"/>
              <a:chOff x="3642048" y="2438430"/>
              <a:chExt cx="1863428" cy="2101920"/>
            </a:xfrm>
          </p:grpSpPr>
          <p:cxnSp>
            <p:nvCxnSpPr>
              <p:cNvPr id="137221" name="直接箭头连接符 33"/>
              <p:cNvCxnSpPr/>
              <p:nvPr/>
            </p:nvCxnSpPr>
            <p:spPr>
              <a:xfrm rot="-5400000">
                <a:off x="3851491" y="4175229"/>
                <a:ext cx="0" cy="234923"/>
              </a:xfrm>
              <a:prstGeom prst="straightConnector1">
                <a:avLst/>
              </a:prstGeom>
              <a:ln w="6350" cap="flat" cmpd="sng">
                <a:solidFill>
                  <a:srgbClr val="0D0D0D"/>
                </a:solidFill>
                <a:prstDash val="solid"/>
                <a:bevel/>
                <a:headEnd type="none" w="med" len="med"/>
                <a:tailEnd type="arrow" w="med" len="med"/>
              </a:ln>
            </p:spPr>
          </p:cxnSp>
          <p:grpSp>
            <p:nvGrpSpPr>
              <p:cNvPr id="137222" name="组合 68"/>
              <p:cNvGrpSpPr/>
              <p:nvPr/>
            </p:nvGrpSpPr>
            <p:grpSpPr>
              <a:xfrm>
                <a:off x="3642048" y="2438430"/>
                <a:ext cx="1863428" cy="2101920"/>
                <a:chOff x="6465456" y="4006115"/>
                <a:chExt cx="1863428" cy="2101920"/>
              </a:xfrm>
            </p:grpSpPr>
            <p:grpSp>
              <p:nvGrpSpPr>
                <p:cNvPr id="137223" name="组合 69"/>
                <p:cNvGrpSpPr/>
                <p:nvPr/>
              </p:nvGrpSpPr>
              <p:grpSpPr>
                <a:xfrm>
                  <a:off x="6465456" y="4006115"/>
                  <a:ext cx="1863428" cy="1854346"/>
                  <a:chOff x="5970476" y="1085215"/>
                  <a:chExt cx="3479594" cy="2412809"/>
                </a:xfrm>
              </p:grpSpPr>
              <p:cxnSp>
                <p:nvCxnSpPr>
                  <p:cNvPr id="137224" name="直接箭头连接符 33"/>
                  <p:cNvCxnSpPr/>
                  <p:nvPr/>
                </p:nvCxnSpPr>
                <p:spPr>
                  <a:xfrm rot="-5400000">
                    <a:off x="6315632" y="1693539"/>
                    <a:ext cx="0" cy="340862"/>
                  </a:xfrm>
                  <a:prstGeom prst="straightConnector1">
                    <a:avLst/>
                  </a:prstGeom>
                  <a:ln w="6350" cap="flat" cmpd="sng">
                    <a:solidFill>
                      <a:srgbClr val="0D0D0D"/>
                    </a:solidFill>
                    <a:prstDash val="solid"/>
                    <a:bevel/>
                    <a:headEnd type="none" w="med" len="med"/>
                    <a:tailEnd type="arrow" w="med" len="med"/>
                  </a:ln>
                </p:spPr>
              </p:cxnSp>
              <p:sp>
                <p:nvSpPr>
                  <p:cNvPr id="3" name="直接连接符 31"/>
                  <p:cNvSpPr>
                    <a:spLocks noChangeShapeType="1"/>
                  </p:cNvSpPr>
                  <p:nvPr/>
                </p:nvSpPr>
                <p:spPr bwMode="auto">
                  <a:xfrm rot="16200000" flipV="1">
                    <a:off x="5001404" y="2354119"/>
                    <a:ext cx="2284628" cy="2963"/>
                  </a:xfrm>
                  <a:prstGeom prst="line">
                    <a:avLst/>
                  </a:prstGeom>
                  <a:noFill/>
                  <a:ln w="6350">
                    <a:solidFill>
                      <a:schemeClr val="tx1">
                        <a:lumMod val="95000"/>
                        <a:lumOff val="5000"/>
                      </a:schemeClr>
                    </a:solidFill>
                    <a:bevel/>
                  </a:ln>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37226" name="直接箭头连接符 33"/>
                  <p:cNvCxnSpPr/>
                  <p:nvPr/>
                </p:nvCxnSpPr>
                <p:spPr>
                  <a:xfrm rot="-5400000">
                    <a:off x="6324523" y="2859836"/>
                    <a:ext cx="0" cy="305292"/>
                  </a:xfrm>
                  <a:prstGeom prst="straightConnector1">
                    <a:avLst/>
                  </a:prstGeom>
                  <a:ln w="6350" cap="flat" cmpd="sng">
                    <a:solidFill>
                      <a:srgbClr val="0D0D0D"/>
                    </a:solidFill>
                    <a:prstDash val="solid"/>
                    <a:bevel/>
                    <a:headEnd type="none" w="med" len="med"/>
                    <a:tailEnd type="arrow" w="med" len="med"/>
                  </a:ln>
                </p:spPr>
              </p:cxnSp>
              <p:cxnSp>
                <p:nvCxnSpPr>
                  <p:cNvPr id="137227" name="直接箭头连接符 74"/>
                  <p:cNvCxnSpPr/>
                  <p:nvPr/>
                </p:nvCxnSpPr>
                <p:spPr>
                  <a:xfrm rot="-5400000">
                    <a:off x="6315632" y="2254595"/>
                    <a:ext cx="0" cy="305294"/>
                  </a:xfrm>
                  <a:prstGeom prst="straightConnector1">
                    <a:avLst/>
                  </a:prstGeom>
                  <a:ln w="6350" cap="flat" cmpd="sng">
                    <a:solidFill>
                      <a:srgbClr val="0D0D0D"/>
                    </a:solidFill>
                    <a:prstDash val="solid"/>
                    <a:bevel/>
                    <a:headEnd type="none" w="med" len="med"/>
                    <a:tailEnd type="arrow" w="med" len="med"/>
                  </a:ln>
                </p:spPr>
              </p:cxnSp>
              <p:cxnSp>
                <p:nvCxnSpPr>
                  <p:cNvPr id="4" name="直接连接符 3"/>
                  <p:cNvCxnSpPr/>
                  <p:nvPr/>
                </p:nvCxnSpPr>
                <p:spPr>
                  <a:xfrm>
                    <a:off x="5970325" y="2407242"/>
                    <a:ext cx="260833" cy="0"/>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5" name="圆角矩形 21"/>
                  <p:cNvSpPr/>
                  <p:nvPr/>
                </p:nvSpPr>
                <p:spPr>
                  <a:xfrm>
                    <a:off x="6468278" y="1638814"/>
                    <a:ext cx="2978827"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气质</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6" name="圆角矩形 23"/>
                  <p:cNvSpPr/>
                  <p:nvPr/>
                </p:nvSpPr>
                <p:spPr>
                  <a:xfrm>
                    <a:off x="6468278" y="2194478"/>
                    <a:ext cx="2981792"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能力</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7" name="圆角矩形 24"/>
                  <p:cNvSpPr/>
                  <p:nvPr/>
                </p:nvSpPr>
                <p:spPr>
                  <a:xfrm>
                    <a:off x="6468278" y="2774931"/>
                    <a:ext cx="2975864"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性格</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8" name="圆角矩形 1"/>
                  <p:cNvSpPr/>
                  <p:nvPr/>
                </p:nvSpPr>
                <p:spPr>
                  <a:xfrm>
                    <a:off x="6468278" y="1085215"/>
                    <a:ext cx="2978827"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个性概述</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137233" name="直接箭头连接符 33"/>
                  <p:cNvCxnSpPr/>
                  <p:nvPr/>
                </p:nvCxnSpPr>
                <p:spPr>
                  <a:xfrm rot="-5400000">
                    <a:off x="6314148" y="1072175"/>
                    <a:ext cx="0" cy="426817"/>
                  </a:xfrm>
                  <a:prstGeom prst="straightConnector1">
                    <a:avLst/>
                  </a:prstGeom>
                  <a:ln w="6350" cap="flat" cmpd="sng">
                    <a:solidFill>
                      <a:srgbClr val="0D0D0D"/>
                    </a:solidFill>
                    <a:prstDash val="solid"/>
                    <a:bevel/>
                    <a:headEnd type="none" w="med" len="med"/>
                    <a:tailEnd type="arrow" w="med" len="med"/>
                  </a:ln>
                </p:spPr>
              </p:cxnSp>
            </p:grpSp>
            <p:sp>
              <p:nvSpPr>
                <p:cNvPr id="9" name="圆角矩形 24"/>
                <p:cNvSpPr/>
                <p:nvPr/>
              </p:nvSpPr>
              <p:spPr>
                <a:xfrm>
                  <a:off x="6763790" y="5706384"/>
                  <a:ext cx="1561919" cy="40165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情绪</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grpSp>
        </p:grpSp>
      </p:grpSp>
      <p:sp>
        <p:nvSpPr>
          <p:cNvPr id="11" name="文本占位符 10"/>
          <p:cNvSpPr/>
          <p:nvPr>
            <p:ph type="body" idx="13"/>
          </p:nvPr>
        </p:nvSpPr>
        <p:spPr/>
        <p:txBody>
          <a:bodyPr/>
          <a:p>
            <a:r>
              <a:rPr lang="en-US" altLang="zh-CN"/>
              <a:t>2.4.5 </a:t>
            </a:r>
            <a:r>
              <a:rPr lang="zh-CN" altLang="en-US"/>
              <a:t>情绪与行为</a:t>
            </a:r>
            <a:endParaRPr lang="zh-CN" altLang="en-US"/>
          </a:p>
        </p:txBody>
      </p:sp>
      <p:sp>
        <p:nvSpPr>
          <p:cNvPr id="10" name="文本框 9"/>
          <p:cNvSpPr txBox="1"/>
          <p:nvPr/>
        </p:nvSpPr>
        <p:spPr>
          <a:xfrm>
            <a:off x="-2540" y="-5080"/>
            <a:ext cx="2237740" cy="306705"/>
          </a:xfrm>
          <a:prstGeom prst="rect">
            <a:avLst/>
          </a:prstGeom>
          <a:noFill/>
        </p:spPr>
        <p:txBody>
          <a:bodyPr wrap="square" rtlCol="0" anchor="t">
            <a:spAutoFit/>
          </a:bodyPr>
          <a:p>
            <a:r>
              <a:rPr lang="zh-CN" altLang="en-US" sz="1400">
                <a:solidFill>
                  <a:schemeClr val="bg1">
                    <a:lumMod val="85000"/>
                  </a:schemeClr>
                </a:solidFill>
                <a:latin typeface="楷体-简" panose="02010600040101010101" charset="-122"/>
                <a:ea typeface="楷体-简" panose="02010600040101010101" charset="-122"/>
              </a:rPr>
              <a:t>2.4.5.4 工作中的情绪管理</a:t>
            </a:r>
            <a:endParaRPr lang="zh-CN" altLang="en-US" sz="1400">
              <a:solidFill>
                <a:schemeClr val="bg1">
                  <a:lumMod val="85000"/>
                </a:schemeClr>
              </a:solidFill>
              <a:latin typeface="楷体-简" panose="02010600040101010101" charset="-122"/>
              <a:ea typeface="楷体-简" panose="02010600040101010101" charset="-122"/>
            </a:endParaRPr>
          </a:p>
        </p:txBody>
      </p:sp>
      <p:sp>
        <p:nvSpPr>
          <p:cNvPr id="12" name="文本框 11"/>
          <p:cNvSpPr txBox="1"/>
          <p:nvPr/>
        </p:nvSpPr>
        <p:spPr>
          <a:xfrm>
            <a:off x="2235200" y="-5080"/>
            <a:ext cx="2629535" cy="306705"/>
          </a:xfrm>
          <a:prstGeom prst="rect">
            <a:avLst/>
          </a:prstGeom>
          <a:noFill/>
        </p:spPr>
        <p:txBody>
          <a:bodyPr wrap="square" rtlCol="0" anchor="t">
            <a:spAutoFit/>
          </a:bodyPr>
          <a:p>
            <a:pPr lvl="0" algn="l"/>
            <a:r>
              <a:rPr lang="zh-CN" altLang="en-US" sz="1400">
                <a:solidFill>
                  <a:schemeClr val="bg1">
                    <a:lumMod val="85000"/>
                  </a:schemeClr>
                </a:solidFill>
                <a:latin typeface="楷体-简" panose="02010600040101010101" charset="-122"/>
                <a:ea typeface="楷体-简" panose="02010600040101010101" charset="-122"/>
                <a:sym typeface="+mn-ea"/>
              </a:rPr>
              <a:t>2.4.5.5情绪在组织行为中的应用</a:t>
            </a:r>
            <a:endParaRPr lang="zh-CN" altLang="en-US" sz="1400">
              <a:solidFill>
                <a:schemeClr val="bg1">
                  <a:lumMod val="85000"/>
                </a:schemeClr>
              </a:solidFill>
              <a:latin typeface="楷体-简" panose="02010600040101010101" charset="-122"/>
              <a:ea typeface="楷体-简" panose="02010600040101010101" charset="-122"/>
              <a:sym typeface="+mn-ea"/>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文本框 9"/>
          <p:cNvSpPr txBox="1"/>
          <p:nvPr/>
        </p:nvSpPr>
        <p:spPr>
          <a:xfrm>
            <a:off x="1006475" y="1306195"/>
            <a:ext cx="9635490" cy="4707890"/>
          </a:xfrm>
          <a:prstGeom prst="rect">
            <a:avLst/>
          </a:prstGeom>
          <a:noFill/>
          <a:ln w="2857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kumimoji="0" lang="zh-CN" altLang="en-US" sz="2000" b="1"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情绪在组织行为中的应用：</a:t>
            </a:r>
            <a:endParaRPr kumimoji="0" lang="en-US" altLang="zh-CN" sz="2000" b="1"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kumimoji="0" lang="zh-CN" altLang="en-US" sz="200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r>
              <a:rPr kumimoji="0" lang="en-US" altLang="zh-CN" sz="200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1</a:t>
            </a:r>
            <a:r>
              <a:rPr kumimoji="0" lang="zh-CN" altLang="en-US" sz="200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r>
              <a:rPr kumimoji="0" lang="zh-CN" altLang="en-US" sz="2000" b="1" i="0" u="sng"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选聘员工</a:t>
            </a:r>
            <a:r>
              <a:rPr kumimoji="0" lang="zh-CN" altLang="en-US" sz="200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       </a:t>
            </a:r>
            <a:endParaRPr kumimoji="0" lang="zh-CN" altLang="en-US" sz="200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kumimoji="0" lang="zh-CN" altLang="en-US" sz="200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                通过心理素质测评解读应聘者的情绪，可以有效地识人，帮助组织招聘到有</a:t>
            </a:r>
            <a:endParaRPr kumimoji="0" lang="zh-CN" altLang="en-US" sz="200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kumimoji="0" lang="zh-CN" altLang="en-US" sz="200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         积极情绪的员工。</a:t>
            </a:r>
            <a:endParaRPr kumimoji="0" lang="zh-CN" altLang="en-US" sz="200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a:t>
            </a:r>
            <a:r>
              <a:rPr lang="en-US" altLang="zh-CN"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2</a:t>
            </a:r>
            <a:r>
              <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a:t>
            </a:r>
            <a:r>
              <a:rPr lang="zh-CN" altLang="en-US" sz="2000" b="1" u="sng"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决策</a:t>
            </a:r>
            <a:r>
              <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a:t>
            </a:r>
            <a:endPar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endParaRPr>
          </a:p>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                  积极的情绪能提高解决问题的技能，有助于获得灵感或启发，从而迅速做</a:t>
            </a:r>
            <a:endPar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endParaRPr>
          </a:p>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          出正确的决策。</a:t>
            </a:r>
            <a:endPar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endParaRPr>
          </a:p>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a:t>
            </a:r>
            <a:r>
              <a:rPr lang="en-US" altLang="zh-CN"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3</a:t>
            </a:r>
            <a:r>
              <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a:t>
            </a:r>
            <a:r>
              <a:rPr lang="zh-CN" altLang="en-US" sz="2000" b="1" u="sng"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创造力</a:t>
            </a:r>
            <a:r>
              <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。情绪积极的人思维更加灵活和开放，创造力也会更强。 </a:t>
            </a:r>
            <a:endPar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endParaRPr>
          </a:p>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endParaRPr kumimoji="0" lang="zh-CN" altLang="en-US" sz="200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endParaRPr kumimoji="0" lang="zh-CN" altLang="en-US" sz="200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grpSp>
        <p:nvGrpSpPr>
          <p:cNvPr id="137218" name="组合 1"/>
          <p:cNvGrpSpPr/>
          <p:nvPr/>
        </p:nvGrpSpPr>
        <p:grpSpPr>
          <a:xfrm>
            <a:off x="9432290" y="-5080"/>
            <a:ext cx="2710815" cy="1223645"/>
            <a:chOff x="1630837" y="2438430"/>
            <a:chExt cx="3874639" cy="2101920"/>
          </a:xfrm>
        </p:grpSpPr>
        <p:sp>
          <p:nvSpPr>
            <p:cNvPr id="2" name="圆角矩形 11"/>
            <p:cNvSpPr/>
            <p:nvPr/>
          </p:nvSpPr>
          <p:spPr>
            <a:xfrm>
              <a:off x="1630837" y="3249669"/>
              <a:ext cx="2004781" cy="479441"/>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个性与行为</a:t>
              </a:r>
              <a:endPar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137220" name="组合 10"/>
            <p:cNvGrpSpPr/>
            <p:nvPr/>
          </p:nvGrpSpPr>
          <p:grpSpPr>
            <a:xfrm>
              <a:off x="3642048" y="2438430"/>
              <a:ext cx="1863428" cy="2101920"/>
              <a:chOff x="3642048" y="2438430"/>
              <a:chExt cx="1863428" cy="2101920"/>
            </a:xfrm>
          </p:grpSpPr>
          <p:cxnSp>
            <p:nvCxnSpPr>
              <p:cNvPr id="137221" name="直接箭头连接符 33"/>
              <p:cNvCxnSpPr/>
              <p:nvPr/>
            </p:nvCxnSpPr>
            <p:spPr>
              <a:xfrm rot="-5400000">
                <a:off x="3851491" y="4175229"/>
                <a:ext cx="0" cy="234923"/>
              </a:xfrm>
              <a:prstGeom prst="straightConnector1">
                <a:avLst/>
              </a:prstGeom>
              <a:ln w="6350" cap="flat" cmpd="sng">
                <a:solidFill>
                  <a:srgbClr val="0D0D0D"/>
                </a:solidFill>
                <a:prstDash val="solid"/>
                <a:bevel/>
                <a:headEnd type="none" w="med" len="med"/>
                <a:tailEnd type="arrow" w="med" len="med"/>
              </a:ln>
            </p:spPr>
          </p:cxnSp>
          <p:grpSp>
            <p:nvGrpSpPr>
              <p:cNvPr id="137222" name="组合 68"/>
              <p:cNvGrpSpPr/>
              <p:nvPr/>
            </p:nvGrpSpPr>
            <p:grpSpPr>
              <a:xfrm>
                <a:off x="3642048" y="2438430"/>
                <a:ext cx="1863428" cy="2101920"/>
                <a:chOff x="6465456" y="4006115"/>
                <a:chExt cx="1863428" cy="2101920"/>
              </a:xfrm>
            </p:grpSpPr>
            <p:grpSp>
              <p:nvGrpSpPr>
                <p:cNvPr id="137223" name="组合 69"/>
                <p:cNvGrpSpPr/>
                <p:nvPr/>
              </p:nvGrpSpPr>
              <p:grpSpPr>
                <a:xfrm>
                  <a:off x="6465456" y="4006115"/>
                  <a:ext cx="1863428" cy="1854346"/>
                  <a:chOff x="5970476" y="1085215"/>
                  <a:chExt cx="3479594" cy="2412809"/>
                </a:xfrm>
              </p:grpSpPr>
              <p:cxnSp>
                <p:nvCxnSpPr>
                  <p:cNvPr id="137224" name="直接箭头连接符 33"/>
                  <p:cNvCxnSpPr/>
                  <p:nvPr/>
                </p:nvCxnSpPr>
                <p:spPr>
                  <a:xfrm rot="-5400000">
                    <a:off x="6315632" y="1693539"/>
                    <a:ext cx="0" cy="340862"/>
                  </a:xfrm>
                  <a:prstGeom prst="straightConnector1">
                    <a:avLst/>
                  </a:prstGeom>
                  <a:ln w="6350" cap="flat" cmpd="sng">
                    <a:solidFill>
                      <a:srgbClr val="0D0D0D"/>
                    </a:solidFill>
                    <a:prstDash val="solid"/>
                    <a:bevel/>
                    <a:headEnd type="none" w="med" len="med"/>
                    <a:tailEnd type="arrow" w="med" len="med"/>
                  </a:ln>
                </p:spPr>
              </p:cxnSp>
              <p:sp>
                <p:nvSpPr>
                  <p:cNvPr id="3" name="直接连接符 31"/>
                  <p:cNvSpPr>
                    <a:spLocks noChangeShapeType="1"/>
                  </p:cNvSpPr>
                  <p:nvPr/>
                </p:nvSpPr>
                <p:spPr bwMode="auto">
                  <a:xfrm rot="16200000" flipV="1">
                    <a:off x="5001404" y="2354119"/>
                    <a:ext cx="2284628" cy="2963"/>
                  </a:xfrm>
                  <a:prstGeom prst="line">
                    <a:avLst/>
                  </a:prstGeom>
                  <a:noFill/>
                  <a:ln w="6350">
                    <a:solidFill>
                      <a:schemeClr val="tx1">
                        <a:lumMod val="95000"/>
                        <a:lumOff val="5000"/>
                      </a:schemeClr>
                    </a:solidFill>
                    <a:bevel/>
                  </a:ln>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37226" name="直接箭头连接符 33"/>
                  <p:cNvCxnSpPr/>
                  <p:nvPr/>
                </p:nvCxnSpPr>
                <p:spPr>
                  <a:xfrm rot="-5400000">
                    <a:off x="6324523" y="2859836"/>
                    <a:ext cx="0" cy="305292"/>
                  </a:xfrm>
                  <a:prstGeom prst="straightConnector1">
                    <a:avLst/>
                  </a:prstGeom>
                  <a:ln w="6350" cap="flat" cmpd="sng">
                    <a:solidFill>
                      <a:srgbClr val="0D0D0D"/>
                    </a:solidFill>
                    <a:prstDash val="solid"/>
                    <a:bevel/>
                    <a:headEnd type="none" w="med" len="med"/>
                    <a:tailEnd type="arrow" w="med" len="med"/>
                  </a:ln>
                </p:spPr>
              </p:cxnSp>
              <p:cxnSp>
                <p:nvCxnSpPr>
                  <p:cNvPr id="137227" name="直接箭头连接符 74"/>
                  <p:cNvCxnSpPr/>
                  <p:nvPr/>
                </p:nvCxnSpPr>
                <p:spPr>
                  <a:xfrm rot="-5400000">
                    <a:off x="6315632" y="2254595"/>
                    <a:ext cx="0" cy="305294"/>
                  </a:xfrm>
                  <a:prstGeom prst="straightConnector1">
                    <a:avLst/>
                  </a:prstGeom>
                  <a:ln w="6350" cap="flat" cmpd="sng">
                    <a:solidFill>
                      <a:srgbClr val="0D0D0D"/>
                    </a:solidFill>
                    <a:prstDash val="solid"/>
                    <a:bevel/>
                    <a:headEnd type="none" w="med" len="med"/>
                    <a:tailEnd type="arrow" w="med" len="med"/>
                  </a:ln>
                </p:spPr>
              </p:cxnSp>
              <p:cxnSp>
                <p:nvCxnSpPr>
                  <p:cNvPr id="4" name="直接连接符 3"/>
                  <p:cNvCxnSpPr/>
                  <p:nvPr/>
                </p:nvCxnSpPr>
                <p:spPr>
                  <a:xfrm>
                    <a:off x="5970325" y="2407242"/>
                    <a:ext cx="260833" cy="0"/>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5" name="圆角矩形 21"/>
                  <p:cNvSpPr/>
                  <p:nvPr/>
                </p:nvSpPr>
                <p:spPr>
                  <a:xfrm>
                    <a:off x="6468278" y="1638814"/>
                    <a:ext cx="2978827"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气质</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6" name="圆角矩形 23"/>
                  <p:cNvSpPr/>
                  <p:nvPr/>
                </p:nvSpPr>
                <p:spPr>
                  <a:xfrm>
                    <a:off x="6468278" y="2194478"/>
                    <a:ext cx="2981792"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能力</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7" name="圆角矩形 24"/>
                  <p:cNvSpPr/>
                  <p:nvPr/>
                </p:nvSpPr>
                <p:spPr>
                  <a:xfrm>
                    <a:off x="6468278" y="2774931"/>
                    <a:ext cx="2975864"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性格</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8" name="圆角矩形 1"/>
                  <p:cNvSpPr/>
                  <p:nvPr/>
                </p:nvSpPr>
                <p:spPr>
                  <a:xfrm>
                    <a:off x="6468278" y="1085215"/>
                    <a:ext cx="2978827"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个性概述</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137233" name="直接箭头连接符 33"/>
                  <p:cNvCxnSpPr/>
                  <p:nvPr/>
                </p:nvCxnSpPr>
                <p:spPr>
                  <a:xfrm rot="-5400000">
                    <a:off x="6314148" y="1072175"/>
                    <a:ext cx="0" cy="426817"/>
                  </a:xfrm>
                  <a:prstGeom prst="straightConnector1">
                    <a:avLst/>
                  </a:prstGeom>
                  <a:ln w="6350" cap="flat" cmpd="sng">
                    <a:solidFill>
                      <a:srgbClr val="0D0D0D"/>
                    </a:solidFill>
                    <a:prstDash val="solid"/>
                    <a:bevel/>
                    <a:headEnd type="none" w="med" len="med"/>
                    <a:tailEnd type="arrow" w="med" len="med"/>
                  </a:ln>
                </p:spPr>
              </p:cxnSp>
            </p:grpSp>
            <p:sp>
              <p:nvSpPr>
                <p:cNvPr id="9" name="圆角矩形 24"/>
                <p:cNvSpPr/>
                <p:nvPr/>
              </p:nvSpPr>
              <p:spPr>
                <a:xfrm>
                  <a:off x="6763790" y="5706384"/>
                  <a:ext cx="1561919" cy="40165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情绪</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grpSp>
        </p:grpSp>
      </p:grpSp>
      <p:sp>
        <p:nvSpPr>
          <p:cNvPr id="11" name="文本占位符 10"/>
          <p:cNvSpPr/>
          <p:nvPr>
            <p:ph type="body" idx="13"/>
          </p:nvPr>
        </p:nvSpPr>
        <p:spPr/>
        <p:txBody>
          <a:bodyPr/>
          <a:p>
            <a:r>
              <a:rPr lang="en-US" altLang="zh-CN"/>
              <a:t>2.4.5 </a:t>
            </a:r>
            <a:r>
              <a:rPr lang="zh-CN" altLang="en-US"/>
              <a:t>情绪与行为</a:t>
            </a:r>
            <a:endParaRPr lang="zh-CN" altLang="en-US"/>
          </a:p>
        </p:txBody>
      </p:sp>
      <p:sp>
        <p:nvSpPr>
          <p:cNvPr id="12" name="文本框 11"/>
          <p:cNvSpPr txBox="1"/>
          <p:nvPr/>
        </p:nvSpPr>
        <p:spPr>
          <a:xfrm>
            <a:off x="0" y="-5080"/>
            <a:ext cx="2629535" cy="306705"/>
          </a:xfrm>
          <a:prstGeom prst="rect">
            <a:avLst/>
          </a:prstGeom>
          <a:noFill/>
        </p:spPr>
        <p:txBody>
          <a:bodyPr wrap="square" rtlCol="0" anchor="t">
            <a:spAutoFit/>
          </a:bodyPr>
          <a:p>
            <a:pPr lvl="0" algn="l"/>
            <a:r>
              <a:rPr lang="zh-CN" altLang="en-US" sz="1400">
                <a:solidFill>
                  <a:schemeClr val="bg1">
                    <a:lumMod val="85000"/>
                  </a:schemeClr>
                </a:solidFill>
                <a:latin typeface="楷体-简" panose="02010600040101010101" charset="-122"/>
                <a:ea typeface="楷体-简" panose="02010600040101010101" charset="-122"/>
                <a:sym typeface="+mn-ea"/>
              </a:rPr>
              <a:t>2.4.5.5情绪在组织行为中的应用</a:t>
            </a:r>
            <a:endParaRPr lang="zh-CN" altLang="en-US" sz="1400">
              <a:solidFill>
                <a:schemeClr val="bg1">
                  <a:lumMod val="85000"/>
                </a:schemeClr>
              </a:solidFill>
              <a:latin typeface="楷体-简" panose="02010600040101010101" charset="-122"/>
              <a:ea typeface="楷体-简" panose="02010600040101010101" charset="-122"/>
              <a:sym typeface="+mn-ea"/>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文本框 9"/>
          <p:cNvSpPr txBox="1"/>
          <p:nvPr/>
        </p:nvSpPr>
        <p:spPr>
          <a:xfrm>
            <a:off x="1006475" y="1306195"/>
            <a:ext cx="9635490" cy="3784600"/>
          </a:xfrm>
          <a:prstGeom prst="rect">
            <a:avLst/>
          </a:prstGeom>
          <a:noFill/>
          <a:ln w="2857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kumimoji="0" lang="zh-CN" altLang="en-US" sz="2000" b="1"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情绪在组织行为中的应用：</a:t>
            </a:r>
            <a:endParaRPr kumimoji="0" lang="en-US" altLang="zh-CN" sz="2000" b="1"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kumimoji="0" lang="zh-CN" altLang="en-US" sz="200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r>
              <a:rPr kumimoji="0" lang="en-US" altLang="zh-CN" sz="200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1</a:t>
            </a:r>
            <a:r>
              <a:rPr kumimoji="0" lang="zh-CN" altLang="en-US" sz="200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r>
              <a:rPr kumimoji="0" lang="zh-CN" altLang="en-US" sz="2000" b="1" i="0" u="sng"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选聘员工</a:t>
            </a:r>
            <a:r>
              <a:rPr kumimoji="0" lang="zh-CN" altLang="en-US" sz="200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       </a:t>
            </a:r>
            <a:endParaRPr kumimoji="0" lang="zh-CN" altLang="en-US" sz="200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a:t>
            </a:r>
            <a:r>
              <a:rPr lang="en-US" altLang="zh-CN"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2</a:t>
            </a:r>
            <a:r>
              <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a:t>
            </a:r>
            <a:r>
              <a:rPr lang="zh-CN" altLang="en-US" sz="2000" b="1" u="sng"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决策</a:t>
            </a:r>
            <a:r>
              <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a:t>
            </a:r>
            <a:endPar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endParaRPr>
          </a:p>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a:t>
            </a:r>
            <a:r>
              <a:rPr lang="en-US" altLang="zh-CN"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3</a:t>
            </a:r>
            <a:r>
              <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a:t>
            </a:r>
            <a:r>
              <a:rPr lang="zh-CN" altLang="en-US" sz="2000" b="1" u="sng"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创造力</a:t>
            </a:r>
            <a:r>
              <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a:t>
            </a:r>
            <a:endPar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endParaRPr>
          </a:p>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a:t>
            </a:r>
            <a:r>
              <a:rPr lang="en-US" altLang="zh-CN"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4</a:t>
            </a:r>
            <a:r>
              <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a:t>
            </a:r>
            <a:r>
              <a:rPr lang="zh-CN" altLang="en-US" sz="2000" b="1" u="sng"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激励</a:t>
            </a:r>
            <a:r>
              <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a:t>
            </a:r>
            <a:endPar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endParaRPr>
          </a:p>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          积极的情绪能增强人们的工作效率，而积极的反馈又加强了积极的情绪使得工</a:t>
            </a:r>
            <a:endPar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endParaRPr>
          </a:p>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          作效率再度提高。 </a:t>
            </a:r>
            <a:endPar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endParaRPr>
          </a:p>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endParaRPr kumimoji="0" lang="zh-CN" altLang="en-US" sz="200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grpSp>
        <p:nvGrpSpPr>
          <p:cNvPr id="137218" name="组合 1"/>
          <p:cNvGrpSpPr/>
          <p:nvPr/>
        </p:nvGrpSpPr>
        <p:grpSpPr>
          <a:xfrm>
            <a:off x="9432290" y="-5080"/>
            <a:ext cx="2710815" cy="1223645"/>
            <a:chOff x="1630837" y="2438430"/>
            <a:chExt cx="3874639" cy="2101920"/>
          </a:xfrm>
        </p:grpSpPr>
        <p:sp>
          <p:nvSpPr>
            <p:cNvPr id="2" name="圆角矩形 11"/>
            <p:cNvSpPr/>
            <p:nvPr/>
          </p:nvSpPr>
          <p:spPr>
            <a:xfrm>
              <a:off x="1630837" y="3249669"/>
              <a:ext cx="2004781" cy="479441"/>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个性与行为</a:t>
              </a:r>
              <a:endPar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137220" name="组合 10"/>
            <p:cNvGrpSpPr/>
            <p:nvPr/>
          </p:nvGrpSpPr>
          <p:grpSpPr>
            <a:xfrm>
              <a:off x="3642048" y="2438430"/>
              <a:ext cx="1863428" cy="2101920"/>
              <a:chOff x="3642048" y="2438430"/>
              <a:chExt cx="1863428" cy="2101920"/>
            </a:xfrm>
          </p:grpSpPr>
          <p:cxnSp>
            <p:nvCxnSpPr>
              <p:cNvPr id="137221" name="直接箭头连接符 33"/>
              <p:cNvCxnSpPr/>
              <p:nvPr/>
            </p:nvCxnSpPr>
            <p:spPr>
              <a:xfrm rot="-5400000">
                <a:off x="3851491" y="4175229"/>
                <a:ext cx="0" cy="234923"/>
              </a:xfrm>
              <a:prstGeom prst="straightConnector1">
                <a:avLst/>
              </a:prstGeom>
              <a:ln w="6350" cap="flat" cmpd="sng">
                <a:solidFill>
                  <a:srgbClr val="0D0D0D"/>
                </a:solidFill>
                <a:prstDash val="solid"/>
                <a:bevel/>
                <a:headEnd type="none" w="med" len="med"/>
                <a:tailEnd type="arrow" w="med" len="med"/>
              </a:ln>
            </p:spPr>
          </p:cxnSp>
          <p:grpSp>
            <p:nvGrpSpPr>
              <p:cNvPr id="137222" name="组合 68"/>
              <p:cNvGrpSpPr/>
              <p:nvPr/>
            </p:nvGrpSpPr>
            <p:grpSpPr>
              <a:xfrm>
                <a:off x="3642048" y="2438430"/>
                <a:ext cx="1863428" cy="2101920"/>
                <a:chOff x="6465456" y="4006115"/>
                <a:chExt cx="1863428" cy="2101920"/>
              </a:xfrm>
            </p:grpSpPr>
            <p:grpSp>
              <p:nvGrpSpPr>
                <p:cNvPr id="137223" name="组合 69"/>
                <p:cNvGrpSpPr/>
                <p:nvPr/>
              </p:nvGrpSpPr>
              <p:grpSpPr>
                <a:xfrm>
                  <a:off x="6465456" y="4006115"/>
                  <a:ext cx="1863428" cy="1854346"/>
                  <a:chOff x="5970476" y="1085215"/>
                  <a:chExt cx="3479594" cy="2412809"/>
                </a:xfrm>
              </p:grpSpPr>
              <p:cxnSp>
                <p:nvCxnSpPr>
                  <p:cNvPr id="137224" name="直接箭头连接符 33"/>
                  <p:cNvCxnSpPr/>
                  <p:nvPr/>
                </p:nvCxnSpPr>
                <p:spPr>
                  <a:xfrm rot="-5400000">
                    <a:off x="6315632" y="1693539"/>
                    <a:ext cx="0" cy="340862"/>
                  </a:xfrm>
                  <a:prstGeom prst="straightConnector1">
                    <a:avLst/>
                  </a:prstGeom>
                  <a:ln w="6350" cap="flat" cmpd="sng">
                    <a:solidFill>
                      <a:srgbClr val="0D0D0D"/>
                    </a:solidFill>
                    <a:prstDash val="solid"/>
                    <a:bevel/>
                    <a:headEnd type="none" w="med" len="med"/>
                    <a:tailEnd type="arrow" w="med" len="med"/>
                  </a:ln>
                </p:spPr>
              </p:cxnSp>
              <p:sp>
                <p:nvSpPr>
                  <p:cNvPr id="3" name="直接连接符 31"/>
                  <p:cNvSpPr>
                    <a:spLocks noChangeShapeType="1"/>
                  </p:cNvSpPr>
                  <p:nvPr/>
                </p:nvSpPr>
                <p:spPr bwMode="auto">
                  <a:xfrm rot="16200000" flipV="1">
                    <a:off x="5001404" y="2354119"/>
                    <a:ext cx="2284628" cy="2963"/>
                  </a:xfrm>
                  <a:prstGeom prst="line">
                    <a:avLst/>
                  </a:prstGeom>
                  <a:noFill/>
                  <a:ln w="6350">
                    <a:solidFill>
                      <a:schemeClr val="tx1">
                        <a:lumMod val="95000"/>
                        <a:lumOff val="5000"/>
                      </a:schemeClr>
                    </a:solidFill>
                    <a:bevel/>
                  </a:ln>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37226" name="直接箭头连接符 33"/>
                  <p:cNvCxnSpPr/>
                  <p:nvPr/>
                </p:nvCxnSpPr>
                <p:spPr>
                  <a:xfrm rot="-5400000">
                    <a:off x="6324523" y="2859836"/>
                    <a:ext cx="0" cy="305292"/>
                  </a:xfrm>
                  <a:prstGeom prst="straightConnector1">
                    <a:avLst/>
                  </a:prstGeom>
                  <a:ln w="6350" cap="flat" cmpd="sng">
                    <a:solidFill>
                      <a:srgbClr val="0D0D0D"/>
                    </a:solidFill>
                    <a:prstDash val="solid"/>
                    <a:bevel/>
                    <a:headEnd type="none" w="med" len="med"/>
                    <a:tailEnd type="arrow" w="med" len="med"/>
                  </a:ln>
                </p:spPr>
              </p:cxnSp>
              <p:cxnSp>
                <p:nvCxnSpPr>
                  <p:cNvPr id="137227" name="直接箭头连接符 74"/>
                  <p:cNvCxnSpPr/>
                  <p:nvPr/>
                </p:nvCxnSpPr>
                <p:spPr>
                  <a:xfrm rot="-5400000">
                    <a:off x="6315632" y="2254595"/>
                    <a:ext cx="0" cy="305294"/>
                  </a:xfrm>
                  <a:prstGeom prst="straightConnector1">
                    <a:avLst/>
                  </a:prstGeom>
                  <a:ln w="6350" cap="flat" cmpd="sng">
                    <a:solidFill>
                      <a:srgbClr val="0D0D0D"/>
                    </a:solidFill>
                    <a:prstDash val="solid"/>
                    <a:bevel/>
                    <a:headEnd type="none" w="med" len="med"/>
                    <a:tailEnd type="arrow" w="med" len="med"/>
                  </a:ln>
                </p:spPr>
              </p:cxnSp>
              <p:cxnSp>
                <p:nvCxnSpPr>
                  <p:cNvPr id="4" name="直接连接符 3"/>
                  <p:cNvCxnSpPr/>
                  <p:nvPr/>
                </p:nvCxnSpPr>
                <p:spPr>
                  <a:xfrm>
                    <a:off x="5970325" y="2407242"/>
                    <a:ext cx="260833" cy="0"/>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5" name="圆角矩形 21"/>
                  <p:cNvSpPr/>
                  <p:nvPr/>
                </p:nvSpPr>
                <p:spPr>
                  <a:xfrm>
                    <a:off x="6468278" y="1638814"/>
                    <a:ext cx="2978827"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气质</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6" name="圆角矩形 23"/>
                  <p:cNvSpPr/>
                  <p:nvPr/>
                </p:nvSpPr>
                <p:spPr>
                  <a:xfrm>
                    <a:off x="6468278" y="2194478"/>
                    <a:ext cx="2981792"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能力</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7" name="圆角矩形 24"/>
                  <p:cNvSpPr/>
                  <p:nvPr/>
                </p:nvSpPr>
                <p:spPr>
                  <a:xfrm>
                    <a:off x="6468278" y="2774931"/>
                    <a:ext cx="2975864"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性格</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8" name="圆角矩形 1"/>
                  <p:cNvSpPr/>
                  <p:nvPr/>
                </p:nvSpPr>
                <p:spPr>
                  <a:xfrm>
                    <a:off x="6468278" y="1085215"/>
                    <a:ext cx="2978827"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个性概述</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137233" name="直接箭头连接符 33"/>
                  <p:cNvCxnSpPr/>
                  <p:nvPr/>
                </p:nvCxnSpPr>
                <p:spPr>
                  <a:xfrm rot="-5400000">
                    <a:off x="6314148" y="1072175"/>
                    <a:ext cx="0" cy="426817"/>
                  </a:xfrm>
                  <a:prstGeom prst="straightConnector1">
                    <a:avLst/>
                  </a:prstGeom>
                  <a:ln w="6350" cap="flat" cmpd="sng">
                    <a:solidFill>
                      <a:srgbClr val="0D0D0D"/>
                    </a:solidFill>
                    <a:prstDash val="solid"/>
                    <a:bevel/>
                    <a:headEnd type="none" w="med" len="med"/>
                    <a:tailEnd type="arrow" w="med" len="med"/>
                  </a:ln>
                </p:spPr>
              </p:cxnSp>
            </p:grpSp>
            <p:sp>
              <p:nvSpPr>
                <p:cNvPr id="9" name="圆角矩形 24"/>
                <p:cNvSpPr/>
                <p:nvPr/>
              </p:nvSpPr>
              <p:spPr>
                <a:xfrm>
                  <a:off x="6763790" y="5706384"/>
                  <a:ext cx="1561919" cy="40165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情绪</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grpSp>
        </p:grpSp>
      </p:grpSp>
      <p:sp>
        <p:nvSpPr>
          <p:cNvPr id="11" name="文本占位符 10"/>
          <p:cNvSpPr/>
          <p:nvPr>
            <p:ph type="body" idx="13"/>
          </p:nvPr>
        </p:nvSpPr>
        <p:spPr/>
        <p:txBody>
          <a:bodyPr/>
          <a:p>
            <a:r>
              <a:rPr lang="en-US" altLang="zh-CN"/>
              <a:t>2.4.5 </a:t>
            </a:r>
            <a:r>
              <a:rPr lang="zh-CN" altLang="en-US"/>
              <a:t>情绪与行为</a:t>
            </a:r>
            <a:endParaRPr lang="zh-CN" altLang="en-US"/>
          </a:p>
        </p:txBody>
      </p:sp>
      <p:sp>
        <p:nvSpPr>
          <p:cNvPr id="12" name="文本框 11"/>
          <p:cNvSpPr txBox="1"/>
          <p:nvPr/>
        </p:nvSpPr>
        <p:spPr>
          <a:xfrm>
            <a:off x="0" y="-5080"/>
            <a:ext cx="2629535" cy="306705"/>
          </a:xfrm>
          <a:prstGeom prst="rect">
            <a:avLst/>
          </a:prstGeom>
          <a:noFill/>
        </p:spPr>
        <p:txBody>
          <a:bodyPr wrap="square" rtlCol="0" anchor="t">
            <a:spAutoFit/>
          </a:bodyPr>
          <a:p>
            <a:pPr lvl="0" algn="l"/>
            <a:r>
              <a:rPr lang="zh-CN" altLang="en-US" sz="1400">
                <a:solidFill>
                  <a:schemeClr val="bg1">
                    <a:lumMod val="85000"/>
                  </a:schemeClr>
                </a:solidFill>
                <a:latin typeface="楷体-简" panose="02010600040101010101" charset="-122"/>
                <a:ea typeface="楷体-简" panose="02010600040101010101" charset="-122"/>
                <a:sym typeface="+mn-ea"/>
              </a:rPr>
              <a:t>2.4.5.5情绪在组织行为中的应用</a:t>
            </a:r>
            <a:endParaRPr lang="zh-CN" altLang="en-US" sz="1400">
              <a:solidFill>
                <a:schemeClr val="bg1">
                  <a:lumMod val="85000"/>
                </a:schemeClr>
              </a:solidFill>
              <a:latin typeface="楷体-简" panose="02010600040101010101" charset="-122"/>
              <a:ea typeface="楷体-简" panose="02010600040101010101" charset="-122"/>
              <a:sym typeface="+mn-ea"/>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文本框 9"/>
          <p:cNvSpPr txBox="1"/>
          <p:nvPr/>
        </p:nvSpPr>
        <p:spPr>
          <a:xfrm>
            <a:off x="1006475" y="1306195"/>
            <a:ext cx="9635490" cy="4707890"/>
          </a:xfrm>
          <a:prstGeom prst="rect">
            <a:avLst/>
          </a:prstGeom>
          <a:noFill/>
          <a:ln w="2857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kumimoji="0" lang="zh-CN" altLang="en-US" sz="2000" b="1"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情绪在组织行为中的应用：</a:t>
            </a:r>
            <a:endParaRPr kumimoji="0" lang="en-US" altLang="zh-CN" sz="2000" b="1"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kumimoji="0" lang="zh-CN" altLang="en-US" sz="200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r>
              <a:rPr kumimoji="0" lang="en-US" altLang="zh-CN" sz="200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1</a:t>
            </a:r>
            <a:r>
              <a:rPr kumimoji="0" lang="zh-CN" altLang="en-US" sz="200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r>
              <a:rPr kumimoji="0" lang="zh-CN" altLang="en-US" sz="2000" b="1" i="0" u="sng"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选聘员工</a:t>
            </a:r>
            <a:r>
              <a:rPr kumimoji="0" lang="zh-CN" altLang="en-US" sz="200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       </a:t>
            </a:r>
            <a:endParaRPr kumimoji="0" lang="zh-CN" altLang="en-US" sz="200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a:t>
            </a:r>
            <a:r>
              <a:rPr lang="en-US" altLang="zh-CN"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2</a:t>
            </a:r>
            <a:r>
              <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a:t>
            </a:r>
            <a:r>
              <a:rPr lang="zh-CN" altLang="en-US" sz="2000" b="1" u="sng"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决策</a:t>
            </a:r>
            <a:r>
              <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a:t>
            </a:r>
            <a:endPar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endParaRPr>
          </a:p>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a:t>
            </a:r>
            <a:r>
              <a:rPr lang="en-US" altLang="zh-CN"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3</a:t>
            </a:r>
            <a:r>
              <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a:t>
            </a:r>
            <a:r>
              <a:rPr lang="zh-CN" altLang="en-US" sz="2000" b="1" u="sng"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创造力</a:t>
            </a:r>
            <a:r>
              <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a:t>
            </a:r>
            <a:endPar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endParaRPr>
          </a:p>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a:t>
            </a:r>
            <a:r>
              <a:rPr lang="en-US" altLang="zh-CN"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4</a:t>
            </a:r>
            <a:r>
              <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a:t>
            </a:r>
            <a:r>
              <a:rPr lang="zh-CN" altLang="en-US" sz="2000" b="1" u="sng"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激励</a:t>
            </a:r>
            <a:r>
              <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a:t>
            </a:r>
            <a:endPar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endParaRPr>
          </a:p>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a:t>
            </a:r>
            <a:r>
              <a:rPr lang="en-US" altLang="zh-CN"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5</a:t>
            </a:r>
            <a:r>
              <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a:t>
            </a:r>
            <a:r>
              <a:rPr lang="zh-CN" altLang="en-US" sz="2000" b="1" u="sng"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高效的领导者依靠情绪手段来帮助自己传达信息</a:t>
            </a:r>
            <a:r>
              <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a:t>
            </a:r>
            <a:endPar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endParaRPr>
          </a:p>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          通过激发情绪并把情绪与一个吸引人的愿景结合起来，领导者就更有可能成功</a:t>
            </a:r>
            <a:endPar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endParaRPr>
          </a:p>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          地领导自己的下属，进行有效的管理。 </a:t>
            </a:r>
            <a:endPar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endParaRPr>
          </a:p>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endParaRPr kumimoji="0" lang="zh-CN" altLang="en-US" sz="200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endParaRPr kumimoji="0" lang="zh-CN" altLang="en-US" sz="200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grpSp>
        <p:nvGrpSpPr>
          <p:cNvPr id="137218" name="组合 1"/>
          <p:cNvGrpSpPr/>
          <p:nvPr/>
        </p:nvGrpSpPr>
        <p:grpSpPr>
          <a:xfrm>
            <a:off x="9432290" y="-5080"/>
            <a:ext cx="2710815" cy="1223645"/>
            <a:chOff x="1630837" y="2438430"/>
            <a:chExt cx="3874639" cy="2101920"/>
          </a:xfrm>
        </p:grpSpPr>
        <p:sp>
          <p:nvSpPr>
            <p:cNvPr id="2" name="圆角矩形 11"/>
            <p:cNvSpPr/>
            <p:nvPr/>
          </p:nvSpPr>
          <p:spPr>
            <a:xfrm>
              <a:off x="1630837" y="3249669"/>
              <a:ext cx="2004781" cy="479441"/>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个性与行为</a:t>
              </a:r>
              <a:endPar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137220" name="组合 10"/>
            <p:cNvGrpSpPr/>
            <p:nvPr/>
          </p:nvGrpSpPr>
          <p:grpSpPr>
            <a:xfrm>
              <a:off x="3642048" y="2438430"/>
              <a:ext cx="1863428" cy="2101920"/>
              <a:chOff x="3642048" y="2438430"/>
              <a:chExt cx="1863428" cy="2101920"/>
            </a:xfrm>
          </p:grpSpPr>
          <p:cxnSp>
            <p:nvCxnSpPr>
              <p:cNvPr id="137221" name="直接箭头连接符 33"/>
              <p:cNvCxnSpPr/>
              <p:nvPr/>
            </p:nvCxnSpPr>
            <p:spPr>
              <a:xfrm rot="-5400000">
                <a:off x="3851491" y="4175229"/>
                <a:ext cx="0" cy="234923"/>
              </a:xfrm>
              <a:prstGeom prst="straightConnector1">
                <a:avLst/>
              </a:prstGeom>
              <a:ln w="6350" cap="flat" cmpd="sng">
                <a:solidFill>
                  <a:srgbClr val="0D0D0D"/>
                </a:solidFill>
                <a:prstDash val="solid"/>
                <a:bevel/>
                <a:headEnd type="none" w="med" len="med"/>
                <a:tailEnd type="arrow" w="med" len="med"/>
              </a:ln>
            </p:spPr>
          </p:cxnSp>
          <p:grpSp>
            <p:nvGrpSpPr>
              <p:cNvPr id="137222" name="组合 68"/>
              <p:cNvGrpSpPr/>
              <p:nvPr/>
            </p:nvGrpSpPr>
            <p:grpSpPr>
              <a:xfrm>
                <a:off x="3642048" y="2438430"/>
                <a:ext cx="1863428" cy="2101920"/>
                <a:chOff x="6465456" y="4006115"/>
                <a:chExt cx="1863428" cy="2101920"/>
              </a:xfrm>
            </p:grpSpPr>
            <p:grpSp>
              <p:nvGrpSpPr>
                <p:cNvPr id="137223" name="组合 69"/>
                <p:cNvGrpSpPr/>
                <p:nvPr/>
              </p:nvGrpSpPr>
              <p:grpSpPr>
                <a:xfrm>
                  <a:off x="6465456" y="4006115"/>
                  <a:ext cx="1863428" cy="1854346"/>
                  <a:chOff x="5970476" y="1085215"/>
                  <a:chExt cx="3479594" cy="2412809"/>
                </a:xfrm>
              </p:grpSpPr>
              <p:cxnSp>
                <p:nvCxnSpPr>
                  <p:cNvPr id="137224" name="直接箭头连接符 33"/>
                  <p:cNvCxnSpPr/>
                  <p:nvPr/>
                </p:nvCxnSpPr>
                <p:spPr>
                  <a:xfrm rot="-5400000">
                    <a:off x="6315632" y="1693539"/>
                    <a:ext cx="0" cy="340862"/>
                  </a:xfrm>
                  <a:prstGeom prst="straightConnector1">
                    <a:avLst/>
                  </a:prstGeom>
                  <a:ln w="6350" cap="flat" cmpd="sng">
                    <a:solidFill>
                      <a:srgbClr val="0D0D0D"/>
                    </a:solidFill>
                    <a:prstDash val="solid"/>
                    <a:bevel/>
                    <a:headEnd type="none" w="med" len="med"/>
                    <a:tailEnd type="arrow" w="med" len="med"/>
                  </a:ln>
                </p:spPr>
              </p:cxnSp>
              <p:sp>
                <p:nvSpPr>
                  <p:cNvPr id="3" name="直接连接符 31"/>
                  <p:cNvSpPr>
                    <a:spLocks noChangeShapeType="1"/>
                  </p:cNvSpPr>
                  <p:nvPr/>
                </p:nvSpPr>
                <p:spPr bwMode="auto">
                  <a:xfrm rot="16200000" flipV="1">
                    <a:off x="5001404" y="2354119"/>
                    <a:ext cx="2284628" cy="2963"/>
                  </a:xfrm>
                  <a:prstGeom prst="line">
                    <a:avLst/>
                  </a:prstGeom>
                  <a:noFill/>
                  <a:ln w="6350">
                    <a:solidFill>
                      <a:schemeClr val="tx1">
                        <a:lumMod val="95000"/>
                        <a:lumOff val="5000"/>
                      </a:schemeClr>
                    </a:solidFill>
                    <a:bevel/>
                  </a:ln>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37226" name="直接箭头连接符 33"/>
                  <p:cNvCxnSpPr/>
                  <p:nvPr/>
                </p:nvCxnSpPr>
                <p:spPr>
                  <a:xfrm rot="-5400000">
                    <a:off x="6324523" y="2859836"/>
                    <a:ext cx="0" cy="305292"/>
                  </a:xfrm>
                  <a:prstGeom prst="straightConnector1">
                    <a:avLst/>
                  </a:prstGeom>
                  <a:ln w="6350" cap="flat" cmpd="sng">
                    <a:solidFill>
                      <a:srgbClr val="0D0D0D"/>
                    </a:solidFill>
                    <a:prstDash val="solid"/>
                    <a:bevel/>
                    <a:headEnd type="none" w="med" len="med"/>
                    <a:tailEnd type="arrow" w="med" len="med"/>
                  </a:ln>
                </p:spPr>
              </p:cxnSp>
              <p:cxnSp>
                <p:nvCxnSpPr>
                  <p:cNvPr id="137227" name="直接箭头连接符 74"/>
                  <p:cNvCxnSpPr/>
                  <p:nvPr/>
                </p:nvCxnSpPr>
                <p:spPr>
                  <a:xfrm rot="-5400000">
                    <a:off x="6315632" y="2254595"/>
                    <a:ext cx="0" cy="305294"/>
                  </a:xfrm>
                  <a:prstGeom prst="straightConnector1">
                    <a:avLst/>
                  </a:prstGeom>
                  <a:ln w="6350" cap="flat" cmpd="sng">
                    <a:solidFill>
                      <a:srgbClr val="0D0D0D"/>
                    </a:solidFill>
                    <a:prstDash val="solid"/>
                    <a:bevel/>
                    <a:headEnd type="none" w="med" len="med"/>
                    <a:tailEnd type="arrow" w="med" len="med"/>
                  </a:ln>
                </p:spPr>
              </p:cxnSp>
              <p:cxnSp>
                <p:nvCxnSpPr>
                  <p:cNvPr id="4" name="直接连接符 3"/>
                  <p:cNvCxnSpPr/>
                  <p:nvPr/>
                </p:nvCxnSpPr>
                <p:spPr>
                  <a:xfrm>
                    <a:off x="5970325" y="2407242"/>
                    <a:ext cx="260833" cy="0"/>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5" name="圆角矩形 21"/>
                  <p:cNvSpPr/>
                  <p:nvPr/>
                </p:nvSpPr>
                <p:spPr>
                  <a:xfrm>
                    <a:off x="6468278" y="1638814"/>
                    <a:ext cx="2978827"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气质</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6" name="圆角矩形 23"/>
                  <p:cNvSpPr/>
                  <p:nvPr/>
                </p:nvSpPr>
                <p:spPr>
                  <a:xfrm>
                    <a:off x="6468278" y="2194478"/>
                    <a:ext cx="2981792"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能力</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7" name="圆角矩形 24"/>
                  <p:cNvSpPr/>
                  <p:nvPr/>
                </p:nvSpPr>
                <p:spPr>
                  <a:xfrm>
                    <a:off x="6468278" y="2774931"/>
                    <a:ext cx="2975864"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性格</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8" name="圆角矩形 1"/>
                  <p:cNvSpPr/>
                  <p:nvPr/>
                </p:nvSpPr>
                <p:spPr>
                  <a:xfrm>
                    <a:off x="6468278" y="1085215"/>
                    <a:ext cx="2978827"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个性概述</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137233" name="直接箭头连接符 33"/>
                  <p:cNvCxnSpPr/>
                  <p:nvPr/>
                </p:nvCxnSpPr>
                <p:spPr>
                  <a:xfrm rot="-5400000">
                    <a:off x="6314148" y="1072175"/>
                    <a:ext cx="0" cy="426817"/>
                  </a:xfrm>
                  <a:prstGeom prst="straightConnector1">
                    <a:avLst/>
                  </a:prstGeom>
                  <a:ln w="6350" cap="flat" cmpd="sng">
                    <a:solidFill>
                      <a:srgbClr val="0D0D0D"/>
                    </a:solidFill>
                    <a:prstDash val="solid"/>
                    <a:bevel/>
                    <a:headEnd type="none" w="med" len="med"/>
                    <a:tailEnd type="arrow" w="med" len="med"/>
                  </a:ln>
                </p:spPr>
              </p:cxnSp>
            </p:grpSp>
            <p:sp>
              <p:nvSpPr>
                <p:cNvPr id="9" name="圆角矩形 24"/>
                <p:cNvSpPr/>
                <p:nvPr/>
              </p:nvSpPr>
              <p:spPr>
                <a:xfrm>
                  <a:off x="6763790" y="5706384"/>
                  <a:ext cx="1561919" cy="40165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情绪</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grpSp>
        </p:grpSp>
      </p:grpSp>
      <p:sp>
        <p:nvSpPr>
          <p:cNvPr id="11" name="文本占位符 10"/>
          <p:cNvSpPr/>
          <p:nvPr>
            <p:ph type="body" idx="13"/>
          </p:nvPr>
        </p:nvSpPr>
        <p:spPr/>
        <p:txBody>
          <a:bodyPr/>
          <a:p>
            <a:r>
              <a:rPr lang="en-US" altLang="zh-CN"/>
              <a:t>2.4.5 </a:t>
            </a:r>
            <a:r>
              <a:rPr lang="zh-CN" altLang="en-US"/>
              <a:t>情绪与行为</a:t>
            </a:r>
            <a:endParaRPr lang="zh-CN" altLang="en-US"/>
          </a:p>
        </p:txBody>
      </p:sp>
      <p:sp>
        <p:nvSpPr>
          <p:cNvPr id="12" name="文本框 11"/>
          <p:cNvSpPr txBox="1"/>
          <p:nvPr/>
        </p:nvSpPr>
        <p:spPr>
          <a:xfrm>
            <a:off x="0" y="-5080"/>
            <a:ext cx="2629535" cy="306705"/>
          </a:xfrm>
          <a:prstGeom prst="rect">
            <a:avLst/>
          </a:prstGeom>
          <a:noFill/>
        </p:spPr>
        <p:txBody>
          <a:bodyPr wrap="square" rtlCol="0" anchor="t">
            <a:spAutoFit/>
          </a:bodyPr>
          <a:p>
            <a:pPr lvl="0" algn="l"/>
            <a:r>
              <a:rPr lang="zh-CN" altLang="en-US" sz="1400">
                <a:solidFill>
                  <a:schemeClr val="bg1">
                    <a:lumMod val="85000"/>
                  </a:schemeClr>
                </a:solidFill>
                <a:latin typeface="楷体-简" panose="02010600040101010101" charset="-122"/>
                <a:ea typeface="楷体-简" panose="02010600040101010101" charset="-122"/>
                <a:sym typeface="+mn-ea"/>
              </a:rPr>
              <a:t>2.4.5.5情绪在组织行为中的应用</a:t>
            </a:r>
            <a:endParaRPr lang="zh-CN" altLang="en-US" sz="1400">
              <a:solidFill>
                <a:schemeClr val="bg1">
                  <a:lumMod val="85000"/>
                </a:schemeClr>
              </a:solidFill>
              <a:latin typeface="楷体-简" panose="02010600040101010101" charset="-122"/>
              <a:ea typeface="楷体-简" panose="02010600040101010101" charset="-122"/>
              <a:sym typeface="+mn-ea"/>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文本框 9"/>
          <p:cNvSpPr txBox="1"/>
          <p:nvPr/>
        </p:nvSpPr>
        <p:spPr>
          <a:xfrm>
            <a:off x="1006475" y="1306195"/>
            <a:ext cx="9635490" cy="5169535"/>
          </a:xfrm>
          <a:prstGeom prst="rect">
            <a:avLst/>
          </a:prstGeom>
          <a:noFill/>
          <a:ln w="2857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kumimoji="0" lang="zh-CN" altLang="en-US" sz="2000" b="1"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情绪在组织行为中的应用：</a:t>
            </a:r>
            <a:endParaRPr kumimoji="0" lang="en-US" altLang="zh-CN" sz="2000" b="1"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kumimoji="0" lang="zh-CN" altLang="en-US" sz="200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r>
              <a:rPr kumimoji="0" lang="en-US" altLang="zh-CN" sz="200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1</a:t>
            </a:r>
            <a:r>
              <a:rPr kumimoji="0" lang="zh-CN" altLang="en-US" sz="200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r>
              <a:rPr kumimoji="0" lang="zh-CN" altLang="en-US" sz="2000" b="1" i="0" u="sng"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选聘员工</a:t>
            </a:r>
            <a:r>
              <a:rPr kumimoji="0" lang="zh-CN" altLang="en-US" sz="200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       </a:t>
            </a:r>
            <a:endParaRPr kumimoji="0" lang="zh-CN" altLang="en-US" sz="200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a:t>
            </a:r>
            <a:r>
              <a:rPr lang="en-US" altLang="zh-CN"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2</a:t>
            </a:r>
            <a:r>
              <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a:t>
            </a:r>
            <a:r>
              <a:rPr lang="zh-CN" altLang="en-US" sz="2000" b="1" u="sng"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决策</a:t>
            </a:r>
            <a:r>
              <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a:t>
            </a:r>
            <a:endPar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endParaRPr>
          </a:p>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a:t>
            </a:r>
            <a:r>
              <a:rPr lang="en-US" altLang="zh-CN"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3</a:t>
            </a:r>
            <a:r>
              <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a:t>
            </a:r>
            <a:r>
              <a:rPr lang="zh-CN" altLang="en-US" sz="2000" b="1" u="sng"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创造力</a:t>
            </a:r>
            <a:r>
              <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a:t>
            </a:r>
            <a:endPar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endParaRPr>
          </a:p>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a:t>
            </a:r>
            <a:r>
              <a:rPr lang="en-US" altLang="zh-CN"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4</a:t>
            </a:r>
            <a:r>
              <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a:t>
            </a:r>
            <a:r>
              <a:rPr lang="zh-CN" altLang="en-US" sz="2000" b="1" u="sng"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激励</a:t>
            </a:r>
            <a:r>
              <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a:t>
            </a:r>
            <a:endPar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endParaRPr>
          </a:p>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a:t>
            </a:r>
            <a:r>
              <a:rPr lang="en-US" altLang="zh-CN"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5</a:t>
            </a:r>
            <a:r>
              <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a:t>
            </a:r>
            <a:r>
              <a:rPr lang="zh-CN" altLang="en-US" sz="2000" b="1" u="sng"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高效的领导者依靠情绪手段来帮助自己传达信息</a:t>
            </a:r>
            <a:r>
              <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a:t>
            </a:r>
            <a:endPar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endParaRPr>
          </a:p>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a:t>
            </a:r>
            <a:r>
              <a:rPr lang="en-US" altLang="zh-CN"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6</a:t>
            </a:r>
            <a:r>
              <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a:t>
            </a:r>
            <a:r>
              <a:rPr lang="zh-CN" altLang="en-US" sz="2000" b="1" u="sng"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谈判</a:t>
            </a:r>
            <a:r>
              <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a:t>
            </a:r>
            <a:endPar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endParaRPr>
          </a:p>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                 谈判是一个情绪交互的过程。一个资深的谈判专家一般会表情严肃，因为</a:t>
            </a:r>
            <a:endPar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endParaRPr>
          </a:p>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          这样的情绪表现往往能让谈判者比竞争对手更有优势。</a:t>
            </a:r>
            <a:endParaRPr lang="zh-CN" altLang="en-US" sz="200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endParaRPr>
          </a:p>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endParaRPr kumimoji="0" lang="zh-CN" altLang="en-US" sz="200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endParaRPr kumimoji="0" lang="zh-CN" altLang="en-US" sz="200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grpSp>
        <p:nvGrpSpPr>
          <p:cNvPr id="137218" name="组合 1"/>
          <p:cNvGrpSpPr/>
          <p:nvPr/>
        </p:nvGrpSpPr>
        <p:grpSpPr>
          <a:xfrm>
            <a:off x="9432290" y="-5080"/>
            <a:ext cx="2710815" cy="1223645"/>
            <a:chOff x="1630837" y="2438430"/>
            <a:chExt cx="3874639" cy="2101920"/>
          </a:xfrm>
        </p:grpSpPr>
        <p:sp>
          <p:nvSpPr>
            <p:cNvPr id="2" name="圆角矩形 11"/>
            <p:cNvSpPr/>
            <p:nvPr/>
          </p:nvSpPr>
          <p:spPr>
            <a:xfrm>
              <a:off x="1630837" y="3249669"/>
              <a:ext cx="2004781" cy="479441"/>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个性与行为</a:t>
              </a:r>
              <a:endPar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137220" name="组合 10"/>
            <p:cNvGrpSpPr/>
            <p:nvPr/>
          </p:nvGrpSpPr>
          <p:grpSpPr>
            <a:xfrm>
              <a:off x="3642048" y="2438430"/>
              <a:ext cx="1863428" cy="2101920"/>
              <a:chOff x="3642048" y="2438430"/>
              <a:chExt cx="1863428" cy="2101920"/>
            </a:xfrm>
          </p:grpSpPr>
          <p:cxnSp>
            <p:nvCxnSpPr>
              <p:cNvPr id="137221" name="直接箭头连接符 33"/>
              <p:cNvCxnSpPr/>
              <p:nvPr/>
            </p:nvCxnSpPr>
            <p:spPr>
              <a:xfrm rot="-5400000">
                <a:off x="3851491" y="4175229"/>
                <a:ext cx="0" cy="234923"/>
              </a:xfrm>
              <a:prstGeom prst="straightConnector1">
                <a:avLst/>
              </a:prstGeom>
              <a:ln w="6350" cap="flat" cmpd="sng">
                <a:solidFill>
                  <a:srgbClr val="0D0D0D"/>
                </a:solidFill>
                <a:prstDash val="solid"/>
                <a:bevel/>
                <a:headEnd type="none" w="med" len="med"/>
                <a:tailEnd type="arrow" w="med" len="med"/>
              </a:ln>
            </p:spPr>
          </p:cxnSp>
          <p:grpSp>
            <p:nvGrpSpPr>
              <p:cNvPr id="137222" name="组合 68"/>
              <p:cNvGrpSpPr/>
              <p:nvPr/>
            </p:nvGrpSpPr>
            <p:grpSpPr>
              <a:xfrm>
                <a:off x="3642048" y="2438430"/>
                <a:ext cx="1863428" cy="2101920"/>
                <a:chOff x="6465456" y="4006115"/>
                <a:chExt cx="1863428" cy="2101920"/>
              </a:xfrm>
            </p:grpSpPr>
            <p:grpSp>
              <p:nvGrpSpPr>
                <p:cNvPr id="137223" name="组合 69"/>
                <p:cNvGrpSpPr/>
                <p:nvPr/>
              </p:nvGrpSpPr>
              <p:grpSpPr>
                <a:xfrm>
                  <a:off x="6465456" y="4006115"/>
                  <a:ext cx="1863428" cy="1854346"/>
                  <a:chOff x="5970476" y="1085215"/>
                  <a:chExt cx="3479594" cy="2412809"/>
                </a:xfrm>
              </p:grpSpPr>
              <p:cxnSp>
                <p:nvCxnSpPr>
                  <p:cNvPr id="137224" name="直接箭头连接符 33"/>
                  <p:cNvCxnSpPr/>
                  <p:nvPr/>
                </p:nvCxnSpPr>
                <p:spPr>
                  <a:xfrm rot="-5400000">
                    <a:off x="6315632" y="1693539"/>
                    <a:ext cx="0" cy="340862"/>
                  </a:xfrm>
                  <a:prstGeom prst="straightConnector1">
                    <a:avLst/>
                  </a:prstGeom>
                  <a:ln w="6350" cap="flat" cmpd="sng">
                    <a:solidFill>
                      <a:srgbClr val="0D0D0D"/>
                    </a:solidFill>
                    <a:prstDash val="solid"/>
                    <a:bevel/>
                    <a:headEnd type="none" w="med" len="med"/>
                    <a:tailEnd type="arrow" w="med" len="med"/>
                  </a:ln>
                </p:spPr>
              </p:cxnSp>
              <p:sp>
                <p:nvSpPr>
                  <p:cNvPr id="3" name="直接连接符 31"/>
                  <p:cNvSpPr>
                    <a:spLocks noChangeShapeType="1"/>
                  </p:cNvSpPr>
                  <p:nvPr/>
                </p:nvSpPr>
                <p:spPr bwMode="auto">
                  <a:xfrm rot="16200000" flipV="1">
                    <a:off x="5001404" y="2354119"/>
                    <a:ext cx="2284628" cy="2963"/>
                  </a:xfrm>
                  <a:prstGeom prst="line">
                    <a:avLst/>
                  </a:prstGeom>
                  <a:noFill/>
                  <a:ln w="6350">
                    <a:solidFill>
                      <a:schemeClr val="tx1">
                        <a:lumMod val="95000"/>
                        <a:lumOff val="5000"/>
                      </a:schemeClr>
                    </a:solidFill>
                    <a:bevel/>
                  </a:ln>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37226" name="直接箭头连接符 33"/>
                  <p:cNvCxnSpPr/>
                  <p:nvPr/>
                </p:nvCxnSpPr>
                <p:spPr>
                  <a:xfrm rot="-5400000">
                    <a:off x="6324523" y="2859836"/>
                    <a:ext cx="0" cy="305292"/>
                  </a:xfrm>
                  <a:prstGeom prst="straightConnector1">
                    <a:avLst/>
                  </a:prstGeom>
                  <a:ln w="6350" cap="flat" cmpd="sng">
                    <a:solidFill>
                      <a:srgbClr val="0D0D0D"/>
                    </a:solidFill>
                    <a:prstDash val="solid"/>
                    <a:bevel/>
                    <a:headEnd type="none" w="med" len="med"/>
                    <a:tailEnd type="arrow" w="med" len="med"/>
                  </a:ln>
                </p:spPr>
              </p:cxnSp>
              <p:cxnSp>
                <p:nvCxnSpPr>
                  <p:cNvPr id="137227" name="直接箭头连接符 74"/>
                  <p:cNvCxnSpPr/>
                  <p:nvPr/>
                </p:nvCxnSpPr>
                <p:spPr>
                  <a:xfrm rot="-5400000">
                    <a:off x="6315632" y="2254595"/>
                    <a:ext cx="0" cy="305294"/>
                  </a:xfrm>
                  <a:prstGeom prst="straightConnector1">
                    <a:avLst/>
                  </a:prstGeom>
                  <a:ln w="6350" cap="flat" cmpd="sng">
                    <a:solidFill>
                      <a:srgbClr val="0D0D0D"/>
                    </a:solidFill>
                    <a:prstDash val="solid"/>
                    <a:bevel/>
                    <a:headEnd type="none" w="med" len="med"/>
                    <a:tailEnd type="arrow" w="med" len="med"/>
                  </a:ln>
                </p:spPr>
              </p:cxnSp>
              <p:cxnSp>
                <p:nvCxnSpPr>
                  <p:cNvPr id="4" name="直接连接符 3"/>
                  <p:cNvCxnSpPr/>
                  <p:nvPr/>
                </p:nvCxnSpPr>
                <p:spPr>
                  <a:xfrm>
                    <a:off x="5970325" y="2407242"/>
                    <a:ext cx="260833" cy="0"/>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5" name="圆角矩形 21"/>
                  <p:cNvSpPr/>
                  <p:nvPr/>
                </p:nvSpPr>
                <p:spPr>
                  <a:xfrm>
                    <a:off x="6468278" y="1638814"/>
                    <a:ext cx="2978827"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气质</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6" name="圆角矩形 23"/>
                  <p:cNvSpPr/>
                  <p:nvPr/>
                </p:nvSpPr>
                <p:spPr>
                  <a:xfrm>
                    <a:off x="6468278" y="2194478"/>
                    <a:ext cx="2981792"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能力</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7" name="圆角矩形 24"/>
                  <p:cNvSpPr/>
                  <p:nvPr/>
                </p:nvSpPr>
                <p:spPr>
                  <a:xfrm>
                    <a:off x="6468278" y="2774931"/>
                    <a:ext cx="2975864"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性格</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8" name="圆角矩形 1"/>
                  <p:cNvSpPr/>
                  <p:nvPr/>
                </p:nvSpPr>
                <p:spPr>
                  <a:xfrm>
                    <a:off x="6468278" y="1085215"/>
                    <a:ext cx="2978827" cy="40074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个性概述</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137233" name="直接箭头连接符 33"/>
                  <p:cNvCxnSpPr/>
                  <p:nvPr/>
                </p:nvCxnSpPr>
                <p:spPr>
                  <a:xfrm rot="-5400000">
                    <a:off x="6314148" y="1072175"/>
                    <a:ext cx="0" cy="426817"/>
                  </a:xfrm>
                  <a:prstGeom prst="straightConnector1">
                    <a:avLst/>
                  </a:prstGeom>
                  <a:ln w="6350" cap="flat" cmpd="sng">
                    <a:solidFill>
                      <a:srgbClr val="0D0D0D"/>
                    </a:solidFill>
                    <a:prstDash val="solid"/>
                    <a:bevel/>
                    <a:headEnd type="none" w="med" len="med"/>
                    <a:tailEnd type="arrow" w="med" len="med"/>
                  </a:ln>
                </p:spPr>
              </p:cxnSp>
            </p:grpSp>
            <p:sp>
              <p:nvSpPr>
                <p:cNvPr id="9" name="圆角矩形 24"/>
                <p:cNvSpPr/>
                <p:nvPr/>
              </p:nvSpPr>
              <p:spPr>
                <a:xfrm>
                  <a:off x="6763790" y="5706384"/>
                  <a:ext cx="1561919" cy="40165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情绪</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grpSp>
        </p:grpSp>
      </p:grpSp>
      <p:sp>
        <p:nvSpPr>
          <p:cNvPr id="11" name="文本占位符 10"/>
          <p:cNvSpPr/>
          <p:nvPr>
            <p:ph type="body" idx="13"/>
          </p:nvPr>
        </p:nvSpPr>
        <p:spPr/>
        <p:txBody>
          <a:bodyPr/>
          <a:p>
            <a:r>
              <a:rPr lang="en-US" altLang="zh-CN"/>
              <a:t>2.4.5 </a:t>
            </a:r>
            <a:r>
              <a:rPr lang="zh-CN" altLang="en-US"/>
              <a:t>情绪与行为</a:t>
            </a:r>
            <a:endParaRPr lang="zh-CN" altLang="en-US"/>
          </a:p>
        </p:txBody>
      </p:sp>
      <p:sp>
        <p:nvSpPr>
          <p:cNvPr id="12" name="文本框 11"/>
          <p:cNvSpPr txBox="1"/>
          <p:nvPr/>
        </p:nvSpPr>
        <p:spPr>
          <a:xfrm>
            <a:off x="0" y="-5080"/>
            <a:ext cx="2629535" cy="306705"/>
          </a:xfrm>
          <a:prstGeom prst="rect">
            <a:avLst/>
          </a:prstGeom>
          <a:noFill/>
        </p:spPr>
        <p:txBody>
          <a:bodyPr wrap="square" rtlCol="0" anchor="t">
            <a:spAutoFit/>
          </a:bodyPr>
          <a:p>
            <a:pPr lvl="0" algn="l"/>
            <a:r>
              <a:rPr lang="zh-CN" altLang="en-US" sz="1400">
                <a:solidFill>
                  <a:schemeClr val="bg1">
                    <a:lumMod val="85000"/>
                  </a:schemeClr>
                </a:solidFill>
                <a:latin typeface="楷体-简" panose="02010600040101010101" charset="-122"/>
                <a:ea typeface="楷体-简" panose="02010600040101010101" charset="-122"/>
                <a:sym typeface="+mn-ea"/>
              </a:rPr>
              <a:t>2.4.5.5情绪在组织行为中的应用</a:t>
            </a:r>
            <a:endParaRPr lang="zh-CN" altLang="en-US" sz="1400">
              <a:solidFill>
                <a:schemeClr val="bg1">
                  <a:lumMod val="85000"/>
                </a:schemeClr>
              </a:solidFill>
              <a:latin typeface="楷体-简" panose="02010600040101010101" charset="-122"/>
              <a:ea typeface="楷体-简" panose="02010600040101010101" charset="-122"/>
              <a:sym typeface="+mn-ea"/>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1482090" y="1775460"/>
            <a:ext cx="8400415" cy="4237355"/>
            <a:chOff x="45" y="1478"/>
            <a:chExt cx="14532" cy="8474"/>
          </a:xfrm>
        </p:grpSpPr>
        <p:grpSp>
          <p:nvGrpSpPr>
            <p:cNvPr id="145410" name="组合 4"/>
            <p:cNvGrpSpPr/>
            <p:nvPr/>
          </p:nvGrpSpPr>
          <p:grpSpPr>
            <a:xfrm>
              <a:off x="45" y="1478"/>
              <a:ext cx="10148" cy="8022"/>
              <a:chOff x="1178349" y="695602"/>
              <a:chExt cx="6443759" cy="5095184"/>
            </a:xfrm>
          </p:grpSpPr>
          <p:grpSp>
            <p:nvGrpSpPr>
              <p:cNvPr id="145411" name="组合 3"/>
              <p:cNvGrpSpPr/>
              <p:nvPr/>
            </p:nvGrpSpPr>
            <p:grpSpPr>
              <a:xfrm>
                <a:off x="1178349" y="695602"/>
                <a:ext cx="6443759" cy="5095184"/>
                <a:chOff x="1178350" y="695602"/>
                <a:chExt cx="7699908" cy="5095184"/>
              </a:xfrm>
            </p:grpSpPr>
            <p:grpSp>
              <p:nvGrpSpPr>
                <p:cNvPr id="145412" name="组合 8"/>
                <p:cNvGrpSpPr/>
                <p:nvPr/>
              </p:nvGrpSpPr>
              <p:grpSpPr>
                <a:xfrm>
                  <a:off x="1178350" y="695602"/>
                  <a:ext cx="7690297" cy="5095184"/>
                  <a:chOff x="1819373" y="1035391"/>
                  <a:chExt cx="7776210" cy="4762500"/>
                </a:xfrm>
              </p:grpSpPr>
              <p:cxnSp>
                <p:nvCxnSpPr>
                  <p:cNvPr id="7" name="曲线连接符 6"/>
                  <p:cNvCxnSpPr>
                    <a:stCxn id="27" idx="3"/>
                    <a:endCxn id="8" idx="1"/>
                  </p:cNvCxnSpPr>
                  <p:nvPr/>
                </p:nvCxnSpPr>
                <p:spPr>
                  <a:xfrm flipV="1">
                    <a:off x="4412764" y="1287689"/>
                    <a:ext cx="748094" cy="2243970"/>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145414" name="组合 13"/>
                  <p:cNvGrpSpPr/>
                  <p:nvPr/>
                </p:nvGrpSpPr>
                <p:grpSpPr>
                  <a:xfrm>
                    <a:off x="1819373" y="1035391"/>
                    <a:ext cx="7776210" cy="4762500"/>
                    <a:chOff x="1297" y="1610"/>
                    <a:chExt cx="12246" cy="7500"/>
                  </a:xfrm>
                </p:grpSpPr>
                <p:sp>
                  <p:nvSpPr>
                    <p:cNvPr id="27" name="圆角矩形 26"/>
                    <p:cNvSpPr/>
                    <p:nvPr/>
                  </p:nvSpPr>
                  <p:spPr>
                    <a:xfrm>
                      <a:off x="1297" y="4983"/>
                      <a:ext cx="4084" cy="1115"/>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fontAlgn="auto">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第二章  </a:t>
                      </a:r>
                      <a:endParaRPr kumimoji="0" lang="zh-CN" altLang="en-US" sz="16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a:p>
                      <a:pPr marL="0" marR="0" lvl="0" indent="0" algn="ctr" defTabSz="914400" rtl="0" fontAlgn="auto">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个性心理与行为</a:t>
                      </a:r>
                      <a:endParaRPr kumimoji="0" lang="zh-CN" altLang="en-US" sz="16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43" name="圆角矩形 42"/>
                    <p:cNvSpPr/>
                    <p:nvPr/>
                  </p:nvSpPr>
                  <p:spPr>
                    <a:xfrm>
                      <a:off x="6453" y="3234"/>
                      <a:ext cx="6918" cy="797"/>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4"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价值观、态度与行为</a:t>
                      </a:r>
                      <a:endParaRPr kumimoji="0" lang="zh-CN" altLang="en-US" sz="1600" b="0" i="0" u="none" strike="noStrike" kern="1200" cap="none" spc="-4"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8" name="圆角矩形 7"/>
                    <p:cNvSpPr/>
                    <p:nvPr/>
                  </p:nvSpPr>
                  <p:spPr>
                    <a:xfrm>
                      <a:off x="6559" y="1610"/>
                      <a:ext cx="6918" cy="797"/>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4"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需要、动机与行为</a:t>
                      </a:r>
                      <a:endParaRPr kumimoji="0" lang="zh-CN" altLang="en-US" sz="1600" b="0" i="0" u="none" strike="noStrike" kern="1200" cap="none" spc="-4"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10" name="曲线连接符 9"/>
                    <p:cNvCxnSpPr>
                      <a:stCxn id="27" idx="3"/>
                      <a:endCxn id="43" idx="1"/>
                    </p:cNvCxnSpPr>
                    <p:nvPr/>
                  </p:nvCxnSpPr>
                  <p:spPr>
                    <a:xfrm flipV="1">
                      <a:off x="5381" y="3634"/>
                      <a:ext cx="1072" cy="1907"/>
                    </a:xfrm>
                    <a:prstGeom prst="curvedConnector3">
                      <a:avLst>
                        <a:gd name="adj1" fmla="val 50000"/>
                      </a:avLst>
                    </a:prstGeom>
                    <a:noFill/>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6626" y="8402"/>
                      <a:ext cx="6918" cy="708"/>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4"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组织承诺与组织公民行为</a:t>
                      </a:r>
                      <a:endParaRPr kumimoji="0" lang="zh-CN" altLang="en-US" sz="1600" b="0" i="0" u="none" strike="noStrike" kern="1200" cap="none" spc="-4"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13" name="曲线连接符 12"/>
                    <p:cNvCxnSpPr>
                      <a:stCxn id="27" idx="3"/>
                      <a:endCxn id="12" idx="1"/>
                    </p:cNvCxnSpPr>
                    <p:nvPr/>
                  </p:nvCxnSpPr>
                  <p:spPr>
                    <a:xfrm>
                      <a:off x="5381" y="5541"/>
                      <a:ext cx="1245" cy="3216"/>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sp>
              <p:nvSpPr>
                <p:cNvPr id="22" name="圆角矩形 11"/>
                <p:cNvSpPr/>
                <p:nvPr/>
              </p:nvSpPr>
              <p:spPr>
                <a:xfrm>
                  <a:off x="4465845" y="2783532"/>
                  <a:ext cx="4344121" cy="479509"/>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4"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知觉与行为</a:t>
                  </a:r>
                  <a:endParaRPr kumimoji="0" lang="zh-CN" altLang="en-US" sz="1600" b="0" i="0" u="none" strike="noStrike" kern="1200" cap="none" spc="-4"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23" name="曲线连接符 12"/>
                <p:cNvCxnSpPr>
                  <a:stCxn id="27" idx="3"/>
                  <a:endCxn id="22" idx="1"/>
                </p:cNvCxnSpPr>
                <p:nvPr/>
              </p:nvCxnSpPr>
              <p:spPr>
                <a:xfrm flipV="1">
                  <a:off x="3743089" y="3023287"/>
                  <a:ext cx="722756" cy="342960"/>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4" name="圆角矩形 11"/>
                <p:cNvSpPr/>
                <p:nvPr/>
              </p:nvSpPr>
              <p:spPr>
                <a:xfrm>
                  <a:off x="4534137" y="4042641"/>
                  <a:ext cx="4344121" cy="481097"/>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4"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个性与行为</a:t>
                  </a:r>
                  <a:endParaRPr kumimoji="0" lang="zh-CN" altLang="en-US" sz="1600" b="0" i="0" u="none" strike="noStrike" kern="1200" cap="none" spc="-4"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cxnSp>
            <p:nvCxnSpPr>
              <p:cNvPr id="25" name="曲线连接符 12"/>
              <p:cNvCxnSpPr>
                <a:stCxn id="27" idx="3"/>
                <a:endCxn id="24" idx="1"/>
              </p:cNvCxnSpPr>
              <p:nvPr/>
            </p:nvCxnSpPr>
            <p:spPr>
              <a:xfrm>
                <a:off x="3324681" y="3366247"/>
                <a:ext cx="661998" cy="917737"/>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10203" y="8598"/>
              <a:ext cx="4375" cy="1355"/>
              <a:chOff x="10203" y="8598"/>
              <a:chExt cx="4375" cy="1355"/>
            </a:xfrm>
          </p:grpSpPr>
          <p:sp>
            <p:nvSpPr>
              <p:cNvPr id="69" name="直接连接符 31"/>
              <p:cNvSpPr>
                <a:spLocks noChangeShapeType="1"/>
              </p:cNvSpPr>
              <p:nvPr/>
            </p:nvSpPr>
            <p:spPr bwMode="auto">
              <a:xfrm rot="16200000">
                <a:off x="9993" y="9335"/>
                <a:ext cx="830" cy="15"/>
              </a:xfrm>
              <a:prstGeom prst="line">
                <a:avLst/>
              </a:prstGeom>
              <a:noFill/>
              <a:ln w="6350">
                <a:solidFill>
                  <a:schemeClr val="tx1">
                    <a:lumMod val="85000"/>
                    <a:lumOff val="1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cxnSp>
            <p:nvCxnSpPr>
              <p:cNvPr id="145472" name="直接箭头连接符 69"/>
              <p:cNvCxnSpPr>
                <a:stCxn id="27" idx="3"/>
                <a:endCxn id="24" idx="1"/>
              </p:cNvCxnSpPr>
              <p:nvPr/>
            </p:nvCxnSpPr>
            <p:spPr>
              <a:xfrm flipV="1">
                <a:off x="10400" y="9758"/>
                <a:ext cx="445" cy="0"/>
              </a:xfrm>
              <a:prstGeom prst="straightConnector1">
                <a:avLst/>
              </a:prstGeom>
              <a:ln w="6350" cap="flat" cmpd="sng">
                <a:solidFill>
                  <a:schemeClr val="tx1">
                    <a:lumMod val="85000"/>
                    <a:lumOff val="15000"/>
                  </a:schemeClr>
                </a:solidFill>
                <a:prstDash val="solid"/>
                <a:bevel/>
                <a:headEnd type="none" w="med" len="med"/>
                <a:tailEnd type="arrow" w="med" len="med"/>
              </a:ln>
            </p:spPr>
          </p:cxnSp>
          <p:cxnSp>
            <p:nvCxnSpPr>
              <p:cNvPr id="71" name="直接连接符 70"/>
              <p:cNvCxnSpPr>
                <a:stCxn id="27" idx="3"/>
                <a:endCxn id="24" idx="1"/>
              </p:cNvCxnSpPr>
              <p:nvPr/>
            </p:nvCxnSpPr>
            <p:spPr>
              <a:xfrm>
                <a:off x="10203" y="9343"/>
                <a:ext cx="265" cy="0"/>
              </a:xfrm>
              <a:prstGeom prst="line">
                <a:avLst/>
              </a:prstGeom>
              <a:no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2" name="圆角矩形 23"/>
              <p:cNvSpPr/>
              <p:nvPr/>
            </p:nvSpPr>
            <p:spPr>
              <a:xfrm>
                <a:off x="10853" y="9473"/>
                <a:ext cx="3725" cy="480"/>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如何建立组织承诺</a:t>
                </a:r>
                <a:endParaRPr kumimoji="0" lang="zh-CN" altLang="en-US" sz="16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73" name="圆角矩形 1"/>
              <p:cNvSpPr/>
              <p:nvPr/>
            </p:nvSpPr>
            <p:spPr>
              <a:xfrm>
                <a:off x="10828" y="8598"/>
                <a:ext cx="3750" cy="553"/>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组织承诺</a:t>
                </a:r>
                <a:endParaRPr kumimoji="0" lang="zh-CN" altLang="en-US" sz="16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145476" name="直接箭头连接符 33"/>
              <p:cNvCxnSpPr>
                <a:stCxn id="27" idx="3"/>
                <a:endCxn id="24" idx="1"/>
              </p:cNvCxnSpPr>
              <p:nvPr/>
            </p:nvCxnSpPr>
            <p:spPr>
              <a:xfrm rot="-5400000">
                <a:off x="10573" y="8708"/>
                <a:ext cx="0" cy="437"/>
              </a:xfrm>
              <a:prstGeom prst="straightConnector1">
                <a:avLst/>
              </a:prstGeom>
              <a:ln w="6350" cap="flat" cmpd="sng">
                <a:solidFill>
                  <a:schemeClr val="tx1">
                    <a:lumMod val="85000"/>
                    <a:lumOff val="15000"/>
                  </a:schemeClr>
                </a:solidFill>
                <a:prstDash val="solid"/>
                <a:bevel/>
                <a:headEnd type="none" w="med" len="med"/>
                <a:tailEnd type="arrow" w="med" len="med"/>
              </a:ln>
            </p:spPr>
          </p:cxnSp>
        </p:grpSp>
      </p:grpSp>
      <p:sp>
        <p:nvSpPr>
          <p:cNvPr id="4" name="文本占位符 3"/>
          <p:cNvSpPr/>
          <p:nvPr>
            <p:ph type="body" idx="13"/>
          </p:nvPr>
        </p:nvSpPr>
        <p:spPr/>
        <p:txBody>
          <a:bodyPr/>
          <a:p>
            <a:r>
              <a:rPr lang="en-US" altLang="zh-CN"/>
              <a:t>2.5 </a:t>
            </a:r>
            <a:r>
              <a:rPr lang="zh-CN" altLang="en-US" spc="-4" noProof="0" dirty="0">
                <a:ln>
                  <a:noFill/>
                </a:ln>
                <a:effectLst/>
                <a:uLnTx/>
                <a:uFillTx/>
                <a:cs typeface="微软雅黑" panose="020B0503020204020204" pitchFamily="34" charset="-122"/>
                <a:sym typeface="+mn-ea"/>
              </a:rPr>
              <a:t>组织承诺与组织公民行为</a:t>
            </a:r>
            <a:r>
              <a:rPr lang="en-US" altLang="zh-CN"/>
              <a:t> </a:t>
            </a:r>
            <a:endParaRPr lang="en-US" altLang="zh-C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6434" name="组合 10"/>
          <p:cNvGrpSpPr/>
          <p:nvPr/>
        </p:nvGrpSpPr>
        <p:grpSpPr>
          <a:xfrm>
            <a:off x="7722870" y="-7620"/>
            <a:ext cx="4452620" cy="1094105"/>
            <a:chOff x="527102" y="2721102"/>
            <a:chExt cx="5901496" cy="2094619"/>
          </a:xfrm>
        </p:grpSpPr>
        <p:sp>
          <p:nvSpPr>
            <p:cNvPr id="12" name="圆角矩形 11"/>
            <p:cNvSpPr/>
            <p:nvPr/>
          </p:nvSpPr>
          <p:spPr>
            <a:xfrm>
              <a:off x="527102" y="3565297"/>
              <a:ext cx="3053155" cy="480810"/>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组织承诺与组织公民行为</a:t>
              </a:r>
              <a:endPar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69" name="直接连接符 31"/>
            <p:cNvSpPr>
              <a:spLocks noChangeShapeType="1"/>
            </p:cNvSpPr>
            <p:nvPr/>
          </p:nvSpPr>
          <p:spPr bwMode="auto">
            <a:xfrm rot="16200000" flipV="1">
              <a:off x="2913107" y="3802525"/>
              <a:ext cx="1751863" cy="7939"/>
            </a:xfrm>
            <a:prstGeom prst="line">
              <a:avLst/>
            </a:prstGeom>
            <a:noFill/>
            <a:ln w="6350">
              <a:solidFill>
                <a:schemeClr val="tx1">
                  <a:lumMod val="95000"/>
                  <a:lumOff val="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cxnSp>
          <p:nvCxnSpPr>
            <p:cNvPr id="146437" name="直接箭头连接符 69"/>
            <p:cNvCxnSpPr/>
            <p:nvPr/>
          </p:nvCxnSpPr>
          <p:spPr>
            <a:xfrm flipV="1">
              <a:off x="3793009" y="4682427"/>
              <a:ext cx="282611" cy="0"/>
            </a:xfrm>
            <a:prstGeom prst="straightConnector1">
              <a:avLst/>
            </a:prstGeom>
            <a:ln w="6350" cap="flat" cmpd="sng">
              <a:solidFill>
                <a:srgbClr val="0D0D0D"/>
              </a:solidFill>
              <a:prstDash val="solid"/>
              <a:bevel/>
              <a:headEnd type="none" w="med" len="med"/>
              <a:tailEnd type="arrow" w="med" len="med"/>
            </a:ln>
          </p:spPr>
        </p:cxnSp>
        <p:cxnSp>
          <p:nvCxnSpPr>
            <p:cNvPr id="71" name="直接连接符 70"/>
            <p:cNvCxnSpPr/>
            <p:nvPr/>
          </p:nvCxnSpPr>
          <p:spPr>
            <a:xfrm>
              <a:off x="3616774" y="3806495"/>
              <a:ext cx="168297" cy="0"/>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72" name="圆角矩形 23"/>
            <p:cNvSpPr/>
            <p:nvPr/>
          </p:nvSpPr>
          <p:spPr>
            <a:xfrm>
              <a:off x="4062919" y="4512635"/>
              <a:ext cx="2365679" cy="303086"/>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如何建立组织承诺</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73" name="圆角矩形 1"/>
            <p:cNvSpPr/>
            <p:nvPr/>
          </p:nvSpPr>
          <p:spPr>
            <a:xfrm>
              <a:off x="4047042" y="2721102"/>
              <a:ext cx="2381556" cy="303085"/>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组织承诺</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146441" name="直接箭头连接符 33"/>
            <p:cNvCxnSpPr/>
            <p:nvPr/>
          </p:nvCxnSpPr>
          <p:spPr>
            <a:xfrm rot="-5400000">
              <a:off x="3885888" y="2791638"/>
              <a:ext cx="0" cy="277849"/>
            </a:xfrm>
            <a:prstGeom prst="straightConnector1">
              <a:avLst/>
            </a:prstGeom>
            <a:ln w="6350" cap="flat" cmpd="sng">
              <a:solidFill>
                <a:srgbClr val="0D0D0D"/>
              </a:solidFill>
              <a:prstDash val="solid"/>
              <a:bevel/>
              <a:headEnd type="none" w="med" len="med"/>
              <a:tailEnd type="arrow" w="med" len="med"/>
            </a:ln>
          </p:spPr>
        </p:cxnSp>
      </p:grpSp>
      <p:grpSp>
        <p:nvGrpSpPr>
          <p:cNvPr id="146442" name="组合 14"/>
          <p:cNvGrpSpPr/>
          <p:nvPr/>
        </p:nvGrpSpPr>
        <p:grpSpPr>
          <a:xfrm>
            <a:off x="1233805" y="1617345"/>
            <a:ext cx="10137775" cy="4634865"/>
            <a:chOff x="4421271" y="1983105"/>
            <a:chExt cx="10135871" cy="4634572"/>
          </a:xfrm>
        </p:grpSpPr>
        <p:sp>
          <p:nvSpPr>
            <p:cNvPr id="75" name="文本框 9"/>
            <p:cNvSpPr txBox="1"/>
            <p:nvPr/>
          </p:nvSpPr>
          <p:spPr>
            <a:xfrm>
              <a:off x="7278552" y="1983105"/>
              <a:ext cx="1498319" cy="39843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组织    承诺</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76" name="下箭头 20"/>
            <p:cNvSpPr/>
            <p:nvPr/>
          </p:nvSpPr>
          <p:spPr>
            <a:xfrm>
              <a:off x="7529330" y="2475199"/>
              <a:ext cx="212685" cy="168264"/>
            </a:xfrm>
            <a:prstGeom prst="downArrow">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77" name="下箭头 21"/>
            <p:cNvSpPr/>
            <p:nvPr/>
          </p:nvSpPr>
          <p:spPr>
            <a:xfrm>
              <a:off x="8326105" y="2475199"/>
              <a:ext cx="212685" cy="168264"/>
            </a:xfrm>
            <a:prstGeom prst="downArrow">
              <a:avLst/>
            </a:prstGeom>
            <a:solidFill>
              <a:schemeClr val="tx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78" name="文本框 9"/>
            <p:cNvSpPr txBox="1"/>
            <p:nvPr/>
          </p:nvSpPr>
          <p:spPr>
            <a:xfrm>
              <a:off x="7278552" y="2643463"/>
              <a:ext cx="2017333" cy="398438"/>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zh-CN" altLang="en-US" sz="2000" b="0" i="0" u="none" strike="noStrike" kern="1200" cap="none" spc="0" normalizeH="0" baseline="0" noProof="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企业  认同感</a:t>
              </a:r>
              <a:endParaRPr kumimoji="0" lang="zh-CN" altLang="en-US" sz="2000" b="0" i="0" u="none" strike="noStrike" kern="1200" cap="none" spc="0" normalizeH="0" baseline="0" noProof="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79" name="文本框 9"/>
            <p:cNvSpPr txBox="1"/>
            <p:nvPr/>
          </p:nvSpPr>
          <p:spPr>
            <a:xfrm>
              <a:off x="4468886" y="3513993"/>
              <a:ext cx="10041274" cy="398755"/>
            </a:xfrm>
            <a:prstGeom prst="rect">
              <a:avLst/>
            </a:prstGeom>
            <a:noFill/>
            <a:ln w="2857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zh-CN" altLang="en-US" sz="2000" b="1"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组织承诺</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：也叫</a:t>
              </a:r>
              <a:r>
                <a:rPr kumimoji="0" lang="en-US" altLang="zh-CN"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组织认同感</a:t>
              </a:r>
              <a:r>
                <a:rPr kumimoji="0" lang="en-US" altLang="zh-CN"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。员工对特定组织及其目标的认同、情绪依赖及参与程度。</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80" name="文本框 9"/>
            <p:cNvSpPr txBox="1"/>
            <p:nvPr/>
          </p:nvSpPr>
          <p:spPr>
            <a:xfrm>
              <a:off x="4421271" y="6064627"/>
              <a:ext cx="10135871" cy="553050"/>
            </a:xfrm>
            <a:prstGeom prst="rect">
              <a:avLst/>
            </a:prstGeom>
            <a:noFill/>
            <a:ln w="28575">
              <a:solidFill>
                <a:schemeClr val="bg1">
                  <a:lumMod val="85000"/>
                </a:schemeClr>
              </a:solid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能不能从</a:t>
              </a:r>
              <a:r>
                <a:rPr kumimoji="0" lang="zh-CN" altLang="en-US" sz="2000" b="0" i="0" u="sng"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对</a:t>
              </a:r>
              <a:r>
                <a:rPr kumimoji="0" lang="zh-CN" altLang="en-US" sz="2000" b="1" i="0" u="sng"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企业有感情</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r>
                <a:rPr kumimoji="0" lang="zh-CN" altLang="en-US" sz="2000" b="1" i="0" u="sng"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不离职</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r>
                <a:rPr kumimoji="0" lang="zh-CN" altLang="en-US" sz="2000" b="1" i="0" u="sng"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承担责任</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这三方面表现出员工对组织的认同感？</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grpSp>
      <p:sp>
        <p:nvSpPr>
          <p:cNvPr id="2" name="文本框 1"/>
          <p:cNvSpPr txBox="1"/>
          <p:nvPr/>
        </p:nvSpPr>
        <p:spPr>
          <a:xfrm>
            <a:off x="8458200" y="2676525"/>
            <a:ext cx="2613660" cy="368300"/>
          </a:xfrm>
          <a:prstGeom prst="rect">
            <a:avLst/>
          </a:prstGeom>
          <a:noFill/>
        </p:spPr>
        <p:txBody>
          <a:bodyPr wrap="none" rtlCol="0" anchor="t">
            <a:spAutoFit/>
          </a:bodyPr>
          <a:p>
            <a:pPr marL="0" indent="0" eaLnBrk="1" hangingPunct="1">
              <a:buNone/>
            </a:pPr>
            <a:r>
              <a:rPr lang="zh-CN" altLang="en-US" dirty="0">
                <a:sym typeface="+mn-ea"/>
              </a:rPr>
              <a:t>【</a:t>
            </a:r>
            <a:r>
              <a:rPr lang="zh-CN" altLang="en-US" dirty="0">
                <a:solidFill>
                  <a:srgbClr val="FF0000"/>
                </a:solidFill>
                <a:sym typeface="+mn-ea"/>
              </a:rPr>
              <a:t>名词解释、选择</a:t>
            </a:r>
            <a:r>
              <a:rPr lang="zh-CN" altLang="en-US" dirty="0">
                <a:sym typeface="+mn-ea"/>
              </a:rPr>
              <a:t>】</a:t>
            </a:r>
            <a:r>
              <a:rPr lang="en-US" altLang="zh-CN" dirty="0">
                <a:solidFill>
                  <a:srgbClr val="FF0000"/>
                </a:solidFill>
                <a:sym typeface="+mn-ea"/>
              </a:rPr>
              <a:t>★★</a:t>
            </a:r>
            <a:endParaRPr lang="zh-CN" altLang="en-US"/>
          </a:p>
        </p:txBody>
      </p:sp>
      <p:sp>
        <p:nvSpPr>
          <p:cNvPr id="3" name="文本占位符 2"/>
          <p:cNvSpPr/>
          <p:nvPr>
            <p:ph type="body" idx="13"/>
          </p:nvPr>
        </p:nvSpPr>
        <p:spPr/>
        <p:txBody>
          <a:bodyPr/>
          <a:p>
            <a:r>
              <a:rPr lang="en-US" altLang="zh-CN"/>
              <a:t>2.5.1 </a:t>
            </a:r>
            <a:r>
              <a:rPr lang="zh-CN" altLang="en-US"/>
              <a:t>组织承诺</a:t>
            </a:r>
            <a:endParaRPr lang="zh-CN" altLang="en-US"/>
          </a:p>
        </p:txBody>
      </p:sp>
      <p:sp>
        <p:nvSpPr>
          <p:cNvPr id="5" name="文本框 4"/>
          <p:cNvSpPr txBox="1"/>
          <p:nvPr/>
        </p:nvSpPr>
        <p:spPr>
          <a:xfrm>
            <a:off x="-66040" y="-7620"/>
            <a:ext cx="3230880" cy="368300"/>
          </a:xfrm>
          <a:prstGeom prst="rect">
            <a:avLst/>
          </a:prstGeom>
          <a:noFill/>
        </p:spPr>
        <p:txBody>
          <a:bodyPr wrap="square" rtlCol="0" anchor="t">
            <a:spAutoFit/>
          </a:bodyPr>
          <a:p>
            <a:r>
              <a:rPr lang="zh-CN" altLang="en-US"/>
              <a:t>2.5.1.1组织承诺的内涵</a:t>
            </a:r>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7" name="文本占位符 1"/>
          <p:cNvSpPr>
            <a:spLocks noGrp="1"/>
          </p:cNvSpPr>
          <p:nvPr>
            <p:ph type="body"/>
          </p:nvPr>
        </p:nvSpPr>
        <p:spPr>
          <a:xfrm>
            <a:off x="892175" y="1231900"/>
            <a:ext cx="10515600" cy="5343525"/>
          </a:xfrm>
          <a:prstGeom prst="rect">
            <a:avLst/>
          </a:prstGeom>
          <a:noFill/>
          <a:ln w="9525">
            <a:noFill/>
          </a:ln>
        </p:spPr>
        <p:txBody>
          <a:bodyPr anchor="t"/>
          <a:p>
            <a:pPr marL="0" indent="0" eaLnBrk="1" hangingPunct="1">
              <a:buNone/>
            </a:pPr>
            <a:r>
              <a:rPr lang="en-US" altLang="zh-CN" sz="2400" dirty="0"/>
              <a:t> </a:t>
            </a:r>
            <a:r>
              <a:rPr lang="zh-CN" altLang="en-US" sz="2400" dirty="0"/>
              <a:t>组织承诺【</a:t>
            </a:r>
            <a:r>
              <a:rPr lang="zh-CN" altLang="en-US" sz="2400" dirty="0">
                <a:solidFill>
                  <a:srgbClr val="FF0000"/>
                </a:solidFill>
              </a:rPr>
              <a:t>名词解释、选择</a:t>
            </a:r>
            <a:r>
              <a:rPr lang="zh-CN" altLang="en-US" sz="2400" dirty="0"/>
              <a:t>】</a:t>
            </a:r>
            <a:r>
              <a:rPr lang="en-US" altLang="zh-CN" sz="2400" dirty="0">
                <a:solidFill>
                  <a:srgbClr val="FF0000"/>
                </a:solidFill>
                <a:sym typeface="+mn-ea"/>
              </a:rPr>
              <a:t>★★</a:t>
            </a:r>
            <a:endParaRPr lang="zh-CN" altLang="en-US" sz="2400" dirty="0"/>
          </a:p>
        </p:txBody>
      </p:sp>
      <p:grpSp>
        <p:nvGrpSpPr>
          <p:cNvPr id="147459" name="组合 11"/>
          <p:cNvGrpSpPr/>
          <p:nvPr/>
        </p:nvGrpSpPr>
        <p:grpSpPr>
          <a:xfrm>
            <a:off x="3119438" y="2762250"/>
            <a:ext cx="4984750" cy="1652588"/>
            <a:chOff x="2620496" y="3714115"/>
            <a:chExt cx="4983480" cy="1652270"/>
          </a:xfrm>
        </p:grpSpPr>
        <p:sp>
          <p:nvSpPr>
            <p:cNvPr id="26" name="文本框 9"/>
            <p:cNvSpPr txBox="1"/>
            <p:nvPr/>
          </p:nvSpPr>
          <p:spPr>
            <a:xfrm>
              <a:off x="4671023" y="3714115"/>
              <a:ext cx="1198257" cy="398386"/>
            </a:xfrm>
            <a:prstGeom prst="rect">
              <a:avLst/>
            </a:prstGeom>
            <a:noFill/>
            <a:ln w="2857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组织承诺</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5" name="直接箭头连接符 4"/>
            <p:cNvCxnSpPr/>
            <p:nvPr/>
          </p:nvCxnSpPr>
          <p:spPr>
            <a:xfrm flipH="1">
              <a:off x="4648804" y="4102978"/>
              <a:ext cx="666580" cy="201573"/>
            </a:xfrm>
            <a:prstGeom prst="straightConnector1">
              <a:avLst/>
            </a:prstGeom>
            <a:ln w="28575">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H="1">
              <a:off x="5236029" y="4136309"/>
              <a:ext cx="30154" cy="228556"/>
            </a:xfrm>
            <a:prstGeom prst="straightConnector1">
              <a:avLst/>
            </a:prstGeom>
            <a:ln w="28575">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5315384" y="4136309"/>
              <a:ext cx="606270" cy="182528"/>
            </a:xfrm>
            <a:prstGeom prst="straightConnector1">
              <a:avLst/>
            </a:prstGeom>
            <a:ln w="28575">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文本框 9"/>
            <p:cNvSpPr txBox="1"/>
            <p:nvPr/>
          </p:nvSpPr>
          <p:spPr>
            <a:xfrm>
              <a:off x="3448960" y="4542631"/>
              <a:ext cx="1199844" cy="398386"/>
            </a:xfrm>
            <a:prstGeom prst="rect">
              <a:avLst/>
            </a:prstGeom>
            <a:noFill/>
            <a:ln w="2857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zh-CN" altLang="en-US" sz="2000" b="0" i="0" u="none" strike="noStrike" kern="1200" cap="none" spc="0" normalizeH="0" baseline="0" noProof="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感情承诺</a:t>
              </a:r>
              <a:endParaRPr kumimoji="0" lang="zh-CN" altLang="en-US" sz="2000" b="0" i="0" u="none" strike="noStrike" kern="1200" cap="none" spc="0" normalizeH="0" baseline="0" noProof="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9" name="文本框 9"/>
            <p:cNvSpPr txBox="1"/>
            <p:nvPr/>
          </p:nvSpPr>
          <p:spPr>
            <a:xfrm>
              <a:off x="4721810" y="4542631"/>
              <a:ext cx="1199844" cy="398386"/>
            </a:xfrm>
            <a:prstGeom prst="rect">
              <a:avLst/>
            </a:prstGeom>
            <a:noFill/>
            <a:ln w="2857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zh-CN" altLang="en-US" sz="2000" b="0" i="0" u="none" strike="noStrike" kern="1200" cap="none" spc="0" normalizeH="0" baseline="0" noProof="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持续承诺</a:t>
              </a:r>
              <a:endParaRPr kumimoji="0" lang="zh-CN" altLang="en-US" sz="2000" b="0" i="0" u="none" strike="noStrike" kern="1200" cap="none" spc="0" normalizeH="0" baseline="0" noProof="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10" name="文本框 9"/>
            <p:cNvSpPr txBox="1"/>
            <p:nvPr/>
          </p:nvSpPr>
          <p:spPr>
            <a:xfrm>
              <a:off x="6100996" y="4542631"/>
              <a:ext cx="1198258" cy="398386"/>
            </a:xfrm>
            <a:prstGeom prst="rect">
              <a:avLst/>
            </a:prstGeom>
            <a:noFill/>
            <a:ln w="2857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zh-CN" altLang="en-US" sz="2000" b="0" i="0" u="none" strike="noStrike" kern="1200" cap="none" spc="0" normalizeH="0" baseline="0" noProof="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规范承诺</a:t>
              </a:r>
              <a:endParaRPr kumimoji="0" lang="zh-CN" altLang="en-US" sz="2000" b="0" i="0" u="none" strike="noStrike" kern="1200" cap="none" spc="0" normalizeH="0" baseline="0" noProof="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147467" name="文本框 10"/>
            <p:cNvSpPr txBox="1"/>
            <p:nvPr/>
          </p:nvSpPr>
          <p:spPr>
            <a:xfrm>
              <a:off x="2620496" y="4998156"/>
              <a:ext cx="4983480" cy="368229"/>
            </a:xfrm>
            <a:prstGeom prst="rect">
              <a:avLst/>
            </a:prstGeom>
            <a:noFill/>
            <a:ln w="9525">
              <a:noFill/>
            </a:ln>
          </p:spPr>
          <p:txBody>
            <a:bodyPr wrap="none" anchor="t">
              <a:spAutoFit/>
            </a:bodyPr>
            <a:p>
              <a:pPr indent="0" defTabSz="914400" fontAlgn="base">
                <a:spcBef>
                  <a:spcPct val="0"/>
                </a:spcBef>
                <a:spcAft>
                  <a:spcPct val="0"/>
                </a:spcAft>
              </a:pPr>
              <a:r>
                <a:rPr lang="zh-CN" altLang="en-US" dirty="0">
                  <a:solidFill>
                    <a:srgbClr val="262626"/>
                  </a:solidFill>
                  <a:latin typeface="华文楷体" panose="02010600040101010101" pitchFamily="2" charset="-122"/>
                  <a:ea typeface="华文楷体" panose="02010600040101010101" pitchFamily="2" charset="-122"/>
                  <a:sym typeface="微软雅黑" panose="020B0503020204020204" pitchFamily="34" charset="-122"/>
                </a:rPr>
                <a:t>（</a:t>
              </a:r>
              <a:r>
                <a:rPr lang="zh-CN" altLang="en-US" u="sng" dirty="0">
                  <a:solidFill>
                    <a:srgbClr val="FF0000"/>
                  </a:solidFill>
                  <a:latin typeface="华文楷体" panose="02010600040101010101" pitchFamily="2" charset="-122"/>
                  <a:ea typeface="华文楷体" panose="02010600040101010101" pitchFamily="2" charset="-122"/>
                  <a:sym typeface="微软雅黑" panose="020B0503020204020204" pitchFamily="34" charset="-122"/>
                </a:rPr>
                <a:t>对企业有感情</a:t>
              </a:r>
              <a:r>
                <a:rPr lang="zh-CN" altLang="en-US" dirty="0">
                  <a:solidFill>
                    <a:srgbClr val="262626"/>
                  </a:solidFill>
                  <a:latin typeface="华文楷体" panose="02010600040101010101" pitchFamily="2" charset="-122"/>
                  <a:ea typeface="华文楷体" panose="02010600040101010101" pitchFamily="2" charset="-122"/>
                  <a:sym typeface="微软雅黑" panose="020B0503020204020204" pitchFamily="34" charset="-122"/>
                </a:rPr>
                <a:t>）、（</a:t>
              </a:r>
              <a:r>
                <a:rPr lang="zh-CN" altLang="en-US" u="sng" dirty="0">
                  <a:solidFill>
                    <a:srgbClr val="FF0000"/>
                  </a:solidFill>
                  <a:latin typeface="华文楷体" panose="02010600040101010101" pitchFamily="2" charset="-122"/>
                  <a:ea typeface="华文楷体" panose="02010600040101010101" pitchFamily="2" charset="-122"/>
                  <a:sym typeface="微软雅黑" panose="020B0503020204020204" pitchFamily="34" charset="-122"/>
                </a:rPr>
                <a:t>不离职</a:t>
              </a:r>
              <a:r>
                <a:rPr lang="zh-CN" altLang="en-US" dirty="0">
                  <a:solidFill>
                    <a:srgbClr val="262626"/>
                  </a:solidFill>
                  <a:latin typeface="华文楷体" panose="02010600040101010101" pitchFamily="2" charset="-122"/>
                  <a:ea typeface="华文楷体" panose="02010600040101010101" pitchFamily="2" charset="-122"/>
                  <a:sym typeface="微软雅黑" panose="020B0503020204020204" pitchFamily="34" charset="-122"/>
                </a:rPr>
                <a:t>）、（</a:t>
              </a:r>
              <a:r>
                <a:rPr lang="zh-CN" altLang="en-US" u="sng" dirty="0">
                  <a:solidFill>
                    <a:srgbClr val="FF0000"/>
                  </a:solidFill>
                  <a:latin typeface="华文楷体" panose="02010600040101010101" pitchFamily="2" charset="-122"/>
                  <a:ea typeface="华文楷体" panose="02010600040101010101" pitchFamily="2" charset="-122"/>
                  <a:sym typeface="微软雅黑" panose="020B0503020204020204" pitchFamily="34" charset="-122"/>
                </a:rPr>
                <a:t>承担责任</a:t>
              </a:r>
              <a:r>
                <a:rPr lang="zh-CN" altLang="en-US" dirty="0">
                  <a:solidFill>
                    <a:srgbClr val="262626"/>
                  </a:solidFill>
                  <a:latin typeface="华文楷体" panose="02010600040101010101" pitchFamily="2" charset="-122"/>
                  <a:ea typeface="华文楷体" panose="02010600040101010101" pitchFamily="2" charset="-122"/>
                  <a:sym typeface="微软雅黑" panose="020B0503020204020204" pitchFamily="34" charset="-122"/>
                </a:rPr>
                <a:t>）</a:t>
              </a:r>
              <a:endParaRPr lang="zh-CN" altLang="en-US" dirty="0">
                <a:solidFill>
                  <a:srgbClr val="262626"/>
                </a:solidFill>
                <a:latin typeface="华文楷体" panose="02010600040101010101" pitchFamily="2" charset="-122"/>
                <a:ea typeface="华文楷体" panose="02010600040101010101" pitchFamily="2" charset="-122"/>
                <a:sym typeface="微软雅黑" panose="020B0503020204020204" pitchFamily="34" charset="-122"/>
              </a:endParaRPr>
            </a:p>
          </p:txBody>
        </p:sp>
      </p:grpSp>
      <p:grpSp>
        <p:nvGrpSpPr>
          <p:cNvPr id="147468" name="组合 12"/>
          <p:cNvGrpSpPr/>
          <p:nvPr/>
        </p:nvGrpSpPr>
        <p:grpSpPr>
          <a:xfrm>
            <a:off x="7976235" y="80010"/>
            <a:ext cx="4225925" cy="1549400"/>
            <a:chOff x="527102" y="2721102"/>
            <a:chExt cx="5914514" cy="2067941"/>
          </a:xfrm>
        </p:grpSpPr>
        <p:sp>
          <p:nvSpPr>
            <p:cNvPr id="14" name="圆角矩形 11"/>
            <p:cNvSpPr/>
            <p:nvPr/>
          </p:nvSpPr>
          <p:spPr>
            <a:xfrm>
              <a:off x="527102" y="3566501"/>
              <a:ext cx="3052796" cy="478847"/>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组织承诺与组织公民行为</a:t>
              </a:r>
              <a:endPar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15" name="直接连接符 31"/>
            <p:cNvSpPr>
              <a:spLocks noChangeShapeType="1"/>
            </p:cNvSpPr>
            <p:nvPr/>
          </p:nvSpPr>
          <p:spPr bwMode="auto">
            <a:xfrm rot="16200000" flipV="1">
              <a:off x="2913687" y="3801481"/>
              <a:ext cx="1750122" cy="8887"/>
            </a:xfrm>
            <a:prstGeom prst="line">
              <a:avLst/>
            </a:prstGeom>
            <a:noFill/>
            <a:ln w="6350">
              <a:solidFill>
                <a:schemeClr val="tx1">
                  <a:lumMod val="95000"/>
                  <a:lumOff val="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cxnSp>
          <p:nvCxnSpPr>
            <p:cNvPr id="147471" name="直接箭头连接符 15"/>
            <p:cNvCxnSpPr/>
            <p:nvPr/>
          </p:nvCxnSpPr>
          <p:spPr>
            <a:xfrm flipV="1">
              <a:off x="3793194" y="4680985"/>
              <a:ext cx="282173" cy="0"/>
            </a:xfrm>
            <a:prstGeom prst="straightConnector1">
              <a:avLst/>
            </a:prstGeom>
            <a:ln w="6350" cap="flat" cmpd="sng">
              <a:solidFill>
                <a:srgbClr val="0D0D0D"/>
              </a:solidFill>
              <a:prstDash val="solid"/>
              <a:bevel/>
              <a:headEnd type="none" w="med" len="med"/>
              <a:tailEnd type="arrow" w="med" len="med"/>
            </a:ln>
          </p:spPr>
        </p:cxnSp>
        <p:cxnSp>
          <p:nvCxnSpPr>
            <p:cNvPr id="17" name="直接连接符 16"/>
            <p:cNvCxnSpPr/>
            <p:nvPr/>
          </p:nvCxnSpPr>
          <p:spPr>
            <a:xfrm>
              <a:off x="3615447" y="3805924"/>
              <a:ext cx="168859" cy="0"/>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8" name="圆角矩形 23"/>
            <p:cNvSpPr/>
            <p:nvPr/>
          </p:nvSpPr>
          <p:spPr>
            <a:xfrm>
              <a:off x="4075367" y="4486056"/>
              <a:ext cx="2366249" cy="302987"/>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如何建立组织承诺</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19" name="圆角矩形 1"/>
            <p:cNvSpPr/>
            <p:nvPr/>
          </p:nvSpPr>
          <p:spPr>
            <a:xfrm>
              <a:off x="4046482" y="2721102"/>
              <a:ext cx="2381803" cy="302988"/>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组织承诺</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147475" name="直接箭头连接符 33"/>
            <p:cNvCxnSpPr/>
            <p:nvPr/>
          </p:nvCxnSpPr>
          <p:spPr>
            <a:xfrm rot="-5400000">
              <a:off x="3885401" y="2791998"/>
              <a:ext cx="0" cy="277728"/>
            </a:xfrm>
            <a:prstGeom prst="straightConnector1">
              <a:avLst/>
            </a:prstGeom>
            <a:ln w="6350" cap="flat" cmpd="sng">
              <a:solidFill>
                <a:srgbClr val="0D0D0D"/>
              </a:solidFill>
              <a:prstDash val="solid"/>
              <a:bevel/>
              <a:headEnd type="none" w="med" len="med"/>
              <a:tailEnd type="arrow" w="med" len="med"/>
            </a:ln>
          </p:spPr>
        </p:cxnSp>
      </p:grpSp>
      <p:sp>
        <p:nvSpPr>
          <p:cNvPr id="2" name="文本占位符 2"/>
          <p:cNvSpPr/>
          <p:nvPr/>
        </p:nvSpPr>
        <p:spPr>
          <a:xfrm>
            <a:off x="1082040" y="269875"/>
            <a:ext cx="6974840" cy="815340"/>
          </a:xfrm>
          <a:prstGeom prst="rect">
            <a:avLst/>
          </a:prstGeom>
        </p:spPr>
        <p:txBody>
          <a:bodyPr vert="horz" lIns="91440" tIns="45720" rIns="91440" bIns="45720" rtlCol="0">
            <a:normAutofit/>
          </a:bodyPr>
          <a:lstStyle>
            <a:lvl1pPr marL="0" indent="0" algn="l" rtl="0" eaLnBrk="1" fontAlgn="auto" latinLnBrk="0" hangingPunct="1">
              <a:lnSpc>
                <a:spcPct val="100000"/>
              </a:lnSpc>
              <a:spcBef>
                <a:spcPts val="0"/>
              </a:spcBef>
              <a:spcAft>
                <a:spcPct val="0"/>
              </a:spcAft>
              <a:buFont typeface="Arial" panose="020B0604020202090204" pitchFamily="34" charset="0"/>
              <a:buNone/>
              <a:defRPr sz="3200" kern="1200">
                <a:solidFill>
                  <a:schemeClr val="tx1">
                    <a:lumMod val="85000"/>
                    <a:lumOff val="15000"/>
                  </a:schemeClr>
                </a:solidFill>
                <a:latin typeface="方正清刻本悦宋简体" panose="02000000000000000000" charset="-122"/>
                <a:ea typeface="方正清刻本悦宋简体" panose="02000000000000000000" charset="-122"/>
                <a:cs typeface="+mn-cs"/>
              </a:defRPr>
            </a:lvl1pPr>
            <a:lvl2pPr marL="457200" indent="0" algn="l" rtl="0" fontAlgn="base">
              <a:lnSpc>
                <a:spcPct val="90000"/>
              </a:lnSpc>
              <a:spcBef>
                <a:spcPts val="500"/>
              </a:spcBef>
              <a:spcAft>
                <a:spcPct val="0"/>
              </a:spcAft>
              <a:buFont typeface="Arial" panose="020B0604020202090204" pitchFamily="34" charset="0"/>
              <a:buNone/>
              <a:defRPr sz="2400" kern="1200">
                <a:solidFill>
                  <a:schemeClr val="tx1"/>
                </a:solidFill>
                <a:latin typeface="+mn-lt"/>
                <a:ea typeface="+mn-ea"/>
                <a:cs typeface="+mn-cs"/>
              </a:defRPr>
            </a:lvl2pPr>
            <a:lvl3pPr marL="914400" indent="0" algn="l" rtl="0" fontAlgn="base">
              <a:lnSpc>
                <a:spcPct val="90000"/>
              </a:lnSpc>
              <a:spcBef>
                <a:spcPts val="500"/>
              </a:spcBef>
              <a:spcAft>
                <a:spcPct val="0"/>
              </a:spcAft>
              <a:buFont typeface="Arial" panose="020B0604020202090204" pitchFamily="34" charset="0"/>
              <a:buNone/>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en-US" altLang="zh-CN"/>
              <a:t>2.5.1 </a:t>
            </a:r>
            <a:r>
              <a:rPr lang="zh-CN" altLang="en-US"/>
              <a:t>组织承诺</a:t>
            </a:r>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4294967295"/>
          </p:nvPr>
        </p:nvSpPr>
        <p:spPr>
          <a:xfrm>
            <a:off x="892175" y="1231900"/>
            <a:ext cx="10515600" cy="5343525"/>
          </a:xfrm>
          <a:prstGeom prst="rect">
            <a:avLst/>
          </a:prstGeo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建立组织承诺【</a:t>
            </a:r>
            <a:r>
              <a:rPr kumimoji="0" lang="zh-CN" altLang="en-US" sz="2400" b="0" i="0" u="none" strike="noStrike" kern="1200" cap="none" spc="0" normalizeH="0" baseline="0" noProof="0" dirty="0">
                <a:ln>
                  <a:noFill/>
                </a:ln>
                <a:solidFill>
                  <a:srgbClr val="FF0000"/>
                </a:solidFill>
                <a:effectLst/>
                <a:uLnTx/>
                <a:uFillTx/>
                <a:latin typeface="+mn-lt"/>
                <a:ea typeface="+mn-ea"/>
                <a:cs typeface="+mn-cs"/>
              </a:rPr>
              <a:t>简答</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a:t>
            </a:r>
            <a:r>
              <a:rPr kumimoji="0" lang="en-US" altLang="zh-CN" sz="2400" b="0" i="0" u="none" strike="noStrike" kern="1200" cap="none" spc="0" normalizeH="0" baseline="0" noProof="0" dirty="0">
                <a:ln>
                  <a:noFill/>
                </a:ln>
                <a:solidFill>
                  <a:srgbClr val="FF0000"/>
                </a:solidFill>
                <a:effectLst/>
                <a:uLnTx/>
                <a:uFillTx/>
                <a:latin typeface="+mn-lt"/>
                <a:ea typeface="+mn-ea"/>
                <a:cs typeface="+mn-cs"/>
                <a:sym typeface="+mn-ea"/>
              </a:rPr>
              <a:t>★★★★</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90204" pitchFamily="34" charset="0"/>
              <a:buChar char="•"/>
              <a:defRPr/>
            </a:pP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49507" name="文本框 3"/>
          <p:cNvSpPr txBox="1"/>
          <p:nvPr/>
        </p:nvSpPr>
        <p:spPr>
          <a:xfrm>
            <a:off x="995363" y="2171700"/>
            <a:ext cx="9952037" cy="2819400"/>
          </a:xfrm>
          <a:prstGeom prst="rect">
            <a:avLst/>
          </a:prstGeom>
          <a:noFill/>
          <a:ln w="12700" cap="flat" cmpd="sng">
            <a:solidFill>
              <a:srgbClr val="A6A6A6"/>
            </a:solidFill>
            <a:prstDash val="solid"/>
            <a:round/>
            <a:headEnd type="none" w="med" len="med"/>
            <a:tailEnd type="none" w="med" len="med"/>
          </a:ln>
        </p:spPr>
        <p:txBody>
          <a:bodyPr anchor="t">
            <a:spAutoFit/>
          </a:bodyPr>
          <a:p>
            <a:pPr indent="0" defTabSz="914400" fontAlgn="base">
              <a:lnSpc>
                <a:spcPct val="150000"/>
              </a:lnSpc>
              <a:spcAft>
                <a:spcPct val="0"/>
              </a:spcAft>
            </a:pPr>
            <a:r>
              <a:rPr lang="zh-CN" altLang="en-US" sz="2000" dirty="0">
                <a:solidFill>
                  <a:srgbClr val="262626"/>
                </a:solidFill>
                <a:latin typeface="华文楷体" panose="02010600040101010101" pitchFamily="2" charset="-122"/>
                <a:ea typeface="华文楷体" panose="02010600040101010101" pitchFamily="2" charset="-122"/>
                <a:sym typeface="微软雅黑" panose="020B0503020204020204" pitchFamily="34" charset="-122"/>
              </a:rPr>
              <a:t>（</a:t>
            </a:r>
            <a:r>
              <a:rPr lang="en-US" altLang="zh-CN" sz="2000" dirty="0">
                <a:solidFill>
                  <a:srgbClr val="262626"/>
                </a:solidFill>
                <a:latin typeface="华文楷体" panose="02010600040101010101" pitchFamily="2" charset="-122"/>
                <a:ea typeface="华文楷体" panose="02010600040101010101" pitchFamily="2" charset="-122"/>
                <a:sym typeface="微软雅黑" panose="020B0503020204020204" pitchFamily="34" charset="-122"/>
              </a:rPr>
              <a:t>1</a:t>
            </a:r>
            <a:r>
              <a:rPr lang="zh-CN" altLang="en-US" sz="2000" dirty="0">
                <a:solidFill>
                  <a:srgbClr val="262626"/>
                </a:solidFill>
                <a:latin typeface="华文楷体" panose="02010600040101010101" pitchFamily="2" charset="-122"/>
                <a:ea typeface="华文楷体" panose="02010600040101010101" pitchFamily="2" charset="-122"/>
                <a:sym typeface="微软雅黑" panose="020B0503020204020204" pitchFamily="34" charset="-122"/>
              </a:rPr>
              <a:t>）</a:t>
            </a:r>
            <a:r>
              <a:rPr lang="zh-CN" altLang="en-US" sz="2000" b="1" dirty="0">
                <a:solidFill>
                  <a:srgbClr val="262626"/>
                </a:solidFill>
                <a:latin typeface="华文楷体" panose="02010600040101010101" pitchFamily="2" charset="-122"/>
                <a:ea typeface="华文楷体" panose="02010600040101010101" pitchFamily="2" charset="-122"/>
                <a:sym typeface="微软雅黑" panose="020B0503020204020204" pitchFamily="34" charset="-122"/>
              </a:rPr>
              <a:t>建立高感情承诺</a:t>
            </a:r>
            <a:r>
              <a:rPr lang="zh-CN" altLang="en-US" sz="2000" dirty="0">
                <a:solidFill>
                  <a:srgbClr val="262626"/>
                </a:solidFill>
                <a:latin typeface="华文楷体" panose="02010600040101010101" pitchFamily="2" charset="-122"/>
                <a:ea typeface="华文楷体" panose="02010600040101010101" pitchFamily="2" charset="-122"/>
                <a:sym typeface="微软雅黑" panose="020B0503020204020204" pitchFamily="34" charset="-122"/>
              </a:rPr>
              <a:t>。</a:t>
            </a:r>
            <a:r>
              <a:rPr lang="en-US" altLang="zh-CN" sz="2000" dirty="0">
                <a:solidFill>
                  <a:srgbClr val="262626"/>
                </a:solidFill>
                <a:latin typeface="华文楷体" panose="02010600040101010101" pitchFamily="2" charset="-122"/>
                <a:ea typeface="华文楷体" panose="02010600040101010101" pitchFamily="2" charset="-122"/>
                <a:sym typeface="微软雅黑" panose="020B0503020204020204" pitchFamily="34" charset="-122"/>
              </a:rPr>
              <a:t>[</a:t>
            </a:r>
            <a:r>
              <a:rPr lang="zh-CN" altLang="en-US" sz="2000" dirty="0">
                <a:solidFill>
                  <a:srgbClr val="FF0000"/>
                </a:solidFill>
                <a:latin typeface="华文楷体" panose="02010600040101010101" pitchFamily="2" charset="-122"/>
                <a:ea typeface="华文楷体" panose="02010600040101010101" pitchFamily="2" charset="-122"/>
                <a:sym typeface="微软雅黑" panose="020B0503020204020204" pitchFamily="34" charset="-122"/>
              </a:rPr>
              <a:t>使员工对企业有感情</a:t>
            </a:r>
            <a:r>
              <a:rPr lang="en-US" altLang="zh-CN" sz="2000" dirty="0">
                <a:solidFill>
                  <a:srgbClr val="262626"/>
                </a:solidFill>
                <a:latin typeface="华文楷体" panose="02010600040101010101" pitchFamily="2" charset="-122"/>
                <a:ea typeface="华文楷体" panose="02010600040101010101" pitchFamily="2" charset="-122"/>
                <a:sym typeface="微软雅黑" panose="020B0503020204020204" pitchFamily="34" charset="-122"/>
              </a:rPr>
              <a:t>]</a:t>
            </a:r>
            <a:endParaRPr lang="zh-CN" altLang="en-US" sz="2000" dirty="0">
              <a:solidFill>
                <a:srgbClr val="262626"/>
              </a:solidFill>
              <a:latin typeface="华文楷体" panose="02010600040101010101" pitchFamily="2" charset="-122"/>
              <a:ea typeface="华文楷体" panose="02010600040101010101" pitchFamily="2" charset="-122"/>
              <a:sym typeface="微软雅黑" panose="020B0503020204020204" pitchFamily="34" charset="-122"/>
            </a:endParaRPr>
          </a:p>
          <a:p>
            <a:pPr indent="0" defTabSz="914400" fontAlgn="base">
              <a:lnSpc>
                <a:spcPct val="150000"/>
              </a:lnSpc>
              <a:spcAft>
                <a:spcPct val="0"/>
              </a:spcAft>
            </a:pPr>
            <a:r>
              <a:rPr lang="zh-CN" altLang="en-US" sz="2000" dirty="0">
                <a:solidFill>
                  <a:srgbClr val="262626"/>
                </a:solidFill>
                <a:latin typeface="华文楷体" panose="02010600040101010101" pitchFamily="2" charset="-122"/>
                <a:ea typeface="华文楷体" panose="02010600040101010101" pitchFamily="2" charset="-122"/>
                <a:sym typeface="微软雅黑" panose="020B0503020204020204" pitchFamily="34" charset="-122"/>
              </a:rPr>
              <a:t>         培养员工更高的感情承诺和规范承诺，会带来更低的缺勤率、更低的离职率及更</a:t>
            </a:r>
            <a:endParaRPr lang="zh-CN" altLang="en-US" sz="2000" dirty="0">
              <a:solidFill>
                <a:srgbClr val="262626"/>
              </a:solidFill>
              <a:latin typeface="华文楷体" panose="02010600040101010101" pitchFamily="2" charset="-122"/>
              <a:ea typeface="华文楷体" panose="02010600040101010101" pitchFamily="2" charset="-122"/>
              <a:sym typeface="微软雅黑" panose="020B0503020204020204" pitchFamily="34" charset="-122"/>
            </a:endParaRPr>
          </a:p>
          <a:p>
            <a:pPr indent="0" defTabSz="914400" fontAlgn="base">
              <a:lnSpc>
                <a:spcPct val="150000"/>
              </a:lnSpc>
              <a:spcAft>
                <a:spcPct val="0"/>
              </a:spcAft>
            </a:pPr>
            <a:r>
              <a:rPr lang="zh-CN" altLang="en-US" sz="2000" dirty="0">
                <a:solidFill>
                  <a:srgbClr val="262626"/>
                </a:solidFill>
                <a:latin typeface="华文楷体" panose="02010600040101010101" pitchFamily="2" charset="-122"/>
                <a:ea typeface="华文楷体" panose="02010600040101010101" pitchFamily="2" charset="-122"/>
                <a:sym typeface="微软雅黑" panose="020B0503020204020204" pitchFamily="34" charset="-122"/>
              </a:rPr>
              <a:t>         高的绩效。</a:t>
            </a:r>
            <a:endParaRPr lang="zh-CN" altLang="en-US" sz="2000" dirty="0">
              <a:solidFill>
                <a:srgbClr val="262626"/>
              </a:solidFill>
              <a:latin typeface="华文楷体" panose="02010600040101010101" pitchFamily="2" charset="-122"/>
              <a:ea typeface="华文楷体" panose="02010600040101010101" pitchFamily="2" charset="-122"/>
              <a:sym typeface="微软雅黑" panose="020B0503020204020204" pitchFamily="34" charset="-122"/>
            </a:endParaRPr>
          </a:p>
          <a:p>
            <a:pPr indent="0" defTabSz="914400" fontAlgn="base">
              <a:lnSpc>
                <a:spcPct val="150000"/>
              </a:lnSpc>
              <a:spcAft>
                <a:spcPct val="0"/>
              </a:spcAft>
            </a:pPr>
            <a:r>
              <a:rPr lang="zh-CN" altLang="en-US" sz="2000" dirty="0">
                <a:solidFill>
                  <a:srgbClr val="262626"/>
                </a:solidFill>
                <a:latin typeface="华文楷体" panose="02010600040101010101" pitchFamily="2" charset="-122"/>
                <a:ea typeface="华文楷体" panose="02010600040101010101" pitchFamily="2" charset="-122"/>
              </a:rPr>
              <a:t>（</a:t>
            </a:r>
            <a:r>
              <a:rPr lang="en-US" altLang="zh-CN" sz="2000" dirty="0">
                <a:solidFill>
                  <a:srgbClr val="262626"/>
                </a:solidFill>
                <a:latin typeface="华文楷体" panose="02010600040101010101" pitchFamily="2" charset="-122"/>
                <a:ea typeface="华文楷体" panose="02010600040101010101" pitchFamily="2" charset="-122"/>
              </a:rPr>
              <a:t>2</a:t>
            </a:r>
            <a:r>
              <a:rPr lang="zh-CN" altLang="en-US" sz="2000" dirty="0">
                <a:solidFill>
                  <a:srgbClr val="262626"/>
                </a:solidFill>
                <a:latin typeface="华文楷体" panose="02010600040101010101" pitchFamily="2" charset="-122"/>
                <a:ea typeface="华文楷体" panose="02010600040101010101" pitchFamily="2" charset="-122"/>
              </a:rPr>
              <a:t>）</a:t>
            </a:r>
            <a:r>
              <a:rPr lang="zh-CN" altLang="en-US" sz="2000" b="1" dirty="0">
                <a:solidFill>
                  <a:srgbClr val="262626"/>
                </a:solidFill>
                <a:latin typeface="华文楷体" panose="02010600040101010101" pitchFamily="2" charset="-122"/>
                <a:ea typeface="华文楷体" panose="02010600040101010101" pitchFamily="2" charset="-122"/>
                <a:sym typeface="微软雅黑" panose="020B0503020204020204" pitchFamily="34" charset="-122"/>
              </a:rPr>
              <a:t>建立财务类的持续承诺</a:t>
            </a:r>
            <a:r>
              <a:rPr lang="zh-CN" altLang="en-US" sz="2000" dirty="0">
                <a:solidFill>
                  <a:srgbClr val="262626"/>
                </a:solidFill>
                <a:latin typeface="华文楷体" panose="02010600040101010101" pitchFamily="2" charset="-122"/>
                <a:ea typeface="华文楷体" panose="02010600040101010101" pitchFamily="2" charset="-122"/>
                <a:sym typeface="微软雅黑" panose="020B0503020204020204" pitchFamily="34" charset="-122"/>
              </a:rPr>
              <a:t>。</a:t>
            </a:r>
            <a:r>
              <a:rPr lang="en-US" altLang="zh-CN" sz="2000" dirty="0">
                <a:solidFill>
                  <a:srgbClr val="262626"/>
                </a:solidFill>
                <a:latin typeface="华文楷体" panose="02010600040101010101" pitchFamily="2" charset="-122"/>
                <a:ea typeface="华文楷体" panose="02010600040101010101" pitchFamily="2" charset="-122"/>
                <a:sym typeface="微软雅黑" panose="020B0503020204020204" pitchFamily="34" charset="-122"/>
              </a:rPr>
              <a:t>[</a:t>
            </a:r>
            <a:r>
              <a:rPr lang="zh-CN" altLang="en-US" sz="2000" dirty="0">
                <a:solidFill>
                  <a:srgbClr val="FF0000"/>
                </a:solidFill>
                <a:latin typeface="华文楷体" panose="02010600040101010101" pitchFamily="2" charset="-122"/>
                <a:ea typeface="华文楷体" panose="02010600040101010101" pitchFamily="2" charset="-122"/>
                <a:sym typeface="微软雅黑" panose="020B0503020204020204" pitchFamily="34" charset="-122"/>
              </a:rPr>
              <a:t>使员工不离职</a:t>
            </a:r>
            <a:r>
              <a:rPr lang="en-US" altLang="zh-CN" sz="2000" dirty="0">
                <a:solidFill>
                  <a:srgbClr val="262626"/>
                </a:solidFill>
                <a:latin typeface="华文楷体" panose="02010600040101010101" pitchFamily="2" charset="-122"/>
                <a:ea typeface="华文楷体" panose="02010600040101010101" pitchFamily="2" charset="-122"/>
                <a:sym typeface="微软雅黑" panose="020B0503020204020204" pitchFamily="34" charset="-122"/>
              </a:rPr>
              <a:t>]</a:t>
            </a:r>
            <a:endParaRPr lang="zh-CN" altLang="en-US" sz="2000" dirty="0">
              <a:solidFill>
                <a:srgbClr val="262626"/>
              </a:solidFill>
              <a:latin typeface="华文楷体" panose="02010600040101010101" pitchFamily="2" charset="-122"/>
              <a:ea typeface="华文楷体" panose="02010600040101010101" pitchFamily="2" charset="-122"/>
              <a:sym typeface="微软雅黑" panose="020B0503020204020204" pitchFamily="34" charset="-122"/>
            </a:endParaRPr>
          </a:p>
          <a:p>
            <a:pPr indent="0" defTabSz="914400" fontAlgn="base">
              <a:lnSpc>
                <a:spcPct val="150000"/>
              </a:lnSpc>
              <a:spcAft>
                <a:spcPct val="0"/>
              </a:spcAft>
            </a:pPr>
            <a:r>
              <a:rPr lang="zh-CN" altLang="en-US" sz="2000" dirty="0">
                <a:solidFill>
                  <a:srgbClr val="262626"/>
                </a:solidFill>
                <a:latin typeface="华文楷体" panose="02010600040101010101" pitchFamily="2" charset="-122"/>
                <a:ea typeface="华文楷体" panose="02010600040101010101" pitchFamily="2" charset="-122"/>
                <a:sym typeface="微软雅黑" panose="020B0503020204020204" pitchFamily="34" charset="-122"/>
              </a:rPr>
              <a:t>         通过营造适宜的工作环境，为员工能高度投入工作创造条件，对员工的付出，组</a:t>
            </a:r>
            <a:endParaRPr lang="zh-CN" altLang="en-US" sz="2000" dirty="0">
              <a:solidFill>
                <a:srgbClr val="262626"/>
              </a:solidFill>
              <a:latin typeface="华文楷体" panose="02010600040101010101" pitchFamily="2" charset="-122"/>
              <a:ea typeface="华文楷体" panose="02010600040101010101" pitchFamily="2" charset="-122"/>
              <a:sym typeface="微软雅黑" panose="020B0503020204020204" pitchFamily="34" charset="-122"/>
            </a:endParaRPr>
          </a:p>
          <a:p>
            <a:pPr indent="0" defTabSz="914400" fontAlgn="base">
              <a:lnSpc>
                <a:spcPct val="150000"/>
              </a:lnSpc>
              <a:spcAft>
                <a:spcPct val="0"/>
              </a:spcAft>
            </a:pPr>
            <a:r>
              <a:rPr lang="zh-CN" altLang="en-US" sz="2000" dirty="0">
                <a:solidFill>
                  <a:srgbClr val="262626"/>
                </a:solidFill>
                <a:latin typeface="华文楷体" panose="02010600040101010101" pitchFamily="2" charset="-122"/>
                <a:ea typeface="华文楷体" panose="02010600040101010101" pitchFamily="2" charset="-122"/>
                <a:sym typeface="微软雅黑" panose="020B0503020204020204" pitchFamily="34" charset="-122"/>
              </a:rPr>
              <a:t>         织需要适时肯定，通过公平的报酬系统和晋升系统给予回报。</a:t>
            </a:r>
            <a:endParaRPr lang="zh-CN" altLang="en-US" sz="2000" dirty="0">
              <a:solidFill>
                <a:srgbClr val="262626"/>
              </a:solidFill>
              <a:latin typeface="华文楷体" panose="02010600040101010101" pitchFamily="2" charset="-122"/>
              <a:ea typeface="华文楷体" panose="02010600040101010101" pitchFamily="2" charset="-122"/>
              <a:sym typeface="微软雅黑" panose="020B0503020204020204" pitchFamily="34" charset="-122"/>
            </a:endParaRPr>
          </a:p>
        </p:txBody>
      </p:sp>
      <p:grpSp>
        <p:nvGrpSpPr>
          <p:cNvPr id="149508" name="组合 4"/>
          <p:cNvGrpSpPr/>
          <p:nvPr/>
        </p:nvGrpSpPr>
        <p:grpSpPr>
          <a:xfrm>
            <a:off x="7966075" y="69850"/>
            <a:ext cx="4215765" cy="1549400"/>
            <a:chOff x="527102" y="2721102"/>
            <a:chExt cx="5914514" cy="2067941"/>
          </a:xfrm>
        </p:grpSpPr>
        <p:sp>
          <p:nvSpPr>
            <p:cNvPr id="6" name="圆角矩形 11"/>
            <p:cNvSpPr/>
            <p:nvPr/>
          </p:nvSpPr>
          <p:spPr>
            <a:xfrm>
              <a:off x="527102" y="3566501"/>
              <a:ext cx="3052796" cy="478847"/>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组织承诺与组织公民行为</a:t>
              </a:r>
              <a:endPar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7" name="直接连接符 31"/>
            <p:cNvSpPr>
              <a:spLocks noChangeShapeType="1"/>
            </p:cNvSpPr>
            <p:nvPr/>
          </p:nvSpPr>
          <p:spPr bwMode="auto">
            <a:xfrm rot="16200000" flipV="1">
              <a:off x="2913687" y="3801481"/>
              <a:ext cx="1750122" cy="8887"/>
            </a:xfrm>
            <a:prstGeom prst="line">
              <a:avLst/>
            </a:prstGeom>
            <a:noFill/>
            <a:ln w="6350">
              <a:solidFill>
                <a:schemeClr val="tx1">
                  <a:lumMod val="95000"/>
                  <a:lumOff val="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cxnSp>
          <p:nvCxnSpPr>
            <p:cNvPr id="149511" name="直接箭头连接符 7"/>
            <p:cNvCxnSpPr/>
            <p:nvPr/>
          </p:nvCxnSpPr>
          <p:spPr>
            <a:xfrm flipV="1">
              <a:off x="3793194" y="4680985"/>
              <a:ext cx="282173" cy="0"/>
            </a:xfrm>
            <a:prstGeom prst="straightConnector1">
              <a:avLst/>
            </a:prstGeom>
            <a:ln w="6350" cap="flat" cmpd="sng">
              <a:solidFill>
                <a:srgbClr val="0D0D0D"/>
              </a:solidFill>
              <a:prstDash val="solid"/>
              <a:bevel/>
              <a:headEnd type="none" w="med" len="med"/>
              <a:tailEnd type="arrow" w="med" len="med"/>
            </a:ln>
          </p:spPr>
        </p:cxnSp>
        <p:cxnSp>
          <p:nvCxnSpPr>
            <p:cNvPr id="9" name="直接连接符 8"/>
            <p:cNvCxnSpPr/>
            <p:nvPr/>
          </p:nvCxnSpPr>
          <p:spPr>
            <a:xfrm>
              <a:off x="3615447" y="3805924"/>
              <a:ext cx="168859" cy="0"/>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0" name="圆角矩形 23"/>
            <p:cNvSpPr/>
            <p:nvPr/>
          </p:nvSpPr>
          <p:spPr>
            <a:xfrm>
              <a:off x="4075367" y="4486056"/>
              <a:ext cx="2366249" cy="302987"/>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如何建立组织承诺</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11" name="圆角矩形 1"/>
            <p:cNvSpPr/>
            <p:nvPr/>
          </p:nvSpPr>
          <p:spPr>
            <a:xfrm>
              <a:off x="4046482" y="2721102"/>
              <a:ext cx="2381803" cy="302988"/>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组织承诺</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149515" name="直接箭头连接符 33"/>
            <p:cNvCxnSpPr/>
            <p:nvPr/>
          </p:nvCxnSpPr>
          <p:spPr>
            <a:xfrm rot="-5400000">
              <a:off x="3885401" y="2791998"/>
              <a:ext cx="0" cy="277728"/>
            </a:xfrm>
            <a:prstGeom prst="straightConnector1">
              <a:avLst/>
            </a:prstGeom>
            <a:ln w="6350" cap="flat" cmpd="sng">
              <a:solidFill>
                <a:srgbClr val="0D0D0D"/>
              </a:solidFill>
              <a:prstDash val="solid"/>
              <a:bevel/>
              <a:headEnd type="none" w="med" len="med"/>
              <a:tailEnd type="arrow" w="med" len="med"/>
            </a:ln>
          </p:spPr>
        </p:cxnSp>
      </p:grpSp>
      <p:sp>
        <p:nvSpPr>
          <p:cNvPr id="4" name="文本占位符 2"/>
          <p:cNvSpPr/>
          <p:nvPr/>
        </p:nvSpPr>
        <p:spPr>
          <a:xfrm>
            <a:off x="1082040" y="269875"/>
            <a:ext cx="6974840" cy="815340"/>
          </a:xfrm>
          <a:prstGeom prst="rect">
            <a:avLst/>
          </a:prstGeom>
        </p:spPr>
        <p:txBody>
          <a:bodyPr vert="horz" lIns="91440" tIns="45720" rIns="91440" bIns="45720" rtlCol="0">
            <a:normAutofit/>
          </a:bodyPr>
          <a:lstStyle>
            <a:lvl1pPr marL="0" indent="0" algn="l" rtl="0" eaLnBrk="1" fontAlgn="auto" latinLnBrk="0" hangingPunct="1">
              <a:lnSpc>
                <a:spcPct val="100000"/>
              </a:lnSpc>
              <a:spcBef>
                <a:spcPts val="0"/>
              </a:spcBef>
              <a:spcAft>
                <a:spcPct val="0"/>
              </a:spcAft>
              <a:buFont typeface="Arial" panose="020B0604020202090204" pitchFamily="34" charset="0"/>
              <a:buNone/>
              <a:defRPr sz="3200" kern="1200">
                <a:solidFill>
                  <a:schemeClr val="tx1">
                    <a:lumMod val="85000"/>
                    <a:lumOff val="15000"/>
                  </a:schemeClr>
                </a:solidFill>
                <a:latin typeface="方正清刻本悦宋简体" panose="02000000000000000000" charset="-122"/>
                <a:ea typeface="方正清刻本悦宋简体" panose="02000000000000000000" charset="-122"/>
                <a:cs typeface="+mn-cs"/>
              </a:defRPr>
            </a:lvl1pPr>
            <a:lvl2pPr marL="457200" indent="0" algn="l" rtl="0" fontAlgn="base">
              <a:lnSpc>
                <a:spcPct val="90000"/>
              </a:lnSpc>
              <a:spcBef>
                <a:spcPts val="500"/>
              </a:spcBef>
              <a:spcAft>
                <a:spcPct val="0"/>
              </a:spcAft>
              <a:buFont typeface="Arial" panose="020B0604020202090204" pitchFamily="34" charset="0"/>
              <a:buNone/>
              <a:defRPr sz="2400" kern="1200">
                <a:solidFill>
                  <a:schemeClr val="tx1"/>
                </a:solidFill>
                <a:latin typeface="+mn-lt"/>
                <a:ea typeface="+mn-ea"/>
                <a:cs typeface="+mn-cs"/>
              </a:defRPr>
            </a:lvl2pPr>
            <a:lvl3pPr marL="914400" indent="0" algn="l" rtl="0" fontAlgn="base">
              <a:lnSpc>
                <a:spcPct val="90000"/>
              </a:lnSpc>
              <a:spcBef>
                <a:spcPts val="500"/>
              </a:spcBef>
              <a:spcAft>
                <a:spcPct val="0"/>
              </a:spcAft>
              <a:buFont typeface="Arial" panose="020B0604020202090204" pitchFamily="34" charset="0"/>
              <a:buNone/>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en-US" altLang="zh-CN"/>
              <a:t>2.5.1 </a:t>
            </a:r>
            <a:r>
              <a:rPr lang="zh-CN" altLang="en-US"/>
              <a:t>组织承诺</a:t>
            </a:r>
            <a:endParaRPr lang="zh-CN" altLang="en-US"/>
          </a:p>
        </p:txBody>
      </p:sp>
      <p:sp>
        <p:nvSpPr>
          <p:cNvPr id="3" name="文本框 2"/>
          <p:cNvSpPr txBox="1"/>
          <p:nvPr/>
        </p:nvSpPr>
        <p:spPr>
          <a:xfrm>
            <a:off x="-3810" y="-635"/>
            <a:ext cx="2540000" cy="368300"/>
          </a:xfrm>
          <a:prstGeom prst="rect">
            <a:avLst/>
          </a:prstGeom>
          <a:noFill/>
        </p:spPr>
        <p:txBody>
          <a:bodyPr wrap="square" rtlCol="0" anchor="t">
            <a:spAutoFit/>
          </a:bodyPr>
          <a:p>
            <a:r>
              <a:rPr lang="zh-CN" altLang="en-US"/>
              <a:t>2.5.1.3 建立组织承诺</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6802" name="组合 1"/>
          <p:cNvGrpSpPr/>
          <p:nvPr/>
        </p:nvGrpSpPr>
        <p:grpSpPr>
          <a:xfrm>
            <a:off x="9479280" y="184150"/>
            <a:ext cx="2693035" cy="901700"/>
            <a:chOff x="4492925" y="3147752"/>
            <a:chExt cx="4141683" cy="1144774"/>
          </a:xfrm>
        </p:grpSpPr>
        <p:sp>
          <p:nvSpPr>
            <p:cNvPr id="22" name="圆角矩形 11"/>
            <p:cNvSpPr/>
            <p:nvPr/>
          </p:nvSpPr>
          <p:spPr>
            <a:xfrm>
              <a:off x="4492925" y="3567608"/>
              <a:ext cx="1838904" cy="348823"/>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知觉与行为</a:t>
              </a:r>
              <a:endPar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76804" name="组合 46"/>
            <p:cNvGrpSpPr/>
            <p:nvPr/>
          </p:nvGrpSpPr>
          <p:grpSpPr>
            <a:xfrm>
              <a:off x="6332185" y="3147752"/>
              <a:ext cx="2302423" cy="1144774"/>
              <a:chOff x="5937653" y="1085215"/>
              <a:chExt cx="3512417" cy="1510665"/>
            </a:xfrm>
          </p:grpSpPr>
          <p:cxnSp>
            <p:nvCxnSpPr>
              <p:cNvPr id="76805" name="直接箭头连接符 33"/>
              <p:cNvCxnSpPr/>
              <p:nvPr/>
            </p:nvCxnSpPr>
            <p:spPr>
              <a:xfrm rot="-5400000">
                <a:off x="6314162" y="1694869"/>
                <a:ext cx="0" cy="341570"/>
              </a:xfrm>
              <a:prstGeom prst="straightConnector1">
                <a:avLst/>
              </a:prstGeom>
              <a:ln w="6350" cap="flat" cmpd="sng">
                <a:solidFill>
                  <a:srgbClr val="0D0D0D"/>
                </a:solidFill>
                <a:prstDash val="solid"/>
                <a:bevel/>
                <a:headEnd type="none" w="med" len="med"/>
                <a:tailEnd type="arrow" w="med" len="med"/>
              </a:ln>
            </p:spPr>
          </p:cxnSp>
          <p:sp>
            <p:nvSpPr>
              <p:cNvPr id="49" name="直接连接符 31"/>
              <p:cNvSpPr>
                <a:spLocks noChangeShapeType="1"/>
              </p:cNvSpPr>
              <p:nvPr/>
            </p:nvSpPr>
            <p:spPr bwMode="auto">
              <a:xfrm rot="16200000" flipV="1">
                <a:off x="5555703" y="1800518"/>
                <a:ext cx="1194723" cy="19380"/>
              </a:xfrm>
              <a:prstGeom prst="line">
                <a:avLst/>
              </a:prstGeom>
              <a:noFill/>
              <a:ln w="6350">
                <a:solidFill>
                  <a:schemeClr val="tx1">
                    <a:lumMod val="95000"/>
                    <a:lumOff val="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cs"/>
                </a:endParaRPr>
              </a:p>
            </p:txBody>
          </p:sp>
          <p:cxnSp>
            <p:nvCxnSpPr>
              <p:cNvPr id="76807" name="直接箭头连接符 50"/>
              <p:cNvCxnSpPr/>
              <p:nvPr/>
            </p:nvCxnSpPr>
            <p:spPr>
              <a:xfrm rot="-5400000">
                <a:off x="6315371" y="2254952"/>
                <a:ext cx="0" cy="305233"/>
              </a:xfrm>
              <a:prstGeom prst="straightConnector1">
                <a:avLst/>
              </a:prstGeom>
              <a:ln w="6350" cap="flat" cmpd="sng">
                <a:solidFill>
                  <a:srgbClr val="0D0D0D"/>
                </a:solidFill>
                <a:prstDash val="solid"/>
                <a:bevel/>
                <a:headEnd type="none" w="med" len="med"/>
                <a:tailEnd type="arrow" w="med" len="med"/>
              </a:ln>
            </p:spPr>
          </p:cxnSp>
          <p:cxnSp>
            <p:nvCxnSpPr>
              <p:cNvPr id="52" name="直接连接符 51"/>
              <p:cNvCxnSpPr/>
              <p:nvPr/>
            </p:nvCxnSpPr>
            <p:spPr>
              <a:xfrm>
                <a:off x="5937464" y="1865655"/>
                <a:ext cx="261629" cy="0"/>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53" name="圆角矩形 21"/>
              <p:cNvSpPr/>
              <p:nvPr/>
            </p:nvSpPr>
            <p:spPr>
              <a:xfrm>
                <a:off x="6467989" y="1639683"/>
                <a:ext cx="2979659" cy="399636"/>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知觉偏差</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54" name="圆角矩形 23"/>
              <p:cNvSpPr/>
              <p:nvPr/>
            </p:nvSpPr>
            <p:spPr>
              <a:xfrm>
                <a:off x="6467989" y="2194152"/>
                <a:ext cx="2982081" cy="401728"/>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归因理论</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56" name="圆角矩形 1"/>
              <p:cNvSpPr/>
              <p:nvPr/>
            </p:nvSpPr>
            <p:spPr>
              <a:xfrm>
                <a:off x="6467989" y="1085215"/>
                <a:ext cx="2979659" cy="401728"/>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知觉的内涵</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76812" name="直接箭头连接符 33"/>
              <p:cNvCxnSpPr/>
              <p:nvPr/>
            </p:nvCxnSpPr>
            <p:spPr>
              <a:xfrm rot="-5400000">
                <a:off x="6314160" y="1069595"/>
                <a:ext cx="0" cy="428779"/>
              </a:xfrm>
              <a:prstGeom prst="straightConnector1">
                <a:avLst/>
              </a:prstGeom>
              <a:ln w="6350" cap="flat" cmpd="sng">
                <a:solidFill>
                  <a:srgbClr val="0D0D0D"/>
                </a:solidFill>
                <a:prstDash val="solid"/>
                <a:bevel/>
                <a:headEnd type="none" w="med" len="med"/>
                <a:tailEnd type="arrow" w="med" len="med"/>
              </a:ln>
            </p:spPr>
          </p:cxnSp>
        </p:grpSp>
      </p:grpSp>
      <p:sp>
        <p:nvSpPr>
          <p:cNvPr id="76813" name="文本框 49"/>
          <p:cNvSpPr txBox="1"/>
          <p:nvPr/>
        </p:nvSpPr>
        <p:spPr>
          <a:xfrm>
            <a:off x="1654175" y="1371600"/>
            <a:ext cx="9848215" cy="3322955"/>
          </a:xfrm>
          <a:prstGeom prst="rect">
            <a:avLst/>
          </a:prstGeom>
          <a:noFill/>
          <a:ln w="28575">
            <a:noFill/>
          </a:ln>
        </p:spPr>
        <p:txBody>
          <a:bodyPr wrap="square" anchor="t">
            <a:spAutoFit/>
          </a:bodyPr>
          <a:p>
            <a:pPr>
              <a:lnSpc>
                <a:spcPct val="150000"/>
              </a:lnSpc>
              <a:buFont typeface="Wingdings" panose="05000000000000000000" charset="0"/>
            </a:pPr>
            <a:r>
              <a:rPr lang="zh-CN" altLang="en-US" sz="2800" b="1" dirty="0">
                <a:latin typeface="华文楷体" panose="02010600040101010101" pitchFamily="2" charset="-122"/>
                <a:ea typeface="华文楷体" panose="02010600040101010101" pitchFamily="2" charset="-122"/>
              </a:rPr>
              <a:t>知觉的特征：</a:t>
            </a:r>
            <a:endParaRPr lang="zh-CN" altLang="en-US" sz="2800" b="1" dirty="0">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
            </a:pPr>
            <a:r>
              <a:rPr lang="zh-CN" altLang="en-US" sz="2400" b="1" u="sng" dirty="0">
                <a:solidFill>
                  <a:srgbClr val="FF0000"/>
                </a:solidFill>
                <a:latin typeface="华文楷体" panose="02010600040101010101" pitchFamily="2" charset="-122"/>
                <a:ea typeface="华文楷体" panose="02010600040101010101" pitchFamily="2" charset="-122"/>
              </a:rPr>
              <a:t>选择性</a:t>
            </a:r>
            <a:r>
              <a:rPr lang="zh-CN" altLang="en-US" sz="2400" dirty="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a:p>
            <a:pPr>
              <a:lnSpc>
                <a:spcPct val="150000"/>
              </a:lnSpc>
              <a:buFont typeface="Wingdings" panose="05000000000000000000" charset="0"/>
            </a:pPr>
            <a:r>
              <a:rPr lang="zh-CN" altLang="en-US" sz="2000" dirty="0">
                <a:latin typeface="华文楷体" panose="02010600040101010101" pitchFamily="2" charset="-122"/>
                <a:ea typeface="华文楷体" panose="02010600040101010101" pitchFamily="2" charset="-122"/>
              </a:rPr>
              <a:t>     是指个体根据兴趣和需要，有意识地</a:t>
            </a:r>
            <a:r>
              <a:rPr lang="zh-CN" altLang="en-US" sz="2000" b="1" u="sng" dirty="0">
                <a:latin typeface="华文楷体" panose="02010600040101010101" pitchFamily="2" charset="-122"/>
                <a:ea typeface="华文楷体" panose="02010600040101010101" pitchFamily="2" charset="-122"/>
              </a:rPr>
              <a:t>把知觉对象优先从背景中区分出来</a:t>
            </a:r>
            <a:r>
              <a:rPr lang="zh-CN" altLang="en-US" sz="2000" dirty="0">
                <a:latin typeface="华文楷体" panose="02010600040101010101" pitchFamily="2" charset="-122"/>
                <a:ea typeface="华文楷体" panose="02010600040101010101" pitchFamily="2" charset="-122"/>
              </a:rPr>
              <a:t>并进行组织、加工、整合的特于性。</a:t>
            </a:r>
            <a:endParaRPr lang="zh-CN" altLang="en-US" sz="2400" dirty="0">
              <a:latin typeface="华文楷体" panose="02010600040101010101" pitchFamily="2" charset="-122"/>
              <a:ea typeface="华文楷体" panose="02010600040101010101" pitchFamily="2" charset="-122"/>
            </a:endParaRPr>
          </a:p>
          <a:p>
            <a:pPr>
              <a:lnSpc>
                <a:spcPct val="150000"/>
              </a:lnSpc>
              <a:buFont typeface="Wingdings" panose="05000000000000000000" charset="0"/>
            </a:pPr>
            <a:endParaRPr lang="zh-CN" altLang="en-US" sz="2400" dirty="0">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pPr>
            <a:endParaRPr lang="zh-CN" altLang="en-US" sz="2400" dirty="0">
              <a:latin typeface="华文楷体" panose="02010600040101010101" pitchFamily="2" charset="-122"/>
              <a:ea typeface="华文楷体" panose="02010600040101010101" pitchFamily="2" charset="-122"/>
            </a:endParaRPr>
          </a:p>
        </p:txBody>
      </p:sp>
      <p:sp>
        <p:nvSpPr>
          <p:cNvPr id="5" name="文本占位符 2"/>
          <p:cNvSpPr>
            <a:spLocks noGrp="1"/>
          </p:cNvSpPr>
          <p:nvPr>
            <p:ph type="body" idx="13"/>
          </p:nvPr>
        </p:nvSpPr>
        <p:spPr>
          <a:xfrm>
            <a:off x="1082675" y="269875"/>
            <a:ext cx="6973888" cy="815975"/>
          </a:xfrm>
          <a:noFill/>
          <a:ln>
            <a:noFill/>
          </a:ln>
        </p:spPr>
        <p:txBody>
          <a:bodyPr lIns="91440" tIns="45720" rIns="91440" bIns="45720" anchor="t">
            <a:normAutofit/>
          </a:bodyPr>
          <a:p>
            <a:pPr fontAlgn="base">
              <a:spcBef>
                <a:spcPct val="0"/>
              </a:spcBef>
            </a:pPr>
            <a:r>
              <a:rPr lang="en-US" altLang="zh-CN" kern="1200" dirty="0">
                <a:solidFill>
                  <a:schemeClr val="tx1">
                    <a:lumMod val="85000"/>
                    <a:lumOff val="15000"/>
                  </a:schemeClr>
                </a:solidFill>
                <a:cs typeface="+mn-cs"/>
              </a:rPr>
              <a:t>2.3.1 </a:t>
            </a:r>
            <a:r>
              <a:rPr lang="zh-CN" altLang="en-US" kern="1200" dirty="0">
                <a:solidFill>
                  <a:schemeClr val="tx1">
                    <a:lumMod val="85000"/>
                    <a:lumOff val="15000"/>
                  </a:schemeClr>
                </a:solidFill>
                <a:cs typeface="+mn-cs"/>
              </a:rPr>
              <a:t>知觉和社会知觉的内涵与特征</a:t>
            </a:r>
            <a:endParaRPr lang="zh-CN" altLang="en-US" kern="1200" dirty="0">
              <a:solidFill>
                <a:schemeClr val="tx1">
                  <a:lumMod val="85000"/>
                  <a:lumOff val="15000"/>
                </a:schemeClr>
              </a:solidFill>
              <a:cs typeface="+mn-cs"/>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7" name="文本占位符 2"/>
          <p:cNvSpPr>
            <a:spLocks noGrp="1"/>
          </p:cNvSpPr>
          <p:nvPr>
            <p:ph type="body" idx="13"/>
          </p:nvPr>
        </p:nvSpPr>
        <p:spPr bwMode="auto">
          <a:xfrm>
            <a:off x="1082675" y="269875"/>
            <a:ext cx="6973888" cy="815975"/>
          </a:xfrm>
          <a:noFill/>
          <a:extLst>
            <a:ext uri="{909E8E84-426E-40DD-AFC4-6F175D3DCCD1}">
              <a14:hiddenFill xmlns:a14="http://schemas.microsoft.com/office/drawing/2010/main">
                <a:solidFill>
                  <a:srgbClr val="FFFFFF"/>
                </a:solidFill>
              </a14:hiddenFill>
            </a:ext>
          </a:extLst>
        </p:spPr>
        <p:txBody>
          <a:bodyPr lIns="91440" tIns="45720" rIns="91440" bIns="45720" anchor="t"/>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defTabSz="914400">
              <a:buClrTx/>
              <a:buSzTx/>
              <a:buFontTx/>
              <a:defRPr/>
            </a:pPr>
            <a:r>
              <a:rPr lang="en-US" altLang="zh-CN" sz="36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知识框架</a:t>
            </a:r>
            <a:endParaRPr lang="en-US" altLang="zh-CN" sz="36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grpSp>
        <p:nvGrpSpPr>
          <p:cNvPr id="152578" name="组合 4"/>
          <p:cNvGrpSpPr/>
          <p:nvPr/>
        </p:nvGrpSpPr>
        <p:grpSpPr>
          <a:xfrm>
            <a:off x="549275" y="1127125"/>
            <a:ext cx="5672138" cy="4805363"/>
            <a:chOff x="831495" y="537991"/>
            <a:chExt cx="6790613" cy="5106054"/>
          </a:xfrm>
        </p:grpSpPr>
        <p:grpSp>
          <p:nvGrpSpPr>
            <p:cNvPr id="152579" name="组合 3"/>
            <p:cNvGrpSpPr/>
            <p:nvPr/>
          </p:nvGrpSpPr>
          <p:grpSpPr>
            <a:xfrm>
              <a:off x="831495" y="537991"/>
              <a:ext cx="6790613" cy="5106054"/>
              <a:chOff x="763880" y="537991"/>
              <a:chExt cx="8114378" cy="5106054"/>
            </a:xfrm>
          </p:grpSpPr>
          <p:grpSp>
            <p:nvGrpSpPr>
              <p:cNvPr id="152580" name="组合 8"/>
              <p:cNvGrpSpPr/>
              <p:nvPr/>
            </p:nvGrpSpPr>
            <p:grpSpPr>
              <a:xfrm>
                <a:off x="763880" y="537991"/>
                <a:ext cx="8105395" cy="5106054"/>
                <a:chOff x="1400273" y="888071"/>
                <a:chExt cx="8195945" cy="4772660"/>
              </a:xfrm>
            </p:grpSpPr>
            <p:cxnSp>
              <p:nvCxnSpPr>
                <p:cNvPr id="7" name="曲线连接符 6"/>
                <p:cNvCxnSpPr>
                  <a:stCxn id="27" idx="3"/>
                  <a:endCxn id="8" idx="1"/>
                </p:cNvCxnSpPr>
                <p:nvPr/>
              </p:nvCxnSpPr>
              <p:spPr>
                <a:xfrm flipV="1">
                  <a:off x="4412713" y="1064918"/>
                  <a:ext cx="758825" cy="2493645"/>
                </a:xfrm>
                <a:prstGeom prst="curvedConnector3">
                  <a:avLst>
                    <a:gd name="adj1" fmla="val 50000"/>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152582" name="组合 13"/>
                <p:cNvGrpSpPr/>
                <p:nvPr/>
              </p:nvGrpSpPr>
              <p:grpSpPr>
                <a:xfrm>
                  <a:off x="1400273" y="888071"/>
                  <a:ext cx="8195945" cy="4772660"/>
                  <a:chOff x="637" y="1378"/>
                  <a:chExt cx="12907" cy="7516"/>
                </a:xfrm>
              </p:grpSpPr>
              <p:sp>
                <p:nvSpPr>
                  <p:cNvPr id="27" name="圆角矩形 26"/>
                  <p:cNvSpPr/>
                  <p:nvPr/>
                </p:nvSpPr>
                <p:spPr>
                  <a:xfrm>
                    <a:off x="637" y="4983"/>
                    <a:ext cx="4744" cy="120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ts val="3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第二章  </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a:p>
                    <a:pPr marL="0" marR="0" lvl="0" indent="0" algn="ctr" defTabSz="914400" rtl="0" eaLnBrk="1" fontAlgn="auto" latinLnBrk="0" hangingPunct="1">
                      <a:lnSpc>
                        <a:spcPts val="3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个性心理与行为</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43" name="圆角矩形 42"/>
                  <p:cNvSpPr/>
                  <p:nvPr/>
                </p:nvSpPr>
                <p:spPr>
                  <a:xfrm>
                    <a:off x="6453" y="3234"/>
                    <a:ext cx="6918" cy="557"/>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价值观、态度与行为</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8" name="圆角矩形 7"/>
                  <p:cNvSpPr/>
                  <p:nvPr/>
                </p:nvSpPr>
                <p:spPr>
                  <a:xfrm>
                    <a:off x="6576" y="1378"/>
                    <a:ext cx="6918" cy="557"/>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需要、动机与行为</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10" name="曲线连接符 9"/>
                  <p:cNvCxnSpPr>
                    <a:stCxn id="27" idx="3"/>
                    <a:endCxn id="43" idx="1"/>
                  </p:cNvCxnSpPr>
                  <p:nvPr/>
                </p:nvCxnSpPr>
                <p:spPr>
                  <a:xfrm flipV="1">
                    <a:off x="5381" y="3512"/>
                    <a:ext cx="1072" cy="2071"/>
                  </a:xfrm>
                  <a:prstGeom prst="curvedConnector3">
                    <a:avLst>
                      <a:gd name="adj1" fmla="val 50000"/>
                    </a:avLst>
                  </a:prstGeom>
                  <a:noFill/>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6626" y="8402"/>
                    <a:ext cx="6918" cy="492"/>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组织承诺与组织公民行为</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13" name="曲线连接符 12"/>
                  <p:cNvCxnSpPr>
                    <a:stCxn id="27" idx="3"/>
                    <a:endCxn id="12" idx="1"/>
                  </p:cNvCxnSpPr>
                  <p:nvPr/>
                </p:nvCxnSpPr>
                <p:spPr>
                  <a:xfrm>
                    <a:off x="5381" y="5583"/>
                    <a:ext cx="1245" cy="3065"/>
                  </a:xfrm>
                  <a:prstGeom prst="curvedConnector3">
                    <a:avLst>
                      <a:gd name="adj1" fmla="val 50000"/>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sp>
            <p:nvSpPr>
              <p:cNvPr id="22" name="圆角矩形 11"/>
              <p:cNvSpPr/>
              <p:nvPr/>
            </p:nvSpPr>
            <p:spPr>
              <a:xfrm>
                <a:off x="4465845" y="2783533"/>
                <a:ext cx="4344121" cy="40687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知觉与行为</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23" name="曲线连接符 12"/>
              <p:cNvCxnSpPr>
                <a:stCxn id="27" idx="3"/>
                <a:endCxn id="22" idx="1"/>
              </p:cNvCxnSpPr>
              <p:nvPr/>
            </p:nvCxnSpPr>
            <p:spPr>
              <a:xfrm flipV="1">
                <a:off x="3743038" y="2986968"/>
                <a:ext cx="722807" cy="408063"/>
              </a:xfrm>
              <a:prstGeom prst="curvedConnector3">
                <a:avLst>
                  <a:gd name="adj1" fmla="val 50000"/>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4" name="圆角矩形 11"/>
              <p:cNvSpPr/>
              <p:nvPr/>
            </p:nvSpPr>
            <p:spPr>
              <a:xfrm>
                <a:off x="4534137" y="4148054"/>
                <a:ext cx="4344121" cy="375683"/>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个性与行为</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cxnSp>
          <p:nvCxnSpPr>
            <p:cNvPr id="25" name="曲线连接符 12"/>
            <p:cNvCxnSpPr>
              <a:stCxn id="27" idx="3"/>
              <a:endCxn id="24" idx="1"/>
            </p:cNvCxnSpPr>
            <p:nvPr/>
          </p:nvCxnSpPr>
          <p:spPr>
            <a:xfrm>
              <a:off x="3324639" y="3395030"/>
              <a:ext cx="662041" cy="940866"/>
            </a:xfrm>
            <a:prstGeom prst="curvedConnector3">
              <a:avLst>
                <a:gd name="adj1" fmla="val 50000"/>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152593" name="组合 5"/>
          <p:cNvGrpSpPr/>
          <p:nvPr/>
        </p:nvGrpSpPr>
        <p:grpSpPr>
          <a:xfrm>
            <a:off x="6202363" y="612775"/>
            <a:ext cx="2354262" cy="1185863"/>
            <a:chOff x="5679202" y="1085215"/>
            <a:chExt cx="3783492" cy="2088831"/>
          </a:xfrm>
        </p:grpSpPr>
        <p:cxnSp>
          <p:nvCxnSpPr>
            <p:cNvPr id="152594" name="直接箭头连接符 33"/>
            <p:cNvCxnSpPr>
              <a:stCxn id="27" idx="3"/>
              <a:endCxn id="24" idx="1"/>
            </p:cNvCxnSpPr>
            <p:nvPr/>
          </p:nvCxnSpPr>
          <p:spPr>
            <a:xfrm rot="-5400000">
              <a:off x="6315023" y="1695351"/>
              <a:ext cx="0" cy="340058"/>
            </a:xfrm>
            <a:prstGeom prst="straightConnector1">
              <a:avLst/>
            </a:prstGeom>
            <a:ln w="6350" cap="flat" cmpd="sng">
              <a:solidFill>
                <a:srgbClr val="262626"/>
              </a:solidFill>
              <a:prstDash val="solid"/>
              <a:bevel/>
              <a:headEnd type="none" w="med" len="med"/>
              <a:tailEnd type="arrow" w="med" len="med"/>
            </a:ln>
          </p:spPr>
        </p:cxnSp>
        <p:sp>
          <p:nvSpPr>
            <p:cNvPr id="20" name="直接连接符 31"/>
            <p:cNvSpPr>
              <a:spLocks noChangeShapeType="1"/>
            </p:cNvSpPr>
            <p:nvPr/>
          </p:nvSpPr>
          <p:spPr bwMode="auto">
            <a:xfrm rot="16200000" flipV="1">
              <a:off x="5265559" y="2093278"/>
              <a:ext cx="1758869" cy="0"/>
            </a:xfrm>
            <a:prstGeom prst="line">
              <a:avLst/>
            </a:prstGeom>
            <a:noFill/>
            <a:ln w="6350">
              <a:solidFill>
                <a:schemeClr val="tx1">
                  <a:lumMod val="85000"/>
                  <a:lumOff val="1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lumMod val="95000"/>
                    <a:lumOff val="5000"/>
                  </a:schemeClr>
                </a:solidFill>
                <a:effectLst/>
                <a:uLnTx/>
                <a:uFillTx/>
                <a:latin typeface="+mn-lt"/>
                <a:ea typeface="+mn-ea"/>
                <a:cs typeface="+mn-cs"/>
              </a:endParaRPr>
            </a:p>
          </p:txBody>
        </p:sp>
        <p:cxnSp>
          <p:nvCxnSpPr>
            <p:cNvPr id="152596" name="直接箭头连接符 33"/>
            <p:cNvCxnSpPr>
              <a:stCxn id="27" idx="3"/>
              <a:endCxn id="24" idx="1"/>
            </p:cNvCxnSpPr>
            <p:nvPr/>
          </p:nvCxnSpPr>
          <p:spPr>
            <a:xfrm rot="-5400000">
              <a:off x="6315023" y="2822624"/>
              <a:ext cx="0" cy="305766"/>
            </a:xfrm>
            <a:prstGeom prst="straightConnector1">
              <a:avLst/>
            </a:prstGeom>
            <a:ln w="6350" cap="flat" cmpd="sng">
              <a:solidFill>
                <a:srgbClr val="262626"/>
              </a:solidFill>
              <a:prstDash val="solid"/>
              <a:bevel/>
              <a:headEnd type="none" w="med" len="med"/>
              <a:tailEnd type="arrow" w="med" len="med"/>
            </a:ln>
          </p:spPr>
        </p:cxnSp>
        <p:cxnSp>
          <p:nvCxnSpPr>
            <p:cNvPr id="152597" name="直接箭头连接符 25"/>
            <p:cNvCxnSpPr>
              <a:stCxn id="27" idx="3"/>
              <a:endCxn id="24" idx="1"/>
            </p:cNvCxnSpPr>
            <p:nvPr/>
          </p:nvCxnSpPr>
          <p:spPr>
            <a:xfrm rot="-5400000">
              <a:off x="6315023" y="2254978"/>
              <a:ext cx="0" cy="305766"/>
            </a:xfrm>
            <a:prstGeom prst="straightConnector1">
              <a:avLst/>
            </a:prstGeom>
            <a:ln w="6350" cap="flat" cmpd="sng">
              <a:solidFill>
                <a:srgbClr val="262626"/>
              </a:solidFill>
              <a:prstDash val="solid"/>
              <a:bevel/>
              <a:headEnd type="none" w="med" len="med"/>
              <a:tailEnd type="arrow" w="med" len="med"/>
            </a:ln>
          </p:spPr>
        </p:cxnSp>
        <p:cxnSp>
          <p:nvCxnSpPr>
            <p:cNvPr id="28" name="直接连接符 27"/>
            <p:cNvCxnSpPr>
              <a:stCxn id="27" idx="3"/>
              <a:endCxn id="24" idx="1"/>
            </p:cNvCxnSpPr>
            <p:nvPr/>
          </p:nvCxnSpPr>
          <p:spPr>
            <a:xfrm>
              <a:off x="5679202" y="2198139"/>
              <a:ext cx="482937" cy="0"/>
            </a:xfrm>
            <a:prstGeom prst="line">
              <a:avLst/>
            </a:prstGeom>
            <a:no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9" name="圆角矩形 21"/>
            <p:cNvSpPr/>
            <p:nvPr/>
          </p:nvSpPr>
          <p:spPr>
            <a:xfrm>
              <a:off x="6467906" y="1638881"/>
              <a:ext cx="2980499" cy="402666"/>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需要与动机的区别</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30" name="圆角矩形 23"/>
            <p:cNvSpPr/>
            <p:nvPr/>
          </p:nvSpPr>
          <p:spPr>
            <a:xfrm>
              <a:off x="6467906" y="2195344"/>
              <a:ext cx="2983358" cy="399869"/>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需要的特点</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31" name="圆角矩形 24"/>
            <p:cNvSpPr/>
            <p:nvPr/>
          </p:nvSpPr>
          <p:spPr>
            <a:xfrm>
              <a:off x="6485052" y="2774175"/>
              <a:ext cx="2977642" cy="399871"/>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动机的三种机能</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32" name="圆角矩形 1"/>
            <p:cNvSpPr/>
            <p:nvPr/>
          </p:nvSpPr>
          <p:spPr>
            <a:xfrm>
              <a:off x="6467906" y="1085215"/>
              <a:ext cx="2977642" cy="399871"/>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需要与动机的概念</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152603" name="直接箭头连接符 33"/>
            <p:cNvCxnSpPr>
              <a:stCxn id="27" idx="3"/>
              <a:endCxn id="24" idx="1"/>
            </p:cNvCxnSpPr>
            <p:nvPr/>
          </p:nvCxnSpPr>
          <p:spPr>
            <a:xfrm rot="-5400000">
              <a:off x="6313592" y="1069429"/>
              <a:ext cx="0" cy="428643"/>
            </a:xfrm>
            <a:prstGeom prst="straightConnector1">
              <a:avLst/>
            </a:prstGeom>
            <a:ln w="6350" cap="flat" cmpd="sng">
              <a:solidFill>
                <a:srgbClr val="262626"/>
              </a:solidFill>
              <a:prstDash val="solid"/>
              <a:bevel/>
              <a:headEnd type="none" w="med" len="med"/>
              <a:tailEnd type="arrow" w="med" len="med"/>
            </a:ln>
          </p:spPr>
        </p:cxnSp>
      </p:grpSp>
      <p:grpSp>
        <p:nvGrpSpPr>
          <p:cNvPr id="152604" name="组合 33"/>
          <p:cNvGrpSpPr/>
          <p:nvPr/>
        </p:nvGrpSpPr>
        <p:grpSpPr>
          <a:xfrm>
            <a:off x="6157913" y="1839913"/>
            <a:ext cx="2371725" cy="1163637"/>
            <a:chOff x="5924888" y="1085215"/>
            <a:chExt cx="3525182" cy="2090420"/>
          </a:xfrm>
        </p:grpSpPr>
        <p:cxnSp>
          <p:nvCxnSpPr>
            <p:cNvPr id="152605" name="直接箭头连接符 33"/>
            <p:cNvCxnSpPr>
              <a:stCxn id="27" idx="3"/>
              <a:endCxn id="24" idx="1"/>
            </p:cNvCxnSpPr>
            <p:nvPr/>
          </p:nvCxnSpPr>
          <p:spPr>
            <a:xfrm rot="-5400000">
              <a:off x="6314894" y="1692638"/>
              <a:ext cx="0" cy="342274"/>
            </a:xfrm>
            <a:prstGeom prst="straightConnector1">
              <a:avLst/>
            </a:prstGeom>
            <a:ln w="6350" cap="flat" cmpd="sng">
              <a:solidFill>
                <a:srgbClr val="262626"/>
              </a:solidFill>
              <a:prstDash val="solid"/>
              <a:bevel/>
              <a:headEnd type="none" w="med" len="med"/>
              <a:tailEnd type="arrow" w="med" len="med"/>
            </a:ln>
          </p:spPr>
        </p:cxnSp>
        <p:sp>
          <p:nvSpPr>
            <p:cNvPr id="36" name="直接连接符 31"/>
            <p:cNvSpPr>
              <a:spLocks noChangeShapeType="1"/>
            </p:cNvSpPr>
            <p:nvPr/>
          </p:nvSpPr>
          <p:spPr bwMode="auto">
            <a:xfrm rot="16200000" flipV="1">
              <a:off x="5263955" y="2093352"/>
              <a:ext cx="1759602" cy="0"/>
            </a:xfrm>
            <a:prstGeom prst="line">
              <a:avLst/>
            </a:prstGeom>
            <a:noFill/>
            <a:ln w="6350">
              <a:solidFill>
                <a:schemeClr val="tx1">
                  <a:lumMod val="85000"/>
                  <a:lumOff val="1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lumMod val="95000"/>
                    <a:lumOff val="5000"/>
                  </a:schemeClr>
                </a:solidFill>
                <a:effectLst/>
                <a:uLnTx/>
                <a:uFillTx/>
                <a:latin typeface="+mn-lt"/>
                <a:ea typeface="+mn-ea"/>
                <a:cs typeface="+mn-cs"/>
              </a:endParaRPr>
            </a:p>
          </p:txBody>
        </p:sp>
        <p:cxnSp>
          <p:nvCxnSpPr>
            <p:cNvPr id="152607" name="直接箭头连接符 33"/>
            <p:cNvCxnSpPr>
              <a:stCxn id="27" idx="3"/>
              <a:endCxn id="24" idx="1"/>
            </p:cNvCxnSpPr>
            <p:nvPr/>
          </p:nvCxnSpPr>
          <p:spPr>
            <a:xfrm rot="-5400000">
              <a:off x="6314894" y="2823493"/>
              <a:ext cx="0" cy="305020"/>
            </a:xfrm>
            <a:prstGeom prst="straightConnector1">
              <a:avLst/>
            </a:prstGeom>
            <a:ln w="6350" cap="flat" cmpd="sng">
              <a:solidFill>
                <a:srgbClr val="262626"/>
              </a:solidFill>
              <a:prstDash val="solid"/>
              <a:bevel/>
              <a:headEnd type="none" w="med" len="med"/>
              <a:tailEnd type="arrow" w="med" len="med"/>
            </a:ln>
          </p:spPr>
        </p:cxnSp>
        <p:cxnSp>
          <p:nvCxnSpPr>
            <p:cNvPr id="152608" name="直接箭头连接符 37"/>
            <p:cNvCxnSpPr>
              <a:stCxn id="27" idx="3"/>
              <a:endCxn id="24" idx="1"/>
            </p:cNvCxnSpPr>
            <p:nvPr/>
          </p:nvCxnSpPr>
          <p:spPr>
            <a:xfrm rot="-5400000">
              <a:off x="6314894" y="2255971"/>
              <a:ext cx="0" cy="305020"/>
            </a:xfrm>
            <a:prstGeom prst="straightConnector1">
              <a:avLst/>
            </a:prstGeom>
            <a:ln w="6350" cap="flat" cmpd="sng">
              <a:solidFill>
                <a:srgbClr val="262626"/>
              </a:solidFill>
              <a:prstDash val="solid"/>
              <a:bevel/>
              <a:headEnd type="none" w="med" len="med"/>
              <a:tailEnd type="arrow" w="med" len="med"/>
            </a:ln>
          </p:spPr>
        </p:cxnSp>
        <p:cxnSp>
          <p:nvCxnSpPr>
            <p:cNvPr id="39" name="直接连接符 38"/>
            <p:cNvCxnSpPr>
              <a:stCxn id="27" idx="3"/>
              <a:endCxn id="24" idx="1"/>
            </p:cNvCxnSpPr>
            <p:nvPr/>
          </p:nvCxnSpPr>
          <p:spPr>
            <a:xfrm>
              <a:off x="5924888" y="2174629"/>
              <a:ext cx="260780" cy="0"/>
            </a:xfrm>
            <a:prstGeom prst="line">
              <a:avLst/>
            </a:prstGeom>
            <a:no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0" name="圆角矩形 21"/>
            <p:cNvSpPr/>
            <p:nvPr/>
          </p:nvSpPr>
          <p:spPr>
            <a:xfrm>
              <a:off x="6467404" y="1638477"/>
              <a:ext cx="2980339" cy="402114"/>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态度</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41" name="圆角矩形 23"/>
            <p:cNvSpPr/>
            <p:nvPr/>
          </p:nvSpPr>
          <p:spPr>
            <a:xfrm>
              <a:off x="6467404" y="2194592"/>
              <a:ext cx="2982666" cy="402112"/>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工作满意度</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42" name="圆角矩形 24"/>
            <p:cNvSpPr/>
            <p:nvPr/>
          </p:nvSpPr>
          <p:spPr>
            <a:xfrm>
              <a:off x="6467404" y="2776374"/>
              <a:ext cx="2978010" cy="399261"/>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工作满意度的影响因素</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44" name="圆角矩形 1"/>
            <p:cNvSpPr/>
            <p:nvPr/>
          </p:nvSpPr>
          <p:spPr>
            <a:xfrm>
              <a:off x="6467404" y="1085215"/>
              <a:ext cx="2978010" cy="399261"/>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价值观</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152614" name="直接箭头连接符 33"/>
            <p:cNvCxnSpPr>
              <a:stCxn id="27" idx="3"/>
              <a:endCxn id="24" idx="1"/>
            </p:cNvCxnSpPr>
            <p:nvPr/>
          </p:nvCxnSpPr>
          <p:spPr>
            <a:xfrm rot="-5400000">
              <a:off x="6313730" y="1070634"/>
              <a:ext cx="0" cy="428424"/>
            </a:xfrm>
            <a:prstGeom prst="straightConnector1">
              <a:avLst/>
            </a:prstGeom>
            <a:ln w="6350" cap="flat" cmpd="sng">
              <a:solidFill>
                <a:srgbClr val="262626"/>
              </a:solidFill>
              <a:prstDash val="solid"/>
              <a:bevel/>
              <a:headEnd type="none" w="med" len="med"/>
              <a:tailEnd type="arrow" w="med" len="med"/>
            </a:ln>
          </p:spPr>
        </p:cxnSp>
      </p:grpSp>
      <p:grpSp>
        <p:nvGrpSpPr>
          <p:cNvPr id="152615" name="组合 46"/>
          <p:cNvGrpSpPr/>
          <p:nvPr/>
        </p:nvGrpSpPr>
        <p:grpSpPr>
          <a:xfrm>
            <a:off x="6167438" y="3046413"/>
            <a:ext cx="2246312" cy="863600"/>
            <a:chOff x="5937653" y="1085215"/>
            <a:chExt cx="3512417" cy="1510665"/>
          </a:xfrm>
        </p:grpSpPr>
        <p:cxnSp>
          <p:nvCxnSpPr>
            <p:cNvPr id="152616" name="直接箭头连接符 33"/>
            <p:cNvCxnSpPr>
              <a:stCxn id="27" idx="3"/>
              <a:endCxn id="24" idx="1"/>
            </p:cNvCxnSpPr>
            <p:nvPr/>
          </p:nvCxnSpPr>
          <p:spPr>
            <a:xfrm rot="-5400000">
              <a:off x="6314097" y="1695895"/>
              <a:ext cx="0" cy="339285"/>
            </a:xfrm>
            <a:prstGeom prst="straightConnector1">
              <a:avLst/>
            </a:prstGeom>
            <a:ln w="6350" cap="flat" cmpd="sng">
              <a:solidFill>
                <a:srgbClr val="262626"/>
              </a:solidFill>
              <a:prstDash val="solid"/>
              <a:bevel/>
              <a:headEnd type="none" w="med" len="med"/>
              <a:tailEnd type="arrow" w="med" len="med"/>
            </a:ln>
          </p:spPr>
        </p:cxnSp>
        <p:sp>
          <p:nvSpPr>
            <p:cNvPr id="49" name="直接连接符 31"/>
            <p:cNvSpPr>
              <a:spLocks noChangeShapeType="1"/>
            </p:cNvSpPr>
            <p:nvPr/>
          </p:nvSpPr>
          <p:spPr bwMode="auto">
            <a:xfrm rot="16200000" flipV="1">
              <a:off x="5557104" y="1800307"/>
              <a:ext cx="1194092" cy="19388"/>
            </a:xfrm>
            <a:prstGeom prst="line">
              <a:avLst/>
            </a:prstGeom>
            <a:noFill/>
            <a:ln w="6350">
              <a:solidFill>
                <a:schemeClr val="tx1">
                  <a:lumMod val="85000"/>
                  <a:lumOff val="1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lumMod val="95000"/>
                    <a:lumOff val="5000"/>
                  </a:schemeClr>
                </a:solidFill>
                <a:effectLst/>
                <a:uLnTx/>
                <a:uFillTx/>
                <a:latin typeface="+mn-lt"/>
                <a:ea typeface="+mn-ea"/>
                <a:cs typeface="+mn-cs"/>
              </a:endParaRPr>
            </a:p>
          </p:txBody>
        </p:sp>
        <p:cxnSp>
          <p:nvCxnSpPr>
            <p:cNvPr id="152618" name="直接箭头连接符 50"/>
            <p:cNvCxnSpPr>
              <a:stCxn id="27" idx="3"/>
              <a:endCxn id="24" idx="1"/>
            </p:cNvCxnSpPr>
            <p:nvPr/>
          </p:nvCxnSpPr>
          <p:spPr>
            <a:xfrm rot="-5400000">
              <a:off x="6315716" y="2255175"/>
              <a:ext cx="0" cy="303742"/>
            </a:xfrm>
            <a:prstGeom prst="straightConnector1">
              <a:avLst/>
            </a:prstGeom>
            <a:ln w="6350" cap="flat" cmpd="sng">
              <a:solidFill>
                <a:srgbClr val="262626"/>
              </a:solidFill>
              <a:prstDash val="solid"/>
              <a:bevel/>
              <a:headEnd type="none" w="med" len="med"/>
              <a:tailEnd type="arrow" w="med" len="med"/>
            </a:ln>
          </p:spPr>
        </p:cxnSp>
        <p:cxnSp>
          <p:nvCxnSpPr>
            <p:cNvPr id="52" name="直接连接符 51"/>
            <p:cNvCxnSpPr>
              <a:stCxn id="27" idx="3"/>
              <a:endCxn id="24" idx="1"/>
            </p:cNvCxnSpPr>
            <p:nvPr/>
          </p:nvCxnSpPr>
          <p:spPr>
            <a:xfrm>
              <a:off x="5937653" y="1865539"/>
              <a:ext cx="261734" cy="0"/>
            </a:xfrm>
            <a:prstGeom prst="line">
              <a:avLst/>
            </a:prstGeom>
            <a:no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3" name="圆角矩形 21"/>
            <p:cNvSpPr/>
            <p:nvPr/>
          </p:nvSpPr>
          <p:spPr>
            <a:xfrm>
              <a:off x="6467585" y="1640607"/>
              <a:ext cx="2979254" cy="399882"/>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知觉偏差</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54" name="圆角矩形 23"/>
            <p:cNvSpPr/>
            <p:nvPr/>
          </p:nvSpPr>
          <p:spPr>
            <a:xfrm>
              <a:off x="6467585" y="2195998"/>
              <a:ext cx="2982485" cy="399882"/>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归因理论</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56" name="圆角矩形 1"/>
            <p:cNvSpPr/>
            <p:nvPr/>
          </p:nvSpPr>
          <p:spPr>
            <a:xfrm>
              <a:off x="6467585" y="1085215"/>
              <a:ext cx="2979254" cy="399882"/>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知觉的内涵</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152623" name="直接箭头连接符 33"/>
            <p:cNvCxnSpPr>
              <a:stCxn id="27" idx="3"/>
              <a:endCxn id="24" idx="1"/>
            </p:cNvCxnSpPr>
            <p:nvPr/>
          </p:nvCxnSpPr>
          <p:spPr>
            <a:xfrm rot="-5400000">
              <a:off x="6314097" y="1070273"/>
              <a:ext cx="0" cy="429761"/>
            </a:xfrm>
            <a:prstGeom prst="straightConnector1">
              <a:avLst/>
            </a:prstGeom>
            <a:ln w="6350" cap="flat" cmpd="sng">
              <a:solidFill>
                <a:srgbClr val="262626"/>
              </a:solidFill>
              <a:prstDash val="solid"/>
              <a:bevel/>
              <a:headEnd type="none" w="med" len="med"/>
              <a:tailEnd type="arrow" w="med" len="med"/>
            </a:ln>
          </p:spPr>
        </p:cxnSp>
      </p:grpSp>
      <p:grpSp>
        <p:nvGrpSpPr>
          <p:cNvPr id="152624" name="组合 1"/>
          <p:cNvGrpSpPr/>
          <p:nvPr/>
        </p:nvGrpSpPr>
        <p:grpSpPr>
          <a:xfrm>
            <a:off x="6229350" y="4000500"/>
            <a:ext cx="2301875" cy="1365250"/>
            <a:chOff x="6465456" y="4006115"/>
            <a:chExt cx="1863428" cy="1543424"/>
          </a:xfrm>
        </p:grpSpPr>
        <p:grpSp>
          <p:nvGrpSpPr>
            <p:cNvPr id="152625" name="组合 16"/>
            <p:cNvGrpSpPr/>
            <p:nvPr/>
          </p:nvGrpSpPr>
          <p:grpSpPr>
            <a:xfrm>
              <a:off x="6465456" y="4006115"/>
              <a:ext cx="1863428" cy="1543424"/>
              <a:chOff x="6465456" y="4006115"/>
              <a:chExt cx="1863428" cy="2101920"/>
            </a:xfrm>
          </p:grpSpPr>
          <p:grpSp>
            <p:nvGrpSpPr>
              <p:cNvPr id="152626" name="组合 49"/>
              <p:cNvGrpSpPr/>
              <p:nvPr/>
            </p:nvGrpSpPr>
            <p:grpSpPr>
              <a:xfrm>
                <a:off x="6465456" y="4006115"/>
                <a:ext cx="1863428" cy="1854346"/>
                <a:chOff x="5970476" y="1085215"/>
                <a:chExt cx="3479594" cy="2412809"/>
              </a:xfrm>
            </p:grpSpPr>
            <p:cxnSp>
              <p:nvCxnSpPr>
                <p:cNvPr id="152627" name="直接箭头连接符 33"/>
                <p:cNvCxnSpPr>
                  <a:stCxn id="27" idx="3"/>
                  <a:endCxn id="24" idx="1"/>
                </p:cNvCxnSpPr>
                <p:nvPr/>
              </p:nvCxnSpPr>
              <p:spPr>
                <a:xfrm rot="-5400000">
                  <a:off x="6314309" y="1694729"/>
                  <a:ext cx="0" cy="339249"/>
                </a:xfrm>
                <a:prstGeom prst="straightConnector1">
                  <a:avLst/>
                </a:prstGeom>
                <a:ln w="6350" cap="flat" cmpd="sng">
                  <a:solidFill>
                    <a:srgbClr val="262626"/>
                  </a:solidFill>
                  <a:prstDash val="solid"/>
                  <a:bevel/>
                  <a:headEnd type="none" w="med" len="med"/>
                  <a:tailEnd type="arrow" w="med" len="med"/>
                </a:ln>
              </p:spPr>
            </p:cxnSp>
            <p:sp>
              <p:nvSpPr>
                <p:cNvPr id="58" name="直接连接符 31"/>
                <p:cNvSpPr>
                  <a:spLocks noChangeShapeType="1"/>
                </p:cNvSpPr>
                <p:nvPr/>
              </p:nvSpPr>
              <p:spPr bwMode="auto">
                <a:xfrm rot="16200000" flipV="1">
                  <a:off x="5001415" y="2355692"/>
                  <a:ext cx="2286540" cy="0"/>
                </a:xfrm>
                <a:prstGeom prst="line">
                  <a:avLst/>
                </a:prstGeom>
                <a:noFill/>
                <a:ln w="6350">
                  <a:solidFill>
                    <a:schemeClr val="tx1">
                      <a:lumMod val="85000"/>
                      <a:lumOff val="1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mn-lt"/>
                    <a:ea typeface="+mn-ea"/>
                    <a:cs typeface="+mn-cs"/>
                  </a:endParaRPr>
                </a:p>
              </p:txBody>
            </p:sp>
            <p:cxnSp>
              <p:nvCxnSpPr>
                <p:cNvPr id="152629" name="直接箭头连接符 33"/>
                <p:cNvCxnSpPr>
                  <a:stCxn id="27" idx="3"/>
                  <a:endCxn id="24" idx="1"/>
                </p:cNvCxnSpPr>
                <p:nvPr/>
              </p:nvCxnSpPr>
              <p:spPr>
                <a:xfrm rot="-5400000">
                  <a:off x="6323480" y="2861109"/>
                  <a:ext cx="0" cy="302574"/>
                </a:xfrm>
                <a:prstGeom prst="straightConnector1">
                  <a:avLst/>
                </a:prstGeom>
                <a:ln w="6350" cap="flat" cmpd="sng">
                  <a:solidFill>
                    <a:srgbClr val="262626"/>
                  </a:solidFill>
                  <a:prstDash val="solid"/>
                  <a:bevel/>
                  <a:headEnd type="none" w="med" len="med"/>
                  <a:tailEnd type="arrow" w="med" len="med"/>
                </a:ln>
              </p:spPr>
            </p:cxnSp>
            <p:cxnSp>
              <p:nvCxnSpPr>
                <p:cNvPr id="152630" name="直接箭头连接符 59"/>
                <p:cNvCxnSpPr>
                  <a:stCxn id="27" idx="3"/>
                  <a:endCxn id="24" idx="1"/>
                </p:cNvCxnSpPr>
                <p:nvPr/>
              </p:nvCxnSpPr>
              <p:spPr>
                <a:xfrm rot="-5400000">
                  <a:off x="6316599" y="2254586"/>
                  <a:ext cx="0" cy="307157"/>
                </a:xfrm>
                <a:prstGeom prst="straightConnector1">
                  <a:avLst/>
                </a:prstGeom>
                <a:ln w="6350" cap="flat" cmpd="sng">
                  <a:solidFill>
                    <a:srgbClr val="262626"/>
                  </a:solidFill>
                  <a:prstDash val="solid"/>
                  <a:bevel/>
                  <a:headEnd type="none" w="med" len="med"/>
                  <a:tailEnd type="arrow" w="med" len="med"/>
                </a:ln>
              </p:spPr>
            </p:cxnSp>
            <p:cxnSp>
              <p:nvCxnSpPr>
                <p:cNvPr id="61" name="直接连接符 60"/>
                <p:cNvCxnSpPr>
                  <a:stCxn id="27" idx="3"/>
                  <a:endCxn id="24" idx="1"/>
                </p:cNvCxnSpPr>
                <p:nvPr/>
              </p:nvCxnSpPr>
              <p:spPr>
                <a:xfrm>
                  <a:off x="5970476" y="2408165"/>
                  <a:ext cx="261312" cy="0"/>
                </a:xfrm>
                <a:prstGeom prst="line">
                  <a:avLst/>
                </a:prstGeom>
                <a:no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2" name="圆角矩形 21"/>
                <p:cNvSpPr/>
                <p:nvPr/>
              </p:nvSpPr>
              <p:spPr>
                <a:xfrm>
                  <a:off x="6465596" y="1638564"/>
                  <a:ext cx="2979891" cy="400701"/>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气质</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63" name="圆角矩形 23"/>
                <p:cNvSpPr/>
                <p:nvPr/>
              </p:nvSpPr>
              <p:spPr>
                <a:xfrm>
                  <a:off x="6465596" y="2195093"/>
                  <a:ext cx="2984474" cy="400701"/>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能力</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64" name="圆角矩形 24"/>
                <p:cNvSpPr/>
                <p:nvPr/>
              </p:nvSpPr>
              <p:spPr>
                <a:xfrm>
                  <a:off x="6465596" y="2777064"/>
                  <a:ext cx="2979891" cy="400701"/>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性格</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65" name="圆角矩形 1"/>
                <p:cNvSpPr/>
                <p:nvPr/>
              </p:nvSpPr>
              <p:spPr>
                <a:xfrm>
                  <a:off x="6465596" y="1085215"/>
                  <a:ext cx="2979891" cy="400701"/>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个性概述</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152636" name="直接箭头连接符 33"/>
                <p:cNvCxnSpPr>
                  <a:stCxn id="27" idx="3"/>
                  <a:endCxn id="24" idx="1"/>
                </p:cNvCxnSpPr>
                <p:nvPr/>
              </p:nvCxnSpPr>
              <p:spPr>
                <a:xfrm rot="-5400000">
                  <a:off x="6314311" y="1070095"/>
                  <a:ext cx="0" cy="430938"/>
                </a:xfrm>
                <a:prstGeom prst="straightConnector1">
                  <a:avLst/>
                </a:prstGeom>
                <a:ln w="6350" cap="flat" cmpd="sng">
                  <a:solidFill>
                    <a:srgbClr val="262626"/>
                  </a:solidFill>
                  <a:prstDash val="solid"/>
                  <a:bevel/>
                  <a:headEnd type="none" w="med" len="med"/>
                  <a:tailEnd type="arrow" w="med" len="med"/>
                </a:ln>
              </p:spPr>
            </p:cxnSp>
          </p:grpSp>
          <p:sp>
            <p:nvSpPr>
              <p:cNvPr id="67" name="圆角矩形 24"/>
              <p:cNvSpPr/>
              <p:nvPr/>
            </p:nvSpPr>
            <p:spPr>
              <a:xfrm>
                <a:off x="6764979" y="5707204"/>
                <a:ext cx="1561450" cy="400831"/>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情绪</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grpSp>
        <p:cxnSp>
          <p:nvCxnSpPr>
            <p:cNvPr id="152638" name="直接箭头连接符 33"/>
            <p:cNvCxnSpPr>
              <a:stCxn id="27" idx="3"/>
              <a:endCxn id="24" idx="1"/>
            </p:cNvCxnSpPr>
            <p:nvPr/>
          </p:nvCxnSpPr>
          <p:spPr>
            <a:xfrm rot="-5400000">
              <a:off x="6672913" y="5224738"/>
              <a:ext cx="0" cy="233236"/>
            </a:xfrm>
            <a:prstGeom prst="straightConnector1">
              <a:avLst/>
            </a:prstGeom>
            <a:ln w="6350" cap="flat" cmpd="sng">
              <a:solidFill>
                <a:srgbClr val="262626"/>
              </a:solidFill>
              <a:prstDash val="solid"/>
              <a:bevel/>
              <a:headEnd type="none" w="med" len="med"/>
              <a:tailEnd type="arrow" w="med" len="med"/>
            </a:ln>
          </p:spPr>
        </p:cxnSp>
      </p:grpSp>
      <p:grpSp>
        <p:nvGrpSpPr>
          <p:cNvPr id="152639" name="组合 145417"/>
          <p:cNvGrpSpPr/>
          <p:nvPr/>
        </p:nvGrpSpPr>
        <p:grpSpPr>
          <a:xfrm>
            <a:off x="6202363" y="5473700"/>
            <a:ext cx="2279650" cy="601663"/>
            <a:chOff x="6478588" y="5495402"/>
            <a:chExt cx="2279304" cy="601020"/>
          </a:xfrm>
        </p:grpSpPr>
        <p:sp>
          <p:nvSpPr>
            <p:cNvPr id="69" name="直接连接符 31"/>
            <p:cNvSpPr>
              <a:spLocks noChangeShapeType="1"/>
            </p:cNvSpPr>
            <p:nvPr/>
          </p:nvSpPr>
          <p:spPr bwMode="auto">
            <a:xfrm rot="16200000">
              <a:off x="6406457" y="5865328"/>
              <a:ext cx="401631" cy="8897"/>
            </a:xfrm>
            <a:prstGeom prst="line">
              <a:avLst/>
            </a:prstGeom>
            <a:noFill/>
            <a:ln w="6350">
              <a:solidFill>
                <a:schemeClr val="tx1">
                  <a:lumMod val="95000"/>
                  <a:lumOff val="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cxnSp>
          <p:nvCxnSpPr>
            <p:cNvPr id="152641" name="直接箭头连接符 69"/>
            <p:cNvCxnSpPr>
              <a:stCxn id="27" idx="3"/>
              <a:endCxn id="24" idx="1"/>
            </p:cNvCxnSpPr>
            <p:nvPr/>
          </p:nvCxnSpPr>
          <p:spPr>
            <a:xfrm>
              <a:off x="6611374" y="6013378"/>
              <a:ext cx="228956" cy="0"/>
            </a:xfrm>
            <a:prstGeom prst="straightConnector1">
              <a:avLst/>
            </a:prstGeom>
            <a:ln w="6350" cap="flat" cmpd="sng">
              <a:solidFill>
                <a:srgbClr val="0D0D0D"/>
              </a:solidFill>
              <a:prstDash val="solid"/>
              <a:bevel/>
              <a:headEnd type="none" w="med" len="med"/>
              <a:tailEnd type="arrow" w="med" len="med"/>
            </a:ln>
          </p:spPr>
        </p:cxnSp>
        <p:cxnSp>
          <p:nvCxnSpPr>
            <p:cNvPr id="71" name="直接连接符 70"/>
            <p:cNvCxnSpPr>
              <a:stCxn id="27" idx="3"/>
              <a:endCxn id="24" idx="1"/>
            </p:cNvCxnSpPr>
            <p:nvPr/>
          </p:nvCxnSpPr>
          <p:spPr>
            <a:xfrm>
              <a:off x="6478588" y="5932488"/>
              <a:ext cx="136345" cy="0"/>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72" name="圆角矩形 23"/>
            <p:cNvSpPr/>
            <p:nvPr/>
          </p:nvSpPr>
          <p:spPr>
            <a:xfrm>
              <a:off x="6841347" y="5870235"/>
              <a:ext cx="1916545" cy="226187"/>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如何建立组织承诺</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73" name="圆角矩形 1"/>
            <p:cNvSpPr/>
            <p:nvPr/>
          </p:nvSpPr>
          <p:spPr>
            <a:xfrm>
              <a:off x="6824079" y="5495402"/>
              <a:ext cx="1929408" cy="26035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组织承诺</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152645" name="直接箭头连接符 33"/>
            <p:cNvCxnSpPr>
              <a:stCxn id="27" idx="3"/>
              <a:endCxn id="73" idx="1"/>
            </p:cNvCxnSpPr>
            <p:nvPr/>
          </p:nvCxnSpPr>
          <p:spPr>
            <a:xfrm flipV="1">
              <a:off x="6632770" y="5625577"/>
              <a:ext cx="191309" cy="13329"/>
            </a:xfrm>
            <a:prstGeom prst="straightConnector1">
              <a:avLst/>
            </a:prstGeom>
            <a:ln w="6350" cap="flat" cmpd="sng">
              <a:solidFill>
                <a:srgbClr val="0D0D0D"/>
              </a:solidFill>
              <a:prstDash val="solid"/>
              <a:bevel/>
              <a:headEnd type="none" w="med" len="med"/>
              <a:tailEnd type="arrow" w="med" len="med"/>
            </a:ln>
          </p:spPr>
        </p:cxn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38" name="图片 4"/>
          <p:cNvPicPr>
            <a:picLocks noChangeAspect="1" noChangeArrowheads="1"/>
          </p:cNvPicPr>
          <p:nvPr/>
        </p:nvPicPr>
        <p:blipFill>
          <a:blip r:embed="rId1">
            <a:extLst>
              <a:ext uri="{28A0092B-C50C-407E-A947-70E740481C1C}">
                <a14:useLocalDpi xmlns:a14="http://schemas.microsoft.com/office/drawing/2010/main" val="0"/>
              </a:ext>
            </a:extLst>
          </a:blip>
          <a:srcRect r="1006" b="6216"/>
          <a:stretch>
            <a:fillRect/>
          </a:stretch>
        </p:blipFill>
        <p:spPr bwMode="auto">
          <a:xfrm>
            <a:off x="-127000" y="0"/>
            <a:ext cx="12372975" cy="6975475"/>
          </a:xfrm>
          <a:prstGeom prst="rect">
            <a:avLst/>
          </a:prstGeom>
          <a:noFill/>
          <a:ln>
            <a:noFill/>
          </a:ln>
          <a:effectLst>
            <a:reflection blurRad="1270000" stA="0" endPos="65000" dist="50800" dir="5400000" sy="-100000" algn="bl" rotWithShape="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0" y="2405063"/>
            <a:ext cx="12245975" cy="2032000"/>
          </a:xfrm>
          <a:prstGeom prst="rect">
            <a:avLst/>
          </a:prstGeom>
          <a:solidFill>
            <a:schemeClr val="bg1">
              <a:lumMod val="9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6000" b="0" i="0" u="none" strike="noStrike" kern="1200" cap="none" spc="0" normalizeH="0" baseline="0" noProof="0" dirty="0">
                <a:ln>
                  <a:noFill/>
                </a:ln>
                <a:solidFill>
                  <a:schemeClr val="tx2">
                    <a:lumMod val="50000"/>
                  </a:schemeClr>
                </a:solidFill>
                <a:effectLst/>
                <a:uLnTx/>
                <a:uFillTx/>
                <a:latin typeface="方正隶变_GBK" charset="-122"/>
                <a:ea typeface="方正隶变_GBK" charset="-122"/>
                <a:cs typeface="方正隶变_GBK" charset="-122"/>
                <a:sym typeface="+mn-ea"/>
              </a:rPr>
              <a:t>第三章   群体行为基础</a:t>
            </a:r>
            <a:endParaRPr kumimoji="0" lang="zh-CN" altLang="en-US" sz="6000" b="0" i="0" u="none" strike="noStrike" kern="1200" cap="none" spc="0" normalizeH="0" baseline="0" noProof="0" dirty="0">
              <a:ln>
                <a:noFill/>
              </a:ln>
              <a:solidFill>
                <a:schemeClr val="tx2">
                  <a:lumMod val="50000"/>
                </a:schemeClr>
              </a:solidFill>
              <a:effectLst/>
              <a:uLnTx/>
              <a:uFillTx/>
              <a:latin typeface="方正隶变_GBK" charset="-122"/>
              <a:ea typeface="方正隶变_GBK" charset="-122"/>
              <a:cs typeface="方正隶变_GBK" charset="-122"/>
              <a:sym typeface="+mn-ea"/>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2"/>
          <p:cNvSpPr>
            <a:spLocks noGrp="1" noChangeArrowheads="1"/>
          </p:cNvSpPr>
          <p:nvPr>
            <p:ph type="title" idx="4294967295"/>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3600" b="0"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第三章  群体行为基础</a:t>
            </a:r>
            <a:br>
              <a:rPr kumimoji="0" lang="zh-CN" altLang="en-US" sz="3600" b="1"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j-cs"/>
              </a:rPr>
            </a:br>
            <a:endParaRPr kumimoji="0" lang="zh-CN" altLang="en-US" sz="3600" b="1"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j-cs"/>
            </a:endParaRPr>
          </a:p>
        </p:txBody>
      </p:sp>
      <p:grpSp>
        <p:nvGrpSpPr>
          <p:cNvPr id="16386" name="组合 8"/>
          <p:cNvGrpSpPr/>
          <p:nvPr/>
        </p:nvGrpSpPr>
        <p:grpSpPr>
          <a:xfrm>
            <a:off x="2065338" y="2046288"/>
            <a:ext cx="5507037" cy="2765425"/>
            <a:chOff x="1951453" y="1690711"/>
            <a:chExt cx="6283325" cy="3604895"/>
          </a:xfrm>
        </p:grpSpPr>
        <p:cxnSp>
          <p:nvCxnSpPr>
            <p:cNvPr id="11" name="曲线连接符 6"/>
            <p:cNvCxnSpPr>
              <a:stCxn id="13" idx="3"/>
              <a:endCxn id="15" idx="1"/>
            </p:cNvCxnSpPr>
            <p:nvPr/>
          </p:nvCxnSpPr>
          <p:spPr>
            <a:xfrm flipV="1">
              <a:off x="4434938" y="1943759"/>
              <a:ext cx="645795" cy="1565591"/>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388" name="组合 13"/>
            <p:cNvGrpSpPr/>
            <p:nvPr/>
          </p:nvGrpSpPr>
          <p:grpSpPr>
            <a:xfrm>
              <a:off x="1951453" y="1690711"/>
              <a:ext cx="6283325" cy="3604895"/>
              <a:chOff x="1505" y="2642"/>
              <a:chExt cx="9895" cy="5677"/>
            </a:xfrm>
          </p:grpSpPr>
          <p:sp>
            <p:nvSpPr>
              <p:cNvPr id="13" name="圆角矩形 26"/>
              <p:cNvSpPr/>
              <p:nvPr/>
            </p:nvSpPr>
            <p:spPr>
              <a:xfrm>
                <a:off x="1505" y="4747"/>
                <a:ext cx="3911" cy="1518"/>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ts val="3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第三章  </a:t>
                </a:r>
                <a:endParaRPr kumimoji="0" lang="zh-CN" altLang="en-US" sz="2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a:p>
                <a:pPr marL="0" marR="0" lvl="0" indent="0" algn="ctr" defTabSz="914400" rtl="0" eaLnBrk="1" fontAlgn="auto" latinLnBrk="0" hangingPunct="1">
                  <a:lnSpc>
                    <a:spcPts val="3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群体行为基础</a:t>
                </a:r>
                <a:endParaRPr kumimoji="0" lang="zh-CN" altLang="en-US" sz="2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14" name="圆角矩形 42"/>
              <p:cNvSpPr/>
              <p:nvPr/>
            </p:nvSpPr>
            <p:spPr>
              <a:xfrm>
                <a:off x="6433" y="5108"/>
                <a:ext cx="4967" cy="797"/>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群体行为解释</a:t>
                </a:r>
                <a:endParaRPr kumimoji="0" lang="zh-CN" altLang="en-US" sz="2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15" name="圆角矩形 7"/>
              <p:cNvSpPr/>
              <p:nvPr/>
            </p:nvSpPr>
            <p:spPr>
              <a:xfrm>
                <a:off x="6433" y="2642"/>
                <a:ext cx="4967" cy="797"/>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群体概述</a:t>
                </a:r>
                <a:endParaRPr kumimoji="0" lang="zh-CN" altLang="en-US" sz="2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16" name="曲线连接符 9"/>
              <p:cNvCxnSpPr>
                <a:stCxn id="13" idx="3"/>
                <a:endCxn id="14" idx="1"/>
              </p:cNvCxnSpPr>
              <p:nvPr/>
            </p:nvCxnSpPr>
            <p:spPr>
              <a:xfrm>
                <a:off x="5416" y="5506"/>
                <a:ext cx="1017" cy="1"/>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9" name="圆角矩形 11"/>
              <p:cNvSpPr/>
              <p:nvPr/>
            </p:nvSpPr>
            <p:spPr>
              <a:xfrm>
                <a:off x="6428" y="7522"/>
                <a:ext cx="4972" cy="797"/>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非正式群体与管理</a:t>
                </a:r>
                <a:endParaRPr kumimoji="0" lang="zh-CN" altLang="en-US" sz="2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20" name="曲线连接符 12"/>
              <p:cNvCxnSpPr>
                <a:stCxn id="13" idx="3"/>
                <a:endCxn id="19" idx="1"/>
              </p:cNvCxnSpPr>
              <p:nvPr/>
            </p:nvCxnSpPr>
            <p:spPr>
              <a:xfrm>
                <a:off x="5416" y="5506"/>
                <a:ext cx="1012" cy="2415"/>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1859915" y="1088390"/>
            <a:ext cx="7962265" cy="3712845"/>
            <a:chOff x="0" y="1730"/>
            <a:chExt cx="12539" cy="5847"/>
          </a:xfrm>
        </p:grpSpPr>
        <p:grpSp>
          <p:nvGrpSpPr>
            <p:cNvPr id="17410" name="组合 8"/>
            <p:cNvGrpSpPr/>
            <p:nvPr/>
          </p:nvGrpSpPr>
          <p:grpSpPr>
            <a:xfrm>
              <a:off x="0" y="3223"/>
              <a:ext cx="8673" cy="4355"/>
              <a:chOff x="1951453" y="1690711"/>
              <a:chExt cx="6283325" cy="3604895"/>
            </a:xfrm>
          </p:grpSpPr>
          <p:cxnSp>
            <p:nvCxnSpPr>
              <p:cNvPr id="11" name="曲线连接符 6"/>
              <p:cNvCxnSpPr>
                <a:stCxn id="13" idx="3"/>
                <a:endCxn id="15" idx="1"/>
              </p:cNvCxnSpPr>
              <p:nvPr/>
            </p:nvCxnSpPr>
            <p:spPr>
              <a:xfrm flipV="1">
                <a:off x="4434938" y="1943759"/>
                <a:ext cx="645795" cy="1565591"/>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412" name="组合 13"/>
              <p:cNvGrpSpPr/>
              <p:nvPr/>
            </p:nvGrpSpPr>
            <p:grpSpPr>
              <a:xfrm>
                <a:off x="1951453" y="1690711"/>
                <a:ext cx="6283325" cy="3604895"/>
                <a:chOff x="1505" y="2642"/>
                <a:chExt cx="9895" cy="5677"/>
              </a:xfrm>
            </p:grpSpPr>
            <p:sp>
              <p:nvSpPr>
                <p:cNvPr id="13" name="圆角矩形 26"/>
                <p:cNvSpPr/>
                <p:nvPr/>
              </p:nvSpPr>
              <p:spPr>
                <a:xfrm>
                  <a:off x="1505" y="4747"/>
                  <a:ext cx="3911" cy="1518"/>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ts val="3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第三章  </a:t>
                  </a:r>
                  <a:endParaRPr kumimoji="0" lang="zh-CN" altLang="en-US" sz="2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a:p>
                  <a:pPr marL="0" marR="0" lvl="0" indent="0" algn="ctr" defTabSz="914400" rtl="0" eaLnBrk="1" fontAlgn="auto" latinLnBrk="0" hangingPunct="1">
                    <a:lnSpc>
                      <a:spcPts val="3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群体行为基础</a:t>
                  </a:r>
                  <a:endParaRPr kumimoji="0" lang="zh-CN" altLang="en-US" sz="2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14" name="圆角矩形 42"/>
                <p:cNvSpPr/>
                <p:nvPr/>
              </p:nvSpPr>
              <p:spPr>
                <a:xfrm>
                  <a:off x="6433" y="5108"/>
                  <a:ext cx="4967" cy="797"/>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群体行为解释</a:t>
                  </a:r>
                  <a:endParaRPr kumimoji="0" lang="zh-CN" altLang="en-US" sz="2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15" name="圆角矩形 7"/>
                <p:cNvSpPr/>
                <p:nvPr/>
              </p:nvSpPr>
              <p:spPr>
                <a:xfrm>
                  <a:off x="6433" y="2642"/>
                  <a:ext cx="4967" cy="797"/>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群体概述</a:t>
                  </a:r>
                  <a:endParaRPr kumimoji="0" lang="zh-CN" altLang="en-US" sz="2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16" name="曲线连接符 9"/>
                <p:cNvCxnSpPr>
                  <a:stCxn id="13" idx="3"/>
                  <a:endCxn id="14" idx="1"/>
                </p:cNvCxnSpPr>
                <p:nvPr/>
              </p:nvCxnSpPr>
              <p:spPr>
                <a:xfrm>
                  <a:off x="5416" y="5506"/>
                  <a:ext cx="1017" cy="1"/>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9" name="圆角矩形 11"/>
                <p:cNvSpPr/>
                <p:nvPr/>
              </p:nvSpPr>
              <p:spPr>
                <a:xfrm>
                  <a:off x="6428" y="7522"/>
                  <a:ext cx="4972" cy="797"/>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非正式群体与管理</a:t>
                  </a:r>
                  <a:endParaRPr kumimoji="0" lang="zh-CN" altLang="en-US" sz="2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20" name="曲线连接符 12"/>
                <p:cNvCxnSpPr>
                  <a:stCxn id="13" idx="3"/>
                  <a:endCxn id="19" idx="1"/>
                </p:cNvCxnSpPr>
                <p:nvPr/>
              </p:nvCxnSpPr>
              <p:spPr>
                <a:xfrm>
                  <a:off x="5416" y="5506"/>
                  <a:ext cx="1012" cy="2415"/>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7419" name="组合 5"/>
            <p:cNvGrpSpPr/>
            <p:nvPr/>
          </p:nvGrpSpPr>
          <p:grpSpPr>
            <a:xfrm>
              <a:off x="8671" y="1730"/>
              <a:ext cx="3869" cy="3293"/>
              <a:chOff x="5826197" y="1085215"/>
              <a:chExt cx="3623873" cy="2090420"/>
            </a:xfrm>
          </p:grpSpPr>
          <p:cxnSp>
            <p:nvCxnSpPr>
              <p:cNvPr id="17420" name="直接箭头连接符 33"/>
              <p:cNvCxnSpPr>
                <a:stCxn id="13" idx="3"/>
                <a:endCxn id="19" idx="1"/>
              </p:cNvCxnSpPr>
              <p:nvPr/>
            </p:nvCxnSpPr>
            <p:spPr>
              <a:xfrm rot="-5400000">
                <a:off x="6313988" y="1693791"/>
                <a:ext cx="0" cy="341536"/>
              </a:xfrm>
              <a:prstGeom prst="straightConnector1">
                <a:avLst/>
              </a:prstGeom>
              <a:ln w="6350" cap="flat" cmpd="sng">
                <a:solidFill>
                  <a:srgbClr val="0D0D0D"/>
                </a:solidFill>
                <a:prstDash val="solid"/>
                <a:bevel/>
                <a:headEnd type="none" w="med" len="med"/>
                <a:tailEnd type="arrow" w="med" len="med"/>
              </a:ln>
            </p:spPr>
          </p:cxnSp>
          <p:sp>
            <p:nvSpPr>
              <p:cNvPr id="21" name="直接连接符 31"/>
              <p:cNvSpPr>
                <a:spLocks noChangeShapeType="1"/>
              </p:cNvSpPr>
              <p:nvPr/>
            </p:nvSpPr>
            <p:spPr bwMode="auto">
              <a:xfrm rot="16200000" flipV="1">
                <a:off x="5263180" y="2092236"/>
                <a:ext cx="1761858" cy="1778"/>
              </a:xfrm>
              <a:prstGeom prst="line">
                <a:avLst/>
              </a:prstGeom>
              <a:noFill/>
              <a:ln w="6350">
                <a:solidFill>
                  <a:schemeClr val="tx1">
                    <a:lumMod val="95000"/>
                    <a:lumOff val="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cs"/>
                </a:endParaRPr>
              </a:p>
            </p:txBody>
          </p:sp>
          <p:cxnSp>
            <p:nvCxnSpPr>
              <p:cNvPr id="17422" name="直接箭头连接符 33"/>
              <p:cNvCxnSpPr>
                <a:stCxn id="13" idx="3"/>
                <a:endCxn id="19" idx="1"/>
              </p:cNvCxnSpPr>
              <p:nvPr/>
            </p:nvCxnSpPr>
            <p:spPr>
              <a:xfrm rot="-5400000">
                <a:off x="6313984" y="2822658"/>
                <a:ext cx="0" cy="305959"/>
              </a:xfrm>
              <a:prstGeom prst="straightConnector1">
                <a:avLst/>
              </a:prstGeom>
              <a:ln w="6350" cap="flat" cmpd="sng">
                <a:solidFill>
                  <a:srgbClr val="0D0D0D"/>
                </a:solidFill>
                <a:prstDash val="solid"/>
                <a:bevel/>
                <a:headEnd type="none" w="med" len="med"/>
                <a:tailEnd type="arrow" w="med" len="med"/>
              </a:ln>
            </p:spPr>
          </p:cxnSp>
          <p:cxnSp>
            <p:nvCxnSpPr>
              <p:cNvPr id="17423" name="直接箭头连接符 22"/>
              <p:cNvCxnSpPr>
                <a:stCxn id="13" idx="3"/>
                <a:endCxn id="19" idx="1"/>
              </p:cNvCxnSpPr>
              <p:nvPr/>
            </p:nvCxnSpPr>
            <p:spPr>
              <a:xfrm rot="-5400000">
                <a:off x="6315763" y="2254419"/>
                <a:ext cx="0" cy="305959"/>
              </a:xfrm>
              <a:prstGeom prst="straightConnector1">
                <a:avLst/>
              </a:prstGeom>
              <a:ln w="6350" cap="flat" cmpd="sng">
                <a:solidFill>
                  <a:srgbClr val="0D0D0D"/>
                </a:solidFill>
                <a:prstDash val="solid"/>
                <a:bevel/>
                <a:headEnd type="none" w="med" len="med"/>
                <a:tailEnd type="arrow" w="med" len="med"/>
              </a:ln>
            </p:spPr>
          </p:cxnSp>
          <p:cxnSp>
            <p:nvCxnSpPr>
              <p:cNvPr id="24" name="直接连接符 23"/>
              <p:cNvCxnSpPr/>
              <p:nvPr/>
            </p:nvCxnSpPr>
            <p:spPr>
              <a:xfrm>
                <a:off x="5826197" y="2216613"/>
                <a:ext cx="316585" cy="10158"/>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5" name="圆角矩形 21"/>
              <p:cNvSpPr/>
              <p:nvPr/>
            </p:nvSpPr>
            <p:spPr>
              <a:xfrm>
                <a:off x="6466968" y="1639168"/>
                <a:ext cx="2981324" cy="401577"/>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群体的类型</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26" name="圆角矩形 23"/>
              <p:cNvSpPr/>
              <p:nvPr/>
            </p:nvSpPr>
            <p:spPr>
              <a:xfrm>
                <a:off x="6466968" y="2194709"/>
                <a:ext cx="2983102" cy="401577"/>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群体的作用</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27" name="圆角矩形 24"/>
              <p:cNvSpPr/>
              <p:nvPr/>
            </p:nvSpPr>
            <p:spPr>
              <a:xfrm>
                <a:off x="6466968" y="2775646"/>
                <a:ext cx="2977766" cy="399989"/>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群体发展阶段</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28" name="圆角矩形 1"/>
              <p:cNvSpPr/>
              <p:nvPr/>
            </p:nvSpPr>
            <p:spPr>
              <a:xfrm>
                <a:off x="6466968" y="1085215"/>
                <a:ext cx="2979544" cy="399989"/>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群体的含义</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17429" name="直接箭头连接符 33"/>
              <p:cNvCxnSpPr>
                <a:stCxn id="13" idx="3"/>
                <a:endCxn id="19" idx="1"/>
              </p:cNvCxnSpPr>
              <p:nvPr/>
            </p:nvCxnSpPr>
            <p:spPr>
              <a:xfrm rot="-5400000">
                <a:off x="6314878" y="1070860"/>
                <a:ext cx="0" cy="428698"/>
              </a:xfrm>
              <a:prstGeom prst="straightConnector1">
                <a:avLst/>
              </a:prstGeom>
              <a:ln w="6350" cap="flat" cmpd="sng">
                <a:solidFill>
                  <a:srgbClr val="0D0D0D"/>
                </a:solidFill>
                <a:prstDash val="solid"/>
                <a:bevel/>
                <a:headEnd type="none" w="med" len="med"/>
                <a:tailEnd type="arrow" w="med" len="med"/>
              </a:ln>
            </p:spPr>
          </p:cxnSp>
        </p:grpSp>
      </p:grpSp>
      <p:sp>
        <p:nvSpPr>
          <p:cNvPr id="3"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3600" b="0"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第三章  群体行为基础</a:t>
            </a:r>
            <a:br>
              <a:rPr kumimoji="0" lang="zh-CN" altLang="en-US" sz="3600" b="1"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j-cs"/>
              </a:rPr>
            </a:br>
            <a:endParaRPr kumimoji="0" lang="zh-CN" altLang="en-US" sz="3600" b="1"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j-c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0482" name="组合 3"/>
          <p:cNvGrpSpPr/>
          <p:nvPr/>
        </p:nvGrpSpPr>
        <p:grpSpPr>
          <a:xfrm>
            <a:off x="0" y="1808163"/>
            <a:ext cx="4262438" cy="2090737"/>
            <a:chOff x="2369516" y="1283591"/>
            <a:chExt cx="4261915" cy="2090737"/>
          </a:xfrm>
        </p:grpSpPr>
        <p:sp>
          <p:nvSpPr>
            <p:cNvPr id="15" name="圆角矩形 7"/>
            <p:cNvSpPr/>
            <p:nvPr/>
          </p:nvSpPr>
          <p:spPr bwMode="auto">
            <a:xfrm>
              <a:off x="2369516" y="2227081"/>
              <a:ext cx="1773487" cy="378898"/>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群体概述</a:t>
              </a:r>
              <a:endParaRPr kumimoji="0" lang="zh-CN" altLang="en-US" sz="2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20484" name="组合 5"/>
            <p:cNvGrpSpPr/>
            <p:nvPr/>
          </p:nvGrpSpPr>
          <p:grpSpPr>
            <a:xfrm>
              <a:off x="4143003" y="1283591"/>
              <a:ext cx="2488428" cy="2090737"/>
              <a:chOff x="5778559" y="1085215"/>
              <a:chExt cx="3671511" cy="2090420"/>
            </a:xfrm>
          </p:grpSpPr>
          <p:cxnSp>
            <p:nvCxnSpPr>
              <p:cNvPr id="20485" name="直接箭头连接符 33"/>
              <p:cNvCxnSpPr/>
              <p:nvPr/>
            </p:nvCxnSpPr>
            <p:spPr>
              <a:xfrm rot="-5400000">
                <a:off x="6313988" y="1693791"/>
                <a:ext cx="0" cy="341536"/>
              </a:xfrm>
              <a:prstGeom prst="straightConnector1">
                <a:avLst/>
              </a:prstGeom>
              <a:ln w="6350" cap="flat" cmpd="sng">
                <a:solidFill>
                  <a:srgbClr val="0D0D0D"/>
                </a:solidFill>
                <a:prstDash val="solid"/>
                <a:bevel/>
                <a:headEnd type="none" w="med" len="med"/>
                <a:tailEnd type="arrow" w="med" len="med"/>
              </a:ln>
            </p:spPr>
          </p:cxnSp>
          <p:sp>
            <p:nvSpPr>
              <p:cNvPr id="21" name="直接连接符 31"/>
              <p:cNvSpPr>
                <a:spLocks noChangeShapeType="1"/>
              </p:cNvSpPr>
              <p:nvPr/>
            </p:nvSpPr>
            <p:spPr bwMode="auto">
              <a:xfrm rot="16200000" flipV="1">
                <a:off x="5263180" y="2092236"/>
                <a:ext cx="1761858" cy="1778"/>
              </a:xfrm>
              <a:prstGeom prst="line">
                <a:avLst/>
              </a:prstGeom>
              <a:noFill/>
              <a:ln w="6350">
                <a:solidFill>
                  <a:schemeClr val="tx1">
                    <a:lumMod val="95000"/>
                    <a:lumOff val="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cs"/>
                </a:endParaRPr>
              </a:p>
            </p:txBody>
          </p:sp>
          <p:cxnSp>
            <p:nvCxnSpPr>
              <p:cNvPr id="20487" name="直接箭头连接符 33"/>
              <p:cNvCxnSpPr/>
              <p:nvPr/>
            </p:nvCxnSpPr>
            <p:spPr>
              <a:xfrm rot="-5400000">
                <a:off x="6313984" y="2822658"/>
                <a:ext cx="0" cy="305959"/>
              </a:xfrm>
              <a:prstGeom prst="straightConnector1">
                <a:avLst/>
              </a:prstGeom>
              <a:ln w="6350" cap="flat" cmpd="sng">
                <a:solidFill>
                  <a:srgbClr val="0D0D0D"/>
                </a:solidFill>
                <a:prstDash val="solid"/>
                <a:bevel/>
                <a:headEnd type="none" w="med" len="med"/>
                <a:tailEnd type="arrow" w="med" len="med"/>
              </a:ln>
            </p:spPr>
          </p:cxnSp>
          <p:cxnSp>
            <p:nvCxnSpPr>
              <p:cNvPr id="20488" name="直接箭头连接符 22"/>
              <p:cNvCxnSpPr/>
              <p:nvPr/>
            </p:nvCxnSpPr>
            <p:spPr>
              <a:xfrm rot="-5400000">
                <a:off x="6315763" y="2254419"/>
                <a:ext cx="0" cy="305959"/>
              </a:xfrm>
              <a:prstGeom prst="straightConnector1">
                <a:avLst/>
              </a:prstGeom>
              <a:ln w="6350" cap="flat" cmpd="sng">
                <a:solidFill>
                  <a:srgbClr val="0D0D0D"/>
                </a:solidFill>
                <a:prstDash val="solid"/>
                <a:bevel/>
                <a:headEnd type="none" w="med" len="med"/>
                <a:tailEnd type="arrow" w="med" len="med"/>
              </a:ln>
            </p:spPr>
          </p:cxnSp>
          <p:cxnSp>
            <p:nvCxnSpPr>
              <p:cNvPr id="24" name="直接连接符 23"/>
              <p:cNvCxnSpPr/>
              <p:nvPr/>
            </p:nvCxnSpPr>
            <p:spPr>
              <a:xfrm>
                <a:off x="5778559" y="2194709"/>
                <a:ext cx="321969" cy="0"/>
              </a:xfrm>
              <a:prstGeom prst="line">
                <a:avLst/>
              </a:prstGeom>
              <a:noFill/>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5" name="圆角矩形 21"/>
              <p:cNvSpPr/>
              <p:nvPr/>
            </p:nvSpPr>
            <p:spPr>
              <a:xfrm>
                <a:off x="6466968" y="1639168"/>
                <a:ext cx="2981324" cy="401577"/>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群体的类型</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26" name="圆角矩形 23"/>
              <p:cNvSpPr/>
              <p:nvPr/>
            </p:nvSpPr>
            <p:spPr>
              <a:xfrm>
                <a:off x="6466968" y="2194709"/>
                <a:ext cx="2983102" cy="401577"/>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群体的作用</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27" name="圆角矩形 24"/>
              <p:cNvSpPr/>
              <p:nvPr/>
            </p:nvSpPr>
            <p:spPr>
              <a:xfrm>
                <a:off x="6466968" y="2775646"/>
                <a:ext cx="2977766" cy="399989"/>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群体发展阶段</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28" name="圆角矩形 1"/>
              <p:cNvSpPr/>
              <p:nvPr/>
            </p:nvSpPr>
            <p:spPr>
              <a:xfrm>
                <a:off x="6466968" y="1085215"/>
                <a:ext cx="2979544" cy="399989"/>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群体的含义</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20494" name="直接箭头连接符 33"/>
              <p:cNvCxnSpPr/>
              <p:nvPr/>
            </p:nvCxnSpPr>
            <p:spPr>
              <a:xfrm rot="-5400000">
                <a:off x="6314878" y="1070860"/>
                <a:ext cx="0" cy="428698"/>
              </a:xfrm>
              <a:prstGeom prst="straightConnector1">
                <a:avLst/>
              </a:prstGeom>
              <a:ln w="6350" cap="flat" cmpd="sng">
                <a:solidFill>
                  <a:srgbClr val="0D0D0D"/>
                </a:solidFill>
                <a:prstDash val="solid"/>
                <a:bevel/>
                <a:headEnd type="none" w="med" len="med"/>
                <a:tailEnd type="arrow" w="med" len="med"/>
              </a:ln>
            </p:spPr>
          </p:cxnSp>
        </p:grpSp>
      </p:grpSp>
      <p:sp>
        <p:nvSpPr>
          <p:cNvPr id="19" name="文本框 18"/>
          <p:cNvSpPr txBox="1"/>
          <p:nvPr/>
        </p:nvSpPr>
        <p:spPr>
          <a:xfrm>
            <a:off x="5022850" y="1793875"/>
            <a:ext cx="6203950" cy="1476375"/>
          </a:xfrm>
          <a:prstGeom prst="rect">
            <a:avLst/>
          </a:prstGeom>
          <a:noFill/>
          <a:ln w="12700">
            <a:solidFill>
              <a:schemeClr val="bg1">
                <a:lumMod val="75000"/>
              </a:schemeClr>
            </a:solidFill>
          </a:ln>
          <a:extLst>
            <a:ext uri="{909E8E84-426E-40DD-AFC4-6F175D3DCCD1}">
              <a14:hiddenFill xmlns:a14="http://schemas.microsoft.com/office/drawing/2010/main">
                <a:solidFill>
                  <a:schemeClr val="bg1">
                    <a:lumMod val="85000"/>
                  </a:schemeClr>
                </a:solidFill>
              </a14:hiddenFill>
            </a:ext>
          </a:extLst>
        </p:spPr>
        <p:txBody>
          <a:bodyPr>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kumimoji="0" lang="zh-CN" altLang="en-US" sz="2000" b="1" i="0" u="none" strike="noStrike" kern="1200" cap="none" spc="0" normalizeH="0" baseline="0" noProof="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群体</a:t>
            </a:r>
            <a:r>
              <a:rPr kumimoji="0" lang="zh-CN" altLang="en-US" sz="2000" b="0" i="0" u="none" strike="noStrike" kern="1200" cap="none" spc="0" normalizeH="0" baseline="0" noProof="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r>
              <a:rPr kumimoji="0" lang="zh-CN" altLang="en-US" sz="20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sym typeface="+mn-ea"/>
              </a:rPr>
              <a:t>由</a:t>
            </a:r>
            <a:r>
              <a:rPr kumimoji="0" lang="zh-CN" altLang="en-US" sz="2000" b="1" i="0" u="sng" strike="noStrike" kern="1200" cap="none" spc="0" normalizeH="0" baseline="0" noProof="0" dirty="0">
                <a:ln>
                  <a:noFill/>
                </a:ln>
                <a:solidFill>
                  <a:srgbClr val="C00000"/>
                </a:solidFill>
                <a:effectLst/>
                <a:uLnTx/>
                <a:uFillTx/>
                <a:latin typeface="华文楷体" panose="02010600040101010101" pitchFamily="2" charset="-122"/>
                <a:ea typeface="华文楷体" panose="02010600040101010101" pitchFamily="2" charset="-122"/>
                <a:cs typeface="+mn-cs"/>
                <a:sym typeface="+mn-ea"/>
              </a:rPr>
              <a:t>若干个体</a:t>
            </a:r>
            <a:r>
              <a:rPr kumimoji="0" lang="zh-CN" altLang="en-US" sz="20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sym typeface="+mn-ea"/>
              </a:rPr>
              <a:t>组成的</a:t>
            </a:r>
            <a:r>
              <a:rPr kumimoji="0" lang="zh-CN" altLang="en-US" sz="2000" b="1" i="0" u="sng" strike="noStrike" kern="1200" cap="none" spc="0" normalizeH="0" baseline="0" noProof="0" dirty="0">
                <a:ln>
                  <a:noFill/>
                </a:ln>
                <a:solidFill>
                  <a:srgbClr val="C00000"/>
                </a:solidFill>
                <a:effectLst/>
                <a:uLnTx/>
                <a:uFillTx/>
                <a:latin typeface="华文楷体" panose="02010600040101010101" pitchFamily="2" charset="-122"/>
                <a:ea typeface="华文楷体" panose="02010600040101010101" pitchFamily="2" charset="-122"/>
                <a:cs typeface="+mn-cs"/>
                <a:sym typeface="+mn-ea"/>
              </a:rPr>
              <a:t>为实现组织目标和利益</a:t>
            </a:r>
            <a:r>
              <a:rPr kumimoji="0" lang="zh-CN" altLang="en-US" sz="20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sym typeface="+mn-ea"/>
              </a:rPr>
              <a:t>而相互</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信赖、相互作用、相互依存，并以一定的行为规范约束其成员的人群集合体。</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2"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3600" b="0"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3.1.1 </a:t>
            </a:r>
            <a:r>
              <a:rPr kumimoji="0" lang="zh-CN" altLang="en-US" sz="3600" b="0"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群体的含义</a:t>
            </a:r>
            <a:br>
              <a:rPr kumimoji="0" lang="zh-CN" altLang="en-US" sz="3600" b="1"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j-cs"/>
              </a:rPr>
            </a:br>
            <a:endParaRPr kumimoji="0" lang="zh-CN" altLang="en-US" sz="3600" b="1"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j-cs"/>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 name="组合 12"/>
          <p:cNvGrpSpPr/>
          <p:nvPr/>
        </p:nvGrpSpPr>
        <p:grpSpPr>
          <a:xfrm>
            <a:off x="1389380" y="1537335"/>
            <a:ext cx="7414260" cy="3335020"/>
            <a:chOff x="2252" y="3225"/>
            <a:chExt cx="8570" cy="3788"/>
          </a:xfrm>
        </p:grpSpPr>
        <p:grpSp>
          <p:nvGrpSpPr>
            <p:cNvPr id="2" name="组合 1"/>
            <p:cNvGrpSpPr/>
            <p:nvPr/>
          </p:nvGrpSpPr>
          <p:grpSpPr>
            <a:xfrm>
              <a:off x="2252" y="3225"/>
              <a:ext cx="8571" cy="3788"/>
              <a:chOff x="451" y="1290"/>
              <a:chExt cx="11333" cy="5361"/>
            </a:xfrm>
          </p:grpSpPr>
          <p:grpSp>
            <p:nvGrpSpPr>
              <p:cNvPr id="21506" name="组合 3"/>
              <p:cNvGrpSpPr/>
              <p:nvPr/>
            </p:nvGrpSpPr>
            <p:grpSpPr>
              <a:xfrm>
                <a:off x="451" y="2848"/>
                <a:ext cx="6262" cy="3292"/>
                <a:chOff x="2655866" y="1283591"/>
                <a:chExt cx="3975565" cy="2090737"/>
              </a:xfrm>
            </p:grpSpPr>
            <p:sp>
              <p:nvSpPr>
                <p:cNvPr id="15" name="圆角矩形 7"/>
                <p:cNvSpPr/>
                <p:nvPr/>
              </p:nvSpPr>
              <p:spPr bwMode="auto">
                <a:xfrm>
                  <a:off x="2655866" y="2203071"/>
                  <a:ext cx="1486988" cy="379095"/>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群体概述</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21508" name="组合 5"/>
                <p:cNvGrpSpPr/>
                <p:nvPr/>
              </p:nvGrpSpPr>
              <p:grpSpPr>
                <a:xfrm>
                  <a:off x="4143003" y="1283591"/>
                  <a:ext cx="2488428" cy="2090737"/>
                  <a:chOff x="5778559" y="1085215"/>
                  <a:chExt cx="3671511" cy="2090420"/>
                </a:xfrm>
              </p:grpSpPr>
              <p:cxnSp>
                <p:nvCxnSpPr>
                  <p:cNvPr id="21509" name="直接箭头连接符 33"/>
                  <p:cNvCxnSpPr/>
                  <p:nvPr/>
                </p:nvCxnSpPr>
                <p:spPr>
                  <a:xfrm rot="-5400000">
                    <a:off x="6313988" y="1693791"/>
                    <a:ext cx="0" cy="341536"/>
                  </a:xfrm>
                  <a:prstGeom prst="straightConnector1">
                    <a:avLst/>
                  </a:prstGeom>
                  <a:ln w="6350" cap="flat" cmpd="sng">
                    <a:solidFill>
                      <a:srgbClr val="0D0D0D"/>
                    </a:solidFill>
                    <a:prstDash val="solid"/>
                    <a:bevel/>
                    <a:headEnd type="none" w="med" len="med"/>
                    <a:tailEnd type="arrow" w="med" len="med"/>
                  </a:ln>
                </p:spPr>
              </p:cxnSp>
              <p:sp>
                <p:nvSpPr>
                  <p:cNvPr id="21" name="直接连接符 31"/>
                  <p:cNvSpPr>
                    <a:spLocks noChangeShapeType="1"/>
                  </p:cNvSpPr>
                  <p:nvPr/>
                </p:nvSpPr>
                <p:spPr bwMode="auto">
                  <a:xfrm rot="16200000" flipV="1">
                    <a:off x="5263180" y="2092236"/>
                    <a:ext cx="1761858" cy="1778"/>
                  </a:xfrm>
                  <a:prstGeom prst="line">
                    <a:avLst/>
                  </a:prstGeom>
                  <a:noFill/>
                  <a:ln w="6350">
                    <a:solidFill>
                      <a:schemeClr val="tx1">
                        <a:lumMod val="95000"/>
                        <a:lumOff val="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cs"/>
                    </a:endParaRPr>
                  </a:p>
                </p:txBody>
              </p:sp>
              <p:cxnSp>
                <p:nvCxnSpPr>
                  <p:cNvPr id="21511" name="直接箭头连接符 33"/>
                  <p:cNvCxnSpPr/>
                  <p:nvPr/>
                </p:nvCxnSpPr>
                <p:spPr>
                  <a:xfrm rot="-5400000">
                    <a:off x="6313984" y="2822658"/>
                    <a:ext cx="0" cy="305959"/>
                  </a:xfrm>
                  <a:prstGeom prst="straightConnector1">
                    <a:avLst/>
                  </a:prstGeom>
                  <a:ln w="6350" cap="flat" cmpd="sng">
                    <a:solidFill>
                      <a:srgbClr val="0D0D0D"/>
                    </a:solidFill>
                    <a:prstDash val="solid"/>
                    <a:bevel/>
                    <a:headEnd type="none" w="med" len="med"/>
                    <a:tailEnd type="arrow" w="med" len="med"/>
                  </a:ln>
                </p:spPr>
              </p:cxnSp>
              <p:cxnSp>
                <p:nvCxnSpPr>
                  <p:cNvPr id="21512" name="直接箭头连接符 22"/>
                  <p:cNvCxnSpPr/>
                  <p:nvPr/>
                </p:nvCxnSpPr>
                <p:spPr>
                  <a:xfrm rot="-5400000">
                    <a:off x="6315763" y="2254419"/>
                    <a:ext cx="0" cy="305959"/>
                  </a:xfrm>
                  <a:prstGeom prst="straightConnector1">
                    <a:avLst/>
                  </a:prstGeom>
                  <a:ln w="6350" cap="flat" cmpd="sng">
                    <a:solidFill>
                      <a:srgbClr val="0D0D0D"/>
                    </a:solidFill>
                    <a:prstDash val="solid"/>
                    <a:bevel/>
                    <a:headEnd type="none" w="med" len="med"/>
                    <a:tailEnd type="arrow" w="med" len="med"/>
                  </a:ln>
                </p:spPr>
              </p:cxnSp>
              <p:cxnSp>
                <p:nvCxnSpPr>
                  <p:cNvPr id="24" name="直接连接符 23"/>
                  <p:cNvCxnSpPr/>
                  <p:nvPr/>
                </p:nvCxnSpPr>
                <p:spPr>
                  <a:xfrm>
                    <a:off x="5778559" y="2194709"/>
                    <a:ext cx="321969" cy="0"/>
                  </a:xfrm>
                  <a:prstGeom prst="line">
                    <a:avLst/>
                  </a:prstGeom>
                  <a:noFill/>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5" name="圆角矩形 21"/>
                  <p:cNvSpPr/>
                  <p:nvPr/>
                </p:nvSpPr>
                <p:spPr>
                  <a:xfrm>
                    <a:off x="6466968" y="1639168"/>
                    <a:ext cx="2981324" cy="401577"/>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群体的类型</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26" name="圆角矩形 23"/>
                  <p:cNvSpPr/>
                  <p:nvPr/>
                </p:nvSpPr>
                <p:spPr>
                  <a:xfrm>
                    <a:off x="6466968" y="2194709"/>
                    <a:ext cx="2983102" cy="401577"/>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群体的作用</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27" name="圆角矩形 24"/>
                  <p:cNvSpPr/>
                  <p:nvPr/>
                </p:nvSpPr>
                <p:spPr>
                  <a:xfrm>
                    <a:off x="6466968" y="2775646"/>
                    <a:ext cx="2977766" cy="399989"/>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群体发展阶段</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28" name="圆角矩形 1"/>
                  <p:cNvSpPr/>
                  <p:nvPr/>
                </p:nvSpPr>
                <p:spPr>
                  <a:xfrm>
                    <a:off x="6466968" y="1085215"/>
                    <a:ext cx="2979544" cy="399989"/>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群体的含义</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21518" name="直接箭头连接符 33"/>
                  <p:cNvCxnSpPr/>
                  <p:nvPr/>
                </p:nvCxnSpPr>
                <p:spPr>
                  <a:xfrm rot="-5400000">
                    <a:off x="6314878" y="1070860"/>
                    <a:ext cx="0" cy="428698"/>
                  </a:xfrm>
                  <a:prstGeom prst="straightConnector1">
                    <a:avLst/>
                  </a:prstGeom>
                  <a:ln w="6350" cap="flat" cmpd="sng">
                    <a:solidFill>
                      <a:srgbClr val="0D0D0D"/>
                    </a:solidFill>
                    <a:prstDash val="solid"/>
                    <a:bevel/>
                    <a:headEnd type="none" w="med" len="med"/>
                    <a:tailEnd type="arrow" w="med" len="med"/>
                  </a:ln>
                </p:spPr>
              </p:cxnSp>
            </p:grpSp>
          </p:grpSp>
          <p:grpSp>
            <p:nvGrpSpPr>
              <p:cNvPr id="21519" name="组合 41"/>
              <p:cNvGrpSpPr/>
              <p:nvPr/>
            </p:nvGrpSpPr>
            <p:grpSpPr>
              <a:xfrm>
                <a:off x="6710" y="1290"/>
                <a:ext cx="5073" cy="5361"/>
                <a:chOff x="5604700" y="1444475"/>
                <a:chExt cx="3837872" cy="3883928"/>
              </a:xfrm>
            </p:grpSpPr>
            <p:cxnSp>
              <p:nvCxnSpPr>
                <p:cNvPr id="30" name="曲线连接符 6"/>
                <p:cNvCxnSpPr>
                  <a:stCxn id="25" idx="3"/>
                  <a:endCxn id="32" idx="1"/>
                </p:cNvCxnSpPr>
                <p:nvPr/>
              </p:nvCxnSpPr>
              <p:spPr>
                <a:xfrm flipV="1">
                  <a:off x="5604700" y="1622562"/>
                  <a:ext cx="829188" cy="1811748"/>
                </a:xfrm>
                <a:prstGeom prst="curvedConnector3">
                  <a:avLst>
                    <a:gd name="adj1" fmla="val 5006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圆角矩形 7"/>
                <p:cNvSpPr/>
                <p:nvPr/>
              </p:nvSpPr>
              <p:spPr>
                <a:xfrm>
                  <a:off x="6433888" y="1444475"/>
                  <a:ext cx="3008684" cy="356813"/>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构成的原则和方式</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34" name="圆角矩形 11"/>
                <p:cNvSpPr/>
                <p:nvPr/>
              </p:nvSpPr>
              <p:spPr>
                <a:xfrm>
                  <a:off x="6458894" y="4958261"/>
                  <a:ext cx="2982678" cy="370142"/>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群体的开放程度</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35" name="曲线连接符 12"/>
                <p:cNvCxnSpPr>
                  <a:stCxn id="25" idx="3"/>
                  <a:endCxn id="34" idx="1"/>
                </p:cNvCxnSpPr>
                <p:nvPr/>
              </p:nvCxnSpPr>
              <p:spPr>
                <a:xfrm>
                  <a:off x="5604700" y="3434309"/>
                  <a:ext cx="854194" cy="1709216"/>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2" name="组合 11"/>
            <p:cNvGrpSpPr/>
            <p:nvPr/>
          </p:nvGrpSpPr>
          <p:grpSpPr>
            <a:xfrm>
              <a:off x="6986" y="3859"/>
              <a:ext cx="3837" cy="2568"/>
              <a:chOff x="6986" y="3859"/>
              <a:chExt cx="3837" cy="2568"/>
            </a:xfrm>
          </p:grpSpPr>
          <p:grpSp>
            <p:nvGrpSpPr>
              <p:cNvPr id="11" name="组合 10"/>
              <p:cNvGrpSpPr/>
              <p:nvPr/>
            </p:nvGrpSpPr>
            <p:grpSpPr>
              <a:xfrm>
                <a:off x="7815" y="3859"/>
                <a:ext cx="3008" cy="2569"/>
                <a:chOff x="7815" y="3859"/>
                <a:chExt cx="3008" cy="2569"/>
              </a:xfrm>
            </p:grpSpPr>
            <p:sp>
              <p:nvSpPr>
                <p:cNvPr id="3" name="圆角矩形 7"/>
                <p:cNvSpPr/>
                <p:nvPr/>
              </p:nvSpPr>
              <p:spPr>
                <a:xfrm>
                  <a:off x="7815" y="3859"/>
                  <a:ext cx="3008" cy="348"/>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成员关系的密切程度</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4" name="圆角矩形 7"/>
                <p:cNvSpPr/>
                <p:nvPr/>
              </p:nvSpPr>
              <p:spPr>
                <a:xfrm>
                  <a:off x="7815" y="4549"/>
                  <a:ext cx="3008" cy="348"/>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群体规模的大小</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5" name="圆角矩形 7"/>
                <p:cNvSpPr/>
                <p:nvPr/>
              </p:nvSpPr>
              <p:spPr>
                <a:xfrm>
                  <a:off x="7815" y="5386"/>
                  <a:ext cx="3008" cy="348"/>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群体是否存在</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6" name="圆角矩形 11"/>
                <p:cNvSpPr/>
                <p:nvPr/>
              </p:nvSpPr>
              <p:spPr>
                <a:xfrm>
                  <a:off x="7840" y="6068"/>
                  <a:ext cx="2982" cy="361"/>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在社会上发挥作用</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cxnSp>
            <p:nvCxnSpPr>
              <p:cNvPr id="7" name="曲线连接符 6"/>
              <p:cNvCxnSpPr>
                <a:stCxn id="25" idx="3"/>
                <a:endCxn id="3" idx="1"/>
              </p:cNvCxnSpPr>
              <p:nvPr/>
            </p:nvCxnSpPr>
            <p:spPr>
              <a:xfrm flipV="1">
                <a:off x="6986" y="4033"/>
                <a:ext cx="829" cy="1133"/>
              </a:xfrm>
              <a:prstGeom prst="curvedConnector3">
                <a:avLst>
                  <a:gd name="adj1" fmla="val 5006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曲线连接符 7"/>
              <p:cNvCxnSpPr>
                <a:endCxn id="4" idx="1"/>
              </p:cNvCxnSpPr>
              <p:nvPr/>
            </p:nvCxnSpPr>
            <p:spPr>
              <a:xfrm flipV="1">
                <a:off x="6989" y="4723"/>
                <a:ext cx="826" cy="443"/>
              </a:xfrm>
              <a:prstGeom prst="curvedConnector3">
                <a:avLst>
                  <a:gd name="adj1" fmla="val 5012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曲线连接符 12"/>
              <p:cNvCxnSpPr>
                <a:stCxn id="25" idx="3"/>
                <a:endCxn id="6" idx="1"/>
              </p:cNvCxnSpPr>
              <p:nvPr/>
            </p:nvCxnSpPr>
            <p:spPr>
              <a:xfrm>
                <a:off x="6986" y="5166"/>
                <a:ext cx="854" cy="1083"/>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曲线连接符 12"/>
              <p:cNvCxnSpPr>
                <a:endCxn id="5" idx="1"/>
              </p:cNvCxnSpPr>
              <p:nvPr/>
            </p:nvCxnSpPr>
            <p:spPr>
              <a:xfrm>
                <a:off x="6989" y="5212"/>
                <a:ext cx="826" cy="348"/>
              </a:xfrm>
              <a:prstGeom prst="curvedConnector3">
                <a:avLst>
                  <a:gd name="adj1" fmla="val 50121"/>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sp>
        <p:nvSpPr>
          <p:cNvPr id="14"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3600" b="0"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3.1.2 </a:t>
            </a:r>
            <a:r>
              <a:rPr kumimoji="0" lang="zh-CN" altLang="en-US" sz="3600" b="0"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群体的类型</a:t>
            </a:r>
            <a:br>
              <a:rPr kumimoji="0" lang="zh-CN" altLang="en-US" sz="3600" b="1"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j-cs"/>
              </a:rPr>
            </a:br>
            <a:endParaRPr kumimoji="0" lang="zh-CN" altLang="en-US" sz="3600" b="1"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j-cs"/>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24" name="文本框 35"/>
          <p:cNvSpPr txBox="1"/>
          <p:nvPr/>
        </p:nvSpPr>
        <p:spPr>
          <a:xfrm>
            <a:off x="1490663" y="2406968"/>
            <a:ext cx="9137650" cy="509587"/>
          </a:xfrm>
          <a:prstGeom prst="rect">
            <a:avLst/>
          </a:prstGeom>
          <a:noFill/>
          <a:ln w="12700" cap="flat" cmpd="sng">
            <a:solidFill>
              <a:srgbClr val="BFBFBF"/>
            </a:solidFill>
            <a:prstDash val="solid"/>
            <a:round/>
            <a:headEnd type="none" w="med" len="med"/>
            <a:tailEnd type="none" w="med" len="med"/>
          </a:ln>
        </p:spPr>
        <p:txBody>
          <a:bodyPr wrap="square" anchor="t">
            <a:spAutoFit/>
          </a:bodyPr>
          <a:p>
            <a:pPr indent="0" defTabSz="914400">
              <a:lnSpc>
                <a:spcPct val="150000"/>
              </a:lnSpc>
              <a:buFont typeface="方正书宋_GBK" pitchFamily="2" charset="-122"/>
              <a:buNone/>
            </a:pPr>
            <a:r>
              <a:rPr lang="zh-CN" altLang="en-US" sz="2000" dirty="0">
                <a:latin typeface="华文楷体" panose="02010600040101010101" pitchFamily="2" charset="-122"/>
                <a:ea typeface="华文楷体" panose="02010600040101010101" pitchFamily="2" charset="-122"/>
                <a:sym typeface="宋体" pitchFamily="2" charset="-122"/>
              </a:rPr>
              <a:t>（</a:t>
            </a:r>
            <a:r>
              <a:rPr lang="en-US" altLang="zh-CN" sz="2000" dirty="0">
                <a:latin typeface="华文楷体" panose="02010600040101010101" pitchFamily="2" charset="-122"/>
                <a:ea typeface="华文楷体" panose="02010600040101010101" pitchFamily="2" charset="-122"/>
                <a:sym typeface="宋体" pitchFamily="2" charset="-122"/>
              </a:rPr>
              <a:t>1</a:t>
            </a:r>
            <a:r>
              <a:rPr lang="zh-CN" altLang="en-US" sz="2000" dirty="0">
                <a:latin typeface="华文楷体" panose="02010600040101010101" pitchFamily="2" charset="-122"/>
                <a:ea typeface="华文楷体" panose="02010600040101010101" pitchFamily="2" charset="-122"/>
                <a:sym typeface="宋体" pitchFamily="2" charset="-122"/>
              </a:rPr>
              <a:t>）有</a:t>
            </a:r>
            <a:r>
              <a:rPr lang="zh-CN" altLang="en-US" sz="2000" b="1" dirty="0">
                <a:solidFill>
                  <a:srgbClr val="FF0000"/>
                </a:solidFill>
                <a:latin typeface="华文楷体" panose="02010600040101010101" pitchFamily="2" charset="-122"/>
                <a:ea typeface="华文楷体" panose="02010600040101010101" pitchFamily="2" charset="-122"/>
                <a:sym typeface="宋体" pitchFamily="2" charset="-122"/>
              </a:rPr>
              <a:t>明文规定、</a:t>
            </a:r>
            <a:r>
              <a:rPr lang="zh-CN" altLang="en-US" sz="2000" dirty="0">
                <a:latin typeface="华文楷体" panose="02010600040101010101" pitchFamily="2" charset="-122"/>
                <a:ea typeface="华文楷体" panose="02010600040101010101" pitchFamily="2" charset="-122"/>
                <a:sym typeface="宋体" pitchFamily="2" charset="-122"/>
              </a:rPr>
              <a:t>有明确的组织</a:t>
            </a:r>
            <a:r>
              <a:rPr lang="zh-CN" altLang="en-US" sz="2000" b="1" dirty="0">
                <a:solidFill>
                  <a:srgbClr val="FF0000"/>
                </a:solidFill>
                <a:latin typeface="华文楷体" panose="02010600040101010101" pitchFamily="2" charset="-122"/>
                <a:ea typeface="华文楷体" panose="02010600040101010101" pitchFamily="2" charset="-122"/>
                <a:sym typeface="宋体" pitchFamily="2" charset="-122"/>
              </a:rPr>
              <a:t>结构</a:t>
            </a:r>
            <a:r>
              <a:rPr lang="zh-CN" altLang="en-US" sz="2000" dirty="0">
                <a:latin typeface="华文楷体" panose="02010600040101010101" pitchFamily="2" charset="-122"/>
                <a:ea typeface="华文楷体" panose="02010600040101010101" pitchFamily="2" charset="-122"/>
                <a:sym typeface="宋体" pitchFamily="2" charset="-122"/>
              </a:rPr>
              <a:t>、</a:t>
            </a:r>
            <a:r>
              <a:rPr lang="zh-CN" altLang="en-US" sz="2000" b="1" dirty="0">
                <a:solidFill>
                  <a:srgbClr val="FF0000"/>
                </a:solidFill>
                <a:latin typeface="华文楷体" panose="02010600040101010101" pitchFamily="2" charset="-122"/>
                <a:ea typeface="华文楷体" panose="02010600040101010101" pitchFamily="2" charset="-122"/>
                <a:sym typeface="宋体" pitchFamily="2" charset="-122"/>
              </a:rPr>
              <a:t>职务</a:t>
            </a:r>
            <a:r>
              <a:rPr lang="zh-CN" altLang="en-US" sz="2000" dirty="0">
                <a:latin typeface="华文楷体" panose="02010600040101010101" pitchFamily="2" charset="-122"/>
                <a:ea typeface="华文楷体" panose="02010600040101010101" pitchFamily="2" charset="-122"/>
                <a:sym typeface="宋体" pitchFamily="2" charset="-122"/>
              </a:rPr>
              <a:t>分配清晰的群体。</a:t>
            </a:r>
            <a:r>
              <a:rPr lang="en-US" altLang="zh-CN" sz="2000" dirty="0">
                <a:latin typeface="华文楷体" panose="02010600040101010101" pitchFamily="2" charset="-122"/>
                <a:ea typeface="华文楷体" panose="02010600040101010101" pitchFamily="2" charset="-122"/>
                <a:sym typeface="宋体" pitchFamily="2" charset="-122"/>
              </a:rPr>
              <a:t>【  】</a:t>
            </a:r>
            <a:endParaRPr lang="zh-CN" altLang="en-US" sz="2000" dirty="0">
              <a:latin typeface="华文楷体" panose="02010600040101010101" pitchFamily="2" charset="-122"/>
              <a:ea typeface="华文楷体" panose="02010600040101010101" pitchFamily="2" charset="-122"/>
            </a:endParaRPr>
          </a:p>
        </p:txBody>
      </p:sp>
      <p:sp>
        <p:nvSpPr>
          <p:cNvPr id="21525" name="文本框 36"/>
          <p:cNvSpPr txBox="1"/>
          <p:nvPr/>
        </p:nvSpPr>
        <p:spPr>
          <a:xfrm>
            <a:off x="1490663" y="3549015"/>
            <a:ext cx="9137650" cy="971550"/>
          </a:xfrm>
          <a:prstGeom prst="rect">
            <a:avLst/>
          </a:prstGeom>
          <a:noFill/>
          <a:ln w="12700" cap="flat" cmpd="sng">
            <a:solidFill>
              <a:srgbClr val="BFBFBF"/>
            </a:solidFill>
            <a:prstDash val="solid"/>
            <a:round/>
            <a:headEnd type="none" w="med" len="med"/>
            <a:tailEnd type="none" w="med" len="med"/>
          </a:ln>
        </p:spPr>
        <p:txBody>
          <a:bodyPr wrap="square" anchor="t">
            <a:spAutoFit/>
          </a:bodyPr>
          <a:p>
            <a:pPr indent="0" defTabSz="914400">
              <a:lnSpc>
                <a:spcPct val="150000"/>
              </a:lnSpc>
              <a:buFont typeface="方正书宋_GBK" pitchFamily="2" charset="-122"/>
              <a:buNone/>
            </a:pPr>
            <a:r>
              <a:rPr lang="zh-CN" altLang="en-US" sz="2000" dirty="0">
                <a:solidFill>
                  <a:srgbClr val="262626"/>
                </a:solidFill>
                <a:latin typeface="华文楷体" panose="02010600040101010101" pitchFamily="2" charset="-122"/>
                <a:ea typeface="华文楷体" panose="02010600040101010101" pitchFamily="2" charset="-122"/>
                <a:sym typeface="宋体" pitchFamily="2" charset="-122"/>
              </a:rPr>
              <a:t>（</a:t>
            </a:r>
            <a:r>
              <a:rPr lang="en-US" altLang="zh-CN" sz="2000" dirty="0">
                <a:solidFill>
                  <a:srgbClr val="262626"/>
                </a:solidFill>
                <a:latin typeface="华文楷体" panose="02010600040101010101" pitchFamily="2" charset="-122"/>
                <a:ea typeface="华文楷体" panose="02010600040101010101" pitchFamily="2" charset="-122"/>
                <a:sym typeface="宋体" pitchFamily="2" charset="-122"/>
              </a:rPr>
              <a:t>2</a:t>
            </a:r>
            <a:r>
              <a:rPr lang="zh-CN" altLang="en-US" sz="2000" dirty="0">
                <a:solidFill>
                  <a:srgbClr val="262626"/>
                </a:solidFill>
                <a:latin typeface="华文楷体" panose="02010600040101010101" pitchFamily="2" charset="-122"/>
                <a:ea typeface="华文楷体" panose="02010600040101010101" pitchFamily="2" charset="-122"/>
                <a:sym typeface="宋体" pitchFamily="2" charset="-122"/>
              </a:rPr>
              <a:t>）</a:t>
            </a:r>
            <a:r>
              <a:rPr lang="zh-CN" altLang="en-US" sz="2000" b="1" dirty="0">
                <a:solidFill>
                  <a:srgbClr val="FF0000"/>
                </a:solidFill>
                <a:latin typeface="华文楷体" panose="02010600040101010101" pitchFamily="2" charset="-122"/>
                <a:ea typeface="华文楷体" panose="02010600040101010101" pitchFamily="2" charset="-122"/>
                <a:sym typeface="宋体" pitchFamily="2" charset="-122"/>
              </a:rPr>
              <a:t>没有明文规定、没有正式结构</a:t>
            </a:r>
            <a:r>
              <a:rPr lang="zh-CN" altLang="en-US" sz="2000" dirty="0">
                <a:latin typeface="华文楷体" panose="02010600040101010101" pitchFamily="2" charset="-122"/>
                <a:ea typeface="华文楷体" panose="02010600040101010101" pitchFamily="2" charset="-122"/>
                <a:sym typeface="宋体" pitchFamily="2" charset="-122"/>
              </a:rPr>
              <a:t>，而是在成员某种</a:t>
            </a:r>
            <a:r>
              <a:rPr lang="zh-CN" altLang="en-US" sz="2000" b="1" dirty="0">
                <a:solidFill>
                  <a:srgbClr val="FF0000"/>
                </a:solidFill>
                <a:latin typeface="华文楷体" panose="02010600040101010101" pitchFamily="2" charset="-122"/>
                <a:ea typeface="华文楷体" panose="02010600040101010101" pitchFamily="2" charset="-122"/>
                <a:sym typeface="宋体" pitchFamily="2" charset="-122"/>
              </a:rPr>
              <a:t>共同利益</a:t>
            </a:r>
            <a:r>
              <a:rPr lang="zh-CN" altLang="en-US" sz="2000" dirty="0">
                <a:latin typeface="华文楷体" panose="02010600040101010101" pitchFamily="2" charset="-122"/>
                <a:ea typeface="华文楷体" panose="02010600040101010101" pitchFamily="2" charset="-122"/>
                <a:sym typeface="宋体" pitchFamily="2" charset="-122"/>
              </a:rPr>
              <a:t>的基础上，在工作环境中</a:t>
            </a:r>
            <a:r>
              <a:rPr lang="zh-CN" altLang="en-US" sz="2000" b="1" dirty="0">
                <a:solidFill>
                  <a:srgbClr val="FF0000"/>
                </a:solidFill>
                <a:latin typeface="华文楷体" panose="02010600040101010101" pitchFamily="2" charset="-122"/>
                <a:ea typeface="华文楷体" panose="02010600040101010101" pitchFamily="2" charset="-122"/>
                <a:sym typeface="宋体" pitchFamily="2" charset="-122"/>
              </a:rPr>
              <a:t>自然形成</a:t>
            </a:r>
            <a:r>
              <a:rPr lang="zh-CN" altLang="en-US" sz="2000" dirty="0">
                <a:latin typeface="华文楷体" panose="02010600040101010101" pitchFamily="2" charset="-122"/>
                <a:ea typeface="华文楷体" panose="02010600040101010101" pitchFamily="2" charset="-122"/>
                <a:sym typeface="宋体" pitchFamily="2" charset="-122"/>
              </a:rPr>
              <a:t>的群体。                                                              </a:t>
            </a:r>
            <a:r>
              <a:rPr lang="en-US" altLang="zh-CN" sz="2000" dirty="0">
                <a:latin typeface="华文楷体" panose="02010600040101010101" pitchFamily="2" charset="-122"/>
                <a:ea typeface="华文楷体" panose="02010600040101010101" pitchFamily="2" charset="-122"/>
                <a:sym typeface="宋体" pitchFamily="2" charset="-122"/>
              </a:rPr>
              <a:t>【  】</a:t>
            </a:r>
            <a:endParaRPr lang="zh-CN" altLang="en-US" sz="2000" dirty="0">
              <a:latin typeface="华文楷体" panose="02010600040101010101" pitchFamily="2" charset="-122"/>
              <a:ea typeface="华文楷体" panose="02010600040101010101" pitchFamily="2" charset="-122"/>
            </a:endParaRPr>
          </a:p>
        </p:txBody>
      </p:sp>
      <p:sp>
        <p:nvSpPr>
          <p:cNvPr id="3" name="文本框 2"/>
          <p:cNvSpPr txBox="1"/>
          <p:nvPr/>
        </p:nvSpPr>
        <p:spPr>
          <a:xfrm>
            <a:off x="6612255" y="5619750"/>
            <a:ext cx="3505835" cy="460375"/>
          </a:xfrm>
          <a:prstGeom prst="rect">
            <a:avLst/>
          </a:prstGeom>
          <a:noFill/>
        </p:spPr>
        <p:txBody>
          <a:bodyPr wrap="square" rtlCol="0">
            <a:spAutoFit/>
          </a:bodyPr>
          <a:p>
            <a:r>
              <a:rPr lang="zh-CN" altLang="en-US" sz="2400"/>
              <a:t>正式群体</a:t>
            </a:r>
            <a:r>
              <a:rPr lang="en-US" altLang="zh-CN" sz="2400"/>
              <a:t>/</a:t>
            </a:r>
            <a:r>
              <a:rPr lang="zh-CN" altLang="en-US" sz="2400"/>
              <a:t>非正式群体</a:t>
            </a:r>
            <a:endParaRPr lang="zh-CN" altLang="en-US" sz="2400"/>
          </a:p>
        </p:txBody>
      </p:sp>
      <p:grpSp>
        <p:nvGrpSpPr>
          <p:cNvPr id="18" name="组合 17"/>
          <p:cNvGrpSpPr/>
          <p:nvPr/>
        </p:nvGrpSpPr>
        <p:grpSpPr>
          <a:xfrm>
            <a:off x="8297545" y="65405"/>
            <a:ext cx="3889375" cy="1960245"/>
            <a:chOff x="5359" y="2421"/>
            <a:chExt cx="8506" cy="5252"/>
          </a:xfrm>
        </p:grpSpPr>
        <p:sp>
          <p:nvSpPr>
            <p:cNvPr id="4" name="圆角矩形 21"/>
            <p:cNvSpPr/>
            <p:nvPr/>
          </p:nvSpPr>
          <p:spPr>
            <a:xfrm>
              <a:off x="5359" y="4802"/>
              <a:ext cx="3280" cy="620"/>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群体的类型</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5" name="曲线连接符 6"/>
            <p:cNvCxnSpPr>
              <a:stCxn id="4" idx="3"/>
              <a:endCxn id="6" idx="1"/>
            </p:cNvCxnSpPr>
            <p:nvPr/>
          </p:nvCxnSpPr>
          <p:spPr>
            <a:xfrm flipV="1">
              <a:off x="8638" y="2662"/>
              <a:ext cx="1129" cy="2450"/>
            </a:xfrm>
            <a:prstGeom prst="curvedConnector3">
              <a:avLst>
                <a:gd name="adj1" fmla="val 5006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圆角矩形 7"/>
            <p:cNvSpPr/>
            <p:nvPr/>
          </p:nvSpPr>
          <p:spPr>
            <a:xfrm>
              <a:off x="9767" y="2421"/>
              <a:ext cx="4098" cy="482"/>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构成的原则和方式</a:t>
              </a:r>
              <a:endPar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7" name="圆角矩形 11"/>
            <p:cNvSpPr/>
            <p:nvPr/>
          </p:nvSpPr>
          <p:spPr>
            <a:xfrm>
              <a:off x="9801" y="7173"/>
              <a:ext cx="4063" cy="501"/>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群体的开放程度</a:t>
              </a:r>
              <a:endPar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8" name="曲线连接符 12"/>
            <p:cNvCxnSpPr>
              <a:stCxn id="4" idx="3"/>
              <a:endCxn id="7" idx="1"/>
            </p:cNvCxnSpPr>
            <p:nvPr/>
          </p:nvCxnSpPr>
          <p:spPr>
            <a:xfrm>
              <a:off x="8638" y="5112"/>
              <a:ext cx="1164" cy="2311"/>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9" name="圆角矩形 7"/>
            <p:cNvSpPr/>
            <p:nvPr/>
          </p:nvSpPr>
          <p:spPr>
            <a:xfrm>
              <a:off x="9767" y="3300"/>
              <a:ext cx="4098" cy="482"/>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成员关系的密切程度</a:t>
              </a:r>
              <a:endPar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10" name="圆角矩形 7"/>
            <p:cNvSpPr/>
            <p:nvPr/>
          </p:nvSpPr>
          <p:spPr>
            <a:xfrm>
              <a:off x="9767" y="4257"/>
              <a:ext cx="4098" cy="482"/>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群体规模的大小</a:t>
              </a:r>
              <a:endPar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11" name="圆角矩形 7"/>
            <p:cNvSpPr/>
            <p:nvPr/>
          </p:nvSpPr>
          <p:spPr>
            <a:xfrm>
              <a:off x="9767" y="5417"/>
              <a:ext cx="4098" cy="482"/>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群体是否存在</a:t>
              </a:r>
              <a:endPar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12" name="圆角矩形 11"/>
            <p:cNvSpPr/>
            <p:nvPr/>
          </p:nvSpPr>
          <p:spPr>
            <a:xfrm>
              <a:off x="9801" y="6363"/>
              <a:ext cx="4063" cy="501"/>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在社会上发挥作用</a:t>
              </a:r>
              <a:endPar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13" name="曲线连接符 12"/>
            <p:cNvCxnSpPr>
              <a:stCxn id="4" idx="3"/>
              <a:endCxn id="9" idx="1"/>
            </p:cNvCxnSpPr>
            <p:nvPr/>
          </p:nvCxnSpPr>
          <p:spPr>
            <a:xfrm flipV="1">
              <a:off x="8638" y="3541"/>
              <a:ext cx="1129" cy="1571"/>
            </a:xfrm>
            <a:prstGeom prst="curvedConnector3">
              <a:avLst>
                <a:gd name="adj1" fmla="val 5006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曲线连接符 13"/>
            <p:cNvCxnSpPr>
              <a:endCxn id="10" idx="1"/>
            </p:cNvCxnSpPr>
            <p:nvPr/>
          </p:nvCxnSpPr>
          <p:spPr>
            <a:xfrm flipV="1">
              <a:off x="8642" y="4498"/>
              <a:ext cx="1125" cy="614"/>
            </a:xfrm>
            <a:prstGeom prst="curvedConnector3">
              <a:avLst>
                <a:gd name="adj1" fmla="val 5012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曲线连接符 12"/>
            <p:cNvCxnSpPr>
              <a:stCxn id="4" idx="3"/>
              <a:endCxn id="12" idx="1"/>
            </p:cNvCxnSpPr>
            <p:nvPr/>
          </p:nvCxnSpPr>
          <p:spPr>
            <a:xfrm>
              <a:off x="8638" y="5112"/>
              <a:ext cx="1164" cy="1502"/>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曲线连接符 12"/>
            <p:cNvCxnSpPr>
              <a:endCxn id="11" idx="1"/>
            </p:cNvCxnSpPr>
            <p:nvPr/>
          </p:nvCxnSpPr>
          <p:spPr>
            <a:xfrm>
              <a:off x="8642" y="5176"/>
              <a:ext cx="1125" cy="482"/>
            </a:xfrm>
            <a:prstGeom prst="curvedConnector3">
              <a:avLst>
                <a:gd name="adj1" fmla="val 50121"/>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19"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3600" b="0"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3.1.2 </a:t>
            </a:r>
            <a:r>
              <a:rPr kumimoji="0" lang="zh-CN" altLang="en-US" sz="3600" b="0"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群体的类型</a:t>
            </a:r>
            <a:br>
              <a:rPr kumimoji="0" lang="zh-CN" altLang="en-US" sz="3600" b="1"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j-cs"/>
              </a:rPr>
            </a:br>
            <a:endParaRPr kumimoji="0" lang="zh-CN" altLang="en-US" sz="3600" b="1"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j-cs"/>
            </a:endParaRPr>
          </a:p>
        </p:txBody>
      </p:sp>
      <p:sp>
        <p:nvSpPr>
          <p:cNvPr id="2" name="文本框 1"/>
          <p:cNvSpPr txBox="1"/>
          <p:nvPr/>
        </p:nvSpPr>
        <p:spPr>
          <a:xfrm>
            <a:off x="12065" y="-29210"/>
            <a:ext cx="9314180" cy="368300"/>
          </a:xfrm>
          <a:prstGeom prst="rect">
            <a:avLst/>
          </a:prstGeom>
          <a:noFill/>
        </p:spPr>
        <p:txBody>
          <a:bodyPr wrap="square" rtlCol="0" anchor="t">
            <a:spAutoFit/>
          </a:bodyPr>
          <a:p>
            <a:r>
              <a:rPr lang="zh-CN" altLang="en-US"/>
              <a:t>3.1.2.1按照群体构成的原则和方式，可以把群体分为正式群体和非正式群体</a:t>
            </a:r>
            <a:endParaRPr lang="zh-CN"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24" name="文本框 35"/>
          <p:cNvSpPr txBox="1"/>
          <p:nvPr/>
        </p:nvSpPr>
        <p:spPr>
          <a:xfrm>
            <a:off x="1490663" y="2406968"/>
            <a:ext cx="9137650" cy="553085"/>
          </a:xfrm>
          <a:prstGeom prst="rect">
            <a:avLst/>
          </a:prstGeom>
          <a:noFill/>
          <a:ln w="12700" cap="flat" cmpd="sng">
            <a:solidFill>
              <a:srgbClr val="BFBFBF"/>
            </a:solidFill>
            <a:prstDash val="solid"/>
            <a:round/>
            <a:headEnd type="none" w="med" len="med"/>
            <a:tailEnd type="none" w="med" len="med"/>
          </a:ln>
        </p:spPr>
        <p:txBody>
          <a:bodyPr wrap="square" anchor="t">
            <a:spAutoFit/>
          </a:bodyPr>
          <a:p>
            <a:pPr indent="0" defTabSz="914400">
              <a:lnSpc>
                <a:spcPct val="150000"/>
              </a:lnSpc>
              <a:buFont typeface="方正书宋_GBK" pitchFamily="2" charset="-122"/>
              <a:buNone/>
            </a:pPr>
            <a:r>
              <a:rPr lang="zh-CN" altLang="en-US" sz="2000" dirty="0">
                <a:latin typeface="华文楷体" panose="02010600040101010101" pitchFamily="2" charset="-122"/>
                <a:ea typeface="华文楷体" panose="02010600040101010101" pitchFamily="2" charset="-122"/>
                <a:sym typeface="宋体" pitchFamily="2" charset="-122"/>
              </a:rPr>
              <a:t>（</a:t>
            </a:r>
            <a:r>
              <a:rPr lang="en-US" altLang="zh-CN" sz="2000" dirty="0">
                <a:latin typeface="华文楷体" panose="02010600040101010101" pitchFamily="2" charset="-122"/>
                <a:ea typeface="华文楷体" panose="02010600040101010101" pitchFamily="2" charset="-122"/>
                <a:sym typeface="宋体" pitchFamily="2" charset="-122"/>
              </a:rPr>
              <a:t>1</a:t>
            </a:r>
            <a:r>
              <a:rPr lang="zh-CN" altLang="en-US" sz="2000" dirty="0">
                <a:latin typeface="华文楷体" panose="02010600040101010101" pitchFamily="2" charset="-122"/>
                <a:ea typeface="华文楷体" panose="02010600040101010101" pitchFamily="2" charset="-122"/>
                <a:sym typeface="宋体" pitchFamily="2" charset="-122"/>
              </a:rPr>
              <a:t>）有</a:t>
            </a:r>
            <a:r>
              <a:rPr lang="zh-CN" altLang="en-US" sz="2000" b="1" dirty="0">
                <a:solidFill>
                  <a:srgbClr val="FF0000"/>
                </a:solidFill>
                <a:latin typeface="华文楷体" panose="02010600040101010101" pitchFamily="2" charset="-122"/>
                <a:ea typeface="华文楷体" panose="02010600040101010101" pitchFamily="2" charset="-122"/>
                <a:sym typeface="宋体" pitchFamily="2" charset="-122"/>
              </a:rPr>
              <a:t>明文规定、</a:t>
            </a:r>
            <a:r>
              <a:rPr lang="zh-CN" altLang="en-US" sz="2000" dirty="0">
                <a:latin typeface="华文楷体" panose="02010600040101010101" pitchFamily="2" charset="-122"/>
                <a:ea typeface="华文楷体" panose="02010600040101010101" pitchFamily="2" charset="-122"/>
                <a:sym typeface="宋体" pitchFamily="2" charset="-122"/>
              </a:rPr>
              <a:t>有明确的组织</a:t>
            </a:r>
            <a:r>
              <a:rPr lang="zh-CN" altLang="en-US" sz="2000" b="1" dirty="0">
                <a:solidFill>
                  <a:srgbClr val="FF0000"/>
                </a:solidFill>
                <a:latin typeface="华文楷体" panose="02010600040101010101" pitchFamily="2" charset="-122"/>
                <a:ea typeface="华文楷体" panose="02010600040101010101" pitchFamily="2" charset="-122"/>
                <a:sym typeface="宋体" pitchFamily="2" charset="-122"/>
              </a:rPr>
              <a:t>结构</a:t>
            </a:r>
            <a:r>
              <a:rPr lang="zh-CN" altLang="en-US" sz="2000" dirty="0">
                <a:latin typeface="华文楷体" panose="02010600040101010101" pitchFamily="2" charset="-122"/>
                <a:ea typeface="华文楷体" panose="02010600040101010101" pitchFamily="2" charset="-122"/>
                <a:sym typeface="宋体" pitchFamily="2" charset="-122"/>
              </a:rPr>
              <a:t>、</a:t>
            </a:r>
            <a:r>
              <a:rPr lang="zh-CN" altLang="en-US" sz="2000" b="1" dirty="0">
                <a:solidFill>
                  <a:srgbClr val="FF0000"/>
                </a:solidFill>
                <a:latin typeface="华文楷体" panose="02010600040101010101" pitchFamily="2" charset="-122"/>
                <a:ea typeface="华文楷体" panose="02010600040101010101" pitchFamily="2" charset="-122"/>
                <a:sym typeface="宋体" pitchFamily="2" charset="-122"/>
              </a:rPr>
              <a:t>职务</a:t>
            </a:r>
            <a:r>
              <a:rPr lang="zh-CN" altLang="en-US" sz="2000" dirty="0">
                <a:latin typeface="华文楷体" panose="02010600040101010101" pitchFamily="2" charset="-122"/>
                <a:ea typeface="华文楷体" panose="02010600040101010101" pitchFamily="2" charset="-122"/>
                <a:sym typeface="宋体" pitchFamily="2" charset="-122"/>
              </a:rPr>
              <a:t>分配清晰的群体。</a:t>
            </a:r>
            <a:r>
              <a:rPr lang="en-US" altLang="zh-CN" sz="2000" dirty="0">
                <a:latin typeface="华文楷体" panose="02010600040101010101" pitchFamily="2" charset="-122"/>
                <a:ea typeface="华文楷体" panose="02010600040101010101" pitchFamily="2" charset="-122"/>
                <a:sym typeface="宋体" pitchFamily="2" charset="-122"/>
              </a:rPr>
              <a:t>【</a:t>
            </a:r>
            <a:r>
              <a:rPr lang="zh-CN" altLang="en-US" sz="2000">
                <a:sym typeface="+mn-ea"/>
              </a:rPr>
              <a:t>正式群体</a:t>
            </a:r>
            <a:r>
              <a:rPr lang="en-US" altLang="zh-CN" sz="2000" dirty="0">
                <a:latin typeface="华文楷体" panose="02010600040101010101" pitchFamily="2" charset="-122"/>
                <a:ea typeface="华文楷体" panose="02010600040101010101" pitchFamily="2" charset="-122"/>
                <a:sym typeface="宋体" pitchFamily="2" charset="-122"/>
              </a:rPr>
              <a:t>】</a:t>
            </a:r>
            <a:endParaRPr lang="zh-CN" altLang="en-US" sz="2000" dirty="0">
              <a:latin typeface="华文楷体" panose="02010600040101010101" pitchFamily="2" charset="-122"/>
              <a:ea typeface="华文楷体" panose="02010600040101010101" pitchFamily="2" charset="-122"/>
            </a:endParaRPr>
          </a:p>
        </p:txBody>
      </p:sp>
      <p:sp>
        <p:nvSpPr>
          <p:cNvPr id="21525" name="文本框 36"/>
          <p:cNvSpPr txBox="1"/>
          <p:nvPr/>
        </p:nvSpPr>
        <p:spPr>
          <a:xfrm>
            <a:off x="1490663" y="3549015"/>
            <a:ext cx="9137650" cy="1014730"/>
          </a:xfrm>
          <a:prstGeom prst="rect">
            <a:avLst/>
          </a:prstGeom>
          <a:noFill/>
          <a:ln w="12700" cap="flat" cmpd="sng">
            <a:solidFill>
              <a:srgbClr val="BFBFBF"/>
            </a:solidFill>
            <a:prstDash val="solid"/>
            <a:round/>
            <a:headEnd type="none" w="med" len="med"/>
            <a:tailEnd type="none" w="med" len="med"/>
          </a:ln>
        </p:spPr>
        <p:txBody>
          <a:bodyPr wrap="square" anchor="t">
            <a:spAutoFit/>
          </a:bodyPr>
          <a:p>
            <a:pPr indent="0" defTabSz="914400">
              <a:lnSpc>
                <a:spcPct val="150000"/>
              </a:lnSpc>
              <a:buFont typeface="方正书宋_GBK" pitchFamily="2" charset="-122"/>
              <a:buNone/>
            </a:pPr>
            <a:r>
              <a:rPr lang="zh-CN" altLang="en-US" sz="2000" dirty="0">
                <a:solidFill>
                  <a:srgbClr val="262626"/>
                </a:solidFill>
                <a:latin typeface="华文楷体" panose="02010600040101010101" pitchFamily="2" charset="-122"/>
                <a:ea typeface="华文楷体" panose="02010600040101010101" pitchFamily="2" charset="-122"/>
                <a:sym typeface="宋体" pitchFamily="2" charset="-122"/>
              </a:rPr>
              <a:t>（</a:t>
            </a:r>
            <a:r>
              <a:rPr lang="en-US" altLang="zh-CN" sz="2000" dirty="0">
                <a:solidFill>
                  <a:srgbClr val="262626"/>
                </a:solidFill>
                <a:latin typeface="华文楷体" panose="02010600040101010101" pitchFamily="2" charset="-122"/>
                <a:ea typeface="华文楷体" panose="02010600040101010101" pitchFamily="2" charset="-122"/>
                <a:sym typeface="宋体" pitchFamily="2" charset="-122"/>
              </a:rPr>
              <a:t>2</a:t>
            </a:r>
            <a:r>
              <a:rPr lang="zh-CN" altLang="en-US" sz="2000" dirty="0">
                <a:solidFill>
                  <a:srgbClr val="262626"/>
                </a:solidFill>
                <a:latin typeface="华文楷体" panose="02010600040101010101" pitchFamily="2" charset="-122"/>
                <a:ea typeface="华文楷体" panose="02010600040101010101" pitchFamily="2" charset="-122"/>
                <a:sym typeface="宋体" pitchFamily="2" charset="-122"/>
              </a:rPr>
              <a:t>）</a:t>
            </a:r>
            <a:r>
              <a:rPr lang="zh-CN" altLang="en-US" sz="2000" b="1" dirty="0">
                <a:solidFill>
                  <a:srgbClr val="FF0000"/>
                </a:solidFill>
                <a:latin typeface="华文楷体" panose="02010600040101010101" pitchFamily="2" charset="-122"/>
                <a:ea typeface="华文楷体" panose="02010600040101010101" pitchFamily="2" charset="-122"/>
                <a:sym typeface="宋体" pitchFamily="2" charset="-122"/>
              </a:rPr>
              <a:t>没有明文规定、没有正式结构</a:t>
            </a:r>
            <a:r>
              <a:rPr lang="zh-CN" altLang="en-US" sz="2000" dirty="0">
                <a:latin typeface="华文楷体" panose="02010600040101010101" pitchFamily="2" charset="-122"/>
                <a:ea typeface="华文楷体" panose="02010600040101010101" pitchFamily="2" charset="-122"/>
                <a:sym typeface="宋体" pitchFamily="2" charset="-122"/>
              </a:rPr>
              <a:t>，而是在成员某种</a:t>
            </a:r>
            <a:r>
              <a:rPr lang="zh-CN" altLang="en-US" sz="2000" b="1" dirty="0">
                <a:solidFill>
                  <a:srgbClr val="FF0000"/>
                </a:solidFill>
                <a:latin typeface="华文楷体" panose="02010600040101010101" pitchFamily="2" charset="-122"/>
                <a:ea typeface="华文楷体" panose="02010600040101010101" pitchFamily="2" charset="-122"/>
                <a:sym typeface="宋体" pitchFamily="2" charset="-122"/>
              </a:rPr>
              <a:t>共同利益</a:t>
            </a:r>
            <a:r>
              <a:rPr lang="zh-CN" altLang="en-US" sz="2000" dirty="0">
                <a:latin typeface="华文楷体" panose="02010600040101010101" pitchFamily="2" charset="-122"/>
                <a:ea typeface="华文楷体" panose="02010600040101010101" pitchFamily="2" charset="-122"/>
                <a:sym typeface="宋体" pitchFamily="2" charset="-122"/>
              </a:rPr>
              <a:t>的基础上，在工作环境中</a:t>
            </a:r>
            <a:r>
              <a:rPr lang="zh-CN" altLang="en-US" sz="2000" b="1" dirty="0">
                <a:solidFill>
                  <a:srgbClr val="FF0000"/>
                </a:solidFill>
                <a:latin typeface="华文楷体" panose="02010600040101010101" pitchFamily="2" charset="-122"/>
                <a:ea typeface="华文楷体" panose="02010600040101010101" pitchFamily="2" charset="-122"/>
                <a:sym typeface="宋体" pitchFamily="2" charset="-122"/>
              </a:rPr>
              <a:t>自然形成</a:t>
            </a:r>
            <a:r>
              <a:rPr lang="zh-CN" altLang="en-US" sz="2000" dirty="0">
                <a:latin typeface="华文楷体" panose="02010600040101010101" pitchFamily="2" charset="-122"/>
                <a:ea typeface="华文楷体" panose="02010600040101010101" pitchFamily="2" charset="-122"/>
                <a:sym typeface="宋体" pitchFamily="2" charset="-122"/>
              </a:rPr>
              <a:t>的群体。                                                              </a:t>
            </a:r>
            <a:r>
              <a:rPr lang="en-US" altLang="zh-CN" sz="2000" dirty="0">
                <a:latin typeface="华文楷体" panose="02010600040101010101" pitchFamily="2" charset="-122"/>
                <a:ea typeface="华文楷体" panose="02010600040101010101" pitchFamily="2" charset="-122"/>
                <a:sym typeface="宋体" pitchFamily="2" charset="-122"/>
              </a:rPr>
              <a:t>【</a:t>
            </a:r>
            <a:r>
              <a:rPr lang="zh-CN" altLang="en-US" sz="2000">
                <a:sym typeface="宋体" pitchFamily="2" charset="-122"/>
              </a:rPr>
              <a:t>非</a:t>
            </a:r>
            <a:r>
              <a:rPr lang="zh-CN" altLang="en-US" sz="2000">
                <a:sym typeface="+mn-ea"/>
              </a:rPr>
              <a:t>正式群体</a:t>
            </a:r>
            <a:r>
              <a:rPr lang="en-US" altLang="zh-CN" sz="2000" dirty="0">
                <a:latin typeface="华文楷体" panose="02010600040101010101" pitchFamily="2" charset="-122"/>
                <a:ea typeface="华文楷体" panose="02010600040101010101" pitchFamily="2" charset="-122"/>
                <a:sym typeface="宋体" pitchFamily="2" charset="-122"/>
              </a:rPr>
              <a:t>】</a:t>
            </a:r>
            <a:endParaRPr lang="zh-CN" altLang="en-US" sz="2000" dirty="0">
              <a:latin typeface="华文楷体" panose="02010600040101010101" pitchFamily="2" charset="-122"/>
              <a:ea typeface="华文楷体" panose="02010600040101010101" pitchFamily="2" charset="-122"/>
            </a:endParaRPr>
          </a:p>
        </p:txBody>
      </p:sp>
      <p:grpSp>
        <p:nvGrpSpPr>
          <p:cNvPr id="18" name="组合 17"/>
          <p:cNvGrpSpPr/>
          <p:nvPr/>
        </p:nvGrpSpPr>
        <p:grpSpPr>
          <a:xfrm>
            <a:off x="8297545" y="65405"/>
            <a:ext cx="3889375" cy="1960245"/>
            <a:chOff x="5359" y="2421"/>
            <a:chExt cx="8506" cy="5252"/>
          </a:xfrm>
        </p:grpSpPr>
        <p:sp>
          <p:nvSpPr>
            <p:cNvPr id="4" name="圆角矩形 21"/>
            <p:cNvSpPr/>
            <p:nvPr/>
          </p:nvSpPr>
          <p:spPr>
            <a:xfrm>
              <a:off x="5359" y="4802"/>
              <a:ext cx="3280" cy="620"/>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群体的类型</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5" name="曲线连接符 6"/>
            <p:cNvCxnSpPr>
              <a:stCxn id="4" idx="3"/>
              <a:endCxn id="6" idx="1"/>
            </p:cNvCxnSpPr>
            <p:nvPr/>
          </p:nvCxnSpPr>
          <p:spPr>
            <a:xfrm flipV="1">
              <a:off x="8638" y="2662"/>
              <a:ext cx="1129" cy="2450"/>
            </a:xfrm>
            <a:prstGeom prst="curvedConnector3">
              <a:avLst>
                <a:gd name="adj1" fmla="val 5006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圆角矩形 7"/>
            <p:cNvSpPr/>
            <p:nvPr/>
          </p:nvSpPr>
          <p:spPr>
            <a:xfrm>
              <a:off x="9767" y="2421"/>
              <a:ext cx="4098" cy="482"/>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构成的原则和方式</a:t>
              </a:r>
              <a:endPar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7" name="圆角矩形 11"/>
            <p:cNvSpPr/>
            <p:nvPr/>
          </p:nvSpPr>
          <p:spPr>
            <a:xfrm>
              <a:off x="9801" y="7173"/>
              <a:ext cx="4063" cy="501"/>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群体的开放程度</a:t>
              </a:r>
              <a:endPar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8" name="曲线连接符 12"/>
            <p:cNvCxnSpPr>
              <a:stCxn id="4" idx="3"/>
              <a:endCxn id="7" idx="1"/>
            </p:cNvCxnSpPr>
            <p:nvPr/>
          </p:nvCxnSpPr>
          <p:spPr>
            <a:xfrm>
              <a:off x="8638" y="5112"/>
              <a:ext cx="1164" cy="2311"/>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9" name="圆角矩形 7"/>
            <p:cNvSpPr/>
            <p:nvPr/>
          </p:nvSpPr>
          <p:spPr>
            <a:xfrm>
              <a:off x="9767" y="3300"/>
              <a:ext cx="4098" cy="482"/>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成员关系的密切程度</a:t>
              </a:r>
              <a:endPar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10" name="圆角矩形 7"/>
            <p:cNvSpPr/>
            <p:nvPr/>
          </p:nvSpPr>
          <p:spPr>
            <a:xfrm>
              <a:off x="9767" y="4257"/>
              <a:ext cx="4098" cy="482"/>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群体规模的大小</a:t>
              </a:r>
              <a:endPar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11" name="圆角矩形 7"/>
            <p:cNvSpPr/>
            <p:nvPr/>
          </p:nvSpPr>
          <p:spPr>
            <a:xfrm>
              <a:off x="9767" y="5417"/>
              <a:ext cx="4098" cy="482"/>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群体是否存在</a:t>
              </a:r>
              <a:endPar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12" name="圆角矩形 11"/>
            <p:cNvSpPr/>
            <p:nvPr/>
          </p:nvSpPr>
          <p:spPr>
            <a:xfrm>
              <a:off x="9801" y="6363"/>
              <a:ext cx="4063" cy="501"/>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在社会上发挥作用</a:t>
              </a:r>
              <a:endPar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13" name="曲线连接符 12"/>
            <p:cNvCxnSpPr>
              <a:stCxn id="4" idx="3"/>
              <a:endCxn id="9" idx="1"/>
            </p:cNvCxnSpPr>
            <p:nvPr/>
          </p:nvCxnSpPr>
          <p:spPr>
            <a:xfrm flipV="1">
              <a:off x="8638" y="3541"/>
              <a:ext cx="1129" cy="1571"/>
            </a:xfrm>
            <a:prstGeom prst="curvedConnector3">
              <a:avLst>
                <a:gd name="adj1" fmla="val 5006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曲线连接符 13"/>
            <p:cNvCxnSpPr>
              <a:endCxn id="10" idx="1"/>
            </p:cNvCxnSpPr>
            <p:nvPr/>
          </p:nvCxnSpPr>
          <p:spPr>
            <a:xfrm flipV="1">
              <a:off x="8642" y="4498"/>
              <a:ext cx="1125" cy="614"/>
            </a:xfrm>
            <a:prstGeom prst="curvedConnector3">
              <a:avLst>
                <a:gd name="adj1" fmla="val 5012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曲线连接符 12"/>
            <p:cNvCxnSpPr>
              <a:stCxn id="4" idx="3"/>
              <a:endCxn id="12" idx="1"/>
            </p:cNvCxnSpPr>
            <p:nvPr/>
          </p:nvCxnSpPr>
          <p:spPr>
            <a:xfrm>
              <a:off x="8638" y="5112"/>
              <a:ext cx="1164" cy="1502"/>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曲线连接符 12"/>
            <p:cNvCxnSpPr>
              <a:endCxn id="11" idx="1"/>
            </p:cNvCxnSpPr>
            <p:nvPr/>
          </p:nvCxnSpPr>
          <p:spPr>
            <a:xfrm>
              <a:off x="8642" y="5176"/>
              <a:ext cx="1125" cy="482"/>
            </a:xfrm>
            <a:prstGeom prst="curvedConnector3">
              <a:avLst>
                <a:gd name="adj1" fmla="val 50121"/>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464310" y="1797685"/>
            <a:ext cx="1399540" cy="368300"/>
          </a:xfrm>
          <a:prstGeom prst="rect">
            <a:avLst/>
          </a:prstGeom>
          <a:noFill/>
        </p:spPr>
        <p:txBody>
          <a:bodyPr wrap="square" rtlCol="0">
            <a:spAutoFit/>
          </a:bodyPr>
          <a:p>
            <a:r>
              <a:rPr lang="zh-CN" altLang="en-US"/>
              <a:t>【名词解释】</a:t>
            </a:r>
            <a:endParaRPr lang="zh-CN" altLang="en-US"/>
          </a:p>
        </p:txBody>
      </p:sp>
      <p:sp>
        <p:nvSpPr>
          <p:cNvPr id="15"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3600" b="0"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3.1.2 </a:t>
            </a:r>
            <a:r>
              <a:rPr kumimoji="0" lang="zh-CN" altLang="en-US" sz="3600" b="0"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群体的类型</a:t>
            </a:r>
            <a:br>
              <a:rPr kumimoji="0" lang="zh-CN" altLang="en-US" sz="3600" b="1"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j-cs"/>
              </a:rPr>
            </a:br>
            <a:endParaRPr kumimoji="0" lang="zh-CN" altLang="en-US" sz="3600" b="1"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j-cs"/>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2543" name="组合 41"/>
          <p:cNvGrpSpPr/>
          <p:nvPr/>
        </p:nvGrpSpPr>
        <p:grpSpPr>
          <a:xfrm>
            <a:off x="5422900" y="1107123"/>
            <a:ext cx="1979613" cy="1270000"/>
            <a:chOff x="5600570" y="2717928"/>
            <a:chExt cx="2358665" cy="1448909"/>
          </a:xfrm>
        </p:grpSpPr>
        <p:cxnSp>
          <p:nvCxnSpPr>
            <p:cNvPr id="30" name="曲线连接符 6"/>
            <p:cNvCxnSpPr>
              <a:endCxn id="32" idx="1"/>
            </p:cNvCxnSpPr>
            <p:nvPr/>
          </p:nvCxnSpPr>
          <p:spPr>
            <a:xfrm flipV="1">
              <a:off x="5600570" y="2896255"/>
              <a:ext cx="494784" cy="601855"/>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圆角矩形 7"/>
            <p:cNvSpPr/>
            <p:nvPr/>
          </p:nvSpPr>
          <p:spPr>
            <a:xfrm>
              <a:off x="6095354" y="2717928"/>
              <a:ext cx="1802281" cy="356655"/>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正式群体</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34" name="圆角矩形 11"/>
            <p:cNvSpPr/>
            <p:nvPr/>
          </p:nvSpPr>
          <p:spPr>
            <a:xfrm>
              <a:off x="6121185" y="3797179"/>
              <a:ext cx="1838050" cy="369658"/>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非正式群体</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35" name="曲线连接符 12"/>
            <p:cNvCxnSpPr>
              <a:endCxn id="34" idx="1"/>
            </p:cNvCxnSpPr>
            <p:nvPr/>
          </p:nvCxnSpPr>
          <p:spPr>
            <a:xfrm>
              <a:off x="5600570" y="3498110"/>
              <a:ext cx="520615" cy="484827"/>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10795" y="1624330"/>
            <a:ext cx="5401310" cy="3335020"/>
            <a:chOff x="5359" y="2421"/>
            <a:chExt cx="8506" cy="5252"/>
          </a:xfrm>
        </p:grpSpPr>
        <p:sp>
          <p:nvSpPr>
            <p:cNvPr id="2" name="圆角矩形 21"/>
            <p:cNvSpPr/>
            <p:nvPr/>
          </p:nvSpPr>
          <p:spPr>
            <a:xfrm>
              <a:off x="5359" y="4802"/>
              <a:ext cx="3280" cy="620"/>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群体的类型</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3" name="曲线连接符 6"/>
            <p:cNvCxnSpPr>
              <a:stCxn id="2" idx="3"/>
              <a:endCxn id="4" idx="1"/>
            </p:cNvCxnSpPr>
            <p:nvPr/>
          </p:nvCxnSpPr>
          <p:spPr>
            <a:xfrm flipV="1">
              <a:off x="8638" y="2662"/>
              <a:ext cx="1129" cy="2450"/>
            </a:xfrm>
            <a:prstGeom prst="curvedConnector3">
              <a:avLst>
                <a:gd name="adj1" fmla="val 5006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圆角矩形 7"/>
            <p:cNvSpPr/>
            <p:nvPr/>
          </p:nvSpPr>
          <p:spPr>
            <a:xfrm>
              <a:off x="9767" y="2421"/>
              <a:ext cx="4098" cy="482"/>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构成的原则和方式</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5" name="圆角矩形 11"/>
            <p:cNvSpPr/>
            <p:nvPr/>
          </p:nvSpPr>
          <p:spPr>
            <a:xfrm>
              <a:off x="9801" y="7173"/>
              <a:ext cx="4063" cy="501"/>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群体的开放程度</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6" name="曲线连接符 12"/>
            <p:cNvCxnSpPr>
              <a:stCxn id="2" idx="3"/>
              <a:endCxn id="5" idx="1"/>
            </p:cNvCxnSpPr>
            <p:nvPr/>
          </p:nvCxnSpPr>
          <p:spPr>
            <a:xfrm>
              <a:off x="8638" y="5112"/>
              <a:ext cx="1164" cy="2311"/>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 name="圆角矩形 7"/>
            <p:cNvSpPr/>
            <p:nvPr/>
          </p:nvSpPr>
          <p:spPr>
            <a:xfrm>
              <a:off x="9767" y="3300"/>
              <a:ext cx="4098" cy="482"/>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成员关系的密切程度</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8" name="圆角矩形 7"/>
            <p:cNvSpPr/>
            <p:nvPr/>
          </p:nvSpPr>
          <p:spPr>
            <a:xfrm>
              <a:off x="9767" y="4257"/>
              <a:ext cx="4098" cy="482"/>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群体规模的大小</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9" name="圆角矩形 7"/>
            <p:cNvSpPr/>
            <p:nvPr/>
          </p:nvSpPr>
          <p:spPr>
            <a:xfrm>
              <a:off x="9767" y="5417"/>
              <a:ext cx="4098" cy="482"/>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群体是否存在</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10" name="圆角矩形 11"/>
            <p:cNvSpPr/>
            <p:nvPr/>
          </p:nvSpPr>
          <p:spPr>
            <a:xfrm>
              <a:off x="9801" y="6363"/>
              <a:ext cx="4063" cy="501"/>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在社会上发挥作用</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11" name="曲线连接符 10"/>
            <p:cNvCxnSpPr>
              <a:stCxn id="2" idx="3"/>
              <a:endCxn id="7" idx="1"/>
            </p:cNvCxnSpPr>
            <p:nvPr/>
          </p:nvCxnSpPr>
          <p:spPr>
            <a:xfrm flipV="1">
              <a:off x="8638" y="3541"/>
              <a:ext cx="1129" cy="1571"/>
            </a:xfrm>
            <a:prstGeom prst="curvedConnector3">
              <a:avLst>
                <a:gd name="adj1" fmla="val 5006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曲线连接符 11"/>
            <p:cNvCxnSpPr>
              <a:endCxn id="8" idx="1"/>
            </p:cNvCxnSpPr>
            <p:nvPr/>
          </p:nvCxnSpPr>
          <p:spPr>
            <a:xfrm flipV="1">
              <a:off x="8642" y="4498"/>
              <a:ext cx="1125" cy="614"/>
            </a:xfrm>
            <a:prstGeom prst="curvedConnector3">
              <a:avLst>
                <a:gd name="adj1" fmla="val 5012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曲线连接符 12"/>
            <p:cNvCxnSpPr>
              <a:stCxn id="2" idx="3"/>
              <a:endCxn id="10" idx="1"/>
            </p:cNvCxnSpPr>
            <p:nvPr/>
          </p:nvCxnSpPr>
          <p:spPr>
            <a:xfrm>
              <a:off x="8638" y="5112"/>
              <a:ext cx="1164" cy="1502"/>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曲线连接符 12"/>
            <p:cNvCxnSpPr>
              <a:endCxn id="9" idx="1"/>
            </p:cNvCxnSpPr>
            <p:nvPr/>
          </p:nvCxnSpPr>
          <p:spPr>
            <a:xfrm>
              <a:off x="8642" y="5176"/>
              <a:ext cx="1125" cy="482"/>
            </a:xfrm>
            <a:prstGeom prst="curvedConnector3">
              <a:avLst>
                <a:gd name="adj1" fmla="val 50121"/>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17"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3600" b="0"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3.1.2 </a:t>
            </a:r>
            <a:r>
              <a:rPr kumimoji="0" lang="zh-CN" altLang="en-US" sz="3600" b="0"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群体的类型</a:t>
            </a:r>
            <a:br>
              <a:rPr kumimoji="0" lang="zh-CN" altLang="en-US" sz="3600" b="1"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j-cs"/>
              </a:rPr>
            </a:br>
            <a:endParaRPr kumimoji="0" lang="zh-CN" altLang="en-US" sz="3600" b="1"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j-cs"/>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 name="组合 15"/>
          <p:cNvGrpSpPr/>
          <p:nvPr/>
        </p:nvGrpSpPr>
        <p:grpSpPr>
          <a:xfrm>
            <a:off x="-10795" y="1624330"/>
            <a:ext cx="5401310" cy="3335020"/>
            <a:chOff x="5359" y="2421"/>
            <a:chExt cx="8506" cy="5252"/>
          </a:xfrm>
        </p:grpSpPr>
        <p:sp>
          <p:nvSpPr>
            <p:cNvPr id="2" name="圆角矩形 21"/>
            <p:cNvSpPr/>
            <p:nvPr/>
          </p:nvSpPr>
          <p:spPr>
            <a:xfrm>
              <a:off x="5359" y="4802"/>
              <a:ext cx="3280" cy="620"/>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群体的类型</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3" name="曲线连接符 6"/>
            <p:cNvCxnSpPr>
              <a:stCxn id="2" idx="3"/>
              <a:endCxn id="4" idx="1"/>
            </p:cNvCxnSpPr>
            <p:nvPr/>
          </p:nvCxnSpPr>
          <p:spPr>
            <a:xfrm flipV="1">
              <a:off x="8638" y="2662"/>
              <a:ext cx="1129" cy="2450"/>
            </a:xfrm>
            <a:prstGeom prst="curvedConnector3">
              <a:avLst>
                <a:gd name="adj1" fmla="val 5006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圆角矩形 7"/>
            <p:cNvSpPr/>
            <p:nvPr/>
          </p:nvSpPr>
          <p:spPr>
            <a:xfrm>
              <a:off x="9767" y="2421"/>
              <a:ext cx="4098" cy="482"/>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构成的原则和方式</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5" name="圆角矩形 11"/>
            <p:cNvSpPr/>
            <p:nvPr/>
          </p:nvSpPr>
          <p:spPr>
            <a:xfrm>
              <a:off x="9801" y="7173"/>
              <a:ext cx="4063" cy="501"/>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群体的开放程度</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6" name="曲线连接符 12"/>
            <p:cNvCxnSpPr>
              <a:stCxn id="2" idx="3"/>
              <a:endCxn id="5" idx="1"/>
            </p:cNvCxnSpPr>
            <p:nvPr/>
          </p:nvCxnSpPr>
          <p:spPr>
            <a:xfrm>
              <a:off x="8638" y="5112"/>
              <a:ext cx="1164" cy="2311"/>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 name="圆角矩形 7"/>
            <p:cNvSpPr/>
            <p:nvPr/>
          </p:nvSpPr>
          <p:spPr>
            <a:xfrm>
              <a:off x="9767" y="3300"/>
              <a:ext cx="4098" cy="482"/>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成员关系的密切程度</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8" name="圆角矩形 7"/>
            <p:cNvSpPr/>
            <p:nvPr/>
          </p:nvSpPr>
          <p:spPr>
            <a:xfrm>
              <a:off x="9767" y="4257"/>
              <a:ext cx="4098" cy="482"/>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群体规模的大小</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9" name="圆角矩形 7"/>
            <p:cNvSpPr/>
            <p:nvPr/>
          </p:nvSpPr>
          <p:spPr>
            <a:xfrm>
              <a:off x="9767" y="5417"/>
              <a:ext cx="4098" cy="482"/>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群体是否存在</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10" name="圆角矩形 11"/>
            <p:cNvSpPr/>
            <p:nvPr/>
          </p:nvSpPr>
          <p:spPr>
            <a:xfrm>
              <a:off x="9801" y="6363"/>
              <a:ext cx="4063" cy="501"/>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在社会上发挥作用</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11" name="曲线连接符 10"/>
            <p:cNvCxnSpPr>
              <a:stCxn id="2" idx="3"/>
              <a:endCxn id="7" idx="1"/>
            </p:cNvCxnSpPr>
            <p:nvPr/>
          </p:nvCxnSpPr>
          <p:spPr>
            <a:xfrm flipV="1">
              <a:off x="8638" y="3541"/>
              <a:ext cx="1129" cy="1571"/>
            </a:xfrm>
            <a:prstGeom prst="curvedConnector3">
              <a:avLst>
                <a:gd name="adj1" fmla="val 5006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曲线连接符 11"/>
            <p:cNvCxnSpPr>
              <a:endCxn id="8" idx="1"/>
            </p:cNvCxnSpPr>
            <p:nvPr/>
          </p:nvCxnSpPr>
          <p:spPr>
            <a:xfrm flipV="1">
              <a:off x="8642" y="4498"/>
              <a:ext cx="1125" cy="614"/>
            </a:xfrm>
            <a:prstGeom prst="curvedConnector3">
              <a:avLst>
                <a:gd name="adj1" fmla="val 5012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曲线连接符 12"/>
            <p:cNvCxnSpPr>
              <a:stCxn id="2" idx="3"/>
              <a:endCxn id="10" idx="1"/>
            </p:cNvCxnSpPr>
            <p:nvPr/>
          </p:nvCxnSpPr>
          <p:spPr>
            <a:xfrm>
              <a:off x="8638" y="5112"/>
              <a:ext cx="1164" cy="1502"/>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曲线连接符 12"/>
            <p:cNvCxnSpPr>
              <a:endCxn id="9" idx="1"/>
            </p:cNvCxnSpPr>
            <p:nvPr/>
          </p:nvCxnSpPr>
          <p:spPr>
            <a:xfrm>
              <a:off x="8642" y="5176"/>
              <a:ext cx="1125" cy="482"/>
            </a:xfrm>
            <a:prstGeom prst="curvedConnector3">
              <a:avLst>
                <a:gd name="adj1" fmla="val 50121"/>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5390515" y="1585278"/>
            <a:ext cx="1979613" cy="1500505"/>
            <a:chOff x="8524" y="2273"/>
            <a:chExt cx="3118" cy="2363"/>
          </a:xfrm>
        </p:grpSpPr>
        <p:grpSp>
          <p:nvGrpSpPr>
            <p:cNvPr id="22543" name="组合 41"/>
            <p:cNvGrpSpPr/>
            <p:nvPr/>
          </p:nvGrpSpPr>
          <p:grpSpPr>
            <a:xfrm>
              <a:off x="8524" y="2273"/>
              <a:ext cx="3118" cy="2363"/>
              <a:chOff x="5600570" y="2454951"/>
              <a:chExt cx="2358665" cy="1711886"/>
            </a:xfrm>
          </p:grpSpPr>
          <p:cxnSp>
            <p:nvCxnSpPr>
              <p:cNvPr id="30" name="曲线连接符 6"/>
              <p:cNvCxnSpPr>
                <a:stCxn id="7" idx="3"/>
                <a:endCxn id="32" idx="1"/>
              </p:cNvCxnSpPr>
              <p:nvPr/>
            </p:nvCxnSpPr>
            <p:spPr>
              <a:xfrm flipV="1">
                <a:off x="5600570" y="2633528"/>
                <a:ext cx="520533" cy="677365"/>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圆角矩形 7"/>
              <p:cNvSpPr/>
              <p:nvPr/>
            </p:nvSpPr>
            <p:spPr>
              <a:xfrm>
                <a:off x="6121078" y="2454951"/>
                <a:ext cx="1802281" cy="356655"/>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松散群体</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34" name="圆角矩形 11"/>
              <p:cNvSpPr/>
              <p:nvPr/>
            </p:nvSpPr>
            <p:spPr>
              <a:xfrm>
                <a:off x="6121185" y="3797179"/>
                <a:ext cx="1838050" cy="369658"/>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集体</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35" name="曲线连接符 12"/>
              <p:cNvCxnSpPr>
                <a:stCxn id="7" idx="3"/>
                <a:endCxn id="34" idx="1"/>
              </p:cNvCxnSpPr>
              <p:nvPr/>
            </p:nvCxnSpPr>
            <p:spPr>
              <a:xfrm>
                <a:off x="5600570" y="3310893"/>
                <a:ext cx="520533" cy="670845"/>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8524" y="3213"/>
              <a:ext cx="3070" cy="492"/>
              <a:chOff x="8524" y="3213"/>
              <a:chExt cx="3070" cy="492"/>
            </a:xfrm>
          </p:grpSpPr>
          <p:sp>
            <p:nvSpPr>
              <p:cNvPr id="15" name="圆角矩形 7"/>
              <p:cNvSpPr/>
              <p:nvPr/>
            </p:nvSpPr>
            <p:spPr>
              <a:xfrm>
                <a:off x="9212" y="3213"/>
                <a:ext cx="2382" cy="492"/>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联合群体</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17" name="曲线连接符 6"/>
              <p:cNvCxnSpPr>
                <a:stCxn id="7" idx="3"/>
                <a:endCxn id="15" idx="1"/>
              </p:cNvCxnSpPr>
              <p:nvPr/>
            </p:nvCxnSpPr>
            <p:spPr>
              <a:xfrm>
                <a:off x="8524" y="3454"/>
                <a:ext cx="688" cy="5"/>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524" name="文本框 35"/>
          <p:cNvSpPr txBox="1"/>
          <p:nvPr/>
        </p:nvSpPr>
        <p:spPr>
          <a:xfrm>
            <a:off x="7509510" y="1377315"/>
            <a:ext cx="2146935" cy="553085"/>
          </a:xfrm>
          <a:prstGeom prst="rect">
            <a:avLst/>
          </a:prstGeom>
          <a:noFill/>
          <a:ln w="12700" cap="flat" cmpd="sng">
            <a:noFill/>
            <a:prstDash val="solid"/>
            <a:round/>
            <a:headEnd type="none" w="med" len="med"/>
            <a:tailEnd type="none" w="med" len="med"/>
          </a:ln>
        </p:spPr>
        <p:txBody>
          <a:bodyPr wrap="square" anchor="t">
            <a:spAutoFit/>
          </a:bodyPr>
          <a:p>
            <a:pPr indent="0" defTabSz="914400">
              <a:lnSpc>
                <a:spcPct val="150000"/>
              </a:lnSpc>
              <a:buFont typeface="方正书宋_GBK" pitchFamily="2" charset="-122"/>
              <a:buNone/>
            </a:pPr>
            <a:r>
              <a:rPr lang="zh-CN" altLang="en-US" sz="2000" b="1" u="sng" dirty="0">
                <a:solidFill>
                  <a:srgbClr val="FF0000"/>
                </a:solidFill>
                <a:latin typeface="华文楷体" panose="02010600040101010101" pitchFamily="2" charset="-122"/>
                <a:ea typeface="华文楷体" panose="02010600040101010101" pitchFamily="2" charset="-122"/>
                <a:sym typeface="宋体" pitchFamily="2" charset="-122"/>
              </a:rPr>
              <a:t>最低</a:t>
            </a:r>
            <a:r>
              <a:rPr lang="zh-CN" altLang="en-US" sz="2000" dirty="0">
                <a:latin typeface="华文楷体" panose="02010600040101010101" pitchFamily="2" charset="-122"/>
                <a:ea typeface="华文楷体" panose="02010600040101010101" pitchFamily="2" charset="-122"/>
                <a:sym typeface="宋体" pitchFamily="2" charset="-122"/>
              </a:rPr>
              <a:t>层次的群体</a:t>
            </a:r>
            <a:endParaRPr lang="zh-CN" altLang="en-US" sz="2000" dirty="0">
              <a:latin typeface="华文楷体" panose="02010600040101010101" pitchFamily="2" charset="-122"/>
              <a:ea typeface="华文楷体" panose="02010600040101010101" pitchFamily="2" charset="-122"/>
              <a:sym typeface="宋体" pitchFamily="2" charset="-122"/>
            </a:endParaRPr>
          </a:p>
        </p:txBody>
      </p:sp>
      <p:sp>
        <p:nvSpPr>
          <p:cNvPr id="29" name="文本框 35"/>
          <p:cNvSpPr txBox="1"/>
          <p:nvPr/>
        </p:nvSpPr>
        <p:spPr>
          <a:xfrm>
            <a:off x="7509510" y="2062480"/>
            <a:ext cx="2146935" cy="553085"/>
          </a:xfrm>
          <a:prstGeom prst="rect">
            <a:avLst/>
          </a:prstGeom>
          <a:noFill/>
          <a:ln w="12700" cap="flat" cmpd="sng">
            <a:noFill/>
            <a:prstDash val="solid"/>
            <a:round/>
            <a:headEnd type="none" w="med" len="med"/>
            <a:tailEnd type="none" w="med" len="med"/>
          </a:ln>
        </p:spPr>
        <p:txBody>
          <a:bodyPr wrap="square" anchor="t">
            <a:spAutoFit/>
          </a:bodyPr>
          <a:p>
            <a:pPr lvl="0" algn="l">
              <a:lnSpc>
                <a:spcPct val="150000"/>
              </a:lnSpc>
              <a:buFont typeface="方正书宋_GBK" pitchFamily="2" charset="-122"/>
            </a:pPr>
            <a:r>
              <a:rPr lang="zh-CN" altLang="en-US" sz="2000" b="1" u="sng" dirty="0">
                <a:solidFill>
                  <a:srgbClr val="FF0000"/>
                </a:solidFill>
                <a:latin typeface="华文楷体" panose="02010600040101010101" pitchFamily="2" charset="-122"/>
                <a:ea typeface="华文楷体" panose="02010600040101010101" pitchFamily="2" charset="-122"/>
                <a:sym typeface="宋体" pitchFamily="2" charset="-122"/>
              </a:rPr>
              <a:t>中间</a:t>
            </a:r>
            <a:r>
              <a:rPr lang="zh-CN" altLang="en-US" sz="2000" dirty="0">
                <a:latin typeface="华文楷体" panose="02010600040101010101" pitchFamily="2" charset="-122"/>
                <a:ea typeface="华文楷体" panose="02010600040101010101" pitchFamily="2" charset="-122"/>
                <a:sym typeface="宋体" pitchFamily="2" charset="-122"/>
              </a:rPr>
              <a:t>层次的群体</a:t>
            </a:r>
            <a:endParaRPr lang="zh-CN" altLang="en-US" sz="2000" dirty="0">
              <a:latin typeface="华文楷体" panose="02010600040101010101" pitchFamily="2" charset="-122"/>
              <a:ea typeface="华文楷体" panose="02010600040101010101" pitchFamily="2" charset="-122"/>
              <a:sym typeface="宋体" pitchFamily="2" charset="-122"/>
            </a:endParaRPr>
          </a:p>
        </p:txBody>
      </p:sp>
      <p:sp>
        <p:nvSpPr>
          <p:cNvPr id="31" name="文本框 35"/>
          <p:cNvSpPr txBox="1"/>
          <p:nvPr/>
        </p:nvSpPr>
        <p:spPr>
          <a:xfrm>
            <a:off x="7509510" y="2666365"/>
            <a:ext cx="2146935" cy="553085"/>
          </a:xfrm>
          <a:prstGeom prst="rect">
            <a:avLst/>
          </a:prstGeom>
          <a:noFill/>
          <a:ln w="12700" cap="flat" cmpd="sng">
            <a:noFill/>
            <a:prstDash val="solid"/>
            <a:round/>
            <a:headEnd type="none" w="med" len="med"/>
            <a:tailEnd type="none" w="med" len="med"/>
          </a:ln>
        </p:spPr>
        <p:txBody>
          <a:bodyPr wrap="square" anchor="t">
            <a:spAutoFit/>
          </a:bodyPr>
          <a:p>
            <a:pPr lvl="0" algn="l">
              <a:lnSpc>
                <a:spcPct val="150000"/>
              </a:lnSpc>
              <a:buFont typeface="方正书宋_GBK" pitchFamily="2" charset="-122"/>
            </a:pPr>
            <a:r>
              <a:rPr lang="zh-CN" altLang="en-US" sz="2000" b="1" u="sng" dirty="0">
                <a:solidFill>
                  <a:srgbClr val="FF0000"/>
                </a:solidFill>
                <a:latin typeface="华文楷体" panose="02010600040101010101" pitchFamily="2" charset="-122"/>
                <a:ea typeface="华文楷体" panose="02010600040101010101" pitchFamily="2" charset="-122"/>
                <a:sym typeface="宋体" pitchFamily="2" charset="-122"/>
              </a:rPr>
              <a:t>最高</a:t>
            </a:r>
            <a:r>
              <a:rPr lang="zh-CN" altLang="en-US" sz="2000" dirty="0">
                <a:latin typeface="华文楷体" panose="02010600040101010101" pitchFamily="2" charset="-122"/>
                <a:ea typeface="华文楷体" panose="02010600040101010101" pitchFamily="2" charset="-122"/>
                <a:sym typeface="宋体" pitchFamily="2" charset="-122"/>
              </a:rPr>
              <a:t>层次的群体</a:t>
            </a:r>
            <a:endParaRPr lang="zh-CN" altLang="en-US" sz="2000" dirty="0">
              <a:latin typeface="华文楷体" panose="02010600040101010101" pitchFamily="2" charset="-122"/>
              <a:ea typeface="华文楷体" panose="02010600040101010101" pitchFamily="2" charset="-122"/>
              <a:sym typeface="宋体" pitchFamily="2" charset="-122"/>
            </a:endParaRPr>
          </a:p>
        </p:txBody>
      </p:sp>
      <p:sp>
        <p:nvSpPr>
          <p:cNvPr id="33"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3600" b="0"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3.1.2 </a:t>
            </a:r>
            <a:r>
              <a:rPr kumimoji="0" lang="zh-CN" altLang="en-US" sz="3600" b="0"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群体的类型</a:t>
            </a:r>
            <a:br>
              <a:rPr kumimoji="0" lang="zh-CN" altLang="en-US" sz="3600" b="1"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j-cs"/>
              </a:rPr>
            </a:br>
            <a:endParaRPr kumimoji="0" lang="zh-CN" altLang="en-US" sz="3600" b="1"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6802" name="组合 1"/>
          <p:cNvGrpSpPr/>
          <p:nvPr/>
        </p:nvGrpSpPr>
        <p:grpSpPr>
          <a:xfrm>
            <a:off x="9479280" y="184150"/>
            <a:ext cx="2693035" cy="901700"/>
            <a:chOff x="4492925" y="3147752"/>
            <a:chExt cx="4141683" cy="1144774"/>
          </a:xfrm>
        </p:grpSpPr>
        <p:sp>
          <p:nvSpPr>
            <p:cNvPr id="22" name="圆角矩形 11"/>
            <p:cNvSpPr/>
            <p:nvPr/>
          </p:nvSpPr>
          <p:spPr>
            <a:xfrm>
              <a:off x="4492925" y="3567608"/>
              <a:ext cx="1838904" cy="348823"/>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知觉与行为</a:t>
              </a:r>
              <a:endPar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76804" name="组合 46"/>
            <p:cNvGrpSpPr/>
            <p:nvPr/>
          </p:nvGrpSpPr>
          <p:grpSpPr>
            <a:xfrm>
              <a:off x="6332185" y="3147752"/>
              <a:ext cx="2302423" cy="1144774"/>
              <a:chOff x="5937653" y="1085215"/>
              <a:chExt cx="3512417" cy="1510665"/>
            </a:xfrm>
          </p:grpSpPr>
          <p:cxnSp>
            <p:nvCxnSpPr>
              <p:cNvPr id="76805" name="直接箭头连接符 33"/>
              <p:cNvCxnSpPr/>
              <p:nvPr/>
            </p:nvCxnSpPr>
            <p:spPr>
              <a:xfrm rot="-5400000">
                <a:off x="6314162" y="1694869"/>
                <a:ext cx="0" cy="341570"/>
              </a:xfrm>
              <a:prstGeom prst="straightConnector1">
                <a:avLst/>
              </a:prstGeom>
              <a:ln w="6350" cap="flat" cmpd="sng">
                <a:solidFill>
                  <a:srgbClr val="0D0D0D"/>
                </a:solidFill>
                <a:prstDash val="solid"/>
                <a:bevel/>
                <a:headEnd type="none" w="med" len="med"/>
                <a:tailEnd type="arrow" w="med" len="med"/>
              </a:ln>
            </p:spPr>
          </p:cxnSp>
          <p:sp>
            <p:nvSpPr>
              <p:cNvPr id="49" name="直接连接符 31"/>
              <p:cNvSpPr>
                <a:spLocks noChangeShapeType="1"/>
              </p:cNvSpPr>
              <p:nvPr/>
            </p:nvSpPr>
            <p:spPr bwMode="auto">
              <a:xfrm rot="16200000" flipV="1">
                <a:off x="5555703" y="1800518"/>
                <a:ext cx="1194723" cy="19380"/>
              </a:xfrm>
              <a:prstGeom prst="line">
                <a:avLst/>
              </a:prstGeom>
              <a:noFill/>
              <a:ln w="6350">
                <a:solidFill>
                  <a:schemeClr val="tx1">
                    <a:lumMod val="95000"/>
                    <a:lumOff val="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cs"/>
                </a:endParaRPr>
              </a:p>
            </p:txBody>
          </p:sp>
          <p:cxnSp>
            <p:nvCxnSpPr>
              <p:cNvPr id="76807" name="直接箭头连接符 50"/>
              <p:cNvCxnSpPr/>
              <p:nvPr/>
            </p:nvCxnSpPr>
            <p:spPr>
              <a:xfrm rot="-5400000">
                <a:off x="6315371" y="2254952"/>
                <a:ext cx="0" cy="305233"/>
              </a:xfrm>
              <a:prstGeom prst="straightConnector1">
                <a:avLst/>
              </a:prstGeom>
              <a:ln w="6350" cap="flat" cmpd="sng">
                <a:solidFill>
                  <a:srgbClr val="0D0D0D"/>
                </a:solidFill>
                <a:prstDash val="solid"/>
                <a:bevel/>
                <a:headEnd type="none" w="med" len="med"/>
                <a:tailEnd type="arrow" w="med" len="med"/>
              </a:ln>
            </p:spPr>
          </p:cxnSp>
          <p:cxnSp>
            <p:nvCxnSpPr>
              <p:cNvPr id="52" name="直接连接符 51"/>
              <p:cNvCxnSpPr/>
              <p:nvPr/>
            </p:nvCxnSpPr>
            <p:spPr>
              <a:xfrm>
                <a:off x="5937464" y="1865655"/>
                <a:ext cx="261629" cy="0"/>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53" name="圆角矩形 21"/>
              <p:cNvSpPr/>
              <p:nvPr/>
            </p:nvSpPr>
            <p:spPr>
              <a:xfrm>
                <a:off x="6467989" y="1639683"/>
                <a:ext cx="2979659" cy="399636"/>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知觉偏差</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54" name="圆角矩形 23"/>
              <p:cNvSpPr/>
              <p:nvPr/>
            </p:nvSpPr>
            <p:spPr>
              <a:xfrm>
                <a:off x="6467989" y="2194152"/>
                <a:ext cx="2982081" cy="401728"/>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归因理论</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56" name="圆角矩形 1"/>
              <p:cNvSpPr/>
              <p:nvPr/>
            </p:nvSpPr>
            <p:spPr>
              <a:xfrm>
                <a:off x="6467989" y="1085215"/>
                <a:ext cx="2979659" cy="401728"/>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知觉的内涵</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76812" name="直接箭头连接符 33"/>
              <p:cNvCxnSpPr/>
              <p:nvPr/>
            </p:nvCxnSpPr>
            <p:spPr>
              <a:xfrm rot="-5400000">
                <a:off x="6314160" y="1069595"/>
                <a:ext cx="0" cy="428779"/>
              </a:xfrm>
              <a:prstGeom prst="straightConnector1">
                <a:avLst/>
              </a:prstGeom>
              <a:ln w="6350" cap="flat" cmpd="sng">
                <a:solidFill>
                  <a:srgbClr val="0D0D0D"/>
                </a:solidFill>
                <a:prstDash val="solid"/>
                <a:bevel/>
                <a:headEnd type="none" w="med" len="med"/>
                <a:tailEnd type="arrow" w="med" len="med"/>
              </a:ln>
            </p:spPr>
          </p:cxnSp>
        </p:grpSp>
      </p:grpSp>
      <p:sp>
        <p:nvSpPr>
          <p:cNvPr id="76813" name="文本框 49"/>
          <p:cNvSpPr txBox="1"/>
          <p:nvPr/>
        </p:nvSpPr>
        <p:spPr>
          <a:xfrm>
            <a:off x="1082675" y="1156970"/>
            <a:ext cx="10073005" cy="3230245"/>
          </a:xfrm>
          <a:prstGeom prst="rect">
            <a:avLst/>
          </a:prstGeom>
          <a:noFill/>
          <a:ln w="28575">
            <a:noFill/>
          </a:ln>
        </p:spPr>
        <p:txBody>
          <a:bodyPr wrap="square" anchor="t">
            <a:spAutoFit/>
          </a:bodyPr>
          <a:p>
            <a:pPr>
              <a:lnSpc>
                <a:spcPct val="150000"/>
              </a:lnSpc>
              <a:buFont typeface="Wingdings" panose="05000000000000000000" charset="0"/>
            </a:pPr>
            <a:r>
              <a:rPr lang="zh-CN" altLang="en-US" sz="2800" b="1" dirty="0">
                <a:latin typeface="华文楷体" panose="02010600040101010101" pitchFamily="2" charset="-122"/>
                <a:ea typeface="华文楷体" panose="02010600040101010101" pitchFamily="2" charset="-122"/>
              </a:rPr>
              <a:t>知觉的特征：</a:t>
            </a:r>
            <a:endParaRPr lang="zh-CN" altLang="en-US" sz="2800" b="1" dirty="0">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
            </a:pPr>
            <a:r>
              <a:rPr lang="zh-CN" altLang="en-US" sz="2400" dirty="0">
                <a:latin typeface="华文楷体" panose="02010600040101010101" pitchFamily="2" charset="-122"/>
                <a:ea typeface="华文楷体" panose="02010600040101010101" pitchFamily="2" charset="-122"/>
              </a:rPr>
              <a:t>选择性。</a:t>
            </a:r>
            <a:endParaRPr lang="zh-CN" altLang="en-US" sz="2400" dirty="0">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
            </a:pPr>
            <a:r>
              <a:rPr lang="zh-CN" altLang="en-US" sz="2400" b="1" u="sng" dirty="0">
                <a:solidFill>
                  <a:srgbClr val="FF0000"/>
                </a:solidFill>
                <a:latin typeface="华文楷体" panose="02010600040101010101" pitchFamily="2" charset="-122"/>
                <a:ea typeface="华文楷体" panose="02010600040101010101" pitchFamily="2" charset="-122"/>
              </a:rPr>
              <a:t>整体性</a:t>
            </a:r>
            <a:r>
              <a:rPr lang="zh-CN" altLang="en-US" sz="2400" dirty="0">
                <a:latin typeface="华文楷体" panose="02010600040101010101" pitchFamily="2" charset="-122"/>
                <a:ea typeface="华文楷体" panose="02010600040101010101" pitchFamily="2" charset="-122"/>
              </a:rPr>
              <a:t>。</a:t>
            </a:r>
            <a:endParaRPr lang="zh-CN" altLang="en-US" sz="2000" dirty="0">
              <a:latin typeface="华文楷体" panose="02010600040101010101" pitchFamily="2" charset="-122"/>
              <a:ea typeface="华文楷体" panose="02010600040101010101" pitchFamily="2" charset="-122"/>
            </a:endParaRPr>
          </a:p>
          <a:p>
            <a:pPr>
              <a:lnSpc>
                <a:spcPct val="150000"/>
              </a:lnSpc>
              <a:buFont typeface="Wingdings" panose="05000000000000000000" charset="0"/>
            </a:pPr>
            <a:r>
              <a:rPr lang="zh-CN" altLang="en-US" sz="2000" dirty="0">
                <a:latin typeface="华文楷体" panose="02010600040101010101" pitchFamily="2" charset="-122"/>
                <a:ea typeface="华文楷体" panose="02010600040101010101" pitchFamily="2" charset="-122"/>
              </a:rPr>
              <a:t>           是指个体在以往经验的基础上，能够把许多部分或属性的客观对象当做个整体来反   </a:t>
            </a:r>
            <a:endParaRPr lang="zh-CN" altLang="en-US" sz="2000" dirty="0">
              <a:latin typeface="华文楷体" panose="02010600040101010101" pitchFamily="2" charset="-122"/>
              <a:ea typeface="华文楷体" panose="02010600040101010101" pitchFamily="2" charset="-122"/>
            </a:endParaRPr>
          </a:p>
          <a:p>
            <a:pPr>
              <a:lnSpc>
                <a:spcPct val="150000"/>
              </a:lnSpc>
              <a:buFont typeface="Wingdings" panose="05000000000000000000" charset="0"/>
            </a:pPr>
            <a:r>
              <a:rPr lang="zh-CN" altLang="en-US" sz="2000" dirty="0">
                <a:latin typeface="华文楷体" panose="02010600040101010101" pitchFamily="2" charset="-122"/>
                <a:ea typeface="华文楷体" panose="02010600040101010101" pitchFamily="2" charset="-122"/>
              </a:rPr>
              <a:t>    映的特性。</a:t>
            </a:r>
            <a:endParaRPr lang="zh-CN" altLang="en-US" sz="2000" dirty="0">
              <a:latin typeface="华文楷体" panose="02010600040101010101" pitchFamily="2" charset="-122"/>
              <a:ea typeface="华文楷体" panose="02010600040101010101" pitchFamily="2" charset="-122"/>
            </a:endParaRPr>
          </a:p>
          <a:p>
            <a:pPr>
              <a:lnSpc>
                <a:spcPct val="150000"/>
              </a:lnSpc>
              <a:buFont typeface="Wingdings" panose="05000000000000000000" charset="0"/>
            </a:pPr>
            <a:endParaRPr lang="zh-CN" altLang="en-US" sz="2000" dirty="0">
              <a:latin typeface="华文楷体" panose="02010600040101010101" pitchFamily="2" charset="-122"/>
              <a:ea typeface="华文楷体" panose="02010600040101010101" pitchFamily="2" charset="-122"/>
            </a:endParaRPr>
          </a:p>
        </p:txBody>
      </p:sp>
      <p:sp>
        <p:nvSpPr>
          <p:cNvPr id="3" name="文本占位符 2"/>
          <p:cNvSpPr>
            <a:spLocks noGrp="1"/>
          </p:cNvSpPr>
          <p:nvPr>
            <p:ph type="body" idx="13"/>
          </p:nvPr>
        </p:nvSpPr>
        <p:spPr>
          <a:xfrm>
            <a:off x="1082675" y="269875"/>
            <a:ext cx="6973888" cy="815975"/>
          </a:xfrm>
          <a:noFill/>
          <a:ln>
            <a:noFill/>
          </a:ln>
        </p:spPr>
        <p:txBody>
          <a:bodyPr lIns="91440" tIns="45720" rIns="91440" bIns="45720" anchor="t">
            <a:normAutofit/>
          </a:bodyPr>
          <a:p>
            <a:pPr fontAlgn="base">
              <a:spcBef>
                <a:spcPct val="0"/>
              </a:spcBef>
            </a:pPr>
            <a:r>
              <a:rPr lang="en-US" altLang="zh-CN" kern="1200" dirty="0">
                <a:solidFill>
                  <a:schemeClr val="tx1">
                    <a:lumMod val="85000"/>
                    <a:lumOff val="15000"/>
                  </a:schemeClr>
                </a:solidFill>
                <a:cs typeface="+mn-cs"/>
              </a:rPr>
              <a:t>2.3.1 </a:t>
            </a:r>
            <a:r>
              <a:rPr lang="zh-CN" altLang="en-US" kern="1200" dirty="0">
                <a:solidFill>
                  <a:schemeClr val="tx1">
                    <a:lumMod val="85000"/>
                    <a:lumOff val="15000"/>
                  </a:schemeClr>
                </a:solidFill>
                <a:cs typeface="+mn-cs"/>
              </a:rPr>
              <a:t>知觉和社会知觉的内涵与特征</a:t>
            </a:r>
            <a:endParaRPr lang="zh-CN" altLang="en-US" kern="1200" dirty="0">
              <a:solidFill>
                <a:schemeClr val="tx1">
                  <a:lumMod val="85000"/>
                  <a:lumOff val="15000"/>
                </a:schemeClr>
              </a:solidFill>
              <a:cs typeface="+mn-cs"/>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 name="组合 15"/>
          <p:cNvGrpSpPr/>
          <p:nvPr/>
        </p:nvGrpSpPr>
        <p:grpSpPr>
          <a:xfrm>
            <a:off x="-10795" y="1624330"/>
            <a:ext cx="5401310" cy="3335020"/>
            <a:chOff x="5359" y="2421"/>
            <a:chExt cx="8506" cy="5252"/>
          </a:xfrm>
        </p:grpSpPr>
        <p:sp>
          <p:nvSpPr>
            <p:cNvPr id="2" name="圆角矩形 21"/>
            <p:cNvSpPr/>
            <p:nvPr/>
          </p:nvSpPr>
          <p:spPr>
            <a:xfrm>
              <a:off x="5359" y="4802"/>
              <a:ext cx="3280" cy="620"/>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群体的类型</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3" name="曲线连接符 6"/>
            <p:cNvCxnSpPr>
              <a:stCxn id="2" idx="3"/>
              <a:endCxn id="4" idx="1"/>
            </p:cNvCxnSpPr>
            <p:nvPr/>
          </p:nvCxnSpPr>
          <p:spPr>
            <a:xfrm flipV="1">
              <a:off x="8638" y="2662"/>
              <a:ext cx="1129" cy="2450"/>
            </a:xfrm>
            <a:prstGeom prst="curvedConnector3">
              <a:avLst>
                <a:gd name="adj1" fmla="val 5006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圆角矩形 7"/>
            <p:cNvSpPr/>
            <p:nvPr/>
          </p:nvSpPr>
          <p:spPr>
            <a:xfrm>
              <a:off x="9767" y="2421"/>
              <a:ext cx="4098" cy="482"/>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构成的原则和方式</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5" name="圆角矩形 11"/>
            <p:cNvSpPr/>
            <p:nvPr/>
          </p:nvSpPr>
          <p:spPr>
            <a:xfrm>
              <a:off x="9801" y="7173"/>
              <a:ext cx="4063" cy="501"/>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群体的开放程度</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6" name="曲线连接符 12"/>
            <p:cNvCxnSpPr>
              <a:stCxn id="2" idx="3"/>
              <a:endCxn id="5" idx="1"/>
            </p:cNvCxnSpPr>
            <p:nvPr/>
          </p:nvCxnSpPr>
          <p:spPr>
            <a:xfrm>
              <a:off x="8638" y="5112"/>
              <a:ext cx="1164" cy="2311"/>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 name="圆角矩形 7"/>
            <p:cNvSpPr/>
            <p:nvPr/>
          </p:nvSpPr>
          <p:spPr>
            <a:xfrm>
              <a:off x="9767" y="3300"/>
              <a:ext cx="4098" cy="482"/>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成员关系的密切程度</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8" name="圆角矩形 7"/>
            <p:cNvSpPr/>
            <p:nvPr/>
          </p:nvSpPr>
          <p:spPr>
            <a:xfrm>
              <a:off x="9767" y="4257"/>
              <a:ext cx="4098" cy="482"/>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群体规模的大小</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9" name="圆角矩形 7"/>
            <p:cNvSpPr/>
            <p:nvPr/>
          </p:nvSpPr>
          <p:spPr>
            <a:xfrm>
              <a:off x="9767" y="5417"/>
              <a:ext cx="4098" cy="482"/>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群体是否存在</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10" name="圆角矩形 11"/>
            <p:cNvSpPr/>
            <p:nvPr/>
          </p:nvSpPr>
          <p:spPr>
            <a:xfrm>
              <a:off x="9801" y="6363"/>
              <a:ext cx="4063" cy="501"/>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在社会上发挥作用</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11" name="曲线连接符 10"/>
            <p:cNvCxnSpPr>
              <a:stCxn id="2" idx="3"/>
              <a:endCxn id="7" idx="1"/>
            </p:cNvCxnSpPr>
            <p:nvPr/>
          </p:nvCxnSpPr>
          <p:spPr>
            <a:xfrm flipV="1">
              <a:off x="8638" y="3541"/>
              <a:ext cx="1129" cy="1571"/>
            </a:xfrm>
            <a:prstGeom prst="curvedConnector3">
              <a:avLst>
                <a:gd name="adj1" fmla="val 5006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曲线连接符 11"/>
            <p:cNvCxnSpPr>
              <a:endCxn id="8" idx="1"/>
            </p:cNvCxnSpPr>
            <p:nvPr/>
          </p:nvCxnSpPr>
          <p:spPr>
            <a:xfrm flipV="1">
              <a:off x="8642" y="4498"/>
              <a:ext cx="1125" cy="614"/>
            </a:xfrm>
            <a:prstGeom prst="curvedConnector3">
              <a:avLst>
                <a:gd name="adj1" fmla="val 5012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曲线连接符 12"/>
            <p:cNvCxnSpPr>
              <a:stCxn id="2" idx="3"/>
              <a:endCxn id="10" idx="1"/>
            </p:cNvCxnSpPr>
            <p:nvPr/>
          </p:nvCxnSpPr>
          <p:spPr>
            <a:xfrm>
              <a:off x="8638" y="5112"/>
              <a:ext cx="1164" cy="1502"/>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曲线连接符 12"/>
            <p:cNvCxnSpPr>
              <a:endCxn id="9" idx="1"/>
            </p:cNvCxnSpPr>
            <p:nvPr/>
          </p:nvCxnSpPr>
          <p:spPr>
            <a:xfrm>
              <a:off x="8642" y="5176"/>
              <a:ext cx="1125" cy="482"/>
            </a:xfrm>
            <a:prstGeom prst="curvedConnector3">
              <a:avLst>
                <a:gd name="adj1" fmla="val 50121"/>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41"/>
          <p:cNvGrpSpPr/>
          <p:nvPr/>
        </p:nvGrpSpPr>
        <p:grpSpPr>
          <a:xfrm>
            <a:off x="5388610" y="2307908"/>
            <a:ext cx="1979613" cy="1270000"/>
            <a:chOff x="5600570" y="2717928"/>
            <a:chExt cx="2358665" cy="1448909"/>
          </a:xfrm>
        </p:grpSpPr>
        <p:cxnSp>
          <p:nvCxnSpPr>
            <p:cNvPr id="20" name="曲线连接符 6"/>
            <p:cNvCxnSpPr>
              <a:endCxn id="21" idx="1"/>
            </p:cNvCxnSpPr>
            <p:nvPr/>
          </p:nvCxnSpPr>
          <p:spPr>
            <a:xfrm flipV="1">
              <a:off x="5600570" y="2896255"/>
              <a:ext cx="494784" cy="601855"/>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圆角矩形 7"/>
            <p:cNvSpPr/>
            <p:nvPr/>
          </p:nvSpPr>
          <p:spPr>
            <a:xfrm>
              <a:off x="6095354" y="2717928"/>
              <a:ext cx="1802281" cy="356655"/>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大型群体</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22" name="圆角矩形 11"/>
            <p:cNvSpPr/>
            <p:nvPr/>
          </p:nvSpPr>
          <p:spPr>
            <a:xfrm>
              <a:off x="6121185" y="3797179"/>
              <a:ext cx="1838050" cy="369658"/>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小型群体</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23" name="曲线连接符 12"/>
            <p:cNvCxnSpPr>
              <a:endCxn id="22" idx="1"/>
            </p:cNvCxnSpPr>
            <p:nvPr/>
          </p:nvCxnSpPr>
          <p:spPr>
            <a:xfrm>
              <a:off x="5600570" y="3498110"/>
              <a:ext cx="520615" cy="484827"/>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24"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3600" b="0"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3.1.2 </a:t>
            </a:r>
            <a:r>
              <a:rPr kumimoji="0" lang="zh-CN" altLang="en-US" sz="3600" b="0"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群体的类型</a:t>
            </a:r>
            <a:br>
              <a:rPr kumimoji="0" lang="zh-CN" altLang="en-US" sz="3600" b="1"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j-cs"/>
              </a:rPr>
            </a:br>
            <a:endParaRPr kumimoji="0" lang="zh-CN" altLang="en-US" sz="3600" b="1"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j-cs"/>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 name="组合 15"/>
          <p:cNvGrpSpPr/>
          <p:nvPr/>
        </p:nvGrpSpPr>
        <p:grpSpPr>
          <a:xfrm>
            <a:off x="-10795" y="1624330"/>
            <a:ext cx="5401310" cy="3335020"/>
            <a:chOff x="5359" y="2421"/>
            <a:chExt cx="8506" cy="5252"/>
          </a:xfrm>
        </p:grpSpPr>
        <p:sp>
          <p:nvSpPr>
            <p:cNvPr id="2" name="圆角矩形 21"/>
            <p:cNvSpPr/>
            <p:nvPr/>
          </p:nvSpPr>
          <p:spPr>
            <a:xfrm>
              <a:off x="5359" y="4802"/>
              <a:ext cx="3280" cy="620"/>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群体的类型</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3" name="曲线连接符 6"/>
            <p:cNvCxnSpPr>
              <a:stCxn id="2" idx="3"/>
              <a:endCxn id="4" idx="1"/>
            </p:cNvCxnSpPr>
            <p:nvPr/>
          </p:nvCxnSpPr>
          <p:spPr>
            <a:xfrm flipV="1">
              <a:off x="8638" y="2662"/>
              <a:ext cx="1129" cy="2450"/>
            </a:xfrm>
            <a:prstGeom prst="curvedConnector3">
              <a:avLst>
                <a:gd name="adj1" fmla="val 5006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圆角矩形 7"/>
            <p:cNvSpPr/>
            <p:nvPr/>
          </p:nvSpPr>
          <p:spPr>
            <a:xfrm>
              <a:off x="9767" y="2421"/>
              <a:ext cx="4098" cy="482"/>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构成的原则和方式</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5" name="圆角矩形 11"/>
            <p:cNvSpPr/>
            <p:nvPr/>
          </p:nvSpPr>
          <p:spPr>
            <a:xfrm>
              <a:off x="9801" y="7173"/>
              <a:ext cx="4063" cy="501"/>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群体的开放程度</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6" name="曲线连接符 12"/>
            <p:cNvCxnSpPr>
              <a:stCxn id="2" idx="3"/>
              <a:endCxn id="5" idx="1"/>
            </p:cNvCxnSpPr>
            <p:nvPr/>
          </p:nvCxnSpPr>
          <p:spPr>
            <a:xfrm>
              <a:off x="8638" y="5112"/>
              <a:ext cx="1164" cy="2311"/>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 name="圆角矩形 7"/>
            <p:cNvSpPr/>
            <p:nvPr/>
          </p:nvSpPr>
          <p:spPr>
            <a:xfrm>
              <a:off x="9767" y="3300"/>
              <a:ext cx="4098" cy="482"/>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成员关系的密切程度</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8" name="圆角矩形 7"/>
            <p:cNvSpPr/>
            <p:nvPr/>
          </p:nvSpPr>
          <p:spPr>
            <a:xfrm>
              <a:off x="9767" y="4257"/>
              <a:ext cx="4098" cy="482"/>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群体规模的大小</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9" name="圆角矩形 7"/>
            <p:cNvSpPr/>
            <p:nvPr/>
          </p:nvSpPr>
          <p:spPr>
            <a:xfrm>
              <a:off x="9767" y="5417"/>
              <a:ext cx="4098" cy="482"/>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群体是否存在</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10" name="圆角矩形 11"/>
            <p:cNvSpPr/>
            <p:nvPr/>
          </p:nvSpPr>
          <p:spPr>
            <a:xfrm>
              <a:off x="9801" y="6363"/>
              <a:ext cx="4063" cy="501"/>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在社会上发挥作用</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11" name="曲线连接符 10"/>
            <p:cNvCxnSpPr>
              <a:stCxn id="2" idx="3"/>
              <a:endCxn id="7" idx="1"/>
            </p:cNvCxnSpPr>
            <p:nvPr/>
          </p:nvCxnSpPr>
          <p:spPr>
            <a:xfrm flipV="1">
              <a:off x="8638" y="3541"/>
              <a:ext cx="1129" cy="1571"/>
            </a:xfrm>
            <a:prstGeom prst="curvedConnector3">
              <a:avLst>
                <a:gd name="adj1" fmla="val 5006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曲线连接符 11"/>
            <p:cNvCxnSpPr>
              <a:endCxn id="8" idx="1"/>
            </p:cNvCxnSpPr>
            <p:nvPr/>
          </p:nvCxnSpPr>
          <p:spPr>
            <a:xfrm flipV="1">
              <a:off x="8642" y="4498"/>
              <a:ext cx="1125" cy="614"/>
            </a:xfrm>
            <a:prstGeom prst="curvedConnector3">
              <a:avLst>
                <a:gd name="adj1" fmla="val 5012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曲线连接符 12"/>
            <p:cNvCxnSpPr>
              <a:stCxn id="2" idx="3"/>
              <a:endCxn id="10" idx="1"/>
            </p:cNvCxnSpPr>
            <p:nvPr/>
          </p:nvCxnSpPr>
          <p:spPr>
            <a:xfrm>
              <a:off x="8638" y="5112"/>
              <a:ext cx="1164" cy="1502"/>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曲线连接符 12"/>
            <p:cNvCxnSpPr>
              <a:endCxn id="9" idx="1"/>
            </p:cNvCxnSpPr>
            <p:nvPr/>
          </p:nvCxnSpPr>
          <p:spPr>
            <a:xfrm>
              <a:off x="8642" y="5176"/>
              <a:ext cx="1125" cy="482"/>
            </a:xfrm>
            <a:prstGeom prst="curvedConnector3">
              <a:avLst>
                <a:gd name="adj1" fmla="val 50121"/>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41"/>
          <p:cNvGrpSpPr/>
          <p:nvPr/>
        </p:nvGrpSpPr>
        <p:grpSpPr>
          <a:xfrm>
            <a:off x="5390515" y="3016568"/>
            <a:ext cx="1979613" cy="1270000"/>
            <a:chOff x="5600570" y="2717928"/>
            <a:chExt cx="2358665" cy="1448909"/>
          </a:xfrm>
        </p:grpSpPr>
        <p:cxnSp>
          <p:nvCxnSpPr>
            <p:cNvPr id="20" name="曲线连接符 6"/>
            <p:cNvCxnSpPr>
              <a:endCxn id="21" idx="1"/>
            </p:cNvCxnSpPr>
            <p:nvPr/>
          </p:nvCxnSpPr>
          <p:spPr>
            <a:xfrm flipV="1">
              <a:off x="5600570" y="2896255"/>
              <a:ext cx="494784" cy="601855"/>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圆角矩形 7"/>
            <p:cNvSpPr/>
            <p:nvPr/>
          </p:nvSpPr>
          <p:spPr>
            <a:xfrm>
              <a:off x="6095354" y="2717928"/>
              <a:ext cx="1802281" cy="356655"/>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假设群体</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22" name="圆角矩形 11"/>
            <p:cNvSpPr/>
            <p:nvPr/>
          </p:nvSpPr>
          <p:spPr>
            <a:xfrm>
              <a:off x="6121185" y="3797179"/>
              <a:ext cx="1838050" cy="369658"/>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实际群体</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23" name="曲线连接符 12"/>
            <p:cNvCxnSpPr>
              <a:endCxn id="22" idx="1"/>
            </p:cNvCxnSpPr>
            <p:nvPr/>
          </p:nvCxnSpPr>
          <p:spPr>
            <a:xfrm>
              <a:off x="5600570" y="3498110"/>
              <a:ext cx="520615" cy="484827"/>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21524" name="文本框 35"/>
          <p:cNvSpPr txBox="1"/>
          <p:nvPr/>
        </p:nvSpPr>
        <p:spPr>
          <a:xfrm>
            <a:off x="7369810" y="2861945"/>
            <a:ext cx="2146935" cy="553085"/>
          </a:xfrm>
          <a:prstGeom prst="rect">
            <a:avLst/>
          </a:prstGeom>
          <a:noFill/>
          <a:ln w="12700" cap="flat" cmpd="sng">
            <a:noFill/>
            <a:prstDash val="solid"/>
            <a:round/>
            <a:headEnd type="none" w="med" len="med"/>
            <a:tailEnd type="none" w="med" len="med"/>
          </a:ln>
        </p:spPr>
        <p:txBody>
          <a:bodyPr wrap="square" anchor="t">
            <a:spAutoFit/>
          </a:bodyPr>
          <a:p>
            <a:pPr indent="0" defTabSz="914400">
              <a:lnSpc>
                <a:spcPct val="150000"/>
              </a:lnSpc>
              <a:buFont typeface="方正书宋_GBK" pitchFamily="2" charset="-122"/>
              <a:buNone/>
            </a:pPr>
            <a:r>
              <a:rPr lang="zh-CN" altLang="en-US" sz="2000" b="1" u="sng" dirty="0">
                <a:solidFill>
                  <a:srgbClr val="FF0000"/>
                </a:solidFill>
                <a:latin typeface="华文楷体" panose="02010600040101010101" pitchFamily="2" charset="-122"/>
                <a:ea typeface="华文楷体" panose="02010600040101010101" pitchFamily="2" charset="-122"/>
                <a:sym typeface="宋体" pitchFamily="2" charset="-122"/>
              </a:rPr>
              <a:t>又称为统计群体</a:t>
            </a:r>
            <a:endParaRPr lang="zh-CN" altLang="en-US" sz="2000" b="1" u="sng" dirty="0">
              <a:solidFill>
                <a:srgbClr val="FF0000"/>
              </a:solidFill>
              <a:latin typeface="华文楷体" panose="02010600040101010101" pitchFamily="2" charset="-122"/>
              <a:ea typeface="华文楷体" panose="02010600040101010101" pitchFamily="2" charset="-122"/>
              <a:sym typeface="宋体" pitchFamily="2" charset="-122"/>
            </a:endParaRPr>
          </a:p>
        </p:txBody>
      </p:sp>
      <p:sp>
        <p:nvSpPr>
          <p:cNvPr id="15"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3600" b="0"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3.1.2 </a:t>
            </a:r>
            <a:r>
              <a:rPr kumimoji="0" lang="zh-CN" altLang="en-US" sz="3600" b="0"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群体的类型</a:t>
            </a:r>
            <a:br>
              <a:rPr kumimoji="0" lang="zh-CN" altLang="en-US" sz="3600" b="1"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j-cs"/>
              </a:rPr>
            </a:br>
            <a:endParaRPr kumimoji="0" lang="zh-CN" altLang="en-US" sz="3600" b="1"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j-cs"/>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 name="组合 15"/>
          <p:cNvGrpSpPr/>
          <p:nvPr/>
        </p:nvGrpSpPr>
        <p:grpSpPr>
          <a:xfrm>
            <a:off x="-10795" y="1624330"/>
            <a:ext cx="5401310" cy="3335020"/>
            <a:chOff x="5359" y="2421"/>
            <a:chExt cx="8506" cy="5252"/>
          </a:xfrm>
        </p:grpSpPr>
        <p:sp>
          <p:nvSpPr>
            <p:cNvPr id="2" name="圆角矩形 21"/>
            <p:cNvSpPr/>
            <p:nvPr/>
          </p:nvSpPr>
          <p:spPr>
            <a:xfrm>
              <a:off x="5359" y="4802"/>
              <a:ext cx="3280" cy="620"/>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群体的类型</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3" name="曲线连接符 6"/>
            <p:cNvCxnSpPr>
              <a:stCxn id="2" idx="3"/>
              <a:endCxn id="4" idx="1"/>
            </p:cNvCxnSpPr>
            <p:nvPr/>
          </p:nvCxnSpPr>
          <p:spPr>
            <a:xfrm flipV="1">
              <a:off x="8638" y="2662"/>
              <a:ext cx="1129" cy="2450"/>
            </a:xfrm>
            <a:prstGeom prst="curvedConnector3">
              <a:avLst>
                <a:gd name="adj1" fmla="val 5006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圆角矩形 7"/>
            <p:cNvSpPr/>
            <p:nvPr/>
          </p:nvSpPr>
          <p:spPr>
            <a:xfrm>
              <a:off x="9767" y="2421"/>
              <a:ext cx="4098" cy="482"/>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构成的原则和方式</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5" name="圆角矩形 11"/>
            <p:cNvSpPr/>
            <p:nvPr/>
          </p:nvSpPr>
          <p:spPr>
            <a:xfrm>
              <a:off x="9801" y="7173"/>
              <a:ext cx="4063" cy="501"/>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群体的开放程度</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6" name="曲线连接符 12"/>
            <p:cNvCxnSpPr>
              <a:stCxn id="2" idx="3"/>
              <a:endCxn id="5" idx="1"/>
            </p:cNvCxnSpPr>
            <p:nvPr/>
          </p:nvCxnSpPr>
          <p:spPr>
            <a:xfrm>
              <a:off x="8638" y="5112"/>
              <a:ext cx="1164" cy="2311"/>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 name="圆角矩形 7"/>
            <p:cNvSpPr/>
            <p:nvPr/>
          </p:nvSpPr>
          <p:spPr>
            <a:xfrm>
              <a:off x="9767" y="3300"/>
              <a:ext cx="4098" cy="482"/>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成员关系的密切程度</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8" name="圆角矩形 7"/>
            <p:cNvSpPr/>
            <p:nvPr/>
          </p:nvSpPr>
          <p:spPr>
            <a:xfrm>
              <a:off x="9767" y="4257"/>
              <a:ext cx="4098" cy="482"/>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群体规模的大小</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9" name="圆角矩形 7"/>
            <p:cNvSpPr/>
            <p:nvPr/>
          </p:nvSpPr>
          <p:spPr>
            <a:xfrm>
              <a:off x="9767" y="5417"/>
              <a:ext cx="4098" cy="482"/>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群体是否存在</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10" name="圆角矩形 11"/>
            <p:cNvSpPr/>
            <p:nvPr/>
          </p:nvSpPr>
          <p:spPr>
            <a:xfrm>
              <a:off x="9801" y="6363"/>
              <a:ext cx="4063" cy="501"/>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在社会上发挥作用</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11" name="曲线连接符 10"/>
            <p:cNvCxnSpPr>
              <a:stCxn id="2" idx="3"/>
              <a:endCxn id="7" idx="1"/>
            </p:cNvCxnSpPr>
            <p:nvPr/>
          </p:nvCxnSpPr>
          <p:spPr>
            <a:xfrm flipV="1">
              <a:off x="8638" y="3541"/>
              <a:ext cx="1129" cy="1571"/>
            </a:xfrm>
            <a:prstGeom prst="curvedConnector3">
              <a:avLst>
                <a:gd name="adj1" fmla="val 5006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曲线连接符 11"/>
            <p:cNvCxnSpPr>
              <a:endCxn id="8" idx="1"/>
            </p:cNvCxnSpPr>
            <p:nvPr/>
          </p:nvCxnSpPr>
          <p:spPr>
            <a:xfrm flipV="1">
              <a:off x="8642" y="4498"/>
              <a:ext cx="1125" cy="614"/>
            </a:xfrm>
            <a:prstGeom prst="curvedConnector3">
              <a:avLst>
                <a:gd name="adj1" fmla="val 5012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曲线连接符 12"/>
            <p:cNvCxnSpPr>
              <a:stCxn id="2" idx="3"/>
              <a:endCxn id="10" idx="1"/>
            </p:cNvCxnSpPr>
            <p:nvPr/>
          </p:nvCxnSpPr>
          <p:spPr>
            <a:xfrm>
              <a:off x="8638" y="5112"/>
              <a:ext cx="1164" cy="1502"/>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曲线连接符 12"/>
            <p:cNvCxnSpPr>
              <a:endCxn id="9" idx="1"/>
            </p:cNvCxnSpPr>
            <p:nvPr/>
          </p:nvCxnSpPr>
          <p:spPr>
            <a:xfrm>
              <a:off x="8642" y="5176"/>
              <a:ext cx="1125" cy="482"/>
            </a:xfrm>
            <a:prstGeom prst="curvedConnector3">
              <a:avLst>
                <a:gd name="adj1" fmla="val 50121"/>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41"/>
          <p:cNvGrpSpPr/>
          <p:nvPr/>
        </p:nvGrpSpPr>
        <p:grpSpPr>
          <a:xfrm>
            <a:off x="5388610" y="3650933"/>
            <a:ext cx="1979613" cy="1270000"/>
            <a:chOff x="5600570" y="2717928"/>
            <a:chExt cx="2358665" cy="1448909"/>
          </a:xfrm>
        </p:grpSpPr>
        <p:cxnSp>
          <p:nvCxnSpPr>
            <p:cNvPr id="20" name="曲线连接符 6"/>
            <p:cNvCxnSpPr>
              <a:endCxn id="21" idx="1"/>
            </p:cNvCxnSpPr>
            <p:nvPr/>
          </p:nvCxnSpPr>
          <p:spPr>
            <a:xfrm flipV="1">
              <a:off x="5600570" y="2896255"/>
              <a:ext cx="494784" cy="601855"/>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圆角矩形 7"/>
            <p:cNvSpPr/>
            <p:nvPr/>
          </p:nvSpPr>
          <p:spPr>
            <a:xfrm>
              <a:off x="6095354" y="2717928"/>
              <a:ext cx="1802281" cy="356655"/>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参照群体</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22" name="圆角矩形 11"/>
            <p:cNvSpPr/>
            <p:nvPr/>
          </p:nvSpPr>
          <p:spPr>
            <a:xfrm>
              <a:off x="6121185" y="3797179"/>
              <a:ext cx="1838050" cy="369658"/>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一般群体</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23" name="曲线连接符 12"/>
            <p:cNvCxnSpPr>
              <a:endCxn id="22" idx="1"/>
            </p:cNvCxnSpPr>
            <p:nvPr/>
          </p:nvCxnSpPr>
          <p:spPr>
            <a:xfrm>
              <a:off x="5600570" y="3498110"/>
              <a:ext cx="520615" cy="484827"/>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21524" name="文本框 35"/>
          <p:cNvSpPr txBox="1"/>
          <p:nvPr/>
        </p:nvSpPr>
        <p:spPr>
          <a:xfrm>
            <a:off x="7367905" y="2710815"/>
            <a:ext cx="4721860" cy="1938020"/>
          </a:xfrm>
          <a:prstGeom prst="rect">
            <a:avLst/>
          </a:prstGeom>
          <a:noFill/>
          <a:ln w="12700" cap="flat" cmpd="sng">
            <a:noFill/>
            <a:prstDash val="solid"/>
            <a:round/>
            <a:headEnd type="none" w="med" len="med"/>
            <a:tailEnd type="none" w="med" len="med"/>
          </a:ln>
        </p:spPr>
        <p:txBody>
          <a:bodyPr wrap="square" anchor="t">
            <a:spAutoFit/>
          </a:bodyPr>
          <a:p>
            <a:pPr indent="0" defTabSz="914400">
              <a:lnSpc>
                <a:spcPct val="150000"/>
              </a:lnSpc>
              <a:buFont typeface="方正书宋_GBK" pitchFamily="2" charset="-122"/>
              <a:buNone/>
            </a:pPr>
            <a:r>
              <a:rPr lang="zh-CN" altLang="en-US" sz="2000" dirty="0">
                <a:solidFill>
                  <a:schemeClr val="tx1">
                    <a:lumMod val="85000"/>
                    <a:lumOff val="15000"/>
                  </a:schemeClr>
                </a:solidFill>
                <a:latin typeface="华文楷体" panose="02010600040101010101" pitchFamily="2" charset="-122"/>
                <a:ea typeface="华文楷体" panose="02010600040101010101" pitchFamily="2" charset="-122"/>
                <a:sym typeface="宋体" pitchFamily="2" charset="-122"/>
              </a:rPr>
              <a:t>又称</a:t>
            </a:r>
            <a:r>
              <a:rPr lang="zh-CN" altLang="en-US" sz="2000" b="1" u="sng" dirty="0">
                <a:solidFill>
                  <a:schemeClr val="tx1">
                    <a:lumMod val="85000"/>
                    <a:lumOff val="15000"/>
                  </a:schemeClr>
                </a:solidFill>
                <a:latin typeface="华文楷体" panose="02010600040101010101" pitchFamily="2" charset="-122"/>
                <a:ea typeface="华文楷体" panose="02010600040101010101" pitchFamily="2" charset="-122"/>
                <a:sym typeface="宋体" pitchFamily="2" charset="-122"/>
              </a:rPr>
              <a:t>标准群体</a:t>
            </a:r>
            <a:r>
              <a:rPr lang="zh-CN" altLang="en-US" sz="2000" dirty="0">
                <a:solidFill>
                  <a:schemeClr val="tx1">
                    <a:lumMod val="85000"/>
                    <a:lumOff val="15000"/>
                  </a:schemeClr>
                </a:solidFill>
                <a:latin typeface="华文楷体" panose="02010600040101010101" pitchFamily="2" charset="-122"/>
                <a:ea typeface="华文楷体" panose="02010600040101010101" pitchFamily="2" charset="-122"/>
                <a:sym typeface="宋体" pitchFamily="2" charset="-122"/>
              </a:rPr>
              <a:t>或</a:t>
            </a:r>
            <a:r>
              <a:rPr lang="zh-CN" altLang="en-US" sz="2000" b="1" u="sng" dirty="0">
                <a:solidFill>
                  <a:schemeClr val="tx1">
                    <a:lumMod val="85000"/>
                    <a:lumOff val="15000"/>
                  </a:schemeClr>
                </a:solidFill>
                <a:latin typeface="华文楷体" panose="02010600040101010101" pitchFamily="2" charset="-122"/>
                <a:ea typeface="华文楷体" panose="02010600040101010101" pitchFamily="2" charset="-122"/>
                <a:sym typeface="宋体" pitchFamily="2" charset="-122"/>
              </a:rPr>
              <a:t>示范群体</a:t>
            </a:r>
            <a:r>
              <a:rPr lang="zh-CN" altLang="en-US" sz="2000" dirty="0">
                <a:solidFill>
                  <a:schemeClr val="tx1">
                    <a:lumMod val="85000"/>
                    <a:lumOff val="15000"/>
                  </a:schemeClr>
                </a:solidFill>
                <a:latin typeface="华文楷体" panose="02010600040101010101" pitchFamily="2" charset="-122"/>
                <a:ea typeface="华文楷体" panose="02010600040101010101" pitchFamily="2" charset="-122"/>
                <a:sym typeface="宋体" pitchFamily="2" charset="-122"/>
              </a:rPr>
              <a:t>。</a:t>
            </a:r>
            <a:endParaRPr lang="zh-CN" altLang="en-US" sz="2000" dirty="0">
              <a:solidFill>
                <a:schemeClr val="tx1">
                  <a:lumMod val="85000"/>
                  <a:lumOff val="15000"/>
                </a:schemeClr>
              </a:solidFill>
              <a:latin typeface="华文楷体" panose="02010600040101010101" pitchFamily="2" charset="-122"/>
              <a:ea typeface="华文楷体" panose="02010600040101010101" pitchFamily="2" charset="-122"/>
              <a:sym typeface="宋体" pitchFamily="2" charset="-122"/>
            </a:endParaRPr>
          </a:p>
          <a:p>
            <a:pPr indent="0" defTabSz="914400">
              <a:lnSpc>
                <a:spcPct val="150000"/>
              </a:lnSpc>
              <a:buFont typeface="方正书宋_GBK" pitchFamily="2" charset="-122"/>
              <a:buNone/>
            </a:pPr>
            <a:r>
              <a:rPr lang="zh-CN" altLang="en-US" sz="2000" dirty="0">
                <a:solidFill>
                  <a:schemeClr val="tx1">
                    <a:lumMod val="85000"/>
                    <a:lumOff val="15000"/>
                  </a:schemeClr>
                </a:solidFill>
                <a:latin typeface="华文楷体" panose="02010600040101010101" pitchFamily="2" charset="-122"/>
                <a:ea typeface="华文楷体" panose="02010600040101010101" pitchFamily="2" charset="-122"/>
                <a:sym typeface="宋体" pitchFamily="2" charset="-122"/>
              </a:rPr>
              <a:t>这种群体的标准、目标、规范可以成为人们行为的指南，成为人们努力追求达到的</a:t>
            </a:r>
            <a:r>
              <a:rPr lang="zh-CN" altLang="en-US" sz="2000" b="1" u="sng" dirty="0">
                <a:solidFill>
                  <a:srgbClr val="FF0000"/>
                </a:solidFill>
                <a:latin typeface="华文楷体" panose="02010600040101010101" pitchFamily="2" charset="-122"/>
                <a:ea typeface="华文楷体" panose="02010600040101010101" pitchFamily="2" charset="-122"/>
                <a:sym typeface="宋体" pitchFamily="2" charset="-122"/>
              </a:rPr>
              <a:t>标准和学习的榜样</a:t>
            </a:r>
            <a:r>
              <a:rPr lang="zh-CN" altLang="en-US" sz="2000" dirty="0">
                <a:solidFill>
                  <a:schemeClr val="tx1">
                    <a:lumMod val="85000"/>
                    <a:lumOff val="15000"/>
                  </a:schemeClr>
                </a:solidFill>
                <a:latin typeface="华文楷体" panose="02010600040101010101" pitchFamily="2" charset="-122"/>
                <a:ea typeface="华文楷体" panose="02010600040101010101" pitchFamily="2" charset="-122"/>
                <a:sym typeface="宋体" pitchFamily="2" charset="-122"/>
              </a:rPr>
              <a:t>。</a:t>
            </a:r>
            <a:endParaRPr lang="zh-CN" altLang="en-US" sz="2000" dirty="0">
              <a:solidFill>
                <a:schemeClr val="tx1">
                  <a:lumMod val="85000"/>
                  <a:lumOff val="15000"/>
                </a:schemeClr>
              </a:solidFill>
              <a:latin typeface="华文楷体" panose="02010600040101010101" pitchFamily="2" charset="-122"/>
              <a:ea typeface="华文楷体" panose="02010600040101010101" pitchFamily="2" charset="-122"/>
              <a:sym typeface="宋体" pitchFamily="2" charset="-122"/>
            </a:endParaRPr>
          </a:p>
        </p:txBody>
      </p:sp>
      <p:sp>
        <p:nvSpPr>
          <p:cNvPr id="15"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3600" b="0"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3.1.2 </a:t>
            </a:r>
            <a:r>
              <a:rPr kumimoji="0" lang="zh-CN" altLang="en-US" sz="3600" b="0"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群体的类型</a:t>
            </a:r>
            <a:br>
              <a:rPr kumimoji="0" lang="zh-CN" altLang="en-US" sz="3600" b="1"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j-cs"/>
              </a:rPr>
            </a:br>
            <a:endParaRPr kumimoji="0" lang="zh-CN" altLang="en-US" sz="3600" b="1"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j-cs"/>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 name="组合 15"/>
          <p:cNvGrpSpPr/>
          <p:nvPr/>
        </p:nvGrpSpPr>
        <p:grpSpPr>
          <a:xfrm>
            <a:off x="-10795" y="1624330"/>
            <a:ext cx="5401310" cy="3335020"/>
            <a:chOff x="5359" y="2421"/>
            <a:chExt cx="8506" cy="5252"/>
          </a:xfrm>
        </p:grpSpPr>
        <p:sp>
          <p:nvSpPr>
            <p:cNvPr id="2" name="圆角矩形 21"/>
            <p:cNvSpPr/>
            <p:nvPr/>
          </p:nvSpPr>
          <p:spPr>
            <a:xfrm>
              <a:off x="5359" y="4802"/>
              <a:ext cx="3280" cy="620"/>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群体的类型</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3" name="曲线连接符 6"/>
            <p:cNvCxnSpPr>
              <a:stCxn id="2" idx="3"/>
              <a:endCxn id="4" idx="1"/>
            </p:cNvCxnSpPr>
            <p:nvPr/>
          </p:nvCxnSpPr>
          <p:spPr>
            <a:xfrm flipV="1">
              <a:off x="8638" y="2662"/>
              <a:ext cx="1129" cy="2450"/>
            </a:xfrm>
            <a:prstGeom prst="curvedConnector3">
              <a:avLst>
                <a:gd name="adj1" fmla="val 5006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圆角矩形 7"/>
            <p:cNvSpPr/>
            <p:nvPr/>
          </p:nvSpPr>
          <p:spPr>
            <a:xfrm>
              <a:off x="9767" y="2421"/>
              <a:ext cx="4098" cy="482"/>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构成的原则和方式</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5" name="圆角矩形 11"/>
            <p:cNvSpPr/>
            <p:nvPr/>
          </p:nvSpPr>
          <p:spPr>
            <a:xfrm>
              <a:off x="9801" y="7173"/>
              <a:ext cx="4063" cy="501"/>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群体的开放程度</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6" name="曲线连接符 12"/>
            <p:cNvCxnSpPr>
              <a:stCxn id="2" idx="3"/>
              <a:endCxn id="5" idx="1"/>
            </p:cNvCxnSpPr>
            <p:nvPr/>
          </p:nvCxnSpPr>
          <p:spPr>
            <a:xfrm>
              <a:off x="8638" y="5112"/>
              <a:ext cx="1164" cy="2311"/>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 name="圆角矩形 7"/>
            <p:cNvSpPr/>
            <p:nvPr/>
          </p:nvSpPr>
          <p:spPr>
            <a:xfrm>
              <a:off x="9767" y="3300"/>
              <a:ext cx="4098" cy="482"/>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成员关系的密切程度</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8" name="圆角矩形 7"/>
            <p:cNvSpPr/>
            <p:nvPr/>
          </p:nvSpPr>
          <p:spPr>
            <a:xfrm>
              <a:off x="9767" y="4257"/>
              <a:ext cx="4098" cy="482"/>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群体规模的大小</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9" name="圆角矩形 7"/>
            <p:cNvSpPr/>
            <p:nvPr/>
          </p:nvSpPr>
          <p:spPr>
            <a:xfrm>
              <a:off x="9767" y="5417"/>
              <a:ext cx="4098" cy="482"/>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群体是否存在</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10" name="圆角矩形 11"/>
            <p:cNvSpPr/>
            <p:nvPr/>
          </p:nvSpPr>
          <p:spPr>
            <a:xfrm>
              <a:off x="9801" y="6363"/>
              <a:ext cx="4063" cy="501"/>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在社会上发挥作用</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11" name="曲线连接符 10"/>
            <p:cNvCxnSpPr>
              <a:stCxn id="2" idx="3"/>
              <a:endCxn id="7" idx="1"/>
            </p:cNvCxnSpPr>
            <p:nvPr/>
          </p:nvCxnSpPr>
          <p:spPr>
            <a:xfrm flipV="1">
              <a:off x="8638" y="3541"/>
              <a:ext cx="1129" cy="1571"/>
            </a:xfrm>
            <a:prstGeom prst="curvedConnector3">
              <a:avLst>
                <a:gd name="adj1" fmla="val 5006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曲线连接符 11"/>
            <p:cNvCxnSpPr>
              <a:endCxn id="8" idx="1"/>
            </p:cNvCxnSpPr>
            <p:nvPr/>
          </p:nvCxnSpPr>
          <p:spPr>
            <a:xfrm flipV="1">
              <a:off x="8642" y="4498"/>
              <a:ext cx="1125" cy="614"/>
            </a:xfrm>
            <a:prstGeom prst="curvedConnector3">
              <a:avLst>
                <a:gd name="adj1" fmla="val 5012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曲线连接符 12"/>
            <p:cNvCxnSpPr>
              <a:stCxn id="2" idx="3"/>
              <a:endCxn id="10" idx="1"/>
            </p:cNvCxnSpPr>
            <p:nvPr/>
          </p:nvCxnSpPr>
          <p:spPr>
            <a:xfrm>
              <a:off x="8638" y="5112"/>
              <a:ext cx="1164" cy="1502"/>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曲线连接符 12"/>
            <p:cNvCxnSpPr>
              <a:endCxn id="9" idx="1"/>
            </p:cNvCxnSpPr>
            <p:nvPr/>
          </p:nvCxnSpPr>
          <p:spPr>
            <a:xfrm>
              <a:off x="8642" y="5176"/>
              <a:ext cx="1125" cy="482"/>
            </a:xfrm>
            <a:prstGeom prst="curvedConnector3">
              <a:avLst>
                <a:gd name="adj1" fmla="val 50121"/>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41"/>
          <p:cNvGrpSpPr/>
          <p:nvPr/>
        </p:nvGrpSpPr>
        <p:grpSpPr>
          <a:xfrm>
            <a:off x="5387975" y="4165918"/>
            <a:ext cx="1979613" cy="1270000"/>
            <a:chOff x="5600570" y="2717928"/>
            <a:chExt cx="2358665" cy="1448909"/>
          </a:xfrm>
        </p:grpSpPr>
        <p:cxnSp>
          <p:nvCxnSpPr>
            <p:cNvPr id="20" name="曲线连接符 6"/>
            <p:cNvCxnSpPr>
              <a:endCxn id="21" idx="1"/>
            </p:cNvCxnSpPr>
            <p:nvPr/>
          </p:nvCxnSpPr>
          <p:spPr>
            <a:xfrm flipV="1">
              <a:off x="5600570" y="2896255"/>
              <a:ext cx="494784" cy="601855"/>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圆角矩形 7"/>
            <p:cNvSpPr/>
            <p:nvPr/>
          </p:nvSpPr>
          <p:spPr>
            <a:xfrm>
              <a:off x="6095354" y="2717928"/>
              <a:ext cx="1802281" cy="356655"/>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开放型群体</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22" name="圆角矩形 11"/>
            <p:cNvSpPr/>
            <p:nvPr/>
          </p:nvSpPr>
          <p:spPr>
            <a:xfrm>
              <a:off x="6121185" y="3797179"/>
              <a:ext cx="1838050" cy="369658"/>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封闭型群体</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23" name="曲线连接符 12"/>
            <p:cNvCxnSpPr>
              <a:endCxn id="22" idx="1"/>
            </p:cNvCxnSpPr>
            <p:nvPr/>
          </p:nvCxnSpPr>
          <p:spPr>
            <a:xfrm>
              <a:off x="5600570" y="3498110"/>
              <a:ext cx="520615" cy="484827"/>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21524" name="文本框 35"/>
          <p:cNvSpPr txBox="1"/>
          <p:nvPr/>
        </p:nvSpPr>
        <p:spPr>
          <a:xfrm>
            <a:off x="7602220" y="4010025"/>
            <a:ext cx="3188970" cy="553085"/>
          </a:xfrm>
          <a:prstGeom prst="rect">
            <a:avLst/>
          </a:prstGeom>
          <a:noFill/>
          <a:ln w="12700" cap="flat" cmpd="sng">
            <a:noFill/>
            <a:prstDash val="solid"/>
            <a:round/>
            <a:headEnd type="none" w="med" len="med"/>
            <a:tailEnd type="none" w="med" len="med"/>
          </a:ln>
        </p:spPr>
        <p:txBody>
          <a:bodyPr wrap="square" anchor="t">
            <a:spAutoFit/>
          </a:bodyPr>
          <a:p>
            <a:pPr indent="0" defTabSz="914400">
              <a:lnSpc>
                <a:spcPct val="150000"/>
              </a:lnSpc>
              <a:buFont typeface="方正书宋_GBK" pitchFamily="2" charset="-122"/>
              <a:buNone/>
            </a:pPr>
            <a:r>
              <a:rPr lang="zh-CN" altLang="en-US" sz="2000" dirty="0">
                <a:solidFill>
                  <a:schemeClr val="tx1">
                    <a:lumMod val="85000"/>
                    <a:lumOff val="15000"/>
                  </a:schemeClr>
                </a:solidFill>
                <a:latin typeface="华文楷体" panose="02010600040101010101" pitchFamily="2" charset="-122"/>
                <a:ea typeface="华文楷体" panose="02010600040101010101" pitchFamily="2" charset="-122"/>
                <a:sym typeface="宋体" pitchFamily="2" charset="-122"/>
              </a:rPr>
              <a:t>成员变动频繁，来去自由。</a:t>
            </a:r>
            <a:endParaRPr lang="zh-CN" altLang="en-US" sz="2000" dirty="0">
              <a:solidFill>
                <a:schemeClr val="tx1">
                  <a:lumMod val="85000"/>
                  <a:lumOff val="15000"/>
                </a:schemeClr>
              </a:solidFill>
              <a:latin typeface="华文楷体" panose="02010600040101010101" pitchFamily="2" charset="-122"/>
              <a:ea typeface="华文楷体" panose="02010600040101010101" pitchFamily="2" charset="-122"/>
              <a:sym typeface="宋体" pitchFamily="2" charset="-122"/>
            </a:endParaRPr>
          </a:p>
        </p:txBody>
      </p:sp>
      <p:sp>
        <p:nvSpPr>
          <p:cNvPr id="15" name="文本框 35"/>
          <p:cNvSpPr txBox="1"/>
          <p:nvPr/>
        </p:nvSpPr>
        <p:spPr>
          <a:xfrm>
            <a:off x="7602220" y="4800600"/>
            <a:ext cx="4037330" cy="1014730"/>
          </a:xfrm>
          <a:prstGeom prst="rect">
            <a:avLst/>
          </a:prstGeom>
          <a:noFill/>
          <a:ln w="12700" cap="flat" cmpd="sng">
            <a:noFill/>
            <a:prstDash val="solid"/>
            <a:round/>
            <a:headEnd type="none" w="med" len="med"/>
            <a:tailEnd type="none" w="med" len="med"/>
          </a:ln>
        </p:spPr>
        <p:txBody>
          <a:bodyPr wrap="square" anchor="t">
            <a:spAutoFit/>
          </a:bodyPr>
          <a:p>
            <a:pPr indent="0" defTabSz="914400">
              <a:lnSpc>
                <a:spcPct val="150000"/>
              </a:lnSpc>
              <a:buFont typeface="方正书宋_GBK" pitchFamily="2" charset="-122"/>
              <a:buNone/>
            </a:pPr>
            <a:r>
              <a:rPr lang="zh-CN" altLang="en-US" sz="2000" dirty="0">
                <a:solidFill>
                  <a:schemeClr val="tx1">
                    <a:lumMod val="85000"/>
                    <a:lumOff val="15000"/>
                  </a:schemeClr>
                </a:solidFill>
                <a:latin typeface="华文楷体" panose="02010600040101010101" pitchFamily="2" charset="-122"/>
                <a:ea typeface="华文楷体" panose="02010600040101010101" pitchFamily="2" charset="-122"/>
                <a:sym typeface="宋体" pitchFamily="2" charset="-122"/>
              </a:rPr>
              <a:t>成员相对稳定，变动较少，内部权利与地位明确。</a:t>
            </a:r>
            <a:endParaRPr lang="zh-CN" altLang="en-US" sz="2000" dirty="0">
              <a:solidFill>
                <a:schemeClr val="tx1">
                  <a:lumMod val="85000"/>
                  <a:lumOff val="15000"/>
                </a:schemeClr>
              </a:solidFill>
              <a:latin typeface="华文楷体" panose="02010600040101010101" pitchFamily="2" charset="-122"/>
              <a:ea typeface="华文楷体" panose="02010600040101010101" pitchFamily="2" charset="-122"/>
              <a:sym typeface="宋体" pitchFamily="2" charset="-122"/>
            </a:endParaRPr>
          </a:p>
        </p:txBody>
      </p:sp>
      <p:sp>
        <p:nvSpPr>
          <p:cNvPr id="17"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3600" b="0"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3.1.2 </a:t>
            </a:r>
            <a:r>
              <a:rPr kumimoji="0" lang="zh-CN" altLang="en-US" sz="3600" b="0"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群体的类型</a:t>
            </a:r>
            <a:br>
              <a:rPr kumimoji="0" lang="zh-CN" altLang="en-US" sz="3600" b="1"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j-cs"/>
              </a:rPr>
            </a:br>
            <a:endParaRPr kumimoji="0" lang="zh-CN" altLang="en-US" sz="3600" b="1"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j-cs"/>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文本占位符 1"/>
          <p:cNvSpPr>
            <a:spLocks noGrp="1"/>
          </p:cNvSpPr>
          <p:nvPr>
            <p:ph type="body"/>
          </p:nvPr>
        </p:nvSpPr>
        <p:spPr>
          <a:xfrm>
            <a:off x="892175" y="1231900"/>
            <a:ext cx="10515600" cy="5343525"/>
          </a:xfrm>
          <a:prstGeom prst="rect">
            <a:avLst/>
          </a:prstGeom>
          <a:noFill/>
          <a:ln w="9525">
            <a:noFill/>
          </a:ln>
        </p:spPr>
        <p:txBody>
          <a:bodyPr anchor="t"/>
          <a:p>
            <a:pPr marL="0" indent="0" eaLnBrk="1" hangingPunct="1">
              <a:lnSpc>
                <a:spcPct val="150000"/>
              </a:lnSpc>
              <a:spcBef>
                <a:spcPct val="0"/>
              </a:spcBef>
              <a:buNone/>
            </a:pPr>
            <a:r>
              <a:rPr lang="zh-CN" altLang="en-US" sz="2000" dirty="0"/>
              <a:t>在满足成员的社会需要方面发挥着重要作用的群体是（ ）</a:t>
            </a:r>
            <a:endParaRPr lang="zh-CN" altLang="en-US" sz="2000" dirty="0"/>
          </a:p>
          <a:p>
            <a:pPr marL="0" indent="0" eaLnBrk="1" hangingPunct="1">
              <a:lnSpc>
                <a:spcPct val="150000"/>
              </a:lnSpc>
              <a:spcBef>
                <a:spcPct val="0"/>
              </a:spcBef>
              <a:buNone/>
            </a:pPr>
            <a:r>
              <a:rPr lang="zh-CN" altLang="en-US" sz="2000" dirty="0"/>
              <a:t>A:正式群体</a:t>
            </a:r>
            <a:endParaRPr lang="zh-CN" altLang="en-US" sz="2000" dirty="0"/>
          </a:p>
          <a:p>
            <a:pPr marL="0" indent="0" eaLnBrk="1" hangingPunct="1">
              <a:lnSpc>
                <a:spcPct val="150000"/>
              </a:lnSpc>
              <a:spcBef>
                <a:spcPct val="0"/>
              </a:spcBef>
              <a:buNone/>
            </a:pPr>
            <a:r>
              <a:rPr lang="zh-CN" altLang="en-US" sz="2000" dirty="0"/>
              <a:t>B:非正式群体</a:t>
            </a:r>
            <a:endParaRPr lang="zh-CN" altLang="en-US" sz="2000" dirty="0"/>
          </a:p>
          <a:p>
            <a:pPr marL="0" indent="0" eaLnBrk="1" hangingPunct="1">
              <a:lnSpc>
                <a:spcPct val="150000"/>
              </a:lnSpc>
              <a:spcBef>
                <a:spcPct val="0"/>
              </a:spcBef>
              <a:buNone/>
            </a:pPr>
            <a:r>
              <a:rPr lang="zh-CN" altLang="en-US" sz="2000" dirty="0"/>
              <a:t>C:命令群体</a:t>
            </a:r>
            <a:endParaRPr lang="zh-CN" altLang="en-US" sz="2000" dirty="0"/>
          </a:p>
          <a:p>
            <a:pPr marL="0" indent="0" eaLnBrk="1" hangingPunct="1">
              <a:lnSpc>
                <a:spcPct val="150000"/>
              </a:lnSpc>
              <a:spcBef>
                <a:spcPct val="0"/>
              </a:spcBef>
              <a:buNone/>
            </a:pPr>
            <a:r>
              <a:rPr lang="zh-CN" altLang="en-US" sz="2000" dirty="0"/>
              <a:t>D:任务群体</a:t>
            </a:r>
            <a:endParaRPr lang="zh-CN" altLang="en-US" sz="2000" dirty="0"/>
          </a:p>
          <a:p>
            <a:pPr eaLnBrk="1" hangingPunct="1"/>
            <a:endParaRPr lang="zh-CN" altLang="en-US" sz="2400" dirty="0"/>
          </a:p>
        </p:txBody>
      </p:sp>
      <p:sp>
        <p:nvSpPr>
          <p:cNvPr id="23555" name="标题 2"/>
          <p:cNvSpPr>
            <a:spLocks noGrp="1" noChangeArrowheads="1"/>
          </p:cNvSpPr>
          <p:nvPr>
            <p:ph type="title" idx="4294967295"/>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defTabSz="914400">
              <a:buClrTx/>
              <a:buSzTx/>
              <a:buFontTx/>
              <a:defRPr/>
            </a:pPr>
            <a:r>
              <a:rPr lang="en-US" altLang="zh-CN" sz="36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真题再现</a:t>
            </a:r>
            <a:endParaRPr lang="en-US" altLang="zh-CN" sz="36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文本占位符 1"/>
          <p:cNvSpPr>
            <a:spLocks noGrp="1"/>
          </p:cNvSpPr>
          <p:nvPr>
            <p:ph type="body"/>
          </p:nvPr>
        </p:nvSpPr>
        <p:spPr>
          <a:xfrm>
            <a:off x="892175" y="1231900"/>
            <a:ext cx="10515600" cy="5343525"/>
          </a:xfrm>
          <a:prstGeom prst="rect">
            <a:avLst/>
          </a:prstGeom>
          <a:noFill/>
          <a:ln w="9525">
            <a:noFill/>
          </a:ln>
        </p:spPr>
        <p:txBody>
          <a:bodyPr anchor="t"/>
          <a:p>
            <a:pPr marL="0" indent="0" eaLnBrk="1" hangingPunct="1">
              <a:lnSpc>
                <a:spcPct val="150000"/>
              </a:lnSpc>
              <a:spcBef>
                <a:spcPct val="0"/>
              </a:spcBef>
              <a:buNone/>
            </a:pPr>
            <a:r>
              <a:rPr lang="zh-CN" altLang="en-US" sz="2000" dirty="0"/>
              <a:t>在满足成员的社会需要方面发挥着重要作用的群体是（ ）</a:t>
            </a:r>
            <a:endParaRPr lang="zh-CN" altLang="en-US" sz="2000" dirty="0"/>
          </a:p>
          <a:p>
            <a:pPr marL="0" indent="0" eaLnBrk="1" hangingPunct="1">
              <a:lnSpc>
                <a:spcPct val="150000"/>
              </a:lnSpc>
              <a:spcBef>
                <a:spcPct val="0"/>
              </a:spcBef>
              <a:buNone/>
            </a:pPr>
            <a:r>
              <a:rPr lang="zh-CN" altLang="en-US" sz="2000" dirty="0"/>
              <a:t>A:正式群体</a:t>
            </a:r>
            <a:endParaRPr lang="zh-CN" altLang="en-US" sz="2000" dirty="0"/>
          </a:p>
          <a:p>
            <a:pPr marL="0" indent="0" eaLnBrk="1" hangingPunct="1">
              <a:lnSpc>
                <a:spcPct val="150000"/>
              </a:lnSpc>
              <a:spcBef>
                <a:spcPct val="0"/>
              </a:spcBef>
              <a:buNone/>
            </a:pPr>
            <a:r>
              <a:rPr lang="zh-CN" altLang="en-US" sz="2000" dirty="0"/>
              <a:t>B:非正式群体</a:t>
            </a:r>
            <a:endParaRPr lang="zh-CN" altLang="en-US" sz="2000" dirty="0"/>
          </a:p>
          <a:p>
            <a:pPr marL="0" indent="0" eaLnBrk="1" hangingPunct="1">
              <a:lnSpc>
                <a:spcPct val="150000"/>
              </a:lnSpc>
              <a:spcBef>
                <a:spcPct val="0"/>
              </a:spcBef>
              <a:buNone/>
            </a:pPr>
            <a:r>
              <a:rPr lang="zh-CN" altLang="en-US" sz="2000" dirty="0"/>
              <a:t>C:命令群体</a:t>
            </a:r>
            <a:endParaRPr lang="zh-CN" altLang="en-US" sz="2000" dirty="0"/>
          </a:p>
          <a:p>
            <a:pPr marL="0" indent="0" eaLnBrk="1" hangingPunct="1">
              <a:lnSpc>
                <a:spcPct val="150000"/>
              </a:lnSpc>
              <a:spcBef>
                <a:spcPct val="0"/>
              </a:spcBef>
              <a:buNone/>
            </a:pPr>
            <a:r>
              <a:rPr lang="zh-CN" altLang="en-US" sz="2000" dirty="0"/>
              <a:t>D:任务群体</a:t>
            </a:r>
            <a:endParaRPr lang="en-US" altLang="zh-CN" sz="2000" dirty="0"/>
          </a:p>
          <a:p>
            <a:pPr marL="0" indent="0" eaLnBrk="1" hangingPunct="1">
              <a:lnSpc>
                <a:spcPct val="150000"/>
              </a:lnSpc>
              <a:spcBef>
                <a:spcPct val="0"/>
              </a:spcBef>
              <a:buNone/>
            </a:pPr>
            <a:r>
              <a:rPr lang="zh-CN" altLang="en-US" sz="2000" dirty="0"/>
              <a:t>答案：</a:t>
            </a:r>
            <a:r>
              <a:rPr lang="en-US" altLang="zh-CN" sz="2000" dirty="0"/>
              <a:t>B</a:t>
            </a:r>
            <a:endParaRPr lang="en-US" altLang="zh-CN" sz="2000" dirty="0"/>
          </a:p>
          <a:p>
            <a:pPr marL="0" indent="0" eaLnBrk="1" hangingPunct="1">
              <a:lnSpc>
                <a:spcPct val="150000"/>
              </a:lnSpc>
              <a:spcBef>
                <a:spcPct val="0"/>
              </a:spcBef>
              <a:buNone/>
            </a:pPr>
            <a:r>
              <a:rPr lang="zh-CN" altLang="en-US" sz="2000" dirty="0"/>
              <a:t>解析：非正式群体是指没有明文规定，没有正式结构，不是由组织确定，而是在成员某种共同利益的基础上，为满足社会交往的需要，在工作环境中自然形成的群体。</a:t>
            </a:r>
            <a:endParaRPr lang="zh-CN" altLang="en-US" sz="2000" dirty="0"/>
          </a:p>
          <a:p>
            <a:pPr marL="0" indent="0" eaLnBrk="1" hangingPunct="1">
              <a:lnSpc>
                <a:spcPct val="150000"/>
              </a:lnSpc>
              <a:spcBef>
                <a:spcPct val="0"/>
              </a:spcBef>
              <a:buNone/>
            </a:pPr>
            <a:endParaRPr lang="zh-CN" altLang="en-US" sz="2000" dirty="0"/>
          </a:p>
          <a:p>
            <a:pPr marL="0" indent="0" eaLnBrk="1" hangingPunct="1">
              <a:buNone/>
            </a:pPr>
            <a:endParaRPr lang="zh-CN" altLang="en-US" sz="2400" dirty="0"/>
          </a:p>
        </p:txBody>
      </p:sp>
      <p:sp>
        <p:nvSpPr>
          <p:cNvPr id="23555" name="标题 2"/>
          <p:cNvSpPr>
            <a:spLocks noGrp="1" noChangeArrowheads="1"/>
          </p:cNvSpPr>
          <p:nvPr>
            <p:ph type="title" idx="4294967295"/>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defTabSz="914400">
              <a:buClrTx/>
              <a:buSzTx/>
              <a:buFontTx/>
              <a:defRPr/>
            </a:pPr>
            <a:r>
              <a:rPr lang="en-US" altLang="zh-CN" sz="36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真题再现</a:t>
            </a:r>
            <a:endParaRPr lang="en-US" altLang="zh-CN" sz="36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文本占位符 1"/>
          <p:cNvSpPr>
            <a:spLocks noGrp="1"/>
          </p:cNvSpPr>
          <p:nvPr>
            <p:ph type="body"/>
          </p:nvPr>
        </p:nvSpPr>
        <p:spPr>
          <a:xfrm>
            <a:off x="892175" y="1231900"/>
            <a:ext cx="10515600" cy="5343525"/>
          </a:xfrm>
          <a:prstGeom prst="rect">
            <a:avLst/>
          </a:prstGeom>
          <a:noFill/>
          <a:ln w="9525">
            <a:noFill/>
          </a:ln>
        </p:spPr>
        <p:txBody>
          <a:bodyPr anchor="t"/>
          <a:p>
            <a:pPr marL="0" indent="0" eaLnBrk="1" hangingPunct="1">
              <a:lnSpc>
                <a:spcPct val="150000"/>
              </a:lnSpc>
              <a:buNone/>
            </a:pPr>
            <a:r>
              <a:rPr lang="zh-CN" altLang="en-US" sz="2000" dirty="0"/>
              <a:t>由组织结构确定的职务分配很明确的群体是（ ）</a:t>
            </a:r>
            <a:endParaRPr lang="zh-CN" altLang="en-US" sz="2000" dirty="0"/>
          </a:p>
          <a:p>
            <a:pPr marL="0" indent="0" eaLnBrk="1" hangingPunct="1">
              <a:lnSpc>
                <a:spcPct val="150000"/>
              </a:lnSpc>
              <a:buNone/>
            </a:pPr>
            <a:r>
              <a:rPr lang="zh-CN" altLang="en-US" sz="2000" dirty="0"/>
              <a:t>A:正式群体</a:t>
            </a:r>
            <a:endParaRPr lang="zh-CN" altLang="en-US" sz="2000" dirty="0"/>
          </a:p>
          <a:p>
            <a:pPr marL="0" indent="0" eaLnBrk="1" hangingPunct="1">
              <a:lnSpc>
                <a:spcPct val="150000"/>
              </a:lnSpc>
              <a:buNone/>
            </a:pPr>
            <a:r>
              <a:rPr lang="zh-CN" altLang="en-US" sz="2000" dirty="0"/>
              <a:t>B:非正式群体</a:t>
            </a:r>
            <a:endParaRPr lang="zh-CN" altLang="en-US" sz="2000" dirty="0"/>
          </a:p>
          <a:p>
            <a:pPr marL="0" indent="0" eaLnBrk="1" hangingPunct="1">
              <a:lnSpc>
                <a:spcPct val="150000"/>
              </a:lnSpc>
              <a:buNone/>
            </a:pPr>
            <a:r>
              <a:rPr lang="zh-CN" altLang="en-US" sz="2000" dirty="0"/>
              <a:t>C:命令型群体</a:t>
            </a:r>
            <a:endParaRPr lang="zh-CN" altLang="en-US" sz="2000" dirty="0"/>
          </a:p>
          <a:p>
            <a:pPr marL="0" indent="0" eaLnBrk="1" hangingPunct="1">
              <a:lnSpc>
                <a:spcPct val="150000"/>
              </a:lnSpc>
              <a:buNone/>
            </a:pPr>
            <a:r>
              <a:rPr lang="zh-CN" altLang="en-US" sz="2000" dirty="0"/>
              <a:t>D:任务型群体</a:t>
            </a:r>
            <a:endParaRPr lang="zh-CN" altLang="en-US" sz="2000" dirty="0"/>
          </a:p>
          <a:p>
            <a:pPr marL="0" indent="0" eaLnBrk="1" hangingPunct="1">
              <a:buNone/>
            </a:pPr>
            <a:endParaRPr lang="zh-CN" altLang="en-US" dirty="0"/>
          </a:p>
        </p:txBody>
      </p:sp>
      <p:sp>
        <p:nvSpPr>
          <p:cNvPr id="25603" name="标题 2"/>
          <p:cNvSpPr>
            <a:spLocks noGrp="1" noChangeArrowheads="1"/>
          </p:cNvSpPr>
          <p:nvPr>
            <p:ph type="title" idx="4294967295"/>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defTabSz="914400">
              <a:buClrTx/>
              <a:buSzTx/>
              <a:buFontTx/>
              <a:defRPr/>
            </a:pPr>
            <a:r>
              <a:rPr lang="en-US" altLang="zh-CN" sz="36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真题再现</a:t>
            </a:r>
            <a:endParaRPr lang="en-US" altLang="zh-CN" sz="36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4294967295"/>
          </p:nvPr>
        </p:nvSpPr>
        <p:spPr>
          <a:xfrm>
            <a:off x="892175" y="1231900"/>
            <a:ext cx="10128250" cy="5343525"/>
          </a:xfrm>
          <a:prstGeom prst="rect">
            <a:avLst/>
          </a:prstGeom>
        </p:spPr>
        <p:txBody>
          <a:bodyPr>
            <a:normAutofit fontScale="82500" lnSpcReduction="10000"/>
          </a:bodyPr>
          <a:lstStyle/>
          <a:p>
            <a:pPr marL="0" marR="0" lvl="0" indent="0" algn="l" defTabSz="914400" rtl="0" eaLnBrk="1" fontAlgn="auto" latinLnBrk="0" hangingPunct="1">
              <a:lnSpc>
                <a:spcPct val="160000"/>
              </a:lnSpc>
              <a:spcBef>
                <a:spcPts val="1000"/>
              </a:spcBef>
              <a:spcAft>
                <a:spcPts val="0"/>
              </a:spcAft>
              <a:buClrTx/>
              <a:buSzTx/>
              <a:buFont typeface="Arial" panose="020B060402020209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由组织结构确定的职务分配很明确的群体是（ ）</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60000"/>
              </a:lnSpc>
              <a:spcBef>
                <a:spcPts val="1000"/>
              </a:spcBef>
              <a:spcAft>
                <a:spcPts val="0"/>
              </a:spcAft>
              <a:buClrTx/>
              <a:buSzTx/>
              <a:buFont typeface="Arial" panose="020B060402020209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A:正式群体</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60000"/>
              </a:lnSpc>
              <a:spcBef>
                <a:spcPts val="1000"/>
              </a:spcBef>
              <a:spcAft>
                <a:spcPts val="0"/>
              </a:spcAft>
              <a:buClrTx/>
              <a:buSzTx/>
              <a:buFont typeface="Arial" panose="020B060402020209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B:非正式群体</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60000"/>
              </a:lnSpc>
              <a:spcBef>
                <a:spcPts val="1000"/>
              </a:spcBef>
              <a:spcAft>
                <a:spcPts val="0"/>
              </a:spcAft>
              <a:buClrTx/>
              <a:buSzTx/>
              <a:buFont typeface="Arial" panose="020B060402020209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C:命令型群体</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60000"/>
              </a:lnSpc>
              <a:spcBef>
                <a:spcPts val="1000"/>
              </a:spcBef>
              <a:spcAft>
                <a:spcPts val="0"/>
              </a:spcAft>
              <a:buClrTx/>
              <a:buSzTx/>
              <a:buFont typeface="Arial" panose="020B060402020209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D:任务型群体</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60000"/>
              </a:lnSpc>
              <a:spcBef>
                <a:spcPts val="1000"/>
              </a:spcBef>
              <a:spcAft>
                <a:spcPts val="0"/>
              </a:spcAft>
              <a:buClrTx/>
              <a:buSzTx/>
              <a:buFont typeface="Arial" panose="020B060402020209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答案：A</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60000"/>
              </a:lnSpc>
              <a:spcBef>
                <a:spcPts val="1000"/>
              </a:spcBef>
              <a:spcAft>
                <a:spcPts val="0"/>
              </a:spcAft>
              <a:buClrTx/>
              <a:buSzTx/>
              <a:buFont typeface="Arial" panose="020B060402020209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解析：正式群体是指有明文规定的、由一定社会组织认可、有明确的组织结构、职务分配清晰的群体。 非正式群体是指没有明文规定，没有正式结构，不是由组织确定，而是在成员某种共同利益的基础上，为满足社会交往的需要，在工作环境中自然形成的群体。</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26627" name="标题 2"/>
          <p:cNvSpPr>
            <a:spLocks noGrp="1" noChangeArrowheads="1"/>
          </p:cNvSpPr>
          <p:nvPr>
            <p:ph type="title" idx="4294967295"/>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defTabSz="914400">
              <a:buClrTx/>
              <a:buSzTx/>
              <a:buFontTx/>
              <a:defRPr/>
            </a:pPr>
            <a:r>
              <a:rPr lang="en-US" altLang="zh-CN" sz="36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真题再现</a:t>
            </a:r>
            <a:endParaRPr lang="en-US" altLang="zh-CN" sz="36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7650" name="组合 3"/>
          <p:cNvGrpSpPr/>
          <p:nvPr/>
        </p:nvGrpSpPr>
        <p:grpSpPr>
          <a:xfrm>
            <a:off x="9269730" y="1270"/>
            <a:ext cx="2954655" cy="1262380"/>
            <a:chOff x="2369516" y="1283591"/>
            <a:chExt cx="4261915" cy="2090737"/>
          </a:xfrm>
        </p:grpSpPr>
        <p:sp>
          <p:nvSpPr>
            <p:cNvPr id="15" name="圆角矩形 7"/>
            <p:cNvSpPr/>
            <p:nvPr/>
          </p:nvSpPr>
          <p:spPr bwMode="auto">
            <a:xfrm>
              <a:off x="2369516" y="2227081"/>
              <a:ext cx="1773487" cy="378898"/>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群体概述</a:t>
              </a:r>
              <a:endPar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27652" name="组合 5"/>
            <p:cNvGrpSpPr/>
            <p:nvPr/>
          </p:nvGrpSpPr>
          <p:grpSpPr>
            <a:xfrm>
              <a:off x="4143003" y="1283591"/>
              <a:ext cx="2488428" cy="2090737"/>
              <a:chOff x="5778559" y="1085215"/>
              <a:chExt cx="3671511" cy="2090420"/>
            </a:xfrm>
          </p:grpSpPr>
          <p:cxnSp>
            <p:nvCxnSpPr>
              <p:cNvPr id="27653" name="直接箭头连接符 33"/>
              <p:cNvCxnSpPr/>
              <p:nvPr/>
            </p:nvCxnSpPr>
            <p:spPr>
              <a:xfrm rot="-5400000">
                <a:off x="6313988" y="1693791"/>
                <a:ext cx="0" cy="341536"/>
              </a:xfrm>
              <a:prstGeom prst="straightConnector1">
                <a:avLst/>
              </a:prstGeom>
              <a:ln w="6350" cap="flat" cmpd="sng">
                <a:solidFill>
                  <a:srgbClr val="0D0D0D"/>
                </a:solidFill>
                <a:prstDash val="solid"/>
                <a:bevel/>
                <a:headEnd type="none" w="med" len="med"/>
                <a:tailEnd type="arrow" w="med" len="med"/>
              </a:ln>
            </p:spPr>
          </p:cxnSp>
          <p:sp>
            <p:nvSpPr>
              <p:cNvPr id="21" name="直接连接符 31"/>
              <p:cNvSpPr>
                <a:spLocks noChangeShapeType="1"/>
              </p:cNvSpPr>
              <p:nvPr/>
            </p:nvSpPr>
            <p:spPr bwMode="auto">
              <a:xfrm rot="16200000" flipV="1">
                <a:off x="5263180" y="2092236"/>
                <a:ext cx="1761858" cy="1778"/>
              </a:xfrm>
              <a:prstGeom prst="line">
                <a:avLst/>
              </a:prstGeom>
              <a:noFill/>
              <a:ln w="6350">
                <a:solidFill>
                  <a:schemeClr val="tx1">
                    <a:lumMod val="95000"/>
                    <a:lumOff val="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cs"/>
                </a:endParaRPr>
              </a:p>
            </p:txBody>
          </p:sp>
          <p:cxnSp>
            <p:nvCxnSpPr>
              <p:cNvPr id="27655" name="直接箭头连接符 33"/>
              <p:cNvCxnSpPr/>
              <p:nvPr/>
            </p:nvCxnSpPr>
            <p:spPr>
              <a:xfrm rot="-5400000">
                <a:off x="6313984" y="2822658"/>
                <a:ext cx="0" cy="305959"/>
              </a:xfrm>
              <a:prstGeom prst="straightConnector1">
                <a:avLst/>
              </a:prstGeom>
              <a:ln w="6350" cap="flat" cmpd="sng">
                <a:solidFill>
                  <a:srgbClr val="0D0D0D"/>
                </a:solidFill>
                <a:prstDash val="solid"/>
                <a:bevel/>
                <a:headEnd type="none" w="med" len="med"/>
                <a:tailEnd type="arrow" w="med" len="med"/>
              </a:ln>
            </p:spPr>
          </p:cxnSp>
          <p:cxnSp>
            <p:nvCxnSpPr>
              <p:cNvPr id="27656" name="直接箭头连接符 22"/>
              <p:cNvCxnSpPr/>
              <p:nvPr/>
            </p:nvCxnSpPr>
            <p:spPr>
              <a:xfrm rot="-5400000">
                <a:off x="6315763" y="2254419"/>
                <a:ext cx="0" cy="305959"/>
              </a:xfrm>
              <a:prstGeom prst="straightConnector1">
                <a:avLst/>
              </a:prstGeom>
              <a:ln w="6350" cap="flat" cmpd="sng">
                <a:solidFill>
                  <a:srgbClr val="0D0D0D"/>
                </a:solidFill>
                <a:prstDash val="solid"/>
                <a:bevel/>
                <a:headEnd type="none" w="med" len="med"/>
                <a:tailEnd type="arrow" w="med" len="med"/>
              </a:ln>
            </p:spPr>
          </p:cxnSp>
          <p:cxnSp>
            <p:nvCxnSpPr>
              <p:cNvPr id="24" name="直接连接符 23"/>
              <p:cNvCxnSpPr/>
              <p:nvPr/>
            </p:nvCxnSpPr>
            <p:spPr>
              <a:xfrm>
                <a:off x="5778559" y="2194709"/>
                <a:ext cx="321969" cy="0"/>
              </a:xfrm>
              <a:prstGeom prst="line">
                <a:avLst/>
              </a:prstGeom>
              <a:noFill/>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5" name="圆角矩形 21"/>
              <p:cNvSpPr/>
              <p:nvPr/>
            </p:nvSpPr>
            <p:spPr>
              <a:xfrm>
                <a:off x="6466968" y="1639168"/>
                <a:ext cx="2981324" cy="401577"/>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群体的类型</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26" name="圆角矩形 23"/>
              <p:cNvSpPr/>
              <p:nvPr/>
            </p:nvSpPr>
            <p:spPr>
              <a:xfrm>
                <a:off x="6466968" y="2194709"/>
                <a:ext cx="2983102" cy="401577"/>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群体的作用</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27" name="圆角矩形 24"/>
              <p:cNvSpPr/>
              <p:nvPr/>
            </p:nvSpPr>
            <p:spPr>
              <a:xfrm>
                <a:off x="6466968" y="2775646"/>
                <a:ext cx="2977766" cy="399989"/>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群体发展阶段</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28" name="圆角矩形 1"/>
              <p:cNvSpPr/>
              <p:nvPr/>
            </p:nvSpPr>
            <p:spPr>
              <a:xfrm>
                <a:off x="6466968" y="1085215"/>
                <a:ext cx="2979544" cy="399989"/>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群体的含义</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27662" name="直接箭头连接符 33"/>
              <p:cNvCxnSpPr/>
              <p:nvPr/>
            </p:nvCxnSpPr>
            <p:spPr>
              <a:xfrm rot="-5400000">
                <a:off x="6314878" y="1070860"/>
                <a:ext cx="0" cy="428698"/>
              </a:xfrm>
              <a:prstGeom prst="straightConnector1">
                <a:avLst/>
              </a:prstGeom>
              <a:ln w="6350" cap="flat" cmpd="sng">
                <a:solidFill>
                  <a:srgbClr val="0D0D0D"/>
                </a:solidFill>
                <a:prstDash val="solid"/>
                <a:bevel/>
                <a:headEnd type="none" w="med" len="med"/>
                <a:tailEnd type="arrow" w="med" len="med"/>
              </a:ln>
            </p:spPr>
          </p:cxnSp>
        </p:grpSp>
      </p:grpSp>
      <p:grpSp>
        <p:nvGrpSpPr>
          <p:cNvPr id="3" name="组合 2"/>
          <p:cNvGrpSpPr/>
          <p:nvPr/>
        </p:nvGrpSpPr>
        <p:grpSpPr>
          <a:xfrm>
            <a:off x="3088640" y="1561669"/>
            <a:ext cx="4739955" cy="2535479"/>
            <a:chOff x="7375" y="2558"/>
            <a:chExt cx="5254" cy="2919"/>
          </a:xfrm>
        </p:grpSpPr>
        <p:grpSp>
          <p:nvGrpSpPr>
            <p:cNvPr id="27663" name="组合 41"/>
            <p:cNvGrpSpPr/>
            <p:nvPr/>
          </p:nvGrpSpPr>
          <p:grpSpPr>
            <a:xfrm>
              <a:off x="7375" y="3018"/>
              <a:ext cx="2464" cy="2000"/>
              <a:chOff x="6095354" y="2717928"/>
              <a:chExt cx="1863881" cy="1448909"/>
            </a:xfrm>
          </p:grpSpPr>
          <p:sp>
            <p:nvSpPr>
              <p:cNvPr id="32" name="圆角矩形 7"/>
              <p:cNvSpPr/>
              <p:nvPr/>
            </p:nvSpPr>
            <p:spPr>
              <a:xfrm>
                <a:off x="6095354" y="2717928"/>
                <a:ext cx="1802281" cy="356655"/>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正式群体</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34" name="圆角矩形 11"/>
              <p:cNvSpPr/>
              <p:nvPr/>
            </p:nvSpPr>
            <p:spPr>
              <a:xfrm>
                <a:off x="6121185" y="3797179"/>
                <a:ext cx="1838050" cy="369658"/>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非正式群体</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sp>
          <p:nvSpPr>
            <p:cNvPr id="2" name="左大括号 1"/>
            <p:cNvSpPr/>
            <p:nvPr/>
          </p:nvSpPr>
          <p:spPr>
            <a:xfrm>
              <a:off x="9885" y="2783"/>
              <a:ext cx="340" cy="1065"/>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1" name="左大括号 30"/>
            <p:cNvSpPr/>
            <p:nvPr/>
          </p:nvSpPr>
          <p:spPr>
            <a:xfrm>
              <a:off x="9888" y="4260"/>
              <a:ext cx="340" cy="1065"/>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7670" name="文本框 9"/>
            <p:cNvSpPr txBox="1"/>
            <p:nvPr/>
          </p:nvSpPr>
          <p:spPr>
            <a:xfrm>
              <a:off x="10315" y="2558"/>
              <a:ext cx="2310" cy="459"/>
            </a:xfrm>
            <a:prstGeom prst="rect">
              <a:avLst/>
            </a:prstGeom>
            <a:noFill/>
            <a:ln w="9525">
              <a:noFill/>
            </a:ln>
          </p:spPr>
          <p:txBody>
            <a:bodyPr wrap="square" anchor="t">
              <a:spAutoFit/>
            </a:bodyPr>
            <a:p>
              <a:pPr indent="0">
                <a:buFont typeface="Arial" panose="020B0604020202090204" pitchFamily="34" charset="0"/>
                <a:buNone/>
              </a:pPr>
              <a:r>
                <a:rPr lang="zh-CN" altLang="en-US" sz="2000" dirty="0">
                  <a:solidFill>
                    <a:srgbClr val="262626"/>
                  </a:solidFill>
                  <a:latin typeface="华文楷体" panose="02010600040101010101" pitchFamily="2" charset="-122"/>
                  <a:ea typeface="华文楷体" panose="02010600040101010101" pitchFamily="2" charset="-122"/>
                </a:rPr>
                <a:t>命令型群体</a:t>
              </a:r>
              <a:endParaRPr lang="zh-CN" altLang="en-US" sz="2000" dirty="0">
                <a:solidFill>
                  <a:srgbClr val="262626"/>
                </a:solidFill>
                <a:latin typeface="华文楷体" panose="02010600040101010101" pitchFamily="2" charset="-122"/>
                <a:ea typeface="华文楷体" panose="02010600040101010101" pitchFamily="2" charset="-122"/>
              </a:endParaRPr>
            </a:p>
          </p:txBody>
        </p:sp>
        <p:sp>
          <p:nvSpPr>
            <p:cNvPr id="27671" name="文本框 9"/>
            <p:cNvSpPr txBox="1"/>
            <p:nvPr/>
          </p:nvSpPr>
          <p:spPr>
            <a:xfrm>
              <a:off x="10315" y="3510"/>
              <a:ext cx="2313" cy="459"/>
            </a:xfrm>
            <a:prstGeom prst="rect">
              <a:avLst/>
            </a:prstGeom>
            <a:noFill/>
            <a:ln w="9525">
              <a:noFill/>
            </a:ln>
          </p:spPr>
          <p:txBody>
            <a:bodyPr wrap="square" anchor="t">
              <a:spAutoFit/>
            </a:bodyPr>
            <a:p>
              <a:pPr indent="0">
                <a:buFont typeface="Arial" panose="020B0604020202090204" pitchFamily="34" charset="0"/>
                <a:buNone/>
              </a:pPr>
              <a:r>
                <a:rPr lang="zh-CN" altLang="en-US" sz="2000" dirty="0">
                  <a:solidFill>
                    <a:srgbClr val="262626"/>
                  </a:solidFill>
                  <a:latin typeface="华文楷体" panose="02010600040101010101" pitchFamily="2" charset="-122"/>
                  <a:ea typeface="华文楷体" panose="02010600040101010101" pitchFamily="2" charset="-122"/>
                </a:rPr>
                <a:t>任务型群体</a:t>
              </a:r>
              <a:endParaRPr lang="zh-CN" altLang="en-US" sz="2000" dirty="0">
                <a:solidFill>
                  <a:srgbClr val="262626"/>
                </a:solidFill>
                <a:latin typeface="华文楷体" panose="02010600040101010101" pitchFamily="2" charset="-122"/>
                <a:ea typeface="华文楷体" panose="02010600040101010101" pitchFamily="2" charset="-122"/>
              </a:endParaRPr>
            </a:p>
          </p:txBody>
        </p:sp>
        <p:sp>
          <p:nvSpPr>
            <p:cNvPr id="27672" name="文本框 9"/>
            <p:cNvSpPr txBox="1"/>
            <p:nvPr/>
          </p:nvSpPr>
          <p:spPr>
            <a:xfrm>
              <a:off x="10227" y="4048"/>
              <a:ext cx="2290" cy="459"/>
            </a:xfrm>
            <a:prstGeom prst="rect">
              <a:avLst/>
            </a:prstGeom>
            <a:noFill/>
            <a:ln w="9525">
              <a:noFill/>
            </a:ln>
          </p:spPr>
          <p:txBody>
            <a:bodyPr wrap="square" anchor="t">
              <a:spAutoFit/>
            </a:bodyPr>
            <a:p>
              <a:pPr indent="0">
                <a:buFont typeface="Arial" panose="020B0604020202090204" pitchFamily="34" charset="0"/>
                <a:buNone/>
              </a:pPr>
              <a:r>
                <a:rPr lang="zh-CN" altLang="en-US" sz="2000" dirty="0">
                  <a:solidFill>
                    <a:srgbClr val="262626"/>
                  </a:solidFill>
                  <a:latin typeface="华文楷体" panose="02010600040101010101" pitchFamily="2" charset="-122"/>
                  <a:ea typeface="华文楷体" panose="02010600040101010101" pitchFamily="2" charset="-122"/>
                </a:rPr>
                <a:t>利益型群体</a:t>
              </a:r>
              <a:endParaRPr lang="zh-CN" altLang="en-US" sz="2000" dirty="0">
                <a:solidFill>
                  <a:srgbClr val="262626"/>
                </a:solidFill>
                <a:latin typeface="华文楷体" panose="02010600040101010101" pitchFamily="2" charset="-122"/>
                <a:ea typeface="华文楷体" panose="02010600040101010101" pitchFamily="2" charset="-122"/>
              </a:endParaRPr>
            </a:p>
          </p:txBody>
        </p:sp>
        <p:sp>
          <p:nvSpPr>
            <p:cNvPr id="27673" name="文本框 9"/>
            <p:cNvSpPr txBox="1"/>
            <p:nvPr/>
          </p:nvSpPr>
          <p:spPr>
            <a:xfrm>
              <a:off x="10339" y="5018"/>
              <a:ext cx="2290" cy="459"/>
            </a:xfrm>
            <a:prstGeom prst="rect">
              <a:avLst/>
            </a:prstGeom>
            <a:noFill/>
            <a:ln w="9525">
              <a:noFill/>
            </a:ln>
          </p:spPr>
          <p:txBody>
            <a:bodyPr wrap="square" anchor="t">
              <a:spAutoFit/>
            </a:bodyPr>
            <a:p>
              <a:pPr indent="0">
                <a:buFont typeface="Arial" panose="020B0604020202090204" pitchFamily="34" charset="0"/>
                <a:buNone/>
              </a:pPr>
              <a:r>
                <a:rPr lang="zh-CN" altLang="en-US" sz="2000" dirty="0">
                  <a:solidFill>
                    <a:srgbClr val="262626"/>
                  </a:solidFill>
                  <a:latin typeface="华文楷体" panose="02010600040101010101" pitchFamily="2" charset="-122"/>
                  <a:ea typeface="华文楷体" panose="02010600040101010101" pitchFamily="2" charset="-122"/>
                </a:rPr>
                <a:t>友谊型群体</a:t>
              </a:r>
              <a:endParaRPr lang="zh-CN" altLang="en-US" sz="2000" dirty="0">
                <a:solidFill>
                  <a:srgbClr val="262626"/>
                </a:solidFill>
                <a:latin typeface="华文楷体" panose="02010600040101010101" pitchFamily="2" charset="-122"/>
                <a:ea typeface="华文楷体" panose="02010600040101010101" pitchFamily="2" charset="-122"/>
              </a:endParaRPr>
            </a:p>
          </p:txBody>
        </p:sp>
      </p:grpSp>
      <p:grpSp>
        <p:nvGrpSpPr>
          <p:cNvPr id="27674" name="组合 2"/>
          <p:cNvGrpSpPr/>
          <p:nvPr/>
        </p:nvGrpSpPr>
        <p:grpSpPr>
          <a:xfrm>
            <a:off x="2803843" y="4358640"/>
            <a:ext cx="6111875" cy="1876425"/>
            <a:chOff x="4695256" y="4093332"/>
            <a:chExt cx="6113157" cy="1876485"/>
          </a:xfrm>
        </p:grpSpPr>
        <p:sp>
          <p:nvSpPr>
            <p:cNvPr id="27675" name="文本框 40"/>
            <p:cNvSpPr txBox="1"/>
            <p:nvPr/>
          </p:nvSpPr>
          <p:spPr>
            <a:xfrm>
              <a:off x="4695256" y="4093332"/>
              <a:ext cx="5305425" cy="400110"/>
            </a:xfrm>
            <a:prstGeom prst="rect">
              <a:avLst/>
            </a:prstGeom>
            <a:noFill/>
            <a:ln w="12700">
              <a:noFill/>
            </a:ln>
          </p:spPr>
          <p:txBody>
            <a:bodyPr anchor="t">
              <a:spAutoFit/>
            </a:bodyPr>
            <a:p>
              <a:pPr indent="0">
                <a:buFont typeface="+mj-lt"/>
                <a:buNone/>
              </a:pPr>
              <a:r>
                <a:rPr lang="zh-CN" altLang="en-US" sz="2000" dirty="0">
                  <a:solidFill>
                    <a:srgbClr val="262626"/>
                  </a:solidFill>
                  <a:latin typeface="华文楷体" panose="02010600040101010101" pitchFamily="2" charset="-122"/>
                  <a:ea typeface="华文楷体" panose="02010600040101010101" pitchFamily="2" charset="-122"/>
                  <a:sym typeface="+mn-ea"/>
                </a:rPr>
                <a:t>向某主管汇报工作的下属组成的。</a:t>
              </a:r>
              <a:r>
                <a:rPr lang="en-US" altLang="zh-CN" sz="2000" dirty="0">
                  <a:solidFill>
                    <a:srgbClr val="262626"/>
                  </a:solidFill>
                  <a:latin typeface="华文楷体" panose="02010600040101010101" pitchFamily="2" charset="-122"/>
                  <a:ea typeface="华文楷体" panose="02010600040101010101" pitchFamily="2" charset="-122"/>
                  <a:sym typeface="+mn-ea"/>
                </a:rPr>
                <a:t>[      ]</a:t>
              </a:r>
              <a:endParaRPr lang="zh-CN" altLang="en-US" sz="2000" dirty="0">
                <a:solidFill>
                  <a:srgbClr val="262626"/>
                </a:solidFill>
                <a:latin typeface="华文楷体" panose="02010600040101010101" pitchFamily="2" charset="-122"/>
                <a:ea typeface="华文楷体" panose="02010600040101010101" pitchFamily="2" charset="-122"/>
              </a:endParaRPr>
            </a:p>
          </p:txBody>
        </p:sp>
        <p:sp>
          <p:nvSpPr>
            <p:cNvPr id="27676" name="文本框 41"/>
            <p:cNvSpPr txBox="1"/>
            <p:nvPr/>
          </p:nvSpPr>
          <p:spPr>
            <a:xfrm>
              <a:off x="4695258" y="4614614"/>
              <a:ext cx="6010414" cy="400110"/>
            </a:xfrm>
            <a:prstGeom prst="rect">
              <a:avLst/>
            </a:prstGeom>
            <a:noFill/>
            <a:ln w="12700">
              <a:noFill/>
            </a:ln>
          </p:spPr>
          <p:txBody>
            <a:bodyPr anchor="t">
              <a:spAutoFit/>
            </a:bodyPr>
            <a:p>
              <a:pPr indent="0">
                <a:buFont typeface="+mj-lt"/>
                <a:buNone/>
              </a:pPr>
              <a:r>
                <a:rPr lang="zh-CN" altLang="en-US" sz="2000" dirty="0">
                  <a:solidFill>
                    <a:srgbClr val="262626"/>
                  </a:solidFill>
                  <a:latin typeface="华文楷体" panose="02010600040101010101" pitchFamily="2" charset="-122"/>
                  <a:ea typeface="华文楷体" panose="02010600040101010101" pitchFamily="2" charset="-122"/>
                  <a:sym typeface="+mn-ea"/>
                </a:rPr>
                <a:t>为完成某项指定任务或项目而在一起的群体。</a:t>
              </a:r>
              <a:r>
                <a:rPr lang="en-US" altLang="zh-CN" sz="2000" dirty="0">
                  <a:solidFill>
                    <a:srgbClr val="262626"/>
                  </a:solidFill>
                  <a:latin typeface="华文楷体" panose="02010600040101010101" pitchFamily="2" charset="-122"/>
                  <a:ea typeface="华文楷体" panose="02010600040101010101" pitchFamily="2" charset="-122"/>
                  <a:sym typeface="+mn-ea"/>
                </a:rPr>
                <a:t>[     ]</a:t>
              </a:r>
              <a:endParaRPr lang="zh-CN" altLang="en-US" sz="2000" dirty="0">
                <a:solidFill>
                  <a:srgbClr val="262626"/>
                </a:solidFill>
                <a:latin typeface="华文楷体" panose="02010600040101010101" pitchFamily="2" charset="-122"/>
                <a:ea typeface="华文楷体" panose="02010600040101010101" pitchFamily="2" charset="-122"/>
              </a:endParaRPr>
            </a:p>
          </p:txBody>
        </p:sp>
        <p:sp>
          <p:nvSpPr>
            <p:cNvPr id="27677" name="文本框 42"/>
            <p:cNvSpPr txBox="1"/>
            <p:nvPr/>
          </p:nvSpPr>
          <p:spPr>
            <a:xfrm>
              <a:off x="4695256" y="5069644"/>
              <a:ext cx="6113157" cy="400110"/>
            </a:xfrm>
            <a:prstGeom prst="rect">
              <a:avLst/>
            </a:prstGeom>
            <a:noFill/>
            <a:ln w="12700">
              <a:noFill/>
            </a:ln>
          </p:spPr>
          <p:txBody>
            <a:bodyPr anchor="t">
              <a:spAutoFit/>
            </a:bodyPr>
            <a:p>
              <a:pPr indent="0">
                <a:buFont typeface="+mj-lt"/>
                <a:buNone/>
              </a:pPr>
              <a:r>
                <a:rPr lang="zh-CN" altLang="en-US" sz="2000" dirty="0">
                  <a:solidFill>
                    <a:srgbClr val="262626"/>
                  </a:solidFill>
                  <a:latin typeface="华文楷体" panose="02010600040101010101" pitchFamily="2" charset="-122"/>
                  <a:ea typeface="华文楷体" panose="02010600040101010101" pitchFamily="2" charset="-122"/>
                  <a:sym typeface="+mn-ea"/>
                </a:rPr>
                <a:t>为了某个共同关心的特定目标而走到一起的人。</a:t>
              </a:r>
              <a:r>
                <a:rPr lang="en-US" altLang="zh-CN" sz="2000" dirty="0">
                  <a:solidFill>
                    <a:srgbClr val="262626"/>
                  </a:solidFill>
                  <a:latin typeface="华文楷体" panose="02010600040101010101" pitchFamily="2" charset="-122"/>
                  <a:ea typeface="华文楷体" panose="02010600040101010101" pitchFamily="2" charset="-122"/>
                  <a:sym typeface="+mn-ea"/>
                </a:rPr>
                <a:t> [     ]</a:t>
              </a:r>
              <a:endParaRPr lang="zh-CN" altLang="en-US" sz="2000" dirty="0">
                <a:solidFill>
                  <a:srgbClr val="262626"/>
                </a:solidFill>
                <a:latin typeface="华文楷体" panose="02010600040101010101" pitchFamily="2" charset="-122"/>
                <a:ea typeface="华文楷体" panose="02010600040101010101" pitchFamily="2" charset="-122"/>
              </a:endParaRPr>
            </a:p>
          </p:txBody>
        </p:sp>
        <p:sp>
          <p:nvSpPr>
            <p:cNvPr id="27678" name="文本框 43"/>
            <p:cNvSpPr txBox="1"/>
            <p:nvPr/>
          </p:nvSpPr>
          <p:spPr>
            <a:xfrm>
              <a:off x="4695257" y="5569707"/>
              <a:ext cx="5343524" cy="400110"/>
            </a:xfrm>
            <a:prstGeom prst="rect">
              <a:avLst/>
            </a:prstGeom>
            <a:noFill/>
            <a:ln w="12700">
              <a:noFill/>
            </a:ln>
          </p:spPr>
          <p:txBody>
            <a:bodyPr anchor="t">
              <a:spAutoFit/>
            </a:bodyPr>
            <a:p>
              <a:pPr indent="0">
                <a:buFont typeface="+mj-lt"/>
                <a:buNone/>
              </a:pPr>
              <a:r>
                <a:rPr lang="zh-CN" altLang="en-US" sz="2000" dirty="0">
                  <a:solidFill>
                    <a:srgbClr val="262626"/>
                  </a:solidFill>
                  <a:latin typeface="华文楷体" panose="02010600040101010101" pitchFamily="2" charset="-122"/>
                  <a:ea typeface="华文楷体" panose="02010600040101010101" pitchFamily="2" charset="-122"/>
                  <a:sym typeface="+mn-ea"/>
                </a:rPr>
                <a:t>兴趣、观点相同或相近的人走在一起。</a:t>
              </a:r>
              <a:r>
                <a:rPr lang="en-US" altLang="zh-CN" sz="2000" dirty="0">
                  <a:solidFill>
                    <a:srgbClr val="262626"/>
                  </a:solidFill>
                  <a:latin typeface="华文楷体" panose="02010600040101010101" pitchFamily="2" charset="-122"/>
                  <a:ea typeface="华文楷体" panose="02010600040101010101" pitchFamily="2" charset="-122"/>
                  <a:sym typeface="+mn-ea"/>
                </a:rPr>
                <a:t> [     ]</a:t>
              </a:r>
              <a:endParaRPr lang="zh-CN" altLang="en-US" sz="2000" dirty="0">
                <a:solidFill>
                  <a:srgbClr val="262626"/>
                </a:solidFill>
                <a:latin typeface="华文楷体" panose="02010600040101010101" pitchFamily="2" charset="-122"/>
                <a:ea typeface="华文楷体" panose="02010600040101010101" pitchFamily="2" charset="-122"/>
              </a:endParaRPr>
            </a:p>
          </p:txBody>
        </p:sp>
      </p:grpSp>
      <p:sp>
        <p:nvSpPr>
          <p:cNvPr id="27679" name="文本框 25"/>
          <p:cNvSpPr txBox="1"/>
          <p:nvPr/>
        </p:nvSpPr>
        <p:spPr>
          <a:xfrm>
            <a:off x="8287703" y="1721168"/>
            <a:ext cx="2392362" cy="398462"/>
          </a:xfrm>
          <a:prstGeom prst="rect">
            <a:avLst/>
          </a:prstGeom>
          <a:noFill/>
          <a:ln w="9525">
            <a:noFill/>
          </a:ln>
        </p:spPr>
        <p:txBody>
          <a:bodyPr anchor="t">
            <a:spAutoFit/>
          </a:bodyPr>
          <a:p>
            <a:pPr indent="0"/>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选择</a:t>
            </a:r>
            <a:r>
              <a:rPr lang="zh-CN" altLang="en-US" sz="2000" dirty="0">
                <a:latin typeface="微软雅黑" panose="020B0503020204020204" pitchFamily="34" charset="-122"/>
                <a:ea typeface="微软雅黑" panose="020B0503020204020204" pitchFamily="34" charset="-122"/>
              </a:rPr>
              <a:t>】</a:t>
            </a:r>
            <a:r>
              <a:rPr lang="en-US" altLang="zh-CN" sz="2000" dirty="0">
                <a:solidFill>
                  <a:srgbClr val="FF0000"/>
                </a:solidFill>
                <a:latin typeface="Calibri" pitchFamily="34" charset="0"/>
                <a:ea typeface="宋体" pitchFamily="2" charset="-122"/>
                <a:sym typeface="+mn-ea"/>
              </a:rPr>
              <a:t>★★★★</a:t>
            </a:r>
            <a:endParaRPr lang="zh-CN" altLang="en-US" sz="2000" dirty="0">
              <a:latin typeface="微软雅黑" panose="020B0503020204020204" pitchFamily="34" charset="-122"/>
              <a:ea typeface="微软雅黑" panose="020B0503020204020204" pitchFamily="34" charset="-122"/>
            </a:endParaRPr>
          </a:p>
        </p:txBody>
      </p:sp>
      <p:sp>
        <p:nvSpPr>
          <p:cNvPr id="14"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3600" b="0"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3.1.2 </a:t>
            </a:r>
            <a:r>
              <a:rPr kumimoji="0" lang="zh-CN" altLang="en-US" sz="3600" b="0"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群体的类型</a:t>
            </a:r>
            <a:br>
              <a:rPr kumimoji="0" lang="zh-CN" altLang="en-US" sz="3600" b="1"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j-cs"/>
              </a:rPr>
            </a:br>
            <a:endParaRPr kumimoji="0" lang="zh-CN" altLang="en-US" sz="3600" b="1"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j-cs"/>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8698" name="组合 2"/>
          <p:cNvGrpSpPr/>
          <p:nvPr/>
        </p:nvGrpSpPr>
        <p:grpSpPr>
          <a:xfrm>
            <a:off x="2108835" y="2370455"/>
            <a:ext cx="8992235" cy="1936732"/>
            <a:chOff x="4695256" y="4093332"/>
            <a:chExt cx="7366744" cy="1936755"/>
          </a:xfrm>
        </p:grpSpPr>
        <p:sp>
          <p:nvSpPr>
            <p:cNvPr id="28699" name="文本框 40"/>
            <p:cNvSpPr txBox="1"/>
            <p:nvPr/>
          </p:nvSpPr>
          <p:spPr>
            <a:xfrm>
              <a:off x="4695256" y="4093332"/>
              <a:ext cx="6010414" cy="460380"/>
            </a:xfrm>
            <a:prstGeom prst="rect">
              <a:avLst/>
            </a:prstGeom>
            <a:noFill/>
            <a:ln w="12700">
              <a:noFill/>
            </a:ln>
          </p:spPr>
          <p:txBody>
            <a:bodyPr anchor="t">
              <a:spAutoFit/>
            </a:bodyPr>
            <a:p>
              <a:pPr indent="0">
                <a:buFont typeface="+mj-lt"/>
                <a:buNone/>
              </a:pPr>
              <a:r>
                <a:rPr lang="zh-CN" altLang="en-US" sz="2400" dirty="0">
                  <a:solidFill>
                    <a:srgbClr val="262626"/>
                  </a:solidFill>
                  <a:latin typeface="华文楷体" panose="02010600040101010101" pitchFamily="2" charset="-122"/>
                  <a:ea typeface="华文楷体" panose="02010600040101010101" pitchFamily="2" charset="-122"/>
                  <a:sym typeface="+mn-ea"/>
                </a:rPr>
                <a:t>向某主管汇报工作的下属组成的。</a:t>
              </a:r>
              <a:r>
                <a:rPr lang="en-US" altLang="zh-CN" sz="2400" dirty="0">
                  <a:solidFill>
                    <a:srgbClr val="262626"/>
                  </a:solidFill>
                  <a:latin typeface="华文楷体" panose="02010600040101010101" pitchFamily="2" charset="-122"/>
                  <a:ea typeface="华文楷体" panose="02010600040101010101" pitchFamily="2" charset="-122"/>
                  <a:sym typeface="+mn-ea"/>
                </a:rPr>
                <a:t>[</a:t>
              </a:r>
              <a:r>
                <a:rPr lang="zh-CN" altLang="en-US" sz="2400" b="1" dirty="0">
                  <a:solidFill>
                    <a:srgbClr val="FF0000"/>
                  </a:solidFill>
                  <a:latin typeface="华文楷体" panose="02010600040101010101" pitchFamily="2" charset="-122"/>
                  <a:ea typeface="华文楷体" panose="02010600040101010101" pitchFamily="2" charset="-122"/>
                </a:rPr>
                <a:t>命令型群体</a:t>
              </a:r>
              <a:r>
                <a:rPr lang="en-US" altLang="zh-CN" sz="2400" dirty="0">
                  <a:solidFill>
                    <a:srgbClr val="262626"/>
                  </a:solidFill>
                  <a:latin typeface="华文楷体" panose="02010600040101010101" pitchFamily="2" charset="-122"/>
                  <a:ea typeface="华文楷体" panose="02010600040101010101" pitchFamily="2" charset="-122"/>
                  <a:sym typeface="+mn-ea"/>
                </a:rPr>
                <a:t>]</a:t>
              </a:r>
              <a:endParaRPr lang="en-US" altLang="zh-CN" sz="2400" dirty="0">
                <a:solidFill>
                  <a:srgbClr val="262626"/>
                </a:solidFill>
                <a:latin typeface="华文楷体" panose="02010600040101010101" pitchFamily="2" charset="-122"/>
                <a:ea typeface="华文楷体" panose="02010600040101010101" pitchFamily="2" charset="-122"/>
                <a:sym typeface="+mn-ea"/>
              </a:endParaRPr>
            </a:p>
          </p:txBody>
        </p:sp>
        <p:sp>
          <p:nvSpPr>
            <p:cNvPr id="28700" name="文本框 41"/>
            <p:cNvSpPr txBox="1"/>
            <p:nvPr/>
          </p:nvSpPr>
          <p:spPr>
            <a:xfrm>
              <a:off x="4695257" y="4614614"/>
              <a:ext cx="6914679" cy="460380"/>
            </a:xfrm>
            <a:prstGeom prst="rect">
              <a:avLst/>
            </a:prstGeom>
            <a:noFill/>
            <a:ln w="12700">
              <a:noFill/>
            </a:ln>
          </p:spPr>
          <p:txBody>
            <a:bodyPr anchor="t">
              <a:spAutoFit/>
            </a:bodyPr>
            <a:p>
              <a:pPr indent="0">
                <a:buFont typeface="+mj-lt"/>
                <a:buNone/>
              </a:pPr>
              <a:r>
                <a:rPr lang="zh-CN" altLang="en-US" sz="2400" dirty="0">
                  <a:solidFill>
                    <a:srgbClr val="262626"/>
                  </a:solidFill>
                  <a:latin typeface="华文楷体" panose="02010600040101010101" pitchFamily="2" charset="-122"/>
                  <a:ea typeface="华文楷体" panose="02010600040101010101" pitchFamily="2" charset="-122"/>
                  <a:sym typeface="+mn-ea"/>
                </a:rPr>
                <a:t>为完成某项指定任务或项目而在一起的群体。</a:t>
              </a:r>
              <a:r>
                <a:rPr lang="en-US" altLang="zh-CN" sz="2400" dirty="0">
                  <a:solidFill>
                    <a:srgbClr val="262626"/>
                  </a:solidFill>
                  <a:latin typeface="华文楷体" panose="02010600040101010101" pitchFamily="2" charset="-122"/>
                  <a:ea typeface="华文楷体" panose="02010600040101010101" pitchFamily="2" charset="-122"/>
                  <a:sym typeface="+mn-ea"/>
                </a:rPr>
                <a:t>[</a:t>
              </a:r>
              <a:r>
                <a:rPr lang="zh-CN" altLang="en-US" sz="2400" b="1" dirty="0">
                  <a:solidFill>
                    <a:srgbClr val="FF0000"/>
                  </a:solidFill>
                  <a:latin typeface="华文楷体" panose="02010600040101010101" pitchFamily="2" charset="-122"/>
                  <a:ea typeface="华文楷体" panose="02010600040101010101" pitchFamily="2" charset="-122"/>
                  <a:sym typeface="+mn-ea"/>
                </a:rPr>
                <a:t>任务型群体</a:t>
              </a:r>
              <a:r>
                <a:rPr lang="en-US" altLang="zh-CN" sz="2400" dirty="0">
                  <a:solidFill>
                    <a:srgbClr val="262626"/>
                  </a:solidFill>
                  <a:latin typeface="华文楷体" panose="02010600040101010101" pitchFamily="2" charset="-122"/>
                  <a:ea typeface="华文楷体" panose="02010600040101010101" pitchFamily="2" charset="-122"/>
                  <a:sym typeface="+mn-ea"/>
                </a:rPr>
                <a:t>]</a:t>
              </a:r>
              <a:endParaRPr lang="en-US" altLang="zh-CN" sz="2400" dirty="0">
                <a:solidFill>
                  <a:srgbClr val="262626"/>
                </a:solidFill>
                <a:latin typeface="华文楷体" panose="02010600040101010101" pitchFamily="2" charset="-122"/>
                <a:ea typeface="华文楷体" panose="02010600040101010101" pitchFamily="2" charset="-122"/>
                <a:sym typeface="+mn-ea"/>
              </a:endParaRPr>
            </a:p>
          </p:txBody>
        </p:sp>
        <p:sp>
          <p:nvSpPr>
            <p:cNvPr id="28701" name="文本框 42"/>
            <p:cNvSpPr txBox="1"/>
            <p:nvPr/>
          </p:nvSpPr>
          <p:spPr>
            <a:xfrm>
              <a:off x="4695256" y="5069644"/>
              <a:ext cx="7366744" cy="460380"/>
            </a:xfrm>
            <a:prstGeom prst="rect">
              <a:avLst/>
            </a:prstGeom>
            <a:noFill/>
            <a:ln w="12700">
              <a:noFill/>
            </a:ln>
          </p:spPr>
          <p:txBody>
            <a:bodyPr anchor="t">
              <a:spAutoFit/>
            </a:bodyPr>
            <a:p>
              <a:pPr indent="0">
                <a:buFont typeface="+mj-lt"/>
                <a:buNone/>
              </a:pPr>
              <a:r>
                <a:rPr lang="zh-CN" altLang="en-US" sz="2400" dirty="0">
                  <a:solidFill>
                    <a:srgbClr val="262626"/>
                  </a:solidFill>
                  <a:latin typeface="华文楷体" panose="02010600040101010101" pitchFamily="2" charset="-122"/>
                  <a:ea typeface="华文楷体" panose="02010600040101010101" pitchFamily="2" charset="-122"/>
                  <a:sym typeface="+mn-ea"/>
                </a:rPr>
                <a:t>为了某个共同关心的特定目标而走到一起的人。</a:t>
              </a:r>
              <a:r>
                <a:rPr lang="en-US" altLang="zh-CN" sz="2400" dirty="0">
                  <a:solidFill>
                    <a:srgbClr val="262626"/>
                  </a:solidFill>
                  <a:latin typeface="华文楷体" panose="02010600040101010101" pitchFamily="2" charset="-122"/>
                  <a:ea typeface="华文楷体" panose="02010600040101010101" pitchFamily="2" charset="-122"/>
                  <a:sym typeface="+mn-ea"/>
                </a:rPr>
                <a:t> [</a:t>
              </a:r>
              <a:r>
                <a:rPr lang="zh-CN" altLang="en-US" sz="2400" b="1" dirty="0">
                  <a:solidFill>
                    <a:srgbClr val="FF0000"/>
                  </a:solidFill>
                  <a:latin typeface="华文楷体" panose="02010600040101010101" pitchFamily="2" charset="-122"/>
                  <a:ea typeface="华文楷体" panose="02010600040101010101" pitchFamily="2" charset="-122"/>
                </a:rPr>
                <a:t>利益型群体</a:t>
              </a:r>
              <a:r>
                <a:rPr lang="en-US" altLang="zh-CN" sz="2400" dirty="0">
                  <a:solidFill>
                    <a:srgbClr val="262626"/>
                  </a:solidFill>
                  <a:latin typeface="华文楷体" panose="02010600040101010101" pitchFamily="2" charset="-122"/>
                  <a:ea typeface="华文楷体" panose="02010600040101010101" pitchFamily="2" charset="-122"/>
                  <a:sym typeface="+mn-ea"/>
                </a:rPr>
                <a:t>]</a:t>
              </a:r>
              <a:endParaRPr lang="en-US" altLang="zh-CN" sz="2400" dirty="0">
                <a:solidFill>
                  <a:srgbClr val="262626"/>
                </a:solidFill>
                <a:latin typeface="华文楷体" panose="02010600040101010101" pitchFamily="2" charset="-122"/>
                <a:ea typeface="华文楷体" panose="02010600040101010101" pitchFamily="2" charset="-122"/>
                <a:sym typeface="+mn-ea"/>
              </a:endParaRPr>
            </a:p>
          </p:txBody>
        </p:sp>
        <p:sp>
          <p:nvSpPr>
            <p:cNvPr id="28702" name="文本框 43"/>
            <p:cNvSpPr txBox="1"/>
            <p:nvPr/>
          </p:nvSpPr>
          <p:spPr>
            <a:xfrm>
              <a:off x="4695257" y="5569707"/>
              <a:ext cx="7003718" cy="460380"/>
            </a:xfrm>
            <a:prstGeom prst="rect">
              <a:avLst/>
            </a:prstGeom>
            <a:noFill/>
            <a:ln w="12700">
              <a:noFill/>
            </a:ln>
          </p:spPr>
          <p:txBody>
            <a:bodyPr anchor="t">
              <a:spAutoFit/>
            </a:bodyPr>
            <a:p>
              <a:pPr indent="0">
                <a:buFont typeface="+mj-lt"/>
                <a:buNone/>
              </a:pPr>
              <a:r>
                <a:rPr lang="zh-CN" altLang="en-US" sz="2400" dirty="0">
                  <a:solidFill>
                    <a:srgbClr val="262626"/>
                  </a:solidFill>
                  <a:latin typeface="华文楷体" panose="02010600040101010101" pitchFamily="2" charset="-122"/>
                  <a:ea typeface="华文楷体" panose="02010600040101010101" pitchFamily="2" charset="-122"/>
                  <a:sym typeface="+mn-ea"/>
                </a:rPr>
                <a:t>兴趣、观点相同或相近的人走在一起。</a:t>
              </a:r>
              <a:r>
                <a:rPr lang="en-US" altLang="zh-CN" sz="2400" dirty="0">
                  <a:solidFill>
                    <a:srgbClr val="262626"/>
                  </a:solidFill>
                  <a:latin typeface="华文楷体" panose="02010600040101010101" pitchFamily="2" charset="-122"/>
                  <a:ea typeface="华文楷体" panose="02010600040101010101" pitchFamily="2" charset="-122"/>
                  <a:sym typeface="+mn-ea"/>
                </a:rPr>
                <a:t> [</a:t>
              </a:r>
              <a:r>
                <a:rPr lang="zh-CN" altLang="en-US" sz="2400" b="1" dirty="0">
                  <a:solidFill>
                    <a:srgbClr val="FF0000"/>
                  </a:solidFill>
                  <a:latin typeface="华文楷体" panose="02010600040101010101" pitchFamily="2" charset="-122"/>
                  <a:ea typeface="华文楷体" panose="02010600040101010101" pitchFamily="2" charset="-122"/>
                </a:rPr>
                <a:t>友谊型群体</a:t>
              </a:r>
              <a:r>
                <a:rPr lang="en-US" altLang="zh-CN" sz="2400" dirty="0">
                  <a:solidFill>
                    <a:srgbClr val="262626"/>
                  </a:solidFill>
                  <a:latin typeface="华文楷体" panose="02010600040101010101" pitchFamily="2" charset="-122"/>
                  <a:ea typeface="华文楷体" panose="02010600040101010101" pitchFamily="2" charset="-122"/>
                  <a:sym typeface="+mn-ea"/>
                </a:rPr>
                <a:t>]</a:t>
              </a:r>
              <a:endParaRPr lang="en-US" altLang="zh-CN" sz="2400" dirty="0">
                <a:solidFill>
                  <a:srgbClr val="262626"/>
                </a:solidFill>
                <a:latin typeface="华文楷体" panose="02010600040101010101" pitchFamily="2" charset="-122"/>
                <a:ea typeface="华文楷体" panose="02010600040101010101" pitchFamily="2" charset="-122"/>
                <a:sym typeface="+mn-ea"/>
              </a:endParaRPr>
            </a:p>
          </p:txBody>
        </p:sp>
      </p:grpSp>
      <p:sp>
        <p:nvSpPr>
          <p:cNvPr id="28703" name="文本框 25"/>
          <p:cNvSpPr txBox="1"/>
          <p:nvPr/>
        </p:nvSpPr>
        <p:spPr>
          <a:xfrm>
            <a:off x="9269413" y="1348423"/>
            <a:ext cx="2392362" cy="398462"/>
          </a:xfrm>
          <a:prstGeom prst="rect">
            <a:avLst/>
          </a:prstGeom>
          <a:noFill/>
          <a:ln w="9525">
            <a:noFill/>
          </a:ln>
        </p:spPr>
        <p:txBody>
          <a:bodyPr anchor="t">
            <a:spAutoFit/>
          </a:bodyPr>
          <a:p>
            <a:pPr indent="0"/>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选择</a:t>
            </a:r>
            <a:r>
              <a:rPr lang="zh-CN" altLang="en-US" sz="2000" dirty="0">
                <a:latin typeface="微软雅黑" panose="020B0503020204020204" pitchFamily="34" charset="-122"/>
                <a:ea typeface="微软雅黑" panose="020B0503020204020204" pitchFamily="34" charset="-122"/>
              </a:rPr>
              <a:t>】</a:t>
            </a:r>
            <a:r>
              <a:rPr lang="en-US" altLang="zh-CN" sz="2000" dirty="0">
                <a:solidFill>
                  <a:srgbClr val="FF0000"/>
                </a:solidFill>
                <a:latin typeface="Calibri" pitchFamily="34" charset="0"/>
                <a:ea typeface="宋体" pitchFamily="2" charset="-122"/>
                <a:sym typeface="+mn-ea"/>
              </a:rPr>
              <a:t>★★★★</a:t>
            </a:r>
            <a:endParaRPr lang="zh-CN" altLang="en-US" sz="2000" dirty="0">
              <a:latin typeface="微软雅黑" panose="020B0503020204020204" pitchFamily="34" charset="-122"/>
              <a:ea typeface="微软雅黑" panose="020B0503020204020204" pitchFamily="34" charset="-122"/>
            </a:endParaRPr>
          </a:p>
        </p:txBody>
      </p:sp>
      <p:grpSp>
        <p:nvGrpSpPr>
          <p:cNvPr id="27650" name="组合 3"/>
          <p:cNvGrpSpPr/>
          <p:nvPr/>
        </p:nvGrpSpPr>
        <p:grpSpPr>
          <a:xfrm>
            <a:off x="9269730" y="1270"/>
            <a:ext cx="2954655" cy="1262380"/>
            <a:chOff x="2369516" y="1283591"/>
            <a:chExt cx="4261915" cy="2090737"/>
          </a:xfrm>
        </p:grpSpPr>
        <p:sp>
          <p:nvSpPr>
            <p:cNvPr id="3" name="圆角矩形 7"/>
            <p:cNvSpPr/>
            <p:nvPr/>
          </p:nvSpPr>
          <p:spPr bwMode="auto">
            <a:xfrm>
              <a:off x="2369516" y="2227081"/>
              <a:ext cx="1773487" cy="378898"/>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群体概述</a:t>
              </a:r>
              <a:endPar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27652" name="组合 5"/>
            <p:cNvGrpSpPr/>
            <p:nvPr/>
          </p:nvGrpSpPr>
          <p:grpSpPr>
            <a:xfrm>
              <a:off x="4143003" y="1283591"/>
              <a:ext cx="2488428" cy="2090737"/>
              <a:chOff x="5778559" y="1085215"/>
              <a:chExt cx="3671511" cy="2090420"/>
            </a:xfrm>
          </p:grpSpPr>
          <p:cxnSp>
            <p:nvCxnSpPr>
              <p:cNvPr id="27653" name="直接箭头连接符 33"/>
              <p:cNvCxnSpPr/>
              <p:nvPr/>
            </p:nvCxnSpPr>
            <p:spPr>
              <a:xfrm rot="-5400000">
                <a:off x="6313988" y="1693791"/>
                <a:ext cx="0" cy="341536"/>
              </a:xfrm>
              <a:prstGeom prst="straightConnector1">
                <a:avLst/>
              </a:prstGeom>
              <a:ln w="6350" cap="flat" cmpd="sng">
                <a:solidFill>
                  <a:srgbClr val="0D0D0D"/>
                </a:solidFill>
                <a:prstDash val="solid"/>
                <a:bevel/>
                <a:headEnd type="none" w="med" len="med"/>
                <a:tailEnd type="arrow" w="med" len="med"/>
              </a:ln>
            </p:spPr>
          </p:cxnSp>
          <p:sp>
            <p:nvSpPr>
              <p:cNvPr id="4" name="直接连接符 31"/>
              <p:cNvSpPr>
                <a:spLocks noChangeShapeType="1"/>
              </p:cNvSpPr>
              <p:nvPr/>
            </p:nvSpPr>
            <p:spPr bwMode="auto">
              <a:xfrm rot="16200000" flipV="1">
                <a:off x="5263180" y="2092236"/>
                <a:ext cx="1761858" cy="1778"/>
              </a:xfrm>
              <a:prstGeom prst="line">
                <a:avLst/>
              </a:prstGeom>
              <a:noFill/>
              <a:ln w="6350">
                <a:solidFill>
                  <a:schemeClr val="tx1">
                    <a:lumMod val="95000"/>
                    <a:lumOff val="5000"/>
                  </a:schemeClr>
                </a:solidFill>
                <a:bevel/>
              </a:ln>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cs"/>
                </a:endParaRPr>
              </a:p>
            </p:txBody>
          </p:sp>
          <p:cxnSp>
            <p:nvCxnSpPr>
              <p:cNvPr id="27655" name="直接箭头连接符 33"/>
              <p:cNvCxnSpPr/>
              <p:nvPr/>
            </p:nvCxnSpPr>
            <p:spPr>
              <a:xfrm rot="-5400000">
                <a:off x="6313984" y="2822658"/>
                <a:ext cx="0" cy="305959"/>
              </a:xfrm>
              <a:prstGeom prst="straightConnector1">
                <a:avLst/>
              </a:prstGeom>
              <a:ln w="6350" cap="flat" cmpd="sng">
                <a:solidFill>
                  <a:srgbClr val="0D0D0D"/>
                </a:solidFill>
                <a:prstDash val="solid"/>
                <a:bevel/>
                <a:headEnd type="none" w="med" len="med"/>
                <a:tailEnd type="arrow" w="med" len="med"/>
              </a:ln>
            </p:spPr>
          </p:cxnSp>
          <p:cxnSp>
            <p:nvCxnSpPr>
              <p:cNvPr id="27656" name="直接箭头连接符 22"/>
              <p:cNvCxnSpPr/>
              <p:nvPr/>
            </p:nvCxnSpPr>
            <p:spPr>
              <a:xfrm rot="-5400000">
                <a:off x="6315763" y="2254419"/>
                <a:ext cx="0" cy="305959"/>
              </a:xfrm>
              <a:prstGeom prst="straightConnector1">
                <a:avLst/>
              </a:prstGeom>
              <a:ln w="6350" cap="flat" cmpd="sng">
                <a:solidFill>
                  <a:srgbClr val="0D0D0D"/>
                </a:solidFill>
                <a:prstDash val="solid"/>
                <a:bevel/>
                <a:headEnd type="none" w="med" len="med"/>
                <a:tailEnd type="arrow" w="med" len="med"/>
              </a:ln>
            </p:spPr>
          </p:cxnSp>
          <p:cxnSp>
            <p:nvCxnSpPr>
              <p:cNvPr id="5" name="直接连接符 4"/>
              <p:cNvCxnSpPr/>
              <p:nvPr/>
            </p:nvCxnSpPr>
            <p:spPr>
              <a:xfrm>
                <a:off x="5778559" y="2194709"/>
                <a:ext cx="321969" cy="0"/>
              </a:xfrm>
              <a:prstGeom prst="line">
                <a:avLst/>
              </a:prstGeom>
              <a:noFill/>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6" name="圆角矩形 21"/>
              <p:cNvSpPr/>
              <p:nvPr/>
            </p:nvSpPr>
            <p:spPr>
              <a:xfrm>
                <a:off x="6466968" y="1639168"/>
                <a:ext cx="2981324" cy="401577"/>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群体的类型</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7" name="圆角矩形 23"/>
              <p:cNvSpPr/>
              <p:nvPr/>
            </p:nvSpPr>
            <p:spPr>
              <a:xfrm>
                <a:off x="6466968" y="2194709"/>
                <a:ext cx="2983102" cy="401577"/>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群体的作用</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8" name="圆角矩形 24"/>
              <p:cNvSpPr/>
              <p:nvPr/>
            </p:nvSpPr>
            <p:spPr>
              <a:xfrm>
                <a:off x="6466968" y="2775646"/>
                <a:ext cx="2977766" cy="399989"/>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群体发展阶段</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9" name="圆角矩形 1"/>
              <p:cNvSpPr/>
              <p:nvPr/>
            </p:nvSpPr>
            <p:spPr>
              <a:xfrm>
                <a:off x="6466968" y="1085215"/>
                <a:ext cx="2979544" cy="399989"/>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群体的含义</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27662" name="直接箭头连接符 33"/>
              <p:cNvCxnSpPr/>
              <p:nvPr/>
            </p:nvCxnSpPr>
            <p:spPr>
              <a:xfrm rot="-5400000">
                <a:off x="6314878" y="1070860"/>
                <a:ext cx="0" cy="428698"/>
              </a:xfrm>
              <a:prstGeom prst="straightConnector1">
                <a:avLst/>
              </a:prstGeom>
              <a:ln w="6350" cap="flat" cmpd="sng">
                <a:solidFill>
                  <a:srgbClr val="0D0D0D"/>
                </a:solidFill>
                <a:prstDash val="solid"/>
                <a:bevel/>
                <a:headEnd type="none" w="med" len="med"/>
                <a:tailEnd type="arrow" w="med" len="med"/>
              </a:ln>
            </p:spPr>
          </p:cxnSp>
        </p:grpSp>
      </p:grpSp>
      <p:sp>
        <p:nvSpPr>
          <p:cNvPr id="14"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3600" b="0"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3.1.2 </a:t>
            </a:r>
            <a:r>
              <a:rPr kumimoji="0" lang="zh-CN" altLang="en-US" sz="3600" b="0"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群体的类型</a:t>
            </a:r>
            <a:br>
              <a:rPr kumimoji="0" lang="zh-CN" altLang="en-US" sz="3600" b="1"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j-cs"/>
              </a:rPr>
            </a:br>
            <a:endParaRPr kumimoji="0" lang="zh-CN" altLang="en-US" sz="3600" b="1"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6802" name="组合 1"/>
          <p:cNvGrpSpPr/>
          <p:nvPr/>
        </p:nvGrpSpPr>
        <p:grpSpPr>
          <a:xfrm>
            <a:off x="9479280" y="184150"/>
            <a:ext cx="2693035" cy="901700"/>
            <a:chOff x="4492925" y="3147752"/>
            <a:chExt cx="4141683" cy="1144774"/>
          </a:xfrm>
        </p:grpSpPr>
        <p:sp>
          <p:nvSpPr>
            <p:cNvPr id="22" name="圆角矩形 11"/>
            <p:cNvSpPr/>
            <p:nvPr/>
          </p:nvSpPr>
          <p:spPr>
            <a:xfrm>
              <a:off x="4492925" y="3567608"/>
              <a:ext cx="1838904" cy="348823"/>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知觉与行为</a:t>
              </a:r>
              <a:endPar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76804" name="组合 46"/>
            <p:cNvGrpSpPr/>
            <p:nvPr/>
          </p:nvGrpSpPr>
          <p:grpSpPr>
            <a:xfrm>
              <a:off x="6332185" y="3147752"/>
              <a:ext cx="2302423" cy="1144774"/>
              <a:chOff x="5937653" y="1085215"/>
              <a:chExt cx="3512417" cy="1510665"/>
            </a:xfrm>
          </p:grpSpPr>
          <p:cxnSp>
            <p:nvCxnSpPr>
              <p:cNvPr id="76805" name="直接箭头连接符 33"/>
              <p:cNvCxnSpPr/>
              <p:nvPr/>
            </p:nvCxnSpPr>
            <p:spPr>
              <a:xfrm rot="-5400000">
                <a:off x="6314162" y="1694869"/>
                <a:ext cx="0" cy="341570"/>
              </a:xfrm>
              <a:prstGeom prst="straightConnector1">
                <a:avLst/>
              </a:prstGeom>
              <a:ln w="6350" cap="flat" cmpd="sng">
                <a:solidFill>
                  <a:srgbClr val="0D0D0D"/>
                </a:solidFill>
                <a:prstDash val="solid"/>
                <a:bevel/>
                <a:headEnd type="none" w="med" len="med"/>
                <a:tailEnd type="arrow" w="med" len="med"/>
              </a:ln>
            </p:spPr>
          </p:cxnSp>
          <p:sp>
            <p:nvSpPr>
              <p:cNvPr id="49" name="直接连接符 31"/>
              <p:cNvSpPr>
                <a:spLocks noChangeShapeType="1"/>
              </p:cNvSpPr>
              <p:nvPr/>
            </p:nvSpPr>
            <p:spPr bwMode="auto">
              <a:xfrm rot="16200000" flipV="1">
                <a:off x="5555703" y="1800518"/>
                <a:ext cx="1194723" cy="19380"/>
              </a:xfrm>
              <a:prstGeom prst="line">
                <a:avLst/>
              </a:prstGeom>
              <a:noFill/>
              <a:ln w="6350">
                <a:solidFill>
                  <a:schemeClr val="tx1">
                    <a:lumMod val="95000"/>
                    <a:lumOff val="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cs"/>
                </a:endParaRPr>
              </a:p>
            </p:txBody>
          </p:sp>
          <p:cxnSp>
            <p:nvCxnSpPr>
              <p:cNvPr id="76807" name="直接箭头连接符 50"/>
              <p:cNvCxnSpPr/>
              <p:nvPr/>
            </p:nvCxnSpPr>
            <p:spPr>
              <a:xfrm rot="-5400000">
                <a:off x="6315371" y="2254952"/>
                <a:ext cx="0" cy="305233"/>
              </a:xfrm>
              <a:prstGeom prst="straightConnector1">
                <a:avLst/>
              </a:prstGeom>
              <a:ln w="6350" cap="flat" cmpd="sng">
                <a:solidFill>
                  <a:srgbClr val="0D0D0D"/>
                </a:solidFill>
                <a:prstDash val="solid"/>
                <a:bevel/>
                <a:headEnd type="none" w="med" len="med"/>
                <a:tailEnd type="arrow" w="med" len="med"/>
              </a:ln>
            </p:spPr>
          </p:cxnSp>
          <p:cxnSp>
            <p:nvCxnSpPr>
              <p:cNvPr id="52" name="直接连接符 51"/>
              <p:cNvCxnSpPr/>
              <p:nvPr/>
            </p:nvCxnSpPr>
            <p:spPr>
              <a:xfrm>
                <a:off x="5937464" y="1865655"/>
                <a:ext cx="261629" cy="0"/>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53" name="圆角矩形 21"/>
              <p:cNvSpPr/>
              <p:nvPr/>
            </p:nvSpPr>
            <p:spPr>
              <a:xfrm>
                <a:off x="6467989" y="1639683"/>
                <a:ext cx="2979659" cy="399636"/>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知觉偏差</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54" name="圆角矩形 23"/>
              <p:cNvSpPr/>
              <p:nvPr/>
            </p:nvSpPr>
            <p:spPr>
              <a:xfrm>
                <a:off x="6467989" y="2194152"/>
                <a:ext cx="2982081" cy="401728"/>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归因理论</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56" name="圆角矩形 1"/>
              <p:cNvSpPr/>
              <p:nvPr/>
            </p:nvSpPr>
            <p:spPr>
              <a:xfrm>
                <a:off x="6467989" y="1085215"/>
                <a:ext cx="2979659" cy="401728"/>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知觉的内涵</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76812" name="直接箭头连接符 33"/>
              <p:cNvCxnSpPr/>
              <p:nvPr/>
            </p:nvCxnSpPr>
            <p:spPr>
              <a:xfrm rot="-5400000">
                <a:off x="6314160" y="1069595"/>
                <a:ext cx="0" cy="428779"/>
              </a:xfrm>
              <a:prstGeom prst="straightConnector1">
                <a:avLst/>
              </a:prstGeom>
              <a:ln w="6350" cap="flat" cmpd="sng">
                <a:solidFill>
                  <a:srgbClr val="0D0D0D"/>
                </a:solidFill>
                <a:prstDash val="solid"/>
                <a:bevel/>
                <a:headEnd type="none" w="med" len="med"/>
                <a:tailEnd type="arrow" w="med" len="med"/>
              </a:ln>
            </p:spPr>
          </p:cxnSp>
        </p:grpSp>
      </p:grpSp>
      <p:sp>
        <p:nvSpPr>
          <p:cNvPr id="76813" name="文本框 49"/>
          <p:cNvSpPr txBox="1"/>
          <p:nvPr/>
        </p:nvSpPr>
        <p:spPr>
          <a:xfrm>
            <a:off x="1082675" y="1085850"/>
            <a:ext cx="10073005" cy="4799965"/>
          </a:xfrm>
          <a:prstGeom prst="rect">
            <a:avLst/>
          </a:prstGeom>
          <a:noFill/>
          <a:ln w="28575">
            <a:noFill/>
          </a:ln>
        </p:spPr>
        <p:txBody>
          <a:bodyPr wrap="square" anchor="t">
            <a:spAutoFit/>
          </a:bodyPr>
          <a:p>
            <a:pPr>
              <a:lnSpc>
                <a:spcPct val="150000"/>
              </a:lnSpc>
              <a:buFont typeface="Wingdings" panose="05000000000000000000" charset="0"/>
            </a:pPr>
            <a:r>
              <a:rPr lang="zh-CN" altLang="en-US" sz="2800" b="1" dirty="0">
                <a:latin typeface="华文楷体" panose="02010600040101010101" pitchFamily="2" charset="-122"/>
                <a:ea typeface="华文楷体" panose="02010600040101010101" pitchFamily="2" charset="-122"/>
              </a:rPr>
              <a:t>知觉的特征：</a:t>
            </a:r>
            <a:endParaRPr lang="zh-CN" altLang="en-US" sz="2800" b="1" dirty="0">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
            </a:pPr>
            <a:r>
              <a:rPr lang="zh-CN" altLang="en-US" sz="2400" dirty="0">
                <a:latin typeface="华文楷体" panose="02010600040101010101" pitchFamily="2" charset="-122"/>
                <a:ea typeface="华文楷体" panose="02010600040101010101" pitchFamily="2" charset="-122"/>
              </a:rPr>
              <a:t>选择性。</a:t>
            </a:r>
            <a:endParaRPr lang="zh-CN" altLang="en-US" sz="2400" dirty="0">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
            </a:pPr>
            <a:r>
              <a:rPr lang="zh-CN" altLang="en-US" sz="2400" dirty="0">
                <a:latin typeface="华文楷体" panose="02010600040101010101" pitchFamily="2" charset="-122"/>
                <a:ea typeface="华文楷体" panose="02010600040101010101" pitchFamily="2" charset="-122"/>
              </a:rPr>
              <a:t>整体性。</a:t>
            </a:r>
            <a:endParaRPr lang="zh-CN" altLang="en-US" sz="2400" dirty="0">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
            </a:pPr>
            <a:r>
              <a:rPr lang="zh-CN" altLang="en-US" sz="2400" b="1" u="sng" dirty="0">
                <a:solidFill>
                  <a:srgbClr val="FF0000"/>
                </a:solidFill>
                <a:latin typeface="华文楷体" panose="02010600040101010101" pitchFamily="2" charset="-122"/>
                <a:ea typeface="华文楷体" panose="02010600040101010101" pitchFamily="2" charset="-122"/>
                <a:sym typeface="+mn-ea"/>
              </a:rPr>
              <a:t>理解性</a:t>
            </a:r>
            <a:r>
              <a:rPr lang="zh-CN" altLang="en-US" sz="2000" dirty="0">
                <a:latin typeface="华文楷体" panose="02010600040101010101" pitchFamily="2" charset="-122"/>
                <a:ea typeface="华文楷体" panose="02010600040101010101" pitchFamily="2" charset="-122"/>
                <a:sym typeface="+mn-ea"/>
              </a:rPr>
              <a:t>。</a:t>
            </a:r>
            <a:endParaRPr lang="zh-CN" altLang="en-US" sz="2000" b="1" dirty="0">
              <a:solidFill>
                <a:schemeClr val="tx1">
                  <a:lumMod val="85000"/>
                  <a:lumOff val="15000"/>
                </a:schemeClr>
              </a:solidFill>
              <a:latin typeface="华文楷体" panose="02010600040101010101" pitchFamily="2" charset="-122"/>
              <a:ea typeface="华文楷体" panose="02010600040101010101" pitchFamily="2" charset="-122"/>
            </a:endParaRPr>
          </a:p>
          <a:p>
            <a:pPr>
              <a:lnSpc>
                <a:spcPct val="150000"/>
              </a:lnSpc>
            </a:pPr>
            <a:r>
              <a:rPr lang="zh-CN" altLang="en-US" sz="2000" dirty="0">
                <a:solidFill>
                  <a:schemeClr val="tx1">
                    <a:lumMod val="85000"/>
                    <a:lumOff val="15000"/>
                  </a:schemeClr>
                </a:solidFill>
                <a:latin typeface="华文楷体" panose="02010600040101010101" pitchFamily="2" charset="-122"/>
                <a:ea typeface="华文楷体" panose="02010600040101010101" pitchFamily="2" charset="-122"/>
              </a:rPr>
              <a:t>        在知觉过程中，人们往往根据过去的经验对当前的知觉对象进行解释并作出最为合理的说明，使其有一定的意义。与知觉的选择性和整体性密切相关。</a:t>
            </a:r>
            <a:endParaRPr lang="zh-CN" altLang="en-US" sz="2400" b="1" u="sng" dirty="0">
              <a:solidFill>
                <a:srgbClr val="FF0000"/>
              </a:solidFill>
              <a:latin typeface="华文楷体" panose="02010600040101010101" pitchFamily="2" charset="-122"/>
              <a:ea typeface="华文楷体" panose="02010600040101010101" pitchFamily="2" charset="-122"/>
            </a:endParaRPr>
          </a:p>
          <a:p>
            <a:pPr>
              <a:lnSpc>
                <a:spcPct val="150000"/>
              </a:lnSpc>
              <a:buFont typeface="Wingdings" panose="05000000000000000000" charset="0"/>
            </a:pPr>
            <a:endParaRPr lang="zh-CN" altLang="en-US" sz="2400" b="1" u="sng" dirty="0">
              <a:solidFill>
                <a:srgbClr val="FF0000"/>
              </a:solidFill>
              <a:latin typeface="华文楷体" panose="02010600040101010101" pitchFamily="2" charset="-122"/>
              <a:ea typeface="华文楷体" panose="02010600040101010101" pitchFamily="2" charset="-122"/>
            </a:endParaRPr>
          </a:p>
          <a:p>
            <a:pPr>
              <a:lnSpc>
                <a:spcPct val="150000"/>
              </a:lnSpc>
              <a:buFont typeface="Wingdings" panose="05000000000000000000" charset="0"/>
            </a:pPr>
            <a:endParaRPr lang="zh-CN" altLang="en-US" sz="2000" dirty="0">
              <a:latin typeface="华文楷体" panose="02010600040101010101" pitchFamily="2" charset="-122"/>
              <a:ea typeface="华文楷体" panose="02010600040101010101" pitchFamily="2" charset="-122"/>
            </a:endParaRPr>
          </a:p>
          <a:p>
            <a:pPr>
              <a:lnSpc>
                <a:spcPct val="150000"/>
              </a:lnSpc>
              <a:buFont typeface="Wingdings" panose="05000000000000000000" charset="0"/>
            </a:pPr>
            <a:endParaRPr lang="zh-CN" altLang="en-US" sz="2000" dirty="0">
              <a:latin typeface="华文楷体" panose="02010600040101010101" pitchFamily="2" charset="-122"/>
              <a:ea typeface="华文楷体" panose="02010600040101010101" pitchFamily="2" charset="-122"/>
            </a:endParaRPr>
          </a:p>
        </p:txBody>
      </p:sp>
      <p:sp>
        <p:nvSpPr>
          <p:cNvPr id="3" name="文本占位符 2"/>
          <p:cNvSpPr>
            <a:spLocks noGrp="1"/>
          </p:cNvSpPr>
          <p:nvPr>
            <p:ph type="body" idx="13"/>
          </p:nvPr>
        </p:nvSpPr>
        <p:spPr>
          <a:xfrm>
            <a:off x="1082675" y="269875"/>
            <a:ext cx="6973888" cy="815975"/>
          </a:xfrm>
          <a:noFill/>
          <a:ln>
            <a:noFill/>
          </a:ln>
        </p:spPr>
        <p:txBody>
          <a:bodyPr lIns="91440" tIns="45720" rIns="91440" bIns="45720" anchor="t">
            <a:normAutofit/>
          </a:bodyPr>
          <a:p>
            <a:pPr fontAlgn="base">
              <a:spcBef>
                <a:spcPct val="0"/>
              </a:spcBef>
            </a:pPr>
            <a:r>
              <a:rPr lang="en-US" altLang="zh-CN" kern="1200" dirty="0">
                <a:solidFill>
                  <a:schemeClr val="tx1">
                    <a:lumMod val="85000"/>
                    <a:lumOff val="15000"/>
                  </a:schemeClr>
                </a:solidFill>
                <a:cs typeface="+mn-cs"/>
              </a:rPr>
              <a:t>2.3.1 </a:t>
            </a:r>
            <a:r>
              <a:rPr lang="zh-CN" altLang="en-US" kern="1200" dirty="0">
                <a:solidFill>
                  <a:schemeClr val="tx1">
                    <a:lumMod val="85000"/>
                    <a:lumOff val="15000"/>
                  </a:schemeClr>
                </a:solidFill>
                <a:cs typeface="+mn-cs"/>
              </a:rPr>
              <a:t>知觉和社会知觉的内涵与特征</a:t>
            </a:r>
            <a:endParaRPr lang="zh-CN" altLang="en-US" kern="1200" dirty="0">
              <a:solidFill>
                <a:schemeClr val="tx1">
                  <a:lumMod val="85000"/>
                  <a:lumOff val="15000"/>
                </a:schemeClr>
              </a:solidFill>
              <a:cs typeface="+mn-cs"/>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3794" name="组合 3"/>
          <p:cNvGrpSpPr/>
          <p:nvPr/>
        </p:nvGrpSpPr>
        <p:grpSpPr>
          <a:xfrm>
            <a:off x="0" y="1808163"/>
            <a:ext cx="4262438" cy="2090737"/>
            <a:chOff x="2369516" y="1283591"/>
            <a:chExt cx="4261915" cy="2090737"/>
          </a:xfrm>
        </p:grpSpPr>
        <p:sp>
          <p:nvSpPr>
            <p:cNvPr id="15" name="圆角矩形 7"/>
            <p:cNvSpPr/>
            <p:nvPr/>
          </p:nvSpPr>
          <p:spPr bwMode="auto">
            <a:xfrm>
              <a:off x="2369516" y="2227081"/>
              <a:ext cx="1773487" cy="378898"/>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fontAlgn="auto">
                <a:spcAft>
                  <a:spcPts val="0"/>
                </a:spcAft>
                <a:buClrTx/>
                <a:buSzTx/>
                <a:buFontTx/>
                <a:defRPr/>
              </a:pPr>
              <a:r>
                <a:rPr lang="zh-CN" altLang="en-US" sz="200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sym typeface="+mn-ea"/>
                </a:rPr>
                <a:t>群体概述</a:t>
              </a:r>
              <a:endParaRPr lang="zh-CN" altLang="en-US" sz="200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sym typeface="+mn-ea"/>
              </a:endParaRPr>
            </a:p>
          </p:txBody>
        </p:sp>
        <p:grpSp>
          <p:nvGrpSpPr>
            <p:cNvPr id="33796" name="组合 5"/>
            <p:cNvGrpSpPr/>
            <p:nvPr/>
          </p:nvGrpSpPr>
          <p:grpSpPr>
            <a:xfrm>
              <a:off x="4143003" y="1283591"/>
              <a:ext cx="2488428" cy="2090737"/>
              <a:chOff x="5778559" y="1085215"/>
              <a:chExt cx="3671511" cy="2090420"/>
            </a:xfrm>
          </p:grpSpPr>
          <p:cxnSp>
            <p:nvCxnSpPr>
              <p:cNvPr id="33797" name="直接箭头连接符 33"/>
              <p:cNvCxnSpPr/>
              <p:nvPr/>
            </p:nvCxnSpPr>
            <p:spPr>
              <a:xfrm rot="-5400000">
                <a:off x="6313988" y="1693791"/>
                <a:ext cx="0" cy="341536"/>
              </a:xfrm>
              <a:prstGeom prst="straightConnector1">
                <a:avLst/>
              </a:prstGeom>
              <a:ln w="6350" cap="flat" cmpd="sng">
                <a:solidFill>
                  <a:srgbClr val="0D0D0D"/>
                </a:solidFill>
                <a:prstDash val="solid"/>
                <a:bevel/>
                <a:headEnd type="none" w="med" len="med"/>
                <a:tailEnd type="arrow" w="med" len="med"/>
              </a:ln>
            </p:spPr>
          </p:cxnSp>
          <p:sp>
            <p:nvSpPr>
              <p:cNvPr id="21" name="直接连接符 31"/>
              <p:cNvSpPr>
                <a:spLocks noChangeShapeType="1"/>
              </p:cNvSpPr>
              <p:nvPr/>
            </p:nvSpPr>
            <p:spPr bwMode="auto">
              <a:xfrm rot="16200000" flipV="1">
                <a:off x="5263180" y="2092236"/>
                <a:ext cx="1761858" cy="1778"/>
              </a:xfrm>
              <a:prstGeom prst="line">
                <a:avLst/>
              </a:prstGeom>
              <a:noFill/>
              <a:ln w="6350">
                <a:solidFill>
                  <a:schemeClr val="tx1">
                    <a:lumMod val="95000"/>
                    <a:lumOff val="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cs"/>
                </a:endParaRPr>
              </a:p>
            </p:txBody>
          </p:sp>
          <p:cxnSp>
            <p:nvCxnSpPr>
              <p:cNvPr id="33799" name="直接箭头连接符 33"/>
              <p:cNvCxnSpPr/>
              <p:nvPr/>
            </p:nvCxnSpPr>
            <p:spPr>
              <a:xfrm rot="-5400000">
                <a:off x="6313984" y="2822658"/>
                <a:ext cx="0" cy="305959"/>
              </a:xfrm>
              <a:prstGeom prst="straightConnector1">
                <a:avLst/>
              </a:prstGeom>
              <a:ln w="6350" cap="flat" cmpd="sng">
                <a:solidFill>
                  <a:srgbClr val="0D0D0D"/>
                </a:solidFill>
                <a:prstDash val="solid"/>
                <a:bevel/>
                <a:headEnd type="none" w="med" len="med"/>
                <a:tailEnd type="arrow" w="med" len="med"/>
              </a:ln>
            </p:spPr>
          </p:cxnSp>
          <p:cxnSp>
            <p:nvCxnSpPr>
              <p:cNvPr id="33800" name="直接箭头连接符 22"/>
              <p:cNvCxnSpPr/>
              <p:nvPr/>
            </p:nvCxnSpPr>
            <p:spPr>
              <a:xfrm rot="-5400000">
                <a:off x="6315763" y="2254419"/>
                <a:ext cx="0" cy="305959"/>
              </a:xfrm>
              <a:prstGeom prst="straightConnector1">
                <a:avLst/>
              </a:prstGeom>
              <a:ln w="6350" cap="flat" cmpd="sng">
                <a:solidFill>
                  <a:srgbClr val="0D0D0D"/>
                </a:solidFill>
                <a:prstDash val="solid"/>
                <a:bevel/>
                <a:headEnd type="none" w="med" len="med"/>
                <a:tailEnd type="arrow" w="med" len="med"/>
              </a:ln>
            </p:spPr>
          </p:cxnSp>
          <p:cxnSp>
            <p:nvCxnSpPr>
              <p:cNvPr id="24" name="直接连接符 23"/>
              <p:cNvCxnSpPr/>
              <p:nvPr/>
            </p:nvCxnSpPr>
            <p:spPr>
              <a:xfrm>
                <a:off x="5778559" y="2194709"/>
                <a:ext cx="321969" cy="0"/>
              </a:xfrm>
              <a:prstGeom prst="line">
                <a:avLst/>
              </a:prstGeom>
              <a:noFill/>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5" name="圆角矩形 21"/>
              <p:cNvSpPr/>
              <p:nvPr/>
            </p:nvSpPr>
            <p:spPr>
              <a:xfrm>
                <a:off x="6466968" y="1639168"/>
                <a:ext cx="2981324" cy="401577"/>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群体的类型</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26" name="圆角矩形 23"/>
              <p:cNvSpPr/>
              <p:nvPr/>
            </p:nvSpPr>
            <p:spPr>
              <a:xfrm>
                <a:off x="6466968" y="2194709"/>
                <a:ext cx="2983102" cy="401577"/>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fontAlgn="auto">
                  <a:spcAft>
                    <a:spcPts val="0"/>
                  </a:spcAft>
                  <a:buClrTx/>
                  <a:buSzTx/>
                  <a:buFontTx/>
                  <a:defRPr/>
                </a:pPr>
                <a:r>
                  <a:rPr lang="zh-CN" altLang="en-US" sz="200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sym typeface="+mn-ea"/>
                  </a:rPr>
                  <a:t>群体的作用</a:t>
                </a:r>
                <a:endParaRPr lang="zh-CN" altLang="en-US" sz="200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sym typeface="+mn-ea"/>
                </a:endParaRPr>
              </a:p>
            </p:txBody>
          </p:sp>
          <p:sp>
            <p:nvSpPr>
              <p:cNvPr id="27" name="圆角矩形 24"/>
              <p:cNvSpPr/>
              <p:nvPr/>
            </p:nvSpPr>
            <p:spPr>
              <a:xfrm>
                <a:off x="6466968" y="2775646"/>
                <a:ext cx="2977766" cy="399989"/>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群体发展阶段</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28" name="圆角矩形 1"/>
              <p:cNvSpPr/>
              <p:nvPr/>
            </p:nvSpPr>
            <p:spPr>
              <a:xfrm>
                <a:off x="6466968" y="1085215"/>
                <a:ext cx="2979544" cy="399989"/>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群体的含义</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33806" name="直接箭头连接符 33"/>
              <p:cNvCxnSpPr/>
              <p:nvPr/>
            </p:nvCxnSpPr>
            <p:spPr>
              <a:xfrm rot="-5400000">
                <a:off x="6314878" y="1070860"/>
                <a:ext cx="0" cy="428698"/>
              </a:xfrm>
              <a:prstGeom prst="straightConnector1">
                <a:avLst/>
              </a:prstGeom>
              <a:ln w="6350" cap="flat" cmpd="sng">
                <a:solidFill>
                  <a:srgbClr val="0D0D0D"/>
                </a:solidFill>
                <a:prstDash val="solid"/>
                <a:bevel/>
                <a:headEnd type="none" w="med" len="med"/>
                <a:tailEnd type="arrow" w="med" len="med"/>
              </a:ln>
            </p:spPr>
          </p:cxnSp>
        </p:grpSp>
      </p:grpSp>
      <p:sp>
        <p:nvSpPr>
          <p:cNvPr id="38" name="文本框 37"/>
          <p:cNvSpPr txBox="1"/>
          <p:nvPr/>
        </p:nvSpPr>
        <p:spPr>
          <a:xfrm>
            <a:off x="4960938" y="2039938"/>
            <a:ext cx="4559300" cy="2663825"/>
          </a:xfrm>
          <a:prstGeom prst="rect">
            <a:avLst/>
          </a:prstGeom>
          <a:noFill/>
          <a:ln w="12700">
            <a:solidFill>
              <a:schemeClr val="bg1">
                <a:lumMod val="75000"/>
              </a:schemeClr>
            </a:solidFill>
          </a:ln>
          <a:extLst>
            <a:ext uri="{909E8E84-426E-40DD-AFC4-6F175D3DCCD1}">
              <a14:hiddenFill xmlns:a14="http://schemas.microsoft.com/office/drawing/2010/main">
                <a:solidFill>
                  <a:schemeClr val="bg1">
                    <a:lumMod val="85000"/>
                  </a:schemeClr>
                </a:solidFill>
              </a14:hiddenFill>
            </a:ext>
          </a:extLst>
        </p:spPr>
        <p:txBody>
          <a:bodyPr wrap="square">
            <a:spAutoFit/>
          </a:bodyPr>
          <a:lstStyle>
            <a:defPPr>
              <a:defRPr lang="zh-CN"/>
            </a:defPPr>
            <a:lvl1pPr eaLnBrk="1" fontAlgn="auto" hangingPunct="1">
              <a:lnSpc>
                <a:spcPct val="100000"/>
              </a:lnSpc>
              <a:spcAft>
                <a:spcPts val="0"/>
              </a:spcAft>
              <a:buFont typeface="+mj-lt"/>
              <a:buNone/>
              <a:defRPr sz="2000">
                <a:solidFill>
                  <a:schemeClr val="tx1">
                    <a:lumMod val="85000"/>
                    <a:lumOff val="15000"/>
                  </a:schemeClr>
                </a:solidFill>
                <a:latin typeface="华文楷体" panose="02010600040101010101" pitchFamily="2" charset="-122"/>
                <a:ea typeface="华文楷体" panose="02010600040101010101" pitchFamily="2" charset="-122"/>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mj-lt"/>
              <a:buNone/>
              <a:defRPr/>
            </a:pP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群体的作用：【</a:t>
            </a:r>
            <a:r>
              <a:rPr kumimoji="0" lang="zh-CN" altLang="en-US"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简答</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r>
              <a:rPr kumimoji="0" lang="en-US" altLang="zh-CN" sz="2000" b="0"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a:t>
            </a:r>
            <a:endParaRPr kumimoji="0" lang="zh-CN" altLang="en-US" sz="2000" b="0"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endParaRPr>
          </a:p>
          <a:p>
            <a:pPr marL="0" marR="0" lvl="0" indent="0" algn="l" defTabSz="914400" rtl="0" eaLnBrk="1" fontAlgn="auto" latinLnBrk="0" hangingPunct="1">
              <a:lnSpc>
                <a:spcPct val="150000"/>
              </a:lnSpc>
              <a:spcBef>
                <a:spcPct val="0"/>
              </a:spcBef>
              <a:spcAft>
                <a:spcPts val="0"/>
              </a:spcAft>
              <a:buClrTx/>
              <a:buSzTx/>
              <a:buFont typeface="+mj-lt"/>
              <a:buNone/>
              <a:defRPr/>
            </a:pP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r>
              <a:rPr kumimoji="0" lang="en-US" altLang="zh-CN"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1</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r>
              <a:rPr kumimoji="0" lang="zh-CN" altLang="en-US" sz="2000" b="1" i="0" u="sng"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完成</a:t>
            </a: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组织</a:t>
            </a:r>
            <a:r>
              <a:rPr kumimoji="0" lang="zh-CN" altLang="en-US" sz="2000" b="1" i="0" u="sng"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任务</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a:p>
            <a:pPr marL="0" marR="0" lvl="0" indent="0" algn="l" defTabSz="914400" rtl="0" eaLnBrk="1" fontAlgn="auto" latinLnBrk="0" hangingPunct="1">
              <a:lnSpc>
                <a:spcPct val="150000"/>
              </a:lnSpc>
              <a:spcBef>
                <a:spcPct val="0"/>
              </a:spcBef>
              <a:spcAft>
                <a:spcPts val="0"/>
              </a:spcAft>
              <a:buClrTx/>
              <a:buSzTx/>
              <a:buFont typeface="+mj-lt"/>
              <a:buNone/>
              <a:defRPr/>
            </a:pP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r>
              <a:rPr kumimoji="0" lang="en-US" altLang="zh-CN"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2</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r>
              <a:rPr kumimoji="0" lang="zh-CN" altLang="en-US" sz="2000" b="1" i="0" u="sng"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满足</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成员</a:t>
            </a:r>
            <a:r>
              <a:rPr kumimoji="0" lang="zh-CN" altLang="en-US" sz="2000" b="1" i="0" u="sng"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的</a:t>
            </a:r>
            <a:r>
              <a:rPr kumimoji="0" lang="zh-CN" altLang="en-US" sz="2000" b="1" i="0" u="sng"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心理需要</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a:p>
            <a:pPr marL="0" marR="0" lvl="0" indent="0" algn="l" defTabSz="914400" rtl="0" eaLnBrk="1" fontAlgn="auto" latinLnBrk="0" hangingPunct="1">
              <a:lnSpc>
                <a:spcPct val="150000"/>
              </a:lnSpc>
              <a:spcBef>
                <a:spcPct val="0"/>
              </a:spcBef>
              <a:spcAft>
                <a:spcPts val="0"/>
              </a:spcAft>
              <a:buClrTx/>
              <a:buSzTx/>
              <a:buFont typeface="+mj-lt"/>
              <a:buNone/>
              <a:defRPr/>
            </a:pP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r>
              <a:rPr kumimoji="0" lang="en-US" altLang="zh-CN"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3</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）进行</a:t>
            </a:r>
            <a:r>
              <a:rPr kumimoji="0" lang="zh-CN" altLang="en-US" sz="2000" b="1" i="0" u="sng"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有效</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的信息</a:t>
            </a:r>
            <a:r>
              <a:rPr kumimoji="0" lang="zh-CN" altLang="en-US" sz="2000" b="1" i="0" u="sng"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沟通</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a:p>
            <a:pPr marL="0" marR="0" lvl="0" indent="0" algn="l" defTabSz="914400" rtl="0" eaLnBrk="1" fontAlgn="auto" latinLnBrk="0" hangingPunct="1">
              <a:lnSpc>
                <a:spcPct val="150000"/>
              </a:lnSpc>
              <a:spcBef>
                <a:spcPct val="0"/>
              </a:spcBef>
              <a:spcAft>
                <a:spcPts val="0"/>
              </a:spcAft>
              <a:buClrTx/>
              <a:buSzTx/>
              <a:buFont typeface="+mj-lt"/>
              <a:buNone/>
              <a:defRPr/>
            </a:pP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r>
              <a:rPr kumimoji="0" lang="en-US" altLang="zh-CN"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4</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r>
              <a:rPr kumimoji="0" lang="zh-CN" altLang="en-US" sz="2000" b="1" i="0" u="sng"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协调</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人际</a:t>
            </a:r>
            <a:r>
              <a:rPr kumimoji="0" lang="zh-CN" altLang="en-US" sz="2000" b="1" i="0" u="sng"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关系</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a:p>
            <a:pPr marL="0" marR="0" lvl="0" indent="0" algn="l" defTabSz="914400" rtl="0" eaLnBrk="1" fontAlgn="auto" latinLnBrk="0" hangingPunct="1">
              <a:lnSpc>
                <a:spcPct val="150000"/>
              </a:lnSpc>
              <a:spcBef>
                <a:spcPct val="0"/>
              </a:spcBef>
              <a:spcAft>
                <a:spcPts val="0"/>
              </a:spcAft>
              <a:buClrTx/>
              <a:buSzTx/>
              <a:buFont typeface="+mj-lt"/>
              <a:buNone/>
              <a:defRPr/>
            </a:pP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r>
              <a:rPr kumimoji="0" lang="en-US" altLang="zh-CN"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5</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）促进成员间的</a:t>
            </a:r>
            <a:r>
              <a:rPr kumimoji="0" lang="zh-CN" altLang="en-US" sz="2000" b="1" i="0" u="sng"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相互激励</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14"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3600" b="0"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3.1.3 </a:t>
            </a:r>
            <a:r>
              <a:rPr kumimoji="0" lang="zh-CN" altLang="en-US" sz="3600" b="0"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群体的作用</a:t>
            </a:r>
            <a:br>
              <a:rPr kumimoji="0" lang="zh-CN" altLang="en-US" sz="3600" b="1"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j-cs"/>
              </a:rPr>
            </a:br>
            <a:endParaRPr kumimoji="0" lang="zh-CN" altLang="en-US" sz="3600" b="1"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j-cs"/>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2770" name="组合 3"/>
          <p:cNvGrpSpPr/>
          <p:nvPr/>
        </p:nvGrpSpPr>
        <p:grpSpPr>
          <a:xfrm>
            <a:off x="0" y="1808163"/>
            <a:ext cx="4262438" cy="2090737"/>
            <a:chOff x="2369516" y="1283591"/>
            <a:chExt cx="4261915" cy="2090737"/>
          </a:xfrm>
        </p:grpSpPr>
        <p:sp>
          <p:nvSpPr>
            <p:cNvPr id="15" name="圆角矩形 7"/>
            <p:cNvSpPr/>
            <p:nvPr/>
          </p:nvSpPr>
          <p:spPr bwMode="auto">
            <a:xfrm>
              <a:off x="2369516" y="2227081"/>
              <a:ext cx="1773487" cy="378898"/>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fontAlgn="auto">
                <a:spcAft>
                  <a:spcPts val="0"/>
                </a:spcAft>
                <a:buClrTx/>
                <a:buSzTx/>
                <a:buFontTx/>
                <a:defRPr/>
              </a:pPr>
              <a:r>
                <a:rPr lang="zh-CN" altLang="en-US" sz="200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sym typeface="+mn-ea"/>
                </a:rPr>
                <a:t>群体概述</a:t>
              </a:r>
              <a:endParaRPr lang="zh-CN" altLang="en-US" sz="200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sym typeface="+mn-ea"/>
              </a:endParaRPr>
            </a:p>
          </p:txBody>
        </p:sp>
        <p:grpSp>
          <p:nvGrpSpPr>
            <p:cNvPr id="32772" name="组合 5"/>
            <p:cNvGrpSpPr/>
            <p:nvPr/>
          </p:nvGrpSpPr>
          <p:grpSpPr>
            <a:xfrm>
              <a:off x="4143003" y="1283591"/>
              <a:ext cx="2488428" cy="2090737"/>
              <a:chOff x="5778559" y="1085215"/>
              <a:chExt cx="3671511" cy="2090420"/>
            </a:xfrm>
          </p:grpSpPr>
          <p:cxnSp>
            <p:nvCxnSpPr>
              <p:cNvPr id="32773" name="直接箭头连接符 33"/>
              <p:cNvCxnSpPr/>
              <p:nvPr/>
            </p:nvCxnSpPr>
            <p:spPr>
              <a:xfrm rot="-5400000">
                <a:off x="6313988" y="1693791"/>
                <a:ext cx="0" cy="341536"/>
              </a:xfrm>
              <a:prstGeom prst="straightConnector1">
                <a:avLst/>
              </a:prstGeom>
              <a:ln w="6350" cap="flat" cmpd="sng">
                <a:solidFill>
                  <a:srgbClr val="0D0D0D"/>
                </a:solidFill>
                <a:prstDash val="solid"/>
                <a:bevel/>
                <a:headEnd type="none" w="med" len="med"/>
                <a:tailEnd type="arrow" w="med" len="med"/>
              </a:ln>
            </p:spPr>
          </p:cxnSp>
          <p:sp>
            <p:nvSpPr>
              <p:cNvPr id="21" name="直接连接符 31"/>
              <p:cNvSpPr>
                <a:spLocks noChangeShapeType="1"/>
              </p:cNvSpPr>
              <p:nvPr/>
            </p:nvSpPr>
            <p:spPr bwMode="auto">
              <a:xfrm rot="16200000" flipV="1">
                <a:off x="5263180" y="2092236"/>
                <a:ext cx="1761858" cy="1778"/>
              </a:xfrm>
              <a:prstGeom prst="line">
                <a:avLst/>
              </a:prstGeom>
              <a:noFill/>
              <a:ln w="6350">
                <a:solidFill>
                  <a:schemeClr val="tx1">
                    <a:lumMod val="95000"/>
                    <a:lumOff val="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cs"/>
                </a:endParaRPr>
              </a:p>
            </p:txBody>
          </p:sp>
          <p:cxnSp>
            <p:nvCxnSpPr>
              <p:cNvPr id="32775" name="直接箭头连接符 33"/>
              <p:cNvCxnSpPr/>
              <p:nvPr/>
            </p:nvCxnSpPr>
            <p:spPr>
              <a:xfrm rot="-5400000">
                <a:off x="6313984" y="2822658"/>
                <a:ext cx="0" cy="305959"/>
              </a:xfrm>
              <a:prstGeom prst="straightConnector1">
                <a:avLst/>
              </a:prstGeom>
              <a:ln w="6350" cap="flat" cmpd="sng">
                <a:solidFill>
                  <a:srgbClr val="0D0D0D"/>
                </a:solidFill>
                <a:prstDash val="solid"/>
                <a:bevel/>
                <a:headEnd type="none" w="med" len="med"/>
                <a:tailEnd type="arrow" w="med" len="med"/>
              </a:ln>
            </p:spPr>
          </p:cxnSp>
          <p:cxnSp>
            <p:nvCxnSpPr>
              <p:cNvPr id="32776" name="直接箭头连接符 22"/>
              <p:cNvCxnSpPr/>
              <p:nvPr/>
            </p:nvCxnSpPr>
            <p:spPr>
              <a:xfrm rot="-5400000">
                <a:off x="6315763" y="2254419"/>
                <a:ext cx="0" cy="305959"/>
              </a:xfrm>
              <a:prstGeom prst="straightConnector1">
                <a:avLst/>
              </a:prstGeom>
              <a:ln w="6350" cap="flat" cmpd="sng">
                <a:solidFill>
                  <a:srgbClr val="0D0D0D"/>
                </a:solidFill>
                <a:prstDash val="solid"/>
                <a:bevel/>
                <a:headEnd type="none" w="med" len="med"/>
                <a:tailEnd type="arrow" w="med" len="med"/>
              </a:ln>
            </p:spPr>
          </p:cxnSp>
          <p:cxnSp>
            <p:nvCxnSpPr>
              <p:cNvPr id="24" name="直接连接符 23"/>
              <p:cNvCxnSpPr/>
              <p:nvPr/>
            </p:nvCxnSpPr>
            <p:spPr>
              <a:xfrm>
                <a:off x="5778559" y="2194709"/>
                <a:ext cx="321969" cy="0"/>
              </a:xfrm>
              <a:prstGeom prst="line">
                <a:avLst/>
              </a:prstGeom>
              <a:noFill/>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5" name="圆角矩形 21"/>
              <p:cNvSpPr/>
              <p:nvPr/>
            </p:nvSpPr>
            <p:spPr>
              <a:xfrm>
                <a:off x="6466968" y="1639168"/>
                <a:ext cx="2981324" cy="401577"/>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群体的类型</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26" name="圆角矩形 23"/>
              <p:cNvSpPr/>
              <p:nvPr/>
            </p:nvSpPr>
            <p:spPr>
              <a:xfrm>
                <a:off x="6466968" y="2194709"/>
                <a:ext cx="2983102" cy="401577"/>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fontAlgn="auto">
                  <a:spcAft>
                    <a:spcPts val="0"/>
                  </a:spcAft>
                  <a:buClrTx/>
                  <a:buSzTx/>
                  <a:buFontTx/>
                  <a:defRPr/>
                </a:pPr>
                <a:r>
                  <a:rPr lang="zh-CN" altLang="en-US" sz="200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sym typeface="+mn-ea"/>
                  </a:rPr>
                  <a:t>群体的作用</a:t>
                </a:r>
                <a:endParaRPr lang="zh-CN" altLang="en-US" sz="200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sym typeface="+mn-ea"/>
                </a:endParaRPr>
              </a:p>
            </p:txBody>
          </p:sp>
          <p:sp>
            <p:nvSpPr>
              <p:cNvPr id="27" name="圆角矩形 24"/>
              <p:cNvSpPr/>
              <p:nvPr/>
            </p:nvSpPr>
            <p:spPr>
              <a:xfrm>
                <a:off x="6466968" y="2775646"/>
                <a:ext cx="2977766" cy="399989"/>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群体发展阶段</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28" name="圆角矩形 1"/>
              <p:cNvSpPr/>
              <p:nvPr/>
            </p:nvSpPr>
            <p:spPr>
              <a:xfrm>
                <a:off x="6466968" y="1085215"/>
                <a:ext cx="2979544" cy="399989"/>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群体的含义</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32782" name="直接箭头连接符 33"/>
              <p:cNvCxnSpPr/>
              <p:nvPr/>
            </p:nvCxnSpPr>
            <p:spPr>
              <a:xfrm rot="-5400000">
                <a:off x="6314878" y="1070860"/>
                <a:ext cx="0" cy="428698"/>
              </a:xfrm>
              <a:prstGeom prst="straightConnector1">
                <a:avLst/>
              </a:prstGeom>
              <a:ln w="6350" cap="flat" cmpd="sng">
                <a:solidFill>
                  <a:srgbClr val="0D0D0D"/>
                </a:solidFill>
                <a:prstDash val="solid"/>
                <a:bevel/>
                <a:headEnd type="none" w="med" len="med"/>
                <a:tailEnd type="arrow" w="med" len="med"/>
              </a:ln>
            </p:spPr>
          </p:cxnSp>
        </p:grpSp>
      </p:grpSp>
      <p:sp>
        <p:nvSpPr>
          <p:cNvPr id="32783" name="文本框 37"/>
          <p:cNvSpPr txBox="1"/>
          <p:nvPr/>
        </p:nvSpPr>
        <p:spPr>
          <a:xfrm>
            <a:off x="4910138" y="1765300"/>
            <a:ext cx="6645275" cy="2817813"/>
          </a:xfrm>
          <a:prstGeom prst="rect">
            <a:avLst/>
          </a:prstGeom>
          <a:noFill/>
          <a:ln w="12700">
            <a:noFill/>
          </a:ln>
        </p:spPr>
        <p:txBody>
          <a:bodyPr anchor="t">
            <a:spAutoFit/>
          </a:bodyPr>
          <a:p>
            <a:pPr indent="0">
              <a:lnSpc>
                <a:spcPct val="150000"/>
              </a:lnSpc>
              <a:buFont typeface="+mj-lt"/>
              <a:buNone/>
            </a:pPr>
            <a:r>
              <a:rPr lang="zh-CN" altLang="en-US" sz="2000" dirty="0">
                <a:solidFill>
                  <a:srgbClr val="262626"/>
                </a:solidFill>
                <a:latin typeface="华文楷体" panose="02010600040101010101" pitchFamily="2" charset="-122"/>
                <a:ea typeface="华文楷体" panose="02010600040101010101" pitchFamily="2" charset="-122"/>
                <a:sym typeface="+mn-ea"/>
              </a:rPr>
              <a:t>群体的作用：【</a:t>
            </a:r>
            <a:r>
              <a:rPr lang="zh-CN" altLang="en-US" sz="2000" b="1" dirty="0">
                <a:solidFill>
                  <a:srgbClr val="FF0000"/>
                </a:solidFill>
                <a:latin typeface="华文楷体" panose="02010600040101010101" pitchFamily="2" charset="-122"/>
                <a:ea typeface="华文楷体" panose="02010600040101010101" pitchFamily="2" charset="-122"/>
                <a:sym typeface="+mn-ea"/>
              </a:rPr>
              <a:t>简答</a:t>
            </a:r>
            <a:r>
              <a:rPr lang="zh-CN" altLang="en-US" sz="2000" dirty="0">
                <a:solidFill>
                  <a:srgbClr val="262626"/>
                </a:solidFill>
                <a:latin typeface="华文楷体" panose="02010600040101010101" pitchFamily="2" charset="-122"/>
                <a:ea typeface="华文楷体" panose="02010600040101010101" pitchFamily="2" charset="-122"/>
                <a:sym typeface="+mn-ea"/>
              </a:rPr>
              <a:t>】</a:t>
            </a:r>
            <a:r>
              <a:rPr lang="en-US" altLang="zh-CN" sz="2000" dirty="0">
                <a:solidFill>
                  <a:srgbClr val="FF0000"/>
                </a:solidFill>
                <a:latin typeface="华文楷体" panose="02010600040101010101" pitchFamily="2" charset="-122"/>
                <a:ea typeface="华文楷体" panose="02010600040101010101" pitchFamily="2" charset="-122"/>
                <a:sym typeface="+mn-ea"/>
              </a:rPr>
              <a:t>★★★★</a:t>
            </a:r>
            <a:endParaRPr lang="zh-CN" altLang="en-US" sz="2000" dirty="0">
              <a:solidFill>
                <a:srgbClr val="FF0000"/>
              </a:solidFill>
              <a:latin typeface="华文楷体" panose="02010600040101010101" pitchFamily="2" charset="-122"/>
              <a:ea typeface="华文楷体" panose="02010600040101010101" pitchFamily="2" charset="-122"/>
              <a:sym typeface="+mn-ea"/>
            </a:endParaRPr>
          </a:p>
          <a:p>
            <a:pPr indent="0">
              <a:lnSpc>
                <a:spcPct val="150000"/>
              </a:lnSpc>
              <a:buFont typeface="+mj-lt"/>
              <a:buNone/>
            </a:pPr>
            <a:r>
              <a:rPr lang="zh-CN" altLang="en-US" sz="2000" b="1" dirty="0">
                <a:solidFill>
                  <a:srgbClr val="262626"/>
                </a:solidFill>
                <a:latin typeface="华文楷体" panose="02010600040101010101" pitchFamily="2" charset="-122"/>
                <a:ea typeface="华文楷体" panose="02010600040101010101" pitchFamily="2" charset="-122"/>
                <a:sym typeface="+mn-ea"/>
              </a:rPr>
              <a:t>（</a:t>
            </a:r>
            <a:r>
              <a:rPr lang="en-US" altLang="zh-CN" sz="2000" b="1" dirty="0">
                <a:solidFill>
                  <a:srgbClr val="262626"/>
                </a:solidFill>
                <a:latin typeface="华文楷体" panose="02010600040101010101" pitchFamily="2" charset="-122"/>
                <a:ea typeface="华文楷体" panose="02010600040101010101" pitchFamily="2" charset="-122"/>
                <a:sym typeface="+mn-ea"/>
              </a:rPr>
              <a:t>1</a:t>
            </a:r>
            <a:r>
              <a:rPr lang="zh-CN" altLang="en-US" sz="2000" b="1" dirty="0">
                <a:solidFill>
                  <a:srgbClr val="262626"/>
                </a:solidFill>
                <a:latin typeface="华文楷体" panose="02010600040101010101" pitchFamily="2" charset="-122"/>
                <a:ea typeface="华文楷体" panose="02010600040101010101" pitchFamily="2" charset="-122"/>
                <a:sym typeface="+mn-ea"/>
              </a:rPr>
              <a:t>）</a:t>
            </a:r>
            <a:r>
              <a:rPr lang="zh-CN" altLang="en-US" sz="2000" b="1" dirty="0">
                <a:solidFill>
                  <a:srgbClr val="FF0000"/>
                </a:solidFill>
                <a:latin typeface="华文楷体" panose="02010600040101010101" pitchFamily="2" charset="-122"/>
                <a:ea typeface="华文楷体" panose="02010600040101010101" pitchFamily="2" charset="-122"/>
                <a:sym typeface="+mn-ea"/>
              </a:rPr>
              <a:t>完成组织任务</a:t>
            </a:r>
            <a:r>
              <a:rPr lang="zh-CN" altLang="en-US" sz="2000" b="1" dirty="0">
                <a:solidFill>
                  <a:srgbClr val="262626"/>
                </a:solidFill>
                <a:latin typeface="华文楷体" panose="02010600040101010101" pitchFamily="2" charset="-122"/>
                <a:ea typeface="华文楷体" panose="02010600040101010101" pitchFamily="2" charset="-122"/>
                <a:sym typeface="+mn-ea"/>
              </a:rPr>
              <a:t>。</a:t>
            </a:r>
            <a:endParaRPr lang="en-US" altLang="zh-CN" sz="2000" b="1" dirty="0">
              <a:solidFill>
                <a:srgbClr val="262626"/>
              </a:solidFill>
              <a:latin typeface="华文楷体" panose="02010600040101010101" pitchFamily="2" charset="-122"/>
              <a:ea typeface="华文楷体" panose="02010600040101010101" pitchFamily="2" charset="-122"/>
              <a:sym typeface="+mn-ea"/>
            </a:endParaRPr>
          </a:p>
          <a:p>
            <a:pPr indent="0">
              <a:lnSpc>
                <a:spcPct val="150000"/>
              </a:lnSpc>
              <a:buFont typeface="+mj-lt"/>
              <a:buNone/>
            </a:pPr>
            <a:r>
              <a:rPr lang="zh-CN" altLang="en-US" sz="2000" b="1" dirty="0">
                <a:solidFill>
                  <a:srgbClr val="262626"/>
                </a:solidFill>
                <a:latin typeface="华文楷体" panose="02010600040101010101" pitchFamily="2" charset="-122"/>
                <a:ea typeface="华文楷体" panose="02010600040101010101" pitchFamily="2" charset="-122"/>
                <a:sym typeface="+mn-ea"/>
              </a:rPr>
              <a:t>（</a:t>
            </a:r>
            <a:r>
              <a:rPr lang="en-US" altLang="zh-CN" sz="2000" b="1" dirty="0">
                <a:solidFill>
                  <a:srgbClr val="262626"/>
                </a:solidFill>
                <a:latin typeface="华文楷体" panose="02010600040101010101" pitchFamily="2" charset="-122"/>
                <a:ea typeface="华文楷体" panose="02010600040101010101" pitchFamily="2" charset="-122"/>
                <a:sym typeface="+mn-ea"/>
              </a:rPr>
              <a:t>2</a:t>
            </a:r>
            <a:r>
              <a:rPr lang="zh-CN" altLang="en-US" sz="2000" b="1" dirty="0">
                <a:solidFill>
                  <a:srgbClr val="262626"/>
                </a:solidFill>
                <a:latin typeface="华文楷体" panose="02010600040101010101" pitchFamily="2" charset="-122"/>
                <a:ea typeface="华文楷体" panose="02010600040101010101" pitchFamily="2" charset="-122"/>
                <a:sym typeface="+mn-ea"/>
              </a:rPr>
              <a:t>）</a:t>
            </a:r>
            <a:r>
              <a:rPr lang="en-US" altLang="zh-CN" sz="2000" b="1" dirty="0">
                <a:solidFill>
                  <a:srgbClr val="262626"/>
                </a:solidFill>
                <a:latin typeface="华文楷体" panose="02010600040101010101" pitchFamily="2" charset="-122"/>
                <a:ea typeface="华文楷体" panose="02010600040101010101" pitchFamily="2" charset="-122"/>
                <a:sym typeface="+mn-ea"/>
              </a:rPr>
              <a:t>【  】</a:t>
            </a:r>
            <a:r>
              <a:rPr lang="zh-CN" altLang="en-US" sz="2000" b="1" dirty="0">
                <a:solidFill>
                  <a:srgbClr val="262626"/>
                </a:solidFill>
                <a:latin typeface="华文楷体" panose="02010600040101010101" pitchFamily="2" charset="-122"/>
                <a:ea typeface="华文楷体" panose="02010600040101010101" pitchFamily="2" charset="-122"/>
                <a:sym typeface="+mn-ea"/>
              </a:rPr>
              <a:t>成员的心理需要。</a:t>
            </a:r>
            <a:endParaRPr lang="en-US" altLang="zh-CN" sz="2000" b="1" dirty="0">
              <a:solidFill>
                <a:srgbClr val="262626"/>
              </a:solidFill>
              <a:latin typeface="华文楷体" panose="02010600040101010101" pitchFamily="2" charset="-122"/>
              <a:ea typeface="华文楷体" panose="02010600040101010101" pitchFamily="2" charset="-122"/>
              <a:sym typeface="+mn-ea"/>
            </a:endParaRPr>
          </a:p>
          <a:p>
            <a:pPr indent="0">
              <a:lnSpc>
                <a:spcPct val="150000"/>
              </a:lnSpc>
              <a:buFont typeface="+mj-lt"/>
              <a:buNone/>
            </a:pPr>
            <a:r>
              <a:rPr lang="zh-CN" altLang="en-US" sz="2000" b="1" dirty="0">
                <a:solidFill>
                  <a:srgbClr val="262626"/>
                </a:solidFill>
                <a:latin typeface="华文楷体" panose="02010600040101010101" pitchFamily="2" charset="-122"/>
                <a:ea typeface="华文楷体" panose="02010600040101010101" pitchFamily="2" charset="-122"/>
                <a:sym typeface="+mn-ea"/>
              </a:rPr>
              <a:t>（</a:t>
            </a:r>
            <a:r>
              <a:rPr lang="en-US" altLang="zh-CN" sz="2000" b="1" dirty="0">
                <a:solidFill>
                  <a:srgbClr val="262626"/>
                </a:solidFill>
                <a:latin typeface="华文楷体" panose="02010600040101010101" pitchFamily="2" charset="-122"/>
                <a:ea typeface="华文楷体" panose="02010600040101010101" pitchFamily="2" charset="-122"/>
                <a:sym typeface="+mn-ea"/>
              </a:rPr>
              <a:t>3</a:t>
            </a:r>
            <a:r>
              <a:rPr lang="zh-CN" altLang="en-US" sz="2000" b="1" dirty="0">
                <a:solidFill>
                  <a:srgbClr val="262626"/>
                </a:solidFill>
                <a:latin typeface="华文楷体" panose="02010600040101010101" pitchFamily="2" charset="-122"/>
                <a:ea typeface="华文楷体" panose="02010600040101010101" pitchFamily="2" charset="-122"/>
                <a:sym typeface="+mn-ea"/>
              </a:rPr>
              <a:t>）进行有效的信息</a:t>
            </a:r>
            <a:r>
              <a:rPr lang="en-US" altLang="zh-CN" sz="2000" b="1" dirty="0">
                <a:solidFill>
                  <a:srgbClr val="262626"/>
                </a:solidFill>
                <a:latin typeface="华文楷体" panose="02010600040101010101" pitchFamily="2" charset="-122"/>
                <a:ea typeface="华文楷体" panose="02010600040101010101" pitchFamily="2" charset="-122"/>
                <a:sym typeface="+mn-ea"/>
              </a:rPr>
              <a:t>【   】</a:t>
            </a:r>
            <a:r>
              <a:rPr lang="zh-CN" altLang="en-US" sz="2000" b="1" dirty="0">
                <a:solidFill>
                  <a:srgbClr val="262626"/>
                </a:solidFill>
                <a:latin typeface="华文楷体" panose="02010600040101010101" pitchFamily="2" charset="-122"/>
                <a:ea typeface="华文楷体" panose="02010600040101010101" pitchFamily="2" charset="-122"/>
                <a:sym typeface="+mn-ea"/>
              </a:rPr>
              <a:t>。</a:t>
            </a:r>
            <a:endParaRPr lang="en-US" altLang="zh-CN" sz="2000" b="1" dirty="0">
              <a:solidFill>
                <a:srgbClr val="262626"/>
              </a:solidFill>
              <a:latin typeface="华文楷体" panose="02010600040101010101" pitchFamily="2" charset="-122"/>
              <a:ea typeface="华文楷体" panose="02010600040101010101" pitchFamily="2" charset="-122"/>
              <a:sym typeface="+mn-ea"/>
            </a:endParaRPr>
          </a:p>
          <a:p>
            <a:pPr indent="0">
              <a:lnSpc>
                <a:spcPct val="150000"/>
              </a:lnSpc>
              <a:buFont typeface="+mj-lt"/>
              <a:buNone/>
            </a:pPr>
            <a:r>
              <a:rPr lang="zh-CN" altLang="en-US" sz="2000" b="1" dirty="0">
                <a:solidFill>
                  <a:srgbClr val="262626"/>
                </a:solidFill>
                <a:latin typeface="华文楷体" panose="02010600040101010101" pitchFamily="2" charset="-122"/>
                <a:ea typeface="华文楷体" panose="02010600040101010101" pitchFamily="2" charset="-122"/>
                <a:sym typeface="+mn-ea"/>
              </a:rPr>
              <a:t>（</a:t>
            </a:r>
            <a:r>
              <a:rPr lang="en-US" altLang="zh-CN" sz="2000" b="1" dirty="0">
                <a:solidFill>
                  <a:srgbClr val="262626"/>
                </a:solidFill>
                <a:latin typeface="华文楷体" panose="02010600040101010101" pitchFamily="2" charset="-122"/>
                <a:ea typeface="华文楷体" panose="02010600040101010101" pitchFamily="2" charset="-122"/>
                <a:sym typeface="+mn-ea"/>
              </a:rPr>
              <a:t>4</a:t>
            </a:r>
            <a:r>
              <a:rPr lang="zh-CN" altLang="en-US" sz="2000" b="1" dirty="0">
                <a:solidFill>
                  <a:srgbClr val="262626"/>
                </a:solidFill>
                <a:latin typeface="华文楷体" panose="02010600040101010101" pitchFamily="2" charset="-122"/>
                <a:ea typeface="华文楷体" panose="02010600040101010101" pitchFamily="2" charset="-122"/>
                <a:sym typeface="+mn-ea"/>
              </a:rPr>
              <a:t>）协调人际</a:t>
            </a:r>
            <a:r>
              <a:rPr lang="en-US" altLang="zh-CN" sz="2000" b="1" dirty="0">
                <a:solidFill>
                  <a:srgbClr val="262626"/>
                </a:solidFill>
                <a:latin typeface="华文楷体" panose="02010600040101010101" pitchFamily="2" charset="-122"/>
                <a:ea typeface="华文楷体" panose="02010600040101010101" pitchFamily="2" charset="-122"/>
                <a:sym typeface="+mn-ea"/>
              </a:rPr>
              <a:t>【   】</a:t>
            </a:r>
            <a:r>
              <a:rPr lang="zh-CN" altLang="en-US" sz="2000" b="1" dirty="0">
                <a:solidFill>
                  <a:srgbClr val="262626"/>
                </a:solidFill>
                <a:latin typeface="华文楷体" panose="02010600040101010101" pitchFamily="2" charset="-122"/>
                <a:ea typeface="华文楷体" panose="02010600040101010101" pitchFamily="2" charset="-122"/>
                <a:sym typeface="+mn-ea"/>
              </a:rPr>
              <a:t>。</a:t>
            </a:r>
            <a:endParaRPr lang="zh-CN" altLang="en-US" sz="2000" b="1" dirty="0">
              <a:solidFill>
                <a:srgbClr val="262626"/>
              </a:solidFill>
              <a:latin typeface="华文楷体" panose="02010600040101010101" pitchFamily="2" charset="-122"/>
              <a:ea typeface="华文楷体" panose="02010600040101010101" pitchFamily="2" charset="-122"/>
              <a:sym typeface="+mn-ea"/>
            </a:endParaRPr>
          </a:p>
          <a:p>
            <a:pPr indent="0">
              <a:lnSpc>
                <a:spcPct val="150000"/>
              </a:lnSpc>
              <a:buFont typeface="+mj-lt"/>
              <a:buNone/>
            </a:pPr>
            <a:r>
              <a:rPr lang="zh-CN" altLang="en-US" sz="2000" b="1" dirty="0">
                <a:solidFill>
                  <a:srgbClr val="262626"/>
                </a:solidFill>
                <a:latin typeface="华文楷体" panose="02010600040101010101" pitchFamily="2" charset="-122"/>
                <a:ea typeface="华文楷体" panose="02010600040101010101" pitchFamily="2" charset="-122"/>
                <a:sym typeface="+mn-ea"/>
              </a:rPr>
              <a:t>（</a:t>
            </a:r>
            <a:r>
              <a:rPr lang="en-US" altLang="zh-CN" sz="2000" b="1" dirty="0">
                <a:solidFill>
                  <a:srgbClr val="262626"/>
                </a:solidFill>
                <a:latin typeface="华文楷体" panose="02010600040101010101" pitchFamily="2" charset="-122"/>
                <a:ea typeface="华文楷体" panose="02010600040101010101" pitchFamily="2" charset="-122"/>
                <a:sym typeface="+mn-ea"/>
              </a:rPr>
              <a:t>5</a:t>
            </a:r>
            <a:r>
              <a:rPr lang="zh-CN" altLang="en-US" sz="2000" b="1" dirty="0">
                <a:solidFill>
                  <a:srgbClr val="262626"/>
                </a:solidFill>
                <a:latin typeface="华文楷体" panose="02010600040101010101" pitchFamily="2" charset="-122"/>
                <a:ea typeface="华文楷体" panose="02010600040101010101" pitchFamily="2" charset="-122"/>
                <a:sym typeface="+mn-ea"/>
              </a:rPr>
              <a:t>）促进成员间的相互激励。</a:t>
            </a:r>
            <a:endParaRPr lang="en-US" altLang="zh-CN" sz="2000" b="1" dirty="0">
              <a:solidFill>
                <a:srgbClr val="262626"/>
              </a:solidFill>
              <a:latin typeface="华文楷体" panose="02010600040101010101" pitchFamily="2" charset="-122"/>
              <a:ea typeface="华文楷体" panose="02010600040101010101" pitchFamily="2" charset="-122"/>
              <a:sym typeface="+mn-ea"/>
            </a:endParaRPr>
          </a:p>
        </p:txBody>
      </p:sp>
      <p:sp>
        <p:nvSpPr>
          <p:cNvPr id="14"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3600" b="0"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3.1.3 </a:t>
            </a:r>
            <a:r>
              <a:rPr kumimoji="0" lang="zh-CN" altLang="en-US" sz="3600" b="0"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群体的作用</a:t>
            </a:r>
            <a:br>
              <a:rPr kumimoji="0" lang="zh-CN" altLang="en-US" sz="3600" b="1"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j-cs"/>
              </a:rPr>
            </a:br>
            <a:endParaRPr kumimoji="0" lang="zh-CN" altLang="en-US" sz="3600" b="1"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j-cs"/>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6866" name="组合 2"/>
          <p:cNvGrpSpPr/>
          <p:nvPr/>
        </p:nvGrpSpPr>
        <p:grpSpPr>
          <a:xfrm>
            <a:off x="0" y="1808163"/>
            <a:ext cx="7050916" cy="2490787"/>
            <a:chOff x="0" y="1808278"/>
            <a:chExt cx="7050666" cy="2491339"/>
          </a:xfrm>
        </p:grpSpPr>
        <p:grpSp>
          <p:nvGrpSpPr>
            <p:cNvPr id="36867" name="组合 3"/>
            <p:cNvGrpSpPr/>
            <p:nvPr/>
          </p:nvGrpSpPr>
          <p:grpSpPr>
            <a:xfrm>
              <a:off x="0" y="1808278"/>
              <a:ext cx="4261915" cy="2090737"/>
              <a:chOff x="2369516" y="1283591"/>
              <a:chExt cx="4261915" cy="2090737"/>
            </a:xfrm>
          </p:grpSpPr>
          <p:sp>
            <p:nvSpPr>
              <p:cNvPr id="15" name="圆角矩形 7"/>
              <p:cNvSpPr/>
              <p:nvPr/>
            </p:nvSpPr>
            <p:spPr bwMode="auto">
              <a:xfrm>
                <a:off x="2369516" y="2227081"/>
                <a:ext cx="1773487" cy="378898"/>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fontAlgn="auto">
                  <a:spcAft>
                    <a:spcPts val="0"/>
                  </a:spcAft>
                  <a:buClrTx/>
                  <a:buSzTx/>
                  <a:buFontTx/>
                  <a:defRPr/>
                </a:pPr>
                <a:r>
                  <a:rPr lang="zh-CN" altLang="en-US" sz="200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sym typeface="+mn-ea"/>
                  </a:rPr>
                  <a:t>群体概述</a:t>
                </a:r>
                <a:endParaRPr lang="zh-CN" altLang="en-US" sz="200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sym typeface="+mn-ea"/>
                </a:endParaRPr>
              </a:p>
            </p:txBody>
          </p:sp>
          <p:grpSp>
            <p:nvGrpSpPr>
              <p:cNvPr id="36869" name="组合 5"/>
              <p:cNvGrpSpPr/>
              <p:nvPr/>
            </p:nvGrpSpPr>
            <p:grpSpPr>
              <a:xfrm>
                <a:off x="4143003" y="1283591"/>
                <a:ext cx="2488428" cy="2090737"/>
                <a:chOff x="5778559" y="1085215"/>
                <a:chExt cx="3671511" cy="2090420"/>
              </a:xfrm>
            </p:grpSpPr>
            <p:cxnSp>
              <p:nvCxnSpPr>
                <p:cNvPr id="36870" name="直接箭头连接符 33"/>
                <p:cNvCxnSpPr/>
                <p:nvPr/>
              </p:nvCxnSpPr>
              <p:spPr>
                <a:xfrm rot="-5400000">
                  <a:off x="6313988" y="1693791"/>
                  <a:ext cx="0" cy="341536"/>
                </a:xfrm>
                <a:prstGeom prst="straightConnector1">
                  <a:avLst/>
                </a:prstGeom>
                <a:ln w="6350" cap="flat" cmpd="sng">
                  <a:solidFill>
                    <a:srgbClr val="0D0D0D"/>
                  </a:solidFill>
                  <a:prstDash val="solid"/>
                  <a:bevel/>
                  <a:headEnd type="none" w="med" len="med"/>
                  <a:tailEnd type="arrow" w="med" len="med"/>
                </a:ln>
              </p:spPr>
            </p:cxnSp>
            <p:sp>
              <p:nvSpPr>
                <p:cNvPr id="21" name="直接连接符 31"/>
                <p:cNvSpPr>
                  <a:spLocks noChangeShapeType="1"/>
                </p:cNvSpPr>
                <p:nvPr/>
              </p:nvSpPr>
              <p:spPr bwMode="auto">
                <a:xfrm rot="16200000" flipV="1">
                  <a:off x="5263180" y="2092236"/>
                  <a:ext cx="1761858" cy="1778"/>
                </a:xfrm>
                <a:prstGeom prst="line">
                  <a:avLst/>
                </a:prstGeom>
                <a:noFill/>
                <a:ln w="6350">
                  <a:solidFill>
                    <a:schemeClr val="tx1">
                      <a:lumMod val="95000"/>
                      <a:lumOff val="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cs"/>
                  </a:endParaRPr>
                </a:p>
              </p:txBody>
            </p:sp>
            <p:cxnSp>
              <p:nvCxnSpPr>
                <p:cNvPr id="36872" name="直接箭头连接符 33"/>
                <p:cNvCxnSpPr/>
                <p:nvPr/>
              </p:nvCxnSpPr>
              <p:spPr>
                <a:xfrm rot="-5400000">
                  <a:off x="6313984" y="2822658"/>
                  <a:ext cx="0" cy="305959"/>
                </a:xfrm>
                <a:prstGeom prst="straightConnector1">
                  <a:avLst/>
                </a:prstGeom>
                <a:ln w="6350" cap="flat" cmpd="sng">
                  <a:solidFill>
                    <a:srgbClr val="0D0D0D"/>
                  </a:solidFill>
                  <a:prstDash val="solid"/>
                  <a:bevel/>
                  <a:headEnd type="none" w="med" len="med"/>
                  <a:tailEnd type="arrow" w="med" len="med"/>
                </a:ln>
              </p:spPr>
            </p:cxnSp>
            <p:cxnSp>
              <p:nvCxnSpPr>
                <p:cNvPr id="36873" name="直接箭头连接符 22"/>
                <p:cNvCxnSpPr/>
                <p:nvPr/>
              </p:nvCxnSpPr>
              <p:spPr>
                <a:xfrm rot="-5400000">
                  <a:off x="6315763" y="2254419"/>
                  <a:ext cx="0" cy="305959"/>
                </a:xfrm>
                <a:prstGeom prst="straightConnector1">
                  <a:avLst/>
                </a:prstGeom>
                <a:ln w="6350" cap="flat" cmpd="sng">
                  <a:solidFill>
                    <a:srgbClr val="0D0D0D"/>
                  </a:solidFill>
                  <a:prstDash val="solid"/>
                  <a:bevel/>
                  <a:headEnd type="none" w="med" len="med"/>
                  <a:tailEnd type="arrow" w="med" len="med"/>
                </a:ln>
              </p:spPr>
            </p:cxnSp>
            <p:cxnSp>
              <p:nvCxnSpPr>
                <p:cNvPr id="24" name="直接连接符 23"/>
                <p:cNvCxnSpPr/>
                <p:nvPr/>
              </p:nvCxnSpPr>
              <p:spPr>
                <a:xfrm>
                  <a:off x="5778559" y="2194709"/>
                  <a:ext cx="321969" cy="0"/>
                </a:xfrm>
                <a:prstGeom prst="line">
                  <a:avLst/>
                </a:prstGeom>
                <a:noFill/>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5" name="圆角矩形 21"/>
                <p:cNvSpPr/>
                <p:nvPr/>
              </p:nvSpPr>
              <p:spPr>
                <a:xfrm>
                  <a:off x="6466968" y="1639168"/>
                  <a:ext cx="2981324" cy="401577"/>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群体的类型</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26" name="圆角矩形 23"/>
                <p:cNvSpPr/>
                <p:nvPr/>
              </p:nvSpPr>
              <p:spPr>
                <a:xfrm>
                  <a:off x="6466968" y="2194709"/>
                  <a:ext cx="2983102" cy="401577"/>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群体的作用</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27" name="圆角矩形 24"/>
                <p:cNvSpPr/>
                <p:nvPr/>
              </p:nvSpPr>
              <p:spPr>
                <a:xfrm>
                  <a:off x="6466968" y="2775646"/>
                  <a:ext cx="2977766" cy="399989"/>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fontAlgn="auto">
                    <a:spcAft>
                      <a:spcPts val="0"/>
                    </a:spcAft>
                    <a:buClrTx/>
                    <a:buSzTx/>
                    <a:buFontTx/>
                    <a:defRPr/>
                  </a:pPr>
                  <a:r>
                    <a:rPr lang="zh-CN" altLang="en-US" sz="200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sym typeface="+mn-ea"/>
                    </a:rPr>
                    <a:t>群体发展阶段</a:t>
                  </a:r>
                  <a:endParaRPr lang="zh-CN" altLang="en-US" sz="200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sym typeface="+mn-ea"/>
                  </a:endParaRPr>
                </a:p>
              </p:txBody>
            </p:sp>
            <p:sp>
              <p:nvSpPr>
                <p:cNvPr id="28" name="圆角矩形 1"/>
                <p:cNvSpPr/>
                <p:nvPr/>
              </p:nvSpPr>
              <p:spPr>
                <a:xfrm>
                  <a:off x="6466968" y="1085215"/>
                  <a:ext cx="2979544" cy="399989"/>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群体的含义</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36879" name="直接箭头连接符 33"/>
                <p:cNvCxnSpPr/>
                <p:nvPr/>
              </p:nvCxnSpPr>
              <p:spPr>
                <a:xfrm rot="-5400000">
                  <a:off x="6314878" y="1070860"/>
                  <a:ext cx="0" cy="428698"/>
                </a:xfrm>
                <a:prstGeom prst="straightConnector1">
                  <a:avLst/>
                </a:prstGeom>
                <a:ln w="6350" cap="flat" cmpd="sng">
                  <a:solidFill>
                    <a:srgbClr val="0D0D0D"/>
                  </a:solidFill>
                  <a:prstDash val="solid"/>
                  <a:bevel/>
                  <a:headEnd type="none" w="med" len="med"/>
                  <a:tailEnd type="arrow" w="med" len="med"/>
                </a:ln>
              </p:spPr>
            </p:cxnSp>
          </p:grpSp>
        </p:grpSp>
        <p:grpSp>
          <p:nvGrpSpPr>
            <p:cNvPr id="36880" name="组合 41"/>
            <p:cNvGrpSpPr/>
            <p:nvPr/>
          </p:nvGrpSpPr>
          <p:grpSpPr>
            <a:xfrm>
              <a:off x="4362807" y="3040793"/>
              <a:ext cx="2687859" cy="1258824"/>
              <a:chOff x="5600570" y="2717928"/>
              <a:chExt cx="3202467" cy="1435906"/>
            </a:xfrm>
          </p:grpSpPr>
          <p:cxnSp>
            <p:nvCxnSpPr>
              <p:cNvPr id="20" name="曲线连接符 6"/>
              <p:cNvCxnSpPr>
                <a:endCxn id="30" idx="1"/>
              </p:cNvCxnSpPr>
              <p:nvPr/>
            </p:nvCxnSpPr>
            <p:spPr>
              <a:xfrm flipV="1">
                <a:off x="5600570" y="2896255"/>
                <a:ext cx="494784" cy="601855"/>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圆角矩形 7"/>
              <p:cNvSpPr/>
              <p:nvPr/>
            </p:nvSpPr>
            <p:spPr>
              <a:xfrm>
                <a:off x="6095352" y="2717928"/>
                <a:ext cx="2707685" cy="356448"/>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五阶段模型</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31" name="圆角矩形 11"/>
              <p:cNvSpPr/>
              <p:nvPr/>
            </p:nvSpPr>
            <p:spPr>
              <a:xfrm>
                <a:off x="6121185" y="3797179"/>
                <a:ext cx="2680865" cy="356655"/>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间断</a:t>
                </a:r>
                <a:r>
                  <a:rPr kumimoji="0" lang="en-US" altLang="zh-CN"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a:t>
                </a: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平衡模型</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32" name="曲线连接符 12"/>
              <p:cNvCxnSpPr>
                <a:endCxn id="31" idx="1"/>
              </p:cNvCxnSpPr>
              <p:nvPr/>
            </p:nvCxnSpPr>
            <p:spPr>
              <a:xfrm>
                <a:off x="5600570" y="3498110"/>
                <a:ext cx="520615" cy="477397"/>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36885" name="文本框 9"/>
            <p:cNvSpPr txBox="1"/>
            <p:nvPr/>
          </p:nvSpPr>
          <p:spPr>
            <a:xfrm>
              <a:off x="2609390" y="3899507"/>
              <a:ext cx="1438627" cy="400110"/>
            </a:xfrm>
            <a:prstGeom prst="rect">
              <a:avLst/>
            </a:prstGeom>
            <a:noFill/>
            <a:ln w="12700">
              <a:noFill/>
            </a:ln>
          </p:spPr>
          <p:txBody>
            <a:bodyPr anchor="t">
              <a:spAutoFit/>
            </a:bodyPr>
            <a:p>
              <a:pPr indent="0">
                <a:buFont typeface="+mj-lt"/>
                <a:buNone/>
              </a:pPr>
              <a:r>
                <a:rPr lang="en-US" altLang="zh-CN" sz="2000" b="1" u="sng" dirty="0">
                  <a:solidFill>
                    <a:srgbClr val="262626"/>
                  </a:solidFill>
                  <a:latin typeface="华文楷体" panose="02010600040101010101" pitchFamily="2" charset="-122"/>
                  <a:ea typeface="华文楷体" panose="02010600040101010101" pitchFamily="2" charset="-122"/>
                </a:rPr>
                <a:t>[</a:t>
              </a:r>
              <a:r>
                <a:rPr lang="zh-CN" altLang="en-US" sz="2000" b="1" u="sng" dirty="0">
                  <a:solidFill>
                    <a:srgbClr val="262626"/>
                  </a:solidFill>
                  <a:latin typeface="华文楷体" panose="02010600040101010101" pitchFamily="2" charset="-122"/>
                  <a:ea typeface="华文楷体" panose="02010600040101010101" pitchFamily="2" charset="-122"/>
                </a:rPr>
                <a:t>研究模型</a:t>
              </a:r>
              <a:r>
                <a:rPr lang="en-US" altLang="zh-CN" sz="2000" b="1" u="sng" dirty="0">
                  <a:solidFill>
                    <a:srgbClr val="262626"/>
                  </a:solidFill>
                  <a:latin typeface="华文楷体" panose="02010600040101010101" pitchFamily="2" charset="-122"/>
                  <a:ea typeface="华文楷体" panose="02010600040101010101" pitchFamily="2" charset="-122"/>
                </a:rPr>
                <a:t>]</a:t>
              </a:r>
              <a:endParaRPr lang="zh-CN" altLang="en-US" sz="2000" b="1" u="sng" dirty="0">
                <a:solidFill>
                  <a:srgbClr val="262626"/>
                </a:solidFill>
                <a:latin typeface="华文楷体" panose="02010600040101010101" pitchFamily="2" charset="-122"/>
                <a:ea typeface="华文楷体" panose="02010600040101010101" pitchFamily="2" charset="-122"/>
              </a:endParaRPr>
            </a:p>
          </p:txBody>
        </p:sp>
      </p:grpSp>
      <p:sp>
        <p:nvSpPr>
          <p:cNvPr id="34" name="文本框 9"/>
          <p:cNvSpPr txBox="1"/>
          <p:nvPr/>
        </p:nvSpPr>
        <p:spPr>
          <a:xfrm>
            <a:off x="4362450" y="4776788"/>
            <a:ext cx="2216150" cy="398463"/>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zh-CN" altLang="en-US" sz="2000" b="0"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选择</a:t>
            </a:r>
            <a:r>
              <a:rPr kumimoji="0" lang="zh-CN" altLang="en-US" sz="2000" b="0"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rPr>
              <a:t>】</a:t>
            </a:r>
            <a:r>
              <a:rPr kumimoji="0" lang="en-US" altLang="zh-CN" sz="2000" b="0" i="0" u="none" strike="noStrike" kern="1200" cap="none" spc="0" normalizeH="0" baseline="0" noProof="0">
                <a:ln>
                  <a:noFill/>
                </a:ln>
                <a:solidFill>
                  <a:srgbClr val="FF0000"/>
                </a:solidFill>
                <a:effectLst/>
                <a:uLnTx/>
                <a:uFillTx/>
                <a:latin typeface="+mn-lt"/>
                <a:ea typeface="+mn-ea"/>
                <a:cs typeface="+mn-cs"/>
                <a:sym typeface="+mn-ea"/>
              </a:rPr>
              <a:t>★★★★</a:t>
            </a:r>
            <a:endParaRPr kumimoji="0" lang="zh-CN" altLang="en-US" sz="2000" b="0"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4"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3600" b="0"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3.1.4 </a:t>
            </a:r>
            <a:r>
              <a:rPr kumimoji="0" lang="zh-CN" altLang="en-US" sz="3600" b="0"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群体发展阶段</a:t>
            </a:r>
            <a:br>
              <a:rPr kumimoji="0" lang="zh-CN" altLang="en-US" sz="3600" b="1"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j-cs"/>
              </a:rPr>
            </a:br>
            <a:endParaRPr kumimoji="0" lang="zh-CN" altLang="en-US" sz="3600" b="1"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j-cs"/>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文本占位符 1"/>
          <p:cNvSpPr>
            <a:spLocks noGrp="1"/>
          </p:cNvSpPr>
          <p:nvPr>
            <p:ph type="body"/>
          </p:nvPr>
        </p:nvSpPr>
        <p:spPr>
          <a:xfrm>
            <a:off x="927100" y="1249363"/>
            <a:ext cx="10515600" cy="5343525"/>
          </a:xfrm>
          <a:prstGeom prst="rect">
            <a:avLst/>
          </a:prstGeom>
          <a:noFill/>
          <a:ln w="9525">
            <a:noFill/>
          </a:ln>
        </p:spPr>
        <p:txBody>
          <a:bodyPr anchor="t"/>
          <a:p>
            <a:pPr marL="0" indent="0" eaLnBrk="1" hangingPunct="1">
              <a:buNone/>
            </a:pPr>
            <a:r>
              <a:rPr lang="zh-CN" altLang="en-US" sz="2000" b="1" dirty="0"/>
              <a:t>（一）群体发展的五阶段模型【</a:t>
            </a:r>
            <a:r>
              <a:rPr lang="zh-CN" altLang="en-US" sz="2000" b="1" dirty="0">
                <a:solidFill>
                  <a:srgbClr val="FF0000"/>
                </a:solidFill>
              </a:rPr>
              <a:t>选择</a:t>
            </a:r>
            <a:r>
              <a:rPr lang="zh-CN" altLang="en-US" sz="2000" b="1" dirty="0"/>
              <a:t>】</a:t>
            </a:r>
            <a:r>
              <a:rPr lang="en-US" altLang="zh-CN" sz="2000" dirty="0">
                <a:solidFill>
                  <a:srgbClr val="FF0000"/>
                </a:solidFill>
                <a:sym typeface="+mn-ea"/>
              </a:rPr>
              <a:t>★★★★</a:t>
            </a:r>
            <a:endParaRPr lang="zh-CN" altLang="en-US" sz="2000" b="1" dirty="0"/>
          </a:p>
        </p:txBody>
      </p:sp>
      <p:grpSp>
        <p:nvGrpSpPr>
          <p:cNvPr id="37891" name="组合 17"/>
          <p:cNvGrpSpPr/>
          <p:nvPr/>
        </p:nvGrpSpPr>
        <p:grpSpPr>
          <a:xfrm>
            <a:off x="4605338" y="2865438"/>
            <a:ext cx="6062662" cy="3089275"/>
            <a:chOff x="7901" y="3552"/>
            <a:chExt cx="9547" cy="4866"/>
          </a:xfrm>
        </p:grpSpPr>
        <p:sp>
          <p:nvSpPr>
            <p:cNvPr id="8" name="文本框 9"/>
            <p:cNvSpPr txBox="1"/>
            <p:nvPr/>
          </p:nvSpPr>
          <p:spPr>
            <a:xfrm>
              <a:off x="7901" y="3552"/>
              <a:ext cx="2287" cy="630"/>
            </a:xfrm>
            <a:prstGeom prst="rect">
              <a:avLst/>
            </a:prstGeom>
            <a:noFill/>
            <a:ln w="12700">
              <a:solidFill>
                <a:schemeClr val="bg1">
                  <a:lumMod val="75000"/>
                </a:schemeClr>
              </a:solidFill>
            </a:ln>
            <a:extLst>
              <a:ext uri="{909E8E84-426E-40DD-AFC4-6F175D3DCCD1}">
                <a14:hiddenFill xmlns:a14="http://schemas.microsoft.com/office/drawing/2010/main">
                  <a:solidFill>
                    <a:schemeClr val="bg1">
                      <a:lumMod val="85000"/>
                    </a:schemeClr>
                  </a:solidFill>
                </a14:hiddenFill>
              </a:ext>
            </a:extLst>
          </p:spPr>
          <p:txBody>
            <a:bodyPr wrap="square">
              <a:spAutoFit/>
            </a:bodyPr>
            <a:lstStyle>
              <a:defPPr>
                <a:defRPr lang="zh-CN"/>
              </a:defPPr>
              <a:lvl1pPr eaLnBrk="1" fontAlgn="auto" hangingPunct="1">
                <a:lnSpc>
                  <a:spcPct val="100000"/>
                </a:lnSpc>
                <a:spcAft>
                  <a:spcPts val="0"/>
                </a:spcAft>
                <a:buFont typeface="+mj-lt"/>
                <a:buNone/>
                <a:defRPr sz="2000">
                  <a:solidFill>
                    <a:schemeClr val="tx1">
                      <a:lumMod val="85000"/>
                      <a:lumOff val="15000"/>
                    </a:schemeClr>
                  </a:solidFill>
                  <a:latin typeface="华文楷体" panose="02010600040101010101" pitchFamily="2" charset="-122"/>
                  <a:ea typeface="华文楷体" panose="02010600040101010101" pitchFamily="2" charset="-122"/>
                </a:defRPr>
              </a:lvl1pPr>
              <a:lvl2pPr marL="685800" indent="-228600" defTabSz="914400" eaLnBrk="1" latinLnBrk="0" hangingPunct="1">
                <a:lnSpc>
                  <a:spcPct val="90000"/>
                </a:lnSpc>
                <a:spcBef>
                  <a:spcPts val="500"/>
                </a:spcBef>
                <a:buFont typeface="Arial" panose="020B0604020202090204"/>
                <a:buChar char="•"/>
                <a:defRPr sz="2400">
                  <a:latin typeface="+mn-lt"/>
                  <a:ea typeface="+mn-ea"/>
                </a:defRPr>
              </a:lvl2pPr>
              <a:lvl3pPr marL="1143000" indent="-228600" defTabSz="914400" eaLnBrk="1" latinLnBrk="0" hangingPunct="1">
                <a:lnSpc>
                  <a:spcPct val="90000"/>
                </a:lnSpc>
                <a:spcBef>
                  <a:spcPts val="500"/>
                </a:spcBef>
                <a:buFont typeface="Arial" panose="020B0604020202090204"/>
                <a:buChar char="•"/>
                <a:defRPr sz="2000">
                  <a:latin typeface="+mn-lt"/>
                  <a:ea typeface="+mn-ea"/>
                </a:defRPr>
              </a:lvl3pPr>
              <a:lvl4pPr marL="1600200" indent="-228600" defTabSz="914400" eaLnBrk="1" latinLnBrk="0" hangingPunct="1">
                <a:lnSpc>
                  <a:spcPct val="90000"/>
                </a:lnSpc>
                <a:spcBef>
                  <a:spcPts val="500"/>
                </a:spcBef>
                <a:buFont typeface="Arial" panose="020B0604020202090204"/>
                <a:buChar char="•"/>
                <a:defRPr sz="1800">
                  <a:latin typeface="+mn-lt"/>
                  <a:ea typeface="+mn-ea"/>
                </a:defRPr>
              </a:lvl4pPr>
              <a:lvl5pPr marL="2057400" indent="-228600" defTabSz="914400" eaLnBrk="1" latinLnBrk="0" hangingPunct="1">
                <a:lnSpc>
                  <a:spcPct val="90000"/>
                </a:lnSpc>
                <a:spcBef>
                  <a:spcPts val="500"/>
                </a:spcBef>
                <a:buFont typeface="Arial" panose="020B0604020202090204"/>
                <a:buChar char="•"/>
                <a:defRPr sz="1800">
                  <a:latin typeface="+mn-lt"/>
                  <a:ea typeface="+mn-ea"/>
                </a:defRPr>
              </a:lvl5pPr>
            </a:lstStyle>
            <a:p>
              <a:pPr marL="0" marR="0" lvl="0" indent="0" algn="ctr" defTabSz="914400" rtl="0" eaLnBrk="1" fontAlgn="auto" latinLnBrk="0" hangingPunct="1">
                <a:lnSpc>
                  <a:spcPct val="100000"/>
                </a:lnSpc>
                <a:spcBef>
                  <a:spcPct val="0"/>
                </a:spcBef>
                <a:spcAft>
                  <a:spcPts val="0"/>
                </a:spcAft>
                <a:buClrTx/>
                <a:buSzTx/>
                <a:buFont typeface="+mj-lt"/>
                <a:buNone/>
                <a:defRPr/>
              </a:pP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形成阶段</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4" name="文本框 9"/>
            <p:cNvSpPr txBox="1"/>
            <p:nvPr/>
          </p:nvSpPr>
          <p:spPr>
            <a:xfrm>
              <a:off x="7901" y="4587"/>
              <a:ext cx="2287" cy="630"/>
            </a:xfrm>
            <a:prstGeom prst="rect">
              <a:avLst/>
            </a:prstGeom>
            <a:noFill/>
            <a:ln w="12700">
              <a:solidFill>
                <a:schemeClr val="bg1">
                  <a:lumMod val="75000"/>
                </a:schemeClr>
              </a:solidFill>
            </a:ln>
            <a:extLst>
              <a:ext uri="{909E8E84-426E-40DD-AFC4-6F175D3DCCD1}">
                <a14:hiddenFill xmlns:a14="http://schemas.microsoft.com/office/drawing/2010/main">
                  <a:solidFill>
                    <a:schemeClr val="bg1">
                      <a:lumMod val="85000"/>
                    </a:schemeClr>
                  </a:solidFill>
                </a14:hiddenFill>
              </a:ext>
            </a:extLst>
          </p:spPr>
          <p:txBody>
            <a:bodyPr wrap="square">
              <a:spAutoFit/>
            </a:bodyPr>
            <a:lstStyle>
              <a:defPPr>
                <a:defRPr lang="zh-CN"/>
              </a:defPPr>
              <a:lvl1pPr eaLnBrk="1" fontAlgn="auto" hangingPunct="1">
                <a:lnSpc>
                  <a:spcPct val="100000"/>
                </a:lnSpc>
                <a:spcAft>
                  <a:spcPts val="0"/>
                </a:spcAft>
                <a:buFont typeface="+mj-lt"/>
                <a:buNone/>
                <a:defRPr sz="2000">
                  <a:solidFill>
                    <a:schemeClr val="tx1">
                      <a:lumMod val="85000"/>
                      <a:lumOff val="15000"/>
                    </a:schemeClr>
                  </a:solidFill>
                  <a:latin typeface="华文楷体" panose="02010600040101010101" pitchFamily="2" charset="-122"/>
                  <a:ea typeface="华文楷体" panose="02010600040101010101" pitchFamily="2" charset="-122"/>
                </a:defRPr>
              </a:lvl1pPr>
              <a:lvl2pPr marL="685800" indent="-228600" defTabSz="914400" eaLnBrk="1" latinLnBrk="0" hangingPunct="1">
                <a:lnSpc>
                  <a:spcPct val="90000"/>
                </a:lnSpc>
                <a:spcBef>
                  <a:spcPts val="500"/>
                </a:spcBef>
                <a:buFont typeface="Arial" panose="020B0604020202090204"/>
                <a:buChar char="•"/>
                <a:defRPr sz="2400">
                  <a:latin typeface="+mn-lt"/>
                  <a:ea typeface="+mn-ea"/>
                </a:defRPr>
              </a:lvl2pPr>
              <a:lvl3pPr marL="1143000" indent="-228600" defTabSz="914400" eaLnBrk="1" latinLnBrk="0" hangingPunct="1">
                <a:lnSpc>
                  <a:spcPct val="90000"/>
                </a:lnSpc>
                <a:spcBef>
                  <a:spcPts val="500"/>
                </a:spcBef>
                <a:buFont typeface="Arial" panose="020B0604020202090204"/>
                <a:buChar char="•"/>
                <a:defRPr sz="2000">
                  <a:latin typeface="+mn-lt"/>
                  <a:ea typeface="+mn-ea"/>
                </a:defRPr>
              </a:lvl3pPr>
              <a:lvl4pPr marL="1600200" indent="-228600" defTabSz="914400" eaLnBrk="1" latinLnBrk="0" hangingPunct="1">
                <a:lnSpc>
                  <a:spcPct val="90000"/>
                </a:lnSpc>
                <a:spcBef>
                  <a:spcPts val="500"/>
                </a:spcBef>
                <a:buFont typeface="Arial" panose="020B0604020202090204"/>
                <a:buChar char="•"/>
                <a:defRPr sz="1800">
                  <a:latin typeface="+mn-lt"/>
                  <a:ea typeface="+mn-ea"/>
                </a:defRPr>
              </a:lvl4pPr>
              <a:lvl5pPr marL="2057400" indent="-228600" defTabSz="914400" eaLnBrk="1" latinLnBrk="0" hangingPunct="1">
                <a:lnSpc>
                  <a:spcPct val="90000"/>
                </a:lnSpc>
                <a:spcBef>
                  <a:spcPts val="500"/>
                </a:spcBef>
                <a:buFont typeface="Arial" panose="020B0604020202090204"/>
                <a:buChar char="•"/>
                <a:defRPr sz="1800">
                  <a:latin typeface="+mn-lt"/>
                  <a:ea typeface="+mn-ea"/>
                </a:defRPr>
              </a:lvl5pPr>
            </a:lstStyle>
            <a:p>
              <a:pPr marL="0" marR="0" lvl="0" indent="0" algn="ctr" defTabSz="914400" rtl="0" eaLnBrk="1" fontAlgn="auto" latinLnBrk="0" hangingPunct="1">
                <a:lnSpc>
                  <a:spcPct val="100000"/>
                </a:lnSpc>
                <a:spcBef>
                  <a:spcPct val="0"/>
                </a:spcBef>
                <a:spcAft>
                  <a:spcPts val="0"/>
                </a:spcAft>
                <a:buClrTx/>
                <a:buSzTx/>
                <a:buFont typeface="+mj-lt"/>
                <a:buNone/>
                <a:defRPr/>
              </a:pPr>
              <a:r>
                <a:rPr kumimoji="0" lang="zh-CN" altLang="en-US"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震荡阶段</a:t>
              </a:r>
              <a:endParaRPr kumimoji="0" lang="zh-CN" altLang="en-US" sz="20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endParaRPr>
            </a:p>
          </p:txBody>
        </p:sp>
        <p:sp>
          <p:nvSpPr>
            <p:cNvPr id="5" name="文本框 9"/>
            <p:cNvSpPr txBox="1"/>
            <p:nvPr/>
          </p:nvSpPr>
          <p:spPr>
            <a:xfrm>
              <a:off x="7901" y="5625"/>
              <a:ext cx="2487" cy="627"/>
            </a:xfrm>
            <a:prstGeom prst="rect">
              <a:avLst/>
            </a:prstGeom>
            <a:noFill/>
            <a:ln w="12700">
              <a:solidFill>
                <a:schemeClr val="bg1">
                  <a:lumMod val="75000"/>
                </a:schemeClr>
              </a:solidFill>
            </a:ln>
            <a:extLst>
              <a:ext uri="{909E8E84-426E-40DD-AFC4-6F175D3DCCD1}">
                <a14:hiddenFill xmlns:a14="http://schemas.microsoft.com/office/drawing/2010/main">
                  <a:solidFill>
                    <a:schemeClr val="bg1">
                      <a:lumMod val="85000"/>
                    </a:schemeClr>
                  </a:solidFill>
                </a14:hiddenFill>
              </a:ext>
            </a:extLst>
          </p:spPr>
          <p:txBody>
            <a:bodyPr wrap="square">
              <a:spAutoFit/>
            </a:bodyPr>
            <a:lstStyle>
              <a:defPPr>
                <a:defRPr lang="zh-CN"/>
              </a:defPPr>
              <a:lvl1pPr eaLnBrk="1" fontAlgn="auto" hangingPunct="1">
                <a:lnSpc>
                  <a:spcPct val="100000"/>
                </a:lnSpc>
                <a:spcAft>
                  <a:spcPts val="0"/>
                </a:spcAft>
                <a:buFont typeface="+mj-lt"/>
                <a:buNone/>
                <a:defRPr sz="2000">
                  <a:solidFill>
                    <a:schemeClr val="tx1">
                      <a:lumMod val="85000"/>
                      <a:lumOff val="15000"/>
                    </a:schemeClr>
                  </a:solidFill>
                  <a:latin typeface="华文楷体" panose="02010600040101010101" pitchFamily="2" charset="-122"/>
                  <a:ea typeface="华文楷体" panose="02010600040101010101" pitchFamily="2" charset="-122"/>
                </a:defRPr>
              </a:lvl1pPr>
              <a:lvl2pPr marL="685800" indent="-228600" defTabSz="914400" eaLnBrk="1" latinLnBrk="0" hangingPunct="1">
                <a:lnSpc>
                  <a:spcPct val="90000"/>
                </a:lnSpc>
                <a:spcBef>
                  <a:spcPts val="500"/>
                </a:spcBef>
                <a:buFont typeface="Arial" panose="020B0604020202090204"/>
                <a:buChar char="•"/>
                <a:defRPr sz="2400">
                  <a:latin typeface="+mn-lt"/>
                  <a:ea typeface="+mn-ea"/>
                </a:defRPr>
              </a:lvl2pPr>
              <a:lvl3pPr marL="1143000" indent="-228600" defTabSz="914400" eaLnBrk="1" latinLnBrk="0" hangingPunct="1">
                <a:lnSpc>
                  <a:spcPct val="90000"/>
                </a:lnSpc>
                <a:spcBef>
                  <a:spcPts val="500"/>
                </a:spcBef>
                <a:buFont typeface="Arial" panose="020B0604020202090204"/>
                <a:buChar char="•"/>
                <a:defRPr sz="2000">
                  <a:latin typeface="+mn-lt"/>
                  <a:ea typeface="+mn-ea"/>
                </a:defRPr>
              </a:lvl3pPr>
              <a:lvl4pPr marL="1600200" indent="-228600" defTabSz="914400" eaLnBrk="1" latinLnBrk="0" hangingPunct="1">
                <a:lnSpc>
                  <a:spcPct val="90000"/>
                </a:lnSpc>
                <a:spcBef>
                  <a:spcPts val="500"/>
                </a:spcBef>
                <a:buFont typeface="Arial" panose="020B0604020202090204"/>
                <a:buChar char="•"/>
                <a:defRPr sz="1800">
                  <a:latin typeface="+mn-lt"/>
                  <a:ea typeface="+mn-ea"/>
                </a:defRPr>
              </a:lvl4pPr>
              <a:lvl5pPr marL="2057400" indent="-228600" defTabSz="914400" eaLnBrk="1" latinLnBrk="0" hangingPunct="1">
                <a:lnSpc>
                  <a:spcPct val="90000"/>
                </a:lnSpc>
                <a:spcBef>
                  <a:spcPts val="500"/>
                </a:spcBef>
                <a:buFont typeface="Arial" panose="020B0604020202090204"/>
                <a:buChar char="•"/>
                <a:defRPr sz="1800">
                  <a:latin typeface="+mn-lt"/>
                  <a:ea typeface="+mn-ea"/>
                </a:defRPr>
              </a:lvl5pPr>
            </a:lstStyle>
            <a:p>
              <a:pPr marL="0" marR="0" lvl="0" indent="0" algn="ctr" defTabSz="914400" rtl="0" eaLnBrk="1" fontAlgn="auto" latinLnBrk="0" hangingPunct="1">
                <a:lnSpc>
                  <a:spcPct val="100000"/>
                </a:lnSpc>
                <a:spcBef>
                  <a:spcPct val="0"/>
                </a:spcBef>
                <a:spcAft>
                  <a:spcPts val="0"/>
                </a:spcAft>
                <a:buClrTx/>
                <a:buSzTx/>
                <a:buFont typeface="+mj-lt"/>
                <a:buNone/>
                <a:defRPr/>
              </a:pP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规范化阶段</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6" name="文本框 9"/>
            <p:cNvSpPr txBox="1"/>
            <p:nvPr/>
          </p:nvSpPr>
          <p:spPr>
            <a:xfrm>
              <a:off x="7901" y="6755"/>
              <a:ext cx="2287" cy="630"/>
            </a:xfrm>
            <a:prstGeom prst="rect">
              <a:avLst/>
            </a:prstGeom>
            <a:noFill/>
            <a:ln w="12700">
              <a:solidFill>
                <a:schemeClr val="bg1">
                  <a:lumMod val="75000"/>
                </a:schemeClr>
              </a:solidFill>
            </a:ln>
            <a:extLst>
              <a:ext uri="{909E8E84-426E-40DD-AFC4-6F175D3DCCD1}">
                <a14:hiddenFill xmlns:a14="http://schemas.microsoft.com/office/drawing/2010/main">
                  <a:solidFill>
                    <a:schemeClr val="bg1">
                      <a:lumMod val="85000"/>
                    </a:schemeClr>
                  </a:solidFill>
                </a14:hiddenFill>
              </a:ext>
            </a:extLst>
          </p:spPr>
          <p:txBody>
            <a:bodyPr wrap="square">
              <a:spAutoFit/>
            </a:bodyPr>
            <a:lstStyle>
              <a:defPPr>
                <a:defRPr lang="zh-CN"/>
              </a:defPPr>
              <a:lvl1pPr eaLnBrk="1" fontAlgn="auto" hangingPunct="1">
                <a:lnSpc>
                  <a:spcPct val="100000"/>
                </a:lnSpc>
                <a:spcAft>
                  <a:spcPts val="0"/>
                </a:spcAft>
                <a:buFont typeface="+mj-lt"/>
                <a:buNone/>
                <a:defRPr sz="2000">
                  <a:solidFill>
                    <a:schemeClr val="tx1">
                      <a:lumMod val="85000"/>
                      <a:lumOff val="15000"/>
                    </a:schemeClr>
                  </a:solidFill>
                  <a:latin typeface="华文楷体" panose="02010600040101010101" pitchFamily="2" charset="-122"/>
                  <a:ea typeface="华文楷体" panose="02010600040101010101" pitchFamily="2" charset="-122"/>
                </a:defRPr>
              </a:lvl1pPr>
              <a:lvl2pPr marL="685800" indent="-228600" defTabSz="914400" eaLnBrk="1" latinLnBrk="0" hangingPunct="1">
                <a:lnSpc>
                  <a:spcPct val="90000"/>
                </a:lnSpc>
                <a:spcBef>
                  <a:spcPts val="500"/>
                </a:spcBef>
                <a:buFont typeface="Arial" panose="020B0604020202090204"/>
                <a:buChar char="•"/>
                <a:defRPr sz="2400">
                  <a:latin typeface="+mn-lt"/>
                  <a:ea typeface="+mn-ea"/>
                </a:defRPr>
              </a:lvl2pPr>
              <a:lvl3pPr marL="1143000" indent="-228600" defTabSz="914400" eaLnBrk="1" latinLnBrk="0" hangingPunct="1">
                <a:lnSpc>
                  <a:spcPct val="90000"/>
                </a:lnSpc>
                <a:spcBef>
                  <a:spcPts val="500"/>
                </a:spcBef>
                <a:buFont typeface="Arial" panose="020B0604020202090204"/>
                <a:buChar char="•"/>
                <a:defRPr sz="2000">
                  <a:latin typeface="+mn-lt"/>
                  <a:ea typeface="+mn-ea"/>
                </a:defRPr>
              </a:lvl3pPr>
              <a:lvl4pPr marL="1600200" indent="-228600" defTabSz="914400" eaLnBrk="1" latinLnBrk="0" hangingPunct="1">
                <a:lnSpc>
                  <a:spcPct val="90000"/>
                </a:lnSpc>
                <a:spcBef>
                  <a:spcPts val="500"/>
                </a:spcBef>
                <a:buFont typeface="Arial" panose="020B0604020202090204"/>
                <a:buChar char="•"/>
                <a:defRPr sz="1800">
                  <a:latin typeface="+mn-lt"/>
                  <a:ea typeface="+mn-ea"/>
                </a:defRPr>
              </a:lvl4pPr>
              <a:lvl5pPr marL="2057400" indent="-228600" defTabSz="914400" eaLnBrk="1" latinLnBrk="0" hangingPunct="1">
                <a:lnSpc>
                  <a:spcPct val="90000"/>
                </a:lnSpc>
                <a:spcBef>
                  <a:spcPts val="500"/>
                </a:spcBef>
                <a:buFont typeface="Arial" panose="020B0604020202090204"/>
                <a:buChar char="•"/>
                <a:defRPr sz="1800">
                  <a:latin typeface="+mn-lt"/>
                  <a:ea typeface="+mn-ea"/>
                </a:defRPr>
              </a:lvl5pPr>
            </a:lstStyle>
            <a:p>
              <a:pPr marL="0" marR="0" lvl="0" indent="0" algn="ctr" defTabSz="914400" rtl="0" eaLnBrk="1" fontAlgn="auto" latinLnBrk="0" hangingPunct="1">
                <a:lnSpc>
                  <a:spcPct val="100000"/>
                </a:lnSpc>
                <a:spcBef>
                  <a:spcPct val="0"/>
                </a:spcBef>
                <a:spcAft>
                  <a:spcPts val="0"/>
                </a:spcAft>
                <a:buClrTx/>
                <a:buSzTx/>
                <a:buFont typeface="+mj-lt"/>
                <a:buNone/>
                <a:defRPr/>
              </a:pP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执行阶段</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7" name="文本框 9"/>
            <p:cNvSpPr txBox="1"/>
            <p:nvPr/>
          </p:nvSpPr>
          <p:spPr>
            <a:xfrm>
              <a:off x="7901" y="7790"/>
              <a:ext cx="2287" cy="628"/>
            </a:xfrm>
            <a:prstGeom prst="rect">
              <a:avLst/>
            </a:prstGeom>
            <a:noFill/>
            <a:ln w="12700">
              <a:solidFill>
                <a:schemeClr val="bg1">
                  <a:lumMod val="75000"/>
                </a:schemeClr>
              </a:solidFill>
            </a:ln>
            <a:extLst>
              <a:ext uri="{909E8E84-426E-40DD-AFC4-6F175D3DCCD1}">
                <a14:hiddenFill xmlns:a14="http://schemas.microsoft.com/office/drawing/2010/main">
                  <a:solidFill>
                    <a:schemeClr val="bg1">
                      <a:lumMod val="85000"/>
                    </a:schemeClr>
                  </a:solidFill>
                </a14:hiddenFill>
              </a:ext>
            </a:extLst>
          </p:spPr>
          <p:txBody>
            <a:bodyPr wrap="square">
              <a:spAutoFit/>
            </a:bodyPr>
            <a:lstStyle>
              <a:defPPr>
                <a:defRPr lang="zh-CN"/>
              </a:defPPr>
              <a:lvl1pPr eaLnBrk="1" fontAlgn="auto" hangingPunct="1">
                <a:lnSpc>
                  <a:spcPct val="100000"/>
                </a:lnSpc>
                <a:spcAft>
                  <a:spcPts val="0"/>
                </a:spcAft>
                <a:buFont typeface="+mj-lt"/>
                <a:buNone/>
                <a:defRPr sz="2000">
                  <a:solidFill>
                    <a:schemeClr val="tx1">
                      <a:lumMod val="85000"/>
                      <a:lumOff val="15000"/>
                    </a:schemeClr>
                  </a:solidFill>
                  <a:latin typeface="华文楷体" panose="02010600040101010101" pitchFamily="2" charset="-122"/>
                  <a:ea typeface="华文楷体" panose="02010600040101010101" pitchFamily="2" charset="-122"/>
                </a:defRPr>
              </a:lvl1pPr>
              <a:lvl2pPr marL="685800" indent="-228600" defTabSz="914400" eaLnBrk="1" latinLnBrk="0" hangingPunct="1">
                <a:lnSpc>
                  <a:spcPct val="90000"/>
                </a:lnSpc>
                <a:spcBef>
                  <a:spcPts val="500"/>
                </a:spcBef>
                <a:buFont typeface="Arial" panose="020B0604020202090204"/>
                <a:buChar char="•"/>
                <a:defRPr sz="2400">
                  <a:latin typeface="+mn-lt"/>
                  <a:ea typeface="+mn-ea"/>
                </a:defRPr>
              </a:lvl2pPr>
              <a:lvl3pPr marL="1143000" indent="-228600" defTabSz="914400" eaLnBrk="1" latinLnBrk="0" hangingPunct="1">
                <a:lnSpc>
                  <a:spcPct val="90000"/>
                </a:lnSpc>
                <a:spcBef>
                  <a:spcPts val="500"/>
                </a:spcBef>
                <a:buFont typeface="Arial" panose="020B0604020202090204"/>
                <a:buChar char="•"/>
                <a:defRPr sz="2000">
                  <a:latin typeface="+mn-lt"/>
                  <a:ea typeface="+mn-ea"/>
                </a:defRPr>
              </a:lvl3pPr>
              <a:lvl4pPr marL="1600200" indent="-228600" defTabSz="914400" eaLnBrk="1" latinLnBrk="0" hangingPunct="1">
                <a:lnSpc>
                  <a:spcPct val="90000"/>
                </a:lnSpc>
                <a:spcBef>
                  <a:spcPts val="500"/>
                </a:spcBef>
                <a:buFont typeface="Arial" panose="020B0604020202090204"/>
                <a:buChar char="•"/>
                <a:defRPr sz="1800">
                  <a:latin typeface="+mn-lt"/>
                  <a:ea typeface="+mn-ea"/>
                </a:defRPr>
              </a:lvl4pPr>
              <a:lvl5pPr marL="2057400" indent="-228600" defTabSz="914400" eaLnBrk="1" latinLnBrk="0" hangingPunct="1">
                <a:lnSpc>
                  <a:spcPct val="90000"/>
                </a:lnSpc>
                <a:spcBef>
                  <a:spcPts val="500"/>
                </a:spcBef>
                <a:buFont typeface="Arial" panose="020B0604020202090204"/>
                <a:buChar char="•"/>
                <a:defRPr sz="1800">
                  <a:latin typeface="+mn-lt"/>
                  <a:ea typeface="+mn-ea"/>
                </a:defRPr>
              </a:lvl5pPr>
            </a:lstStyle>
            <a:p>
              <a:pPr marL="0" marR="0" lvl="0" indent="0" algn="ctr" defTabSz="914400" rtl="0" eaLnBrk="1" fontAlgn="auto" latinLnBrk="0" hangingPunct="1">
                <a:lnSpc>
                  <a:spcPct val="100000"/>
                </a:lnSpc>
                <a:spcBef>
                  <a:spcPct val="0"/>
                </a:spcBef>
                <a:spcAft>
                  <a:spcPts val="0"/>
                </a:spcAft>
                <a:buClrTx/>
                <a:buSzTx/>
                <a:buFont typeface="+mj-lt"/>
                <a:buNone/>
                <a:defRPr/>
              </a:pP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中止阶段</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9" name="下箭头 8"/>
            <p:cNvSpPr/>
            <p:nvPr/>
          </p:nvSpPr>
          <p:spPr>
            <a:xfrm>
              <a:off x="9016" y="4180"/>
              <a:ext cx="457" cy="408"/>
            </a:xfrm>
            <a:prstGeom prst="downArrow">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 name="下箭头 9"/>
            <p:cNvSpPr/>
            <p:nvPr/>
          </p:nvSpPr>
          <p:spPr>
            <a:xfrm>
              <a:off x="9016" y="5215"/>
              <a:ext cx="457" cy="410"/>
            </a:xfrm>
            <a:prstGeom prst="downArrow">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1" name="下箭头 10"/>
            <p:cNvSpPr/>
            <p:nvPr/>
          </p:nvSpPr>
          <p:spPr>
            <a:xfrm>
              <a:off x="9016" y="6253"/>
              <a:ext cx="457" cy="383"/>
            </a:xfrm>
            <a:prstGeom prst="downArrow">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2" name="下箭头 11"/>
            <p:cNvSpPr/>
            <p:nvPr/>
          </p:nvSpPr>
          <p:spPr>
            <a:xfrm>
              <a:off x="9016" y="7383"/>
              <a:ext cx="457" cy="408"/>
            </a:xfrm>
            <a:prstGeom prst="downArrow">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7901" name="文本框 9"/>
            <p:cNvSpPr txBox="1"/>
            <p:nvPr/>
          </p:nvSpPr>
          <p:spPr>
            <a:xfrm>
              <a:off x="10761" y="3552"/>
              <a:ext cx="5087" cy="628"/>
            </a:xfrm>
            <a:prstGeom prst="rect">
              <a:avLst/>
            </a:prstGeom>
            <a:noFill/>
            <a:ln w="12700">
              <a:noFill/>
            </a:ln>
          </p:spPr>
          <p:txBody>
            <a:bodyPr anchor="t">
              <a:spAutoFit/>
            </a:bodyPr>
            <a:p>
              <a:pPr indent="0">
                <a:buFont typeface="+mj-lt"/>
                <a:buNone/>
              </a:pPr>
              <a:r>
                <a:rPr lang="zh-CN" altLang="en-US" sz="2000" dirty="0">
                  <a:solidFill>
                    <a:srgbClr val="262626"/>
                  </a:solidFill>
                  <a:latin typeface="华文楷体" panose="02010600040101010101" pitchFamily="2" charset="-122"/>
                  <a:ea typeface="华文楷体" panose="02010600040101010101" pitchFamily="2" charset="-122"/>
                </a:rPr>
                <a:t>初始阶段，成员相互认识。</a:t>
              </a:r>
              <a:endParaRPr lang="zh-CN" altLang="en-US" sz="2000" dirty="0">
                <a:solidFill>
                  <a:srgbClr val="262626"/>
                </a:solidFill>
                <a:latin typeface="华文楷体" panose="02010600040101010101" pitchFamily="2" charset="-122"/>
                <a:ea typeface="华文楷体" panose="02010600040101010101" pitchFamily="2" charset="-122"/>
              </a:endParaRPr>
            </a:p>
          </p:txBody>
        </p:sp>
        <p:sp>
          <p:nvSpPr>
            <p:cNvPr id="37902" name="文本框 9"/>
            <p:cNvSpPr txBox="1"/>
            <p:nvPr/>
          </p:nvSpPr>
          <p:spPr>
            <a:xfrm>
              <a:off x="10761" y="4587"/>
              <a:ext cx="5487" cy="628"/>
            </a:xfrm>
            <a:prstGeom prst="rect">
              <a:avLst/>
            </a:prstGeom>
            <a:noFill/>
            <a:ln w="12700">
              <a:noFill/>
            </a:ln>
          </p:spPr>
          <p:txBody>
            <a:bodyPr anchor="t">
              <a:spAutoFit/>
            </a:bodyPr>
            <a:p>
              <a:pPr indent="0">
                <a:buFont typeface="+mj-lt"/>
                <a:buNone/>
              </a:pPr>
              <a:r>
                <a:rPr lang="zh-CN" altLang="en-US" sz="2000" b="1" u="sng" dirty="0">
                  <a:solidFill>
                    <a:srgbClr val="262626"/>
                  </a:solidFill>
                  <a:latin typeface="华文楷体" panose="02010600040101010101" pitchFamily="2" charset="-122"/>
                  <a:ea typeface="华文楷体" panose="02010600040101010101" pitchFamily="2" charset="-122"/>
                </a:rPr>
                <a:t>各个成员应该扮演什么角色</a:t>
              </a:r>
              <a:r>
                <a:rPr lang="zh-CN" altLang="en-US" sz="2000" dirty="0">
                  <a:solidFill>
                    <a:srgbClr val="262626"/>
                  </a:solidFill>
                  <a:latin typeface="华文楷体" panose="02010600040101010101" pitchFamily="2" charset="-122"/>
                  <a:ea typeface="华文楷体" panose="02010600040101010101" pitchFamily="2" charset="-122"/>
                </a:rPr>
                <a:t>。</a:t>
              </a:r>
              <a:endParaRPr lang="zh-CN" altLang="en-US" sz="2000" dirty="0">
                <a:solidFill>
                  <a:srgbClr val="262626"/>
                </a:solidFill>
                <a:latin typeface="华文楷体" panose="02010600040101010101" pitchFamily="2" charset="-122"/>
                <a:ea typeface="华文楷体" panose="02010600040101010101" pitchFamily="2" charset="-122"/>
              </a:endParaRPr>
            </a:p>
          </p:txBody>
        </p:sp>
        <p:sp>
          <p:nvSpPr>
            <p:cNvPr id="15" name="文本框 9"/>
            <p:cNvSpPr txBox="1"/>
            <p:nvPr/>
          </p:nvSpPr>
          <p:spPr>
            <a:xfrm>
              <a:off x="10761" y="5625"/>
              <a:ext cx="3926" cy="630"/>
            </a:xfrm>
            <a:prstGeom prst="rect">
              <a:avLst/>
            </a:prstGeom>
            <a:noFill/>
            <a:ln w="9525">
              <a:noFill/>
            </a:ln>
            <a:extLst>
              <a:ext uri="{909E8E84-426E-40DD-AFC4-6F175D3DCCD1}">
                <a14:hiddenFill xmlns:a14="http://schemas.microsoft.com/office/drawing/2010/main">
                  <a:solidFill>
                    <a:schemeClr val="bg1">
                      <a:lumMod val="85000"/>
                    </a:schemeClr>
                  </a:solidFill>
                </a14:hiddenFill>
              </a:ext>
            </a:extLst>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zh-CN" altLang="en-US" sz="2000" b="1" i="0" u="sng"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群体</a:t>
              </a:r>
              <a:r>
                <a:rPr kumimoji="0" lang="zh-CN" altLang="en-US" sz="2000" b="1" i="0" u="sng"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表现出凝聚力</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37904" name="文本框 9"/>
            <p:cNvSpPr txBox="1"/>
            <p:nvPr/>
          </p:nvSpPr>
          <p:spPr>
            <a:xfrm>
              <a:off x="10761" y="6755"/>
              <a:ext cx="5087" cy="628"/>
            </a:xfrm>
            <a:prstGeom prst="rect">
              <a:avLst/>
            </a:prstGeom>
            <a:noFill/>
            <a:ln w="12700">
              <a:noFill/>
            </a:ln>
          </p:spPr>
          <p:txBody>
            <a:bodyPr anchor="t">
              <a:spAutoFit/>
            </a:bodyPr>
            <a:p>
              <a:pPr indent="0">
                <a:buFont typeface="+mj-lt"/>
                <a:buNone/>
              </a:pPr>
              <a:r>
                <a:rPr lang="zh-CN" altLang="en-US" sz="2000" dirty="0">
                  <a:solidFill>
                    <a:srgbClr val="262626"/>
                  </a:solidFill>
                  <a:latin typeface="华文楷体" panose="02010600040101010101" pitchFamily="2" charset="-122"/>
                  <a:ea typeface="华文楷体" panose="02010600040101010101" pitchFamily="2" charset="-122"/>
                </a:rPr>
                <a:t>完成大部分实质性的工作。</a:t>
              </a:r>
              <a:endParaRPr lang="zh-CN" altLang="en-US" sz="2000" dirty="0">
                <a:solidFill>
                  <a:srgbClr val="262626"/>
                </a:solidFill>
                <a:latin typeface="华文楷体" panose="02010600040101010101" pitchFamily="2" charset="-122"/>
                <a:ea typeface="华文楷体" panose="02010600040101010101" pitchFamily="2" charset="-122"/>
              </a:endParaRPr>
            </a:p>
          </p:txBody>
        </p:sp>
        <p:sp>
          <p:nvSpPr>
            <p:cNvPr id="37905" name="文本框 9"/>
            <p:cNvSpPr txBox="1"/>
            <p:nvPr/>
          </p:nvSpPr>
          <p:spPr>
            <a:xfrm>
              <a:off x="10761" y="7790"/>
              <a:ext cx="6687" cy="628"/>
            </a:xfrm>
            <a:prstGeom prst="rect">
              <a:avLst/>
            </a:prstGeom>
            <a:noFill/>
            <a:ln w="12700">
              <a:noFill/>
            </a:ln>
          </p:spPr>
          <p:txBody>
            <a:bodyPr anchor="t">
              <a:spAutoFit/>
            </a:bodyPr>
            <a:p>
              <a:pPr indent="0">
                <a:buFont typeface="+mj-lt"/>
                <a:buNone/>
              </a:pPr>
              <a:r>
                <a:rPr lang="zh-CN" altLang="en-US" sz="2000" dirty="0">
                  <a:solidFill>
                    <a:srgbClr val="262626"/>
                  </a:solidFill>
                  <a:latin typeface="华文楷体" panose="02010600040101010101" pitchFamily="2" charset="-122"/>
                  <a:ea typeface="华文楷体" panose="02010600040101010101" pitchFamily="2" charset="-122"/>
                </a:rPr>
                <a:t>集体目标已实现，开始做解散准备。</a:t>
              </a:r>
              <a:endParaRPr lang="zh-CN" altLang="en-US" sz="2000" dirty="0">
                <a:solidFill>
                  <a:srgbClr val="262626"/>
                </a:solidFill>
                <a:latin typeface="华文楷体" panose="02010600040101010101" pitchFamily="2" charset="-122"/>
                <a:ea typeface="华文楷体" panose="02010600040101010101" pitchFamily="2" charset="-122"/>
              </a:endParaRPr>
            </a:p>
          </p:txBody>
        </p:sp>
      </p:grpSp>
      <p:sp>
        <p:nvSpPr>
          <p:cNvPr id="19" name="文本框 9"/>
          <p:cNvSpPr txBox="1"/>
          <p:nvPr/>
        </p:nvSpPr>
        <p:spPr>
          <a:xfrm>
            <a:off x="1758950" y="2205038"/>
            <a:ext cx="6338888" cy="40005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描述的是一个</a:t>
            </a:r>
            <a:r>
              <a:rPr kumimoji="0" lang="zh-CN" altLang="en-US" sz="2000" b="0" i="0" u="sng"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从不熟悉到熟悉，从松散到紧密的过程</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grpSp>
        <p:nvGrpSpPr>
          <p:cNvPr id="37907" name="组合 19"/>
          <p:cNvGrpSpPr/>
          <p:nvPr/>
        </p:nvGrpSpPr>
        <p:grpSpPr>
          <a:xfrm>
            <a:off x="7037388" y="31750"/>
            <a:ext cx="5154612" cy="1912938"/>
            <a:chOff x="0" y="1808278"/>
            <a:chExt cx="7049838" cy="2491339"/>
          </a:xfrm>
        </p:grpSpPr>
        <p:grpSp>
          <p:nvGrpSpPr>
            <p:cNvPr id="37908" name="组合 20"/>
            <p:cNvGrpSpPr/>
            <p:nvPr/>
          </p:nvGrpSpPr>
          <p:grpSpPr>
            <a:xfrm>
              <a:off x="0" y="1808278"/>
              <a:ext cx="4261915" cy="2090737"/>
              <a:chOff x="2369516" y="1283591"/>
              <a:chExt cx="4261915" cy="2090737"/>
            </a:xfrm>
          </p:grpSpPr>
          <p:sp>
            <p:nvSpPr>
              <p:cNvPr id="28" name="圆角矩形 7"/>
              <p:cNvSpPr/>
              <p:nvPr/>
            </p:nvSpPr>
            <p:spPr bwMode="auto">
              <a:xfrm>
                <a:off x="2369516" y="2227081"/>
                <a:ext cx="1773487" cy="378898"/>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fontAlgn="auto">
                  <a:spcAft>
                    <a:spcPts val="0"/>
                  </a:spcAft>
                  <a:buClrTx/>
                  <a:buSzTx/>
                  <a:buFontTx/>
                  <a:defRPr/>
                </a:pPr>
                <a:r>
                  <a:rPr lang="zh-CN" altLang="en-US" sz="140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sym typeface="+mn-ea"/>
                  </a:rPr>
                  <a:t>群体概述</a:t>
                </a:r>
                <a:endParaRPr lang="zh-CN" altLang="en-US" sz="140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sym typeface="+mn-ea"/>
                </a:endParaRPr>
              </a:p>
            </p:txBody>
          </p:sp>
          <p:grpSp>
            <p:nvGrpSpPr>
              <p:cNvPr id="37910" name="组合 5"/>
              <p:cNvGrpSpPr/>
              <p:nvPr/>
            </p:nvGrpSpPr>
            <p:grpSpPr>
              <a:xfrm>
                <a:off x="4143003" y="1283591"/>
                <a:ext cx="2488428" cy="2090737"/>
                <a:chOff x="5778559" y="1085215"/>
                <a:chExt cx="3671511" cy="2090420"/>
              </a:xfrm>
            </p:grpSpPr>
            <p:cxnSp>
              <p:nvCxnSpPr>
                <p:cNvPr id="37911" name="直接箭头连接符 33"/>
                <p:cNvCxnSpPr/>
                <p:nvPr/>
              </p:nvCxnSpPr>
              <p:spPr>
                <a:xfrm rot="-5400000">
                  <a:off x="6313988" y="1693791"/>
                  <a:ext cx="0" cy="341536"/>
                </a:xfrm>
                <a:prstGeom prst="straightConnector1">
                  <a:avLst/>
                </a:prstGeom>
                <a:ln w="6350" cap="flat" cmpd="sng">
                  <a:solidFill>
                    <a:srgbClr val="0D0D0D"/>
                  </a:solidFill>
                  <a:prstDash val="solid"/>
                  <a:bevel/>
                  <a:headEnd type="none" w="med" len="med"/>
                  <a:tailEnd type="arrow" w="med" len="med"/>
                </a:ln>
              </p:spPr>
            </p:cxnSp>
            <p:sp>
              <p:nvSpPr>
                <p:cNvPr id="31" name="直接连接符 31"/>
                <p:cNvSpPr>
                  <a:spLocks noChangeShapeType="1"/>
                </p:cNvSpPr>
                <p:nvPr/>
              </p:nvSpPr>
              <p:spPr bwMode="auto">
                <a:xfrm rot="16200000" flipV="1">
                  <a:off x="5263180" y="2092236"/>
                  <a:ext cx="1761858" cy="1778"/>
                </a:xfrm>
                <a:prstGeom prst="line">
                  <a:avLst/>
                </a:prstGeom>
                <a:noFill/>
                <a:ln w="6350">
                  <a:solidFill>
                    <a:schemeClr val="tx1">
                      <a:lumMod val="95000"/>
                      <a:lumOff val="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cxnSp>
              <p:nvCxnSpPr>
                <p:cNvPr id="37913" name="直接箭头连接符 33"/>
                <p:cNvCxnSpPr/>
                <p:nvPr/>
              </p:nvCxnSpPr>
              <p:spPr>
                <a:xfrm rot="-5400000">
                  <a:off x="6313984" y="2822658"/>
                  <a:ext cx="0" cy="305959"/>
                </a:xfrm>
                <a:prstGeom prst="straightConnector1">
                  <a:avLst/>
                </a:prstGeom>
                <a:ln w="6350" cap="flat" cmpd="sng">
                  <a:solidFill>
                    <a:srgbClr val="0D0D0D"/>
                  </a:solidFill>
                  <a:prstDash val="solid"/>
                  <a:bevel/>
                  <a:headEnd type="none" w="med" len="med"/>
                  <a:tailEnd type="arrow" w="med" len="med"/>
                </a:ln>
              </p:spPr>
            </p:cxnSp>
            <p:cxnSp>
              <p:nvCxnSpPr>
                <p:cNvPr id="37914" name="直接箭头连接符 32"/>
                <p:cNvCxnSpPr/>
                <p:nvPr/>
              </p:nvCxnSpPr>
              <p:spPr>
                <a:xfrm rot="-5400000">
                  <a:off x="6315763" y="2254419"/>
                  <a:ext cx="0" cy="305959"/>
                </a:xfrm>
                <a:prstGeom prst="straightConnector1">
                  <a:avLst/>
                </a:prstGeom>
                <a:ln w="6350" cap="flat" cmpd="sng">
                  <a:solidFill>
                    <a:srgbClr val="0D0D0D"/>
                  </a:solidFill>
                  <a:prstDash val="solid"/>
                  <a:bevel/>
                  <a:headEnd type="none" w="med" len="med"/>
                  <a:tailEnd type="arrow" w="med" len="med"/>
                </a:ln>
              </p:spPr>
            </p:cxnSp>
            <p:cxnSp>
              <p:nvCxnSpPr>
                <p:cNvPr id="34" name="直接连接符 33"/>
                <p:cNvCxnSpPr/>
                <p:nvPr/>
              </p:nvCxnSpPr>
              <p:spPr>
                <a:xfrm>
                  <a:off x="5778559" y="2194709"/>
                  <a:ext cx="321969" cy="0"/>
                </a:xfrm>
                <a:prstGeom prst="line">
                  <a:avLst/>
                </a:prstGeom>
                <a:noFill/>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5" name="圆角矩形 21"/>
                <p:cNvSpPr/>
                <p:nvPr/>
              </p:nvSpPr>
              <p:spPr>
                <a:xfrm>
                  <a:off x="6466968" y="1639168"/>
                  <a:ext cx="2981324" cy="401577"/>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群体的类型</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36" name="圆角矩形 23"/>
                <p:cNvSpPr/>
                <p:nvPr/>
              </p:nvSpPr>
              <p:spPr>
                <a:xfrm>
                  <a:off x="6466968" y="2194709"/>
                  <a:ext cx="2983102" cy="401577"/>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群体的作用</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37" name="圆角矩形 24"/>
                <p:cNvSpPr/>
                <p:nvPr/>
              </p:nvSpPr>
              <p:spPr>
                <a:xfrm>
                  <a:off x="6466968" y="2775646"/>
                  <a:ext cx="2977766" cy="399989"/>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fontAlgn="auto">
                    <a:spcAft>
                      <a:spcPts val="0"/>
                    </a:spcAft>
                    <a:buClrTx/>
                    <a:buSzTx/>
                    <a:buFontTx/>
                    <a:defRPr/>
                  </a:pPr>
                  <a:r>
                    <a:rPr lang="zh-CN" altLang="en-US" sz="140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sym typeface="+mn-ea"/>
                    </a:rPr>
                    <a:t>群体发展阶段</a:t>
                  </a:r>
                  <a:endParaRPr lang="zh-CN" altLang="en-US" sz="140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sym typeface="+mn-ea"/>
                  </a:endParaRPr>
                </a:p>
              </p:txBody>
            </p:sp>
            <p:sp>
              <p:nvSpPr>
                <p:cNvPr id="38" name="圆角矩形 1"/>
                <p:cNvSpPr/>
                <p:nvPr/>
              </p:nvSpPr>
              <p:spPr>
                <a:xfrm>
                  <a:off x="6466968" y="1085215"/>
                  <a:ext cx="2979544" cy="399989"/>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群体的含义</a:t>
                  </a:r>
                  <a:endParaRPr kumimoji="0" lang="zh-CN" altLang="en-US" sz="14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37920" name="直接箭头连接符 33"/>
                <p:cNvCxnSpPr/>
                <p:nvPr/>
              </p:nvCxnSpPr>
              <p:spPr>
                <a:xfrm rot="-5400000">
                  <a:off x="6314878" y="1070860"/>
                  <a:ext cx="0" cy="428698"/>
                </a:xfrm>
                <a:prstGeom prst="straightConnector1">
                  <a:avLst/>
                </a:prstGeom>
                <a:ln w="6350" cap="flat" cmpd="sng">
                  <a:solidFill>
                    <a:srgbClr val="0D0D0D"/>
                  </a:solidFill>
                  <a:prstDash val="solid"/>
                  <a:bevel/>
                  <a:headEnd type="none" w="med" len="med"/>
                  <a:tailEnd type="arrow" w="med" len="med"/>
                </a:ln>
              </p:spPr>
            </p:cxnSp>
          </p:grpSp>
        </p:grpSp>
        <p:grpSp>
          <p:nvGrpSpPr>
            <p:cNvPr id="37921" name="组合 41"/>
            <p:cNvGrpSpPr/>
            <p:nvPr/>
          </p:nvGrpSpPr>
          <p:grpSpPr>
            <a:xfrm>
              <a:off x="4362807" y="3040793"/>
              <a:ext cx="2687031" cy="1258824"/>
              <a:chOff x="5600570" y="2717928"/>
              <a:chExt cx="3201480" cy="1435906"/>
            </a:xfrm>
          </p:grpSpPr>
          <p:cxnSp>
            <p:nvCxnSpPr>
              <p:cNvPr id="24" name="曲线连接符 6"/>
              <p:cNvCxnSpPr>
                <a:endCxn id="25" idx="1"/>
              </p:cNvCxnSpPr>
              <p:nvPr/>
            </p:nvCxnSpPr>
            <p:spPr>
              <a:xfrm flipV="1">
                <a:off x="5600570" y="2896255"/>
                <a:ext cx="494784" cy="601855"/>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圆角矩形 7"/>
              <p:cNvSpPr/>
              <p:nvPr/>
            </p:nvSpPr>
            <p:spPr>
              <a:xfrm>
                <a:off x="6095180" y="2717928"/>
                <a:ext cx="2705869" cy="35658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fontAlgn="auto">
                  <a:spcAft>
                    <a:spcPts val="0"/>
                  </a:spcAft>
                  <a:buClrTx/>
                  <a:buSzTx/>
                  <a:buFontTx/>
                  <a:defRPr/>
                </a:pPr>
                <a:r>
                  <a:rPr lang="zh-CN" altLang="en-US" sz="140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sym typeface="+mn-ea"/>
                  </a:rPr>
                  <a:t>五阶段模型</a:t>
                </a:r>
                <a:endParaRPr lang="zh-CN" altLang="en-US" sz="140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sym typeface="+mn-ea"/>
                </a:endParaRPr>
              </a:p>
            </p:txBody>
          </p:sp>
          <p:sp>
            <p:nvSpPr>
              <p:cNvPr id="26" name="圆角矩形 11"/>
              <p:cNvSpPr/>
              <p:nvPr/>
            </p:nvSpPr>
            <p:spPr>
              <a:xfrm>
                <a:off x="6121185" y="3797179"/>
                <a:ext cx="2680865" cy="356655"/>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间断</a:t>
                </a:r>
                <a:r>
                  <a:rPr kumimoji="0" lang="en-US" altLang="zh-CN"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a:t>
                </a:r>
                <a:r>
                  <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平衡模型</a:t>
                </a:r>
                <a:endParaRPr kumimoji="0" lang="zh-CN" altLang="en-US" sz="14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27" name="曲线连接符 12"/>
              <p:cNvCxnSpPr>
                <a:endCxn id="26" idx="1"/>
              </p:cNvCxnSpPr>
              <p:nvPr/>
            </p:nvCxnSpPr>
            <p:spPr>
              <a:xfrm>
                <a:off x="5600570" y="3498110"/>
                <a:ext cx="520615" cy="477397"/>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37926" name="文本框 9"/>
            <p:cNvSpPr txBox="1"/>
            <p:nvPr/>
          </p:nvSpPr>
          <p:spPr>
            <a:xfrm>
              <a:off x="2609390" y="3899507"/>
              <a:ext cx="1438627" cy="307777"/>
            </a:xfrm>
            <a:prstGeom prst="rect">
              <a:avLst/>
            </a:prstGeom>
            <a:noFill/>
            <a:ln w="12700">
              <a:noFill/>
            </a:ln>
          </p:spPr>
          <p:txBody>
            <a:bodyPr anchor="t">
              <a:spAutoFit/>
            </a:bodyPr>
            <a:p>
              <a:pPr indent="0">
                <a:buFont typeface="+mj-lt"/>
                <a:buNone/>
              </a:pPr>
              <a:r>
                <a:rPr lang="en-US" altLang="zh-CN" sz="1400" b="1" u="sng" dirty="0">
                  <a:solidFill>
                    <a:srgbClr val="262626"/>
                  </a:solidFill>
                  <a:latin typeface="华文楷体" panose="02010600040101010101" pitchFamily="2" charset="-122"/>
                  <a:ea typeface="华文楷体" panose="02010600040101010101" pitchFamily="2" charset="-122"/>
                </a:rPr>
                <a:t>[</a:t>
              </a:r>
              <a:r>
                <a:rPr lang="zh-CN" altLang="en-US" sz="1400" b="1" u="sng" dirty="0">
                  <a:solidFill>
                    <a:srgbClr val="262626"/>
                  </a:solidFill>
                  <a:latin typeface="华文楷体" panose="02010600040101010101" pitchFamily="2" charset="-122"/>
                  <a:ea typeface="华文楷体" panose="02010600040101010101" pitchFamily="2" charset="-122"/>
                </a:rPr>
                <a:t>研究模型</a:t>
              </a:r>
              <a:r>
                <a:rPr lang="en-US" altLang="zh-CN" sz="1400" b="1" u="sng" dirty="0">
                  <a:solidFill>
                    <a:srgbClr val="262626"/>
                  </a:solidFill>
                  <a:latin typeface="华文楷体" panose="02010600040101010101" pitchFamily="2" charset="-122"/>
                  <a:ea typeface="华文楷体" panose="02010600040101010101" pitchFamily="2" charset="-122"/>
                </a:rPr>
                <a:t>]</a:t>
              </a:r>
              <a:endParaRPr lang="zh-CN" altLang="en-US" sz="1400" b="1" u="sng" dirty="0">
                <a:solidFill>
                  <a:srgbClr val="262626"/>
                </a:solidFill>
                <a:latin typeface="华文楷体" panose="02010600040101010101" pitchFamily="2" charset="-122"/>
                <a:ea typeface="华文楷体" panose="02010600040101010101" pitchFamily="2" charset="-122"/>
              </a:endParaRPr>
            </a:p>
          </p:txBody>
        </p:sp>
      </p:grpSp>
      <p:sp>
        <p:nvSpPr>
          <p:cNvPr id="14"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3600" b="0"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3.1.4 </a:t>
            </a:r>
            <a:r>
              <a:rPr kumimoji="0" lang="zh-CN" altLang="en-US" sz="3600" b="0"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群体发展阶段</a:t>
            </a:r>
            <a:br>
              <a:rPr kumimoji="0" lang="zh-CN" altLang="en-US" sz="3600" b="1"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j-cs"/>
              </a:rPr>
            </a:br>
            <a:endParaRPr kumimoji="0" lang="zh-CN" altLang="en-US" sz="3600" b="1"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j-cs"/>
            </a:endParaRPr>
          </a:p>
        </p:txBody>
      </p:sp>
      <p:sp>
        <p:nvSpPr>
          <p:cNvPr id="2" name="文本框 1"/>
          <p:cNvSpPr txBox="1"/>
          <p:nvPr/>
        </p:nvSpPr>
        <p:spPr>
          <a:xfrm>
            <a:off x="-50165" y="-29210"/>
            <a:ext cx="4552950" cy="368300"/>
          </a:xfrm>
          <a:prstGeom prst="rect">
            <a:avLst/>
          </a:prstGeom>
          <a:noFill/>
        </p:spPr>
        <p:txBody>
          <a:bodyPr wrap="square" rtlCol="0" anchor="t">
            <a:spAutoFit/>
          </a:bodyPr>
          <a:p>
            <a:r>
              <a:rPr lang="zh-CN" altLang="en-US"/>
              <a:t>3.1.4.1群体发展的五阶段模型</a:t>
            </a:r>
            <a:endParaRPr lang="zh-CN" alt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 name="文本框 9"/>
          <p:cNvSpPr txBox="1"/>
          <p:nvPr/>
        </p:nvSpPr>
        <p:spPr>
          <a:xfrm>
            <a:off x="8164195" y="1885633"/>
            <a:ext cx="2216150" cy="398463"/>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zh-CN" altLang="en-US" sz="2000" b="0"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选择</a:t>
            </a:r>
            <a:r>
              <a:rPr kumimoji="0" lang="zh-CN" altLang="en-US" sz="2000" b="0"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rPr>
              <a:t>】</a:t>
            </a:r>
            <a:r>
              <a:rPr kumimoji="0" lang="en-US" altLang="zh-CN" sz="2000" b="0" i="0" u="none" strike="noStrike" kern="1200" cap="none" spc="0" normalizeH="0" baseline="0" noProof="0">
                <a:ln>
                  <a:noFill/>
                </a:ln>
                <a:solidFill>
                  <a:srgbClr val="FF0000"/>
                </a:solidFill>
                <a:effectLst/>
                <a:uLnTx/>
                <a:uFillTx/>
                <a:latin typeface="+mn-lt"/>
                <a:ea typeface="+mn-ea"/>
                <a:cs typeface="+mn-cs"/>
                <a:sym typeface="+mn-ea"/>
              </a:rPr>
              <a:t>★★★★</a:t>
            </a:r>
            <a:endParaRPr kumimoji="0" lang="zh-CN" altLang="en-US" sz="2000" b="0"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endParaRPr>
          </a:p>
        </p:txBody>
      </p:sp>
      <p:grpSp>
        <p:nvGrpSpPr>
          <p:cNvPr id="38935" name="组合 15"/>
          <p:cNvGrpSpPr/>
          <p:nvPr/>
        </p:nvGrpSpPr>
        <p:grpSpPr>
          <a:xfrm>
            <a:off x="2566353" y="1966278"/>
            <a:ext cx="5935662" cy="3094037"/>
            <a:chOff x="8101" y="3547"/>
            <a:chExt cx="9347" cy="4871"/>
          </a:xfrm>
        </p:grpSpPr>
        <p:sp>
          <p:nvSpPr>
            <p:cNvPr id="36" name="文本框 9"/>
            <p:cNvSpPr txBox="1"/>
            <p:nvPr/>
          </p:nvSpPr>
          <p:spPr>
            <a:xfrm>
              <a:off x="8301" y="3547"/>
              <a:ext cx="2081" cy="632"/>
            </a:xfrm>
            <a:prstGeom prst="rect">
              <a:avLst/>
            </a:prstGeom>
            <a:noFill/>
            <a:ln w="12700">
              <a:solidFill>
                <a:schemeClr val="bg1">
                  <a:lumMod val="75000"/>
                </a:schemeClr>
              </a:solidFill>
            </a:ln>
            <a:extLst>
              <a:ext uri="{909E8E84-426E-40DD-AFC4-6F175D3DCCD1}">
                <a14:hiddenFill xmlns:a14="http://schemas.microsoft.com/office/drawing/2010/main">
                  <a:solidFill>
                    <a:schemeClr val="bg1">
                      <a:lumMod val="85000"/>
                    </a:schemeClr>
                  </a:solidFill>
                </a14:hiddenFill>
              </a:ext>
            </a:extLst>
          </p:spPr>
          <p:txBody>
            <a:bodyPr wrap="square">
              <a:spAutoFit/>
            </a:bodyPr>
            <a:lstStyle>
              <a:defPPr>
                <a:defRPr lang="zh-CN"/>
              </a:defPPr>
              <a:lvl1pPr eaLnBrk="1" fontAlgn="auto" hangingPunct="1">
                <a:lnSpc>
                  <a:spcPct val="100000"/>
                </a:lnSpc>
                <a:spcAft>
                  <a:spcPts val="0"/>
                </a:spcAft>
                <a:buFont typeface="+mj-lt"/>
                <a:buNone/>
                <a:defRPr sz="2000">
                  <a:solidFill>
                    <a:schemeClr val="tx1">
                      <a:lumMod val="85000"/>
                      <a:lumOff val="15000"/>
                    </a:schemeClr>
                  </a:solidFill>
                  <a:latin typeface="华文楷体" panose="02010600040101010101" pitchFamily="2" charset="-122"/>
                  <a:ea typeface="华文楷体" panose="02010600040101010101" pitchFamily="2" charset="-122"/>
                </a:defRPr>
              </a:lvl1pPr>
              <a:lvl2pPr marL="685800" indent="-228600" defTabSz="914400" eaLnBrk="1" latinLnBrk="0" hangingPunct="1">
                <a:lnSpc>
                  <a:spcPct val="90000"/>
                </a:lnSpc>
                <a:spcBef>
                  <a:spcPts val="500"/>
                </a:spcBef>
                <a:buFont typeface="Arial" panose="020B0604020202090204"/>
                <a:buChar char="•"/>
                <a:defRPr sz="2400">
                  <a:latin typeface="+mn-lt"/>
                  <a:ea typeface="+mn-ea"/>
                </a:defRPr>
              </a:lvl2pPr>
              <a:lvl3pPr marL="1143000" indent="-228600" defTabSz="914400" eaLnBrk="1" latinLnBrk="0" hangingPunct="1">
                <a:lnSpc>
                  <a:spcPct val="90000"/>
                </a:lnSpc>
                <a:spcBef>
                  <a:spcPts val="500"/>
                </a:spcBef>
                <a:buFont typeface="Arial" panose="020B0604020202090204"/>
                <a:buChar char="•"/>
                <a:defRPr sz="2000">
                  <a:latin typeface="+mn-lt"/>
                  <a:ea typeface="+mn-ea"/>
                </a:defRPr>
              </a:lvl3pPr>
              <a:lvl4pPr marL="1600200" indent="-228600" defTabSz="914400" eaLnBrk="1" latinLnBrk="0" hangingPunct="1">
                <a:lnSpc>
                  <a:spcPct val="90000"/>
                </a:lnSpc>
                <a:spcBef>
                  <a:spcPts val="500"/>
                </a:spcBef>
                <a:buFont typeface="Arial" panose="020B0604020202090204"/>
                <a:buChar char="•"/>
                <a:defRPr sz="1800">
                  <a:latin typeface="+mn-lt"/>
                  <a:ea typeface="+mn-ea"/>
                </a:defRPr>
              </a:lvl4pPr>
              <a:lvl5pPr marL="2057400" indent="-228600" defTabSz="914400" eaLnBrk="1" latinLnBrk="0" hangingPunct="1">
                <a:lnSpc>
                  <a:spcPct val="90000"/>
                </a:lnSpc>
                <a:spcBef>
                  <a:spcPts val="500"/>
                </a:spcBef>
                <a:buFont typeface="Arial" panose="020B0604020202090204"/>
                <a:buChar char="•"/>
                <a:defRPr sz="1800">
                  <a:latin typeface="+mn-lt"/>
                  <a:ea typeface="+mn-ea"/>
                </a:defRPr>
              </a:lvl5pPr>
            </a:lstStyle>
            <a:p>
              <a:pPr marL="0" marR="0" lvl="0" indent="0" algn="l" defTabSz="914400" rtl="0" eaLnBrk="1" fontAlgn="auto" latinLnBrk="0" hangingPunct="1">
                <a:lnSpc>
                  <a:spcPct val="100000"/>
                </a:lnSpc>
                <a:spcBef>
                  <a:spcPct val="0"/>
                </a:spcBef>
                <a:spcAft>
                  <a:spcPts val="0"/>
                </a:spcAft>
                <a:buClrTx/>
                <a:buSzTx/>
                <a:buFont typeface="+mj-lt"/>
                <a:buNone/>
                <a:defRPr/>
              </a:pP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形成阶段</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37" name="文本框 9"/>
            <p:cNvSpPr txBox="1"/>
            <p:nvPr/>
          </p:nvSpPr>
          <p:spPr>
            <a:xfrm>
              <a:off x="8261" y="4577"/>
              <a:ext cx="2121" cy="630"/>
            </a:xfrm>
            <a:prstGeom prst="rect">
              <a:avLst/>
            </a:prstGeom>
            <a:noFill/>
            <a:ln w="12700">
              <a:solidFill>
                <a:schemeClr val="bg1">
                  <a:lumMod val="75000"/>
                </a:schemeClr>
              </a:solidFill>
            </a:ln>
            <a:extLst>
              <a:ext uri="{909E8E84-426E-40DD-AFC4-6F175D3DCCD1}">
                <a14:hiddenFill xmlns:a14="http://schemas.microsoft.com/office/drawing/2010/main">
                  <a:solidFill>
                    <a:schemeClr val="bg1">
                      <a:lumMod val="85000"/>
                    </a:schemeClr>
                  </a:solidFill>
                </a14:hiddenFill>
              </a:ext>
            </a:extLst>
          </p:spPr>
          <p:txBody>
            <a:bodyPr wrap="square">
              <a:spAutoFit/>
            </a:bodyPr>
            <a:lstStyle>
              <a:defPPr>
                <a:defRPr lang="zh-CN"/>
              </a:defPPr>
              <a:lvl1pPr eaLnBrk="1" fontAlgn="auto" hangingPunct="1">
                <a:lnSpc>
                  <a:spcPct val="100000"/>
                </a:lnSpc>
                <a:spcAft>
                  <a:spcPts val="0"/>
                </a:spcAft>
                <a:buFont typeface="+mj-lt"/>
                <a:buNone/>
                <a:defRPr sz="2000">
                  <a:solidFill>
                    <a:schemeClr val="tx1">
                      <a:lumMod val="85000"/>
                      <a:lumOff val="15000"/>
                    </a:schemeClr>
                  </a:solidFill>
                  <a:latin typeface="华文楷体" panose="02010600040101010101" pitchFamily="2" charset="-122"/>
                  <a:ea typeface="华文楷体" panose="02010600040101010101" pitchFamily="2" charset="-122"/>
                </a:defRPr>
              </a:lvl1pPr>
              <a:lvl2pPr marL="685800" indent="-228600" defTabSz="914400" eaLnBrk="1" latinLnBrk="0" hangingPunct="1">
                <a:lnSpc>
                  <a:spcPct val="90000"/>
                </a:lnSpc>
                <a:spcBef>
                  <a:spcPts val="500"/>
                </a:spcBef>
                <a:buFont typeface="Arial" panose="020B0604020202090204"/>
                <a:buChar char="•"/>
                <a:defRPr sz="2400">
                  <a:latin typeface="+mn-lt"/>
                  <a:ea typeface="+mn-ea"/>
                </a:defRPr>
              </a:lvl2pPr>
              <a:lvl3pPr marL="1143000" indent="-228600" defTabSz="914400" eaLnBrk="1" latinLnBrk="0" hangingPunct="1">
                <a:lnSpc>
                  <a:spcPct val="90000"/>
                </a:lnSpc>
                <a:spcBef>
                  <a:spcPts val="500"/>
                </a:spcBef>
                <a:buFont typeface="Arial" panose="020B0604020202090204"/>
                <a:buChar char="•"/>
                <a:defRPr sz="2000">
                  <a:latin typeface="+mn-lt"/>
                  <a:ea typeface="+mn-ea"/>
                </a:defRPr>
              </a:lvl3pPr>
              <a:lvl4pPr marL="1600200" indent="-228600" defTabSz="914400" eaLnBrk="1" latinLnBrk="0" hangingPunct="1">
                <a:lnSpc>
                  <a:spcPct val="90000"/>
                </a:lnSpc>
                <a:spcBef>
                  <a:spcPts val="500"/>
                </a:spcBef>
                <a:buFont typeface="Arial" panose="020B0604020202090204"/>
                <a:buChar char="•"/>
                <a:defRPr sz="1800">
                  <a:latin typeface="+mn-lt"/>
                  <a:ea typeface="+mn-ea"/>
                </a:defRPr>
              </a:lvl4pPr>
              <a:lvl5pPr marL="2057400" indent="-228600" defTabSz="914400" eaLnBrk="1" latinLnBrk="0" hangingPunct="1">
                <a:lnSpc>
                  <a:spcPct val="90000"/>
                </a:lnSpc>
                <a:spcBef>
                  <a:spcPts val="500"/>
                </a:spcBef>
                <a:buFont typeface="Arial" panose="020B0604020202090204"/>
                <a:buChar char="•"/>
                <a:defRPr sz="1800">
                  <a:latin typeface="+mn-lt"/>
                  <a:ea typeface="+mn-ea"/>
                </a:defRPr>
              </a:lvl5pPr>
            </a:lstStyle>
            <a:p>
              <a:pPr marL="0" marR="0" lvl="0" indent="0" algn="l" defTabSz="914400" rtl="0" eaLnBrk="1" fontAlgn="auto" latinLnBrk="0" hangingPunct="1">
                <a:lnSpc>
                  <a:spcPct val="100000"/>
                </a:lnSpc>
                <a:spcBef>
                  <a:spcPct val="0"/>
                </a:spcBef>
                <a:spcAft>
                  <a:spcPts val="0"/>
                </a:spcAft>
                <a:buClrTx/>
                <a:buSzTx/>
                <a:buFont typeface="+mj-lt"/>
                <a:buNone/>
                <a:defRPr/>
              </a:pP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  】阶段</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38" name="文本框 9"/>
            <p:cNvSpPr txBox="1"/>
            <p:nvPr/>
          </p:nvSpPr>
          <p:spPr>
            <a:xfrm>
              <a:off x="8101" y="5584"/>
              <a:ext cx="2321" cy="630"/>
            </a:xfrm>
            <a:prstGeom prst="rect">
              <a:avLst/>
            </a:prstGeom>
            <a:noFill/>
            <a:ln w="12700">
              <a:solidFill>
                <a:schemeClr val="bg1">
                  <a:lumMod val="75000"/>
                </a:schemeClr>
              </a:solidFill>
            </a:ln>
            <a:extLst>
              <a:ext uri="{909E8E84-426E-40DD-AFC4-6F175D3DCCD1}">
                <a14:hiddenFill xmlns:a14="http://schemas.microsoft.com/office/drawing/2010/main">
                  <a:solidFill>
                    <a:schemeClr val="bg1">
                      <a:lumMod val="85000"/>
                    </a:schemeClr>
                  </a:solidFill>
                </a14:hiddenFill>
              </a:ext>
            </a:extLst>
          </p:spPr>
          <p:txBody>
            <a:bodyPr wrap="square">
              <a:spAutoFit/>
            </a:bodyPr>
            <a:lstStyle>
              <a:defPPr>
                <a:defRPr lang="zh-CN"/>
              </a:defPPr>
              <a:lvl1pPr eaLnBrk="1" fontAlgn="auto" hangingPunct="1">
                <a:lnSpc>
                  <a:spcPct val="100000"/>
                </a:lnSpc>
                <a:spcAft>
                  <a:spcPts val="0"/>
                </a:spcAft>
                <a:buFont typeface="+mj-lt"/>
                <a:buNone/>
                <a:defRPr sz="2000">
                  <a:solidFill>
                    <a:schemeClr val="tx1">
                      <a:lumMod val="85000"/>
                      <a:lumOff val="15000"/>
                    </a:schemeClr>
                  </a:solidFill>
                  <a:latin typeface="华文楷体" panose="02010600040101010101" pitchFamily="2" charset="-122"/>
                  <a:ea typeface="华文楷体" panose="02010600040101010101" pitchFamily="2" charset="-122"/>
                </a:defRPr>
              </a:lvl1pPr>
              <a:lvl2pPr marL="685800" indent="-228600" defTabSz="914400" eaLnBrk="1" latinLnBrk="0" hangingPunct="1">
                <a:lnSpc>
                  <a:spcPct val="90000"/>
                </a:lnSpc>
                <a:spcBef>
                  <a:spcPts val="500"/>
                </a:spcBef>
                <a:buFont typeface="Arial" panose="020B0604020202090204"/>
                <a:buChar char="•"/>
                <a:defRPr sz="2400">
                  <a:latin typeface="+mn-lt"/>
                  <a:ea typeface="+mn-ea"/>
                </a:defRPr>
              </a:lvl2pPr>
              <a:lvl3pPr marL="1143000" indent="-228600" defTabSz="914400" eaLnBrk="1" latinLnBrk="0" hangingPunct="1">
                <a:lnSpc>
                  <a:spcPct val="90000"/>
                </a:lnSpc>
                <a:spcBef>
                  <a:spcPts val="500"/>
                </a:spcBef>
                <a:buFont typeface="Arial" panose="020B0604020202090204"/>
                <a:buChar char="•"/>
                <a:defRPr sz="2000">
                  <a:latin typeface="+mn-lt"/>
                  <a:ea typeface="+mn-ea"/>
                </a:defRPr>
              </a:lvl3pPr>
              <a:lvl4pPr marL="1600200" indent="-228600" defTabSz="914400" eaLnBrk="1" latinLnBrk="0" hangingPunct="1">
                <a:lnSpc>
                  <a:spcPct val="90000"/>
                </a:lnSpc>
                <a:spcBef>
                  <a:spcPts val="500"/>
                </a:spcBef>
                <a:buFont typeface="Arial" panose="020B0604020202090204"/>
                <a:buChar char="•"/>
                <a:defRPr sz="1800">
                  <a:latin typeface="+mn-lt"/>
                  <a:ea typeface="+mn-ea"/>
                </a:defRPr>
              </a:lvl4pPr>
              <a:lvl5pPr marL="2057400" indent="-228600" defTabSz="914400" eaLnBrk="1" latinLnBrk="0" hangingPunct="1">
                <a:lnSpc>
                  <a:spcPct val="90000"/>
                </a:lnSpc>
                <a:spcBef>
                  <a:spcPts val="500"/>
                </a:spcBef>
                <a:buFont typeface="Arial" panose="020B0604020202090204"/>
                <a:buChar char="•"/>
                <a:defRPr sz="1800">
                  <a:latin typeface="+mn-lt"/>
                  <a:ea typeface="+mn-ea"/>
                </a:defRPr>
              </a:lvl5pPr>
            </a:lstStyle>
            <a:p>
              <a:pPr marL="0" marR="0" lvl="0" indent="0" algn="l" defTabSz="914400" rtl="0" eaLnBrk="1" fontAlgn="auto" latinLnBrk="0" hangingPunct="1">
                <a:lnSpc>
                  <a:spcPct val="100000"/>
                </a:lnSpc>
                <a:spcBef>
                  <a:spcPct val="0"/>
                </a:spcBef>
                <a:spcAft>
                  <a:spcPts val="0"/>
                </a:spcAft>
                <a:buClrTx/>
                <a:buSzTx/>
                <a:buFont typeface="+mj-lt"/>
                <a:buNone/>
                <a:defRPr/>
              </a:pP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规范化阶段</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39" name="文本框 9"/>
            <p:cNvSpPr txBox="1"/>
            <p:nvPr/>
          </p:nvSpPr>
          <p:spPr>
            <a:xfrm>
              <a:off x="8257" y="6624"/>
              <a:ext cx="2125" cy="627"/>
            </a:xfrm>
            <a:prstGeom prst="rect">
              <a:avLst/>
            </a:prstGeom>
            <a:noFill/>
            <a:ln w="12700">
              <a:solidFill>
                <a:schemeClr val="bg1">
                  <a:lumMod val="75000"/>
                </a:schemeClr>
              </a:solidFill>
            </a:ln>
            <a:extLst>
              <a:ext uri="{909E8E84-426E-40DD-AFC4-6F175D3DCCD1}">
                <a14:hiddenFill xmlns:a14="http://schemas.microsoft.com/office/drawing/2010/main">
                  <a:solidFill>
                    <a:schemeClr val="bg1">
                      <a:lumMod val="85000"/>
                    </a:schemeClr>
                  </a:solidFill>
                </a14:hiddenFill>
              </a:ext>
            </a:extLst>
          </p:spPr>
          <p:txBody>
            <a:bodyPr wrap="square">
              <a:spAutoFit/>
            </a:bodyPr>
            <a:lstStyle>
              <a:defPPr>
                <a:defRPr lang="zh-CN"/>
              </a:defPPr>
              <a:lvl1pPr eaLnBrk="1" fontAlgn="auto" hangingPunct="1">
                <a:lnSpc>
                  <a:spcPct val="100000"/>
                </a:lnSpc>
                <a:spcAft>
                  <a:spcPts val="0"/>
                </a:spcAft>
                <a:buFont typeface="+mj-lt"/>
                <a:buNone/>
                <a:defRPr sz="2000">
                  <a:solidFill>
                    <a:schemeClr val="tx1">
                      <a:lumMod val="85000"/>
                      <a:lumOff val="15000"/>
                    </a:schemeClr>
                  </a:solidFill>
                  <a:latin typeface="华文楷体" panose="02010600040101010101" pitchFamily="2" charset="-122"/>
                  <a:ea typeface="华文楷体" panose="02010600040101010101" pitchFamily="2" charset="-122"/>
                </a:defRPr>
              </a:lvl1pPr>
              <a:lvl2pPr marL="685800" indent="-228600" defTabSz="914400" eaLnBrk="1" latinLnBrk="0" hangingPunct="1">
                <a:lnSpc>
                  <a:spcPct val="90000"/>
                </a:lnSpc>
                <a:spcBef>
                  <a:spcPts val="500"/>
                </a:spcBef>
                <a:buFont typeface="Arial" panose="020B0604020202090204"/>
                <a:buChar char="•"/>
                <a:defRPr sz="2400">
                  <a:latin typeface="+mn-lt"/>
                  <a:ea typeface="+mn-ea"/>
                </a:defRPr>
              </a:lvl2pPr>
              <a:lvl3pPr marL="1143000" indent="-228600" defTabSz="914400" eaLnBrk="1" latinLnBrk="0" hangingPunct="1">
                <a:lnSpc>
                  <a:spcPct val="90000"/>
                </a:lnSpc>
                <a:spcBef>
                  <a:spcPts val="500"/>
                </a:spcBef>
                <a:buFont typeface="Arial" panose="020B0604020202090204"/>
                <a:buChar char="•"/>
                <a:defRPr sz="2000">
                  <a:latin typeface="+mn-lt"/>
                  <a:ea typeface="+mn-ea"/>
                </a:defRPr>
              </a:lvl3pPr>
              <a:lvl4pPr marL="1600200" indent="-228600" defTabSz="914400" eaLnBrk="1" latinLnBrk="0" hangingPunct="1">
                <a:lnSpc>
                  <a:spcPct val="90000"/>
                </a:lnSpc>
                <a:spcBef>
                  <a:spcPts val="500"/>
                </a:spcBef>
                <a:buFont typeface="Arial" panose="020B0604020202090204"/>
                <a:buChar char="•"/>
                <a:defRPr sz="1800">
                  <a:latin typeface="+mn-lt"/>
                  <a:ea typeface="+mn-ea"/>
                </a:defRPr>
              </a:lvl4pPr>
              <a:lvl5pPr marL="2057400" indent="-228600" defTabSz="914400" eaLnBrk="1" latinLnBrk="0" hangingPunct="1">
                <a:lnSpc>
                  <a:spcPct val="90000"/>
                </a:lnSpc>
                <a:spcBef>
                  <a:spcPts val="500"/>
                </a:spcBef>
                <a:buFont typeface="Arial" panose="020B0604020202090204"/>
                <a:buChar char="•"/>
                <a:defRPr sz="1800">
                  <a:latin typeface="+mn-lt"/>
                  <a:ea typeface="+mn-ea"/>
                </a:defRPr>
              </a:lvl5pPr>
            </a:lstStyle>
            <a:p>
              <a:pPr marL="0" marR="0" lvl="0" indent="0" algn="l" defTabSz="914400" rtl="0" eaLnBrk="1" fontAlgn="auto" latinLnBrk="0" hangingPunct="1">
                <a:lnSpc>
                  <a:spcPct val="100000"/>
                </a:lnSpc>
                <a:spcBef>
                  <a:spcPct val="0"/>
                </a:spcBef>
                <a:spcAft>
                  <a:spcPts val="0"/>
                </a:spcAft>
                <a:buClrTx/>
                <a:buSzTx/>
                <a:buFont typeface="+mj-lt"/>
                <a:buNone/>
                <a:defRPr/>
              </a:pP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  】阶段</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40" name="文本框 9"/>
            <p:cNvSpPr txBox="1"/>
            <p:nvPr/>
          </p:nvSpPr>
          <p:spPr>
            <a:xfrm>
              <a:off x="8301" y="7788"/>
              <a:ext cx="2121" cy="630"/>
            </a:xfrm>
            <a:prstGeom prst="rect">
              <a:avLst/>
            </a:prstGeom>
            <a:noFill/>
            <a:ln w="12700">
              <a:solidFill>
                <a:schemeClr val="bg1">
                  <a:lumMod val="75000"/>
                </a:schemeClr>
              </a:solidFill>
            </a:ln>
            <a:extLst>
              <a:ext uri="{909E8E84-426E-40DD-AFC4-6F175D3DCCD1}">
                <a14:hiddenFill xmlns:a14="http://schemas.microsoft.com/office/drawing/2010/main">
                  <a:solidFill>
                    <a:schemeClr val="bg1">
                      <a:lumMod val="85000"/>
                    </a:schemeClr>
                  </a:solidFill>
                </a14:hiddenFill>
              </a:ext>
            </a:extLst>
          </p:spPr>
          <p:txBody>
            <a:bodyPr wrap="square">
              <a:spAutoFit/>
            </a:bodyPr>
            <a:lstStyle>
              <a:defPPr>
                <a:defRPr lang="zh-CN"/>
              </a:defPPr>
              <a:lvl1pPr eaLnBrk="1" fontAlgn="auto" hangingPunct="1">
                <a:lnSpc>
                  <a:spcPct val="100000"/>
                </a:lnSpc>
                <a:spcAft>
                  <a:spcPts val="0"/>
                </a:spcAft>
                <a:buFont typeface="+mj-lt"/>
                <a:buNone/>
                <a:defRPr sz="2000">
                  <a:solidFill>
                    <a:schemeClr val="tx1">
                      <a:lumMod val="85000"/>
                      <a:lumOff val="15000"/>
                    </a:schemeClr>
                  </a:solidFill>
                  <a:latin typeface="华文楷体" panose="02010600040101010101" pitchFamily="2" charset="-122"/>
                  <a:ea typeface="华文楷体" panose="02010600040101010101" pitchFamily="2" charset="-122"/>
                </a:defRPr>
              </a:lvl1pPr>
              <a:lvl2pPr marL="685800" indent="-228600" defTabSz="914400" eaLnBrk="1" latinLnBrk="0" hangingPunct="1">
                <a:lnSpc>
                  <a:spcPct val="90000"/>
                </a:lnSpc>
                <a:spcBef>
                  <a:spcPts val="500"/>
                </a:spcBef>
                <a:buFont typeface="Arial" panose="020B0604020202090204"/>
                <a:buChar char="•"/>
                <a:defRPr sz="2400">
                  <a:latin typeface="+mn-lt"/>
                  <a:ea typeface="+mn-ea"/>
                </a:defRPr>
              </a:lvl2pPr>
              <a:lvl3pPr marL="1143000" indent="-228600" defTabSz="914400" eaLnBrk="1" latinLnBrk="0" hangingPunct="1">
                <a:lnSpc>
                  <a:spcPct val="90000"/>
                </a:lnSpc>
                <a:spcBef>
                  <a:spcPts val="500"/>
                </a:spcBef>
                <a:buFont typeface="Arial" panose="020B0604020202090204"/>
                <a:buChar char="•"/>
                <a:defRPr sz="2000">
                  <a:latin typeface="+mn-lt"/>
                  <a:ea typeface="+mn-ea"/>
                </a:defRPr>
              </a:lvl3pPr>
              <a:lvl4pPr marL="1600200" indent="-228600" defTabSz="914400" eaLnBrk="1" latinLnBrk="0" hangingPunct="1">
                <a:lnSpc>
                  <a:spcPct val="90000"/>
                </a:lnSpc>
                <a:spcBef>
                  <a:spcPts val="500"/>
                </a:spcBef>
                <a:buFont typeface="Arial" panose="020B0604020202090204"/>
                <a:buChar char="•"/>
                <a:defRPr sz="1800">
                  <a:latin typeface="+mn-lt"/>
                  <a:ea typeface="+mn-ea"/>
                </a:defRPr>
              </a:lvl4pPr>
              <a:lvl5pPr marL="2057400" indent="-228600" defTabSz="914400" eaLnBrk="1" latinLnBrk="0" hangingPunct="1">
                <a:lnSpc>
                  <a:spcPct val="90000"/>
                </a:lnSpc>
                <a:spcBef>
                  <a:spcPts val="500"/>
                </a:spcBef>
                <a:buFont typeface="Arial" panose="020B0604020202090204"/>
                <a:buChar char="•"/>
                <a:defRPr sz="1800">
                  <a:latin typeface="+mn-lt"/>
                  <a:ea typeface="+mn-ea"/>
                </a:defRPr>
              </a:lvl5pPr>
            </a:lstStyle>
            <a:p>
              <a:pPr marL="0" marR="0" lvl="0" indent="0" algn="l" defTabSz="914400" rtl="0" eaLnBrk="1" fontAlgn="auto" latinLnBrk="0" hangingPunct="1">
                <a:lnSpc>
                  <a:spcPct val="100000"/>
                </a:lnSpc>
                <a:spcBef>
                  <a:spcPct val="0"/>
                </a:spcBef>
                <a:spcAft>
                  <a:spcPts val="0"/>
                </a:spcAft>
                <a:buClrTx/>
                <a:buSzTx/>
                <a:buFont typeface="+mj-lt"/>
                <a:buNone/>
                <a:defRPr/>
              </a:pP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中止阶段</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41" name="下箭头 22"/>
            <p:cNvSpPr/>
            <p:nvPr/>
          </p:nvSpPr>
          <p:spPr>
            <a:xfrm>
              <a:off x="9016" y="4179"/>
              <a:ext cx="457" cy="410"/>
            </a:xfrm>
            <a:prstGeom prst="downArrow">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2" name="下箭头 23"/>
            <p:cNvSpPr/>
            <p:nvPr/>
          </p:nvSpPr>
          <p:spPr>
            <a:xfrm>
              <a:off x="9016" y="5216"/>
              <a:ext cx="457" cy="407"/>
            </a:xfrm>
            <a:prstGeom prst="downArrow">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3" name="下箭头 24"/>
            <p:cNvSpPr/>
            <p:nvPr/>
          </p:nvSpPr>
          <p:spPr>
            <a:xfrm>
              <a:off x="9016" y="6251"/>
              <a:ext cx="457" cy="385"/>
            </a:xfrm>
            <a:prstGeom prst="downArrow">
              <a:avLst/>
            </a:prstGeom>
            <a:solidFill>
              <a:schemeClr val="tx1">
                <a:lumMod val="85000"/>
                <a:lumOff val="15000"/>
              </a:schemeClr>
            </a:solidFill>
            <a:ln>
              <a:solidFill>
                <a:schemeClr val="tx1">
                  <a:lumMod val="85000"/>
                  <a:lumOff val="15000"/>
                </a:schemeClr>
              </a:solidFill>
            </a:ln>
            <a:extLst>
              <a:ext uri="{909E8E84-426E-40DD-AFC4-6F175D3DCCD1}">
                <a14:hiddenFill xmlns:a14="http://schemas.microsoft.com/office/drawing/2010/main">
                  <a:solidFill>
                    <a:schemeClr val="bg1">
                      <a:lumMod val="8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4" name="下箭头 25"/>
            <p:cNvSpPr/>
            <p:nvPr/>
          </p:nvSpPr>
          <p:spPr>
            <a:xfrm>
              <a:off x="9016" y="7381"/>
              <a:ext cx="457" cy="410"/>
            </a:xfrm>
            <a:prstGeom prst="downArrow">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8945" name="文本框 9"/>
            <p:cNvSpPr txBox="1"/>
            <p:nvPr/>
          </p:nvSpPr>
          <p:spPr>
            <a:xfrm>
              <a:off x="10761" y="3552"/>
              <a:ext cx="5087" cy="627"/>
            </a:xfrm>
            <a:prstGeom prst="rect">
              <a:avLst/>
            </a:prstGeom>
            <a:noFill/>
            <a:ln w="12700">
              <a:noFill/>
            </a:ln>
          </p:spPr>
          <p:txBody>
            <a:bodyPr anchor="t">
              <a:spAutoFit/>
            </a:bodyPr>
            <a:p>
              <a:pPr indent="0">
                <a:buFont typeface="+mj-lt"/>
                <a:buNone/>
              </a:pPr>
              <a:r>
                <a:rPr lang="zh-CN" altLang="en-US" sz="2000" dirty="0">
                  <a:solidFill>
                    <a:srgbClr val="262626"/>
                  </a:solidFill>
                  <a:latin typeface="华文楷体" panose="02010600040101010101" pitchFamily="2" charset="-122"/>
                  <a:ea typeface="华文楷体" panose="02010600040101010101" pitchFamily="2" charset="-122"/>
                </a:rPr>
                <a:t>初始阶段，成员相互认识。</a:t>
              </a:r>
              <a:endParaRPr lang="zh-CN" altLang="en-US" sz="2000" dirty="0">
                <a:solidFill>
                  <a:srgbClr val="262626"/>
                </a:solidFill>
                <a:latin typeface="华文楷体" panose="02010600040101010101" pitchFamily="2" charset="-122"/>
                <a:ea typeface="华文楷体" panose="02010600040101010101" pitchFamily="2" charset="-122"/>
              </a:endParaRPr>
            </a:p>
          </p:txBody>
        </p:sp>
        <p:sp>
          <p:nvSpPr>
            <p:cNvPr id="38946" name="文本框 9"/>
            <p:cNvSpPr txBox="1"/>
            <p:nvPr/>
          </p:nvSpPr>
          <p:spPr>
            <a:xfrm>
              <a:off x="10761" y="4589"/>
              <a:ext cx="5487" cy="627"/>
            </a:xfrm>
            <a:prstGeom prst="rect">
              <a:avLst/>
            </a:prstGeom>
            <a:noFill/>
            <a:ln w="12700">
              <a:noFill/>
            </a:ln>
          </p:spPr>
          <p:txBody>
            <a:bodyPr anchor="t">
              <a:spAutoFit/>
            </a:bodyPr>
            <a:p>
              <a:pPr indent="0">
                <a:buFont typeface="+mj-lt"/>
                <a:buNone/>
              </a:pPr>
              <a:r>
                <a:rPr lang="zh-CN" altLang="en-US" sz="2000" dirty="0">
                  <a:solidFill>
                    <a:srgbClr val="262626"/>
                  </a:solidFill>
                  <a:latin typeface="华文楷体" panose="02010600040101010101" pitchFamily="2" charset="-122"/>
                  <a:ea typeface="华文楷体" panose="02010600040101010101" pitchFamily="2" charset="-122"/>
                </a:rPr>
                <a:t>各个成员应该扮演什么角色。</a:t>
              </a:r>
              <a:endParaRPr lang="zh-CN" altLang="en-US" sz="2000" dirty="0">
                <a:solidFill>
                  <a:srgbClr val="262626"/>
                </a:solidFill>
                <a:latin typeface="华文楷体" panose="02010600040101010101" pitchFamily="2" charset="-122"/>
                <a:ea typeface="华文楷体" panose="02010600040101010101" pitchFamily="2" charset="-122"/>
              </a:endParaRPr>
            </a:p>
          </p:txBody>
        </p:sp>
        <p:sp>
          <p:nvSpPr>
            <p:cNvPr id="38947" name="文本框 9"/>
            <p:cNvSpPr txBox="1"/>
            <p:nvPr/>
          </p:nvSpPr>
          <p:spPr>
            <a:xfrm>
              <a:off x="10761" y="5624"/>
              <a:ext cx="3845" cy="627"/>
            </a:xfrm>
            <a:prstGeom prst="rect">
              <a:avLst/>
            </a:prstGeom>
            <a:noFill/>
            <a:ln w="12700">
              <a:noFill/>
            </a:ln>
          </p:spPr>
          <p:txBody>
            <a:bodyPr anchor="t">
              <a:spAutoFit/>
            </a:bodyPr>
            <a:p>
              <a:pPr indent="0">
                <a:buFont typeface="+mj-lt"/>
                <a:buNone/>
              </a:pPr>
              <a:r>
                <a:rPr lang="zh-CN" altLang="en-US" sz="2000" dirty="0">
                  <a:solidFill>
                    <a:srgbClr val="262626"/>
                  </a:solidFill>
                  <a:latin typeface="华文楷体" panose="02010600040101010101" pitchFamily="2" charset="-122"/>
                  <a:ea typeface="华文楷体" panose="02010600040101010101" pitchFamily="2" charset="-122"/>
                </a:rPr>
                <a:t>群体表现出【   】。</a:t>
              </a:r>
              <a:endParaRPr lang="zh-CN" altLang="en-US" sz="2000" dirty="0">
                <a:solidFill>
                  <a:srgbClr val="262626"/>
                </a:solidFill>
                <a:latin typeface="华文楷体" panose="02010600040101010101" pitchFamily="2" charset="-122"/>
                <a:ea typeface="华文楷体" panose="02010600040101010101" pitchFamily="2" charset="-122"/>
              </a:endParaRPr>
            </a:p>
          </p:txBody>
        </p:sp>
        <p:sp>
          <p:nvSpPr>
            <p:cNvPr id="38948" name="文本框 9"/>
            <p:cNvSpPr txBox="1"/>
            <p:nvPr/>
          </p:nvSpPr>
          <p:spPr>
            <a:xfrm>
              <a:off x="10761" y="6754"/>
              <a:ext cx="5087" cy="627"/>
            </a:xfrm>
            <a:prstGeom prst="rect">
              <a:avLst/>
            </a:prstGeom>
            <a:noFill/>
            <a:ln w="12700">
              <a:noFill/>
            </a:ln>
          </p:spPr>
          <p:txBody>
            <a:bodyPr anchor="t">
              <a:spAutoFit/>
            </a:bodyPr>
            <a:p>
              <a:pPr indent="0">
                <a:buFont typeface="+mj-lt"/>
                <a:buNone/>
              </a:pPr>
              <a:r>
                <a:rPr lang="zh-CN" altLang="en-US" sz="2000" dirty="0">
                  <a:solidFill>
                    <a:srgbClr val="262626"/>
                  </a:solidFill>
                  <a:latin typeface="华文楷体" panose="02010600040101010101" pitchFamily="2" charset="-122"/>
                  <a:ea typeface="华文楷体" panose="02010600040101010101" pitchFamily="2" charset="-122"/>
                </a:rPr>
                <a:t>完成大部分实质性的工作。</a:t>
              </a:r>
              <a:endParaRPr lang="zh-CN" altLang="en-US" sz="2000" dirty="0">
                <a:solidFill>
                  <a:srgbClr val="262626"/>
                </a:solidFill>
                <a:latin typeface="华文楷体" panose="02010600040101010101" pitchFamily="2" charset="-122"/>
                <a:ea typeface="华文楷体" panose="02010600040101010101" pitchFamily="2" charset="-122"/>
              </a:endParaRPr>
            </a:p>
          </p:txBody>
        </p:sp>
        <p:sp>
          <p:nvSpPr>
            <p:cNvPr id="38949" name="文本框 9"/>
            <p:cNvSpPr txBox="1"/>
            <p:nvPr/>
          </p:nvSpPr>
          <p:spPr>
            <a:xfrm>
              <a:off x="10761" y="7791"/>
              <a:ext cx="6687" cy="627"/>
            </a:xfrm>
            <a:prstGeom prst="rect">
              <a:avLst/>
            </a:prstGeom>
            <a:noFill/>
            <a:ln w="12700">
              <a:noFill/>
            </a:ln>
          </p:spPr>
          <p:txBody>
            <a:bodyPr anchor="t">
              <a:spAutoFit/>
            </a:bodyPr>
            <a:p>
              <a:pPr indent="0">
                <a:buFont typeface="+mj-lt"/>
                <a:buNone/>
              </a:pPr>
              <a:r>
                <a:rPr lang="zh-CN" altLang="en-US" sz="2000" dirty="0">
                  <a:solidFill>
                    <a:srgbClr val="262626"/>
                  </a:solidFill>
                  <a:latin typeface="华文楷体" panose="02010600040101010101" pitchFamily="2" charset="-122"/>
                  <a:ea typeface="华文楷体" panose="02010600040101010101" pitchFamily="2" charset="-122"/>
                </a:rPr>
                <a:t>集体目标已实现，开始做解散准备。</a:t>
              </a:r>
              <a:endParaRPr lang="zh-CN" altLang="en-US" sz="2000" dirty="0">
                <a:solidFill>
                  <a:srgbClr val="262626"/>
                </a:solidFill>
                <a:latin typeface="华文楷体" panose="02010600040101010101" pitchFamily="2" charset="-122"/>
                <a:ea typeface="华文楷体" panose="02010600040101010101" pitchFamily="2" charset="-122"/>
              </a:endParaRPr>
            </a:p>
          </p:txBody>
        </p:sp>
      </p:grpSp>
      <p:sp>
        <p:nvSpPr>
          <p:cNvPr id="14"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3600" b="0"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3.1.4 </a:t>
            </a:r>
            <a:r>
              <a:rPr kumimoji="0" lang="zh-CN" altLang="en-US" sz="3600" b="0"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群体发展阶段</a:t>
            </a:r>
            <a:br>
              <a:rPr kumimoji="0" lang="zh-CN" altLang="en-US" sz="3600" b="1"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j-cs"/>
              </a:rPr>
            </a:br>
            <a:endParaRPr kumimoji="0" lang="zh-CN" altLang="en-US" sz="3600" b="1"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j-cs"/>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 name="文本框 9"/>
          <p:cNvSpPr txBox="1"/>
          <p:nvPr/>
        </p:nvSpPr>
        <p:spPr>
          <a:xfrm>
            <a:off x="4710113" y="4830763"/>
            <a:ext cx="2216150" cy="398463"/>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zh-CN" altLang="en-US" sz="2000" b="0"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选择</a:t>
            </a:r>
            <a:r>
              <a:rPr kumimoji="0" lang="zh-CN" altLang="en-US" sz="2000" b="0"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rPr>
              <a:t>】</a:t>
            </a:r>
            <a:r>
              <a:rPr kumimoji="0" lang="en-US" altLang="zh-CN" sz="2000" b="0" i="0" u="none" strike="noStrike" kern="1200" cap="none" spc="0" normalizeH="0" baseline="0" noProof="0">
                <a:ln>
                  <a:noFill/>
                </a:ln>
                <a:solidFill>
                  <a:srgbClr val="FF0000"/>
                </a:solidFill>
                <a:effectLst/>
                <a:uLnTx/>
                <a:uFillTx/>
                <a:latin typeface="+mn-lt"/>
                <a:ea typeface="+mn-ea"/>
                <a:cs typeface="+mn-cs"/>
                <a:sym typeface="+mn-ea"/>
              </a:rPr>
              <a:t>★★★★</a:t>
            </a:r>
            <a:endParaRPr kumimoji="0" lang="zh-CN" altLang="en-US" sz="2000" b="0"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endParaRPr>
          </a:p>
        </p:txBody>
      </p:sp>
      <p:grpSp>
        <p:nvGrpSpPr>
          <p:cNvPr id="39959" name="组合 15"/>
          <p:cNvGrpSpPr/>
          <p:nvPr/>
        </p:nvGrpSpPr>
        <p:grpSpPr>
          <a:xfrm>
            <a:off x="3127693" y="1568133"/>
            <a:ext cx="5935662" cy="3094037"/>
            <a:chOff x="8101" y="3547"/>
            <a:chExt cx="9347" cy="4871"/>
          </a:xfrm>
        </p:grpSpPr>
        <p:sp>
          <p:nvSpPr>
            <p:cNvPr id="36" name="文本框 9"/>
            <p:cNvSpPr txBox="1"/>
            <p:nvPr/>
          </p:nvSpPr>
          <p:spPr>
            <a:xfrm>
              <a:off x="8301" y="3547"/>
              <a:ext cx="2081" cy="632"/>
            </a:xfrm>
            <a:prstGeom prst="rect">
              <a:avLst/>
            </a:prstGeom>
            <a:noFill/>
            <a:ln w="12700">
              <a:solidFill>
                <a:schemeClr val="bg1">
                  <a:lumMod val="75000"/>
                </a:schemeClr>
              </a:solidFill>
            </a:ln>
            <a:extLst>
              <a:ext uri="{909E8E84-426E-40DD-AFC4-6F175D3DCCD1}">
                <a14:hiddenFill xmlns:a14="http://schemas.microsoft.com/office/drawing/2010/main">
                  <a:solidFill>
                    <a:schemeClr val="bg1">
                      <a:lumMod val="85000"/>
                    </a:schemeClr>
                  </a:solidFill>
                </a14:hiddenFill>
              </a:ext>
            </a:extLst>
          </p:spPr>
          <p:txBody>
            <a:bodyPr wrap="square">
              <a:spAutoFit/>
            </a:bodyPr>
            <a:lstStyle>
              <a:defPPr>
                <a:defRPr lang="zh-CN"/>
              </a:defPPr>
              <a:lvl1pPr eaLnBrk="1" fontAlgn="auto" hangingPunct="1">
                <a:lnSpc>
                  <a:spcPct val="100000"/>
                </a:lnSpc>
                <a:spcAft>
                  <a:spcPts val="0"/>
                </a:spcAft>
                <a:buFont typeface="+mj-lt"/>
                <a:buNone/>
                <a:defRPr sz="2000">
                  <a:solidFill>
                    <a:schemeClr val="tx1">
                      <a:lumMod val="85000"/>
                      <a:lumOff val="15000"/>
                    </a:schemeClr>
                  </a:solidFill>
                  <a:latin typeface="华文楷体" panose="02010600040101010101" pitchFamily="2" charset="-122"/>
                  <a:ea typeface="华文楷体" panose="02010600040101010101" pitchFamily="2" charset="-122"/>
                </a:defRPr>
              </a:lvl1pPr>
              <a:lvl2pPr marL="685800" indent="-228600" defTabSz="914400" eaLnBrk="1" latinLnBrk="0" hangingPunct="1">
                <a:lnSpc>
                  <a:spcPct val="90000"/>
                </a:lnSpc>
                <a:spcBef>
                  <a:spcPts val="500"/>
                </a:spcBef>
                <a:buFont typeface="Arial" panose="020B0604020202090204"/>
                <a:buChar char="•"/>
                <a:defRPr sz="2400">
                  <a:latin typeface="+mn-lt"/>
                  <a:ea typeface="+mn-ea"/>
                </a:defRPr>
              </a:lvl2pPr>
              <a:lvl3pPr marL="1143000" indent="-228600" defTabSz="914400" eaLnBrk="1" latinLnBrk="0" hangingPunct="1">
                <a:lnSpc>
                  <a:spcPct val="90000"/>
                </a:lnSpc>
                <a:spcBef>
                  <a:spcPts val="500"/>
                </a:spcBef>
                <a:buFont typeface="Arial" panose="020B0604020202090204"/>
                <a:buChar char="•"/>
                <a:defRPr sz="2000">
                  <a:latin typeface="+mn-lt"/>
                  <a:ea typeface="+mn-ea"/>
                </a:defRPr>
              </a:lvl3pPr>
              <a:lvl4pPr marL="1600200" indent="-228600" defTabSz="914400" eaLnBrk="1" latinLnBrk="0" hangingPunct="1">
                <a:lnSpc>
                  <a:spcPct val="90000"/>
                </a:lnSpc>
                <a:spcBef>
                  <a:spcPts val="500"/>
                </a:spcBef>
                <a:buFont typeface="Arial" panose="020B0604020202090204"/>
                <a:buChar char="•"/>
                <a:defRPr sz="1800">
                  <a:latin typeface="+mn-lt"/>
                  <a:ea typeface="+mn-ea"/>
                </a:defRPr>
              </a:lvl4pPr>
              <a:lvl5pPr marL="2057400" indent="-228600" defTabSz="914400" eaLnBrk="1" latinLnBrk="0" hangingPunct="1">
                <a:lnSpc>
                  <a:spcPct val="90000"/>
                </a:lnSpc>
                <a:spcBef>
                  <a:spcPts val="500"/>
                </a:spcBef>
                <a:buFont typeface="Arial" panose="020B0604020202090204"/>
                <a:buChar char="•"/>
                <a:defRPr sz="1800">
                  <a:latin typeface="+mn-lt"/>
                  <a:ea typeface="+mn-ea"/>
                </a:defRPr>
              </a:lvl5pPr>
            </a:lstStyle>
            <a:p>
              <a:pPr marL="0" marR="0" lvl="0" indent="0" algn="l" defTabSz="914400" rtl="0" eaLnBrk="1" fontAlgn="auto" latinLnBrk="0" hangingPunct="1">
                <a:lnSpc>
                  <a:spcPct val="100000"/>
                </a:lnSpc>
                <a:spcBef>
                  <a:spcPct val="0"/>
                </a:spcBef>
                <a:spcAft>
                  <a:spcPts val="0"/>
                </a:spcAft>
                <a:buClrTx/>
                <a:buSzTx/>
                <a:buFont typeface="+mj-lt"/>
                <a:buNone/>
                <a:defRPr/>
              </a:pP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形成阶段</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37" name="文本框 9"/>
            <p:cNvSpPr txBox="1"/>
            <p:nvPr/>
          </p:nvSpPr>
          <p:spPr>
            <a:xfrm>
              <a:off x="8261" y="4577"/>
              <a:ext cx="2121" cy="630"/>
            </a:xfrm>
            <a:prstGeom prst="rect">
              <a:avLst/>
            </a:prstGeom>
            <a:noFill/>
            <a:ln w="12700">
              <a:solidFill>
                <a:schemeClr val="bg1">
                  <a:lumMod val="75000"/>
                </a:schemeClr>
              </a:solidFill>
            </a:ln>
            <a:extLst>
              <a:ext uri="{909E8E84-426E-40DD-AFC4-6F175D3DCCD1}">
                <a14:hiddenFill xmlns:a14="http://schemas.microsoft.com/office/drawing/2010/main">
                  <a:solidFill>
                    <a:schemeClr val="bg1">
                      <a:lumMod val="85000"/>
                    </a:schemeClr>
                  </a:solidFill>
                </a14:hiddenFill>
              </a:ext>
            </a:extLst>
          </p:spPr>
          <p:txBody>
            <a:bodyPr wrap="square">
              <a:spAutoFit/>
            </a:bodyPr>
            <a:lstStyle>
              <a:defPPr>
                <a:defRPr lang="zh-CN"/>
              </a:defPPr>
              <a:lvl1pPr eaLnBrk="1" fontAlgn="auto" hangingPunct="1">
                <a:lnSpc>
                  <a:spcPct val="100000"/>
                </a:lnSpc>
                <a:spcAft>
                  <a:spcPts val="0"/>
                </a:spcAft>
                <a:buFont typeface="+mj-lt"/>
                <a:buNone/>
                <a:defRPr sz="2000">
                  <a:solidFill>
                    <a:schemeClr val="tx1">
                      <a:lumMod val="85000"/>
                      <a:lumOff val="15000"/>
                    </a:schemeClr>
                  </a:solidFill>
                  <a:latin typeface="华文楷体" panose="02010600040101010101" pitchFamily="2" charset="-122"/>
                  <a:ea typeface="华文楷体" panose="02010600040101010101" pitchFamily="2" charset="-122"/>
                </a:defRPr>
              </a:lvl1pPr>
              <a:lvl2pPr marL="685800" indent="-228600" defTabSz="914400" eaLnBrk="1" latinLnBrk="0" hangingPunct="1">
                <a:lnSpc>
                  <a:spcPct val="90000"/>
                </a:lnSpc>
                <a:spcBef>
                  <a:spcPts val="500"/>
                </a:spcBef>
                <a:buFont typeface="Arial" panose="020B0604020202090204"/>
                <a:buChar char="•"/>
                <a:defRPr sz="2400">
                  <a:latin typeface="+mn-lt"/>
                  <a:ea typeface="+mn-ea"/>
                </a:defRPr>
              </a:lvl2pPr>
              <a:lvl3pPr marL="1143000" indent="-228600" defTabSz="914400" eaLnBrk="1" latinLnBrk="0" hangingPunct="1">
                <a:lnSpc>
                  <a:spcPct val="90000"/>
                </a:lnSpc>
                <a:spcBef>
                  <a:spcPts val="500"/>
                </a:spcBef>
                <a:buFont typeface="Arial" panose="020B0604020202090204"/>
                <a:buChar char="•"/>
                <a:defRPr sz="2000">
                  <a:latin typeface="+mn-lt"/>
                  <a:ea typeface="+mn-ea"/>
                </a:defRPr>
              </a:lvl3pPr>
              <a:lvl4pPr marL="1600200" indent="-228600" defTabSz="914400" eaLnBrk="1" latinLnBrk="0" hangingPunct="1">
                <a:lnSpc>
                  <a:spcPct val="90000"/>
                </a:lnSpc>
                <a:spcBef>
                  <a:spcPts val="500"/>
                </a:spcBef>
                <a:buFont typeface="Arial" panose="020B0604020202090204"/>
                <a:buChar char="•"/>
                <a:defRPr sz="1800">
                  <a:latin typeface="+mn-lt"/>
                  <a:ea typeface="+mn-ea"/>
                </a:defRPr>
              </a:lvl4pPr>
              <a:lvl5pPr marL="2057400" indent="-228600" defTabSz="914400" eaLnBrk="1" latinLnBrk="0" hangingPunct="1">
                <a:lnSpc>
                  <a:spcPct val="90000"/>
                </a:lnSpc>
                <a:spcBef>
                  <a:spcPts val="500"/>
                </a:spcBef>
                <a:buFont typeface="Arial" panose="020B0604020202090204"/>
                <a:buChar char="•"/>
                <a:defRPr sz="1800">
                  <a:latin typeface="+mn-lt"/>
                  <a:ea typeface="+mn-ea"/>
                </a:defRPr>
              </a:lvl5pPr>
            </a:lstStyle>
            <a:p>
              <a:pPr marL="0" marR="0" lvl="0" indent="0" algn="l" defTabSz="914400" rtl="0" eaLnBrk="1" fontAlgn="auto" latinLnBrk="0" hangingPunct="1">
                <a:lnSpc>
                  <a:spcPct val="100000"/>
                </a:lnSpc>
                <a:spcBef>
                  <a:spcPct val="0"/>
                </a:spcBef>
                <a:spcAft>
                  <a:spcPts val="0"/>
                </a:spcAft>
                <a:buClrTx/>
                <a:buSzTx/>
                <a:buFont typeface="+mj-lt"/>
                <a:buNone/>
                <a:defRPr/>
              </a:pPr>
              <a:r>
                <a:rPr kumimoji="0" lang="zh-CN" altLang="en-US" sz="2000" b="1" i="0" u="sng"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震荡</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阶段</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38" name="文本框 9"/>
            <p:cNvSpPr txBox="1"/>
            <p:nvPr/>
          </p:nvSpPr>
          <p:spPr>
            <a:xfrm>
              <a:off x="8101" y="5584"/>
              <a:ext cx="2321" cy="630"/>
            </a:xfrm>
            <a:prstGeom prst="rect">
              <a:avLst/>
            </a:prstGeom>
            <a:noFill/>
            <a:ln w="12700">
              <a:solidFill>
                <a:schemeClr val="bg1">
                  <a:lumMod val="75000"/>
                </a:schemeClr>
              </a:solidFill>
            </a:ln>
            <a:extLst>
              <a:ext uri="{909E8E84-426E-40DD-AFC4-6F175D3DCCD1}">
                <a14:hiddenFill xmlns:a14="http://schemas.microsoft.com/office/drawing/2010/main">
                  <a:solidFill>
                    <a:schemeClr val="bg1">
                      <a:lumMod val="85000"/>
                    </a:schemeClr>
                  </a:solidFill>
                </a14:hiddenFill>
              </a:ext>
            </a:extLst>
          </p:spPr>
          <p:txBody>
            <a:bodyPr wrap="square">
              <a:spAutoFit/>
            </a:bodyPr>
            <a:lstStyle>
              <a:defPPr>
                <a:defRPr lang="zh-CN"/>
              </a:defPPr>
              <a:lvl1pPr eaLnBrk="1" fontAlgn="auto" hangingPunct="1">
                <a:lnSpc>
                  <a:spcPct val="100000"/>
                </a:lnSpc>
                <a:spcAft>
                  <a:spcPts val="0"/>
                </a:spcAft>
                <a:buFont typeface="+mj-lt"/>
                <a:buNone/>
                <a:defRPr sz="2000">
                  <a:solidFill>
                    <a:schemeClr val="tx1">
                      <a:lumMod val="85000"/>
                      <a:lumOff val="15000"/>
                    </a:schemeClr>
                  </a:solidFill>
                  <a:latin typeface="华文楷体" panose="02010600040101010101" pitchFamily="2" charset="-122"/>
                  <a:ea typeface="华文楷体" panose="02010600040101010101" pitchFamily="2" charset="-122"/>
                </a:defRPr>
              </a:lvl1pPr>
              <a:lvl2pPr marL="685800" indent="-228600" defTabSz="914400" eaLnBrk="1" latinLnBrk="0" hangingPunct="1">
                <a:lnSpc>
                  <a:spcPct val="90000"/>
                </a:lnSpc>
                <a:spcBef>
                  <a:spcPts val="500"/>
                </a:spcBef>
                <a:buFont typeface="Arial" panose="020B0604020202090204"/>
                <a:buChar char="•"/>
                <a:defRPr sz="2400">
                  <a:latin typeface="+mn-lt"/>
                  <a:ea typeface="+mn-ea"/>
                </a:defRPr>
              </a:lvl2pPr>
              <a:lvl3pPr marL="1143000" indent="-228600" defTabSz="914400" eaLnBrk="1" latinLnBrk="0" hangingPunct="1">
                <a:lnSpc>
                  <a:spcPct val="90000"/>
                </a:lnSpc>
                <a:spcBef>
                  <a:spcPts val="500"/>
                </a:spcBef>
                <a:buFont typeface="Arial" panose="020B0604020202090204"/>
                <a:buChar char="•"/>
                <a:defRPr sz="2000">
                  <a:latin typeface="+mn-lt"/>
                  <a:ea typeface="+mn-ea"/>
                </a:defRPr>
              </a:lvl3pPr>
              <a:lvl4pPr marL="1600200" indent="-228600" defTabSz="914400" eaLnBrk="1" latinLnBrk="0" hangingPunct="1">
                <a:lnSpc>
                  <a:spcPct val="90000"/>
                </a:lnSpc>
                <a:spcBef>
                  <a:spcPts val="500"/>
                </a:spcBef>
                <a:buFont typeface="Arial" panose="020B0604020202090204"/>
                <a:buChar char="•"/>
                <a:defRPr sz="1800">
                  <a:latin typeface="+mn-lt"/>
                  <a:ea typeface="+mn-ea"/>
                </a:defRPr>
              </a:lvl4pPr>
              <a:lvl5pPr marL="2057400" indent="-228600" defTabSz="914400" eaLnBrk="1" latinLnBrk="0" hangingPunct="1">
                <a:lnSpc>
                  <a:spcPct val="90000"/>
                </a:lnSpc>
                <a:spcBef>
                  <a:spcPts val="500"/>
                </a:spcBef>
                <a:buFont typeface="Arial" panose="020B0604020202090204"/>
                <a:buChar char="•"/>
                <a:defRPr sz="1800">
                  <a:latin typeface="+mn-lt"/>
                  <a:ea typeface="+mn-ea"/>
                </a:defRPr>
              </a:lvl5pPr>
            </a:lstStyle>
            <a:p>
              <a:pPr marL="0" marR="0" lvl="0" indent="0" algn="l" defTabSz="914400" rtl="0" eaLnBrk="1" fontAlgn="auto" latinLnBrk="0" hangingPunct="1">
                <a:lnSpc>
                  <a:spcPct val="100000"/>
                </a:lnSpc>
                <a:spcBef>
                  <a:spcPct val="0"/>
                </a:spcBef>
                <a:spcAft>
                  <a:spcPts val="0"/>
                </a:spcAft>
                <a:buClrTx/>
                <a:buSzTx/>
                <a:buFont typeface="+mj-lt"/>
                <a:buNone/>
                <a:defRPr/>
              </a:pP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规范化阶段</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39" name="文本框 9"/>
            <p:cNvSpPr txBox="1"/>
            <p:nvPr/>
          </p:nvSpPr>
          <p:spPr>
            <a:xfrm>
              <a:off x="8257" y="6624"/>
              <a:ext cx="2125" cy="627"/>
            </a:xfrm>
            <a:prstGeom prst="rect">
              <a:avLst/>
            </a:prstGeom>
            <a:noFill/>
            <a:ln w="12700">
              <a:solidFill>
                <a:schemeClr val="bg1">
                  <a:lumMod val="75000"/>
                </a:schemeClr>
              </a:solidFill>
            </a:ln>
            <a:extLst>
              <a:ext uri="{909E8E84-426E-40DD-AFC4-6F175D3DCCD1}">
                <a14:hiddenFill xmlns:a14="http://schemas.microsoft.com/office/drawing/2010/main">
                  <a:solidFill>
                    <a:schemeClr val="bg1">
                      <a:lumMod val="85000"/>
                    </a:schemeClr>
                  </a:solidFill>
                </a14:hiddenFill>
              </a:ext>
            </a:extLst>
          </p:spPr>
          <p:txBody>
            <a:bodyPr wrap="square">
              <a:spAutoFit/>
            </a:bodyPr>
            <a:lstStyle>
              <a:defPPr>
                <a:defRPr lang="zh-CN"/>
              </a:defPPr>
              <a:lvl1pPr eaLnBrk="1" fontAlgn="auto" hangingPunct="1">
                <a:lnSpc>
                  <a:spcPct val="100000"/>
                </a:lnSpc>
                <a:spcAft>
                  <a:spcPts val="0"/>
                </a:spcAft>
                <a:buFont typeface="+mj-lt"/>
                <a:buNone/>
                <a:defRPr sz="2000">
                  <a:solidFill>
                    <a:schemeClr val="tx1">
                      <a:lumMod val="85000"/>
                      <a:lumOff val="15000"/>
                    </a:schemeClr>
                  </a:solidFill>
                  <a:latin typeface="华文楷体" panose="02010600040101010101" pitchFamily="2" charset="-122"/>
                  <a:ea typeface="华文楷体" panose="02010600040101010101" pitchFamily="2" charset="-122"/>
                </a:defRPr>
              </a:lvl1pPr>
              <a:lvl2pPr marL="685800" indent="-228600" defTabSz="914400" eaLnBrk="1" latinLnBrk="0" hangingPunct="1">
                <a:lnSpc>
                  <a:spcPct val="90000"/>
                </a:lnSpc>
                <a:spcBef>
                  <a:spcPts val="500"/>
                </a:spcBef>
                <a:buFont typeface="Arial" panose="020B0604020202090204"/>
                <a:buChar char="•"/>
                <a:defRPr sz="2400">
                  <a:latin typeface="+mn-lt"/>
                  <a:ea typeface="+mn-ea"/>
                </a:defRPr>
              </a:lvl2pPr>
              <a:lvl3pPr marL="1143000" indent="-228600" defTabSz="914400" eaLnBrk="1" latinLnBrk="0" hangingPunct="1">
                <a:lnSpc>
                  <a:spcPct val="90000"/>
                </a:lnSpc>
                <a:spcBef>
                  <a:spcPts val="500"/>
                </a:spcBef>
                <a:buFont typeface="Arial" panose="020B0604020202090204"/>
                <a:buChar char="•"/>
                <a:defRPr sz="2000">
                  <a:latin typeface="+mn-lt"/>
                  <a:ea typeface="+mn-ea"/>
                </a:defRPr>
              </a:lvl3pPr>
              <a:lvl4pPr marL="1600200" indent="-228600" defTabSz="914400" eaLnBrk="1" latinLnBrk="0" hangingPunct="1">
                <a:lnSpc>
                  <a:spcPct val="90000"/>
                </a:lnSpc>
                <a:spcBef>
                  <a:spcPts val="500"/>
                </a:spcBef>
                <a:buFont typeface="Arial" panose="020B0604020202090204"/>
                <a:buChar char="•"/>
                <a:defRPr sz="1800">
                  <a:latin typeface="+mn-lt"/>
                  <a:ea typeface="+mn-ea"/>
                </a:defRPr>
              </a:lvl4pPr>
              <a:lvl5pPr marL="2057400" indent="-228600" defTabSz="914400" eaLnBrk="1" latinLnBrk="0" hangingPunct="1">
                <a:lnSpc>
                  <a:spcPct val="90000"/>
                </a:lnSpc>
                <a:spcBef>
                  <a:spcPts val="500"/>
                </a:spcBef>
                <a:buFont typeface="Arial" panose="020B0604020202090204"/>
                <a:buChar char="•"/>
                <a:defRPr sz="1800">
                  <a:latin typeface="+mn-lt"/>
                  <a:ea typeface="+mn-ea"/>
                </a:defRPr>
              </a:lvl5pPr>
            </a:lstStyle>
            <a:p>
              <a:pPr marL="0" marR="0" lvl="0" indent="0" algn="l" defTabSz="914400" rtl="0" eaLnBrk="1" fontAlgn="auto" latinLnBrk="0" hangingPunct="1">
                <a:lnSpc>
                  <a:spcPct val="100000"/>
                </a:lnSpc>
                <a:spcBef>
                  <a:spcPct val="0"/>
                </a:spcBef>
                <a:spcAft>
                  <a:spcPts val="0"/>
                </a:spcAft>
                <a:buClrTx/>
                <a:buSzTx/>
                <a:buFont typeface="+mj-lt"/>
                <a:buNone/>
                <a:defRPr/>
              </a:pPr>
              <a:r>
                <a:rPr kumimoji="0" lang="zh-CN" altLang="en-US" sz="2000" b="1" i="0" u="sng"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执行</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阶段</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40" name="文本框 9"/>
            <p:cNvSpPr txBox="1"/>
            <p:nvPr/>
          </p:nvSpPr>
          <p:spPr>
            <a:xfrm>
              <a:off x="8301" y="7788"/>
              <a:ext cx="2121" cy="630"/>
            </a:xfrm>
            <a:prstGeom prst="rect">
              <a:avLst/>
            </a:prstGeom>
            <a:noFill/>
            <a:ln w="12700">
              <a:solidFill>
                <a:schemeClr val="bg1">
                  <a:lumMod val="75000"/>
                </a:schemeClr>
              </a:solidFill>
            </a:ln>
            <a:extLst>
              <a:ext uri="{909E8E84-426E-40DD-AFC4-6F175D3DCCD1}">
                <a14:hiddenFill xmlns:a14="http://schemas.microsoft.com/office/drawing/2010/main">
                  <a:solidFill>
                    <a:schemeClr val="bg1">
                      <a:lumMod val="85000"/>
                    </a:schemeClr>
                  </a:solidFill>
                </a14:hiddenFill>
              </a:ext>
            </a:extLst>
          </p:spPr>
          <p:txBody>
            <a:bodyPr wrap="square">
              <a:spAutoFit/>
            </a:bodyPr>
            <a:lstStyle>
              <a:defPPr>
                <a:defRPr lang="zh-CN"/>
              </a:defPPr>
              <a:lvl1pPr eaLnBrk="1" fontAlgn="auto" hangingPunct="1">
                <a:lnSpc>
                  <a:spcPct val="100000"/>
                </a:lnSpc>
                <a:spcAft>
                  <a:spcPts val="0"/>
                </a:spcAft>
                <a:buFont typeface="+mj-lt"/>
                <a:buNone/>
                <a:defRPr sz="2000">
                  <a:solidFill>
                    <a:schemeClr val="tx1">
                      <a:lumMod val="85000"/>
                      <a:lumOff val="15000"/>
                    </a:schemeClr>
                  </a:solidFill>
                  <a:latin typeface="华文楷体" panose="02010600040101010101" pitchFamily="2" charset="-122"/>
                  <a:ea typeface="华文楷体" panose="02010600040101010101" pitchFamily="2" charset="-122"/>
                </a:defRPr>
              </a:lvl1pPr>
              <a:lvl2pPr marL="685800" indent="-228600" defTabSz="914400" eaLnBrk="1" latinLnBrk="0" hangingPunct="1">
                <a:lnSpc>
                  <a:spcPct val="90000"/>
                </a:lnSpc>
                <a:spcBef>
                  <a:spcPts val="500"/>
                </a:spcBef>
                <a:buFont typeface="Arial" panose="020B0604020202090204"/>
                <a:buChar char="•"/>
                <a:defRPr sz="2400">
                  <a:latin typeface="+mn-lt"/>
                  <a:ea typeface="+mn-ea"/>
                </a:defRPr>
              </a:lvl2pPr>
              <a:lvl3pPr marL="1143000" indent="-228600" defTabSz="914400" eaLnBrk="1" latinLnBrk="0" hangingPunct="1">
                <a:lnSpc>
                  <a:spcPct val="90000"/>
                </a:lnSpc>
                <a:spcBef>
                  <a:spcPts val="500"/>
                </a:spcBef>
                <a:buFont typeface="Arial" panose="020B0604020202090204"/>
                <a:buChar char="•"/>
                <a:defRPr sz="2000">
                  <a:latin typeface="+mn-lt"/>
                  <a:ea typeface="+mn-ea"/>
                </a:defRPr>
              </a:lvl3pPr>
              <a:lvl4pPr marL="1600200" indent="-228600" defTabSz="914400" eaLnBrk="1" latinLnBrk="0" hangingPunct="1">
                <a:lnSpc>
                  <a:spcPct val="90000"/>
                </a:lnSpc>
                <a:spcBef>
                  <a:spcPts val="500"/>
                </a:spcBef>
                <a:buFont typeface="Arial" panose="020B0604020202090204"/>
                <a:buChar char="•"/>
                <a:defRPr sz="1800">
                  <a:latin typeface="+mn-lt"/>
                  <a:ea typeface="+mn-ea"/>
                </a:defRPr>
              </a:lvl4pPr>
              <a:lvl5pPr marL="2057400" indent="-228600" defTabSz="914400" eaLnBrk="1" latinLnBrk="0" hangingPunct="1">
                <a:lnSpc>
                  <a:spcPct val="90000"/>
                </a:lnSpc>
                <a:spcBef>
                  <a:spcPts val="500"/>
                </a:spcBef>
                <a:buFont typeface="Arial" panose="020B0604020202090204"/>
                <a:buChar char="•"/>
                <a:defRPr sz="1800">
                  <a:latin typeface="+mn-lt"/>
                  <a:ea typeface="+mn-ea"/>
                </a:defRPr>
              </a:lvl5pPr>
            </a:lstStyle>
            <a:p>
              <a:pPr marL="0" marR="0" lvl="0" indent="0" algn="l" defTabSz="914400" rtl="0" eaLnBrk="1" fontAlgn="auto" latinLnBrk="0" hangingPunct="1">
                <a:lnSpc>
                  <a:spcPct val="100000"/>
                </a:lnSpc>
                <a:spcBef>
                  <a:spcPct val="0"/>
                </a:spcBef>
                <a:spcAft>
                  <a:spcPts val="0"/>
                </a:spcAft>
                <a:buClrTx/>
                <a:buSzTx/>
                <a:buFont typeface="+mj-lt"/>
                <a:buNone/>
                <a:defRPr/>
              </a:pP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中止阶段</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41" name="下箭头 22"/>
            <p:cNvSpPr/>
            <p:nvPr/>
          </p:nvSpPr>
          <p:spPr>
            <a:xfrm>
              <a:off x="9016" y="4179"/>
              <a:ext cx="457" cy="410"/>
            </a:xfrm>
            <a:prstGeom prst="downArrow">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2" name="下箭头 23"/>
            <p:cNvSpPr/>
            <p:nvPr/>
          </p:nvSpPr>
          <p:spPr>
            <a:xfrm>
              <a:off x="9016" y="5216"/>
              <a:ext cx="457" cy="407"/>
            </a:xfrm>
            <a:prstGeom prst="downArrow">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3" name="下箭头 24"/>
            <p:cNvSpPr/>
            <p:nvPr/>
          </p:nvSpPr>
          <p:spPr>
            <a:xfrm>
              <a:off x="9016" y="6251"/>
              <a:ext cx="457" cy="385"/>
            </a:xfrm>
            <a:prstGeom prst="downArrow">
              <a:avLst/>
            </a:prstGeom>
            <a:solidFill>
              <a:schemeClr val="tx1">
                <a:lumMod val="85000"/>
                <a:lumOff val="15000"/>
              </a:schemeClr>
            </a:solidFill>
            <a:ln>
              <a:solidFill>
                <a:schemeClr val="tx1">
                  <a:lumMod val="85000"/>
                  <a:lumOff val="15000"/>
                </a:schemeClr>
              </a:solidFill>
            </a:ln>
            <a:extLst>
              <a:ext uri="{909E8E84-426E-40DD-AFC4-6F175D3DCCD1}">
                <a14:hiddenFill xmlns:a14="http://schemas.microsoft.com/office/drawing/2010/main">
                  <a:solidFill>
                    <a:schemeClr val="bg1">
                      <a:lumMod val="8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4" name="下箭头 25"/>
            <p:cNvSpPr/>
            <p:nvPr/>
          </p:nvSpPr>
          <p:spPr>
            <a:xfrm>
              <a:off x="9016" y="7381"/>
              <a:ext cx="457" cy="410"/>
            </a:xfrm>
            <a:prstGeom prst="downArrow">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9969" name="文本框 9"/>
            <p:cNvSpPr txBox="1"/>
            <p:nvPr/>
          </p:nvSpPr>
          <p:spPr>
            <a:xfrm>
              <a:off x="10761" y="3552"/>
              <a:ext cx="5087" cy="627"/>
            </a:xfrm>
            <a:prstGeom prst="rect">
              <a:avLst/>
            </a:prstGeom>
            <a:noFill/>
            <a:ln w="12700">
              <a:noFill/>
            </a:ln>
          </p:spPr>
          <p:txBody>
            <a:bodyPr anchor="t">
              <a:spAutoFit/>
            </a:bodyPr>
            <a:p>
              <a:pPr indent="0">
                <a:buFont typeface="+mj-lt"/>
                <a:buNone/>
              </a:pPr>
              <a:r>
                <a:rPr lang="zh-CN" altLang="en-US" sz="2000" dirty="0">
                  <a:solidFill>
                    <a:srgbClr val="262626"/>
                  </a:solidFill>
                  <a:latin typeface="华文楷体" panose="02010600040101010101" pitchFamily="2" charset="-122"/>
                  <a:ea typeface="华文楷体" panose="02010600040101010101" pitchFamily="2" charset="-122"/>
                </a:rPr>
                <a:t>初始阶段，成员相互认识。</a:t>
              </a:r>
              <a:endParaRPr lang="zh-CN" altLang="en-US" sz="2000" dirty="0">
                <a:solidFill>
                  <a:srgbClr val="262626"/>
                </a:solidFill>
                <a:latin typeface="华文楷体" panose="02010600040101010101" pitchFamily="2" charset="-122"/>
                <a:ea typeface="华文楷体" panose="02010600040101010101" pitchFamily="2" charset="-122"/>
              </a:endParaRPr>
            </a:p>
          </p:txBody>
        </p:sp>
        <p:sp>
          <p:nvSpPr>
            <p:cNvPr id="39970" name="文本框 9"/>
            <p:cNvSpPr txBox="1"/>
            <p:nvPr/>
          </p:nvSpPr>
          <p:spPr>
            <a:xfrm>
              <a:off x="10761" y="4589"/>
              <a:ext cx="5487" cy="627"/>
            </a:xfrm>
            <a:prstGeom prst="rect">
              <a:avLst/>
            </a:prstGeom>
            <a:noFill/>
            <a:ln w="12700">
              <a:noFill/>
            </a:ln>
          </p:spPr>
          <p:txBody>
            <a:bodyPr anchor="t">
              <a:spAutoFit/>
            </a:bodyPr>
            <a:p>
              <a:pPr indent="0">
                <a:buFont typeface="+mj-lt"/>
                <a:buNone/>
              </a:pPr>
              <a:r>
                <a:rPr lang="zh-CN" altLang="en-US" sz="2000" dirty="0">
                  <a:solidFill>
                    <a:srgbClr val="262626"/>
                  </a:solidFill>
                  <a:latin typeface="华文楷体" panose="02010600040101010101" pitchFamily="2" charset="-122"/>
                  <a:ea typeface="华文楷体" panose="02010600040101010101" pitchFamily="2" charset="-122"/>
                </a:rPr>
                <a:t>各个成员应该扮演什么角色。</a:t>
              </a:r>
              <a:endParaRPr lang="zh-CN" altLang="en-US" sz="2000" dirty="0">
                <a:solidFill>
                  <a:srgbClr val="262626"/>
                </a:solidFill>
                <a:latin typeface="华文楷体" panose="02010600040101010101" pitchFamily="2" charset="-122"/>
                <a:ea typeface="华文楷体" panose="02010600040101010101" pitchFamily="2" charset="-122"/>
              </a:endParaRPr>
            </a:p>
          </p:txBody>
        </p:sp>
        <p:sp>
          <p:nvSpPr>
            <p:cNvPr id="39971" name="文本框 9"/>
            <p:cNvSpPr txBox="1"/>
            <p:nvPr/>
          </p:nvSpPr>
          <p:spPr>
            <a:xfrm>
              <a:off x="10761" y="5624"/>
              <a:ext cx="3845" cy="627"/>
            </a:xfrm>
            <a:prstGeom prst="rect">
              <a:avLst/>
            </a:prstGeom>
            <a:noFill/>
            <a:ln w="12700">
              <a:noFill/>
            </a:ln>
          </p:spPr>
          <p:txBody>
            <a:bodyPr anchor="t">
              <a:spAutoFit/>
            </a:bodyPr>
            <a:p>
              <a:pPr indent="0">
                <a:buFont typeface="+mj-lt"/>
                <a:buNone/>
              </a:pPr>
              <a:r>
                <a:rPr lang="zh-CN" altLang="en-US" sz="2000" dirty="0">
                  <a:solidFill>
                    <a:srgbClr val="262626"/>
                  </a:solidFill>
                  <a:latin typeface="华文楷体" panose="02010600040101010101" pitchFamily="2" charset="-122"/>
                  <a:ea typeface="华文楷体" panose="02010600040101010101" pitchFamily="2" charset="-122"/>
                </a:rPr>
                <a:t>群体表现出</a:t>
              </a:r>
              <a:r>
                <a:rPr lang="zh-CN" altLang="en-US" sz="2000" b="1" u="sng" dirty="0">
                  <a:solidFill>
                    <a:srgbClr val="FF0000"/>
                  </a:solidFill>
                  <a:latin typeface="华文楷体" panose="02010600040101010101" pitchFamily="2" charset="-122"/>
                  <a:ea typeface="华文楷体" panose="02010600040101010101" pitchFamily="2" charset="-122"/>
                </a:rPr>
                <a:t>凝聚力</a:t>
              </a:r>
              <a:r>
                <a:rPr lang="zh-CN" altLang="en-US" sz="2000" dirty="0">
                  <a:solidFill>
                    <a:srgbClr val="262626"/>
                  </a:solidFill>
                  <a:latin typeface="华文楷体" panose="02010600040101010101" pitchFamily="2" charset="-122"/>
                  <a:ea typeface="华文楷体" panose="02010600040101010101" pitchFamily="2" charset="-122"/>
                </a:rPr>
                <a:t>。</a:t>
              </a:r>
              <a:endParaRPr lang="zh-CN" altLang="en-US" sz="2000" dirty="0">
                <a:solidFill>
                  <a:srgbClr val="262626"/>
                </a:solidFill>
                <a:latin typeface="华文楷体" panose="02010600040101010101" pitchFamily="2" charset="-122"/>
                <a:ea typeface="华文楷体" panose="02010600040101010101" pitchFamily="2" charset="-122"/>
              </a:endParaRPr>
            </a:p>
          </p:txBody>
        </p:sp>
        <p:sp>
          <p:nvSpPr>
            <p:cNvPr id="39972" name="文本框 9"/>
            <p:cNvSpPr txBox="1"/>
            <p:nvPr/>
          </p:nvSpPr>
          <p:spPr>
            <a:xfrm>
              <a:off x="10761" y="6754"/>
              <a:ext cx="5087" cy="627"/>
            </a:xfrm>
            <a:prstGeom prst="rect">
              <a:avLst/>
            </a:prstGeom>
            <a:noFill/>
            <a:ln w="12700">
              <a:noFill/>
            </a:ln>
          </p:spPr>
          <p:txBody>
            <a:bodyPr anchor="t">
              <a:spAutoFit/>
            </a:bodyPr>
            <a:p>
              <a:pPr indent="0">
                <a:buFont typeface="+mj-lt"/>
                <a:buNone/>
              </a:pPr>
              <a:r>
                <a:rPr lang="zh-CN" altLang="en-US" sz="2000" dirty="0">
                  <a:solidFill>
                    <a:srgbClr val="262626"/>
                  </a:solidFill>
                  <a:latin typeface="华文楷体" panose="02010600040101010101" pitchFamily="2" charset="-122"/>
                  <a:ea typeface="华文楷体" panose="02010600040101010101" pitchFamily="2" charset="-122"/>
                </a:rPr>
                <a:t>完成大部分实质性的工作。</a:t>
              </a:r>
              <a:endParaRPr lang="zh-CN" altLang="en-US" sz="2000" dirty="0">
                <a:solidFill>
                  <a:srgbClr val="262626"/>
                </a:solidFill>
                <a:latin typeface="华文楷体" panose="02010600040101010101" pitchFamily="2" charset="-122"/>
                <a:ea typeface="华文楷体" panose="02010600040101010101" pitchFamily="2" charset="-122"/>
              </a:endParaRPr>
            </a:p>
          </p:txBody>
        </p:sp>
        <p:sp>
          <p:nvSpPr>
            <p:cNvPr id="39973" name="文本框 9"/>
            <p:cNvSpPr txBox="1"/>
            <p:nvPr/>
          </p:nvSpPr>
          <p:spPr>
            <a:xfrm>
              <a:off x="10761" y="7791"/>
              <a:ext cx="6687" cy="627"/>
            </a:xfrm>
            <a:prstGeom prst="rect">
              <a:avLst/>
            </a:prstGeom>
            <a:noFill/>
            <a:ln w="12700">
              <a:noFill/>
            </a:ln>
          </p:spPr>
          <p:txBody>
            <a:bodyPr anchor="t">
              <a:spAutoFit/>
            </a:bodyPr>
            <a:p>
              <a:pPr indent="0">
                <a:buFont typeface="+mj-lt"/>
                <a:buNone/>
              </a:pPr>
              <a:r>
                <a:rPr lang="zh-CN" altLang="en-US" sz="2000" dirty="0">
                  <a:solidFill>
                    <a:srgbClr val="262626"/>
                  </a:solidFill>
                  <a:latin typeface="华文楷体" panose="02010600040101010101" pitchFamily="2" charset="-122"/>
                  <a:ea typeface="华文楷体" panose="02010600040101010101" pitchFamily="2" charset="-122"/>
                </a:rPr>
                <a:t>集体目标已实现，开始做解散准备。</a:t>
              </a:r>
              <a:endParaRPr lang="zh-CN" altLang="en-US" sz="2000" dirty="0">
                <a:solidFill>
                  <a:srgbClr val="262626"/>
                </a:solidFill>
                <a:latin typeface="华文楷体" panose="02010600040101010101" pitchFamily="2" charset="-122"/>
                <a:ea typeface="华文楷体" panose="02010600040101010101" pitchFamily="2" charset="-122"/>
              </a:endParaRPr>
            </a:p>
          </p:txBody>
        </p:sp>
      </p:grpSp>
      <p:sp>
        <p:nvSpPr>
          <p:cNvPr id="14"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3600" b="0"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3.1.4 </a:t>
            </a:r>
            <a:r>
              <a:rPr kumimoji="0" lang="zh-CN" altLang="en-US" sz="3600" b="0"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群体发展阶段</a:t>
            </a:r>
            <a:br>
              <a:rPr kumimoji="0" lang="zh-CN" altLang="en-US" sz="3600" b="1"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j-cs"/>
              </a:rPr>
            </a:br>
            <a:endParaRPr kumimoji="0" lang="zh-CN" altLang="en-US" sz="3600" b="1"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j-cs"/>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5058" name="组合 2"/>
          <p:cNvGrpSpPr/>
          <p:nvPr/>
        </p:nvGrpSpPr>
        <p:grpSpPr>
          <a:xfrm>
            <a:off x="0" y="1808163"/>
            <a:ext cx="7050088" cy="2490787"/>
            <a:chOff x="0" y="1808278"/>
            <a:chExt cx="7049838" cy="2491339"/>
          </a:xfrm>
        </p:grpSpPr>
        <p:grpSp>
          <p:nvGrpSpPr>
            <p:cNvPr id="45059" name="组合 3"/>
            <p:cNvGrpSpPr/>
            <p:nvPr/>
          </p:nvGrpSpPr>
          <p:grpSpPr>
            <a:xfrm>
              <a:off x="0" y="1808278"/>
              <a:ext cx="4261915" cy="2090737"/>
              <a:chOff x="2369516" y="1283591"/>
              <a:chExt cx="4261915" cy="2090737"/>
            </a:xfrm>
          </p:grpSpPr>
          <p:sp>
            <p:nvSpPr>
              <p:cNvPr id="15" name="圆角矩形 7"/>
              <p:cNvSpPr/>
              <p:nvPr/>
            </p:nvSpPr>
            <p:spPr bwMode="auto">
              <a:xfrm>
                <a:off x="2369516" y="2227081"/>
                <a:ext cx="1773487" cy="378898"/>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fontAlgn="auto">
                  <a:spcAft>
                    <a:spcPts val="0"/>
                  </a:spcAft>
                  <a:buClrTx/>
                  <a:buSzTx/>
                  <a:buFontTx/>
                  <a:defRPr/>
                </a:pPr>
                <a:r>
                  <a:rPr lang="zh-CN" altLang="en-US" sz="200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sym typeface="+mn-ea"/>
                  </a:rPr>
                  <a:t>群体概述</a:t>
                </a:r>
                <a:endParaRPr lang="zh-CN" altLang="en-US" sz="200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sym typeface="+mn-ea"/>
                </a:endParaRPr>
              </a:p>
            </p:txBody>
          </p:sp>
          <p:grpSp>
            <p:nvGrpSpPr>
              <p:cNvPr id="45061" name="组合 5"/>
              <p:cNvGrpSpPr/>
              <p:nvPr/>
            </p:nvGrpSpPr>
            <p:grpSpPr>
              <a:xfrm>
                <a:off x="4143003" y="1283591"/>
                <a:ext cx="2488428" cy="2090737"/>
                <a:chOff x="5778559" y="1085215"/>
                <a:chExt cx="3671511" cy="2090420"/>
              </a:xfrm>
            </p:grpSpPr>
            <p:cxnSp>
              <p:nvCxnSpPr>
                <p:cNvPr id="45062" name="直接箭头连接符 33"/>
                <p:cNvCxnSpPr/>
                <p:nvPr/>
              </p:nvCxnSpPr>
              <p:spPr>
                <a:xfrm rot="-5400000">
                  <a:off x="6313988" y="1693791"/>
                  <a:ext cx="0" cy="341536"/>
                </a:xfrm>
                <a:prstGeom prst="straightConnector1">
                  <a:avLst/>
                </a:prstGeom>
                <a:ln w="6350" cap="flat" cmpd="sng">
                  <a:solidFill>
                    <a:srgbClr val="0D0D0D"/>
                  </a:solidFill>
                  <a:prstDash val="solid"/>
                  <a:bevel/>
                  <a:headEnd type="none" w="med" len="med"/>
                  <a:tailEnd type="arrow" w="med" len="med"/>
                </a:ln>
              </p:spPr>
            </p:cxnSp>
            <p:sp>
              <p:nvSpPr>
                <p:cNvPr id="21" name="直接连接符 31"/>
                <p:cNvSpPr>
                  <a:spLocks noChangeShapeType="1"/>
                </p:cNvSpPr>
                <p:nvPr/>
              </p:nvSpPr>
              <p:spPr bwMode="auto">
                <a:xfrm rot="16200000" flipV="1">
                  <a:off x="5263180" y="2092236"/>
                  <a:ext cx="1761858" cy="1778"/>
                </a:xfrm>
                <a:prstGeom prst="line">
                  <a:avLst/>
                </a:prstGeom>
                <a:noFill/>
                <a:ln w="6350">
                  <a:solidFill>
                    <a:schemeClr val="tx1">
                      <a:lumMod val="95000"/>
                      <a:lumOff val="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cs"/>
                  </a:endParaRPr>
                </a:p>
              </p:txBody>
            </p:sp>
            <p:cxnSp>
              <p:nvCxnSpPr>
                <p:cNvPr id="45064" name="直接箭头连接符 33"/>
                <p:cNvCxnSpPr/>
                <p:nvPr/>
              </p:nvCxnSpPr>
              <p:spPr>
                <a:xfrm rot="-5400000">
                  <a:off x="6313984" y="2822658"/>
                  <a:ext cx="0" cy="305959"/>
                </a:xfrm>
                <a:prstGeom prst="straightConnector1">
                  <a:avLst/>
                </a:prstGeom>
                <a:ln w="6350" cap="flat" cmpd="sng">
                  <a:solidFill>
                    <a:srgbClr val="0D0D0D"/>
                  </a:solidFill>
                  <a:prstDash val="solid"/>
                  <a:bevel/>
                  <a:headEnd type="none" w="med" len="med"/>
                  <a:tailEnd type="arrow" w="med" len="med"/>
                </a:ln>
              </p:spPr>
            </p:cxnSp>
            <p:cxnSp>
              <p:nvCxnSpPr>
                <p:cNvPr id="45065" name="直接箭头连接符 22"/>
                <p:cNvCxnSpPr/>
                <p:nvPr/>
              </p:nvCxnSpPr>
              <p:spPr>
                <a:xfrm rot="-5400000">
                  <a:off x="6315763" y="2254419"/>
                  <a:ext cx="0" cy="305959"/>
                </a:xfrm>
                <a:prstGeom prst="straightConnector1">
                  <a:avLst/>
                </a:prstGeom>
                <a:ln w="6350" cap="flat" cmpd="sng">
                  <a:solidFill>
                    <a:srgbClr val="0D0D0D"/>
                  </a:solidFill>
                  <a:prstDash val="solid"/>
                  <a:bevel/>
                  <a:headEnd type="none" w="med" len="med"/>
                  <a:tailEnd type="arrow" w="med" len="med"/>
                </a:ln>
              </p:spPr>
            </p:cxnSp>
            <p:cxnSp>
              <p:nvCxnSpPr>
                <p:cNvPr id="24" name="直接连接符 23"/>
                <p:cNvCxnSpPr/>
                <p:nvPr/>
              </p:nvCxnSpPr>
              <p:spPr>
                <a:xfrm>
                  <a:off x="5778559" y="2194709"/>
                  <a:ext cx="321969" cy="0"/>
                </a:xfrm>
                <a:prstGeom prst="line">
                  <a:avLst/>
                </a:prstGeom>
                <a:noFill/>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5" name="圆角矩形 21"/>
                <p:cNvSpPr/>
                <p:nvPr/>
              </p:nvSpPr>
              <p:spPr>
                <a:xfrm>
                  <a:off x="6466968" y="1639168"/>
                  <a:ext cx="2981324" cy="401577"/>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群体的类型</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26" name="圆角矩形 23"/>
                <p:cNvSpPr/>
                <p:nvPr/>
              </p:nvSpPr>
              <p:spPr>
                <a:xfrm>
                  <a:off x="6466968" y="2194709"/>
                  <a:ext cx="2983102" cy="401577"/>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群体的作用</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27" name="圆角矩形 24"/>
                <p:cNvSpPr/>
                <p:nvPr/>
              </p:nvSpPr>
              <p:spPr bwMode="auto">
                <a:xfrm>
                  <a:off x="6466968" y="2775646"/>
                  <a:ext cx="2977766" cy="399989"/>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fontAlgn="auto">
                    <a:spcAft>
                      <a:spcPts val="0"/>
                    </a:spcAft>
                    <a:buClrTx/>
                    <a:buSzTx/>
                    <a:buFontTx/>
                    <a:defRPr/>
                  </a:pPr>
                  <a:r>
                    <a:rPr lang="zh-CN" altLang="en-US" sz="200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sym typeface="+mn-ea"/>
                    </a:rPr>
                    <a:t>群体发展阶段</a:t>
                  </a:r>
                  <a:endParaRPr lang="zh-CN" altLang="en-US" sz="200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sym typeface="+mn-ea"/>
                  </a:endParaRPr>
                </a:p>
              </p:txBody>
            </p:sp>
            <p:sp>
              <p:nvSpPr>
                <p:cNvPr id="28" name="圆角矩形 1"/>
                <p:cNvSpPr/>
                <p:nvPr/>
              </p:nvSpPr>
              <p:spPr>
                <a:xfrm>
                  <a:off x="6466968" y="1085215"/>
                  <a:ext cx="2979544" cy="399989"/>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群体的含义</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45071" name="直接箭头连接符 33"/>
                <p:cNvCxnSpPr/>
                <p:nvPr/>
              </p:nvCxnSpPr>
              <p:spPr>
                <a:xfrm rot="-5400000">
                  <a:off x="6314878" y="1070860"/>
                  <a:ext cx="0" cy="428698"/>
                </a:xfrm>
                <a:prstGeom prst="straightConnector1">
                  <a:avLst/>
                </a:prstGeom>
                <a:ln w="6350" cap="flat" cmpd="sng">
                  <a:solidFill>
                    <a:srgbClr val="0D0D0D"/>
                  </a:solidFill>
                  <a:prstDash val="solid"/>
                  <a:bevel/>
                  <a:headEnd type="none" w="med" len="med"/>
                  <a:tailEnd type="arrow" w="med" len="med"/>
                </a:ln>
              </p:spPr>
            </p:cxnSp>
          </p:grpSp>
        </p:grpSp>
        <p:grpSp>
          <p:nvGrpSpPr>
            <p:cNvPr id="45072" name="组合 41"/>
            <p:cNvGrpSpPr/>
            <p:nvPr/>
          </p:nvGrpSpPr>
          <p:grpSpPr>
            <a:xfrm>
              <a:off x="4362807" y="3040793"/>
              <a:ext cx="2687031" cy="1258824"/>
              <a:chOff x="5600570" y="2717928"/>
              <a:chExt cx="3201480" cy="1435906"/>
            </a:xfrm>
          </p:grpSpPr>
          <p:cxnSp>
            <p:nvCxnSpPr>
              <p:cNvPr id="20" name="曲线连接符 6"/>
              <p:cNvCxnSpPr>
                <a:endCxn id="30" idx="1"/>
              </p:cNvCxnSpPr>
              <p:nvPr/>
            </p:nvCxnSpPr>
            <p:spPr>
              <a:xfrm flipV="1">
                <a:off x="5600570" y="2896255"/>
                <a:ext cx="494784" cy="601855"/>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圆角矩形 7"/>
              <p:cNvSpPr/>
              <p:nvPr/>
            </p:nvSpPr>
            <p:spPr>
              <a:xfrm>
                <a:off x="6095354" y="2717928"/>
                <a:ext cx="1802281" cy="356655"/>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五阶段模型</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31" name="圆角矩形 11"/>
              <p:cNvSpPr/>
              <p:nvPr/>
            </p:nvSpPr>
            <p:spPr bwMode="auto">
              <a:xfrm>
                <a:off x="6121185" y="3797179"/>
                <a:ext cx="2680865" cy="356655"/>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fontAlgn="auto">
                  <a:spcAft>
                    <a:spcPts val="0"/>
                  </a:spcAft>
                  <a:buClrTx/>
                  <a:buSzTx/>
                  <a:buFontTx/>
                  <a:defRPr/>
                </a:pPr>
                <a:r>
                  <a:rPr lang="zh-CN" altLang="en-US" sz="200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sym typeface="+mn-ea"/>
                  </a:rPr>
                  <a:t>间断——平衡模型</a:t>
                </a:r>
                <a:endParaRPr lang="zh-CN" altLang="en-US" sz="200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sym typeface="+mn-ea"/>
                </a:endParaRPr>
              </a:p>
            </p:txBody>
          </p:sp>
          <p:cxnSp>
            <p:nvCxnSpPr>
              <p:cNvPr id="32" name="曲线连接符 12"/>
              <p:cNvCxnSpPr>
                <a:endCxn id="31" idx="1"/>
              </p:cNvCxnSpPr>
              <p:nvPr/>
            </p:nvCxnSpPr>
            <p:spPr>
              <a:xfrm>
                <a:off x="5600570" y="3498110"/>
                <a:ext cx="520615" cy="477397"/>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45077" name="文本框 9"/>
            <p:cNvSpPr txBox="1"/>
            <p:nvPr/>
          </p:nvSpPr>
          <p:spPr>
            <a:xfrm>
              <a:off x="2609390" y="3899507"/>
              <a:ext cx="1438627" cy="400110"/>
            </a:xfrm>
            <a:prstGeom prst="rect">
              <a:avLst/>
            </a:prstGeom>
            <a:noFill/>
            <a:ln w="12700">
              <a:noFill/>
            </a:ln>
          </p:spPr>
          <p:txBody>
            <a:bodyPr anchor="t">
              <a:spAutoFit/>
            </a:bodyPr>
            <a:p>
              <a:pPr indent="0">
                <a:buFont typeface="+mj-lt"/>
                <a:buNone/>
              </a:pPr>
              <a:r>
                <a:rPr lang="en-US" altLang="zh-CN" sz="2000" b="1" u="sng" dirty="0">
                  <a:solidFill>
                    <a:srgbClr val="262626"/>
                  </a:solidFill>
                  <a:latin typeface="华文楷体" panose="02010600040101010101" pitchFamily="2" charset="-122"/>
                  <a:ea typeface="华文楷体" panose="02010600040101010101" pitchFamily="2" charset="-122"/>
                </a:rPr>
                <a:t>[</a:t>
              </a:r>
              <a:r>
                <a:rPr lang="zh-CN" altLang="en-US" sz="2000" b="1" u="sng" dirty="0">
                  <a:solidFill>
                    <a:srgbClr val="262626"/>
                  </a:solidFill>
                  <a:latin typeface="华文楷体" panose="02010600040101010101" pitchFamily="2" charset="-122"/>
                  <a:ea typeface="华文楷体" panose="02010600040101010101" pitchFamily="2" charset="-122"/>
                </a:rPr>
                <a:t>研究模型</a:t>
              </a:r>
              <a:r>
                <a:rPr lang="en-US" altLang="zh-CN" sz="2000" b="1" u="sng" dirty="0">
                  <a:solidFill>
                    <a:srgbClr val="262626"/>
                  </a:solidFill>
                  <a:latin typeface="华文楷体" panose="02010600040101010101" pitchFamily="2" charset="-122"/>
                  <a:ea typeface="华文楷体" panose="02010600040101010101" pitchFamily="2" charset="-122"/>
                </a:rPr>
                <a:t>]</a:t>
              </a:r>
              <a:endParaRPr lang="zh-CN" altLang="en-US" sz="2000" b="1" u="sng" dirty="0">
                <a:solidFill>
                  <a:srgbClr val="262626"/>
                </a:solidFill>
                <a:latin typeface="华文楷体" panose="02010600040101010101" pitchFamily="2" charset="-122"/>
                <a:ea typeface="华文楷体" panose="02010600040101010101" pitchFamily="2" charset="-122"/>
              </a:endParaRPr>
            </a:p>
          </p:txBody>
        </p:sp>
      </p:grpSp>
      <p:sp>
        <p:nvSpPr>
          <p:cNvPr id="34" name="文本框 9"/>
          <p:cNvSpPr txBox="1"/>
          <p:nvPr/>
        </p:nvSpPr>
        <p:spPr>
          <a:xfrm>
            <a:off x="4362450" y="4776788"/>
            <a:ext cx="2216150" cy="398463"/>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zh-CN" altLang="en-US" sz="2000" b="0"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选择</a:t>
            </a:r>
            <a:r>
              <a:rPr kumimoji="0" lang="zh-CN" altLang="en-US" sz="2000" b="0"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rPr>
              <a:t>】</a:t>
            </a:r>
            <a:r>
              <a:rPr kumimoji="0" lang="en-US" altLang="zh-CN" sz="2000" b="0" i="0" u="none" strike="noStrike" kern="1200" cap="none" spc="0" normalizeH="0" baseline="0" noProof="0">
                <a:ln>
                  <a:noFill/>
                </a:ln>
                <a:solidFill>
                  <a:srgbClr val="FF0000"/>
                </a:solidFill>
                <a:effectLst/>
                <a:uLnTx/>
                <a:uFillTx/>
                <a:latin typeface="+mn-lt"/>
                <a:ea typeface="+mn-ea"/>
                <a:cs typeface="+mn-cs"/>
                <a:sym typeface="+mn-ea"/>
              </a:rPr>
              <a:t>★★★★</a:t>
            </a:r>
            <a:endParaRPr kumimoji="0" lang="zh-CN" altLang="en-US" sz="2000" b="0"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endParaRPr>
          </a:p>
        </p:txBody>
      </p:sp>
      <p:cxnSp>
        <p:nvCxnSpPr>
          <p:cNvPr id="35" name="直接箭头连接符 34"/>
          <p:cNvCxnSpPr>
            <a:endCxn id="31" idx="1"/>
          </p:cNvCxnSpPr>
          <p:nvPr/>
        </p:nvCxnSpPr>
        <p:spPr>
          <a:xfrm flipH="1" flipV="1">
            <a:off x="7493000" y="2027238"/>
            <a:ext cx="15875" cy="2376488"/>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endCxn id="31" idx="1"/>
          </p:cNvCxnSpPr>
          <p:nvPr/>
        </p:nvCxnSpPr>
        <p:spPr>
          <a:xfrm flipV="1">
            <a:off x="7508875" y="4375150"/>
            <a:ext cx="2163763" cy="28575"/>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31" idx="1"/>
          </p:cNvCxnSpPr>
          <p:nvPr/>
        </p:nvCxnSpPr>
        <p:spPr>
          <a:xfrm>
            <a:off x="7858125" y="3535363"/>
            <a:ext cx="15875" cy="503238"/>
          </a:xfrm>
          <a:prstGeom prst="line">
            <a:avLst/>
          </a:prstGeom>
          <a:ln>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cxnSp>
        <p:nvCxnSpPr>
          <p:cNvPr id="38" name="直接连接符 37"/>
          <p:cNvCxnSpPr>
            <a:endCxn id="31" idx="1"/>
          </p:cNvCxnSpPr>
          <p:nvPr/>
        </p:nvCxnSpPr>
        <p:spPr>
          <a:xfrm>
            <a:off x="7874000" y="4010025"/>
            <a:ext cx="1158875"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endCxn id="31" idx="1"/>
          </p:cNvCxnSpPr>
          <p:nvPr/>
        </p:nvCxnSpPr>
        <p:spPr>
          <a:xfrm flipH="1" flipV="1">
            <a:off x="8423275" y="3705225"/>
            <a:ext cx="593725" cy="27305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endCxn id="31" idx="1"/>
          </p:cNvCxnSpPr>
          <p:nvPr/>
        </p:nvCxnSpPr>
        <p:spPr>
          <a:xfrm flipV="1">
            <a:off x="8453438" y="3536950"/>
            <a:ext cx="487363" cy="16827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endCxn id="31" idx="1"/>
          </p:cNvCxnSpPr>
          <p:nvPr/>
        </p:nvCxnSpPr>
        <p:spPr>
          <a:xfrm flipH="1" flipV="1">
            <a:off x="8118475" y="3384550"/>
            <a:ext cx="838200" cy="16827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endCxn id="31" idx="1"/>
          </p:cNvCxnSpPr>
          <p:nvPr/>
        </p:nvCxnSpPr>
        <p:spPr>
          <a:xfrm flipH="1">
            <a:off x="8118475" y="3338513"/>
            <a:ext cx="792163" cy="269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endCxn id="31" idx="1"/>
          </p:cNvCxnSpPr>
          <p:nvPr/>
        </p:nvCxnSpPr>
        <p:spPr>
          <a:xfrm>
            <a:off x="8894763" y="2835275"/>
            <a:ext cx="15875" cy="503238"/>
          </a:xfrm>
          <a:prstGeom prst="line">
            <a:avLst/>
          </a:prstGeom>
          <a:ln>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cxnSp>
        <p:nvCxnSpPr>
          <p:cNvPr id="44" name="直接连接符 43"/>
          <p:cNvCxnSpPr>
            <a:endCxn id="31" idx="1"/>
          </p:cNvCxnSpPr>
          <p:nvPr/>
        </p:nvCxnSpPr>
        <p:spPr>
          <a:xfrm>
            <a:off x="8910638" y="2835275"/>
            <a:ext cx="579438"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endCxn id="31" idx="1"/>
          </p:cNvCxnSpPr>
          <p:nvPr/>
        </p:nvCxnSpPr>
        <p:spPr>
          <a:xfrm>
            <a:off x="9520238" y="2333625"/>
            <a:ext cx="14288" cy="501650"/>
          </a:xfrm>
          <a:prstGeom prst="line">
            <a:avLst/>
          </a:prstGeom>
          <a:ln>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46" name="文本框 9"/>
          <p:cNvSpPr txBox="1"/>
          <p:nvPr/>
        </p:nvSpPr>
        <p:spPr>
          <a:xfrm>
            <a:off x="7416800" y="4776788"/>
            <a:ext cx="3006725" cy="400050"/>
          </a:xfrm>
          <a:prstGeom prst="rect">
            <a:avLst/>
          </a:prstGeom>
          <a:noFill/>
          <a:ln w="9525">
            <a:solidFill>
              <a:schemeClr val="tx1">
                <a:lumMod val="95000"/>
                <a:lumOff val="5000"/>
              </a:schemeClr>
            </a:solid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zh-CN" altLang="en-US" sz="2000" b="0" i="0" u="none" strike="noStrike" kern="1200" cap="none" spc="0" normalizeH="0" baseline="0" noProof="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能看出发展变化规律吗？</a:t>
            </a:r>
            <a:endParaRPr kumimoji="0" lang="zh-CN" altLang="en-US" sz="2000" b="0" i="0" u="none" strike="noStrike" kern="1200" cap="none" spc="0" normalizeH="0" baseline="0" noProof="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14"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3600" b="0"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3.1.4 </a:t>
            </a:r>
            <a:r>
              <a:rPr kumimoji="0" lang="zh-CN" altLang="en-US" sz="3600" b="0"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群体发展阶段</a:t>
            </a:r>
            <a:br>
              <a:rPr kumimoji="0" lang="zh-CN" altLang="en-US" sz="3600" b="1"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j-cs"/>
              </a:rPr>
            </a:br>
            <a:endParaRPr kumimoji="0" lang="zh-CN" altLang="en-US" sz="3600" b="1"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j-cs"/>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6082" name="组合 2"/>
          <p:cNvGrpSpPr/>
          <p:nvPr/>
        </p:nvGrpSpPr>
        <p:grpSpPr>
          <a:xfrm>
            <a:off x="0" y="1808163"/>
            <a:ext cx="7050088" cy="2490787"/>
            <a:chOff x="0" y="1808278"/>
            <a:chExt cx="7049838" cy="2491339"/>
          </a:xfrm>
        </p:grpSpPr>
        <p:grpSp>
          <p:nvGrpSpPr>
            <p:cNvPr id="46083" name="组合 3"/>
            <p:cNvGrpSpPr/>
            <p:nvPr/>
          </p:nvGrpSpPr>
          <p:grpSpPr>
            <a:xfrm>
              <a:off x="0" y="1808278"/>
              <a:ext cx="4261915" cy="2090737"/>
              <a:chOff x="2369516" y="1283591"/>
              <a:chExt cx="4261915" cy="2090737"/>
            </a:xfrm>
          </p:grpSpPr>
          <p:sp>
            <p:nvSpPr>
              <p:cNvPr id="15" name="圆角矩形 7"/>
              <p:cNvSpPr/>
              <p:nvPr/>
            </p:nvSpPr>
            <p:spPr bwMode="auto">
              <a:xfrm>
                <a:off x="2369516" y="2227081"/>
                <a:ext cx="1773487" cy="378898"/>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fontAlgn="auto">
                  <a:spcAft>
                    <a:spcPts val="0"/>
                  </a:spcAft>
                  <a:buClrTx/>
                  <a:buSzTx/>
                  <a:buFontTx/>
                  <a:defRPr/>
                </a:pPr>
                <a:r>
                  <a:rPr lang="zh-CN" altLang="en-US" sz="200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sym typeface="+mn-ea"/>
                  </a:rPr>
                  <a:t>群体概述</a:t>
                </a:r>
                <a:endParaRPr lang="zh-CN" altLang="en-US" sz="200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sym typeface="+mn-ea"/>
                </a:endParaRPr>
              </a:p>
            </p:txBody>
          </p:sp>
          <p:grpSp>
            <p:nvGrpSpPr>
              <p:cNvPr id="46085" name="组合 5"/>
              <p:cNvGrpSpPr/>
              <p:nvPr/>
            </p:nvGrpSpPr>
            <p:grpSpPr>
              <a:xfrm>
                <a:off x="4143003" y="1283591"/>
                <a:ext cx="2488428" cy="2090737"/>
                <a:chOff x="5778559" y="1085215"/>
                <a:chExt cx="3671511" cy="2090420"/>
              </a:xfrm>
            </p:grpSpPr>
            <p:cxnSp>
              <p:nvCxnSpPr>
                <p:cNvPr id="46086" name="直接箭头连接符 33"/>
                <p:cNvCxnSpPr/>
                <p:nvPr/>
              </p:nvCxnSpPr>
              <p:spPr>
                <a:xfrm rot="-5400000">
                  <a:off x="6313988" y="1693791"/>
                  <a:ext cx="0" cy="341536"/>
                </a:xfrm>
                <a:prstGeom prst="straightConnector1">
                  <a:avLst/>
                </a:prstGeom>
                <a:ln w="6350" cap="flat" cmpd="sng">
                  <a:solidFill>
                    <a:srgbClr val="0D0D0D"/>
                  </a:solidFill>
                  <a:prstDash val="solid"/>
                  <a:bevel/>
                  <a:headEnd type="none" w="med" len="med"/>
                  <a:tailEnd type="arrow" w="med" len="med"/>
                </a:ln>
              </p:spPr>
            </p:cxnSp>
            <p:sp>
              <p:nvSpPr>
                <p:cNvPr id="21" name="直接连接符 31"/>
                <p:cNvSpPr>
                  <a:spLocks noChangeShapeType="1"/>
                </p:cNvSpPr>
                <p:nvPr/>
              </p:nvSpPr>
              <p:spPr bwMode="auto">
                <a:xfrm rot="16200000" flipV="1">
                  <a:off x="5263180" y="2092236"/>
                  <a:ext cx="1761858" cy="1778"/>
                </a:xfrm>
                <a:prstGeom prst="line">
                  <a:avLst/>
                </a:prstGeom>
                <a:noFill/>
                <a:ln w="6350">
                  <a:solidFill>
                    <a:schemeClr val="tx1">
                      <a:lumMod val="95000"/>
                      <a:lumOff val="5000"/>
                    </a:schemeClr>
                  </a:solidFill>
                  <a:bevel/>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mn-lt"/>
                    <a:ea typeface="+mn-ea"/>
                    <a:cs typeface="+mn-cs"/>
                  </a:endParaRPr>
                </a:p>
              </p:txBody>
            </p:sp>
            <p:cxnSp>
              <p:nvCxnSpPr>
                <p:cNvPr id="46088" name="直接箭头连接符 33"/>
                <p:cNvCxnSpPr/>
                <p:nvPr/>
              </p:nvCxnSpPr>
              <p:spPr>
                <a:xfrm rot="-5400000">
                  <a:off x="6313984" y="2822658"/>
                  <a:ext cx="0" cy="305959"/>
                </a:xfrm>
                <a:prstGeom prst="straightConnector1">
                  <a:avLst/>
                </a:prstGeom>
                <a:ln w="6350" cap="flat" cmpd="sng">
                  <a:solidFill>
                    <a:srgbClr val="0D0D0D"/>
                  </a:solidFill>
                  <a:prstDash val="solid"/>
                  <a:bevel/>
                  <a:headEnd type="none" w="med" len="med"/>
                  <a:tailEnd type="arrow" w="med" len="med"/>
                </a:ln>
              </p:spPr>
            </p:cxnSp>
            <p:cxnSp>
              <p:nvCxnSpPr>
                <p:cNvPr id="46089" name="直接箭头连接符 22"/>
                <p:cNvCxnSpPr/>
                <p:nvPr/>
              </p:nvCxnSpPr>
              <p:spPr>
                <a:xfrm rot="-5400000">
                  <a:off x="6315763" y="2254419"/>
                  <a:ext cx="0" cy="305959"/>
                </a:xfrm>
                <a:prstGeom prst="straightConnector1">
                  <a:avLst/>
                </a:prstGeom>
                <a:ln w="6350" cap="flat" cmpd="sng">
                  <a:solidFill>
                    <a:srgbClr val="0D0D0D"/>
                  </a:solidFill>
                  <a:prstDash val="solid"/>
                  <a:bevel/>
                  <a:headEnd type="none" w="med" len="med"/>
                  <a:tailEnd type="arrow" w="med" len="med"/>
                </a:ln>
              </p:spPr>
            </p:cxnSp>
            <p:cxnSp>
              <p:nvCxnSpPr>
                <p:cNvPr id="24" name="直接连接符 23"/>
                <p:cNvCxnSpPr/>
                <p:nvPr/>
              </p:nvCxnSpPr>
              <p:spPr>
                <a:xfrm>
                  <a:off x="5778559" y="2194709"/>
                  <a:ext cx="321969" cy="0"/>
                </a:xfrm>
                <a:prstGeom prst="line">
                  <a:avLst/>
                </a:prstGeom>
                <a:noFill/>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5" name="圆角矩形 21"/>
                <p:cNvSpPr/>
                <p:nvPr/>
              </p:nvSpPr>
              <p:spPr>
                <a:xfrm>
                  <a:off x="6466968" y="1639168"/>
                  <a:ext cx="2981324" cy="401577"/>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群体的类型</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26" name="圆角矩形 23"/>
                <p:cNvSpPr/>
                <p:nvPr/>
              </p:nvSpPr>
              <p:spPr>
                <a:xfrm>
                  <a:off x="6466968" y="2194709"/>
                  <a:ext cx="2983102" cy="401577"/>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群体的作用</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27" name="圆角矩形 24"/>
                <p:cNvSpPr/>
                <p:nvPr/>
              </p:nvSpPr>
              <p:spPr bwMode="auto">
                <a:xfrm>
                  <a:off x="6466968" y="2775646"/>
                  <a:ext cx="2977766" cy="399989"/>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fontAlgn="auto">
                    <a:spcAft>
                      <a:spcPts val="0"/>
                    </a:spcAft>
                    <a:buClrTx/>
                    <a:buSzTx/>
                    <a:buFontTx/>
                    <a:defRPr/>
                  </a:pPr>
                  <a:r>
                    <a:rPr lang="zh-CN" altLang="en-US" sz="200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sym typeface="+mn-ea"/>
                    </a:rPr>
                    <a:t>群体发展阶段</a:t>
                  </a:r>
                  <a:endParaRPr lang="zh-CN" altLang="en-US" sz="200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sym typeface="+mn-ea"/>
                  </a:endParaRPr>
                </a:p>
              </p:txBody>
            </p:sp>
            <p:sp>
              <p:nvSpPr>
                <p:cNvPr id="28" name="圆角矩形 1"/>
                <p:cNvSpPr/>
                <p:nvPr/>
              </p:nvSpPr>
              <p:spPr>
                <a:xfrm>
                  <a:off x="6466968" y="1085215"/>
                  <a:ext cx="2979544" cy="399989"/>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rPr>
                    <a:t>群体的含义</a:t>
                  </a:r>
                  <a:endParaRPr kumimoji="0" lang="zh-CN" altLang="en-US" sz="2000" b="0" i="0" u="none" strike="noStrike" kern="1200" cap="none" spc="0"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mn-cs"/>
                    <a:sym typeface="+mn-ea"/>
                  </a:endParaRPr>
                </a:p>
              </p:txBody>
            </p:sp>
            <p:cxnSp>
              <p:nvCxnSpPr>
                <p:cNvPr id="46095" name="直接箭头连接符 33"/>
                <p:cNvCxnSpPr/>
                <p:nvPr/>
              </p:nvCxnSpPr>
              <p:spPr>
                <a:xfrm rot="-5400000">
                  <a:off x="6314878" y="1070860"/>
                  <a:ext cx="0" cy="428698"/>
                </a:xfrm>
                <a:prstGeom prst="straightConnector1">
                  <a:avLst/>
                </a:prstGeom>
                <a:ln w="6350" cap="flat" cmpd="sng">
                  <a:solidFill>
                    <a:srgbClr val="0D0D0D"/>
                  </a:solidFill>
                  <a:prstDash val="solid"/>
                  <a:bevel/>
                  <a:headEnd type="none" w="med" len="med"/>
                  <a:tailEnd type="arrow" w="med" len="med"/>
                </a:ln>
              </p:spPr>
            </p:cxnSp>
          </p:grpSp>
        </p:grpSp>
        <p:grpSp>
          <p:nvGrpSpPr>
            <p:cNvPr id="46096" name="组合 41"/>
            <p:cNvGrpSpPr/>
            <p:nvPr/>
          </p:nvGrpSpPr>
          <p:grpSpPr>
            <a:xfrm>
              <a:off x="4362807" y="3040793"/>
              <a:ext cx="2687031" cy="1258824"/>
              <a:chOff x="5600570" y="2717928"/>
              <a:chExt cx="3201480" cy="1435906"/>
            </a:xfrm>
          </p:grpSpPr>
          <p:cxnSp>
            <p:nvCxnSpPr>
              <p:cNvPr id="20" name="曲线连接符 6"/>
              <p:cNvCxnSpPr>
                <a:endCxn id="30" idx="1"/>
              </p:cNvCxnSpPr>
              <p:nvPr/>
            </p:nvCxnSpPr>
            <p:spPr>
              <a:xfrm flipV="1">
                <a:off x="5600570" y="2896255"/>
                <a:ext cx="494784" cy="601855"/>
              </a:xfrm>
              <a:prstGeom prst="curved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圆角矩形 7"/>
              <p:cNvSpPr/>
              <p:nvPr/>
            </p:nvSpPr>
            <p:spPr>
              <a:xfrm>
                <a:off x="6095354" y="2717928"/>
                <a:ext cx="1802281" cy="356655"/>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五阶段模型</a:t>
                </a:r>
                <a:endParaRPr kumimoji="0" lang="zh-CN" altLang="en-US" sz="2000" b="0" i="0" u="none" strike="noStrike" kern="1200" cap="none" spc="-4" normalizeH="0" baseline="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31" name="圆角矩形 11"/>
              <p:cNvSpPr/>
              <p:nvPr/>
            </p:nvSpPr>
            <p:spPr bwMode="auto">
              <a:xfrm>
                <a:off x="6121185" y="3797179"/>
                <a:ext cx="2680865" cy="356655"/>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fontAlgn="auto">
                  <a:spcAft>
                    <a:spcPts val="0"/>
                  </a:spcAft>
                  <a:buClrTx/>
                  <a:buSzTx/>
                  <a:buFontTx/>
                  <a:defRPr/>
                </a:pPr>
                <a:r>
                  <a:rPr lang="zh-CN" altLang="en-US" sz="200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sym typeface="+mn-ea"/>
                  </a:rPr>
                  <a:t>间断——平衡模型</a:t>
                </a:r>
                <a:endParaRPr lang="zh-CN" altLang="en-US" sz="2000" noProof="0" dirty="0">
                  <a:ln>
                    <a:noFill/>
                  </a:ln>
                  <a:solidFill>
                    <a:schemeClr val="tx1">
                      <a:lumMod val="95000"/>
                      <a:lumOff val="5000"/>
                    </a:schemeClr>
                  </a:solidFill>
                  <a:effectLst/>
                  <a:uLnTx/>
                  <a:uFillTx/>
                  <a:latin typeface="华文楷体" panose="02010600040101010101" pitchFamily="2" charset="-122"/>
                  <a:ea typeface="华文楷体" panose="02010600040101010101" pitchFamily="2" charset="-122"/>
                  <a:sym typeface="+mn-ea"/>
                </a:endParaRPr>
              </a:p>
            </p:txBody>
          </p:sp>
          <p:cxnSp>
            <p:nvCxnSpPr>
              <p:cNvPr id="32" name="曲线连接符 12"/>
              <p:cNvCxnSpPr>
                <a:endCxn id="31" idx="1"/>
              </p:cNvCxnSpPr>
              <p:nvPr/>
            </p:nvCxnSpPr>
            <p:spPr>
              <a:xfrm>
                <a:off x="5600570" y="3498110"/>
                <a:ext cx="520615" cy="477397"/>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46101" name="文本框 9"/>
            <p:cNvSpPr txBox="1"/>
            <p:nvPr/>
          </p:nvSpPr>
          <p:spPr>
            <a:xfrm>
              <a:off x="2609390" y="3899507"/>
              <a:ext cx="1438627" cy="400110"/>
            </a:xfrm>
            <a:prstGeom prst="rect">
              <a:avLst/>
            </a:prstGeom>
            <a:noFill/>
            <a:ln w="12700">
              <a:noFill/>
            </a:ln>
          </p:spPr>
          <p:txBody>
            <a:bodyPr anchor="t">
              <a:spAutoFit/>
            </a:bodyPr>
            <a:p>
              <a:pPr indent="0">
                <a:buFont typeface="+mj-lt"/>
                <a:buNone/>
              </a:pPr>
              <a:r>
                <a:rPr lang="en-US" altLang="zh-CN" sz="2000" b="1" u="sng" dirty="0">
                  <a:solidFill>
                    <a:srgbClr val="262626"/>
                  </a:solidFill>
                  <a:latin typeface="华文楷体" panose="02010600040101010101" pitchFamily="2" charset="-122"/>
                  <a:ea typeface="华文楷体" panose="02010600040101010101" pitchFamily="2" charset="-122"/>
                </a:rPr>
                <a:t>[</a:t>
              </a:r>
              <a:r>
                <a:rPr lang="zh-CN" altLang="en-US" sz="2000" b="1" u="sng" dirty="0">
                  <a:solidFill>
                    <a:srgbClr val="262626"/>
                  </a:solidFill>
                  <a:latin typeface="华文楷体" panose="02010600040101010101" pitchFamily="2" charset="-122"/>
                  <a:ea typeface="华文楷体" panose="02010600040101010101" pitchFamily="2" charset="-122"/>
                </a:rPr>
                <a:t>研究模型</a:t>
              </a:r>
              <a:r>
                <a:rPr lang="en-US" altLang="zh-CN" sz="2000" b="1" u="sng" dirty="0">
                  <a:solidFill>
                    <a:srgbClr val="262626"/>
                  </a:solidFill>
                  <a:latin typeface="华文楷体" panose="02010600040101010101" pitchFamily="2" charset="-122"/>
                  <a:ea typeface="华文楷体" panose="02010600040101010101" pitchFamily="2" charset="-122"/>
                </a:rPr>
                <a:t>]</a:t>
              </a:r>
              <a:endParaRPr lang="zh-CN" altLang="en-US" sz="2000" b="1" u="sng" dirty="0">
                <a:solidFill>
                  <a:srgbClr val="262626"/>
                </a:solidFill>
                <a:latin typeface="华文楷体" panose="02010600040101010101" pitchFamily="2" charset="-122"/>
                <a:ea typeface="华文楷体" panose="02010600040101010101" pitchFamily="2" charset="-122"/>
              </a:endParaRPr>
            </a:p>
          </p:txBody>
        </p:sp>
      </p:grpSp>
      <p:sp>
        <p:nvSpPr>
          <p:cNvPr id="34" name="文本框 9"/>
          <p:cNvSpPr txBox="1"/>
          <p:nvPr/>
        </p:nvSpPr>
        <p:spPr>
          <a:xfrm>
            <a:off x="4362450" y="4776788"/>
            <a:ext cx="2216150" cy="398463"/>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zh-CN" altLang="en-US" sz="2000" b="0"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选择</a:t>
            </a:r>
            <a:r>
              <a:rPr kumimoji="0" lang="zh-CN" altLang="en-US" sz="2000" b="0"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rPr>
              <a:t>】</a:t>
            </a:r>
            <a:r>
              <a:rPr kumimoji="0" lang="en-US" altLang="zh-CN" sz="2000" b="0" i="0" u="none" strike="noStrike" kern="1200" cap="none" spc="0" normalizeH="0" baseline="0" noProof="0">
                <a:ln>
                  <a:noFill/>
                </a:ln>
                <a:solidFill>
                  <a:srgbClr val="FF0000"/>
                </a:solidFill>
                <a:effectLst/>
                <a:uLnTx/>
                <a:uFillTx/>
                <a:latin typeface="+mn-lt"/>
                <a:ea typeface="+mn-ea"/>
                <a:cs typeface="+mn-cs"/>
                <a:sym typeface="+mn-ea"/>
              </a:rPr>
              <a:t>★★★★</a:t>
            </a:r>
            <a:endParaRPr kumimoji="0" lang="zh-CN" altLang="en-US" sz="2000" b="0"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endParaRPr>
          </a:p>
        </p:txBody>
      </p:sp>
      <p:cxnSp>
        <p:nvCxnSpPr>
          <p:cNvPr id="35" name="直接箭头连接符 34"/>
          <p:cNvCxnSpPr>
            <a:endCxn id="31" idx="1"/>
          </p:cNvCxnSpPr>
          <p:nvPr/>
        </p:nvCxnSpPr>
        <p:spPr>
          <a:xfrm flipH="1" flipV="1">
            <a:off x="7493000" y="2027238"/>
            <a:ext cx="15875" cy="2376488"/>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endCxn id="31" idx="1"/>
          </p:cNvCxnSpPr>
          <p:nvPr/>
        </p:nvCxnSpPr>
        <p:spPr>
          <a:xfrm flipV="1">
            <a:off x="7508875" y="4375150"/>
            <a:ext cx="2163763" cy="28575"/>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31" idx="1"/>
          </p:cNvCxnSpPr>
          <p:nvPr/>
        </p:nvCxnSpPr>
        <p:spPr>
          <a:xfrm>
            <a:off x="7858125" y="3535363"/>
            <a:ext cx="15875" cy="503238"/>
          </a:xfrm>
          <a:prstGeom prst="line">
            <a:avLst/>
          </a:prstGeom>
          <a:ln>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cxnSp>
        <p:nvCxnSpPr>
          <p:cNvPr id="38" name="直接连接符 37"/>
          <p:cNvCxnSpPr>
            <a:endCxn id="31" idx="1"/>
          </p:cNvCxnSpPr>
          <p:nvPr/>
        </p:nvCxnSpPr>
        <p:spPr>
          <a:xfrm>
            <a:off x="7874000" y="4010025"/>
            <a:ext cx="1158875"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endCxn id="31" idx="1"/>
          </p:cNvCxnSpPr>
          <p:nvPr/>
        </p:nvCxnSpPr>
        <p:spPr>
          <a:xfrm flipH="1" flipV="1">
            <a:off x="8423275" y="3705225"/>
            <a:ext cx="593725" cy="27305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endCxn id="31" idx="1"/>
          </p:cNvCxnSpPr>
          <p:nvPr/>
        </p:nvCxnSpPr>
        <p:spPr>
          <a:xfrm flipV="1">
            <a:off x="8453438" y="3536950"/>
            <a:ext cx="487363" cy="16827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endCxn id="31" idx="1"/>
          </p:cNvCxnSpPr>
          <p:nvPr/>
        </p:nvCxnSpPr>
        <p:spPr>
          <a:xfrm flipH="1" flipV="1">
            <a:off x="8118475" y="3384550"/>
            <a:ext cx="838200" cy="16827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endCxn id="31" idx="1"/>
          </p:cNvCxnSpPr>
          <p:nvPr/>
        </p:nvCxnSpPr>
        <p:spPr>
          <a:xfrm flipH="1">
            <a:off x="8118475" y="3338513"/>
            <a:ext cx="792163" cy="269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endCxn id="31" idx="1"/>
          </p:cNvCxnSpPr>
          <p:nvPr/>
        </p:nvCxnSpPr>
        <p:spPr>
          <a:xfrm>
            <a:off x="8894763" y="2835275"/>
            <a:ext cx="15875" cy="503238"/>
          </a:xfrm>
          <a:prstGeom prst="line">
            <a:avLst/>
          </a:prstGeom>
          <a:ln>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cxnSp>
        <p:nvCxnSpPr>
          <p:cNvPr id="44" name="直接连接符 43"/>
          <p:cNvCxnSpPr>
            <a:endCxn id="31" idx="1"/>
          </p:cNvCxnSpPr>
          <p:nvPr/>
        </p:nvCxnSpPr>
        <p:spPr>
          <a:xfrm>
            <a:off x="8910638" y="2835275"/>
            <a:ext cx="579438"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endCxn id="31" idx="1"/>
          </p:cNvCxnSpPr>
          <p:nvPr/>
        </p:nvCxnSpPr>
        <p:spPr>
          <a:xfrm>
            <a:off x="9520238" y="2333625"/>
            <a:ext cx="14288" cy="501650"/>
          </a:xfrm>
          <a:prstGeom prst="line">
            <a:avLst/>
          </a:prstGeom>
          <a:ln>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46" name="文本框 9"/>
          <p:cNvSpPr txBox="1"/>
          <p:nvPr/>
        </p:nvSpPr>
        <p:spPr>
          <a:xfrm>
            <a:off x="7416800" y="4776788"/>
            <a:ext cx="3006725" cy="400050"/>
          </a:xfrm>
          <a:prstGeom prst="rect">
            <a:avLst/>
          </a:prstGeom>
          <a:noFill/>
          <a:ln w="9525">
            <a:solidFill>
              <a:schemeClr val="tx1">
                <a:lumMod val="95000"/>
                <a:lumOff val="5000"/>
              </a:schemeClr>
            </a:solid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zh-CN" altLang="en-US" sz="2000" b="0" i="0" u="none" strike="noStrike" kern="1200" cap="none" spc="0" normalizeH="0" baseline="0" noProof="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能看出发展变化规律吗？</a:t>
            </a:r>
            <a:endParaRPr kumimoji="0" lang="zh-CN" altLang="en-US" sz="2000" b="0" i="0" u="none" strike="noStrike" kern="1200" cap="none" spc="0" normalizeH="0" baseline="0" noProof="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endParaRPr>
          </a:p>
        </p:txBody>
      </p:sp>
      <p:sp>
        <p:nvSpPr>
          <p:cNvPr id="47" name="文本框 9"/>
          <p:cNvSpPr txBox="1"/>
          <p:nvPr/>
        </p:nvSpPr>
        <p:spPr>
          <a:xfrm>
            <a:off x="4778375" y="5299075"/>
            <a:ext cx="5783263" cy="706438"/>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间断</a:t>
            </a:r>
            <a:r>
              <a:rPr kumimoji="0" lang="en-US" altLang="zh-CN"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a:t>
            </a:r>
            <a:r>
              <a:rPr kumimoji="0" lang="zh-CN" altLang="en-US" sz="2000" b="0" i="0" u="none" strike="noStrike" kern="1200" cap="none" spc="0" normalizeH="0" baseline="0"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sym typeface="+mn-ea"/>
              </a:rPr>
              <a:t>平衡模型适用于描述</a:t>
            </a:r>
            <a:r>
              <a:rPr kumimoji="0" lang="zh-CN" altLang="en-US" sz="2000" b="1" i="0" u="sng"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临时性工作任务群体的发展变化情况</a:t>
            </a:r>
            <a:endParaRPr kumimoji="0" lang="zh-CN" altLang="en-US" sz="2000" b="1" i="0" u="sng"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endParaRPr>
          </a:p>
        </p:txBody>
      </p:sp>
      <p:sp>
        <p:nvSpPr>
          <p:cNvPr id="14"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3600" b="0"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3.1.4 </a:t>
            </a:r>
            <a:r>
              <a:rPr kumimoji="0" lang="zh-CN" altLang="en-US" sz="3600" b="0"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群体发展阶段</a:t>
            </a:r>
            <a:br>
              <a:rPr kumimoji="0" lang="zh-CN" altLang="en-US" sz="3600" b="1"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j-cs"/>
              </a:rPr>
            </a:br>
            <a:endParaRPr kumimoji="0" lang="zh-CN" altLang="en-US" sz="3600" b="1" i="0" u="none" strike="noStrike" kern="1200" cap="none" spc="0" normalizeH="0" baseline="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j-cs"/>
            </a:endParaRPr>
          </a:p>
        </p:txBody>
      </p:sp>
    </p:spTree>
  </p:cSld>
  <p:clrMapOvr>
    <a:masterClrMapping/>
  </p:clrMapOvr>
</p:sld>
</file>

<file path=ppt/tags/tag1.xml><?xml version="1.0" encoding="utf-8"?>
<p:tagLst xmlns:p="http://schemas.openxmlformats.org/presentationml/2006/main">
  <p:tag name="KSO_WM_UNIT_CLEAR" val="1"/>
  <p:tag name="KSO_WM_TEMPLATE_CATEGORY" val="diagram"/>
  <p:tag name="KSO_WM_TEMPLATE_INDEX" val="160075"/>
  <p:tag name="KSO_WM_UNIT_TYPE" val="n_h_i"/>
  <p:tag name="KSO_WM_UNIT_INDEX" val="1_1_3"/>
  <p:tag name="KSO_WM_UNIT_ID" val="diagram160075_3*n_h_i*1_1_3"/>
  <p:tag name="KSO_WM_UNIT_LAYERLEVEL" val="1_1_1"/>
  <p:tag name="KSO_WM_BEAUTIFY_FLAG" val="#wm#"/>
  <p:tag name="KSO_WM_TAG_VERSION" val="1.0"/>
  <p:tag name="KSO_WM_DIAGRAM_GROUP_CODE" val="n1-1"/>
  <p:tag name="KSO_WM_UNIT_LINE_FORE_SCHEMECOLOR_INDEX" val="6"/>
  <p:tag name="KSO_WM_UNIT_LINE_FILL_TYPE" val="2"/>
  <p:tag name="KSO_WM_UNIT_TEXT_FILL_FORE_SCHEMECOLOR_INDEX" val="13"/>
  <p:tag name="KSO_WM_UNIT_TEXT_FILL_TYPE" val="1"/>
  <p:tag name="KSO_WM_UNIT_USESOURCEFORMAT_APPLY" val="0"/>
</p:tagLst>
</file>

<file path=ppt/tags/tag10.xml><?xml version="1.0" encoding="utf-8"?>
<p:tagLst xmlns:p="http://schemas.openxmlformats.org/presentationml/2006/main">
  <p:tag name="KSO_WM_UNIT_CLEAR" val="1"/>
  <p:tag name="KSO_WM_TEMPLATE_CATEGORY" val="diagram"/>
  <p:tag name="KSO_WM_TEMPLATE_INDEX" val="160075"/>
  <p:tag name="KSO_WM_UNIT_TYPE" val="n_h_i"/>
  <p:tag name="KSO_WM_UNIT_INDEX" val="1_1_5"/>
  <p:tag name="KSO_WM_UNIT_ID" val="diagram160075_3*n_h_i*1_1_5"/>
  <p:tag name="KSO_WM_UNIT_LAYERLEVEL" val="1_1_1"/>
  <p:tag name="KSO_WM_BEAUTIFY_FLAG" val="#wm#"/>
  <p:tag name="KSO_WM_TAG_VERSION" val="1.0"/>
  <p:tag name="KSO_WM_DIAGRAM_GROUP_CODE" val="n1-1"/>
  <p:tag name="KSO_WM_UNIT_FILL_FORE_SCHEMECOLOR_INDEX" val="5"/>
  <p:tag name="KSO_WM_UNIT_FILL_TYPE" val="1"/>
  <p:tag name="KSO_WM_UNIT_TEXT_FILL_FORE_SCHEMECOLOR_INDEX" val="13"/>
  <p:tag name="KSO_WM_UNIT_TEXT_FILL_TYPE" val="1"/>
  <p:tag name="KSO_WM_UNIT_USESOURCEFORMAT_APPLY" val="0"/>
</p:tagLst>
</file>

<file path=ppt/tags/tag11.xml><?xml version="1.0" encoding="utf-8"?>
<p:tagLst xmlns:p="http://schemas.openxmlformats.org/presentationml/2006/main">
  <p:tag name="KSO_WM_TEMPLATE_CATEGORY" val="diagram"/>
  <p:tag name="KSO_WM_TEMPLATE_INDEX" val="160006"/>
  <p:tag name="KSO_WM_UNIT_CLEAR" val="1"/>
  <p:tag name="KSO_WM_DIAGRAM_GROUP_CODE" val="n1-1"/>
  <p:tag name="KSO_WM_TAG_VERSION" val="1.0"/>
  <p:tag name="KSO_WM_UNIT_TYPE" val="n_h_i"/>
  <p:tag name="KSO_WM_UNIT_INDEX" val="1_2_7"/>
  <p:tag name="KSO_WM_UNIT_ID" val="diagram160006_5*n_h_i*1_2_7"/>
  <p:tag name="KSO_WM_UNIT_LAYERLEVEL" val="1_1_1"/>
  <p:tag name="KSO_WM_BEAUTIFY_FLAG" val="#wm#"/>
  <p:tag name="KSO_WM_UNIT_FILL_FORE_SCHEMECOLOR_INDEX" val="6"/>
  <p:tag name="KSO_WM_UNIT_FILL_TYPE" val="1"/>
  <p:tag name="KSO_WM_UNIT_TEXT_FILL_FORE_SCHEMECOLOR_INDEX" val="14"/>
  <p:tag name="KSO_WM_UNIT_TEXT_FILL_TYPE" val="1"/>
</p:tagLst>
</file>

<file path=ppt/tags/tag12.xml><?xml version="1.0" encoding="utf-8"?>
<p:tagLst xmlns:p="http://schemas.openxmlformats.org/presentationml/2006/main">
  <p:tag name="KSO_WM_TEMPLATE_CATEGORY" val="diagram"/>
  <p:tag name="KSO_WM_TEMPLATE_INDEX" val="160006"/>
  <p:tag name="KSO_WM_UNIT_CLEAR" val="1"/>
  <p:tag name="KSO_WM_DIAGRAM_GROUP_CODE" val="n1-1"/>
  <p:tag name="KSO_WM_TAG_VERSION" val="1.0"/>
  <p:tag name="KSO_WM_UNIT_TYPE" val="n_h_i"/>
  <p:tag name="KSO_WM_UNIT_INDEX" val="1_2_8"/>
  <p:tag name="KSO_WM_UNIT_ID" val="diagram160006_5*n_h_i*1_2_8"/>
  <p:tag name="KSO_WM_UNIT_LAYERLEVEL" val="1_1_1"/>
  <p:tag name="KSO_WM_BEAUTIFY_FLAG" val="#wm#"/>
  <p:tag name="KSO_WM_UNIT_FILL_FORE_SCHEMECOLOR_INDEX" val="7"/>
  <p:tag name="KSO_WM_UNIT_FILL_TYPE" val="1"/>
  <p:tag name="KSO_WM_UNIT_TEXT_FILL_FORE_SCHEMECOLOR_INDEX" val="14"/>
  <p:tag name="KSO_WM_UNIT_TEXT_FILL_TYPE" val="1"/>
</p:tagLst>
</file>

<file path=ppt/tags/tag13.xml><?xml version="1.0" encoding="utf-8"?>
<p:tagLst xmlns:p="http://schemas.openxmlformats.org/presentationml/2006/main">
  <p:tag name="KSO_WM_TEMPLATE_CATEGORY" val="diagram"/>
  <p:tag name="KSO_WM_TEMPLATE_INDEX" val="160006"/>
  <p:tag name="KSO_WM_UNIT_CLEAR" val="1"/>
  <p:tag name="KSO_WM_DIAGRAM_GROUP_CODE" val="n1-1"/>
  <p:tag name="KSO_WM_TAG_VERSION" val="1.0"/>
  <p:tag name="KSO_WM_UNIT_TYPE" val="n_h_i"/>
  <p:tag name="KSO_WM_UNIT_INDEX" val="1_2_11"/>
  <p:tag name="KSO_WM_UNIT_ID" val="diagram160006_5*n_h_i*1_2_11"/>
  <p:tag name="KSO_WM_UNIT_LAYERLEVEL" val="1_1_1"/>
  <p:tag name="KSO_WM_BEAUTIFY_FLAG" val="#wm#"/>
  <p:tag name="KSO_WM_UNIT_FILL_FORE_SCHEMECOLOR_INDEX" val="7"/>
  <p:tag name="KSO_WM_UNIT_FILL_TYPE" val="1"/>
  <p:tag name="KSO_WM_UNIT_TEXT_FILL_FORE_SCHEMECOLOR_INDEX" val="14"/>
  <p:tag name="KSO_WM_UNIT_TEXT_FILL_TYPE" val="1"/>
</p:tagLst>
</file>

<file path=ppt/tags/tag14.xml><?xml version="1.0" encoding="utf-8"?>
<p:tagLst xmlns:p="http://schemas.openxmlformats.org/presentationml/2006/main">
  <p:tag name="KSO_WM_TEMPLATE_CATEGORY" val="diagram"/>
  <p:tag name="KSO_WM_TEMPLATE_INDEX" val="160006"/>
  <p:tag name="KSO_WM_UNIT_CLEAR" val="1"/>
  <p:tag name="KSO_WM_DIAGRAM_GROUP_CODE" val="n1-1"/>
  <p:tag name="KSO_WM_TAG_VERSION" val="1.0"/>
  <p:tag name="KSO_WM_UNIT_TYPE" val="n_h_i"/>
  <p:tag name="KSO_WM_UNIT_INDEX" val="1_2_9"/>
  <p:tag name="KSO_WM_UNIT_ID" val="diagram160006_5*n_h_i*1_2_9"/>
  <p:tag name="KSO_WM_UNIT_LAYERLEVEL" val="1_1_1"/>
  <p:tag name="KSO_WM_BEAUTIFY_FLAG" val="#wm#"/>
  <p:tag name="KSO_WM_UNIT_FILL_FORE_SCHEMECOLOR_INDEX" val="8"/>
  <p:tag name="KSO_WM_UNIT_FILL_TYPE" val="1"/>
  <p:tag name="KSO_WM_UNIT_TEXT_FILL_FORE_SCHEMECOLOR_INDEX" val="14"/>
  <p:tag name="KSO_WM_UNIT_TEXT_FILL_TYPE" val="1"/>
</p:tagLst>
</file>

<file path=ppt/tags/tag15.xml><?xml version="1.0" encoding="utf-8"?>
<p:tagLst xmlns:p="http://schemas.openxmlformats.org/presentationml/2006/main">
  <p:tag name="KSO_WM_TEMPLATE_CATEGORY" val="diagram"/>
  <p:tag name="KSO_WM_TEMPLATE_INDEX" val="160006"/>
  <p:tag name="KSO_WM_UNIT_CLEAR" val="1"/>
  <p:tag name="KSO_WM_DIAGRAM_GROUP_CODE" val="n1-1"/>
  <p:tag name="KSO_WM_TAG_VERSION" val="1.0"/>
  <p:tag name="KSO_WM_UNIT_TYPE" val="n_h_i"/>
  <p:tag name="KSO_WM_UNIT_INDEX" val="1_2_10"/>
  <p:tag name="KSO_WM_UNIT_ID" val="diagram160006_5*n_h_i*1_2_10"/>
  <p:tag name="KSO_WM_UNIT_LAYERLEVEL" val="1_1_1"/>
  <p:tag name="KSO_WM_BEAUTIFY_FLAG" val="#wm#"/>
  <p:tag name="KSO_WM_UNIT_FILL_FORE_SCHEMECOLOR_INDEX" val="6"/>
  <p:tag name="KSO_WM_UNIT_FILL_TYPE" val="1"/>
  <p:tag name="KSO_WM_UNIT_TEXT_FILL_FORE_SCHEMECOLOR_INDEX" val="14"/>
  <p:tag name="KSO_WM_UNIT_TEXT_FILL_TYPE" val="1"/>
</p:tagLst>
</file>

<file path=ppt/tags/tag16.xml><?xml version="1.0" encoding="utf-8"?>
<p:tagLst xmlns:p="http://schemas.openxmlformats.org/presentationml/2006/main">
  <p:tag name="KSO_WM_TEMPLATE_CATEGORY" val="diagram"/>
  <p:tag name="KSO_WM_TEMPLATE_INDEX" val="160006"/>
  <p:tag name="KSO_WM_TAG_VERSION" val="1.0"/>
  <p:tag name="KSO_WM_BEAUTIFY_FLAG" val="#wm#"/>
  <p:tag name="KSO_WM_UNIT_TYPE" val="n_h_f"/>
  <p:tag name="KSO_WM_UNIT_INDEX" val="1_1_1"/>
  <p:tag name="KSO_WM_UNIT_ID" val="diagram160006_5*n_h_f*1_1_1"/>
  <p:tag name="KSO_WM_UNIT_CLEAR" val="1"/>
  <p:tag name="KSO_WM_UNIT_LAYERLEVEL" val="1_1_1"/>
  <p:tag name="KSO_WM_UNIT_VALUE" val="20"/>
  <p:tag name="KSO_WM_UNIT_HIGHLIGHT" val="0"/>
  <p:tag name="KSO_WM_UNIT_COMPATIBLE" val="0"/>
  <p:tag name="KSO_WM_DIAGRAM_GROUP_CODE" val="n1-1"/>
  <p:tag name="KSO_WM_UNIT_PRESET_TEXT" val="LOREM IPSUM"/>
  <p:tag name="KSO_WM_UNIT_FILL_FORE_SCHEMECOLOR_INDEX" val="5"/>
  <p:tag name="KSO_WM_UNIT_FILL_TYPE" val="1"/>
  <p:tag name="KSO_WM_UNIT_TEXT_FILL_FORE_SCHEMECOLOR_INDEX" val="14"/>
  <p:tag name="KSO_WM_UNIT_TEXT_FILL_TYPE" val="1"/>
</p:tagLst>
</file>

<file path=ppt/tags/tag17.xml><?xml version="1.0" encoding="utf-8"?>
<p:tagLst xmlns:p="http://schemas.openxmlformats.org/presentationml/2006/main">
  <p:tag name="KSO_WM_TEMPLATE_CATEGORY" val="diagram"/>
  <p:tag name="KSO_WM_TEMPLATE_INDEX" val="160006"/>
  <p:tag name="KSO_WM_TAG_VERSION" val="1.0"/>
  <p:tag name="KSO_WM_BEAUTIFY_FLAG" val="#wm#"/>
  <p:tag name="KSO_WM_UNIT_TYPE" val="n_h_f"/>
  <p:tag name="KSO_WM_UNIT_INDEX" val="1_2_1"/>
  <p:tag name="KSO_WM_UNIT_ID" val="diagram160006_5*n_h_f*1_2_1"/>
  <p:tag name="KSO_WM_UNIT_CLEAR" val="1"/>
  <p:tag name="KSO_WM_UNIT_LAYERLEVEL" val="1_1_1"/>
  <p:tag name="KSO_WM_UNIT_VALUE" val="8"/>
  <p:tag name="KSO_WM_UNIT_HIGHLIGHT" val="0"/>
  <p:tag name="KSO_WM_UNIT_COMPATIBLE" val="0"/>
  <p:tag name="KSO_WM_DIAGRAM_GROUP_CODE" val="n1-1"/>
  <p:tag name="KSO_WM_UNIT_PRESET_TEXT" val="LOREM IPSUM"/>
  <p:tag name="KSO_WM_UNIT_TEXT_FILL_FORE_SCHEMECOLOR_INDEX" val="13"/>
  <p:tag name="KSO_WM_UNIT_TEXT_FILL_TYPE" val="1"/>
</p:tagLst>
</file>

<file path=ppt/tags/tag18.xml><?xml version="1.0" encoding="utf-8"?>
<p:tagLst xmlns:p="http://schemas.openxmlformats.org/presentationml/2006/main">
  <p:tag name="KSO_WM_TEMPLATE_CATEGORY" val="diagram"/>
  <p:tag name="KSO_WM_TEMPLATE_INDEX" val="160006"/>
  <p:tag name="KSO_WM_TAG_VERSION" val="1.0"/>
  <p:tag name="KSO_WM_BEAUTIFY_FLAG" val="#wm#"/>
  <p:tag name="KSO_WM_UNIT_TYPE" val="n_h_f"/>
  <p:tag name="KSO_WM_UNIT_INDEX" val="1_2_1"/>
  <p:tag name="KSO_WM_UNIT_ID" val="diagram160006_5*n_h_f*1_2_1"/>
  <p:tag name="KSO_WM_UNIT_CLEAR" val="1"/>
  <p:tag name="KSO_WM_UNIT_LAYERLEVEL" val="1_1_1"/>
  <p:tag name="KSO_WM_UNIT_VALUE" val="8"/>
  <p:tag name="KSO_WM_UNIT_HIGHLIGHT" val="0"/>
  <p:tag name="KSO_WM_UNIT_COMPATIBLE" val="0"/>
  <p:tag name="KSO_WM_DIAGRAM_GROUP_CODE" val="n1-1"/>
  <p:tag name="KSO_WM_UNIT_PRESET_TEXT" val="LOREM IPSUM"/>
  <p:tag name="KSO_WM_UNIT_TEXT_FILL_FORE_SCHEMECOLOR_INDEX" val="13"/>
  <p:tag name="KSO_WM_UNIT_TEXT_FILL_TYPE" val="1"/>
</p:tagLst>
</file>

<file path=ppt/tags/tag19.xml><?xml version="1.0" encoding="utf-8"?>
<p:tagLst xmlns:p="http://schemas.openxmlformats.org/presentationml/2006/main">
  <p:tag name="KSO_WM_TEMPLATE_CATEGORY" val="diagram"/>
  <p:tag name="KSO_WM_TEMPLATE_INDEX" val="160006"/>
  <p:tag name="KSO_WM_TAG_VERSION" val="1.0"/>
  <p:tag name="KSO_WM_BEAUTIFY_FLAG" val="#wm#"/>
  <p:tag name="KSO_WM_UNIT_TYPE" val="n_h_f"/>
  <p:tag name="KSO_WM_UNIT_INDEX" val="1_2_1"/>
  <p:tag name="KSO_WM_UNIT_ID" val="diagram160006_5*n_h_f*1_2_1"/>
  <p:tag name="KSO_WM_UNIT_CLEAR" val="1"/>
  <p:tag name="KSO_WM_UNIT_LAYERLEVEL" val="1_1_1"/>
  <p:tag name="KSO_WM_UNIT_VALUE" val="8"/>
  <p:tag name="KSO_WM_UNIT_HIGHLIGHT" val="0"/>
  <p:tag name="KSO_WM_UNIT_COMPATIBLE" val="0"/>
  <p:tag name="KSO_WM_DIAGRAM_GROUP_CODE" val="n1-1"/>
  <p:tag name="KSO_WM_UNIT_PRESET_TEXT" val="LOREM IPSUM"/>
  <p:tag name="KSO_WM_UNIT_TEXT_FILL_FORE_SCHEMECOLOR_INDEX" val="13"/>
  <p:tag name="KSO_WM_UNIT_TEXT_FILL_TYPE" val="1"/>
</p:tagLst>
</file>

<file path=ppt/tags/tag2.xml><?xml version="1.0" encoding="utf-8"?>
<p:tagLst xmlns:p="http://schemas.openxmlformats.org/presentationml/2006/main">
  <p:tag name="KSO_WM_TEMPLATE_CATEGORY" val="diagram"/>
  <p:tag name="KSO_WM_TEMPLATE_INDEX" val="160075"/>
  <p:tag name="KSO_WM_TAG_VERSION" val="1.0"/>
  <p:tag name="KSO_WM_BEAUTIFY_FLAG" val="#wm#"/>
  <p:tag name="KSO_WM_UNIT_TYPE" val="n_h_f"/>
  <p:tag name="KSO_WM_UNIT_INDEX" val="1_2_1"/>
  <p:tag name="KSO_WM_UNIT_ID" val="diagram160075_3*n_h_f*1_2_1"/>
  <p:tag name="KSO_WM_UNIT_CLEAR" val="1"/>
  <p:tag name="KSO_WM_UNIT_LAYERLEVEL" val="1_1_1"/>
  <p:tag name="KSO_WM_UNIT_VALUE" val="36"/>
  <p:tag name="KSO_WM_UNIT_HIGHLIGHT" val="0"/>
  <p:tag name="KSO_WM_UNIT_COMPATIBLE" val="0"/>
  <p:tag name="KSO_WM_DIAGRAM_GROUP_CODE" val="n1-1"/>
  <p:tag name="KSO_WM_UNIT_PRESET_TEXT" val="Lorem ipsum dolor sit amet, cons"/>
  <p:tag name="KSO_WM_UNIT_TEXT_FILL_FORE_SCHEMECOLOR_INDEX" val="15"/>
  <p:tag name="KSO_WM_UNIT_TEXT_FILL_TYPE" val="1"/>
  <p:tag name="KSO_WM_UNIT_USESOURCEFORMAT_APPLY" val="0"/>
</p:tagLst>
</file>

<file path=ppt/tags/tag20.xml><?xml version="1.0" encoding="utf-8"?>
<p:tagLst xmlns:p="http://schemas.openxmlformats.org/presentationml/2006/main">
  <p:tag name="KSO_WM_TEMPLATE_CATEGORY" val="diagram"/>
  <p:tag name="KSO_WM_TEMPLATE_INDEX" val="160006"/>
  <p:tag name="KSO_WM_TAG_VERSION" val="1.0"/>
  <p:tag name="KSO_WM_BEAUTIFY_FLAG" val="#wm#"/>
  <p:tag name="KSO_WM_UNIT_TYPE" val="n_h_f"/>
  <p:tag name="KSO_WM_UNIT_INDEX" val="1_2_1"/>
  <p:tag name="KSO_WM_UNIT_ID" val="diagram160006_5*n_h_f*1_2_1"/>
  <p:tag name="KSO_WM_UNIT_CLEAR" val="1"/>
  <p:tag name="KSO_WM_UNIT_LAYERLEVEL" val="1_1_1"/>
  <p:tag name="KSO_WM_UNIT_VALUE" val="8"/>
  <p:tag name="KSO_WM_UNIT_HIGHLIGHT" val="0"/>
  <p:tag name="KSO_WM_UNIT_COMPATIBLE" val="0"/>
  <p:tag name="KSO_WM_DIAGRAM_GROUP_CODE" val="n1-1"/>
  <p:tag name="KSO_WM_UNIT_PRESET_TEXT" val="LOREM IPSUM"/>
  <p:tag name="KSO_WM_UNIT_TEXT_FILL_FORE_SCHEMECOLOR_INDEX" val="13"/>
  <p:tag name="KSO_WM_UNIT_TEXT_FILL_TYPE" val="1"/>
</p:tagLst>
</file>

<file path=ppt/tags/tag21.xml><?xml version="1.0" encoding="utf-8"?>
<p:tagLst xmlns:p="http://schemas.openxmlformats.org/presentationml/2006/main">
  <p:tag name="KSO_WM_TEMPLATE_CATEGORY" val="diagram"/>
  <p:tag name="KSO_WM_TEMPLATE_INDEX" val="160006"/>
  <p:tag name="KSO_WM_TAG_VERSION" val="1.0"/>
  <p:tag name="KSO_WM_BEAUTIFY_FLAG" val="#wm#"/>
  <p:tag name="KSO_WM_UNIT_TYPE" val="n_h_f"/>
  <p:tag name="KSO_WM_UNIT_INDEX" val="1_2_1"/>
  <p:tag name="KSO_WM_UNIT_ID" val="diagram160006_5*n_h_f*1_2_1"/>
  <p:tag name="KSO_WM_UNIT_CLEAR" val="1"/>
  <p:tag name="KSO_WM_UNIT_LAYERLEVEL" val="1_1_1"/>
  <p:tag name="KSO_WM_UNIT_VALUE" val="8"/>
  <p:tag name="KSO_WM_UNIT_HIGHLIGHT" val="0"/>
  <p:tag name="KSO_WM_UNIT_COMPATIBLE" val="0"/>
  <p:tag name="KSO_WM_DIAGRAM_GROUP_CODE" val="n1-1"/>
  <p:tag name="KSO_WM_UNIT_PRESET_TEXT" val="LOREM IPSUM"/>
  <p:tag name="KSO_WM_UNIT_TEXT_FILL_FORE_SCHEMECOLOR_INDEX" val="13"/>
  <p:tag name="KSO_WM_UNIT_TEXT_FILL_TYPE" val="1"/>
</p:tagLst>
</file>

<file path=ppt/tags/tag3.xml><?xml version="1.0" encoding="utf-8"?>
<p:tagLst xmlns:p="http://schemas.openxmlformats.org/presentationml/2006/main">
  <p:tag name="KSO_WM_UNIT_CLEAR" val="1"/>
  <p:tag name="KSO_WM_TEMPLATE_CATEGORY" val="diagram"/>
  <p:tag name="KSO_WM_TEMPLATE_INDEX" val="160075"/>
  <p:tag name="KSO_WM_UNIT_TYPE" val="n_h_i"/>
  <p:tag name="KSO_WM_UNIT_INDEX" val="1_1_1"/>
  <p:tag name="KSO_WM_UNIT_ID" val="diagram160075_3*n_h_i*1_1_1"/>
  <p:tag name="KSO_WM_UNIT_LAYERLEVEL" val="1_1_1"/>
  <p:tag name="KSO_WM_BEAUTIFY_FLAG" val="#wm#"/>
  <p:tag name="KSO_WM_TAG_VERSION" val="1.0"/>
  <p:tag name="KSO_WM_DIAGRAM_GROUP_CODE" val="n1-1"/>
  <p:tag name="KSO_WM_UNIT_LINE_FORE_SCHEMECOLOR_INDEX" val="5"/>
  <p:tag name="KSO_WM_UNIT_LINE_FILL_TYPE" val="2"/>
  <p:tag name="KSO_WM_UNIT_TEXT_FILL_FORE_SCHEMECOLOR_INDEX" val="13"/>
  <p:tag name="KSO_WM_UNIT_TEXT_FILL_TYPE" val="1"/>
  <p:tag name="KSO_WM_UNIT_USESOURCEFORMAT_APPLY" val="0"/>
</p:tagLst>
</file>

<file path=ppt/tags/tag4.xml><?xml version="1.0" encoding="utf-8"?>
<p:tagLst xmlns:p="http://schemas.openxmlformats.org/presentationml/2006/main">
  <p:tag name="KSO_WM_TEMPLATE_CATEGORY" val="diagram"/>
  <p:tag name="KSO_WM_TEMPLATE_INDEX" val="160075"/>
  <p:tag name="KSO_WM_TAG_VERSION" val="1.0"/>
  <p:tag name="KSO_WM_BEAUTIFY_FLAG" val="#wm#"/>
  <p:tag name="KSO_WM_UNIT_TYPE" val="n_h_f"/>
  <p:tag name="KSO_WM_UNIT_INDEX" val="1_1_1"/>
  <p:tag name="KSO_WM_UNIT_ID" val="diagram160075_3*n_h_f*1_1_1"/>
  <p:tag name="KSO_WM_UNIT_CLEAR" val="1"/>
  <p:tag name="KSO_WM_UNIT_LAYERLEVEL" val="1_1_1"/>
  <p:tag name="KSO_WM_UNIT_VALUE" val="12"/>
  <p:tag name="KSO_WM_UNIT_HIGHLIGHT" val="0"/>
  <p:tag name="KSO_WM_UNIT_COMPATIBLE" val="0"/>
  <p:tag name="KSO_WM_DIAGRAM_GROUP_CODE" val="n1-1"/>
  <p:tag name="KSO_WM_UNIT_PRESET_TEXT" val="Lorem ipsum dolor sit am"/>
  <p:tag name="KSO_WM_UNIT_FILL_FORE_SCHEMECOLOR_INDEX" val="5"/>
  <p:tag name="KSO_WM_UNIT_FILL_TYPE" val="1"/>
  <p:tag name="KSO_WM_UNIT_TEXT_FILL_FORE_SCHEMECOLOR_INDEX" val="14"/>
  <p:tag name="KSO_WM_UNIT_TEXT_FILL_TYPE" val="1"/>
  <p:tag name="KSO_WM_UNIT_USESOURCEFORMAT_APPLY" val="0"/>
</p:tagLst>
</file>

<file path=ppt/tags/tag5.xml><?xml version="1.0" encoding="utf-8"?>
<p:tagLst xmlns:p="http://schemas.openxmlformats.org/presentationml/2006/main">
  <p:tag name="KSO_WM_UNIT_CLEAR" val="1"/>
  <p:tag name="KSO_WM_TEMPLATE_CATEGORY" val="diagram"/>
  <p:tag name="KSO_WM_TEMPLATE_INDEX" val="160075"/>
  <p:tag name="KSO_WM_UNIT_TYPE" val="n_h_i"/>
  <p:tag name="KSO_WM_UNIT_INDEX" val="1_1_2"/>
  <p:tag name="KSO_WM_UNIT_ID" val="diagram160075_3*n_h_i*1_1_2"/>
  <p:tag name="KSO_WM_UNIT_LAYERLEVEL" val="1_1_1"/>
  <p:tag name="KSO_WM_BEAUTIFY_FLAG" val="#wm#"/>
  <p:tag name="KSO_WM_TAG_VERSION" val="1.0"/>
  <p:tag name="KSO_WM_DIAGRAM_GROUP_CODE" val="n1-1"/>
  <p:tag name="KSO_WM_UNIT_LINE_FORE_SCHEMECOLOR_INDEX" val="6"/>
  <p:tag name="KSO_WM_UNIT_LINE_FILL_TYPE" val="2"/>
  <p:tag name="KSO_WM_UNIT_TEXT_FILL_FORE_SCHEMECOLOR_INDEX" val="13"/>
  <p:tag name="KSO_WM_UNIT_TEXT_FILL_TYPE" val="1"/>
  <p:tag name="KSO_WM_UNIT_USESOURCEFORMAT_APPLY" val="0"/>
</p:tagLst>
</file>

<file path=ppt/tags/tag6.xml><?xml version="1.0" encoding="utf-8"?>
<p:tagLst xmlns:p="http://schemas.openxmlformats.org/presentationml/2006/main">
  <p:tag name="KSO_WM_TEMPLATE_CATEGORY" val="diagram"/>
  <p:tag name="KSO_WM_TEMPLATE_INDEX" val="160075"/>
  <p:tag name="KSO_WM_TAG_VERSION" val="1.0"/>
  <p:tag name="KSO_WM_BEAUTIFY_FLAG" val="#wm#"/>
  <p:tag name="KSO_WM_UNIT_TYPE" val="n_h_f"/>
  <p:tag name="KSO_WM_UNIT_INDEX" val="1_1_2"/>
  <p:tag name="KSO_WM_UNIT_ID" val="diagram160075_3*n_h_f*1_1_2"/>
  <p:tag name="KSO_WM_UNIT_CLEAR" val="1"/>
  <p:tag name="KSO_WM_UNIT_LAYERLEVEL" val="1_1_1"/>
  <p:tag name="KSO_WM_UNIT_VALUE" val="12"/>
  <p:tag name="KSO_WM_UNIT_HIGHLIGHT" val="0"/>
  <p:tag name="KSO_WM_UNIT_COMPATIBLE" val="0"/>
  <p:tag name="KSO_WM_DIAGRAM_GROUP_CODE" val="n1-1"/>
  <p:tag name="KSO_WM_UNIT_PRESET_TEXT" val="Lorem ipsum dolor sit am"/>
  <p:tag name="KSO_WM_UNIT_FILL_FORE_SCHEMECOLOR_INDEX" val="6"/>
  <p:tag name="KSO_WM_UNIT_FILL_TYPE" val="1"/>
  <p:tag name="KSO_WM_UNIT_TEXT_FILL_FORE_SCHEMECOLOR_INDEX" val="14"/>
  <p:tag name="KSO_WM_UNIT_TEXT_FILL_TYPE" val="1"/>
  <p:tag name="KSO_WM_UNIT_USESOURCEFORMAT_APPLY" val="0"/>
</p:tagLst>
</file>

<file path=ppt/tags/tag7.xml><?xml version="1.0" encoding="utf-8"?>
<p:tagLst xmlns:p="http://schemas.openxmlformats.org/presentationml/2006/main">
  <p:tag name="KSO_WM_TEMPLATE_CATEGORY" val="diagram"/>
  <p:tag name="KSO_WM_TEMPLATE_INDEX" val="160075"/>
  <p:tag name="KSO_WM_TAG_VERSION" val="1.0"/>
  <p:tag name="KSO_WM_BEAUTIFY_FLAG" val="#wm#"/>
  <p:tag name="KSO_WM_UNIT_TYPE" val="n_h_f"/>
  <p:tag name="KSO_WM_UNIT_INDEX" val="1_1_3"/>
  <p:tag name="KSO_WM_UNIT_ID" val="diagram160075_3*n_h_f*1_1_3"/>
  <p:tag name="KSO_WM_UNIT_CLEAR" val="1"/>
  <p:tag name="KSO_WM_UNIT_LAYERLEVEL" val="1_1_1"/>
  <p:tag name="KSO_WM_UNIT_VALUE" val="12"/>
  <p:tag name="KSO_WM_UNIT_HIGHLIGHT" val="0"/>
  <p:tag name="KSO_WM_UNIT_COMPATIBLE" val="0"/>
  <p:tag name="KSO_WM_DIAGRAM_GROUP_CODE" val="n1-1"/>
  <p:tag name="KSO_WM_UNIT_PRESET_TEXT" val="Lorem ipsum dolor sit am"/>
  <p:tag name="KSO_WM_UNIT_FILL_FORE_SCHEMECOLOR_INDEX" val="6"/>
  <p:tag name="KSO_WM_UNIT_FILL_TYPE" val="1"/>
  <p:tag name="KSO_WM_UNIT_TEXT_FILL_FORE_SCHEMECOLOR_INDEX" val="14"/>
  <p:tag name="KSO_WM_UNIT_TEXT_FILL_TYPE" val="1"/>
  <p:tag name="KSO_WM_UNIT_USESOURCEFORMAT_APPLY" val="0"/>
</p:tagLst>
</file>

<file path=ppt/tags/tag8.xml><?xml version="1.0" encoding="utf-8"?>
<p:tagLst xmlns:p="http://schemas.openxmlformats.org/presentationml/2006/main">
  <p:tag name="KSO_WM_UNIT_CLEAR" val="1"/>
  <p:tag name="KSO_WM_TEMPLATE_CATEGORY" val="diagram"/>
  <p:tag name="KSO_WM_TEMPLATE_INDEX" val="160075"/>
  <p:tag name="KSO_WM_UNIT_TYPE" val="n_h_i"/>
  <p:tag name="KSO_WM_UNIT_INDEX" val="1_1_4"/>
  <p:tag name="KSO_WM_UNIT_ID" val="diagram160075_3*n_h_i*1_1_4"/>
  <p:tag name="KSO_WM_UNIT_LAYERLEVEL" val="1_1_1"/>
  <p:tag name="KSO_WM_BEAUTIFY_FLAG" val="#wm#"/>
  <p:tag name="KSO_WM_TAG_VERSION" val="1.0"/>
  <p:tag name="KSO_WM_DIAGRAM_GROUP_CODE" val="n1-1"/>
  <p:tag name="KSO_WM_UNIT_LINE_FORE_SCHEMECOLOR_INDEX" val="5"/>
  <p:tag name="KSO_WM_UNIT_LINE_FILL_TYPE" val="2"/>
  <p:tag name="KSO_WM_UNIT_TEXT_FILL_FORE_SCHEMECOLOR_INDEX" val="13"/>
  <p:tag name="KSO_WM_UNIT_TEXT_FILL_TYPE" val="1"/>
  <p:tag name="KSO_WM_UNIT_USESOURCEFORMAT_APPLY" val="0"/>
</p:tagLst>
</file>

<file path=ppt/tags/tag9.xml><?xml version="1.0" encoding="utf-8"?>
<p:tagLst xmlns:p="http://schemas.openxmlformats.org/presentationml/2006/main">
  <p:tag name="KSO_WM_TEMPLATE_CATEGORY" val="diagram"/>
  <p:tag name="KSO_WM_TEMPLATE_INDEX" val="160075"/>
  <p:tag name="KSO_WM_TAG_VERSION" val="1.0"/>
  <p:tag name="KSO_WM_BEAUTIFY_FLAG" val="#wm#"/>
  <p:tag name="KSO_WM_UNIT_TYPE" val="n_h_f"/>
  <p:tag name="KSO_WM_UNIT_INDEX" val="1_1_4"/>
  <p:tag name="KSO_WM_UNIT_ID" val="diagram160075_3*n_h_f*1_1_4"/>
  <p:tag name="KSO_WM_UNIT_CLEAR" val="1"/>
  <p:tag name="KSO_WM_UNIT_LAYERLEVEL" val="1_1_1"/>
  <p:tag name="KSO_WM_UNIT_VALUE" val="12"/>
  <p:tag name="KSO_WM_UNIT_HIGHLIGHT" val="0"/>
  <p:tag name="KSO_WM_UNIT_COMPATIBLE" val="0"/>
  <p:tag name="KSO_WM_DIAGRAM_GROUP_CODE" val="n1-1"/>
  <p:tag name="KSO_WM_UNIT_PRESET_TEXT" val="Lorem ipsum dolor sit am"/>
  <p:tag name="KSO_WM_UNIT_FILL_FORE_SCHEMECOLOR_INDEX" val="5"/>
  <p:tag name="KSO_WM_UNIT_FILL_TYPE" val="1"/>
  <p:tag name="KSO_WM_UNIT_TEXT_FILL_FORE_SCHEMECOLOR_INDEX" val="14"/>
  <p:tag name="KSO_WM_UNIT_TEXT_FILL_TYPE" val="1"/>
  <p:tag name="KSO_WM_UNIT_USESOURCEFORMAT_APPLY" val="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11964</Words>
  <Application>WPS 文字</Application>
  <PresentationFormat>宽屏</PresentationFormat>
  <Paragraphs>1942</Paragraphs>
  <Slides>97</Slides>
  <Notes>0</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97</vt:i4>
      </vt:variant>
    </vt:vector>
  </HeadingPairs>
  <TitlesOfParts>
    <vt:vector size="121" baseType="lpstr">
      <vt:lpstr>Arial</vt:lpstr>
      <vt:lpstr>方正书宋_GBK</vt:lpstr>
      <vt:lpstr>Wingdings</vt:lpstr>
      <vt:lpstr>Verdana</vt:lpstr>
      <vt:lpstr>微软雅黑</vt:lpstr>
      <vt:lpstr>方正清刻本悦宋简体</vt:lpstr>
      <vt:lpstr>楷体-简</vt:lpstr>
      <vt:lpstr>华文楷体</vt:lpstr>
      <vt:lpstr>Arial Narrow</vt:lpstr>
      <vt:lpstr>方正兰亭准黑_GBK</vt:lpstr>
      <vt:lpstr>Wingdings</vt:lpstr>
      <vt:lpstr>楷体</vt:lpstr>
      <vt:lpstr>Arial</vt:lpstr>
      <vt:lpstr>Calibri</vt:lpstr>
      <vt:lpstr>方正隶变_GBK</vt:lpstr>
      <vt:lpstr>宋体</vt:lpstr>
      <vt:lpstr>冬青黑体简体中文</vt:lpstr>
      <vt:lpstr>宋体</vt:lpstr>
      <vt:lpstr>Arial Unicode MS</vt:lpstr>
      <vt:lpstr>汉仪书宋二KW</vt:lpstr>
      <vt:lpstr>汉仪楷体KW</vt:lpstr>
      <vt:lpstr>Helvetica Neue</vt:lpstr>
      <vt:lpstr>苹方-简</vt:lpstr>
      <vt:lpstr>Office 主题</vt:lpstr>
      <vt:lpstr>PowerPoint 演示文稿</vt:lpstr>
      <vt:lpstr>PowerPoint 演示文稿</vt:lpstr>
      <vt:lpstr>PowerPoint 演示文稿</vt:lpstr>
      <vt:lpstr>真题再现</vt:lpstr>
      <vt:lpstr>真题再现</vt:lpstr>
      <vt:lpstr>PowerPoint 演示文稿</vt:lpstr>
      <vt:lpstr>PowerPoint 演示文稿</vt:lpstr>
      <vt:lpstr>PowerPoint 演示文稿</vt:lpstr>
      <vt:lpstr>PowerPoint 演示文稿</vt:lpstr>
      <vt:lpstr>PowerPoint 演示文稿</vt:lpstr>
      <vt:lpstr>真题再现</vt:lpstr>
      <vt:lpstr>真题再现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真题再现</vt:lpstr>
      <vt:lpstr>真题再现</vt:lpstr>
      <vt:lpstr>真题再现</vt:lpstr>
      <vt:lpstr>真题再现</vt:lpstr>
      <vt:lpstr>PowerPoint 演示文稿</vt:lpstr>
      <vt:lpstr>PowerPoint 演示文稿</vt:lpstr>
      <vt:lpstr>PowerPoint 演示文稿</vt:lpstr>
      <vt:lpstr>真题再现</vt:lpstr>
      <vt:lpstr>真题再现</vt:lpstr>
      <vt:lpstr>PowerPoint 演示文稿</vt:lpstr>
      <vt:lpstr>PowerPoint 演示文稿</vt:lpstr>
      <vt:lpstr>PowerPoint 演示文稿</vt:lpstr>
      <vt:lpstr>PowerPoint 演示文稿</vt:lpstr>
      <vt:lpstr>真题再现</vt:lpstr>
      <vt:lpstr>真题再现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第三章  群体行为基础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真题再现</vt:lpstr>
      <vt:lpstr>真题再现</vt:lpstr>
      <vt:lpstr>真题再现</vt:lpstr>
      <vt:lpstr>真题再现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wanglixia</cp:lastModifiedBy>
  <cp:revision>86</cp:revision>
  <dcterms:created xsi:type="dcterms:W3CDTF">2019-12-26T03:45:17Z</dcterms:created>
  <dcterms:modified xsi:type="dcterms:W3CDTF">2019-12-26T03:45:17Z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2052-1.4.0.1935</vt:lpwstr>
  </property>
</Properties>
</file>