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651" r:id="rId3"/>
    <p:sldId id="2810" r:id="rId4"/>
    <p:sldId id="2964" r:id="rId6"/>
    <p:sldId id="2965" r:id="rId7"/>
    <p:sldId id="2969" r:id="rId8"/>
    <p:sldId id="2970" r:id="rId9"/>
    <p:sldId id="2966" r:id="rId10"/>
    <p:sldId id="2967" r:id="rId11"/>
    <p:sldId id="2974" r:id="rId12"/>
    <p:sldId id="2971" r:id="rId13"/>
    <p:sldId id="2819" r:id="rId14"/>
    <p:sldId id="2820" r:id="rId15"/>
    <p:sldId id="2821" r:id="rId16"/>
    <p:sldId id="2822" r:id="rId17"/>
    <p:sldId id="2977" r:id="rId18"/>
    <p:sldId id="2824" r:id="rId19"/>
    <p:sldId id="2825" r:id="rId20"/>
    <p:sldId id="2978" r:id="rId21"/>
    <p:sldId id="2979" r:id="rId22"/>
    <p:sldId id="2980" r:id="rId23"/>
    <p:sldId id="2981" r:id="rId24"/>
    <p:sldId id="2982" r:id="rId25"/>
    <p:sldId id="2983" r:id="rId26"/>
    <p:sldId id="2984" r:id="rId27"/>
    <p:sldId id="2985" r:id="rId28"/>
    <p:sldId id="2986" r:id="rId29"/>
    <p:sldId id="2840" r:id="rId30"/>
    <p:sldId id="2987" r:id="rId31"/>
    <p:sldId id="2988" r:id="rId32"/>
    <p:sldId id="2849" r:id="rId33"/>
    <p:sldId id="2989" r:id="rId34"/>
    <p:sldId id="2994" r:id="rId35"/>
    <p:sldId id="2851" r:id="rId36"/>
    <p:sldId id="2990" r:id="rId37"/>
    <p:sldId id="2995" r:id="rId38"/>
    <p:sldId id="2855" r:id="rId39"/>
    <p:sldId id="2996" r:id="rId40"/>
    <p:sldId id="2991" r:id="rId41"/>
    <p:sldId id="2997" r:id="rId42"/>
    <p:sldId id="2862" r:id="rId43"/>
    <p:sldId id="2999" r:id="rId44"/>
    <p:sldId id="3000" r:id="rId45"/>
    <p:sldId id="2867" r:id="rId46"/>
    <p:sldId id="3001" r:id="rId47"/>
    <p:sldId id="3005" r:id="rId48"/>
    <p:sldId id="2871" r:id="rId49"/>
    <p:sldId id="2872" r:id="rId50"/>
    <p:sldId id="2873" r:id="rId51"/>
    <p:sldId id="2874" r:id="rId52"/>
    <p:sldId id="2875" r:id="rId53"/>
    <p:sldId id="2876" r:id="rId54"/>
    <p:sldId id="3008" r:id="rId55"/>
    <p:sldId id="3009" r:id="rId56"/>
    <p:sldId id="2877" r:id="rId57"/>
    <p:sldId id="3006" r:id="rId58"/>
    <p:sldId id="3007" r:id="rId59"/>
    <p:sldId id="2878" r:id="rId60"/>
    <p:sldId id="2879" r:id="rId61"/>
    <p:sldId id="2880" r:id="rId62"/>
    <p:sldId id="2881" r:id="rId63"/>
    <p:sldId id="2882" r:id="rId64"/>
    <p:sldId id="2883" r:id="rId65"/>
    <p:sldId id="2884" r:id="rId66"/>
    <p:sldId id="2885" r:id="rId67"/>
    <p:sldId id="2889" r:id="rId68"/>
    <p:sldId id="2890" r:id="rId69"/>
    <p:sldId id="2891" r:id="rId70"/>
  </p:sldIdLst>
  <p:sldSz cx="12192000" cy="6858000"/>
  <p:notesSz cx="6858000" cy="9144000"/>
  <p:embeddedFontLst>
    <p:embeddedFont>
      <p:font typeface="Verdana" charset="0"/>
      <p:regular r:id="rId75"/>
      <p:bold r:id="rId76"/>
      <p:italic r:id="rId77"/>
      <p:boldItalic r:id="rId78"/>
    </p:embeddedFont>
    <p:embeddedFont>
      <p:font typeface="微软雅黑" charset="-122"/>
      <p:regular r:id="rId79"/>
    </p:embeddedFont>
    <p:embeddedFont>
      <p:font typeface="Calibri" charset="0"/>
      <p:regular r:id="rId80"/>
      <p:bold r:id="rId81"/>
      <p:italic r:id="rId82"/>
      <p:boldItalic r:id="rId83"/>
    </p:embeddedFont>
    <p:embeddedFont>
      <p:font typeface="Arial Narrow" charset="0"/>
      <p:regular r:id="rId84"/>
      <p:bold r:id="rId85"/>
      <p:italic r:id="rId86"/>
      <p:boldItalic r:id="rId87"/>
    </p:embeddedFont>
    <p:embeddedFont>
      <p:font typeface="等线" charset="-122"/>
      <p:regular r:id="rId88"/>
    </p:embeddedFont>
    <p:embeddedFont>
      <p:font typeface="方正隶变_GBK" charset="-122"/>
      <p:regular r:id="rId89"/>
    </p:embeddedFont>
    <p:embeddedFont>
      <p:font typeface="华文楷体" charset="-122"/>
      <p:regular r:id="rId90"/>
    </p:embeddedFont>
    <p:embeddedFont>
      <p:font typeface="隶书" charset="-122"/>
      <p:regular r:id="rId91"/>
    </p:embeddedFont>
    <p:embeddedFont>
      <p:font typeface="楷体" charset="-122"/>
      <p:regular r:id="rId92"/>
    </p:embeddedFont>
  </p:embeddedFont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CB061F"/>
    <a:srgbClr val="D85263"/>
    <a:srgbClr val="D8090F"/>
    <a:srgbClr val="6B6C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0"/>
    <p:restoredTop sz="94660"/>
  </p:normalViewPr>
  <p:slideViewPr>
    <p:cSldViewPr snapToGrid="0" showGuides="1">
      <p:cViewPr varScale="1">
        <p:scale>
          <a:sx n="68" d="100"/>
          <a:sy n="68" d="100"/>
        </p:scale>
        <p:origin x="500" y="52"/>
      </p:cViewPr>
      <p:guideLst>
        <p:guide orient="horz" pos="2229"/>
        <p:guide pos="2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font" Target="fonts/font18.fntdata"/><Relationship Id="rId91" Type="http://schemas.openxmlformats.org/officeDocument/2006/relationships/font" Target="fonts/font17.fntdata"/><Relationship Id="rId90" Type="http://schemas.openxmlformats.org/officeDocument/2006/relationships/font" Target="fonts/font16.fntdata"/><Relationship Id="rId9" Type="http://schemas.openxmlformats.org/officeDocument/2006/relationships/slide" Target="slides/slide6.xml"/><Relationship Id="rId89" Type="http://schemas.openxmlformats.org/officeDocument/2006/relationships/font" Target="fonts/font15.fntdata"/><Relationship Id="rId88" Type="http://schemas.openxmlformats.org/officeDocument/2006/relationships/font" Target="fonts/font14.fntdata"/><Relationship Id="rId87" Type="http://schemas.openxmlformats.org/officeDocument/2006/relationships/font" Target="fonts/font13.fntdata"/><Relationship Id="rId86" Type="http://schemas.openxmlformats.org/officeDocument/2006/relationships/font" Target="fonts/font12.fntdata"/><Relationship Id="rId85" Type="http://schemas.openxmlformats.org/officeDocument/2006/relationships/font" Target="fonts/font11.fntdata"/><Relationship Id="rId84" Type="http://schemas.openxmlformats.org/officeDocument/2006/relationships/font" Target="fonts/font10.fntdata"/><Relationship Id="rId83" Type="http://schemas.openxmlformats.org/officeDocument/2006/relationships/font" Target="fonts/font9.fntdata"/><Relationship Id="rId82" Type="http://schemas.openxmlformats.org/officeDocument/2006/relationships/font" Target="fonts/font8.fntdata"/><Relationship Id="rId81" Type="http://schemas.openxmlformats.org/officeDocument/2006/relationships/font" Target="fonts/font7.fntdata"/><Relationship Id="rId80" Type="http://schemas.openxmlformats.org/officeDocument/2006/relationships/font" Target="fonts/font6.fntdata"/><Relationship Id="rId8" Type="http://schemas.openxmlformats.org/officeDocument/2006/relationships/slide" Target="slides/slide5.xml"/><Relationship Id="rId79" Type="http://schemas.openxmlformats.org/officeDocument/2006/relationships/font" Target="fonts/font5.fntdata"/><Relationship Id="rId78" Type="http://schemas.openxmlformats.org/officeDocument/2006/relationships/font" Target="fonts/font4.fntdata"/><Relationship Id="rId77" Type="http://schemas.openxmlformats.org/officeDocument/2006/relationships/font" Target="fonts/font3.fntdata"/><Relationship Id="rId76" Type="http://schemas.openxmlformats.org/officeDocument/2006/relationships/font" Target="fonts/font2.fntdata"/><Relationship Id="rId75" Type="http://schemas.openxmlformats.org/officeDocument/2006/relationships/font" Target="fonts/font1.fntdata"/><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CB13635-76A1-4B01-B0D1-7EB053E563C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
          <p:cNvSpPr/>
          <p:nvPr>
            <p:ph type="sldImg"/>
          </p:nvPr>
        </p:nvSpPr>
        <p:spPr>
          <a:ln>
            <a:solidFill>
              <a:srgbClr val="000000"/>
            </a:solidFill>
          </a:ln>
        </p:spPr>
      </p:sp>
      <p:sp>
        <p:nvSpPr>
          <p:cNvPr id="11571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
          <p:cNvSpPr/>
          <p:nvPr>
            <p:ph type="sldImg"/>
          </p:nvPr>
        </p:nvSpPr>
        <p:spPr>
          <a:ln>
            <a:solidFill>
              <a:srgbClr val="000000"/>
            </a:solidFill>
          </a:ln>
        </p:spPr>
      </p:sp>
      <p:sp>
        <p:nvSpPr>
          <p:cNvPr id="11571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
          <p:cNvSpPr/>
          <p:nvPr>
            <p:ph type="sldImg"/>
          </p:nvPr>
        </p:nvSpPr>
        <p:spPr>
          <a:ln>
            <a:solidFill>
              <a:srgbClr val="000000"/>
            </a:solidFill>
          </a:ln>
        </p:spPr>
      </p:sp>
      <p:sp>
        <p:nvSpPr>
          <p:cNvPr id="11571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p:nvPr>
            <p:ph type="sldImg"/>
          </p:nvPr>
        </p:nvSpPr>
        <p:spPr>
          <a:ln>
            <a:solidFill>
              <a:srgbClr val="000000"/>
            </a:solidFill>
          </a:ln>
        </p:spPr>
      </p:sp>
      <p:sp>
        <p:nvSpPr>
          <p:cNvPr id="14338"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p:nvPr>
            <p:ph type="sldImg"/>
          </p:nvPr>
        </p:nvSpPr>
        <p:spPr>
          <a:ln>
            <a:solidFill>
              <a:srgbClr val="000000"/>
            </a:solidFill>
          </a:ln>
        </p:spPr>
      </p:sp>
      <p:sp>
        <p:nvSpPr>
          <p:cNvPr id="54274" name="文本占位符 2"/>
          <p:cNvSpPr/>
          <p:nvPr>
            <p:ph type="body"/>
          </p:nvPr>
        </p:nvSpPr>
        <p:spPr>
          <a:noFill/>
          <a:ln>
            <a:noFill/>
          </a:ln>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87238"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sz="2400">
                <a:latin typeface="楷体-简" panose="02010600040101010101" charset="-122"/>
                <a:ea typeface="楷体-简" panose="02010600040101010101" charset="-122"/>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fontAlgn="base"/>
            <a:r>
              <a:rPr lang="zh-CN" altLang="en-US" strike="noStrike" noProof="1" dirty="0"/>
              <a:t>     单击此处编辑母版文本样式</a:t>
            </a:r>
            <a:endParaRPr lang="zh-CN" altLang="en-US" strike="noStrike" noProof="1" dirty="0"/>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fontAlgn="auto"/>
            <a:r>
              <a:rPr lang="zh-CN" altLang="en-US" strike="noStrike" noProof="1" dirty="0"/>
              <a:t>单击此处编辑母版文本样式</a:t>
            </a:r>
            <a:endParaRPr lang="zh-CN" altLang="en-US" strike="noStrike" noProof="1" dirty="0"/>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322263" y="250825"/>
            <a:ext cx="11355387" cy="6383338"/>
            <a:chOff x="321973" y="251081"/>
            <a:chExt cx="11355259" cy="6382295"/>
          </a:xfrm>
        </p:grpSpPr>
        <p:grpSp>
          <p:nvGrpSpPr>
            <p:cNvPr id="3075" name="组合 7"/>
            <p:cNvGrpSpPr/>
            <p:nvPr/>
          </p:nvGrpSpPr>
          <p:grpSpPr>
            <a:xfrm>
              <a:off x="321973" y="251081"/>
              <a:ext cx="719427" cy="1009212"/>
              <a:chOff x="321973" y="251081"/>
              <a:chExt cx="905327" cy="1269992"/>
            </a:xfrm>
          </p:grpSpPr>
          <p:sp>
            <p:nvSpPr>
              <p:cNvPr id="12" name="等腰三角形 11"/>
              <p:cNvSpPr/>
              <p:nvPr/>
            </p:nvSpPr>
            <p:spPr>
              <a:xfrm rot="5400000">
                <a:off x="249137" y="323916"/>
                <a:ext cx="1050623" cy="904952"/>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3" name="等腰三角形 12"/>
              <p:cNvSpPr/>
              <p:nvPr/>
            </p:nvSpPr>
            <p:spPr>
              <a:xfrm rot="5400000">
                <a:off x="427907" y="828275"/>
                <a:ext cx="745023" cy="641258"/>
              </a:xfrm>
              <a:prstGeom prst="triangle">
                <a:avLst/>
              </a:prstGeom>
            </p:spPr>
            <p:txBody>
              <a:bodyPr vert="horz" lIns="91440" tIns="45720" rIns="91440" bIns="45720" rtlCol="0" anchor="t">
                <a:normAutofit fontScale="3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nvGrpSpPr>
            <p:cNvPr id="3078" name="组合 8"/>
            <p:cNvGrpSpPr/>
            <p:nvPr/>
          </p:nvGrpSpPr>
          <p:grpSpPr>
            <a:xfrm>
              <a:off x="10860091" y="5452783"/>
              <a:ext cx="817141" cy="1180593"/>
              <a:chOff x="10860091" y="5452783"/>
              <a:chExt cx="817141" cy="1180593"/>
            </a:xfrm>
          </p:grpSpPr>
          <p:sp>
            <p:nvSpPr>
              <p:cNvPr id="10" name="等腰三角形 9"/>
              <p:cNvSpPr/>
              <p:nvPr/>
            </p:nvSpPr>
            <p:spPr>
              <a:xfrm rot="5400000">
                <a:off x="10804178" y="5507969"/>
                <a:ext cx="804730" cy="693729"/>
              </a:xfrm>
              <a:prstGeom prst="triangle">
                <a:avLst/>
              </a:prstGeom>
            </p:spPr>
            <p:txBody>
              <a:bodyPr vert="horz" lIns="91440" tIns="45720" rIns="91440" bIns="45720" rtlCol="0" anchor="t">
                <a:normAutofit fontScale="50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11" name="等腰三角形 10"/>
              <p:cNvSpPr/>
              <p:nvPr/>
            </p:nvSpPr>
            <p:spPr>
              <a:xfrm rot="16200000" flipH="1">
                <a:off x="11169278" y="6125422"/>
                <a:ext cx="546011" cy="469895"/>
              </a:xfrm>
              <a:prstGeom prst="triangle">
                <a:avLst/>
              </a:prstGeom>
            </p:spPr>
            <p:txBody>
              <a:bodyPr vert="horz" lIns="91440" tIns="45720" rIns="91440" bIns="45720" rtlCol="0" anchor="t">
                <a:normAutofit fontScale="25000"/>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grpSp>
      </p:grpSp>
      <p:sp>
        <p:nvSpPr>
          <p:cNvPr id="14" name="矩形 13"/>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编辑母版文本样式</a:t>
            </a:r>
            <a:endParaRPr>
              <a:sym typeface="+mn-ea"/>
            </a:endParaRPr>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等腰三角形 6"/>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1588" y="0"/>
            <a:ext cx="12188825" cy="6858000"/>
          </a:xfrm>
          <a:prstGeom prst="rect">
            <a:avLst/>
          </a:prstGeom>
        </p:spPr>
        <p:txBody>
          <a:bodyPr vert="horz" lIns="91440" tIns="45720" rIns="91440" bIns="45720" rtlCol="0" anchor="t">
            <a:normAutofit/>
          </a:bodyPr>
          <a:lstStyle>
            <a:lvl1pPr marL="0" indent="0" eaLnBrk="1" fontAlgn="auto" latinLnBrk="0" hangingPunct="1">
              <a:lnSpc>
                <a:spcPct val="100000"/>
              </a:lnSpc>
              <a:spcBef>
                <a:spcPts val="0"/>
              </a:spcBef>
              <a:buNone/>
              <a:defRPr sz="3200">
                <a:solidFill>
                  <a:schemeClr val="tx1">
                    <a:lumMod val="85000"/>
                    <a:lumOff val="15000"/>
                  </a:schemeClr>
                </a:solidFill>
                <a:latin typeface="方正清刻本悦宋简体" panose="02000000000000000000" charset="-122"/>
                <a:ea typeface="方正清刻本悦宋简体" panose="02000000000000000000" charset="-122"/>
              </a:defRPr>
            </a:lvl1pPr>
            <a:lvl2pPr marL="457200" indent="0">
              <a:buNone/>
              <a:defRPr/>
            </a:lvl2pPr>
            <a:lvl3pPr marL="914400" indent="0">
              <a:buNone/>
              <a:defRPr/>
            </a:lvl3pPr>
          </a:lstStyle>
          <a:p>
            <a:pPr lvl="0" algn="l">
              <a:buFont typeface="Arial" panose="020B0604020202090204" pitchFamily="34" charset="0"/>
            </a:pPr>
            <a:endParaRPr lang="zh-CN" altLang="en-US" dirty="0">
              <a:sym typeface="+mn-ea"/>
            </a:endParaRPr>
          </a:p>
        </p:txBody>
      </p:sp>
      <p:sp>
        <p:nvSpPr>
          <p:cNvPr id="3" name="文本占位符 2"/>
          <p:cNvSpPr>
            <a:spLocks noGrp="1"/>
          </p:cNvSpPr>
          <p:nvPr>
            <p:ph type="body" idx="1"/>
          </p:nvPr>
        </p:nvSpPr>
        <p:spPr>
          <a:xfrm>
            <a:off x="838200" y="1259840"/>
            <a:ext cx="10022840" cy="4917440"/>
          </a:xfrm>
          <a:prstGeom prst="rect">
            <a:avLst/>
          </a:prstGeom>
        </p:spPr>
        <p:txBody>
          <a:bodyPr vert="horz" lIns="91440" tIns="45720" rIns="91440" bIns="45720" rtlCol="0">
            <a:normAutofit/>
          </a:bodyPr>
          <a:lstStyle>
            <a:lvl1pPr marL="0" marR="0" lvl="0" indent="0" algn="l" rtl="0" eaLnBrk="1" fontAlgn="base" latinLnBrk="0" hangingPunct="1">
              <a:lnSpc>
                <a:spcPct val="90000"/>
              </a:lnSpc>
              <a:spcBef>
                <a:spcPts val="1000"/>
              </a:spcBef>
              <a:buFont typeface="Arial" panose="020B0604020202090204" pitchFamily="34" charset="0"/>
              <a:buNone/>
              <a:defRPr kumimoji="0" lang="zh-CN" altLang="en-US" sz="2400" b="0" i="0" u="none" strike="noStrike" kern="1200" cap="none" spc="0" normalizeH="0" baseline="0" noProof="1" dirty="0">
                <a:solidFill>
                  <a:schemeClr val="tx1"/>
                </a:solidFill>
                <a:latin typeface="楷体-简" panose="02010600040101010101" charset="-122"/>
                <a:ea typeface="楷体-简" panose="02010600040101010101" charset="-122"/>
                <a:cs typeface="+mn-cs"/>
                <a:sym typeface="+mn-ea"/>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a:sym typeface="+mn-ea"/>
              </a:rPr>
              <a:t>单击此处编辑母版文本样式</a:t>
            </a:r>
            <a:endParaRPr>
              <a:sym typeface="+mn-ea"/>
            </a:endParaRPr>
          </a:p>
        </p:txBody>
      </p:sp>
      <p:sp>
        <p:nvSpPr>
          <p:cNvPr id="4" name="文本占位符 3"/>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marR="0" lvl="0" indent="0" algn="l" rtl="0" eaLnBrk="1" fontAlgn="auto" latinLnBrk="0" hangingPunct="1">
              <a:lnSpc>
                <a:spcPct val="100000"/>
              </a:lnSpc>
              <a:spcBef>
                <a:spcPts val="0"/>
              </a:spcBef>
              <a:buFont typeface="Arial" panose="020B0604020202090204" pitchFamily="34" charset="0"/>
              <a:buNone/>
              <a:defRPr kumimoji="0" lang="zh-CN" altLang="en-US" sz="3200" b="0" i="0" u="none" strike="noStrike" kern="1200" cap="none" spc="0" normalizeH="0" baseline="0" noProof="1" dirty="0">
                <a:solidFill>
                  <a:schemeClr val="tx1">
                    <a:lumMod val="85000"/>
                    <a:lumOff val="15000"/>
                  </a:schemeClr>
                </a:solidFill>
                <a:latin typeface="方正清刻本悦宋简体" panose="02000000000000000000" charset="-122"/>
                <a:ea typeface="方正清刻本悦宋简体" panose="02000000000000000000" charset="-122"/>
                <a:cs typeface="+mn-cs"/>
                <a:sym typeface="+mn-ea"/>
              </a:defRPr>
            </a:lvl1pPr>
            <a:lvl2pPr marL="457200" indent="0">
              <a:buNone/>
              <a:defRPr/>
            </a:lvl2pPr>
            <a:lvl3pPr marL="914400" indent="0">
              <a:buNone/>
              <a:defRPr/>
            </a:lvl3pPr>
          </a:lstStyle>
          <a:p>
            <a:pPr lvl="0"/>
            <a:r>
              <a:rPr>
                <a:sym typeface="+mn-ea"/>
              </a:rPr>
              <a:t>单击此处编辑母版文本样式</a:t>
            </a:r>
            <a:endParaRPr>
              <a:sym typeface="+mn-ea"/>
            </a:endParaRPr>
          </a:p>
        </p:txBody>
      </p:sp>
      <p:grpSp>
        <p:nvGrpSpPr>
          <p:cNvPr id="8" name="组合 7"/>
          <p:cNvGrpSpPr/>
          <p:nvPr userDrawn="1"/>
        </p:nvGrpSpPr>
        <p:grpSpPr>
          <a:xfrm rot="0">
            <a:off x="448945" y="269875"/>
            <a:ext cx="389255" cy="664210"/>
            <a:chOff x="321973" y="251081"/>
            <a:chExt cx="905327" cy="1269992"/>
          </a:xfrm>
        </p:grpSpPr>
        <p:sp>
          <p:nvSpPr>
            <p:cNvPr id="9" name="等腰三角形 8"/>
            <p:cNvSpPr/>
            <p:nvPr/>
          </p:nvSpPr>
          <p:spPr>
            <a:xfrm rot="5400000">
              <a:off x="249547" y="323507"/>
              <a:ext cx="1050180" cy="905327"/>
            </a:xfrm>
            <a:prstGeom prst="triangl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等腰三角形 9"/>
            <p:cNvSpPr/>
            <p:nvPr/>
          </p:nvSpPr>
          <p:spPr>
            <a:xfrm rot="5400000">
              <a:off x="427734" y="828161"/>
              <a:ext cx="744238" cy="641585"/>
            </a:xfrm>
            <a:prstGeom prst="triangle">
              <a:avLst/>
            </a:prstGeom>
            <a:solidFill>
              <a:schemeClr val="accent1">
                <a:lumMod val="40000"/>
                <a:lumOff val="60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userDrawn="1"/>
        </p:nvSpPr>
        <p:spPr>
          <a:xfrm>
            <a:off x="-6985" y="6518910"/>
            <a:ext cx="12200890" cy="398780"/>
          </a:xfrm>
          <a:prstGeom prst="rect">
            <a:avLst/>
          </a:prstGeom>
          <a:solidFill>
            <a:schemeClr val="bg1">
              <a:lumMod val="50000"/>
            </a:schemeClr>
          </a:solidFill>
        </p:spPr>
        <p:txBody>
          <a:bodyPr wrap="square" rtlCol="0">
            <a:spAutoFit/>
          </a:bodyPr>
          <a:p>
            <a:pPr algn="ctr"/>
            <a:r>
              <a:rPr lang="zh-CN" altLang="en-US" sz="2000" b="1">
                <a:solidFill>
                  <a:srgbClr val="FFC000"/>
                </a:solidFill>
                <a:latin typeface="华文楷体" panose="02010600040101010101" pitchFamily="2" charset="-122"/>
                <a:ea typeface="华文楷体" panose="02010600040101010101" pitchFamily="2" charset="-122"/>
              </a:rPr>
              <a:t>卡顿</a:t>
            </a:r>
            <a:r>
              <a:rPr lang="zh-CN" altLang="en-US">
                <a:latin typeface="华文楷体" panose="02010600040101010101" pitchFamily="2" charset="-122"/>
                <a:ea typeface="华文楷体" panose="02010600040101010101" pitchFamily="2" charset="-122"/>
              </a:rPr>
              <a:t>退出重进                               </a:t>
            </a:r>
            <a:r>
              <a:rPr lang="zh-CN" altLang="en-US" sz="2000" b="1">
                <a:solidFill>
                  <a:srgbClr val="FFC000"/>
                </a:solidFill>
                <a:latin typeface="华文楷体" panose="02010600040101010101" pitchFamily="2" charset="-122"/>
                <a:ea typeface="华文楷体" panose="02010600040101010101" pitchFamily="2" charset="-122"/>
              </a:rPr>
              <a:t>课堂上</a:t>
            </a:r>
            <a:r>
              <a:rPr lang="zh-CN" altLang="en-US">
                <a:latin typeface="华文楷体" panose="02010600040101010101" pitchFamily="2" charset="-122"/>
                <a:ea typeface="华文楷体" panose="02010600040101010101" pitchFamily="2" charset="-122"/>
              </a:rPr>
              <a:t>不要背，</a:t>
            </a:r>
            <a:r>
              <a:rPr lang="zh-CN" altLang="en-US" sz="2000" b="1">
                <a:solidFill>
                  <a:srgbClr val="FFC000"/>
                </a:solidFill>
                <a:latin typeface="华文楷体" panose="02010600040101010101" pitchFamily="2" charset="-122"/>
                <a:ea typeface="华文楷体" panose="02010600040101010101" pitchFamily="2" charset="-122"/>
              </a:rPr>
              <a:t>理解</a:t>
            </a:r>
            <a:r>
              <a:rPr lang="zh-CN" altLang="en-US">
                <a:latin typeface="华文楷体" panose="02010600040101010101" pitchFamily="2" charset="-122"/>
                <a:ea typeface="华文楷体" panose="02010600040101010101" pitchFamily="2" charset="-122"/>
              </a:rPr>
              <a:t>即可                                     </a:t>
            </a:r>
            <a:r>
              <a:rPr lang="en-US" altLang="zh-CN" sz="2000" b="1">
                <a:solidFill>
                  <a:srgbClr val="FFC000"/>
                </a:solidFill>
                <a:latin typeface="华文楷体" panose="02010600040101010101" pitchFamily="2" charset="-122"/>
                <a:ea typeface="华文楷体" panose="02010600040101010101" pitchFamily="2" charset="-122"/>
              </a:rPr>
              <a:t>120</a:t>
            </a:r>
            <a:r>
              <a:rPr lang="zh-CN" altLang="en-US" sz="2000" b="1">
                <a:solidFill>
                  <a:srgbClr val="FFC000"/>
                </a:solidFill>
                <a:latin typeface="华文楷体" panose="02010600040101010101" pitchFamily="2" charset="-122"/>
                <a:ea typeface="华文楷体" panose="02010600040101010101" pitchFamily="2" charset="-122"/>
              </a:rPr>
              <a:t>分钟</a:t>
            </a:r>
            <a:r>
              <a:rPr lang="zh-CN" altLang="en-US">
                <a:latin typeface="华文楷体" panose="02010600040101010101" pitchFamily="2" charset="-122"/>
                <a:ea typeface="华文楷体" panose="02010600040101010101" pitchFamily="2" charset="-122"/>
              </a:rPr>
              <a:t>显示出勤</a:t>
            </a:r>
            <a:endParaRPr lang="zh-CN" altLang="en-US">
              <a:latin typeface="华文楷体" panose="02010600040101010101" pitchFamily="2" charset="-122"/>
              <a:ea typeface="华文楷体"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grpSp>
        <p:nvGrpSpPr>
          <p:cNvPr id="3084" name="组合 6"/>
          <p:cNvGrpSpPr/>
          <p:nvPr userDrawn="1"/>
        </p:nvGrpSpPr>
        <p:grpSpPr>
          <a:xfrm>
            <a:off x="322263" y="250825"/>
            <a:ext cx="11355387" cy="6383338"/>
            <a:chOff x="321973" y="251081"/>
            <a:chExt cx="11355259" cy="6382295"/>
          </a:xfrm>
        </p:grpSpPr>
        <p:grpSp>
          <p:nvGrpSpPr>
            <p:cNvPr id="3085" name="组合 7"/>
            <p:cNvGrpSpPr/>
            <p:nvPr/>
          </p:nvGrpSpPr>
          <p:grpSpPr>
            <a:xfrm>
              <a:off x="321973" y="251081"/>
              <a:ext cx="719427" cy="1009212"/>
              <a:chOff x="321973" y="251081"/>
              <a:chExt cx="905327" cy="1269992"/>
            </a:xfrm>
          </p:grpSpPr>
          <p:sp>
            <p:nvSpPr>
              <p:cNvPr id="21" name="等腰三角形 20"/>
              <p:cNvSpPr/>
              <p:nvPr/>
            </p:nvSpPr>
            <p:spPr>
              <a:xfrm rot="5400000">
                <a:off x="249135" y="323914"/>
                <a:ext cx="1050623" cy="904952"/>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等腰三角形 21"/>
              <p:cNvSpPr/>
              <p:nvPr/>
            </p:nvSpPr>
            <p:spPr>
              <a:xfrm rot="5400000">
                <a:off x="427905" y="828273"/>
                <a:ext cx="745023" cy="641258"/>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3088" name="组合 8"/>
            <p:cNvGrpSpPr/>
            <p:nvPr/>
          </p:nvGrpSpPr>
          <p:grpSpPr>
            <a:xfrm>
              <a:off x="10860091" y="5452783"/>
              <a:ext cx="817141" cy="1180593"/>
              <a:chOff x="10860091" y="5452783"/>
              <a:chExt cx="817141" cy="1180593"/>
            </a:xfrm>
          </p:grpSpPr>
          <p:sp>
            <p:nvSpPr>
              <p:cNvPr id="19" name="等腰三角形 18"/>
              <p:cNvSpPr/>
              <p:nvPr/>
            </p:nvSpPr>
            <p:spPr>
              <a:xfrm rot="5400000">
                <a:off x="10804176" y="5507967"/>
                <a:ext cx="804730" cy="693729"/>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等腰三角形 19"/>
              <p:cNvSpPr/>
              <p:nvPr/>
            </p:nvSpPr>
            <p:spPr>
              <a:xfrm rot="16200000" flipH="1">
                <a:off x="11169276" y="6125420"/>
                <a:ext cx="546011" cy="469895"/>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23" name="矩形 22"/>
          <p:cNvSpPr/>
          <p:nvPr/>
        </p:nvSpPr>
        <p:spPr>
          <a:xfrm>
            <a:off x="1588" y="0"/>
            <a:ext cx="1218882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等腰三角形 23"/>
          <p:cNvSpPr/>
          <p:nvPr/>
        </p:nvSpPr>
        <p:spPr>
          <a:xfrm rot="5400000">
            <a:off x="391319" y="435769"/>
            <a:ext cx="835025" cy="719138"/>
          </a:xfrm>
          <a:prstGeom prst="triangl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等腰三角形 24"/>
          <p:cNvSpPr/>
          <p:nvPr/>
        </p:nvSpPr>
        <p:spPr>
          <a:xfrm rot="5400000">
            <a:off x="532606" y="835819"/>
            <a:ext cx="592138" cy="511175"/>
          </a:xfrm>
          <a:prstGeom prst="triangle">
            <a:avLst/>
          </a:prstGeom>
          <a:solidFill>
            <a:srgbClr val="CB061F"/>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等腰三角形 25"/>
          <p:cNvSpPr/>
          <p:nvPr/>
        </p:nvSpPr>
        <p:spPr>
          <a:xfrm rot="5400000">
            <a:off x="10931525" y="5635625"/>
            <a:ext cx="804863" cy="693738"/>
          </a:xfrm>
          <a:prstGeom prst="triangle">
            <a:avLst/>
          </a:prstGeom>
          <a:noFill/>
          <a:ln w="28575">
            <a:solidFill>
              <a:srgbClr val="CB061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等腰三角形 26"/>
          <p:cNvSpPr/>
          <p:nvPr/>
        </p:nvSpPr>
        <p:spPr>
          <a:xfrm rot="16200000" flipH="1">
            <a:off x="11295856" y="6252369"/>
            <a:ext cx="546100" cy="471488"/>
          </a:xfrm>
          <a:prstGeom prst="triangle">
            <a:avLst/>
          </a:prstGeom>
          <a:solidFill>
            <a:schemeClr val="bg1">
              <a:lumMod val="7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占位符 2"/>
          <p:cNvSpPr>
            <a:spLocks noGrp="1"/>
          </p:cNvSpPr>
          <p:nvPr>
            <p:ph type="body" idx="1" hasCustomPrompt="1"/>
          </p:nvPr>
        </p:nvSpPr>
        <p:spPr>
          <a:xfrm>
            <a:off x="838200" y="1259840"/>
            <a:ext cx="10022840" cy="4917440"/>
          </a:xfrm>
          <a:prstGeom prst="rect">
            <a:avLst/>
          </a:prstGeom>
        </p:spPr>
        <p:txBody>
          <a:bodyPr vert="horz" lIns="91440" tIns="45720" rIns="91440" bIns="45720" rtlCol="0">
            <a:normAutofit/>
          </a:bodyPr>
          <a:lstStyle>
            <a:lvl1pPr marL="0" indent="0">
              <a:buNone/>
              <a:defRPr/>
            </a:lvl1pPr>
          </a:lstStyle>
          <a:p>
            <a:pPr lvl="0" fontAlgn="base"/>
            <a:r>
              <a:rPr lang="zh-CN" altLang="en-US" strike="noStrike" noProof="1"/>
              <a:t>编辑母版文本样式</a:t>
            </a:r>
            <a:endParaRPr lang="zh-CN" altLang="en-US" strike="noStrike" noProof="1"/>
          </a:p>
        </p:txBody>
      </p:sp>
      <p:sp>
        <p:nvSpPr>
          <p:cNvPr id="16" name="文本占位符 15"/>
          <p:cNvSpPr>
            <a:spLocks noGrp="1"/>
          </p:cNvSpPr>
          <p:nvPr>
            <p:ph type="body" idx="13"/>
          </p:nvPr>
        </p:nvSpPr>
        <p:spPr>
          <a:xfrm>
            <a:off x="1082040" y="269875"/>
            <a:ext cx="6974840" cy="815340"/>
          </a:xfrm>
          <a:prstGeom prst="rect">
            <a:avLst/>
          </a:prstGeom>
        </p:spPr>
        <p:txBody>
          <a:bodyPr vert="horz" lIns="91440" tIns="45720" rIns="91440" bIns="45720" rtlCol="0">
            <a:normAutofit/>
          </a:bodyPr>
          <a:lstStyle>
            <a:lvl1pPr marL="0" indent="0" eaLnBrk="1" fontAlgn="auto" latinLnBrk="0" hangingPunct="1">
              <a:lnSpc>
                <a:spcPct val="100000"/>
              </a:lnSpc>
              <a:spcBef>
                <a:spcPts val="0"/>
              </a:spcBef>
              <a:buNone/>
              <a:defRPr sz="3600">
                <a:solidFill>
                  <a:srgbClr val="CB061F"/>
                </a:solidFill>
              </a:defRPr>
            </a:lvl1pPr>
            <a:lvl2pPr marL="457200" indent="0">
              <a:buNone/>
              <a:defRPr/>
            </a:lvl2pPr>
            <a:lvl3pPr marL="914400" indent="0">
              <a:buNone/>
              <a:defRPr/>
            </a:lvl3pPr>
          </a:lstStyle>
          <a:p>
            <a:pPr lvl="0" fontAlgn="auto"/>
            <a:r>
              <a:rPr lang="zh-CN" altLang="en-US" strike="noStrike" noProof="1"/>
              <a:t>单击此处编辑母版文本样式</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A48C9FF-298D-4759-ADA3-53E9653A9B07}"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7" Type="http://schemas.openxmlformats.org/officeDocument/2006/relationships/notesSlide" Target="../notesSlides/notesSlide2.xml"/><Relationship Id="rId26" Type="http://schemas.openxmlformats.org/officeDocument/2006/relationships/slideLayout" Target="../slideLayouts/slideLayout1.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5400000">
            <a:off x="633350" y="1721364"/>
            <a:ext cx="4324228" cy="3727783"/>
          </a:xfrm>
          <a:prstGeom prst="triangle">
            <a:avLst/>
          </a:prstGeom>
          <a:solidFill>
            <a:schemeClr val="accent1">
              <a:lumMod val="40000"/>
              <a:lumOff val="60000"/>
            </a:schemeClr>
          </a:solidFill>
          <a:ln w="984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830278" y="4186774"/>
            <a:ext cx="951499" cy="820258"/>
          </a:xfrm>
          <a:prstGeom prst="triangle">
            <a:avLst/>
          </a:prstGeom>
          <a:solidFill>
            <a:schemeClr val="bg1">
              <a:lumMod val="85000"/>
            </a:schemeClr>
          </a:solidFill>
          <a:ln w="984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5400000">
            <a:off x="10601821" y="5393972"/>
            <a:ext cx="804589" cy="693611"/>
          </a:xfrm>
          <a:prstGeom prst="triangle">
            <a:avLst/>
          </a:prstGeom>
          <a:solidFill>
            <a:schemeClr val="accent1">
              <a:lumMod val="40000"/>
              <a:lumOff val="60000"/>
            </a:schemeClr>
          </a:solidFill>
          <a:ln w="571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1"/>
          <a:srcRect l="15222" t="2705" r="13757"/>
          <a:stretch>
            <a:fillRect/>
          </a:stretch>
        </p:blipFill>
        <p:spPr>
          <a:xfrm>
            <a:off x="723900" y="2532380"/>
            <a:ext cx="3211195" cy="2892425"/>
          </a:xfrm>
          <a:custGeom>
            <a:avLst/>
            <a:gdLst>
              <a:gd name="connsiteX0" fmla="*/ 0 w 3820112"/>
              <a:gd name="connsiteY0" fmla="*/ 0 h 3441291"/>
              <a:gd name="connsiteX1" fmla="*/ 3820112 w 3820112"/>
              <a:gd name="connsiteY1" fmla="*/ 350451 h 3441291"/>
              <a:gd name="connsiteX2" fmla="*/ 1654750 w 3820112"/>
              <a:gd name="connsiteY2" fmla="*/ 3441291 h 3441291"/>
              <a:gd name="connsiteX3" fmla="*/ 1595364 w 3820112"/>
              <a:gd name="connsiteY3" fmla="*/ 3441291 h 3441291"/>
            </a:gdLst>
            <a:ahLst/>
            <a:cxnLst>
              <a:cxn ang="0">
                <a:pos x="connsiteX0" y="connsiteY0"/>
              </a:cxn>
              <a:cxn ang="0">
                <a:pos x="connsiteX1" y="connsiteY1"/>
              </a:cxn>
              <a:cxn ang="0">
                <a:pos x="connsiteX2" y="connsiteY2"/>
              </a:cxn>
              <a:cxn ang="0">
                <a:pos x="connsiteX3" y="connsiteY3"/>
              </a:cxn>
            </a:cxnLst>
            <a:rect l="l" t="t" r="r" b="b"/>
            <a:pathLst>
              <a:path w="3820112" h="3441291">
                <a:moveTo>
                  <a:pt x="0" y="0"/>
                </a:moveTo>
                <a:lnTo>
                  <a:pt x="3820112" y="350451"/>
                </a:lnTo>
                <a:lnTo>
                  <a:pt x="1654750" y="3441291"/>
                </a:lnTo>
                <a:lnTo>
                  <a:pt x="1595364" y="3441291"/>
                </a:lnTo>
                <a:close/>
              </a:path>
            </a:pathLst>
          </a:custGeom>
        </p:spPr>
      </p:pic>
      <p:sp>
        <p:nvSpPr>
          <p:cNvPr id="11" name="TextBox 20"/>
          <p:cNvSpPr txBox="1"/>
          <p:nvPr/>
        </p:nvSpPr>
        <p:spPr>
          <a:xfrm>
            <a:off x="6822738" y="2948267"/>
            <a:ext cx="3201670" cy="808355"/>
          </a:xfrm>
          <a:prstGeom prst="rect">
            <a:avLst/>
          </a:prstGeom>
          <a:noFill/>
        </p:spPr>
        <p:txBody>
          <a:bodyPr wrap="none" lIns="70907" tIns="35454" rIns="70907" bIns="35454" rtlCol="0">
            <a:spAutoFit/>
          </a:bodyPr>
          <a:lstStyle/>
          <a:p>
            <a:pPr algn="ctr"/>
            <a:r>
              <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rPr>
              <a:t>组织行为学</a:t>
            </a:r>
            <a:endParaRPr lang="zh-CN" altLang="en-US" sz="4800" b="1" dirty="0">
              <a:solidFill>
                <a:schemeClr val="tx1">
                  <a:lumMod val="85000"/>
                  <a:lumOff val="15000"/>
                </a:schemeClr>
              </a:solidFill>
              <a:latin typeface="方正清刻本悦宋简体" panose="02000000000000000000" charset="-122"/>
              <a:ea typeface="方正清刻本悦宋简体" panose="02000000000000000000" charset="-122"/>
            </a:endParaRPr>
          </a:p>
        </p:txBody>
      </p:sp>
      <p:sp>
        <p:nvSpPr>
          <p:cNvPr id="12" name="TextBox 20"/>
          <p:cNvSpPr txBox="1"/>
          <p:nvPr/>
        </p:nvSpPr>
        <p:spPr>
          <a:xfrm>
            <a:off x="6443122" y="3836001"/>
            <a:ext cx="3960440" cy="285115"/>
          </a:xfrm>
          <a:prstGeom prst="rect">
            <a:avLst/>
          </a:prstGeom>
          <a:noFill/>
        </p:spPr>
        <p:txBody>
          <a:bodyPr wrap="square" lIns="70907" tIns="35454" rIns="70907" bIns="35454" rtlCol="0">
            <a:spAutoFit/>
          </a:bodyPr>
          <a:lstStyle/>
          <a:p>
            <a:pPr algn="ctr"/>
            <a:r>
              <a:rPr lang="zh-CN" altLang="en-US" sz="1400" dirty="0">
                <a:solidFill>
                  <a:schemeClr val="tx1">
                    <a:lumMod val="65000"/>
                    <a:lumOff val="35000"/>
                  </a:schemeClr>
                </a:solidFill>
                <a:latin typeface="Arial Narrow" panose="020B0606020202030204" pitchFamily="34" charset="0"/>
                <a:ea typeface="方正兰亭准黑_GBK" pitchFamily="2" charset="-122"/>
              </a:rPr>
              <a:t>心理支配行为，行为反衬心理，组行你行不行。</a:t>
            </a:r>
            <a:endParaRPr lang="zh-CN" altLang="en-US" sz="1400" dirty="0">
              <a:solidFill>
                <a:schemeClr val="tx1">
                  <a:lumMod val="65000"/>
                  <a:lumOff val="35000"/>
                </a:schemeClr>
              </a:solidFill>
              <a:latin typeface="Arial Narrow" panose="020B0606020202030204" pitchFamily="34" charset="0"/>
              <a:ea typeface="方正兰亭准黑_GBK" pitchFamily="2" charset="-122"/>
            </a:endParaRPr>
          </a:p>
        </p:txBody>
      </p:sp>
      <p:sp>
        <p:nvSpPr>
          <p:cNvPr id="13" name="TextBox 20"/>
          <p:cNvSpPr txBox="1"/>
          <p:nvPr/>
        </p:nvSpPr>
        <p:spPr>
          <a:xfrm>
            <a:off x="7765415" y="4423410"/>
            <a:ext cx="2093595" cy="346710"/>
          </a:xfrm>
          <a:prstGeom prst="rect">
            <a:avLst/>
          </a:prstGeom>
          <a:solidFill>
            <a:schemeClr val="accent1">
              <a:lumMod val="40000"/>
              <a:lumOff val="60000"/>
            </a:schemeClr>
          </a:solidFill>
        </p:spPr>
        <p:txBody>
          <a:bodyPr wrap="square" lIns="70907" tIns="35454" rIns="70907" bIns="35454" rtlCol="0">
            <a:spAutoFit/>
          </a:bodyPr>
          <a:lstStyle/>
          <a:p>
            <a:pPr algn="ctr"/>
            <a:r>
              <a:rPr lang="zh-CN" altLang="en-US" dirty="0">
                <a:solidFill>
                  <a:schemeClr val="tx1">
                    <a:lumMod val="85000"/>
                    <a:lumOff val="15000"/>
                  </a:schemeClr>
                </a:solidFill>
                <a:latin typeface="华文楷体" panose="02010600040101010101" pitchFamily="2" charset="-122"/>
                <a:ea typeface="华文楷体" panose="02010600040101010101" pitchFamily="2" charset="-122"/>
              </a:rPr>
              <a:t>老师：王利霞  </a:t>
            </a:r>
            <a:endParaRPr lang="zh-CN" altLang="en-US" dirty="0">
              <a:solidFill>
                <a:schemeClr val="tx1">
                  <a:lumMod val="85000"/>
                  <a:lumOff val="15000"/>
                </a:schemeClr>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62466" name="文本框 9"/>
          <p:cNvSpPr txBox="1"/>
          <p:nvPr/>
        </p:nvSpPr>
        <p:spPr>
          <a:xfrm>
            <a:off x="802640" y="1461770"/>
            <a:ext cx="7843520" cy="460375"/>
          </a:xfrm>
          <a:prstGeom prst="rect">
            <a:avLst/>
          </a:prstGeom>
          <a:noFill/>
          <a:ln w="12700">
            <a:noFill/>
          </a:ln>
        </p:spPr>
        <p:txBody>
          <a:bodyPr wrap="square"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在一个组织之中，成员有三种比较典型的角色表现：</a:t>
            </a:r>
            <a:endParaRPr lang="zh-CN" altLang="en-US" sz="2400" dirty="0">
              <a:solidFill>
                <a:srgbClr val="262626"/>
              </a:solidFill>
              <a:latin typeface="华文楷体" panose="02010600040101010101" pitchFamily="2" charset="-122"/>
              <a:ea typeface="华文楷体" panose="02010600040101010101" pitchFamily="2" charset="-122"/>
            </a:endParaRPr>
          </a:p>
        </p:txBody>
      </p:sp>
      <p:grpSp>
        <p:nvGrpSpPr>
          <p:cNvPr id="62467" name="组合 18"/>
          <p:cNvGrpSpPr/>
          <p:nvPr/>
        </p:nvGrpSpPr>
        <p:grpSpPr>
          <a:xfrm>
            <a:off x="2310130" y="2198370"/>
            <a:ext cx="7207885" cy="1938122"/>
            <a:chOff x="7978" y="4869"/>
            <a:chExt cx="9436" cy="3053"/>
          </a:xfrm>
        </p:grpSpPr>
        <p:sp>
          <p:nvSpPr>
            <p:cNvPr id="15" name="文本框 9"/>
            <p:cNvSpPr txBox="1"/>
            <p:nvPr/>
          </p:nvSpPr>
          <p:spPr>
            <a:xfrm>
              <a:off x="7978" y="4869"/>
              <a:ext cx="3244" cy="3053"/>
            </a:xfrm>
            <a:prstGeom prst="rect">
              <a:avLst/>
            </a:prstGeom>
            <a:noFill/>
            <a:ln w="9525">
              <a:solidFill>
                <a:schemeClr val="tx1">
                  <a:lumMod val="85000"/>
                  <a:lumOff val="1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  </a:t>
              </a:r>
              <a:r>
                <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自我中心角色</a:t>
              </a:r>
              <a:endPar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1.</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阻碍者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2.</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寻求认可者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3.</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支配者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4.</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逃避者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p:txBody>
        </p:sp>
        <p:sp>
          <p:nvSpPr>
            <p:cNvPr id="16" name="文本框 9"/>
            <p:cNvSpPr txBox="1"/>
            <p:nvPr/>
          </p:nvSpPr>
          <p:spPr>
            <a:xfrm>
              <a:off x="11500" y="4869"/>
              <a:ext cx="2715" cy="3053"/>
            </a:xfrm>
            <a:prstGeom prst="rect">
              <a:avLst/>
            </a:prstGeom>
            <a:noFill/>
            <a:ln w="9525">
              <a:solidFill>
                <a:schemeClr val="tx1">
                  <a:lumMod val="85000"/>
                  <a:lumOff val="1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    </a:t>
              </a:r>
              <a:r>
                <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任务角色</a:t>
              </a:r>
              <a:endPar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1.</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建议者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2.</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信息加工者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3.</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总结者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4.</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评价者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p:txBody>
        </p:sp>
        <p:sp>
          <p:nvSpPr>
            <p:cNvPr id="20" name="文本框 9"/>
            <p:cNvSpPr txBox="1"/>
            <p:nvPr/>
          </p:nvSpPr>
          <p:spPr>
            <a:xfrm>
              <a:off x="14507" y="4869"/>
              <a:ext cx="2907" cy="3053"/>
            </a:xfrm>
            <a:prstGeom prst="rect">
              <a:avLst/>
            </a:prstGeom>
            <a:noFill/>
            <a:ln w="9525">
              <a:solidFill>
                <a:schemeClr val="tx1">
                  <a:lumMod val="85000"/>
                  <a:lumOff val="15000"/>
                </a:scheme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   </a:t>
              </a:r>
              <a:r>
                <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维护角色</a:t>
              </a:r>
              <a:endParaRPr kumimoji="0" lang="zh-CN" altLang="en-US" sz="24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1.</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鼓励者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2.</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协调者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3.</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折中者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4.</a:t>
              </a:r>
              <a:r>
                <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监督者</a:t>
              </a:r>
              <a:endParaRPr kumimoji="0" lang="zh-CN" altLang="en-US" sz="24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p:txBody>
        </p:sp>
      </p:grpSp>
      <p:sp>
        <p:nvSpPr>
          <p:cNvPr id="21" name="文本框 9"/>
          <p:cNvSpPr txBox="1"/>
          <p:nvPr/>
        </p:nvSpPr>
        <p:spPr>
          <a:xfrm>
            <a:off x="7887018" y="1492568"/>
            <a:ext cx="2214563"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2" name="文本框 9"/>
          <p:cNvSpPr txBox="1"/>
          <p:nvPr/>
        </p:nvSpPr>
        <p:spPr>
          <a:xfrm>
            <a:off x="1071880" y="5091430"/>
            <a:ext cx="8547735" cy="3987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R="0" lvl="0" algn="l" defTabSz="914400" rtl="0" eaLnBrk="1" fontAlgn="auto" latinLnBrk="0" hangingPunct="1">
              <a:lnSpc>
                <a:spcPct val="100000"/>
              </a:lnSpc>
              <a:spcBef>
                <a:spcPct val="0"/>
              </a:spcBef>
              <a:spcAft>
                <a:spcPts val="0"/>
              </a:spcAft>
              <a:buClrTx/>
              <a:buSzTx/>
              <a:buFont typeface="Wingdings" panose="05000000000000000000" charset="0"/>
              <a:buChar char=""/>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在员工</a:t>
            </a:r>
            <a:r>
              <a:rPr kumimoji="0" lang="en-US" altLang="zh-CN"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a:t>
            </a:r>
            <a:r>
              <a:rPr kumimoji="0" lang="zh-CN" altLang="en-US"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组织关系中，【</a:t>
            </a:r>
            <a:r>
              <a:rPr kumimoji="0" lang="zh-CN" altLang="en-US" sz="2000" b="1" i="0" u="none"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心理契约</a:t>
            </a:r>
            <a:r>
              <a:rPr kumimoji="0" lang="zh-CN" altLang="en-US"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 】</a:t>
            </a:r>
            <a:r>
              <a:rPr kumimoji="0" lang="zh-CN" altLang="en-US" sz="2000" b="1" i="0" u="sng"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界定了【</a:t>
            </a:r>
            <a:r>
              <a:rPr kumimoji="0" lang="zh-CN" altLang="en-US" sz="2000" b="1" i="0" u="sng" strike="noStrike" kern="1200" cap="none" spc="0" normalizeH="0" baseline="0" noProof="0">
                <a:ln>
                  <a:noFill/>
                </a:ln>
                <a:solidFill>
                  <a:srgbClr val="FF0000"/>
                </a:solidFill>
                <a:effectLst/>
                <a:uLnTx/>
                <a:uFillTx/>
                <a:latin typeface="楷体-简" panose="02010600040101010101" charset="-122"/>
                <a:ea typeface="楷体-简" panose="02010600040101010101" charset="-122"/>
                <a:cs typeface="+mn-cs"/>
                <a:sym typeface="+mn-ea"/>
              </a:rPr>
              <a:t>角色期待</a:t>
            </a:r>
            <a:r>
              <a:rPr kumimoji="0" lang="zh-CN" altLang="en-US" sz="2000" b="1" i="0" u="sng"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a:t>
            </a:r>
            <a:r>
              <a:rPr kumimoji="0" lang="zh-CN" altLang="en-US"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楷体-简" panose="02010600040101010101" charset="-122"/>
              <a:ea typeface="楷体-简" panose="02010600040101010101" charset="-122"/>
              <a:cs typeface="+mn-cs"/>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8255" y="-1079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3.2.2.1 角色</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在员工一组织关系中，界定每个角色行为期待的是（）</a:t>
            </a:r>
            <a:endParaRPr lang="zh-CN" altLang="en-US" sz="2000" dirty="0"/>
          </a:p>
          <a:p>
            <a:pPr marL="0" indent="0" eaLnBrk="1" hangingPunct="1">
              <a:lnSpc>
                <a:spcPct val="150000"/>
              </a:lnSpc>
              <a:buNone/>
            </a:pPr>
            <a:r>
              <a:rPr lang="zh-CN" altLang="en-US" sz="2000" dirty="0"/>
              <a:t>A:经济合同</a:t>
            </a:r>
            <a:endParaRPr lang="zh-CN" altLang="en-US" sz="2000" dirty="0"/>
          </a:p>
          <a:p>
            <a:pPr marL="0" indent="0" eaLnBrk="1" hangingPunct="1">
              <a:lnSpc>
                <a:spcPct val="150000"/>
              </a:lnSpc>
              <a:buNone/>
            </a:pPr>
            <a:r>
              <a:rPr lang="zh-CN" altLang="en-US" sz="2000" dirty="0"/>
              <a:t>B:社会规范</a:t>
            </a:r>
            <a:endParaRPr lang="zh-CN" altLang="en-US" sz="2000" dirty="0"/>
          </a:p>
          <a:p>
            <a:pPr marL="0" indent="0" eaLnBrk="1" hangingPunct="1">
              <a:lnSpc>
                <a:spcPct val="150000"/>
              </a:lnSpc>
              <a:buNone/>
            </a:pPr>
            <a:r>
              <a:rPr lang="zh-CN" altLang="en-US" sz="2000" dirty="0"/>
              <a:t>C:心理契约</a:t>
            </a:r>
            <a:endParaRPr lang="zh-CN" altLang="en-US" sz="2000" dirty="0"/>
          </a:p>
          <a:p>
            <a:pPr marL="0" indent="0" eaLnBrk="1" hangingPunct="1">
              <a:lnSpc>
                <a:spcPct val="150000"/>
              </a:lnSpc>
              <a:buNone/>
            </a:pPr>
            <a:r>
              <a:rPr lang="zh-CN" altLang="en-US" sz="2000" dirty="0"/>
              <a:t>D:价值观</a:t>
            </a:r>
            <a:endParaRPr lang="zh-CN" altLang="en-US" sz="2000" dirty="0"/>
          </a:p>
          <a:p>
            <a:pPr marL="0" indent="0" eaLnBrk="1" hangingPunct="1">
              <a:buNone/>
            </a:pPr>
            <a:endParaRPr lang="zh-CN" altLang="en-US" sz="2400" dirty="0"/>
          </a:p>
        </p:txBody>
      </p:sp>
      <p:sp>
        <p:nvSpPr>
          <p:cNvPr id="54275"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文本占位符 1"/>
          <p:cNvSpPr>
            <a:spLocks noGrp="1"/>
          </p:cNvSpPr>
          <p:nvPr>
            <p:ph type="body"/>
          </p:nvPr>
        </p:nvSpPr>
        <p:spPr>
          <a:xfrm>
            <a:off x="892175" y="1231900"/>
            <a:ext cx="10052050" cy="5343525"/>
          </a:xfrm>
          <a:prstGeom prst="rect">
            <a:avLst/>
          </a:prstGeom>
          <a:noFill/>
          <a:ln w="9525">
            <a:noFill/>
          </a:ln>
        </p:spPr>
        <p:txBody>
          <a:bodyPr anchor="t"/>
          <a:p>
            <a:pPr marL="0" indent="0" eaLnBrk="1" hangingPunct="1">
              <a:lnSpc>
                <a:spcPct val="150000"/>
              </a:lnSpc>
              <a:buNone/>
            </a:pPr>
            <a:r>
              <a:rPr lang="zh-CN" altLang="en-US" sz="2000" dirty="0"/>
              <a:t>在员工一组织关系中，界定每个角色行为期待的是（）</a:t>
            </a:r>
            <a:endParaRPr lang="zh-CN" altLang="en-US" sz="2000" dirty="0"/>
          </a:p>
          <a:p>
            <a:pPr marL="0" indent="0" eaLnBrk="1" hangingPunct="1">
              <a:lnSpc>
                <a:spcPct val="150000"/>
              </a:lnSpc>
              <a:buNone/>
            </a:pPr>
            <a:r>
              <a:rPr lang="zh-CN" altLang="en-US" sz="2000" dirty="0"/>
              <a:t>A:经济合同</a:t>
            </a:r>
            <a:endParaRPr lang="zh-CN" altLang="en-US" sz="2000" dirty="0"/>
          </a:p>
          <a:p>
            <a:pPr marL="0" indent="0" eaLnBrk="1" hangingPunct="1">
              <a:lnSpc>
                <a:spcPct val="150000"/>
              </a:lnSpc>
              <a:buNone/>
            </a:pPr>
            <a:r>
              <a:rPr lang="zh-CN" altLang="en-US" sz="2000" dirty="0"/>
              <a:t>B:社会规范</a:t>
            </a:r>
            <a:endParaRPr lang="zh-CN" altLang="en-US" sz="2000" dirty="0"/>
          </a:p>
          <a:p>
            <a:pPr marL="0" indent="0" eaLnBrk="1" hangingPunct="1">
              <a:lnSpc>
                <a:spcPct val="150000"/>
              </a:lnSpc>
              <a:buNone/>
            </a:pPr>
            <a:r>
              <a:rPr lang="zh-CN" altLang="en-US" sz="2000" dirty="0"/>
              <a:t>C:心理契约</a:t>
            </a:r>
            <a:endParaRPr lang="zh-CN" altLang="en-US" sz="2000" dirty="0"/>
          </a:p>
          <a:p>
            <a:pPr marL="0" indent="0" eaLnBrk="1" hangingPunct="1">
              <a:lnSpc>
                <a:spcPct val="150000"/>
              </a:lnSpc>
              <a:buNone/>
            </a:pPr>
            <a:r>
              <a:rPr lang="zh-CN" altLang="en-US" sz="2000" dirty="0"/>
              <a:t>D:价值观</a:t>
            </a:r>
            <a:endParaRPr lang="zh-CN" altLang="en-US" sz="2000" dirty="0"/>
          </a:p>
          <a:p>
            <a:pPr marL="0" indent="0" eaLnBrk="1" hangingPunct="1">
              <a:lnSpc>
                <a:spcPct val="150000"/>
              </a:lnSpc>
              <a:buNone/>
            </a:pPr>
            <a:r>
              <a:rPr lang="zh-CN" altLang="en-US" sz="2000" dirty="0"/>
              <a:t>答案：C</a:t>
            </a:r>
            <a:endParaRPr lang="zh-CN" altLang="en-US" sz="2000" dirty="0"/>
          </a:p>
          <a:p>
            <a:pPr marL="0" indent="0" eaLnBrk="1" hangingPunct="1">
              <a:lnSpc>
                <a:spcPct val="150000"/>
              </a:lnSpc>
              <a:buNone/>
            </a:pPr>
            <a:r>
              <a:rPr lang="zh-CN" altLang="en-US" sz="2000" dirty="0"/>
              <a:t>解析：在工作中，心理契约这一概念有助于我们更好地了解角色期待。实际上，正是心理契约界定了每个角色的行为期待。</a:t>
            </a:r>
            <a:endParaRPr lang="zh-CN" altLang="en-US" sz="2000" dirty="0"/>
          </a:p>
        </p:txBody>
      </p:sp>
      <p:sp>
        <p:nvSpPr>
          <p:cNvPr id="55299"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在一个特定的群体中,群体成员一般有三种角色表现,即：自我中心角色、任务角色和（ ）</a:t>
            </a:r>
            <a:endParaRPr lang="zh-CN" altLang="en-US" sz="2000" dirty="0"/>
          </a:p>
          <a:p>
            <a:pPr marL="0" indent="0" eaLnBrk="1" hangingPunct="1">
              <a:lnSpc>
                <a:spcPct val="150000"/>
              </a:lnSpc>
              <a:buNone/>
            </a:pPr>
            <a:r>
              <a:rPr lang="zh-CN" altLang="en-US" sz="2000" dirty="0"/>
              <a:t>A:领导角色</a:t>
            </a:r>
            <a:endParaRPr lang="zh-CN" altLang="en-US" sz="2000" dirty="0"/>
          </a:p>
          <a:p>
            <a:pPr marL="0" indent="0" eaLnBrk="1" hangingPunct="1">
              <a:lnSpc>
                <a:spcPct val="150000"/>
              </a:lnSpc>
              <a:buNone/>
            </a:pPr>
            <a:r>
              <a:rPr lang="zh-CN" altLang="en-US" sz="2000" dirty="0"/>
              <a:t>B:维护角色</a:t>
            </a:r>
            <a:endParaRPr lang="zh-CN" altLang="en-US" sz="2000" dirty="0"/>
          </a:p>
          <a:p>
            <a:pPr marL="0" indent="0" eaLnBrk="1" hangingPunct="1">
              <a:lnSpc>
                <a:spcPct val="150000"/>
              </a:lnSpc>
              <a:buNone/>
            </a:pPr>
            <a:r>
              <a:rPr lang="zh-CN" altLang="en-US" sz="2000" dirty="0"/>
              <a:t>C:关系角色</a:t>
            </a:r>
            <a:endParaRPr lang="zh-CN" altLang="en-US" sz="2000" dirty="0"/>
          </a:p>
          <a:p>
            <a:pPr marL="0" indent="0" eaLnBrk="1" hangingPunct="1">
              <a:lnSpc>
                <a:spcPct val="150000"/>
              </a:lnSpc>
              <a:buNone/>
            </a:pPr>
            <a:r>
              <a:rPr lang="zh-CN" altLang="en-US" sz="2000" dirty="0"/>
              <a:t>D:沟通角色</a:t>
            </a:r>
            <a:endParaRPr lang="zh-CN" altLang="en-US" sz="2000" dirty="0"/>
          </a:p>
          <a:p>
            <a:pPr marL="0" indent="0" eaLnBrk="1" hangingPunct="1">
              <a:buNone/>
            </a:pPr>
            <a:endParaRPr lang="zh-CN" altLang="en-US" sz="2400" dirty="0"/>
          </a:p>
        </p:txBody>
      </p:sp>
      <p:sp>
        <p:nvSpPr>
          <p:cNvPr id="56323"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在一个特定的群体中,群体成员一般有三种角色表现,即：自我中心角色、任务角色和（ ）</a:t>
            </a:r>
            <a:endParaRPr lang="zh-CN" altLang="en-US" sz="2000" dirty="0"/>
          </a:p>
          <a:p>
            <a:pPr marL="0" indent="0" eaLnBrk="1" hangingPunct="1">
              <a:lnSpc>
                <a:spcPct val="150000"/>
              </a:lnSpc>
              <a:buNone/>
            </a:pPr>
            <a:r>
              <a:rPr lang="zh-CN" altLang="en-US" sz="2000" dirty="0"/>
              <a:t>A:领导角色</a:t>
            </a:r>
            <a:endParaRPr lang="zh-CN" altLang="en-US" sz="2000" dirty="0"/>
          </a:p>
          <a:p>
            <a:pPr marL="0" indent="0" eaLnBrk="1" hangingPunct="1">
              <a:lnSpc>
                <a:spcPct val="150000"/>
              </a:lnSpc>
              <a:buNone/>
            </a:pPr>
            <a:r>
              <a:rPr lang="zh-CN" altLang="en-US" sz="2000" dirty="0"/>
              <a:t>B:维护角色</a:t>
            </a:r>
            <a:endParaRPr lang="zh-CN" altLang="en-US" sz="2000" dirty="0"/>
          </a:p>
          <a:p>
            <a:pPr marL="0" indent="0" eaLnBrk="1" hangingPunct="1">
              <a:lnSpc>
                <a:spcPct val="150000"/>
              </a:lnSpc>
              <a:buNone/>
            </a:pPr>
            <a:r>
              <a:rPr lang="zh-CN" altLang="en-US" sz="2000" dirty="0"/>
              <a:t>C:关系角色</a:t>
            </a:r>
            <a:endParaRPr lang="zh-CN" altLang="en-US" sz="2000" dirty="0"/>
          </a:p>
          <a:p>
            <a:pPr marL="0" indent="0" eaLnBrk="1" hangingPunct="1">
              <a:lnSpc>
                <a:spcPct val="150000"/>
              </a:lnSpc>
              <a:buNone/>
            </a:pPr>
            <a:r>
              <a:rPr lang="zh-CN" altLang="en-US" sz="2000" dirty="0"/>
              <a:t>D:沟通角色</a:t>
            </a:r>
            <a:endParaRPr lang="zh-CN" altLang="en-US" sz="2000" dirty="0"/>
          </a:p>
          <a:p>
            <a:pPr marL="0" indent="0" eaLnBrk="1" hangingPunct="1">
              <a:lnSpc>
                <a:spcPct val="150000"/>
              </a:lnSpc>
              <a:buNone/>
            </a:pPr>
            <a:r>
              <a:rPr lang="zh-CN" altLang="en-US" sz="2000" dirty="0"/>
              <a:t>答案：B</a:t>
            </a:r>
            <a:endParaRPr lang="zh-CN" altLang="en-US" sz="2000" dirty="0"/>
          </a:p>
        </p:txBody>
      </p:sp>
      <p:sp>
        <p:nvSpPr>
          <p:cNvPr id="57347"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23" name="组合 22"/>
          <p:cNvGrpSpPr/>
          <p:nvPr/>
        </p:nvGrpSpPr>
        <p:grpSpPr>
          <a:xfrm>
            <a:off x="1170940" y="2263775"/>
            <a:ext cx="9389745" cy="2363470"/>
            <a:chOff x="9053" y="4004"/>
            <a:chExt cx="8930" cy="3722"/>
          </a:xfrm>
        </p:grpSpPr>
        <p:sp>
          <p:nvSpPr>
            <p:cNvPr id="14" name="文本框 9"/>
            <p:cNvSpPr txBox="1"/>
            <p:nvPr/>
          </p:nvSpPr>
          <p:spPr>
            <a:xfrm>
              <a:off x="9053" y="4004"/>
              <a:ext cx="8930" cy="1161"/>
            </a:xfrm>
            <a:prstGeom prst="rect">
              <a:avLst/>
            </a:prstGeom>
            <a:noFill/>
            <a:ln w="9525">
              <a:solidFill>
                <a:srgbClr val="000000">
                  <a:alpha val="0"/>
                </a:srgb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321310" marR="0" lvl="0" indent="-342900" algn="l" defTabSz="914400" rtl="0" fontAlgn="auto">
                <a:lnSpc>
                  <a:spcPct val="150000"/>
                </a:lnSpc>
                <a:spcAft>
                  <a:spcPts val="0"/>
                </a:spcAft>
                <a:buClrTx/>
                <a:buSzTx/>
                <a:buFont typeface="Wingdings" panose="05000000000000000000" charset="0"/>
                <a:buChar char=""/>
                <a:defRPr/>
              </a:pPr>
              <a:r>
                <a:rPr kumimoji="0" lang="zh-CN" altLang="en-US"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群体规范</a:t>
              </a:r>
              <a:r>
                <a:rPr kumimoji="0" lang="zh-CN" altLang="en-US" sz="240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是指群体成员认同与共同遵守的行为准则和标准。</a:t>
              </a:r>
              <a:endPar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endParaRPr>
            </a:p>
          </p:txBody>
        </p:sp>
        <p:sp>
          <p:nvSpPr>
            <p:cNvPr id="19" name="文本框 9"/>
            <p:cNvSpPr txBox="1"/>
            <p:nvPr/>
          </p:nvSpPr>
          <p:spPr>
            <a:xfrm>
              <a:off x="9053" y="6128"/>
              <a:ext cx="8852" cy="1598"/>
            </a:xfrm>
            <a:prstGeom prst="rect">
              <a:avLst/>
            </a:prstGeom>
            <a:solidFill>
              <a:schemeClr val="accent5">
                <a:lumMod val="20000"/>
                <a:lumOff val="80000"/>
              </a:schemeClr>
            </a:solidFill>
            <a:ln w="9525">
              <a:solidFill>
                <a:srgbClr val="000000">
                  <a:alpha val="0"/>
                </a:srgb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17780" algn="l" defTabSz="914400" rtl="0" fontAlgn="auto">
                <a:lnSpc>
                  <a:spcPct val="150000"/>
                </a:lnSpc>
                <a:spcBef>
                  <a:spcPct val="0"/>
                </a:spcBef>
                <a:spcAft>
                  <a:spcPts val="0"/>
                </a:spcAft>
                <a:buClrTx/>
                <a:buSzTx/>
                <a:buFont typeface="Arial" panose="020B0604020202090204"/>
                <a:buNone/>
                <a:defRPr/>
                <a:extLst>
                  <a:ext uri="{35155182-B16C-46BC-9424-99874614C6A1}">
                    <wpsdc:indentchars xmlns:wpsdc="http://www.wps.cn/officeDocument/2017/drawingmlCustomData" val="-7" checksum="1451640790"/>
                  </a:ext>
                </a:extLst>
              </a:pPr>
              <a:r>
                <a:rPr kumimoji="0" lang="zh-CN" altLang="en-US" sz="2000" b="1" i="0" u="sng"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群体规范具有一种公认的社会力量</a:t>
              </a: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直接引导和限制着个体的态度与行为，</a:t>
              </a:r>
              <a:r>
                <a:rPr kumimoji="0" lang="zh-CN" altLang="en-US" sz="2000" b="1" i="0" u="sng"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使群体成员明白该做什么、不该做什么</a:t>
              </a: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endParaRPr>
            </a:p>
          </p:txBody>
        </p:sp>
      </p:grpSp>
      <p:sp>
        <p:nvSpPr>
          <p:cNvPr id="24" name="文本框 9"/>
          <p:cNvSpPr txBox="1"/>
          <p:nvPr/>
        </p:nvSpPr>
        <p:spPr>
          <a:xfrm>
            <a:off x="7504023" y="128270"/>
            <a:ext cx="3056662" cy="553085"/>
          </a:xfrm>
          <a:prstGeom prst="rect">
            <a:avLst/>
          </a:prstGeom>
          <a:noFill/>
          <a:ln w="9525">
            <a:solidFill>
              <a:srgbClr val="000000">
                <a:alpha val="0"/>
              </a:srgb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17780" algn="l" defTabSz="914400" rtl="0" fontAlgn="auto">
              <a:lnSpc>
                <a:spcPct val="150000"/>
              </a:lnSpc>
              <a:spcBef>
                <a:spcPct val="0"/>
              </a:spcBef>
              <a:spcAft>
                <a:spcPts val="0"/>
              </a:spcAft>
              <a:buClrTx/>
              <a:buSzTx/>
              <a:buFont typeface="Arial" panose="020B0604020202090204"/>
              <a:buNone/>
              <a:defRPr/>
              <a:extLst>
                <a:ext uri="{35155182-B16C-46BC-9424-99874614C6A1}">
                  <wpsdc:indentchars xmlns:wpsdc="http://www.wps.cn/officeDocument/2017/drawingmlCustomData" val="-7" checksum="1451640790"/>
                </a:ext>
              </a:extLst>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名词解释</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8"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1587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3.2.2.2群体规范</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在实际工作中，能够直接引导和限制着个体的态度和行为，使群体成员明白该做什么、不该做什么的是（ ）</a:t>
            </a:r>
            <a:endParaRPr lang="zh-CN" altLang="en-US" sz="2000" dirty="0"/>
          </a:p>
          <a:p>
            <a:pPr marL="0" indent="0" eaLnBrk="1" hangingPunct="1">
              <a:lnSpc>
                <a:spcPct val="150000"/>
              </a:lnSpc>
              <a:buNone/>
            </a:pPr>
            <a:r>
              <a:rPr lang="zh-CN" altLang="en-US" sz="2000" dirty="0"/>
              <a:t>A:角色认同</a:t>
            </a:r>
            <a:endParaRPr lang="zh-CN" altLang="en-US" sz="2000" dirty="0"/>
          </a:p>
          <a:p>
            <a:pPr marL="0" indent="0" eaLnBrk="1" hangingPunct="1">
              <a:lnSpc>
                <a:spcPct val="150000"/>
              </a:lnSpc>
              <a:buNone/>
            </a:pPr>
            <a:r>
              <a:rPr lang="zh-CN" altLang="en-US" sz="2000" dirty="0"/>
              <a:t>B:角色期待</a:t>
            </a:r>
            <a:endParaRPr lang="zh-CN" altLang="en-US" sz="2000" dirty="0"/>
          </a:p>
          <a:p>
            <a:pPr marL="0" indent="0" eaLnBrk="1" hangingPunct="1">
              <a:lnSpc>
                <a:spcPct val="150000"/>
              </a:lnSpc>
              <a:buNone/>
            </a:pPr>
            <a:r>
              <a:rPr lang="zh-CN" altLang="en-US" sz="2000" dirty="0"/>
              <a:t>C:角色直觉</a:t>
            </a:r>
            <a:endParaRPr lang="zh-CN" altLang="en-US" sz="2000" dirty="0"/>
          </a:p>
          <a:p>
            <a:pPr marL="0" indent="0" eaLnBrk="1" hangingPunct="1">
              <a:lnSpc>
                <a:spcPct val="150000"/>
              </a:lnSpc>
              <a:buNone/>
            </a:pPr>
            <a:r>
              <a:rPr lang="zh-CN" altLang="en-US" sz="2000" dirty="0"/>
              <a:t>D:群体规范</a:t>
            </a:r>
            <a:endParaRPr lang="zh-CN" altLang="en-US" sz="2000" dirty="0"/>
          </a:p>
          <a:p>
            <a:pPr marL="0" indent="0" eaLnBrk="1" hangingPunct="1">
              <a:buNone/>
            </a:pPr>
            <a:endParaRPr lang="zh-CN" altLang="en-US" sz="2400" dirty="0"/>
          </a:p>
        </p:txBody>
      </p:sp>
      <p:sp>
        <p:nvSpPr>
          <p:cNvPr id="59395"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在实际工作中，能够直接引导和限制着个体的态度和行为，使群体成员明白该做什么、不该做什么的是（ ）</a:t>
            </a:r>
            <a:endParaRPr lang="zh-CN" altLang="en-US" sz="2000" dirty="0"/>
          </a:p>
          <a:p>
            <a:pPr marL="0" indent="0" eaLnBrk="1" hangingPunct="1">
              <a:lnSpc>
                <a:spcPct val="150000"/>
              </a:lnSpc>
              <a:buNone/>
            </a:pPr>
            <a:r>
              <a:rPr lang="zh-CN" altLang="en-US" sz="2000" dirty="0"/>
              <a:t>A:角色认同</a:t>
            </a:r>
            <a:endParaRPr lang="zh-CN" altLang="en-US" sz="2000" dirty="0"/>
          </a:p>
          <a:p>
            <a:pPr marL="0" indent="0" eaLnBrk="1" hangingPunct="1">
              <a:lnSpc>
                <a:spcPct val="150000"/>
              </a:lnSpc>
              <a:buNone/>
            </a:pPr>
            <a:r>
              <a:rPr lang="zh-CN" altLang="en-US" sz="2000" dirty="0"/>
              <a:t>B:角色期待</a:t>
            </a:r>
            <a:endParaRPr lang="zh-CN" altLang="en-US" sz="2000" dirty="0"/>
          </a:p>
          <a:p>
            <a:pPr marL="0" indent="0" eaLnBrk="1" hangingPunct="1">
              <a:lnSpc>
                <a:spcPct val="150000"/>
              </a:lnSpc>
              <a:buNone/>
            </a:pPr>
            <a:r>
              <a:rPr lang="zh-CN" altLang="en-US" sz="2000" dirty="0"/>
              <a:t>C:角色直觉</a:t>
            </a:r>
            <a:endParaRPr lang="zh-CN" altLang="en-US" sz="2000" dirty="0"/>
          </a:p>
          <a:p>
            <a:pPr marL="0" indent="0" eaLnBrk="1" hangingPunct="1">
              <a:lnSpc>
                <a:spcPct val="150000"/>
              </a:lnSpc>
              <a:buNone/>
            </a:pPr>
            <a:r>
              <a:rPr lang="zh-CN" altLang="en-US" sz="2000" dirty="0"/>
              <a:t>D:群体规范</a:t>
            </a:r>
            <a:endParaRPr lang="zh-CN" altLang="en-US" sz="2000" dirty="0"/>
          </a:p>
          <a:p>
            <a:pPr marL="0" indent="0" eaLnBrk="1" hangingPunct="1">
              <a:lnSpc>
                <a:spcPct val="150000"/>
              </a:lnSpc>
              <a:buNone/>
            </a:pPr>
            <a:r>
              <a:rPr lang="zh-CN" altLang="en-US" sz="2000" dirty="0"/>
              <a:t>答案：D</a:t>
            </a:r>
            <a:endParaRPr lang="zh-CN" altLang="en-US" sz="2000" dirty="0"/>
          </a:p>
        </p:txBody>
      </p:sp>
      <p:sp>
        <p:nvSpPr>
          <p:cNvPr id="60419"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14" name="文本框 9"/>
          <p:cNvSpPr txBox="1"/>
          <p:nvPr/>
        </p:nvSpPr>
        <p:spPr>
          <a:xfrm>
            <a:off x="1160780" y="1352550"/>
            <a:ext cx="9389745" cy="737235"/>
          </a:xfrm>
          <a:prstGeom prst="rect">
            <a:avLst/>
          </a:prstGeom>
          <a:noFill/>
          <a:ln w="9525">
            <a:solidFill>
              <a:srgbClr val="000000">
                <a:alpha val="0"/>
              </a:srgbClr>
            </a:solid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321310" marR="0" lvl="0" indent="-342900" algn="l" defTabSz="914400" rtl="0" fontAlgn="auto">
              <a:lnSpc>
                <a:spcPct val="150000"/>
              </a:lnSpc>
              <a:spcAft>
                <a:spcPts val="0"/>
              </a:spcAft>
              <a:buClrTx/>
              <a:buSzTx/>
              <a:buFont typeface="Wingdings" panose="05000000000000000000" charset="0"/>
              <a:buChar char=""/>
              <a:defRPr/>
            </a:pPr>
            <a:r>
              <a:rPr kumimoji="0" lang="zh-CN" altLang="en-US"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rPr>
              <a:t>群体规范的作用</a:t>
            </a:r>
            <a:endPar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sym typeface="+mn-ea"/>
            </a:endParaRPr>
          </a:p>
        </p:txBody>
      </p:sp>
      <p:sp>
        <p:nvSpPr>
          <p:cNvPr id="15" name="文本框 9"/>
          <p:cNvSpPr txBox="1"/>
          <p:nvPr/>
        </p:nvSpPr>
        <p:spPr>
          <a:xfrm>
            <a:off x="4276408" y="1599248"/>
            <a:ext cx="2214563"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简答</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73731" name="文本框 9"/>
          <p:cNvSpPr txBox="1"/>
          <p:nvPr/>
        </p:nvSpPr>
        <p:spPr>
          <a:xfrm>
            <a:off x="2376805" y="2459355"/>
            <a:ext cx="5148263" cy="2306955"/>
          </a:xfrm>
          <a:prstGeom prst="rect">
            <a:avLst/>
          </a:prstGeom>
          <a:noFill/>
          <a:ln w="12700">
            <a:noFill/>
          </a:ln>
        </p:spPr>
        <p:txBody>
          <a:bodyPr wrap="square" anchor="t">
            <a:spAutoFit/>
          </a:bodyPr>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dirty="0">
                <a:solidFill>
                  <a:srgbClr val="262626"/>
                </a:solidFill>
                <a:latin typeface="华文楷体" panose="02010600040101010101" pitchFamily="2" charset="-122"/>
                <a:ea typeface="华文楷体" panose="02010600040101010101" pitchFamily="2" charset="-122"/>
              </a:rPr>
              <a:t>1</a:t>
            </a:r>
            <a:r>
              <a:rPr lang="zh-CN" altLang="en-US" sz="2400" dirty="0">
                <a:solidFill>
                  <a:srgbClr val="262626"/>
                </a:solidFill>
                <a:latin typeface="华文楷体" panose="02010600040101010101" pitchFamily="2" charset="-122"/>
                <a:ea typeface="华文楷体" panose="02010600040101010101" pitchFamily="2" charset="-122"/>
              </a:rPr>
              <a:t>）起到群体的</a:t>
            </a:r>
            <a:r>
              <a:rPr lang="zh-CN" altLang="en-US" sz="2400" b="1" u="sng" dirty="0">
                <a:solidFill>
                  <a:srgbClr val="FF0000"/>
                </a:solidFill>
                <a:latin typeface="华文楷体" panose="02010600040101010101" pitchFamily="2" charset="-122"/>
                <a:ea typeface="华文楷体" panose="02010600040101010101" pitchFamily="2" charset="-122"/>
              </a:rPr>
              <a:t>支柱作用</a:t>
            </a:r>
            <a:endParaRPr lang="zh-CN" altLang="en-US" sz="2400" dirty="0">
              <a:solidFill>
                <a:srgbClr val="262626"/>
              </a:solidFill>
              <a:latin typeface="华文楷体" panose="02010600040101010101" pitchFamily="2" charset="-122"/>
              <a:ea typeface="华文楷体" panose="02010600040101010101" pitchFamily="2" charset="-122"/>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dirty="0">
                <a:solidFill>
                  <a:srgbClr val="262626"/>
                </a:solidFill>
                <a:latin typeface="华文楷体" panose="02010600040101010101" pitchFamily="2" charset="-122"/>
                <a:ea typeface="华文楷体" panose="02010600040101010101" pitchFamily="2" charset="-122"/>
              </a:rPr>
              <a:t>2</a:t>
            </a:r>
            <a:r>
              <a:rPr lang="zh-CN" altLang="en-US" sz="2400" dirty="0">
                <a:solidFill>
                  <a:srgbClr val="262626"/>
                </a:solidFill>
                <a:latin typeface="华文楷体" panose="02010600040101010101" pitchFamily="2" charset="-122"/>
                <a:ea typeface="华文楷体" panose="02010600040101010101" pitchFamily="2" charset="-122"/>
              </a:rPr>
              <a:t>）起到</a:t>
            </a:r>
            <a:r>
              <a:rPr lang="zh-CN" altLang="en-US" sz="2400" b="1" u="sng" dirty="0">
                <a:solidFill>
                  <a:srgbClr val="FF0000"/>
                </a:solidFill>
                <a:latin typeface="华文楷体" panose="02010600040101010101" pitchFamily="2" charset="-122"/>
                <a:ea typeface="华文楷体" panose="02010600040101010101" pitchFamily="2" charset="-122"/>
              </a:rPr>
              <a:t>评价标准</a:t>
            </a:r>
            <a:r>
              <a:rPr lang="zh-CN" altLang="en-US" sz="2400" dirty="0">
                <a:solidFill>
                  <a:srgbClr val="262626"/>
                </a:solidFill>
                <a:latin typeface="华文楷体" panose="02010600040101010101" pitchFamily="2" charset="-122"/>
                <a:ea typeface="华文楷体" panose="02010600040101010101" pitchFamily="2" charset="-122"/>
              </a:rPr>
              <a:t>的作用</a:t>
            </a:r>
            <a:endParaRPr lang="zh-CN" altLang="en-US" sz="2400" dirty="0">
              <a:solidFill>
                <a:srgbClr val="262626"/>
              </a:solidFill>
              <a:latin typeface="华文楷体" panose="02010600040101010101" pitchFamily="2" charset="-122"/>
              <a:ea typeface="华文楷体" panose="02010600040101010101" pitchFamily="2" charset="-122"/>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dirty="0">
                <a:solidFill>
                  <a:srgbClr val="262626"/>
                </a:solidFill>
                <a:latin typeface="华文楷体" panose="02010600040101010101" pitchFamily="2" charset="-122"/>
                <a:ea typeface="华文楷体" panose="02010600040101010101" pitchFamily="2" charset="-122"/>
              </a:rPr>
              <a:t>3</a:t>
            </a:r>
            <a:r>
              <a:rPr lang="zh-CN" altLang="en-US" sz="2400" dirty="0">
                <a:solidFill>
                  <a:srgbClr val="262626"/>
                </a:solidFill>
                <a:latin typeface="华文楷体" panose="02010600040101010101" pitchFamily="2" charset="-122"/>
                <a:ea typeface="华文楷体" panose="02010600040101010101" pitchFamily="2" charset="-122"/>
              </a:rPr>
              <a:t>）起到</a:t>
            </a:r>
            <a:r>
              <a:rPr lang="zh-CN" altLang="en-US" sz="2400" b="1" u="sng" dirty="0">
                <a:solidFill>
                  <a:srgbClr val="FF0000"/>
                </a:solidFill>
                <a:latin typeface="华文楷体" panose="02010600040101010101" pitchFamily="2" charset="-122"/>
                <a:ea typeface="华文楷体" panose="02010600040101010101" pitchFamily="2" charset="-122"/>
              </a:rPr>
              <a:t>群体动力</a:t>
            </a:r>
            <a:r>
              <a:rPr lang="zh-CN" altLang="en-US" sz="2400" dirty="0">
                <a:solidFill>
                  <a:srgbClr val="262626"/>
                </a:solidFill>
                <a:latin typeface="华文楷体" panose="02010600040101010101" pitchFamily="2" charset="-122"/>
                <a:ea typeface="华文楷体" panose="02010600040101010101" pitchFamily="2" charset="-122"/>
              </a:rPr>
              <a:t>的作用</a:t>
            </a:r>
            <a:endParaRPr lang="zh-CN" altLang="en-US" sz="2400" dirty="0">
              <a:solidFill>
                <a:srgbClr val="262626"/>
              </a:solidFill>
              <a:latin typeface="华文楷体" panose="02010600040101010101" pitchFamily="2" charset="-122"/>
              <a:ea typeface="华文楷体" panose="02010600040101010101" pitchFamily="2" charset="-122"/>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dirty="0">
                <a:solidFill>
                  <a:srgbClr val="262626"/>
                </a:solidFill>
                <a:latin typeface="华文楷体" panose="02010600040101010101" pitchFamily="2" charset="-122"/>
                <a:ea typeface="华文楷体" panose="02010600040101010101" pitchFamily="2" charset="-122"/>
              </a:rPr>
              <a:t>4</a:t>
            </a:r>
            <a:r>
              <a:rPr lang="zh-CN" altLang="en-US" sz="2400" dirty="0">
                <a:solidFill>
                  <a:srgbClr val="262626"/>
                </a:solidFill>
                <a:latin typeface="华文楷体" panose="02010600040101010101" pitchFamily="2" charset="-122"/>
                <a:ea typeface="华文楷体" panose="02010600040101010101" pitchFamily="2" charset="-122"/>
              </a:rPr>
              <a:t>）具有行为</a:t>
            </a:r>
            <a:r>
              <a:rPr lang="zh-CN" altLang="en-US" sz="2400" b="1" u="sng" dirty="0">
                <a:solidFill>
                  <a:srgbClr val="FF0000"/>
                </a:solidFill>
                <a:latin typeface="华文楷体" panose="02010600040101010101" pitchFamily="2" charset="-122"/>
                <a:ea typeface="华文楷体" panose="02010600040101010101" pitchFamily="2" charset="-122"/>
              </a:rPr>
              <a:t>导向和矫正</a:t>
            </a:r>
            <a:r>
              <a:rPr lang="zh-CN" altLang="en-US" sz="2400" dirty="0">
                <a:solidFill>
                  <a:srgbClr val="262626"/>
                </a:solidFill>
                <a:latin typeface="华文楷体" panose="02010600040101010101" pitchFamily="2" charset="-122"/>
                <a:ea typeface="华文楷体" panose="02010600040101010101" pitchFamily="2" charset="-122"/>
              </a:rPr>
              <a:t>作用</a:t>
            </a:r>
            <a:endParaRPr lang="zh-CN" altLang="en-US" sz="2400" dirty="0">
              <a:solidFill>
                <a:srgbClr val="262626"/>
              </a:solidFill>
              <a:latin typeface="华文楷体" panose="02010600040101010101" pitchFamily="2" charset="-122"/>
              <a:ea typeface="华文楷体" panose="02010600040101010101" pitchFamily="2" charset="-122"/>
            </a:endParaRPr>
          </a:p>
        </p:txBody>
      </p:sp>
      <p:sp>
        <p:nvSpPr>
          <p:cNvPr id="16"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1587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3.2.2.2群体规范</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77825" name="组合 12"/>
          <p:cNvGrpSpPr/>
          <p:nvPr/>
        </p:nvGrpSpPr>
        <p:grpSpPr>
          <a:xfrm>
            <a:off x="996571" y="1691470"/>
            <a:ext cx="10372617" cy="1845257"/>
            <a:chOff x="8184" y="4490"/>
            <a:chExt cx="16333" cy="2905"/>
          </a:xfrm>
        </p:grpSpPr>
        <p:sp>
          <p:nvSpPr>
            <p:cNvPr id="77826" name="文本框 9"/>
            <p:cNvSpPr txBox="1"/>
            <p:nvPr/>
          </p:nvSpPr>
          <p:spPr>
            <a:xfrm>
              <a:off x="8184" y="4490"/>
              <a:ext cx="16333" cy="2905"/>
            </a:xfrm>
            <a:prstGeom prst="rect">
              <a:avLst/>
            </a:prstGeom>
            <a:noFill/>
            <a:ln w="12700">
              <a:noFill/>
            </a:ln>
          </p:spPr>
          <p:txBody>
            <a:bodyPr wrap="square" anchor="t">
              <a:spAutoFit/>
            </a:bodyPr>
            <a:p>
              <a:pPr marL="342900" indent="-342900">
                <a:lnSpc>
                  <a:spcPct val="150000"/>
                </a:lnSpc>
                <a:buFont typeface="Wingdings" panose="05000000000000000000" charset="0"/>
                <a:buChar char=""/>
              </a:pPr>
              <a:r>
                <a:rPr lang="zh-CN" altLang="en-US" sz="2800" b="1" dirty="0">
                  <a:solidFill>
                    <a:srgbClr val="262626"/>
                  </a:solidFill>
                  <a:latin typeface="华文楷体" panose="02010600040101010101" pitchFamily="2" charset="-122"/>
                  <a:ea typeface="华文楷体" panose="02010600040101010101" pitchFamily="2" charset="-122"/>
                  <a:sym typeface="+mn-ea"/>
                </a:rPr>
                <a:t>从众行为</a:t>
              </a:r>
              <a:r>
                <a:rPr lang="zh-CN" altLang="en-US" sz="2400" dirty="0">
                  <a:solidFill>
                    <a:srgbClr val="262626"/>
                  </a:solidFill>
                  <a:latin typeface="华文楷体" panose="02010600040101010101" pitchFamily="2" charset="-122"/>
                  <a:ea typeface="华文楷体" panose="02010600040101010101" pitchFamily="2" charset="-122"/>
                  <a:sym typeface="+mn-ea"/>
                </a:rPr>
                <a:t>：</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      </a:t>
              </a:r>
              <a:r>
                <a:rPr lang="zh-CN" altLang="en-US" sz="2400" b="1" dirty="0">
                  <a:solidFill>
                    <a:srgbClr val="FF0000"/>
                  </a:solidFill>
                  <a:latin typeface="华文楷体" panose="02010600040101010101" pitchFamily="2" charset="-122"/>
                  <a:ea typeface="华文楷体" panose="02010600040101010101" pitchFamily="2" charset="-122"/>
                  <a:sym typeface="+mn-ea"/>
                </a:rPr>
                <a:t>个体</a:t>
              </a:r>
              <a:r>
                <a:rPr lang="zh-CN" altLang="en-US" sz="2400" dirty="0">
                  <a:solidFill>
                    <a:srgbClr val="262626"/>
                  </a:solidFill>
                  <a:latin typeface="华文楷体" panose="02010600040101010101" pitchFamily="2" charset="-122"/>
                  <a:ea typeface="华文楷体" panose="02010600040101010101" pitchFamily="2" charset="-122"/>
                  <a:sym typeface="+mn-ea"/>
                </a:rPr>
                <a:t>在群体的压力下,</a:t>
              </a:r>
              <a:r>
                <a:rPr lang="zh-CN" altLang="en-US" sz="2400" b="1" dirty="0">
                  <a:solidFill>
                    <a:srgbClr val="262626"/>
                  </a:solidFill>
                  <a:latin typeface="华文楷体" panose="02010600040101010101" pitchFamily="2" charset="-122"/>
                  <a:ea typeface="华文楷体" panose="02010600040101010101" pitchFamily="2" charset="-122"/>
                  <a:sym typeface="+mn-ea"/>
                </a:rPr>
                <a:t>放弃自己的意见</a:t>
              </a:r>
              <a:r>
                <a:rPr lang="zh-CN" altLang="en-US" sz="2400" dirty="0">
                  <a:solidFill>
                    <a:srgbClr val="262626"/>
                  </a:solidFill>
                  <a:latin typeface="华文楷体" panose="02010600040101010101" pitchFamily="2" charset="-122"/>
                  <a:ea typeface="华文楷体" panose="02010600040101010101" pitchFamily="2" charset="-122"/>
                  <a:sym typeface="+mn-ea"/>
                </a:rPr>
                <a:t>, 采取和大多数人一致的意见和行为。</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en-US" altLang="zh-CN" sz="2400" dirty="0">
                  <a:solidFill>
                    <a:srgbClr val="262626"/>
                  </a:solidFill>
                  <a:latin typeface="华文楷体" panose="02010600040101010101" pitchFamily="2" charset="-122"/>
                  <a:ea typeface="华文楷体" panose="02010600040101010101" pitchFamily="2" charset="-122"/>
                </a:rPr>
                <a:t>      eg:“</a:t>
              </a:r>
              <a:r>
                <a:rPr lang="zh-CN" altLang="en-US" sz="2400" b="1" dirty="0">
                  <a:solidFill>
                    <a:srgbClr val="262626"/>
                  </a:solidFill>
                  <a:latin typeface="华文楷体" panose="02010600040101010101" pitchFamily="2" charset="-122"/>
                  <a:ea typeface="华文楷体" panose="02010600040101010101" pitchFamily="2" charset="-122"/>
                </a:rPr>
                <a:t>随大溜</a:t>
              </a:r>
              <a:r>
                <a:rPr lang="en-US" altLang="zh-CN" sz="2400" dirty="0">
                  <a:solidFill>
                    <a:srgbClr val="262626"/>
                  </a:solidFill>
                  <a:latin typeface="华文楷体" panose="02010600040101010101" pitchFamily="2" charset="-122"/>
                  <a:ea typeface="华文楷体" panose="02010600040101010101" pitchFamily="2" charset="-122"/>
                </a:rPr>
                <a:t>”</a:t>
              </a:r>
              <a:endParaRPr lang="en-US" altLang="zh-CN" sz="2400" dirty="0">
                <a:solidFill>
                  <a:srgbClr val="262626"/>
                </a:solidFill>
                <a:latin typeface="华文楷体" panose="02010600040101010101" pitchFamily="2" charset="-122"/>
                <a:ea typeface="华文楷体" panose="02010600040101010101" pitchFamily="2" charset="-122"/>
              </a:endParaRPr>
            </a:p>
          </p:txBody>
        </p:sp>
        <p:sp>
          <p:nvSpPr>
            <p:cNvPr id="2" name="文本框 9"/>
            <p:cNvSpPr txBox="1"/>
            <p:nvPr/>
          </p:nvSpPr>
          <p:spPr>
            <a:xfrm>
              <a:off x="11709" y="4885"/>
              <a:ext cx="4859" cy="6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名词解释</a:t>
              </a:r>
              <a:r>
                <a:rPr kumimoji="0" lang="en-US" altLang="zh-CN"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16" name="文本框 9"/>
          <p:cNvSpPr txBox="1"/>
          <p:nvPr/>
        </p:nvSpPr>
        <p:spPr>
          <a:xfrm>
            <a:off x="8296910" y="3902075"/>
            <a:ext cx="1709420" cy="101473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en-US" altLang="zh-CN"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自觉顺从</a:t>
            </a:r>
            <a:r>
              <a:rPr kumimoji="0" lang="en-US" altLang="zh-CN"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endParaRPr kumimoji="0" lang="en-US" altLang="zh-CN"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          ？</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4" name="文本框 13"/>
          <p:cNvSpPr txBox="1"/>
          <p:nvPr/>
        </p:nvSpPr>
        <p:spPr>
          <a:xfrm>
            <a:off x="-1587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3.2.2.3从众行为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50" name="组合 8"/>
          <p:cNvGrpSpPr/>
          <p:nvPr/>
        </p:nvGrpSpPr>
        <p:grpSpPr>
          <a:xfrm>
            <a:off x="2152015" y="2014220"/>
            <a:ext cx="4530090" cy="2809875"/>
            <a:chOff x="1951453" y="1633561"/>
            <a:chExt cx="6283325" cy="3662045"/>
          </a:xfrm>
        </p:grpSpPr>
        <p:cxnSp>
          <p:nvCxnSpPr>
            <p:cNvPr id="11" name="曲线连接符 6"/>
            <p:cNvCxnSpPr>
              <a:stCxn id="13" idx="3"/>
              <a:endCxn id="15" idx="1"/>
            </p:cNvCxnSpPr>
            <p:nvPr/>
          </p:nvCxnSpPr>
          <p:spPr>
            <a:xfrm flipV="1">
              <a:off x="4435078" y="1886862"/>
              <a:ext cx="642642" cy="1623053"/>
            </a:xfrm>
            <a:prstGeom prst="curvedConnector3">
              <a:avLst>
                <a:gd name="adj1" fmla="val 50056"/>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3252" name="组合 13"/>
            <p:cNvGrpSpPr/>
            <p:nvPr/>
          </p:nvGrpSpPr>
          <p:grpSpPr>
            <a:xfrm>
              <a:off x="1951453" y="1633561"/>
              <a:ext cx="6283325" cy="3662045"/>
              <a:chOff x="1505" y="2552"/>
              <a:chExt cx="9895" cy="5767"/>
            </a:xfrm>
          </p:grpSpPr>
          <p:sp>
            <p:nvSpPr>
              <p:cNvPr id="13" name="圆角矩形 26"/>
              <p:cNvSpPr/>
              <p:nvPr/>
            </p:nvSpPr>
            <p:spPr>
              <a:xfrm>
                <a:off x="1505" y="4747"/>
                <a:ext cx="3911" cy="151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第三章  </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群体行为基础</a:t>
                </a:r>
                <a:endPar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4" name="圆角矩形 42"/>
              <p:cNvSpPr/>
              <p:nvPr/>
            </p:nvSpPr>
            <p:spPr>
              <a:xfrm>
                <a:off x="6433" y="5108"/>
                <a:ext cx="4967" cy="79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15" name="圆角矩形 7"/>
              <p:cNvSpPr/>
              <p:nvPr/>
            </p:nvSpPr>
            <p:spPr>
              <a:xfrm>
                <a:off x="6428" y="2552"/>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D9FA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群体概述</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506"/>
                <a:ext cx="1017" cy="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8" y="7522"/>
                <a:ext cx="4972" cy="79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非正式群体与管理</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506"/>
                <a:ext cx="1012" cy="24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9" name="组合 48"/>
          <p:cNvGrpSpPr/>
          <p:nvPr/>
        </p:nvGrpSpPr>
        <p:grpSpPr>
          <a:xfrm>
            <a:off x="6689725" y="2412365"/>
            <a:ext cx="2478405" cy="2090420"/>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2"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 群体行为解释</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77825" name="组合 12"/>
          <p:cNvGrpSpPr/>
          <p:nvPr/>
        </p:nvGrpSpPr>
        <p:grpSpPr>
          <a:xfrm>
            <a:off x="974345" y="1335758"/>
            <a:ext cx="9207897" cy="1476206"/>
            <a:chOff x="8165" y="3930"/>
            <a:chExt cx="14499" cy="2324"/>
          </a:xfrm>
        </p:grpSpPr>
        <p:sp>
          <p:nvSpPr>
            <p:cNvPr id="77826" name="文本框 9"/>
            <p:cNvSpPr txBox="1"/>
            <p:nvPr/>
          </p:nvSpPr>
          <p:spPr>
            <a:xfrm>
              <a:off x="8165" y="3930"/>
              <a:ext cx="14499" cy="2324"/>
            </a:xfrm>
            <a:prstGeom prst="rect">
              <a:avLst/>
            </a:prstGeom>
            <a:noFill/>
            <a:ln w="12700">
              <a:noFill/>
            </a:ln>
          </p:spPr>
          <p:txBody>
            <a:bodyPr wrap="square" anchor="t">
              <a:spAutoFit/>
            </a:bodyPr>
            <a:p>
              <a:pPr marL="342900" indent="-342900">
                <a:lnSpc>
                  <a:spcPct val="150000"/>
                </a:lnSpc>
                <a:buFont typeface="Wingdings" panose="05000000000000000000" charset="0"/>
                <a:buChar char=""/>
              </a:pPr>
              <a:r>
                <a:rPr lang="zh-CN" altLang="en-US" sz="2000" dirty="0">
                  <a:latin typeface="微软雅黑" panose="020B0503020204020204" pitchFamily="34" charset="-122"/>
                  <a:sym typeface="+mn-ea"/>
                </a:rPr>
                <a:t>从众行为</a:t>
              </a:r>
              <a:r>
                <a:rPr lang="zh-CN" altLang="en-US" sz="2000" b="1" dirty="0">
                  <a:solidFill>
                    <a:srgbClr val="FF0000"/>
                  </a:solidFill>
                  <a:latin typeface="微软雅黑" panose="020B0503020204020204" pitchFamily="34" charset="-122"/>
                  <a:sym typeface="+mn-ea"/>
                </a:rPr>
                <a:t>源于</a:t>
              </a:r>
              <a:r>
                <a:rPr lang="zh-CN" altLang="en-US" sz="2000" b="1" u="sng" dirty="0">
                  <a:solidFill>
                    <a:srgbClr val="FF0000"/>
                  </a:solidFill>
                  <a:latin typeface="微软雅黑" panose="020B0503020204020204" pitchFamily="34" charset="-122"/>
                  <a:sym typeface="+mn-ea"/>
                </a:rPr>
                <a:t>群体</a:t>
              </a:r>
              <a:r>
                <a:rPr lang="zh-CN" altLang="en-US" sz="2000" dirty="0">
                  <a:latin typeface="微软雅黑" panose="020B0503020204020204" pitchFamily="34" charset="-122"/>
                  <a:sym typeface="+mn-ea"/>
                </a:rPr>
                <a:t>的</a:t>
              </a:r>
              <a:r>
                <a:rPr lang="zh-CN" altLang="en-US" sz="2000" b="1" u="sng" dirty="0">
                  <a:solidFill>
                    <a:srgbClr val="FF0000"/>
                  </a:solidFill>
                  <a:latin typeface="微软雅黑" panose="020B0503020204020204" pitchFamily="34" charset="-122"/>
                  <a:sym typeface="+mn-ea"/>
                </a:rPr>
                <a:t>压力</a:t>
              </a:r>
              <a:endParaRPr lang="zh-CN" altLang="en-US" sz="2400" dirty="0">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latin typeface="华文楷体" panose="02010600040101010101" pitchFamily="2" charset="-122"/>
                  <a:ea typeface="华文楷体" panose="02010600040101010101" pitchFamily="2" charset="-122"/>
                  <a:sym typeface="+mn-ea"/>
                </a:rPr>
                <a:t>一个成员其态度和行为与其他人一致时，就会有“没有错”的安全感；</a:t>
              </a:r>
              <a:endParaRPr lang="zh-CN" altLang="en-US" sz="2000" dirty="0">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latin typeface="华文楷体" panose="02010600040101010101" pitchFamily="2" charset="-122"/>
                  <a:ea typeface="华文楷体" panose="02010600040101010101" pitchFamily="2" charset="-122"/>
                  <a:sym typeface="+mn-ea"/>
                </a:rPr>
                <a:t>而不一致时就会感到孤立、不舒服、格格不入。只要有群体，就会存在群体压力。</a:t>
              </a:r>
              <a:endParaRPr lang="zh-CN" altLang="en-US" sz="2000" dirty="0">
                <a:latin typeface="华文楷体" panose="02010600040101010101" pitchFamily="2" charset="-122"/>
                <a:ea typeface="华文楷体" panose="02010600040101010101" pitchFamily="2" charset="-122"/>
                <a:sym typeface="+mn-ea"/>
              </a:endParaRPr>
            </a:p>
          </p:txBody>
        </p:sp>
        <p:sp>
          <p:nvSpPr>
            <p:cNvPr id="2" name="文本框 9"/>
            <p:cNvSpPr txBox="1"/>
            <p:nvPr/>
          </p:nvSpPr>
          <p:spPr>
            <a:xfrm>
              <a:off x="13625" y="4176"/>
              <a:ext cx="2866"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0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000" b="0" i="0" u="none" strike="noStrike" kern="1200" cap="none" spc="0" normalizeH="0" baseline="0" noProof="0">
                  <a:ln>
                    <a:noFill/>
                  </a:ln>
                  <a:solidFill>
                    <a:srgbClr val="FF0000"/>
                  </a:solidFill>
                  <a:effectLst/>
                  <a:uLnTx/>
                  <a:uFillTx/>
                  <a:latin typeface="+mn-lt"/>
                  <a:ea typeface="+mn-ea"/>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grpSp>
      <p:sp>
        <p:nvSpPr>
          <p:cNvPr id="14" name="文本框 13"/>
          <p:cNvSpPr txBox="1"/>
          <p:nvPr/>
        </p:nvSpPr>
        <p:spPr>
          <a:xfrm>
            <a:off x="1980565" y="3819525"/>
            <a:ext cx="8374380" cy="1198880"/>
          </a:xfrm>
          <a:prstGeom prst="rect">
            <a:avLst/>
          </a:prstGeom>
          <a:solidFill>
            <a:schemeClr val="accent5">
              <a:lumMod val="20000"/>
              <a:lumOff val="80000"/>
              <a:alpha val="74000"/>
            </a:schemeClr>
          </a:solidFill>
          <a:ln w="9525">
            <a:solidFill>
              <a:srgbClr val="000000">
                <a:alpha val="0"/>
              </a:srgbClr>
            </a:solidFill>
          </a:ln>
        </p:spPr>
        <p:txBody>
          <a:bodyPr wrap="square" rtlCol="0" anchor="t">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21590" algn="l" fontAlgn="auto">
              <a:lnSpc>
                <a:spcPct val="150000"/>
              </a:lnSpc>
              <a:spcAft>
                <a:spcPts val="0"/>
              </a:spcAft>
              <a:buClrTx/>
              <a:buSzTx/>
              <a:buNone/>
              <a:defRPr/>
              <a:extLst>
                <a:ext uri="{35155182-B16C-46BC-9424-99874614C6A1}">
                  <wpsdc:indentchars xmlns:wpsdc="http://www.wps.cn/officeDocument/2017/drawingmlCustomData" val="-7" checksum="482408492"/>
                </a:ext>
              </a:extLst>
            </a:pPr>
            <a:r>
              <a:rPr lang="zh-CN" altLang="en-US" sz="2400" noProof="0" dirty="0">
                <a:ln>
                  <a:noFill/>
                </a:ln>
                <a:effectLst/>
                <a:uLnTx/>
                <a:uFillTx/>
                <a:latin typeface="华文楷体" panose="02010600040101010101" pitchFamily="2" charset="-122"/>
                <a:ea typeface="华文楷体" panose="02010600040101010101" pitchFamily="2" charset="-122"/>
                <a:sym typeface="+mn-ea"/>
              </a:rPr>
              <a:t>从众行为是个体在群体压力下所寻求的一种试图解除自身与群体之间冲突、增强安全感的手段。</a:t>
            </a:r>
            <a:endParaRPr lang="zh-CN" altLang="en-US" sz="2400" noProof="0" dirty="0">
              <a:ln>
                <a:noFill/>
              </a:ln>
              <a:effectLst/>
              <a:uLnTx/>
              <a:uFillTx/>
              <a:latin typeface="华文楷体" panose="02010600040101010101" pitchFamily="2" charset="-122"/>
              <a:ea typeface="华文楷体" panose="02010600040101010101" pitchFamily="2"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5" name="文本框 14"/>
          <p:cNvSpPr txBox="1"/>
          <p:nvPr/>
        </p:nvSpPr>
        <p:spPr>
          <a:xfrm>
            <a:off x="-1587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3.2.2.3从众行为</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82945" name="组合 12"/>
          <p:cNvGrpSpPr/>
          <p:nvPr/>
        </p:nvGrpSpPr>
        <p:grpSpPr>
          <a:xfrm>
            <a:off x="982345" y="1767133"/>
            <a:ext cx="10226675" cy="1894117"/>
            <a:chOff x="9053" y="3363"/>
            <a:chExt cx="8929" cy="2982"/>
          </a:xfrm>
        </p:grpSpPr>
        <p:sp>
          <p:nvSpPr>
            <p:cNvPr id="82946" name="文本框 9"/>
            <p:cNvSpPr txBox="1"/>
            <p:nvPr/>
          </p:nvSpPr>
          <p:spPr>
            <a:xfrm>
              <a:off x="9053" y="4458"/>
              <a:ext cx="8929" cy="1887"/>
            </a:xfrm>
            <a:prstGeom prst="rect">
              <a:avLst/>
            </a:prstGeom>
            <a:noFill/>
            <a:ln w="12700">
              <a:noFill/>
            </a:ln>
          </p:spPr>
          <p:txBody>
            <a:bodyPr anchor="t">
              <a:spAutoFit/>
            </a:bodyPr>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a:t>
              </a:r>
              <a:r>
                <a:rPr lang="en-US" altLang="zh-CN" sz="2400" dirty="0">
                  <a:solidFill>
                    <a:srgbClr val="262626"/>
                  </a:solidFill>
                  <a:latin typeface="华文楷体" panose="02010600040101010101" pitchFamily="2" charset="-122"/>
                  <a:ea typeface="华文楷体" panose="02010600040101010101" pitchFamily="2" charset="-122"/>
                  <a:sym typeface="+mn-ea"/>
                </a:rPr>
                <a:t>1</a:t>
              </a:r>
              <a:r>
                <a:rPr lang="zh-CN" altLang="en-US" sz="2400" dirty="0">
                  <a:solidFill>
                    <a:srgbClr val="262626"/>
                  </a:solidFill>
                  <a:latin typeface="华文楷体" panose="02010600040101010101" pitchFamily="2" charset="-122"/>
                  <a:ea typeface="华文楷体" panose="02010600040101010101" pitchFamily="2" charset="-122"/>
                  <a:sym typeface="+mn-ea"/>
                </a:rPr>
                <a:t>）成员为</a:t>
              </a:r>
              <a:r>
                <a:rPr lang="zh-CN" altLang="en-US" sz="2400" b="1" u="sng" dirty="0">
                  <a:solidFill>
                    <a:srgbClr val="FF0000"/>
                  </a:solidFill>
                  <a:latin typeface="华文楷体" panose="02010600040101010101" pitchFamily="2" charset="-122"/>
                  <a:ea typeface="华文楷体" panose="02010600040101010101" pitchFamily="2" charset="-122"/>
                  <a:sym typeface="+mn-ea"/>
                </a:rPr>
                <a:t>奇数</a:t>
              </a:r>
              <a:r>
                <a:rPr lang="zh-CN" altLang="en-US" sz="2400" dirty="0">
                  <a:solidFill>
                    <a:srgbClr val="262626"/>
                  </a:solidFill>
                  <a:latin typeface="华文楷体" panose="02010600040101010101" pitchFamily="2" charset="-122"/>
                  <a:ea typeface="华文楷体" panose="02010600040101010101" pitchFamily="2" charset="-122"/>
                  <a:sym typeface="+mn-ea"/>
                </a:rPr>
                <a:t>的群体似乎比偶数的群体更有利。</a:t>
              </a:r>
              <a:endParaRPr lang="en-US" altLang="zh-CN" sz="2400" dirty="0">
                <a:solidFill>
                  <a:srgbClr val="262626"/>
                </a:solidFill>
                <a:latin typeface="华文楷体" panose="02010600040101010101" pitchFamily="2" charset="-122"/>
                <a:ea typeface="华文楷体" panose="02010600040101010101" pitchFamily="2" charset="-122"/>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dirty="0">
                  <a:solidFill>
                    <a:srgbClr val="262626"/>
                  </a:solidFill>
                  <a:latin typeface="华文楷体" panose="02010600040101010101" pitchFamily="2" charset="-122"/>
                  <a:ea typeface="华文楷体" panose="02010600040101010101" pitchFamily="2" charset="-122"/>
                </a:rPr>
                <a:t>2</a:t>
              </a:r>
              <a:r>
                <a:rPr lang="zh-CN" altLang="en-US" sz="2400" dirty="0">
                  <a:solidFill>
                    <a:srgbClr val="262626"/>
                  </a:solidFill>
                  <a:latin typeface="华文楷体" panose="02010600040101010101" pitchFamily="2" charset="-122"/>
                  <a:ea typeface="华文楷体" panose="02010600040101010101" pitchFamily="2" charset="-122"/>
                </a:rPr>
                <a:t>）</a:t>
              </a:r>
              <a:r>
                <a:rPr lang="en-US" altLang="zh-CN" sz="2400" b="1" u="sng" dirty="0">
                  <a:solidFill>
                    <a:srgbClr val="FF0000"/>
                  </a:solidFill>
                  <a:latin typeface="华文楷体" panose="02010600040101010101" pitchFamily="2" charset="-122"/>
                  <a:ea typeface="华文楷体" panose="02010600040101010101" pitchFamily="2" charset="-122"/>
                </a:rPr>
                <a:t>5</a:t>
              </a:r>
              <a:r>
                <a:rPr lang="zh-CN" altLang="en-US" sz="2400" b="1" u="sng" dirty="0">
                  <a:solidFill>
                    <a:srgbClr val="FF0000"/>
                  </a:solidFill>
                  <a:latin typeface="华文楷体" panose="02010600040101010101" pitchFamily="2" charset="-122"/>
                  <a:ea typeface="华文楷体" panose="02010600040101010101" pitchFamily="2" charset="-122"/>
                </a:rPr>
                <a:t>人或</a:t>
              </a:r>
              <a:r>
                <a:rPr lang="en-US" altLang="zh-CN" sz="2400" b="1" u="sng" dirty="0">
                  <a:solidFill>
                    <a:srgbClr val="FF0000"/>
                  </a:solidFill>
                  <a:latin typeface="华文楷体" panose="02010600040101010101" pitchFamily="2" charset="-122"/>
                  <a:ea typeface="华文楷体" panose="02010600040101010101" pitchFamily="2" charset="-122"/>
                </a:rPr>
                <a:t>7</a:t>
              </a:r>
              <a:r>
                <a:rPr lang="zh-CN" altLang="en-US" sz="2400" b="1" u="sng" dirty="0">
                  <a:solidFill>
                    <a:srgbClr val="FF0000"/>
                  </a:solidFill>
                  <a:latin typeface="华文楷体" panose="02010600040101010101" pitchFamily="2" charset="-122"/>
                  <a:ea typeface="华文楷体" panose="02010600040101010101" pitchFamily="2" charset="-122"/>
                </a:rPr>
                <a:t>人</a:t>
              </a:r>
              <a:r>
                <a:rPr lang="zh-CN" altLang="en-US" sz="2400" dirty="0">
                  <a:solidFill>
                    <a:srgbClr val="262626"/>
                  </a:solidFill>
                  <a:latin typeface="华文楷体" panose="02010600040101010101" pitchFamily="2" charset="-122"/>
                  <a:ea typeface="华文楷体" panose="02010600040101010101" pitchFamily="2" charset="-122"/>
                </a:rPr>
                <a:t>组成的群体在执行任务时，比更大或更小一些的群体更有效。</a:t>
              </a:r>
              <a:endParaRPr lang="zh-CN" altLang="en-US" sz="2400" dirty="0">
                <a:solidFill>
                  <a:srgbClr val="262626"/>
                </a:solidFill>
                <a:latin typeface="华文楷体" panose="02010600040101010101" pitchFamily="2" charset="-122"/>
                <a:ea typeface="华文楷体" panose="02010600040101010101" pitchFamily="2" charset="-122"/>
              </a:endParaRPr>
            </a:p>
          </p:txBody>
        </p:sp>
        <p:sp>
          <p:nvSpPr>
            <p:cNvPr id="15" name="文本框 9"/>
            <p:cNvSpPr txBox="1"/>
            <p:nvPr/>
          </p:nvSpPr>
          <p:spPr>
            <a:xfrm>
              <a:off x="14402" y="3363"/>
              <a:ext cx="2007" cy="72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0" i="0" u="none" strike="noStrike" kern="1200" cap="none" spc="0" normalizeH="0" baseline="0" noProof="0">
                  <a:ln>
                    <a:noFill/>
                  </a:ln>
                  <a:solidFill>
                    <a:srgbClr val="FF0000"/>
                  </a:solidFill>
                  <a:effectLst/>
                  <a:uLnTx/>
                  <a:uFillTx/>
                  <a:latin typeface="+mn-lt"/>
                  <a:ea typeface="+mn-ea"/>
                  <a:cs typeface="+mn-cs"/>
                  <a:sym typeface="+mn-ea"/>
                </a:rPr>
                <a:t>★★★</a:t>
              </a:r>
              <a:endParaRPr kumimoji="0" lang="en-US" altLang="zh-CN" sz="2400" b="0" i="0" u="none" strike="noStrike" kern="1200" cap="none" spc="0" normalizeH="0" baseline="0" noProof="0">
                <a:ln>
                  <a:noFill/>
                </a:ln>
                <a:solidFill>
                  <a:srgbClr val="FF0000"/>
                </a:solidFill>
                <a:effectLst/>
                <a:uLnTx/>
                <a:uFillTx/>
                <a:latin typeface="+mn-lt"/>
                <a:ea typeface="+mn-ea"/>
                <a:cs typeface="+mn-cs"/>
                <a:sym typeface="+mn-ea"/>
              </a:endParaRPr>
            </a:p>
          </p:txBody>
        </p: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63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3.2.2.4群体规模</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100" name="文本框 99"/>
          <p:cNvSpPr txBox="1"/>
          <p:nvPr/>
        </p:nvSpPr>
        <p:spPr>
          <a:xfrm>
            <a:off x="1825625" y="2431415"/>
            <a:ext cx="8390255" cy="2614930"/>
          </a:xfrm>
          <a:prstGeom prst="rect">
            <a:avLst/>
          </a:prstGeom>
          <a:noFill/>
          <a:ln w="9525">
            <a:noFill/>
          </a:ln>
        </p:spPr>
        <p:txBody>
          <a:bodyPr wrap="square">
            <a:spAutoFit/>
          </a:bodyPr>
          <a:p>
            <a:pPr marL="0" indent="279400" algn="l"/>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群体活动靠单一技术和知识能顺利进行？</a:t>
            </a:r>
            <a:endParaRPr lang="zh-CN" altLang="en-US" sz="3200" b="0">
              <a:latin typeface="微软雅黑" panose="020B0503020204020204" pitchFamily="34" charset="-122"/>
              <a:ea typeface="微软雅黑" panose="020B0503020204020204" pitchFamily="34" charset="-122"/>
              <a:cs typeface="微软雅黑" panose="020B0503020204020204" pitchFamily="34" charset="-122"/>
            </a:endParaRPr>
          </a:p>
          <a:p>
            <a:pPr marL="0" indent="279400" algn="l"/>
            <a:endParaRPr lang="zh-CN" altLang="en-US" sz="3200" b="0">
              <a:latin typeface="微软雅黑" panose="020B0503020204020204" pitchFamily="34" charset="-122"/>
              <a:ea typeface="微软雅黑" panose="020B0503020204020204" pitchFamily="34" charset="-122"/>
              <a:cs typeface="微软雅黑" panose="020B0503020204020204" pitchFamily="34" charset="-122"/>
            </a:endParaRPr>
          </a:p>
          <a:p>
            <a:pPr marL="0" indent="279400" algn="l"/>
            <a:endParaRPr lang="zh-CN" altLang="en-US" sz="3200" b="0">
              <a:latin typeface="微软雅黑" panose="020B0503020204020204" pitchFamily="34" charset="-122"/>
              <a:ea typeface="微软雅黑" panose="020B0503020204020204" pitchFamily="34" charset="-122"/>
              <a:cs typeface="微软雅黑" panose="020B0503020204020204" pitchFamily="34" charset="-122"/>
            </a:endParaRPr>
          </a:p>
          <a:p>
            <a:pPr marL="0" indent="279400" algn="l"/>
            <a:r>
              <a:rPr lang="zh-CN" altLang="en-US" sz="3200" b="0">
                <a:latin typeface="微软雅黑" panose="020B0503020204020204" pitchFamily="34" charset="-122"/>
                <a:ea typeface="微软雅黑" panose="020B0503020204020204" pitchFamily="34" charset="-122"/>
                <a:cs typeface="微软雅黑" panose="020B0503020204020204" pitchFamily="34" charset="-122"/>
              </a:rPr>
              <a:t>所以我们需要什么样的人才组成群体？</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marL="0" indent="279400" algn="l"/>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marL="0" indent="279400" algn="l"/>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63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a:t>
            </a:r>
            <a:r>
              <a:rPr lang="zh-CN" altLang="en-US" sz="1000">
                <a:solidFill>
                  <a:schemeClr val="bg1">
                    <a:lumMod val="95000"/>
                  </a:schemeClr>
                </a:solidFill>
                <a:latin typeface="华文宋体" panose="02010600040101010101" charset="-122"/>
                <a:ea typeface="华文宋体" panose="02010600040101010101" charset="-122"/>
                <a:sym typeface="+mn-ea"/>
              </a:rPr>
              <a:t>5</a:t>
            </a:r>
            <a:r>
              <a:rPr lang="zh-CN" altLang="en-US" sz="1000">
                <a:solidFill>
                  <a:schemeClr val="bg1">
                    <a:lumMod val="95000"/>
                  </a:schemeClr>
                </a:solidFill>
                <a:latin typeface="华文宋体" panose="02010600040101010101" charset="-122"/>
                <a:ea typeface="华文宋体" panose="02010600040101010101" charset="-122"/>
                <a:sym typeface="+mn-ea"/>
              </a:rPr>
              <a:t>群体构成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15" name="文本框 9"/>
          <p:cNvSpPr txBox="1"/>
          <p:nvPr/>
        </p:nvSpPr>
        <p:spPr>
          <a:xfrm>
            <a:off x="8049260" y="337820"/>
            <a:ext cx="2298700" cy="460375"/>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a:t>
            </a:r>
            <a:r>
              <a:rPr kumimoji="0" lang="zh-CN" altLang="en-US" sz="24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400" b="0" i="0" u="none" strike="noStrike" kern="1200" cap="none" spc="0" normalizeH="0" baseline="0" noProof="0">
                <a:ln>
                  <a:noFill/>
                </a:ln>
                <a:solidFill>
                  <a:srgbClr val="FF0000"/>
                </a:solidFill>
                <a:effectLst/>
                <a:uLnTx/>
                <a:uFillTx/>
                <a:latin typeface="+mn-lt"/>
                <a:ea typeface="+mn-ea"/>
                <a:cs typeface="+mn-cs"/>
                <a:sym typeface="+mn-ea"/>
              </a:rPr>
              <a:t>★★★</a:t>
            </a:r>
            <a:endParaRPr kumimoji="0" lang="en-US" altLang="zh-CN" sz="2400" b="0" i="0" u="none" strike="noStrike" kern="1200" cap="none" spc="0" normalizeH="0" baseline="0" noProof="0">
              <a:ln>
                <a:noFill/>
              </a:ln>
              <a:solidFill>
                <a:srgbClr val="FF0000"/>
              </a:solidFill>
              <a:effectLst/>
              <a:uLnTx/>
              <a:uFillTx/>
              <a:latin typeface="+mn-lt"/>
              <a:ea typeface="+mn-ea"/>
              <a:cs typeface="+mn-cs"/>
              <a:sym typeface="+mn-ea"/>
            </a:endParaRPr>
          </a:p>
        </p:txBody>
      </p:sp>
      <p:sp>
        <p:nvSpPr>
          <p:cNvPr id="100" name="文本框 99"/>
          <p:cNvSpPr txBox="1"/>
          <p:nvPr/>
        </p:nvSpPr>
        <p:spPr>
          <a:xfrm>
            <a:off x="892175" y="1784350"/>
            <a:ext cx="10321290" cy="2306955"/>
          </a:xfrm>
          <a:prstGeom prst="rect">
            <a:avLst/>
          </a:prstGeom>
          <a:noFill/>
          <a:ln w="9525">
            <a:noFill/>
          </a:ln>
        </p:spPr>
        <p:txBody>
          <a:bodyPr wrap="square">
            <a:spAutoFit/>
          </a:bodyPr>
          <a:p>
            <a:pPr marL="285750" algn="l">
              <a:lnSpc>
                <a:spcPct val="150000"/>
              </a:lnSpc>
              <a:buFont typeface="Wingdings" panose="05000000000000000000" charset="0"/>
              <a:buChar char=""/>
            </a:pPr>
            <a:r>
              <a:rPr lang="en-US" altLang="zh-CN" sz="2400" b="1">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异质性群体</a:t>
            </a:r>
            <a:r>
              <a:rPr lang="en-US" altLang="zh-CN" sz="2400" b="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0">
                <a:latin typeface="微软雅黑" panose="020B0503020204020204" pitchFamily="34" charset="-122"/>
                <a:ea typeface="微软雅黑" panose="020B0503020204020204" pitchFamily="34" charset="-122"/>
                <a:cs typeface="微软雅黑" panose="020B0503020204020204" pitchFamily="34" charset="-122"/>
              </a:rPr>
              <a:t>由相互差异很大的个体组成的群体。</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a:p>
            <a:pPr marL="285750" algn="l">
              <a:lnSpc>
                <a:spcPct val="150000"/>
              </a:lnSpc>
              <a:buFont typeface="Wingdings" panose="05000000000000000000" charset="0"/>
            </a:pPr>
            <a:endParaRPr lang="zh-CN" altLang="en-US" sz="2400" b="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Font typeface="Wingdings" panose="05000000000000000000" charset="0"/>
            </a:pPr>
            <a:r>
              <a:rPr lang="zh-CN" altLang="en-US" sz="2400" b="0">
                <a:latin typeface="楷体-简" panose="02010600040101010101" charset="-122"/>
                <a:ea typeface="楷体-简" panose="02010600040101010101" charset="-122"/>
                <a:cs typeface="微软雅黑" panose="020B0503020204020204" pitchFamily="34" charset="-122"/>
              </a:rPr>
              <a:t>         更可能拥有多种能力和信息，工作效率也会更高。</a:t>
            </a:r>
            <a:endParaRPr lang="zh-CN" altLang="en-US" sz="2400" b="0">
              <a:latin typeface="楷体-简" panose="02010600040101010101" charset="-122"/>
              <a:ea typeface="楷体-简" panose="02010600040101010101" charset="-122"/>
              <a:cs typeface="微软雅黑" panose="020B0503020204020204" pitchFamily="34" charset="-122"/>
            </a:endParaRPr>
          </a:p>
          <a:p>
            <a:pPr algn="l">
              <a:lnSpc>
                <a:spcPct val="150000"/>
              </a:lnSpc>
              <a:buFont typeface="Wingdings" panose="05000000000000000000" charset="0"/>
            </a:pPr>
            <a:r>
              <a:rPr lang="zh-CN" altLang="en-US" sz="2400" b="0">
                <a:latin typeface="楷体-简" panose="02010600040101010101" charset="-122"/>
                <a:ea typeface="楷体-简" panose="02010600040101010101" charset="-122"/>
                <a:cs typeface="微软雅黑" panose="020B0503020204020204" pitchFamily="34" charset="-122"/>
              </a:rPr>
              <a:t>         尤其是那些需要认知能力、创造能力才能完成的工作任务，更加适用</a:t>
            </a:r>
            <a:r>
              <a:rPr lang="zh-CN" altLang="en-US" sz="2000" b="0">
                <a:latin typeface="楷体-简" panose="02010600040101010101" charset="-122"/>
                <a:ea typeface="楷体-简" panose="02010600040101010101" charset="-122"/>
                <a:cs typeface="微软雅黑" panose="020B0503020204020204" pitchFamily="34" charset="-122"/>
              </a:rPr>
              <a:t>。</a:t>
            </a:r>
            <a:endParaRPr lang="zh-CN" altLang="en-US" sz="2000" b="0">
              <a:latin typeface="楷体-简" panose="02010600040101010101" charset="-122"/>
              <a:ea typeface="楷体-简" panose="02010600040101010101" charset="-122"/>
              <a:cs typeface="微软雅黑" panose="020B0503020204020204" pitchFamily="34"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63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a:t>
            </a:r>
            <a:r>
              <a:rPr lang="zh-CN" altLang="en-US" sz="1000">
                <a:solidFill>
                  <a:schemeClr val="bg1">
                    <a:lumMod val="95000"/>
                  </a:schemeClr>
                </a:solidFill>
                <a:latin typeface="华文宋体" panose="02010600040101010101" charset="-122"/>
                <a:ea typeface="华文宋体" panose="02010600040101010101" charset="-122"/>
                <a:sym typeface="+mn-ea"/>
              </a:rPr>
              <a:t>5</a:t>
            </a:r>
            <a:r>
              <a:rPr lang="zh-CN" altLang="en-US" sz="1000">
                <a:solidFill>
                  <a:schemeClr val="bg1">
                    <a:lumMod val="95000"/>
                  </a:schemeClr>
                </a:solidFill>
                <a:latin typeface="华文宋体" panose="02010600040101010101" charset="-122"/>
                <a:ea typeface="华文宋体" panose="02010600040101010101" charset="-122"/>
                <a:sym typeface="+mn-ea"/>
              </a:rPr>
              <a:t>群体构成</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15" name="文本框 9"/>
          <p:cNvSpPr txBox="1"/>
          <p:nvPr/>
        </p:nvSpPr>
        <p:spPr>
          <a:xfrm>
            <a:off x="6057265" y="369570"/>
            <a:ext cx="2860040"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18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选择；名词解释</a:t>
            </a:r>
            <a:r>
              <a:rPr kumimoji="0" lang="zh-CN" altLang="en-US" sz="18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0" i="0" u="none" strike="noStrike" kern="1200" cap="none" spc="0" normalizeH="0" baseline="0" noProof="0">
                <a:ln>
                  <a:noFill/>
                </a:ln>
                <a:solidFill>
                  <a:srgbClr val="FF0000"/>
                </a:solidFill>
                <a:effectLst/>
                <a:uLnTx/>
                <a:uFillTx/>
                <a:latin typeface="+mn-lt"/>
                <a:ea typeface="+mn-ea"/>
                <a:cs typeface="+mn-cs"/>
                <a:sym typeface="+mn-ea"/>
              </a:rPr>
              <a:t>★★★</a:t>
            </a:r>
            <a:endParaRPr kumimoji="0" lang="en-US" altLang="zh-CN" sz="1800" b="0" i="0" u="none" strike="noStrike" kern="1200" cap="none" spc="0" normalizeH="0" baseline="0" noProof="0">
              <a:ln>
                <a:noFill/>
              </a:ln>
              <a:solidFill>
                <a:srgbClr val="FF0000"/>
              </a:solidFill>
              <a:effectLst/>
              <a:uLnTx/>
              <a:uFillTx/>
              <a:latin typeface="+mn-lt"/>
              <a:ea typeface="+mn-ea"/>
              <a:cs typeface="+mn-cs"/>
              <a:sym typeface="+mn-ea"/>
            </a:endParaRPr>
          </a:p>
        </p:txBody>
      </p:sp>
      <p:sp>
        <p:nvSpPr>
          <p:cNvPr id="86018" name="文本框 9"/>
          <p:cNvSpPr txBox="1"/>
          <p:nvPr/>
        </p:nvSpPr>
        <p:spPr>
          <a:xfrm>
            <a:off x="545465" y="1207135"/>
            <a:ext cx="10097770" cy="1106805"/>
          </a:xfrm>
          <a:prstGeom prst="rect">
            <a:avLst/>
          </a:prstGeom>
          <a:noFill/>
          <a:ln w="12700">
            <a:noFill/>
          </a:ln>
        </p:spPr>
        <p:txBody>
          <a:bodyPr wrap="square" anchor="t">
            <a:spAutoFit/>
          </a:bodyPr>
          <a:p>
            <a:pPr marL="342900">
              <a:lnSpc>
                <a:spcPct val="150000"/>
              </a:lnSpc>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rPr>
              <a:t>群体凝聚力</a:t>
            </a:r>
            <a:r>
              <a:rPr lang="zh-CN" altLang="en-US" sz="2000" dirty="0">
                <a:solidFill>
                  <a:srgbClr val="262626"/>
                </a:solidFill>
                <a:latin typeface="华文楷体" panose="02010600040101010101" pitchFamily="2" charset="-122"/>
                <a:ea typeface="华文楷体" panose="02010600040101010101" pitchFamily="2" charset="-122"/>
              </a:rPr>
              <a:t>：</a:t>
            </a:r>
            <a:endParaRPr lang="zh-CN" altLang="en-US" sz="2000" dirty="0">
              <a:solidFill>
                <a:srgbClr val="262626"/>
              </a:solidFill>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solidFill>
                  <a:srgbClr val="262626"/>
                </a:solidFill>
                <a:latin typeface="华文楷体" panose="02010600040101010101" pitchFamily="2" charset="-122"/>
                <a:ea typeface="华文楷体" panose="02010600040101010101" pitchFamily="2" charset="-122"/>
              </a:rPr>
              <a:t>      群里的每个成员都感到彼此互相吸引，并作为群体的一员而自豪，说明群体有凝聚力。</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16" name="文本框 15"/>
          <p:cNvSpPr txBox="1"/>
          <p:nvPr/>
        </p:nvSpPr>
        <p:spPr>
          <a:xfrm>
            <a:off x="8604595" y="2804960"/>
            <a:ext cx="1657179" cy="521970"/>
          </a:xfrm>
          <a:prstGeom prst="rect">
            <a:avLst/>
          </a:prstGeom>
          <a:solidFill>
            <a:schemeClr val="tx2"/>
          </a:solidFill>
          <a:ln>
            <a:solidFill>
              <a:schemeClr val="tx1">
                <a:lumMod val="85000"/>
                <a:lumOff val="15000"/>
              </a:schemeClr>
            </a:solidFill>
          </a:ln>
        </p:spPr>
        <p:txBody>
          <a:bodyPr wrap="square" rtlCol="0" anchor="t">
            <a:spAutoFit/>
          </a:bodyPr>
          <a:p>
            <a:pPr lvl="0"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知</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0" name="文本框 19"/>
          <p:cNvSpPr txBox="1"/>
          <p:nvPr/>
        </p:nvSpPr>
        <p:spPr>
          <a:xfrm>
            <a:off x="8604595" y="3653320"/>
            <a:ext cx="1657179" cy="521970"/>
          </a:xfrm>
          <a:prstGeom prst="rect">
            <a:avLst/>
          </a:prstGeom>
          <a:solidFill>
            <a:schemeClr val="tx2"/>
          </a:solidFill>
          <a:ln>
            <a:solidFill>
              <a:schemeClr val="tx1">
                <a:lumMod val="85000"/>
                <a:lumOff val="15000"/>
              </a:schemeClr>
            </a:solidFill>
          </a:ln>
        </p:spPr>
        <p:txBody>
          <a:bodyPr wrap="square" rtlCol="0" anchor="t">
            <a:spAutoFit/>
          </a:bodyPr>
          <a:p>
            <a:pPr lvl="0"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情</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1" name="文本框 20"/>
          <p:cNvSpPr txBox="1"/>
          <p:nvPr/>
        </p:nvSpPr>
        <p:spPr>
          <a:xfrm>
            <a:off x="8604595" y="4676305"/>
            <a:ext cx="1657179" cy="521970"/>
          </a:xfrm>
          <a:prstGeom prst="rect">
            <a:avLst/>
          </a:prstGeom>
          <a:solidFill>
            <a:schemeClr val="tx2"/>
          </a:solidFill>
          <a:ln>
            <a:solidFill>
              <a:schemeClr val="tx1">
                <a:lumMod val="85000"/>
                <a:lumOff val="15000"/>
              </a:schemeClr>
            </a:solidFill>
          </a:ln>
        </p:spPr>
        <p:txBody>
          <a:bodyPr wrap="square" rtlCol="0" anchor="t">
            <a:spAutoFit/>
          </a:bodyPr>
          <a:p>
            <a:pPr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意</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127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3.2.2.6 群体凝聚力</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sp>
        <p:nvSpPr>
          <p:cNvPr id="15" name="文本框 9"/>
          <p:cNvSpPr txBox="1"/>
          <p:nvPr/>
        </p:nvSpPr>
        <p:spPr>
          <a:xfrm>
            <a:off x="6057265" y="369570"/>
            <a:ext cx="2860040"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18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1800" b="0"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选择；名词解释</a:t>
            </a:r>
            <a:r>
              <a:rPr kumimoji="0" lang="zh-CN" altLang="en-US" sz="18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0" i="0" u="none" strike="noStrike" kern="1200" cap="none" spc="0" normalizeH="0" baseline="0" noProof="0">
                <a:ln>
                  <a:noFill/>
                </a:ln>
                <a:solidFill>
                  <a:srgbClr val="FF0000"/>
                </a:solidFill>
                <a:effectLst/>
                <a:uLnTx/>
                <a:uFillTx/>
                <a:latin typeface="+mn-lt"/>
                <a:ea typeface="+mn-ea"/>
                <a:cs typeface="+mn-cs"/>
                <a:sym typeface="+mn-ea"/>
              </a:rPr>
              <a:t>★★★</a:t>
            </a:r>
            <a:endParaRPr kumimoji="0" lang="en-US" altLang="zh-CN" sz="1800" b="0" i="0" u="none" strike="noStrike" kern="1200" cap="none" spc="0" normalizeH="0" baseline="0" noProof="0">
              <a:ln>
                <a:noFill/>
              </a:ln>
              <a:solidFill>
                <a:srgbClr val="FF0000"/>
              </a:solidFill>
              <a:effectLst/>
              <a:uLnTx/>
              <a:uFillTx/>
              <a:latin typeface="+mn-lt"/>
              <a:ea typeface="+mn-ea"/>
              <a:cs typeface="+mn-cs"/>
              <a:sym typeface="+mn-ea"/>
            </a:endParaRPr>
          </a:p>
        </p:txBody>
      </p:sp>
      <p:sp>
        <p:nvSpPr>
          <p:cNvPr id="86018" name="文本框 9"/>
          <p:cNvSpPr txBox="1"/>
          <p:nvPr/>
        </p:nvSpPr>
        <p:spPr>
          <a:xfrm>
            <a:off x="545465" y="1207135"/>
            <a:ext cx="10097770" cy="1106805"/>
          </a:xfrm>
          <a:prstGeom prst="rect">
            <a:avLst/>
          </a:prstGeom>
          <a:noFill/>
          <a:ln w="12700">
            <a:noFill/>
          </a:ln>
        </p:spPr>
        <p:txBody>
          <a:bodyPr wrap="square" anchor="t">
            <a:spAutoFit/>
          </a:bodyPr>
          <a:p>
            <a:pPr marL="342900">
              <a:lnSpc>
                <a:spcPct val="150000"/>
              </a:lnSpc>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rPr>
              <a:t>群体凝聚力</a:t>
            </a:r>
            <a:r>
              <a:rPr lang="zh-CN" altLang="en-US" sz="2000" dirty="0">
                <a:solidFill>
                  <a:srgbClr val="262626"/>
                </a:solidFill>
                <a:latin typeface="华文楷体" panose="02010600040101010101" pitchFamily="2" charset="-122"/>
                <a:ea typeface="华文楷体" panose="02010600040101010101" pitchFamily="2" charset="-122"/>
              </a:rPr>
              <a:t>：</a:t>
            </a:r>
            <a:endParaRPr lang="zh-CN" altLang="en-US" sz="2000" dirty="0">
              <a:solidFill>
                <a:srgbClr val="262626"/>
              </a:solidFill>
              <a:latin typeface="华文楷体" panose="02010600040101010101" pitchFamily="2" charset="-122"/>
              <a:ea typeface="华文楷体" panose="02010600040101010101" pitchFamily="2" charset="-122"/>
            </a:endParaRPr>
          </a:p>
          <a:p>
            <a:pPr>
              <a:lnSpc>
                <a:spcPct val="150000"/>
              </a:lnSpc>
              <a:buFont typeface="Wingdings" panose="05000000000000000000" charset="0"/>
            </a:pPr>
            <a:r>
              <a:rPr lang="zh-CN" altLang="en-US" sz="2000" dirty="0">
                <a:solidFill>
                  <a:srgbClr val="262626"/>
                </a:solidFill>
                <a:latin typeface="华文楷体" panose="02010600040101010101" pitchFamily="2" charset="-122"/>
                <a:ea typeface="华文楷体" panose="02010600040101010101" pitchFamily="2" charset="-122"/>
              </a:rPr>
              <a:t>      群里的每个成员都感到彼此互相吸引，并作为群体的一员而自豪，说明群体有凝聚力。</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rot="0">
            <a:off x="922876" y="2339286"/>
            <a:ext cx="7418073" cy="2890192"/>
            <a:chOff x="2179" y="4406"/>
            <a:chExt cx="10967" cy="4121"/>
          </a:xfrm>
        </p:grpSpPr>
        <p:cxnSp>
          <p:nvCxnSpPr>
            <p:cNvPr id="14" name="直接连接符 13"/>
            <p:cNvCxnSpPr>
              <a:endCxn id="40" idx="2"/>
            </p:cNvCxnSpPr>
            <p:nvPr/>
          </p:nvCxnSpPr>
          <p:spPr>
            <a:xfrm flipH="1">
              <a:off x="3428" y="4406"/>
              <a:ext cx="19" cy="3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179" y="5070"/>
              <a:ext cx="10967" cy="3457"/>
              <a:chOff x="2179" y="5070"/>
              <a:chExt cx="10967" cy="3457"/>
            </a:xfrm>
          </p:grpSpPr>
          <p:grpSp>
            <p:nvGrpSpPr>
              <p:cNvPr id="33" name="组合 32"/>
              <p:cNvGrpSpPr/>
              <p:nvPr/>
            </p:nvGrpSpPr>
            <p:grpSpPr>
              <a:xfrm>
                <a:off x="5513" y="5070"/>
                <a:ext cx="7633" cy="3457"/>
                <a:chOff x="5513" y="5070"/>
                <a:chExt cx="7633" cy="3457"/>
              </a:xfrm>
            </p:grpSpPr>
            <p:sp>
              <p:nvSpPr>
                <p:cNvPr id="34" name="文本框 33"/>
                <p:cNvSpPr txBox="1"/>
                <p:nvPr/>
              </p:nvSpPr>
              <p:spPr>
                <a:xfrm>
                  <a:off x="5523" y="5070"/>
                  <a:ext cx="7623" cy="789"/>
                </a:xfrm>
                <a:prstGeom prst="rect">
                  <a:avLst/>
                </a:prstGeom>
                <a:noFill/>
                <a:ln w="28575">
                  <a:solidFill>
                    <a:schemeClr val="bg1">
                      <a:lumMod val="85000"/>
                    </a:schemeClr>
                  </a:solidFill>
                </a:ln>
              </p:spPr>
              <p:txBody>
                <a:bodyPr wrap="square" rtlCol="0" anchor="t">
                  <a:spAutoFit/>
                </a:bodyPr>
                <a:p>
                  <a:pPr marL="0" lvl="0" indent="0" algn="l">
                    <a:lnSpc>
                      <a:spcPct val="150000"/>
                    </a:lnSpc>
                    <a:spcBef>
                      <a:spcPct val="0"/>
                    </a:spcBef>
                    <a:buNone/>
                  </a:pPr>
                  <a:r>
                    <a:rPr lang="en-US" sz="2000" dirty="0">
                      <a:latin typeface="华文楷体" panose="02010600040101010101" pitchFamily="2" charset="-122"/>
                      <a:ea typeface="华文楷体" panose="02010600040101010101" pitchFamily="2" charset="-122"/>
                      <a:sym typeface="+mn-ea"/>
                    </a:rPr>
                    <a:t>    </a:t>
                  </a:r>
                  <a:r>
                    <a:rPr sz="2000" dirty="0">
                      <a:latin typeface="华文楷体" panose="02010600040101010101" pitchFamily="2" charset="-122"/>
                      <a:ea typeface="华文楷体" panose="02010600040101010101" pitchFamily="2" charset="-122"/>
                      <a:sym typeface="+mn-ea"/>
                    </a:rPr>
                    <a:t>是个体情感上的依靠</a:t>
                  </a:r>
                  <a:endParaRPr sz="2000" dirty="0">
                    <a:latin typeface="华文楷体" panose="02010600040101010101" pitchFamily="2" charset="-122"/>
                    <a:ea typeface="华文楷体" panose="02010600040101010101" pitchFamily="2" charset="-122"/>
                    <a:sym typeface="+mn-ea"/>
                  </a:endParaRPr>
                </a:p>
              </p:txBody>
            </p:sp>
            <p:sp>
              <p:nvSpPr>
                <p:cNvPr id="35" name="文本框 34"/>
                <p:cNvSpPr txBox="1"/>
                <p:nvPr/>
              </p:nvSpPr>
              <p:spPr>
                <a:xfrm>
                  <a:off x="5523" y="6169"/>
                  <a:ext cx="7623" cy="789"/>
                </a:xfrm>
                <a:prstGeom prst="rect">
                  <a:avLst/>
                </a:prstGeom>
                <a:noFill/>
                <a:ln w="28575">
                  <a:solidFill>
                    <a:schemeClr val="bg1">
                      <a:lumMod val="85000"/>
                    </a:schemeClr>
                  </a:solidFill>
                </a:ln>
              </p:spPr>
              <p:txBody>
                <a:bodyPr wrap="square" rtlCol="0" anchor="t">
                  <a:spAutoFit/>
                </a:bodyPr>
                <a:p>
                  <a:pPr marL="0" lvl="0" indent="0" algn="l">
                    <a:lnSpc>
                      <a:spcPct val="150000"/>
                    </a:lnSpc>
                    <a:spcBef>
                      <a:spcPct val="0"/>
                    </a:spcBef>
                    <a:buNone/>
                  </a:pPr>
                  <a:r>
                    <a:rPr lang="en-US" sz="2000" dirty="0">
                      <a:latin typeface="华文楷体" panose="02010600040101010101" pitchFamily="2" charset="-122"/>
                      <a:ea typeface="华文楷体" panose="02010600040101010101" pitchFamily="2" charset="-122"/>
                      <a:sym typeface="+mn-ea"/>
                    </a:rPr>
                    <a:t>    </a:t>
                  </a:r>
                  <a:r>
                    <a:rPr sz="2000" dirty="0">
                      <a:latin typeface="华文楷体" panose="02010600040101010101" pitchFamily="2" charset="-122"/>
                      <a:ea typeface="华文楷体" panose="02010600040101010101" pitchFamily="2" charset="-122"/>
                      <a:sym typeface="+mn-ea"/>
                    </a:rPr>
                    <a:t>是对个体的认知给予知识与信息</a:t>
                  </a:r>
                  <a:endParaRPr sz="2000" dirty="0">
                    <a:latin typeface="华文楷体" panose="02010600040101010101" pitchFamily="2" charset="-122"/>
                    <a:ea typeface="华文楷体" panose="02010600040101010101" pitchFamily="2" charset="-122"/>
                    <a:sym typeface="+mn-ea"/>
                  </a:endParaRPr>
                </a:p>
              </p:txBody>
            </p:sp>
            <p:sp>
              <p:nvSpPr>
                <p:cNvPr id="36" name="文本框 35"/>
                <p:cNvSpPr txBox="1"/>
                <p:nvPr/>
              </p:nvSpPr>
              <p:spPr>
                <a:xfrm>
                  <a:off x="5513" y="7738"/>
                  <a:ext cx="7623" cy="789"/>
                </a:xfrm>
                <a:prstGeom prst="rect">
                  <a:avLst/>
                </a:prstGeom>
                <a:noFill/>
                <a:ln w="28575">
                  <a:solidFill>
                    <a:schemeClr val="bg1">
                      <a:lumMod val="85000"/>
                    </a:schemeClr>
                  </a:solidFill>
                </a:ln>
              </p:spPr>
              <p:txBody>
                <a:bodyPr wrap="square" rtlCol="0" anchor="t">
                  <a:spAutoFit/>
                </a:bodyPr>
                <a:p>
                  <a:pPr marL="0" lvl="0" indent="0" algn="ctr">
                    <a:lnSpc>
                      <a:spcPct val="150000"/>
                    </a:lnSpc>
                    <a:spcBef>
                      <a:spcPct val="0"/>
                    </a:spcBef>
                    <a:buNone/>
                  </a:pPr>
                  <a:r>
                    <a:rPr sz="2000" dirty="0">
                      <a:latin typeface="华文楷体" panose="02010600040101010101" pitchFamily="2" charset="-122"/>
                      <a:ea typeface="华文楷体" panose="02010600040101010101" pitchFamily="2" charset="-122"/>
                      <a:sym typeface="+mn-ea"/>
                    </a:rPr>
                    <a:t>给个体以力量，使个体的活动能坚持不懈</a:t>
                  </a:r>
                  <a:endParaRPr sz="2000" dirty="0">
                    <a:latin typeface="华文楷体" panose="02010600040101010101" pitchFamily="2" charset="-122"/>
                    <a:ea typeface="华文楷体" panose="02010600040101010101" pitchFamily="2" charset="-122"/>
                    <a:sym typeface="+mn-ea"/>
                  </a:endParaRPr>
                </a:p>
              </p:txBody>
            </p:sp>
          </p:grpSp>
          <p:grpSp>
            <p:nvGrpSpPr>
              <p:cNvPr id="37" name="组合 36"/>
              <p:cNvGrpSpPr/>
              <p:nvPr/>
            </p:nvGrpSpPr>
            <p:grpSpPr>
              <a:xfrm>
                <a:off x="2179" y="5223"/>
                <a:ext cx="3344" cy="3084"/>
                <a:chOff x="2179" y="5223"/>
                <a:chExt cx="3344" cy="3084"/>
              </a:xfrm>
            </p:grpSpPr>
            <p:sp>
              <p:nvSpPr>
                <p:cNvPr id="38" name="文本框 37"/>
                <p:cNvSpPr txBox="1"/>
                <p:nvPr/>
              </p:nvSpPr>
              <p:spPr>
                <a:xfrm>
                  <a:off x="2228" y="5223"/>
                  <a:ext cx="2450"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归属感</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sp>
              <p:nvSpPr>
                <p:cNvPr id="39" name="文本框 38"/>
                <p:cNvSpPr txBox="1"/>
                <p:nvPr/>
              </p:nvSpPr>
              <p:spPr>
                <a:xfrm>
                  <a:off x="2238" y="6485"/>
                  <a:ext cx="2450"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认同感</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sp>
              <p:nvSpPr>
                <p:cNvPr id="40" name="文本框 39"/>
                <p:cNvSpPr txBox="1"/>
                <p:nvPr/>
              </p:nvSpPr>
              <p:spPr>
                <a:xfrm>
                  <a:off x="2179" y="7738"/>
                  <a:ext cx="2499"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力量感</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cxnSp>
              <p:nvCxnSpPr>
                <p:cNvPr id="41" name="直接连接符 40"/>
                <p:cNvCxnSpPr/>
                <p:nvPr/>
              </p:nvCxnSpPr>
              <p:spPr>
                <a:xfrm>
                  <a:off x="4678" y="5507"/>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688" y="6799"/>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688" y="8132"/>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16" name="文本框 15"/>
          <p:cNvSpPr txBox="1"/>
          <p:nvPr/>
        </p:nvSpPr>
        <p:spPr>
          <a:xfrm>
            <a:off x="8604595" y="2804960"/>
            <a:ext cx="1657179" cy="521970"/>
          </a:xfrm>
          <a:prstGeom prst="rect">
            <a:avLst/>
          </a:prstGeom>
          <a:solidFill>
            <a:schemeClr val="tx2"/>
          </a:solidFill>
          <a:ln>
            <a:solidFill>
              <a:schemeClr val="tx1">
                <a:lumMod val="85000"/>
                <a:lumOff val="15000"/>
              </a:schemeClr>
            </a:solidFill>
          </a:ln>
        </p:spPr>
        <p:txBody>
          <a:bodyPr wrap="square" rtlCol="0" anchor="t">
            <a:spAutoFit/>
          </a:bodyPr>
          <a:p>
            <a:pPr lvl="0"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知</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0" name="文本框 19"/>
          <p:cNvSpPr txBox="1"/>
          <p:nvPr/>
        </p:nvSpPr>
        <p:spPr>
          <a:xfrm>
            <a:off x="8604595" y="3653320"/>
            <a:ext cx="1657179" cy="521970"/>
          </a:xfrm>
          <a:prstGeom prst="rect">
            <a:avLst/>
          </a:prstGeom>
          <a:solidFill>
            <a:schemeClr val="tx2"/>
          </a:solidFill>
          <a:ln>
            <a:solidFill>
              <a:schemeClr val="tx1">
                <a:lumMod val="85000"/>
                <a:lumOff val="15000"/>
              </a:schemeClr>
            </a:solidFill>
          </a:ln>
        </p:spPr>
        <p:txBody>
          <a:bodyPr wrap="square" rtlCol="0" anchor="t">
            <a:spAutoFit/>
          </a:bodyPr>
          <a:p>
            <a:pPr lvl="0"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情</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1" name="文本框 20"/>
          <p:cNvSpPr txBox="1"/>
          <p:nvPr/>
        </p:nvSpPr>
        <p:spPr>
          <a:xfrm>
            <a:off x="8604595" y="4676305"/>
            <a:ext cx="1657179" cy="521970"/>
          </a:xfrm>
          <a:prstGeom prst="rect">
            <a:avLst/>
          </a:prstGeom>
          <a:solidFill>
            <a:schemeClr val="tx2"/>
          </a:solidFill>
          <a:ln>
            <a:solidFill>
              <a:schemeClr val="tx1">
                <a:lumMod val="85000"/>
                <a:lumOff val="15000"/>
              </a:schemeClr>
            </a:solidFill>
          </a:ln>
        </p:spPr>
        <p:txBody>
          <a:bodyPr wrap="square" rtlCol="0" anchor="t">
            <a:spAutoFit/>
          </a:bodyPr>
          <a:p>
            <a:pPr algn="ctr"/>
            <a:r>
              <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rPr>
              <a:t>意</a:t>
            </a:r>
            <a:endParaRPr lang="zh-CN" altLang="en-US" sz="2800" b="1" dirty="0">
              <a:solidFill>
                <a:schemeClr val="accent4">
                  <a:lumMod val="20000"/>
                  <a:lumOff val="80000"/>
                </a:schemeClr>
              </a:solidFill>
              <a:latin typeface="华文楷体" panose="02010600040101010101" pitchFamily="2" charset="-122"/>
              <a:ea typeface="华文楷体" panose="02010600040101010101" pitchFamily="2"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9" name="文本框 18"/>
          <p:cNvSpPr txBox="1"/>
          <p:nvPr/>
        </p:nvSpPr>
        <p:spPr>
          <a:xfrm>
            <a:off x="-7620" y="1270"/>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3.2.2.6 群体凝聚力</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2313305" y="2393950"/>
            <a:ext cx="6816236" cy="2090420"/>
            <a:chOff x="1197" y="3754"/>
            <a:chExt cx="10734" cy="3292"/>
          </a:xfrm>
        </p:grpSpPr>
        <p:grpSp>
          <p:nvGrpSpPr>
            <p:cNvPr id="2" name="组合 1"/>
            <p:cNvGrpSpPr/>
            <p:nvPr/>
          </p:nvGrpSpPr>
          <p:grpSpPr>
            <a:xfrm>
              <a:off x="1197" y="3754"/>
              <a:ext cx="7495" cy="3292"/>
              <a:chOff x="6942" y="3799"/>
              <a:chExt cx="7495" cy="3292"/>
            </a:xfrm>
          </p:grpSpPr>
          <p:sp>
            <p:nvSpPr>
              <p:cNvPr id="14" name="圆角矩形 42"/>
              <p:cNvSpPr/>
              <p:nvPr/>
            </p:nvSpPr>
            <p:spPr>
              <a:xfrm>
                <a:off x="6942" y="5133"/>
                <a:ext cx="3581" cy="61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49" name="组合 48"/>
              <p:cNvGrpSpPr/>
              <p:nvPr/>
            </p:nvGrpSpPr>
            <p:grpSpPr>
              <a:xfrm>
                <a:off x="10535" y="3799"/>
                <a:ext cx="3903" cy="3292"/>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solidFill>
                  <a:schemeClr val="accent1">
                    <a:lumMod val="20000"/>
                    <a:lumOff val="80000"/>
                  </a:schemeClr>
                </a:solid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grpSp>
          <p:nvGrpSpPr>
            <p:cNvPr id="3" name="组合 2"/>
            <p:cNvGrpSpPr/>
            <p:nvPr/>
          </p:nvGrpSpPr>
          <p:grpSpPr>
            <a:xfrm rot="0">
              <a:off x="8693" y="5164"/>
              <a:ext cx="3238" cy="1411"/>
              <a:chOff x="9949" y="4955"/>
              <a:chExt cx="4306" cy="1411"/>
            </a:xfrm>
          </p:grpSpPr>
          <p:sp>
            <p:nvSpPr>
              <p:cNvPr id="26" name="圆角矩形 25"/>
              <p:cNvSpPr/>
              <p:nvPr/>
            </p:nvSpPr>
            <p:spPr>
              <a:xfrm>
                <a:off x="10523" y="4955"/>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协同效应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5" idx="3"/>
                <a:endCxn id="26" idx="1"/>
              </p:cNvCxnSpPr>
              <p:nvPr/>
            </p:nvCxnSpPr>
            <p:spPr>
              <a:xfrm flipV="1">
                <a:off x="9949" y="5175"/>
                <a:ext cx="574" cy="4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522" y="5924"/>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社会促进效应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5" idx="3"/>
                <a:endCxn id="31" idx="1"/>
              </p:cNvCxnSpPr>
              <p:nvPr/>
            </p:nvCxnSpPr>
            <p:spPr>
              <a:xfrm>
                <a:off x="9949" y="5609"/>
                <a:ext cx="573" cy="536"/>
              </a:xfrm>
              <a:prstGeom prst="curvedConnector3">
                <a:avLst>
                  <a:gd name="adj1" fmla="val 50116"/>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3.2.3 群体互动过程</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1" name="文本框 10"/>
          <p:cNvSpPr txBox="1"/>
          <p:nvPr/>
        </p:nvSpPr>
        <p:spPr>
          <a:xfrm>
            <a:off x="-17780" y="9525"/>
            <a:ext cx="2897505" cy="245110"/>
          </a:xfrm>
          <a:prstGeom prst="rect">
            <a:avLst/>
          </a:prstGeom>
          <a:noFill/>
        </p:spPr>
        <p:txBody>
          <a:bodyPr wrap="square" rtlCol="0" anchor="t">
            <a:spAutoFit/>
          </a:bodyPr>
          <a:p>
            <a:pPr lvl="0" algn="l"/>
            <a:r>
              <a:rPr lang="zh-CN" altLang="en-US" sz="1000">
                <a:solidFill>
                  <a:schemeClr val="bg1"/>
                </a:solidFill>
                <a:sym typeface="+mn-ea"/>
              </a:rPr>
              <a:t>3.2.3三、群体互动过程</a:t>
            </a:r>
            <a:endParaRPr lang="zh-CN" altLang="en-US" sz="1000">
              <a:solidFill>
                <a:schemeClr val="bg1"/>
              </a:soli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1" name="组合 12"/>
          <p:cNvGrpSpPr/>
          <p:nvPr/>
        </p:nvGrpSpPr>
        <p:grpSpPr>
          <a:xfrm>
            <a:off x="1466357" y="2460625"/>
            <a:ext cx="9900124" cy="2800033"/>
            <a:chOff x="2310" y="3123"/>
            <a:chExt cx="15589" cy="4410"/>
          </a:xfrm>
        </p:grpSpPr>
        <p:sp>
          <p:nvSpPr>
            <p:cNvPr id="87042" name="文本框 9"/>
            <p:cNvSpPr txBox="1"/>
            <p:nvPr/>
          </p:nvSpPr>
          <p:spPr>
            <a:xfrm>
              <a:off x="2310" y="3123"/>
              <a:ext cx="12728" cy="3052"/>
            </a:xfrm>
            <a:prstGeom prst="rect">
              <a:avLst/>
            </a:prstGeom>
            <a:noFill/>
            <a:ln w="12700">
              <a:noFill/>
            </a:ln>
          </p:spPr>
          <p:txBody>
            <a:bodyPr wrap="square"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rPr>
                <a:t>1</a:t>
              </a: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rPr>
                <a:t>1+1&gt;2</a:t>
              </a:r>
              <a:r>
                <a:rPr lang="zh-CN" altLang="en-US" sz="2000" dirty="0">
                  <a:solidFill>
                    <a:srgbClr val="262626"/>
                  </a:solidFill>
                  <a:latin typeface="华文楷体" panose="02010600040101010101" pitchFamily="2" charset="-122"/>
                  <a:ea typeface="华文楷体" panose="02010600040101010101" pitchFamily="2" charset="-122"/>
                </a:rPr>
                <a:t>。</a:t>
              </a:r>
              <a:endParaRPr lang="zh-CN" altLang="en-US" sz="2000" dirty="0">
                <a:solidFill>
                  <a:srgbClr val="262626"/>
                </a:solidFill>
                <a:latin typeface="华文楷体" panose="02010600040101010101" pitchFamily="2" charset="-122"/>
                <a:ea typeface="华文楷体" panose="02010600040101010101" pitchFamily="2" charset="-122"/>
              </a:endParaRPr>
            </a:p>
            <a:p>
              <a:pPr indent="0">
                <a:buFont typeface="+mj-lt"/>
                <a:buNone/>
              </a:pPr>
              <a:endParaRPr lang="zh-CN" altLang="en-US" sz="2000" dirty="0">
                <a:solidFill>
                  <a:srgbClr val="262626"/>
                </a:solidFill>
                <a:latin typeface="华文楷体" panose="02010600040101010101" pitchFamily="2" charset="-122"/>
                <a:ea typeface="华文楷体" panose="02010600040101010101" pitchFamily="2" charset="-122"/>
              </a:endParaRPr>
            </a:p>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rPr>
                <a:t>2</a:t>
              </a:r>
              <a:r>
                <a:rPr lang="zh-CN" altLang="en-US" sz="2000" dirty="0">
                  <a:solidFill>
                    <a:srgbClr val="262626"/>
                  </a:solidFill>
                  <a:latin typeface="华文楷体" panose="02010600040101010101" pitchFamily="2" charset="-122"/>
                  <a:ea typeface="华文楷体" panose="02010600040101010101" pitchFamily="2" charset="-122"/>
                </a:rPr>
                <a:t>）</a:t>
              </a:r>
              <a:r>
                <a:rPr lang="zh-CN" altLang="en-US" sz="2000" dirty="0">
                  <a:solidFill>
                    <a:srgbClr val="262626"/>
                  </a:solidFill>
                  <a:latin typeface="华文楷体" panose="02010600040101010101" pitchFamily="2" charset="-122"/>
                  <a:ea typeface="华文楷体" panose="02010600040101010101" pitchFamily="2" charset="-122"/>
                  <a:sym typeface="+mn-ea"/>
                </a:rPr>
                <a:t>个体与其他人一起工作时，因他人的在场激发了他的工作动机，   </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          由此引发绩效水平提升。</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buFont typeface="+mj-lt"/>
                <a:buNone/>
              </a:pPr>
              <a:endParaRPr lang="en-US" altLang="zh-CN" sz="2000" dirty="0">
                <a:solidFill>
                  <a:srgbClr val="262626"/>
                </a:solidFill>
                <a:latin typeface="华文楷体" panose="02010600040101010101" pitchFamily="2" charset="-122"/>
                <a:ea typeface="华文楷体" panose="02010600040101010101" pitchFamily="2" charset="-122"/>
              </a:endParaRPr>
            </a:p>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rPr>
                <a:t>3</a:t>
              </a:r>
              <a:r>
                <a:rPr lang="zh-CN" altLang="en-US" sz="2000" dirty="0">
                  <a:solidFill>
                    <a:srgbClr val="262626"/>
                  </a:solidFill>
                  <a:latin typeface="华文楷体" panose="02010600040101010101" pitchFamily="2" charset="-122"/>
                  <a:ea typeface="华文楷体" panose="02010600040101010101" pitchFamily="2" charset="-122"/>
                </a:rPr>
                <a:t>）</a:t>
              </a:r>
              <a:r>
                <a:rPr lang="en-US" altLang="zh-CN" sz="2000" dirty="0">
                  <a:solidFill>
                    <a:srgbClr val="262626"/>
                  </a:solidFill>
                  <a:latin typeface="华文楷体" panose="02010600040101010101" pitchFamily="2" charset="-122"/>
                  <a:ea typeface="华文楷体" panose="02010600040101010101" pitchFamily="2" charset="-122"/>
                  <a:sym typeface="+mn-ea"/>
                </a:rPr>
                <a:t>1+1&lt;2</a:t>
              </a:r>
              <a:r>
                <a:rPr lang="zh-CN" altLang="en-US" sz="2000" dirty="0">
                  <a:solidFill>
                    <a:srgbClr val="262626"/>
                  </a:solidFill>
                  <a:latin typeface="华文楷体" panose="02010600040101010101" pitchFamily="2" charset="-122"/>
                  <a:ea typeface="华文楷体" panose="02010600040101010101" pitchFamily="2" charset="-122"/>
                  <a:sym typeface="+mn-ea"/>
                </a:rPr>
                <a:t>。</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p:txBody>
        </p:sp>
        <p:sp>
          <p:nvSpPr>
            <p:cNvPr id="87043" name="文本框 9"/>
            <p:cNvSpPr txBox="1"/>
            <p:nvPr/>
          </p:nvSpPr>
          <p:spPr>
            <a:xfrm>
              <a:off x="10325" y="6906"/>
              <a:ext cx="7574" cy="627"/>
            </a:xfrm>
            <a:prstGeom prst="rect">
              <a:avLst/>
            </a:prstGeom>
            <a:noFill/>
            <a:ln w="12700">
              <a:noFill/>
            </a:ln>
          </p:spPr>
          <p:txBody>
            <a:bodyPr anchor="t">
              <a:spAutoFit/>
            </a:bodyPr>
            <a:p>
              <a:pPr indent="0">
                <a:buFont typeface="+mj-lt"/>
                <a:buNone/>
              </a:pPr>
              <a:r>
                <a:rPr lang="zh-CN" altLang="en-US" sz="2000" dirty="0">
                  <a:solidFill>
                    <a:srgbClr val="262626"/>
                  </a:solidFill>
                  <a:latin typeface="华文楷体" panose="02010600040101010101" pitchFamily="2" charset="-122"/>
                  <a:ea typeface="华文楷体" panose="02010600040101010101" pitchFamily="2" charset="-122"/>
                </a:rPr>
                <a:t>协同效应   </a:t>
              </a:r>
              <a:r>
                <a:rPr lang="en-US" altLang="zh-CN" sz="2000" dirty="0">
                  <a:solidFill>
                    <a:srgbClr val="262626"/>
                  </a:solidFill>
                  <a:latin typeface="华文楷体" panose="02010600040101010101" pitchFamily="2" charset="-122"/>
                  <a:ea typeface="华文楷体" panose="02010600040101010101" pitchFamily="2" charset="-122"/>
                </a:rPr>
                <a:t>/  </a:t>
              </a:r>
              <a:r>
                <a:rPr lang="zh-CN" altLang="en-US" sz="2000" dirty="0">
                  <a:solidFill>
                    <a:srgbClr val="262626"/>
                  </a:solidFill>
                  <a:latin typeface="华文楷体" panose="02010600040101010101" pitchFamily="2" charset="-122"/>
                  <a:ea typeface="华文楷体" panose="02010600040101010101" pitchFamily="2" charset="-122"/>
                </a:rPr>
                <a:t>惰化效应   </a:t>
              </a:r>
              <a:r>
                <a:rPr lang="en-US" altLang="zh-CN" sz="2000" dirty="0">
                  <a:solidFill>
                    <a:srgbClr val="262626"/>
                  </a:solidFill>
                  <a:latin typeface="华文楷体" panose="02010600040101010101" pitchFamily="2" charset="-122"/>
                  <a:ea typeface="华文楷体" panose="02010600040101010101" pitchFamily="2" charset="-122"/>
                </a:rPr>
                <a:t>/   </a:t>
              </a:r>
              <a:r>
                <a:rPr lang="zh-CN" altLang="en-US" sz="2000" dirty="0">
                  <a:solidFill>
                    <a:srgbClr val="262626"/>
                  </a:solidFill>
                  <a:latin typeface="华文楷体" panose="02010600040101010101" pitchFamily="2" charset="-122"/>
                  <a:ea typeface="华文楷体" panose="02010600040101010101" pitchFamily="2" charset="-122"/>
                </a:rPr>
                <a:t>社会促进效应</a:t>
              </a:r>
              <a:endParaRPr lang="zh-CN" altLang="en-US" sz="2000" dirty="0">
                <a:solidFill>
                  <a:srgbClr val="262626"/>
                </a:solidFill>
                <a:latin typeface="华文楷体" panose="02010600040101010101" pitchFamily="2" charset="-122"/>
                <a:ea typeface="华文楷体" panose="02010600040101010101" pitchFamily="2" charset="-122"/>
              </a:endParaRPr>
            </a:p>
          </p:txBody>
        </p:sp>
      </p:grpSp>
      <p:sp>
        <p:nvSpPr>
          <p:cNvPr id="16" name="文本框 15"/>
          <p:cNvSpPr txBox="1"/>
          <p:nvPr/>
        </p:nvSpPr>
        <p:spPr>
          <a:xfrm>
            <a:off x="1567815" y="1539875"/>
            <a:ext cx="2214563" cy="3984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00000"/>
              </a:lnSpc>
              <a:spcBef>
                <a:spcPct val="0"/>
              </a:spcBef>
              <a:spcAft>
                <a:spcPts val="0"/>
              </a:spcAft>
              <a:buClrTx/>
              <a:buSzTx/>
              <a:buFont typeface="Arial" panose="020B0604020202090204"/>
              <a:buNone/>
              <a:defRPr/>
            </a:pPr>
            <a:r>
              <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判断是哪种效应？</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4" name="组合 3"/>
          <p:cNvGrpSpPr/>
          <p:nvPr/>
        </p:nvGrpSpPr>
        <p:grpSpPr>
          <a:xfrm>
            <a:off x="8008620" y="100965"/>
            <a:ext cx="4165600" cy="895985"/>
            <a:chOff x="7816" y="5180"/>
            <a:chExt cx="6560" cy="1411"/>
          </a:xfrm>
        </p:grpSpPr>
        <p:sp>
          <p:nvSpPr>
            <p:cNvPr id="45" name="圆角矩形 44"/>
            <p:cNvSpPr/>
            <p:nvPr/>
          </p:nvSpPr>
          <p:spPr>
            <a:xfrm>
              <a:off x="7816" y="5518"/>
              <a:ext cx="3323" cy="631"/>
            </a:xfrm>
            <a:prstGeom prst="roundRect">
              <a:avLst/>
            </a:prstGeom>
            <a:solidFill>
              <a:schemeClr val="accent1">
                <a:lumMod val="20000"/>
                <a:lumOff val="80000"/>
              </a:schemeClr>
            </a:solid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6" name="圆角矩形 25"/>
            <p:cNvSpPr/>
            <p:nvPr/>
          </p:nvSpPr>
          <p:spPr>
            <a:xfrm>
              <a:off x="11571" y="5180"/>
              <a:ext cx="2782"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协同效应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5" idx="3"/>
              <a:endCxn id="26" idx="1"/>
            </p:cNvCxnSpPr>
            <p:nvPr/>
          </p:nvCxnSpPr>
          <p:spPr>
            <a:xfrm flipV="1">
              <a:off x="11139" y="5400"/>
              <a:ext cx="432" cy="4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11570" y="6149"/>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社会促进效应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 name="曲线连接符 2"/>
            <p:cNvCxnSpPr>
              <a:stCxn id="45" idx="3"/>
              <a:endCxn id="2" idx="1"/>
            </p:cNvCxnSpPr>
            <p:nvPr/>
          </p:nvCxnSpPr>
          <p:spPr>
            <a:xfrm>
              <a:off x="11139" y="5834"/>
              <a:ext cx="431" cy="536"/>
            </a:xfrm>
            <a:prstGeom prst="curvedConnector3">
              <a:avLst>
                <a:gd name="adj1" fmla="val 50116"/>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5"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3.2.3 群体互动过程</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6" name="文本框 5"/>
          <p:cNvSpPr txBox="1"/>
          <p:nvPr/>
        </p:nvSpPr>
        <p:spPr>
          <a:xfrm>
            <a:off x="12700" y="7048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3.2.3.2 社会促进效应</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8008620" y="100965"/>
            <a:ext cx="4165600" cy="895985"/>
            <a:chOff x="7816" y="5180"/>
            <a:chExt cx="6560" cy="1411"/>
          </a:xfrm>
        </p:grpSpPr>
        <p:sp>
          <p:nvSpPr>
            <p:cNvPr id="45" name="圆角矩形 44"/>
            <p:cNvSpPr/>
            <p:nvPr/>
          </p:nvSpPr>
          <p:spPr>
            <a:xfrm>
              <a:off x="7816" y="5518"/>
              <a:ext cx="3323" cy="631"/>
            </a:xfrm>
            <a:prstGeom prst="roundRect">
              <a:avLst/>
            </a:prstGeom>
            <a:solidFill>
              <a:schemeClr val="accent1">
                <a:lumMod val="20000"/>
                <a:lumOff val="80000"/>
              </a:schemeClr>
            </a:solid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26" name="圆角矩形 25"/>
            <p:cNvSpPr/>
            <p:nvPr/>
          </p:nvSpPr>
          <p:spPr>
            <a:xfrm>
              <a:off x="11571" y="5180"/>
              <a:ext cx="2782"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协同效应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5" idx="3"/>
              <a:endCxn id="26" idx="1"/>
            </p:cNvCxnSpPr>
            <p:nvPr/>
          </p:nvCxnSpPr>
          <p:spPr>
            <a:xfrm flipV="1">
              <a:off x="11139" y="5400"/>
              <a:ext cx="432" cy="43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11570" y="6149"/>
              <a:ext cx="2807"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社会促进效应</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 name="曲线连接符 2"/>
            <p:cNvCxnSpPr>
              <a:stCxn id="45" idx="3"/>
              <a:endCxn id="2" idx="1"/>
            </p:cNvCxnSpPr>
            <p:nvPr/>
          </p:nvCxnSpPr>
          <p:spPr>
            <a:xfrm>
              <a:off x="11139" y="5834"/>
              <a:ext cx="431" cy="536"/>
            </a:xfrm>
            <a:prstGeom prst="curvedConnector3">
              <a:avLst>
                <a:gd name="adj1" fmla="val 50116"/>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75778" name="文本占位符 1"/>
          <p:cNvSpPr>
            <a:spLocks noGrp="1" noChangeArrowheads="1"/>
          </p:cNvSpPr>
          <p:nvPr/>
        </p:nvSpPr>
        <p:spPr bwMode="auto">
          <a:xfrm>
            <a:off x="892175" y="1231900"/>
            <a:ext cx="7650163" cy="768350"/>
          </a:xfrm>
          <a:prstGeom prst="rect">
            <a:avLst/>
          </a:prstGeom>
          <a:ln w="12700" cap="flat" cmpd="sng" algn="ctr">
            <a:noFill/>
            <a:prstDash val="solid"/>
          </a:ln>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r>
              <a:rPr kumimoji="0" lang="zh-CN" altLang="en-US" sz="2400" b="0" i="0" u="none" strike="noStrike" kern="1200" cap="none" spc="0" normalizeH="0" baseline="0" noProof="1" dirty="0">
                <a:cs typeface="+mn-cs"/>
              </a:rPr>
              <a:t> 群体互动过程【</a:t>
            </a:r>
            <a:r>
              <a:rPr kumimoji="0" lang="zh-CN" altLang="en-US" sz="2400" b="0" i="0" u="none" strike="noStrike" kern="1200" cap="none" spc="0" normalizeH="0" baseline="0" noProof="0">
                <a:ln>
                  <a:noFill/>
                </a:ln>
                <a:solidFill>
                  <a:srgbClr val="FF0000"/>
                </a:solidFill>
                <a:effectLst/>
                <a:uLnTx/>
                <a:uFillTx/>
                <a:latin typeface="华文楷体" panose="02010600040101010101" pitchFamily="2" charset="-122"/>
                <a:ea typeface="华文楷体" panose="02010600040101010101" pitchFamily="2" charset="-122"/>
                <a:cs typeface="+mn-cs"/>
              </a:rPr>
              <a:t>选择</a:t>
            </a:r>
            <a:r>
              <a:rPr kumimoji="0" lang="zh-CN" altLang="en-US" sz="2400" b="0" i="0" u="none" strike="noStrike" kern="1200" cap="none" spc="0" normalizeH="0" baseline="0" noProof="1" dirty="0">
                <a:cs typeface="+mn-cs"/>
              </a:rPr>
              <a:t>】</a:t>
            </a:r>
            <a:r>
              <a:rPr kumimoji="0" lang="en-US" altLang="zh-CN" sz="2000" b="0" i="0" u="none" strike="noStrike" kern="1200" cap="none" spc="0" normalizeH="0" baseline="0" noProof="0">
                <a:ln>
                  <a:noFill/>
                </a:ln>
                <a:solidFill>
                  <a:srgbClr val="FF0000"/>
                </a:solidFill>
                <a:effectLst/>
                <a:uLnTx/>
                <a:uFillTx/>
                <a:latin typeface="华文楷体" panose="02010600040101010101" pitchFamily="2" charset="-122"/>
                <a:ea typeface="华文楷体" panose="02010600040101010101" pitchFamily="2" charset="-122"/>
                <a:cs typeface="+mn-cs"/>
                <a:sym typeface="+mn-ea"/>
              </a:rPr>
              <a:t>★★★★</a:t>
            </a: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p:txBody>
      </p:sp>
      <p:sp>
        <p:nvSpPr>
          <p:cNvPr id="7" name="右箭头 6"/>
          <p:cNvSpPr/>
          <p:nvPr/>
        </p:nvSpPr>
        <p:spPr>
          <a:xfrm>
            <a:off x="3121025" y="2581275"/>
            <a:ext cx="244475" cy="242888"/>
          </a:xfrm>
          <a:prstGeom prst="rightArrow">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5" name="组合 4"/>
          <p:cNvGrpSpPr/>
          <p:nvPr/>
        </p:nvGrpSpPr>
        <p:grpSpPr>
          <a:xfrm>
            <a:off x="983615" y="2503805"/>
            <a:ext cx="9750425" cy="2174240"/>
            <a:chOff x="1549" y="3943"/>
            <a:chExt cx="15355" cy="3424"/>
          </a:xfrm>
        </p:grpSpPr>
        <p:sp>
          <p:nvSpPr>
            <p:cNvPr id="88066" name="文本框 3"/>
            <p:cNvSpPr txBox="1"/>
            <p:nvPr/>
          </p:nvSpPr>
          <p:spPr>
            <a:xfrm>
              <a:off x="2009" y="3943"/>
              <a:ext cx="2302" cy="725"/>
            </a:xfrm>
            <a:prstGeom prst="rect">
              <a:avLst/>
            </a:prstGeom>
            <a:noFill/>
            <a:ln w="12700">
              <a:noFill/>
            </a:ln>
          </p:spPr>
          <p:txBody>
            <a:bodyPr wrap="square" anchor="t">
              <a:spAutoFit/>
            </a:bodyPr>
            <a:p>
              <a:pPr indent="0">
                <a:buFont typeface="+mj-lt"/>
                <a:buNone/>
              </a:pPr>
              <a:r>
                <a:rPr lang="zh-CN" altLang="en-US" sz="2400" b="1" dirty="0">
                  <a:solidFill>
                    <a:srgbClr val="262626"/>
                  </a:solidFill>
                  <a:latin typeface="华文楷体" panose="02010600040101010101" pitchFamily="2" charset="-122"/>
                  <a:ea typeface="华文楷体" panose="02010600040101010101" pitchFamily="2" charset="-122"/>
                  <a:sym typeface="+mn-ea"/>
                </a:rPr>
                <a:t>协同效应</a:t>
              </a:r>
              <a:endParaRPr lang="zh-CN" altLang="en-US" sz="2400" b="1" dirty="0">
                <a:solidFill>
                  <a:srgbClr val="262626"/>
                </a:solidFill>
                <a:latin typeface="华文楷体" panose="02010600040101010101" pitchFamily="2" charset="-122"/>
                <a:ea typeface="华文楷体" panose="02010600040101010101" pitchFamily="2" charset="-122"/>
                <a:sym typeface="+mn-ea"/>
              </a:endParaRPr>
            </a:p>
          </p:txBody>
        </p:sp>
        <p:sp>
          <p:nvSpPr>
            <p:cNvPr id="88067" name="文本框 4"/>
            <p:cNvSpPr txBox="1"/>
            <p:nvPr/>
          </p:nvSpPr>
          <p:spPr>
            <a:xfrm>
              <a:off x="2009" y="5037"/>
              <a:ext cx="2302" cy="725"/>
            </a:xfrm>
            <a:prstGeom prst="rect">
              <a:avLst/>
            </a:prstGeom>
            <a:noFill/>
            <a:ln w="12700">
              <a:noFill/>
            </a:ln>
          </p:spPr>
          <p:txBody>
            <a:bodyPr wrap="square" anchor="t">
              <a:spAutoFit/>
            </a:bodyPr>
            <a:p>
              <a:pPr indent="0">
                <a:buFont typeface="+mj-lt"/>
                <a:buNone/>
              </a:pPr>
              <a:r>
                <a:rPr lang="zh-CN" altLang="en-US" sz="2400" b="1" dirty="0">
                  <a:solidFill>
                    <a:srgbClr val="262626"/>
                  </a:solidFill>
                  <a:latin typeface="华文楷体" panose="02010600040101010101" pitchFamily="2" charset="-122"/>
                  <a:ea typeface="华文楷体" panose="02010600040101010101" pitchFamily="2" charset="-122"/>
                  <a:sym typeface="+mn-ea"/>
                </a:rPr>
                <a:t>惰化效应</a:t>
              </a:r>
              <a:endParaRPr lang="zh-CN" altLang="en-US" sz="2400" b="1" dirty="0">
                <a:solidFill>
                  <a:srgbClr val="262626"/>
                </a:solidFill>
                <a:latin typeface="华文楷体" panose="02010600040101010101" pitchFamily="2" charset="-122"/>
                <a:ea typeface="华文楷体" panose="02010600040101010101" pitchFamily="2" charset="-122"/>
                <a:sym typeface="+mn-ea"/>
              </a:endParaRPr>
            </a:p>
          </p:txBody>
        </p:sp>
        <p:sp>
          <p:nvSpPr>
            <p:cNvPr id="88068" name="文本框 5"/>
            <p:cNvSpPr txBox="1"/>
            <p:nvPr/>
          </p:nvSpPr>
          <p:spPr>
            <a:xfrm>
              <a:off x="1549" y="6351"/>
              <a:ext cx="3222" cy="725"/>
            </a:xfrm>
            <a:prstGeom prst="rect">
              <a:avLst/>
            </a:prstGeom>
            <a:noFill/>
            <a:ln w="12700">
              <a:noFill/>
            </a:ln>
          </p:spPr>
          <p:txBody>
            <a:bodyPr wrap="square" anchor="t">
              <a:spAutoFit/>
            </a:bodyPr>
            <a:p>
              <a:pPr indent="0">
                <a:buFont typeface="+mj-lt"/>
                <a:buNone/>
              </a:pPr>
              <a:r>
                <a:rPr lang="zh-CN" altLang="en-US" sz="2400" b="1" dirty="0">
                  <a:solidFill>
                    <a:srgbClr val="262626"/>
                  </a:solidFill>
                  <a:latin typeface="华文楷体" panose="02010600040101010101" pitchFamily="2" charset="-122"/>
                  <a:ea typeface="华文楷体" panose="02010600040101010101" pitchFamily="2" charset="-122"/>
                  <a:sym typeface="+mn-ea"/>
                </a:rPr>
                <a:t>社会促进效应</a:t>
              </a:r>
              <a:endParaRPr lang="zh-CN" altLang="en-US" sz="2400" b="1" dirty="0">
                <a:solidFill>
                  <a:srgbClr val="262626"/>
                </a:solidFill>
                <a:latin typeface="华文楷体" panose="02010600040101010101" pitchFamily="2" charset="-122"/>
                <a:ea typeface="华文楷体" panose="02010600040101010101" pitchFamily="2" charset="-122"/>
                <a:sym typeface="+mn-ea"/>
              </a:endParaRPr>
            </a:p>
          </p:txBody>
        </p:sp>
        <p:sp>
          <p:nvSpPr>
            <p:cNvPr id="88070" name="文本框 7"/>
            <p:cNvSpPr txBox="1"/>
            <p:nvPr/>
          </p:nvSpPr>
          <p:spPr>
            <a:xfrm>
              <a:off x="6235" y="3943"/>
              <a:ext cx="2387" cy="725"/>
            </a:xfrm>
            <a:prstGeom prst="rect">
              <a:avLst/>
            </a:prstGeom>
            <a:noFill/>
            <a:ln w="12700">
              <a:noFill/>
            </a:ln>
          </p:spPr>
          <p:txBody>
            <a:bodyPr anchor="t">
              <a:spAutoFit/>
            </a:bodyPr>
            <a:p>
              <a:pPr indent="0">
                <a:buFont typeface="+mj-lt"/>
                <a:buNone/>
              </a:pPr>
              <a:r>
                <a:rPr lang="en-US" altLang="zh-CN" sz="2400" dirty="0">
                  <a:solidFill>
                    <a:srgbClr val="262626"/>
                  </a:solidFill>
                  <a:latin typeface="华文楷体" panose="02010600040101010101" pitchFamily="2" charset="-122"/>
                  <a:ea typeface="华文楷体" panose="02010600040101010101" pitchFamily="2" charset="-122"/>
                  <a:sym typeface="+mn-ea"/>
                </a:rPr>
                <a:t>“1+1&gt;2”</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sp>
          <p:nvSpPr>
            <p:cNvPr id="88071" name="文本框 8"/>
            <p:cNvSpPr txBox="1"/>
            <p:nvPr/>
          </p:nvSpPr>
          <p:spPr>
            <a:xfrm>
              <a:off x="6235" y="6060"/>
              <a:ext cx="10669" cy="1307"/>
            </a:xfrm>
            <a:prstGeom prst="rect">
              <a:avLst/>
            </a:prstGeom>
            <a:noFill/>
            <a:ln w="12700">
              <a:noFill/>
            </a:ln>
          </p:spPr>
          <p:txBody>
            <a:bodyPr wrap="square"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个体与其他人一起工作时，因他人的在场激发了他的工作动机，由此引发绩效水平提升。</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p:txBody>
        </p:sp>
        <p:sp>
          <p:nvSpPr>
            <p:cNvPr id="88072" name="文本框 9"/>
            <p:cNvSpPr txBox="1"/>
            <p:nvPr/>
          </p:nvSpPr>
          <p:spPr>
            <a:xfrm>
              <a:off x="6236" y="5038"/>
              <a:ext cx="2387" cy="725"/>
            </a:xfrm>
            <a:prstGeom prst="rect">
              <a:avLst/>
            </a:prstGeom>
            <a:noFill/>
            <a:ln w="12700">
              <a:noFill/>
            </a:ln>
          </p:spPr>
          <p:txBody>
            <a:bodyPr anchor="t">
              <a:spAutoFit/>
            </a:bodyPr>
            <a:p>
              <a:pPr indent="0">
                <a:buFont typeface="+mj-lt"/>
                <a:buNone/>
              </a:pPr>
              <a:r>
                <a:rPr lang="en-US" altLang="zh-CN" sz="2400" dirty="0">
                  <a:solidFill>
                    <a:srgbClr val="262626"/>
                  </a:solidFill>
                  <a:latin typeface="华文楷体" panose="02010600040101010101" pitchFamily="2" charset="-122"/>
                  <a:ea typeface="华文楷体" panose="02010600040101010101" pitchFamily="2" charset="-122"/>
                  <a:sym typeface="+mn-ea"/>
                </a:rPr>
                <a:t>“1+1&lt;2”</a:t>
              </a:r>
              <a:endParaRPr lang="en-US" altLang="zh-CN" sz="2400" dirty="0">
                <a:solidFill>
                  <a:srgbClr val="262626"/>
                </a:solidFill>
                <a:latin typeface="华文楷体" panose="02010600040101010101" pitchFamily="2" charset="-122"/>
                <a:ea typeface="华文楷体" panose="02010600040101010101" pitchFamily="2" charset="-122"/>
                <a:sym typeface="+mn-ea"/>
              </a:endParaRPr>
            </a:p>
          </p:txBody>
        </p:sp>
      </p:grpSp>
      <p:sp>
        <p:nvSpPr>
          <p:cNvPr id="11" name="右箭头 10"/>
          <p:cNvSpPr/>
          <p:nvPr/>
        </p:nvSpPr>
        <p:spPr>
          <a:xfrm>
            <a:off x="3121025" y="3306763"/>
            <a:ext cx="244475" cy="244475"/>
          </a:xfrm>
          <a:prstGeom prst="rightArrow">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右箭头 11"/>
          <p:cNvSpPr/>
          <p:nvPr/>
        </p:nvSpPr>
        <p:spPr>
          <a:xfrm>
            <a:off x="3121978" y="4141470"/>
            <a:ext cx="242888" cy="242888"/>
          </a:xfrm>
          <a:prstGeom prst="rightArrow">
            <a:avLst/>
          </a:prstGeom>
          <a:solidFill>
            <a:schemeClr val="tx1">
              <a:lumMod val="85000"/>
              <a:lumOff val="1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3.2.3 群体互动过程</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6" name="文本框 5"/>
          <p:cNvSpPr txBox="1"/>
          <p:nvPr/>
        </p:nvSpPr>
        <p:spPr>
          <a:xfrm>
            <a:off x="12700" y="7048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3.2.3.2 社会促进效应</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313305" y="2393950"/>
            <a:ext cx="8224520" cy="2578100"/>
            <a:chOff x="3643" y="3770"/>
            <a:chExt cx="12952" cy="4060"/>
          </a:xfrm>
        </p:grpSpPr>
        <p:grpSp>
          <p:nvGrpSpPr>
            <p:cNvPr id="21" name="组合 20"/>
            <p:cNvGrpSpPr/>
            <p:nvPr/>
          </p:nvGrpSpPr>
          <p:grpSpPr>
            <a:xfrm>
              <a:off x="3643" y="3770"/>
              <a:ext cx="12952" cy="4060"/>
              <a:chOff x="1197" y="3754"/>
              <a:chExt cx="12952" cy="4060"/>
            </a:xfrm>
          </p:grpSpPr>
          <p:grpSp>
            <p:nvGrpSpPr>
              <p:cNvPr id="2" name="组合 1"/>
              <p:cNvGrpSpPr/>
              <p:nvPr/>
            </p:nvGrpSpPr>
            <p:grpSpPr>
              <a:xfrm>
                <a:off x="1197" y="3754"/>
                <a:ext cx="7495" cy="3292"/>
                <a:chOff x="6942" y="3799"/>
                <a:chExt cx="7495" cy="3292"/>
              </a:xfrm>
            </p:grpSpPr>
            <p:sp>
              <p:nvSpPr>
                <p:cNvPr id="14" name="圆角矩形 42"/>
                <p:cNvSpPr/>
                <p:nvPr/>
              </p:nvSpPr>
              <p:spPr>
                <a:xfrm>
                  <a:off x="6942" y="5133"/>
                  <a:ext cx="3581" cy="61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49" name="组合 48"/>
                <p:cNvGrpSpPr/>
                <p:nvPr/>
              </p:nvGrpSpPr>
              <p:grpSpPr>
                <a:xfrm>
                  <a:off x="10535" y="3799"/>
                  <a:ext cx="3903" cy="3292"/>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grpSp>
            <p:nvGrpSpPr>
              <p:cNvPr id="3" name="组合 2"/>
              <p:cNvGrpSpPr/>
              <p:nvPr/>
            </p:nvGrpSpPr>
            <p:grpSpPr>
              <a:xfrm rot="0">
                <a:off x="8693" y="6511"/>
                <a:ext cx="5456" cy="1303"/>
                <a:chOff x="9949" y="6302"/>
                <a:chExt cx="7255" cy="1303"/>
              </a:xfrm>
            </p:grpSpPr>
            <p:sp>
              <p:nvSpPr>
                <p:cNvPr id="26" name="圆角矩形 25"/>
                <p:cNvSpPr/>
                <p:nvPr/>
              </p:nvSpPr>
              <p:spPr>
                <a:xfrm>
                  <a:off x="10508" y="6302"/>
                  <a:ext cx="6696"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9973" y="6516"/>
                  <a:ext cx="535"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508" y="7163"/>
                  <a:ext cx="669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9949" y="6522"/>
                  <a:ext cx="560"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4" name="圆角矩形 3"/>
            <p:cNvSpPr/>
            <p:nvPr/>
          </p:nvSpPr>
          <p:spPr>
            <a:xfrm>
              <a:off x="11546" y="5633"/>
              <a:ext cx="504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7" name="文本框 6"/>
          <p:cNvSpPr txBox="1"/>
          <p:nvPr/>
        </p:nvSpPr>
        <p:spPr>
          <a:xfrm>
            <a:off x="22860" y="9525"/>
            <a:ext cx="2540000" cy="245110"/>
          </a:xfrm>
          <a:prstGeom prst="rect">
            <a:avLst/>
          </a:prstGeom>
          <a:noFill/>
        </p:spPr>
        <p:txBody>
          <a:bodyPr wrap="square" rtlCol="0" anchor="t">
            <a:spAutoFit/>
          </a:bodyPr>
          <a:p>
            <a:pPr lvl="0" algn="l"/>
            <a:r>
              <a:rPr lang="zh-CN" altLang="en-US" sz="1000">
                <a:solidFill>
                  <a:schemeClr val="bg1"/>
                </a:solidFill>
                <a:sym typeface="+mn-ea"/>
              </a:rPr>
              <a:t>3.2.4四、群体决策</a:t>
            </a:r>
            <a:endParaRPr lang="zh-CN" altLang="en-US" sz="100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015155" y="118110"/>
            <a:ext cx="3167783" cy="1273175"/>
            <a:chOff x="12344" y="186"/>
            <a:chExt cx="6842" cy="3292"/>
          </a:xfrm>
        </p:grpSpPr>
        <p:grpSp>
          <p:nvGrpSpPr>
            <p:cNvPr id="49" name="组合 48"/>
            <p:cNvGrpSpPr/>
            <p:nvPr/>
          </p:nvGrpSpPr>
          <p:grpSpPr>
            <a:xfrm>
              <a:off x="15283" y="186"/>
              <a:ext cx="3903" cy="3292"/>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sz="1400">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z="1400"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2" name="圆角矩形 42"/>
            <p:cNvSpPr/>
            <p:nvPr/>
          </p:nvSpPr>
          <p:spPr>
            <a:xfrm>
              <a:off x="12344" y="1468"/>
              <a:ext cx="2939" cy="61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14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5" name="直接连接符 4"/>
          <p:cNvCxnSpPr>
            <a:stCxn id="37" idx="2"/>
            <a:endCxn id="29" idx="0"/>
          </p:cNvCxnSpPr>
          <p:nvPr>
            <p:custDataLst>
              <p:tags r:id="rId1"/>
            </p:custDataLst>
          </p:nvPr>
        </p:nvCxnSpPr>
        <p:spPr>
          <a:xfrm flipH="1">
            <a:off x="2684146" y="1970807"/>
            <a:ext cx="331025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8" name="直接连接符 7"/>
          <p:cNvCxnSpPr>
            <a:stCxn id="37" idx="2"/>
            <a:endCxn id="35" idx="0"/>
          </p:cNvCxnSpPr>
          <p:nvPr>
            <p:custDataLst>
              <p:tags r:id="rId2"/>
            </p:custDataLst>
          </p:nvPr>
        </p:nvCxnSpPr>
        <p:spPr>
          <a:xfrm>
            <a:off x="5994401" y="1970807"/>
            <a:ext cx="320484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12" name="直接连接符 11"/>
          <p:cNvCxnSpPr>
            <a:stCxn id="37" idx="2"/>
            <a:endCxn id="32" idx="0"/>
          </p:cNvCxnSpPr>
          <p:nvPr>
            <p:custDataLst>
              <p:tags r:id="rId3"/>
            </p:custDataLst>
          </p:nvPr>
        </p:nvCxnSpPr>
        <p:spPr>
          <a:xfrm flipH="1">
            <a:off x="5290186" y="1970807"/>
            <a:ext cx="70421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4" name="直接连接符 3"/>
          <p:cNvCxnSpPr>
            <a:stCxn id="37" idx="2"/>
            <a:endCxn id="31" idx="0"/>
          </p:cNvCxnSpPr>
          <p:nvPr>
            <p:custDataLst>
              <p:tags r:id="rId4"/>
            </p:custDataLst>
          </p:nvPr>
        </p:nvCxnSpPr>
        <p:spPr>
          <a:xfrm flipH="1">
            <a:off x="3987166" y="1970807"/>
            <a:ext cx="200723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18" name="直接连接符 17"/>
          <p:cNvCxnSpPr>
            <a:stCxn id="37" idx="2"/>
            <a:endCxn id="34" idx="0"/>
          </p:cNvCxnSpPr>
          <p:nvPr>
            <p:custDataLst>
              <p:tags r:id="rId5"/>
            </p:custDataLst>
          </p:nvPr>
        </p:nvCxnSpPr>
        <p:spPr>
          <a:xfrm>
            <a:off x="5994401" y="1970807"/>
            <a:ext cx="190182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22" name="直接连接符 21"/>
          <p:cNvCxnSpPr>
            <a:stCxn id="37" idx="2"/>
            <a:endCxn id="33" idx="0"/>
          </p:cNvCxnSpPr>
          <p:nvPr>
            <p:custDataLst>
              <p:tags r:id="rId6"/>
            </p:custDataLst>
          </p:nvPr>
        </p:nvCxnSpPr>
        <p:spPr>
          <a:xfrm>
            <a:off x="5994401" y="1970807"/>
            <a:ext cx="598805" cy="1654175"/>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sp>
        <p:nvSpPr>
          <p:cNvPr id="29" name="圆角矩形 28"/>
          <p:cNvSpPr/>
          <p:nvPr>
            <p:custDataLst>
              <p:tags r:id="rId7"/>
            </p:custDataLst>
          </p:nvPr>
        </p:nvSpPr>
        <p:spPr>
          <a:xfrm>
            <a:off x="2439585" y="3625413"/>
            <a:ext cx="489216" cy="378449"/>
          </a:xfrm>
          <a:prstGeom prst="round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43" name="KSO_Shape"/>
          <p:cNvSpPr/>
          <p:nvPr>
            <p:custDataLst>
              <p:tags r:id="rId8"/>
            </p:custDataLst>
          </p:nvPr>
        </p:nvSpPr>
        <p:spPr>
          <a:xfrm>
            <a:off x="2578085" y="3733352"/>
            <a:ext cx="212215" cy="162570"/>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bIns="324000" anchor="ctr">
            <a:normAutofit fontScale="25000" lnSpcReduction="20000"/>
            <a:scene3d>
              <a:camera prst="orthographicFront"/>
              <a:lightRig rig="threePt" dir="t"/>
            </a:scene3d>
            <a:sp3d contourW="12700">
              <a:contourClr>
                <a:srgbClr val="FFFFFF"/>
              </a:contourClr>
            </a:sp3d>
          </a:bodyPr>
          <a:lstStyle/>
          <a:p>
            <a:pPr algn="ctr">
              <a:defRPr/>
            </a:pPr>
            <a:endParaRPr lang="zh-CN" altLang="en-US" dirty="0">
              <a:solidFill>
                <a:srgbClr val="000000"/>
              </a:solidFill>
              <a:sym typeface="Arial" panose="020B0604020202090204" pitchFamily="34" charset="0"/>
            </a:endParaRPr>
          </a:p>
        </p:txBody>
      </p:sp>
      <p:sp>
        <p:nvSpPr>
          <p:cNvPr id="31" name="圆角矩形 30"/>
          <p:cNvSpPr/>
          <p:nvPr>
            <p:custDataLst>
              <p:tags r:id="rId9"/>
            </p:custDataLst>
          </p:nvPr>
        </p:nvSpPr>
        <p:spPr>
          <a:xfrm>
            <a:off x="3742588" y="3625413"/>
            <a:ext cx="489216" cy="378449"/>
          </a:xfrm>
          <a:prstGeom prst="round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6" name="KSO_Shape"/>
          <p:cNvSpPr/>
          <p:nvPr>
            <p:custDataLst>
              <p:tags r:id="rId10"/>
            </p:custDataLst>
          </p:nvPr>
        </p:nvSpPr>
        <p:spPr bwMode="auto">
          <a:xfrm>
            <a:off x="3915111" y="3717103"/>
            <a:ext cx="163858" cy="195069"/>
          </a:xfrm>
          <a:custGeom>
            <a:avLst/>
            <a:gdLst>
              <a:gd name="T0" fmla="*/ 1531007 w 4340"/>
              <a:gd name="T1" fmla="*/ 12533 h 5168"/>
              <a:gd name="T2" fmla="*/ 1585594 w 4340"/>
              <a:gd name="T3" fmla="*/ 64139 h 5168"/>
              <a:gd name="T4" fmla="*/ 1600347 w 4340"/>
              <a:gd name="T5" fmla="*/ 1789255 h 5168"/>
              <a:gd name="T6" fmla="*/ 1572685 w 4340"/>
              <a:gd name="T7" fmla="*/ 1860398 h 5168"/>
              <a:gd name="T8" fmla="*/ 1508878 w 4340"/>
              <a:gd name="T9" fmla="*/ 1900945 h 5168"/>
              <a:gd name="T10" fmla="*/ 86306 w 4340"/>
              <a:gd name="T11" fmla="*/ 1899471 h 5168"/>
              <a:gd name="T12" fmla="*/ 24712 w 4340"/>
              <a:gd name="T13" fmla="*/ 1855606 h 5168"/>
              <a:gd name="T14" fmla="*/ 0 w 4340"/>
              <a:gd name="T15" fmla="*/ 1782989 h 5168"/>
              <a:gd name="T16" fmla="*/ 17704 w 4340"/>
              <a:gd name="T17" fmla="*/ 466297 h 5168"/>
              <a:gd name="T18" fmla="*/ 122451 w 4340"/>
              <a:gd name="T19" fmla="*/ 354239 h 5168"/>
              <a:gd name="T20" fmla="*/ 347068 w 4340"/>
              <a:gd name="T21" fmla="*/ 1539703 h 5168"/>
              <a:gd name="T22" fmla="*/ 433374 w 4340"/>
              <a:gd name="T23" fmla="*/ 1566980 h 5168"/>
              <a:gd name="T24" fmla="*/ 518573 w 4340"/>
              <a:gd name="T25" fmla="*/ 1537123 h 5168"/>
              <a:gd name="T26" fmla="*/ 535170 w 4340"/>
              <a:gd name="T27" fmla="*/ 1412531 h 5168"/>
              <a:gd name="T28" fmla="*/ 498287 w 4340"/>
              <a:gd name="T29" fmla="*/ 1348023 h 5168"/>
              <a:gd name="T30" fmla="*/ 527794 w 4340"/>
              <a:gd name="T31" fmla="*/ 1310056 h 5168"/>
              <a:gd name="T32" fmla="*/ 531113 w 4340"/>
              <a:gd name="T33" fmla="*/ 1199103 h 5168"/>
              <a:gd name="T34" fmla="*/ 496443 w 4340"/>
              <a:gd name="T35" fmla="*/ 1161504 h 5168"/>
              <a:gd name="T36" fmla="*/ 380262 w 4340"/>
              <a:gd name="T37" fmla="*/ 1155238 h 5168"/>
              <a:gd name="T38" fmla="*/ 332683 w 4340"/>
              <a:gd name="T39" fmla="*/ 1212005 h 5168"/>
              <a:gd name="T40" fmla="*/ 429685 w 4340"/>
              <a:gd name="T41" fmla="*/ 1209424 h 5168"/>
              <a:gd name="T42" fmla="*/ 445545 w 4340"/>
              <a:gd name="T43" fmla="*/ 1300472 h 5168"/>
              <a:gd name="T44" fmla="*/ 407187 w 4340"/>
              <a:gd name="T45" fmla="*/ 1364980 h 5168"/>
              <a:gd name="T46" fmla="*/ 443701 w 4340"/>
              <a:gd name="T47" fmla="*/ 1379356 h 5168"/>
              <a:gd name="T48" fmla="*/ 433005 w 4340"/>
              <a:gd name="T49" fmla="*/ 1503579 h 5168"/>
              <a:gd name="T50" fmla="*/ 330102 w 4340"/>
              <a:gd name="T51" fmla="*/ 1390783 h 5168"/>
              <a:gd name="T52" fmla="*/ 756836 w 4340"/>
              <a:gd name="T53" fmla="*/ 1273195 h 5168"/>
              <a:gd name="T54" fmla="*/ 736551 w 4340"/>
              <a:gd name="T55" fmla="*/ 1176986 h 5168"/>
              <a:gd name="T56" fmla="*/ 674587 w 4340"/>
              <a:gd name="T57" fmla="*/ 1148972 h 5168"/>
              <a:gd name="T58" fmla="*/ 575741 w 4340"/>
              <a:gd name="T59" fmla="*/ 1167771 h 5168"/>
              <a:gd name="T60" fmla="*/ 550292 w 4340"/>
              <a:gd name="T61" fmla="*/ 1227486 h 5168"/>
              <a:gd name="T62" fmla="*/ 650245 w 4340"/>
              <a:gd name="T63" fmla="*/ 1211267 h 5168"/>
              <a:gd name="T64" fmla="*/ 668317 w 4340"/>
              <a:gd name="T65" fmla="*/ 1252184 h 5168"/>
              <a:gd name="T66" fmla="*/ 1077348 w 4340"/>
              <a:gd name="T67" fmla="*/ 1359450 h 5168"/>
              <a:gd name="T68" fmla="*/ 981822 w 4340"/>
              <a:gd name="T69" fmla="*/ 1509845 h 5168"/>
              <a:gd name="T70" fmla="*/ 969281 w 4340"/>
              <a:gd name="T71" fmla="*/ 1209793 h 5168"/>
              <a:gd name="T72" fmla="*/ 994731 w 4340"/>
              <a:gd name="T73" fmla="*/ 1209793 h 5168"/>
              <a:gd name="T74" fmla="*/ 1058538 w 4340"/>
              <a:gd name="T75" fmla="*/ 1171088 h 5168"/>
              <a:gd name="T76" fmla="*/ 945676 w 4340"/>
              <a:gd name="T77" fmla="*/ 1150815 h 5168"/>
              <a:gd name="T78" fmla="*/ 886295 w 4340"/>
              <a:gd name="T79" fmla="*/ 1189151 h 5168"/>
              <a:gd name="T80" fmla="*/ 885926 w 4340"/>
              <a:gd name="T81" fmla="*/ 1531962 h 5168"/>
              <a:gd name="T82" fmla="*/ 935718 w 4340"/>
              <a:gd name="T83" fmla="*/ 1564769 h 5168"/>
              <a:gd name="T84" fmla="*/ 1034195 w 4340"/>
              <a:gd name="T85" fmla="*/ 1563663 h 5168"/>
              <a:gd name="T86" fmla="*/ 1273196 w 4340"/>
              <a:gd name="T87" fmla="*/ 1543389 h 5168"/>
              <a:gd name="T88" fmla="*/ 1298277 w 4340"/>
              <a:gd name="T89" fmla="*/ 1501367 h 5168"/>
              <a:gd name="T90" fmla="*/ 1282417 w 4340"/>
              <a:gd name="T91" fmla="*/ 1361294 h 5168"/>
              <a:gd name="T92" fmla="*/ 1272090 w 4340"/>
              <a:gd name="T93" fmla="*/ 1329593 h 5168"/>
              <a:gd name="T94" fmla="*/ 1297170 w 4340"/>
              <a:gd name="T95" fmla="*/ 1224906 h 5168"/>
              <a:gd name="T96" fmla="*/ 1275778 w 4340"/>
              <a:gd name="T97" fmla="*/ 1173669 h 5168"/>
              <a:gd name="T98" fmla="*/ 1096159 w 4340"/>
              <a:gd name="T99" fmla="*/ 1563663 h 5168"/>
              <a:gd name="T100" fmla="*/ 1197218 w 4340"/>
              <a:gd name="T101" fmla="*/ 1206107 h 5168"/>
              <a:gd name="T102" fmla="*/ 1210127 w 4340"/>
              <a:gd name="T103" fmla="*/ 1306001 h 5168"/>
              <a:gd name="T104" fmla="*/ 1203856 w 4340"/>
              <a:gd name="T105" fmla="*/ 1367191 h 5168"/>
              <a:gd name="T106" fmla="*/ 1207914 w 4340"/>
              <a:gd name="T107" fmla="*/ 1502104 h 5168"/>
              <a:gd name="T108" fmla="*/ 295432 w 4340"/>
              <a:gd name="T109" fmla="*/ 982358 h 5168"/>
              <a:gd name="T110" fmla="*/ 219453 w 4340"/>
              <a:gd name="T111" fmla="*/ 1038019 h 5168"/>
              <a:gd name="T112" fmla="*/ 239370 w 4340"/>
              <a:gd name="T113" fmla="*/ 1697470 h 5168"/>
              <a:gd name="T114" fmla="*/ 1338479 w 4340"/>
              <a:gd name="T115" fmla="*/ 1717007 h 5168"/>
              <a:gd name="T116" fmla="*/ 1394172 w 4340"/>
              <a:gd name="T117" fmla="*/ 1641441 h 5168"/>
              <a:gd name="T118" fmla="*/ 1352863 w 4340"/>
              <a:gd name="T119" fmla="*/ 991573 h 5168"/>
              <a:gd name="T120" fmla="*/ 576110 w 4340"/>
              <a:gd name="T121" fmla="*/ 67088 h 51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340" h="5168">
                <a:moveTo>
                  <a:pt x="332" y="961"/>
                </a:moveTo>
                <a:lnTo>
                  <a:pt x="1480" y="0"/>
                </a:lnTo>
                <a:lnTo>
                  <a:pt x="4009" y="0"/>
                </a:lnTo>
                <a:lnTo>
                  <a:pt x="4025" y="0"/>
                </a:lnTo>
                <a:lnTo>
                  <a:pt x="4042" y="3"/>
                </a:lnTo>
                <a:lnTo>
                  <a:pt x="4058" y="5"/>
                </a:lnTo>
                <a:lnTo>
                  <a:pt x="4075" y="7"/>
                </a:lnTo>
                <a:lnTo>
                  <a:pt x="4091" y="11"/>
                </a:lnTo>
                <a:lnTo>
                  <a:pt x="4106" y="15"/>
                </a:lnTo>
                <a:lnTo>
                  <a:pt x="4122" y="21"/>
                </a:lnTo>
                <a:lnTo>
                  <a:pt x="4137" y="26"/>
                </a:lnTo>
                <a:lnTo>
                  <a:pt x="4151" y="34"/>
                </a:lnTo>
                <a:lnTo>
                  <a:pt x="4166" y="40"/>
                </a:lnTo>
                <a:lnTo>
                  <a:pt x="4180" y="49"/>
                </a:lnTo>
                <a:lnTo>
                  <a:pt x="4193" y="57"/>
                </a:lnTo>
                <a:lnTo>
                  <a:pt x="4206" y="67"/>
                </a:lnTo>
                <a:lnTo>
                  <a:pt x="4219" y="77"/>
                </a:lnTo>
                <a:lnTo>
                  <a:pt x="4231" y="87"/>
                </a:lnTo>
                <a:lnTo>
                  <a:pt x="4242" y="98"/>
                </a:lnTo>
                <a:lnTo>
                  <a:pt x="4253" y="110"/>
                </a:lnTo>
                <a:lnTo>
                  <a:pt x="4264" y="122"/>
                </a:lnTo>
                <a:lnTo>
                  <a:pt x="4273" y="133"/>
                </a:lnTo>
                <a:lnTo>
                  <a:pt x="4283" y="147"/>
                </a:lnTo>
                <a:lnTo>
                  <a:pt x="4292" y="160"/>
                </a:lnTo>
                <a:lnTo>
                  <a:pt x="4299" y="174"/>
                </a:lnTo>
                <a:lnTo>
                  <a:pt x="4307" y="188"/>
                </a:lnTo>
                <a:lnTo>
                  <a:pt x="4313" y="203"/>
                </a:lnTo>
                <a:lnTo>
                  <a:pt x="4320" y="218"/>
                </a:lnTo>
                <a:lnTo>
                  <a:pt x="4325" y="233"/>
                </a:lnTo>
                <a:lnTo>
                  <a:pt x="4329" y="249"/>
                </a:lnTo>
                <a:lnTo>
                  <a:pt x="4332" y="265"/>
                </a:lnTo>
                <a:lnTo>
                  <a:pt x="4336" y="281"/>
                </a:lnTo>
                <a:lnTo>
                  <a:pt x="4338" y="298"/>
                </a:lnTo>
                <a:lnTo>
                  <a:pt x="4339" y="315"/>
                </a:lnTo>
                <a:lnTo>
                  <a:pt x="4340" y="332"/>
                </a:lnTo>
                <a:lnTo>
                  <a:pt x="4340" y="4837"/>
                </a:lnTo>
                <a:lnTo>
                  <a:pt x="4339" y="4854"/>
                </a:lnTo>
                <a:lnTo>
                  <a:pt x="4338" y="4870"/>
                </a:lnTo>
                <a:lnTo>
                  <a:pt x="4336" y="4887"/>
                </a:lnTo>
                <a:lnTo>
                  <a:pt x="4332" y="4903"/>
                </a:lnTo>
                <a:lnTo>
                  <a:pt x="4329" y="4919"/>
                </a:lnTo>
                <a:lnTo>
                  <a:pt x="4325" y="4934"/>
                </a:lnTo>
                <a:lnTo>
                  <a:pt x="4320" y="4950"/>
                </a:lnTo>
                <a:lnTo>
                  <a:pt x="4313" y="4965"/>
                </a:lnTo>
                <a:lnTo>
                  <a:pt x="4307" y="4979"/>
                </a:lnTo>
                <a:lnTo>
                  <a:pt x="4299" y="4994"/>
                </a:lnTo>
                <a:lnTo>
                  <a:pt x="4292" y="5008"/>
                </a:lnTo>
                <a:lnTo>
                  <a:pt x="4283" y="5021"/>
                </a:lnTo>
                <a:lnTo>
                  <a:pt x="4273" y="5034"/>
                </a:lnTo>
                <a:lnTo>
                  <a:pt x="4264" y="5047"/>
                </a:lnTo>
                <a:lnTo>
                  <a:pt x="4253" y="5058"/>
                </a:lnTo>
                <a:lnTo>
                  <a:pt x="4242" y="5070"/>
                </a:lnTo>
                <a:lnTo>
                  <a:pt x="4231" y="5081"/>
                </a:lnTo>
                <a:lnTo>
                  <a:pt x="4219" y="5092"/>
                </a:lnTo>
                <a:lnTo>
                  <a:pt x="4206" y="5101"/>
                </a:lnTo>
                <a:lnTo>
                  <a:pt x="4193" y="5111"/>
                </a:lnTo>
                <a:lnTo>
                  <a:pt x="4180" y="5120"/>
                </a:lnTo>
                <a:lnTo>
                  <a:pt x="4166" y="5127"/>
                </a:lnTo>
                <a:lnTo>
                  <a:pt x="4151" y="5135"/>
                </a:lnTo>
                <a:lnTo>
                  <a:pt x="4137" y="5141"/>
                </a:lnTo>
                <a:lnTo>
                  <a:pt x="4122" y="5147"/>
                </a:lnTo>
                <a:lnTo>
                  <a:pt x="4106" y="5153"/>
                </a:lnTo>
                <a:lnTo>
                  <a:pt x="4091" y="5157"/>
                </a:lnTo>
                <a:lnTo>
                  <a:pt x="4075" y="5160"/>
                </a:lnTo>
                <a:lnTo>
                  <a:pt x="4058" y="5164"/>
                </a:lnTo>
                <a:lnTo>
                  <a:pt x="4042" y="5166"/>
                </a:lnTo>
                <a:lnTo>
                  <a:pt x="4025" y="5167"/>
                </a:lnTo>
                <a:lnTo>
                  <a:pt x="4009" y="5168"/>
                </a:lnTo>
                <a:lnTo>
                  <a:pt x="332" y="5168"/>
                </a:lnTo>
                <a:lnTo>
                  <a:pt x="316" y="5167"/>
                </a:lnTo>
                <a:lnTo>
                  <a:pt x="299" y="5166"/>
                </a:lnTo>
                <a:lnTo>
                  <a:pt x="281" y="5164"/>
                </a:lnTo>
                <a:lnTo>
                  <a:pt x="265" y="5160"/>
                </a:lnTo>
                <a:lnTo>
                  <a:pt x="249" y="5157"/>
                </a:lnTo>
                <a:lnTo>
                  <a:pt x="234" y="5153"/>
                </a:lnTo>
                <a:lnTo>
                  <a:pt x="218" y="5147"/>
                </a:lnTo>
                <a:lnTo>
                  <a:pt x="203" y="5141"/>
                </a:lnTo>
                <a:lnTo>
                  <a:pt x="189" y="5135"/>
                </a:lnTo>
                <a:lnTo>
                  <a:pt x="174" y="5127"/>
                </a:lnTo>
                <a:lnTo>
                  <a:pt x="160" y="5120"/>
                </a:lnTo>
                <a:lnTo>
                  <a:pt x="147" y="5111"/>
                </a:lnTo>
                <a:lnTo>
                  <a:pt x="134" y="5101"/>
                </a:lnTo>
                <a:lnTo>
                  <a:pt x="122" y="5092"/>
                </a:lnTo>
                <a:lnTo>
                  <a:pt x="110" y="5081"/>
                </a:lnTo>
                <a:lnTo>
                  <a:pt x="98" y="5070"/>
                </a:lnTo>
                <a:lnTo>
                  <a:pt x="87" y="5058"/>
                </a:lnTo>
                <a:lnTo>
                  <a:pt x="77" y="5047"/>
                </a:lnTo>
                <a:lnTo>
                  <a:pt x="67" y="5034"/>
                </a:lnTo>
                <a:lnTo>
                  <a:pt x="57" y="5021"/>
                </a:lnTo>
                <a:lnTo>
                  <a:pt x="49" y="5008"/>
                </a:lnTo>
                <a:lnTo>
                  <a:pt x="41" y="4994"/>
                </a:lnTo>
                <a:lnTo>
                  <a:pt x="34" y="4979"/>
                </a:lnTo>
                <a:lnTo>
                  <a:pt x="27" y="4965"/>
                </a:lnTo>
                <a:lnTo>
                  <a:pt x="21" y="4950"/>
                </a:lnTo>
                <a:lnTo>
                  <a:pt x="16" y="4934"/>
                </a:lnTo>
                <a:lnTo>
                  <a:pt x="11" y="4919"/>
                </a:lnTo>
                <a:lnTo>
                  <a:pt x="8" y="4903"/>
                </a:lnTo>
                <a:lnTo>
                  <a:pt x="5" y="4887"/>
                </a:lnTo>
                <a:lnTo>
                  <a:pt x="3" y="4870"/>
                </a:lnTo>
                <a:lnTo>
                  <a:pt x="2" y="4854"/>
                </a:lnTo>
                <a:lnTo>
                  <a:pt x="0" y="4837"/>
                </a:lnTo>
                <a:lnTo>
                  <a:pt x="0" y="1552"/>
                </a:lnTo>
                <a:lnTo>
                  <a:pt x="2" y="1497"/>
                </a:lnTo>
                <a:lnTo>
                  <a:pt x="5" y="1446"/>
                </a:lnTo>
                <a:lnTo>
                  <a:pt x="7" y="1422"/>
                </a:lnTo>
                <a:lnTo>
                  <a:pt x="10" y="1399"/>
                </a:lnTo>
                <a:lnTo>
                  <a:pt x="13" y="1378"/>
                </a:lnTo>
                <a:lnTo>
                  <a:pt x="18" y="1358"/>
                </a:lnTo>
                <a:lnTo>
                  <a:pt x="23" y="1338"/>
                </a:lnTo>
                <a:lnTo>
                  <a:pt x="28" y="1319"/>
                </a:lnTo>
                <a:lnTo>
                  <a:pt x="34" y="1301"/>
                </a:lnTo>
                <a:lnTo>
                  <a:pt x="40" y="1283"/>
                </a:lnTo>
                <a:lnTo>
                  <a:pt x="48" y="1265"/>
                </a:lnTo>
                <a:lnTo>
                  <a:pt x="56" y="1249"/>
                </a:lnTo>
                <a:lnTo>
                  <a:pt x="65" y="1233"/>
                </a:lnTo>
                <a:lnTo>
                  <a:pt x="73" y="1217"/>
                </a:lnTo>
                <a:lnTo>
                  <a:pt x="84" y="1202"/>
                </a:lnTo>
                <a:lnTo>
                  <a:pt x="95" y="1187"/>
                </a:lnTo>
                <a:lnTo>
                  <a:pt x="107" y="1171"/>
                </a:lnTo>
                <a:lnTo>
                  <a:pt x="118" y="1157"/>
                </a:lnTo>
                <a:lnTo>
                  <a:pt x="146" y="1127"/>
                </a:lnTo>
                <a:lnTo>
                  <a:pt x="176" y="1096"/>
                </a:lnTo>
                <a:lnTo>
                  <a:pt x="210" y="1065"/>
                </a:lnTo>
                <a:lnTo>
                  <a:pt x="247" y="1033"/>
                </a:lnTo>
                <a:lnTo>
                  <a:pt x="332" y="961"/>
                </a:lnTo>
                <a:close/>
                <a:moveTo>
                  <a:pt x="895" y="3773"/>
                </a:moveTo>
                <a:lnTo>
                  <a:pt x="895" y="4040"/>
                </a:lnTo>
                <a:lnTo>
                  <a:pt x="896" y="4066"/>
                </a:lnTo>
                <a:lnTo>
                  <a:pt x="899" y="4089"/>
                </a:lnTo>
                <a:lnTo>
                  <a:pt x="904" y="4112"/>
                </a:lnTo>
                <a:lnTo>
                  <a:pt x="908" y="4123"/>
                </a:lnTo>
                <a:lnTo>
                  <a:pt x="913" y="4132"/>
                </a:lnTo>
                <a:lnTo>
                  <a:pt x="917" y="4142"/>
                </a:lnTo>
                <a:lnTo>
                  <a:pt x="922" y="4151"/>
                </a:lnTo>
                <a:lnTo>
                  <a:pt x="928" y="4160"/>
                </a:lnTo>
                <a:lnTo>
                  <a:pt x="934" y="4169"/>
                </a:lnTo>
                <a:lnTo>
                  <a:pt x="941" y="4177"/>
                </a:lnTo>
                <a:lnTo>
                  <a:pt x="948" y="4185"/>
                </a:lnTo>
                <a:lnTo>
                  <a:pt x="957" y="4192"/>
                </a:lnTo>
                <a:lnTo>
                  <a:pt x="965" y="4199"/>
                </a:lnTo>
                <a:lnTo>
                  <a:pt x="974" y="4205"/>
                </a:lnTo>
                <a:lnTo>
                  <a:pt x="984" y="4210"/>
                </a:lnTo>
                <a:lnTo>
                  <a:pt x="1004" y="4222"/>
                </a:lnTo>
                <a:lnTo>
                  <a:pt x="1027" y="4231"/>
                </a:lnTo>
                <a:lnTo>
                  <a:pt x="1052" y="4238"/>
                </a:lnTo>
                <a:lnTo>
                  <a:pt x="1080" y="4244"/>
                </a:lnTo>
                <a:lnTo>
                  <a:pt x="1110" y="4248"/>
                </a:lnTo>
                <a:lnTo>
                  <a:pt x="1141" y="4251"/>
                </a:lnTo>
                <a:lnTo>
                  <a:pt x="1175" y="4251"/>
                </a:lnTo>
                <a:lnTo>
                  <a:pt x="1209" y="4251"/>
                </a:lnTo>
                <a:lnTo>
                  <a:pt x="1240" y="4248"/>
                </a:lnTo>
                <a:lnTo>
                  <a:pt x="1269" y="4244"/>
                </a:lnTo>
                <a:lnTo>
                  <a:pt x="1297" y="4237"/>
                </a:lnTo>
                <a:lnTo>
                  <a:pt x="1321" y="4229"/>
                </a:lnTo>
                <a:lnTo>
                  <a:pt x="1344" y="4219"/>
                </a:lnTo>
                <a:lnTo>
                  <a:pt x="1354" y="4214"/>
                </a:lnTo>
                <a:lnTo>
                  <a:pt x="1364" y="4207"/>
                </a:lnTo>
                <a:lnTo>
                  <a:pt x="1374" y="4201"/>
                </a:lnTo>
                <a:lnTo>
                  <a:pt x="1382" y="4193"/>
                </a:lnTo>
                <a:lnTo>
                  <a:pt x="1391" y="4186"/>
                </a:lnTo>
                <a:lnTo>
                  <a:pt x="1398" y="4178"/>
                </a:lnTo>
                <a:lnTo>
                  <a:pt x="1406" y="4170"/>
                </a:lnTo>
                <a:lnTo>
                  <a:pt x="1412" y="4161"/>
                </a:lnTo>
                <a:lnTo>
                  <a:pt x="1419" y="4151"/>
                </a:lnTo>
                <a:lnTo>
                  <a:pt x="1425" y="4142"/>
                </a:lnTo>
                <a:lnTo>
                  <a:pt x="1429" y="4131"/>
                </a:lnTo>
                <a:lnTo>
                  <a:pt x="1435" y="4120"/>
                </a:lnTo>
                <a:lnTo>
                  <a:pt x="1438" y="4110"/>
                </a:lnTo>
                <a:lnTo>
                  <a:pt x="1442" y="4098"/>
                </a:lnTo>
                <a:lnTo>
                  <a:pt x="1448" y="4073"/>
                </a:lnTo>
                <a:lnTo>
                  <a:pt x="1451" y="4046"/>
                </a:lnTo>
                <a:lnTo>
                  <a:pt x="1452" y="4019"/>
                </a:lnTo>
                <a:lnTo>
                  <a:pt x="1452" y="3852"/>
                </a:lnTo>
                <a:lnTo>
                  <a:pt x="1451" y="3832"/>
                </a:lnTo>
                <a:lnTo>
                  <a:pt x="1450" y="3813"/>
                </a:lnTo>
                <a:lnTo>
                  <a:pt x="1447" y="3794"/>
                </a:lnTo>
                <a:lnTo>
                  <a:pt x="1443" y="3776"/>
                </a:lnTo>
                <a:lnTo>
                  <a:pt x="1439" y="3760"/>
                </a:lnTo>
                <a:lnTo>
                  <a:pt x="1434" y="3744"/>
                </a:lnTo>
                <a:lnTo>
                  <a:pt x="1426" y="3730"/>
                </a:lnTo>
                <a:lnTo>
                  <a:pt x="1419" y="3716"/>
                </a:lnTo>
                <a:lnTo>
                  <a:pt x="1410" y="3704"/>
                </a:lnTo>
                <a:lnTo>
                  <a:pt x="1401" y="3693"/>
                </a:lnTo>
                <a:lnTo>
                  <a:pt x="1390" y="3682"/>
                </a:lnTo>
                <a:lnTo>
                  <a:pt x="1378" y="3673"/>
                </a:lnTo>
                <a:lnTo>
                  <a:pt x="1365" y="3665"/>
                </a:lnTo>
                <a:lnTo>
                  <a:pt x="1351" y="3657"/>
                </a:lnTo>
                <a:lnTo>
                  <a:pt x="1336" y="3651"/>
                </a:lnTo>
                <a:lnTo>
                  <a:pt x="1321" y="3645"/>
                </a:lnTo>
                <a:lnTo>
                  <a:pt x="1336" y="3640"/>
                </a:lnTo>
                <a:lnTo>
                  <a:pt x="1351" y="3633"/>
                </a:lnTo>
                <a:lnTo>
                  <a:pt x="1364" y="3625"/>
                </a:lnTo>
                <a:lnTo>
                  <a:pt x="1377" y="3618"/>
                </a:lnTo>
                <a:lnTo>
                  <a:pt x="1388" y="3608"/>
                </a:lnTo>
                <a:lnTo>
                  <a:pt x="1398" y="3599"/>
                </a:lnTo>
                <a:lnTo>
                  <a:pt x="1408" y="3589"/>
                </a:lnTo>
                <a:lnTo>
                  <a:pt x="1417" y="3578"/>
                </a:lnTo>
                <a:lnTo>
                  <a:pt x="1424" y="3566"/>
                </a:lnTo>
                <a:lnTo>
                  <a:pt x="1431" y="3554"/>
                </a:lnTo>
                <a:lnTo>
                  <a:pt x="1436" y="3540"/>
                </a:lnTo>
                <a:lnTo>
                  <a:pt x="1440" y="3528"/>
                </a:lnTo>
                <a:lnTo>
                  <a:pt x="1444" y="3513"/>
                </a:lnTo>
                <a:lnTo>
                  <a:pt x="1447" y="3498"/>
                </a:lnTo>
                <a:lnTo>
                  <a:pt x="1448" y="3483"/>
                </a:lnTo>
                <a:lnTo>
                  <a:pt x="1449" y="3465"/>
                </a:lnTo>
                <a:lnTo>
                  <a:pt x="1449" y="3312"/>
                </a:lnTo>
                <a:lnTo>
                  <a:pt x="1449" y="3300"/>
                </a:lnTo>
                <a:lnTo>
                  <a:pt x="1448" y="3287"/>
                </a:lnTo>
                <a:lnTo>
                  <a:pt x="1446" y="3276"/>
                </a:lnTo>
                <a:lnTo>
                  <a:pt x="1443" y="3265"/>
                </a:lnTo>
                <a:lnTo>
                  <a:pt x="1440" y="3253"/>
                </a:lnTo>
                <a:lnTo>
                  <a:pt x="1437" y="3243"/>
                </a:lnTo>
                <a:lnTo>
                  <a:pt x="1433" y="3233"/>
                </a:lnTo>
                <a:lnTo>
                  <a:pt x="1428" y="3223"/>
                </a:lnTo>
                <a:lnTo>
                  <a:pt x="1423" y="3214"/>
                </a:lnTo>
                <a:lnTo>
                  <a:pt x="1417" y="3206"/>
                </a:lnTo>
                <a:lnTo>
                  <a:pt x="1410" y="3197"/>
                </a:lnTo>
                <a:lnTo>
                  <a:pt x="1403" y="3189"/>
                </a:lnTo>
                <a:lnTo>
                  <a:pt x="1394" y="3181"/>
                </a:lnTo>
                <a:lnTo>
                  <a:pt x="1386" y="3175"/>
                </a:lnTo>
                <a:lnTo>
                  <a:pt x="1377" y="3168"/>
                </a:lnTo>
                <a:lnTo>
                  <a:pt x="1366" y="3162"/>
                </a:lnTo>
                <a:lnTo>
                  <a:pt x="1346" y="3151"/>
                </a:lnTo>
                <a:lnTo>
                  <a:pt x="1324" y="3142"/>
                </a:lnTo>
                <a:lnTo>
                  <a:pt x="1302" y="3133"/>
                </a:lnTo>
                <a:lnTo>
                  <a:pt x="1278" y="3127"/>
                </a:lnTo>
                <a:lnTo>
                  <a:pt x="1254" y="3121"/>
                </a:lnTo>
                <a:lnTo>
                  <a:pt x="1228" y="3118"/>
                </a:lnTo>
                <a:lnTo>
                  <a:pt x="1202" y="3116"/>
                </a:lnTo>
                <a:lnTo>
                  <a:pt x="1175" y="3115"/>
                </a:lnTo>
                <a:lnTo>
                  <a:pt x="1142" y="3116"/>
                </a:lnTo>
                <a:lnTo>
                  <a:pt x="1111" y="3118"/>
                </a:lnTo>
                <a:lnTo>
                  <a:pt x="1082" y="3121"/>
                </a:lnTo>
                <a:lnTo>
                  <a:pt x="1055" y="3127"/>
                </a:lnTo>
                <a:lnTo>
                  <a:pt x="1031" y="3134"/>
                </a:lnTo>
                <a:lnTo>
                  <a:pt x="1008" y="3143"/>
                </a:lnTo>
                <a:lnTo>
                  <a:pt x="988" y="3152"/>
                </a:lnTo>
                <a:lnTo>
                  <a:pt x="970" y="3164"/>
                </a:lnTo>
                <a:lnTo>
                  <a:pt x="953" y="3177"/>
                </a:lnTo>
                <a:lnTo>
                  <a:pt x="946" y="3184"/>
                </a:lnTo>
                <a:lnTo>
                  <a:pt x="940" y="3192"/>
                </a:lnTo>
                <a:lnTo>
                  <a:pt x="933" y="3199"/>
                </a:lnTo>
                <a:lnTo>
                  <a:pt x="928" y="3208"/>
                </a:lnTo>
                <a:lnTo>
                  <a:pt x="922" y="3217"/>
                </a:lnTo>
                <a:lnTo>
                  <a:pt x="918" y="3226"/>
                </a:lnTo>
                <a:lnTo>
                  <a:pt x="911" y="3246"/>
                </a:lnTo>
                <a:lnTo>
                  <a:pt x="905" y="3266"/>
                </a:lnTo>
                <a:lnTo>
                  <a:pt x="902" y="3288"/>
                </a:lnTo>
                <a:lnTo>
                  <a:pt x="901" y="3312"/>
                </a:lnTo>
                <a:lnTo>
                  <a:pt x="901" y="3520"/>
                </a:lnTo>
                <a:lnTo>
                  <a:pt x="1119" y="3520"/>
                </a:lnTo>
                <a:lnTo>
                  <a:pt x="1119" y="3314"/>
                </a:lnTo>
                <a:lnTo>
                  <a:pt x="1120" y="3306"/>
                </a:lnTo>
                <a:lnTo>
                  <a:pt x="1122" y="3299"/>
                </a:lnTo>
                <a:lnTo>
                  <a:pt x="1125" y="3294"/>
                </a:lnTo>
                <a:lnTo>
                  <a:pt x="1130" y="3288"/>
                </a:lnTo>
                <a:lnTo>
                  <a:pt x="1137" y="3285"/>
                </a:lnTo>
                <a:lnTo>
                  <a:pt x="1144" y="3283"/>
                </a:lnTo>
                <a:lnTo>
                  <a:pt x="1154" y="3281"/>
                </a:lnTo>
                <a:lnTo>
                  <a:pt x="1165" y="3281"/>
                </a:lnTo>
                <a:lnTo>
                  <a:pt x="1174" y="3281"/>
                </a:lnTo>
                <a:lnTo>
                  <a:pt x="1184" y="3283"/>
                </a:lnTo>
                <a:lnTo>
                  <a:pt x="1191" y="3285"/>
                </a:lnTo>
                <a:lnTo>
                  <a:pt x="1198" y="3288"/>
                </a:lnTo>
                <a:lnTo>
                  <a:pt x="1202" y="3294"/>
                </a:lnTo>
                <a:lnTo>
                  <a:pt x="1205" y="3299"/>
                </a:lnTo>
                <a:lnTo>
                  <a:pt x="1208" y="3306"/>
                </a:lnTo>
                <a:lnTo>
                  <a:pt x="1209" y="3314"/>
                </a:lnTo>
                <a:lnTo>
                  <a:pt x="1209" y="3511"/>
                </a:lnTo>
                <a:lnTo>
                  <a:pt x="1209" y="3520"/>
                </a:lnTo>
                <a:lnTo>
                  <a:pt x="1208" y="3528"/>
                </a:lnTo>
                <a:lnTo>
                  <a:pt x="1205" y="3534"/>
                </a:lnTo>
                <a:lnTo>
                  <a:pt x="1202" y="3540"/>
                </a:lnTo>
                <a:lnTo>
                  <a:pt x="1198" y="3546"/>
                </a:lnTo>
                <a:lnTo>
                  <a:pt x="1194" y="3551"/>
                </a:lnTo>
                <a:lnTo>
                  <a:pt x="1188" y="3556"/>
                </a:lnTo>
                <a:lnTo>
                  <a:pt x="1182" y="3561"/>
                </a:lnTo>
                <a:lnTo>
                  <a:pt x="1175" y="3565"/>
                </a:lnTo>
                <a:lnTo>
                  <a:pt x="1168" y="3568"/>
                </a:lnTo>
                <a:lnTo>
                  <a:pt x="1159" y="3570"/>
                </a:lnTo>
                <a:lnTo>
                  <a:pt x="1150" y="3574"/>
                </a:lnTo>
                <a:lnTo>
                  <a:pt x="1128" y="3576"/>
                </a:lnTo>
                <a:lnTo>
                  <a:pt x="1104" y="3577"/>
                </a:lnTo>
                <a:lnTo>
                  <a:pt x="1104" y="3703"/>
                </a:lnTo>
                <a:lnTo>
                  <a:pt x="1131" y="3704"/>
                </a:lnTo>
                <a:lnTo>
                  <a:pt x="1143" y="3706"/>
                </a:lnTo>
                <a:lnTo>
                  <a:pt x="1155" y="3708"/>
                </a:lnTo>
                <a:lnTo>
                  <a:pt x="1165" y="3710"/>
                </a:lnTo>
                <a:lnTo>
                  <a:pt x="1173" y="3712"/>
                </a:lnTo>
                <a:lnTo>
                  <a:pt x="1181" y="3715"/>
                </a:lnTo>
                <a:lnTo>
                  <a:pt x="1186" y="3719"/>
                </a:lnTo>
                <a:lnTo>
                  <a:pt x="1191" y="3724"/>
                </a:lnTo>
                <a:lnTo>
                  <a:pt x="1196" y="3729"/>
                </a:lnTo>
                <a:lnTo>
                  <a:pt x="1200" y="3736"/>
                </a:lnTo>
                <a:lnTo>
                  <a:pt x="1203" y="3742"/>
                </a:lnTo>
                <a:lnTo>
                  <a:pt x="1205" y="3751"/>
                </a:lnTo>
                <a:lnTo>
                  <a:pt x="1208" y="3759"/>
                </a:lnTo>
                <a:lnTo>
                  <a:pt x="1209" y="3769"/>
                </a:lnTo>
                <a:lnTo>
                  <a:pt x="1209" y="3779"/>
                </a:lnTo>
                <a:lnTo>
                  <a:pt x="1209" y="4038"/>
                </a:lnTo>
                <a:lnTo>
                  <a:pt x="1208" y="4047"/>
                </a:lnTo>
                <a:lnTo>
                  <a:pt x="1205" y="4056"/>
                </a:lnTo>
                <a:lnTo>
                  <a:pt x="1202" y="4064"/>
                </a:lnTo>
                <a:lnTo>
                  <a:pt x="1198" y="4069"/>
                </a:lnTo>
                <a:lnTo>
                  <a:pt x="1191" y="4074"/>
                </a:lnTo>
                <a:lnTo>
                  <a:pt x="1184" y="4078"/>
                </a:lnTo>
                <a:lnTo>
                  <a:pt x="1174" y="4079"/>
                </a:lnTo>
                <a:lnTo>
                  <a:pt x="1165" y="4080"/>
                </a:lnTo>
                <a:lnTo>
                  <a:pt x="1154" y="4079"/>
                </a:lnTo>
                <a:lnTo>
                  <a:pt x="1145" y="4078"/>
                </a:lnTo>
                <a:lnTo>
                  <a:pt x="1137" y="4074"/>
                </a:lnTo>
                <a:lnTo>
                  <a:pt x="1131" y="4069"/>
                </a:lnTo>
                <a:lnTo>
                  <a:pt x="1126" y="4064"/>
                </a:lnTo>
                <a:lnTo>
                  <a:pt x="1123" y="4056"/>
                </a:lnTo>
                <a:lnTo>
                  <a:pt x="1121" y="4047"/>
                </a:lnTo>
                <a:lnTo>
                  <a:pt x="1120" y="4038"/>
                </a:lnTo>
                <a:lnTo>
                  <a:pt x="1120" y="3773"/>
                </a:lnTo>
                <a:lnTo>
                  <a:pt x="895" y="3773"/>
                </a:lnTo>
                <a:close/>
                <a:moveTo>
                  <a:pt x="2052" y="4242"/>
                </a:moveTo>
                <a:lnTo>
                  <a:pt x="2052" y="4098"/>
                </a:lnTo>
                <a:lnTo>
                  <a:pt x="1752" y="4098"/>
                </a:lnTo>
                <a:lnTo>
                  <a:pt x="2028" y="3570"/>
                </a:lnTo>
                <a:lnTo>
                  <a:pt x="2033" y="3559"/>
                </a:lnTo>
                <a:lnTo>
                  <a:pt x="2038" y="3546"/>
                </a:lnTo>
                <a:lnTo>
                  <a:pt x="2043" y="3532"/>
                </a:lnTo>
                <a:lnTo>
                  <a:pt x="2046" y="3518"/>
                </a:lnTo>
                <a:lnTo>
                  <a:pt x="2049" y="3503"/>
                </a:lnTo>
                <a:lnTo>
                  <a:pt x="2050" y="3487"/>
                </a:lnTo>
                <a:lnTo>
                  <a:pt x="2051" y="3471"/>
                </a:lnTo>
                <a:lnTo>
                  <a:pt x="2052" y="3454"/>
                </a:lnTo>
                <a:lnTo>
                  <a:pt x="2051" y="3410"/>
                </a:lnTo>
                <a:lnTo>
                  <a:pt x="2049" y="3369"/>
                </a:lnTo>
                <a:lnTo>
                  <a:pt x="2044" y="3332"/>
                </a:lnTo>
                <a:lnTo>
                  <a:pt x="2038" y="3298"/>
                </a:lnTo>
                <a:lnTo>
                  <a:pt x="2030" y="3267"/>
                </a:lnTo>
                <a:lnTo>
                  <a:pt x="2025" y="3253"/>
                </a:lnTo>
                <a:lnTo>
                  <a:pt x="2021" y="3239"/>
                </a:lnTo>
                <a:lnTo>
                  <a:pt x="2015" y="3226"/>
                </a:lnTo>
                <a:lnTo>
                  <a:pt x="2009" y="3214"/>
                </a:lnTo>
                <a:lnTo>
                  <a:pt x="2003" y="3204"/>
                </a:lnTo>
                <a:lnTo>
                  <a:pt x="1997" y="3193"/>
                </a:lnTo>
                <a:lnTo>
                  <a:pt x="1989" y="3184"/>
                </a:lnTo>
                <a:lnTo>
                  <a:pt x="1980" y="3175"/>
                </a:lnTo>
                <a:lnTo>
                  <a:pt x="1971" y="3166"/>
                </a:lnTo>
                <a:lnTo>
                  <a:pt x="1961" y="3159"/>
                </a:lnTo>
                <a:lnTo>
                  <a:pt x="1950" y="3152"/>
                </a:lnTo>
                <a:lnTo>
                  <a:pt x="1939" y="3146"/>
                </a:lnTo>
                <a:lnTo>
                  <a:pt x="1926" y="3139"/>
                </a:lnTo>
                <a:lnTo>
                  <a:pt x="1912" y="3134"/>
                </a:lnTo>
                <a:lnTo>
                  <a:pt x="1897" y="3130"/>
                </a:lnTo>
                <a:lnTo>
                  <a:pt x="1882" y="3126"/>
                </a:lnTo>
                <a:lnTo>
                  <a:pt x="1865" y="3122"/>
                </a:lnTo>
                <a:lnTo>
                  <a:pt x="1848" y="3119"/>
                </a:lnTo>
                <a:lnTo>
                  <a:pt x="1829" y="3117"/>
                </a:lnTo>
                <a:lnTo>
                  <a:pt x="1810" y="3116"/>
                </a:lnTo>
                <a:lnTo>
                  <a:pt x="1791" y="3115"/>
                </a:lnTo>
                <a:lnTo>
                  <a:pt x="1769" y="3115"/>
                </a:lnTo>
                <a:lnTo>
                  <a:pt x="1736" y="3116"/>
                </a:lnTo>
                <a:lnTo>
                  <a:pt x="1704" y="3118"/>
                </a:lnTo>
                <a:lnTo>
                  <a:pt x="1675" y="3122"/>
                </a:lnTo>
                <a:lnTo>
                  <a:pt x="1648" y="3128"/>
                </a:lnTo>
                <a:lnTo>
                  <a:pt x="1623" y="3135"/>
                </a:lnTo>
                <a:lnTo>
                  <a:pt x="1600" y="3145"/>
                </a:lnTo>
                <a:lnTo>
                  <a:pt x="1580" y="3156"/>
                </a:lnTo>
                <a:lnTo>
                  <a:pt x="1570" y="3162"/>
                </a:lnTo>
                <a:lnTo>
                  <a:pt x="1561" y="3168"/>
                </a:lnTo>
                <a:lnTo>
                  <a:pt x="1553" y="3176"/>
                </a:lnTo>
                <a:lnTo>
                  <a:pt x="1545" y="3182"/>
                </a:lnTo>
                <a:lnTo>
                  <a:pt x="1538" y="3191"/>
                </a:lnTo>
                <a:lnTo>
                  <a:pt x="1531" y="3198"/>
                </a:lnTo>
                <a:lnTo>
                  <a:pt x="1525" y="3207"/>
                </a:lnTo>
                <a:lnTo>
                  <a:pt x="1519" y="3217"/>
                </a:lnTo>
                <a:lnTo>
                  <a:pt x="1514" y="3226"/>
                </a:lnTo>
                <a:lnTo>
                  <a:pt x="1510" y="3236"/>
                </a:lnTo>
                <a:lnTo>
                  <a:pt x="1506" y="3246"/>
                </a:lnTo>
                <a:lnTo>
                  <a:pt x="1502" y="3257"/>
                </a:lnTo>
                <a:lnTo>
                  <a:pt x="1496" y="3280"/>
                </a:lnTo>
                <a:lnTo>
                  <a:pt x="1493" y="3303"/>
                </a:lnTo>
                <a:lnTo>
                  <a:pt x="1492" y="3330"/>
                </a:lnTo>
                <a:lnTo>
                  <a:pt x="1492" y="3525"/>
                </a:lnTo>
                <a:lnTo>
                  <a:pt x="1711" y="3525"/>
                </a:lnTo>
                <a:lnTo>
                  <a:pt x="1711" y="3333"/>
                </a:lnTo>
                <a:lnTo>
                  <a:pt x="1712" y="3323"/>
                </a:lnTo>
                <a:lnTo>
                  <a:pt x="1715" y="3313"/>
                </a:lnTo>
                <a:lnTo>
                  <a:pt x="1719" y="3305"/>
                </a:lnTo>
                <a:lnTo>
                  <a:pt x="1724" y="3298"/>
                </a:lnTo>
                <a:lnTo>
                  <a:pt x="1732" y="3293"/>
                </a:lnTo>
                <a:lnTo>
                  <a:pt x="1740" y="3290"/>
                </a:lnTo>
                <a:lnTo>
                  <a:pt x="1751" y="3287"/>
                </a:lnTo>
                <a:lnTo>
                  <a:pt x="1763" y="3286"/>
                </a:lnTo>
                <a:lnTo>
                  <a:pt x="1775" y="3287"/>
                </a:lnTo>
                <a:lnTo>
                  <a:pt x="1780" y="3290"/>
                </a:lnTo>
                <a:lnTo>
                  <a:pt x="1785" y="3292"/>
                </a:lnTo>
                <a:lnTo>
                  <a:pt x="1790" y="3294"/>
                </a:lnTo>
                <a:lnTo>
                  <a:pt x="1794" y="3297"/>
                </a:lnTo>
                <a:lnTo>
                  <a:pt x="1797" y="3301"/>
                </a:lnTo>
                <a:lnTo>
                  <a:pt x="1800" y="3306"/>
                </a:lnTo>
                <a:lnTo>
                  <a:pt x="1806" y="3316"/>
                </a:lnTo>
                <a:lnTo>
                  <a:pt x="1810" y="3329"/>
                </a:lnTo>
                <a:lnTo>
                  <a:pt x="1812" y="3344"/>
                </a:lnTo>
                <a:lnTo>
                  <a:pt x="1813" y="3361"/>
                </a:lnTo>
                <a:lnTo>
                  <a:pt x="1812" y="3397"/>
                </a:lnTo>
                <a:lnTo>
                  <a:pt x="1810" y="3429"/>
                </a:lnTo>
                <a:lnTo>
                  <a:pt x="1807" y="3460"/>
                </a:lnTo>
                <a:lnTo>
                  <a:pt x="1801" y="3490"/>
                </a:lnTo>
                <a:lnTo>
                  <a:pt x="1795" y="3517"/>
                </a:lnTo>
                <a:lnTo>
                  <a:pt x="1787" y="3543"/>
                </a:lnTo>
                <a:lnTo>
                  <a:pt x="1778" y="3566"/>
                </a:lnTo>
                <a:lnTo>
                  <a:pt x="1768" y="3588"/>
                </a:lnTo>
                <a:lnTo>
                  <a:pt x="1492" y="4094"/>
                </a:lnTo>
                <a:lnTo>
                  <a:pt x="1492" y="4242"/>
                </a:lnTo>
                <a:lnTo>
                  <a:pt x="2052" y="4242"/>
                </a:lnTo>
                <a:close/>
                <a:moveTo>
                  <a:pt x="2921" y="4242"/>
                </a:moveTo>
                <a:lnTo>
                  <a:pt x="2921" y="3688"/>
                </a:lnTo>
                <a:lnTo>
                  <a:pt x="2648" y="3688"/>
                </a:lnTo>
                <a:lnTo>
                  <a:pt x="2648" y="3860"/>
                </a:lnTo>
                <a:lnTo>
                  <a:pt x="2699" y="3860"/>
                </a:lnTo>
                <a:lnTo>
                  <a:pt x="2699" y="4069"/>
                </a:lnTo>
                <a:lnTo>
                  <a:pt x="2699" y="4075"/>
                </a:lnTo>
                <a:lnTo>
                  <a:pt x="2697" y="4081"/>
                </a:lnTo>
                <a:lnTo>
                  <a:pt x="2693" y="4085"/>
                </a:lnTo>
                <a:lnTo>
                  <a:pt x="2690" y="4089"/>
                </a:lnTo>
                <a:lnTo>
                  <a:pt x="2685" y="4093"/>
                </a:lnTo>
                <a:lnTo>
                  <a:pt x="2678" y="4095"/>
                </a:lnTo>
                <a:lnTo>
                  <a:pt x="2671" y="4096"/>
                </a:lnTo>
                <a:lnTo>
                  <a:pt x="2662" y="4096"/>
                </a:lnTo>
                <a:lnTo>
                  <a:pt x="2654" y="4096"/>
                </a:lnTo>
                <a:lnTo>
                  <a:pt x="2646" y="4095"/>
                </a:lnTo>
                <a:lnTo>
                  <a:pt x="2640" y="4093"/>
                </a:lnTo>
                <a:lnTo>
                  <a:pt x="2635" y="4089"/>
                </a:lnTo>
                <a:lnTo>
                  <a:pt x="2631" y="4085"/>
                </a:lnTo>
                <a:lnTo>
                  <a:pt x="2628" y="4081"/>
                </a:lnTo>
                <a:lnTo>
                  <a:pt x="2627" y="4075"/>
                </a:lnTo>
                <a:lnTo>
                  <a:pt x="2626" y="4069"/>
                </a:lnTo>
                <a:lnTo>
                  <a:pt x="2626" y="3294"/>
                </a:lnTo>
                <a:lnTo>
                  <a:pt x="2627" y="3287"/>
                </a:lnTo>
                <a:lnTo>
                  <a:pt x="2628" y="3282"/>
                </a:lnTo>
                <a:lnTo>
                  <a:pt x="2631" y="3277"/>
                </a:lnTo>
                <a:lnTo>
                  <a:pt x="2635" y="3273"/>
                </a:lnTo>
                <a:lnTo>
                  <a:pt x="2640" y="3270"/>
                </a:lnTo>
                <a:lnTo>
                  <a:pt x="2646" y="3268"/>
                </a:lnTo>
                <a:lnTo>
                  <a:pt x="2654" y="3267"/>
                </a:lnTo>
                <a:lnTo>
                  <a:pt x="2662" y="3266"/>
                </a:lnTo>
                <a:lnTo>
                  <a:pt x="2671" y="3267"/>
                </a:lnTo>
                <a:lnTo>
                  <a:pt x="2678" y="3268"/>
                </a:lnTo>
                <a:lnTo>
                  <a:pt x="2685" y="3270"/>
                </a:lnTo>
                <a:lnTo>
                  <a:pt x="2690" y="3273"/>
                </a:lnTo>
                <a:lnTo>
                  <a:pt x="2693" y="3277"/>
                </a:lnTo>
                <a:lnTo>
                  <a:pt x="2697" y="3282"/>
                </a:lnTo>
                <a:lnTo>
                  <a:pt x="2699" y="3287"/>
                </a:lnTo>
                <a:lnTo>
                  <a:pt x="2699" y="3294"/>
                </a:lnTo>
                <a:lnTo>
                  <a:pt x="2699" y="3520"/>
                </a:lnTo>
                <a:lnTo>
                  <a:pt x="2921" y="3520"/>
                </a:lnTo>
                <a:lnTo>
                  <a:pt x="2921" y="3312"/>
                </a:lnTo>
                <a:lnTo>
                  <a:pt x="2920" y="3288"/>
                </a:lnTo>
                <a:lnTo>
                  <a:pt x="2916" y="3266"/>
                </a:lnTo>
                <a:lnTo>
                  <a:pt x="2912" y="3246"/>
                </a:lnTo>
                <a:lnTo>
                  <a:pt x="2904" y="3226"/>
                </a:lnTo>
                <a:lnTo>
                  <a:pt x="2895" y="3208"/>
                </a:lnTo>
                <a:lnTo>
                  <a:pt x="2884" y="3192"/>
                </a:lnTo>
                <a:lnTo>
                  <a:pt x="2870" y="3177"/>
                </a:lnTo>
                <a:lnTo>
                  <a:pt x="2855" y="3164"/>
                </a:lnTo>
                <a:lnTo>
                  <a:pt x="2838" y="3152"/>
                </a:lnTo>
                <a:lnTo>
                  <a:pt x="2818" y="3143"/>
                </a:lnTo>
                <a:lnTo>
                  <a:pt x="2796" y="3134"/>
                </a:lnTo>
                <a:lnTo>
                  <a:pt x="2773" y="3127"/>
                </a:lnTo>
                <a:lnTo>
                  <a:pt x="2747" y="3121"/>
                </a:lnTo>
                <a:lnTo>
                  <a:pt x="2719" y="3118"/>
                </a:lnTo>
                <a:lnTo>
                  <a:pt x="2690" y="3116"/>
                </a:lnTo>
                <a:lnTo>
                  <a:pt x="2658" y="3115"/>
                </a:lnTo>
                <a:lnTo>
                  <a:pt x="2624" y="3116"/>
                </a:lnTo>
                <a:lnTo>
                  <a:pt x="2593" y="3118"/>
                </a:lnTo>
                <a:lnTo>
                  <a:pt x="2564" y="3122"/>
                </a:lnTo>
                <a:lnTo>
                  <a:pt x="2537" y="3129"/>
                </a:lnTo>
                <a:lnTo>
                  <a:pt x="2511" y="3136"/>
                </a:lnTo>
                <a:lnTo>
                  <a:pt x="2489" y="3145"/>
                </a:lnTo>
                <a:lnTo>
                  <a:pt x="2468" y="3157"/>
                </a:lnTo>
                <a:lnTo>
                  <a:pt x="2459" y="3162"/>
                </a:lnTo>
                <a:lnTo>
                  <a:pt x="2450" y="3168"/>
                </a:lnTo>
                <a:lnTo>
                  <a:pt x="2441" y="3176"/>
                </a:lnTo>
                <a:lnTo>
                  <a:pt x="2434" y="3183"/>
                </a:lnTo>
                <a:lnTo>
                  <a:pt x="2426" y="3191"/>
                </a:lnTo>
                <a:lnTo>
                  <a:pt x="2420" y="3199"/>
                </a:lnTo>
                <a:lnTo>
                  <a:pt x="2414" y="3208"/>
                </a:lnTo>
                <a:lnTo>
                  <a:pt x="2407" y="3218"/>
                </a:lnTo>
                <a:lnTo>
                  <a:pt x="2403" y="3226"/>
                </a:lnTo>
                <a:lnTo>
                  <a:pt x="2397" y="3237"/>
                </a:lnTo>
                <a:lnTo>
                  <a:pt x="2394" y="3247"/>
                </a:lnTo>
                <a:lnTo>
                  <a:pt x="2390" y="3258"/>
                </a:lnTo>
                <a:lnTo>
                  <a:pt x="2385" y="3281"/>
                </a:lnTo>
                <a:lnTo>
                  <a:pt x="2381" y="3306"/>
                </a:lnTo>
                <a:lnTo>
                  <a:pt x="2380" y="3332"/>
                </a:lnTo>
                <a:lnTo>
                  <a:pt x="2380" y="4060"/>
                </a:lnTo>
                <a:lnTo>
                  <a:pt x="2381" y="4085"/>
                </a:lnTo>
                <a:lnTo>
                  <a:pt x="2385" y="4108"/>
                </a:lnTo>
                <a:lnTo>
                  <a:pt x="2390" y="4128"/>
                </a:lnTo>
                <a:lnTo>
                  <a:pt x="2397" y="4147"/>
                </a:lnTo>
                <a:lnTo>
                  <a:pt x="2402" y="4156"/>
                </a:lnTo>
                <a:lnTo>
                  <a:pt x="2406" y="4164"/>
                </a:lnTo>
                <a:lnTo>
                  <a:pt x="2411" y="4172"/>
                </a:lnTo>
                <a:lnTo>
                  <a:pt x="2418" y="4179"/>
                </a:lnTo>
                <a:lnTo>
                  <a:pt x="2424" y="4187"/>
                </a:lnTo>
                <a:lnTo>
                  <a:pt x="2431" y="4193"/>
                </a:lnTo>
                <a:lnTo>
                  <a:pt x="2438" y="4200"/>
                </a:lnTo>
                <a:lnTo>
                  <a:pt x="2447" y="4206"/>
                </a:lnTo>
                <a:lnTo>
                  <a:pt x="2463" y="4217"/>
                </a:lnTo>
                <a:lnTo>
                  <a:pt x="2480" y="4225"/>
                </a:lnTo>
                <a:lnTo>
                  <a:pt x="2498" y="4234"/>
                </a:lnTo>
                <a:lnTo>
                  <a:pt x="2518" y="4240"/>
                </a:lnTo>
                <a:lnTo>
                  <a:pt x="2537" y="4245"/>
                </a:lnTo>
                <a:lnTo>
                  <a:pt x="2557" y="4249"/>
                </a:lnTo>
                <a:lnTo>
                  <a:pt x="2579" y="4251"/>
                </a:lnTo>
                <a:lnTo>
                  <a:pt x="2600" y="4251"/>
                </a:lnTo>
                <a:lnTo>
                  <a:pt x="2623" y="4250"/>
                </a:lnTo>
                <a:lnTo>
                  <a:pt x="2645" y="4247"/>
                </a:lnTo>
                <a:lnTo>
                  <a:pt x="2667" y="4242"/>
                </a:lnTo>
                <a:lnTo>
                  <a:pt x="2688" y="4234"/>
                </a:lnTo>
                <a:lnTo>
                  <a:pt x="2709" y="4223"/>
                </a:lnTo>
                <a:lnTo>
                  <a:pt x="2730" y="4212"/>
                </a:lnTo>
                <a:lnTo>
                  <a:pt x="2751" y="4197"/>
                </a:lnTo>
                <a:lnTo>
                  <a:pt x="2772" y="4180"/>
                </a:lnTo>
                <a:lnTo>
                  <a:pt x="2804" y="4242"/>
                </a:lnTo>
                <a:lnTo>
                  <a:pt x="2921" y="4242"/>
                </a:lnTo>
                <a:close/>
                <a:moveTo>
                  <a:pt x="2972" y="4242"/>
                </a:moveTo>
                <a:lnTo>
                  <a:pt x="3281" y="4242"/>
                </a:lnTo>
                <a:lnTo>
                  <a:pt x="3305" y="4240"/>
                </a:lnTo>
                <a:lnTo>
                  <a:pt x="3329" y="4238"/>
                </a:lnTo>
                <a:lnTo>
                  <a:pt x="3352" y="4234"/>
                </a:lnTo>
                <a:lnTo>
                  <a:pt x="3373" y="4228"/>
                </a:lnTo>
                <a:lnTo>
                  <a:pt x="3394" y="4220"/>
                </a:lnTo>
                <a:lnTo>
                  <a:pt x="3415" y="4210"/>
                </a:lnTo>
                <a:lnTo>
                  <a:pt x="3434" y="4200"/>
                </a:lnTo>
                <a:lnTo>
                  <a:pt x="3452" y="4187"/>
                </a:lnTo>
                <a:lnTo>
                  <a:pt x="3461" y="4179"/>
                </a:lnTo>
                <a:lnTo>
                  <a:pt x="3469" y="4172"/>
                </a:lnTo>
                <a:lnTo>
                  <a:pt x="3477" y="4164"/>
                </a:lnTo>
                <a:lnTo>
                  <a:pt x="3483" y="4156"/>
                </a:lnTo>
                <a:lnTo>
                  <a:pt x="3491" y="4147"/>
                </a:lnTo>
                <a:lnTo>
                  <a:pt x="3496" y="4138"/>
                </a:lnTo>
                <a:lnTo>
                  <a:pt x="3502" y="4128"/>
                </a:lnTo>
                <a:lnTo>
                  <a:pt x="3507" y="4117"/>
                </a:lnTo>
                <a:lnTo>
                  <a:pt x="3510" y="4108"/>
                </a:lnTo>
                <a:lnTo>
                  <a:pt x="3514" y="4096"/>
                </a:lnTo>
                <a:lnTo>
                  <a:pt x="3518" y="4085"/>
                </a:lnTo>
                <a:lnTo>
                  <a:pt x="3520" y="4073"/>
                </a:lnTo>
                <a:lnTo>
                  <a:pt x="3523" y="4047"/>
                </a:lnTo>
                <a:lnTo>
                  <a:pt x="3524" y="4021"/>
                </a:lnTo>
                <a:lnTo>
                  <a:pt x="3524" y="3804"/>
                </a:lnTo>
                <a:lnTo>
                  <a:pt x="3524" y="3789"/>
                </a:lnTo>
                <a:lnTo>
                  <a:pt x="3522" y="3775"/>
                </a:lnTo>
                <a:lnTo>
                  <a:pt x="3519" y="3761"/>
                </a:lnTo>
                <a:lnTo>
                  <a:pt x="3516" y="3748"/>
                </a:lnTo>
                <a:lnTo>
                  <a:pt x="3510" y="3736"/>
                </a:lnTo>
                <a:lnTo>
                  <a:pt x="3504" y="3724"/>
                </a:lnTo>
                <a:lnTo>
                  <a:pt x="3495" y="3713"/>
                </a:lnTo>
                <a:lnTo>
                  <a:pt x="3487" y="3702"/>
                </a:lnTo>
                <a:lnTo>
                  <a:pt x="3477" y="3693"/>
                </a:lnTo>
                <a:lnTo>
                  <a:pt x="3465" y="3684"/>
                </a:lnTo>
                <a:lnTo>
                  <a:pt x="3453" y="3675"/>
                </a:lnTo>
                <a:lnTo>
                  <a:pt x="3439" y="3667"/>
                </a:lnTo>
                <a:lnTo>
                  <a:pt x="3424" y="3660"/>
                </a:lnTo>
                <a:lnTo>
                  <a:pt x="3408" y="3654"/>
                </a:lnTo>
                <a:lnTo>
                  <a:pt x="3391" y="3649"/>
                </a:lnTo>
                <a:lnTo>
                  <a:pt x="3373" y="3643"/>
                </a:lnTo>
                <a:lnTo>
                  <a:pt x="3391" y="3637"/>
                </a:lnTo>
                <a:lnTo>
                  <a:pt x="3407" y="3630"/>
                </a:lnTo>
                <a:lnTo>
                  <a:pt x="3422" y="3623"/>
                </a:lnTo>
                <a:lnTo>
                  <a:pt x="3436" y="3614"/>
                </a:lnTo>
                <a:lnTo>
                  <a:pt x="3449" y="3607"/>
                </a:lnTo>
                <a:lnTo>
                  <a:pt x="3461" y="3597"/>
                </a:lnTo>
                <a:lnTo>
                  <a:pt x="3472" y="3588"/>
                </a:lnTo>
                <a:lnTo>
                  <a:pt x="3481" y="3578"/>
                </a:lnTo>
                <a:lnTo>
                  <a:pt x="3489" y="3567"/>
                </a:lnTo>
                <a:lnTo>
                  <a:pt x="3496" y="3555"/>
                </a:lnTo>
                <a:lnTo>
                  <a:pt x="3503" y="3545"/>
                </a:lnTo>
                <a:lnTo>
                  <a:pt x="3508" y="3532"/>
                </a:lnTo>
                <a:lnTo>
                  <a:pt x="3511" y="3519"/>
                </a:lnTo>
                <a:lnTo>
                  <a:pt x="3514" y="3506"/>
                </a:lnTo>
                <a:lnTo>
                  <a:pt x="3516" y="3492"/>
                </a:lnTo>
                <a:lnTo>
                  <a:pt x="3517" y="3477"/>
                </a:lnTo>
                <a:lnTo>
                  <a:pt x="3517" y="3323"/>
                </a:lnTo>
                <a:lnTo>
                  <a:pt x="3516" y="3297"/>
                </a:lnTo>
                <a:lnTo>
                  <a:pt x="3513" y="3285"/>
                </a:lnTo>
                <a:lnTo>
                  <a:pt x="3512" y="3275"/>
                </a:lnTo>
                <a:lnTo>
                  <a:pt x="3509" y="3264"/>
                </a:lnTo>
                <a:lnTo>
                  <a:pt x="3506" y="3253"/>
                </a:lnTo>
                <a:lnTo>
                  <a:pt x="3502" y="3242"/>
                </a:lnTo>
                <a:lnTo>
                  <a:pt x="3497" y="3233"/>
                </a:lnTo>
                <a:lnTo>
                  <a:pt x="3492" y="3224"/>
                </a:lnTo>
                <a:lnTo>
                  <a:pt x="3487" y="3216"/>
                </a:lnTo>
                <a:lnTo>
                  <a:pt x="3480" y="3207"/>
                </a:lnTo>
                <a:lnTo>
                  <a:pt x="3474" y="3198"/>
                </a:lnTo>
                <a:lnTo>
                  <a:pt x="3466" y="3192"/>
                </a:lnTo>
                <a:lnTo>
                  <a:pt x="3459" y="3184"/>
                </a:lnTo>
                <a:lnTo>
                  <a:pt x="3449" y="3178"/>
                </a:lnTo>
                <a:lnTo>
                  <a:pt x="3440" y="3172"/>
                </a:lnTo>
                <a:lnTo>
                  <a:pt x="3421" y="3161"/>
                </a:lnTo>
                <a:lnTo>
                  <a:pt x="3401" y="3151"/>
                </a:lnTo>
                <a:lnTo>
                  <a:pt x="3379" y="3143"/>
                </a:lnTo>
                <a:lnTo>
                  <a:pt x="3357" y="3136"/>
                </a:lnTo>
                <a:lnTo>
                  <a:pt x="3334" y="3131"/>
                </a:lnTo>
                <a:lnTo>
                  <a:pt x="3311" y="3128"/>
                </a:lnTo>
                <a:lnTo>
                  <a:pt x="3286" y="3126"/>
                </a:lnTo>
                <a:lnTo>
                  <a:pt x="3260" y="3124"/>
                </a:lnTo>
                <a:lnTo>
                  <a:pt x="2972" y="3124"/>
                </a:lnTo>
                <a:lnTo>
                  <a:pt x="2972" y="4242"/>
                </a:lnTo>
                <a:close/>
                <a:moveTo>
                  <a:pt x="3285" y="3517"/>
                </a:moveTo>
                <a:lnTo>
                  <a:pt x="3285" y="3327"/>
                </a:lnTo>
                <a:lnTo>
                  <a:pt x="3284" y="3313"/>
                </a:lnTo>
                <a:lnTo>
                  <a:pt x="3281" y="3301"/>
                </a:lnTo>
                <a:lnTo>
                  <a:pt x="3279" y="3296"/>
                </a:lnTo>
                <a:lnTo>
                  <a:pt x="3275" y="3292"/>
                </a:lnTo>
                <a:lnTo>
                  <a:pt x="3272" y="3287"/>
                </a:lnTo>
                <a:lnTo>
                  <a:pt x="3268" y="3283"/>
                </a:lnTo>
                <a:lnTo>
                  <a:pt x="3264" y="3280"/>
                </a:lnTo>
                <a:lnTo>
                  <a:pt x="3258" y="3277"/>
                </a:lnTo>
                <a:lnTo>
                  <a:pt x="3246" y="3272"/>
                </a:lnTo>
                <a:lnTo>
                  <a:pt x="3233" y="3269"/>
                </a:lnTo>
                <a:lnTo>
                  <a:pt x="3218" y="3269"/>
                </a:lnTo>
                <a:lnTo>
                  <a:pt x="3218" y="3577"/>
                </a:lnTo>
                <a:lnTo>
                  <a:pt x="3233" y="3576"/>
                </a:lnTo>
                <a:lnTo>
                  <a:pt x="3246" y="3573"/>
                </a:lnTo>
                <a:lnTo>
                  <a:pt x="3258" y="3568"/>
                </a:lnTo>
                <a:lnTo>
                  <a:pt x="3264" y="3565"/>
                </a:lnTo>
                <a:lnTo>
                  <a:pt x="3268" y="3562"/>
                </a:lnTo>
                <a:lnTo>
                  <a:pt x="3272" y="3558"/>
                </a:lnTo>
                <a:lnTo>
                  <a:pt x="3275" y="3553"/>
                </a:lnTo>
                <a:lnTo>
                  <a:pt x="3279" y="3548"/>
                </a:lnTo>
                <a:lnTo>
                  <a:pt x="3281" y="3543"/>
                </a:lnTo>
                <a:lnTo>
                  <a:pt x="3284" y="3531"/>
                </a:lnTo>
                <a:lnTo>
                  <a:pt x="3285" y="3517"/>
                </a:lnTo>
                <a:close/>
                <a:moveTo>
                  <a:pt x="3285" y="4039"/>
                </a:moveTo>
                <a:lnTo>
                  <a:pt x="3285" y="3756"/>
                </a:lnTo>
                <a:lnTo>
                  <a:pt x="3284" y="3743"/>
                </a:lnTo>
                <a:lnTo>
                  <a:pt x="3281" y="3731"/>
                </a:lnTo>
                <a:lnTo>
                  <a:pt x="3279" y="3726"/>
                </a:lnTo>
                <a:lnTo>
                  <a:pt x="3275" y="3721"/>
                </a:lnTo>
                <a:lnTo>
                  <a:pt x="3272" y="3716"/>
                </a:lnTo>
                <a:lnTo>
                  <a:pt x="3268" y="3713"/>
                </a:lnTo>
                <a:lnTo>
                  <a:pt x="3264" y="3709"/>
                </a:lnTo>
                <a:lnTo>
                  <a:pt x="3258" y="3707"/>
                </a:lnTo>
                <a:lnTo>
                  <a:pt x="3246" y="3701"/>
                </a:lnTo>
                <a:lnTo>
                  <a:pt x="3233" y="3699"/>
                </a:lnTo>
                <a:lnTo>
                  <a:pt x="3218" y="3698"/>
                </a:lnTo>
                <a:lnTo>
                  <a:pt x="3218" y="4098"/>
                </a:lnTo>
                <a:lnTo>
                  <a:pt x="3233" y="4097"/>
                </a:lnTo>
                <a:lnTo>
                  <a:pt x="3246" y="4095"/>
                </a:lnTo>
                <a:lnTo>
                  <a:pt x="3258" y="4089"/>
                </a:lnTo>
                <a:lnTo>
                  <a:pt x="3264" y="4087"/>
                </a:lnTo>
                <a:lnTo>
                  <a:pt x="3268" y="4083"/>
                </a:lnTo>
                <a:lnTo>
                  <a:pt x="3272" y="4080"/>
                </a:lnTo>
                <a:lnTo>
                  <a:pt x="3275" y="4075"/>
                </a:lnTo>
                <a:lnTo>
                  <a:pt x="3279" y="4070"/>
                </a:lnTo>
                <a:lnTo>
                  <a:pt x="3281" y="4065"/>
                </a:lnTo>
                <a:lnTo>
                  <a:pt x="3284" y="4053"/>
                </a:lnTo>
                <a:lnTo>
                  <a:pt x="3285" y="4039"/>
                </a:lnTo>
                <a:close/>
                <a:moveTo>
                  <a:pt x="3384" y="182"/>
                </a:moveTo>
                <a:lnTo>
                  <a:pt x="3384" y="1490"/>
                </a:lnTo>
                <a:lnTo>
                  <a:pt x="3847" y="1490"/>
                </a:lnTo>
                <a:lnTo>
                  <a:pt x="3847" y="182"/>
                </a:lnTo>
                <a:lnTo>
                  <a:pt x="3384" y="182"/>
                </a:lnTo>
                <a:close/>
                <a:moveTo>
                  <a:pt x="801" y="2665"/>
                </a:moveTo>
                <a:lnTo>
                  <a:pt x="801" y="2665"/>
                </a:lnTo>
                <a:lnTo>
                  <a:pt x="780" y="2666"/>
                </a:lnTo>
                <a:lnTo>
                  <a:pt x="758" y="2669"/>
                </a:lnTo>
                <a:lnTo>
                  <a:pt x="737" y="2674"/>
                </a:lnTo>
                <a:lnTo>
                  <a:pt x="718" y="2682"/>
                </a:lnTo>
                <a:lnTo>
                  <a:pt x="698" y="2690"/>
                </a:lnTo>
                <a:lnTo>
                  <a:pt x="681" y="2701"/>
                </a:lnTo>
                <a:lnTo>
                  <a:pt x="664" y="2714"/>
                </a:lnTo>
                <a:lnTo>
                  <a:pt x="649" y="2728"/>
                </a:lnTo>
                <a:lnTo>
                  <a:pt x="635" y="2743"/>
                </a:lnTo>
                <a:lnTo>
                  <a:pt x="623" y="2760"/>
                </a:lnTo>
                <a:lnTo>
                  <a:pt x="613" y="2777"/>
                </a:lnTo>
                <a:lnTo>
                  <a:pt x="603" y="2796"/>
                </a:lnTo>
                <a:lnTo>
                  <a:pt x="595" y="2816"/>
                </a:lnTo>
                <a:lnTo>
                  <a:pt x="590" y="2837"/>
                </a:lnTo>
                <a:lnTo>
                  <a:pt x="587" y="2858"/>
                </a:lnTo>
                <a:lnTo>
                  <a:pt x="586" y="2880"/>
                </a:lnTo>
                <a:lnTo>
                  <a:pt x="586" y="4453"/>
                </a:lnTo>
                <a:lnTo>
                  <a:pt x="587" y="4474"/>
                </a:lnTo>
                <a:lnTo>
                  <a:pt x="590" y="4496"/>
                </a:lnTo>
                <a:lnTo>
                  <a:pt x="595" y="4516"/>
                </a:lnTo>
                <a:lnTo>
                  <a:pt x="603" y="4536"/>
                </a:lnTo>
                <a:lnTo>
                  <a:pt x="613" y="4555"/>
                </a:lnTo>
                <a:lnTo>
                  <a:pt x="623" y="4573"/>
                </a:lnTo>
                <a:lnTo>
                  <a:pt x="635" y="4589"/>
                </a:lnTo>
                <a:lnTo>
                  <a:pt x="649" y="4605"/>
                </a:lnTo>
                <a:lnTo>
                  <a:pt x="664" y="4619"/>
                </a:lnTo>
                <a:lnTo>
                  <a:pt x="681" y="4631"/>
                </a:lnTo>
                <a:lnTo>
                  <a:pt x="698" y="4641"/>
                </a:lnTo>
                <a:lnTo>
                  <a:pt x="718" y="4651"/>
                </a:lnTo>
                <a:lnTo>
                  <a:pt x="737" y="4658"/>
                </a:lnTo>
                <a:lnTo>
                  <a:pt x="758" y="4663"/>
                </a:lnTo>
                <a:lnTo>
                  <a:pt x="780" y="4667"/>
                </a:lnTo>
                <a:lnTo>
                  <a:pt x="801" y="4668"/>
                </a:lnTo>
                <a:lnTo>
                  <a:pt x="3566" y="4668"/>
                </a:lnTo>
                <a:lnTo>
                  <a:pt x="3587" y="4667"/>
                </a:lnTo>
                <a:lnTo>
                  <a:pt x="3609" y="4663"/>
                </a:lnTo>
                <a:lnTo>
                  <a:pt x="3629" y="4658"/>
                </a:lnTo>
                <a:lnTo>
                  <a:pt x="3650" y="4651"/>
                </a:lnTo>
                <a:lnTo>
                  <a:pt x="3668" y="4641"/>
                </a:lnTo>
                <a:lnTo>
                  <a:pt x="3686" y="4631"/>
                </a:lnTo>
                <a:lnTo>
                  <a:pt x="3702" y="4619"/>
                </a:lnTo>
                <a:lnTo>
                  <a:pt x="3717" y="4605"/>
                </a:lnTo>
                <a:lnTo>
                  <a:pt x="3731" y="4589"/>
                </a:lnTo>
                <a:lnTo>
                  <a:pt x="3744" y="4573"/>
                </a:lnTo>
                <a:lnTo>
                  <a:pt x="3755" y="4555"/>
                </a:lnTo>
                <a:lnTo>
                  <a:pt x="3763" y="4536"/>
                </a:lnTo>
                <a:lnTo>
                  <a:pt x="3771" y="4516"/>
                </a:lnTo>
                <a:lnTo>
                  <a:pt x="3776" y="4496"/>
                </a:lnTo>
                <a:lnTo>
                  <a:pt x="3779" y="4474"/>
                </a:lnTo>
                <a:lnTo>
                  <a:pt x="3780" y="4453"/>
                </a:lnTo>
                <a:lnTo>
                  <a:pt x="3780" y="2880"/>
                </a:lnTo>
                <a:lnTo>
                  <a:pt x="3779" y="2858"/>
                </a:lnTo>
                <a:lnTo>
                  <a:pt x="3776" y="2837"/>
                </a:lnTo>
                <a:lnTo>
                  <a:pt x="3771" y="2816"/>
                </a:lnTo>
                <a:lnTo>
                  <a:pt x="3763" y="2796"/>
                </a:lnTo>
                <a:lnTo>
                  <a:pt x="3755" y="2777"/>
                </a:lnTo>
                <a:lnTo>
                  <a:pt x="3744" y="2760"/>
                </a:lnTo>
                <a:lnTo>
                  <a:pt x="3731" y="2743"/>
                </a:lnTo>
                <a:lnTo>
                  <a:pt x="3717" y="2728"/>
                </a:lnTo>
                <a:lnTo>
                  <a:pt x="3702" y="2714"/>
                </a:lnTo>
                <a:lnTo>
                  <a:pt x="3686" y="2701"/>
                </a:lnTo>
                <a:lnTo>
                  <a:pt x="3668" y="2690"/>
                </a:lnTo>
                <a:lnTo>
                  <a:pt x="3650" y="2682"/>
                </a:lnTo>
                <a:lnTo>
                  <a:pt x="3629" y="2674"/>
                </a:lnTo>
                <a:lnTo>
                  <a:pt x="3609" y="2669"/>
                </a:lnTo>
                <a:lnTo>
                  <a:pt x="3587" y="2666"/>
                </a:lnTo>
                <a:lnTo>
                  <a:pt x="3566" y="2665"/>
                </a:lnTo>
                <a:lnTo>
                  <a:pt x="801" y="2665"/>
                </a:lnTo>
                <a:close/>
                <a:moveTo>
                  <a:pt x="1562" y="182"/>
                </a:moveTo>
                <a:lnTo>
                  <a:pt x="1562" y="1490"/>
                </a:lnTo>
                <a:lnTo>
                  <a:pt x="2027" y="1490"/>
                </a:lnTo>
                <a:lnTo>
                  <a:pt x="2027" y="182"/>
                </a:lnTo>
                <a:lnTo>
                  <a:pt x="1562" y="182"/>
                </a:lnTo>
                <a:close/>
                <a:moveTo>
                  <a:pt x="2168" y="182"/>
                </a:moveTo>
                <a:lnTo>
                  <a:pt x="2168" y="1490"/>
                </a:lnTo>
                <a:lnTo>
                  <a:pt x="2631" y="1490"/>
                </a:lnTo>
                <a:lnTo>
                  <a:pt x="2631" y="182"/>
                </a:lnTo>
                <a:lnTo>
                  <a:pt x="2168" y="182"/>
                </a:lnTo>
                <a:close/>
                <a:moveTo>
                  <a:pt x="2778" y="182"/>
                </a:moveTo>
                <a:lnTo>
                  <a:pt x="2778" y="1490"/>
                </a:lnTo>
                <a:lnTo>
                  <a:pt x="3242" y="1490"/>
                </a:lnTo>
                <a:lnTo>
                  <a:pt x="3242" y="182"/>
                </a:lnTo>
                <a:lnTo>
                  <a:pt x="2778" y="182"/>
                </a:lnTo>
                <a:close/>
              </a:path>
            </a:pathLst>
          </a:custGeom>
          <a:solidFill>
            <a:srgbClr val="FFFFFF"/>
          </a:solidFill>
          <a:ln>
            <a:noFill/>
          </a:ln>
        </p:spPr>
        <p:txBody>
          <a:bodyPr anchor="ctr">
            <a:normAutofit fontScale="40000" lnSpcReduction="20000"/>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90204" pitchFamily="34" charset="0"/>
            </a:endParaRPr>
          </a:p>
        </p:txBody>
      </p:sp>
      <p:sp>
        <p:nvSpPr>
          <p:cNvPr id="32" name="圆角矩形 31"/>
          <p:cNvSpPr/>
          <p:nvPr>
            <p:custDataLst>
              <p:tags r:id="rId11"/>
            </p:custDataLst>
          </p:nvPr>
        </p:nvSpPr>
        <p:spPr>
          <a:xfrm>
            <a:off x="5045592" y="3625413"/>
            <a:ext cx="489216" cy="378449"/>
          </a:xfrm>
          <a:prstGeom prst="round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7" name="KSO_Shape"/>
          <p:cNvSpPr/>
          <p:nvPr>
            <p:custDataLst>
              <p:tags r:id="rId12"/>
            </p:custDataLst>
          </p:nvPr>
        </p:nvSpPr>
        <p:spPr bwMode="auto">
          <a:xfrm>
            <a:off x="5184192" y="3706833"/>
            <a:ext cx="212015" cy="215609"/>
          </a:xfrm>
          <a:custGeom>
            <a:avLst/>
            <a:gdLst>
              <a:gd name="T0" fmla="*/ 1978422 w 3030537"/>
              <a:gd name="T1" fmla="*/ 2389219 h 3079750"/>
              <a:gd name="T2" fmla="*/ 987425 w 3030537"/>
              <a:gd name="T3" fmla="*/ 2089236 h 3079750"/>
              <a:gd name="T4" fmla="*/ 1229122 w 3030537"/>
              <a:gd name="T5" fmla="*/ 2425328 h 3079750"/>
              <a:gd name="T6" fmla="*/ 1683147 w 3030537"/>
              <a:gd name="T7" fmla="*/ 2472151 h 3079750"/>
              <a:gd name="T8" fmla="*/ 1918097 w 3030537"/>
              <a:gd name="T9" fmla="*/ 2019002 h 3079750"/>
              <a:gd name="T10" fmla="*/ 1243410 w 3030537"/>
              <a:gd name="T11" fmla="*/ 2007891 h 3079750"/>
              <a:gd name="T12" fmla="*/ 1399381 w 3030537"/>
              <a:gd name="T13" fmla="*/ 2467390 h 3079750"/>
              <a:gd name="T14" fmla="*/ 2903140 w 3030537"/>
              <a:gd name="T15" fmla="*/ 2164036 h 3079750"/>
              <a:gd name="T16" fmla="*/ 2486421 w 3030537"/>
              <a:gd name="T17" fmla="*/ 2677439 h 3079750"/>
              <a:gd name="T18" fmla="*/ 1944687 w 3030537"/>
              <a:gd name="T19" fmla="*/ 3075783 h 3079750"/>
              <a:gd name="T20" fmla="*/ 1049337 w 3030537"/>
              <a:gd name="T21" fmla="*/ 2865899 h 3079750"/>
              <a:gd name="T22" fmla="*/ 1437084 w 3030537"/>
              <a:gd name="T23" fmla="*/ 2786547 h 3079750"/>
              <a:gd name="T24" fmla="*/ 2096293 w 3030537"/>
              <a:gd name="T25" fmla="*/ 2709180 h 3079750"/>
              <a:gd name="T26" fmla="*/ 2564209 w 3030537"/>
              <a:gd name="T27" fmla="*/ 2360034 h 3079750"/>
              <a:gd name="T28" fmla="*/ 2836862 w 3030537"/>
              <a:gd name="T29" fmla="*/ 1844251 h 3079750"/>
              <a:gd name="T30" fmla="*/ 2169319 w 3030537"/>
              <a:gd name="T31" fmla="*/ 2021383 h 3079750"/>
              <a:gd name="T32" fmla="*/ 2529682 w 3030537"/>
              <a:gd name="T33" fmla="*/ 1769412 h 3079750"/>
              <a:gd name="T34" fmla="*/ 1842691 w 3030537"/>
              <a:gd name="T35" fmla="*/ 1921388 h 3079750"/>
              <a:gd name="T36" fmla="*/ 1023541 w 3030537"/>
              <a:gd name="T37" fmla="*/ 1500380 h 3079750"/>
              <a:gd name="T38" fmla="*/ 1325960 w 3030537"/>
              <a:gd name="T39" fmla="*/ 1912262 h 3079750"/>
              <a:gd name="T40" fmla="*/ 600075 w 3030537"/>
              <a:gd name="T41" fmla="*/ 1808299 h 3079750"/>
              <a:gd name="T42" fmla="*/ 988219 w 3030537"/>
              <a:gd name="T43" fmla="*/ 2004717 h 3079750"/>
              <a:gd name="T44" fmla="*/ 1892300 w 3030537"/>
              <a:gd name="T45" fmla="*/ 990487 h 3079750"/>
              <a:gd name="T46" fmla="*/ 2041525 w 3030537"/>
              <a:gd name="T47" fmla="*/ 1062706 h 3079750"/>
              <a:gd name="T48" fmla="*/ 1462485 w 3030537"/>
              <a:gd name="T49" fmla="*/ 1026200 h 3079750"/>
              <a:gd name="T50" fmla="*/ 2084785 w 3030537"/>
              <a:gd name="T51" fmla="*/ 934141 h 3079750"/>
              <a:gd name="T52" fmla="*/ 2555875 w 3030537"/>
              <a:gd name="T53" fmla="*/ 1253568 h 3079750"/>
              <a:gd name="T54" fmla="*/ 770334 w 3030537"/>
              <a:gd name="T55" fmla="*/ 815100 h 3079750"/>
              <a:gd name="T56" fmla="*/ 556419 w 3030537"/>
              <a:gd name="T57" fmla="*/ 1274202 h 3079750"/>
              <a:gd name="T58" fmla="*/ 1009650 w 3030537"/>
              <a:gd name="T59" fmla="*/ 925809 h 3079750"/>
              <a:gd name="T60" fmla="*/ 2045494 w 3030537"/>
              <a:gd name="T61" fmla="*/ 829385 h 3079750"/>
              <a:gd name="T62" fmla="*/ 1933575 w 3030537"/>
              <a:gd name="T63" fmla="*/ 513530 h 3079750"/>
              <a:gd name="T64" fmla="*/ 846138 w 3030537"/>
              <a:gd name="T65" fmla="*/ 732962 h 3079750"/>
              <a:gd name="T66" fmla="*/ 1225947 w 3030537"/>
              <a:gd name="T67" fmla="*/ 536941 h 3079750"/>
              <a:gd name="T68" fmla="*/ 1930400 w 3030537"/>
              <a:gd name="T69" fmla="*/ 764310 h 3079750"/>
              <a:gd name="T70" fmla="*/ 1501775 w 3030537"/>
              <a:gd name="T71" fmla="*/ 443692 h 3079750"/>
              <a:gd name="T72" fmla="*/ 1142603 w 3030537"/>
              <a:gd name="T73" fmla="*/ 861923 h 3079750"/>
              <a:gd name="T74" fmla="*/ 1725613 w 3030537"/>
              <a:gd name="T75" fmla="*/ 376236 h 3079750"/>
              <a:gd name="T76" fmla="*/ 2315766 w 3030537"/>
              <a:gd name="T77" fmla="*/ 666299 h 3079750"/>
              <a:gd name="T78" fmla="*/ 2633663 w 3030537"/>
              <a:gd name="T79" fmla="*/ 1240077 h 3079750"/>
              <a:gd name="T80" fmla="*/ 2559051 w 3030537"/>
              <a:gd name="T81" fmla="*/ 1913055 h 3079750"/>
              <a:gd name="T82" fmla="*/ 2127647 w 3030537"/>
              <a:gd name="T83" fmla="*/ 2399536 h 3079750"/>
              <a:gd name="T84" fmla="*/ 1473597 w 3030537"/>
              <a:gd name="T85" fmla="*/ 2555480 h 3079750"/>
              <a:gd name="T86" fmla="*/ 859631 w 3030537"/>
              <a:gd name="T87" fmla="*/ 2307875 h 3079750"/>
              <a:gd name="T88" fmla="*/ 501650 w 3030537"/>
              <a:gd name="T89" fmla="*/ 1761476 h 3079750"/>
              <a:gd name="T90" fmla="*/ 527050 w 3030537"/>
              <a:gd name="T91" fmla="*/ 1083736 h 3079750"/>
              <a:gd name="T92" fmla="*/ 922734 w 3030537"/>
              <a:gd name="T93" fmla="*/ 565908 h 3079750"/>
              <a:gd name="T94" fmla="*/ 1558528 w 3030537"/>
              <a:gd name="T95" fmla="*/ 363538 h 3079750"/>
              <a:gd name="T96" fmla="*/ 443103 w 3030537"/>
              <a:gd name="T97" fmla="*/ 928291 h 3079750"/>
              <a:gd name="T98" fmla="*/ 234841 w 3030537"/>
              <a:gd name="T99" fmla="*/ 1502570 h 3079750"/>
              <a:gd name="T100" fmla="*/ 363765 w 3030537"/>
              <a:gd name="T101" fmla="*/ 2071688 h 3079750"/>
              <a:gd name="T102" fmla="*/ 554177 w 3030537"/>
              <a:gd name="T103" fmla="*/ 2614217 h 3079750"/>
              <a:gd name="T104" fmla="*/ 172560 w 3030537"/>
              <a:gd name="T105" fmla="*/ 2074467 h 3079750"/>
              <a:gd name="T106" fmla="*/ 60694 w 3030537"/>
              <a:gd name="T107" fmla="*/ 1422401 h 3079750"/>
              <a:gd name="T108" fmla="*/ 233254 w 3030537"/>
              <a:gd name="T109" fmla="*/ 695723 h 3079750"/>
              <a:gd name="T110" fmla="*/ 1621178 w 3030537"/>
              <a:gd name="T111" fmla="*/ 794 h 3079750"/>
              <a:gd name="T112" fmla="*/ 2259747 w 3030537"/>
              <a:gd name="T113" fmla="*/ 173923 h 3079750"/>
              <a:gd name="T114" fmla="*/ 2847089 w 3030537"/>
              <a:gd name="T115" fmla="*/ 578950 h 3079750"/>
              <a:gd name="T116" fmla="*/ 2977344 w 3030537"/>
              <a:gd name="T117" fmla="*/ 1466436 h 3079750"/>
              <a:gd name="T118" fmla="*/ 2611993 w 3030537"/>
              <a:gd name="T119" fmla="*/ 820378 h 3079750"/>
              <a:gd name="T120" fmla="*/ 2218844 w 3030537"/>
              <a:gd name="T121" fmla="*/ 352215 h 3079750"/>
              <a:gd name="T122" fmla="*/ 1660890 w 3030537"/>
              <a:gd name="T123" fmla="*/ 179483 h 3079750"/>
              <a:gd name="T124" fmla="*/ 1094994 w 3030537"/>
              <a:gd name="T125" fmla="*/ 72667 h 3079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0537" h="3079750">
                <a:moveTo>
                  <a:pt x="2058194" y="2062253"/>
                </a:moveTo>
                <a:lnTo>
                  <a:pt x="2045494" y="2092807"/>
                </a:lnTo>
                <a:lnTo>
                  <a:pt x="2033191" y="2122567"/>
                </a:lnTo>
                <a:lnTo>
                  <a:pt x="2020094" y="2151137"/>
                </a:lnTo>
                <a:lnTo>
                  <a:pt x="2006997" y="2179310"/>
                </a:lnTo>
                <a:lnTo>
                  <a:pt x="1993900" y="2206293"/>
                </a:lnTo>
                <a:lnTo>
                  <a:pt x="1980803" y="2232085"/>
                </a:lnTo>
                <a:lnTo>
                  <a:pt x="1967707" y="2257084"/>
                </a:lnTo>
                <a:lnTo>
                  <a:pt x="1954213" y="2280892"/>
                </a:lnTo>
                <a:lnTo>
                  <a:pt x="1941116" y="2303907"/>
                </a:lnTo>
                <a:lnTo>
                  <a:pt x="1928019" y="2325731"/>
                </a:lnTo>
                <a:lnTo>
                  <a:pt x="1915319" y="2346761"/>
                </a:lnTo>
                <a:lnTo>
                  <a:pt x="1903016" y="2366998"/>
                </a:lnTo>
                <a:lnTo>
                  <a:pt x="1890713" y="2385648"/>
                </a:lnTo>
                <a:lnTo>
                  <a:pt x="1878410" y="2403107"/>
                </a:lnTo>
                <a:lnTo>
                  <a:pt x="1866900" y="2420170"/>
                </a:lnTo>
                <a:lnTo>
                  <a:pt x="1855788" y="2435249"/>
                </a:lnTo>
                <a:lnTo>
                  <a:pt x="1871663" y="2430487"/>
                </a:lnTo>
                <a:lnTo>
                  <a:pt x="1887141" y="2425328"/>
                </a:lnTo>
                <a:lnTo>
                  <a:pt x="1903016" y="2420170"/>
                </a:lnTo>
                <a:lnTo>
                  <a:pt x="1918097" y="2414615"/>
                </a:lnTo>
                <a:lnTo>
                  <a:pt x="1933575" y="2408266"/>
                </a:lnTo>
                <a:lnTo>
                  <a:pt x="1948657" y="2402314"/>
                </a:lnTo>
                <a:lnTo>
                  <a:pt x="1963341" y="2395965"/>
                </a:lnTo>
                <a:lnTo>
                  <a:pt x="1978422" y="2389219"/>
                </a:lnTo>
                <a:lnTo>
                  <a:pt x="2008188" y="2375331"/>
                </a:lnTo>
                <a:lnTo>
                  <a:pt x="2036763" y="2360253"/>
                </a:lnTo>
                <a:lnTo>
                  <a:pt x="2065338" y="2344777"/>
                </a:lnTo>
                <a:lnTo>
                  <a:pt x="2092722" y="2328508"/>
                </a:lnTo>
                <a:lnTo>
                  <a:pt x="2120107" y="2311049"/>
                </a:lnTo>
                <a:lnTo>
                  <a:pt x="2146300" y="2292796"/>
                </a:lnTo>
                <a:lnTo>
                  <a:pt x="2172494" y="2273353"/>
                </a:lnTo>
                <a:lnTo>
                  <a:pt x="2197894" y="2253909"/>
                </a:lnTo>
                <a:lnTo>
                  <a:pt x="2222897" y="2232879"/>
                </a:lnTo>
                <a:lnTo>
                  <a:pt x="2246710" y="2211451"/>
                </a:lnTo>
                <a:lnTo>
                  <a:pt x="2270125" y="2189627"/>
                </a:lnTo>
                <a:lnTo>
                  <a:pt x="2292747" y="2166613"/>
                </a:lnTo>
                <a:lnTo>
                  <a:pt x="2288382" y="2164232"/>
                </a:lnTo>
                <a:lnTo>
                  <a:pt x="2255441" y="2146772"/>
                </a:lnTo>
                <a:lnTo>
                  <a:pt x="2236788" y="2137646"/>
                </a:lnTo>
                <a:lnTo>
                  <a:pt x="2216150" y="2127726"/>
                </a:lnTo>
                <a:lnTo>
                  <a:pt x="2193925" y="2117409"/>
                </a:lnTo>
                <a:lnTo>
                  <a:pt x="2170907" y="2106695"/>
                </a:lnTo>
                <a:lnTo>
                  <a:pt x="2145903" y="2096378"/>
                </a:lnTo>
                <a:lnTo>
                  <a:pt x="2119710" y="2085268"/>
                </a:lnTo>
                <a:lnTo>
                  <a:pt x="2089547" y="2073761"/>
                </a:lnTo>
                <a:lnTo>
                  <a:pt x="2058194" y="2062253"/>
                </a:lnTo>
                <a:close/>
                <a:moveTo>
                  <a:pt x="1058466" y="2062253"/>
                </a:moveTo>
                <a:lnTo>
                  <a:pt x="1021953" y="2075745"/>
                </a:lnTo>
                <a:lnTo>
                  <a:pt x="987425" y="2089236"/>
                </a:lnTo>
                <a:lnTo>
                  <a:pt x="954485" y="2103124"/>
                </a:lnTo>
                <a:lnTo>
                  <a:pt x="924322" y="2116219"/>
                </a:lnTo>
                <a:lnTo>
                  <a:pt x="896541" y="2129313"/>
                </a:lnTo>
                <a:lnTo>
                  <a:pt x="871141" y="2142011"/>
                </a:lnTo>
                <a:lnTo>
                  <a:pt x="848122" y="2153518"/>
                </a:lnTo>
                <a:lnTo>
                  <a:pt x="827881" y="2164232"/>
                </a:lnTo>
                <a:lnTo>
                  <a:pt x="823516" y="2166613"/>
                </a:lnTo>
                <a:lnTo>
                  <a:pt x="846138" y="2189627"/>
                </a:lnTo>
                <a:lnTo>
                  <a:pt x="869950" y="2211451"/>
                </a:lnTo>
                <a:lnTo>
                  <a:pt x="893763" y="2232879"/>
                </a:lnTo>
                <a:lnTo>
                  <a:pt x="918369" y="2253909"/>
                </a:lnTo>
                <a:lnTo>
                  <a:pt x="943769" y="2273353"/>
                </a:lnTo>
                <a:lnTo>
                  <a:pt x="969963" y="2292796"/>
                </a:lnTo>
                <a:lnTo>
                  <a:pt x="996553" y="2311049"/>
                </a:lnTo>
                <a:lnTo>
                  <a:pt x="1023541" y="2328508"/>
                </a:lnTo>
                <a:lnTo>
                  <a:pt x="1051322" y="2344777"/>
                </a:lnTo>
                <a:lnTo>
                  <a:pt x="1079897" y="2360253"/>
                </a:lnTo>
                <a:lnTo>
                  <a:pt x="1108472" y="2375331"/>
                </a:lnTo>
                <a:lnTo>
                  <a:pt x="1137841" y="2389219"/>
                </a:lnTo>
                <a:lnTo>
                  <a:pt x="1152922" y="2395965"/>
                </a:lnTo>
                <a:lnTo>
                  <a:pt x="1168003" y="2402314"/>
                </a:lnTo>
                <a:lnTo>
                  <a:pt x="1182688" y="2408266"/>
                </a:lnTo>
                <a:lnTo>
                  <a:pt x="1198166" y="2414615"/>
                </a:lnTo>
                <a:lnTo>
                  <a:pt x="1214041" y="2420170"/>
                </a:lnTo>
                <a:lnTo>
                  <a:pt x="1229122" y="2425328"/>
                </a:lnTo>
                <a:lnTo>
                  <a:pt x="1244997" y="2430487"/>
                </a:lnTo>
                <a:lnTo>
                  <a:pt x="1260475" y="2435249"/>
                </a:lnTo>
                <a:lnTo>
                  <a:pt x="1249760" y="2420170"/>
                </a:lnTo>
                <a:lnTo>
                  <a:pt x="1237853" y="2403107"/>
                </a:lnTo>
                <a:lnTo>
                  <a:pt x="1225947" y="2385648"/>
                </a:lnTo>
                <a:lnTo>
                  <a:pt x="1213247" y="2366998"/>
                </a:lnTo>
                <a:lnTo>
                  <a:pt x="1201341" y="2346761"/>
                </a:lnTo>
                <a:lnTo>
                  <a:pt x="1188244" y="2325731"/>
                </a:lnTo>
                <a:lnTo>
                  <a:pt x="1175147" y="2303907"/>
                </a:lnTo>
                <a:lnTo>
                  <a:pt x="1162050" y="2280892"/>
                </a:lnTo>
                <a:lnTo>
                  <a:pt x="1148953" y="2257084"/>
                </a:lnTo>
                <a:lnTo>
                  <a:pt x="1135459" y="2232085"/>
                </a:lnTo>
                <a:lnTo>
                  <a:pt x="1122363" y="2206293"/>
                </a:lnTo>
                <a:lnTo>
                  <a:pt x="1109266" y="2179310"/>
                </a:lnTo>
                <a:lnTo>
                  <a:pt x="1096169" y="2151137"/>
                </a:lnTo>
                <a:lnTo>
                  <a:pt x="1083469" y="2122567"/>
                </a:lnTo>
                <a:lnTo>
                  <a:pt x="1070769" y="2092807"/>
                </a:lnTo>
                <a:lnTo>
                  <a:pt x="1058466" y="2062253"/>
                </a:lnTo>
                <a:close/>
                <a:moveTo>
                  <a:pt x="1597819" y="1971782"/>
                </a:moveTo>
                <a:lnTo>
                  <a:pt x="1597819" y="2478897"/>
                </a:lnTo>
                <a:lnTo>
                  <a:pt x="1614488" y="2478103"/>
                </a:lnTo>
                <a:lnTo>
                  <a:pt x="1631950" y="2477310"/>
                </a:lnTo>
                <a:lnTo>
                  <a:pt x="1649016" y="2476119"/>
                </a:lnTo>
                <a:lnTo>
                  <a:pt x="1666081" y="2474135"/>
                </a:lnTo>
                <a:lnTo>
                  <a:pt x="1683147" y="2472151"/>
                </a:lnTo>
                <a:lnTo>
                  <a:pt x="1700213" y="2469770"/>
                </a:lnTo>
                <a:lnTo>
                  <a:pt x="1716881" y="2467390"/>
                </a:lnTo>
                <a:lnTo>
                  <a:pt x="1733947" y="2464612"/>
                </a:lnTo>
                <a:lnTo>
                  <a:pt x="1752203" y="2442391"/>
                </a:lnTo>
                <a:lnTo>
                  <a:pt x="1763713" y="2428106"/>
                </a:lnTo>
                <a:lnTo>
                  <a:pt x="1776810" y="2411044"/>
                </a:lnTo>
                <a:lnTo>
                  <a:pt x="1790303" y="2392791"/>
                </a:lnTo>
                <a:lnTo>
                  <a:pt x="1804988" y="2371760"/>
                </a:lnTo>
                <a:lnTo>
                  <a:pt x="1820466" y="2349142"/>
                </a:lnTo>
                <a:lnTo>
                  <a:pt x="1836738" y="2324540"/>
                </a:lnTo>
                <a:lnTo>
                  <a:pt x="1853407" y="2297955"/>
                </a:lnTo>
                <a:lnTo>
                  <a:pt x="1870472" y="2268988"/>
                </a:lnTo>
                <a:lnTo>
                  <a:pt x="1888332" y="2238434"/>
                </a:lnTo>
                <a:lnTo>
                  <a:pt x="1905794" y="2206293"/>
                </a:lnTo>
                <a:lnTo>
                  <a:pt x="1916113" y="2187643"/>
                </a:lnTo>
                <a:lnTo>
                  <a:pt x="1925638" y="2167406"/>
                </a:lnTo>
                <a:lnTo>
                  <a:pt x="1935560" y="2147169"/>
                </a:lnTo>
                <a:lnTo>
                  <a:pt x="1945085" y="2126536"/>
                </a:lnTo>
                <a:lnTo>
                  <a:pt x="1954610" y="2105108"/>
                </a:lnTo>
                <a:lnTo>
                  <a:pt x="1964532" y="2082887"/>
                </a:lnTo>
                <a:lnTo>
                  <a:pt x="1974057" y="2060666"/>
                </a:lnTo>
                <a:lnTo>
                  <a:pt x="1983185" y="2037255"/>
                </a:lnTo>
                <a:lnTo>
                  <a:pt x="1961753" y="2030906"/>
                </a:lnTo>
                <a:lnTo>
                  <a:pt x="1939925" y="2024557"/>
                </a:lnTo>
                <a:lnTo>
                  <a:pt x="1918097" y="2019002"/>
                </a:lnTo>
                <a:lnTo>
                  <a:pt x="1895475" y="2013446"/>
                </a:lnTo>
                <a:lnTo>
                  <a:pt x="1872853" y="2007891"/>
                </a:lnTo>
                <a:lnTo>
                  <a:pt x="1849041" y="2002733"/>
                </a:lnTo>
                <a:lnTo>
                  <a:pt x="1825625" y="1997971"/>
                </a:lnTo>
                <a:lnTo>
                  <a:pt x="1801416" y="1993209"/>
                </a:lnTo>
                <a:lnTo>
                  <a:pt x="1777207" y="1989241"/>
                </a:lnTo>
                <a:lnTo>
                  <a:pt x="1752203" y="1985273"/>
                </a:lnTo>
                <a:lnTo>
                  <a:pt x="1727200" y="1982099"/>
                </a:lnTo>
                <a:lnTo>
                  <a:pt x="1701403" y="1979321"/>
                </a:lnTo>
                <a:lnTo>
                  <a:pt x="1676400" y="1976544"/>
                </a:lnTo>
                <a:lnTo>
                  <a:pt x="1650207" y="1974560"/>
                </a:lnTo>
                <a:lnTo>
                  <a:pt x="1624013" y="1973369"/>
                </a:lnTo>
                <a:lnTo>
                  <a:pt x="1597819" y="1971782"/>
                </a:lnTo>
                <a:close/>
                <a:moveTo>
                  <a:pt x="1519238" y="1971385"/>
                </a:moveTo>
                <a:lnTo>
                  <a:pt x="1492250" y="1972972"/>
                </a:lnTo>
                <a:lnTo>
                  <a:pt x="1466057" y="1974163"/>
                </a:lnTo>
                <a:lnTo>
                  <a:pt x="1440657" y="1976147"/>
                </a:lnTo>
                <a:lnTo>
                  <a:pt x="1414860" y="1978925"/>
                </a:lnTo>
                <a:lnTo>
                  <a:pt x="1389460" y="1982099"/>
                </a:lnTo>
                <a:lnTo>
                  <a:pt x="1364060" y="1985273"/>
                </a:lnTo>
                <a:lnTo>
                  <a:pt x="1339453" y="1988845"/>
                </a:lnTo>
                <a:lnTo>
                  <a:pt x="1315244" y="1993209"/>
                </a:lnTo>
                <a:lnTo>
                  <a:pt x="1290638" y="1997574"/>
                </a:lnTo>
                <a:lnTo>
                  <a:pt x="1267222" y="2002336"/>
                </a:lnTo>
                <a:lnTo>
                  <a:pt x="1243410" y="2007891"/>
                </a:lnTo>
                <a:lnTo>
                  <a:pt x="1220788" y="2013446"/>
                </a:lnTo>
                <a:lnTo>
                  <a:pt x="1198166" y="2019002"/>
                </a:lnTo>
                <a:lnTo>
                  <a:pt x="1175941" y="2024557"/>
                </a:lnTo>
                <a:lnTo>
                  <a:pt x="1154510" y="2030906"/>
                </a:lnTo>
                <a:lnTo>
                  <a:pt x="1133078" y="2037255"/>
                </a:lnTo>
                <a:lnTo>
                  <a:pt x="1145778" y="2069396"/>
                </a:lnTo>
                <a:lnTo>
                  <a:pt x="1159272" y="2099950"/>
                </a:lnTo>
                <a:lnTo>
                  <a:pt x="1172369" y="2129313"/>
                </a:lnTo>
                <a:lnTo>
                  <a:pt x="1186260" y="2158280"/>
                </a:lnTo>
                <a:lnTo>
                  <a:pt x="1199753" y="2185659"/>
                </a:lnTo>
                <a:lnTo>
                  <a:pt x="1214041" y="2211848"/>
                </a:lnTo>
                <a:lnTo>
                  <a:pt x="1227535" y="2237244"/>
                </a:lnTo>
                <a:lnTo>
                  <a:pt x="1241425" y="2261449"/>
                </a:lnTo>
                <a:lnTo>
                  <a:pt x="1254919" y="2284463"/>
                </a:lnTo>
                <a:lnTo>
                  <a:pt x="1268016" y="2306287"/>
                </a:lnTo>
                <a:lnTo>
                  <a:pt x="1281113" y="2326921"/>
                </a:lnTo>
                <a:lnTo>
                  <a:pt x="1293813" y="2345968"/>
                </a:lnTo>
                <a:lnTo>
                  <a:pt x="1306116" y="2364221"/>
                </a:lnTo>
                <a:lnTo>
                  <a:pt x="1317625" y="2380886"/>
                </a:lnTo>
                <a:lnTo>
                  <a:pt x="1329135" y="2396759"/>
                </a:lnTo>
                <a:lnTo>
                  <a:pt x="1339453" y="2411044"/>
                </a:lnTo>
                <a:lnTo>
                  <a:pt x="1352550" y="2428106"/>
                </a:lnTo>
                <a:lnTo>
                  <a:pt x="1364456" y="2442391"/>
                </a:lnTo>
                <a:lnTo>
                  <a:pt x="1382316" y="2464612"/>
                </a:lnTo>
                <a:lnTo>
                  <a:pt x="1399381" y="2467390"/>
                </a:lnTo>
                <a:lnTo>
                  <a:pt x="1416050" y="2469770"/>
                </a:lnTo>
                <a:lnTo>
                  <a:pt x="1433116" y="2472151"/>
                </a:lnTo>
                <a:lnTo>
                  <a:pt x="1450181" y="2474135"/>
                </a:lnTo>
                <a:lnTo>
                  <a:pt x="1467247" y="2476119"/>
                </a:lnTo>
                <a:lnTo>
                  <a:pt x="1484710" y="2477310"/>
                </a:lnTo>
                <a:lnTo>
                  <a:pt x="1501775" y="2478103"/>
                </a:lnTo>
                <a:lnTo>
                  <a:pt x="1519238" y="2478897"/>
                </a:lnTo>
                <a:lnTo>
                  <a:pt x="1519238" y="1971385"/>
                </a:lnTo>
                <a:close/>
                <a:moveTo>
                  <a:pt x="2857896" y="1752600"/>
                </a:moveTo>
                <a:lnTo>
                  <a:pt x="3030537" y="1786324"/>
                </a:lnTo>
                <a:lnTo>
                  <a:pt x="3025377" y="1812510"/>
                </a:lnTo>
                <a:lnTo>
                  <a:pt x="3019425" y="1838299"/>
                </a:lnTo>
                <a:lnTo>
                  <a:pt x="3013471" y="1864485"/>
                </a:lnTo>
                <a:lnTo>
                  <a:pt x="3006327" y="1890275"/>
                </a:lnTo>
                <a:lnTo>
                  <a:pt x="2999581" y="1916064"/>
                </a:lnTo>
                <a:lnTo>
                  <a:pt x="2991643" y="1941059"/>
                </a:lnTo>
                <a:lnTo>
                  <a:pt x="2983706" y="1966849"/>
                </a:lnTo>
                <a:lnTo>
                  <a:pt x="2974975" y="1992241"/>
                </a:lnTo>
                <a:lnTo>
                  <a:pt x="2966243" y="2017237"/>
                </a:lnTo>
                <a:lnTo>
                  <a:pt x="2956718" y="2042232"/>
                </a:lnTo>
                <a:lnTo>
                  <a:pt x="2946796" y="2066831"/>
                </a:lnTo>
                <a:lnTo>
                  <a:pt x="2936478" y="2091430"/>
                </a:lnTo>
                <a:lnTo>
                  <a:pt x="2925762" y="2115632"/>
                </a:lnTo>
                <a:lnTo>
                  <a:pt x="2914253" y="2140231"/>
                </a:lnTo>
                <a:lnTo>
                  <a:pt x="2903140" y="2164036"/>
                </a:lnTo>
                <a:lnTo>
                  <a:pt x="2890837" y="2187842"/>
                </a:lnTo>
                <a:lnTo>
                  <a:pt x="2878534" y="2211250"/>
                </a:lnTo>
                <a:lnTo>
                  <a:pt x="2865437" y="2235056"/>
                </a:lnTo>
                <a:lnTo>
                  <a:pt x="2852340" y="2258068"/>
                </a:lnTo>
                <a:lnTo>
                  <a:pt x="2838449" y="2280683"/>
                </a:lnTo>
                <a:lnTo>
                  <a:pt x="2824559" y="2303298"/>
                </a:lnTo>
                <a:lnTo>
                  <a:pt x="2809875" y="2325516"/>
                </a:lnTo>
                <a:lnTo>
                  <a:pt x="2795190" y="2348131"/>
                </a:lnTo>
                <a:lnTo>
                  <a:pt x="2780109" y="2369953"/>
                </a:lnTo>
                <a:lnTo>
                  <a:pt x="2764234" y="2390981"/>
                </a:lnTo>
                <a:lnTo>
                  <a:pt x="2747962" y="2412406"/>
                </a:lnTo>
                <a:lnTo>
                  <a:pt x="2731293" y="2433434"/>
                </a:lnTo>
                <a:lnTo>
                  <a:pt x="2715021" y="2454462"/>
                </a:lnTo>
                <a:lnTo>
                  <a:pt x="2697956" y="2474697"/>
                </a:lnTo>
                <a:lnTo>
                  <a:pt x="2680096" y="2494535"/>
                </a:lnTo>
                <a:lnTo>
                  <a:pt x="2662237" y="2514769"/>
                </a:lnTo>
                <a:lnTo>
                  <a:pt x="2643981" y="2533813"/>
                </a:lnTo>
                <a:lnTo>
                  <a:pt x="2625328" y="2553254"/>
                </a:lnTo>
                <a:lnTo>
                  <a:pt x="2606675" y="2571902"/>
                </a:lnTo>
                <a:lnTo>
                  <a:pt x="2587228" y="2590550"/>
                </a:lnTo>
                <a:lnTo>
                  <a:pt x="2567781" y="2608404"/>
                </a:lnTo>
                <a:lnTo>
                  <a:pt x="2547937" y="2626258"/>
                </a:lnTo>
                <a:lnTo>
                  <a:pt x="2527696" y="2643715"/>
                </a:lnTo>
                <a:lnTo>
                  <a:pt x="2507059" y="2660775"/>
                </a:lnTo>
                <a:lnTo>
                  <a:pt x="2486421" y="2677439"/>
                </a:lnTo>
                <a:lnTo>
                  <a:pt x="2464990" y="2693706"/>
                </a:lnTo>
                <a:lnTo>
                  <a:pt x="2443956" y="2709576"/>
                </a:lnTo>
                <a:lnTo>
                  <a:pt x="2422525" y="2725447"/>
                </a:lnTo>
                <a:lnTo>
                  <a:pt x="2400696" y="2740127"/>
                </a:lnTo>
                <a:lnTo>
                  <a:pt x="2378075" y="2755203"/>
                </a:lnTo>
                <a:lnTo>
                  <a:pt x="2355453" y="2769487"/>
                </a:lnTo>
                <a:lnTo>
                  <a:pt x="2332831" y="2783373"/>
                </a:lnTo>
                <a:lnTo>
                  <a:pt x="2310209" y="2796863"/>
                </a:lnTo>
                <a:lnTo>
                  <a:pt x="2287190" y="2810353"/>
                </a:lnTo>
                <a:lnTo>
                  <a:pt x="2263378" y="2823049"/>
                </a:lnTo>
                <a:lnTo>
                  <a:pt x="2239962" y="2835348"/>
                </a:lnTo>
                <a:lnTo>
                  <a:pt x="2215753" y="2847251"/>
                </a:lnTo>
                <a:lnTo>
                  <a:pt x="2191940" y="2859154"/>
                </a:lnTo>
                <a:lnTo>
                  <a:pt x="2167731" y="2869866"/>
                </a:lnTo>
                <a:lnTo>
                  <a:pt x="2143521" y="2880975"/>
                </a:lnTo>
                <a:lnTo>
                  <a:pt x="2118518" y="2890894"/>
                </a:lnTo>
                <a:lnTo>
                  <a:pt x="2093515" y="2900416"/>
                </a:lnTo>
                <a:lnTo>
                  <a:pt x="2068909" y="2909938"/>
                </a:lnTo>
                <a:lnTo>
                  <a:pt x="2043509" y="2918667"/>
                </a:lnTo>
                <a:lnTo>
                  <a:pt x="2018109" y="2926999"/>
                </a:lnTo>
                <a:lnTo>
                  <a:pt x="1992709" y="2934934"/>
                </a:lnTo>
                <a:lnTo>
                  <a:pt x="1966912" y="2942869"/>
                </a:lnTo>
                <a:lnTo>
                  <a:pt x="1941115" y="2949614"/>
                </a:lnTo>
                <a:lnTo>
                  <a:pt x="1915318" y="2956359"/>
                </a:lnTo>
                <a:lnTo>
                  <a:pt x="1944687" y="3075783"/>
                </a:lnTo>
                <a:lnTo>
                  <a:pt x="1905396" y="3078163"/>
                </a:lnTo>
                <a:lnTo>
                  <a:pt x="1866503" y="3079353"/>
                </a:lnTo>
                <a:lnTo>
                  <a:pt x="1827212" y="3079750"/>
                </a:lnTo>
                <a:lnTo>
                  <a:pt x="1788715" y="3079353"/>
                </a:lnTo>
                <a:lnTo>
                  <a:pt x="1749821" y="3077766"/>
                </a:lnTo>
                <a:lnTo>
                  <a:pt x="1711721" y="3074989"/>
                </a:lnTo>
                <a:lnTo>
                  <a:pt x="1673621" y="3071815"/>
                </a:lnTo>
                <a:lnTo>
                  <a:pt x="1635521" y="3067451"/>
                </a:lnTo>
                <a:lnTo>
                  <a:pt x="1598215" y="3062293"/>
                </a:lnTo>
                <a:lnTo>
                  <a:pt x="1560909" y="3056342"/>
                </a:lnTo>
                <a:lnTo>
                  <a:pt x="1523999" y="3049200"/>
                </a:lnTo>
                <a:lnTo>
                  <a:pt x="1487090" y="3041265"/>
                </a:lnTo>
                <a:lnTo>
                  <a:pt x="1450975" y="3032536"/>
                </a:lnTo>
                <a:lnTo>
                  <a:pt x="1415256" y="3023014"/>
                </a:lnTo>
                <a:lnTo>
                  <a:pt x="1379537" y="3012698"/>
                </a:lnTo>
                <a:lnTo>
                  <a:pt x="1344612" y="3001589"/>
                </a:lnTo>
                <a:lnTo>
                  <a:pt x="1309687" y="2989290"/>
                </a:lnTo>
                <a:lnTo>
                  <a:pt x="1275159" y="2976990"/>
                </a:lnTo>
                <a:lnTo>
                  <a:pt x="1241425" y="2963104"/>
                </a:lnTo>
                <a:lnTo>
                  <a:pt x="1208087" y="2948821"/>
                </a:lnTo>
                <a:lnTo>
                  <a:pt x="1175146" y="2933744"/>
                </a:lnTo>
                <a:lnTo>
                  <a:pt x="1142603" y="2917874"/>
                </a:lnTo>
                <a:lnTo>
                  <a:pt x="1111249" y="2901210"/>
                </a:lnTo>
                <a:lnTo>
                  <a:pt x="1079896" y="2883753"/>
                </a:lnTo>
                <a:lnTo>
                  <a:pt x="1049337" y="2865899"/>
                </a:lnTo>
                <a:lnTo>
                  <a:pt x="1019175" y="2847251"/>
                </a:lnTo>
                <a:lnTo>
                  <a:pt x="989806" y="2827810"/>
                </a:lnTo>
                <a:lnTo>
                  <a:pt x="961231" y="2807972"/>
                </a:lnTo>
                <a:lnTo>
                  <a:pt x="932656" y="2787341"/>
                </a:lnTo>
                <a:lnTo>
                  <a:pt x="905271" y="2765916"/>
                </a:lnTo>
                <a:lnTo>
                  <a:pt x="878681" y="2744491"/>
                </a:lnTo>
                <a:lnTo>
                  <a:pt x="852487" y="2721876"/>
                </a:lnTo>
                <a:lnTo>
                  <a:pt x="884634" y="2732985"/>
                </a:lnTo>
                <a:lnTo>
                  <a:pt x="917575" y="2742904"/>
                </a:lnTo>
                <a:lnTo>
                  <a:pt x="950118" y="2751633"/>
                </a:lnTo>
                <a:lnTo>
                  <a:pt x="983059" y="2759965"/>
                </a:lnTo>
                <a:lnTo>
                  <a:pt x="1015603" y="2767503"/>
                </a:lnTo>
                <a:lnTo>
                  <a:pt x="1048940" y="2773851"/>
                </a:lnTo>
                <a:lnTo>
                  <a:pt x="1081484" y="2779406"/>
                </a:lnTo>
                <a:lnTo>
                  <a:pt x="1114425" y="2784167"/>
                </a:lnTo>
                <a:lnTo>
                  <a:pt x="1146968" y="2788134"/>
                </a:lnTo>
                <a:lnTo>
                  <a:pt x="1179909" y="2791308"/>
                </a:lnTo>
                <a:lnTo>
                  <a:pt x="1212453" y="2793689"/>
                </a:lnTo>
                <a:lnTo>
                  <a:pt x="1245393" y="2794879"/>
                </a:lnTo>
                <a:lnTo>
                  <a:pt x="1277540" y="2795673"/>
                </a:lnTo>
                <a:lnTo>
                  <a:pt x="1310084" y="2795276"/>
                </a:lnTo>
                <a:lnTo>
                  <a:pt x="1341834" y="2794482"/>
                </a:lnTo>
                <a:lnTo>
                  <a:pt x="1373584" y="2792499"/>
                </a:lnTo>
                <a:lnTo>
                  <a:pt x="1405731" y="2790118"/>
                </a:lnTo>
                <a:lnTo>
                  <a:pt x="1437084" y="2786547"/>
                </a:lnTo>
                <a:lnTo>
                  <a:pt x="1468437" y="2782580"/>
                </a:lnTo>
                <a:lnTo>
                  <a:pt x="1499393" y="2777819"/>
                </a:lnTo>
                <a:lnTo>
                  <a:pt x="1529953" y="2772264"/>
                </a:lnTo>
                <a:lnTo>
                  <a:pt x="1560512" y="2765916"/>
                </a:lnTo>
                <a:lnTo>
                  <a:pt x="1590675" y="2759171"/>
                </a:lnTo>
                <a:lnTo>
                  <a:pt x="1620440" y="2751236"/>
                </a:lnTo>
                <a:lnTo>
                  <a:pt x="1649412" y="2742904"/>
                </a:lnTo>
                <a:lnTo>
                  <a:pt x="1678781" y="2733779"/>
                </a:lnTo>
                <a:lnTo>
                  <a:pt x="1707753" y="2724256"/>
                </a:lnTo>
                <a:lnTo>
                  <a:pt x="1735534" y="2713544"/>
                </a:lnTo>
                <a:lnTo>
                  <a:pt x="1763712" y="2702832"/>
                </a:lnTo>
                <a:lnTo>
                  <a:pt x="1791096" y="2690929"/>
                </a:lnTo>
                <a:lnTo>
                  <a:pt x="1818084" y="2678629"/>
                </a:lnTo>
                <a:lnTo>
                  <a:pt x="1844278" y="2665537"/>
                </a:lnTo>
                <a:lnTo>
                  <a:pt x="1873646" y="2785357"/>
                </a:lnTo>
                <a:lnTo>
                  <a:pt x="1896665" y="2779406"/>
                </a:lnTo>
                <a:lnTo>
                  <a:pt x="1919287" y="2773454"/>
                </a:lnTo>
                <a:lnTo>
                  <a:pt x="1941512" y="2766709"/>
                </a:lnTo>
                <a:lnTo>
                  <a:pt x="1964531" y="2759965"/>
                </a:lnTo>
                <a:lnTo>
                  <a:pt x="1986756" y="2752426"/>
                </a:lnTo>
                <a:lnTo>
                  <a:pt x="2008981" y="2744491"/>
                </a:lnTo>
                <a:lnTo>
                  <a:pt x="2030809" y="2736556"/>
                </a:lnTo>
                <a:lnTo>
                  <a:pt x="2052637" y="2727827"/>
                </a:lnTo>
                <a:lnTo>
                  <a:pt x="2074465" y="2719099"/>
                </a:lnTo>
                <a:lnTo>
                  <a:pt x="2096293" y="2709180"/>
                </a:lnTo>
                <a:lnTo>
                  <a:pt x="2117725" y="2699658"/>
                </a:lnTo>
                <a:lnTo>
                  <a:pt x="2138759" y="2689342"/>
                </a:lnTo>
                <a:lnTo>
                  <a:pt x="2159793" y="2678629"/>
                </a:lnTo>
                <a:lnTo>
                  <a:pt x="2180431" y="2667917"/>
                </a:lnTo>
                <a:lnTo>
                  <a:pt x="2201465" y="2656411"/>
                </a:lnTo>
                <a:lnTo>
                  <a:pt x="2221706" y="2645302"/>
                </a:lnTo>
                <a:lnTo>
                  <a:pt x="2241946" y="2633003"/>
                </a:lnTo>
                <a:lnTo>
                  <a:pt x="2262187" y="2620703"/>
                </a:lnTo>
                <a:lnTo>
                  <a:pt x="2281634" y="2608007"/>
                </a:lnTo>
                <a:lnTo>
                  <a:pt x="2301478" y="2594914"/>
                </a:lnTo>
                <a:lnTo>
                  <a:pt x="2320528" y="2581424"/>
                </a:lnTo>
                <a:lnTo>
                  <a:pt x="2339975" y="2567934"/>
                </a:lnTo>
                <a:lnTo>
                  <a:pt x="2358628" y="2554048"/>
                </a:lnTo>
                <a:lnTo>
                  <a:pt x="2377281" y="2539368"/>
                </a:lnTo>
                <a:lnTo>
                  <a:pt x="2395537" y="2524688"/>
                </a:lnTo>
                <a:lnTo>
                  <a:pt x="2414190" y="2509611"/>
                </a:lnTo>
                <a:lnTo>
                  <a:pt x="2431653" y="2494138"/>
                </a:lnTo>
                <a:lnTo>
                  <a:pt x="2449512" y="2478268"/>
                </a:lnTo>
                <a:lnTo>
                  <a:pt x="2466578" y="2462397"/>
                </a:lnTo>
                <a:lnTo>
                  <a:pt x="2483643" y="2446130"/>
                </a:lnTo>
                <a:lnTo>
                  <a:pt x="2499915" y="2429466"/>
                </a:lnTo>
                <a:lnTo>
                  <a:pt x="2516584" y="2412406"/>
                </a:lnTo>
                <a:lnTo>
                  <a:pt x="2532856" y="2395345"/>
                </a:lnTo>
                <a:lnTo>
                  <a:pt x="2548731" y="2377888"/>
                </a:lnTo>
                <a:lnTo>
                  <a:pt x="2564209" y="2360034"/>
                </a:lnTo>
                <a:lnTo>
                  <a:pt x="2579290" y="2342180"/>
                </a:lnTo>
                <a:lnTo>
                  <a:pt x="2593975" y="2323929"/>
                </a:lnTo>
                <a:lnTo>
                  <a:pt x="2608659" y="2305679"/>
                </a:lnTo>
                <a:lnTo>
                  <a:pt x="2622946" y="2286237"/>
                </a:lnTo>
                <a:lnTo>
                  <a:pt x="2636837" y="2267590"/>
                </a:lnTo>
                <a:lnTo>
                  <a:pt x="2650331" y="2248546"/>
                </a:lnTo>
                <a:lnTo>
                  <a:pt x="2663428" y="2228708"/>
                </a:lnTo>
                <a:lnTo>
                  <a:pt x="2676128" y="2209267"/>
                </a:lnTo>
                <a:lnTo>
                  <a:pt x="2688828" y="2189032"/>
                </a:lnTo>
                <a:lnTo>
                  <a:pt x="2700337" y="2169194"/>
                </a:lnTo>
                <a:lnTo>
                  <a:pt x="2712243" y="2148563"/>
                </a:lnTo>
                <a:lnTo>
                  <a:pt x="2723753" y="2127932"/>
                </a:lnTo>
                <a:lnTo>
                  <a:pt x="2734468" y="2106904"/>
                </a:lnTo>
                <a:lnTo>
                  <a:pt x="2745581" y="2086272"/>
                </a:lnTo>
                <a:lnTo>
                  <a:pt x="2755503" y="2064847"/>
                </a:lnTo>
                <a:lnTo>
                  <a:pt x="2765425" y="2043422"/>
                </a:lnTo>
                <a:lnTo>
                  <a:pt x="2774949" y="2021998"/>
                </a:lnTo>
                <a:lnTo>
                  <a:pt x="2783681" y="2000176"/>
                </a:lnTo>
                <a:lnTo>
                  <a:pt x="2792412" y="1978354"/>
                </a:lnTo>
                <a:lnTo>
                  <a:pt x="2801143" y="1956533"/>
                </a:lnTo>
                <a:lnTo>
                  <a:pt x="2809081" y="1934314"/>
                </a:lnTo>
                <a:lnTo>
                  <a:pt x="2816621" y="1912096"/>
                </a:lnTo>
                <a:lnTo>
                  <a:pt x="2823765" y="1889878"/>
                </a:lnTo>
                <a:lnTo>
                  <a:pt x="2830512" y="1866866"/>
                </a:lnTo>
                <a:lnTo>
                  <a:pt x="2836862" y="1844251"/>
                </a:lnTo>
                <a:lnTo>
                  <a:pt x="2842815" y="1821636"/>
                </a:lnTo>
                <a:lnTo>
                  <a:pt x="2847975" y="1799021"/>
                </a:lnTo>
                <a:lnTo>
                  <a:pt x="2853134" y="1776009"/>
                </a:lnTo>
                <a:lnTo>
                  <a:pt x="2857896" y="1752600"/>
                </a:lnTo>
                <a:close/>
                <a:moveTo>
                  <a:pt x="2171700" y="1500380"/>
                </a:moveTo>
                <a:lnTo>
                  <a:pt x="2170510" y="1534505"/>
                </a:lnTo>
                <a:lnTo>
                  <a:pt x="2168525" y="1568233"/>
                </a:lnTo>
                <a:lnTo>
                  <a:pt x="2166144" y="1601961"/>
                </a:lnTo>
                <a:lnTo>
                  <a:pt x="2162969" y="1634499"/>
                </a:lnTo>
                <a:lnTo>
                  <a:pt x="2159000" y="1666640"/>
                </a:lnTo>
                <a:lnTo>
                  <a:pt x="2154635" y="1698781"/>
                </a:lnTo>
                <a:lnTo>
                  <a:pt x="2149872" y="1730129"/>
                </a:lnTo>
                <a:lnTo>
                  <a:pt x="2144316" y="1760683"/>
                </a:lnTo>
                <a:lnTo>
                  <a:pt x="2138760" y="1791237"/>
                </a:lnTo>
                <a:lnTo>
                  <a:pt x="2132013" y="1820997"/>
                </a:lnTo>
                <a:lnTo>
                  <a:pt x="2124869" y="1849963"/>
                </a:lnTo>
                <a:lnTo>
                  <a:pt x="2118122" y="1878930"/>
                </a:lnTo>
                <a:lnTo>
                  <a:pt x="2110185" y="1907500"/>
                </a:lnTo>
                <a:lnTo>
                  <a:pt x="2101850" y="1934879"/>
                </a:lnTo>
                <a:lnTo>
                  <a:pt x="2093516" y="1961862"/>
                </a:lnTo>
                <a:lnTo>
                  <a:pt x="2084785" y="1988448"/>
                </a:lnTo>
                <a:lnTo>
                  <a:pt x="2107010" y="1996384"/>
                </a:lnTo>
                <a:lnTo>
                  <a:pt x="2128441" y="2004717"/>
                </a:lnTo>
                <a:lnTo>
                  <a:pt x="2149079" y="2013050"/>
                </a:lnTo>
                <a:lnTo>
                  <a:pt x="2169319" y="2021383"/>
                </a:lnTo>
                <a:lnTo>
                  <a:pt x="2206625" y="2037255"/>
                </a:lnTo>
                <a:lnTo>
                  <a:pt x="2241550" y="2053127"/>
                </a:lnTo>
                <a:lnTo>
                  <a:pt x="2272507" y="2067809"/>
                </a:lnTo>
                <a:lnTo>
                  <a:pt x="2301082" y="2082490"/>
                </a:lnTo>
                <a:lnTo>
                  <a:pt x="2325291" y="2095585"/>
                </a:lnTo>
                <a:lnTo>
                  <a:pt x="2346325" y="2106695"/>
                </a:lnTo>
                <a:lnTo>
                  <a:pt x="2359025" y="2091220"/>
                </a:lnTo>
                <a:lnTo>
                  <a:pt x="2371329" y="2075348"/>
                </a:lnTo>
                <a:lnTo>
                  <a:pt x="2383235" y="2059079"/>
                </a:lnTo>
                <a:lnTo>
                  <a:pt x="2394744" y="2042810"/>
                </a:lnTo>
                <a:lnTo>
                  <a:pt x="2406254" y="2026144"/>
                </a:lnTo>
                <a:lnTo>
                  <a:pt x="2417366" y="2009082"/>
                </a:lnTo>
                <a:lnTo>
                  <a:pt x="2428082" y="1991622"/>
                </a:lnTo>
                <a:lnTo>
                  <a:pt x="2438401" y="1974560"/>
                </a:lnTo>
                <a:lnTo>
                  <a:pt x="2448719" y="1956704"/>
                </a:lnTo>
                <a:lnTo>
                  <a:pt x="2458244" y="1938847"/>
                </a:lnTo>
                <a:lnTo>
                  <a:pt x="2467769" y="1920991"/>
                </a:lnTo>
                <a:lnTo>
                  <a:pt x="2476897" y="1902341"/>
                </a:lnTo>
                <a:lnTo>
                  <a:pt x="2485232" y="1884089"/>
                </a:lnTo>
                <a:lnTo>
                  <a:pt x="2493566" y="1865439"/>
                </a:lnTo>
                <a:lnTo>
                  <a:pt x="2501901" y="1846789"/>
                </a:lnTo>
                <a:lnTo>
                  <a:pt x="2509441" y="1827346"/>
                </a:lnTo>
                <a:lnTo>
                  <a:pt x="2516585" y="1808299"/>
                </a:lnTo>
                <a:lnTo>
                  <a:pt x="2523332" y="1788856"/>
                </a:lnTo>
                <a:lnTo>
                  <a:pt x="2529682" y="1769412"/>
                </a:lnTo>
                <a:lnTo>
                  <a:pt x="2536032" y="1749175"/>
                </a:lnTo>
                <a:lnTo>
                  <a:pt x="2541588" y="1729732"/>
                </a:lnTo>
                <a:lnTo>
                  <a:pt x="2546747" y="1709495"/>
                </a:lnTo>
                <a:lnTo>
                  <a:pt x="2551510" y="1689258"/>
                </a:lnTo>
                <a:lnTo>
                  <a:pt x="2555875" y="1668624"/>
                </a:lnTo>
                <a:lnTo>
                  <a:pt x="2559844" y="1647991"/>
                </a:lnTo>
                <a:lnTo>
                  <a:pt x="2563813" y="1627357"/>
                </a:lnTo>
                <a:lnTo>
                  <a:pt x="2566988" y="1606723"/>
                </a:lnTo>
                <a:lnTo>
                  <a:pt x="2569766" y="1585692"/>
                </a:lnTo>
                <a:lnTo>
                  <a:pt x="2572147" y="1564662"/>
                </a:lnTo>
                <a:lnTo>
                  <a:pt x="2573735" y="1543234"/>
                </a:lnTo>
                <a:lnTo>
                  <a:pt x="2575719" y="1521807"/>
                </a:lnTo>
                <a:lnTo>
                  <a:pt x="2576513" y="1500380"/>
                </a:lnTo>
                <a:lnTo>
                  <a:pt x="2171700" y="1500380"/>
                </a:lnTo>
                <a:close/>
                <a:moveTo>
                  <a:pt x="1597819" y="1500380"/>
                </a:moveTo>
                <a:lnTo>
                  <a:pt x="1597819" y="1893215"/>
                </a:lnTo>
                <a:lnTo>
                  <a:pt x="1625997" y="1894802"/>
                </a:lnTo>
                <a:lnTo>
                  <a:pt x="1654572" y="1896389"/>
                </a:lnTo>
                <a:lnTo>
                  <a:pt x="1682353" y="1898770"/>
                </a:lnTo>
                <a:lnTo>
                  <a:pt x="1709738" y="1901151"/>
                </a:lnTo>
                <a:lnTo>
                  <a:pt x="1736725" y="1904326"/>
                </a:lnTo>
                <a:lnTo>
                  <a:pt x="1764110" y="1908294"/>
                </a:lnTo>
                <a:lnTo>
                  <a:pt x="1790700" y="1912262"/>
                </a:lnTo>
                <a:lnTo>
                  <a:pt x="1816894" y="1916626"/>
                </a:lnTo>
                <a:lnTo>
                  <a:pt x="1842691" y="1921388"/>
                </a:lnTo>
                <a:lnTo>
                  <a:pt x="1868091" y="1926547"/>
                </a:lnTo>
                <a:lnTo>
                  <a:pt x="1892697" y="1932102"/>
                </a:lnTo>
                <a:lnTo>
                  <a:pt x="1917303" y="1938054"/>
                </a:lnTo>
                <a:lnTo>
                  <a:pt x="1941116" y="1944006"/>
                </a:lnTo>
                <a:lnTo>
                  <a:pt x="1964929" y="1950355"/>
                </a:lnTo>
                <a:lnTo>
                  <a:pt x="1987550" y="1957100"/>
                </a:lnTo>
                <a:lnTo>
                  <a:pt x="2010172" y="1963449"/>
                </a:lnTo>
                <a:lnTo>
                  <a:pt x="2018507" y="1938451"/>
                </a:lnTo>
                <a:lnTo>
                  <a:pt x="2026841" y="1912658"/>
                </a:lnTo>
                <a:lnTo>
                  <a:pt x="2034382" y="1886469"/>
                </a:lnTo>
                <a:lnTo>
                  <a:pt x="2041525" y="1859884"/>
                </a:lnTo>
                <a:lnTo>
                  <a:pt x="2048669" y="1832107"/>
                </a:lnTo>
                <a:lnTo>
                  <a:pt x="2055019" y="1804331"/>
                </a:lnTo>
                <a:lnTo>
                  <a:pt x="2061369" y="1776555"/>
                </a:lnTo>
                <a:lnTo>
                  <a:pt x="2066529" y="1747588"/>
                </a:lnTo>
                <a:lnTo>
                  <a:pt x="2071688" y="1718225"/>
                </a:lnTo>
                <a:lnTo>
                  <a:pt x="2076450" y="1688068"/>
                </a:lnTo>
                <a:lnTo>
                  <a:pt x="2080419" y="1657911"/>
                </a:lnTo>
                <a:lnTo>
                  <a:pt x="2083991" y="1627357"/>
                </a:lnTo>
                <a:lnTo>
                  <a:pt x="2087166" y="1596406"/>
                </a:lnTo>
                <a:lnTo>
                  <a:pt x="2089547" y="1564662"/>
                </a:lnTo>
                <a:lnTo>
                  <a:pt x="2091532" y="1532918"/>
                </a:lnTo>
                <a:lnTo>
                  <a:pt x="2092722" y="1500380"/>
                </a:lnTo>
                <a:lnTo>
                  <a:pt x="1597819" y="1500380"/>
                </a:lnTo>
                <a:close/>
                <a:moveTo>
                  <a:pt x="1023541" y="1500380"/>
                </a:moveTo>
                <a:lnTo>
                  <a:pt x="1024731" y="1532918"/>
                </a:lnTo>
                <a:lnTo>
                  <a:pt x="1026716" y="1564662"/>
                </a:lnTo>
                <a:lnTo>
                  <a:pt x="1028700" y="1596406"/>
                </a:lnTo>
                <a:lnTo>
                  <a:pt x="1031875" y="1627357"/>
                </a:lnTo>
                <a:lnTo>
                  <a:pt x="1035447" y="1657911"/>
                </a:lnTo>
                <a:lnTo>
                  <a:pt x="1039813" y="1688068"/>
                </a:lnTo>
                <a:lnTo>
                  <a:pt x="1044575" y="1717828"/>
                </a:lnTo>
                <a:lnTo>
                  <a:pt x="1049338" y="1747191"/>
                </a:lnTo>
                <a:lnTo>
                  <a:pt x="1054894" y="1775761"/>
                </a:lnTo>
                <a:lnTo>
                  <a:pt x="1061244" y="1804331"/>
                </a:lnTo>
                <a:lnTo>
                  <a:pt x="1067594" y="1832107"/>
                </a:lnTo>
                <a:lnTo>
                  <a:pt x="1074738" y="1859884"/>
                </a:lnTo>
                <a:lnTo>
                  <a:pt x="1081881" y="1886469"/>
                </a:lnTo>
                <a:lnTo>
                  <a:pt x="1089819" y="1912658"/>
                </a:lnTo>
                <a:lnTo>
                  <a:pt x="1097756" y="1938451"/>
                </a:lnTo>
                <a:lnTo>
                  <a:pt x="1106091" y="1963449"/>
                </a:lnTo>
                <a:lnTo>
                  <a:pt x="1128713" y="1957100"/>
                </a:lnTo>
                <a:lnTo>
                  <a:pt x="1151731" y="1950355"/>
                </a:lnTo>
                <a:lnTo>
                  <a:pt x="1175544" y="1944006"/>
                </a:lnTo>
                <a:lnTo>
                  <a:pt x="1199356" y="1938054"/>
                </a:lnTo>
                <a:lnTo>
                  <a:pt x="1223963" y="1932102"/>
                </a:lnTo>
                <a:lnTo>
                  <a:pt x="1248966" y="1926547"/>
                </a:lnTo>
                <a:lnTo>
                  <a:pt x="1273969" y="1921388"/>
                </a:lnTo>
                <a:lnTo>
                  <a:pt x="1299766" y="1916626"/>
                </a:lnTo>
                <a:lnTo>
                  <a:pt x="1325960" y="1912262"/>
                </a:lnTo>
                <a:lnTo>
                  <a:pt x="1352550" y="1908294"/>
                </a:lnTo>
                <a:lnTo>
                  <a:pt x="1379538" y="1904326"/>
                </a:lnTo>
                <a:lnTo>
                  <a:pt x="1406922" y="1901151"/>
                </a:lnTo>
                <a:lnTo>
                  <a:pt x="1434307" y="1898770"/>
                </a:lnTo>
                <a:lnTo>
                  <a:pt x="1462485" y="1896389"/>
                </a:lnTo>
                <a:lnTo>
                  <a:pt x="1490663" y="1894802"/>
                </a:lnTo>
                <a:lnTo>
                  <a:pt x="1519238" y="1893215"/>
                </a:lnTo>
                <a:lnTo>
                  <a:pt x="1519238" y="1500380"/>
                </a:lnTo>
                <a:lnTo>
                  <a:pt x="1023541" y="1500380"/>
                </a:lnTo>
                <a:close/>
                <a:moveTo>
                  <a:pt x="539750" y="1500380"/>
                </a:moveTo>
                <a:lnTo>
                  <a:pt x="540544" y="1521807"/>
                </a:lnTo>
                <a:lnTo>
                  <a:pt x="542528" y="1543234"/>
                </a:lnTo>
                <a:lnTo>
                  <a:pt x="544116" y="1564662"/>
                </a:lnTo>
                <a:lnTo>
                  <a:pt x="546894" y="1585692"/>
                </a:lnTo>
                <a:lnTo>
                  <a:pt x="549275" y="1606723"/>
                </a:lnTo>
                <a:lnTo>
                  <a:pt x="552847" y="1627357"/>
                </a:lnTo>
                <a:lnTo>
                  <a:pt x="556419" y="1647991"/>
                </a:lnTo>
                <a:lnTo>
                  <a:pt x="560388" y="1668624"/>
                </a:lnTo>
                <a:lnTo>
                  <a:pt x="564753" y="1689258"/>
                </a:lnTo>
                <a:lnTo>
                  <a:pt x="569913" y="1709495"/>
                </a:lnTo>
                <a:lnTo>
                  <a:pt x="575072" y="1729732"/>
                </a:lnTo>
                <a:lnTo>
                  <a:pt x="580628" y="1749175"/>
                </a:lnTo>
                <a:lnTo>
                  <a:pt x="586581" y="1769412"/>
                </a:lnTo>
                <a:lnTo>
                  <a:pt x="592931" y="1788856"/>
                </a:lnTo>
                <a:lnTo>
                  <a:pt x="600075" y="1808299"/>
                </a:lnTo>
                <a:lnTo>
                  <a:pt x="606822" y="1827346"/>
                </a:lnTo>
                <a:lnTo>
                  <a:pt x="614759" y="1846789"/>
                </a:lnTo>
                <a:lnTo>
                  <a:pt x="622697" y="1865439"/>
                </a:lnTo>
                <a:lnTo>
                  <a:pt x="631031" y="1884089"/>
                </a:lnTo>
                <a:lnTo>
                  <a:pt x="639763" y="1902341"/>
                </a:lnTo>
                <a:lnTo>
                  <a:pt x="648494" y="1920991"/>
                </a:lnTo>
                <a:lnTo>
                  <a:pt x="658019" y="1938847"/>
                </a:lnTo>
                <a:lnTo>
                  <a:pt x="667544" y="1956704"/>
                </a:lnTo>
                <a:lnTo>
                  <a:pt x="677863" y="1974560"/>
                </a:lnTo>
                <a:lnTo>
                  <a:pt x="688181" y="1991622"/>
                </a:lnTo>
                <a:lnTo>
                  <a:pt x="699294" y="2009082"/>
                </a:lnTo>
                <a:lnTo>
                  <a:pt x="710009" y="2026144"/>
                </a:lnTo>
                <a:lnTo>
                  <a:pt x="721519" y="2042810"/>
                </a:lnTo>
                <a:lnTo>
                  <a:pt x="733028" y="2059079"/>
                </a:lnTo>
                <a:lnTo>
                  <a:pt x="745331" y="2075348"/>
                </a:lnTo>
                <a:lnTo>
                  <a:pt x="757634" y="2091220"/>
                </a:lnTo>
                <a:lnTo>
                  <a:pt x="770334" y="2106695"/>
                </a:lnTo>
                <a:lnTo>
                  <a:pt x="791369" y="2095585"/>
                </a:lnTo>
                <a:lnTo>
                  <a:pt x="815578" y="2082490"/>
                </a:lnTo>
                <a:lnTo>
                  <a:pt x="843756" y="2067809"/>
                </a:lnTo>
                <a:lnTo>
                  <a:pt x="875109" y="2053127"/>
                </a:lnTo>
                <a:lnTo>
                  <a:pt x="909638" y="2037255"/>
                </a:lnTo>
                <a:lnTo>
                  <a:pt x="946944" y="2020986"/>
                </a:lnTo>
                <a:lnTo>
                  <a:pt x="967185" y="2013050"/>
                </a:lnTo>
                <a:lnTo>
                  <a:pt x="988219" y="2004717"/>
                </a:lnTo>
                <a:lnTo>
                  <a:pt x="1009650" y="1996384"/>
                </a:lnTo>
                <a:lnTo>
                  <a:pt x="1031478" y="1988448"/>
                </a:lnTo>
                <a:lnTo>
                  <a:pt x="1022747" y="1961862"/>
                </a:lnTo>
                <a:lnTo>
                  <a:pt x="1014413" y="1934879"/>
                </a:lnTo>
                <a:lnTo>
                  <a:pt x="1006078" y="1906706"/>
                </a:lnTo>
                <a:lnTo>
                  <a:pt x="998538" y="1878930"/>
                </a:lnTo>
                <a:lnTo>
                  <a:pt x="991394" y="1849963"/>
                </a:lnTo>
                <a:lnTo>
                  <a:pt x="984250" y="1820997"/>
                </a:lnTo>
                <a:lnTo>
                  <a:pt x="978297" y="1791237"/>
                </a:lnTo>
                <a:lnTo>
                  <a:pt x="971947" y="1760683"/>
                </a:lnTo>
                <a:lnTo>
                  <a:pt x="966391" y="1730129"/>
                </a:lnTo>
                <a:lnTo>
                  <a:pt x="961628" y="1698781"/>
                </a:lnTo>
                <a:lnTo>
                  <a:pt x="957263" y="1666640"/>
                </a:lnTo>
                <a:lnTo>
                  <a:pt x="953691" y="1634499"/>
                </a:lnTo>
                <a:lnTo>
                  <a:pt x="950119" y="1601961"/>
                </a:lnTo>
                <a:lnTo>
                  <a:pt x="947738" y="1568233"/>
                </a:lnTo>
                <a:lnTo>
                  <a:pt x="945753" y="1534505"/>
                </a:lnTo>
                <a:lnTo>
                  <a:pt x="944563" y="1500380"/>
                </a:lnTo>
                <a:lnTo>
                  <a:pt x="539750" y="1500380"/>
                </a:lnTo>
                <a:close/>
                <a:moveTo>
                  <a:pt x="2010172" y="958346"/>
                </a:moveTo>
                <a:lnTo>
                  <a:pt x="1987550" y="965489"/>
                </a:lnTo>
                <a:lnTo>
                  <a:pt x="1964532" y="971838"/>
                </a:lnTo>
                <a:lnTo>
                  <a:pt x="1941116" y="978187"/>
                </a:lnTo>
                <a:lnTo>
                  <a:pt x="1916907" y="984139"/>
                </a:lnTo>
                <a:lnTo>
                  <a:pt x="1892300" y="990487"/>
                </a:lnTo>
                <a:lnTo>
                  <a:pt x="1867297" y="995646"/>
                </a:lnTo>
                <a:lnTo>
                  <a:pt x="1842294" y="1000804"/>
                </a:lnTo>
                <a:lnTo>
                  <a:pt x="1816497" y="1005566"/>
                </a:lnTo>
                <a:lnTo>
                  <a:pt x="1790700" y="1009931"/>
                </a:lnTo>
                <a:lnTo>
                  <a:pt x="1764110" y="1014296"/>
                </a:lnTo>
                <a:lnTo>
                  <a:pt x="1736725" y="1017867"/>
                </a:lnTo>
                <a:lnTo>
                  <a:pt x="1709738" y="1021041"/>
                </a:lnTo>
                <a:lnTo>
                  <a:pt x="1682353" y="1023819"/>
                </a:lnTo>
                <a:lnTo>
                  <a:pt x="1654572" y="1026200"/>
                </a:lnTo>
                <a:lnTo>
                  <a:pt x="1625997" y="1027390"/>
                </a:lnTo>
                <a:lnTo>
                  <a:pt x="1597819" y="1028581"/>
                </a:lnTo>
                <a:lnTo>
                  <a:pt x="1597819" y="1421813"/>
                </a:lnTo>
                <a:lnTo>
                  <a:pt x="2092722" y="1421813"/>
                </a:lnTo>
                <a:lnTo>
                  <a:pt x="2091929" y="1389672"/>
                </a:lnTo>
                <a:lnTo>
                  <a:pt x="2089944" y="1357531"/>
                </a:lnTo>
                <a:lnTo>
                  <a:pt x="2087563" y="1325786"/>
                </a:lnTo>
                <a:lnTo>
                  <a:pt x="2084388" y="1294836"/>
                </a:lnTo>
                <a:lnTo>
                  <a:pt x="2080816" y="1263885"/>
                </a:lnTo>
                <a:lnTo>
                  <a:pt x="2076450" y="1233728"/>
                </a:lnTo>
                <a:lnTo>
                  <a:pt x="2072085" y="1204364"/>
                </a:lnTo>
                <a:lnTo>
                  <a:pt x="2066925" y="1175001"/>
                </a:lnTo>
                <a:lnTo>
                  <a:pt x="2061369" y="1146034"/>
                </a:lnTo>
                <a:lnTo>
                  <a:pt x="2055019" y="1117861"/>
                </a:lnTo>
                <a:lnTo>
                  <a:pt x="2048669" y="1090085"/>
                </a:lnTo>
                <a:lnTo>
                  <a:pt x="2041525" y="1062706"/>
                </a:lnTo>
                <a:lnTo>
                  <a:pt x="2034382" y="1036120"/>
                </a:lnTo>
                <a:lnTo>
                  <a:pt x="2026841" y="1009534"/>
                </a:lnTo>
                <a:lnTo>
                  <a:pt x="2018507" y="983742"/>
                </a:lnTo>
                <a:lnTo>
                  <a:pt x="2010172" y="958346"/>
                </a:lnTo>
                <a:close/>
                <a:moveTo>
                  <a:pt x="1106091" y="958346"/>
                </a:moveTo>
                <a:lnTo>
                  <a:pt x="1097756" y="983742"/>
                </a:lnTo>
                <a:lnTo>
                  <a:pt x="1089819" y="1009534"/>
                </a:lnTo>
                <a:lnTo>
                  <a:pt x="1081881" y="1035723"/>
                </a:lnTo>
                <a:lnTo>
                  <a:pt x="1074738" y="1062706"/>
                </a:lnTo>
                <a:lnTo>
                  <a:pt x="1067991" y="1089688"/>
                </a:lnTo>
                <a:lnTo>
                  <a:pt x="1061641" y="1117861"/>
                </a:lnTo>
                <a:lnTo>
                  <a:pt x="1055291" y="1146034"/>
                </a:lnTo>
                <a:lnTo>
                  <a:pt x="1049735" y="1175001"/>
                </a:lnTo>
                <a:lnTo>
                  <a:pt x="1044575" y="1204364"/>
                </a:lnTo>
                <a:lnTo>
                  <a:pt x="1039813" y="1233728"/>
                </a:lnTo>
                <a:lnTo>
                  <a:pt x="1035844" y="1263885"/>
                </a:lnTo>
                <a:lnTo>
                  <a:pt x="1032272" y="1294836"/>
                </a:lnTo>
                <a:lnTo>
                  <a:pt x="1029097" y="1325786"/>
                </a:lnTo>
                <a:lnTo>
                  <a:pt x="1026716" y="1357531"/>
                </a:lnTo>
                <a:lnTo>
                  <a:pt x="1024731" y="1389672"/>
                </a:lnTo>
                <a:lnTo>
                  <a:pt x="1023938" y="1421813"/>
                </a:lnTo>
                <a:lnTo>
                  <a:pt x="1519238" y="1421813"/>
                </a:lnTo>
                <a:lnTo>
                  <a:pt x="1519238" y="1028581"/>
                </a:lnTo>
                <a:lnTo>
                  <a:pt x="1490663" y="1027390"/>
                </a:lnTo>
                <a:lnTo>
                  <a:pt x="1462485" y="1026200"/>
                </a:lnTo>
                <a:lnTo>
                  <a:pt x="1434307" y="1023819"/>
                </a:lnTo>
                <a:lnTo>
                  <a:pt x="1406922" y="1021041"/>
                </a:lnTo>
                <a:lnTo>
                  <a:pt x="1379538" y="1017867"/>
                </a:lnTo>
                <a:lnTo>
                  <a:pt x="1352550" y="1014296"/>
                </a:lnTo>
                <a:lnTo>
                  <a:pt x="1325960" y="1009931"/>
                </a:lnTo>
                <a:lnTo>
                  <a:pt x="1299766" y="1005566"/>
                </a:lnTo>
                <a:lnTo>
                  <a:pt x="1273969" y="1000804"/>
                </a:lnTo>
                <a:lnTo>
                  <a:pt x="1248966" y="995646"/>
                </a:lnTo>
                <a:lnTo>
                  <a:pt x="1223963" y="990487"/>
                </a:lnTo>
                <a:lnTo>
                  <a:pt x="1199356" y="984139"/>
                </a:lnTo>
                <a:lnTo>
                  <a:pt x="1175544" y="978187"/>
                </a:lnTo>
                <a:lnTo>
                  <a:pt x="1151731" y="971838"/>
                </a:lnTo>
                <a:lnTo>
                  <a:pt x="1128713" y="965489"/>
                </a:lnTo>
                <a:lnTo>
                  <a:pt x="1106091" y="958346"/>
                </a:lnTo>
                <a:close/>
                <a:moveTo>
                  <a:pt x="2346325" y="815100"/>
                </a:moveTo>
                <a:lnTo>
                  <a:pt x="2325291" y="827004"/>
                </a:lnTo>
                <a:lnTo>
                  <a:pt x="2301082" y="840099"/>
                </a:lnTo>
                <a:lnTo>
                  <a:pt x="2272903" y="853987"/>
                </a:lnTo>
                <a:lnTo>
                  <a:pt x="2241550" y="869462"/>
                </a:lnTo>
                <a:lnTo>
                  <a:pt x="2206625" y="884938"/>
                </a:lnTo>
                <a:lnTo>
                  <a:pt x="2169319" y="901207"/>
                </a:lnTo>
                <a:lnTo>
                  <a:pt x="2149079" y="909540"/>
                </a:lnTo>
                <a:lnTo>
                  <a:pt x="2128441" y="917476"/>
                </a:lnTo>
                <a:lnTo>
                  <a:pt x="2107010" y="925809"/>
                </a:lnTo>
                <a:lnTo>
                  <a:pt x="2084785" y="934141"/>
                </a:lnTo>
                <a:lnTo>
                  <a:pt x="2093516" y="960727"/>
                </a:lnTo>
                <a:lnTo>
                  <a:pt x="2101850" y="987710"/>
                </a:lnTo>
                <a:lnTo>
                  <a:pt x="2110185" y="1015089"/>
                </a:lnTo>
                <a:lnTo>
                  <a:pt x="2118122" y="1043659"/>
                </a:lnTo>
                <a:lnTo>
                  <a:pt x="2124869" y="1072229"/>
                </a:lnTo>
                <a:lnTo>
                  <a:pt x="2132013" y="1101592"/>
                </a:lnTo>
                <a:lnTo>
                  <a:pt x="2138760" y="1131353"/>
                </a:lnTo>
                <a:lnTo>
                  <a:pt x="2144316" y="1161510"/>
                </a:lnTo>
                <a:lnTo>
                  <a:pt x="2149872" y="1192460"/>
                </a:lnTo>
                <a:lnTo>
                  <a:pt x="2154635" y="1223808"/>
                </a:lnTo>
                <a:lnTo>
                  <a:pt x="2159000" y="1255552"/>
                </a:lnTo>
                <a:lnTo>
                  <a:pt x="2162969" y="1288090"/>
                </a:lnTo>
                <a:lnTo>
                  <a:pt x="2166144" y="1320628"/>
                </a:lnTo>
                <a:lnTo>
                  <a:pt x="2168525" y="1353959"/>
                </a:lnTo>
                <a:lnTo>
                  <a:pt x="2170510" y="1388084"/>
                </a:lnTo>
                <a:lnTo>
                  <a:pt x="2171700" y="1421813"/>
                </a:lnTo>
                <a:lnTo>
                  <a:pt x="2576513" y="1421813"/>
                </a:lnTo>
                <a:lnTo>
                  <a:pt x="2575719" y="1400385"/>
                </a:lnTo>
                <a:lnTo>
                  <a:pt x="2573735" y="1379355"/>
                </a:lnTo>
                <a:lnTo>
                  <a:pt x="2572147" y="1357927"/>
                </a:lnTo>
                <a:lnTo>
                  <a:pt x="2569766" y="1336897"/>
                </a:lnTo>
                <a:lnTo>
                  <a:pt x="2566988" y="1315866"/>
                </a:lnTo>
                <a:lnTo>
                  <a:pt x="2563813" y="1294836"/>
                </a:lnTo>
                <a:lnTo>
                  <a:pt x="2559844" y="1274202"/>
                </a:lnTo>
                <a:lnTo>
                  <a:pt x="2555875" y="1253568"/>
                </a:lnTo>
                <a:lnTo>
                  <a:pt x="2551510" y="1232934"/>
                </a:lnTo>
                <a:lnTo>
                  <a:pt x="2546747" y="1213094"/>
                </a:lnTo>
                <a:lnTo>
                  <a:pt x="2541588" y="1192857"/>
                </a:lnTo>
                <a:lnTo>
                  <a:pt x="2536032" y="1172620"/>
                </a:lnTo>
                <a:lnTo>
                  <a:pt x="2529682" y="1153177"/>
                </a:lnTo>
                <a:lnTo>
                  <a:pt x="2523332" y="1133337"/>
                </a:lnTo>
                <a:lnTo>
                  <a:pt x="2516585" y="1114290"/>
                </a:lnTo>
                <a:lnTo>
                  <a:pt x="2509441" y="1094450"/>
                </a:lnTo>
                <a:lnTo>
                  <a:pt x="2501901" y="1075800"/>
                </a:lnTo>
                <a:lnTo>
                  <a:pt x="2493566" y="1057150"/>
                </a:lnTo>
                <a:lnTo>
                  <a:pt x="2485232" y="1038501"/>
                </a:lnTo>
                <a:lnTo>
                  <a:pt x="2476897" y="1019851"/>
                </a:lnTo>
                <a:lnTo>
                  <a:pt x="2467769" y="1001598"/>
                </a:lnTo>
                <a:lnTo>
                  <a:pt x="2458244" y="983345"/>
                </a:lnTo>
                <a:lnTo>
                  <a:pt x="2448719" y="965886"/>
                </a:lnTo>
                <a:lnTo>
                  <a:pt x="2438401" y="948029"/>
                </a:lnTo>
                <a:lnTo>
                  <a:pt x="2428082" y="930570"/>
                </a:lnTo>
                <a:lnTo>
                  <a:pt x="2417366" y="913508"/>
                </a:lnTo>
                <a:lnTo>
                  <a:pt x="2406254" y="896445"/>
                </a:lnTo>
                <a:lnTo>
                  <a:pt x="2394744" y="879779"/>
                </a:lnTo>
                <a:lnTo>
                  <a:pt x="2383235" y="863114"/>
                </a:lnTo>
                <a:lnTo>
                  <a:pt x="2371329" y="847242"/>
                </a:lnTo>
                <a:lnTo>
                  <a:pt x="2359025" y="830973"/>
                </a:lnTo>
                <a:lnTo>
                  <a:pt x="2346325" y="815100"/>
                </a:lnTo>
                <a:close/>
                <a:moveTo>
                  <a:pt x="770334" y="815100"/>
                </a:moveTo>
                <a:lnTo>
                  <a:pt x="757634" y="830973"/>
                </a:lnTo>
                <a:lnTo>
                  <a:pt x="745331" y="847242"/>
                </a:lnTo>
                <a:lnTo>
                  <a:pt x="733028" y="863114"/>
                </a:lnTo>
                <a:lnTo>
                  <a:pt x="721519" y="879779"/>
                </a:lnTo>
                <a:lnTo>
                  <a:pt x="710009" y="896445"/>
                </a:lnTo>
                <a:lnTo>
                  <a:pt x="699294" y="913508"/>
                </a:lnTo>
                <a:lnTo>
                  <a:pt x="688181" y="930570"/>
                </a:lnTo>
                <a:lnTo>
                  <a:pt x="677863" y="948029"/>
                </a:lnTo>
                <a:lnTo>
                  <a:pt x="667544" y="965886"/>
                </a:lnTo>
                <a:lnTo>
                  <a:pt x="658019" y="983345"/>
                </a:lnTo>
                <a:lnTo>
                  <a:pt x="648494" y="1001598"/>
                </a:lnTo>
                <a:lnTo>
                  <a:pt x="639763" y="1019851"/>
                </a:lnTo>
                <a:lnTo>
                  <a:pt x="631031" y="1038501"/>
                </a:lnTo>
                <a:lnTo>
                  <a:pt x="622697" y="1057150"/>
                </a:lnTo>
                <a:lnTo>
                  <a:pt x="614759" y="1075800"/>
                </a:lnTo>
                <a:lnTo>
                  <a:pt x="606822" y="1094450"/>
                </a:lnTo>
                <a:lnTo>
                  <a:pt x="600075" y="1114290"/>
                </a:lnTo>
                <a:lnTo>
                  <a:pt x="592931" y="1133337"/>
                </a:lnTo>
                <a:lnTo>
                  <a:pt x="586581" y="1153177"/>
                </a:lnTo>
                <a:lnTo>
                  <a:pt x="580628" y="1172620"/>
                </a:lnTo>
                <a:lnTo>
                  <a:pt x="575072" y="1192857"/>
                </a:lnTo>
                <a:lnTo>
                  <a:pt x="569913" y="1213094"/>
                </a:lnTo>
                <a:lnTo>
                  <a:pt x="564753" y="1232934"/>
                </a:lnTo>
                <a:lnTo>
                  <a:pt x="560388" y="1253568"/>
                </a:lnTo>
                <a:lnTo>
                  <a:pt x="556419" y="1274202"/>
                </a:lnTo>
                <a:lnTo>
                  <a:pt x="552847" y="1294836"/>
                </a:lnTo>
                <a:lnTo>
                  <a:pt x="549275" y="1315866"/>
                </a:lnTo>
                <a:lnTo>
                  <a:pt x="546894" y="1336897"/>
                </a:lnTo>
                <a:lnTo>
                  <a:pt x="544116" y="1357927"/>
                </a:lnTo>
                <a:lnTo>
                  <a:pt x="542528" y="1379355"/>
                </a:lnTo>
                <a:lnTo>
                  <a:pt x="540544" y="1400385"/>
                </a:lnTo>
                <a:lnTo>
                  <a:pt x="539750" y="1421813"/>
                </a:lnTo>
                <a:lnTo>
                  <a:pt x="944563" y="1421813"/>
                </a:lnTo>
                <a:lnTo>
                  <a:pt x="945753" y="1388084"/>
                </a:lnTo>
                <a:lnTo>
                  <a:pt x="947738" y="1353959"/>
                </a:lnTo>
                <a:lnTo>
                  <a:pt x="950119" y="1320628"/>
                </a:lnTo>
                <a:lnTo>
                  <a:pt x="953691" y="1288090"/>
                </a:lnTo>
                <a:lnTo>
                  <a:pt x="957263" y="1255552"/>
                </a:lnTo>
                <a:lnTo>
                  <a:pt x="961628" y="1223808"/>
                </a:lnTo>
                <a:lnTo>
                  <a:pt x="966391" y="1192460"/>
                </a:lnTo>
                <a:lnTo>
                  <a:pt x="971947" y="1161510"/>
                </a:lnTo>
                <a:lnTo>
                  <a:pt x="978297" y="1131353"/>
                </a:lnTo>
                <a:lnTo>
                  <a:pt x="984250" y="1101196"/>
                </a:lnTo>
                <a:lnTo>
                  <a:pt x="991394" y="1071832"/>
                </a:lnTo>
                <a:lnTo>
                  <a:pt x="998538" y="1043262"/>
                </a:lnTo>
                <a:lnTo>
                  <a:pt x="1006078" y="1015089"/>
                </a:lnTo>
                <a:lnTo>
                  <a:pt x="1014413" y="987313"/>
                </a:lnTo>
                <a:lnTo>
                  <a:pt x="1022747" y="960330"/>
                </a:lnTo>
                <a:lnTo>
                  <a:pt x="1031478" y="933745"/>
                </a:lnTo>
                <a:lnTo>
                  <a:pt x="1009650" y="925809"/>
                </a:lnTo>
                <a:lnTo>
                  <a:pt x="988219" y="917476"/>
                </a:lnTo>
                <a:lnTo>
                  <a:pt x="967185" y="909540"/>
                </a:lnTo>
                <a:lnTo>
                  <a:pt x="946944" y="901207"/>
                </a:lnTo>
                <a:lnTo>
                  <a:pt x="909638" y="884938"/>
                </a:lnTo>
                <a:lnTo>
                  <a:pt x="875109" y="869462"/>
                </a:lnTo>
                <a:lnTo>
                  <a:pt x="843756" y="853987"/>
                </a:lnTo>
                <a:lnTo>
                  <a:pt x="815578" y="840099"/>
                </a:lnTo>
                <a:lnTo>
                  <a:pt x="791369" y="827004"/>
                </a:lnTo>
                <a:lnTo>
                  <a:pt x="770334" y="815100"/>
                </a:lnTo>
                <a:close/>
                <a:moveTo>
                  <a:pt x="1855788" y="486547"/>
                </a:moveTo>
                <a:lnTo>
                  <a:pt x="1866900" y="502419"/>
                </a:lnTo>
                <a:lnTo>
                  <a:pt x="1878410" y="519085"/>
                </a:lnTo>
                <a:lnTo>
                  <a:pt x="1890713" y="536941"/>
                </a:lnTo>
                <a:lnTo>
                  <a:pt x="1903016" y="555591"/>
                </a:lnTo>
                <a:lnTo>
                  <a:pt x="1915319" y="575431"/>
                </a:lnTo>
                <a:lnTo>
                  <a:pt x="1928019" y="596065"/>
                </a:lnTo>
                <a:lnTo>
                  <a:pt x="1941116" y="618286"/>
                </a:lnTo>
                <a:lnTo>
                  <a:pt x="1954213" y="641301"/>
                </a:lnTo>
                <a:lnTo>
                  <a:pt x="1967310" y="665109"/>
                </a:lnTo>
                <a:lnTo>
                  <a:pt x="1980803" y="690107"/>
                </a:lnTo>
                <a:lnTo>
                  <a:pt x="1993900" y="716296"/>
                </a:lnTo>
                <a:lnTo>
                  <a:pt x="2006997" y="742882"/>
                </a:lnTo>
                <a:lnTo>
                  <a:pt x="2020094" y="770658"/>
                </a:lnTo>
                <a:lnTo>
                  <a:pt x="2033191" y="799625"/>
                </a:lnTo>
                <a:lnTo>
                  <a:pt x="2045494" y="829385"/>
                </a:lnTo>
                <a:lnTo>
                  <a:pt x="2058194" y="860336"/>
                </a:lnTo>
                <a:lnTo>
                  <a:pt x="2095103" y="846845"/>
                </a:lnTo>
                <a:lnTo>
                  <a:pt x="2129235" y="832560"/>
                </a:lnTo>
                <a:lnTo>
                  <a:pt x="2161779" y="819068"/>
                </a:lnTo>
                <a:lnTo>
                  <a:pt x="2191941" y="805577"/>
                </a:lnTo>
                <a:lnTo>
                  <a:pt x="2219722" y="792483"/>
                </a:lnTo>
                <a:lnTo>
                  <a:pt x="2245519" y="780182"/>
                </a:lnTo>
                <a:lnTo>
                  <a:pt x="2268141" y="768674"/>
                </a:lnTo>
                <a:lnTo>
                  <a:pt x="2288382" y="757564"/>
                </a:lnTo>
                <a:lnTo>
                  <a:pt x="2292747" y="755580"/>
                </a:lnTo>
                <a:lnTo>
                  <a:pt x="2270125" y="732962"/>
                </a:lnTo>
                <a:lnTo>
                  <a:pt x="2246710" y="710344"/>
                </a:lnTo>
                <a:lnTo>
                  <a:pt x="2222897" y="689314"/>
                </a:lnTo>
                <a:lnTo>
                  <a:pt x="2197894" y="668680"/>
                </a:lnTo>
                <a:lnTo>
                  <a:pt x="2172494" y="648443"/>
                </a:lnTo>
                <a:lnTo>
                  <a:pt x="2146300" y="629793"/>
                </a:lnTo>
                <a:lnTo>
                  <a:pt x="2119710" y="611540"/>
                </a:lnTo>
                <a:lnTo>
                  <a:pt x="2092722" y="594081"/>
                </a:lnTo>
                <a:lnTo>
                  <a:pt x="2065338" y="577415"/>
                </a:lnTo>
                <a:lnTo>
                  <a:pt x="2036763" y="561543"/>
                </a:lnTo>
                <a:lnTo>
                  <a:pt x="2007791" y="546861"/>
                </a:lnTo>
                <a:lnTo>
                  <a:pt x="1978422" y="532973"/>
                </a:lnTo>
                <a:lnTo>
                  <a:pt x="1963341" y="526228"/>
                </a:lnTo>
                <a:lnTo>
                  <a:pt x="1948657" y="519879"/>
                </a:lnTo>
                <a:lnTo>
                  <a:pt x="1933575" y="513530"/>
                </a:lnTo>
                <a:lnTo>
                  <a:pt x="1918097" y="507975"/>
                </a:lnTo>
                <a:lnTo>
                  <a:pt x="1903016" y="502419"/>
                </a:lnTo>
                <a:lnTo>
                  <a:pt x="1887141" y="496864"/>
                </a:lnTo>
                <a:lnTo>
                  <a:pt x="1871266" y="491309"/>
                </a:lnTo>
                <a:lnTo>
                  <a:pt x="1855788" y="486547"/>
                </a:lnTo>
                <a:close/>
                <a:moveTo>
                  <a:pt x="1260475" y="486547"/>
                </a:moveTo>
                <a:lnTo>
                  <a:pt x="1244997" y="491309"/>
                </a:lnTo>
                <a:lnTo>
                  <a:pt x="1229122" y="496864"/>
                </a:lnTo>
                <a:lnTo>
                  <a:pt x="1214041" y="502419"/>
                </a:lnTo>
                <a:lnTo>
                  <a:pt x="1198563" y="507975"/>
                </a:lnTo>
                <a:lnTo>
                  <a:pt x="1183481" y="513530"/>
                </a:lnTo>
                <a:lnTo>
                  <a:pt x="1168003" y="519879"/>
                </a:lnTo>
                <a:lnTo>
                  <a:pt x="1152922" y="526228"/>
                </a:lnTo>
                <a:lnTo>
                  <a:pt x="1137841" y="532973"/>
                </a:lnTo>
                <a:lnTo>
                  <a:pt x="1108472" y="546861"/>
                </a:lnTo>
                <a:lnTo>
                  <a:pt x="1079897" y="561543"/>
                </a:lnTo>
                <a:lnTo>
                  <a:pt x="1051322" y="577415"/>
                </a:lnTo>
                <a:lnTo>
                  <a:pt x="1023541" y="594081"/>
                </a:lnTo>
                <a:lnTo>
                  <a:pt x="996553" y="611540"/>
                </a:lnTo>
                <a:lnTo>
                  <a:pt x="969963" y="629793"/>
                </a:lnTo>
                <a:lnTo>
                  <a:pt x="944166" y="648443"/>
                </a:lnTo>
                <a:lnTo>
                  <a:pt x="918766" y="668680"/>
                </a:lnTo>
                <a:lnTo>
                  <a:pt x="893763" y="689314"/>
                </a:lnTo>
                <a:lnTo>
                  <a:pt x="869950" y="710344"/>
                </a:lnTo>
                <a:lnTo>
                  <a:pt x="846138" y="732962"/>
                </a:lnTo>
                <a:lnTo>
                  <a:pt x="823913" y="755580"/>
                </a:lnTo>
                <a:lnTo>
                  <a:pt x="827881" y="757564"/>
                </a:lnTo>
                <a:lnTo>
                  <a:pt x="843756" y="765897"/>
                </a:lnTo>
                <a:lnTo>
                  <a:pt x="860822" y="775023"/>
                </a:lnTo>
                <a:lnTo>
                  <a:pt x="879872" y="784547"/>
                </a:lnTo>
                <a:lnTo>
                  <a:pt x="900509" y="794467"/>
                </a:lnTo>
                <a:lnTo>
                  <a:pt x="922338" y="804784"/>
                </a:lnTo>
                <a:lnTo>
                  <a:pt x="945356" y="815100"/>
                </a:lnTo>
                <a:lnTo>
                  <a:pt x="970359" y="825814"/>
                </a:lnTo>
                <a:lnTo>
                  <a:pt x="996553" y="836528"/>
                </a:lnTo>
                <a:lnTo>
                  <a:pt x="1026716" y="848432"/>
                </a:lnTo>
                <a:lnTo>
                  <a:pt x="1058466" y="860336"/>
                </a:lnTo>
                <a:lnTo>
                  <a:pt x="1070769" y="829385"/>
                </a:lnTo>
                <a:lnTo>
                  <a:pt x="1083469" y="799625"/>
                </a:lnTo>
                <a:lnTo>
                  <a:pt x="1096169" y="770658"/>
                </a:lnTo>
                <a:lnTo>
                  <a:pt x="1109266" y="742882"/>
                </a:lnTo>
                <a:lnTo>
                  <a:pt x="1122363" y="716296"/>
                </a:lnTo>
                <a:lnTo>
                  <a:pt x="1135459" y="690107"/>
                </a:lnTo>
                <a:lnTo>
                  <a:pt x="1148953" y="665109"/>
                </a:lnTo>
                <a:lnTo>
                  <a:pt x="1162050" y="641301"/>
                </a:lnTo>
                <a:lnTo>
                  <a:pt x="1175147" y="618286"/>
                </a:lnTo>
                <a:lnTo>
                  <a:pt x="1188244" y="596065"/>
                </a:lnTo>
                <a:lnTo>
                  <a:pt x="1201341" y="575431"/>
                </a:lnTo>
                <a:lnTo>
                  <a:pt x="1213247" y="555591"/>
                </a:lnTo>
                <a:lnTo>
                  <a:pt x="1225947" y="536941"/>
                </a:lnTo>
                <a:lnTo>
                  <a:pt x="1237853" y="519085"/>
                </a:lnTo>
                <a:lnTo>
                  <a:pt x="1249760" y="502419"/>
                </a:lnTo>
                <a:lnTo>
                  <a:pt x="1260475" y="486547"/>
                </a:lnTo>
                <a:close/>
                <a:moveTo>
                  <a:pt x="1597819" y="442899"/>
                </a:moveTo>
                <a:lnTo>
                  <a:pt x="1597819" y="950410"/>
                </a:lnTo>
                <a:lnTo>
                  <a:pt x="1624013" y="949617"/>
                </a:lnTo>
                <a:lnTo>
                  <a:pt x="1650207" y="948029"/>
                </a:lnTo>
                <a:lnTo>
                  <a:pt x="1676400" y="945649"/>
                </a:lnTo>
                <a:lnTo>
                  <a:pt x="1701800" y="943268"/>
                </a:lnTo>
                <a:lnTo>
                  <a:pt x="1727200" y="940490"/>
                </a:lnTo>
                <a:lnTo>
                  <a:pt x="1752203" y="936919"/>
                </a:lnTo>
                <a:lnTo>
                  <a:pt x="1777207" y="932951"/>
                </a:lnTo>
                <a:lnTo>
                  <a:pt x="1801416" y="929380"/>
                </a:lnTo>
                <a:lnTo>
                  <a:pt x="1825625" y="924221"/>
                </a:lnTo>
                <a:lnTo>
                  <a:pt x="1849041" y="919460"/>
                </a:lnTo>
                <a:lnTo>
                  <a:pt x="1872853" y="914301"/>
                </a:lnTo>
                <a:lnTo>
                  <a:pt x="1895475" y="909143"/>
                </a:lnTo>
                <a:lnTo>
                  <a:pt x="1918097" y="903588"/>
                </a:lnTo>
                <a:lnTo>
                  <a:pt x="1940322" y="897239"/>
                </a:lnTo>
                <a:lnTo>
                  <a:pt x="1962150" y="891287"/>
                </a:lnTo>
                <a:lnTo>
                  <a:pt x="1983185" y="884541"/>
                </a:lnTo>
                <a:lnTo>
                  <a:pt x="1970485" y="853194"/>
                </a:lnTo>
                <a:lnTo>
                  <a:pt x="1957388" y="822243"/>
                </a:lnTo>
                <a:lnTo>
                  <a:pt x="1943894" y="792483"/>
                </a:lnTo>
                <a:lnTo>
                  <a:pt x="1930400" y="764310"/>
                </a:lnTo>
                <a:lnTo>
                  <a:pt x="1916510" y="736533"/>
                </a:lnTo>
                <a:lnTo>
                  <a:pt x="1903016" y="709948"/>
                </a:lnTo>
                <a:lnTo>
                  <a:pt x="1888729" y="685346"/>
                </a:lnTo>
                <a:lnTo>
                  <a:pt x="1875235" y="660744"/>
                </a:lnTo>
                <a:lnTo>
                  <a:pt x="1861741" y="638126"/>
                </a:lnTo>
                <a:lnTo>
                  <a:pt x="1848247" y="616302"/>
                </a:lnTo>
                <a:lnTo>
                  <a:pt x="1835150" y="595668"/>
                </a:lnTo>
                <a:lnTo>
                  <a:pt x="1822450" y="576225"/>
                </a:lnTo>
                <a:lnTo>
                  <a:pt x="1810147" y="558369"/>
                </a:lnTo>
                <a:lnTo>
                  <a:pt x="1798638" y="541306"/>
                </a:lnTo>
                <a:lnTo>
                  <a:pt x="1787128" y="525434"/>
                </a:lnTo>
                <a:lnTo>
                  <a:pt x="1776810" y="511149"/>
                </a:lnTo>
                <a:lnTo>
                  <a:pt x="1763713" y="494086"/>
                </a:lnTo>
                <a:lnTo>
                  <a:pt x="1752203" y="479802"/>
                </a:lnTo>
                <a:lnTo>
                  <a:pt x="1733947" y="457581"/>
                </a:lnTo>
                <a:lnTo>
                  <a:pt x="1716881" y="454803"/>
                </a:lnTo>
                <a:lnTo>
                  <a:pt x="1700213" y="452025"/>
                </a:lnTo>
                <a:lnTo>
                  <a:pt x="1683147" y="450041"/>
                </a:lnTo>
                <a:lnTo>
                  <a:pt x="1666081" y="448057"/>
                </a:lnTo>
                <a:lnTo>
                  <a:pt x="1649016" y="446470"/>
                </a:lnTo>
                <a:lnTo>
                  <a:pt x="1631950" y="444883"/>
                </a:lnTo>
                <a:lnTo>
                  <a:pt x="1614488" y="443692"/>
                </a:lnTo>
                <a:lnTo>
                  <a:pt x="1597819" y="442899"/>
                </a:lnTo>
                <a:close/>
                <a:moveTo>
                  <a:pt x="1519238" y="442899"/>
                </a:moveTo>
                <a:lnTo>
                  <a:pt x="1501775" y="443692"/>
                </a:lnTo>
                <a:lnTo>
                  <a:pt x="1484710" y="444883"/>
                </a:lnTo>
                <a:lnTo>
                  <a:pt x="1467247" y="446470"/>
                </a:lnTo>
                <a:lnTo>
                  <a:pt x="1450181" y="448057"/>
                </a:lnTo>
                <a:lnTo>
                  <a:pt x="1433116" y="450041"/>
                </a:lnTo>
                <a:lnTo>
                  <a:pt x="1416447" y="452025"/>
                </a:lnTo>
                <a:lnTo>
                  <a:pt x="1399381" y="454803"/>
                </a:lnTo>
                <a:lnTo>
                  <a:pt x="1382713" y="457581"/>
                </a:lnTo>
                <a:lnTo>
                  <a:pt x="1364456" y="479802"/>
                </a:lnTo>
                <a:lnTo>
                  <a:pt x="1352550" y="494086"/>
                </a:lnTo>
                <a:lnTo>
                  <a:pt x="1339453" y="511149"/>
                </a:lnTo>
                <a:lnTo>
                  <a:pt x="1325960" y="529799"/>
                </a:lnTo>
                <a:lnTo>
                  <a:pt x="1311275" y="550433"/>
                </a:lnTo>
                <a:lnTo>
                  <a:pt x="1295797" y="573050"/>
                </a:lnTo>
                <a:lnTo>
                  <a:pt x="1279922" y="598049"/>
                </a:lnTo>
                <a:lnTo>
                  <a:pt x="1262856" y="624635"/>
                </a:lnTo>
                <a:lnTo>
                  <a:pt x="1245791" y="652808"/>
                </a:lnTo>
                <a:lnTo>
                  <a:pt x="1228328" y="683362"/>
                </a:lnTo>
                <a:lnTo>
                  <a:pt x="1210469" y="715900"/>
                </a:lnTo>
                <a:lnTo>
                  <a:pt x="1200944" y="734946"/>
                </a:lnTo>
                <a:lnTo>
                  <a:pt x="1190625" y="754786"/>
                </a:lnTo>
                <a:lnTo>
                  <a:pt x="1180703" y="775023"/>
                </a:lnTo>
                <a:lnTo>
                  <a:pt x="1171178" y="795657"/>
                </a:lnTo>
                <a:lnTo>
                  <a:pt x="1161653" y="817481"/>
                </a:lnTo>
                <a:lnTo>
                  <a:pt x="1151731" y="839305"/>
                </a:lnTo>
                <a:lnTo>
                  <a:pt x="1142603" y="861923"/>
                </a:lnTo>
                <a:lnTo>
                  <a:pt x="1133078" y="884541"/>
                </a:lnTo>
                <a:lnTo>
                  <a:pt x="1154510" y="891287"/>
                </a:lnTo>
                <a:lnTo>
                  <a:pt x="1176338" y="897239"/>
                </a:lnTo>
                <a:lnTo>
                  <a:pt x="1198563" y="903588"/>
                </a:lnTo>
                <a:lnTo>
                  <a:pt x="1220788" y="909143"/>
                </a:lnTo>
                <a:lnTo>
                  <a:pt x="1244203" y="914301"/>
                </a:lnTo>
                <a:lnTo>
                  <a:pt x="1267222" y="919460"/>
                </a:lnTo>
                <a:lnTo>
                  <a:pt x="1291035" y="924221"/>
                </a:lnTo>
                <a:lnTo>
                  <a:pt x="1315244" y="928586"/>
                </a:lnTo>
                <a:lnTo>
                  <a:pt x="1339453" y="932951"/>
                </a:lnTo>
                <a:lnTo>
                  <a:pt x="1364060" y="936522"/>
                </a:lnTo>
                <a:lnTo>
                  <a:pt x="1389460" y="940094"/>
                </a:lnTo>
                <a:lnTo>
                  <a:pt x="1414860" y="943268"/>
                </a:lnTo>
                <a:lnTo>
                  <a:pt x="1440657" y="945649"/>
                </a:lnTo>
                <a:lnTo>
                  <a:pt x="1466057" y="947633"/>
                </a:lnTo>
                <a:lnTo>
                  <a:pt x="1492250" y="949220"/>
                </a:lnTo>
                <a:lnTo>
                  <a:pt x="1519238" y="950014"/>
                </a:lnTo>
                <a:lnTo>
                  <a:pt x="1519238" y="442899"/>
                </a:lnTo>
                <a:close/>
                <a:moveTo>
                  <a:pt x="1558528" y="363538"/>
                </a:moveTo>
                <a:lnTo>
                  <a:pt x="1586707" y="363935"/>
                </a:lnTo>
                <a:lnTo>
                  <a:pt x="1614488" y="364729"/>
                </a:lnTo>
                <a:lnTo>
                  <a:pt x="1642666" y="366713"/>
                </a:lnTo>
                <a:lnTo>
                  <a:pt x="1670447" y="369093"/>
                </a:lnTo>
                <a:lnTo>
                  <a:pt x="1698228" y="372268"/>
                </a:lnTo>
                <a:lnTo>
                  <a:pt x="1725613" y="376236"/>
                </a:lnTo>
                <a:lnTo>
                  <a:pt x="1752600" y="380601"/>
                </a:lnTo>
                <a:lnTo>
                  <a:pt x="1779191" y="385759"/>
                </a:lnTo>
                <a:lnTo>
                  <a:pt x="1806178" y="391314"/>
                </a:lnTo>
                <a:lnTo>
                  <a:pt x="1832372" y="398060"/>
                </a:lnTo>
                <a:lnTo>
                  <a:pt x="1858566" y="405202"/>
                </a:lnTo>
                <a:lnTo>
                  <a:pt x="1884363" y="412742"/>
                </a:lnTo>
                <a:lnTo>
                  <a:pt x="1910160" y="421075"/>
                </a:lnTo>
                <a:lnTo>
                  <a:pt x="1935560" y="430201"/>
                </a:lnTo>
                <a:lnTo>
                  <a:pt x="1960960" y="439328"/>
                </a:lnTo>
                <a:lnTo>
                  <a:pt x="1985963" y="450041"/>
                </a:lnTo>
                <a:lnTo>
                  <a:pt x="2010172" y="460358"/>
                </a:lnTo>
                <a:lnTo>
                  <a:pt x="2034382" y="471865"/>
                </a:lnTo>
                <a:lnTo>
                  <a:pt x="2057797" y="483770"/>
                </a:lnTo>
                <a:lnTo>
                  <a:pt x="2081213" y="496070"/>
                </a:lnTo>
                <a:lnTo>
                  <a:pt x="2104629" y="508768"/>
                </a:lnTo>
                <a:lnTo>
                  <a:pt x="2127647" y="522259"/>
                </a:lnTo>
                <a:lnTo>
                  <a:pt x="2149872" y="536544"/>
                </a:lnTo>
                <a:lnTo>
                  <a:pt x="2172097" y="550829"/>
                </a:lnTo>
                <a:lnTo>
                  <a:pt x="2193529" y="565908"/>
                </a:lnTo>
                <a:lnTo>
                  <a:pt x="2214960" y="581780"/>
                </a:lnTo>
                <a:lnTo>
                  <a:pt x="2235994" y="597652"/>
                </a:lnTo>
                <a:lnTo>
                  <a:pt x="2256632" y="613921"/>
                </a:lnTo>
                <a:lnTo>
                  <a:pt x="2276475" y="630984"/>
                </a:lnTo>
                <a:lnTo>
                  <a:pt x="2296716" y="648443"/>
                </a:lnTo>
                <a:lnTo>
                  <a:pt x="2315766" y="666299"/>
                </a:lnTo>
                <a:lnTo>
                  <a:pt x="2334419" y="685346"/>
                </a:lnTo>
                <a:lnTo>
                  <a:pt x="2353072" y="703995"/>
                </a:lnTo>
                <a:lnTo>
                  <a:pt x="2370932" y="723042"/>
                </a:lnTo>
                <a:lnTo>
                  <a:pt x="2388394" y="742882"/>
                </a:lnTo>
                <a:lnTo>
                  <a:pt x="2405460" y="762722"/>
                </a:lnTo>
                <a:lnTo>
                  <a:pt x="2421732" y="783356"/>
                </a:lnTo>
                <a:lnTo>
                  <a:pt x="2438004" y="804387"/>
                </a:lnTo>
                <a:lnTo>
                  <a:pt x="2453482" y="825814"/>
                </a:lnTo>
                <a:lnTo>
                  <a:pt x="2468563" y="847638"/>
                </a:lnTo>
                <a:lnTo>
                  <a:pt x="2483247" y="869462"/>
                </a:lnTo>
                <a:lnTo>
                  <a:pt x="2497138" y="892080"/>
                </a:lnTo>
                <a:lnTo>
                  <a:pt x="2510632" y="914698"/>
                </a:lnTo>
                <a:lnTo>
                  <a:pt x="2523729" y="938109"/>
                </a:lnTo>
                <a:lnTo>
                  <a:pt x="2536032" y="961521"/>
                </a:lnTo>
                <a:lnTo>
                  <a:pt x="2547541" y="985329"/>
                </a:lnTo>
                <a:lnTo>
                  <a:pt x="2559051" y="1009534"/>
                </a:lnTo>
                <a:lnTo>
                  <a:pt x="2569766" y="1034136"/>
                </a:lnTo>
                <a:lnTo>
                  <a:pt x="2580085" y="1058738"/>
                </a:lnTo>
                <a:lnTo>
                  <a:pt x="2589610" y="1083736"/>
                </a:lnTo>
                <a:lnTo>
                  <a:pt x="2598341" y="1109132"/>
                </a:lnTo>
                <a:lnTo>
                  <a:pt x="2606675" y="1134924"/>
                </a:lnTo>
                <a:lnTo>
                  <a:pt x="2614613" y="1160716"/>
                </a:lnTo>
                <a:lnTo>
                  <a:pt x="2621360" y="1186905"/>
                </a:lnTo>
                <a:lnTo>
                  <a:pt x="2628107" y="1213491"/>
                </a:lnTo>
                <a:lnTo>
                  <a:pt x="2633663" y="1240077"/>
                </a:lnTo>
                <a:lnTo>
                  <a:pt x="2638822" y="1267059"/>
                </a:lnTo>
                <a:lnTo>
                  <a:pt x="2643188" y="1294042"/>
                </a:lnTo>
                <a:lnTo>
                  <a:pt x="2647157" y="1321025"/>
                </a:lnTo>
                <a:lnTo>
                  <a:pt x="2650332" y="1349198"/>
                </a:lnTo>
                <a:lnTo>
                  <a:pt x="2652713" y="1376577"/>
                </a:lnTo>
                <a:lnTo>
                  <a:pt x="2654697" y="1404353"/>
                </a:lnTo>
                <a:lnTo>
                  <a:pt x="2655888" y="1432923"/>
                </a:lnTo>
                <a:lnTo>
                  <a:pt x="2655888" y="1461096"/>
                </a:lnTo>
                <a:lnTo>
                  <a:pt x="2655888" y="1489666"/>
                </a:lnTo>
                <a:lnTo>
                  <a:pt x="2654697" y="1517442"/>
                </a:lnTo>
                <a:lnTo>
                  <a:pt x="2652713" y="1545615"/>
                </a:lnTo>
                <a:lnTo>
                  <a:pt x="2650332" y="1573392"/>
                </a:lnTo>
                <a:lnTo>
                  <a:pt x="2647157" y="1600771"/>
                </a:lnTo>
                <a:lnTo>
                  <a:pt x="2643188" y="1628547"/>
                </a:lnTo>
                <a:lnTo>
                  <a:pt x="2638822" y="1655530"/>
                </a:lnTo>
                <a:lnTo>
                  <a:pt x="2633663" y="1682512"/>
                </a:lnTo>
                <a:lnTo>
                  <a:pt x="2628107" y="1709098"/>
                </a:lnTo>
                <a:lnTo>
                  <a:pt x="2621360" y="1735287"/>
                </a:lnTo>
                <a:lnTo>
                  <a:pt x="2614613" y="1761476"/>
                </a:lnTo>
                <a:lnTo>
                  <a:pt x="2606675" y="1787665"/>
                </a:lnTo>
                <a:lnTo>
                  <a:pt x="2598341" y="1813061"/>
                </a:lnTo>
                <a:lnTo>
                  <a:pt x="2589610" y="1838456"/>
                </a:lnTo>
                <a:lnTo>
                  <a:pt x="2580085" y="1863852"/>
                </a:lnTo>
                <a:lnTo>
                  <a:pt x="2569766" y="1888453"/>
                </a:lnTo>
                <a:lnTo>
                  <a:pt x="2559051" y="1913055"/>
                </a:lnTo>
                <a:lnTo>
                  <a:pt x="2547541" y="1936863"/>
                </a:lnTo>
                <a:lnTo>
                  <a:pt x="2536032" y="1961068"/>
                </a:lnTo>
                <a:lnTo>
                  <a:pt x="2523729" y="1984083"/>
                </a:lnTo>
                <a:lnTo>
                  <a:pt x="2510632" y="2007098"/>
                </a:lnTo>
                <a:lnTo>
                  <a:pt x="2497138" y="2030509"/>
                </a:lnTo>
                <a:lnTo>
                  <a:pt x="2483247" y="2052730"/>
                </a:lnTo>
                <a:lnTo>
                  <a:pt x="2468563" y="2074951"/>
                </a:lnTo>
                <a:lnTo>
                  <a:pt x="2453482" y="2096775"/>
                </a:lnTo>
                <a:lnTo>
                  <a:pt x="2438004" y="2117806"/>
                </a:lnTo>
                <a:lnTo>
                  <a:pt x="2421732" y="2138440"/>
                </a:lnTo>
                <a:lnTo>
                  <a:pt x="2405460" y="2159073"/>
                </a:lnTo>
                <a:lnTo>
                  <a:pt x="2388394" y="2179310"/>
                </a:lnTo>
                <a:lnTo>
                  <a:pt x="2370932" y="2199151"/>
                </a:lnTo>
                <a:lnTo>
                  <a:pt x="2353072" y="2218594"/>
                </a:lnTo>
                <a:lnTo>
                  <a:pt x="2334419" y="2237244"/>
                </a:lnTo>
                <a:lnTo>
                  <a:pt x="2315766" y="2255497"/>
                </a:lnTo>
                <a:lnTo>
                  <a:pt x="2296716" y="2273353"/>
                </a:lnTo>
                <a:lnTo>
                  <a:pt x="2276475" y="2290812"/>
                </a:lnTo>
                <a:lnTo>
                  <a:pt x="2256632" y="2307875"/>
                </a:lnTo>
                <a:lnTo>
                  <a:pt x="2235994" y="2324540"/>
                </a:lnTo>
                <a:lnTo>
                  <a:pt x="2214960" y="2340809"/>
                </a:lnTo>
                <a:lnTo>
                  <a:pt x="2193529" y="2356285"/>
                </a:lnTo>
                <a:lnTo>
                  <a:pt x="2172097" y="2371363"/>
                </a:lnTo>
                <a:lnTo>
                  <a:pt x="2149872" y="2385648"/>
                </a:lnTo>
                <a:lnTo>
                  <a:pt x="2127647" y="2399536"/>
                </a:lnTo>
                <a:lnTo>
                  <a:pt x="2104629" y="2413028"/>
                </a:lnTo>
                <a:lnTo>
                  <a:pt x="2081213" y="2426122"/>
                </a:lnTo>
                <a:lnTo>
                  <a:pt x="2057797" y="2438423"/>
                </a:lnTo>
                <a:lnTo>
                  <a:pt x="2034382" y="2450724"/>
                </a:lnTo>
                <a:lnTo>
                  <a:pt x="2010172" y="2461437"/>
                </a:lnTo>
                <a:lnTo>
                  <a:pt x="1985963" y="2472548"/>
                </a:lnTo>
                <a:lnTo>
                  <a:pt x="1960960" y="2482468"/>
                </a:lnTo>
                <a:lnTo>
                  <a:pt x="1935560" y="2491991"/>
                </a:lnTo>
                <a:lnTo>
                  <a:pt x="1910160" y="2500721"/>
                </a:lnTo>
                <a:lnTo>
                  <a:pt x="1884363" y="2509054"/>
                </a:lnTo>
                <a:lnTo>
                  <a:pt x="1858566" y="2516990"/>
                </a:lnTo>
                <a:lnTo>
                  <a:pt x="1832372" y="2524132"/>
                </a:lnTo>
                <a:lnTo>
                  <a:pt x="1806178" y="2530481"/>
                </a:lnTo>
                <a:lnTo>
                  <a:pt x="1779191" y="2536433"/>
                </a:lnTo>
                <a:lnTo>
                  <a:pt x="1752600" y="2541592"/>
                </a:lnTo>
                <a:lnTo>
                  <a:pt x="1725613" y="2546353"/>
                </a:lnTo>
                <a:lnTo>
                  <a:pt x="1698228" y="2549925"/>
                </a:lnTo>
                <a:lnTo>
                  <a:pt x="1670447" y="2553099"/>
                </a:lnTo>
                <a:lnTo>
                  <a:pt x="1642666" y="2555480"/>
                </a:lnTo>
                <a:lnTo>
                  <a:pt x="1614488" y="2557067"/>
                </a:lnTo>
                <a:lnTo>
                  <a:pt x="1586707" y="2558654"/>
                </a:lnTo>
                <a:lnTo>
                  <a:pt x="1558528" y="2559051"/>
                </a:lnTo>
                <a:lnTo>
                  <a:pt x="1529953" y="2558654"/>
                </a:lnTo>
                <a:lnTo>
                  <a:pt x="1501775" y="2557067"/>
                </a:lnTo>
                <a:lnTo>
                  <a:pt x="1473597" y="2555480"/>
                </a:lnTo>
                <a:lnTo>
                  <a:pt x="1446213" y="2553099"/>
                </a:lnTo>
                <a:lnTo>
                  <a:pt x="1418035" y="2549925"/>
                </a:lnTo>
                <a:lnTo>
                  <a:pt x="1391047" y="2546353"/>
                </a:lnTo>
                <a:lnTo>
                  <a:pt x="1364060" y="2541592"/>
                </a:lnTo>
                <a:lnTo>
                  <a:pt x="1337072" y="2536433"/>
                </a:lnTo>
                <a:lnTo>
                  <a:pt x="1310481" y="2530481"/>
                </a:lnTo>
                <a:lnTo>
                  <a:pt x="1283891" y="2524132"/>
                </a:lnTo>
                <a:lnTo>
                  <a:pt x="1257697" y="2516990"/>
                </a:lnTo>
                <a:lnTo>
                  <a:pt x="1231900" y="2509054"/>
                </a:lnTo>
                <a:lnTo>
                  <a:pt x="1206103" y="2500721"/>
                </a:lnTo>
                <a:lnTo>
                  <a:pt x="1180703" y="2491991"/>
                </a:lnTo>
                <a:lnTo>
                  <a:pt x="1155700" y="2482468"/>
                </a:lnTo>
                <a:lnTo>
                  <a:pt x="1131094" y="2472548"/>
                </a:lnTo>
                <a:lnTo>
                  <a:pt x="1106488" y="2461437"/>
                </a:lnTo>
                <a:lnTo>
                  <a:pt x="1081881" y="2450724"/>
                </a:lnTo>
                <a:lnTo>
                  <a:pt x="1058466" y="2438423"/>
                </a:lnTo>
                <a:lnTo>
                  <a:pt x="1035050" y="2426122"/>
                </a:lnTo>
                <a:lnTo>
                  <a:pt x="1011635" y="2413028"/>
                </a:lnTo>
                <a:lnTo>
                  <a:pt x="989013" y="2399536"/>
                </a:lnTo>
                <a:lnTo>
                  <a:pt x="966391" y="2385648"/>
                </a:lnTo>
                <a:lnTo>
                  <a:pt x="944563" y="2371363"/>
                </a:lnTo>
                <a:lnTo>
                  <a:pt x="922734" y="2356285"/>
                </a:lnTo>
                <a:lnTo>
                  <a:pt x="901303" y="2340809"/>
                </a:lnTo>
                <a:lnTo>
                  <a:pt x="880269" y="2324540"/>
                </a:lnTo>
                <a:lnTo>
                  <a:pt x="859631" y="2307875"/>
                </a:lnTo>
                <a:lnTo>
                  <a:pt x="839788" y="2290812"/>
                </a:lnTo>
                <a:lnTo>
                  <a:pt x="819944" y="2273353"/>
                </a:lnTo>
                <a:lnTo>
                  <a:pt x="800894" y="2255497"/>
                </a:lnTo>
                <a:lnTo>
                  <a:pt x="781844" y="2237244"/>
                </a:lnTo>
                <a:lnTo>
                  <a:pt x="763191" y="2218594"/>
                </a:lnTo>
                <a:lnTo>
                  <a:pt x="745331" y="2199151"/>
                </a:lnTo>
                <a:lnTo>
                  <a:pt x="727869" y="2179310"/>
                </a:lnTo>
                <a:lnTo>
                  <a:pt x="710803" y="2159073"/>
                </a:lnTo>
                <a:lnTo>
                  <a:pt x="694531" y="2138440"/>
                </a:lnTo>
                <a:lnTo>
                  <a:pt x="678656" y="2117806"/>
                </a:lnTo>
                <a:lnTo>
                  <a:pt x="662781" y="2096775"/>
                </a:lnTo>
                <a:lnTo>
                  <a:pt x="647700" y="2074951"/>
                </a:lnTo>
                <a:lnTo>
                  <a:pt x="633413" y="2052730"/>
                </a:lnTo>
                <a:lnTo>
                  <a:pt x="619125" y="2030509"/>
                </a:lnTo>
                <a:lnTo>
                  <a:pt x="605631" y="2007098"/>
                </a:lnTo>
                <a:lnTo>
                  <a:pt x="592534" y="1984083"/>
                </a:lnTo>
                <a:lnTo>
                  <a:pt x="580231" y="1961068"/>
                </a:lnTo>
                <a:lnTo>
                  <a:pt x="568722" y="1936863"/>
                </a:lnTo>
                <a:lnTo>
                  <a:pt x="557213" y="1913055"/>
                </a:lnTo>
                <a:lnTo>
                  <a:pt x="546894" y="1888453"/>
                </a:lnTo>
                <a:lnTo>
                  <a:pt x="536178" y="1863852"/>
                </a:lnTo>
                <a:lnTo>
                  <a:pt x="527050" y="1838456"/>
                </a:lnTo>
                <a:lnTo>
                  <a:pt x="517922" y="1813061"/>
                </a:lnTo>
                <a:lnTo>
                  <a:pt x="509588" y="1787665"/>
                </a:lnTo>
                <a:lnTo>
                  <a:pt x="501650" y="1761476"/>
                </a:lnTo>
                <a:lnTo>
                  <a:pt x="494903" y="1735287"/>
                </a:lnTo>
                <a:lnTo>
                  <a:pt x="488156" y="1709098"/>
                </a:lnTo>
                <a:lnTo>
                  <a:pt x="482600" y="1682512"/>
                </a:lnTo>
                <a:lnTo>
                  <a:pt x="477441" y="1655530"/>
                </a:lnTo>
                <a:lnTo>
                  <a:pt x="473075" y="1628547"/>
                </a:lnTo>
                <a:lnTo>
                  <a:pt x="469106" y="1600771"/>
                </a:lnTo>
                <a:lnTo>
                  <a:pt x="465931" y="1573392"/>
                </a:lnTo>
                <a:lnTo>
                  <a:pt x="463550" y="1545615"/>
                </a:lnTo>
                <a:lnTo>
                  <a:pt x="461566" y="1517442"/>
                </a:lnTo>
                <a:lnTo>
                  <a:pt x="460772" y="1489666"/>
                </a:lnTo>
                <a:lnTo>
                  <a:pt x="460375" y="1461096"/>
                </a:lnTo>
                <a:lnTo>
                  <a:pt x="460772" y="1432923"/>
                </a:lnTo>
                <a:lnTo>
                  <a:pt x="461566" y="1404353"/>
                </a:lnTo>
                <a:lnTo>
                  <a:pt x="463550" y="1376577"/>
                </a:lnTo>
                <a:lnTo>
                  <a:pt x="465931" y="1349198"/>
                </a:lnTo>
                <a:lnTo>
                  <a:pt x="469106" y="1321025"/>
                </a:lnTo>
                <a:lnTo>
                  <a:pt x="473075" y="1294042"/>
                </a:lnTo>
                <a:lnTo>
                  <a:pt x="477441" y="1267059"/>
                </a:lnTo>
                <a:lnTo>
                  <a:pt x="482600" y="1240077"/>
                </a:lnTo>
                <a:lnTo>
                  <a:pt x="488156" y="1213491"/>
                </a:lnTo>
                <a:lnTo>
                  <a:pt x="494903" y="1186905"/>
                </a:lnTo>
                <a:lnTo>
                  <a:pt x="501650" y="1160716"/>
                </a:lnTo>
                <a:lnTo>
                  <a:pt x="509588" y="1134924"/>
                </a:lnTo>
                <a:lnTo>
                  <a:pt x="517922" y="1109132"/>
                </a:lnTo>
                <a:lnTo>
                  <a:pt x="527050" y="1083736"/>
                </a:lnTo>
                <a:lnTo>
                  <a:pt x="536178" y="1058738"/>
                </a:lnTo>
                <a:lnTo>
                  <a:pt x="546894" y="1034136"/>
                </a:lnTo>
                <a:lnTo>
                  <a:pt x="557213" y="1009534"/>
                </a:lnTo>
                <a:lnTo>
                  <a:pt x="568722" y="985329"/>
                </a:lnTo>
                <a:lnTo>
                  <a:pt x="580231" y="961521"/>
                </a:lnTo>
                <a:lnTo>
                  <a:pt x="592534" y="938109"/>
                </a:lnTo>
                <a:lnTo>
                  <a:pt x="605631" y="914698"/>
                </a:lnTo>
                <a:lnTo>
                  <a:pt x="619125" y="892080"/>
                </a:lnTo>
                <a:lnTo>
                  <a:pt x="633413" y="869462"/>
                </a:lnTo>
                <a:lnTo>
                  <a:pt x="647700" y="847638"/>
                </a:lnTo>
                <a:lnTo>
                  <a:pt x="662781" y="825814"/>
                </a:lnTo>
                <a:lnTo>
                  <a:pt x="678656" y="804387"/>
                </a:lnTo>
                <a:lnTo>
                  <a:pt x="694531" y="783356"/>
                </a:lnTo>
                <a:lnTo>
                  <a:pt x="710803" y="762722"/>
                </a:lnTo>
                <a:lnTo>
                  <a:pt x="727869" y="742882"/>
                </a:lnTo>
                <a:lnTo>
                  <a:pt x="745331" y="723042"/>
                </a:lnTo>
                <a:lnTo>
                  <a:pt x="763191" y="703995"/>
                </a:lnTo>
                <a:lnTo>
                  <a:pt x="781844" y="685346"/>
                </a:lnTo>
                <a:lnTo>
                  <a:pt x="800894" y="666299"/>
                </a:lnTo>
                <a:lnTo>
                  <a:pt x="819944" y="648443"/>
                </a:lnTo>
                <a:lnTo>
                  <a:pt x="839788" y="630984"/>
                </a:lnTo>
                <a:lnTo>
                  <a:pt x="859631" y="613921"/>
                </a:lnTo>
                <a:lnTo>
                  <a:pt x="880269" y="597652"/>
                </a:lnTo>
                <a:lnTo>
                  <a:pt x="901303" y="581780"/>
                </a:lnTo>
                <a:lnTo>
                  <a:pt x="922734" y="565908"/>
                </a:lnTo>
                <a:lnTo>
                  <a:pt x="944563" y="550829"/>
                </a:lnTo>
                <a:lnTo>
                  <a:pt x="966391" y="536544"/>
                </a:lnTo>
                <a:lnTo>
                  <a:pt x="989013" y="522259"/>
                </a:lnTo>
                <a:lnTo>
                  <a:pt x="1011635" y="508768"/>
                </a:lnTo>
                <a:lnTo>
                  <a:pt x="1035050" y="496070"/>
                </a:lnTo>
                <a:lnTo>
                  <a:pt x="1058466" y="483770"/>
                </a:lnTo>
                <a:lnTo>
                  <a:pt x="1081881" y="471865"/>
                </a:lnTo>
                <a:lnTo>
                  <a:pt x="1106488" y="460358"/>
                </a:lnTo>
                <a:lnTo>
                  <a:pt x="1131094" y="450041"/>
                </a:lnTo>
                <a:lnTo>
                  <a:pt x="1155700" y="439328"/>
                </a:lnTo>
                <a:lnTo>
                  <a:pt x="1180703" y="430201"/>
                </a:lnTo>
                <a:lnTo>
                  <a:pt x="1206103" y="421075"/>
                </a:lnTo>
                <a:lnTo>
                  <a:pt x="1231900" y="412742"/>
                </a:lnTo>
                <a:lnTo>
                  <a:pt x="1257697" y="405202"/>
                </a:lnTo>
                <a:lnTo>
                  <a:pt x="1283891" y="398060"/>
                </a:lnTo>
                <a:lnTo>
                  <a:pt x="1310481" y="391314"/>
                </a:lnTo>
                <a:lnTo>
                  <a:pt x="1337072" y="385759"/>
                </a:lnTo>
                <a:lnTo>
                  <a:pt x="1364060" y="380601"/>
                </a:lnTo>
                <a:lnTo>
                  <a:pt x="1391047" y="376236"/>
                </a:lnTo>
                <a:lnTo>
                  <a:pt x="1418035" y="372268"/>
                </a:lnTo>
                <a:lnTo>
                  <a:pt x="1446213" y="369093"/>
                </a:lnTo>
                <a:lnTo>
                  <a:pt x="1473597" y="366713"/>
                </a:lnTo>
                <a:lnTo>
                  <a:pt x="1501775" y="364729"/>
                </a:lnTo>
                <a:lnTo>
                  <a:pt x="1529953" y="363935"/>
                </a:lnTo>
                <a:lnTo>
                  <a:pt x="1558528" y="363538"/>
                </a:lnTo>
                <a:close/>
                <a:moveTo>
                  <a:pt x="852488" y="277813"/>
                </a:moveTo>
                <a:lnTo>
                  <a:pt x="826703" y="300832"/>
                </a:lnTo>
                <a:lnTo>
                  <a:pt x="801712" y="324247"/>
                </a:lnTo>
                <a:lnTo>
                  <a:pt x="777910" y="347663"/>
                </a:lnTo>
                <a:lnTo>
                  <a:pt x="754109" y="372269"/>
                </a:lnTo>
                <a:lnTo>
                  <a:pt x="731497" y="397272"/>
                </a:lnTo>
                <a:lnTo>
                  <a:pt x="709679" y="422672"/>
                </a:lnTo>
                <a:lnTo>
                  <a:pt x="688258" y="448072"/>
                </a:lnTo>
                <a:lnTo>
                  <a:pt x="667630" y="473869"/>
                </a:lnTo>
                <a:lnTo>
                  <a:pt x="647796" y="500460"/>
                </a:lnTo>
                <a:lnTo>
                  <a:pt x="628755" y="527447"/>
                </a:lnTo>
                <a:lnTo>
                  <a:pt x="610507" y="554435"/>
                </a:lnTo>
                <a:lnTo>
                  <a:pt x="593052" y="581819"/>
                </a:lnTo>
                <a:lnTo>
                  <a:pt x="575995" y="609601"/>
                </a:lnTo>
                <a:lnTo>
                  <a:pt x="560127" y="637779"/>
                </a:lnTo>
                <a:lnTo>
                  <a:pt x="544656" y="665957"/>
                </a:lnTo>
                <a:lnTo>
                  <a:pt x="530375" y="694532"/>
                </a:lnTo>
                <a:lnTo>
                  <a:pt x="516888" y="723107"/>
                </a:lnTo>
                <a:lnTo>
                  <a:pt x="503797" y="752079"/>
                </a:lnTo>
                <a:lnTo>
                  <a:pt x="491896" y="781448"/>
                </a:lnTo>
                <a:lnTo>
                  <a:pt x="480392" y="810419"/>
                </a:lnTo>
                <a:lnTo>
                  <a:pt x="469682" y="839788"/>
                </a:lnTo>
                <a:lnTo>
                  <a:pt x="460161" y="869157"/>
                </a:lnTo>
                <a:lnTo>
                  <a:pt x="451037" y="898923"/>
                </a:lnTo>
                <a:lnTo>
                  <a:pt x="443103" y="928291"/>
                </a:lnTo>
                <a:lnTo>
                  <a:pt x="435566" y="958057"/>
                </a:lnTo>
                <a:lnTo>
                  <a:pt x="428823" y="987823"/>
                </a:lnTo>
                <a:lnTo>
                  <a:pt x="422872" y="1017588"/>
                </a:lnTo>
                <a:lnTo>
                  <a:pt x="417715" y="1047354"/>
                </a:lnTo>
                <a:lnTo>
                  <a:pt x="413352" y="1076326"/>
                </a:lnTo>
                <a:lnTo>
                  <a:pt x="409781" y="1106091"/>
                </a:lnTo>
                <a:lnTo>
                  <a:pt x="407401" y="1135857"/>
                </a:lnTo>
                <a:lnTo>
                  <a:pt x="405021" y="1165226"/>
                </a:lnTo>
                <a:lnTo>
                  <a:pt x="287204" y="1130698"/>
                </a:lnTo>
                <a:lnTo>
                  <a:pt x="280857" y="1153320"/>
                </a:lnTo>
                <a:lnTo>
                  <a:pt x="274510" y="1175941"/>
                </a:lnTo>
                <a:lnTo>
                  <a:pt x="269353" y="1198960"/>
                </a:lnTo>
                <a:lnTo>
                  <a:pt x="264196" y="1221979"/>
                </a:lnTo>
                <a:lnTo>
                  <a:pt x="259436" y="1244998"/>
                </a:lnTo>
                <a:lnTo>
                  <a:pt x="255072" y="1268016"/>
                </a:lnTo>
                <a:lnTo>
                  <a:pt x="251105" y="1291035"/>
                </a:lnTo>
                <a:lnTo>
                  <a:pt x="247535" y="1314848"/>
                </a:lnTo>
                <a:lnTo>
                  <a:pt x="244361" y="1337866"/>
                </a:lnTo>
                <a:lnTo>
                  <a:pt x="241981" y="1361679"/>
                </a:lnTo>
                <a:lnTo>
                  <a:pt x="239601" y="1384698"/>
                </a:lnTo>
                <a:lnTo>
                  <a:pt x="238014" y="1408113"/>
                </a:lnTo>
                <a:lnTo>
                  <a:pt x="236824" y="1431926"/>
                </a:lnTo>
                <a:lnTo>
                  <a:pt x="235237" y="1455341"/>
                </a:lnTo>
                <a:lnTo>
                  <a:pt x="234841" y="1478757"/>
                </a:lnTo>
                <a:lnTo>
                  <a:pt x="234841" y="1502570"/>
                </a:lnTo>
                <a:lnTo>
                  <a:pt x="234841" y="1525985"/>
                </a:lnTo>
                <a:lnTo>
                  <a:pt x="235634" y="1549798"/>
                </a:lnTo>
                <a:lnTo>
                  <a:pt x="236824" y="1573213"/>
                </a:lnTo>
                <a:lnTo>
                  <a:pt x="238014" y="1596629"/>
                </a:lnTo>
                <a:lnTo>
                  <a:pt x="239998" y="1620045"/>
                </a:lnTo>
                <a:lnTo>
                  <a:pt x="242378" y="1643460"/>
                </a:lnTo>
                <a:lnTo>
                  <a:pt x="244758" y="1666876"/>
                </a:lnTo>
                <a:lnTo>
                  <a:pt x="247932" y="1690291"/>
                </a:lnTo>
                <a:lnTo>
                  <a:pt x="251899" y="1713310"/>
                </a:lnTo>
                <a:lnTo>
                  <a:pt x="255865" y="1736726"/>
                </a:lnTo>
                <a:lnTo>
                  <a:pt x="260229" y="1760142"/>
                </a:lnTo>
                <a:lnTo>
                  <a:pt x="264989" y="1782763"/>
                </a:lnTo>
                <a:lnTo>
                  <a:pt x="270146" y="1805782"/>
                </a:lnTo>
                <a:lnTo>
                  <a:pt x="275303" y="1828404"/>
                </a:lnTo>
                <a:lnTo>
                  <a:pt x="281650" y="1851423"/>
                </a:lnTo>
                <a:lnTo>
                  <a:pt x="287997" y="1874045"/>
                </a:lnTo>
                <a:lnTo>
                  <a:pt x="295138" y="1896667"/>
                </a:lnTo>
                <a:lnTo>
                  <a:pt x="302278" y="1918892"/>
                </a:lnTo>
                <a:lnTo>
                  <a:pt x="309419" y="1941117"/>
                </a:lnTo>
                <a:lnTo>
                  <a:pt x="317749" y="1963342"/>
                </a:lnTo>
                <a:lnTo>
                  <a:pt x="326080" y="1985170"/>
                </a:lnTo>
                <a:lnTo>
                  <a:pt x="334807" y="2006998"/>
                </a:lnTo>
                <a:lnTo>
                  <a:pt x="343931" y="2028826"/>
                </a:lnTo>
                <a:lnTo>
                  <a:pt x="353451" y="2050257"/>
                </a:lnTo>
                <a:lnTo>
                  <a:pt x="363765" y="2071688"/>
                </a:lnTo>
                <a:lnTo>
                  <a:pt x="374079" y="2092723"/>
                </a:lnTo>
                <a:lnTo>
                  <a:pt x="385187" y="2113757"/>
                </a:lnTo>
                <a:lnTo>
                  <a:pt x="395897" y="2134395"/>
                </a:lnTo>
                <a:lnTo>
                  <a:pt x="407401" y="2155032"/>
                </a:lnTo>
                <a:lnTo>
                  <a:pt x="419302" y="2175273"/>
                </a:lnTo>
                <a:lnTo>
                  <a:pt x="431599" y="2195117"/>
                </a:lnTo>
                <a:lnTo>
                  <a:pt x="443897" y="2215357"/>
                </a:lnTo>
                <a:lnTo>
                  <a:pt x="456988" y="2234804"/>
                </a:lnTo>
                <a:lnTo>
                  <a:pt x="470078" y="2254648"/>
                </a:lnTo>
                <a:lnTo>
                  <a:pt x="483566" y="2273698"/>
                </a:lnTo>
                <a:lnTo>
                  <a:pt x="497450" y="2292748"/>
                </a:lnTo>
                <a:lnTo>
                  <a:pt x="512127" y="2311401"/>
                </a:lnTo>
                <a:lnTo>
                  <a:pt x="526408" y="2329657"/>
                </a:lnTo>
                <a:lnTo>
                  <a:pt x="541483" y="2347914"/>
                </a:lnTo>
                <a:lnTo>
                  <a:pt x="556557" y="2365773"/>
                </a:lnTo>
                <a:lnTo>
                  <a:pt x="572028" y="2384029"/>
                </a:lnTo>
                <a:lnTo>
                  <a:pt x="587895" y="2401492"/>
                </a:lnTo>
                <a:lnTo>
                  <a:pt x="604160" y="2418160"/>
                </a:lnTo>
                <a:lnTo>
                  <a:pt x="620821" y="2434829"/>
                </a:lnTo>
                <a:lnTo>
                  <a:pt x="637878" y="2451498"/>
                </a:lnTo>
                <a:lnTo>
                  <a:pt x="654539" y="2467770"/>
                </a:lnTo>
                <a:lnTo>
                  <a:pt x="671994" y="2483645"/>
                </a:lnTo>
                <a:lnTo>
                  <a:pt x="689448" y="2499520"/>
                </a:lnTo>
                <a:lnTo>
                  <a:pt x="574011" y="2632076"/>
                </a:lnTo>
                <a:lnTo>
                  <a:pt x="554177" y="2614217"/>
                </a:lnTo>
                <a:lnTo>
                  <a:pt x="534739" y="2596357"/>
                </a:lnTo>
                <a:lnTo>
                  <a:pt x="514904" y="2578101"/>
                </a:lnTo>
                <a:lnTo>
                  <a:pt x="496260" y="2559448"/>
                </a:lnTo>
                <a:lnTo>
                  <a:pt x="477615" y="2540001"/>
                </a:lnTo>
                <a:lnTo>
                  <a:pt x="459368" y="2520951"/>
                </a:lnTo>
                <a:lnTo>
                  <a:pt x="441120" y="2501107"/>
                </a:lnTo>
                <a:lnTo>
                  <a:pt x="423665" y="2481264"/>
                </a:lnTo>
                <a:lnTo>
                  <a:pt x="406211" y="2460626"/>
                </a:lnTo>
                <a:lnTo>
                  <a:pt x="389550" y="2439989"/>
                </a:lnTo>
                <a:lnTo>
                  <a:pt x="373286" y="2419351"/>
                </a:lnTo>
                <a:lnTo>
                  <a:pt x="357021" y="2398317"/>
                </a:lnTo>
                <a:lnTo>
                  <a:pt x="340757" y="2376489"/>
                </a:lnTo>
                <a:lnTo>
                  <a:pt x="325683" y="2355057"/>
                </a:lnTo>
                <a:lnTo>
                  <a:pt x="311005" y="2332832"/>
                </a:lnTo>
                <a:lnTo>
                  <a:pt x="295931" y="2310607"/>
                </a:lnTo>
                <a:lnTo>
                  <a:pt x="282047" y="2287985"/>
                </a:lnTo>
                <a:lnTo>
                  <a:pt x="268163" y="2264967"/>
                </a:lnTo>
                <a:lnTo>
                  <a:pt x="254675" y="2241948"/>
                </a:lnTo>
                <a:lnTo>
                  <a:pt x="241981" y="2218929"/>
                </a:lnTo>
                <a:lnTo>
                  <a:pt x="229287" y="2195117"/>
                </a:lnTo>
                <a:lnTo>
                  <a:pt x="216990" y="2171701"/>
                </a:lnTo>
                <a:lnTo>
                  <a:pt x="205089" y="2147492"/>
                </a:lnTo>
                <a:lnTo>
                  <a:pt x="193982" y="2123282"/>
                </a:lnTo>
                <a:lnTo>
                  <a:pt x="182874" y="2099073"/>
                </a:lnTo>
                <a:lnTo>
                  <a:pt x="172560" y="2074467"/>
                </a:lnTo>
                <a:lnTo>
                  <a:pt x="162643" y="2049860"/>
                </a:lnTo>
                <a:lnTo>
                  <a:pt x="152726" y="2024857"/>
                </a:lnTo>
                <a:lnTo>
                  <a:pt x="143602" y="1999854"/>
                </a:lnTo>
                <a:lnTo>
                  <a:pt x="135271" y="1974454"/>
                </a:lnTo>
                <a:lnTo>
                  <a:pt x="126941" y="1949054"/>
                </a:lnTo>
                <a:lnTo>
                  <a:pt x="119404" y="1923654"/>
                </a:lnTo>
                <a:lnTo>
                  <a:pt x="111867" y="1897857"/>
                </a:lnTo>
                <a:lnTo>
                  <a:pt x="105123" y="1872060"/>
                </a:lnTo>
                <a:lnTo>
                  <a:pt x="98776" y="1845867"/>
                </a:lnTo>
                <a:lnTo>
                  <a:pt x="93222" y="1820467"/>
                </a:lnTo>
                <a:lnTo>
                  <a:pt x="87272" y="1794273"/>
                </a:lnTo>
                <a:lnTo>
                  <a:pt x="82512" y="1768079"/>
                </a:lnTo>
                <a:lnTo>
                  <a:pt x="78148" y="1741885"/>
                </a:lnTo>
                <a:lnTo>
                  <a:pt x="74181" y="1714898"/>
                </a:lnTo>
                <a:lnTo>
                  <a:pt x="70214" y="1688704"/>
                </a:lnTo>
                <a:lnTo>
                  <a:pt x="67437" y="1662113"/>
                </a:lnTo>
                <a:lnTo>
                  <a:pt x="64661" y="1635523"/>
                </a:lnTo>
                <a:lnTo>
                  <a:pt x="62677" y="1609329"/>
                </a:lnTo>
                <a:lnTo>
                  <a:pt x="61090" y="1582738"/>
                </a:lnTo>
                <a:lnTo>
                  <a:pt x="59900" y="1556148"/>
                </a:lnTo>
                <a:lnTo>
                  <a:pt x="59107" y="1529557"/>
                </a:lnTo>
                <a:lnTo>
                  <a:pt x="58710" y="1502570"/>
                </a:lnTo>
                <a:lnTo>
                  <a:pt x="59107" y="1475979"/>
                </a:lnTo>
                <a:lnTo>
                  <a:pt x="59504" y="1449388"/>
                </a:lnTo>
                <a:lnTo>
                  <a:pt x="60694" y="1422401"/>
                </a:lnTo>
                <a:lnTo>
                  <a:pt x="62677" y="1395810"/>
                </a:lnTo>
                <a:lnTo>
                  <a:pt x="64264" y="1369616"/>
                </a:lnTo>
                <a:lnTo>
                  <a:pt x="67041" y="1343026"/>
                </a:lnTo>
                <a:lnTo>
                  <a:pt x="69818" y="1316435"/>
                </a:lnTo>
                <a:lnTo>
                  <a:pt x="73388" y="1290241"/>
                </a:lnTo>
                <a:lnTo>
                  <a:pt x="77355" y="1263651"/>
                </a:lnTo>
                <a:lnTo>
                  <a:pt x="81718" y="1237457"/>
                </a:lnTo>
                <a:lnTo>
                  <a:pt x="86479" y="1211263"/>
                </a:lnTo>
                <a:lnTo>
                  <a:pt x="92032" y="1185070"/>
                </a:lnTo>
                <a:lnTo>
                  <a:pt x="97983" y="1158876"/>
                </a:lnTo>
                <a:lnTo>
                  <a:pt x="103933" y="1133079"/>
                </a:lnTo>
                <a:lnTo>
                  <a:pt x="111073" y="1107282"/>
                </a:lnTo>
                <a:lnTo>
                  <a:pt x="117817" y="1081485"/>
                </a:lnTo>
                <a:lnTo>
                  <a:pt x="0" y="1047354"/>
                </a:lnTo>
                <a:lnTo>
                  <a:pt x="17454" y="1012429"/>
                </a:lnTo>
                <a:lnTo>
                  <a:pt x="36099" y="977901"/>
                </a:lnTo>
                <a:lnTo>
                  <a:pt x="55140" y="943769"/>
                </a:lnTo>
                <a:lnTo>
                  <a:pt x="74578" y="910035"/>
                </a:lnTo>
                <a:lnTo>
                  <a:pt x="95206" y="877888"/>
                </a:lnTo>
                <a:lnTo>
                  <a:pt x="116627" y="845344"/>
                </a:lnTo>
                <a:lnTo>
                  <a:pt x="138842" y="813991"/>
                </a:lnTo>
                <a:lnTo>
                  <a:pt x="161453" y="783432"/>
                </a:lnTo>
                <a:lnTo>
                  <a:pt x="184858" y="753269"/>
                </a:lnTo>
                <a:lnTo>
                  <a:pt x="208659" y="724298"/>
                </a:lnTo>
                <a:lnTo>
                  <a:pt x="233254" y="695723"/>
                </a:lnTo>
                <a:lnTo>
                  <a:pt x="258642" y="667941"/>
                </a:lnTo>
                <a:lnTo>
                  <a:pt x="284030" y="640954"/>
                </a:lnTo>
                <a:lnTo>
                  <a:pt x="310212" y="614760"/>
                </a:lnTo>
                <a:lnTo>
                  <a:pt x="337584" y="588963"/>
                </a:lnTo>
                <a:lnTo>
                  <a:pt x="364559" y="563960"/>
                </a:lnTo>
                <a:lnTo>
                  <a:pt x="392327" y="539751"/>
                </a:lnTo>
                <a:lnTo>
                  <a:pt x="420889" y="516732"/>
                </a:lnTo>
                <a:lnTo>
                  <a:pt x="449054" y="494507"/>
                </a:lnTo>
                <a:lnTo>
                  <a:pt x="478409" y="472679"/>
                </a:lnTo>
                <a:lnTo>
                  <a:pt x="508161" y="452041"/>
                </a:lnTo>
                <a:lnTo>
                  <a:pt x="537912" y="432197"/>
                </a:lnTo>
                <a:lnTo>
                  <a:pt x="567664" y="412751"/>
                </a:lnTo>
                <a:lnTo>
                  <a:pt x="598209" y="394494"/>
                </a:lnTo>
                <a:lnTo>
                  <a:pt x="629548" y="377032"/>
                </a:lnTo>
                <a:lnTo>
                  <a:pt x="660490" y="359966"/>
                </a:lnTo>
                <a:lnTo>
                  <a:pt x="691828" y="344488"/>
                </a:lnTo>
                <a:lnTo>
                  <a:pt x="723564" y="329407"/>
                </a:lnTo>
                <a:lnTo>
                  <a:pt x="755695" y="315119"/>
                </a:lnTo>
                <a:lnTo>
                  <a:pt x="787827" y="302022"/>
                </a:lnTo>
                <a:lnTo>
                  <a:pt x="819563" y="289322"/>
                </a:lnTo>
                <a:lnTo>
                  <a:pt x="852488" y="277813"/>
                </a:lnTo>
                <a:close/>
                <a:moveTo>
                  <a:pt x="1541357" y="0"/>
                </a:moveTo>
                <a:lnTo>
                  <a:pt x="1567964" y="0"/>
                </a:lnTo>
                <a:lnTo>
                  <a:pt x="1594571" y="0"/>
                </a:lnTo>
                <a:lnTo>
                  <a:pt x="1621178" y="794"/>
                </a:lnTo>
                <a:lnTo>
                  <a:pt x="1647785" y="2780"/>
                </a:lnTo>
                <a:lnTo>
                  <a:pt x="1674392" y="4368"/>
                </a:lnTo>
                <a:lnTo>
                  <a:pt x="1700999" y="6751"/>
                </a:lnTo>
                <a:lnTo>
                  <a:pt x="1727209" y="9133"/>
                </a:lnTo>
                <a:lnTo>
                  <a:pt x="1753816" y="12707"/>
                </a:lnTo>
                <a:lnTo>
                  <a:pt x="1780423" y="16281"/>
                </a:lnTo>
                <a:lnTo>
                  <a:pt x="1806633" y="20251"/>
                </a:lnTo>
                <a:lnTo>
                  <a:pt x="1833240" y="25016"/>
                </a:lnTo>
                <a:lnTo>
                  <a:pt x="1859450" y="30179"/>
                </a:lnTo>
                <a:lnTo>
                  <a:pt x="1885660" y="35341"/>
                </a:lnTo>
                <a:lnTo>
                  <a:pt x="1911076" y="41694"/>
                </a:lnTo>
                <a:lnTo>
                  <a:pt x="1937286" y="48047"/>
                </a:lnTo>
                <a:lnTo>
                  <a:pt x="1963099" y="55195"/>
                </a:lnTo>
                <a:lnTo>
                  <a:pt x="1988911" y="62343"/>
                </a:lnTo>
                <a:lnTo>
                  <a:pt x="2014327" y="70284"/>
                </a:lnTo>
                <a:lnTo>
                  <a:pt x="2039743" y="78623"/>
                </a:lnTo>
                <a:lnTo>
                  <a:pt x="2065159" y="87359"/>
                </a:lnTo>
                <a:lnTo>
                  <a:pt x="2089780" y="96492"/>
                </a:lnTo>
                <a:lnTo>
                  <a:pt x="2114799" y="106419"/>
                </a:lnTo>
                <a:lnTo>
                  <a:pt x="2139420" y="116743"/>
                </a:lnTo>
                <a:lnTo>
                  <a:pt x="2164041" y="127067"/>
                </a:lnTo>
                <a:lnTo>
                  <a:pt x="2188266" y="138186"/>
                </a:lnTo>
                <a:lnTo>
                  <a:pt x="2212093" y="149304"/>
                </a:lnTo>
                <a:lnTo>
                  <a:pt x="2236317" y="161614"/>
                </a:lnTo>
                <a:lnTo>
                  <a:pt x="2259747" y="173923"/>
                </a:lnTo>
                <a:lnTo>
                  <a:pt x="2283575" y="186630"/>
                </a:lnTo>
                <a:lnTo>
                  <a:pt x="2306608" y="199734"/>
                </a:lnTo>
                <a:lnTo>
                  <a:pt x="2329641" y="213235"/>
                </a:lnTo>
                <a:lnTo>
                  <a:pt x="2352277" y="227133"/>
                </a:lnTo>
                <a:lnTo>
                  <a:pt x="2375309" y="241428"/>
                </a:lnTo>
                <a:lnTo>
                  <a:pt x="2397548" y="256120"/>
                </a:lnTo>
                <a:lnTo>
                  <a:pt x="2419390" y="271209"/>
                </a:lnTo>
                <a:lnTo>
                  <a:pt x="2441231" y="286696"/>
                </a:lnTo>
                <a:lnTo>
                  <a:pt x="2462676" y="302579"/>
                </a:lnTo>
                <a:lnTo>
                  <a:pt x="2483723" y="318860"/>
                </a:lnTo>
                <a:lnTo>
                  <a:pt x="2504374" y="335537"/>
                </a:lnTo>
                <a:lnTo>
                  <a:pt x="2525024" y="352612"/>
                </a:lnTo>
                <a:lnTo>
                  <a:pt x="2545277" y="370084"/>
                </a:lnTo>
                <a:lnTo>
                  <a:pt x="2565133" y="387555"/>
                </a:lnTo>
                <a:lnTo>
                  <a:pt x="2584989" y="405821"/>
                </a:lnTo>
                <a:lnTo>
                  <a:pt x="2604051" y="424087"/>
                </a:lnTo>
                <a:lnTo>
                  <a:pt x="2622715" y="442750"/>
                </a:lnTo>
                <a:lnTo>
                  <a:pt x="2641777" y="462207"/>
                </a:lnTo>
                <a:lnTo>
                  <a:pt x="2730335" y="376834"/>
                </a:lnTo>
                <a:lnTo>
                  <a:pt x="2752177" y="409792"/>
                </a:lnTo>
                <a:lnTo>
                  <a:pt x="2772827" y="442353"/>
                </a:lnTo>
                <a:lnTo>
                  <a:pt x="2792683" y="476105"/>
                </a:lnTo>
                <a:lnTo>
                  <a:pt x="2811745" y="510255"/>
                </a:lnTo>
                <a:lnTo>
                  <a:pt x="2829615" y="544404"/>
                </a:lnTo>
                <a:lnTo>
                  <a:pt x="2847089" y="578950"/>
                </a:lnTo>
                <a:lnTo>
                  <a:pt x="2862973" y="613100"/>
                </a:lnTo>
                <a:lnTo>
                  <a:pt x="2878461" y="648043"/>
                </a:lnTo>
                <a:lnTo>
                  <a:pt x="2892360" y="683781"/>
                </a:lnTo>
                <a:lnTo>
                  <a:pt x="2905862" y="719121"/>
                </a:lnTo>
                <a:lnTo>
                  <a:pt x="2918570" y="754462"/>
                </a:lnTo>
                <a:lnTo>
                  <a:pt x="2930087" y="790200"/>
                </a:lnTo>
                <a:lnTo>
                  <a:pt x="2940809" y="825937"/>
                </a:lnTo>
                <a:lnTo>
                  <a:pt x="2950340" y="861675"/>
                </a:lnTo>
                <a:lnTo>
                  <a:pt x="2959077" y="898207"/>
                </a:lnTo>
                <a:lnTo>
                  <a:pt x="2967019" y="934342"/>
                </a:lnTo>
                <a:lnTo>
                  <a:pt x="2974167" y="970079"/>
                </a:lnTo>
                <a:lnTo>
                  <a:pt x="2980124" y="1006214"/>
                </a:lnTo>
                <a:lnTo>
                  <a:pt x="2985286" y="1042746"/>
                </a:lnTo>
                <a:lnTo>
                  <a:pt x="2989258" y="1078484"/>
                </a:lnTo>
                <a:lnTo>
                  <a:pt x="2992832" y="1114618"/>
                </a:lnTo>
                <a:lnTo>
                  <a:pt x="2995214" y="1150356"/>
                </a:lnTo>
                <a:lnTo>
                  <a:pt x="2996406" y="1186491"/>
                </a:lnTo>
                <a:lnTo>
                  <a:pt x="2997200" y="1222228"/>
                </a:lnTo>
                <a:lnTo>
                  <a:pt x="2996803" y="1257569"/>
                </a:lnTo>
                <a:lnTo>
                  <a:pt x="2995611" y="1292910"/>
                </a:lnTo>
                <a:lnTo>
                  <a:pt x="2993626" y="1327853"/>
                </a:lnTo>
                <a:lnTo>
                  <a:pt x="2990846" y="1362797"/>
                </a:lnTo>
                <a:lnTo>
                  <a:pt x="2986875" y="1397740"/>
                </a:lnTo>
                <a:lnTo>
                  <a:pt x="2982507" y="1432286"/>
                </a:lnTo>
                <a:lnTo>
                  <a:pt x="2977344" y="1466436"/>
                </a:lnTo>
                <a:lnTo>
                  <a:pt x="2970593" y="1500188"/>
                </a:lnTo>
                <a:lnTo>
                  <a:pt x="2963445" y="1466833"/>
                </a:lnTo>
                <a:lnTo>
                  <a:pt x="2956297" y="1433478"/>
                </a:lnTo>
                <a:lnTo>
                  <a:pt x="2947560" y="1400123"/>
                </a:lnTo>
                <a:lnTo>
                  <a:pt x="2938426" y="1367959"/>
                </a:lnTo>
                <a:lnTo>
                  <a:pt x="2928101" y="1335795"/>
                </a:lnTo>
                <a:lnTo>
                  <a:pt x="2917379" y="1304425"/>
                </a:lnTo>
                <a:lnTo>
                  <a:pt x="2905465" y="1272658"/>
                </a:lnTo>
                <a:lnTo>
                  <a:pt x="2893155" y="1241686"/>
                </a:lnTo>
                <a:lnTo>
                  <a:pt x="2880447" y="1211507"/>
                </a:lnTo>
                <a:lnTo>
                  <a:pt x="2866547" y="1181329"/>
                </a:lnTo>
                <a:lnTo>
                  <a:pt x="2852648" y="1152341"/>
                </a:lnTo>
                <a:lnTo>
                  <a:pt x="2837558" y="1123354"/>
                </a:lnTo>
                <a:lnTo>
                  <a:pt x="2822070" y="1095161"/>
                </a:lnTo>
                <a:lnTo>
                  <a:pt x="2805391" y="1066968"/>
                </a:lnTo>
                <a:lnTo>
                  <a:pt x="2788712" y="1039569"/>
                </a:lnTo>
                <a:lnTo>
                  <a:pt x="2771239" y="1012965"/>
                </a:lnTo>
                <a:lnTo>
                  <a:pt x="2752971" y="986757"/>
                </a:lnTo>
                <a:lnTo>
                  <a:pt x="2734703" y="960946"/>
                </a:lnTo>
                <a:lnTo>
                  <a:pt x="2715642" y="935930"/>
                </a:lnTo>
                <a:lnTo>
                  <a:pt x="2695786" y="911708"/>
                </a:lnTo>
                <a:lnTo>
                  <a:pt x="2675930" y="887883"/>
                </a:lnTo>
                <a:lnTo>
                  <a:pt x="2654882" y="864852"/>
                </a:lnTo>
                <a:lnTo>
                  <a:pt x="2633835" y="842218"/>
                </a:lnTo>
                <a:lnTo>
                  <a:pt x="2611993" y="820378"/>
                </a:lnTo>
                <a:lnTo>
                  <a:pt x="2590152" y="798936"/>
                </a:lnTo>
                <a:lnTo>
                  <a:pt x="2567913" y="778287"/>
                </a:lnTo>
                <a:lnTo>
                  <a:pt x="2544880" y="758830"/>
                </a:lnTo>
                <a:lnTo>
                  <a:pt x="2521450" y="739373"/>
                </a:lnTo>
                <a:lnTo>
                  <a:pt x="2498020" y="720710"/>
                </a:lnTo>
                <a:lnTo>
                  <a:pt x="2474193" y="702841"/>
                </a:lnTo>
                <a:lnTo>
                  <a:pt x="2449968" y="685766"/>
                </a:lnTo>
                <a:lnTo>
                  <a:pt x="2425347" y="669089"/>
                </a:lnTo>
                <a:lnTo>
                  <a:pt x="2514699" y="584113"/>
                </a:lnTo>
                <a:lnTo>
                  <a:pt x="2498020" y="567038"/>
                </a:lnTo>
                <a:lnTo>
                  <a:pt x="2481341" y="550360"/>
                </a:lnTo>
                <a:lnTo>
                  <a:pt x="2464265" y="534080"/>
                </a:lnTo>
                <a:lnTo>
                  <a:pt x="2446791" y="518196"/>
                </a:lnTo>
                <a:lnTo>
                  <a:pt x="2429318" y="502313"/>
                </a:lnTo>
                <a:lnTo>
                  <a:pt x="2411447" y="487224"/>
                </a:lnTo>
                <a:lnTo>
                  <a:pt x="2393180" y="472134"/>
                </a:lnTo>
                <a:lnTo>
                  <a:pt x="2374912" y="457442"/>
                </a:lnTo>
                <a:lnTo>
                  <a:pt x="2356248" y="442750"/>
                </a:lnTo>
                <a:lnTo>
                  <a:pt x="2337186" y="428852"/>
                </a:lnTo>
                <a:lnTo>
                  <a:pt x="2318124" y="415351"/>
                </a:lnTo>
                <a:lnTo>
                  <a:pt x="2298665" y="401850"/>
                </a:lnTo>
                <a:lnTo>
                  <a:pt x="2279206" y="389144"/>
                </a:lnTo>
                <a:lnTo>
                  <a:pt x="2258953" y="376437"/>
                </a:lnTo>
                <a:lnTo>
                  <a:pt x="2238700" y="363730"/>
                </a:lnTo>
                <a:lnTo>
                  <a:pt x="2218844" y="352215"/>
                </a:lnTo>
                <a:lnTo>
                  <a:pt x="2198194" y="340699"/>
                </a:lnTo>
                <a:lnTo>
                  <a:pt x="2177544" y="329184"/>
                </a:lnTo>
                <a:lnTo>
                  <a:pt x="2156893" y="318462"/>
                </a:lnTo>
                <a:lnTo>
                  <a:pt x="2135449" y="308138"/>
                </a:lnTo>
                <a:lnTo>
                  <a:pt x="2114401" y="297814"/>
                </a:lnTo>
                <a:lnTo>
                  <a:pt x="2092957" y="288284"/>
                </a:lnTo>
                <a:lnTo>
                  <a:pt x="2071115" y="278754"/>
                </a:lnTo>
                <a:lnTo>
                  <a:pt x="2049274" y="270018"/>
                </a:lnTo>
                <a:lnTo>
                  <a:pt x="2027432" y="261282"/>
                </a:lnTo>
                <a:lnTo>
                  <a:pt x="2005591" y="253341"/>
                </a:lnTo>
                <a:lnTo>
                  <a:pt x="1983352" y="245399"/>
                </a:lnTo>
                <a:lnTo>
                  <a:pt x="1961113" y="238251"/>
                </a:lnTo>
                <a:lnTo>
                  <a:pt x="1938477" y="231104"/>
                </a:lnTo>
                <a:lnTo>
                  <a:pt x="1915444" y="224353"/>
                </a:lnTo>
                <a:lnTo>
                  <a:pt x="1892808" y="218397"/>
                </a:lnTo>
                <a:lnTo>
                  <a:pt x="1870173" y="212838"/>
                </a:lnTo>
                <a:lnTo>
                  <a:pt x="1847139" y="207676"/>
                </a:lnTo>
                <a:lnTo>
                  <a:pt x="1824107" y="202514"/>
                </a:lnTo>
                <a:lnTo>
                  <a:pt x="1801074" y="197749"/>
                </a:lnTo>
                <a:lnTo>
                  <a:pt x="1778041" y="193778"/>
                </a:lnTo>
                <a:lnTo>
                  <a:pt x="1754213" y="190601"/>
                </a:lnTo>
                <a:lnTo>
                  <a:pt x="1731180" y="187027"/>
                </a:lnTo>
                <a:lnTo>
                  <a:pt x="1707750" y="184248"/>
                </a:lnTo>
                <a:lnTo>
                  <a:pt x="1684320" y="181865"/>
                </a:lnTo>
                <a:lnTo>
                  <a:pt x="1660890" y="179483"/>
                </a:lnTo>
                <a:lnTo>
                  <a:pt x="1637460" y="178291"/>
                </a:lnTo>
                <a:lnTo>
                  <a:pt x="1613633" y="177100"/>
                </a:lnTo>
                <a:lnTo>
                  <a:pt x="1590203" y="175909"/>
                </a:lnTo>
                <a:lnTo>
                  <a:pt x="1566375" y="175909"/>
                </a:lnTo>
                <a:lnTo>
                  <a:pt x="1542945" y="175909"/>
                </a:lnTo>
                <a:lnTo>
                  <a:pt x="1519515" y="176306"/>
                </a:lnTo>
                <a:lnTo>
                  <a:pt x="1495688" y="177497"/>
                </a:lnTo>
                <a:lnTo>
                  <a:pt x="1472655" y="178689"/>
                </a:lnTo>
                <a:lnTo>
                  <a:pt x="1449225" y="180277"/>
                </a:lnTo>
                <a:lnTo>
                  <a:pt x="1425398" y="182659"/>
                </a:lnTo>
                <a:lnTo>
                  <a:pt x="1401968" y="184645"/>
                </a:lnTo>
                <a:lnTo>
                  <a:pt x="1378537" y="187821"/>
                </a:lnTo>
                <a:lnTo>
                  <a:pt x="1355107" y="191395"/>
                </a:lnTo>
                <a:lnTo>
                  <a:pt x="1332074" y="194969"/>
                </a:lnTo>
                <a:lnTo>
                  <a:pt x="1308644" y="199337"/>
                </a:lnTo>
                <a:lnTo>
                  <a:pt x="1285611" y="204102"/>
                </a:lnTo>
                <a:lnTo>
                  <a:pt x="1262975" y="208867"/>
                </a:lnTo>
                <a:lnTo>
                  <a:pt x="1239943" y="214029"/>
                </a:lnTo>
                <a:lnTo>
                  <a:pt x="1216910" y="219985"/>
                </a:lnTo>
                <a:lnTo>
                  <a:pt x="1194274" y="226339"/>
                </a:lnTo>
                <a:lnTo>
                  <a:pt x="1171638" y="232692"/>
                </a:lnTo>
                <a:lnTo>
                  <a:pt x="1149399" y="240237"/>
                </a:lnTo>
                <a:lnTo>
                  <a:pt x="1127160" y="247781"/>
                </a:lnTo>
                <a:lnTo>
                  <a:pt x="1069975" y="81403"/>
                </a:lnTo>
                <a:lnTo>
                  <a:pt x="1094994" y="72667"/>
                </a:lnTo>
                <a:lnTo>
                  <a:pt x="1120409" y="64725"/>
                </a:lnTo>
                <a:lnTo>
                  <a:pt x="1146222" y="56783"/>
                </a:lnTo>
                <a:lnTo>
                  <a:pt x="1172035" y="49636"/>
                </a:lnTo>
                <a:lnTo>
                  <a:pt x="1197848" y="43282"/>
                </a:lnTo>
                <a:lnTo>
                  <a:pt x="1223661" y="37326"/>
                </a:lnTo>
                <a:lnTo>
                  <a:pt x="1249871" y="31370"/>
                </a:lnTo>
                <a:lnTo>
                  <a:pt x="1276080" y="26208"/>
                </a:lnTo>
                <a:lnTo>
                  <a:pt x="1302290" y="21443"/>
                </a:lnTo>
                <a:lnTo>
                  <a:pt x="1328500" y="17075"/>
                </a:lnTo>
                <a:lnTo>
                  <a:pt x="1355107" y="13501"/>
                </a:lnTo>
                <a:lnTo>
                  <a:pt x="1381317" y="9927"/>
                </a:lnTo>
                <a:lnTo>
                  <a:pt x="1407924" y="7545"/>
                </a:lnTo>
                <a:lnTo>
                  <a:pt x="1434531" y="4765"/>
                </a:lnTo>
                <a:lnTo>
                  <a:pt x="1461139" y="3177"/>
                </a:lnTo>
                <a:lnTo>
                  <a:pt x="1487746" y="1191"/>
                </a:lnTo>
                <a:lnTo>
                  <a:pt x="1514750" y="397"/>
                </a:lnTo>
                <a:lnTo>
                  <a:pt x="1541357" y="0"/>
                </a:lnTo>
                <a:close/>
              </a:path>
            </a:pathLst>
          </a:custGeom>
          <a:solidFill>
            <a:srgbClr val="FFFFFF"/>
          </a:solidFill>
          <a:ln>
            <a:noFill/>
          </a:ln>
        </p:spPr>
        <p:txBody>
          <a:bodyPr anchor="ctr">
            <a:normAutofit fontScale="45000" lnSpcReduction="20000"/>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90204" pitchFamily="34" charset="0"/>
            </a:endParaRPr>
          </a:p>
        </p:txBody>
      </p:sp>
      <p:sp>
        <p:nvSpPr>
          <p:cNvPr id="33" name="圆角矩形 32"/>
          <p:cNvSpPr/>
          <p:nvPr>
            <p:custDataLst>
              <p:tags r:id="rId13"/>
            </p:custDataLst>
          </p:nvPr>
        </p:nvSpPr>
        <p:spPr>
          <a:xfrm>
            <a:off x="6348596" y="3625413"/>
            <a:ext cx="489216" cy="378449"/>
          </a:xfrm>
          <a:prstGeom prst="roundRect">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9" name="KSO_Shape"/>
          <p:cNvSpPr/>
          <p:nvPr>
            <p:custDataLst>
              <p:tags r:id="rId14"/>
            </p:custDataLst>
          </p:nvPr>
        </p:nvSpPr>
        <p:spPr bwMode="auto">
          <a:xfrm>
            <a:off x="6521572" y="3668066"/>
            <a:ext cx="130449" cy="293143"/>
          </a:xfrm>
          <a:custGeom>
            <a:avLst/>
            <a:gdLst>
              <a:gd name="T0" fmla="*/ 645836 w 1000125"/>
              <a:gd name="T1" fmla="*/ 2202388 h 2249488"/>
              <a:gd name="T2" fmla="*/ 499269 w 1000125"/>
              <a:gd name="T3" fmla="*/ 2249488 h 2249488"/>
              <a:gd name="T4" fmla="*/ 353019 w 1000125"/>
              <a:gd name="T5" fmla="*/ 2202388 h 2249488"/>
              <a:gd name="T6" fmla="*/ 729267 w 1000125"/>
              <a:gd name="T7" fmla="*/ 1946275 h 2249488"/>
              <a:gd name="T8" fmla="*/ 783907 w 1000125"/>
              <a:gd name="T9" fmla="*/ 2007378 h 2249488"/>
              <a:gd name="T10" fmla="*/ 264822 w 1000125"/>
              <a:gd name="T11" fmla="*/ 2057084 h 2249488"/>
              <a:gd name="T12" fmla="*/ 216853 w 1000125"/>
              <a:gd name="T13" fmla="*/ 1990599 h 2249488"/>
              <a:gd name="T14" fmla="*/ 734985 w 1000125"/>
              <a:gd name="T15" fmla="*/ 1798953 h 2249488"/>
              <a:gd name="T16" fmla="*/ 783272 w 1000125"/>
              <a:gd name="T17" fmla="*/ 1865249 h 2249488"/>
              <a:gd name="T18" fmla="*/ 259739 w 1000125"/>
              <a:gd name="T19" fmla="*/ 1908499 h 2249488"/>
              <a:gd name="T20" fmla="*/ 218124 w 1000125"/>
              <a:gd name="T21" fmla="*/ 1837784 h 2249488"/>
              <a:gd name="T22" fmla="*/ 893763 w 1000125"/>
              <a:gd name="T23" fmla="*/ 1480542 h 2249488"/>
              <a:gd name="T24" fmla="*/ 861683 w 1000125"/>
              <a:gd name="T25" fmla="*/ 1637130 h 2249488"/>
              <a:gd name="T26" fmla="*/ 205463 w 1000125"/>
              <a:gd name="T27" fmla="*/ 1744369 h 2249488"/>
              <a:gd name="T28" fmla="*/ 127009 w 1000125"/>
              <a:gd name="T29" fmla="*/ 1611190 h 2249488"/>
              <a:gd name="T30" fmla="*/ 300928 w 1000125"/>
              <a:gd name="T31" fmla="*/ 1209675 h 2249488"/>
              <a:gd name="T32" fmla="*/ 318768 w 1000125"/>
              <a:gd name="T33" fmla="*/ 1338180 h 2249488"/>
              <a:gd name="T34" fmla="*/ 150558 w 1000125"/>
              <a:gd name="T35" fmla="*/ 1356675 h 2249488"/>
              <a:gd name="T36" fmla="*/ 132081 w 1000125"/>
              <a:gd name="T37" fmla="*/ 1263564 h 2249488"/>
              <a:gd name="T38" fmla="*/ 300928 w 1000125"/>
              <a:gd name="T39" fmla="*/ 1209675 h 2249488"/>
              <a:gd name="T40" fmla="*/ 845505 w 1000125"/>
              <a:gd name="T41" fmla="*/ 1323023 h 2249488"/>
              <a:gd name="T42" fmla="*/ 697018 w 1000125"/>
              <a:gd name="T43" fmla="*/ 1357313 h 2249488"/>
              <a:gd name="T44" fmla="*/ 622933 w 1000125"/>
              <a:gd name="T45" fmla="*/ 1183957 h 2249488"/>
              <a:gd name="T46" fmla="*/ 763505 w 1000125"/>
              <a:gd name="T47" fmla="*/ 1118235 h 2249488"/>
              <a:gd name="T48" fmla="*/ 381083 w 1000125"/>
              <a:gd name="T49" fmla="*/ 950621 h 2249488"/>
              <a:gd name="T50" fmla="*/ 642138 w 1000125"/>
              <a:gd name="T51" fmla="*/ 924248 h 2249488"/>
              <a:gd name="T52" fmla="*/ 934423 w 1000125"/>
              <a:gd name="T53" fmla="*/ 817583 h 2249488"/>
              <a:gd name="T54" fmla="*/ 993142 w 1000125"/>
              <a:gd name="T55" fmla="*/ 878060 h 2249488"/>
              <a:gd name="T56" fmla="*/ 988064 w 1000125"/>
              <a:gd name="T57" fmla="*/ 964002 h 2249488"/>
              <a:gd name="T58" fmla="*/ 921727 w 1000125"/>
              <a:gd name="T59" fmla="*/ 1017158 h 2249488"/>
              <a:gd name="T60" fmla="*/ 26662 w 1000125"/>
              <a:gd name="T61" fmla="*/ 1152119 h 2249488"/>
              <a:gd name="T62" fmla="*/ 1904 w 1000125"/>
              <a:gd name="T63" fmla="*/ 1062039 h 2249488"/>
              <a:gd name="T64" fmla="*/ 49514 w 1000125"/>
              <a:gd name="T65" fmla="*/ 992649 h 2249488"/>
              <a:gd name="T66" fmla="*/ 784387 w 1000125"/>
              <a:gd name="T67" fmla="*/ 572155 h 2249488"/>
              <a:gd name="T68" fmla="*/ 292059 w 1000125"/>
              <a:gd name="T69" fmla="*/ 677858 h 2249488"/>
              <a:gd name="T70" fmla="*/ 823038 w 1000125"/>
              <a:gd name="T71" fmla="*/ 576294 h 2249488"/>
              <a:gd name="T72" fmla="*/ 960450 w 1000125"/>
              <a:gd name="T73" fmla="*/ 529551 h 2249488"/>
              <a:gd name="T74" fmla="*/ 999808 w 1000125"/>
              <a:gd name="T75" fmla="*/ 605939 h 2249488"/>
              <a:gd name="T76" fmla="*/ 970289 w 1000125"/>
              <a:gd name="T77" fmla="*/ 684547 h 2249488"/>
              <a:gd name="T78" fmla="*/ 105059 w 1000125"/>
              <a:gd name="T79" fmla="*/ 882650 h 2249488"/>
              <a:gd name="T80" fmla="*/ 6031 w 1000125"/>
              <a:gd name="T81" fmla="*/ 812601 h 2249488"/>
              <a:gd name="T82" fmla="*/ 12061 w 1000125"/>
              <a:gd name="T83" fmla="*/ 728922 h 2249488"/>
              <a:gd name="T84" fmla="*/ 78398 w 1000125"/>
              <a:gd name="T85" fmla="*/ 676306 h 2249488"/>
              <a:gd name="T86" fmla="*/ 563251 w 1000125"/>
              <a:gd name="T87" fmla="*/ 304601 h 2249488"/>
              <a:gd name="T88" fmla="*/ 458703 w 1000125"/>
              <a:gd name="T89" fmla="*/ 353314 h 2249488"/>
              <a:gd name="T90" fmla="*/ 909666 w 1000125"/>
              <a:gd name="T91" fmla="*/ 202567 h 2249488"/>
              <a:gd name="T92" fmla="*/ 981081 w 1000125"/>
              <a:gd name="T93" fmla="*/ 246811 h 2249488"/>
              <a:gd name="T94" fmla="*/ 996951 w 1000125"/>
              <a:gd name="T95" fmla="*/ 332116 h 2249488"/>
              <a:gd name="T96" fmla="*/ 945850 w 1000125"/>
              <a:gd name="T97" fmla="*/ 399278 h 2249488"/>
              <a:gd name="T98" fmla="*/ 61575 w 1000125"/>
              <a:gd name="T99" fmla="*/ 570206 h 2249488"/>
              <a:gd name="T100" fmla="*/ 317 w 1000125"/>
              <a:gd name="T101" fmla="*/ 479809 h 2249488"/>
              <a:gd name="T102" fmla="*/ 29518 w 1000125"/>
              <a:gd name="T103" fmla="*/ 400551 h 2249488"/>
              <a:gd name="T104" fmla="*/ 894431 w 1000125"/>
              <a:gd name="T105" fmla="*/ 201612 h 2249488"/>
              <a:gd name="T106" fmla="*/ 537230 w 1000125"/>
              <a:gd name="T107" fmla="*/ 26064 h 2249488"/>
              <a:gd name="T108" fmla="*/ 573088 w 1000125"/>
              <a:gd name="T109" fmla="*/ 104573 h 2249488"/>
              <a:gd name="T110" fmla="*/ 539769 w 1000125"/>
              <a:gd name="T111" fmla="*/ 182129 h 2249488"/>
              <a:gd name="T112" fmla="*/ 100275 w 1000125"/>
              <a:gd name="T113" fmla="*/ 287020 h 2249488"/>
              <a:gd name="T114" fmla="*/ 4443 w 1000125"/>
              <a:gd name="T115" fmla="*/ 212643 h 2249488"/>
              <a:gd name="T116" fmla="*/ 14280 w 1000125"/>
              <a:gd name="T117" fmla="*/ 128730 h 2249488"/>
              <a:gd name="T118" fmla="*/ 83456 w 1000125"/>
              <a:gd name="T119" fmla="*/ 78827 h 2249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0125" h="2249488">
                <a:moveTo>
                  <a:pt x="301625" y="2105025"/>
                </a:moveTo>
                <a:lnTo>
                  <a:pt x="696913" y="2105025"/>
                </a:lnTo>
                <a:lnTo>
                  <a:pt x="696913" y="2112612"/>
                </a:lnTo>
                <a:lnTo>
                  <a:pt x="695961" y="2120199"/>
                </a:lnTo>
                <a:lnTo>
                  <a:pt x="694692" y="2127153"/>
                </a:lnTo>
                <a:lnTo>
                  <a:pt x="693106" y="2134424"/>
                </a:lnTo>
                <a:lnTo>
                  <a:pt x="690885" y="2141062"/>
                </a:lnTo>
                <a:lnTo>
                  <a:pt x="688347" y="2148016"/>
                </a:lnTo>
                <a:lnTo>
                  <a:pt x="685175" y="2154971"/>
                </a:lnTo>
                <a:lnTo>
                  <a:pt x="681685" y="2161293"/>
                </a:lnTo>
                <a:lnTo>
                  <a:pt x="677878" y="2167931"/>
                </a:lnTo>
                <a:lnTo>
                  <a:pt x="673120" y="2173938"/>
                </a:lnTo>
                <a:lnTo>
                  <a:pt x="668678" y="2179944"/>
                </a:lnTo>
                <a:lnTo>
                  <a:pt x="663285" y="2185634"/>
                </a:lnTo>
                <a:lnTo>
                  <a:pt x="657892" y="2191640"/>
                </a:lnTo>
                <a:lnTo>
                  <a:pt x="651864" y="2197014"/>
                </a:lnTo>
                <a:lnTo>
                  <a:pt x="645836" y="2202388"/>
                </a:lnTo>
                <a:lnTo>
                  <a:pt x="639174" y="2207129"/>
                </a:lnTo>
                <a:lnTo>
                  <a:pt x="632512" y="2211871"/>
                </a:lnTo>
                <a:lnTo>
                  <a:pt x="625215" y="2216613"/>
                </a:lnTo>
                <a:lnTo>
                  <a:pt x="617919" y="2220722"/>
                </a:lnTo>
                <a:lnTo>
                  <a:pt x="609988" y="2224832"/>
                </a:lnTo>
                <a:lnTo>
                  <a:pt x="601739" y="2228625"/>
                </a:lnTo>
                <a:lnTo>
                  <a:pt x="593491" y="2232102"/>
                </a:lnTo>
                <a:lnTo>
                  <a:pt x="585243" y="2234947"/>
                </a:lnTo>
                <a:lnTo>
                  <a:pt x="576360" y="2238108"/>
                </a:lnTo>
                <a:lnTo>
                  <a:pt x="567160" y="2240637"/>
                </a:lnTo>
                <a:lnTo>
                  <a:pt x="557959" y="2242850"/>
                </a:lnTo>
                <a:lnTo>
                  <a:pt x="548759" y="2244747"/>
                </a:lnTo>
                <a:lnTo>
                  <a:pt x="539242" y="2246327"/>
                </a:lnTo>
                <a:lnTo>
                  <a:pt x="529407" y="2247908"/>
                </a:lnTo>
                <a:lnTo>
                  <a:pt x="519573" y="2248856"/>
                </a:lnTo>
                <a:lnTo>
                  <a:pt x="509421" y="2249488"/>
                </a:lnTo>
                <a:lnTo>
                  <a:pt x="499269" y="2249488"/>
                </a:lnTo>
                <a:lnTo>
                  <a:pt x="489434" y="2249488"/>
                </a:lnTo>
                <a:lnTo>
                  <a:pt x="479283" y="2248856"/>
                </a:lnTo>
                <a:lnTo>
                  <a:pt x="469131" y="2247908"/>
                </a:lnTo>
                <a:lnTo>
                  <a:pt x="459613" y="2246327"/>
                </a:lnTo>
                <a:lnTo>
                  <a:pt x="449779" y="2244747"/>
                </a:lnTo>
                <a:lnTo>
                  <a:pt x="440261" y="2242850"/>
                </a:lnTo>
                <a:lnTo>
                  <a:pt x="431378" y="2240637"/>
                </a:lnTo>
                <a:lnTo>
                  <a:pt x="422496" y="2238108"/>
                </a:lnTo>
                <a:lnTo>
                  <a:pt x="413613" y="2234947"/>
                </a:lnTo>
                <a:lnTo>
                  <a:pt x="405047" y="2232102"/>
                </a:lnTo>
                <a:lnTo>
                  <a:pt x="396799" y="2228625"/>
                </a:lnTo>
                <a:lnTo>
                  <a:pt x="388868" y="2224832"/>
                </a:lnTo>
                <a:lnTo>
                  <a:pt x="380936" y="2220722"/>
                </a:lnTo>
                <a:lnTo>
                  <a:pt x="373640" y="2216613"/>
                </a:lnTo>
                <a:lnTo>
                  <a:pt x="366343" y="2211871"/>
                </a:lnTo>
                <a:lnTo>
                  <a:pt x="359681" y="2207129"/>
                </a:lnTo>
                <a:lnTo>
                  <a:pt x="353019" y="2202388"/>
                </a:lnTo>
                <a:lnTo>
                  <a:pt x="346674" y="2197014"/>
                </a:lnTo>
                <a:lnTo>
                  <a:pt x="340963" y="2191640"/>
                </a:lnTo>
                <a:lnTo>
                  <a:pt x="335253" y="2185634"/>
                </a:lnTo>
                <a:lnTo>
                  <a:pt x="330177" y="2179944"/>
                </a:lnTo>
                <a:lnTo>
                  <a:pt x="325418" y="2173938"/>
                </a:lnTo>
                <a:lnTo>
                  <a:pt x="320977" y="2167931"/>
                </a:lnTo>
                <a:lnTo>
                  <a:pt x="317170" y="2161293"/>
                </a:lnTo>
                <a:lnTo>
                  <a:pt x="313680" y="2154971"/>
                </a:lnTo>
                <a:lnTo>
                  <a:pt x="310508" y="2148016"/>
                </a:lnTo>
                <a:lnTo>
                  <a:pt x="307653" y="2141062"/>
                </a:lnTo>
                <a:lnTo>
                  <a:pt x="305749" y="2134424"/>
                </a:lnTo>
                <a:lnTo>
                  <a:pt x="303846" y="2127153"/>
                </a:lnTo>
                <a:lnTo>
                  <a:pt x="302577" y="2120199"/>
                </a:lnTo>
                <a:lnTo>
                  <a:pt x="301942" y="2112612"/>
                </a:lnTo>
                <a:lnTo>
                  <a:pt x="301625" y="2105025"/>
                </a:lnTo>
                <a:close/>
                <a:moveTo>
                  <a:pt x="270541" y="1946275"/>
                </a:moveTo>
                <a:lnTo>
                  <a:pt x="729267" y="1946275"/>
                </a:lnTo>
                <a:lnTo>
                  <a:pt x="734985" y="1946592"/>
                </a:lnTo>
                <a:lnTo>
                  <a:pt x="740385" y="1947225"/>
                </a:lnTo>
                <a:lnTo>
                  <a:pt x="745468" y="1948808"/>
                </a:lnTo>
                <a:lnTo>
                  <a:pt x="750869" y="1950391"/>
                </a:lnTo>
                <a:lnTo>
                  <a:pt x="755316" y="1952607"/>
                </a:lnTo>
                <a:lnTo>
                  <a:pt x="760081" y="1955773"/>
                </a:lnTo>
                <a:lnTo>
                  <a:pt x="764211" y="1958939"/>
                </a:lnTo>
                <a:lnTo>
                  <a:pt x="768023" y="1962422"/>
                </a:lnTo>
                <a:lnTo>
                  <a:pt x="771836" y="1966537"/>
                </a:lnTo>
                <a:lnTo>
                  <a:pt x="774695" y="1970653"/>
                </a:lnTo>
                <a:lnTo>
                  <a:pt x="777554" y="1975085"/>
                </a:lnTo>
                <a:lnTo>
                  <a:pt x="779777" y="1980151"/>
                </a:lnTo>
                <a:lnTo>
                  <a:pt x="781684" y="1985216"/>
                </a:lnTo>
                <a:lnTo>
                  <a:pt x="783272" y="1990599"/>
                </a:lnTo>
                <a:lnTo>
                  <a:pt x="783907" y="1995981"/>
                </a:lnTo>
                <a:lnTo>
                  <a:pt x="784225" y="2001996"/>
                </a:lnTo>
                <a:lnTo>
                  <a:pt x="783907" y="2007378"/>
                </a:lnTo>
                <a:lnTo>
                  <a:pt x="783272" y="2013077"/>
                </a:lnTo>
                <a:lnTo>
                  <a:pt x="781684" y="2018459"/>
                </a:lnTo>
                <a:lnTo>
                  <a:pt x="779777" y="2023525"/>
                </a:lnTo>
                <a:lnTo>
                  <a:pt x="777554" y="2028590"/>
                </a:lnTo>
                <a:lnTo>
                  <a:pt x="774695" y="2033022"/>
                </a:lnTo>
                <a:lnTo>
                  <a:pt x="771836" y="2037455"/>
                </a:lnTo>
                <a:lnTo>
                  <a:pt x="768023" y="2041254"/>
                </a:lnTo>
                <a:lnTo>
                  <a:pt x="764211" y="2044736"/>
                </a:lnTo>
                <a:lnTo>
                  <a:pt x="760081" y="2048219"/>
                </a:lnTo>
                <a:lnTo>
                  <a:pt x="755316" y="2050752"/>
                </a:lnTo>
                <a:lnTo>
                  <a:pt x="750869" y="2053285"/>
                </a:lnTo>
                <a:lnTo>
                  <a:pt x="745468" y="2054867"/>
                </a:lnTo>
                <a:lnTo>
                  <a:pt x="740385" y="2056450"/>
                </a:lnTo>
                <a:lnTo>
                  <a:pt x="734985" y="2057084"/>
                </a:lnTo>
                <a:lnTo>
                  <a:pt x="729267" y="2057400"/>
                </a:lnTo>
                <a:lnTo>
                  <a:pt x="270541" y="2057400"/>
                </a:lnTo>
                <a:lnTo>
                  <a:pt x="264822" y="2057084"/>
                </a:lnTo>
                <a:lnTo>
                  <a:pt x="259739" y="2056450"/>
                </a:lnTo>
                <a:lnTo>
                  <a:pt x="254657" y="2054867"/>
                </a:lnTo>
                <a:lnTo>
                  <a:pt x="249256" y="2053285"/>
                </a:lnTo>
                <a:lnTo>
                  <a:pt x="244491" y="2050752"/>
                </a:lnTo>
                <a:lnTo>
                  <a:pt x="240043" y="2048219"/>
                </a:lnTo>
                <a:lnTo>
                  <a:pt x="235914" y="2044736"/>
                </a:lnTo>
                <a:lnTo>
                  <a:pt x="232102" y="2041254"/>
                </a:lnTo>
                <a:lnTo>
                  <a:pt x="228289" y="2037455"/>
                </a:lnTo>
                <a:lnTo>
                  <a:pt x="225113" y="2033022"/>
                </a:lnTo>
                <a:lnTo>
                  <a:pt x="222571" y="2028590"/>
                </a:lnTo>
                <a:lnTo>
                  <a:pt x="220347" y="2023525"/>
                </a:lnTo>
                <a:lnTo>
                  <a:pt x="218124" y="2018459"/>
                </a:lnTo>
                <a:lnTo>
                  <a:pt x="216853" y="2013077"/>
                </a:lnTo>
                <a:lnTo>
                  <a:pt x="215900" y="2007378"/>
                </a:lnTo>
                <a:lnTo>
                  <a:pt x="215900" y="2001996"/>
                </a:lnTo>
                <a:lnTo>
                  <a:pt x="215900" y="1995981"/>
                </a:lnTo>
                <a:lnTo>
                  <a:pt x="216853" y="1990599"/>
                </a:lnTo>
                <a:lnTo>
                  <a:pt x="218124" y="1985216"/>
                </a:lnTo>
                <a:lnTo>
                  <a:pt x="220347" y="1980151"/>
                </a:lnTo>
                <a:lnTo>
                  <a:pt x="222571" y="1975085"/>
                </a:lnTo>
                <a:lnTo>
                  <a:pt x="225113" y="1970653"/>
                </a:lnTo>
                <a:lnTo>
                  <a:pt x="228289" y="1966537"/>
                </a:lnTo>
                <a:lnTo>
                  <a:pt x="232102" y="1962422"/>
                </a:lnTo>
                <a:lnTo>
                  <a:pt x="235914" y="1958939"/>
                </a:lnTo>
                <a:lnTo>
                  <a:pt x="240043" y="1955773"/>
                </a:lnTo>
                <a:lnTo>
                  <a:pt x="244491" y="1952607"/>
                </a:lnTo>
                <a:lnTo>
                  <a:pt x="249256" y="1950391"/>
                </a:lnTo>
                <a:lnTo>
                  <a:pt x="254657" y="1948808"/>
                </a:lnTo>
                <a:lnTo>
                  <a:pt x="259739" y="1947225"/>
                </a:lnTo>
                <a:lnTo>
                  <a:pt x="264822" y="1946592"/>
                </a:lnTo>
                <a:lnTo>
                  <a:pt x="270541" y="1946275"/>
                </a:lnTo>
                <a:close/>
                <a:moveTo>
                  <a:pt x="270541" y="1798637"/>
                </a:moveTo>
                <a:lnTo>
                  <a:pt x="729267" y="1798637"/>
                </a:lnTo>
                <a:lnTo>
                  <a:pt x="734985" y="1798953"/>
                </a:lnTo>
                <a:lnTo>
                  <a:pt x="740385" y="1799584"/>
                </a:lnTo>
                <a:lnTo>
                  <a:pt x="745468" y="1800847"/>
                </a:lnTo>
                <a:lnTo>
                  <a:pt x="750869" y="1803057"/>
                </a:lnTo>
                <a:lnTo>
                  <a:pt x="755316" y="1805267"/>
                </a:lnTo>
                <a:lnTo>
                  <a:pt x="760081" y="1808108"/>
                </a:lnTo>
                <a:lnTo>
                  <a:pt x="764211" y="1811265"/>
                </a:lnTo>
                <a:lnTo>
                  <a:pt x="768023" y="1815053"/>
                </a:lnTo>
                <a:lnTo>
                  <a:pt x="771836" y="1818842"/>
                </a:lnTo>
                <a:lnTo>
                  <a:pt x="774695" y="1822946"/>
                </a:lnTo>
                <a:lnTo>
                  <a:pt x="777554" y="1827681"/>
                </a:lnTo>
                <a:lnTo>
                  <a:pt x="779777" y="1832417"/>
                </a:lnTo>
                <a:lnTo>
                  <a:pt x="781684" y="1837784"/>
                </a:lnTo>
                <a:lnTo>
                  <a:pt x="783272" y="1842835"/>
                </a:lnTo>
                <a:lnTo>
                  <a:pt x="783907" y="1848517"/>
                </a:lnTo>
                <a:lnTo>
                  <a:pt x="784225" y="1854200"/>
                </a:lnTo>
                <a:lnTo>
                  <a:pt x="783907" y="1859882"/>
                </a:lnTo>
                <a:lnTo>
                  <a:pt x="783272" y="1865249"/>
                </a:lnTo>
                <a:lnTo>
                  <a:pt x="781684" y="1870616"/>
                </a:lnTo>
                <a:lnTo>
                  <a:pt x="779777" y="1875667"/>
                </a:lnTo>
                <a:lnTo>
                  <a:pt x="777554" y="1880403"/>
                </a:lnTo>
                <a:lnTo>
                  <a:pt x="774695" y="1885138"/>
                </a:lnTo>
                <a:lnTo>
                  <a:pt x="771836" y="1889558"/>
                </a:lnTo>
                <a:lnTo>
                  <a:pt x="768023" y="1893346"/>
                </a:lnTo>
                <a:lnTo>
                  <a:pt x="764211" y="1897134"/>
                </a:lnTo>
                <a:lnTo>
                  <a:pt x="760081" y="1900291"/>
                </a:lnTo>
                <a:lnTo>
                  <a:pt x="755316" y="1902817"/>
                </a:lnTo>
                <a:lnTo>
                  <a:pt x="750869" y="1905027"/>
                </a:lnTo>
                <a:lnTo>
                  <a:pt x="745468" y="1907237"/>
                </a:lnTo>
                <a:lnTo>
                  <a:pt x="740385" y="1908499"/>
                </a:lnTo>
                <a:lnTo>
                  <a:pt x="734985" y="1909447"/>
                </a:lnTo>
                <a:lnTo>
                  <a:pt x="729267" y="1909762"/>
                </a:lnTo>
                <a:lnTo>
                  <a:pt x="270541" y="1909762"/>
                </a:lnTo>
                <a:lnTo>
                  <a:pt x="264822" y="1909447"/>
                </a:lnTo>
                <a:lnTo>
                  <a:pt x="259739" y="1908499"/>
                </a:lnTo>
                <a:lnTo>
                  <a:pt x="254657" y="1907237"/>
                </a:lnTo>
                <a:lnTo>
                  <a:pt x="249256" y="1905027"/>
                </a:lnTo>
                <a:lnTo>
                  <a:pt x="244491" y="1902817"/>
                </a:lnTo>
                <a:lnTo>
                  <a:pt x="240043" y="1900291"/>
                </a:lnTo>
                <a:lnTo>
                  <a:pt x="235914" y="1897134"/>
                </a:lnTo>
                <a:lnTo>
                  <a:pt x="232102" y="1893346"/>
                </a:lnTo>
                <a:lnTo>
                  <a:pt x="228289" y="1889558"/>
                </a:lnTo>
                <a:lnTo>
                  <a:pt x="225113" y="1885138"/>
                </a:lnTo>
                <a:lnTo>
                  <a:pt x="222571" y="1880403"/>
                </a:lnTo>
                <a:lnTo>
                  <a:pt x="220347" y="1875667"/>
                </a:lnTo>
                <a:lnTo>
                  <a:pt x="218124" y="1870616"/>
                </a:lnTo>
                <a:lnTo>
                  <a:pt x="216853" y="1865249"/>
                </a:lnTo>
                <a:lnTo>
                  <a:pt x="215900" y="1859882"/>
                </a:lnTo>
                <a:lnTo>
                  <a:pt x="215900" y="1854200"/>
                </a:lnTo>
                <a:lnTo>
                  <a:pt x="215900" y="1848517"/>
                </a:lnTo>
                <a:lnTo>
                  <a:pt x="216853" y="1842835"/>
                </a:lnTo>
                <a:lnTo>
                  <a:pt x="218124" y="1837784"/>
                </a:lnTo>
                <a:lnTo>
                  <a:pt x="220347" y="1832417"/>
                </a:lnTo>
                <a:lnTo>
                  <a:pt x="222571" y="1827681"/>
                </a:lnTo>
                <a:lnTo>
                  <a:pt x="225113" y="1822946"/>
                </a:lnTo>
                <a:lnTo>
                  <a:pt x="228289" y="1818842"/>
                </a:lnTo>
                <a:lnTo>
                  <a:pt x="232102" y="1815053"/>
                </a:lnTo>
                <a:lnTo>
                  <a:pt x="235914" y="1811265"/>
                </a:lnTo>
                <a:lnTo>
                  <a:pt x="240043" y="1808108"/>
                </a:lnTo>
                <a:lnTo>
                  <a:pt x="244491" y="1805267"/>
                </a:lnTo>
                <a:lnTo>
                  <a:pt x="249256" y="1803057"/>
                </a:lnTo>
                <a:lnTo>
                  <a:pt x="254657" y="1800847"/>
                </a:lnTo>
                <a:lnTo>
                  <a:pt x="259739" y="1799584"/>
                </a:lnTo>
                <a:lnTo>
                  <a:pt x="264822" y="1798953"/>
                </a:lnTo>
                <a:lnTo>
                  <a:pt x="270541" y="1798637"/>
                </a:lnTo>
                <a:close/>
                <a:moveTo>
                  <a:pt x="105728" y="1404937"/>
                </a:moveTo>
                <a:lnTo>
                  <a:pt x="893128" y="1404937"/>
                </a:lnTo>
                <a:lnTo>
                  <a:pt x="893763" y="1441633"/>
                </a:lnTo>
                <a:lnTo>
                  <a:pt x="893763" y="1480542"/>
                </a:lnTo>
                <a:lnTo>
                  <a:pt x="893763" y="1490349"/>
                </a:lnTo>
                <a:lnTo>
                  <a:pt x="893445" y="1500155"/>
                </a:lnTo>
                <a:lnTo>
                  <a:pt x="892810" y="1509962"/>
                </a:lnTo>
                <a:lnTo>
                  <a:pt x="892175" y="1519452"/>
                </a:lnTo>
                <a:lnTo>
                  <a:pt x="890904" y="1528942"/>
                </a:lnTo>
                <a:lnTo>
                  <a:pt x="889634" y="1538432"/>
                </a:lnTo>
                <a:lnTo>
                  <a:pt x="888363" y="1547923"/>
                </a:lnTo>
                <a:lnTo>
                  <a:pt x="886458" y="1557096"/>
                </a:lnTo>
                <a:lnTo>
                  <a:pt x="884552" y="1566587"/>
                </a:lnTo>
                <a:lnTo>
                  <a:pt x="882328" y="1575444"/>
                </a:lnTo>
                <a:lnTo>
                  <a:pt x="880105" y="1584618"/>
                </a:lnTo>
                <a:lnTo>
                  <a:pt x="877564" y="1593792"/>
                </a:lnTo>
                <a:lnTo>
                  <a:pt x="874705" y="1602649"/>
                </a:lnTo>
                <a:lnTo>
                  <a:pt x="871847" y="1611190"/>
                </a:lnTo>
                <a:lnTo>
                  <a:pt x="868670" y="1620048"/>
                </a:lnTo>
                <a:lnTo>
                  <a:pt x="865494" y="1628589"/>
                </a:lnTo>
                <a:lnTo>
                  <a:pt x="861683" y="1637130"/>
                </a:lnTo>
                <a:lnTo>
                  <a:pt x="858189" y="1645355"/>
                </a:lnTo>
                <a:lnTo>
                  <a:pt x="854059" y="1653896"/>
                </a:lnTo>
                <a:lnTo>
                  <a:pt x="849930" y="1662121"/>
                </a:lnTo>
                <a:lnTo>
                  <a:pt x="845801" y="1670029"/>
                </a:lnTo>
                <a:lnTo>
                  <a:pt x="841354" y="1677938"/>
                </a:lnTo>
                <a:lnTo>
                  <a:pt x="836590" y="1686163"/>
                </a:lnTo>
                <a:lnTo>
                  <a:pt x="831826" y="1693439"/>
                </a:lnTo>
                <a:lnTo>
                  <a:pt x="826743" y="1701347"/>
                </a:lnTo>
                <a:lnTo>
                  <a:pt x="821661" y="1708939"/>
                </a:lnTo>
                <a:lnTo>
                  <a:pt x="815944" y="1716215"/>
                </a:lnTo>
                <a:lnTo>
                  <a:pt x="810862" y="1723491"/>
                </a:lnTo>
                <a:lnTo>
                  <a:pt x="804827" y="1730767"/>
                </a:lnTo>
                <a:lnTo>
                  <a:pt x="799110" y="1737410"/>
                </a:lnTo>
                <a:lnTo>
                  <a:pt x="793075" y="1744369"/>
                </a:lnTo>
                <a:lnTo>
                  <a:pt x="787040" y="1751012"/>
                </a:lnTo>
                <a:lnTo>
                  <a:pt x="211498" y="1751012"/>
                </a:lnTo>
                <a:lnTo>
                  <a:pt x="205463" y="1744369"/>
                </a:lnTo>
                <a:lnTo>
                  <a:pt x="199428" y="1737410"/>
                </a:lnTo>
                <a:lnTo>
                  <a:pt x="193711" y="1730767"/>
                </a:lnTo>
                <a:lnTo>
                  <a:pt x="187994" y="1723491"/>
                </a:lnTo>
                <a:lnTo>
                  <a:pt x="182276" y="1716215"/>
                </a:lnTo>
                <a:lnTo>
                  <a:pt x="177194" y="1708939"/>
                </a:lnTo>
                <a:lnTo>
                  <a:pt x="172112" y="1701347"/>
                </a:lnTo>
                <a:lnTo>
                  <a:pt x="167030" y="1693439"/>
                </a:lnTo>
                <a:lnTo>
                  <a:pt x="162266" y="1686163"/>
                </a:lnTo>
                <a:lnTo>
                  <a:pt x="157501" y="1677938"/>
                </a:lnTo>
                <a:lnTo>
                  <a:pt x="153054" y="1670029"/>
                </a:lnTo>
                <a:lnTo>
                  <a:pt x="148925" y="1662121"/>
                </a:lnTo>
                <a:lnTo>
                  <a:pt x="144479" y="1653896"/>
                </a:lnTo>
                <a:lnTo>
                  <a:pt x="140667" y="1645355"/>
                </a:lnTo>
                <a:lnTo>
                  <a:pt x="137173" y="1637130"/>
                </a:lnTo>
                <a:lnTo>
                  <a:pt x="133362" y="1628589"/>
                </a:lnTo>
                <a:lnTo>
                  <a:pt x="130185" y="1620048"/>
                </a:lnTo>
                <a:lnTo>
                  <a:pt x="127009" y="1611190"/>
                </a:lnTo>
                <a:lnTo>
                  <a:pt x="124150" y="1602649"/>
                </a:lnTo>
                <a:lnTo>
                  <a:pt x="120974" y="1593792"/>
                </a:lnTo>
                <a:lnTo>
                  <a:pt x="118751" y="1584618"/>
                </a:lnTo>
                <a:lnTo>
                  <a:pt x="116210" y="1575444"/>
                </a:lnTo>
                <a:lnTo>
                  <a:pt x="114304" y="1566587"/>
                </a:lnTo>
                <a:lnTo>
                  <a:pt x="112398" y="1557096"/>
                </a:lnTo>
                <a:lnTo>
                  <a:pt x="110492" y="1547923"/>
                </a:lnTo>
                <a:lnTo>
                  <a:pt x="108904" y="1538432"/>
                </a:lnTo>
                <a:lnTo>
                  <a:pt x="107634" y="1528942"/>
                </a:lnTo>
                <a:lnTo>
                  <a:pt x="106681" y="1519452"/>
                </a:lnTo>
                <a:lnTo>
                  <a:pt x="106046" y="1509962"/>
                </a:lnTo>
                <a:lnTo>
                  <a:pt x="105410" y="1500155"/>
                </a:lnTo>
                <a:lnTo>
                  <a:pt x="105093" y="1490349"/>
                </a:lnTo>
                <a:lnTo>
                  <a:pt x="104775" y="1480542"/>
                </a:lnTo>
                <a:lnTo>
                  <a:pt x="105093" y="1441633"/>
                </a:lnTo>
                <a:lnTo>
                  <a:pt x="105728" y="1404937"/>
                </a:lnTo>
                <a:close/>
                <a:moveTo>
                  <a:pt x="300928" y="1209675"/>
                </a:moveTo>
                <a:lnTo>
                  <a:pt x="302839" y="1209994"/>
                </a:lnTo>
                <a:lnTo>
                  <a:pt x="305069" y="1210312"/>
                </a:lnTo>
                <a:lnTo>
                  <a:pt x="306981" y="1210950"/>
                </a:lnTo>
                <a:lnTo>
                  <a:pt x="308574" y="1211907"/>
                </a:lnTo>
                <a:lnTo>
                  <a:pt x="310485" y="1212863"/>
                </a:lnTo>
                <a:lnTo>
                  <a:pt x="312078" y="1213820"/>
                </a:lnTo>
                <a:lnTo>
                  <a:pt x="313990" y="1215733"/>
                </a:lnTo>
                <a:lnTo>
                  <a:pt x="315264" y="1217009"/>
                </a:lnTo>
                <a:lnTo>
                  <a:pt x="316220" y="1218603"/>
                </a:lnTo>
                <a:lnTo>
                  <a:pt x="317176" y="1220516"/>
                </a:lnTo>
                <a:lnTo>
                  <a:pt x="318131" y="1222430"/>
                </a:lnTo>
                <a:lnTo>
                  <a:pt x="318768" y="1224343"/>
                </a:lnTo>
                <a:lnTo>
                  <a:pt x="319087" y="1226894"/>
                </a:lnTo>
                <a:lnTo>
                  <a:pt x="319087" y="1229126"/>
                </a:lnTo>
                <a:lnTo>
                  <a:pt x="319087" y="1333716"/>
                </a:lnTo>
                <a:lnTo>
                  <a:pt x="319087" y="1335948"/>
                </a:lnTo>
                <a:lnTo>
                  <a:pt x="318768" y="1338180"/>
                </a:lnTo>
                <a:lnTo>
                  <a:pt x="318131" y="1340413"/>
                </a:lnTo>
                <a:lnTo>
                  <a:pt x="317494" y="1342645"/>
                </a:lnTo>
                <a:lnTo>
                  <a:pt x="316538" y="1344877"/>
                </a:lnTo>
                <a:lnTo>
                  <a:pt x="315264" y="1346790"/>
                </a:lnTo>
                <a:lnTo>
                  <a:pt x="313990" y="1348703"/>
                </a:lnTo>
                <a:lnTo>
                  <a:pt x="312078" y="1350298"/>
                </a:lnTo>
                <a:lnTo>
                  <a:pt x="310485" y="1351573"/>
                </a:lnTo>
                <a:lnTo>
                  <a:pt x="308892" y="1352849"/>
                </a:lnTo>
                <a:lnTo>
                  <a:pt x="306981" y="1354124"/>
                </a:lnTo>
                <a:lnTo>
                  <a:pt x="305069" y="1355081"/>
                </a:lnTo>
                <a:lnTo>
                  <a:pt x="302839" y="1356037"/>
                </a:lnTo>
                <a:lnTo>
                  <a:pt x="300291" y="1356675"/>
                </a:lnTo>
                <a:lnTo>
                  <a:pt x="298061" y="1356994"/>
                </a:lnTo>
                <a:lnTo>
                  <a:pt x="295831" y="1357313"/>
                </a:lnTo>
                <a:lnTo>
                  <a:pt x="155018" y="1357313"/>
                </a:lnTo>
                <a:lnTo>
                  <a:pt x="152788" y="1356994"/>
                </a:lnTo>
                <a:lnTo>
                  <a:pt x="150558" y="1356675"/>
                </a:lnTo>
                <a:lnTo>
                  <a:pt x="148328" y="1356037"/>
                </a:lnTo>
                <a:lnTo>
                  <a:pt x="145780" y="1355081"/>
                </a:lnTo>
                <a:lnTo>
                  <a:pt x="143868" y="1354124"/>
                </a:lnTo>
                <a:lnTo>
                  <a:pt x="141957" y="1352849"/>
                </a:lnTo>
                <a:lnTo>
                  <a:pt x="140364" y="1351573"/>
                </a:lnTo>
                <a:lnTo>
                  <a:pt x="138771" y="1350298"/>
                </a:lnTo>
                <a:lnTo>
                  <a:pt x="137178" y="1348703"/>
                </a:lnTo>
                <a:lnTo>
                  <a:pt x="135904" y="1346790"/>
                </a:lnTo>
                <a:lnTo>
                  <a:pt x="134311" y="1344877"/>
                </a:lnTo>
                <a:lnTo>
                  <a:pt x="133355" y="1342645"/>
                </a:lnTo>
                <a:lnTo>
                  <a:pt x="132718" y="1340413"/>
                </a:lnTo>
                <a:lnTo>
                  <a:pt x="132081" y="1338180"/>
                </a:lnTo>
                <a:lnTo>
                  <a:pt x="131762" y="1335948"/>
                </a:lnTo>
                <a:lnTo>
                  <a:pt x="131762" y="1333716"/>
                </a:lnTo>
                <a:lnTo>
                  <a:pt x="131762" y="1268347"/>
                </a:lnTo>
                <a:lnTo>
                  <a:pt x="131762" y="1266115"/>
                </a:lnTo>
                <a:lnTo>
                  <a:pt x="132081" y="1263564"/>
                </a:lnTo>
                <a:lnTo>
                  <a:pt x="132718" y="1261013"/>
                </a:lnTo>
                <a:lnTo>
                  <a:pt x="133355" y="1258462"/>
                </a:lnTo>
                <a:lnTo>
                  <a:pt x="134311" y="1256549"/>
                </a:lnTo>
                <a:lnTo>
                  <a:pt x="135585" y="1254317"/>
                </a:lnTo>
                <a:lnTo>
                  <a:pt x="136859" y="1252404"/>
                </a:lnTo>
                <a:lnTo>
                  <a:pt x="138134" y="1250490"/>
                </a:lnTo>
                <a:lnTo>
                  <a:pt x="139726" y="1248258"/>
                </a:lnTo>
                <a:lnTo>
                  <a:pt x="141638" y="1246664"/>
                </a:lnTo>
                <a:lnTo>
                  <a:pt x="143231" y="1245070"/>
                </a:lnTo>
                <a:lnTo>
                  <a:pt x="145461" y="1243794"/>
                </a:lnTo>
                <a:lnTo>
                  <a:pt x="147691" y="1242837"/>
                </a:lnTo>
                <a:lnTo>
                  <a:pt x="149921" y="1241562"/>
                </a:lnTo>
                <a:lnTo>
                  <a:pt x="152151" y="1240924"/>
                </a:lnTo>
                <a:lnTo>
                  <a:pt x="154700" y="1240287"/>
                </a:lnTo>
                <a:lnTo>
                  <a:pt x="296149" y="1210312"/>
                </a:lnTo>
                <a:lnTo>
                  <a:pt x="298379" y="1209994"/>
                </a:lnTo>
                <a:lnTo>
                  <a:pt x="300928" y="1209675"/>
                </a:lnTo>
                <a:close/>
                <a:moveTo>
                  <a:pt x="766987" y="1117600"/>
                </a:moveTo>
                <a:lnTo>
                  <a:pt x="770787" y="1117600"/>
                </a:lnTo>
                <a:lnTo>
                  <a:pt x="774269" y="1117600"/>
                </a:lnTo>
                <a:lnTo>
                  <a:pt x="777435" y="1118235"/>
                </a:lnTo>
                <a:lnTo>
                  <a:pt x="780601" y="1118870"/>
                </a:lnTo>
                <a:lnTo>
                  <a:pt x="784084" y="1119822"/>
                </a:lnTo>
                <a:lnTo>
                  <a:pt x="787250" y="1121727"/>
                </a:lnTo>
                <a:lnTo>
                  <a:pt x="790099" y="1123315"/>
                </a:lnTo>
                <a:lnTo>
                  <a:pt x="792632" y="1125220"/>
                </a:lnTo>
                <a:lnTo>
                  <a:pt x="795482" y="1127442"/>
                </a:lnTo>
                <a:lnTo>
                  <a:pt x="797698" y="1129665"/>
                </a:lnTo>
                <a:lnTo>
                  <a:pt x="799914" y="1132205"/>
                </a:lnTo>
                <a:lnTo>
                  <a:pt x="801497" y="1135380"/>
                </a:lnTo>
                <a:lnTo>
                  <a:pt x="803080" y="1138555"/>
                </a:lnTo>
                <a:lnTo>
                  <a:pt x="804346" y="1141730"/>
                </a:lnTo>
                <a:lnTo>
                  <a:pt x="805296" y="1145540"/>
                </a:lnTo>
                <a:lnTo>
                  <a:pt x="845505" y="1323023"/>
                </a:lnTo>
                <a:lnTo>
                  <a:pt x="846138" y="1326198"/>
                </a:lnTo>
                <a:lnTo>
                  <a:pt x="846138" y="1329373"/>
                </a:lnTo>
                <a:lnTo>
                  <a:pt x="845821" y="1332865"/>
                </a:lnTo>
                <a:lnTo>
                  <a:pt x="845505" y="1335723"/>
                </a:lnTo>
                <a:lnTo>
                  <a:pt x="844555" y="1338580"/>
                </a:lnTo>
                <a:lnTo>
                  <a:pt x="843289" y="1341438"/>
                </a:lnTo>
                <a:lnTo>
                  <a:pt x="842022" y="1344295"/>
                </a:lnTo>
                <a:lnTo>
                  <a:pt x="839806" y="1346518"/>
                </a:lnTo>
                <a:lnTo>
                  <a:pt x="837906" y="1348740"/>
                </a:lnTo>
                <a:lnTo>
                  <a:pt x="835690" y="1350963"/>
                </a:lnTo>
                <a:lnTo>
                  <a:pt x="833474" y="1352550"/>
                </a:lnTo>
                <a:lnTo>
                  <a:pt x="830624" y="1354138"/>
                </a:lnTo>
                <a:lnTo>
                  <a:pt x="827775" y="1355408"/>
                </a:lnTo>
                <a:lnTo>
                  <a:pt x="824609" y="1356360"/>
                </a:lnTo>
                <a:lnTo>
                  <a:pt x="821443" y="1356995"/>
                </a:lnTo>
                <a:lnTo>
                  <a:pt x="818277" y="1357313"/>
                </a:lnTo>
                <a:lnTo>
                  <a:pt x="697018" y="1357313"/>
                </a:lnTo>
                <a:lnTo>
                  <a:pt x="693219" y="1356995"/>
                </a:lnTo>
                <a:lnTo>
                  <a:pt x="689736" y="1356678"/>
                </a:lnTo>
                <a:lnTo>
                  <a:pt x="685937" y="1355408"/>
                </a:lnTo>
                <a:lnTo>
                  <a:pt x="682454" y="1354455"/>
                </a:lnTo>
                <a:lnTo>
                  <a:pt x="678972" y="1353185"/>
                </a:lnTo>
                <a:lnTo>
                  <a:pt x="675489" y="1351598"/>
                </a:lnTo>
                <a:lnTo>
                  <a:pt x="672640" y="1349693"/>
                </a:lnTo>
                <a:lnTo>
                  <a:pt x="669790" y="1347470"/>
                </a:lnTo>
                <a:lnTo>
                  <a:pt x="667258" y="1345248"/>
                </a:lnTo>
                <a:lnTo>
                  <a:pt x="664408" y="1342390"/>
                </a:lnTo>
                <a:lnTo>
                  <a:pt x="662192" y="1339533"/>
                </a:lnTo>
                <a:lnTo>
                  <a:pt x="659976" y="1336675"/>
                </a:lnTo>
                <a:lnTo>
                  <a:pt x="658393" y="1333500"/>
                </a:lnTo>
                <a:lnTo>
                  <a:pt x="656810" y="1330008"/>
                </a:lnTo>
                <a:lnTo>
                  <a:pt x="655543" y="1326515"/>
                </a:lnTo>
                <a:lnTo>
                  <a:pt x="654593" y="1323023"/>
                </a:lnTo>
                <a:lnTo>
                  <a:pt x="622933" y="1183957"/>
                </a:lnTo>
                <a:lnTo>
                  <a:pt x="622617" y="1180465"/>
                </a:lnTo>
                <a:lnTo>
                  <a:pt x="622300" y="1176655"/>
                </a:lnTo>
                <a:lnTo>
                  <a:pt x="622300" y="1173480"/>
                </a:lnTo>
                <a:lnTo>
                  <a:pt x="622933" y="1169987"/>
                </a:lnTo>
                <a:lnTo>
                  <a:pt x="623566" y="1166495"/>
                </a:lnTo>
                <a:lnTo>
                  <a:pt x="624516" y="1163320"/>
                </a:lnTo>
                <a:lnTo>
                  <a:pt x="625783" y="1160462"/>
                </a:lnTo>
                <a:lnTo>
                  <a:pt x="627682" y="1157605"/>
                </a:lnTo>
                <a:lnTo>
                  <a:pt x="629265" y="1154747"/>
                </a:lnTo>
                <a:lnTo>
                  <a:pt x="631798" y="1152207"/>
                </a:lnTo>
                <a:lnTo>
                  <a:pt x="634331" y="1149985"/>
                </a:lnTo>
                <a:lnTo>
                  <a:pt x="636864" y="1148080"/>
                </a:lnTo>
                <a:lnTo>
                  <a:pt x="639713" y="1146175"/>
                </a:lnTo>
                <a:lnTo>
                  <a:pt x="642879" y="1144587"/>
                </a:lnTo>
                <a:lnTo>
                  <a:pt x="646045" y="1143317"/>
                </a:lnTo>
                <a:lnTo>
                  <a:pt x="649528" y="1142365"/>
                </a:lnTo>
                <a:lnTo>
                  <a:pt x="763505" y="1118235"/>
                </a:lnTo>
                <a:lnTo>
                  <a:pt x="766987" y="1117600"/>
                </a:lnTo>
                <a:close/>
                <a:moveTo>
                  <a:pt x="858838" y="868362"/>
                </a:moveTo>
                <a:lnTo>
                  <a:pt x="840146" y="869932"/>
                </a:lnTo>
                <a:lnTo>
                  <a:pt x="821454" y="871502"/>
                </a:lnTo>
                <a:lnTo>
                  <a:pt x="802762" y="873386"/>
                </a:lnTo>
                <a:lnTo>
                  <a:pt x="784387" y="875583"/>
                </a:lnTo>
                <a:lnTo>
                  <a:pt x="747320" y="879979"/>
                </a:lnTo>
                <a:lnTo>
                  <a:pt x="710253" y="885316"/>
                </a:lnTo>
                <a:lnTo>
                  <a:pt x="673185" y="890968"/>
                </a:lnTo>
                <a:lnTo>
                  <a:pt x="636435" y="896933"/>
                </a:lnTo>
                <a:lnTo>
                  <a:pt x="600001" y="903526"/>
                </a:lnTo>
                <a:lnTo>
                  <a:pt x="563251" y="910433"/>
                </a:lnTo>
                <a:lnTo>
                  <a:pt x="526818" y="917655"/>
                </a:lnTo>
                <a:lnTo>
                  <a:pt x="490384" y="925190"/>
                </a:lnTo>
                <a:lnTo>
                  <a:pt x="453950" y="933353"/>
                </a:lnTo>
                <a:lnTo>
                  <a:pt x="417200" y="941516"/>
                </a:lnTo>
                <a:lnTo>
                  <a:pt x="381083" y="950621"/>
                </a:lnTo>
                <a:lnTo>
                  <a:pt x="344967" y="960040"/>
                </a:lnTo>
                <a:lnTo>
                  <a:pt x="326908" y="964749"/>
                </a:lnTo>
                <a:lnTo>
                  <a:pt x="308850" y="970087"/>
                </a:lnTo>
                <a:lnTo>
                  <a:pt x="291108" y="975424"/>
                </a:lnTo>
                <a:lnTo>
                  <a:pt x="273050" y="981075"/>
                </a:lnTo>
                <a:lnTo>
                  <a:pt x="292059" y="979819"/>
                </a:lnTo>
                <a:lnTo>
                  <a:pt x="310434" y="977936"/>
                </a:lnTo>
                <a:lnTo>
                  <a:pt x="329126" y="976052"/>
                </a:lnTo>
                <a:lnTo>
                  <a:pt x="347501" y="973854"/>
                </a:lnTo>
                <a:lnTo>
                  <a:pt x="384885" y="969459"/>
                </a:lnTo>
                <a:lnTo>
                  <a:pt x="421952" y="964121"/>
                </a:lnTo>
                <a:lnTo>
                  <a:pt x="458703" y="958470"/>
                </a:lnTo>
                <a:lnTo>
                  <a:pt x="495453" y="952191"/>
                </a:lnTo>
                <a:lnTo>
                  <a:pt x="532203" y="945911"/>
                </a:lnTo>
                <a:lnTo>
                  <a:pt x="568637" y="939004"/>
                </a:lnTo>
                <a:lnTo>
                  <a:pt x="605387" y="931469"/>
                </a:lnTo>
                <a:lnTo>
                  <a:pt x="642138" y="924248"/>
                </a:lnTo>
                <a:lnTo>
                  <a:pt x="678254" y="916085"/>
                </a:lnTo>
                <a:lnTo>
                  <a:pt x="714688" y="907608"/>
                </a:lnTo>
                <a:lnTo>
                  <a:pt x="750805" y="899131"/>
                </a:lnTo>
                <a:lnTo>
                  <a:pt x="786921" y="889712"/>
                </a:lnTo>
                <a:lnTo>
                  <a:pt x="804980" y="884374"/>
                </a:lnTo>
                <a:lnTo>
                  <a:pt x="823038" y="879351"/>
                </a:lnTo>
                <a:lnTo>
                  <a:pt x="841096" y="874328"/>
                </a:lnTo>
                <a:lnTo>
                  <a:pt x="858838" y="868362"/>
                </a:lnTo>
                <a:close/>
                <a:moveTo>
                  <a:pt x="894431" y="809625"/>
                </a:moveTo>
                <a:lnTo>
                  <a:pt x="899509" y="809625"/>
                </a:lnTo>
                <a:lnTo>
                  <a:pt x="904905" y="810262"/>
                </a:lnTo>
                <a:lnTo>
                  <a:pt x="909666" y="810580"/>
                </a:lnTo>
                <a:lnTo>
                  <a:pt x="915062" y="811535"/>
                </a:lnTo>
                <a:lnTo>
                  <a:pt x="919823" y="812490"/>
                </a:lnTo>
                <a:lnTo>
                  <a:pt x="924901" y="814400"/>
                </a:lnTo>
                <a:lnTo>
                  <a:pt x="929662" y="815673"/>
                </a:lnTo>
                <a:lnTo>
                  <a:pt x="934423" y="817583"/>
                </a:lnTo>
                <a:lnTo>
                  <a:pt x="939184" y="819493"/>
                </a:lnTo>
                <a:lnTo>
                  <a:pt x="943628" y="821721"/>
                </a:lnTo>
                <a:lnTo>
                  <a:pt x="948071" y="823949"/>
                </a:lnTo>
                <a:lnTo>
                  <a:pt x="952198" y="827132"/>
                </a:lnTo>
                <a:lnTo>
                  <a:pt x="956324" y="829678"/>
                </a:lnTo>
                <a:lnTo>
                  <a:pt x="960450" y="832861"/>
                </a:lnTo>
                <a:lnTo>
                  <a:pt x="964259" y="836044"/>
                </a:lnTo>
                <a:lnTo>
                  <a:pt x="968068" y="839546"/>
                </a:lnTo>
                <a:lnTo>
                  <a:pt x="971876" y="843047"/>
                </a:lnTo>
                <a:lnTo>
                  <a:pt x="975050" y="846867"/>
                </a:lnTo>
                <a:lnTo>
                  <a:pt x="978224" y="851005"/>
                </a:lnTo>
                <a:lnTo>
                  <a:pt x="981081" y="855142"/>
                </a:lnTo>
                <a:lnTo>
                  <a:pt x="984255" y="859280"/>
                </a:lnTo>
                <a:lnTo>
                  <a:pt x="986794" y="863737"/>
                </a:lnTo>
                <a:lnTo>
                  <a:pt x="989016" y="868193"/>
                </a:lnTo>
                <a:lnTo>
                  <a:pt x="991238" y="873286"/>
                </a:lnTo>
                <a:lnTo>
                  <a:pt x="993142" y="878060"/>
                </a:lnTo>
                <a:lnTo>
                  <a:pt x="995047" y="882835"/>
                </a:lnTo>
                <a:lnTo>
                  <a:pt x="996634" y="888246"/>
                </a:lnTo>
                <a:lnTo>
                  <a:pt x="997903" y="893339"/>
                </a:lnTo>
                <a:lnTo>
                  <a:pt x="998855" y="898750"/>
                </a:lnTo>
                <a:lnTo>
                  <a:pt x="999490" y="904161"/>
                </a:lnTo>
                <a:lnTo>
                  <a:pt x="999808" y="909572"/>
                </a:lnTo>
                <a:lnTo>
                  <a:pt x="1000125" y="914665"/>
                </a:lnTo>
                <a:lnTo>
                  <a:pt x="999808" y="919758"/>
                </a:lnTo>
                <a:lnTo>
                  <a:pt x="999490" y="925169"/>
                </a:lnTo>
                <a:lnTo>
                  <a:pt x="998855" y="929944"/>
                </a:lnTo>
                <a:lnTo>
                  <a:pt x="998221" y="935355"/>
                </a:lnTo>
                <a:lnTo>
                  <a:pt x="996951" y="940129"/>
                </a:lnTo>
                <a:lnTo>
                  <a:pt x="995681" y="945222"/>
                </a:lnTo>
                <a:lnTo>
                  <a:pt x="993777" y="949997"/>
                </a:lnTo>
                <a:lnTo>
                  <a:pt x="992190" y="954771"/>
                </a:lnTo>
                <a:lnTo>
                  <a:pt x="990286" y="959546"/>
                </a:lnTo>
                <a:lnTo>
                  <a:pt x="988064" y="964002"/>
                </a:lnTo>
                <a:lnTo>
                  <a:pt x="985525" y="968458"/>
                </a:lnTo>
                <a:lnTo>
                  <a:pt x="982985" y="972596"/>
                </a:lnTo>
                <a:lnTo>
                  <a:pt x="979811" y="976734"/>
                </a:lnTo>
                <a:lnTo>
                  <a:pt x="976955" y="980872"/>
                </a:lnTo>
                <a:lnTo>
                  <a:pt x="973781" y="984692"/>
                </a:lnTo>
                <a:lnTo>
                  <a:pt x="970289" y="988511"/>
                </a:lnTo>
                <a:lnTo>
                  <a:pt x="966798" y="992331"/>
                </a:lnTo>
                <a:lnTo>
                  <a:pt x="962989" y="995514"/>
                </a:lnTo>
                <a:lnTo>
                  <a:pt x="959181" y="998697"/>
                </a:lnTo>
                <a:lnTo>
                  <a:pt x="954737" y="1001562"/>
                </a:lnTo>
                <a:lnTo>
                  <a:pt x="950611" y="1004745"/>
                </a:lnTo>
                <a:lnTo>
                  <a:pt x="945850" y="1007291"/>
                </a:lnTo>
                <a:lnTo>
                  <a:pt x="941406" y="1009519"/>
                </a:lnTo>
                <a:lnTo>
                  <a:pt x="936963" y="1011747"/>
                </a:lnTo>
                <a:lnTo>
                  <a:pt x="931884" y="1013657"/>
                </a:lnTo>
                <a:lnTo>
                  <a:pt x="927123" y="1015567"/>
                </a:lnTo>
                <a:lnTo>
                  <a:pt x="921727" y="1017158"/>
                </a:lnTo>
                <a:lnTo>
                  <a:pt x="916649" y="1018432"/>
                </a:lnTo>
                <a:lnTo>
                  <a:pt x="126960" y="1185222"/>
                </a:lnTo>
                <a:lnTo>
                  <a:pt x="121247" y="1186177"/>
                </a:lnTo>
                <a:lnTo>
                  <a:pt x="115851" y="1186814"/>
                </a:lnTo>
                <a:lnTo>
                  <a:pt x="110455" y="1187132"/>
                </a:lnTo>
                <a:lnTo>
                  <a:pt x="105059" y="1187450"/>
                </a:lnTo>
                <a:lnTo>
                  <a:pt x="100298" y="1187132"/>
                </a:lnTo>
                <a:lnTo>
                  <a:pt x="95855" y="1186814"/>
                </a:lnTo>
                <a:lnTo>
                  <a:pt x="86967" y="1185859"/>
                </a:lnTo>
                <a:lnTo>
                  <a:pt x="78398" y="1183949"/>
                </a:lnTo>
                <a:lnTo>
                  <a:pt x="70145" y="1181402"/>
                </a:lnTo>
                <a:lnTo>
                  <a:pt x="61575" y="1177901"/>
                </a:lnTo>
                <a:lnTo>
                  <a:pt x="53640" y="1174082"/>
                </a:lnTo>
                <a:lnTo>
                  <a:pt x="46340" y="1169625"/>
                </a:lnTo>
                <a:lnTo>
                  <a:pt x="39358" y="1164214"/>
                </a:lnTo>
                <a:lnTo>
                  <a:pt x="32692" y="1158485"/>
                </a:lnTo>
                <a:lnTo>
                  <a:pt x="26662" y="1152119"/>
                </a:lnTo>
                <a:lnTo>
                  <a:pt x="20948" y="1145116"/>
                </a:lnTo>
                <a:lnTo>
                  <a:pt x="15870" y="1137795"/>
                </a:lnTo>
                <a:lnTo>
                  <a:pt x="11426" y="1129837"/>
                </a:lnTo>
                <a:lnTo>
                  <a:pt x="9522" y="1125700"/>
                </a:lnTo>
                <a:lnTo>
                  <a:pt x="7935" y="1121562"/>
                </a:lnTo>
                <a:lnTo>
                  <a:pt x="6031" y="1117105"/>
                </a:lnTo>
                <a:lnTo>
                  <a:pt x="4444" y="1112967"/>
                </a:lnTo>
                <a:lnTo>
                  <a:pt x="3491" y="1108193"/>
                </a:lnTo>
                <a:lnTo>
                  <a:pt x="2222" y="1103737"/>
                </a:lnTo>
                <a:lnTo>
                  <a:pt x="1270" y="1098644"/>
                </a:lnTo>
                <a:lnTo>
                  <a:pt x="635" y="1092914"/>
                </a:lnTo>
                <a:lnTo>
                  <a:pt x="317" y="1087822"/>
                </a:lnTo>
                <a:lnTo>
                  <a:pt x="0" y="1082410"/>
                </a:lnTo>
                <a:lnTo>
                  <a:pt x="317" y="1077318"/>
                </a:lnTo>
                <a:lnTo>
                  <a:pt x="635" y="1071906"/>
                </a:lnTo>
                <a:lnTo>
                  <a:pt x="1270" y="1066814"/>
                </a:lnTo>
                <a:lnTo>
                  <a:pt x="1904" y="1062039"/>
                </a:lnTo>
                <a:lnTo>
                  <a:pt x="3174" y="1056946"/>
                </a:lnTo>
                <a:lnTo>
                  <a:pt x="4444" y="1052172"/>
                </a:lnTo>
                <a:lnTo>
                  <a:pt x="5713" y="1047079"/>
                </a:lnTo>
                <a:lnTo>
                  <a:pt x="7935" y="1042304"/>
                </a:lnTo>
                <a:lnTo>
                  <a:pt x="9839" y="1037530"/>
                </a:lnTo>
                <a:lnTo>
                  <a:pt x="12061" y="1033074"/>
                </a:lnTo>
                <a:lnTo>
                  <a:pt x="14283" y="1028936"/>
                </a:lnTo>
                <a:lnTo>
                  <a:pt x="17140" y="1024479"/>
                </a:lnTo>
                <a:lnTo>
                  <a:pt x="19996" y="1020341"/>
                </a:lnTo>
                <a:lnTo>
                  <a:pt x="23170" y="1016204"/>
                </a:lnTo>
                <a:lnTo>
                  <a:pt x="26344" y="1012384"/>
                </a:lnTo>
                <a:lnTo>
                  <a:pt x="29518" y="1008564"/>
                </a:lnTo>
                <a:lnTo>
                  <a:pt x="33327" y="1005063"/>
                </a:lnTo>
                <a:lnTo>
                  <a:pt x="37136" y="1001562"/>
                </a:lnTo>
                <a:lnTo>
                  <a:pt x="40945" y="998379"/>
                </a:lnTo>
                <a:lnTo>
                  <a:pt x="45388" y="995514"/>
                </a:lnTo>
                <a:lnTo>
                  <a:pt x="49514" y="992649"/>
                </a:lnTo>
                <a:lnTo>
                  <a:pt x="53640" y="989784"/>
                </a:lnTo>
                <a:lnTo>
                  <a:pt x="58401" y="987556"/>
                </a:lnTo>
                <a:lnTo>
                  <a:pt x="63162" y="985328"/>
                </a:lnTo>
                <a:lnTo>
                  <a:pt x="68241" y="983418"/>
                </a:lnTo>
                <a:lnTo>
                  <a:pt x="73002" y="981827"/>
                </a:lnTo>
                <a:lnTo>
                  <a:pt x="78398" y="980235"/>
                </a:lnTo>
                <a:lnTo>
                  <a:pt x="83476" y="978644"/>
                </a:lnTo>
                <a:lnTo>
                  <a:pt x="873165" y="811853"/>
                </a:lnTo>
                <a:lnTo>
                  <a:pt x="878561" y="810898"/>
                </a:lnTo>
                <a:lnTo>
                  <a:pt x="883639" y="810262"/>
                </a:lnTo>
                <a:lnTo>
                  <a:pt x="889353" y="809944"/>
                </a:lnTo>
                <a:lnTo>
                  <a:pt x="894431" y="809625"/>
                </a:lnTo>
                <a:close/>
                <a:moveTo>
                  <a:pt x="858838" y="565150"/>
                </a:moveTo>
                <a:lnTo>
                  <a:pt x="840146" y="566424"/>
                </a:lnTo>
                <a:lnTo>
                  <a:pt x="821454" y="568016"/>
                </a:lnTo>
                <a:lnTo>
                  <a:pt x="802762" y="570244"/>
                </a:lnTo>
                <a:lnTo>
                  <a:pt x="784387" y="572155"/>
                </a:lnTo>
                <a:lnTo>
                  <a:pt x="747320" y="576930"/>
                </a:lnTo>
                <a:lnTo>
                  <a:pt x="710253" y="582343"/>
                </a:lnTo>
                <a:lnTo>
                  <a:pt x="673185" y="588074"/>
                </a:lnTo>
                <a:lnTo>
                  <a:pt x="636435" y="594442"/>
                </a:lnTo>
                <a:lnTo>
                  <a:pt x="600001" y="600809"/>
                </a:lnTo>
                <a:lnTo>
                  <a:pt x="563251" y="607814"/>
                </a:lnTo>
                <a:lnTo>
                  <a:pt x="526818" y="614818"/>
                </a:lnTo>
                <a:lnTo>
                  <a:pt x="490384" y="622778"/>
                </a:lnTo>
                <a:lnTo>
                  <a:pt x="453950" y="630737"/>
                </a:lnTo>
                <a:lnTo>
                  <a:pt x="417200" y="639652"/>
                </a:lnTo>
                <a:lnTo>
                  <a:pt x="381083" y="648249"/>
                </a:lnTo>
                <a:lnTo>
                  <a:pt x="344967" y="657800"/>
                </a:lnTo>
                <a:lnTo>
                  <a:pt x="326908" y="662894"/>
                </a:lnTo>
                <a:lnTo>
                  <a:pt x="308850" y="667988"/>
                </a:lnTo>
                <a:lnTo>
                  <a:pt x="291108" y="673401"/>
                </a:lnTo>
                <a:lnTo>
                  <a:pt x="273050" y="679450"/>
                </a:lnTo>
                <a:lnTo>
                  <a:pt x="292059" y="677858"/>
                </a:lnTo>
                <a:lnTo>
                  <a:pt x="310434" y="676266"/>
                </a:lnTo>
                <a:lnTo>
                  <a:pt x="329126" y="674038"/>
                </a:lnTo>
                <a:lnTo>
                  <a:pt x="347501" y="672127"/>
                </a:lnTo>
                <a:lnTo>
                  <a:pt x="384885" y="667352"/>
                </a:lnTo>
                <a:lnTo>
                  <a:pt x="421952" y="661939"/>
                </a:lnTo>
                <a:lnTo>
                  <a:pt x="458703" y="656527"/>
                </a:lnTo>
                <a:lnTo>
                  <a:pt x="495453" y="650159"/>
                </a:lnTo>
                <a:lnTo>
                  <a:pt x="532203" y="643791"/>
                </a:lnTo>
                <a:lnTo>
                  <a:pt x="568637" y="636787"/>
                </a:lnTo>
                <a:lnTo>
                  <a:pt x="605387" y="629464"/>
                </a:lnTo>
                <a:lnTo>
                  <a:pt x="642138" y="621504"/>
                </a:lnTo>
                <a:lnTo>
                  <a:pt x="678254" y="613545"/>
                </a:lnTo>
                <a:lnTo>
                  <a:pt x="714688" y="604948"/>
                </a:lnTo>
                <a:lnTo>
                  <a:pt x="750805" y="596034"/>
                </a:lnTo>
                <a:lnTo>
                  <a:pt x="786921" y="586482"/>
                </a:lnTo>
                <a:lnTo>
                  <a:pt x="804980" y="581706"/>
                </a:lnTo>
                <a:lnTo>
                  <a:pt x="823038" y="576294"/>
                </a:lnTo>
                <a:lnTo>
                  <a:pt x="841096" y="570881"/>
                </a:lnTo>
                <a:lnTo>
                  <a:pt x="858838" y="565150"/>
                </a:lnTo>
                <a:close/>
                <a:moveTo>
                  <a:pt x="894431" y="506412"/>
                </a:moveTo>
                <a:lnTo>
                  <a:pt x="899509" y="506412"/>
                </a:lnTo>
                <a:lnTo>
                  <a:pt x="904905" y="507046"/>
                </a:lnTo>
                <a:lnTo>
                  <a:pt x="909666" y="507363"/>
                </a:lnTo>
                <a:lnTo>
                  <a:pt x="915062" y="508314"/>
                </a:lnTo>
                <a:lnTo>
                  <a:pt x="919823" y="509265"/>
                </a:lnTo>
                <a:lnTo>
                  <a:pt x="924901" y="511167"/>
                </a:lnTo>
                <a:lnTo>
                  <a:pt x="929662" y="512435"/>
                </a:lnTo>
                <a:lnTo>
                  <a:pt x="934423" y="514336"/>
                </a:lnTo>
                <a:lnTo>
                  <a:pt x="939184" y="516238"/>
                </a:lnTo>
                <a:lnTo>
                  <a:pt x="943628" y="518457"/>
                </a:lnTo>
                <a:lnTo>
                  <a:pt x="948071" y="520676"/>
                </a:lnTo>
                <a:lnTo>
                  <a:pt x="952198" y="523528"/>
                </a:lnTo>
                <a:lnTo>
                  <a:pt x="956324" y="526381"/>
                </a:lnTo>
                <a:lnTo>
                  <a:pt x="960450" y="529551"/>
                </a:lnTo>
                <a:lnTo>
                  <a:pt x="964259" y="532720"/>
                </a:lnTo>
                <a:lnTo>
                  <a:pt x="968068" y="536207"/>
                </a:lnTo>
                <a:lnTo>
                  <a:pt x="971876" y="539694"/>
                </a:lnTo>
                <a:lnTo>
                  <a:pt x="975050" y="543497"/>
                </a:lnTo>
                <a:lnTo>
                  <a:pt x="978224" y="547618"/>
                </a:lnTo>
                <a:lnTo>
                  <a:pt x="981081" y="551421"/>
                </a:lnTo>
                <a:lnTo>
                  <a:pt x="984255" y="555859"/>
                </a:lnTo>
                <a:lnTo>
                  <a:pt x="986794" y="560296"/>
                </a:lnTo>
                <a:lnTo>
                  <a:pt x="989016" y="564734"/>
                </a:lnTo>
                <a:lnTo>
                  <a:pt x="991238" y="569805"/>
                </a:lnTo>
                <a:lnTo>
                  <a:pt x="993142" y="574560"/>
                </a:lnTo>
                <a:lnTo>
                  <a:pt x="995047" y="579314"/>
                </a:lnTo>
                <a:lnTo>
                  <a:pt x="996634" y="584703"/>
                </a:lnTo>
                <a:lnTo>
                  <a:pt x="997903" y="589774"/>
                </a:lnTo>
                <a:lnTo>
                  <a:pt x="998855" y="595163"/>
                </a:lnTo>
                <a:lnTo>
                  <a:pt x="999490" y="600551"/>
                </a:lnTo>
                <a:lnTo>
                  <a:pt x="999808" y="605939"/>
                </a:lnTo>
                <a:lnTo>
                  <a:pt x="1000125" y="611011"/>
                </a:lnTo>
                <a:lnTo>
                  <a:pt x="999808" y="616399"/>
                </a:lnTo>
                <a:lnTo>
                  <a:pt x="999490" y="621471"/>
                </a:lnTo>
                <a:lnTo>
                  <a:pt x="998855" y="626225"/>
                </a:lnTo>
                <a:lnTo>
                  <a:pt x="998221" y="631614"/>
                </a:lnTo>
                <a:lnTo>
                  <a:pt x="996951" y="636368"/>
                </a:lnTo>
                <a:lnTo>
                  <a:pt x="995681" y="641440"/>
                </a:lnTo>
                <a:lnTo>
                  <a:pt x="993777" y="646194"/>
                </a:lnTo>
                <a:lnTo>
                  <a:pt x="992190" y="651265"/>
                </a:lnTo>
                <a:lnTo>
                  <a:pt x="990286" y="655703"/>
                </a:lnTo>
                <a:lnTo>
                  <a:pt x="988064" y="660140"/>
                </a:lnTo>
                <a:lnTo>
                  <a:pt x="985525" y="664578"/>
                </a:lnTo>
                <a:lnTo>
                  <a:pt x="982985" y="668699"/>
                </a:lnTo>
                <a:lnTo>
                  <a:pt x="979811" y="672819"/>
                </a:lnTo>
                <a:lnTo>
                  <a:pt x="976955" y="676940"/>
                </a:lnTo>
                <a:lnTo>
                  <a:pt x="973781" y="680743"/>
                </a:lnTo>
                <a:lnTo>
                  <a:pt x="970289" y="684547"/>
                </a:lnTo>
                <a:lnTo>
                  <a:pt x="966798" y="688350"/>
                </a:lnTo>
                <a:lnTo>
                  <a:pt x="962989" y="691520"/>
                </a:lnTo>
                <a:lnTo>
                  <a:pt x="959181" y="694690"/>
                </a:lnTo>
                <a:lnTo>
                  <a:pt x="954737" y="697859"/>
                </a:lnTo>
                <a:lnTo>
                  <a:pt x="950611" y="700712"/>
                </a:lnTo>
                <a:lnTo>
                  <a:pt x="945850" y="703248"/>
                </a:lnTo>
                <a:lnTo>
                  <a:pt x="941406" y="705467"/>
                </a:lnTo>
                <a:lnTo>
                  <a:pt x="936963" y="707685"/>
                </a:lnTo>
                <a:lnTo>
                  <a:pt x="931884" y="709904"/>
                </a:lnTo>
                <a:lnTo>
                  <a:pt x="927123" y="711489"/>
                </a:lnTo>
                <a:lnTo>
                  <a:pt x="921727" y="713074"/>
                </a:lnTo>
                <a:lnTo>
                  <a:pt x="916649" y="714342"/>
                </a:lnTo>
                <a:lnTo>
                  <a:pt x="126960" y="880431"/>
                </a:lnTo>
                <a:lnTo>
                  <a:pt x="121247" y="881382"/>
                </a:lnTo>
                <a:lnTo>
                  <a:pt x="115851" y="882016"/>
                </a:lnTo>
                <a:lnTo>
                  <a:pt x="110455" y="882333"/>
                </a:lnTo>
                <a:lnTo>
                  <a:pt x="105059" y="882650"/>
                </a:lnTo>
                <a:lnTo>
                  <a:pt x="100298" y="882333"/>
                </a:lnTo>
                <a:lnTo>
                  <a:pt x="95855" y="882016"/>
                </a:lnTo>
                <a:lnTo>
                  <a:pt x="86967" y="881065"/>
                </a:lnTo>
                <a:lnTo>
                  <a:pt x="78398" y="879164"/>
                </a:lnTo>
                <a:lnTo>
                  <a:pt x="70145" y="876628"/>
                </a:lnTo>
                <a:lnTo>
                  <a:pt x="61575" y="873458"/>
                </a:lnTo>
                <a:lnTo>
                  <a:pt x="53640" y="869338"/>
                </a:lnTo>
                <a:lnTo>
                  <a:pt x="46340" y="864900"/>
                </a:lnTo>
                <a:lnTo>
                  <a:pt x="39358" y="859512"/>
                </a:lnTo>
                <a:lnTo>
                  <a:pt x="32692" y="853806"/>
                </a:lnTo>
                <a:lnTo>
                  <a:pt x="26662" y="847150"/>
                </a:lnTo>
                <a:lnTo>
                  <a:pt x="20948" y="840494"/>
                </a:lnTo>
                <a:lnTo>
                  <a:pt x="15870" y="833204"/>
                </a:lnTo>
                <a:lnTo>
                  <a:pt x="11426" y="825279"/>
                </a:lnTo>
                <a:lnTo>
                  <a:pt x="9522" y="821159"/>
                </a:lnTo>
                <a:lnTo>
                  <a:pt x="7935" y="817038"/>
                </a:lnTo>
                <a:lnTo>
                  <a:pt x="6031" y="812601"/>
                </a:lnTo>
                <a:lnTo>
                  <a:pt x="4444" y="808480"/>
                </a:lnTo>
                <a:lnTo>
                  <a:pt x="3491" y="804043"/>
                </a:lnTo>
                <a:lnTo>
                  <a:pt x="2222" y="799288"/>
                </a:lnTo>
                <a:lnTo>
                  <a:pt x="1270" y="794217"/>
                </a:lnTo>
                <a:lnTo>
                  <a:pt x="635" y="788511"/>
                </a:lnTo>
                <a:lnTo>
                  <a:pt x="317" y="783440"/>
                </a:lnTo>
                <a:lnTo>
                  <a:pt x="0" y="778052"/>
                </a:lnTo>
                <a:lnTo>
                  <a:pt x="317" y="772980"/>
                </a:lnTo>
                <a:lnTo>
                  <a:pt x="635" y="767909"/>
                </a:lnTo>
                <a:lnTo>
                  <a:pt x="1270" y="762520"/>
                </a:lnTo>
                <a:lnTo>
                  <a:pt x="1904" y="757766"/>
                </a:lnTo>
                <a:lnTo>
                  <a:pt x="3174" y="752694"/>
                </a:lnTo>
                <a:lnTo>
                  <a:pt x="4444" y="747940"/>
                </a:lnTo>
                <a:lnTo>
                  <a:pt x="5713" y="742868"/>
                </a:lnTo>
                <a:lnTo>
                  <a:pt x="7935" y="738114"/>
                </a:lnTo>
                <a:lnTo>
                  <a:pt x="9839" y="733676"/>
                </a:lnTo>
                <a:lnTo>
                  <a:pt x="12061" y="728922"/>
                </a:lnTo>
                <a:lnTo>
                  <a:pt x="14283" y="724801"/>
                </a:lnTo>
                <a:lnTo>
                  <a:pt x="17140" y="720047"/>
                </a:lnTo>
                <a:lnTo>
                  <a:pt x="19996" y="716243"/>
                </a:lnTo>
                <a:lnTo>
                  <a:pt x="23170" y="712123"/>
                </a:lnTo>
                <a:lnTo>
                  <a:pt x="26344" y="708319"/>
                </a:lnTo>
                <a:lnTo>
                  <a:pt x="29518" y="704516"/>
                </a:lnTo>
                <a:lnTo>
                  <a:pt x="33327" y="701029"/>
                </a:lnTo>
                <a:lnTo>
                  <a:pt x="37136" y="697859"/>
                </a:lnTo>
                <a:lnTo>
                  <a:pt x="40945" y="694373"/>
                </a:lnTo>
                <a:lnTo>
                  <a:pt x="45388" y="691520"/>
                </a:lnTo>
                <a:lnTo>
                  <a:pt x="49514" y="688667"/>
                </a:lnTo>
                <a:lnTo>
                  <a:pt x="53640" y="686132"/>
                </a:lnTo>
                <a:lnTo>
                  <a:pt x="58401" y="683596"/>
                </a:lnTo>
                <a:lnTo>
                  <a:pt x="63162" y="681377"/>
                </a:lnTo>
                <a:lnTo>
                  <a:pt x="68241" y="679475"/>
                </a:lnTo>
                <a:lnTo>
                  <a:pt x="73002" y="677891"/>
                </a:lnTo>
                <a:lnTo>
                  <a:pt x="78398" y="676306"/>
                </a:lnTo>
                <a:lnTo>
                  <a:pt x="83476" y="675038"/>
                </a:lnTo>
                <a:lnTo>
                  <a:pt x="873165" y="508631"/>
                </a:lnTo>
                <a:lnTo>
                  <a:pt x="878561" y="507680"/>
                </a:lnTo>
                <a:lnTo>
                  <a:pt x="883639" y="507046"/>
                </a:lnTo>
                <a:lnTo>
                  <a:pt x="889353" y="506729"/>
                </a:lnTo>
                <a:lnTo>
                  <a:pt x="894431" y="506412"/>
                </a:lnTo>
                <a:close/>
                <a:moveTo>
                  <a:pt x="858838" y="261937"/>
                </a:moveTo>
                <a:lnTo>
                  <a:pt x="840146" y="263529"/>
                </a:lnTo>
                <a:lnTo>
                  <a:pt x="821454" y="265439"/>
                </a:lnTo>
                <a:lnTo>
                  <a:pt x="802762" y="267031"/>
                </a:lnTo>
                <a:lnTo>
                  <a:pt x="784387" y="269260"/>
                </a:lnTo>
                <a:lnTo>
                  <a:pt x="747320" y="273717"/>
                </a:lnTo>
                <a:lnTo>
                  <a:pt x="710253" y="279448"/>
                </a:lnTo>
                <a:lnTo>
                  <a:pt x="673185" y="284861"/>
                </a:lnTo>
                <a:lnTo>
                  <a:pt x="636435" y="291229"/>
                </a:lnTo>
                <a:lnTo>
                  <a:pt x="600001" y="297596"/>
                </a:lnTo>
                <a:lnTo>
                  <a:pt x="563251" y="304601"/>
                </a:lnTo>
                <a:lnTo>
                  <a:pt x="526818" y="312242"/>
                </a:lnTo>
                <a:lnTo>
                  <a:pt x="490384" y="319565"/>
                </a:lnTo>
                <a:lnTo>
                  <a:pt x="453950" y="327843"/>
                </a:lnTo>
                <a:lnTo>
                  <a:pt x="417200" y="336439"/>
                </a:lnTo>
                <a:lnTo>
                  <a:pt x="381083" y="345354"/>
                </a:lnTo>
                <a:lnTo>
                  <a:pt x="344967" y="354905"/>
                </a:lnTo>
                <a:lnTo>
                  <a:pt x="326908" y="360000"/>
                </a:lnTo>
                <a:lnTo>
                  <a:pt x="308850" y="365094"/>
                </a:lnTo>
                <a:lnTo>
                  <a:pt x="291108" y="370825"/>
                </a:lnTo>
                <a:lnTo>
                  <a:pt x="273050" y="376237"/>
                </a:lnTo>
                <a:lnTo>
                  <a:pt x="292059" y="374964"/>
                </a:lnTo>
                <a:lnTo>
                  <a:pt x="310434" y="373372"/>
                </a:lnTo>
                <a:lnTo>
                  <a:pt x="329126" y="371461"/>
                </a:lnTo>
                <a:lnTo>
                  <a:pt x="347501" y="369233"/>
                </a:lnTo>
                <a:lnTo>
                  <a:pt x="384885" y="364457"/>
                </a:lnTo>
                <a:lnTo>
                  <a:pt x="421952" y="359363"/>
                </a:lnTo>
                <a:lnTo>
                  <a:pt x="458703" y="353314"/>
                </a:lnTo>
                <a:lnTo>
                  <a:pt x="495453" y="347264"/>
                </a:lnTo>
                <a:lnTo>
                  <a:pt x="532203" y="340578"/>
                </a:lnTo>
                <a:lnTo>
                  <a:pt x="568637" y="333892"/>
                </a:lnTo>
                <a:lnTo>
                  <a:pt x="605387" y="326251"/>
                </a:lnTo>
                <a:lnTo>
                  <a:pt x="642138" y="318610"/>
                </a:lnTo>
                <a:lnTo>
                  <a:pt x="678254" y="310650"/>
                </a:lnTo>
                <a:lnTo>
                  <a:pt x="714688" y="302054"/>
                </a:lnTo>
                <a:lnTo>
                  <a:pt x="750805" y="293139"/>
                </a:lnTo>
                <a:lnTo>
                  <a:pt x="786921" y="283269"/>
                </a:lnTo>
                <a:lnTo>
                  <a:pt x="804980" y="278493"/>
                </a:lnTo>
                <a:lnTo>
                  <a:pt x="823038" y="273081"/>
                </a:lnTo>
                <a:lnTo>
                  <a:pt x="841096" y="267668"/>
                </a:lnTo>
                <a:lnTo>
                  <a:pt x="858838" y="261937"/>
                </a:lnTo>
                <a:close/>
                <a:moveTo>
                  <a:pt x="894431" y="201612"/>
                </a:moveTo>
                <a:lnTo>
                  <a:pt x="899509" y="201612"/>
                </a:lnTo>
                <a:lnTo>
                  <a:pt x="904905" y="202249"/>
                </a:lnTo>
                <a:lnTo>
                  <a:pt x="909666" y="202567"/>
                </a:lnTo>
                <a:lnTo>
                  <a:pt x="915062" y="203522"/>
                </a:lnTo>
                <a:lnTo>
                  <a:pt x="919823" y="204795"/>
                </a:lnTo>
                <a:lnTo>
                  <a:pt x="924901" y="206068"/>
                </a:lnTo>
                <a:lnTo>
                  <a:pt x="929662" y="207660"/>
                </a:lnTo>
                <a:lnTo>
                  <a:pt x="934423" y="209570"/>
                </a:lnTo>
                <a:lnTo>
                  <a:pt x="939184" y="211480"/>
                </a:lnTo>
                <a:lnTo>
                  <a:pt x="943628" y="213708"/>
                </a:lnTo>
                <a:lnTo>
                  <a:pt x="948071" y="216254"/>
                </a:lnTo>
                <a:lnTo>
                  <a:pt x="952198" y="218801"/>
                </a:lnTo>
                <a:lnTo>
                  <a:pt x="956324" y="221665"/>
                </a:lnTo>
                <a:lnTo>
                  <a:pt x="960450" y="224848"/>
                </a:lnTo>
                <a:lnTo>
                  <a:pt x="964259" y="228031"/>
                </a:lnTo>
                <a:lnTo>
                  <a:pt x="968068" y="231533"/>
                </a:lnTo>
                <a:lnTo>
                  <a:pt x="971876" y="235034"/>
                </a:lnTo>
                <a:lnTo>
                  <a:pt x="975050" y="238854"/>
                </a:lnTo>
                <a:lnTo>
                  <a:pt x="978224" y="242992"/>
                </a:lnTo>
                <a:lnTo>
                  <a:pt x="981081" y="246811"/>
                </a:lnTo>
                <a:lnTo>
                  <a:pt x="984255" y="251586"/>
                </a:lnTo>
                <a:lnTo>
                  <a:pt x="986794" y="255724"/>
                </a:lnTo>
                <a:lnTo>
                  <a:pt x="989016" y="260180"/>
                </a:lnTo>
                <a:lnTo>
                  <a:pt x="991238" y="265273"/>
                </a:lnTo>
                <a:lnTo>
                  <a:pt x="993142" y="270047"/>
                </a:lnTo>
                <a:lnTo>
                  <a:pt x="995047" y="275140"/>
                </a:lnTo>
                <a:lnTo>
                  <a:pt x="996634" y="280233"/>
                </a:lnTo>
                <a:lnTo>
                  <a:pt x="997903" y="285326"/>
                </a:lnTo>
                <a:lnTo>
                  <a:pt x="998855" y="290737"/>
                </a:lnTo>
                <a:lnTo>
                  <a:pt x="999490" y="296148"/>
                </a:lnTo>
                <a:lnTo>
                  <a:pt x="999808" y="301559"/>
                </a:lnTo>
                <a:lnTo>
                  <a:pt x="1000125" y="306652"/>
                </a:lnTo>
                <a:lnTo>
                  <a:pt x="999808" y="312063"/>
                </a:lnTo>
                <a:lnTo>
                  <a:pt x="999490" y="317156"/>
                </a:lnTo>
                <a:lnTo>
                  <a:pt x="998855" y="322249"/>
                </a:lnTo>
                <a:lnTo>
                  <a:pt x="998221" y="327342"/>
                </a:lnTo>
                <a:lnTo>
                  <a:pt x="996951" y="332116"/>
                </a:lnTo>
                <a:lnTo>
                  <a:pt x="995681" y="337209"/>
                </a:lnTo>
                <a:lnTo>
                  <a:pt x="993777" y="341984"/>
                </a:lnTo>
                <a:lnTo>
                  <a:pt x="992190" y="347076"/>
                </a:lnTo>
                <a:lnTo>
                  <a:pt x="990286" y="351533"/>
                </a:lnTo>
                <a:lnTo>
                  <a:pt x="988064" y="355989"/>
                </a:lnTo>
                <a:lnTo>
                  <a:pt x="985525" y="360445"/>
                </a:lnTo>
                <a:lnTo>
                  <a:pt x="982985" y="364583"/>
                </a:lnTo>
                <a:lnTo>
                  <a:pt x="979811" y="369039"/>
                </a:lnTo>
                <a:lnTo>
                  <a:pt x="976955" y="372859"/>
                </a:lnTo>
                <a:lnTo>
                  <a:pt x="973781" y="376679"/>
                </a:lnTo>
                <a:lnTo>
                  <a:pt x="970289" y="380817"/>
                </a:lnTo>
                <a:lnTo>
                  <a:pt x="966798" y="384318"/>
                </a:lnTo>
                <a:lnTo>
                  <a:pt x="962989" y="387501"/>
                </a:lnTo>
                <a:lnTo>
                  <a:pt x="959181" y="390684"/>
                </a:lnTo>
                <a:lnTo>
                  <a:pt x="954737" y="393867"/>
                </a:lnTo>
                <a:lnTo>
                  <a:pt x="950611" y="396732"/>
                </a:lnTo>
                <a:lnTo>
                  <a:pt x="945850" y="399278"/>
                </a:lnTo>
                <a:lnTo>
                  <a:pt x="941406" y="401506"/>
                </a:lnTo>
                <a:lnTo>
                  <a:pt x="936963" y="403734"/>
                </a:lnTo>
                <a:lnTo>
                  <a:pt x="931884" y="405962"/>
                </a:lnTo>
                <a:lnTo>
                  <a:pt x="927123" y="407554"/>
                </a:lnTo>
                <a:lnTo>
                  <a:pt x="921727" y="409145"/>
                </a:lnTo>
                <a:lnTo>
                  <a:pt x="916649" y="410419"/>
                </a:lnTo>
                <a:lnTo>
                  <a:pt x="126960" y="577209"/>
                </a:lnTo>
                <a:lnTo>
                  <a:pt x="121247" y="578164"/>
                </a:lnTo>
                <a:lnTo>
                  <a:pt x="115851" y="578801"/>
                </a:lnTo>
                <a:lnTo>
                  <a:pt x="110455" y="579119"/>
                </a:lnTo>
                <a:lnTo>
                  <a:pt x="105059" y="579437"/>
                </a:lnTo>
                <a:lnTo>
                  <a:pt x="100298" y="579119"/>
                </a:lnTo>
                <a:lnTo>
                  <a:pt x="95855" y="578801"/>
                </a:lnTo>
                <a:lnTo>
                  <a:pt x="86967" y="577846"/>
                </a:lnTo>
                <a:lnTo>
                  <a:pt x="78398" y="575936"/>
                </a:lnTo>
                <a:lnTo>
                  <a:pt x="70145" y="573389"/>
                </a:lnTo>
                <a:lnTo>
                  <a:pt x="61575" y="570206"/>
                </a:lnTo>
                <a:lnTo>
                  <a:pt x="53640" y="566069"/>
                </a:lnTo>
                <a:lnTo>
                  <a:pt x="46340" y="561612"/>
                </a:lnTo>
                <a:lnTo>
                  <a:pt x="39358" y="556201"/>
                </a:lnTo>
                <a:lnTo>
                  <a:pt x="32692" y="550472"/>
                </a:lnTo>
                <a:lnTo>
                  <a:pt x="26662" y="543787"/>
                </a:lnTo>
                <a:lnTo>
                  <a:pt x="20948" y="537103"/>
                </a:lnTo>
                <a:lnTo>
                  <a:pt x="15870" y="529782"/>
                </a:lnTo>
                <a:lnTo>
                  <a:pt x="11426" y="522143"/>
                </a:lnTo>
                <a:lnTo>
                  <a:pt x="9522" y="517687"/>
                </a:lnTo>
                <a:lnTo>
                  <a:pt x="7935" y="513549"/>
                </a:lnTo>
                <a:lnTo>
                  <a:pt x="6031" y="509092"/>
                </a:lnTo>
                <a:lnTo>
                  <a:pt x="4444" y="504954"/>
                </a:lnTo>
                <a:lnTo>
                  <a:pt x="3491" y="500498"/>
                </a:lnTo>
                <a:lnTo>
                  <a:pt x="2222" y="495724"/>
                </a:lnTo>
                <a:lnTo>
                  <a:pt x="1270" y="490631"/>
                </a:lnTo>
                <a:lnTo>
                  <a:pt x="635" y="484901"/>
                </a:lnTo>
                <a:lnTo>
                  <a:pt x="317" y="479809"/>
                </a:lnTo>
                <a:lnTo>
                  <a:pt x="0" y="474397"/>
                </a:lnTo>
                <a:lnTo>
                  <a:pt x="317" y="469305"/>
                </a:lnTo>
                <a:lnTo>
                  <a:pt x="635" y="464212"/>
                </a:lnTo>
                <a:lnTo>
                  <a:pt x="1270" y="458801"/>
                </a:lnTo>
                <a:lnTo>
                  <a:pt x="1904" y="454026"/>
                </a:lnTo>
                <a:lnTo>
                  <a:pt x="3174" y="448933"/>
                </a:lnTo>
                <a:lnTo>
                  <a:pt x="4444" y="444159"/>
                </a:lnTo>
                <a:lnTo>
                  <a:pt x="5713" y="439066"/>
                </a:lnTo>
                <a:lnTo>
                  <a:pt x="7935" y="434291"/>
                </a:lnTo>
                <a:lnTo>
                  <a:pt x="9839" y="429835"/>
                </a:lnTo>
                <a:lnTo>
                  <a:pt x="12061" y="425061"/>
                </a:lnTo>
                <a:lnTo>
                  <a:pt x="14283" y="420923"/>
                </a:lnTo>
                <a:lnTo>
                  <a:pt x="17140" y="416466"/>
                </a:lnTo>
                <a:lnTo>
                  <a:pt x="19996" y="412328"/>
                </a:lnTo>
                <a:lnTo>
                  <a:pt x="23170" y="408191"/>
                </a:lnTo>
                <a:lnTo>
                  <a:pt x="26344" y="404689"/>
                </a:lnTo>
                <a:lnTo>
                  <a:pt x="29518" y="400551"/>
                </a:lnTo>
                <a:lnTo>
                  <a:pt x="33327" y="397050"/>
                </a:lnTo>
                <a:lnTo>
                  <a:pt x="37136" y="393867"/>
                </a:lnTo>
                <a:lnTo>
                  <a:pt x="40945" y="390366"/>
                </a:lnTo>
                <a:lnTo>
                  <a:pt x="45388" y="387501"/>
                </a:lnTo>
                <a:lnTo>
                  <a:pt x="49514" y="384636"/>
                </a:lnTo>
                <a:lnTo>
                  <a:pt x="53640" y="382090"/>
                </a:lnTo>
                <a:lnTo>
                  <a:pt x="58401" y="379543"/>
                </a:lnTo>
                <a:lnTo>
                  <a:pt x="63162" y="377315"/>
                </a:lnTo>
                <a:lnTo>
                  <a:pt x="68241" y="375405"/>
                </a:lnTo>
                <a:lnTo>
                  <a:pt x="73002" y="373814"/>
                </a:lnTo>
                <a:lnTo>
                  <a:pt x="78398" y="372222"/>
                </a:lnTo>
                <a:lnTo>
                  <a:pt x="83476" y="370949"/>
                </a:lnTo>
                <a:lnTo>
                  <a:pt x="873165" y="204159"/>
                </a:lnTo>
                <a:lnTo>
                  <a:pt x="878561" y="202885"/>
                </a:lnTo>
                <a:lnTo>
                  <a:pt x="883639" y="202249"/>
                </a:lnTo>
                <a:lnTo>
                  <a:pt x="889353" y="201931"/>
                </a:lnTo>
                <a:lnTo>
                  <a:pt x="894431" y="201612"/>
                </a:lnTo>
                <a:close/>
                <a:moveTo>
                  <a:pt x="462024" y="0"/>
                </a:moveTo>
                <a:lnTo>
                  <a:pt x="467419" y="0"/>
                </a:lnTo>
                <a:lnTo>
                  <a:pt x="472496" y="0"/>
                </a:lnTo>
                <a:lnTo>
                  <a:pt x="477891" y="318"/>
                </a:lnTo>
                <a:lnTo>
                  <a:pt x="482651" y="953"/>
                </a:lnTo>
                <a:lnTo>
                  <a:pt x="487728" y="1907"/>
                </a:lnTo>
                <a:lnTo>
                  <a:pt x="492805" y="2861"/>
                </a:lnTo>
                <a:lnTo>
                  <a:pt x="497565" y="4450"/>
                </a:lnTo>
                <a:lnTo>
                  <a:pt x="502642" y="6039"/>
                </a:lnTo>
                <a:lnTo>
                  <a:pt x="507402" y="7946"/>
                </a:lnTo>
                <a:lnTo>
                  <a:pt x="511844" y="9853"/>
                </a:lnTo>
                <a:lnTo>
                  <a:pt x="516604" y="12078"/>
                </a:lnTo>
                <a:lnTo>
                  <a:pt x="520729" y="14303"/>
                </a:lnTo>
                <a:lnTo>
                  <a:pt x="525172" y="17164"/>
                </a:lnTo>
                <a:lnTo>
                  <a:pt x="529297" y="20025"/>
                </a:lnTo>
                <a:lnTo>
                  <a:pt x="533105" y="22885"/>
                </a:lnTo>
                <a:lnTo>
                  <a:pt x="537230" y="26064"/>
                </a:lnTo>
                <a:lnTo>
                  <a:pt x="541038" y="29878"/>
                </a:lnTo>
                <a:lnTo>
                  <a:pt x="544529" y="33374"/>
                </a:lnTo>
                <a:lnTo>
                  <a:pt x="548019" y="36871"/>
                </a:lnTo>
                <a:lnTo>
                  <a:pt x="551193" y="41003"/>
                </a:lnTo>
                <a:lnTo>
                  <a:pt x="554049" y="45135"/>
                </a:lnTo>
                <a:lnTo>
                  <a:pt x="556904" y="49267"/>
                </a:lnTo>
                <a:lnTo>
                  <a:pt x="559760" y="54035"/>
                </a:lnTo>
                <a:lnTo>
                  <a:pt x="561982" y="58484"/>
                </a:lnTo>
                <a:lnTo>
                  <a:pt x="564203" y="63252"/>
                </a:lnTo>
                <a:lnTo>
                  <a:pt x="566107" y="68020"/>
                </a:lnTo>
                <a:lnTo>
                  <a:pt x="567693" y="73106"/>
                </a:lnTo>
                <a:lnTo>
                  <a:pt x="569280" y="78191"/>
                </a:lnTo>
                <a:lnTo>
                  <a:pt x="570549" y="83595"/>
                </a:lnTo>
                <a:lnTo>
                  <a:pt x="571819" y="88998"/>
                </a:lnTo>
                <a:lnTo>
                  <a:pt x="572453" y="94084"/>
                </a:lnTo>
                <a:lnTo>
                  <a:pt x="572771" y="99487"/>
                </a:lnTo>
                <a:lnTo>
                  <a:pt x="573088" y="104573"/>
                </a:lnTo>
                <a:lnTo>
                  <a:pt x="572771" y="109976"/>
                </a:lnTo>
                <a:lnTo>
                  <a:pt x="572453" y="115062"/>
                </a:lnTo>
                <a:lnTo>
                  <a:pt x="571819" y="120148"/>
                </a:lnTo>
                <a:lnTo>
                  <a:pt x="570867" y="125551"/>
                </a:lnTo>
                <a:lnTo>
                  <a:pt x="569597" y="130319"/>
                </a:lnTo>
                <a:lnTo>
                  <a:pt x="568328" y="135405"/>
                </a:lnTo>
                <a:lnTo>
                  <a:pt x="566741" y="140172"/>
                </a:lnTo>
                <a:lnTo>
                  <a:pt x="565155" y="144622"/>
                </a:lnTo>
                <a:lnTo>
                  <a:pt x="563251" y="149390"/>
                </a:lnTo>
                <a:lnTo>
                  <a:pt x="561030" y="153840"/>
                </a:lnTo>
                <a:lnTo>
                  <a:pt x="558174" y="158608"/>
                </a:lnTo>
                <a:lnTo>
                  <a:pt x="555635" y="162740"/>
                </a:lnTo>
                <a:lnTo>
                  <a:pt x="552779" y="166872"/>
                </a:lnTo>
                <a:lnTo>
                  <a:pt x="549923" y="171004"/>
                </a:lnTo>
                <a:lnTo>
                  <a:pt x="546433" y="174818"/>
                </a:lnTo>
                <a:lnTo>
                  <a:pt x="543259" y="178315"/>
                </a:lnTo>
                <a:lnTo>
                  <a:pt x="539769" y="182129"/>
                </a:lnTo>
                <a:lnTo>
                  <a:pt x="535644" y="185625"/>
                </a:lnTo>
                <a:lnTo>
                  <a:pt x="531836" y="188486"/>
                </a:lnTo>
                <a:lnTo>
                  <a:pt x="527711" y="191664"/>
                </a:lnTo>
                <a:lnTo>
                  <a:pt x="523268" y="194525"/>
                </a:lnTo>
                <a:lnTo>
                  <a:pt x="518825" y="197068"/>
                </a:lnTo>
                <a:lnTo>
                  <a:pt x="514383" y="199611"/>
                </a:lnTo>
                <a:lnTo>
                  <a:pt x="509623" y="201518"/>
                </a:lnTo>
                <a:lnTo>
                  <a:pt x="504863" y="204061"/>
                </a:lnTo>
                <a:lnTo>
                  <a:pt x="499786" y="205650"/>
                </a:lnTo>
                <a:lnTo>
                  <a:pt x="494709" y="206921"/>
                </a:lnTo>
                <a:lnTo>
                  <a:pt x="489632" y="208193"/>
                </a:lnTo>
                <a:lnTo>
                  <a:pt x="126930" y="284795"/>
                </a:lnTo>
                <a:lnTo>
                  <a:pt x="121218" y="285749"/>
                </a:lnTo>
                <a:lnTo>
                  <a:pt x="115823" y="286702"/>
                </a:lnTo>
                <a:lnTo>
                  <a:pt x="110429" y="287020"/>
                </a:lnTo>
                <a:lnTo>
                  <a:pt x="105034" y="287338"/>
                </a:lnTo>
                <a:lnTo>
                  <a:pt x="100275" y="287020"/>
                </a:lnTo>
                <a:lnTo>
                  <a:pt x="95832" y="286702"/>
                </a:lnTo>
                <a:lnTo>
                  <a:pt x="86947" y="285431"/>
                </a:lnTo>
                <a:lnTo>
                  <a:pt x="78379" y="283524"/>
                </a:lnTo>
                <a:lnTo>
                  <a:pt x="70129" y="280981"/>
                </a:lnTo>
                <a:lnTo>
                  <a:pt x="61561" y="277802"/>
                </a:lnTo>
                <a:lnTo>
                  <a:pt x="53628" y="273670"/>
                </a:lnTo>
                <a:lnTo>
                  <a:pt x="46329" y="268902"/>
                </a:lnTo>
                <a:lnTo>
                  <a:pt x="39348" y="264135"/>
                </a:lnTo>
                <a:lnTo>
                  <a:pt x="32684" y="258095"/>
                </a:lnTo>
                <a:lnTo>
                  <a:pt x="26655" y="251738"/>
                </a:lnTo>
                <a:lnTo>
                  <a:pt x="20943" y="244746"/>
                </a:lnTo>
                <a:lnTo>
                  <a:pt x="15866" y="237435"/>
                </a:lnTo>
                <a:lnTo>
                  <a:pt x="11424" y="229807"/>
                </a:lnTo>
                <a:lnTo>
                  <a:pt x="9520" y="225357"/>
                </a:lnTo>
                <a:lnTo>
                  <a:pt x="7933" y="221225"/>
                </a:lnTo>
                <a:lnTo>
                  <a:pt x="6029" y="217093"/>
                </a:lnTo>
                <a:lnTo>
                  <a:pt x="4443" y="212643"/>
                </a:lnTo>
                <a:lnTo>
                  <a:pt x="3491" y="208193"/>
                </a:lnTo>
                <a:lnTo>
                  <a:pt x="2221" y="203425"/>
                </a:lnTo>
                <a:lnTo>
                  <a:pt x="1269" y="198021"/>
                </a:lnTo>
                <a:lnTo>
                  <a:pt x="635" y="192936"/>
                </a:lnTo>
                <a:lnTo>
                  <a:pt x="317" y="187532"/>
                </a:lnTo>
                <a:lnTo>
                  <a:pt x="0" y="182447"/>
                </a:lnTo>
                <a:lnTo>
                  <a:pt x="317" y="177043"/>
                </a:lnTo>
                <a:lnTo>
                  <a:pt x="635" y="171958"/>
                </a:lnTo>
                <a:lnTo>
                  <a:pt x="1269" y="166554"/>
                </a:lnTo>
                <a:lnTo>
                  <a:pt x="1904" y="161786"/>
                </a:lnTo>
                <a:lnTo>
                  <a:pt x="3173" y="157019"/>
                </a:lnTo>
                <a:lnTo>
                  <a:pt x="4443" y="151615"/>
                </a:lnTo>
                <a:lnTo>
                  <a:pt x="5712" y="147165"/>
                </a:lnTo>
                <a:lnTo>
                  <a:pt x="7933" y="142079"/>
                </a:lnTo>
                <a:lnTo>
                  <a:pt x="9837" y="137630"/>
                </a:lnTo>
                <a:lnTo>
                  <a:pt x="12058" y="132862"/>
                </a:lnTo>
                <a:lnTo>
                  <a:pt x="14280" y="128730"/>
                </a:lnTo>
                <a:lnTo>
                  <a:pt x="17136" y="124280"/>
                </a:lnTo>
                <a:lnTo>
                  <a:pt x="19991" y="120148"/>
                </a:lnTo>
                <a:lnTo>
                  <a:pt x="23165" y="116016"/>
                </a:lnTo>
                <a:lnTo>
                  <a:pt x="26338" y="112201"/>
                </a:lnTo>
                <a:lnTo>
                  <a:pt x="29511" y="108387"/>
                </a:lnTo>
                <a:lnTo>
                  <a:pt x="33319" y="104891"/>
                </a:lnTo>
                <a:lnTo>
                  <a:pt x="37127" y="101712"/>
                </a:lnTo>
                <a:lnTo>
                  <a:pt x="40935" y="98534"/>
                </a:lnTo>
                <a:lnTo>
                  <a:pt x="45377" y="95355"/>
                </a:lnTo>
                <a:lnTo>
                  <a:pt x="49503" y="92495"/>
                </a:lnTo>
                <a:lnTo>
                  <a:pt x="53628" y="89952"/>
                </a:lnTo>
                <a:lnTo>
                  <a:pt x="58388" y="87727"/>
                </a:lnTo>
                <a:lnTo>
                  <a:pt x="63148" y="85184"/>
                </a:lnTo>
                <a:lnTo>
                  <a:pt x="68225" y="83277"/>
                </a:lnTo>
                <a:lnTo>
                  <a:pt x="72985" y="81370"/>
                </a:lnTo>
                <a:lnTo>
                  <a:pt x="78379" y="80098"/>
                </a:lnTo>
                <a:lnTo>
                  <a:pt x="83456" y="78827"/>
                </a:lnTo>
                <a:lnTo>
                  <a:pt x="446158" y="2225"/>
                </a:lnTo>
                <a:lnTo>
                  <a:pt x="451235" y="1271"/>
                </a:lnTo>
                <a:lnTo>
                  <a:pt x="456630" y="636"/>
                </a:lnTo>
                <a:lnTo>
                  <a:pt x="462024" y="0"/>
                </a:lnTo>
                <a:close/>
              </a:path>
            </a:pathLst>
          </a:custGeom>
          <a:solidFill>
            <a:srgbClr val="FFFFFF"/>
          </a:solidFill>
          <a:ln>
            <a:noFill/>
          </a:ln>
        </p:spPr>
        <p:txBody>
          <a:bodyPr anchor="ctr">
            <a:normAutofit fontScale="85000" lnSpcReduction="20000"/>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90204" pitchFamily="34" charset="0"/>
            </a:endParaRPr>
          </a:p>
        </p:txBody>
      </p:sp>
      <p:sp>
        <p:nvSpPr>
          <p:cNvPr id="34" name="圆角矩形 33"/>
          <p:cNvSpPr/>
          <p:nvPr>
            <p:custDataLst>
              <p:tags r:id="rId15"/>
            </p:custDataLst>
          </p:nvPr>
        </p:nvSpPr>
        <p:spPr>
          <a:xfrm>
            <a:off x="7651600" y="3625413"/>
            <a:ext cx="489216" cy="378449"/>
          </a:xfrm>
          <a:prstGeom prst="round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10" name="KSO_Shape"/>
          <p:cNvSpPr/>
          <p:nvPr>
            <p:custDataLst>
              <p:tags r:id="rId16"/>
            </p:custDataLst>
          </p:nvPr>
        </p:nvSpPr>
        <p:spPr bwMode="auto">
          <a:xfrm>
            <a:off x="7766673" y="3715440"/>
            <a:ext cx="261619" cy="198395"/>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rgbClr val="FFFFFF"/>
          </a:solidFill>
          <a:ln>
            <a:noFill/>
          </a:ln>
        </p:spPr>
        <p:txBody>
          <a:bodyPr anchor="ctr">
            <a:normAutofit fontScale="40000" lnSpcReduction="20000"/>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90204" pitchFamily="34" charset="0"/>
            </a:endParaRPr>
          </a:p>
        </p:txBody>
      </p:sp>
      <p:sp>
        <p:nvSpPr>
          <p:cNvPr id="35" name="圆角矩形 34"/>
          <p:cNvSpPr/>
          <p:nvPr>
            <p:custDataLst>
              <p:tags r:id="rId17"/>
            </p:custDataLst>
          </p:nvPr>
        </p:nvSpPr>
        <p:spPr>
          <a:xfrm>
            <a:off x="8954602" y="3625413"/>
            <a:ext cx="489216" cy="378449"/>
          </a:xfrm>
          <a:prstGeom prst="round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90000"/>
          </a:bodyPr>
          <a:lstStyle/>
          <a:p>
            <a:pPr algn="ctr"/>
            <a:endParaRPr lang="zh-CN" altLang="en-US">
              <a:sym typeface="Arial" panose="020B0604020202090204" pitchFamily="34" charset="0"/>
            </a:endParaRPr>
          </a:p>
        </p:txBody>
      </p:sp>
      <p:sp>
        <p:nvSpPr>
          <p:cNvPr id="17" name="KSO_Shape"/>
          <p:cNvSpPr/>
          <p:nvPr>
            <p:custDataLst>
              <p:tags r:id="rId18"/>
            </p:custDataLst>
          </p:nvPr>
        </p:nvSpPr>
        <p:spPr bwMode="auto">
          <a:xfrm>
            <a:off x="9080816" y="3698914"/>
            <a:ext cx="231447" cy="231447"/>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rgbClr val="FFFFFF"/>
          </a:solidFill>
          <a:ln>
            <a:noFill/>
          </a:ln>
        </p:spPr>
        <p:txBody>
          <a:bodyPr anchor="ctr">
            <a:normAutofit fontScale="52500" lnSpcReduction="20000"/>
            <a:scene3d>
              <a:camera prst="orthographicFront"/>
              <a:lightRig rig="threePt" dir="t"/>
            </a:scene3d>
            <a:sp3d contourW="12700">
              <a:contourClr>
                <a:srgbClr val="FFFFFF"/>
              </a:contourClr>
            </a:sp3d>
          </a:bodyPr>
          <a:lstStyle/>
          <a:p>
            <a:pPr algn="ctr">
              <a:defRPr/>
            </a:pPr>
            <a:endParaRPr lang="zh-CN" altLang="en-US">
              <a:solidFill>
                <a:srgbClr val="FFFFFF"/>
              </a:solidFill>
              <a:sym typeface="Arial" panose="020B0604020202090204" pitchFamily="34" charset="0"/>
            </a:endParaRPr>
          </a:p>
        </p:txBody>
      </p:sp>
      <p:sp>
        <p:nvSpPr>
          <p:cNvPr id="59" name="标题 1"/>
          <p:cNvSpPr txBox="1"/>
          <p:nvPr>
            <p:custDataLst>
              <p:tags r:id="rId19"/>
            </p:custDataLst>
          </p:nvPr>
        </p:nvSpPr>
        <p:spPr>
          <a:xfrm>
            <a:off x="2113044" y="4186108"/>
            <a:ext cx="1142296" cy="812530"/>
          </a:xfrm>
          <a:prstGeom prst="rect">
            <a:avLst/>
          </a:prstGeom>
          <a:noFill/>
        </p:spPr>
        <p:txBody>
          <a:bodyPr wrap="square" rtlCol="0">
            <a:normAutofit lnSpcReduction="20000"/>
          </a:bodyPr>
          <a:lstStyle>
            <a:defPPr>
              <a:defRPr lang="zh-CN"/>
            </a:defPPr>
            <a:lvl1pPr>
              <a:lnSpc>
                <a:spcPct val="130000"/>
              </a:lnSpc>
              <a:defRPr sz="1200"/>
            </a:lvl1pPr>
          </a:lstStyle>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组织战略</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p:txBody>
      </p:sp>
      <p:sp>
        <p:nvSpPr>
          <p:cNvPr id="60" name="标题 1"/>
          <p:cNvSpPr txBox="1"/>
          <p:nvPr>
            <p:custDataLst>
              <p:tags r:id="rId20"/>
            </p:custDataLst>
          </p:nvPr>
        </p:nvSpPr>
        <p:spPr>
          <a:xfrm>
            <a:off x="3415513" y="4186108"/>
            <a:ext cx="1142296" cy="812530"/>
          </a:xfrm>
          <a:prstGeom prst="rect">
            <a:avLst/>
          </a:prstGeom>
          <a:noFill/>
        </p:spPr>
        <p:txBody>
          <a:bodyPr wrap="square" rtlCol="0">
            <a:normAutofit/>
          </a:bodyPr>
          <a:lstStyle>
            <a:defPPr>
              <a:defRPr lang="zh-CN"/>
            </a:defPPr>
            <a:lvl1pPr>
              <a:lnSpc>
                <a:spcPct val="130000"/>
              </a:lnSpc>
              <a:defRPr sz="1200"/>
            </a:lvl1pPr>
          </a:lstStyle>
          <a:p>
            <a:pPr algn="ctr"/>
            <a:r>
              <a:rPr lang="zh-CN" altLang="en-US" sz="1400" b="1" spc="120">
                <a:solidFill>
                  <a:srgbClr val="FF0000"/>
                </a:solidFill>
                <a:latin typeface="微软雅黑" panose="020B0503020204020204" pitchFamily="34" charset="-122"/>
                <a:ea typeface="微软雅黑" panose="020B0503020204020204" pitchFamily="34" charset="-122"/>
                <a:sym typeface="Arial" panose="020B0604020202090204" pitchFamily="34" charset="0"/>
              </a:rPr>
              <a:t>职权结构</a:t>
            </a:r>
            <a:endParaRPr lang="zh-CN" altLang="en-US" sz="1400" b="1" spc="120">
              <a:solidFill>
                <a:srgbClr val="FF0000"/>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61" name="标题 1"/>
          <p:cNvSpPr txBox="1"/>
          <p:nvPr>
            <p:custDataLst>
              <p:tags r:id="rId21"/>
            </p:custDataLst>
          </p:nvPr>
        </p:nvSpPr>
        <p:spPr>
          <a:xfrm>
            <a:off x="4717982" y="4186108"/>
            <a:ext cx="1142296" cy="812530"/>
          </a:xfrm>
          <a:prstGeom prst="rect">
            <a:avLst/>
          </a:prstGeom>
          <a:noFill/>
        </p:spPr>
        <p:txBody>
          <a:bodyPr wrap="square" rtlCol="0">
            <a:normAutofit lnSpcReduction="20000"/>
          </a:bodyPr>
          <a:lstStyle>
            <a:defPPr>
              <a:defRPr lang="zh-CN"/>
            </a:defPPr>
            <a:lvl1pPr>
              <a:lnSpc>
                <a:spcPct val="130000"/>
              </a:lnSpc>
              <a:defRPr sz="1200"/>
            </a:lvl1pPr>
          </a:lstStyle>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规章制度</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组织文化 </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p:txBody>
      </p:sp>
      <p:sp>
        <p:nvSpPr>
          <p:cNvPr id="62" name="标题 1"/>
          <p:cNvSpPr txBox="1"/>
          <p:nvPr>
            <p:custDataLst>
              <p:tags r:id="rId22"/>
            </p:custDataLst>
          </p:nvPr>
        </p:nvSpPr>
        <p:spPr>
          <a:xfrm>
            <a:off x="5796280" y="4185920"/>
            <a:ext cx="1527175" cy="812800"/>
          </a:xfrm>
          <a:prstGeom prst="rect">
            <a:avLst/>
          </a:prstGeom>
          <a:noFill/>
        </p:spPr>
        <p:txBody>
          <a:bodyPr wrap="square" rtlCol="0">
            <a:normAutofit lnSpcReduction="20000"/>
          </a:bodyPr>
          <a:lstStyle>
            <a:defPPr>
              <a:defRPr lang="zh-CN"/>
            </a:defPPr>
            <a:lvl1pPr>
              <a:lnSpc>
                <a:spcPct val="130000"/>
              </a:lnSpc>
              <a:defRPr sz="1200"/>
            </a:lvl1pPr>
          </a:lstStyle>
          <a:p>
            <a:pPr algn="ctr"/>
            <a:r>
              <a:rPr lang="zh-CN" altLang="en-US" sz="1400" b="1" spc="120">
                <a:solidFill>
                  <a:srgbClr val="FF0000"/>
                </a:solidFill>
                <a:latin typeface="微软雅黑" panose="020B0503020204020204" pitchFamily="34" charset="-122"/>
                <a:ea typeface="微软雅黑" panose="020B0503020204020204" pitchFamily="34" charset="-122"/>
                <a:sym typeface="Arial" panose="020B0604020202090204" pitchFamily="34" charset="0"/>
              </a:rPr>
              <a:t>资源</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工作物理环境</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p:txBody>
      </p:sp>
      <p:sp>
        <p:nvSpPr>
          <p:cNvPr id="63" name="标题 1"/>
          <p:cNvSpPr txBox="1"/>
          <p:nvPr>
            <p:custDataLst>
              <p:tags r:id="rId23"/>
            </p:custDataLst>
          </p:nvPr>
        </p:nvSpPr>
        <p:spPr>
          <a:xfrm>
            <a:off x="7322920" y="4186108"/>
            <a:ext cx="1142296" cy="812530"/>
          </a:xfrm>
          <a:prstGeom prst="rect">
            <a:avLst/>
          </a:prstGeom>
          <a:noFill/>
        </p:spPr>
        <p:txBody>
          <a:bodyPr wrap="square" rtlCol="0">
            <a:normAutofit lnSpcReduction="20000"/>
          </a:bodyPr>
          <a:lstStyle>
            <a:defPPr>
              <a:defRPr lang="zh-CN"/>
            </a:defPPr>
            <a:lvl1pPr>
              <a:lnSpc>
                <a:spcPct val="130000"/>
              </a:lnSpc>
              <a:defRPr sz="1200"/>
            </a:lvl1pPr>
          </a:lstStyle>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员工录用过程</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p:txBody>
      </p:sp>
      <p:sp>
        <p:nvSpPr>
          <p:cNvPr id="64" name="标题 1"/>
          <p:cNvSpPr txBox="1"/>
          <p:nvPr>
            <p:custDataLst>
              <p:tags r:id="rId24"/>
            </p:custDataLst>
          </p:nvPr>
        </p:nvSpPr>
        <p:spPr>
          <a:xfrm>
            <a:off x="8625391" y="4186108"/>
            <a:ext cx="1142296" cy="812530"/>
          </a:xfrm>
          <a:prstGeom prst="rect">
            <a:avLst/>
          </a:prstGeom>
          <a:noFill/>
        </p:spPr>
        <p:txBody>
          <a:bodyPr wrap="square" rtlCol="0">
            <a:normAutofit fontScale="90000" lnSpcReduction="10000"/>
          </a:bodyPr>
          <a:lstStyle>
            <a:defPPr>
              <a:defRPr lang="zh-CN"/>
            </a:defPPr>
            <a:lvl1pPr>
              <a:lnSpc>
                <a:spcPct val="130000"/>
              </a:lnSpc>
              <a:defRPr sz="1200"/>
            </a:lvl1pPr>
          </a:lstStyle>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绩效评估</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a:p>
            <a:pPr algn="ctr"/>
            <a:r>
              <a:rPr lang="zh-CN" altLang="en-US" sz="1400" spc="120">
                <a:latin typeface="微软雅黑" panose="020B0503020204020204" pitchFamily="34" charset="-122"/>
                <a:ea typeface="微软雅黑" panose="020B0503020204020204" pitchFamily="34" charset="-122"/>
                <a:sym typeface="Arial" panose="020B0604020202090204" pitchFamily="34" charset="0"/>
              </a:rPr>
              <a:t>奖惩体系</a:t>
            </a:r>
            <a:endParaRPr lang="zh-CN" altLang="en-US" sz="1400" spc="120">
              <a:latin typeface="微软雅黑" panose="020B0503020204020204" pitchFamily="34" charset="-122"/>
              <a:ea typeface="微软雅黑" panose="020B0503020204020204" pitchFamily="34" charset="-122"/>
              <a:sym typeface="Arial" panose="020B0604020202090204" pitchFamily="34" charset="0"/>
            </a:endParaRPr>
          </a:p>
        </p:txBody>
      </p:sp>
      <p:sp>
        <p:nvSpPr>
          <p:cNvPr id="37" name="矩形 36"/>
          <p:cNvSpPr/>
          <p:nvPr>
            <p:custDataLst>
              <p:tags r:id="rId25"/>
            </p:custDataLst>
          </p:nvPr>
        </p:nvSpPr>
        <p:spPr>
          <a:xfrm>
            <a:off x="4252397" y="1474419"/>
            <a:ext cx="3482737" cy="496388"/>
          </a:xfrm>
          <a:prstGeom prst="rect">
            <a:avLst/>
          </a:prstGeom>
          <a:solidFill>
            <a:sysClr val="window" lastClr="FFFFFF">
              <a:lumMod val="7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r>
              <a:rPr lang="zh-CN" altLang="en-US" sz="2000" b="1" spc="300">
                <a:solidFill>
                  <a:sysClr val="window" lastClr="FFFFFF"/>
                </a:solidFill>
                <a:latin typeface="微软雅黑" panose="020B0503020204020204" pitchFamily="34" charset="-122"/>
                <a:ea typeface="微软雅黑" panose="020B0503020204020204" pitchFamily="34" charset="-122"/>
                <a:sym typeface="Arial" panose="020B0604020202090204" pitchFamily="34" charset="0"/>
              </a:rPr>
              <a:t>外部因素</a:t>
            </a:r>
            <a:endParaRPr lang="zh-CN" altLang="en-US" sz="2000" b="1" spc="300">
              <a:solidFill>
                <a:sysClr val="window" lastClr="FFFFFF"/>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23" name="标题 2"/>
          <p:cNvSpPr>
            <a:spLocks noGrp="1" noChangeArrowheads="1"/>
          </p:cNvSpPr>
          <p:nvPr/>
        </p:nvSpPr>
        <p:spPr bwMode="auto">
          <a:xfrm>
            <a:off x="892175" y="320675"/>
            <a:ext cx="10972800" cy="544830"/>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3.2.1 群体外部环境</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4" name="文本框 23"/>
          <p:cNvSpPr txBox="1"/>
          <p:nvPr/>
        </p:nvSpPr>
        <p:spPr>
          <a:xfrm>
            <a:off x="1905" y="-6350"/>
            <a:ext cx="2682240" cy="245110"/>
          </a:xfrm>
          <a:prstGeom prst="rect">
            <a:avLst/>
          </a:prstGeom>
          <a:noFill/>
        </p:spPr>
        <p:txBody>
          <a:bodyPr wrap="square" rtlCol="0" anchor="t">
            <a:spAutoFit/>
          </a:bodyPr>
          <a:p>
            <a:pPr lvl="0" algn="l"/>
            <a:r>
              <a:rPr lang="zh-CN" altLang="en-US" sz="1000">
                <a:solidFill>
                  <a:schemeClr val="bg1">
                    <a:lumMod val="95000"/>
                  </a:schemeClr>
                </a:solidFill>
                <a:sym typeface="+mn-ea"/>
              </a:rPr>
              <a:t>3.2.1一、群体外部环境</a:t>
            </a:r>
            <a:endParaRPr lang="zh-CN" altLang="en-US" sz="1000">
              <a:solidFill>
                <a:schemeClr val="bg1">
                  <a:lumMod val="95000"/>
                </a:schemeClr>
              </a:solidFill>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mn-ea"/>
              </a:rPr>
              <a:t>头脑风暴法</a:t>
            </a:r>
            <a:r>
              <a:rPr lang="zh-CN" altLang="en-US" sz="2400" dirty="0">
                <a:latin typeface="楷体-简" panose="02010600040101010101" charset="-122"/>
                <a:ea typeface="楷体-简" panose="02010600040101010101" charset="-122"/>
              </a:rPr>
              <a:t>【</a:t>
            </a:r>
            <a:r>
              <a:rPr lang="zh-CN" altLang="en-US" sz="2400" dirty="0">
                <a:solidFill>
                  <a:srgbClr val="FF0000"/>
                </a:solidFill>
                <a:latin typeface="楷体-简" panose="02010600040101010101" charset="-122"/>
                <a:ea typeface="楷体-简" panose="02010600040101010101" charset="-122"/>
                <a:sym typeface="+mn-ea"/>
              </a:rPr>
              <a:t>选择</a:t>
            </a:r>
            <a:r>
              <a:rPr lang="zh-CN" altLang="en-US" sz="2400" dirty="0">
                <a:latin typeface="楷体-简" panose="02010600040101010101" charset="-122"/>
                <a:ea typeface="楷体-简" panose="02010600040101010101" charset="-122"/>
              </a:rPr>
              <a:t>】</a:t>
            </a:r>
            <a:r>
              <a:rPr lang="en-US" altLang="zh-CN" sz="2400" dirty="0">
                <a:solidFill>
                  <a:srgbClr val="FF0000"/>
                </a:solidFill>
                <a:latin typeface="楷体-简" panose="02010600040101010101" charset="-122"/>
                <a:ea typeface="楷体-简" panose="02010600040101010101" charset="-122"/>
                <a:sym typeface="+mn-ea"/>
              </a:rPr>
              <a:t>★★★★</a:t>
            </a:r>
            <a:endParaRPr lang="zh-CN" altLang="en-US" sz="2400" dirty="0">
              <a:latin typeface="楷体-简" panose="02010600040101010101" charset="-122"/>
              <a:ea typeface="楷体-简" panose="02010600040101010101" charset="-122"/>
            </a:endParaRPr>
          </a:p>
        </p:txBody>
      </p:sp>
      <p:sp>
        <p:nvSpPr>
          <p:cNvPr id="96259" name="文本框 3"/>
          <p:cNvSpPr txBox="1"/>
          <p:nvPr/>
        </p:nvSpPr>
        <p:spPr>
          <a:xfrm>
            <a:off x="1557655" y="2309495"/>
            <a:ext cx="9184005" cy="1198880"/>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是一种通过小型会议的组织形式，诱发集体智慧，</a:t>
            </a:r>
            <a:r>
              <a:rPr lang="zh-CN" altLang="en-US" sz="2400" b="1" u="sng" dirty="0">
                <a:solidFill>
                  <a:srgbClr val="262626"/>
                </a:solidFill>
                <a:latin typeface="华文楷体" panose="02010600040101010101" pitchFamily="2" charset="-122"/>
                <a:ea typeface="华文楷体" panose="02010600040101010101" pitchFamily="2" charset="-122"/>
                <a:sym typeface="+mn-ea"/>
              </a:rPr>
              <a:t>相互启发灵感</a:t>
            </a:r>
            <a:r>
              <a:rPr lang="zh-CN" altLang="en-US" sz="2400" dirty="0">
                <a:solidFill>
                  <a:srgbClr val="262626"/>
                </a:solidFill>
                <a:latin typeface="华文楷体" panose="02010600040101010101" pitchFamily="2" charset="-122"/>
                <a:ea typeface="华文楷体" panose="02010600040101010101" pitchFamily="2" charset="-122"/>
                <a:sym typeface="+mn-ea"/>
              </a:rPr>
              <a:t>，最终</a:t>
            </a:r>
            <a:r>
              <a:rPr lang="zh-CN" altLang="en-US" sz="2400" b="1" u="sng" dirty="0">
                <a:solidFill>
                  <a:srgbClr val="262626"/>
                </a:solidFill>
                <a:latin typeface="华文楷体" panose="02010600040101010101" pitchFamily="2" charset="-122"/>
                <a:ea typeface="华文楷体" panose="02010600040101010101" pitchFamily="2" charset="-122"/>
                <a:sym typeface="+mn-ea"/>
              </a:rPr>
              <a:t>产生创造性思维</a:t>
            </a:r>
            <a:r>
              <a:rPr lang="zh-CN" altLang="en-US" sz="2400" dirty="0">
                <a:solidFill>
                  <a:srgbClr val="262626"/>
                </a:solidFill>
                <a:latin typeface="华文楷体" panose="02010600040101010101" pitchFamily="2" charset="-122"/>
                <a:ea typeface="华文楷体" panose="02010600040101010101" pitchFamily="2" charset="-122"/>
                <a:sym typeface="+mn-ea"/>
              </a:rPr>
              <a:t>的程序法。</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mn-ea"/>
              </a:rPr>
              <a:t>头脑风暴法</a:t>
            </a:r>
            <a:r>
              <a:rPr lang="zh-CN" altLang="en-US" sz="2400" dirty="0">
                <a:latin typeface="楷体-简" panose="02010600040101010101" charset="-122"/>
                <a:ea typeface="楷体-简" panose="02010600040101010101" charset="-122"/>
              </a:rPr>
              <a:t>【</a:t>
            </a:r>
            <a:r>
              <a:rPr lang="zh-CN" altLang="en-US" sz="2400" dirty="0">
                <a:solidFill>
                  <a:srgbClr val="FF0000"/>
                </a:solidFill>
                <a:latin typeface="楷体-简" panose="02010600040101010101" charset="-122"/>
                <a:ea typeface="楷体-简" panose="02010600040101010101" charset="-122"/>
                <a:sym typeface="+mn-ea"/>
              </a:rPr>
              <a:t>选择</a:t>
            </a:r>
            <a:r>
              <a:rPr lang="zh-CN" altLang="en-US" sz="2400" dirty="0">
                <a:latin typeface="楷体-简" panose="02010600040101010101" charset="-122"/>
                <a:ea typeface="楷体-简" panose="02010600040101010101" charset="-122"/>
              </a:rPr>
              <a:t>】</a:t>
            </a:r>
            <a:r>
              <a:rPr lang="en-US" altLang="zh-CN" sz="2400" dirty="0">
                <a:solidFill>
                  <a:srgbClr val="FF0000"/>
                </a:solidFill>
                <a:latin typeface="楷体-简" panose="02010600040101010101" charset="-122"/>
                <a:ea typeface="楷体-简" panose="02010600040101010101" charset="-122"/>
                <a:sym typeface="+mn-ea"/>
              </a:rPr>
              <a:t>★★★★</a:t>
            </a:r>
            <a:endParaRPr lang="zh-CN" altLang="en-US" sz="2400" dirty="0">
              <a:latin typeface="楷体-简" panose="02010600040101010101" charset="-122"/>
              <a:ea typeface="楷体-简" panose="02010600040101010101" charset="-122"/>
            </a:endParaRPr>
          </a:p>
        </p:txBody>
      </p:sp>
      <p:sp>
        <p:nvSpPr>
          <p:cNvPr id="96259" name="文本框 3"/>
          <p:cNvSpPr txBox="1"/>
          <p:nvPr/>
        </p:nvSpPr>
        <p:spPr>
          <a:xfrm>
            <a:off x="1557655" y="2309495"/>
            <a:ext cx="9184005" cy="1198880"/>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是一种通过小型会议的组织形式，诱发集体智慧，</a:t>
            </a:r>
            <a:r>
              <a:rPr lang="zh-CN" altLang="en-US" sz="2400" b="1" u="sng" dirty="0">
                <a:solidFill>
                  <a:srgbClr val="262626"/>
                </a:solidFill>
                <a:latin typeface="华文楷体" panose="02010600040101010101" pitchFamily="2" charset="-122"/>
                <a:ea typeface="华文楷体" panose="02010600040101010101" pitchFamily="2" charset="-122"/>
                <a:sym typeface="+mn-ea"/>
              </a:rPr>
              <a:t>相互启发灵感</a:t>
            </a:r>
            <a:r>
              <a:rPr lang="zh-CN" altLang="en-US" sz="2400" dirty="0">
                <a:solidFill>
                  <a:srgbClr val="262626"/>
                </a:solidFill>
                <a:latin typeface="华文楷体" panose="02010600040101010101" pitchFamily="2" charset="-122"/>
                <a:ea typeface="华文楷体" panose="02010600040101010101" pitchFamily="2" charset="-122"/>
                <a:sym typeface="+mn-ea"/>
              </a:rPr>
              <a:t>，最终</a:t>
            </a:r>
            <a:r>
              <a:rPr lang="zh-CN" altLang="en-US" sz="2400" b="1" u="sng" dirty="0">
                <a:solidFill>
                  <a:srgbClr val="262626"/>
                </a:solidFill>
                <a:latin typeface="华文楷体" panose="02010600040101010101" pitchFamily="2" charset="-122"/>
                <a:ea typeface="华文楷体" panose="02010600040101010101" pitchFamily="2" charset="-122"/>
                <a:sym typeface="+mn-ea"/>
              </a:rPr>
              <a:t>产生创造性思维</a:t>
            </a:r>
            <a:r>
              <a:rPr lang="zh-CN" altLang="en-US" sz="2400" dirty="0">
                <a:solidFill>
                  <a:srgbClr val="262626"/>
                </a:solidFill>
                <a:latin typeface="华文楷体" panose="02010600040101010101" pitchFamily="2" charset="-122"/>
                <a:ea typeface="华文楷体" panose="02010600040101010101" pitchFamily="2" charset="-122"/>
                <a:sym typeface="+mn-ea"/>
              </a:rPr>
              <a:t>的程序法。</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97285" name="文本框 9"/>
          <p:cNvSpPr txBox="1"/>
          <p:nvPr/>
        </p:nvSpPr>
        <p:spPr>
          <a:xfrm>
            <a:off x="5771833" y="4255135"/>
            <a:ext cx="1964055" cy="521970"/>
          </a:xfrm>
          <a:prstGeom prst="rect">
            <a:avLst/>
          </a:prstGeom>
          <a:noFill/>
          <a:ln w="9525">
            <a:noFill/>
          </a:ln>
        </p:spPr>
        <p:txBody>
          <a:bodyPr wrap="none" anchor="t">
            <a:spAutoFit/>
          </a:bodyPr>
          <a:p>
            <a:pPr indent="0" defTabSz="914400"/>
            <a:r>
              <a:rPr lang="en-US" altLang="zh-CN" sz="2800" b="1">
                <a:solidFill>
                  <a:srgbClr val="262626"/>
                </a:solidFill>
                <a:latin typeface="微软雅黑" panose="020B0503020204020204" pitchFamily="34" charset="-122"/>
                <a:ea typeface="微软雅黑" panose="020B0503020204020204" pitchFamily="34" charset="-122"/>
                <a:sym typeface="宋体" pitchFamily="2" charset="-122"/>
              </a:rPr>
              <a:t>“</a:t>
            </a:r>
            <a:r>
              <a:rPr lang="zh-CN" altLang="en-US" sz="2800" b="1">
                <a:solidFill>
                  <a:srgbClr val="FF0000"/>
                </a:solidFill>
                <a:latin typeface="微软雅黑" panose="020B0503020204020204" pitchFamily="34" charset="-122"/>
                <a:ea typeface="微软雅黑" panose="020B0503020204020204" pitchFamily="34" charset="-122"/>
                <a:sym typeface="宋体" pitchFamily="2" charset="-122"/>
              </a:rPr>
              <a:t>面对面</a:t>
            </a:r>
            <a:r>
              <a:rPr lang="en-US" altLang="zh-CN" sz="2800" b="1">
                <a:solidFill>
                  <a:srgbClr val="262626"/>
                </a:solidFill>
                <a:latin typeface="微软雅黑" panose="020B0503020204020204" pitchFamily="34" charset="-122"/>
                <a:ea typeface="微软雅黑" panose="020B0503020204020204" pitchFamily="34" charset="-122"/>
                <a:sym typeface="宋体" pitchFamily="2" charset="-122"/>
              </a:rPr>
              <a:t>”</a:t>
            </a:r>
            <a:endParaRPr lang="en-US" altLang="zh-CN" sz="2800" b="1">
              <a:solidFill>
                <a:srgbClr val="262626"/>
              </a:solidFill>
              <a:latin typeface="微软雅黑" panose="020B0503020204020204" pitchFamily="34" charset="-122"/>
              <a:ea typeface="微软雅黑" panose="020B0503020204020204" pitchFamily="34" charset="-122"/>
              <a:sym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mn-ea"/>
              </a:rPr>
              <a:t>头脑风暴法</a:t>
            </a:r>
            <a:r>
              <a:rPr lang="zh-CN" altLang="en-US" sz="2400" dirty="0">
                <a:latin typeface="楷体-简" panose="02010600040101010101" charset="-122"/>
                <a:ea typeface="楷体-简" panose="02010600040101010101" charset="-122"/>
              </a:rPr>
              <a:t>【</a:t>
            </a:r>
            <a:r>
              <a:rPr lang="zh-CN" altLang="en-US" sz="2400" dirty="0">
                <a:solidFill>
                  <a:srgbClr val="FF0000"/>
                </a:solidFill>
                <a:latin typeface="楷体-简" panose="02010600040101010101" charset="-122"/>
                <a:ea typeface="楷体-简" panose="02010600040101010101" charset="-122"/>
                <a:sym typeface="+mn-ea"/>
              </a:rPr>
              <a:t>选择</a:t>
            </a:r>
            <a:r>
              <a:rPr lang="zh-CN" altLang="en-US" sz="2400" dirty="0">
                <a:latin typeface="楷体-简" panose="02010600040101010101" charset="-122"/>
                <a:ea typeface="楷体-简" panose="02010600040101010101" charset="-122"/>
              </a:rPr>
              <a:t>】</a:t>
            </a:r>
            <a:r>
              <a:rPr lang="en-US" altLang="zh-CN" sz="2400" dirty="0">
                <a:solidFill>
                  <a:srgbClr val="FF0000"/>
                </a:solidFill>
                <a:latin typeface="楷体-简" panose="02010600040101010101" charset="-122"/>
                <a:ea typeface="楷体-简" panose="02010600040101010101" charset="-122"/>
                <a:sym typeface="+mn-ea"/>
              </a:rPr>
              <a:t>★★★★</a:t>
            </a:r>
            <a:endParaRPr lang="zh-CN" altLang="en-US" sz="2400" dirty="0">
              <a:latin typeface="楷体-简" panose="02010600040101010101" charset="-122"/>
              <a:ea typeface="楷体-简" panose="02010600040101010101" charset="-122"/>
            </a:endParaRPr>
          </a:p>
        </p:txBody>
      </p:sp>
      <p:sp>
        <p:nvSpPr>
          <p:cNvPr id="96259" name="文本框 3"/>
          <p:cNvSpPr txBox="1"/>
          <p:nvPr/>
        </p:nvSpPr>
        <p:spPr>
          <a:xfrm>
            <a:off x="1036320" y="1550035"/>
            <a:ext cx="10828655" cy="4892675"/>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mj-lt"/>
              <a:buNone/>
            </a:pPr>
            <a:r>
              <a:rPr lang="zh-CN" altLang="en-US" sz="2400" b="1" dirty="0">
                <a:solidFill>
                  <a:srgbClr val="262626"/>
                </a:solidFill>
                <a:latin typeface="华文楷体" panose="02010600040101010101" pitchFamily="2" charset="-122"/>
                <a:ea typeface="华文楷体" panose="02010600040101010101" pitchFamily="2" charset="-122"/>
                <a:sym typeface="+mn-ea"/>
              </a:rPr>
              <a:t>优点:</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1）可以帮助</a:t>
            </a:r>
            <a:r>
              <a:rPr lang="zh-CN" altLang="en-US" sz="2000" b="1" u="sng" dirty="0">
                <a:solidFill>
                  <a:srgbClr val="262626"/>
                </a:solidFill>
                <a:latin typeface="华文楷体" panose="02010600040101010101" pitchFamily="2" charset="-122"/>
                <a:ea typeface="华文楷体" panose="02010600040101010101" pitchFamily="2" charset="-122"/>
                <a:sym typeface="+mn-ea"/>
              </a:rPr>
              <a:t>群体</a:t>
            </a:r>
            <a:r>
              <a:rPr lang="zh-CN" altLang="en-US" sz="2000" dirty="0">
                <a:solidFill>
                  <a:srgbClr val="262626"/>
                </a:solidFill>
                <a:latin typeface="华文楷体" panose="02010600040101010101" pitchFamily="2" charset="-122"/>
                <a:ea typeface="华文楷体" panose="02010600040101010101" pitchFamily="2" charset="-122"/>
                <a:sym typeface="+mn-ea"/>
              </a:rPr>
              <a:t>解决在工作中遇到的</a:t>
            </a:r>
            <a:r>
              <a:rPr lang="zh-CN" altLang="en-US" sz="2000" b="1" u="sng" dirty="0">
                <a:solidFill>
                  <a:srgbClr val="262626"/>
                </a:solidFill>
                <a:latin typeface="华文楷体" panose="02010600040101010101" pitchFamily="2" charset="-122"/>
                <a:ea typeface="华文楷体" panose="02010600040101010101" pitchFamily="2" charset="-122"/>
                <a:sym typeface="+mn-ea"/>
              </a:rPr>
              <a:t>实际困难</a:t>
            </a:r>
            <a:r>
              <a:rPr lang="zh-CN" altLang="en-US" sz="2000" dirty="0">
                <a:solidFill>
                  <a:srgbClr val="262626"/>
                </a:solidFill>
                <a:latin typeface="华文楷体" panose="02010600040101010101" pitchFamily="2" charset="-122"/>
                <a:ea typeface="华文楷体" panose="02010600040101010101" pitchFamily="2" charset="-122"/>
                <a:sym typeface="+mn-ea"/>
              </a:rPr>
              <a:t>。</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2）群体成员的</a:t>
            </a:r>
            <a:r>
              <a:rPr lang="zh-CN" altLang="en-US" sz="2000" b="1" u="sng" dirty="0">
                <a:solidFill>
                  <a:srgbClr val="262626"/>
                </a:solidFill>
                <a:latin typeface="华文楷体" panose="02010600040101010101" pitchFamily="2" charset="-122"/>
                <a:ea typeface="华文楷体" panose="02010600040101010101" pitchFamily="2" charset="-122"/>
                <a:sym typeface="+mn-ea"/>
              </a:rPr>
              <a:t>参与性强</a:t>
            </a:r>
            <a:r>
              <a:rPr lang="zh-CN" altLang="en-US" sz="2000" dirty="0">
                <a:solidFill>
                  <a:srgbClr val="262626"/>
                </a:solidFill>
                <a:latin typeface="华文楷体" panose="02010600040101010101" pitchFamily="2" charset="-122"/>
                <a:ea typeface="华文楷体" panose="02010600040101010101" pitchFamily="2" charset="-122"/>
                <a:sym typeface="+mn-ea"/>
              </a:rPr>
              <a:t>。</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3）有利于</a:t>
            </a:r>
            <a:r>
              <a:rPr lang="zh-CN" altLang="en-US" sz="2000" b="1" u="sng" dirty="0">
                <a:solidFill>
                  <a:srgbClr val="262626"/>
                </a:solidFill>
                <a:latin typeface="华文楷体" panose="02010600040101010101" pitchFamily="2" charset="-122"/>
                <a:ea typeface="华文楷体" panose="02010600040101010101" pitchFamily="2" charset="-122"/>
                <a:sym typeface="+mn-ea"/>
              </a:rPr>
              <a:t>加深</a:t>
            </a:r>
            <a:r>
              <a:rPr lang="zh-CN" altLang="en-US" sz="2000" dirty="0">
                <a:solidFill>
                  <a:srgbClr val="262626"/>
                </a:solidFill>
                <a:latin typeface="华文楷体" panose="02010600040101010101" pitchFamily="2" charset="-122"/>
                <a:ea typeface="华文楷体" panose="02010600040101010101" pitchFamily="2" charset="-122"/>
                <a:sym typeface="+mn-ea"/>
              </a:rPr>
              <a:t>成员对问题</a:t>
            </a:r>
            <a:r>
              <a:rPr lang="zh-CN" altLang="en-US" sz="2000" b="1" u="sng" dirty="0">
                <a:solidFill>
                  <a:srgbClr val="262626"/>
                </a:solidFill>
                <a:latin typeface="华文楷体" panose="02010600040101010101" pitchFamily="2" charset="-122"/>
                <a:ea typeface="华文楷体" panose="02010600040101010101" pitchFamily="2" charset="-122"/>
                <a:sym typeface="+mn-ea"/>
              </a:rPr>
              <a:t>理解的程度</a:t>
            </a:r>
            <a:r>
              <a:rPr lang="zh-CN" altLang="en-US" sz="2000" dirty="0">
                <a:solidFill>
                  <a:srgbClr val="262626"/>
                </a:solidFill>
                <a:latin typeface="华文楷体" panose="02010600040101010101" pitchFamily="2" charset="-122"/>
                <a:ea typeface="华文楷体" panose="02010600040101010101" pitchFamily="2" charset="-122"/>
                <a:sym typeface="+mn-ea"/>
              </a:rPr>
              <a:t>。</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4）集中了集体的智慧，达到了</a:t>
            </a:r>
            <a:r>
              <a:rPr lang="zh-CN" altLang="en-US" sz="2000" b="1" u="sng" dirty="0">
                <a:solidFill>
                  <a:srgbClr val="262626"/>
                </a:solidFill>
                <a:latin typeface="华文楷体" panose="02010600040101010101" pitchFamily="2" charset="-122"/>
                <a:ea typeface="华文楷体" panose="02010600040101010101" pitchFamily="2" charset="-122"/>
                <a:sym typeface="+mn-ea"/>
              </a:rPr>
              <a:t>相互启发</a:t>
            </a:r>
            <a:r>
              <a:rPr lang="zh-CN" altLang="en-US" sz="2000" dirty="0">
                <a:solidFill>
                  <a:srgbClr val="262626"/>
                </a:solidFill>
                <a:latin typeface="华文楷体" panose="02010600040101010101" pitchFamily="2" charset="-122"/>
                <a:ea typeface="华文楷体" panose="02010600040101010101" pitchFamily="2" charset="-122"/>
                <a:sym typeface="+mn-ea"/>
              </a:rPr>
              <a:t>的目的。</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400" b="1" dirty="0">
                <a:solidFill>
                  <a:srgbClr val="262626"/>
                </a:solidFill>
                <a:latin typeface="华文楷体" panose="02010600040101010101" pitchFamily="2" charset="-122"/>
                <a:ea typeface="华文楷体" panose="02010600040101010101" pitchFamily="2" charset="-122"/>
                <a:sym typeface="+mn-ea"/>
              </a:rPr>
              <a:t>缺点：</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1）</a:t>
            </a:r>
            <a:r>
              <a:rPr lang="zh-CN" altLang="en-US" sz="2000" b="1" u="sng" dirty="0">
                <a:solidFill>
                  <a:srgbClr val="262626"/>
                </a:solidFill>
                <a:latin typeface="华文楷体" panose="02010600040101010101" pitchFamily="2" charset="-122"/>
                <a:ea typeface="华文楷体" panose="02010600040101010101" pitchFamily="2" charset="-122"/>
                <a:sym typeface="+mn-ea"/>
              </a:rPr>
              <a:t>对主持者的要求高</a:t>
            </a:r>
            <a:r>
              <a:rPr lang="zh-CN" altLang="en-US" sz="2000" dirty="0">
                <a:solidFill>
                  <a:srgbClr val="262626"/>
                </a:solidFill>
                <a:latin typeface="华文楷体" panose="02010600040101010101" pitchFamily="2" charset="-122"/>
                <a:ea typeface="华文楷体" panose="02010600040101010101" pitchFamily="2" charset="-122"/>
                <a:sym typeface="+mn-ea"/>
              </a:rPr>
              <a:t>，主持者如果不善于引导讨论，可能会使讨论漫无边际。</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2）</a:t>
            </a:r>
            <a:r>
              <a:rPr lang="zh-CN" altLang="en-US" sz="2000" b="1" u="sng" dirty="0">
                <a:solidFill>
                  <a:srgbClr val="262626"/>
                </a:solidFill>
                <a:latin typeface="华文楷体" panose="02010600040101010101" pitchFamily="2" charset="-122"/>
                <a:ea typeface="华文楷体" panose="02010600040101010101" pitchFamily="2" charset="-122"/>
                <a:sym typeface="+mn-ea"/>
              </a:rPr>
              <a:t>主持者</a:t>
            </a:r>
            <a:r>
              <a:rPr lang="zh-CN" altLang="en-US" sz="2000" dirty="0">
                <a:solidFill>
                  <a:srgbClr val="262626"/>
                </a:solidFill>
                <a:latin typeface="华文楷体" panose="02010600040101010101" pitchFamily="2" charset="-122"/>
                <a:ea typeface="华文楷体" panose="02010600040101010101" pitchFamily="2" charset="-122"/>
                <a:sym typeface="+mn-ea"/>
              </a:rPr>
              <a:t>主要扮演引导者的角色，</a:t>
            </a:r>
            <a:r>
              <a:rPr lang="zh-CN" altLang="en-US" sz="2000" b="1" u="sng" dirty="0">
                <a:solidFill>
                  <a:srgbClr val="262626"/>
                </a:solidFill>
                <a:latin typeface="华文楷体" panose="02010600040101010101" pitchFamily="2" charset="-122"/>
                <a:ea typeface="华文楷体" panose="02010600040101010101" pitchFamily="2" charset="-122"/>
                <a:sym typeface="+mn-ea"/>
              </a:rPr>
              <a:t>参与讨论的机会较少</a:t>
            </a:r>
            <a:r>
              <a:rPr lang="zh-CN" altLang="en-US" sz="2000" dirty="0">
                <a:solidFill>
                  <a:srgbClr val="262626"/>
                </a:solidFill>
                <a:latin typeface="华文楷体" panose="02010600040101010101" pitchFamily="2" charset="-122"/>
                <a:ea typeface="华文楷体" panose="02010600040101010101" pitchFamily="2" charset="-122"/>
                <a:sym typeface="+mn-ea"/>
              </a:rPr>
              <a:t>。</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3）讨论的问题能否得到解决受参与讨论者水平的限制。</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4）不是所有的问题都适合用来讨论</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宋体" pitchFamily="2" charset="-122"/>
              </a:rPr>
              <a:t>德尔菲法</a:t>
            </a:r>
            <a:r>
              <a:rPr lang="zh-CN" altLang="en-US" sz="2400" dirty="0"/>
              <a:t>【</a:t>
            </a:r>
            <a:r>
              <a:rPr lang="zh-CN" altLang="en-US" sz="2400" dirty="0">
                <a:solidFill>
                  <a:srgbClr val="FF0000"/>
                </a:solidFill>
                <a:sym typeface="宋体" pitchFamily="2" charset="-122"/>
              </a:rPr>
              <a:t>选择</a:t>
            </a:r>
            <a:r>
              <a:rPr lang="zh-CN" altLang="en-US" sz="2400" dirty="0"/>
              <a:t>】</a:t>
            </a:r>
            <a:r>
              <a:rPr lang="en-US" altLang="zh-CN" sz="2400" dirty="0">
                <a:solidFill>
                  <a:srgbClr val="FF0000"/>
                </a:solidFill>
                <a:sym typeface="宋体" pitchFamily="2" charset="-122"/>
              </a:rPr>
              <a:t>★★★★</a:t>
            </a:r>
            <a:endParaRPr lang="zh-CN" altLang="en-US" sz="2400" dirty="0"/>
          </a:p>
        </p:txBody>
      </p:sp>
      <p:sp>
        <p:nvSpPr>
          <p:cNvPr id="98308" name="文本框 7"/>
          <p:cNvSpPr txBox="1"/>
          <p:nvPr/>
        </p:nvSpPr>
        <p:spPr>
          <a:xfrm>
            <a:off x="892175" y="2014855"/>
            <a:ext cx="10668000" cy="2399665"/>
          </a:xfrm>
          <a:prstGeom prst="rect">
            <a:avLst/>
          </a:prstGeom>
          <a:noFill/>
          <a:ln w="9525" cap="flat" cmpd="sng">
            <a:noFill/>
            <a:prstDash val="solid"/>
            <a:round/>
            <a:headEnd type="none" w="med" len="med"/>
            <a:tailEnd type="none" w="med" len="med"/>
          </a:ln>
        </p:spPr>
        <p:txBody>
          <a:bodyPr wrap="square" anchor="t">
            <a:spAutoFit/>
          </a:bodyPr>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①把委托方提出的咨询内容写成若干条含义十分明确的问题，</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分发给不同的专家</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②专家们在</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背靠背、互不通气</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的情况下阐述个人对问题的看法，作出书面的回答，送交组织。</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③把收回的专家意见进行</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定量的统计归纳</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a:t>
            </a:r>
            <a:endParaRPr lang="zh-CN" altLang="en-US" sz="2000">
              <a:solidFill>
                <a:srgbClr val="262626"/>
              </a:solidFill>
              <a:latin typeface="华文楷体" panose="02010600040101010101" pitchFamily="2" charset="-122"/>
              <a:ea typeface="华文楷体" panose="02010600040101010101"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将统计归纳的</a:t>
            </a:r>
            <a:r>
              <a:rPr lang="zh-CN" altLang="en-US" sz="2000" b="1">
                <a:solidFill>
                  <a:srgbClr val="262626"/>
                </a:solidFill>
                <a:latin typeface="华文楷体" panose="02010600040101010101" pitchFamily="2" charset="-122"/>
                <a:ea typeface="华文楷体" panose="02010600040101010101" pitchFamily="2" charset="-122"/>
                <a:sym typeface="宋体" pitchFamily="2" charset="-122"/>
              </a:rPr>
              <a:t>结果反馈给专家们</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，每位</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专家根据结果修订自己的意见</a:t>
            </a:r>
            <a:r>
              <a:rPr lang="zh-CN" altLang="en-US" sz="2000">
                <a:solidFill>
                  <a:srgbClr val="FF0000"/>
                </a:solidFill>
                <a:latin typeface="华文楷体" panose="02010600040101010101" pitchFamily="2" charset="-122"/>
                <a:ea typeface="华文楷体" panose="02010600040101010101" pitchFamily="2" charset="-122"/>
                <a:sym typeface="宋体" pitchFamily="2" charset="-122"/>
              </a:rPr>
              <a:t>，</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再送交给组织者</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。如此经过三四轮的反馈过程。</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宋体" pitchFamily="2" charset="-122"/>
              </a:rPr>
              <a:t>德尔菲法</a:t>
            </a:r>
            <a:r>
              <a:rPr lang="zh-CN" altLang="en-US" sz="2400" dirty="0"/>
              <a:t>【</a:t>
            </a:r>
            <a:r>
              <a:rPr lang="zh-CN" altLang="en-US" sz="2400" dirty="0">
                <a:solidFill>
                  <a:srgbClr val="FF0000"/>
                </a:solidFill>
                <a:sym typeface="宋体" pitchFamily="2" charset="-122"/>
              </a:rPr>
              <a:t>选择</a:t>
            </a:r>
            <a:r>
              <a:rPr lang="zh-CN" altLang="en-US" sz="2400" dirty="0"/>
              <a:t>】</a:t>
            </a:r>
            <a:r>
              <a:rPr lang="en-US" altLang="zh-CN" sz="2400" dirty="0">
                <a:solidFill>
                  <a:srgbClr val="FF0000"/>
                </a:solidFill>
                <a:sym typeface="宋体" pitchFamily="2" charset="-122"/>
              </a:rPr>
              <a:t>★★★★</a:t>
            </a:r>
            <a:endParaRPr lang="zh-CN" altLang="en-US" sz="2400" dirty="0"/>
          </a:p>
        </p:txBody>
      </p:sp>
      <p:sp>
        <p:nvSpPr>
          <p:cNvPr id="98308" name="文本框 7"/>
          <p:cNvSpPr txBox="1"/>
          <p:nvPr/>
        </p:nvSpPr>
        <p:spPr>
          <a:xfrm>
            <a:off x="892175" y="2014855"/>
            <a:ext cx="10668000" cy="2399665"/>
          </a:xfrm>
          <a:prstGeom prst="rect">
            <a:avLst/>
          </a:prstGeom>
          <a:noFill/>
          <a:ln w="9525" cap="flat" cmpd="sng">
            <a:noFill/>
            <a:prstDash val="solid"/>
            <a:round/>
            <a:headEnd type="none" w="med" len="med"/>
            <a:tailEnd type="none" w="med" len="med"/>
          </a:ln>
        </p:spPr>
        <p:txBody>
          <a:bodyPr wrap="square" anchor="t">
            <a:spAutoFit/>
          </a:bodyPr>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①把委托方提出的咨询内容写成若干条含义十分明确的问题，</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分发给不同的专家</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②专家们在</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背靠背、互不通气</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的情况下阐述个人对问题的看法，作出书面的回答，送交组织。</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③把收回的专家意见进行</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定量的统计归纳</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a:t>
            </a:r>
            <a:endParaRPr lang="zh-CN" altLang="en-US" sz="2000">
              <a:solidFill>
                <a:srgbClr val="262626"/>
              </a:solidFill>
              <a:latin typeface="华文楷体" panose="02010600040101010101" pitchFamily="2" charset="-122"/>
              <a:ea typeface="华文楷体" panose="02010600040101010101" pitchFamily="2" charset="-122"/>
            </a:endParaRPr>
          </a:p>
          <a:p>
            <a:pPr indent="0" defTabSz="914400">
              <a:lnSpc>
                <a:spcPct val="150000"/>
              </a:lnSpc>
            </a:pP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将统计归纳的</a:t>
            </a:r>
            <a:r>
              <a:rPr lang="zh-CN" altLang="en-US" sz="2000" b="1">
                <a:solidFill>
                  <a:srgbClr val="262626"/>
                </a:solidFill>
                <a:latin typeface="华文楷体" panose="02010600040101010101" pitchFamily="2" charset="-122"/>
                <a:ea typeface="华文楷体" panose="02010600040101010101" pitchFamily="2" charset="-122"/>
                <a:sym typeface="宋体" pitchFamily="2" charset="-122"/>
              </a:rPr>
              <a:t>结果反馈给专家们</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，每位</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专家根据结果修订自己的意见</a:t>
            </a:r>
            <a:r>
              <a:rPr lang="zh-CN" altLang="en-US" sz="2000">
                <a:solidFill>
                  <a:srgbClr val="FF0000"/>
                </a:solidFill>
                <a:latin typeface="华文楷体" panose="02010600040101010101" pitchFamily="2" charset="-122"/>
                <a:ea typeface="华文楷体" panose="02010600040101010101" pitchFamily="2" charset="-122"/>
                <a:sym typeface="宋体" pitchFamily="2" charset="-122"/>
              </a:rPr>
              <a:t>，</a:t>
            </a:r>
            <a:r>
              <a:rPr lang="zh-CN" altLang="en-US" sz="2000" b="1">
                <a:solidFill>
                  <a:srgbClr val="FF0000"/>
                </a:solidFill>
                <a:latin typeface="华文楷体" panose="02010600040101010101" pitchFamily="2" charset="-122"/>
                <a:ea typeface="华文楷体" panose="02010600040101010101" pitchFamily="2" charset="-122"/>
                <a:sym typeface="宋体" pitchFamily="2" charset="-122"/>
              </a:rPr>
              <a:t>再送交给组织者</a:t>
            </a:r>
            <a:r>
              <a:rPr lang="zh-CN" altLang="en-US" sz="2000">
                <a:solidFill>
                  <a:srgbClr val="262626"/>
                </a:solidFill>
                <a:latin typeface="华文楷体" panose="02010600040101010101" pitchFamily="2" charset="-122"/>
                <a:ea typeface="华文楷体" panose="02010600040101010101" pitchFamily="2" charset="-122"/>
                <a:sym typeface="宋体" pitchFamily="2" charset="-122"/>
              </a:rPr>
              <a:t>。如此经过三四轮的反馈过程。</a:t>
            </a:r>
            <a:endParaRPr lang="zh-CN" altLang="en-US" sz="2000">
              <a:solidFill>
                <a:srgbClr val="262626"/>
              </a:solidFill>
              <a:latin typeface="华文楷体" panose="02010600040101010101" pitchFamily="2" charset="-122"/>
              <a:ea typeface="华文楷体" panose="02010600040101010101" pitchFamily="2" charset="-122"/>
              <a:sym typeface="宋体" pitchFamily="2" charset="-122"/>
            </a:endParaRPr>
          </a:p>
        </p:txBody>
      </p:sp>
      <p:sp>
        <p:nvSpPr>
          <p:cNvPr id="99333" name="文本框 10"/>
          <p:cNvSpPr txBox="1"/>
          <p:nvPr/>
        </p:nvSpPr>
        <p:spPr>
          <a:xfrm>
            <a:off x="8791258" y="4744720"/>
            <a:ext cx="1452562" cy="398463"/>
          </a:xfrm>
          <a:prstGeom prst="rect">
            <a:avLst/>
          </a:prstGeom>
          <a:noFill/>
          <a:ln w="9525">
            <a:noFill/>
          </a:ln>
        </p:spPr>
        <p:txBody>
          <a:bodyPr wrap="none" anchor="t">
            <a:spAutoFit/>
          </a:bodyPr>
          <a:p>
            <a:pPr indent="0" defTabSz="914400"/>
            <a:r>
              <a:rPr lang="en-US" altLang="zh-CN" sz="2000" b="1">
                <a:solidFill>
                  <a:srgbClr val="262626"/>
                </a:solidFill>
                <a:latin typeface="微软雅黑" panose="020B0503020204020204" pitchFamily="34" charset="-122"/>
                <a:ea typeface="微软雅黑" panose="020B0503020204020204" pitchFamily="34" charset="-122"/>
                <a:sym typeface="宋体" pitchFamily="2" charset="-122"/>
              </a:rPr>
              <a:t>“</a:t>
            </a:r>
            <a:r>
              <a:rPr lang="zh-CN" altLang="en-US" sz="2000" b="1">
                <a:solidFill>
                  <a:srgbClr val="FF0000"/>
                </a:solidFill>
                <a:latin typeface="微软雅黑" panose="020B0503020204020204" pitchFamily="34" charset="-122"/>
                <a:ea typeface="微软雅黑" panose="020B0503020204020204" pitchFamily="34" charset="-122"/>
                <a:sym typeface="宋体" pitchFamily="2" charset="-122"/>
              </a:rPr>
              <a:t>背对背</a:t>
            </a:r>
            <a:r>
              <a:rPr lang="en-US" altLang="zh-CN" sz="2000" b="1">
                <a:solidFill>
                  <a:srgbClr val="262626"/>
                </a:solidFill>
                <a:latin typeface="微软雅黑" panose="020B0503020204020204" pitchFamily="34" charset="-122"/>
                <a:ea typeface="微软雅黑" panose="020B0503020204020204" pitchFamily="34" charset="-122"/>
                <a:sym typeface="宋体" pitchFamily="2" charset="-122"/>
              </a:rPr>
              <a:t>”</a:t>
            </a:r>
            <a:endParaRPr lang="en-US" altLang="zh-CN" sz="2000" b="1">
              <a:solidFill>
                <a:srgbClr val="262626"/>
              </a:solidFill>
              <a:latin typeface="微软雅黑" panose="020B0503020204020204" pitchFamily="34" charset="-122"/>
              <a:ea typeface="微软雅黑" panose="020B0503020204020204" pitchFamily="34" charset="-122"/>
              <a:sym typeface="宋体"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占位符 1"/>
          <p:cNvSpPr>
            <a:spLocks noGrp="1"/>
          </p:cNvSpPr>
          <p:nvPr>
            <p:ph type="body"/>
          </p:nvPr>
        </p:nvSpPr>
        <p:spPr>
          <a:xfrm>
            <a:off x="892175" y="1231900"/>
            <a:ext cx="10515600" cy="5343525"/>
          </a:xfrm>
          <a:prstGeom prst="rect">
            <a:avLst/>
          </a:prstGeom>
          <a:noFill/>
          <a:ln w="9525">
            <a:noFill/>
          </a:ln>
        </p:spPr>
        <p:txBody>
          <a:bodyPr anchor="t"/>
          <a:p>
            <a:pPr eaLnBrk="1" hangingPunct="1">
              <a:buFont typeface="Wingdings" panose="05000000000000000000" charset="0"/>
              <a:buChar char=""/>
            </a:pPr>
            <a:r>
              <a:rPr lang="zh-CN" altLang="en-US" sz="2400" b="1" dirty="0">
                <a:solidFill>
                  <a:srgbClr val="262626"/>
                </a:solidFill>
                <a:latin typeface="华文楷体" panose="02010600040101010101" pitchFamily="2" charset="-122"/>
                <a:ea typeface="华文楷体" panose="02010600040101010101" pitchFamily="2" charset="-122"/>
                <a:sym typeface="宋体" pitchFamily="2" charset="-122"/>
              </a:rPr>
              <a:t>德尔菲法</a:t>
            </a:r>
            <a:r>
              <a:rPr lang="zh-CN" altLang="en-US" sz="2400" dirty="0"/>
              <a:t>【</a:t>
            </a:r>
            <a:r>
              <a:rPr lang="zh-CN" altLang="en-US" sz="2400" dirty="0">
                <a:solidFill>
                  <a:srgbClr val="FF0000"/>
                </a:solidFill>
                <a:sym typeface="宋体" pitchFamily="2" charset="-122"/>
              </a:rPr>
              <a:t>选择</a:t>
            </a:r>
            <a:r>
              <a:rPr lang="zh-CN" altLang="en-US" sz="2400" dirty="0"/>
              <a:t>】</a:t>
            </a:r>
            <a:r>
              <a:rPr lang="en-US" altLang="zh-CN" sz="2400" dirty="0">
                <a:solidFill>
                  <a:srgbClr val="FF0000"/>
                </a:solidFill>
                <a:sym typeface="宋体" pitchFamily="2" charset="-122"/>
              </a:rPr>
              <a:t>★★★★</a:t>
            </a:r>
            <a:endParaRPr lang="zh-CN" altLang="en-US" sz="2400" dirty="0"/>
          </a:p>
        </p:txBody>
      </p:sp>
      <p:sp>
        <p:nvSpPr>
          <p:cNvPr id="98308" name="文本框 7"/>
          <p:cNvSpPr txBox="1"/>
          <p:nvPr/>
        </p:nvSpPr>
        <p:spPr>
          <a:xfrm>
            <a:off x="892175" y="2014855"/>
            <a:ext cx="10668000" cy="3415030"/>
          </a:xfrm>
          <a:prstGeom prst="rect">
            <a:avLst/>
          </a:prstGeom>
          <a:noFill/>
          <a:ln w="9525" cap="flat" cmpd="sng">
            <a:noFill/>
            <a:prstDash val="solid"/>
            <a:round/>
            <a:headEnd type="none" w="med" len="med"/>
            <a:tailEnd type="none" w="med" len="med"/>
          </a:ln>
        </p:spPr>
        <p:txBody>
          <a:bodyPr wrap="square" anchor="t">
            <a:spAutoFit/>
          </a:bodyPr>
          <a:p>
            <a:pPr indent="0" defTabSz="914400">
              <a:lnSpc>
                <a:spcPct val="150000"/>
              </a:lnSpc>
            </a:pPr>
            <a:r>
              <a:rPr lang="zh-CN" altLang="en-US" sz="2400" b="1">
                <a:solidFill>
                  <a:srgbClr val="262626"/>
                </a:solidFill>
                <a:latin typeface="华文楷体" panose="02010600040101010101" pitchFamily="2" charset="-122"/>
                <a:ea typeface="华文楷体" panose="02010600040101010101" pitchFamily="2" charset="-122"/>
                <a:sym typeface="宋体" pitchFamily="2" charset="-122"/>
              </a:rPr>
              <a:t>优点：</a:t>
            </a: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 </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1）可以</a:t>
            </a:r>
            <a:r>
              <a:rPr lang="zh-CN" altLang="en-US" sz="2400" b="1" u="sng">
                <a:solidFill>
                  <a:srgbClr val="FF0000"/>
                </a:solidFill>
                <a:latin typeface="华文楷体" panose="02010600040101010101" pitchFamily="2" charset="-122"/>
                <a:ea typeface="华文楷体" panose="02010600040101010101" pitchFamily="2" charset="-122"/>
                <a:sym typeface="宋体" pitchFamily="2" charset="-122"/>
              </a:rPr>
              <a:t>避免</a:t>
            </a: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成员间的</a:t>
            </a:r>
            <a:r>
              <a:rPr lang="zh-CN" altLang="en-US" sz="2400" b="1" u="sng">
                <a:solidFill>
                  <a:srgbClr val="FF0000"/>
                </a:solidFill>
                <a:latin typeface="华文楷体" panose="02010600040101010101" pitchFamily="2" charset="-122"/>
                <a:ea typeface="华文楷体" panose="02010600040101010101" pitchFamily="2" charset="-122"/>
                <a:sym typeface="宋体" pitchFamily="2" charset="-122"/>
              </a:rPr>
              <a:t>相互影响</a:t>
            </a: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，特别是那些不利于提出创造性意见的影响。 </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2）地点的灵活性。 </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400" b="1">
                <a:solidFill>
                  <a:srgbClr val="262626"/>
                </a:solidFill>
                <a:latin typeface="华文楷体" panose="02010600040101010101" pitchFamily="2" charset="-122"/>
                <a:ea typeface="华文楷体" panose="02010600040101010101" pitchFamily="2" charset="-122"/>
                <a:sym typeface="宋体" pitchFamily="2" charset="-122"/>
              </a:rPr>
              <a:t>缺点：</a:t>
            </a: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 </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1）</a:t>
            </a:r>
            <a:r>
              <a:rPr lang="zh-CN" altLang="en-US" sz="2400" b="1" u="sng">
                <a:solidFill>
                  <a:srgbClr val="FF0000"/>
                </a:solidFill>
                <a:latin typeface="华文楷体" panose="02010600040101010101" pitchFamily="2" charset="-122"/>
                <a:ea typeface="华文楷体" panose="02010600040101010101" pitchFamily="2" charset="-122"/>
                <a:sym typeface="宋体" pitchFamily="2" charset="-122"/>
              </a:rPr>
              <a:t>步骤较多、耗时长</a:t>
            </a: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，所以不适用于那些需要马上得到结果的决策。 </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a:p>
            <a:pPr indent="0" defTabSz="914400">
              <a:lnSpc>
                <a:spcPct val="150000"/>
              </a:lnSpc>
            </a:pPr>
            <a:r>
              <a:rPr lang="zh-CN" altLang="en-US" sz="2400">
                <a:solidFill>
                  <a:srgbClr val="262626"/>
                </a:solidFill>
                <a:latin typeface="华文楷体" panose="02010600040101010101" pitchFamily="2" charset="-122"/>
                <a:ea typeface="华文楷体" panose="02010600040101010101" pitchFamily="2" charset="-122"/>
                <a:sym typeface="宋体" pitchFamily="2" charset="-122"/>
              </a:rPr>
              <a:t>2）没有成员之间面对面的互动。</a:t>
            </a:r>
            <a:endParaRPr lang="zh-CN" altLang="en-US" sz="2400">
              <a:solidFill>
                <a:srgbClr val="262626"/>
              </a:solidFill>
              <a:latin typeface="华文楷体" panose="02010600040101010101" pitchFamily="2" charset="-122"/>
              <a:ea typeface="华文楷体" panose="02010600040101010101" pitchFamily="2" charset="-122"/>
              <a:sym typeface="宋体"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1"/>
          <p:cNvSpPr>
            <a:spLocks noGrp="1" noChangeArrowheads="1"/>
          </p:cNvSpPr>
          <p:nvPr>
            <p:ph type="body" idx="4294967295"/>
          </p:nvPr>
        </p:nvSpPr>
        <p:spPr bwMode="auto">
          <a:xfrm>
            <a:off x="892175" y="1231900"/>
            <a:ext cx="10515600" cy="768350"/>
          </a:xfrm>
          <a:prstGeom prst="rect">
            <a:avLst/>
          </a:prstGeom>
          <a:ln w="12700" cap="flat" cmpd="sng" algn="ctr">
            <a:noFill/>
            <a:prstDash val="solid"/>
          </a:ln>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R="0" lvl="0" algn="l" defTabSz="914400" rtl="0" eaLnBrk="1" fontAlgn="auto" latinLnBrk="0" hangingPunct="1">
              <a:lnSpc>
                <a:spcPct val="100000"/>
              </a:lnSpc>
              <a:spcBef>
                <a:spcPct val="0"/>
              </a:spcBef>
              <a:spcAft>
                <a:spcPts val="0"/>
              </a:spcAft>
              <a:buClrTx/>
              <a:buSzTx/>
              <a:buFont typeface="Wingdings" panose="05000000000000000000" charset="0"/>
              <a:buChar char=""/>
              <a:defRPr/>
            </a:pPr>
            <a:r>
              <a:rPr lang="zh-CN" altLang="en-US" sz="2400" b="1" dirty="0">
                <a:solidFill>
                  <a:srgbClr val="262626"/>
                </a:solidFill>
                <a:latin typeface="楷体-简" panose="02010600040101010101" charset="-122"/>
                <a:ea typeface="楷体-简" panose="02010600040101010101" charset="-122"/>
                <a:sym typeface="宋体" pitchFamily="2" charset="-122"/>
              </a:rPr>
              <a:t>名义小组法</a:t>
            </a:r>
            <a:r>
              <a:rPr lang="zh-CN" altLang="en-US" sz="2000" strike="noStrike" noProof="1" dirty="0">
                <a:sym typeface="+mn-ea"/>
              </a:rPr>
              <a:t>【</a:t>
            </a:r>
            <a:r>
              <a:rPr lang="zh-CN" altLang="en-US" sz="2000" strike="noStrike" noProof="1" dirty="0">
                <a:solidFill>
                  <a:srgbClr val="FF0000"/>
                </a:solidFill>
                <a:sym typeface="+mn-ea"/>
              </a:rPr>
              <a:t>选择</a:t>
            </a:r>
            <a:r>
              <a:rPr lang="zh-CN" altLang="en-US" sz="2000" strike="noStrike" noProof="1" dirty="0">
                <a:sym typeface="+mn-ea"/>
              </a:rPr>
              <a:t>】</a:t>
            </a:r>
            <a:r>
              <a:rPr lang="en-US" altLang="zh-CN" sz="2000" strike="noStrike" noProof="1" dirty="0">
                <a:solidFill>
                  <a:srgbClr val="FF0000"/>
                </a:solidFill>
                <a:sym typeface="+mn-ea"/>
              </a:rPr>
              <a:t>★★★★</a:t>
            </a:r>
            <a:endParaRPr lang="zh-CN" altLang="en-US" sz="2000" strike="noStrike" noProof="1" dirty="0"/>
          </a:p>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p:txBody>
      </p:sp>
      <p:sp>
        <p:nvSpPr>
          <p:cNvPr id="102403" name="文本框 3"/>
          <p:cNvSpPr txBox="1"/>
          <p:nvPr/>
        </p:nvSpPr>
        <p:spPr>
          <a:xfrm>
            <a:off x="1482725" y="2340610"/>
            <a:ext cx="9142730" cy="1198880"/>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方正书宋_GBK" pitchFamily="2" charset="-122"/>
              <a:buNone/>
            </a:pPr>
            <a:r>
              <a:rPr lang="zh-CN" altLang="en-US" sz="2400" dirty="0">
                <a:solidFill>
                  <a:srgbClr val="262626"/>
                </a:solidFill>
                <a:latin typeface="华文楷体" panose="02010600040101010101" pitchFamily="2" charset="-122"/>
                <a:ea typeface="华文楷体" panose="02010600040101010101" pitchFamily="2" charset="-122"/>
              </a:rPr>
              <a:t>召集</a:t>
            </a:r>
            <a:r>
              <a:rPr lang="zh-CN" altLang="en-US" sz="2400" b="1" dirty="0">
                <a:solidFill>
                  <a:srgbClr val="FF0000"/>
                </a:solidFill>
                <a:latin typeface="华文楷体" panose="02010600040101010101" pitchFamily="2" charset="-122"/>
                <a:ea typeface="华文楷体" panose="02010600040101010101" pitchFamily="2" charset="-122"/>
              </a:rPr>
              <a:t>为数不多的一些人</a:t>
            </a:r>
            <a:r>
              <a:rPr lang="zh-CN" altLang="en-US" sz="2400" dirty="0">
                <a:solidFill>
                  <a:srgbClr val="262626"/>
                </a:solidFill>
                <a:latin typeface="华文楷体" panose="02010600040101010101" pitchFamily="2" charset="-122"/>
                <a:ea typeface="华文楷体" panose="02010600040101010101" pitchFamily="2" charset="-122"/>
              </a:rPr>
              <a:t>介绍问题、每个人写下对问题的看法、</a:t>
            </a:r>
            <a:r>
              <a:rPr lang="zh-CN" altLang="en-US" sz="2400" u="sng" dirty="0">
                <a:solidFill>
                  <a:srgbClr val="262626"/>
                </a:solidFill>
                <a:latin typeface="华文楷体" panose="02010600040101010101" pitchFamily="2" charset="-122"/>
                <a:ea typeface="华文楷体" panose="02010600040101010101" pitchFamily="2" charset="-122"/>
              </a:rPr>
              <a:t>每个人向其他人说明自己的观点、讨论、出结果</a:t>
            </a:r>
            <a:r>
              <a:rPr lang="zh-CN" altLang="en-US" sz="2400" dirty="0">
                <a:solidFill>
                  <a:srgbClr val="262626"/>
                </a:solidFill>
                <a:latin typeface="华文楷体" panose="02010600040101010101" pitchFamily="2" charset="-122"/>
                <a:ea typeface="华文楷体" panose="02010600040101010101" pitchFamily="2" charset="-122"/>
              </a:rPr>
              <a:t>。</a:t>
            </a:r>
            <a:endParaRPr lang="zh-CN" altLang="en-US" sz="2400" dirty="0">
              <a:solidFill>
                <a:srgbClr val="262626"/>
              </a:solidFill>
              <a:latin typeface="华文楷体" panose="02010600040101010101" pitchFamily="2" charset="-122"/>
              <a:ea typeface="华文楷体" panose="02010600040101010101"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1"/>
          <p:cNvSpPr>
            <a:spLocks noGrp="1" noChangeArrowheads="1"/>
          </p:cNvSpPr>
          <p:nvPr>
            <p:ph type="body" idx="4294967295"/>
          </p:nvPr>
        </p:nvSpPr>
        <p:spPr bwMode="auto">
          <a:xfrm>
            <a:off x="892175" y="1231900"/>
            <a:ext cx="10515600" cy="768350"/>
          </a:xfrm>
          <a:prstGeom prst="rect">
            <a:avLst/>
          </a:prstGeom>
          <a:ln w="12700" cap="flat" cmpd="sng" algn="ctr">
            <a:noFill/>
            <a:prstDash val="solid"/>
          </a:ln>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R="0" lvl="0" algn="l" defTabSz="914400" rtl="0" eaLnBrk="1" fontAlgn="auto" latinLnBrk="0" hangingPunct="1">
              <a:lnSpc>
                <a:spcPct val="100000"/>
              </a:lnSpc>
              <a:spcBef>
                <a:spcPct val="0"/>
              </a:spcBef>
              <a:spcAft>
                <a:spcPts val="0"/>
              </a:spcAft>
              <a:buClrTx/>
              <a:buSzTx/>
              <a:buFont typeface="Wingdings" panose="05000000000000000000" charset="0"/>
              <a:buChar char=""/>
              <a:defRPr/>
            </a:pPr>
            <a:r>
              <a:rPr lang="zh-CN" altLang="en-US" sz="2400" b="1" dirty="0">
                <a:solidFill>
                  <a:srgbClr val="262626"/>
                </a:solidFill>
                <a:latin typeface="楷体-简" panose="02010600040101010101" charset="-122"/>
                <a:ea typeface="楷体-简" panose="02010600040101010101" charset="-122"/>
                <a:sym typeface="宋体" pitchFamily="2" charset="-122"/>
              </a:rPr>
              <a:t>名义小组法</a:t>
            </a:r>
            <a:r>
              <a:rPr lang="zh-CN" altLang="en-US" sz="2000" strike="noStrike" noProof="1" dirty="0">
                <a:sym typeface="+mn-ea"/>
              </a:rPr>
              <a:t>【</a:t>
            </a:r>
            <a:r>
              <a:rPr lang="zh-CN" altLang="en-US" sz="2000" strike="noStrike" noProof="1" dirty="0">
                <a:solidFill>
                  <a:srgbClr val="FF0000"/>
                </a:solidFill>
                <a:sym typeface="+mn-ea"/>
              </a:rPr>
              <a:t>选择</a:t>
            </a:r>
            <a:r>
              <a:rPr lang="zh-CN" altLang="en-US" sz="2000" strike="noStrike" noProof="1" dirty="0">
                <a:sym typeface="+mn-ea"/>
              </a:rPr>
              <a:t>】</a:t>
            </a:r>
            <a:r>
              <a:rPr lang="en-US" altLang="zh-CN" sz="2000" strike="noStrike" noProof="1" dirty="0">
                <a:solidFill>
                  <a:srgbClr val="FF0000"/>
                </a:solidFill>
                <a:sym typeface="+mn-ea"/>
              </a:rPr>
              <a:t>★★★★</a:t>
            </a:r>
            <a:endParaRPr lang="zh-CN" altLang="en-US" sz="2000" strike="noStrike" noProof="1" dirty="0"/>
          </a:p>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p:txBody>
      </p:sp>
      <p:sp>
        <p:nvSpPr>
          <p:cNvPr id="102403" name="文本框 3"/>
          <p:cNvSpPr txBox="1"/>
          <p:nvPr/>
        </p:nvSpPr>
        <p:spPr>
          <a:xfrm>
            <a:off x="1482725" y="2340610"/>
            <a:ext cx="9142730" cy="1753235"/>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方正书宋_GBK" pitchFamily="2" charset="-122"/>
              <a:buNone/>
            </a:pPr>
            <a:r>
              <a:rPr lang="zh-CN" altLang="en-US" sz="2400" b="1" dirty="0">
                <a:latin typeface="华文楷体" panose="02010600040101010101" pitchFamily="2" charset="-122"/>
                <a:ea typeface="华文楷体" panose="02010600040101010101" pitchFamily="2" charset="-122"/>
              </a:rPr>
              <a:t>优点：</a:t>
            </a:r>
            <a:endParaRPr lang="zh-CN" altLang="en-US" sz="2400" dirty="0">
              <a:latin typeface="华文楷体" panose="02010600040101010101" pitchFamily="2" charset="-122"/>
              <a:ea typeface="华文楷体" panose="02010600040101010101" pitchFamily="2" charset="-122"/>
            </a:endParaRPr>
          </a:p>
          <a:p>
            <a:pPr indent="0">
              <a:lnSpc>
                <a:spcPct val="150000"/>
              </a:lnSpc>
              <a:buFont typeface="方正书宋_GBK" pitchFamily="2" charset="-122"/>
              <a:buNone/>
            </a:pPr>
            <a:r>
              <a:rPr lang="zh-CN" altLang="en-US" sz="2400" dirty="0">
                <a:latin typeface="华文楷体" panose="02010600040101010101" pitchFamily="2" charset="-122"/>
                <a:ea typeface="华文楷体" panose="02010600040101010101" pitchFamily="2" charset="-122"/>
              </a:rPr>
              <a:t>既有不受相互影响、独立创造的过程，又有一起讨论互动的作用，结合了个人决策和群体决策的优点。</a:t>
            </a:r>
            <a:endParaRPr lang="zh-CN" altLang="en-US" sz="24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1"/>
          <p:cNvSpPr>
            <a:spLocks noGrp="1" noChangeArrowheads="1"/>
          </p:cNvSpPr>
          <p:nvPr>
            <p:ph type="body" idx="4294967295"/>
          </p:nvPr>
        </p:nvSpPr>
        <p:spPr bwMode="auto">
          <a:xfrm>
            <a:off x="892175" y="1231900"/>
            <a:ext cx="10515600" cy="768350"/>
          </a:xfrm>
          <a:prstGeom prst="rect">
            <a:avLst/>
          </a:prstGeom>
          <a:ln w="12700" cap="flat" cmpd="sng" algn="ctr">
            <a:noFill/>
            <a:prstDash val="solid"/>
          </a:ln>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R="0" lvl="0" algn="l" defTabSz="914400" rtl="0" eaLnBrk="1" fontAlgn="auto" latinLnBrk="0" hangingPunct="1">
              <a:lnSpc>
                <a:spcPct val="100000"/>
              </a:lnSpc>
              <a:spcBef>
                <a:spcPct val="0"/>
              </a:spcBef>
              <a:spcAft>
                <a:spcPts val="0"/>
              </a:spcAft>
              <a:buClrTx/>
              <a:buSzTx/>
              <a:buFont typeface="Wingdings" panose="05000000000000000000" charset="0"/>
              <a:buChar char=""/>
              <a:defRPr/>
            </a:pPr>
            <a:r>
              <a:rPr lang="zh-CN" altLang="en-US" sz="2400" b="1" dirty="0">
                <a:solidFill>
                  <a:srgbClr val="262626"/>
                </a:solidFill>
                <a:latin typeface="楷体-简" panose="02010600040101010101" charset="-122"/>
                <a:ea typeface="楷体-简" panose="02010600040101010101" charset="-122"/>
                <a:sym typeface="宋体" pitchFamily="2" charset="-122"/>
              </a:rPr>
              <a:t>电子会议法</a:t>
            </a:r>
            <a:r>
              <a:rPr lang="zh-CN" altLang="en-US" sz="2000" strike="noStrike" noProof="1" dirty="0">
                <a:sym typeface="+mn-ea"/>
              </a:rPr>
              <a:t>【</a:t>
            </a:r>
            <a:r>
              <a:rPr lang="zh-CN" altLang="en-US" sz="2000" strike="noStrike" noProof="1" dirty="0">
                <a:solidFill>
                  <a:srgbClr val="FF0000"/>
                </a:solidFill>
                <a:sym typeface="+mn-ea"/>
              </a:rPr>
              <a:t>选择</a:t>
            </a:r>
            <a:r>
              <a:rPr lang="zh-CN" altLang="en-US" sz="2000" strike="noStrike" noProof="1" dirty="0">
                <a:sym typeface="+mn-ea"/>
              </a:rPr>
              <a:t>】</a:t>
            </a:r>
            <a:r>
              <a:rPr lang="en-US" altLang="zh-CN" sz="2000" strike="noStrike" noProof="1" dirty="0">
                <a:solidFill>
                  <a:srgbClr val="FF0000"/>
                </a:solidFill>
                <a:sym typeface="+mn-ea"/>
              </a:rPr>
              <a:t>★★★★</a:t>
            </a:r>
            <a:endParaRPr lang="zh-CN" altLang="en-US" sz="2000" strike="noStrike" noProof="1" dirty="0"/>
          </a:p>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3428" name="文本框 7"/>
          <p:cNvSpPr txBox="1"/>
          <p:nvPr/>
        </p:nvSpPr>
        <p:spPr>
          <a:xfrm>
            <a:off x="1774190" y="2678430"/>
            <a:ext cx="8752205" cy="1198880"/>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方正书宋_GBK" pitchFamily="2" charset="-122"/>
              <a:buNone/>
            </a:pPr>
            <a:r>
              <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rPr>
              <a:t>将</a:t>
            </a:r>
            <a:r>
              <a:rPr lang="zh-CN" altLang="en-US" sz="2400" b="1" u="sng" dirty="0">
                <a:solidFill>
                  <a:srgbClr val="FF0000"/>
                </a:solidFill>
                <a:latin typeface="华文楷体" panose="02010600040101010101" pitchFamily="2" charset="-122"/>
                <a:ea typeface="华文楷体" panose="02010600040101010101" pitchFamily="2" charset="-122"/>
                <a:sym typeface="宋体" pitchFamily="2" charset="-122"/>
              </a:rPr>
              <a:t>名义小组法</a:t>
            </a:r>
            <a:r>
              <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rPr>
              <a:t>与复杂的</a:t>
            </a:r>
            <a:r>
              <a:rPr lang="zh-CN" altLang="en-US" sz="2400" b="1" u="sng" dirty="0">
                <a:solidFill>
                  <a:srgbClr val="FF0000"/>
                </a:solidFill>
                <a:latin typeface="华文楷体" panose="02010600040101010101" pitchFamily="2" charset="-122"/>
                <a:ea typeface="华文楷体" panose="02010600040101010101" pitchFamily="2" charset="-122"/>
                <a:sym typeface="宋体" pitchFamily="2" charset="-122"/>
              </a:rPr>
              <a:t>计算机</a:t>
            </a:r>
            <a:r>
              <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rPr>
              <a:t>技术</a:t>
            </a:r>
            <a:r>
              <a:rPr lang="zh-CN" altLang="en-US" sz="2400" b="1" u="sng" dirty="0">
                <a:solidFill>
                  <a:srgbClr val="FF0000"/>
                </a:solidFill>
                <a:latin typeface="华文楷体" panose="02010600040101010101" pitchFamily="2" charset="-122"/>
                <a:ea typeface="华文楷体" panose="02010600040101010101" pitchFamily="2" charset="-122"/>
                <a:sym typeface="宋体" pitchFamily="2" charset="-122"/>
              </a:rPr>
              <a:t>相结合</a:t>
            </a:r>
            <a:r>
              <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rPr>
              <a:t>。使用计算机输入、统计、计算、显示结果。</a:t>
            </a:r>
            <a:endPar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占位符 1"/>
          <p:cNvSpPr>
            <a:spLocks noGrp="1" noChangeArrowheads="1"/>
          </p:cNvSpPr>
          <p:nvPr>
            <p:ph type="body" idx="4294967295"/>
          </p:nvPr>
        </p:nvSpPr>
        <p:spPr bwMode="auto">
          <a:xfrm>
            <a:off x="892175" y="1231900"/>
            <a:ext cx="10515600" cy="768350"/>
          </a:xfrm>
          <a:prstGeom prst="rect">
            <a:avLst/>
          </a:prstGeom>
          <a:ln w="12700" cap="flat" cmpd="sng" algn="ctr">
            <a:noFill/>
            <a:prstDash val="solid"/>
          </a:ln>
          <a:extLst>
            <a:ext uri="{909E8E84-426E-40DD-AFC4-6F175D3DCCD1}">
              <a14:hiddenFill xmlns:a14="http://schemas.microsoft.com/office/drawing/2010/main">
                <a:solidFill>
                  <a:schemeClr val="bg1">
                    <a:lumMod val="85000"/>
                  </a:schemeClr>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R="0" lvl="0" algn="l" defTabSz="914400" rtl="0" eaLnBrk="1" fontAlgn="auto" latinLnBrk="0" hangingPunct="1">
              <a:lnSpc>
                <a:spcPct val="100000"/>
              </a:lnSpc>
              <a:spcBef>
                <a:spcPct val="0"/>
              </a:spcBef>
              <a:spcAft>
                <a:spcPts val="0"/>
              </a:spcAft>
              <a:buClrTx/>
              <a:buSzTx/>
              <a:buFont typeface="Wingdings" panose="05000000000000000000" charset="0"/>
              <a:buChar char=""/>
              <a:defRPr/>
            </a:pPr>
            <a:r>
              <a:rPr lang="zh-CN" altLang="en-US" sz="2400" b="1" dirty="0">
                <a:solidFill>
                  <a:srgbClr val="262626"/>
                </a:solidFill>
                <a:latin typeface="楷体-简" panose="02010600040101010101" charset="-122"/>
                <a:ea typeface="楷体-简" panose="02010600040101010101" charset="-122"/>
                <a:sym typeface="宋体" pitchFamily="2" charset="-122"/>
              </a:rPr>
              <a:t>电子会议法</a:t>
            </a:r>
            <a:r>
              <a:rPr lang="zh-CN" altLang="en-US" sz="2000" strike="noStrike" noProof="1" dirty="0">
                <a:sym typeface="+mn-ea"/>
              </a:rPr>
              <a:t>【</a:t>
            </a:r>
            <a:r>
              <a:rPr lang="zh-CN" altLang="en-US" sz="2000" strike="noStrike" noProof="1" dirty="0">
                <a:solidFill>
                  <a:srgbClr val="FF0000"/>
                </a:solidFill>
                <a:sym typeface="+mn-ea"/>
              </a:rPr>
              <a:t>选择</a:t>
            </a:r>
            <a:r>
              <a:rPr lang="zh-CN" altLang="en-US" sz="2000" strike="noStrike" noProof="1" dirty="0">
                <a:sym typeface="+mn-ea"/>
              </a:rPr>
              <a:t>】</a:t>
            </a:r>
            <a:r>
              <a:rPr lang="en-US" altLang="zh-CN" sz="2000" strike="noStrike" noProof="1" dirty="0">
                <a:solidFill>
                  <a:srgbClr val="FF0000"/>
                </a:solidFill>
                <a:sym typeface="+mn-ea"/>
              </a:rPr>
              <a:t>★★★★</a:t>
            </a:r>
            <a:endParaRPr lang="zh-CN" altLang="en-US" sz="2000" strike="noStrike" noProof="1" dirty="0"/>
          </a:p>
          <a:p>
            <a:pPr marL="0" marR="0" lvl="0" indent="0" algn="l" defTabSz="914400" rtl="0" eaLnBrk="1" fontAlgn="auto" latinLnBrk="0" hangingPunct="1">
              <a:lnSpc>
                <a:spcPct val="100000"/>
              </a:lnSpc>
              <a:spcBef>
                <a:spcPct val="0"/>
              </a:spcBef>
              <a:spcAft>
                <a:spcPts val="0"/>
              </a:spcAft>
              <a:buClrTx/>
              <a:buSzTx/>
              <a:buFont typeface="Arial" panose="020B0604020202090204" pitchFamily="34" charset="0"/>
              <a:buNone/>
              <a:defRPr/>
            </a:pPr>
            <a:endParaRPr kumimoji="0" lang="zh-CN" altLang="en-US" sz="2000" b="0" i="0" u="none" strike="noStrike" kern="1200" cap="none" spc="0" normalizeH="0" baseline="0" noProof="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cs typeface="+mn-cs"/>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6" name="圆角矩形 25"/>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6"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6" idx="3"/>
              <a:endCxn id="31"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11546" y="5633"/>
              <a:ext cx="5049"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 name="曲线连接符 4"/>
            <p:cNvCxnSpPr>
              <a:stCxn id="46" idx="3"/>
              <a:endCxn id="4"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03428" name="文本框 7"/>
          <p:cNvSpPr txBox="1"/>
          <p:nvPr/>
        </p:nvSpPr>
        <p:spPr>
          <a:xfrm>
            <a:off x="892175" y="2126615"/>
            <a:ext cx="10161270" cy="1198880"/>
          </a:xfrm>
          <a:prstGeom prst="rect">
            <a:avLst/>
          </a:prstGeom>
          <a:noFill/>
          <a:ln w="12700" cap="flat" cmpd="sng">
            <a:noFill/>
            <a:prstDash val="solid"/>
            <a:round/>
            <a:headEnd type="none" w="med" len="med"/>
            <a:tailEnd type="none" w="med" len="med"/>
          </a:ln>
        </p:spPr>
        <p:txBody>
          <a:bodyPr wrap="square" anchor="t">
            <a:spAutoFit/>
          </a:bodyPr>
          <a:p>
            <a:pPr indent="0">
              <a:lnSpc>
                <a:spcPct val="150000"/>
              </a:lnSpc>
              <a:buFont typeface="方正书宋_GBK" pitchFamily="2" charset="-122"/>
              <a:buNone/>
            </a:pPr>
            <a:r>
              <a:rPr lang="zh-CN" altLang="en-US" sz="2400" b="1" dirty="0">
                <a:latin typeface="华文楷体" panose="02010600040101010101" pitchFamily="2" charset="-122"/>
                <a:ea typeface="华文楷体" panose="02010600040101010101" pitchFamily="2" charset="-122"/>
                <a:sym typeface="宋体" pitchFamily="2" charset="-122"/>
              </a:rPr>
              <a:t>优点</a:t>
            </a:r>
            <a:r>
              <a:rPr lang="zh-CN" altLang="en-US" sz="2400" dirty="0">
                <a:latin typeface="华文楷体" panose="02010600040101010101" pitchFamily="2" charset="-122"/>
                <a:ea typeface="华文楷体" panose="02010600040101010101" pitchFamily="2" charset="-122"/>
                <a:sym typeface="宋体" pitchFamily="2" charset="-122"/>
              </a:rPr>
              <a:t>：是匿名、可靠、迅速。</a:t>
            </a:r>
            <a:endParaRPr lang="zh-CN" altLang="en-US" sz="2400" dirty="0">
              <a:latin typeface="华文楷体" panose="02010600040101010101" pitchFamily="2" charset="-122"/>
              <a:ea typeface="华文楷体" panose="02010600040101010101" pitchFamily="2" charset="-122"/>
              <a:sym typeface="宋体" pitchFamily="2" charset="-122"/>
            </a:endParaRPr>
          </a:p>
          <a:p>
            <a:pPr indent="0">
              <a:lnSpc>
                <a:spcPct val="150000"/>
              </a:lnSpc>
              <a:buFont typeface="方正书宋_GBK" pitchFamily="2" charset="-122"/>
              <a:buNone/>
            </a:pPr>
            <a:r>
              <a:rPr lang="zh-CN" altLang="en-US" sz="2400" b="1" dirty="0">
                <a:latin typeface="华文楷体" panose="02010600040101010101" pitchFamily="2" charset="-122"/>
                <a:ea typeface="华文楷体" panose="02010600040101010101" pitchFamily="2" charset="-122"/>
                <a:sym typeface="宋体" pitchFamily="2" charset="-122"/>
              </a:rPr>
              <a:t>缺点</a:t>
            </a:r>
            <a:r>
              <a:rPr lang="zh-CN" altLang="en-US" sz="2400" dirty="0">
                <a:latin typeface="华文楷体" panose="02010600040101010101" pitchFamily="2" charset="-122"/>
                <a:ea typeface="华文楷体" panose="02010600040101010101" pitchFamily="2" charset="-122"/>
                <a:sym typeface="宋体" pitchFamily="2" charset="-122"/>
              </a:rPr>
              <a:t>：得到的信息不如面对而沟通得到的信息丰富。</a:t>
            </a:r>
            <a:endParaRPr lang="zh-CN" altLang="en-US" sz="2400" dirty="0">
              <a:latin typeface="华文楷体" panose="02010600040101010101" pitchFamily="2" charset="-122"/>
              <a:ea typeface="华文楷体" panose="02010600040101010101" pitchFamily="2" charset="-122"/>
              <a:sym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7620" y="-3111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3.2.4.1 群体决策方法</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9015155" y="118110"/>
            <a:ext cx="3167783" cy="1273175"/>
            <a:chOff x="12344" y="186"/>
            <a:chExt cx="6842" cy="3292"/>
          </a:xfrm>
        </p:grpSpPr>
        <p:grpSp>
          <p:nvGrpSpPr>
            <p:cNvPr id="49" name="组合 48"/>
            <p:cNvGrpSpPr/>
            <p:nvPr/>
          </p:nvGrpSpPr>
          <p:grpSpPr>
            <a:xfrm>
              <a:off x="15283" y="186"/>
              <a:ext cx="3903" cy="3292"/>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sz="1400">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z="1400"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sp>
          <p:nvSpPr>
            <p:cNvPr id="2" name="圆角矩形 42"/>
            <p:cNvSpPr/>
            <p:nvPr/>
          </p:nvSpPr>
          <p:spPr>
            <a:xfrm>
              <a:off x="12344" y="1468"/>
              <a:ext cx="2939" cy="611"/>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14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sp>
        <p:nvSpPr>
          <p:cNvPr id="11" name="文本框 10"/>
          <p:cNvSpPr txBox="1"/>
          <p:nvPr/>
        </p:nvSpPr>
        <p:spPr>
          <a:xfrm>
            <a:off x="1418590" y="1751330"/>
            <a:ext cx="7875270" cy="460375"/>
          </a:xfrm>
          <a:prstGeom prst="rect">
            <a:avLst/>
          </a:prstGeom>
          <a:noFill/>
        </p:spPr>
        <p:txBody>
          <a:bodyPr wrap="square" rtlCol="0" anchor="t">
            <a:spAutoFit/>
          </a:bodyPr>
          <a:p>
            <a:pPr marL="285750" indent="-285750">
              <a:buFont typeface="Wingdings" panose="05000000000000000000" charset="0"/>
              <a:buChar char=""/>
            </a:pPr>
            <a:r>
              <a:rPr lang="zh-CN" altLang="en-US" sz="2400">
                <a:latin typeface="楷体-简" panose="02010600040101010101" charset="-122"/>
                <a:ea typeface="楷体-简" panose="02010600040101010101" charset="-122"/>
              </a:rPr>
              <a:t>工作群体</a:t>
            </a:r>
            <a:r>
              <a:rPr lang="zh-CN" altLang="en-US" sz="2400" b="1" u="sng">
                <a:solidFill>
                  <a:srgbClr val="FF0000"/>
                </a:solidFill>
                <a:latin typeface="楷体-简" panose="02010600040101010101" charset="-122"/>
                <a:ea typeface="楷体-简" panose="02010600040101010101" charset="-122"/>
              </a:rPr>
              <a:t>能够做什么</a:t>
            </a:r>
            <a:r>
              <a:rPr lang="zh-CN" altLang="en-US" sz="2400">
                <a:latin typeface="楷体-简" panose="02010600040101010101" charset="-122"/>
                <a:ea typeface="楷体-简" panose="02010600040101010101" charset="-122"/>
              </a:rPr>
              <a:t>，在很大程度上取决于</a:t>
            </a:r>
            <a:r>
              <a:rPr lang="zh-CN" altLang="en-US" sz="2400" b="1" u="sng">
                <a:solidFill>
                  <a:srgbClr val="FF0000"/>
                </a:solidFill>
                <a:latin typeface="楷体-简" panose="02010600040101010101" charset="-122"/>
                <a:ea typeface="楷体-简" panose="02010600040101010101" charset="-122"/>
              </a:rPr>
              <a:t>资源</a:t>
            </a:r>
            <a:r>
              <a:rPr lang="zh-CN" altLang="en-US" sz="2400">
                <a:latin typeface="楷体-简" panose="02010600040101010101" charset="-122"/>
                <a:ea typeface="楷体-简" panose="02010600040101010101" charset="-122"/>
              </a:rPr>
              <a:t>条件。</a:t>
            </a:r>
            <a:endParaRPr lang="zh-CN" altLang="en-US" sz="2400">
              <a:latin typeface="楷体-简" panose="02010600040101010101" charset="-122"/>
              <a:ea typeface="楷体-简" panose="02010600040101010101" charset="-122"/>
            </a:endParaRPr>
          </a:p>
        </p:txBody>
      </p:sp>
      <p:sp>
        <p:nvSpPr>
          <p:cNvPr id="57365" name="文本框 13"/>
          <p:cNvSpPr txBox="1"/>
          <p:nvPr/>
        </p:nvSpPr>
        <p:spPr>
          <a:xfrm>
            <a:off x="1407160" y="3096260"/>
            <a:ext cx="8968740" cy="1198880"/>
          </a:xfrm>
          <a:prstGeom prst="rect">
            <a:avLst/>
          </a:prstGeom>
          <a:noFill/>
          <a:ln w="12700" cap="flat" cmpd="sng">
            <a:noFill/>
            <a:prstDash val="solid"/>
            <a:round/>
            <a:headEnd type="none" w="med" len="med"/>
            <a:tailEnd type="none" w="med" len="med"/>
          </a:ln>
        </p:spPr>
        <p:txBody>
          <a:bodyPr wrap="square" anchor="t">
            <a:spAutoFit/>
          </a:bodyPr>
          <a:p>
            <a:pPr marL="217170" indent="-289560" defTabSz="914400">
              <a:lnSpc>
                <a:spcPct val="150000"/>
              </a:lnSpc>
              <a:buFont typeface="Wingdings" panose="05000000000000000000" charset="0"/>
              <a:buChar char=""/>
              <a:extLst>
                <a:ext uri="{35155182-B16C-46BC-9424-99874614C6A1}">
                  <wpsdc:indentchars xmlns:wpsdc="http://www.wps.cn/officeDocument/2017/drawingmlCustomData" val="-95" checksum="1650380167"/>
                  <wpsdc:marlchars xmlns:wpsdc="http://www.wps.cn/officeDocument/2017/drawingmlCustomData" val="95" checksum="3534689470"/>
                </a:ext>
              </a:extLst>
            </a:pPr>
            <a:r>
              <a:rPr lang="zh-CN" altLang="en-US" sz="2400" b="1">
                <a:solidFill>
                  <a:srgbClr val="262626"/>
                </a:solidFill>
                <a:latin typeface="华文楷体" panose="02010600040101010101" pitchFamily="2" charset="-122"/>
                <a:ea typeface="华文楷体" panose="02010600040101010101" pitchFamily="2" charset="-122"/>
              </a:rPr>
              <a:t>职权结构</a:t>
            </a:r>
            <a:r>
              <a:rPr lang="zh-CN" altLang="en-US" sz="2400">
                <a:solidFill>
                  <a:srgbClr val="262626"/>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sym typeface="宋体" pitchFamily="2" charset="-122"/>
              </a:rPr>
              <a:t>通常决定着一个工作群体在组织权力结构中的位置，</a:t>
            </a:r>
            <a:r>
              <a:rPr lang="zh-CN" altLang="en-US" sz="2400" u="sng" dirty="0">
                <a:solidFill>
                  <a:srgbClr val="FF0000"/>
                </a:solidFill>
                <a:latin typeface="华文楷体" panose="02010600040101010101" pitchFamily="2" charset="-122"/>
                <a:ea typeface="华文楷体" panose="02010600040101010101" pitchFamily="2" charset="-122"/>
                <a:sym typeface="宋体" pitchFamily="2" charset="-122"/>
              </a:rPr>
              <a:t>决定着群体的正式领导者和群体之间的关系</a:t>
            </a:r>
            <a:r>
              <a:rPr lang="zh-CN" altLang="en-US" sz="2400" dirty="0">
                <a:latin typeface="华文楷体" panose="02010600040101010101" pitchFamily="2" charset="-122"/>
                <a:ea typeface="华文楷体" panose="02010600040101010101" pitchFamily="2" charset="-122"/>
                <a:sym typeface="宋体" pitchFamily="2" charset="-122"/>
              </a:rPr>
              <a:t>。</a:t>
            </a:r>
            <a:endPar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3.2.1 群体外部环境</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3" name="文本框 12"/>
          <p:cNvSpPr txBox="1"/>
          <p:nvPr/>
        </p:nvSpPr>
        <p:spPr>
          <a:xfrm>
            <a:off x="4977130" y="426085"/>
            <a:ext cx="1784350" cy="368300"/>
          </a:xfrm>
          <a:prstGeom prst="rect">
            <a:avLst/>
          </a:prstGeom>
          <a:noFill/>
        </p:spPr>
        <p:txBody>
          <a:bodyPr wrap="none" rtlCol="0" anchor="t">
            <a:spAutoFit/>
          </a:bodyPr>
          <a:p>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选择</a:t>
            </a:r>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a:t>
            </a:r>
            <a:endParaRPr lang="zh-CN" altLang="en-US"/>
          </a:p>
        </p:txBody>
      </p:sp>
      <p:sp>
        <p:nvSpPr>
          <p:cNvPr id="4" name="文本框 3"/>
          <p:cNvSpPr txBox="1"/>
          <p:nvPr/>
        </p:nvSpPr>
        <p:spPr>
          <a:xfrm>
            <a:off x="8890" y="-59055"/>
            <a:ext cx="3924300" cy="245110"/>
          </a:xfrm>
          <a:prstGeom prst="rect">
            <a:avLst/>
          </a:prstGeom>
          <a:noFill/>
        </p:spPr>
        <p:txBody>
          <a:bodyPr wrap="square" rtlCol="0" anchor="t">
            <a:spAutoFit/>
          </a:bodyPr>
          <a:p>
            <a:pPr lvl="0" algn="l"/>
            <a:r>
              <a:rPr lang="zh-CN" altLang="en-US" sz="1000">
                <a:solidFill>
                  <a:schemeClr val="bg1">
                    <a:lumMod val="95000"/>
                  </a:schemeClr>
                </a:solidFill>
                <a:sym typeface="+mn-ea"/>
              </a:rPr>
              <a:t>3.2.1一、群体外部环境</a:t>
            </a:r>
            <a:endParaRPr lang="zh-CN" altLang="en-US" sz="1000">
              <a:solidFill>
                <a:schemeClr val="bg1">
                  <a:lumMod val="95000"/>
                </a:schemeClr>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9569" name="组合 22"/>
          <p:cNvGrpSpPr/>
          <p:nvPr/>
        </p:nvGrpSpPr>
        <p:grpSpPr>
          <a:xfrm>
            <a:off x="1733550" y="1516063"/>
            <a:ext cx="6661150" cy="3640137"/>
            <a:chOff x="8075" y="2459"/>
            <a:chExt cx="10490" cy="5731"/>
          </a:xfrm>
        </p:grpSpPr>
        <p:sp>
          <p:nvSpPr>
            <p:cNvPr id="14" name="文本框 9"/>
            <p:cNvSpPr txBox="1"/>
            <p:nvPr/>
          </p:nvSpPr>
          <p:spPr>
            <a:xfrm>
              <a:off x="8170" y="2459"/>
              <a:ext cx="9723" cy="87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marR="0" lvl="0" indent="0" algn="l" defTabSz="914400" rtl="0" eaLnBrk="1" fontAlgn="auto" latinLnBrk="0" hangingPunct="1">
                <a:lnSpc>
                  <a:spcPct val="150000"/>
                </a:lnSpc>
                <a:spcBef>
                  <a:spcPct val="0"/>
                </a:spcBef>
                <a:spcAft>
                  <a:spcPts val="0"/>
                </a:spcAft>
                <a:buClrTx/>
                <a:buSzTx/>
                <a:buFont typeface="Arial" panose="020B0604020202090204"/>
                <a:buNone/>
                <a:defRPr/>
              </a:pPr>
              <a:r>
                <a:rPr kumimoji="0" lang="zh-CN" altLang="en-US" sz="2000" b="1"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rPr>
                <a:t>群体决策的优点：</a:t>
              </a:r>
              <a:endParaRPr kumimoji="0" lang="zh-CN" altLang="en-US" sz="2000" b="1" i="0" u="none" strike="noStrike" kern="1200" cap="none" spc="0" normalizeH="0" baseline="0" noProof="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9571" name="文本框 15"/>
            <p:cNvSpPr txBox="1"/>
            <p:nvPr/>
          </p:nvSpPr>
          <p:spPr>
            <a:xfrm>
              <a:off x="8320" y="5865"/>
              <a:ext cx="6640" cy="2325"/>
            </a:xfrm>
            <a:prstGeom prst="rect">
              <a:avLst/>
            </a:prstGeom>
            <a:noFill/>
            <a:ln w="12700">
              <a:noFill/>
            </a:ln>
          </p:spPr>
          <p:txBody>
            <a:bodyPr anchor="t">
              <a:spAutoFit/>
            </a:bodyPr>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1</a:t>
              </a:r>
              <a:r>
                <a:rPr lang="zh-CN" altLang="en-US" sz="2000" dirty="0">
                  <a:solidFill>
                    <a:srgbClr val="262626"/>
                  </a:solidFill>
                  <a:latin typeface="华文楷体" panose="02010600040101010101" pitchFamily="2" charset="-122"/>
                  <a:ea typeface="华文楷体" panose="02010600040101010101" pitchFamily="2" charset="-122"/>
                  <a:sym typeface="+mn-ea"/>
                </a:rPr>
                <a:t>）消耗时间长</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2</a:t>
              </a:r>
              <a:r>
                <a:rPr lang="zh-CN" altLang="en-US" sz="2000" dirty="0">
                  <a:solidFill>
                    <a:srgbClr val="262626"/>
                  </a:solidFill>
                  <a:latin typeface="华文楷体" panose="02010600040101010101" pitchFamily="2" charset="-122"/>
                  <a:ea typeface="华文楷体" panose="02010600040101010101" pitchFamily="2" charset="-122"/>
                  <a:sym typeface="+mn-ea"/>
                </a:rPr>
                <a:t>）成员会受到群体压力</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3</a:t>
              </a:r>
              <a:r>
                <a:rPr lang="zh-CN" altLang="en-US" sz="2000" dirty="0">
                  <a:solidFill>
                    <a:srgbClr val="262626"/>
                  </a:solidFill>
                  <a:latin typeface="华文楷体" panose="02010600040101010101" pitchFamily="2" charset="-122"/>
                  <a:ea typeface="华文楷体" panose="02010600040101010101" pitchFamily="2" charset="-122"/>
                  <a:sym typeface="+mn-ea"/>
                </a:rPr>
                <a:t>）会掩盖个人责任</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p:txBody>
        </p:sp>
        <p:sp>
          <p:nvSpPr>
            <p:cNvPr id="109572" name="文本框 16"/>
            <p:cNvSpPr txBox="1"/>
            <p:nvPr/>
          </p:nvSpPr>
          <p:spPr>
            <a:xfrm>
              <a:off x="8320" y="3329"/>
              <a:ext cx="10245" cy="1598"/>
            </a:xfrm>
            <a:prstGeom prst="rect">
              <a:avLst/>
            </a:prstGeom>
            <a:noFill/>
            <a:ln w="12700">
              <a:noFill/>
            </a:ln>
          </p:spPr>
          <p:txBody>
            <a:bodyPr wrap="square" anchor="t">
              <a:spAutoFit/>
            </a:bodyPr>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1</a:t>
              </a:r>
              <a:r>
                <a:rPr lang="zh-CN" altLang="en-US" sz="2000" dirty="0">
                  <a:solidFill>
                    <a:srgbClr val="262626"/>
                  </a:solidFill>
                  <a:latin typeface="华文楷体" panose="02010600040101010101" pitchFamily="2" charset="-122"/>
                  <a:ea typeface="华文楷体" panose="02010600040101010101" pitchFamily="2" charset="-122"/>
                  <a:sym typeface="+mn-ea"/>
                </a:rPr>
                <a:t>）可以集思广益，博采众长，观点多样，信息全面</a:t>
              </a:r>
              <a:endParaRPr lang="zh-CN" altLang="en-US" sz="2000" dirty="0">
                <a:solidFill>
                  <a:srgbClr val="262626"/>
                </a:solidFill>
                <a:latin typeface="华文楷体" panose="02010600040101010101" pitchFamily="2" charset="-122"/>
                <a:ea typeface="华文楷体" panose="02010600040101010101" pitchFamily="2" charset="-122"/>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2</a:t>
              </a:r>
              <a:r>
                <a:rPr lang="zh-CN" altLang="en-US" sz="2000" dirty="0">
                  <a:solidFill>
                    <a:srgbClr val="262626"/>
                  </a:solidFill>
                  <a:latin typeface="华文楷体" panose="02010600040101010101" pitchFamily="2" charset="-122"/>
                  <a:ea typeface="华文楷体" panose="02010600040101010101" pitchFamily="2" charset="-122"/>
                  <a:sym typeface="+mn-ea"/>
                </a:rPr>
                <a:t>）决策更加民主化，更容易被组织接受。</a:t>
              </a:r>
              <a:endParaRPr lang="zh-CN" altLang="en-US" sz="2000" dirty="0">
                <a:solidFill>
                  <a:srgbClr val="262626"/>
                </a:solidFill>
                <a:latin typeface="华文楷体" panose="02010600040101010101" pitchFamily="2" charset="-122"/>
                <a:ea typeface="华文楷体" panose="02010600040101010101" pitchFamily="2" charset="-122"/>
              </a:endParaRPr>
            </a:p>
          </p:txBody>
        </p:sp>
        <p:sp>
          <p:nvSpPr>
            <p:cNvPr id="109573" name="文本框 21"/>
            <p:cNvSpPr txBox="1"/>
            <p:nvPr/>
          </p:nvSpPr>
          <p:spPr>
            <a:xfrm>
              <a:off x="8075" y="5064"/>
              <a:ext cx="3488" cy="872"/>
            </a:xfrm>
            <a:prstGeom prst="rect">
              <a:avLst/>
            </a:prstGeom>
            <a:noFill/>
            <a:ln w="9525">
              <a:noFill/>
            </a:ln>
          </p:spPr>
          <p:txBody>
            <a:bodyPr wrap="none" anchor="t">
              <a:spAutoFit/>
            </a:bodyPr>
            <a:p>
              <a:pPr indent="0" defTabSz="914400">
                <a:lnSpc>
                  <a:spcPct val="150000"/>
                </a:lnSpc>
              </a:pPr>
              <a:r>
                <a:rPr lang="zh-CN" altLang="en-US" sz="2000" b="1">
                  <a:solidFill>
                    <a:srgbClr val="262626"/>
                  </a:solidFill>
                  <a:latin typeface="微软雅黑" panose="020B0503020204020204" pitchFamily="34" charset="-122"/>
                  <a:ea typeface="微软雅黑" panose="020B0503020204020204" pitchFamily="34" charset="-122"/>
                  <a:sym typeface="宋体" pitchFamily="2" charset="-122"/>
                </a:rPr>
                <a:t>群体决策的缺点：</a:t>
              </a:r>
              <a:endParaRPr lang="zh-CN" altLang="en-US" sz="2000" b="1">
                <a:solidFill>
                  <a:srgbClr val="262626"/>
                </a:solidFill>
                <a:latin typeface="微软雅黑" panose="020B0503020204020204" pitchFamily="34" charset="-122"/>
                <a:ea typeface="微软雅黑" panose="020B0503020204020204" pitchFamily="34" charset="-122"/>
                <a:sym typeface="宋体" pitchFamily="2" charset="-122"/>
              </a:endParaRPr>
            </a:p>
          </p:txBody>
        </p:sp>
      </p:grpSp>
      <p:sp>
        <p:nvSpPr>
          <p:cNvPr id="109574" name="文本框 23"/>
          <p:cNvSpPr txBox="1"/>
          <p:nvPr/>
        </p:nvSpPr>
        <p:spPr>
          <a:xfrm>
            <a:off x="8394700" y="4648200"/>
            <a:ext cx="2927350" cy="508000"/>
          </a:xfrm>
          <a:prstGeom prst="rect">
            <a:avLst/>
          </a:prstGeom>
          <a:noFill/>
          <a:ln w="9525">
            <a:noFill/>
          </a:ln>
        </p:spPr>
        <p:txBody>
          <a:bodyPr wrap="none" anchor="t">
            <a:spAutoFit/>
          </a:bodyPr>
          <a:p>
            <a:pPr indent="0" defTabSz="914400">
              <a:lnSpc>
                <a:spcPct val="150000"/>
              </a:lnSpc>
            </a:pPr>
            <a:r>
              <a:rPr lang="zh-CN" altLang="en-US" b="1">
                <a:solidFill>
                  <a:srgbClr val="262626"/>
                </a:solidFill>
                <a:latin typeface="微软雅黑" panose="020B0503020204020204" pitchFamily="34" charset="-122"/>
                <a:ea typeface="微软雅黑" panose="020B0503020204020204" pitchFamily="34" charset="-122"/>
                <a:sym typeface="宋体" pitchFamily="2" charset="-122"/>
              </a:rPr>
              <a:t>如何防止群体决策的弊端？</a:t>
            </a:r>
            <a:endParaRPr lang="zh-CN" altLang="en-US" b="1">
              <a:solidFill>
                <a:srgbClr val="262626"/>
              </a:solidFill>
              <a:latin typeface="微软雅黑" panose="020B0503020204020204" pitchFamily="34" charset="-122"/>
              <a:ea typeface="微软雅黑" panose="020B0503020204020204" pitchFamily="34" charset="-122"/>
              <a:sym typeface="宋体"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 name="圆角矩形 1"/>
            <p:cNvSpPr/>
            <p:nvPr/>
          </p:nvSpPr>
          <p:spPr>
            <a:xfrm>
              <a:off x="11560" y="6527"/>
              <a:ext cx="5035" cy="440"/>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1560" y="7388"/>
              <a:ext cx="5034"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4" name="曲线连接符 3"/>
            <p:cNvCxnSpPr>
              <a:stCxn id="46" idx="3"/>
              <a:endCxn id="3"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1546" y="5633"/>
              <a:ext cx="504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7" name="曲线连接符 6"/>
            <p:cNvCxnSpPr>
              <a:stCxn id="46" idx="3"/>
              <a:endCxn id="5"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9569" name="组合 22"/>
          <p:cNvGrpSpPr/>
          <p:nvPr/>
        </p:nvGrpSpPr>
        <p:grpSpPr>
          <a:xfrm>
            <a:off x="1733550" y="3170671"/>
            <a:ext cx="4371975" cy="1985529"/>
            <a:chOff x="8075" y="5064"/>
            <a:chExt cx="6885" cy="3126"/>
          </a:xfrm>
        </p:grpSpPr>
        <p:sp>
          <p:nvSpPr>
            <p:cNvPr id="109571" name="文本框 15"/>
            <p:cNvSpPr txBox="1"/>
            <p:nvPr/>
          </p:nvSpPr>
          <p:spPr>
            <a:xfrm>
              <a:off x="8320" y="5865"/>
              <a:ext cx="6640" cy="2325"/>
            </a:xfrm>
            <a:prstGeom prst="rect">
              <a:avLst/>
            </a:prstGeom>
            <a:noFill/>
            <a:ln w="12700">
              <a:noFill/>
            </a:ln>
          </p:spPr>
          <p:txBody>
            <a:bodyPr anchor="t">
              <a:spAutoFit/>
            </a:bodyPr>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1</a:t>
              </a:r>
              <a:r>
                <a:rPr lang="zh-CN" altLang="en-US" sz="2000" dirty="0">
                  <a:solidFill>
                    <a:srgbClr val="262626"/>
                  </a:solidFill>
                  <a:latin typeface="华文楷体" panose="02010600040101010101" pitchFamily="2" charset="-122"/>
                  <a:ea typeface="华文楷体" panose="02010600040101010101" pitchFamily="2" charset="-122"/>
                  <a:sym typeface="+mn-ea"/>
                </a:rPr>
                <a:t>）消耗时间长</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2</a:t>
              </a:r>
              <a:r>
                <a:rPr lang="zh-CN" altLang="en-US" sz="2000" dirty="0">
                  <a:solidFill>
                    <a:srgbClr val="262626"/>
                  </a:solidFill>
                  <a:latin typeface="华文楷体" panose="02010600040101010101" pitchFamily="2" charset="-122"/>
                  <a:ea typeface="华文楷体" panose="02010600040101010101" pitchFamily="2" charset="-122"/>
                  <a:sym typeface="+mn-ea"/>
                </a:rPr>
                <a:t>）成员会受到群体压力</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000" dirty="0">
                  <a:solidFill>
                    <a:srgbClr val="262626"/>
                  </a:solidFill>
                  <a:latin typeface="华文楷体" panose="02010600040101010101" pitchFamily="2" charset="-122"/>
                  <a:ea typeface="华文楷体" panose="02010600040101010101" pitchFamily="2" charset="-122"/>
                  <a:sym typeface="+mn-ea"/>
                </a:rPr>
                <a:t>（</a:t>
              </a:r>
              <a:r>
                <a:rPr lang="en-US" altLang="zh-CN" sz="2000" dirty="0">
                  <a:solidFill>
                    <a:srgbClr val="262626"/>
                  </a:solidFill>
                  <a:latin typeface="华文楷体" panose="02010600040101010101" pitchFamily="2" charset="-122"/>
                  <a:ea typeface="华文楷体" panose="02010600040101010101" pitchFamily="2" charset="-122"/>
                  <a:sym typeface="+mn-ea"/>
                </a:rPr>
                <a:t>3</a:t>
              </a:r>
              <a:r>
                <a:rPr lang="zh-CN" altLang="en-US" sz="2000" dirty="0">
                  <a:solidFill>
                    <a:srgbClr val="262626"/>
                  </a:solidFill>
                  <a:latin typeface="华文楷体" panose="02010600040101010101" pitchFamily="2" charset="-122"/>
                  <a:ea typeface="华文楷体" panose="02010600040101010101" pitchFamily="2" charset="-122"/>
                  <a:sym typeface="+mn-ea"/>
                </a:rPr>
                <a:t>）会掩盖个人责任</a:t>
              </a:r>
              <a:endParaRPr lang="zh-CN" altLang="en-US" sz="2000" dirty="0">
                <a:solidFill>
                  <a:srgbClr val="262626"/>
                </a:solidFill>
                <a:latin typeface="华文楷体" panose="02010600040101010101" pitchFamily="2" charset="-122"/>
                <a:ea typeface="华文楷体" panose="02010600040101010101" pitchFamily="2" charset="-122"/>
                <a:sym typeface="+mn-ea"/>
              </a:endParaRPr>
            </a:p>
          </p:txBody>
        </p:sp>
        <p:sp>
          <p:nvSpPr>
            <p:cNvPr id="109573" name="文本框 21"/>
            <p:cNvSpPr txBox="1"/>
            <p:nvPr/>
          </p:nvSpPr>
          <p:spPr>
            <a:xfrm>
              <a:off x="8075" y="5064"/>
              <a:ext cx="3488" cy="872"/>
            </a:xfrm>
            <a:prstGeom prst="rect">
              <a:avLst/>
            </a:prstGeom>
            <a:noFill/>
            <a:ln w="9525">
              <a:noFill/>
            </a:ln>
          </p:spPr>
          <p:txBody>
            <a:bodyPr wrap="none" anchor="t">
              <a:spAutoFit/>
            </a:bodyPr>
            <a:p>
              <a:pPr indent="0" defTabSz="914400">
                <a:lnSpc>
                  <a:spcPct val="150000"/>
                </a:lnSpc>
              </a:pPr>
              <a:r>
                <a:rPr lang="zh-CN" altLang="en-US" sz="2000" b="1">
                  <a:solidFill>
                    <a:srgbClr val="262626"/>
                  </a:solidFill>
                  <a:latin typeface="微软雅黑" panose="020B0503020204020204" pitchFamily="34" charset="-122"/>
                  <a:ea typeface="微软雅黑" panose="020B0503020204020204" pitchFamily="34" charset="-122"/>
                  <a:sym typeface="宋体" pitchFamily="2" charset="-122"/>
                </a:rPr>
                <a:t>群体决策的缺点：</a:t>
              </a:r>
              <a:endParaRPr lang="zh-CN" altLang="en-US" sz="2000" b="1">
                <a:solidFill>
                  <a:srgbClr val="262626"/>
                </a:solidFill>
                <a:latin typeface="微软雅黑" panose="020B0503020204020204" pitchFamily="34" charset="-122"/>
                <a:ea typeface="微软雅黑" panose="020B0503020204020204" pitchFamily="34" charset="-122"/>
                <a:sym typeface="宋体" pitchFamily="2" charset="-122"/>
              </a:endParaRPr>
            </a:p>
          </p:txBody>
        </p:sp>
      </p:grpSp>
      <p:sp>
        <p:nvSpPr>
          <p:cNvPr id="109574" name="文本框 23"/>
          <p:cNvSpPr txBox="1"/>
          <p:nvPr/>
        </p:nvSpPr>
        <p:spPr>
          <a:xfrm>
            <a:off x="5617845" y="2921000"/>
            <a:ext cx="2927350" cy="508000"/>
          </a:xfrm>
          <a:prstGeom prst="rect">
            <a:avLst/>
          </a:prstGeom>
          <a:noFill/>
          <a:ln w="9525">
            <a:noFill/>
          </a:ln>
        </p:spPr>
        <p:txBody>
          <a:bodyPr wrap="none" anchor="t">
            <a:spAutoFit/>
          </a:bodyPr>
          <a:p>
            <a:pPr indent="0" defTabSz="914400">
              <a:lnSpc>
                <a:spcPct val="150000"/>
              </a:lnSpc>
            </a:pPr>
            <a:r>
              <a:rPr lang="zh-CN" altLang="en-US" b="1">
                <a:solidFill>
                  <a:srgbClr val="262626"/>
                </a:solidFill>
                <a:latin typeface="微软雅黑" panose="020B0503020204020204" pitchFamily="34" charset="-122"/>
                <a:ea typeface="微软雅黑" panose="020B0503020204020204" pitchFamily="34" charset="-122"/>
                <a:sym typeface="宋体" pitchFamily="2" charset="-122"/>
              </a:rPr>
              <a:t>如何防止群体决策的弊端？</a:t>
            </a:r>
            <a:endParaRPr lang="zh-CN" altLang="en-US" b="1">
              <a:solidFill>
                <a:srgbClr val="262626"/>
              </a:solidFill>
              <a:latin typeface="微软雅黑" panose="020B0503020204020204" pitchFamily="34" charset="-122"/>
              <a:ea typeface="微软雅黑" panose="020B0503020204020204" pitchFamily="34" charset="-122"/>
              <a:sym typeface="宋体" pitchFamily="2" charset="-122"/>
            </a:endParaRPr>
          </a:p>
        </p:txBody>
      </p:sp>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 name="圆角矩形 1"/>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1560" y="7388"/>
              <a:ext cx="5034"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4" name="曲线连接符 3"/>
            <p:cNvCxnSpPr>
              <a:stCxn id="46" idx="3"/>
              <a:endCxn id="3"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1546" y="5633"/>
              <a:ext cx="504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7" name="曲线连接符 6"/>
            <p:cNvCxnSpPr>
              <a:stCxn id="46" idx="3"/>
              <a:endCxn id="5"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0594" name="文本框 15"/>
          <p:cNvSpPr txBox="1"/>
          <p:nvPr/>
        </p:nvSpPr>
        <p:spPr>
          <a:xfrm>
            <a:off x="5617845" y="3886835"/>
            <a:ext cx="4418330" cy="1198880"/>
          </a:xfrm>
          <a:prstGeom prst="rect">
            <a:avLst/>
          </a:prstGeom>
          <a:noFill/>
          <a:ln w="12700">
            <a:noFill/>
          </a:ln>
        </p:spPr>
        <p:txBody>
          <a:bodyPr wrap="square" anchor="t">
            <a:spAutoFit/>
          </a:bodyPr>
          <a:p>
            <a:pPr indent="0">
              <a:buFont typeface="方正书宋_GBK" pitchFamily="2" charset="-122"/>
              <a:buNone/>
            </a:pPr>
            <a:r>
              <a:rPr lang="zh-CN" altLang="en-US" sz="2400" b="1" dirty="0">
                <a:solidFill>
                  <a:srgbClr val="FF0000"/>
                </a:solidFill>
                <a:latin typeface="华文楷体" panose="02010600040101010101" pitchFamily="2" charset="-122"/>
                <a:ea typeface="华文楷体" panose="02010600040101010101" pitchFamily="2" charset="-122"/>
                <a:sym typeface="宋体" pitchFamily="2" charset="-122"/>
              </a:rPr>
              <a:t>变快</a:t>
            </a:r>
            <a:endParaRPr lang="zh-CN" altLang="en-US" sz="2400" b="1" dirty="0">
              <a:solidFill>
                <a:srgbClr val="FF0000"/>
              </a:solidFill>
              <a:latin typeface="华文楷体" panose="02010600040101010101" pitchFamily="2" charset="-122"/>
              <a:ea typeface="华文楷体" panose="02010600040101010101" pitchFamily="2" charset="-122"/>
              <a:sym typeface="宋体" pitchFamily="2" charset="-122"/>
            </a:endParaRPr>
          </a:p>
          <a:p>
            <a:pPr indent="0">
              <a:buFont typeface="方正书宋_GBK" pitchFamily="2" charset="-122"/>
              <a:buNone/>
            </a:pPr>
            <a:r>
              <a:rPr lang="zh-CN" altLang="en-US" sz="2400" b="1" dirty="0">
                <a:solidFill>
                  <a:srgbClr val="FF0000"/>
                </a:solidFill>
                <a:latin typeface="华文楷体" panose="02010600040101010101" pitchFamily="2" charset="-122"/>
                <a:ea typeface="华文楷体" panose="02010600040101010101" pitchFamily="2" charset="-122"/>
                <a:sym typeface="宋体" pitchFamily="2" charset="-122"/>
              </a:rPr>
              <a:t>让他参与到决策中</a:t>
            </a:r>
            <a:r>
              <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rPr>
              <a:t>  </a:t>
            </a:r>
            <a:endParaRPr lang="zh-CN" altLang="en-US" sz="2400" dirty="0">
              <a:solidFill>
                <a:srgbClr val="262626"/>
              </a:solidFill>
              <a:latin typeface="华文楷体" panose="02010600040101010101" pitchFamily="2" charset="-122"/>
              <a:ea typeface="华文楷体" panose="02010600040101010101" pitchFamily="2" charset="-122"/>
              <a:sym typeface="宋体" pitchFamily="2" charset="-122"/>
            </a:endParaRPr>
          </a:p>
          <a:p>
            <a:pPr indent="0">
              <a:buFont typeface="方正书宋_GBK" pitchFamily="2" charset="-122"/>
              <a:buNone/>
            </a:pPr>
            <a:r>
              <a:rPr lang="zh-CN" altLang="en-US" sz="2400" b="1" dirty="0">
                <a:solidFill>
                  <a:srgbClr val="FF0000"/>
                </a:solidFill>
                <a:latin typeface="华文楷体" panose="02010600040101010101" pitchFamily="2" charset="-122"/>
                <a:ea typeface="华文楷体" panose="02010600040101010101" pitchFamily="2" charset="-122"/>
                <a:sym typeface="宋体" pitchFamily="2" charset="-122"/>
              </a:rPr>
              <a:t>科学统计，慎重投票抉择</a:t>
            </a:r>
            <a:endParaRPr lang="zh-CN" altLang="en-US" sz="2400" b="1" dirty="0">
              <a:solidFill>
                <a:srgbClr val="FF0000"/>
              </a:solidFill>
              <a:latin typeface="华文楷体" panose="02010600040101010101" pitchFamily="2" charset="-122"/>
              <a:ea typeface="华文楷体" panose="02010600040101010101" pitchFamily="2" charset="-122"/>
              <a:sym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8" name="文本框 7"/>
          <p:cNvSpPr txBox="1"/>
          <p:nvPr/>
        </p:nvSpPr>
        <p:spPr>
          <a:xfrm>
            <a:off x="-8255" y="1905"/>
            <a:ext cx="449897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3.2.4.3 群体决策的弊端及防止措施</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7927340" y="107315"/>
            <a:ext cx="4234815" cy="1395095"/>
            <a:chOff x="7816" y="5633"/>
            <a:chExt cx="8778" cy="2197"/>
          </a:xfrm>
        </p:grpSpPr>
        <p:sp>
          <p:nvSpPr>
            <p:cNvPr id="46" name="圆角矩形 45"/>
            <p:cNvSpPr/>
            <p:nvPr/>
          </p:nvSpPr>
          <p:spPr>
            <a:xfrm>
              <a:off x="7816" y="6431"/>
              <a:ext cx="3323"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2" name="圆角矩形 1"/>
            <p:cNvSpPr/>
            <p:nvPr/>
          </p:nvSpPr>
          <p:spPr>
            <a:xfrm>
              <a:off x="11560" y="6527"/>
              <a:ext cx="5035"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群体决策的优点</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endCxn id="2" idx="1"/>
            </p:cNvCxnSpPr>
            <p:nvPr/>
          </p:nvCxnSpPr>
          <p:spPr>
            <a:xfrm>
              <a:off x="11157" y="6741"/>
              <a:ext cx="402" cy="6"/>
            </a:xfrm>
            <a:prstGeom prst="curvedConnector3">
              <a:avLst>
                <a:gd name="adj1" fmla="val 50209"/>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11560" y="7388"/>
              <a:ext cx="5034" cy="442"/>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群体决策的弊端及解决措施</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4" name="曲线连接符 3"/>
            <p:cNvCxnSpPr>
              <a:stCxn id="46" idx="3"/>
              <a:endCxn id="3" idx="1"/>
            </p:cNvCxnSpPr>
            <p:nvPr/>
          </p:nvCxnSpPr>
          <p:spPr>
            <a:xfrm>
              <a:off x="11139" y="6747"/>
              <a:ext cx="421" cy="862"/>
            </a:xfrm>
            <a:prstGeom prst="curvedConnector3">
              <a:avLst>
                <a:gd name="adj1" fmla="val 5008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1546" y="5633"/>
              <a:ext cx="504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群体决策方法</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7" name="曲线连接符 6"/>
            <p:cNvCxnSpPr>
              <a:stCxn id="46" idx="3"/>
              <a:endCxn id="5" idx="1"/>
            </p:cNvCxnSpPr>
            <p:nvPr/>
          </p:nvCxnSpPr>
          <p:spPr>
            <a:xfrm flipV="1">
              <a:off x="11139" y="5853"/>
              <a:ext cx="407" cy="894"/>
            </a:xfrm>
            <a:prstGeom prst="curvedConnector3">
              <a:avLst>
                <a:gd name="adj1" fmla="val 50123"/>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1617" name="文本框 15"/>
          <p:cNvSpPr txBox="1"/>
          <p:nvPr/>
        </p:nvSpPr>
        <p:spPr>
          <a:xfrm>
            <a:off x="2451735" y="2112010"/>
            <a:ext cx="6568440" cy="2491740"/>
          </a:xfrm>
          <a:prstGeom prst="rect">
            <a:avLst/>
          </a:prstGeom>
          <a:noFill/>
          <a:ln w="12700">
            <a:noFill/>
          </a:ln>
        </p:spPr>
        <p:txBody>
          <a:bodyPr wrap="square" anchor="t">
            <a:spAutoFit/>
          </a:bodyPr>
          <a:p>
            <a:pPr indent="0">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防止群体决策弊端的方法：【</a:t>
            </a:r>
            <a:r>
              <a:rPr lang="zh-CN" altLang="en-US" sz="2400" b="1" dirty="0">
                <a:solidFill>
                  <a:srgbClr val="FF0000"/>
                </a:solidFill>
                <a:latin typeface="华文楷体" panose="02010600040101010101" pitchFamily="2" charset="-122"/>
                <a:ea typeface="华文楷体" panose="02010600040101010101" pitchFamily="2" charset="-122"/>
                <a:sym typeface="+mn-ea"/>
              </a:rPr>
              <a:t>简答</a:t>
            </a:r>
            <a:r>
              <a:rPr lang="zh-CN" altLang="en-US" sz="2400" dirty="0">
                <a:solidFill>
                  <a:srgbClr val="262626"/>
                </a:solidFill>
                <a:latin typeface="华文楷体" panose="02010600040101010101" pitchFamily="2" charset="-122"/>
                <a:ea typeface="华文楷体" panose="02010600040101010101" pitchFamily="2" charset="-122"/>
                <a:sym typeface="+mn-ea"/>
              </a:rPr>
              <a:t>】</a:t>
            </a:r>
            <a:r>
              <a:rPr lang="en-US" altLang="zh-CN" sz="2400" b="1" dirty="0">
                <a:solidFill>
                  <a:srgbClr val="FF0000"/>
                </a:solidFill>
                <a:latin typeface="华文楷体" panose="02010600040101010101" pitchFamily="2" charset="-122"/>
                <a:ea typeface="华文楷体" panose="02010600040101010101" pitchFamily="2" charset="-122"/>
                <a:sym typeface="+mn-ea"/>
              </a:rPr>
              <a:t>★★★</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buFont typeface="+mj-lt"/>
              <a:buNone/>
            </a:pP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a:t>
            </a:r>
            <a:r>
              <a:rPr lang="en-US" altLang="zh-CN" sz="2400" dirty="0">
                <a:solidFill>
                  <a:srgbClr val="262626"/>
                </a:solidFill>
                <a:latin typeface="华文楷体" panose="02010600040101010101" pitchFamily="2" charset="-122"/>
                <a:ea typeface="华文楷体" panose="02010600040101010101" pitchFamily="2" charset="-122"/>
                <a:sym typeface="+mn-ea"/>
              </a:rPr>
              <a:t>1</a:t>
            </a:r>
            <a:r>
              <a:rPr lang="zh-CN" altLang="en-US" sz="2400" dirty="0">
                <a:solidFill>
                  <a:srgbClr val="262626"/>
                </a:solidFill>
                <a:latin typeface="华文楷体" panose="02010600040101010101" pitchFamily="2" charset="-122"/>
                <a:ea typeface="华文楷体" panose="02010600040101010101" pitchFamily="2" charset="-122"/>
                <a:sym typeface="+mn-ea"/>
              </a:rPr>
              <a:t>）制定合理的决策程序</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a:t>
            </a:r>
            <a:r>
              <a:rPr lang="en-US" altLang="zh-CN" sz="2400" dirty="0">
                <a:solidFill>
                  <a:srgbClr val="262626"/>
                </a:solidFill>
                <a:latin typeface="华文楷体" panose="02010600040101010101" pitchFamily="2" charset="-122"/>
                <a:ea typeface="华文楷体" panose="02010600040101010101" pitchFamily="2" charset="-122"/>
                <a:sym typeface="+mn-ea"/>
              </a:rPr>
              <a:t>2</a:t>
            </a:r>
            <a:r>
              <a:rPr lang="zh-CN" altLang="en-US" sz="2400" dirty="0">
                <a:solidFill>
                  <a:srgbClr val="262626"/>
                </a:solidFill>
                <a:latin typeface="华文楷体" panose="02010600040101010101" pitchFamily="2" charset="-122"/>
                <a:ea typeface="华文楷体" panose="02010600040101010101" pitchFamily="2" charset="-122"/>
                <a:sym typeface="+mn-ea"/>
              </a:rPr>
              <a:t>）鼓励群体成员参与决策</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a:p>
            <a:pPr indent="0">
              <a:lnSpc>
                <a:spcPct val="150000"/>
              </a:lnSpc>
              <a:buFont typeface="+mj-lt"/>
              <a:buNone/>
            </a:pPr>
            <a:r>
              <a:rPr lang="zh-CN" altLang="en-US" sz="2400" dirty="0">
                <a:solidFill>
                  <a:srgbClr val="262626"/>
                </a:solidFill>
                <a:latin typeface="华文楷体" panose="02010600040101010101" pitchFamily="2" charset="-122"/>
                <a:ea typeface="华文楷体" panose="02010600040101010101" pitchFamily="2" charset="-122"/>
                <a:sym typeface="+mn-ea"/>
              </a:rPr>
              <a:t>（</a:t>
            </a:r>
            <a:r>
              <a:rPr lang="en-US" altLang="zh-CN" sz="2400" dirty="0">
                <a:solidFill>
                  <a:srgbClr val="262626"/>
                </a:solidFill>
                <a:latin typeface="华文楷体" panose="02010600040101010101" pitchFamily="2" charset="-122"/>
                <a:ea typeface="华文楷体" panose="02010600040101010101" pitchFamily="2" charset="-122"/>
                <a:sym typeface="+mn-ea"/>
              </a:rPr>
              <a:t>3</a:t>
            </a:r>
            <a:r>
              <a:rPr lang="zh-CN" altLang="en-US" sz="2400" dirty="0">
                <a:solidFill>
                  <a:srgbClr val="262626"/>
                </a:solidFill>
                <a:latin typeface="华文楷体" panose="02010600040101010101" pitchFamily="2" charset="-122"/>
                <a:ea typeface="华文楷体" panose="02010600040101010101" pitchFamily="2" charset="-122"/>
                <a:sym typeface="+mn-ea"/>
              </a:rPr>
              <a:t>）选用科学的决策方法</a:t>
            </a:r>
            <a:endParaRPr lang="zh-CN" altLang="en-US" sz="2400" dirty="0">
              <a:solidFill>
                <a:srgbClr val="262626"/>
              </a:solidFill>
              <a:latin typeface="华文楷体" panose="02010600040101010101" pitchFamily="2" charset="-122"/>
              <a:ea typeface="华文楷体" panose="02010600040101010101" pitchFamily="2"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3.2.4 群体决策</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8" name="文本框 7"/>
          <p:cNvSpPr txBox="1"/>
          <p:nvPr/>
        </p:nvSpPr>
        <p:spPr>
          <a:xfrm>
            <a:off x="-8255" y="1905"/>
            <a:ext cx="449897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3.2.4.3 群体决策的弊端及防止措施</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690" name="组合 8"/>
          <p:cNvGrpSpPr/>
          <p:nvPr/>
        </p:nvGrpSpPr>
        <p:grpSpPr>
          <a:xfrm>
            <a:off x="2330450" y="1807944"/>
            <a:ext cx="5507359" cy="2891582"/>
            <a:chOff x="1951453" y="1646896"/>
            <a:chExt cx="6283325" cy="3768725"/>
          </a:xfrm>
        </p:grpSpPr>
        <p:cxnSp>
          <p:nvCxnSpPr>
            <p:cNvPr id="11" name="曲线连接符 6"/>
            <p:cNvCxnSpPr>
              <a:stCxn id="13" idx="3"/>
              <a:endCxn id="15" idx="1"/>
            </p:cNvCxnSpPr>
            <p:nvPr/>
          </p:nvCxnSpPr>
          <p:spPr>
            <a:xfrm flipV="1">
              <a:off x="4434933" y="1900020"/>
              <a:ext cx="639706" cy="1609727"/>
            </a:xfrm>
            <a:prstGeom prst="curvedConnector3">
              <a:avLst>
                <a:gd name="adj1" fmla="val 50057"/>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14692" name="组合 13"/>
            <p:cNvGrpSpPr/>
            <p:nvPr/>
          </p:nvGrpSpPr>
          <p:grpSpPr>
            <a:xfrm>
              <a:off x="1951453" y="1646896"/>
              <a:ext cx="6283325" cy="3768725"/>
              <a:chOff x="1505" y="2573"/>
              <a:chExt cx="9895" cy="5935"/>
            </a:xfrm>
          </p:grpSpPr>
          <p:sp>
            <p:nvSpPr>
              <p:cNvPr id="13" name="圆角矩形 26"/>
              <p:cNvSpPr/>
              <p:nvPr/>
            </p:nvSpPr>
            <p:spPr>
              <a:xfrm>
                <a:off x="1505" y="4747"/>
                <a:ext cx="3911" cy="1518"/>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第三章  </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群体行为基础</a:t>
                </a:r>
                <a:endParaRPr kumimoji="0" lang="zh-CN" altLang="en-US" sz="20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4" name="圆角矩形 42"/>
              <p:cNvSpPr/>
              <p:nvPr/>
            </p:nvSpPr>
            <p:spPr>
              <a:xfrm>
                <a:off x="6433" y="5108"/>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群体行为解释</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5" name="圆角矩形 7"/>
              <p:cNvSpPr/>
              <p:nvPr/>
            </p:nvSpPr>
            <p:spPr>
              <a:xfrm>
                <a:off x="6423" y="2573"/>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D9FA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群体概述</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506"/>
                <a:ext cx="1017" cy="1"/>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3" y="7711"/>
                <a:ext cx="4972" cy="79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非正式群体与管理</a:t>
                </a:r>
                <a:endParaRPr kumimoji="0" lang="zh-CN" altLang="en-US" sz="20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507"/>
                <a:ext cx="1007" cy="2603"/>
              </a:xfrm>
              <a:prstGeom prst="curvedConnector3">
                <a:avLst>
                  <a:gd name="adj1" fmla="val 50057"/>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3.3 非正式群体与管理</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1905" y="9525"/>
            <a:ext cx="4634865" cy="245110"/>
          </a:xfrm>
          <a:prstGeom prst="rect">
            <a:avLst/>
          </a:prstGeom>
          <a:noFill/>
        </p:spPr>
        <p:txBody>
          <a:bodyPr wrap="square" rtlCol="0" anchor="t">
            <a:spAutoFit/>
          </a:bodyPr>
          <a:p>
            <a:pPr lvl="0" algn="l"/>
            <a:r>
              <a:rPr lang="zh-CN" altLang="en-US" sz="1000">
                <a:solidFill>
                  <a:schemeClr val="bg1"/>
                </a:solidFill>
                <a:sym typeface="+mn-ea"/>
              </a:rPr>
              <a:t>3.3.1一、非正式群体形成的原因</a:t>
            </a:r>
            <a:endParaRPr lang="zh-CN" altLang="en-US" sz="1000">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2"/>
          <p:cNvSpPr>
            <a:spLocks noGrp="1" noChangeArrowheads="1"/>
          </p:cNvSpPr>
          <p:nvPr>
            <p:ph type="title" idx="4294967295"/>
          </p:nvPr>
        </p:nvSpPr>
        <p:spPr bwMode="auto">
          <a:xfrm>
            <a:off x="892175" y="377825"/>
            <a:ext cx="5334635"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如何有效管理非正式群体</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grpSp>
        <p:nvGrpSpPr>
          <p:cNvPr id="114690" name="组合 8"/>
          <p:cNvGrpSpPr/>
          <p:nvPr/>
        </p:nvGrpSpPr>
        <p:grpSpPr>
          <a:xfrm>
            <a:off x="8891905" y="100974"/>
            <a:ext cx="3298427" cy="926451"/>
            <a:chOff x="1951453" y="2306661"/>
            <a:chExt cx="6280150" cy="2493645"/>
          </a:xfrm>
        </p:grpSpPr>
        <p:cxnSp>
          <p:nvCxnSpPr>
            <p:cNvPr id="11" name="曲线连接符 6"/>
            <p:cNvCxnSpPr>
              <a:stCxn id="13" idx="3"/>
              <a:endCxn id="15" idx="1"/>
            </p:cNvCxnSpPr>
            <p:nvPr/>
          </p:nvCxnSpPr>
          <p:spPr>
            <a:xfrm flipV="1">
              <a:off x="4434799" y="2559594"/>
              <a:ext cx="641995" cy="1011830"/>
            </a:xfrm>
            <a:prstGeom prst="curvedConnector3">
              <a:avLst>
                <a:gd name="adj1" fmla="val 50094"/>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14692" name="组合 13"/>
            <p:cNvGrpSpPr/>
            <p:nvPr/>
          </p:nvGrpSpPr>
          <p:grpSpPr>
            <a:xfrm>
              <a:off x="1951453" y="2306661"/>
              <a:ext cx="6280150" cy="2493645"/>
              <a:chOff x="1505" y="3612"/>
              <a:chExt cx="9890" cy="3927"/>
            </a:xfrm>
          </p:grpSpPr>
          <p:sp>
            <p:nvSpPr>
              <p:cNvPr id="13" name="圆角矩形 26"/>
              <p:cNvSpPr/>
              <p:nvPr/>
            </p:nvSpPr>
            <p:spPr>
              <a:xfrm>
                <a:off x="1505" y="4746"/>
                <a:ext cx="3911" cy="171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fontAlgn="auto">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第三章  </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a:p>
                <a:pPr marL="0" marR="0" lvl="0" indent="0" algn="ctr" defTabSz="914400" rtl="0" fontAlgn="auto">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群体行为基础</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4" name="圆角矩形 42"/>
              <p:cNvSpPr/>
              <p:nvPr/>
            </p:nvSpPr>
            <p:spPr>
              <a:xfrm>
                <a:off x="6423" y="5205"/>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群体行为解释</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5" name="圆角矩形 7"/>
              <p:cNvSpPr/>
              <p:nvPr/>
            </p:nvSpPr>
            <p:spPr>
              <a:xfrm>
                <a:off x="6427" y="3612"/>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D9FA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群体概述</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604"/>
                <a:ext cx="1007" cy="13"/>
              </a:xfrm>
              <a:prstGeom prst="curvedConnector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3" y="6742"/>
                <a:ext cx="4972" cy="79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非正式群体与管理</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604"/>
                <a:ext cx="1007" cy="1537"/>
              </a:xfrm>
              <a:prstGeom prst="curvedConnector3">
                <a:avLst>
                  <a:gd name="adj1" fmla="val 50095"/>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356995" y="1781175"/>
            <a:ext cx="5962015" cy="2306955"/>
          </a:xfrm>
          <a:prstGeom prst="rect">
            <a:avLst/>
          </a:prstGeom>
          <a:noFill/>
        </p:spPr>
        <p:txBody>
          <a:bodyPr wrap="square" rtlCol="0" anchor="t">
            <a:spAutoFit/>
          </a:bodyPr>
          <a:p>
            <a:r>
              <a:rPr lang="en-US" altLang="zh-CN" sz="2400">
                <a:latin typeface="楷体-简" panose="02010600040101010101" charset="-122"/>
                <a:ea typeface="楷体-简" panose="02010600040101010101" charset="-122"/>
              </a:rPr>
              <a:t>1.</a:t>
            </a:r>
            <a:r>
              <a:rPr lang="zh-CN" altLang="en-US" sz="2400" b="1" u="sng">
                <a:solidFill>
                  <a:srgbClr val="C00000"/>
                </a:solidFill>
                <a:latin typeface="楷体-简" panose="02010600040101010101" charset="-122"/>
                <a:ea typeface="楷体-简" panose="02010600040101010101" charset="-122"/>
              </a:rPr>
              <a:t>正视并正确认识</a:t>
            </a:r>
            <a:r>
              <a:rPr lang="zh-CN" altLang="en-US" sz="2400">
                <a:latin typeface="楷体-简" panose="02010600040101010101" charset="-122"/>
                <a:ea typeface="楷体-简" panose="02010600040101010101" charset="-122"/>
              </a:rPr>
              <a:t>非正式群体。 </a:t>
            </a:r>
            <a:endParaRPr lang="zh-CN" altLang="en-US" sz="2400">
              <a:latin typeface="楷体-简" panose="02010600040101010101" charset="-122"/>
              <a:ea typeface="楷体-简" panose="02010600040101010101" charset="-122"/>
            </a:endParaRPr>
          </a:p>
          <a:p>
            <a:endParaRPr lang="zh-CN" altLang="en-US" sz="2400">
              <a:latin typeface="楷体-简" panose="02010600040101010101" charset="-122"/>
              <a:ea typeface="楷体-简" panose="02010600040101010101" charset="-122"/>
            </a:endParaRPr>
          </a:p>
          <a:p>
            <a:r>
              <a:rPr lang="en-US" altLang="zh-CN" sz="2400">
                <a:latin typeface="楷体-简" panose="02010600040101010101" charset="-122"/>
                <a:ea typeface="楷体-简" panose="02010600040101010101" charset="-122"/>
              </a:rPr>
              <a:t>2.</a:t>
            </a:r>
            <a:r>
              <a:rPr lang="zh-CN" altLang="en-US" sz="2400" b="1" u="sng">
                <a:solidFill>
                  <a:srgbClr val="C00000"/>
                </a:solidFill>
                <a:latin typeface="楷体-简" panose="02010600040101010101" charset="-122"/>
                <a:ea typeface="楷体-简" panose="02010600040101010101" charset="-122"/>
              </a:rPr>
              <a:t>区别对待不同类型</a:t>
            </a:r>
            <a:r>
              <a:rPr lang="zh-CN" altLang="en-US" sz="2400">
                <a:latin typeface="楷体-简" panose="02010600040101010101" charset="-122"/>
                <a:ea typeface="楷体-简" panose="02010600040101010101" charset="-122"/>
              </a:rPr>
              <a:t>的非正式群体。</a:t>
            </a:r>
            <a:endParaRPr lang="zh-CN" altLang="en-US" sz="2400">
              <a:latin typeface="楷体-简" panose="02010600040101010101" charset="-122"/>
              <a:ea typeface="楷体-简" panose="02010600040101010101" charset="-122"/>
            </a:endParaRPr>
          </a:p>
          <a:p>
            <a:endParaRPr lang="zh-CN" altLang="en-US" sz="2400">
              <a:latin typeface="楷体-简" panose="02010600040101010101" charset="-122"/>
              <a:ea typeface="楷体-简" panose="02010600040101010101" charset="-122"/>
            </a:endParaRPr>
          </a:p>
          <a:p>
            <a:r>
              <a:rPr lang="en-US" altLang="zh-CN" sz="2400">
                <a:latin typeface="楷体-简" panose="02010600040101010101" charset="-122"/>
                <a:ea typeface="楷体-简" panose="02010600040101010101" charset="-122"/>
              </a:rPr>
              <a:t>3.</a:t>
            </a:r>
            <a:r>
              <a:rPr lang="zh-CN" altLang="en-US" sz="2400">
                <a:latin typeface="楷体-简" panose="02010600040101010101" charset="-122"/>
                <a:ea typeface="楷体-简" panose="02010600040101010101" charset="-122"/>
              </a:rPr>
              <a:t>注意</a:t>
            </a:r>
            <a:r>
              <a:rPr lang="zh-CN" altLang="en-US" sz="2400" b="1" u="sng">
                <a:solidFill>
                  <a:srgbClr val="C00000"/>
                </a:solidFill>
                <a:latin typeface="楷体-简" panose="02010600040101010101" charset="-122"/>
                <a:ea typeface="楷体-简" panose="02010600040101010101" charset="-122"/>
              </a:rPr>
              <a:t>做好非正式群体中核心人物的工作</a:t>
            </a:r>
            <a:r>
              <a:rPr lang="zh-CN" altLang="en-US" sz="2400">
                <a:latin typeface="楷体-简" panose="02010600040101010101" charset="-122"/>
                <a:ea typeface="楷体-简" panose="02010600040101010101" charset="-122"/>
              </a:rPr>
              <a:t>。</a:t>
            </a:r>
            <a:endParaRPr lang="zh-CN" altLang="en-US" sz="2400">
              <a:latin typeface="楷体-简" panose="02010600040101010101" charset="-122"/>
              <a:ea typeface="楷体-简" panose="02010600040101010101" charset="-122"/>
            </a:endParaRPr>
          </a:p>
          <a:p>
            <a:endParaRPr lang="zh-CN" altLang="en-US" sz="2400">
              <a:latin typeface="楷体-简" panose="02010600040101010101" charset="-122"/>
              <a:ea typeface="楷体-简" panose="02010600040101010101" charset="-122"/>
            </a:endParaRPr>
          </a:p>
        </p:txBody>
      </p:sp>
      <p:sp>
        <p:nvSpPr>
          <p:cNvPr id="3" name="文本框 2"/>
          <p:cNvSpPr txBox="1"/>
          <p:nvPr/>
        </p:nvSpPr>
        <p:spPr>
          <a:xfrm>
            <a:off x="6226810" y="471170"/>
            <a:ext cx="2012950" cy="368300"/>
          </a:xfrm>
          <a:prstGeom prst="rect">
            <a:avLst/>
          </a:prstGeom>
          <a:noFill/>
        </p:spPr>
        <p:txBody>
          <a:bodyPr wrap="none" rtlCol="0" anchor="t">
            <a:spAutoFit/>
          </a:bodyPr>
          <a:p>
            <a:pPr algn="l"/>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简答</a:t>
            </a:r>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a:t>
            </a:r>
            <a:endParaRPr lang="zh-CN" altLang="en-US"/>
          </a:p>
        </p:txBody>
      </p:sp>
      <p:sp>
        <p:nvSpPr>
          <p:cNvPr id="4" name="文本框 3"/>
          <p:cNvSpPr txBox="1"/>
          <p:nvPr/>
        </p:nvSpPr>
        <p:spPr>
          <a:xfrm>
            <a:off x="1905" y="9525"/>
            <a:ext cx="4634865" cy="245110"/>
          </a:xfrm>
          <a:prstGeom prst="rect">
            <a:avLst/>
          </a:prstGeom>
          <a:noFill/>
        </p:spPr>
        <p:txBody>
          <a:bodyPr wrap="square" rtlCol="0" anchor="t">
            <a:spAutoFit/>
          </a:bodyPr>
          <a:p>
            <a:pPr lvl="0" algn="l"/>
            <a:r>
              <a:rPr lang="zh-CN" altLang="en-US" sz="1000">
                <a:solidFill>
                  <a:schemeClr val="bg1"/>
                </a:solidFill>
                <a:sym typeface="+mn-ea"/>
              </a:rPr>
              <a:t>3.3.1一、非正式群体形成的原因</a:t>
            </a:r>
            <a:endParaRPr lang="zh-CN" altLang="en-US" sz="1000">
              <a:solidFill>
                <a:schemeClr val="bg1"/>
              </a:solidFill>
              <a:sym typeface="+mn-ea"/>
            </a:endParaRPr>
          </a:p>
        </p:txBody>
      </p:sp>
      <p:sp>
        <p:nvSpPr>
          <p:cNvPr id="5" name="文本框 4"/>
          <p:cNvSpPr txBox="1"/>
          <p:nvPr/>
        </p:nvSpPr>
        <p:spPr>
          <a:xfrm>
            <a:off x="1905" y="9525"/>
            <a:ext cx="537083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3.3.3.3加强对非正式群体的引导与管理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2"/>
          <p:cNvSpPr>
            <a:spLocks noGrp="1" noChangeArrowheads="1"/>
          </p:cNvSpPr>
          <p:nvPr>
            <p:ph type="title" idx="4294967295"/>
          </p:nvPr>
        </p:nvSpPr>
        <p:spPr bwMode="auto">
          <a:xfrm>
            <a:off x="892175" y="377825"/>
            <a:ext cx="5334635"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如何有效管理非正式群体</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grpSp>
        <p:nvGrpSpPr>
          <p:cNvPr id="114690" name="组合 8"/>
          <p:cNvGrpSpPr/>
          <p:nvPr/>
        </p:nvGrpSpPr>
        <p:grpSpPr>
          <a:xfrm>
            <a:off x="8891905" y="100974"/>
            <a:ext cx="3298427" cy="926451"/>
            <a:chOff x="1951453" y="2306661"/>
            <a:chExt cx="6280150" cy="2493645"/>
          </a:xfrm>
        </p:grpSpPr>
        <p:cxnSp>
          <p:nvCxnSpPr>
            <p:cNvPr id="11" name="曲线连接符 6"/>
            <p:cNvCxnSpPr>
              <a:stCxn id="13" idx="3"/>
              <a:endCxn id="15" idx="1"/>
            </p:cNvCxnSpPr>
            <p:nvPr/>
          </p:nvCxnSpPr>
          <p:spPr>
            <a:xfrm flipV="1">
              <a:off x="4434799" y="2559594"/>
              <a:ext cx="641995" cy="1011830"/>
            </a:xfrm>
            <a:prstGeom prst="curvedConnector3">
              <a:avLst>
                <a:gd name="adj1" fmla="val 50094"/>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114692" name="组合 13"/>
            <p:cNvGrpSpPr/>
            <p:nvPr/>
          </p:nvGrpSpPr>
          <p:grpSpPr>
            <a:xfrm>
              <a:off x="1951453" y="2306661"/>
              <a:ext cx="6280150" cy="2493645"/>
              <a:chOff x="1505" y="3612"/>
              <a:chExt cx="9890" cy="3927"/>
            </a:xfrm>
          </p:grpSpPr>
          <p:sp>
            <p:nvSpPr>
              <p:cNvPr id="13" name="圆角矩形 26"/>
              <p:cNvSpPr/>
              <p:nvPr/>
            </p:nvSpPr>
            <p:spPr>
              <a:xfrm>
                <a:off x="1505" y="4746"/>
                <a:ext cx="3911" cy="1714"/>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fontAlgn="auto">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第三章  </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a:p>
                <a:pPr marL="0" marR="0" lvl="0" indent="0" algn="ctr" defTabSz="914400" rtl="0" fontAlgn="auto">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群体行为基础</a:t>
                </a:r>
                <a:endParaRPr kumimoji="0" lang="zh-CN" altLang="en-US" sz="1400" b="0" i="0" u="none" strike="noStrike" kern="1200" cap="none" spc="0"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4" name="圆角矩形 42"/>
              <p:cNvSpPr/>
              <p:nvPr/>
            </p:nvSpPr>
            <p:spPr>
              <a:xfrm>
                <a:off x="6423" y="5205"/>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chemeClr val="bg1">
                        <a:lumMod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群体行为解释</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sp>
            <p:nvSpPr>
              <p:cNvPr id="15" name="圆角矩形 7"/>
              <p:cNvSpPr/>
              <p:nvPr/>
            </p:nvSpPr>
            <p:spPr>
              <a:xfrm>
                <a:off x="6427" y="3612"/>
                <a:ext cx="4967" cy="797"/>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D9FAC"/>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群体概述</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16" name="曲线连接符 9"/>
              <p:cNvCxnSpPr>
                <a:stCxn id="13" idx="3"/>
                <a:endCxn id="14" idx="1"/>
              </p:cNvCxnSpPr>
              <p:nvPr/>
            </p:nvCxnSpPr>
            <p:spPr>
              <a:xfrm>
                <a:off x="5416" y="5604"/>
                <a:ext cx="1007" cy="13"/>
              </a:xfrm>
              <a:prstGeom prst="curvedConnector2">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1"/>
              <p:cNvSpPr/>
              <p:nvPr/>
            </p:nvSpPr>
            <p:spPr>
              <a:xfrm>
                <a:off x="6423" y="6742"/>
                <a:ext cx="4972" cy="797"/>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rPr>
                  <a:t>非正式群体与管理</a:t>
                </a:r>
                <a:endParaRPr kumimoji="0" lang="zh-CN" altLang="en-US" sz="1400" b="0" i="0" u="none" strike="noStrike" kern="1200" cap="none" spc="-4" normalizeH="0" baseline="0" noProof="0" dirty="0">
                  <a:ln>
                    <a:noFill/>
                  </a:ln>
                  <a:solidFill>
                    <a:schemeClr val="tx1">
                      <a:lumMod val="85000"/>
                      <a:lumOff val="15000"/>
                    </a:schemeClr>
                  </a:solidFill>
                  <a:effectLst/>
                  <a:uLnTx/>
                  <a:uFillTx/>
                  <a:latin typeface="楷体-简" panose="02010600040101010101" charset="-122"/>
                  <a:ea typeface="楷体-简" panose="02010600040101010101" charset="-122"/>
                  <a:cs typeface="微软雅黑" panose="020B0503020204020204" pitchFamily="34" charset="-122"/>
                  <a:sym typeface="+mn-ea"/>
                </a:endParaRPr>
              </a:p>
            </p:txBody>
          </p:sp>
          <p:cxnSp>
            <p:nvCxnSpPr>
              <p:cNvPr id="20" name="曲线连接符 12"/>
              <p:cNvCxnSpPr>
                <a:stCxn id="13" idx="3"/>
                <a:endCxn id="19" idx="1"/>
              </p:cNvCxnSpPr>
              <p:nvPr/>
            </p:nvCxnSpPr>
            <p:spPr>
              <a:xfrm>
                <a:off x="5416" y="5604"/>
                <a:ext cx="1007" cy="1537"/>
              </a:xfrm>
              <a:prstGeom prst="curvedConnector3">
                <a:avLst>
                  <a:gd name="adj1" fmla="val 50095"/>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034415" y="1027430"/>
            <a:ext cx="9273540" cy="5323205"/>
          </a:xfrm>
          <a:prstGeom prst="rect">
            <a:avLst/>
          </a:prstGeom>
          <a:noFill/>
        </p:spPr>
        <p:txBody>
          <a:bodyPr wrap="square" rtlCol="0" anchor="t">
            <a:spAutoFit/>
          </a:bodyPr>
          <a:p>
            <a:r>
              <a:rPr lang="en-US" altLang="zh-CN" sz="2000" b="1">
                <a:latin typeface="楷体-简" panose="02010600040101010101" charset="-122"/>
                <a:ea typeface="楷体-简" panose="02010600040101010101" charset="-122"/>
              </a:rPr>
              <a:t>1.</a:t>
            </a:r>
            <a:r>
              <a:rPr lang="zh-CN" altLang="en-US" sz="2000" b="1">
                <a:latin typeface="楷体-简" panose="02010600040101010101" charset="-122"/>
                <a:ea typeface="楷体-简" panose="02010600040101010101" charset="-122"/>
              </a:rPr>
              <a:t>正视并正确认识非正式群体。 </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（1）在正式群体中存在着非正式群体，这是一种普遍的客观现实； </a:t>
            </a:r>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（2）对于领导者来说，应掌握本组织有多少非正式群体，并了解其产生的原因、背景、思想倾向、成员构成、领导核心、行为目标及活动方式等，从而因势利导，发挥其积极作用，限制其消极作用。</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en-US" altLang="zh-CN" sz="2000" b="1">
                <a:latin typeface="楷体-简" panose="02010600040101010101" charset="-122"/>
                <a:ea typeface="楷体-简" panose="02010600040101010101" charset="-122"/>
              </a:rPr>
              <a:t>2.</a:t>
            </a:r>
            <a:r>
              <a:rPr lang="zh-CN" altLang="en-US" sz="2000" b="1">
                <a:latin typeface="楷体-简" panose="02010600040101010101" charset="-122"/>
                <a:ea typeface="楷体-简" panose="02010600040101010101" charset="-122"/>
              </a:rPr>
              <a:t>区别对待不同类型的非正式群体。</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对积极型非正式群体要采取支持和保护的原则，不仅允许其存在，而且要发挥其作用；对中间型和消极型的非正式群体，应当积极引导；对具有破坏性的非正式群体要采取分化瓦解的政策。</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en-US" altLang="zh-CN" sz="2000" b="1">
                <a:latin typeface="楷体-简" panose="02010600040101010101" charset="-122"/>
                <a:ea typeface="楷体-简" panose="02010600040101010101" charset="-122"/>
              </a:rPr>
              <a:t>3.</a:t>
            </a:r>
            <a:r>
              <a:rPr lang="zh-CN" altLang="en-US" sz="2000" b="1">
                <a:latin typeface="楷体-简" panose="02010600040101010101" charset="-122"/>
                <a:ea typeface="楷体-简" panose="02010600040101010101" charset="-122"/>
              </a:rPr>
              <a:t>注意做好非正式群体中核心人物的工作。</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管理者应以平等的态度关怀、信任非正式群体中的核心人物，充分调动他们的积极性，并通过他们带动其他成员的积极行为，防止和克服消极行为。</a:t>
            </a:r>
            <a:endParaRPr lang="zh-CN" altLang="en-US" sz="2000">
              <a:latin typeface="楷体-简" panose="02010600040101010101" charset="-122"/>
              <a:ea typeface="楷体-简" panose="02010600040101010101" charset="-122"/>
            </a:endParaRPr>
          </a:p>
        </p:txBody>
      </p:sp>
      <p:sp>
        <p:nvSpPr>
          <p:cNvPr id="3" name="文本框 2"/>
          <p:cNvSpPr txBox="1"/>
          <p:nvPr/>
        </p:nvSpPr>
        <p:spPr>
          <a:xfrm>
            <a:off x="6356985" y="388620"/>
            <a:ext cx="2012950" cy="368300"/>
          </a:xfrm>
          <a:prstGeom prst="rect">
            <a:avLst/>
          </a:prstGeom>
          <a:noFill/>
        </p:spPr>
        <p:txBody>
          <a:bodyPr wrap="none" rtlCol="0" anchor="t">
            <a:spAutoFit/>
          </a:bodyPr>
          <a:p>
            <a:pPr algn="l"/>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简答</a:t>
            </a:r>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a:t>
            </a:r>
            <a:endParaRPr lang="zh-CN" altLang="en-US"/>
          </a:p>
        </p:txBody>
      </p:sp>
      <p:sp>
        <p:nvSpPr>
          <p:cNvPr id="4" name="文本框 3"/>
          <p:cNvSpPr txBox="1"/>
          <p:nvPr/>
        </p:nvSpPr>
        <p:spPr>
          <a:xfrm>
            <a:off x="-15875" y="0"/>
            <a:ext cx="537083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3.3.3.3加强对非正式群体的引导与管理</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1"/>
          <p:cNvPicPr>
            <a:picLocks noChangeAspect="1"/>
          </p:cNvPicPr>
          <p:nvPr/>
        </p:nvPicPr>
        <p:blipFill>
          <a:blip r:embed="rId1"/>
          <a:srcRect r="2116" b="6392"/>
          <a:stretch>
            <a:fillRect/>
          </a:stretch>
        </p:blipFill>
        <p:spPr>
          <a:xfrm>
            <a:off x="0" y="0"/>
            <a:ext cx="12218988" cy="6858000"/>
          </a:xfrm>
          <a:prstGeom prst="rect">
            <a:avLst/>
          </a:prstGeom>
          <a:noFill/>
          <a:ln w="9525">
            <a:noFill/>
          </a:ln>
        </p:spPr>
      </p:pic>
      <p:sp>
        <p:nvSpPr>
          <p:cNvPr id="3" name="矩形 2"/>
          <p:cNvSpPr/>
          <p:nvPr/>
        </p:nvSpPr>
        <p:spPr>
          <a:xfrm>
            <a:off x="-26989" y="2412999"/>
            <a:ext cx="12245975" cy="2032000"/>
          </a:xfrm>
          <a:prstGeom prst="rect">
            <a:avLst/>
          </a:prstGeom>
          <a:gradFill flip="none" rotWithShape="1">
            <a:gsLst>
              <a:gs pos="61000">
                <a:srgbClr val="6B6C6E">
                  <a:tint val="66000"/>
                  <a:satMod val="160000"/>
                  <a:alpha val="12000"/>
                </a:srgbClr>
              </a:gs>
              <a:gs pos="2000">
                <a:srgbClr val="6B6C6E">
                  <a:tint val="44500"/>
                  <a:satMod val="160000"/>
                </a:srgbClr>
              </a:gs>
              <a:gs pos="100000">
                <a:srgbClr val="6B6C6E">
                  <a:tint val="23500"/>
                  <a:satMod val="16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dirty="0">
                <a:ln>
                  <a:noFill/>
                </a:ln>
                <a:solidFill>
                  <a:schemeClr val="tx1">
                    <a:lumMod val="95000"/>
                    <a:lumOff val="5000"/>
                  </a:schemeClr>
                </a:solidFill>
                <a:effectLst/>
                <a:uLnTx/>
                <a:uFillTx/>
                <a:latin typeface="方正隶变_GBK" charset="-122"/>
                <a:ea typeface="方正隶变_GBK" charset="-122"/>
                <a:cs typeface="方正隶变_GBK" charset="-122"/>
                <a:sym typeface="+mn-ea"/>
              </a:rPr>
              <a:t>第二篇   群体行为及其管理</a:t>
            </a:r>
            <a:endParaRPr kumimoji="0" lang="zh-CN" altLang="en-US" sz="6000" b="1" i="0" u="none" strike="noStrike" kern="1200" cap="none" spc="0" normalizeH="0" baseline="0" noProof="0" dirty="0">
              <a:ln>
                <a:noFill/>
              </a:ln>
              <a:solidFill>
                <a:schemeClr val="tx1">
                  <a:lumMod val="95000"/>
                  <a:lumOff val="5000"/>
                </a:schemeClr>
              </a:solidFill>
              <a:effectLst/>
              <a:uLnTx/>
              <a:uFillTx/>
              <a:latin typeface="方正隶变_GBK" charset="-122"/>
              <a:ea typeface="方正隶变_GBK" charset="-122"/>
              <a:cs typeface="方正隶变_GBK"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l="6906" t="4340" r="2734" b="10193"/>
          <a:stretch>
            <a:fillRect/>
          </a:stretch>
        </p:blipFill>
        <p:spPr>
          <a:xfrm>
            <a:off x="635" y="-38735"/>
            <a:ext cx="12244705" cy="6920865"/>
          </a:xfrm>
          <a:prstGeom prst="rect">
            <a:avLst/>
          </a:prstGeom>
        </p:spPr>
      </p:pic>
      <p:sp>
        <p:nvSpPr>
          <p:cNvPr id="3" name="矩形 2"/>
          <p:cNvSpPr/>
          <p:nvPr/>
        </p:nvSpPr>
        <p:spPr>
          <a:xfrm>
            <a:off x="635" y="2412683"/>
            <a:ext cx="12245975" cy="2032000"/>
          </a:xfrm>
          <a:prstGeom prst="rect">
            <a:avLst/>
          </a:prstGeom>
          <a:solidFill>
            <a:schemeClr val="accent5">
              <a:lumMod val="20000"/>
              <a:lumOff val="80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tx2">
                    <a:lumMod val="50000"/>
                  </a:schemeClr>
                </a:solidFill>
                <a:effectLst/>
                <a:uLnTx/>
                <a:uFillTx/>
                <a:latin typeface="方正隶变_GBK" charset="-122"/>
                <a:ea typeface="方正隶变_GBK" charset="-122"/>
                <a:cs typeface="方正隶变_GBK" charset="-122"/>
                <a:sym typeface="+mn-ea"/>
              </a:rPr>
              <a:t>第四章   沟通</a:t>
            </a:r>
            <a:endParaRPr kumimoji="0" lang="zh-CN" altLang="en-US" sz="6000" b="0" i="0" u="none" strike="noStrike" kern="1200" cap="none" spc="0" normalizeH="0" baseline="0" noProof="0" dirty="0">
              <a:ln>
                <a:noFill/>
              </a:ln>
              <a:solidFill>
                <a:schemeClr val="tx2">
                  <a:lumMod val="50000"/>
                </a:schemeClr>
              </a:solidFill>
              <a:effectLst/>
              <a:uLnTx/>
              <a:uFillTx/>
              <a:latin typeface="方正隶变_GBK" charset="-122"/>
              <a:ea typeface="方正隶变_GBK" charset="-122"/>
              <a:cs typeface="方正隶变_GBK"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bwMode="auto">
          <a:xfrm>
            <a:off x="892175" y="377825"/>
            <a:ext cx="10972800" cy="854075"/>
          </a:xfr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第四章 沟通</a:t>
            </a:r>
            <a:b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b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grpSp>
        <p:nvGrpSpPr>
          <p:cNvPr id="6" name="组合 5"/>
          <p:cNvGrpSpPr/>
          <p:nvPr/>
        </p:nvGrpSpPr>
        <p:grpSpPr>
          <a:xfrm>
            <a:off x="2002155" y="2470150"/>
            <a:ext cx="5374005" cy="2094230"/>
            <a:chOff x="1374" y="3867"/>
            <a:chExt cx="8463" cy="3298"/>
          </a:xfrm>
        </p:grpSpPr>
        <p:grpSp>
          <p:nvGrpSpPr>
            <p:cNvPr id="4" name="组合 3"/>
            <p:cNvGrpSpPr/>
            <p:nvPr/>
          </p:nvGrpSpPr>
          <p:grpSpPr>
            <a:xfrm>
              <a:off x="4519" y="3867"/>
              <a:ext cx="5318" cy="3298"/>
              <a:chOff x="7207" y="6891"/>
              <a:chExt cx="5318" cy="3298"/>
            </a:xfrm>
          </p:grpSpPr>
          <p:sp>
            <p:nvSpPr>
              <p:cNvPr id="18" name=" 2050"/>
              <p:cNvSpPr/>
              <p:nvPr/>
            </p:nvSpPr>
            <p:spPr bwMode="auto">
              <a:xfrm flipH="1">
                <a:off x="7207" y="7108"/>
                <a:ext cx="120" cy="308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100">
                  <a:latin typeface="楷体-简" panose="02010600040101010101" charset="-122"/>
                  <a:ea typeface="楷体-简" panose="02010600040101010101" charset="-122"/>
                </a:endParaRPr>
              </a:p>
            </p:txBody>
          </p:sp>
          <p:sp>
            <p:nvSpPr>
              <p:cNvPr id="19" name="文本框 9"/>
              <p:cNvSpPr txBox="1"/>
              <p:nvPr/>
            </p:nvSpPr>
            <p:spPr>
              <a:xfrm>
                <a:off x="8067" y="6891"/>
                <a:ext cx="3498" cy="7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400">
                    <a:solidFill>
                      <a:schemeClr val="tx1">
                        <a:lumMod val="85000"/>
                        <a:lumOff val="15000"/>
                      </a:schemeClr>
                    </a:solidFill>
                    <a:latin typeface="楷体-简" panose="02010600040101010101" charset="-122"/>
                    <a:ea typeface="楷体-简" panose="02010600040101010101" charset="-122"/>
                  </a:rPr>
                  <a:t>1.</a:t>
                </a:r>
                <a:r>
                  <a:rPr lang="zh-CN" altLang="en-US" sz="2400">
                    <a:solidFill>
                      <a:schemeClr val="tx1">
                        <a:lumMod val="85000"/>
                        <a:lumOff val="15000"/>
                      </a:schemeClr>
                    </a:solidFill>
                    <a:latin typeface="楷体-简" panose="02010600040101010101" charset="-122"/>
                    <a:ea typeface="楷体-简" panose="02010600040101010101" charset="-122"/>
                  </a:rPr>
                  <a:t>沟通及其分类</a:t>
                </a:r>
                <a:endParaRPr lang="zh-CN" altLang="en-US" sz="2400">
                  <a:solidFill>
                    <a:schemeClr val="tx1">
                      <a:lumMod val="85000"/>
                      <a:lumOff val="15000"/>
                    </a:schemeClr>
                  </a:solidFill>
                  <a:latin typeface="楷体-简" panose="02010600040101010101" charset="-122"/>
                  <a:ea typeface="楷体-简" panose="02010600040101010101" charset="-122"/>
                </a:endParaRPr>
              </a:p>
            </p:txBody>
          </p:sp>
          <p:sp>
            <p:nvSpPr>
              <p:cNvPr id="20" name="文本框 9"/>
              <p:cNvSpPr txBox="1"/>
              <p:nvPr/>
            </p:nvSpPr>
            <p:spPr>
              <a:xfrm>
                <a:off x="8067" y="7879"/>
                <a:ext cx="4458" cy="7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400">
                    <a:solidFill>
                      <a:schemeClr val="tx1">
                        <a:lumMod val="85000"/>
                        <a:lumOff val="15000"/>
                      </a:schemeClr>
                    </a:solidFill>
                    <a:latin typeface="楷体-简" panose="02010600040101010101" charset="-122"/>
                    <a:ea typeface="楷体-简" panose="02010600040101010101" charset="-122"/>
                  </a:rPr>
                  <a:t>2.</a:t>
                </a:r>
                <a:r>
                  <a:rPr lang="zh-CN" altLang="en-US" sz="2400">
                    <a:solidFill>
                      <a:schemeClr val="tx1">
                        <a:lumMod val="85000"/>
                        <a:lumOff val="15000"/>
                      </a:schemeClr>
                    </a:solidFill>
                    <a:latin typeface="楷体-简" panose="02010600040101010101" charset="-122"/>
                    <a:ea typeface="楷体-简" panose="02010600040101010101" charset="-122"/>
                  </a:rPr>
                  <a:t>沟通的障碍及改善</a:t>
                </a:r>
                <a:endParaRPr lang="zh-CN" altLang="en-US" sz="2400">
                  <a:solidFill>
                    <a:schemeClr val="tx1">
                      <a:lumMod val="85000"/>
                      <a:lumOff val="15000"/>
                    </a:schemeClr>
                  </a:solidFill>
                  <a:latin typeface="楷体-简" panose="02010600040101010101" charset="-122"/>
                  <a:ea typeface="楷体-简" panose="02010600040101010101" charset="-122"/>
                </a:endParaRPr>
              </a:p>
            </p:txBody>
          </p:sp>
          <p:sp>
            <p:nvSpPr>
              <p:cNvPr id="21" name="文本框 9"/>
              <p:cNvSpPr txBox="1"/>
              <p:nvPr/>
            </p:nvSpPr>
            <p:spPr>
              <a:xfrm>
                <a:off x="8067" y="8816"/>
                <a:ext cx="4458" cy="7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400">
                    <a:solidFill>
                      <a:schemeClr val="tx1">
                        <a:lumMod val="85000"/>
                        <a:lumOff val="15000"/>
                      </a:schemeClr>
                    </a:solidFill>
                    <a:latin typeface="楷体-简" panose="02010600040101010101" charset="-122"/>
                    <a:ea typeface="楷体-简" panose="02010600040101010101" charset="-122"/>
                  </a:rPr>
                  <a:t>3.</a:t>
                </a:r>
                <a:r>
                  <a:rPr lang="zh-CN" altLang="en-US" sz="2400">
                    <a:solidFill>
                      <a:schemeClr val="tx1">
                        <a:lumMod val="85000"/>
                        <a:lumOff val="15000"/>
                      </a:schemeClr>
                    </a:solidFill>
                    <a:latin typeface="楷体-简" panose="02010600040101010101" charset="-122"/>
                    <a:ea typeface="楷体-简" panose="02010600040101010101" charset="-122"/>
                  </a:rPr>
                  <a:t>互联网时代的沟通</a:t>
                </a:r>
                <a:endParaRPr lang="zh-CN" altLang="en-US" sz="2400">
                  <a:solidFill>
                    <a:schemeClr val="tx1">
                      <a:lumMod val="85000"/>
                      <a:lumOff val="15000"/>
                    </a:schemeClr>
                  </a:solidFill>
                  <a:latin typeface="楷体-简" panose="02010600040101010101" charset="-122"/>
                  <a:ea typeface="楷体-简" panose="02010600040101010101" charset="-122"/>
                </a:endParaRPr>
              </a:p>
            </p:txBody>
          </p:sp>
        </p:grpSp>
        <p:sp>
          <p:nvSpPr>
            <p:cNvPr id="5" name="文本框 4"/>
            <p:cNvSpPr txBox="1"/>
            <p:nvPr/>
          </p:nvSpPr>
          <p:spPr>
            <a:xfrm>
              <a:off x="1374" y="5262"/>
              <a:ext cx="2814" cy="725"/>
            </a:xfrm>
            <a:prstGeom prst="rect">
              <a:avLst/>
            </a:prstGeom>
            <a:noFill/>
          </p:spPr>
          <p:txBody>
            <a:bodyPr wrap="none" rtlCol="0" anchor="t">
              <a:spAutoFit/>
            </a:bodyPr>
            <a:p>
              <a:r>
                <a:rPr lang="zh-CN" altLang="en-US" sz="2400" b="1" dirty="0" smtClean="0">
                  <a:latin typeface="楷体-简" panose="02010600040101010101" charset="-122"/>
                  <a:ea typeface="楷体-简" panose="02010600040101010101" charset="-122"/>
                  <a:sym typeface="+mn-ea"/>
                </a:rPr>
                <a:t>第四章 沟通</a:t>
              </a:r>
              <a:endParaRPr lang="zh-CN" altLang="en-US" sz="2400" b="1" dirty="0" smtClean="0">
                <a:latin typeface="楷体-简" panose="02010600040101010101" charset="-122"/>
                <a:ea typeface="楷体-简" panose="02010600040101010101" charset="-122"/>
                <a:sym typeface="+mn-ea"/>
              </a:endParaRPr>
            </a:p>
          </p:txBody>
        </p:sp>
      </p:grpSp>
      <p:sp>
        <p:nvSpPr>
          <p:cNvPr id="7" name="文本框 9"/>
          <p:cNvSpPr txBox="1"/>
          <p:nvPr/>
        </p:nvSpPr>
        <p:spPr>
          <a:xfrm>
            <a:off x="4545330" y="4236085"/>
            <a:ext cx="1916430" cy="4603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400">
                <a:solidFill>
                  <a:schemeClr val="tx1">
                    <a:lumMod val="85000"/>
                    <a:lumOff val="15000"/>
                  </a:schemeClr>
                </a:solidFill>
                <a:latin typeface="楷体-简" panose="02010600040101010101" charset="-122"/>
                <a:ea typeface="楷体-简" panose="02010600040101010101" charset="-122"/>
              </a:rPr>
              <a:t>4.</a:t>
            </a:r>
            <a:r>
              <a:rPr lang="zh-CN" altLang="en-US" sz="2400">
                <a:solidFill>
                  <a:schemeClr val="tx1">
                    <a:lumMod val="85000"/>
                    <a:lumOff val="15000"/>
                  </a:schemeClr>
                </a:solidFill>
                <a:latin typeface="楷体-简" panose="02010600040101010101" charset="-122"/>
                <a:ea typeface="楷体-简" panose="02010600040101010101" charset="-122"/>
              </a:rPr>
              <a:t>跨文化沟通</a:t>
            </a:r>
            <a:endParaRPr lang="zh-CN" altLang="en-US" sz="2400">
              <a:solidFill>
                <a:schemeClr val="tx1">
                  <a:lumMod val="85000"/>
                  <a:lumOff val="15000"/>
                </a:schemeClr>
              </a:solidFill>
              <a:latin typeface="楷体-简" panose="02010600040101010101" charset="-122"/>
              <a:ea typeface="楷体-简"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410335" y="2602865"/>
            <a:ext cx="4088130" cy="2205990"/>
            <a:chOff x="2221" y="4099"/>
            <a:chExt cx="6438" cy="3474"/>
          </a:xfrm>
        </p:grpSpPr>
        <p:grpSp>
          <p:nvGrpSpPr>
            <p:cNvPr id="6" name="组合 5"/>
            <p:cNvGrpSpPr/>
            <p:nvPr/>
          </p:nvGrpSpPr>
          <p:grpSpPr>
            <a:xfrm>
              <a:off x="2221" y="4099"/>
              <a:ext cx="6439" cy="3298"/>
              <a:chOff x="2759" y="3867"/>
              <a:chExt cx="6439" cy="3298"/>
            </a:xfrm>
          </p:grpSpPr>
          <p:grpSp>
            <p:nvGrpSpPr>
              <p:cNvPr id="4" name="组合 3"/>
              <p:cNvGrpSpPr/>
              <p:nvPr/>
            </p:nvGrpSpPr>
            <p:grpSpPr>
              <a:xfrm>
                <a:off x="5165" y="3867"/>
                <a:ext cx="4033" cy="3298"/>
                <a:chOff x="7853" y="6891"/>
                <a:chExt cx="4033" cy="3298"/>
              </a:xfrm>
            </p:grpSpPr>
            <p:sp>
              <p:nvSpPr>
                <p:cNvPr id="18" name=" 2050"/>
                <p:cNvSpPr/>
                <p:nvPr/>
              </p:nvSpPr>
              <p:spPr bwMode="auto">
                <a:xfrm flipH="1">
                  <a:off x="7853" y="7108"/>
                  <a:ext cx="214" cy="308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9" name="文本框 9"/>
                <p:cNvSpPr txBox="1"/>
                <p:nvPr/>
              </p:nvSpPr>
              <p:spPr>
                <a:xfrm>
                  <a:off x="8067" y="6891"/>
                  <a:ext cx="30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9"/>
                <p:cNvSpPr txBox="1"/>
                <p:nvPr/>
              </p:nvSpPr>
              <p:spPr>
                <a:xfrm>
                  <a:off x="8067" y="7879"/>
                  <a:ext cx="38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bg1">
                          <a:lumMod val="85000"/>
                        </a:schemeClr>
                      </a:solidFill>
                      <a:latin typeface="微软雅黑" panose="020B0503020204020204" pitchFamily="34" charset="-122"/>
                      <a:ea typeface="微软雅黑" panose="020B0503020204020204" pitchFamily="34" charset="-122"/>
                    </a:rPr>
                    <a:t>2.</a:t>
                  </a:r>
                  <a:r>
                    <a:rPr lang="zh-CN" altLang="en-US" sz="2000">
                      <a:solidFill>
                        <a:schemeClr val="bg1">
                          <a:lumMod val="85000"/>
                        </a:schemeClr>
                      </a:solidFill>
                      <a:latin typeface="微软雅黑" panose="020B0503020204020204" pitchFamily="34" charset="-122"/>
                      <a:ea typeface="微软雅黑" panose="020B0503020204020204" pitchFamily="34" charset="-122"/>
                    </a:rPr>
                    <a:t>沟通的障碍及改善</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8067" y="8816"/>
                  <a:ext cx="38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bg1">
                          <a:lumMod val="85000"/>
                        </a:schemeClr>
                      </a:solidFill>
                      <a:latin typeface="微软雅黑" panose="020B0503020204020204" pitchFamily="34" charset="-122"/>
                      <a:ea typeface="微软雅黑" panose="020B0503020204020204" pitchFamily="34" charset="-122"/>
                    </a:rPr>
                    <a:t>3.</a:t>
                  </a:r>
                  <a:r>
                    <a:rPr lang="zh-CN" altLang="en-US" sz="2000">
                      <a:solidFill>
                        <a:schemeClr val="bg1">
                          <a:lumMod val="85000"/>
                        </a:schemeClr>
                      </a:solidFill>
                      <a:latin typeface="微软雅黑" panose="020B0503020204020204" pitchFamily="34" charset="-122"/>
                      <a:ea typeface="微软雅黑" panose="020B0503020204020204" pitchFamily="34" charset="-122"/>
                    </a:rPr>
                    <a:t>互联网时代的沟通</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2759" y="5311"/>
                <a:ext cx="2407" cy="628"/>
              </a:xfrm>
              <a:prstGeom prst="rect">
                <a:avLst/>
              </a:prstGeom>
              <a:noFill/>
            </p:spPr>
            <p:txBody>
              <a:bodyPr wrap="none" rtlCol="0" anchor="t">
                <a:spAutoFit/>
              </a:bodyPr>
              <a:p>
                <a:r>
                  <a:rPr lang="zh-CN" altLang="en-US" sz="2000" b="1" dirty="0" smtClean="0">
                    <a:latin typeface="微软雅黑" panose="020B0503020204020204" pitchFamily="34" charset="-122"/>
                    <a:ea typeface="微软雅黑" panose="020B0503020204020204" pitchFamily="34" charset="-122"/>
                    <a:sym typeface="+mn-ea"/>
                  </a:rPr>
                  <a:t>第四章 沟通</a:t>
                </a:r>
                <a:endParaRPr lang="zh-CN" altLang="en-US" sz="2000" b="1" dirty="0" smtClean="0">
                  <a:latin typeface="微软雅黑" panose="020B0503020204020204" pitchFamily="34" charset="-122"/>
                  <a:ea typeface="微软雅黑" panose="020B0503020204020204" pitchFamily="34" charset="-122"/>
                  <a:sym typeface="+mn-ea"/>
                </a:endParaRPr>
              </a:p>
            </p:txBody>
          </p:sp>
        </p:grpSp>
        <p:sp>
          <p:nvSpPr>
            <p:cNvPr id="7" name="文本框 9"/>
            <p:cNvSpPr txBox="1"/>
            <p:nvPr/>
          </p:nvSpPr>
          <p:spPr>
            <a:xfrm>
              <a:off x="4841" y="6945"/>
              <a:ext cx="26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bg1">
                      <a:lumMod val="85000"/>
                    </a:schemeClr>
                  </a:solidFill>
                  <a:latin typeface="微软雅黑" panose="020B0503020204020204" pitchFamily="34" charset="-122"/>
                  <a:ea typeface="微软雅黑" panose="020B0503020204020204" pitchFamily="34" charset="-122"/>
                </a:rPr>
                <a:t>4.</a:t>
              </a:r>
              <a:r>
                <a:rPr lang="zh-CN" altLang="en-US" sz="2000">
                  <a:solidFill>
                    <a:schemeClr val="bg1">
                      <a:lumMod val="85000"/>
                    </a:schemeClr>
                  </a:solidFill>
                  <a:latin typeface="微软雅黑" panose="020B0503020204020204" pitchFamily="34" charset="-122"/>
                  <a:ea typeface="微软雅黑" panose="020B0503020204020204" pitchFamily="34" charset="-122"/>
                </a:rPr>
                <a:t>跨文化沟通</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rot="0">
            <a:off x="4991100" y="2033905"/>
            <a:ext cx="1588770" cy="1196340"/>
            <a:chOff x="7853" y="6546"/>
            <a:chExt cx="2502" cy="1884"/>
          </a:xfrm>
        </p:grpSpPr>
        <p:sp>
          <p:nvSpPr>
            <p:cNvPr id="10" name=" 2050"/>
            <p:cNvSpPr/>
            <p:nvPr/>
          </p:nvSpPr>
          <p:spPr bwMode="auto">
            <a:xfrm flipH="1">
              <a:off x="7853" y="6698"/>
              <a:ext cx="214" cy="173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文本框 9"/>
            <p:cNvSpPr txBox="1"/>
            <p:nvPr/>
          </p:nvSpPr>
          <p:spPr>
            <a:xfrm>
              <a:off x="8067" y="6546"/>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沟通的含义</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74"/>
              <a:ext cx="18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沟通过程</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7802"/>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4.1.1 沟通概述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决定着群体的正式领导者和群体之间正式关系的是（ ）</a:t>
            </a:r>
            <a:endParaRPr lang="zh-CN" altLang="en-US" sz="2000" dirty="0"/>
          </a:p>
          <a:p>
            <a:pPr marL="0" indent="0" eaLnBrk="1" hangingPunct="1">
              <a:lnSpc>
                <a:spcPct val="150000"/>
              </a:lnSpc>
              <a:buNone/>
            </a:pPr>
            <a:r>
              <a:rPr lang="zh-CN" altLang="en-US" sz="2000" dirty="0"/>
              <a:t>A:人事结构</a:t>
            </a:r>
            <a:endParaRPr lang="zh-CN" altLang="en-US" sz="2000" dirty="0"/>
          </a:p>
          <a:p>
            <a:pPr marL="0" indent="0" eaLnBrk="1" hangingPunct="1">
              <a:lnSpc>
                <a:spcPct val="150000"/>
              </a:lnSpc>
              <a:buNone/>
            </a:pPr>
            <a:r>
              <a:rPr lang="zh-CN" altLang="en-US" sz="2000" dirty="0"/>
              <a:t>B:奖惩结果</a:t>
            </a:r>
            <a:endParaRPr lang="zh-CN" altLang="en-US" sz="2000" dirty="0"/>
          </a:p>
          <a:p>
            <a:pPr marL="0" indent="0" eaLnBrk="1" hangingPunct="1">
              <a:lnSpc>
                <a:spcPct val="150000"/>
              </a:lnSpc>
              <a:buNone/>
            </a:pPr>
            <a:r>
              <a:rPr lang="zh-CN" altLang="en-US" sz="2000" dirty="0"/>
              <a:t>C:群体结构</a:t>
            </a:r>
            <a:endParaRPr lang="zh-CN" altLang="en-US" sz="2000" dirty="0"/>
          </a:p>
          <a:p>
            <a:pPr marL="0" indent="0" eaLnBrk="1" hangingPunct="1">
              <a:lnSpc>
                <a:spcPct val="150000"/>
              </a:lnSpc>
              <a:buNone/>
            </a:pPr>
            <a:r>
              <a:rPr lang="zh-CN" altLang="en-US" sz="2000" dirty="0"/>
              <a:t>D:职权结构</a:t>
            </a:r>
            <a:endParaRPr lang="zh-CN" altLang="en-US" sz="2000" dirty="0"/>
          </a:p>
          <a:p>
            <a:pPr marL="0" indent="0" eaLnBrk="1" hangingPunct="1">
              <a:buNone/>
            </a:pPr>
            <a:endParaRPr lang="zh-CN" altLang="en-US" sz="2400" dirty="0"/>
          </a:p>
        </p:txBody>
      </p:sp>
      <p:sp>
        <p:nvSpPr>
          <p:cNvPr id="48131"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4445" y="2844165"/>
            <a:ext cx="3505835" cy="1668780"/>
            <a:chOff x="4865" y="2727"/>
            <a:chExt cx="5521" cy="2628"/>
          </a:xfrm>
        </p:grpSpPr>
        <p:sp>
          <p:nvSpPr>
            <p:cNvPr id="19" name="文本框 9"/>
            <p:cNvSpPr txBox="1"/>
            <p:nvPr/>
          </p:nvSpPr>
          <p:spPr>
            <a:xfrm>
              <a:off x="4865" y="4099"/>
              <a:ext cx="30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0">
              <a:off x="7884" y="2727"/>
              <a:ext cx="2502" cy="2628"/>
              <a:chOff x="7853" y="6070"/>
              <a:chExt cx="2502" cy="2628"/>
            </a:xfrm>
          </p:grpSpPr>
          <p:sp>
            <p:nvSpPr>
              <p:cNvPr id="10" name=" 2050"/>
              <p:cNvSpPr/>
              <p:nvPr/>
            </p:nvSpPr>
            <p:spPr bwMode="auto">
              <a:xfrm flipH="1">
                <a:off x="7853" y="6284"/>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文本框 9"/>
              <p:cNvSpPr txBox="1"/>
              <p:nvPr/>
            </p:nvSpPr>
            <p:spPr>
              <a:xfrm>
                <a:off x="8067" y="6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沟通的含义</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50"/>
                <a:ext cx="18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沟通过程</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8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沟通的分类</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grpSp>
      </p:grpSp>
      <p:sp>
        <p:nvSpPr>
          <p:cNvPr id="14" name="文本框 13"/>
          <p:cNvSpPr txBox="1"/>
          <p:nvPr/>
        </p:nvSpPr>
        <p:spPr>
          <a:xfrm>
            <a:off x="4503420" y="2459355"/>
            <a:ext cx="6189980" cy="783590"/>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沟通是指</a:t>
            </a:r>
            <a:r>
              <a:rPr lang="zh-CN" altLang="en-US" b="1" dirty="0">
                <a:solidFill>
                  <a:srgbClr val="FF0000"/>
                </a:solidFill>
                <a:latin typeface="微软雅黑" panose="020B0503020204020204" pitchFamily="34" charset="-122"/>
                <a:ea typeface="微软雅黑" panose="020B0503020204020204" pitchFamily="34" charset="-122"/>
                <a:sym typeface="+mn-ea"/>
              </a:rPr>
              <a:t>两个或多个主体之间交换信息</a:t>
            </a:r>
            <a:r>
              <a:rPr lang="zh-CN" altLang="en-US" dirty="0">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思想</a:t>
            </a:r>
            <a:r>
              <a:rPr lang="zh-CN" altLang="en-US" dirty="0">
                <a:latin typeface="微软雅黑" panose="020B0503020204020204" pitchFamily="34" charset="-122"/>
                <a:ea typeface="微软雅黑" panose="020B0503020204020204" pitchFamily="34" charset="-122"/>
                <a:sym typeface="+mn-ea"/>
              </a:rPr>
              <a:t>及</a:t>
            </a:r>
            <a:r>
              <a:rPr lang="zh-CN" altLang="en-US" b="1" dirty="0">
                <a:solidFill>
                  <a:srgbClr val="FF0000"/>
                </a:solidFill>
                <a:latin typeface="微软雅黑" panose="020B0503020204020204" pitchFamily="34" charset="-122"/>
                <a:ea typeface="微软雅黑" panose="020B0503020204020204" pitchFamily="34" charset="-122"/>
                <a:sym typeface="+mn-ea"/>
              </a:rPr>
              <a:t>情感</a:t>
            </a:r>
            <a:r>
              <a:rPr lang="zh-CN" altLang="en-US" dirty="0">
                <a:latin typeface="微软雅黑" panose="020B0503020204020204" pitchFamily="34" charset="-122"/>
                <a:ea typeface="微软雅黑" panose="020B0503020204020204" pitchFamily="34" charset="-122"/>
                <a:sym typeface="+mn-ea"/>
              </a:rPr>
              <a:t>的过程。沟通</a:t>
            </a:r>
            <a:r>
              <a:rPr lang="zh-CN" altLang="en-US" b="1" u="sng" dirty="0">
                <a:solidFill>
                  <a:schemeClr val="tx1">
                    <a:lumMod val="85000"/>
                    <a:lumOff val="15000"/>
                  </a:schemeClr>
                </a:solidFill>
                <a:latin typeface="微软雅黑" panose="020B0503020204020204" pitchFamily="34" charset="-122"/>
                <a:ea typeface="微软雅黑" panose="020B0503020204020204" pitchFamily="34" charset="-122"/>
                <a:sym typeface="+mn-ea"/>
              </a:rPr>
              <a:t>不仅包括对信息的传递，还有对信息的理解</a:t>
            </a:r>
            <a:r>
              <a:rPr lang="zh-CN" altLang="en-US" dirty="0">
                <a:latin typeface="微软雅黑" panose="020B0503020204020204" pitchFamily="34" charset="-122"/>
                <a:ea typeface="微软雅黑" panose="020B0503020204020204" pitchFamily="34" charset="-122"/>
                <a:sym typeface="+mn-ea"/>
              </a:rPr>
              <a:t>。</a:t>
            </a:r>
            <a:endParaRPr lang="zh-CN" altLang="en-US"/>
          </a:p>
        </p:txBody>
      </p:sp>
      <p:sp>
        <p:nvSpPr>
          <p:cNvPr id="15" name="文本框 14"/>
          <p:cNvSpPr txBox="1"/>
          <p:nvPr/>
        </p:nvSpPr>
        <p:spPr>
          <a:xfrm>
            <a:off x="5638165" y="3740150"/>
            <a:ext cx="3919855" cy="437515"/>
          </a:xfrm>
          <a:prstGeom prst="rect">
            <a:avLst/>
          </a:prstGeom>
          <a:noFill/>
          <a:ln>
            <a:no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沟通的实质是【   】和【   】的过程。</a:t>
            </a:r>
            <a:endParaRPr lang="zh-CN" altLang="en-US"/>
          </a:p>
        </p:txBody>
      </p:sp>
      <p:sp>
        <p:nvSpPr>
          <p:cNvPr id="16" name="下箭头 15"/>
          <p:cNvSpPr/>
          <p:nvPr/>
        </p:nvSpPr>
        <p:spPr>
          <a:xfrm>
            <a:off x="7284720" y="3450590"/>
            <a:ext cx="304800" cy="289560"/>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4.1.1 沟通概述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4445" y="2844165"/>
            <a:ext cx="3505835" cy="1668780"/>
            <a:chOff x="4865" y="2727"/>
            <a:chExt cx="5521" cy="2628"/>
          </a:xfrm>
        </p:grpSpPr>
        <p:sp>
          <p:nvSpPr>
            <p:cNvPr id="19" name="文本框 9"/>
            <p:cNvSpPr txBox="1"/>
            <p:nvPr/>
          </p:nvSpPr>
          <p:spPr>
            <a:xfrm>
              <a:off x="4865" y="4099"/>
              <a:ext cx="30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0">
              <a:off x="7884" y="2727"/>
              <a:ext cx="2502" cy="2628"/>
              <a:chOff x="7853" y="6070"/>
              <a:chExt cx="2502" cy="2628"/>
            </a:xfrm>
          </p:grpSpPr>
          <p:sp>
            <p:nvSpPr>
              <p:cNvPr id="10" name=" 2050"/>
              <p:cNvSpPr/>
              <p:nvPr/>
            </p:nvSpPr>
            <p:spPr bwMode="auto">
              <a:xfrm flipH="1">
                <a:off x="7853" y="6284"/>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文本框 9"/>
              <p:cNvSpPr txBox="1"/>
              <p:nvPr/>
            </p:nvSpPr>
            <p:spPr>
              <a:xfrm>
                <a:off x="8067" y="6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沟通的含义</a:t>
                </a:r>
                <a:endParaRPr lang="en-US" altLang="zh-CN" sz="20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50"/>
                <a:ext cx="18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沟通过程</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8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沟通的分类</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grpSp>
      </p:grpSp>
      <p:sp>
        <p:nvSpPr>
          <p:cNvPr id="14" name="文本框 13"/>
          <p:cNvSpPr txBox="1"/>
          <p:nvPr/>
        </p:nvSpPr>
        <p:spPr>
          <a:xfrm>
            <a:off x="4503420" y="2459355"/>
            <a:ext cx="6189980" cy="783590"/>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沟通是指</a:t>
            </a:r>
            <a:r>
              <a:rPr lang="zh-CN" altLang="en-US" b="1" dirty="0">
                <a:solidFill>
                  <a:srgbClr val="FF0000"/>
                </a:solidFill>
                <a:latin typeface="微软雅黑" panose="020B0503020204020204" pitchFamily="34" charset="-122"/>
                <a:ea typeface="微软雅黑" panose="020B0503020204020204" pitchFamily="34" charset="-122"/>
                <a:sym typeface="+mn-ea"/>
              </a:rPr>
              <a:t>两个或多个主体之间交换信息</a:t>
            </a:r>
            <a:r>
              <a:rPr lang="zh-CN" altLang="en-US" dirty="0">
                <a:latin typeface="微软雅黑" panose="020B0503020204020204" pitchFamily="34" charset="-122"/>
                <a:ea typeface="微软雅黑" panose="020B0503020204020204" pitchFamily="34" charset="-122"/>
                <a:sym typeface="+mn-ea"/>
              </a:rPr>
              <a:t>、</a:t>
            </a:r>
            <a:r>
              <a:rPr lang="zh-CN" altLang="en-US" b="1" dirty="0">
                <a:solidFill>
                  <a:srgbClr val="FF0000"/>
                </a:solidFill>
                <a:latin typeface="微软雅黑" panose="020B0503020204020204" pitchFamily="34" charset="-122"/>
                <a:ea typeface="微软雅黑" panose="020B0503020204020204" pitchFamily="34" charset="-122"/>
                <a:sym typeface="+mn-ea"/>
              </a:rPr>
              <a:t>思想</a:t>
            </a:r>
            <a:r>
              <a:rPr lang="zh-CN" altLang="en-US" dirty="0">
                <a:latin typeface="微软雅黑" panose="020B0503020204020204" pitchFamily="34" charset="-122"/>
                <a:ea typeface="微软雅黑" panose="020B0503020204020204" pitchFamily="34" charset="-122"/>
                <a:sym typeface="+mn-ea"/>
              </a:rPr>
              <a:t>及</a:t>
            </a:r>
            <a:r>
              <a:rPr lang="zh-CN" altLang="en-US" b="1" dirty="0">
                <a:solidFill>
                  <a:srgbClr val="FF0000"/>
                </a:solidFill>
                <a:latin typeface="微软雅黑" panose="020B0503020204020204" pitchFamily="34" charset="-122"/>
                <a:ea typeface="微软雅黑" panose="020B0503020204020204" pitchFamily="34" charset="-122"/>
                <a:sym typeface="+mn-ea"/>
              </a:rPr>
              <a:t>情感</a:t>
            </a:r>
            <a:r>
              <a:rPr lang="zh-CN" altLang="en-US" dirty="0">
                <a:latin typeface="微软雅黑" panose="020B0503020204020204" pitchFamily="34" charset="-122"/>
                <a:ea typeface="微软雅黑" panose="020B0503020204020204" pitchFamily="34" charset="-122"/>
                <a:sym typeface="+mn-ea"/>
              </a:rPr>
              <a:t>的过程。沟通</a:t>
            </a:r>
            <a:r>
              <a:rPr lang="zh-CN" altLang="en-US" b="1" u="sng" dirty="0">
                <a:solidFill>
                  <a:schemeClr val="tx1">
                    <a:lumMod val="85000"/>
                    <a:lumOff val="15000"/>
                  </a:schemeClr>
                </a:solidFill>
                <a:latin typeface="微软雅黑" panose="020B0503020204020204" pitchFamily="34" charset="-122"/>
                <a:ea typeface="微软雅黑" panose="020B0503020204020204" pitchFamily="34" charset="-122"/>
                <a:sym typeface="+mn-ea"/>
              </a:rPr>
              <a:t>不仅包括对信息的传递，还有对信息的理解</a:t>
            </a:r>
            <a:r>
              <a:rPr lang="zh-CN" altLang="en-US" dirty="0">
                <a:latin typeface="微软雅黑" panose="020B0503020204020204" pitchFamily="34" charset="-122"/>
                <a:ea typeface="微软雅黑" panose="020B0503020204020204" pitchFamily="34" charset="-122"/>
                <a:sym typeface="+mn-ea"/>
              </a:rPr>
              <a:t>。</a:t>
            </a:r>
            <a:endParaRPr lang="zh-CN" altLang="en-US"/>
          </a:p>
        </p:txBody>
      </p:sp>
      <p:sp>
        <p:nvSpPr>
          <p:cNvPr id="15" name="文本框 14"/>
          <p:cNvSpPr txBox="1"/>
          <p:nvPr/>
        </p:nvSpPr>
        <p:spPr>
          <a:xfrm>
            <a:off x="4937760" y="3740150"/>
            <a:ext cx="5321935" cy="437515"/>
          </a:xfrm>
          <a:prstGeom prst="rect">
            <a:avLst/>
          </a:prstGeom>
          <a:noFill/>
          <a:ln>
            <a:no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沟通的实质是【</a:t>
            </a:r>
            <a:r>
              <a:rPr lang="zh-CN" altLang="en-US" b="1" dirty="0">
                <a:solidFill>
                  <a:srgbClr val="FF0000"/>
                </a:solidFill>
                <a:latin typeface="微软雅黑" panose="020B0503020204020204" pitchFamily="34" charset="-122"/>
                <a:ea typeface="微软雅黑" panose="020B0503020204020204" pitchFamily="34" charset="-122"/>
                <a:sym typeface="+mn-ea"/>
              </a:rPr>
              <a:t>信息传递</a:t>
            </a:r>
            <a:r>
              <a:rPr lang="zh-CN" altLang="en-US" dirty="0">
                <a:latin typeface="微软雅黑" panose="020B0503020204020204" pitchFamily="34" charset="-122"/>
                <a:ea typeface="微软雅黑" panose="020B0503020204020204" pitchFamily="34" charset="-122"/>
                <a:sym typeface="+mn-ea"/>
              </a:rPr>
              <a:t>】和【</a:t>
            </a:r>
            <a:r>
              <a:rPr lang="zh-CN" altLang="en-US" b="1" dirty="0">
                <a:solidFill>
                  <a:srgbClr val="FF0000"/>
                </a:solidFill>
                <a:latin typeface="微软雅黑" panose="020B0503020204020204" pitchFamily="34" charset="-122"/>
                <a:ea typeface="微软雅黑" panose="020B0503020204020204" pitchFamily="34" charset="-122"/>
                <a:sym typeface="+mn-ea"/>
              </a:rPr>
              <a:t>被理解</a:t>
            </a:r>
            <a:r>
              <a:rPr lang="zh-CN" altLang="en-US" dirty="0">
                <a:latin typeface="微软雅黑" panose="020B0503020204020204" pitchFamily="34" charset="-122"/>
                <a:ea typeface="微软雅黑" panose="020B0503020204020204" pitchFamily="34" charset="-122"/>
                <a:sym typeface="+mn-ea"/>
              </a:rPr>
              <a:t>】的过程。</a:t>
            </a:r>
            <a:endParaRPr lang="zh-CN" altLang="en-US"/>
          </a:p>
        </p:txBody>
      </p:sp>
      <p:sp>
        <p:nvSpPr>
          <p:cNvPr id="16" name="下箭头 15"/>
          <p:cNvSpPr/>
          <p:nvPr/>
        </p:nvSpPr>
        <p:spPr>
          <a:xfrm>
            <a:off x="7284720" y="3450590"/>
            <a:ext cx="304800" cy="289560"/>
          </a:xfrm>
          <a:prstGeom prst="down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lang="en-US" altLang="zh-CN"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4.1.1 沟通</a:t>
            </a:r>
            <a:r>
              <a:rPr lang="zh-CN" altLang="en-US"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概述</a:t>
            </a:r>
            <a:endParaRPr lang="zh-CN" altLang="en-US" sz="36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8899525" y="43815"/>
            <a:ext cx="3069590" cy="1638300"/>
            <a:chOff x="5352" y="2727"/>
            <a:chExt cx="4834" cy="2580"/>
          </a:xfrm>
        </p:grpSpPr>
        <p:sp>
          <p:nvSpPr>
            <p:cNvPr id="19" name="文本框 9"/>
            <p:cNvSpPr txBox="1"/>
            <p:nvPr/>
          </p:nvSpPr>
          <p:spPr>
            <a:xfrm>
              <a:off x="5352" y="3632"/>
              <a:ext cx="2696"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tx1">
                      <a:lumMod val="85000"/>
                      <a:lumOff val="15000"/>
                    </a:schemeClr>
                  </a:solidFill>
                  <a:latin typeface="楷体-简" panose="02010600040101010101" charset="-122"/>
                  <a:ea typeface="楷体-简" panose="02010600040101010101" charset="-122"/>
                </a:rPr>
                <a:t>1.</a:t>
              </a:r>
              <a:r>
                <a:rPr lang="zh-CN" altLang="en-US" sz="1800">
                  <a:solidFill>
                    <a:schemeClr val="tx1">
                      <a:lumMod val="85000"/>
                      <a:lumOff val="15000"/>
                    </a:schemeClr>
                  </a:solidFill>
                  <a:latin typeface="楷体-简" panose="02010600040101010101" charset="-122"/>
                  <a:ea typeface="楷体-简" panose="02010600040101010101" charset="-122"/>
                </a:rPr>
                <a:t>沟通及其分类</a:t>
              </a:r>
              <a:endParaRPr lang="zh-CN" altLang="en-US" sz="1800">
                <a:solidFill>
                  <a:schemeClr val="tx1">
                    <a:lumMod val="85000"/>
                    <a:lumOff val="15000"/>
                  </a:schemeClr>
                </a:solidFill>
                <a:latin typeface="楷体-简" panose="02010600040101010101" charset="-122"/>
                <a:ea typeface="楷体-简" panose="02010600040101010101" charset="-122"/>
              </a:endParaRPr>
            </a:p>
          </p:txBody>
        </p:sp>
        <p:grpSp>
          <p:nvGrpSpPr>
            <p:cNvPr id="9" name="组合 8"/>
            <p:cNvGrpSpPr/>
            <p:nvPr/>
          </p:nvGrpSpPr>
          <p:grpSpPr>
            <a:xfrm rot="0">
              <a:off x="7963" y="2727"/>
              <a:ext cx="2223" cy="2580"/>
              <a:chOff x="7932" y="6070"/>
              <a:chExt cx="2223" cy="2580"/>
            </a:xfrm>
          </p:grpSpPr>
          <p:sp>
            <p:nvSpPr>
              <p:cNvPr id="10" name=" 2050"/>
              <p:cNvSpPr/>
              <p:nvPr/>
            </p:nvSpPr>
            <p:spPr bwMode="auto">
              <a:xfrm flipH="1">
                <a:off x="7932" y="6085"/>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100">
                  <a:latin typeface="楷体-简" panose="02010600040101010101" charset="-122"/>
                  <a:ea typeface="楷体-简" panose="02010600040101010101" charset="-122"/>
                </a:endParaRPr>
              </a:p>
            </p:txBody>
          </p:sp>
          <p:sp>
            <p:nvSpPr>
              <p:cNvPr id="11" name="文本框 9"/>
              <p:cNvSpPr txBox="1"/>
              <p:nvPr/>
            </p:nvSpPr>
            <p:spPr>
              <a:xfrm>
                <a:off x="8067" y="6070"/>
                <a:ext cx="208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楷体-简" panose="02010600040101010101" charset="-122"/>
                    <a:ea typeface="楷体-简" panose="02010600040101010101" charset="-122"/>
                  </a:rPr>
                  <a:t>沟通的含义</a:t>
                </a:r>
                <a:endParaRPr lang="zh-CN" altLang="en-US" sz="1800">
                  <a:solidFill>
                    <a:schemeClr val="tx1">
                      <a:lumMod val="85000"/>
                      <a:lumOff val="15000"/>
                    </a:schemeClr>
                  </a:solidFill>
                  <a:latin typeface="楷体-简" panose="02010600040101010101" charset="-122"/>
                  <a:ea typeface="楷体-简" panose="02010600040101010101" charset="-122"/>
                </a:endParaRPr>
              </a:p>
            </p:txBody>
          </p:sp>
          <p:sp>
            <p:nvSpPr>
              <p:cNvPr id="12" name="文本框 9"/>
              <p:cNvSpPr txBox="1"/>
              <p:nvPr/>
            </p:nvSpPr>
            <p:spPr>
              <a:xfrm>
                <a:off x="8067" y="7150"/>
                <a:ext cx="172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楷体-简" panose="02010600040101010101" charset="-122"/>
                    <a:ea typeface="楷体-简" panose="02010600040101010101" charset="-122"/>
                  </a:rPr>
                  <a:t>沟通过程</a:t>
                </a:r>
                <a:endParaRPr lang="zh-CN" altLang="en-US" sz="1800">
                  <a:solidFill>
                    <a:schemeClr val="bg1">
                      <a:lumMod val="85000"/>
                    </a:schemeClr>
                  </a:solidFill>
                  <a:latin typeface="楷体-简" panose="02010600040101010101" charset="-122"/>
                  <a:ea typeface="楷体-简" panose="02010600040101010101" charset="-122"/>
                </a:endParaRPr>
              </a:p>
            </p:txBody>
          </p:sp>
          <p:sp>
            <p:nvSpPr>
              <p:cNvPr id="13" name="文本框 9"/>
              <p:cNvSpPr txBox="1"/>
              <p:nvPr/>
            </p:nvSpPr>
            <p:spPr>
              <a:xfrm>
                <a:off x="8067" y="8070"/>
                <a:ext cx="208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楷体-简" panose="02010600040101010101" charset="-122"/>
                    <a:ea typeface="楷体-简" panose="02010600040101010101" charset="-122"/>
                  </a:rPr>
                  <a:t>沟通的分类</a:t>
                </a:r>
                <a:endParaRPr lang="zh-CN" altLang="en-US" sz="1800">
                  <a:solidFill>
                    <a:schemeClr val="bg1">
                      <a:lumMod val="85000"/>
                    </a:schemeClr>
                  </a:solidFill>
                  <a:latin typeface="楷体-简" panose="02010600040101010101" charset="-122"/>
                  <a:ea typeface="楷体-简" panose="02010600040101010101" charset="-122"/>
                </a:endParaRPr>
              </a:p>
            </p:txBody>
          </p:sp>
        </p:grpSp>
      </p:grpSp>
      <p:sp>
        <p:nvSpPr>
          <p:cNvPr id="2" name="文本占位符 1"/>
          <p:cNvSpPr>
            <a:spLocks noGrp="1"/>
          </p:cNvSpPr>
          <p:nvPr>
            <p:ph type="body" idx="13"/>
          </p:nvPr>
        </p:nvSpPr>
        <p:spPr bwMode="auto">
          <a:noFill/>
          <a:extLst>
            <a:ext uri="{909E8E84-426E-40DD-AFC4-6F175D3DCCD1}">
              <a14:hiddenFill xmlns:a14="http://schemas.microsoft.com/office/drawing/2010/main">
                <a:solidFill>
                  <a:srgbClr val="FFFFFF"/>
                </a:solidFill>
              </a14:hiddenFill>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4.1.1 沟通概述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4" name="文本框 3"/>
          <p:cNvSpPr txBox="1"/>
          <p:nvPr/>
        </p:nvSpPr>
        <p:spPr>
          <a:xfrm>
            <a:off x="1082040" y="1682115"/>
            <a:ext cx="10419080" cy="3507740"/>
          </a:xfrm>
          <a:prstGeom prst="rect">
            <a:avLst/>
          </a:prstGeom>
          <a:noFill/>
        </p:spPr>
        <p:txBody>
          <a:bodyPr wrap="square" rtlCol="0" anchor="t">
            <a:spAutoFit/>
          </a:bodyPr>
          <a:p>
            <a:r>
              <a:rPr lang="zh-CN" altLang="en-US"/>
              <a:t>沟通是组织管理和人际交往的一项重要手段，在管理活动中具有重要的地位。</a:t>
            </a:r>
            <a:endParaRPr lang="zh-CN" altLang="en-US"/>
          </a:p>
          <a:p>
            <a:endParaRPr lang="zh-CN" altLang="en-US"/>
          </a:p>
          <a:p>
            <a:r>
              <a:rPr lang="zh-CN" altLang="en-US"/>
              <a:t>沟通主要有以下重要功能：</a:t>
            </a:r>
            <a:endParaRPr lang="zh-CN" altLang="en-US"/>
          </a:p>
          <a:p>
            <a:endParaRPr lang="zh-CN" altLang="en-US"/>
          </a:p>
          <a:p>
            <a:pPr marL="342900" indent="-342900">
              <a:lnSpc>
                <a:spcPct val="150000"/>
              </a:lnSpc>
              <a:buFont typeface="Wingdings" panose="05000000000000000000" charset="0"/>
              <a:buChar char=""/>
            </a:pPr>
            <a:r>
              <a:rPr lang="zh-CN" altLang="en-US" sz="2000">
                <a:latin typeface="楷体-简" panose="02010600040101010101" charset="-122"/>
                <a:ea typeface="楷体-简" panose="02010600040101010101" charset="-122"/>
              </a:rPr>
              <a:t>（1）</a:t>
            </a:r>
            <a:r>
              <a:rPr lang="zh-CN" altLang="en-US" sz="2000" b="1" u="sng">
                <a:latin typeface="楷体-简" panose="02010600040101010101" charset="-122"/>
                <a:ea typeface="楷体-简" panose="02010600040101010101" charset="-122"/>
              </a:rPr>
              <a:t>传递信息</a:t>
            </a:r>
            <a:r>
              <a:rPr lang="zh-CN" altLang="en-US" sz="2000">
                <a:latin typeface="楷体-简" panose="02010600040101010101" charset="-122"/>
                <a:ea typeface="楷体-简" panose="02010600040101010101" charset="-122"/>
              </a:rPr>
              <a:t>。 </a:t>
            </a:r>
            <a:endParaRPr lang="zh-CN" altLang="en-US" sz="20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000">
                <a:latin typeface="楷体-简" panose="02010600040101010101" charset="-122"/>
                <a:ea typeface="楷体-简" panose="02010600040101010101" charset="-122"/>
              </a:rPr>
              <a:t>（2）</a:t>
            </a:r>
            <a:r>
              <a:rPr lang="zh-CN" altLang="en-US" sz="2000" b="1" u="sng">
                <a:latin typeface="楷体-简" panose="02010600040101010101" charset="-122"/>
                <a:ea typeface="楷体-简" panose="02010600040101010101" charset="-122"/>
              </a:rPr>
              <a:t>推进了解</a:t>
            </a:r>
            <a:r>
              <a:rPr lang="zh-CN" altLang="en-US" sz="2000">
                <a:latin typeface="楷体-简" panose="02010600040101010101" charset="-122"/>
                <a:ea typeface="楷体-简" panose="02010600040101010101" charset="-122"/>
              </a:rPr>
              <a:t>。</a:t>
            </a:r>
            <a:endParaRPr lang="zh-CN" altLang="en-US" sz="20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000">
                <a:latin typeface="楷体-简" panose="02010600040101010101" charset="-122"/>
                <a:ea typeface="楷体-简" panose="02010600040101010101" charset="-122"/>
              </a:rPr>
              <a:t>（3）</a:t>
            </a:r>
            <a:r>
              <a:rPr lang="zh-CN" altLang="en-US" sz="2000" b="1" u="sng">
                <a:latin typeface="楷体-简" panose="02010600040101010101" charset="-122"/>
                <a:ea typeface="楷体-简" panose="02010600040101010101" charset="-122"/>
              </a:rPr>
              <a:t>控制行为</a:t>
            </a:r>
            <a:r>
              <a:rPr lang="zh-CN" altLang="en-US" sz="2000">
                <a:latin typeface="楷体-简" panose="02010600040101010101" charset="-122"/>
                <a:ea typeface="楷体-简" panose="02010600040101010101" charset="-122"/>
              </a:rPr>
              <a:t>。</a:t>
            </a:r>
            <a:endParaRPr lang="zh-CN" altLang="en-US" sz="20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000">
                <a:latin typeface="楷体-简" panose="02010600040101010101" charset="-122"/>
                <a:ea typeface="楷体-简" panose="02010600040101010101" charset="-122"/>
              </a:rPr>
              <a:t>（4）</a:t>
            </a:r>
            <a:r>
              <a:rPr lang="zh-CN" altLang="en-US" sz="2000" b="1" u="sng">
                <a:latin typeface="楷体-简" panose="02010600040101010101" charset="-122"/>
                <a:ea typeface="楷体-简" panose="02010600040101010101" charset="-122"/>
              </a:rPr>
              <a:t>协调关系</a:t>
            </a:r>
            <a:r>
              <a:rPr lang="zh-CN" altLang="en-US" sz="2000">
                <a:latin typeface="楷体-简" panose="02010600040101010101" charset="-122"/>
                <a:ea typeface="楷体-简" panose="02010600040101010101" charset="-122"/>
              </a:rPr>
              <a:t>。 </a:t>
            </a:r>
            <a:endParaRPr lang="zh-CN" altLang="en-US" sz="2000">
              <a:latin typeface="楷体-简" panose="02010600040101010101" charset="-122"/>
              <a:ea typeface="楷体-简" panose="02010600040101010101" charset="-122"/>
            </a:endParaRPr>
          </a:p>
          <a:p>
            <a:pPr marL="342900" indent="-342900">
              <a:lnSpc>
                <a:spcPct val="150000"/>
              </a:lnSpc>
              <a:buFont typeface="Wingdings" panose="05000000000000000000" charset="0"/>
              <a:buChar char=""/>
            </a:pPr>
            <a:r>
              <a:rPr lang="zh-CN" altLang="en-US" sz="2000">
                <a:latin typeface="楷体-简" panose="02010600040101010101" charset="-122"/>
                <a:ea typeface="楷体-简" panose="02010600040101010101" charset="-122"/>
              </a:rPr>
              <a:t>（5）</a:t>
            </a:r>
            <a:r>
              <a:rPr lang="zh-CN" altLang="en-US" sz="2000" b="1" u="sng">
                <a:latin typeface="楷体-简" panose="02010600040101010101" charset="-122"/>
                <a:ea typeface="楷体-简" panose="02010600040101010101" charset="-122"/>
              </a:rPr>
              <a:t>帮助决策</a:t>
            </a:r>
            <a:r>
              <a:rPr lang="zh-CN" altLang="en-US" sz="2000">
                <a:latin typeface="楷体-简" panose="02010600040101010101" charset="-122"/>
                <a:ea typeface="楷体-简" panose="02010600040101010101" charset="-122"/>
              </a:rPr>
              <a:t>。</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8899525" y="43815"/>
            <a:ext cx="3069590" cy="1638300"/>
            <a:chOff x="5352" y="2727"/>
            <a:chExt cx="4834" cy="2580"/>
          </a:xfrm>
        </p:grpSpPr>
        <p:sp>
          <p:nvSpPr>
            <p:cNvPr id="19" name="文本框 9"/>
            <p:cNvSpPr txBox="1"/>
            <p:nvPr/>
          </p:nvSpPr>
          <p:spPr>
            <a:xfrm>
              <a:off x="5352" y="3632"/>
              <a:ext cx="2696"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tx1">
                      <a:lumMod val="85000"/>
                      <a:lumOff val="15000"/>
                    </a:schemeClr>
                  </a:solidFill>
                  <a:latin typeface="楷体-简" panose="02010600040101010101" charset="-122"/>
                  <a:ea typeface="楷体-简" panose="02010600040101010101" charset="-122"/>
                </a:rPr>
                <a:t>1.</a:t>
              </a:r>
              <a:r>
                <a:rPr lang="zh-CN" altLang="en-US" sz="1800">
                  <a:solidFill>
                    <a:schemeClr val="tx1">
                      <a:lumMod val="85000"/>
                      <a:lumOff val="15000"/>
                    </a:schemeClr>
                  </a:solidFill>
                  <a:latin typeface="楷体-简" panose="02010600040101010101" charset="-122"/>
                  <a:ea typeface="楷体-简" panose="02010600040101010101" charset="-122"/>
                </a:rPr>
                <a:t>沟通及其分类</a:t>
              </a:r>
              <a:endParaRPr lang="zh-CN" altLang="en-US" sz="1800">
                <a:solidFill>
                  <a:schemeClr val="tx1">
                    <a:lumMod val="85000"/>
                    <a:lumOff val="15000"/>
                  </a:schemeClr>
                </a:solidFill>
                <a:latin typeface="楷体-简" panose="02010600040101010101" charset="-122"/>
                <a:ea typeface="楷体-简" panose="02010600040101010101" charset="-122"/>
              </a:endParaRPr>
            </a:p>
          </p:txBody>
        </p:sp>
        <p:grpSp>
          <p:nvGrpSpPr>
            <p:cNvPr id="9" name="组合 8"/>
            <p:cNvGrpSpPr/>
            <p:nvPr/>
          </p:nvGrpSpPr>
          <p:grpSpPr>
            <a:xfrm rot="0">
              <a:off x="7963" y="2727"/>
              <a:ext cx="2223" cy="2580"/>
              <a:chOff x="7932" y="6070"/>
              <a:chExt cx="2223" cy="2580"/>
            </a:xfrm>
          </p:grpSpPr>
          <p:sp>
            <p:nvSpPr>
              <p:cNvPr id="10" name=" 2050"/>
              <p:cNvSpPr/>
              <p:nvPr/>
            </p:nvSpPr>
            <p:spPr bwMode="auto">
              <a:xfrm flipH="1">
                <a:off x="7932" y="6085"/>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100">
                  <a:latin typeface="楷体-简" panose="02010600040101010101" charset="-122"/>
                  <a:ea typeface="楷体-简" panose="02010600040101010101" charset="-122"/>
                </a:endParaRPr>
              </a:p>
            </p:txBody>
          </p:sp>
          <p:sp>
            <p:nvSpPr>
              <p:cNvPr id="11" name="文本框 9"/>
              <p:cNvSpPr txBox="1"/>
              <p:nvPr/>
            </p:nvSpPr>
            <p:spPr>
              <a:xfrm>
                <a:off x="8067" y="6070"/>
                <a:ext cx="208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楷体-简" panose="02010600040101010101" charset="-122"/>
                    <a:ea typeface="楷体-简" panose="02010600040101010101" charset="-122"/>
                  </a:rPr>
                  <a:t>沟通的含义</a:t>
                </a:r>
                <a:endParaRPr lang="zh-CN" altLang="en-US" sz="1800">
                  <a:solidFill>
                    <a:schemeClr val="tx1">
                      <a:lumMod val="85000"/>
                      <a:lumOff val="15000"/>
                    </a:schemeClr>
                  </a:solidFill>
                  <a:latin typeface="楷体-简" panose="02010600040101010101" charset="-122"/>
                  <a:ea typeface="楷体-简" panose="02010600040101010101" charset="-122"/>
                </a:endParaRPr>
              </a:p>
            </p:txBody>
          </p:sp>
          <p:sp>
            <p:nvSpPr>
              <p:cNvPr id="12" name="文本框 9"/>
              <p:cNvSpPr txBox="1"/>
              <p:nvPr/>
            </p:nvSpPr>
            <p:spPr>
              <a:xfrm>
                <a:off x="8067" y="7150"/>
                <a:ext cx="172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楷体-简" panose="02010600040101010101" charset="-122"/>
                    <a:ea typeface="楷体-简" panose="02010600040101010101" charset="-122"/>
                  </a:rPr>
                  <a:t>沟通过程</a:t>
                </a:r>
                <a:endParaRPr lang="zh-CN" altLang="en-US" sz="1800">
                  <a:solidFill>
                    <a:schemeClr val="bg1">
                      <a:lumMod val="85000"/>
                    </a:schemeClr>
                  </a:solidFill>
                  <a:latin typeface="楷体-简" panose="02010600040101010101" charset="-122"/>
                  <a:ea typeface="楷体-简" panose="02010600040101010101" charset="-122"/>
                </a:endParaRPr>
              </a:p>
            </p:txBody>
          </p:sp>
          <p:sp>
            <p:nvSpPr>
              <p:cNvPr id="13" name="文本框 9"/>
              <p:cNvSpPr txBox="1"/>
              <p:nvPr/>
            </p:nvSpPr>
            <p:spPr>
              <a:xfrm>
                <a:off x="8067" y="8070"/>
                <a:ext cx="2088" cy="5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楷体-简" panose="02010600040101010101" charset="-122"/>
                    <a:ea typeface="楷体-简" panose="02010600040101010101" charset="-122"/>
                  </a:rPr>
                  <a:t>沟通的分类</a:t>
                </a:r>
                <a:endParaRPr lang="zh-CN" altLang="en-US" sz="1800">
                  <a:solidFill>
                    <a:schemeClr val="bg1">
                      <a:lumMod val="85000"/>
                    </a:schemeClr>
                  </a:solidFill>
                  <a:latin typeface="楷体-简" panose="02010600040101010101" charset="-122"/>
                  <a:ea typeface="楷体-简" panose="02010600040101010101" charset="-122"/>
                </a:endParaRPr>
              </a:p>
            </p:txBody>
          </p:sp>
        </p:grpSp>
      </p:grpSp>
      <p:sp>
        <p:nvSpPr>
          <p:cNvPr id="2" name="文本占位符 1"/>
          <p:cNvSpPr>
            <a:spLocks noGrp="1"/>
          </p:cNvSpPr>
          <p:nvPr>
            <p:ph type="body" idx="13"/>
          </p:nvPr>
        </p:nvSpPr>
        <p:spPr/>
        <p:txBody>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noProof="0" dirty="0">
                <a:ln>
                  <a:noFill/>
                </a:ln>
                <a:effectLst/>
                <a:uLnTx/>
                <a:uFillTx/>
                <a:sym typeface="+mn-ea"/>
              </a:rPr>
              <a:t>4.1.1 沟通</a:t>
            </a:r>
            <a:r>
              <a:rPr lang="zh-CN" altLang="en-US" noProof="0" dirty="0">
                <a:ln>
                  <a:noFill/>
                </a:ln>
                <a:effectLst/>
                <a:uLnTx/>
                <a:uFillTx/>
                <a:sym typeface="+mn-ea"/>
              </a:rPr>
              <a:t>概述</a:t>
            </a:r>
            <a:endParaRPr lang="zh-CN" altLang="en-US"/>
          </a:p>
        </p:txBody>
      </p:sp>
      <p:sp>
        <p:nvSpPr>
          <p:cNvPr id="4" name="文本框 3"/>
          <p:cNvSpPr txBox="1"/>
          <p:nvPr/>
        </p:nvSpPr>
        <p:spPr>
          <a:xfrm>
            <a:off x="1082040" y="1682115"/>
            <a:ext cx="10419080" cy="4246245"/>
          </a:xfrm>
          <a:prstGeom prst="rect">
            <a:avLst/>
          </a:prstGeom>
          <a:noFill/>
        </p:spPr>
        <p:txBody>
          <a:bodyPr wrap="square" rtlCol="0" anchor="t">
            <a:spAutoFit/>
          </a:bodyPr>
          <a:p>
            <a:r>
              <a:rPr lang="zh-CN" altLang="en-US"/>
              <a:t>沟通是组织管理和人际交往的一项重要手段，在管理活动中具有重要的地位。</a:t>
            </a:r>
            <a:endParaRPr lang="zh-CN" altLang="en-US"/>
          </a:p>
          <a:p>
            <a:endParaRPr lang="zh-CN" altLang="en-US"/>
          </a:p>
          <a:p>
            <a:r>
              <a:rPr lang="zh-CN" altLang="en-US"/>
              <a:t>沟通主要有以下重要功能：</a:t>
            </a:r>
            <a:endParaRPr lang="zh-CN" altLang="en-US"/>
          </a:p>
          <a:p>
            <a:endParaRPr lang="zh-CN" altLang="en-US"/>
          </a:p>
          <a:p>
            <a:r>
              <a:rPr lang="zh-CN" altLang="en-US" sz="2000">
                <a:latin typeface="楷体-简" panose="02010600040101010101" charset="-122"/>
                <a:ea typeface="楷体-简" panose="02010600040101010101" charset="-122"/>
              </a:rPr>
              <a:t>（1）传递信息。沟通的</a:t>
            </a:r>
            <a:r>
              <a:rPr lang="zh-CN" altLang="en-US" sz="2000" b="1">
                <a:solidFill>
                  <a:srgbClr val="C00000"/>
                </a:solidFill>
                <a:latin typeface="楷体-简" panose="02010600040101010101" charset="-122"/>
                <a:ea typeface="楷体-简" panose="02010600040101010101" charset="-122"/>
              </a:rPr>
              <a:t>首要功能</a:t>
            </a:r>
            <a:r>
              <a:rPr lang="zh-CN" altLang="en-US" sz="2000">
                <a:latin typeface="楷体-简" panose="02010600040101010101" charset="-122"/>
                <a:ea typeface="楷体-简" panose="02010600040101010101" charset="-122"/>
              </a:rPr>
              <a:t>就是</a:t>
            </a:r>
            <a:r>
              <a:rPr lang="zh-CN" altLang="en-US" sz="2000" b="1" u="sng">
                <a:solidFill>
                  <a:srgbClr val="C00000"/>
                </a:solidFill>
                <a:latin typeface="楷体-简" panose="02010600040101010101" charset="-122"/>
                <a:ea typeface="楷体-简" panose="02010600040101010101" charset="-122"/>
              </a:rPr>
              <a:t>传递信息</a:t>
            </a:r>
            <a:r>
              <a:rPr lang="zh-CN" altLang="en-US" sz="2000">
                <a:latin typeface="楷体-简" panose="02010600040101010101" charset="-122"/>
                <a:ea typeface="楷体-简" panose="02010600040101010101" charset="-122"/>
              </a:rPr>
              <a:t>，主要包括外部信息和内部信息的传递。</a:t>
            </a:r>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 </a:t>
            </a:r>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（2）推进了解。通过沟通，理解群体目标，了解群体反映的问题，增进彼此关系 。</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（3）控制行为。有效的沟通能够影响和改变他人的行为。 </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（4）协调关系。 </a:t>
            </a:r>
            <a:endParaRPr lang="zh-CN" altLang="en-US" sz="2000">
              <a:latin typeface="楷体-简" panose="02010600040101010101" charset="-122"/>
              <a:ea typeface="楷体-简" panose="02010600040101010101" charset="-122"/>
            </a:endParaRPr>
          </a:p>
          <a:p>
            <a:endParaRPr lang="zh-CN" altLang="en-US" sz="2000">
              <a:latin typeface="楷体-简" panose="02010600040101010101" charset="-122"/>
              <a:ea typeface="楷体-简" panose="02010600040101010101" charset="-122"/>
            </a:endParaRPr>
          </a:p>
          <a:p>
            <a:r>
              <a:rPr lang="zh-CN" altLang="en-US" sz="2000">
                <a:latin typeface="楷体-简" panose="02010600040101010101" charset="-122"/>
                <a:ea typeface="楷体-简" panose="02010600040101010101" charset="-122"/>
              </a:rPr>
              <a:t>（5）帮助决策。决策的基础是对信息的准确把握。</a:t>
            </a:r>
            <a:endParaRPr lang="zh-CN" altLang="en-US"/>
          </a:p>
          <a:p>
            <a:endParaRPr lang="zh-CN" altLang="en-US"/>
          </a:p>
        </p:txBody>
      </p:sp>
      <p:sp>
        <p:nvSpPr>
          <p:cNvPr id="3" name="文本框 2"/>
          <p:cNvSpPr txBox="1"/>
          <p:nvPr/>
        </p:nvSpPr>
        <p:spPr>
          <a:xfrm>
            <a:off x="6356985" y="388620"/>
            <a:ext cx="2012950" cy="368300"/>
          </a:xfrm>
          <a:prstGeom prst="rect">
            <a:avLst/>
          </a:prstGeom>
          <a:noFill/>
        </p:spPr>
        <p:txBody>
          <a:bodyPr wrap="none" rtlCol="0" anchor="t">
            <a:spAutoFit/>
          </a:bodyPr>
          <a:p>
            <a:pPr algn="l"/>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简答</a:t>
            </a:r>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a:t>
            </a:r>
            <a:endParaRPr lang="zh-CN" altLang="en-US"/>
          </a:p>
        </p:txBody>
      </p:sp>
      <p:sp>
        <p:nvSpPr>
          <p:cNvPr id="5" name="文本框 4"/>
          <p:cNvSpPr txBox="1"/>
          <p:nvPr/>
        </p:nvSpPr>
        <p:spPr>
          <a:xfrm>
            <a:off x="-23495"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4.1.1.2 沟通的功能</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9113520" y="-29210"/>
            <a:ext cx="2654935" cy="1583055"/>
            <a:chOff x="5605" y="2727"/>
            <a:chExt cx="4181" cy="2493"/>
          </a:xfrm>
        </p:grpSpPr>
        <p:sp>
          <p:nvSpPr>
            <p:cNvPr id="19" name="文本框 9"/>
            <p:cNvSpPr txBox="1"/>
            <p:nvPr/>
          </p:nvSpPr>
          <p:spPr>
            <a:xfrm>
              <a:off x="5605" y="3798"/>
              <a:ext cx="2199" cy="48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0">
              <a:off x="7884" y="2727"/>
              <a:ext cx="1902" cy="2493"/>
              <a:chOff x="7853" y="6070"/>
              <a:chExt cx="1902" cy="2493"/>
            </a:xfrm>
          </p:grpSpPr>
          <p:sp>
            <p:nvSpPr>
              <p:cNvPr id="10" name=" 2050"/>
              <p:cNvSpPr/>
              <p:nvPr/>
            </p:nvSpPr>
            <p:spPr bwMode="auto">
              <a:xfrm flipH="1">
                <a:off x="7853" y="6203"/>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1400"/>
              </a:p>
            </p:txBody>
          </p:sp>
          <p:sp>
            <p:nvSpPr>
              <p:cNvPr id="11" name="文本框 9"/>
              <p:cNvSpPr txBox="1"/>
              <p:nvPr/>
            </p:nvSpPr>
            <p:spPr>
              <a:xfrm>
                <a:off x="8067" y="6070"/>
                <a:ext cx="1688" cy="48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400">
                    <a:solidFill>
                      <a:schemeClr val="bg1">
                        <a:lumMod val="85000"/>
                      </a:schemeClr>
                    </a:solidFill>
                    <a:latin typeface="微软雅黑" panose="020B0503020204020204" pitchFamily="34" charset="-122"/>
                    <a:ea typeface="微软雅黑" panose="020B0503020204020204" pitchFamily="34" charset="-122"/>
                  </a:rPr>
                  <a:t>沟通的含义</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50"/>
                <a:ext cx="1408" cy="48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沟通过程</a:t>
                </a:r>
                <a:endParaRPr lang="zh-CN" altLang="en-US" sz="1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8070"/>
                <a:ext cx="1688" cy="48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400">
                    <a:solidFill>
                      <a:schemeClr val="bg1">
                        <a:lumMod val="85000"/>
                      </a:schemeClr>
                    </a:solidFill>
                    <a:latin typeface="微软雅黑" panose="020B0503020204020204" pitchFamily="34" charset="-122"/>
                    <a:ea typeface="微软雅黑" panose="020B0503020204020204" pitchFamily="34" charset="-122"/>
                  </a:rPr>
                  <a:t>沟通的分类</a:t>
                </a:r>
                <a:endParaRPr lang="zh-CN" altLang="en-US" sz="1400">
                  <a:solidFill>
                    <a:schemeClr val="bg1">
                      <a:lumMod val="85000"/>
                    </a:schemeClr>
                  </a:solidFill>
                  <a:latin typeface="微软雅黑" panose="020B0503020204020204" pitchFamily="34" charset="-122"/>
                  <a:ea typeface="微软雅黑" panose="020B0503020204020204" pitchFamily="34" charset="-122"/>
                </a:endParaRPr>
              </a:p>
            </p:txBody>
          </p:sp>
        </p:grpSp>
      </p:grpSp>
      <p:sp>
        <p:nvSpPr>
          <p:cNvPr id="2" name="文本框 1"/>
          <p:cNvSpPr txBox="1"/>
          <p:nvPr/>
        </p:nvSpPr>
        <p:spPr>
          <a:xfrm>
            <a:off x="3870960" y="2033270"/>
            <a:ext cx="959485" cy="398780"/>
          </a:xfrm>
          <a:prstGeom prst="rect">
            <a:avLst/>
          </a:prstGeom>
          <a:solidFill>
            <a:schemeClr val="accent2">
              <a:lumMod val="20000"/>
              <a:lumOff val="80000"/>
            </a:schemeClr>
          </a:solidFill>
        </p:spPr>
        <p:txBody>
          <a:bodyPr wrap="square" rtlCol="0">
            <a:spAutoFit/>
          </a:bodyPr>
          <a:p>
            <a:r>
              <a:rPr lang="zh-CN" altLang="en-US" sz="2000">
                <a:latin typeface="微软雅黑" panose="020B0503020204020204" pitchFamily="34" charset="-122"/>
                <a:ea typeface="微软雅黑" panose="020B0503020204020204" pitchFamily="34" charset="-122"/>
              </a:rPr>
              <a:t>发讯者</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3870960" y="2980055"/>
            <a:ext cx="959485" cy="398780"/>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p>
            <a:pPr lvl="0" algn="l"/>
            <a:r>
              <a:rPr lang="zh-CN" altLang="en-US" sz="2000">
                <a:latin typeface="微软雅黑" panose="020B0503020204020204" pitchFamily="34" charset="-122"/>
                <a:ea typeface="微软雅黑" panose="020B0503020204020204" pitchFamily="34" charset="-122"/>
                <a:sym typeface="+mn-ea"/>
              </a:rPr>
              <a:t>收讯者</a:t>
            </a:r>
            <a:endParaRPr lang="zh-CN" altLang="en-US" sz="2000">
              <a:latin typeface="微软雅黑" panose="020B0503020204020204" pitchFamily="34" charset="-122"/>
              <a:ea typeface="微软雅黑" panose="020B0503020204020204" pitchFamily="34" charset="-122"/>
              <a:sym typeface="+mn-ea"/>
            </a:endParaRPr>
          </a:p>
        </p:txBody>
      </p:sp>
      <p:cxnSp>
        <p:nvCxnSpPr>
          <p:cNvPr id="5" name="直接连接符 4"/>
          <p:cNvCxnSpPr>
            <a:stCxn id="2" idx="3"/>
          </p:cNvCxnSpPr>
          <p:nvPr/>
        </p:nvCxnSpPr>
        <p:spPr>
          <a:xfrm flipV="1">
            <a:off x="4830445" y="223139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p:nvSpPr>
        <p:spPr>
          <a:xfrm>
            <a:off x="5329555" y="1288415"/>
            <a:ext cx="753745" cy="1143635"/>
          </a:xfrm>
          <a:prstGeom prst="triangle">
            <a:avLst/>
          </a:prstGeom>
          <a:solidFill>
            <a:srgbClr val="F6BFAE"/>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编码</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7" name="直接连接符 6"/>
          <p:cNvCxnSpPr/>
          <p:nvPr/>
        </p:nvCxnSpPr>
        <p:spPr>
          <a:xfrm flipV="1">
            <a:off x="6083300" y="223012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 name="等腰三角形 16"/>
          <p:cNvSpPr/>
          <p:nvPr/>
        </p:nvSpPr>
        <p:spPr>
          <a:xfrm>
            <a:off x="6549390" y="1288415"/>
            <a:ext cx="697230" cy="1143635"/>
          </a:xfrm>
          <a:prstGeom prst="triangle">
            <a:avLst/>
          </a:prstGeom>
          <a:solidFill>
            <a:srgbClr val="F6BFAE"/>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信息</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18" name="直接连接符 17"/>
          <p:cNvCxnSpPr/>
          <p:nvPr/>
        </p:nvCxnSpPr>
        <p:spPr>
          <a:xfrm flipV="1">
            <a:off x="7246620" y="223266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右箭头 19"/>
          <p:cNvSpPr/>
          <p:nvPr/>
        </p:nvSpPr>
        <p:spPr>
          <a:xfrm>
            <a:off x="7837170" y="1929765"/>
            <a:ext cx="807085" cy="607695"/>
          </a:xfrm>
          <a:prstGeom prst="rightArrow">
            <a:avLst/>
          </a:prstGeom>
          <a:solidFill>
            <a:srgbClr val="F6BFAE"/>
          </a:solidFill>
          <a:ln>
            <a:solidFill>
              <a:srgbClr val="F6BF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传递</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左箭头 20"/>
          <p:cNvSpPr/>
          <p:nvPr/>
        </p:nvSpPr>
        <p:spPr>
          <a:xfrm>
            <a:off x="7837170" y="2910840"/>
            <a:ext cx="806450" cy="534670"/>
          </a:xfrm>
          <a:prstGeom prst="lef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接收</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2" name="直接连接符 21"/>
          <p:cNvCxnSpPr/>
          <p:nvPr/>
        </p:nvCxnSpPr>
        <p:spPr>
          <a:xfrm flipV="1">
            <a:off x="7246620" y="318008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a:off x="6673850" y="2614930"/>
            <a:ext cx="697230" cy="993140"/>
          </a:xfrm>
          <a:prstGeom prst="triangle">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信息</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4" name="等腰三角形 23"/>
          <p:cNvSpPr/>
          <p:nvPr/>
        </p:nvSpPr>
        <p:spPr>
          <a:xfrm>
            <a:off x="5420995" y="2614930"/>
            <a:ext cx="697230" cy="993140"/>
          </a:xfrm>
          <a:prstGeom prst="triangle">
            <a:avLst>
              <a:gd name="adj" fmla="val 50000"/>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译码</a:t>
            </a:r>
            <a:endParaRPr lang="zh-CN" altLang="en-US"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25" name="直接连接符 24"/>
          <p:cNvCxnSpPr/>
          <p:nvPr/>
        </p:nvCxnSpPr>
        <p:spPr>
          <a:xfrm flipV="1">
            <a:off x="6083300" y="317754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001260" y="3178810"/>
            <a:ext cx="590550" cy="127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
          <a:srcRect r="-800" b="26354"/>
          <a:stretch>
            <a:fillRect/>
          </a:stretch>
        </p:blipFill>
        <p:spPr>
          <a:xfrm>
            <a:off x="3757295" y="4123055"/>
            <a:ext cx="5242560" cy="2367280"/>
          </a:xfrm>
          <a:prstGeom prst="rect">
            <a:avLst/>
          </a:prstGeom>
        </p:spPr>
      </p:pic>
      <p:sp>
        <p:nvSpPr>
          <p:cNvPr id="14" name="环形箭头 13"/>
          <p:cNvSpPr/>
          <p:nvPr/>
        </p:nvSpPr>
        <p:spPr>
          <a:xfrm rot="6660000">
            <a:off x="8531860" y="2390140"/>
            <a:ext cx="694690" cy="524510"/>
          </a:xfrm>
          <a:prstGeom prst="circularArrow">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5" name="环形箭头 14"/>
          <p:cNvSpPr/>
          <p:nvPr/>
        </p:nvSpPr>
        <p:spPr>
          <a:xfrm rot="17340000">
            <a:off x="3242310" y="2384425"/>
            <a:ext cx="694690" cy="524510"/>
          </a:xfrm>
          <a:prstGeom prst="circularArrow">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文本框 15"/>
          <p:cNvSpPr txBox="1"/>
          <p:nvPr/>
        </p:nvSpPr>
        <p:spPr>
          <a:xfrm>
            <a:off x="9248140" y="2292985"/>
            <a:ext cx="654050" cy="706755"/>
          </a:xfrm>
          <a:prstGeom prst="rect">
            <a:avLst/>
          </a:prstGeom>
          <a:noFill/>
        </p:spPr>
        <p:txBody>
          <a:bodyPr wrap="square" rtlCol="0">
            <a:spAutoFit/>
          </a:bodyPr>
          <a:p>
            <a:r>
              <a:rPr lang="zh-CN" altLang="en-US" sz="2000">
                <a:latin typeface="方正清刻本悦宋简体" panose="02000000000000000000" charset="-122"/>
                <a:ea typeface="方正清刻本悦宋简体" panose="02000000000000000000" charset="-122"/>
              </a:rPr>
              <a:t>信息</a:t>
            </a:r>
            <a:endParaRPr lang="zh-CN" altLang="en-US" sz="2000">
              <a:latin typeface="方正清刻本悦宋简体" panose="02000000000000000000" charset="-122"/>
              <a:ea typeface="方正清刻本悦宋简体" panose="02000000000000000000" charset="-122"/>
            </a:endParaRPr>
          </a:p>
        </p:txBody>
      </p:sp>
      <p:sp>
        <p:nvSpPr>
          <p:cNvPr id="28" name="文本框 27"/>
          <p:cNvSpPr txBox="1"/>
          <p:nvPr/>
        </p:nvSpPr>
        <p:spPr>
          <a:xfrm>
            <a:off x="2574290" y="2273300"/>
            <a:ext cx="654050" cy="706755"/>
          </a:xfrm>
          <a:prstGeom prst="rect">
            <a:avLst/>
          </a:prstGeom>
          <a:noFill/>
        </p:spPr>
        <p:txBody>
          <a:bodyPr wrap="square" rtlCol="0">
            <a:spAutoFit/>
          </a:bodyPr>
          <a:p>
            <a:r>
              <a:rPr lang="zh-CN" altLang="en-US" sz="2000" b="1">
                <a:solidFill>
                  <a:srgbClr val="C00000"/>
                </a:solidFill>
                <a:latin typeface="方正清刻本悦宋简体" panose="02000000000000000000" charset="-122"/>
                <a:ea typeface="方正清刻本悦宋简体" panose="02000000000000000000" charset="-122"/>
              </a:rPr>
              <a:t>反馈</a:t>
            </a:r>
            <a:endParaRPr lang="zh-CN" altLang="en-US" sz="2000" b="1">
              <a:solidFill>
                <a:srgbClr val="C00000"/>
              </a:solidFill>
              <a:latin typeface="方正清刻本悦宋简体" panose="02000000000000000000" charset="-122"/>
              <a:ea typeface="方正清刻本悦宋简体" panose="02000000000000000000" charset="-122"/>
            </a:endParaRPr>
          </a:p>
        </p:txBody>
      </p:sp>
      <p:sp>
        <p:nvSpPr>
          <p:cNvPr id="29"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4.1.1 沟通概述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30" name="文本框 29"/>
          <p:cNvSpPr txBox="1"/>
          <p:nvPr/>
        </p:nvSpPr>
        <p:spPr>
          <a:xfrm>
            <a:off x="6356985" y="388620"/>
            <a:ext cx="1784350" cy="368300"/>
          </a:xfrm>
          <a:prstGeom prst="rect">
            <a:avLst/>
          </a:prstGeom>
          <a:noFill/>
        </p:spPr>
        <p:txBody>
          <a:bodyPr wrap="none" rtlCol="0" anchor="t">
            <a:spAutoFit/>
          </a:bodyPr>
          <a:p>
            <a:pPr algn="l"/>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zh-CN" altLang="en-US" b="1"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选择</a:t>
            </a:r>
            <a:r>
              <a:rPr lang="zh-CN" altLang="en-US" noProof="0" dirty="0">
                <a:ln>
                  <a:noFill/>
                </a:ln>
                <a:solidFill>
                  <a:schemeClr val="tx1">
                    <a:lumMod val="85000"/>
                    <a:lumOff val="15000"/>
                  </a:schemeClr>
                </a:solidFill>
                <a:effectLst/>
                <a:uLnTx/>
                <a:uFillTx/>
                <a:latin typeface="华文楷体" panose="02010600040101010101" pitchFamily="2" charset="-122"/>
                <a:ea typeface="华文楷体" panose="02010600040101010101" pitchFamily="2" charset="-122"/>
                <a:sym typeface="+mn-ea"/>
              </a:rPr>
              <a:t>】</a:t>
            </a:r>
            <a:r>
              <a:rPr lang="en-US" altLang="zh-CN" noProof="0" dirty="0">
                <a:ln>
                  <a:noFill/>
                </a:ln>
                <a:solidFill>
                  <a:srgbClr val="FF0000"/>
                </a:solidFill>
                <a:effectLst/>
                <a:uLnTx/>
                <a:uFillTx/>
                <a:latin typeface="华文楷体" panose="02010600040101010101" pitchFamily="2" charset="-122"/>
                <a:ea typeface="华文楷体" panose="02010600040101010101" pitchFamily="2" charset="-122"/>
                <a:sym typeface="+mn-ea"/>
              </a:rPr>
              <a:t>★★★</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a:t>沟通过程的最后一个环节是（ ）</a:t>
            </a:r>
            <a:endParaRPr lang="zh-CN" altLang="en-US"/>
          </a:p>
          <a:p>
            <a:r>
              <a:rPr lang="zh-CN" altLang="en-US"/>
              <a:t>A:编码 </a:t>
            </a:r>
            <a:endParaRPr lang="zh-CN" altLang="en-US"/>
          </a:p>
          <a:p>
            <a:r>
              <a:rPr lang="zh-CN" altLang="en-US"/>
              <a:t>B:接受者 </a:t>
            </a:r>
            <a:endParaRPr lang="zh-CN" altLang="en-US"/>
          </a:p>
          <a:p>
            <a:r>
              <a:rPr lang="zh-CN" altLang="en-US"/>
              <a:t>C:信息</a:t>
            </a:r>
            <a:endParaRPr lang="zh-CN" altLang="en-US"/>
          </a:p>
          <a:p>
            <a:r>
              <a:rPr lang="zh-CN" altLang="en-US"/>
              <a:t>D:反馈 </a:t>
            </a:r>
            <a:endParaRPr lang="zh-CN" altLang="en-US"/>
          </a:p>
          <a:p>
            <a:endParaRPr lang="zh-CN" altLang="en-US"/>
          </a:p>
        </p:txBody>
      </p:sp>
      <p:sp>
        <p:nvSpPr>
          <p:cNvPr id="3" name="文本占位符 2"/>
          <p:cNvSpPr>
            <a:spLocks noGrp="1"/>
          </p:cNvSpPr>
          <p:nvPr>
            <p:ph type="body" idx="13"/>
          </p:nvPr>
        </p:nvSpPr>
        <p:spPr bwMode="auto">
          <a:noFill/>
          <a:extLst>
            <a:ext uri="{909E8E84-426E-40DD-AFC4-6F175D3DCCD1}">
              <a14:hiddenFill xmlns:a14="http://schemas.microsoft.com/office/drawing/2010/main">
                <a:solidFill>
                  <a:srgbClr val="FFFFFF"/>
                </a:solidFill>
              </a14:hiddenFill>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normAutofit/>
          </a:bodyPr>
          <a:p>
            <a:r>
              <a:rPr lang="zh-CN" altLang="en-US"/>
              <a:t>沟通过程的最后一个环节是（ ）</a:t>
            </a:r>
            <a:endParaRPr lang="zh-CN" altLang="en-US"/>
          </a:p>
          <a:p>
            <a:r>
              <a:rPr lang="zh-CN" altLang="en-US"/>
              <a:t>A:编码 </a:t>
            </a:r>
            <a:endParaRPr lang="zh-CN" altLang="en-US"/>
          </a:p>
          <a:p>
            <a:r>
              <a:rPr lang="zh-CN" altLang="en-US"/>
              <a:t>B:接受者 </a:t>
            </a:r>
            <a:endParaRPr lang="zh-CN" altLang="en-US"/>
          </a:p>
          <a:p>
            <a:r>
              <a:rPr lang="zh-CN" altLang="en-US"/>
              <a:t>C:信息</a:t>
            </a:r>
            <a:endParaRPr lang="zh-CN" altLang="en-US"/>
          </a:p>
          <a:p>
            <a:r>
              <a:rPr lang="zh-CN" altLang="en-US"/>
              <a:t>D:反馈 </a:t>
            </a:r>
            <a:endParaRPr lang="zh-CN" altLang="en-US"/>
          </a:p>
          <a:p>
            <a:r>
              <a:rPr lang="zh-CN" altLang="en-US"/>
              <a:t>答案：D</a:t>
            </a:r>
            <a:endParaRPr lang="zh-CN" altLang="en-US"/>
          </a:p>
        </p:txBody>
      </p:sp>
      <p:sp>
        <p:nvSpPr>
          <p:cNvPr id="3" name="文本占位符 2"/>
          <p:cNvSpPr>
            <a:spLocks noGrp="1"/>
          </p:cNvSpPr>
          <p:nvPr>
            <p:ph type="body" idx="13"/>
          </p:nvPr>
        </p:nvSpPr>
        <p:spPr bwMode="auto">
          <a:noFill/>
          <a:extLst>
            <a:ext uri="{909E8E84-426E-40DD-AFC4-6F175D3DCCD1}">
              <a14:hiddenFill xmlns:a14="http://schemas.microsoft.com/office/drawing/2010/main">
                <a:solidFill>
                  <a:srgbClr val="FFFFFF"/>
                </a:solidFill>
              </a14:hiddenFill>
            </a:ext>
          </a:extLst>
        </p:spPr>
        <p:txBody>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85725" y="2844165"/>
            <a:ext cx="3505835" cy="1668780"/>
            <a:chOff x="4865" y="2727"/>
            <a:chExt cx="5521" cy="2628"/>
          </a:xfrm>
        </p:grpSpPr>
        <p:sp>
          <p:nvSpPr>
            <p:cNvPr id="19" name="文本框 9"/>
            <p:cNvSpPr txBox="1"/>
            <p:nvPr/>
          </p:nvSpPr>
          <p:spPr>
            <a:xfrm>
              <a:off x="4865" y="4099"/>
              <a:ext cx="30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0">
              <a:off x="7884" y="2727"/>
              <a:ext cx="2502" cy="2628"/>
              <a:chOff x="7853" y="6070"/>
              <a:chExt cx="2502" cy="2628"/>
            </a:xfrm>
          </p:grpSpPr>
          <p:sp>
            <p:nvSpPr>
              <p:cNvPr id="10" name=" 2050"/>
              <p:cNvSpPr/>
              <p:nvPr/>
            </p:nvSpPr>
            <p:spPr bwMode="auto">
              <a:xfrm flipH="1">
                <a:off x="7853" y="6284"/>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文本框 9"/>
              <p:cNvSpPr txBox="1"/>
              <p:nvPr/>
            </p:nvSpPr>
            <p:spPr>
              <a:xfrm>
                <a:off x="8067" y="6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沟通的含义</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50"/>
                <a:ext cx="18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沟通过程</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8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cxnSp>
        <p:nvCxnSpPr>
          <p:cNvPr id="2" name="直接箭头连接符 1"/>
          <p:cNvCxnSpPr/>
          <p:nvPr/>
        </p:nvCxnSpPr>
        <p:spPr>
          <a:xfrm>
            <a:off x="3501390" y="4311015"/>
            <a:ext cx="1249045" cy="5715"/>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9"/>
          <p:cNvSpPr txBox="1"/>
          <p:nvPr/>
        </p:nvSpPr>
        <p:spPr>
          <a:xfrm>
            <a:off x="3501390" y="3665855"/>
            <a:ext cx="1127760" cy="64516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按信息沟通渠道分</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876165" y="3928745"/>
            <a:ext cx="1690370" cy="781050"/>
            <a:chOff x="7679" y="6473"/>
            <a:chExt cx="2662" cy="1230"/>
          </a:xfrm>
        </p:grpSpPr>
        <p:sp>
          <p:nvSpPr>
            <p:cNvPr id="5" name=" 2050"/>
            <p:cNvSpPr/>
            <p:nvPr/>
          </p:nvSpPr>
          <p:spPr bwMode="auto">
            <a:xfrm flipH="1">
              <a:off x="7679" y="6473"/>
              <a:ext cx="214" cy="123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   】沟通</a:t>
              </a:r>
              <a:endParaRPr lang="en-US" altLang="zh-CN"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9"/>
            <p:cNvSpPr txBox="1"/>
            <p:nvPr/>
          </p:nvSpPr>
          <p:spPr>
            <a:xfrm>
              <a:off x="7893" y="7123"/>
              <a:ext cx="2086"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459220" y="3769360"/>
            <a:ext cx="4620260" cy="437515"/>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通过组织</a:t>
            </a:r>
            <a:r>
              <a:rPr lang="zh-CN" altLang="en-US" b="1" dirty="0">
                <a:solidFill>
                  <a:srgbClr val="FF0000"/>
                </a:solidFill>
                <a:latin typeface="微软雅黑" panose="020B0503020204020204" pitchFamily="34" charset="-122"/>
                <a:ea typeface="微软雅黑" panose="020B0503020204020204" pitchFamily="34" charset="-122"/>
                <a:sym typeface="+mn-ea"/>
              </a:rPr>
              <a:t>正式的管理渠道</a:t>
            </a:r>
            <a:r>
              <a:rPr lang="zh-CN" altLang="en-US" dirty="0">
                <a:latin typeface="微软雅黑" panose="020B0503020204020204" pitchFamily="34" charset="-122"/>
                <a:ea typeface="微软雅黑" panose="020B0503020204020204" pitchFamily="34" charset="-122"/>
                <a:sym typeface="+mn-ea"/>
              </a:rPr>
              <a:t>进行信息的交流。</a:t>
            </a:r>
            <a:endParaRPr lang="en-US" altLang="zh-CN" dirty="0">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6459220" y="4341495"/>
            <a:ext cx="4619625" cy="783590"/>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en-US" altLang="en-US" dirty="0">
                <a:latin typeface="微软雅黑" panose="020B0503020204020204" pitchFamily="34" charset="-122"/>
                <a:ea typeface="微软雅黑" panose="020B0503020204020204" pitchFamily="34" charset="-122"/>
                <a:sym typeface="+mn-ea"/>
              </a:rPr>
              <a:t>指以一定的</a:t>
            </a:r>
            <a:r>
              <a:rPr lang="en-US" altLang="en-US" b="1" dirty="0">
                <a:solidFill>
                  <a:srgbClr val="FF0000"/>
                </a:solidFill>
                <a:latin typeface="微软雅黑" panose="020B0503020204020204" pitchFamily="34" charset="-122"/>
                <a:ea typeface="微软雅黑" panose="020B0503020204020204" pitchFamily="34" charset="-122"/>
                <a:sym typeface="+mn-ea"/>
              </a:rPr>
              <a:t>社会关系</a:t>
            </a:r>
            <a:r>
              <a:rPr lang="en-US" altLang="en-US" dirty="0">
                <a:latin typeface="微软雅黑" panose="020B0503020204020204" pitchFamily="34" charset="-122"/>
                <a:ea typeface="微软雅黑" panose="020B0503020204020204" pitchFamily="34" charset="-122"/>
                <a:sym typeface="+mn-ea"/>
              </a:rPr>
              <a:t>为基础，与组织内部明确的规章制度不相关的沟通。</a:t>
            </a:r>
            <a:endParaRPr lang="zh-CN" altLang="en-US"/>
          </a:p>
        </p:txBody>
      </p:sp>
      <p:sp>
        <p:nvSpPr>
          <p:cNvPr id="14" name="矩形 13"/>
          <p:cNvSpPr/>
          <p:nvPr/>
        </p:nvSpPr>
        <p:spPr bwMode="auto">
          <a:xfrm>
            <a:off x="965200" y="356870"/>
            <a:ext cx="3032125" cy="534035"/>
          </a:xfrm>
          <a:prstGeom prst="rect">
            <a:avLst/>
          </a:prstGeom>
          <a:noFill/>
          <a:extLst>
            <a:ext uri="{909E8E84-426E-40DD-AFC4-6F175D3DCCD1}">
              <a14:hiddenFill xmlns:a14="http://schemas.microsoft.com/office/drawing/2010/main">
                <a:solidFill>
                  <a:srgbClr val="FFFFFF"/>
                </a:solidFill>
              </a14:hiddenFill>
            </a:ext>
          </a:extLst>
        </p:spPr>
        <p:txBody>
          <a:bodyPr wrap="square" rtlCol="0"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4.1.2 沟通的分类</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3" name="文本框 2"/>
          <p:cNvSpPr txBox="1"/>
          <p:nvPr/>
        </p:nvSpPr>
        <p:spPr>
          <a:xfrm>
            <a:off x="-31750" y="-11430"/>
            <a:ext cx="3623945"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4.1.2.1按信息沟通渠道分类</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 name="组合 7"/>
          <p:cNvGrpSpPr/>
          <p:nvPr/>
        </p:nvGrpSpPr>
        <p:grpSpPr>
          <a:xfrm>
            <a:off x="-4445" y="2844165"/>
            <a:ext cx="3505835" cy="1668780"/>
            <a:chOff x="4865" y="2727"/>
            <a:chExt cx="5521" cy="2628"/>
          </a:xfrm>
        </p:grpSpPr>
        <p:sp>
          <p:nvSpPr>
            <p:cNvPr id="19" name="文本框 9"/>
            <p:cNvSpPr txBox="1"/>
            <p:nvPr/>
          </p:nvSpPr>
          <p:spPr>
            <a:xfrm>
              <a:off x="4865" y="4099"/>
              <a:ext cx="3019"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200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沟通及其分类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rot="0">
              <a:off x="7884" y="2727"/>
              <a:ext cx="2502" cy="2628"/>
              <a:chOff x="7853" y="6070"/>
              <a:chExt cx="2502" cy="2628"/>
            </a:xfrm>
          </p:grpSpPr>
          <p:sp>
            <p:nvSpPr>
              <p:cNvPr id="10" name=" 2050"/>
              <p:cNvSpPr/>
              <p:nvPr/>
            </p:nvSpPr>
            <p:spPr bwMode="auto">
              <a:xfrm flipH="1">
                <a:off x="7853" y="6284"/>
                <a:ext cx="214" cy="236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1" name="文本框 9"/>
              <p:cNvSpPr txBox="1"/>
              <p:nvPr/>
            </p:nvSpPr>
            <p:spPr>
              <a:xfrm>
                <a:off x="8067" y="6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沟通的含义</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8067" y="7150"/>
                <a:ext cx="18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bg1">
                        <a:lumMod val="85000"/>
                      </a:schemeClr>
                    </a:solidFill>
                    <a:latin typeface="微软雅黑" panose="020B0503020204020204" pitchFamily="34" charset="-122"/>
                    <a:ea typeface="微软雅黑" panose="020B0503020204020204" pitchFamily="34" charset="-122"/>
                  </a:rPr>
                  <a:t>沟通过程</a:t>
                </a:r>
                <a:endParaRPr lang="zh-CN" altLang="en-US" sz="2000">
                  <a:solidFill>
                    <a:schemeClr val="bg1">
                      <a:lumMod val="85000"/>
                    </a:schemeClr>
                  </a:solidFill>
                  <a:latin typeface="微软雅黑" panose="020B0503020204020204" pitchFamily="34" charset="-122"/>
                  <a:ea typeface="微软雅黑" panose="020B0503020204020204" pitchFamily="34" charset="-122"/>
                </a:endParaRPr>
              </a:p>
            </p:txBody>
          </p:sp>
          <p:sp>
            <p:nvSpPr>
              <p:cNvPr id="13" name="文本框 9"/>
              <p:cNvSpPr txBox="1"/>
              <p:nvPr/>
            </p:nvSpPr>
            <p:spPr>
              <a:xfrm>
                <a:off x="8067" y="8070"/>
                <a:ext cx="2288" cy="62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cxnSp>
        <p:nvCxnSpPr>
          <p:cNvPr id="2" name="直接箭头连接符 1"/>
          <p:cNvCxnSpPr/>
          <p:nvPr/>
        </p:nvCxnSpPr>
        <p:spPr>
          <a:xfrm>
            <a:off x="3501390" y="4311015"/>
            <a:ext cx="1249045" cy="5715"/>
          </a:xfrm>
          <a:prstGeom prst="straightConnector1">
            <a:avLst/>
          </a:pr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9"/>
          <p:cNvSpPr txBox="1"/>
          <p:nvPr/>
        </p:nvSpPr>
        <p:spPr>
          <a:xfrm>
            <a:off x="3501390" y="3665855"/>
            <a:ext cx="1127760" cy="64516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按信息沟通渠道分</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4876165" y="3928745"/>
            <a:ext cx="2011045" cy="781050"/>
            <a:chOff x="7679" y="6473"/>
            <a:chExt cx="3167" cy="1230"/>
          </a:xfrm>
        </p:grpSpPr>
        <p:sp>
          <p:nvSpPr>
            <p:cNvPr id="5" name=" 2050"/>
            <p:cNvSpPr/>
            <p:nvPr/>
          </p:nvSpPr>
          <p:spPr bwMode="auto">
            <a:xfrm flipH="1">
              <a:off x="7679" y="6473"/>
              <a:ext cx="214" cy="123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9"/>
            <p:cNvSpPr txBox="1"/>
            <p:nvPr/>
          </p:nvSpPr>
          <p:spPr>
            <a:xfrm>
              <a:off x="7893" y="6473"/>
              <a:ext cx="2953"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800" b="1">
                  <a:solidFill>
                    <a:srgbClr val="FF0000"/>
                  </a:solidFill>
                  <a:latin typeface="微软雅黑" panose="020B0503020204020204" pitchFamily="34" charset="-122"/>
                  <a:ea typeface="微软雅黑" panose="020B0503020204020204" pitchFamily="34" charset="-122"/>
                </a:rPr>
                <a:t>正式</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】沟通</a:t>
              </a:r>
              <a:endParaRPr lang="en-US" altLang="zh-CN"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9"/>
            <p:cNvSpPr txBox="1"/>
            <p:nvPr/>
          </p:nvSpPr>
          <p:spPr>
            <a:xfrm>
              <a:off x="7679" y="7123"/>
              <a:ext cx="2974"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800" b="1">
                  <a:solidFill>
                    <a:srgbClr val="FF0000"/>
                  </a:solidFill>
                  <a:latin typeface="微软雅黑" panose="020B0503020204020204" pitchFamily="34" charset="-122"/>
                  <a:ea typeface="微软雅黑" panose="020B0503020204020204" pitchFamily="34" charset="-122"/>
                </a:rPr>
                <a:t>非正式</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6764020" y="3859530"/>
            <a:ext cx="4620260" cy="437515"/>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zh-CN" altLang="en-US" dirty="0">
                <a:latin typeface="微软雅黑" panose="020B0503020204020204" pitchFamily="34" charset="-122"/>
                <a:ea typeface="微软雅黑" panose="020B0503020204020204" pitchFamily="34" charset="-122"/>
                <a:sym typeface="+mn-ea"/>
              </a:rPr>
              <a:t>通过组织</a:t>
            </a:r>
            <a:r>
              <a:rPr lang="zh-CN" altLang="en-US" b="1" dirty="0">
                <a:solidFill>
                  <a:srgbClr val="FF0000"/>
                </a:solidFill>
                <a:latin typeface="微软雅黑" panose="020B0503020204020204" pitchFamily="34" charset="-122"/>
                <a:ea typeface="微软雅黑" panose="020B0503020204020204" pitchFamily="34" charset="-122"/>
                <a:sym typeface="+mn-ea"/>
              </a:rPr>
              <a:t>正式的管理渠道</a:t>
            </a:r>
            <a:r>
              <a:rPr lang="zh-CN" altLang="en-US" dirty="0">
                <a:latin typeface="微软雅黑" panose="020B0503020204020204" pitchFamily="34" charset="-122"/>
                <a:ea typeface="微软雅黑" panose="020B0503020204020204" pitchFamily="34" charset="-122"/>
                <a:sym typeface="+mn-ea"/>
              </a:rPr>
              <a:t>进行信息的交流。</a:t>
            </a:r>
            <a:endParaRPr lang="en-US" altLang="zh-CN" dirty="0">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6764655" y="4478655"/>
            <a:ext cx="4619625" cy="783590"/>
          </a:xfrm>
          <a:prstGeom prst="rect">
            <a:avLst/>
          </a:prstGeom>
          <a:noFill/>
          <a:ln>
            <a:solidFill>
              <a:schemeClr val="tx1">
                <a:lumMod val="75000"/>
                <a:lumOff val="25000"/>
              </a:schemeClr>
            </a:solidFill>
          </a:ln>
        </p:spPr>
        <p:txBody>
          <a:bodyPr wrap="square" rtlCol="0" anchor="t">
            <a:spAutoFit/>
          </a:bodyPr>
          <a:p>
            <a:pPr marL="0" lvl="0" indent="0">
              <a:lnSpc>
                <a:spcPct val="125000"/>
              </a:lnSpc>
              <a:spcBef>
                <a:spcPct val="0"/>
              </a:spcBef>
              <a:buNone/>
            </a:pPr>
            <a:r>
              <a:rPr lang="en-US" altLang="en-US" dirty="0">
                <a:latin typeface="微软雅黑" panose="020B0503020204020204" pitchFamily="34" charset="-122"/>
                <a:ea typeface="微软雅黑" panose="020B0503020204020204" pitchFamily="34" charset="-122"/>
                <a:sym typeface="+mn-ea"/>
              </a:rPr>
              <a:t>指以一定的</a:t>
            </a:r>
            <a:r>
              <a:rPr lang="en-US" altLang="en-US" b="1" dirty="0">
                <a:solidFill>
                  <a:srgbClr val="FF0000"/>
                </a:solidFill>
                <a:latin typeface="微软雅黑" panose="020B0503020204020204" pitchFamily="34" charset="-122"/>
                <a:ea typeface="微软雅黑" panose="020B0503020204020204" pitchFamily="34" charset="-122"/>
                <a:sym typeface="+mn-ea"/>
              </a:rPr>
              <a:t>社会关系</a:t>
            </a:r>
            <a:r>
              <a:rPr lang="en-US" altLang="en-US" dirty="0">
                <a:latin typeface="微软雅黑" panose="020B0503020204020204" pitchFamily="34" charset="-122"/>
                <a:ea typeface="微软雅黑" panose="020B0503020204020204" pitchFamily="34" charset="-122"/>
                <a:sym typeface="+mn-ea"/>
              </a:rPr>
              <a:t>为基础，与组织内部明确的规章制度不相关的沟通。</a:t>
            </a:r>
            <a:endParaRPr lang="zh-CN" altLang="en-US"/>
          </a:p>
        </p:txBody>
      </p:sp>
      <p:sp>
        <p:nvSpPr>
          <p:cNvPr id="14" name="文本框 13"/>
          <p:cNvSpPr txBox="1"/>
          <p:nvPr/>
        </p:nvSpPr>
        <p:spPr>
          <a:xfrm>
            <a:off x="4876165" y="3161665"/>
            <a:ext cx="2011680" cy="368300"/>
          </a:xfrm>
          <a:prstGeom prst="rect">
            <a:avLst/>
          </a:prstGeom>
          <a:noFill/>
        </p:spPr>
        <p:txBody>
          <a:bodyPr wrap="none" rtlCol="0" anchor="t">
            <a:spAutoFit/>
          </a:bodyPr>
          <a:p>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a:solidFill>
                  <a:srgbClr val="FF0000"/>
                </a:solidFill>
                <a:latin typeface="微软雅黑" panose="020B0503020204020204" pitchFamily="34" charset="-122"/>
                <a:ea typeface="微软雅黑" panose="020B0503020204020204" pitchFamily="34" charset="-122"/>
                <a:sym typeface="+mn-ea"/>
              </a:rPr>
              <a:t>选择</a:t>
            </a:r>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en-US" altLang="zh-CN">
                <a:solidFill>
                  <a:srgbClr val="FF0000"/>
                </a:solidFill>
                <a:sym typeface="+mn-ea"/>
              </a:rPr>
              <a:t>★★★★</a:t>
            </a:r>
            <a:endParaRPr lang="zh-CN" altLang="en-US"/>
          </a:p>
        </p:txBody>
      </p:sp>
      <p:sp>
        <p:nvSpPr>
          <p:cNvPr id="15" name="文本框 14"/>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9"/>
          <p:cNvSpPr txBox="1"/>
          <p:nvPr/>
        </p:nvSpPr>
        <p:spPr>
          <a:xfrm>
            <a:off x="2048510" y="4230370"/>
            <a:ext cx="1452880" cy="39878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rPr>
              <a:t>沟通的分类</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3501390" y="3195320"/>
            <a:ext cx="2462530" cy="2539365"/>
            <a:chOff x="7679" y="5893"/>
            <a:chExt cx="3878" cy="3999"/>
          </a:xfrm>
        </p:grpSpPr>
        <p:sp>
          <p:nvSpPr>
            <p:cNvPr id="5" name=" 2050"/>
            <p:cNvSpPr/>
            <p:nvPr/>
          </p:nvSpPr>
          <p:spPr bwMode="auto">
            <a:xfrm flipH="1">
              <a:off x="7679" y="6072"/>
              <a:ext cx="214" cy="382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6" name="文本框 9"/>
            <p:cNvSpPr txBox="1"/>
            <p:nvPr/>
          </p:nvSpPr>
          <p:spPr>
            <a:xfrm>
              <a:off x="7893" y="589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正式沟通</a:t>
              </a:r>
              <a:endParaRPr lang="en-US" altLang="zh-CN" sz="18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9"/>
            <p:cNvSpPr txBox="1"/>
            <p:nvPr/>
          </p:nvSpPr>
          <p:spPr>
            <a:xfrm>
              <a:off x="7935" y="9312"/>
              <a:ext cx="3622"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sym typeface="+mn-ea"/>
                </a:rPr>
                <a:t>非正式沟通：</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特点</a:t>
              </a:r>
              <a:endParaRPr lang="en-US" altLang="zh-CN"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grpSp>
        <p:nvGrpSpPr>
          <p:cNvPr id="34" name="组合 33"/>
          <p:cNvGrpSpPr/>
          <p:nvPr/>
        </p:nvGrpSpPr>
        <p:grpSpPr>
          <a:xfrm>
            <a:off x="5010785" y="1457325"/>
            <a:ext cx="3303270" cy="3804285"/>
            <a:chOff x="6403" y="2137"/>
            <a:chExt cx="5202" cy="5991"/>
          </a:xfrm>
        </p:grpSpPr>
        <p:grpSp>
          <p:nvGrpSpPr>
            <p:cNvPr id="24" name="组合 23"/>
            <p:cNvGrpSpPr/>
            <p:nvPr/>
          </p:nvGrpSpPr>
          <p:grpSpPr>
            <a:xfrm>
              <a:off x="8560" y="2137"/>
              <a:ext cx="2662" cy="2390"/>
              <a:chOff x="7471" y="4957"/>
              <a:chExt cx="2662" cy="2390"/>
            </a:xfrm>
          </p:grpSpPr>
          <p:grpSp>
            <p:nvGrpSpPr>
              <p:cNvPr id="14" name="组合 13"/>
              <p:cNvGrpSpPr/>
              <p:nvPr/>
            </p:nvGrpSpPr>
            <p:grpSpPr>
              <a:xfrm>
                <a:off x="7471" y="4957"/>
                <a:ext cx="2662" cy="2283"/>
                <a:chOff x="7679" y="6473"/>
                <a:chExt cx="2662" cy="2283"/>
              </a:xfrm>
            </p:grpSpPr>
            <p:sp>
              <p:nvSpPr>
                <p:cNvPr id="15" name=" 2050"/>
                <p:cNvSpPr/>
                <p:nvPr/>
              </p:nvSpPr>
              <p:spPr bwMode="auto">
                <a:xfrm flipH="1">
                  <a:off x="7679" y="6605"/>
                  <a:ext cx="214" cy="215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6"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下行沟通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7893" y="712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上行沟通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2" name="文本框 9"/>
              <p:cNvSpPr txBox="1"/>
              <p:nvPr/>
            </p:nvSpPr>
            <p:spPr>
              <a:xfrm>
                <a:off x="7685" y="618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水平沟通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7685" y="676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斜向沟通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8560" y="4742"/>
              <a:ext cx="3045" cy="3386"/>
              <a:chOff x="7471" y="4957"/>
              <a:chExt cx="3045" cy="3386"/>
            </a:xfrm>
          </p:grpSpPr>
          <p:grpSp>
            <p:nvGrpSpPr>
              <p:cNvPr id="26" name="组合 25"/>
              <p:cNvGrpSpPr/>
              <p:nvPr/>
            </p:nvGrpSpPr>
            <p:grpSpPr>
              <a:xfrm>
                <a:off x="7471" y="4957"/>
                <a:ext cx="2662" cy="3386"/>
                <a:chOff x="7679" y="6473"/>
                <a:chExt cx="2662" cy="3386"/>
              </a:xfrm>
            </p:grpSpPr>
            <p:sp>
              <p:nvSpPr>
                <p:cNvPr id="27" name=" 2050"/>
                <p:cNvSpPr/>
                <p:nvPr/>
              </p:nvSpPr>
              <p:spPr bwMode="auto">
                <a:xfrm flipH="1">
                  <a:off x="7679" y="6605"/>
                  <a:ext cx="214" cy="325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28"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链式沟通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7893" y="712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轮式沟通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30" name="文本框 9"/>
              <p:cNvSpPr txBox="1"/>
              <p:nvPr/>
            </p:nvSpPr>
            <p:spPr>
              <a:xfrm>
                <a:off x="7685" y="618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环式沟通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1" name="文本框 9"/>
              <p:cNvSpPr txBox="1"/>
              <p:nvPr/>
            </p:nvSpPr>
            <p:spPr>
              <a:xfrm>
                <a:off x="7685" y="6767"/>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sym typeface="+mn-ea"/>
                  </a:rPr>
                  <a:t>Y</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2" name="文本框 9"/>
            <p:cNvSpPr txBox="1"/>
            <p:nvPr/>
          </p:nvSpPr>
          <p:spPr>
            <a:xfrm>
              <a:off x="6403" y="3367"/>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按信息流向</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文本框 9"/>
            <p:cNvSpPr txBox="1"/>
            <p:nvPr/>
          </p:nvSpPr>
          <p:spPr>
            <a:xfrm>
              <a:off x="6403" y="5972"/>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按沟通网络</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5" name=" 2050"/>
          <p:cNvSpPr/>
          <p:nvPr/>
        </p:nvSpPr>
        <p:spPr bwMode="auto">
          <a:xfrm flipH="1">
            <a:off x="4745990" y="2288540"/>
            <a:ext cx="135890" cy="2014855"/>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36" name="文本框 9"/>
          <p:cNvSpPr txBox="1"/>
          <p:nvPr/>
        </p:nvSpPr>
        <p:spPr>
          <a:xfrm>
            <a:off x="6516370" y="4629150"/>
            <a:ext cx="1797685"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倒</a:t>
            </a: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sym typeface="+mn-ea"/>
              </a:rPr>
              <a:t>Y</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7" name="文本框 9"/>
          <p:cNvSpPr txBox="1"/>
          <p:nvPr/>
        </p:nvSpPr>
        <p:spPr>
          <a:xfrm>
            <a:off x="6516370" y="4997450"/>
            <a:ext cx="1797685"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全通道式沟通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 name="矩形 1"/>
          <p:cNvSpPr/>
          <p:nvPr/>
        </p:nvSpPr>
        <p:spPr bwMode="auto">
          <a:xfrm>
            <a:off x="965200" y="356870"/>
            <a:ext cx="3032125" cy="534035"/>
          </a:xfrm>
          <a:prstGeom prst="rect">
            <a:avLst/>
          </a:prstGeom>
          <a:noFill/>
          <a:extLst>
            <a:ext uri="{909E8E84-426E-40DD-AFC4-6F175D3DCCD1}">
              <a14:hiddenFill xmlns:a14="http://schemas.microsoft.com/office/drawing/2010/main">
                <a:solidFill>
                  <a:srgbClr val="FFFFFF"/>
                </a:solidFill>
              </a14:hiddenFill>
            </a:ext>
          </a:extLst>
        </p:spPr>
        <p:txBody>
          <a:bodyPr wrap="square" rtlCol="0"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4.1.2 沟通的分类</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占位符 1"/>
          <p:cNvSpPr>
            <a:spLocks noGrp="1"/>
          </p:cNvSpPr>
          <p:nvPr>
            <p:ph type="body"/>
          </p:nvPr>
        </p:nvSpPr>
        <p:spPr>
          <a:xfrm>
            <a:off x="892175" y="1231900"/>
            <a:ext cx="10515600" cy="5343525"/>
          </a:xfrm>
          <a:prstGeom prst="rect">
            <a:avLst/>
          </a:prstGeom>
          <a:noFill/>
          <a:ln w="9525">
            <a:noFill/>
          </a:ln>
        </p:spPr>
        <p:txBody>
          <a:bodyPr anchor="t"/>
          <a:p>
            <a:pPr marL="0" indent="0" eaLnBrk="1" hangingPunct="1">
              <a:lnSpc>
                <a:spcPct val="150000"/>
              </a:lnSpc>
              <a:buNone/>
            </a:pPr>
            <a:r>
              <a:rPr lang="zh-CN" altLang="en-US" sz="2000" dirty="0"/>
              <a:t>决定着群体的正式领导者和群体之间正式关系的是（ ）</a:t>
            </a:r>
            <a:endParaRPr lang="zh-CN" altLang="en-US" sz="2000" dirty="0"/>
          </a:p>
          <a:p>
            <a:pPr marL="0" indent="0" eaLnBrk="1" hangingPunct="1">
              <a:lnSpc>
                <a:spcPct val="150000"/>
              </a:lnSpc>
              <a:buNone/>
            </a:pPr>
            <a:r>
              <a:rPr lang="zh-CN" altLang="en-US" sz="2000" dirty="0"/>
              <a:t>A:人事结构</a:t>
            </a:r>
            <a:endParaRPr lang="zh-CN" altLang="en-US" sz="2000" dirty="0"/>
          </a:p>
          <a:p>
            <a:pPr marL="0" indent="0" eaLnBrk="1" hangingPunct="1">
              <a:lnSpc>
                <a:spcPct val="150000"/>
              </a:lnSpc>
              <a:buNone/>
            </a:pPr>
            <a:r>
              <a:rPr lang="zh-CN" altLang="en-US" sz="2000" dirty="0"/>
              <a:t>B:奖惩结果</a:t>
            </a:r>
            <a:endParaRPr lang="zh-CN" altLang="en-US" sz="2000" dirty="0"/>
          </a:p>
          <a:p>
            <a:pPr marL="0" indent="0" eaLnBrk="1" hangingPunct="1">
              <a:lnSpc>
                <a:spcPct val="150000"/>
              </a:lnSpc>
              <a:buNone/>
            </a:pPr>
            <a:r>
              <a:rPr lang="zh-CN" altLang="en-US" sz="2000" dirty="0"/>
              <a:t>C:群体结构</a:t>
            </a:r>
            <a:endParaRPr lang="zh-CN" altLang="en-US" sz="2000" dirty="0"/>
          </a:p>
          <a:p>
            <a:pPr marL="0" indent="0" eaLnBrk="1" hangingPunct="1">
              <a:lnSpc>
                <a:spcPct val="150000"/>
              </a:lnSpc>
              <a:buNone/>
            </a:pPr>
            <a:r>
              <a:rPr lang="zh-CN" altLang="en-US" sz="2000" dirty="0"/>
              <a:t>D:职权结构</a:t>
            </a:r>
            <a:endParaRPr lang="zh-CN" altLang="en-US" sz="2000" dirty="0"/>
          </a:p>
          <a:p>
            <a:pPr marL="0" indent="0" eaLnBrk="1" hangingPunct="1">
              <a:lnSpc>
                <a:spcPct val="150000"/>
              </a:lnSpc>
              <a:buNone/>
            </a:pPr>
            <a:r>
              <a:rPr lang="zh-CN" altLang="en-US" sz="2000" dirty="0"/>
              <a:t>答案：D</a:t>
            </a:r>
            <a:endParaRPr lang="zh-CN" altLang="en-US" sz="2000" dirty="0"/>
          </a:p>
        </p:txBody>
      </p:sp>
      <p:sp>
        <p:nvSpPr>
          <p:cNvPr id="49155" name="标题 2"/>
          <p:cNvSpPr>
            <a:spLocks noGrp="1" noChangeArrowheads="1"/>
          </p:cNvSpPr>
          <p:nvPr>
            <p:ph type="title" idx="4294967295"/>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080" y="1945005"/>
            <a:ext cx="4676140" cy="3908425"/>
            <a:chOff x="5728" y="2295"/>
            <a:chExt cx="7364" cy="6155"/>
          </a:xfrm>
        </p:grpSpPr>
        <p:grpSp>
          <p:nvGrpSpPr>
            <p:cNvPr id="2" name="组合 1"/>
            <p:cNvGrpSpPr/>
            <p:nvPr/>
          </p:nvGrpSpPr>
          <p:grpSpPr>
            <a:xfrm>
              <a:off x="5728" y="2295"/>
              <a:ext cx="7365" cy="5990"/>
              <a:chOff x="5728" y="2295"/>
              <a:chExt cx="7365" cy="5990"/>
            </a:xfrm>
          </p:grpSpPr>
          <p:sp>
            <p:nvSpPr>
              <p:cNvPr id="6" name="文本框 9"/>
              <p:cNvSpPr txBox="1"/>
              <p:nvPr/>
            </p:nvSpPr>
            <p:spPr>
              <a:xfrm>
                <a:off x="5728" y="5032"/>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正式沟通</a:t>
                </a:r>
                <a:endParaRPr lang="en-US" altLang="zh-CN" sz="1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7891" y="2295"/>
                <a:ext cx="5202" cy="5991"/>
                <a:chOff x="6403" y="2137"/>
                <a:chExt cx="5202" cy="5991"/>
              </a:xfrm>
            </p:grpSpPr>
            <p:grpSp>
              <p:nvGrpSpPr>
                <p:cNvPr id="24" name="组合 23"/>
                <p:cNvGrpSpPr/>
                <p:nvPr/>
              </p:nvGrpSpPr>
              <p:grpSpPr>
                <a:xfrm>
                  <a:off x="8560" y="2137"/>
                  <a:ext cx="2662" cy="2390"/>
                  <a:chOff x="7471" y="4957"/>
                  <a:chExt cx="2662" cy="2390"/>
                </a:xfrm>
              </p:grpSpPr>
              <p:grpSp>
                <p:nvGrpSpPr>
                  <p:cNvPr id="14" name="组合 13"/>
                  <p:cNvGrpSpPr/>
                  <p:nvPr/>
                </p:nvGrpSpPr>
                <p:grpSpPr>
                  <a:xfrm>
                    <a:off x="7471" y="4957"/>
                    <a:ext cx="2662" cy="2283"/>
                    <a:chOff x="7679" y="6473"/>
                    <a:chExt cx="2662" cy="2283"/>
                  </a:xfrm>
                </p:grpSpPr>
                <p:sp>
                  <p:nvSpPr>
                    <p:cNvPr id="15" name=" 2050"/>
                    <p:cNvSpPr/>
                    <p:nvPr/>
                  </p:nvSpPr>
                  <p:spPr bwMode="auto">
                    <a:xfrm flipH="1">
                      <a:off x="7679" y="6605"/>
                      <a:ext cx="214" cy="215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6"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下行沟通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7893" y="712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上行沟通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2" name="文本框 9"/>
                  <p:cNvSpPr txBox="1"/>
                  <p:nvPr/>
                </p:nvSpPr>
                <p:spPr>
                  <a:xfrm>
                    <a:off x="7685" y="618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水平沟通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7685" y="676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斜向沟通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8560" y="4809"/>
                  <a:ext cx="3045" cy="3319"/>
                  <a:chOff x="7471" y="5024"/>
                  <a:chExt cx="3045" cy="3319"/>
                </a:xfrm>
              </p:grpSpPr>
              <p:grpSp>
                <p:nvGrpSpPr>
                  <p:cNvPr id="26" name="组合 25"/>
                  <p:cNvGrpSpPr/>
                  <p:nvPr/>
                </p:nvGrpSpPr>
                <p:grpSpPr>
                  <a:xfrm>
                    <a:off x="7471" y="5024"/>
                    <a:ext cx="2662" cy="3319"/>
                    <a:chOff x="7679" y="6540"/>
                    <a:chExt cx="2662" cy="3319"/>
                  </a:xfrm>
                </p:grpSpPr>
                <p:sp>
                  <p:nvSpPr>
                    <p:cNvPr id="27" name=" 2050"/>
                    <p:cNvSpPr/>
                    <p:nvPr/>
                  </p:nvSpPr>
                  <p:spPr bwMode="auto">
                    <a:xfrm flipH="1">
                      <a:off x="7679" y="6605"/>
                      <a:ext cx="214" cy="325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6">
                        <a:lumMod val="20000"/>
                        <a:lumOff val="80000"/>
                      </a:schemeClr>
                    </a:solidFill>
                    <a:ln>
                      <a:solidFill>
                        <a:schemeClr val="bg1">
                          <a:lumMod val="8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lumMod val="85000"/>
                          </a:schemeClr>
                        </a:solidFill>
                      </a:endParaRPr>
                    </a:p>
                  </p:txBody>
                </p:sp>
                <p:sp>
                  <p:nvSpPr>
                    <p:cNvPr id="28" name="文本框 9"/>
                    <p:cNvSpPr txBox="1"/>
                    <p:nvPr/>
                  </p:nvSpPr>
                  <p:spPr>
                    <a:xfrm>
                      <a:off x="7893" y="6540"/>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rPr>
                        <a:t>链式沟通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7893" y="724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轮式沟通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30" name="文本框 9"/>
                  <p:cNvSpPr txBox="1"/>
                  <p:nvPr/>
                </p:nvSpPr>
                <p:spPr>
                  <a:xfrm>
                    <a:off x="7685" y="6295"/>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环式沟通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sp>
                <p:nvSpPr>
                  <p:cNvPr id="31" name="文本框 9"/>
                  <p:cNvSpPr txBox="1"/>
                  <p:nvPr/>
                </p:nvSpPr>
                <p:spPr>
                  <a:xfrm>
                    <a:off x="7685" y="6864"/>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bg1">
                            <a:lumMod val="85000"/>
                          </a:schemeClr>
                        </a:solidFill>
                        <a:latin typeface="微软雅黑" panose="020B0503020204020204" pitchFamily="34" charset="-122"/>
                        <a:ea typeface="微软雅黑" panose="020B0503020204020204" pitchFamily="34" charset="-122"/>
                        <a:sym typeface="+mn-ea"/>
                      </a:rPr>
                      <a:t>Y</a:t>
                    </a: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32" name="文本框 9"/>
                <p:cNvSpPr txBox="1"/>
                <p:nvPr/>
              </p:nvSpPr>
              <p:spPr>
                <a:xfrm>
                  <a:off x="6403" y="3367"/>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按信息流向</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文本框 9"/>
                <p:cNvSpPr txBox="1"/>
                <p:nvPr/>
              </p:nvSpPr>
              <p:spPr>
                <a:xfrm>
                  <a:off x="6403" y="6039"/>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rPr>
                    <a:t>按沟通网络</a:t>
                  </a:r>
                  <a:endParaRPr lang="zh-CN" altLang="en-US" sz="180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35" name=" 2050"/>
              <p:cNvSpPr/>
              <p:nvPr/>
            </p:nvSpPr>
            <p:spPr bwMode="auto">
              <a:xfrm flipH="1">
                <a:off x="7474" y="3604"/>
                <a:ext cx="214" cy="317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sp>
          <p:nvSpPr>
            <p:cNvPr id="36" name="文本框 9"/>
            <p:cNvSpPr txBox="1"/>
            <p:nvPr/>
          </p:nvSpPr>
          <p:spPr>
            <a:xfrm>
              <a:off x="10262" y="729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倒</a:t>
              </a:r>
              <a:r>
                <a:rPr lang="en-US" altLang="zh-CN" sz="1800">
                  <a:solidFill>
                    <a:schemeClr val="bg1">
                      <a:lumMod val="85000"/>
                    </a:schemeClr>
                  </a:solidFill>
                  <a:latin typeface="微软雅黑" panose="020B0503020204020204" pitchFamily="34" charset="-122"/>
                  <a:ea typeface="微软雅黑" panose="020B0503020204020204" pitchFamily="34" charset="-122"/>
                  <a:sym typeface="+mn-ea"/>
                </a:rPr>
                <a:t>Y</a:t>
              </a: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sp>
          <p:nvSpPr>
            <p:cNvPr id="37" name="文本框 9"/>
            <p:cNvSpPr txBox="1"/>
            <p:nvPr/>
          </p:nvSpPr>
          <p:spPr>
            <a:xfrm>
              <a:off x="10262" y="787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全通道式沟通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18" name="文本框 9"/>
          <p:cNvSpPr txBox="1"/>
          <p:nvPr/>
        </p:nvSpPr>
        <p:spPr>
          <a:xfrm>
            <a:off x="2874010" y="1231900"/>
            <a:ext cx="1554480"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连线题</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9"/>
          <p:cNvSpPr txBox="1"/>
          <p:nvPr/>
        </p:nvSpPr>
        <p:spPr>
          <a:xfrm>
            <a:off x="5211445" y="1630045"/>
            <a:ext cx="606425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下级向上级进行工作汇报、交谈、书面总结等。</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文本框 9"/>
          <p:cNvSpPr txBox="1"/>
          <p:nvPr/>
        </p:nvSpPr>
        <p:spPr>
          <a:xfrm>
            <a:off x="5211445" y="2141855"/>
            <a:ext cx="606425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上级向下级下达指标、指令。</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9"/>
          <p:cNvSpPr txBox="1"/>
          <p:nvPr/>
        </p:nvSpPr>
        <p:spPr>
          <a:xfrm>
            <a:off x="5211445" y="3026410"/>
            <a:ext cx="647573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同一工作群体内部的沟通及同级别同层次成员间的沟通。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文本框 9"/>
          <p:cNvSpPr txBox="1"/>
          <p:nvPr/>
        </p:nvSpPr>
        <p:spPr>
          <a:xfrm>
            <a:off x="5211445" y="2527935"/>
            <a:ext cx="665353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发生在统一组织中但不是同一部门和层级人员之间的沟通。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080" y="1945005"/>
            <a:ext cx="4676140" cy="3908425"/>
            <a:chOff x="5728" y="2295"/>
            <a:chExt cx="7364" cy="6155"/>
          </a:xfrm>
        </p:grpSpPr>
        <p:grpSp>
          <p:nvGrpSpPr>
            <p:cNvPr id="2" name="组合 1"/>
            <p:cNvGrpSpPr/>
            <p:nvPr/>
          </p:nvGrpSpPr>
          <p:grpSpPr>
            <a:xfrm>
              <a:off x="5728" y="2295"/>
              <a:ext cx="7365" cy="5990"/>
              <a:chOff x="5728" y="2295"/>
              <a:chExt cx="7365" cy="5990"/>
            </a:xfrm>
          </p:grpSpPr>
          <p:sp>
            <p:nvSpPr>
              <p:cNvPr id="6" name="文本框 9"/>
              <p:cNvSpPr txBox="1"/>
              <p:nvPr/>
            </p:nvSpPr>
            <p:spPr>
              <a:xfrm>
                <a:off x="5728" y="5032"/>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正式沟通</a:t>
                </a:r>
                <a:endParaRPr lang="en-US" altLang="zh-CN" sz="1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7891" y="2295"/>
                <a:ext cx="5202" cy="5991"/>
                <a:chOff x="6403" y="2137"/>
                <a:chExt cx="5202" cy="5991"/>
              </a:xfrm>
            </p:grpSpPr>
            <p:grpSp>
              <p:nvGrpSpPr>
                <p:cNvPr id="24" name="组合 23"/>
                <p:cNvGrpSpPr/>
                <p:nvPr/>
              </p:nvGrpSpPr>
              <p:grpSpPr>
                <a:xfrm>
                  <a:off x="8560" y="2137"/>
                  <a:ext cx="2662" cy="2390"/>
                  <a:chOff x="7471" y="4957"/>
                  <a:chExt cx="2662" cy="2390"/>
                </a:xfrm>
              </p:grpSpPr>
              <p:grpSp>
                <p:nvGrpSpPr>
                  <p:cNvPr id="14" name="组合 13"/>
                  <p:cNvGrpSpPr/>
                  <p:nvPr/>
                </p:nvGrpSpPr>
                <p:grpSpPr>
                  <a:xfrm>
                    <a:off x="7471" y="4957"/>
                    <a:ext cx="2662" cy="2283"/>
                    <a:chOff x="7679" y="6473"/>
                    <a:chExt cx="2662" cy="2283"/>
                  </a:xfrm>
                </p:grpSpPr>
                <p:sp>
                  <p:nvSpPr>
                    <p:cNvPr id="15" name=" 2050"/>
                    <p:cNvSpPr/>
                    <p:nvPr/>
                  </p:nvSpPr>
                  <p:spPr bwMode="auto">
                    <a:xfrm flipH="1">
                      <a:off x="7679" y="6605"/>
                      <a:ext cx="214" cy="215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6"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下行沟通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7893" y="712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上行沟通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2" name="文本框 9"/>
                  <p:cNvSpPr txBox="1"/>
                  <p:nvPr/>
                </p:nvSpPr>
                <p:spPr>
                  <a:xfrm>
                    <a:off x="7685" y="618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水平沟通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7685" y="676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斜向沟通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8560" y="4809"/>
                  <a:ext cx="3045" cy="3319"/>
                  <a:chOff x="7471" y="5024"/>
                  <a:chExt cx="3045" cy="3319"/>
                </a:xfrm>
              </p:grpSpPr>
              <p:grpSp>
                <p:nvGrpSpPr>
                  <p:cNvPr id="26" name="组合 25"/>
                  <p:cNvGrpSpPr/>
                  <p:nvPr/>
                </p:nvGrpSpPr>
                <p:grpSpPr>
                  <a:xfrm>
                    <a:off x="7471" y="5024"/>
                    <a:ext cx="2662" cy="3319"/>
                    <a:chOff x="7679" y="6540"/>
                    <a:chExt cx="2662" cy="3319"/>
                  </a:xfrm>
                </p:grpSpPr>
                <p:sp>
                  <p:nvSpPr>
                    <p:cNvPr id="27" name=" 2050"/>
                    <p:cNvSpPr/>
                    <p:nvPr/>
                  </p:nvSpPr>
                  <p:spPr bwMode="auto">
                    <a:xfrm flipH="1">
                      <a:off x="7679" y="6605"/>
                      <a:ext cx="214" cy="325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6">
                        <a:lumMod val="20000"/>
                        <a:lumOff val="80000"/>
                      </a:schemeClr>
                    </a:solidFill>
                    <a:ln>
                      <a:solidFill>
                        <a:schemeClr val="bg1">
                          <a:lumMod val="8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lumMod val="85000"/>
                          </a:schemeClr>
                        </a:solidFill>
                      </a:endParaRPr>
                    </a:p>
                  </p:txBody>
                </p:sp>
                <p:sp>
                  <p:nvSpPr>
                    <p:cNvPr id="28" name="文本框 9"/>
                    <p:cNvSpPr txBox="1"/>
                    <p:nvPr/>
                  </p:nvSpPr>
                  <p:spPr>
                    <a:xfrm>
                      <a:off x="7893" y="6540"/>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rPr>
                        <a:t>链式沟通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7893" y="724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轮式沟通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30" name="文本框 9"/>
                  <p:cNvSpPr txBox="1"/>
                  <p:nvPr/>
                </p:nvSpPr>
                <p:spPr>
                  <a:xfrm>
                    <a:off x="7685" y="6295"/>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环式沟通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sp>
                <p:nvSpPr>
                  <p:cNvPr id="31" name="文本框 9"/>
                  <p:cNvSpPr txBox="1"/>
                  <p:nvPr/>
                </p:nvSpPr>
                <p:spPr>
                  <a:xfrm>
                    <a:off x="7685" y="6864"/>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bg1">
                            <a:lumMod val="85000"/>
                          </a:schemeClr>
                        </a:solidFill>
                        <a:latin typeface="微软雅黑" panose="020B0503020204020204" pitchFamily="34" charset="-122"/>
                        <a:ea typeface="微软雅黑" panose="020B0503020204020204" pitchFamily="34" charset="-122"/>
                        <a:sym typeface="+mn-ea"/>
                      </a:rPr>
                      <a:t>Y</a:t>
                    </a: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32" name="文本框 9"/>
                <p:cNvSpPr txBox="1"/>
                <p:nvPr/>
              </p:nvSpPr>
              <p:spPr>
                <a:xfrm>
                  <a:off x="6403" y="3367"/>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按信息流向</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文本框 9"/>
                <p:cNvSpPr txBox="1"/>
                <p:nvPr/>
              </p:nvSpPr>
              <p:spPr>
                <a:xfrm>
                  <a:off x="6403" y="6039"/>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rPr>
                    <a:t>按沟通网络</a:t>
                  </a:r>
                  <a:endParaRPr lang="zh-CN" altLang="en-US" sz="1800">
                    <a:solidFill>
                      <a:schemeClr val="bg1">
                        <a:lumMod val="85000"/>
                      </a:schemeClr>
                    </a:solidFill>
                    <a:latin typeface="微软雅黑" panose="020B0503020204020204" pitchFamily="34" charset="-122"/>
                    <a:ea typeface="微软雅黑" panose="020B0503020204020204" pitchFamily="34" charset="-122"/>
                  </a:endParaRPr>
                </a:p>
              </p:txBody>
            </p:sp>
          </p:grpSp>
          <p:sp>
            <p:nvSpPr>
              <p:cNvPr id="35" name=" 2050"/>
              <p:cNvSpPr/>
              <p:nvPr/>
            </p:nvSpPr>
            <p:spPr bwMode="auto">
              <a:xfrm flipH="1">
                <a:off x="7474" y="3604"/>
                <a:ext cx="214" cy="317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sp>
          <p:nvSpPr>
            <p:cNvPr id="36" name="文本框 9"/>
            <p:cNvSpPr txBox="1"/>
            <p:nvPr/>
          </p:nvSpPr>
          <p:spPr>
            <a:xfrm>
              <a:off x="10262" y="729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倒</a:t>
              </a:r>
              <a:r>
                <a:rPr lang="en-US" altLang="zh-CN" sz="1800">
                  <a:solidFill>
                    <a:schemeClr val="bg1">
                      <a:lumMod val="85000"/>
                    </a:schemeClr>
                  </a:solidFill>
                  <a:latin typeface="微软雅黑" panose="020B0503020204020204" pitchFamily="34" charset="-122"/>
                  <a:ea typeface="微软雅黑" panose="020B0503020204020204" pitchFamily="34" charset="-122"/>
                  <a:sym typeface="+mn-ea"/>
                </a:rPr>
                <a:t>Y</a:t>
              </a: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sp>
          <p:nvSpPr>
            <p:cNvPr id="37" name="文本框 9"/>
            <p:cNvSpPr txBox="1"/>
            <p:nvPr/>
          </p:nvSpPr>
          <p:spPr>
            <a:xfrm>
              <a:off x="10262" y="787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85000"/>
                    </a:schemeClr>
                  </a:solidFill>
                  <a:latin typeface="微软雅黑" panose="020B0503020204020204" pitchFamily="34" charset="-122"/>
                  <a:ea typeface="微软雅黑" panose="020B0503020204020204" pitchFamily="34" charset="-122"/>
                  <a:sym typeface="+mn-ea"/>
                </a:rPr>
                <a:t>全通道式沟通</a:t>
              </a:r>
              <a:endParaRPr lang="zh-CN" altLang="en-US" sz="1800">
                <a:solidFill>
                  <a:schemeClr val="bg1">
                    <a:lumMod val="85000"/>
                  </a:schemeClr>
                </a:solidFill>
                <a:latin typeface="微软雅黑" panose="020B0503020204020204" pitchFamily="34" charset="-122"/>
                <a:ea typeface="微软雅黑" panose="020B0503020204020204" pitchFamily="34" charset="-122"/>
                <a:sym typeface="+mn-ea"/>
              </a:endParaRPr>
            </a:p>
          </p:txBody>
        </p:sp>
      </p:grpSp>
      <p:sp>
        <p:nvSpPr>
          <p:cNvPr id="18" name="文本框 9"/>
          <p:cNvSpPr txBox="1"/>
          <p:nvPr/>
        </p:nvSpPr>
        <p:spPr>
          <a:xfrm>
            <a:off x="2874010" y="1231900"/>
            <a:ext cx="1554480" cy="36830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连线题</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9"/>
          <p:cNvSpPr txBox="1"/>
          <p:nvPr/>
        </p:nvSpPr>
        <p:spPr>
          <a:xfrm>
            <a:off x="5014595" y="1760855"/>
            <a:ext cx="606425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下级向上级进行工作汇报、交谈、书面总结等。</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文本框 9"/>
          <p:cNvSpPr txBox="1"/>
          <p:nvPr/>
        </p:nvSpPr>
        <p:spPr>
          <a:xfrm>
            <a:off x="5045075" y="2160905"/>
            <a:ext cx="606425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上级向下级下达指标、指令。</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9"/>
          <p:cNvSpPr txBox="1"/>
          <p:nvPr/>
        </p:nvSpPr>
        <p:spPr>
          <a:xfrm>
            <a:off x="5045075" y="3078480"/>
            <a:ext cx="6064250"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同一工作群体内部的沟通及同级别同层次成员间的沟通。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文本框 9"/>
          <p:cNvSpPr txBox="1"/>
          <p:nvPr/>
        </p:nvSpPr>
        <p:spPr>
          <a:xfrm>
            <a:off x="5045075" y="2638425"/>
            <a:ext cx="6063615" cy="368300"/>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发生在统一组织中但不是同一部门和层级人员之间的沟通。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986530" y="2129155"/>
            <a:ext cx="1058545" cy="22415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986530" y="1957070"/>
            <a:ext cx="982345" cy="57213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86530" y="2896235"/>
            <a:ext cx="1051560" cy="3060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0" idx="1"/>
          </p:cNvCxnSpPr>
          <p:nvPr/>
        </p:nvCxnSpPr>
        <p:spPr>
          <a:xfrm flipV="1">
            <a:off x="3986530" y="2822575"/>
            <a:ext cx="1058545" cy="48133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r>
              <a:rPr lang="en-US" altLang="zh-CN" sz="2400"/>
              <a:t>1.2 </a:t>
            </a:r>
            <a:r>
              <a:rPr lang="zh-CN" altLang="en-US" sz="2400"/>
              <a:t>沟通的分类</a:t>
            </a:r>
            <a:r>
              <a:rPr lang="en-US" altLang="zh-CN" sz="2400"/>
              <a:t>——</a:t>
            </a:r>
            <a:r>
              <a:rPr lang="zh-CN" altLang="en-US" sz="2400"/>
              <a:t>按信息的流向【</a:t>
            </a:r>
            <a:r>
              <a:rPr lang="zh-CN" altLang="en-US" sz="2400">
                <a:solidFill>
                  <a:srgbClr val="FF0000"/>
                </a:solidFill>
              </a:rPr>
              <a:t>选择</a:t>
            </a:r>
            <a:r>
              <a:rPr lang="zh-CN" altLang="en-US" sz="2400"/>
              <a:t>】</a:t>
            </a:r>
            <a:r>
              <a:rPr lang="en-US" altLang="zh-CN" sz="2400">
                <a:solidFill>
                  <a:srgbClr val="FF0000"/>
                </a:solidFill>
                <a:sym typeface="+mn-ea"/>
              </a:rPr>
              <a:t>★★★★</a:t>
            </a:r>
            <a:endParaRPr lang="zh-CN" altLang="en-US" sz="2400" b="1"/>
          </a:p>
          <a:p>
            <a:endParaRPr lang="zh-CN" altLang="en-US" sz="2400"/>
          </a:p>
        </p:txBody>
      </p:sp>
      <p:grpSp>
        <p:nvGrpSpPr>
          <p:cNvPr id="8" name="组合 7"/>
          <p:cNvGrpSpPr/>
          <p:nvPr/>
        </p:nvGrpSpPr>
        <p:grpSpPr>
          <a:xfrm>
            <a:off x="1563370" y="2270125"/>
            <a:ext cx="9382760" cy="1955165"/>
            <a:chOff x="4670" y="2567"/>
            <a:chExt cx="13087" cy="3079"/>
          </a:xfrm>
        </p:grpSpPr>
        <p:grpSp>
          <p:nvGrpSpPr>
            <p:cNvPr id="24" name="组合 23"/>
            <p:cNvGrpSpPr/>
            <p:nvPr/>
          </p:nvGrpSpPr>
          <p:grpSpPr>
            <a:xfrm rot="0">
              <a:off x="4670" y="2567"/>
              <a:ext cx="1753" cy="3079"/>
              <a:chOff x="7829" y="4461"/>
              <a:chExt cx="1753" cy="3079"/>
            </a:xfrm>
          </p:grpSpPr>
          <p:grpSp>
            <p:nvGrpSpPr>
              <p:cNvPr id="14" name="组合 13"/>
              <p:cNvGrpSpPr/>
              <p:nvPr/>
            </p:nvGrpSpPr>
            <p:grpSpPr>
              <a:xfrm>
                <a:off x="7829" y="4461"/>
                <a:ext cx="1753" cy="1434"/>
                <a:chOff x="8037" y="5977"/>
                <a:chExt cx="1753" cy="1434"/>
              </a:xfrm>
            </p:grpSpPr>
            <p:sp>
              <p:nvSpPr>
                <p:cNvPr id="16" name="文本框 9"/>
                <p:cNvSpPr txBox="1"/>
                <p:nvPr/>
              </p:nvSpPr>
              <p:spPr>
                <a:xfrm>
                  <a:off x="8037" y="5977"/>
                  <a:ext cx="1753" cy="628"/>
                </a:xfrm>
                <a:prstGeom prst="rect">
                  <a:avLst/>
                </a:prstGeom>
                <a:noFill/>
                <a:ln w="28575">
                  <a:solidFill>
                    <a:schemeClr val="tx1">
                      <a:lumMod val="85000"/>
                      <a:lumOff val="1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rPr>
                    <a:t>下行沟通</a:t>
                  </a:r>
                  <a:endParaRPr lang="zh-CN" altLang="en-US" sz="2000">
                    <a:solidFill>
                      <a:schemeClr val="tx1">
                        <a:lumMod val="85000"/>
                        <a:lumOff val="15000"/>
                      </a:schemeClr>
                    </a:solidFill>
                    <a:latin typeface="楷体-简" panose="02010600040101010101" charset="-122"/>
                    <a:ea typeface="楷体-简" panose="02010600040101010101" charset="-122"/>
                  </a:endParaRPr>
                </a:p>
              </p:txBody>
            </p:sp>
            <p:sp>
              <p:nvSpPr>
                <p:cNvPr id="21" name="文本框 9"/>
                <p:cNvSpPr txBox="1"/>
                <p:nvPr/>
              </p:nvSpPr>
              <p:spPr>
                <a:xfrm>
                  <a:off x="8037" y="6783"/>
                  <a:ext cx="1753" cy="628"/>
                </a:xfrm>
                <a:prstGeom prst="rect">
                  <a:avLst/>
                </a:prstGeom>
                <a:noFill/>
                <a:ln w="28575">
                  <a:solidFill>
                    <a:schemeClr val="tx1">
                      <a:lumMod val="85000"/>
                      <a:lumOff val="15000"/>
                    </a:schemeClr>
                  </a:solidFill>
                </a:ln>
                <a:extLst>
                  <a:ext uri="{909E8E84-426E-40DD-AFC4-6F175D3DCCD1}">
                    <a14:hiddenFill xmlns:a14="http://schemas.microsoft.com/office/drawing/2010/main">
                      <a:solidFill>
                        <a:schemeClr val="accent6">
                          <a:lumMod val="20000"/>
                          <a:lumOff val="80000"/>
                        </a:schemeClr>
                      </a:solidFill>
                    </a14:hiddenFill>
                  </a:ext>
                </a:extLst>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上行沟通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p:txBody>
            </p:sp>
          </p:grpSp>
          <p:sp>
            <p:nvSpPr>
              <p:cNvPr id="22" name="文本框 9"/>
              <p:cNvSpPr txBox="1"/>
              <p:nvPr/>
            </p:nvSpPr>
            <p:spPr>
              <a:xfrm>
                <a:off x="7830" y="6912"/>
                <a:ext cx="1752" cy="628"/>
              </a:xfrm>
              <a:prstGeom prst="rect">
                <a:avLst/>
              </a:prstGeom>
              <a:noFill/>
              <a:ln w="28575">
                <a:solidFill>
                  <a:schemeClr val="tx1"/>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水平沟通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p:txBody>
          </p:sp>
          <p:sp>
            <p:nvSpPr>
              <p:cNvPr id="23" name="文本框 9"/>
              <p:cNvSpPr txBox="1"/>
              <p:nvPr/>
            </p:nvSpPr>
            <p:spPr>
              <a:xfrm>
                <a:off x="7829" y="6080"/>
                <a:ext cx="1752" cy="543"/>
              </a:xfrm>
              <a:prstGeom prst="rect">
                <a:avLst/>
              </a:prstGeom>
              <a:noFill/>
              <a:ln w="28575">
                <a:solidFill>
                  <a:schemeClr val="tx1">
                    <a:lumMod val="85000"/>
                    <a:lumOff val="1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斜向沟通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p:txBody>
          </p:sp>
        </p:grpSp>
        <p:grpSp>
          <p:nvGrpSpPr>
            <p:cNvPr id="7" name="组合 6"/>
            <p:cNvGrpSpPr/>
            <p:nvPr/>
          </p:nvGrpSpPr>
          <p:grpSpPr>
            <a:xfrm>
              <a:off x="8207" y="2567"/>
              <a:ext cx="9550" cy="3079"/>
              <a:chOff x="8207" y="2567"/>
              <a:chExt cx="9550" cy="3079"/>
            </a:xfrm>
          </p:grpSpPr>
          <p:sp>
            <p:nvSpPr>
              <p:cNvPr id="20" name="文本框 9"/>
              <p:cNvSpPr txBox="1"/>
              <p:nvPr/>
            </p:nvSpPr>
            <p:spPr>
              <a:xfrm>
                <a:off x="8207" y="3373"/>
                <a:ext cx="9550" cy="628"/>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b="1" u="sng">
                    <a:solidFill>
                      <a:srgbClr val="C00000"/>
                    </a:solidFill>
                    <a:latin typeface="楷体-简" panose="02010600040101010101" charset="-122"/>
                    <a:ea typeface="楷体-简" panose="02010600040101010101" charset="-122"/>
                  </a:rPr>
                  <a:t>下级向上级</a:t>
                </a:r>
                <a:r>
                  <a:rPr lang="zh-CN" altLang="en-US" sz="2000">
                    <a:solidFill>
                      <a:schemeClr val="tx1">
                        <a:lumMod val="85000"/>
                        <a:lumOff val="15000"/>
                      </a:schemeClr>
                    </a:solidFill>
                    <a:latin typeface="楷体-简" panose="02010600040101010101" charset="-122"/>
                    <a:ea typeface="楷体-简" panose="02010600040101010101" charset="-122"/>
                  </a:rPr>
                  <a:t>进行工作汇报、交谈、书面总结等。</a:t>
                </a:r>
                <a:endParaRPr lang="zh-CN" altLang="en-US" sz="2000">
                  <a:solidFill>
                    <a:schemeClr val="tx1">
                      <a:lumMod val="85000"/>
                      <a:lumOff val="15000"/>
                    </a:schemeClr>
                  </a:solidFill>
                  <a:latin typeface="楷体-简" panose="02010600040101010101" charset="-122"/>
                  <a:ea typeface="楷体-简" panose="02010600040101010101" charset="-122"/>
                </a:endParaRPr>
              </a:p>
            </p:txBody>
          </p:sp>
          <p:sp>
            <p:nvSpPr>
              <p:cNvPr id="38" name="文本框 9"/>
              <p:cNvSpPr txBox="1"/>
              <p:nvPr/>
            </p:nvSpPr>
            <p:spPr>
              <a:xfrm>
                <a:off x="8207" y="2567"/>
                <a:ext cx="9550" cy="628"/>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rPr>
                  <a:t>上</a:t>
                </a:r>
                <a:r>
                  <a:rPr lang="zh-CN" altLang="en-US" sz="2000" b="1" u="sng">
                    <a:solidFill>
                      <a:srgbClr val="C00000"/>
                    </a:solidFill>
                    <a:latin typeface="楷体-简" panose="02010600040101010101" charset="-122"/>
                    <a:ea typeface="楷体-简" panose="02010600040101010101" charset="-122"/>
                  </a:rPr>
                  <a:t>级向下级</a:t>
                </a:r>
                <a:r>
                  <a:rPr lang="zh-CN" altLang="en-US" sz="2000">
                    <a:solidFill>
                      <a:schemeClr val="tx1">
                        <a:lumMod val="85000"/>
                        <a:lumOff val="15000"/>
                      </a:schemeClr>
                    </a:solidFill>
                    <a:latin typeface="楷体-简" panose="02010600040101010101" charset="-122"/>
                    <a:ea typeface="楷体-简" panose="02010600040101010101" charset="-122"/>
                  </a:rPr>
                  <a:t>下达指标、指令。</a:t>
                </a:r>
                <a:endParaRPr lang="zh-CN" altLang="en-US" sz="2000">
                  <a:solidFill>
                    <a:schemeClr val="tx1">
                      <a:lumMod val="85000"/>
                      <a:lumOff val="15000"/>
                    </a:schemeClr>
                  </a:solidFill>
                  <a:latin typeface="楷体-简" panose="02010600040101010101" charset="-122"/>
                  <a:ea typeface="楷体-简" panose="02010600040101010101" charset="-122"/>
                </a:endParaRPr>
              </a:p>
            </p:txBody>
          </p:sp>
          <p:sp>
            <p:nvSpPr>
              <p:cNvPr id="39" name="文本框 9"/>
              <p:cNvSpPr txBox="1"/>
              <p:nvPr/>
            </p:nvSpPr>
            <p:spPr>
              <a:xfrm>
                <a:off x="8207" y="4186"/>
                <a:ext cx="9550" cy="628"/>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发生在</a:t>
                </a:r>
                <a:r>
                  <a:rPr lang="zh-CN" altLang="en-US" sz="2000" b="1" u="sng">
                    <a:solidFill>
                      <a:srgbClr val="C00000"/>
                    </a:solidFill>
                    <a:latin typeface="楷体-简" panose="02010600040101010101" charset="-122"/>
                    <a:ea typeface="楷体-简" panose="02010600040101010101" charset="-122"/>
                    <a:sym typeface="+mn-ea"/>
                  </a:rPr>
                  <a:t>统一组织</a:t>
                </a:r>
                <a:r>
                  <a:rPr lang="zh-CN" altLang="en-US" sz="2000">
                    <a:solidFill>
                      <a:schemeClr val="tx1">
                        <a:lumMod val="85000"/>
                        <a:lumOff val="15000"/>
                      </a:schemeClr>
                    </a:solidFill>
                    <a:latin typeface="楷体-简" panose="02010600040101010101" charset="-122"/>
                    <a:ea typeface="楷体-简" panose="02010600040101010101" charset="-122"/>
                    <a:sym typeface="+mn-ea"/>
                  </a:rPr>
                  <a:t>中但</a:t>
                </a:r>
                <a:r>
                  <a:rPr lang="zh-CN" altLang="en-US" sz="2000" b="1" u="sng">
                    <a:solidFill>
                      <a:srgbClr val="C00000"/>
                    </a:solidFill>
                    <a:latin typeface="楷体-简" panose="02010600040101010101" charset="-122"/>
                    <a:ea typeface="楷体-简" panose="02010600040101010101" charset="-122"/>
                    <a:sym typeface="+mn-ea"/>
                  </a:rPr>
                  <a:t>不是同一部门和层级人员</a:t>
                </a:r>
                <a:r>
                  <a:rPr lang="zh-CN" altLang="en-US" sz="2000">
                    <a:solidFill>
                      <a:schemeClr val="tx1">
                        <a:lumMod val="85000"/>
                        <a:lumOff val="15000"/>
                      </a:schemeClr>
                    </a:solidFill>
                    <a:latin typeface="楷体-简" panose="02010600040101010101" charset="-122"/>
                    <a:ea typeface="楷体-简" panose="02010600040101010101" charset="-122"/>
                    <a:sym typeface="+mn-ea"/>
                  </a:rPr>
                  <a:t>之间的沟通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p:txBody>
          </p:sp>
          <p:sp>
            <p:nvSpPr>
              <p:cNvPr id="40" name="文本框 9"/>
              <p:cNvSpPr txBox="1"/>
              <p:nvPr/>
            </p:nvSpPr>
            <p:spPr>
              <a:xfrm>
                <a:off x="8207" y="5018"/>
                <a:ext cx="9549" cy="628"/>
              </a:xfrm>
              <a:prstGeom prst="rect">
                <a:avLst/>
              </a:prstGeom>
              <a:noFill/>
              <a:ln w="28575">
                <a:solidFill>
                  <a:schemeClr val="bg1">
                    <a:lumMod val="85000"/>
                  </a:schemeClr>
                </a:solid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同一工作群体内部的沟通及</a:t>
                </a:r>
                <a:r>
                  <a:rPr lang="zh-CN" altLang="en-US" sz="2000" b="1" u="sng">
                    <a:solidFill>
                      <a:srgbClr val="C00000"/>
                    </a:solidFill>
                    <a:latin typeface="楷体-简" panose="02010600040101010101" charset="-122"/>
                    <a:ea typeface="楷体-简" panose="02010600040101010101" charset="-122"/>
                    <a:sym typeface="+mn-ea"/>
                  </a:rPr>
                  <a:t>同级别同层次</a:t>
                </a:r>
                <a:r>
                  <a:rPr lang="zh-CN" altLang="en-US" sz="2000">
                    <a:solidFill>
                      <a:schemeClr val="tx1">
                        <a:lumMod val="85000"/>
                        <a:lumOff val="15000"/>
                      </a:schemeClr>
                    </a:solidFill>
                    <a:latin typeface="楷体-简" panose="02010600040101010101" charset="-122"/>
                    <a:ea typeface="楷体-简" panose="02010600040101010101" charset="-122"/>
                    <a:sym typeface="+mn-ea"/>
                  </a:rPr>
                  <a:t>成员间的沟通。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p:txBody>
          </p:sp>
        </p:grpSp>
      </p:grpSp>
      <p:cxnSp>
        <p:nvCxnSpPr>
          <p:cNvPr id="9" name="直接连接符 8"/>
          <p:cNvCxnSpPr/>
          <p:nvPr/>
        </p:nvCxnSpPr>
        <p:spPr>
          <a:xfrm flipV="1">
            <a:off x="2856230" y="2463165"/>
            <a:ext cx="1206500" cy="1270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893060" y="2981325"/>
            <a:ext cx="113284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893060" y="3497580"/>
            <a:ext cx="113284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893060" y="4025900"/>
            <a:ext cx="1132840" cy="0"/>
          </a:xfrm>
          <a:prstGeom prst="line">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pPr algn="l">
              <a:lnSpc>
                <a:spcPct val="150000"/>
              </a:lnSpc>
              <a:spcBef>
                <a:spcPts val="0"/>
              </a:spcBef>
              <a:buNone/>
            </a:pPr>
            <a:r>
              <a:rPr lang="zh-CN" altLang="en-US" sz="2000"/>
              <a:t>处于不同层级且没有隶属关系的人员之间的沟通是（ ）</a:t>
            </a:r>
            <a:endParaRPr lang="zh-CN" altLang="en-US" sz="2000"/>
          </a:p>
          <a:p>
            <a:pPr algn="l">
              <a:lnSpc>
                <a:spcPct val="150000"/>
              </a:lnSpc>
              <a:spcBef>
                <a:spcPts val="0"/>
              </a:spcBef>
              <a:buNone/>
            </a:pPr>
            <a:r>
              <a:rPr lang="zh-CN" altLang="en-US" sz="2000"/>
              <a:t>A:上行沟通</a:t>
            </a:r>
            <a:endParaRPr lang="zh-CN" altLang="en-US" sz="2000"/>
          </a:p>
          <a:p>
            <a:pPr algn="l">
              <a:lnSpc>
                <a:spcPct val="150000"/>
              </a:lnSpc>
              <a:spcBef>
                <a:spcPts val="0"/>
              </a:spcBef>
              <a:buNone/>
            </a:pPr>
            <a:r>
              <a:rPr lang="zh-CN" altLang="en-US" sz="2000"/>
              <a:t>B:下行沟通</a:t>
            </a:r>
            <a:endParaRPr lang="zh-CN" altLang="en-US" sz="2000"/>
          </a:p>
          <a:p>
            <a:pPr algn="l">
              <a:lnSpc>
                <a:spcPct val="150000"/>
              </a:lnSpc>
              <a:spcBef>
                <a:spcPts val="0"/>
              </a:spcBef>
              <a:buNone/>
            </a:pPr>
            <a:r>
              <a:rPr lang="zh-CN" altLang="en-US" sz="2000"/>
              <a:t>C:水平沟通</a:t>
            </a:r>
            <a:endParaRPr lang="zh-CN" altLang="en-US" sz="2000"/>
          </a:p>
          <a:p>
            <a:pPr algn="l">
              <a:lnSpc>
                <a:spcPct val="150000"/>
              </a:lnSpc>
              <a:spcBef>
                <a:spcPts val="0"/>
              </a:spcBef>
              <a:buNone/>
            </a:pPr>
            <a:r>
              <a:rPr lang="zh-CN" altLang="en-US" sz="2000"/>
              <a:t>D:斜向沟通</a:t>
            </a:r>
            <a:endParaRPr lang="zh-CN" altLang="en-US" sz="2000"/>
          </a:p>
          <a:p>
            <a:endParaRPr lang="zh-CN" altLang="en-US" sz="2400"/>
          </a:p>
        </p:txBody>
      </p:sp>
      <p:sp>
        <p:nvSpPr>
          <p:cNvPr id="3" name="标题 2"/>
          <p:cNvSpPr>
            <a:spLocks noGrp="1"/>
          </p:cNvSpPr>
          <p:nvPr>
            <p:ph type="title"/>
          </p:nvPr>
        </p:nvSpPr>
        <p:spPr bwMode="auto">
          <a:xfrm>
            <a:off x="892175" y="377825"/>
            <a:ext cx="10972800" cy="854075"/>
          </a:xfr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pPr algn="l">
              <a:lnSpc>
                <a:spcPct val="150000"/>
              </a:lnSpc>
              <a:spcBef>
                <a:spcPts val="0"/>
              </a:spcBef>
              <a:buNone/>
            </a:pPr>
            <a:r>
              <a:rPr lang="zh-CN" altLang="en-US" sz="2000"/>
              <a:t>处于不同层级且没有隶属关系的人员之间的沟通是（ ）</a:t>
            </a:r>
            <a:endParaRPr lang="zh-CN" altLang="en-US" sz="2000"/>
          </a:p>
          <a:p>
            <a:pPr algn="l">
              <a:lnSpc>
                <a:spcPct val="150000"/>
              </a:lnSpc>
              <a:spcBef>
                <a:spcPts val="0"/>
              </a:spcBef>
              <a:buNone/>
            </a:pPr>
            <a:r>
              <a:rPr lang="zh-CN" altLang="en-US" sz="2000"/>
              <a:t>A:上行沟通</a:t>
            </a:r>
            <a:endParaRPr lang="zh-CN" altLang="en-US" sz="2000"/>
          </a:p>
          <a:p>
            <a:pPr algn="l">
              <a:lnSpc>
                <a:spcPct val="150000"/>
              </a:lnSpc>
              <a:spcBef>
                <a:spcPts val="0"/>
              </a:spcBef>
              <a:buNone/>
            </a:pPr>
            <a:r>
              <a:rPr lang="zh-CN" altLang="en-US" sz="2000"/>
              <a:t>B:下行沟通</a:t>
            </a:r>
            <a:endParaRPr lang="zh-CN" altLang="en-US" sz="2000"/>
          </a:p>
          <a:p>
            <a:pPr algn="l">
              <a:lnSpc>
                <a:spcPct val="150000"/>
              </a:lnSpc>
              <a:spcBef>
                <a:spcPts val="0"/>
              </a:spcBef>
              <a:buNone/>
            </a:pPr>
            <a:r>
              <a:rPr lang="zh-CN" altLang="en-US" sz="2000"/>
              <a:t>C:水平沟通</a:t>
            </a:r>
            <a:endParaRPr lang="zh-CN" altLang="en-US" sz="2000"/>
          </a:p>
          <a:p>
            <a:pPr algn="l">
              <a:lnSpc>
                <a:spcPct val="150000"/>
              </a:lnSpc>
              <a:spcBef>
                <a:spcPts val="0"/>
              </a:spcBef>
              <a:buNone/>
            </a:pPr>
            <a:r>
              <a:rPr lang="zh-CN" altLang="en-US" sz="2000"/>
              <a:t>D:斜向沟通</a:t>
            </a:r>
            <a:endParaRPr lang="zh-CN" altLang="en-US" sz="2000"/>
          </a:p>
          <a:p>
            <a:pPr algn="l">
              <a:lnSpc>
                <a:spcPct val="150000"/>
              </a:lnSpc>
              <a:spcBef>
                <a:spcPts val="0"/>
              </a:spcBef>
              <a:buNone/>
            </a:pPr>
            <a:r>
              <a:rPr lang="zh-CN" altLang="en-US" sz="2000"/>
              <a:t>答案：D</a:t>
            </a:r>
            <a:endParaRPr lang="zh-CN" altLang="en-US" sz="2000"/>
          </a:p>
          <a:p>
            <a:pPr algn="l">
              <a:lnSpc>
                <a:spcPct val="150000"/>
              </a:lnSpc>
              <a:spcBef>
                <a:spcPts val="0"/>
              </a:spcBef>
              <a:buNone/>
            </a:pPr>
            <a:r>
              <a:rPr lang="zh-CN" altLang="en-US" sz="2000"/>
              <a:t>解析：斜向沟通是指发生在同一组织中但不是同一部门和层级人员之间的信息沟通。斜向沟通强调的是处于不同层级且没有隶属关系的人员之间的交叉沟通，目的是加快信息的传递。</a:t>
            </a:r>
            <a:endParaRPr lang="zh-CN" altLang="en-US" sz="2000"/>
          </a:p>
        </p:txBody>
      </p:sp>
      <p:sp>
        <p:nvSpPr>
          <p:cNvPr id="3" name="标题 2"/>
          <p:cNvSpPr>
            <a:spLocks noGrp="1"/>
          </p:cNvSpPr>
          <p:nvPr>
            <p:ph type="title"/>
          </p:nvPr>
        </p:nvSpPr>
        <p:spPr bwMode="auto">
          <a:xfrm>
            <a:off x="892175" y="377825"/>
            <a:ext cx="10972800" cy="854075"/>
          </a:xfr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defTabSz="914400">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真题再现</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5080" y="1945005"/>
            <a:ext cx="4676775" cy="3908425"/>
            <a:chOff x="5728" y="2295"/>
            <a:chExt cx="7365" cy="6155"/>
          </a:xfrm>
        </p:grpSpPr>
        <p:grpSp>
          <p:nvGrpSpPr>
            <p:cNvPr id="2" name="组合 1"/>
            <p:cNvGrpSpPr/>
            <p:nvPr/>
          </p:nvGrpSpPr>
          <p:grpSpPr>
            <a:xfrm>
              <a:off x="5728" y="2295"/>
              <a:ext cx="7365" cy="5990"/>
              <a:chOff x="5728" y="2295"/>
              <a:chExt cx="7365" cy="5990"/>
            </a:xfrm>
          </p:grpSpPr>
          <p:sp>
            <p:nvSpPr>
              <p:cNvPr id="6" name="文本框 9"/>
              <p:cNvSpPr txBox="1"/>
              <p:nvPr/>
            </p:nvSpPr>
            <p:spPr>
              <a:xfrm>
                <a:off x="5728" y="5032"/>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b="1">
                    <a:solidFill>
                      <a:schemeClr val="tx1">
                        <a:lumMod val="85000"/>
                        <a:lumOff val="15000"/>
                      </a:schemeClr>
                    </a:solidFill>
                    <a:latin typeface="微软雅黑" panose="020B0503020204020204" pitchFamily="34" charset="-122"/>
                    <a:ea typeface="微软雅黑" panose="020B0503020204020204" pitchFamily="34" charset="-122"/>
                  </a:rPr>
                  <a:t>正式沟通</a:t>
                </a:r>
                <a:endParaRPr lang="en-US" altLang="zh-CN" sz="1800" b="1">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7891" y="2295"/>
                <a:ext cx="5202" cy="5991"/>
                <a:chOff x="6403" y="2137"/>
                <a:chExt cx="5202" cy="5991"/>
              </a:xfrm>
            </p:grpSpPr>
            <p:grpSp>
              <p:nvGrpSpPr>
                <p:cNvPr id="24" name="组合 23"/>
                <p:cNvGrpSpPr/>
                <p:nvPr/>
              </p:nvGrpSpPr>
              <p:grpSpPr>
                <a:xfrm>
                  <a:off x="8560" y="2137"/>
                  <a:ext cx="2662" cy="2390"/>
                  <a:chOff x="7471" y="4957"/>
                  <a:chExt cx="2662" cy="2390"/>
                </a:xfrm>
              </p:grpSpPr>
              <p:grpSp>
                <p:nvGrpSpPr>
                  <p:cNvPr id="14" name="组合 13"/>
                  <p:cNvGrpSpPr/>
                  <p:nvPr/>
                </p:nvGrpSpPr>
                <p:grpSpPr>
                  <a:xfrm>
                    <a:off x="7471" y="4957"/>
                    <a:ext cx="2662" cy="2283"/>
                    <a:chOff x="7679" y="6473"/>
                    <a:chExt cx="2662" cy="2283"/>
                  </a:xfrm>
                </p:grpSpPr>
                <p:sp>
                  <p:nvSpPr>
                    <p:cNvPr id="15" name=" 2050"/>
                    <p:cNvSpPr/>
                    <p:nvPr/>
                  </p:nvSpPr>
                  <p:spPr bwMode="auto">
                    <a:xfrm flipH="1">
                      <a:off x="7679" y="6605"/>
                      <a:ext cx="214" cy="2151"/>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sp>
                  <p:nvSpPr>
                    <p:cNvPr id="16" name="文本框 9"/>
                    <p:cNvSpPr txBox="1"/>
                    <p:nvPr/>
                  </p:nvSpPr>
                  <p:spPr>
                    <a:xfrm>
                      <a:off x="7893" y="6473"/>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75000"/>
                            </a:schemeClr>
                          </a:solidFill>
                          <a:latin typeface="微软雅黑" panose="020B0503020204020204" pitchFamily="34" charset="-122"/>
                          <a:ea typeface="微软雅黑" panose="020B0503020204020204" pitchFamily="34" charset="-122"/>
                        </a:rPr>
                        <a:t>下行沟通</a:t>
                      </a:r>
                      <a:endParaRPr lang="zh-CN" altLang="en-US" sz="180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文本框 9"/>
                    <p:cNvSpPr txBox="1"/>
                    <p:nvPr/>
                  </p:nvSpPr>
                  <p:spPr>
                    <a:xfrm>
                      <a:off x="7893" y="712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75000"/>
                            </a:schemeClr>
                          </a:solidFill>
                          <a:latin typeface="微软雅黑" panose="020B0503020204020204" pitchFamily="34" charset="-122"/>
                          <a:ea typeface="微软雅黑" panose="020B0503020204020204" pitchFamily="34" charset="-122"/>
                          <a:sym typeface="+mn-ea"/>
                        </a:rPr>
                        <a:t>上行沟通</a:t>
                      </a:r>
                      <a:endParaRPr lang="zh-CN" altLang="en-US" sz="1800">
                        <a:solidFill>
                          <a:schemeClr val="bg1">
                            <a:lumMod val="75000"/>
                          </a:schemeClr>
                        </a:solidFill>
                        <a:latin typeface="微软雅黑" panose="020B0503020204020204" pitchFamily="34" charset="-122"/>
                        <a:ea typeface="微软雅黑" panose="020B0503020204020204" pitchFamily="34" charset="-122"/>
                        <a:sym typeface="+mn-ea"/>
                      </a:endParaRPr>
                    </a:p>
                  </p:txBody>
                </p:sp>
              </p:grpSp>
              <p:sp>
                <p:nvSpPr>
                  <p:cNvPr id="22" name="文本框 9"/>
                  <p:cNvSpPr txBox="1"/>
                  <p:nvPr/>
                </p:nvSpPr>
                <p:spPr>
                  <a:xfrm>
                    <a:off x="7685" y="618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75000"/>
                          </a:schemeClr>
                        </a:solidFill>
                        <a:latin typeface="微软雅黑" panose="020B0503020204020204" pitchFamily="34" charset="-122"/>
                        <a:ea typeface="微软雅黑" panose="020B0503020204020204" pitchFamily="34" charset="-122"/>
                        <a:sym typeface="+mn-ea"/>
                      </a:rPr>
                      <a:t>水平沟通</a:t>
                    </a:r>
                    <a:endParaRPr lang="zh-CN" altLang="en-US" sz="1800">
                      <a:solidFill>
                        <a:schemeClr val="bg1">
                          <a:lumMod val="75000"/>
                        </a:schemeClr>
                      </a:solidFill>
                      <a:latin typeface="微软雅黑" panose="020B0503020204020204" pitchFamily="34" charset="-122"/>
                      <a:ea typeface="微软雅黑" panose="020B0503020204020204" pitchFamily="34" charset="-122"/>
                      <a:sym typeface="+mn-ea"/>
                    </a:endParaRPr>
                  </a:p>
                </p:txBody>
              </p:sp>
              <p:sp>
                <p:nvSpPr>
                  <p:cNvPr id="23" name="文本框 9"/>
                  <p:cNvSpPr txBox="1"/>
                  <p:nvPr/>
                </p:nvSpPr>
                <p:spPr>
                  <a:xfrm>
                    <a:off x="7685" y="6767"/>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75000"/>
                          </a:schemeClr>
                        </a:solidFill>
                        <a:latin typeface="微软雅黑" panose="020B0503020204020204" pitchFamily="34" charset="-122"/>
                        <a:ea typeface="微软雅黑" panose="020B0503020204020204" pitchFamily="34" charset="-122"/>
                        <a:sym typeface="+mn-ea"/>
                      </a:rPr>
                      <a:t>斜向沟通</a:t>
                    </a:r>
                    <a:endParaRPr lang="zh-CN" altLang="en-US" sz="1800">
                      <a:solidFill>
                        <a:schemeClr val="bg1">
                          <a:lumMod val="75000"/>
                        </a:schemeClr>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8560" y="4809"/>
                  <a:ext cx="3045" cy="3319"/>
                  <a:chOff x="7471" y="5024"/>
                  <a:chExt cx="3045" cy="3319"/>
                </a:xfrm>
              </p:grpSpPr>
              <p:grpSp>
                <p:nvGrpSpPr>
                  <p:cNvPr id="26" name="组合 25"/>
                  <p:cNvGrpSpPr/>
                  <p:nvPr/>
                </p:nvGrpSpPr>
                <p:grpSpPr>
                  <a:xfrm>
                    <a:off x="7471" y="5024"/>
                    <a:ext cx="2662" cy="3319"/>
                    <a:chOff x="7679" y="6540"/>
                    <a:chExt cx="2662" cy="3319"/>
                  </a:xfrm>
                </p:grpSpPr>
                <p:sp>
                  <p:nvSpPr>
                    <p:cNvPr id="27" name=" 2050"/>
                    <p:cNvSpPr/>
                    <p:nvPr/>
                  </p:nvSpPr>
                  <p:spPr bwMode="auto">
                    <a:xfrm flipH="1">
                      <a:off x="7679" y="6605"/>
                      <a:ext cx="214" cy="3254"/>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lumMod val="85000"/>
                          </a:schemeClr>
                        </a:solidFill>
                      </a:endParaRPr>
                    </a:p>
                  </p:txBody>
                </p:sp>
                <p:sp>
                  <p:nvSpPr>
                    <p:cNvPr id="28" name="文本框 9"/>
                    <p:cNvSpPr txBox="1"/>
                    <p:nvPr/>
                  </p:nvSpPr>
                  <p:spPr>
                    <a:xfrm>
                      <a:off x="7893" y="6540"/>
                      <a:ext cx="2448"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链式沟通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9"/>
                    <p:cNvSpPr txBox="1"/>
                    <p:nvPr/>
                  </p:nvSpPr>
                  <p:spPr>
                    <a:xfrm>
                      <a:off x="7893" y="7243"/>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轮式沟通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30" name="文本框 9"/>
                  <p:cNvSpPr txBox="1"/>
                  <p:nvPr/>
                </p:nvSpPr>
                <p:spPr>
                  <a:xfrm>
                    <a:off x="7685" y="6295"/>
                    <a:ext cx="244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环式沟通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1" name="文本框 9"/>
                  <p:cNvSpPr txBox="1"/>
                  <p:nvPr/>
                </p:nvSpPr>
                <p:spPr>
                  <a:xfrm>
                    <a:off x="7685" y="6864"/>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sym typeface="+mn-ea"/>
                      </a:rPr>
                      <a:t>Y</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32" name="文本框 9"/>
                <p:cNvSpPr txBox="1"/>
                <p:nvPr/>
              </p:nvSpPr>
              <p:spPr>
                <a:xfrm>
                  <a:off x="6403" y="3367"/>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bg1">
                          <a:lumMod val="75000"/>
                        </a:schemeClr>
                      </a:solidFill>
                      <a:latin typeface="微软雅黑" panose="020B0503020204020204" pitchFamily="34" charset="-122"/>
                      <a:ea typeface="微软雅黑" panose="020B0503020204020204" pitchFamily="34" charset="-122"/>
                    </a:rPr>
                    <a:t>按信息流向</a:t>
                  </a:r>
                  <a:endParaRPr lang="zh-CN" altLang="en-US" sz="1800">
                    <a:solidFill>
                      <a:schemeClr val="bg1">
                        <a:lumMod val="75000"/>
                      </a:schemeClr>
                    </a:solidFill>
                    <a:latin typeface="微软雅黑" panose="020B0503020204020204" pitchFamily="34" charset="-122"/>
                    <a:ea typeface="微软雅黑" panose="020B0503020204020204" pitchFamily="34" charset="-122"/>
                  </a:endParaRPr>
                </a:p>
              </p:txBody>
            </p:sp>
            <p:sp>
              <p:nvSpPr>
                <p:cNvPr id="33" name="文本框 9"/>
                <p:cNvSpPr txBox="1"/>
                <p:nvPr/>
              </p:nvSpPr>
              <p:spPr>
                <a:xfrm>
                  <a:off x="6403" y="6039"/>
                  <a:ext cx="2157"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按沟通网络</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5" name=" 2050"/>
              <p:cNvSpPr/>
              <p:nvPr/>
            </p:nvSpPr>
            <p:spPr bwMode="auto">
              <a:xfrm flipH="1">
                <a:off x="7474" y="3604"/>
                <a:ext cx="214" cy="3173"/>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lumMod val="85000"/>
                  <a:lumOff val="15000"/>
                </a:schemeClr>
              </a:solidFill>
              <a:ln>
                <a:solidFill>
                  <a:schemeClr val="tx1">
                    <a:lumMod val="85000"/>
                    <a:lumOff val="15000"/>
                  </a:schemeClr>
                </a:solid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p>
            </p:txBody>
          </p:sp>
        </p:grpSp>
        <p:sp>
          <p:nvSpPr>
            <p:cNvPr id="36" name="文本框 9"/>
            <p:cNvSpPr txBox="1"/>
            <p:nvPr/>
          </p:nvSpPr>
          <p:spPr>
            <a:xfrm>
              <a:off x="10262" y="729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倒</a:t>
              </a:r>
              <a:r>
                <a:rPr lang="en-US" altLang="zh-CN" sz="1800">
                  <a:solidFill>
                    <a:schemeClr val="tx1">
                      <a:lumMod val="85000"/>
                      <a:lumOff val="15000"/>
                    </a:schemeClr>
                  </a:solidFill>
                  <a:latin typeface="微软雅黑" panose="020B0503020204020204" pitchFamily="34" charset="-122"/>
                  <a:ea typeface="微软雅黑" panose="020B0503020204020204" pitchFamily="34" charset="-122"/>
                  <a:sym typeface="+mn-ea"/>
                </a:rPr>
                <a:t>Y</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37" name="文本框 9"/>
            <p:cNvSpPr txBox="1"/>
            <p:nvPr/>
          </p:nvSpPr>
          <p:spPr>
            <a:xfrm>
              <a:off x="10262" y="7870"/>
              <a:ext cx="2831" cy="580"/>
            </a:xfrm>
            <a:prstGeom prst="rect">
              <a:avLst/>
            </a:prstGeom>
            <a:noFill/>
            <a:ln w="9525">
              <a:noFill/>
            </a:ln>
          </p:spPr>
          <p:txBody>
            <a:bodyPr wrap="square">
              <a:sp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stStyle>
            <a:p>
              <a:pPr marL="0" lvl="0" indent="0" algn="l">
                <a:lnSpc>
                  <a:spcPct val="100000"/>
                </a:lnSpc>
                <a:spcBef>
                  <a:spcPct val="0"/>
                </a:spcBef>
                <a:buNone/>
              </a:pP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rPr>
                <a:t>全通道式沟通</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pic>
        <p:nvPicPr>
          <p:cNvPr id="8" name="图片 7" descr="沟通网络"/>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628640" y="695960"/>
            <a:ext cx="5575300" cy="5165090"/>
          </a:xfrm>
          <a:prstGeom prst="rect">
            <a:avLst/>
          </a:prstGeom>
        </p:spPr>
      </p:pic>
      <p:sp>
        <p:nvSpPr>
          <p:cNvPr id="5" name="文本框 4"/>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r>
              <a:rPr lang="en-US" altLang="zh-CN" sz="2400"/>
              <a:t>1.2 </a:t>
            </a:r>
            <a:r>
              <a:rPr lang="zh-CN" altLang="en-US" sz="2400"/>
              <a:t>沟通的分类</a:t>
            </a:r>
            <a:r>
              <a:rPr lang="en-US" altLang="zh-CN" sz="2400"/>
              <a:t>——</a:t>
            </a:r>
            <a:r>
              <a:rPr lang="zh-CN" altLang="en-US" sz="2400">
                <a:solidFill>
                  <a:schemeClr val="tx1">
                    <a:lumMod val="85000"/>
                    <a:lumOff val="15000"/>
                  </a:schemeClr>
                </a:solidFill>
                <a:sym typeface="+mn-ea"/>
              </a:rPr>
              <a:t>按沟通网络分类【</a:t>
            </a:r>
            <a:r>
              <a:rPr lang="zh-CN" altLang="en-US" sz="2400">
                <a:solidFill>
                  <a:srgbClr val="FF0000"/>
                </a:solidFill>
                <a:sym typeface="+mn-ea"/>
              </a:rPr>
              <a:t>选择</a:t>
            </a:r>
            <a:r>
              <a:rPr lang="zh-CN" altLang="en-US" sz="2400">
                <a:solidFill>
                  <a:schemeClr val="tx1">
                    <a:lumMod val="85000"/>
                    <a:lumOff val="15000"/>
                  </a:schemeClr>
                </a:solidFill>
                <a:sym typeface="+mn-ea"/>
              </a:rPr>
              <a:t>】</a:t>
            </a:r>
            <a:r>
              <a:rPr lang="en-US" altLang="zh-CN" sz="2400">
                <a:solidFill>
                  <a:srgbClr val="FF0000"/>
                </a:solidFill>
                <a:sym typeface="+mn-ea"/>
              </a:rPr>
              <a:t>★★★★</a:t>
            </a:r>
            <a:endParaRPr lang="zh-CN" altLang="en-US" sz="2400" b="1"/>
          </a:p>
          <a:p>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400"/>
          </a:p>
          <a:p>
            <a:endParaRPr lang="zh-CN" altLang="en-US" sz="2400"/>
          </a:p>
        </p:txBody>
      </p:sp>
      <p:graphicFrame>
        <p:nvGraphicFramePr>
          <p:cNvPr id="4" name="表格 3"/>
          <p:cNvGraphicFramePr/>
          <p:nvPr/>
        </p:nvGraphicFramePr>
        <p:xfrm>
          <a:off x="892175" y="2534285"/>
          <a:ext cx="9720580" cy="2514600"/>
        </p:xfrm>
        <a:graphic>
          <a:graphicData uri="http://schemas.openxmlformats.org/drawingml/2006/table">
            <a:tbl>
              <a:tblPr firstRow="1" bandRow="1">
                <a:tableStyleId>{5C22544A-7EE6-4342-B048-85BDC9FD1C3A}</a:tableStyleId>
              </a:tblPr>
              <a:tblGrid>
                <a:gridCol w="1716405"/>
                <a:gridCol w="3751580"/>
                <a:gridCol w="4252595"/>
              </a:tblGrid>
              <a:tr h="396240">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分类</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内容</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注意的考点</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r>
              <a:tr h="701040">
                <a:tc>
                  <a:txBody>
                    <a:bodyPr/>
                    <a:p>
                      <a:pPr algn="ctr">
                        <a:lnSpc>
                          <a:spcPct val="140000"/>
                        </a:lnSpc>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链式沟通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50000"/>
                        </a:lnSpc>
                        <a:buNone/>
                      </a:pPr>
                      <a:r>
                        <a:rPr lang="zh-CN" altLang="en-US" sz="2000">
                          <a:solidFill>
                            <a:schemeClr val="tx1">
                              <a:lumMod val="85000"/>
                              <a:lumOff val="15000"/>
                            </a:schemeClr>
                          </a:solidFill>
                          <a:latin typeface="楷体-简" panose="02010600040101010101" charset="-122"/>
                          <a:ea typeface="楷体-简" panose="02010600040101010101" charset="-122"/>
                        </a:rPr>
                        <a:t>信息</a:t>
                      </a:r>
                      <a:r>
                        <a:rPr lang="zh-CN" altLang="en-US" sz="2000" b="1" u="sng">
                          <a:solidFill>
                            <a:schemeClr val="tx1">
                              <a:lumMod val="85000"/>
                              <a:lumOff val="15000"/>
                            </a:schemeClr>
                          </a:solidFill>
                          <a:latin typeface="楷体-简" panose="02010600040101010101" charset="-122"/>
                          <a:ea typeface="楷体-简" panose="02010600040101010101" charset="-122"/>
                        </a:rPr>
                        <a:t>自上而下或自下而上传递</a:t>
                      </a:r>
                      <a:r>
                        <a:rPr lang="zh-CN" altLang="en-US" sz="2000">
                          <a:solidFill>
                            <a:schemeClr val="tx1">
                              <a:lumMod val="85000"/>
                              <a:lumOff val="15000"/>
                            </a:schemeClr>
                          </a:solidFill>
                          <a:latin typeface="楷体-简" panose="02010600040101010101" charset="-122"/>
                          <a:ea typeface="楷体-简" panose="02010600040101010101" charset="-122"/>
                        </a:rPr>
                        <a:t>。</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成员是相互传递信息，没有信息中心</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1040">
                <a:tc>
                  <a:txBody>
                    <a:bodyPr/>
                    <a:p>
                      <a:pPr algn="ctr">
                        <a:lnSpc>
                          <a:spcPct val="140000"/>
                        </a:lnSpc>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轮式沟通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50000"/>
                        </a:lnSpc>
                        <a:buNone/>
                      </a:pPr>
                      <a:r>
                        <a:rPr lang="zh-CN" altLang="en-US" sz="2000" b="1" u="sng">
                          <a:solidFill>
                            <a:schemeClr val="tx1">
                              <a:lumMod val="85000"/>
                              <a:lumOff val="15000"/>
                            </a:schemeClr>
                          </a:solidFill>
                          <a:latin typeface="楷体-简" panose="02010600040101010101" charset="-122"/>
                          <a:ea typeface="楷体-简" panose="02010600040101010101" charset="-122"/>
                        </a:rPr>
                        <a:t>有一个成员是信息中心</a:t>
                      </a:r>
                      <a:endParaRPr lang="zh-CN" altLang="en-US" sz="2000" b="1" u="sng">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传递信息速度快，但有可能信息过于集中引起下级不满</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16280">
                <a:tc>
                  <a:txBody>
                    <a:bodyPr/>
                    <a:p>
                      <a:pPr algn="ctr">
                        <a:lnSpc>
                          <a:spcPct val="140000"/>
                        </a:lnSpc>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环式沟通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50000"/>
                        </a:lnSpc>
                        <a:buNone/>
                      </a:pPr>
                      <a:r>
                        <a:rPr lang="zh-CN" altLang="en-US" sz="2000">
                          <a:solidFill>
                            <a:schemeClr val="tx1">
                              <a:lumMod val="85000"/>
                              <a:lumOff val="15000"/>
                            </a:schemeClr>
                          </a:solidFill>
                          <a:latin typeface="楷体-简" panose="02010600040101010101" charset="-122"/>
                          <a:ea typeface="楷体-简" panose="02010600040101010101" charset="-122"/>
                        </a:rPr>
                        <a:t>每个成员都可与两侧的沟通</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b="1" u="sng">
                          <a:solidFill>
                            <a:srgbClr val="FF0000"/>
                          </a:solidFill>
                          <a:latin typeface="楷体-简" panose="02010600040101010101" charset="-122"/>
                          <a:ea typeface="楷体-简" panose="02010600040101010101" charset="-122"/>
                        </a:rPr>
                        <a:t>组织成员有一致满意度，有利于建立高昂的士气</a:t>
                      </a:r>
                      <a:endParaRPr lang="zh-CN" altLang="en-US" sz="2000" b="1" u="sng">
                        <a:solidFill>
                          <a:srgbClr val="FF0000"/>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023600" y="1819910"/>
            <a:ext cx="295275" cy="1562100"/>
          </a:xfrm>
          <a:prstGeom prst="rect">
            <a:avLst/>
          </a:prstGeom>
          <a:noFill/>
          <a:extLst>
            <a:ext uri="{909E8E84-426E-40DD-AFC4-6F175D3DCCD1}">
              <a14:hiddenFill xmlns:a14="http://schemas.microsoft.com/office/drawing/2010/main">
                <a:solidFill>
                  <a:srgbClr val="000000">
                    <a:alpha val="0"/>
                  </a:srgbClr>
                </a:solidFill>
              </a14:hiddenFill>
            </a:ext>
          </a:extLst>
        </p:spPr>
      </p:pic>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817225" y="3547110"/>
            <a:ext cx="885825" cy="809625"/>
          </a:xfrm>
          <a:prstGeom prst="rect">
            <a:avLst/>
          </a:prstGeom>
          <a:noFill/>
          <a:extLst>
            <a:ext uri="{909E8E84-426E-40DD-AFC4-6F175D3DCCD1}">
              <a14:hiddenFill xmlns:a14="http://schemas.microsoft.com/office/drawing/2010/main">
                <a:solidFill>
                  <a:srgbClr val="000000">
                    <a:alpha val="0"/>
                  </a:srgbClr>
                </a:solidFill>
              </a14:hiddenFill>
            </a:ext>
          </a:extLst>
        </p:spPr>
      </p:pic>
      <p:pic>
        <p:nvPicPr>
          <p:cNvPr id="7" name="图片 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850880" y="4483735"/>
            <a:ext cx="819150" cy="981075"/>
          </a:xfrm>
          <a:prstGeom prst="rect">
            <a:avLst/>
          </a:prstGeom>
          <a:noFill/>
          <a:extLst>
            <a:ext uri="{909E8E84-426E-40DD-AFC4-6F175D3DCCD1}">
              <a14:hiddenFill xmlns:a14="http://schemas.microsoft.com/office/drawing/2010/main">
                <a:solidFill>
                  <a:srgbClr val="000000">
                    <a:alpha val="0"/>
                  </a:srgbClr>
                </a:solidFill>
              </a14:hiddenFill>
            </a:ext>
          </a:extLst>
        </p:spPr>
      </p:pic>
      <p:sp>
        <p:nvSpPr>
          <p:cNvPr id="14" name="矩形 13"/>
          <p:cNvSpPr/>
          <p:nvPr/>
        </p:nvSpPr>
        <p:spPr bwMode="auto">
          <a:xfrm>
            <a:off x="965200" y="356870"/>
            <a:ext cx="3032125" cy="534035"/>
          </a:xfrm>
          <a:prstGeom prst="rect">
            <a:avLst/>
          </a:prstGeom>
          <a:noFill/>
          <a:extLst>
            <a:ext uri="{909E8E84-426E-40DD-AFC4-6F175D3DCCD1}">
              <a14:hiddenFill xmlns:a14="http://schemas.microsoft.com/office/drawing/2010/main">
                <a:solidFill>
                  <a:srgbClr val="FFFFFF"/>
                </a:solidFill>
              </a14:hiddenFill>
            </a:ext>
          </a:extLst>
        </p:spPr>
        <p:txBody>
          <a:bodyPr wrap="square" rtlCol="0" anchor="t">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4.1.2 沟通的分类</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892175" y="1231900"/>
            <a:ext cx="10515600" cy="5343525"/>
          </a:xfrm>
        </p:spPr>
        <p:txBody>
          <a:bodyPr/>
          <a:p>
            <a:r>
              <a:rPr lang="en-US" altLang="zh-CN" sz="2400"/>
              <a:t>1.2 </a:t>
            </a:r>
            <a:r>
              <a:rPr lang="zh-CN" altLang="en-US" sz="2400"/>
              <a:t>沟通的分类</a:t>
            </a:r>
            <a:r>
              <a:rPr lang="en-US" altLang="zh-CN" sz="2400"/>
              <a:t>——</a:t>
            </a:r>
            <a:r>
              <a:rPr lang="zh-CN" altLang="en-US" sz="2400">
                <a:solidFill>
                  <a:schemeClr val="tx1">
                    <a:lumMod val="85000"/>
                    <a:lumOff val="15000"/>
                  </a:schemeClr>
                </a:solidFill>
                <a:sym typeface="+mn-ea"/>
              </a:rPr>
              <a:t>按沟通网络分类【</a:t>
            </a:r>
            <a:r>
              <a:rPr lang="zh-CN" altLang="en-US" sz="2400">
                <a:solidFill>
                  <a:srgbClr val="FF0000"/>
                </a:solidFill>
                <a:sym typeface="+mn-ea"/>
              </a:rPr>
              <a:t>选择</a:t>
            </a:r>
            <a:r>
              <a:rPr lang="zh-CN" altLang="en-US" sz="2400">
                <a:solidFill>
                  <a:schemeClr val="tx1">
                    <a:lumMod val="85000"/>
                    <a:lumOff val="15000"/>
                  </a:schemeClr>
                </a:solidFill>
                <a:sym typeface="+mn-ea"/>
              </a:rPr>
              <a:t>】</a:t>
            </a:r>
            <a:r>
              <a:rPr lang="en-US" altLang="zh-CN" sz="2400">
                <a:solidFill>
                  <a:srgbClr val="FF0000"/>
                </a:solidFill>
                <a:sym typeface="+mn-ea"/>
              </a:rPr>
              <a:t>★★★★</a:t>
            </a:r>
            <a:endParaRPr lang="zh-CN" altLang="en-US" sz="2400" b="1"/>
          </a:p>
          <a:p>
            <a:endParaRPr lang="zh-CN" altLang="en-US" sz="2000">
              <a:latin typeface="微软雅黑" panose="020B0503020204020204" pitchFamily="34" charset="-122"/>
              <a:ea typeface="微软雅黑" panose="020B0503020204020204" pitchFamily="34" charset="-122"/>
            </a:endParaRPr>
          </a:p>
          <a:p>
            <a:endParaRPr lang="zh-CN" altLang="en-US" sz="2400"/>
          </a:p>
          <a:p>
            <a:endParaRPr lang="zh-CN" altLang="en-US" sz="2400"/>
          </a:p>
        </p:txBody>
      </p:sp>
      <p:graphicFrame>
        <p:nvGraphicFramePr>
          <p:cNvPr id="4" name="表格 3"/>
          <p:cNvGraphicFramePr/>
          <p:nvPr/>
        </p:nvGraphicFramePr>
        <p:xfrm>
          <a:off x="892175" y="2164080"/>
          <a:ext cx="10604500" cy="2529840"/>
        </p:xfrm>
        <a:graphic>
          <a:graphicData uri="http://schemas.openxmlformats.org/drawingml/2006/table">
            <a:tbl>
              <a:tblPr firstRow="1" bandRow="1">
                <a:tableStyleId>{5C22544A-7EE6-4342-B048-85BDC9FD1C3A}</a:tableStyleId>
              </a:tblPr>
              <a:tblGrid>
                <a:gridCol w="1771650"/>
                <a:gridCol w="3375025"/>
                <a:gridCol w="5457825"/>
              </a:tblGrid>
              <a:tr h="396240">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分类</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rPr>
                        <a:t>内容</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c>
                  <a:txBody>
                    <a:bodyPr/>
                    <a:p>
                      <a:pPr algn="ctr">
                        <a:buNone/>
                      </a:pPr>
                      <a:r>
                        <a:rPr lang="zh-CN" altLang="en-US" sz="2000" b="0">
                          <a:solidFill>
                            <a:schemeClr val="tx1"/>
                          </a:solidFill>
                          <a:latin typeface="楷体-简" panose="02010600040101010101" charset="-122"/>
                          <a:ea typeface="楷体-简" panose="02010600040101010101" charset="-122"/>
                        </a:rPr>
                        <a:t>注意</a:t>
                      </a:r>
                      <a:r>
                        <a:rPr lang="zh-CN" altLang="en-US" sz="2000">
                          <a:solidFill>
                            <a:schemeClr val="tx1">
                              <a:lumMod val="85000"/>
                              <a:lumOff val="15000"/>
                            </a:schemeClr>
                          </a:solidFill>
                          <a:latin typeface="楷体-简" panose="02010600040101010101" charset="-122"/>
                          <a:ea typeface="楷体-简" panose="02010600040101010101" charset="-122"/>
                        </a:rPr>
                        <a:t>的考点</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1">
                        <a:lumMod val="20000"/>
                        <a:lumOff val="80000"/>
                      </a:schemeClr>
                    </a:solidFill>
                  </a:tcPr>
                </a:tc>
              </a:tr>
              <a:tr h="396240">
                <a:tc>
                  <a:txBody>
                    <a:bodyPr/>
                    <a:p>
                      <a:pPr algn="ctr">
                        <a:buNone/>
                      </a:pPr>
                      <a:r>
                        <a:rPr lang="en-US" altLang="zh-CN" sz="2000">
                          <a:solidFill>
                            <a:schemeClr val="tx1">
                              <a:lumMod val="85000"/>
                              <a:lumOff val="15000"/>
                            </a:schemeClr>
                          </a:solidFill>
                          <a:latin typeface="楷体-简" panose="02010600040101010101" charset="-122"/>
                          <a:ea typeface="楷体-简" panose="02010600040101010101" charset="-122"/>
                          <a:sym typeface="+mn-ea"/>
                        </a:rPr>
                        <a:t>Y</a:t>
                      </a:r>
                      <a:r>
                        <a:rPr lang="zh-CN" altLang="en-US" sz="2000">
                          <a:solidFill>
                            <a:schemeClr val="tx1">
                              <a:lumMod val="85000"/>
                              <a:lumOff val="15000"/>
                            </a:schemeClr>
                          </a:solidFill>
                          <a:latin typeface="楷体-简" panose="02010600040101010101" charset="-122"/>
                          <a:ea typeface="楷体-简" panose="02010600040101010101" charset="-122"/>
                          <a:sym typeface="+mn-ea"/>
                        </a:rPr>
                        <a:t>式沟通</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表示</a:t>
                      </a:r>
                      <a:r>
                        <a:rPr lang="en-US" altLang="zh-CN" sz="2000">
                          <a:solidFill>
                            <a:schemeClr val="tx1">
                              <a:lumMod val="85000"/>
                              <a:lumOff val="15000"/>
                            </a:schemeClr>
                          </a:solidFill>
                          <a:latin typeface="楷体-简" panose="02010600040101010101" charset="-122"/>
                          <a:ea typeface="楷体-简" panose="02010600040101010101" charset="-122"/>
                        </a:rPr>
                        <a:t>4</a:t>
                      </a:r>
                      <a:r>
                        <a:rPr lang="zh-CN" altLang="en-US" sz="2000">
                          <a:solidFill>
                            <a:schemeClr val="tx1">
                              <a:lumMod val="85000"/>
                              <a:lumOff val="15000"/>
                            </a:schemeClr>
                          </a:solidFill>
                          <a:latin typeface="楷体-简" panose="02010600040101010101" charset="-122"/>
                          <a:ea typeface="楷体-简" panose="02010600040101010101" charset="-122"/>
                        </a:rPr>
                        <a:t>个层级的信息逐级传递，第二层主管是沟通中心</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从企业上层领导到中层，再到基层主管各个部门。</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01040">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倒</a:t>
                      </a:r>
                      <a:r>
                        <a:rPr lang="en-US" altLang="zh-CN" sz="2000">
                          <a:solidFill>
                            <a:schemeClr val="tx1">
                              <a:lumMod val="85000"/>
                              <a:lumOff val="15000"/>
                            </a:schemeClr>
                          </a:solidFill>
                          <a:latin typeface="楷体-简" panose="02010600040101010101" charset="-122"/>
                          <a:ea typeface="楷体-简" panose="02010600040101010101" charset="-122"/>
                          <a:sym typeface="+mn-ea"/>
                        </a:rPr>
                        <a:t>Y</a:t>
                      </a:r>
                      <a:r>
                        <a:rPr lang="zh-CN" altLang="en-US" sz="2000">
                          <a:solidFill>
                            <a:schemeClr val="tx1">
                              <a:lumMod val="85000"/>
                              <a:lumOff val="15000"/>
                            </a:schemeClr>
                          </a:solidFill>
                          <a:latin typeface="楷体-简" panose="02010600040101010101" charset="-122"/>
                          <a:ea typeface="楷体-简" panose="02010600040101010101" charset="-122"/>
                          <a:sym typeface="+mn-ea"/>
                        </a:rPr>
                        <a:t>式沟通</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sz="2000">
                          <a:solidFill>
                            <a:schemeClr val="tx1">
                              <a:lumMod val="85000"/>
                              <a:lumOff val="15000"/>
                            </a:schemeClr>
                          </a:solidFill>
                          <a:latin typeface="楷体-简" panose="02010600040101010101" charset="-122"/>
                          <a:ea typeface="楷体-简" panose="02010600040101010101" charset="-122"/>
                        </a:rPr>
                        <a:t>Y</a:t>
                      </a:r>
                      <a:r>
                        <a:rPr lang="zh-CN" altLang="en-US" sz="2000">
                          <a:solidFill>
                            <a:schemeClr val="tx1">
                              <a:lumMod val="85000"/>
                              <a:lumOff val="15000"/>
                            </a:schemeClr>
                          </a:solidFill>
                          <a:latin typeface="楷体-简" panose="02010600040101010101" charset="-122"/>
                          <a:ea typeface="楷体-简" panose="02010600040101010101" charset="-122"/>
                        </a:rPr>
                        <a:t>式沟通的网络倒置</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b="1" u="sng">
                          <a:solidFill>
                            <a:srgbClr val="FF0000"/>
                          </a:solidFill>
                          <a:latin typeface="楷体-简" panose="02010600040101010101" charset="-122"/>
                          <a:ea typeface="楷体-简" panose="02010600040101010101" charset="-122"/>
                        </a:rPr>
                        <a:t>当一个主管自身的工作量非常大且繁重，急切需要人进行信息筛选时，倒</a:t>
                      </a:r>
                      <a:r>
                        <a:rPr lang="en-US" altLang="zh-CN" sz="2000" b="1" u="sng">
                          <a:solidFill>
                            <a:srgbClr val="FF0000"/>
                          </a:solidFill>
                          <a:latin typeface="楷体-简" panose="02010600040101010101" charset="-122"/>
                          <a:ea typeface="楷体-简" panose="02010600040101010101" charset="-122"/>
                        </a:rPr>
                        <a:t>Y</a:t>
                      </a:r>
                      <a:r>
                        <a:rPr lang="zh-CN" altLang="en-US" sz="2000" b="1" u="sng">
                          <a:solidFill>
                            <a:srgbClr val="FF0000"/>
                          </a:solidFill>
                          <a:latin typeface="楷体-简" panose="02010600040101010101" charset="-122"/>
                          <a:ea typeface="楷体-简" panose="02010600040101010101" charset="-122"/>
                        </a:rPr>
                        <a:t>是很好的选择</a:t>
                      </a:r>
                      <a:endParaRPr lang="zh-CN" altLang="en-US" sz="2000" b="1" u="sng">
                        <a:solidFill>
                          <a:srgbClr val="FF0000"/>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731520">
                <a:tc>
                  <a:txBody>
                    <a:bodyPr/>
                    <a:p>
                      <a:pPr algn="ctr">
                        <a:buNone/>
                      </a:pPr>
                      <a:r>
                        <a:rPr lang="zh-CN" altLang="en-US" sz="2000">
                          <a:solidFill>
                            <a:schemeClr val="tx1">
                              <a:lumMod val="85000"/>
                              <a:lumOff val="15000"/>
                            </a:schemeClr>
                          </a:solidFill>
                          <a:latin typeface="楷体-简" panose="02010600040101010101" charset="-122"/>
                          <a:ea typeface="楷体-简" panose="02010600040101010101" charset="-122"/>
                          <a:sym typeface="+mn-ea"/>
                        </a:rPr>
                        <a:t>全通道式沟通</a:t>
                      </a:r>
                      <a:endParaRPr lang="zh-CN" altLang="en-US" sz="2000">
                        <a:solidFill>
                          <a:schemeClr val="tx1">
                            <a:lumMod val="85000"/>
                            <a:lumOff val="15000"/>
                          </a:schemeClr>
                        </a:solidFill>
                        <a:latin typeface="楷体-简" panose="02010600040101010101" charset="-122"/>
                        <a:ea typeface="楷体-简" panose="02010600040101010101"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solidFill>
                          <a:latin typeface="楷体-简" panose="02010600040101010101" charset="-122"/>
                          <a:ea typeface="楷体-简" panose="02010600040101010101" charset="-122"/>
                        </a:rPr>
                        <a:t>开放式</a:t>
                      </a:r>
                      <a:r>
                        <a:rPr lang="zh-CN" altLang="en-US" sz="2000">
                          <a:solidFill>
                            <a:schemeClr val="tx1">
                              <a:lumMod val="85000"/>
                              <a:lumOff val="15000"/>
                            </a:schemeClr>
                          </a:solidFill>
                          <a:latin typeface="楷体-简" panose="02010600040101010101" charset="-122"/>
                          <a:ea typeface="楷体-简" panose="02010600040101010101" charset="-122"/>
                        </a:rPr>
                        <a:t>的沟通网络</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zh-CN" altLang="en-US" sz="2000">
                          <a:solidFill>
                            <a:schemeClr val="tx1">
                              <a:lumMod val="85000"/>
                              <a:lumOff val="15000"/>
                            </a:schemeClr>
                          </a:solidFill>
                          <a:latin typeface="楷体-简" panose="02010600040101010101" charset="-122"/>
                          <a:ea typeface="楷体-简" panose="02010600040101010101" charset="-122"/>
                        </a:rPr>
                        <a:t>每一个成员间都有联系，利于思想交流、共同决策，但容易混乱</a:t>
                      </a:r>
                      <a:endParaRPr lang="zh-CN" altLang="en-US" sz="2000">
                        <a:solidFill>
                          <a:schemeClr val="tx1">
                            <a:lumMod val="85000"/>
                            <a:lumOff val="15000"/>
                          </a:schemeClr>
                        </a:solidFill>
                        <a:latin typeface="楷体-简" panose="02010600040101010101" charset="-122"/>
                        <a:ea typeface="楷体-简" panose="02010600040101010101"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pic>
        <p:nvPicPr>
          <p:cNvPr id="6" name="图片 5"/>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170680" y="4759325"/>
            <a:ext cx="3342640" cy="1581150"/>
          </a:xfrm>
          <a:prstGeom prst="rect">
            <a:avLst/>
          </a:prstGeom>
        </p:spPr>
      </p:pic>
      <p:sp>
        <p:nvSpPr>
          <p:cNvPr id="14" name="文本框 13"/>
          <p:cNvSpPr txBox="1"/>
          <p:nvPr/>
        </p:nvSpPr>
        <p:spPr>
          <a:xfrm>
            <a:off x="965200" y="356870"/>
            <a:ext cx="3032125" cy="534035"/>
          </a:xfrm>
          <a:prstGeom prst="rect">
            <a:avLst/>
          </a:prstGeom>
          <a:noFill/>
        </p:spPr>
        <p:txBody>
          <a:bodyPr wrap="none" rtlCol="0" anchor="t">
            <a:spAutoFit/>
          </a:bodyPr>
          <a:p>
            <a:pPr marL="0" marR="0" lvl="0" indent="0" algn="l" defTabSz="914400" rtl="0" eaLnBrk="1" fontAlgn="base" latinLnBrk="0" hangingPunct="1">
              <a:lnSpc>
                <a:spcPct val="90000"/>
              </a:lnSpc>
              <a:spcBef>
                <a:spcPct val="0"/>
              </a:spcBef>
              <a:spcAft>
                <a:spcPct val="0"/>
              </a:spcAft>
              <a:buClrTx/>
              <a:buSzTx/>
              <a:buFontTx/>
              <a:buNone/>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4.1.2 沟通</a:t>
            </a:r>
            <a:r>
              <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rPr>
              <a:t>的分类</a:t>
            </a:r>
            <a:endParaRPr lang="zh-CN" altLang="en-US"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2313305" y="1592580"/>
            <a:ext cx="6997700" cy="3111500"/>
            <a:chOff x="1197" y="2492"/>
            <a:chExt cx="11020" cy="4900"/>
          </a:xfrm>
        </p:grpSpPr>
        <p:grpSp>
          <p:nvGrpSpPr>
            <p:cNvPr id="2" name="组合 1"/>
            <p:cNvGrpSpPr/>
            <p:nvPr/>
          </p:nvGrpSpPr>
          <p:grpSpPr>
            <a:xfrm>
              <a:off x="1197" y="3754"/>
              <a:ext cx="7495" cy="3292"/>
              <a:chOff x="6942" y="3799"/>
              <a:chExt cx="7495" cy="3292"/>
            </a:xfrm>
          </p:grpSpPr>
          <p:sp>
            <p:nvSpPr>
              <p:cNvPr id="14" name="圆角矩形 42"/>
              <p:cNvSpPr/>
              <p:nvPr/>
            </p:nvSpPr>
            <p:spPr>
              <a:xfrm>
                <a:off x="6942" y="5133"/>
                <a:ext cx="3581" cy="612"/>
              </a:xfrm>
              <a:prstGeom prst="roundRect">
                <a:avLst/>
              </a:prstGeom>
              <a:solidFill>
                <a:schemeClr val="accent1">
                  <a:lumMod val="20000"/>
                  <a:lumOff val="8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rPr>
                  <a:t>群体行为解释</a:t>
                </a:r>
                <a:endParaRPr kumimoji="0" lang="zh-CN" altLang="en-US" sz="2000" b="0" i="0" u="none" strike="noStrike" kern="1200" cap="none" spc="-4"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49" name="组合 48"/>
              <p:cNvGrpSpPr/>
              <p:nvPr/>
            </p:nvGrpSpPr>
            <p:grpSpPr>
              <a:xfrm>
                <a:off x="10535" y="3799"/>
                <a:ext cx="3903" cy="3292"/>
                <a:chOff x="9281" y="1709"/>
                <a:chExt cx="6085" cy="3292"/>
              </a:xfrm>
            </p:grpSpPr>
            <p:cxnSp>
              <p:nvCxnSpPr>
                <p:cNvPr id="38" name="直接箭头连接符 33"/>
                <p:cNvCxnSpPr>
                  <a:cxnSpLocks noChangeShapeType="1"/>
                </p:cNvCxnSpPr>
                <p:nvPr/>
              </p:nvCxnSpPr>
              <p:spPr bwMode="auto">
                <a:xfrm rot="16200000">
                  <a:off x="9944" y="2668"/>
                  <a:ext cx="0" cy="537"/>
                </a:xfrm>
                <a:prstGeom prst="straightConnector1">
                  <a:avLst/>
                </a:prstGeom>
                <a:noFill/>
                <a:ln w="6350">
                  <a:solidFill>
                    <a:schemeClr val="tx1">
                      <a:lumMod val="95000"/>
                      <a:lumOff val="5000"/>
                    </a:schemeClr>
                  </a:solidFill>
                  <a:bevel/>
                  <a:tailEnd type="arrow" w="med" len="med"/>
                </a:ln>
              </p:spPr>
            </p:cxnSp>
            <p:sp>
              <p:nvSpPr>
                <p:cNvPr id="39" name="直接连接符 31"/>
                <p:cNvSpPr>
                  <a:spLocks noChangeShapeType="1"/>
                </p:cNvSpPr>
                <p:nvPr/>
              </p:nvSpPr>
              <p:spPr bwMode="auto">
                <a:xfrm rot="16200000" flipV="1">
                  <a:off x="8289" y="3296"/>
                  <a:ext cx="2773" cy="1"/>
                </a:xfrm>
                <a:prstGeom prst="line">
                  <a:avLst/>
                </a:prstGeom>
                <a:noFill/>
                <a:ln w="6350">
                  <a:solidFill>
                    <a:schemeClr val="tx1">
                      <a:lumMod val="95000"/>
                      <a:lumOff val="5000"/>
                    </a:schemeClr>
                  </a:solidFill>
                  <a:bevel/>
                </a:ln>
              </p:spPr>
              <p:txBody>
                <a:bodyPr/>
                <a:p>
                  <a:endParaRPr lang="zh-CN" altLang="en-US" sz="2000"/>
                </a:p>
              </p:txBody>
            </p:sp>
            <p:cxnSp>
              <p:nvCxnSpPr>
                <p:cNvPr id="40" name="直接箭头连接符 33"/>
                <p:cNvCxnSpPr>
                  <a:cxnSpLocks noChangeShapeType="1"/>
                </p:cNvCxnSpPr>
                <p:nvPr/>
              </p:nvCxnSpPr>
              <p:spPr bwMode="auto">
                <a:xfrm rot="16200000">
                  <a:off x="9944" y="4445"/>
                  <a:ext cx="0" cy="481"/>
                </a:xfrm>
                <a:prstGeom prst="straightConnector1">
                  <a:avLst/>
                </a:prstGeom>
                <a:noFill/>
                <a:ln w="6350">
                  <a:solidFill>
                    <a:schemeClr val="tx1">
                      <a:lumMod val="95000"/>
                      <a:lumOff val="5000"/>
                    </a:schemeClr>
                  </a:solidFill>
                  <a:bevel/>
                  <a:tailEnd type="arrow" w="med" len="med"/>
                </a:ln>
              </p:spPr>
            </p:cxnSp>
            <p:cxnSp>
              <p:nvCxnSpPr>
                <p:cNvPr id="41" name="直接箭头连接符 40"/>
                <p:cNvCxnSpPr>
                  <a:cxnSpLocks noChangeShapeType="1"/>
                </p:cNvCxnSpPr>
                <p:nvPr/>
              </p:nvCxnSpPr>
              <p:spPr bwMode="auto">
                <a:xfrm rot="16200000">
                  <a:off x="9946" y="3551"/>
                  <a:ext cx="0" cy="481"/>
                </a:xfrm>
                <a:prstGeom prst="straightConnector1">
                  <a:avLst/>
                </a:prstGeom>
                <a:noFill/>
                <a:ln w="6350">
                  <a:solidFill>
                    <a:schemeClr val="tx1">
                      <a:lumMod val="95000"/>
                      <a:lumOff val="5000"/>
                    </a:schemeClr>
                  </a:solidFill>
                  <a:bevel/>
                  <a:tailEnd type="arrow" w="med" len="med"/>
                </a:ln>
              </p:spPr>
            </p:cxnSp>
            <p:cxnSp>
              <p:nvCxnSpPr>
                <p:cNvPr id="42" name="直接连接符 41"/>
                <p:cNvCxnSpPr/>
                <p:nvPr/>
              </p:nvCxnSpPr>
              <p:spPr>
                <a:xfrm>
                  <a:off x="9281" y="3368"/>
                  <a:ext cx="412" cy="1"/>
                </a:xfrm>
                <a:prstGeom prst="lin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10185" y="2582"/>
                  <a:ext cx="5181" cy="631"/>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en-US" altLang="zh-CN">
                      <a:solidFill>
                        <a:schemeClr val="tx1">
                          <a:lumMod val="95000"/>
                          <a:lumOff val="5000"/>
                        </a:schemeClr>
                      </a:solidFill>
                      <a:latin typeface="华文楷体" panose="02010600040101010101" pitchFamily="2" charset="-122"/>
                      <a:ea typeface="华文楷体" panose="02010600040101010101" pitchFamily="2" charset="-122"/>
                      <a:sym typeface="+mn-ea"/>
                    </a:rPr>
                    <a:t>  </a:t>
                  </a: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5" name="圆角矩形 44"/>
                <p:cNvSpPr/>
                <p:nvPr/>
              </p:nvSpPr>
              <p:spPr>
                <a:xfrm>
                  <a:off x="10185" y="3457"/>
                  <a:ext cx="5181" cy="631"/>
                </a:xfrm>
                <a:prstGeom prst="roundRect">
                  <a:avLst/>
                </a:prstGeom>
                <a:noFill/>
                <a:ln>
                  <a:solidFill>
                    <a:schemeClr val="tx1">
                      <a:lumMod val="95000"/>
                      <a:lumOff val="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群体互动过程</a:t>
                  </a:r>
                  <a:endParaRPr lang="zh-CN" altLang="en-US" spc="-4" dirty="0">
                    <a:solidFill>
                      <a:schemeClr val="tx1">
                        <a:lumMod val="95000"/>
                        <a:lumOff val="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46" name="圆角矩形 45"/>
                <p:cNvSpPr/>
                <p:nvPr/>
              </p:nvSpPr>
              <p:spPr>
                <a:xfrm>
                  <a:off x="10185" y="4370"/>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群体决策</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sp>
              <p:nvSpPr>
                <p:cNvPr id="47" name="圆角矩形 46"/>
                <p:cNvSpPr/>
                <p:nvPr/>
              </p:nvSpPr>
              <p:spPr>
                <a:xfrm>
                  <a:off x="10185" y="1709"/>
                  <a:ext cx="5181" cy="631"/>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rPr>
                    <a:t>群体外部环境</a:t>
                  </a:r>
                  <a:endParaRPr lang="zh-CN" altLang="en-US">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cxnSp>
              <p:nvCxnSpPr>
                <p:cNvPr id="48" name="直接箭头连接符 33"/>
                <p:cNvCxnSpPr>
                  <a:cxnSpLocks noChangeShapeType="1"/>
                </p:cNvCxnSpPr>
                <p:nvPr/>
              </p:nvCxnSpPr>
              <p:spPr bwMode="auto">
                <a:xfrm rot="16200000">
                  <a:off x="9944" y="1686"/>
                  <a:ext cx="0" cy="675"/>
                </a:xfrm>
                <a:prstGeom prst="straightConnector1">
                  <a:avLst/>
                </a:prstGeom>
                <a:noFill/>
                <a:ln w="6350">
                  <a:solidFill>
                    <a:schemeClr val="tx1">
                      <a:lumMod val="95000"/>
                      <a:lumOff val="5000"/>
                    </a:schemeClr>
                  </a:solidFill>
                  <a:bevel/>
                  <a:tailEnd type="arrow" w="med" len="med"/>
                </a:ln>
              </p:spPr>
            </p:cxnSp>
          </p:grpSp>
        </p:grpSp>
        <p:grpSp>
          <p:nvGrpSpPr>
            <p:cNvPr id="18" name="组合 17"/>
            <p:cNvGrpSpPr/>
            <p:nvPr/>
          </p:nvGrpSpPr>
          <p:grpSpPr>
            <a:xfrm>
              <a:off x="8693" y="2492"/>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34"/>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8" cy="654"/>
                    </a:xfrm>
                    <a:prstGeom prst="curvedConnector3">
                      <a:avLst>
                        <a:gd name="adj1" fmla="val 50034"/>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36"/>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8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49965"/>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3" name="文本框 12"/>
          <p:cNvSpPr txBox="1"/>
          <p:nvPr/>
        </p:nvSpPr>
        <p:spPr>
          <a:xfrm>
            <a:off x="-7620" y="952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3.2.2.0群体结构</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21" name="组合 20"/>
          <p:cNvGrpSpPr/>
          <p:nvPr/>
        </p:nvGrpSpPr>
        <p:grpSpPr>
          <a:xfrm>
            <a:off x="826135" y="3701415"/>
            <a:ext cx="10379075" cy="553085"/>
            <a:chOff x="2263" y="5411"/>
            <a:chExt cx="16345" cy="871"/>
          </a:xfrm>
        </p:grpSpPr>
        <p:grpSp>
          <p:nvGrpSpPr>
            <p:cNvPr id="15" name="组合 14"/>
            <p:cNvGrpSpPr/>
            <p:nvPr/>
          </p:nvGrpSpPr>
          <p:grpSpPr>
            <a:xfrm>
              <a:off x="2263" y="5411"/>
              <a:ext cx="16345" cy="871"/>
              <a:chOff x="2889" y="3396"/>
              <a:chExt cx="16345" cy="871"/>
            </a:xfrm>
          </p:grpSpPr>
          <p:sp>
            <p:nvSpPr>
              <p:cNvPr id="16" name="文本框 15"/>
              <p:cNvSpPr txBox="1"/>
              <p:nvPr/>
            </p:nvSpPr>
            <p:spPr>
              <a:xfrm>
                <a:off x="5731" y="3396"/>
                <a:ext cx="13503" cy="871"/>
              </a:xfrm>
              <a:prstGeom prst="rect">
                <a:avLst/>
              </a:prstGeom>
              <a:noFill/>
              <a:ln w="28575">
                <a:solidFill>
                  <a:schemeClr val="bg1">
                    <a:lumMod val="85000"/>
                  </a:schemeClr>
                </a:solidFill>
              </a:ln>
            </p:spPr>
            <p:txBody>
              <a:bodyPr wrap="square" rtlCol="0" anchor="t">
                <a:spAutoFit/>
              </a:bodyPr>
              <a:p>
                <a:pPr lvl="0" algn="l">
                  <a:lnSpc>
                    <a:spcPct val="150000"/>
                  </a:lnSpc>
                </a:pPr>
                <a:r>
                  <a:rPr lang="zh-CN" altLang="en-US" sz="2000" dirty="0">
                    <a:latin typeface="华文楷体" panose="02010600040101010101" pitchFamily="2" charset="-122"/>
                    <a:ea typeface="华文楷体" panose="02010600040101010101" pitchFamily="2" charset="-122"/>
                    <a:sym typeface="+mn-ea"/>
                  </a:rPr>
                  <a:t>是人们对于在某一社会单元中占据特定位置的个体所期望的一套行为模式。</a:t>
                </a:r>
                <a:endParaRPr lang="zh-CN" altLang="en-US" sz="2000" dirty="0">
                  <a:latin typeface="华文楷体" panose="02010600040101010101" pitchFamily="2" charset="-122"/>
                  <a:ea typeface="华文楷体" panose="02010600040101010101" pitchFamily="2" charset="-122"/>
                  <a:sym typeface="+mn-ea"/>
                </a:endParaRPr>
              </a:p>
            </p:txBody>
          </p:sp>
          <p:sp>
            <p:nvSpPr>
              <p:cNvPr id="19" name="文本框 18"/>
              <p:cNvSpPr txBox="1"/>
              <p:nvPr/>
            </p:nvSpPr>
            <p:spPr>
              <a:xfrm>
                <a:off x="2889" y="3510"/>
                <a:ext cx="2212" cy="628"/>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lvl="0" algn="ctr" fontAlgn="auto"/>
                <a:r>
                  <a:rPr lang="en-US" altLang="zh-CN" sz="2000" dirty="0">
                    <a:latin typeface="华文楷体" panose="02010600040101010101" pitchFamily="2" charset="-122"/>
                    <a:ea typeface="华文楷体" panose="02010600040101010101" pitchFamily="2" charset="-122"/>
                    <a:sym typeface="+mn-ea"/>
                  </a:rPr>
                  <a:t>角色</a:t>
                </a:r>
                <a:endParaRPr lang="en-US" altLang="zh-CN" sz="2000" dirty="0">
                  <a:latin typeface="华文楷体" panose="02010600040101010101" pitchFamily="2" charset="-122"/>
                  <a:ea typeface="华文楷体" panose="02010600040101010101" pitchFamily="2" charset="-122"/>
                  <a:sym typeface="+mn-ea"/>
                </a:endParaRPr>
              </a:p>
            </p:txBody>
          </p:sp>
        </p:grpSp>
        <p:cxnSp>
          <p:nvCxnSpPr>
            <p:cNvPr id="20" name="文本框 19"/>
            <p:cNvCxnSpPr txBox="1">
              <a:stCxn id="16" idx="1"/>
            </p:cNvCxnSpPr>
            <p:nvPr/>
          </p:nvCxnSpPr>
          <p:spPr>
            <a:xfrm flipH="1" flipV="1">
              <a:off x="4486" y="5832"/>
              <a:ext cx="619" cy="15"/>
            </a:xfrm>
            <a:prstGeom prst="line">
              <a:avLst/>
            </a:prstGeom>
            <a:noFill/>
            <a:ln w="28575">
              <a:solidFill>
                <a:schemeClr val="bg1">
                  <a:lumMod val="85000"/>
                </a:schemeClr>
              </a:solidFill>
            </a:ln>
          </p:spPr>
        </p:cxnSp>
      </p:grpSp>
      <p:grpSp>
        <p:nvGrpSpPr>
          <p:cNvPr id="22" name="组合 21"/>
          <p:cNvGrpSpPr/>
          <p:nvPr/>
        </p:nvGrpSpPr>
        <p:grpSpPr>
          <a:xfrm>
            <a:off x="826135" y="2266950"/>
            <a:ext cx="10378440" cy="1014730"/>
            <a:chOff x="1301" y="5168"/>
            <a:chExt cx="15636" cy="1598"/>
          </a:xfrm>
        </p:grpSpPr>
        <p:grpSp>
          <p:nvGrpSpPr>
            <p:cNvPr id="23" name="组合 22"/>
            <p:cNvGrpSpPr/>
            <p:nvPr/>
          </p:nvGrpSpPr>
          <p:grpSpPr>
            <a:xfrm>
              <a:off x="1301" y="5168"/>
              <a:ext cx="15636" cy="1598"/>
              <a:chOff x="1927" y="3153"/>
              <a:chExt cx="15636" cy="1598"/>
            </a:xfrm>
          </p:grpSpPr>
          <p:sp>
            <p:nvSpPr>
              <p:cNvPr id="24" name="文本框 23"/>
              <p:cNvSpPr txBox="1"/>
              <p:nvPr/>
            </p:nvSpPr>
            <p:spPr>
              <a:xfrm>
                <a:off x="4769" y="3153"/>
                <a:ext cx="12794" cy="1598"/>
              </a:xfrm>
              <a:prstGeom prst="rect">
                <a:avLst/>
              </a:prstGeom>
              <a:noFill/>
              <a:ln w="28575">
                <a:solidFill>
                  <a:schemeClr val="bg1">
                    <a:lumMod val="85000"/>
                  </a:schemeClr>
                </a:solidFill>
              </a:ln>
            </p:spPr>
            <p:txBody>
              <a:bodyPr wrap="square" rtlCol="0" anchor="t">
                <a:spAutoFit/>
              </a:bodyPr>
              <a:p>
                <a:pPr marL="0" lvl="0" indent="0">
                  <a:lnSpc>
                    <a:spcPct val="150000"/>
                  </a:lnSpc>
                  <a:spcBef>
                    <a:spcPct val="0"/>
                  </a:spcBef>
                  <a:buNone/>
                </a:pPr>
                <a:r>
                  <a:rPr lang="zh-CN" altLang="en-US" sz="2000" dirty="0">
                    <a:latin typeface="华文楷体" panose="02010600040101010101" pitchFamily="2" charset="-122"/>
                    <a:ea typeface="华文楷体" panose="02010600040101010101" pitchFamily="2" charset="-122"/>
                    <a:sym typeface="+mn-ea"/>
                  </a:rPr>
                  <a:t>群体结构变量主要包括：</a:t>
                </a:r>
                <a:endParaRPr lang="zh-CN" altLang="en-US" sz="2000" b="1" dirty="0">
                  <a:latin typeface="华文楷体" panose="02010600040101010101" pitchFamily="2" charset="-122"/>
                  <a:ea typeface="华文楷体" panose="02010600040101010101" pitchFamily="2" charset="-122"/>
                  <a:sym typeface="+mn-ea"/>
                </a:endParaRPr>
              </a:p>
              <a:p>
                <a:pPr marL="0" lvl="0" indent="0">
                  <a:lnSpc>
                    <a:spcPct val="150000"/>
                  </a:lnSpc>
                  <a:spcBef>
                    <a:spcPct val="0"/>
                  </a:spcBef>
                  <a:buNone/>
                </a:pPr>
                <a:r>
                  <a:rPr lang="zh-CN" altLang="en-US" sz="2000" b="1" u="sng" dirty="0">
                    <a:solidFill>
                      <a:srgbClr val="FF0000"/>
                    </a:solidFill>
                    <a:latin typeface="华文楷体" panose="02010600040101010101" pitchFamily="2" charset="-122"/>
                    <a:ea typeface="华文楷体" panose="02010600040101010101" pitchFamily="2" charset="-122"/>
                    <a:sym typeface="+mn-ea"/>
                  </a:rPr>
                  <a:t>角色</a:t>
                </a:r>
                <a:r>
                  <a:rPr lang="zh-CN" altLang="en-US" sz="2000" b="1" dirty="0">
                    <a:latin typeface="华文楷体" panose="02010600040101010101" pitchFamily="2" charset="-122"/>
                    <a:ea typeface="华文楷体" panose="02010600040101010101" pitchFamily="2" charset="-122"/>
                    <a:sym typeface="+mn-ea"/>
                  </a:rPr>
                  <a:t>、</a:t>
                </a:r>
                <a:r>
                  <a:rPr lang="zh-CN" altLang="en-US" sz="2000" b="1" u="sng" dirty="0">
                    <a:solidFill>
                      <a:srgbClr val="FF0000"/>
                    </a:solidFill>
                    <a:latin typeface="华文楷体" panose="02010600040101010101" pitchFamily="2" charset="-122"/>
                    <a:ea typeface="华文楷体" panose="02010600040101010101" pitchFamily="2" charset="-122"/>
                    <a:sym typeface="+mn-ea"/>
                  </a:rPr>
                  <a:t>群体规模</a:t>
                </a:r>
                <a:r>
                  <a:rPr lang="zh-CN" altLang="en-US" sz="2000" b="1" dirty="0">
                    <a:latin typeface="华文楷体" panose="02010600040101010101" pitchFamily="2" charset="-122"/>
                    <a:ea typeface="华文楷体" panose="02010600040101010101" pitchFamily="2" charset="-122"/>
                    <a:sym typeface="+mn-ea"/>
                  </a:rPr>
                  <a:t>、</a:t>
                </a:r>
                <a:r>
                  <a:rPr lang="zh-CN" altLang="en-US" sz="2000" b="1" u="sng" dirty="0">
                    <a:solidFill>
                      <a:srgbClr val="FF0000"/>
                    </a:solidFill>
                    <a:latin typeface="华文楷体" panose="02010600040101010101" pitchFamily="2" charset="-122"/>
                    <a:ea typeface="华文楷体" panose="02010600040101010101" pitchFamily="2" charset="-122"/>
                    <a:sym typeface="+mn-ea"/>
                  </a:rPr>
                  <a:t>从众行为</a:t>
                </a:r>
                <a:r>
                  <a:rPr lang="zh-CN" altLang="en-US" sz="2000" b="1" dirty="0">
                    <a:latin typeface="华文楷体" panose="02010600040101010101" pitchFamily="2" charset="-122"/>
                    <a:ea typeface="华文楷体" panose="02010600040101010101" pitchFamily="2" charset="-122"/>
                    <a:sym typeface="+mn-ea"/>
                  </a:rPr>
                  <a:t>、</a:t>
                </a:r>
                <a:r>
                  <a:rPr lang="zh-CN" altLang="en-US" sz="2000" b="1" u="sng" dirty="0">
                    <a:solidFill>
                      <a:srgbClr val="FF0000"/>
                    </a:solidFill>
                    <a:latin typeface="华文楷体" panose="02010600040101010101" pitchFamily="2" charset="-122"/>
                    <a:ea typeface="华文楷体" panose="02010600040101010101" pitchFamily="2" charset="-122"/>
                    <a:sym typeface="+mn-ea"/>
                  </a:rPr>
                  <a:t>群体规模</a:t>
                </a:r>
                <a:r>
                  <a:rPr lang="zh-CN" altLang="en-US" sz="2000" b="1" dirty="0">
                    <a:latin typeface="华文楷体" panose="02010600040101010101" pitchFamily="2" charset="-122"/>
                    <a:ea typeface="华文楷体" panose="02010600040101010101" pitchFamily="2" charset="-122"/>
                    <a:sym typeface="+mn-ea"/>
                  </a:rPr>
                  <a:t>、</a:t>
                </a:r>
                <a:r>
                  <a:rPr lang="zh-CN" altLang="en-US" sz="2000" b="1" u="sng" dirty="0">
                    <a:solidFill>
                      <a:srgbClr val="FF0000"/>
                    </a:solidFill>
                    <a:latin typeface="华文楷体" panose="02010600040101010101" pitchFamily="2" charset="-122"/>
                    <a:ea typeface="华文楷体" panose="02010600040101010101" pitchFamily="2" charset="-122"/>
                    <a:sym typeface="+mn-ea"/>
                  </a:rPr>
                  <a:t>群体构成</a:t>
                </a:r>
                <a:r>
                  <a:rPr lang="zh-CN" altLang="en-US" sz="2000" b="1" dirty="0">
                    <a:latin typeface="华文楷体" panose="02010600040101010101" pitchFamily="2" charset="-122"/>
                    <a:ea typeface="华文楷体" panose="02010600040101010101" pitchFamily="2" charset="-122"/>
                    <a:sym typeface="+mn-ea"/>
                  </a:rPr>
                  <a:t>和</a:t>
                </a:r>
                <a:r>
                  <a:rPr lang="zh-CN" altLang="en-US" sz="2000" b="1" u="sng" dirty="0">
                    <a:solidFill>
                      <a:srgbClr val="FF0000"/>
                    </a:solidFill>
                    <a:latin typeface="华文楷体" panose="02010600040101010101" pitchFamily="2" charset="-122"/>
                    <a:ea typeface="华文楷体" panose="02010600040101010101" pitchFamily="2" charset="-122"/>
                    <a:sym typeface="+mn-ea"/>
                  </a:rPr>
                  <a:t>群体凝聚力</a:t>
                </a:r>
                <a:r>
                  <a:rPr lang="zh-CN" altLang="en-US" sz="2000" b="1" dirty="0">
                    <a:latin typeface="华文楷体" panose="02010600040101010101" pitchFamily="2" charset="-122"/>
                    <a:ea typeface="华文楷体" panose="02010600040101010101" pitchFamily="2" charset="-122"/>
                    <a:sym typeface="+mn-ea"/>
                  </a:rPr>
                  <a:t>。</a:t>
                </a:r>
                <a:endParaRPr lang="zh-CN" altLang="en-US" sz="2000" b="1" dirty="0">
                  <a:latin typeface="华文楷体" panose="02010600040101010101" pitchFamily="2" charset="-122"/>
                  <a:ea typeface="华文楷体" panose="02010600040101010101" pitchFamily="2" charset="-122"/>
                  <a:sym typeface="+mn-ea"/>
                </a:endParaRPr>
              </a:p>
            </p:txBody>
          </p:sp>
          <p:sp>
            <p:nvSpPr>
              <p:cNvPr id="28" name="文本框 27"/>
              <p:cNvSpPr txBox="1"/>
              <p:nvPr/>
            </p:nvSpPr>
            <p:spPr>
              <a:xfrm>
                <a:off x="1927" y="3589"/>
                <a:ext cx="2211" cy="628"/>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lvl="0" algn="ctr" fontAlgn="auto"/>
                <a:r>
                  <a:rPr lang="en-US" altLang="zh-CN" sz="2000" dirty="0">
                    <a:latin typeface="华文楷体" panose="02010600040101010101" pitchFamily="2" charset="-122"/>
                    <a:ea typeface="华文楷体" panose="02010600040101010101" pitchFamily="2" charset="-122"/>
                    <a:sym typeface="+mn-ea"/>
                  </a:rPr>
                  <a:t>群体结构</a:t>
                </a:r>
                <a:endParaRPr lang="en-US" altLang="zh-CN" sz="2000" dirty="0">
                  <a:latin typeface="华文楷体" panose="02010600040101010101" pitchFamily="2" charset="-122"/>
                  <a:ea typeface="华文楷体" panose="02010600040101010101" pitchFamily="2" charset="-122"/>
                  <a:sym typeface="+mn-ea"/>
                </a:endParaRPr>
              </a:p>
            </p:txBody>
          </p:sp>
        </p:grpSp>
        <p:cxnSp>
          <p:nvCxnSpPr>
            <p:cNvPr id="29" name="直接连接符 28"/>
            <p:cNvCxnSpPr/>
            <p:nvPr/>
          </p:nvCxnSpPr>
          <p:spPr>
            <a:xfrm flipV="1">
              <a:off x="3513" y="5967"/>
              <a:ext cx="630" cy="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1445" name="文本框 18"/>
          <p:cNvSpPr txBox="1"/>
          <p:nvPr/>
        </p:nvSpPr>
        <p:spPr>
          <a:xfrm>
            <a:off x="5604828" y="2406015"/>
            <a:ext cx="1782762" cy="368300"/>
          </a:xfrm>
          <a:prstGeom prst="rect">
            <a:avLst/>
          </a:prstGeom>
          <a:noFill/>
          <a:ln w="9525">
            <a:noFill/>
          </a:ln>
        </p:spPr>
        <p:txBody>
          <a:bodyPr wrap="none" anchor="t">
            <a:spAutoFit/>
          </a:bodyPr>
          <a:p>
            <a:pPr indent="0" defTabSz="914400"/>
            <a:r>
              <a:rPr lang="zh-CN" altLang="en-US">
                <a:solidFill>
                  <a:srgbClr val="262626"/>
                </a:solidFill>
                <a:latin typeface="Calibri" pitchFamily="34" charset="0"/>
                <a:ea typeface="宋体" pitchFamily="2" charset="-122"/>
                <a:sym typeface="宋体" pitchFamily="2" charset="-122"/>
              </a:rPr>
              <a:t>【</a:t>
            </a:r>
            <a:r>
              <a:rPr lang="zh-CN" altLang="en-US">
                <a:solidFill>
                  <a:srgbClr val="FF0000"/>
                </a:solidFill>
                <a:latin typeface="Calibri" pitchFamily="34" charset="0"/>
                <a:ea typeface="宋体" pitchFamily="2" charset="-122"/>
                <a:sym typeface="宋体" pitchFamily="2" charset="-122"/>
              </a:rPr>
              <a:t>选择</a:t>
            </a:r>
            <a:r>
              <a:rPr lang="zh-CN" altLang="en-US">
                <a:solidFill>
                  <a:srgbClr val="262626"/>
                </a:solidFill>
                <a:latin typeface="Calibri" pitchFamily="34" charset="0"/>
                <a:ea typeface="宋体" pitchFamily="2" charset="-122"/>
                <a:sym typeface="宋体" pitchFamily="2" charset="-122"/>
              </a:rPr>
              <a:t>】</a:t>
            </a:r>
            <a:r>
              <a:rPr lang="en-US" altLang="zh-CN">
                <a:solidFill>
                  <a:srgbClr val="FF0000"/>
                </a:solidFill>
                <a:latin typeface="Calibri" pitchFamily="34" charset="0"/>
                <a:ea typeface="宋体" pitchFamily="2" charset="-122"/>
                <a:sym typeface="宋体" pitchFamily="2" charset="-122"/>
              </a:rPr>
              <a:t>★★★</a:t>
            </a:r>
            <a:endParaRPr lang="zh-CN" altLang="en-US">
              <a:latin typeface="Calibri" pitchFamily="34" charset="0"/>
              <a:ea typeface="宋体" pitchFamily="2" charset="-122"/>
            </a:endParaRPr>
          </a:p>
        </p:txBody>
      </p:sp>
      <p:sp>
        <p:nvSpPr>
          <p:cNvPr id="3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2" name="文本框 1"/>
          <p:cNvSpPr txBox="1"/>
          <p:nvPr/>
        </p:nvSpPr>
        <p:spPr>
          <a:xfrm>
            <a:off x="8255" y="-1079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3.2.2.1 角色</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组合 12"/>
          <p:cNvGrpSpPr/>
          <p:nvPr/>
        </p:nvGrpSpPr>
        <p:grpSpPr>
          <a:xfrm>
            <a:off x="9712245" y="41275"/>
            <a:ext cx="2409733" cy="2048510"/>
            <a:chOff x="6470" y="2479"/>
            <a:chExt cx="5748" cy="4900"/>
          </a:xfrm>
        </p:grpSpPr>
        <p:grpSp>
          <p:nvGrpSpPr>
            <p:cNvPr id="18" name="组合 17"/>
            <p:cNvGrpSpPr/>
            <p:nvPr/>
          </p:nvGrpSpPr>
          <p:grpSpPr>
            <a:xfrm>
              <a:off x="8693" y="2479"/>
              <a:ext cx="3525" cy="4900"/>
              <a:chOff x="8692" y="2406"/>
              <a:chExt cx="3525" cy="4900"/>
            </a:xfrm>
          </p:grpSpPr>
          <p:grpSp>
            <p:nvGrpSpPr>
              <p:cNvPr id="17" name="组合 16"/>
              <p:cNvGrpSpPr/>
              <p:nvPr/>
            </p:nvGrpSpPr>
            <p:grpSpPr>
              <a:xfrm>
                <a:off x="8692" y="2406"/>
                <a:ext cx="3525" cy="4900"/>
                <a:chOff x="8692" y="2406"/>
                <a:chExt cx="3525" cy="4900"/>
              </a:xfrm>
            </p:grpSpPr>
            <p:sp>
              <p:nvSpPr>
                <p:cNvPr id="4" name="圆角矩形 3"/>
                <p:cNvSpPr/>
                <p:nvPr/>
              </p:nvSpPr>
              <p:spPr>
                <a:xfrm>
                  <a:off x="9416" y="2406"/>
                  <a:ext cx="2768" cy="415"/>
                </a:xfrm>
                <a:prstGeom prst="roundRect">
                  <a:avLst/>
                </a:prstGeom>
                <a:solidFill>
                  <a:schemeClr val="accent1">
                    <a:lumMod val="20000"/>
                    <a:lumOff val="80000"/>
                  </a:schemeClr>
                </a:solid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角色</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nvGrpSpPr>
                <p:cNvPr id="12" name="组合 11"/>
                <p:cNvGrpSpPr/>
                <p:nvPr/>
              </p:nvGrpSpPr>
              <p:grpSpPr>
                <a:xfrm>
                  <a:off x="8692" y="3266"/>
                  <a:ext cx="3525" cy="4040"/>
                  <a:chOff x="8692" y="3266"/>
                  <a:chExt cx="3525" cy="4040"/>
                </a:xfrm>
              </p:grpSpPr>
              <p:grpSp>
                <p:nvGrpSpPr>
                  <p:cNvPr id="3" name="组合 2"/>
                  <p:cNvGrpSpPr/>
                  <p:nvPr/>
                </p:nvGrpSpPr>
                <p:grpSpPr>
                  <a:xfrm>
                    <a:off x="8692" y="3266"/>
                    <a:ext cx="3525" cy="2678"/>
                    <a:chOff x="9949" y="3143"/>
                    <a:chExt cx="4687" cy="2678"/>
                  </a:xfrm>
                </p:grpSpPr>
                <p:sp>
                  <p:nvSpPr>
                    <p:cNvPr id="25" name="圆角矩形 24"/>
                    <p:cNvSpPr/>
                    <p:nvPr/>
                  </p:nvSpPr>
                  <p:spPr>
                    <a:xfrm>
                      <a:off x="10929" y="3143"/>
                      <a:ext cx="3707" cy="415"/>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群体规范</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53" name="曲线连接符 52"/>
                    <p:cNvCxnSpPr>
                      <a:stCxn id="44" idx="3"/>
                      <a:endCxn id="25" idx="1"/>
                    </p:cNvCxnSpPr>
                    <p:nvPr/>
                  </p:nvCxnSpPr>
                  <p:spPr>
                    <a:xfrm flipV="1">
                      <a:off x="9949" y="3351"/>
                      <a:ext cx="980" cy="1396"/>
                    </a:xfrm>
                    <a:prstGeom prst="curvedConnector3">
                      <a:avLst>
                        <a:gd name="adj1" fmla="val 50068"/>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936" y="3873"/>
                      <a:ext cx="3699" cy="440"/>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从众行为</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27" name="曲线连接符 26"/>
                    <p:cNvCxnSpPr>
                      <a:stCxn id="44" idx="3"/>
                      <a:endCxn id="26" idx="1"/>
                    </p:cNvCxnSpPr>
                    <p:nvPr/>
                  </p:nvCxnSpPr>
                  <p:spPr>
                    <a:xfrm flipV="1">
                      <a:off x="9949" y="4093"/>
                      <a:ext cx="987" cy="65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0886" y="5379"/>
                      <a:ext cx="3733"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群体规模</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cxnSp>
                  <p:nvCxnSpPr>
                    <p:cNvPr id="32" name="曲线连接符 31"/>
                    <p:cNvCxnSpPr>
                      <a:stCxn id="44" idx="3"/>
                      <a:endCxn id="31" idx="1"/>
                    </p:cNvCxnSpPr>
                    <p:nvPr/>
                  </p:nvCxnSpPr>
                  <p:spPr>
                    <a:xfrm>
                      <a:off x="9949" y="4747"/>
                      <a:ext cx="937" cy="853"/>
                    </a:xfrm>
                    <a:prstGeom prst="curvedConnector3">
                      <a:avLst>
                        <a:gd name="adj1" fmla="val 50071"/>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9410" y="6133"/>
                    <a:ext cx="2806" cy="1173"/>
                    <a:chOff x="9410" y="6133"/>
                    <a:chExt cx="2806" cy="1173"/>
                  </a:xfrm>
                </p:grpSpPr>
                <p:sp>
                  <p:nvSpPr>
                    <p:cNvPr id="5" name="圆角矩形 4"/>
                    <p:cNvSpPr/>
                    <p:nvPr/>
                  </p:nvSpPr>
                  <p:spPr>
                    <a:xfrm>
                      <a:off x="9410" y="6133"/>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群体构成</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sp>
                  <p:nvSpPr>
                    <p:cNvPr id="6" name="圆角矩形 5"/>
                    <p:cNvSpPr/>
                    <p:nvPr/>
                  </p:nvSpPr>
                  <p:spPr>
                    <a:xfrm>
                      <a:off x="9410" y="6864"/>
                      <a:ext cx="2807" cy="442"/>
                    </a:xfrm>
                    <a:prstGeom prst="roundRect">
                      <a:avLst/>
                    </a:prstGeom>
                    <a:noFill/>
                    <a:ln>
                      <a:solidFill>
                        <a:schemeClr val="tx1">
                          <a:lumMod val="85000"/>
                          <a:lumOff val="15000"/>
                        </a:schemeClr>
                      </a:solidFill>
                    </a:ln>
                    <a:extLst>
                      <a:ext uri="{909E8E84-426E-40DD-AFC4-6F175D3DCCD1}">
                        <a14:hiddenFill xmlns:a14="http://schemas.microsoft.com/office/drawing/2010/main">
                          <a:solidFill>
                            <a:srgbClr val="D8526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rPr>
                        <a:t>群体凝聚力</a:t>
                      </a:r>
                      <a:endParaRPr lang="zh-CN" altLang="en-US" sz="1400" spc="-5" dirty="0">
                        <a:solidFill>
                          <a:schemeClr val="tx1">
                            <a:lumMod val="85000"/>
                            <a:lumOff val="15000"/>
                          </a:schemeClr>
                        </a:solidFill>
                        <a:latin typeface="华文楷体" panose="02010600040101010101" pitchFamily="2" charset="-122"/>
                        <a:ea typeface="华文楷体" panose="02010600040101010101" pitchFamily="2" charset="-122"/>
                        <a:cs typeface="微软雅黑" panose="020B0503020204020204" pitchFamily="34" charset="-122"/>
                        <a:sym typeface="+mn-ea"/>
                      </a:endParaRPr>
                    </a:p>
                  </p:txBody>
                </p:sp>
              </p:grpSp>
              <p:cxnSp>
                <p:nvCxnSpPr>
                  <p:cNvPr id="7" name="曲线连接符 6"/>
                  <p:cNvCxnSpPr>
                    <a:stCxn id="44" idx="3"/>
                    <a:endCxn id="6" idx="1"/>
                  </p:cNvCxnSpPr>
                  <p:nvPr/>
                </p:nvCxnSpPr>
                <p:spPr>
                  <a:xfrm>
                    <a:off x="8692" y="4870"/>
                    <a:ext cx="718" cy="2215"/>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曲线连接符 7"/>
                  <p:cNvCxnSpPr>
                    <a:stCxn id="44" idx="3"/>
                    <a:endCxn id="5" idx="1"/>
                  </p:cNvCxnSpPr>
                  <p:nvPr/>
                </p:nvCxnSpPr>
                <p:spPr>
                  <a:xfrm>
                    <a:off x="8692" y="4870"/>
                    <a:ext cx="718" cy="1484"/>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cxnSp>
            <p:nvCxnSpPr>
              <p:cNvPr id="9" name="曲线连接符 8"/>
              <p:cNvCxnSpPr>
                <a:stCxn id="44" idx="3"/>
                <a:endCxn id="4" idx="1"/>
              </p:cNvCxnSpPr>
              <p:nvPr/>
            </p:nvCxnSpPr>
            <p:spPr>
              <a:xfrm flipV="1">
                <a:off x="8692" y="2614"/>
                <a:ext cx="724" cy="2256"/>
              </a:xfrm>
              <a:prstGeom prst="curvedConnector3">
                <a:avLst>
                  <a:gd name="adj1" fmla="val 50000"/>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1" name="圆角矩形 10"/>
            <p:cNvSpPr/>
            <p:nvPr/>
          </p:nvSpPr>
          <p:spPr>
            <a:xfrm>
              <a:off x="6470" y="4637"/>
              <a:ext cx="2222" cy="630"/>
            </a:xfrm>
            <a:prstGeom prst="roundRect">
              <a:avLst/>
            </a:prstGeom>
            <a:solidFill>
              <a:schemeClr val="accent1">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lvl="0" indent="0" algn="ctr">
                <a:lnSpc>
                  <a:spcPct val="100000"/>
                </a:lnSpc>
                <a:spcBef>
                  <a:spcPct val="0"/>
                </a:spcBef>
                <a:buNone/>
              </a:pPr>
              <a:r>
                <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rPr>
                <a:t>群体结构</a:t>
              </a:r>
              <a:endParaRPr lang="zh-CN" altLang="en-US" sz="1400">
                <a:solidFill>
                  <a:schemeClr val="tx1">
                    <a:lumMod val="95000"/>
                    <a:lumOff val="5000"/>
                  </a:schemeClr>
                </a:solidFill>
                <a:latin typeface="华文楷体" panose="02010600040101010101" pitchFamily="2" charset="-122"/>
                <a:ea typeface="华文楷体" panose="02010600040101010101" pitchFamily="2" charset="-122"/>
                <a:sym typeface="+mn-ea"/>
              </a:endParaRPr>
            </a:p>
          </p:txBody>
        </p:sp>
      </p:grpSp>
      <p:grpSp>
        <p:nvGrpSpPr>
          <p:cNvPr id="46" name="组合 45"/>
          <p:cNvGrpSpPr/>
          <p:nvPr/>
        </p:nvGrpSpPr>
        <p:grpSpPr>
          <a:xfrm>
            <a:off x="847725" y="1305560"/>
            <a:ext cx="10333990" cy="4354901"/>
            <a:chOff x="1334" y="3114"/>
            <a:chExt cx="15278" cy="6858"/>
          </a:xfrm>
        </p:grpSpPr>
        <p:grpSp>
          <p:nvGrpSpPr>
            <p:cNvPr id="2" name="组合 1"/>
            <p:cNvGrpSpPr/>
            <p:nvPr/>
          </p:nvGrpSpPr>
          <p:grpSpPr>
            <a:xfrm>
              <a:off x="1335" y="4030"/>
              <a:ext cx="15277" cy="5942"/>
              <a:chOff x="2189" y="4694"/>
              <a:chExt cx="15277" cy="5380"/>
            </a:xfrm>
          </p:grpSpPr>
          <p:cxnSp>
            <p:nvCxnSpPr>
              <p:cNvPr id="14" name="直接连接符 13"/>
              <p:cNvCxnSpPr/>
              <p:nvPr/>
            </p:nvCxnSpPr>
            <p:spPr>
              <a:xfrm>
                <a:off x="3323" y="4694"/>
                <a:ext cx="43" cy="538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2189" y="5070"/>
                <a:ext cx="15277" cy="4338"/>
                <a:chOff x="2189" y="5070"/>
                <a:chExt cx="15277" cy="4338"/>
              </a:xfrm>
            </p:grpSpPr>
            <p:grpSp>
              <p:nvGrpSpPr>
                <p:cNvPr id="33" name="组合 32"/>
                <p:cNvGrpSpPr/>
                <p:nvPr/>
              </p:nvGrpSpPr>
              <p:grpSpPr>
                <a:xfrm>
                  <a:off x="5523" y="5070"/>
                  <a:ext cx="11943" cy="4338"/>
                  <a:chOff x="5523" y="5070"/>
                  <a:chExt cx="11943" cy="4338"/>
                </a:xfrm>
              </p:grpSpPr>
              <p:sp>
                <p:nvSpPr>
                  <p:cNvPr id="34" name="文本框 33"/>
                  <p:cNvSpPr txBox="1"/>
                  <p:nvPr/>
                </p:nvSpPr>
                <p:spPr>
                  <a:xfrm>
                    <a:off x="5523" y="5070"/>
                    <a:ext cx="11943" cy="789"/>
                  </a:xfrm>
                  <a:prstGeom prst="rect">
                    <a:avLst/>
                  </a:prstGeom>
                  <a:noFill/>
                  <a:ln w="28575">
                    <a:solidFill>
                      <a:schemeClr val="bg1">
                        <a:lumMod val="85000"/>
                      </a:schemeClr>
                    </a:solidFill>
                  </a:ln>
                </p:spPr>
                <p:txBody>
                  <a:bodyPr wrap="square" rtlCol="0" anchor="t">
                    <a:spAutoFit/>
                  </a:bodyPr>
                  <a:p>
                    <a:pPr marL="0" lvl="0" indent="0">
                      <a:lnSpc>
                        <a:spcPct val="150000"/>
                      </a:lnSpc>
                      <a:spcBef>
                        <a:spcPct val="0"/>
                      </a:spcBef>
                      <a:buNone/>
                    </a:pPr>
                    <a:r>
                      <a:rPr sz="2000" dirty="0">
                        <a:latin typeface="华文楷体" panose="02010600040101010101" pitchFamily="2" charset="-122"/>
                        <a:ea typeface="华文楷体" panose="02010600040101010101" pitchFamily="2" charset="-122"/>
                        <a:sym typeface="+mn-ea"/>
                      </a:rPr>
                      <a:t>是指在一种角色中，态度与实际行为保持一致。</a:t>
                    </a:r>
                    <a:r>
                      <a:rPr lang="zh-CN" sz="2000" b="1" dirty="0">
                        <a:latin typeface="华文楷体" panose="02010600040101010101" pitchFamily="2" charset="-122"/>
                        <a:ea typeface="华文楷体" panose="02010600040101010101" pitchFamily="2" charset="-122"/>
                        <a:sym typeface="+mn-ea"/>
                      </a:rPr>
                      <a:t>主管</a:t>
                    </a:r>
                    <a:r>
                      <a:rPr lang="en-US" altLang="zh-CN" sz="2000" b="1" dirty="0">
                        <a:latin typeface="华文楷体" panose="02010600040101010101" pitchFamily="2" charset="-122"/>
                        <a:ea typeface="华文楷体" panose="02010600040101010101" pitchFamily="2" charset="-122"/>
                        <a:sym typeface="+mn-ea"/>
                      </a:rPr>
                      <a:t>&amp;</a:t>
                    </a:r>
                    <a:r>
                      <a:rPr lang="zh-CN" altLang="en-US" sz="2000" b="1" dirty="0">
                        <a:latin typeface="华文楷体" panose="02010600040101010101" pitchFamily="2" charset="-122"/>
                        <a:ea typeface="华文楷体" panose="02010600040101010101" pitchFamily="2" charset="-122"/>
                        <a:sym typeface="+mn-ea"/>
                      </a:rPr>
                      <a:t>员工</a:t>
                    </a:r>
                    <a:endParaRPr lang="zh-CN" altLang="en-US" sz="2000" b="1" dirty="0">
                      <a:latin typeface="华文楷体" panose="02010600040101010101" pitchFamily="2" charset="-122"/>
                      <a:ea typeface="华文楷体" panose="02010600040101010101" pitchFamily="2" charset="-122"/>
                      <a:sym typeface="+mn-ea"/>
                    </a:endParaRPr>
                  </a:p>
                </p:txBody>
              </p:sp>
              <p:sp>
                <p:nvSpPr>
                  <p:cNvPr id="35" name="文本框 34"/>
                  <p:cNvSpPr txBox="1"/>
                  <p:nvPr/>
                </p:nvSpPr>
                <p:spPr>
                  <a:xfrm>
                    <a:off x="5523" y="6169"/>
                    <a:ext cx="11943" cy="1447"/>
                  </a:xfrm>
                  <a:prstGeom prst="rect">
                    <a:avLst/>
                  </a:prstGeom>
                  <a:noFill/>
                  <a:ln w="28575">
                    <a:solidFill>
                      <a:schemeClr val="bg1">
                        <a:lumMod val="85000"/>
                      </a:schemeClr>
                    </a:solidFill>
                  </a:ln>
                </p:spPr>
                <p:txBody>
                  <a:bodyPr wrap="square" rtlCol="0" anchor="t">
                    <a:spAutoFit/>
                  </a:bodyPr>
                  <a:p>
                    <a:pPr marL="0" lvl="0" indent="0">
                      <a:lnSpc>
                        <a:spcPct val="150000"/>
                      </a:lnSpc>
                      <a:spcBef>
                        <a:spcPct val="0"/>
                      </a:spcBef>
                      <a:buNone/>
                    </a:pPr>
                    <a:r>
                      <a:rPr sz="2000" dirty="0">
                        <a:latin typeface="华文楷体" panose="02010600040101010101" pitchFamily="2" charset="-122"/>
                        <a:ea typeface="华文楷体" panose="02010600040101010101" pitchFamily="2" charset="-122"/>
                        <a:sym typeface="+mn-ea"/>
                      </a:rPr>
                      <a:t>是指个体对于自己在特定情境中应该如何表现的认识和了解。</a:t>
                    </a:r>
                    <a:endParaRPr sz="2000" dirty="0">
                      <a:latin typeface="华文楷体" panose="02010600040101010101" pitchFamily="2" charset="-122"/>
                      <a:ea typeface="华文楷体" panose="02010600040101010101" pitchFamily="2" charset="-122"/>
                      <a:sym typeface="+mn-ea"/>
                    </a:endParaRPr>
                  </a:p>
                  <a:p>
                    <a:pPr marL="0" lvl="0" indent="0">
                      <a:lnSpc>
                        <a:spcPct val="150000"/>
                      </a:lnSpc>
                      <a:spcBef>
                        <a:spcPct val="0"/>
                      </a:spcBef>
                      <a:buNone/>
                    </a:pPr>
                    <a:r>
                      <a:rPr sz="2000" dirty="0">
                        <a:latin typeface="华文楷体" panose="02010600040101010101" pitchFamily="2" charset="-122"/>
                        <a:ea typeface="华文楷体" panose="02010600040101010101" pitchFamily="2" charset="-122"/>
                        <a:sym typeface="+mn-ea"/>
                      </a:rPr>
                      <a:t>来自我们周围的多种刺激，如</a:t>
                    </a:r>
                    <a:r>
                      <a:rPr sz="2000" b="1" dirty="0">
                        <a:latin typeface="华文楷体" panose="02010600040101010101" pitchFamily="2" charset="-122"/>
                        <a:ea typeface="华文楷体" panose="02010600040101010101" pitchFamily="2" charset="-122"/>
                        <a:sym typeface="+mn-ea"/>
                      </a:rPr>
                      <a:t>朋友、书籍、电影和电视</a:t>
                    </a:r>
                    <a:r>
                      <a:rPr sz="2000" dirty="0">
                        <a:latin typeface="华文楷体" panose="02010600040101010101" pitchFamily="2" charset="-122"/>
                        <a:ea typeface="华文楷体" panose="02010600040101010101" pitchFamily="2" charset="-122"/>
                        <a:sym typeface="+mn-ea"/>
                      </a:rPr>
                      <a:t>。</a:t>
                    </a:r>
                    <a:endParaRPr sz="2000" dirty="0">
                      <a:latin typeface="华文楷体" panose="02010600040101010101" pitchFamily="2" charset="-122"/>
                      <a:ea typeface="华文楷体" panose="02010600040101010101" pitchFamily="2" charset="-122"/>
                      <a:sym typeface="+mn-ea"/>
                    </a:endParaRPr>
                  </a:p>
                </p:txBody>
              </p:sp>
              <p:sp>
                <p:nvSpPr>
                  <p:cNvPr id="36" name="文本框 35"/>
                  <p:cNvSpPr txBox="1"/>
                  <p:nvPr/>
                </p:nvSpPr>
                <p:spPr>
                  <a:xfrm>
                    <a:off x="5523" y="7961"/>
                    <a:ext cx="11943" cy="1447"/>
                  </a:xfrm>
                  <a:prstGeom prst="rect">
                    <a:avLst/>
                  </a:prstGeom>
                  <a:noFill/>
                  <a:ln w="28575">
                    <a:solidFill>
                      <a:schemeClr val="bg1">
                        <a:lumMod val="85000"/>
                      </a:schemeClr>
                    </a:solidFill>
                  </a:ln>
                </p:spPr>
                <p:txBody>
                  <a:bodyPr wrap="square" rtlCol="0" anchor="t">
                    <a:spAutoFit/>
                  </a:bodyPr>
                  <a:p>
                    <a:pPr marL="0" lvl="0" indent="0">
                      <a:lnSpc>
                        <a:spcPct val="150000"/>
                      </a:lnSpc>
                      <a:spcBef>
                        <a:spcPct val="0"/>
                      </a:spcBef>
                      <a:buNone/>
                    </a:pPr>
                    <a:r>
                      <a:rPr sz="2000" dirty="0">
                        <a:latin typeface="华文楷体" panose="02010600040101010101" pitchFamily="2" charset="-122"/>
                        <a:ea typeface="华文楷体" panose="02010600040101010101" pitchFamily="2" charset="-122"/>
                        <a:sym typeface="+mn-ea"/>
                      </a:rPr>
                      <a:t>角色期待是指在某个特定情境中</a:t>
                    </a:r>
                    <a:r>
                      <a:rPr sz="2000" b="1" u="sng" dirty="0">
                        <a:solidFill>
                          <a:srgbClr val="FF0000"/>
                        </a:solidFill>
                        <a:latin typeface="华文楷体" panose="02010600040101010101" pitchFamily="2" charset="-122"/>
                        <a:ea typeface="华文楷体" panose="02010600040101010101" pitchFamily="2" charset="-122"/>
                        <a:sym typeface="+mn-ea"/>
                      </a:rPr>
                      <a:t>别人认为你应该表现出什么样</a:t>
                    </a:r>
                    <a:r>
                      <a:rPr sz="2000" dirty="0">
                        <a:latin typeface="华文楷体" panose="02010600040101010101" pitchFamily="2" charset="-122"/>
                        <a:ea typeface="华文楷体" panose="02010600040101010101" pitchFamily="2" charset="-122"/>
                        <a:sym typeface="+mn-ea"/>
                      </a:rPr>
                      <a:t>的行为。</a:t>
                    </a:r>
                    <a:endParaRPr lang="zh-CN" altLang="en-US" sz="2000" b="1" dirty="0">
                      <a:latin typeface="华文楷体" panose="02010600040101010101" pitchFamily="2" charset="-122"/>
                      <a:ea typeface="华文楷体" panose="02010600040101010101" pitchFamily="2" charset="-122"/>
                      <a:sym typeface="+mn-ea"/>
                    </a:endParaRPr>
                  </a:p>
                  <a:p>
                    <a:pPr marL="0" lvl="0" indent="0">
                      <a:lnSpc>
                        <a:spcPct val="150000"/>
                      </a:lnSpc>
                      <a:spcBef>
                        <a:spcPct val="0"/>
                      </a:spcBef>
                      <a:buNone/>
                    </a:pPr>
                    <a:r>
                      <a:rPr lang="zh-CN" altLang="en-US" sz="2000" b="1" u="sng" dirty="0">
                        <a:solidFill>
                          <a:srgbClr val="FF0000"/>
                        </a:solidFill>
                        <a:latin typeface="华文楷体" panose="02010600040101010101" pitchFamily="2" charset="-122"/>
                        <a:ea typeface="华文楷体" panose="02010600040101010101" pitchFamily="2" charset="-122"/>
                        <a:sym typeface="+mn-ea"/>
                      </a:rPr>
                      <a:t>心理契约</a:t>
                    </a:r>
                    <a:r>
                      <a:rPr lang="zh-CN" altLang="en-US" sz="2000" dirty="0">
                        <a:latin typeface="华文楷体" panose="02010600040101010101" pitchFamily="2" charset="-122"/>
                        <a:ea typeface="华文楷体" panose="02010600040101010101" pitchFamily="2" charset="-122"/>
                        <a:sym typeface="+mn-ea"/>
                      </a:rPr>
                      <a:t>：</a:t>
                    </a:r>
                    <a:r>
                      <a:rPr lang="zh-CN" altLang="en-US" sz="2000" b="1" dirty="0">
                        <a:latin typeface="华文楷体" panose="02010600040101010101" pitchFamily="2" charset="-122"/>
                        <a:ea typeface="华文楷体" panose="02010600040101010101" pitchFamily="2" charset="-122"/>
                        <a:sym typeface="+mn-ea"/>
                      </a:rPr>
                      <a:t>管理层对员工的期待及员工对管理层的期待</a:t>
                    </a:r>
                    <a:r>
                      <a:rPr lang="zh-CN" altLang="en-US" sz="2000" dirty="0">
                        <a:latin typeface="华文楷体" panose="02010600040101010101" pitchFamily="2" charset="-122"/>
                        <a:ea typeface="华文楷体" panose="02010600040101010101" pitchFamily="2" charset="-122"/>
                        <a:sym typeface="+mn-ea"/>
                      </a:rPr>
                      <a:t>。</a:t>
                    </a:r>
                    <a:r>
                      <a:rPr lang="zh-CN" sz="2000" b="1" dirty="0">
                        <a:latin typeface="华文楷体" panose="02010600040101010101" pitchFamily="2" charset="-122"/>
                        <a:ea typeface="华文楷体" panose="02010600040101010101" pitchFamily="2" charset="-122"/>
                        <a:sym typeface="+mn-ea"/>
                      </a:rPr>
                      <a:t>老师</a:t>
                    </a:r>
                    <a:r>
                      <a:rPr lang="en-US" altLang="zh-CN" sz="2000" b="1" dirty="0">
                        <a:latin typeface="华文楷体" panose="02010600040101010101" pitchFamily="2" charset="-122"/>
                        <a:ea typeface="华文楷体" panose="02010600040101010101" pitchFamily="2" charset="-122"/>
                        <a:sym typeface="+mn-ea"/>
                      </a:rPr>
                      <a:t>&amp;</a:t>
                    </a:r>
                    <a:r>
                      <a:rPr lang="zh-CN" altLang="en-US" sz="2000" b="1" dirty="0">
                        <a:latin typeface="华文楷体" panose="02010600040101010101" pitchFamily="2" charset="-122"/>
                        <a:ea typeface="华文楷体" panose="02010600040101010101" pitchFamily="2" charset="-122"/>
                        <a:sym typeface="+mn-ea"/>
                      </a:rPr>
                      <a:t>律师</a:t>
                    </a:r>
                    <a:endParaRPr lang="zh-CN" altLang="en-US" sz="2000" b="1" dirty="0">
                      <a:latin typeface="华文楷体" panose="02010600040101010101" pitchFamily="2" charset="-122"/>
                      <a:ea typeface="华文楷体" panose="02010600040101010101" pitchFamily="2" charset="-122"/>
                      <a:sym typeface="+mn-ea"/>
                    </a:endParaRPr>
                  </a:p>
                </p:txBody>
              </p:sp>
            </p:grpSp>
            <p:grpSp>
              <p:nvGrpSpPr>
                <p:cNvPr id="37" name="组合 36"/>
                <p:cNvGrpSpPr/>
                <p:nvPr/>
              </p:nvGrpSpPr>
              <p:grpSpPr>
                <a:xfrm>
                  <a:off x="2189" y="5223"/>
                  <a:ext cx="3334" cy="3653"/>
                  <a:chOff x="2189" y="5223"/>
                  <a:chExt cx="3334" cy="3653"/>
                </a:xfrm>
              </p:grpSpPr>
              <p:sp>
                <p:nvSpPr>
                  <p:cNvPr id="38" name="文本框 37"/>
                  <p:cNvSpPr txBox="1"/>
                  <p:nvPr/>
                </p:nvSpPr>
                <p:spPr>
                  <a:xfrm>
                    <a:off x="2228" y="5223"/>
                    <a:ext cx="2450"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角色认同</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sp>
                <p:nvSpPr>
                  <p:cNvPr id="39" name="文本框 38"/>
                  <p:cNvSpPr txBox="1"/>
                  <p:nvPr/>
                </p:nvSpPr>
                <p:spPr>
                  <a:xfrm>
                    <a:off x="2238" y="6485"/>
                    <a:ext cx="2450"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角色直觉</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sp>
                <p:nvSpPr>
                  <p:cNvPr id="40" name="文本框 39"/>
                  <p:cNvSpPr txBox="1"/>
                  <p:nvPr/>
                </p:nvSpPr>
                <p:spPr>
                  <a:xfrm>
                    <a:off x="2189" y="8307"/>
                    <a:ext cx="2499" cy="569"/>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角色期待</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cxnSp>
                <p:nvCxnSpPr>
                  <p:cNvPr id="41" name="直接连接符 40"/>
                  <p:cNvCxnSpPr/>
                  <p:nvPr/>
                </p:nvCxnSpPr>
                <p:spPr>
                  <a:xfrm>
                    <a:off x="4678" y="5507"/>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688" y="6799"/>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688" y="8591"/>
                    <a:ext cx="83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sp>
          <p:nvSpPr>
            <p:cNvPr id="19" name="文本框 18"/>
            <p:cNvSpPr txBox="1"/>
            <p:nvPr/>
          </p:nvSpPr>
          <p:spPr>
            <a:xfrm>
              <a:off x="1334" y="3114"/>
              <a:ext cx="2490" cy="725"/>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lvl="0" algn="ctr" fontAlgn="auto"/>
              <a:r>
                <a:rPr lang="en-US" altLang="zh-CN" sz="2400" b="1" dirty="0">
                  <a:latin typeface="华文楷体" panose="02010600040101010101" pitchFamily="2" charset="-122"/>
                  <a:ea typeface="华文楷体" panose="02010600040101010101" pitchFamily="2" charset="-122"/>
                  <a:sym typeface="+mn-ea"/>
                </a:rPr>
                <a:t>角色</a:t>
              </a:r>
              <a:endParaRPr lang="en-US" altLang="zh-CN" sz="2400" b="1" dirty="0">
                <a:latin typeface="华文楷体" panose="02010600040101010101" pitchFamily="2" charset="-122"/>
                <a:ea typeface="华文楷体" panose="02010600040101010101" pitchFamily="2" charset="-122"/>
                <a:sym typeface="+mn-ea"/>
              </a:endParaRPr>
            </a:p>
          </p:txBody>
        </p:sp>
      </p:grpSp>
      <p:sp>
        <p:nvSpPr>
          <p:cNvPr id="45" name="文本框 44"/>
          <p:cNvSpPr txBox="1"/>
          <p:nvPr/>
        </p:nvSpPr>
        <p:spPr>
          <a:xfrm>
            <a:off x="836930" y="5501005"/>
            <a:ext cx="1694815" cy="398780"/>
          </a:xfrm>
          <a:prstGeom prst="rect">
            <a:avLst/>
          </a:prstGeom>
          <a:solidFill>
            <a:schemeClr val="accent1">
              <a:lumMod val="40000"/>
              <a:lumOff val="60000"/>
            </a:schemeClr>
          </a:solidFill>
          <a:ln>
            <a:solidFill>
              <a:schemeClr val="tx1">
                <a:lumMod val="85000"/>
                <a:lumOff val="15000"/>
              </a:schemeClr>
            </a:solidFill>
          </a:ln>
        </p:spPr>
        <p:txBody>
          <a:bodyPr wrap="square" rtlCol="0" anchor="t">
            <a:spAutoFit/>
          </a:bodyPr>
          <a:p>
            <a:pPr algn="ctr"/>
            <a:r>
              <a:rPr lang="zh-CN" altLang="en-US" sz="2000" b="1" u="sng" dirty="0">
                <a:solidFill>
                  <a:srgbClr val="FF0000"/>
                </a:solidFill>
                <a:latin typeface="华文楷体" panose="02010600040101010101" pitchFamily="2" charset="-122"/>
                <a:ea typeface="华文楷体" panose="02010600040101010101" pitchFamily="2" charset="-122"/>
                <a:sym typeface="+mn-ea"/>
              </a:rPr>
              <a:t>角色冲突</a:t>
            </a:r>
            <a:endParaRPr lang="zh-CN" altLang="en-US" sz="2000" b="1" u="sng" dirty="0">
              <a:solidFill>
                <a:srgbClr val="FF0000"/>
              </a:solidFill>
              <a:latin typeface="华文楷体" panose="02010600040101010101" pitchFamily="2" charset="-122"/>
              <a:ea typeface="华文楷体" panose="02010600040101010101" pitchFamily="2" charset="-122"/>
              <a:sym typeface="+mn-ea"/>
            </a:endParaRPr>
          </a:p>
        </p:txBody>
      </p:sp>
      <p:sp>
        <p:nvSpPr>
          <p:cNvPr id="47" name="文本框 46"/>
          <p:cNvSpPr txBox="1"/>
          <p:nvPr/>
        </p:nvSpPr>
        <p:spPr>
          <a:xfrm>
            <a:off x="3103508" y="5423401"/>
            <a:ext cx="8078207" cy="553085"/>
          </a:xfrm>
          <a:prstGeom prst="rect">
            <a:avLst/>
          </a:prstGeom>
          <a:noFill/>
          <a:ln w="28575">
            <a:solidFill>
              <a:schemeClr val="bg1">
                <a:lumMod val="85000"/>
              </a:schemeClr>
            </a:solidFill>
          </a:ln>
        </p:spPr>
        <p:txBody>
          <a:bodyPr wrap="square" rtlCol="0" anchor="t">
            <a:spAutoFit/>
          </a:bodyPr>
          <a:p>
            <a:pPr marL="0" lvl="0" indent="0">
              <a:lnSpc>
                <a:spcPct val="150000"/>
              </a:lnSpc>
              <a:spcBef>
                <a:spcPct val="0"/>
              </a:spcBef>
              <a:buNone/>
            </a:pPr>
            <a:r>
              <a:rPr sz="2000" dirty="0">
                <a:latin typeface="华文楷体" panose="02010600040101010101" pitchFamily="2" charset="-122"/>
                <a:ea typeface="华文楷体" panose="02010600040101010101" pitchFamily="2" charset="-122"/>
                <a:sym typeface="+mn-ea"/>
              </a:rPr>
              <a:t>当个体面对相互之间存在分歧的多种角色期待时，就会产生角色冲突。</a:t>
            </a:r>
            <a:endParaRPr sz="2000" dirty="0">
              <a:latin typeface="华文楷体" panose="02010600040101010101" pitchFamily="2" charset="-122"/>
              <a:ea typeface="华文楷体" panose="02010600040101010101" pitchFamily="2" charset="-122"/>
              <a:sym typeface="+mn-ea"/>
            </a:endParaRPr>
          </a:p>
        </p:txBody>
      </p:sp>
      <p:cxnSp>
        <p:nvCxnSpPr>
          <p:cNvPr id="48" name="直接连接符 47"/>
          <p:cNvCxnSpPr/>
          <p:nvPr/>
        </p:nvCxnSpPr>
        <p:spPr>
          <a:xfrm>
            <a:off x="2538717" y="5700499"/>
            <a:ext cx="56479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1445" name="文本框 18"/>
          <p:cNvSpPr txBox="1"/>
          <p:nvPr/>
        </p:nvSpPr>
        <p:spPr>
          <a:xfrm>
            <a:off x="2937193" y="1305560"/>
            <a:ext cx="2760980" cy="368300"/>
          </a:xfrm>
          <a:prstGeom prst="rect">
            <a:avLst/>
          </a:prstGeom>
          <a:noFill/>
          <a:ln w="9525">
            <a:noFill/>
          </a:ln>
        </p:spPr>
        <p:txBody>
          <a:bodyPr wrap="none" anchor="t">
            <a:spAutoFit/>
          </a:bodyPr>
          <a:p>
            <a:pPr indent="0" defTabSz="914400"/>
            <a:r>
              <a:rPr lang="zh-CN" altLang="en-US">
                <a:solidFill>
                  <a:srgbClr val="262626"/>
                </a:solidFill>
                <a:latin typeface="Calibri" pitchFamily="34" charset="0"/>
                <a:ea typeface="宋体" pitchFamily="2" charset="-122"/>
                <a:sym typeface="宋体" pitchFamily="2" charset="-122"/>
              </a:rPr>
              <a:t>【</a:t>
            </a:r>
            <a:r>
              <a:rPr lang="zh-CN" altLang="en-US">
                <a:solidFill>
                  <a:srgbClr val="FF0000"/>
                </a:solidFill>
                <a:latin typeface="Calibri" pitchFamily="34" charset="0"/>
                <a:ea typeface="宋体" pitchFamily="2" charset="-122"/>
                <a:sym typeface="宋体" pitchFamily="2" charset="-122"/>
              </a:rPr>
              <a:t>选择</a:t>
            </a:r>
            <a:r>
              <a:rPr lang="en-US" altLang="zh-CN">
                <a:solidFill>
                  <a:srgbClr val="FF0000"/>
                </a:solidFill>
                <a:latin typeface="Calibri" pitchFamily="34" charset="0"/>
                <a:ea typeface="宋体" pitchFamily="2" charset="-122"/>
                <a:sym typeface="宋体" pitchFamily="2" charset="-122"/>
              </a:rPr>
              <a:t>;</a:t>
            </a:r>
            <a:r>
              <a:rPr lang="zh-CN" altLang="en-US">
                <a:solidFill>
                  <a:srgbClr val="FF0000"/>
                </a:solidFill>
                <a:latin typeface="Calibri" pitchFamily="34" charset="0"/>
                <a:ea typeface="宋体" pitchFamily="2" charset="-122"/>
                <a:sym typeface="宋体" pitchFamily="2" charset="-122"/>
              </a:rPr>
              <a:t>名词解释</a:t>
            </a:r>
            <a:r>
              <a:rPr lang="zh-CN" altLang="en-US">
                <a:solidFill>
                  <a:srgbClr val="262626"/>
                </a:solidFill>
                <a:latin typeface="Calibri" pitchFamily="34" charset="0"/>
                <a:ea typeface="宋体" pitchFamily="2" charset="-122"/>
                <a:sym typeface="宋体" pitchFamily="2" charset="-122"/>
              </a:rPr>
              <a:t>】</a:t>
            </a:r>
            <a:r>
              <a:rPr lang="en-US" altLang="zh-CN">
                <a:solidFill>
                  <a:srgbClr val="FF0000"/>
                </a:solidFill>
                <a:latin typeface="Calibri" pitchFamily="34" charset="0"/>
                <a:ea typeface="宋体" pitchFamily="2" charset="-122"/>
                <a:sym typeface="宋体" pitchFamily="2" charset="-122"/>
              </a:rPr>
              <a:t>★★★</a:t>
            </a:r>
            <a:endParaRPr lang="zh-CN" altLang="en-US">
              <a:latin typeface="Calibri" pitchFamily="34" charset="0"/>
              <a:ea typeface="宋体" pitchFamily="2" charset="-122"/>
            </a:endParaRPr>
          </a:p>
        </p:txBody>
      </p:sp>
      <p:sp>
        <p:nvSpPr>
          <p:cNvPr id="23" name="标题 2"/>
          <p:cNvSpPr>
            <a:spLocks noGrp="1" noChangeArrowheads="1"/>
          </p:cNvSpPr>
          <p:nvPr/>
        </p:nvSpPr>
        <p:spPr bwMode="auto">
          <a:xfrm>
            <a:off x="892175" y="377825"/>
            <a:ext cx="10972800" cy="854075"/>
          </a:xfrm>
          <a:prstGeom prst="rect">
            <a:avLst/>
          </a:prstGeom>
          <a:noFill/>
          <a:extLst>
            <a:ext uri="{909E8E84-426E-40DD-AFC4-6F175D3DCCD1}">
              <a14:hiddenFill xmlns:a14="http://schemas.microsoft.com/office/drawing/2010/main">
                <a:solidFill>
                  <a:srgbClr val="FFFFFF"/>
                </a:solidFill>
              </a14:hiddenFill>
            </a:ext>
          </a:extLst>
        </p:spPr>
        <p:txBody>
          <a:bodyPr>
            <a:noAutofit/>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Verdana" panose="020B0604030504040204" pitchFamily="34" charset="0"/>
                <a:ea typeface="微软雅黑" panose="020B0503020204020204" pitchFamily="34" charset="-122"/>
              </a:defRPr>
            </a:lvl9pPr>
          </a:lstStyle>
          <a:p>
            <a:pPr lvl="0" algn="l">
              <a:buClrTx/>
              <a:buSzTx/>
              <a:buFontTx/>
              <a:defRPr/>
            </a:pPr>
            <a:r>
              <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rPr>
              <a:t>3.2.2 群体结构</a:t>
            </a:r>
            <a:endParaRPr lang="en-US" altLang="zh-CN" sz="3200" noProof="0" dirty="0">
              <a:ln>
                <a:noFill/>
              </a:ln>
              <a:solidFill>
                <a:schemeClr val="tx1">
                  <a:lumMod val="85000"/>
                  <a:lumOff val="15000"/>
                </a:schemeClr>
              </a:solidFill>
              <a:effectLst/>
              <a:uLnTx/>
              <a:uFillTx/>
              <a:latin typeface="方正清刻本悦宋简体" panose="02000000000000000000" charset="-122"/>
              <a:ea typeface="方正清刻本悦宋简体" panose="02000000000000000000" charset="-122"/>
              <a:cs typeface="+mn-cs"/>
              <a:sym typeface="+mn-ea"/>
            </a:endParaRPr>
          </a:p>
        </p:txBody>
      </p:sp>
      <p:sp>
        <p:nvSpPr>
          <p:cNvPr id="16" name="文本框 15"/>
          <p:cNvSpPr txBox="1"/>
          <p:nvPr/>
        </p:nvSpPr>
        <p:spPr>
          <a:xfrm>
            <a:off x="8255" y="-10795"/>
            <a:ext cx="2540000" cy="245110"/>
          </a:xfrm>
          <a:prstGeom prst="rect">
            <a:avLst/>
          </a:prstGeom>
          <a:noFill/>
        </p:spPr>
        <p:txBody>
          <a:bodyPr wrap="square" rtlCol="0" anchor="t">
            <a:spAutoFit/>
          </a:bodyPr>
          <a:p>
            <a:pPr lvl="0" algn="l"/>
            <a:r>
              <a:rPr lang="zh-CN" altLang="en-US" sz="1000">
                <a:solidFill>
                  <a:schemeClr val="bg1">
                    <a:lumMod val="95000"/>
                  </a:schemeClr>
                </a:solidFill>
                <a:latin typeface="华文宋体" panose="02010600040101010101" charset="-122"/>
                <a:ea typeface="华文宋体" panose="02010600040101010101" charset="-122"/>
                <a:sym typeface="+mn-ea"/>
              </a:rPr>
              <a:t>3.2.2.1 角色</a:t>
            </a:r>
            <a:endParaRPr lang="zh-CN" altLang="en-US" sz="1000">
              <a:solidFill>
                <a:schemeClr val="bg1">
                  <a:lumMod val="95000"/>
                </a:schemeClr>
              </a:solidFill>
              <a:latin typeface="华文宋体" panose="02010600040101010101" charset="-122"/>
              <a:ea typeface="华文宋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160181_5*n_h_h_i*1_2_1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160181_5*n_h_h_i*1_2_2_3"/>
  <p:tag name="KSO_WM_TEMPLATE_CATEGORY" val="diagram"/>
  <p:tag name="KSO_WM_TEMPLATE_INDEX" val="160181"/>
  <p:tag name="KSO_WM_UNIT_LAYERLEVEL" val="1_1_1_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160181_5*n_h_h_i*1_2_3_3"/>
  <p:tag name="KSO_WM_TEMPLATE_CATEGORY" val="diagram"/>
  <p:tag name="KSO_WM_TEMPLATE_INDEX" val="160181"/>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181_5*n_h_h_i*1_2_3_2"/>
  <p:tag name="KSO_WM_TEMPLATE_CATEGORY" val="diagram"/>
  <p:tag name="KSO_WM_TEMPLATE_INDEX" val="160181"/>
  <p:tag name="KSO_WM_UNIT_LAYERLEVEL" val="1_1_1_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3"/>
  <p:tag name="KSO_WM_UNIT_ID" val="diagram160181_5*n_h_h_i*1_2_4_3"/>
  <p:tag name="KSO_WM_TEMPLATE_CATEGORY" val="diagram"/>
  <p:tag name="KSO_WM_TEMPLATE_INDEX" val="160181"/>
  <p:tag name="KSO_WM_UNIT_LAYERLEVEL" val="1_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2"/>
  <p:tag name="KSO_WM_UNIT_ID" val="diagram160181_5*n_h_h_i*1_2_4_2"/>
  <p:tag name="KSO_WM_TEMPLATE_CATEGORY" val="diagram"/>
  <p:tag name="KSO_WM_TEMPLATE_INDEX" val="160181"/>
  <p:tag name="KSO_WM_UNIT_LAYERLEVEL" val="1_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160181_5*n_h_h_i*1_2_5_2"/>
  <p:tag name="KSO_WM_TEMPLATE_CATEGORY" val="diagram"/>
  <p:tag name="KSO_WM_TEMPLATE_INDEX" val="160181"/>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160181_5*n_h_h_i*1_2_5_1"/>
  <p:tag name="KSO_WM_TEMPLATE_CATEGORY" val="diagram"/>
  <p:tag name="KSO_WM_TEMPLATE_INDEX" val="160181"/>
  <p:tag name="KSO_WM_UNIT_LAYERLEVEL" val="1_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2"/>
  <p:tag name="KSO_WM_UNIT_ID" val="diagram160181_5*n_h_h_i*1_2_6_2"/>
  <p:tag name="KSO_WM_TEMPLATE_CATEGORY" val="diagram"/>
  <p:tag name="KSO_WM_TEMPLATE_INDEX" val="160181"/>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1"/>
  <p:tag name="KSO_WM_UNIT_ID" val="diagram160181_5*n_h_h_i*1_2_6_1"/>
  <p:tag name="KSO_WM_TEMPLATE_CATEGORY" val="diagram"/>
  <p:tag name="KSO_WM_TEMPLATE_INDEX" val="160181"/>
  <p:tag name="KSO_WM_UNIT_LAYERLEVEL" val="1_1_1_1"/>
  <p:tag name="KSO_WM_TAG_VERSION" val="1.0"/>
  <p:tag name="KSO_WM_BEAUTIFY_FLAG" val="#wm#"/>
</p:tagLst>
</file>

<file path=ppt/tags/tag19.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181_5*n_h_h_f*1_2_1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3"/>
  <p:tag name="KSO_WM_UNIT_ID" val="diagram160181_5*n_h_h_i*1_2_6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20.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181_5*n_h_h_f*1_2_2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1.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181_5*n_h_h_f*1_2_3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2.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4_1"/>
  <p:tag name="KSO_WM_UNIT_ID" val="diagram160181_5*n_h_h_f*1_2_4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3.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5_1"/>
  <p:tag name="KSO_WM_UNIT_ID" val="diagram160181_5*n_h_h_f*1_2_5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4.xml><?xml version="1.0" encoding="utf-8"?>
<p:tagLst xmlns:p="http://schemas.openxmlformats.org/presentationml/2006/main">
  <p:tag name="KSO_WM_UNIT_PRESET_TEXT" val="单击此处添加文本"/>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6_1"/>
  <p:tag name="KSO_WM_UNIT_ID" val="diagram160181_5*n_h_h_f*1_2_6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25.xml><?xml version="1.0" encoding="utf-8"?>
<p:tagLst xmlns:p="http://schemas.openxmlformats.org/presentationml/2006/main">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f"/>
  <p:tag name="KSO_WM_UNIT_INDEX" val="1_1_1"/>
  <p:tag name="KSO_WM_UNIT_ID" val="diagram160181_5*n_h_f*1_1_1"/>
  <p:tag name="KSO_WM_TEMPLATE_CATEGORY" val="diagram"/>
  <p:tag name="KSO_WM_TEMPLATE_INDEX" val="160181"/>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181_5*n_h_h_i*1_2_3_1"/>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181_5*n_h_h_i*1_2_2_2"/>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3"/>
  <p:tag name="KSO_WM_UNIT_ID" val="diagram160181_5*n_h_h_i*1_2_5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160181_5*n_h_h_i*1_2_4_1"/>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181_5*n_h_h_i*1_2_1_2"/>
  <p:tag name="KSO_WM_TEMPLATE_CATEGORY" val="diagram"/>
  <p:tag name="KSO_WM_TEMPLATE_INDEX" val="160181"/>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181_5*n_h_h_i*1_2_1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181_5*n_h_h_i*1_2_2_1"/>
  <p:tag name="KSO_WM_TEMPLATE_CATEGORY" val="diagram"/>
  <p:tag name="KSO_WM_TEMPLATE_INDEX" val="160181"/>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7829</Words>
  <Application>WPS 表格</Application>
  <PresentationFormat>宽屏</PresentationFormat>
  <Paragraphs>1384</Paragraphs>
  <Slides>67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67</vt:i4>
      </vt:variant>
    </vt:vector>
  </HeadingPairs>
  <TitlesOfParts>
    <vt:vector size="90" baseType="lpstr">
      <vt:lpstr>Arial</vt:lpstr>
      <vt:lpstr>方正书宋_GBK</vt:lpstr>
      <vt:lpstr>Wingdings</vt:lpstr>
      <vt:lpstr>Verdana</vt:lpstr>
      <vt:lpstr>微软雅黑</vt:lpstr>
      <vt:lpstr>方正清刻本悦宋简体</vt:lpstr>
      <vt:lpstr>楷体-简</vt:lpstr>
      <vt:lpstr>华文楷体</vt:lpstr>
      <vt:lpstr>Arial Narrow</vt:lpstr>
      <vt:lpstr>方正兰亭准黑_GBK</vt:lpstr>
      <vt:lpstr>Wingdings</vt:lpstr>
      <vt:lpstr>宋体</vt:lpstr>
      <vt:lpstr>Calibri</vt:lpstr>
      <vt:lpstr>Arial</vt:lpstr>
      <vt:lpstr>方正隶变_GBK</vt:lpstr>
      <vt:lpstr>冬青黑体简体中文</vt:lpstr>
      <vt:lpstr>宋体</vt:lpstr>
      <vt:lpstr>Arial Unicode MS</vt:lpstr>
      <vt:lpstr>汉仪书宋二KW</vt:lpstr>
      <vt:lpstr>Helvetica Neue</vt:lpstr>
      <vt:lpstr>华文宋体</vt:lpstr>
      <vt:lpstr>宋体-简</vt:lpstr>
      <vt:lpstr>Office 主题</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lpstr>PowerPoint 演示文稿</vt:lpstr>
      <vt:lpstr>真题再现</vt:lpstr>
      <vt:lpstr>真题再现</vt:lpstr>
      <vt:lpstr>真题再现</vt:lpstr>
      <vt:lpstr>真题再现</vt:lpstr>
      <vt:lpstr>PowerPoint 演示文稿</vt:lpstr>
      <vt:lpstr>真题再现</vt:lpstr>
      <vt:lpstr>真题再现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如何有效管理非正式群体</vt:lpstr>
      <vt:lpstr>如何有效管理非正式群体</vt:lpstr>
      <vt:lpstr>PowerPoint 演示文稿</vt:lpstr>
      <vt:lpstr>PowerPoint 演示文稿</vt:lpstr>
      <vt:lpstr>第四章 沟通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真题再现</vt:lpstr>
      <vt:lpstr>真题再现</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wanglixia</cp:lastModifiedBy>
  <cp:revision>90</cp:revision>
  <dcterms:created xsi:type="dcterms:W3CDTF">2019-10-18T09:28:01Z</dcterms:created>
  <dcterms:modified xsi:type="dcterms:W3CDTF">2019-10-18T09:28:01Z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