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17.fntdata" ContentType="application/x-fontdata"/>
  <Override PartName="/ppt/fonts/font18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0"/>
  </p:notesMasterIdLst>
  <p:sldIdLst>
    <p:sldId id="2651" r:id="rId3"/>
    <p:sldId id="3159" r:id="rId4"/>
    <p:sldId id="3160" r:id="rId5"/>
    <p:sldId id="3161" r:id="rId6"/>
    <p:sldId id="3162" r:id="rId7"/>
    <p:sldId id="3163" r:id="rId8"/>
    <p:sldId id="3164" r:id="rId9"/>
    <p:sldId id="3168" r:id="rId10"/>
    <p:sldId id="3170" r:id="rId11"/>
    <p:sldId id="3171" r:id="rId12"/>
    <p:sldId id="3172" r:id="rId13"/>
    <p:sldId id="3173" r:id="rId14"/>
    <p:sldId id="3174" r:id="rId15"/>
    <p:sldId id="3175" r:id="rId16"/>
    <p:sldId id="3176" r:id="rId17"/>
    <p:sldId id="2914" r:id="rId18"/>
    <p:sldId id="2915" r:id="rId19"/>
    <p:sldId id="2916" r:id="rId20"/>
    <p:sldId id="2919" r:id="rId21"/>
    <p:sldId id="2920" r:id="rId22"/>
    <p:sldId id="2921" r:id="rId23"/>
    <p:sldId id="2922" r:id="rId24"/>
    <p:sldId id="2923" r:id="rId25"/>
    <p:sldId id="2924" r:id="rId26"/>
    <p:sldId id="2925" r:id="rId27"/>
    <p:sldId id="2926" r:id="rId28"/>
    <p:sldId id="2927" r:id="rId29"/>
    <p:sldId id="2928" r:id="rId30"/>
    <p:sldId id="2929" r:id="rId31"/>
    <p:sldId id="2930" r:id="rId32"/>
    <p:sldId id="2931" r:id="rId33"/>
    <p:sldId id="2932" r:id="rId34"/>
    <p:sldId id="3010" r:id="rId35"/>
    <p:sldId id="3011" r:id="rId36"/>
    <p:sldId id="3069" r:id="rId37"/>
    <p:sldId id="3012" r:id="rId38"/>
    <p:sldId id="3014" r:id="rId39"/>
    <p:sldId id="3015" r:id="rId40"/>
    <p:sldId id="3020" r:id="rId41"/>
    <p:sldId id="3021" r:id="rId42"/>
    <p:sldId id="3022" r:id="rId43"/>
    <p:sldId id="3023" r:id="rId44"/>
    <p:sldId id="3024" r:id="rId45"/>
    <p:sldId id="3070" r:id="rId46"/>
    <p:sldId id="3027" r:id="rId47"/>
    <p:sldId id="3028" r:id="rId48"/>
    <p:sldId id="3029" r:id="rId49"/>
    <p:sldId id="3071" r:id="rId50"/>
    <p:sldId id="3073" r:id="rId51"/>
    <p:sldId id="3072" r:id="rId52"/>
    <p:sldId id="3074" r:id="rId53"/>
    <p:sldId id="3030" r:id="rId54"/>
    <p:sldId id="3031" r:id="rId55"/>
    <p:sldId id="3032" r:id="rId56"/>
    <p:sldId id="3033" r:id="rId57"/>
    <p:sldId id="3075" r:id="rId58"/>
    <p:sldId id="3076" r:id="rId59"/>
    <p:sldId id="3037" r:id="rId60"/>
    <p:sldId id="3038" r:id="rId61"/>
    <p:sldId id="3039" r:id="rId62"/>
    <p:sldId id="3077" r:id="rId63"/>
    <p:sldId id="3040" r:id="rId64"/>
    <p:sldId id="3044" r:id="rId65"/>
    <p:sldId id="3078" r:id="rId66"/>
    <p:sldId id="3079" r:id="rId67"/>
    <p:sldId id="3080" r:id="rId68"/>
    <p:sldId id="3081" r:id="rId69"/>
    <p:sldId id="3083" r:id="rId70"/>
    <p:sldId id="3084" r:id="rId71"/>
    <p:sldId id="3045" r:id="rId72"/>
    <p:sldId id="3046" r:id="rId73"/>
    <p:sldId id="3050" r:id="rId74"/>
    <p:sldId id="3056" r:id="rId75"/>
    <p:sldId id="3057" r:id="rId76"/>
    <p:sldId id="3062" r:id="rId77"/>
    <p:sldId id="3085" r:id="rId78"/>
    <p:sldId id="3064" r:id="rId79"/>
  </p:sldIdLst>
  <p:sldSz cx="12192000" cy="6858000"/>
  <p:notesSz cx="6858000" cy="9144000"/>
  <p:embeddedFontLst>
    <p:embeddedFont>
      <p:font typeface="Verdana" charset="0"/>
      <p:regular r:id="rId85"/>
      <p:bold r:id="rId86"/>
      <p:italic r:id="rId87"/>
      <p:boldItalic r:id="rId88"/>
    </p:embeddedFont>
    <p:embeddedFont>
      <p:font typeface="微软雅黑" charset="-122"/>
      <p:regular r:id="rId89"/>
    </p:embeddedFont>
    <p:embeddedFont>
      <p:font typeface="Calibri" charset="0"/>
      <p:regular r:id="rId90"/>
      <p:bold r:id="rId91"/>
      <p:italic r:id="rId92"/>
      <p:boldItalic r:id="rId93"/>
    </p:embeddedFont>
    <p:embeddedFont>
      <p:font typeface="Arial Narrow" charset="0"/>
      <p:regular r:id="rId94"/>
      <p:bold r:id="rId95"/>
      <p:italic r:id="rId96"/>
      <p:boldItalic r:id="rId97"/>
    </p:embeddedFont>
    <p:embeddedFont>
      <p:font typeface="等线" charset="-122"/>
      <p:regular r:id="rId98"/>
    </p:embeddedFont>
    <p:embeddedFont>
      <p:font typeface="方正隶变_GBK" charset="-122"/>
      <p:regular r:id="rId99"/>
    </p:embeddedFont>
    <p:embeddedFont>
      <p:font typeface="华文楷体" charset="-122"/>
      <p:regular r:id="rId100"/>
    </p:embeddedFont>
    <p:embeddedFont>
      <p:font typeface="隶书" charset="-122"/>
      <p:regular r:id="rId101"/>
    </p:embeddedFont>
    <p:embeddedFont>
      <p:font typeface="楷体" charset="-122"/>
      <p:regular r:id="rId102"/>
    </p:embeddedFont>
  </p:embeddedFont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微软雅黑" panose="020B0503020204020204" pitchFamily="34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微软雅黑" panose="020B0503020204020204" pitchFamily="34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微软雅黑" panose="020B0503020204020204" pitchFamily="34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微软雅黑" panose="020B0503020204020204" pitchFamily="34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微软雅黑" panose="020B0503020204020204" pitchFamily="34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微软雅黑" panose="020B0503020204020204" pitchFamily="34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微软雅黑" panose="020B0503020204020204" pitchFamily="34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微软雅黑" panose="020B0503020204020204" pitchFamily="34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微软雅黑" panose="020B0503020204020204" pitchFamily="34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CB061F"/>
    <a:srgbClr val="D85263"/>
    <a:srgbClr val="D8090F"/>
    <a:srgbClr val="6B6C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8010"/>
    <p:restoredTop sz="94660"/>
  </p:normalViewPr>
  <p:slideViewPr>
    <p:cSldViewPr snapToGrid="0" showGuides="1">
      <p:cViewPr varScale="1">
        <p:scale>
          <a:sx n="68" d="100"/>
          <a:sy n="68" d="100"/>
        </p:scale>
        <p:origin x="500" y="52"/>
      </p:cViewPr>
      <p:guideLst>
        <p:guide orient="horz" pos="2107"/>
        <p:guide pos="279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font" Target="fonts/font15.fntdata"/><Relationship Id="rId98" Type="http://schemas.openxmlformats.org/officeDocument/2006/relationships/font" Target="fonts/font14.fntdata"/><Relationship Id="rId97" Type="http://schemas.openxmlformats.org/officeDocument/2006/relationships/font" Target="fonts/font13.fntdata"/><Relationship Id="rId96" Type="http://schemas.openxmlformats.org/officeDocument/2006/relationships/font" Target="fonts/font12.fntdata"/><Relationship Id="rId95" Type="http://schemas.openxmlformats.org/officeDocument/2006/relationships/font" Target="fonts/font11.fntdata"/><Relationship Id="rId94" Type="http://schemas.openxmlformats.org/officeDocument/2006/relationships/font" Target="fonts/font10.fntdata"/><Relationship Id="rId93" Type="http://schemas.openxmlformats.org/officeDocument/2006/relationships/font" Target="fonts/font9.fntdata"/><Relationship Id="rId92" Type="http://schemas.openxmlformats.org/officeDocument/2006/relationships/font" Target="fonts/font8.fntdata"/><Relationship Id="rId91" Type="http://schemas.openxmlformats.org/officeDocument/2006/relationships/font" Target="fonts/font7.fntdata"/><Relationship Id="rId90" Type="http://schemas.openxmlformats.org/officeDocument/2006/relationships/font" Target="fonts/font6.fntdata"/><Relationship Id="rId9" Type="http://schemas.openxmlformats.org/officeDocument/2006/relationships/slide" Target="slides/slide7.xml"/><Relationship Id="rId89" Type="http://schemas.openxmlformats.org/officeDocument/2006/relationships/font" Target="fonts/font5.fntdata"/><Relationship Id="rId88" Type="http://schemas.openxmlformats.org/officeDocument/2006/relationships/font" Target="fonts/font4.fntdata"/><Relationship Id="rId87" Type="http://schemas.openxmlformats.org/officeDocument/2006/relationships/font" Target="fonts/font3.fntdata"/><Relationship Id="rId86" Type="http://schemas.openxmlformats.org/officeDocument/2006/relationships/font" Target="fonts/font2.fntdata"/><Relationship Id="rId85" Type="http://schemas.openxmlformats.org/officeDocument/2006/relationships/font" Target="fonts/font1.fntdata"/><Relationship Id="rId84" Type="http://schemas.openxmlformats.org/officeDocument/2006/relationships/commentAuthors" Target="commentAuthors.xml"/><Relationship Id="rId83" Type="http://schemas.openxmlformats.org/officeDocument/2006/relationships/tableStyles" Target="tableStyles.xml"/><Relationship Id="rId82" Type="http://schemas.openxmlformats.org/officeDocument/2006/relationships/viewProps" Target="viewProps.xml"/><Relationship Id="rId81" Type="http://schemas.openxmlformats.org/officeDocument/2006/relationships/presProps" Target="presProps.xml"/><Relationship Id="rId80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2" Type="http://schemas.openxmlformats.org/officeDocument/2006/relationships/font" Target="fonts/font18.fntdata"/><Relationship Id="rId101" Type="http://schemas.openxmlformats.org/officeDocument/2006/relationships/font" Target="fonts/font17.fntdata"/><Relationship Id="rId100" Type="http://schemas.openxmlformats.org/officeDocument/2006/relationships/font" Target="fonts/font16.fntdata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CB13635-76A1-4B01-B0D1-7EB053E563C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87238" cy="6858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tx1">
                    <a:lumMod val="85000"/>
                    <a:lumOff val="15000"/>
                  </a:schemeClr>
                </a:solidFill>
                <a:latin typeface="方正清刻本悦宋简体" panose="02000000000000000000" charset="-122"/>
                <a:ea typeface="方正清刻本悦宋简体" panose="02000000000000000000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 algn="l">
              <a:buFont typeface="Arial" panose="020B0604020202090204" pitchFamily="34" charset="0"/>
            </a:pPr>
            <a:endParaRPr lang="zh-CN" altLang="en-US"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8200" y="1259840"/>
            <a:ext cx="10022840" cy="4917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2400">
                <a:latin typeface="楷体-简" panose="02010600040101010101" charset="-122"/>
                <a:ea typeface="楷体-简" panose="02010600040101010101" charset="-122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 fontAlgn="base"/>
            <a:r>
              <a:rPr lang="zh-CN" altLang="en-US" strike="noStrike" noProof="1" dirty="0"/>
              <a:t>     单击此处编辑母版文本样式</a:t>
            </a:r>
            <a:endParaRPr lang="zh-CN" altLang="en-US" strike="noStrike" noProof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3"/>
          </p:nvPr>
        </p:nvSpPr>
        <p:spPr>
          <a:xfrm>
            <a:off x="1082040" y="269875"/>
            <a:ext cx="6974840" cy="815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tx1">
                    <a:lumMod val="85000"/>
                    <a:lumOff val="15000"/>
                  </a:schemeClr>
                </a:solidFill>
                <a:latin typeface="方正清刻本悦宋简体" panose="02000000000000000000" charset="-122"/>
                <a:ea typeface="方正清刻本悦宋简体" panose="02000000000000000000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grpSp>
        <p:nvGrpSpPr>
          <p:cNvPr id="8" name="组合 7"/>
          <p:cNvGrpSpPr/>
          <p:nvPr userDrawn="1"/>
        </p:nvGrpSpPr>
        <p:grpSpPr>
          <a:xfrm rot="0">
            <a:off x="448945" y="269875"/>
            <a:ext cx="389255" cy="664210"/>
            <a:chOff x="321973" y="251081"/>
            <a:chExt cx="905327" cy="1269992"/>
          </a:xfrm>
        </p:grpSpPr>
        <p:sp>
          <p:nvSpPr>
            <p:cNvPr id="9" name="等腰三角形 8"/>
            <p:cNvSpPr/>
            <p:nvPr/>
          </p:nvSpPr>
          <p:spPr>
            <a:xfrm rot="5400000">
              <a:off x="249547" y="323507"/>
              <a:ext cx="1050180" cy="905327"/>
            </a:xfrm>
            <a:prstGeom prst="triangle">
              <a:avLst/>
            </a:prstGeom>
            <a:noFill/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427734" y="828161"/>
              <a:ext cx="744238" cy="641585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84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5" name="文本框 14"/>
          <p:cNvSpPr txBox="1"/>
          <p:nvPr userDrawn="1"/>
        </p:nvSpPr>
        <p:spPr>
          <a:xfrm>
            <a:off x="-6985" y="6518910"/>
            <a:ext cx="12200890" cy="39878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FFC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卡顿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退出重进                               </a:t>
            </a:r>
            <a:r>
              <a:rPr lang="zh-CN" altLang="en-US" sz="2000" b="1">
                <a:solidFill>
                  <a:srgbClr val="FFC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课堂上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不要背，</a:t>
            </a:r>
            <a:r>
              <a:rPr lang="zh-CN" altLang="en-US" sz="2000" b="1">
                <a:solidFill>
                  <a:srgbClr val="FFC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理解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即可                                     </a:t>
            </a:r>
            <a:r>
              <a:rPr lang="en-US" altLang="zh-CN" sz="2000" b="1">
                <a:solidFill>
                  <a:srgbClr val="FFC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120</a:t>
            </a:r>
            <a:r>
              <a:rPr lang="zh-CN" altLang="en-US" sz="2000" b="1">
                <a:solidFill>
                  <a:srgbClr val="FFC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分钟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显示出勤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6"/>
          <p:cNvGrpSpPr/>
          <p:nvPr userDrawn="1"/>
        </p:nvGrpSpPr>
        <p:grpSpPr>
          <a:xfrm>
            <a:off x="322263" y="250825"/>
            <a:ext cx="11355387" cy="6383338"/>
            <a:chOff x="321973" y="251081"/>
            <a:chExt cx="11355259" cy="6382295"/>
          </a:xfrm>
        </p:grpSpPr>
        <p:grpSp>
          <p:nvGrpSpPr>
            <p:cNvPr id="3075" name="组合 7"/>
            <p:cNvGrpSpPr/>
            <p:nvPr/>
          </p:nvGrpSpPr>
          <p:grpSpPr>
            <a:xfrm>
              <a:off x="321973" y="251081"/>
              <a:ext cx="719427" cy="1009212"/>
              <a:chOff x="321973" y="251081"/>
              <a:chExt cx="905327" cy="1269992"/>
            </a:xfrm>
          </p:grpSpPr>
          <p:sp>
            <p:nvSpPr>
              <p:cNvPr id="12" name="等腰三角形 11"/>
              <p:cNvSpPr/>
              <p:nvPr/>
            </p:nvSpPr>
            <p:spPr>
              <a:xfrm rot="5400000">
                <a:off x="249137" y="323916"/>
                <a:ext cx="1050623" cy="904952"/>
              </a:xfrm>
              <a:prstGeom prst="triangle">
                <a:avLst/>
              </a:prstGeom>
            </p:spPr>
            <p:txBody>
              <a:bodyPr vert="horz" lIns="91440" tIns="45720" rIns="91440" bIns="45720" rtlCol="0" anchor="t">
                <a:normAutofit fontScale="50000"/>
              </a:bodyPr>
              <a:lstStyle>
                <a:lvl1pPr marL="0" indent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buNone/>
                  <a:defRPr sz="3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方正清刻本悦宋简体" panose="02000000000000000000" charset="-122"/>
                    <a:ea typeface="方正清刻本悦宋简体" panose="02000000000000000000" charset="-122"/>
                  </a:defRPr>
                </a:lvl1pPr>
                <a:lvl2pPr marL="457200" indent="0">
                  <a:buNone/>
                  <a:defRPr/>
                </a:lvl2pPr>
                <a:lvl3pPr marL="914400" indent="0">
                  <a:buNone/>
                  <a:defRPr/>
                </a:lvl3pPr>
              </a:lstStyle>
              <a:p>
                <a:pPr lvl="0" algn="l">
                  <a:buFont typeface="Arial" panose="020B0604020202090204" pitchFamily="34" charset="0"/>
                </a:pPr>
                <a:endParaRPr lang="zh-CN" altLang="en-US" dirty="0">
                  <a:sym typeface="+mn-ea"/>
                </a:endParaRPr>
              </a:p>
            </p:txBody>
          </p:sp>
          <p:sp>
            <p:nvSpPr>
              <p:cNvPr id="13" name="等腰三角形 12"/>
              <p:cNvSpPr/>
              <p:nvPr/>
            </p:nvSpPr>
            <p:spPr>
              <a:xfrm rot="5400000">
                <a:off x="427907" y="828275"/>
                <a:ext cx="745023" cy="641258"/>
              </a:xfrm>
              <a:prstGeom prst="triangle">
                <a:avLst/>
              </a:prstGeom>
            </p:spPr>
            <p:txBody>
              <a:bodyPr vert="horz" lIns="91440" tIns="45720" rIns="91440" bIns="45720" rtlCol="0" anchor="t">
                <a:normAutofit fontScale="30000"/>
              </a:bodyPr>
              <a:lstStyle>
                <a:lvl1pPr marL="0" indent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buNone/>
                  <a:defRPr sz="3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方正清刻本悦宋简体" panose="02000000000000000000" charset="-122"/>
                    <a:ea typeface="方正清刻本悦宋简体" panose="02000000000000000000" charset="-122"/>
                  </a:defRPr>
                </a:lvl1pPr>
                <a:lvl2pPr marL="457200" indent="0">
                  <a:buNone/>
                  <a:defRPr/>
                </a:lvl2pPr>
                <a:lvl3pPr marL="914400" indent="0">
                  <a:buNone/>
                  <a:defRPr/>
                </a:lvl3pPr>
              </a:lstStyle>
              <a:p>
                <a:pPr lvl="0" algn="l">
                  <a:buFont typeface="Arial" panose="020B0604020202090204" pitchFamily="34" charset="0"/>
                </a:pPr>
                <a:endParaRPr lang="zh-CN" altLang="en-US" dirty="0">
                  <a:sym typeface="+mn-ea"/>
                </a:endParaRPr>
              </a:p>
            </p:txBody>
          </p:sp>
        </p:grpSp>
        <p:grpSp>
          <p:nvGrpSpPr>
            <p:cNvPr id="3078" name="组合 8"/>
            <p:cNvGrpSpPr/>
            <p:nvPr/>
          </p:nvGrpSpPr>
          <p:grpSpPr>
            <a:xfrm>
              <a:off x="10860091" y="5452783"/>
              <a:ext cx="817141" cy="1180593"/>
              <a:chOff x="10860091" y="5452783"/>
              <a:chExt cx="817141" cy="1180593"/>
            </a:xfrm>
          </p:grpSpPr>
          <p:sp>
            <p:nvSpPr>
              <p:cNvPr id="10" name="等腰三角形 9"/>
              <p:cNvSpPr/>
              <p:nvPr/>
            </p:nvSpPr>
            <p:spPr>
              <a:xfrm rot="5400000">
                <a:off x="10804178" y="5507969"/>
                <a:ext cx="804730" cy="693729"/>
              </a:xfrm>
              <a:prstGeom prst="triangle">
                <a:avLst/>
              </a:prstGeom>
            </p:spPr>
            <p:txBody>
              <a:bodyPr vert="horz" lIns="91440" tIns="45720" rIns="91440" bIns="45720" rtlCol="0" anchor="t">
                <a:normAutofit fontScale="50000"/>
              </a:bodyPr>
              <a:lstStyle>
                <a:lvl1pPr marL="0" indent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buNone/>
                  <a:defRPr sz="3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方正清刻本悦宋简体" panose="02000000000000000000" charset="-122"/>
                    <a:ea typeface="方正清刻本悦宋简体" panose="02000000000000000000" charset="-122"/>
                  </a:defRPr>
                </a:lvl1pPr>
                <a:lvl2pPr marL="457200" indent="0">
                  <a:buNone/>
                  <a:defRPr/>
                </a:lvl2pPr>
                <a:lvl3pPr marL="914400" indent="0">
                  <a:buNone/>
                  <a:defRPr/>
                </a:lvl3pPr>
              </a:lstStyle>
              <a:p>
                <a:pPr lvl="0" algn="l">
                  <a:buFont typeface="Arial" panose="020B0604020202090204" pitchFamily="34" charset="0"/>
                </a:pPr>
                <a:endParaRPr lang="zh-CN" altLang="en-US" dirty="0">
                  <a:sym typeface="+mn-ea"/>
                </a:endParaRPr>
              </a:p>
            </p:txBody>
          </p:sp>
          <p:sp>
            <p:nvSpPr>
              <p:cNvPr id="11" name="等腰三角形 10"/>
              <p:cNvSpPr/>
              <p:nvPr/>
            </p:nvSpPr>
            <p:spPr>
              <a:xfrm rot="16200000" flipH="1">
                <a:off x="11169278" y="6125422"/>
                <a:ext cx="546011" cy="469895"/>
              </a:xfrm>
              <a:prstGeom prst="triangle">
                <a:avLst/>
              </a:prstGeom>
            </p:spPr>
            <p:txBody>
              <a:bodyPr vert="horz" lIns="91440" tIns="45720" rIns="91440" bIns="45720" rtlCol="0" anchor="t">
                <a:normAutofit fontScale="25000"/>
              </a:bodyPr>
              <a:lstStyle>
                <a:lvl1pPr marL="0" indent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buNone/>
                  <a:defRPr sz="3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方正清刻本悦宋简体" panose="02000000000000000000" charset="-122"/>
                    <a:ea typeface="方正清刻本悦宋简体" panose="02000000000000000000" charset="-122"/>
                  </a:defRPr>
                </a:lvl1pPr>
                <a:lvl2pPr marL="457200" indent="0">
                  <a:buNone/>
                  <a:defRPr/>
                </a:lvl2pPr>
                <a:lvl3pPr marL="914400" indent="0">
                  <a:buNone/>
                  <a:defRPr/>
                </a:lvl3pPr>
              </a:lstStyle>
              <a:p>
                <a:pPr lvl="0" algn="l">
                  <a:buFont typeface="Arial" panose="020B0604020202090204" pitchFamily="34" charset="0"/>
                </a:pPr>
                <a:endParaRPr lang="zh-CN" altLang="en-US" dirty="0">
                  <a:sym typeface="+mn-ea"/>
                </a:endParaRPr>
              </a:p>
            </p:txBody>
          </p:sp>
        </p:grpSp>
      </p:grpSp>
      <p:sp>
        <p:nvSpPr>
          <p:cNvPr id="14" name="矩形 13"/>
          <p:cNvSpPr/>
          <p:nvPr userDrawn="1"/>
        </p:nvSpPr>
        <p:spPr>
          <a:xfrm>
            <a:off x="1588" y="0"/>
            <a:ext cx="12188825" cy="6858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tx1">
                    <a:lumMod val="85000"/>
                    <a:lumOff val="15000"/>
                  </a:schemeClr>
                </a:solidFill>
                <a:latin typeface="方正清刻本悦宋简体" panose="02000000000000000000" charset="-122"/>
                <a:ea typeface="方正清刻本悦宋简体" panose="02000000000000000000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 algn="l">
              <a:buFont typeface="Arial" panose="020B0604020202090204" pitchFamily="34" charset="0"/>
            </a:pPr>
            <a:endParaRPr lang="zh-CN" altLang="en-US"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8200" y="1259840"/>
            <a:ext cx="10022840" cy="4917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lvl="0" indent="0" algn="l" rtl="0" eaLnBrk="1" fontAlgn="base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latin typeface="楷体-简" panose="02010600040101010101" charset="-122"/>
                <a:ea typeface="楷体-简" panose="02010600040101010101" charset="-122"/>
                <a:cs typeface="+mn-cs"/>
                <a:sym typeface="+mn-ea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>
                <a:sym typeface="+mn-ea"/>
              </a:rPr>
              <a:t>编辑母版文本样式</a:t>
            </a:r>
            <a:endParaRPr>
              <a:sym typeface="+mn-ea"/>
            </a:endParaRPr>
          </a:p>
        </p:txBody>
      </p:sp>
      <p:sp>
        <p:nvSpPr>
          <p:cNvPr id="16" name="文本占位符 15"/>
          <p:cNvSpPr>
            <a:spLocks noGrp="1"/>
          </p:cNvSpPr>
          <p:nvPr>
            <p:ph type="body" idx="13"/>
          </p:nvPr>
        </p:nvSpPr>
        <p:spPr>
          <a:xfrm>
            <a:off x="1082040" y="269875"/>
            <a:ext cx="6974840" cy="815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lvl="0" indent="0" algn="l" rtl="0" eaLnBrk="1" fontAlgn="auto" latinLnBrk="0" hangingPunct="1">
              <a:lnSpc>
                <a:spcPct val="100000"/>
              </a:lnSpc>
              <a:spcBef>
                <a:spcPts val="0"/>
              </a:spcBef>
              <a:buFont typeface="Arial" panose="020B0604020202090204" pitchFamily="34" charset="0"/>
              <a:buNone/>
              <a:defRPr kumimoji="0" lang="zh-CN" altLang="en-US" sz="32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+mn-cs"/>
                <a:sym typeface="+mn-ea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grpSp>
        <p:nvGrpSpPr>
          <p:cNvPr id="8" name="组合 7"/>
          <p:cNvGrpSpPr/>
          <p:nvPr userDrawn="1"/>
        </p:nvGrpSpPr>
        <p:grpSpPr>
          <a:xfrm rot="0">
            <a:off x="448945" y="269875"/>
            <a:ext cx="389255" cy="664210"/>
            <a:chOff x="321973" y="251081"/>
            <a:chExt cx="905327" cy="1269992"/>
          </a:xfrm>
        </p:grpSpPr>
        <p:sp>
          <p:nvSpPr>
            <p:cNvPr id="9" name="等腰三角形 8"/>
            <p:cNvSpPr/>
            <p:nvPr/>
          </p:nvSpPr>
          <p:spPr>
            <a:xfrm rot="5400000">
              <a:off x="249547" y="323507"/>
              <a:ext cx="1050180" cy="905327"/>
            </a:xfrm>
            <a:prstGeom prst="triangle">
              <a:avLst/>
            </a:prstGeom>
            <a:noFill/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 rot="5400000">
              <a:off x="427734" y="828161"/>
              <a:ext cx="744238" cy="641585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84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9" name="文本框 18"/>
          <p:cNvSpPr txBox="1"/>
          <p:nvPr userDrawn="1"/>
        </p:nvSpPr>
        <p:spPr>
          <a:xfrm>
            <a:off x="-6985" y="6518910"/>
            <a:ext cx="12200890" cy="39878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FFC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卡顿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退出重进                               </a:t>
            </a:r>
            <a:r>
              <a:rPr lang="zh-CN" altLang="en-US" sz="2000" b="1">
                <a:solidFill>
                  <a:srgbClr val="FFC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课堂上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不要背，</a:t>
            </a:r>
            <a:r>
              <a:rPr lang="zh-CN" altLang="en-US" sz="2000" b="1">
                <a:solidFill>
                  <a:srgbClr val="FFC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理解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即可                                     </a:t>
            </a:r>
            <a:r>
              <a:rPr lang="en-US" altLang="zh-CN" sz="2000" b="1">
                <a:solidFill>
                  <a:srgbClr val="FFC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120</a:t>
            </a:r>
            <a:r>
              <a:rPr lang="zh-CN" altLang="en-US" sz="2000" b="1">
                <a:solidFill>
                  <a:srgbClr val="FFC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分钟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显示出勤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588" y="0"/>
            <a:ext cx="12188825" cy="6858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tx1">
                    <a:lumMod val="85000"/>
                    <a:lumOff val="15000"/>
                  </a:schemeClr>
                </a:solidFill>
                <a:latin typeface="方正清刻本悦宋简体" panose="02000000000000000000" charset="-122"/>
                <a:ea typeface="方正清刻本悦宋简体" panose="02000000000000000000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 algn="l">
              <a:buFont typeface="Arial" panose="020B0604020202090204" pitchFamily="34" charset="0"/>
            </a:pPr>
            <a:endParaRPr lang="zh-CN" altLang="en-US"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259840"/>
            <a:ext cx="10022840" cy="4917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lvl="0" indent="0" algn="l" rtl="0" eaLnBrk="1" fontAlgn="base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latin typeface="楷体-简" panose="02010600040101010101" charset="-122"/>
                <a:ea typeface="楷体-简" panose="02010600040101010101" charset="-122"/>
                <a:cs typeface="+mn-cs"/>
                <a:sym typeface="+mn-ea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13"/>
          </p:nvPr>
        </p:nvSpPr>
        <p:spPr>
          <a:xfrm>
            <a:off x="1082040" y="269875"/>
            <a:ext cx="6974840" cy="815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lvl="0" indent="0" algn="l" rtl="0" eaLnBrk="1" fontAlgn="auto" latinLnBrk="0" hangingPunct="1">
              <a:lnSpc>
                <a:spcPct val="100000"/>
              </a:lnSpc>
              <a:spcBef>
                <a:spcPts val="0"/>
              </a:spcBef>
              <a:buFont typeface="Arial" panose="020B0604020202090204" pitchFamily="34" charset="0"/>
              <a:buNone/>
              <a:defRPr kumimoji="0" lang="zh-CN" altLang="en-US" sz="32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+mn-cs"/>
                <a:sym typeface="+mn-ea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grpSp>
        <p:nvGrpSpPr>
          <p:cNvPr id="8" name="组合 7"/>
          <p:cNvGrpSpPr/>
          <p:nvPr userDrawn="1"/>
        </p:nvGrpSpPr>
        <p:grpSpPr>
          <a:xfrm rot="0">
            <a:off x="448945" y="269875"/>
            <a:ext cx="389255" cy="664210"/>
            <a:chOff x="321973" y="251081"/>
            <a:chExt cx="905327" cy="1269992"/>
          </a:xfrm>
        </p:grpSpPr>
        <p:sp>
          <p:nvSpPr>
            <p:cNvPr id="9" name="等腰三角形 8"/>
            <p:cNvSpPr/>
            <p:nvPr/>
          </p:nvSpPr>
          <p:spPr>
            <a:xfrm rot="5400000">
              <a:off x="249547" y="323507"/>
              <a:ext cx="1050180" cy="905327"/>
            </a:xfrm>
            <a:prstGeom prst="triangle">
              <a:avLst/>
            </a:prstGeom>
            <a:noFill/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427734" y="828161"/>
              <a:ext cx="744238" cy="641585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84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5" name="文本框 14"/>
          <p:cNvSpPr txBox="1"/>
          <p:nvPr userDrawn="1"/>
        </p:nvSpPr>
        <p:spPr>
          <a:xfrm>
            <a:off x="-6985" y="6518910"/>
            <a:ext cx="12200890" cy="39878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FFC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卡顿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退出重进                               </a:t>
            </a:r>
            <a:r>
              <a:rPr lang="zh-CN" altLang="en-US" sz="2000" b="1">
                <a:solidFill>
                  <a:srgbClr val="FFC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课堂上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不要背，</a:t>
            </a:r>
            <a:r>
              <a:rPr lang="zh-CN" altLang="en-US" sz="2000" b="1">
                <a:solidFill>
                  <a:srgbClr val="FFC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理解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即可                                     </a:t>
            </a:r>
            <a:r>
              <a:rPr lang="en-US" altLang="zh-CN" sz="2000" b="1">
                <a:solidFill>
                  <a:srgbClr val="FFC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120</a:t>
            </a:r>
            <a:r>
              <a:rPr lang="zh-CN" altLang="en-US" sz="2000" b="1">
                <a:solidFill>
                  <a:srgbClr val="FFC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分钟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显示出勤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4" name="组合 6"/>
          <p:cNvGrpSpPr/>
          <p:nvPr userDrawn="1"/>
        </p:nvGrpSpPr>
        <p:grpSpPr>
          <a:xfrm>
            <a:off x="322263" y="250825"/>
            <a:ext cx="11355387" cy="6383338"/>
            <a:chOff x="321973" y="251081"/>
            <a:chExt cx="11355259" cy="6382295"/>
          </a:xfrm>
        </p:grpSpPr>
        <p:grpSp>
          <p:nvGrpSpPr>
            <p:cNvPr id="3085" name="组合 7"/>
            <p:cNvGrpSpPr/>
            <p:nvPr/>
          </p:nvGrpSpPr>
          <p:grpSpPr>
            <a:xfrm>
              <a:off x="321973" y="251081"/>
              <a:ext cx="719427" cy="1009212"/>
              <a:chOff x="321973" y="251081"/>
              <a:chExt cx="905327" cy="1269992"/>
            </a:xfrm>
          </p:grpSpPr>
          <p:sp>
            <p:nvSpPr>
              <p:cNvPr id="21" name="等腰三角形 20"/>
              <p:cNvSpPr/>
              <p:nvPr/>
            </p:nvSpPr>
            <p:spPr>
              <a:xfrm rot="5400000">
                <a:off x="249135" y="323914"/>
                <a:ext cx="1050623" cy="904952"/>
              </a:xfrm>
              <a:prstGeom prst="triangl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等腰三角形 21"/>
              <p:cNvSpPr/>
              <p:nvPr/>
            </p:nvSpPr>
            <p:spPr>
              <a:xfrm rot="5400000">
                <a:off x="427905" y="828273"/>
                <a:ext cx="745023" cy="641258"/>
              </a:xfrm>
              <a:prstGeom prst="triangle">
                <a:avLst/>
              </a:prstGeom>
              <a:solidFill>
                <a:srgbClr val="CB061F"/>
              </a:solidFill>
              <a:ln w="984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3088" name="组合 8"/>
            <p:cNvGrpSpPr/>
            <p:nvPr/>
          </p:nvGrpSpPr>
          <p:grpSpPr>
            <a:xfrm>
              <a:off x="10860091" y="5452783"/>
              <a:ext cx="817141" cy="1180593"/>
              <a:chOff x="10860091" y="5452783"/>
              <a:chExt cx="817141" cy="1180593"/>
            </a:xfrm>
          </p:grpSpPr>
          <p:sp>
            <p:nvSpPr>
              <p:cNvPr id="19" name="等腰三角形 18"/>
              <p:cNvSpPr/>
              <p:nvPr/>
            </p:nvSpPr>
            <p:spPr>
              <a:xfrm rot="5400000">
                <a:off x="10804176" y="5507967"/>
                <a:ext cx="804730" cy="693729"/>
              </a:xfrm>
              <a:prstGeom prst="triangle">
                <a:avLst/>
              </a:prstGeom>
              <a:noFill/>
              <a:ln w="28575">
                <a:solidFill>
                  <a:srgbClr val="CB061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 rot="16200000" flipH="1">
                <a:off x="11169276" y="6125420"/>
                <a:ext cx="546011" cy="469895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 w="984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23" name="矩形 22"/>
          <p:cNvSpPr/>
          <p:nvPr/>
        </p:nvSpPr>
        <p:spPr>
          <a:xfrm>
            <a:off x="1588" y="0"/>
            <a:ext cx="12188825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等腰三角形 23"/>
          <p:cNvSpPr/>
          <p:nvPr/>
        </p:nvSpPr>
        <p:spPr>
          <a:xfrm rot="5400000">
            <a:off x="391319" y="435769"/>
            <a:ext cx="835025" cy="719138"/>
          </a:xfrm>
          <a:prstGeom prst="triangl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等腰三角形 24"/>
          <p:cNvSpPr/>
          <p:nvPr/>
        </p:nvSpPr>
        <p:spPr>
          <a:xfrm rot="5400000">
            <a:off x="532606" y="835819"/>
            <a:ext cx="592138" cy="511175"/>
          </a:xfrm>
          <a:prstGeom prst="triangle">
            <a:avLst/>
          </a:prstGeom>
          <a:solidFill>
            <a:srgbClr val="CB061F"/>
          </a:solidFill>
          <a:ln w="984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等腰三角形 25"/>
          <p:cNvSpPr/>
          <p:nvPr/>
        </p:nvSpPr>
        <p:spPr>
          <a:xfrm rot="5400000">
            <a:off x="10931525" y="5635625"/>
            <a:ext cx="804863" cy="693738"/>
          </a:xfrm>
          <a:prstGeom prst="triangle">
            <a:avLst/>
          </a:prstGeom>
          <a:noFill/>
          <a:ln w="28575">
            <a:solidFill>
              <a:srgbClr val="CB06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等腰三角形 26"/>
          <p:cNvSpPr/>
          <p:nvPr/>
        </p:nvSpPr>
        <p:spPr>
          <a:xfrm rot="16200000" flipH="1">
            <a:off x="11295856" y="6252369"/>
            <a:ext cx="546100" cy="471488"/>
          </a:xfrm>
          <a:prstGeom prst="triangle">
            <a:avLst/>
          </a:prstGeom>
          <a:solidFill>
            <a:schemeClr val="bg1">
              <a:lumMod val="75000"/>
            </a:schemeClr>
          </a:solidFill>
          <a:ln w="984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8200" y="1259840"/>
            <a:ext cx="10022840" cy="4917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/>
            </a:lvl1pPr>
          </a:lstStyle>
          <a:p>
            <a:pPr lvl="0" fontAlgn="base"/>
            <a:r>
              <a:rPr lang="zh-CN" altLang="en-US" strike="noStrike" noProof="1"/>
              <a:t>编辑母版文本样式</a:t>
            </a:r>
            <a:endParaRPr lang="zh-CN" altLang="en-US" strike="noStrike" noProof="1"/>
          </a:p>
        </p:txBody>
      </p:sp>
      <p:sp>
        <p:nvSpPr>
          <p:cNvPr id="16" name="文本占位符 15"/>
          <p:cNvSpPr>
            <a:spLocks noGrp="1"/>
          </p:cNvSpPr>
          <p:nvPr>
            <p:ph type="body" idx="13"/>
          </p:nvPr>
        </p:nvSpPr>
        <p:spPr>
          <a:xfrm>
            <a:off x="1082040" y="269875"/>
            <a:ext cx="6974840" cy="815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rgbClr val="CB061F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A48C9FF-298D-4759-ADA3-53E9653A9B0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anose="020B0604030504040204" pitchFamily="34" charset="0"/>
          <a:ea typeface="微软雅黑" panose="020B0503020204020204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anose="020B0604030504040204" pitchFamily="34" charset="0"/>
          <a:ea typeface="微软雅黑" panose="020B0503020204020204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anose="020B0604030504040204" pitchFamily="34" charset="0"/>
          <a:ea typeface="微软雅黑" panose="020B0503020204020204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anose="020B060403050404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anose="020B060403050404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anose="020B060403050404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anose="020B060403050404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anose="020B060403050404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image" Target="../media/image1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1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1" Type="http://schemas.openxmlformats.org/officeDocument/2006/relationships/image" Target="../media/image1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1" Type="http://schemas.openxmlformats.org/officeDocument/2006/relationships/image" Target="../media/image14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1" Type="http://schemas.openxmlformats.org/officeDocument/2006/relationships/slideLayout" Target="../slideLayouts/slideLayout1.xml"/><Relationship Id="rId20" Type="http://schemas.openxmlformats.org/officeDocument/2006/relationships/image" Target="../media/image25.png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71.xml.rels><?xml version="1.0" encoding="UTF-8" standalone="yes"?>
<Relationships xmlns="http://schemas.openxmlformats.org/package/2006/relationships"><Relationship Id="rId9" Type="http://schemas.openxmlformats.org/officeDocument/2006/relationships/tags" Target="../tags/tag28.xml"/><Relationship Id="rId8" Type="http://schemas.openxmlformats.org/officeDocument/2006/relationships/tags" Target="../tags/tag27.xml"/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1" Type="http://schemas.openxmlformats.org/officeDocument/2006/relationships/slideLayout" Target="../slideLayouts/slideLayout1.xml"/><Relationship Id="rId20" Type="http://schemas.openxmlformats.org/officeDocument/2006/relationships/image" Target="../media/image25.png"/><Relationship Id="rId2" Type="http://schemas.openxmlformats.org/officeDocument/2006/relationships/tags" Target="../tags/tag21.xml"/><Relationship Id="rId19" Type="http://schemas.openxmlformats.org/officeDocument/2006/relationships/tags" Target="../tags/tag38.xml"/><Relationship Id="rId18" Type="http://schemas.openxmlformats.org/officeDocument/2006/relationships/tags" Target="../tags/tag37.xml"/><Relationship Id="rId17" Type="http://schemas.openxmlformats.org/officeDocument/2006/relationships/tags" Target="../tags/tag36.xml"/><Relationship Id="rId16" Type="http://schemas.openxmlformats.org/officeDocument/2006/relationships/tags" Target="../tags/tag35.xml"/><Relationship Id="rId15" Type="http://schemas.openxmlformats.org/officeDocument/2006/relationships/tags" Target="../tags/tag34.xml"/><Relationship Id="rId14" Type="http://schemas.openxmlformats.org/officeDocument/2006/relationships/tags" Target="../tags/tag33.xml"/><Relationship Id="rId13" Type="http://schemas.openxmlformats.org/officeDocument/2006/relationships/tags" Target="../tags/tag32.xml"/><Relationship Id="rId12" Type="http://schemas.openxmlformats.org/officeDocument/2006/relationships/tags" Target="../tags/tag31.xml"/><Relationship Id="rId11" Type="http://schemas.openxmlformats.org/officeDocument/2006/relationships/tags" Target="../tags/tag30.xml"/><Relationship Id="rId10" Type="http://schemas.openxmlformats.org/officeDocument/2006/relationships/tags" Target="../tags/tag29.xml"/><Relationship Id="rId1" Type="http://schemas.openxmlformats.org/officeDocument/2006/relationships/tags" Target="../tags/tag20.xml"/></Relationships>
</file>

<file path=ppt/slides/_rels/slide72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1" Type="http://schemas.openxmlformats.org/officeDocument/2006/relationships/slideLayout" Target="../slideLayouts/slideLayout1.xml"/><Relationship Id="rId20" Type="http://schemas.openxmlformats.org/officeDocument/2006/relationships/image" Target="../media/image25.png"/><Relationship Id="rId2" Type="http://schemas.openxmlformats.org/officeDocument/2006/relationships/tags" Target="../tags/tag40.xml"/><Relationship Id="rId19" Type="http://schemas.openxmlformats.org/officeDocument/2006/relationships/tags" Target="../tags/tag57.xml"/><Relationship Id="rId18" Type="http://schemas.openxmlformats.org/officeDocument/2006/relationships/tags" Target="../tags/tag56.xml"/><Relationship Id="rId17" Type="http://schemas.openxmlformats.org/officeDocument/2006/relationships/tags" Target="../tags/tag55.xml"/><Relationship Id="rId16" Type="http://schemas.openxmlformats.org/officeDocument/2006/relationships/tags" Target="../tags/tag54.xml"/><Relationship Id="rId15" Type="http://schemas.openxmlformats.org/officeDocument/2006/relationships/tags" Target="../tags/tag53.xml"/><Relationship Id="rId14" Type="http://schemas.openxmlformats.org/officeDocument/2006/relationships/tags" Target="../tags/tag52.xml"/><Relationship Id="rId13" Type="http://schemas.openxmlformats.org/officeDocument/2006/relationships/tags" Target="../tags/tag51.xml"/><Relationship Id="rId12" Type="http://schemas.openxmlformats.org/officeDocument/2006/relationships/tags" Target="../tags/tag50.xml"/><Relationship Id="rId11" Type="http://schemas.openxmlformats.org/officeDocument/2006/relationships/tags" Target="../tags/tag49.xml"/><Relationship Id="rId10" Type="http://schemas.openxmlformats.org/officeDocument/2006/relationships/tags" Target="../tags/tag48.xml"/><Relationship Id="rId1" Type="http://schemas.openxmlformats.org/officeDocument/2006/relationships/tags" Target="../tags/tag39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6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6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5400000">
            <a:off x="633350" y="1721364"/>
            <a:ext cx="4324228" cy="3727783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 w="984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5400000">
            <a:off x="3830278" y="4186774"/>
            <a:ext cx="951499" cy="820258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84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5400000">
            <a:off x="10601821" y="5393972"/>
            <a:ext cx="804589" cy="693611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"/>
          <a:srcRect l="15222" t="2705" r="13757"/>
          <a:stretch>
            <a:fillRect/>
          </a:stretch>
        </p:blipFill>
        <p:spPr>
          <a:xfrm>
            <a:off x="723900" y="2532380"/>
            <a:ext cx="3211195" cy="2892425"/>
          </a:xfrm>
          <a:custGeom>
            <a:avLst/>
            <a:gdLst>
              <a:gd name="connsiteX0" fmla="*/ 0 w 3820112"/>
              <a:gd name="connsiteY0" fmla="*/ 0 h 3441291"/>
              <a:gd name="connsiteX1" fmla="*/ 3820112 w 3820112"/>
              <a:gd name="connsiteY1" fmla="*/ 350451 h 3441291"/>
              <a:gd name="connsiteX2" fmla="*/ 1654750 w 3820112"/>
              <a:gd name="connsiteY2" fmla="*/ 3441291 h 3441291"/>
              <a:gd name="connsiteX3" fmla="*/ 1595364 w 3820112"/>
              <a:gd name="connsiteY3" fmla="*/ 3441291 h 3441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20112" h="3441291">
                <a:moveTo>
                  <a:pt x="0" y="0"/>
                </a:moveTo>
                <a:lnTo>
                  <a:pt x="3820112" y="350451"/>
                </a:lnTo>
                <a:lnTo>
                  <a:pt x="1654750" y="3441291"/>
                </a:lnTo>
                <a:lnTo>
                  <a:pt x="1595364" y="3441291"/>
                </a:lnTo>
                <a:close/>
              </a:path>
            </a:pathLst>
          </a:custGeom>
        </p:spPr>
      </p:pic>
      <p:sp>
        <p:nvSpPr>
          <p:cNvPr id="11" name="TextBox 20"/>
          <p:cNvSpPr txBox="1"/>
          <p:nvPr/>
        </p:nvSpPr>
        <p:spPr>
          <a:xfrm>
            <a:off x="6822738" y="2948267"/>
            <a:ext cx="3201670" cy="808355"/>
          </a:xfrm>
          <a:prstGeom prst="rect">
            <a:avLst/>
          </a:prstGeom>
          <a:noFill/>
        </p:spPr>
        <p:txBody>
          <a:bodyPr wrap="none" lIns="70907" tIns="35454" rIns="70907" bIns="35454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方正清刻本悦宋简体" panose="02000000000000000000" charset="-122"/>
                <a:ea typeface="方正清刻本悦宋简体" panose="02000000000000000000" charset="-122"/>
              </a:rPr>
              <a:t>组织行为学</a:t>
            </a:r>
            <a:endParaRPr lang="zh-CN" altLang="en-US" sz="4800" b="1" dirty="0">
              <a:solidFill>
                <a:schemeClr val="tx1">
                  <a:lumMod val="85000"/>
                  <a:lumOff val="15000"/>
                </a:schemeClr>
              </a:solidFill>
              <a:latin typeface="方正清刻本悦宋简体" panose="02000000000000000000" charset="-122"/>
              <a:ea typeface="方正清刻本悦宋简体" panose="02000000000000000000" charset="-122"/>
            </a:endParaRPr>
          </a:p>
        </p:txBody>
      </p:sp>
      <p:sp>
        <p:nvSpPr>
          <p:cNvPr id="12" name="TextBox 20"/>
          <p:cNvSpPr txBox="1"/>
          <p:nvPr/>
        </p:nvSpPr>
        <p:spPr>
          <a:xfrm>
            <a:off x="6443122" y="3836001"/>
            <a:ext cx="3960440" cy="285115"/>
          </a:xfrm>
          <a:prstGeom prst="rect">
            <a:avLst/>
          </a:prstGeom>
          <a:noFill/>
        </p:spPr>
        <p:txBody>
          <a:bodyPr wrap="square" lIns="70907" tIns="35454" rIns="70907" bIns="35454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方正兰亭准黑_GBK" pitchFamily="2" charset="-122"/>
              </a:rPr>
              <a:t>心理支配行为，行为反衬心理，组行你行不行。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  <a:ea typeface="方正兰亭准黑_GBK" pitchFamily="2" charset="-122"/>
            </a:endParaRPr>
          </a:p>
        </p:txBody>
      </p:sp>
      <p:sp>
        <p:nvSpPr>
          <p:cNvPr id="13" name="TextBox 20"/>
          <p:cNvSpPr txBox="1"/>
          <p:nvPr/>
        </p:nvSpPr>
        <p:spPr>
          <a:xfrm>
            <a:off x="7816215" y="4423410"/>
            <a:ext cx="2093595" cy="3467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70907" tIns="35454" rIns="70907" bIns="35454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准黑_GBK" pitchFamily="2" charset="-122"/>
                <a:ea typeface="方正兰亭准黑_GBK" pitchFamily="2" charset="-122"/>
              </a:rPr>
              <a:t>老师：  王利霞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方正兰亭准黑_GBK" pitchFamily="2" charset="-122"/>
              <a:ea typeface="方正兰亭准黑_GBK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892175" y="1231900"/>
            <a:ext cx="10515600" cy="5343525"/>
          </a:xfrm>
        </p:spPr>
        <p:txBody>
          <a:bodyPr/>
          <a:p>
            <a:pPr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/>
              <a:t>信息发出者有意操纵信息的行为称为（ ）</a:t>
            </a:r>
            <a:endParaRPr lang="zh-CN" altLang="en-US" sz="2000"/>
          </a:p>
          <a:p>
            <a:pPr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/>
              <a:t>A:编码</a:t>
            </a:r>
            <a:endParaRPr lang="zh-CN" altLang="en-US" sz="2000"/>
          </a:p>
          <a:p>
            <a:pPr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/>
              <a:t>B:过滤</a:t>
            </a:r>
            <a:endParaRPr lang="zh-CN" altLang="en-US" sz="2000"/>
          </a:p>
          <a:p>
            <a:pPr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/>
              <a:t>C:译码</a:t>
            </a:r>
            <a:endParaRPr lang="zh-CN" altLang="en-US" sz="2000"/>
          </a:p>
          <a:p>
            <a:pPr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/>
              <a:t>D:通道</a:t>
            </a:r>
            <a:endParaRPr lang="zh-CN" altLang="en-US" sz="2000"/>
          </a:p>
          <a:p>
            <a:pPr algn="l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 bwMode="auto">
          <a:xfrm>
            <a:off x="892175" y="377825"/>
            <a:ext cx="10972800" cy="854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lvl="0" algn="l" defTabSz="914400">
              <a:buClrTx/>
              <a:buSzTx/>
              <a:buFontTx/>
              <a:defRPr/>
            </a:pPr>
            <a:r>
              <a:rPr lang="en-US" altLang="zh-CN" sz="3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cs typeface="+mn-cs"/>
                <a:sym typeface="+mn-ea"/>
              </a:rPr>
              <a:t>真题再现</a:t>
            </a:r>
            <a:endParaRPr lang="en-US" altLang="zh-CN" sz="320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方正清刻本悦宋简体" panose="02000000000000000000" charset="-122"/>
              <a:ea typeface="方正清刻本悦宋简体" panose="02000000000000000000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892175" y="1231900"/>
            <a:ext cx="10515600" cy="5343525"/>
          </a:xfrm>
        </p:spPr>
        <p:txBody>
          <a:bodyPr/>
          <a:p>
            <a:pPr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/>
              <a:t>信息发出者有意操纵信息的行为称为（ ）</a:t>
            </a:r>
            <a:endParaRPr lang="zh-CN" altLang="en-US" sz="2000"/>
          </a:p>
          <a:p>
            <a:pPr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/>
              <a:t>A:编码</a:t>
            </a:r>
            <a:endParaRPr lang="zh-CN" altLang="en-US" sz="2000"/>
          </a:p>
          <a:p>
            <a:pPr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/>
              <a:t>B:过滤</a:t>
            </a:r>
            <a:endParaRPr lang="zh-CN" altLang="en-US" sz="2000"/>
          </a:p>
          <a:p>
            <a:pPr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/>
              <a:t>C:译码</a:t>
            </a:r>
            <a:endParaRPr lang="zh-CN" altLang="en-US" sz="2000"/>
          </a:p>
          <a:p>
            <a:pPr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/>
              <a:t>D:通道</a:t>
            </a:r>
            <a:endParaRPr lang="zh-CN" altLang="en-US" sz="2000"/>
          </a:p>
          <a:p>
            <a:pPr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/>
              <a:t>答案：B</a:t>
            </a:r>
            <a:endParaRPr lang="zh-CN" altLang="en-US" sz="2000"/>
          </a:p>
          <a:p>
            <a:pPr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/>
              <a:t>解析：信息发出者有意操纵信息的行为称为过滤，以便使信息变得对接受者更为有效。</a:t>
            </a:r>
            <a:endParaRPr lang="zh-CN" altLang="en-US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 bwMode="auto">
          <a:xfrm>
            <a:off x="892175" y="377825"/>
            <a:ext cx="10972800" cy="854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lvl="0" algn="l" defTabSz="914400">
              <a:buClrTx/>
              <a:buSzTx/>
              <a:buFontTx/>
              <a:defRPr/>
            </a:pPr>
            <a:r>
              <a:rPr lang="en-US" altLang="zh-CN" sz="3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cs typeface="+mn-cs"/>
                <a:sym typeface="+mn-ea"/>
              </a:rPr>
              <a:t>真题再现</a:t>
            </a:r>
            <a:endParaRPr lang="en-US" altLang="zh-CN" sz="320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方正清刻本悦宋简体" panose="02000000000000000000" charset="-122"/>
              <a:ea typeface="方正清刻本悦宋简体" panose="02000000000000000000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 bwMode="auto">
          <a:xfrm>
            <a:off x="892175" y="387985"/>
            <a:ext cx="10972800" cy="854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lvl="0" algn="l" defTabSz="914400">
              <a:buClrTx/>
              <a:buSzTx/>
              <a:buFontTx/>
              <a:defRPr/>
            </a:pPr>
            <a:r>
              <a:rPr lang="en-US" altLang="zh-CN" sz="3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cs typeface="+mn-cs"/>
                <a:sym typeface="+mn-ea"/>
              </a:rPr>
              <a:t>4.2.2 有效沟通</a:t>
            </a:r>
            <a:br>
              <a:rPr lang="en-US" altLang="zh-CN" sz="3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cs typeface="+mn-cs"/>
                <a:sym typeface="+mn-ea"/>
              </a:rPr>
            </a:br>
            <a:endParaRPr lang="en-US" altLang="zh-CN" sz="320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方正清刻本悦宋简体" panose="02000000000000000000" charset="-122"/>
              <a:ea typeface="方正清刻本悦宋简体" panose="02000000000000000000" charset="-122"/>
              <a:cs typeface="+mn-cs"/>
              <a:sym typeface="+mn-ea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86765" y="3151505"/>
            <a:ext cx="4548505" cy="1591310"/>
            <a:chOff x="4119" y="4099"/>
            <a:chExt cx="7163" cy="2506"/>
          </a:xfrm>
        </p:grpSpPr>
        <p:sp>
          <p:nvSpPr>
            <p:cNvPr id="20" name="文本框 9"/>
            <p:cNvSpPr txBox="1"/>
            <p:nvPr/>
          </p:nvSpPr>
          <p:spPr>
            <a:xfrm>
              <a:off x="4119" y="4864"/>
              <a:ext cx="3819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90204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l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r>
                <a: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沟通的障碍及改善</a:t>
              </a:r>
              <a:endPara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" name=" 2050"/>
            <p:cNvSpPr/>
            <p:nvPr/>
          </p:nvSpPr>
          <p:spPr bwMode="auto">
            <a:xfrm flipH="1">
              <a:off x="7938" y="4099"/>
              <a:ext cx="120" cy="2159"/>
            </a:xfrm>
            <a:custGeom>
              <a:avLst/>
              <a:gdLst>
                <a:gd name="T0" fmla="*/ 2147483646 w 41"/>
                <a:gd name="T1" fmla="*/ 2147483646 h 281"/>
                <a:gd name="T2" fmla="*/ 2147483646 w 41"/>
                <a:gd name="T3" fmla="*/ 2147483646 h 281"/>
                <a:gd name="T4" fmla="*/ 0 w 41"/>
                <a:gd name="T5" fmla="*/ 0 h 281"/>
                <a:gd name="T6" fmla="*/ 2147483646 w 41"/>
                <a:gd name="T7" fmla="*/ 2147483646 h 281"/>
                <a:gd name="T8" fmla="*/ 2147483646 w 41"/>
                <a:gd name="T9" fmla="*/ 2147483646 h 281"/>
                <a:gd name="T10" fmla="*/ 2147483646 w 41"/>
                <a:gd name="T11" fmla="*/ 2147483646 h 281"/>
                <a:gd name="T12" fmla="*/ 2147483646 w 41"/>
                <a:gd name="T13" fmla="*/ 2147483646 h 281"/>
                <a:gd name="T14" fmla="*/ 2147483646 w 41"/>
                <a:gd name="T15" fmla="*/ 2147483646 h 281"/>
                <a:gd name="T16" fmla="*/ 2147483646 w 41"/>
                <a:gd name="T17" fmla="*/ 2147483646 h 281"/>
                <a:gd name="T18" fmla="*/ 2147483646 w 41"/>
                <a:gd name="T19" fmla="*/ 2147483646 h 281"/>
                <a:gd name="T20" fmla="*/ 2147483646 w 41"/>
                <a:gd name="T21" fmla="*/ 2147483646 h 281"/>
                <a:gd name="T22" fmla="*/ 2147483646 w 41"/>
                <a:gd name="T23" fmla="*/ 2147483646 h 281"/>
                <a:gd name="T24" fmla="*/ 2147483646 w 41"/>
                <a:gd name="T25" fmla="*/ 2147483646 h 281"/>
                <a:gd name="T26" fmla="*/ 0 w 41"/>
                <a:gd name="T27" fmla="*/ 2147483646 h 281"/>
                <a:gd name="T28" fmla="*/ 2147483646 w 41"/>
                <a:gd name="T29" fmla="*/ 2147483646 h 281"/>
                <a:gd name="T30" fmla="*/ 2147483646 w 41"/>
                <a:gd name="T31" fmla="*/ 2147483646 h 281"/>
                <a:gd name="T32" fmla="*/ 2147483646 w 41"/>
                <a:gd name="T33" fmla="*/ 2147483646 h 281"/>
                <a:gd name="T34" fmla="*/ 2147483646 w 41"/>
                <a:gd name="T35" fmla="*/ 2147483646 h 281"/>
                <a:gd name="T36" fmla="*/ 2147483646 w 41"/>
                <a:gd name="T37" fmla="*/ 2147483646 h 281"/>
                <a:gd name="T38" fmla="*/ 2147483646 w 41"/>
                <a:gd name="T39" fmla="*/ 2147483646 h 281"/>
                <a:gd name="T40" fmla="*/ 2147483646 w 41"/>
                <a:gd name="T41" fmla="*/ 2147483646 h 281"/>
                <a:gd name="T42" fmla="*/ 2147483646 w 41"/>
                <a:gd name="T43" fmla="*/ 2147483646 h 28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41" h="281">
                  <a:moveTo>
                    <a:pt x="15" y="41"/>
                  </a:moveTo>
                  <a:cubicBezTo>
                    <a:pt x="15" y="29"/>
                    <a:pt x="13" y="19"/>
                    <a:pt x="11" y="13"/>
                  </a:cubicBezTo>
                  <a:cubicBezTo>
                    <a:pt x="9" y="7"/>
                    <a:pt x="5" y="2"/>
                    <a:pt x="0" y="0"/>
                  </a:cubicBezTo>
                  <a:cubicBezTo>
                    <a:pt x="10" y="0"/>
                    <a:pt x="17" y="3"/>
                    <a:pt x="21" y="9"/>
                  </a:cubicBezTo>
                  <a:cubicBezTo>
                    <a:pt x="25" y="14"/>
                    <a:pt x="27" y="27"/>
                    <a:pt x="27" y="45"/>
                  </a:cubicBezTo>
                  <a:cubicBezTo>
                    <a:pt x="27" y="103"/>
                    <a:pt x="27" y="103"/>
                    <a:pt x="27" y="103"/>
                  </a:cubicBezTo>
                  <a:cubicBezTo>
                    <a:pt x="27" y="114"/>
                    <a:pt x="28" y="122"/>
                    <a:pt x="30" y="128"/>
                  </a:cubicBezTo>
                  <a:cubicBezTo>
                    <a:pt x="32" y="134"/>
                    <a:pt x="35" y="138"/>
                    <a:pt x="41" y="141"/>
                  </a:cubicBezTo>
                  <a:cubicBezTo>
                    <a:pt x="35" y="143"/>
                    <a:pt x="31" y="147"/>
                    <a:pt x="30" y="153"/>
                  </a:cubicBezTo>
                  <a:cubicBezTo>
                    <a:pt x="28" y="158"/>
                    <a:pt x="27" y="167"/>
                    <a:pt x="27" y="179"/>
                  </a:cubicBezTo>
                  <a:cubicBezTo>
                    <a:pt x="27" y="232"/>
                    <a:pt x="27" y="232"/>
                    <a:pt x="27" y="232"/>
                  </a:cubicBezTo>
                  <a:cubicBezTo>
                    <a:pt x="27" y="245"/>
                    <a:pt x="26" y="255"/>
                    <a:pt x="25" y="262"/>
                  </a:cubicBezTo>
                  <a:cubicBezTo>
                    <a:pt x="23" y="269"/>
                    <a:pt x="20" y="274"/>
                    <a:pt x="16" y="277"/>
                  </a:cubicBezTo>
                  <a:cubicBezTo>
                    <a:pt x="12" y="279"/>
                    <a:pt x="7" y="281"/>
                    <a:pt x="0" y="281"/>
                  </a:cubicBezTo>
                  <a:cubicBezTo>
                    <a:pt x="5" y="279"/>
                    <a:pt x="9" y="274"/>
                    <a:pt x="11" y="268"/>
                  </a:cubicBezTo>
                  <a:cubicBezTo>
                    <a:pt x="13" y="261"/>
                    <a:pt x="15" y="252"/>
                    <a:pt x="15" y="240"/>
                  </a:cubicBezTo>
                  <a:cubicBezTo>
                    <a:pt x="15" y="186"/>
                    <a:pt x="15" y="186"/>
                    <a:pt x="15" y="186"/>
                  </a:cubicBezTo>
                  <a:cubicBezTo>
                    <a:pt x="15" y="172"/>
                    <a:pt x="15" y="162"/>
                    <a:pt x="17" y="155"/>
                  </a:cubicBezTo>
                  <a:cubicBezTo>
                    <a:pt x="19" y="148"/>
                    <a:pt x="23" y="144"/>
                    <a:pt x="29" y="141"/>
                  </a:cubicBezTo>
                  <a:cubicBezTo>
                    <a:pt x="23" y="138"/>
                    <a:pt x="19" y="133"/>
                    <a:pt x="17" y="127"/>
                  </a:cubicBezTo>
                  <a:cubicBezTo>
                    <a:pt x="15" y="121"/>
                    <a:pt x="15" y="111"/>
                    <a:pt x="15" y="98"/>
                  </a:cubicBezTo>
                  <a:lnTo>
                    <a:pt x="15" y="4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" name="文本框 9"/>
            <p:cNvSpPr txBox="1"/>
            <p:nvPr/>
          </p:nvSpPr>
          <p:spPr>
            <a:xfrm>
              <a:off x="8058" y="4099"/>
              <a:ext cx="2288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90204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l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沟通的障碍</a:t>
              </a:r>
              <a:endParaRPr lang="zh-CN" altLang="en-US" sz="20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框 9"/>
            <p:cNvSpPr txBox="1"/>
            <p:nvPr/>
          </p:nvSpPr>
          <p:spPr>
            <a:xfrm>
              <a:off x="7794" y="5492"/>
              <a:ext cx="3488" cy="11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90204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l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</a:t>
              </a:r>
              <a:r>
                <a: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有效沟通</a:t>
              </a:r>
              <a:endPara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lvl="0" indent="0" algn="l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zh-CN" altLang="en-US" sz="2000" b="1" u="sng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如何有效沟通</a:t>
              </a:r>
              <a:r>
                <a: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5122545" y="1493520"/>
            <a:ext cx="6529070" cy="4246245"/>
          </a:xfrm>
          <a:prstGeom prst="rect">
            <a:avLst/>
          </a:prstGeom>
          <a:noFill/>
          <a:ln w="9525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有效沟通的措施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：【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】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★★★★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algn="l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改善沟通环境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algn="l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人际关系和谐、组织文化、领导平易近人、空间距离短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l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2000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有效反馈</a:t>
            </a:r>
            <a:endParaRPr lang="zh-CN" altLang="en-US" sz="2000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algn="l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有效授权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algn="l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明确分工、指明授权范围、鼓励下属参与。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algn="l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有效训导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algn="l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完善沟通网络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algn="l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多组织郊游、联谊会、聚会等和员工座谈会。</a:t>
            </a:r>
            <a:endParaRPr lang="zh-CN" altLang="en-US" sz="20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-15875" y="-11430"/>
            <a:ext cx="361632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>
                <a:solidFill>
                  <a:schemeClr val="bg1">
                    <a:lumMod val="95000"/>
                  </a:schemeClr>
                </a:solidFill>
                <a:latin typeface="华文宋体" panose="02010600040101010101" charset="-122"/>
                <a:ea typeface="华文宋体" panose="02010600040101010101" charset="-122"/>
              </a:rPr>
              <a:t>4.2.2.3有效沟通的技能</a:t>
            </a:r>
            <a:endParaRPr lang="zh-CN" altLang="en-US" sz="1000">
              <a:solidFill>
                <a:schemeClr val="bg1">
                  <a:lumMod val="95000"/>
                </a:schemeClr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892175" y="1231900"/>
            <a:ext cx="10515600" cy="5343525"/>
          </a:xfrm>
        </p:spPr>
        <p:txBody>
          <a:bodyPr/>
          <a:p>
            <a:r>
              <a:rPr lang="en-US" altLang="zh-CN" sz="2400"/>
              <a:t>2.2 </a:t>
            </a:r>
            <a:r>
              <a:rPr lang="zh-CN" altLang="en-US" sz="2400"/>
              <a:t>有效沟通</a:t>
            </a:r>
            <a:endParaRPr lang="zh-CN" altLang="en-US" sz="2400"/>
          </a:p>
        </p:txBody>
      </p:sp>
      <p:sp>
        <p:nvSpPr>
          <p:cNvPr id="11" name="文本框 9"/>
          <p:cNvSpPr txBox="1"/>
          <p:nvPr/>
        </p:nvSpPr>
        <p:spPr>
          <a:xfrm>
            <a:off x="2089150" y="2148840"/>
            <a:ext cx="6567170" cy="3322955"/>
          </a:xfrm>
          <a:prstGeom prst="rect">
            <a:avLst/>
          </a:prstGeom>
          <a:noFill/>
          <a:ln w="9525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如何有效反馈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：【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】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★★★★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algn="l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）强调具体的行为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l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）反馈要对事不对人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l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）使反馈集中指向接收方和你的共同目标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l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）准确把握反馈良机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l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）确保理解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l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）把消极反馈指向接收者可以控制的行为上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2"/>
          <p:cNvSpPr>
            <a:spLocks noGrp="1"/>
          </p:cNvSpPr>
          <p:nvPr/>
        </p:nvSpPr>
        <p:spPr bwMode="auto">
          <a:xfrm>
            <a:off x="892175" y="387985"/>
            <a:ext cx="10972800" cy="854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lvl="0" algn="l">
              <a:buClrTx/>
              <a:buSzTx/>
              <a:buFontTx/>
              <a:defRPr/>
            </a:pPr>
            <a:r>
              <a:rPr lang="en-US" altLang="zh-CN" sz="3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cs typeface="+mn-cs"/>
                <a:sym typeface="+mn-ea"/>
              </a:rPr>
              <a:t>4.2.2 有效沟通</a:t>
            </a:r>
            <a:br>
              <a:rPr lang="en-US" altLang="zh-CN" sz="3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cs typeface="+mn-cs"/>
                <a:sym typeface="+mn-ea"/>
              </a:rPr>
            </a:br>
            <a:endParaRPr lang="en-US" altLang="zh-CN" sz="320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方正清刻本悦宋简体" panose="02000000000000000000" charset="-122"/>
              <a:ea typeface="方正清刻本悦宋简体" panose="02000000000000000000" charset="-122"/>
              <a:cs typeface="+mn-cs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-15875" y="-11430"/>
            <a:ext cx="361632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/>
            <a:r>
              <a:rPr lang="zh-CN" altLang="en-US" sz="1000">
                <a:solidFill>
                  <a:schemeClr val="bg1">
                    <a:lumMod val="9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sym typeface="+mn-ea"/>
              </a:rPr>
              <a:t>4.2.2.3有效沟通的技能</a:t>
            </a:r>
            <a:endParaRPr lang="zh-CN" altLang="en-US" sz="1000">
              <a:solidFill>
                <a:schemeClr val="bg1">
                  <a:lumMod val="95000"/>
                </a:schemeClr>
              </a:solidFill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892175" y="1231900"/>
            <a:ext cx="10515600" cy="5343525"/>
          </a:xfrm>
        </p:spPr>
        <p:txBody>
          <a:bodyPr/>
          <a:p>
            <a:pPr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/>
              <a:t>管理者应如何开展有效反馈?</a:t>
            </a:r>
            <a:endParaRPr lang="zh-CN" altLang="en-US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 bwMode="auto">
          <a:xfrm>
            <a:off x="892175" y="377825"/>
            <a:ext cx="10972800" cy="854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lvl="0" algn="l" defTabSz="914400">
              <a:buClrTx/>
              <a:buSzTx/>
              <a:buFontTx/>
              <a:defRPr/>
            </a:pPr>
            <a:r>
              <a:rPr lang="en-US" altLang="zh-CN" sz="3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cs typeface="+mn-cs"/>
                <a:sym typeface="+mn-ea"/>
              </a:rPr>
              <a:t>真题再现</a:t>
            </a:r>
            <a:endParaRPr lang="en-US" altLang="zh-CN" sz="320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方正清刻本悦宋简体" panose="02000000000000000000" charset="-122"/>
              <a:ea typeface="方正清刻本悦宋简体" panose="02000000000000000000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892175" y="1231900"/>
            <a:ext cx="10515600" cy="5343525"/>
          </a:xfrm>
        </p:spPr>
        <p:txBody>
          <a:bodyPr/>
          <a:p>
            <a:pPr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/>
              <a:t>管理者应如何开展有效反馈?</a:t>
            </a:r>
            <a:endParaRPr lang="zh-CN" altLang="en-US" sz="2000"/>
          </a:p>
          <a:p>
            <a:pPr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/>
              <a:t>答案：</a:t>
            </a:r>
            <a:endParaRPr lang="zh-CN" altLang="en-US" sz="2000"/>
          </a:p>
          <a:p>
            <a:pPr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/>
              <a:t>（1）强调具体的行为。</a:t>
            </a:r>
            <a:endParaRPr lang="zh-CN" altLang="en-US" sz="2000"/>
          </a:p>
          <a:p>
            <a:pPr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/>
              <a:t>（2）反馈要对事不对人。</a:t>
            </a:r>
            <a:endParaRPr lang="zh-CN" altLang="en-US" sz="2000"/>
          </a:p>
          <a:p>
            <a:pPr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/>
              <a:t>（3）使反馈集中指向接收方和你的共同目标。</a:t>
            </a:r>
            <a:endParaRPr lang="zh-CN" altLang="en-US" sz="2000"/>
          </a:p>
          <a:p>
            <a:pPr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/>
              <a:t>（4）准确把握反馈良机。</a:t>
            </a:r>
            <a:endParaRPr lang="zh-CN" altLang="en-US" sz="2000"/>
          </a:p>
          <a:p>
            <a:pPr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/>
              <a:t>（5）确保理解。</a:t>
            </a:r>
            <a:endParaRPr lang="zh-CN" altLang="en-US" sz="2000"/>
          </a:p>
          <a:p>
            <a:pPr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/>
              <a:t>（6）把消极反馈指向接收者可以控制的行为上。</a:t>
            </a:r>
            <a:endParaRPr lang="zh-CN" altLang="en-US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 bwMode="auto">
          <a:xfrm>
            <a:off x="892175" y="377825"/>
            <a:ext cx="10972800" cy="854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lvl="0" algn="l" defTabSz="914400">
              <a:buClrTx/>
              <a:buSzTx/>
              <a:buFontTx/>
              <a:defRPr/>
            </a:pPr>
            <a:r>
              <a:rPr lang="en-US" altLang="zh-CN" sz="3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cs typeface="+mn-cs"/>
                <a:sym typeface="+mn-ea"/>
              </a:rPr>
              <a:t>真题再现</a:t>
            </a:r>
            <a:endParaRPr lang="en-US" altLang="zh-CN" sz="320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方正清刻本悦宋简体" panose="02000000000000000000" charset="-122"/>
              <a:ea typeface="方正清刻本悦宋简体" panose="02000000000000000000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9"/>
          <p:cNvSpPr txBox="1"/>
          <p:nvPr/>
        </p:nvSpPr>
        <p:spPr>
          <a:xfrm>
            <a:off x="8446135" y="1649095"/>
            <a:ext cx="2983865" cy="28613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rPr>
              <a:t>互联网时代的沟通特征？</a:t>
            </a:r>
            <a:endParaRPr lang="zh-CN" altLang="en-US" sz="2000" b="1">
              <a:solidFill>
                <a:schemeClr val="tx1">
                  <a:lumMod val="85000"/>
                  <a:lumOff val="15000"/>
                </a:schemeClr>
              </a:solidFill>
              <a:latin typeface="楷体-简" panose="02010600040101010101" charset="-122"/>
              <a:ea typeface="楷体-简" panose="02010600040101010101" charset="-122"/>
            </a:endParaRPr>
          </a:p>
          <a:p>
            <a:pPr marL="0" lvl="0" indent="0" algn="l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rPr>
              <a:t>速度</a:t>
            </a:r>
            <a:r>
              <a:rPr lang="zh-CN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rPr>
              <a:t>快慢</a:t>
            </a:r>
            <a:endParaRPr lang="zh-CN" altLang="en-US" sz="2000" b="1">
              <a:solidFill>
                <a:schemeClr val="tx1">
                  <a:lumMod val="85000"/>
                  <a:lumOff val="15000"/>
                </a:schemeClr>
              </a:solidFill>
              <a:latin typeface="楷体-简" panose="02010600040101010101" charset="-122"/>
              <a:ea typeface="楷体-简" panose="02010600040101010101" charset="-122"/>
            </a:endParaRPr>
          </a:p>
          <a:p>
            <a:pPr marL="0" lvl="0" indent="0" algn="l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rPr>
              <a:t>时间</a:t>
            </a:r>
            <a:r>
              <a:rPr lang="zh-CN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rPr>
              <a:t>长短</a:t>
            </a:r>
            <a:endParaRPr lang="zh-CN" altLang="en-US" sz="2000" b="1">
              <a:solidFill>
                <a:schemeClr val="tx1">
                  <a:lumMod val="85000"/>
                  <a:lumOff val="15000"/>
                </a:schemeClr>
              </a:solidFill>
              <a:latin typeface="楷体-简" panose="02010600040101010101" charset="-122"/>
              <a:ea typeface="楷体-简" panose="02010600040101010101" charset="-122"/>
            </a:endParaRPr>
          </a:p>
          <a:p>
            <a:pPr marL="0" lvl="0" indent="0" algn="l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rPr>
              <a:t>是否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rPr>
              <a:t>个性</a:t>
            </a:r>
            <a:endParaRPr lang="zh-CN" altLang="en-US" sz="2000" b="1">
              <a:solidFill>
                <a:schemeClr val="tx1">
                  <a:lumMod val="85000"/>
                  <a:lumOff val="15000"/>
                </a:schemeClr>
              </a:solidFill>
              <a:latin typeface="楷体-简" panose="02010600040101010101" charset="-122"/>
              <a:ea typeface="楷体-简" panose="02010600040101010101" charset="-122"/>
            </a:endParaRPr>
          </a:p>
          <a:p>
            <a:pPr marL="0" lvl="0" indent="0" algn="l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rPr>
              <a:t>是否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rPr>
              <a:t>电子化</a:t>
            </a:r>
            <a:endParaRPr lang="zh-CN" altLang="en-US" sz="2000" b="1">
              <a:solidFill>
                <a:schemeClr val="tx1">
                  <a:lumMod val="85000"/>
                  <a:lumOff val="15000"/>
                </a:schemeClr>
              </a:solidFill>
              <a:latin typeface="楷体-简" panose="02010600040101010101" charset="-122"/>
              <a:ea typeface="楷体-简" panose="02010600040101010101" charset="-122"/>
            </a:endParaRPr>
          </a:p>
          <a:p>
            <a:pPr marL="0" lvl="0" indent="0" algn="l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rPr>
              <a:t>互动性</a:t>
            </a:r>
            <a:r>
              <a:rPr lang="zh-CN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rPr>
              <a:t>强弱</a:t>
            </a:r>
            <a:endParaRPr lang="zh-CN" altLang="en-US" sz="2000" b="1">
              <a:solidFill>
                <a:schemeClr val="tx1">
                  <a:lumMod val="85000"/>
                  <a:lumOff val="15000"/>
                </a:schemeClr>
              </a:solidFill>
              <a:latin typeface="楷体-简" panose="02010600040101010101" charset="-122"/>
              <a:ea typeface="楷体-简" panose="02010600040101010101" charset="-122"/>
            </a:endParaRPr>
          </a:p>
        </p:txBody>
      </p:sp>
      <p:sp>
        <p:nvSpPr>
          <p:cNvPr id="8" name="标题 2"/>
          <p:cNvSpPr>
            <a:spLocks noGrp="1"/>
          </p:cNvSpPr>
          <p:nvPr/>
        </p:nvSpPr>
        <p:spPr bwMode="auto">
          <a:xfrm>
            <a:off x="892175" y="387985"/>
            <a:ext cx="10972800" cy="854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lvl="0" algn="l">
              <a:buClrTx/>
              <a:buSzTx/>
              <a:buFontTx/>
              <a:defRPr/>
            </a:pPr>
            <a:r>
              <a:rPr lang="en-US" altLang="zh-CN" sz="3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cs typeface="+mn-cs"/>
                <a:sym typeface="+mn-ea"/>
              </a:rPr>
              <a:t>4.3 互联网时代的沟通</a:t>
            </a:r>
            <a:br>
              <a:rPr lang="en-US" altLang="zh-CN" sz="3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cs typeface="+mn-cs"/>
                <a:sym typeface="+mn-ea"/>
              </a:rPr>
            </a:br>
            <a:endParaRPr lang="en-US" altLang="zh-CN" sz="320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方正清刻本悦宋简体" panose="02000000000000000000" charset="-122"/>
              <a:ea typeface="方正清刻本悦宋简体" panose="02000000000000000000" charset="-122"/>
              <a:cs typeface="+mn-cs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6765" y="1393825"/>
            <a:ext cx="6096000" cy="42545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3175" y="-10160"/>
            <a:ext cx="310134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/>
            <a:r>
              <a:rPr lang="zh-CN" altLang="en-US" sz="1000">
                <a:solidFill>
                  <a:schemeClr val="bg1">
                    <a:lumMod val="9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sym typeface="+mn-ea"/>
              </a:rPr>
              <a:t>4.3.1一、网络对沟通的影响</a:t>
            </a:r>
            <a:endParaRPr lang="zh-CN" altLang="en-US" sz="1000">
              <a:solidFill>
                <a:schemeClr val="bg1">
                  <a:lumMod val="95000"/>
                </a:schemeClr>
              </a:solidFill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 bwMode="auto">
          <a:xfrm>
            <a:off x="892175" y="377825"/>
            <a:ext cx="10972800" cy="854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lvl="0" algn="l" defTabSz="914400">
              <a:buClrTx/>
              <a:buSzTx/>
              <a:buFontTx/>
              <a:defRPr/>
            </a:pPr>
            <a:r>
              <a:rPr lang="en-US" altLang="zh-CN" sz="3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cs typeface="+mn-cs"/>
                <a:sym typeface="+mn-ea"/>
              </a:rPr>
              <a:t>4.3.2 </a:t>
            </a:r>
            <a:r>
              <a:rPr lang="zh-CN" altLang="en-US" sz="3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cs typeface="+mn-cs"/>
                <a:sym typeface="+mn-ea"/>
              </a:rPr>
              <a:t>网络时代的沟通特征</a:t>
            </a:r>
            <a:br>
              <a:rPr lang="en-US" altLang="zh-CN" sz="3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cs typeface="+mn-cs"/>
                <a:sym typeface="+mn-ea"/>
              </a:rPr>
            </a:br>
            <a:endParaRPr lang="en-US" altLang="zh-CN" sz="320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方正清刻本悦宋简体" panose="02000000000000000000" charset="-122"/>
              <a:ea typeface="方正清刻本悦宋简体" panose="02000000000000000000" charset="-122"/>
              <a:cs typeface="+mn-cs"/>
              <a:sym typeface="+mn-ea"/>
            </a:endParaRPr>
          </a:p>
        </p:txBody>
      </p:sp>
      <p:sp>
        <p:nvSpPr>
          <p:cNvPr id="2" name="文本框 9"/>
          <p:cNvSpPr txBox="1"/>
          <p:nvPr/>
        </p:nvSpPr>
        <p:spPr>
          <a:xfrm>
            <a:off x="1193800" y="1436370"/>
            <a:ext cx="6444615" cy="3415030"/>
          </a:xfrm>
          <a:prstGeom prst="rect">
            <a:avLst/>
          </a:prstGeom>
          <a:noFill/>
          <a:ln w="28575">
            <a:solidFill>
              <a:srgbClr val="000000">
                <a:alpha val="0"/>
              </a:srgbClr>
            </a:solidFill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rPr>
              <a:t>      </a:t>
            </a:r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rPr>
              <a:t>互联网时代的沟通特征？【</a:t>
            </a:r>
            <a:r>
              <a:rPr lang="zh-CN" altLang="en-US" sz="2400" b="1">
                <a:solidFill>
                  <a:srgbClr val="FF0000"/>
                </a:solidFill>
                <a:latin typeface="楷体-简" panose="02010600040101010101" charset="-122"/>
                <a:ea typeface="楷体-简" panose="02010600040101010101" charset="-122"/>
              </a:rPr>
              <a:t>简答</a:t>
            </a:r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rPr>
              <a:t>】</a:t>
            </a:r>
            <a:r>
              <a:rPr lang="en-US" altLang="zh-CN" sz="2400">
                <a:solidFill>
                  <a:srgbClr val="FF0000"/>
                </a:solidFill>
                <a:latin typeface="楷体-简" panose="02010600040101010101" charset="-122"/>
                <a:ea typeface="楷体-简" panose="02010600040101010101" charset="-122"/>
                <a:sym typeface="+mn-ea"/>
              </a:rPr>
              <a:t>★★★★</a:t>
            </a: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latin typeface="楷体-简" panose="02010600040101010101" charset="-122"/>
              <a:ea typeface="楷体-简" panose="02010600040101010101" charset="-122"/>
            </a:endParaRPr>
          </a:p>
          <a:p>
            <a:pPr lvl="0" algn="l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"/>
            </a:pPr>
            <a:r>
              <a:rPr 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rPr>
              <a:t>（</a:t>
            </a:r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rPr>
              <a:t>1</a:t>
            </a:r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rPr>
              <a:t>）</a:t>
            </a:r>
            <a:r>
              <a:rPr sz="24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rPr>
              <a:t>扁平化的沟通流程</a:t>
            </a:r>
            <a:endParaRPr sz="2400">
              <a:solidFill>
                <a:schemeClr val="tx1">
                  <a:lumMod val="85000"/>
                  <a:lumOff val="15000"/>
                </a:schemeClr>
              </a:solidFill>
              <a:latin typeface="楷体-简" panose="02010600040101010101" charset="-122"/>
              <a:ea typeface="楷体-简" panose="02010600040101010101" charset="-122"/>
            </a:endParaRPr>
          </a:p>
          <a:p>
            <a:pPr lvl="0" algn="l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"/>
            </a:pPr>
            <a:r>
              <a:rPr 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rPr>
              <a:t>（</a:t>
            </a:r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rPr>
              <a:t>2</a:t>
            </a:r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rPr>
              <a:t>）</a:t>
            </a:r>
            <a:r>
              <a:rPr sz="24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rPr>
              <a:t>透明化的沟通模式</a:t>
            </a:r>
            <a:endParaRPr sz="2400">
              <a:solidFill>
                <a:schemeClr val="tx1">
                  <a:lumMod val="85000"/>
                  <a:lumOff val="15000"/>
                </a:schemeClr>
              </a:solidFill>
              <a:latin typeface="楷体-简" panose="02010600040101010101" charset="-122"/>
              <a:ea typeface="楷体-简" panose="02010600040101010101" charset="-122"/>
            </a:endParaRPr>
          </a:p>
          <a:p>
            <a:pPr lvl="0" algn="l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"/>
            </a:pPr>
            <a:r>
              <a:rPr 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rPr>
              <a:t>（</a:t>
            </a:r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rPr>
              <a:t>3</a:t>
            </a:r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rPr>
              <a:t>）</a:t>
            </a:r>
            <a:r>
              <a:rPr sz="24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rPr>
              <a:t>互动化的沟通活动</a:t>
            </a:r>
            <a:endParaRPr sz="2400">
              <a:solidFill>
                <a:schemeClr val="tx1">
                  <a:lumMod val="85000"/>
                  <a:lumOff val="15000"/>
                </a:schemeClr>
              </a:solidFill>
              <a:latin typeface="楷体-简" panose="02010600040101010101" charset="-122"/>
              <a:ea typeface="楷体-简" panose="02010600040101010101" charset="-122"/>
            </a:endParaRPr>
          </a:p>
          <a:p>
            <a:pPr lvl="0" algn="l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"/>
            </a:pPr>
            <a:r>
              <a:rPr 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rPr>
              <a:t>（</a:t>
            </a:r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rPr>
              <a:t>4</a:t>
            </a:r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rPr>
              <a:t>）</a:t>
            </a:r>
            <a:r>
              <a:rPr sz="24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rPr>
              <a:t>沟通对象个性化</a:t>
            </a:r>
            <a:endParaRPr sz="2400">
              <a:solidFill>
                <a:schemeClr val="tx1">
                  <a:lumMod val="85000"/>
                  <a:lumOff val="15000"/>
                </a:schemeClr>
              </a:solidFill>
              <a:latin typeface="楷体-简" panose="02010600040101010101" charset="-122"/>
              <a:ea typeface="楷体-简" panose="02010600040101010101" charset="-122"/>
            </a:endParaRPr>
          </a:p>
          <a:p>
            <a:pPr lvl="0" algn="l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"/>
            </a:pPr>
            <a:r>
              <a:rPr 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rPr>
              <a:t>（</a:t>
            </a:r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rPr>
              <a:t>5</a:t>
            </a:r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rPr>
              <a:t>）</a:t>
            </a:r>
            <a:r>
              <a:rPr sz="24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rPr>
              <a:t>沟通趋于电子化</a:t>
            </a:r>
            <a:endParaRPr sz="2400">
              <a:solidFill>
                <a:schemeClr val="tx1">
                  <a:lumMod val="85000"/>
                  <a:lumOff val="15000"/>
                </a:schemeClr>
              </a:solidFill>
              <a:latin typeface="楷体-简" panose="02010600040101010101" charset="-122"/>
              <a:ea typeface="楷体-简" panose="02010600040101010101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51265" y="-10160"/>
            <a:ext cx="3358515" cy="64008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892175" y="1231900"/>
            <a:ext cx="10515600" cy="5343525"/>
          </a:xfrm>
        </p:spPr>
        <p:txBody>
          <a:bodyPr/>
          <a:p>
            <a:r>
              <a:rPr lang="en-US" altLang="zh-CN" sz="2400"/>
              <a:t>3.1</a:t>
            </a:r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互联网时代的沟通特征【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简答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/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选择</a:t>
            </a:r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】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★★★★</a:t>
            </a:r>
            <a:endParaRPr lang="zh-CN" altLang="en-US" sz="2400" b="1"/>
          </a:p>
          <a:p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  <a:p>
            <a:r>
              <a:rPr lang="en-US" altLang="zh-CN"/>
              <a:t> </a:t>
            </a:r>
            <a:endParaRPr lang="en-US" altLang="zh-CN"/>
          </a:p>
        </p:txBody>
      </p:sp>
      <p:grpSp>
        <p:nvGrpSpPr>
          <p:cNvPr id="16" name="组合 15"/>
          <p:cNvGrpSpPr/>
          <p:nvPr/>
        </p:nvGrpSpPr>
        <p:grpSpPr>
          <a:xfrm>
            <a:off x="1076960" y="2493645"/>
            <a:ext cx="9447530" cy="2993390"/>
            <a:chOff x="1696" y="3927"/>
            <a:chExt cx="14878" cy="4714"/>
          </a:xfrm>
        </p:grpSpPr>
        <p:sp>
          <p:nvSpPr>
            <p:cNvPr id="5" name="右箭头 4"/>
            <p:cNvSpPr/>
            <p:nvPr/>
          </p:nvSpPr>
          <p:spPr>
            <a:xfrm>
              <a:off x="6416" y="4279"/>
              <a:ext cx="504" cy="408"/>
            </a:xfrm>
            <a:prstGeom prst="right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zh-CN" altLang="en-US" dirty="0" smtClean="0">
                <a:solidFill>
                  <a:schemeClr val="tx1"/>
                </a:solidFill>
                <a:latin typeface="楷体-简" panose="02010600040101010101" charset="-122"/>
                <a:ea typeface="楷体-简" panose="02010600040101010101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7" name="右箭头 6"/>
            <p:cNvSpPr/>
            <p:nvPr/>
          </p:nvSpPr>
          <p:spPr>
            <a:xfrm>
              <a:off x="6416" y="7168"/>
              <a:ext cx="504" cy="408"/>
            </a:xfrm>
            <a:prstGeom prst="right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zh-CN" altLang="en-US" dirty="0" smtClean="0">
                <a:solidFill>
                  <a:schemeClr val="tx1"/>
                </a:solidFill>
                <a:latin typeface="楷体-简" panose="02010600040101010101" charset="-122"/>
                <a:ea typeface="楷体-简" panose="02010600040101010101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1696" y="3927"/>
              <a:ext cx="14878" cy="4714"/>
              <a:chOff x="1696" y="3927"/>
              <a:chExt cx="14878" cy="4714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1696" y="4135"/>
                <a:ext cx="4720" cy="4506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marL="0" lvl="0" indent="0" algn="l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sz="20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楷体-简" panose="02010600040101010101" charset="-122"/>
                    <a:ea typeface="楷体-简" panose="02010600040101010101" charset="-122"/>
                    <a:sym typeface="+mn-ea"/>
                  </a:rPr>
                  <a:t>（</a:t>
                </a:r>
                <a:r>
                  <a:rPr lang="en-US" altLang="zh-CN" sz="20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楷体-简" panose="02010600040101010101" charset="-122"/>
                    <a:ea typeface="楷体-简" panose="02010600040101010101" charset="-122"/>
                    <a:sym typeface="+mn-ea"/>
                  </a:rPr>
                  <a:t>1</a:t>
                </a:r>
                <a:r>
                  <a:rPr lang="zh-CN" altLang="en-US" sz="20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楷体-简" panose="02010600040101010101" charset="-122"/>
                    <a:ea typeface="楷体-简" panose="02010600040101010101" charset="-122"/>
                    <a:sym typeface="+mn-ea"/>
                  </a:rPr>
                  <a:t>）</a:t>
                </a:r>
                <a:r>
                  <a:rPr sz="2000" b="1" u="sng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楷体-简" panose="02010600040101010101" charset="-122"/>
                    <a:ea typeface="楷体-简" panose="02010600040101010101" charset="-122"/>
                    <a:sym typeface="+mn-ea"/>
                  </a:rPr>
                  <a:t>扁平化</a:t>
                </a:r>
                <a:r>
                  <a:rPr sz="20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楷体-简" panose="02010600040101010101" charset="-122"/>
                    <a:ea typeface="楷体-简" panose="02010600040101010101" charset="-122"/>
                    <a:sym typeface="+mn-ea"/>
                  </a:rPr>
                  <a:t>的沟通流程</a:t>
                </a:r>
                <a:endParaRPr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-简" panose="02010600040101010101" charset="-122"/>
                  <a:ea typeface="楷体-简" panose="02010600040101010101" charset="-122"/>
                  <a:sym typeface="+mn-ea"/>
                </a:endParaRPr>
              </a:p>
              <a:p>
                <a:pPr marL="0" lvl="0" indent="0" algn="l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-简" panose="02010600040101010101" charset="-122"/>
                  <a:ea typeface="楷体-简" panose="02010600040101010101" charset="-122"/>
                </a:endParaRPr>
              </a:p>
              <a:p>
                <a:pPr marL="0" lvl="0" indent="0" algn="l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sz="20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楷体-简" panose="02010600040101010101" charset="-122"/>
                    <a:ea typeface="楷体-简" panose="02010600040101010101" charset="-122"/>
                    <a:sym typeface="+mn-ea"/>
                  </a:rPr>
                  <a:t>（</a:t>
                </a:r>
                <a:r>
                  <a:rPr lang="en-US" altLang="zh-CN" sz="20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楷体-简" panose="02010600040101010101" charset="-122"/>
                    <a:ea typeface="楷体-简" panose="02010600040101010101" charset="-122"/>
                    <a:sym typeface="+mn-ea"/>
                  </a:rPr>
                  <a:t>2</a:t>
                </a:r>
                <a:r>
                  <a:rPr lang="zh-CN" altLang="en-US" sz="20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楷体-简" panose="02010600040101010101" charset="-122"/>
                    <a:ea typeface="楷体-简" panose="02010600040101010101" charset="-122"/>
                    <a:sym typeface="+mn-ea"/>
                  </a:rPr>
                  <a:t>）</a:t>
                </a:r>
                <a:r>
                  <a:rPr sz="20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楷体-简" panose="02010600040101010101" charset="-122"/>
                    <a:ea typeface="楷体-简" panose="02010600040101010101" charset="-122"/>
                    <a:sym typeface="+mn-ea"/>
                  </a:rPr>
                  <a:t>透明化的沟通模式</a:t>
                </a:r>
                <a:endParaRPr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-简" panose="02010600040101010101" charset="-122"/>
                  <a:ea typeface="楷体-简" panose="02010600040101010101" charset="-122"/>
                  <a:sym typeface="+mn-ea"/>
                </a:endParaRPr>
              </a:p>
              <a:p>
                <a:pPr marL="0" lvl="0" indent="0" algn="l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-简" panose="02010600040101010101" charset="-122"/>
                  <a:ea typeface="楷体-简" panose="02010600040101010101" charset="-122"/>
                </a:endParaRPr>
              </a:p>
              <a:p>
                <a:pPr marL="0" lvl="0" indent="0" algn="l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sz="20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楷体-简" panose="02010600040101010101" charset="-122"/>
                    <a:ea typeface="楷体-简" panose="02010600040101010101" charset="-122"/>
                    <a:sym typeface="+mn-ea"/>
                  </a:rPr>
                  <a:t>（</a:t>
                </a:r>
                <a:r>
                  <a:rPr lang="en-US" altLang="zh-CN" sz="20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楷体-简" panose="02010600040101010101" charset="-122"/>
                    <a:ea typeface="楷体-简" panose="02010600040101010101" charset="-122"/>
                    <a:sym typeface="+mn-ea"/>
                  </a:rPr>
                  <a:t>3</a:t>
                </a:r>
                <a:r>
                  <a:rPr lang="zh-CN" altLang="en-US" sz="20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楷体-简" panose="02010600040101010101" charset="-122"/>
                    <a:ea typeface="楷体-简" panose="02010600040101010101" charset="-122"/>
                    <a:sym typeface="+mn-ea"/>
                  </a:rPr>
                  <a:t>）</a:t>
                </a:r>
                <a:r>
                  <a:rPr sz="20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楷体-简" panose="02010600040101010101" charset="-122"/>
                    <a:ea typeface="楷体-简" panose="02010600040101010101" charset="-122"/>
                    <a:sym typeface="+mn-ea"/>
                  </a:rPr>
                  <a:t>互动化的沟通活动</a:t>
                </a:r>
                <a:endParaRPr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-简" panose="02010600040101010101" charset="-122"/>
                  <a:ea typeface="楷体-简" panose="02010600040101010101" charset="-122"/>
                  <a:sym typeface="+mn-ea"/>
                </a:endParaRPr>
              </a:p>
              <a:p>
                <a:pPr marL="0" lvl="0" indent="0" algn="l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-简" panose="02010600040101010101" charset="-122"/>
                  <a:ea typeface="楷体-简" panose="02010600040101010101" charset="-122"/>
                </a:endParaRPr>
              </a:p>
              <a:p>
                <a:pPr marL="0" lvl="0" indent="0" algn="l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sz="20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楷体-简" panose="02010600040101010101" charset="-122"/>
                    <a:ea typeface="楷体-简" panose="02010600040101010101" charset="-122"/>
                    <a:sym typeface="+mn-ea"/>
                  </a:rPr>
                  <a:t>（</a:t>
                </a:r>
                <a:r>
                  <a:rPr lang="en-US" altLang="zh-CN" sz="20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楷体-简" panose="02010600040101010101" charset="-122"/>
                    <a:ea typeface="楷体-简" panose="02010600040101010101" charset="-122"/>
                    <a:sym typeface="+mn-ea"/>
                  </a:rPr>
                  <a:t>4</a:t>
                </a:r>
                <a:r>
                  <a:rPr lang="zh-CN" altLang="en-US" sz="20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楷体-简" panose="02010600040101010101" charset="-122"/>
                    <a:ea typeface="楷体-简" panose="02010600040101010101" charset="-122"/>
                    <a:sym typeface="+mn-ea"/>
                  </a:rPr>
                  <a:t>）</a:t>
                </a:r>
                <a:r>
                  <a:rPr sz="20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楷体-简" panose="02010600040101010101" charset="-122"/>
                    <a:ea typeface="楷体-简" panose="02010600040101010101" charset="-122"/>
                    <a:sym typeface="+mn-ea"/>
                  </a:rPr>
                  <a:t>沟通对象个性化</a:t>
                </a:r>
                <a:endParaRPr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-简" panose="02010600040101010101" charset="-122"/>
                  <a:ea typeface="楷体-简" panose="02010600040101010101" charset="-122"/>
                  <a:sym typeface="+mn-ea"/>
                </a:endParaRPr>
              </a:p>
              <a:p>
                <a:pPr marL="0" lvl="0" indent="0" algn="l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-简" panose="02010600040101010101" charset="-122"/>
                  <a:ea typeface="楷体-简" panose="02010600040101010101" charset="-122"/>
                </a:endParaRPr>
              </a:p>
              <a:p>
                <a:pPr marL="0" lvl="0" indent="0" algn="l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sz="20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楷体-简" panose="02010600040101010101" charset="-122"/>
                    <a:ea typeface="楷体-简" panose="02010600040101010101" charset="-122"/>
                    <a:sym typeface="+mn-ea"/>
                  </a:rPr>
                  <a:t>（</a:t>
                </a:r>
                <a:r>
                  <a:rPr lang="en-US" altLang="zh-CN" sz="20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楷体-简" panose="02010600040101010101" charset="-122"/>
                    <a:ea typeface="楷体-简" panose="02010600040101010101" charset="-122"/>
                    <a:sym typeface="+mn-ea"/>
                  </a:rPr>
                  <a:t>5</a:t>
                </a:r>
                <a:r>
                  <a:rPr lang="zh-CN" altLang="en-US" sz="20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楷体-简" panose="02010600040101010101" charset="-122"/>
                    <a:ea typeface="楷体-简" panose="02010600040101010101" charset="-122"/>
                    <a:sym typeface="+mn-ea"/>
                  </a:rPr>
                  <a:t>）</a:t>
                </a:r>
                <a:r>
                  <a:rPr sz="20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楷体-简" panose="02010600040101010101" charset="-122"/>
                    <a:ea typeface="楷体-简" panose="02010600040101010101" charset="-122"/>
                    <a:sym typeface="+mn-ea"/>
                  </a:rPr>
                  <a:t>沟通趋于电子化</a:t>
                </a:r>
                <a:endParaRPr lang="zh-CN" altLang="en-US" sz="2000">
                  <a:latin typeface="楷体-简" panose="02010600040101010101" charset="-122"/>
                  <a:ea typeface="楷体-简" panose="02010600040101010101" charset="-122"/>
                </a:endParaRPr>
              </a:p>
            </p:txBody>
          </p:sp>
          <p:sp>
            <p:nvSpPr>
              <p:cNvPr id="21" name="文本框 9"/>
              <p:cNvSpPr txBox="1"/>
              <p:nvPr/>
            </p:nvSpPr>
            <p:spPr>
              <a:xfrm>
                <a:off x="7481" y="3927"/>
                <a:ext cx="9093" cy="1113"/>
              </a:xfrm>
              <a:prstGeom prst="rect">
                <a:avLst/>
              </a:prstGeom>
              <a:noFill/>
              <a:ln w="28575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90204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l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0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楷体-简" panose="02010600040101010101" charset="-122"/>
                    <a:ea typeface="楷体-简" panose="02010600040101010101" charset="-122"/>
                  </a:rPr>
                  <a:t>破除部门障碍；进行直接沟通，</a:t>
                </a:r>
                <a:r>
                  <a:rPr lang="zh-CN" altLang="en-US" sz="2000" b="1" u="sng">
                    <a:solidFill>
                      <a:srgbClr val="FF0000"/>
                    </a:solidFill>
                    <a:latin typeface="楷体-简" panose="02010600040101010101" charset="-122"/>
                    <a:ea typeface="楷体-简" panose="02010600040101010101" charset="-122"/>
                  </a:rPr>
                  <a:t>解决了垂直沟通的问题，减少了管理层级</a:t>
                </a:r>
                <a:r>
                  <a:rPr lang="zh-CN" altLang="en-US" sz="20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楷体-简" panose="02010600040101010101" charset="-122"/>
                    <a:ea typeface="楷体-简" panose="02010600040101010101" charset="-122"/>
                  </a:rPr>
                  <a:t>。</a:t>
                </a:r>
                <a:endPara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-简" panose="02010600040101010101" charset="-122"/>
                  <a:ea typeface="楷体-简" panose="02010600040101010101" charset="-122"/>
                </a:endParaRPr>
              </a:p>
            </p:txBody>
          </p:sp>
          <p:sp>
            <p:nvSpPr>
              <p:cNvPr id="6" name="文本框 9"/>
              <p:cNvSpPr txBox="1"/>
              <p:nvPr/>
            </p:nvSpPr>
            <p:spPr>
              <a:xfrm>
                <a:off x="7481" y="7168"/>
                <a:ext cx="9092" cy="628"/>
              </a:xfrm>
              <a:prstGeom prst="rect">
                <a:avLst/>
              </a:prstGeom>
              <a:noFill/>
              <a:ln w="28575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90204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l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0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楷体-简" panose="02010600040101010101" charset="-122"/>
                    <a:ea typeface="楷体-简" panose="02010600040101010101" charset="-122"/>
                  </a:rPr>
                  <a:t>可以根据不同人的兴趣细分，专门传播相应信息</a:t>
                </a:r>
                <a:endPara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-简" panose="02010600040101010101" charset="-122"/>
                  <a:ea typeface="楷体-简" panose="02010600040101010101" charset="-122"/>
                </a:endParaRPr>
              </a:p>
            </p:txBody>
          </p:sp>
          <p:sp>
            <p:nvSpPr>
              <p:cNvPr id="8" name="文本框 9"/>
              <p:cNvSpPr txBox="1"/>
              <p:nvPr/>
            </p:nvSpPr>
            <p:spPr>
              <a:xfrm>
                <a:off x="7481" y="8013"/>
                <a:ext cx="9092" cy="628"/>
              </a:xfrm>
              <a:prstGeom prst="rect">
                <a:avLst/>
              </a:prstGeom>
              <a:noFill/>
              <a:ln w="28575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90204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l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0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楷体-简" panose="02010600040101010101" charset="-122"/>
                    <a:ea typeface="楷体-简" panose="02010600040101010101" charset="-122"/>
                  </a:rPr>
                  <a:t>视频会议、电子邮件、网络聊天</a:t>
                </a:r>
                <a:endPara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-简" panose="02010600040101010101" charset="-122"/>
                  <a:ea typeface="楷体-简" panose="02010600040101010101" charset="-122"/>
                </a:endParaRPr>
              </a:p>
            </p:txBody>
          </p:sp>
          <p:sp>
            <p:nvSpPr>
              <p:cNvPr id="9" name="文本框 9"/>
              <p:cNvSpPr txBox="1"/>
              <p:nvPr/>
            </p:nvSpPr>
            <p:spPr>
              <a:xfrm>
                <a:off x="7481" y="6074"/>
                <a:ext cx="9092" cy="628"/>
              </a:xfrm>
              <a:prstGeom prst="rect">
                <a:avLst/>
              </a:prstGeom>
              <a:noFill/>
              <a:ln w="28575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90204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l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0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楷体-简" panose="02010600040101010101" charset="-122"/>
                    <a:ea typeface="楷体-简" panose="02010600040101010101" charset="-122"/>
                  </a:rPr>
                  <a:t>通过网上论坛等发表自己的观点、建议</a:t>
                </a:r>
                <a:endPara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-简" panose="02010600040101010101" charset="-122"/>
                  <a:ea typeface="楷体-简" panose="02010600040101010101" charset="-122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7481" y="5272"/>
                <a:ext cx="9092" cy="628"/>
              </a:xfrm>
              <a:prstGeom prst="rect">
                <a:avLst/>
              </a:prstGeom>
              <a:noFill/>
              <a:ln w="28575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90204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l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0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楷体-简" panose="02010600040101010101" charset="-122"/>
                    <a:ea typeface="楷体-简" panose="02010600040101010101" charset="-122"/>
                  </a:rPr>
                  <a:t>公正公开</a:t>
                </a:r>
                <a:endPara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-简" panose="02010600040101010101" charset="-122"/>
                  <a:ea typeface="楷体-简" panose="02010600040101010101" charset="-122"/>
                </a:endParaRPr>
              </a:p>
            </p:txBody>
          </p:sp>
        </p:grpSp>
        <p:sp>
          <p:nvSpPr>
            <p:cNvPr id="11" name="右箭头 10"/>
            <p:cNvSpPr/>
            <p:nvPr/>
          </p:nvSpPr>
          <p:spPr>
            <a:xfrm>
              <a:off x="6416" y="5272"/>
              <a:ext cx="504" cy="408"/>
            </a:xfrm>
            <a:prstGeom prst="right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zh-CN" altLang="en-US" dirty="0" smtClean="0">
                <a:solidFill>
                  <a:schemeClr val="tx1"/>
                </a:solidFill>
                <a:latin typeface="楷体-简" panose="02010600040101010101" charset="-122"/>
                <a:ea typeface="楷体-简" panose="02010600040101010101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2" name="右箭头 11"/>
            <p:cNvSpPr/>
            <p:nvPr/>
          </p:nvSpPr>
          <p:spPr>
            <a:xfrm>
              <a:off x="6416" y="6184"/>
              <a:ext cx="504" cy="408"/>
            </a:xfrm>
            <a:prstGeom prst="right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zh-CN" altLang="en-US" dirty="0" smtClean="0">
                <a:solidFill>
                  <a:schemeClr val="tx1"/>
                </a:solidFill>
                <a:latin typeface="楷体-简" panose="02010600040101010101" charset="-122"/>
                <a:ea typeface="楷体-简" panose="02010600040101010101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3" name="右箭头 12"/>
            <p:cNvSpPr/>
            <p:nvPr/>
          </p:nvSpPr>
          <p:spPr>
            <a:xfrm>
              <a:off x="6416" y="8123"/>
              <a:ext cx="504" cy="408"/>
            </a:xfrm>
            <a:prstGeom prst="right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zh-CN" altLang="en-US" dirty="0" smtClean="0">
                <a:solidFill>
                  <a:schemeClr val="tx1"/>
                </a:solidFill>
                <a:latin typeface="楷体-简" panose="02010600040101010101" charset="-122"/>
                <a:ea typeface="楷体-简" panose="02010600040101010101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14" name="标题 2"/>
          <p:cNvSpPr>
            <a:spLocks noGrp="1"/>
          </p:cNvSpPr>
          <p:nvPr/>
        </p:nvSpPr>
        <p:spPr bwMode="auto">
          <a:xfrm>
            <a:off x="892175" y="387985"/>
            <a:ext cx="10972800" cy="854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lvl="0" algn="l">
              <a:buClrTx/>
              <a:buSzTx/>
              <a:buFontTx/>
              <a:defRPr/>
            </a:pPr>
            <a:r>
              <a:rPr lang="en-US" altLang="zh-CN" sz="3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cs typeface="+mn-cs"/>
                <a:sym typeface="+mn-ea"/>
              </a:rPr>
              <a:t>4.3 互联网时代的沟通</a:t>
            </a:r>
            <a:br>
              <a:rPr lang="en-US" altLang="zh-CN" sz="3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cs typeface="+mn-cs"/>
                <a:sym typeface="+mn-ea"/>
              </a:rPr>
            </a:br>
            <a:endParaRPr lang="en-US" altLang="zh-CN" sz="320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方正清刻本悦宋简体" panose="02000000000000000000" charset="-122"/>
              <a:ea typeface="方正清刻本悦宋简体" panose="02000000000000000000" charset="-122"/>
              <a:cs typeface="+mn-cs"/>
              <a:sym typeface="+mn-ea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51265" y="-10160"/>
            <a:ext cx="3358515" cy="6400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-10160"/>
            <a:ext cx="362394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/>
            <a:r>
              <a:rPr lang="zh-CN" altLang="en-US" sz="1000">
                <a:solidFill>
                  <a:schemeClr val="bg1">
                    <a:lumMod val="9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sym typeface="+mn-ea"/>
              </a:rPr>
              <a:t>4.3.2.1扁平化的沟通流程</a:t>
            </a:r>
            <a:endParaRPr lang="zh-CN" altLang="en-US" sz="1000">
              <a:solidFill>
                <a:schemeClr val="bg1">
                  <a:lumMod val="95000"/>
                </a:schemeClr>
              </a:solidFill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892175" y="1231900"/>
            <a:ext cx="10515600" cy="5343525"/>
          </a:xfrm>
        </p:spPr>
        <p:txBody>
          <a:bodyPr/>
          <a:p>
            <a:r>
              <a:rPr lang="zh-CN" altLang="en-US" sz="2000"/>
              <a:t>互联网技术的使用能有效地解决（）</a:t>
            </a:r>
            <a:endParaRPr lang="zh-CN" altLang="en-US" sz="2000"/>
          </a:p>
          <a:p>
            <a:r>
              <a:rPr lang="zh-CN" altLang="en-US" sz="2000"/>
              <a:t>A:垂直沟通中存在的问题</a:t>
            </a:r>
            <a:endParaRPr lang="zh-CN" altLang="en-US" sz="2000"/>
          </a:p>
          <a:p>
            <a:r>
              <a:rPr lang="zh-CN" altLang="en-US" sz="2000"/>
              <a:t>B:水平沟通中存在的问题</a:t>
            </a:r>
            <a:endParaRPr lang="zh-CN" altLang="en-US" sz="2000"/>
          </a:p>
          <a:p>
            <a:r>
              <a:rPr lang="zh-CN" altLang="en-US" sz="2000"/>
              <a:t>C:斜向沟通中存在的问题</a:t>
            </a:r>
            <a:endParaRPr lang="zh-CN" altLang="en-US" sz="2000"/>
          </a:p>
          <a:p>
            <a:r>
              <a:rPr lang="zh-CN" altLang="en-US" sz="2000"/>
              <a:t>D:非正式沟通中存在的问题</a:t>
            </a:r>
            <a:endParaRPr lang="zh-CN" altLang="en-US" sz="2000"/>
          </a:p>
          <a:p>
            <a:endParaRPr lang="zh-CN" altLang="en-US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 bwMode="auto">
          <a:xfrm>
            <a:off x="892175" y="377825"/>
            <a:ext cx="10972800" cy="854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lvl="0" algn="l" defTabSz="914400">
              <a:buClrTx/>
              <a:buSzTx/>
              <a:buFontTx/>
              <a:defRPr/>
            </a:pPr>
            <a:r>
              <a:rPr lang="en-US" altLang="zh-CN" sz="3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cs typeface="+mn-cs"/>
                <a:sym typeface="+mn-ea"/>
              </a:rPr>
              <a:t>真题再现</a:t>
            </a:r>
            <a:endParaRPr lang="en-US" altLang="zh-CN" sz="320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方正清刻本悦宋简体" panose="02000000000000000000" charset="-122"/>
              <a:ea typeface="方正清刻本悦宋简体" panose="02000000000000000000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7" name="组合 16"/>
          <p:cNvGrpSpPr/>
          <p:nvPr/>
        </p:nvGrpSpPr>
        <p:grpSpPr>
          <a:xfrm>
            <a:off x="3501390" y="3195320"/>
            <a:ext cx="2462530" cy="2539365"/>
            <a:chOff x="7679" y="5893"/>
            <a:chExt cx="3878" cy="3999"/>
          </a:xfrm>
        </p:grpSpPr>
        <p:sp>
          <p:nvSpPr>
            <p:cNvPr id="5" name=" 2050"/>
            <p:cNvSpPr/>
            <p:nvPr/>
          </p:nvSpPr>
          <p:spPr bwMode="auto">
            <a:xfrm flipH="1">
              <a:off x="7679" y="6072"/>
              <a:ext cx="214" cy="3820"/>
            </a:xfrm>
            <a:custGeom>
              <a:avLst/>
              <a:gdLst>
                <a:gd name="T0" fmla="*/ 2147483646 w 41"/>
                <a:gd name="T1" fmla="*/ 2147483646 h 281"/>
                <a:gd name="T2" fmla="*/ 2147483646 w 41"/>
                <a:gd name="T3" fmla="*/ 2147483646 h 281"/>
                <a:gd name="T4" fmla="*/ 0 w 41"/>
                <a:gd name="T5" fmla="*/ 0 h 281"/>
                <a:gd name="T6" fmla="*/ 2147483646 w 41"/>
                <a:gd name="T7" fmla="*/ 2147483646 h 281"/>
                <a:gd name="T8" fmla="*/ 2147483646 w 41"/>
                <a:gd name="T9" fmla="*/ 2147483646 h 281"/>
                <a:gd name="T10" fmla="*/ 2147483646 w 41"/>
                <a:gd name="T11" fmla="*/ 2147483646 h 281"/>
                <a:gd name="T12" fmla="*/ 2147483646 w 41"/>
                <a:gd name="T13" fmla="*/ 2147483646 h 281"/>
                <a:gd name="T14" fmla="*/ 2147483646 w 41"/>
                <a:gd name="T15" fmla="*/ 2147483646 h 281"/>
                <a:gd name="T16" fmla="*/ 2147483646 w 41"/>
                <a:gd name="T17" fmla="*/ 2147483646 h 281"/>
                <a:gd name="T18" fmla="*/ 2147483646 w 41"/>
                <a:gd name="T19" fmla="*/ 2147483646 h 281"/>
                <a:gd name="T20" fmla="*/ 2147483646 w 41"/>
                <a:gd name="T21" fmla="*/ 2147483646 h 281"/>
                <a:gd name="T22" fmla="*/ 2147483646 w 41"/>
                <a:gd name="T23" fmla="*/ 2147483646 h 281"/>
                <a:gd name="T24" fmla="*/ 2147483646 w 41"/>
                <a:gd name="T25" fmla="*/ 2147483646 h 281"/>
                <a:gd name="T26" fmla="*/ 0 w 41"/>
                <a:gd name="T27" fmla="*/ 2147483646 h 281"/>
                <a:gd name="T28" fmla="*/ 2147483646 w 41"/>
                <a:gd name="T29" fmla="*/ 2147483646 h 281"/>
                <a:gd name="T30" fmla="*/ 2147483646 w 41"/>
                <a:gd name="T31" fmla="*/ 2147483646 h 281"/>
                <a:gd name="T32" fmla="*/ 2147483646 w 41"/>
                <a:gd name="T33" fmla="*/ 2147483646 h 281"/>
                <a:gd name="T34" fmla="*/ 2147483646 w 41"/>
                <a:gd name="T35" fmla="*/ 2147483646 h 281"/>
                <a:gd name="T36" fmla="*/ 2147483646 w 41"/>
                <a:gd name="T37" fmla="*/ 2147483646 h 281"/>
                <a:gd name="T38" fmla="*/ 2147483646 w 41"/>
                <a:gd name="T39" fmla="*/ 2147483646 h 281"/>
                <a:gd name="T40" fmla="*/ 2147483646 w 41"/>
                <a:gd name="T41" fmla="*/ 2147483646 h 281"/>
                <a:gd name="T42" fmla="*/ 2147483646 w 41"/>
                <a:gd name="T43" fmla="*/ 2147483646 h 28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41" h="281">
                  <a:moveTo>
                    <a:pt x="15" y="41"/>
                  </a:moveTo>
                  <a:cubicBezTo>
                    <a:pt x="15" y="29"/>
                    <a:pt x="13" y="19"/>
                    <a:pt x="11" y="13"/>
                  </a:cubicBezTo>
                  <a:cubicBezTo>
                    <a:pt x="9" y="7"/>
                    <a:pt x="5" y="2"/>
                    <a:pt x="0" y="0"/>
                  </a:cubicBezTo>
                  <a:cubicBezTo>
                    <a:pt x="10" y="0"/>
                    <a:pt x="17" y="3"/>
                    <a:pt x="21" y="9"/>
                  </a:cubicBezTo>
                  <a:cubicBezTo>
                    <a:pt x="25" y="14"/>
                    <a:pt x="27" y="27"/>
                    <a:pt x="27" y="45"/>
                  </a:cubicBezTo>
                  <a:cubicBezTo>
                    <a:pt x="27" y="103"/>
                    <a:pt x="27" y="103"/>
                    <a:pt x="27" y="103"/>
                  </a:cubicBezTo>
                  <a:cubicBezTo>
                    <a:pt x="27" y="114"/>
                    <a:pt x="28" y="122"/>
                    <a:pt x="30" y="128"/>
                  </a:cubicBezTo>
                  <a:cubicBezTo>
                    <a:pt x="32" y="134"/>
                    <a:pt x="35" y="138"/>
                    <a:pt x="41" y="141"/>
                  </a:cubicBezTo>
                  <a:cubicBezTo>
                    <a:pt x="35" y="143"/>
                    <a:pt x="31" y="147"/>
                    <a:pt x="30" y="153"/>
                  </a:cubicBezTo>
                  <a:cubicBezTo>
                    <a:pt x="28" y="158"/>
                    <a:pt x="27" y="167"/>
                    <a:pt x="27" y="179"/>
                  </a:cubicBezTo>
                  <a:cubicBezTo>
                    <a:pt x="27" y="232"/>
                    <a:pt x="27" y="232"/>
                    <a:pt x="27" y="232"/>
                  </a:cubicBezTo>
                  <a:cubicBezTo>
                    <a:pt x="27" y="245"/>
                    <a:pt x="26" y="255"/>
                    <a:pt x="25" y="262"/>
                  </a:cubicBezTo>
                  <a:cubicBezTo>
                    <a:pt x="23" y="269"/>
                    <a:pt x="20" y="274"/>
                    <a:pt x="16" y="277"/>
                  </a:cubicBezTo>
                  <a:cubicBezTo>
                    <a:pt x="12" y="279"/>
                    <a:pt x="7" y="281"/>
                    <a:pt x="0" y="281"/>
                  </a:cubicBezTo>
                  <a:cubicBezTo>
                    <a:pt x="5" y="279"/>
                    <a:pt x="9" y="274"/>
                    <a:pt x="11" y="268"/>
                  </a:cubicBezTo>
                  <a:cubicBezTo>
                    <a:pt x="13" y="261"/>
                    <a:pt x="15" y="252"/>
                    <a:pt x="15" y="240"/>
                  </a:cubicBezTo>
                  <a:cubicBezTo>
                    <a:pt x="15" y="186"/>
                    <a:pt x="15" y="186"/>
                    <a:pt x="15" y="186"/>
                  </a:cubicBezTo>
                  <a:cubicBezTo>
                    <a:pt x="15" y="172"/>
                    <a:pt x="15" y="162"/>
                    <a:pt x="17" y="155"/>
                  </a:cubicBezTo>
                  <a:cubicBezTo>
                    <a:pt x="19" y="148"/>
                    <a:pt x="23" y="144"/>
                    <a:pt x="29" y="141"/>
                  </a:cubicBezTo>
                  <a:cubicBezTo>
                    <a:pt x="23" y="138"/>
                    <a:pt x="19" y="133"/>
                    <a:pt x="17" y="127"/>
                  </a:cubicBezTo>
                  <a:cubicBezTo>
                    <a:pt x="15" y="121"/>
                    <a:pt x="15" y="111"/>
                    <a:pt x="15" y="98"/>
                  </a:cubicBezTo>
                  <a:lnTo>
                    <a:pt x="15" y="4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" name="文本框 9"/>
            <p:cNvSpPr txBox="1"/>
            <p:nvPr/>
          </p:nvSpPr>
          <p:spPr>
            <a:xfrm>
              <a:off x="7893" y="5893"/>
              <a:ext cx="2448" cy="580"/>
            </a:xfrm>
            <a:prstGeom prst="rect">
              <a:avLst/>
            </a:prstGeom>
            <a:noFill/>
            <a:ln w="9525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90204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l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1800" b="1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正式沟通</a:t>
              </a:r>
              <a:endParaRPr lang="zh-CN" altLang="en-US" sz="1800" b="1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9"/>
            <p:cNvSpPr txBox="1"/>
            <p:nvPr/>
          </p:nvSpPr>
          <p:spPr>
            <a:xfrm>
              <a:off x="7935" y="9312"/>
              <a:ext cx="3622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90204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l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18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非正式沟通</a:t>
              </a:r>
              <a:endParaRPr lang="en-US" altLang="zh-CN" sz="1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191760" y="1560830"/>
            <a:ext cx="3568065" cy="4089400"/>
            <a:chOff x="6403" y="2268"/>
            <a:chExt cx="5619" cy="6440"/>
          </a:xfrm>
          <a:noFill/>
        </p:grpSpPr>
        <p:grpSp>
          <p:nvGrpSpPr>
            <p:cNvPr id="24" name="组合 23"/>
            <p:cNvGrpSpPr/>
            <p:nvPr/>
          </p:nvGrpSpPr>
          <p:grpSpPr>
            <a:xfrm>
              <a:off x="8774" y="2268"/>
              <a:ext cx="2831" cy="2391"/>
              <a:chOff x="7685" y="5088"/>
              <a:chExt cx="2831" cy="2391"/>
            </a:xfrm>
            <a:grpFill/>
          </p:grpSpPr>
          <p:grpSp>
            <p:nvGrpSpPr>
              <p:cNvPr id="14" name="组合 13"/>
              <p:cNvGrpSpPr/>
              <p:nvPr/>
            </p:nvGrpSpPr>
            <p:grpSpPr>
              <a:xfrm>
                <a:off x="7685" y="5088"/>
                <a:ext cx="2831" cy="2152"/>
                <a:chOff x="7893" y="6604"/>
                <a:chExt cx="2831" cy="2152"/>
              </a:xfrm>
              <a:grpFill/>
            </p:grpSpPr>
            <p:sp>
              <p:nvSpPr>
                <p:cNvPr id="15" name=" 2050"/>
                <p:cNvSpPr/>
                <p:nvPr/>
              </p:nvSpPr>
              <p:spPr bwMode="auto">
                <a:xfrm flipH="1">
                  <a:off x="7893" y="6604"/>
                  <a:ext cx="214" cy="2152"/>
                </a:xfrm>
                <a:custGeom>
                  <a:avLst/>
                  <a:gdLst>
                    <a:gd name="T0" fmla="*/ 2147483646 w 41"/>
                    <a:gd name="T1" fmla="*/ 2147483646 h 281"/>
                    <a:gd name="T2" fmla="*/ 2147483646 w 41"/>
                    <a:gd name="T3" fmla="*/ 2147483646 h 281"/>
                    <a:gd name="T4" fmla="*/ 0 w 41"/>
                    <a:gd name="T5" fmla="*/ 0 h 281"/>
                    <a:gd name="T6" fmla="*/ 2147483646 w 41"/>
                    <a:gd name="T7" fmla="*/ 2147483646 h 281"/>
                    <a:gd name="T8" fmla="*/ 2147483646 w 41"/>
                    <a:gd name="T9" fmla="*/ 2147483646 h 281"/>
                    <a:gd name="T10" fmla="*/ 2147483646 w 41"/>
                    <a:gd name="T11" fmla="*/ 2147483646 h 281"/>
                    <a:gd name="T12" fmla="*/ 2147483646 w 41"/>
                    <a:gd name="T13" fmla="*/ 2147483646 h 281"/>
                    <a:gd name="T14" fmla="*/ 2147483646 w 41"/>
                    <a:gd name="T15" fmla="*/ 2147483646 h 281"/>
                    <a:gd name="T16" fmla="*/ 2147483646 w 41"/>
                    <a:gd name="T17" fmla="*/ 2147483646 h 281"/>
                    <a:gd name="T18" fmla="*/ 2147483646 w 41"/>
                    <a:gd name="T19" fmla="*/ 2147483646 h 281"/>
                    <a:gd name="T20" fmla="*/ 2147483646 w 41"/>
                    <a:gd name="T21" fmla="*/ 2147483646 h 281"/>
                    <a:gd name="T22" fmla="*/ 2147483646 w 41"/>
                    <a:gd name="T23" fmla="*/ 2147483646 h 281"/>
                    <a:gd name="T24" fmla="*/ 2147483646 w 41"/>
                    <a:gd name="T25" fmla="*/ 2147483646 h 281"/>
                    <a:gd name="T26" fmla="*/ 0 w 41"/>
                    <a:gd name="T27" fmla="*/ 2147483646 h 281"/>
                    <a:gd name="T28" fmla="*/ 2147483646 w 41"/>
                    <a:gd name="T29" fmla="*/ 2147483646 h 281"/>
                    <a:gd name="T30" fmla="*/ 2147483646 w 41"/>
                    <a:gd name="T31" fmla="*/ 2147483646 h 281"/>
                    <a:gd name="T32" fmla="*/ 2147483646 w 41"/>
                    <a:gd name="T33" fmla="*/ 2147483646 h 281"/>
                    <a:gd name="T34" fmla="*/ 2147483646 w 41"/>
                    <a:gd name="T35" fmla="*/ 2147483646 h 281"/>
                    <a:gd name="T36" fmla="*/ 2147483646 w 41"/>
                    <a:gd name="T37" fmla="*/ 2147483646 h 281"/>
                    <a:gd name="T38" fmla="*/ 2147483646 w 41"/>
                    <a:gd name="T39" fmla="*/ 2147483646 h 281"/>
                    <a:gd name="T40" fmla="*/ 2147483646 w 41"/>
                    <a:gd name="T41" fmla="*/ 2147483646 h 281"/>
                    <a:gd name="T42" fmla="*/ 2147483646 w 41"/>
                    <a:gd name="T43" fmla="*/ 2147483646 h 281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41" h="281">
                      <a:moveTo>
                        <a:pt x="15" y="41"/>
                      </a:moveTo>
                      <a:cubicBezTo>
                        <a:pt x="15" y="29"/>
                        <a:pt x="13" y="19"/>
                        <a:pt x="11" y="13"/>
                      </a:cubicBezTo>
                      <a:cubicBezTo>
                        <a:pt x="9" y="7"/>
                        <a:pt x="5" y="2"/>
                        <a:pt x="0" y="0"/>
                      </a:cubicBezTo>
                      <a:cubicBezTo>
                        <a:pt x="10" y="0"/>
                        <a:pt x="17" y="3"/>
                        <a:pt x="21" y="9"/>
                      </a:cubicBezTo>
                      <a:cubicBezTo>
                        <a:pt x="25" y="14"/>
                        <a:pt x="27" y="27"/>
                        <a:pt x="27" y="45"/>
                      </a:cubicBezTo>
                      <a:cubicBezTo>
                        <a:pt x="27" y="103"/>
                        <a:pt x="27" y="103"/>
                        <a:pt x="27" y="103"/>
                      </a:cubicBezTo>
                      <a:cubicBezTo>
                        <a:pt x="27" y="114"/>
                        <a:pt x="28" y="122"/>
                        <a:pt x="30" y="128"/>
                      </a:cubicBezTo>
                      <a:cubicBezTo>
                        <a:pt x="32" y="134"/>
                        <a:pt x="35" y="138"/>
                        <a:pt x="41" y="141"/>
                      </a:cubicBezTo>
                      <a:cubicBezTo>
                        <a:pt x="35" y="143"/>
                        <a:pt x="31" y="147"/>
                        <a:pt x="30" y="153"/>
                      </a:cubicBezTo>
                      <a:cubicBezTo>
                        <a:pt x="28" y="158"/>
                        <a:pt x="27" y="167"/>
                        <a:pt x="27" y="179"/>
                      </a:cubicBezTo>
                      <a:cubicBezTo>
                        <a:pt x="27" y="232"/>
                        <a:pt x="27" y="232"/>
                        <a:pt x="27" y="232"/>
                      </a:cubicBezTo>
                      <a:cubicBezTo>
                        <a:pt x="27" y="245"/>
                        <a:pt x="26" y="255"/>
                        <a:pt x="25" y="262"/>
                      </a:cubicBezTo>
                      <a:cubicBezTo>
                        <a:pt x="23" y="269"/>
                        <a:pt x="20" y="274"/>
                        <a:pt x="16" y="277"/>
                      </a:cubicBezTo>
                      <a:cubicBezTo>
                        <a:pt x="12" y="279"/>
                        <a:pt x="7" y="281"/>
                        <a:pt x="0" y="281"/>
                      </a:cubicBezTo>
                      <a:cubicBezTo>
                        <a:pt x="5" y="279"/>
                        <a:pt x="9" y="274"/>
                        <a:pt x="11" y="268"/>
                      </a:cubicBezTo>
                      <a:cubicBezTo>
                        <a:pt x="13" y="261"/>
                        <a:pt x="15" y="252"/>
                        <a:pt x="15" y="240"/>
                      </a:cubicBezTo>
                      <a:cubicBezTo>
                        <a:pt x="15" y="186"/>
                        <a:pt x="15" y="186"/>
                        <a:pt x="15" y="186"/>
                      </a:cubicBezTo>
                      <a:cubicBezTo>
                        <a:pt x="15" y="172"/>
                        <a:pt x="15" y="162"/>
                        <a:pt x="17" y="155"/>
                      </a:cubicBezTo>
                      <a:cubicBezTo>
                        <a:pt x="19" y="148"/>
                        <a:pt x="23" y="144"/>
                        <a:pt x="29" y="141"/>
                      </a:cubicBezTo>
                      <a:cubicBezTo>
                        <a:pt x="23" y="138"/>
                        <a:pt x="19" y="133"/>
                        <a:pt x="17" y="127"/>
                      </a:cubicBezTo>
                      <a:cubicBezTo>
                        <a:pt x="15" y="121"/>
                        <a:pt x="15" y="111"/>
                        <a:pt x="15" y="98"/>
                      </a:cubicBezTo>
                      <a:lnTo>
                        <a:pt x="15" y="41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>
                  <a:defPPr>
                    <a:defRPr lang="zh-CN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16" name="文本框 9"/>
                <p:cNvSpPr txBox="1"/>
                <p:nvPr/>
              </p:nvSpPr>
              <p:spPr>
                <a:xfrm>
                  <a:off x="8276" y="6605"/>
                  <a:ext cx="2448" cy="580"/>
                </a:xfrm>
                <a:prstGeom prst="rect">
                  <a:avLst/>
                </a:prstGeom>
                <a:grpFill/>
                <a:ln w="9525">
                  <a:noFill/>
                </a:ln>
              </p:spPr>
              <p:txBody>
                <a:bodyPr wrap="square">
                  <a:sp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90204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90204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90204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90204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90204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l">
                    <a:lnSpc>
                      <a:spcPct val="100000"/>
                    </a:lnSpc>
                    <a:spcBef>
                      <a:spcPct val="0"/>
                    </a:spcBef>
                    <a:buNone/>
                  </a:pPr>
                  <a:r>
                    <a:rPr lang="zh-CN" altLang="en-US" sz="180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下行沟通</a:t>
                  </a:r>
                  <a:endParaRPr lang="zh-CN" altLang="en-US" sz="180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" name="文本框 9"/>
                <p:cNvSpPr txBox="1"/>
                <p:nvPr/>
              </p:nvSpPr>
              <p:spPr>
                <a:xfrm>
                  <a:off x="8276" y="7255"/>
                  <a:ext cx="2447" cy="580"/>
                </a:xfrm>
                <a:prstGeom prst="rect">
                  <a:avLst/>
                </a:prstGeom>
                <a:grpFill/>
                <a:ln w="9525">
                  <a:noFill/>
                </a:ln>
              </p:spPr>
              <p:txBody>
                <a:bodyPr wrap="square">
                  <a:sp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90204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90204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90204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90204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90204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l">
                    <a:lnSpc>
                      <a:spcPct val="100000"/>
                    </a:lnSpc>
                    <a:spcBef>
                      <a:spcPct val="0"/>
                    </a:spcBef>
                    <a:buNone/>
                  </a:pPr>
                  <a:r>
                    <a:rPr lang="zh-CN" altLang="en-US" sz="180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+mn-ea"/>
                    </a:rPr>
                    <a:t>上行沟通</a:t>
                  </a:r>
                  <a:endParaRPr lang="zh-CN" altLang="en-US" sz="180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endParaRPr>
                </a:p>
              </p:txBody>
            </p:sp>
          </p:grpSp>
          <p:sp>
            <p:nvSpPr>
              <p:cNvPr id="22" name="文本框 9"/>
              <p:cNvSpPr txBox="1"/>
              <p:nvPr/>
            </p:nvSpPr>
            <p:spPr>
              <a:xfrm>
                <a:off x="8068" y="6319"/>
                <a:ext cx="2447" cy="580"/>
              </a:xfrm>
              <a:prstGeom prst="rect">
                <a:avLst/>
              </a:prstGeom>
              <a:grpFill/>
              <a:ln w="9525">
                <a:noFill/>
              </a:ln>
            </p:spPr>
            <p:txBody>
              <a:bodyPr wrap="square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90204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l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180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水平沟通</a:t>
                </a:r>
                <a:endParaRPr lang="zh-CN" altLang="en-US" sz="18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  <p:sp>
            <p:nvSpPr>
              <p:cNvPr id="23" name="文本框 9"/>
              <p:cNvSpPr txBox="1"/>
              <p:nvPr/>
            </p:nvSpPr>
            <p:spPr>
              <a:xfrm>
                <a:off x="8068" y="6899"/>
                <a:ext cx="2447" cy="580"/>
              </a:xfrm>
              <a:prstGeom prst="rect">
                <a:avLst/>
              </a:prstGeom>
              <a:grpFill/>
              <a:ln w="9525">
                <a:noFill/>
              </a:ln>
            </p:spPr>
            <p:txBody>
              <a:bodyPr wrap="square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90204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l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180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斜向沟通</a:t>
                </a:r>
                <a:endParaRPr lang="zh-CN" altLang="en-US" sz="18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8774" y="4831"/>
              <a:ext cx="3248" cy="3877"/>
              <a:chOff x="7685" y="5046"/>
              <a:chExt cx="3248" cy="3877"/>
            </a:xfrm>
            <a:grpFill/>
          </p:grpSpPr>
          <p:grpSp>
            <p:nvGrpSpPr>
              <p:cNvPr id="26" name="组合 25"/>
              <p:cNvGrpSpPr/>
              <p:nvPr/>
            </p:nvGrpSpPr>
            <p:grpSpPr>
              <a:xfrm>
                <a:off x="7685" y="5046"/>
                <a:ext cx="2945" cy="3877"/>
                <a:chOff x="7893" y="6562"/>
                <a:chExt cx="2945" cy="3877"/>
              </a:xfrm>
              <a:grpFill/>
            </p:grpSpPr>
            <p:sp>
              <p:nvSpPr>
                <p:cNvPr id="27" name=" 2050"/>
                <p:cNvSpPr/>
                <p:nvPr/>
              </p:nvSpPr>
              <p:spPr bwMode="auto">
                <a:xfrm flipH="1">
                  <a:off x="7893" y="6738"/>
                  <a:ext cx="214" cy="3701"/>
                </a:xfrm>
                <a:custGeom>
                  <a:avLst/>
                  <a:gdLst>
                    <a:gd name="T0" fmla="*/ 2147483646 w 41"/>
                    <a:gd name="T1" fmla="*/ 2147483646 h 281"/>
                    <a:gd name="T2" fmla="*/ 2147483646 w 41"/>
                    <a:gd name="T3" fmla="*/ 2147483646 h 281"/>
                    <a:gd name="T4" fmla="*/ 0 w 41"/>
                    <a:gd name="T5" fmla="*/ 0 h 281"/>
                    <a:gd name="T6" fmla="*/ 2147483646 w 41"/>
                    <a:gd name="T7" fmla="*/ 2147483646 h 281"/>
                    <a:gd name="T8" fmla="*/ 2147483646 w 41"/>
                    <a:gd name="T9" fmla="*/ 2147483646 h 281"/>
                    <a:gd name="T10" fmla="*/ 2147483646 w 41"/>
                    <a:gd name="T11" fmla="*/ 2147483646 h 281"/>
                    <a:gd name="T12" fmla="*/ 2147483646 w 41"/>
                    <a:gd name="T13" fmla="*/ 2147483646 h 281"/>
                    <a:gd name="T14" fmla="*/ 2147483646 w 41"/>
                    <a:gd name="T15" fmla="*/ 2147483646 h 281"/>
                    <a:gd name="T16" fmla="*/ 2147483646 w 41"/>
                    <a:gd name="T17" fmla="*/ 2147483646 h 281"/>
                    <a:gd name="T18" fmla="*/ 2147483646 w 41"/>
                    <a:gd name="T19" fmla="*/ 2147483646 h 281"/>
                    <a:gd name="T20" fmla="*/ 2147483646 w 41"/>
                    <a:gd name="T21" fmla="*/ 2147483646 h 281"/>
                    <a:gd name="T22" fmla="*/ 2147483646 w 41"/>
                    <a:gd name="T23" fmla="*/ 2147483646 h 281"/>
                    <a:gd name="T24" fmla="*/ 2147483646 w 41"/>
                    <a:gd name="T25" fmla="*/ 2147483646 h 281"/>
                    <a:gd name="T26" fmla="*/ 0 w 41"/>
                    <a:gd name="T27" fmla="*/ 2147483646 h 281"/>
                    <a:gd name="T28" fmla="*/ 2147483646 w 41"/>
                    <a:gd name="T29" fmla="*/ 2147483646 h 281"/>
                    <a:gd name="T30" fmla="*/ 2147483646 w 41"/>
                    <a:gd name="T31" fmla="*/ 2147483646 h 281"/>
                    <a:gd name="T32" fmla="*/ 2147483646 w 41"/>
                    <a:gd name="T33" fmla="*/ 2147483646 h 281"/>
                    <a:gd name="T34" fmla="*/ 2147483646 w 41"/>
                    <a:gd name="T35" fmla="*/ 2147483646 h 281"/>
                    <a:gd name="T36" fmla="*/ 2147483646 w 41"/>
                    <a:gd name="T37" fmla="*/ 2147483646 h 281"/>
                    <a:gd name="T38" fmla="*/ 2147483646 w 41"/>
                    <a:gd name="T39" fmla="*/ 2147483646 h 281"/>
                    <a:gd name="T40" fmla="*/ 2147483646 w 41"/>
                    <a:gd name="T41" fmla="*/ 2147483646 h 281"/>
                    <a:gd name="T42" fmla="*/ 2147483646 w 41"/>
                    <a:gd name="T43" fmla="*/ 2147483646 h 281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41" h="281">
                      <a:moveTo>
                        <a:pt x="15" y="41"/>
                      </a:moveTo>
                      <a:cubicBezTo>
                        <a:pt x="15" y="29"/>
                        <a:pt x="13" y="19"/>
                        <a:pt x="11" y="13"/>
                      </a:cubicBezTo>
                      <a:cubicBezTo>
                        <a:pt x="9" y="7"/>
                        <a:pt x="5" y="2"/>
                        <a:pt x="0" y="0"/>
                      </a:cubicBezTo>
                      <a:cubicBezTo>
                        <a:pt x="10" y="0"/>
                        <a:pt x="17" y="3"/>
                        <a:pt x="21" y="9"/>
                      </a:cubicBezTo>
                      <a:cubicBezTo>
                        <a:pt x="25" y="14"/>
                        <a:pt x="27" y="27"/>
                        <a:pt x="27" y="45"/>
                      </a:cubicBezTo>
                      <a:cubicBezTo>
                        <a:pt x="27" y="103"/>
                        <a:pt x="27" y="103"/>
                        <a:pt x="27" y="103"/>
                      </a:cubicBezTo>
                      <a:cubicBezTo>
                        <a:pt x="27" y="114"/>
                        <a:pt x="28" y="122"/>
                        <a:pt x="30" y="128"/>
                      </a:cubicBezTo>
                      <a:cubicBezTo>
                        <a:pt x="32" y="134"/>
                        <a:pt x="35" y="138"/>
                        <a:pt x="41" y="141"/>
                      </a:cubicBezTo>
                      <a:cubicBezTo>
                        <a:pt x="35" y="143"/>
                        <a:pt x="31" y="147"/>
                        <a:pt x="30" y="153"/>
                      </a:cubicBezTo>
                      <a:cubicBezTo>
                        <a:pt x="28" y="158"/>
                        <a:pt x="27" y="167"/>
                        <a:pt x="27" y="179"/>
                      </a:cubicBezTo>
                      <a:cubicBezTo>
                        <a:pt x="27" y="232"/>
                        <a:pt x="27" y="232"/>
                        <a:pt x="27" y="232"/>
                      </a:cubicBezTo>
                      <a:cubicBezTo>
                        <a:pt x="27" y="245"/>
                        <a:pt x="26" y="255"/>
                        <a:pt x="25" y="262"/>
                      </a:cubicBezTo>
                      <a:cubicBezTo>
                        <a:pt x="23" y="269"/>
                        <a:pt x="20" y="274"/>
                        <a:pt x="16" y="277"/>
                      </a:cubicBezTo>
                      <a:cubicBezTo>
                        <a:pt x="12" y="279"/>
                        <a:pt x="7" y="281"/>
                        <a:pt x="0" y="281"/>
                      </a:cubicBezTo>
                      <a:cubicBezTo>
                        <a:pt x="5" y="279"/>
                        <a:pt x="9" y="274"/>
                        <a:pt x="11" y="268"/>
                      </a:cubicBezTo>
                      <a:cubicBezTo>
                        <a:pt x="13" y="261"/>
                        <a:pt x="15" y="252"/>
                        <a:pt x="15" y="240"/>
                      </a:cubicBezTo>
                      <a:cubicBezTo>
                        <a:pt x="15" y="186"/>
                        <a:pt x="15" y="186"/>
                        <a:pt x="15" y="186"/>
                      </a:cubicBezTo>
                      <a:cubicBezTo>
                        <a:pt x="15" y="172"/>
                        <a:pt x="15" y="162"/>
                        <a:pt x="17" y="155"/>
                      </a:cubicBezTo>
                      <a:cubicBezTo>
                        <a:pt x="19" y="148"/>
                        <a:pt x="23" y="144"/>
                        <a:pt x="29" y="141"/>
                      </a:cubicBezTo>
                      <a:cubicBezTo>
                        <a:pt x="23" y="138"/>
                        <a:pt x="19" y="133"/>
                        <a:pt x="17" y="127"/>
                      </a:cubicBezTo>
                      <a:cubicBezTo>
                        <a:pt x="15" y="121"/>
                        <a:pt x="15" y="111"/>
                        <a:pt x="15" y="98"/>
                      </a:cubicBezTo>
                      <a:lnTo>
                        <a:pt x="15" y="41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>
                  <a:defPPr>
                    <a:defRPr lang="zh-CN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28" name="文本框 9"/>
                <p:cNvSpPr txBox="1"/>
                <p:nvPr/>
              </p:nvSpPr>
              <p:spPr>
                <a:xfrm>
                  <a:off x="8275" y="6562"/>
                  <a:ext cx="2478" cy="580"/>
                </a:xfrm>
                <a:prstGeom prst="rect">
                  <a:avLst/>
                </a:prstGeom>
                <a:grpFill/>
                <a:ln w="9525">
                  <a:noFill/>
                </a:ln>
              </p:spPr>
              <p:txBody>
                <a:bodyPr wrap="square">
                  <a:sp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90204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90204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90204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90204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90204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l">
                    <a:lnSpc>
                      <a:spcPct val="100000"/>
                    </a:lnSpc>
                    <a:spcBef>
                      <a:spcPct val="0"/>
                    </a:spcBef>
                    <a:buNone/>
                  </a:pPr>
                  <a:r>
                    <a:rPr lang="zh-CN" altLang="en-US" sz="180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链式沟通</a:t>
                  </a:r>
                  <a:endParaRPr lang="zh-CN" altLang="en-US" sz="180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9" name="文本框 9"/>
                <p:cNvSpPr txBox="1"/>
                <p:nvPr/>
              </p:nvSpPr>
              <p:spPr>
                <a:xfrm>
                  <a:off x="8362" y="7282"/>
                  <a:ext cx="2476" cy="580"/>
                </a:xfrm>
                <a:prstGeom prst="rect">
                  <a:avLst/>
                </a:prstGeom>
                <a:grpFill/>
                <a:ln w="9525">
                  <a:noFill/>
                </a:ln>
              </p:spPr>
              <p:txBody>
                <a:bodyPr wrap="square">
                  <a:sp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90204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90204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90204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90204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90204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l">
                    <a:lnSpc>
                      <a:spcPct val="100000"/>
                    </a:lnSpc>
                    <a:spcBef>
                      <a:spcPct val="0"/>
                    </a:spcBef>
                    <a:buNone/>
                  </a:pPr>
                  <a:r>
                    <a:rPr lang="zh-CN" altLang="en-US" sz="180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+mn-ea"/>
                    </a:rPr>
                    <a:t>轮式沟通</a:t>
                  </a:r>
                  <a:endParaRPr lang="zh-CN" altLang="en-US" sz="180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endParaRPr>
                </a:p>
              </p:txBody>
            </p:sp>
          </p:grpSp>
          <p:sp>
            <p:nvSpPr>
              <p:cNvPr id="30" name="文本框 9"/>
              <p:cNvSpPr txBox="1"/>
              <p:nvPr/>
            </p:nvSpPr>
            <p:spPr>
              <a:xfrm>
                <a:off x="8068" y="6276"/>
                <a:ext cx="2476" cy="580"/>
              </a:xfrm>
              <a:prstGeom prst="rect">
                <a:avLst/>
              </a:prstGeom>
              <a:grpFill/>
              <a:ln w="9525">
                <a:noFill/>
              </a:ln>
            </p:spPr>
            <p:txBody>
              <a:bodyPr wrap="square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90204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l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180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环式沟通</a:t>
                </a:r>
                <a:endParaRPr lang="zh-CN" altLang="en-US" sz="18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  <p:sp>
            <p:nvSpPr>
              <p:cNvPr id="31" name="文本框 9"/>
              <p:cNvSpPr txBox="1"/>
              <p:nvPr/>
            </p:nvSpPr>
            <p:spPr>
              <a:xfrm>
                <a:off x="8068" y="6856"/>
                <a:ext cx="2865" cy="580"/>
              </a:xfrm>
              <a:prstGeom prst="rect">
                <a:avLst/>
              </a:prstGeom>
              <a:grpFill/>
              <a:ln w="9525">
                <a:noFill/>
              </a:ln>
            </p:spPr>
            <p:txBody>
              <a:bodyPr wrap="square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90204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l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en-US" altLang="zh-CN" sz="180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Y</a:t>
                </a:r>
                <a:r>
                  <a:rPr lang="zh-CN" altLang="en-US" sz="180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式沟通</a:t>
                </a:r>
                <a:endParaRPr lang="zh-CN" altLang="en-US" sz="18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</p:grpSp>
        <p:sp>
          <p:nvSpPr>
            <p:cNvPr id="32" name="文本框 9"/>
            <p:cNvSpPr txBox="1"/>
            <p:nvPr/>
          </p:nvSpPr>
          <p:spPr>
            <a:xfrm>
              <a:off x="6403" y="3367"/>
              <a:ext cx="2157" cy="580"/>
            </a:xfrm>
            <a:prstGeom prst="rect">
              <a:avLst/>
            </a:prstGeom>
            <a:grpFill/>
            <a:ln w="9525">
              <a:solidFill>
                <a:schemeClr val="bg1">
                  <a:lumMod val="85000"/>
                </a:schemeClr>
              </a:solidFill>
            </a:ln>
          </p:spPr>
          <p:txBody>
            <a:bodyPr wrap="squar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90204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l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18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按信息流向</a:t>
              </a:r>
              <a:endParaRPr lang="zh-CN" altLang="en-US" sz="18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文本框 9"/>
            <p:cNvSpPr txBox="1"/>
            <p:nvPr/>
          </p:nvSpPr>
          <p:spPr>
            <a:xfrm>
              <a:off x="6403" y="5972"/>
              <a:ext cx="2157" cy="580"/>
            </a:xfrm>
            <a:prstGeom prst="rect">
              <a:avLst/>
            </a:prstGeom>
            <a:grpFill/>
            <a:ln w="9525">
              <a:solidFill>
                <a:schemeClr val="bg1">
                  <a:lumMod val="85000"/>
                </a:schemeClr>
              </a:solidFill>
            </a:ln>
          </p:spPr>
          <p:txBody>
            <a:bodyPr wrap="squar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90204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l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18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按沟通网络</a:t>
              </a:r>
              <a:endParaRPr lang="zh-CN" altLang="en-US" sz="18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5" name=" 2050"/>
          <p:cNvSpPr/>
          <p:nvPr/>
        </p:nvSpPr>
        <p:spPr bwMode="auto">
          <a:xfrm flipH="1">
            <a:off x="4870450" y="2245995"/>
            <a:ext cx="135890" cy="2014855"/>
          </a:xfrm>
          <a:custGeom>
            <a:avLst/>
            <a:gdLst>
              <a:gd name="T0" fmla="*/ 2147483646 w 41"/>
              <a:gd name="T1" fmla="*/ 2147483646 h 281"/>
              <a:gd name="T2" fmla="*/ 2147483646 w 41"/>
              <a:gd name="T3" fmla="*/ 2147483646 h 281"/>
              <a:gd name="T4" fmla="*/ 0 w 41"/>
              <a:gd name="T5" fmla="*/ 0 h 281"/>
              <a:gd name="T6" fmla="*/ 2147483646 w 41"/>
              <a:gd name="T7" fmla="*/ 2147483646 h 281"/>
              <a:gd name="T8" fmla="*/ 2147483646 w 41"/>
              <a:gd name="T9" fmla="*/ 2147483646 h 281"/>
              <a:gd name="T10" fmla="*/ 2147483646 w 41"/>
              <a:gd name="T11" fmla="*/ 2147483646 h 281"/>
              <a:gd name="T12" fmla="*/ 2147483646 w 41"/>
              <a:gd name="T13" fmla="*/ 2147483646 h 281"/>
              <a:gd name="T14" fmla="*/ 2147483646 w 41"/>
              <a:gd name="T15" fmla="*/ 2147483646 h 281"/>
              <a:gd name="T16" fmla="*/ 2147483646 w 41"/>
              <a:gd name="T17" fmla="*/ 2147483646 h 281"/>
              <a:gd name="T18" fmla="*/ 2147483646 w 41"/>
              <a:gd name="T19" fmla="*/ 2147483646 h 281"/>
              <a:gd name="T20" fmla="*/ 2147483646 w 41"/>
              <a:gd name="T21" fmla="*/ 2147483646 h 281"/>
              <a:gd name="T22" fmla="*/ 2147483646 w 41"/>
              <a:gd name="T23" fmla="*/ 2147483646 h 281"/>
              <a:gd name="T24" fmla="*/ 2147483646 w 41"/>
              <a:gd name="T25" fmla="*/ 2147483646 h 281"/>
              <a:gd name="T26" fmla="*/ 0 w 41"/>
              <a:gd name="T27" fmla="*/ 2147483646 h 281"/>
              <a:gd name="T28" fmla="*/ 2147483646 w 41"/>
              <a:gd name="T29" fmla="*/ 2147483646 h 281"/>
              <a:gd name="T30" fmla="*/ 2147483646 w 41"/>
              <a:gd name="T31" fmla="*/ 2147483646 h 281"/>
              <a:gd name="T32" fmla="*/ 2147483646 w 41"/>
              <a:gd name="T33" fmla="*/ 2147483646 h 281"/>
              <a:gd name="T34" fmla="*/ 2147483646 w 41"/>
              <a:gd name="T35" fmla="*/ 2147483646 h 281"/>
              <a:gd name="T36" fmla="*/ 2147483646 w 41"/>
              <a:gd name="T37" fmla="*/ 2147483646 h 281"/>
              <a:gd name="T38" fmla="*/ 2147483646 w 41"/>
              <a:gd name="T39" fmla="*/ 2147483646 h 281"/>
              <a:gd name="T40" fmla="*/ 2147483646 w 41"/>
              <a:gd name="T41" fmla="*/ 2147483646 h 281"/>
              <a:gd name="T42" fmla="*/ 2147483646 w 41"/>
              <a:gd name="T43" fmla="*/ 2147483646 h 28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1" h="281">
                <a:moveTo>
                  <a:pt x="15" y="41"/>
                </a:moveTo>
                <a:cubicBezTo>
                  <a:pt x="15" y="29"/>
                  <a:pt x="13" y="19"/>
                  <a:pt x="11" y="13"/>
                </a:cubicBezTo>
                <a:cubicBezTo>
                  <a:pt x="9" y="7"/>
                  <a:pt x="5" y="2"/>
                  <a:pt x="0" y="0"/>
                </a:cubicBezTo>
                <a:cubicBezTo>
                  <a:pt x="10" y="0"/>
                  <a:pt x="17" y="3"/>
                  <a:pt x="21" y="9"/>
                </a:cubicBezTo>
                <a:cubicBezTo>
                  <a:pt x="25" y="14"/>
                  <a:pt x="27" y="27"/>
                  <a:pt x="27" y="45"/>
                </a:cubicBezTo>
                <a:cubicBezTo>
                  <a:pt x="27" y="103"/>
                  <a:pt x="27" y="103"/>
                  <a:pt x="27" y="103"/>
                </a:cubicBezTo>
                <a:cubicBezTo>
                  <a:pt x="27" y="114"/>
                  <a:pt x="28" y="122"/>
                  <a:pt x="30" y="128"/>
                </a:cubicBezTo>
                <a:cubicBezTo>
                  <a:pt x="32" y="134"/>
                  <a:pt x="35" y="138"/>
                  <a:pt x="41" y="141"/>
                </a:cubicBezTo>
                <a:cubicBezTo>
                  <a:pt x="35" y="143"/>
                  <a:pt x="31" y="147"/>
                  <a:pt x="30" y="153"/>
                </a:cubicBezTo>
                <a:cubicBezTo>
                  <a:pt x="28" y="158"/>
                  <a:pt x="27" y="167"/>
                  <a:pt x="27" y="179"/>
                </a:cubicBezTo>
                <a:cubicBezTo>
                  <a:pt x="27" y="232"/>
                  <a:pt x="27" y="232"/>
                  <a:pt x="27" y="232"/>
                </a:cubicBezTo>
                <a:cubicBezTo>
                  <a:pt x="27" y="245"/>
                  <a:pt x="26" y="255"/>
                  <a:pt x="25" y="262"/>
                </a:cubicBezTo>
                <a:cubicBezTo>
                  <a:pt x="23" y="269"/>
                  <a:pt x="20" y="274"/>
                  <a:pt x="16" y="277"/>
                </a:cubicBezTo>
                <a:cubicBezTo>
                  <a:pt x="12" y="279"/>
                  <a:pt x="7" y="281"/>
                  <a:pt x="0" y="281"/>
                </a:cubicBezTo>
                <a:cubicBezTo>
                  <a:pt x="5" y="279"/>
                  <a:pt x="9" y="274"/>
                  <a:pt x="11" y="268"/>
                </a:cubicBezTo>
                <a:cubicBezTo>
                  <a:pt x="13" y="261"/>
                  <a:pt x="15" y="252"/>
                  <a:pt x="15" y="240"/>
                </a:cubicBezTo>
                <a:cubicBezTo>
                  <a:pt x="15" y="186"/>
                  <a:pt x="15" y="186"/>
                  <a:pt x="15" y="186"/>
                </a:cubicBezTo>
                <a:cubicBezTo>
                  <a:pt x="15" y="172"/>
                  <a:pt x="15" y="162"/>
                  <a:pt x="17" y="155"/>
                </a:cubicBezTo>
                <a:cubicBezTo>
                  <a:pt x="19" y="148"/>
                  <a:pt x="23" y="144"/>
                  <a:pt x="29" y="141"/>
                </a:cubicBezTo>
                <a:cubicBezTo>
                  <a:pt x="23" y="138"/>
                  <a:pt x="19" y="133"/>
                  <a:pt x="17" y="127"/>
                </a:cubicBezTo>
                <a:cubicBezTo>
                  <a:pt x="15" y="121"/>
                  <a:pt x="15" y="111"/>
                  <a:pt x="15" y="98"/>
                </a:cubicBezTo>
                <a:lnTo>
                  <a:pt x="15" y="4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6" name="文本框 9"/>
          <p:cNvSpPr txBox="1"/>
          <p:nvPr/>
        </p:nvSpPr>
        <p:spPr>
          <a:xfrm>
            <a:off x="6939915" y="4913630"/>
            <a:ext cx="179768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倒</a:t>
            </a:r>
            <a:r>
              <a:rPr lang="en-US" altLang="zh-CN" sz="18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Y</a:t>
            </a:r>
            <a:r>
              <a:rPr lang="zh-CN" altLang="en-US" sz="18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式沟通</a:t>
            </a:r>
            <a:endParaRPr lang="zh-CN" altLang="en-US" sz="180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7" name="文本框 9"/>
          <p:cNvSpPr txBox="1"/>
          <p:nvPr/>
        </p:nvSpPr>
        <p:spPr>
          <a:xfrm>
            <a:off x="6882765" y="5281930"/>
            <a:ext cx="179768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全通道式沟通</a:t>
            </a:r>
            <a:endParaRPr lang="zh-CN" altLang="en-US" sz="180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965200" y="356870"/>
            <a:ext cx="3032125" cy="53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 anchor="t">
            <a:no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lvl="0" algn="l">
              <a:buClrTx/>
              <a:buSzTx/>
              <a:buFontTx/>
              <a:defRPr/>
            </a:pPr>
            <a:r>
              <a:rPr lang="en-US" altLang="zh-CN" sz="3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cs typeface="+mn-cs"/>
                <a:sym typeface="+mn-ea"/>
              </a:rPr>
              <a:t>4.1.2 沟通的分类</a:t>
            </a:r>
            <a:endParaRPr lang="en-US" altLang="zh-CN" sz="320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方正清刻本悦宋简体" panose="02000000000000000000" charset="-122"/>
              <a:ea typeface="方正清刻本悦宋简体" panose="02000000000000000000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892175" y="1231900"/>
            <a:ext cx="10515600" cy="5343525"/>
          </a:xfrm>
        </p:spPr>
        <p:txBody>
          <a:bodyPr/>
          <a:p>
            <a:r>
              <a:rPr lang="zh-CN" altLang="en-US" sz="2000"/>
              <a:t>互联网技术的使用能有效地解决（）</a:t>
            </a:r>
            <a:endParaRPr lang="zh-CN" altLang="en-US" sz="2000"/>
          </a:p>
          <a:p>
            <a:r>
              <a:rPr lang="zh-CN" altLang="en-US" sz="2000"/>
              <a:t>A:垂直沟通中存在的问题</a:t>
            </a:r>
            <a:endParaRPr lang="zh-CN" altLang="en-US" sz="2000"/>
          </a:p>
          <a:p>
            <a:r>
              <a:rPr lang="zh-CN" altLang="en-US" sz="2000"/>
              <a:t>B:水平沟通中存在的问题</a:t>
            </a:r>
            <a:endParaRPr lang="zh-CN" altLang="en-US" sz="2000"/>
          </a:p>
          <a:p>
            <a:r>
              <a:rPr lang="zh-CN" altLang="en-US" sz="2000"/>
              <a:t>C:斜向沟通中存在的问题</a:t>
            </a:r>
            <a:endParaRPr lang="zh-CN" altLang="en-US" sz="2000"/>
          </a:p>
          <a:p>
            <a:r>
              <a:rPr lang="zh-CN" altLang="en-US" sz="2000"/>
              <a:t>D:非正式沟通中存在的问题</a:t>
            </a:r>
            <a:endParaRPr lang="zh-CN" altLang="en-US" sz="2000"/>
          </a:p>
          <a:p>
            <a:r>
              <a:rPr lang="zh-CN" altLang="en-US" sz="2000"/>
              <a:t>答案：A</a:t>
            </a:r>
            <a:endParaRPr lang="zh-CN" altLang="en-US" sz="2000"/>
          </a:p>
          <a:p>
            <a:r>
              <a:rPr lang="zh-CN" altLang="en-US" sz="2000"/>
              <a:t>解析：互联网技术的使用能有效地解决垂直沟通中存在的问题。</a:t>
            </a:r>
            <a:endParaRPr lang="zh-CN" altLang="en-US" sz="24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 bwMode="auto">
          <a:xfrm>
            <a:off x="892175" y="377825"/>
            <a:ext cx="10972800" cy="854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lvl="0" algn="l" defTabSz="914400">
              <a:buClrTx/>
              <a:buSzTx/>
              <a:buFontTx/>
              <a:defRPr/>
            </a:pPr>
            <a:r>
              <a:rPr lang="en-US" altLang="zh-CN" sz="3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cs typeface="+mn-cs"/>
                <a:sym typeface="+mn-ea"/>
              </a:rPr>
              <a:t>真题再现</a:t>
            </a:r>
            <a:endParaRPr lang="en-US" altLang="zh-CN" sz="320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方正清刻本悦宋简体" panose="02000000000000000000" charset="-122"/>
              <a:ea typeface="方正清刻本悦宋简体" panose="02000000000000000000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892175" y="1231900"/>
            <a:ext cx="10515600" cy="5343525"/>
          </a:xfrm>
        </p:spPr>
        <p:txBody>
          <a:bodyPr/>
          <a:p>
            <a:r>
              <a:rPr lang="zh-CN" altLang="en-US" sz="2000"/>
              <a:t>网络时代最显著的沟通特征是沟通方式的（ ）</a:t>
            </a:r>
            <a:endParaRPr lang="zh-CN" altLang="en-US" sz="2000"/>
          </a:p>
          <a:p>
            <a:r>
              <a:rPr lang="zh-CN" altLang="en-US" sz="2000"/>
              <a:t>A:扁平化</a:t>
            </a:r>
            <a:endParaRPr lang="zh-CN" altLang="en-US" sz="2000"/>
          </a:p>
          <a:p>
            <a:r>
              <a:rPr lang="zh-CN" altLang="en-US" sz="2000"/>
              <a:t>B:高耸化</a:t>
            </a:r>
            <a:endParaRPr lang="zh-CN" altLang="en-US" sz="2000"/>
          </a:p>
          <a:p>
            <a:r>
              <a:rPr lang="zh-CN" altLang="en-US" sz="2000"/>
              <a:t>C:社会化</a:t>
            </a:r>
            <a:endParaRPr lang="zh-CN" altLang="en-US" sz="2000"/>
          </a:p>
          <a:p>
            <a:r>
              <a:rPr lang="zh-CN" altLang="en-US" sz="2000"/>
              <a:t>D:人性化</a:t>
            </a:r>
            <a:endParaRPr lang="zh-CN" altLang="en-US" sz="2000"/>
          </a:p>
          <a:p>
            <a:endParaRPr lang="zh-CN" altLang="en-US" sz="24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 bwMode="auto">
          <a:xfrm>
            <a:off x="892175" y="377825"/>
            <a:ext cx="10972800" cy="854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lvl="0" algn="l" defTabSz="914400">
              <a:buClrTx/>
              <a:buSzTx/>
              <a:buFontTx/>
              <a:defRPr/>
            </a:pPr>
            <a:r>
              <a:rPr lang="en-US" altLang="zh-CN" sz="3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cs typeface="+mn-cs"/>
                <a:sym typeface="+mn-ea"/>
              </a:rPr>
              <a:t>真题再现</a:t>
            </a:r>
            <a:endParaRPr lang="en-US" altLang="zh-CN" sz="320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方正清刻本悦宋简体" panose="02000000000000000000" charset="-122"/>
              <a:ea typeface="方正清刻本悦宋简体" panose="02000000000000000000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838200" y="1231900"/>
            <a:ext cx="10515600" cy="5343525"/>
          </a:xfrm>
        </p:spPr>
        <p:txBody>
          <a:bodyPr/>
          <a:p>
            <a:r>
              <a:rPr lang="zh-CN" altLang="en-US" sz="2000"/>
              <a:t>网络时代最显著的沟通特征是沟通方式的（ ）</a:t>
            </a:r>
            <a:endParaRPr lang="zh-CN" altLang="en-US" sz="2000"/>
          </a:p>
          <a:p>
            <a:r>
              <a:rPr lang="zh-CN" altLang="en-US" sz="2000"/>
              <a:t>A:扁平化</a:t>
            </a:r>
            <a:endParaRPr lang="zh-CN" altLang="en-US" sz="2000"/>
          </a:p>
          <a:p>
            <a:r>
              <a:rPr lang="zh-CN" altLang="en-US" sz="2000"/>
              <a:t>B:高耸化</a:t>
            </a:r>
            <a:endParaRPr lang="zh-CN" altLang="en-US" sz="2000"/>
          </a:p>
          <a:p>
            <a:r>
              <a:rPr lang="zh-CN" altLang="en-US" sz="2000"/>
              <a:t>C:社会化</a:t>
            </a:r>
            <a:endParaRPr lang="zh-CN" altLang="en-US" sz="2000"/>
          </a:p>
          <a:p>
            <a:r>
              <a:rPr lang="zh-CN" altLang="en-US" sz="2000"/>
              <a:t>D:人性化</a:t>
            </a:r>
            <a:endParaRPr lang="zh-CN" altLang="en-US" sz="2000"/>
          </a:p>
          <a:p>
            <a:r>
              <a:rPr lang="zh-CN" altLang="en-US" sz="2000"/>
              <a:t>答案：A</a:t>
            </a:r>
            <a:endParaRPr lang="zh-CN" altLang="en-US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 bwMode="auto">
          <a:xfrm>
            <a:off x="892175" y="377825"/>
            <a:ext cx="10972800" cy="854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lvl="0" algn="l" defTabSz="914400">
              <a:buClrTx/>
              <a:buSzTx/>
              <a:buFontTx/>
              <a:defRPr/>
            </a:pPr>
            <a:r>
              <a:rPr lang="en-US" altLang="zh-CN" sz="3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cs typeface="+mn-cs"/>
                <a:sym typeface="+mn-ea"/>
              </a:rPr>
              <a:t>真题再现</a:t>
            </a:r>
            <a:endParaRPr lang="en-US" altLang="zh-CN" sz="320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方正清刻本悦宋简体" panose="02000000000000000000" charset="-122"/>
              <a:ea typeface="方正清刻本悦宋简体" panose="02000000000000000000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 bwMode="auto">
          <a:xfrm>
            <a:off x="892175" y="377825"/>
            <a:ext cx="10972800" cy="854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lvl="0" algn="l" defTabSz="914400">
              <a:buClrTx/>
              <a:buSzTx/>
              <a:buFontTx/>
              <a:defRPr/>
            </a:pPr>
            <a:r>
              <a:rPr lang="en-US" altLang="zh-CN" sz="3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cs typeface="+mn-cs"/>
                <a:sym typeface="+mn-ea"/>
              </a:rPr>
              <a:t>4.4 </a:t>
            </a:r>
            <a:r>
              <a:rPr lang="zh-CN" altLang="en-US" sz="3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cs typeface="+mn-cs"/>
                <a:sym typeface="+mn-ea"/>
              </a:rPr>
              <a:t>跨文化</a:t>
            </a:r>
            <a:r>
              <a:rPr lang="en-US" altLang="zh-CN" sz="3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cs typeface="+mn-cs"/>
                <a:sym typeface="+mn-ea"/>
              </a:rPr>
              <a:t>沟通</a:t>
            </a:r>
            <a:br>
              <a:rPr lang="en-US" altLang="zh-CN" sz="3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cs typeface="+mn-cs"/>
                <a:sym typeface="+mn-ea"/>
              </a:rPr>
            </a:br>
            <a:endParaRPr lang="en-US" altLang="zh-CN" sz="320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方正清刻本悦宋简体" panose="02000000000000000000" charset="-122"/>
              <a:ea typeface="方正清刻本悦宋简体" panose="02000000000000000000" charset="-122"/>
              <a:cs typeface="+mn-cs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05150" y="1656715"/>
            <a:ext cx="5194935" cy="373253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 bwMode="auto">
          <a:xfrm>
            <a:off x="892175" y="377825"/>
            <a:ext cx="10972800" cy="854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lvl="0" algn="l" defTabSz="914400">
              <a:buClrTx/>
              <a:buSzTx/>
              <a:buFontTx/>
              <a:defRPr/>
            </a:pPr>
            <a:r>
              <a:rPr lang="en-US" altLang="zh-CN" sz="3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cs typeface="+mn-cs"/>
                <a:sym typeface="+mn-ea"/>
              </a:rPr>
              <a:t>4.4.1 </a:t>
            </a:r>
            <a:r>
              <a:rPr lang="zh-CN" altLang="en-US" sz="3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cs typeface="+mn-cs"/>
                <a:sym typeface="+mn-ea"/>
              </a:rPr>
              <a:t>文化与跨文化沟通</a:t>
            </a:r>
            <a:br>
              <a:rPr lang="en-US" altLang="zh-CN" sz="3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cs typeface="+mn-cs"/>
                <a:sym typeface="+mn-ea"/>
              </a:rPr>
            </a:br>
            <a:endParaRPr lang="en-US" altLang="zh-CN" sz="320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方正清刻本悦宋简体" panose="02000000000000000000" charset="-122"/>
              <a:ea typeface="方正清刻本悦宋简体" panose="02000000000000000000" charset="-122"/>
              <a:cs typeface="+mn-cs"/>
              <a:sym typeface="+mn-ea"/>
            </a:endParaRPr>
          </a:p>
        </p:txBody>
      </p:sp>
      <p:sp>
        <p:nvSpPr>
          <p:cNvPr id="2" name="文本框 9"/>
          <p:cNvSpPr txBox="1"/>
          <p:nvPr/>
        </p:nvSpPr>
        <p:spPr>
          <a:xfrm>
            <a:off x="2002155" y="2141855"/>
            <a:ext cx="8327390" cy="1198880"/>
          </a:xfrm>
          <a:prstGeom prst="rect">
            <a:avLst/>
          </a:prstGeom>
          <a:noFill/>
          <a:ln w="28575">
            <a:solidFill>
              <a:srgbClr val="000000">
                <a:alpha val="0"/>
              </a:srgbClr>
            </a:solidFill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indent="0" algn="l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"/>
            </a:pPr>
            <a:r>
              <a:rPr 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rPr>
              <a:t>跨文化沟通</a:t>
            </a:r>
            <a:endParaRPr lang="zh-CN" sz="2400" b="1">
              <a:solidFill>
                <a:schemeClr val="tx1">
                  <a:lumMod val="85000"/>
                  <a:lumOff val="15000"/>
                </a:schemeClr>
              </a:solidFill>
              <a:latin typeface="楷体-简" panose="02010600040101010101" charset="-122"/>
              <a:ea typeface="楷体-简" panose="02010600040101010101" charset="-122"/>
            </a:endParaRPr>
          </a:p>
          <a:p>
            <a:pPr marL="0" lvl="0" indent="0" algn="l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rPr>
              <a:t>      指的是</a:t>
            </a:r>
            <a:r>
              <a:rPr lang="zh-CN" sz="2400" u="sng">
                <a:solidFill>
                  <a:srgbClr val="FF0000"/>
                </a:solidFill>
                <a:latin typeface="楷体-简" panose="02010600040101010101" charset="-122"/>
                <a:ea typeface="楷体-简" panose="02010600040101010101" charset="-122"/>
              </a:rPr>
              <a:t>不同文化背景的人</a:t>
            </a:r>
            <a:r>
              <a:rPr 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rPr>
              <a:t>之间的</a:t>
            </a:r>
            <a:r>
              <a:rPr lang="zh-CN" sz="2400">
                <a:solidFill>
                  <a:srgbClr val="FF0000"/>
                </a:solidFill>
                <a:latin typeface="楷体-简" panose="02010600040101010101" charset="-122"/>
                <a:ea typeface="楷体-简" panose="02010600040101010101" charset="-122"/>
              </a:rPr>
              <a:t>沟通</a:t>
            </a:r>
            <a:r>
              <a:rPr 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rPr>
              <a:t>。</a:t>
            </a:r>
            <a:endParaRPr lang="zh-CN" sz="2400">
              <a:solidFill>
                <a:schemeClr val="tx1">
                  <a:lumMod val="85000"/>
                  <a:lumOff val="15000"/>
                </a:schemeClr>
              </a:solidFill>
              <a:latin typeface="楷体-简" panose="02010600040101010101" charset="-122"/>
              <a:ea typeface="楷体-简" panose="02010600040101010101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89390" y="102235"/>
            <a:ext cx="3118485" cy="93726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862455" y="3987165"/>
            <a:ext cx="8466455" cy="1106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000">
                <a:latin typeface="楷体-简" panose="02010600040101010101" charset="-122"/>
                <a:ea typeface="楷体-简" panose="02010600040101010101" charset="-122"/>
              </a:rPr>
              <a:t>不同文化群体之间的距离越来越近，具有迥异的世界观、价值观、语言和行为的人们需要更多的理解和交往，跨文化沟通是一个</a:t>
            </a:r>
            <a:r>
              <a:rPr lang="zh-CN" altLang="en-US" sz="2400" b="1">
                <a:latin typeface="楷体-简" panose="02010600040101010101" charset="-122"/>
                <a:ea typeface="楷体-简" panose="02010600040101010101" charset="-122"/>
              </a:rPr>
              <a:t>不可缺少</a:t>
            </a:r>
            <a:r>
              <a:rPr lang="zh-CN" altLang="en-US" sz="2000">
                <a:latin typeface="楷体-简" panose="02010600040101010101" charset="-122"/>
                <a:ea typeface="楷体-简" panose="02010600040101010101" charset="-122"/>
              </a:rPr>
              <a:t>的过程。</a:t>
            </a:r>
            <a:endParaRPr lang="zh-CN" altLang="en-US" sz="2000">
              <a:latin typeface="楷体-简" panose="02010600040101010101" charset="-122"/>
              <a:ea typeface="楷体-简" panose="0201060004010101010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540" y="9525"/>
            <a:ext cx="322389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/>
            <a:r>
              <a:rPr lang="zh-CN" altLang="en-US" sz="1000">
                <a:solidFill>
                  <a:schemeClr val="bg1">
                    <a:lumMod val="9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sym typeface="+mn-ea"/>
              </a:rPr>
              <a:t>4.4.1一、文化与跨文化沟通</a:t>
            </a:r>
            <a:endParaRPr lang="zh-CN" altLang="en-US" sz="1000">
              <a:solidFill>
                <a:schemeClr val="bg1">
                  <a:lumMod val="95000"/>
                </a:schemeClr>
              </a:solidFill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 bwMode="auto">
          <a:xfrm>
            <a:off x="892175" y="377825"/>
            <a:ext cx="10972800" cy="854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lvl="0" algn="l" defTabSz="914400">
              <a:buClrTx/>
              <a:buSzTx/>
              <a:buFontTx/>
              <a:defRPr/>
            </a:pPr>
            <a:r>
              <a:rPr lang="en-US" altLang="zh-CN" sz="3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cs typeface="+mn-cs"/>
                <a:sym typeface="+mn-ea"/>
              </a:rPr>
              <a:t>4.4.2 </a:t>
            </a:r>
            <a:r>
              <a:rPr lang="zh-CN" altLang="en-US" sz="3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cs typeface="+mn-cs"/>
                <a:sym typeface="+mn-ea"/>
              </a:rPr>
              <a:t>跨文化沟通中的障碍及改进</a:t>
            </a:r>
            <a:br>
              <a:rPr lang="en-US" altLang="zh-CN" sz="3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cs typeface="+mn-cs"/>
                <a:sym typeface="+mn-ea"/>
              </a:rPr>
            </a:br>
            <a:endParaRPr lang="en-US" altLang="zh-CN" sz="320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方正清刻本悦宋简体" panose="02000000000000000000" charset="-122"/>
              <a:ea typeface="方正清刻本悦宋简体" panose="02000000000000000000" charset="-122"/>
              <a:cs typeface="+mn-cs"/>
              <a:sym typeface="+mn-ea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929130" y="1963420"/>
            <a:ext cx="8619490" cy="1938020"/>
            <a:chOff x="6900" y="5619"/>
            <a:chExt cx="13574" cy="3052"/>
          </a:xfrm>
        </p:grpSpPr>
        <p:sp>
          <p:nvSpPr>
            <p:cNvPr id="9" name="文本框 9"/>
            <p:cNvSpPr txBox="1"/>
            <p:nvPr/>
          </p:nvSpPr>
          <p:spPr>
            <a:xfrm>
              <a:off x="6900" y="6652"/>
              <a:ext cx="1090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90204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l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0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-简" panose="02010600040101010101" charset="-122"/>
                  <a:ea typeface="楷体-简" panose="02010600040101010101" charset="-122"/>
                </a:rPr>
                <a:t>障碍</a:t>
              </a:r>
              <a:endParaRPr lang="zh-CN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endParaRPr>
            </a:p>
          </p:txBody>
        </p:sp>
        <p:sp>
          <p:nvSpPr>
            <p:cNvPr id="12" name="右箭头 11"/>
            <p:cNvSpPr/>
            <p:nvPr/>
          </p:nvSpPr>
          <p:spPr>
            <a:xfrm>
              <a:off x="8470" y="6786"/>
              <a:ext cx="432" cy="360"/>
            </a:xfrm>
            <a:prstGeom prst="right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3" name="文本框 9"/>
            <p:cNvSpPr txBox="1"/>
            <p:nvPr/>
          </p:nvSpPr>
          <p:spPr>
            <a:xfrm>
              <a:off x="9660" y="5619"/>
              <a:ext cx="10814" cy="3052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txBody>
            <a:bodyPr wrap="squar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90204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457200" lvl="0" indent="-457200">
                <a:lnSpc>
                  <a:spcPct val="150000"/>
                </a:lnSpc>
                <a:spcBef>
                  <a:spcPct val="0"/>
                </a:spcBef>
                <a:buAutoNum type="arabicPeriod"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-简" panose="02010600040101010101" charset="-122"/>
                  <a:ea typeface="楷体-简" panose="02010600040101010101" charset="-122"/>
                  <a:sym typeface="+mn-ea"/>
                </a:rPr>
                <a:t>文化差异（感知、思维方式、价值观、社会规范）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sym typeface="+mn-ea"/>
              </a:endParaRPr>
            </a:p>
            <a:p>
              <a:pPr marL="457200" lvl="0" indent="-457200">
                <a:lnSpc>
                  <a:spcPct val="150000"/>
                </a:lnSpc>
                <a:spcBef>
                  <a:spcPct val="0"/>
                </a:spcBef>
                <a:buAutoNum type="arabicPeriod"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-简" panose="02010600040101010101" charset="-122"/>
                  <a:ea typeface="楷体-简" panose="02010600040101010101" charset="-122"/>
                  <a:sym typeface="+mn-ea"/>
                </a:rPr>
                <a:t>民族文化优越感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sym typeface="+mn-ea"/>
              </a:endParaRPr>
            </a:p>
            <a:p>
              <a:pPr marL="457200" lvl="0" indent="-457200">
                <a:lnSpc>
                  <a:spcPct val="150000"/>
                </a:lnSpc>
                <a:spcBef>
                  <a:spcPct val="0"/>
                </a:spcBef>
                <a:buAutoNum type="arabicPeriod"/>
              </a:pPr>
              <a:r>
                <a:rPr lang="zh-CN" altLang="en-US" sz="2000" b="1" u="sng" dirty="0">
                  <a:solidFill>
                    <a:srgbClr val="FF0000"/>
                  </a:solidFill>
                  <a:latin typeface="楷体-简" panose="02010600040101010101" charset="-122"/>
                  <a:ea typeface="楷体-简" panose="02010600040101010101" charset="-122"/>
                  <a:sym typeface="+mn-ea"/>
                </a:rPr>
                <a:t>语言差异（语言的文化背景不同</a:t>
              </a: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-简" panose="02010600040101010101" charset="-122"/>
                  <a:ea typeface="楷体-简" panose="02010600040101010101" charset="-122"/>
                  <a:sym typeface="+mn-ea"/>
                </a:rPr>
                <a:t>）</a:t>
              </a:r>
              <a:r>
                <a:rPr lang="en-US" altLang="zh-CN" sz="2000">
                  <a:solidFill>
                    <a:srgbClr val="FF0000"/>
                  </a:solidFill>
                  <a:latin typeface="楷体-简" panose="02010600040101010101" charset="-122"/>
                  <a:ea typeface="楷体-简" panose="02010600040101010101" charset="-122"/>
                  <a:sym typeface="+mn-ea"/>
                </a:rPr>
                <a:t>★★★★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sym typeface="+mn-ea"/>
              </a:endParaRPr>
            </a:p>
            <a:p>
              <a:pPr marL="457200" lvl="0" indent="-457200">
                <a:lnSpc>
                  <a:spcPct val="150000"/>
                </a:lnSpc>
                <a:spcBef>
                  <a:spcPct val="0"/>
                </a:spcBef>
                <a:buAutoNum type="arabicPeriod"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-简" panose="02010600040101010101" charset="-122"/>
                  <a:ea typeface="楷体-简" panose="02010600040101010101" charset="-122"/>
                  <a:sym typeface="+mn-ea"/>
                </a:rPr>
                <a:t>非语言差异（身体语、空间语、时间语）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sym typeface="+mn-ea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39150" y="135890"/>
            <a:ext cx="3712845" cy="109601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-7620" y="9525"/>
            <a:ext cx="401066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/>
            <a:r>
              <a:rPr lang="zh-CN" altLang="en-US" sz="1000">
                <a:solidFill>
                  <a:schemeClr val="bg1">
                    <a:lumMod val="9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sym typeface="+mn-ea"/>
              </a:rPr>
              <a:t>4.4.2二、跨文化沟通中的障碍及改进</a:t>
            </a:r>
            <a:endParaRPr lang="zh-CN" altLang="en-US" sz="1000">
              <a:solidFill>
                <a:schemeClr val="bg1">
                  <a:lumMod val="95000"/>
                </a:schemeClr>
              </a:solidFill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 bwMode="auto">
          <a:xfrm>
            <a:off x="892175" y="377825"/>
            <a:ext cx="10972800" cy="854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lvl="0" algn="l" defTabSz="914400">
              <a:buClrTx/>
              <a:buSzTx/>
              <a:buFontTx/>
              <a:defRPr/>
            </a:pPr>
            <a:r>
              <a:rPr lang="en-US" altLang="zh-CN" sz="3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cs typeface="+mn-cs"/>
                <a:sym typeface="+mn-ea"/>
              </a:rPr>
              <a:t>4.4.2 </a:t>
            </a:r>
            <a:r>
              <a:rPr lang="zh-CN" altLang="en-US" sz="3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cs typeface="+mn-cs"/>
                <a:sym typeface="+mn-ea"/>
              </a:rPr>
              <a:t>跨文化沟通中的障碍及改进</a:t>
            </a:r>
            <a:br>
              <a:rPr lang="en-US" altLang="zh-CN" sz="3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cs typeface="+mn-cs"/>
                <a:sym typeface="+mn-ea"/>
              </a:rPr>
            </a:br>
            <a:endParaRPr lang="en-US" altLang="zh-CN" sz="320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方正清刻本悦宋简体" panose="02000000000000000000" charset="-122"/>
              <a:ea typeface="方正清刻本悦宋简体" panose="02000000000000000000" charset="-122"/>
              <a:cs typeface="+mn-cs"/>
              <a:sym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119630" y="1532890"/>
            <a:ext cx="7387590" cy="3112135"/>
            <a:chOff x="7699" y="2478"/>
            <a:chExt cx="11634" cy="4901"/>
          </a:xfrm>
        </p:grpSpPr>
        <p:sp>
          <p:nvSpPr>
            <p:cNvPr id="2" name="文本框 9"/>
            <p:cNvSpPr txBox="1"/>
            <p:nvPr/>
          </p:nvSpPr>
          <p:spPr>
            <a:xfrm>
              <a:off x="7844" y="4099"/>
              <a:ext cx="7304" cy="1113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txBody>
            <a:bodyPr wrap="squar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90204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l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-简" panose="02010600040101010101" charset="-122"/>
                  <a:ea typeface="楷体-简" panose="02010600040101010101" charset="-122"/>
                </a:rPr>
                <a:t>人们通过自己所说的词语直接传达信息，并不需要考虑谈话的背景。</a:t>
              </a:r>
              <a:endParaRPr 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endParaRPr>
            </a:p>
          </p:txBody>
        </p:sp>
        <p:sp>
          <p:nvSpPr>
            <p:cNvPr id="8" name="文本框 9"/>
            <p:cNvSpPr txBox="1"/>
            <p:nvPr/>
          </p:nvSpPr>
          <p:spPr>
            <a:xfrm>
              <a:off x="7844" y="6266"/>
              <a:ext cx="7305" cy="1113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txBody>
            <a:bodyPr wrap="squar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90204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l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-简" panose="02010600040101010101" charset="-122"/>
                  <a:ea typeface="楷体-简" panose="02010600040101010101" charset="-122"/>
                </a:rPr>
                <a:t>通过语言传达的只是有限的信息，必须要从谈话背景中进行推论和解释。</a:t>
              </a:r>
              <a:endParaRPr 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endParaRPr>
            </a:p>
          </p:txBody>
        </p:sp>
        <p:sp>
          <p:nvSpPr>
            <p:cNvPr id="9" name="文本框 9"/>
            <p:cNvSpPr txBox="1"/>
            <p:nvPr/>
          </p:nvSpPr>
          <p:spPr>
            <a:xfrm>
              <a:off x="16951" y="4584"/>
              <a:ext cx="2382" cy="628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txBody>
            <a:bodyPr wrap="squar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90204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l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-简" panose="02010600040101010101" charset="-122"/>
                  <a:ea typeface="楷体-简" panose="02010600040101010101" charset="-122"/>
                </a:rPr>
                <a:t>低文化背景</a:t>
              </a:r>
              <a:endParaRPr 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6951" y="6509"/>
              <a:ext cx="2382" cy="628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txBody>
            <a:bodyPr wrap="squar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90204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l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-简" panose="02010600040101010101" charset="-122"/>
                  <a:ea typeface="楷体-简" panose="02010600040101010101" charset="-122"/>
                </a:rPr>
                <a:t>高文化背景</a:t>
              </a:r>
              <a:endParaRPr 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endParaRPr>
            </a:p>
          </p:txBody>
        </p:sp>
        <p:sp>
          <p:nvSpPr>
            <p:cNvPr id="11" name="文本框 9"/>
            <p:cNvSpPr txBox="1"/>
            <p:nvPr/>
          </p:nvSpPr>
          <p:spPr>
            <a:xfrm>
              <a:off x="7699" y="2478"/>
              <a:ext cx="1892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90204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l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0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-简" panose="02010600040101010101" charset="-122"/>
                  <a:ea typeface="楷体-简" panose="02010600040101010101" charset="-122"/>
                </a:rPr>
                <a:t>连线题：</a:t>
              </a:r>
              <a:endParaRPr lang="zh-CN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endParaRPr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39150" y="135890"/>
            <a:ext cx="3712845" cy="10960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255" y="9525"/>
            <a:ext cx="254000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/>
            <a:r>
              <a:rPr lang="zh-CN" altLang="en-US" sz="1000">
                <a:solidFill>
                  <a:schemeClr val="bg1">
                    <a:lumMod val="9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sym typeface="+mn-ea"/>
              </a:rPr>
              <a:t>4.4.2.3语言差异</a:t>
            </a:r>
            <a:endParaRPr lang="zh-CN" altLang="en-US" sz="1000">
              <a:solidFill>
                <a:schemeClr val="bg1">
                  <a:lumMod val="95000"/>
                </a:schemeClr>
              </a:solidFill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 bwMode="auto">
          <a:xfrm>
            <a:off x="892175" y="377825"/>
            <a:ext cx="10972800" cy="854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lvl="0" algn="l" defTabSz="914400">
              <a:buClrTx/>
              <a:buSzTx/>
              <a:buFontTx/>
              <a:defRPr/>
            </a:pPr>
            <a:r>
              <a:rPr lang="en-US" altLang="zh-CN" sz="3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cs typeface="+mn-cs"/>
                <a:sym typeface="+mn-ea"/>
              </a:rPr>
              <a:t>4.4.2 </a:t>
            </a:r>
            <a:r>
              <a:rPr lang="zh-CN" altLang="en-US" sz="3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cs typeface="+mn-cs"/>
                <a:sym typeface="+mn-ea"/>
              </a:rPr>
              <a:t>跨文化沟通中的障碍及改进</a:t>
            </a:r>
            <a:br>
              <a:rPr lang="en-US" altLang="zh-CN" sz="3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cs typeface="+mn-cs"/>
                <a:sym typeface="+mn-ea"/>
              </a:rPr>
            </a:br>
            <a:endParaRPr lang="en-US" altLang="zh-CN" sz="320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方正清刻本悦宋简体" panose="02000000000000000000" charset="-122"/>
              <a:ea typeface="方正清刻本悦宋简体" panose="02000000000000000000" charset="-122"/>
              <a:cs typeface="+mn-cs"/>
              <a:sym typeface="+mn-ea"/>
            </a:endParaRPr>
          </a:p>
        </p:txBody>
      </p:sp>
      <p:sp>
        <p:nvSpPr>
          <p:cNvPr id="11" name="文本框 9"/>
          <p:cNvSpPr txBox="1"/>
          <p:nvPr/>
        </p:nvSpPr>
        <p:spPr>
          <a:xfrm>
            <a:off x="2201545" y="1655445"/>
            <a:ext cx="3238500" cy="3987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rPr>
              <a:t>语言差异：</a:t>
            </a:r>
            <a:r>
              <a:rPr lang="zh-CN" altLang="en-US" sz="2000" b="1">
                <a:solidFill>
                  <a:srgbClr val="FF0000"/>
                </a:solidFill>
                <a:latin typeface="楷体-简" panose="02010600040101010101" charset="-122"/>
                <a:ea typeface="楷体-简" panose="02010600040101010101" charset="-122"/>
              </a:rPr>
              <a:t>【选择】</a:t>
            </a:r>
            <a:r>
              <a:rPr lang="en-US" altLang="zh-CN" sz="2000" b="1">
                <a:solidFill>
                  <a:srgbClr val="FF0000"/>
                </a:solidFill>
                <a:latin typeface="楷体-简" panose="02010600040101010101" charset="-122"/>
                <a:ea typeface="楷体-简" panose="02010600040101010101" charset="-122"/>
                <a:sym typeface="+mn-ea"/>
              </a:rPr>
              <a:t>★★★</a:t>
            </a:r>
            <a:endParaRPr lang="zh-CN" altLang="en-US" sz="2000" b="1">
              <a:solidFill>
                <a:srgbClr val="FF0000"/>
              </a:solidFill>
              <a:latin typeface="楷体-简" panose="02010600040101010101" charset="-122"/>
              <a:ea typeface="楷体-简" panose="02010600040101010101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201545" y="2828290"/>
            <a:ext cx="7172325" cy="1929130"/>
            <a:chOff x="6139" y="4341"/>
            <a:chExt cx="11295" cy="3038"/>
          </a:xfrm>
        </p:grpSpPr>
        <p:sp>
          <p:nvSpPr>
            <p:cNvPr id="2" name="文本框 9"/>
            <p:cNvSpPr txBox="1"/>
            <p:nvPr/>
          </p:nvSpPr>
          <p:spPr>
            <a:xfrm>
              <a:off x="6139" y="4341"/>
              <a:ext cx="7447" cy="1113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txBody>
            <a:bodyPr wrap="squar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90204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l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-简" panose="02010600040101010101" charset="-122"/>
                  <a:ea typeface="楷体-简" panose="02010600040101010101" charset="-122"/>
                </a:rPr>
                <a:t>人们通过自己所说的词语直接传达信息，并不需要考虑谈话的背景。</a:t>
              </a:r>
              <a:endParaRPr 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endParaRPr>
            </a:p>
          </p:txBody>
        </p:sp>
        <p:sp>
          <p:nvSpPr>
            <p:cNvPr id="8" name="文本框 9"/>
            <p:cNvSpPr txBox="1"/>
            <p:nvPr/>
          </p:nvSpPr>
          <p:spPr>
            <a:xfrm>
              <a:off x="6139" y="6266"/>
              <a:ext cx="7447" cy="1113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txBody>
            <a:bodyPr wrap="squar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90204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l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-简" panose="02010600040101010101" charset="-122"/>
                  <a:ea typeface="楷体-简" panose="02010600040101010101" charset="-122"/>
                </a:rPr>
                <a:t>通过语言传达的只是有限的信息，必须要从谈话背景中进行推论和解释。</a:t>
              </a:r>
              <a:endParaRPr 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endParaRPr>
            </a:p>
          </p:txBody>
        </p:sp>
        <p:sp>
          <p:nvSpPr>
            <p:cNvPr id="9" name="文本框 9"/>
            <p:cNvSpPr txBox="1"/>
            <p:nvPr/>
          </p:nvSpPr>
          <p:spPr>
            <a:xfrm>
              <a:off x="15052" y="4584"/>
              <a:ext cx="2382" cy="628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txBody>
            <a:bodyPr wrap="squar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90204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l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sz="20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-简" panose="02010600040101010101" charset="-122"/>
                  <a:ea typeface="楷体-简" panose="02010600040101010101" charset="-122"/>
                </a:rPr>
                <a:t>低文化背景</a:t>
              </a:r>
              <a:endParaRPr 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5052" y="6509"/>
              <a:ext cx="2382" cy="628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txBody>
            <a:bodyPr wrap="squar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90204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l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sz="20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-简" panose="02010600040101010101" charset="-122"/>
                  <a:ea typeface="楷体-简" panose="02010600040101010101" charset="-122"/>
                </a:rPr>
                <a:t>高文化背景</a:t>
              </a:r>
              <a:endParaRPr 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endParaRPr>
            </a:p>
          </p:txBody>
        </p:sp>
        <p:cxnSp>
          <p:nvCxnSpPr>
            <p:cNvPr id="12" name="直接连接符 11"/>
            <p:cNvCxnSpPr>
              <a:stCxn id="2" idx="3"/>
              <a:endCxn id="9" idx="1"/>
            </p:cNvCxnSpPr>
            <p:nvPr/>
          </p:nvCxnSpPr>
          <p:spPr>
            <a:xfrm>
              <a:off x="13586" y="4898"/>
              <a:ext cx="1466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直接连接符 12"/>
          <p:cNvCxnSpPr/>
          <p:nvPr/>
        </p:nvCxnSpPr>
        <p:spPr>
          <a:xfrm>
            <a:off x="6930390" y="4404360"/>
            <a:ext cx="93091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8255" y="9525"/>
            <a:ext cx="254000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/>
            <a:r>
              <a:rPr lang="zh-CN" altLang="en-US" sz="1000">
                <a:solidFill>
                  <a:schemeClr val="bg1">
                    <a:lumMod val="9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sym typeface="+mn-ea"/>
              </a:rPr>
              <a:t>4.4.2.3语言差异</a:t>
            </a:r>
            <a:endParaRPr lang="zh-CN" altLang="en-US" sz="1000">
              <a:solidFill>
                <a:schemeClr val="bg1">
                  <a:lumMod val="95000"/>
                </a:schemeClr>
              </a:solidFill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892175" y="1231900"/>
            <a:ext cx="10515600" cy="5343525"/>
          </a:xfrm>
        </p:spPr>
        <p:txBody>
          <a:bodyPr/>
          <a:p>
            <a:r>
              <a:rPr lang="zh-CN" altLang="en-US" sz="2000"/>
              <a:t>人们通过语言传达的只是有限的信息，必须要从谈话背景中进行推论和解释。这种背景属于（）</a:t>
            </a:r>
            <a:endParaRPr lang="zh-CN" altLang="en-US" sz="2000"/>
          </a:p>
          <a:p>
            <a:r>
              <a:rPr lang="zh-CN" altLang="en-US" sz="2000"/>
              <a:t>A.低文化背景</a:t>
            </a:r>
            <a:endParaRPr lang="zh-CN" altLang="en-US" sz="2000"/>
          </a:p>
          <a:p>
            <a:r>
              <a:rPr lang="zh-CN" altLang="en-US" sz="2000"/>
              <a:t>B.中文化背景</a:t>
            </a:r>
            <a:endParaRPr lang="zh-CN" altLang="en-US" sz="2000"/>
          </a:p>
          <a:p>
            <a:r>
              <a:rPr lang="zh-CN" altLang="en-US" sz="2000"/>
              <a:t>C.高文化背景</a:t>
            </a:r>
            <a:endParaRPr lang="zh-CN" altLang="en-US" sz="2000"/>
          </a:p>
          <a:p>
            <a:r>
              <a:rPr lang="zh-CN" altLang="en-US" sz="2000"/>
              <a:t>D.任何背景</a:t>
            </a:r>
            <a:endParaRPr lang="zh-CN" altLang="en-US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 bwMode="auto">
          <a:xfrm>
            <a:off x="892175" y="377825"/>
            <a:ext cx="10972800" cy="854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lvl="0" algn="l" defTabSz="914400">
              <a:buClrTx/>
              <a:buSzTx/>
              <a:buFontTx/>
              <a:defRPr/>
            </a:pPr>
            <a:r>
              <a:rPr lang="en-US" altLang="zh-CN" sz="3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cs typeface="+mn-cs"/>
                <a:sym typeface="+mn-ea"/>
              </a:rPr>
              <a:t>真题再现</a:t>
            </a:r>
            <a:endParaRPr lang="en-US" altLang="zh-CN" sz="320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方正清刻本悦宋简体" panose="02000000000000000000" charset="-122"/>
              <a:ea typeface="方正清刻本悦宋简体" panose="02000000000000000000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892175" y="1231900"/>
            <a:ext cx="10515600" cy="5343525"/>
          </a:xfrm>
        </p:spPr>
        <p:txBody>
          <a:bodyPr/>
          <a:p>
            <a:r>
              <a:rPr lang="zh-CN" altLang="en-US" sz="2000"/>
              <a:t>人们通过语言传达的只是有限的信息，必须要从谈话背景中进行推论和解释。这种背景属于（）</a:t>
            </a:r>
            <a:endParaRPr lang="zh-CN" altLang="en-US" sz="2000"/>
          </a:p>
          <a:p>
            <a:r>
              <a:rPr lang="zh-CN" altLang="en-US" sz="2000"/>
              <a:t>A.低文化背景</a:t>
            </a:r>
            <a:endParaRPr lang="zh-CN" altLang="en-US" sz="2000"/>
          </a:p>
          <a:p>
            <a:r>
              <a:rPr lang="zh-CN" altLang="en-US" sz="2000"/>
              <a:t>B.中文化背景</a:t>
            </a:r>
            <a:endParaRPr lang="zh-CN" altLang="en-US" sz="2000"/>
          </a:p>
          <a:p>
            <a:r>
              <a:rPr lang="zh-CN" altLang="en-US" sz="2000"/>
              <a:t>C.高文化背景</a:t>
            </a:r>
            <a:endParaRPr lang="zh-CN" altLang="en-US" sz="2000"/>
          </a:p>
          <a:p>
            <a:r>
              <a:rPr lang="zh-CN" altLang="en-US" sz="2000"/>
              <a:t>D.任何背景</a:t>
            </a:r>
            <a:endParaRPr lang="zh-CN" altLang="en-US" sz="2000"/>
          </a:p>
          <a:p>
            <a:r>
              <a:rPr lang="zh-CN" altLang="en-US" sz="2000"/>
              <a:t>【解析】C</a:t>
            </a:r>
            <a:endParaRPr lang="zh-CN" altLang="en-US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 bwMode="auto">
          <a:xfrm>
            <a:off x="892175" y="377825"/>
            <a:ext cx="10972800" cy="854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lvl="0" algn="l" defTabSz="914400">
              <a:buClrTx/>
              <a:buSzTx/>
              <a:buFontTx/>
              <a:defRPr/>
            </a:pPr>
            <a:r>
              <a:rPr lang="en-US" altLang="zh-CN" sz="3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cs typeface="+mn-cs"/>
                <a:sym typeface="+mn-ea"/>
              </a:rPr>
              <a:t>真题再现</a:t>
            </a:r>
            <a:endParaRPr lang="en-US" altLang="zh-CN" sz="320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方正清刻本悦宋简体" panose="02000000000000000000" charset="-122"/>
              <a:ea typeface="方正清刻本悦宋简体" panose="02000000000000000000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688840" y="1684655"/>
            <a:ext cx="617220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>
                <a:latin typeface="楷体-简" panose="02010600040101010101" charset="-122"/>
                <a:ea typeface="楷体-简" panose="02010600040101010101" charset="-122"/>
              </a:rPr>
              <a:t>判断下列哪一项不正确？</a:t>
            </a:r>
            <a:endParaRPr lang="zh-CN" altLang="en-US" sz="2000">
              <a:latin typeface="楷体-简" panose="02010600040101010101" charset="-122"/>
              <a:ea typeface="楷体-简" panose="0201060004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latin typeface="楷体-简" panose="02010600040101010101" charset="-122"/>
                <a:ea typeface="楷体-简" panose="02010600040101010101" charset="-122"/>
              </a:rPr>
              <a:t>（</a:t>
            </a:r>
            <a:r>
              <a:rPr lang="en-US" altLang="zh-CN" sz="2000">
                <a:latin typeface="楷体-简" panose="02010600040101010101" charset="-122"/>
                <a:ea typeface="楷体-简" panose="02010600040101010101" charset="-122"/>
              </a:rPr>
              <a:t>1</a:t>
            </a:r>
            <a:r>
              <a:rPr lang="zh-CN" altLang="en-US" sz="2000">
                <a:latin typeface="楷体-简" panose="02010600040101010101" charset="-122"/>
                <a:ea typeface="楷体-简" panose="02010600040101010101" charset="-122"/>
              </a:rPr>
              <a:t>）渠道具有灵活性、松散性、随意性。</a:t>
            </a:r>
            <a:endParaRPr lang="zh-CN" altLang="en-US" sz="2000">
              <a:latin typeface="楷体-简" panose="02010600040101010101" charset="-122"/>
              <a:ea typeface="楷体-简" panose="0201060004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latin typeface="楷体-简" panose="02010600040101010101" charset="-122"/>
                <a:ea typeface="楷体-简" panose="02010600040101010101" charset="-122"/>
              </a:rPr>
              <a:t>（</a:t>
            </a:r>
            <a:r>
              <a:rPr lang="en-US" altLang="zh-CN" sz="2000">
                <a:latin typeface="楷体-简" panose="02010600040101010101" charset="-122"/>
                <a:ea typeface="楷体-简" panose="02010600040101010101" charset="-122"/>
              </a:rPr>
              <a:t>2</a:t>
            </a:r>
            <a:r>
              <a:rPr lang="zh-CN" altLang="en-US" sz="2000">
                <a:latin typeface="楷体-简" panose="02010600040101010101" charset="-122"/>
                <a:ea typeface="楷体-简" panose="02010600040101010101" charset="-122"/>
              </a:rPr>
              <a:t>）内容非正式化，容易表露出人的真实想法。</a:t>
            </a:r>
            <a:endParaRPr lang="zh-CN" altLang="en-US" sz="2000">
              <a:latin typeface="楷体-简" panose="02010600040101010101" charset="-122"/>
              <a:ea typeface="楷体-简" panose="0201060004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latin typeface="楷体-简" panose="02010600040101010101" charset="-122"/>
                <a:ea typeface="楷体-简" panose="02010600040101010101" charset="-122"/>
              </a:rPr>
              <a:t>（</a:t>
            </a:r>
            <a:r>
              <a:rPr lang="en-US" altLang="zh-CN" sz="2000">
                <a:latin typeface="楷体-简" panose="02010600040101010101" charset="-122"/>
                <a:ea typeface="楷体-简" panose="02010600040101010101" charset="-122"/>
              </a:rPr>
              <a:t>3</a:t>
            </a:r>
            <a:r>
              <a:rPr lang="zh-CN" altLang="en-US" sz="2000">
                <a:latin typeface="楷体-简" panose="02010600040101010101" charset="-122"/>
                <a:ea typeface="楷体-简" panose="02010600040101010101" charset="-122"/>
              </a:rPr>
              <a:t>）信息的真实性待定。</a:t>
            </a:r>
            <a:endParaRPr lang="zh-CN" altLang="en-US" sz="2000">
              <a:latin typeface="楷体-简" panose="02010600040101010101" charset="-122"/>
              <a:ea typeface="楷体-简" panose="0201060004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latin typeface="楷体-简" panose="02010600040101010101" charset="-122"/>
                <a:ea typeface="楷体-简" panose="02010600040101010101" charset="-122"/>
              </a:rPr>
              <a:t>（</a:t>
            </a:r>
            <a:r>
              <a:rPr lang="en-US" altLang="zh-CN" sz="2000">
                <a:latin typeface="楷体-简" panose="02010600040101010101" charset="-122"/>
                <a:ea typeface="楷体-简" panose="02010600040101010101" charset="-122"/>
              </a:rPr>
              <a:t>4</a:t>
            </a:r>
            <a:r>
              <a:rPr lang="zh-CN" altLang="en-US" sz="2000">
                <a:latin typeface="楷体-简" panose="02010600040101010101" charset="-122"/>
                <a:ea typeface="楷体-简" panose="02010600040101010101" charset="-122"/>
              </a:rPr>
              <a:t>）沟通速度快、灵活自如。</a:t>
            </a:r>
            <a:endParaRPr lang="zh-CN" altLang="en-US" sz="2000">
              <a:latin typeface="楷体-简" panose="02010600040101010101" charset="-122"/>
              <a:ea typeface="楷体-简" panose="0201060004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latin typeface="楷体-简" panose="02010600040101010101" charset="-122"/>
                <a:ea typeface="楷体-简" panose="02010600040101010101" charset="-122"/>
              </a:rPr>
              <a:t>（</a:t>
            </a:r>
            <a:r>
              <a:rPr lang="en-US" altLang="zh-CN" sz="2000">
                <a:latin typeface="楷体-简" panose="02010600040101010101" charset="-122"/>
                <a:ea typeface="楷体-简" panose="02010600040101010101" charset="-122"/>
              </a:rPr>
              <a:t>5</a:t>
            </a:r>
            <a:r>
              <a:rPr lang="zh-CN" altLang="en-US" sz="2000">
                <a:latin typeface="楷体-简" panose="02010600040101010101" charset="-122"/>
                <a:ea typeface="楷体-简" panose="02010600040101010101" charset="-122"/>
              </a:rPr>
              <a:t>）信息的情感性强。</a:t>
            </a:r>
            <a:endParaRPr lang="zh-CN" altLang="en-US" sz="2000">
              <a:latin typeface="楷体-简" panose="02010600040101010101" charset="-122"/>
              <a:ea typeface="楷体-简" panose="0201060004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latin typeface="楷体-简" panose="02010600040101010101" charset="-122"/>
                <a:ea typeface="楷体-简" panose="02010600040101010101" charset="-122"/>
              </a:rPr>
              <a:t>（</a:t>
            </a:r>
            <a:r>
              <a:rPr lang="en-US" altLang="zh-CN" sz="2000">
                <a:latin typeface="楷体-简" panose="02010600040101010101" charset="-122"/>
                <a:ea typeface="楷体-简" panose="02010600040101010101" charset="-122"/>
              </a:rPr>
              <a:t>6</a:t>
            </a:r>
            <a:r>
              <a:rPr lang="zh-CN" altLang="en-US" sz="2000">
                <a:latin typeface="楷体-简" panose="02010600040101010101" charset="-122"/>
                <a:ea typeface="楷体-简" panose="02010600040101010101" charset="-122"/>
              </a:rPr>
              <a:t>）非正式沟通具有一定的派生性</a:t>
            </a:r>
            <a:endParaRPr lang="zh-CN" altLang="en-US" sz="2000">
              <a:latin typeface="楷体-简" panose="02010600040101010101" charset="-122"/>
              <a:ea typeface="楷体-简" panose="0201060004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latin typeface="楷体-简" panose="02010600040101010101" charset="-122"/>
                <a:ea typeface="楷体-简" panose="02010600040101010101" charset="-122"/>
              </a:rPr>
              <a:t>（</a:t>
            </a:r>
            <a:r>
              <a:rPr lang="en-US" altLang="zh-CN" sz="2000">
                <a:latin typeface="楷体-简" panose="02010600040101010101" charset="-122"/>
                <a:ea typeface="楷体-简" panose="02010600040101010101" charset="-122"/>
              </a:rPr>
              <a:t>7</a:t>
            </a:r>
            <a:r>
              <a:rPr lang="zh-CN" altLang="en-US" sz="2000">
                <a:latin typeface="楷体-简" panose="02010600040101010101" charset="-122"/>
                <a:ea typeface="楷体-简" panose="02010600040101010101" charset="-122"/>
              </a:rPr>
              <a:t>）沟通具有个人目的性和非组织目标性。</a:t>
            </a:r>
            <a:endParaRPr lang="zh-CN" altLang="en-US" sz="2000">
              <a:latin typeface="楷体-简" panose="02010600040101010101" charset="-122"/>
              <a:ea typeface="楷体-简" panose="02010600040101010101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387350" y="2692400"/>
            <a:ext cx="3783330" cy="2998470"/>
            <a:chOff x="3226" y="5032"/>
            <a:chExt cx="5958" cy="4722"/>
          </a:xfrm>
        </p:grpSpPr>
        <p:grpSp>
          <p:nvGrpSpPr>
            <p:cNvPr id="39" name="组合 38"/>
            <p:cNvGrpSpPr/>
            <p:nvPr/>
          </p:nvGrpSpPr>
          <p:grpSpPr>
            <a:xfrm>
              <a:off x="3226" y="5032"/>
              <a:ext cx="5958" cy="3998"/>
              <a:chOff x="3226" y="5032"/>
              <a:chExt cx="5958" cy="3998"/>
            </a:xfrm>
          </p:grpSpPr>
          <p:sp>
            <p:nvSpPr>
              <p:cNvPr id="13" name="文本框 9"/>
              <p:cNvSpPr txBox="1"/>
              <p:nvPr/>
            </p:nvSpPr>
            <p:spPr>
              <a:xfrm>
                <a:off x="3226" y="6479"/>
                <a:ext cx="2288" cy="62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90204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l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0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沟通的分类</a:t>
                </a:r>
                <a:endPara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7" name="组合 16"/>
              <p:cNvGrpSpPr/>
              <p:nvPr/>
            </p:nvGrpSpPr>
            <p:grpSpPr>
              <a:xfrm>
                <a:off x="5348" y="5032"/>
                <a:ext cx="3836" cy="3999"/>
                <a:chOff x="7679" y="5893"/>
                <a:chExt cx="3836" cy="3999"/>
              </a:xfrm>
            </p:grpSpPr>
            <p:sp>
              <p:nvSpPr>
                <p:cNvPr id="5" name=" 2050"/>
                <p:cNvSpPr/>
                <p:nvPr/>
              </p:nvSpPr>
              <p:spPr bwMode="auto">
                <a:xfrm flipH="1">
                  <a:off x="7679" y="6072"/>
                  <a:ext cx="214" cy="3820"/>
                </a:xfrm>
                <a:custGeom>
                  <a:avLst/>
                  <a:gdLst>
                    <a:gd name="T0" fmla="*/ 2147483646 w 41"/>
                    <a:gd name="T1" fmla="*/ 2147483646 h 281"/>
                    <a:gd name="T2" fmla="*/ 2147483646 w 41"/>
                    <a:gd name="T3" fmla="*/ 2147483646 h 281"/>
                    <a:gd name="T4" fmla="*/ 0 w 41"/>
                    <a:gd name="T5" fmla="*/ 0 h 281"/>
                    <a:gd name="T6" fmla="*/ 2147483646 w 41"/>
                    <a:gd name="T7" fmla="*/ 2147483646 h 281"/>
                    <a:gd name="T8" fmla="*/ 2147483646 w 41"/>
                    <a:gd name="T9" fmla="*/ 2147483646 h 281"/>
                    <a:gd name="T10" fmla="*/ 2147483646 w 41"/>
                    <a:gd name="T11" fmla="*/ 2147483646 h 281"/>
                    <a:gd name="T12" fmla="*/ 2147483646 w 41"/>
                    <a:gd name="T13" fmla="*/ 2147483646 h 281"/>
                    <a:gd name="T14" fmla="*/ 2147483646 w 41"/>
                    <a:gd name="T15" fmla="*/ 2147483646 h 281"/>
                    <a:gd name="T16" fmla="*/ 2147483646 w 41"/>
                    <a:gd name="T17" fmla="*/ 2147483646 h 281"/>
                    <a:gd name="T18" fmla="*/ 2147483646 w 41"/>
                    <a:gd name="T19" fmla="*/ 2147483646 h 281"/>
                    <a:gd name="T20" fmla="*/ 2147483646 w 41"/>
                    <a:gd name="T21" fmla="*/ 2147483646 h 281"/>
                    <a:gd name="T22" fmla="*/ 2147483646 w 41"/>
                    <a:gd name="T23" fmla="*/ 2147483646 h 281"/>
                    <a:gd name="T24" fmla="*/ 2147483646 w 41"/>
                    <a:gd name="T25" fmla="*/ 2147483646 h 281"/>
                    <a:gd name="T26" fmla="*/ 0 w 41"/>
                    <a:gd name="T27" fmla="*/ 2147483646 h 281"/>
                    <a:gd name="T28" fmla="*/ 2147483646 w 41"/>
                    <a:gd name="T29" fmla="*/ 2147483646 h 281"/>
                    <a:gd name="T30" fmla="*/ 2147483646 w 41"/>
                    <a:gd name="T31" fmla="*/ 2147483646 h 281"/>
                    <a:gd name="T32" fmla="*/ 2147483646 w 41"/>
                    <a:gd name="T33" fmla="*/ 2147483646 h 281"/>
                    <a:gd name="T34" fmla="*/ 2147483646 w 41"/>
                    <a:gd name="T35" fmla="*/ 2147483646 h 281"/>
                    <a:gd name="T36" fmla="*/ 2147483646 w 41"/>
                    <a:gd name="T37" fmla="*/ 2147483646 h 281"/>
                    <a:gd name="T38" fmla="*/ 2147483646 w 41"/>
                    <a:gd name="T39" fmla="*/ 2147483646 h 281"/>
                    <a:gd name="T40" fmla="*/ 2147483646 w 41"/>
                    <a:gd name="T41" fmla="*/ 2147483646 h 281"/>
                    <a:gd name="T42" fmla="*/ 2147483646 w 41"/>
                    <a:gd name="T43" fmla="*/ 2147483646 h 281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41" h="281">
                      <a:moveTo>
                        <a:pt x="15" y="41"/>
                      </a:moveTo>
                      <a:cubicBezTo>
                        <a:pt x="15" y="29"/>
                        <a:pt x="13" y="19"/>
                        <a:pt x="11" y="13"/>
                      </a:cubicBezTo>
                      <a:cubicBezTo>
                        <a:pt x="9" y="7"/>
                        <a:pt x="5" y="2"/>
                        <a:pt x="0" y="0"/>
                      </a:cubicBezTo>
                      <a:cubicBezTo>
                        <a:pt x="10" y="0"/>
                        <a:pt x="17" y="3"/>
                        <a:pt x="21" y="9"/>
                      </a:cubicBezTo>
                      <a:cubicBezTo>
                        <a:pt x="25" y="14"/>
                        <a:pt x="27" y="27"/>
                        <a:pt x="27" y="45"/>
                      </a:cubicBezTo>
                      <a:cubicBezTo>
                        <a:pt x="27" y="103"/>
                        <a:pt x="27" y="103"/>
                        <a:pt x="27" y="103"/>
                      </a:cubicBezTo>
                      <a:cubicBezTo>
                        <a:pt x="27" y="114"/>
                        <a:pt x="28" y="122"/>
                        <a:pt x="30" y="128"/>
                      </a:cubicBezTo>
                      <a:cubicBezTo>
                        <a:pt x="32" y="134"/>
                        <a:pt x="35" y="138"/>
                        <a:pt x="41" y="141"/>
                      </a:cubicBezTo>
                      <a:cubicBezTo>
                        <a:pt x="35" y="143"/>
                        <a:pt x="31" y="147"/>
                        <a:pt x="30" y="153"/>
                      </a:cubicBezTo>
                      <a:cubicBezTo>
                        <a:pt x="28" y="158"/>
                        <a:pt x="27" y="167"/>
                        <a:pt x="27" y="179"/>
                      </a:cubicBezTo>
                      <a:cubicBezTo>
                        <a:pt x="27" y="232"/>
                        <a:pt x="27" y="232"/>
                        <a:pt x="27" y="232"/>
                      </a:cubicBezTo>
                      <a:cubicBezTo>
                        <a:pt x="27" y="245"/>
                        <a:pt x="26" y="255"/>
                        <a:pt x="25" y="262"/>
                      </a:cubicBezTo>
                      <a:cubicBezTo>
                        <a:pt x="23" y="269"/>
                        <a:pt x="20" y="274"/>
                        <a:pt x="16" y="277"/>
                      </a:cubicBezTo>
                      <a:cubicBezTo>
                        <a:pt x="12" y="279"/>
                        <a:pt x="7" y="281"/>
                        <a:pt x="0" y="281"/>
                      </a:cubicBezTo>
                      <a:cubicBezTo>
                        <a:pt x="5" y="279"/>
                        <a:pt x="9" y="274"/>
                        <a:pt x="11" y="268"/>
                      </a:cubicBezTo>
                      <a:cubicBezTo>
                        <a:pt x="13" y="261"/>
                        <a:pt x="15" y="252"/>
                        <a:pt x="15" y="240"/>
                      </a:cubicBezTo>
                      <a:cubicBezTo>
                        <a:pt x="15" y="186"/>
                        <a:pt x="15" y="186"/>
                        <a:pt x="15" y="186"/>
                      </a:cubicBezTo>
                      <a:cubicBezTo>
                        <a:pt x="15" y="172"/>
                        <a:pt x="15" y="162"/>
                        <a:pt x="17" y="155"/>
                      </a:cubicBezTo>
                      <a:cubicBezTo>
                        <a:pt x="19" y="148"/>
                        <a:pt x="23" y="144"/>
                        <a:pt x="29" y="141"/>
                      </a:cubicBezTo>
                      <a:cubicBezTo>
                        <a:pt x="23" y="138"/>
                        <a:pt x="19" y="133"/>
                        <a:pt x="17" y="127"/>
                      </a:cubicBezTo>
                      <a:cubicBezTo>
                        <a:pt x="15" y="121"/>
                        <a:pt x="15" y="111"/>
                        <a:pt x="15" y="98"/>
                      </a:cubicBezTo>
                      <a:lnTo>
                        <a:pt x="15" y="41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>
                  <a:defPPr>
                    <a:defRPr lang="zh-CN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6" name="文本框 9"/>
                <p:cNvSpPr txBox="1"/>
                <p:nvPr/>
              </p:nvSpPr>
              <p:spPr>
                <a:xfrm>
                  <a:off x="7893" y="5893"/>
                  <a:ext cx="2448" cy="5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>
                  <a:sp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90204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90204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90204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90204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90204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l">
                    <a:lnSpc>
                      <a:spcPct val="100000"/>
                    </a:lnSpc>
                    <a:spcBef>
                      <a:spcPct val="0"/>
                    </a:spcBef>
                    <a:buNone/>
                  </a:pPr>
                  <a:r>
                    <a:rPr lang="zh-CN" altLang="en-US" sz="1800" b="1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正式沟通</a:t>
                  </a:r>
                  <a:endParaRPr lang="zh-CN" altLang="en-US" sz="1800" b="1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" name="文本框 9"/>
                <p:cNvSpPr txBox="1"/>
                <p:nvPr/>
              </p:nvSpPr>
              <p:spPr>
                <a:xfrm>
                  <a:off x="7893" y="9312"/>
                  <a:ext cx="3622" cy="5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>
                  <a:sp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90204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90204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90204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90204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90204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l">
                    <a:lnSpc>
                      <a:spcPct val="100000"/>
                    </a:lnSpc>
                    <a:spcBef>
                      <a:spcPct val="0"/>
                    </a:spcBef>
                    <a:buNone/>
                  </a:pPr>
                  <a:r>
                    <a:rPr lang="zh-CN" altLang="en-US" sz="1800" b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+mn-ea"/>
                    </a:rPr>
                    <a:t>非正式沟通：</a:t>
                  </a:r>
                  <a:endParaRPr lang="en-US" altLang="zh-CN" sz="1800" b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endParaRPr>
                </a:p>
              </p:txBody>
            </p:sp>
          </p:grpSp>
        </p:grpSp>
        <p:grpSp>
          <p:nvGrpSpPr>
            <p:cNvPr id="38" name="组合 37"/>
            <p:cNvGrpSpPr/>
            <p:nvPr/>
          </p:nvGrpSpPr>
          <p:grpSpPr>
            <a:xfrm>
              <a:off x="8009" y="8086"/>
              <a:ext cx="1175" cy="1669"/>
              <a:chOff x="8009" y="8086"/>
              <a:chExt cx="1175" cy="1669"/>
            </a:xfrm>
          </p:grpSpPr>
          <p:sp>
            <p:nvSpPr>
              <p:cNvPr id="4" name=" 2050"/>
              <p:cNvSpPr/>
              <p:nvPr/>
            </p:nvSpPr>
            <p:spPr bwMode="auto">
              <a:xfrm flipH="1">
                <a:off x="8009" y="8274"/>
                <a:ext cx="167" cy="1337"/>
              </a:xfrm>
              <a:custGeom>
                <a:avLst/>
                <a:gdLst>
                  <a:gd name="T0" fmla="*/ 2147483646 w 41"/>
                  <a:gd name="T1" fmla="*/ 2147483646 h 281"/>
                  <a:gd name="T2" fmla="*/ 2147483646 w 41"/>
                  <a:gd name="T3" fmla="*/ 2147483646 h 281"/>
                  <a:gd name="T4" fmla="*/ 0 w 41"/>
                  <a:gd name="T5" fmla="*/ 0 h 281"/>
                  <a:gd name="T6" fmla="*/ 2147483646 w 41"/>
                  <a:gd name="T7" fmla="*/ 2147483646 h 281"/>
                  <a:gd name="T8" fmla="*/ 2147483646 w 41"/>
                  <a:gd name="T9" fmla="*/ 2147483646 h 281"/>
                  <a:gd name="T10" fmla="*/ 2147483646 w 41"/>
                  <a:gd name="T11" fmla="*/ 2147483646 h 281"/>
                  <a:gd name="T12" fmla="*/ 2147483646 w 41"/>
                  <a:gd name="T13" fmla="*/ 2147483646 h 281"/>
                  <a:gd name="T14" fmla="*/ 2147483646 w 41"/>
                  <a:gd name="T15" fmla="*/ 2147483646 h 281"/>
                  <a:gd name="T16" fmla="*/ 2147483646 w 41"/>
                  <a:gd name="T17" fmla="*/ 2147483646 h 281"/>
                  <a:gd name="T18" fmla="*/ 2147483646 w 41"/>
                  <a:gd name="T19" fmla="*/ 2147483646 h 281"/>
                  <a:gd name="T20" fmla="*/ 2147483646 w 41"/>
                  <a:gd name="T21" fmla="*/ 2147483646 h 281"/>
                  <a:gd name="T22" fmla="*/ 2147483646 w 41"/>
                  <a:gd name="T23" fmla="*/ 2147483646 h 281"/>
                  <a:gd name="T24" fmla="*/ 2147483646 w 41"/>
                  <a:gd name="T25" fmla="*/ 2147483646 h 281"/>
                  <a:gd name="T26" fmla="*/ 0 w 41"/>
                  <a:gd name="T27" fmla="*/ 2147483646 h 281"/>
                  <a:gd name="T28" fmla="*/ 2147483646 w 41"/>
                  <a:gd name="T29" fmla="*/ 2147483646 h 281"/>
                  <a:gd name="T30" fmla="*/ 2147483646 w 41"/>
                  <a:gd name="T31" fmla="*/ 2147483646 h 281"/>
                  <a:gd name="T32" fmla="*/ 2147483646 w 41"/>
                  <a:gd name="T33" fmla="*/ 2147483646 h 281"/>
                  <a:gd name="T34" fmla="*/ 2147483646 w 41"/>
                  <a:gd name="T35" fmla="*/ 2147483646 h 281"/>
                  <a:gd name="T36" fmla="*/ 2147483646 w 41"/>
                  <a:gd name="T37" fmla="*/ 2147483646 h 281"/>
                  <a:gd name="T38" fmla="*/ 2147483646 w 41"/>
                  <a:gd name="T39" fmla="*/ 2147483646 h 281"/>
                  <a:gd name="T40" fmla="*/ 2147483646 w 41"/>
                  <a:gd name="T41" fmla="*/ 2147483646 h 281"/>
                  <a:gd name="T42" fmla="*/ 2147483646 w 41"/>
                  <a:gd name="T43" fmla="*/ 2147483646 h 281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41" h="281">
                    <a:moveTo>
                      <a:pt x="15" y="41"/>
                    </a:moveTo>
                    <a:cubicBezTo>
                      <a:pt x="15" y="29"/>
                      <a:pt x="13" y="19"/>
                      <a:pt x="11" y="13"/>
                    </a:cubicBezTo>
                    <a:cubicBezTo>
                      <a:pt x="9" y="7"/>
                      <a:pt x="5" y="2"/>
                      <a:pt x="0" y="0"/>
                    </a:cubicBezTo>
                    <a:cubicBezTo>
                      <a:pt x="10" y="0"/>
                      <a:pt x="17" y="3"/>
                      <a:pt x="21" y="9"/>
                    </a:cubicBezTo>
                    <a:cubicBezTo>
                      <a:pt x="25" y="14"/>
                      <a:pt x="27" y="27"/>
                      <a:pt x="27" y="45"/>
                    </a:cubicBezTo>
                    <a:cubicBezTo>
                      <a:pt x="27" y="103"/>
                      <a:pt x="27" y="103"/>
                      <a:pt x="27" y="103"/>
                    </a:cubicBezTo>
                    <a:cubicBezTo>
                      <a:pt x="27" y="114"/>
                      <a:pt x="28" y="122"/>
                      <a:pt x="30" y="128"/>
                    </a:cubicBezTo>
                    <a:cubicBezTo>
                      <a:pt x="32" y="134"/>
                      <a:pt x="35" y="138"/>
                      <a:pt x="41" y="141"/>
                    </a:cubicBezTo>
                    <a:cubicBezTo>
                      <a:pt x="35" y="143"/>
                      <a:pt x="31" y="147"/>
                      <a:pt x="30" y="153"/>
                    </a:cubicBezTo>
                    <a:cubicBezTo>
                      <a:pt x="28" y="158"/>
                      <a:pt x="27" y="167"/>
                      <a:pt x="27" y="179"/>
                    </a:cubicBezTo>
                    <a:cubicBezTo>
                      <a:pt x="27" y="232"/>
                      <a:pt x="27" y="232"/>
                      <a:pt x="27" y="232"/>
                    </a:cubicBezTo>
                    <a:cubicBezTo>
                      <a:pt x="27" y="245"/>
                      <a:pt x="26" y="255"/>
                      <a:pt x="25" y="262"/>
                    </a:cubicBezTo>
                    <a:cubicBezTo>
                      <a:pt x="23" y="269"/>
                      <a:pt x="20" y="274"/>
                      <a:pt x="16" y="277"/>
                    </a:cubicBezTo>
                    <a:cubicBezTo>
                      <a:pt x="12" y="279"/>
                      <a:pt x="7" y="281"/>
                      <a:pt x="0" y="281"/>
                    </a:cubicBezTo>
                    <a:cubicBezTo>
                      <a:pt x="5" y="279"/>
                      <a:pt x="9" y="274"/>
                      <a:pt x="11" y="268"/>
                    </a:cubicBezTo>
                    <a:cubicBezTo>
                      <a:pt x="13" y="261"/>
                      <a:pt x="15" y="252"/>
                      <a:pt x="15" y="240"/>
                    </a:cubicBezTo>
                    <a:cubicBezTo>
                      <a:pt x="15" y="186"/>
                      <a:pt x="15" y="186"/>
                      <a:pt x="15" y="186"/>
                    </a:cubicBezTo>
                    <a:cubicBezTo>
                      <a:pt x="15" y="172"/>
                      <a:pt x="15" y="162"/>
                      <a:pt x="17" y="155"/>
                    </a:cubicBezTo>
                    <a:cubicBezTo>
                      <a:pt x="19" y="148"/>
                      <a:pt x="23" y="144"/>
                      <a:pt x="29" y="141"/>
                    </a:cubicBezTo>
                    <a:cubicBezTo>
                      <a:pt x="23" y="138"/>
                      <a:pt x="19" y="133"/>
                      <a:pt x="17" y="127"/>
                    </a:cubicBezTo>
                    <a:cubicBezTo>
                      <a:pt x="15" y="121"/>
                      <a:pt x="15" y="111"/>
                      <a:pt x="15" y="98"/>
                    </a:cubicBezTo>
                    <a:lnTo>
                      <a:pt x="15" y="4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8176" y="8086"/>
                <a:ext cx="1008" cy="5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marL="0" lvl="0" indent="0" algn="l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b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特点</a:t>
                </a:r>
                <a:endParaRPr lang="zh-CN" altLang="en-US"/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8176" y="9175"/>
                <a:ext cx="1008" cy="5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marL="0" lvl="0" indent="0" algn="l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b="1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类型</a:t>
                </a:r>
                <a:endParaRPr lang="zh-CN" altLang="en-US" b="1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4" name="文本框 13"/>
          <p:cNvSpPr txBox="1"/>
          <p:nvPr/>
        </p:nvSpPr>
        <p:spPr>
          <a:xfrm>
            <a:off x="965200" y="356870"/>
            <a:ext cx="3032125" cy="5340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4.1.2 沟通</a:t>
            </a:r>
            <a:r>
              <a:rPr lang="zh-CN" altLang="en-US" sz="3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的分类</a:t>
            </a:r>
            <a:endParaRPr lang="zh-CN" altLang="en-US" sz="320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892175" y="1231900"/>
            <a:ext cx="10515600" cy="5343525"/>
          </a:xfrm>
        </p:spPr>
        <p:txBody>
          <a:bodyPr/>
          <a:p>
            <a:pPr eaLnBrk="1" latinLnBrk="0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/>
              <a:t>人们通过自己所说的词语直接传达信息，并不需要考虑谈话的背景。这种背景属于（ ）</a:t>
            </a:r>
            <a:endParaRPr lang="zh-CN" altLang="en-US" sz="2000"/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/>
              <a:t>A:低文化背景</a:t>
            </a:r>
            <a:endParaRPr lang="zh-CN" altLang="en-US" sz="2000"/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/>
              <a:t>B:中文化背景</a:t>
            </a:r>
            <a:endParaRPr lang="zh-CN" altLang="en-US" sz="2000"/>
          </a:p>
          <a:p>
            <a:pPr algn="l" defTabSz="914400" eaLnBrk="1" latinLnBrk="0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/>
              <a:t>C:高文化背景</a:t>
            </a:r>
            <a:endParaRPr lang="zh-CN" altLang="en-US" sz="2000" dirty="0">
              <a:solidFill>
                <a:srgbClr val="CB061F"/>
              </a:solidFill>
            </a:endParaRPr>
          </a:p>
          <a:p>
            <a:pPr algn="l" defTabSz="914400" eaLnBrk="1" latinLnBrk="0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/>
              <a:t>D:任何背景</a:t>
            </a:r>
            <a:endParaRPr lang="zh-CN" altLang="en-US" sz="2000" dirty="0">
              <a:solidFill>
                <a:srgbClr val="CB061F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 bwMode="auto">
          <a:xfrm>
            <a:off x="892175" y="377825"/>
            <a:ext cx="10972800" cy="854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lvl="0" algn="l" defTabSz="914400">
              <a:buClrTx/>
              <a:buSzTx/>
              <a:buFontTx/>
              <a:defRPr/>
            </a:pPr>
            <a:r>
              <a:rPr lang="en-US" altLang="zh-CN" sz="3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cs typeface="+mn-cs"/>
                <a:sym typeface="+mn-ea"/>
              </a:rPr>
              <a:t>真题再现</a:t>
            </a:r>
            <a:endParaRPr lang="en-US" altLang="zh-CN" sz="320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方正清刻本悦宋简体" panose="02000000000000000000" charset="-122"/>
              <a:ea typeface="方正清刻本悦宋简体" panose="02000000000000000000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892175" y="1231900"/>
            <a:ext cx="10515600" cy="5343525"/>
          </a:xfrm>
        </p:spPr>
        <p:txBody>
          <a:bodyPr/>
          <a:p>
            <a:r>
              <a:rPr lang="zh-CN" altLang="en-US" sz="2000"/>
              <a:t>人们通过自己所说的词语直接传达信息，并不需要考虑谈话的背景。这种背景属于（ ）</a:t>
            </a:r>
            <a:endParaRPr lang="zh-CN" altLang="en-US" sz="2000"/>
          </a:p>
          <a:p>
            <a:r>
              <a:rPr lang="zh-CN" altLang="en-US" sz="2000"/>
              <a:t>A:低文化背景</a:t>
            </a:r>
            <a:endParaRPr lang="zh-CN" altLang="en-US" sz="2000"/>
          </a:p>
          <a:p>
            <a:r>
              <a:rPr lang="zh-CN" altLang="en-US" sz="2000"/>
              <a:t>B:中文化背景</a:t>
            </a:r>
            <a:endParaRPr lang="zh-CN" altLang="en-US" sz="2000"/>
          </a:p>
          <a:p>
            <a:r>
              <a:rPr lang="zh-CN" altLang="en-US" sz="2000"/>
              <a:t>C:高文化背景</a:t>
            </a:r>
            <a:endParaRPr lang="zh-CN" altLang="en-US" sz="2000"/>
          </a:p>
          <a:p>
            <a:r>
              <a:rPr lang="zh-CN" altLang="en-US" sz="2000"/>
              <a:t>D:任何背景</a:t>
            </a:r>
            <a:endParaRPr lang="zh-CN" altLang="en-US" sz="2000"/>
          </a:p>
          <a:p>
            <a:r>
              <a:rPr lang="zh-CN" altLang="en-US" sz="2000"/>
              <a:t>答案：A</a:t>
            </a:r>
            <a:endParaRPr lang="zh-CN" altLang="en-US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 bwMode="auto">
          <a:xfrm>
            <a:off x="892175" y="377825"/>
            <a:ext cx="10972800" cy="854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lvl="0" algn="l" defTabSz="914400">
              <a:buClrTx/>
              <a:buSzTx/>
              <a:buFontTx/>
              <a:defRPr/>
            </a:pPr>
            <a:r>
              <a:rPr lang="en-US" altLang="zh-CN" sz="3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cs typeface="+mn-cs"/>
                <a:sym typeface="+mn-ea"/>
              </a:rPr>
              <a:t>真题再现</a:t>
            </a:r>
            <a:endParaRPr lang="en-US" altLang="zh-CN" sz="320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方正清刻本悦宋简体" panose="02000000000000000000" charset="-122"/>
              <a:ea typeface="方正清刻本悦宋简体" panose="02000000000000000000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 bwMode="auto">
          <a:xfrm>
            <a:off x="892175" y="377825"/>
            <a:ext cx="10972800" cy="854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lvl="0" algn="l" defTabSz="914400">
              <a:buClrTx/>
              <a:buSzTx/>
              <a:buFontTx/>
              <a:defRPr/>
            </a:pPr>
            <a:r>
              <a:rPr lang="en-US" altLang="zh-CN" sz="3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cs typeface="+mn-cs"/>
                <a:sym typeface="+mn-ea"/>
              </a:rPr>
              <a:t>4.跨文化沟通</a:t>
            </a:r>
            <a:br>
              <a:rPr lang="en-US" altLang="zh-CN" sz="3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cs typeface="+mn-cs"/>
                <a:sym typeface="+mn-ea"/>
              </a:rPr>
            </a:br>
            <a:endParaRPr lang="en-US" altLang="zh-CN" sz="320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方正清刻本悦宋简体" panose="02000000000000000000" charset="-122"/>
              <a:ea typeface="方正清刻本悦宋简体" panose="02000000000000000000" charset="-122"/>
              <a:cs typeface="+mn-cs"/>
              <a:sym typeface="+mn-ea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80340" y="2917190"/>
            <a:ext cx="2701925" cy="1618615"/>
            <a:chOff x="4067" y="6652"/>
            <a:chExt cx="4255" cy="2549"/>
          </a:xfrm>
        </p:grpSpPr>
        <p:sp>
          <p:nvSpPr>
            <p:cNvPr id="8" name=" 2050"/>
            <p:cNvSpPr/>
            <p:nvPr/>
          </p:nvSpPr>
          <p:spPr bwMode="auto">
            <a:xfrm flipH="1">
              <a:off x="6686" y="6843"/>
              <a:ext cx="214" cy="2358"/>
            </a:xfrm>
            <a:custGeom>
              <a:avLst/>
              <a:gdLst>
                <a:gd name="T0" fmla="*/ 2147483646 w 41"/>
                <a:gd name="T1" fmla="*/ 2147483646 h 281"/>
                <a:gd name="T2" fmla="*/ 2147483646 w 41"/>
                <a:gd name="T3" fmla="*/ 2147483646 h 281"/>
                <a:gd name="T4" fmla="*/ 0 w 41"/>
                <a:gd name="T5" fmla="*/ 0 h 281"/>
                <a:gd name="T6" fmla="*/ 2147483646 w 41"/>
                <a:gd name="T7" fmla="*/ 2147483646 h 281"/>
                <a:gd name="T8" fmla="*/ 2147483646 w 41"/>
                <a:gd name="T9" fmla="*/ 2147483646 h 281"/>
                <a:gd name="T10" fmla="*/ 2147483646 w 41"/>
                <a:gd name="T11" fmla="*/ 2147483646 h 281"/>
                <a:gd name="T12" fmla="*/ 2147483646 w 41"/>
                <a:gd name="T13" fmla="*/ 2147483646 h 281"/>
                <a:gd name="T14" fmla="*/ 2147483646 w 41"/>
                <a:gd name="T15" fmla="*/ 2147483646 h 281"/>
                <a:gd name="T16" fmla="*/ 2147483646 w 41"/>
                <a:gd name="T17" fmla="*/ 2147483646 h 281"/>
                <a:gd name="T18" fmla="*/ 2147483646 w 41"/>
                <a:gd name="T19" fmla="*/ 2147483646 h 281"/>
                <a:gd name="T20" fmla="*/ 2147483646 w 41"/>
                <a:gd name="T21" fmla="*/ 2147483646 h 281"/>
                <a:gd name="T22" fmla="*/ 2147483646 w 41"/>
                <a:gd name="T23" fmla="*/ 2147483646 h 281"/>
                <a:gd name="T24" fmla="*/ 2147483646 w 41"/>
                <a:gd name="T25" fmla="*/ 2147483646 h 281"/>
                <a:gd name="T26" fmla="*/ 0 w 41"/>
                <a:gd name="T27" fmla="*/ 2147483646 h 281"/>
                <a:gd name="T28" fmla="*/ 2147483646 w 41"/>
                <a:gd name="T29" fmla="*/ 2147483646 h 281"/>
                <a:gd name="T30" fmla="*/ 2147483646 w 41"/>
                <a:gd name="T31" fmla="*/ 2147483646 h 281"/>
                <a:gd name="T32" fmla="*/ 2147483646 w 41"/>
                <a:gd name="T33" fmla="*/ 2147483646 h 281"/>
                <a:gd name="T34" fmla="*/ 2147483646 w 41"/>
                <a:gd name="T35" fmla="*/ 2147483646 h 281"/>
                <a:gd name="T36" fmla="*/ 2147483646 w 41"/>
                <a:gd name="T37" fmla="*/ 2147483646 h 281"/>
                <a:gd name="T38" fmla="*/ 2147483646 w 41"/>
                <a:gd name="T39" fmla="*/ 2147483646 h 281"/>
                <a:gd name="T40" fmla="*/ 2147483646 w 41"/>
                <a:gd name="T41" fmla="*/ 2147483646 h 281"/>
                <a:gd name="T42" fmla="*/ 2147483646 w 41"/>
                <a:gd name="T43" fmla="*/ 2147483646 h 28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41" h="281">
                  <a:moveTo>
                    <a:pt x="15" y="41"/>
                  </a:moveTo>
                  <a:cubicBezTo>
                    <a:pt x="15" y="29"/>
                    <a:pt x="13" y="19"/>
                    <a:pt x="11" y="13"/>
                  </a:cubicBezTo>
                  <a:cubicBezTo>
                    <a:pt x="9" y="7"/>
                    <a:pt x="5" y="2"/>
                    <a:pt x="0" y="0"/>
                  </a:cubicBezTo>
                  <a:cubicBezTo>
                    <a:pt x="10" y="0"/>
                    <a:pt x="17" y="3"/>
                    <a:pt x="21" y="9"/>
                  </a:cubicBezTo>
                  <a:cubicBezTo>
                    <a:pt x="25" y="14"/>
                    <a:pt x="27" y="27"/>
                    <a:pt x="27" y="45"/>
                  </a:cubicBezTo>
                  <a:cubicBezTo>
                    <a:pt x="27" y="103"/>
                    <a:pt x="27" y="103"/>
                    <a:pt x="27" y="103"/>
                  </a:cubicBezTo>
                  <a:cubicBezTo>
                    <a:pt x="27" y="114"/>
                    <a:pt x="28" y="122"/>
                    <a:pt x="30" y="128"/>
                  </a:cubicBezTo>
                  <a:cubicBezTo>
                    <a:pt x="32" y="134"/>
                    <a:pt x="35" y="138"/>
                    <a:pt x="41" y="141"/>
                  </a:cubicBezTo>
                  <a:cubicBezTo>
                    <a:pt x="35" y="143"/>
                    <a:pt x="31" y="147"/>
                    <a:pt x="30" y="153"/>
                  </a:cubicBezTo>
                  <a:cubicBezTo>
                    <a:pt x="28" y="158"/>
                    <a:pt x="27" y="167"/>
                    <a:pt x="27" y="179"/>
                  </a:cubicBezTo>
                  <a:cubicBezTo>
                    <a:pt x="27" y="232"/>
                    <a:pt x="27" y="232"/>
                    <a:pt x="27" y="232"/>
                  </a:cubicBezTo>
                  <a:cubicBezTo>
                    <a:pt x="27" y="245"/>
                    <a:pt x="26" y="255"/>
                    <a:pt x="25" y="262"/>
                  </a:cubicBezTo>
                  <a:cubicBezTo>
                    <a:pt x="23" y="269"/>
                    <a:pt x="20" y="274"/>
                    <a:pt x="16" y="277"/>
                  </a:cubicBezTo>
                  <a:cubicBezTo>
                    <a:pt x="12" y="279"/>
                    <a:pt x="7" y="281"/>
                    <a:pt x="0" y="281"/>
                  </a:cubicBezTo>
                  <a:cubicBezTo>
                    <a:pt x="5" y="279"/>
                    <a:pt x="9" y="274"/>
                    <a:pt x="11" y="268"/>
                  </a:cubicBezTo>
                  <a:cubicBezTo>
                    <a:pt x="13" y="261"/>
                    <a:pt x="15" y="252"/>
                    <a:pt x="15" y="240"/>
                  </a:cubicBezTo>
                  <a:cubicBezTo>
                    <a:pt x="15" y="186"/>
                    <a:pt x="15" y="186"/>
                    <a:pt x="15" y="186"/>
                  </a:cubicBezTo>
                  <a:cubicBezTo>
                    <a:pt x="15" y="172"/>
                    <a:pt x="15" y="162"/>
                    <a:pt x="17" y="155"/>
                  </a:cubicBezTo>
                  <a:cubicBezTo>
                    <a:pt x="19" y="148"/>
                    <a:pt x="23" y="144"/>
                    <a:pt x="29" y="141"/>
                  </a:cubicBezTo>
                  <a:cubicBezTo>
                    <a:pt x="23" y="138"/>
                    <a:pt x="19" y="133"/>
                    <a:pt x="17" y="127"/>
                  </a:cubicBezTo>
                  <a:cubicBezTo>
                    <a:pt x="15" y="121"/>
                    <a:pt x="15" y="111"/>
                    <a:pt x="15" y="98"/>
                  </a:cubicBezTo>
                  <a:lnTo>
                    <a:pt x="15" y="4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067" y="6652"/>
              <a:ext cx="4255" cy="2549"/>
              <a:chOff x="4067" y="6652"/>
              <a:chExt cx="4255" cy="2549"/>
            </a:xfrm>
          </p:grpSpPr>
          <p:sp>
            <p:nvSpPr>
              <p:cNvPr id="7" name="文本框 9"/>
              <p:cNvSpPr txBox="1"/>
              <p:nvPr/>
            </p:nvSpPr>
            <p:spPr>
              <a:xfrm>
                <a:off x="4067" y="7206"/>
                <a:ext cx="2619" cy="62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90204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l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en-US" altLang="zh-CN" sz="20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4.</a:t>
                </a:r>
                <a:r>
                  <a:rPr lang="zh-CN" altLang="en-US" sz="20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跨文化沟通</a:t>
                </a:r>
                <a:endPara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文本框 9"/>
              <p:cNvSpPr txBox="1"/>
              <p:nvPr/>
            </p:nvSpPr>
            <p:spPr>
              <a:xfrm>
                <a:off x="6900" y="6652"/>
                <a:ext cx="1088" cy="62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90204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l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0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楷体-简" panose="02010600040101010101" charset="-122"/>
                    <a:ea typeface="楷体-简" panose="02010600040101010101" charset="-122"/>
                  </a:rPr>
                  <a:t>障碍</a:t>
                </a:r>
                <a:endPara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-简" panose="02010600040101010101" charset="-122"/>
                  <a:ea typeface="楷体-简" panose="02010600040101010101" charset="-122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6900" y="8573"/>
                <a:ext cx="1090" cy="62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90204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l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000" b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楷体-简" panose="02010600040101010101" charset="-122"/>
                    <a:ea typeface="楷体-简" panose="02010600040101010101" charset="-122"/>
                  </a:rPr>
                  <a:t>改进</a:t>
                </a:r>
                <a:endParaRPr lang="zh-CN" altLang="en-US" sz="20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-简" panose="02010600040101010101" charset="-122"/>
                  <a:ea typeface="楷体-简" panose="02010600040101010101" charset="-122"/>
                </a:endParaRPr>
              </a:p>
            </p:txBody>
          </p:sp>
          <p:sp>
            <p:nvSpPr>
              <p:cNvPr id="12" name="右箭头 11"/>
              <p:cNvSpPr/>
              <p:nvPr/>
            </p:nvSpPr>
            <p:spPr>
              <a:xfrm>
                <a:off x="7890" y="6786"/>
                <a:ext cx="432" cy="360"/>
              </a:xfrm>
              <a:prstGeom prst="rightArrow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l"/>
                <a:endParaRPr lang="zh-CN" altLang="en-US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endParaRPr>
              </a:p>
            </p:txBody>
          </p:sp>
        </p:grpSp>
      </p:grpSp>
      <p:sp>
        <p:nvSpPr>
          <p:cNvPr id="13" name="文本框 9"/>
          <p:cNvSpPr txBox="1"/>
          <p:nvPr/>
        </p:nvSpPr>
        <p:spPr>
          <a:xfrm>
            <a:off x="2944495" y="1729740"/>
            <a:ext cx="6304915" cy="1938020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>
              <a:lnSpc>
                <a:spcPct val="150000"/>
              </a:lnSpc>
              <a:spcBef>
                <a:spcPct val="0"/>
              </a:spcBef>
              <a:buAutoNum type="arabicPeriod"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sym typeface="+mn-ea"/>
              </a:rPr>
              <a:t>文化差异（感知、思维方式、价值观、社会规范）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楷体-简" panose="02010600040101010101" charset="-122"/>
              <a:ea typeface="楷体-简" panose="02010600040101010101" charset="-122"/>
              <a:sym typeface="+mn-ea"/>
            </a:endParaRPr>
          </a:p>
          <a:p>
            <a:pPr marL="457200" lvl="0" indent="-457200">
              <a:lnSpc>
                <a:spcPct val="150000"/>
              </a:lnSpc>
              <a:spcBef>
                <a:spcPct val="0"/>
              </a:spcBef>
              <a:buAutoNum type="arabicPeriod"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sym typeface="+mn-ea"/>
              </a:rPr>
              <a:t>民族文化优越感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楷体-简" panose="02010600040101010101" charset="-122"/>
              <a:ea typeface="楷体-简" panose="02010600040101010101" charset="-122"/>
              <a:sym typeface="+mn-ea"/>
            </a:endParaRPr>
          </a:p>
          <a:p>
            <a:pPr marL="457200" lvl="0" indent="-457200">
              <a:lnSpc>
                <a:spcPct val="150000"/>
              </a:lnSpc>
              <a:spcBef>
                <a:spcPct val="0"/>
              </a:spcBef>
              <a:buAutoNum type="arabicPeriod"/>
            </a:pPr>
            <a:r>
              <a:rPr lang="zh-CN" altLang="en-US" sz="2000" b="1" u="sng" dirty="0">
                <a:solidFill>
                  <a:srgbClr val="FF0000"/>
                </a:solidFill>
                <a:latin typeface="楷体-简" panose="02010600040101010101" charset="-122"/>
                <a:ea typeface="楷体-简" panose="02010600040101010101" charset="-122"/>
                <a:sym typeface="+mn-ea"/>
              </a:rPr>
              <a:t>语言差异（语言的文化背景不同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sym typeface="+mn-ea"/>
              </a:rPr>
              <a:t>）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楷体-简" panose="02010600040101010101" charset="-122"/>
              <a:ea typeface="楷体-简" panose="02010600040101010101" charset="-122"/>
              <a:sym typeface="+mn-ea"/>
            </a:endParaRPr>
          </a:p>
          <a:p>
            <a:pPr marL="457200" lvl="0" indent="-457200">
              <a:lnSpc>
                <a:spcPct val="150000"/>
              </a:lnSpc>
              <a:spcBef>
                <a:spcPct val="0"/>
              </a:spcBef>
              <a:buAutoNum type="arabicPeriod"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sym typeface="+mn-ea"/>
              </a:rPr>
              <a:t>非语言差异（身体语、空间语、时间语）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楷体-简" panose="02010600040101010101" charset="-122"/>
              <a:ea typeface="楷体-简" panose="02010600040101010101" charset="-122"/>
              <a:sym typeface="+mn-ea"/>
            </a:endParaRPr>
          </a:p>
        </p:txBody>
      </p:sp>
      <p:sp>
        <p:nvSpPr>
          <p:cNvPr id="14" name="文本框 9"/>
          <p:cNvSpPr txBox="1"/>
          <p:nvPr/>
        </p:nvSpPr>
        <p:spPr>
          <a:xfrm>
            <a:off x="2943225" y="3883660"/>
            <a:ext cx="6304915" cy="1476375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>
              <a:lnSpc>
                <a:spcPct val="150000"/>
              </a:lnSpc>
              <a:spcBef>
                <a:spcPct val="0"/>
              </a:spcBef>
              <a:buAutoNum type="arabicPeriod"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sym typeface="+mn-ea"/>
              </a:rPr>
              <a:t>树立共同价值观，找到必要的切入点和共同点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楷体-简" panose="02010600040101010101" charset="-122"/>
              <a:ea typeface="楷体-简" panose="02010600040101010101" charset="-122"/>
              <a:sym typeface="+mn-ea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sym typeface="+mn-ea"/>
              </a:rPr>
              <a:t>2.  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sym typeface="+mn-ea"/>
              </a:rPr>
              <a:t>加强跨文化培训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楷体-简" panose="02010600040101010101" charset="-122"/>
              <a:ea typeface="楷体-简" panose="02010600040101010101" charset="-122"/>
              <a:sym typeface="+mn-ea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sym typeface="+mn-ea"/>
              </a:rPr>
              <a:t>3.  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sym typeface="+mn-ea"/>
              </a:rPr>
              <a:t>海外管理人员本土化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楷体-简" panose="02010600040101010101" charset="-122"/>
              <a:ea typeface="楷体-简" panose="02010600040101010101" charset="-122"/>
              <a:sym typeface="+mn-ea"/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2607945" y="4222115"/>
            <a:ext cx="274320" cy="228600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39150" y="135890"/>
            <a:ext cx="3712845" cy="1096010"/>
          </a:xfrm>
          <a:prstGeom prst="rect">
            <a:avLst/>
          </a:prstGeom>
        </p:spPr>
      </p:pic>
      <p:sp>
        <p:nvSpPr>
          <p:cNvPr id="5" name="文本框 9"/>
          <p:cNvSpPr txBox="1"/>
          <p:nvPr/>
        </p:nvSpPr>
        <p:spPr>
          <a:xfrm>
            <a:off x="2944495" y="1160780"/>
            <a:ext cx="2225040" cy="3987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方正清刻本悦宋简体" panose="02000000000000000000" charset="-122"/>
                <a:ea typeface="方正清刻本悦宋简体" panose="02000000000000000000" charset="-122"/>
              </a:rPr>
              <a:t>【</a:t>
            </a:r>
            <a:r>
              <a:rPr lang="zh-CN" altLang="en-US" sz="2000" b="1">
                <a:solidFill>
                  <a:srgbClr val="FF0000"/>
                </a:solidFill>
                <a:latin typeface="方正清刻本悦宋简体" panose="02000000000000000000" charset="-122"/>
                <a:ea typeface="方正清刻本悦宋简体" panose="02000000000000000000" charset="-122"/>
              </a:rPr>
              <a:t>简答</a:t>
            </a:r>
            <a:r>
              <a:rPr lang="zh-CN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方正清刻本悦宋简体" panose="02000000000000000000" charset="-122"/>
                <a:ea typeface="方正清刻本悦宋简体" panose="02000000000000000000" charset="-122"/>
              </a:rPr>
              <a:t>】</a:t>
            </a:r>
            <a:r>
              <a:rPr lang="en-US" altLang="zh-CN" sz="2000" b="1">
                <a:solidFill>
                  <a:srgbClr val="FF0000"/>
                </a:solidFill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★★★★</a:t>
            </a:r>
            <a:endParaRPr lang="zh-CN" altLang="en-US" sz="2000" b="1">
              <a:solidFill>
                <a:srgbClr val="FF0000"/>
              </a:solidFill>
              <a:latin typeface="方正清刻本悦宋简体" panose="02000000000000000000" charset="-122"/>
              <a:ea typeface="方正清刻本悦宋简体" panose="020000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-28575" y="9525"/>
            <a:ext cx="356235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/>
            <a:r>
              <a:rPr lang="zh-CN" altLang="en-US" sz="1000">
                <a:solidFill>
                  <a:schemeClr val="bg1">
                    <a:lumMod val="9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sym typeface="+mn-ea"/>
              </a:rPr>
              <a:t>4.4.3三、有效跨文化沟通</a:t>
            </a:r>
            <a:endParaRPr lang="zh-CN" altLang="en-US" sz="1000">
              <a:solidFill>
                <a:schemeClr val="bg1">
                  <a:lumMod val="95000"/>
                </a:schemeClr>
              </a:solidFill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b="13337"/>
          <a:stretch>
            <a:fillRect/>
          </a:stretch>
        </p:blipFill>
        <p:spPr>
          <a:xfrm>
            <a:off x="-406400" y="-2546350"/>
            <a:ext cx="13004800" cy="10356850"/>
          </a:xfrm>
          <a:prstGeom prst="rect">
            <a:avLst/>
          </a:prstGeom>
        </p:spPr>
      </p:pic>
      <p:sp>
        <p:nvSpPr>
          <p:cNvPr id="19" name="标题 1"/>
          <p:cNvSpPr txBox="1"/>
          <p:nvPr/>
        </p:nvSpPr>
        <p:spPr>
          <a:xfrm>
            <a:off x="-57785" y="1783080"/>
            <a:ext cx="12307570" cy="2085975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vert="horz" wrap="square" lIns="91440" tIns="45720" rIns="91440" bIns="45720" anchor="ctr" anchorCtr="0"/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zh-CN" sz="6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方正清刻本悦宋简体" panose="02000000000000000000" charset="-122"/>
                <a:ea typeface="方正清刻本悦宋简体" panose="02000000000000000000" charset="-122"/>
              </a:rPr>
              <a:t>    </a:t>
            </a:r>
            <a:r>
              <a:rPr lang="zh-CN" altLang="en-US" sz="6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方正清刻本悦宋简体" panose="02000000000000000000" charset="-122"/>
                <a:ea typeface="方正清刻本悦宋简体" panose="02000000000000000000" charset="-122"/>
              </a:rPr>
              <a:t>第五章 团队</a:t>
            </a:r>
            <a:endParaRPr lang="zh-CN" altLang="en-US" sz="6600" b="1" dirty="0" smtClean="0">
              <a:solidFill>
                <a:schemeClr val="tx1">
                  <a:lumMod val="95000"/>
                  <a:lumOff val="5000"/>
                </a:schemeClr>
              </a:solidFill>
              <a:latin typeface="方正清刻本悦宋简体" panose="02000000000000000000" charset="-122"/>
              <a:ea typeface="方正清刻本悦宋简体" panose="02000000000000000000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标题 1"/>
          <p:cNvSpPr txBox="1"/>
          <p:nvPr/>
        </p:nvSpPr>
        <p:spPr>
          <a:xfrm>
            <a:off x="868045" y="219075"/>
            <a:ext cx="5805805" cy="664845"/>
          </a:xfrm>
          <a:prstGeom prst="rect">
            <a:avLst/>
          </a:prstGeom>
        </p:spPr>
        <p:txBody>
          <a:bodyPr vert="horz" wrap="square" lIns="91440" tIns="45720" rIns="91440" bIns="45720" anchor="b"/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3200" dirty="0" smtClean="0">
                <a:latin typeface="方正清刻本悦宋简体" panose="02000000000000000000" charset="-122"/>
                <a:ea typeface="方正清刻本悦宋简体" panose="02000000000000000000" charset="-122"/>
              </a:rPr>
              <a:t>第五章</a:t>
            </a:r>
            <a:r>
              <a:rPr lang="en-US" altLang="zh-CN" sz="3200" dirty="0" smtClean="0">
                <a:latin typeface="方正清刻本悦宋简体" panose="02000000000000000000" charset="-122"/>
                <a:ea typeface="方正清刻本悦宋简体" panose="02000000000000000000" charset="-122"/>
              </a:rPr>
              <a:t> </a:t>
            </a:r>
            <a:r>
              <a:rPr lang="zh-CN" altLang="en-US" sz="3200" dirty="0" smtClean="0">
                <a:latin typeface="方正清刻本悦宋简体" panose="02000000000000000000" charset="-122"/>
                <a:ea typeface="方正清刻本悦宋简体" panose="02000000000000000000" charset="-122"/>
              </a:rPr>
              <a:t>团队</a:t>
            </a:r>
            <a:endParaRPr lang="zh-CN" altLang="en-US" sz="3200" dirty="0" smtClean="0">
              <a:latin typeface="方正清刻本悦宋简体" panose="02000000000000000000" charset="-122"/>
              <a:ea typeface="方正清刻本悦宋简体" panose="02000000000000000000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6525" y="1391920"/>
            <a:ext cx="6629400" cy="3556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8500" y="1495425"/>
            <a:ext cx="7654290" cy="3665855"/>
          </a:xfrm>
          <a:prstGeom prst="rect">
            <a:avLst/>
          </a:prstGeom>
        </p:spPr>
      </p:pic>
      <p:sp>
        <p:nvSpPr>
          <p:cNvPr id="4" name="标题 1"/>
          <p:cNvSpPr txBox="1"/>
          <p:nvPr/>
        </p:nvSpPr>
        <p:spPr>
          <a:xfrm>
            <a:off x="868045" y="219075"/>
            <a:ext cx="5805805" cy="664845"/>
          </a:xfrm>
          <a:prstGeom prst="rect">
            <a:avLst/>
          </a:prstGeom>
        </p:spPr>
        <p:txBody>
          <a:bodyPr vert="horz" wrap="square" lIns="91440" tIns="45720" rIns="91440" bIns="45720" anchor="b"/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3200" dirty="0" smtClean="0">
                <a:latin typeface="方正清刻本悦宋简体" panose="02000000000000000000" charset="-122"/>
                <a:ea typeface="方正清刻本悦宋简体" panose="02000000000000000000" charset="-122"/>
              </a:rPr>
              <a:t>5.1 </a:t>
            </a:r>
            <a:r>
              <a:rPr lang="zh-CN" altLang="en-US" sz="3200" dirty="0" smtClean="0">
                <a:latin typeface="方正清刻本悦宋简体" panose="02000000000000000000" charset="-122"/>
                <a:ea typeface="方正清刻本悦宋简体" panose="02000000000000000000" charset="-122"/>
              </a:rPr>
              <a:t>团队概述</a:t>
            </a:r>
            <a:endParaRPr lang="zh-CN" altLang="en-US" sz="3200" dirty="0" smtClean="0">
              <a:latin typeface="方正清刻本悦宋简体" panose="02000000000000000000" charset="-122"/>
              <a:ea typeface="方正清刻本悦宋简体" panose="02000000000000000000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9"/>
          <p:cNvSpPr txBox="1"/>
          <p:nvPr/>
        </p:nvSpPr>
        <p:spPr>
          <a:xfrm>
            <a:off x="965200" y="1546860"/>
            <a:ext cx="10587355" cy="3046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algn="l" fontAlgn="auto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"/>
            </a:pPr>
            <a:r>
              <a:rPr lang="zh-CN" altLang="en-US" sz="2400" b="1" dirty="0">
                <a:latin typeface="楷体-简" panose="02010600040101010101" charset="-122"/>
                <a:ea typeface="楷体-简" panose="02010600040101010101" charset="-122"/>
                <a:sym typeface="+mn-ea"/>
              </a:rPr>
              <a:t>团队</a:t>
            </a:r>
            <a:endParaRPr lang="zh-CN" altLang="en-US" sz="2400" b="1" dirty="0">
              <a:latin typeface="楷体-简" panose="02010600040101010101" charset="-122"/>
              <a:ea typeface="楷体-简" panose="02010600040101010101" charset="-122"/>
              <a:sym typeface="+mn-ea"/>
            </a:endParaRPr>
          </a:p>
          <a:p>
            <a:pPr marL="0" lvl="0" indent="0" algn="l" fontAlgn="auto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楷体-简" panose="02010600040101010101" charset="-122"/>
                <a:ea typeface="楷体-简" panose="02010600040101010101" charset="-122"/>
                <a:sym typeface="+mn-ea"/>
              </a:rPr>
              <a:t>        是指两个或两个以上的个体相互作用和协作，以便完成组织预定的某项目标的最小单位。</a:t>
            </a:r>
            <a:endParaRPr lang="zh-CN" altLang="en-US" sz="2000" dirty="0">
              <a:latin typeface="楷体-简" panose="02010600040101010101" charset="-122"/>
              <a:ea typeface="楷体-简" panose="02010600040101010101" charset="-122"/>
              <a:sym typeface="+mn-ea"/>
            </a:endParaRPr>
          </a:p>
          <a:p>
            <a:pPr marL="0" lvl="0" indent="0" algn="l" fontAlgn="auto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楷体-简" panose="02010600040101010101" charset="-122"/>
                <a:ea typeface="楷体-简" panose="02010600040101010101" charset="-122"/>
                <a:sym typeface="+mn-ea"/>
              </a:rPr>
              <a:t>   </a:t>
            </a:r>
            <a:r>
              <a:rPr lang="zh-CN" altLang="en-US" sz="2400" b="1" dirty="0">
                <a:latin typeface="楷体-简" panose="02010600040101010101" charset="-122"/>
                <a:ea typeface="楷体-简" panose="02010600040101010101" charset="-122"/>
                <a:sym typeface="+mn-ea"/>
              </a:rPr>
              <a:t>三个要素:</a:t>
            </a:r>
            <a:endParaRPr lang="zh-CN" altLang="en-US" sz="2000" b="1" dirty="0">
              <a:latin typeface="楷体-简" panose="02010600040101010101" charset="-122"/>
              <a:ea typeface="楷体-简" panose="02010600040101010101" charset="-122"/>
              <a:sym typeface="+mn-ea"/>
            </a:endParaRPr>
          </a:p>
          <a:p>
            <a:pPr marL="0" lvl="0" indent="0" algn="l" fontAlgn="auto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楷体-简" panose="02010600040101010101" charset="-122"/>
                <a:ea typeface="楷体-简" panose="02010600040101010101" charset="-122"/>
                <a:sym typeface="+mn-ea"/>
              </a:rPr>
              <a:t>    （</a:t>
            </a:r>
            <a:r>
              <a:rPr lang="en-US" altLang="zh-CN" sz="2000" dirty="0">
                <a:latin typeface="楷体-简" panose="02010600040101010101" charset="-122"/>
                <a:ea typeface="楷体-简" panose="02010600040101010101" charset="-122"/>
                <a:sym typeface="+mn-ea"/>
              </a:rPr>
              <a:t>1</a:t>
            </a:r>
            <a:r>
              <a:rPr lang="zh-CN" altLang="en-US" sz="2000" dirty="0">
                <a:latin typeface="楷体-简" panose="02010600040101010101" charset="-122"/>
                <a:ea typeface="楷体-简" panose="02010600040101010101" charset="-122"/>
                <a:sym typeface="+mn-ea"/>
              </a:rPr>
              <a:t>）需要</a:t>
            </a:r>
            <a:r>
              <a:rPr lang="zh-CN" altLang="en-US" sz="2000" b="1" u="sng" dirty="0">
                <a:solidFill>
                  <a:srgbClr val="FF0000"/>
                </a:solidFill>
                <a:latin typeface="楷体-简" panose="02010600040101010101" charset="-122"/>
                <a:ea typeface="楷体-简" panose="02010600040101010101" charset="-122"/>
                <a:sym typeface="+mn-ea"/>
              </a:rPr>
              <a:t>两个</a:t>
            </a:r>
            <a:r>
              <a:rPr lang="zh-CN" altLang="en-US" sz="2000" dirty="0">
                <a:latin typeface="楷体-简" panose="02010600040101010101" charset="-122"/>
                <a:ea typeface="楷体-简" panose="02010600040101010101" charset="-122"/>
                <a:sym typeface="+mn-ea"/>
              </a:rPr>
              <a:t>或</a:t>
            </a:r>
            <a:r>
              <a:rPr lang="zh-CN" altLang="en-US" sz="2000" b="1" u="sng" dirty="0">
                <a:solidFill>
                  <a:srgbClr val="FF0000"/>
                </a:solidFill>
                <a:latin typeface="楷体-简" panose="02010600040101010101" charset="-122"/>
                <a:ea typeface="楷体-简" panose="02010600040101010101" charset="-122"/>
                <a:sym typeface="+mn-ea"/>
              </a:rPr>
              <a:t>两个以上</a:t>
            </a:r>
            <a:r>
              <a:rPr lang="zh-CN" altLang="en-US" sz="2000" dirty="0">
                <a:latin typeface="楷体-简" panose="02010600040101010101" charset="-122"/>
                <a:ea typeface="楷体-简" panose="02010600040101010101" charset="-122"/>
                <a:sym typeface="+mn-ea"/>
              </a:rPr>
              <a:t>的人员，团队的</a:t>
            </a:r>
            <a:r>
              <a:rPr lang="zh-CN" altLang="en-US" sz="2000" b="1" u="sng" dirty="0">
                <a:solidFill>
                  <a:srgbClr val="FF0000"/>
                </a:solidFill>
                <a:latin typeface="楷体-简" panose="02010600040101010101" charset="-122"/>
                <a:ea typeface="楷体-简" panose="02010600040101010101" charset="-122"/>
                <a:sym typeface="+mn-ea"/>
              </a:rPr>
              <a:t>规模</a:t>
            </a:r>
            <a:r>
              <a:rPr lang="zh-CN" altLang="en-US" sz="2000" dirty="0">
                <a:latin typeface="楷体-简" panose="02010600040101010101" charset="-122"/>
                <a:ea typeface="楷体-简" panose="02010600040101010101" charset="-122"/>
                <a:sym typeface="+mn-ea"/>
              </a:rPr>
              <a:t>可大可小，但一般规模</a:t>
            </a:r>
            <a:r>
              <a:rPr lang="zh-CN" altLang="en-US" sz="2000" b="1" u="sng" dirty="0">
                <a:solidFill>
                  <a:srgbClr val="FF0000"/>
                </a:solidFill>
                <a:latin typeface="楷体-简" panose="02010600040101010101" charset="-122"/>
                <a:ea typeface="楷体-简" panose="02010600040101010101" charset="-122"/>
                <a:sym typeface="+mn-ea"/>
              </a:rPr>
              <a:t>都低于15人</a:t>
            </a:r>
            <a:r>
              <a:rPr lang="zh-CN" altLang="en-US" sz="2000" dirty="0">
                <a:latin typeface="楷体-简" panose="02010600040101010101" charset="-122"/>
                <a:ea typeface="楷体-简" panose="02010600040101010101" charset="-122"/>
                <a:sym typeface="+mn-ea"/>
              </a:rPr>
              <a:t>；</a:t>
            </a:r>
            <a:endParaRPr lang="zh-CN" altLang="en-US" sz="2000" dirty="0">
              <a:latin typeface="楷体-简" panose="02010600040101010101" charset="-122"/>
              <a:ea typeface="楷体-简" panose="02010600040101010101" charset="-122"/>
              <a:sym typeface="+mn-ea"/>
            </a:endParaRPr>
          </a:p>
          <a:p>
            <a:pPr marL="0" lvl="0" indent="0" algn="l" fontAlgn="auto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楷体-简" panose="02010600040101010101" charset="-122"/>
                <a:ea typeface="楷体-简" panose="02010600040101010101" charset="-122"/>
                <a:sym typeface="+mn-ea"/>
              </a:rPr>
              <a:t>    （</a:t>
            </a:r>
            <a:r>
              <a:rPr lang="en-US" altLang="zh-CN" sz="2000" dirty="0">
                <a:latin typeface="楷体-简" panose="02010600040101010101" charset="-122"/>
                <a:ea typeface="楷体-简" panose="02010600040101010101" charset="-122"/>
                <a:sym typeface="+mn-ea"/>
              </a:rPr>
              <a:t>2</a:t>
            </a:r>
            <a:r>
              <a:rPr lang="zh-CN" altLang="en-US" sz="2000" dirty="0">
                <a:latin typeface="楷体-简" panose="02010600040101010101" charset="-122"/>
                <a:ea typeface="楷体-简" panose="02010600040101010101" charset="-122"/>
                <a:sym typeface="+mn-ea"/>
              </a:rPr>
              <a:t>）团队人员</a:t>
            </a:r>
            <a:r>
              <a:rPr lang="zh-CN" altLang="en-US" sz="2000" b="1" u="sng" dirty="0">
                <a:solidFill>
                  <a:srgbClr val="FF0000"/>
                </a:solidFill>
                <a:latin typeface="楷体-简" panose="02010600040101010101" charset="-122"/>
                <a:ea typeface="楷体-简" panose="02010600040101010101" charset="-122"/>
                <a:sym typeface="+mn-ea"/>
              </a:rPr>
              <a:t>有规律地相互接触</a:t>
            </a:r>
            <a:r>
              <a:rPr lang="zh-CN" altLang="en-US" sz="2000" dirty="0">
                <a:latin typeface="楷体-简" panose="02010600040101010101" charset="-122"/>
                <a:ea typeface="楷体-简" panose="02010600040101010101" charset="-122"/>
                <a:sym typeface="+mn-ea"/>
              </a:rPr>
              <a:t>，彼此间不打交道的人不可以组成个团队；</a:t>
            </a:r>
            <a:endParaRPr lang="zh-CN" altLang="en-US" sz="2000" dirty="0">
              <a:latin typeface="楷体-简" panose="02010600040101010101" charset="-122"/>
              <a:ea typeface="楷体-简" panose="02010600040101010101" charset="-122"/>
              <a:sym typeface="+mn-ea"/>
            </a:endParaRPr>
          </a:p>
          <a:p>
            <a:pPr marL="0" lvl="0" indent="0" algn="l" fontAlgn="auto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楷体-简" panose="02010600040101010101" charset="-122"/>
                <a:ea typeface="楷体-简" panose="02010600040101010101" charset="-122"/>
                <a:sym typeface="+mn-ea"/>
              </a:rPr>
              <a:t>    （</a:t>
            </a:r>
            <a:r>
              <a:rPr lang="en-US" altLang="zh-CN" sz="2000" dirty="0">
                <a:latin typeface="楷体-简" panose="02010600040101010101" charset="-122"/>
                <a:ea typeface="楷体-简" panose="02010600040101010101" charset="-122"/>
                <a:sym typeface="+mn-ea"/>
              </a:rPr>
              <a:t>3</a:t>
            </a:r>
            <a:r>
              <a:rPr lang="zh-CN" altLang="en-US" sz="2000" dirty="0">
                <a:latin typeface="楷体-简" panose="02010600040101010101" charset="-122"/>
                <a:ea typeface="楷体-简" panose="02010600040101010101" charset="-122"/>
                <a:sym typeface="+mn-ea"/>
              </a:rPr>
              <a:t>）团队人员</a:t>
            </a:r>
            <a:r>
              <a:rPr lang="zh-CN" altLang="en-US" sz="2000" b="1" u="sng" dirty="0">
                <a:solidFill>
                  <a:srgbClr val="FF0000"/>
                </a:solidFill>
                <a:latin typeface="楷体-简" panose="02010600040101010101" charset="-122"/>
                <a:ea typeface="楷体-简" panose="02010600040101010101" charset="-122"/>
                <a:sym typeface="+mn-ea"/>
              </a:rPr>
              <a:t>共享绩效目标</a:t>
            </a:r>
            <a:r>
              <a:rPr lang="zh-CN" altLang="en-US" sz="2000" dirty="0">
                <a:latin typeface="楷体-简" panose="02010600040101010101" charset="-122"/>
                <a:ea typeface="楷体-简" panose="02010600040101010101" charset="-122"/>
                <a:sym typeface="+mn-ea"/>
              </a:rPr>
              <a:t>。</a:t>
            </a:r>
            <a:endParaRPr lang="zh-CN" altLang="en-US" sz="2000" dirty="0">
              <a:latin typeface="楷体-简" panose="02010600040101010101" charset="-122"/>
              <a:ea typeface="楷体-简" panose="02010600040101010101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38335" y="130810"/>
            <a:ext cx="2624455" cy="679450"/>
          </a:xfrm>
          <a:prstGeom prst="rect">
            <a:avLst/>
          </a:prstGeom>
        </p:spPr>
      </p:pic>
      <p:sp>
        <p:nvSpPr>
          <p:cNvPr id="3" name="标题 1"/>
          <p:cNvSpPr txBox="1"/>
          <p:nvPr/>
        </p:nvSpPr>
        <p:spPr>
          <a:xfrm>
            <a:off x="868045" y="219075"/>
            <a:ext cx="5805805" cy="664845"/>
          </a:xfrm>
          <a:prstGeom prst="rect">
            <a:avLst/>
          </a:prstGeom>
        </p:spPr>
        <p:txBody>
          <a:bodyPr vert="horz" wrap="square" lIns="91440" tIns="45720" rIns="91440" bIns="45720" anchor="b"/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3200" dirty="0" smtClean="0">
                <a:latin typeface="方正清刻本悦宋简体" panose="02000000000000000000" charset="-122"/>
                <a:ea typeface="方正清刻本悦宋简体" panose="02000000000000000000" charset="-122"/>
              </a:rPr>
              <a:t>5.1.1 </a:t>
            </a:r>
            <a:r>
              <a:rPr lang="zh-CN" altLang="en-US" sz="3200" dirty="0" smtClean="0">
                <a:latin typeface="方正清刻本悦宋简体" panose="02000000000000000000" charset="-122"/>
                <a:ea typeface="方正清刻本悦宋简体" panose="02000000000000000000" charset="-122"/>
              </a:rPr>
              <a:t>团队的概念</a:t>
            </a:r>
            <a:endParaRPr lang="zh-CN" altLang="en-US" sz="3200" dirty="0" smtClean="0">
              <a:latin typeface="方正清刻本悦宋简体" panose="02000000000000000000" charset="-122"/>
              <a:ea typeface="方正清刻本悦宋简体" panose="02000000000000000000" charset="-122"/>
            </a:endParaRPr>
          </a:p>
        </p:txBody>
      </p:sp>
      <p:sp>
        <p:nvSpPr>
          <p:cNvPr id="6" name="文本框 9"/>
          <p:cNvSpPr txBox="1"/>
          <p:nvPr/>
        </p:nvSpPr>
        <p:spPr>
          <a:xfrm>
            <a:off x="2658745" y="2765425"/>
            <a:ext cx="1969770" cy="3987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方正清刻本悦宋简体" panose="02000000000000000000" charset="-122"/>
                <a:ea typeface="方正清刻本悦宋简体" panose="02000000000000000000" charset="-122"/>
              </a:rPr>
              <a:t>【</a:t>
            </a:r>
            <a:r>
              <a:rPr lang="zh-CN" altLang="en-US" sz="2000" b="1">
                <a:solidFill>
                  <a:srgbClr val="FF0000"/>
                </a:solidFill>
                <a:latin typeface="方正清刻本悦宋简体" panose="02000000000000000000" charset="-122"/>
                <a:ea typeface="方正清刻本悦宋简体" panose="02000000000000000000" charset="-122"/>
              </a:rPr>
              <a:t>选择</a:t>
            </a:r>
            <a:r>
              <a:rPr lang="zh-CN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方正清刻本悦宋简体" panose="02000000000000000000" charset="-122"/>
                <a:ea typeface="方正清刻本悦宋简体" panose="02000000000000000000" charset="-122"/>
              </a:rPr>
              <a:t>】</a:t>
            </a:r>
            <a:r>
              <a:rPr lang="en-US" altLang="zh-CN" sz="2000" b="1">
                <a:solidFill>
                  <a:srgbClr val="FF0000"/>
                </a:solidFill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★★★</a:t>
            </a:r>
            <a:endParaRPr lang="zh-CN" altLang="en-US" sz="2000" b="1">
              <a:solidFill>
                <a:srgbClr val="FF0000"/>
              </a:solidFill>
              <a:latin typeface="方正清刻本悦宋简体" panose="02000000000000000000" charset="-122"/>
              <a:ea typeface="方正清刻本悦宋简体" panose="02000000000000000000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540" y="-15240"/>
            <a:ext cx="254000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/>
            <a:r>
              <a:rPr lang="zh-CN" altLang="en-US" sz="1000">
                <a:solidFill>
                  <a:schemeClr val="bg1">
                    <a:lumMod val="9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sym typeface="+mn-ea"/>
              </a:rPr>
              <a:t>5.1.1一、团队的概念</a:t>
            </a:r>
            <a:endParaRPr lang="zh-CN" altLang="en-US" sz="1000">
              <a:solidFill>
                <a:schemeClr val="bg1">
                  <a:lumMod val="95000"/>
                </a:schemeClr>
              </a:solidFill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9"/>
          <p:cNvSpPr txBox="1"/>
          <p:nvPr/>
        </p:nvSpPr>
        <p:spPr>
          <a:xfrm>
            <a:off x="1010285" y="1434465"/>
            <a:ext cx="330644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algn="l">
              <a:lnSpc>
                <a:spcPct val="100000"/>
              </a:lnSpc>
              <a:spcBef>
                <a:spcPct val="0"/>
              </a:spcBef>
              <a:buFont typeface="Wingdings" panose="05000000000000000000" charset="0"/>
              <a:buChar char=""/>
            </a:pPr>
            <a:r>
              <a:rPr lang="zh-CN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rPr>
              <a:t>团队的特征</a:t>
            </a:r>
            <a:endParaRPr lang="zh-CN" altLang="en-US" b="1">
              <a:solidFill>
                <a:schemeClr val="tx1">
                  <a:lumMod val="85000"/>
                  <a:lumOff val="15000"/>
                </a:schemeClr>
              </a:solidFill>
              <a:latin typeface="楷体-简" panose="02010600040101010101" charset="-122"/>
              <a:ea typeface="楷体-简" panose="02010600040101010101" charset="-122"/>
            </a:endParaRPr>
          </a:p>
        </p:txBody>
      </p:sp>
      <p:sp>
        <p:nvSpPr>
          <p:cNvPr id="13" name="文本框 9"/>
          <p:cNvSpPr txBox="1"/>
          <p:nvPr/>
        </p:nvSpPr>
        <p:spPr>
          <a:xfrm>
            <a:off x="1216660" y="1894840"/>
            <a:ext cx="8622030" cy="2306955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sym typeface="+mn-ea"/>
              </a:rPr>
              <a:t>（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sym typeface="+mn-ea"/>
              </a:rPr>
              <a:t>1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sym typeface="+mn-ea"/>
              </a:rPr>
              <a:t>）</a:t>
            </a:r>
            <a:r>
              <a:rPr lang="zh-CN" altLang="en-US" sz="2400" b="1" u="sng" dirty="0">
                <a:solidFill>
                  <a:srgbClr val="FF0000"/>
                </a:solidFill>
                <a:latin typeface="楷体-简" panose="02010600040101010101" charset="-122"/>
                <a:ea typeface="楷体-简" panose="02010600040101010101" charset="-122"/>
                <a:sym typeface="+mn-ea"/>
              </a:rPr>
              <a:t>价值观共识化。</a:t>
            </a:r>
            <a:endParaRPr lang="zh-CN" altLang="en-US" sz="2400" b="1" u="sng" dirty="0">
              <a:solidFill>
                <a:srgbClr val="FF0000"/>
              </a:solidFill>
              <a:latin typeface="楷体-简" panose="02010600040101010101" charset="-122"/>
              <a:ea typeface="楷体-简" panose="02010600040101010101" charset="-122"/>
              <a:sym typeface="+mn-ea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楷体-简" panose="02010600040101010101" charset="-122"/>
                <a:ea typeface="楷体-简" panose="02010600040101010101" charset="-122"/>
                <a:sym typeface="+mn-ea"/>
              </a:rPr>
              <a:t>（</a:t>
            </a:r>
            <a:r>
              <a:rPr lang="en-US" altLang="zh-CN" sz="2400" dirty="0">
                <a:latin typeface="楷体-简" panose="02010600040101010101" charset="-122"/>
                <a:ea typeface="楷体-简" panose="02010600040101010101" charset="-122"/>
                <a:sym typeface="+mn-ea"/>
              </a:rPr>
              <a:t>2</a:t>
            </a:r>
            <a:r>
              <a:rPr lang="zh-CN" altLang="en-US" sz="2400" dirty="0">
                <a:latin typeface="楷体-简" panose="02010600040101010101" charset="-122"/>
                <a:ea typeface="楷体-简" panose="02010600040101010101" charset="-122"/>
                <a:sym typeface="+mn-ea"/>
              </a:rPr>
              <a:t>）团队的工作主旨是【   】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sym typeface="+mn-ea"/>
              </a:rPr>
              <a:t>和【   】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楷体-简" panose="02010600040101010101" charset="-122"/>
              <a:ea typeface="楷体-简" panose="02010600040101010101" charset="-122"/>
              <a:sym typeface="+mn-ea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楷体-简" panose="02010600040101010101" charset="-122"/>
                <a:ea typeface="楷体-简" panose="02010600040101010101" charset="-122"/>
                <a:sym typeface="+mn-ea"/>
              </a:rPr>
              <a:t>（</a:t>
            </a:r>
            <a:r>
              <a:rPr lang="en-US" altLang="zh-CN" sz="2400" dirty="0">
                <a:latin typeface="楷体-简" panose="02010600040101010101" charset="-122"/>
                <a:ea typeface="楷体-简" panose="02010600040101010101" charset="-122"/>
                <a:sym typeface="+mn-ea"/>
              </a:rPr>
              <a:t>3</a:t>
            </a:r>
            <a:r>
              <a:rPr lang="zh-CN" altLang="en-US" sz="2400" dirty="0">
                <a:latin typeface="楷体-简" panose="02010600040101010101" charset="-122"/>
                <a:ea typeface="楷体-简" panose="02010600040101010101" charset="-122"/>
                <a:sym typeface="+mn-ea"/>
              </a:rPr>
              <a:t>）</a:t>
            </a:r>
            <a:r>
              <a:rPr lang="zh-CN" altLang="en-US" sz="2400" u="sng" dirty="0">
                <a:latin typeface="楷体-简" panose="02010600040101010101" charset="-122"/>
                <a:ea typeface="楷体-简" panose="02010600040101010101" charset="-122"/>
                <a:sym typeface="+mn-ea"/>
              </a:rPr>
              <a:t>团队成员</a:t>
            </a:r>
            <a:r>
              <a:rPr lang="zh-CN" altLang="en-US" sz="2400" b="1" u="sng" dirty="0">
                <a:solidFill>
                  <a:srgbClr val="FF0000"/>
                </a:solidFill>
                <a:latin typeface="楷体-简" panose="02010600040101010101" charset="-122"/>
                <a:ea typeface="楷体-简" panose="02010600040101010101" charset="-122"/>
                <a:sym typeface="+mn-ea"/>
              </a:rPr>
              <a:t>平等</a:t>
            </a:r>
            <a:r>
              <a:rPr lang="zh-CN" altLang="en-US" sz="2400" u="sng" dirty="0">
                <a:latin typeface="楷体-简" panose="02010600040101010101" charset="-122"/>
                <a:ea typeface="楷体-简" panose="02010600040101010101" charset="-122"/>
                <a:sym typeface="+mn-ea"/>
              </a:rPr>
              <a:t>、</a:t>
            </a:r>
            <a:r>
              <a:rPr lang="zh-CN" altLang="en-US" sz="2400" b="1" u="sng" dirty="0">
                <a:solidFill>
                  <a:srgbClr val="FF0000"/>
                </a:solidFill>
                <a:latin typeface="楷体-简" panose="02010600040101010101" charset="-122"/>
                <a:ea typeface="楷体-简" panose="02010600040101010101" charset="-122"/>
                <a:sym typeface="+mn-ea"/>
              </a:rPr>
              <a:t>信任</a:t>
            </a:r>
            <a:r>
              <a:rPr lang="zh-CN" altLang="en-US" sz="2400" u="sng" dirty="0">
                <a:latin typeface="楷体-简" panose="02010600040101010101" charset="-122"/>
                <a:ea typeface="楷体-简" panose="02010600040101010101" charset="-122"/>
                <a:sym typeface="+mn-ea"/>
              </a:rPr>
              <a:t>、注重</a:t>
            </a:r>
            <a:r>
              <a:rPr lang="zh-CN" altLang="en-US" sz="2400" b="1" u="sng" dirty="0">
                <a:solidFill>
                  <a:srgbClr val="FF0000"/>
                </a:solidFill>
                <a:latin typeface="楷体-简" panose="02010600040101010101" charset="-122"/>
                <a:ea typeface="楷体-简" panose="02010600040101010101" charset="-122"/>
                <a:sym typeface="+mn-ea"/>
              </a:rPr>
              <a:t>交流。</a:t>
            </a:r>
            <a:endParaRPr lang="zh-CN" altLang="en-US" sz="2400" b="1" u="sng" dirty="0">
              <a:solidFill>
                <a:srgbClr val="FF0000"/>
              </a:solidFill>
              <a:latin typeface="楷体-简" panose="02010600040101010101" charset="-122"/>
              <a:ea typeface="楷体-简" panose="02010600040101010101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sym typeface="+mn-ea"/>
              </a:rPr>
              <a:t>（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sym typeface="+mn-ea"/>
              </a:rPr>
              <a:t>4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sym typeface="+mn-ea"/>
              </a:rPr>
              <a:t>）【   】</a:t>
            </a:r>
            <a:r>
              <a:rPr lang="zh-CN" altLang="en-US" sz="24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sym typeface="+mn-ea"/>
              </a:rPr>
              <a:t>员工是关键</a:t>
            </a:r>
            <a:endParaRPr lang="zh-CN" altLang="en-US" sz="2400" u="sng" dirty="0">
              <a:solidFill>
                <a:schemeClr val="tx1">
                  <a:lumMod val="85000"/>
                  <a:lumOff val="15000"/>
                </a:schemeClr>
              </a:solidFill>
              <a:latin typeface="楷体-简" panose="02010600040101010101" charset="-122"/>
              <a:ea typeface="楷体-简" panose="02010600040101010101" charset="-122"/>
              <a:sym typeface="+mn-ea"/>
            </a:endParaRPr>
          </a:p>
        </p:txBody>
      </p:sp>
      <p:sp>
        <p:nvSpPr>
          <p:cNvPr id="15" name="文本框 9"/>
          <p:cNvSpPr txBox="1"/>
          <p:nvPr/>
        </p:nvSpPr>
        <p:spPr>
          <a:xfrm>
            <a:off x="3484245" y="4201795"/>
            <a:ext cx="8034020" cy="10147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sym typeface="+mn-ea"/>
              </a:rPr>
              <a:t>团队工作就是要把</a:t>
            </a:r>
            <a:r>
              <a:rPr lang="zh-CN" altLang="en-US" sz="20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sym typeface="+mn-ea"/>
              </a:rPr>
              <a:t>责任授予团队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sym typeface="+mn-ea"/>
              </a:rPr>
              <a:t>，使团队在从事自己的工作时</a:t>
            </a:r>
            <a:r>
              <a:rPr lang="zh-CN" altLang="en-US" sz="20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sym typeface="+mn-ea"/>
              </a:rPr>
              <a:t>不必事事都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sym typeface="+mn-ea"/>
              </a:rPr>
              <a:t>向组织中的上一级</a:t>
            </a:r>
            <a:r>
              <a:rPr lang="zh-CN" altLang="en-US" sz="20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sym typeface="+mn-ea"/>
              </a:rPr>
              <a:t>汇报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sym typeface="+mn-ea"/>
              </a:rPr>
              <a:t>。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楷体-简" panose="02010600040101010101" charset="-122"/>
              <a:ea typeface="楷体-简" panose="02010600040101010101" charset="-122"/>
              <a:sym typeface="+mn-ea"/>
            </a:endParaRPr>
          </a:p>
        </p:txBody>
      </p:sp>
      <p:sp>
        <p:nvSpPr>
          <p:cNvPr id="16" name="文本框 9"/>
          <p:cNvSpPr txBox="1"/>
          <p:nvPr/>
        </p:nvSpPr>
        <p:spPr>
          <a:xfrm>
            <a:off x="3484245" y="5361940"/>
            <a:ext cx="8034655" cy="10147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sym typeface="+mn-ea"/>
              </a:rPr>
              <a:t>团队成员应尽心尽力、全方位投入，要有归属感、要为团队出一份力，高效完成工作。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楷体-简" panose="02010600040101010101" charset="-122"/>
              <a:ea typeface="楷体-简" panose="02010600040101010101" charset="-122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316730" y="367665"/>
            <a:ext cx="25666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【选择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】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★★★★</a:t>
            </a:r>
            <a:endParaRPr lang="zh-CN" altLang="en-US"/>
          </a:p>
        </p:txBody>
      </p:sp>
      <p:sp>
        <p:nvSpPr>
          <p:cNvPr id="5" name="标题 1"/>
          <p:cNvSpPr txBox="1"/>
          <p:nvPr/>
        </p:nvSpPr>
        <p:spPr>
          <a:xfrm>
            <a:off x="868045" y="219075"/>
            <a:ext cx="5805805" cy="664845"/>
          </a:xfrm>
          <a:prstGeom prst="rect">
            <a:avLst/>
          </a:prstGeom>
        </p:spPr>
        <p:txBody>
          <a:bodyPr vert="horz" wrap="square" lIns="91440" tIns="45720" rIns="91440" bIns="45720" anchor="b"/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3200" dirty="0" smtClean="0">
                <a:latin typeface="方正清刻本悦宋简体" panose="02000000000000000000" charset="-122"/>
                <a:ea typeface="方正清刻本悦宋简体" panose="02000000000000000000" charset="-122"/>
              </a:rPr>
              <a:t>5.1.2 </a:t>
            </a:r>
            <a:r>
              <a:rPr lang="zh-CN" altLang="en-US" sz="3200" dirty="0" smtClean="0">
                <a:latin typeface="方正清刻本悦宋简体" panose="02000000000000000000" charset="-122"/>
                <a:ea typeface="方正清刻本悦宋简体" panose="02000000000000000000" charset="-122"/>
              </a:rPr>
              <a:t>团队的特征</a:t>
            </a:r>
            <a:endParaRPr lang="zh-CN" altLang="en-US" sz="3200" dirty="0" smtClean="0">
              <a:latin typeface="方正清刻本悦宋简体" panose="02000000000000000000" charset="-122"/>
              <a:ea typeface="方正清刻本悦宋简体" panose="02000000000000000000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78975" y="130810"/>
            <a:ext cx="2619375" cy="65468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-17780" y="-635"/>
            <a:ext cx="254000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/>
            <a:r>
              <a:rPr lang="zh-CN" altLang="en-US" sz="1000">
                <a:solidFill>
                  <a:schemeClr val="bg1">
                    <a:lumMod val="9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sym typeface="+mn-ea"/>
              </a:rPr>
              <a:t>5.1.2二、团队的特征</a:t>
            </a:r>
            <a:endParaRPr lang="zh-CN" altLang="en-US" sz="1000">
              <a:solidFill>
                <a:schemeClr val="bg1">
                  <a:lumMod val="95000"/>
                </a:schemeClr>
              </a:solidFill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9"/>
          <p:cNvSpPr txBox="1"/>
          <p:nvPr/>
        </p:nvSpPr>
        <p:spPr>
          <a:xfrm>
            <a:off x="949960" y="1393825"/>
            <a:ext cx="284607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algn="l">
              <a:lnSpc>
                <a:spcPct val="100000"/>
              </a:lnSpc>
              <a:spcBef>
                <a:spcPct val="0"/>
              </a:spcBef>
              <a:buFont typeface="Wingdings" panose="05000000000000000000" charset="0"/>
              <a:buChar char=""/>
            </a:pPr>
            <a:r>
              <a:rPr lang="zh-CN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rPr>
              <a:t>团队的特征</a:t>
            </a:r>
            <a:endParaRPr lang="zh-CN" altLang="en-US" b="1">
              <a:solidFill>
                <a:schemeClr val="tx1">
                  <a:lumMod val="85000"/>
                  <a:lumOff val="15000"/>
                </a:schemeClr>
              </a:solidFill>
              <a:latin typeface="楷体-简" panose="02010600040101010101" charset="-122"/>
              <a:ea typeface="楷体-简" panose="02010600040101010101" charset="-122"/>
            </a:endParaRPr>
          </a:p>
        </p:txBody>
      </p:sp>
      <p:sp>
        <p:nvSpPr>
          <p:cNvPr id="13" name="文本框 9"/>
          <p:cNvSpPr txBox="1"/>
          <p:nvPr/>
        </p:nvSpPr>
        <p:spPr>
          <a:xfrm>
            <a:off x="1256665" y="1965960"/>
            <a:ext cx="9803765" cy="2768600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sym typeface="+mn-ea"/>
              </a:rPr>
              <a:t>（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sym typeface="+mn-ea"/>
              </a:rPr>
              <a:t>1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sym typeface="+mn-ea"/>
              </a:rPr>
              <a:t>）</a:t>
            </a:r>
            <a:r>
              <a:rPr lang="zh-CN" altLang="en-US" sz="2400" b="1" dirty="0">
                <a:solidFill>
                  <a:srgbClr val="FF0000"/>
                </a:solidFill>
                <a:latin typeface="楷体-简" panose="02010600040101010101" charset="-122"/>
                <a:ea typeface="楷体-简" panose="02010600040101010101" charset="-122"/>
                <a:sym typeface="+mn-ea"/>
              </a:rPr>
              <a:t>价值观</a:t>
            </a:r>
            <a:r>
              <a:rPr lang="zh-CN" altLang="en-US" sz="2400" dirty="0">
                <a:latin typeface="楷体-简" panose="02010600040101010101" charset="-122"/>
                <a:ea typeface="楷体-简" panose="02010600040101010101" charset="-122"/>
                <a:sym typeface="+mn-ea"/>
              </a:rPr>
              <a:t>共识化。</a:t>
            </a:r>
            <a:endParaRPr lang="zh-CN" altLang="en-US" sz="2400" dirty="0">
              <a:latin typeface="楷体-简" panose="02010600040101010101" charset="-122"/>
              <a:ea typeface="楷体-简" panose="02010600040101010101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楷体-简" panose="02010600040101010101" charset="-122"/>
                <a:ea typeface="楷体-简" panose="02010600040101010101" charset="-122"/>
                <a:sym typeface="+mn-ea"/>
              </a:rPr>
              <a:t>（</a:t>
            </a:r>
            <a:r>
              <a:rPr lang="en-US" altLang="zh-CN" sz="2400" dirty="0">
                <a:latin typeface="楷体-简" panose="02010600040101010101" charset="-122"/>
                <a:ea typeface="楷体-简" panose="02010600040101010101" charset="-122"/>
                <a:sym typeface="+mn-ea"/>
              </a:rPr>
              <a:t>2</a:t>
            </a:r>
            <a:r>
              <a:rPr lang="zh-CN" altLang="en-US" sz="2400" dirty="0">
                <a:latin typeface="楷体-简" panose="02010600040101010101" charset="-122"/>
                <a:ea typeface="楷体-简" panose="02010600040101010101" charset="-122"/>
                <a:sym typeface="+mn-ea"/>
              </a:rPr>
              <a:t>）团队的工作主旨是</a:t>
            </a:r>
            <a:r>
              <a:rPr lang="zh-CN" altLang="en-US" sz="2400" b="1" u="sng" dirty="0">
                <a:solidFill>
                  <a:srgbClr val="FF0000"/>
                </a:solidFill>
                <a:latin typeface="楷体-简" panose="02010600040101010101" charset="-122"/>
                <a:ea typeface="楷体-简" panose="02010600040101010101" charset="-122"/>
                <a:sym typeface="+mn-ea"/>
              </a:rPr>
              <a:t>委托和授权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sym typeface="+mn-ea"/>
              </a:rPr>
              <a:t>。</a:t>
            </a:r>
            <a:endParaRPr lang="zh-CN" altLang="en-US" sz="2400" b="1" u="sng" dirty="0">
              <a:solidFill>
                <a:srgbClr val="FF0000"/>
              </a:solidFill>
              <a:latin typeface="楷体-简" panose="02010600040101010101" charset="-122"/>
              <a:ea typeface="楷体-简" panose="02010600040101010101" charset="-122"/>
              <a:sym typeface="+mn-ea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楷体-简" panose="02010600040101010101" charset="-122"/>
                <a:ea typeface="楷体-简" panose="02010600040101010101" charset="-122"/>
                <a:sym typeface="+mn-ea"/>
              </a:rPr>
              <a:t>（</a:t>
            </a:r>
            <a:r>
              <a:rPr lang="en-US" altLang="zh-CN" sz="2400" dirty="0">
                <a:latin typeface="楷体-简" panose="02010600040101010101" charset="-122"/>
                <a:ea typeface="楷体-简" panose="02010600040101010101" charset="-122"/>
                <a:sym typeface="+mn-ea"/>
              </a:rPr>
              <a:t>3</a:t>
            </a:r>
            <a:r>
              <a:rPr lang="zh-CN" altLang="en-US" sz="2400" dirty="0">
                <a:latin typeface="楷体-简" panose="02010600040101010101" charset="-122"/>
                <a:ea typeface="楷体-简" panose="02010600040101010101" charset="-122"/>
                <a:sym typeface="+mn-ea"/>
              </a:rPr>
              <a:t>）团队成员</a:t>
            </a:r>
            <a:r>
              <a:rPr lang="zh-CN" altLang="en-US" sz="2400" b="1" dirty="0">
                <a:solidFill>
                  <a:srgbClr val="FF0000"/>
                </a:solidFill>
                <a:latin typeface="楷体-简" panose="02010600040101010101" charset="-122"/>
                <a:ea typeface="楷体-简" panose="02010600040101010101" charset="-122"/>
                <a:sym typeface="+mn-ea"/>
              </a:rPr>
              <a:t>平等</a:t>
            </a:r>
            <a:r>
              <a:rPr lang="zh-CN" altLang="en-US" sz="2400" dirty="0">
                <a:latin typeface="楷体-简" panose="02010600040101010101" charset="-122"/>
                <a:ea typeface="楷体-简" panose="02010600040101010101" charset="-122"/>
                <a:sym typeface="+mn-ea"/>
              </a:rPr>
              <a:t>、</a:t>
            </a:r>
            <a:r>
              <a:rPr lang="zh-CN" altLang="en-US" sz="2400" b="1" dirty="0">
                <a:solidFill>
                  <a:srgbClr val="FF0000"/>
                </a:solidFill>
                <a:latin typeface="楷体-简" panose="02010600040101010101" charset="-122"/>
                <a:ea typeface="楷体-简" panose="02010600040101010101" charset="-122"/>
                <a:sym typeface="+mn-ea"/>
              </a:rPr>
              <a:t>信任</a:t>
            </a:r>
            <a:r>
              <a:rPr lang="zh-CN" altLang="en-US" sz="2400" dirty="0">
                <a:latin typeface="楷体-简" panose="02010600040101010101" charset="-122"/>
                <a:ea typeface="楷体-简" panose="02010600040101010101" charset="-122"/>
                <a:sym typeface="+mn-ea"/>
              </a:rPr>
              <a:t>、注重</a:t>
            </a:r>
            <a:r>
              <a:rPr lang="zh-CN" altLang="en-US" sz="2400" b="1" dirty="0">
                <a:solidFill>
                  <a:srgbClr val="FF0000"/>
                </a:solidFill>
                <a:latin typeface="楷体-简" panose="02010600040101010101" charset="-122"/>
                <a:ea typeface="楷体-简" panose="02010600040101010101" charset="-122"/>
                <a:sym typeface="+mn-ea"/>
              </a:rPr>
              <a:t>交流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sym typeface="+mn-ea"/>
              </a:rPr>
              <a:t>。</a:t>
            </a:r>
            <a:endParaRPr lang="zh-CN" altLang="en-US" sz="2400" b="1" dirty="0">
              <a:solidFill>
                <a:srgbClr val="FF0000"/>
              </a:solidFill>
              <a:latin typeface="楷体-简" panose="02010600040101010101" charset="-122"/>
              <a:ea typeface="楷体-简" panose="02010600040101010101" charset="-122"/>
            </a:endParaRPr>
          </a:p>
          <a:p>
            <a:pPr marL="0" lvl="0" indent="0" algn="l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sym typeface="+mn-ea"/>
              </a:rPr>
              <a:t>（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sym typeface="+mn-ea"/>
              </a:rPr>
              <a:t>4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sym typeface="+mn-ea"/>
              </a:rPr>
              <a:t>）</a:t>
            </a:r>
            <a:r>
              <a:rPr lang="zh-CN" altLang="en-US" sz="2400" b="1" u="sng" dirty="0">
                <a:solidFill>
                  <a:srgbClr val="FF0000"/>
                </a:solidFill>
                <a:latin typeface="楷体-简" panose="02010600040101010101" charset="-122"/>
                <a:ea typeface="楷体-简" panose="02010600040101010101" charset="-122"/>
                <a:sym typeface="+mn-ea"/>
              </a:rPr>
              <a:t>高素质员工</a:t>
            </a:r>
            <a:r>
              <a:rPr lang="zh-CN" altLang="en-US" sz="2400" dirty="0">
                <a:latin typeface="楷体-简" panose="02010600040101010101" charset="-122"/>
                <a:ea typeface="楷体-简" panose="02010600040101010101" charset="-122"/>
                <a:sym typeface="+mn-ea"/>
              </a:rPr>
              <a:t>是关键</a:t>
            </a:r>
            <a:r>
              <a:rPr lang="zh-CN" altLang="en-US" sz="2400" b="1" dirty="0">
                <a:latin typeface="楷体-简" panose="02010600040101010101" charset="-122"/>
                <a:ea typeface="楷体-简" panose="02010600040101010101" charset="-122"/>
                <a:sym typeface="+mn-ea"/>
              </a:rPr>
              <a:t>。</a:t>
            </a:r>
            <a:endParaRPr lang="zh-CN" altLang="en-US" sz="2400" dirty="0">
              <a:latin typeface="楷体-简" panose="02010600040101010101" charset="-122"/>
              <a:ea typeface="楷体-简" panose="02010600040101010101" charset="-122"/>
              <a:sym typeface="+mn-ea"/>
            </a:endParaRPr>
          </a:p>
          <a:p>
            <a:pPr marL="0" lvl="0" indent="0" algn="l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楷体-简" panose="02010600040101010101" charset="-122"/>
                <a:ea typeface="楷体-简" panose="02010600040101010101" charset="-122"/>
                <a:sym typeface="+mn-ea"/>
              </a:rPr>
              <a:t>          </a:t>
            </a:r>
            <a:r>
              <a:rPr lang="zh-CN" altLang="en-US" sz="2000" b="1" u="sng" dirty="0">
                <a:latin typeface="楷体-简" panose="02010600040101010101" charset="-122"/>
                <a:ea typeface="楷体-简" panose="02010600040101010101" charset="-122"/>
                <a:sym typeface="+mn-ea"/>
              </a:rPr>
              <a:t>团队规范一般来说是</a:t>
            </a:r>
            <a:r>
              <a:rPr lang="zh-CN" altLang="en-US" sz="2000" b="1" u="sng" dirty="0">
                <a:solidFill>
                  <a:srgbClr val="FF0000"/>
                </a:solidFill>
                <a:latin typeface="楷体-简" panose="02010600040101010101" charset="-122"/>
                <a:ea typeface="楷体-简" panose="02010600040101010101" charset="-122"/>
                <a:sym typeface="+mn-ea"/>
              </a:rPr>
              <a:t>以任务为核心</a:t>
            </a:r>
            <a:r>
              <a:rPr lang="zh-CN" altLang="en-US" sz="2000" dirty="0">
                <a:latin typeface="楷体-简" panose="02010600040101010101" charset="-122"/>
                <a:ea typeface="楷体-简" panose="02010600040101010101" charset="-122"/>
                <a:sym typeface="+mn-ea"/>
              </a:rPr>
              <a:t>的，鼓励高效的工作，制裁低效低质量的工作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78975" y="130810"/>
            <a:ext cx="2619375" cy="65468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3342005" y="1470660"/>
            <a:ext cx="25666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【选择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】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★★★★</a:t>
            </a:r>
            <a:endParaRPr lang="zh-CN" altLang="en-US"/>
          </a:p>
        </p:txBody>
      </p:sp>
      <p:sp>
        <p:nvSpPr>
          <p:cNvPr id="16" name="标题 1"/>
          <p:cNvSpPr txBox="1"/>
          <p:nvPr/>
        </p:nvSpPr>
        <p:spPr>
          <a:xfrm>
            <a:off x="868045" y="219075"/>
            <a:ext cx="5805805" cy="664845"/>
          </a:xfrm>
          <a:prstGeom prst="rect">
            <a:avLst/>
          </a:prstGeom>
        </p:spPr>
        <p:txBody>
          <a:bodyPr vert="horz" wrap="square" lIns="91440" tIns="45720" rIns="91440" bIns="45720" anchor="b"/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3200" dirty="0" smtClean="0">
                <a:latin typeface="方正清刻本悦宋简体" panose="02000000000000000000" charset="-122"/>
                <a:ea typeface="方正清刻本悦宋简体" panose="02000000000000000000" charset="-122"/>
              </a:rPr>
              <a:t>5.1.2 </a:t>
            </a:r>
            <a:r>
              <a:rPr lang="zh-CN" altLang="en-US" sz="3200" dirty="0" smtClean="0">
                <a:latin typeface="方正清刻本悦宋简体" panose="02000000000000000000" charset="-122"/>
                <a:ea typeface="方正清刻本悦宋简体" panose="02000000000000000000" charset="-122"/>
              </a:rPr>
              <a:t>团队的特征</a:t>
            </a:r>
            <a:endParaRPr lang="zh-CN" altLang="en-US" sz="3200" dirty="0" smtClean="0">
              <a:latin typeface="方正清刻本悦宋简体" panose="02000000000000000000" charset="-122"/>
              <a:ea typeface="方正清刻本悦宋简体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890" y="-10160"/>
            <a:ext cx="254000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/>
            <a:r>
              <a:rPr lang="zh-CN" altLang="en-US" sz="1000">
                <a:solidFill>
                  <a:schemeClr val="bg1">
                    <a:lumMod val="9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sym typeface="+mn-ea"/>
              </a:rPr>
              <a:t>5.1.2.1价值观共识化</a:t>
            </a:r>
            <a:endParaRPr lang="zh-CN" altLang="en-US" sz="1000">
              <a:solidFill>
                <a:schemeClr val="bg1">
                  <a:lumMod val="95000"/>
                </a:schemeClr>
              </a:solidFill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892175" y="1231900"/>
            <a:ext cx="10515600" cy="5343525"/>
          </a:xfrm>
        </p:spPr>
        <p:txBody>
          <a:bodyPr/>
          <a:p>
            <a:r>
              <a:rPr lang="zh-CN" altLang="en-US" sz="2400"/>
              <a:t>团队成员之间相互交往的根基是（）</a:t>
            </a:r>
            <a:endParaRPr lang="zh-CN" altLang="en-US" sz="2400"/>
          </a:p>
          <a:p>
            <a:r>
              <a:rPr lang="zh-CN" altLang="en-US" sz="2400"/>
              <a:t>A:以关系为导向</a:t>
            </a:r>
            <a:endParaRPr lang="zh-CN" altLang="en-US" sz="2400"/>
          </a:p>
          <a:p>
            <a:r>
              <a:rPr lang="zh-CN" altLang="en-US" sz="2400"/>
              <a:t>B:以任务为导向</a:t>
            </a:r>
            <a:endParaRPr lang="zh-CN" altLang="en-US" sz="2400"/>
          </a:p>
          <a:p>
            <a:r>
              <a:rPr lang="zh-CN" altLang="en-US" sz="2400"/>
              <a:t>C:以利益为导向</a:t>
            </a:r>
            <a:endParaRPr lang="zh-CN" altLang="en-US" sz="2400"/>
          </a:p>
          <a:p>
            <a:r>
              <a:rPr lang="zh-CN" altLang="en-US" sz="2400"/>
              <a:t>D:以信仰为导向</a:t>
            </a:r>
            <a:endParaRPr lang="zh-CN" altLang="en-US" sz="2400"/>
          </a:p>
          <a:p>
            <a:endParaRPr lang="zh-CN" altLang="en-US" sz="24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 bwMode="auto">
          <a:xfrm>
            <a:off x="892175" y="377825"/>
            <a:ext cx="10972800" cy="854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 anchor="t">
            <a:no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lvl="0" algn="l" defTabSz="914400">
              <a:buClrTx/>
              <a:buSzTx/>
              <a:buFontTx/>
              <a:defRPr/>
            </a:pPr>
            <a:r>
              <a:rPr lang="en-US" altLang="zh-CN" sz="3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cs typeface="+mn-cs"/>
                <a:sym typeface="+mn-ea"/>
              </a:rPr>
              <a:t>真题再现</a:t>
            </a:r>
            <a:endParaRPr lang="en-US" altLang="zh-CN" sz="320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方正清刻本悦宋简体" panose="02000000000000000000" charset="-122"/>
              <a:ea typeface="方正清刻本悦宋简体" panose="02000000000000000000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7" name="组合 16"/>
          <p:cNvGrpSpPr/>
          <p:nvPr/>
        </p:nvGrpSpPr>
        <p:grpSpPr>
          <a:xfrm>
            <a:off x="892175" y="2290445"/>
            <a:ext cx="2462530" cy="2539365"/>
            <a:chOff x="7679" y="5893"/>
            <a:chExt cx="3878" cy="3999"/>
          </a:xfrm>
        </p:grpSpPr>
        <p:sp>
          <p:nvSpPr>
            <p:cNvPr id="5" name=" 2050"/>
            <p:cNvSpPr/>
            <p:nvPr/>
          </p:nvSpPr>
          <p:spPr bwMode="auto">
            <a:xfrm flipH="1">
              <a:off x="7679" y="6072"/>
              <a:ext cx="214" cy="3820"/>
            </a:xfrm>
            <a:custGeom>
              <a:avLst/>
              <a:gdLst>
                <a:gd name="T0" fmla="*/ 2147483646 w 41"/>
                <a:gd name="T1" fmla="*/ 2147483646 h 281"/>
                <a:gd name="T2" fmla="*/ 2147483646 w 41"/>
                <a:gd name="T3" fmla="*/ 2147483646 h 281"/>
                <a:gd name="T4" fmla="*/ 0 w 41"/>
                <a:gd name="T5" fmla="*/ 0 h 281"/>
                <a:gd name="T6" fmla="*/ 2147483646 w 41"/>
                <a:gd name="T7" fmla="*/ 2147483646 h 281"/>
                <a:gd name="T8" fmla="*/ 2147483646 w 41"/>
                <a:gd name="T9" fmla="*/ 2147483646 h 281"/>
                <a:gd name="T10" fmla="*/ 2147483646 w 41"/>
                <a:gd name="T11" fmla="*/ 2147483646 h 281"/>
                <a:gd name="T12" fmla="*/ 2147483646 w 41"/>
                <a:gd name="T13" fmla="*/ 2147483646 h 281"/>
                <a:gd name="T14" fmla="*/ 2147483646 w 41"/>
                <a:gd name="T15" fmla="*/ 2147483646 h 281"/>
                <a:gd name="T16" fmla="*/ 2147483646 w 41"/>
                <a:gd name="T17" fmla="*/ 2147483646 h 281"/>
                <a:gd name="T18" fmla="*/ 2147483646 w 41"/>
                <a:gd name="T19" fmla="*/ 2147483646 h 281"/>
                <a:gd name="T20" fmla="*/ 2147483646 w 41"/>
                <a:gd name="T21" fmla="*/ 2147483646 h 281"/>
                <a:gd name="T22" fmla="*/ 2147483646 w 41"/>
                <a:gd name="T23" fmla="*/ 2147483646 h 281"/>
                <a:gd name="T24" fmla="*/ 2147483646 w 41"/>
                <a:gd name="T25" fmla="*/ 2147483646 h 281"/>
                <a:gd name="T26" fmla="*/ 0 w 41"/>
                <a:gd name="T27" fmla="*/ 2147483646 h 281"/>
                <a:gd name="T28" fmla="*/ 2147483646 w 41"/>
                <a:gd name="T29" fmla="*/ 2147483646 h 281"/>
                <a:gd name="T30" fmla="*/ 2147483646 w 41"/>
                <a:gd name="T31" fmla="*/ 2147483646 h 281"/>
                <a:gd name="T32" fmla="*/ 2147483646 w 41"/>
                <a:gd name="T33" fmla="*/ 2147483646 h 281"/>
                <a:gd name="T34" fmla="*/ 2147483646 w 41"/>
                <a:gd name="T35" fmla="*/ 2147483646 h 281"/>
                <a:gd name="T36" fmla="*/ 2147483646 w 41"/>
                <a:gd name="T37" fmla="*/ 2147483646 h 281"/>
                <a:gd name="T38" fmla="*/ 2147483646 w 41"/>
                <a:gd name="T39" fmla="*/ 2147483646 h 281"/>
                <a:gd name="T40" fmla="*/ 2147483646 w 41"/>
                <a:gd name="T41" fmla="*/ 2147483646 h 281"/>
                <a:gd name="T42" fmla="*/ 2147483646 w 41"/>
                <a:gd name="T43" fmla="*/ 2147483646 h 28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41" h="281">
                  <a:moveTo>
                    <a:pt x="15" y="41"/>
                  </a:moveTo>
                  <a:cubicBezTo>
                    <a:pt x="15" y="29"/>
                    <a:pt x="13" y="19"/>
                    <a:pt x="11" y="13"/>
                  </a:cubicBezTo>
                  <a:cubicBezTo>
                    <a:pt x="9" y="7"/>
                    <a:pt x="5" y="2"/>
                    <a:pt x="0" y="0"/>
                  </a:cubicBezTo>
                  <a:cubicBezTo>
                    <a:pt x="10" y="0"/>
                    <a:pt x="17" y="3"/>
                    <a:pt x="21" y="9"/>
                  </a:cubicBezTo>
                  <a:cubicBezTo>
                    <a:pt x="25" y="14"/>
                    <a:pt x="27" y="27"/>
                    <a:pt x="27" y="45"/>
                  </a:cubicBezTo>
                  <a:cubicBezTo>
                    <a:pt x="27" y="103"/>
                    <a:pt x="27" y="103"/>
                    <a:pt x="27" y="103"/>
                  </a:cubicBezTo>
                  <a:cubicBezTo>
                    <a:pt x="27" y="114"/>
                    <a:pt x="28" y="122"/>
                    <a:pt x="30" y="128"/>
                  </a:cubicBezTo>
                  <a:cubicBezTo>
                    <a:pt x="32" y="134"/>
                    <a:pt x="35" y="138"/>
                    <a:pt x="41" y="141"/>
                  </a:cubicBezTo>
                  <a:cubicBezTo>
                    <a:pt x="35" y="143"/>
                    <a:pt x="31" y="147"/>
                    <a:pt x="30" y="153"/>
                  </a:cubicBezTo>
                  <a:cubicBezTo>
                    <a:pt x="28" y="158"/>
                    <a:pt x="27" y="167"/>
                    <a:pt x="27" y="179"/>
                  </a:cubicBezTo>
                  <a:cubicBezTo>
                    <a:pt x="27" y="232"/>
                    <a:pt x="27" y="232"/>
                    <a:pt x="27" y="232"/>
                  </a:cubicBezTo>
                  <a:cubicBezTo>
                    <a:pt x="27" y="245"/>
                    <a:pt x="26" y="255"/>
                    <a:pt x="25" y="262"/>
                  </a:cubicBezTo>
                  <a:cubicBezTo>
                    <a:pt x="23" y="269"/>
                    <a:pt x="20" y="274"/>
                    <a:pt x="16" y="277"/>
                  </a:cubicBezTo>
                  <a:cubicBezTo>
                    <a:pt x="12" y="279"/>
                    <a:pt x="7" y="281"/>
                    <a:pt x="0" y="281"/>
                  </a:cubicBezTo>
                  <a:cubicBezTo>
                    <a:pt x="5" y="279"/>
                    <a:pt x="9" y="274"/>
                    <a:pt x="11" y="268"/>
                  </a:cubicBezTo>
                  <a:cubicBezTo>
                    <a:pt x="13" y="261"/>
                    <a:pt x="15" y="252"/>
                    <a:pt x="15" y="240"/>
                  </a:cubicBezTo>
                  <a:cubicBezTo>
                    <a:pt x="15" y="186"/>
                    <a:pt x="15" y="186"/>
                    <a:pt x="15" y="186"/>
                  </a:cubicBezTo>
                  <a:cubicBezTo>
                    <a:pt x="15" y="172"/>
                    <a:pt x="15" y="162"/>
                    <a:pt x="17" y="155"/>
                  </a:cubicBezTo>
                  <a:cubicBezTo>
                    <a:pt x="19" y="148"/>
                    <a:pt x="23" y="144"/>
                    <a:pt x="29" y="141"/>
                  </a:cubicBezTo>
                  <a:cubicBezTo>
                    <a:pt x="23" y="138"/>
                    <a:pt x="19" y="133"/>
                    <a:pt x="17" y="127"/>
                  </a:cubicBezTo>
                  <a:cubicBezTo>
                    <a:pt x="15" y="121"/>
                    <a:pt x="15" y="111"/>
                    <a:pt x="15" y="98"/>
                  </a:cubicBezTo>
                  <a:lnTo>
                    <a:pt x="15" y="4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" name="文本框 9"/>
            <p:cNvSpPr txBox="1"/>
            <p:nvPr/>
          </p:nvSpPr>
          <p:spPr>
            <a:xfrm>
              <a:off x="7893" y="5893"/>
              <a:ext cx="2448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90204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l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1800" b="1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正式沟通</a:t>
              </a:r>
              <a:endParaRPr lang="zh-CN" altLang="en-US" sz="1800" b="1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9"/>
            <p:cNvSpPr txBox="1"/>
            <p:nvPr/>
          </p:nvSpPr>
          <p:spPr>
            <a:xfrm>
              <a:off x="7935" y="9312"/>
              <a:ext cx="3622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90204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l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18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非正式沟通</a:t>
              </a:r>
              <a:endParaRPr lang="en-US" altLang="zh-CN" sz="1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094480" y="2069465"/>
            <a:ext cx="5807075" cy="3322955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>
                <a:latin typeface="楷体-简" panose="02010600040101010101" charset="-122"/>
                <a:ea typeface="楷体-简" panose="02010600040101010101" charset="-122"/>
              </a:rPr>
              <a:t>（</a:t>
            </a:r>
            <a:r>
              <a:rPr lang="en-US" altLang="zh-CN" sz="2000">
                <a:latin typeface="楷体-简" panose="02010600040101010101" charset="-122"/>
                <a:ea typeface="楷体-简" panose="02010600040101010101" charset="-122"/>
              </a:rPr>
              <a:t>1</a:t>
            </a:r>
            <a:r>
              <a:rPr lang="zh-CN" altLang="en-US" sz="2000">
                <a:latin typeface="楷体-简" panose="02010600040101010101" charset="-122"/>
                <a:ea typeface="楷体-简" panose="02010600040101010101" charset="-122"/>
              </a:rPr>
              <a:t>）渠道具有灵活性、松散性、随意性。</a:t>
            </a:r>
            <a:endParaRPr lang="zh-CN" altLang="en-US" sz="2000">
              <a:latin typeface="楷体-简" panose="02010600040101010101" charset="-122"/>
              <a:ea typeface="楷体-简" panose="0201060004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latin typeface="楷体-简" panose="02010600040101010101" charset="-122"/>
                <a:ea typeface="楷体-简" panose="02010600040101010101" charset="-122"/>
              </a:rPr>
              <a:t>（</a:t>
            </a:r>
            <a:r>
              <a:rPr lang="en-US" altLang="zh-CN" sz="2000">
                <a:latin typeface="楷体-简" panose="02010600040101010101" charset="-122"/>
                <a:ea typeface="楷体-简" panose="02010600040101010101" charset="-122"/>
              </a:rPr>
              <a:t>2</a:t>
            </a:r>
            <a:r>
              <a:rPr lang="zh-CN" altLang="en-US" sz="2000">
                <a:latin typeface="楷体-简" panose="02010600040101010101" charset="-122"/>
                <a:ea typeface="楷体-简" panose="02010600040101010101" charset="-122"/>
              </a:rPr>
              <a:t>）内容非正式化，容易表露出人的真实想法。</a:t>
            </a:r>
            <a:endParaRPr lang="zh-CN" altLang="en-US" sz="2000">
              <a:latin typeface="楷体-简" panose="02010600040101010101" charset="-122"/>
              <a:ea typeface="楷体-简" panose="0201060004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latin typeface="楷体-简" panose="02010600040101010101" charset="-122"/>
                <a:ea typeface="楷体-简" panose="02010600040101010101" charset="-122"/>
              </a:rPr>
              <a:t>（</a:t>
            </a:r>
            <a:r>
              <a:rPr lang="en-US" altLang="zh-CN" sz="2000">
                <a:latin typeface="楷体-简" panose="02010600040101010101" charset="-122"/>
                <a:ea typeface="楷体-简" panose="02010600040101010101" charset="-122"/>
              </a:rPr>
              <a:t>3</a:t>
            </a:r>
            <a:r>
              <a:rPr lang="zh-CN" altLang="en-US" sz="2000">
                <a:latin typeface="楷体-简" panose="02010600040101010101" charset="-122"/>
                <a:ea typeface="楷体-简" panose="02010600040101010101" charset="-122"/>
              </a:rPr>
              <a:t>）信息的真实性待定。</a:t>
            </a:r>
            <a:endParaRPr lang="zh-CN" altLang="en-US" sz="2000">
              <a:latin typeface="楷体-简" panose="02010600040101010101" charset="-122"/>
              <a:ea typeface="楷体-简" panose="0201060004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latin typeface="楷体-简" panose="02010600040101010101" charset="-122"/>
                <a:ea typeface="楷体-简" panose="02010600040101010101" charset="-122"/>
              </a:rPr>
              <a:t>（</a:t>
            </a:r>
            <a:r>
              <a:rPr lang="en-US" altLang="zh-CN" sz="2000">
                <a:latin typeface="楷体-简" panose="02010600040101010101" charset="-122"/>
                <a:ea typeface="楷体-简" panose="02010600040101010101" charset="-122"/>
              </a:rPr>
              <a:t>4</a:t>
            </a:r>
            <a:r>
              <a:rPr lang="zh-CN" altLang="en-US" sz="2000">
                <a:latin typeface="楷体-简" panose="02010600040101010101" charset="-122"/>
                <a:ea typeface="楷体-简" panose="02010600040101010101" charset="-122"/>
              </a:rPr>
              <a:t>）沟通速度快、灵活自如。</a:t>
            </a:r>
            <a:endParaRPr lang="zh-CN" altLang="en-US" sz="2000">
              <a:latin typeface="楷体-简" panose="02010600040101010101" charset="-122"/>
              <a:ea typeface="楷体-简" panose="0201060004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latin typeface="楷体-简" panose="02010600040101010101" charset="-122"/>
                <a:ea typeface="楷体-简" panose="02010600040101010101" charset="-122"/>
              </a:rPr>
              <a:t>（</a:t>
            </a:r>
            <a:r>
              <a:rPr lang="en-US" altLang="zh-CN" sz="2000">
                <a:latin typeface="楷体-简" panose="02010600040101010101" charset="-122"/>
                <a:ea typeface="楷体-简" panose="02010600040101010101" charset="-122"/>
              </a:rPr>
              <a:t>5</a:t>
            </a:r>
            <a:r>
              <a:rPr lang="zh-CN" altLang="en-US" sz="2000">
                <a:latin typeface="楷体-简" panose="02010600040101010101" charset="-122"/>
                <a:ea typeface="楷体-简" panose="02010600040101010101" charset="-122"/>
              </a:rPr>
              <a:t>）信息的情感性强。</a:t>
            </a:r>
            <a:endParaRPr lang="zh-CN" altLang="en-US" sz="2000">
              <a:latin typeface="楷体-简" panose="02010600040101010101" charset="-122"/>
              <a:ea typeface="楷体-简" panose="0201060004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latin typeface="楷体-简" panose="02010600040101010101" charset="-122"/>
                <a:ea typeface="楷体-简" panose="02010600040101010101" charset="-122"/>
              </a:rPr>
              <a:t>（</a:t>
            </a:r>
            <a:r>
              <a:rPr lang="en-US" altLang="zh-CN" sz="2000">
                <a:latin typeface="楷体-简" panose="02010600040101010101" charset="-122"/>
                <a:ea typeface="楷体-简" panose="02010600040101010101" charset="-122"/>
              </a:rPr>
              <a:t>6</a:t>
            </a:r>
            <a:r>
              <a:rPr lang="zh-CN" altLang="en-US" sz="2000">
                <a:latin typeface="楷体-简" panose="02010600040101010101" charset="-122"/>
                <a:ea typeface="楷体-简" panose="02010600040101010101" charset="-122"/>
              </a:rPr>
              <a:t>）非正式沟通具有一定的派生性。</a:t>
            </a:r>
            <a:endParaRPr lang="zh-CN" altLang="en-US" sz="2000">
              <a:latin typeface="楷体-简" panose="02010600040101010101" charset="-122"/>
              <a:ea typeface="楷体-简" panose="0201060004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latin typeface="楷体-简" panose="02010600040101010101" charset="-122"/>
                <a:ea typeface="楷体-简" panose="02010600040101010101" charset="-122"/>
              </a:rPr>
              <a:t>（</a:t>
            </a:r>
            <a:r>
              <a:rPr lang="en-US" altLang="zh-CN" sz="2000">
                <a:latin typeface="楷体-简" panose="02010600040101010101" charset="-122"/>
                <a:ea typeface="楷体-简" panose="02010600040101010101" charset="-122"/>
              </a:rPr>
              <a:t>7</a:t>
            </a:r>
            <a:r>
              <a:rPr lang="zh-CN" altLang="en-US" sz="2000">
                <a:latin typeface="楷体-简" panose="02010600040101010101" charset="-122"/>
                <a:ea typeface="楷体-简" panose="02010600040101010101" charset="-122"/>
              </a:rPr>
              <a:t>）沟通具有个人目的性和非组织目标性。</a:t>
            </a:r>
            <a:endParaRPr lang="zh-CN" altLang="en-US" sz="2000">
              <a:latin typeface="楷体-简" panose="02010600040101010101" charset="-122"/>
              <a:ea typeface="楷体-简" panose="0201060004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99560" y="1591945"/>
            <a:ext cx="39928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非正式沟通的特点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：【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】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★★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2433955" y="4115435"/>
            <a:ext cx="746125" cy="1059815"/>
            <a:chOff x="8009" y="8086"/>
            <a:chExt cx="1175" cy="1669"/>
          </a:xfrm>
        </p:grpSpPr>
        <p:sp>
          <p:nvSpPr>
            <p:cNvPr id="14" name=" 2050"/>
            <p:cNvSpPr/>
            <p:nvPr/>
          </p:nvSpPr>
          <p:spPr bwMode="auto">
            <a:xfrm flipH="1">
              <a:off x="8009" y="8274"/>
              <a:ext cx="167" cy="1337"/>
            </a:xfrm>
            <a:custGeom>
              <a:avLst/>
              <a:gdLst>
                <a:gd name="T0" fmla="*/ 2147483646 w 41"/>
                <a:gd name="T1" fmla="*/ 2147483646 h 281"/>
                <a:gd name="T2" fmla="*/ 2147483646 w 41"/>
                <a:gd name="T3" fmla="*/ 2147483646 h 281"/>
                <a:gd name="T4" fmla="*/ 0 w 41"/>
                <a:gd name="T5" fmla="*/ 0 h 281"/>
                <a:gd name="T6" fmla="*/ 2147483646 w 41"/>
                <a:gd name="T7" fmla="*/ 2147483646 h 281"/>
                <a:gd name="T8" fmla="*/ 2147483646 w 41"/>
                <a:gd name="T9" fmla="*/ 2147483646 h 281"/>
                <a:gd name="T10" fmla="*/ 2147483646 w 41"/>
                <a:gd name="T11" fmla="*/ 2147483646 h 281"/>
                <a:gd name="T12" fmla="*/ 2147483646 w 41"/>
                <a:gd name="T13" fmla="*/ 2147483646 h 281"/>
                <a:gd name="T14" fmla="*/ 2147483646 w 41"/>
                <a:gd name="T15" fmla="*/ 2147483646 h 281"/>
                <a:gd name="T16" fmla="*/ 2147483646 w 41"/>
                <a:gd name="T17" fmla="*/ 2147483646 h 281"/>
                <a:gd name="T18" fmla="*/ 2147483646 w 41"/>
                <a:gd name="T19" fmla="*/ 2147483646 h 281"/>
                <a:gd name="T20" fmla="*/ 2147483646 w 41"/>
                <a:gd name="T21" fmla="*/ 2147483646 h 281"/>
                <a:gd name="T22" fmla="*/ 2147483646 w 41"/>
                <a:gd name="T23" fmla="*/ 2147483646 h 281"/>
                <a:gd name="T24" fmla="*/ 2147483646 w 41"/>
                <a:gd name="T25" fmla="*/ 2147483646 h 281"/>
                <a:gd name="T26" fmla="*/ 0 w 41"/>
                <a:gd name="T27" fmla="*/ 2147483646 h 281"/>
                <a:gd name="T28" fmla="*/ 2147483646 w 41"/>
                <a:gd name="T29" fmla="*/ 2147483646 h 281"/>
                <a:gd name="T30" fmla="*/ 2147483646 w 41"/>
                <a:gd name="T31" fmla="*/ 2147483646 h 281"/>
                <a:gd name="T32" fmla="*/ 2147483646 w 41"/>
                <a:gd name="T33" fmla="*/ 2147483646 h 281"/>
                <a:gd name="T34" fmla="*/ 2147483646 w 41"/>
                <a:gd name="T35" fmla="*/ 2147483646 h 281"/>
                <a:gd name="T36" fmla="*/ 2147483646 w 41"/>
                <a:gd name="T37" fmla="*/ 2147483646 h 281"/>
                <a:gd name="T38" fmla="*/ 2147483646 w 41"/>
                <a:gd name="T39" fmla="*/ 2147483646 h 281"/>
                <a:gd name="T40" fmla="*/ 2147483646 w 41"/>
                <a:gd name="T41" fmla="*/ 2147483646 h 281"/>
                <a:gd name="T42" fmla="*/ 2147483646 w 41"/>
                <a:gd name="T43" fmla="*/ 2147483646 h 28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41" h="281">
                  <a:moveTo>
                    <a:pt x="15" y="41"/>
                  </a:moveTo>
                  <a:cubicBezTo>
                    <a:pt x="15" y="29"/>
                    <a:pt x="13" y="19"/>
                    <a:pt x="11" y="13"/>
                  </a:cubicBezTo>
                  <a:cubicBezTo>
                    <a:pt x="9" y="7"/>
                    <a:pt x="5" y="2"/>
                    <a:pt x="0" y="0"/>
                  </a:cubicBezTo>
                  <a:cubicBezTo>
                    <a:pt x="10" y="0"/>
                    <a:pt x="17" y="3"/>
                    <a:pt x="21" y="9"/>
                  </a:cubicBezTo>
                  <a:cubicBezTo>
                    <a:pt x="25" y="14"/>
                    <a:pt x="27" y="27"/>
                    <a:pt x="27" y="45"/>
                  </a:cubicBezTo>
                  <a:cubicBezTo>
                    <a:pt x="27" y="103"/>
                    <a:pt x="27" y="103"/>
                    <a:pt x="27" y="103"/>
                  </a:cubicBezTo>
                  <a:cubicBezTo>
                    <a:pt x="27" y="114"/>
                    <a:pt x="28" y="122"/>
                    <a:pt x="30" y="128"/>
                  </a:cubicBezTo>
                  <a:cubicBezTo>
                    <a:pt x="32" y="134"/>
                    <a:pt x="35" y="138"/>
                    <a:pt x="41" y="141"/>
                  </a:cubicBezTo>
                  <a:cubicBezTo>
                    <a:pt x="35" y="143"/>
                    <a:pt x="31" y="147"/>
                    <a:pt x="30" y="153"/>
                  </a:cubicBezTo>
                  <a:cubicBezTo>
                    <a:pt x="28" y="158"/>
                    <a:pt x="27" y="167"/>
                    <a:pt x="27" y="179"/>
                  </a:cubicBezTo>
                  <a:cubicBezTo>
                    <a:pt x="27" y="232"/>
                    <a:pt x="27" y="232"/>
                    <a:pt x="27" y="232"/>
                  </a:cubicBezTo>
                  <a:cubicBezTo>
                    <a:pt x="27" y="245"/>
                    <a:pt x="26" y="255"/>
                    <a:pt x="25" y="262"/>
                  </a:cubicBezTo>
                  <a:cubicBezTo>
                    <a:pt x="23" y="269"/>
                    <a:pt x="20" y="274"/>
                    <a:pt x="16" y="277"/>
                  </a:cubicBezTo>
                  <a:cubicBezTo>
                    <a:pt x="12" y="279"/>
                    <a:pt x="7" y="281"/>
                    <a:pt x="0" y="281"/>
                  </a:cubicBezTo>
                  <a:cubicBezTo>
                    <a:pt x="5" y="279"/>
                    <a:pt x="9" y="274"/>
                    <a:pt x="11" y="268"/>
                  </a:cubicBezTo>
                  <a:cubicBezTo>
                    <a:pt x="13" y="261"/>
                    <a:pt x="15" y="252"/>
                    <a:pt x="15" y="240"/>
                  </a:cubicBezTo>
                  <a:cubicBezTo>
                    <a:pt x="15" y="186"/>
                    <a:pt x="15" y="186"/>
                    <a:pt x="15" y="186"/>
                  </a:cubicBezTo>
                  <a:cubicBezTo>
                    <a:pt x="15" y="172"/>
                    <a:pt x="15" y="162"/>
                    <a:pt x="17" y="155"/>
                  </a:cubicBezTo>
                  <a:cubicBezTo>
                    <a:pt x="19" y="148"/>
                    <a:pt x="23" y="144"/>
                    <a:pt x="29" y="141"/>
                  </a:cubicBezTo>
                  <a:cubicBezTo>
                    <a:pt x="23" y="138"/>
                    <a:pt x="19" y="133"/>
                    <a:pt x="17" y="127"/>
                  </a:cubicBezTo>
                  <a:cubicBezTo>
                    <a:pt x="15" y="121"/>
                    <a:pt x="15" y="111"/>
                    <a:pt x="15" y="98"/>
                  </a:cubicBezTo>
                  <a:lnTo>
                    <a:pt x="15" y="4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176" y="8086"/>
              <a:ext cx="100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marL="0" lvl="0" indent="0" algn="l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特点</a:t>
              </a:r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8176" y="9175"/>
              <a:ext cx="100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marL="0" lvl="0" indent="0" algn="l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b="1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类型</a:t>
              </a:r>
              <a:endParaRPr lang="zh-CN" altLang="en-US" b="1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矩形 7"/>
          <p:cNvSpPr/>
          <p:nvPr/>
        </p:nvSpPr>
        <p:spPr bwMode="auto">
          <a:xfrm>
            <a:off x="965200" y="356870"/>
            <a:ext cx="3032125" cy="53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 anchor="t">
            <a:no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lvl="0" algn="l">
              <a:buClrTx/>
              <a:buSzTx/>
              <a:buFontTx/>
              <a:defRPr/>
            </a:pPr>
            <a:r>
              <a:rPr lang="en-US" altLang="zh-CN" sz="3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cs typeface="+mn-cs"/>
                <a:sym typeface="+mn-ea"/>
              </a:rPr>
              <a:t>4.1.2 沟通的分类</a:t>
            </a:r>
            <a:endParaRPr lang="en-US" altLang="zh-CN" sz="320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方正清刻本悦宋简体" panose="02000000000000000000" charset="-122"/>
              <a:ea typeface="方正清刻本悦宋简体" panose="02000000000000000000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892175" y="1231900"/>
            <a:ext cx="10515600" cy="5343525"/>
          </a:xfrm>
        </p:spPr>
        <p:txBody>
          <a:bodyPr/>
          <a:p>
            <a:r>
              <a:rPr lang="zh-CN" altLang="en-US" sz="2400"/>
              <a:t>团队成员之间相互交往的根基是（）</a:t>
            </a:r>
            <a:endParaRPr lang="zh-CN" altLang="en-US" sz="2400"/>
          </a:p>
          <a:p>
            <a:r>
              <a:rPr lang="zh-CN" altLang="en-US" sz="2400"/>
              <a:t>A:以关系为导向</a:t>
            </a:r>
            <a:endParaRPr lang="zh-CN" altLang="en-US" sz="2400"/>
          </a:p>
          <a:p>
            <a:r>
              <a:rPr lang="zh-CN" altLang="en-US" sz="2400"/>
              <a:t>B:以任务为导向</a:t>
            </a:r>
            <a:endParaRPr lang="zh-CN" altLang="en-US" sz="2400"/>
          </a:p>
          <a:p>
            <a:r>
              <a:rPr lang="zh-CN" altLang="en-US" sz="2400"/>
              <a:t>C:以利益为导向</a:t>
            </a:r>
            <a:endParaRPr lang="zh-CN" altLang="en-US" sz="2400"/>
          </a:p>
          <a:p>
            <a:r>
              <a:rPr lang="zh-CN" altLang="en-US" sz="2400"/>
              <a:t>D:以信仰为导向</a:t>
            </a:r>
            <a:endParaRPr lang="zh-CN" altLang="en-US" sz="2400"/>
          </a:p>
          <a:p>
            <a:r>
              <a:rPr lang="zh-CN" altLang="en-US" sz="2400"/>
              <a:t>答案：B</a:t>
            </a:r>
            <a:endParaRPr lang="zh-CN" altLang="en-US" sz="2400"/>
          </a:p>
          <a:p>
            <a:r>
              <a:rPr lang="zh-CN" altLang="en-US" sz="2400"/>
              <a:t>解析：团队规范一般来说是以任务为核心的，他鼓励那些高效的、全面的工作行为，制裁那些低效的、低质量的工作行为；他鼓励以任务为导向的相互交往。</a:t>
            </a:r>
            <a:endParaRPr lang="zh-CN" altLang="en-US" sz="24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 bwMode="auto">
          <a:xfrm>
            <a:off x="892175" y="377825"/>
            <a:ext cx="10972800" cy="854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 anchor="t">
            <a:no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lvl="0" algn="l" defTabSz="914400">
              <a:buClrTx/>
              <a:buSzTx/>
              <a:buFontTx/>
              <a:defRPr/>
            </a:pPr>
            <a:r>
              <a:rPr lang="en-US" altLang="zh-CN" sz="3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cs typeface="+mn-cs"/>
                <a:sym typeface="+mn-ea"/>
              </a:rPr>
              <a:t>真题再现</a:t>
            </a:r>
            <a:endParaRPr lang="en-US" altLang="zh-CN" sz="320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方正清刻本悦宋简体" panose="02000000000000000000" charset="-122"/>
              <a:ea typeface="方正清刻本悦宋简体" panose="02000000000000000000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3925" y="1725930"/>
            <a:ext cx="7362825" cy="3947795"/>
          </a:xfrm>
          <a:prstGeom prst="rect">
            <a:avLst/>
          </a:prstGeom>
        </p:spPr>
      </p:pic>
      <p:sp>
        <p:nvSpPr>
          <p:cNvPr id="12" name="标题 1"/>
          <p:cNvSpPr txBox="1"/>
          <p:nvPr/>
        </p:nvSpPr>
        <p:spPr>
          <a:xfrm>
            <a:off x="868045" y="219075"/>
            <a:ext cx="5805805" cy="664845"/>
          </a:xfrm>
          <a:prstGeom prst="rect">
            <a:avLst/>
          </a:prstGeom>
        </p:spPr>
        <p:txBody>
          <a:bodyPr vert="horz" wrap="square" lIns="91440" tIns="45720" rIns="91440" bIns="45720" anchor="b"/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3200" dirty="0" smtClean="0">
                <a:latin typeface="方正清刻本悦宋简体" panose="02000000000000000000" charset="-122"/>
                <a:ea typeface="方正清刻本悦宋简体" panose="02000000000000000000" charset="-122"/>
              </a:rPr>
              <a:t>5.2 </a:t>
            </a:r>
            <a:r>
              <a:rPr lang="zh-CN" altLang="en-US" sz="3200" dirty="0" smtClean="0">
                <a:latin typeface="方正清刻本悦宋简体" panose="02000000000000000000" charset="-122"/>
                <a:ea typeface="方正清刻本悦宋简体" panose="02000000000000000000" charset="-122"/>
              </a:rPr>
              <a:t>团队建设与管理</a:t>
            </a:r>
            <a:endParaRPr lang="zh-CN" altLang="en-US" sz="3200" dirty="0" smtClean="0">
              <a:latin typeface="方正清刻本悦宋简体" panose="02000000000000000000" charset="-122"/>
              <a:ea typeface="方正清刻本悦宋简体" panose="02000000000000000000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892175" y="1231900"/>
            <a:ext cx="10515600" cy="5343525"/>
          </a:xfrm>
        </p:spPr>
        <p:txBody>
          <a:bodyPr/>
          <a:p>
            <a:r>
              <a:rPr lang="zh-CN" altLang="en-US" sz="2000" b="1"/>
              <a:t>（一）群体发展的五阶段模型【</a:t>
            </a:r>
            <a:r>
              <a:rPr lang="zh-CN" altLang="en-US" sz="2000" b="1">
                <a:solidFill>
                  <a:srgbClr val="FF0000"/>
                </a:solidFill>
              </a:rPr>
              <a:t>选择</a:t>
            </a:r>
            <a:r>
              <a:rPr lang="zh-CN" altLang="en-US" sz="2000" b="1"/>
              <a:t>】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★★★★</a:t>
            </a:r>
            <a:endParaRPr lang="zh-CN" altLang="en-US" sz="2000" b="1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 bwMode="auto">
          <a:xfrm>
            <a:off x="892175" y="377825"/>
            <a:ext cx="10972800" cy="854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 anchor="t">
            <a:no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lvl="0" algn="l" defTabSz="914400">
              <a:buClrTx/>
              <a:buSzTx/>
              <a:buFontTx/>
              <a:defRPr/>
            </a:pPr>
            <a:r>
              <a:rPr lang="en-US" altLang="zh-CN" sz="3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cs typeface="+mn-cs"/>
                <a:sym typeface="+mn-ea"/>
              </a:rPr>
              <a:t>复习知识点</a:t>
            </a:r>
            <a:endParaRPr lang="en-US" altLang="zh-CN" sz="320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方正清刻本悦宋简体" panose="02000000000000000000" charset="-122"/>
              <a:ea typeface="方正清刻本悦宋简体" panose="02000000000000000000" charset="-122"/>
              <a:cs typeface="+mn-cs"/>
              <a:sym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731260" y="2865120"/>
            <a:ext cx="5935345" cy="3089910"/>
            <a:chOff x="8101" y="3552"/>
            <a:chExt cx="9347" cy="4866"/>
          </a:xfrm>
        </p:grpSpPr>
        <p:sp>
          <p:nvSpPr>
            <p:cNvPr id="8" name="文本框 9"/>
            <p:cNvSpPr txBox="1"/>
            <p:nvPr/>
          </p:nvSpPr>
          <p:spPr>
            <a:xfrm>
              <a:off x="8301" y="3552"/>
              <a:ext cx="1888" cy="628"/>
            </a:xfrm>
            <a:prstGeom prst="rect">
              <a:avLst/>
            </a:prstGeom>
            <a:noFill/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90204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l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-简" panose="02010600040101010101" charset="-122"/>
                  <a:ea typeface="楷体-简" panose="02010600040101010101" charset="-122"/>
                </a:rPr>
                <a:t>形成阶段</a:t>
              </a:r>
              <a:endPara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endParaRPr>
            </a:p>
          </p:txBody>
        </p:sp>
        <p:sp>
          <p:nvSpPr>
            <p:cNvPr id="4" name="文本框 9"/>
            <p:cNvSpPr txBox="1"/>
            <p:nvPr/>
          </p:nvSpPr>
          <p:spPr>
            <a:xfrm>
              <a:off x="8301" y="4588"/>
              <a:ext cx="1888" cy="628"/>
            </a:xfrm>
            <a:prstGeom prst="rect">
              <a:avLst/>
            </a:prstGeom>
            <a:noFill/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90204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l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-简" panose="02010600040101010101" charset="-122"/>
                  <a:ea typeface="楷体-简" panose="02010600040101010101" charset="-122"/>
                </a:rPr>
                <a:t>震荡阶段</a:t>
              </a:r>
              <a:endPara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endParaRPr>
            </a:p>
          </p:txBody>
        </p:sp>
        <p:sp>
          <p:nvSpPr>
            <p:cNvPr id="5" name="文本框 9"/>
            <p:cNvSpPr txBox="1"/>
            <p:nvPr/>
          </p:nvSpPr>
          <p:spPr>
            <a:xfrm>
              <a:off x="8101" y="5624"/>
              <a:ext cx="2288" cy="628"/>
            </a:xfrm>
            <a:prstGeom prst="rect">
              <a:avLst/>
            </a:prstGeom>
            <a:noFill/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90204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l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-简" panose="02010600040101010101" charset="-122"/>
                  <a:ea typeface="楷体-简" panose="02010600040101010101" charset="-122"/>
                </a:rPr>
                <a:t>规范化阶段</a:t>
              </a:r>
              <a:endPara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endParaRPr>
            </a:p>
          </p:txBody>
        </p:sp>
        <p:sp>
          <p:nvSpPr>
            <p:cNvPr id="6" name="文本框 9"/>
            <p:cNvSpPr txBox="1"/>
            <p:nvPr/>
          </p:nvSpPr>
          <p:spPr>
            <a:xfrm>
              <a:off x="8301" y="6754"/>
              <a:ext cx="1888" cy="628"/>
            </a:xfrm>
            <a:prstGeom prst="rect">
              <a:avLst/>
            </a:prstGeom>
            <a:noFill/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90204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l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-简" panose="02010600040101010101" charset="-122"/>
                  <a:ea typeface="楷体-简" panose="02010600040101010101" charset="-122"/>
                </a:rPr>
                <a:t>执行阶段</a:t>
              </a:r>
              <a:endPara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endParaRPr>
            </a:p>
          </p:txBody>
        </p:sp>
        <p:sp>
          <p:nvSpPr>
            <p:cNvPr id="7" name="文本框 9"/>
            <p:cNvSpPr txBox="1"/>
            <p:nvPr/>
          </p:nvSpPr>
          <p:spPr>
            <a:xfrm>
              <a:off x="8301" y="7790"/>
              <a:ext cx="1888" cy="628"/>
            </a:xfrm>
            <a:prstGeom prst="rect">
              <a:avLst/>
            </a:prstGeom>
            <a:noFill/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90204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l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-简" panose="02010600040101010101" charset="-122"/>
                  <a:ea typeface="楷体-简" panose="02010600040101010101" charset="-122"/>
                </a:rPr>
                <a:t>中止阶段</a:t>
              </a:r>
              <a:endPara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endParaRPr>
            </a:p>
          </p:txBody>
        </p:sp>
        <p:sp>
          <p:nvSpPr>
            <p:cNvPr id="9" name="下箭头 8"/>
            <p:cNvSpPr/>
            <p:nvPr/>
          </p:nvSpPr>
          <p:spPr>
            <a:xfrm>
              <a:off x="9017" y="4180"/>
              <a:ext cx="456" cy="408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zh-CN" altLang="en-US" dirty="0" smtClean="0">
                <a:solidFill>
                  <a:schemeClr val="tx1"/>
                </a:solidFill>
                <a:latin typeface="楷体-简" panose="02010600040101010101" charset="-122"/>
                <a:ea typeface="楷体-简" panose="02010600040101010101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0" name="下箭头 9"/>
            <p:cNvSpPr/>
            <p:nvPr/>
          </p:nvSpPr>
          <p:spPr>
            <a:xfrm>
              <a:off x="9017" y="5216"/>
              <a:ext cx="456" cy="408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zh-CN" altLang="en-US" dirty="0" smtClean="0">
                <a:solidFill>
                  <a:schemeClr val="tx1"/>
                </a:solidFill>
                <a:latin typeface="楷体-简" panose="02010600040101010101" charset="-122"/>
                <a:ea typeface="楷体-简" panose="02010600040101010101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1" name="下箭头 10"/>
            <p:cNvSpPr/>
            <p:nvPr/>
          </p:nvSpPr>
          <p:spPr>
            <a:xfrm>
              <a:off x="9017" y="6252"/>
              <a:ext cx="456" cy="384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zh-CN" altLang="en-US" dirty="0" smtClean="0">
                <a:solidFill>
                  <a:schemeClr val="tx1"/>
                </a:solidFill>
                <a:latin typeface="楷体-简" panose="02010600040101010101" charset="-122"/>
                <a:ea typeface="楷体-简" panose="02010600040101010101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2" name="下箭头 11"/>
            <p:cNvSpPr/>
            <p:nvPr/>
          </p:nvSpPr>
          <p:spPr>
            <a:xfrm>
              <a:off x="9017" y="7382"/>
              <a:ext cx="456" cy="408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zh-CN" altLang="en-US" dirty="0" smtClean="0">
                <a:solidFill>
                  <a:schemeClr val="tx1"/>
                </a:solidFill>
                <a:latin typeface="楷体-简" panose="02010600040101010101" charset="-122"/>
                <a:ea typeface="楷体-简" panose="02010600040101010101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3" name="文本框 9"/>
            <p:cNvSpPr txBox="1"/>
            <p:nvPr/>
          </p:nvSpPr>
          <p:spPr>
            <a:xfrm>
              <a:off x="10760" y="3552"/>
              <a:ext cx="5088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90204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l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-简" panose="02010600040101010101" charset="-122"/>
                  <a:ea typeface="楷体-简" panose="02010600040101010101" charset="-122"/>
                </a:rPr>
                <a:t>初始阶段，</a:t>
              </a:r>
              <a:r>
                <a:rPr lang="zh-CN" altLang="en-US" sz="2000" u="sng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-简" panose="02010600040101010101" charset="-122"/>
                  <a:ea typeface="楷体-简" panose="02010600040101010101" charset="-122"/>
                </a:rPr>
                <a:t>成员相互认识</a:t>
              </a:r>
              <a:r>
                <a: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-简" panose="02010600040101010101" charset="-122"/>
                  <a:ea typeface="楷体-简" panose="02010600040101010101" charset="-122"/>
                </a:rPr>
                <a:t>。</a:t>
              </a:r>
              <a:endPara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endParaRPr>
            </a:p>
          </p:txBody>
        </p:sp>
        <p:sp>
          <p:nvSpPr>
            <p:cNvPr id="14" name="文本框 9"/>
            <p:cNvSpPr txBox="1"/>
            <p:nvPr/>
          </p:nvSpPr>
          <p:spPr>
            <a:xfrm>
              <a:off x="10760" y="4588"/>
              <a:ext cx="5488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90204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l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-简" panose="02010600040101010101" charset="-122"/>
                  <a:ea typeface="楷体-简" panose="02010600040101010101" charset="-122"/>
                </a:rPr>
                <a:t>各个成员应该扮演什么角色。</a:t>
              </a:r>
              <a:endPara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endParaRPr>
            </a:p>
          </p:txBody>
        </p:sp>
        <p:sp>
          <p:nvSpPr>
            <p:cNvPr id="15" name="文本框 9"/>
            <p:cNvSpPr txBox="1"/>
            <p:nvPr/>
          </p:nvSpPr>
          <p:spPr>
            <a:xfrm>
              <a:off x="10760" y="5624"/>
              <a:ext cx="3896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90204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l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0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-简" panose="02010600040101010101" charset="-122"/>
                  <a:ea typeface="楷体-简" panose="02010600040101010101" charset="-122"/>
                </a:rPr>
                <a:t>群体</a:t>
              </a:r>
              <a:r>
                <a:rPr lang="zh-CN" altLang="en-US" sz="2000" b="1" u="sng">
                  <a:solidFill>
                    <a:srgbClr val="FF0000"/>
                  </a:solidFill>
                  <a:latin typeface="楷体-简" panose="02010600040101010101" charset="-122"/>
                  <a:ea typeface="楷体-简" panose="02010600040101010101" charset="-122"/>
                </a:rPr>
                <a:t>表现出凝聚力</a:t>
              </a:r>
              <a:r>
                <a: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-简" panose="02010600040101010101" charset="-122"/>
                  <a:ea typeface="楷体-简" panose="02010600040101010101" charset="-122"/>
                </a:rPr>
                <a:t>。</a:t>
              </a:r>
              <a:endPara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endParaRPr>
            </a:p>
          </p:txBody>
        </p:sp>
        <p:sp>
          <p:nvSpPr>
            <p:cNvPr id="16" name="文本框 9"/>
            <p:cNvSpPr txBox="1"/>
            <p:nvPr/>
          </p:nvSpPr>
          <p:spPr>
            <a:xfrm>
              <a:off x="10760" y="6754"/>
              <a:ext cx="5099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90204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l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0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-简" panose="02010600040101010101" charset="-122"/>
                  <a:ea typeface="楷体-简" panose="02010600040101010101" charset="-122"/>
                </a:rPr>
                <a:t>完成大部分实质性的工作</a:t>
              </a:r>
              <a:r>
                <a: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-简" panose="02010600040101010101" charset="-122"/>
                  <a:ea typeface="楷体-简" panose="02010600040101010101" charset="-122"/>
                </a:rPr>
                <a:t>。</a:t>
              </a:r>
              <a:endPara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endParaRPr>
            </a:p>
          </p:txBody>
        </p:sp>
        <p:sp>
          <p:nvSpPr>
            <p:cNvPr id="17" name="文本框 9"/>
            <p:cNvSpPr txBox="1"/>
            <p:nvPr/>
          </p:nvSpPr>
          <p:spPr>
            <a:xfrm>
              <a:off x="10760" y="7790"/>
              <a:ext cx="6688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90204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l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-简" panose="02010600040101010101" charset="-122"/>
                  <a:ea typeface="楷体-简" panose="02010600040101010101" charset="-122"/>
                </a:rPr>
                <a:t>集体目标已实现，开始做解散准备。</a:t>
              </a:r>
              <a:endPara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endParaRPr>
            </a:p>
          </p:txBody>
        </p:sp>
      </p:grpSp>
      <p:sp>
        <p:nvSpPr>
          <p:cNvPr id="19" name="文本框 9"/>
          <p:cNvSpPr txBox="1"/>
          <p:nvPr/>
        </p:nvSpPr>
        <p:spPr>
          <a:xfrm>
            <a:off x="1722755" y="1907540"/>
            <a:ext cx="6278880" cy="3987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描述的是一个</a:t>
            </a:r>
            <a:r>
              <a:rPr lang="zh-CN" altLang="en-US" sz="2000" u="sng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从不熟悉到熟悉，从松散到紧密的过程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" name="组合 12"/>
          <p:cNvGrpSpPr/>
          <p:nvPr/>
        </p:nvGrpSpPr>
        <p:grpSpPr>
          <a:xfrm>
            <a:off x="1130300" y="2161540"/>
            <a:ext cx="9931400" cy="2165350"/>
            <a:chOff x="8301" y="3310"/>
            <a:chExt cx="10107" cy="3410"/>
          </a:xfrm>
        </p:grpSpPr>
        <p:sp>
          <p:nvSpPr>
            <p:cNvPr id="14" name="文本框 9"/>
            <p:cNvSpPr txBox="1"/>
            <p:nvPr/>
          </p:nvSpPr>
          <p:spPr>
            <a:xfrm>
              <a:off x="8333" y="3310"/>
              <a:ext cx="1488" cy="72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wrap="squar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90204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4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-简" panose="02010600040101010101" charset="-122"/>
                  <a:ea typeface="楷体-简" panose="02010600040101010101" charset="-122"/>
                </a:rPr>
                <a:t>组建期</a:t>
              </a:r>
              <a:endPara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endParaRPr>
            </a:p>
          </p:txBody>
        </p:sp>
        <p:sp>
          <p:nvSpPr>
            <p:cNvPr id="22" name="文本框 9"/>
            <p:cNvSpPr txBox="1"/>
            <p:nvPr/>
          </p:nvSpPr>
          <p:spPr>
            <a:xfrm>
              <a:off x="8301" y="4637"/>
              <a:ext cx="1488" cy="72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wrap="squar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90204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algn="ctr">
                <a:lnSpc>
                  <a:spcPct val="100000"/>
                </a:lnSpc>
                <a:buNone/>
              </a:pPr>
              <a:r>
                <a:rPr lang="zh-CN" altLang="en-US" sz="24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-简" panose="02010600040101010101" charset="-122"/>
                  <a:ea typeface="楷体-简" panose="02010600040101010101" charset="-122"/>
                  <a:sym typeface="+mn-ea"/>
                </a:rPr>
                <a:t>激荡期</a:t>
              </a:r>
              <a:endPara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sym typeface="+mn-ea"/>
              </a:endParaRPr>
            </a:p>
          </p:txBody>
        </p:sp>
        <p:sp>
          <p:nvSpPr>
            <p:cNvPr id="23" name="文本框 9"/>
            <p:cNvSpPr txBox="1"/>
            <p:nvPr/>
          </p:nvSpPr>
          <p:spPr>
            <a:xfrm>
              <a:off x="8301" y="5898"/>
              <a:ext cx="1488" cy="72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wrap="squar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90204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algn="ctr">
                <a:lnSpc>
                  <a:spcPct val="100000"/>
                </a:lnSpc>
                <a:buNone/>
              </a:pPr>
              <a:r>
                <a:rPr lang="zh-CN" altLang="en-US" sz="24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-简" panose="02010600040101010101" charset="-122"/>
                  <a:ea typeface="楷体-简" panose="02010600040101010101" charset="-122"/>
                  <a:sym typeface="+mn-ea"/>
                </a:rPr>
                <a:t>规范期</a:t>
              </a:r>
              <a:endPara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sym typeface="+mn-ea"/>
              </a:endParaRPr>
            </a:p>
          </p:txBody>
        </p:sp>
        <p:sp>
          <p:nvSpPr>
            <p:cNvPr id="26" name="下箭头 25"/>
            <p:cNvSpPr/>
            <p:nvPr/>
          </p:nvSpPr>
          <p:spPr>
            <a:xfrm>
              <a:off x="8849" y="4180"/>
              <a:ext cx="336" cy="408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zh-CN" altLang="en-US" sz="2400" dirty="0" smtClean="0">
                <a:solidFill>
                  <a:schemeClr val="tx1"/>
                </a:solidFill>
                <a:latin typeface="楷体-简" panose="02010600040101010101" charset="-122"/>
                <a:ea typeface="楷体-简" panose="02010600040101010101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7" name="下箭头 26"/>
            <p:cNvSpPr/>
            <p:nvPr/>
          </p:nvSpPr>
          <p:spPr>
            <a:xfrm>
              <a:off x="8837" y="5490"/>
              <a:ext cx="347" cy="408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zh-CN" altLang="en-US" sz="2400" dirty="0" smtClean="0">
                <a:solidFill>
                  <a:schemeClr val="tx1"/>
                </a:solidFill>
                <a:latin typeface="楷体-简" panose="02010600040101010101" charset="-122"/>
                <a:ea typeface="楷体-简" panose="02010600040101010101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0" name="文本框 9"/>
            <p:cNvSpPr txBox="1"/>
            <p:nvPr/>
          </p:nvSpPr>
          <p:spPr>
            <a:xfrm>
              <a:off x="10760" y="3359"/>
              <a:ext cx="7488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90204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l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-简" panose="02010600040101010101" charset="-122"/>
                  <a:ea typeface="楷体-简" panose="02010600040101010101" charset="-122"/>
                </a:rPr>
                <a:t>人先凑齐，角色、领导规范等都未确定。</a:t>
              </a:r>
              <a:endPara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endParaRPr>
            </a:p>
          </p:txBody>
        </p:sp>
        <p:sp>
          <p:nvSpPr>
            <p:cNvPr id="31" name="文本框 9"/>
            <p:cNvSpPr txBox="1"/>
            <p:nvPr/>
          </p:nvSpPr>
          <p:spPr>
            <a:xfrm>
              <a:off x="10876" y="4637"/>
              <a:ext cx="6288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90204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l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-简" panose="02010600040101010101" charset="-122"/>
                  <a:ea typeface="楷体-简" panose="02010600040101010101" charset="-122"/>
                </a:rPr>
                <a:t>隐藏的问题逐渐暴露，</a:t>
              </a:r>
              <a:r>
                <a:rPr lang="zh-CN" altLang="en-US" sz="2400">
                  <a:solidFill>
                    <a:srgbClr val="FF0000"/>
                  </a:solidFill>
                  <a:latin typeface="楷体-简" panose="02010600040101010101" charset="-122"/>
                  <a:ea typeface="楷体-简" panose="02010600040101010101" charset="-122"/>
                </a:rPr>
                <a:t>冲突加剧</a:t>
              </a:r>
              <a:r>
                <a:rPr lang="zh-CN" altLang="en-US"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-简" panose="02010600040101010101" charset="-122"/>
                  <a:ea typeface="楷体-简" panose="02010600040101010101" charset="-122"/>
                </a:rPr>
                <a:t>。</a:t>
              </a:r>
              <a:endPara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endParaRPr>
            </a:p>
          </p:txBody>
        </p:sp>
        <p:sp>
          <p:nvSpPr>
            <p:cNvPr id="32" name="文本框 9"/>
            <p:cNvSpPr txBox="1"/>
            <p:nvPr/>
          </p:nvSpPr>
          <p:spPr>
            <a:xfrm>
              <a:off x="10760" y="5995"/>
              <a:ext cx="7648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90204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l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-简" panose="02010600040101010101" charset="-122"/>
                  <a:ea typeface="楷体-简" panose="02010600040101010101" charset="-122"/>
                </a:rPr>
                <a:t>团队逐渐走向规范，</a:t>
              </a:r>
              <a:r>
                <a:rPr lang="zh-CN" altLang="en-US" sz="2400" b="1" u="sng">
                  <a:solidFill>
                    <a:srgbClr val="FF0000"/>
                  </a:solidFill>
                  <a:latin typeface="楷体-简" panose="02010600040101010101" charset="-122"/>
                  <a:ea typeface="楷体-简" panose="02010600040101010101" charset="-122"/>
                </a:rPr>
                <a:t>成员形成亲密关系</a:t>
              </a:r>
              <a:r>
                <a:rPr lang="zh-CN" altLang="en-US"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-简" panose="02010600040101010101" charset="-122"/>
                  <a:ea typeface="楷体-简" panose="02010600040101010101" charset="-122"/>
                </a:rPr>
                <a:t>，</a:t>
              </a:r>
              <a:r>
                <a:rPr lang="zh-CN" altLang="en-US" sz="2400" b="1" u="sng">
                  <a:solidFill>
                    <a:srgbClr val="FF0000"/>
                  </a:solidFill>
                  <a:latin typeface="楷体-简" panose="02010600040101010101" charset="-122"/>
                  <a:ea typeface="楷体-简" panose="02010600040101010101" charset="-122"/>
                </a:rPr>
                <a:t>表现出凝聚力</a:t>
              </a:r>
              <a:r>
                <a:rPr lang="zh-CN" altLang="en-US"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-简" panose="02010600040101010101" charset="-122"/>
                  <a:ea typeface="楷体-简" panose="02010600040101010101" charset="-122"/>
                </a:rPr>
                <a:t>。</a:t>
              </a:r>
              <a:endPara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endParaRPr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8691245" y="1292225"/>
            <a:ext cx="2011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【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】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★★★★</a:t>
            </a:r>
            <a:endParaRPr lang="zh-CN" altLang="en-US"/>
          </a:p>
        </p:txBody>
      </p:sp>
      <p:sp>
        <p:nvSpPr>
          <p:cNvPr id="2" name="标题 1"/>
          <p:cNvSpPr txBox="1"/>
          <p:nvPr/>
        </p:nvSpPr>
        <p:spPr>
          <a:xfrm>
            <a:off x="868045" y="219075"/>
            <a:ext cx="5805805" cy="664845"/>
          </a:xfrm>
          <a:prstGeom prst="rect">
            <a:avLst/>
          </a:prstGeom>
        </p:spPr>
        <p:txBody>
          <a:bodyPr vert="horz" wrap="square" lIns="91440" tIns="45720" rIns="91440" bIns="45720" anchor="b"/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3200" dirty="0" smtClean="0">
                <a:latin typeface="方正清刻本悦宋简体" panose="02000000000000000000" charset="-122"/>
                <a:ea typeface="方正清刻本悦宋简体" panose="02000000000000000000" charset="-122"/>
              </a:rPr>
              <a:t>5.2.1 </a:t>
            </a:r>
            <a:r>
              <a:rPr lang="zh-CN" altLang="en-US" sz="3200" dirty="0" smtClean="0">
                <a:latin typeface="方正清刻本悦宋简体" panose="02000000000000000000" charset="-122"/>
                <a:ea typeface="方正清刻本悦宋简体" panose="02000000000000000000" charset="-122"/>
              </a:rPr>
              <a:t>团队建设的发展阶段</a:t>
            </a:r>
            <a:endParaRPr lang="zh-CN" altLang="en-US" sz="3200" dirty="0" smtClean="0">
              <a:latin typeface="方正清刻本悦宋简体" panose="02000000000000000000" charset="-122"/>
              <a:ea typeface="方正清刻本悦宋简体" panose="020000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91245" y="77470"/>
            <a:ext cx="3496310" cy="10858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2700" y="-20955"/>
            <a:ext cx="346900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/>
            <a:r>
              <a:rPr lang="zh-CN" altLang="en-US" sz="1000">
                <a:solidFill>
                  <a:schemeClr val="bg1">
                    <a:lumMod val="9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sym typeface="+mn-ea"/>
              </a:rPr>
              <a:t>5.2.1一、团队建设的发展阶段</a:t>
            </a:r>
            <a:endParaRPr lang="zh-CN" altLang="en-US" sz="1000">
              <a:solidFill>
                <a:schemeClr val="bg1">
                  <a:lumMod val="95000"/>
                </a:schemeClr>
              </a:solidFill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" name="组合 12"/>
          <p:cNvGrpSpPr/>
          <p:nvPr/>
        </p:nvGrpSpPr>
        <p:grpSpPr>
          <a:xfrm>
            <a:off x="1130300" y="2161540"/>
            <a:ext cx="9931400" cy="2165350"/>
            <a:chOff x="8301" y="3310"/>
            <a:chExt cx="10107" cy="3410"/>
          </a:xfrm>
        </p:grpSpPr>
        <p:sp>
          <p:nvSpPr>
            <p:cNvPr id="14" name="文本框 9"/>
            <p:cNvSpPr txBox="1"/>
            <p:nvPr/>
          </p:nvSpPr>
          <p:spPr>
            <a:xfrm>
              <a:off x="8333" y="3310"/>
              <a:ext cx="1488" cy="72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wrap="squar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90204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24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-简" panose="02010600040101010101" charset="-122"/>
                  <a:ea typeface="楷体-简" panose="02010600040101010101" charset="-122"/>
                </a:rPr>
                <a:t>_______</a:t>
              </a:r>
              <a:endPara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endParaRPr>
            </a:p>
          </p:txBody>
        </p:sp>
        <p:sp>
          <p:nvSpPr>
            <p:cNvPr id="22" name="文本框 9"/>
            <p:cNvSpPr txBox="1"/>
            <p:nvPr/>
          </p:nvSpPr>
          <p:spPr>
            <a:xfrm>
              <a:off x="8301" y="4637"/>
              <a:ext cx="1488" cy="72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wrap="squar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90204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algn="ctr">
                <a:lnSpc>
                  <a:spcPct val="100000"/>
                </a:lnSpc>
                <a:buNone/>
              </a:pPr>
              <a:r>
                <a:rPr lang="zh-CN" altLang="en-US" sz="24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-简" panose="02010600040101010101" charset="-122"/>
                  <a:ea typeface="楷体-简" panose="02010600040101010101" charset="-122"/>
                  <a:sym typeface="+mn-ea"/>
                </a:rPr>
                <a:t>激荡期</a:t>
              </a:r>
              <a:endPara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sym typeface="+mn-ea"/>
              </a:endParaRPr>
            </a:p>
          </p:txBody>
        </p:sp>
        <p:sp>
          <p:nvSpPr>
            <p:cNvPr id="23" name="文本框 9"/>
            <p:cNvSpPr txBox="1"/>
            <p:nvPr/>
          </p:nvSpPr>
          <p:spPr>
            <a:xfrm>
              <a:off x="8301" y="5898"/>
              <a:ext cx="1488" cy="72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wrap="squar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90204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algn="ctr">
                <a:lnSpc>
                  <a:spcPct val="100000"/>
                </a:lnSpc>
                <a:buNone/>
              </a:pPr>
              <a:r>
                <a:rPr lang="en-US" altLang="zh-CN" sz="24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-简" panose="02010600040101010101" charset="-122"/>
                  <a:ea typeface="楷体-简" panose="02010600040101010101" charset="-122"/>
                  <a:sym typeface="+mn-ea"/>
                </a:rPr>
                <a:t>________</a:t>
              </a:r>
              <a:endPara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sym typeface="+mn-ea"/>
              </a:endParaRPr>
            </a:p>
          </p:txBody>
        </p:sp>
        <p:sp>
          <p:nvSpPr>
            <p:cNvPr id="26" name="下箭头 25"/>
            <p:cNvSpPr/>
            <p:nvPr/>
          </p:nvSpPr>
          <p:spPr>
            <a:xfrm>
              <a:off x="8849" y="4180"/>
              <a:ext cx="336" cy="408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zh-CN" altLang="en-US" sz="2400" dirty="0" smtClean="0">
                <a:solidFill>
                  <a:schemeClr val="tx1"/>
                </a:solidFill>
                <a:latin typeface="楷体-简" panose="02010600040101010101" charset="-122"/>
                <a:ea typeface="楷体-简" panose="02010600040101010101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7" name="下箭头 26"/>
            <p:cNvSpPr/>
            <p:nvPr/>
          </p:nvSpPr>
          <p:spPr>
            <a:xfrm>
              <a:off x="8837" y="5490"/>
              <a:ext cx="347" cy="408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zh-CN" altLang="en-US" sz="2400" dirty="0" smtClean="0">
                <a:solidFill>
                  <a:schemeClr val="tx1"/>
                </a:solidFill>
                <a:latin typeface="楷体-简" panose="02010600040101010101" charset="-122"/>
                <a:ea typeface="楷体-简" panose="02010600040101010101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0" name="文本框 9"/>
            <p:cNvSpPr txBox="1"/>
            <p:nvPr/>
          </p:nvSpPr>
          <p:spPr>
            <a:xfrm>
              <a:off x="10760" y="3359"/>
              <a:ext cx="7488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90204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l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-简" panose="02010600040101010101" charset="-122"/>
                  <a:ea typeface="楷体-简" panose="02010600040101010101" charset="-122"/>
                </a:rPr>
                <a:t>人先凑齐，角色、领导规范等都未确定。</a:t>
              </a:r>
              <a:endPara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endParaRPr>
            </a:p>
          </p:txBody>
        </p:sp>
        <p:sp>
          <p:nvSpPr>
            <p:cNvPr id="31" name="文本框 9"/>
            <p:cNvSpPr txBox="1"/>
            <p:nvPr/>
          </p:nvSpPr>
          <p:spPr>
            <a:xfrm>
              <a:off x="10876" y="4637"/>
              <a:ext cx="6288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90204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l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-简" panose="02010600040101010101" charset="-122"/>
                  <a:ea typeface="楷体-简" panose="02010600040101010101" charset="-122"/>
                </a:rPr>
                <a:t>隐藏的问题逐渐暴露，</a:t>
              </a:r>
              <a:r>
                <a:rPr lang="zh-CN" altLang="en-US" sz="2400">
                  <a:solidFill>
                    <a:srgbClr val="FF0000"/>
                  </a:solidFill>
                  <a:latin typeface="楷体-简" panose="02010600040101010101" charset="-122"/>
                  <a:ea typeface="楷体-简" panose="02010600040101010101" charset="-122"/>
                </a:rPr>
                <a:t>冲突加剧</a:t>
              </a:r>
              <a:r>
                <a:rPr lang="zh-CN" altLang="en-US"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-简" panose="02010600040101010101" charset="-122"/>
                  <a:ea typeface="楷体-简" panose="02010600040101010101" charset="-122"/>
                </a:rPr>
                <a:t>。</a:t>
              </a:r>
              <a:endPara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endParaRPr>
            </a:p>
          </p:txBody>
        </p:sp>
        <p:sp>
          <p:nvSpPr>
            <p:cNvPr id="32" name="文本框 9"/>
            <p:cNvSpPr txBox="1"/>
            <p:nvPr/>
          </p:nvSpPr>
          <p:spPr>
            <a:xfrm>
              <a:off x="10760" y="5995"/>
              <a:ext cx="7648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90204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l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-简" panose="02010600040101010101" charset="-122"/>
                  <a:ea typeface="楷体-简" panose="02010600040101010101" charset="-122"/>
                </a:rPr>
                <a:t>团队逐渐走向规范，</a:t>
              </a:r>
              <a:r>
                <a:rPr lang="zh-CN" altLang="en-US" sz="2400" b="1" u="sng">
                  <a:solidFill>
                    <a:srgbClr val="FF0000"/>
                  </a:solidFill>
                  <a:latin typeface="楷体-简" panose="02010600040101010101" charset="-122"/>
                  <a:ea typeface="楷体-简" panose="02010600040101010101" charset="-122"/>
                </a:rPr>
                <a:t>成员形成亲密关系</a:t>
              </a:r>
              <a:r>
                <a:rPr lang="zh-CN" altLang="en-US"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-简" panose="02010600040101010101" charset="-122"/>
                  <a:ea typeface="楷体-简" panose="02010600040101010101" charset="-122"/>
                </a:rPr>
                <a:t>，</a:t>
              </a:r>
              <a:r>
                <a:rPr lang="zh-CN" altLang="en-US" sz="2400" b="1" u="sng">
                  <a:solidFill>
                    <a:srgbClr val="FF0000"/>
                  </a:solidFill>
                  <a:latin typeface="楷体-简" panose="02010600040101010101" charset="-122"/>
                  <a:ea typeface="楷体-简" panose="02010600040101010101" charset="-122"/>
                </a:rPr>
                <a:t>表现出凝聚力</a:t>
              </a:r>
              <a:r>
                <a:rPr lang="zh-CN" altLang="en-US"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-简" panose="02010600040101010101" charset="-122"/>
                  <a:ea typeface="楷体-简" panose="02010600040101010101" charset="-122"/>
                </a:rPr>
                <a:t>。</a:t>
              </a:r>
              <a:endPara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endParaRPr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8691245" y="1292225"/>
            <a:ext cx="2011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【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】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★★★★</a:t>
            </a:r>
            <a:endParaRPr lang="zh-CN" altLang="en-US"/>
          </a:p>
        </p:txBody>
      </p:sp>
      <p:sp>
        <p:nvSpPr>
          <p:cNvPr id="2" name="标题 1"/>
          <p:cNvSpPr txBox="1"/>
          <p:nvPr/>
        </p:nvSpPr>
        <p:spPr>
          <a:xfrm>
            <a:off x="868045" y="219075"/>
            <a:ext cx="5805805" cy="664845"/>
          </a:xfrm>
          <a:prstGeom prst="rect">
            <a:avLst/>
          </a:prstGeom>
        </p:spPr>
        <p:txBody>
          <a:bodyPr vert="horz" wrap="square" lIns="91440" tIns="45720" rIns="91440" bIns="45720" anchor="b"/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3200" dirty="0" smtClean="0">
                <a:latin typeface="方正清刻本悦宋简体" panose="02000000000000000000" charset="-122"/>
                <a:ea typeface="方正清刻本悦宋简体" panose="02000000000000000000" charset="-122"/>
              </a:rPr>
              <a:t>5.2.1 </a:t>
            </a:r>
            <a:r>
              <a:rPr lang="zh-CN" altLang="en-US" sz="3200" dirty="0" smtClean="0">
                <a:latin typeface="方正清刻本悦宋简体" panose="02000000000000000000" charset="-122"/>
                <a:ea typeface="方正清刻本悦宋简体" panose="02000000000000000000" charset="-122"/>
              </a:rPr>
              <a:t>团队建设的发展阶段</a:t>
            </a:r>
            <a:endParaRPr lang="zh-CN" altLang="en-US" sz="3200" dirty="0" smtClean="0">
              <a:latin typeface="方正清刻本悦宋简体" panose="02000000000000000000" charset="-122"/>
              <a:ea typeface="方正清刻本悦宋简体" panose="020000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91245" y="77470"/>
            <a:ext cx="3496310" cy="10858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700" y="-20955"/>
            <a:ext cx="346900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/>
            <a:r>
              <a:rPr lang="zh-CN" altLang="en-US" sz="1000">
                <a:solidFill>
                  <a:schemeClr val="bg1">
                    <a:lumMod val="9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sym typeface="+mn-ea"/>
              </a:rPr>
              <a:t>5.2.1一、团队建设的发展阶段</a:t>
            </a:r>
            <a:endParaRPr lang="zh-CN" altLang="en-US" sz="1000">
              <a:solidFill>
                <a:schemeClr val="bg1">
                  <a:lumMod val="95000"/>
                </a:schemeClr>
              </a:solidFill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892175" y="1231900"/>
            <a:ext cx="10515600" cy="5343525"/>
          </a:xfrm>
        </p:spPr>
        <p:txBody>
          <a:bodyPr/>
          <a:p>
            <a:r>
              <a:rPr lang="zh-CN" altLang="en-US" sz="2400"/>
              <a:t>每个团队都会以不同的建立方法经历三个发展阶段，即组建期、激荡期和（）</a:t>
            </a:r>
            <a:endParaRPr lang="zh-CN" altLang="en-US" sz="2400"/>
          </a:p>
          <a:p>
            <a:r>
              <a:rPr lang="zh-CN" altLang="en-US" sz="2400"/>
              <a:t>A:规范期</a:t>
            </a:r>
            <a:endParaRPr lang="zh-CN" altLang="en-US" sz="2400"/>
          </a:p>
          <a:p>
            <a:r>
              <a:rPr lang="zh-CN" altLang="en-US" sz="2400"/>
              <a:t>B:成熟期</a:t>
            </a:r>
            <a:endParaRPr lang="zh-CN" altLang="en-US" sz="2400"/>
          </a:p>
          <a:p>
            <a:r>
              <a:rPr lang="zh-CN" altLang="en-US" sz="2400"/>
              <a:t>C:稳固期 </a:t>
            </a:r>
            <a:endParaRPr lang="zh-CN" altLang="en-US" sz="2400"/>
          </a:p>
          <a:p>
            <a:r>
              <a:rPr lang="zh-CN" altLang="en-US" sz="2400"/>
              <a:t>D:衰退期</a:t>
            </a:r>
            <a:endParaRPr lang="zh-CN" altLang="en-US" sz="2400"/>
          </a:p>
          <a:p>
            <a:endParaRPr lang="zh-CN" altLang="en-US" sz="24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 bwMode="auto">
          <a:xfrm>
            <a:off x="892175" y="377825"/>
            <a:ext cx="10972800" cy="854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 anchor="t">
            <a:no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lvl="0" algn="l" defTabSz="914400">
              <a:buClrTx/>
              <a:buSzTx/>
              <a:buFontTx/>
              <a:defRPr/>
            </a:pPr>
            <a:r>
              <a:rPr lang="en-US" altLang="zh-CN" sz="3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cs typeface="+mn-cs"/>
                <a:sym typeface="+mn-ea"/>
              </a:rPr>
              <a:t>真题再现</a:t>
            </a:r>
            <a:endParaRPr lang="en-US" altLang="zh-CN" sz="320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方正清刻本悦宋简体" panose="02000000000000000000" charset="-122"/>
              <a:ea typeface="方正清刻本悦宋简体" panose="02000000000000000000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892175" y="1231900"/>
            <a:ext cx="10515600" cy="5343525"/>
          </a:xfrm>
        </p:spPr>
        <p:txBody>
          <a:bodyPr/>
          <a:p>
            <a:r>
              <a:rPr lang="zh-CN" altLang="en-US" sz="2400"/>
              <a:t>每个团队都会以不同的建立方法经历三个发展阶段，即组建期、激荡期和（）</a:t>
            </a:r>
            <a:endParaRPr lang="zh-CN" altLang="en-US" sz="2400"/>
          </a:p>
          <a:p>
            <a:r>
              <a:rPr lang="zh-CN" altLang="en-US" sz="2400"/>
              <a:t>A:规范期</a:t>
            </a:r>
            <a:endParaRPr lang="zh-CN" altLang="en-US" sz="2400"/>
          </a:p>
          <a:p>
            <a:r>
              <a:rPr lang="zh-CN" altLang="en-US" sz="2400"/>
              <a:t>B:成熟期</a:t>
            </a:r>
            <a:endParaRPr lang="zh-CN" altLang="en-US" sz="2400"/>
          </a:p>
          <a:p>
            <a:r>
              <a:rPr lang="zh-CN" altLang="en-US" sz="2400"/>
              <a:t>C:稳固期 </a:t>
            </a:r>
            <a:endParaRPr lang="zh-CN" altLang="en-US" sz="2400"/>
          </a:p>
          <a:p>
            <a:r>
              <a:rPr lang="zh-CN" altLang="en-US" sz="2400"/>
              <a:t>D:衰退期</a:t>
            </a:r>
            <a:endParaRPr lang="zh-CN" altLang="en-US" sz="2400"/>
          </a:p>
          <a:p>
            <a:r>
              <a:rPr lang="zh-CN" altLang="en-US" sz="2400"/>
              <a:t>答案：A</a:t>
            </a:r>
            <a:endParaRPr lang="zh-CN" altLang="en-US" sz="2400"/>
          </a:p>
          <a:p>
            <a:r>
              <a:rPr lang="zh-CN" altLang="en-US" sz="2400"/>
              <a:t>解析：每个团队都会以不同的建立方法经历三个发展阶段，即组建期、激荡期和规范期。</a:t>
            </a:r>
            <a:endParaRPr lang="zh-CN" altLang="en-US" sz="24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 bwMode="auto">
          <a:xfrm>
            <a:off x="892175" y="377825"/>
            <a:ext cx="10972800" cy="854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 anchor="t">
            <a:no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lvl="0" algn="l" defTabSz="914400">
              <a:buClrTx/>
              <a:buSzTx/>
              <a:buFontTx/>
              <a:defRPr/>
            </a:pPr>
            <a:r>
              <a:rPr lang="en-US" altLang="zh-CN" sz="3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cs typeface="+mn-cs"/>
                <a:sym typeface="+mn-ea"/>
              </a:rPr>
              <a:t>真题再现</a:t>
            </a:r>
            <a:endParaRPr lang="en-US" altLang="zh-CN" sz="320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方正清刻本悦宋简体" panose="02000000000000000000" charset="-122"/>
              <a:ea typeface="方正清刻本悦宋简体" panose="02000000000000000000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" name="文本框 23"/>
          <p:cNvSpPr txBox="1"/>
          <p:nvPr/>
        </p:nvSpPr>
        <p:spPr>
          <a:xfrm>
            <a:off x="6737350" y="1689100"/>
            <a:ext cx="3154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【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选择、名词解释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】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★★★★</a:t>
            </a:r>
            <a:endParaRPr lang="zh-CN" altLang="en-US"/>
          </a:p>
        </p:txBody>
      </p:sp>
      <p:sp>
        <p:nvSpPr>
          <p:cNvPr id="7" name="标题 1"/>
          <p:cNvSpPr/>
          <p:nvPr/>
        </p:nvSpPr>
        <p:spPr bwMode="auto">
          <a:xfrm>
            <a:off x="868045" y="219075"/>
            <a:ext cx="5805805" cy="664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rtlCol="0" anchor="t">
            <a:no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lvl="0" algn="l">
              <a:buClrTx/>
              <a:buSzTx/>
              <a:buFontTx/>
              <a:defRPr/>
            </a:pPr>
            <a:r>
              <a:rPr lang="en-US" altLang="zh-CN" sz="3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cs typeface="+mn-cs"/>
                <a:sym typeface="+mn-ea"/>
              </a:rPr>
              <a:t>5.2.2 团队建设的心理机制</a:t>
            </a:r>
            <a:endParaRPr lang="en-US" altLang="zh-CN" sz="320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方正清刻本悦宋简体" panose="02000000000000000000" charset="-122"/>
              <a:ea typeface="方正清刻本悦宋简体" panose="02000000000000000000" charset="-122"/>
              <a:cs typeface="+mn-cs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36330" y="151765"/>
            <a:ext cx="3464560" cy="10191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250" y="1689100"/>
            <a:ext cx="4927600" cy="34798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-28575" y="-20955"/>
            <a:ext cx="343916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/>
            <a:r>
              <a:rPr lang="zh-CN" altLang="en-US" sz="1000">
                <a:solidFill>
                  <a:schemeClr val="bg1">
                    <a:lumMod val="9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sym typeface="+mn-ea"/>
              </a:rPr>
              <a:t>5.2.2二、团队建设的心理机制</a:t>
            </a:r>
            <a:endParaRPr lang="zh-CN" altLang="en-US" sz="1000">
              <a:solidFill>
                <a:schemeClr val="bg1">
                  <a:lumMod val="95000"/>
                </a:schemeClr>
              </a:solidFill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" name="文本框 23"/>
          <p:cNvSpPr txBox="1"/>
          <p:nvPr/>
        </p:nvSpPr>
        <p:spPr>
          <a:xfrm>
            <a:off x="104140" y="1866265"/>
            <a:ext cx="3154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【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选择、名词解释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】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★★★★</a:t>
            </a:r>
            <a:endParaRPr lang="zh-CN" altLang="en-US"/>
          </a:p>
        </p:txBody>
      </p:sp>
      <p:sp>
        <p:nvSpPr>
          <p:cNvPr id="7" name="标题 1"/>
          <p:cNvSpPr/>
          <p:nvPr/>
        </p:nvSpPr>
        <p:spPr bwMode="auto">
          <a:xfrm>
            <a:off x="868045" y="219075"/>
            <a:ext cx="5805805" cy="664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rtlCol="0" anchor="t">
            <a:no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lvl="0" algn="l">
              <a:buClrTx/>
              <a:buSzTx/>
              <a:buFontTx/>
              <a:defRPr/>
            </a:pPr>
            <a:r>
              <a:rPr lang="en-US" altLang="zh-CN" sz="3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cs typeface="+mn-cs"/>
                <a:sym typeface="+mn-ea"/>
              </a:rPr>
              <a:t>5.2.2 团队建设的心理机制</a:t>
            </a:r>
            <a:endParaRPr lang="en-US" altLang="zh-CN" sz="320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方正清刻本悦宋简体" panose="02000000000000000000" charset="-122"/>
              <a:ea typeface="方正清刻本悦宋简体" panose="02000000000000000000" charset="-122"/>
              <a:cs typeface="+mn-cs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36330" y="151765"/>
            <a:ext cx="3464560" cy="101917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" y="2234565"/>
            <a:ext cx="3359785" cy="238950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487420" y="2073275"/>
            <a:ext cx="721995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000">
                <a:latin typeface="楷体-简" panose="02010600040101010101" charset="-122"/>
                <a:ea typeface="楷体-简" panose="02010600040101010101" charset="-122"/>
              </a:rPr>
              <a:t>群体与群体任何成员具有</a:t>
            </a:r>
            <a:r>
              <a:rPr lang="zh-CN" altLang="en-US" sz="2000" b="1" u="sng">
                <a:solidFill>
                  <a:srgbClr val="FF0000"/>
                </a:solidFill>
                <a:latin typeface="楷体-简" panose="02010600040101010101" charset="-122"/>
                <a:ea typeface="楷体-简" panose="02010600040101010101" charset="-122"/>
              </a:rPr>
              <a:t>共同感受</a:t>
            </a:r>
            <a:r>
              <a:rPr lang="zh-CN" altLang="en-US" sz="2000">
                <a:latin typeface="楷体-简" panose="02010600040101010101" charset="-122"/>
                <a:ea typeface="楷体-简" panose="02010600040101010101" charset="-122"/>
              </a:rPr>
              <a:t>的能力。</a:t>
            </a:r>
            <a:endParaRPr lang="zh-CN" altLang="en-US" sz="2000">
              <a:latin typeface="楷体-简" panose="02010600040101010101" charset="-122"/>
              <a:ea typeface="楷体-简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楷体-简" panose="02010600040101010101" charset="-122"/>
                <a:ea typeface="楷体-简" panose="02010600040101010101" charset="-122"/>
              </a:rPr>
              <a:t> </a:t>
            </a:r>
            <a:r>
              <a:rPr lang="en-US" altLang="zh-CN" sz="2000">
                <a:latin typeface="楷体-简" panose="02010600040101010101" charset="-122"/>
                <a:ea typeface="楷体-简" panose="02010600040101010101" charset="-122"/>
              </a:rPr>
              <a:t>eg</a:t>
            </a:r>
            <a:r>
              <a:rPr lang="zh-CN" altLang="en-US" sz="2000">
                <a:latin typeface="楷体-简" panose="02010600040101010101" charset="-122"/>
                <a:ea typeface="楷体-简" panose="02010600040101010101" charset="-122"/>
              </a:rPr>
              <a:t>：体验他人的心情如同体验自己的心情</a:t>
            </a:r>
            <a:endParaRPr lang="zh-CN" altLang="en-US" sz="2000">
              <a:latin typeface="楷体-简" panose="02010600040101010101" charset="-122"/>
              <a:ea typeface="楷体-简" panose="0201060004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70" y="-3175"/>
            <a:ext cx="381825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/>
            <a:r>
              <a:rPr lang="zh-CN" altLang="en-US" sz="1000">
                <a:solidFill>
                  <a:schemeClr val="bg1">
                    <a:lumMod val="9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sym typeface="+mn-ea"/>
              </a:rPr>
              <a:t>5.2.2 二、团队建设的心理机制</a:t>
            </a:r>
            <a:endParaRPr lang="zh-CN" altLang="en-US" sz="1000">
              <a:solidFill>
                <a:schemeClr val="bg1">
                  <a:lumMod val="95000"/>
                </a:schemeClr>
              </a:solidFill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" name="文本框 23"/>
          <p:cNvSpPr txBox="1"/>
          <p:nvPr/>
        </p:nvSpPr>
        <p:spPr>
          <a:xfrm>
            <a:off x="257175" y="1898015"/>
            <a:ext cx="3154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【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选择、名词解释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】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★★★★</a:t>
            </a:r>
            <a:endParaRPr lang="zh-CN" altLang="en-US"/>
          </a:p>
        </p:txBody>
      </p:sp>
      <p:sp>
        <p:nvSpPr>
          <p:cNvPr id="7" name="标题 1"/>
          <p:cNvSpPr/>
          <p:nvPr/>
        </p:nvSpPr>
        <p:spPr bwMode="auto">
          <a:xfrm>
            <a:off x="868045" y="219075"/>
            <a:ext cx="5805805" cy="664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rtlCol="0" anchor="t">
            <a:no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lvl="0" algn="l">
              <a:buClrTx/>
              <a:buSzTx/>
              <a:buFontTx/>
              <a:defRPr/>
            </a:pPr>
            <a:r>
              <a:rPr lang="en-US" altLang="zh-CN" sz="3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cs typeface="+mn-cs"/>
                <a:sym typeface="+mn-ea"/>
              </a:rPr>
              <a:t>5.2.2 团队建设的心理机制</a:t>
            </a:r>
            <a:endParaRPr lang="en-US" altLang="zh-CN" sz="320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方正清刻本悦宋简体" panose="02000000000000000000" charset="-122"/>
              <a:ea typeface="方正清刻本悦宋简体" panose="02000000000000000000" charset="-122"/>
              <a:cs typeface="+mn-cs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36330" y="151765"/>
            <a:ext cx="3464560" cy="10191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794760" y="2666365"/>
            <a:ext cx="7618095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000">
                <a:latin typeface="楷体-简" panose="02010600040101010101" charset="-122"/>
                <a:ea typeface="楷体-简" panose="02010600040101010101" charset="-122"/>
              </a:rPr>
              <a:t>个体与个体，或个体与群体间</a:t>
            </a:r>
            <a:r>
              <a:rPr lang="zh-CN" altLang="en-US" sz="2000" b="1" u="sng">
                <a:solidFill>
                  <a:srgbClr val="FF0000"/>
                </a:solidFill>
                <a:latin typeface="楷体-简" panose="02010600040101010101" charset="-122"/>
                <a:ea typeface="楷体-简" panose="02010600040101010101" charset="-122"/>
              </a:rPr>
              <a:t>相互依存</a:t>
            </a:r>
            <a:r>
              <a:rPr lang="zh-CN" altLang="en-US" sz="2000">
                <a:latin typeface="楷体-简" panose="02010600040101010101" charset="-122"/>
                <a:ea typeface="楷体-简" panose="02010600040101010101" charset="-122"/>
              </a:rPr>
              <a:t>、</a:t>
            </a:r>
            <a:r>
              <a:rPr lang="zh-CN" altLang="en-US" sz="2000" b="1" u="sng">
                <a:solidFill>
                  <a:srgbClr val="FF0000"/>
                </a:solidFill>
                <a:latin typeface="楷体-简" panose="02010600040101010101" charset="-122"/>
                <a:ea typeface="楷体-简" panose="02010600040101010101" charset="-122"/>
              </a:rPr>
              <a:t>相互激励</a:t>
            </a:r>
            <a:r>
              <a:rPr lang="zh-CN" altLang="en-US" sz="2000">
                <a:latin typeface="楷体-简" panose="02010600040101010101" charset="-122"/>
                <a:ea typeface="楷体-简" panose="02010600040101010101" charset="-122"/>
              </a:rPr>
              <a:t>的社会心理现象</a:t>
            </a:r>
            <a:endParaRPr lang="zh-CN" altLang="en-US" sz="2000">
              <a:latin typeface="楷体-简" panose="02010600040101010101" charset="-122"/>
              <a:ea typeface="楷体-简" panose="0201060004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" y="2266315"/>
            <a:ext cx="3562985" cy="251841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-28575" y="-20955"/>
            <a:ext cx="343916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/>
            <a:r>
              <a:rPr lang="zh-CN" altLang="en-US" sz="1000">
                <a:solidFill>
                  <a:schemeClr val="bg1">
                    <a:lumMod val="9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sym typeface="+mn-ea"/>
              </a:rPr>
              <a:t>5.2.2二、团队建设的心理机制</a:t>
            </a:r>
            <a:endParaRPr lang="zh-CN" altLang="en-US" sz="1000">
              <a:solidFill>
                <a:schemeClr val="bg1">
                  <a:lumMod val="95000"/>
                </a:schemeClr>
              </a:solidFill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7" name="组合 16"/>
          <p:cNvGrpSpPr/>
          <p:nvPr/>
        </p:nvGrpSpPr>
        <p:grpSpPr>
          <a:xfrm>
            <a:off x="197485" y="2331720"/>
            <a:ext cx="2462530" cy="2539365"/>
            <a:chOff x="7679" y="5893"/>
            <a:chExt cx="3878" cy="3999"/>
          </a:xfrm>
        </p:grpSpPr>
        <p:sp>
          <p:nvSpPr>
            <p:cNvPr id="5" name=" 2050"/>
            <p:cNvSpPr/>
            <p:nvPr/>
          </p:nvSpPr>
          <p:spPr bwMode="auto">
            <a:xfrm flipH="1">
              <a:off x="7679" y="6072"/>
              <a:ext cx="214" cy="3820"/>
            </a:xfrm>
            <a:custGeom>
              <a:avLst/>
              <a:gdLst>
                <a:gd name="T0" fmla="*/ 2147483646 w 41"/>
                <a:gd name="T1" fmla="*/ 2147483646 h 281"/>
                <a:gd name="T2" fmla="*/ 2147483646 w 41"/>
                <a:gd name="T3" fmla="*/ 2147483646 h 281"/>
                <a:gd name="T4" fmla="*/ 0 w 41"/>
                <a:gd name="T5" fmla="*/ 0 h 281"/>
                <a:gd name="T6" fmla="*/ 2147483646 w 41"/>
                <a:gd name="T7" fmla="*/ 2147483646 h 281"/>
                <a:gd name="T8" fmla="*/ 2147483646 w 41"/>
                <a:gd name="T9" fmla="*/ 2147483646 h 281"/>
                <a:gd name="T10" fmla="*/ 2147483646 w 41"/>
                <a:gd name="T11" fmla="*/ 2147483646 h 281"/>
                <a:gd name="T12" fmla="*/ 2147483646 w 41"/>
                <a:gd name="T13" fmla="*/ 2147483646 h 281"/>
                <a:gd name="T14" fmla="*/ 2147483646 w 41"/>
                <a:gd name="T15" fmla="*/ 2147483646 h 281"/>
                <a:gd name="T16" fmla="*/ 2147483646 w 41"/>
                <a:gd name="T17" fmla="*/ 2147483646 h 281"/>
                <a:gd name="T18" fmla="*/ 2147483646 w 41"/>
                <a:gd name="T19" fmla="*/ 2147483646 h 281"/>
                <a:gd name="T20" fmla="*/ 2147483646 w 41"/>
                <a:gd name="T21" fmla="*/ 2147483646 h 281"/>
                <a:gd name="T22" fmla="*/ 2147483646 w 41"/>
                <a:gd name="T23" fmla="*/ 2147483646 h 281"/>
                <a:gd name="T24" fmla="*/ 2147483646 w 41"/>
                <a:gd name="T25" fmla="*/ 2147483646 h 281"/>
                <a:gd name="T26" fmla="*/ 0 w 41"/>
                <a:gd name="T27" fmla="*/ 2147483646 h 281"/>
                <a:gd name="T28" fmla="*/ 2147483646 w 41"/>
                <a:gd name="T29" fmla="*/ 2147483646 h 281"/>
                <a:gd name="T30" fmla="*/ 2147483646 w 41"/>
                <a:gd name="T31" fmla="*/ 2147483646 h 281"/>
                <a:gd name="T32" fmla="*/ 2147483646 w 41"/>
                <a:gd name="T33" fmla="*/ 2147483646 h 281"/>
                <a:gd name="T34" fmla="*/ 2147483646 w 41"/>
                <a:gd name="T35" fmla="*/ 2147483646 h 281"/>
                <a:gd name="T36" fmla="*/ 2147483646 w 41"/>
                <a:gd name="T37" fmla="*/ 2147483646 h 281"/>
                <a:gd name="T38" fmla="*/ 2147483646 w 41"/>
                <a:gd name="T39" fmla="*/ 2147483646 h 281"/>
                <a:gd name="T40" fmla="*/ 2147483646 w 41"/>
                <a:gd name="T41" fmla="*/ 2147483646 h 281"/>
                <a:gd name="T42" fmla="*/ 2147483646 w 41"/>
                <a:gd name="T43" fmla="*/ 2147483646 h 28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41" h="281">
                  <a:moveTo>
                    <a:pt x="15" y="41"/>
                  </a:moveTo>
                  <a:cubicBezTo>
                    <a:pt x="15" y="29"/>
                    <a:pt x="13" y="19"/>
                    <a:pt x="11" y="13"/>
                  </a:cubicBezTo>
                  <a:cubicBezTo>
                    <a:pt x="9" y="7"/>
                    <a:pt x="5" y="2"/>
                    <a:pt x="0" y="0"/>
                  </a:cubicBezTo>
                  <a:cubicBezTo>
                    <a:pt x="10" y="0"/>
                    <a:pt x="17" y="3"/>
                    <a:pt x="21" y="9"/>
                  </a:cubicBezTo>
                  <a:cubicBezTo>
                    <a:pt x="25" y="14"/>
                    <a:pt x="27" y="27"/>
                    <a:pt x="27" y="45"/>
                  </a:cubicBezTo>
                  <a:cubicBezTo>
                    <a:pt x="27" y="103"/>
                    <a:pt x="27" y="103"/>
                    <a:pt x="27" y="103"/>
                  </a:cubicBezTo>
                  <a:cubicBezTo>
                    <a:pt x="27" y="114"/>
                    <a:pt x="28" y="122"/>
                    <a:pt x="30" y="128"/>
                  </a:cubicBezTo>
                  <a:cubicBezTo>
                    <a:pt x="32" y="134"/>
                    <a:pt x="35" y="138"/>
                    <a:pt x="41" y="141"/>
                  </a:cubicBezTo>
                  <a:cubicBezTo>
                    <a:pt x="35" y="143"/>
                    <a:pt x="31" y="147"/>
                    <a:pt x="30" y="153"/>
                  </a:cubicBezTo>
                  <a:cubicBezTo>
                    <a:pt x="28" y="158"/>
                    <a:pt x="27" y="167"/>
                    <a:pt x="27" y="179"/>
                  </a:cubicBezTo>
                  <a:cubicBezTo>
                    <a:pt x="27" y="232"/>
                    <a:pt x="27" y="232"/>
                    <a:pt x="27" y="232"/>
                  </a:cubicBezTo>
                  <a:cubicBezTo>
                    <a:pt x="27" y="245"/>
                    <a:pt x="26" y="255"/>
                    <a:pt x="25" y="262"/>
                  </a:cubicBezTo>
                  <a:cubicBezTo>
                    <a:pt x="23" y="269"/>
                    <a:pt x="20" y="274"/>
                    <a:pt x="16" y="277"/>
                  </a:cubicBezTo>
                  <a:cubicBezTo>
                    <a:pt x="12" y="279"/>
                    <a:pt x="7" y="281"/>
                    <a:pt x="0" y="281"/>
                  </a:cubicBezTo>
                  <a:cubicBezTo>
                    <a:pt x="5" y="279"/>
                    <a:pt x="9" y="274"/>
                    <a:pt x="11" y="268"/>
                  </a:cubicBezTo>
                  <a:cubicBezTo>
                    <a:pt x="13" y="261"/>
                    <a:pt x="15" y="252"/>
                    <a:pt x="15" y="240"/>
                  </a:cubicBezTo>
                  <a:cubicBezTo>
                    <a:pt x="15" y="186"/>
                    <a:pt x="15" y="186"/>
                    <a:pt x="15" y="186"/>
                  </a:cubicBezTo>
                  <a:cubicBezTo>
                    <a:pt x="15" y="172"/>
                    <a:pt x="15" y="162"/>
                    <a:pt x="17" y="155"/>
                  </a:cubicBezTo>
                  <a:cubicBezTo>
                    <a:pt x="19" y="148"/>
                    <a:pt x="23" y="144"/>
                    <a:pt x="29" y="141"/>
                  </a:cubicBezTo>
                  <a:cubicBezTo>
                    <a:pt x="23" y="138"/>
                    <a:pt x="19" y="133"/>
                    <a:pt x="17" y="127"/>
                  </a:cubicBezTo>
                  <a:cubicBezTo>
                    <a:pt x="15" y="121"/>
                    <a:pt x="15" y="111"/>
                    <a:pt x="15" y="98"/>
                  </a:cubicBezTo>
                  <a:lnTo>
                    <a:pt x="15" y="4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" name="文本框 9"/>
            <p:cNvSpPr txBox="1"/>
            <p:nvPr/>
          </p:nvSpPr>
          <p:spPr>
            <a:xfrm>
              <a:off x="7893" y="5893"/>
              <a:ext cx="2448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90204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l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1800" b="1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正式沟通</a:t>
              </a:r>
              <a:endParaRPr lang="zh-CN" altLang="en-US" sz="1800" b="1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9"/>
            <p:cNvSpPr txBox="1"/>
            <p:nvPr/>
          </p:nvSpPr>
          <p:spPr>
            <a:xfrm>
              <a:off x="7935" y="9312"/>
              <a:ext cx="3622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90204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l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18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非正式沟通</a:t>
              </a:r>
              <a:endParaRPr lang="en-US" altLang="zh-CN" sz="1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646555" y="4115435"/>
            <a:ext cx="746125" cy="1059815"/>
            <a:chOff x="8009" y="8086"/>
            <a:chExt cx="1175" cy="1669"/>
          </a:xfrm>
        </p:grpSpPr>
        <p:sp>
          <p:nvSpPr>
            <p:cNvPr id="14" name=" 2050"/>
            <p:cNvSpPr/>
            <p:nvPr/>
          </p:nvSpPr>
          <p:spPr bwMode="auto">
            <a:xfrm flipH="1">
              <a:off x="8009" y="8274"/>
              <a:ext cx="167" cy="1337"/>
            </a:xfrm>
            <a:custGeom>
              <a:avLst/>
              <a:gdLst>
                <a:gd name="T0" fmla="*/ 2147483646 w 41"/>
                <a:gd name="T1" fmla="*/ 2147483646 h 281"/>
                <a:gd name="T2" fmla="*/ 2147483646 w 41"/>
                <a:gd name="T3" fmla="*/ 2147483646 h 281"/>
                <a:gd name="T4" fmla="*/ 0 w 41"/>
                <a:gd name="T5" fmla="*/ 0 h 281"/>
                <a:gd name="T6" fmla="*/ 2147483646 w 41"/>
                <a:gd name="T7" fmla="*/ 2147483646 h 281"/>
                <a:gd name="T8" fmla="*/ 2147483646 w 41"/>
                <a:gd name="T9" fmla="*/ 2147483646 h 281"/>
                <a:gd name="T10" fmla="*/ 2147483646 w 41"/>
                <a:gd name="T11" fmla="*/ 2147483646 h 281"/>
                <a:gd name="T12" fmla="*/ 2147483646 w 41"/>
                <a:gd name="T13" fmla="*/ 2147483646 h 281"/>
                <a:gd name="T14" fmla="*/ 2147483646 w 41"/>
                <a:gd name="T15" fmla="*/ 2147483646 h 281"/>
                <a:gd name="T16" fmla="*/ 2147483646 w 41"/>
                <a:gd name="T17" fmla="*/ 2147483646 h 281"/>
                <a:gd name="T18" fmla="*/ 2147483646 w 41"/>
                <a:gd name="T19" fmla="*/ 2147483646 h 281"/>
                <a:gd name="T20" fmla="*/ 2147483646 w 41"/>
                <a:gd name="T21" fmla="*/ 2147483646 h 281"/>
                <a:gd name="T22" fmla="*/ 2147483646 w 41"/>
                <a:gd name="T23" fmla="*/ 2147483646 h 281"/>
                <a:gd name="T24" fmla="*/ 2147483646 w 41"/>
                <a:gd name="T25" fmla="*/ 2147483646 h 281"/>
                <a:gd name="T26" fmla="*/ 0 w 41"/>
                <a:gd name="T27" fmla="*/ 2147483646 h 281"/>
                <a:gd name="T28" fmla="*/ 2147483646 w 41"/>
                <a:gd name="T29" fmla="*/ 2147483646 h 281"/>
                <a:gd name="T30" fmla="*/ 2147483646 w 41"/>
                <a:gd name="T31" fmla="*/ 2147483646 h 281"/>
                <a:gd name="T32" fmla="*/ 2147483646 w 41"/>
                <a:gd name="T33" fmla="*/ 2147483646 h 281"/>
                <a:gd name="T34" fmla="*/ 2147483646 w 41"/>
                <a:gd name="T35" fmla="*/ 2147483646 h 281"/>
                <a:gd name="T36" fmla="*/ 2147483646 w 41"/>
                <a:gd name="T37" fmla="*/ 2147483646 h 281"/>
                <a:gd name="T38" fmla="*/ 2147483646 w 41"/>
                <a:gd name="T39" fmla="*/ 2147483646 h 281"/>
                <a:gd name="T40" fmla="*/ 2147483646 w 41"/>
                <a:gd name="T41" fmla="*/ 2147483646 h 281"/>
                <a:gd name="T42" fmla="*/ 2147483646 w 41"/>
                <a:gd name="T43" fmla="*/ 2147483646 h 28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41" h="281">
                  <a:moveTo>
                    <a:pt x="15" y="41"/>
                  </a:moveTo>
                  <a:cubicBezTo>
                    <a:pt x="15" y="29"/>
                    <a:pt x="13" y="19"/>
                    <a:pt x="11" y="13"/>
                  </a:cubicBezTo>
                  <a:cubicBezTo>
                    <a:pt x="9" y="7"/>
                    <a:pt x="5" y="2"/>
                    <a:pt x="0" y="0"/>
                  </a:cubicBezTo>
                  <a:cubicBezTo>
                    <a:pt x="10" y="0"/>
                    <a:pt x="17" y="3"/>
                    <a:pt x="21" y="9"/>
                  </a:cubicBezTo>
                  <a:cubicBezTo>
                    <a:pt x="25" y="14"/>
                    <a:pt x="27" y="27"/>
                    <a:pt x="27" y="45"/>
                  </a:cubicBezTo>
                  <a:cubicBezTo>
                    <a:pt x="27" y="103"/>
                    <a:pt x="27" y="103"/>
                    <a:pt x="27" y="103"/>
                  </a:cubicBezTo>
                  <a:cubicBezTo>
                    <a:pt x="27" y="114"/>
                    <a:pt x="28" y="122"/>
                    <a:pt x="30" y="128"/>
                  </a:cubicBezTo>
                  <a:cubicBezTo>
                    <a:pt x="32" y="134"/>
                    <a:pt x="35" y="138"/>
                    <a:pt x="41" y="141"/>
                  </a:cubicBezTo>
                  <a:cubicBezTo>
                    <a:pt x="35" y="143"/>
                    <a:pt x="31" y="147"/>
                    <a:pt x="30" y="153"/>
                  </a:cubicBezTo>
                  <a:cubicBezTo>
                    <a:pt x="28" y="158"/>
                    <a:pt x="27" y="167"/>
                    <a:pt x="27" y="179"/>
                  </a:cubicBezTo>
                  <a:cubicBezTo>
                    <a:pt x="27" y="232"/>
                    <a:pt x="27" y="232"/>
                    <a:pt x="27" y="232"/>
                  </a:cubicBezTo>
                  <a:cubicBezTo>
                    <a:pt x="27" y="245"/>
                    <a:pt x="26" y="255"/>
                    <a:pt x="25" y="262"/>
                  </a:cubicBezTo>
                  <a:cubicBezTo>
                    <a:pt x="23" y="269"/>
                    <a:pt x="20" y="274"/>
                    <a:pt x="16" y="277"/>
                  </a:cubicBezTo>
                  <a:cubicBezTo>
                    <a:pt x="12" y="279"/>
                    <a:pt x="7" y="281"/>
                    <a:pt x="0" y="281"/>
                  </a:cubicBezTo>
                  <a:cubicBezTo>
                    <a:pt x="5" y="279"/>
                    <a:pt x="9" y="274"/>
                    <a:pt x="11" y="268"/>
                  </a:cubicBezTo>
                  <a:cubicBezTo>
                    <a:pt x="13" y="261"/>
                    <a:pt x="15" y="252"/>
                    <a:pt x="15" y="240"/>
                  </a:cubicBezTo>
                  <a:cubicBezTo>
                    <a:pt x="15" y="186"/>
                    <a:pt x="15" y="186"/>
                    <a:pt x="15" y="186"/>
                  </a:cubicBezTo>
                  <a:cubicBezTo>
                    <a:pt x="15" y="172"/>
                    <a:pt x="15" y="162"/>
                    <a:pt x="17" y="155"/>
                  </a:cubicBezTo>
                  <a:cubicBezTo>
                    <a:pt x="19" y="148"/>
                    <a:pt x="23" y="144"/>
                    <a:pt x="29" y="141"/>
                  </a:cubicBezTo>
                  <a:cubicBezTo>
                    <a:pt x="23" y="138"/>
                    <a:pt x="19" y="133"/>
                    <a:pt x="17" y="127"/>
                  </a:cubicBezTo>
                  <a:cubicBezTo>
                    <a:pt x="15" y="121"/>
                    <a:pt x="15" y="111"/>
                    <a:pt x="15" y="98"/>
                  </a:cubicBezTo>
                  <a:lnTo>
                    <a:pt x="15" y="4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176" y="8086"/>
              <a:ext cx="100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marL="0" lvl="0" indent="0" algn="l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b="1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特点</a:t>
              </a:r>
              <a:endParaRPr lang="zh-CN" altLang="en-US" b="1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8176" y="9175"/>
              <a:ext cx="100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marL="0" lvl="0" indent="0" algn="l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类型</a:t>
              </a:r>
              <a:endParaRPr lang="zh-CN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511800" y="5175250"/>
            <a:ext cx="359092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饶舌型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随机型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单串型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集合型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978150" y="1641475"/>
            <a:ext cx="865886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0" indent="0" algn="l" fontAlgn="auto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rPr>
              <a:t>判断是哪种类型：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楷体-简" panose="02010600040101010101" charset="-122"/>
              <a:ea typeface="楷体-简" panose="02010600040101010101" charset="-122"/>
            </a:endParaRPr>
          </a:p>
          <a:p>
            <a:pPr marL="0" lvl="0" indent="0" algn="l" fontAlgn="auto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rPr>
              <a:t>（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rPr>
              <a:t>1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rPr>
              <a:t>）信息在非正式沟通中是依次进行传递的。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楷体-简" panose="02010600040101010101" charset="-122"/>
              <a:ea typeface="楷体-简" panose="02010600040101010101" charset="-122"/>
            </a:endParaRPr>
          </a:p>
          <a:p>
            <a:pPr marL="0" lvl="0" indent="0" algn="l" fontAlgn="auto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rPr>
              <a:t>（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rPr>
              <a:t>2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rPr>
              <a:t>）信息是由一个人通过闲谈等方式向其他人进行传播的。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楷体-简" panose="02010600040101010101" charset="-122"/>
              <a:ea typeface="楷体-简" panose="02010600040101010101" charset="-122"/>
            </a:endParaRPr>
          </a:p>
          <a:p>
            <a:pPr marL="0" lvl="0" indent="0" algn="l" fontAlgn="auto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rPr>
              <a:t>（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rPr>
              <a:t>3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rPr>
              <a:t>）信息发出者会有选择性的寻找一些传播对象作为信息传播的目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楷体-简" panose="02010600040101010101" charset="-122"/>
              <a:ea typeface="楷体-简" panose="02010600040101010101" charset="-122"/>
            </a:endParaRPr>
          </a:p>
          <a:p>
            <a:pPr marL="0" lvl="0" indent="0" algn="l" fontAlgn="auto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rPr>
              <a:t>        标，这些对象在获得信息的同时又将信息传递给自己亲近的人</a:t>
            </a:r>
            <a:r>
              <a:rPr lang="zh-CN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rPr>
              <a:t>。</a:t>
            </a:r>
            <a:endParaRPr lang="zh-CN" altLang="en-US" b="1">
              <a:solidFill>
                <a:schemeClr val="tx1">
                  <a:lumMod val="85000"/>
                  <a:lumOff val="15000"/>
                </a:schemeClr>
              </a:solidFill>
              <a:latin typeface="楷体-简" panose="02010600040101010101" charset="-122"/>
              <a:ea typeface="楷体-简" panose="02010600040101010101" charset="-122"/>
            </a:endParaRPr>
          </a:p>
          <a:p>
            <a:pPr marL="0" lvl="0" indent="0" algn="l" fontAlgn="auto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rPr>
              <a:t>（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rPr>
              <a:t>4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rPr>
              <a:t>）信息以随机的方式进行传播，每个人都是随机将这一信息传递给他人。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楷体-简" panose="02010600040101010101" charset="-122"/>
              <a:ea typeface="楷体-简" panose="020106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65200" y="356870"/>
            <a:ext cx="3032125" cy="5340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4.1.2 沟通</a:t>
            </a:r>
            <a:r>
              <a:rPr lang="zh-CN" altLang="en-US" sz="3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的分类</a:t>
            </a:r>
            <a:endParaRPr lang="zh-CN" altLang="en-US" sz="320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" name="文本框 23"/>
          <p:cNvSpPr txBox="1"/>
          <p:nvPr/>
        </p:nvSpPr>
        <p:spPr>
          <a:xfrm>
            <a:off x="105410" y="2226310"/>
            <a:ext cx="3154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【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选择、名词解释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】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★★★★</a:t>
            </a:r>
            <a:endParaRPr lang="zh-CN" altLang="en-US"/>
          </a:p>
        </p:txBody>
      </p:sp>
      <p:sp>
        <p:nvSpPr>
          <p:cNvPr id="7" name="标题 1"/>
          <p:cNvSpPr txBox="1"/>
          <p:nvPr/>
        </p:nvSpPr>
        <p:spPr>
          <a:xfrm>
            <a:off x="868045" y="219075"/>
            <a:ext cx="5805805" cy="664845"/>
          </a:xfrm>
          <a:prstGeom prst="rect">
            <a:avLst/>
          </a:prstGeom>
        </p:spPr>
        <p:txBody>
          <a:bodyPr vert="horz" wrap="square" lIns="91440" tIns="45720" rIns="91440" bIns="45720" anchor="b"/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3200" dirty="0" smtClean="0">
                <a:latin typeface="方正清刻本悦宋简体" panose="02000000000000000000" charset="-122"/>
                <a:ea typeface="方正清刻本悦宋简体" panose="02000000000000000000" charset="-122"/>
              </a:rPr>
              <a:t>5.2.2 </a:t>
            </a:r>
            <a:r>
              <a:rPr lang="zh-CN" altLang="en-US" sz="3200" dirty="0" smtClean="0">
                <a:latin typeface="方正清刻本悦宋简体" panose="02000000000000000000" charset="-122"/>
                <a:ea typeface="方正清刻本悦宋简体" panose="02000000000000000000" charset="-122"/>
              </a:rPr>
              <a:t>团队建设的心理机制</a:t>
            </a:r>
            <a:endParaRPr lang="zh-CN" altLang="en-US" sz="3200" dirty="0" smtClean="0">
              <a:latin typeface="方正清刻本悦宋简体" panose="02000000000000000000" charset="-122"/>
              <a:ea typeface="方正清刻本悦宋简体" panose="02000000000000000000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36330" y="151765"/>
            <a:ext cx="3464560" cy="10191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784600" y="2451735"/>
            <a:ext cx="7219950" cy="2399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000">
                <a:latin typeface="楷体-简" panose="02010600040101010101" charset="-122"/>
                <a:ea typeface="楷体-简" panose="02010600040101010101" charset="-122"/>
              </a:rPr>
              <a:t>是指群体成员之间心理上的</a:t>
            </a:r>
            <a:r>
              <a:rPr lang="zh-CN" altLang="en-US" sz="2000" b="1" u="sng">
                <a:solidFill>
                  <a:srgbClr val="FF0000"/>
                </a:solidFill>
                <a:latin typeface="楷体-简" panose="02010600040101010101" charset="-122"/>
                <a:ea typeface="楷体-简" panose="02010600040101010101" charset="-122"/>
              </a:rPr>
              <a:t>相互理解</a:t>
            </a:r>
            <a:r>
              <a:rPr lang="zh-CN" altLang="en-US" sz="2000">
                <a:latin typeface="楷体-简" panose="02010600040101010101" charset="-122"/>
                <a:ea typeface="楷体-简" panose="02010600040101010101" charset="-122"/>
              </a:rPr>
              <a:t>、</a:t>
            </a:r>
            <a:r>
              <a:rPr lang="zh-CN" altLang="en-US" sz="2000" b="1" u="sng">
                <a:solidFill>
                  <a:srgbClr val="FF0000"/>
                </a:solidFill>
                <a:latin typeface="楷体-简" panose="02010600040101010101" charset="-122"/>
                <a:ea typeface="楷体-简" panose="02010600040101010101" charset="-122"/>
              </a:rPr>
              <a:t>容纳和协调</a:t>
            </a:r>
            <a:r>
              <a:rPr lang="zh-CN" altLang="en-US" sz="2000">
                <a:latin typeface="楷体-简" panose="02010600040101010101" charset="-122"/>
                <a:ea typeface="楷体-简" panose="02010600040101010101" charset="-122"/>
              </a:rPr>
              <a:t>，一个人或者若十人的行为会引起群体的</a:t>
            </a:r>
            <a:r>
              <a:rPr lang="zh-CN" altLang="en-US" sz="2000" b="1">
                <a:solidFill>
                  <a:srgbClr val="FF0000"/>
                </a:solidFill>
                <a:latin typeface="楷体-简" panose="02010600040101010101" charset="-122"/>
                <a:ea typeface="楷体-简" panose="02010600040101010101" charset="-122"/>
              </a:rPr>
              <a:t>肯定性反应</a:t>
            </a:r>
            <a:r>
              <a:rPr lang="zh-CN" altLang="en-US" sz="2000">
                <a:latin typeface="楷体-简" panose="02010600040101010101" charset="-122"/>
                <a:ea typeface="楷体-简" panose="02010600040101010101" charset="-122"/>
              </a:rPr>
              <a:t>。</a:t>
            </a:r>
            <a:endParaRPr lang="zh-CN" altLang="en-US" sz="2000">
              <a:latin typeface="楷体-简" panose="02010600040101010101" charset="-122"/>
              <a:ea typeface="楷体-简" panose="02010600040101010101" charset="-122"/>
            </a:endParaRPr>
          </a:p>
          <a:p>
            <a:pPr>
              <a:lnSpc>
                <a:spcPct val="150000"/>
              </a:lnSpc>
            </a:pPr>
            <a:endParaRPr lang="zh-CN" altLang="en-US" sz="2000">
              <a:latin typeface="楷体-简" panose="02010600040101010101" charset="-122"/>
              <a:ea typeface="楷体-简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楷体-简" panose="02010600040101010101" charset="-122"/>
                <a:ea typeface="楷体-简" panose="02010600040101010101" charset="-122"/>
              </a:rPr>
              <a:t>人们</a:t>
            </a:r>
            <a:r>
              <a:rPr lang="zh-CN" altLang="en-US" sz="2000" b="1" u="sng">
                <a:solidFill>
                  <a:srgbClr val="FF0000"/>
                </a:solidFill>
                <a:latin typeface="楷体-简" panose="02010600040101010101" charset="-122"/>
                <a:ea typeface="楷体-简" panose="02010600040101010101" charset="-122"/>
              </a:rPr>
              <a:t>观点和信念的一致性</a:t>
            </a:r>
            <a:r>
              <a:rPr lang="zh-CN" altLang="en-US" sz="2000">
                <a:latin typeface="楷体-简" panose="02010600040101010101" charset="-122"/>
                <a:ea typeface="楷体-简" panose="02010600040101010101" charset="-122"/>
              </a:rPr>
              <a:t>是心理相容产生的</a:t>
            </a:r>
            <a:r>
              <a:rPr lang="zh-CN" altLang="en-US" sz="2000" b="1" u="sng">
                <a:solidFill>
                  <a:srgbClr val="FF0000"/>
                </a:solidFill>
                <a:latin typeface="楷体-简" panose="02010600040101010101" charset="-122"/>
                <a:ea typeface="楷体-简" panose="02010600040101010101" charset="-122"/>
              </a:rPr>
              <a:t>最主要原因</a:t>
            </a:r>
            <a:r>
              <a:rPr lang="zh-CN" altLang="en-US" sz="2000">
                <a:latin typeface="楷体-简" panose="02010600040101010101" charset="-122"/>
                <a:ea typeface="楷体-简" panose="02010600040101010101" charset="-122"/>
              </a:rPr>
              <a:t>。</a:t>
            </a:r>
            <a:endParaRPr lang="zh-CN" altLang="en-US" sz="2000">
              <a:latin typeface="楷体-简" panose="02010600040101010101" charset="-122"/>
              <a:ea typeface="楷体-简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楷体-简" panose="02010600040101010101" charset="-122"/>
                <a:ea typeface="楷体-简" panose="02010600040101010101" charset="-122"/>
              </a:rPr>
              <a:t>群体内成员相互间</a:t>
            </a:r>
            <a:r>
              <a:rPr lang="zh-CN" altLang="en-US" sz="2000" b="1" u="sng">
                <a:solidFill>
                  <a:srgbClr val="FF0000"/>
                </a:solidFill>
                <a:latin typeface="楷体-简" panose="02010600040101010101" charset="-122"/>
                <a:ea typeface="楷体-简" panose="02010600040101010101" charset="-122"/>
              </a:rPr>
              <a:t>物质利益分配的合理性</a:t>
            </a:r>
            <a:r>
              <a:rPr lang="zh-CN" altLang="en-US" sz="2000">
                <a:latin typeface="楷体-简" panose="02010600040101010101" charset="-122"/>
                <a:ea typeface="楷体-简" panose="02010600040101010101" charset="-122"/>
              </a:rPr>
              <a:t>是心理相容的</a:t>
            </a:r>
            <a:r>
              <a:rPr lang="zh-CN" altLang="en-US" sz="2000" b="1" u="sng">
                <a:solidFill>
                  <a:srgbClr val="FF0000"/>
                </a:solidFill>
                <a:latin typeface="楷体-简" panose="02010600040101010101" charset="-122"/>
                <a:ea typeface="楷体-简" panose="02010600040101010101" charset="-122"/>
              </a:rPr>
              <a:t>根源</a:t>
            </a:r>
            <a:r>
              <a:rPr lang="zh-CN" altLang="en-US" sz="2000">
                <a:latin typeface="楷体-简" panose="02010600040101010101" charset="-122"/>
                <a:ea typeface="楷体-简" panose="02010600040101010101" charset="-122"/>
              </a:rPr>
              <a:t>。</a:t>
            </a:r>
            <a:endParaRPr lang="zh-CN" altLang="en-US" sz="2000">
              <a:latin typeface="楷体-简" panose="02010600040101010101" charset="-122"/>
              <a:ea typeface="楷体-简" panose="0201060004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" y="2594610"/>
            <a:ext cx="3253105" cy="241617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-28575" y="-20955"/>
            <a:ext cx="343916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/>
            <a:r>
              <a:rPr lang="zh-CN" altLang="en-US" sz="1000">
                <a:solidFill>
                  <a:schemeClr val="bg1">
                    <a:lumMod val="9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sym typeface="+mn-ea"/>
              </a:rPr>
              <a:t>5.2.2二、团队建设的心理机制</a:t>
            </a:r>
            <a:endParaRPr lang="zh-CN" altLang="en-US" sz="1000">
              <a:solidFill>
                <a:schemeClr val="bg1">
                  <a:lumMod val="95000"/>
                </a:schemeClr>
              </a:solidFill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" name="文本框 23"/>
          <p:cNvSpPr txBox="1"/>
          <p:nvPr/>
        </p:nvSpPr>
        <p:spPr>
          <a:xfrm>
            <a:off x="175895" y="1906270"/>
            <a:ext cx="3154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【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选择、名词解释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】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★★★★</a:t>
            </a:r>
            <a:endParaRPr lang="zh-CN" altLang="en-US"/>
          </a:p>
        </p:txBody>
      </p:sp>
      <p:sp>
        <p:nvSpPr>
          <p:cNvPr id="7" name="标题 1"/>
          <p:cNvSpPr/>
          <p:nvPr/>
        </p:nvSpPr>
        <p:spPr bwMode="auto">
          <a:xfrm>
            <a:off x="868045" y="219075"/>
            <a:ext cx="5805805" cy="664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rtlCol="0" anchor="t">
            <a:no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lvl="0" algn="l">
              <a:buClrTx/>
              <a:buSzTx/>
              <a:buFontTx/>
              <a:defRPr/>
            </a:pPr>
            <a:r>
              <a:rPr lang="en-US" altLang="zh-CN" sz="3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cs typeface="+mn-cs"/>
                <a:sym typeface="+mn-ea"/>
              </a:rPr>
              <a:t>5.2.2 团队建设的心理机制</a:t>
            </a:r>
            <a:endParaRPr lang="en-US" altLang="zh-CN" sz="320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方正清刻本悦宋简体" panose="02000000000000000000" charset="-122"/>
              <a:ea typeface="方正清刻本悦宋简体" panose="02000000000000000000" charset="-122"/>
              <a:cs typeface="+mn-cs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36330" y="151765"/>
            <a:ext cx="3464560" cy="10191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549015" y="3892550"/>
            <a:ext cx="721995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000">
                <a:latin typeface="楷体-简" panose="02010600040101010101" charset="-122"/>
                <a:ea typeface="楷体-简" panose="02010600040101010101" charset="-122"/>
              </a:rPr>
              <a:t>工作积极，员工</a:t>
            </a:r>
            <a:r>
              <a:rPr lang="zh-CN" altLang="en-US" sz="2000" b="1" u="sng">
                <a:solidFill>
                  <a:srgbClr val="FF0000"/>
                </a:solidFill>
                <a:latin typeface="楷体-简" panose="02010600040101010101" charset="-122"/>
                <a:ea typeface="楷体-简" panose="02010600040101010101" charset="-122"/>
              </a:rPr>
              <a:t>对管理者提</a:t>
            </a:r>
            <a:r>
              <a:rPr lang="zh-CN" altLang="en-US" sz="2000">
                <a:latin typeface="楷体-简" panose="02010600040101010101" charset="-122"/>
                <a:ea typeface="楷体-简" panose="02010600040101010101" charset="-122"/>
              </a:rPr>
              <a:t>出</a:t>
            </a:r>
            <a:r>
              <a:rPr lang="zh-CN" altLang="en-US" sz="2000" b="1" u="sng">
                <a:solidFill>
                  <a:srgbClr val="FF0000"/>
                </a:solidFill>
                <a:latin typeface="楷体-简" panose="02010600040101010101" charset="-122"/>
                <a:ea typeface="楷体-简" panose="02010600040101010101" charset="-122"/>
              </a:rPr>
              <a:t>意见</a:t>
            </a:r>
            <a:r>
              <a:rPr lang="zh-CN" altLang="en-US" sz="2000">
                <a:latin typeface="楷体-简" panose="02010600040101010101" charset="-122"/>
                <a:ea typeface="楷体-简" panose="02010600040101010101" charset="-122"/>
              </a:rPr>
              <a:t>。</a:t>
            </a:r>
            <a:endParaRPr lang="zh-CN" altLang="en-US" sz="2000">
              <a:latin typeface="楷体-简" panose="02010600040101010101" charset="-122"/>
              <a:ea typeface="楷体-简" panose="0201060004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" y="2394585"/>
            <a:ext cx="3495675" cy="25146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-28575" y="-20955"/>
            <a:ext cx="343916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/>
            <a:r>
              <a:rPr lang="zh-CN" altLang="en-US" sz="1000">
                <a:solidFill>
                  <a:schemeClr val="bg1">
                    <a:lumMod val="9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sym typeface="+mn-ea"/>
              </a:rPr>
              <a:t>5.2.2二、团队建设的心理机制</a:t>
            </a:r>
            <a:endParaRPr lang="zh-CN" altLang="en-US" sz="1000">
              <a:solidFill>
                <a:schemeClr val="bg1">
                  <a:lumMod val="95000"/>
                </a:schemeClr>
              </a:solidFill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9"/>
          <p:cNvSpPr txBox="1"/>
          <p:nvPr/>
        </p:nvSpPr>
        <p:spPr>
          <a:xfrm>
            <a:off x="8183880" y="5604510"/>
            <a:ext cx="128016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情绪认同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9"/>
          <p:cNvSpPr txBox="1"/>
          <p:nvPr/>
        </p:nvSpPr>
        <p:spPr>
          <a:xfrm>
            <a:off x="6294120" y="5604510"/>
            <a:ext cx="128079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共生效应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9"/>
          <p:cNvSpPr txBox="1"/>
          <p:nvPr/>
        </p:nvSpPr>
        <p:spPr>
          <a:xfrm>
            <a:off x="4678680" y="5604510"/>
            <a:ext cx="14001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心理相容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9"/>
          <p:cNvSpPr txBox="1"/>
          <p:nvPr/>
        </p:nvSpPr>
        <p:spPr>
          <a:xfrm>
            <a:off x="2544445" y="5604510"/>
            <a:ext cx="140144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参与心理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9"/>
          <p:cNvSpPr txBox="1"/>
          <p:nvPr/>
        </p:nvSpPr>
        <p:spPr>
          <a:xfrm>
            <a:off x="868045" y="1784350"/>
            <a:ext cx="1005776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en-US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群体与群体任何成员具有</a:t>
            </a:r>
            <a:r>
              <a:rPr lang="en-US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共同感受</a:t>
            </a:r>
            <a:r>
              <a:rPr lang="en-US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的能力。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体验他人的心情如同体验自己的心情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9"/>
          <p:cNvSpPr txBox="1"/>
          <p:nvPr/>
        </p:nvSpPr>
        <p:spPr>
          <a:xfrm>
            <a:off x="868045" y="2536190"/>
            <a:ext cx="1005776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）个体与个体，或个体与群体间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相互依存、相互激励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的社会心理现象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9"/>
          <p:cNvSpPr txBox="1"/>
          <p:nvPr/>
        </p:nvSpPr>
        <p:spPr>
          <a:xfrm>
            <a:off x="868045" y="3229610"/>
            <a:ext cx="1005776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）指群体成员之间心理上的相互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理解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容纳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协调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4" name="文本框 9"/>
          <p:cNvSpPr txBox="1"/>
          <p:nvPr/>
        </p:nvSpPr>
        <p:spPr>
          <a:xfrm>
            <a:off x="868045" y="3933190"/>
            <a:ext cx="731583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）工作积极，员工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对管理者提出意见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标题 1"/>
          <p:cNvSpPr/>
          <p:nvPr/>
        </p:nvSpPr>
        <p:spPr bwMode="auto">
          <a:xfrm>
            <a:off x="868045" y="219075"/>
            <a:ext cx="5805805" cy="664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rtlCol="0" anchor="t">
            <a:no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lvl="0" algn="l">
              <a:buClrTx/>
              <a:buSzTx/>
              <a:buFontTx/>
              <a:defRPr/>
            </a:pPr>
            <a:r>
              <a:rPr lang="en-US" altLang="zh-CN" sz="3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cs typeface="+mn-cs"/>
                <a:sym typeface="+mn-ea"/>
              </a:rPr>
              <a:t>5.2.2 团队建设的心理机制</a:t>
            </a:r>
            <a:endParaRPr lang="en-US" altLang="zh-CN" sz="320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方正清刻本悦宋简体" panose="02000000000000000000" charset="-122"/>
              <a:ea typeface="方正清刻本悦宋简体" panose="02000000000000000000" charset="-122"/>
              <a:cs typeface="+mn-cs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-28575" y="-20955"/>
            <a:ext cx="343916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/>
            <a:r>
              <a:rPr lang="zh-CN" altLang="en-US" sz="1000">
                <a:solidFill>
                  <a:schemeClr val="bg1">
                    <a:lumMod val="9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sym typeface="+mn-ea"/>
              </a:rPr>
              <a:t>5.2.2二、团队建设的心理机制</a:t>
            </a:r>
            <a:endParaRPr lang="zh-CN" altLang="en-US" sz="1000">
              <a:solidFill>
                <a:schemeClr val="bg1">
                  <a:lumMod val="95000"/>
                </a:schemeClr>
              </a:solidFill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9"/>
          <p:cNvSpPr txBox="1"/>
          <p:nvPr/>
        </p:nvSpPr>
        <p:spPr>
          <a:xfrm>
            <a:off x="8183880" y="5604510"/>
            <a:ext cx="166052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d.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情绪认同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9"/>
          <p:cNvSpPr txBox="1"/>
          <p:nvPr/>
        </p:nvSpPr>
        <p:spPr>
          <a:xfrm>
            <a:off x="6294120" y="5604510"/>
            <a:ext cx="150876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共生效应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9"/>
          <p:cNvSpPr txBox="1"/>
          <p:nvPr/>
        </p:nvSpPr>
        <p:spPr>
          <a:xfrm>
            <a:off x="4678680" y="5604510"/>
            <a:ext cx="161544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心理相容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9"/>
          <p:cNvSpPr txBox="1"/>
          <p:nvPr/>
        </p:nvSpPr>
        <p:spPr>
          <a:xfrm>
            <a:off x="2544445" y="5604510"/>
            <a:ext cx="140144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参与心理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9"/>
          <p:cNvSpPr txBox="1"/>
          <p:nvPr/>
        </p:nvSpPr>
        <p:spPr>
          <a:xfrm>
            <a:off x="868045" y="1784350"/>
            <a:ext cx="1085024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en-US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群体与群体任何成员具有</a:t>
            </a:r>
            <a:r>
              <a:rPr lang="en-US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共同感受</a:t>
            </a:r>
            <a:r>
              <a:rPr lang="en-US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的能力。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体验他人的心情如同体验自己的心情   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9"/>
          <p:cNvSpPr txBox="1"/>
          <p:nvPr/>
        </p:nvSpPr>
        <p:spPr>
          <a:xfrm>
            <a:off x="868045" y="2536190"/>
            <a:ext cx="1005776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）个体与个体，或个体与群体间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相互依存、相互激励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的社会心理现象  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9"/>
          <p:cNvSpPr txBox="1"/>
          <p:nvPr/>
        </p:nvSpPr>
        <p:spPr>
          <a:xfrm>
            <a:off x="868045" y="3229610"/>
            <a:ext cx="1005776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）指群体成员之间心理上的相互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理解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容纳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协调      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4" name="文本框 9"/>
          <p:cNvSpPr txBox="1"/>
          <p:nvPr/>
        </p:nvSpPr>
        <p:spPr>
          <a:xfrm>
            <a:off x="868045" y="3933190"/>
            <a:ext cx="731583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）工作积极，员工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对管理者提出意见        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标题 1"/>
          <p:cNvSpPr/>
          <p:nvPr/>
        </p:nvSpPr>
        <p:spPr bwMode="auto">
          <a:xfrm>
            <a:off x="868045" y="219075"/>
            <a:ext cx="5805805" cy="664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rtlCol="0" anchor="t">
            <a:no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lvl="0" algn="l">
              <a:buClrTx/>
              <a:buSzTx/>
              <a:buFontTx/>
              <a:defRPr/>
            </a:pPr>
            <a:r>
              <a:rPr lang="en-US" altLang="zh-CN" sz="3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cs typeface="+mn-cs"/>
                <a:sym typeface="+mn-ea"/>
              </a:rPr>
              <a:t>5.2.2 团队建设的心理机制</a:t>
            </a:r>
            <a:endParaRPr lang="en-US" altLang="zh-CN" sz="320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方正清刻本悦宋简体" panose="02000000000000000000" charset="-122"/>
              <a:ea typeface="方正清刻本悦宋简体" panose="02000000000000000000" charset="-122"/>
              <a:cs typeface="+mn-cs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-28575" y="-20955"/>
            <a:ext cx="343916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/>
            <a:r>
              <a:rPr lang="zh-CN" altLang="en-US" sz="1000">
                <a:solidFill>
                  <a:schemeClr val="bg1">
                    <a:lumMod val="9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sym typeface="+mn-ea"/>
              </a:rPr>
              <a:t>5.2.2二、团队建设的心理机制</a:t>
            </a:r>
            <a:endParaRPr lang="zh-CN" altLang="en-US" sz="1000">
              <a:solidFill>
                <a:schemeClr val="bg1">
                  <a:lumMod val="95000"/>
                </a:schemeClr>
              </a:solidFill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892175" y="1231900"/>
            <a:ext cx="10515600" cy="5343525"/>
          </a:xfrm>
        </p:spPr>
        <p:txBody>
          <a:bodyPr/>
          <a:p>
            <a:r>
              <a:rPr lang="zh-CN" altLang="en-US" sz="2400"/>
              <a:t>个体与个体，或个体与群体间相互依存、相互激励的社会心理现象是（ ）</a:t>
            </a:r>
            <a:endParaRPr lang="zh-CN" altLang="en-US" sz="2400"/>
          </a:p>
          <a:p>
            <a:r>
              <a:rPr lang="zh-CN" altLang="en-US" sz="2400"/>
              <a:t>A:情绪认同 </a:t>
            </a:r>
            <a:endParaRPr lang="zh-CN" altLang="en-US" sz="2400"/>
          </a:p>
          <a:p>
            <a:r>
              <a:rPr lang="zh-CN" altLang="en-US" sz="2400"/>
              <a:t>B:心理相容</a:t>
            </a:r>
            <a:endParaRPr lang="zh-CN" altLang="en-US" sz="2400"/>
          </a:p>
          <a:p>
            <a:r>
              <a:rPr lang="zh-CN" altLang="en-US" sz="2400"/>
              <a:t>C:共生效应 </a:t>
            </a:r>
            <a:endParaRPr lang="zh-CN" altLang="en-US" sz="2400"/>
          </a:p>
          <a:p>
            <a:r>
              <a:rPr lang="zh-CN" altLang="en-US" sz="2400"/>
              <a:t>D:文化维系</a:t>
            </a:r>
            <a:endParaRPr lang="zh-CN" altLang="en-US" sz="2400"/>
          </a:p>
          <a:p>
            <a:endParaRPr lang="zh-CN" altLang="en-US" sz="24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 bwMode="auto">
          <a:xfrm>
            <a:off x="892175" y="377825"/>
            <a:ext cx="10972800" cy="854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 anchor="t">
            <a:no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lvl="0" algn="l" defTabSz="914400">
              <a:buClrTx/>
              <a:buSzTx/>
              <a:buFontTx/>
              <a:defRPr/>
            </a:pPr>
            <a:r>
              <a:rPr lang="en-US" altLang="zh-CN" sz="3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cs typeface="+mn-cs"/>
                <a:sym typeface="+mn-ea"/>
              </a:rPr>
              <a:t>真题再现</a:t>
            </a:r>
            <a:endParaRPr lang="en-US" altLang="zh-CN" sz="320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方正清刻本悦宋简体" panose="02000000000000000000" charset="-122"/>
              <a:ea typeface="方正清刻本悦宋简体" panose="02000000000000000000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892175" y="1231900"/>
            <a:ext cx="10515600" cy="5343525"/>
          </a:xfrm>
        </p:spPr>
        <p:txBody>
          <a:bodyPr/>
          <a:p>
            <a:r>
              <a:rPr lang="zh-CN" altLang="en-US" sz="2400"/>
              <a:t>个体与个体，或个体与群体间相互依存、相互激励的社会心理现象是（ ）</a:t>
            </a:r>
            <a:endParaRPr lang="zh-CN" altLang="en-US" sz="2400"/>
          </a:p>
          <a:p>
            <a:r>
              <a:rPr lang="zh-CN" altLang="en-US" sz="2400"/>
              <a:t>A:情绪认同 </a:t>
            </a:r>
            <a:endParaRPr lang="zh-CN" altLang="en-US" sz="2400"/>
          </a:p>
          <a:p>
            <a:r>
              <a:rPr lang="zh-CN" altLang="en-US" sz="2400"/>
              <a:t>B:心理相容</a:t>
            </a:r>
            <a:endParaRPr lang="zh-CN" altLang="en-US" sz="2400"/>
          </a:p>
          <a:p>
            <a:r>
              <a:rPr lang="zh-CN" altLang="en-US" sz="2400"/>
              <a:t>C:共生效应 </a:t>
            </a:r>
            <a:endParaRPr lang="zh-CN" altLang="en-US" sz="2400"/>
          </a:p>
          <a:p>
            <a:r>
              <a:rPr lang="zh-CN" altLang="en-US" sz="2400"/>
              <a:t>D:文化维系</a:t>
            </a:r>
            <a:endParaRPr lang="zh-CN" altLang="en-US" sz="2400"/>
          </a:p>
          <a:p>
            <a:r>
              <a:rPr lang="zh-CN" altLang="en-US" sz="2400"/>
              <a:t>答案：C</a:t>
            </a:r>
            <a:endParaRPr lang="zh-CN" altLang="en-US" sz="2400"/>
          </a:p>
          <a:p>
            <a:r>
              <a:rPr lang="zh-CN" altLang="en-US" sz="2400"/>
              <a:t>解析：共生效应是一种社会心理效应，指个体与个体或个体与群体间相互依存、相互激励的社会心理现象。</a:t>
            </a:r>
            <a:endParaRPr lang="zh-CN" altLang="en-US" sz="24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 bwMode="auto">
          <a:xfrm>
            <a:off x="892175" y="377825"/>
            <a:ext cx="10972800" cy="854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 anchor="t">
            <a:no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lvl="0" algn="l" defTabSz="914400">
              <a:buClrTx/>
              <a:buSzTx/>
              <a:buFontTx/>
              <a:defRPr/>
            </a:pPr>
            <a:r>
              <a:rPr lang="en-US" altLang="zh-CN" sz="3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cs typeface="+mn-cs"/>
                <a:sym typeface="+mn-ea"/>
              </a:rPr>
              <a:t>真题再现</a:t>
            </a:r>
            <a:endParaRPr lang="en-US" altLang="zh-CN" sz="320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方正清刻本悦宋简体" panose="02000000000000000000" charset="-122"/>
              <a:ea typeface="方正清刻本悦宋简体" panose="02000000000000000000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" name="文本框 23"/>
          <p:cNvSpPr txBox="1"/>
          <p:nvPr/>
        </p:nvSpPr>
        <p:spPr>
          <a:xfrm>
            <a:off x="5306060" y="1170940"/>
            <a:ext cx="3154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【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选择、名词解释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】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★★★★</a:t>
            </a:r>
            <a:endParaRPr lang="zh-CN" altLang="en-US"/>
          </a:p>
        </p:txBody>
      </p:sp>
      <p:sp>
        <p:nvSpPr>
          <p:cNvPr id="7" name="标题 1"/>
          <p:cNvSpPr/>
          <p:nvPr/>
        </p:nvSpPr>
        <p:spPr bwMode="auto">
          <a:xfrm>
            <a:off x="868045" y="219075"/>
            <a:ext cx="5805805" cy="664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rtlCol="0" anchor="t">
            <a:no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lvl="0" algn="l">
              <a:buClrTx/>
              <a:buSzTx/>
              <a:buFontTx/>
              <a:defRPr/>
            </a:pPr>
            <a:r>
              <a:rPr lang="en-US" altLang="zh-CN" sz="3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cs typeface="+mn-cs"/>
                <a:sym typeface="+mn-ea"/>
              </a:rPr>
              <a:t>5.2.2 团队建设的心理机制</a:t>
            </a:r>
            <a:endParaRPr lang="en-US" altLang="zh-CN" sz="320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方正清刻本悦宋简体" panose="02000000000000000000" charset="-122"/>
              <a:ea typeface="方正清刻本悦宋简体" panose="02000000000000000000" charset="-122"/>
              <a:cs typeface="+mn-cs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36330" y="151765"/>
            <a:ext cx="3464560" cy="10191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995170" y="2490470"/>
            <a:ext cx="746569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400">
                <a:latin typeface="楷体-简" panose="02010600040101010101" charset="-122"/>
                <a:ea typeface="楷体-简" panose="02010600040101010101" charset="-122"/>
              </a:rPr>
              <a:t>综上所述，团队建立和工作的心理机制：</a:t>
            </a:r>
            <a:endParaRPr lang="zh-CN" altLang="en-US" sz="2400">
              <a:latin typeface="楷体-简" panose="02010600040101010101" charset="-122"/>
              <a:ea typeface="楷体-简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u="sng">
                <a:solidFill>
                  <a:srgbClr val="FF0000"/>
                </a:solidFill>
                <a:latin typeface="楷体-简" panose="02010600040101010101" charset="-122"/>
                <a:ea typeface="楷体-简" panose="02010600040101010101" charset="-122"/>
              </a:rPr>
              <a:t>首先</a:t>
            </a:r>
            <a:r>
              <a:rPr lang="zh-CN" altLang="en-US" sz="2400">
                <a:latin typeface="楷体-简" panose="02010600040101010101" charset="-122"/>
                <a:ea typeface="楷体-简" panose="02010600040101010101" charset="-122"/>
              </a:rPr>
              <a:t>是使成员“</a:t>
            </a:r>
            <a:r>
              <a:rPr lang="zh-CN" altLang="en-US" sz="2400" b="1" u="sng">
                <a:solidFill>
                  <a:srgbClr val="FF0000"/>
                </a:solidFill>
                <a:latin typeface="楷体-简" panose="02010600040101010101" charset="-122"/>
                <a:ea typeface="楷体-简" panose="02010600040101010101" charset="-122"/>
              </a:rPr>
              <a:t>属于</a:t>
            </a:r>
            <a:r>
              <a:rPr lang="zh-CN" altLang="en-US" sz="2400">
                <a:latin typeface="楷体-简" panose="02010600040101010101" charset="-122"/>
                <a:ea typeface="楷体-简" panose="02010600040101010101" charset="-122"/>
              </a:rPr>
              <a:t>”这个团队，</a:t>
            </a:r>
            <a:endParaRPr lang="zh-CN" altLang="en-US" sz="2400">
              <a:latin typeface="楷体-简" panose="02010600040101010101" charset="-122"/>
              <a:ea typeface="楷体-简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u="sng">
                <a:solidFill>
                  <a:srgbClr val="FF0000"/>
                </a:solidFill>
                <a:latin typeface="楷体-简" panose="02010600040101010101" charset="-122"/>
                <a:ea typeface="楷体-简" panose="02010600040101010101" charset="-122"/>
              </a:rPr>
              <a:t>其次</a:t>
            </a:r>
            <a:r>
              <a:rPr lang="zh-CN" altLang="en-US" sz="2400">
                <a:latin typeface="楷体-简" panose="02010600040101010101" charset="-122"/>
                <a:ea typeface="楷体-简" panose="02010600040101010101" charset="-122"/>
              </a:rPr>
              <a:t>是使成员“</a:t>
            </a:r>
            <a:r>
              <a:rPr lang="zh-CN" altLang="en-US" sz="2400" b="1" u="sng">
                <a:solidFill>
                  <a:srgbClr val="FF0000"/>
                </a:solidFill>
                <a:latin typeface="楷体-简" panose="02010600040101010101" charset="-122"/>
                <a:ea typeface="楷体-简" panose="02010600040101010101" charset="-122"/>
              </a:rPr>
              <a:t>分享</a:t>
            </a:r>
            <a:r>
              <a:rPr lang="zh-CN" altLang="en-US" sz="2400">
                <a:latin typeface="楷体-简" panose="02010600040101010101" charset="-122"/>
                <a:ea typeface="楷体-简" panose="02010600040101010101" charset="-122"/>
              </a:rPr>
              <a:t>”和“</a:t>
            </a:r>
            <a:r>
              <a:rPr lang="zh-CN" altLang="en-US" sz="2400" b="1" u="sng">
                <a:solidFill>
                  <a:srgbClr val="FF0000"/>
                </a:solidFill>
                <a:latin typeface="楷体-简" panose="02010600040101010101" charset="-122"/>
                <a:ea typeface="楷体-简" panose="02010600040101010101" charset="-122"/>
              </a:rPr>
              <a:t>表现</a:t>
            </a:r>
            <a:r>
              <a:rPr lang="zh-CN" altLang="en-US" sz="2400">
                <a:latin typeface="楷体-简" panose="02010600040101010101" charset="-122"/>
                <a:ea typeface="楷体-简" panose="02010600040101010101" charset="-122"/>
              </a:rPr>
              <a:t>”这个团队。</a:t>
            </a:r>
            <a:endParaRPr lang="zh-CN" altLang="en-US" sz="2400">
              <a:latin typeface="楷体-简" panose="02010600040101010101" charset="-122"/>
              <a:ea typeface="楷体-简" panose="02010600040101010101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-28575" y="-20955"/>
            <a:ext cx="343916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/>
            <a:r>
              <a:rPr lang="zh-CN" altLang="en-US" sz="1000">
                <a:solidFill>
                  <a:schemeClr val="bg1">
                    <a:lumMod val="9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sym typeface="+mn-ea"/>
              </a:rPr>
              <a:t>5.2.2二、团队建设的心理机制</a:t>
            </a:r>
            <a:endParaRPr lang="zh-CN" altLang="en-US" sz="1000">
              <a:solidFill>
                <a:schemeClr val="bg1">
                  <a:lumMod val="95000"/>
                </a:schemeClr>
              </a:solidFill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" name="文本框 23"/>
          <p:cNvSpPr txBox="1"/>
          <p:nvPr/>
        </p:nvSpPr>
        <p:spPr>
          <a:xfrm>
            <a:off x="5306060" y="1170940"/>
            <a:ext cx="3154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【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选择、名词解释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】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★★★★</a:t>
            </a:r>
            <a:endParaRPr lang="zh-CN" altLang="en-US"/>
          </a:p>
        </p:txBody>
      </p:sp>
      <p:sp>
        <p:nvSpPr>
          <p:cNvPr id="7" name="标题 1"/>
          <p:cNvSpPr/>
          <p:nvPr/>
        </p:nvSpPr>
        <p:spPr bwMode="auto">
          <a:xfrm>
            <a:off x="868045" y="219075"/>
            <a:ext cx="5805805" cy="664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rtlCol="0" anchor="t">
            <a:no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lvl="0" algn="l">
              <a:buClrTx/>
              <a:buSzTx/>
              <a:buFontTx/>
              <a:defRPr/>
            </a:pPr>
            <a:r>
              <a:rPr lang="en-US" altLang="zh-CN" sz="3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cs typeface="+mn-cs"/>
                <a:sym typeface="+mn-ea"/>
              </a:rPr>
              <a:t>5.2.2 团队建设的心理机制</a:t>
            </a:r>
            <a:endParaRPr lang="en-US" altLang="zh-CN" sz="320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方正清刻本悦宋简体" panose="02000000000000000000" charset="-122"/>
              <a:ea typeface="方正清刻本悦宋简体" panose="02000000000000000000" charset="-122"/>
              <a:cs typeface="+mn-cs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36330" y="151765"/>
            <a:ext cx="3464560" cy="10191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995170" y="2490470"/>
            <a:ext cx="746569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400">
                <a:latin typeface="楷体-简" panose="02010600040101010101" charset="-122"/>
                <a:ea typeface="楷体-简" panose="02010600040101010101" charset="-122"/>
              </a:rPr>
              <a:t>综上所述，团队建立和工作的心理机制：</a:t>
            </a:r>
            <a:endParaRPr lang="zh-CN" altLang="en-US" sz="2400">
              <a:latin typeface="楷体-简" panose="02010600040101010101" charset="-122"/>
              <a:ea typeface="楷体-简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u="sng">
                <a:solidFill>
                  <a:srgbClr val="FF0000"/>
                </a:solidFill>
                <a:latin typeface="楷体-简" panose="02010600040101010101" charset="-122"/>
                <a:ea typeface="楷体-简" panose="02010600040101010101" charset="-122"/>
              </a:rPr>
              <a:t>首先</a:t>
            </a:r>
            <a:r>
              <a:rPr lang="zh-CN" altLang="en-US" sz="2400">
                <a:latin typeface="楷体-简" panose="02010600040101010101" charset="-122"/>
                <a:ea typeface="楷体-简" panose="02010600040101010101" charset="-122"/>
              </a:rPr>
              <a:t>是使成员“</a:t>
            </a:r>
            <a:r>
              <a:rPr lang="en-US" altLang="zh-CN" sz="2400">
                <a:latin typeface="楷体-简" panose="02010600040101010101" charset="-122"/>
                <a:ea typeface="楷体-简" panose="02010600040101010101" charset="-122"/>
              </a:rPr>
              <a:t>______</a:t>
            </a:r>
            <a:r>
              <a:rPr lang="zh-CN" altLang="en-US" sz="2400">
                <a:latin typeface="楷体-简" panose="02010600040101010101" charset="-122"/>
                <a:ea typeface="楷体-简" panose="02010600040101010101" charset="-122"/>
              </a:rPr>
              <a:t>”这个团队，</a:t>
            </a:r>
            <a:endParaRPr lang="zh-CN" altLang="en-US" sz="2400">
              <a:latin typeface="楷体-简" panose="02010600040101010101" charset="-122"/>
              <a:ea typeface="楷体-简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u="sng">
                <a:solidFill>
                  <a:srgbClr val="FF0000"/>
                </a:solidFill>
                <a:latin typeface="楷体-简" panose="02010600040101010101" charset="-122"/>
                <a:ea typeface="楷体-简" panose="02010600040101010101" charset="-122"/>
              </a:rPr>
              <a:t>其次</a:t>
            </a:r>
            <a:r>
              <a:rPr lang="zh-CN" altLang="en-US" sz="2400">
                <a:latin typeface="楷体-简" panose="02010600040101010101" charset="-122"/>
                <a:ea typeface="楷体-简" panose="02010600040101010101" charset="-122"/>
              </a:rPr>
              <a:t>是使成员“</a:t>
            </a:r>
            <a:r>
              <a:rPr lang="zh-CN" altLang="en-US" sz="2400" b="1" u="sng">
                <a:solidFill>
                  <a:srgbClr val="FF0000"/>
                </a:solidFill>
                <a:latin typeface="楷体-简" panose="02010600040101010101" charset="-122"/>
                <a:ea typeface="楷体-简" panose="02010600040101010101" charset="-122"/>
              </a:rPr>
              <a:t>分享</a:t>
            </a:r>
            <a:r>
              <a:rPr lang="zh-CN" altLang="en-US" sz="2400">
                <a:latin typeface="楷体-简" panose="02010600040101010101" charset="-122"/>
                <a:ea typeface="楷体-简" panose="02010600040101010101" charset="-122"/>
              </a:rPr>
              <a:t>”和“</a:t>
            </a:r>
            <a:r>
              <a:rPr lang="zh-CN" altLang="en-US" sz="2400" b="1" u="sng">
                <a:solidFill>
                  <a:srgbClr val="FF0000"/>
                </a:solidFill>
                <a:latin typeface="楷体-简" panose="02010600040101010101" charset="-122"/>
                <a:ea typeface="楷体-简" panose="02010600040101010101" charset="-122"/>
              </a:rPr>
              <a:t>表现</a:t>
            </a:r>
            <a:r>
              <a:rPr lang="zh-CN" altLang="en-US" sz="2400">
                <a:latin typeface="楷体-简" panose="02010600040101010101" charset="-122"/>
                <a:ea typeface="楷体-简" panose="02010600040101010101" charset="-122"/>
              </a:rPr>
              <a:t>”这个团队。</a:t>
            </a:r>
            <a:endParaRPr lang="zh-CN" altLang="en-US" sz="2400">
              <a:latin typeface="楷体-简" panose="02010600040101010101" charset="-122"/>
              <a:ea typeface="楷体-简" panose="02010600040101010101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-28575" y="-20955"/>
            <a:ext cx="343916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/>
            <a:r>
              <a:rPr lang="zh-CN" altLang="en-US" sz="1000">
                <a:solidFill>
                  <a:schemeClr val="bg1">
                    <a:lumMod val="9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sym typeface="+mn-ea"/>
              </a:rPr>
              <a:t>5.2.2二、团队建设的心理机制</a:t>
            </a:r>
            <a:endParaRPr lang="zh-CN" altLang="en-US" sz="1000">
              <a:solidFill>
                <a:schemeClr val="bg1">
                  <a:lumMod val="95000"/>
                </a:schemeClr>
              </a:solidFill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1676400" y="1832610"/>
            <a:ext cx="7928610" cy="295338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marL="342900" lvl="0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"/>
            </a:pPr>
            <a:r>
              <a:rPr lang="zh-CN" altLang="en-US" sz="2800" b="1" dirty="0">
                <a:latin typeface="楷体-简" panose="02010600040101010101" charset="-122"/>
                <a:ea typeface="楷体-简" panose="02010600040101010101" charset="-122"/>
                <a:sym typeface="+mn-ea"/>
              </a:rPr>
              <a:t>虚拟团队特征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sym typeface="+mn-ea"/>
              </a:rPr>
              <a:t>【</a:t>
            </a:r>
            <a:r>
              <a:rPr lang="zh-CN" altLang="en-US" sz="2800" b="1">
                <a:solidFill>
                  <a:srgbClr val="FF0000"/>
                </a:solidFill>
                <a:latin typeface="楷体-简" panose="02010600040101010101" charset="-122"/>
                <a:ea typeface="楷体-简" panose="02010600040101010101" charset="-122"/>
                <a:sym typeface="+mn-ea"/>
              </a:rPr>
              <a:t>选择</a:t>
            </a:r>
            <a:r>
              <a:rPr lang="en-US" altLang="zh-CN" sz="2800" b="1">
                <a:solidFill>
                  <a:srgbClr val="FF0000"/>
                </a:solidFill>
                <a:latin typeface="楷体-简" panose="02010600040101010101" charset="-122"/>
                <a:ea typeface="楷体-简" panose="02010600040101010101" charset="-122"/>
                <a:sym typeface="+mn-ea"/>
              </a:rPr>
              <a:t>/</a:t>
            </a:r>
            <a:r>
              <a:rPr lang="zh-CN" altLang="en-US" sz="2800" b="1">
                <a:solidFill>
                  <a:srgbClr val="FF0000"/>
                </a:solidFill>
                <a:latin typeface="楷体-简" panose="02010600040101010101" charset="-122"/>
                <a:ea typeface="楷体-简" panose="02010600040101010101" charset="-122"/>
                <a:sym typeface="+mn-ea"/>
              </a:rPr>
              <a:t>简答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sym typeface="+mn-ea"/>
              </a:rPr>
              <a:t>】</a:t>
            </a:r>
            <a:r>
              <a:rPr lang="en-US" altLang="zh-CN" sz="2800">
                <a:solidFill>
                  <a:srgbClr val="FF0000"/>
                </a:solidFill>
                <a:latin typeface="楷体-简" panose="02010600040101010101" charset="-122"/>
                <a:ea typeface="楷体-简" panose="02010600040101010101" charset="-122"/>
                <a:sym typeface="+mn-ea"/>
              </a:rPr>
              <a:t>★★★★</a:t>
            </a:r>
            <a:endParaRPr lang="zh-CN" altLang="en-US" sz="2400" b="1" dirty="0">
              <a:latin typeface="楷体-简" panose="02010600040101010101" charset="-122"/>
              <a:ea typeface="楷体-简" panose="02010600040101010101" charset="-122"/>
            </a:endParaRPr>
          </a:p>
          <a:p>
            <a:pPr marL="457200" lvl="0">
              <a:lnSpc>
                <a:spcPct val="150000"/>
              </a:lnSpc>
              <a:spcBef>
                <a:spcPct val="0"/>
              </a:spcBef>
              <a:buAutoNum type="arabicPeriod"/>
            </a:pPr>
            <a:r>
              <a:rPr lang="zh-CN" altLang="en-US" sz="2400" dirty="0">
                <a:latin typeface="楷体-简" panose="02010600040101010101" charset="-122"/>
                <a:ea typeface="楷体-简" panose="02010600040101010101" charset="-122"/>
                <a:sym typeface="+mn-ea"/>
              </a:rPr>
              <a:t>团队成员具有</a:t>
            </a:r>
            <a:r>
              <a:rPr lang="zh-CN" altLang="en-US" sz="2400" b="1" dirty="0">
                <a:solidFill>
                  <a:srgbClr val="FF0000"/>
                </a:solidFill>
                <a:latin typeface="楷体-简" panose="02010600040101010101" charset="-122"/>
                <a:ea typeface="楷体-简" panose="02010600040101010101" charset="-122"/>
                <a:sym typeface="+mn-ea"/>
              </a:rPr>
              <a:t>共同目标。</a:t>
            </a:r>
            <a:endParaRPr lang="zh-CN" altLang="en-US" sz="2400" b="1" dirty="0">
              <a:solidFill>
                <a:srgbClr val="FF0000"/>
              </a:solidFill>
              <a:latin typeface="楷体-简" panose="02010600040101010101" charset="-122"/>
              <a:ea typeface="楷体-简" panose="02010600040101010101" charset="-122"/>
            </a:endParaRPr>
          </a:p>
          <a:p>
            <a:pPr marL="457200" lvl="0">
              <a:lnSpc>
                <a:spcPct val="150000"/>
              </a:lnSpc>
              <a:spcBef>
                <a:spcPct val="0"/>
              </a:spcBef>
              <a:buAutoNum type="arabicPeriod"/>
            </a:pPr>
            <a:r>
              <a:rPr lang="zh-CN" altLang="en-US" sz="2400" dirty="0">
                <a:latin typeface="楷体-简" panose="02010600040101010101" charset="-122"/>
                <a:ea typeface="楷体-简" panose="02010600040101010101" charset="-122"/>
                <a:sym typeface="+mn-ea"/>
              </a:rPr>
              <a:t>团队成员地理位置的</a:t>
            </a:r>
            <a:r>
              <a:rPr lang="zh-CN" altLang="en-US" sz="2400" b="1" dirty="0">
                <a:solidFill>
                  <a:srgbClr val="FF0000"/>
                </a:solidFill>
                <a:latin typeface="楷体-简" panose="02010600040101010101" charset="-122"/>
                <a:ea typeface="楷体-简" panose="02010600040101010101" charset="-122"/>
                <a:sym typeface="+mn-ea"/>
              </a:rPr>
              <a:t>离散性。</a:t>
            </a:r>
            <a:endParaRPr lang="zh-CN" altLang="en-US" sz="2400" b="1" dirty="0">
              <a:solidFill>
                <a:srgbClr val="FF0000"/>
              </a:solidFill>
              <a:latin typeface="楷体-简" panose="02010600040101010101" charset="-122"/>
              <a:ea typeface="楷体-简" panose="02010600040101010101" charset="-122"/>
            </a:endParaRPr>
          </a:p>
          <a:p>
            <a:pPr marL="457200" lvl="0">
              <a:lnSpc>
                <a:spcPct val="150000"/>
              </a:lnSpc>
              <a:spcBef>
                <a:spcPct val="0"/>
              </a:spcBef>
              <a:buAutoNum type="arabicPeriod"/>
            </a:pPr>
            <a:r>
              <a:rPr lang="zh-CN" altLang="en-US" sz="2400" dirty="0">
                <a:latin typeface="楷体-简" panose="02010600040101010101" charset="-122"/>
                <a:ea typeface="楷体-简" panose="02010600040101010101" charset="-122"/>
                <a:sym typeface="+mn-ea"/>
              </a:rPr>
              <a:t>采用</a:t>
            </a:r>
            <a:r>
              <a:rPr lang="zh-CN" altLang="en-US" sz="2400" b="1" dirty="0">
                <a:solidFill>
                  <a:srgbClr val="FF0000"/>
                </a:solidFill>
                <a:latin typeface="楷体-简" panose="02010600040101010101" charset="-122"/>
                <a:ea typeface="楷体-简" panose="02010600040101010101" charset="-122"/>
                <a:sym typeface="+mn-ea"/>
              </a:rPr>
              <a:t>电子沟通</a:t>
            </a:r>
            <a:r>
              <a:rPr lang="zh-CN" altLang="en-US" sz="2400" dirty="0">
                <a:latin typeface="楷体-简" panose="02010600040101010101" charset="-122"/>
                <a:ea typeface="楷体-简" panose="02010600040101010101" charset="-122"/>
                <a:sym typeface="+mn-ea"/>
              </a:rPr>
              <a:t>方式。</a:t>
            </a:r>
            <a:endParaRPr lang="zh-CN" altLang="en-US" sz="2400" dirty="0">
              <a:latin typeface="楷体-简" panose="02010600040101010101" charset="-122"/>
              <a:ea typeface="楷体-简" panose="02010600040101010101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sym typeface="+mn-ea"/>
              </a:rPr>
              <a:t>      4.</a:t>
            </a:r>
            <a:r>
              <a:rPr lang="zh-CN" altLang="en-US" sz="2400" b="1" dirty="0">
                <a:solidFill>
                  <a:srgbClr val="FF0000"/>
                </a:solidFill>
                <a:latin typeface="楷体-简" panose="02010600040101010101" charset="-122"/>
                <a:ea typeface="楷体-简" panose="02010600040101010101" charset="-122"/>
                <a:sym typeface="+mn-ea"/>
              </a:rPr>
              <a:t>宽泛型</a:t>
            </a:r>
            <a:r>
              <a:rPr lang="zh-CN" altLang="en-US" sz="2400" dirty="0">
                <a:latin typeface="楷体-简" panose="02010600040101010101" charset="-122"/>
                <a:ea typeface="楷体-简" panose="02010600040101010101" charset="-122"/>
                <a:sym typeface="+mn-ea"/>
              </a:rPr>
              <a:t>的组织边界。</a:t>
            </a:r>
            <a:endParaRPr lang="zh-CN" altLang="en-US" sz="2400" dirty="0">
              <a:latin typeface="楷体-简" panose="02010600040101010101" charset="-122"/>
              <a:ea typeface="楷体-简" panose="02010600040101010101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43875" y="95885"/>
            <a:ext cx="4028440" cy="1023620"/>
          </a:xfrm>
          <a:prstGeom prst="rect">
            <a:avLst/>
          </a:prstGeom>
        </p:spPr>
      </p:pic>
      <p:sp>
        <p:nvSpPr>
          <p:cNvPr id="3" name="标题 1"/>
          <p:cNvSpPr/>
          <p:nvPr/>
        </p:nvSpPr>
        <p:spPr bwMode="auto">
          <a:xfrm>
            <a:off x="868045" y="219075"/>
            <a:ext cx="5805805" cy="664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rtlCol="0" anchor="t">
            <a:no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lvl="0" algn="l">
              <a:buClrTx/>
              <a:buSzTx/>
              <a:buFontTx/>
              <a:defRPr/>
            </a:pPr>
            <a:r>
              <a:rPr lang="en-US" altLang="zh-CN" sz="3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cs typeface="+mn-cs"/>
                <a:sym typeface="+mn-ea"/>
              </a:rPr>
              <a:t>5.2.3.1 虚拟团队及其特征</a:t>
            </a:r>
            <a:endParaRPr lang="en-US" altLang="zh-CN" sz="320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方正清刻本悦宋简体" panose="02000000000000000000" charset="-122"/>
              <a:ea typeface="方正清刻本悦宋简体" panose="02000000000000000000" charset="-122"/>
              <a:cs typeface="+mn-cs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-27940" y="-30480"/>
            <a:ext cx="343916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/>
            <a:r>
              <a:rPr lang="zh-CN" altLang="en-US" sz="1000">
                <a:solidFill>
                  <a:schemeClr val="bg1">
                    <a:lumMod val="9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sym typeface="+mn-ea"/>
              </a:rPr>
              <a:t>5.2.3三、虚拟团队及其管理</a:t>
            </a:r>
            <a:endParaRPr lang="zh-CN" altLang="en-US" sz="1000">
              <a:solidFill>
                <a:schemeClr val="bg1">
                  <a:lumMod val="95000"/>
                </a:schemeClr>
              </a:solidFill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892175" y="1231900"/>
            <a:ext cx="10515600" cy="5343525"/>
          </a:xfrm>
        </p:spPr>
        <p:txBody>
          <a:bodyPr/>
          <a:p>
            <a:r>
              <a:rPr lang="zh-CN" altLang="en-US" sz="2400"/>
              <a:t>虚拟团队的特征有（）</a:t>
            </a:r>
            <a:endParaRPr lang="zh-CN" altLang="en-US" sz="2400"/>
          </a:p>
          <a:p>
            <a:r>
              <a:rPr lang="zh-CN" altLang="en-US" sz="2400"/>
              <a:t>A:团队成员有共同的目标</a:t>
            </a:r>
            <a:endParaRPr lang="zh-CN" altLang="en-US" sz="2400"/>
          </a:p>
          <a:p>
            <a:r>
              <a:rPr lang="zh-CN" altLang="en-US" sz="2400"/>
              <a:t>B:团队成员的地理位置具有集中性</a:t>
            </a:r>
            <a:endParaRPr lang="zh-CN" altLang="en-US" sz="2400"/>
          </a:p>
          <a:p>
            <a:r>
              <a:rPr lang="zh-CN" altLang="en-US" sz="2400"/>
              <a:t>C:团队采用电子沟通方式</a:t>
            </a:r>
            <a:endParaRPr lang="zh-CN" altLang="en-US" sz="2400"/>
          </a:p>
          <a:p>
            <a:r>
              <a:rPr lang="zh-CN" altLang="en-US" sz="2400"/>
              <a:t>D:团队具有宽泛型的组织边界</a:t>
            </a:r>
            <a:endParaRPr lang="zh-CN" altLang="en-US" sz="2400"/>
          </a:p>
          <a:p>
            <a:r>
              <a:rPr lang="zh-CN" altLang="en-US" sz="2400"/>
              <a:t>E:团队成员心理相容</a:t>
            </a:r>
            <a:endParaRPr lang="zh-CN" altLang="en-US" sz="2400"/>
          </a:p>
          <a:p>
            <a:endParaRPr lang="zh-CN" altLang="en-US" sz="24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 bwMode="auto">
          <a:xfrm>
            <a:off x="892175" y="377825"/>
            <a:ext cx="10972800" cy="854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 anchor="t">
            <a:no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lvl="0" algn="l" defTabSz="914400">
              <a:buClrTx/>
              <a:buSzTx/>
              <a:buFontTx/>
              <a:defRPr/>
            </a:pPr>
            <a:r>
              <a:rPr lang="en-US" altLang="zh-CN" sz="3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cs typeface="+mn-cs"/>
                <a:sym typeface="+mn-ea"/>
              </a:rPr>
              <a:t>真题再现</a:t>
            </a:r>
            <a:endParaRPr lang="en-US" altLang="zh-CN" sz="320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方正清刻本悦宋简体" panose="02000000000000000000" charset="-122"/>
              <a:ea typeface="方正清刻本悦宋简体" panose="02000000000000000000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7" name="组合 16"/>
          <p:cNvGrpSpPr/>
          <p:nvPr/>
        </p:nvGrpSpPr>
        <p:grpSpPr>
          <a:xfrm>
            <a:off x="892175" y="2290445"/>
            <a:ext cx="2462530" cy="2539365"/>
            <a:chOff x="7679" y="5893"/>
            <a:chExt cx="3878" cy="3999"/>
          </a:xfrm>
        </p:grpSpPr>
        <p:sp>
          <p:nvSpPr>
            <p:cNvPr id="5" name=" 2050"/>
            <p:cNvSpPr/>
            <p:nvPr/>
          </p:nvSpPr>
          <p:spPr bwMode="auto">
            <a:xfrm flipH="1">
              <a:off x="7679" y="6072"/>
              <a:ext cx="214" cy="3820"/>
            </a:xfrm>
            <a:custGeom>
              <a:avLst/>
              <a:gdLst>
                <a:gd name="T0" fmla="*/ 2147483646 w 41"/>
                <a:gd name="T1" fmla="*/ 2147483646 h 281"/>
                <a:gd name="T2" fmla="*/ 2147483646 w 41"/>
                <a:gd name="T3" fmla="*/ 2147483646 h 281"/>
                <a:gd name="T4" fmla="*/ 0 w 41"/>
                <a:gd name="T5" fmla="*/ 0 h 281"/>
                <a:gd name="T6" fmla="*/ 2147483646 w 41"/>
                <a:gd name="T7" fmla="*/ 2147483646 h 281"/>
                <a:gd name="T8" fmla="*/ 2147483646 w 41"/>
                <a:gd name="T9" fmla="*/ 2147483646 h 281"/>
                <a:gd name="T10" fmla="*/ 2147483646 w 41"/>
                <a:gd name="T11" fmla="*/ 2147483646 h 281"/>
                <a:gd name="T12" fmla="*/ 2147483646 w 41"/>
                <a:gd name="T13" fmla="*/ 2147483646 h 281"/>
                <a:gd name="T14" fmla="*/ 2147483646 w 41"/>
                <a:gd name="T15" fmla="*/ 2147483646 h 281"/>
                <a:gd name="T16" fmla="*/ 2147483646 w 41"/>
                <a:gd name="T17" fmla="*/ 2147483646 h 281"/>
                <a:gd name="T18" fmla="*/ 2147483646 w 41"/>
                <a:gd name="T19" fmla="*/ 2147483646 h 281"/>
                <a:gd name="T20" fmla="*/ 2147483646 w 41"/>
                <a:gd name="T21" fmla="*/ 2147483646 h 281"/>
                <a:gd name="T22" fmla="*/ 2147483646 w 41"/>
                <a:gd name="T23" fmla="*/ 2147483646 h 281"/>
                <a:gd name="T24" fmla="*/ 2147483646 w 41"/>
                <a:gd name="T25" fmla="*/ 2147483646 h 281"/>
                <a:gd name="T26" fmla="*/ 0 w 41"/>
                <a:gd name="T27" fmla="*/ 2147483646 h 281"/>
                <a:gd name="T28" fmla="*/ 2147483646 w 41"/>
                <a:gd name="T29" fmla="*/ 2147483646 h 281"/>
                <a:gd name="T30" fmla="*/ 2147483646 w 41"/>
                <a:gd name="T31" fmla="*/ 2147483646 h 281"/>
                <a:gd name="T32" fmla="*/ 2147483646 w 41"/>
                <a:gd name="T33" fmla="*/ 2147483646 h 281"/>
                <a:gd name="T34" fmla="*/ 2147483646 w 41"/>
                <a:gd name="T35" fmla="*/ 2147483646 h 281"/>
                <a:gd name="T36" fmla="*/ 2147483646 w 41"/>
                <a:gd name="T37" fmla="*/ 2147483646 h 281"/>
                <a:gd name="T38" fmla="*/ 2147483646 w 41"/>
                <a:gd name="T39" fmla="*/ 2147483646 h 281"/>
                <a:gd name="T40" fmla="*/ 2147483646 w 41"/>
                <a:gd name="T41" fmla="*/ 2147483646 h 281"/>
                <a:gd name="T42" fmla="*/ 2147483646 w 41"/>
                <a:gd name="T43" fmla="*/ 2147483646 h 28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41" h="281">
                  <a:moveTo>
                    <a:pt x="15" y="41"/>
                  </a:moveTo>
                  <a:cubicBezTo>
                    <a:pt x="15" y="29"/>
                    <a:pt x="13" y="19"/>
                    <a:pt x="11" y="13"/>
                  </a:cubicBezTo>
                  <a:cubicBezTo>
                    <a:pt x="9" y="7"/>
                    <a:pt x="5" y="2"/>
                    <a:pt x="0" y="0"/>
                  </a:cubicBezTo>
                  <a:cubicBezTo>
                    <a:pt x="10" y="0"/>
                    <a:pt x="17" y="3"/>
                    <a:pt x="21" y="9"/>
                  </a:cubicBezTo>
                  <a:cubicBezTo>
                    <a:pt x="25" y="14"/>
                    <a:pt x="27" y="27"/>
                    <a:pt x="27" y="45"/>
                  </a:cubicBezTo>
                  <a:cubicBezTo>
                    <a:pt x="27" y="103"/>
                    <a:pt x="27" y="103"/>
                    <a:pt x="27" y="103"/>
                  </a:cubicBezTo>
                  <a:cubicBezTo>
                    <a:pt x="27" y="114"/>
                    <a:pt x="28" y="122"/>
                    <a:pt x="30" y="128"/>
                  </a:cubicBezTo>
                  <a:cubicBezTo>
                    <a:pt x="32" y="134"/>
                    <a:pt x="35" y="138"/>
                    <a:pt x="41" y="141"/>
                  </a:cubicBezTo>
                  <a:cubicBezTo>
                    <a:pt x="35" y="143"/>
                    <a:pt x="31" y="147"/>
                    <a:pt x="30" y="153"/>
                  </a:cubicBezTo>
                  <a:cubicBezTo>
                    <a:pt x="28" y="158"/>
                    <a:pt x="27" y="167"/>
                    <a:pt x="27" y="179"/>
                  </a:cubicBezTo>
                  <a:cubicBezTo>
                    <a:pt x="27" y="232"/>
                    <a:pt x="27" y="232"/>
                    <a:pt x="27" y="232"/>
                  </a:cubicBezTo>
                  <a:cubicBezTo>
                    <a:pt x="27" y="245"/>
                    <a:pt x="26" y="255"/>
                    <a:pt x="25" y="262"/>
                  </a:cubicBezTo>
                  <a:cubicBezTo>
                    <a:pt x="23" y="269"/>
                    <a:pt x="20" y="274"/>
                    <a:pt x="16" y="277"/>
                  </a:cubicBezTo>
                  <a:cubicBezTo>
                    <a:pt x="12" y="279"/>
                    <a:pt x="7" y="281"/>
                    <a:pt x="0" y="281"/>
                  </a:cubicBezTo>
                  <a:cubicBezTo>
                    <a:pt x="5" y="279"/>
                    <a:pt x="9" y="274"/>
                    <a:pt x="11" y="268"/>
                  </a:cubicBezTo>
                  <a:cubicBezTo>
                    <a:pt x="13" y="261"/>
                    <a:pt x="15" y="252"/>
                    <a:pt x="15" y="240"/>
                  </a:cubicBezTo>
                  <a:cubicBezTo>
                    <a:pt x="15" y="186"/>
                    <a:pt x="15" y="186"/>
                    <a:pt x="15" y="186"/>
                  </a:cubicBezTo>
                  <a:cubicBezTo>
                    <a:pt x="15" y="172"/>
                    <a:pt x="15" y="162"/>
                    <a:pt x="17" y="155"/>
                  </a:cubicBezTo>
                  <a:cubicBezTo>
                    <a:pt x="19" y="148"/>
                    <a:pt x="23" y="144"/>
                    <a:pt x="29" y="141"/>
                  </a:cubicBezTo>
                  <a:cubicBezTo>
                    <a:pt x="23" y="138"/>
                    <a:pt x="19" y="133"/>
                    <a:pt x="17" y="127"/>
                  </a:cubicBezTo>
                  <a:cubicBezTo>
                    <a:pt x="15" y="121"/>
                    <a:pt x="15" y="111"/>
                    <a:pt x="15" y="98"/>
                  </a:cubicBezTo>
                  <a:lnTo>
                    <a:pt x="15" y="4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" name="文本框 9"/>
            <p:cNvSpPr txBox="1"/>
            <p:nvPr/>
          </p:nvSpPr>
          <p:spPr>
            <a:xfrm>
              <a:off x="7893" y="5893"/>
              <a:ext cx="2448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90204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l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1800" b="1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正式沟通</a:t>
              </a:r>
              <a:endParaRPr lang="zh-CN" altLang="en-US" sz="1800" b="1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9"/>
            <p:cNvSpPr txBox="1"/>
            <p:nvPr/>
          </p:nvSpPr>
          <p:spPr>
            <a:xfrm>
              <a:off x="7935" y="9312"/>
              <a:ext cx="3622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90204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l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18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非正式沟通</a:t>
              </a:r>
              <a:endParaRPr lang="en-US" altLang="zh-CN" sz="1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2433955" y="4115435"/>
            <a:ext cx="746125" cy="1059815"/>
            <a:chOff x="8009" y="8086"/>
            <a:chExt cx="1175" cy="1669"/>
          </a:xfrm>
        </p:grpSpPr>
        <p:sp>
          <p:nvSpPr>
            <p:cNvPr id="14" name=" 2050"/>
            <p:cNvSpPr/>
            <p:nvPr/>
          </p:nvSpPr>
          <p:spPr bwMode="auto">
            <a:xfrm flipH="1">
              <a:off x="8009" y="8274"/>
              <a:ext cx="167" cy="1337"/>
            </a:xfrm>
            <a:custGeom>
              <a:avLst/>
              <a:gdLst>
                <a:gd name="T0" fmla="*/ 2147483646 w 41"/>
                <a:gd name="T1" fmla="*/ 2147483646 h 281"/>
                <a:gd name="T2" fmla="*/ 2147483646 w 41"/>
                <a:gd name="T3" fmla="*/ 2147483646 h 281"/>
                <a:gd name="T4" fmla="*/ 0 w 41"/>
                <a:gd name="T5" fmla="*/ 0 h 281"/>
                <a:gd name="T6" fmla="*/ 2147483646 w 41"/>
                <a:gd name="T7" fmla="*/ 2147483646 h 281"/>
                <a:gd name="T8" fmla="*/ 2147483646 w 41"/>
                <a:gd name="T9" fmla="*/ 2147483646 h 281"/>
                <a:gd name="T10" fmla="*/ 2147483646 w 41"/>
                <a:gd name="T11" fmla="*/ 2147483646 h 281"/>
                <a:gd name="T12" fmla="*/ 2147483646 w 41"/>
                <a:gd name="T13" fmla="*/ 2147483646 h 281"/>
                <a:gd name="T14" fmla="*/ 2147483646 w 41"/>
                <a:gd name="T15" fmla="*/ 2147483646 h 281"/>
                <a:gd name="T16" fmla="*/ 2147483646 w 41"/>
                <a:gd name="T17" fmla="*/ 2147483646 h 281"/>
                <a:gd name="T18" fmla="*/ 2147483646 w 41"/>
                <a:gd name="T19" fmla="*/ 2147483646 h 281"/>
                <a:gd name="T20" fmla="*/ 2147483646 w 41"/>
                <a:gd name="T21" fmla="*/ 2147483646 h 281"/>
                <a:gd name="T22" fmla="*/ 2147483646 w 41"/>
                <a:gd name="T23" fmla="*/ 2147483646 h 281"/>
                <a:gd name="T24" fmla="*/ 2147483646 w 41"/>
                <a:gd name="T25" fmla="*/ 2147483646 h 281"/>
                <a:gd name="T26" fmla="*/ 0 w 41"/>
                <a:gd name="T27" fmla="*/ 2147483646 h 281"/>
                <a:gd name="T28" fmla="*/ 2147483646 w 41"/>
                <a:gd name="T29" fmla="*/ 2147483646 h 281"/>
                <a:gd name="T30" fmla="*/ 2147483646 w 41"/>
                <a:gd name="T31" fmla="*/ 2147483646 h 281"/>
                <a:gd name="T32" fmla="*/ 2147483646 w 41"/>
                <a:gd name="T33" fmla="*/ 2147483646 h 281"/>
                <a:gd name="T34" fmla="*/ 2147483646 w 41"/>
                <a:gd name="T35" fmla="*/ 2147483646 h 281"/>
                <a:gd name="T36" fmla="*/ 2147483646 w 41"/>
                <a:gd name="T37" fmla="*/ 2147483646 h 281"/>
                <a:gd name="T38" fmla="*/ 2147483646 w 41"/>
                <a:gd name="T39" fmla="*/ 2147483646 h 281"/>
                <a:gd name="T40" fmla="*/ 2147483646 w 41"/>
                <a:gd name="T41" fmla="*/ 2147483646 h 281"/>
                <a:gd name="T42" fmla="*/ 2147483646 w 41"/>
                <a:gd name="T43" fmla="*/ 2147483646 h 28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41" h="281">
                  <a:moveTo>
                    <a:pt x="15" y="41"/>
                  </a:moveTo>
                  <a:cubicBezTo>
                    <a:pt x="15" y="29"/>
                    <a:pt x="13" y="19"/>
                    <a:pt x="11" y="13"/>
                  </a:cubicBezTo>
                  <a:cubicBezTo>
                    <a:pt x="9" y="7"/>
                    <a:pt x="5" y="2"/>
                    <a:pt x="0" y="0"/>
                  </a:cubicBezTo>
                  <a:cubicBezTo>
                    <a:pt x="10" y="0"/>
                    <a:pt x="17" y="3"/>
                    <a:pt x="21" y="9"/>
                  </a:cubicBezTo>
                  <a:cubicBezTo>
                    <a:pt x="25" y="14"/>
                    <a:pt x="27" y="27"/>
                    <a:pt x="27" y="45"/>
                  </a:cubicBezTo>
                  <a:cubicBezTo>
                    <a:pt x="27" y="103"/>
                    <a:pt x="27" y="103"/>
                    <a:pt x="27" y="103"/>
                  </a:cubicBezTo>
                  <a:cubicBezTo>
                    <a:pt x="27" y="114"/>
                    <a:pt x="28" y="122"/>
                    <a:pt x="30" y="128"/>
                  </a:cubicBezTo>
                  <a:cubicBezTo>
                    <a:pt x="32" y="134"/>
                    <a:pt x="35" y="138"/>
                    <a:pt x="41" y="141"/>
                  </a:cubicBezTo>
                  <a:cubicBezTo>
                    <a:pt x="35" y="143"/>
                    <a:pt x="31" y="147"/>
                    <a:pt x="30" y="153"/>
                  </a:cubicBezTo>
                  <a:cubicBezTo>
                    <a:pt x="28" y="158"/>
                    <a:pt x="27" y="167"/>
                    <a:pt x="27" y="179"/>
                  </a:cubicBezTo>
                  <a:cubicBezTo>
                    <a:pt x="27" y="232"/>
                    <a:pt x="27" y="232"/>
                    <a:pt x="27" y="232"/>
                  </a:cubicBezTo>
                  <a:cubicBezTo>
                    <a:pt x="27" y="245"/>
                    <a:pt x="26" y="255"/>
                    <a:pt x="25" y="262"/>
                  </a:cubicBezTo>
                  <a:cubicBezTo>
                    <a:pt x="23" y="269"/>
                    <a:pt x="20" y="274"/>
                    <a:pt x="16" y="277"/>
                  </a:cubicBezTo>
                  <a:cubicBezTo>
                    <a:pt x="12" y="279"/>
                    <a:pt x="7" y="281"/>
                    <a:pt x="0" y="281"/>
                  </a:cubicBezTo>
                  <a:cubicBezTo>
                    <a:pt x="5" y="279"/>
                    <a:pt x="9" y="274"/>
                    <a:pt x="11" y="268"/>
                  </a:cubicBezTo>
                  <a:cubicBezTo>
                    <a:pt x="13" y="261"/>
                    <a:pt x="15" y="252"/>
                    <a:pt x="15" y="240"/>
                  </a:cubicBezTo>
                  <a:cubicBezTo>
                    <a:pt x="15" y="186"/>
                    <a:pt x="15" y="186"/>
                    <a:pt x="15" y="186"/>
                  </a:cubicBezTo>
                  <a:cubicBezTo>
                    <a:pt x="15" y="172"/>
                    <a:pt x="15" y="162"/>
                    <a:pt x="17" y="155"/>
                  </a:cubicBezTo>
                  <a:cubicBezTo>
                    <a:pt x="19" y="148"/>
                    <a:pt x="23" y="144"/>
                    <a:pt x="29" y="141"/>
                  </a:cubicBezTo>
                  <a:cubicBezTo>
                    <a:pt x="23" y="138"/>
                    <a:pt x="19" y="133"/>
                    <a:pt x="17" y="127"/>
                  </a:cubicBezTo>
                  <a:cubicBezTo>
                    <a:pt x="15" y="121"/>
                    <a:pt x="15" y="111"/>
                    <a:pt x="15" y="98"/>
                  </a:cubicBezTo>
                  <a:lnTo>
                    <a:pt x="15" y="4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176" y="8086"/>
              <a:ext cx="100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marL="0" lvl="0" indent="0" algn="l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b="1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特点</a:t>
              </a:r>
              <a:endParaRPr lang="zh-CN" altLang="en-US" b="1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8176" y="9175"/>
              <a:ext cx="100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marL="0" lvl="0" indent="0" algn="l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类型</a:t>
              </a:r>
              <a:endParaRPr lang="zh-CN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511800" y="5175250"/>
            <a:ext cx="359092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饶舌型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随机型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单串型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集合型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749550" y="1231900"/>
            <a:ext cx="9115425" cy="3322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0" indent="0" algn="l" fontAlgn="auto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rPr>
              <a:t>判断是哪种类型：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楷体-简" panose="02010600040101010101" charset="-122"/>
              <a:ea typeface="楷体-简" panose="02010600040101010101" charset="-122"/>
            </a:endParaRPr>
          </a:p>
          <a:p>
            <a:pPr marL="0" lvl="0" indent="0" algn="l" fontAlgn="auto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rPr>
              <a:t>（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rPr>
              <a:t>1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rPr>
              <a:t>）信息在非正式沟通中是依次进行传递的。【</a:t>
            </a:r>
            <a:r>
              <a:rPr lang="zh-CN" altLang="en-US" sz="2000" b="1">
                <a:solidFill>
                  <a:srgbClr val="FF0000"/>
                </a:solidFill>
                <a:latin typeface="楷体-简" panose="02010600040101010101" charset="-122"/>
                <a:ea typeface="楷体-简" panose="02010600040101010101" charset="-122"/>
              </a:rPr>
              <a:t>单串型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rPr>
              <a:t>】</a:t>
            </a:r>
            <a:endParaRPr lang="en-US" altLang="zh-CN" sz="2000">
              <a:solidFill>
                <a:schemeClr val="tx1">
                  <a:lumMod val="85000"/>
                  <a:lumOff val="15000"/>
                </a:schemeClr>
              </a:solidFill>
              <a:latin typeface="楷体-简" panose="02010600040101010101" charset="-122"/>
              <a:ea typeface="楷体-简" panose="02010600040101010101" charset="-122"/>
            </a:endParaRPr>
          </a:p>
          <a:p>
            <a:pPr marL="0" lvl="0" indent="0" algn="l" fontAlgn="auto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rPr>
              <a:t>（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rPr>
              <a:t>2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rPr>
              <a:t>）信息是由一个人通过闲谈等方式向其他人进行传播的。【</a:t>
            </a:r>
            <a:r>
              <a:rPr lang="zh-CN" altLang="en-US" sz="2000" b="1">
                <a:solidFill>
                  <a:srgbClr val="FF0000"/>
                </a:solidFill>
                <a:latin typeface="楷体-简" panose="02010600040101010101" charset="-122"/>
                <a:ea typeface="楷体-简" panose="02010600040101010101" charset="-122"/>
              </a:rPr>
              <a:t>饶舌型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rPr>
              <a:t>】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楷体-简" panose="02010600040101010101" charset="-122"/>
              <a:ea typeface="楷体-简" panose="02010600040101010101" charset="-122"/>
            </a:endParaRPr>
          </a:p>
          <a:p>
            <a:pPr marL="0" lvl="0" indent="0" algn="l" fontAlgn="auto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rPr>
              <a:t>（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rPr>
              <a:t>3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rPr>
              <a:t>）信息发出者会有选择性的寻找一些传播对象作为信息传播的目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楷体-简" panose="02010600040101010101" charset="-122"/>
              <a:ea typeface="楷体-简" panose="02010600040101010101" charset="-122"/>
            </a:endParaRPr>
          </a:p>
          <a:p>
            <a:pPr marL="0" lvl="0" indent="0" algn="l" fontAlgn="auto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rPr>
              <a:t>        标，这些对象在获得信息的同时又将信息传递给自己亲近的人</a:t>
            </a:r>
            <a:r>
              <a:rPr lang="zh-CN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rPr>
              <a:t>。【</a:t>
            </a:r>
            <a:r>
              <a:rPr lang="zh-CN" altLang="en-US" sz="2000" b="1">
                <a:solidFill>
                  <a:srgbClr val="FF0000"/>
                </a:solidFill>
                <a:latin typeface="楷体-简" panose="02010600040101010101" charset="-122"/>
                <a:ea typeface="楷体-简" panose="02010600040101010101" charset="-122"/>
              </a:rPr>
              <a:t>集合型</a:t>
            </a:r>
            <a:r>
              <a:rPr lang="zh-CN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rPr>
              <a:t>】</a:t>
            </a:r>
            <a:endParaRPr lang="zh-CN" altLang="en-US" b="1">
              <a:solidFill>
                <a:schemeClr val="tx1">
                  <a:lumMod val="85000"/>
                  <a:lumOff val="15000"/>
                </a:schemeClr>
              </a:solidFill>
              <a:latin typeface="楷体-简" panose="02010600040101010101" charset="-122"/>
              <a:ea typeface="楷体-简" panose="02010600040101010101" charset="-122"/>
            </a:endParaRPr>
          </a:p>
          <a:p>
            <a:pPr marL="0" lvl="0" indent="0" algn="l" fontAlgn="auto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rPr>
              <a:t>（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rPr>
              <a:t>4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rPr>
              <a:t>）信息以随机的方式进行传播，每个人都是随机将这一信息传递给他人。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楷体-简" panose="02010600040101010101" charset="-122"/>
              <a:ea typeface="楷体-简" panose="02010600040101010101" charset="-122"/>
            </a:endParaRPr>
          </a:p>
          <a:p>
            <a:pPr marL="0" lvl="0" indent="0" algn="l" fontAlgn="auto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rPr>
              <a:t>                                                                                                       【</a:t>
            </a:r>
            <a:r>
              <a:rPr lang="zh-CN" altLang="en-US" sz="2000" b="1">
                <a:solidFill>
                  <a:srgbClr val="FF0000"/>
                </a:solidFill>
                <a:latin typeface="楷体-简" panose="02010600040101010101" charset="-122"/>
                <a:ea typeface="楷体-简" panose="02010600040101010101" charset="-122"/>
              </a:rPr>
              <a:t>随机型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rPr>
              <a:t>】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楷体-简" panose="02010600040101010101" charset="-122"/>
              <a:ea typeface="楷体-简" panose="020106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153400" y="5911850"/>
            <a:ext cx="27228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哪一个传播效应最快？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65200" y="356870"/>
            <a:ext cx="3032125" cy="5340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4.1.2 沟通</a:t>
            </a:r>
            <a:r>
              <a:rPr lang="zh-CN" altLang="en-US" sz="3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的分类</a:t>
            </a:r>
            <a:endParaRPr lang="zh-CN" altLang="en-US" sz="320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892175" y="1231900"/>
            <a:ext cx="10515600" cy="5343525"/>
          </a:xfrm>
        </p:spPr>
        <p:txBody>
          <a:bodyPr/>
          <a:p>
            <a:r>
              <a:rPr lang="zh-CN" altLang="en-US" sz="2400"/>
              <a:t>虚拟团队的特征有（）</a:t>
            </a:r>
            <a:endParaRPr lang="zh-CN" altLang="en-US" sz="2400"/>
          </a:p>
          <a:p>
            <a:r>
              <a:rPr lang="zh-CN" altLang="en-US" sz="2400"/>
              <a:t>A:团队成员有共同的目标</a:t>
            </a:r>
            <a:endParaRPr lang="zh-CN" altLang="en-US" sz="2400"/>
          </a:p>
          <a:p>
            <a:r>
              <a:rPr lang="zh-CN" altLang="en-US" sz="2400"/>
              <a:t>B:团队成员的地理位置具有集中性</a:t>
            </a:r>
            <a:endParaRPr lang="zh-CN" altLang="en-US" sz="2400"/>
          </a:p>
          <a:p>
            <a:r>
              <a:rPr lang="zh-CN" altLang="en-US" sz="2400"/>
              <a:t>C:团队采用电子沟通方式</a:t>
            </a:r>
            <a:endParaRPr lang="zh-CN" altLang="en-US" sz="2400"/>
          </a:p>
          <a:p>
            <a:r>
              <a:rPr lang="zh-CN" altLang="en-US" sz="2400"/>
              <a:t>D:团队具有宽泛型的组织边界</a:t>
            </a:r>
            <a:endParaRPr lang="zh-CN" altLang="en-US" sz="2400"/>
          </a:p>
          <a:p>
            <a:r>
              <a:rPr lang="zh-CN" altLang="en-US" sz="2400"/>
              <a:t>E:团队成员心理相容</a:t>
            </a:r>
            <a:endParaRPr lang="zh-CN" altLang="en-US" sz="2400"/>
          </a:p>
          <a:p>
            <a:r>
              <a:rPr lang="zh-CN" altLang="en-US" sz="2400"/>
              <a:t>答案：ACD</a:t>
            </a:r>
            <a:endParaRPr lang="zh-CN" altLang="en-US" sz="2400"/>
          </a:p>
          <a:p>
            <a:r>
              <a:rPr lang="zh-CN" altLang="en-US" sz="2400"/>
              <a:t>解析：虚拟团队的特征有团队成员有共同的目标、团队采用电子沟通方式、团队具有宽泛型的组织边界。</a:t>
            </a:r>
            <a:endParaRPr lang="zh-CN" altLang="en-US" sz="24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 bwMode="auto">
          <a:xfrm>
            <a:off x="892175" y="377825"/>
            <a:ext cx="10972800" cy="854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 anchor="t">
            <a:no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lvl="0" algn="l" defTabSz="914400">
              <a:buClrTx/>
              <a:buSzTx/>
              <a:buFontTx/>
              <a:defRPr/>
            </a:pPr>
            <a:r>
              <a:rPr lang="en-US" altLang="zh-CN" sz="3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cs typeface="+mn-cs"/>
                <a:sym typeface="+mn-ea"/>
              </a:rPr>
              <a:t>真题再现</a:t>
            </a:r>
            <a:endParaRPr lang="en-US" altLang="zh-CN" sz="320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方正清刻本悦宋简体" panose="02000000000000000000" charset="-122"/>
              <a:ea typeface="方正清刻本悦宋简体" panose="02000000000000000000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1676400" y="1832610"/>
            <a:ext cx="7928610" cy="350774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marL="342900" lvl="0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"/>
            </a:pPr>
            <a:r>
              <a:rPr lang="zh-CN" altLang="en-US" sz="2800" b="1" dirty="0">
                <a:latin typeface="楷体-简" panose="02010600040101010101" charset="-122"/>
                <a:ea typeface="楷体-简" panose="02010600040101010101" charset="-122"/>
                <a:sym typeface="+mn-ea"/>
              </a:rPr>
              <a:t>虚拟团队的使用者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sym typeface="+mn-ea"/>
              </a:rPr>
              <a:t>【</a:t>
            </a:r>
            <a:r>
              <a:rPr lang="zh-CN" altLang="en-US" sz="2800" b="1">
                <a:solidFill>
                  <a:srgbClr val="FF0000"/>
                </a:solidFill>
                <a:latin typeface="楷体-简" panose="02010600040101010101" charset="-122"/>
                <a:ea typeface="楷体-简" panose="02010600040101010101" charset="-122"/>
                <a:sym typeface="+mn-ea"/>
              </a:rPr>
              <a:t>选择</a:t>
            </a:r>
            <a:r>
              <a:rPr lang="en-US" altLang="zh-CN" sz="2800" b="1">
                <a:solidFill>
                  <a:srgbClr val="FF0000"/>
                </a:solidFill>
                <a:latin typeface="楷体-简" panose="02010600040101010101" charset="-122"/>
                <a:ea typeface="楷体-简" panose="02010600040101010101" charset="-122"/>
                <a:sym typeface="+mn-ea"/>
              </a:rPr>
              <a:t>/</a:t>
            </a:r>
            <a:r>
              <a:rPr lang="zh-CN" altLang="en-US" sz="2800" b="1">
                <a:solidFill>
                  <a:srgbClr val="FF0000"/>
                </a:solidFill>
                <a:latin typeface="楷体-简" panose="02010600040101010101" charset="-122"/>
                <a:ea typeface="楷体-简" panose="02010600040101010101" charset="-122"/>
                <a:sym typeface="+mn-ea"/>
              </a:rPr>
              <a:t>简答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sym typeface="+mn-ea"/>
              </a:rPr>
              <a:t>】</a:t>
            </a:r>
            <a:r>
              <a:rPr lang="en-US" altLang="zh-CN" sz="2800">
                <a:solidFill>
                  <a:srgbClr val="FF0000"/>
                </a:solidFill>
                <a:latin typeface="楷体-简" panose="02010600040101010101" charset="-122"/>
                <a:ea typeface="楷体-简" panose="02010600040101010101" charset="-122"/>
                <a:sym typeface="+mn-ea"/>
              </a:rPr>
              <a:t>★★★★</a:t>
            </a:r>
            <a:endParaRPr lang="zh-CN" altLang="en-US" sz="2400" b="1" dirty="0">
              <a:latin typeface="楷体-简" panose="02010600040101010101" charset="-122"/>
              <a:ea typeface="楷体-简" panose="02010600040101010101" charset="-122"/>
            </a:endParaRPr>
          </a:p>
          <a:p>
            <a:pPr marL="457200" lvl="0" algn="ctr">
              <a:lnSpc>
                <a:spcPct val="150000"/>
              </a:lnSpc>
              <a:spcBef>
                <a:spcPct val="0"/>
              </a:spcBef>
            </a:pPr>
            <a:r>
              <a:rPr lang="zh-CN" altLang="en-US" sz="2400" b="1" dirty="0">
                <a:latin typeface="楷体-简" panose="02010600040101010101" charset="-122"/>
                <a:ea typeface="楷体-简" panose="02010600040101010101" charset="-122"/>
                <a:sym typeface="+mn-ea"/>
              </a:rPr>
              <a:t>惠普</a:t>
            </a:r>
            <a:endParaRPr lang="zh-CN" altLang="en-US" sz="2400" dirty="0">
              <a:latin typeface="楷体-简" panose="02010600040101010101" charset="-122"/>
              <a:ea typeface="楷体-简" panose="02010600040101010101" charset="-122"/>
              <a:sym typeface="+mn-ea"/>
            </a:endParaRPr>
          </a:p>
          <a:p>
            <a:pPr marL="457200" lvl="0" algn="ctr">
              <a:lnSpc>
                <a:spcPct val="150000"/>
              </a:lnSpc>
              <a:spcBef>
                <a:spcPct val="0"/>
              </a:spcBef>
            </a:pPr>
            <a:r>
              <a:rPr lang="zh-CN" altLang="en-US" sz="2400" b="1" dirty="0">
                <a:latin typeface="楷体-简" panose="02010600040101010101" charset="-122"/>
                <a:ea typeface="楷体-简" panose="02010600040101010101" charset="-122"/>
                <a:sym typeface="+mn-ea"/>
              </a:rPr>
              <a:t>波音</a:t>
            </a:r>
            <a:endParaRPr lang="zh-CN" altLang="en-US" sz="2400" dirty="0">
              <a:latin typeface="楷体-简" panose="02010600040101010101" charset="-122"/>
              <a:ea typeface="楷体-简" panose="02010600040101010101" charset="-122"/>
              <a:sym typeface="+mn-ea"/>
            </a:endParaRPr>
          </a:p>
          <a:p>
            <a:pPr marL="457200" lvl="0" algn="ctr">
              <a:lnSpc>
                <a:spcPct val="150000"/>
              </a:lnSpc>
              <a:spcBef>
                <a:spcPct val="0"/>
              </a:spcBef>
            </a:pPr>
            <a:r>
              <a:rPr lang="zh-CN" altLang="en-US" sz="2400" b="1" dirty="0">
                <a:latin typeface="楷体-简" panose="02010600040101010101" charset="-122"/>
                <a:ea typeface="楷体-简" panose="02010600040101010101" charset="-122"/>
                <a:sym typeface="+mn-ea"/>
              </a:rPr>
              <a:t>福特</a:t>
            </a:r>
            <a:endParaRPr lang="zh-CN" altLang="en-US" sz="2400" dirty="0">
              <a:latin typeface="楷体-简" panose="02010600040101010101" charset="-122"/>
              <a:ea typeface="楷体-简" panose="02010600040101010101" charset="-122"/>
              <a:sym typeface="+mn-ea"/>
            </a:endParaRPr>
          </a:p>
          <a:p>
            <a:pPr marL="457200" lvl="0" algn="ctr">
              <a:lnSpc>
                <a:spcPct val="150000"/>
              </a:lnSpc>
              <a:spcBef>
                <a:spcPct val="0"/>
              </a:spcBef>
            </a:pPr>
            <a:r>
              <a:rPr lang="zh-CN" altLang="en-US" sz="2400" b="1" dirty="0">
                <a:latin typeface="楷体-简" panose="02010600040101010101" charset="-122"/>
                <a:ea typeface="楷体-简" panose="02010600040101010101" charset="-122"/>
                <a:sym typeface="+mn-ea"/>
              </a:rPr>
              <a:t> Verifone</a:t>
            </a:r>
            <a:r>
              <a:rPr lang="zh-CN" altLang="en-US" sz="2400" dirty="0">
                <a:latin typeface="楷体-简" panose="02010600040101010101" charset="-122"/>
                <a:ea typeface="楷体-简" panose="02010600040101010101" charset="-122"/>
                <a:sym typeface="+mn-ea"/>
              </a:rPr>
              <a:t>（惠尔丰）</a:t>
            </a:r>
            <a:endParaRPr lang="zh-CN" altLang="en-US" sz="2400" dirty="0">
              <a:latin typeface="楷体-简" panose="02010600040101010101" charset="-122"/>
              <a:ea typeface="楷体-简" panose="02010600040101010101" charset="-122"/>
              <a:sym typeface="+mn-ea"/>
            </a:endParaRPr>
          </a:p>
          <a:p>
            <a:pPr marL="457200" lvl="0" algn="ctr">
              <a:lnSpc>
                <a:spcPct val="150000"/>
              </a:lnSpc>
              <a:spcBef>
                <a:spcPct val="0"/>
              </a:spcBef>
            </a:pPr>
            <a:r>
              <a:rPr lang="zh-CN" altLang="en-US" sz="2400" b="1" dirty="0">
                <a:latin typeface="楷体-简" panose="02010600040101010101" charset="-122"/>
                <a:ea typeface="楷体-简" panose="02010600040101010101" charset="-122"/>
                <a:sym typeface="+mn-ea"/>
              </a:rPr>
              <a:t>皇家壳牌公司</a:t>
            </a:r>
            <a:endParaRPr lang="zh-CN" altLang="en-US" sz="2400" b="1" dirty="0">
              <a:latin typeface="楷体-简" panose="02010600040101010101" charset="-122"/>
              <a:ea typeface="楷体-简" panose="02010600040101010101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43875" y="95885"/>
            <a:ext cx="4028440" cy="1023620"/>
          </a:xfrm>
          <a:prstGeom prst="rect">
            <a:avLst/>
          </a:prstGeom>
        </p:spPr>
      </p:pic>
      <p:sp>
        <p:nvSpPr>
          <p:cNvPr id="3" name="标题 1"/>
          <p:cNvSpPr/>
          <p:nvPr/>
        </p:nvSpPr>
        <p:spPr bwMode="auto">
          <a:xfrm>
            <a:off x="868045" y="219075"/>
            <a:ext cx="5805805" cy="664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rtlCol="0" anchor="t">
            <a:no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lvl="0" algn="l">
              <a:buClrTx/>
              <a:buSzTx/>
              <a:buFontTx/>
              <a:defRPr/>
            </a:pPr>
            <a:r>
              <a:rPr lang="en-US" altLang="zh-CN" sz="3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cs typeface="+mn-cs"/>
                <a:sym typeface="+mn-ea"/>
              </a:rPr>
              <a:t>5.2.3.1 虚拟团队及其特征</a:t>
            </a:r>
            <a:endParaRPr lang="en-US" altLang="zh-CN" sz="320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方正清刻本悦宋简体" panose="02000000000000000000" charset="-122"/>
              <a:ea typeface="方正清刻本悦宋简体" panose="02000000000000000000" charset="-122"/>
              <a:cs typeface="+mn-cs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-24130" y="-2540"/>
            <a:ext cx="312229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/>
            <a:r>
              <a:rPr lang="zh-CN" altLang="en-US" sz="1000">
                <a:solidFill>
                  <a:schemeClr val="bg1">
                    <a:lumMod val="9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sym typeface="+mn-ea"/>
              </a:rPr>
              <a:t>5.2.3.1虚拟团队及其特征</a:t>
            </a:r>
            <a:endParaRPr lang="zh-CN" altLang="en-US" sz="1000">
              <a:solidFill>
                <a:schemeClr val="bg1">
                  <a:lumMod val="95000"/>
                </a:schemeClr>
              </a:solidFill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1068705" y="1196340"/>
            <a:ext cx="10054590" cy="42462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marL="457200" lvl="0" indent="-457200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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虚拟团队的作用【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】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★★★</a:t>
            </a:r>
            <a:endParaRPr lang="en-US" altLang="zh-CN" sz="2000">
              <a:solidFill>
                <a:srgbClr val="FF0000"/>
              </a:solidFill>
              <a:sym typeface="+mn-ea"/>
            </a:endParaRPr>
          </a:p>
          <a:p>
            <a:pPr marL="457200" lvl="0" indent="-457200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"/>
            </a:pP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>
                <a:latin typeface="华文楷体" panose="02010600040101010101" pitchFamily="2" charset="-122"/>
                <a:ea typeface="华文楷体" panose="02010600040101010101" pitchFamily="2" charset="-122"/>
              </a:rPr>
              <a:t>（1）虚拟团队</a:t>
            </a:r>
            <a:r>
              <a:rPr lang="zh-CN" altLang="en-US" sz="2000" b="1" u="sng">
                <a:latin typeface="华文楷体" panose="02010600040101010101" pitchFamily="2" charset="-122"/>
                <a:ea typeface="华文楷体" panose="02010600040101010101" pitchFamily="2" charset="-122"/>
              </a:rPr>
              <a:t>允许分散性组织最大限度地发挥其专长</a:t>
            </a:r>
            <a:r>
              <a:rPr lang="zh-CN" altLang="en-US" sz="2000">
                <a:latin typeface="华文楷体" panose="02010600040101010101" pitchFamily="2" charset="-122"/>
                <a:ea typeface="华文楷体" panose="02010600040101010101" pitchFamily="2" charset="-122"/>
              </a:rPr>
              <a:t>，而不需要实质性的个体物理流动。</a:t>
            </a:r>
            <a:endParaRPr lang="zh-CN" altLang="en-US" sz="20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 indent="0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sz="20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>
                <a:latin typeface="华文楷体" panose="02010600040101010101" pitchFamily="2" charset="-122"/>
                <a:ea typeface="华文楷体" panose="02010600040101010101" pitchFamily="2" charset="-122"/>
              </a:rPr>
              <a:t>（2）虚拟团队允许组织将不同文化、不同商务习惯的多种意见统一起来以避免发生逆生产效率的现象，它的有利之处包括</a:t>
            </a:r>
            <a:r>
              <a:rPr lang="zh-CN" altLang="en-US" sz="2000" b="1" u="sng">
                <a:latin typeface="华文楷体" panose="02010600040101010101" pitchFamily="2" charset="-122"/>
                <a:ea typeface="华文楷体" panose="02010600040101010101" pitchFamily="2" charset="-122"/>
              </a:rPr>
              <a:t>成本的降低</a:t>
            </a:r>
            <a:r>
              <a:rPr lang="zh-CN" altLang="en-US" sz="200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zh-CN" altLang="en-US" sz="2000" b="1" u="sng">
                <a:latin typeface="华文楷体" panose="02010600040101010101" pitchFamily="2" charset="-122"/>
                <a:ea typeface="华文楷体" panose="02010600040101010101" pitchFamily="2" charset="-122"/>
              </a:rPr>
              <a:t>周转时间的下降</a:t>
            </a:r>
            <a:r>
              <a:rPr lang="zh-CN" altLang="en-US" sz="200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en-US" sz="2000" b="1" u="sng">
                <a:latin typeface="华文楷体" panose="02010600040101010101" pitchFamily="2" charset="-122"/>
                <a:ea typeface="华文楷体" panose="02010600040101010101" pitchFamily="2" charset="-122"/>
              </a:rPr>
              <a:t>远程成员间的整合</a:t>
            </a:r>
            <a:r>
              <a:rPr lang="zh-CN" altLang="en-US" sz="2000">
                <a:latin typeface="华文楷体" panose="02010600040101010101" pitchFamily="2" charset="-122"/>
                <a:ea typeface="华文楷体" panose="02010600040101010101" pitchFamily="2" charset="-122"/>
              </a:rPr>
              <a:t>等。</a:t>
            </a:r>
            <a:endParaRPr lang="zh-CN" altLang="en-US" sz="20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zh-CN" altLang="en-US" sz="20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>
                <a:latin typeface="华文楷体" panose="02010600040101010101" pitchFamily="2" charset="-122"/>
                <a:ea typeface="华文楷体" panose="02010600040101010101" pitchFamily="2" charset="-122"/>
              </a:rPr>
              <a:t>（3）虚拟团队为在复杂的经营环境中，通过跨组织的宽泛联合，协调完成复杂的商业任务提供了一个重要的机会。</a:t>
            </a:r>
            <a:endParaRPr lang="zh-CN" altLang="en-US" sz="20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标题 1"/>
          <p:cNvSpPr/>
          <p:nvPr/>
        </p:nvSpPr>
        <p:spPr bwMode="auto">
          <a:xfrm>
            <a:off x="868045" y="219075"/>
            <a:ext cx="5805805" cy="664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rtlCol="0" anchor="t">
            <a:no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lvl="0" algn="l">
              <a:buClrTx/>
              <a:buSzTx/>
              <a:buFontTx/>
              <a:defRPr/>
            </a:pPr>
            <a:r>
              <a:rPr lang="en-US" altLang="zh-CN" sz="3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cs typeface="+mn-cs"/>
                <a:sym typeface="+mn-ea"/>
              </a:rPr>
              <a:t>5.2.3.2 虚拟团队及其特征</a:t>
            </a:r>
            <a:endParaRPr lang="en-US" altLang="zh-CN" sz="320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方正清刻本悦宋简体" panose="02000000000000000000" charset="-122"/>
              <a:ea typeface="方正清刻本悦宋简体" panose="02000000000000000000" charset="-122"/>
              <a:cs typeface="+mn-cs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20150" y="119380"/>
            <a:ext cx="3377565" cy="863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-8255" y="-2540"/>
            <a:ext cx="318706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/>
            <a:r>
              <a:rPr lang="zh-CN" altLang="en-US" sz="1000">
                <a:solidFill>
                  <a:schemeClr val="bg1">
                    <a:lumMod val="9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sym typeface="+mn-ea"/>
              </a:rPr>
              <a:t>5.2.3.2虚拟团队的作用</a:t>
            </a:r>
            <a:endParaRPr lang="zh-CN" altLang="en-US" sz="1000">
              <a:solidFill>
                <a:schemeClr val="bg1">
                  <a:lumMod val="95000"/>
                </a:schemeClr>
              </a:solidFill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 bwMode="auto">
          <a:xfrm>
            <a:off x="892175" y="377825"/>
            <a:ext cx="10972800" cy="854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 anchor="t">
            <a:no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lvl="0" algn="l" defTabSz="914400">
              <a:buClrTx/>
              <a:buSzTx/>
              <a:buFontTx/>
              <a:defRPr/>
            </a:pPr>
            <a:r>
              <a:rPr lang="en-US" altLang="zh-CN" sz="3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cs typeface="+mn-cs"/>
                <a:sym typeface="+mn-ea"/>
              </a:rPr>
              <a:t>第六章 冲突与冲突管理</a:t>
            </a:r>
            <a:endParaRPr lang="en-US" altLang="zh-CN" sz="320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方正清刻本悦宋简体" panose="02000000000000000000" charset="-122"/>
              <a:ea typeface="方正清刻本悦宋简体" panose="02000000000000000000" charset="-122"/>
              <a:cs typeface="+mn-cs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8150" y="1492250"/>
            <a:ext cx="8775700" cy="38735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 bwMode="auto">
          <a:xfrm>
            <a:off x="892175" y="377825"/>
            <a:ext cx="10972800" cy="854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 anchor="t">
            <a:no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lvl="0" algn="l" defTabSz="914400">
              <a:buClrTx/>
              <a:buSzTx/>
              <a:buFontTx/>
              <a:defRPr/>
            </a:pPr>
            <a:r>
              <a:rPr lang="en-US" altLang="zh-CN" sz="3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cs typeface="+mn-cs"/>
                <a:sym typeface="+mn-ea"/>
              </a:rPr>
              <a:t>第六章 冲突与冲突管理</a:t>
            </a:r>
            <a:endParaRPr lang="en-US" altLang="zh-CN" sz="320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方正清刻本悦宋简体" panose="02000000000000000000" charset="-122"/>
              <a:ea typeface="方正清刻本悦宋简体" panose="02000000000000000000" charset="-122"/>
              <a:cs typeface="+mn-cs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01950" y="1853565"/>
            <a:ext cx="5632450" cy="3639185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 bwMode="auto">
          <a:xfrm>
            <a:off x="892175" y="234950"/>
            <a:ext cx="10972800" cy="854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 anchor="t">
            <a:no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lvl="0" algn="l" defTabSz="914400">
              <a:buClrTx/>
              <a:buSzTx/>
              <a:buFontTx/>
              <a:defRPr/>
            </a:pPr>
            <a:r>
              <a:rPr lang="en-US" altLang="zh-CN" sz="3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cs typeface="+mn-cs"/>
                <a:sym typeface="+mn-ea"/>
              </a:rPr>
              <a:t>6.1.1 冲突的定义</a:t>
            </a:r>
            <a:endParaRPr lang="en-US" altLang="zh-CN" sz="320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方正清刻本悦宋简体" panose="02000000000000000000" charset="-122"/>
              <a:ea typeface="方正清刻本悦宋简体" panose="02000000000000000000" charset="-122"/>
              <a:cs typeface="+mn-cs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48825" y="105410"/>
            <a:ext cx="2522220" cy="17481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77290" y="2000250"/>
            <a:ext cx="997902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400" b="1">
                <a:latin typeface="楷体-简" panose="02010600040101010101" charset="-122"/>
                <a:ea typeface="楷体-简" panose="02010600040101010101" charset="-122"/>
              </a:rPr>
              <a:t>冲突内涵要点：</a:t>
            </a:r>
            <a:endParaRPr lang="zh-CN" altLang="en-US" sz="2000">
              <a:latin typeface="楷体-简" panose="02010600040101010101" charset="-122"/>
              <a:ea typeface="楷体-简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楷体-简" panose="02010600040101010101" charset="-122"/>
                <a:ea typeface="楷体-简" panose="02010600040101010101" charset="-122"/>
              </a:rPr>
              <a:t>（</a:t>
            </a:r>
            <a:r>
              <a:rPr lang="en-US" altLang="zh-CN" sz="2000">
                <a:latin typeface="楷体-简" panose="02010600040101010101" charset="-122"/>
                <a:ea typeface="楷体-简" panose="02010600040101010101" charset="-122"/>
              </a:rPr>
              <a:t>1</a:t>
            </a:r>
            <a:r>
              <a:rPr lang="zh-CN" altLang="en-US" sz="2000">
                <a:latin typeface="楷体-简" panose="02010600040101010101" charset="-122"/>
                <a:ea typeface="楷体-简" panose="02010600040101010101" charset="-122"/>
              </a:rPr>
              <a:t>）冲突的存在不仅是一个</a:t>
            </a:r>
            <a:r>
              <a:rPr lang="zh-CN" altLang="en-US" sz="2000" b="1" u="sng">
                <a:solidFill>
                  <a:schemeClr val="tx1">
                    <a:lumMod val="95000"/>
                    <a:lumOff val="5000"/>
                  </a:schemeClr>
                </a:solidFill>
                <a:latin typeface="楷体-简" panose="02010600040101010101" charset="-122"/>
                <a:ea typeface="楷体-简" panose="02010600040101010101" charset="-122"/>
              </a:rPr>
              <a:t>客观性</a:t>
            </a:r>
            <a:r>
              <a:rPr lang="zh-CN" altLang="en-US" sz="2000">
                <a:latin typeface="楷体-简" panose="02010600040101010101" charset="-122"/>
                <a:ea typeface="楷体-简" panose="02010600040101010101" charset="-122"/>
              </a:rPr>
              <a:t>的问题，也是一个</a:t>
            </a:r>
            <a:r>
              <a:rPr lang="zh-CN" altLang="en-US" sz="2000" b="1">
                <a:solidFill>
                  <a:srgbClr val="FF0000"/>
                </a:solidFill>
                <a:latin typeface="楷体-简" panose="02010600040101010101" charset="-122"/>
                <a:ea typeface="楷体-简" panose="02010600040101010101" charset="-122"/>
              </a:rPr>
              <a:t>主观性</a:t>
            </a:r>
            <a:r>
              <a:rPr lang="zh-CN" altLang="en-US" sz="2000">
                <a:latin typeface="楷体-简" panose="02010600040101010101" charset="-122"/>
                <a:ea typeface="楷体-简" panose="02010600040101010101" charset="-122"/>
              </a:rPr>
              <a:t>的问题。</a:t>
            </a:r>
            <a:endParaRPr lang="zh-CN" altLang="en-US" sz="2000">
              <a:latin typeface="楷体-简" panose="02010600040101010101" charset="-122"/>
              <a:ea typeface="楷体-简" panose="02010600040101010101" charset="-122"/>
            </a:endParaRPr>
          </a:p>
          <a:p>
            <a:pPr>
              <a:lnSpc>
                <a:spcPct val="150000"/>
              </a:lnSpc>
            </a:pPr>
            <a:endParaRPr lang="zh-CN" altLang="en-US" sz="2000">
              <a:latin typeface="楷体-简" panose="02010600040101010101" charset="-122"/>
              <a:ea typeface="楷体-简" panose="0201060004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-7620" y="-17780"/>
            <a:ext cx="254000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/>
            <a:r>
              <a:rPr lang="zh-CN" altLang="en-US" sz="1000">
                <a:solidFill>
                  <a:schemeClr val="bg1">
                    <a:lumMod val="9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sym typeface="+mn-ea"/>
              </a:rPr>
              <a:t>6.1.1.1冲突的定义</a:t>
            </a:r>
            <a:endParaRPr lang="zh-CN" altLang="en-US" sz="1000">
              <a:solidFill>
                <a:schemeClr val="bg1">
                  <a:lumMod val="95000"/>
                </a:schemeClr>
              </a:solidFill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 bwMode="auto">
          <a:xfrm>
            <a:off x="892175" y="234950"/>
            <a:ext cx="10972800" cy="854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 anchor="t">
            <a:no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lvl="0" algn="l" defTabSz="914400">
              <a:buClrTx/>
              <a:buSzTx/>
              <a:buFontTx/>
              <a:defRPr/>
            </a:pPr>
            <a:r>
              <a:rPr lang="en-US" altLang="zh-CN" sz="3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cs typeface="+mn-cs"/>
                <a:sym typeface="+mn-ea"/>
              </a:rPr>
              <a:t>6.1.1 冲突的定义</a:t>
            </a:r>
            <a:endParaRPr lang="en-US" altLang="zh-CN" sz="320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方正清刻本悦宋简体" panose="02000000000000000000" charset="-122"/>
              <a:ea typeface="方正清刻本悦宋简体" panose="02000000000000000000" charset="-122"/>
              <a:cs typeface="+mn-cs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48825" y="105410"/>
            <a:ext cx="2522220" cy="17481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77290" y="2000250"/>
            <a:ext cx="997902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400" b="1">
                <a:latin typeface="楷体-简" panose="02010600040101010101" charset="-122"/>
                <a:ea typeface="楷体-简" panose="02010600040101010101" charset="-122"/>
              </a:rPr>
              <a:t>冲突内涵要点：</a:t>
            </a:r>
            <a:endParaRPr lang="zh-CN" altLang="en-US" sz="2000">
              <a:latin typeface="楷体-简" panose="02010600040101010101" charset="-122"/>
              <a:ea typeface="楷体-简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楷体-简" panose="02010600040101010101" charset="-122"/>
                <a:ea typeface="楷体-简" panose="02010600040101010101" charset="-122"/>
              </a:rPr>
              <a:t>（</a:t>
            </a:r>
            <a:r>
              <a:rPr lang="en-US" altLang="zh-CN" sz="2000">
                <a:latin typeface="楷体-简" panose="02010600040101010101" charset="-122"/>
                <a:ea typeface="楷体-简" panose="02010600040101010101" charset="-122"/>
              </a:rPr>
              <a:t>1</a:t>
            </a:r>
            <a:r>
              <a:rPr lang="zh-CN" altLang="en-US" sz="2000">
                <a:latin typeface="楷体-简" panose="02010600040101010101" charset="-122"/>
                <a:ea typeface="楷体-简" panose="02010600040101010101" charset="-122"/>
              </a:rPr>
              <a:t>）冲突的存在不仅是一个</a:t>
            </a:r>
            <a:r>
              <a:rPr lang="zh-CN" altLang="en-US" sz="2000" b="1" u="sng">
                <a:solidFill>
                  <a:schemeClr val="tx1">
                    <a:lumMod val="95000"/>
                    <a:lumOff val="5000"/>
                  </a:schemeClr>
                </a:solidFill>
                <a:latin typeface="楷体-简" panose="02010600040101010101" charset="-122"/>
                <a:ea typeface="楷体-简" panose="02010600040101010101" charset="-122"/>
              </a:rPr>
              <a:t>客观性</a:t>
            </a:r>
            <a:r>
              <a:rPr lang="zh-CN" altLang="en-US" sz="2000">
                <a:latin typeface="楷体-简" panose="02010600040101010101" charset="-122"/>
                <a:ea typeface="楷体-简" panose="02010600040101010101" charset="-122"/>
              </a:rPr>
              <a:t>的问题，也是一个</a:t>
            </a:r>
            <a:r>
              <a:rPr lang="zh-CN" altLang="en-US" sz="2000" b="1">
                <a:solidFill>
                  <a:srgbClr val="FF0000"/>
                </a:solidFill>
                <a:latin typeface="楷体-简" panose="02010600040101010101" charset="-122"/>
                <a:ea typeface="楷体-简" panose="02010600040101010101" charset="-122"/>
              </a:rPr>
              <a:t>主观性</a:t>
            </a:r>
            <a:r>
              <a:rPr lang="zh-CN" altLang="en-US" sz="2000">
                <a:latin typeface="楷体-简" panose="02010600040101010101" charset="-122"/>
                <a:ea typeface="楷体-简" panose="02010600040101010101" charset="-122"/>
              </a:rPr>
              <a:t>的问题。</a:t>
            </a:r>
            <a:endParaRPr lang="zh-CN" altLang="en-US" sz="2000">
              <a:latin typeface="楷体-简" panose="02010600040101010101" charset="-122"/>
              <a:ea typeface="楷体-简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楷体-简" panose="02010600040101010101" charset="-122"/>
                <a:ea typeface="楷体-简" panose="02010600040101010101" charset="-122"/>
              </a:rPr>
              <a:t>（</a:t>
            </a:r>
            <a:r>
              <a:rPr lang="en-US" altLang="zh-CN" sz="2000">
                <a:latin typeface="楷体-简" panose="02010600040101010101" charset="-122"/>
                <a:ea typeface="楷体-简" panose="02010600040101010101" charset="-122"/>
              </a:rPr>
              <a:t>2</a:t>
            </a:r>
            <a:r>
              <a:rPr lang="zh-CN" altLang="en-US" sz="2000">
                <a:latin typeface="楷体-简" panose="02010600040101010101" charset="-122"/>
                <a:ea typeface="楷体-简" panose="02010600040101010101" charset="-122"/>
              </a:rPr>
              <a:t>）冲突产生的</a:t>
            </a:r>
            <a:r>
              <a:rPr lang="zh-CN" altLang="en-US" sz="2000" b="1" u="sng">
                <a:solidFill>
                  <a:srgbClr val="FF0000"/>
                </a:solidFill>
                <a:latin typeface="楷体-简" panose="02010600040101010101" charset="-122"/>
                <a:ea typeface="楷体-简" panose="02010600040101010101" charset="-122"/>
              </a:rPr>
              <a:t>必要条件</a:t>
            </a:r>
            <a:r>
              <a:rPr lang="zh-CN" altLang="en-US" sz="2000">
                <a:latin typeface="楷体-简" panose="02010600040101010101" charset="-122"/>
                <a:ea typeface="楷体-简" panose="02010600040101010101" charset="-122"/>
              </a:rPr>
              <a:t>是</a:t>
            </a:r>
            <a:r>
              <a:rPr lang="zh-CN" altLang="en-US" sz="2000" b="1" u="sng">
                <a:solidFill>
                  <a:srgbClr val="FF0000"/>
                </a:solidFill>
                <a:latin typeface="楷体-简" panose="02010600040101010101" charset="-122"/>
                <a:ea typeface="楷体-简" panose="02010600040101010101" charset="-122"/>
              </a:rPr>
              <a:t>存在某种形式的对立或不相容</a:t>
            </a:r>
            <a:r>
              <a:rPr lang="zh-CN" altLang="en-US" sz="2000">
                <a:latin typeface="楷体-简" panose="02010600040101010101" charset="-122"/>
                <a:ea typeface="楷体-简" panose="02010600040101010101" charset="-122"/>
              </a:rPr>
              <a:t>以及相互作用。</a:t>
            </a:r>
            <a:endParaRPr lang="zh-CN" altLang="en-US" sz="2000">
              <a:latin typeface="楷体-简" panose="02010600040101010101" charset="-122"/>
              <a:ea typeface="楷体-简" panose="02010600040101010101" charset="-122"/>
            </a:endParaRPr>
          </a:p>
          <a:p>
            <a:pPr>
              <a:lnSpc>
                <a:spcPct val="150000"/>
              </a:lnSpc>
            </a:pPr>
            <a:endParaRPr lang="zh-CN" altLang="en-US" sz="2000">
              <a:latin typeface="楷体-简" panose="02010600040101010101" charset="-122"/>
              <a:ea typeface="楷体-简" panose="0201060004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-7620" y="-17780"/>
            <a:ext cx="254000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/>
            <a:r>
              <a:rPr lang="zh-CN" altLang="en-US" sz="1000">
                <a:solidFill>
                  <a:schemeClr val="bg1">
                    <a:lumMod val="9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sym typeface="+mn-ea"/>
              </a:rPr>
              <a:t>6.1.1.1冲突的定义</a:t>
            </a:r>
            <a:endParaRPr lang="zh-CN" altLang="en-US" sz="1000">
              <a:solidFill>
                <a:schemeClr val="bg1">
                  <a:lumMod val="95000"/>
                </a:schemeClr>
              </a:solidFill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 bwMode="auto">
          <a:xfrm>
            <a:off x="892175" y="234950"/>
            <a:ext cx="10972800" cy="854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 anchor="t">
            <a:no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lvl="0" algn="l" defTabSz="914400">
              <a:buClrTx/>
              <a:buSzTx/>
              <a:buFontTx/>
              <a:defRPr/>
            </a:pPr>
            <a:r>
              <a:rPr lang="en-US" altLang="zh-CN" sz="3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cs typeface="+mn-cs"/>
                <a:sym typeface="+mn-ea"/>
              </a:rPr>
              <a:t>6.1.1 冲突的定义</a:t>
            </a:r>
            <a:endParaRPr lang="en-US" altLang="zh-CN" sz="320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方正清刻本悦宋简体" panose="02000000000000000000" charset="-122"/>
              <a:ea typeface="方正清刻本悦宋简体" panose="02000000000000000000" charset="-122"/>
              <a:cs typeface="+mn-cs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48825" y="105410"/>
            <a:ext cx="2522220" cy="17481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77290" y="2000250"/>
            <a:ext cx="9979025" cy="24917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400" b="1">
                <a:latin typeface="楷体-简" panose="02010600040101010101" charset="-122"/>
                <a:ea typeface="楷体-简" panose="02010600040101010101" charset="-122"/>
              </a:rPr>
              <a:t>冲突内涵要点：</a:t>
            </a:r>
            <a:endParaRPr lang="zh-CN" altLang="en-US" sz="2000">
              <a:latin typeface="楷体-简" panose="02010600040101010101" charset="-122"/>
              <a:ea typeface="楷体-简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楷体-简" panose="02010600040101010101" charset="-122"/>
                <a:ea typeface="楷体-简" panose="02010600040101010101" charset="-122"/>
              </a:rPr>
              <a:t>（</a:t>
            </a:r>
            <a:r>
              <a:rPr lang="en-US" altLang="zh-CN" sz="2000">
                <a:latin typeface="楷体-简" panose="02010600040101010101" charset="-122"/>
                <a:ea typeface="楷体-简" panose="02010600040101010101" charset="-122"/>
              </a:rPr>
              <a:t>1</a:t>
            </a:r>
            <a:r>
              <a:rPr lang="zh-CN" altLang="en-US" sz="2000">
                <a:latin typeface="楷体-简" panose="02010600040101010101" charset="-122"/>
                <a:ea typeface="楷体-简" panose="02010600040101010101" charset="-122"/>
              </a:rPr>
              <a:t>）冲突的存在不仅是一个</a:t>
            </a:r>
            <a:r>
              <a:rPr lang="zh-CN" altLang="en-US" sz="2000" b="1" u="sng">
                <a:solidFill>
                  <a:schemeClr val="tx1">
                    <a:lumMod val="95000"/>
                    <a:lumOff val="5000"/>
                  </a:schemeClr>
                </a:solidFill>
                <a:latin typeface="楷体-简" panose="02010600040101010101" charset="-122"/>
                <a:ea typeface="楷体-简" panose="02010600040101010101" charset="-122"/>
              </a:rPr>
              <a:t>客观性</a:t>
            </a:r>
            <a:r>
              <a:rPr lang="zh-CN" altLang="en-US" sz="2000">
                <a:latin typeface="楷体-简" panose="02010600040101010101" charset="-122"/>
                <a:ea typeface="楷体-简" panose="02010600040101010101" charset="-122"/>
              </a:rPr>
              <a:t>的问题，也是一个</a:t>
            </a:r>
            <a:r>
              <a:rPr lang="zh-CN" altLang="en-US" sz="2000" b="1">
                <a:solidFill>
                  <a:srgbClr val="FF0000"/>
                </a:solidFill>
                <a:latin typeface="楷体-简" panose="02010600040101010101" charset="-122"/>
                <a:ea typeface="楷体-简" panose="02010600040101010101" charset="-122"/>
              </a:rPr>
              <a:t>主观性</a:t>
            </a:r>
            <a:r>
              <a:rPr lang="zh-CN" altLang="en-US" sz="2000">
                <a:latin typeface="楷体-简" panose="02010600040101010101" charset="-122"/>
                <a:ea typeface="楷体-简" panose="02010600040101010101" charset="-122"/>
              </a:rPr>
              <a:t>的问题。</a:t>
            </a:r>
            <a:endParaRPr lang="zh-CN" altLang="en-US" sz="2000">
              <a:latin typeface="楷体-简" panose="02010600040101010101" charset="-122"/>
              <a:ea typeface="楷体-简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楷体-简" panose="02010600040101010101" charset="-122"/>
                <a:ea typeface="楷体-简" panose="02010600040101010101" charset="-122"/>
              </a:rPr>
              <a:t>（</a:t>
            </a:r>
            <a:r>
              <a:rPr lang="en-US" altLang="zh-CN" sz="2000">
                <a:latin typeface="楷体-简" panose="02010600040101010101" charset="-122"/>
                <a:ea typeface="楷体-简" panose="02010600040101010101" charset="-122"/>
              </a:rPr>
              <a:t>2</a:t>
            </a:r>
            <a:r>
              <a:rPr lang="zh-CN" altLang="en-US" sz="2000">
                <a:latin typeface="楷体-简" panose="02010600040101010101" charset="-122"/>
                <a:ea typeface="楷体-简" panose="02010600040101010101" charset="-122"/>
              </a:rPr>
              <a:t>）冲突产生的</a:t>
            </a:r>
            <a:r>
              <a:rPr lang="zh-CN" altLang="en-US" sz="2000" b="1" u="sng">
                <a:solidFill>
                  <a:srgbClr val="FF0000"/>
                </a:solidFill>
                <a:latin typeface="楷体-简" panose="02010600040101010101" charset="-122"/>
                <a:ea typeface="楷体-简" panose="02010600040101010101" charset="-122"/>
              </a:rPr>
              <a:t>必要条件</a:t>
            </a:r>
            <a:r>
              <a:rPr lang="zh-CN" altLang="en-US" sz="2000">
                <a:latin typeface="楷体-简" panose="02010600040101010101" charset="-122"/>
                <a:ea typeface="楷体-简" panose="02010600040101010101" charset="-122"/>
              </a:rPr>
              <a:t>是</a:t>
            </a:r>
            <a:r>
              <a:rPr lang="zh-CN" altLang="en-US" sz="2000" b="1" u="sng">
                <a:solidFill>
                  <a:srgbClr val="FF0000"/>
                </a:solidFill>
                <a:latin typeface="楷体-简" panose="02010600040101010101" charset="-122"/>
                <a:ea typeface="楷体-简" panose="02010600040101010101" charset="-122"/>
              </a:rPr>
              <a:t>存在某种形式的对立或不相容</a:t>
            </a:r>
            <a:r>
              <a:rPr lang="zh-CN" altLang="en-US" sz="2000">
                <a:latin typeface="楷体-简" panose="02010600040101010101" charset="-122"/>
                <a:ea typeface="楷体-简" panose="02010600040101010101" charset="-122"/>
              </a:rPr>
              <a:t>以及相互作用。</a:t>
            </a:r>
            <a:endParaRPr lang="zh-CN" altLang="en-US" sz="2000">
              <a:latin typeface="楷体-简" panose="02010600040101010101" charset="-122"/>
              <a:ea typeface="楷体-简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楷体-简" panose="02010600040101010101" charset="-122"/>
                <a:ea typeface="楷体-简" panose="02010600040101010101" charset="-122"/>
              </a:rPr>
              <a:t>（</a:t>
            </a:r>
            <a:r>
              <a:rPr lang="en-US" altLang="zh-CN" sz="2000">
                <a:latin typeface="楷体-简" panose="02010600040101010101" charset="-122"/>
                <a:ea typeface="楷体-简" panose="02010600040101010101" charset="-122"/>
              </a:rPr>
              <a:t>3</a:t>
            </a:r>
            <a:r>
              <a:rPr lang="zh-CN" altLang="en-US" sz="2000">
                <a:latin typeface="楷体-简" panose="02010600040101010101" charset="-122"/>
                <a:ea typeface="楷体-简" panose="02010600040101010101" charset="-122"/>
              </a:rPr>
              <a:t>）冲突的</a:t>
            </a:r>
            <a:r>
              <a:rPr lang="zh-CN" altLang="en-US" sz="2000" b="1" u="sng">
                <a:solidFill>
                  <a:srgbClr val="FF0000"/>
                </a:solidFill>
                <a:latin typeface="楷体-简" panose="02010600040101010101" charset="-122"/>
                <a:ea typeface="楷体-简" panose="02010600040101010101" charset="-122"/>
              </a:rPr>
              <a:t>主体</a:t>
            </a:r>
            <a:r>
              <a:rPr lang="zh-CN" altLang="en-US" sz="2000">
                <a:latin typeface="楷体-简" panose="02010600040101010101" charset="-122"/>
                <a:ea typeface="楷体-简" panose="02010600040101010101" charset="-122"/>
              </a:rPr>
              <a:t>可以是</a:t>
            </a:r>
            <a:r>
              <a:rPr lang="zh-CN" altLang="en-US" sz="2000" b="1" u="sng">
                <a:solidFill>
                  <a:srgbClr val="FF0000"/>
                </a:solidFill>
                <a:latin typeface="楷体-简" panose="02010600040101010101" charset="-122"/>
                <a:ea typeface="楷体-简" panose="02010600040101010101" charset="-122"/>
              </a:rPr>
              <a:t>群体、组织、个人</a:t>
            </a:r>
            <a:r>
              <a:rPr lang="zh-CN" altLang="en-US" sz="2000">
                <a:latin typeface="楷体-简" panose="02010600040101010101" charset="-122"/>
                <a:ea typeface="楷体-简" panose="02010600040101010101" charset="-122"/>
              </a:rPr>
              <a:t>，</a:t>
            </a:r>
            <a:r>
              <a:rPr lang="zh-CN" altLang="en-US" sz="2000" b="1" u="sng">
                <a:solidFill>
                  <a:srgbClr val="FF0000"/>
                </a:solidFill>
                <a:latin typeface="楷体-简" panose="02010600040101010101" charset="-122"/>
                <a:ea typeface="楷体-简" panose="02010600040101010101" charset="-122"/>
              </a:rPr>
              <a:t>客体</a:t>
            </a:r>
            <a:r>
              <a:rPr lang="zh-CN" altLang="en-US" sz="2000">
                <a:latin typeface="楷体-简" panose="02010600040101010101" charset="-122"/>
                <a:ea typeface="楷体-简" panose="02010600040101010101" charset="-122"/>
              </a:rPr>
              <a:t>可以是</a:t>
            </a:r>
            <a:r>
              <a:rPr lang="zh-CN" altLang="en-US" sz="2000" b="1" u="sng">
                <a:solidFill>
                  <a:srgbClr val="FF0000"/>
                </a:solidFill>
                <a:latin typeface="楷体-简" panose="02010600040101010101" charset="-122"/>
                <a:ea typeface="楷体-简" panose="02010600040101010101" charset="-122"/>
              </a:rPr>
              <a:t>利益、权利、资源、目标方法</a:t>
            </a:r>
            <a:r>
              <a:rPr lang="zh-CN" altLang="en-US" sz="2000">
                <a:latin typeface="楷体-简" panose="02010600040101010101" charset="-122"/>
                <a:ea typeface="楷体-简" panose="02010600040101010101" charset="-122"/>
              </a:rPr>
              <a:t>等</a:t>
            </a:r>
            <a:endParaRPr lang="zh-CN" altLang="en-US" sz="2000">
              <a:latin typeface="楷体-简" panose="02010600040101010101" charset="-122"/>
              <a:ea typeface="楷体-简" panose="02010600040101010101" charset="-122"/>
            </a:endParaRPr>
          </a:p>
          <a:p>
            <a:pPr>
              <a:lnSpc>
                <a:spcPct val="150000"/>
              </a:lnSpc>
            </a:pPr>
            <a:endParaRPr lang="zh-CN" altLang="en-US" sz="2000">
              <a:latin typeface="楷体-简" panose="02010600040101010101" charset="-122"/>
              <a:ea typeface="楷体-简" panose="0201060004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-7620" y="-17780"/>
            <a:ext cx="254000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/>
            <a:r>
              <a:rPr lang="zh-CN" altLang="en-US" sz="1000">
                <a:solidFill>
                  <a:schemeClr val="bg1">
                    <a:lumMod val="9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sym typeface="+mn-ea"/>
              </a:rPr>
              <a:t>6.1.1.1冲突的定义</a:t>
            </a:r>
            <a:endParaRPr lang="zh-CN" altLang="en-US" sz="1000">
              <a:solidFill>
                <a:schemeClr val="bg1">
                  <a:lumMod val="95000"/>
                </a:schemeClr>
              </a:solidFill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 bwMode="auto">
          <a:xfrm>
            <a:off x="892175" y="234950"/>
            <a:ext cx="10972800" cy="854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 anchor="t">
            <a:no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lvl="0" algn="l" defTabSz="914400">
              <a:buClrTx/>
              <a:buSzTx/>
              <a:buFontTx/>
              <a:defRPr/>
            </a:pPr>
            <a:r>
              <a:rPr lang="en-US" altLang="zh-CN" sz="3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cs typeface="+mn-cs"/>
                <a:sym typeface="+mn-ea"/>
              </a:rPr>
              <a:t>6.1.1 冲突的定义</a:t>
            </a:r>
            <a:endParaRPr lang="en-US" altLang="zh-CN" sz="320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方正清刻本悦宋简体" panose="02000000000000000000" charset="-122"/>
              <a:ea typeface="方正清刻本悦宋简体" panose="02000000000000000000" charset="-122"/>
              <a:cs typeface="+mn-cs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48825" y="105410"/>
            <a:ext cx="2522220" cy="17481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77290" y="2000250"/>
            <a:ext cx="997902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400" b="1">
                <a:latin typeface="楷体-简" panose="02010600040101010101" charset="-122"/>
                <a:ea typeface="楷体-简" panose="02010600040101010101" charset="-122"/>
              </a:rPr>
              <a:t>冲突内涵要点：</a:t>
            </a:r>
            <a:endParaRPr lang="zh-CN" altLang="en-US" sz="2000">
              <a:latin typeface="楷体-简" panose="02010600040101010101" charset="-122"/>
              <a:ea typeface="楷体-简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楷体-简" panose="02010600040101010101" charset="-122"/>
                <a:ea typeface="楷体-简" panose="02010600040101010101" charset="-122"/>
              </a:rPr>
              <a:t>（</a:t>
            </a:r>
            <a:r>
              <a:rPr lang="en-US" altLang="zh-CN" sz="2000">
                <a:latin typeface="楷体-简" panose="02010600040101010101" charset="-122"/>
                <a:ea typeface="楷体-简" panose="02010600040101010101" charset="-122"/>
              </a:rPr>
              <a:t>1</a:t>
            </a:r>
            <a:r>
              <a:rPr lang="zh-CN" altLang="en-US" sz="2000">
                <a:latin typeface="楷体-简" panose="02010600040101010101" charset="-122"/>
                <a:ea typeface="楷体-简" panose="02010600040101010101" charset="-122"/>
              </a:rPr>
              <a:t>）冲突的存在不仅是一个</a:t>
            </a:r>
            <a:r>
              <a:rPr lang="zh-CN" altLang="en-US" sz="2000" b="1" u="sng">
                <a:solidFill>
                  <a:schemeClr val="tx1">
                    <a:lumMod val="95000"/>
                    <a:lumOff val="5000"/>
                  </a:schemeClr>
                </a:solidFill>
                <a:latin typeface="楷体-简" panose="02010600040101010101" charset="-122"/>
                <a:ea typeface="楷体-简" panose="02010600040101010101" charset="-122"/>
              </a:rPr>
              <a:t>客观性</a:t>
            </a:r>
            <a:r>
              <a:rPr lang="zh-CN" altLang="en-US" sz="2000">
                <a:latin typeface="楷体-简" panose="02010600040101010101" charset="-122"/>
                <a:ea typeface="楷体-简" panose="02010600040101010101" charset="-122"/>
              </a:rPr>
              <a:t>的问题，也是一个</a:t>
            </a:r>
            <a:r>
              <a:rPr lang="zh-CN" altLang="en-US" sz="2000" b="1">
                <a:solidFill>
                  <a:srgbClr val="FF0000"/>
                </a:solidFill>
                <a:latin typeface="楷体-简" panose="02010600040101010101" charset="-122"/>
                <a:ea typeface="楷体-简" panose="02010600040101010101" charset="-122"/>
              </a:rPr>
              <a:t>主观性</a:t>
            </a:r>
            <a:r>
              <a:rPr lang="zh-CN" altLang="en-US" sz="2000">
                <a:latin typeface="楷体-简" panose="02010600040101010101" charset="-122"/>
                <a:ea typeface="楷体-简" panose="02010600040101010101" charset="-122"/>
              </a:rPr>
              <a:t>的问题。</a:t>
            </a:r>
            <a:endParaRPr lang="zh-CN" altLang="en-US" sz="2000">
              <a:latin typeface="楷体-简" panose="02010600040101010101" charset="-122"/>
              <a:ea typeface="楷体-简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楷体-简" panose="02010600040101010101" charset="-122"/>
                <a:ea typeface="楷体-简" panose="02010600040101010101" charset="-122"/>
              </a:rPr>
              <a:t>（</a:t>
            </a:r>
            <a:r>
              <a:rPr lang="en-US" altLang="zh-CN" sz="2000">
                <a:latin typeface="楷体-简" panose="02010600040101010101" charset="-122"/>
                <a:ea typeface="楷体-简" panose="02010600040101010101" charset="-122"/>
              </a:rPr>
              <a:t>2</a:t>
            </a:r>
            <a:r>
              <a:rPr lang="zh-CN" altLang="en-US" sz="2000">
                <a:latin typeface="楷体-简" panose="02010600040101010101" charset="-122"/>
                <a:ea typeface="楷体-简" panose="02010600040101010101" charset="-122"/>
              </a:rPr>
              <a:t>）冲突产生的</a:t>
            </a:r>
            <a:r>
              <a:rPr lang="zh-CN" altLang="en-US" sz="2000" b="1" u="sng">
                <a:solidFill>
                  <a:srgbClr val="FF0000"/>
                </a:solidFill>
                <a:latin typeface="楷体-简" panose="02010600040101010101" charset="-122"/>
                <a:ea typeface="楷体-简" panose="02010600040101010101" charset="-122"/>
              </a:rPr>
              <a:t>必要条件</a:t>
            </a:r>
            <a:r>
              <a:rPr lang="zh-CN" altLang="en-US" sz="2000">
                <a:latin typeface="楷体-简" panose="02010600040101010101" charset="-122"/>
                <a:ea typeface="楷体-简" panose="02010600040101010101" charset="-122"/>
              </a:rPr>
              <a:t>是</a:t>
            </a:r>
            <a:r>
              <a:rPr lang="zh-CN" altLang="en-US" sz="2000" b="1" u="sng">
                <a:solidFill>
                  <a:srgbClr val="FF0000"/>
                </a:solidFill>
                <a:latin typeface="楷体-简" panose="02010600040101010101" charset="-122"/>
                <a:ea typeface="楷体-简" panose="02010600040101010101" charset="-122"/>
              </a:rPr>
              <a:t>存在某种形式的对立或不相容</a:t>
            </a:r>
            <a:r>
              <a:rPr lang="zh-CN" altLang="en-US" sz="2000">
                <a:latin typeface="楷体-简" panose="02010600040101010101" charset="-122"/>
                <a:ea typeface="楷体-简" panose="02010600040101010101" charset="-122"/>
              </a:rPr>
              <a:t>以及相互作用。</a:t>
            </a:r>
            <a:endParaRPr lang="zh-CN" altLang="en-US" sz="2000">
              <a:latin typeface="楷体-简" panose="02010600040101010101" charset="-122"/>
              <a:ea typeface="楷体-简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楷体-简" panose="02010600040101010101" charset="-122"/>
                <a:ea typeface="楷体-简" panose="02010600040101010101" charset="-122"/>
              </a:rPr>
              <a:t>（</a:t>
            </a:r>
            <a:r>
              <a:rPr lang="en-US" altLang="zh-CN" sz="2000">
                <a:latin typeface="楷体-简" panose="02010600040101010101" charset="-122"/>
                <a:ea typeface="楷体-简" panose="02010600040101010101" charset="-122"/>
              </a:rPr>
              <a:t>3</a:t>
            </a:r>
            <a:r>
              <a:rPr lang="zh-CN" altLang="en-US" sz="2000">
                <a:latin typeface="楷体-简" panose="02010600040101010101" charset="-122"/>
                <a:ea typeface="楷体-简" panose="02010600040101010101" charset="-122"/>
              </a:rPr>
              <a:t>）冲突的</a:t>
            </a:r>
            <a:r>
              <a:rPr lang="zh-CN" altLang="en-US" sz="2000" b="1" u="sng">
                <a:solidFill>
                  <a:srgbClr val="FF0000"/>
                </a:solidFill>
                <a:latin typeface="楷体-简" panose="02010600040101010101" charset="-122"/>
                <a:ea typeface="楷体-简" panose="02010600040101010101" charset="-122"/>
              </a:rPr>
              <a:t>主体</a:t>
            </a:r>
            <a:r>
              <a:rPr lang="zh-CN" altLang="en-US" sz="2000">
                <a:latin typeface="楷体-简" panose="02010600040101010101" charset="-122"/>
                <a:ea typeface="楷体-简" panose="02010600040101010101" charset="-122"/>
              </a:rPr>
              <a:t>可以是</a:t>
            </a:r>
            <a:r>
              <a:rPr lang="zh-CN" altLang="en-US" sz="2000" b="1" u="sng">
                <a:solidFill>
                  <a:srgbClr val="FF0000"/>
                </a:solidFill>
                <a:latin typeface="楷体-简" panose="02010600040101010101" charset="-122"/>
                <a:ea typeface="楷体-简" panose="02010600040101010101" charset="-122"/>
              </a:rPr>
              <a:t>群体、组织、个人</a:t>
            </a:r>
            <a:r>
              <a:rPr lang="zh-CN" altLang="en-US" sz="2000">
                <a:latin typeface="楷体-简" panose="02010600040101010101" charset="-122"/>
                <a:ea typeface="楷体-简" panose="02010600040101010101" charset="-122"/>
              </a:rPr>
              <a:t>，</a:t>
            </a:r>
            <a:r>
              <a:rPr lang="zh-CN" altLang="en-US" sz="2000" b="1" u="sng">
                <a:solidFill>
                  <a:srgbClr val="FF0000"/>
                </a:solidFill>
                <a:latin typeface="楷体-简" panose="02010600040101010101" charset="-122"/>
                <a:ea typeface="楷体-简" panose="02010600040101010101" charset="-122"/>
              </a:rPr>
              <a:t>客体</a:t>
            </a:r>
            <a:r>
              <a:rPr lang="zh-CN" altLang="en-US" sz="2000">
                <a:latin typeface="楷体-简" panose="02010600040101010101" charset="-122"/>
                <a:ea typeface="楷体-简" panose="02010600040101010101" charset="-122"/>
              </a:rPr>
              <a:t>可以是</a:t>
            </a:r>
            <a:r>
              <a:rPr lang="zh-CN" altLang="en-US" sz="2000" b="1" u="sng">
                <a:solidFill>
                  <a:srgbClr val="FF0000"/>
                </a:solidFill>
                <a:latin typeface="楷体-简" panose="02010600040101010101" charset="-122"/>
                <a:ea typeface="楷体-简" panose="02010600040101010101" charset="-122"/>
              </a:rPr>
              <a:t>利益、权利、资源、目标方法</a:t>
            </a:r>
            <a:r>
              <a:rPr lang="zh-CN" altLang="en-US" sz="2000">
                <a:latin typeface="楷体-简" panose="02010600040101010101" charset="-122"/>
                <a:ea typeface="楷体-简" panose="02010600040101010101" charset="-122"/>
              </a:rPr>
              <a:t>等</a:t>
            </a:r>
            <a:endParaRPr lang="zh-CN" altLang="en-US" sz="2000">
              <a:latin typeface="楷体-简" panose="02010600040101010101" charset="-122"/>
              <a:ea typeface="楷体-简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楷体-简" panose="02010600040101010101" charset="-122"/>
                <a:ea typeface="楷体-简" panose="02010600040101010101" charset="-122"/>
              </a:rPr>
              <a:t>（</a:t>
            </a:r>
            <a:r>
              <a:rPr lang="en-US" altLang="zh-CN" sz="2000">
                <a:latin typeface="楷体-简" panose="02010600040101010101" charset="-122"/>
                <a:ea typeface="楷体-简" panose="02010600040101010101" charset="-122"/>
              </a:rPr>
              <a:t>4</a:t>
            </a:r>
            <a:r>
              <a:rPr lang="zh-CN" altLang="en-US" sz="2000">
                <a:latin typeface="楷体-简" panose="02010600040101010101" charset="-122"/>
                <a:ea typeface="楷体-简" panose="02010600040101010101" charset="-122"/>
              </a:rPr>
              <a:t>）冲突是一个</a:t>
            </a:r>
            <a:r>
              <a:rPr lang="zh-CN" altLang="en-US" sz="2000" b="1" u="sng">
                <a:solidFill>
                  <a:srgbClr val="FF0000"/>
                </a:solidFill>
                <a:latin typeface="楷体-简" panose="02010600040101010101" charset="-122"/>
                <a:ea typeface="楷体-简" panose="02010600040101010101" charset="-122"/>
              </a:rPr>
              <a:t>过程</a:t>
            </a:r>
            <a:r>
              <a:rPr lang="zh-CN" altLang="en-US" sz="2000">
                <a:latin typeface="楷体-简" panose="02010600040101010101" charset="-122"/>
                <a:ea typeface="楷体-简" panose="02010600040101010101" charset="-122"/>
              </a:rPr>
              <a:t>。</a:t>
            </a:r>
            <a:endParaRPr lang="zh-CN" altLang="en-US" sz="2000">
              <a:latin typeface="楷体-简" panose="02010600040101010101" charset="-122"/>
              <a:ea typeface="楷体-简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楷体-简" panose="02010600040101010101" charset="-122"/>
                <a:ea typeface="楷体-简" panose="02010600040101010101" charset="-122"/>
              </a:rPr>
              <a:t>          它是在人与人、人与群休、人与组织、群体与群体、组织与组织之间的相互关系和</a:t>
            </a:r>
            <a:endParaRPr lang="zh-CN" altLang="en-US" sz="2000">
              <a:latin typeface="楷体-简" panose="02010600040101010101" charset="-122"/>
              <a:ea typeface="楷体-简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楷体-简" panose="02010600040101010101" charset="-122"/>
                <a:ea typeface="楷体-简" panose="02010600040101010101" charset="-122"/>
              </a:rPr>
              <a:t>          相互作用中发展而形成的。</a:t>
            </a:r>
            <a:endParaRPr lang="zh-CN" altLang="en-US" sz="2000">
              <a:latin typeface="楷体-简" panose="02010600040101010101" charset="-122"/>
              <a:ea typeface="楷体-简" panose="0201060004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-7620" y="-17780"/>
            <a:ext cx="254000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/>
            <a:r>
              <a:rPr lang="zh-CN" altLang="en-US" sz="1000">
                <a:solidFill>
                  <a:schemeClr val="bg1">
                    <a:lumMod val="9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sym typeface="+mn-ea"/>
              </a:rPr>
              <a:t>6.1.1.1冲突的定义</a:t>
            </a:r>
            <a:endParaRPr lang="zh-CN" altLang="en-US" sz="1000">
              <a:solidFill>
                <a:schemeClr val="bg1">
                  <a:lumMod val="95000"/>
                </a:schemeClr>
              </a:solidFill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 bwMode="auto">
          <a:xfrm>
            <a:off x="892175" y="234950"/>
            <a:ext cx="10972800" cy="854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 anchor="t">
            <a:no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lvl="0" algn="l" defTabSz="914400">
              <a:buClrTx/>
              <a:buSzTx/>
              <a:buFontTx/>
              <a:defRPr/>
            </a:pPr>
            <a:r>
              <a:rPr lang="en-US" altLang="zh-CN" sz="3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cs typeface="+mn-cs"/>
                <a:sym typeface="+mn-ea"/>
              </a:rPr>
              <a:t>6.1.1 冲突的定义</a:t>
            </a:r>
            <a:endParaRPr lang="en-US" altLang="zh-CN" sz="320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方正清刻本悦宋简体" panose="02000000000000000000" charset="-122"/>
              <a:ea typeface="方正清刻本悦宋简体" panose="02000000000000000000" charset="-122"/>
              <a:cs typeface="+mn-cs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48825" y="105410"/>
            <a:ext cx="2522220" cy="17481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77290" y="2000250"/>
            <a:ext cx="997902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400" b="1">
                <a:latin typeface="楷体-简" panose="02010600040101010101" charset="-122"/>
                <a:ea typeface="楷体-简" panose="02010600040101010101" charset="-122"/>
              </a:rPr>
              <a:t>冲突内涵要点：</a:t>
            </a:r>
            <a:endParaRPr lang="zh-CN" altLang="en-US" sz="2000">
              <a:latin typeface="楷体-简" panose="02010600040101010101" charset="-122"/>
              <a:ea typeface="楷体-简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楷体-简" panose="02010600040101010101" charset="-122"/>
                <a:ea typeface="楷体-简" panose="02010600040101010101" charset="-122"/>
              </a:rPr>
              <a:t>（</a:t>
            </a:r>
            <a:r>
              <a:rPr lang="en-US" altLang="zh-CN" sz="2000">
                <a:latin typeface="楷体-简" panose="02010600040101010101" charset="-122"/>
                <a:ea typeface="楷体-简" panose="02010600040101010101" charset="-122"/>
              </a:rPr>
              <a:t>1</a:t>
            </a:r>
            <a:r>
              <a:rPr lang="zh-CN" altLang="en-US" sz="2000">
                <a:latin typeface="楷体-简" panose="02010600040101010101" charset="-122"/>
                <a:ea typeface="楷体-简" panose="02010600040101010101" charset="-122"/>
              </a:rPr>
              <a:t>）冲突的存在不仅是一个</a:t>
            </a:r>
            <a:r>
              <a:rPr lang="zh-CN" altLang="en-US" sz="2000" b="1" u="sng">
                <a:solidFill>
                  <a:schemeClr val="tx1">
                    <a:lumMod val="95000"/>
                    <a:lumOff val="5000"/>
                  </a:schemeClr>
                </a:solidFill>
                <a:latin typeface="楷体-简" panose="02010600040101010101" charset="-122"/>
                <a:ea typeface="楷体-简" panose="02010600040101010101" charset="-122"/>
              </a:rPr>
              <a:t>客观性</a:t>
            </a:r>
            <a:r>
              <a:rPr lang="zh-CN" altLang="en-US" sz="2000">
                <a:latin typeface="楷体-简" panose="02010600040101010101" charset="-122"/>
                <a:ea typeface="楷体-简" panose="02010600040101010101" charset="-122"/>
              </a:rPr>
              <a:t>的问题，也是一个</a:t>
            </a:r>
            <a:r>
              <a:rPr lang="en-US" altLang="zh-CN" sz="2000" b="1">
                <a:solidFill>
                  <a:srgbClr val="FF0000"/>
                </a:solidFill>
                <a:latin typeface="楷体-简" panose="02010600040101010101" charset="-122"/>
                <a:ea typeface="楷体-简" panose="02010600040101010101" charset="-122"/>
              </a:rPr>
              <a:t>_____</a:t>
            </a:r>
            <a:r>
              <a:rPr lang="zh-CN" altLang="en-US" sz="2000">
                <a:latin typeface="楷体-简" panose="02010600040101010101" charset="-122"/>
                <a:ea typeface="楷体-简" panose="02010600040101010101" charset="-122"/>
              </a:rPr>
              <a:t>的问题。</a:t>
            </a:r>
            <a:endParaRPr lang="zh-CN" altLang="en-US" sz="2000">
              <a:latin typeface="楷体-简" panose="02010600040101010101" charset="-122"/>
              <a:ea typeface="楷体-简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楷体-简" panose="02010600040101010101" charset="-122"/>
                <a:ea typeface="楷体-简" panose="02010600040101010101" charset="-122"/>
              </a:rPr>
              <a:t>（</a:t>
            </a:r>
            <a:r>
              <a:rPr lang="en-US" altLang="zh-CN" sz="2000">
                <a:latin typeface="楷体-简" panose="02010600040101010101" charset="-122"/>
                <a:ea typeface="楷体-简" panose="02010600040101010101" charset="-122"/>
              </a:rPr>
              <a:t>2</a:t>
            </a:r>
            <a:r>
              <a:rPr lang="zh-CN" altLang="en-US" sz="2000">
                <a:latin typeface="楷体-简" panose="02010600040101010101" charset="-122"/>
                <a:ea typeface="楷体-简" panose="02010600040101010101" charset="-122"/>
              </a:rPr>
              <a:t>）冲突产生的</a:t>
            </a:r>
            <a:r>
              <a:rPr lang="zh-CN" altLang="en-US" sz="2000" b="1" u="sng">
                <a:solidFill>
                  <a:srgbClr val="FF0000"/>
                </a:solidFill>
                <a:latin typeface="楷体-简" panose="02010600040101010101" charset="-122"/>
                <a:ea typeface="楷体-简" panose="02010600040101010101" charset="-122"/>
              </a:rPr>
              <a:t>必要条件</a:t>
            </a:r>
            <a:r>
              <a:rPr lang="zh-CN" altLang="en-US" sz="2000">
                <a:latin typeface="楷体-简" panose="02010600040101010101" charset="-122"/>
                <a:ea typeface="楷体-简" panose="02010600040101010101" charset="-122"/>
              </a:rPr>
              <a:t>是</a:t>
            </a:r>
            <a:r>
              <a:rPr lang="zh-CN" altLang="en-US" sz="2000" b="1" u="sng">
                <a:solidFill>
                  <a:srgbClr val="FF0000"/>
                </a:solidFill>
                <a:latin typeface="楷体-简" panose="02010600040101010101" charset="-122"/>
                <a:ea typeface="楷体-简" panose="02010600040101010101" charset="-122"/>
              </a:rPr>
              <a:t>存在某种形式的对立或不相容</a:t>
            </a:r>
            <a:r>
              <a:rPr lang="zh-CN" altLang="en-US" sz="2000">
                <a:latin typeface="楷体-简" panose="02010600040101010101" charset="-122"/>
                <a:ea typeface="楷体-简" panose="02010600040101010101" charset="-122"/>
              </a:rPr>
              <a:t>以及相互作用。</a:t>
            </a:r>
            <a:endParaRPr lang="zh-CN" altLang="en-US" sz="2000">
              <a:latin typeface="楷体-简" panose="02010600040101010101" charset="-122"/>
              <a:ea typeface="楷体-简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楷体-简" panose="02010600040101010101" charset="-122"/>
                <a:ea typeface="楷体-简" panose="02010600040101010101" charset="-122"/>
              </a:rPr>
              <a:t>（</a:t>
            </a:r>
            <a:r>
              <a:rPr lang="en-US" altLang="zh-CN" sz="2000">
                <a:latin typeface="楷体-简" panose="02010600040101010101" charset="-122"/>
                <a:ea typeface="楷体-简" panose="02010600040101010101" charset="-122"/>
              </a:rPr>
              <a:t>3</a:t>
            </a:r>
            <a:r>
              <a:rPr lang="zh-CN" altLang="en-US" sz="2000">
                <a:latin typeface="楷体-简" panose="02010600040101010101" charset="-122"/>
                <a:ea typeface="楷体-简" panose="02010600040101010101" charset="-122"/>
              </a:rPr>
              <a:t>）冲突的</a:t>
            </a:r>
            <a:r>
              <a:rPr lang="zh-CN" altLang="en-US" sz="2000" b="1" u="sng">
                <a:solidFill>
                  <a:srgbClr val="FF0000"/>
                </a:solidFill>
                <a:latin typeface="楷体-简" panose="02010600040101010101" charset="-122"/>
                <a:ea typeface="楷体-简" panose="02010600040101010101" charset="-122"/>
              </a:rPr>
              <a:t>主体</a:t>
            </a:r>
            <a:r>
              <a:rPr lang="zh-CN" altLang="en-US" sz="2000">
                <a:latin typeface="楷体-简" panose="02010600040101010101" charset="-122"/>
                <a:ea typeface="楷体-简" panose="02010600040101010101" charset="-122"/>
              </a:rPr>
              <a:t>可以是</a:t>
            </a:r>
            <a:r>
              <a:rPr lang="zh-CN" altLang="en-US" sz="2000" b="1" u="sng">
                <a:solidFill>
                  <a:srgbClr val="FF0000"/>
                </a:solidFill>
                <a:latin typeface="楷体-简" panose="02010600040101010101" charset="-122"/>
                <a:ea typeface="楷体-简" panose="02010600040101010101" charset="-122"/>
              </a:rPr>
              <a:t>群体、组织、个人</a:t>
            </a:r>
            <a:r>
              <a:rPr lang="zh-CN" altLang="en-US" sz="2000">
                <a:latin typeface="楷体-简" panose="02010600040101010101" charset="-122"/>
                <a:ea typeface="楷体-简" panose="02010600040101010101" charset="-122"/>
              </a:rPr>
              <a:t>，</a:t>
            </a:r>
            <a:r>
              <a:rPr lang="zh-CN" altLang="en-US" sz="2000" b="1" u="sng">
                <a:solidFill>
                  <a:srgbClr val="FF0000"/>
                </a:solidFill>
                <a:latin typeface="楷体-简" panose="02010600040101010101" charset="-122"/>
                <a:ea typeface="楷体-简" panose="02010600040101010101" charset="-122"/>
              </a:rPr>
              <a:t>客体</a:t>
            </a:r>
            <a:r>
              <a:rPr lang="zh-CN" altLang="en-US" sz="2000">
                <a:latin typeface="楷体-简" panose="02010600040101010101" charset="-122"/>
                <a:ea typeface="楷体-简" panose="02010600040101010101" charset="-122"/>
              </a:rPr>
              <a:t>可以是</a:t>
            </a:r>
            <a:r>
              <a:rPr lang="zh-CN" altLang="en-US" sz="2000" b="1" u="sng">
                <a:solidFill>
                  <a:srgbClr val="FF0000"/>
                </a:solidFill>
                <a:latin typeface="楷体-简" panose="02010600040101010101" charset="-122"/>
                <a:ea typeface="楷体-简" panose="02010600040101010101" charset="-122"/>
              </a:rPr>
              <a:t>利益、权利、资源、目标方法</a:t>
            </a:r>
            <a:r>
              <a:rPr lang="zh-CN" altLang="en-US" sz="2000">
                <a:latin typeface="楷体-简" panose="02010600040101010101" charset="-122"/>
                <a:ea typeface="楷体-简" panose="02010600040101010101" charset="-122"/>
              </a:rPr>
              <a:t>等</a:t>
            </a:r>
            <a:endParaRPr lang="zh-CN" altLang="en-US" sz="2000">
              <a:latin typeface="楷体-简" panose="02010600040101010101" charset="-122"/>
              <a:ea typeface="楷体-简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楷体-简" panose="02010600040101010101" charset="-122"/>
                <a:ea typeface="楷体-简" panose="02010600040101010101" charset="-122"/>
              </a:rPr>
              <a:t>（</a:t>
            </a:r>
            <a:r>
              <a:rPr lang="en-US" altLang="zh-CN" sz="2000">
                <a:latin typeface="楷体-简" panose="02010600040101010101" charset="-122"/>
                <a:ea typeface="楷体-简" panose="02010600040101010101" charset="-122"/>
              </a:rPr>
              <a:t>4</a:t>
            </a:r>
            <a:r>
              <a:rPr lang="zh-CN" altLang="en-US" sz="2000">
                <a:latin typeface="楷体-简" panose="02010600040101010101" charset="-122"/>
                <a:ea typeface="楷体-简" panose="02010600040101010101" charset="-122"/>
              </a:rPr>
              <a:t>）冲突是一个</a:t>
            </a:r>
            <a:r>
              <a:rPr lang="en-US" altLang="zh-CN" sz="2000">
                <a:latin typeface="楷体-简" panose="02010600040101010101" charset="-122"/>
                <a:ea typeface="楷体-简" panose="02010600040101010101" charset="-122"/>
              </a:rPr>
              <a:t>______</a:t>
            </a:r>
            <a:r>
              <a:rPr lang="zh-CN" altLang="en-US" sz="2000">
                <a:latin typeface="楷体-简" panose="02010600040101010101" charset="-122"/>
                <a:ea typeface="楷体-简" panose="02010600040101010101" charset="-122"/>
              </a:rPr>
              <a:t>。</a:t>
            </a:r>
            <a:endParaRPr lang="zh-CN" altLang="en-US" sz="2000">
              <a:latin typeface="楷体-简" panose="02010600040101010101" charset="-122"/>
              <a:ea typeface="楷体-简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楷体-简" panose="02010600040101010101" charset="-122"/>
                <a:ea typeface="楷体-简" panose="02010600040101010101" charset="-122"/>
              </a:rPr>
              <a:t>          它是在人与人、人与群休、人与组织、群体与群体、组织与组织之间的相互关系和</a:t>
            </a:r>
            <a:endParaRPr lang="zh-CN" altLang="en-US" sz="2000">
              <a:latin typeface="楷体-简" panose="02010600040101010101" charset="-122"/>
              <a:ea typeface="楷体-简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楷体-简" panose="02010600040101010101" charset="-122"/>
                <a:ea typeface="楷体-简" panose="02010600040101010101" charset="-122"/>
              </a:rPr>
              <a:t>          相互作用中发展而形成的。</a:t>
            </a:r>
            <a:endParaRPr lang="zh-CN" altLang="en-US" sz="2000">
              <a:latin typeface="楷体-简" panose="02010600040101010101" charset="-122"/>
              <a:ea typeface="楷体-简" panose="0201060004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-7620" y="-17780"/>
            <a:ext cx="254000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/>
            <a:r>
              <a:rPr lang="zh-CN" altLang="en-US" sz="1000">
                <a:solidFill>
                  <a:schemeClr val="bg1">
                    <a:lumMod val="9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sym typeface="+mn-ea"/>
              </a:rPr>
              <a:t>6.1.1.1冲突的定义</a:t>
            </a:r>
            <a:endParaRPr lang="zh-CN" altLang="en-US" sz="1000">
              <a:solidFill>
                <a:schemeClr val="bg1">
                  <a:lumMod val="95000"/>
                </a:schemeClr>
              </a:solidFill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892175" y="1231900"/>
            <a:ext cx="10515600" cy="5343525"/>
          </a:xfrm>
        </p:spPr>
        <p:txBody>
          <a:bodyPr/>
          <a:p>
            <a:r>
              <a:rPr lang="en-US" altLang="zh-CN" sz="2400"/>
              <a:t>1.3 </a:t>
            </a:r>
            <a:r>
              <a:rPr lang="zh-CN" altLang="en-US" sz="2400"/>
              <a:t>非正式沟通的分类【</a:t>
            </a:r>
            <a:r>
              <a:rPr lang="zh-CN" altLang="en-US" sz="2400">
                <a:solidFill>
                  <a:srgbClr val="FF0000"/>
                </a:solidFill>
              </a:rPr>
              <a:t>选择</a:t>
            </a:r>
            <a:r>
              <a:rPr lang="zh-CN" altLang="en-US" sz="2400"/>
              <a:t>】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★★★★</a:t>
            </a:r>
            <a:endParaRPr lang="zh-CN" altLang="en-US" sz="2400" b="1"/>
          </a:p>
          <a:p>
            <a:endParaRPr lang="zh-CN" altLang="en-US" sz="2400"/>
          </a:p>
          <a:p>
            <a:endParaRPr lang="zh-CN" altLang="en-US" sz="2400"/>
          </a:p>
        </p:txBody>
      </p:sp>
      <p:grpSp>
        <p:nvGrpSpPr>
          <p:cNvPr id="31" name="组合 30"/>
          <p:cNvGrpSpPr/>
          <p:nvPr/>
        </p:nvGrpSpPr>
        <p:grpSpPr>
          <a:xfrm>
            <a:off x="1066165" y="2337435"/>
            <a:ext cx="10167620" cy="3008593"/>
            <a:chOff x="2488" y="3341"/>
            <a:chExt cx="16012" cy="4124"/>
          </a:xfrm>
        </p:grpSpPr>
        <p:grpSp>
          <p:nvGrpSpPr>
            <p:cNvPr id="9" name="组合 8"/>
            <p:cNvGrpSpPr/>
            <p:nvPr/>
          </p:nvGrpSpPr>
          <p:grpSpPr>
            <a:xfrm>
              <a:off x="2488" y="3921"/>
              <a:ext cx="2088" cy="2971"/>
              <a:chOff x="2488" y="3921"/>
              <a:chExt cx="2088" cy="2971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2488" y="5541"/>
                <a:ext cx="2088" cy="547"/>
              </a:xfrm>
              <a:prstGeom prst="rect">
                <a:avLst/>
              </a:prstGeom>
              <a:noFill/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txBody>
              <a:bodyPr wrap="square" rtlCol="0" anchor="t">
                <a:spAutoFit/>
              </a:bodyPr>
              <a:p>
                <a:pPr marL="0" lvl="0" indent="0" algn="l" fontAlgn="auto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000" b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楷体-简" panose="02010600040101010101" charset="-122"/>
                    <a:ea typeface="楷体-简" panose="02010600040101010101" charset="-122"/>
                    <a:sym typeface="+mn-ea"/>
                  </a:rPr>
                  <a:t>【</a:t>
                </a:r>
                <a:r>
                  <a:rPr lang="zh-CN" altLang="en-US" sz="2000" b="1">
                    <a:solidFill>
                      <a:srgbClr val="FF0000"/>
                    </a:solidFill>
                    <a:latin typeface="楷体-简" panose="02010600040101010101" charset="-122"/>
                    <a:ea typeface="楷体-简" panose="02010600040101010101" charset="-122"/>
                    <a:sym typeface="+mn-ea"/>
                  </a:rPr>
                  <a:t>集合型</a:t>
                </a:r>
                <a:r>
                  <a:rPr lang="zh-CN" altLang="en-US" sz="2000" b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楷体-简" panose="02010600040101010101" charset="-122"/>
                    <a:ea typeface="楷体-简" panose="02010600040101010101" charset="-122"/>
                    <a:sym typeface="+mn-ea"/>
                  </a:rPr>
                  <a:t>】</a:t>
                </a:r>
                <a:endParaRPr lang="zh-CN" altLang="en-US" sz="2000">
                  <a:latin typeface="楷体-简" panose="02010600040101010101" charset="-122"/>
                  <a:ea typeface="楷体-简" panose="02010600040101010101" charset="-122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2488" y="4744"/>
                <a:ext cx="2088" cy="547"/>
              </a:xfrm>
              <a:prstGeom prst="rect">
                <a:avLst/>
              </a:prstGeom>
              <a:noFill/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txBody>
              <a:bodyPr wrap="square" rtlCol="0" anchor="t">
                <a:spAutoFit/>
              </a:bodyPr>
              <a:p>
                <a:pPr fontAlgn="auto">
                  <a:lnSpc>
                    <a:spcPct val="100000"/>
                  </a:lnSpc>
                </a:pPr>
                <a:r>
                  <a:rPr lang="zh-CN" altLang="en-US" sz="20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楷体-简" panose="02010600040101010101" charset="-122"/>
                    <a:ea typeface="楷体-简" panose="02010600040101010101" charset="-122"/>
                    <a:sym typeface="+mn-ea"/>
                  </a:rPr>
                  <a:t>【</a:t>
                </a:r>
                <a:r>
                  <a:rPr lang="zh-CN" altLang="en-US" sz="2000" b="1">
                    <a:solidFill>
                      <a:srgbClr val="FF0000"/>
                    </a:solidFill>
                    <a:latin typeface="楷体-简" panose="02010600040101010101" charset="-122"/>
                    <a:ea typeface="楷体-简" panose="02010600040101010101" charset="-122"/>
                    <a:sym typeface="+mn-ea"/>
                  </a:rPr>
                  <a:t>饶舌型</a:t>
                </a:r>
                <a:r>
                  <a:rPr lang="zh-CN" altLang="en-US" sz="20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楷体-简" panose="02010600040101010101" charset="-122"/>
                    <a:ea typeface="楷体-简" panose="02010600040101010101" charset="-122"/>
                    <a:sym typeface="+mn-ea"/>
                  </a:rPr>
                  <a:t>】</a:t>
                </a:r>
                <a:endParaRPr lang="zh-CN" altLang="en-US" sz="2000">
                  <a:latin typeface="楷体-简" panose="02010600040101010101" charset="-122"/>
                  <a:ea typeface="楷体-简" panose="02010600040101010101" charset="-122"/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2488" y="3921"/>
                <a:ext cx="2088" cy="547"/>
              </a:xfrm>
              <a:prstGeom prst="rect">
                <a:avLst/>
              </a:prstGeom>
              <a:noFill/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txBody>
              <a:bodyPr wrap="square" rtlCol="0" anchor="t">
                <a:spAutoFit/>
              </a:bodyPr>
              <a:p>
                <a:pPr fontAlgn="auto">
                  <a:lnSpc>
                    <a:spcPct val="100000"/>
                  </a:lnSpc>
                </a:pPr>
                <a:r>
                  <a:rPr lang="zh-CN" altLang="en-US" sz="20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楷体-简" panose="02010600040101010101" charset="-122"/>
                    <a:ea typeface="楷体-简" panose="02010600040101010101" charset="-122"/>
                    <a:sym typeface="+mn-ea"/>
                  </a:rPr>
                  <a:t>【</a:t>
                </a:r>
                <a:r>
                  <a:rPr lang="zh-CN" altLang="en-US" sz="2000" b="1">
                    <a:solidFill>
                      <a:srgbClr val="FF0000"/>
                    </a:solidFill>
                    <a:latin typeface="楷体-简" panose="02010600040101010101" charset="-122"/>
                    <a:ea typeface="楷体-简" panose="02010600040101010101" charset="-122"/>
                    <a:sym typeface="+mn-ea"/>
                  </a:rPr>
                  <a:t>单串型</a:t>
                </a:r>
                <a:r>
                  <a:rPr lang="zh-CN" altLang="en-US" sz="20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楷体-简" panose="02010600040101010101" charset="-122"/>
                    <a:ea typeface="楷体-简" panose="02010600040101010101" charset="-122"/>
                    <a:sym typeface="+mn-ea"/>
                  </a:rPr>
                  <a:t>】</a:t>
                </a:r>
                <a:endParaRPr lang="zh-CN" altLang="en-US" sz="2000">
                  <a:latin typeface="楷体-简" panose="02010600040101010101" charset="-122"/>
                  <a:ea typeface="楷体-简" panose="02010600040101010101" charset="-122"/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2488" y="6338"/>
                <a:ext cx="2088" cy="554"/>
              </a:xfrm>
              <a:prstGeom prst="rect">
                <a:avLst/>
              </a:prstGeom>
              <a:noFill/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txBody>
              <a:bodyPr wrap="square" rtlCol="0" anchor="t">
                <a:spAutoFit/>
              </a:bodyPr>
              <a:p>
                <a:pPr marL="0" lvl="0" indent="0" algn="l" fontAlgn="auto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0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楷体-简" panose="02010600040101010101" charset="-122"/>
                    <a:ea typeface="楷体-简" panose="02010600040101010101" charset="-122"/>
                    <a:sym typeface="+mn-ea"/>
                  </a:rPr>
                  <a:t>【</a:t>
                </a:r>
                <a:r>
                  <a:rPr lang="zh-CN" altLang="en-US" sz="2000" b="1">
                    <a:solidFill>
                      <a:srgbClr val="FF0000"/>
                    </a:solidFill>
                    <a:latin typeface="楷体-简" panose="02010600040101010101" charset="-122"/>
                    <a:ea typeface="楷体-简" panose="02010600040101010101" charset="-122"/>
                    <a:sym typeface="+mn-ea"/>
                  </a:rPr>
                  <a:t>随机型</a:t>
                </a:r>
                <a:r>
                  <a:rPr lang="zh-CN" altLang="en-US" sz="20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楷体-简" panose="02010600040101010101" charset="-122"/>
                    <a:ea typeface="楷体-简" panose="02010600040101010101" charset="-122"/>
                    <a:sym typeface="+mn-ea"/>
                  </a:rPr>
                  <a:t>】</a:t>
                </a:r>
                <a:endParaRPr lang="zh-CN" altLang="en-US" sz="2000">
                  <a:latin typeface="楷体-简" panose="02010600040101010101" charset="-122"/>
                  <a:ea typeface="楷体-简" panose="02010600040101010101" charset="-122"/>
                </a:endParaRPr>
              </a:p>
            </p:txBody>
          </p:sp>
        </p:grpSp>
        <p:sp>
          <p:nvSpPr>
            <p:cNvPr id="10" name="文本框 9"/>
            <p:cNvSpPr txBox="1"/>
            <p:nvPr/>
          </p:nvSpPr>
          <p:spPr>
            <a:xfrm>
              <a:off x="5812" y="6918"/>
              <a:ext cx="12688" cy="547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 anchor="t">
              <a:spAutoFit/>
            </a:bodyPr>
            <a:p>
              <a:r>
                <a: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-简" panose="02010600040101010101" charset="-122"/>
                  <a:ea typeface="楷体-简" panose="02010600040101010101" charset="-122"/>
                  <a:sym typeface="+mn-ea"/>
                </a:rPr>
                <a:t>信息以随机的方式进行传播，每个人都是随机将这一信息传递给他人。</a:t>
              </a:r>
              <a:endPara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sym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812" y="5032"/>
              <a:ext cx="12688" cy="1391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 anchor="t">
              <a:spAutoFit/>
            </a:bodyPr>
            <a:p>
              <a:pPr marL="0" lvl="0" indent="0" algn="l" fontAlgn="auto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-简" panose="02010600040101010101" charset="-122"/>
                  <a:ea typeface="楷体-简" panose="02010600040101010101" charset="-122"/>
                  <a:sym typeface="+mn-ea"/>
                </a:rPr>
                <a:t>信息发出者会有选择性的寻找一些传播对象作为信息传播的目标，这些对象在获得信息的同时又将信息传递给自己亲近的人</a:t>
              </a:r>
              <a:r>
                <a:rPr lang="zh-CN" altLang="en-US" sz="20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-简" panose="02010600040101010101" charset="-122"/>
                  <a:ea typeface="楷体-简" panose="02010600040101010101" charset="-122"/>
                  <a:sym typeface="+mn-ea"/>
                </a:rPr>
                <a:t>。</a:t>
              </a:r>
              <a:r>
                <a:rPr lang="zh-CN" altLang="en-US" sz="2000" u="sng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-简" panose="02010600040101010101" charset="-122"/>
                  <a:ea typeface="楷体-简" panose="02010600040101010101" charset="-122"/>
                  <a:sym typeface="+mn-ea"/>
                </a:rPr>
                <a:t> </a:t>
              </a:r>
              <a:r>
                <a:rPr lang="zh-CN" altLang="en-US" sz="2000" b="1" u="sng">
                  <a:solidFill>
                    <a:srgbClr val="FF0000"/>
                  </a:solidFill>
                  <a:latin typeface="楷体-简" panose="02010600040101010101" charset="-122"/>
                  <a:ea typeface="楷体-简" panose="02010600040101010101" charset="-122"/>
                  <a:sym typeface="+mn-ea"/>
                </a:rPr>
                <a:t>传播效应最高</a:t>
              </a:r>
              <a:r>
                <a: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-简" panose="02010600040101010101" charset="-122"/>
                  <a:ea typeface="楷体-简" panose="02010600040101010101" charset="-122"/>
                  <a:sym typeface="+mn-ea"/>
                </a:rPr>
                <a:t>。</a:t>
              </a:r>
              <a:endParaRPr lang="zh-CN" altLang="en-US" sz="2000">
                <a:latin typeface="楷体-简" panose="02010600040101010101" charset="-122"/>
                <a:ea typeface="楷体-简" panose="02010600040101010101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812" y="4116"/>
              <a:ext cx="9848" cy="547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 anchor="t">
              <a:spAutoFit/>
            </a:bodyPr>
            <a:p>
              <a:r>
                <a: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-简" panose="02010600040101010101" charset="-122"/>
                  <a:ea typeface="楷体-简" panose="02010600040101010101" charset="-122"/>
                  <a:sym typeface="+mn-ea"/>
                </a:rPr>
                <a:t>信息是由一个人通过闲谈等方式向其他人进行传播的。</a:t>
              </a:r>
              <a:endParaRPr lang="zh-CN" altLang="en-US" sz="2000">
                <a:latin typeface="楷体-简" panose="02010600040101010101" charset="-122"/>
                <a:ea typeface="楷体-简" panose="02010600040101010101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812" y="3341"/>
              <a:ext cx="7488" cy="547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 anchor="t">
              <a:spAutoFit/>
            </a:bodyPr>
            <a:p>
              <a:r>
                <a: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-简" panose="02010600040101010101" charset="-122"/>
                  <a:ea typeface="楷体-简" panose="02010600040101010101" charset="-122"/>
                  <a:sym typeface="+mn-ea"/>
                </a:rPr>
                <a:t>信息在非正式沟通中是依次进行传递的。</a:t>
              </a:r>
              <a:endPara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sym typeface="+mn-ea"/>
              </a:endParaRPr>
            </a:p>
          </p:txBody>
        </p:sp>
        <p:cxnSp>
          <p:nvCxnSpPr>
            <p:cNvPr id="14" name="直接连接符 13"/>
            <p:cNvCxnSpPr>
              <a:stCxn id="7" idx="3"/>
              <a:endCxn id="13" idx="1"/>
            </p:cNvCxnSpPr>
            <p:nvPr/>
          </p:nvCxnSpPr>
          <p:spPr>
            <a:xfrm flipV="1">
              <a:off x="4576" y="3614"/>
              <a:ext cx="1236" cy="580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endCxn id="12" idx="1"/>
            </p:cNvCxnSpPr>
            <p:nvPr/>
          </p:nvCxnSpPr>
          <p:spPr>
            <a:xfrm flipV="1">
              <a:off x="4576" y="4389"/>
              <a:ext cx="1236" cy="627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endCxn id="11" idx="1"/>
            </p:cNvCxnSpPr>
            <p:nvPr/>
          </p:nvCxnSpPr>
          <p:spPr>
            <a:xfrm flipV="1">
              <a:off x="4576" y="5728"/>
              <a:ext cx="1236" cy="120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endCxn id="10" idx="1"/>
            </p:cNvCxnSpPr>
            <p:nvPr/>
          </p:nvCxnSpPr>
          <p:spPr>
            <a:xfrm>
              <a:off x="4576" y="6710"/>
              <a:ext cx="1236" cy="482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文本框 31"/>
          <p:cNvSpPr txBox="1"/>
          <p:nvPr/>
        </p:nvSpPr>
        <p:spPr>
          <a:xfrm>
            <a:off x="965200" y="356870"/>
            <a:ext cx="3032125" cy="5340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4.1.2 沟通</a:t>
            </a:r>
            <a:r>
              <a:rPr lang="zh-CN" altLang="en-US" sz="3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的分类</a:t>
            </a:r>
            <a:endParaRPr lang="zh-CN" altLang="en-US" sz="320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7" name="组合 36"/>
          <p:cNvGrpSpPr/>
          <p:nvPr/>
        </p:nvGrpSpPr>
        <p:grpSpPr>
          <a:xfrm>
            <a:off x="3085465" y="2860675"/>
            <a:ext cx="5020945" cy="1390650"/>
            <a:chOff x="8931" y="3073"/>
            <a:chExt cx="7907" cy="2190"/>
          </a:xfrm>
        </p:grpSpPr>
        <p:cxnSp>
          <p:nvCxnSpPr>
            <p:cNvPr id="13" name="直接连接符 12"/>
            <p:cNvCxnSpPr/>
            <p:nvPr>
              <p:custDataLst>
                <p:tags r:id="rId1"/>
              </p:custDataLst>
            </p:nvPr>
          </p:nvCxnSpPr>
          <p:spPr>
            <a:xfrm>
              <a:off x="9524" y="3137"/>
              <a:ext cx="6041" cy="0"/>
            </a:xfrm>
            <a:prstGeom prst="line">
              <a:avLst/>
            </a:prstGeom>
            <a:ln>
              <a:solidFill>
                <a:srgbClr val="CCB400"/>
              </a:solidFill>
              <a:prstDash val="dash"/>
            </a:ln>
          </p:spPr>
          <p:style>
            <a:lnRef idx="1">
              <a:srgbClr val="018BE9"/>
            </a:lnRef>
            <a:fillRef idx="0">
              <a:srgbClr val="018BE9"/>
            </a:fillRef>
            <a:effectRef idx="0">
              <a:srgbClr val="018BE9"/>
            </a:effectRef>
            <a:fontRef idx="minor">
              <a:srgbClr val="7F7F7F"/>
            </a:fontRef>
          </p:style>
        </p:cxnSp>
        <p:grpSp>
          <p:nvGrpSpPr>
            <p:cNvPr id="17" name="组合 16"/>
            <p:cNvGrpSpPr/>
            <p:nvPr>
              <p:custDataLst>
                <p:tags r:id="rId2"/>
              </p:custDataLst>
            </p:nvPr>
          </p:nvGrpSpPr>
          <p:grpSpPr>
            <a:xfrm>
              <a:off x="8931" y="3073"/>
              <a:ext cx="2270" cy="2190"/>
              <a:chOff x="637070" y="2442858"/>
              <a:chExt cx="3429699" cy="3308829"/>
            </a:xfrm>
          </p:grpSpPr>
          <p:cxnSp>
            <p:nvCxnSpPr>
              <p:cNvPr id="18" name="直接连接符 17"/>
              <p:cNvCxnSpPr/>
              <p:nvPr>
                <p:custDataLst>
                  <p:tags r:id="rId3"/>
                </p:custDataLst>
              </p:nvPr>
            </p:nvCxnSpPr>
            <p:spPr>
              <a:xfrm>
                <a:off x="2911095" y="2520054"/>
                <a:ext cx="6084" cy="1058458"/>
              </a:xfrm>
              <a:prstGeom prst="line">
                <a:avLst/>
              </a:prstGeom>
              <a:ln>
                <a:solidFill>
                  <a:srgbClr val="D16349"/>
                </a:solidFill>
              </a:ln>
            </p:spPr>
            <p:style>
              <a:lnRef idx="1">
                <a:srgbClr val="018BE9"/>
              </a:lnRef>
              <a:fillRef idx="0">
                <a:srgbClr val="018BE9"/>
              </a:fillRef>
              <a:effectRef idx="0">
                <a:srgbClr val="018BE9"/>
              </a:effectRef>
              <a:fontRef idx="minor">
                <a:srgbClr val="7F7F7F"/>
              </a:fontRef>
            </p:style>
          </p:cxnSp>
          <p:sp>
            <p:nvSpPr>
              <p:cNvPr id="19" name="等腰三角形 18"/>
              <p:cNvSpPr/>
              <p:nvPr>
                <p:custDataLst>
                  <p:tags r:id="rId4"/>
                </p:custDataLst>
              </p:nvPr>
            </p:nvSpPr>
            <p:spPr>
              <a:xfrm>
                <a:off x="2360576" y="3566345"/>
                <a:ext cx="1107123" cy="954416"/>
              </a:xfrm>
              <a:prstGeom prst="triangle">
                <a:avLst/>
              </a:prstGeom>
              <a:solidFill>
                <a:srgbClr val="D16349"/>
              </a:solidFill>
              <a:ln>
                <a:noFill/>
              </a:ln>
            </p:spPr>
            <p:style>
              <a:lnRef idx="2">
                <a:srgbClr val="018BE9">
                  <a:shade val="50000"/>
                </a:srgbClr>
              </a:lnRef>
              <a:fillRef idx="1">
                <a:srgbClr val="018BE9"/>
              </a:fillRef>
              <a:effectRef idx="0">
                <a:srgbClr val="018BE9"/>
              </a:effectRef>
              <a:fontRef idx="minor">
                <a:srgbClr val="FFFFFF"/>
              </a:fontRef>
            </p:style>
            <p:txBody>
              <a:bodyPr bIns="216000" rtlCol="0" anchor="ctr"/>
              <a:p>
                <a:pPr algn="ctr"/>
                <a:r>
                  <a:rPr lang="en-US" altLang="zh-CN" dirty="0">
                    <a:solidFill>
                      <a:srgbClr val="FFFFFF"/>
                    </a:solidFill>
                    <a:sym typeface="Arial" panose="020B0604020202090204" pitchFamily="34" charset="0"/>
                  </a:rPr>
                  <a:t>1</a:t>
                </a:r>
                <a:endParaRPr lang="en-US" altLang="zh-CN" dirty="0">
                  <a:solidFill>
                    <a:srgbClr val="FFFFFF"/>
                  </a:solidFill>
                  <a:sym typeface="Arial" panose="020B0604020202090204" pitchFamily="34" charset="0"/>
                </a:endParaRPr>
              </a:p>
            </p:txBody>
          </p:sp>
          <p:sp>
            <p:nvSpPr>
              <p:cNvPr id="20" name="椭圆 19"/>
              <p:cNvSpPr/>
              <p:nvPr>
                <p:custDataLst>
                  <p:tags r:id="rId5"/>
                </p:custDataLst>
              </p:nvPr>
            </p:nvSpPr>
            <p:spPr>
              <a:xfrm>
                <a:off x="2360576" y="4404332"/>
                <a:ext cx="1107123" cy="240609"/>
              </a:xfrm>
              <a:prstGeom prst="ellipse">
                <a:avLst/>
              </a:prstGeom>
              <a:solidFill>
                <a:srgbClr val="FEFFFF"/>
              </a:solidFill>
              <a:ln w="6350">
                <a:solidFill>
                  <a:srgbClr val="D16349"/>
                </a:solidFill>
              </a:ln>
            </p:spPr>
            <p:style>
              <a:lnRef idx="2">
                <a:srgbClr val="018BE9">
                  <a:shade val="50000"/>
                </a:srgbClr>
              </a:lnRef>
              <a:fillRef idx="1">
                <a:srgbClr val="018BE9"/>
              </a:fillRef>
              <a:effectRef idx="0">
                <a:srgbClr val="018BE9"/>
              </a:effectRef>
              <a:fontRef idx="minor">
                <a:srgbClr val="FFFFFF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rgbClr val="FFFFFF"/>
                  </a:solidFill>
                  <a:sym typeface="Arial" panose="020B0604020202090204" pitchFamily="34" charset="0"/>
                </a:endParaRPr>
              </a:p>
            </p:txBody>
          </p:sp>
          <p:sp>
            <p:nvSpPr>
              <p:cNvPr id="21" name="文本框 20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637070" y="4645722"/>
                <a:ext cx="3429699" cy="1105965"/>
              </a:xfrm>
              <a:prstGeom prst="rect">
                <a:avLst/>
              </a:prstGeom>
              <a:noFill/>
            </p:spPr>
            <p:txBody>
              <a:bodyPr wrap="square" rtlCol="0" anchor="t">
                <a:normAutofit fontScale="55000"/>
              </a:bodyPr>
              <a:p>
                <a:pPr algn="ctr" fontAlgn="auto">
                  <a:lnSpc>
                    <a:spcPct val="100000"/>
                  </a:lnSpc>
                </a:pPr>
                <a:r>
                  <a:rPr lang="zh-CN" altLang="en-US" sz="3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传统观念</a:t>
                </a:r>
                <a:endParaRPr lang="zh-CN" altLang="en-US" sz="3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altLang="zh-CN" dirty="0">
                  <a:solidFill>
                    <a:srgbClr val="000000"/>
                  </a:solidFill>
                  <a:sym typeface="Arial" panose="020B0604020202090204" pitchFamily="34" charset="0"/>
                </a:endParaRPr>
              </a:p>
            </p:txBody>
          </p:sp>
          <p:sp>
            <p:nvSpPr>
              <p:cNvPr id="22" name="椭圆 21"/>
              <p:cNvSpPr/>
              <p:nvPr>
                <p:custDataLst>
                  <p:tags r:id="rId7"/>
                </p:custDataLst>
              </p:nvPr>
            </p:nvSpPr>
            <p:spPr>
              <a:xfrm>
                <a:off x="2817274" y="2442858"/>
                <a:ext cx="193728" cy="193728"/>
              </a:xfrm>
              <a:prstGeom prst="ellipse">
                <a:avLst/>
              </a:prstGeom>
              <a:solidFill>
                <a:srgbClr val="D16349"/>
              </a:solidFill>
              <a:ln>
                <a:noFill/>
              </a:ln>
            </p:spPr>
            <p:style>
              <a:lnRef idx="2">
                <a:srgbClr val="018BE9">
                  <a:shade val="50000"/>
                </a:srgbClr>
              </a:lnRef>
              <a:fillRef idx="1">
                <a:srgbClr val="018BE9"/>
              </a:fillRef>
              <a:effectRef idx="0">
                <a:srgbClr val="018BE9"/>
              </a:effectRef>
              <a:fontRef idx="minor">
                <a:srgbClr val="FFFFFF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rgbClr val="FFFFFF"/>
                  </a:solidFill>
                  <a:sym typeface="Arial" panose="020B0604020202090204" pitchFamily="34" charset="0"/>
                </a:endParaRPr>
              </a:p>
            </p:txBody>
          </p:sp>
        </p:grpSp>
        <p:grpSp>
          <p:nvGrpSpPr>
            <p:cNvPr id="23" name="组合 22"/>
            <p:cNvGrpSpPr/>
            <p:nvPr>
              <p:custDataLst>
                <p:tags r:id="rId8"/>
              </p:custDataLst>
            </p:nvPr>
          </p:nvGrpSpPr>
          <p:grpSpPr>
            <a:xfrm>
              <a:off x="12178" y="3073"/>
              <a:ext cx="733" cy="1457"/>
              <a:chOff x="5542441" y="2442858"/>
              <a:chExt cx="1107123" cy="2202083"/>
            </a:xfrm>
          </p:grpSpPr>
          <p:cxnSp>
            <p:nvCxnSpPr>
              <p:cNvPr id="24" name="直接连接符 23"/>
              <p:cNvCxnSpPr/>
              <p:nvPr>
                <p:custDataLst>
                  <p:tags r:id="rId9"/>
                </p:custDataLst>
              </p:nvPr>
            </p:nvCxnSpPr>
            <p:spPr>
              <a:xfrm>
                <a:off x="6092960" y="2520054"/>
                <a:ext cx="6084" cy="1058458"/>
              </a:xfrm>
              <a:prstGeom prst="line">
                <a:avLst/>
              </a:prstGeom>
              <a:ln>
                <a:solidFill>
                  <a:srgbClr val="D16349"/>
                </a:solidFill>
              </a:ln>
            </p:spPr>
            <p:style>
              <a:lnRef idx="1">
                <a:srgbClr val="018BE9"/>
              </a:lnRef>
              <a:fillRef idx="0">
                <a:srgbClr val="018BE9"/>
              </a:fillRef>
              <a:effectRef idx="0">
                <a:srgbClr val="018BE9"/>
              </a:effectRef>
              <a:fontRef idx="minor">
                <a:srgbClr val="7F7F7F"/>
              </a:fontRef>
            </p:style>
          </p:cxnSp>
          <p:sp>
            <p:nvSpPr>
              <p:cNvPr id="25" name="等腰三角形 24"/>
              <p:cNvSpPr/>
              <p:nvPr>
                <p:custDataLst>
                  <p:tags r:id="rId10"/>
                </p:custDataLst>
              </p:nvPr>
            </p:nvSpPr>
            <p:spPr>
              <a:xfrm>
                <a:off x="5542441" y="3566345"/>
                <a:ext cx="1107123" cy="954416"/>
              </a:xfrm>
              <a:prstGeom prst="triangle">
                <a:avLst/>
              </a:prstGeom>
              <a:solidFill>
                <a:srgbClr val="D16349"/>
              </a:solidFill>
              <a:ln>
                <a:noFill/>
              </a:ln>
            </p:spPr>
            <p:style>
              <a:lnRef idx="2">
                <a:srgbClr val="018BE9">
                  <a:shade val="50000"/>
                </a:srgbClr>
              </a:lnRef>
              <a:fillRef idx="1">
                <a:srgbClr val="018BE9"/>
              </a:fillRef>
              <a:effectRef idx="0">
                <a:srgbClr val="018BE9"/>
              </a:effectRef>
              <a:fontRef idx="minor">
                <a:srgbClr val="FFFFFF"/>
              </a:fontRef>
            </p:style>
            <p:txBody>
              <a:bodyPr bIns="216000" rtlCol="0" anchor="ctr"/>
              <a:p>
                <a:pPr algn="ctr"/>
                <a:r>
                  <a:rPr lang="en-US" altLang="zh-CN" dirty="0">
                    <a:solidFill>
                      <a:srgbClr val="FFFFFF"/>
                    </a:solidFill>
                    <a:sym typeface="Arial" panose="020B0604020202090204" pitchFamily="34" charset="0"/>
                  </a:rPr>
                  <a:t>2</a:t>
                </a:r>
                <a:endParaRPr lang="en-US" altLang="zh-CN" dirty="0">
                  <a:solidFill>
                    <a:srgbClr val="FFFFFF"/>
                  </a:solidFill>
                  <a:sym typeface="Arial" panose="020B0604020202090204" pitchFamily="34" charset="0"/>
                </a:endParaRPr>
              </a:p>
            </p:txBody>
          </p:sp>
          <p:sp>
            <p:nvSpPr>
              <p:cNvPr id="26" name="椭圆 25"/>
              <p:cNvSpPr/>
              <p:nvPr>
                <p:custDataLst>
                  <p:tags r:id="rId11"/>
                </p:custDataLst>
              </p:nvPr>
            </p:nvSpPr>
            <p:spPr>
              <a:xfrm>
                <a:off x="5542441" y="4404332"/>
                <a:ext cx="1107123" cy="240609"/>
              </a:xfrm>
              <a:prstGeom prst="ellipse">
                <a:avLst/>
              </a:prstGeom>
              <a:solidFill>
                <a:srgbClr val="FEFFFF"/>
              </a:solidFill>
              <a:ln w="6350">
                <a:solidFill>
                  <a:srgbClr val="D16349"/>
                </a:solidFill>
              </a:ln>
            </p:spPr>
            <p:style>
              <a:lnRef idx="2">
                <a:srgbClr val="018BE9">
                  <a:shade val="50000"/>
                </a:srgbClr>
              </a:lnRef>
              <a:fillRef idx="1">
                <a:srgbClr val="018BE9"/>
              </a:fillRef>
              <a:effectRef idx="0">
                <a:srgbClr val="018BE9"/>
              </a:effectRef>
              <a:fontRef idx="minor">
                <a:srgbClr val="FFFFFF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rgbClr val="FFFFFF"/>
                  </a:solidFill>
                  <a:sym typeface="Arial" panose="020B0604020202090204" pitchFamily="34" charset="0"/>
                </a:endParaRPr>
              </a:p>
            </p:txBody>
          </p:sp>
          <p:sp>
            <p:nvSpPr>
              <p:cNvPr id="28" name="椭圆 27"/>
              <p:cNvSpPr/>
              <p:nvPr>
                <p:custDataLst>
                  <p:tags r:id="rId12"/>
                </p:custDataLst>
              </p:nvPr>
            </p:nvSpPr>
            <p:spPr>
              <a:xfrm>
                <a:off x="5999139" y="2442858"/>
                <a:ext cx="193728" cy="193728"/>
              </a:xfrm>
              <a:prstGeom prst="ellipse">
                <a:avLst/>
              </a:prstGeom>
              <a:solidFill>
                <a:srgbClr val="D16349"/>
              </a:solidFill>
              <a:ln>
                <a:noFill/>
              </a:ln>
            </p:spPr>
            <p:style>
              <a:lnRef idx="2">
                <a:srgbClr val="018BE9">
                  <a:shade val="50000"/>
                </a:srgbClr>
              </a:lnRef>
              <a:fillRef idx="1">
                <a:srgbClr val="018BE9"/>
              </a:fillRef>
              <a:effectRef idx="0">
                <a:srgbClr val="018BE9"/>
              </a:effectRef>
              <a:fontRef idx="minor">
                <a:srgbClr val="FFFFFF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rgbClr val="FFFFFF"/>
                  </a:solidFill>
                  <a:sym typeface="Arial" panose="020B0604020202090204" pitchFamily="34" charset="0"/>
                </a:endParaRPr>
              </a:p>
            </p:txBody>
          </p:sp>
        </p:grpSp>
        <p:grpSp>
          <p:nvGrpSpPr>
            <p:cNvPr id="29" name="组合 28"/>
            <p:cNvGrpSpPr/>
            <p:nvPr>
              <p:custDataLst>
                <p:tags r:id="rId13"/>
              </p:custDataLst>
            </p:nvPr>
          </p:nvGrpSpPr>
          <p:grpSpPr>
            <a:xfrm>
              <a:off x="14284" y="3073"/>
              <a:ext cx="733" cy="1457"/>
              <a:chOff x="8724304" y="2442858"/>
              <a:chExt cx="1107123" cy="2202083"/>
            </a:xfrm>
          </p:grpSpPr>
          <p:cxnSp>
            <p:nvCxnSpPr>
              <p:cNvPr id="30" name="直接连接符 29"/>
              <p:cNvCxnSpPr/>
              <p:nvPr>
                <p:custDataLst>
                  <p:tags r:id="rId14"/>
                </p:custDataLst>
              </p:nvPr>
            </p:nvCxnSpPr>
            <p:spPr>
              <a:xfrm>
                <a:off x="9274823" y="2520054"/>
                <a:ext cx="6084" cy="1058458"/>
              </a:xfrm>
              <a:prstGeom prst="line">
                <a:avLst/>
              </a:prstGeom>
              <a:ln>
                <a:solidFill>
                  <a:srgbClr val="D16349"/>
                </a:solidFill>
              </a:ln>
            </p:spPr>
            <p:style>
              <a:lnRef idx="1">
                <a:srgbClr val="018BE9"/>
              </a:lnRef>
              <a:fillRef idx="0">
                <a:srgbClr val="018BE9"/>
              </a:fillRef>
              <a:effectRef idx="0">
                <a:srgbClr val="018BE9"/>
              </a:effectRef>
              <a:fontRef idx="minor">
                <a:srgbClr val="7F7F7F"/>
              </a:fontRef>
            </p:style>
          </p:cxnSp>
          <p:sp>
            <p:nvSpPr>
              <p:cNvPr id="31" name="等腰三角形 30"/>
              <p:cNvSpPr/>
              <p:nvPr>
                <p:custDataLst>
                  <p:tags r:id="rId15"/>
                </p:custDataLst>
              </p:nvPr>
            </p:nvSpPr>
            <p:spPr>
              <a:xfrm>
                <a:off x="8724304" y="3566345"/>
                <a:ext cx="1107123" cy="954416"/>
              </a:xfrm>
              <a:prstGeom prst="triangle">
                <a:avLst/>
              </a:prstGeom>
              <a:solidFill>
                <a:srgbClr val="D16349"/>
              </a:solidFill>
              <a:ln>
                <a:noFill/>
              </a:ln>
            </p:spPr>
            <p:style>
              <a:lnRef idx="2">
                <a:srgbClr val="018BE9">
                  <a:shade val="50000"/>
                </a:srgbClr>
              </a:lnRef>
              <a:fillRef idx="1">
                <a:srgbClr val="018BE9"/>
              </a:fillRef>
              <a:effectRef idx="0">
                <a:srgbClr val="018BE9"/>
              </a:effectRef>
              <a:fontRef idx="minor">
                <a:srgbClr val="FFFFFF"/>
              </a:fontRef>
            </p:style>
            <p:txBody>
              <a:bodyPr bIns="216000" rtlCol="0" anchor="ctr"/>
              <a:p>
                <a:pPr algn="ctr"/>
                <a:r>
                  <a:rPr lang="en-US" altLang="zh-CN" dirty="0">
                    <a:solidFill>
                      <a:srgbClr val="FFFFFF"/>
                    </a:solidFill>
                    <a:sym typeface="Arial" panose="020B0604020202090204" pitchFamily="34" charset="0"/>
                  </a:rPr>
                  <a:t>3</a:t>
                </a:r>
                <a:endParaRPr lang="en-US" altLang="zh-CN" dirty="0">
                  <a:solidFill>
                    <a:srgbClr val="FFFFFF"/>
                  </a:solidFill>
                  <a:sym typeface="Arial" panose="020B0604020202090204" pitchFamily="34" charset="0"/>
                </a:endParaRPr>
              </a:p>
            </p:txBody>
          </p:sp>
          <p:sp>
            <p:nvSpPr>
              <p:cNvPr id="32" name="椭圆 31"/>
              <p:cNvSpPr/>
              <p:nvPr>
                <p:custDataLst>
                  <p:tags r:id="rId16"/>
                </p:custDataLst>
              </p:nvPr>
            </p:nvSpPr>
            <p:spPr>
              <a:xfrm>
                <a:off x="8724304" y="4404332"/>
                <a:ext cx="1107123" cy="240609"/>
              </a:xfrm>
              <a:prstGeom prst="ellipse">
                <a:avLst/>
              </a:prstGeom>
              <a:solidFill>
                <a:srgbClr val="FEFFFF"/>
              </a:solidFill>
              <a:ln w="6350">
                <a:solidFill>
                  <a:srgbClr val="D16349"/>
                </a:solidFill>
              </a:ln>
            </p:spPr>
            <p:style>
              <a:lnRef idx="2">
                <a:srgbClr val="018BE9">
                  <a:shade val="50000"/>
                </a:srgbClr>
              </a:lnRef>
              <a:fillRef idx="1">
                <a:srgbClr val="018BE9"/>
              </a:fillRef>
              <a:effectRef idx="0">
                <a:srgbClr val="018BE9"/>
              </a:effectRef>
              <a:fontRef idx="minor">
                <a:srgbClr val="FFFFFF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rgbClr val="FFFFFF"/>
                  </a:solidFill>
                  <a:sym typeface="Arial" panose="020B0604020202090204" pitchFamily="34" charset="0"/>
                </a:endParaRPr>
              </a:p>
            </p:txBody>
          </p:sp>
          <p:sp>
            <p:nvSpPr>
              <p:cNvPr id="34" name="椭圆 33"/>
              <p:cNvSpPr/>
              <p:nvPr>
                <p:custDataLst>
                  <p:tags r:id="rId17"/>
                </p:custDataLst>
              </p:nvPr>
            </p:nvSpPr>
            <p:spPr>
              <a:xfrm>
                <a:off x="9181002" y="2442858"/>
                <a:ext cx="193728" cy="193728"/>
              </a:xfrm>
              <a:prstGeom prst="ellipse">
                <a:avLst/>
              </a:prstGeom>
              <a:solidFill>
                <a:srgbClr val="D16349"/>
              </a:solidFill>
              <a:ln>
                <a:noFill/>
              </a:ln>
            </p:spPr>
            <p:style>
              <a:lnRef idx="2">
                <a:srgbClr val="018BE9">
                  <a:shade val="50000"/>
                </a:srgbClr>
              </a:lnRef>
              <a:fillRef idx="1">
                <a:srgbClr val="018BE9"/>
              </a:fillRef>
              <a:effectRef idx="0">
                <a:srgbClr val="018BE9"/>
              </a:effectRef>
              <a:fontRef idx="minor">
                <a:srgbClr val="FFFFFF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rgbClr val="FFFFFF"/>
                  </a:solidFill>
                  <a:sym typeface="Arial" panose="020B0604020202090204" pitchFamily="34" charset="0"/>
                </a:endParaRPr>
              </a:p>
            </p:txBody>
          </p:sp>
        </p:grpSp>
        <p:sp>
          <p:nvSpPr>
            <p:cNvPr id="35" name="文本框 34"/>
            <p:cNvSpPr txBox="1"/>
            <p:nvPr>
              <p:custDataLst>
                <p:tags r:id="rId18"/>
              </p:custDataLst>
            </p:nvPr>
          </p:nvSpPr>
          <p:spPr>
            <a:xfrm>
              <a:off x="11098" y="4524"/>
              <a:ext cx="2891" cy="733"/>
            </a:xfrm>
            <a:prstGeom prst="rect">
              <a:avLst/>
            </a:prstGeom>
            <a:noFill/>
          </p:spPr>
          <p:txBody>
            <a:bodyPr wrap="square" rtlCol="0" anchor="t">
              <a:normAutofit/>
            </a:bodyPr>
            <a:p>
              <a:pPr algn="ctr" fontAlgn="auto">
                <a:lnSpc>
                  <a:spcPct val="100000"/>
                </a:lnSpc>
              </a:pPr>
              <a:r>
                <a:rPr lang="zh-CN" alt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人际关系观念</a:t>
              </a:r>
              <a:endParaRPr lang="en-US" altLang="zh-CN" sz="2000" dirty="0">
                <a:solidFill>
                  <a:srgbClr val="000000"/>
                </a:solidFill>
                <a:sym typeface="Arial" panose="020B0604020202090204" pitchFamily="34" charset="0"/>
              </a:endParaRPr>
            </a:p>
          </p:txBody>
        </p:sp>
        <p:sp>
          <p:nvSpPr>
            <p:cNvPr id="36" name="文本框 35"/>
            <p:cNvSpPr txBox="1"/>
            <p:nvPr>
              <p:custDataLst>
                <p:tags r:id="rId19"/>
              </p:custDataLst>
            </p:nvPr>
          </p:nvSpPr>
          <p:spPr>
            <a:xfrm>
              <a:off x="13636" y="4531"/>
              <a:ext cx="3202" cy="732"/>
            </a:xfrm>
            <a:prstGeom prst="rect">
              <a:avLst/>
            </a:prstGeom>
            <a:noFill/>
          </p:spPr>
          <p:txBody>
            <a:bodyPr wrap="square" rtlCol="0" anchor="t">
              <a:normAutofit/>
            </a:bodyPr>
            <a:p>
              <a:pPr algn="ctr" fontAlgn="auto">
                <a:lnSpc>
                  <a:spcPct val="100000"/>
                </a:lnSpc>
              </a:pPr>
              <a:r>
                <a:rPr lang="zh-CN" alt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相互作用观念</a:t>
              </a:r>
              <a:endParaRPr lang="en-US" altLang="zh-CN" sz="2000" dirty="0">
                <a:solidFill>
                  <a:srgbClr val="000000"/>
                </a:solidFill>
                <a:sym typeface="Arial" panose="020B0604020202090204" pitchFamily="34" charset="0"/>
              </a:endParaRPr>
            </a:p>
          </p:txBody>
        </p:sp>
      </p:grpSp>
      <p:pic>
        <p:nvPicPr>
          <p:cNvPr id="27" name="图片 26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605645" y="130810"/>
            <a:ext cx="2599690" cy="1635125"/>
          </a:xfrm>
          <a:prstGeom prst="rect">
            <a:avLst/>
          </a:prstGeom>
        </p:spPr>
      </p:pic>
      <p:sp>
        <p:nvSpPr>
          <p:cNvPr id="33" name="标题 2"/>
          <p:cNvSpPr>
            <a:spLocks noGrp="1"/>
          </p:cNvSpPr>
          <p:nvPr/>
        </p:nvSpPr>
        <p:spPr bwMode="auto">
          <a:xfrm>
            <a:off x="892175" y="234950"/>
            <a:ext cx="10972800" cy="854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 anchor="t">
            <a:no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lvl="0" algn="l">
              <a:buClrTx/>
              <a:buSzTx/>
              <a:buFontTx/>
              <a:defRPr/>
            </a:pPr>
            <a:r>
              <a:rPr lang="en-US" altLang="zh-CN" sz="3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cs typeface="+mn-cs"/>
                <a:sym typeface="+mn-ea"/>
              </a:rPr>
              <a:t>6.1.2 冲突的不同观念</a:t>
            </a:r>
            <a:endParaRPr lang="en-US" altLang="zh-CN" sz="320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方正清刻本悦宋简体" panose="02000000000000000000" charset="-122"/>
              <a:ea typeface="方正清刻本悦宋简体" panose="02000000000000000000" charset="-122"/>
              <a:cs typeface="+mn-cs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255" y="-19050"/>
            <a:ext cx="363220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/>
            <a:r>
              <a:rPr lang="zh-CN" altLang="en-US" sz="1000">
                <a:solidFill>
                  <a:schemeClr val="bg1">
                    <a:lumMod val="9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sym typeface="+mn-ea"/>
              </a:rPr>
              <a:t>6.1.1.2冲突的不同观念</a:t>
            </a:r>
            <a:endParaRPr lang="zh-CN" altLang="en-US" sz="1000">
              <a:solidFill>
                <a:schemeClr val="bg1">
                  <a:lumMod val="95000"/>
                </a:schemeClr>
              </a:solidFill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892175" y="1231900"/>
            <a:ext cx="10515600" cy="5343525"/>
          </a:xfrm>
        </p:spPr>
        <p:txBody>
          <a:bodyPr/>
          <a:p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冲突的不同观念</a:t>
            </a:r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【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选择</a:t>
            </a:r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】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★★★★</a:t>
            </a: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en-US" altLang="zh-CN"/>
          </a:p>
        </p:txBody>
      </p:sp>
      <p:grpSp>
        <p:nvGrpSpPr>
          <p:cNvPr id="37" name="组合 36"/>
          <p:cNvGrpSpPr/>
          <p:nvPr/>
        </p:nvGrpSpPr>
        <p:grpSpPr>
          <a:xfrm>
            <a:off x="1155700" y="2463165"/>
            <a:ext cx="9591675" cy="1430020"/>
            <a:chOff x="9524" y="3073"/>
            <a:chExt cx="6041" cy="2252"/>
          </a:xfrm>
        </p:grpSpPr>
        <p:cxnSp>
          <p:nvCxnSpPr>
            <p:cNvPr id="13" name="直接连接符 12"/>
            <p:cNvCxnSpPr/>
            <p:nvPr>
              <p:custDataLst>
                <p:tags r:id="rId1"/>
              </p:custDataLst>
            </p:nvPr>
          </p:nvCxnSpPr>
          <p:spPr>
            <a:xfrm>
              <a:off x="9524" y="3137"/>
              <a:ext cx="6041" cy="0"/>
            </a:xfrm>
            <a:prstGeom prst="line">
              <a:avLst/>
            </a:prstGeom>
            <a:ln>
              <a:solidFill>
                <a:srgbClr val="CCB400"/>
              </a:solidFill>
              <a:prstDash val="dash"/>
            </a:ln>
          </p:spPr>
          <p:style>
            <a:lnRef idx="1">
              <a:srgbClr val="018BE9"/>
            </a:lnRef>
            <a:fillRef idx="0">
              <a:srgbClr val="018BE9"/>
            </a:fillRef>
            <a:effectRef idx="0">
              <a:srgbClr val="018BE9"/>
            </a:effectRef>
            <a:fontRef idx="minor">
              <a:srgbClr val="7F7F7F"/>
            </a:fontRef>
          </p:style>
        </p:cxnSp>
        <p:grpSp>
          <p:nvGrpSpPr>
            <p:cNvPr id="17" name="组合 16"/>
            <p:cNvGrpSpPr/>
            <p:nvPr>
              <p:custDataLst>
                <p:tags r:id="rId2"/>
              </p:custDataLst>
            </p:nvPr>
          </p:nvGrpSpPr>
          <p:grpSpPr>
            <a:xfrm>
              <a:off x="9610" y="3073"/>
              <a:ext cx="1488" cy="2127"/>
              <a:chOff x="1662404" y="2442858"/>
              <a:chExt cx="2248695" cy="3213643"/>
            </a:xfrm>
          </p:grpSpPr>
          <p:cxnSp>
            <p:nvCxnSpPr>
              <p:cNvPr id="18" name="直接连接符 17"/>
              <p:cNvCxnSpPr/>
              <p:nvPr>
                <p:custDataLst>
                  <p:tags r:id="rId3"/>
                </p:custDataLst>
              </p:nvPr>
            </p:nvCxnSpPr>
            <p:spPr>
              <a:xfrm>
                <a:off x="2911095" y="2520054"/>
                <a:ext cx="6084" cy="1058458"/>
              </a:xfrm>
              <a:prstGeom prst="line">
                <a:avLst/>
              </a:prstGeom>
              <a:ln>
                <a:solidFill>
                  <a:srgbClr val="D16349"/>
                </a:solidFill>
              </a:ln>
            </p:spPr>
            <p:style>
              <a:lnRef idx="1">
                <a:srgbClr val="018BE9"/>
              </a:lnRef>
              <a:fillRef idx="0">
                <a:srgbClr val="018BE9"/>
              </a:fillRef>
              <a:effectRef idx="0">
                <a:srgbClr val="018BE9"/>
              </a:effectRef>
              <a:fontRef idx="minor">
                <a:srgbClr val="7F7F7F"/>
              </a:fontRef>
            </p:style>
          </p:cxnSp>
          <p:sp>
            <p:nvSpPr>
              <p:cNvPr id="19" name="等腰三角形 18"/>
              <p:cNvSpPr/>
              <p:nvPr>
                <p:custDataLst>
                  <p:tags r:id="rId4"/>
                </p:custDataLst>
              </p:nvPr>
            </p:nvSpPr>
            <p:spPr>
              <a:xfrm>
                <a:off x="2360576" y="3566345"/>
                <a:ext cx="1107123" cy="954416"/>
              </a:xfrm>
              <a:prstGeom prst="triangle">
                <a:avLst/>
              </a:prstGeom>
              <a:solidFill>
                <a:srgbClr val="D16349"/>
              </a:solidFill>
              <a:ln>
                <a:noFill/>
              </a:ln>
            </p:spPr>
            <p:style>
              <a:lnRef idx="2">
                <a:srgbClr val="018BE9">
                  <a:shade val="50000"/>
                </a:srgbClr>
              </a:lnRef>
              <a:fillRef idx="1">
                <a:srgbClr val="018BE9"/>
              </a:fillRef>
              <a:effectRef idx="0">
                <a:srgbClr val="018BE9"/>
              </a:effectRef>
              <a:fontRef idx="minor">
                <a:srgbClr val="FFFFFF"/>
              </a:fontRef>
            </p:style>
            <p:txBody>
              <a:bodyPr bIns="216000" rtlCol="0" anchor="ctr"/>
              <a:p>
                <a:pPr algn="ctr"/>
                <a:r>
                  <a:rPr lang="en-US" altLang="zh-CN" dirty="0">
                    <a:solidFill>
                      <a:srgbClr val="FFFFFF"/>
                    </a:solidFill>
                    <a:latin typeface="方正清刻本悦宋简体" panose="02000000000000000000" charset="-122"/>
                    <a:ea typeface="方正清刻本悦宋简体" panose="02000000000000000000" charset="-122"/>
                    <a:sym typeface="Arial" panose="020B0604020202090204" pitchFamily="34" charset="0"/>
                  </a:rPr>
                  <a:t>1</a:t>
                </a:r>
                <a:endParaRPr lang="en-US" altLang="zh-CN" dirty="0">
                  <a:solidFill>
                    <a:srgbClr val="FFFFFF"/>
                  </a:solidFill>
                  <a:latin typeface="方正清刻本悦宋简体" panose="02000000000000000000" charset="-122"/>
                  <a:ea typeface="方正清刻本悦宋简体" panose="02000000000000000000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20" name="椭圆 19"/>
              <p:cNvSpPr/>
              <p:nvPr>
                <p:custDataLst>
                  <p:tags r:id="rId5"/>
                </p:custDataLst>
              </p:nvPr>
            </p:nvSpPr>
            <p:spPr>
              <a:xfrm>
                <a:off x="2360576" y="4404332"/>
                <a:ext cx="1107123" cy="240609"/>
              </a:xfrm>
              <a:prstGeom prst="ellipse">
                <a:avLst/>
              </a:prstGeom>
              <a:solidFill>
                <a:srgbClr val="FEFFFF"/>
              </a:solidFill>
              <a:ln w="6350">
                <a:solidFill>
                  <a:srgbClr val="D16349"/>
                </a:solidFill>
              </a:ln>
            </p:spPr>
            <p:style>
              <a:lnRef idx="2">
                <a:srgbClr val="018BE9">
                  <a:shade val="50000"/>
                </a:srgbClr>
              </a:lnRef>
              <a:fillRef idx="1">
                <a:srgbClr val="018BE9"/>
              </a:fillRef>
              <a:effectRef idx="0">
                <a:srgbClr val="018BE9"/>
              </a:effectRef>
              <a:fontRef idx="minor">
                <a:srgbClr val="FFFFFF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rgbClr val="FFFFFF"/>
                  </a:solidFill>
                  <a:latin typeface="方正清刻本悦宋简体" panose="02000000000000000000" charset="-122"/>
                  <a:ea typeface="方正清刻本悦宋简体" panose="02000000000000000000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21" name="文本框 20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1662404" y="4739396"/>
                <a:ext cx="2248695" cy="917105"/>
              </a:xfrm>
              <a:prstGeom prst="rect">
                <a:avLst/>
              </a:prstGeom>
              <a:noFill/>
            </p:spPr>
            <p:txBody>
              <a:bodyPr wrap="square" rtlCol="0" anchor="t"/>
              <a:p>
                <a:pPr algn="ctr" fontAlgn="auto">
                  <a:lnSpc>
                    <a:spcPct val="100000"/>
                  </a:lnSpc>
                </a:pPr>
                <a:r>
                  <a:rPr lang="zh-CN" altLang="en-US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方正清刻本悦宋简体" panose="02000000000000000000" charset="-122"/>
                    <a:ea typeface="方正清刻本悦宋简体" panose="02000000000000000000" charset="-122"/>
                    <a:sym typeface="+mn-ea"/>
                  </a:rPr>
                  <a:t>传统观念</a:t>
                </a:r>
                <a:endParaRPr lang="zh-CN" alt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清刻本悦宋简体" panose="02000000000000000000" charset="-122"/>
                  <a:ea typeface="方正清刻本悦宋简体" panose="02000000000000000000" charset="-122"/>
                  <a:sym typeface="+mn-ea"/>
                </a:endParaRPr>
              </a:p>
            </p:txBody>
          </p:sp>
          <p:sp>
            <p:nvSpPr>
              <p:cNvPr id="22" name="椭圆 21"/>
              <p:cNvSpPr/>
              <p:nvPr>
                <p:custDataLst>
                  <p:tags r:id="rId7"/>
                </p:custDataLst>
              </p:nvPr>
            </p:nvSpPr>
            <p:spPr>
              <a:xfrm>
                <a:off x="2817274" y="2442858"/>
                <a:ext cx="193728" cy="193728"/>
              </a:xfrm>
              <a:prstGeom prst="ellipse">
                <a:avLst/>
              </a:prstGeom>
              <a:solidFill>
                <a:srgbClr val="D16349"/>
              </a:solidFill>
              <a:ln>
                <a:noFill/>
              </a:ln>
            </p:spPr>
            <p:style>
              <a:lnRef idx="2">
                <a:srgbClr val="018BE9">
                  <a:shade val="50000"/>
                </a:srgbClr>
              </a:lnRef>
              <a:fillRef idx="1">
                <a:srgbClr val="018BE9"/>
              </a:fillRef>
              <a:effectRef idx="0">
                <a:srgbClr val="018BE9"/>
              </a:effectRef>
              <a:fontRef idx="minor">
                <a:srgbClr val="FFFFFF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rgbClr val="FFFFFF"/>
                  </a:solidFill>
                  <a:latin typeface="方正清刻本悦宋简体" panose="02000000000000000000" charset="-122"/>
                  <a:ea typeface="方正清刻本悦宋简体" panose="02000000000000000000" charset="-122"/>
                  <a:sym typeface="Arial" panose="020B0604020202090204" pitchFamily="34" charset="0"/>
                </a:endParaRPr>
              </a:p>
            </p:txBody>
          </p:sp>
        </p:grpSp>
        <p:grpSp>
          <p:nvGrpSpPr>
            <p:cNvPr id="23" name="组合 22"/>
            <p:cNvGrpSpPr/>
            <p:nvPr>
              <p:custDataLst>
                <p:tags r:id="rId8"/>
              </p:custDataLst>
            </p:nvPr>
          </p:nvGrpSpPr>
          <p:grpSpPr>
            <a:xfrm>
              <a:off x="12178" y="3073"/>
              <a:ext cx="733" cy="1457"/>
              <a:chOff x="5542441" y="2442858"/>
              <a:chExt cx="1107123" cy="2202083"/>
            </a:xfrm>
          </p:grpSpPr>
          <p:cxnSp>
            <p:nvCxnSpPr>
              <p:cNvPr id="24" name="直接连接符 23"/>
              <p:cNvCxnSpPr/>
              <p:nvPr>
                <p:custDataLst>
                  <p:tags r:id="rId9"/>
                </p:custDataLst>
              </p:nvPr>
            </p:nvCxnSpPr>
            <p:spPr>
              <a:xfrm>
                <a:off x="6092960" y="2520054"/>
                <a:ext cx="6084" cy="1058458"/>
              </a:xfrm>
              <a:prstGeom prst="line">
                <a:avLst/>
              </a:prstGeom>
              <a:ln>
                <a:solidFill>
                  <a:srgbClr val="D16349"/>
                </a:solidFill>
              </a:ln>
            </p:spPr>
            <p:style>
              <a:lnRef idx="1">
                <a:srgbClr val="018BE9"/>
              </a:lnRef>
              <a:fillRef idx="0">
                <a:srgbClr val="018BE9"/>
              </a:fillRef>
              <a:effectRef idx="0">
                <a:srgbClr val="018BE9"/>
              </a:effectRef>
              <a:fontRef idx="minor">
                <a:srgbClr val="7F7F7F"/>
              </a:fontRef>
            </p:style>
          </p:cxnSp>
          <p:sp>
            <p:nvSpPr>
              <p:cNvPr id="25" name="等腰三角形 24"/>
              <p:cNvSpPr/>
              <p:nvPr>
                <p:custDataLst>
                  <p:tags r:id="rId10"/>
                </p:custDataLst>
              </p:nvPr>
            </p:nvSpPr>
            <p:spPr>
              <a:xfrm>
                <a:off x="5542441" y="3566345"/>
                <a:ext cx="1107123" cy="954416"/>
              </a:xfrm>
              <a:prstGeom prst="triangle">
                <a:avLst/>
              </a:prstGeom>
              <a:solidFill>
                <a:srgbClr val="D16349"/>
              </a:solidFill>
              <a:ln>
                <a:noFill/>
              </a:ln>
            </p:spPr>
            <p:style>
              <a:lnRef idx="2">
                <a:srgbClr val="018BE9">
                  <a:shade val="50000"/>
                </a:srgbClr>
              </a:lnRef>
              <a:fillRef idx="1">
                <a:srgbClr val="018BE9"/>
              </a:fillRef>
              <a:effectRef idx="0">
                <a:srgbClr val="018BE9"/>
              </a:effectRef>
              <a:fontRef idx="minor">
                <a:srgbClr val="FFFFFF"/>
              </a:fontRef>
            </p:style>
            <p:txBody>
              <a:bodyPr bIns="216000" rtlCol="0" anchor="ctr"/>
              <a:p>
                <a:pPr algn="ctr"/>
                <a:r>
                  <a:rPr lang="en-US" altLang="zh-CN" dirty="0">
                    <a:solidFill>
                      <a:srgbClr val="FFFFFF"/>
                    </a:solidFill>
                    <a:latin typeface="方正清刻本悦宋简体" panose="02000000000000000000" charset="-122"/>
                    <a:ea typeface="方正清刻本悦宋简体" panose="02000000000000000000" charset="-122"/>
                    <a:sym typeface="Arial" panose="020B0604020202090204" pitchFamily="34" charset="0"/>
                  </a:rPr>
                  <a:t>2</a:t>
                </a:r>
                <a:endParaRPr lang="en-US" altLang="zh-CN" dirty="0">
                  <a:solidFill>
                    <a:srgbClr val="FFFFFF"/>
                  </a:solidFill>
                  <a:latin typeface="方正清刻本悦宋简体" panose="02000000000000000000" charset="-122"/>
                  <a:ea typeface="方正清刻本悦宋简体" panose="02000000000000000000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26" name="椭圆 25"/>
              <p:cNvSpPr/>
              <p:nvPr>
                <p:custDataLst>
                  <p:tags r:id="rId11"/>
                </p:custDataLst>
              </p:nvPr>
            </p:nvSpPr>
            <p:spPr>
              <a:xfrm>
                <a:off x="5542441" y="4404332"/>
                <a:ext cx="1107123" cy="240609"/>
              </a:xfrm>
              <a:prstGeom prst="ellipse">
                <a:avLst/>
              </a:prstGeom>
              <a:solidFill>
                <a:srgbClr val="FEFFFF"/>
              </a:solidFill>
              <a:ln w="6350">
                <a:solidFill>
                  <a:srgbClr val="D16349"/>
                </a:solidFill>
              </a:ln>
            </p:spPr>
            <p:style>
              <a:lnRef idx="2">
                <a:srgbClr val="018BE9">
                  <a:shade val="50000"/>
                </a:srgbClr>
              </a:lnRef>
              <a:fillRef idx="1">
                <a:srgbClr val="018BE9"/>
              </a:fillRef>
              <a:effectRef idx="0">
                <a:srgbClr val="018BE9"/>
              </a:effectRef>
              <a:fontRef idx="minor">
                <a:srgbClr val="FFFFFF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rgbClr val="FFFFFF"/>
                  </a:solidFill>
                  <a:latin typeface="方正清刻本悦宋简体" panose="02000000000000000000" charset="-122"/>
                  <a:ea typeface="方正清刻本悦宋简体" panose="02000000000000000000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28" name="椭圆 27"/>
              <p:cNvSpPr/>
              <p:nvPr>
                <p:custDataLst>
                  <p:tags r:id="rId12"/>
                </p:custDataLst>
              </p:nvPr>
            </p:nvSpPr>
            <p:spPr>
              <a:xfrm>
                <a:off x="5999139" y="2442858"/>
                <a:ext cx="193728" cy="193728"/>
              </a:xfrm>
              <a:prstGeom prst="ellipse">
                <a:avLst/>
              </a:prstGeom>
              <a:solidFill>
                <a:srgbClr val="D16349"/>
              </a:solidFill>
              <a:ln>
                <a:noFill/>
              </a:ln>
            </p:spPr>
            <p:style>
              <a:lnRef idx="2">
                <a:srgbClr val="018BE9">
                  <a:shade val="50000"/>
                </a:srgbClr>
              </a:lnRef>
              <a:fillRef idx="1">
                <a:srgbClr val="018BE9"/>
              </a:fillRef>
              <a:effectRef idx="0">
                <a:srgbClr val="018BE9"/>
              </a:effectRef>
              <a:fontRef idx="minor">
                <a:srgbClr val="FFFFFF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rgbClr val="FFFFFF"/>
                  </a:solidFill>
                  <a:latin typeface="方正清刻本悦宋简体" panose="02000000000000000000" charset="-122"/>
                  <a:ea typeface="方正清刻本悦宋简体" panose="02000000000000000000" charset="-122"/>
                  <a:sym typeface="Arial" panose="020B0604020202090204" pitchFamily="34" charset="0"/>
                </a:endParaRPr>
              </a:p>
            </p:txBody>
          </p:sp>
        </p:grpSp>
        <p:grpSp>
          <p:nvGrpSpPr>
            <p:cNvPr id="29" name="组合 28"/>
            <p:cNvGrpSpPr/>
            <p:nvPr>
              <p:custDataLst>
                <p:tags r:id="rId13"/>
              </p:custDataLst>
            </p:nvPr>
          </p:nvGrpSpPr>
          <p:grpSpPr>
            <a:xfrm>
              <a:off x="14284" y="3073"/>
              <a:ext cx="733" cy="1457"/>
              <a:chOff x="8724304" y="2442858"/>
              <a:chExt cx="1107123" cy="2202083"/>
            </a:xfrm>
          </p:grpSpPr>
          <p:cxnSp>
            <p:nvCxnSpPr>
              <p:cNvPr id="30" name="直接连接符 29"/>
              <p:cNvCxnSpPr/>
              <p:nvPr>
                <p:custDataLst>
                  <p:tags r:id="rId14"/>
                </p:custDataLst>
              </p:nvPr>
            </p:nvCxnSpPr>
            <p:spPr>
              <a:xfrm>
                <a:off x="9274823" y="2520054"/>
                <a:ext cx="6084" cy="1058458"/>
              </a:xfrm>
              <a:prstGeom prst="line">
                <a:avLst/>
              </a:prstGeom>
              <a:ln>
                <a:solidFill>
                  <a:srgbClr val="D16349"/>
                </a:solidFill>
              </a:ln>
            </p:spPr>
            <p:style>
              <a:lnRef idx="1">
                <a:srgbClr val="018BE9"/>
              </a:lnRef>
              <a:fillRef idx="0">
                <a:srgbClr val="018BE9"/>
              </a:fillRef>
              <a:effectRef idx="0">
                <a:srgbClr val="018BE9"/>
              </a:effectRef>
              <a:fontRef idx="minor">
                <a:srgbClr val="7F7F7F"/>
              </a:fontRef>
            </p:style>
          </p:cxnSp>
          <p:sp>
            <p:nvSpPr>
              <p:cNvPr id="31" name="等腰三角形 30"/>
              <p:cNvSpPr/>
              <p:nvPr>
                <p:custDataLst>
                  <p:tags r:id="rId15"/>
                </p:custDataLst>
              </p:nvPr>
            </p:nvSpPr>
            <p:spPr>
              <a:xfrm>
                <a:off x="8724304" y="3566345"/>
                <a:ext cx="1107123" cy="954416"/>
              </a:xfrm>
              <a:prstGeom prst="triangle">
                <a:avLst/>
              </a:prstGeom>
              <a:solidFill>
                <a:srgbClr val="D16349"/>
              </a:solidFill>
              <a:ln>
                <a:noFill/>
              </a:ln>
            </p:spPr>
            <p:style>
              <a:lnRef idx="2">
                <a:srgbClr val="018BE9">
                  <a:shade val="50000"/>
                </a:srgbClr>
              </a:lnRef>
              <a:fillRef idx="1">
                <a:srgbClr val="018BE9"/>
              </a:fillRef>
              <a:effectRef idx="0">
                <a:srgbClr val="018BE9"/>
              </a:effectRef>
              <a:fontRef idx="minor">
                <a:srgbClr val="FFFFFF"/>
              </a:fontRef>
            </p:style>
            <p:txBody>
              <a:bodyPr bIns="216000" rtlCol="0" anchor="ctr"/>
              <a:p>
                <a:pPr algn="ctr"/>
                <a:r>
                  <a:rPr lang="en-US" altLang="zh-CN" dirty="0">
                    <a:solidFill>
                      <a:srgbClr val="FFFFFF"/>
                    </a:solidFill>
                    <a:latin typeface="方正清刻本悦宋简体" panose="02000000000000000000" charset="-122"/>
                    <a:ea typeface="方正清刻本悦宋简体" panose="02000000000000000000" charset="-122"/>
                    <a:sym typeface="Arial" panose="020B0604020202090204" pitchFamily="34" charset="0"/>
                  </a:rPr>
                  <a:t>3</a:t>
                </a:r>
                <a:endParaRPr lang="en-US" altLang="zh-CN" dirty="0">
                  <a:solidFill>
                    <a:srgbClr val="FFFFFF"/>
                  </a:solidFill>
                  <a:latin typeface="方正清刻本悦宋简体" panose="02000000000000000000" charset="-122"/>
                  <a:ea typeface="方正清刻本悦宋简体" panose="02000000000000000000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32" name="椭圆 31"/>
              <p:cNvSpPr/>
              <p:nvPr>
                <p:custDataLst>
                  <p:tags r:id="rId16"/>
                </p:custDataLst>
              </p:nvPr>
            </p:nvSpPr>
            <p:spPr>
              <a:xfrm>
                <a:off x="8724304" y="4404332"/>
                <a:ext cx="1107123" cy="240609"/>
              </a:xfrm>
              <a:prstGeom prst="ellipse">
                <a:avLst/>
              </a:prstGeom>
              <a:solidFill>
                <a:srgbClr val="FEFFFF"/>
              </a:solidFill>
              <a:ln w="6350">
                <a:solidFill>
                  <a:srgbClr val="D16349"/>
                </a:solidFill>
              </a:ln>
            </p:spPr>
            <p:style>
              <a:lnRef idx="2">
                <a:srgbClr val="018BE9">
                  <a:shade val="50000"/>
                </a:srgbClr>
              </a:lnRef>
              <a:fillRef idx="1">
                <a:srgbClr val="018BE9"/>
              </a:fillRef>
              <a:effectRef idx="0">
                <a:srgbClr val="018BE9"/>
              </a:effectRef>
              <a:fontRef idx="minor">
                <a:srgbClr val="FFFFFF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rgbClr val="FFFFFF"/>
                  </a:solidFill>
                  <a:latin typeface="方正清刻本悦宋简体" panose="02000000000000000000" charset="-122"/>
                  <a:ea typeface="方正清刻本悦宋简体" panose="02000000000000000000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34" name="椭圆 33"/>
              <p:cNvSpPr/>
              <p:nvPr>
                <p:custDataLst>
                  <p:tags r:id="rId17"/>
                </p:custDataLst>
              </p:nvPr>
            </p:nvSpPr>
            <p:spPr>
              <a:xfrm>
                <a:off x="9181002" y="2442858"/>
                <a:ext cx="193728" cy="193728"/>
              </a:xfrm>
              <a:prstGeom prst="ellipse">
                <a:avLst/>
              </a:prstGeom>
              <a:solidFill>
                <a:srgbClr val="D16349"/>
              </a:solidFill>
              <a:ln>
                <a:noFill/>
              </a:ln>
            </p:spPr>
            <p:style>
              <a:lnRef idx="2">
                <a:srgbClr val="018BE9">
                  <a:shade val="50000"/>
                </a:srgbClr>
              </a:lnRef>
              <a:fillRef idx="1">
                <a:srgbClr val="018BE9"/>
              </a:fillRef>
              <a:effectRef idx="0">
                <a:srgbClr val="018BE9"/>
              </a:effectRef>
              <a:fontRef idx="minor">
                <a:srgbClr val="FFFFFF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rgbClr val="FFFFFF"/>
                  </a:solidFill>
                  <a:latin typeface="方正清刻本悦宋简体" panose="02000000000000000000" charset="-122"/>
                  <a:ea typeface="方正清刻本悦宋简体" panose="02000000000000000000" charset="-122"/>
                  <a:sym typeface="Arial" panose="020B0604020202090204" pitchFamily="34" charset="0"/>
                </a:endParaRPr>
              </a:p>
            </p:txBody>
          </p:sp>
        </p:grpSp>
        <p:sp>
          <p:nvSpPr>
            <p:cNvPr id="35" name="文本框 34"/>
            <p:cNvSpPr txBox="1"/>
            <p:nvPr>
              <p:custDataLst>
                <p:tags r:id="rId18"/>
              </p:custDataLst>
            </p:nvPr>
          </p:nvSpPr>
          <p:spPr>
            <a:xfrm>
              <a:off x="11692" y="4530"/>
              <a:ext cx="1737" cy="733"/>
            </a:xfrm>
            <a:prstGeom prst="rect">
              <a:avLst/>
            </a:prstGeom>
            <a:noFill/>
          </p:spPr>
          <p:txBody>
            <a:bodyPr wrap="square" rtlCol="0" anchor="t">
              <a:normAutofit/>
            </a:bodyPr>
            <a:p>
              <a:pPr algn="ctr" fontAlgn="auto">
                <a:lnSpc>
                  <a:spcPct val="100000"/>
                </a:lnSpc>
              </a:pPr>
              <a:r>
                <a:rPr lang="zh-CN" alt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清刻本悦宋简体" panose="02000000000000000000" charset="-122"/>
                  <a:ea typeface="方正清刻本悦宋简体" panose="02000000000000000000" charset="-122"/>
                  <a:sym typeface="+mn-ea"/>
                </a:rPr>
                <a:t>人际关系观念</a:t>
              </a:r>
              <a:endPara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endParaRPr>
            </a:p>
          </p:txBody>
        </p:sp>
        <p:sp>
          <p:nvSpPr>
            <p:cNvPr id="36" name="文本框 35"/>
            <p:cNvSpPr txBox="1"/>
            <p:nvPr>
              <p:custDataLst>
                <p:tags r:id="rId19"/>
              </p:custDataLst>
            </p:nvPr>
          </p:nvSpPr>
          <p:spPr>
            <a:xfrm>
              <a:off x="13803" y="4593"/>
              <a:ext cx="1696" cy="732"/>
            </a:xfrm>
            <a:prstGeom prst="rect">
              <a:avLst/>
            </a:prstGeom>
            <a:noFill/>
          </p:spPr>
          <p:txBody>
            <a:bodyPr wrap="square" rtlCol="0" anchor="t">
              <a:normAutofit/>
            </a:bodyPr>
            <a:p>
              <a:pPr algn="ctr" fontAlgn="auto">
                <a:lnSpc>
                  <a:spcPct val="100000"/>
                </a:lnSpc>
              </a:pPr>
              <a:r>
                <a:rPr lang="zh-CN" alt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清刻本悦宋简体" panose="02000000000000000000" charset="-122"/>
                  <a:ea typeface="方正清刻本悦宋简体" panose="02000000000000000000" charset="-122"/>
                  <a:sym typeface="+mn-ea"/>
                </a:rPr>
                <a:t>相互作用观念</a:t>
              </a:r>
              <a:endPara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892175" y="4058285"/>
            <a:ext cx="10213340" cy="1938020"/>
            <a:chOff x="1346" y="4616"/>
            <a:chExt cx="16084" cy="3052"/>
          </a:xfrm>
        </p:grpSpPr>
        <p:sp>
          <p:nvSpPr>
            <p:cNvPr id="100" name="文本框 99"/>
            <p:cNvSpPr txBox="1"/>
            <p:nvPr/>
          </p:nvSpPr>
          <p:spPr>
            <a:xfrm>
              <a:off x="1346" y="4616"/>
              <a:ext cx="5225" cy="3052"/>
            </a:xfrm>
            <a:prstGeom prst="rect">
              <a:avLst/>
            </a:prstGeom>
            <a:noFill/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wrap="square">
              <a:spAutoFit/>
            </a:bodyPr>
            <a:p>
              <a:pPr indent="0"/>
              <a:r>
                <a:rPr lang="zh-CN" altLang="en-US" sz="2000" b="0">
                  <a:latin typeface="楷体-简" panose="02010600040101010101" charset="-122"/>
                  <a:ea typeface="楷体-简" panose="02010600040101010101" charset="-122"/>
                  <a:cs typeface="微软雅黑" panose="020B0503020204020204" pitchFamily="34" charset="-122"/>
                </a:rPr>
                <a:t>这种观念认为，</a:t>
              </a:r>
              <a:r>
                <a:rPr lang="zh-CN" altLang="en-US" sz="2000" b="1" u="sng">
                  <a:solidFill>
                    <a:srgbClr val="FF0000"/>
                  </a:solidFill>
                  <a:latin typeface="楷体-简" panose="02010600040101010101" charset="-122"/>
                  <a:ea typeface="楷体-简" panose="02010600040101010101" charset="-122"/>
                  <a:cs typeface="微软雅黑" panose="020B0503020204020204" pitchFamily="34" charset="-122"/>
                </a:rPr>
                <a:t>冲突都是消极的、有害的，常常与暴乱、破坏和非理性联系在一起</a:t>
              </a:r>
              <a:r>
                <a:rPr lang="zh-CN" altLang="en-US" sz="2000" b="0">
                  <a:latin typeface="楷体-简" panose="02010600040101010101" charset="-122"/>
                  <a:ea typeface="楷体-简" panose="02010600040101010101" charset="-122"/>
                  <a:cs typeface="微软雅黑" panose="020B0503020204020204" pitchFamily="34" charset="-122"/>
                </a:rPr>
                <a:t>，势必会造成组织工作效率低下，从而影响组织目标的正常实现。</a:t>
              </a:r>
              <a:endParaRPr lang="zh-CN" altLang="en-US" sz="2000">
                <a:latin typeface="楷体-简" panose="02010600040101010101" charset="-122"/>
                <a:ea typeface="楷体-简" panose="02010600040101010101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6985" y="4616"/>
              <a:ext cx="4747" cy="3052"/>
            </a:xfrm>
            <a:prstGeom prst="rect">
              <a:avLst/>
            </a:prstGeom>
            <a:noFill/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wrap="square">
              <a:spAutoFit/>
            </a:bodyPr>
            <a:p>
              <a:pPr indent="0"/>
              <a:r>
                <a:rPr lang="zh-CN" altLang="en-US" sz="2000">
                  <a:latin typeface="楷体-简" panose="02010600040101010101" charset="-122"/>
                  <a:ea typeface="楷体-简" panose="02010600040101010101" charset="-122"/>
                  <a:cs typeface="微软雅黑" panose="020B0503020204020204" pitchFamily="34" charset="-122"/>
                </a:rPr>
                <a:t>认为</a:t>
              </a:r>
              <a:r>
                <a:rPr lang="zh-CN" altLang="en-US" sz="2000" b="1" u="sng">
                  <a:solidFill>
                    <a:srgbClr val="FF0000"/>
                  </a:solidFill>
                  <a:latin typeface="楷体-简" panose="02010600040101010101" charset="-122"/>
                  <a:ea typeface="楷体-简" panose="02010600040101010101" charset="-122"/>
                  <a:cs typeface="微软雅黑" panose="020B0503020204020204" pitchFamily="34" charset="-122"/>
                </a:rPr>
                <a:t>冲突是</a:t>
              </a:r>
              <a:r>
                <a:rPr lang="zh-CN" altLang="en-US" sz="2000">
                  <a:latin typeface="楷体-简" panose="02010600040101010101" charset="-122"/>
                  <a:ea typeface="楷体-简" panose="02010600040101010101" charset="-122"/>
                  <a:cs typeface="微软雅黑" panose="020B0503020204020204" pitchFamily="34" charset="-122"/>
                </a:rPr>
                <a:t>客观存在和与生俱来的，</a:t>
              </a:r>
              <a:r>
                <a:rPr lang="zh-CN" altLang="en-US" sz="2000" b="1" u="sng">
                  <a:solidFill>
                    <a:srgbClr val="FF0000"/>
                  </a:solidFill>
                  <a:latin typeface="楷体-简" panose="02010600040101010101" charset="-122"/>
                  <a:ea typeface="楷体-简" panose="02010600040101010101" charset="-122"/>
                  <a:cs typeface="微软雅黑" panose="020B0503020204020204" pitchFamily="34" charset="-122"/>
                </a:rPr>
                <a:t>不可能彻底消除</a:t>
              </a:r>
              <a:r>
                <a:rPr lang="zh-CN" altLang="en-US" sz="2000">
                  <a:latin typeface="楷体-简" panose="02010600040101010101" charset="-122"/>
                  <a:ea typeface="楷体-简" panose="02010600040101010101" charset="-122"/>
                  <a:cs typeface="微软雅黑" panose="020B0503020204020204" pitchFamily="34" charset="-122"/>
                </a:rPr>
                <a:t>，它有时对群体的工作绩效有益</a:t>
              </a:r>
              <a:r>
                <a:rPr lang="zh-CN" altLang="en-US" sz="2000" b="0">
                  <a:latin typeface="楷体-简" panose="02010600040101010101" charset="-122"/>
                  <a:ea typeface="楷体-简" panose="02010600040101010101" charset="-122"/>
                  <a:cs typeface="微软雅黑" panose="020B0503020204020204" pitchFamily="34" charset="-122"/>
                </a:rPr>
                <a:t>。</a:t>
              </a:r>
              <a:endParaRPr lang="zh-CN" altLang="en-US" sz="2000" b="0">
                <a:latin typeface="楷体-简" panose="02010600040101010101" charset="-122"/>
                <a:ea typeface="楷体-简" panose="02010600040101010101" charset="-122"/>
                <a:cs typeface="微软雅黑" panose="020B0503020204020204" pitchFamily="34" charset="-122"/>
              </a:endParaRPr>
            </a:p>
            <a:p>
              <a:pPr indent="0"/>
              <a:endParaRPr lang="zh-CN" altLang="en-US" sz="2000">
                <a:latin typeface="楷体-简" panose="02010600040101010101" charset="-122"/>
                <a:ea typeface="楷体-简" panose="02010600040101010101" charset="-122"/>
              </a:endParaRPr>
            </a:p>
            <a:p>
              <a:pPr indent="0"/>
              <a:endParaRPr lang="zh-CN" altLang="en-US" sz="2000">
                <a:latin typeface="楷体-简" panose="02010600040101010101" charset="-122"/>
                <a:ea typeface="楷体-简" panose="02010600040101010101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2082" y="4616"/>
              <a:ext cx="5348" cy="3052"/>
            </a:xfrm>
            <a:prstGeom prst="rect">
              <a:avLst/>
            </a:prstGeom>
            <a:noFill/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wrap="square">
              <a:spAutoFit/>
            </a:bodyPr>
            <a:p>
              <a:pPr indent="0"/>
              <a:r>
                <a:rPr lang="zh-CN" altLang="en-US" sz="2000">
                  <a:latin typeface="楷体-简" panose="02010600040101010101" charset="-122"/>
                  <a:ea typeface="楷体-简" panose="02010600040101010101" charset="-122"/>
                  <a:cs typeface="微软雅黑" panose="020B0503020204020204" pitchFamily="34" charset="-122"/>
                </a:rPr>
                <a:t>它认为，</a:t>
              </a:r>
              <a:r>
                <a:rPr lang="zh-CN" altLang="en-US" sz="2000" b="1" u="sng">
                  <a:solidFill>
                    <a:srgbClr val="FF0000"/>
                  </a:solidFill>
                  <a:latin typeface="楷体-简" panose="02010600040101010101" charset="-122"/>
                  <a:ea typeface="楷体-简" panose="02010600040101010101" charset="-122"/>
                  <a:cs typeface="微软雅黑" panose="020B0503020204020204" pitchFamily="34" charset="-122"/>
                </a:rPr>
                <a:t>冲突对于组织既有建设性的一方面，又有破坏性的一方面。</a:t>
              </a:r>
              <a:endParaRPr lang="zh-CN" altLang="en-US" sz="2000" b="1" u="sng">
                <a:solidFill>
                  <a:srgbClr val="FF0000"/>
                </a:solidFill>
                <a:latin typeface="楷体-简" panose="02010600040101010101" charset="-122"/>
                <a:ea typeface="楷体-简" panose="02010600040101010101" charset="-122"/>
                <a:cs typeface="微软雅黑" panose="020B0503020204020204" pitchFamily="34" charset="-122"/>
              </a:endParaRPr>
            </a:p>
            <a:p>
              <a:pPr indent="0"/>
              <a:endParaRPr lang="zh-CN" altLang="en-US" sz="2000">
                <a:latin typeface="楷体-简" panose="02010600040101010101" charset="-122"/>
                <a:ea typeface="楷体-简" panose="02010600040101010101" charset="-122"/>
                <a:cs typeface="微软雅黑" panose="020B0503020204020204" pitchFamily="34" charset="-122"/>
              </a:endParaRPr>
            </a:p>
            <a:p>
              <a:pPr indent="0"/>
              <a:endParaRPr lang="zh-CN" altLang="en-US" sz="2000">
                <a:latin typeface="楷体-简" panose="02010600040101010101" charset="-122"/>
                <a:ea typeface="楷体-简" panose="02010600040101010101" charset="-122"/>
                <a:cs typeface="微软雅黑" panose="020B0503020204020204" pitchFamily="34" charset="-122"/>
              </a:endParaRPr>
            </a:p>
            <a:p>
              <a:pPr indent="0"/>
              <a:endParaRPr lang="zh-CN" altLang="en-US" sz="2000">
                <a:latin typeface="楷体-简" panose="02010600040101010101" charset="-122"/>
                <a:ea typeface="楷体-简" panose="02010600040101010101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33" name="标题 2"/>
          <p:cNvSpPr>
            <a:spLocks noGrp="1"/>
          </p:cNvSpPr>
          <p:nvPr/>
        </p:nvSpPr>
        <p:spPr bwMode="auto">
          <a:xfrm>
            <a:off x="892175" y="234950"/>
            <a:ext cx="10972800" cy="854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 anchor="t">
            <a:no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lvl="0" algn="l">
              <a:buClrTx/>
              <a:buSzTx/>
              <a:buFontTx/>
              <a:defRPr/>
            </a:pPr>
            <a:r>
              <a:rPr lang="en-US" altLang="zh-CN" sz="3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cs typeface="+mn-cs"/>
                <a:sym typeface="+mn-ea"/>
              </a:rPr>
              <a:t>6.1.2 冲突的不同观念</a:t>
            </a:r>
            <a:endParaRPr lang="en-US" altLang="zh-CN" sz="320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方正清刻本悦宋简体" panose="02000000000000000000" charset="-122"/>
              <a:ea typeface="方正清刻本悦宋简体" panose="02000000000000000000" charset="-122"/>
              <a:cs typeface="+mn-cs"/>
              <a:sym typeface="+mn-ea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605645" y="130810"/>
            <a:ext cx="2599690" cy="16351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255" y="-19050"/>
            <a:ext cx="363220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/>
            <a:r>
              <a:rPr lang="zh-CN" altLang="en-US" sz="1000">
                <a:solidFill>
                  <a:schemeClr val="bg1">
                    <a:lumMod val="9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sym typeface="+mn-ea"/>
              </a:rPr>
              <a:t>6.1.1.2冲突的不同观念</a:t>
            </a:r>
            <a:endParaRPr lang="zh-CN" altLang="en-US" sz="1000">
              <a:solidFill>
                <a:schemeClr val="bg1">
                  <a:lumMod val="95000"/>
                </a:schemeClr>
              </a:solidFill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892175" y="1231900"/>
            <a:ext cx="10515600" cy="5343525"/>
          </a:xfrm>
        </p:spPr>
        <p:txBody>
          <a:bodyPr/>
          <a:p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en-US" altLang="zh-CN"/>
          </a:p>
        </p:txBody>
      </p:sp>
      <p:grpSp>
        <p:nvGrpSpPr>
          <p:cNvPr id="47" name="组合 46"/>
          <p:cNvGrpSpPr/>
          <p:nvPr/>
        </p:nvGrpSpPr>
        <p:grpSpPr>
          <a:xfrm>
            <a:off x="828675" y="2033270"/>
            <a:ext cx="9820910" cy="3700145"/>
            <a:chOff x="1900" y="2263"/>
            <a:chExt cx="15466" cy="5827"/>
          </a:xfrm>
        </p:grpSpPr>
        <p:grpSp>
          <p:nvGrpSpPr>
            <p:cNvPr id="37" name="组合 36"/>
            <p:cNvGrpSpPr/>
            <p:nvPr/>
          </p:nvGrpSpPr>
          <p:grpSpPr>
            <a:xfrm>
              <a:off x="2928" y="2263"/>
              <a:ext cx="14169" cy="2254"/>
              <a:chOff x="5375" y="3009"/>
              <a:chExt cx="14169" cy="2254"/>
            </a:xfrm>
          </p:grpSpPr>
          <p:cxnSp>
            <p:nvCxnSpPr>
              <p:cNvPr id="13" name="直接连接符 12"/>
              <p:cNvCxnSpPr/>
              <p:nvPr>
                <p:custDataLst>
                  <p:tags r:id="rId1"/>
                </p:custDataLst>
              </p:nvPr>
            </p:nvCxnSpPr>
            <p:spPr>
              <a:xfrm flipV="1">
                <a:off x="5375" y="3099"/>
                <a:ext cx="14169" cy="81"/>
              </a:xfrm>
              <a:prstGeom prst="line">
                <a:avLst/>
              </a:prstGeom>
              <a:ln>
                <a:solidFill>
                  <a:srgbClr val="CCB400"/>
                </a:solidFill>
                <a:prstDash val="dash"/>
              </a:ln>
            </p:spPr>
            <p:style>
              <a:lnRef idx="1">
                <a:srgbClr val="018BE9"/>
              </a:lnRef>
              <a:fillRef idx="0">
                <a:srgbClr val="018BE9"/>
              </a:fillRef>
              <a:effectRef idx="0">
                <a:srgbClr val="018BE9"/>
              </a:effectRef>
              <a:fontRef idx="minor">
                <a:srgbClr val="7F7F7F"/>
              </a:fontRef>
            </p:style>
          </p:cxnSp>
          <p:grpSp>
            <p:nvGrpSpPr>
              <p:cNvPr id="17" name="组合 16"/>
              <p:cNvGrpSpPr/>
              <p:nvPr>
                <p:custDataLst>
                  <p:tags r:id="rId2"/>
                </p:custDataLst>
              </p:nvPr>
            </p:nvGrpSpPr>
            <p:grpSpPr>
              <a:xfrm>
                <a:off x="5375" y="3099"/>
                <a:ext cx="2924" cy="2038"/>
                <a:chOff x="-4735621" y="2482141"/>
                <a:chExt cx="4417815" cy="3079175"/>
              </a:xfrm>
            </p:grpSpPr>
            <p:cxnSp>
              <p:nvCxnSpPr>
                <p:cNvPr id="18" name="直接连接符 17"/>
                <p:cNvCxnSpPr/>
                <p:nvPr>
                  <p:custDataLst>
                    <p:tags r:id="rId3"/>
                  </p:custDataLst>
                </p:nvPr>
              </p:nvCxnSpPr>
              <p:spPr>
                <a:xfrm>
                  <a:off x="-2461597" y="2604663"/>
                  <a:ext cx="6084" cy="1058458"/>
                </a:xfrm>
                <a:prstGeom prst="line">
                  <a:avLst/>
                </a:prstGeom>
                <a:ln>
                  <a:solidFill>
                    <a:srgbClr val="D16349"/>
                  </a:solidFill>
                </a:ln>
              </p:spPr>
              <p:style>
                <a:lnRef idx="1">
                  <a:srgbClr val="018BE9"/>
                </a:lnRef>
                <a:fillRef idx="0">
                  <a:srgbClr val="018BE9"/>
                </a:fillRef>
                <a:effectRef idx="0">
                  <a:srgbClr val="018BE9"/>
                </a:effectRef>
                <a:fontRef idx="minor">
                  <a:srgbClr val="7F7F7F"/>
                </a:fontRef>
              </p:style>
            </p:cxnSp>
            <p:sp>
              <p:nvSpPr>
                <p:cNvPr id="19" name="等腰三角形 18"/>
                <p:cNvSpPr/>
                <p:nvPr>
                  <p:custDataLst>
                    <p:tags r:id="rId4"/>
                  </p:custDataLst>
                </p:nvPr>
              </p:nvSpPr>
              <p:spPr>
                <a:xfrm>
                  <a:off x="-3012116" y="3564834"/>
                  <a:ext cx="1107123" cy="954416"/>
                </a:xfrm>
                <a:prstGeom prst="triangle">
                  <a:avLst/>
                </a:prstGeom>
                <a:solidFill>
                  <a:srgbClr val="D16349"/>
                </a:solidFill>
                <a:ln>
                  <a:noFill/>
                </a:ln>
              </p:spPr>
              <p:style>
                <a:lnRef idx="2">
                  <a:srgbClr val="018BE9">
                    <a:shade val="50000"/>
                  </a:srgbClr>
                </a:lnRef>
                <a:fillRef idx="1">
                  <a:srgbClr val="018BE9"/>
                </a:fillRef>
                <a:effectRef idx="0">
                  <a:srgbClr val="018BE9"/>
                </a:effectRef>
                <a:fontRef idx="minor">
                  <a:srgbClr val="FFFFFF"/>
                </a:fontRef>
              </p:style>
              <p:txBody>
                <a:bodyPr bIns="216000" rtlCol="0" anchor="ctr"/>
                <a:p>
                  <a:pPr algn="ctr"/>
                  <a:r>
                    <a:rPr lang="en-US" altLang="zh-CN" dirty="0">
                      <a:solidFill>
                        <a:srgbClr val="FFFFFF"/>
                      </a:solidFill>
                      <a:latin typeface="楷体-简" panose="02010600040101010101" charset="-122"/>
                      <a:ea typeface="楷体-简" panose="02010600040101010101" charset="-122"/>
                      <a:sym typeface="Arial" panose="020B0604020202090204" pitchFamily="34" charset="0"/>
                    </a:rPr>
                    <a:t>1</a:t>
                  </a:r>
                  <a:endParaRPr lang="en-US" altLang="zh-CN" dirty="0">
                    <a:solidFill>
                      <a:srgbClr val="FFFFFF"/>
                    </a:solidFill>
                    <a:latin typeface="楷体-简" panose="02010600040101010101" charset="-122"/>
                    <a:ea typeface="楷体-简" panose="02010600040101010101" charset="-122"/>
                    <a:sym typeface="Arial" panose="020B0604020202090204" pitchFamily="34" charset="0"/>
                  </a:endParaRPr>
                </a:p>
              </p:txBody>
            </p:sp>
            <p:sp>
              <p:nvSpPr>
                <p:cNvPr id="20" name="椭圆 19"/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-3012116" y="4404332"/>
                  <a:ext cx="1107123" cy="240609"/>
                </a:xfrm>
                <a:prstGeom prst="ellipse">
                  <a:avLst/>
                </a:prstGeom>
                <a:solidFill>
                  <a:srgbClr val="FEFFFF"/>
                </a:solidFill>
                <a:ln w="6350">
                  <a:solidFill>
                    <a:srgbClr val="D16349"/>
                  </a:solidFill>
                </a:ln>
              </p:spPr>
              <p:style>
                <a:lnRef idx="2">
                  <a:srgbClr val="018BE9">
                    <a:shade val="50000"/>
                  </a:srgbClr>
                </a:lnRef>
                <a:fillRef idx="1">
                  <a:srgbClr val="018BE9"/>
                </a:fillRef>
                <a:effectRef idx="0">
                  <a:srgbClr val="018BE9"/>
                </a:effectRef>
                <a:fontRef idx="minor">
                  <a:srgbClr val="FFFFFF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楷体-简" panose="02010600040101010101" charset="-122"/>
                    <a:ea typeface="楷体-简" panose="02010600040101010101" charset="-122"/>
                    <a:sym typeface="Arial" panose="020B0604020202090204" pitchFamily="34" charset="0"/>
                  </a:endParaRPr>
                </a:p>
              </p:txBody>
            </p:sp>
            <p:sp>
              <p:nvSpPr>
                <p:cNvPr id="21" name="文本框 20"/>
                <p:cNvSpPr txBox="1"/>
                <p:nvPr>
                  <p:custDataLst>
                    <p:tags r:id="rId6"/>
                  </p:custDataLst>
                </p:nvPr>
              </p:nvSpPr>
              <p:spPr>
                <a:xfrm>
                  <a:off x="-4735621" y="4644211"/>
                  <a:ext cx="4417815" cy="917105"/>
                </a:xfrm>
                <a:prstGeom prst="rect">
                  <a:avLst/>
                </a:prstGeom>
                <a:noFill/>
              </p:spPr>
              <p:txBody>
                <a:bodyPr wrap="square" rtlCol="0" anchor="t"/>
                <a:p>
                  <a:pPr algn="ctr" fontAlgn="auto">
                    <a:lnSpc>
                      <a:spcPct val="100000"/>
                    </a:lnSpc>
                  </a:pPr>
                  <a:r>
                    <a:rPr lang="zh-CN" altLang="en-US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+mn-ea"/>
                    </a:rPr>
                    <a:t>传统观念</a:t>
                  </a:r>
                  <a:endParaRPr lang="zh-CN" alt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endParaRPr>
                </a:p>
              </p:txBody>
            </p:sp>
            <p:sp>
              <p:nvSpPr>
                <p:cNvPr id="22" name="椭圆 21"/>
                <p:cNvSpPr/>
                <p:nvPr>
                  <p:custDataLst>
                    <p:tags r:id="rId7"/>
                  </p:custDataLst>
                </p:nvPr>
              </p:nvSpPr>
              <p:spPr>
                <a:xfrm>
                  <a:off x="-2555418" y="2482141"/>
                  <a:ext cx="193728" cy="193728"/>
                </a:xfrm>
                <a:prstGeom prst="ellipse">
                  <a:avLst/>
                </a:prstGeom>
                <a:solidFill>
                  <a:srgbClr val="D16349"/>
                </a:solidFill>
                <a:ln>
                  <a:noFill/>
                </a:ln>
              </p:spPr>
              <p:style>
                <a:lnRef idx="2">
                  <a:srgbClr val="018BE9">
                    <a:shade val="50000"/>
                  </a:srgbClr>
                </a:lnRef>
                <a:fillRef idx="1">
                  <a:srgbClr val="018BE9"/>
                </a:fillRef>
                <a:effectRef idx="0">
                  <a:srgbClr val="018BE9"/>
                </a:effectRef>
                <a:fontRef idx="minor">
                  <a:srgbClr val="FFFFFF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楷体-简" panose="02010600040101010101" charset="-122"/>
                    <a:ea typeface="楷体-简" panose="02010600040101010101" charset="-122"/>
                    <a:sym typeface="Arial" panose="020B0604020202090204" pitchFamily="34" charset="0"/>
                  </a:endParaRPr>
                </a:p>
              </p:txBody>
            </p:sp>
          </p:grpSp>
          <p:grpSp>
            <p:nvGrpSpPr>
              <p:cNvPr id="23" name="组合 22"/>
              <p:cNvGrpSpPr/>
              <p:nvPr>
                <p:custDataLst>
                  <p:tags r:id="rId8"/>
                </p:custDataLst>
              </p:nvPr>
            </p:nvGrpSpPr>
            <p:grpSpPr>
              <a:xfrm>
                <a:off x="12178" y="3073"/>
                <a:ext cx="733" cy="1457"/>
                <a:chOff x="5542441" y="2442858"/>
                <a:chExt cx="1107123" cy="2202083"/>
              </a:xfrm>
            </p:grpSpPr>
            <p:cxnSp>
              <p:nvCxnSpPr>
                <p:cNvPr id="24" name="直接连接符 23"/>
                <p:cNvCxnSpPr/>
                <p:nvPr>
                  <p:custDataLst>
                    <p:tags r:id="rId9"/>
                  </p:custDataLst>
                </p:nvPr>
              </p:nvCxnSpPr>
              <p:spPr>
                <a:xfrm>
                  <a:off x="6092960" y="2520054"/>
                  <a:ext cx="6084" cy="1058458"/>
                </a:xfrm>
                <a:prstGeom prst="line">
                  <a:avLst/>
                </a:prstGeom>
                <a:ln>
                  <a:solidFill>
                    <a:srgbClr val="D16349"/>
                  </a:solidFill>
                </a:ln>
              </p:spPr>
              <p:style>
                <a:lnRef idx="1">
                  <a:srgbClr val="018BE9"/>
                </a:lnRef>
                <a:fillRef idx="0">
                  <a:srgbClr val="018BE9"/>
                </a:fillRef>
                <a:effectRef idx="0">
                  <a:srgbClr val="018BE9"/>
                </a:effectRef>
                <a:fontRef idx="minor">
                  <a:srgbClr val="7F7F7F"/>
                </a:fontRef>
              </p:style>
            </p:cxnSp>
            <p:sp>
              <p:nvSpPr>
                <p:cNvPr id="25" name="等腰三角形 24"/>
                <p:cNvSpPr/>
                <p:nvPr>
                  <p:custDataLst>
                    <p:tags r:id="rId10"/>
                  </p:custDataLst>
                </p:nvPr>
              </p:nvSpPr>
              <p:spPr>
                <a:xfrm>
                  <a:off x="5542441" y="3566345"/>
                  <a:ext cx="1107123" cy="954416"/>
                </a:xfrm>
                <a:prstGeom prst="triangle">
                  <a:avLst/>
                </a:prstGeom>
                <a:solidFill>
                  <a:srgbClr val="D16349"/>
                </a:solidFill>
                <a:ln>
                  <a:noFill/>
                </a:ln>
              </p:spPr>
              <p:style>
                <a:lnRef idx="2">
                  <a:srgbClr val="018BE9">
                    <a:shade val="50000"/>
                  </a:srgbClr>
                </a:lnRef>
                <a:fillRef idx="1">
                  <a:srgbClr val="018BE9"/>
                </a:fillRef>
                <a:effectRef idx="0">
                  <a:srgbClr val="018BE9"/>
                </a:effectRef>
                <a:fontRef idx="minor">
                  <a:srgbClr val="FFFFFF"/>
                </a:fontRef>
              </p:style>
              <p:txBody>
                <a:bodyPr bIns="216000" rtlCol="0" anchor="ctr"/>
                <a:p>
                  <a:pPr algn="ctr"/>
                  <a:r>
                    <a:rPr lang="en-US" altLang="zh-CN" dirty="0">
                      <a:solidFill>
                        <a:srgbClr val="FFFFFF"/>
                      </a:solidFill>
                      <a:latin typeface="楷体-简" panose="02010600040101010101" charset="-122"/>
                      <a:ea typeface="楷体-简" panose="02010600040101010101" charset="-122"/>
                      <a:sym typeface="Arial" panose="020B0604020202090204" pitchFamily="34" charset="0"/>
                    </a:rPr>
                    <a:t>2</a:t>
                  </a:r>
                  <a:endParaRPr lang="en-US" altLang="zh-CN" dirty="0">
                    <a:solidFill>
                      <a:srgbClr val="FFFFFF"/>
                    </a:solidFill>
                    <a:latin typeface="楷体-简" panose="02010600040101010101" charset="-122"/>
                    <a:ea typeface="楷体-简" panose="02010600040101010101" charset="-122"/>
                    <a:sym typeface="Arial" panose="020B0604020202090204" pitchFamily="34" charset="0"/>
                  </a:endParaRPr>
                </a:p>
              </p:txBody>
            </p:sp>
            <p:sp>
              <p:nvSpPr>
                <p:cNvPr id="26" name="椭圆 25"/>
                <p:cNvSpPr/>
                <p:nvPr>
                  <p:custDataLst>
                    <p:tags r:id="rId11"/>
                  </p:custDataLst>
                </p:nvPr>
              </p:nvSpPr>
              <p:spPr>
                <a:xfrm>
                  <a:off x="5542441" y="4404332"/>
                  <a:ext cx="1107123" cy="240609"/>
                </a:xfrm>
                <a:prstGeom prst="ellipse">
                  <a:avLst/>
                </a:prstGeom>
                <a:solidFill>
                  <a:srgbClr val="FEFFFF"/>
                </a:solidFill>
                <a:ln w="6350">
                  <a:solidFill>
                    <a:srgbClr val="D16349"/>
                  </a:solidFill>
                </a:ln>
              </p:spPr>
              <p:style>
                <a:lnRef idx="2">
                  <a:srgbClr val="018BE9">
                    <a:shade val="50000"/>
                  </a:srgbClr>
                </a:lnRef>
                <a:fillRef idx="1">
                  <a:srgbClr val="018BE9"/>
                </a:fillRef>
                <a:effectRef idx="0">
                  <a:srgbClr val="018BE9"/>
                </a:effectRef>
                <a:fontRef idx="minor">
                  <a:srgbClr val="FFFFFF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楷体-简" panose="02010600040101010101" charset="-122"/>
                    <a:ea typeface="楷体-简" panose="02010600040101010101" charset="-122"/>
                    <a:sym typeface="Arial" panose="020B0604020202090204" pitchFamily="34" charset="0"/>
                  </a:endParaRPr>
                </a:p>
              </p:txBody>
            </p:sp>
            <p:sp>
              <p:nvSpPr>
                <p:cNvPr id="28" name="椭圆 27"/>
                <p:cNvSpPr/>
                <p:nvPr>
                  <p:custDataLst>
                    <p:tags r:id="rId12"/>
                  </p:custDataLst>
                </p:nvPr>
              </p:nvSpPr>
              <p:spPr>
                <a:xfrm>
                  <a:off x="5999139" y="2442858"/>
                  <a:ext cx="193728" cy="193728"/>
                </a:xfrm>
                <a:prstGeom prst="ellipse">
                  <a:avLst/>
                </a:prstGeom>
                <a:solidFill>
                  <a:srgbClr val="D16349"/>
                </a:solidFill>
                <a:ln>
                  <a:noFill/>
                </a:ln>
              </p:spPr>
              <p:style>
                <a:lnRef idx="2">
                  <a:srgbClr val="018BE9">
                    <a:shade val="50000"/>
                  </a:srgbClr>
                </a:lnRef>
                <a:fillRef idx="1">
                  <a:srgbClr val="018BE9"/>
                </a:fillRef>
                <a:effectRef idx="0">
                  <a:srgbClr val="018BE9"/>
                </a:effectRef>
                <a:fontRef idx="minor">
                  <a:srgbClr val="FFFFFF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楷体-简" panose="02010600040101010101" charset="-122"/>
                    <a:ea typeface="楷体-简" panose="02010600040101010101" charset="-122"/>
                    <a:sym typeface="Arial" panose="020B0604020202090204" pitchFamily="34" charset="0"/>
                  </a:endParaRPr>
                </a:p>
              </p:txBody>
            </p:sp>
          </p:grpSp>
          <p:grpSp>
            <p:nvGrpSpPr>
              <p:cNvPr id="29" name="组合 28"/>
              <p:cNvGrpSpPr/>
              <p:nvPr>
                <p:custDataLst>
                  <p:tags r:id="rId13"/>
                </p:custDataLst>
              </p:nvPr>
            </p:nvGrpSpPr>
            <p:grpSpPr>
              <a:xfrm>
                <a:off x="16896" y="3009"/>
                <a:ext cx="746" cy="1438"/>
                <a:chOff x="12669468" y="2346130"/>
                <a:chExt cx="1126758" cy="2173366"/>
              </a:xfrm>
            </p:grpSpPr>
            <p:cxnSp>
              <p:nvCxnSpPr>
                <p:cNvPr id="30" name="直接连接符 29"/>
                <p:cNvCxnSpPr/>
                <p:nvPr>
                  <p:custDataLst>
                    <p:tags r:id="rId14"/>
                  </p:custDataLst>
                </p:nvPr>
              </p:nvCxnSpPr>
              <p:spPr>
                <a:xfrm>
                  <a:off x="13221497" y="2539702"/>
                  <a:ext cx="6084" cy="1058458"/>
                </a:xfrm>
                <a:prstGeom prst="line">
                  <a:avLst/>
                </a:prstGeom>
                <a:ln>
                  <a:solidFill>
                    <a:srgbClr val="D16349"/>
                  </a:solidFill>
                </a:ln>
              </p:spPr>
              <p:style>
                <a:lnRef idx="1">
                  <a:srgbClr val="018BE9"/>
                </a:lnRef>
                <a:fillRef idx="0">
                  <a:srgbClr val="018BE9"/>
                </a:fillRef>
                <a:effectRef idx="0">
                  <a:srgbClr val="018BE9"/>
                </a:effectRef>
                <a:fontRef idx="minor">
                  <a:srgbClr val="7F7F7F"/>
                </a:fontRef>
              </p:style>
            </p:cxnSp>
            <p:sp>
              <p:nvSpPr>
                <p:cNvPr id="31" name="等腰三角形 30"/>
                <p:cNvSpPr/>
                <p:nvPr>
                  <p:custDataLst>
                    <p:tags r:id="rId15"/>
                  </p:custDataLst>
                </p:nvPr>
              </p:nvSpPr>
              <p:spPr>
                <a:xfrm>
                  <a:off x="12669468" y="3451480"/>
                  <a:ext cx="1107123" cy="954416"/>
                </a:xfrm>
                <a:prstGeom prst="triangle">
                  <a:avLst/>
                </a:prstGeom>
                <a:solidFill>
                  <a:srgbClr val="D16349"/>
                </a:solidFill>
                <a:ln>
                  <a:noFill/>
                </a:ln>
              </p:spPr>
              <p:style>
                <a:lnRef idx="2">
                  <a:srgbClr val="018BE9">
                    <a:shade val="50000"/>
                  </a:srgbClr>
                </a:lnRef>
                <a:fillRef idx="1">
                  <a:srgbClr val="018BE9"/>
                </a:fillRef>
                <a:effectRef idx="0">
                  <a:srgbClr val="018BE9"/>
                </a:effectRef>
                <a:fontRef idx="minor">
                  <a:srgbClr val="FFFFFF"/>
                </a:fontRef>
              </p:style>
              <p:txBody>
                <a:bodyPr bIns="216000" rtlCol="0" anchor="ctr"/>
                <a:p>
                  <a:pPr algn="ctr"/>
                  <a:r>
                    <a:rPr lang="en-US" altLang="zh-CN" dirty="0">
                      <a:solidFill>
                        <a:srgbClr val="FFFFFF"/>
                      </a:solidFill>
                      <a:latin typeface="楷体-简" panose="02010600040101010101" charset="-122"/>
                      <a:ea typeface="楷体-简" panose="02010600040101010101" charset="-122"/>
                      <a:sym typeface="Arial" panose="020B0604020202090204" pitchFamily="34" charset="0"/>
                    </a:rPr>
                    <a:t>3</a:t>
                  </a:r>
                  <a:endParaRPr lang="en-US" altLang="zh-CN" dirty="0">
                    <a:solidFill>
                      <a:srgbClr val="FFFFFF"/>
                    </a:solidFill>
                    <a:latin typeface="楷体-简" panose="02010600040101010101" charset="-122"/>
                    <a:ea typeface="楷体-简" panose="02010600040101010101" charset="-122"/>
                    <a:sym typeface="Arial" panose="020B0604020202090204" pitchFamily="34" charset="0"/>
                  </a:endParaRPr>
                </a:p>
              </p:txBody>
            </p:sp>
            <p:sp>
              <p:nvSpPr>
                <p:cNvPr id="32" name="椭圆 31"/>
                <p:cNvSpPr/>
                <p:nvPr>
                  <p:custDataLst>
                    <p:tags r:id="rId16"/>
                  </p:custDataLst>
                </p:nvPr>
              </p:nvSpPr>
              <p:spPr>
                <a:xfrm>
                  <a:off x="12689103" y="4278887"/>
                  <a:ext cx="1107123" cy="240609"/>
                </a:xfrm>
                <a:prstGeom prst="ellipse">
                  <a:avLst/>
                </a:prstGeom>
                <a:solidFill>
                  <a:srgbClr val="FEFFFF"/>
                </a:solidFill>
                <a:ln w="6350">
                  <a:solidFill>
                    <a:srgbClr val="D16349"/>
                  </a:solidFill>
                </a:ln>
              </p:spPr>
              <p:style>
                <a:lnRef idx="2">
                  <a:srgbClr val="018BE9">
                    <a:shade val="50000"/>
                  </a:srgbClr>
                </a:lnRef>
                <a:fillRef idx="1">
                  <a:srgbClr val="018BE9"/>
                </a:fillRef>
                <a:effectRef idx="0">
                  <a:srgbClr val="018BE9"/>
                </a:effectRef>
                <a:fontRef idx="minor">
                  <a:srgbClr val="FFFFFF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楷体-简" panose="02010600040101010101" charset="-122"/>
                    <a:ea typeface="楷体-简" panose="02010600040101010101" charset="-122"/>
                    <a:sym typeface="Arial" panose="020B0604020202090204" pitchFamily="34" charset="0"/>
                  </a:endParaRPr>
                </a:p>
              </p:txBody>
            </p:sp>
            <p:sp>
              <p:nvSpPr>
                <p:cNvPr id="34" name="椭圆 33"/>
                <p:cNvSpPr/>
                <p:nvPr>
                  <p:custDataLst>
                    <p:tags r:id="rId17"/>
                  </p:custDataLst>
                </p:nvPr>
              </p:nvSpPr>
              <p:spPr>
                <a:xfrm>
                  <a:off x="13126166" y="2346130"/>
                  <a:ext cx="193728" cy="193728"/>
                </a:xfrm>
                <a:prstGeom prst="ellipse">
                  <a:avLst/>
                </a:prstGeom>
                <a:solidFill>
                  <a:srgbClr val="D16349"/>
                </a:solidFill>
                <a:ln>
                  <a:noFill/>
                </a:ln>
              </p:spPr>
              <p:style>
                <a:lnRef idx="2">
                  <a:srgbClr val="018BE9">
                    <a:shade val="50000"/>
                  </a:srgbClr>
                </a:lnRef>
                <a:fillRef idx="1">
                  <a:srgbClr val="018BE9"/>
                </a:fillRef>
                <a:effectRef idx="0">
                  <a:srgbClr val="018BE9"/>
                </a:effectRef>
                <a:fontRef idx="minor">
                  <a:srgbClr val="FFFFFF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楷体-简" panose="02010600040101010101" charset="-122"/>
                    <a:ea typeface="楷体-简" panose="02010600040101010101" charset="-122"/>
                    <a:sym typeface="Arial" panose="020B0604020202090204" pitchFamily="34" charset="0"/>
                  </a:endParaRPr>
                </a:p>
              </p:txBody>
            </p:sp>
          </p:grpSp>
          <p:sp>
            <p:nvSpPr>
              <p:cNvPr id="35" name="文本框 34"/>
              <p:cNvSpPr txBox="1"/>
              <p:nvPr>
                <p:custDataLst>
                  <p:tags r:id="rId18"/>
                </p:custDataLst>
              </p:nvPr>
            </p:nvSpPr>
            <p:spPr>
              <a:xfrm>
                <a:off x="11223" y="4530"/>
                <a:ext cx="2891" cy="733"/>
              </a:xfrm>
              <a:prstGeom prst="rect">
                <a:avLst/>
              </a:prstGeom>
              <a:noFill/>
            </p:spPr>
            <p:txBody>
              <a:bodyPr wrap="square" rtlCol="0" anchor="t">
                <a:normAutofit/>
              </a:bodyPr>
              <a:p>
                <a:pPr algn="ctr" fontAlgn="auto">
                  <a:lnSpc>
                    <a:spcPct val="100000"/>
                  </a:lnSpc>
                </a:pPr>
                <a:r>
                  <a:rPr lang="zh-CN" alt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人际关系观念</a:t>
                </a:r>
                <a:endPara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  <p:sp>
            <p:nvSpPr>
              <p:cNvPr id="36" name="文本框 35"/>
              <p:cNvSpPr txBox="1"/>
              <p:nvPr>
                <p:custDataLst>
                  <p:tags r:id="rId19"/>
                </p:custDataLst>
              </p:nvPr>
            </p:nvSpPr>
            <p:spPr>
              <a:xfrm>
                <a:off x="15443" y="4467"/>
                <a:ext cx="3202" cy="732"/>
              </a:xfrm>
              <a:prstGeom prst="rect">
                <a:avLst/>
              </a:prstGeom>
              <a:noFill/>
            </p:spPr>
            <p:txBody>
              <a:bodyPr wrap="square" rtlCol="0" anchor="t">
                <a:normAutofit/>
              </a:bodyPr>
              <a:p>
                <a:pPr algn="ctr" fontAlgn="auto">
                  <a:lnSpc>
                    <a:spcPct val="100000"/>
                  </a:lnSpc>
                </a:pPr>
                <a:r>
                  <a:rPr lang="zh-CN" alt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相互作用观念</a:t>
                </a:r>
                <a:endPara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900" y="4391"/>
              <a:ext cx="5500" cy="3699"/>
              <a:chOff x="2557" y="4391"/>
              <a:chExt cx="5500" cy="3699"/>
            </a:xfrm>
          </p:grpSpPr>
          <p:sp>
            <p:nvSpPr>
              <p:cNvPr id="100" name="文本框 99"/>
              <p:cNvSpPr txBox="1"/>
              <p:nvPr/>
            </p:nvSpPr>
            <p:spPr>
              <a:xfrm>
                <a:off x="2557" y="4391"/>
                <a:ext cx="5498" cy="2567"/>
              </a:xfrm>
              <a:prstGeom prst="rect">
                <a:avLst/>
              </a:prstGeom>
              <a:noFill/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txBody>
              <a:bodyPr wrap="square">
                <a:spAutoFit/>
              </a:bodyPr>
              <a:p>
                <a:pPr indent="0"/>
                <a:r>
                  <a:rPr lang="zh-CN" altLang="en-US" sz="2000" b="0">
                    <a:latin typeface="楷体-简" panose="02010600040101010101" charset="-122"/>
                    <a:ea typeface="楷体-简" panose="02010600040101010101" charset="-122"/>
                    <a:cs typeface="微软雅黑" panose="020B0503020204020204" pitchFamily="34" charset="-122"/>
                  </a:rPr>
                  <a:t>这种观念认为，</a:t>
                </a:r>
                <a:r>
                  <a:rPr lang="zh-CN" altLang="en-US" sz="2000" b="1" u="sng">
                    <a:solidFill>
                      <a:srgbClr val="FF0000"/>
                    </a:solidFill>
                    <a:latin typeface="楷体-简" panose="02010600040101010101" charset="-122"/>
                    <a:ea typeface="楷体-简" panose="02010600040101010101" charset="-122"/>
                    <a:cs typeface="微软雅黑" panose="020B0503020204020204" pitchFamily="34" charset="-122"/>
                  </a:rPr>
                  <a:t>冲突都是消极的、有害的，常常与暴乱、破坏和非理性联系在一起</a:t>
                </a:r>
                <a:r>
                  <a:rPr lang="zh-CN" altLang="en-US" sz="2000" b="0">
                    <a:latin typeface="楷体-简" panose="02010600040101010101" charset="-122"/>
                    <a:ea typeface="楷体-简" panose="02010600040101010101" charset="-122"/>
                    <a:cs typeface="微软雅黑" panose="020B0503020204020204" pitchFamily="34" charset="-122"/>
                  </a:rPr>
                  <a:t>，势必会造成组织工作效率低下，从而影响组织目标的正常实现。</a:t>
                </a:r>
                <a:endParaRPr lang="zh-CN" altLang="en-US" sz="2000">
                  <a:latin typeface="楷体-简" panose="02010600040101010101" charset="-122"/>
                  <a:ea typeface="楷体-简" panose="02010600040101010101" charset="-122"/>
                </a:endParaRPr>
              </a:p>
            </p:txBody>
          </p:sp>
          <p:cxnSp>
            <p:nvCxnSpPr>
              <p:cNvPr id="6" name="直接箭头连接符 5"/>
              <p:cNvCxnSpPr>
                <a:stCxn id="100" idx="2"/>
              </p:cNvCxnSpPr>
              <p:nvPr/>
            </p:nvCxnSpPr>
            <p:spPr>
              <a:xfrm>
                <a:off x="5306" y="6958"/>
                <a:ext cx="4" cy="504"/>
              </a:xfrm>
              <a:prstGeom prst="straightConnector1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文本框 6"/>
              <p:cNvSpPr txBox="1"/>
              <p:nvPr/>
            </p:nvSpPr>
            <p:spPr>
              <a:xfrm>
                <a:off x="2559" y="7462"/>
                <a:ext cx="5498" cy="628"/>
              </a:xfrm>
              <a:prstGeom prst="rect">
                <a:avLst/>
              </a:prstGeom>
              <a:noFill/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txBody>
              <a:bodyPr wrap="square">
                <a:spAutoFit/>
              </a:bodyPr>
              <a:p>
                <a:pPr indent="0"/>
                <a:r>
                  <a:rPr lang="en-US" altLang="zh-CN" sz="2000">
                    <a:latin typeface="楷体-简" panose="02010600040101010101" charset="-122"/>
                    <a:ea typeface="楷体-简" panose="02010600040101010101" charset="-122"/>
                  </a:rPr>
                  <a:t>    </a:t>
                </a:r>
                <a:r>
                  <a:rPr lang="en-US" altLang="zh-CN" sz="2000" b="1">
                    <a:latin typeface="楷体-简" panose="02010600040101010101" charset="-122"/>
                    <a:ea typeface="楷体-简" panose="02010600040101010101" charset="-122"/>
                  </a:rPr>
                  <a:t>          “</a:t>
                </a:r>
                <a:r>
                  <a:rPr lang="zh-CN" altLang="en-US" sz="2000" b="1">
                    <a:latin typeface="楷体-简" panose="02010600040101010101" charset="-122"/>
                    <a:ea typeface="楷体-简" panose="02010600040101010101" charset="-122"/>
                  </a:rPr>
                  <a:t>防止和消除</a:t>
                </a:r>
                <a:r>
                  <a:rPr lang="en-US" altLang="zh-CN" sz="2000" b="1">
                    <a:latin typeface="楷体-简" panose="02010600040101010101" charset="-122"/>
                    <a:ea typeface="楷体-简" panose="02010600040101010101" charset="-122"/>
                  </a:rPr>
                  <a:t>”</a:t>
                </a:r>
                <a:endParaRPr lang="en-US" altLang="zh-CN" sz="2000" b="1">
                  <a:latin typeface="楷体-简" panose="02010600040101010101" charset="-122"/>
                  <a:ea typeface="楷体-简" panose="02010600040101010101" charset="-122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7810" y="4391"/>
              <a:ext cx="4027" cy="3699"/>
              <a:chOff x="2195" y="4391"/>
              <a:chExt cx="4027" cy="3699"/>
            </a:xfrm>
          </p:grpSpPr>
          <p:sp>
            <p:nvSpPr>
              <p:cNvPr id="11" name="文本框 10"/>
              <p:cNvSpPr txBox="1"/>
              <p:nvPr/>
            </p:nvSpPr>
            <p:spPr>
              <a:xfrm>
                <a:off x="2375" y="4391"/>
                <a:ext cx="3781" cy="2567"/>
              </a:xfrm>
              <a:prstGeom prst="rect">
                <a:avLst/>
              </a:prstGeom>
              <a:noFill/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txBody>
              <a:bodyPr wrap="square">
                <a:spAutoFit/>
              </a:bodyPr>
              <a:p>
                <a:pPr indent="0"/>
                <a:r>
                  <a:rPr lang="zh-CN" altLang="en-US" sz="2000">
                    <a:latin typeface="楷体-简" panose="02010600040101010101" charset="-122"/>
                    <a:ea typeface="楷体-简" panose="02010600040101010101" charset="-122"/>
                    <a:cs typeface="微软雅黑" panose="020B0503020204020204" pitchFamily="34" charset="-122"/>
                  </a:rPr>
                  <a:t>认为</a:t>
                </a:r>
                <a:r>
                  <a:rPr lang="zh-CN" altLang="en-US" sz="2000" b="1" u="sng">
                    <a:solidFill>
                      <a:srgbClr val="FF0000"/>
                    </a:solidFill>
                    <a:latin typeface="楷体-简" panose="02010600040101010101" charset="-122"/>
                    <a:ea typeface="楷体-简" panose="02010600040101010101" charset="-122"/>
                    <a:cs typeface="微软雅黑" panose="020B0503020204020204" pitchFamily="34" charset="-122"/>
                  </a:rPr>
                  <a:t>冲突是</a:t>
                </a:r>
                <a:r>
                  <a:rPr lang="zh-CN" altLang="en-US" sz="2000">
                    <a:latin typeface="楷体-简" panose="02010600040101010101" charset="-122"/>
                    <a:ea typeface="楷体-简" panose="02010600040101010101" charset="-122"/>
                    <a:cs typeface="微软雅黑" panose="020B0503020204020204" pitchFamily="34" charset="-122"/>
                  </a:rPr>
                  <a:t>客观存在和与生俱来的，</a:t>
                </a:r>
                <a:r>
                  <a:rPr lang="zh-CN" altLang="en-US" sz="2000" b="1" u="sng">
                    <a:solidFill>
                      <a:srgbClr val="FF0000"/>
                    </a:solidFill>
                    <a:latin typeface="楷体-简" panose="02010600040101010101" charset="-122"/>
                    <a:ea typeface="楷体-简" panose="02010600040101010101" charset="-122"/>
                    <a:cs typeface="微软雅黑" panose="020B0503020204020204" pitchFamily="34" charset="-122"/>
                  </a:rPr>
                  <a:t>不可能彻底消除</a:t>
                </a:r>
                <a:r>
                  <a:rPr lang="zh-CN" altLang="en-US" sz="2000">
                    <a:latin typeface="楷体-简" panose="02010600040101010101" charset="-122"/>
                    <a:ea typeface="楷体-简" panose="02010600040101010101" charset="-122"/>
                    <a:cs typeface="微软雅黑" panose="020B0503020204020204" pitchFamily="34" charset="-122"/>
                  </a:rPr>
                  <a:t>，它有时对群体的工作绩效有益</a:t>
                </a:r>
                <a:r>
                  <a:rPr lang="zh-CN" altLang="en-US" sz="2000" b="0">
                    <a:latin typeface="楷体-简" panose="02010600040101010101" charset="-122"/>
                    <a:ea typeface="楷体-简" panose="02010600040101010101" charset="-122"/>
                    <a:cs typeface="微软雅黑" panose="020B0503020204020204" pitchFamily="34" charset="-122"/>
                  </a:rPr>
                  <a:t>。</a:t>
                </a:r>
                <a:endParaRPr lang="zh-CN" altLang="en-US" sz="2000">
                  <a:latin typeface="楷体-简" panose="02010600040101010101" charset="-122"/>
                  <a:ea typeface="楷体-简" panose="02010600040101010101" charset="-122"/>
                </a:endParaRPr>
              </a:p>
            </p:txBody>
          </p:sp>
          <p:cxnSp>
            <p:nvCxnSpPr>
              <p:cNvPr id="12" name="直接箭头连接符 11"/>
              <p:cNvCxnSpPr>
                <a:stCxn id="11" idx="2"/>
              </p:cNvCxnSpPr>
              <p:nvPr/>
            </p:nvCxnSpPr>
            <p:spPr>
              <a:xfrm>
                <a:off x="4266" y="6958"/>
                <a:ext cx="4" cy="504"/>
              </a:xfrm>
              <a:prstGeom prst="straightConnector1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文本框 13"/>
              <p:cNvSpPr txBox="1"/>
              <p:nvPr/>
            </p:nvSpPr>
            <p:spPr>
              <a:xfrm>
                <a:off x="2195" y="7462"/>
                <a:ext cx="4027" cy="628"/>
              </a:xfrm>
              <a:prstGeom prst="rect">
                <a:avLst/>
              </a:prstGeom>
              <a:noFill/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txBody>
              <a:bodyPr wrap="square">
                <a:spAutoFit/>
              </a:bodyPr>
              <a:p>
                <a:pPr indent="0"/>
                <a:r>
                  <a:rPr lang="en-US" altLang="zh-CN" sz="2000">
                    <a:latin typeface="楷体-简" panose="02010600040101010101" charset="-122"/>
                    <a:ea typeface="楷体-简" panose="02010600040101010101" charset="-122"/>
                    <a:cs typeface="微软雅黑" panose="020B0503020204020204" pitchFamily="34" charset="-122"/>
                  </a:rPr>
                  <a:t>“</a:t>
                </a:r>
                <a:r>
                  <a:rPr lang="zh-CN" altLang="en-US" sz="2000" b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楷体-简" panose="02010600040101010101" charset="-122"/>
                    <a:ea typeface="楷体-简" panose="02010600040101010101" charset="-122"/>
                    <a:cs typeface="微软雅黑" panose="020B0503020204020204" pitchFamily="34" charset="-122"/>
                  </a:rPr>
                  <a:t>控制和利用冲突</a:t>
                </a:r>
                <a:r>
                  <a:rPr lang="en-US" altLang="zh-CN" sz="2000">
                    <a:latin typeface="楷体-简" panose="02010600040101010101" charset="-122"/>
                    <a:ea typeface="楷体-简" panose="02010600040101010101" charset="-122"/>
                    <a:cs typeface="微软雅黑" panose="020B0503020204020204" pitchFamily="34" charset="-122"/>
                  </a:rPr>
                  <a:t>”</a:t>
                </a:r>
                <a:endParaRPr lang="en-US" altLang="zh-CN" sz="2000">
                  <a:latin typeface="楷体-简" panose="02010600040101010101" charset="-122"/>
                  <a:ea typeface="楷体-简" panose="02010600040101010101" charset="-122"/>
                  <a:cs typeface="微软雅黑" panose="020B0503020204020204" pitchFamily="34" charset="-122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12267" y="4391"/>
              <a:ext cx="5099" cy="3699"/>
              <a:chOff x="2508" y="4391"/>
              <a:chExt cx="5099" cy="3699"/>
            </a:xfrm>
          </p:grpSpPr>
          <p:sp>
            <p:nvSpPr>
              <p:cNvPr id="16" name="文本框 15"/>
              <p:cNvSpPr txBox="1"/>
              <p:nvPr/>
            </p:nvSpPr>
            <p:spPr>
              <a:xfrm>
                <a:off x="2508" y="4391"/>
                <a:ext cx="4656" cy="2567"/>
              </a:xfrm>
              <a:prstGeom prst="rect">
                <a:avLst/>
              </a:prstGeom>
              <a:noFill/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txBody>
              <a:bodyPr wrap="square">
                <a:spAutoFit/>
              </a:bodyPr>
              <a:p>
                <a:pPr indent="0"/>
                <a:r>
                  <a:rPr lang="zh-CN" altLang="en-US" sz="2000">
                    <a:latin typeface="楷体-简" panose="02010600040101010101" charset="-122"/>
                    <a:ea typeface="楷体-简" panose="02010600040101010101" charset="-122"/>
                    <a:cs typeface="微软雅黑" panose="020B0503020204020204" pitchFamily="34" charset="-122"/>
                  </a:rPr>
                  <a:t>它认为，</a:t>
                </a:r>
                <a:r>
                  <a:rPr lang="zh-CN" altLang="en-US" sz="2000" b="1" u="sng">
                    <a:solidFill>
                      <a:srgbClr val="FF0000"/>
                    </a:solidFill>
                    <a:latin typeface="楷体-简" panose="02010600040101010101" charset="-122"/>
                    <a:ea typeface="楷体-简" panose="02010600040101010101" charset="-122"/>
                    <a:cs typeface="微软雅黑" panose="020B0503020204020204" pitchFamily="34" charset="-122"/>
                  </a:rPr>
                  <a:t>冲突对于组织既有建设性的一方面，又有破坏性的一方面。</a:t>
                </a:r>
                <a:endParaRPr lang="zh-CN" altLang="en-US" sz="2000" b="1" u="sng">
                  <a:solidFill>
                    <a:srgbClr val="FF0000"/>
                  </a:solidFill>
                  <a:latin typeface="楷体-简" panose="02010600040101010101" charset="-122"/>
                  <a:ea typeface="楷体-简" panose="02010600040101010101" charset="-122"/>
                  <a:cs typeface="微软雅黑" panose="020B0503020204020204" pitchFamily="34" charset="-122"/>
                </a:endParaRPr>
              </a:p>
              <a:p>
                <a:pPr indent="0"/>
                <a:endParaRPr lang="zh-CN" altLang="en-US" sz="2000">
                  <a:latin typeface="楷体-简" panose="02010600040101010101" charset="-122"/>
                  <a:ea typeface="楷体-简" panose="02010600040101010101" charset="-122"/>
                  <a:cs typeface="微软雅黑" panose="020B0503020204020204" pitchFamily="34" charset="-122"/>
                </a:endParaRPr>
              </a:p>
              <a:p>
                <a:pPr indent="0"/>
                <a:endParaRPr lang="zh-CN" altLang="en-US" sz="2000">
                  <a:latin typeface="楷体-简" panose="02010600040101010101" charset="-122"/>
                  <a:ea typeface="楷体-简" panose="02010600040101010101" charset="-122"/>
                  <a:cs typeface="微软雅黑" panose="020B0503020204020204" pitchFamily="34" charset="-122"/>
                </a:endParaRPr>
              </a:p>
            </p:txBody>
          </p:sp>
          <p:cxnSp>
            <p:nvCxnSpPr>
              <p:cNvPr id="27" name="直接箭头连接符 26"/>
              <p:cNvCxnSpPr>
                <a:stCxn id="16" idx="2"/>
              </p:cNvCxnSpPr>
              <p:nvPr/>
            </p:nvCxnSpPr>
            <p:spPr>
              <a:xfrm>
                <a:off x="4836" y="6958"/>
                <a:ext cx="4" cy="504"/>
              </a:xfrm>
              <a:prstGeom prst="straightConnector1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文本框 32"/>
              <p:cNvSpPr txBox="1"/>
              <p:nvPr/>
            </p:nvSpPr>
            <p:spPr>
              <a:xfrm>
                <a:off x="2508" y="7462"/>
                <a:ext cx="5099" cy="628"/>
              </a:xfrm>
              <a:prstGeom prst="rect">
                <a:avLst/>
              </a:prstGeom>
              <a:noFill/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txBody>
              <a:bodyPr wrap="square">
                <a:spAutoFit/>
              </a:bodyPr>
              <a:p>
                <a:pPr indent="0"/>
                <a:r>
                  <a:rPr lang="en-US" altLang="zh-CN" sz="2000">
                    <a:latin typeface="楷体-简" panose="02010600040101010101" charset="-122"/>
                    <a:ea typeface="楷体-简" panose="02010600040101010101" charset="-122"/>
                    <a:cs typeface="微软雅黑" panose="020B0503020204020204" pitchFamily="34" charset="-122"/>
                  </a:rPr>
                  <a:t>“</a:t>
                </a:r>
                <a:r>
                  <a:rPr lang="zh-CN" altLang="en-US" sz="2000" b="1">
                    <a:latin typeface="楷体-简" panose="02010600040101010101" charset="-122"/>
                    <a:ea typeface="楷体-简" panose="02010600040101010101" charset="-122"/>
                    <a:cs typeface="微软雅黑" panose="020B0503020204020204" pitchFamily="34" charset="-122"/>
                  </a:rPr>
                  <a:t>建设性和破坏性相结合</a:t>
                </a:r>
                <a:r>
                  <a:rPr lang="en-US" altLang="zh-CN" sz="2000">
                    <a:latin typeface="楷体-简" panose="02010600040101010101" charset="-122"/>
                    <a:ea typeface="楷体-简" panose="02010600040101010101" charset="-122"/>
                    <a:cs typeface="微软雅黑" panose="020B0503020204020204" pitchFamily="34" charset="-122"/>
                  </a:rPr>
                  <a:t>”</a:t>
                </a:r>
                <a:endParaRPr lang="en-US" altLang="zh-CN" sz="2000">
                  <a:latin typeface="楷体-简" panose="02010600040101010101" charset="-122"/>
                  <a:ea typeface="楷体-简" panose="02010600040101010101" charset="-122"/>
                  <a:cs typeface="微软雅黑" panose="020B0503020204020204" pitchFamily="34" charset="-122"/>
                </a:endParaRPr>
              </a:p>
            </p:txBody>
          </p:sp>
        </p:grp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605645" y="130810"/>
            <a:ext cx="2599690" cy="1635125"/>
          </a:xfrm>
          <a:prstGeom prst="rect">
            <a:avLst/>
          </a:prstGeom>
        </p:spPr>
      </p:pic>
      <p:sp>
        <p:nvSpPr>
          <p:cNvPr id="5" name="标题 2"/>
          <p:cNvSpPr>
            <a:spLocks noGrp="1"/>
          </p:cNvSpPr>
          <p:nvPr/>
        </p:nvSpPr>
        <p:spPr bwMode="auto">
          <a:xfrm>
            <a:off x="892175" y="234950"/>
            <a:ext cx="10972800" cy="854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 anchor="t">
            <a:no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lvl="0" algn="l">
              <a:buClrTx/>
              <a:buSzTx/>
              <a:buFontTx/>
              <a:defRPr/>
            </a:pPr>
            <a:r>
              <a:rPr lang="en-US" altLang="zh-CN" sz="3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cs typeface="+mn-cs"/>
                <a:sym typeface="+mn-ea"/>
              </a:rPr>
              <a:t>6.1.2 冲突的不同观念</a:t>
            </a:r>
            <a:endParaRPr lang="en-US" altLang="zh-CN" sz="320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方正清刻本悦宋简体" panose="02000000000000000000" charset="-122"/>
              <a:ea typeface="方正清刻本悦宋简体" panose="02000000000000000000" charset="-122"/>
              <a:cs typeface="+mn-cs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92175" y="1190625"/>
            <a:ext cx="344868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b="1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冲突的不同观念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【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选择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】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★★★★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255" y="-19050"/>
            <a:ext cx="363220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/>
            <a:r>
              <a:rPr lang="zh-CN" altLang="en-US" sz="1000">
                <a:solidFill>
                  <a:schemeClr val="bg1">
                    <a:lumMod val="9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sym typeface="+mn-ea"/>
              </a:rPr>
              <a:t>6.1.1.2冲突的不同观念</a:t>
            </a:r>
            <a:endParaRPr lang="zh-CN" altLang="en-US" sz="1000">
              <a:solidFill>
                <a:schemeClr val="bg1">
                  <a:lumMod val="95000"/>
                </a:schemeClr>
              </a:solidFill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>
                <a:sym typeface="+mn-ea"/>
              </a:rPr>
              <a:t>管理者应当接纳冲突，适当控制和利用冲突，这种观念属于（）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0" indent="-457200">
              <a:lnSpc>
                <a:spcPct val="150000"/>
              </a:lnSpc>
              <a:spcBef>
                <a:spcPct val="0"/>
              </a:spcBef>
              <a:buFont typeface="+mj-lt"/>
              <a:buAutoNum type="alphaUcPeriod"/>
            </a:pPr>
            <a:r>
              <a:rPr lang="zh-CN" altLang="en-US" dirty="0">
                <a:sym typeface="+mn-ea"/>
              </a:rPr>
              <a:t>传统观念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0" indent="-457200">
              <a:lnSpc>
                <a:spcPct val="150000"/>
              </a:lnSpc>
              <a:spcBef>
                <a:spcPct val="0"/>
              </a:spcBef>
              <a:buFont typeface="+mj-lt"/>
              <a:buAutoNum type="alphaUcPeriod"/>
            </a:pPr>
            <a:r>
              <a:rPr lang="zh-CN" altLang="en-US" dirty="0">
                <a:sym typeface="+mn-ea"/>
              </a:rPr>
              <a:t>相互作用观念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0" indent="-457200">
              <a:lnSpc>
                <a:spcPct val="150000"/>
              </a:lnSpc>
              <a:spcBef>
                <a:spcPct val="0"/>
              </a:spcBef>
              <a:buFont typeface="+mj-lt"/>
              <a:buAutoNum type="alphaUcPeriod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人际关系观念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lvl="0" indent="-457200">
              <a:lnSpc>
                <a:spcPct val="150000"/>
              </a:lnSpc>
              <a:spcBef>
                <a:spcPct val="0"/>
              </a:spcBef>
              <a:buFont typeface="+mj-lt"/>
              <a:buAutoNum type="alphaUcPeriod"/>
            </a:pPr>
            <a:r>
              <a:rPr lang="zh-CN" altLang="en-US" dirty="0">
                <a:sym typeface="+mn-ea"/>
              </a:rPr>
              <a:t>经济人观念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 bwMode="auto">
          <a:xfrm>
            <a:off x="892175" y="377825"/>
            <a:ext cx="10972800" cy="854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 anchor="t">
            <a:no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lvl="0" algn="l" defTabSz="914400">
              <a:buClrTx/>
              <a:buSzTx/>
              <a:buFontTx/>
              <a:defRPr/>
            </a:pPr>
            <a:r>
              <a:rPr lang="en-US" altLang="zh-CN" sz="3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cs typeface="+mn-cs"/>
                <a:sym typeface="+mn-ea"/>
              </a:rPr>
              <a:t>真题再现</a:t>
            </a:r>
            <a:endParaRPr lang="en-US" altLang="zh-CN" sz="320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方正清刻本悦宋简体" panose="02000000000000000000" charset="-122"/>
              <a:ea typeface="方正清刻本悦宋简体" panose="02000000000000000000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>
                <a:sym typeface="+mn-ea"/>
              </a:rPr>
              <a:t>管理者应当接纳冲突，适当控制和利用冲突，这种观念属于（）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0" indent="-457200">
              <a:lnSpc>
                <a:spcPct val="150000"/>
              </a:lnSpc>
              <a:spcBef>
                <a:spcPct val="0"/>
              </a:spcBef>
              <a:buFont typeface="+mj-lt"/>
              <a:buAutoNum type="alphaUcPeriod"/>
            </a:pPr>
            <a:r>
              <a:rPr lang="zh-CN" altLang="en-US" dirty="0">
                <a:sym typeface="+mn-ea"/>
              </a:rPr>
              <a:t>传统观念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0" indent="-457200">
              <a:lnSpc>
                <a:spcPct val="150000"/>
              </a:lnSpc>
              <a:spcBef>
                <a:spcPct val="0"/>
              </a:spcBef>
              <a:buFont typeface="+mj-lt"/>
              <a:buAutoNum type="alphaUcPeriod"/>
            </a:pPr>
            <a:r>
              <a:rPr lang="zh-CN" altLang="en-US" dirty="0">
                <a:sym typeface="+mn-ea"/>
              </a:rPr>
              <a:t>相互作用观念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0" indent="-457200">
              <a:lnSpc>
                <a:spcPct val="150000"/>
              </a:lnSpc>
              <a:spcBef>
                <a:spcPct val="0"/>
              </a:spcBef>
              <a:buFont typeface="+mj-lt"/>
              <a:buAutoNum type="alphaUcPeriod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人际关系观念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lvl="0" indent="-457200">
              <a:lnSpc>
                <a:spcPct val="150000"/>
              </a:lnSpc>
              <a:spcBef>
                <a:spcPct val="0"/>
              </a:spcBef>
              <a:buFont typeface="+mj-lt"/>
              <a:buAutoNum type="alphaUcPeriod"/>
            </a:pPr>
            <a:r>
              <a:rPr lang="zh-CN" altLang="en-US" dirty="0">
                <a:sym typeface="+mn-ea"/>
              </a:rPr>
              <a:t>经济人观念</a:t>
            </a:r>
            <a:endParaRPr lang="zh-CN" altLang="en-US" dirty="0">
              <a:sym typeface="+mn-ea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  <a:buFont typeface="+mj-lt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【答案】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 bwMode="auto">
          <a:xfrm>
            <a:off x="892175" y="377825"/>
            <a:ext cx="10972800" cy="854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 anchor="t">
            <a:no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lvl="0" algn="l" defTabSz="914400">
              <a:buClrTx/>
              <a:buSzTx/>
              <a:buFontTx/>
              <a:defRPr/>
            </a:pPr>
            <a:r>
              <a:rPr lang="en-US" altLang="zh-CN" sz="3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cs typeface="+mn-cs"/>
                <a:sym typeface="+mn-ea"/>
              </a:rPr>
              <a:t>真题再现</a:t>
            </a:r>
            <a:endParaRPr lang="en-US" altLang="zh-CN" sz="320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方正清刻本悦宋简体" panose="02000000000000000000" charset="-122"/>
              <a:ea typeface="方正清刻本悦宋简体" panose="02000000000000000000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文本框 26"/>
          <p:cNvSpPr txBox="1"/>
          <p:nvPr/>
        </p:nvSpPr>
        <p:spPr>
          <a:xfrm>
            <a:off x="5256530" y="5631180"/>
            <a:ext cx="5017135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25000"/>
              </a:lnSpc>
              <a:spcBef>
                <a:spcPct val="0"/>
              </a:spcBef>
              <a:buFont typeface="+mj-lt"/>
              <a:buNone/>
            </a:pPr>
            <a:r>
              <a:rPr lang="zh-CN" altLang="en-US" sz="2400" b="1" dirty="0">
                <a:latin typeface="楷体-简" panose="02010600040101010101" charset="-122"/>
                <a:ea typeface="楷体-简" panose="02010600040101010101" charset="-122"/>
                <a:sym typeface="+mn-ea"/>
              </a:rPr>
              <a:t>客观性</a:t>
            </a:r>
            <a:r>
              <a:rPr lang="en-US" altLang="zh-CN" sz="2400" b="1" dirty="0">
                <a:latin typeface="楷体-简" panose="02010600040101010101" charset="-122"/>
                <a:ea typeface="楷体-简" panose="02010600040101010101" charset="-122"/>
                <a:sym typeface="+mn-ea"/>
              </a:rPr>
              <a:t>/</a:t>
            </a:r>
            <a:r>
              <a:rPr lang="zh-CN" altLang="en-US" sz="2400" b="1" dirty="0">
                <a:latin typeface="楷体-简" panose="02010600040101010101" charset="-122"/>
                <a:ea typeface="楷体-简" panose="02010600040101010101" charset="-122"/>
                <a:sym typeface="+mn-ea"/>
              </a:rPr>
              <a:t>二重性</a:t>
            </a:r>
            <a:r>
              <a:rPr lang="en-US" altLang="zh-CN" sz="2400" b="1" dirty="0">
                <a:latin typeface="楷体-简" panose="02010600040101010101" charset="-122"/>
                <a:ea typeface="楷体-简" panose="02010600040101010101" charset="-122"/>
                <a:sym typeface="+mn-ea"/>
              </a:rPr>
              <a:t>/</a:t>
            </a:r>
            <a:r>
              <a:rPr lang="zh-CN" altLang="en-US" sz="2400" b="1" dirty="0">
                <a:latin typeface="楷体-简" panose="02010600040101010101" charset="-122"/>
                <a:ea typeface="楷体-简" panose="02010600040101010101" charset="-122"/>
                <a:sym typeface="+mn-ea"/>
              </a:rPr>
              <a:t>程度性</a:t>
            </a:r>
            <a:r>
              <a:rPr lang="en-US" altLang="zh-CN" sz="2400" b="1" dirty="0">
                <a:latin typeface="楷体-简" panose="02010600040101010101" charset="-122"/>
                <a:ea typeface="楷体-简" panose="02010600040101010101" charset="-122"/>
                <a:sym typeface="+mn-ea"/>
              </a:rPr>
              <a:t>/</a:t>
            </a:r>
            <a:r>
              <a:rPr lang="zh-CN" altLang="en-US" sz="2400" b="1" dirty="0">
                <a:latin typeface="楷体-简" panose="02010600040101010101" charset="-122"/>
                <a:ea typeface="楷体-简" panose="02010600040101010101" charset="-122"/>
                <a:sym typeface="+mn-ea"/>
              </a:rPr>
              <a:t>主观直觉性</a:t>
            </a:r>
            <a:endParaRPr lang="zh-CN" altLang="en-US" sz="2400" b="1" dirty="0">
              <a:latin typeface="楷体-简" panose="02010600040101010101" charset="-122"/>
              <a:ea typeface="楷体-简" panose="02010600040101010101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229360" y="2494915"/>
            <a:ext cx="9679305" cy="25533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sz="2000" b="0">
                <a:latin typeface="楷体-简" panose="02010600040101010101" charset="-122"/>
                <a:ea typeface="楷体-简" panose="02010600040101010101" charset="-122"/>
                <a:cs typeface="微软雅黑" panose="020B0503020204020204" pitchFamily="34" charset="-122"/>
              </a:rPr>
              <a:t>（</a:t>
            </a:r>
            <a:r>
              <a:rPr lang="en-US" altLang="zh-CN" sz="2000" b="0">
                <a:latin typeface="楷体-简" panose="02010600040101010101" charset="-122"/>
                <a:ea typeface="楷体-简" panose="02010600040101010101" charset="-122"/>
                <a:cs typeface="微软雅黑" panose="020B0503020204020204" pitchFamily="34" charset="-122"/>
              </a:rPr>
              <a:t>1</a:t>
            </a:r>
            <a:r>
              <a:rPr lang="zh-CN" altLang="en-US" sz="2000" b="0">
                <a:latin typeface="楷体-简" panose="02010600040101010101" charset="-122"/>
                <a:ea typeface="楷体-简" panose="02010600040101010101" charset="-122"/>
                <a:cs typeface="微软雅黑" panose="020B0503020204020204" pitchFamily="34" charset="-122"/>
              </a:rPr>
              <a:t>）冲突是客观存在的，是组织的本质特征之一，任何组织和个人都无法避免。</a:t>
            </a:r>
            <a:endParaRPr lang="zh-CN" altLang="en-US" sz="2000" b="0">
              <a:latin typeface="楷体-简" panose="02010600040101010101" charset="-122"/>
              <a:ea typeface="楷体-简" panose="02010600040101010101" charset="-122"/>
              <a:cs typeface="微软雅黑" panose="020B0503020204020204" pitchFamily="34" charset="-122"/>
            </a:endParaRPr>
          </a:p>
          <a:p>
            <a:pPr indent="0"/>
            <a:endParaRPr lang="zh-CN" altLang="en-US" sz="2000" b="0">
              <a:latin typeface="楷体-简" panose="02010600040101010101" charset="-122"/>
              <a:ea typeface="楷体-简" panose="02010600040101010101" charset="-122"/>
              <a:cs typeface="微软雅黑" panose="020B0503020204020204" pitchFamily="34" charset="-122"/>
            </a:endParaRPr>
          </a:p>
          <a:p>
            <a:pPr indent="0"/>
            <a:r>
              <a:rPr lang="zh-CN" altLang="en-US" sz="2000" b="0">
                <a:latin typeface="楷体-简" panose="02010600040101010101" charset="-122"/>
                <a:ea typeface="楷体-简" panose="02010600040101010101" charset="-122"/>
                <a:cs typeface="微软雅黑" panose="020B0503020204020204" pitchFamily="34" charset="-122"/>
              </a:rPr>
              <a:t>（</a:t>
            </a:r>
            <a:r>
              <a:rPr lang="en-US" altLang="zh-CN" sz="2000" b="0">
                <a:latin typeface="楷体-简" panose="02010600040101010101" charset="-122"/>
                <a:ea typeface="楷体-简" panose="02010600040101010101" charset="-122"/>
                <a:cs typeface="微软雅黑" panose="020B0503020204020204" pitchFamily="34" charset="-122"/>
              </a:rPr>
              <a:t>2</a:t>
            </a:r>
            <a:r>
              <a:rPr lang="zh-CN" altLang="en-US" sz="2000" b="0">
                <a:latin typeface="楷体-简" panose="02010600040101010101" charset="-122"/>
                <a:ea typeface="楷体-简" panose="02010600040101010101" charset="-122"/>
                <a:cs typeface="微软雅黑" panose="020B0503020204020204" pitchFamily="34" charset="-122"/>
              </a:rPr>
              <a:t>）当客观存在的分歧、争论、竞争、抵抗等成为人大脑或心理中的内在矛盾斗争，</a:t>
            </a:r>
            <a:endParaRPr lang="zh-CN" altLang="en-US" sz="2000" b="0">
              <a:latin typeface="楷体-简" panose="02010600040101010101" charset="-122"/>
              <a:ea typeface="楷体-简" panose="02010600040101010101" charset="-122"/>
              <a:cs typeface="微软雅黑" panose="020B0503020204020204" pitchFamily="34" charset="-122"/>
            </a:endParaRPr>
          </a:p>
          <a:p>
            <a:pPr indent="0"/>
            <a:r>
              <a:rPr lang="zh-CN" altLang="en-US" sz="2000" b="0">
                <a:latin typeface="楷体-简" panose="02010600040101010101" charset="-122"/>
                <a:ea typeface="楷体-简" panose="02010600040101010101" charset="-122"/>
                <a:cs typeface="微软雅黑" panose="020B0503020204020204" pitchFamily="34" charset="-122"/>
              </a:rPr>
              <a:t>          导致人进入紧张状态时，冲突才会被人意识和感觉到。</a:t>
            </a:r>
            <a:endParaRPr lang="zh-CN" altLang="en-US" sz="2000" b="0">
              <a:latin typeface="楷体-简" panose="02010600040101010101" charset="-122"/>
              <a:ea typeface="楷体-简" panose="02010600040101010101" charset="-122"/>
              <a:cs typeface="微软雅黑" panose="020B0503020204020204" pitchFamily="34" charset="-122"/>
            </a:endParaRPr>
          </a:p>
          <a:p>
            <a:pPr indent="0"/>
            <a:endParaRPr lang="zh-CN" altLang="en-US" sz="2000" b="0">
              <a:latin typeface="楷体-简" panose="02010600040101010101" charset="-122"/>
              <a:ea typeface="楷体-简" panose="02010600040101010101" charset="-122"/>
              <a:cs typeface="微软雅黑" panose="020B0503020204020204" pitchFamily="34" charset="-122"/>
            </a:endParaRPr>
          </a:p>
          <a:p>
            <a:pPr indent="0"/>
            <a:r>
              <a:rPr lang="zh-CN" altLang="en-US" sz="2000" b="0">
                <a:latin typeface="楷体-简" panose="02010600040101010101" charset="-122"/>
                <a:ea typeface="楷体-简" panose="02010600040101010101" charset="-122"/>
                <a:cs typeface="微软雅黑" panose="020B0503020204020204" pitchFamily="34" charset="-122"/>
              </a:rPr>
              <a:t>（</a:t>
            </a:r>
            <a:r>
              <a:rPr lang="en-US" altLang="zh-CN" sz="2000" b="0">
                <a:latin typeface="楷体-简" panose="02010600040101010101" charset="-122"/>
                <a:ea typeface="楷体-简" panose="02010600040101010101" charset="-122"/>
                <a:cs typeface="微软雅黑" panose="020B0503020204020204" pitchFamily="34" charset="-122"/>
              </a:rPr>
              <a:t>3</a:t>
            </a:r>
            <a:r>
              <a:rPr lang="zh-CN" altLang="en-US" sz="2000" b="0">
                <a:latin typeface="楷体-简" panose="02010600040101010101" charset="-122"/>
                <a:ea typeface="楷体-简" panose="02010600040101010101" charset="-122"/>
                <a:cs typeface="微软雅黑" panose="020B0503020204020204" pitchFamily="34" charset="-122"/>
              </a:rPr>
              <a:t>）不仅要区别冲突的性质，而且要进一步区别冲突的程度。</a:t>
            </a:r>
            <a:endParaRPr lang="zh-CN" altLang="en-US" sz="2000" b="0">
              <a:latin typeface="楷体-简" panose="02010600040101010101" charset="-122"/>
              <a:ea typeface="楷体-简" panose="02010600040101010101" charset="-122"/>
              <a:cs typeface="微软雅黑" panose="020B0503020204020204" pitchFamily="34" charset="-122"/>
            </a:endParaRPr>
          </a:p>
          <a:p>
            <a:pPr indent="0"/>
            <a:endParaRPr lang="zh-CN" altLang="en-US" sz="2000" b="0">
              <a:latin typeface="楷体-简" panose="02010600040101010101" charset="-122"/>
              <a:ea typeface="楷体-简" panose="02010600040101010101" charset="-122"/>
              <a:cs typeface="微软雅黑" panose="020B0503020204020204" pitchFamily="34" charset="-122"/>
            </a:endParaRPr>
          </a:p>
          <a:p>
            <a:pPr indent="0"/>
            <a:r>
              <a:rPr lang="zh-CN" altLang="en-US" sz="2000" b="0">
                <a:latin typeface="楷体-简" panose="02010600040101010101" charset="-122"/>
                <a:ea typeface="楷体-简" panose="02010600040101010101" charset="-122"/>
                <a:cs typeface="微软雅黑" panose="020B0503020204020204" pitchFamily="34" charset="-122"/>
              </a:rPr>
              <a:t>（</a:t>
            </a:r>
            <a:r>
              <a:rPr lang="en-US" altLang="zh-CN" sz="2000" b="0">
                <a:latin typeface="楷体-简" panose="02010600040101010101" charset="-122"/>
                <a:ea typeface="楷体-简" panose="02010600040101010101" charset="-122"/>
                <a:cs typeface="微软雅黑" panose="020B0503020204020204" pitchFamily="34" charset="-122"/>
              </a:rPr>
              <a:t>4</a:t>
            </a:r>
            <a:r>
              <a:rPr lang="zh-CN" altLang="en-US" sz="2000" b="0">
                <a:latin typeface="楷体-简" panose="02010600040101010101" charset="-122"/>
                <a:ea typeface="楷体-简" panose="02010600040101010101" charset="-122"/>
                <a:cs typeface="微软雅黑" panose="020B0503020204020204" pitchFamily="34" charset="-122"/>
              </a:rPr>
              <a:t>）以“破坏性冲突”和“建设性冲突”为主要特征的冲突表现。</a:t>
            </a:r>
            <a:endParaRPr lang="zh-CN" altLang="en-US" sz="2000" b="0">
              <a:latin typeface="楷体-简" panose="02010600040101010101" charset="-122"/>
              <a:ea typeface="楷体-简" panose="02010600040101010101" charset="-122"/>
              <a:cs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33585" y="88900"/>
            <a:ext cx="2521585" cy="1753870"/>
          </a:xfrm>
          <a:prstGeom prst="rect">
            <a:avLst/>
          </a:prstGeom>
        </p:spPr>
      </p:pic>
      <p:sp>
        <p:nvSpPr>
          <p:cNvPr id="33" name="标题 2"/>
          <p:cNvSpPr>
            <a:spLocks noGrp="1"/>
          </p:cNvSpPr>
          <p:nvPr/>
        </p:nvSpPr>
        <p:spPr bwMode="auto">
          <a:xfrm>
            <a:off x="892175" y="234950"/>
            <a:ext cx="10972800" cy="854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 anchor="t">
            <a:no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lvl="0" algn="l">
              <a:buClrTx/>
              <a:buSzTx/>
              <a:buFontTx/>
              <a:defRPr/>
            </a:pPr>
            <a:r>
              <a:rPr lang="en-US" altLang="zh-CN" sz="3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cs typeface="+mn-cs"/>
                <a:sym typeface="+mn-ea"/>
              </a:rPr>
              <a:t>6.1.3 冲突的特征</a:t>
            </a:r>
            <a:endParaRPr lang="en-US" altLang="zh-CN" sz="320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方正清刻本悦宋简体" panose="02000000000000000000" charset="-122"/>
              <a:ea typeface="方正清刻本悦宋简体" panose="02000000000000000000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文本框 26"/>
          <p:cNvSpPr txBox="1"/>
          <p:nvPr/>
        </p:nvSpPr>
        <p:spPr>
          <a:xfrm>
            <a:off x="5256530" y="5631180"/>
            <a:ext cx="5017135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25000"/>
              </a:lnSpc>
              <a:spcBef>
                <a:spcPct val="0"/>
              </a:spcBef>
              <a:buFont typeface="+mj-lt"/>
              <a:buNone/>
            </a:pPr>
            <a:r>
              <a:rPr lang="zh-CN" altLang="en-US" sz="2400" b="1" dirty="0">
                <a:latin typeface="楷体-简" panose="02010600040101010101" charset="-122"/>
                <a:ea typeface="楷体-简" panose="02010600040101010101" charset="-122"/>
                <a:sym typeface="+mn-ea"/>
              </a:rPr>
              <a:t>客观性</a:t>
            </a:r>
            <a:r>
              <a:rPr lang="en-US" altLang="zh-CN" sz="2400" b="1" dirty="0">
                <a:latin typeface="楷体-简" panose="02010600040101010101" charset="-122"/>
                <a:ea typeface="楷体-简" panose="02010600040101010101" charset="-122"/>
                <a:sym typeface="+mn-ea"/>
              </a:rPr>
              <a:t>/</a:t>
            </a:r>
            <a:r>
              <a:rPr lang="zh-CN" altLang="en-US" sz="2400" b="1" dirty="0">
                <a:latin typeface="楷体-简" panose="02010600040101010101" charset="-122"/>
                <a:ea typeface="楷体-简" panose="02010600040101010101" charset="-122"/>
                <a:sym typeface="+mn-ea"/>
              </a:rPr>
              <a:t>二重性</a:t>
            </a:r>
            <a:r>
              <a:rPr lang="en-US" altLang="zh-CN" sz="2400" b="1" dirty="0">
                <a:latin typeface="楷体-简" panose="02010600040101010101" charset="-122"/>
                <a:ea typeface="楷体-简" panose="02010600040101010101" charset="-122"/>
                <a:sym typeface="+mn-ea"/>
              </a:rPr>
              <a:t>/</a:t>
            </a:r>
            <a:r>
              <a:rPr lang="zh-CN" altLang="en-US" sz="2400" b="1" dirty="0">
                <a:latin typeface="楷体-简" panose="02010600040101010101" charset="-122"/>
                <a:ea typeface="楷体-简" panose="02010600040101010101" charset="-122"/>
                <a:sym typeface="+mn-ea"/>
              </a:rPr>
              <a:t>程度性</a:t>
            </a:r>
            <a:r>
              <a:rPr lang="en-US" altLang="zh-CN" sz="2400" b="1" dirty="0">
                <a:latin typeface="楷体-简" panose="02010600040101010101" charset="-122"/>
                <a:ea typeface="楷体-简" panose="02010600040101010101" charset="-122"/>
                <a:sym typeface="+mn-ea"/>
              </a:rPr>
              <a:t>/</a:t>
            </a:r>
            <a:r>
              <a:rPr lang="zh-CN" altLang="en-US" sz="2400" b="1" dirty="0">
                <a:latin typeface="楷体-简" panose="02010600040101010101" charset="-122"/>
                <a:ea typeface="楷体-简" panose="02010600040101010101" charset="-122"/>
                <a:sym typeface="+mn-ea"/>
              </a:rPr>
              <a:t>主观直觉性</a:t>
            </a:r>
            <a:endParaRPr lang="zh-CN" altLang="en-US" sz="2400" b="1" dirty="0">
              <a:latin typeface="楷体-简" panose="02010600040101010101" charset="-122"/>
              <a:ea typeface="楷体-简" panose="02010600040101010101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777875" y="2460625"/>
            <a:ext cx="10636250" cy="28613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sz="2000" b="0">
                <a:latin typeface="楷体-简" panose="02010600040101010101" charset="-122"/>
                <a:ea typeface="楷体-简" panose="02010600040101010101" charset="-122"/>
                <a:cs typeface="微软雅黑" panose="020B0503020204020204" pitchFamily="34" charset="-122"/>
              </a:rPr>
              <a:t>（</a:t>
            </a:r>
            <a:r>
              <a:rPr lang="en-US" altLang="zh-CN" sz="2000" b="0">
                <a:latin typeface="楷体-简" panose="02010600040101010101" charset="-122"/>
                <a:ea typeface="楷体-简" panose="02010600040101010101" charset="-122"/>
                <a:cs typeface="微软雅黑" panose="020B0503020204020204" pitchFamily="34" charset="-122"/>
              </a:rPr>
              <a:t>1</a:t>
            </a:r>
            <a:r>
              <a:rPr lang="zh-CN" altLang="en-US" sz="2000" b="0">
                <a:latin typeface="楷体-简" panose="02010600040101010101" charset="-122"/>
                <a:ea typeface="楷体-简" panose="02010600040101010101" charset="-122"/>
                <a:cs typeface="微软雅黑" panose="020B0503020204020204" pitchFamily="34" charset="-122"/>
              </a:rPr>
              <a:t>）冲突是客观存在的，是组织的本质特征之一，任何组织和个人都无法避免。</a:t>
            </a:r>
            <a:r>
              <a:rPr lang="zh-CN" altLang="en-US" sz="2000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【</a:t>
            </a: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客观性</a:t>
            </a:r>
            <a:r>
              <a:rPr lang="zh-CN" altLang="en-US" sz="2000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】</a:t>
            </a:r>
            <a:endParaRPr lang="zh-CN" altLang="en-US" sz="2000" b="0">
              <a:latin typeface="楷体-简" panose="02010600040101010101" charset="-122"/>
              <a:ea typeface="楷体-简" panose="02010600040101010101" charset="-122"/>
              <a:cs typeface="微软雅黑" panose="020B0503020204020204" pitchFamily="34" charset="-122"/>
            </a:endParaRPr>
          </a:p>
          <a:p>
            <a:pPr indent="0"/>
            <a:endParaRPr lang="zh-CN" altLang="en-US" sz="2000" b="0">
              <a:latin typeface="楷体-简" panose="02010600040101010101" charset="-122"/>
              <a:ea typeface="楷体-简" panose="02010600040101010101" charset="-122"/>
              <a:cs typeface="微软雅黑" panose="020B0503020204020204" pitchFamily="34" charset="-122"/>
            </a:endParaRPr>
          </a:p>
          <a:p>
            <a:pPr indent="0"/>
            <a:r>
              <a:rPr lang="zh-CN" altLang="en-US" sz="2000" b="0">
                <a:latin typeface="楷体-简" panose="02010600040101010101" charset="-122"/>
                <a:ea typeface="楷体-简" panose="02010600040101010101" charset="-122"/>
                <a:cs typeface="微软雅黑" panose="020B0503020204020204" pitchFamily="34" charset="-122"/>
              </a:rPr>
              <a:t>（</a:t>
            </a:r>
            <a:r>
              <a:rPr lang="en-US" altLang="zh-CN" sz="2000" b="0">
                <a:latin typeface="楷体-简" panose="02010600040101010101" charset="-122"/>
                <a:ea typeface="楷体-简" panose="02010600040101010101" charset="-122"/>
                <a:cs typeface="微软雅黑" panose="020B0503020204020204" pitchFamily="34" charset="-122"/>
              </a:rPr>
              <a:t>2</a:t>
            </a:r>
            <a:r>
              <a:rPr lang="zh-CN" altLang="en-US" sz="2000" b="0">
                <a:latin typeface="楷体-简" panose="02010600040101010101" charset="-122"/>
                <a:ea typeface="楷体-简" panose="02010600040101010101" charset="-122"/>
                <a:cs typeface="微软雅黑" panose="020B0503020204020204" pitchFamily="34" charset="-122"/>
              </a:rPr>
              <a:t>）当客观存在的分歧、争论、竞争、抵抗等成为人大脑或心理中的内在矛盾斗争，</a:t>
            </a:r>
            <a:endParaRPr lang="zh-CN" altLang="en-US" sz="2000" b="0">
              <a:latin typeface="楷体-简" panose="02010600040101010101" charset="-122"/>
              <a:ea typeface="楷体-简" panose="02010600040101010101" charset="-122"/>
              <a:cs typeface="微软雅黑" panose="020B0503020204020204" pitchFamily="34" charset="-122"/>
            </a:endParaRPr>
          </a:p>
          <a:p>
            <a:pPr indent="0"/>
            <a:r>
              <a:rPr lang="zh-CN" altLang="en-US" sz="2000" b="0">
                <a:latin typeface="楷体-简" panose="02010600040101010101" charset="-122"/>
                <a:ea typeface="楷体-简" panose="02010600040101010101" charset="-122"/>
                <a:cs typeface="微软雅黑" panose="020B0503020204020204" pitchFamily="34" charset="-122"/>
              </a:rPr>
              <a:t>          导致人进入紧张状态时，冲突才会被人意识和感觉到。</a:t>
            </a:r>
            <a:r>
              <a:rPr lang="zh-CN" altLang="en-US" sz="2000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【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sym typeface="+mn-ea"/>
              </a:rPr>
              <a:t>主观直觉性</a:t>
            </a:r>
            <a:r>
              <a:rPr lang="zh-CN" altLang="en-US" sz="2000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】</a:t>
            </a:r>
            <a:endParaRPr lang="zh-CN" altLang="en-US" sz="2000" b="0">
              <a:latin typeface="楷体-简" panose="02010600040101010101" charset="-122"/>
              <a:ea typeface="楷体-简" panose="02010600040101010101" charset="-122"/>
              <a:cs typeface="微软雅黑" panose="020B0503020204020204" pitchFamily="34" charset="-122"/>
            </a:endParaRPr>
          </a:p>
          <a:p>
            <a:pPr indent="0"/>
            <a:endParaRPr lang="zh-CN" altLang="en-US" sz="2000" b="0">
              <a:latin typeface="楷体-简" panose="02010600040101010101" charset="-122"/>
              <a:ea typeface="楷体-简" panose="02010600040101010101" charset="-122"/>
              <a:cs typeface="微软雅黑" panose="020B0503020204020204" pitchFamily="34" charset="-122"/>
            </a:endParaRPr>
          </a:p>
          <a:p>
            <a:pPr indent="0"/>
            <a:r>
              <a:rPr lang="zh-CN" altLang="en-US" sz="2000" b="0">
                <a:latin typeface="楷体-简" panose="02010600040101010101" charset="-122"/>
                <a:ea typeface="楷体-简" panose="02010600040101010101" charset="-122"/>
                <a:cs typeface="微软雅黑" panose="020B0503020204020204" pitchFamily="34" charset="-122"/>
              </a:rPr>
              <a:t>（</a:t>
            </a:r>
            <a:r>
              <a:rPr lang="en-US" altLang="zh-CN" sz="2000" b="0">
                <a:latin typeface="楷体-简" panose="02010600040101010101" charset="-122"/>
                <a:ea typeface="楷体-简" panose="02010600040101010101" charset="-122"/>
                <a:cs typeface="微软雅黑" panose="020B0503020204020204" pitchFamily="34" charset="-122"/>
              </a:rPr>
              <a:t>3</a:t>
            </a:r>
            <a:r>
              <a:rPr lang="zh-CN" altLang="en-US" sz="2000" b="0">
                <a:latin typeface="楷体-简" panose="02010600040101010101" charset="-122"/>
                <a:ea typeface="楷体-简" panose="02010600040101010101" charset="-122"/>
                <a:cs typeface="微软雅黑" panose="020B0503020204020204" pitchFamily="34" charset="-122"/>
              </a:rPr>
              <a:t>）不仅要区别冲突的性质，而且要进一步区别冲突的程度。</a:t>
            </a:r>
            <a:r>
              <a:rPr lang="zh-CN" altLang="en-US" sz="2000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【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sym typeface="+mn-ea"/>
              </a:rPr>
              <a:t>程度性</a:t>
            </a:r>
            <a:r>
              <a:rPr lang="zh-CN" altLang="en-US" sz="2000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】</a:t>
            </a:r>
            <a:endParaRPr lang="zh-CN" altLang="en-US" sz="2000" b="0">
              <a:latin typeface="楷体-简" panose="02010600040101010101" charset="-122"/>
              <a:ea typeface="楷体-简" panose="02010600040101010101" charset="-122"/>
              <a:cs typeface="微软雅黑" panose="020B0503020204020204" pitchFamily="34" charset="-122"/>
            </a:endParaRPr>
          </a:p>
          <a:p>
            <a:pPr indent="0"/>
            <a:endParaRPr lang="zh-CN" altLang="en-US" sz="2000" b="0">
              <a:latin typeface="楷体-简" panose="02010600040101010101" charset="-122"/>
              <a:ea typeface="楷体-简" panose="02010600040101010101" charset="-122"/>
              <a:cs typeface="微软雅黑" panose="020B0503020204020204" pitchFamily="34" charset="-122"/>
            </a:endParaRPr>
          </a:p>
          <a:p>
            <a:pPr indent="0"/>
            <a:r>
              <a:rPr lang="zh-CN" altLang="en-US" sz="2000" b="0">
                <a:latin typeface="楷体-简" panose="02010600040101010101" charset="-122"/>
                <a:ea typeface="楷体-简" panose="02010600040101010101" charset="-122"/>
                <a:cs typeface="微软雅黑" panose="020B0503020204020204" pitchFamily="34" charset="-122"/>
              </a:rPr>
              <a:t>（</a:t>
            </a:r>
            <a:r>
              <a:rPr lang="en-US" altLang="zh-CN" sz="2000" b="0">
                <a:latin typeface="楷体-简" panose="02010600040101010101" charset="-122"/>
                <a:ea typeface="楷体-简" panose="02010600040101010101" charset="-122"/>
                <a:cs typeface="微软雅黑" panose="020B0503020204020204" pitchFamily="34" charset="-122"/>
              </a:rPr>
              <a:t>4</a:t>
            </a:r>
            <a:r>
              <a:rPr lang="zh-CN" altLang="en-US" sz="2000" b="0">
                <a:latin typeface="楷体-简" panose="02010600040101010101" charset="-122"/>
                <a:ea typeface="楷体-简" panose="02010600040101010101" charset="-122"/>
                <a:cs typeface="微软雅黑" panose="020B0503020204020204" pitchFamily="34" charset="-122"/>
              </a:rPr>
              <a:t>）以“破坏性冲突”和“建设性冲突”为主要特征的冲突表现。</a:t>
            </a:r>
            <a:r>
              <a:rPr lang="zh-CN" altLang="en-US" sz="2000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【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sym typeface="+mn-ea"/>
              </a:rPr>
              <a:t>二重性</a:t>
            </a:r>
            <a:r>
              <a:rPr lang="zh-CN" altLang="en-US" sz="2000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】</a:t>
            </a:r>
            <a:endParaRPr lang="zh-CN" altLang="en-US" sz="20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endParaRPr lang="zh-CN" altLang="en-US" sz="2000" b="0">
              <a:latin typeface="楷体-简" panose="02010600040101010101" charset="-122"/>
              <a:ea typeface="楷体-简" panose="02010600040101010101" charset="-122"/>
              <a:cs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33585" y="88900"/>
            <a:ext cx="2521585" cy="1753870"/>
          </a:xfrm>
          <a:prstGeom prst="rect">
            <a:avLst/>
          </a:prstGeom>
        </p:spPr>
      </p:pic>
      <p:sp>
        <p:nvSpPr>
          <p:cNvPr id="33" name="标题 2"/>
          <p:cNvSpPr>
            <a:spLocks noGrp="1"/>
          </p:cNvSpPr>
          <p:nvPr/>
        </p:nvSpPr>
        <p:spPr bwMode="auto">
          <a:xfrm>
            <a:off x="892175" y="234950"/>
            <a:ext cx="10972800" cy="854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 anchor="t">
            <a:no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lvl="0" algn="l">
              <a:buClrTx/>
              <a:buSzTx/>
              <a:buFontTx/>
              <a:defRPr/>
            </a:pPr>
            <a:r>
              <a:rPr lang="en-US" altLang="zh-CN" sz="3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cs typeface="+mn-cs"/>
                <a:sym typeface="+mn-ea"/>
              </a:rPr>
              <a:t>6.1.3 冲突的特征</a:t>
            </a:r>
            <a:endParaRPr lang="en-US" altLang="zh-CN" sz="320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方正清刻本悦宋简体" panose="02000000000000000000" charset="-122"/>
              <a:ea typeface="方正清刻本悦宋简体" panose="02000000000000000000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冲突的特征【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选择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】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★★★★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2386965" y="2574925"/>
            <a:ext cx="9747250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/>
            <a:endParaRPr lang="zh-CN" altLang="en-US" sz="20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/>
            <a:endParaRPr lang="zh-CN" altLang="en-US" sz="20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/>
            <a:endParaRPr lang="zh-CN" altLang="en-US" sz="20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/>
            <a:endParaRPr lang="zh-CN" altLang="en-US" sz="20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/>
            <a:endParaRPr lang="zh-CN" altLang="en-US" sz="20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/>
            <a:endParaRPr lang="zh-CN" altLang="en-US" sz="20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603885" y="2574925"/>
            <a:ext cx="10803890" cy="2466340"/>
            <a:chOff x="951" y="4055"/>
            <a:chExt cx="17014" cy="3884"/>
          </a:xfrm>
        </p:grpSpPr>
        <p:sp>
          <p:nvSpPr>
            <p:cNvPr id="5" name="文本框 4"/>
            <p:cNvSpPr txBox="1"/>
            <p:nvPr/>
          </p:nvSpPr>
          <p:spPr>
            <a:xfrm>
              <a:off x="951" y="4055"/>
              <a:ext cx="2291" cy="628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 sz="2000">
                  <a:latin typeface="楷体-简" panose="02010600040101010101" charset="-122"/>
                  <a:ea typeface="楷体-简" panose="02010600040101010101" charset="-122"/>
                  <a:cs typeface="微软雅黑" panose="020B0503020204020204" pitchFamily="34" charset="-122"/>
                  <a:sym typeface="+mn-ea"/>
                </a:rPr>
                <a:t>【</a:t>
              </a:r>
              <a:r>
                <a:rPr lang="zh-CN" altLang="en-US" sz="2000" b="1">
                  <a:solidFill>
                    <a:srgbClr val="FF0000"/>
                  </a:solidFill>
                  <a:latin typeface="楷体-简" panose="02010600040101010101" charset="-122"/>
                  <a:ea typeface="楷体-简" panose="02010600040101010101" charset="-122"/>
                  <a:cs typeface="微软雅黑" panose="020B0503020204020204" pitchFamily="34" charset="-122"/>
                  <a:sym typeface="+mn-ea"/>
                </a:rPr>
                <a:t>客观性</a:t>
              </a:r>
              <a:r>
                <a:rPr lang="zh-CN" altLang="en-US" sz="2000">
                  <a:latin typeface="楷体-简" panose="02010600040101010101" charset="-122"/>
                  <a:ea typeface="楷体-简" panose="02010600040101010101" charset="-122"/>
                  <a:cs typeface="微软雅黑" panose="020B0503020204020204" pitchFamily="34" charset="-122"/>
                  <a:sym typeface="+mn-ea"/>
                </a:rPr>
                <a:t>】</a:t>
              </a:r>
              <a:endParaRPr lang="zh-CN" altLang="en-US" sz="2000">
                <a:latin typeface="楷体-简" panose="02010600040101010101" charset="-122"/>
                <a:ea typeface="楷体-简" panose="02010600040101010101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951" y="5110"/>
              <a:ext cx="3088" cy="628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 sz="2000">
                  <a:latin typeface="楷体-简" panose="02010600040101010101" charset="-122"/>
                  <a:ea typeface="楷体-简" panose="02010600040101010101" charset="-122"/>
                  <a:cs typeface="微软雅黑" panose="020B0503020204020204" pitchFamily="34" charset="-122"/>
                  <a:sym typeface="+mn-ea"/>
                </a:rPr>
                <a:t>【</a:t>
              </a:r>
              <a:r>
                <a:rPr lang="zh-CN" altLang="en-US" sz="2000" b="1" dirty="0">
                  <a:solidFill>
                    <a:srgbClr val="FF0000"/>
                  </a:solidFill>
                  <a:latin typeface="楷体-简" panose="02010600040101010101" charset="-122"/>
                  <a:ea typeface="楷体-简" panose="02010600040101010101" charset="-122"/>
                  <a:sym typeface="+mn-ea"/>
                </a:rPr>
                <a:t>主观直觉性</a:t>
              </a:r>
              <a:r>
                <a:rPr lang="zh-CN" altLang="en-US" sz="2000">
                  <a:latin typeface="楷体-简" panose="02010600040101010101" charset="-122"/>
                  <a:ea typeface="楷体-简" panose="02010600040101010101" charset="-122"/>
                  <a:cs typeface="微软雅黑" panose="020B0503020204020204" pitchFamily="34" charset="-122"/>
                  <a:sym typeface="+mn-ea"/>
                </a:rPr>
                <a:t>】</a:t>
              </a:r>
              <a:endParaRPr lang="zh-CN" altLang="en-US" sz="2000">
                <a:latin typeface="楷体-简" panose="02010600040101010101" charset="-122"/>
                <a:ea typeface="楷体-简" panose="02010600040101010101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951" y="6386"/>
              <a:ext cx="2288" cy="628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 sz="2000">
                  <a:latin typeface="楷体-简" panose="02010600040101010101" charset="-122"/>
                  <a:ea typeface="楷体-简" panose="02010600040101010101" charset="-122"/>
                  <a:cs typeface="微软雅黑" panose="020B0503020204020204" pitchFamily="34" charset="-122"/>
                  <a:sym typeface="+mn-ea"/>
                </a:rPr>
                <a:t>【</a:t>
              </a:r>
              <a:r>
                <a:rPr lang="zh-CN" altLang="en-US" sz="2000" b="1" dirty="0">
                  <a:solidFill>
                    <a:srgbClr val="FF0000"/>
                  </a:solidFill>
                  <a:latin typeface="楷体-简" panose="02010600040101010101" charset="-122"/>
                  <a:ea typeface="楷体-简" panose="02010600040101010101" charset="-122"/>
                  <a:sym typeface="+mn-ea"/>
                </a:rPr>
                <a:t>程度性</a:t>
              </a:r>
              <a:r>
                <a:rPr lang="zh-CN" altLang="en-US" sz="2000">
                  <a:latin typeface="楷体-简" panose="02010600040101010101" charset="-122"/>
                  <a:ea typeface="楷体-简" panose="02010600040101010101" charset="-122"/>
                  <a:cs typeface="微软雅黑" panose="020B0503020204020204" pitchFamily="34" charset="-122"/>
                  <a:sym typeface="+mn-ea"/>
                </a:rPr>
                <a:t>】</a:t>
              </a:r>
              <a:endParaRPr lang="zh-CN" altLang="en-US" sz="2000">
                <a:latin typeface="楷体-简" panose="02010600040101010101" charset="-122"/>
                <a:ea typeface="楷体-简" panose="02010600040101010101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51" y="7311"/>
              <a:ext cx="2288" cy="628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indent="0"/>
              <a:r>
                <a:rPr lang="zh-CN" altLang="en-US" sz="2000">
                  <a:latin typeface="楷体-简" panose="02010600040101010101" charset="-122"/>
                  <a:ea typeface="楷体-简" panose="02010600040101010101" charset="-122"/>
                  <a:cs typeface="微软雅黑" panose="020B0503020204020204" pitchFamily="34" charset="-122"/>
                  <a:sym typeface="+mn-ea"/>
                </a:rPr>
                <a:t>【</a:t>
              </a:r>
              <a:r>
                <a:rPr lang="zh-CN" altLang="en-US" sz="2000" b="1" dirty="0">
                  <a:solidFill>
                    <a:srgbClr val="FF0000"/>
                  </a:solidFill>
                  <a:latin typeface="楷体-简" panose="02010600040101010101" charset="-122"/>
                  <a:ea typeface="楷体-简" panose="02010600040101010101" charset="-122"/>
                  <a:sym typeface="+mn-ea"/>
                </a:rPr>
                <a:t>二重性</a:t>
              </a:r>
              <a:r>
                <a:rPr lang="zh-CN" altLang="en-US" sz="2000">
                  <a:latin typeface="楷体-简" panose="02010600040101010101" charset="-122"/>
                  <a:ea typeface="楷体-简" panose="02010600040101010101" charset="-122"/>
                  <a:cs typeface="微软雅黑" panose="020B0503020204020204" pitchFamily="34" charset="-122"/>
                  <a:sym typeface="+mn-ea"/>
                </a:rPr>
                <a:t>】</a:t>
              </a:r>
              <a:endParaRPr lang="zh-CN" altLang="en-US" sz="2000">
                <a:latin typeface="楷体-简" panose="02010600040101010101" charset="-122"/>
                <a:ea typeface="楷体-简" panose="02010600040101010101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279" y="4055"/>
              <a:ext cx="13686" cy="6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 rtlCol="0" anchor="t">
              <a:spAutoFit/>
            </a:bodyPr>
            <a:p>
              <a:r>
                <a:rPr lang="zh-CN" altLang="en-US" sz="2000">
                  <a:latin typeface="楷体-简" panose="02010600040101010101" charset="-122"/>
                  <a:ea typeface="楷体-简" panose="02010600040101010101" charset="-122"/>
                  <a:cs typeface="微软雅黑" panose="020B0503020204020204" pitchFamily="34" charset="-122"/>
                  <a:sym typeface="+mn-ea"/>
                </a:rPr>
                <a:t>冲突是客观存在的，是组织的本质特征之一，任何组织和个人都无法避免。</a:t>
              </a:r>
              <a:endParaRPr lang="zh-CN" altLang="en-US" sz="2000">
                <a:latin typeface="楷体-简" panose="02010600040101010101" charset="-122"/>
                <a:ea typeface="楷体-简" panose="02010600040101010101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279" y="5110"/>
              <a:ext cx="13686" cy="1113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 rtlCol="0" anchor="t">
              <a:spAutoFit/>
            </a:bodyPr>
            <a:p>
              <a:r>
                <a:rPr lang="zh-CN" altLang="en-US" sz="2000">
                  <a:latin typeface="楷体-简" panose="02010600040101010101" charset="-122"/>
                  <a:ea typeface="楷体-简" panose="02010600040101010101" charset="-122"/>
                  <a:cs typeface="微软雅黑" panose="020B0503020204020204" pitchFamily="34" charset="-122"/>
                  <a:sym typeface="+mn-ea"/>
                </a:rPr>
                <a:t>当客观存在的分歧、争论、竞争、抵抗等成为人大脑或心理中的内在矛盾斗争，导致人进入紧张状态时，冲突才会被人意识和感觉到。</a:t>
              </a:r>
              <a:endParaRPr lang="zh-CN" altLang="en-US" sz="2000">
                <a:latin typeface="楷体-简" panose="02010600040101010101" charset="-122"/>
                <a:ea typeface="楷体-简" panose="02010600040101010101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279" y="6386"/>
              <a:ext cx="13686" cy="6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 rtlCol="0" anchor="t">
              <a:spAutoFit/>
            </a:bodyPr>
            <a:p>
              <a:r>
                <a:rPr lang="zh-CN" altLang="en-US" sz="2000">
                  <a:latin typeface="楷体-简" panose="02010600040101010101" charset="-122"/>
                  <a:ea typeface="楷体-简" panose="02010600040101010101" charset="-122"/>
                  <a:cs typeface="微软雅黑" panose="020B0503020204020204" pitchFamily="34" charset="-122"/>
                  <a:sym typeface="+mn-ea"/>
                </a:rPr>
                <a:t>不仅要区别冲突的性质，而且要进一步区别冲突的程度。</a:t>
              </a:r>
              <a:endParaRPr lang="zh-CN" altLang="en-US" sz="2000">
                <a:latin typeface="楷体-简" panose="02010600040101010101" charset="-122"/>
                <a:ea typeface="楷体-简" panose="02010600040101010101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279" y="7311"/>
              <a:ext cx="13686" cy="6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 rtlCol="0" anchor="t">
              <a:spAutoFit/>
            </a:bodyPr>
            <a:p>
              <a:pPr indent="0"/>
              <a:r>
                <a:rPr lang="zh-CN" altLang="en-US" sz="2000">
                  <a:latin typeface="楷体-简" panose="02010600040101010101" charset="-122"/>
                  <a:ea typeface="楷体-简" panose="02010600040101010101" charset="-122"/>
                  <a:cs typeface="微软雅黑" panose="020B0503020204020204" pitchFamily="34" charset="-122"/>
                  <a:sym typeface="+mn-ea"/>
                </a:rPr>
                <a:t>以“破坏性冲突”和“建设性冲突”为主要特征的冲突表现。</a:t>
              </a:r>
              <a:endParaRPr lang="zh-CN" altLang="en-US" sz="2000">
                <a:latin typeface="楷体-简" panose="02010600040101010101" charset="-122"/>
                <a:ea typeface="楷体-简" panose="02010600040101010101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3" name="右箭头 12"/>
            <p:cNvSpPr/>
            <p:nvPr/>
          </p:nvSpPr>
          <p:spPr>
            <a:xfrm>
              <a:off x="3759" y="4183"/>
              <a:ext cx="426" cy="500"/>
            </a:xfrm>
            <a:prstGeom prst="right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zh-CN" altLang="en-US" dirty="0" smtClean="0">
                <a:solidFill>
                  <a:schemeClr val="tx1"/>
                </a:solidFill>
                <a:latin typeface="楷体-简" panose="02010600040101010101" charset="-122"/>
                <a:ea typeface="楷体-简" panose="02010600040101010101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4" name="右箭头 13"/>
            <p:cNvSpPr/>
            <p:nvPr/>
          </p:nvSpPr>
          <p:spPr>
            <a:xfrm>
              <a:off x="3759" y="5238"/>
              <a:ext cx="426" cy="500"/>
            </a:xfrm>
            <a:prstGeom prst="right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zh-CN" altLang="en-US" dirty="0" smtClean="0">
                <a:solidFill>
                  <a:schemeClr val="tx1"/>
                </a:solidFill>
                <a:latin typeface="楷体-简" panose="02010600040101010101" charset="-122"/>
                <a:ea typeface="楷体-简" panose="02010600040101010101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5" name="右箭头 14"/>
            <p:cNvSpPr/>
            <p:nvPr/>
          </p:nvSpPr>
          <p:spPr>
            <a:xfrm>
              <a:off x="3759" y="6386"/>
              <a:ext cx="426" cy="500"/>
            </a:xfrm>
            <a:prstGeom prst="right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zh-CN" altLang="en-US" dirty="0" smtClean="0">
                <a:solidFill>
                  <a:schemeClr val="tx1"/>
                </a:solidFill>
                <a:latin typeface="楷体-简" panose="02010600040101010101" charset="-122"/>
                <a:ea typeface="楷体-简" panose="02010600040101010101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6" name="右箭头 15"/>
            <p:cNvSpPr/>
            <p:nvPr/>
          </p:nvSpPr>
          <p:spPr>
            <a:xfrm>
              <a:off x="3759" y="7311"/>
              <a:ext cx="426" cy="500"/>
            </a:xfrm>
            <a:prstGeom prst="right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zh-CN" altLang="en-US" dirty="0" smtClean="0">
                <a:solidFill>
                  <a:schemeClr val="tx1"/>
                </a:solidFill>
                <a:latin typeface="楷体-简" panose="02010600040101010101" charset="-122"/>
                <a:ea typeface="楷体-简" panose="02010600040101010101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33585" y="88900"/>
            <a:ext cx="2521585" cy="1753870"/>
          </a:xfrm>
          <a:prstGeom prst="rect">
            <a:avLst/>
          </a:prstGeom>
        </p:spPr>
      </p:pic>
      <p:sp>
        <p:nvSpPr>
          <p:cNvPr id="33" name="标题 2"/>
          <p:cNvSpPr>
            <a:spLocks noGrp="1"/>
          </p:cNvSpPr>
          <p:nvPr/>
        </p:nvSpPr>
        <p:spPr bwMode="auto">
          <a:xfrm>
            <a:off x="892175" y="234950"/>
            <a:ext cx="10972800" cy="854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 anchor="t">
            <a:no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lvl="0" algn="l">
              <a:buClrTx/>
              <a:buSzTx/>
              <a:buFontTx/>
              <a:defRPr/>
            </a:pPr>
            <a:r>
              <a:rPr lang="en-US" altLang="zh-CN" sz="3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cs typeface="+mn-cs"/>
                <a:sym typeface="+mn-ea"/>
              </a:rPr>
              <a:t>6.1.3 冲突的特征</a:t>
            </a:r>
            <a:endParaRPr lang="en-US" altLang="zh-CN" sz="320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方正清刻本悦宋简体" panose="02000000000000000000" charset="-122"/>
              <a:ea typeface="方正清刻本悦宋简体" panose="02000000000000000000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>
            <a:off x="892175" y="2602865"/>
            <a:ext cx="4088765" cy="2094230"/>
            <a:chOff x="2759" y="3867"/>
            <a:chExt cx="6439" cy="3298"/>
          </a:xfrm>
        </p:grpSpPr>
        <p:grpSp>
          <p:nvGrpSpPr>
            <p:cNvPr id="4" name="组合 3"/>
            <p:cNvGrpSpPr/>
            <p:nvPr/>
          </p:nvGrpSpPr>
          <p:grpSpPr>
            <a:xfrm>
              <a:off x="5165" y="3867"/>
              <a:ext cx="4033" cy="3298"/>
              <a:chOff x="7853" y="6891"/>
              <a:chExt cx="4033" cy="3298"/>
            </a:xfrm>
          </p:grpSpPr>
          <p:sp>
            <p:nvSpPr>
              <p:cNvPr id="18" name=" 2050"/>
              <p:cNvSpPr/>
              <p:nvPr/>
            </p:nvSpPr>
            <p:spPr bwMode="auto">
              <a:xfrm flipH="1">
                <a:off x="7853" y="7108"/>
                <a:ext cx="214" cy="3081"/>
              </a:xfrm>
              <a:custGeom>
                <a:avLst/>
                <a:gdLst>
                  <a:gd name="T0" fmla="*/ 2147483646 w 41"/>
                  <a:gd name="T1" fmla="*/ 2147483646 h 281"/>
                  <a:gd name="T2" fmla="*/ 2147483646 w 41"/>
                  <a:gd name="T3" fmla="*/ 2147483646 h 281"/>
                  <a:gd name="T4" fmla="*/ 0 w 41"/>
                  <a:gd name="T5" fmla="*/ 0 h 281"/>
                  <a:gd name="T6" fmla="*/ 2147483646 w 41"/>
                  <a:gd name="T7" fmla="*/ 2147483646 h 281"/>
                  <a:gd name="T8" fmla="*/ 2147483646 w 41"/>
                  <a:gd name="T9" fmla="*/ 2147483646 h 281"/>
                  <a:gd name="T10" fmla="*/ 2147483646 w 41"/>
                  <a:gd name="T11" fmla="*/ 2147483646 h 281"/>
                  <a:gd name="T12" fmla="*/ 2147483646 w 41"/>
                  <a:gd name="T13" fmla="*/ 2147483646 h 281"/>
                  <a:gd name="T14" fmla="*/ 2147483646 w 41"/>
                  <a:gd name="T15" fmla="*/ 2147483646 h 281"/>
                  <a:gd name="T16" fmla="*/ 2147483646 w 41"/>
                  <a:gd name="T17" fmla="*/ 2147483646 h 281"/>
                  <a:gd name="T18" fmla="*/ 2147483646 w 41"/>
                  <a:gd name="T19" fmla="*/ 2147483646 h 281"/>
                  <a:gd name="T20" fmla="*/ 2147483646 w 41"/>
                  <a:gd name="T21" fmla="*/ 2147483646 h 281"/>
                  <a:gd name="T22" fmla="*/ 2147483646 w 41"/>
                  <a:gd name="T23" fmla="*/ 2147483646 h 281"/>
                  <a:gd name="T24" fmla="*/ 2147483646 w 41"/>
                  <a:gd name="T25" fmla="*/ 2147483646 h 281"/>
                  <a:gd name="T26" fmla="*/ 0 w 41"/>
                  <a:gd name="T27" fmla="*/ 2147483646 h 281"/>
                  <a:gd name="T28" fmla="*/ 2147483646 w 41"/>
                  <a:gd name="T29" fmla="*/ 2147483646 h 281"/>
                  <a:gd name="T30" fmla="*/ 2147483646 w 41"/>
                  <a:gd name="T31" fmla="*/ 2147483646 h 281"/>
                  <a:gd name="T32" fmla="*/ 2147483646 w 41"/>
                  <a:gd name="T33" fmla="*/ 2147483646 h 281"/>
                  <a:gd name="T34" fmla="*/ 2147483646 w 41"/>
                  <a:gd name="T35" fmla="*/ 2147483646 h 281"/>
                  <a:gd name="T36" fmla="*/ 2147483646 w 41"/>
                  <a:gd name="T37" fmla="*/ 2147483646 h 281"/>
                  <a:gd name="T38" fmla="*/ 2147483646 w 41"/>
                  <a:gd name="T39" fmla="*/ 2147483646 h 281"/>
                  <a:gd name="T40" fmla="*/ 2147483646 w 41"/>
                  <a:gd name="T41" fmla="*/ 2147483646 h 281"/>
                  <a:gd name="T42" fmla="*/ 2147483646 w 41"/>
                  <a:gd name="T43" fmla="*/ 2147483646 h 281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41" h="281">
                    <a:moveTo>
                      <a:pt x="15" y="41"/>
                    </a:moveTo>
                    <a:cubicBezTo>
                      <a:pt x="15" y="29"/>
                      <a:pt x="13" y="19"/>
                      <a:pt x="11" y="13"/>
                    </a:cubicBezTo>
                    <a:cubicBezTo>
                      <a:pt x="9" y="7"/>
                      <a:pt x="5" y="2"/>
                      <a:pt x="0" y="0"/>
                    </a:cubicBezTo>
                    <a:cubicBezTo>
                      <a:pt x="10" y="0"/>
                      <a:pt x="17" y="3"/>
                      <a:pt x="21" y="9"/>
                    </a:cubicBezTo>
                    <a:cubicBezTo>
                      <a:pt x="25" y="14"/>
                      <a:pt x="27" y="27"/>
                      <a:pt x="27" y="45"/>
                    </a:cubicBezTo>
                    <a:cubicBezTo>
                      <a:pt x="27" y="103"/>
                      <a:pt x="27" y="103"/>
                      <a:pt x="27" y="103"/>
                    </a:cubicBezTo>
                    <a:cubicBezTo>
                      <a:pt x="27" y="114"/>
                      <a:pt x="28" y="122"/>
                      <a:pt x="30" y="128"/>
                    </a:cubicBezTo>
                    <a:cubicBezTo>
                      <a:pt x="32" y="134"/>
                      <a:pt x="35" y="138"/>
                      <a:pt x="41" y="141"/>
                    </a:cubicBezTo>
                    <a:cubicBezTo>
                      <a:pt x="35" y="143"/>
                      <a:pt x="31" y="147"/>
                      <a:pt x="30" y="153"/>
                    </a:cubicBezTo>
                    <a:cubicBezTo>
                      <a:pt x="28" y="158"/>
                      <a:pt x="27" y="167"/>
                      <a:pt x="27" y="179"/>
                    </a:cubicBezTo>
                    <a:cubicBezTo>
                      <a:pt x="27" y="232"/>
                      <a:pt x="27" y="232"/>
                      <a:pt x="27" y="232"/>
                    </a:cubicBezTo>
                    <a:cubicBezTo>
                      <a:pt x="27" y="245"/>
                      <a:pt x="26" y="255"/>
                      <a:pt x="25" y="262"/>
                    </a:cubicBezTo>
                    <a:cubicBezTo>
                      <a:pt x="23" y="269"/>
                      <a:pt x="20" y="274"/>
                      <a:pt x="16" y="277"/>
                    </a:cubicBezTo>
                    <a:cubicBezTo>
                      <a:pt x="12" y="279"/>
                      <a:pt x="7" y="281"/>
                      <a:pt x="0" y="281"/>
                    </a:cubicBezTo>
                    <a:cubicBezTo>
                      <a:pt x="5" y="279"/>
                      <a:pt x="9" y="274"/>
                      <a:pt x="11" y="268"/>
                    </a:cubicBezTo>
                    <a:cubicBezTo>
                      <a:pt x="13" y="261"/>
                      <a:pt x="15" y="252"/>
                      <a:pt x="15" y="240"/>
                    </a:cubicBezTo>
                    <a:cubicBezTo>
                      <a:pt x="15" y="186"/>
                      <a:pt x="15" y="186"/>
                      <a:pt x="15" y="186"/>
                    </a:cubicBezTo>
                    <a:cubicBezTo>
                      <a:pt x="15" y="172"/>
                      <a:pt x="15" y="162"/>
                      <a:pt x="17" y="155"/>
                    </a:cubicBezTo>
                    <a:cubicBezTo>
                      <a:pt x="19" y="148"/>
                      <a:pt x="23" y="144"/>
                      <a:pt x="29" y="141"/>
                    </a:cubicBezTo>
                    <a:cubicBezTo>
                      <a:pt x="23" y="138"/>
                      <a:pt x="19" y="133"/>
                      <a:pt x="17" y="127"/>
                    </a:cubicBezTo>
                    <a:cubicBezTo>
                      <a:pt x="15" y="121"/>
                      <a:pt x="15" y="111"/>
                      <a:pt x="15" y="98"/>
                    </a:cubicBezTo>
                    <a:lnTo>
                      <a:pt x="15" y="4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" name="文本框 9"/>
              <p:cNvSpPr txBox="1"/>
              <p:nvPr/>
            </p:nvSpPr>
            <p:spPr>
              <a:xfrm>
                <a:off x="8067" y="6891"/>
                <a:ext cx="3019" cy="62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90204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l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en-US" altLang="zh-CN" sz="200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1.</a:t>
                </a:r>
                <a:r>
                  <a:rPr lang="zh-CN" altLang="en-US" sz="200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沟通及其分类</a:t>
                </a:r>
                <a:endParaRPr lang="zh-CN" altLang="en-US" sz="2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文本框 9"/>
              <p:cNvSpPr txBox="1"/>
              <p:nvPr/>
            </p:nvSpPr>
            <p:spPr>
              <a:xfrm>
                <a:off x="8067" y="7879"/>
                <a:ext cx="3819" cy="62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90204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l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en-US" altLang="zh-CN" sz="20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</a:t>
                </a:r>
                <a:r>
                  <a:rPr lang="zh-CN" altLang="en-US" sz="20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沟通的障碍及改善</a:t>
                </a:r>
                <a:endPara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文本框 9"/>
              <p:cNvSpPr txBox="1"/>
              <p:nvPr/>
            </p:nvSpPr>
            <p:spPr>
              <a:xfrm>
                <a:off x="8067" y="8816"/>
                <a:ext cx="3819" cy="62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90204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l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en-US" altLang="zh-CN" sz="200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3.</a:t>
                </a:r>
                <a:r>
                  <a:rPr lang="zh-CN" altLang="en-US" sz="200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互联网时代的沟通</a:t>
                </a:r>
                <a:endParaRPr lang="zh-CN" altLang="en-US" sz="2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" name="文本框 4"/>
            <p:cNvSpPr txBox="1"/>
            <p:nvPr/>
          </p:nvSpPr>
          <p:spPr>
            <a:xfrm>
              <a:off x="2759" y="5311"/>
              <a:ext cx="2407" cy="628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第四章 沟通</a:t>
              </a:r>
              <a:endPara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7" name="文本框 9"/>
          <p:cNvSpPr txBox="1"/>
          <p:nvPr/>
        </p:nvSpPr>
        <p:spPr>
          <a:xfrm>
            <a:off x="3074035" y="4410075"/>
            <a:ext cx="1663065" cy="3987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0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0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跨文化沟通</a:t>
            </a:r>
            <a:endParaRPr lang="zh-CN" altLang="en-US" sz="200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 2050"/>
          <p:cNvSpPr/>
          <p:nvPr/>
        </p:nvSpPr>
        <p:spPr bwMode="auto">
          <a:xfrm flipH="1">
            <a:off x="5040630" y="2602865"/>
            <a:ext cx="76200" cy="1370965"/>
          </a:xfrm>
          <a:custGeom>
            <a:avLst/>
            <a:gdLst>
              <a:gd name="T0" fmla="*/ 2147483646 w 41"/>
              <a:gd name="T1" fmla="*/ 2147483646 h 281"/>
              <a:gd name="T2" fmla="*/ 2147483646 w 41"/>
              <a:gd name="T3" fmla="*/ 2147483646 h 281"/>
              <a:gd name="T4" fmla="*/ 0 w 41"/>
              <a:gd name="T5" fmla="*/ 0 h 281"/>
              <a:gd name="T6" fmla="*/ 2147483646 w 41"/>
              <a:gd name="T7" fmla="*/ 2147483646 h 281"/>
              <a:gd name="T8" fmla="*/ 2147483646 w 41"/>
              <a:gd name="T9" fmla="*/ 2147483646 h 281"/>
              <a:gd name="T10" fmla="*/ 2147483646 w 41"/>
              <a:gd name="T11" fmla="*/ 2147483646 h 281"/>
              <a:gd name="T12" fmla="*/ 2147483646 w 41"/>
              <a:gd name="T13" fmla="*/ 2147483646 h 281"/>
              <a:gd name="T14" fmla="*/ 2147483646 w 41"/>
              <a:gd name="T15" fmla="*/ 2147483646 h 281"/>
              <a:gd name="T16" fmla="*/ 2147483646 w 41"/>
              <a:gd name="T17" fmla="*/ 2147483646 h 281"/>
              <a:gd name="T18" fmla="*/ 2147483646 w 41"/>
              <a:gd name="T19" fmla="*/ 2147483646 h 281"/>
              <a:gd name="T20" fmla="*/ 2147483646 w 41"/>
              <a:gd name="T21" fmla="*/ 2147483646 h 281"/>
              <a:gd name="T22" fmla="*/ 2147483646 w 41"/>
              <a:gd name="T23" fmla="*/ 2147483646 h 281"/>
              <a:gd name="T24" fmla="*/ 2147483646 w 41"/>
              <a:gd name="T25" fmla="*/ 2147483646 h 281"/>
              <a:gd name="T26" fmla="*/ 0 w 41"/>
              <a:gd name="T27" fmla="*/ 2147483646 h 281"/>
              <a:gd name="T28" fmla="*/ 2147483646 w 41"/>
              <a:gd name="T29" fmla="*/ 2147483646 h 281"/>
              <a:gd name="T30" fmla="*/ 2147483646 w 41"/>
              <a:gd name="T31" fmla="*/ 2147483646 h 281"/>
              <a:gd name="T32" fmla="*/ 2147483646 w 41"/>
              <a:gd name="T33" fmla="*/ 2147483646 h 281"/>
              <a:gd name="T34" fmla="*/ 2147483646 w 41"/>
              <a:gd name="T35" fmla="*/ 2147483646 h 281"/>
              <a:gd name="T36" fmla="*/ 2147483646 w 41"/>
              <a:gd name="T37" fmla="*/ 2147483646 h 281"/>
              <a:gd name="T38" fmla="*/ 2147483646 w 41"/>
              <a:gd name="T39" fmla="*/ 2147483646 h 281"/>
              <a:gd name="T40" fmla="*/ 2147483646 w 41"/>
              <a:gd name="T41" fmla="*/ 2147483646 h 281"/>
              <a:gd name="T42" fmla="*/ 2147483646 w 41"/>
              <a:gd name="T43" fmla="*/ 2147483646 h 28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1" h="281">
                <a:moveTo>
                  <a:pt x="15" y="41"/>
                </a:moveTo>
                <a:cubicBezTo>
                  <a:pt x="15" y="29"/>
                  <a:pt x="13" y="19"/>
                  <a:pt x="11" y="13"/>
                </a:cubicBezTo>
                <a:cubicBezTo>
                  <a:pt x="9" y="7"/>
                  <a:pt x="5" y="2"/>
                  <a:pt x="0" y="0"/>
                </a:cubicBezTo>
                <a:cubicBezTo>
                  <a:pt x="10" y="0"/>
                  <a:pt x="17" y="3"/>
                  <a:pt x="21" y="9"/>
                </a:cubicBezTo>
                <a:cubicBezTo>
                  <a:pt x="25" y="14"/>
                  <a:pt x="27" y="27"/>
                  <a:pt x="27" y="45"/>
                </a:cubicBezTo>
                <a:cubicBezTo>
                  <a:pt x="27" y="103"/>
                  <a:pt x="27" y="103"/>
                  <a:pt x="27" y="103"/>
                </a:cubicBezTo>
                <a:cubicBezTo>
                  <a:pt x="27" y="114"/>
                  <a:pt x="28" y="122"/>
                  <a:pt x="30" y="128"/>
                </a:cubicBezTo>
                <a:cubicBezTo>
                  <a:pt x="32" y="134"/>
                  <a:pt x="35" y="138"/>
                  <a:pt x="41" y="141"/>
                </a:cubicBezTo>
                <a:cubicBezTo>
                  <a:pt x="35" y="143"/>
                  <a:pt x="31" y="147"/>
                  <a:pt x="30" y="153"/>
                </a:cubicBezTo>
                <a:cubicBezTo>
                  <a:pt x="28" y="158"/>
                  <a:pt x="27" y="167"/>
                  <a:pt x="27" y="179"/>
                </a:cubicBezTo>
                <a:cubicBezTo>
                  <a:pt x="27" y="232"/>
                  <a:pt x="27" y="232"/>
                  <a:pt x="27" y="232"/>
                </a:cubicBezTo>
                <a:cubicBezTo>
                  <a:pt x="27" y="245"/>
                  <a:pt x="26" y="255"/>
                  <a:pt x="25" y="262"/>
                </a:cubicBezTo>
                <a:cubicBezTo>
                  <a:pt x="23" y="269"/>
                  <a:pt x="20" y="274"/>
                  <a:pt x="16" y="277"/>
                </a:cubicBezTo>
                <a:cubicBezTo>
                  <a:pt x="12" y="279"/>
                  <a:pt x="7" y="281"/>
                  <a:pt x="0" y="281"/>
                </a:cubicBezTo>
                <a:cubicBezTo>
                  <a:pt x="5" y="279"/>
                  <a:pt x="9" y="274"/>
                  <a:pt x="11" y="268"/>
                </a:cubicBezTo>
                <a:cubicBezTo>
                  <a:pt x="13" y="261"/>
                  <a:pt x="15" y="252"/>
                  <a:pt x="15" y="240"/>
                </a:cubicBezTo>
                <a:cubicBezTo>
                  <a:pt x="15" y="186"/>
                  <a:pt x="15" y="186"/>
                  <a:pt x="15" y="186"/>
                </a:cubicBezTo>
                <a:cubicBezTo>
                  <a:pt x="15" y="172"/>
                  <a:pt x="15" y="162"/>
                  <a:pt x="17" y="155"/>
                </a:cubicBezTo>
                <a:cubicBezTo>
                  <a:pt x="19" y="148"/>
                  <a:pt x="23" y="144"/>
                  <a:pt x="29" y="141"/>
                </a:cubicBezTo>
                <a:cubicBezTo>
                  <a:pt x="23" y="138"/>
                  <a:pt x="19" y="133"/>
                  <a:pt x="17" y="127"/>
                </a:cubicBezTo>
                <a:cubicBezTo>
                  <a:pt x="15" y="121"/>
                  <a:pt x="15" y="111"/>
                  <a:pt x="15" y="98"/>
                </a:cubicBezTo>
                <a:lnTo>
                  <a:pt x="15" y="41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" name="文本框 9"/>
          <p:cNvSpPr txBox="1"/>
          <p:nvPr/>
        </p:nvSpPr>
        <p:spPr>
          <a:xfrm>
            <a:off x="5116830" y="2602865"/>
            <a:ext cx="1452880" cy="3987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沟通的障碍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9"/>
          <p:cNvSpPr txBox="1"/>
          <p:nvPr/>
        </p:nvSpPr>
        <p:spPr>
          <a:xfrm>
            <a:off x="5116830" y="3575050"/>
            <a:ext cx="1198880" cy="3987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有效沟通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65200" y="356870"/>
            <a:ext cx="4103370" cy="5340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4.2 沟通的障碍及改善 </a:t>
            </a:r>
            <a:endParaRPr lang="zh-CN" altLang="en-US" sz="320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280160" y="1941830"/>
            <a:ext cx="28486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你和同事距离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2000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米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80160" y="2985770"/>
            <a:ext cx="49364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你与另一个人价值观不同，不听他的意见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80160" y="2495550"/>
            <a:ext cx="46316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一个人经常说慌，以至于他说话没人听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80160" y="3569970"/>
            <a:ext cx="37934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不同的部门存在不同的行业语言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80160" y="4138930"/>
            <a:ext cx="58502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u="sng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信息发出者有意操纵信息，自行压缩或整合信息</a:t>
            </a:r>
            <a:endParaRPr lang="zh-CN" altLang="en-US" sz="2000" b="1" u="sng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80160" y="4692650"/>
            <a:ext cx="58502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每个人会根据自己的兴趣选择性听别人说话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80160" y="5322570"/>
            <a:ext cx="58502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有的人说话不利索别人都听不清楚他在说啥呢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9"/>
          <p:cNvSpPr txBox="1"/>
          <p:nvPr/>
        </p:nvSpPr>
        <p:spPr>
          <a:xfrm>
            <a:off x="7722870" y="3723640"/>
            <a:ext cx="1452880" cy="3987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沟通的障碍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0" name=" 2050"/>
          <p:cNvSpPr/>
          <p:nvPr/>
        </p:nvSpPr>
        <p:spPr bwMode="auto">
          <a:xfrm rot="10800000" flipH="1">
            <a:off x="7130415" y="2231390"/>
            <a:ext cx="137160" cy="3383280"/>
          </a:xfrm>
          <a:custGeom>
            <a:avLst/>
            <a:gdLst>
              <a:gd name="T0" fmla="*/ 2147483646 w 41"/>
              <a:gd name="T1" fmla="*/ 2147483646 h 281"/>
              <a:gd name="T2" fmla="*/ 2147483646 w 41"/>
              <a:gd name="T3" fmla="*/ 2147483646 h 281"/>
              <a:gd name="T4" fmla="*/ 0 w 41"/>
              <a:gd name="T5" fmla="*/ 0 h 281"/>
              <a:gd name="T6" fmla="*/ 2147483646 w 41"/>
              <a:gd name="T7" fmla="*/ 2147483646 h 281"/>
              <a:gd name="T8" fmla="*/ 2147483646 w 41"/>
              <a:gd name="T9" fmla="*/ 2147483646 h 281"/>
              <a:gd name="T10" fmla="*/ 2147483646 w 41"/>
              <a:gd name="T11" fmla="*/ 2147483646 h 281"/>
              <a:gd name="T12" fmla="*/ 2147483646 w 41"/>
              <a:gd name="T13" fmla="*/ 2147483646 h 281"/>
              <a:gd name="T14" fmla="*/ 2147483646 w 41"/>
              <a:gd name="T15" fmla="*/ 2147483646 h 281"/>
              <a:gd name="T16" fmla="*/ 2147483646 w 41"/>
              <a:gd name="T17" fmla="*/ 2147483646 h 281"/>
              <a:gd name="T18" fmla="*/ 2147483646 w 41"/>
              <a:gd name="T19" fmla="*/ 2147483646 h 281"/>
              <a:gd name="T20" fmla="*/ 2147483646 w 41"/>
              <a:gd name="T21" fmla="*/ 2147483646 h 281"/>
              <a:gd name="T22" fmla="*/ 2147483646 w 41"/>
              <a:gd name="T23" fmla="*/ 2147483646 h 281"/>
              <a:gd name="T24" fmla="*/ 2147483646 w 41"/>
              <a:gd name="T25" fmla="*/ 2147483646 h 281"/>
              <a:gd name="T26" fmla="*/ 0 w 41"/>
              <a:gd name="T27" fmla="*/ 2147483646 h 281"/>
              <a:gd name="T28" fmla="*/ 2147483646 w 41"/>
              <a:gd name="T29" fmla="*/ 2147483646 h 281"/>
              <a:gd name="T30" fmla="*/ 2147483646 w 41"/>
              <a:gd name="T31" fmla="*/ 2147483646 h 281"/>
              <a:gd name="T32" fmla="*/ 2147483646 w 41"/>
              <a:gd name="T33" fmla="*/ 2147483646 h 281"/>
              <a:gd name="T34" fmla="*/ 2147483646 w 41"/>
              <a:gd name="T35" fmla="*/ 2147483646 h 281"/>
              <a:gd name="T36" fmla="*/ 2147483646 w 41"/>
              <a:gd name="T37" fmla="*/ 2147483646 h 281"/>
              <a:gd name="T38" fmla="*/ 2147483646 w 41"/>
              <a:gd name="T39" fmla="*/ 2147483646 h 281"/>
              <a:gd name="T40" fmla="*/ 2147483646 w 41"/>
              <a:gd name="T41" fmla="*/ 2147483646 h 281"/>
              <a:gd name="T42" fmla="*/ 2147483646 w 41"/>
              <a:gd name="T43" fmla="*/ 2147483646 h 28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1" h="281">
                <a:moveTo>
                  <a:pt x="15" y="41"/>
                </a:moveTo>
                <a:cubicBezTo>
                  <a:pt x="15" y="29"/>
                  <a:pt x="13" y="19"/>
                  <a:pt x="11" y="13"/>
                </a:cubicBezTo>
                <a:cubicBezTo>
                  <a:pt x="9" y="7"/>
                  <a:pt x="5" y="2"/>
                  <a:pt x="0" y="0"/>
                </a:cubicBezTo>
                <a:cubicBezTo>
                  <a:pt x="10" y="0"/>
                  <a:pt x="17" y="3"/>
                  <a:pt x="21" y="9"/>
                </a:cubicBezTo>
                <a:cubicBezTo>
                  <a:pt x="25" y="14"/>
                  <a:pt x="27" y="27"/>
                  <a:pt x="27" y="45"/>
                </a:cubicBezTo>
                <a:cubicBezTo>
                  <a:pt x="27" y="103"/>
                  <a:pt x="27" y="103"/>
                  <a:pt x="27" y="103"/>
                </a:cubicBezTo>
                <a:cubicBezTo>
                  <a:pt x="27" y="114"/>
                  <a:pt x="28" y="122"/>
                  <a:pt x="30" y="128"/>
                </a:cubicBezTo>
                <a:cubicBezTo>
                  <a:pt x="32" y="134"/>
                  <a:pt x="35" y="138"/>
                  <a:pt x="41" y="141"/>
                </a:cubicBezTo>
                <a:cubicBezTo>
                  <a:pt x="35" y="143"/>
                  <a:pt x="31" y="147"/>
                  <a:pt x="30" y="153"/>
                </a:cubicBezTo>
                <a:cubicBezTo>
                  <a:pt x="28" y="158"/>
                  <a:pt x="27" y="167"/>
                  <a:pt x="27" y="179"/>
                </a:cubicBezTo>
                <a:cubicBezTo>
                  <a:pt x="27" y="232"/>
                  <a:pt x="27" y="232"/>
                  <a:pt x="27" y="232"/>
                </a:cubicBezTo>
                <a:cubicBezTo>
                  <a:pt x="27" y="245"/>
                  <a:pt x="26" y="255"/>
                  <a:pt x="25" y="262"/>
                </a:cubicBezTo>
                <a:cubicBezTo>
                  <a:pt x="23" y="269"/>
                  <a:pt x="20" y="274"/>
                  <a:pt x="16" y="277"/>
                </a:cubicBezTo>
                <a:cubicBezTo>
                  <a:pt x="12" y="279"/>
                  <a:pt x="7" y="281"/>
                  <a:pt x="0" y="281"/>
                </a:cubicBezTo>
                <a:cubicBezTo>
                  <a:pt x="5" y="279"/>
                  <a:pt x="9" y="274"/>
                  <a:pt x="11" y="268"/>
                </a:cubicBezTo>
                <a:cubicBezTo>
                  <a:pt x="13" y="261"/>
                  <a:pt x="15" y="252"/>
                  <a:pt x="15" y="240"/>
                </a:cubicBezTo>
                <a:cubicBezTo>
                  <a:pt x="15" y="186"/>
                  <a:pt x="15" y="186"/>
                  <a:pt x="15" y="186"/>
                </a:cubicBezTo>
                <a:cubicBezTo>
                  <a:pt x="15" y="172"/>
                  <a:pt x="15" y="162"/>
                  <a:pt x="17" y="155"/>
                </a:cubicBezTo>
                <a:cubicBezTo>
                  <a:pt x="19" y="148"/>
                  <a:pt x="23" y="144"/>
                  <a:pt x="29" y="141"/>
                </a:cubicBezTo>
                <a:cubicBezTo>
                  <a:pt x="23" y="138"/>
                  <a:pt x="19" y="133"/>
                  <a:pt x="17" y="127"/>
                </a:cubicBezTo>
                <a:cubicBezTo>
                  <a:pt x="15" y="121"/>
                  <a:pt x="15" y="111"/>
                  <a:pt x="15" y="98"/>
                </a:cubicBezTo>
                <a:lnTo>
                  <a:pt x="15" y="41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" name="右箭头 1"/>
          <p:cNvSpPr/>
          <p:nvPr/>
        </p:nvSpPr>
        <p:spPr>
          <a:xfrm>
            <a:off x="7374255" y="3863975"/>
            <a:ext cx="348615" cy="306705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7722870" y="4170680"/>
            <a:ext cx="2722880" cy="3987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u="sng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过滤【</a:t>
            </a:r>
            <a:r>
              <a:rPr lang="zh-CN" altLang="en-US" sz="2000" b="1" u="sng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zh-CN" altLang="en-US" sz="2000" b="1" u="sng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★★★★</a:t>
            </a:r>
            <a:endParaRPr lang="zh-CN" altLang="en-US" sz="2000" b="1" u="sng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65200" y="356870"/>
            <a:ext cx="4103370" cy="5340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4.2 沟通的障碍及改善 </a:t>
            </a:r>
            <a:endParaRPr lang="zh-CN" altLang="en-US" sz="320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6"/>
  <p:tag name="KSO_WM_UNIT_TYPE" val="m_i"/>
  <p:tag name="KSO_WM_UNIT_INDEX" val="1_1"/>
  <p:tag name="KSO_WM_UNIT_ID" val="diagram160586_3*m_i*1_1"/>
  <p:tag name="KSO_WM_UNIT_CLEAR" val="1"/>
  <p:tag name="KSO_WM_UNIT_LAYERLEVEL" val="1_1"/>
  <p:tag name="KSO_WM_DIAGRAM_GROUP_CODE" val="m1-1"/>
  <p:tag name="KSO_WM_UNIT_LINE_FORE_SCHEMECOLOR_INDEX" val="6"/>
  <p:tag name="KSO_WM_UNIT_LINE_FILL_TYPE" val="2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6"/>
  <p:tag name="KSO_WM_UNIT_TYPE" val="m_i"/>
  <p:tag name="KSO_WM_UNIT_INDEX" val="1_7"/>
  <p:tag name="KSO_WM_UNIT_ID" val="diagram160586_3*m_i*1_7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6"/>
  <p:tag name="KSO_WM_UNIT_TYPE" val="m_i"/>
  <p:tag name="KSO_WM_UNIT_INDEX" val="1_8"/>
  <p:tag name="KSO_WM_UNIT_ID" val="diagram160586_3*m_i*1_8"/>
  <p:tag name="KSO_WM_UNIT_CLEAR" val="1"/>
  <p:tag name="KSO_WM_UNIT_LAYERLEVEL" val="1_1"/>
  <p:tag name="KSO_WM_DIAGRAM_GROUP_CODE" val="m1-1"/>
  <p:tag name="KSO_WM_UNIT_LINE_FORE_SCHEMECOLOR_INDEX" val="5"/>
  <p:tag name="KSO_WM_UNIT_LINE_FILL_TYPE" val="2"/>
  <p:tag name="KSO_WM_UNIT_TEXT_FILL_FORE_SCHEMECOLOR_INDEX" val="14"/>
  <p:tag name="KSO_WM_UNIT_TEXT_FILL_TYPE" val="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6"/>
  <p:tag name="KSO_WM_UNIT_TYPE" val="m_i"/>
  <p:tag name="KSO_WM_UNIT_INDEX" val="1_9"/>
  <p:tag name="KSO_WM_UNIT_ID" val="diagram160586_3*m_i*1_9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586_3*i*24"/>
  <p:tag name="KSO_WM_TEMPLATE_CATEGORY" val="diagram"/>
  <p:tag name="KSO_WM_TEMPLATE_INDEX" val="160586"/>
  <p:tag name="KSO_WM_UNIT_INDEX" val="24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6"/>
  <p:tag name="KSO_WM_UNIT_TYPE" val="m_i"/>
  <p:tag name="KSO_WM_UNIT_INDEX" val="1_10"/>
  <p:tag name="KSO_WM_UNIT_ID" val="diagram160586_3*m_i*1_10"/>
  <p:tag name="KSO_WM_UNIT_CLEAR" val="1"/>
  <p:tag name="KSO_WM_UNIT_LAYERLEVEL" val="1_1"/>
  <p:tag name="KSO_WM_DIAGRAM_GROUP_CODE" val="m1-1"/>
  <p:tag name="KSO_WM_UNIT_LINE_FORE_SCHEMECOLOR_INDEX" val="5"/>
  <p:tag name="KSO_WM_UNIT_LINE_FILL_TYPE" val="2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6"/>
  <p:tag name="KSO_WM_UNIT_TYPE" val="m_i"/>
  <p:tag name="KSO_WM_UNIT_INDEX" val="1_11"/>
  <p:tag name="KSO_WM_UNIT_ID" val="diagram160586_3*m_i*1_11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6"/>
  <p:tag name="KSO_WM_UNIT_TYPE" val="m_i"/>
  <p:tag name="KSO_WM_UNIT_INDEX" val="1_12"/>
  <p:tag name="KSO_WM_UNIT_ID" val="diagram160586_3*m_i*1_12"/>
  <p:tag name="KSO_WM_UNIT_CLEAR" val="1"/>
  <p:tag name="KSO_WM_UNIT_LAYERLEVEL" val="1_1"/>
  <p:tag name="KSO_WM_DIAGRAM_GROUP_CODE" val="m1-1"/>
  <p:tag name="KSO_WM_UNIT_LINE_FORE_SCHEMECOLOR_INDEX" val="5"/>
  <p:tag name="KSO_WM_UNIT_LINE_FILL_TYPE" val="2"/>
  <p:tag name="KSO_WM_UNIT_TEXT_FILL_FORE_SCHEMECOLOR_INDEX" val="14"/>
  <p:tag name="KSO_WM_UNIT_TEXT_FILL_TYPE" val="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6"/>
  <p:tag name="KSO_WM_UNIT_TYPE" val="m_i"/>
  <p:tag name="KSO_WM_UNIT_INDEX" val="1_13"/>
  <p:tag name="KSO_WM_UNIT_ID" val="diagram160586_3*m_i*1_13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6"/>
  <p:tag name="KSO_WM_UNIT_TYPE" val="m_h_f"/>
  <p:tag name="KSO_WM_UNIT_INDEX" val="1_1_1"/>
  <p:tag name="KSO_WM_UNIT_ID" val="diagram160586_3*m_h_f*1_1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4"/>
  <p:tag name="KSO_WM_UNIT_PRESET_TEXT_LEN" val="17"/>
  <p:tag name="KSO_WM_DIAGRAM_GROUP_CODE" val="m1-1"/>
  <p:tag name="KSO_WM_UNIT_TEXT_FILL_FORE_SCHEMECOLOR_INDEX" val="13"/>
  <p:tag name="KSO_WM_UNIT_TEXT_FILL_TYPE" val="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6"/>
  <p:tag name="KSO_WM_UNIT_TYPE" val="m_h_f"/>
  <p:tag name="KSO_WM_UNIT_INDEX" val="1_1_1"/>
  <p:tag name="KSO_WM_UNIT_ID" val="diagram160586_3*m_h_f*1_1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4"/>
  <p:tag name="KSO_WM_UNIT_PRESET_TEXT_LEN" val="17"/>
  <p:tag name="KSO_WM_DIAGRAM_GROUP_CODE" val="m1-1"/>
  <p:tag name="KSO_WM_UNIT_TEXT_FILL_FORE_SCHEMECOLOR_INDEX" val="13"/>
  <p:tag name="KSO_WM_UNIT_TEXT_FILL_TYPE" val="1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586_3*i*2"/>
  <p:tag name="KSO_WM_TEMPLATE_CATEGORY" val="diagram"/>
  <p:tag name="KSO_WM_TEMPLATE_INDEX" val="160586"/>
  <p:tag name="KSO_WM_UNIT_INDEX" val="2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6"/>
  <p:tag name="KSO_WM_UNIT_TYPE" val="m_i"/>
  <p:tag name="KSO_WM_UNIT_INDEX" val="1_1"/>
  <p:tag name="KSO_WM_UNIT_ID" val="diagram160586_3*m_i*1_1"/>
  <p:tag name="KSO_WM_UNIT_CLEAR" val="1"/>
  <p:tag name="KSO_WM_UNIT_LAYERLEVEL" val="1_1"/>
  <p:tag name="KSO_WM_DIAGRAM_GROUP_CODE" val="m1-1"/>
  <p:tag name="KSO_WM_UNIT_LINE_FORE_SCHEMECOLOR_INDEX" val="6"/>
  <p:tag name="KSO_WM_UNIT_LINE_FILL_TYPE" val="2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586_3*i*2"/>
  <p:tag name="KSO_WM_TEMPLATE_CATEGORY" val="diagram"/>
  <p:tag name="KSO_WM_TEMPLATE_INDEX" val="160586"/>
  <p:tag name="KSO_WM_UNIT_INDEX" val="2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6"/>
  <p:tag name="KSO_WM_UNIT_TYPE" val="m_i"/>
  <p:tag name="KSO_WM_UNIT_INDEX" val="1_2"/>
  <p:tag name="KSO_WM_UNIT_ID" val="diagram160586_3*m_i*1_2"/>
  <p:tag name="KSO_WM_UNIT_CLEAR" val="1"/>
  <p:tag name="KSO_WM_UNIT_LAYERLEVEL" val="1_1"/>
  <p:tag name="KSO_WM_DIAGRAM_GROUP_CODE" val="m1-1"/>
  <p:tag name="KSO_WM_UNIT_LINE_FORE_SCHEMECOLOR_INDEX" val="5"/>
  <p:tag name="KSO_WM_UNIT_LINE_FILL_TYPE" val="2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6"/>
  <p:tag name="KSO_WM_UNIT_TYPE" val="m_i"/>
  <p:tag name="KSO_WM_UNIT_INDEX" val="1_3"/>
  <p:tag name="KSO_WM_UNIT_ID" val="diagram160586_3*m_i*1_3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6"/>
  <p:tag name="KSO_WM_UNIT_TYPE" val="m_i"/>
  <p:tag name="KSO_WM_UNIT_INDEX" val="1_4"/>
  <p:tag name="KSO_WM_UNIT_ID" val="diagram160586_3*m_i*1_4"/>
  <p:tag name="KSO_WM_UNIT_CLEAR" val="1"/>
  <p:tag name="KSO_WM_UNIT_LAYERLEVEL" val="1_1"/>
  <p:tag name="KSO_WM_DIAGRAM_GROUP_CODE" val="m1-1"/>
  <p:tag name="KSO_WM_UNIT_LINE_FORE_SCHEMECOLOR_INDEX" val="5"/>
  <p:tag name="KSO_WM_UNIT_LINE_FILL_TYPE" val="2"/>
  <p:tag name="KSO_WM_UNIT_TEXT_FILL_FORE_SCHEMECOLOR_INDEX" val="14"/>
  <p:tag name="KSO_WM_UNIT_TEXT_FILL_TYPE" val="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6"/>
  <p:tag name="KSO_WM_UNIT_TYPE" val="m_h_f"/>
  <p:tag name="KSO_WM_UNIT_INDEX" val="1_1_1"/>
  <p:tag name="KSO_WM_UNIT_ID" val="diagram160586_3*m_h_f*1_1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4"/>
  <p:tag name="KSO_WM_UNIT_PRESET_TEXT_LEN" val="17"/>
  <p:tag name="KSO_WM_DIAGRAM_GROUP_CODE" val="m1-1"/>
  <p:tag name="KSO_WM_UNIT_TEXT_FILL_FORE_SCHEMECOLOR_INDEX" val="13"/>
  <p:tag name="KSO_WM_UNIT_TEXT_FILL_TYPE" val="1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6"/>
  <p:tag name="KSO_WM_UNIT_TYPE" val="m_i"/>
  <p:tag name="KSO_WM_UNIT_INDEX" val="1_5"/>
  <p:tag name="KSO_WM_UNIT_ID" val="diagram160586_3*m_i*1_5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586_3*i*13"/>
  <p:tag name="KSO_WM_TEMPLATE_CATEGORY" val="diagram"/>
  <p:tag name="KSO_WM_TEMPLATE_INDEX" val="160586"/>
  <p:tag name="KSO_WM_UNIT_INDEX" val="13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6"/>
  <p:tag name="KSO_WM_UNIT_TYPE" val="m_i"/>
  <p:tag name="KSO_WM_UNIT_INDEX" val="1_6"/>
  <p:tag name="KSO_WM_UNIT_ID" val="diagram160586_3*m_i*1_6"/>
  <p:tag name="KSO_WM_UNIT_CLEAR" val="1"/>
  <p:tag name="KSO_WM_UNIT_LAYERLEVEL" val="1_1"/>
  <p:tag name="KSO_WM_DIAGRAM_GROUP_CODE" val="m1-1"/>
  <p:tag name="KSO_WM_UNIT_LINE_FORE_SCHEMECOLOR_INDEX" val="5"/>
  <p:tag name="KSO_WM_UNIT_LINE_FILL_TYPE" val="2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6"/>
  <p:tag name="KSO_WM_UNIT_TYPE" val="m_i"/>
  <p:tag name="KSO_WM_UNIT_INDEX" val="1_7"/>
  <p:tag name="KSO_WM_UNIT_ID" val="diagram160586_3*m_i*1_7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6"/>
  <p:tag name="KSO_WM_UNIT_TYPE" val="m_i"/>
  <p:tag name="KSO_WM_UNIT_INDEX" val="1_2"/>
  <p:tag name="KSO_WM_UNIT_ID" val="diagram160586_3*m_i*1_2"/>
  <p:tag name="KSO_WM_UNIT_CLEAR" val="1"/>
  <p:tag name="KSO_WM_UNIT_LAYERLEVEL" val="1_1"/>
  <p:tag name="KSO_WM_DIAGRAM_GROUP_CODE" val="m1-1"/>
  <p:tag name="KSO_WM_UNIT_LINE_FORE_SCHEMECOLOR_INDEX" val="5"/>
  <p:tag name="KSO_WM_UNIT_LINE_FILL_TYPE" val="2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6"/>
  <p:tag name="KSO_WM_UNIT_TYPE" val="m_i"/>
  <p:tag name="KSO_WM_UNIT_INDEX" val="1_8"/>
  <p:tag name="KSO_WM_UNIT_ID" val="diagram160586_3*m_i*1_8"/>
  <p:tag name="KSO_WM_UNIT_CLEAR" val="1"/>
  <p:tag name="KSO_WM_UNIT_LAYERLEVEL" val="1_1"/>
  <p:tag name="KSO_WM_DIAGRAM_GROUP_CODE" val="m1-1"/>
  <p:tag name="KSO_WM_UNIT_LINE_FORE_SCHEMECOLOR_INDEX" val="5"/>
  <p:tag name="KSO_WM_UNIT_LINE_FILL_TYPE" val="2"/>
  <p:tag name="KSO_WM_UNIT_TEXT_FILL_FORE_SCHEMECOLOR_INDEX" val="14"/>
  <p:tag name="KSO_WM_UNIT_TEXT_FILL_TYPE" val="1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6"/>
  <p:tag name="KSO_WM_UNIT_TYPE" val="m_i"/>
  <p:tag name="KSO_WM_UNIT_INDEX" val="1_9"/>
  <p:tag name="KSO_WM_UNIT_ID" val="diagram160586_3*m_i*1_9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586_3*i*24"/>
  <p:tag name="KSO_WM_TEMPLATE_CATEGORY" val="diagram"/>
  <p:tag name="KSO_WM_TEMPLATE_INDEX" val="160586"/>
  <p:tag name="KSO_WM_UNIT_INDEX" val="24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6"/>
  <p:tag name="KSO_WM_UNIT_TYPE" val="m_i"/>
  <p:tag name="KSO_WM_UNIT_INDEX" val="1_10"/>
  <p:tag name="KSO_WM_UNIT_ID" val="diagram160586_3*m_i*1_10"/>
  <p:tag name="KSO_WM_UNIT_CLEAR" val="1"/>
  <p:tag name="KSO_WM_UNIT_LAYERLEVEL" val="1_1"/>
  <p:tag name="KSO_WM_DIAGRAM_GROUP_CODE" val="m1-1"/>
  <p:tag name="KSO_WM_UNIT_LINE_FORE_SCHEMECOLOR_INDEX" val="5"/>
  <p:tag name="KSO_WM_UNIT_LINE_FILL_TYPE" val="2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6"/>
  <p:tag name="KSO_WM_UNIT_TYPE" val="m_i"/>
  <p:tag name="KSO_WM_UNIT_INDEX" val="1_11"/>
  <p:tag name="KSO_WM_UNIT_ID" val="diagram160586_3*m_i*1_11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6"/>
  <p:tag name="KSO_WM_UNIT_TYPE" val="m_i"/>
  <p:tag name="KSO_WM_UNIT_INDEX" val="1_12"/>
  <p:tag name="KSO_WM_UNIT_ID" val="diagram160586_3*m_i*1_12"/>
  <p:tag name="KSO_WM_UNIT_CLEAR" val="1"/>
  <p:tag name="KSO_WM_UNIT_LAYERLEVEL" val="1_1"/>
  <p:tag name="KSO_WM_DIAGRAM_GROUP_CODE" val="m1-1"/>
  <p:tag name="KSO_WM_UNIT_LINE_FORE_SCHEMECOLOR_INDEX" val="5"/>
  <p:tag name="KSO_WM_UNIT_LINE_FILL_TYPE" val="2"/>
  <p:tag name="KSO_WM_UNIT_TEXT_FILL_FORE_SCHEMECOLOR_INDEX" val="14"/>
  <p:tag name="KSO_WM_UNIT_TEXT_FILL_TYPE" val="1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6"/>
  <p:tag name="KSO_WM_UNIT_TYPE" val="m_i"/>
  <p:tag name="KSO_WM_UNIT_INDEX" val="1_13"/>
  <p:tag name="KSO_WM_UNIT_ID" val="diagram160586_3*m_i*1_13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6"/>
  <p:tag name="KSO_WM_UNIT_TYPE" val="m_h_f"/>
  <p:tag name="KSO_WM_UNIT_INDEX" val="1_1_1"/>
  <p:tag name="KSO_WM_UNIT_ID" val="diagram160586_3*m_h_f*1_1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4"/>
  <p:tag name="KSO_WM_UNIT_PRESET_TEXT_LEN" val="17"/>
  <p:tag name="KSO_WM_DIAGRAM_GROUP_CODE" val="m1-1"/>
  <p:tag name="KSO_WM_UNIT_TEXT_FILL_FORE_SCHEMECOLOR_INDEX" val="13"/>
  <p:tag name="KSO_WM_UNIT_TEXT_FILL_TYPE" val="1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6"/>
  <p:tag name="KSO_WM_UNIT_TYPE" val="m_h_f"/>
  <p:tag name="KSO_WM_UNIT_INDEX" val="1_1_1"/>
  <p:tag name="KSO_WM_UNIT_ID" val="diagram160586_3*m_h_f*1_1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4"/>
  <p:tag name="KSO_WM_UNIT_PRESET_TEXT_LEN" val="17"/>
  <p:tag name="KSO_WM_DIAGRAM_GROUP_CODE" val="m1-1"/>
  <p:tag name="KSO_WM_UNIT_TEXT_FILL_FORE_SCHEMECOLOR_INDEX" val="13"/>
  <p:tag name="KSO_WM_UNIT_TEXT_FILL_TYPE" val="1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6"/>
  <p:tag name="KSO_WM_UNIT_TYPE" val="m_i"/>
  <p:tag name="KSO_WM_UNIT_INDEX" val="1_1"/>
  <p:tag name="KSO_WM_UNIT_ID" val="diagram160586_3*m_i*1_1"/>
  <p:tag name="KSO_WM_UNIT_CLEAR" val="1"/>
  <p:tag name="KSO_WM_UNIT_LAYERLEVEL" val="1_1"/>
  <p:tag name="KSO_WM_DIAGRAM_GROUP_CODE" val="m1-1"/>
  <p:tag name="KSO_WM_UNIT_LINE_FORE_SCHEMECOLOR_INDEX" val="6"/>
  <p:tag name="KSO_WM_UNIT_LINE_FILL_TYPE" val="2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6"/>
  <p:tag name="KSO_WM_UNIT_TYPE" val="m_i"/>
  <p:tag name="KSO_WM_UNIT_INDEX" val="1_3"/>
  <p:tag name="KSO_WM_UNIT_ID" val="diagram160586_3*m_i*1_3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586_3*i*2"/>
  <p:tag name="KSO_WM_TEMPLATE_CATEGORY" val="diagram"/>
  <p:tag name="KSO_WM_TEMPLATE_INDEX" val="160586"/>
  <p:tag name="KSO_WM_UNIT_INDEX" val="2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6"/>
  <p:tag name="KSO_WM_UNIT_TYPE" val="m_i"/>
  <p:tag name="KSO_WM_UNIT_INDEX" val="1_2"/>
  <p:tag name="KSO_WM_UNIT_ID" val="diagram160586_3*m_i*1_2"/>
  <p:tag name="KSO_WM_UNIT_CLEAR" val="1"/>
  <p:tag name="KSO_WM_UNIT_LAYERLEVEL" val="1_1"/>
  <p:tag name="KSO_WM_DIAGRAM_GROUP_CODE" val="m1-1"/>
  <p:tag name="KSO_WM_UNIT_LINE_FORE_SCHEMECOLOR_INDEX" val="5"/>
  <p:tag name="KSO_WM_UNIT_LINE_FILL_TYPE" val="2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6"/>
  <p:tag name="KSO_WM_UNIT_TYPE" val="m_i"/>
  <p:tag name="KSO_WM_UNIT_INDEX" val="1_3"/>
  <p:tag name="KSO_WM_UNIT_ID" val="diagram160586_3*m_i*1_3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6"/>
  <p:tag name="KSO_WM_UNIT_TYPE" val="m_i"/>
  <p:tag name="KSO_WM_UNIT_INDEX" val="1_4"/>
  <p:tag name="KSO_WM_UNIT_ID" val="diagram160586_3*m_i*1_4"/>
  <p:tag name="KSO_WM_UNIT_CLEAR" val="1"/>
  <p:tag name="KSO_WM_UNIT_LAYERLEVEL" val="1_1"/>
  <p:tag name="KSO_WM_DIAGRAM_GROUP_CODE" val="m1-1"/>
  <p:tag name="KSO_WM_UNIT_LINE_FORE_SCHEMECOLOR_INDEX" val="5"/>
  <p:tag name="KSO_WM_UNIT_LINE_FILL_TYPE" val="2"/>
  <p:tag name="KSO_WM_UNIT_TEXT_FILL_FORE_SCHEMECOLOR_INDEX" val="14"/>
  <p:tag name="KSO_WM_UNIT_TEXT_FILL_TYPE" val="1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6"/>
  <p:tag name="KSO_WM_UNIT_TYPE" val="m_h_f"/>
  <p:tag name="KSO_WM_UNIT_INDEX" val="1_1_1"/>
  <p:tag name="KSO_WM_UNIT_ID" val="diagram160586_3*m_h_f*1_1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4"/>
  <p:tag name="KSO_WM_UNIT_PRESET_TEXT_LEN" val="17"/>
  <p:tag name="KSO_WM_DIAGRAM_GROUP_CODE" val="m1-1"/>
  <p:tag name="KSO_WM_UNIT_TEXT_FILL_FORE_SCHEMECOLOR_INDEX" val="13"/>
  <p:tag name="KSO_WM_UNIT_TEXT_FILL_TYPE" val="1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6"/>
  <p:tag name="KSO_WM_UNIT_TYPE" val="m_i"/>
  <p:tag name="KSO_WM_UNIT_INDEX" val="1_5"/>
  <p:tag name="KSO_WM_UNIT_ID" val="diagram160586_3*m_i*1_5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586_3*i*13"/>
  <p:tag name="KSO_WM_TEMPLATE_CATEGORY" val="diagram"/>
  <p:tag name="KSO_WM_TEMPLATE_INDEX" val="160586"/>
  <p:tag name="KSO_WM_UNIT_INDEX" val="13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6"/>
  <p:tag name="KSO_WM_UNIT_TYPE" val="m_i"/>
  <p:tag name="KSO_WM_UNIT_INDEX" val="1_6"/>
  <p:tag name="KSO_WM_UNIT_ID" val="diagram160586_3*m_i*1_6"/>
  <p:tag name="KSO_WM_UNIT_CLEAR" val="1"/>
  <p:tag name="KSO_WM_UNIT_LAYERLEVEL" val="1_1"/>
  <p:tag name="KSO_WM_DIAGRAM_GROUP_CODE" val="m1-1"/>
  <p:tag name="KSO_WM_UNIT_LINE_FORE_SCHEMECOLOR_INDEX" val="5"/>
  <p:tag name="KSO_WM_UNIT_LINE_FILL_TYPE" val="2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6"/>
  <p:tag name="KSO_WM_UNIT_TYPE" val="m_i"/>
  <p:tag name="KSO_WM_UNIT_INDEX" val="1_7"/>
  <p:tag name="KSO_WM_UNIT_ID" val="diagram160586_3*m_i*1_7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6"/>
  <p:tag name="KSO_WM_UNIT_TYPE" val="m_i"/>
  <p:tag name="KSO_WM_UNIT_INDEX" val="1_8"/>
  <p:tag name="KSO_WM_UNIT_ID" val="diagram160586_3*m_i*1_8"/>
  <p:tag name="KSO_WM_UNIT_CLEAR" val="1"/>
  <p:tag name="KSO_WM_UNIT_LAYERLEVEL" val="1_1"/>
  <p:tag name="KSO_WM_DIAGRAM_GROUP_CODE" val="m1-1"/>
  <p:tag name="KSO_WM_UNIT_LINE_FORE_SCHEMECOLOR_INDEX" val="5"/>
  <p:tag name="KSO_WM_UNIT_LINE_FILL_TYPE" val="2"/>
  <p:tag name="KSO_WM_UNIT_TEXT_FILL_FORE_SCHEMECOLOR_INDEX" val="14"/>
  <p:tag name="KSO_WM_UNIT_TEXT_FILL_TYPE" val="1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6"/>
  <p:tag name="KSO_WM_UNIT_TYPE" val="m_i"/>
  <p:tag name="KSO_WM_UNIT_INDEX" val="1_4"/>
  <p:tag name="KSO_WM_UNIT_ID" val="diagram160586_3*m_i*1_4"/>
  <p:tag name="KSO_WM_UNIT_CLEAR" val="1"/>
  <p:tag name="KSO_WM_UNIT_LAYERLEVEL" val="1_1"/>
  <p:tag name="KSO_WM_DIAGRAM_GROUP_CODE" val="m1-1"/>
  <p:tag name="KSO_WM_UNIT_LINE_FORE_SCHEMECOLOR_INDEX" val="5"/>
  <p:tag name="KSO_WM_UNIT_LINE_FILL_TYPE" val="2"/>
  <p:tag name="KSO_WM_UNIT_TEXT_FILL_FORE_SCHEMECOLOR_INDEX" val="14"/>
  <p:tag name="KSO_WM_UNIT_TEXT_FILL_TYPE" val="1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6"/>
  <p:tag name="KSO_WM_UNIT_TYPE" val="m_i"/>
  <p:tag name="KSO_WM_UNIT_INDEX" val="1_9"/>
  <p:tag name="KSO_WM_UNIT_ID" val="diagram160586_3*m_i*1_9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586_3*i*24"/>
  <p:tag name="KSO_WM_TEMPLATE_CATEGORY" val="diagram"/>
  <p:tag name="KSO_WM_TEMPLATE_INDEX" val="160586"/>
  <p:tag name="KSO_WM_UNIT_INDEX" val="24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6"/>
  <p:tag name="KSO_WM_UNIT_TYPE" val="m_i"/>
  <p:tag name="KSO_WM_UNIT_INDEX" val="1_10"/>
  <p:tag name="KSO_WM_UNIT_ID" val="diagram160586_3*m_i*1_10"/>
  <p:tag name="KSO_WM_UNIT_CLEAR" val="1"/>
  <p:tag name="KSO_WM_UNIT_LAYERLEVEL" val="1_1"/>
  <p:tag name="KSO_WM_DIAGRAM_GROUP_CODE" val="m1-1"/>
  <p:tag name="KSO_WM_UNIT_LINE_FORE_SCHEMECOLOR_INDEX" val="5"/>
  <p:tag name="KSO_WM_UNIT_LINE_FILL_TYPE" val="2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6"/>
  <p:tag name="KSO_WM_UNIT_TYPE" val="m_i"/>
  <p:tag name="KSO_WM_UNIT_INDEX" val="1_11"/>
  <p:tag name="KSO_WM_UNIT_ID" val="diagram160586_3*m_i*1_11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5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6"/>
  <p:tag name="KSO_WM_UNIT_TYPE" val="m_i"/>
  <p:tag name="KSO_WM_UNIT_INDEX" val="1_12"/>
  <p:tag name="KSO_WM_UNIT_ID" val="diagram160586_3*m_i*1_12"/>
  <p:tag name="KSO_WM_UNIT_CLEAR" val="1"/>
  <p:tag name="KSO_WM_UNIT_LAYERLEVEL" val="1_1"/>
  <p:tag name="KSO_WM_DIAGRAM_GROUP_CODE" val="m1-1"/>
  <p:tag name="KSO_WM_UNIT_LINE_FORE_SCHEMECOLOR_INDEX" val="5"/>
  <p:tag name="KSO_WM_UNIT_LINE_FILL_TYPE" val="2"/>
  <p:tag name="KSO_WM_UNIT_TEXT_FILL_FORE_SCHEMECOLOR_INDEX" val="14"/>
  <p:tag name="KSO_WM_UNIT_TEXT_FILL_TYPE" val="1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6"/>
  <p:tag name="KSO_WM_UNIT_TYPE" val="m_i"/>
  <p:tag name="KSO_WM_UNIT_INDEX" val="1_13"/>
  <p:tag name="KSO_WM_UNIT_ID" val="diagram160586_3*m_i*1_13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5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6"/>
  <p:tag name="KSO_WM_UNIT_TYPE" val="m_h_f"/>
  <p:tag name="KSO_WM_UNIT_INDEX" val="1_1_1"/>
  <p:tag name="KSO_WM_UNIT_ID" val="diagram160586_3*m_h_f*1_1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4"/>
  <p:tag name="KSO_WM_UNIT_PRESET_TEXT_LEN" val="17"/>
  <p:tag name="KSO_WM_DIAGRAM_GROUP_CODE" val="m1-1"/>
  <p:tag name="KSO_WM_UNIT_TEXT_FILL_FORE_SCHEMECOLOR_INDEX" val="13"/>
  <p:tag name="KSO_WM_UNIT_TEXT_FILL_TYPE" val="1"/>
</p:tagLst>
</file>

<file path=ppt/tags/tag5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6"/>
  <p:tag name="KSO_WM_UNIT_TYPE" val="m_h_f"/>
  <p:tag name="KSO_WM_UNIT_INDEX" val="1_1_1"/>
  <p:tag name="KSO_WM_UNIT_ID" val="diagram160586_3*m_h_f*1_1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4"/>
  <p:tag name="KSO_WM_UNIT_PRESET_TEXT_LEN" val="17"/>
  <p:tag name="KSO_WM_DIAGRAM_GROUP_CODE" val="m1-1"/>
  <p:tag name="KSO_WM_UNIT_TEXT_FILL_FORE_SCHEMECOLOR_INDEX" val="13"/>
  <p:tag name="KSO_WM_UNIT_TEXT_FILL_TYPE" val="1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6"/>
  <p:tag name="KSO_WM_UNIT_TYPE" val="m_h_f"/>
  <p:tag name="KSO_WM_UNIT_INDEX" val="1_1_1"/>
  <p:tag name="KSO_WM_UNIT_ID" val="diagram160586_3*m_h_f*1_1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4"/>
  <p:tag name="KSO_WM_UNIT_PRESET_TEXT_LEN" val="17"/>
  <p:tag name="KSO_WM_DIAGRAM_GROUP_CODE" val="m1-1"/>
  <p:tag name="KSO_WM_UNIT_TEXT_FILL_FORE_SCHEMECOLOR_INDEX" val="13"/>
  <p:tag name="KSO_WM_UNIT_TEXT_FILL_TYPE" val="1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6"/>
  <p:tag name="KSO_WM_UNIT_TYPE" val="m_i"/>
  <p:tag name="KSO_WM_UNIT_INDEX" val="1_5"/>
  <p:tag name="KSO_WM_UNIT_ID" val="diagram160586_3*m_i*1_5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586_3*i*13"/>
  <p:tag name="KSO_WM_TEMPLATE_CATEGORY" val="diagram"/>
  <p:tag name="KSO_WM_TEMPLATE_INDEX" val="160586"/>
  <p:tag name="KSO_WM_UNIT_INDEX" val="13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6"/>
  <p:tag name="KSO_WM_UNIT_TYPE" val="m_i"/>
  <p:tag name="KSO_WM_UNIT_INDEX" val="1_6"/>
  <p:tag name="KSO_WM_UNIT_ID" val="diagram160586_3*m_i*1_6"/>
  <p:tag name="KSO_WM_UNIT_CLEAR" val="1"/>
  <p:tag name="KSO_WM_UNIT_LAYERLEVEL" val="1_1"/>
  <p:tag name="KSO_WM_DIAGRAM_GROUP_CODE" val="m1-1"/>
  <p:tag name="KSO_WM_UNIT_LINE_FORE_SCHEMECOLOR_INDEX" val="5"/>
  <p:tag name="KSO_WM_UNIT_LINE_FILL_TYPE" val="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8291</Words>
  <Application>WPS 表格</Application>
  <PresentationFormat>宽屏</PresentationFormat>
  <Paragraphs>972</Paragraphs>
  <Slides>77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77</vt:i4>
      </vt:variant>
    </vt:vector>
  </HeadingPairs>
  <TitlesOfParts>
    <vt:vector size="98" baseType="lpstr">
      <vt:lpstr>Arial</vt:lpstr>
      <vt:lpstr>方正书宋_GBK</vt:lpstr>
      <vt:lpstr>Wingdings</vt:lpstr>
      <vt:lpstr>Verdana</vt:lpstr>
      <vt:lpstr>微软雅黑</vt:lpstr>
      <vt:lpstr>方正清刻本悦宋简体</vt:lpstr>
      <vt:lpstr>楷体-简</vt:lpstr>
      <vt:lpstr>华文楷体</vt:lpstr>
      <vt:lpstr>Arial Narrow</vt:lpstr>
      <vt:lpstr>方正兰亭准黑_GBK</vt:lpstr>
      <vt:lpstr>Calibri</vt:lpstr>
      <vt:lpstr>宋体</vt:lpstr>
      <vt:lpstr>Arial</vt:lpstr>
      <vt:lpstr>Wingdings</vt:lpstr>
      <vt:lpstr>冬青黑体简体中文</vt:lpstr>
      <vt:lpstr>宋体</vt:lpstr>
      <vt:lpstr>Arial Unicode MS</vt:lpstr>
      <vt:lpstr>汉仪书宋二KW</vt:lpstr>
      <vt:lpstr>Helvetica Neue</vt:lpstr>
      <vt:lpstr>华文宋体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真题再现</vt:lpstr>
      <vt:lpstr>真题再现</vt:lpstr>
      <vt:lpstr>4.2.2 有效沟通 </vt:lpstr>
      <vt:lpstr>PowerPoint 演示文稿</vt:lpstr>
      <vt:lpstr>真题再现</vt:lpstr>
      <vt:lpstr>真题再现</vt:lpstr>
      <vt:lpstr>PowerPoint 演示文稿</vt:lpstr>
      <vt:lpstr>4.3.2 网络时代的沟通特征 </vt:lpstr>
      <vt:lpstr>PowerPoint 演示文稿</vt:lpstr>
      <vt:lpstr>真题再现</vt:lpstr>
      <vt:lpstr>真题再现</vt:lpstr>
      <vt:lpstr>真题再现</vt:lpstr>
      <vt:lpstr>真题再现</vt:lpstr>
      <vt:lpstr>4.4 跨文化沟通 </vt:lpstr>
      <vt:lpstr>4.4.1 文化与跨文化沟通 </vt:lpstr>
      <vt:lpstr>4.4.2 跨文化沟通中的障碍及改进 </vt:lpstr>
      <vt:lpstr>4.4.2 跨文化沟通中的障碍及改进 </vt:lpstr>
      <vt:lpstr>4.4.2 跨文化沟通中的障碍及改进 </vt:lpstr>
      <vt:lpstr>真题再现</vt:lpstr>
      <vt:lpstr>真题再现</vt:lpstr>
      <vt:lpstr>真题再现</vt:lpstr>
      <vt:lpstr>真题再现</vt:lpstr>
      <vt:lpstr>4.跨文化沟通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真题再现</vt:lpstr>
      <vt:lpstr>真题再现</vt:lpstr>
      <vt:lpstr>PowerPoint 演示文稿</vt:lpstr>
      <vt:lpstr>复习知识点</vt:lpstr>
      <vt:lpstr>PowerPoint 演示文稿</vt:lpstr>
      <vt:lpstr>PowerPoint 演示文稿</vt:lpstr>
      <vt:lpstr>真题再现</vt:lpstr>
      <vt:lpstr>真题再现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真题再现</vt:lpstr>
      <vt:lpstr>真题再现</vt:lpstr>
      <vt:lpstr>PowerPoint 演示文稿</vt:lpstr>
      <vt:lpstr>PowerPoint 演示文稿</vt:lpstr>
      <vt:lpstr>PowerPoint 演示文稿</vt:lpstr>
      <vt:lpstr>真题再现</vt:lpstr>
      <vt:lpstr>真题再现</vt:lpstr>
      <vt:lpstr>PowerPoint 演示文稿</vt:lpstr>
      <vt:lpstr>PowerPoint 演示文稿</vt:lpstr>
      <vt:lpstr>第六章 冲突与冲突管理</vt:lpstr>
      <vt:lpstr>第六章 冲突与冲突管理</vt:lpstr>
      <vt:lpstr>6.1.1 冲突的定义</vt:lpstr>
      <vt:lpstr>6.1.1 冲突的定义</vt:lpstr>
      <vt:lpstr>6.1.1 冲突的定义</vt:lpstr>
      <vt:lpstr>6.1.1 冲突的定义</vt:lpstr>
      <vt:lpstr>6.1.1 冲突的定义</vt:lpstr>
      <vt:lpstr>PowerPoint 演示文稿</vt:lpstr>
      <vt:lpstr>PowerPoint 演示文稿</vt:lpstr>
      <vt:lpstr>PowerPoint 演示文稿</vt:lpstr>
      <vt:lpstr>真题再现</vt:lpstr>
      <vt:lpstr>真题再现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wanglixia</cp:lastModifiedBy>
  <cp:revision>89</cp:revision>
  <dcterms:created xsi:type="dcterms:W3CDTF">2019-10-18T09:35:04Z</dcterms:created>
  <dcterms:modified xsi:type="dcterms:W3CDTF">2019-10-18T09:35:04Z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2052-1.4.0.1935</vt:lpwstr>
  </property>
</Properties>
</file>